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0.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4"/>
  </p:notesMasterIdLst>
  <p:sldIdLst>
    <p:sldId id="379" r:id="rId3"/>
    <p:sldId id="4155" r:id="rId4"/>
    <p:sldId id="3998" r:id="rId5"/>
    <p:sldId id="4002" r:id="rId6"/>
    <p:sldId id="4004" r:id="rId7"/>
    <p:sldId id="4005" r:id="rId8"/>
    <p:sldId id="4006" r:id="rId9"/>
    <p:sldId id="4007" r:id="rId10"/>
    <p:sldId id="4008" r:id="rId11"/>
    <p:sldId id="4011" r:id="rId12"/>
    <p:sldId id="4009" r:id="rId13"/>
    <p:sldId id="4012" r:id="rId14"/>
    <p:sldId id="4013" r:id="rId15"/>
    <p:sldId id="4015" r:id="rId16"/>
    <p:sldId id="4016" r:id="rId17"/>
    <p:sldId id="4014" r:id="rId18"/>
    <p:sldId id="313" r:id="rId19"/>
    <p:sldId id="295" r:id="rId20"/>
    <p:sldId id="296" r:id="rId21"/>
    <p:sldId id="297" r:id="rId22"/>
    <p:sldId id="314" r:id="rId23"/>
    <p:sldId id="292" r:id="rId24"/>
    <p:sldId id="315" r:id="rId25"/>
    <p:sldId id="316" r:id="rId26"/>
    <p:sldId id="317" r:id="rId27"/>
    <p:sldId id="318" r:id="rId28"/>
    <p:sldId id="4084" r:id="rId29"/>
    <p:sldId id="4085" r:id="rId30"/>
    <p:sldId id="4086" r:id="rId31"/>
    <p:sldId id="4087" r:id="rId32"/>
    <p:sldId id="4088" r:id="rId33"/>
    <p:sldId id="4089" r:id="rId34"/>
    <p:sldId id="4090" r:id="rId35"/>
    <p:sldId id="276" r:id="rId36"/>
    <p:sldId id="4105" r:id="rId37"/>
    <p:sldId id="4106" r:id="rId38"/>
    <p:sldId id="4101" r:id="rId39"/>
    <p:sldId id="299" r:id="rId40"/>
    <p:sldId id="298" r:id="rId41"/>
    <p:sldId id="4110" r:id="rId42"/>
    <p:sldId id="4111" r:id="rId43"/>
    <p:sldId id="4112" r:id="rId44"/>
    <p:sldId id="4091" r:id="rId45"/>
    <p:sldId id="4092" r:id="rId46"/>
    <p:sldId id="4093" r:id="rId47"/>
    <p:sldId id="4104" r:id="rId48"/>
    <p:sldId id="4147" r:id="rId49"/>
    <p:sldId id="4148" r:id="rId50"/>
    <p:sldId id="4149" r:id="rId51"/>
    <p:sldId id="4150" r:id="rId52"/>
    <p:sldId id="415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738" autoAdjust="0"/>
  </p:normalViewPr>
  <p:slideViewPr>
    <p:cSldViewPr snapToGrid="0">
      <p:cViewPr varScale="1">
        <p:scale>
          <a:sx n="103" d="100"/>
          <a:sy n="103" d="100"/>
        </p:scale>
        <p:origin x="79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7B612-C710-42C2-B226-4EFC4497F9F9}"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FEA61-72E4-4E61-96DC-CBFF64F72AA6}" type="slidenum">
              <a:rPr lang="en-US" smtClean="0"/>
              <a:t>‹#›</a:t>
            </a:fld>
            <a:endParaRPr lang="en-US"/>
          </a:p>
        </p:txBody>
      </p:sp>
    </p:spTree>
    <p:extLst>
      <p:ext uri="{BB962C8B-B14F-4D97-AF65-F5344CB8AC3E}">
        <p14:creationId xmlns:p14="http://schemas.microsoft.com/office/powerpoint/2010/main" val="33364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wmas.co.uk/Lean_Tools/Pokayoke.php?PHPSESSID=5fd1cff0d8ce1d723ddad7ce3f6cbc9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ean.org/Bookstore/ProductDetails.cfm?SelectedProductID=8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g num">
            <a:extLst>
              <a:ext uri="{FF2B5EF4-FFF2-40B4-BE49-F238E27FC236}">
                <a16:creationId xmlns:a16="http://schemas.microsoft.com/office/drawing/2014/main" id="{7888D4C6-54AC-6579-12A8-A667404D7D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0D7E8AF9-63DB-4A18-B065-F6E0B92F3FDA}" type="slidenum">
              <a:rPr lang="en-US" altLang="en-US"/>
              <a:pPr eaLnBrk="1" hangingPunct="1"/>
              <a:t>3</a:t>
            </a:fld>
            <a:endParaRPr lang="en-US" altLang="en-US"/>
          </a:p>
        </p:txBody>
      </p:sp>
      <p:sp>
        <p:nvSpPr>
          <p:cNvPr id="73731" name="Rectangle 2">
            <a:extLst>
              <a:ext uri="{FF2B5EF4-FFF2-40B4-BE49-F238E27FC236}">
                <a16:creationId xmlns:a16="http://schemas.microsoft.com/office/drawing/2014/main" id="{1A896F51-68EC-E9D7-7DED-76651FEDC131}"/>
              </a:ext>
            </a:extLst>
          </p:cNvPr>
          <p:cNvSpPr>
            <a:spLocks noGrp="1" noRot="1" noChangeAspect="1" noChangeArrowheads="1" noTextEdit="1"/>
          </p:cNvSpPr>
          <p:nvPr>
            <p:ph type="sldImg"/>
          </p:nvPr>
        </p:nvSpPr>
        <p:spPr>
          <a:ln/>
        </p:spPr>
      </p:sp>
      <p:sp>
        <p:nvSpPr>
          <p:cNvPr id="73732" name="Rectangle 4">
            <a:extLst>
              <a:ext uri="{FF2B5EF4-FFF2-40B4-BE49-F238E27FC236}">
                <a16:creationId xmlns:a16="http://schemas.microsoft.com/office/drawing/2014/main" id="{BC579FDD-62B3-5476-732E-1FCC24A5A462}"/>
              </a:ext>
            </a:extLst>
          </p:cNvPr>
          <p:cNvSpPr>
            <a:spLocks noChangeArrowheads="1"/>
          </p:cNvSpPr>
          <p:nvPr/>
        </p:nvSpPr>
        <p:spPr bwMode="auto">
          <a:xfrm>
            <a:off x="133350" y="5435600"/>
            <a:ext cx="66690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670" tIns="49833" rIns="99670" bIns="49833">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0000"/>
              </a:spcBef>
              <a:buSzTx/>
            </a:pPr>
            <a:endParaRPr lang="en-US" altLang="en-US" sz="1200"/>
          </a:p>
          <a:p>
            <a:pPr eaLnBrk="1" hangingPunct="1">
              <a:lnSpc>
                <a:spcPct val="90000"/>
              </a:lnSpc>
              <a:spcBef>
                <a:spcPct val="30000"/>
              </a:spcBef>
              <a:buSzTx/>
            </a:pPr>
            <a:r>
              <a:rPr lang="en-US" altLang="en-US" sz="1200"/>
              <a:t>The following document is an EAtB tool manual for the Lean Manufacturing solutions. It is set up using PowerPoint charts and explanatory notes (when necessary) to provide a detailed documentation of the solution. Hyperlinks are provided when details needed from other documents </a:t>
            </a:r>
            <a:r>
              <a:rPr lang="en-US" altLang="en-US" sz="1200" i="1"/>
              <a:t>(hyperlinks to be inserted at a later stage)</a:t>
            </a:r>
          </a:p>
          <a:p>
            <a:pPr eaLnBrk="1" hangingPunct="1">
              <a:lnSpc>
                <a:spcPct val="90000"/>
              </a:lnSpc>
              <a:spcBef>
                <a:spcPct val="30000"/>
              </a:spcBef>
              <a:buSzTx/>
            </a:pPr>
            <a:r>
              <a:rPr lang="en-US" altLang="en-US" sz="1200" b="1"/>
              <a:t>Chapter 1</a:t>
            </a:r>
            <a:r>
              <a:rPr lang="en-US" altLang="en-US" sz="1200"/>
              <a:t> provides an overview of the solutions. This chapter starts with explaining why the Lean manufacturing solutions are important and what the goals are, as well as what are the fundamental principles and the core beliefs behind Lean Manufacturing. </a:t>
            </a:r>
          </a:p>
          <a:p>
            <a:pPr eaLnBrk="1" hangingPunct="1">
              <a:lnSpc>
                <a:spcPct val="90000"/>
              </a:lnSpc>
              <a:spcBef>
                <a:spcPct val="30000"/>
              </a:spcBef>
              <a:buSzTx/>
            </a:pPr>
            <a:r>
              <a:rPr lang="en-US" altLang="en-US" sz="1200" b="1"/>
              <a:t>Chapter 2</a:t>
            </a:r>
            <a:r>
              <a:rPr lang="en-US" altLang="en-US" sz="1200"/>
              <a:t> covers the description of the overall EAtB process and resources needed, in order to offer a project manager view over the approach and effort required to undertake the implementation of the solutions. Also, it contains details on the tailored approach used for each of the solutions included in the LM scope, as well as on the certification process to be used. </a:t>
            </a:r>
          </a:p>
          <a:p>
            <a:pPr eaLnBrk="1" hangingPunct="1">
              <a:lnSpc>
                <a:spcPct val="90000"/>
              </a:lnSpc>
              <a:spcBef>
                <a:spcPct val="30000"/>
              </a:spcBef>
              <a:buSzTx/>
            </a:pPr>
            <a:r>
              <a:rPr lang="en-US" altLang="en-US" sz="1200"/>
              <a:t>Last chapter includes detailed index pages for this manual as well as all other manuals included in the LM pack of manuals:</a:t>
            </a:r>
          </a:p>
          <a:p>
            <a:pPr eaLnBrk="1" hangingPunct="1">
              <a:lnSpc>
                <a:spcPct val="90000"/>
              </a:lnSpc>
              <a:spcBef>
                <a:spcPct val="30000"/>
              </a:spcBef>
              <a:buSzTx/>
            </a:pPr>
            <a:r>
              <a:rPr lang="en-US" altLang="en-US" sz="1200"/>
              <a:t>1. </a:t>
            </a:r>
            <a:r>
              <a:rPr lang="en-US" altLang="en-US" sz="1200" i="1"/>
              <a:t>Overview (this manual)</a:t>
            </a:r>
          </a:p>
          <a:p>
            <a:pPr eaLnBrk="1" hangingPunct="1">
              <a:lnSpc>
                <a:spcPct val="90000"/>
              </a:lnSpc>
              <a:spcBef>
                <a:spcPct val="30000"/>
              </a:spcBef>
              <a:buSzTx/>
            </a:pPr>
            <a:r>
              <a:rPr lang="en-US" altLang="en-US" sz="1200" i="1"/>
              <a:t>2. Diagnostic manual (overall for Lean manufacturing)</a:t>
            </a:r>
          </a:p>
          <a:p>
            <a:pPr eaLnBrk="1" hangingPunct="1">
              <a:lnSpc>
                <a:spcPct val="90000"/>
              </a:lnSpc>
              <a:spcBef>
                <a:spcPct val="30000"/>
              </a:spcBef>
              <a:buSzTx/>
            </a:pPr>
            <a:r>
              <a:rPr lang="en-US" altLang="en-US" sz="1200" i="1" u="sng"/>
              <a:t>Solution specific manuals:</a:t>
            </a:r>
          </a:p>
          <a:p>
            <a:pPr eaLnBrk="1" hangingPunct="1">
              <a:lnSpc>
                <a:spcPct val="90000"/>
              </a:lnSpc>
              <a:spcBef>
                <a:spcPct val="30000"/>
              </a:spcBef>
              <a:buSzTx/>
            </a:pPr>
            <a:r>
              <a:rPr lang="en-US" altLang="en-US" sz="1200" i="1"/>
              <a:t>3. How to implement Quick changeovers</a:t>
            </a:r>
          </a:p>
          <a:p>
            <a:pPr eaLnBrk="1" hangingPunct="1">
              <a:lnSpc>
                <a:spcPct val="90000"/>
              </a:lnSpc>
              <a:spcBef>
                <a:spcPct val="30000"/>
              </a:spcBef>
              <a:buSzTx/>
            </a:pPr>
            <a:r>
              <a:rPr lang="en-US" altLang="en-US" sz="1200" i="1"/>
              <a:t>4. How to implement Structured problem solving (Kaizen)</a:t>
            </a:r>
          </a:p>
          <a:p>
            <a:pPr eaLnBrk="1" hangingPunct="1">
              <a:lnSpc>
                <a:spcPct val="90000"/>
              </a:lnSpc>
              <a:spcBef>
                <a:spcPct val="30000"/>
              </a:spcBef>
              <a:buSzTx/>
            </a:pPr>
            <a:r>
              <a:rPr lang="en-US" altLang="en-US" sz="1200" i="1"/>
              <a:t>5. How to implement Plant Maintenance (EAtB solution developed and recorded only for  a part of plant maintenance: Autonomous maintenance)</a:t>
            </a:r>
          </a:p>
          <a:p>
            <a:pPr eaLnBrk="1" hangingPunct="1">
              <a:lnSpc>
                <a:spcPct val="90000"/>
              </a:lnSpc>
              <a:spcBef>
                <a:spcPct val="30000"/>
              </a:spcBef>
              <a:buSzTx/>
            </a:pPr>
            <a:r>
              <a:rPr lang="en-US" altLang="en-US" sz="1200" i="1"/>
              <a:t>6. How to implement Performance management </a:t>
            </a:r>
          </a:p>
          <a:p>
            <a:pPr eaLnBrk="1" hangingPunct="1">
              <a:lnSpc>
                <a:spcPct val="90000"/>
              </a:lnSpc>
              <a:spcBef>
                <a:spcPct val="30000"/>
              </a:spcBef>
              <a:buSzTx/>
            </a:pPr>
            <a:r>
              <a:rPr lang="en-US" altLang="en-US" sz="1200" i="1"/>
              <a:t>7. How to implement Leadership development program</a:t>
            </a:r>
          </a:p>
        </p:txBody>
      </p:sp>
      <p:sp>
        <p:nvSpPr>
          <p:cNvPr id="73733" name="Rectangle 5">
            <a:extLst>
              <a:ext uri="{FF2B5EF4-FFF2-40B4-BE49-F238E27FC236}">
                <a16:creationId xmlns:a16="http://schemas.microsoft.com/office/drawing/2014/main" id="{D83EE263-EB45-541B-B4AB-E1A03071F649}"/>
              </a:ext>
            </a:extLst>
          </p:cNvPr>
          <p:cNvSpPr>
            <a:spLocks noChangeArrowheads="1"/>
          </p:cNvSpPr>
          <p:nvPr/>
        </p:nvSpPr>
        <p:spPr bwMode="auto">
          <a:xfrm>
            <a:off x="6648450" y="9734550"/>
            <a:ext cx="401638" cy="500063"/>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p:spPr>
        <p:txBody>
          <a:bodyPr/>
          <a:lstStyle/>
          <a:p>
            <a:pPr eaLnBrk="1" hangingPunct="1"/>
            <a:endParaRPr lang="en-US" altLang="en-US"/>
          </a:p>
        </p:txBody>
      </p:sp>
      <p:sp>
        <p:nvSpPr>
          <p:cNvPr id="60420"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51656876-0BD0-453C-BD4E-5F712AF0B08D}" type="slidenum">
              <a:rPr lang="en-US" altLang="en-US" sz="700" smtClean="0"/>
              <a:pPr/>
              <a:t>28</a:t>
            </a:fld>
            <a:endParaRPr lang="en-US" altLang="en-US" sz="700"/>
          </a:p>
        </p:txBody>
      </p:sp>
    </p:spTree>
    <p:extLst>
      <p:ext uri="{BB962C8B-B14F-4D97-AF65-F5344CB8AC3E}">
        <p14:creationId xmlns:p14="http://schemas.microsoft.com/office/powerpoint/2010/main" val="231503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p:spPr>
        <p:txBody>
          <a:bodyPr/>
          <a:lstStyle/>
          <a:p>
            <a:pPr eaLnBrk="1" hangingPunct="1"/>
            <a:endParaRPr lang="en-US" altLang="en-US"/>
          </a:p>
        </p:txBody>
      </p:sp>
      <p:sp>
        <p:nvSpPr>
          <p:cNvPr id="62468"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803E2240-7094-4199-9DDE-9B22E13CEF64}" type="slidenum">
              <a:rPr lang="en-US" altLang="en-US" sz="700" smtClean="0"/>
              <a:pPr/>
              <a:t>29</a:t>
            </a:fld>
            <a:endParaRPr lang="en-US" altLang="en-US" sz="700"/>
          </a:p>
        </p:txBody>
      </p:sp>
    </p:spTree>
    <p:extLst>
      <p:ext uri="{BB962C8B-B14F-4D97-AF65-F5344CB8AC3E}">
        <p14:creationId xmlns:p14="http://schemas.microsoft.com/office/powerpoint/2010/main" val="423160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p:spPr>
        <p:txBody>
          <a:bodyPr/>
          <a:lstStyle/>
          <a:p>
            <a:pPr eaLnBrk="1" hangingPunct="1"/>
            <a:endParaRPr lang="en-US" altLang="en-US"/>
          </a:p>
        </p:txBody>
      </p:sp>
      <p:sp>
        <p:nvSpPr>
          <p:cNvPr id="64516"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C7DB47A0-79E3-4D68-A35E-2CB3C4D330E3}" type="slidenum">
              <a:rPr lang="en-US" altLang="en-US" sz="700" smtClean="0"/>
              <a:pPr/>
              <a:t>30</a:t>
            </a:fld>
            <a:endParaRPr lang="en-US" altLang="en-US" sz="700"/>
          </a:p>
        </p:txBody>
      </p:sp>
    </p:spTree>
    <p:extLst>
      <p:ext uri="{BB962C8B-B14F-4D97-AF65-F5344CB8AC3E}">
        <p14:creationId xmlns:p14="http://schemas.microsoft.com/office/powerpoint/2010/main" val="2086014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p:spPr>
        <p:txBody>
          <a:bodyPr/>
          <a:lstStyle/>
          <a:p>
            <a:pPr eaLnBrk="1" hangingPunct="1"/>
            <a:endParaRPr lang="en-US" altLang="en-US"/>
          </a:p>
        </p:txBody>
      </p:sp>
      <p:sp>
        <p:nvSpPr>
          <p:cNvPr id="66564"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B1E5EF06-D587-4B1B-BFCA-70BBFDA740B0}" type="slidenum">
              <a:rPr lang="en-US" altLang="en-US" sz="700" smtClean="0"/>
              <a:pPr/>
              <a:t>31</a:t>
            </a:fld>
            <a:endParaRPr lang="en-US" altLang="en-US" sz="700"/>
          </a:p>
        </p:txBody>
      </p:sp>
    </p:spTree>
    <p:extLst>
      <p:ext uri="{BB962C8B-B14F-4D97-AF65-F5344CB8AC3E}">
        <p14:creationId xmlns:p14="http://schemas.microsoft.com/office/powerpoint/2010/main" val="108858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p:spPr>
        <p:txBody>
          <a:bodyPr/>
          <a:lstStyle/>
          <a:p>
            <a:pPr eaLnBrk="1" hangingPunct="1"/>
            <a:endParaRPr lang="en-US" altLang="en-US"/>
          </a:p>
        </p:txBody>
      </p:sp>
      <p:sp>
        <p:nvSpPr>
          <p:cNvPr id="68612"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68B9EC72-B5BF-4EFD-9EAB-7E7F174EBB18}" type="slidenum">
              <a:rPr lang="en-US" altLang="en-US" sz="700" smtClean="0"/>
              <a:pPr/>
              <a:t>32</a:t>
            </a:fld>
            <a:endParaRPr lang="en-US" altLang="en-US" sz="700"/>
          </a:p>
        </p:txBody>
      </p:sp>
    </p:spTree>
    <p:extLst>
      <p:ext uri="{BB962C8B-B14F-4D97-AF65-F5344CB8AC3E}">
        <p14:creationId xmlns:p14="http://schemas.microsoft.com/office/powerpoint/2010/main" val="178461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p:spPr>
        <p:txBody>
          <a:bodyPr/>
          <a:lstStyle/>
          <a:p>
            <a:r>
              <a:rPr lang="en-US" altLang="en-US" b="1"/>
              <a:t>Rework is a typical example of over processing as discussed earlier reducing the root cause of the quality problem is solution eliminating rework. Techniques such as 5 whys, SPC and mistake proofing (</a:t>
            </a:r>
            <a:r>
              <a:rPr lang="en-US" altLang="en-US" b="1">
                <a:hlinkClick r:id="rId3"/>
              </a:rPr>
              <a:t>Pokayoke</a:t>
            </a:r>
            <a:r>
              <a:rPr lang="en-US" altLang="en-US" b="1"/>
              <a:t>) are available to help identify and eliminate causes of quality defects.</a:t>
            </a:r>
          </a:p>
          <a:p>
            <a:pPr eaLnBrk="1" hangingPunct="1"/>
            <a:endParaRPr lang="en-US" altLang="en-US"/>
          </a:p>
        </p:txBody>
      </p:sp>
      <p:sp>
        <p:nvSpPr>
          <p:cNvPr id="70660"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C60717E3-8025-48CB-9604-B643C7BAB45C}" type="slidenum">
              <a:rPr lang="en-US" altLang="en-US" sz="700" smtClean="0"/>
              <a:pPr/>
              <a:t>33</a:t>
            </a:fld>
            <a:endParaRPr lang="en-US" altLang="en-US" sz="700"/>
          </a:p>
        </p:txBody>
      </p:sp>
    </p:spTree>
    <p:extLst>
      <p:ext uri="{BB962C8B-B14F-4D97-AF65-F5344CB8AC3E}">
        <p14:creationId xmlns:p14="http://schemas.microsoft.com/office/powerpoint/2010/main" val="294198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p:spPr>
        <p:txBody>
          <a:bodyPr/>
          <a:lstStyle/>
          <a:p>
            <a:pPr eaLnBrk="1" hangingPunct="1"/>
            <a:endParaRPr lang="en-US" altLang="en-US"/>
          </a:p>
        </p:txBody>
      </p:sp>
      <p:sp>
        <p:nvSpPr>
          <p:cNvPr id="72708"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DD00FC28-DF7F-48DD-AE45-01B86660AF8E}" type="slidenum">
              <a:rPr lang="en-US" altLang="en-US" sz="700" smtClean="0"/>
              <a:pPr/>
              <a:t>34</a:t>
            </a:fld>
            <a:endParaRPr lang="en-US" altLang="en-US" sz="700"/>
          </a:p>
        </p:txBody>
      </p:sp>
    </p:spTree>
    <p:extLst>
      <p:ext uri="{BB962C8B-B14F-4D97-AF65-F5344CB8AC3E}">
        <p14:creationId xmlns:p14="http://schemas.microsoft.com/office/powerpoint/2010/main" val="386274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g num"/>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523CE101-1504-4E03-A249-5CCD446A6BD6}" type="slidenum">
              <a:rPr lang="en-US" altLang="en-US" sz="700" smtClean="0"/>
              <a:pPr/>
              <a:t>36</a:t>
            </a:fld>
            <a:endParaRPr lang="en-US" altLang="en-US" sz="700"/>
          </a:p>
        </p:txBody>
      </p:sp>
      <p:sp>
        <p:nvSpPr>
          <p:cNvPr id="74755" name="Rectangle 2"/>
          <p:cNvSpPr>
            <a:spLocks noGrp="1" noRot="1" noChangeAspect="1" noChangeArrowheads="1" noTextEdit="1"/>
          </p:cNvSpPr>
          <p:nvPr>
            <p:ph type="sldImg"/>
          </p:nvPr>
        </p:nvSpPr>
        <p:spPr>
          <a:xfrm>
            <a:off x="-666750" y="250825"/>
            <a:ext cx="8231188" cy="4630738"/>
          </a:xfrm>
        </p:spPr>
      </p:sp>
    </p:spTree>
    <p:extLst>
      <p:ext uri="{BB962C8B-B14F-4D97-AF65-F5344CB8AC3E}">
        <p14:creationId xmlns:p14="http://schemas.microsoft.com/office/powerpoint/2010/main" val="187105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C6E22A86-4A3F-40D9-9A19-5EC8B90B9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61ECE6E8-9BD7-429E-87F3-1AF1AEA26F27}" type="slidenum">
              <a:rPr lang="en-US" altLang="en-US"/>
              <a:pPr eaLnBrk="1" hangingPunct="1"/>
              <a:t>38</a:t>
            </a:fld>
            <a:endParaRPr lang="en-US" altLang="en-US"/>
          </a:p>
        </p:txBody>
      </p:sp>
      <p:sp>
        <p:nvSpPr>
          <p:cNvPr id="92163" name="Rectangle 2">
            <a:extLst>
              <a:ext uri="{FF2B5EF4-FFF2-40B4-BE49-F238E27FC236}">
                <a16:creationId xmlns:a16="http://schemas.microsoft.com/office/drawing/2014/main" id="{57693297-ECD5-43C7-92ED-B66326F612A0}"/>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EC4C04D-2E01-43D5-AF5B-DF3E17F18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Arial" panose="020B0604020202020204" pitchFamily="34" charset="0"/>
                <a:cs typeface="Arial" panose="020B0604020202020204" pitchFamily="34" charset="0"/>
              </a:rPr>
              <a:t>Kaizen was created in Japan following World War II. The word Kaizen means "continuous improvement". It comes from the Japanese words 改 ("kai") which means "change" or "to correct" and 善 ("zen") which means "good".</a:t>
            </a:r>
            <a:br>
              <a:rPr lang="en-US" altLang="en-US" sz="1000">
                <a:latin typeface="Arial" panose="020B0604020202020204" pitchFamily="34" charset="0"/>
                <a:cs typeface="Arial" panose="020B0604020202020204" pitchFamily="34" charset="0"/>
              </a:rPr>
            </a:br>
            <a:br>
              <a:rPr lang="en-US" altLang="en-US" sz="1000">
                <a:latin typeface="Arial" panose="020B0604020202020204" pitchFamily="34" charset="0"/>
                <a:cs typeface="Arial" panose="020B0604020202020204" pitchFamily="34" charset="0"/>
              </a:rPr>
            </a:br>
            <a:r>
              <a:rPr lang="en-US" altLang="en-US" sz="1000">
                <a:latin typeface="Arial" panose="020B0604020202020204" pitchFamily="34" charset="0"/>
                <a:cs typeface="Arial" panose="020B0604020202020204" pitchFamily="34" charset="0"/>
              </a:rPr>
              <a:t>Kaizen is a system that involves every employee - from upper management to the cleaning crew. Everyone is encouraged to come up with small improvement suggestions on a regular basis. This is not a once a month or once a year activity. It is continuous. Japanese companies, such as Toyota and Canon, a total of 60 to 70 suggestions per employee per year are written down, shared and implemented.</a:t>
            </a:r>
          </a:p>
          <a:p>
            <a:r>
              <a:rPr lang="en-US" altLang="en-US" sz="1000">
                <a:latin typeface="Arial" panose="020B0604020202020204" pitchFamily="34" charset="0"/>
                <a:cs typeface="Arial" panose="020B0604020202020204" pitchFamily="34" charset="0"/>
              </a:rPr>
              <a:t>In most cases these are not ideas for major changes. Kaizen is based on making little changes on a regular basis: always improving productivity, safety and effectiveness while reducing waste.</a:t>
            </a:r>
          </a:p>
          <a:p>
            <a:r>
              <a:rPr lang="en-US" altLang="en-US" sz="1000">
                <a:latin typeface="Arial" panose="020B0604020202020204" pitchFamily="34" charset="0"/>
                <a:cs typeface="Arial" panose="020B0604020202020204" pitchFamily="34" charset="0"/>
              </a:rPr>
              <a:t>Suggestions are not limited to a specific area such as production or marketing. Kaizen is based on making changes anywhere that improvements can be made. Western philosophy may be summarized as, "if it ain't broke, don't fix it." The Kaizen philosophy is to "do it better, make it better, improve it even if it isn't broken, because if we don't, we can't compete with those who do."</a:t>
            </a:r>
          </a:p>
          <a:p>
            <a:r>
              <a:rPr lang="en-US" altLang="en-US" sz="1000">
                <a:latin typeface="Arial" panose="020B0604020202020204" pitchFamily="34" charset="0"/>
                <a:cs typeface="Arial" panose="020B0604020202020204" pitchFamily="34" charset="0"/>
              </a:rPr>
              <a:t>Kaizen in Japan is a system of improvement that includes both home and business life. Kaizen even includes social activities. It is a concept that is applied in every aspect of a person's life.</a:t>
            </a:r>
          </a:p>
          <a:p>
            <a:r>
              <a:rPr lang="en-US" altLang="en-US" sz="1000">
                <a:latin typeface="Arial" panose="020B0604020202020204" pitchFamily="34" charset="0"/>
                <a:cs typeface="Arial" panose="020B0604020202020204" pitchFamily="34" charset="0"/>
              </a:rPr>
              <a:t>In business Kaizen encompasses many of the components of Japanese businesses that have been seen as a part of their success. Quality circles, automation, suggestion systems, just-in-time delivery, Kanban and 5S are all included within the Kaizen system of running a business.</a:t>
            </a:r>
          </a:p>
          <a:p>
            <a:r>
              <a:rPr lang="en-US" altLang="en-US" sz="1000">
                <a:latin typeface="Arial" panose="020B0604020202020204" pitchFamily="34" charset="0"/>
                <a:cs typeface="Arial" panose="020B0604020202020204" pitchFamily="34" charset="0"/>
              </a:rPr>
              <a:t>Kaizen involves setting standards and then continually improving those standards. To support the higher standards Kaizen also involves providing the training, materials and supervision that is needed for employees to achieve the higher standards and maintain their ability to meet those standards on an on-going basis.</a:t>
            </a:r>
            <a:br>
              <a:rPr lang="en-US" altLang="en-US" sz="1000">
                <a:latin typeface="Arial" panose="020B0604020202020204" pitchFamily="34" charset="0"/>
                <a:cs typeface="Arial" panose="020B0604020202020204" pitchFamily="34" charset="0"/>
              </a:rPr>
            </a:br>
            <a:endParaRPr lang="en-US"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DA687-9A79-1587-997F-BF929E38C0B7}"/>
            </a:ext>
          </a:extLst>
        </p:cNvPr>
        <p:cNvGrpSpPr/>
        <p:nvPr/>
      </p:nvGrpSpPr>
      <p:grpSpPr>
        <a:xfrm>
          <a:off x="0" y="0"/>
          <a:ext cx="0" cy="0"/>
          <a:chOff x="0" y="0"/>
          <a:chExt cx="0" cy="0"/>
        </a:xfrm>
      </p:grpSpPr>
      <p:sp>
        <p:nvSpPr>
          <p:cNvPr id="93186" name="Rectangle 7">
            <a:extLst>
              <a:ext uri="{FF2B5EF4-FFF2-40B4-BE49-F238E27FC236}">
                <a16:creationId xmlns:a16="http://schemas.microsoft.com/office/drawing/2014/main" id="{91938D52-58DB-86D0-D5B0-B2BDBFDD1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8065DA1F-11B7-4D65-8D2D-46D92CF1316D}" type="slidenum">
              <a:rPr lang="en-US" altLang="en-US"/>
              <a:pPr eaLnBrk="1" hangingPunct="1"/>
              <a:t>41</a:t>
            </a:fld>
            <a:endParaRPr lang="en-US" altLang="en-US"/>
          </a:p>
        </p:txBody>
      </p:sp>
      <p:sp>
        <p:nvSpPr>
          <p:cNvPr id="93187" name="Rectangle 2">
            <a:extLst>
              <a:ext uri="{FF2B5EF4-FFF2-40B4-BE49-F238E27FC236}">
                <a16:creationId xmlns:a16="http://schemas.microsoft.com/office/drawing/2014/main" id="{D79E6C74-BABB-DB8F-A5B8-C51BCAE43136}"/>
              </a:ext>
            </a:extLst>
          </p:cNvPr>
          <p:cNvSpPr>
            <a:spLocks noGrp="1" noRot="1" noChangeAspect="1" noChangeArrowheads="1" noTextEdit="1"/>
          </p:cNvSpPr>
          <p:nvPr>
            <p:ph type="sldImg"/>
          </p:nvPr>
        </p:nvSpPr>
        <p:spPr>
          <a:xfrm>
            <a:off x="-3883025" y="1574800"/>
            <a:ext cx="14792325" cy="8321675"/>
          </a:xfrm>
          <a:ln/>
        </p:spPr>
      </p:sp>
      <p:sp>
        <p:nvSpPr>
          <p:cNvPr id="93188" name="Rectangle 3">
            <a:extLst>
              <a:ext uri="{FF2B5EF4-FFF2-40B4-BE49-F238E27FC236}">
                <a16:creationId xmlns:a16="http://schemas.microsoft.com/office/drawing/2014/main" id="{307FE685-6BBA-3019-3254-30093EA749D4}"/>
              </a:ext>
            </a:extLst>
          </p:cNvPr>
          <p:cNvSpPr>
            <a:spLocks noGrp="1" noChangeArrowheads="1"/>
          </p:cNvSpPr>
          <p:nvPr>
            <p:ph type="body" idx="1"/>
          </p:nvPr>
        </p:nvSpPr>
        <p:spPr>
          <a:xfrm>
            <a:off x="914400" y="473075"/>
            <a:ext cx="3932238" cy="1243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07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30BF99C7-9BE3-B8BD-E7A8-14150E63885F}"/>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B1B5FDF2-1921-A053-3408-4A0EA52574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http://www.jpo.go.jp/seido_e/rekishi_e/sakichi_toyoda.htm</a:t>
            </a:r>
            <a:endParaRPr lang="hu-HU"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http://txemainlogisticsworld.wordpress.com/2010/05/10/jidoka-the-concept/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1E53C-A27D-27D8-CAA4-4690D4DF5832}"/>
            </a:ext>
          </a:extLst>
        </p:cNvPr>
        <p:cNvGrpSpPr/>
        <p:nvPr/>
      </p:nvGrpSpPr>
      <p:grpSpPr>
        <a:xfrm>
          <a:off x="0" y="0"/>
          <a:ext cx="0" cy="0"/>
          <a:chOff x="0" y="0"/>
          <a:chExt cx="0" cy="0"/>
        </a:xfrm>
      </p:grpSpPr>
      <p:sp>
        <p:nvSpPr>
          <p:cNvPr id="94210" name="Rectangle 7">
            <a:extLst>
              <a:ext uri="{FF2B5EF4-FFF2-40B4-BE49-F238E27FC236}">
                <a16:creationId xmlns:a16="http://schemas.microsoft.com/office/drawing/2014/main" id="{707A1185-AA07-7AA0-688A-7A152E5A14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C2145823-DA67-4639-AA24-758B034C05E5}" type="slidenum">
              <a:rPr lang="en-US" altLang="en-US"/>
              <a:pPr eaLnBrk="1" hangingPunct="1"/>
              <a:t>42</a:t>
            </a:fld>
            <a:endParaRPr lang="en-US" altLang="en-US"/>
          </a:p>
        </p:txBody>
      </p:sp>
      <p:sp>
        <p:nvSpPr>
          <p:cNvPr id="94211" name="Rectangle 2">
            <a:extLst>
              <a:ext uri="{FF2B5EF4-FFF2-40B4-BE49-F238E27FC236}">
                <a16:creationId xmlns:a16="http://schemas.microsoft.com/office/drawing/2014/main" id="{8462F531-8640-B512-D17B-0E9E9927CD54}"/>
              </a:ext>
            </a:extLst>
          </p:cNvPr>
          <p:cNvSpPr>
            <a:spLocks noGrp="1" noRot="1" noChangeAspect="1" noChangeArrowheads="1" noTextEdit="1"/>
          </p:cNvSpPr>
          <p:nvPr>
            <p:ph type="sldImg"/>
          </p:nvPr>
        </p:nvSpPr>
        <p:spPr>
          <a:xfrm>
            <a:off x="-4246563" y="1317625"/>
            <a:ext cx="15544801" cy="8743950"/>
          </a:xfrm>
          <a:ln/>
        </p:spPr>
      </p:sp>
      <p:sp>
        <p:nvSpPr>
          <p:cNvPr id="94212" name="Rectangle 3">
            <a:extLst>
              <a:ext uri="{FF2B5EF4-FFF2-40B4-BE49-F238E27FC236}">
                <a16:creationId xmlns:a16="http://schemas.microsoft.com/office/drawing/2014/main" id="{1BCB01CB-ECD0-70F6-FFB4-EC75A72388B7}"/>
              </a:ext>
            </a:extLst>
          </p:cNvPr>
          <p:cNvSpPr>
            <a:spLocks noGrp="1" noChangeArrowheads="1"/>
          </p:cNvSpPr>
          <p:nvPr>
            <p:ph type="body" idx="1"/>
          </p:nvPr>
        </p:nvSpPr>
        <p:spPr>
          <a:xfrm>
            <a:off x="849313" y="381000"/>
            <a:ext cx="3946525" cy="271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cs typeface="Arial" panose="020B0604020202020204" pitchFamily="34" charset="0"/>
            </a:endParaRPr>
          </a:p>
        </p:txBody>
      </p:sp>
      <p:sp>
        <p:nvSpPr>
          <p:cNvPr id="94213" name="McK Separator">
            <a:extLst>
              <a:ext uri="{FF2B5EF4-FFF2-40B4-BE49-F238E27FC236}">
                <a16:creationId xmlns:a16="http://schemas.microsoft.com/office/drawing/2014/main" id="{5D2103E7-7BEB-418D-AF55-FB564D69C913}"/>
              </a:ext>
            </a:extLst>
          </p:cNvPr>
          <p:cNvSpPr>
            <a:spLocks noChangeShapeType="1"/>
          </p:cNvSpPr>
          <p:nvPr>
            <p:custDataLst>
              <p:tags r:id="rId1"/>
            </p:custDataLst>
          </p:nvPr>
        </p:nvSpPr>
        <p:spPr bwMode="gray">
          <a:xfrm>
            <a:off x="850900" y="1552575"/>
            <a:ext cx="5429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4768" tIns="47384" rIns="94768" bIns="47384"/>
          <a:lstStyle/>
          <a:p>
            <a:endParaRPr lang="en-US"/>
          </a:p>
        </p:txBody>
      </p:sp>
    </p:spTree>
    <p:extLst>
      <p:ext uri="{BB962C8B-B14F-4D97-AF65-F5344CB8AC3E}">
        <p14:creationId xmlns:p14="http://schemas.microsoft.com/office/powerpoint/2010/main" val="340636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5F40DEC-25CF-4CD2-0D2C-E22BB09CA71E}"/>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4EFD834D-F870-B392-D0EB-31E297F63B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http://www.youtube.com/watch?v=TIH6L6w1EPY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298227C-7AB9-BD16-65A9-E7576BDB5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2674B34C-0531-4E98-A1E6-D6575F68C04E}" type="slidenum">
              <a:rPr lang="en-US" altLang="en-US"/>
              <a:pPr eaLnBrk="1" hangingPunct="1"/>
              <a:t>16</a:t>
            </a:fld>
            <a:endParaRPr lang="en-US" altLang="en-US"/>
          </a:p>
        </p:txBody>
      </p:sp>
      <p:sp>
        <p:nvSpPr>
          <p:cNvPr id="74755" name="Rectangle 2">
            <a:extLst>
              <a:ext uri="{FF2B5EF4-FFF2-40B4-BE49-F238E27FC236}">
                <a16:creationId xmlns:a16="http://schemas.microsoft.com/office/drawing/2014/main" id="{2A26750E-90EF-441D-ED06-07E761B233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62127DA-3A99-8CD6-BFEA-C700618A2D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r>
              <a:rPr lang="en-US" altLang="en-US">
                <a:latin typeface="Arial" panose="020B0604020202020204" pitchFamily="34" charset="0"/>
                <a:cs typeface="Arial" panose="020B0604020202020204" pitchFamily="34" charset="0"/>
              </a:rPr>
              <a:t>The critical starting point for lean thinking is value. Value can only be defined by the ultimate customer. And it's only meaningful when expressed in terms of a specific product (a good or a service, and often both at once), which meets the customer's needs at a specific price at a specific time.“</a:t>
            </a:r>
          </a:p>
          <a:p>
            <a:pPr marL="236538" indent="-236538"/>
            <a:r>
              <a:rPr lang="en-US" altLang="en-US">
                <a:latin typeface="Arial" panose="020B0604020202020204" pitchFamily="34" charset="0"/>
                <a:cs typeface="Arial" panose="020B0604020202020204" pitchFamily="34" charset="0"/>
              </a:rPr>
              <a:t>An activity is "value added" if, and only if, these three conditions are met: 1.The customer must be willing to pay for the activity 2.The activity must change the "form, fit, or function" of the product, making it closer to the end product that the customer wants and will pay for. 3.The activity must be done right the first time.</a:t>
            </a:r>
          </a:p>
          <a:p>
            <a:pPr marL="236538" indent="-236538"/>
            <a:endParaRPr lang="en-US" altLang="en-US">
              <a:latin typeface="Arial" panose="020B0604020202020204" pitchFamily="34" charset="0"/>
              <a:cs typeface="Arial" panose="020B0604020202020204" pitchFamily="34" charset="0"/>
            </a:endParaRPr>
          </a:p>
          <a:p>
            <a:pPr marL="236538" indent="-236538"/>
            <a:r>
              <a:rPr lang="en-US" altLang="en-US">
                <a:latin typeface="Arial" panose="020B0604020202020204" pitchFamily="34" charset="0"/>
                <a:cs typeface="Arial" panose="020B0604020202020204" pitchFamily="34" charset="0"/>
              </a:rPr>
              <a:t>Above all, lean practitioners must be relentlessly focused on the customer when specifying and creating value. Neither shareholder needs, nor senior management¹s financial mind-set, nor political exigencies, nor any other consideration should distract from this critical first step in lean thinking. Once more, here¹s another passage from Womack and Jones on how managers can start off on the wrong path:</a:t>
            </a:r>
          </a:p>
          <a:p>
            <a:pPr marL="236538" indent="-236538"/>
            <a:r>
              <a:rPr lang="en-US" altLang="en-US">
                <a:latin typeface="Arial" panose="020B0604020202020204" pitchFamily="34" charset="0"/>
                <a:cs typeface="Arial" panose="020B0604020202020204" pitchFamily="34" charset="0"/>
              </a:rPr>
              <a:t>"Why is it so hard to start at the right place, to correctly define value?</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Partly because most producers want to make what they are already making and partly because many customers only know how to ask for some variant of what they are already getting. They simply start in the wrong place and end up at the wrong destination. Then, when providers or customers do decide to rethink value, they often fall back on simply formulas‹lower cost, increased product variety through customization, instant delivery‹rather than jointly analyzing value and challenging old definitions to see what¹s really needed.“</a:t>
            </a:r>
          </a:p>
          <a:p>
            <a:pPr marL="236538" indent="-236538"/>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9557CCBE-5834-42B4-ABE3-A4E666D99D92}" type="slidenum">
              <a:rPr lang="en-US" altLang="en-US" sz="700" smtClean="0"/>
              <a:pPr/>
              <a:t>17</a:t>
            </a:fld>
            <a:endParaRPr lang="en-US" altLang="en-US" sz="700"/>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770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D659824C-5A23-43E7-BD5C-1C3313D9C45A}" type="slidenum">
              <a:rPr lang="en-US" altLang="en-US" sz="700" smtClean="0"/>
              <a:pPr/>
              <a:t>18</a:t>
            </a:fld>
            <a:endParaRPr lang="en-US" altLang="en-US" sz="700"/>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p:spPr>
        <p:txBody>
          <a:bodyPr/>
          <a:lstStyle/>
          <a:p>
            <a:pPr algn="just" eaLnBrk="1" hangingPunct="1">
              <a:lnSpc>
                <a:spcPct val="90000"/>
              </a:lnSpc>
              <a:buSzPct val="120000"/>
            </a:pPr>
            <a:r>
              <a:rPr lang="en-US" altLang="en-US" b="1" i="1" u="sng">
                <a:solidFill>
                  <a:srgbClr val="000000"/>
                </a:solidFill>
                <a:hlinkClick r:id="rId3"/>
              </a:rPr>
              <a:t>Lean Thinking</a:t>
            </a:r>
            <a:r>
              <a:rPr lang="en-US" altLang="en-US">
                <a:solidFill>
                  <a:srgbClr val="000000"/>
                </a:solidFill>
              </a:rPr>
              <a:t> </a:t>
            </a:r>
            <a:r>
              <a:rPr lang="et-EE" altLang="en-US">
                <a:solidFill>
                  <a:srgbClr val="000000"/>
                </a:solidFill>
              </a:rPr>
              <a:t>baseerub viiel põhimõttel, mis iseloomustab LEAN organisatsiooni:</a:t>
            </a:r>
            <a:endParaRPr lang="en-US" altLang="en-US" sz="1000">
              <a:solidFill>
                <a:srgbClr val="000000"/>
              </a:solidFill>
            </a:endParaRPr>
          </a:p>
          <a:p>
            <a:pPr algn="just" eaLnBrk="1" hangingPunct="1">
              <a:lnSpc>
                <a:spcPct val="90000"/>
              </a:lnSpc>
              <a:buFontTx/>
              <a:buAutoNum type="arabicPeriod"/>
            </a:pPr>
            <a:r>
              <a:rPr lang="et-EE" altLang="en-US"/>
              <a:t>Selgita välja </a:t>
            </a:r>
            <a:r>
              <a:rPr lang="et-EE" altLang="en-US" b="1" i="1">
                <a:solidFill>
                  <a:srgbClr val="FF0000"/>
                </a:solidFill>
              </a:rPr>
              <a:t>väärtus</a:t>
            </a:r>
            <a:r>
              <a:rPr lang="et-EE" altLang="en-US"/>
              <a:t> lõppkliendi vaatenurgast tootegruppide lõikes</a:t>
            </a:r>
          </a:p>
          <a:p>
            <a:pPr algn="just" eaLnBrk="1" hangingPunct="1">
              <a:lnSpc>
                <a:spcPct val="90000"/>
              </a:lnSpc>
              <a:buFontTx/>
              <a:buAutoNum type="arabicPeriod"/>
            </a:pPr>
            <a:r>
              <a:rPr lang="et-EE" altLang="en-US"/>
              <a:t>Selgita välja kõik </a:t>
            </a:r>
            <a:r>
              <a:rPr lang="et-EE" altLang="en-US" b="1" i="1">
                <a:solidFill>
                  <a:srgbClr val="FF0000"/>
                </a:solidFill>
              </a:rPr>
              <a:t>väärtusketi</a:t>
            </a:r>
            <a:r>
              <a:rPr lang="et-EE" altLang="en-US" b="1"/>
              <a:t> </a:t>
            </a:r>
            <a:r>
              <a:rPr lang="et-EE" altLang="en-US"/>
              <a:t>tegevused iga tootegrupi lõikes. Elimineeri KÕIK tegevused, mis ei loo lisaväärtust</a:t>
            </a:r>
            <a:endParaRPr lang="hu-HU" altLang="en-US" b="1" i="1">
              <a:solidFill>
                <a:srgbClr val="FF0000"/>
              </a:solidFill>
            </a:endParaRPr>
          </a:p>
          <a:p>
            <a:pPr algn="just" eaLnBrk="1" hangingPunct="1">
              <a:lnSpc>
                <a:spcPct val="90000"/>
              </a:lnSpc>
              <a:buFontTx/>
              <a:buAutoNum type="arabicPeriod"/>
            </a:pPr>
            <a:r>
              <a:rPr lang="et-EE" altLang="en-US">
                <a:solidFill>
                  <a:srgbClr val="000000"/>
                </a:solidFill>
              </a:rPr>
              <a:t>Vii kõik väärtust loovad tegevused loogilisse järjekorda, et toode </a:t>
            </a:r>
            <a:r>
              <a:rPr lang="et-EE" altLang="en-US" b="1">
                <a:solidFill>
                  <a:srgbClr val="FF0000"/>
                </a:solidFill>
              </a:rPr>
              <a:t>j</a:t>
            </a:r>
            <a:r>
              <a:rPr lang="et-EE" altLang="en-US" b="1" i="1">
                <a:solidFill>
                  <a:srgbClr val="FF0000"/>
                </a:solidFill>
              </a:rPr>
              <a:t>õuaks</a:t>
            </a:r>
            <a:r>
              <a:rPr lang="et-EE" altLang="en-US">
                <a:solidFill>
                  <a:srgbClr val="000000"/>
                </a:solidFill>
              </a:rPr>
              <a:t> sujuvalt ja tõrgeteta kliendini</a:t>
            </a:r>
            <a:endParaRPr lang="en-US" altLang="en-US"/>
          </a:p>
          <a:p>
            <a:pPr algn="just" eaLnBrk="1" hangingPunct="1">
              <a:lnSpc>
                <a:spcPct val="90000"/>
              </a:lnSpc>
              <a:buFontTx/>
              <a:buAutoNum type="arabicPeriod"/>
            </a:pPr>
            <a:r>
              <a:rPr lang="et-EE" altLang="en-US"/>
              <a:t>Kui meie logistilised tegevused on lõpetatud, saab klient selle kaudu </a:t>
            </a:r>
            <a:r>
              <a:rPr lang="et-EE" altLang="en-US" b="1" i="1">
                <a:solidFill>
                  <a:srgbClr val="FF0000"/>
                </a:solidFill>
              </a:rPr>
              <a:t>lisaväärtust</a:t>
            </a:r>
          </a:p>
          <a:p>
            <a:pPr algn="just" eaLnBrk="1" hangingPunct="1">
              <a:lnSpc>
                <a:spcPct val="90000"/>
              </a:lnSpc>
              <a:buFontTx/>
              <a:buAutoNum type="arabicPeriod"/>
            </a:pPr>
            <a:r>
              <a:rPr lang="et-EE" altLang="en-US"/>
              <a:t>Kuna eelnevate tegevuste tulem on protsesside parem läbipaistvus, mis lubab juhtidel kõrvaldada ebaefektiivsust (waste) ka tulevikus, taotle efektiivsuse kasvu läbi </a:t>
            </a:r>
            <a:r>
              <a:rPr lang="et-EE" altLang="en-US" b="1" i="1">
                <a:solidFill>
                  <a:srgbClr val="FF0000"/>
                </a:solidFill>
              </a:rPr>
              <a:t>pideva parendamise.</a:t>
            </a:r>
            <a:endParaRPr lang="en-US" altLang="en-US" b="1" i="1">
              <a:solidFill>
                <a:srgbClr val="FF0000"/>
              </a:solidFill>
            </a:endParaRPr>
          </a:p>
          <a:p>
            <a:pPr eaLnBrk="1" hangingPunct="1"/>
            <a:endParaRPr lang="en-US" altLang="en-US"/>
          </a:p>
        </p:txBody>
      </p:sp>
    </p:spTree>
    <p:extLst>
      <p:ext uri="{BB962C8B-B14F-4D97-AF65-F5344CB8AC3E}">
        <p14:creationId xmlns:p14="http://schemas.microsoft.com/office/powerpoint/2010/main" val="196757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B1AED19B-E1F8-47C5-9533-7445FC787F35}" type="slidenum">
              <a:rPr lang="en-US" altLang="en-US" sz="700" smtClean="0"/>
              <a:pPr/>
              <a:t>19</a:t>
            </a:fld>
            <a:endParaRPr lang="en-US" altLang="en-US" sz="700"/>
          </a:p>
        </p:txBody>
      </p:sp>
      <p:sp>
        <p:nvSpPr>
          <p:cNvPr id="55299" name="pg num"/>
          <p:cNvSpPr txBox="1">
            <a:spLocks noGrp="1" noChangeArrowheads="1"/>
          </p:cNvSpPr>
          <p:nvPr/>
        </p:nvSpPr>
        <p:spPr bwMode="gray">
          <a:xfrm>
            <a:off x="6186488" y="8801100"/>
            <a:ext cx="547687"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42963">
              <a:defRPr sz="1200">
                <a:solidFill>
                  <a:schemeClr val="tx1"/>
                </a:solidFill>
                <a:latin typeface="Arial" panose="020B0604020202020204" pitchFamily="34" charset="0"/>
              </a:defRPr>
            </a:lvl1pPr>
            <a:lvl2pPr marL="685800" indent="-263525" defTabSz="842963">
              <a:defRPr sz="1200">
                <a:solidFill>
                  <a:schemeClr val="tx1"/>
                </a:solidFill>
                <a:latin typeface="Arial" panose="020B0604020202020204" pitchFamily="34" charset="0"/>
              </a:defRPr>
            </a:lvl2pPr>
            <a:lvl3pPr marL="1055688" indent="-211138" defTabSz="842963">
              <a:defRPr sz="1200">
                <a:solidFill>
                  <a:schemeClr val="tx1"/>
                </a:solidFill>
                <a:latin typeface="Arial" panose="020B0604020202020204" pitchFamily="34" charset="0"/>
              </a:defRPr>
            </a:lvl3pPr>
            <a:lvl4pPr marL="1476375" indent="-209550" defTabSz="842963">
              <a:defRPr sz="1200">
                <a:solidFill>
                  <a:schemeClr val="tx1"/>
                </a:solidFill>
                <a:latin typeface="Arial" panose="020B0604020202020204" pitchFamily="34" charset="0"/>
              </a:defRPr>
            </a:lvl4pPr>
            <a:lvl5pPr marL="1898650" indent="-211138" defTabSz="842963">
              <a:defRPr sz="1200">
                <a:solidFill>
                  <a:schemeClr val="tx1"/>
                </a:solidFill>
                <a:latin typeface="Arial" panose="020B0604020202020204" pitchFamily="34" charset="0"/>
              </a:defRPr>
            </a:lvl5pPr>
            <a:lvl6pPr marL="2355850" indent="-211138" defTabSz="842963" eaLnBrk="0" fontAlgn="base" hangingPunct="0">
              <a:spcBef>
                <a:spcPct val="0"/>
              </a:spcBef>
              <a:spcAft>
                <a:spcPct val="0"/>
              </a:spcAft>
              <a:defRPr sz="1200">
                <a:solidFill>
                  <a:schemeClr val="tx1"/>
                </a:solidFill>
                <a:latin typeface="Arial" panose="020B0604020202020204" pitchFamily="34" charset="0"/>
              </a:defRPr>
            </a:lvl6pPr>
            <a:lvl7pPr marL="2813050" indent="-211138" defTabSz="842963" eaLnBrk="0" fontAlgn="base" hangingPunct="0">
              <a:spcBef>
                <a:spcPct val="0"/>
              </a:spcBef>
              <a:spcAft>
                <a:spcPct val="0"/>
              </a:spcAft>
              <a:defRPr sz="1200">
                <a:solidFill>
                  <a:schemeClr val="tx1"/>
                </a:solidFill>
                <a:latin typeface="Arial" panose="020B0604020202020204" pitchFamily="34" charset="0"/>
              </a:defRPr>
            </a:lvl7pPr>
            <a:lvl8pPr marL="3270250" indent="-211138" defTabSz="842963" eaLnBrk="0" fontAlgn="base" hangingPunct="0">
              <a:spcBef>
                <a:spcPct val="0"/>
              </a:spcBef>
              <a:spcAft>
                <a:spcPct val="0"/>
              </a:spcAft>
              <a:defRPr sz="1200">
                <a:solidFill>
                  <a:schemeClr val="tx1"/>
                </a:solidFill>
                <a:latin typeface="Arial" panose="020B0604020202020204" pitchFamily="34" charset="0"/>
              </a:defRPr>
            </a:lvl8pPr>
            <a:lvl9pPr marL="3727450" indent="-211138" defTabSz="842963"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72E213F4-65A5-4C72-9107-02F8C420DA53}" type="slidenum">
              <a:rPr lang="en-US" altLang="en-US">
                <a:cs typeface="Arial" panose="020B0604020202020204" pitchFamily="34" charset="0"/>
              </a:rPr>
              <a:pPr algn="r" eaLnBrk="1" hangingPunct="1"/>
              <a:t>19</a:t>
            </a:fld>
            <a:endParaRPr lang="en-US" altLang="en-US">
              <a:cs typeface="Arial" panose="020B0604020202020204" pitchFamily="34" charset="0"/>
            </a:endParaRPr>
          </a:p>
        </p:txBody>
      </p:sp>
      <p:sp>
        <p:nvSpPr>
          <p:cNvPr id="55300" name="Rectangle 2"/>
          <p:cNvSpPr>
            <a:spLocks noGrp="1" noRot="1" noChangeAspect="1" noChangeArrowheads="1" noTextEdit="1"/>
          </p:cNvSpPr>
          <p:nvPr>
            <p:ph type="sldImg"/>
          </p:nvPr>
        </p:nvSpPr>
        <p:spPr>
          <a:xfrm>
            <a:off x="-601663" y="266700"/>
            <a:ext cx="8143876" cy="4581525"/>
          </a:xfrm>
        </p:spPr>
      </p:sp>
      <p:sp>
        <p:nvSpPr>
          <p:cNvPr id="55301" name="Rectangle 3"/>
          <p:cNvSpPr>
            <a:spLocks noGrp="1" noChangeArrowheads="1"/>
          </p:cNvSpPr>
          <p:nvPr>
            <p:ph type="body" idx="1"/>
          </p:nvPr>
        </p:nvSpPr>
        <p:spPr>
          <a:xfrm>
            <a:off x="122238" y="5073650"/>
            <a:ext cx="6686550" cy="3613150"/>
          </a:xfrm>
          <a:noFill/>
        </p:spPr>
        <p:txBody>
          <a:bodyPr lIns="0" tIns="0" rIns="0" bIns="0"/>
          <a:lstStyle/>
          <a:p>
            <a:pPr eaLnBrk="1" hangingPunct="1"/>
            <a:endParaRPr lang="en-US" altLang="en-US"/>
          </a:p>
        </p:txBody>
      </p:sp>
    </p:spTree>
    <p:extLst>
      <p:ext uri="{BB962C8B-B14F-4D97-AF65-F5344CB8AC3E}">
        <p14:creationId xmlns:p14="http://schemas.microsoft.com/office/powerpoint/2010/main" val="362487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k-SK">
              <a:latin typeface="Arial" pitchFamily="34" charset="0"/>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584732-E309-4906-9880-584D24F1777A}"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246192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2F39EC23-9B92-4ADA-8927-F46A8B62D8D1}" type="slidenum">
              <a:rPr lang="en-US" altLang="en-US" sz="700" smtClean="0"/>
              <a:pPr/>
              <a:t>26</a:t>
            </a:fld>
            <a:endParaRPr lang="en-US" altLang="en-US" sz="700"/>
          </a:p>
        </p:txBody>
      </p:sp>
      <p:sp>
        <p:nvSpPr>
          <p:cNvPr id="58371" name="Slide Image Placeholder 1"/>
          <p:cNvSpPr>
            <a:spLocks noGrp="1" noRot="1" noChangeAspect="1" noTextEdit="1"/>
          </p:cNvSpPr>
          <p:nvPr>
            <p:ph type="sldImg"/>
          </p:nvPr>
        </p:nvSpPr>
        <p:spPr>
          <a:xfrm>
            <a:off x="-665163" y="250825"/>
            <a:ext cx="8226426" cy="4627563"/>
          </a:xfrm>
        </p:spPr>
      </p:sp>
      <p:sp>
        <p:nvSpPr>
          <p:cNvPr id="58372" name="Notes Placeholder 2"/>
          <p:cNvSpPr>
            <a:spLocks noGrp="1"/>
          </p:cNvSpPr>
          <p:nvPr>
            <p:ph type="body" idx="1"/>
          </p:nvPr>
        </p:nvSpPr>
        <p:spPr>
          <a:xfrm>
            <a:off x="128588" y="5083175"/>
            <a:ext cx="6680200" cy="3614738"/>
          </a:xfrm>
          <a:noFill/>
        </p:spPr>
        <p:txBody>
          <a:bodyPr lIns="0" tIns="0" rIns="0" bIns="0"/>
          <a:lstStyle/>
          <a:p>
            <a:pPr eaLnBrk="1" hangingPunct="1"/>
            <a:endParaRPr lang="en-US" altLang="en-US"/>
          </a:p>
        </p:txBody>
      </p:sp>
      <p:sp>
        <p:nvSpPr>
          <p:cNvPr id="58373" name="Slide Number Placeholder 3"/>
          <p:cNvSpPr txBox="1">
            <a:spLocks noGrp="1"/>
          </p:cNvSpPr>
          <p:nvPr/>
        </p:nvSpPr>
        <p:spPr bwMode="gray">
          <a:xfrm>
            <a:off x="6186488" y="8801100"/>
            <a:ext cx="547687"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42963">
              <a:defRPr sz="1200">
                <a:solidFill>
                  <a:schemeClr val="tx1"/>
                </a:solidFill>
                <a:latin typeface="Arial" panose="020B0604020202020204" pitchFamily="34" charset="0"/>
              </a:defRPr>
            </a:lvl1pPr>
            <a:lvl2pPr marL="685800" indent="-263525" defTabSz="842963">
              <a:defRPr sz="1200">
                <a:solidFill>
                  <a:schemeClr val="tx1"/>
                </a:solidFill>
                <a:latin typeface="Arial" panose="020B0604020202020204" pitchFamily="34" charset="0"/>
              </a:defRPr>
            </a:lvl2pPr>
            <a:lvl3pPr marL="1055688" indent="-211138" defTabSz="842963">
              <a:defRPr sz="1200">
                <a:solidFill>
                  <a:schemeClr val="tx1"/>
                </a:solidFill>
                <a:latin typeface="Arial" panose="020B0604020202020204" pitchFamily="34" charset="0"/>
              </a:defRPr>
            </a:lvl3pPr>
            <a:lvl4pPr marL="1476375" indent="-209550" defTabSz="842963">
              <a:defRPr sz="1200">
                <a:solidFill>
                  <a:schemeClr val="tx1"/>
                </a:solidFill>
                <a:latin typeface="Arial" panose="020B0604020202020204" pitchFamily="34" charset="0"/>
              </a:defRPr>
            </a:lvl4pPr>
            <a:lvl5pPr marL="1898650" indent="-211138" defTabSz="842963">
              <a:defRPr sz="1200">
                <a:solidFill>
                  <a:schemeClr val="tx1"/>
                </a:solidFill>
                <a:latin typeface="Arial" panose="020B0604020202020204" pitchFamily="34" charset="0"/>
              </a:defRPr>
            </a:lvl5pPr>
            <a:lvl6pPr marL="2355850" indent="-211138" defTabSz="842963" eaLnBrk="0" fontAlgn="base" hangingPunct="0">
              <a:spcBef>
                <a:spcPct val="0"/>
              </a:spcBef>
              <a:spcAft>
                <a:spcPct val="0"/>
              </a:spcAft>
              <a:defRPr sz="1200">
                <a:solidFill>
                  <a:schemeClr val="tx1"/>
                </a:solidFill>
                <a:latin typeface="Arial" panose="020B0604020202020204" pitchFamily="34" charset="0"/>
              </a:defRPr>
            </a:lvl6pPr>
            <a:lvl7pPr marL="2813050" indent="-211138" defTabSz="842963" eaLnBrk="0" fontAlgn="base" hangingPunct="0">
              <a:spcBef>
                <a:spcPct val="0"/>
              </a:spcBef>
              <a:spcAft>
                <a:spcPct val="0"/>
              </a:spcAft>
              <a:defRPr sz="1200">
                <a:solidFill>
                  <a:schemeClr val="tx1"/>
                </a:solidFill>
                <a:latin typeface="Arial" panose="020B0604020202020204" pitchFamily="34" charset="0"/>
              </a:defRPr>
            </a:lvl7pPr>
            <a:lvl8pPr marL="3270250" indent="-211138" defTabSz="842963" eaLnBrk="0" fontAlgn="base" hangingPunct="0">
              <a:spcBef>
                <a:spcPct val="0"/>
              </a:spcBef>
              <a:spcAft>
                <a:spcPct val="0"/>
              </a:spcAft>
              <a:defRPr sz="1200">
                <a:solidFill>
                  <a:schemeClr val="tx1"/>
                </a:solidFill>
                <a:latin typeface="Arial" panose="020B0604020202020204" pitchFamily="34" charset="0"/>
              </a:defRPr>
            </a:lvl8pPr>
            <a:lvl9pPr marL="3727450" indent="-211138" defTabSz="842963"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6AC09E2A-9E6D-4E63-9FA0-A1C63A914FDE}" type="slidenum">
              <a:rPr lang="en-US" altLang="en-US">
                <a:cs typeface="Arial" panose="020B0604020202020204" pitchFamily="34" charset="0"/>
              </a:rPr>
              <a:pPr algn="r" eaLnBrk="1" hangingPunct="1"/>
              <a:t>26</a:t>
            </a:fld>
            <a:endParaRPr lang="en-US" altLang="en-US">
              <a:cs typeface="Arial" panose="020B0604020202020204" pitchFamily="34" charset="0"/>
            </a:endParaRPr>
          </a:p>
        </p:txBody>
      </p:sp>
    </p:spTree>
    <p:extLst>
      <p:ext uri="{BB962C8B-B14F-4D97-AF65-F5344CB8AC3E}">
        <p14:creationId xmlns:p14="http://schemas.microsoft.com/office/powerpoint/2010/main" val="395945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4B1B-8FE7-240E-8EF1-43B3AC747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AA344-A51F-0F7F-E63B-F7F4E1EE1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39B6EC-E7FB-61ED-4321-9BAB8DE3ECA6}"/>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5" name="Footer Placeholder 4">
            <a:extLst>
              <a:ext uri="{FF2B5EF4-FFF2-40B4-BE49-F238E27FC236}">
                <a16:creationId xmlns:a16="http://schemas.microsoft.com/office/drawing/2014/main" id="{5781FD8B-628D-C861-DDCA-0368FBCDD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4F282-79D9-19EE-5A69-FFD6E724BDDB}"/>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397583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E517-47C4-E678-D74A-CF6FA6B0FB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0D908-B8BF-E8A3-C753-2E3C1D538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46E03-C0C6-728C-38F8-845F4CE3257F}"/>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5" name="Footer Placeholder 4">
            <a:extLst>
              <a:ext uri="{FF2B5EF4-FFF2-40B4-BE49-F238E27FC236}">
                <a16:creationId xmlns:a16="http://schemas.microsoft.com/office/drawing/2014/main" id="{9E414AC7-9455-F7CC-728D-0DF55C6AA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D854C-9512-73EE-F6D1-B55844B80D6A}"/>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96552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07A3EF-D6F9-0FA6-C928-B6DA840300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0FECB2-1892-A3C9-8354-8215D684ED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DDE90-5ED6-6360-F67E-31568E429553}"/>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5" name="Footer Placeholder 4">
            <a:extLst>
              <a:ext uri="{FF2B5EF4-FFF2-40B4-BE49-F238E27FC236}">
                <a16:creationId xmlns:a16="http://schemas.microsoft.com/office/drawing/2014/main" id="{6741B011-1C11-8491-6827-E19A8B66D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32656-048C-8CBE-A02A-1273D9E37332}"/>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372776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0650" y="0"/>
            <a:ext cx="10033001" cy="1143000"/>
          </a:xfrm>
        </p:spPr>
        <p:txBody>
          <a:bodyPr/>
          <a:lstStyle/>
          <a:p>
            <a:r>
              <a:rPr lang="en-US"/>
              <a:t>Click to edit Master title style</a:t>
            </a:r>
          </a:p>
        </p:txBody>
      </p:sp>
      <p:sp>
        <p:nvSpPr>
          <p:cNvPr id="3" name="Text Placeholder 2"/>
          <p:cNvSpPr>
            <a:spLocks noGrp="1"/>
          </p:cNvSpPr>
          <p:nvPr>
            <p:ph type="body" sz="half" idx="1"/>
          </p:nvPr>
        </p:nvSpPr>
        <p:spPr>
          <a:xfrm>
            <a:off x="838200" y="1825625"/>
            <a:ext cx="51562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2059138" y="6691313"/>
            <a:ext cx="0" cy="246062"/>
          </a:xfrm>
        </p:spPr>
        <p:txBody>
          <a:bodyPr/>
          <a:lstStyle>
            <a:lvl1pPr>
              <a:defRPr/>
            </a:lvl1pPr>
          </a:lstStyle>
          <a:p>
            <a:pPr>
              <a:defRPr/>
            </a:pPr>
            <a:endParaRPr lang="en-GB" altLang="en-US"/>
          </a:p>
          <a:p>
            <a:pPr>
              <a:defRPr/>
            </a:pPr>
            <a:endParaRPr lang="en-GB" altLang="en-US"/>
          </a:p>
        </p:txBody>
      </p:sp>
      <p:sp>
        <p:nvSpPr>
          <p:cNvPr id="6" name="Slide Number Placeholder 5"/>
          <p:cNvSpPr>
            <a:spLocks noGrp="1" noChangeArrowheads="1"/>
          </p:cNvSpPr>
          <p:nvPr>
            <p:ph type="sldNum" sz="quarter" idx="11"/>
          </p:nvPr>
        </p:nvSpPr>
        <p:spPr>
          <a:xfrm>
            <a:off x="11566769" y="6392864"/>
            <a:ext cx="492369" cy="369887"/>
          </a:xfrm>
        </p:spPr>
        <p:txBody>
          <a:bodyPr/>
          <a:lstStyle>
            <a:lvl1pPr>
              <a:defRPr/>
            </a:lvl1pPr>
          </a:lstStyle>
          <a:p>
            <a:pPr>
              <a:defRPr/>
            </a:pPr>
            <a:endParaRPr lang="en-GB" altLang="en-US"/>
          </a:p>
          <a:p>
            <a:pPr>
              <a:defRPr/>
            </a:pPr>
            <a:endParaRPr lang="en-GB" altLang="en-US"/>
          </a:p>
          <a:p>
            <a:pPr>
              <a:defRPr/>
            </a:pPr>
            <a:r>
              <a:rPr lang="en-GB" altLang="en-US"/>
              <a:t>Slide </a:t>
            </a:r>
            <a:fld id="{6F43555C-5D78-4D99-831A-AA9F090A6523}" type="slidenum">
              <a:rPr lang="en-GB" altLang="en-US"/>
              <a:pPr>
                <a:defRPr/>
              </a:pPr>
              <a:t>‹#›</a:t>
            </a:fld>
            <a:endParaRPr lang="en-GB" altLang="en-US"/>
          </a:p>
        </p:txBody>
      </p:sp>
    </p:spTree>
    <p:extLst>
      <p:ext uri="{BB962C8B-B14F-4D97-AF65-F5344CB8AC3E}">
        <p14:creationId xmlns:p14="http://schemas.microsoft.com/office/powerpoint/2010/main" val="324188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13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25A-DEBF-4F46-B822-96B4E41CC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EFC443-3331-4FF5-927C-D4F2A1259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32FDC-08BF-48BE-BF52-9180C86D104E}"/>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5" name="Footer Placeholder 4">
            <a:extLst>
              <a:ext uri="{FF2B5EF4-FFF2-40B4-BE49-F238E27FC236}">
                <a16:creationId xmlns:a16="http://schemas.microsoft.com/office/drawing/2014/main" id="{3117C6E1-C6FE-433E-8E31-63FB5B8F1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E1690-3656-4D7D-B6A8-BD1AF6C6F6DE}"/>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29873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C882-04AA-4A2B-A520-8643750F4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5882E-3B9E-4219-A1D0-D8F17265A9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B1E8F-52AC-4493-8C92-94D321062397}"/>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5" name="Footer Placeholder 4">
            <a:extLst>
              <a:ext uri="{FF2B5EF4-FFF2-40B4-BE49-F238E27FC236}">
                <a16:creationId xmlns:a16="http://schemas.microsoft.com/office/drawing/2014/main" id="{D8E7B22C-924B-4724-943E-9448C387C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C7D5E-7944-4F5D-9677-9441619C2C6F}"/>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787803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C794-7423-41EF-87AC-0FD512DC00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702D5-4D75-4627-8E0B-29F985D94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9B06B2-0AAF-4A08-A6C0-77E8124FCADD}"/>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5" name="Footer Placeholder 4">
            <a:extLst>
              <a:ext uri="{FF2B5EF4-FFF2-40B4-BE49-F238E27FC236}">
                <a16:creationId xmlns:a16="http://schemas.microsoft.com/office/drawing/2014/main" id="{752E8F8A-70E2-436B-A181-A54DB7004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ABAC7-7490-48AB-8648-D7CAAD444BD6}"/>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457304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CC4A-36C3-4BDF-9091-1C42151DD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90E59-DC47-4554-86BB-92EDC69E1A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92311-C29E-4C57-B969-9FFC69F771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D1A7AF-5D35-4EC6-8FE5-1B08FD8FF84A}"/>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6" name="Footer Placeholder 5">
            <a:extLst>
              <a:ext uri="{FF2B5EF4-FFF2-40B4-BE49-F238E27FC236}">
                <a16:creationId xmlns:a16="http://schemas.microsoft.com/office/drawing/2014/main" id="{038CE4B4-9C95-4200-AE9C-25E3C02F3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29DAD-54A0-47EF-B586-001801FE3B51}"/>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1246593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65FB-00E2-4EEB-8D35-248820A6AB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6BD94-B90F-498E-BFEF-DF187AFB1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A914D-EB37-4F65-8ACA-2BD35D4193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D08F16-DBB8-464D-8D4B-E97324485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58CBB1-6926-4E95-979B-F73EE5F9CE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B7DD16-3BAE-4868-AA4E-C66F7E88E51F}"/>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8" name="Footer Placeholder 7">
            <a:extLst>
              <a:ext uri="{FF2B5EF4-FFF2-40B4-BE49-F238E27FC236}">
                <a16:creationId xmlns:a16="http://schemas.microsoft.com/office/drawing/2014/main" id="{23841810-F1DE-41E1-AB7F-AF3B85FFF2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5DB37-A780-4F1D-B1C8-8C994E0061FC}"/>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31287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CAA7-D3E6-4204-B4AF-87A2815AE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42223-4C43-406E-95EB-B209BC15A5D0}"/>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4" name="Footer Placeholder 3">
            <a:extLst>
              <a:ext uri="{FF2B5EF4-FFF2-40B4-BE49-F238E27FC236}">
                <a16:creationId xmlns:a16="http://schemas.microsoft.com/office/drawing/2014/main" id="{F79A4D6E-3796-4F42-B0F6-F960C831E3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9D1CB8-444C-4042-A538-C736689AB909}"/>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188263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BA52-5C82-289E-33D8-F77CAA9F8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DF509-17C1-25AA-26E8-ABD2FAC9D0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F76F1-28ED-8234-714C-B18E6F2478DF}"/>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5" name="Footer Placeholder 4">
            <a:extLst>
              <a:ext uri="{FF2B5EF4-FFF2-40B4-BE49-F238E27FC236}">
                <a16:creationId xmlns:a16="http://schemas.microsoft.com/office/drawing/2014/main" id="{31668B6A-8BB1-DE48-51E1-314416385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FC094-009A-89AD-2DD1-482C838AAD14}"/>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3844393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89641-2200-42EA-8F7C-83BED6E76FF4}"/>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3" name="Footer Placeholder 2">
            <a:extLst>
              <a:ext uri="{FF2B5EF4-FFF2-40B4-BE49-F238E27FC236}">
                <a16:creationId xmlns:a16="http://schemas.microsoft.com/office/drawing/2014/main" id="{2E70ACDC-EF35-4118-8AC0-9EE08CE299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96D9E-8B47-49C8-A3D2-879B9EF404CA}"/>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81960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60B5-4928-4AFC-8403-A8B8BEFFC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ADD40-1CB1-44FF-97DC-1FFD2F286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4EA9EF-5A75-4F87-B605-CA4C7C8EE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33797-DE81-419E-BDB4-174433920570}"/>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6" name="Footer Placeholder 5">
            <a:extLst>
              <a:ext uri="{FF2B5EF4-FFF2-40B4-BE49-F238E27FC236}">
                <a16:creationId xmlns:a16="http://schemas.microsoft.com/office/drawing/2014/main" id="{90BA8D97-C108-4855-9F48-F8ABDE9C2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C45B1-D896-4284-853E-6230EF7A07AE}"/>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709363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DB83-88FC-4E09-8E8E-D0D158B62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C06AC7-0B11-437B-9ED6-3C33216DE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2D159-67E7-4DFB-9526-BC98DED9F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1E5FB-2BE8-4DA0-A2EA-6697106BC07D}"/>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6" name="Footer Placeholder 5">
            <a:extLst>
              <a:ext uri="{FF2B5EF4-FFF2-40B4-BE49-F238E27FC236}">
                <a16:creationId xmlns:a16="http://schemas.microsoft.com/office/drawing/2014/main" id="{A33D4F18-97AE-4310-8714-3EEDB3E00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3D684-88C3-4BCE-A3F9-59A19B4573D4}"/>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605140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FAF0-07BD-41F8-AC27-5B87691FBF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929863-54CC-4C1A-91E9-F16F44F8E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5924A-17B4-49A9-BF5A-FD18A3A164A0}"/>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5" name="Footer Placeholder 4">
            <a:extLst>
              <a:ext uri="{FF2B5EF4-FFF2-40B4-BE49-F238E27FC236}">
                <a16:creationId xmlns:a16="http://schemas.microsoft.com/office/drawing/2014/main" id="{CB4B65B8-B22B-4AC8-9E36-F3CA9F0E3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ACCEF-B68A-491B-A98B-8F48186B79A9}"/>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71068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27E1D7-D7F3-45FF-9CC1-3C5CECB447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FE12A-688D-4474-9923-2B77B40A1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8D619-6E65-41D4-A7D2-951B606E6F1A}"/>
              </a:ext>
            </a:extLst>
          </p:cNvPr>
          <p:cNvSpPr>
            <a:spLocks noGrp="1"/>
          </p:cNvSpPr>
          <p:nvPr>
            <p:ph type="dt" sz="half" idx="10"/>
          </p:nvPr>
        </p:nvSpPr>
        <p:spPr/>
        <p:txBody>
          <a:bodyPr/>
          <a:lstStyle/>
          <a:p>
            <a:fld id="{17C2A8CD-063E-4A29-9258-B99FAA7D6498}" type="datetimeFigureOut">
              <a:rPr lang="en-US" smtClean="0"/>
              <a:t>9/16/2025</a:t>
            </a:fld>
            <a:endParaRPr lang="en-US"/>
          </a:p>
        </p:txBody>
      </p:sp>
      <p:sp>
        <p:nvSpPr>
          <p:cNvPr id="5" name="Footer Placeholder 4">
            <a:extLst>
              <a:ext uri="{FF2B5EF4-FFF2-40B4-BE49-F238E27FC236}">
                <a16:creationId xmlns:a16="http://schemas.microsoft.com/office/drawing/2014/main" id="{5E3D6FE4-6EBE-4775-9E74-4327AB4A4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8004B-BF39-4C01-A68D-D0BE9AF7A931}"/>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63524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a:xfrm>
            <a:off x="503556" y="2459484"/>
            <a:ext cx="9063989" cy="1384995"/>
          </a:xfrm>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9/16/2025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44807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DF1D-0858-FA6F-BC31-7AB884A1F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CB369F-8084-8F38-B630-08859D134B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50FEB8-0D81-C369-B1CE-ECA00267B094}"/>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5" name="Footer Placeholder 4">
            <a:extLst>
              <a:ext uri="{FF2B5EF4-FFF2-40B4-BE49-F238E27FC236}">
                <a16:creationId xmlns:a16="http://schemas.microsoft.com/office/drawing/2014/main" id="{DC779101-B189-39BB-6A5B-95696F373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6FCED-9761-2243-1F41-38A9E8387DC0}"/>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44199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5CF0-AE44-91D6-4591-CEB1618A1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73B179-DF36-5A5D-0F22-A4B3A3BC70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BAFB7-196A-BD5C-4F93-976E0C1B4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83BE34-6F01-D5A1-9FC0-C5E804FACF1A}"/>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6" name="Footer Placeholder 5">
            <a:extLst>
              <a:ext uri="{FF2B5EF4-FFF2-40B4-BE49-F238E27FC236}">
                <a16:creationId xmlns:a16="http://schemas.microsoft.com/office/drawing/2014/main" id="{AB4F2D12-CA92-7508-2FFA-CD956DEB5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FA8C7-DF43-66A5-6245-A200C0DD2FF3}"/>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358113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4C02-9DB6-92B8-DB57-E24CD43C5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57AC23-B509-5623-B914-1688AD021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AB3F0-7C8A-E1E4-AA12-9A68B2154C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B316E-428F-29FA-81D0-0E8715BF3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9E63A-8244-E0F2-63A7-434B62DBD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11946B-3696-10FD-2054-E303C479B9FB}"/>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8" name="Footer Placeholder 7">
            <a:extLst>
              <a:ext uri="{FF2B5EF4-FFF2-40B4-BE49-F238E27FC236}">
                <a16:creationId xmlns:a16="http://schemas.microsoft.com/office/drawing/2014/main" id="{B4F1114F-B019-4D8F-29B5-A4AEFDBCBF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7DD08-534A-8D3F-8C76-4066501C1C66}"/>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109400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94F4-F27C-6F72-3052-6ECA1649C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2F6D98-C99F-FEDF-CC20-EDB28ADD941B}"/>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4" name="Footer Placeholder 3">
            <a:extLst>
              <a:ext uri="{FF2B5EF4-FFF2-40B4-BE49-F238E27FC236}">
                <a16:creationId xmlns:a16="http://schemas.microsoft.com/office/drawing/2014/main" id="{6A0BABBA-7E0A-74DA-DFB8-3444A2E52B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A67E2F-365F-94CD-A10C-35D99F3681AE}"/>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205120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7428D-6904-B010-468F-ED8EA5FBB2CB}"/>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3" name="Footer Placeholder 2">
            <a:extLst>
              <a:ext uri="{FF2B5EF4-FFF2-40B4-BE49-F238E27FC236}">
                <a16:creationId xmlns:a16="http://schemas.microsoft.com/office/drawing/2014/main" id="{FFC3FB67-4A5E-63E3-64FB-98579ED145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C0E629-17DD-5A1B-1F59-DB0232D49EFF}"/>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228812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A75A-BAA5-B987-1ABB-988C38A9C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5162AA-9BE0-285C-6428-E77B457F26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FE3DA-3146-4E16-13D0-62A16D990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6209F-86EA-E5F3-45F1-BFF8CF5C2E02}"/>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6" name="Footer Placeholder 5">
            <a:extLst>
              <a:ext uri="{FF2B5EF4-FFF2-40B4-BE49-F238E27FC236}">
                <a16:creationId xmlns:a16="http://schemas.microsoft.com/office/drawing/2014/main" id="{83526AB0-3744-50D1-E9E9-675F33127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4EBDA-4A61-6225-D31A-259EDF767EE7}"/>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176855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CB05-711A-5603-B7FA-AE59B87A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3F99E-EB1D-C059-B7E4-8B99ACE60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3A4D70-ACF1-60F5-F949-7CF8C2DE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F5456-CEFC-29AC-BEA7-7CEBE92FEB11}"/>
              </a:ext>
            </a:extLst>
          </p:cNvPr>
          <p:cNvSpPr>
            <a:spLocks noGrp="1"/>
          </p:cNvSpPr>
          <p:nvPr>
            <p:ph type="dt" sz="half" idx="10"/>
          </p:nvPr>
        </p:nvSpPr>
        <p:spPr/>
        <p:txBody>
          <a:bodyPr/>
          <a:lstStyle/>
          <a:p>
            <a:fld id="{0B049EF4-ECEB-4D64-A873-52A36CD7E25F}" type="datetimeFigureOut">
              <a:rPr lang="en-US" smtClean="0"/>
              <a:t>9/16/2025</a:t>
            </a:fld>
            <a:endParaRPr lang="en-US"/>
          </a:p>
        </p:txBody>
      </p:sp>
      <p:sp>
        <p:nvSpPr>
          <p:cNvPr id="6" name="Footer Placeholder 5">
            <a:extLst>
              <a:ext uri="{FF2B5EF4-FFF2-40B4-BE49-F238E27FC236}">
                <a16:creationId xmlns:a16="http://schemas.microsoft.com/office/drawing/2014/main" id="{267BB127-C447-4140-3CFD-89449D62F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26ED5-A826-C43C-68EF-18C22075D437}"/>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29969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8AB11-43EB-AE2A-1C38-1221DAF84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127B1-994E-EE86-1DD7-90309D824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94B29-F5CE-EF97-4893-1ECAB3624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049EF4-ECEB-4D64-A873-52A36CD7E25F}" type="datetimeFigureOut">
              <a:rPr lang="en-US" smtClean="0"/>
              <a:t>9/16/2025</a:t>
            </a:fld>
            <a:endParaRPr lang="en-US"/>
          </a:p>
        </p:txBody>
      </p:sp>
      <p:sp>
        <p:nvSpPr>
          <p:cNvPr id="5" name="Footer Placeholder 4">
            <a:extLst>
              <a:ext uri="{FF2B5EF4-FFF2-40B4-BE49-F238E27FC236}">
                <a16:creationId xmlns:a16="http://schemas.microsoft.com/office/drawing/2014/main" id="{2F3E9ADE-3D31-14C6-5A9A-18ADA68BD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C55E74-8EF5-52D3-BEE8-998B0E6E0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90ED97-DCB4-4B7B-B455-2DA3AE910336}" type="slidenum">
              <a:rPr lang="en-US" smtClean="0"/>
              <a:t>‹#›</a:t>
            </a:fld>
            <a:endParaRPr lang="en-US"/>
          </a:p>
        </p:txBody>
      </p:sp>
    </p:spTree>
    <p:extLst>
      <p:ext uri="{BB962C8B-B14F-4D97-AF65-F5344CB8AC3E}">
        <p14:creationId xmlns:p14="http://schemas.microsoft.com/office/powerpoint/2010/main" val="1846461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0338C-F267-46FA-80D3-573733FEC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4E5EA-3E0D-40B0-8F0D-F2D5ED477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18139-5F83-4866-B674-8349D01A2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2A8CD-063E-4A29-9258-B99FAA7D6498}" type="datetimeFigureOut">
              <a:rPr lang="en-US" smtClean="0"/>
              <a:t>9/16/2025</a:t>
            </a:fld>
            <a:endParaRPr lang="en-US"/>
          </a:p>
        </p:txBody>
      </p:sp>
      <p:sp>
        <p:nvSpPr>
          <p:cNvPr id="5" name="Footer Placeholder 4">
            <a:extLst>
              <a:ext uri="{FF2B5EF4-FFF2-40B4-BE49-F238E27FC236}">
                <a16:creationId xmlns:a16="http://schemas.microsoft.com/office/drawing/2014/main" id="{A9588190-9F00-4DDB-B99F-5881F9A47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CE6F5-5B5E-4E6C-842E-FB86FD131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F7CBE-3026-43F2-992F-2412A79F92C9}" type="slidenum">
              <a:rPr lang="en-US" smtClean="0"/>
              <a:t>‹#›</a:t>
            </a:fld>
            <a:endParaRPr lang="en-US"/>
          </a:p>
        </p:txBody>
      </p:sp>
    </p:spTree>
    <p:extLst>
      <p:ext uri="{BB962C8B-B14F-4D97-AF65-F5344CB8AC3E}">
        <p14:creationId xmlns:p14="http://schemas.microsoft.com/office/powerpoint/2010/main" val="10457717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1.bin"/><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wmf"/><Relationship Id="rId4" Type="http://schemas.openxmlformats.org/officeDocument/2006/relationships/package" Target="../embeddings/Microsoft_Excel_Worksheet1.xls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18" Type="http://schemas.openxmlformats.org/officeDocument/2006/relationships/image" Target="../media/image38.emf"/><Relationship Id="rId3" Type="http://schemas.openxmlformats.org/officeDocument/2006/relationships/image" Target="../media/image23.emf"/><Relationship Id="rId21" Type="http://schemas.openxmlformats.org/officeDocument/2006/relationships/image" Target="../media/image41.emf"/><Relationship Id="rId7" Type="http://schemas.openxmlformats.org/officeDocument/2006/relationships/image" Target="../media/image27.emf"/><Relationship Id="rId12" Type="http://schemas.openxmlformats.org/officeDocument/2006/relationships/image" Target="../media/image32.emf"/><Relationship Id="rId17" Type="http://schemas.openxmlformats.org/officeDocument/2006/relationships/image" Target="../media/image37.emf"/><Relationship Id="rId2" Type="http://schemas.openxmlformats.org/officeDocument/2006/relationships/notesSlide" Target="../notesSlides/notesSlide9.xml"/><Relationship Id="rId16" Type="http://schemas.openxmlformats.org/officeDocument/2006/relationships/image" Target="../media/image36.emf"/><Relationship Id="rId20" Type="http://schemas.openxmlformats.org/officeDocument/2006/relationships/image" Target="../media/image40.emf"/><Relationship Id="rId1" Type="http://schemas.openxmlformats.org/officeDocument/2006/relationships/slideLayout" Target="../slideLayouts/slideLayout7.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5" Type="http://schemas.openxmlformats.org/officeDocument/2006/relationships/image" Target="../media/image35.emf"/><Relationship Id="rId10" Type="http://schemas.openxmlformats.org/officeDocument/2006/relationships/image" Target="../media/image30.emf"/><Relationship Id="rId19" Type="http://schemas.openxmlformats.org/officeDocument/2006/relationships/image" Target="../media/image39.emf"/><Relationship Id="rId4" Type="http://schemas.openxmlformats.org/officeDocument/2006/relationships/image" Target="../media/image24.emf"/><Relationship Id="rId9" Type="http://schemas.openxmlformats.org/officeDocument/2006/relationships/image" Target="../media/image29.emf"/><Relationship Id="rId14" Type="http://schemas.openxmlformats.org/officeDocument/2006/relationships/image" Target="../media/image3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21" Type="http://schemas.openxmlformats.org/officeDocument/2006/relationships/oleObject" Target="../embeddings/oleObject2.bin"/><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notesSlide" Target="../notesSlides/notesSlide1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image" Target="../media/image65.jpeg"/><Relationship Id="rId3" Type="http://schemas.openxmlformats.org/officeDocument/2006/relationships/tags" Target="../tags/tag26.xml"/><Relationship Id="rId21" Type="http://schemas.openxmlformats.org/officeDocument/2006/relationships/image" Target="../media/image68.jpeg"/><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slideLayout" Target="../slideLayouts/slideLayout2.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image" Target="../media/image67.jpe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image" Target="../media/image70.jpeg"/><Relationship Id="rId10" Type="http://schemas.openxmlformats.org/officeDocument/2006/relationships/tags" Target="../tags/tag33.xml"/><Relationship Id="rId19" Type="http://schemas.openxmlformats.org/officeDocument/2006/relationships/image" Target="../media/image66.jpe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image" Target="../media/image6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9" Type="http://schemas.openxmlformats.org/officeDocument/2006/relationships/tags" Target="../tags/tag78.xml"/><Relationship Id="rId21" Type="http://schemas.openxmlformats.org/officeDocument/2006/relationships/tags" Target="../tags/tag60.xml"/><Relationship Id="rId34" Type="http://schemas.openxmlformats.org/officeDocument/2006/relationships/tags" Target="../tags/tag73.xml"/><Relationship Id="rId42" Type="http://schemas.openxmlformats.org/officeDocument/2006/relationships/tags" Target="../tags/tag81.xml"/><Relationship Id="rId7" Type="http://schemas.openxmlformats.org/officeDocument/2006/relationships/tags" Target="../tags/tag4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29" Type="http://schemas.openxmlformats.org/officeDocument/2006/relationships/tags" Target="../tags/tag68.xml"/><Relationship Id="rId41" Type="http://schemas.openxmlformats.org/officeDocument/2006/relationships/tags" Target="../tags/tag80.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tags" Target="../tags/tag63.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tags" Target="../tags/tag79.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tags" Target="../tags/tag67.xml"/><Relationship Id="rId36" Type="http://schemas.openxmlformats.org/officeDocument/2006/relationships/tags" Target="../tags/tag75.xml"/><Relationship Id="rId10" Type="http://schemas.openxmlformats.org/officeDocument/2006/relationships/tags" Target="../tags/tag49.xml"/><Relationship Id="rId19" Type="http://schemas.openxmlformats.org/officeDocument/2006/relationships/tags" Target="../tags/tag58.xml"/><Relationship Id="rId31" Type="http://schemas.openxmlformats.org/officeDocument/2006/relationships/tags" Target="../tags/tag70.xml"/><Relationship Id="rId44"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43" Type="http://schemas.openxmlformats.org/officeDocument/2006/relationships/tags" Target="../tags/tag82.xml"/><Relationship Id="rId8" Type="http://schemas.openxmlformats.org/officeDocument/2006/relationships/tags" Target="../tags/tag47.xml"/><Relationship Id="rId3" Type="http://schemas.openxmlformats.org/officeDocument/2006/relationships/tags" Target="../tags/tag42.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33" Type="http://schemas.openxmlformats.org/officeDocument/2006/relationships/tags" Target="../tags/tag72.xml"/><Relationship Id="rId38" Type="http://schemas.openxmlformats.org/officeDocument/2006/relationships/tags" Target="../tags/tag77.xml"/></Relationships>
</file>

<file path=ppt/slides/_rels/slide41.xml.rels><?xml version="1.0" encoding="UTF-8" standalone="yes"?>
<Relationships xmlns="http://schemas.openxmlformats.org/package/2006/relationships"><Relationship Id="rId26" Type="http://schemas.openxmlformats.org/officeDocument/2006/relationships/tags" Target="../tags/tag108.xml"/><Relationship Id="rId21" Type="http://schemas.openxmlformats.org/officeDocument/2006/relationships/tags" Target="../tags/tag103.xml"/><Relationship Id="rId42" Type="http://schemas.openxmlformats.org/officeDocument/2006/relationships/tags" Target="../tags/tag124.xml"/><Relationship Id="rId47" Type="http://schemas.openxmlformats.org/officeDocument/2006/relationships/tags" Target="../tags/tag129.xml"/><Relationship Id="rId63" Type="http://schemas.openxmlformats.org/officeDocument/2006/relationships/image" Target="../media/image80.jpeg"/><Relationship Id="rId68" Type="http://schemas.openxmlformats.org/officeDocument/2006/relationships/image" Target="../media/image85.jpeg"/><Relationship Id="rId7" Type="http://schemas.openxmlformats.org/officeDocument/2006/relationships/tags" Target="../tags/tag89.xml"/><Relationship Id="rId2" Type="http://schemas.openxmlformats.org/officeDocument/2006/relationships/tags" Target="../tags/tag84.xml"/><Relationship Id="rId16" Type="http://schemas.openxmlformats.org/officeDocument/2006/relationships/tags" Target="../tags/tag98.xml"/><Relationship Id="rId29" Type="http://schemas.openxmlformats.org/officeDocument/2006/relationships/tags" Target="../tags/tag111.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tags" Target="../tags/tag114.xml"/><Relationship Id="rId37" Type="http://schemas.openxmlformats.org/officeDocument/2006/relationships/tags" Target="../tags/tag119.xml"/><Relationship Id="rId40" Type="http://schemas.openxmlformats.org/officeDocument/2006/relationships/tags" Target="../tags/tag122.xml"/><Relationship Id="rId45" Type="http://schemas.openxmlformats.org/officeDocument/2006/relationships/tags" Target="../tags/tag127.xml"/><Relationship Id="rId53" Type="http://schemas.openxmlformats.org/officeDocument/2006/relationships/notesSlide" Target="../notesSlides/notesSlide19.xml"/><Relationship Id="rId58" Type="http://schemas.openxmlformats.org/officeDocument/2006/relationships/image" Target="../media/image75.jpeg"/><Relationship Id="rId66" Type="http://schemas.openxmlformats.org/officeDocument/2006/relationships/image" Target="../media/image83.jpeg"/><Relationship Id="rId5" Type="http://schemas.openxmlformats.org/officeDocument/2006/relationships/tags" Target="../tags/tag87.xml"/><Relationship Id="rId61" Type="http://schemas.openxmlformats.org/officeDocument/2006/relationships/image" Target="../media/image78.jpeg"/><Relationship Id="rId19" Type="http://schemas.openxmlformats.org/officeDocument/2006/relationships/tags" Target="../tags/tag10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tags" Target="../tags/tag117.xml"/><Relationship Id="rId43" Type="http://schemas.openxmlformats.org/officeDocument/2006/relationships/tags" Target="../tags/tag125.xml"/><Relationship Id="rId48" Type="http://schemas.openxmlformats.org/officeDocument/2006/relationships/tags" Target="../tags/tag130.xml"/><Relationship Id="rId56" Type="http://schemas.openxmlformats.org/officeDocument/2006/relationships/image" Target="../media/image73.jpeg"/><Relationship Id="rId64" Type="http://schemas.openxmlformats.org/officeDocument/2006/relationships/image" Target="../media/image81.jpeg"/><Relationship Id="rId69" Type="http://schemas.openxmlformats.org/officeDocument/2006/relationships/image" Target="../media/image86.jpeg"/><Relationship Id="rId8" Type="http://schemas.openxmlformats.org/officeDocument/2006/relationships/tags" Target="../tags/tag90.xml"/><Relationship Id="rId51" Type="http://schemas.openxmlformats.org/officeDocument/2006/relationships/tags" Target="../tags/tag133.xml"/><Relationship Id="rId3" Type="http://schemas.openxmlformats.org/officeDocument/2006/relationships/tags" Target="../tags/tag85.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tags" Target="../tags/tag115.xml"/><Relationship Id="rId38" Type="http://schemas.openxmlformats.org/officeDocument/2006/relationships/tags" Target="../tags/tag120.xml"/><Relationship Id="rId46" Type="http://schemas.openxmlformats.org/officeDocument/2006/relationships/tags" Target="../tags/tag128.xml"/><Relationship Id="rId59" Type="http://schemas.openxmlformats.org/officeDocument/2006/relationships/image" Target="../media/image76.jpeg"/><Relationship Id="rId67" Type="http://schemas.openxmlformats.org/officeDocument/2006/relationships/image" Target="../media/image84.jpeg"/><Relationship Id="rId20" Type="http://schemas.openxmlformats.org/officeDocument/2006/relationships/tags" Target="../tags/tag102.xml"/><Relationship Id="rId41" Type="http://schemas.openxmlformats.org/officeDocument/2006/relationships/tags" Target="../tags/tag123.xml"/><Relationship Id="rId54" Type="http://schemas.openxmlformats.org/officeDocument/2006/relationships/image" Target="../media/image71.wmf"/><Relationship Id="rId62" Type="http://schemas.openxmlformats.org/officeDocument/2006/relationships/image" Target="../media/image79.jpeg"/><Relationship Id="rId1" Type="http://schemas.openxmlformats.org/officeDocument/2006/relationships/tags" Target="../tags/tag83.xml"/><Relationship Id="rId6" Type="http://schemas.openxmlformats.org/officeDocument/2006/relationships/tags" Target="../tags/tag88.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36" Type="http://schemas.openxmlformats.org/officeDocument/2006/relationships/tags" Target="../tags/tag118.xml"/><Relationship Id="rId49" Type="http://schemas.openxmlformats.org/officeDocument/2006/relationships/tags" Target="../tags/tag131.xml"/><Relationship Id="rId57" Type="http://schemas.openxmlformats.org/officeDocument/2006/relationships/image" Target="../media/image74.emf"/><Relationship Id="rId10" Type="http://schemas.openxmlformats.org/officeDocument/2006/relationships/tags" Target="../tags/tag92.xml"/><Relationship Id="rId31" Type="http://schemas.openxmlformats.org/officeDocument/2006/relationships/tags" Target="../tags/tag113.xml"/><Relationship Id="rId44" Type="http://schemas.openxmlformats.org/officeDocument/2006/relationships/tags" Target="../tags/tag126.xml"/><Relationship Id="rId52" Type="http://schemas.openxmlformats.org/officeDocument/2006/relationships/slideLayout" Target="../slideLayouts/slideLayout6.xml"/><Relationship Id="rId60" Type="http://schemas.openxmlformats.org/officeDocument/2006/relationships/image" Target="../media/image77.jpeg"/><Relationship Id="rId65" Type="http://schemas.openxmlformats.org/officeDocument/2006/relationships/image" Target="../media/image82.jpeg"/><Relationship Id="rId4" Type="http://schemas.openxmlformats.org/officeDocument/2006/relationships/tags" Target="../tags/tag86.xml"/><Relationship Id="rId9" Type="http://schemas.openxmlformats.org/officeDocument/2006/relationships/tags" Target="../tags/tag91.xml"/><Relationship Id="rId13" Type="http://schemas.openxmlformats.org/officeDocument/2006/relationships/tags" Target="../tags/tag95.xml"/><Relationship Id="rId18" Type="http://schemas.openxmlformats.org/officeDocument/2006/relationships/tags" Target="../tags/tag100.xml"/><Relationship Id="rId39" Type="http://schemas.openxmlformats.org/officeDocument/2006/relationships/tags" Target="../tags/tag121.xml"/><Relationship Id="rId34" Type="http://schemas.openxmlformats.org/officeDocument/2006/relationships/tags" Target="../tags/tag116.xml"/><Relationship Id="rId50" Type="http://schemas.openxmlformats.org/officeDocument/2006/relationships/tags" Target="../tags/tag132.xml"/><Relationship Id="rId55" Type="http://schemas.openxmlformats.org/officeDocument/2006/relationships/image" Target="../media/image72.wmf"/></Relationships>
</file>

<file path=ppt/slides/_rels/slide42.xml.rels><?xml version="1.0" encoding="UTF-8" standalone="yes"?>
<Relationships xmlns="http://schemas.openxmlformats.org/package/2006/relationships"><Relationship Id="rId26" Type="http://schemas.openxmlformats.org/officeDocument/2006/relationships/tags" Target="../tags/tag159.xml"/><Relationship Id="rId117" Type="http://schemas.openxmlformats.org/officeDocument/2006/relationships/notesSlide" Target="../notesSlides/notesSlide20.xml"/><Relationship Id="rId21" Type="http://schemas.openxmlformats.org/officeDocument/2006/relationships/tags" Target="../tags/tag154.xml"/><Relationship Id="rId42" Type="http://schemas.openxmlformats.org/officeDocument/2006/relationships/tags" Target="../tags/tag175.xml"/><Relationship Id="rId47" Type="http://schemas.openxmlformats.org/officeDocument/2006/relationships/tags" Target="../tags/tag180.xml"/><Relationship Id="rId63" Type="http://schemas.openxmlformats.org/officeDocument/2006/relationships/tags" Target="../tags/tag196.xml"/><Relationship Id="rId68" Type="http://schemas.openxmlformats.org/officeDocument/2006/relationships/tags" Target="../tags/tag201.xml"/><Relationship Id="rId84" Type="http://schemas.openxmlformats.org/officeDocument/2006/relationships/tags" Target="../tags/tag217.xml"/><Relationship Id="rId89" Type="http://schemas.openxmlformats.org/officeDocument/2006/relationships/tags" Target="../tags/tag222.xml"/><Relationship Id="rId112" Type="http://schemas.openxmlformats.org/officeDocument/2006/relationships/tags" Target="../tags/tag245.xml"/><Relationship Id="rId16" Type="http://schemas.openxmlformats.org/officeDocument/2006/relationships/tags" Target="../tags/tag149.xml"/><Relationship Id="rId107" Type="http://schemas.openxmlformats.org/officeDocument/2006/relationships/tags" Target="../tags/tag240.xml"/><Relationship Id="rId11" Type="http://schemas.openxmlformats.org/officeDocument/2006/relationships/tags" Target="../tags/tag144.xml"/><Relationship Id="rId32" Type="http://schemas.openxmlformats.org/officeDocument/2006/relationships/tags" Target="../tags/tag165.xml"/><Relationship Id="rId37" Type="http://schemas.openxmlformats.org/officeDocument/2006/relationships/tags" Target="../tags/tag170.xml"/><Relationship Id="rId53" Type="http://schemas.openxmlformats.org/officeDocument/2006/relationships/tags" Target="../tags/tag186.xml"/><Relationship Id="rId58" Type="http://schemas.openxmlformats.org/officeDocument/2006/relationships/tags" Target="../tags/tag191.xml"/><Relationship Id="rId74" Type="http://schemas.openxmlformats.org/officeDocument/2006/relationships/tags" Target="../tags/tag207.xml"/><Relationship Id="rId79" Type="http://schemas.openxmlformats.org/officeDocument/2006/relationships/tags" Target="../tags/tag212.xml"/><Relationship Id="rId102" Type="http://schemas.openxmlformats.org/officeDocument/2006/relationships/tags" Target="../tags/tag235.xml"/><Relationship Id="rId123" Type="http://schemas.openxmlformats.org/officeDocument/2006/relationships/image" Target="../media/image92.emf"/><Relationship Id="rId5" Type="http://schemas.openxmlformats.org/officeDocument/2006/relationships/tags" Target="../tags/tag138.xml"/><Relationship Id="rId90" Type="http://schemas.openxmlformats.org/officeDocument/2006/relationships/tags" Target="../tags/tag223.xml"/><Relationship Id="rId95" Type="http://schemas.openxmlformats.org/officeDocument/2006/relationships/tags" Target="../tags/tag228.xml"/><Relationship Id="rId22" Type="http://schemas.openxmlformats.org/officeDocument/2006/relationships/tags" Target="../tags/tag155.xml"/><Relationship Id="rId27" Type="http://schemas.openxmlformats.org/officeDocument/2006/relationships/tags" Target="../tags/tag160.xml"/><Relationship Id="rId43" Type="http://schemas.openxmlformats.org/officeDocument/2006/relationships/tags" Target="../tags/tag176.xml"/><Relationship Id="rId48" Type="http://schemas.openxmlformats.org/officeDocument/2006/relationships/tags" Target="../tags/tag181.xml"/><Relationship Id="rId64" Type="http://schemas.openxmlformats.org/officeDocument/2006/relationships/tags" Target="../tags/tag197.xml"/><Relationship Id="rId69" Type="http://schemas.openxmlformats.org/officeDocument/2006/relationships/tags" Target="../tags/tag202.xml"/><Relationship Id="rId113" Type="http://schemas.openxmlformats.org/officeDocument/2006/relationships/tags" Target="../tags/tag246.xml"/><Relationship Id="rId118" Type="http://schemas.openxmlformats.org/officeDocument/2006/relationships/image" Target="../media/image87.emf"/><Relationship Id="rId80" Type="http://schemas.openxmlformats.org/officeDocument/2006/relationships/tags" Target="../tags/tag213.xml"/><Relationship Id="rId85" Type="http://schemas.openxmlformats.org/officeDocument/2006/relationships/tags" Target="../tags/tag218.xml"/><Relationship Id="rId12" Type="http://schemas.openxmlformats.org/officeDocument/2006/relationships/tags" Target="../tags/tag145.xml"/><Relationship Id="rId17" Type="http://schemas.openxmlformats.org/officeDocument/2006/relationships/tags" Target="../tags/tag150.xml"/><Relationship Id="rId33" Type="http://schemas.openxmlformats.org/officeDocument/2006/relationships/tags" Target="../tags/tag166.xml"/><Relationship Id="rId38" Type="http://schemas.openxmlformats.org/officeDocument/2006/relationships/tags" Target="../tags/tag171.xml"/><Relationship Id="rId59" Type="http://schemas.openxmlformats.org/officeDocument/2006/relationships/tags" Target="../tags/tag192.xml"/><Relationship Id="rId103" Type="http://schemas.openxmlformats.org/officeDocument/2006/relationships/tags" Target="../tags/tag236.xml"/><Relationship Id="rId108" Type="http://schemas.openxmlformats.org/officeDocument/2006/relationships/tags" Target="../tags/tag241.xml"/><Relationship Id="rId54" Type="http://schemas.openxmlformats.org/officeDocument/2006/relationships/tags" Target="../tags/tag187.xml"/><Relationship Id="rId70" Type="http://schemas.openxmlformats.org/officeDocument/2006/relationships/tags" Target="../tags/tag203.xml"/><Relationship Id="rId75" Type="http://schemas.openxmlformats.org/officeDocument/2006/relationships/tags" Target="../tags/tag208.xml"/><Relationship Id="rId91" Type="http://schemas.openxmlformats.org/officeDocument/2006/relationships/tags" Target="../tags/tag224.xml"/><Relationship Id="rId96" Type="http://schemas.openxmlformats.org/officeDocument/2006/relationships/tags" Target="../tags/tag229.xml"/><Relationship Id="rId1" Type="http://schemas.openxmlformats.org/officeDocument/2006/relationships/tags" Target="../tags/tag134.xml"/><Relationship Id="rId6" Type="http://schemas.openxmlformats.org/officeDocument/2006/relationships/tags" Target="../tags/tag139.xml"/><Relationship Id="rId23" Type="http://schemas.openxmlformats.org/officeDocument/2006/relationships/tags" Target="../tags/tag156.xml"/><Relationship Id="rId28" Type="http://schemas.openxmlformats.org/officeDocument/2006/relationships/tags" Target="../tags/tag161.xml"/><Relationship Id="rId49" Type="http://schemas.openxmlformats.org/officeDocument/2006/relationships/tags" Target="../tags/tag182.xml"/><Relationship Id="rId114" Type="http://schemas.openxmlformats.org/officeDocument/2006/relationships/tags" Target="../tags/tag247.xml"/><Relationship Id="rId119" Type="http://schemas.openxmlformats.org/officeDocument/2006/relationships/image" Target="../media/image88.emf"/><Relationship Id="rId44" Type="http://schemas.openxmlformats.org/officeDocument/2006/relationships/tags" Target="../tags/tag177.xml"/><Relationship Id="rId60" Type="http://schemas.openxmlformats.org/officeDocument/2006/relationships/tags" Target="../tags/tag193.xml"/><Relationship Id="rId65" Type="http://schemas.openxmlformats.org/officeDocument/2006/relationships/tags" Target="../tags/tag198.xml"/><Relationship Id="rId81" Type="http://schemas.openxmlformats.org/officeDocument/2006/relationships/tags" Target="../tags/tag214.xml"/><Relationship Id="rId86" Type="http://schemas.openxmlformats.org/officeDocument/2006/relationships/tags" Target="../tags/tag219.xml"/><Relationship Id="rId4" Type="http://schemas.openxmlformats.org/officeDocument/2006/relationships/tags" Target="../tags/tag137.xml"/><Relationship Id="rId9" Type="http://schemas.openxmlformats.org/officeDocument/2006/relationships/tags" Target="../tags/tag142.xml"/><Relationship Id="rId13" Type="http://schemas.openxmlformats.org/officeDocument/2006/relationships/tags" Target="../tags/tag146.xml"/><Relationship Id="rId18" Type="http://schemas.openxmlformats.org/officeDocument/2006/relationships/tags" Target="../tags/tag151.xml"/><Relationship Id="rId39" Type="http://schemas.openxmlformats.org/officeDocument/2006/relationships/tags" Target="../tags/tag172.xml"/><Relationship Id="rId109" Type="http://schemas.openxmlformats.org/officeDocument/2006/relationships/tags" Target="../tags/tag242.xml"/><Relationship Id="rId34" Type="http://schemas.openxmlformats.org/officeDocument/2006/relationships/tags" Target="../tags/tag167.xml"/><Relationship Id="rId50" Type="http://schemas.openxmlformats.org/officeDocument/2006/relationships/tags" Target="../tags/tag183.xml"/><Relationship Id="rId55" Type="http://schemas.openxmlformats.org/officeDocument/2006/relationships/tags" Target="../tags/tag188.xml"/><Relationship Id="rId76" Type="http://schemas.openxmlformats.org/officeDocument/2006/relationships/tags" Target="../tags/tag209.xml"/><Relationship Id="rId97" Type="http://schemas.openxmlformats.org/officeDocument/2006/relationships/tags" Target="../tags/tag230.xml"/><Relationship Id="rId104" Type="http://schemas.openxmlformats.org/officeDocument/2006/relationships/tags" Target="../tags/tag237.xml"/><Relationship Id="rId120" Type="http://schemas.openxmlformats.org/officeDocument/2006/relationships/image" Target="../media/image89.emf"/><Relationship Id="rId7" Type="http://schemas.openxmlformats.org/officeDocument/2006/relationships/tags" Target="../tags/tag140.xml"/><Relationship Id="rId71" Type="http://schemas.openxmlformats.org/officeDocument/2006/relationships/tags" Target="../tags/tag204.xml"/><Relationship Id="rId92" Type="http://schemas.openxmlformats.org/officeDocument/2006/relationships/tags" Target="../tags/tag225.xml"/><Relationship Id="rId2" Type="http://schemas.openxmlformats.org/officeDocument/2006/relationships/tags" Target="../tags/tag135.xml"/><Relationship Id="rId29" Type="http://schemas.openxmlformats.org/officeDocument/2006/relationships/tags" Target="../tags/tag162.xml"/><Relationship Id="rId24" Type="http://schemas.openxmlformats.org/officeDocument/2006/relationships/tags" Target="../tags/tag157.xml"/><Relationship Id="rId40" Type="http://schemas.openxmlformats.org/officeDocument/2006/relationships/tags" Target="../tags/tag173.xml"/><Relationship Id="rId45" Type="http://schemas.openxmlformats.org/officeDocument/2006/relationships/tags" Target="../tags/tag178.xml"/><Relationship Id="rId66" Type="http://schemas.openxmlformats.org/officeDocument/2006/relationships/tags" Target="../tags/tag199.xml"/><Relationship Id="rId87" Type="http://schemas.openxmlformats.org/officeDocument/2006/relationships/tags" Target="../tags/tag220.xml"/><Relationship Id="rId110" Type="http://schemas.openxmlformats.org/officeDocument/2006/relationships/tags" Target="../tags/tag243.xml"/><Relationship Id="rId115" Type="http://schemas.openxmlformats.org/officeDocument/2006/relationships/tags" Target="../tags/tag248.xml"/><Relationship Id="rId61" Type="http://schemas.openxmlformats.org/officeDocument/2006/relationships/tags" Target="../tags/tag194.xml"/><Relationship Id="rId82" Type="http://schemas.openxmlformats.org/officeDocument/2006/relationships/tags" Target="../tags/tag215.xml"/><Relationship Id="rId19" Type="http://schemas.openxmlformats.org/officeDocument/2006/relationships/tags" Target="../tags/tag152.xml"/><Relationship Id="rId14" Type="http://schemas.openxmlformats.org/officeDocument/2006/relationships/tags" Target="../tags/tag147.xml"/><Relationship Id="rId30" Type="http://schemas.openxmlformats.org/officeDocument/2006/relationships/tags" Target="../tags/tag163.xml"/><Relationship Id="rId35" Type="http://schemas.openxmlformats.org/officeDocument/2006/relationships/tags" Target="../tags/tag168.xml"/><Relationship Id="rId56" Type="http://schemas.openxmlformats.org/officeDocument/2006/relationships/tags" Target="../tags/tag189.xml"/><Relationship Id="rId77" Type="http://schemas.openxmlformats.org/officeDocument/2006/relationships/tags" Target="../tags/tag210.xml"/><Relationship Id="rId100" Type="http://schemas.openxmlformats.org/officeDocument/2006/relationships/tags" Target="../tags/tag233.xml"/><Relationship Id="rId105" Type="http://schemas.openxmlformats.org/officeDocument/2006/relationships/tags" Target="../tags/tag238.xml"/><Relationship Id="rId8" Type="http://schemas.openxmlformats.org/officeDocument/2006/relationships/tags" Target="../tags/tag141.xml"/><Relationship Id="rId51" Type="http://schemas.openxmlformats.org/officeDocument/2006/relationships/tags" Target="../tags/tag184.xml"/><Relationship Id="rId72" Type="http://schemas.openxmlformats.org/officeDocument/2006/relationships/tags" Target="../tags/tag205.xml"/><Relationship Id="rId93" Type="http://schemas.openxmlformats.org/officeDocument/2006/relationships/tags" Target="../tags/tag226.xml"/><Relationship Id="rId98" Type="http://schemas.openxmlformats.org/officeDocument/2006/relationships/tags" Target="../tags/tag231.xml"/><Relationship Id="rId121" Type="http://schemas.openxmlformats.org/officeDocument/2006/relationships/image" Target="../media/image90.emf"/><Relationship Id="rId3" Type="http://schemas.openxmlformats.org/officeDocument/2006/relationships/tags" Target="../tags/tag136.xml"/><Relationship Id="rId25" Type="http://schemas.openxmlformats.org/officeDocument/2006/relationships/tags" Target="../tags/tag158.xml"/><Relationship Id="rId46" Type="http://schemas.openxmlformats.org/officeDocument/2006/relationships/tags" Target="../tags/tag179.xml"/><Relationship Id="rId67" Type="http://schemas.openxmlformats.org/officeDocument/2006/relationships/tags" Target="../tags/tag200.xml"/><Relationship Id="rId116" Type="http://schemas.openxmlformats.org/officeDocument/2006/relationships/slideLayout" Target="../slideLayouts/slideLayout6.xml"/><Relationship Id="rId20" Type="http://schemas.openxmlformats.org/officeDocument/2006/relationships/tags" Target="../tags/tag153.xml"/><Relationship Id="rId41" Type="http://schemas.openxmlformats.org/officeDocument/2006/relationships/tags" Target="../tags/tag174.xml"/><Relationship Id="rId62" Type="http://schemas.openxmlformats.org/officeDocument/2006/relationships/tags" Target="../tags/tag195.xml"/><Relationship Id="rId83" Type="http://schemas.openxmlformats.org/officeDocument/2006/relationships/tags" Target="../tags/tag216.xml"/><Relationship Id="rId88" Type="http://schemas.openxmlformats.org/officeDocument/2006/relationships/tags" Target="../tags/tag221.xml"/><Relationship Id="rId111" Type="http://schemas.openxmlformats.org/officeDocument/2006/relationships/tags" Target="../tags/tag244.xml"/><Relationship Id="rId15" Type="http://schemas.openxmlformats.org/officeDocument/2006/relationships/tags" Target="../tags/tag148.xml"/><Relationship Id="rId36" Type="http://schemas.openxmlformats.org/officeDocument/2006/relationships/tags" Target="../tags/tag169.xml"/><Relationship Id="rId57" Type="http://schemas.openxmlformats.org/officeDocument/2006/relationships/tags" Target="../tags/tag190.xml"/><Relationship Id="rId106" Type="http://schemas.openxmlformats.org/officeDocument/2006/relationships/tags" Target="../tags/tag239.xml"/><Relationship Id="rId10" Type="http://schemas.openxmlformats.org/officeDocument/2006/relationships/tags" Target="../tags/tag143.xml"/><Relationship Id="rId31" Type="http://schemas.openxmlformats.org/officeDocument/2006/relationships/tags" Target="../tags/tag164.xml"/><Relationship Id="rId52" Type="http://schemas.openxmlformats.org/officeDocument/2006/relationships/tags" Target="../tags/tag185.xml"/><Relationship Id="rId73" Type="http://schemas.openxmlformats.org/officeDocument/2006/relationships/tags" Target="../tags/tag206.xml"/><Relationship Id="rId78" Type="http://schemas.openxmlformats.org/officeDocument/2006/relationships/tags" Target="../tags/tag211.xml"/><Relationship Id="rId94" Type="http://schemas.openxmlformats.org/officeDocument/2006/relationships/tags" Target="../tags/tag227.xml"/><Relationship Id="rId99" Type="http://schemas.openxmlformats.org/officeDocument/2006/relationships/tags" Target="../tags/tag232.xml"/><Relationship Id="rId101" Type="http://schemas.openxmlformats.org/officeDocument/2006/relationships/tags" Target="../tags/tag234.xml"/><Relationship Id="rId122" Type="http://schemas.openxmlformats.org/officeDocument/2006/relationships/image" Target="../media/image9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slideLayout" Target="../slideLayouts/slideLayout2.xml"/><Relationship Id="rId3" Type="http://schemas.openxmlformats.org/officeDocument/2006/relationships/tags" Target="../tags/tag252.xml"/><Relationship Id="rId21" Type="http://schemas.openxmlformats.org/officeDocument/2006/relationships/oleObject" Target="../embeddings/oleObject3.bin"/><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 Type="http://schemas.openxmlformats.org/officeDocument/2006/relationships/tags" Target="../tags/tag251.xml"/><Relationship Id="rId16" Type="http://schemas.openxmlformats.org/officeDocument/2006/relationships/tags" Target="../tags/tag265.xml"/><Relationship Id="rId20" Type="http://schemas.openxmlformats.org/officeDocument/2006/relationships/image" Target="../media/image94.wmf"/><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24" Type="http://schemas.openxmlformats.org/officeDocument/2006/relationships/image" Target="../media/image96.emf"/><Relationship Id="rId5" Type="http://schemas.openxmlformats.org/officeDocument/2006/relationships/tags" Target="../tags/tag254.xml"/><Relationship Id="rId15" Type="http://schemas.openxmlformats.org/officeDocument/2006/relationships/tags" Target="../tags/tag264.xml"/><Relationship Id="rId23" Type="http://schemas.openxmlformats.org/officeDocument/2006/relationships/package" Target="../embeddings/Microsoft_PowerPoint_Presentation.pptx"/><Relationship Id="rId10" Type="http://schemas.openxmlformats.org/officeDocument/2006/relationships/tags" Target="../tags/tag259.xml"/><Relationship Id="rId19" Type="http://schemas.openxmlformats.org/officeDocument/2006/relationships/image" Target="../media/image93.wmf"/><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 Id="rId22" Type="http://schemas.openxmlformats.org/officeDocument/2006/relationships/image" Target="../media/image9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agilealliance.org/agile10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9E0DEBD-AE2C-4EE9-A03F-B7E2F9D47F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3" r="826" b="3"/>
          <a:stretch/>
        </p:blipFill>
        <p:spPr bwMode="auto">
          <a:xfrm>
            <a:off x="7758545" y="1415078"/>
            <a:ext cx="3789988" cy="3698068"/>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7">
            <a:extLst>
              <a:ext uri="{FF2B5EF4-FFF2-40B4-BE49-F238E27FC236}">
                <a16:creationId xmlns:a16="http://schemas.microsoft.com/office/drawing/2014/main" id="{94C3F6B3-69A5-4B7A-A963-2E8540177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7E572C-C799-482B-A77B-13F0671287F2}"/>
              </a:ext>
            </a:extLst>
          </p:cNvPr>
          <p:cNvSpPr>
            <a:spLocks noGrp="1"/>
          </p:cNvSpPr>
          <p:nvPr>
            <p:ph type="ctrTitle"/>
          </p:nvPr>
        </p:nvSpPr>
        <p:spPr>
          <a:xfrm>
            <a:off x="-391887" y="3824160"/>
            <a:ext cx="7492482" cy="2577971"/>
          </a:xfrm>
        </p:spPr>
        <p:txBody>
          <a:bodyPr vert="horz" lIns="91440" tIns="45720" rIns="91440" bIns="45720" rtlCol="0" anchor="ctr">
            <a:normAutofit fontScale="90000"/>
          </a:bodyPr>
          <a:lstStyle/>
          <a:p>
            <a:br>
              <a:rPr lang="et-EE" sz="4800" kern="1200" dirty="0">
                <a:solidFill>
                  <a:schemeClr val="bg1"/>
                </a:solidFill>
                <a:latin typeface="+mj-lt"/>
                <a:ea typeface="+mj-ea"/>
                <a:cs typeface="+mj-cs"/>
              </a:rPr>
            </a:br>
            <a:br>
              <a:rPr lang="et-EE" sz="4800" kern="1200" dirty="0">
                <a:solidFill>
                  <a:schemeClr val="bg1"/>
                </a:solidFill>
                <a:latin typeface="+mj-lt"/>
                <a:ea typeface="+mj-ea"/>
                <a:cs typeface="+mj-cs"/>
              </a:rPr>
            </a:br>
            <a:br>
              <a:rPr lang="et-EE" sz="4800" kern="1200" dirty="0">
                <a:solidFill>
                  <a:schemeClr val="bg1"/>
                </a:solidFill>
                <a:latin typeface="+mj-lt"/>
                <a:ea typeface="+mj-ea"/>
                <a:cs typeface="+mj-cs"/>
              </a:rPr>
            </a:br>
            <a:r>
              <a:rPr lang="en-US" sz="4900" kern="1200" dirty="0">
                <a:solidFill>
                  <a:schemeClr val="bg1"/>
                </a:solidFill>
                <a:latin typeface="+mj-lt"/>
                <a:ea typeface="+mj-ea"/>
                <a:cs typeface="+mj-cs"/>
              </a:rPr>
              <a:t>“</a:t>
            </a:r>
            <a:r>
              <a:rPr lang="et-EE" kern="1200" dirty="0" err="1">
                <a:solidFill>
                  <a:schemeClr val="bg1"/>
                </a:solidFill>
                <a:latin typeface="+mj-lt"/>
                <a:ea typeface="+mj-ea"/>
                <a:cs typeface="+mj-cs"/>
              </a:rPr>
              <a:t>Jatkusuutlik</a:t>
            </a:r>
            <a:r>
              <a:rPr lang="et-EE" kern="1200" dirty="0">
                <a:solidFill>
                  <a:schemeClr val="bg1"/>
                </a:solidFill>
                <a:latin typeface="+mj-lt"/>
                <a:ea typeface="+mj-ea"/>
                <a:cs typeface="+mj-cs"/>
              </a:rPr>
              <a:t> logistika</a:t>
            </a:r>
            <a:r>
              <a:rPr lang="en-US" kern="1200" dirty="0">
                <a:solidFill>
                  <a:schemeClr val="bg1"/>
                </a:solidFill>
                <a:latin typeface="+mj-lt"/>
                <a:ea typeface="+mj-ea"/>
                <a:cs typeface="+mj-cs"/>
              </a:rPr>
              <a:t>“</a:t>
            </a:r>
            <a:br>
              <a:rPr lang="en-US" sz="5400" kern="1200" dirty="0">
                <a:solidFill>
                  <a:schemeClr val="bg1"/>
                </a:solidFill>
                <a:latin typeface="+mj-lt"/>
                <a:ea typeface="+mj-ea"/>
                <a:cs typeface="+mj-cs"/>
              </a:rPr>
            </a:br>
            <a:r>
              <a:rPr lang="et-EE" sz="5400" kern="1200" dirty="0">
                <a:solidFill>
                  <a:schemeClr val="bg1"/>
                </a:solidFill>
                <a:latin typeface="+mj-lt"/>
                <a:ea typeface="+mj-ea"/>
                <a:cs typeface="+mj-cs"/>
              </a:rPr>
              <a:t>III </a:t>
            </a:r>
            <a:r>
              <a:rPr lang="et-EE" sz="4900" dirty="0">
                <a:solidFill>
                  <a:schemeClr val="bg1"/>
                </a:solidFill>
              </a:rPr>
              <a:t>Efektiivne </a:t>
            </a:r>
            <a:r>
              <a:rPr lang="et-EE" sz="4900" dirty="0" err="1">
                <a:solidFill>
                  <a:schemeClr val="bg1"/>
                </a:solidFill>
              </a:rPr>
              <a:t>ressurside</a:t>
            </a:r>
            <a:r>
              <a:rPr lang="et-EE" sz="4900" dirty="0">
                <a:solidFill>
                  <a:schemeClr val="bg1"/>
                </a:solidFill>
              </a:rPr>
              <a:t> juhtimine</a:t>
            </a:r>
            <a:br>
              <a:rPr lang="et-EE" sz="5400" dirty="0"/>
            </a:br>
            <a:br>
              <a:rPr lang="et-EE" sz="4400" dirty="0"/>
            </a:br>
            <a:br>
              <a:rPr lang="et-EE" sz="5400" dirty="0"/>
            </a:br>
            <a:endParaRPr lang="en-US" sz="4800" kern="1200" dirty="0">
              <a:solidFill>
                <a:schemeClr val="bg1"/>
              </a:solidFill>
              <a:latin typeface="+mj-lt"/>
              <a:ea typeface="+mj-ea"/>
              <a:cs typeface="+mj-cs"/>
            </a:endParaRPr>
          </a:p>
        </p:txBody>
      </p:sp>
    </p:spTree>
    <p:extLst>
      <p:ext uri="{BB962C8B-B14F-4D97-AF65-F5344CB8AC3E}">
        <p14:creationId xmlns:p14="http://schemas.microsoft.com/office/powerpoint/2010/main" val="363167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65FB47B-2B81-7264-C05C-69878E804726}"/>
              </a:ext>
            </a:extLst>
          </p:cNvPr>
          <p:cNvSpPr>
            <a:spLocks noGrp="1" noChangeArrowheads="1"/>
          </p:cNvSpPr>
          <p:nvPr>
            <p:ph type="title"/>
          </p:nvPr>
        </p:nvSpPr>
        <p:spPr>
          <a:xfrm>
            <a:off x="304602" y="440568"/>
            <a:ext cx="8229924"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hu-HU" altLang="en-US" i="1" dirty="0"/>
              <a:t>LEAN </a:t>
            </a:r>
            <a:r>
              <a:rPr lang="et-EE" altLang="en-US" i="1" dirty="0"/>
              <a:t>MÕTLEMINE</a:t>
            </a:r>
            <a:endParaRPr lang="en-US" altLang="en-US" i="1" dirty="0"/>
          </a:p>
        </p:txBody>
      </p:sp>
      <p:sp>
        <p:nvSpPr>
          <p:cNvPr id="17411" name="Rectangle 3">
            <a:extLst>
              <a:ext uri="{FF2B5EF4-FFF2-40B4-BE49-F238E27FC236}">
                <a16:creationId xmlns:a16="http://schemas.microsoft.com/office/drawing/2014/main" id="{B6CEA9AF-C836-5124-8CEC-6427DEF12CC6}"/>
              </a:ext>
            </a:extLst>
          </p:cNvPr>
          <p:cNvSpPr>
            <a:spLocks noGrp="1" noChangeArrowheads="1"/>
          </p:cNvSpPr>
          <p:nvPr>
            <p:ph type="body" idx="1"/>
          </p:nvPr>
        </p:nvSpPr>
        <p:spPr>
          <a:xfrm>
            <a:off x="442721" y="1221911"/>
            <a:ext cx="7932158" cy="4812263"/>
          </a:xfrm>
          <a:noFill/>
        </p:spPr>
        <p:txBody>
          <a:bodyPr vert="horz" lIns="91431" tIns="45716" rIns="91431" bIns="45716" rtlCol="0">
            <a:normAutofit lnSpcReduction="10000"/>
          </a:bodyPr>
          <a:lstStyle/>
          <a:p>
            <a:pPr algn="just">
              <a:lnSpc>
                <a:spcPct val="90000"/>
              </a:lnSpc>
            </a:pPr>
            <a:r>
              <a:rPr lang="en-US" altLang="en-US" sz="2041" dirty="0">
                <a:solidFill>
                  <a:srgbClr val="000000"/>
                </a:solidFill>
              </a:rPr>
              <a:t>Oma 1996. </a:t>
            </a:r>
            <a:r>
              <a:rPr lang="en-US" altLang="en-US" sz="2041" dirty="0" err="1">
                <a:solidFill>
                  <a:srgbClr val="000000"/>
                </a:solidFill>
              </a:rPr>
              <a:t>aasta</a:t>
            </a:r>
            <a:r>
              <a:rPr lang="en-US" altLang="en-US" sz="2041" dirty="0">
                <a:solidFill>
                  <a:srgbClr val="000000"/>
                </a:solidFill>
              </a:rPr>
              <a:t> </a:t>
            </a:r>
            <a:r>
              <a:rPr lang="en-US" altLang="en-US" sz="2041" dirty="0" err="1">
                <a:solidFill>
                  <a:srgbClr val="000000"/>
                </a:solidFill>
              </a:rPr>
              <a:t>raamatus</a:t>
            </a:r>
            <a:r>
              <a:rPr lang="en-US" altLang="en-US" sz="2041" dirty="0">
                <a:solidFill>
                  <a:srgbClr val="000000"/>
                </a:solidFill>
              </a:rPr>
              <a:t> „Lean Thinking” </a:t>
            </a:r>
            <a:r>
              <a:rPr lang="en-US" altLang="en-US" sz="2041" dirty="0" err="1">
                <a:solidFill>
                  <a:srgbClr val="000000"/>
                </a:solidFill>
              </a:rPr>
              <a:t>defineerisid</a:t>
            </a:r>
            <a:r>
              <a:rPr lang="en-US" altLang="en-US" sz="2041" dirty="0">
                <a:solidFill>
                  <a:srgbClr val="000000"/>
                </a:solidFill>
              </a:rPr>
              <a:t> James P. Womack ja Daniel T. Jones </a:t>
            </a:r>
            <a:r>
              <a:rPr lang="en-US" altLang="en-US" sz="2041" dirty="0" err="1">
                <a:solidFill>
                  <a:srgbClr val="000000"/>
                </a:solidFill>
              </a:rPr>
              <a:t>viis</a:t>
            </a:r>
            <a:r>
              <a:rPr lang="en-US" altLang="en-US" sz="2041" dirty="0">
                <a:solidFill>
                  <a:srgbClr val="000000"/>
                </a:solidFill>
              </a:rPr>
              <a:t> </a:t>
            </a:r>
            <a:r>
              <a:rPr lang="en-US" altLang="en-US" sz="2041" dirty="0" err="1">
                <a:solidFill>
                  <a:srgbClr val="000000"/>
                </a:solidFill>
              </a:rPr>
              <a:t>põhiprintsiipi</a:t>
            </a:r>
            <a:r>
              <a:rPr lang="en-US" altLang="en-US" sz="2041" dirty="0">
                <a:solidFill>
                  <a:srgbClr val="000000"/>
                </a:solidFill>
              </a:rPr>
              <a:t>, mis </a:t>
            </a:r>
            <a:r>
              <a:rPr lang="en-US" altLang="en-US" sz="2041" dirty="0" err="1">
                <a:solidFill>
                  <a:srgbClr val="000000"/>
                </a:solidFill>
              </a:rPr>
              <a:t>iseloomustavad</a:t>
            </a:r>
            <a:r>
              <a:rPr lang="en-US" altLang="en-US" sz="2041" dirty="0">
                <a:solidFill>
                  <a:srgbClr val="000000"/>
                </a:solidFill>
              </a:rPr>
              <a:t> lean-</a:t>
            </a:r>
            <a:r>
              <a:rPr lang="en-US" altLang="en-US" sz="2041" dirty="0" err="1">
                <a:solidFill>
                  <a:srgbClr val="000000"/>
                </a:solidFill>
              </a:rPr>
              <a:t>ettevõtet</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err="1">
                <a:solidFill>
                  <a:srgbClr val="000000"/>
                </a:solidFill>
              </a:rPr>
              <a:t>Määratlege</a:t>
            </a:r>
            <a:r>
              <a:rPr lang="en-US" altLang="en-US" sz="2041" dirty="0">
                <a:solidFill>
                  <a:srgbClr val="000000"/>
                </a:solidFill>
              </a:rPr>
              <a:t> </a:t>
            </a:r>
            <a:r>
              <a:rPr lang="en-US" altLang="en-US" sz="2041" b="1" dirty="0" err="1">
                <a:solidFill>
                  <a:srgbClr val="FF0000"/>
                </a:solidFill>
              </a:rPr>
              <a:t>väärtust</a:t>
            </a:r>
            <a:r>
              <a:rPr lang="en-US" altLang="en-US" sz="2041" dirty="0">
                <a:solidFill>
                  <a:srgbClr val="000000"/>
                </a:solidFill>
              </a:rPr>
              <a:t> </a:t>
            </a:r>
            <a:r>
              <a:rPr lang="en-US" altLang="en-US" sz="2041" dirty="0" err="1">
                <a:solidFill>
                  <a:srgbClr val="000000"/>
                </a:solidFill>
              </a:rPr>
              <a:t>lõppkliendi</a:t>
            </a:r>
            <a:r>
              <a:rPr lang="en-US" altLang="en-US" sz="2041" dirty="0">
                <a:solidFill>
                  <a:srgbClr val="000000"/>
                </a:solidFill>
              </a:rPr>
              <a:t> </a:t>
            </a:r>
            <a:r>
              <a:rPr lang="en-US" altLang="en-US" sz="2041" dirty="0" err="1">
                <a:solidFill>
                  <a:srgbClr val="000000"/>
                </a:solidFill>
              </a:rPr>
              <a:t>vaatenurgast</a:t>
            </a:r>
            <a:r>
              <a:rPr lang="en-US" altLang="en-US" sz="2041" dirty="0">
                <a:solidFill>
                  <a:srgbClr val="000000"/>
                </a:solidFill>
              </a:rPr>
              <a:t> </a:t>
            </a:r>
            <a:r>
              <a:rPr lang="en-US" altLang="en-US" sz="2041" dirty="0" err="1">
                <a:solidFill>
                  <a:srgbClr val="000000"/>
                </a:solidFill>
              </a:rPr>
              <a:t>tooteperekonna</a:t>
            </a:r>
            <a:r>
              <a:rPr lang="en-US" altLang="en-US" sz="2041" dirty="0">
                <a:solidFill>
                  <a:srgbClr val="000000"/>
                </a:solidFill>
              </a:rPr>
              <a:t> </a:t>
            </a:r>
            <a:r>
              <a:rPr lang="en-US" altLang="en-US" sz="2041" dirty="0" err="1">
                <a:solidFill>
                  <a:srgbClr val="000000"/>
                </a:solidFill>
              </a:rPr>
              <a:t>kaupa</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err="1">
                <a:solidFill>
                  <a:srgbClr val="000000"/>
                </a:solidFill>
              </a:rPr>
              <a:t>Tuvastage</a:t>
            </a:r>
            <a:r>
              <a:rPr lang="en-US" altLang="en-US" sz="2041" dirty="0">
                <a:solidFill>
                  <a:srgbClr val="000000"/>
                </a:solidFill>
              </a:rPr>
              <a:t> </a:t>
            </a:r>
            <a:r>
              <a:rPr lang="en-US" altLang="en-US" sz="2041" dirty="0" err="1">
                <a:solidFill>
                  <a:srgbClr val="000000"/>
                </a:solidFill>
              </a:rPr>
              <a:t>iga</a:t>
            </a:r>
            <a:r>
              <a:rPr lang="en-US" altLang="en-US" sz="2041" dirty="0">
                <a:solidFill>
                  <a:srgbClr val="000000"/>
                </a:solidFill>
              </a:rPr>
              <a:t> </a:t>
            </a:r>
            <a:r>
              <a:rPr lang="en-US" altLang="en-US" sz="2041" dirty="0" err="1">
                <a:solidFill>
                  <a:srgbClr val="000000"/>
                </a:solidFill>
              </a:rPr>
              <a:t>tooteperekonna</a:t>
            </a:r>
            <a:r>
              <a:rPr lang="en-US" altLang="en-US" sz="2041" dirty="0">
                <a:solidFill>
                  <a:srgbClr val="000000"/>
                </a:solidFill>
              </a:rPr>
              <a:t> </a:t>
            </a:r>
            <a:r>
              <a:rPr lang="en-US" altLang="en-US" sz="2041" b="1" dirty="0" err="1">
                <a:solidFill>
                  <a:srgbClr val="FF0000"/>
                </a:solidFill>
              </a:rPr>
              <a:t>väärtusvoos</a:t>
            </a:r>
            <a:r>
              <a:rPr lang="en-US" altLang="en-US" sz="2041" dirty="0">
                <a:solidFill>
                  <a:srgbClr val="000000"/>
                </a:solidFill>
              </a:rPr>
              <a:t> </a:t>
            </a:r>
            <a:r>
              <a:rPr lang="en-US" altLang="en-US" sz="2041" dirty="0" err="1">
                <a:solidFill>
                  <a:srgbClr val="000000"/>
                </a:solidFill>
              </a:rPr>
              <a:t>kõik</a:t>
            </a:r>
            <a:r>
              <a:rPr lang="en-US" altLang="en-US" sz="2041" dirty="0">
                <a:solidFill>
                  <a:srgbClr val="000000"/>
                </a:solidFill>
              </a:rPr>
              <a:t> </a:t>
            </a:r>
            <a:r>
              <a:rPr lang="en-US" altLang="en-US" sz="2041" dirty="0" err="1">
                <a:solidFill>
                  <a:srgbClr val="000000"/>
                </a:solidFill>
              </a:rPr>
              <a:t>sammud</a:t>
            </a:r>
            <a:r>
              <a:rPr lang="en-US" altLang="en-US" sz="2041" dirty="0">
                <a:solidFill>
                  <a:srgbClr val="000000"/>
                </a:solidFill>
              </a:rPr>
              <a:t>, </a:t>
            </a:r>
            <a:r>
              <a:rPr lang="en-US" altLang="en-US" sz="2041" dirty="0" err="1">
                <a:solidFill>
                  <a:srgbClr val="000000"/>
                </a:solidFill>
              </a:rPr>
              <a:t>välistades</a:t>
            </a:r>
            <a:r>
              <a:rPr lang="en-US" altLang="en-US" sz="2041" dirty="0">
                <a:solidFill>
                  <a:srgbClr val="000000"/>
                </a:solidFill>
              </a:rPr>
              <a:t> </a:t>
            </a:r>
            <a:r>
              <a:rPr lang="en-US" altLang="en-US" sz="2041" dirty="0" err="1">
                <a:solidFill>
                  <a:srgbClr val="000000"/>
                </a:solidFill>
              </a:rPr>
              <a:t>kõik</a:t>
            </a:r>
            <a:r>
              <a:rPr lang="en-US" altLang="en-US" sz="2041" dirty="0">
                <a:solidFill>
                  <a:srgbClr val="000000"/>
                </a:solidFill>
              </a:rPr>
              <a:t> </a:t>
            </a:r>
            <a:r>
              <a:rPr lang="en-US" altLang="en-US" sz="2041" dirty="0" err="1">
                <a:solidFill>
                  <a:srgbClr val="000000"/>
                </a:solidFill>
              </a:rPr>
              <a:t>sammud</a:t>
            </a:r>
            <a:r>
              <a:rPr lang="en-US" altLang="en-US" sz="2041" dirty="0">
                <a:solidFill>
                  <a:srgbClr val="000000"/>
                </a:solidFill>
              </a:rPr>
              <a:t>, </a:t>
            </a:r>
            <a:r>
              <a:rPr lang="en-US" altLang="en-US" sz="2041" dirty="0" err="1">
                <a:solidFill>
                  <a:srgbClr val="000000"/>
                </a:solidFill>
              </a:rPr>
              <a:t>tegevused</a:t>
            </a:r>
            <a:r>
              <a:rPr lang="en-US" altLang="en-US" sz="2041" dirty="0">
                <a:solidFill>
                  <a:srgbClr val="000000"/>
                </a:solidFill>
              </a:rPr>
              <a:t> ja </a:t>
            </a:r>
            <a:r>
              <a:rPr lang="en-US" altLang="en-US" sz="2041" dirty="0" err="1">
                <a:solidFill>
                  <a:srgbClr val="000000"/>
                </a:solidFill>
              </a:rPr>
              <a:t>praktikad</a:t>
            </a:r>
            <a:r>
              <a:rPr lang="en-US" altLang="en-US" sz="2041" dirty="0">
                <a:solidFill>
                  <a:srgbClr val="000000"/>
                </a:solidFill>
              </a:rPr>
              <a:t>, mis </a:t>
            </a:r>
            <a:r>
              <a:rPr lang="en-US" altLang="en-US" sz="2041" dirty="0" err="1">
                <a:solidFill>
                  <a:srgbClr val="000000"/>
                </a:solidFill>
              </a:rPr>
              <a:t>ei</a:t>
            </a:r>
            <a:r>
              <a:rPr lang="en-US" altLang="en-US" sz="2041" dirty="0">
                <a:solidFill>
                  <a:srgbClr val="000000"/>
                </a:solidFill>
              </a:rPr>
              <a:t> loo </a:t>
            </a:r>
            <a:r>
              <a:rPr lang="en-US" altLang="en-US" sz="2041" dirty="0" err="1">
                <a:solidFill>
                  <a:srgbClr val="000000"/>
                </a:solidFill>
              </a:rPr>
              <a:t>väärtust</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err="1">
                <a:solidFill>
                  <a:srgbClr val="000000"/>
                </a:solidFill>
              </a:rPr>
              <a:t>Tagage</a:t>
            </a:r>
            <a:r>
              <a:rPr lang="en-US" altLang="en-US" sz="2041" dirty="0">
                <a:solidFill>
                  <a:srgbClr val="000000"/>
                </a:solidFill>
              </a:rPr>
              <a:t> </a:t>
            </a:r>
            <a:r>
              <a:rPr lang="en-US" altLang="en-US" sz="2041" dirty="0" err="1">
                <a:solidFill>
                  <a:srgbClr val="000000"/>
                </a:solidFill>
              </a:rPr>
              <a:t>ülejäänud</a:t>
            </a:r>
            <a:r>
              <a:rPr lang="en-US" altLang="en-US" sz="2041" dirty="0">
                <a:solidFill>
                  <a:srgbClr val="000000"/>
                </a:solidFill>
              </a:rPr>
              <a:t> </a:t>
            </a:r>
            <a:r>
              <a:rPr lang="en-US" altLang="en-US" sz="2041" dirty="0" err="1">
                <a:solidFill>
                  <a:srgbClr val="000000"/>
                </a:solidFill>
              </a:rPr>
              <a:t>väärtust</a:t>
            </a:r>
            <a:r>
              <a:rPr lang="en-US" altLang="en-US" sz="2041" dirty="0">
                <a:solidFill>
                  <a:srgbClr val="000000"/>
                </a:solidFill>
              </a:rPr>
              <a:t> </a:t>
            </a:r>
            <a:r>
              <a:rPr lang="en-US" altLang="en-US" sz="2041" dirty="0" err="1">
                <a:solidFill>
                  <a:srgbClr val="000000"/>
                </a:solidFill>
              </a:rPr>
              <a:t>loovad</a:t>
            </a:r>
            <a:r>
              <a:rPr lang="en-US" altLang="en-US" sz="2041" dirty="0">
                <a:solidFill>
                  <a:srgbClr val="000000"/>
                </a:solidFill>
              </a:rPr>
              <a:t> </a:t>
            </a:r>
            <a:r>
              <a:rPr lang="en-US" altLang="en-US" sz="2041" dirty="0" err="1">
                <a:solidFill>
                  <a:srgbClr val="000000"/>
                </a:solidFill>
              </a:rPr>
              <a:t>sammud</a:t>
            </a:r>
            <a:r>
              <a:rPr lang="en-US" altLang="en-US" sz="2041" dirty="0">
                <a:solidFill>
                  <a:srgbClr val="000000"/>
                </a:solidFill>
              </a:rPr>
              <a:t> </a:t>
            </a:r>
            <a:r>
              <a:rPr lang="en-US" altLang="en-US" sz="2041" dirty="0" err="1">
                <a:solidFill>
                  <a:srgbClr val="000000"/>
                </a:solidFill>
              </a:rPr>
              <a:t>tihedas</a:t>
            </a:r>
            <a:r>
              <a:rPr lang="en-US" altLang="en-US" sz="2041" dirty="0">
                <a:solidFill>
                  <a:srgbClr val="000000"/>
                </a:solidFill>
              </a:rPr>
              <a:t> ja </a:t>
            </a:r>
            <a:r>
              <a:rPr lang="en-US" altLang="en-US" sz="2041" dirty="0" err="1">
                <a:solidFill>
                  <a:srgbClr val="000000"/>
                </a:solidFill>
              </a:rPr>
              <a:t>integreeritud</a:t>
            </a:r>
            <a:r>
              <a:rPr lang="en-US" altLang="en-US" sz="2041" dirty="0">
                <a:solidFill>
                  <a:srgbClr val="000000"/>
                </a:solidFill>
              </a:rPr>
              <a:t> </a:t>
            </a:r>
            <a:r>
              <a:rPr lang="en-US" altLang="en-US" sz="2041" dirty="0" err="1">
                <a:solidFill>
                  <a:srgbClr val="000000"/>
                </a:solidFill>
              </a:rPr>
              <a:t>järjestuses</a:t>
            </a:r>
            <a:r>
              <a:rPr lang="en-US" altLang="en-US" sz="2041" dirty="0">
                <a:solidFill>
                  <a:srgbClr val="000000"/>
                </a:solidFill>
              </a:rPr>
              <a:t>, et </a:t>
            </a:r>
            <a:r>
              <a:rPr lang="en-US" altLang="en-US" sz="2041" b="1" dirty="0" err="1">
                <a:solidFill>
                  <a:srgbClr val="FF0000"/>
                </a:solidFill>
              </a:rPr>
              <a:t>toode</a:t>
            </a:r>
            <a:r>
              <a:rPr lang="en-US" altLang="en-US" sz="2041" dirty="0">
                <a:solidFill>
                  <a:srgbClr val="000000"/>
                </a:solidFill>
              </a:rPr>
              <a:t> </a:t>
            </a:r>
            <a:r>
              <a:rPr lang="en-US" altLang="en-US" sz="2041" dirty="0" err="1">
                <a:solidFill>
                  <a:srgbClr val="000000"/>
                </a:solidFill>
              </a:rPr>
              <a:t>voolaks</a:t>
            </a:r>
            <a:r>
              <a:rPr lang="en-US" altLang="en-US" sz="2041" dirty="0">
                <a:solidFill>
                  <a:srgbClr val="000000"/>
                </a:solidFill>
              </a:rPr>
              <a:t> </a:t>
            </a:r>
            <a:r>
              <a:rPr lang="en-US" altLang="en-US" sz="2041" dirty="0" err="1">
                <a:solidFill>
                  <a:srgbClr val="000000"/>
                </a:solidFill>
              </a:rPr>
              <a:t>kliendi</a:t>
            </a:r>
            <a:r>
              <a:rPr lang="en-US" altLang="en-US" sz="2041" dirty="0">
                <a:solidFill>
                  <a:srgbClr val="000000"/>
                </a:solidFill>
              </a:rPr>
              <a:t> </a:t>
            </a:r>
            <a:r>
              <a:rPr lang="en-US" altLang="en-US" sz="2041" dirty="0" err="1">
                <a:solidFill>
                  <a:srgbClr val="000000"/>
                </a:solidFill>
              </a:rPr>
              <a:t>poole</a:t>
            </a:r>
            <a:r>
              <a:rPr lang="en-US" altLang="en-US" sz="2041" dirty="0">
                <a:solidFill>
                  <a:srgbClr val="000000"/>
                </a:solidFill>
              </a:rPr>
              <a:t> </a:t>
            </a:r>
            <a:r>
              <a:rPr lang="en-US" altLang="en-US" sz="2041" dirty="0" err="1">
                <a:solidFill>
                  <a:srgbClr val="000000"/>
                </a:solidFill>
              </a:rPr>
              <a:t>sujuvalt</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a:solidFill>
                  <a:srgbClr val="000000"/>
                </a:solidFill>
              </a:rPr>
              <a:t>Voo </a:t>
            </a:r>
            <a:r>
              <a:rPr lang="en-US" altLang="en-US" sz="2041" dirty="0" err="1">
                <a:solidFill>
                  <a:srgbClr val="000000"/>
                </a:solidFill>
              </a:rPr>
              <a:t>tekkimisel</a:t>
            </a:r>
            <a:r>
              <a:rPr lang="en-US" altLang="en-US" sz="2041" dirty="0">
                <a:solidFill>
                  <a:srgbClr val="000000"/>
                </a:solidFill>
              </a:rPr>
              <a:t> </a:t>
            </a:r>
            <a:r>
              <a:rPr lang="en-US" altLang="en-US" sz="2041" dirty="0" err="1">
                <a:solidFill>
                  <a:srgbClr val="000000"/>
                </a:solidFill>
              </a:rPr>
              <a:t>laske</a:t>
            </a:r>
            <a:r>
              <a:rPr lang="en-US" altLang="en-US" sz="2041" dirty="0">
                <a:solidFill>
                  <a:srgbClr val="000000"/>
                </a:solidFill>
              </a:rPr>
              <a:t> </a:t>
            </a:r>
            <a:r>
              <a:rPr lang="en-US" altLang="en-US" sz="2041" dirty="0" err="1">
                <a:solidFill>
                  <a:srgbClr val="000000"/>
                </a:solidFill>
              </a:rPr>
              <a:t>klientidel</a:t>
            </a:r>
            <a:r>
              <a:rPr lang="en-US" altLang="en-US" sz="2041" dirty="0">
                <a:solidFill>
                  <a:srgbClr val="000000"/>
                </a:solidFill>
              </a:rPr>
              <a:t> </a:t>
            </a:r>
            <a:r>
              <a:rPr lang="en-US" altLang="en-US" sz="2041" dirty="0" err="1">
                <a:solidFill>
                  <a:srgbClr val="000000"/>
                </a:solidFill>
              </a:rPr>
              <a:t>ammutada</a:t>
            </a:r>
            <a:r>
              <a:rPr lang="en-US" altLang="en-US" sz="2041" dirty="0">
                <a:solidFill>
                  <a:srgbClr val="000000"/>
                </a:solidFill>
              </a:rPr>
              <a:t> </a:t>
            </a:r>
            <a:r>
              <a:rPr lang="en-US" altLang="en-US" sz="2041" b="1" dirty="0" err="1">
                <a:solidFill>
                  <a:srgbClr val="FF0000"/>
                </a:solidFill>
              </a:rPr>
              <a:t>väärtust</a:t>
            </a:r>
            <a:r>
              <a:rPr lang="en-US" altLang="en-US" sz="2041" dirty="0">
                <a:solidFill>
                  <a:srgbClr val="000000"/>
                </a:solidFill>
              </a:rPr>
              <a:t> </a:t>
            </a:r>
            <a:r>
              <a:rPr lang="en-US" altLang="en-US" sz="2041" dirty="0" err="1">
                <a:solidFill>
                  <a:srgbClr val="000000"/>
                </a:solidFill>
              </a:rPr>
              <a:t>järgmisest</a:t>
            </a:r>
            <a:r>
              <a:rPr lang="en-US" altLang="en-US" sz="2041" dirty="0">
                <a:solidFill>
                  <a:srgbClr val="000000"/>
                </a:solidFill>
              </a:rPr>
              <a:t> </a:t>
            </a:r>
            <a:r>
              <a:rPr lang="en-US" altLang="en-US" sz="2041" dirty="0" err="1">
                <a:solidFill>
                  <a:srgbClr val="000000"/>
                </a:solidFill>
              </a:rPr>
              <a:t>ülesvoolu</a:t>
            </a:r>
            <a:r>
              <a:rPr lang="en-US" altLang="en-US" sz="2041" dirty="0">
                <a:solidFill>
                  <a:srgbClr val="000000"/>
                </a:solidFill>
              </a:rPr>
              <a:t> </a:t>
            </a:r>
            <a:r>
              <a:rPr lang="en-US" altLang="en-US" sz="2041" dirty="0" err="1">
                <a:solidFill>
                  <a:srgbClr val="000000"/>
                </a:solidFill>
              </a:rPr>
              <a:t>tegevusest</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a:solidFill>
                  <a:srgbClr val="000000"/>
                </a:solidFill>
              </a:rPr>
              <a:t>Kuna need </a:t>
            </a:r>
            <a:r>
              <a:rPr lang="en-US" altLang="en-US" sz="2041" dirty="0" err="1">
                <a:solidFill>
                  <a:srgbClr val="000000"/>
                </a:solidFill>
              </a:rPr>
              <a:t>sammud</a:t>
            </a:r>
            <a:r>
              <a:rPr lang="en-US" altLang="en-US" sz="2041" dirty="0">
                <a:solidFill>
                  <a:srgbClr val="000000"/>
                </a:solidFill>
              </a:rPr>
              <a:t> </a:t>
            </a:r>
            <a:r>
              <a:rPr lang="en-US" altLang="en-US" sz="2041" dirty="0" err="1">
                <a:solidFill>
                  <a:srgbClr val="000000"/>
                </a:solidFill>
              </a:rPr>
              <a:t>viivad</a:t>
            </a:r>
            <a:r>
              <a:rPr lang="en-US" altLang="en-US" sz="2041" dirty="0">
                <a:solidFill>
                  <a:srgbClr val="000000"/>
                </a:solidFill>
              </a:rPr>
              <a:t> </a:t>
            </a:r>
            <a:r>
              <a:rPr lang="en-US" altLang="en-US" sz="2041" dirty="0" err="1">
                <a:solidFill>
                  <a:srgbClr val="000000"/>
                </a:solidFill>
              </a:rPr>
              <a:t>suurema</a:t>
            </a:r>
            <a:r>
              <a:rPr lang="en-US" altLang="en-US" sz="2041" dirty="0">
                <a:solidFill>
                  <a:srgbClr val="000000"/>
                </a:solidFill>
              </a:rPr>
              <a:t> </a:t>
            </a:r>
            <a:r>
              <a:rPr lang="en-US" altLang="en-US" sz="2041" dirty="0" err="1">
                <a:solidFill>
                  <a:srgbClr val="000000"/>
                </a:solidFill>
              </a:rPr>
              <a:t>läbipaistvuseni</a:t>
            </a:r>
            <a:r>
              <a:rPr lang="en-US" altLang="en-US" sz="2041" dirty="0">
                <a:solidFill>
                  <a:srgbClr val="000000"/>
                </a:solidFill>
              </a:rPr>
              <a:t>, mis </a:t>
            </a:r>
            <a:r>
              <a:rPr lang="en-US" altLang="en-US" sz="2041" dirty="0" err="1">
                <a:solidFill>
                  <a:srgbClr val="000000"/>
                </a:solidFill>
              </a:rPr>
              <a:t>võimaldab</a:t>
            </a:r>
            <a:r>
              <a:rPr lang="en-US" altLang="en-US" sz="2041" dirty="0">
                <a:solidFill>
                  <a:srgbClr val="000000"/>
                </a:solidFill>
              </a:rPr>
              <a:t> </a:t>
            </a:r>
            <a:r>
              <a:rPr lang="en-US" altLang="en-US" sz="2041" dirty="0" err="1">
                <a:solidFill>
                  <a:srgbClr val="000000"/>
                </a:solidFill>
              </a:rPr>
              <a:t>juhtidel</a:t>
            </a:r>
            <a:r>
              <a:rPr lang="en-US" altLang="en-US" sz="2041" dirty="0">
                <a:solidFill>
                  <a:srgbClr val="000000"/>
                </a:solidFill>
              </a:rPr>
              <a:t> ja </a:t>
            </a:r>
            <a:r>
              <a:rPr lang="en-US" altLang="en-US" sz="2041" dirty="0" err="1">
                <a:solidFill>
                  <a:srgbClr val="000000"/>
                </a:solidFill>
              </a:rPr>
              <a:t>meeskondadel</a:t>
            </a:r>
            <a:r>
              <a:rPr lang="en-US" altLang="en-US" sz="2041" dirty="0">
                <a:solidFill>
                  <a:srgbClr val="000000"/>
                </a:solidFill>
              </a:rPr>
              <a:t> </a:t>
            </a:r>
            <a:r>
              <a:rPr lang="en-US" altLang="en-US" sz="2041" dirty="0" err="1">
                <a:solidFill>
                  <a:srgbClr val="000000"/>
                </a:solidFill>
              </a:rPr>
              <a:t>edasist</a:t>
            </a:r>
            <a:r>
              <a:rPr lang="en-US" altLang="en-US" sz="2041" dirty="0">
                <a:solidFill>
                  <a:srgbClr val="000000"/>
                </a:solidFill>
              </a:rPr>
              <a:t> </a:t>
            </a:r>
            <a:r>
              <a:rPr lang="en-US" altLang="en-US" sz="2041" dirty="0" err="1">
                <a:solidFill>
                  <a:srgbClr val="000000"/>
                </a:solidFill>
              </a:rPr>
              <a:t>raiskamist</a:t>
            </a:r>
            <a:r>
              <a:rPr lang="en-US" altLang="en-US" sz="2041" dirty="0">
                <a:solidFill>
                  <a:srgbClr val="000000"/>
                </a:solidFill>
              </a:rPr>
              <a:t> </a:t>
            </a:r>
            <a:r>
              <a:rPr lang="en-US" altLang="en-US" sz="2041" dirty="0" err="1">
                <a:solidFill>
                  <a:srgbClr val="000000"/>
                </a:solidFill>
              </a:rPr>
              <a:t>vältida</a:t>
            </a:r>
            <a:r>
              <a:rPr lang="en-US" altLang="en-US" sz="2041" dirty="0">
                <a:solidFill>
                  <a:srgbClr val="000000"/>
                </a:solidFill>
              </a:rPr>
              <a:t>, </a:t>
            </a:r>
            <a:r>
              <a:rPr lang="en-US" altLang="en-US" sz="2041" dirty="0" err="1">
                <a:solidFill>
                  <a:srgbClr val="000000"/>
                </a:solidFill>
              </a:rPr>
              <a:t>püüdke</a:t>
            </a:r>
            <a:r>
              <a:rPr lang="en-US" altLang="en-US" sz="2041" dirty="0">
                <a:solidFill>
                  <a:srgbClr val="000000"/>
                </a:solidFill>
              </a:rPr>
              <a:t> </a:t>
            </a:r>
            <a:r>
              <a:rPr lang="en-US" altLang="en-US" sz="2041" dirty="0" err="1">
                <a:solidFill>
                  <a:srgbClr val="000000"/>
                </a:solidFill>
              </a:rPr>
              <a:t>täiuslikkuse</a:t>
            </a:r>
            <a:r>
              <a:rPr lang="en-US" altLang="en-US" sz="2041" dirty="0">
                <a:solidFill>
                  <a:srgbClr val="000000"/>
                </a:solidFill>
              </a:rPr>
              <a:t> </a:t>
            </a:r>
            <a:r>
              <a:rPr lang="en-US" altLang="en-US" sz="2041" dirty="0" err="1">
                <a:solidFill>
                  <a:srgbClr val="000000"/>
                </a:solidFill>
              </a:rPr>
              <a:t>poole</a:t>
            </a:r>
            <a:r>
              <a:rPr lang="en-US" altLang="en-US" sz="2041" dirty="0">
                <a:solidFill>
                  <a:srgbClr val="000000"/>
                </a:solidFill>
              </a:rPr>
              <a:t> </a:t>
            </a:r>
            <a:r>
              <a:rPr lang="en-US" altLang="en-US" sz="2041" b="1" dirty="0" err="1">
                <a:solidFill>
                  <a:srgbClr val="FF0000"/>
                </a:solidFill>
              </a:rPr>
              <a:t>pideva</a:t>
            </a:r>
            <a:r>
              <a:rPr lang="en-US" altLang="en-US" sz="2041" b="1" dirty="0">
                <a:solidFill>
                  <a:srgbClr val="FF0000"/>
                </a:solidFill>
              </a:rPr>
              <a:t> </a:t>
            </a:r>
            <a:r>
              <a:rPr lang="en-US" altLang="en-US" sz="2041" b="1" dirty="0" err="1">
                <a:solidFill>
                  <a:srgbClr val="FF0000"/>
                </a:solidFill>
              </a:rPr>
              <a:t>täiustamise</a:t>
            </a:r>
            <a:r>
              <a:rPr lang="en-US" altLang="en-US" sz="2041" b="1" dirty="0">
                <a:solidFill>
                  <a:srgbClr val="FF0000"/>
                </a:solidFill>
              </a:rPr>
              <a:t> </a:t>
            </a:r>
            <a:r>
              <a:rPr lang="en-US" altLang="en-US" sz="2041" dirty="0">
                <a:solidFill>
                  <a:srgbClr val="000000"/>
                </a:solidFill>
              </a:rPr>
              <a:t>kaudu.</a:t>
            </a:r>
            <a:endParaRPr lang="en-US" altLang="en-US" sz="2041" dirty="0"/>
          </a:p>
        </p:txBody>
      </p:sp>
      <p:pic>
        <p:nvPicPr>
          <p:cNvPr id="17412" name="Picture 4">
            <a:extLst>
              <a:ext uri="{FF2B5EF4-FFF2-40B4-BE49-F238E27FC236}">
                <a16:creationId xmlns:a16="http://schemas.microsoft.com/office/drawing/2014/main" id="{C4C061C4-CF2B-D771-7E3D-03C37766A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929" y="647898"/>
            <a:ext cx="2010104" cy="556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673DA55-9317-A5A9-1684-B5E4B3120A7B}"/>
              </a:ext>
            </a:extLst>
          </p:cNvPr>
          <p:cNvSpPr>
            <a:spLocks noGrp="1" noChangeArrowheads="1"/>
          </p:cNvSpPr>
          <p:nvPr>
            <p:ph type="title"/>
          </p:nvPr>
        </p:nvSpPr>
        <p:spPr>
          <a:xfrm>
            <a:off x="386285" y="410767"/>
            <a:ext cx="8229924"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hu-HU" altLang="en-US" i="1" dirty="0"/>
              <a:t>LEAN </a:t>
            </a:r>
            <a:r>
              <a:rPr lang="et-EE" altLang="en-US" i="1" dirty="0"/>
              <a:t>TOOTMINE</a:t>
            </a:r>
            <a:endParaRPr lang="en-US" altLang="en-US" i="1" dirty="0"/>
          </a:p>
        </p:txBody>
      </p:sp>
      <p:sp>
        <p:nvSpPr>
          <p:cNvPr id="15363" name="Rectangle 3">
            <a:extLst>
              <a:ext uri="{FF2B5EF4-FFF2-40B4-BE49-F238E27FC236}">
                <a16:creationId xmlns:a16="http://schemas.microsoft.com/office/drawing/2014/main" id="{3270EEFA-6B59-1C4E-BF11-4AE3589B5B7A}"/>
              </a:ext>
            </a:extLst>
          </p:cNvPr>
          <p:cNvSpPr>
            <a:spLocks noGrp="1" noChangeArrowheads="1"/>
          </p:cNvSpPr>
          <p:nvPr>
            <p:ph type="body" idx="1"/>
          </p:nvPr>
        </p:nvSpPr>
        <p:spPr>
          <a:xfrm>
            <a:off x="627006" y="1452825"/>
            <a:ext cx="7850422" cy="4737710"/>
          </a:xfrm>
          <a:noFill/>
        </p:spPr>
        <p:txBody>
          <a:bodyPr vert="horz" lIns="91431" tIns="45716" rIns="91431" bIns="45716" rtlCol="0">
            <a:normAutofit/>
          </a:bodyPr>
          <a:lstStyle/>
          <a:p>
            <a:pPr algn="just">
              <a:buFont typeface="Wingdings" panose="05000000000000000000" pitchFamily="2" charset="2"/>
              <a:buNone/>
            </a:pPr>
            <a:r>
              <a:rPr lang="en-US" altLang="en-US" sz="2000" b="1" dirty="0" err="1"/>
              <a:t>Kontseptuaalne</a:t>
            </a:r>
            <a:r>
              <a:rPr lang="en-US" altLang="en-US" sz="2000" b="1" dirty="0"/>
              <a:t> </a:t>
            </a:r>
            <a:r>
              <a:rPr lang="en-US" altLang="en-US" sz="2000" b="1" dirty="0" err="1"/>
              <a:t>eristamine</a:t>
            </a:r>
            <a:r>
              <a:rPr lang="en-US" altLang="en-US" sz="2000" b="1" dirty="0"/>
              <a:t>:</a:t>
            </a:r>
            <a:endParaRPr lang="et-EE" altLang="en-US" sz="2000" b="1" dirty="0"/>
          </a:p>
          <a:p>
            <a:pPr algn="just"/>
            <a:r>
              <a:rPr lang="en-US" altLang="en-US" sz="2000" dirty="0"/>
              <a:t>Lean-</a:t>
            </a:r>
            <a:r>
              <a:rPr lang="en-US" altLang="en-US" sz="2000" dirty="0" err="1"/>
              <a:t>ettevõtte</a:t>
            </a:r>
            <a:r>
              <a:rPr lang="en-US" altLang="en-US" sz="2000" dirty="0"/>
              <a:t> </a:t>
            </a:r>
            <a:r>
              <a:rPr lang="en-US" altLang="en-US" sz="2000" dirty="0" err="1"/>
              <a:t>fookus</a:t>
            </a:r>
            <a:r>
              <a:rPr lang="en-US" altLang="en-US" sz="2000" dirty="0"/>
              <a:t>: </a:t>
            </a:r>
            <a:r>
              <a:rPr lang="en-US" altLang="en-US" sz="2000" dirty="0" err="1"/>
              <a:t>Raiskamise</a:t>
            </a:r>
            <a:r>
              <a:rPr lang="en-US" altLang="en-US" sz="2000" dirty="0"/>
              <a:t> </a:t>
            </a:r>
            <a:r>
              <a:rPr lang="en-US" altLang="en-US" sz="2000" dirty="0" err="1"/>
              <a:t>kõrvaldamine</a:t>
            </a:r>
            <a:r>
              <a:rPr lang="en-US" altLang="en-US" sz="2000" dirty="0"/>
              <a:t> </a:t>
            </a:r>
            <a:r>
              <a:rPr lang="en-US" altLang="en-US" sz="2000" dirty="0" err="1"/>
              <a:t>kõi</a:t>
            </a:r>
            <a:r>
              <a:rPr lang="et-EE" altLang="en-US" sz="2000" dirty="0" err="1"/>
              <a:t>kides</a:t>
            </a:r>
            <a:r>
              <a:rPr lang="et-EE" altLang="en-US" sz="2000" dirty="0"/>
              <a:t> protsessides</a:t>
            </a:r>
          </a:p>
          <a:p>
            <a:pPr algn="just"/>
            <a:r>
              <a:rPr lang="en-US" altLang="en-US" sz="2000" dirty="0"/>
              <a:t>Mitte-lean-</a:t>
            </a:r>
            <a:r>
              <a:rPr lang="en-US" altLang="en-US" sz="2000" dirty="0" err="1"/>
              <a:t>ettevõtte</a:t>
            </a:r>
            <a:r>
              <a:rPr lang="en-US" altLang="en-US" sz="2000" dirty="0"/>
              <a:t> </a:t>
            </a:r>
            <a:r>
              <a:rPr lang="en-US" altLang="en-US" sz="2000" dirty="0" err="1"/>
              <a:t>fookus</a:t>
            </a:r>
            <a:r>
              <a:rPr lang="en-US" altLang="en-US" sz="2000" dirty="0"/>
              <a:t>: </a:t>
            </a:r>
            <a:r>
              <a:rPr lang="en-US" altLang="en-US" sz="2000" dirty="0" err="1"/>
              <a:t>Masstootmine</a:t>
            </a:r>
            <a:r>
              <a:rPr lang="en-US" altLang="en-US" sz="2000" dirty="0"/>
              <a:t>, </a:t>
            </a:r>
            <a:r>
              <a:rPr lang="en-US" altLang="en-US" sz="2000" dirty="0" err="1"/>
              <a:t>mahupõhine</a:t>
            </a:r>
            <a:r>
              <a:rPr lang="en-US" altLang="en-US" sz="2000" dirty="0"/>
              <a:t> </a:t>
            </a:r>
            <a:r>
              <a:rPr lang="en-US" altLang="en-US" sz="2000" dirty="0" err="1"/>
              <a:t>efektiivsus</a:t>
            </a:r>
            <a:endParaRPr lang="et-EE" altLang="en-US" sz="2000" dirty="0"/>
          </a:p>
          <a:p>
            <a:pPr marL="0" indent="0" algn="just">
              <a:buNone/>
            </a:pPr>
            <a:endParaRPr lang="et-EE" altLang="en-US" sz="2000" dirty="0"/>
          </a:p>
          <a:p>
            <a:pPr marL="0" indent="0" algn="just">
              <a:buNone/>
            </a:pPr>
            <a:endParaRPr lang="et-EE" altLang="en-US" sz="2000" dirty="0"/>
          </a:p>
          <a:p>
            <a:pPr algn="just">
              <a:buFont typeface="Wingdings" panose="05000000000000000000" pitchFamily="2" charset="2"/>
              <a:buNone/>
            </a:pPr>
            <a:r>
              <a:rPr lang="en-US" altLang="en-US" sz="2000" dirty="0"/>
              <a:t>1990. </a:t>
            </a:r>
            <a:r>
              <a:rPr lang="en-US" altLang="en-US" sz="2000" dirty="0" err="1"/>
              <a:t>aastal</a:t>
            </a:r>
            <a:r>
              <a:rPr lang="en-US" altLang="en-US" sz="2000" dirty="0"/>
              <a:t> </a:t>
            </a:r>
            <a:r>
              <a:rPr lang="en-US" altLang="en-US" sz="2000" dirty="0" err="1"/>
              <a:t>oli</a:t>
            </a:r>
            <a:r>
              <a:rPr lang="en-US" altLang="en-US" sz="2000" dirty="0"/>
              <a:t> Lean Toyota </a:t>
            </a:r>
            <a:r>
              <a:rPr lang="en-US" altLang="en-US" sz="2000" dirty="0" err="1"/>
              <a:t>poole</a:t>
            </a:r>
            <a:r>
              <a:rPr lang="en-US" altLang="en-US" sz="2000" dirty="0"/>
              <a:t> </a:t>
            </a:r>
            <a:r>
              <a:rPr lang="en-US" altLang="en-US" sz="2000" dirty="0" err="1"/>
              <a:t>väiksem</a:t>
            </a:r>
            <a:r>
              <a:rPr lang="en-US" altLang="en-US" sz="2000" dirty="0"/>
              <a:t> </a:t>
            </a:r>
            <a:r>
              <a:rPr lang="en-US" altLang="en-US" sz="2000" dirty="0" err="1"/>
              <a:t>kui</a:t>
            </a:r>
            <a:r>
              <a:rPr lang="en-US" altLang="en-US" sz="2000" dirty="0"/>
              <a:t> </a:t>
            </a:r>
            <a:r>
              <a:rPr lang="en-US" altLang="en-US" sz="2000" dirty="0" err="1"/>
              <a:t>mitte</a:t>
            </a:r>
            <a:r>
              <a:rPr lang="en-US" altLang="en-US" sz="2000" dirty="0"/>
              <a:t>-lean-General Motors.</a:t>
            </a:r>
            <a:r>
              <a:rPr lang="et-EE" altLang="en-US" sz="2000" dirty="0"/>
              <a:t> </a:t>
            </a:r>
            <a:r>
              <a:rPr lang="en-US" altLang="en-US" sz="2000" dirty="0" err="1"/>
              <a:t>Tänapäeval</a:t>
            </a:r>
            <a:r>
              <a:rPr lang="en-US" altLang="en-US" sz="2000" dirty="0"/>
              <a:t> </a:t>
            </a:r>
            <a:r>
              <a:rPr lang="en-US" altLang="en-US" sz="2000" dirty="0" err="1"/>
              <a:t>möödub</a:t>
            </a:r>
            <a:r>
              <a:rPr lang="en-US" altLang="en-US" sz="2000" dirty="0"/>
              <a:t> Toyota GM-</a:t>
            </a:r>
            <a:r>
              <a:rPr lang="en-US" altLang="en-US" sz="2000" dirty="0" err="1"/>
              <a:t>ist</a:t>
            </a:r>
            <a:r>
              <a:rPr lang="en-US" altLang="en-US" sz="2000" dirty="0"/>
              <a:t> </a:t>
            </a:r>
            <a:r>
              <a:rPr lang="en-US" altLang="en-US" sz="2000" dirty="0" err="1"/>
              <a:t>maailma</a:t>
            </a:r>
            <a:r>
              <a:rPr lang="en-US" altLang="en-US" sz="2000" dirty="0"/>
              <a:t> </a:t>
            </a:r>
            <a:r>
              <a:rPr lang="en-US" altLang="en-US" sz="2000" dirty="0" err="1"/>
              <a:t>suurima</a:t>
            </a:r>
            <a:r>
              <a:rPr lang="en-US" altLang="en-US" sz="2000" dirty="0"/>
              <a:t> </a:t>
            </a:r>
            <a:r>
              <a:rPr lang="en-US" altLang="en-US" sz="2000" dirty="0" err="1"/>
              <a:t>autotootjana</a:t>
            </a:r>
            <a:r>
              <a:rPr lang="en-US" altLang="en-US" sz="2000" dirty="0"/>
              <a:t> ja on </a:t>
            </a:r>
            <a:r>
              <a:rPr lang="en-US" altLang="en-US" sz="2000" dirty="0" err="1"/>
              <a:t>viimase</a:t>
            </a:r>
            <a:r>
              <a:rPr lang="en-US" altLang="en-US" sz="2000" dirty="0"/>
              <a:t> </a:t>
            </a:r>
            <a:r>
              <a:rPr lang="en-US" altLang="en-US" sz="2000" dirty="0" err="1"/>
              <a:t>kahekümne</a:t>
            </a:r>
            <a:r>
              <a:rPr lang="en-US" altLang="en-US" sz="2000" dirty="0"/>
              <a:t> </a:t>
            </a:r>
            <a:r>
              <a:rPr lang="en-US" altLang="en-US" sz="2000" dirty="0" err="1"/>
              <a:t>aasta</a:t>
            </a:r>
            <a:r>
              <a:rPr lang="en-US" altLang="en-US" sz="2000" dirty="0"/>
              <a:t> </a:t>
            </a:r>
            <a:r>
              <a:rPr lang="en-US" altLang="en-US" sz="2000" dirty="0" err="1"/>
              <a:t>järjepidevalt</a:t>
            </a:r>
            <a:r>
              <a:rPr lang="en-US" altLang="en-US" sz="2000" dirty="0"/>
              <a:t> </a:t>
            </a:r>
            <a:r>
              <a:rPr lang="en-US" altLang="en-US" sz="2000" dirty="0" err="1"/>
              <a:t>edukaim</a:t>
            </a:r>
            <a:r>
              <a:rPr lang="en-US" altLang="en-US" sz="2000" dirty="0"/>
              <a:t> </a:t>
            </a:r>
            <a:r>
              <a:rPr lang="en-US" altLang="en-US" sz="2000" dirty="0" err="1"/>
              <a:t>globaalne</a:t>
            </a:r>
            <a:r>
              <a:rPr lang="en-US" altLang="en-US" sz="2000" dirty="0"/>
              <a:t> </a:t>
            </a:r>
            <a:r>
              <a:rPr lang="en-US" altLang="en-US" sz="2000" dirty="0" err="1"/>
              <a:t>ettevõte</a:t>
            </a:r>
            <a:r>
              <a:rPr lang="en-US" altLang="en-US" sz="2000" dirty="0"/>
              <a:t>. Selle </a:t>
            </a:r>
            <a:r>
              <a:rPr lang="en-US" altLang="en-US" sz="2000" dirty="0" err="1"/>
              <a:t>domineeriv</a:t>
            </a:r>
            <a:r>
              <a:rPr lang="en-US" altLang="en-US" sz="2000" dirty="0"/>
              <a:t> </a:t>
            </a:r>
            <a:r>
              <a:rPr lang="en-US" altLang="en-US" sz="2000" dirty="0" err="1"/>
              <a:t>edu</a:t>
            </a:r>
            <a:r>
              <a:rPr lang="en-US" altLang="en-US" sz="2000" dirty="0"/>
              <a:t> </a:t>
            </a:r>
            <a:r>
              <a:rPr lang="en-US" altLang="en-US" sz="2000" dirty="0" err="1"/>
              <a:t>kõiges</a:t>
            </a:r>
            <a:r>
              <a:rPr lang="en-US" altLang="en-US" sz="2000" dirty="0"/>
              <a:t> alates </a:t>
            </a:r>
            <a:r>
              <a:rPr lang="en-US" altLang="en-US" sz="2000" dirty="0" err="1"/>
              <a:t>müügi</a:t>
            </a:r>
            <a:r>
              <a:rPr lang="en-US" altLang="en-US" sz="2000" dirty="0"/>
              <a:t> ja </a:t>
            </a:r>
            <a:r>
              <a:rPr lang="en-US" altLang="en-US" sz="2000" dirty="0" err="1"/>
              <a:t>turuosade</a:t>
            </a:r>
            <a:r>
              <a:rPr lang="en-US" altLang="en-US" sz="2000" dirty="0"/>
              <a:t> </a:t>
            </a:r>
            <a:r>
              <a:rPr lang="en-US" altLang="en-US" sz="2000" dirty="0" err="1"/>
              <a:t>kasvust</a:t>
            </a:r>
            <a:r>
              <a:rPr lang="en-US" altLang="en-US" sz="2000" dirty="0"/>
              <a:t> </a:t>
            </a:r>
            <a:r>
              <a:rPr lang="en-US" altLang="en-US" sz="2000" dirty="0" err="1"/>
              <a:t>igal</a:t>
            </a:r>
            <a:r>
              <a:rPr lang="en-US" altLang="en-US" sz="2000" dirty="0"/>
              <a:t> </a:t>
            </a:r>
            <a:r>
              <a:rPr lang="en-US" altLang="en-US" sz="2000" dirty="0" err="1"/>
              <a:t>globaalsel</a:t>
            </a:r>
            <a:r>
              <a:rPr lang="en-US" altLang="en-US" sz="2000" dirty="0"/>
              <a:t> </a:t>
            </a:r>
            <a:r>
              <a:rPr lang="en-US" altLang="en-US" sz="2000" dirty="0" err="1"/>
              <a:t>turul</a:t>
            </a:r>
            <a:r>
              <a:rPr lang="en-US" altLang="en-US" sz="2000" dirty="0"/>
              <a:t> </a:t>
            </a:r>
            <a:r>
              <a:rPr lang="en-US" altLang="en-US" sz="2000" dirty="0" err="1"/>
              <a:t>kuni</a:t>
            </a:r>
            <a:r>
              <a:rPr lang="en-US" altLang="en-US" sz="2000" dirty="0"/>
              <a:t> </a:t>
            </a:r>
            <a:r>
              <a:rPr lang="en-US" altLang="en-US" sz="2000" dirty="0" err="1"/>
              <a:t>selge</a:t>
            </a:r>
            <a:r>
              <a:rPr lang="en-US" altLang="en-US" sz="2000" dirty="0"/>
              <a:t> </a:t>
            </a:r>
            <a:r>
              <a:rPr lang="en-US" altLang="en-US" sz="2000" dirty="0" err="1"/>
              <a:t>juhtpositsioonini</a:t>
            </a:r>
            <a:r>
              <a:rPr lang="en-US" altLang="en-US" sz="2000" dirty="0"/>
              <a:t> </a:t>
            </a:r>
            <a:r>
              <a:rPr lang="en-US" altLang="en-US" sz="2000" dirty="0" err="1"/>
              <a:t>hübriidtehnoloogias</a:t>
            </a:r>
            <a:r>
              <a:rPr lang="en-US" altLang="en-US" sz="2000" dirty="0"/>
              <a:t> on </a:t>
            </a:r>
            <a:r>
              <a:rPr lang="en-US" altLang="en-US" sz="2000" dirty="0" err="1"/>
              <a:t>tugevaim</a:t>
            </a:r>
            <a:r>
              <a:rPr lang="en-US" altLang="en-US" sz="2000" dirty="0"/>
              <a:t> </a:t>
            </a:r>
            <a:r>
              <a:rPr lang="en-US" altLang="en-US" sz="2000" dirty="0" err="1"/>
              <a:t>tõend</a:t>
            </a:r>
            <a:r>
              <a:rPr lang="en-US" altLang="en-US" sz="2000" dirty="0"/>
              <a:t> lean-</a:t>
            </a:r>
            <a:r>
              <a:rPr lang="en-US" altLang="en-US" sz="2000" dirty="0" err="1"/>
              <a:t>ettevõtte</a:t>
            </a:r>
            <a:r>
              <a:rPr lang="en-US" altLang="en-US" sz="2000" dirty="0"/>
              <a:t> </a:t>
            </a:r>
            <a:r>
              <a:rPr lang="en-US" altLang="en-US" sz="2000" dirty="0" err="1"/>
              <a:t>võimsusest</a:t>
            </a:r>
            <a:r>
              <a:rPr lang="en-US" altLang="en-US" sz="2000" dirty="0"/>
              <a:t>.</a:t>
            </a:r>
          </a:p>
        </p:txBody>
      </p:sp>
      <p:pic>
        <p:nvPicPr>
          <p:cNvPr id="15364" name="Picture 4">
            <a:extLst>
              <a:ext uri="{FF2B5EF4-FFF2-40B4-BE49-F238E27FC236}">
                <a16:creationId xmlns:a16="http://schemas.microsoft.com/office/drawing/2014/main" id="{78AAD648-9F33-D6D0-FAC0-2FE80B41E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345" y="667465"/>
            <a:ext cx="2208838" cy="552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57F902D-2FDF-997B-D515-263038F41E9C}"/>
              </a:ext>
            </a:extLst>
          </p:cNvPr>
          <p:cNvSpPr>
            <a:spLocks noGrp="1" noChangeArrowheads="1"/>
          </p:cNvSpPr>
          <p:nvPr>
            <p:ph type="title"/>
          </p:nvPr>
        </p:nvSpPr>
        <p:spPr>
          <a:xfrm>
            <a:off x="311082" y="467399"/>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LEAN </a:t>
            </a:r>
            <a:r>
              <a:rPr lang="et-EE" altLang="en-US" i="1" dirty="0"/>
              <a:t>PÕHIMÕTTED</a:t>
            </a:r>
            <a:endParaRPr lang="en-US" altLang="en-US" i="1" dirty="0"/>
          </a:p>
        </p:txBody>
      </p:sp>
      <p:sp>
        <p:nvSpPr>
          <p:cNvPr id="291845" name="Rectangle 5">
            <a:extLst>
              <a:ext uri="{FF2B5EF4-FFF2-40B4-BE49-F238E27FC236}">
                <a16:creationId xmlns:a16="http://schemas.microsoft.com/office/drawing/2014/main" id="{2E4ED264-3C10-B888-73F5-7F964CFDAFDB}"/>
              </a:ext>
            </a:extLst>
          </p:cNvPr>
          <p:cNvSpPr>
            <a:spLocks noChangeArrowheads="1"/>
          </p:cNvSpPr>
          <p:nvPr/>
        </p:nvSpPr>
        <p:spPr bwMode="auto">
          <a:xfrm>
            <a:off x="1828782" y="4724798"/>
            <a:ext cx="1067412" cy="1524179"/>
          </a:xfrm>
          <a:prstGeom prst="rect">
            <a:avLst/>
          </a:prstGeom>
          <a:solidFill>
            <a:srgbClr val="FFCCCC"/>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46" name="Rectangle 6">
            <a:extLst>
              <a:ext uri="{FF2B5EF4-FFF2-40B4-BE49-F238E27FC236}">
                <a16:creationId xmlns:a16="http://schemas.microsoft.com/office/drawing/2014/main" id="{3DADA334-85FE-6FCF-2871-9AA50D2AE443}"/>
              </a:ext>
            </a:extLst>
          </p:cNvPr>
          <p:cNvSpPr>
            <a:spLocks noChangeArrowheads="1"/>
          </p:cNvSpPr>
          <p:nvPr/>
        </p:nvSpPr>
        <p:spPr bwMode="auto">
          <a:xfrm>
            <a:off x="3048451" y="4447820"/>
            <a:ext cx="1065792" cy="1801156"/>
          </a:xfrm>
          <a:prstGeom prst="rect">
            <a:avLst/>
          </a:prstGeom>
          <a:solidFill>
            <a:srgbClr val="FF9999"/>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47" name="Rectangle 7">
            <a:extLst>
              <a:ext uri="{FF2B5EF4-FFF2-40B4-BE49-F238E27FC236}">
                <a16:creationId xmlns:a16="http://schemas.microsoft.com/office/drawing/2014/main" id="{DAC0E137-7F8F-8C12-6969-02C0CFECF74C}"/>
              </a:ext>
            </a:extLst>
          </p:cNvPr>
          <p:cNvSpPr>
            <a:spLocks noChangeArrowheads="1"/>
          </p:cNvSpPr>
          <p:nvPr/>
        </p:nvSpPr>
        <p:spPr bwMode="auto">
          <a:xfrm>
            <a:off x="4266499" y="4190281"/>
            <a:ext cx="1067411" cy="2058695"/>
          </a:xfrm>
          <a:prstGeom prst="rect">
            <a:avLst/>
          </a:prstGeom>
          <a:solidFill>
            <a:srgbClr val="FF7C8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48" name="Rectangle 8">
            <a:extLst>
              <a:ext uri="{FF2B5EF4-FFF2-40B4-BE49-F238E27FC236}">
                <a16:creationId xmlns:a16="http://schemas.microsoft.com/office/drawing/2014/main" id="{C5005462-1F99-1F0E-0DB9-D68410E70B71}"/>
              </a:ext>
            </a:extLst>
          </p:cNvPr>
          <p:cNvSpPr>
            <a:spLocks noChangeArrowheads="1"/>
          </p:cNvSpPr>
          <p:nvPr/>
        </p:nvSpPr>
        <p:spPr bwMode="auto">
          <a:xfrm>
            <a:off x="5486166" y="3934362"/>
            <a:ext cx="1067412" cy="2314615"/>
          </a:xfrm>
          <a:prstGeom prst="rect">
            <a:avLst/>
          </a:prstGeom>
          <a:solidFill>
            <a:srgbClr val="FF505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49" name="Rectangle 9">
            <a:extLst>
              <a:ext uri="{FF2B5EF4-FFF2-40B4-BE49-F238E27FC236}">
                <a16:creationId xmlns:a16="http://schemas.microsoft.com/office/drawing/2014/main" id="{1076A151-D21A-1F85-C4EB-FC72E7FB76D0}"/>
              </a:ext>
            </a:extLst>
          </p:cNvPr>
          <p:cNvSpPr>
            <a:spLocks noChangeArrowheads="1"/>
          </p:cNvSpPr>
          <p:nvPr/>
        </p:nvSpPr>
        <p:spPr bwMode="auto">
          <a:xfrm>
            <a:off x="6705835" y="3657384"/>
            <a:ext cx="1065792" cy="2591592"/>
          </a:xfrm>
          <a:prstGeom prst="rect">
            <a:avLst/>
          </a:prstGeom>
          <a:solidFill>
            <a:srgbClr val="F0000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50" name="Rectangle 10">
            <a:extLst>
              <a:ext uri="{FF2B5EF4-FFF2-40B4-BE49-F238E27FC236}">
                <a16:creationId xmlns:a16="http://schemas.microsoft.com/office/drawing/2014/main" id="{A356AD7B-7CE8-2A8A-AA8C-D5016F2B4520}"/>
              </a:ext>
            </a:extLst>
          </p:cNvPr>
          <p:cNvSpPr>
            <a:spLocks noChangeArrowheads="1"/>
          </p:cNvSpPr>
          <p:nvPr/>
        </p:nvSpPr>
        <p:spPr bwMode="auto">
          <a:xfrm>
            <a:off x="7925502" y="3429002"/>
            <a:ext cx="1218048" cy="2819975"/>
          </a:xfrm>
          <a:prstGeom prst="rect">
            <a:avLst/>
          </a:prstGeom>
          <a:solidFill>
            <a:srgbClr val="D8000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51" name="Rectangle 11">
            <a:extLst>
              <a:ext uri="{FF2B5EF4-FFF2-40B4-BE49-F238E27FC236}">
                <a16:creationId xmlns:a16="http://schemas.microsoft.com/office/drawing/2014/main" id="{47083C15-32AF-0B7D-CEC1-EFE9D4A6A3E1}"/>
              </a:ext>
            </a:extLst>
          </p:cNvPr>
          <p:cNvSpPr>
            <a:spLocks noChangeArrowheads="1"/>
          </p:cNvSpPr>
          <p:nvPr/>
        </p:nvSpPr>
        <p:spPr bwMode="auto">
          <a:xfrm>
            <a:off x="9295806" y="3124490"/>
            <a:ext cx="1219668" cy="3124487"/>
          </a:xfrm>
          <a:prstGeom prst="rect">
            <a:avLst/>
          </a:prstGeom>
          <a:solidFill>
            <a:srgbClr val="AC000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18442" name="Text Box 12">
            <a:extLst>
              <a:ext uri="{FF2B5EF4-FFF2-40B4-BE49-F238E27FC236}">
                <a16:creationId xmlns:a16="http://schemas.microsoft.com/office/drawing/2014/main" id="{6CEFC9CC-25EA-A9A9-F37B-6DDC8826CBDE}"/>
              </a:ext>
            </a:extLst>
          </p:cNvPr>
          <p:cNvSpPr txBox="1">
            <a:spLocks noChangeArrowheads="1"/>
          </p:cNvSpPr>
          <p:nvPr/>
        </p:nvSpPr>
        <p:spPr bwMode="auto">
          <a:xfrm>
            <a:off x="2764995" y="4114153"/>
            <a:ext cx="1579252" cy="34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Väärtusvoog</a:t>
            </a:r>
            <a:endParaRPr lang="en-US" altLang="en-US" sz="1632" b="1" dirty="0">
              <a:solidFill>
                <a:srgbClr val="FF0000"/>
              </a:solidFill>
              <a:latin typeface="Century Gothic" panose="020B0502020202020204" pitchFamily="34" charset="0"/>
            </a:endParaRPr>
          </a:p>
        </p:txBody>
      </p:sp>
      <p:sp>
        <p:nvSpPr>
          <p:cNvPr id="18443" name="Text Box 13">
            <a:extLst>
              <a:ext uri="{FF2B5EF4-FFF2-40B4-BE49-F238E27FC236}">
                <a16:creationId xmlns:a16="http://schemas.microsoft.com/office/drawing/2014/main" id="{E38DD2D6-4B06-0362-91CB-DCED264F3AFF}"/>
              </a:ext>
            </a:extLst>
          </p:cNvPr>
          <p:cNvSpPr txBox="1">
            <a:spLocks noChangeArrowheads="1"/>
          </p:cNvSpPr>
          <p:nvPr/>
        </p:nvSpPr>
        <p:spPr bwMode="auto">
          <a:xfrm>
            <a:off x="4305933" y="3831305"/>
            <a:ext cx="974929" cy="34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Protsess</a:t>
            </a:r>
            <a:endParaRPr lang="en-US" altLang="en-US" sz="1632" b="1" dirty="0">
              <a:solidFill>
                <a:srgbClr val="FF0000"/>
              </a:solidFill>
              <a:latin typeface="Century Gothic" panose="020B0502020202020204" pitchFamily="34" charset="0"/>
            </a:endParaRPr>
          </a:p>
        </p:txBody>
      </p:sp>
      <p:sp>
        <p:nvSpPr>
          <p:cNvPr id="18444" name="Text Box 14">
            <a:extLst>
              <a:ext uri="{FF2B5EF4-FFF2-40B4-BE49-F238E27FC236}">
                <a16:creationId xmlns:a16="http://schemas.microsoft.com/office/drawing/2014/main" id="{C63F6CC5-A857-A343-2D99-4E0BA24A6AA5}"/>
              </a:ext>
            </a:extLst>
          </p:cNvPr>
          <p:cNvSpPr txBox="1">
            <a:spLocks noChangeArrowheads="1"/>
          </p:cNvSpPr>
          <p:nvPr/>
        </p:nvSpPr>
        <p:spPr bwMode="auto">
          <a:xfrm>
            <a:off x="5349297" y="3339720"/>
            <a:ext cx="1493405" cy="59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632" b="1" dirty="0">
                <a:solidFill>
                  <a:srgbClr val="FF0000"/>
                </a:solidFill>
                <a:latin typeface="Century Gothic" panose="020B0502020202020204" pitchFamily="34" charset="0"/>
              </a:rPr>
              <a:t>Pull</a:t>
            </a:r>
            <a:r>
              <a:rPr lang="hu-HU" altLang="en-US" sz="1632" b="1" dirty="0">
                <a:solidFill>
                  <a:srgbClr val="FF0000"/>
                </a:solidFill>
                <a:latin typeface="Century Gothic" panose="020B0502020202020204" pitchFamily="34" charset="0"/>
              </a:rPr>
              <a:t> </a:t>
            </a:r>
            <a:r>
              <a:rPr lang="et-EE" altLang="en-US" sz="1632" b="1" dirty="0">
                <a:solidFill>
                  <a:srgbClr val="FF0000"/>
                </a:solidFill>
                <a:latin typeface="Century Gothic" panose="020B0502020202020204" pitchFamily="34" charset="0"/>
              </a:rPr>
              <a:t>metoodika</a:t>
            </a:r>
            <a:endParaRPr lang="en-US" altLang="en-US" sz="1632" b="1" dirty="0">
              <a:solidFill>
                <a:srgbClr val="FF0000"/>
              </a:solidFill>
              <a:latin typeface="Century Gothic" panose="020B0502020202020204" pitchFamily="34" charset="0"/>
            </a:endParaRPr>
          </a:p>
        </p:txBody>
      </p:sp>
      <p:sp>
        <p:nvSpPr>
          <p:cNvPr id="18445" name="Text Box 15">
            <a:extLst>
              <a:ext uri="{FF2B5EF4-FFF2-40B4-BE49-F238E27FC236}">
                <a16:creationId xmlns:a16="http://schemas.microsoft.com/office/drawing/2014/main" id="{4ED65131-7250-FE2E-EF37-2AF7FEA56334}"/>
              </a:ext>
            </a:extLst>
          </p:cNvPr>
          <p:cNvSpPr txBox="1">
            <a:spLocks noChangeArrowheads="1"/>
          </p:cNvSpPr>
          <p:nvPr/>
        </p:nvSpPr>
        <p:spPr bwMode="auto">
          <a:xfrm>
            <a:off x="6435483" y="3301223"/>
            <a:ext cx="1608114" cy="34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Parendamine</a:t>
            </a:r>
            <a:r>
              <a:rPr lang="en-US" altLang="en-US" sz="1632" b="1" dirty="0">
                <a:solidFill>
                  <a:srgbClr val="FF0000"/>
                </a:solidFill>
                <a:latin typeface="Century Gothic" panose="020B0502020202020204" pitchFamily="34" charset="0"/>
              </a:rPr>
              <a:t> </a:t>
            </a:r>
          </a:p>
        </p:txBody>
      </p:sp>
      <p:sp>
        <p:nvSpPr>
          <p:cNvPr id="18446" name="Text Box 16">
            <a:extLst>
              <a:ext uri="{FF2B5EF4-FFF2-40B4-BE49-F238E27FC236}">
                <a16:creationId xmlns:a16="http://schemas.microsoft.com/office/drawing/2014/main" id="{6E602514-587E-6F2E-ACB3-D39FF0A50EC6}"/>
              </a:ext>
            </a:extLst>
          </p:cNvPr>
          <p:cNvSpPr txBox="1">
            <a:spLocks noChangeArrowheads="1"/>
          </p:cNvSpPr>
          <p:nvPr/>
        </p:nvSpPr>
        <p:spPr bwMode="auto">
          <a:xfrm>
            <a:off x="7750624" y="2849691"/>
            <a:ext cx="1808906" cy="59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Organisatsioon ja kultuur</a:t>
            </a:r>
            <a:endParaRPr lang="en-US" altLang="en-US" sz="1632" b="1" dirty="0">
              <a:solidFill>
                <a:srgbClr val="FF0000"/>
              </a:solidFill>
              <a:latin typeface="Century Gothic" panose="020B0502020202020204" pitchFamily="34" charset="0"/>
            </a:endParaRPr>
          </a:p>
        </p:txBody>
      </p:sp>
      <p:sp>
        <p:nvSpPr>
          <p:cNvPr id="18447" name="Text Box 17">
            <a:extLst>
              <a:ext uri="{FF2B5EF4-FFF2-40B4-BE49-F238E27FC236}">
                <a16:creationId xmlns:a16="http://schemas.microsoft.com/office/drawing/2014/main" id="{74C51E74-D0C9-AC0F-1F4C-EE28765BB08E}"/>
              </a:ext>
            </a:extLst>
          </p:cNvPr>
          <p:cNvSpPr txBox="1">
            <a:spLocks noChangeArrowheads="1"/>
          </p:cNvSpPr>
          <p:nvPr/>
        </p:nvSpPr>
        <p:spPr bwMode="auto">
          <a:xfrm>
            <a:off x="9371934" y="2692201"/>
            <a:ext cx="1676435" cy="34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Koostöö</a:t>
            </a:r>
            <a:endParaRPr lang="en-US" altLang="en-US" sz="1632" b="1" dirty="0">
              <a:solidFill>
                <a:srgbClr val="FF0000"/>
              </a:solidFill>
              <a:latin typeface="Century Gothic" panose="020B0502020202020204" pitchFamily="34" charset="0"/>
            </a:endParaRPr>
          </a:p>
        </p:txBody>
      </p:sp>
      <p:sp>
        <p:nvSpPr>
          <p:cNvPr id="18448" name="Text Box 18">
            <a:extLst>
              <a:ext uri="{FF2B5EF4-FFF2-40B4-BE49-F238E27FC236}">
                <a16:creationId xmlns:a16="http://schemas.microsoft.com/office/drawing/2014/main" id="{6DBE1104-3387-D26F-A0F4-0C944156EABE}"/>
              </a:ext>
            </a:extLst>
          </p:cNvPr>
          <p:cNvSpPr txBox="1">
            <a:spLocks noChangeArrowheads="1"/>
          </p:cNvSpPr>
          <p:nvPr/>
        </p:nvSpPr>
        <p:spPr bwMode="auto">
          <a:xfrm>
            <a:off x="924059" y="4419504"/>
            <a:ext cx="2399033" cy="34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Väärtus</a:t>
            </a:r>
            <a:r>
              <a:rPr lang="hu-HU" altLang="en-US" sz="1632" b="1" dirty="0">
                <a:solidFill>
                  <a:srgbClr val="FF0000"/>
                </a:solidFill>
                <a:latin typeface="Century Gothic" panose="020B0502020202020204" pitchFamily="34" charset="0"/>
              </a:rPr>
              <a:t>/</a:t>
            </a:r>
            <a:r>
              <a:rPr lang="et-EE" altLang="en-US" sz="1632" b="1" dirty="0">
                <a:solidFill>
                  <a:srgbClr val="FF0000"/>
                </a:solidFill>
                <a:latin typeface="Century Gothic" panose="020B0502020202020204" pitchFamily="34" charset="0"/>
              </a:rPr>
              <a:t>Raiskamine</a:t>
            </a:r>
            <a:endParaRPr lang="en-US" altLang="en-US" sz="1632" b="1" dirty="0">
              <a:solidFill>
                <a:srgbClr val="FF0000"/>
              </a:solidFill>
              <a:latin typeface="Century Gothic" panose="020B0502020202020204" pitchFamily="34" charset="0"/>
            </a:endParaRPr>
          </a:p>
        </p:txBody>
      </p:sp>
      <p:pic>
        <p:nvPicPr>
          <p:cNvPr id="18449" name="Picture 19" descr="untitled1">
            <a:extLst>
              <a:ext uri="{FF2B5EF4-FFF2-40B4-BE49-F238E27FC236}">
                <a16:creationId xmlns:a16="http://schemas.microsoft.com/office/drawing/2014/main" id="{7CD29058-7588-EB52-0622-BE9408276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6" y="1897063"/>
            <a:ext cx="2591592" cy="181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AutoShape 20">
            <a:extLst>
              <a:ext uri="{FF2B5EF4-FFF2-40B4-BE49-F238E27FC236}">
                <a16:creationId xmlns:a16="http://schemas.microsoft.com/office/drawing/2014/main" id="{4C184389-0A5E-20B2-3350-A96029C6B660}"/>
              </a:ext>
            </a:extLst>
          </p:cNvPr>
          <p:cNvSpPr>
            <a:spLocks noChangeArrowheads="1"/>
          </p:cNvSpPr>
          <p:nvPr/>
        </p:nvSpPr>
        <p:spPr bwMode="auto">
          <a:xfrm rot="20880962">
            <a:off x="2322805" y="4404088"/>
            <a:ext cx="7467024" cy="1065792"/>
          </a:xfrm>
          <a:prstGeom prst="rightArrow">
            <a:avLst>
              <a:gd name="adj1" fmla="val 50000"/>
              <a:gd name="adj2" fmla="val 175152"/>
            </a:avLst>
          </a:prstGeom>
          <a:gradFill rotWithShape="1">
            <a:gsLst>
              <a:gs pos="0">
                <a:srgbClr val="454545"/>
              </a:gs>
              <a:gs pos="50000">
                <a:srgbClr val="969696"/>
              </a:gs>
              <a:gs pos="100000">
                <a:srgbClr val="454545"/>
              </a:gs>
            </a:gsLst>
            <a:lin ang="5400000" scaled="1"/>
          </a:gradFill>
          <a:ln w="9525" algn="ctr">
            <a:solidFill>
              <a:schemeClr val="tx1"/>
            </a:solidFill>
            <a:miter lim="800000"/>
            <a:headEnd/>
            <a:tailEnd/>
          </a:ln>
        </p:spPr>
        <p:txBody>
          <a:bodyPr wrap="none" lIns="91431" tIns="45716" rIns="91431" bIns="45716"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lgn="ctr" eaLnBrk="1" hangingPunct="1"/>
            <a:r>
              <a:rPr lang="en-US" altLang="en-US" sz="3673">
                <a:solidFill>
                  <a:schemeClr val="bg1"/>
                </a:solidFill>
                <a:latin typeface="Century Gothic" panose="020B0502020202020204" pitchFamily="34" charset="0"/>
              </a:rPr>
              <a:t>Lean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DC6301F-D9EC-9EFD-ACA4-03DA2AF82A9E}"/>
              </a:ext>
            </a:extLst>
          </p:cNvPr>
          <p:cNvSpPr>
            <a:spLocks noGrp="1" noChangeArrowheads="1"/>
          </p:cNvSpPr>
          <p:nvPr>
            <p:ph type="title"/>
          </p:nvPr>
        </p:nvSpPr>
        <p:spPr>
          <a:xfrm>
            <a:off x="327243" y="294792"/>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LEAN </a:t>
            </a:r>
            <a:r>
              <a:rPr lang="et-EE" altLang="en-US" i="1" dirty="0"/>
              <a:t>PÕHIMÕTTED</a:t>
            </a:r>
            <a:endParaRPr lang="en-US" altLang="en-US" i="1" dirty="0"/>
          </a:p>
        </p:txBody>
      </p:sp>
      <p:sp>
        <p:nvSpPr>
          <p:cNvPr id="312323" name="Rectangle 3">
            <a:extLst>
              <a:ext uri="{FF2B5EF4-FFF2-40B4-BE49-F238E27FC236}">
                <a16:creationId xmlns:a16="http://schemas.microsoft.com/office/drawing/2014/main" id="{C12EEA16-A975-6627-02D5-652A067B3333}"/>
              </a:ext>
            </a:extLst>
          </p:cNvPr>
          <p:cNvSpPr>
            <a:spLocks noChangeArrowheads="1"/>
          </p:cNvSpPr>
          <p:nvPr/>
        </p:nvSpPr>
        <p:spPr bwMode="auto">
          <a:xfrm>
            <a:off x="1828782" y="4724798"/>
            <a:ext cx="1067412" cy="1524179"/>
          </a:xfrm>
          <a:prstGeom prst="rect">
            <a:avLst/>
          </a:prstGeom>
          <a:solidFill>
            <a:srgbClr val="FFCCCC"/>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19460" name="Text Box 16">
            <a:extLst>
              <a:ext uri="{FF2B5EF4-FFF2-40B4-BE49-F238E27FC236}">
                <a16:creationId xmlns:a16="http://schemas.microsoft.com/office/drawing/2014/main" id="{A6694E0E-4053-842D-FB62-A3B683E38FBB}"/>
              </a:ext>
            </a:extLst>
          </p:cNvPr>
          <p:cNvSpPr txBox="1">
            <a:spLocks noChangeArrowheads="1"/>
          </p:cNvSpPr>
          <p:nvPr/>
        </p:nvSpPr>
        <p:spPr bwMode="auto">
          <a:xfrm>
            <a:off x="1045506" y="4103520"/>
            <a:ext cx="3424528" cy="46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449" b="1" dirty="0">
                <a:solidFill>
                  <a:srgbClr val="FF0000"/>
                </a:solidFill>
                <a:latin typeface="Century Gothic" panose="020B0502020202020204" pitchFamily="34" charset="0"/>
              </a:rPr>
              <a:t>V</a:t>
            </a:r>
            <a:r>
              <a:rPr lang="et-EE" altLang="en-US" sz="2449" b="1" dirty="0" err="1">
                <a:solidFill>
                  <a:srgbClr val="FF0000"/>
                </a:solidFill>
                <a:latin typeface="Century Gothic" panose="020B0502020202020204" pitchFamily="34" charset="0"/>
              </a:rPr>
              <a:t>äärtus</a:t>
            </a:r>
            <a:r>
              <a:rPr lang="hu-HU" altLang="en-US" sz="2449" b="1" dirty="0">
                <a:solidFill>
                  <a:srgbClr val="FF0000"/>
                </a:solidFill>
                <a:latin typeface="Century Gothic" panose="020B0502020202020204" pitchFamily="34" charset="0"/>
              </a:rPr>
              <a:t>/</a:t>
            </a:r>
            <a:r>
              <a:rPr lang="et-EE" altLang="en-US" sz="2449" b="1" dirty="0">
                <a:solidFill>
                  <a:srgbClr val="FF0000"/>
                </a:solidFill>
                <a:latin typeface="Century Gothic" panose="020B0502020202020204" pitchFamily="34" charset="0"/>
              </a:rPr>
              <a:t>Raiskamine</a:t>
            </a:r>
            <a:endParaRPr lang="en-US" altLang="en-US" sz="2449" b="1" dirty="0">
              <a:solidFill>
                <a:srgbClr val="FF0000"/>
              </a:solidFill>
              <a:latin typeface="Century Gothic" panose="020B0502020202020204" pitchFamily="34" charset="0"/>
            </a:endParaRPr>
          </a:p>
        </p:txBody>
      </p:sp>
      <p:pic>
        <p:nvPicPr>
          <p:cNvPr id="19461" name="Picture 17" descr="untitled1">
            <a:extLst>
              <a:ext uri="{FF2B5EF4-FFF2-40B4-BE49-F238E27FC236}">
                <a16:creationId xmlns:a16="http://schemas.microsoft.com/office/drawing/2014/main" id="{49EDA54E-8A14-1857-C168-50F50EE50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10" y="1219669"/>
            <a:ext cx="2591592" cy="181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18">
            <a:extLst>
              <a:ext uri="{FF2B5EF4-FFF2-40B4-BE49-F238E27FC236}">
                <a16:creationId xmlns:a16="http://schemas.microsoft.com/office/drawing/2014/main" id="{60E23E49-4C32-A847-ADFE-07F69DBDB232}"/>
              </a:ext>
            </a:extLst>
          </p:cNvPr>
          <p:cNvSpPr>
            <a:spLocks noChangeArrowheads="1"/>
          </p:cNvSpPr>
          <p:nvPr/>
        </p:nvSpPr>
        <p:spPr bwMode="auto">
          <a:xfrm rot="20880962">
            <a:off x="2398933" y="4417046"/>
            <a:ext cx="7467024" cy="1065792"/>
          </a:xfrm>
          <a:prstGeom prst="rightArrow">
            <a:avLst>
              <a:gd name="adj1" fmla="val 50000"/>
              <a:gd name="adj2" fmla="val 175152"/>
            </a:avLst>
          </a:prstGeom>
          <a:gradFill rotWithShape="1">
            <a:gsLst>
              <a:gs pos="0">
                <a:srgbClr val="454545"/>
              </a:gs>
              <a:gs pos="50000">
                <a:srgbClr val="969696"/>
              </a:gs>
              <a:gs pos="100000">
                <a:srgbClr val="454545"/>
              </a:gs>
            </a:gsLst>
            <a:lin ang="5400000" scaled="1"/>
          </a:gradFill>
          <a:ln w="9525" algn="ctr">
            <a:solidFill>
              <a:schemeClr val="tx1"/>
            </a:solidFill>
            <a:miter lim="800000"/>
            <a:headEnd/>
            <a:tailEnd/>
          </a:ln>
        </p:spPr>
        <p:txBody>
          <a:bodyPr wrap="none" lIns="91431" tIns="45716" rIns="91431" bIns="45716"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326">
                <a:latin typeface="Century Gothic" panose="020B0502020202020204" pitchFamily="34" charset="0"/>
              </a:rPr>
              <a:t>Lean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88CCDB5-2D95-55AC-36F8-0CE0FDD58096}"/>
              </a:ext>
            </a:extLst>
          </p:cNvPr>
          <p:cNvSpPr>
            <a:spLocks noGrp="1" noChangeArrowheads="1"/>
          </p:cNvSpPr>
          <p:nvPr>
            <p:ph type="title"/>
          </p:nvPr>
        </p:nvSpPr>
        <p:spPr>
          <a:xfrm>
            <a:off x="412364" y="439744"/>
            <a:ext cx="8229924" cy="312610"/>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hu-HU" altLang="en-US" i="1" dirty="0"/>
              <a:t>LEAN – </a:t>
            </a:r>
            <a:r>
              <a:rPr lang="en-US" altLang="en-US" i="1" dirty="0"/>
              <a:t>3 </a:t>
            </a:r>
            <a:r>
              <a:rPr lang="et-EE" altLang="en-US" i="1" dirty="0"/>
              <a:t>RAISKAMISE TÜÜPI</a:t>
            </a:r>
            <a:endParaRPr lang="en-US" altLang="en-US" i="1" dirty="0"/>
          </a:p>
        </p:txBody>
      </p:sp>
      <p:sp>
        <p:nvSpPr>
          <p:cNvPr id="20483" name="Rectangle 3">
            <a:extLst>
              <a:ext uri="{FF2B5EF4-FFF2-40B4-BE49-F238E27FC236}">
                <a16:creationId xmlns:a16="http://schemas.microsoft.com/office/drawing/2014/main" id="{F7438374-7485-0F46-954A-E4FC8EF1DD0A}"/>
              </a:ext>
            </a:extLst>
          </p:cNvPr>
          <p:cNvSpPr>
            <a:spLocks noGrp="1" noChangeArrowheads="1"/>
          </p:cNvSpPr>
          <p:nvPr>
            <p:ph type="body" idx="1"/>
          </p:nvPr>
        </p:nvSpPr>
        <p:spPr>
          <a:xfrm>
            <a:off x="412364" y="1258966"/>
            <a:ext cx="10997020" cy="3861674"/>
          </a:xfrm>
          <a:noFill/>
        </p:spPr>
        <p:txBody>
          <a:bodyPr vert="horz" lIns="91431" tIns="45716" rIns="91431" bIns="45716" rtlCol="0">
            <a:normAutofit/>
          </a:bodyPr>
          <a:lstStyle/>
          <a:p>
            <a:pPr algn="just">
              <a:lnSpc>
                <a:spcPct val="80000"/>
              </a:lnSpc>
            </a:pPr>
            <a:r>
              <a:rPr lang="en-US" altLang="en-US" sz="2400" b="1" dirty="0"/>
              <a:t>Muda</a:t>
            </a:r>
            <a:r>
              <a:rPr lang="et-EE" altLang="en-US" sz="2400" b="1" dirty="0"/>
              <a:t> - </a:t>
            </a:r>
            <a:r>
              <a:rPr lang="en-US" altLang="en-US" sz="2400" dirty="0" err="1"/>
              <a:t>Igasugune</a:t>
            </a:r>
            <a:r>
              <a:rPr lang="en-US" altLang="en-US" sz="2400" dirty="0"/>
              <a:t> </a:t>
            </a:r>
            <a:r>
              <a:rPr lang="en-US" altLang="en-US" sz="2400" dirty="0" err="1"/>
              <a:t>tegevus</a:t>
            </a:r>
            <a:r>
              <a:rPr lang="en-US" altLang="en-US" sz="2400" dirty="0"/>
              <a:t>, mis </a:t>
            </a:r>
            <a:r>
              <a:rPr lang="en-US" altLang="en-US" sz="2400" dirty="0" err="1"/>
              <a:t>tarbib</a:t>
            </a:r>
            <a:r>
              <a:rPr lang="en-US" altLang="en-US" sz="2400" dirty="0"/>
              <a:t> </a:t>
            </a:r>
            <a:r>
              <a:rPr lang="en-US" altLang="en-US" sz="2400" dirty="0" err="1"/>
              <a:t>ressursse</a:t>
            </a:r>
            <a:r>
              <a:rPr lang="en-US" altLang="en-US" sz="2400" dirty="0"/>
              <a:t> </a:t>
            </a:r>
            <a:r>
              <a:rPr lang="en-US" altLang="en-US" sz="2400" dirty="0" err="1"/>
              <a:t>ilma</a:t>
            </a:r>
            <a:r>
              <a:rPr lang="en-US" altLang="en-US" sz="2400" dirty="0"/>
              <a:t> </a:t>
            </a:r>
            <a:r>
              <a:rPr lang="en-US" altLang="en-US" sz="2400" dirty="0" err="1"/>
              <a:t>kliendile</a:t>
            </a:r>
            <a:r>
              <a:rPr lang="en-US" altLang="en-US" sz="2400" dirty="0"/>
              <a:t> </a:t>
            </a:r>
            <a:r>
              <a:rPr lang="en-US" altLang="en-US" sz="2400" dirty="0" err="1"/>
              <a:t>väärtust</a:t>
            </a:r>
            <a:r>
              <a:rPr lang="en-US" altLang="en-US" sz="2400" dirty="0"/>
              <a:t> </a:t>
            </a:r>
            <a:r>
              <a:rPr lang="en-US" altLang="en-US" sz="2400" dirty="0" err="1"/>
              <a:t>loomata</a:t>
            </a:r>
            <a:r>
              <a:rPr lang="en-US" altLang="en-US" sz="2400" dirty="0"/>
              <a:t>.</a:t>
            </a:r>
            <a:endParaRPr lang="et-EE" altLang="en-US" sz="2400" dirty="0"/>
          </a:p>
          <a:p>
            <a:pPr marL="0" indent="0" algn="just">
              <a:lnSpc>
                <a:spcPct val="80000"/>
              </a:lnSpc>
              <a:buNone/>
            </a:pPr>
            <a:endParaRPr lang="et-EE" altLang="en-US" sz="2400" dirty="0"/>
          </a:p>
          <a:p>
            <a:pPr marL="0" indent="0" algn="ctr">
              <a:lnSpc>
                <a:spcPct val="80000"/>
              </a:lnSpc>
              <a:buNone/>
            </a:pPr>
            <a:r>
              <a:rPr lang="et-EE" altLang="en-US" sz="2400" dirty="0"/>
              <a:t>	</a:t>
            </a:r>
            <a:r>
              <a:rPr lang="en-US" altLang="en-US" sz="2400" dirty="0" err="1"/>
              <a:t>Ületootmine</a:t>
            </a:r>
            <a:r>
              <a:rPr lang="en-US" altLang="en-US" sz="2400" dirty="0"/>
              <a:t>,</a:t>
            </a:r>
            <a:r>
              <a:rPr lang="et-EE" altLang="en-US" sz="2400" dirty="0"/>
              <a:t> </a:t>
            </a:r>
            <a:r>
              <a:rPr lang="en-US" altLang="en-US" sz="2400" dirty="0" err="1"/>
              <a:t>ooteaeg</a:t>
            </a:r>
            <a:r>
              <a:rPr lang="en-US" altLang="en-US" sz="2400" dirty="0"/>
              <a:t>,</a:t>
            </a:r>
            <a:r>
              <a:rPr lang="et-EE" altLang="en-US" sz="2400" dirty="0"/>
              <a:t> </a:t>
            </a:r>
            <a:r>
              <a:rPr lang="en-US" altLang="en-US" sz="2400" dirty="0" err="1"/>
              <a:t>Liigne</a:t>
            </a:r>
            <a:r>
              <a:rPr lang="et-EE" altLang="en-US" sz="2400" dirty="0"/>
              <a:t> </a:t>
            </a:r>
            <a:r>
              <a:rPr lang="en-US" altLang="en-US" sz="2400" dirty="0" err="1"/>
              <a:t>laoseis</a:t>
            </a:r>
            <a:r>
              <a:rPr lang="en-US" altLang="en-US" sz="2400" dirty="0"/>
              <a:t>, </a:t>
            </a:r>
            <a:r>
              <a:rPr lang="en-US" altLang="en-US" sz="2400" dirty="0" err="1"/>
              <a:t>defektid</a:t>
            </a:r>
            <a:r>
              <a:rPr lang="en-US" altLang="en-US" sz="2400" dirty="0"/>
              <a:t>,</a:t>
            </a:r>
            <a:r>
              <a:rPr lang="et-EE" altLang="en-US" sz="2400" dirty="0"/>
              <a:t> </a:t>
            </a:r>
            <a:r>
              <a:rPr lang="en-US" altLang="en-US" sz="2400" dirty="0" err="1"/>
              <a:t>Ebavajalik</a:t>
            </a:r>
            <a:r>
              <a:rPr lang="en-US" altLang="en-US" sz="2400" dirty="0"/>
              <a:t> transport, </a:t>
            </a:r>
            <a:r>
              <a:rPr lang="en-US" altLang="en-US" sz="2400" dirty="0" err="1"/>
              <a:t>ületöötlemine,Liigne</a:t>
            </a:r>
            <a:r>
              <a:rPr lang="en-US" altLang="en-US" sz="2400" dirty="0"/>
              <a:t> </a:t>
            </a:r>
            <a:r>
              <a:rPr lang="en-US" altLang="en-US" sz="2400" dirty="0" err="1"/>
              <a:t>liikumine</a:t>
            </a:r>
            <a:r>
              <a:rPr lang="en-US" altLang="en-US" sz="2400" dirty="0"/>
              <a:t>, </a:t>
            </a:r>
            <a:r>
              <a:rPr lang="en-US" altLang="en-US" sz="2400" dirty="0" err="1"/>
              <a:t>intellekti</a:t>
            </a:r>
            <a:r>
              <a:rPr lang="en-US" altLang="en-US" sz="2400" dirty="0"/>
              <a:t> </a:t>
            </a:r>
            <a:r>
              <a:rPr lang="en-US" altLang="en-US" sz="2400" dirty="0" err="1"/>
              <a:t>kadu</a:t>
            </a:r>
            <a:r>
              <a:rPr lang="en-US" altLang="en-US" sz="2400" dirty="0"/>
              <a:t>,</a:t>
            </a:r>
            <a:endParaRPr lang="et-EE" altLang="en-US" sz="2400" dirty="0"/>
          </a:p>
          <a:p>
            <a:pPr marL="0" indent="0" algn="ctr">
              <a:lnSpc>
                <a:spcPct val="80000"/>
              </a:lnSpc>
              <a:buNone/>
            </a:pPr>
            <a:endParaRPr lang="et-EE" altLang="en-US" sz="2400" dirty="0"/>
          </a:p>
          <a:p>
            <a:pPr algn="just">
              <a:lnSpc>
                <a:spcPct val="80000"/>
              </a:lnSpc>
            </a:pPr>
            <a:r>
              <a:rPr lang="en-US" altLang="en-US" sz="2400" b="1" dirty="0"/>
              <a:t>Mura</a:t>
            </a:r>
            <a:r>
              <a:rPr lang="et-EE" altLang="en-US" sz="2400" b="1" dirty="0"/>
              <a:t> - </a:t>
            </a:r>
            <a:r>
              <a:rPr lang="en-US" altLang="en-US" sz="2400" dirty="0" err="1"/>
              <a:t>Ebatasasus</a:t>
            </a:r>
            <a:r>
              <a:rPr lang="en-US" altLang="en-US" sz="2400" dirty="0"/>
              <a:t> </a:t>
            </a:r>
            <a:r>
              <a:rPr lang="en-US" altLang="en-US" sz="2400" dirty="0" err="1"/>
              <a:t>operatsioonis</a:t>
            </a:r>
            <a:r>
              <a:rPr lang="en-US" altLang="en-US" sz="2400" dirty="0"/>
              <a:t>; </a:t>
            </a:r>
            <a:r>
              <a:rPr lang="en-US" altLang="en-US" sz="2400" dirty="0" err="1"/>
              <a:t>näiteks</a:t>
            </a:r>
            <a:r>
              <a:rPr lang="en-US" altLang="en-US" sz="2400" dirty="0"/>
              <a:t> </a:t>
            </a:r>
            <a:r>
              <a:rPr lang="en-US" altLang="en-US" sz="2400" dirty="0" err="1"/>
              <a:t>ebaühtlane</a:t>
            </a:r>
            <a:r>
              <a:rPr lang="en-US" altLang="en-US" sz="2400" dirty="0"/>
              <a:t> </a:t>
            </a:r>
            <a:r>
              <a:rPr lang="en-US" altLang="en-US" sz="2400" dirty="0" err="1"/>
              <a:t>töök</a:t>
            </a:r>
            <a:r>
              <a:rPr lang="et-EE" altLang="en-US" sz="2400" dirty="0" err="1"/>
              <a:t>oormus</a:t>
            </a:r>
            <a:r>
              <a:rPr lang="en-US" altLang="en-US" sz="2400" dirty="0"/>
              <a:t> </a:t>
            </a:r>
            <a:r>
              <a:rPr lang="en-US" altLang="en-US" sz="2400" dirty="0" err="1"/>
              <a:t>operatsioonis</a:t>
            </a:r>
            <a:r>
              <a:rPr lang="en-US" altLang="en-US" sz="2400" dirty="0"/>
              <a:t>, mis </a:t>
            </a:r>
            <a:r>
              <a:rPr lang="en-US" altLang="en-US" sz="2400" dirty="0" err="1"/>
              <a:t>paneb</a:t>
            </a:r>
            <a:r>
              <a:rPr lang="en-US" altLang="en-US" sz="2400" dirty="0"/>
              <a:t> </a:t>
            </a:r>
            <a:r>
              <a:rPr lang="en-US" altLang="en-US" sz="2400" dirty="0" err="1"/>
              <a:t>operaatorid</a:t>
            </a:r>
            <a:r>
              <a:rPr lang="en-US" altLang="en-US" sz="2400" dirty="0"/>
              <a:t> </a:t>
            </a:r>
            <a:r>
              <a:rPr lang="en-US" altLang="en-US" sz="2400" dirty="0" err="1"/>
              <a:t>kiirustama</a:t>
            </a:r>
            <a:r>
              <a:rPr lang="en-US" altLang="en-US" sz="2400" dirty="0"/>
              <a:t> ja </a:t>
            </a:r>
            <a:r>
              <a:rPr lang="en-US" altLang="en-US" sz="2400" dirty="0" err="1"/>
              <a:t>seejärel</a:t>
            </a:r>
            <a:r>
              <a:rPr lang="en-US" altLang="en-US" sz="2400" dirty="0"/>
              <a:t> </a:t>
            </a:r>
            <a:r>
              <a:rPr lang="en-US" altLang="en-US" sz="2400" dirty="0" err="1"/>
              <a:t>ootama</a:t>
            </a:r>
            <a:r>
              <a:rPr lang="en-US" altLang="en-US" sz="2400" dirty="0"/>
              <a:t>. </a:t>
            </a:r>
            <a:r>
              <a:rPr lang="en-US" altLang="en-US" sz="2400" dirty="0" err="1"/>
              <a:t>Tasakaalustamata</a:t>
            </a:r>
            <a:r>
              <a:rPr lang="en-US" altLang="en-US" sz="2400" dirty="0"/>
              <a:t> </a:t>
            </a:r>
            <a:r>
              <a:rPr lang="en-US" altLang="en-US" sz="2400" dirty="0" err="1"/>
              <a:t>süsteemid</a:t>
            </a:r>
            <a:r>
              <a:rPr lang="en-US" altLang="en-US" sz="2400" dirty="0"/>
              <a:t>.</a:t>
            </a:r>
            <a:endParaRPr lang="et-EE" altLang="en-US" sz="2400" dirty="0"/>
          </a:p>
          <a:p>
            <a:pPr algn="just">
              <a:lnSpc>
                <a:spcPct val="80000"/>
              </a:lnSpc>
            </a:pPr>
            <a:endParaRPr lang="et-EE" altLang="en-US" sz="2400" dirty="0"/>
          </a:p>
          <a:p>
            <a:pPr algn="just">
              <a:lnSpc>
                <a:spcPct val="80000"/>
              </a:lnSpc>
            </a:pPr>
            <a:r>
              <a:rPr lang="en-US" altLang="en-US" sz="2400" b="1" dirty="0"/>
              <a:t>Muri</a:t>
            </a:r>
            <a:r>
              <a:rPr lang="et-EE" altLang="en-US" sz="2400" b="1" dirty="0"/>
              <a:t> - </a:t>
            </a:r>
            <a:r>
              <a:rPr lang="en-US" altLang="en-US" sz="2400" dirty="0" err="1"/>
              <a:t>Seadmete</a:t>
            </a:r>
            <a:r>
              <a:rPr lang="en-US" altLang="en-US" sz="2400" dirty="0"/>
              <a:t> </a:t>
            </a:r>
            <a:r>
              <a:rPr lang="en-US" altLang="en-US" sz="2400" dirty="0" err="1"/>
              <a:t>või</a:t>
            </a:r>
            <a:r>
              <a:rPr lang="en-US" altLang="en-US" sz="2400" dirty="0"/>
              <a:t> </a:t>
            </a:r>
            <a:r>
              <a:rPr lang="en-US" altLang="en-US" sz="2400" dirty="0" err="1"/>
              <a:t>operaatorite</a:t>
            </a:r>
            <a:r>
              <a:rPr lang="en-US" altLang="en-US" sz="2400" dirty="0"/>
              <a:t> </a:t>
            </a:r>
            <a:r>
              <a:rPr lang="en-US" altLang="en-US" sz="2400" dirty="0" err="1"/>
              <a:t>ülekoormamine</a:t>
            </a:r>
            <a:r>
              <a:rPr lang="en-US" altLang="en-US" sz="2400" dirty="0"/>
              <a:t>.</a:t>
            </a:r>
            <a:endParaRPr lang="hu-HU" altLang="en-US" sz="2400" i="1" dirty="0"/>
          </a:p>
        </p:txBody>
      </p:sp>
      <p:graphicFrame>
        <p:nvGraphicFramePr>
          <p:cNvPr id="2" name="Object 1">
            <a:extLst>
              <a:ext uri="{FF2B5EF4-FFF2-40B4-BE49-F238E27FC236}">
                <a16:creationId xmlns:a16="http://schemas.microsoft.com/office/drawing/2014/main" id="{E836EE7D-C16F-C1F1-020B-93B48C93E166}"/>
              </a:ext>
            </a:extLst>
          </p:cNvPr>
          <p:cNvGraphicFramePr>
            <a:graphicFrameLocks noChangeAspect="1"/>
          </p:cNvGraphicFramePr>
          <p:nvPr/>
        </p:nvGraphicFramePr>
        <p:xfrm>
          <a:off x="6975017" y="172772"/>
          <a:ext cx="1287341" cy="1086194"/>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2" name="Object 1">
                        <a:extLst>
                          <a:ext uri="{FF2B5EF4-FFF2-40B4-BE49-F238E27FC236}">
                            <a16:creationId xmlns:a16="http://schemas.microsoft.com/office/drawing/2014/main" id="{E836EE7D-C16F-C1F1-020B-93B48C93E166}"/>
                          </a:ext>
                        </a:extLst>
                      </p:cNvPr>
                      <p:cNvPicPr/>
                      <p:nvPr/>
                    </p:nvPicPr>
                    <p:blipFill>
                      <a:blip r:embed="rId3"/>
                      <a:stretch>
                        <a:fillRect/>
                      </a:stretch>
                    </p:blipFill>
                    <p:spPr>
                      <a:xfrm>
                        <a:off x="6975017" y="172772"/>
                        <a:ext cx="1287341" cy="108619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C34FA88-0B5C-3B73-37C3-6D5259CB0914}"/>
              </a:ext>
            </a:extLst>
          </p:cNvPr>
          <p:cNvGraphicFramePr>
            <a:graphicFrameLocks noChangeAspect="1"/>
          </p:cNvGraphicFramePr>
          <p:nvPr/>
        </p:nvGraphicFramePr>
        <p:xfrm>
          <a:off x="8559433" y="172772"/>
          <a:ext cx="1182817" cy="998002"/>
        </p:xfrm>
        <a:graphic>
          <a:graphicData uri="http://schemas.openxmlformats.org/presentationml/2006/ole">
            <mc:AlternateContent xmlns:mc="http://schemas.openxmlformats.org/markup-compatibility/2006">
              <mc:Choice xmlns:v="urn:schemas-microsoft-com:vml" Requires="v">
                <p:oleObj name="Worksheet" showAsIcon="1" r:id="rId4" imgW="914400" imgH="771525" progId="Excel.Sheet.12">
                  <p:embed/>
                </p:oleObj>
              </mc:Choice>
              <mc:Fallback>
                <p:oleObj name="Worksheet" showAsIcon="1" r:id="rId4" imgW="914400" imgH="771525" progId="Excel.Sheet.12">
                  <p:embed/>
                  <p:pic>
                    <p:nvPicPr>
                      <p:cNvPr id="4" name="Object 3">
                        <a:extLst>
                          <a:ext uri="{FF2B5EF4-FFF2-40B4-BE49-F238E27FC236}">
                            <a16:creationId xmlns:a16="http://schemas.microsoft.com/office/drawing/2014/main" id="{1C34FA88-0B5C-3B73-37C3-6D5259CB0914}"/>
                          </a:ext>
                        </a:extLst>
                      </p:cNvPr>
                      <p:cNvPicPr/>
                      <p:nvPr/>
                    </p:nvPicPr>
                    <p:blipFill>
                      <a:blip r:embed="rId5"/>
                      <a:stretch>
                        <a:fillRect/>
                      </a:stretch>
                    </p:blipFill>
                    <p:spPr>
                      <a:xfrm>
                        <a:off x="8559433" y="172772"/>
                        <a:ext cx="1182817" cy="998002"/>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DDA53C0-6C5D-FF35-AE77-B9447286797E}"/>
              </a:ext>
            </a:extLst>
          </p:cNvPr>
          <p:cNvSpPr>
            <a:spLocks noGrp="1" noChangeArrowheads="1"/>
          </p:cNvSpPr>
          <p:nvPr>
            <p:ph type="title"/>
          </p:nvPr>
        </p:nvSpPr>
        <p:spPr>
          <a:xfrm>
            <a:off x="623229" y="562050"/>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7 MUDA </a:t>
            </a:r>
            <a:r>
              <a:rPr lang="et-EE" altLang="en-US" i="1" dirty="0"/>
              <a:t>NÄIDET</a:t>
            </a:r>
            <a:endParaRPr lang="en-US" altLang="en-US" i="1" dirty="0"/>
          </a:p>
        </p:txBody>
      </p:sp>
      <p:pic>
        <p:nvPicPr>
          <p:cNvPr id="21507" name="Picture 4">
            <a:extLst>
              <a:ext uri="{FF2B5EF4-FFF2-40B4-BE49-F238E27FC236}">
                <a16:creationId xmlns:a16="http://schemas.microsoft.com/office/drawing/2014/main" id="{5B412C1F-5BB6-B43A-ED2E-F7FA4D00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550" y="1710451"/>
            <a:ext cx="7544772" cy="427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EEC5AFE-FD7A-DCA9-E1D2-E7125A03CE37}"/>
              </a:ext>
            </a:extLst>
          </p:cNvPr>
          <p:cNvSpPr>
            <a:spLocks noGrp="1" noChangeArrowheads="1"/>
          </p:cNvSpPr>
          <p:nvPr>
            <p:ph type="title"/>
          </p:nvPr>
        </p:nvSpPr>
        <p:spPr>
          <a:xfrm>
            <a:off x="295123" y="321588"/>
            <a:ext cx="8229923" cy="435712"/>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sz="2857" i="1" dirty="0"/>
              <a:t>VÄÄRTUS/RAISKAMINE</a:t>
            </a:r>
            <a:endParaRPr lang="en-US" altLang="en-US" sz="2857" i="1" dirty="0"/>
          </a:p>
        </p:txBody>
      </p:sp>
      <p:sp>
        <p:nvSpPr>
          <p:cNvPr id="3076" name="Rectangle 3">
            <a:extLst>
              <a:ext uri="{FF2B5EF4-FFF2-40B4-BE49-F238E27FC236}">
                <a16:creationId xmlns:a16="http://schemas.microsoft.com/office/drawing/2014/main" id="{56BCA0E2-5C35-419C-C1C7-A2F14C113B9B}"/>
              </a:ext>
            </a:extLst>
          </p:cNvPr>
          <p:cNvSpPr>
            <a:spLocks noGrp="1" noChangeArrowheads="1"/>
          </p:cNvSpPr>
          <p:nvPr>
            <p:ph type="body" idx="1"/>
          </p:nvPr>
        </p:nvSpPr>
        <p:spPr>
          <a:xfrm>
            <a:off x="230616" y="1295968"/>
            <a:ext cx="11571126" cy="3032162"/>
          </a:xfrm>
          <a:noFill/>
        </p:spPr>
        <p:txBody>
          <a:bodyPr vert="horz" lIns="91431" tIns="45716" rIns="91431" bIns="45716" rtlCol="0">
            <a:normAutofit/>
          </a:bodyPr>
          <a:lstStyle/>
          <a:p>
            <a:pPr algn="just">
              <a:lnSpc>
                <a:spcPct val="80000"/>
              </a:lnSpc>
              <a:buFont typeface="Wingdings" panose="05000000000000000000" pitchFamily="2" charset="2"/>
              <a:buNone/>
            </a:pPr>
            <a:r>
              <a:rPr lang="en-US" altLang="en-US" sz="1837" dirty="0"/>
              <a:t>„</a:t>
            </a:r>
            <a:r>
              <a:rPr lang="et-EE" altLang="en-US" sz="1837" dirty="0"/>
              <a:t>Raiskamine</a:t>
            </a:r>
            <a:r>
              <a:rPr lang="en-US" altLang="en-US" sz="1837" dirty="0"/>
              <a:t> on </a:t>
            </a:r>
            <a:r>
              <a:rPr lang="en-US" altLang="en-US" sz="1837" dirty="0" err="1"/>
              <a:t>igasugune</a:t>
            </a:r>
            <a:r>
              <a:rPr lang="en-US" altLang="en-US" sz="1837" dirty="0"/>
              <a:t> </a:t>
            </a:r>
            <a:r>
              <a:rPr lang="en-US" altLang="en-US" sz="1837" dirty="0" err="1"/>
              <a:t>inimtegevus</a:t>
            </a:r>
            <a:r>
              <a:rPr lang="en-US" altLang="en-US" sz="1837" dirty="0"/>
              <a:t>, mis </a:t>
            </a:r>
            <a:r>
              <a:rPr lang="en-US" altLang="en-US" sz="1837" dirty="0" err="1"/>
              <a:t>neelab</a:t>
            </a:r>
            <a:r>
              <a:rPr lang="en-US" altLang="en-US" sz="1837" dirty="0"/>
              <a:t> </a:t>
            </a:r>
            <a:r>
              <a:rPr lang="en-US" altLang="en-US" sz="1837" dirty="0" err="1"/>
              <a:t>ressursse</a:t>
            </a:r>
            <a:r>
              <a:rPr lang="en-US" altLang="en-US" sz="1837" dirty="0"/>
              <a:t>, </a:t>
            </a:r>
            <a:r>
              <a:rPr lang="en-US" altLang="en-US" sz="1837" dirty="0" err="1"/>
              <a:t>kuid</a:t>
            </a:r>
            <a:r>
              <a:rPr lang="en-US" altLang="en-US" sz="1837" dirty="0"/>
              <a:t> </a:t>
            </a:r>
            <a:r>
              <a:rPr lang="en-US" altLang="en-US" sz="1837" dirty="0" err="1"/>
              <a:t>ei</a:t>
            </a:r>
            <a:r>
              <a:rPr lang="en-US" altLang="en-US" sz="1837" dirty="0"/>
              <a:t> loo </a:t>
            </a:r>
            <a:r>
              <a:rPr lang="en-US" altLang="en-US" sz="1837" b="1" dirty="0"/>
              <a:t>VÄÄRTUST</a:t>
            </a:r>
            <a:endParaRPr lang="et-EE" altLang="en-US" sz="1837" b="1" dirty="0"/>
          </a:p>
          <a:p>
            <a:pPr algn="just">
              <a:lnSpc>
                <a:spcPct val="80000"/>
              </a:lnSpc>
              <a:buFont typeface="Wingdings" panose="05000000000000000000" pitchFamily="2" charset="2"/>
              <a:buNone/>
            </a:pPr>
            <a:r>
              <a:rPr lang="en-US" altLang="en-US" sz="1837" dirty="0" err="1"/>
              <a:t>Väärtus</a:t>
            </a:r>
            <a:r>
              <a:rPr lang="en-US" altLang="en-US" sz="1837" dirty="0"/>
              <a:t> = </a:t>
            </a:r>
            <a:r>
              <a:rPr lang="en-US" altLang="en-US" sz="1837" dirty="0" err="1"/>
              <a:t>tegevused</a:t>
            </a:r>
            <a:r>
              <a:rPr lang="en-US" altLang="en-US" sz="1837" dirty="0"/>
              <a:t>, </a:t>
            </a:r>
            <a:r>
              <a:rPr lang="en-US" altLang="en-US" sz="1837" dirty="0" err="1"/>
              <a:t>mille</a:t>
            </a:r>
            <a:r>
              <a:rPr lang="en-US" altLang="en-US" sz="1837" dirty="0"/>
              <a:t> </a:t>
            </a:r>
            <a:r>
              <a:rPr lang="en-US" altLang="en-US" sz="1837" dirty="0" err="1"/>
              <a:t>eest</a:t>
            </a:r>
            <a:r>
              <a:rPr lang="en-US" altLang="en-US" sz="1837" dirty="0"/>
              <a:t> </a:t>
            </a:r>
            <a:r>
              <a:rPr lang="en-US" altLang="en-US" sz="1837" dirty="0" err="1"/>
              <a:t>klient</a:t>
            </a:r>
            <a:r>
              <a:rPr lang="en-US" altLang="en-US" sz="1837" dirty="0"/>
              <a:t> </a:t>
            </a:r>
            <a:r>
              <a:rPr lang="en-US" altLang="en-US" sz="1837" dirty="0" err="1"/>
              <a:t>peab</a:t>
            </a:r>
            <a:r>
              <a:rPr lang="en-US" altLang="en-US" sz="1837" dirty="0"/>
              <a:t> </a:t>
            </a:r>
            <a:r>
              <a:rPr lang="en-US" altLang="en-US" sz="1837" dirty="0" err="1"/>
              <a:t>olema</a:t>
            </a:r>
            <a:r>
              <a:rPr lang="en-US" altLang="en-US" sz="1837" dirty="0"/>
              <a:t> </a:t>
            </a:r>
            <a:r>
              <a:rPr lang="en-US" altLang="en-US" sz="1837" dirty="0" err="1"/>
              <a:t>nõus</a:t>
            </a:r>
            <a:r>
              <a:rPr lang="en-US" altLang="en-US" sz="1837" dirty="0"/>
              <a:t> </a:t>
            </a:r>
            <a:r>
              <a:rPr lang="en-US" altLang="en-US" sz="1837" dirty="0" err="1"/>
              <a:t>maksma</a:t>
            </a:r>
            <a:endParaRPr lang="et-EE" altLang="en-US" sz="1837" dirty="0"/>
          </a:p>
          <a:p>
            <a:pPr algn="just">
              <a:lnSpc>
                <a:spcPct val="80000"/>
              </a:lnSpc>
              <a:buFont typeface="Wingdings" panose="05000000000000000000" pitchFamily="2" charset="2"/>
              <a:buNone/>
            </a:pPr>
            <a:endParaRPr lang="et-EE" altLang="en-US" sz="1837" dirty="0"/>
          </a:p>
          <a:p>
            <a:pPr algn="just">
              <a:lnSpc>
                <a:spcPct val="80000"/>
              </a:lnSpc>
              <a:buFont typeface="Wingdings" panose="05000000000000000000" pitchFamily="2" charset="2"/>
              <a:buNone/>
            </a:pPr>
            <a:r>
              <a:rPr lang="et-EE" altLang="en-US" sz="1837" dirty="0"/>
              <a:t>Raiskamine</a:t>
            </a:r>
            <a:r>
              <a:rPr lang="en-US" altLang="en-US" sz="1837" dirty="0"/>
              <a:t> = </a:t>
            </a:r>
            <a:r>
              <a:rPr lang="en-US" altLang="en-US" sz="1837" dirty="0" err="1"/>
              <a:t>igasugune</a:t>
            </a:r>
            <a:r>
              <a:rPr lang="en-US" altLang="en-US" sz="1837" dirty="0"/>
              <a:t> </a:t>
            </a:r>
            <a:r>
              <a:rPr lang="en-US" altLang="en-US" sz="1837" dirty="0" err="1"/>
              <a:t>tegevus</a:t>
            </a:r>
            <a:r>
              <a:rPr lang="en-US" altLang="en-US" sz="1837" dirty="0"/>
              <a:t>, mis </a:t>
            </a:r>
            <a:r>
              <a:rPr lang="en-US" altLang="en-US" sz="1837" dirty="0" err="1"/>
              <a:t>tarbib</a:t>
            </a:r>
            <a:r>
              <a:rPr lang="en-US" altLang="en-US" sz="1837" dirty="0"/>
              <a:t> </a:t>
            </a:r>
            <a:r>
              <a:rPr lang="en-US" altLang="en-US" sz="1837" dirty="0" err="1"/>
              <a:t>ressursse</a:t>
            </a:r>
            <a:r>
              <a:rPr lang="en-US" altLang="en-US" sz="1837" dirty="0"/>
              <a:t>, </a:t>
            </a:r>
            <a:r>
              <a:rPr lang="en-US" altLang="en-US" sz="1837" dirty="0" err="1"/>
              <a:t>kuid</a:t>
            </a:r>
            <a:r>
              <a:rPr lang="en-US" altLang="en-US" sz="1837" dirty="0"/>
              <a:t> </a:t>
            </a:r>
            <a:r>
              <a:rPr lang="en-US" altLang="en-US" sz="1837" dirty="0" err="1"/>
              <a:t>ei</a:t>
            </a:r>
            <a:r>
              <a:rPr lang="en-US" altLang="en-US" sz="1837" dirty="0"/>
              <a:t> </a:t>
            </a:r>
            <a:r>
              <a:rPr lang="en-US" altLang="en-US" sz="1837" dirty="0" err="1"/>
              <a:t>lisa</a:t>
            </a:r>
            <a:r>
              <a:rPr lang="en-US" altLang="en-US" sz="1837" dirty="0"/>
              <a:t> </a:t>
            </a:r>
            <a:r>
              <a:rPr lang="en-US" altLang="en-US" sz="1837" dirty="0" err="1"/>
              <a:t>kliendi</a:t>
            </a:r>
            <a:r>
              <a:rPr lang="en-US" altLang="en-US" sz="1837" dirty="0"/>
              <a:t> </a:t>
            </a:r>
            <a:r>
              <a:rPr lang="en-US" altLang="en-US" sz="1837" dirty="0" err="1"/>
              <a:t>poolt</a:t>
            </a:r>
            <a:r>
              <a:rPr lang="en-US" altLang="en-US" sz="1837" dirty="0"/>
              <a:t> </a:t>
            </a:r>
            <a:r>
              <a:rPr lang="en-US" altLang="en-US" sz="1837" dirty="0" err="1"/>
              <a:t>määratletud</a:t>
            </a:r>
            <a:r>
              <a:rPr lang="en-US" altLang="en-US" sz="1837" dirty="0"/>
              <a:t> </a:t>
            </a:r>
            <a:r>
              <a:rPr lang="en-US" altLang="en-US" sz="1837" dirty="0" err="1"/>
              <a:t>väärtust</a:t>
            </a:r>
            <a:endParaRPr lang="et-EE" altLang="en-US" sz="1837" dirty="0"/>
          </a:p>
          <a:p>
            <a:pPr algn="just">
              <a:lnSpc>
                <a:spcPct val="80000"/>
              </a:lnSpc>
              <a:buFont typeface="Wingdings" panose="05000000000000000000" pitchFamily="2" charset="2"/>
              <a:buNone/>
            </a:pPr>
            <a:endParaRPr lang="et-EE" altLang="en-US" sz="1837" dirty="0"/>
          </a:p>
          <a:p>
            <a:pPr algn="just">
              <a:lnSpc>
                <a:spcPct val="80000"/>
              </a:lnSpc>
              <a:buFont typeface="Wingdings" panose="05000000000000000000" pitchFamily="2" charset="2"/>
              <a:buNone/>
            </a:pPr>
            <a:r>
              <a:rPr lang="en-US" altLang="en-US" sz="1837" dirty="0" err="1"/>
              <a:t>Väärtust</a:t>
            </a:r>
            <a:r>
              <a:rPr lang="et-EE" altLang="en-US" sz="1837" dirty="0"/>
              <a:t>e võimaldamine </a:t>
            </a:r>
            <a:r>
              <a:rPr lang="en-US" altLang="en-US" sz="1837" dirty="0"/>
              <a:t>= </a:t>
            </a:r>
            <a:r>
              <a:rPr lang="en-US" altLang="en-US" sz="1837" dirty="0" err="1"/>
              <a:t>protsessid</a:t>
            </a:r>
            <a:r>
              <a:rPr lang="en-US" altLang="en-US" sz="1837" dirty="0"/>
              <a:t>, mis </a:t>
            </a:r>
            <a:r>
              <a:rPr lang="en-US" altLang="en-US" sz="1837" dirty="0" err="1"/>
              <a:t>ei</a:t>
            </a:r>
            <a:r>
              <a:rPr lang="en-US" altLang="en-US" sz="1837" dirty="0"/>
              <a:t> </a:t>
            </a:r>
            <a:r>
              <a:rPr lang="en-US" altLang="en-US" sz="1837" dirty="0" err="1"/>
              <a:t>lisa</a:t>
            </a:r>
            <a:r>
              <a:rPr lang="en-US" altLang="en-US" sz="1837" dirty="0"/>
              <a:t> </a:t>
            </a:r>
            <a:r>
              <a:rPr lang="en-US" altLang="en-US" sz="1837" dirty="0" err="1"/>
              <a:t>väärtust</a:t>
            </a:r>
            <a:r>
              <a:rPr lang="en-US" altLang="en-US" sz="1837" dirty="0"/>
              <a:t>, </a:t>
            </a:r>
            <a:r>
              <a:rPr lang="en-US" altLang="en-US" sz="1837" dirty="0" err="1"/>
              <a:t>kuid</a:t>
            </a:r>
            <a:r>
              <a:rPr lang="en-US" altLang="en-US" sz="1837" dirty="0"/>
              <a:t> </a:t>
            </a:r>
            <a:r>
              <a:rPr lang="en-US" altLang="en-US" sz="1837" dirty="0" err="1"/>
              <a:t>mida</a:t>
            </a:r>
            <a:r>
              <a:rPr lang="en-US" altLang="en-US" sz="1837" dirty="0"/>
              <a:t> </a:t>
            </a:r>
            <a:r>
              <a:rPr lang="en-US" altLang="en-US" sz="1837" dirty="0" err="1"/>
              <a:t>tuleb</a:t>
            </a:r>
            <a:r>
              <a:rPr lang="en-US" altLang="en-US" sz="1837" dirty="0"/>
              <a:t> </a:t>
            </a:r>
            <a:r>
              <a:rPr lang="en-US" altLang="en-US" sz="1837" dirty="0" err="1"/>
              <a:t>lühiajaliselt</a:t>
            </a:r>
            <a:r>
              <a:rPr lang="en-US" altLang="en-US" sz="1837" dirty="0"/>
              <a:t> </a:t>
            </a:r>
            <a:r>
              <a:rPr lang="en-US" altLang="en-US" sz="1837" dirty="0" err="1"/>
              <a:t>teha</a:t>
            </a:r>
            <a:r>
              <a:rPr lang="en-US" altLang="en-US" sz="1837" dirty="0"/>
              <a:t>,</a:t>
            </a:r>
            <a:r>
              <a:rPr lang="et-EE" altLang="en-US" sz="1837" dirty="0"/>
              <a:t> </a:t>
            </a:r>
            <a:r>
              <a:rPr lang="en-US" altLang="en-US" sz="1837" dirty="0"/>
              <a:t>et </a:t>
            </a:r>
            <a:r>
              <a:rPr lang="en-US" altLang="en-US" sz="1837" dirty="0" err="1"/>
              <a:t>praeguses</a:t>
            </a:r>
            <a:r>
              <a:rPr lang="en-US" altLang="en-US" sz="1837" dirty="0"/>
              <a:t> </a:t>
            </a:r>
            <a:r>
              <a:rPr lang="en-US" altLang="en-US" sz="1837" dirty="0" err="1"/>
              <a:t>süsteemis</a:t>
            </a:r>
            <a:r>
              <a:rPr lang="en-US" altLang="en-US" sz="1837" dirty="0"/>
              <a:t> </a:t>
            </a:r>
            <a:r>
              <a:rPr lang="en-US" altLang="en-US" sz="1837" dirty="0" err="1"/>
              <a:t>lisaväärtust</a:t>
            </a:r>
            <a:r>
              <a:rPr lang="en-US" altLang="en-US" sz="1837" dirty="0"/>
              <a:t> </a:t>
            </a:r>
            <a:r>
              <a:rPr lang="en-US" altLang="en-US" sz="1837" dirty="0" err="1"/>
              <a:t>loovat</a:t>
            </a:r>
            <a:r>
              <a:rPr lang="en-US" altLang="en-US" sz="1837" dirty="0"/>
              <a:t> </a:t>
            </a:r>
            <a:r>
              <a:rPr lang="en-US" altLang="en-US" sz="1837" dirty="0" err="1"/>
              <a:t>tööd</a:t>
            </a:r>
            <a:r>
              <a:rPr lang="en-US" altLang="en-US" sz="1837" dirty="0"/>
              <a:t> </a:t>
            </a:r>
            <a:r>
              <a:rPr lang="en-US" altLang="en-US" sz="1837" dirty="0" err="1"/>
              <a:t>teha</a:t>
            </a:r>
            <a:endParaRPr lang="et-EE" altLang="en-US" sz="1837" dirty="0"/>
          </a:p>
          <a:p>
            <a:pPr algn="just">
              <a:lnSpc>
                <a:spcPct val="80000"/>
              </a:lnSpc>
              <a:buFont typeface="Wingdings" panose="05000000000000000000" pitchFamily="2" charset="2"/>
              <a:buNone/>
            </a:pPr>
            <a:endParaRPr lang="et-EE" altLang="en-US" sz="1837" dirty="0"/>
          </a:p>
          <a:p>
            <a:pPr algn="just">
              <a:lnSpc>
                <a:spcPct val="80000"/>
              </a:lnSpc>
              <a:buFont typeface="Wingdings" panose="05000000000000000000" pitchFamily="2" charset="2"/>
              <a:buNone/>
            </a:pPr>
            <a:r>
              <a:rPr lang="en-US" altLang="en-US" sz="1837" dirty="0" err="1"/>
              <a:t>Tegevuste</a:t>
            </a:r>
            <a:r>
              <a:rPr lang="en-US" altLang="en-US" sz="1837" dirty="0"/>
              <a:t> </a:t>
            </a:r>
            <a:r>
              <a:rPr lang="en-US" altLang="en-US" sz="1837" dirty="0" err="1"/>
              <a:t>jaotus</a:t>
            </a:r>
            <a:r>
              <a:rPr lang="en-US" altLang="en-US" sz="1837" dirty="0"/>
              <a:t>:</a:t>
            </a:r>
          </a:p>
        </p:txBody>
      </p:sp>
      <p:pic>
        <p:nvPicPr>
          <p:cNvPr id="191492" name="Object 2">
            <a:extLst>
              <a:ext uri="{FF2B5EF4-FFF2-40B4-BE49-F238E27FC236}">
                <a16:creationId xmlns:a16="http://schemas.microsoft.com/office/drawing/2014/main" id="{2DFC89E1-99AD-231B-3994-F427AE2F3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243" y="4441342"/>
            <a:ext cx="5400230" cy="249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blinds(horizontal)">
                                      <p:cBhvr>
                                        <p:cTn id="7"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4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endParaRPr lang="en-GB" altLang="en-US" sz="800">
              <a:cs typeface="Arial" panose="020B0604020202020204" pitchFamily="34" charset="0"/>
            </a:endParaRPr>
          </a:p>
          <a:p>
            <a:endParaRPr lang="en-GB" altLang="en-US" sz="800">
              <a:cs typeface="Arial" panose="020B0604020202020204" pitchFamily="34" charset="0"/>
            </a:endParaRPr>
          </a:p>
        </p:txBody>
      </p:sp>
      <p:sp>
        <p:nvSpPr>
          <p:cNvPr id="17411" name="Rectangle 5"/>
          <p:cNvSpPr>
            <a:spLocks noGrp="1" noChangeArrowheads="1"/>
          </p:cNvSpPr>
          <p:nvPr>
            <p:ph type="title"/>
          </p:nvPr>
        </p:nvSpPr>
        <p:spPr>
          <a:xfrm>
            <a:off x="794958" y="324358"/>
            <a:ext cx="4176712" cy="666750"/>
          </a:xfrm>
        </p:spPr>
        <p:txBody>
          <a:bodyPr/>
          <a:lstStyle/>
          <a:p>
            <a:pPr eaLnBrk="1" hangingPunct="1">
              <a:defRPr/>
            </a:pPr>
            <a:r>
              <a:rPr lang="et-EE" altLang="en-US" sz="3200" b="1" dirty="0">
                <a:solidFill>
                  <a:srgbClr val="C00000"/>
                </a:solidFill>
              </a:rPr>
              <a:t>Lean mõtlemine</a:t>
            </a:r>
            <a:endParaRPr lang="en-US" altLang="en-US" sz="3200" b="1" dirty="0">
              <a:solidFill>
                <a:srgbClr val="C00000"/>
              </a:solidFill>
            </a:endParaRPr>
          </a:p>
        </p:txBody>
      </p:sp>
      <p:pic>
        <p:nvPicPr>
          <p:cNvPr id="5018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4958" y="991108"/>
            <a:ext cx="6136194" cy="56662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004" y="1736493"/>
            <a:ext cx="3582639" cy="3582639"/>
          </a:xfrm>
          <a:prstGeom prst="rect">
            <a:avLst/>
          </a:prstGeom>
        </p:spPr>
      </p:pic>
    </p:spTree>
    <p:extLst>
      <p:ext uri="{BB962C8B-B14F-4D97-AF65-F5344CB8AC3E}">
        <p14:creationId xmlns:p14="http://schemas.microsoft.com/office/powerpoint/2010/main" val="51557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4294967295"/>
          </p:nvPr>
        </p:nvSpPr>
        <p:spPr>
          <a:xfrm>
            <a:off x="10941050" y="6619876"/>
            <a:ext cx="0" cy="246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endParaRPr lang="en-GB" altLang="en-US" sz="800" b="1">
              <a:cs typeface="Arial" panose="020B0604020202020204" pitchFamily="34" charset="0"/>
            </a:endParaRPr>
          </a:p>
          <a:p>
            <a:endParaRPr lang="en-GB" altLang="en-US" sz="800" b="1">
              <a:cs typeface="Arial" panose="020B0604020202020204" pitchFamily="34" charset="0"/>
            </a:endParaRPr>
          </a:p>
        </p:txBody>
      </p:sp>
      <p:sp>
        <p:nvSpPr>
          <p:cNvPr id="19459" name="Title 1"/>
          <p:cNvSpPr>
            <a:spLocks noGrp="1"/>
          </p:cNvSpPr>
          <p:nvPr>
            <p:ph type="title" idx="4294967295"/>
          </p:nvPr>
        </p:nvSpPr>
        <p:spPr>
          <a:xfrm>
            <a:off x="1335025" y="399956"/>
            <a:ext cx="4248150" cy="442913"/>
          </a:xfrm>
        </p:spPr>
        <p:txBody>
          <a:bodyPr vert="horz" lIns="0" tIns="0" rIns="0" bIns="0" rtlCol="0" anchor="t">
            <a:spAutoFit/>
          </a:bodyPr>
          <a:lstStyle/>
          <a:p>
            <a:pPr defTabSz="931863">
              <a:defRPr/>
            </a:pPr>
            <a:r>
              <a:rPr lang="et-EE" altLang="en-US" sz="3200" b="1" dirty="0">
                <a:solidFill>
                  <a:srgbClr val="C00000"/>
                </a:solidFill>
              </a:rPr>
              <a:t>Lean mõtlemine</a:t>
            </a:r>
            <a:endParaRPr lang="en-US" altLang="en-US" sz="3200" b="1" dirty="0">
              <a:solidFill>
                <a:srgbClr val="C00000"/>
              </a:solidFill>
            </a:endParaRPr>
          </a:p>
        </p:txBody>
      </p:sp>
      <p:sp>
        <p:nvSpPr>
          <p:cNvPr id="52228" name="Slide Number Placeholder 3"/>
          <p:cNvSpPr txBox="1">
            <a:spLocks noGrp="1"/>
          </p:cNvSpPr>
          <p:nvPr/>
        </p:nvSpPr>
        <p:spPr bwMode="auto">
          <a:xfrm>
            <a:off x="10429820" y="632936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Arial" panose="020B0604020202020204" pitchFamily="34" charset="0"/>
              </a:defRPr>
            </a:lvl1pPr>
            <a:lvl2pPr marL="758825" indent="-292100" defTabSz="933450">
              <a:defRPr sz="1200">
                <a:solidFill>
                  <a:schemeClr val="tx1"/>
                </a:solidFill>
                <a:latin typeface="Arial" panose="020B0604020202020204" pitchFamily="34" charset="0"/>
              </a:defRPr>
            </a:lvl2pPr>
            <a:lvl3pPr marL="1166813" indent="-233363" defTabSz="933450">
              <a:defRPr sz="1200">
                <a:solidFill>
                  <a:schemeClr val="tx1"/>
                </a:solidFill>
                <a:latin typeface="Arial" panose="020B0604020202020204" pitchFamily="34" charset="0"/>
              </a:defRPr>
            </a:lvl3pPr>
            <a:lvl4pPr marL="1627188" indent="-227013" defTabSz="933450">
              <a:defRPr sz="1200">
                <a:solidFill>
                  <a:schemeClr val="tx1"/>
                </a:solidFill>
                <a:latin typeface="Arial" panose="020B0604020202020204" pitchFamily="34" charset="0"/>
              </a:defRPr>
            </a:lvl4pPr>
            <a:lvl5pPr marL="2098675" indent="-233363" defTabSz="933450">
              <a:defRPr sz="1200">
                <a:solidFill>
                  <a:schemeClr val="tx1"/>
                </a:solidFill>
                <a:latin typeface="Arial" panose="020B0604020202020204" pitchFamily="34" charset="0"/>
              </a:defRPr>
            </a:lvl5pPr>
            <a:lvl6pPr marL="2555875" indent="-233363" defTabSz="9334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334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334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33450"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A6B2634A-DC85-4DD2-9CDC-911FFA26C453}" type="slidenum">
              <a:rPr lang="en-US" altLang="en-US">
                <a:cs typeface="Arial" panose="020B0604020202020204" pitchFamily="34" charset="0"/>
              </a:rPr>
              <a:pPr algn="r" eaLnBrk="1" hangingPunct="1"/>
              <a:t>18</a:t>
            </a:fld>
            <a:endParaRPr lang="en-US" altLang="en-US">
              <a:cs typeface="Arial" panose="020B0604020202020204" pitchFamily="34" charset="0"/>
            </a:endParaRPr>
          </a:p>
        </p:txBody>
      </p:sp>
      <p:sp>
        <p:nvSpPr>
          <p:cNvPr id="52229" name="AutoShape 9"/>
          <p:cNvSpPr>
            <a:spLocks noChangeArrowheads="1"/>
          </p:cNvSpPr>
          <p:nvPr/>
        </p:nvSpPr>
        <p:spPr bwMode="auto">
          <a:xfrm>
            <a:off x="962203" y="1138556"/>
            <a:ext cx="7267575" cy="1724025"/>
          </a:xfrm>
          <a:prstGeom prst="roundRect">
            <a:avLst>
              <a:gd name="adj" fmla="val 22204"/>
            </a:avLst>
          </a:prstGeom>
          <a:gradFill rotWithShape="1">
            <a:gsLst>
              <a:gs pos="0">
                <a:srgbClr val="D31111"/>
              </a:gs>
              <a:gs pos="100000">
                <a:srgbClr val="620808"/>
              </a:gs>
            </a:gsLst>
            <a:path path="shape">
              <a:fillToRect l="50000" t="50000" r="50000" b="50000"/>
            </a:path>
          </a:gradFill>
          <a:ln>
            <a:noFill/>
          </a:ln>
          <a:effectLst>
            <a:outerShdw dist="440124" dir="8029852" algn="ctr" rotWithShape="0">
              <a:srgbClr val="808080">
                <a:alpha val="50000"/>
              </a:srgb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1402" tIns="45701" rIns="91402" bIns="45701" anchor="ctr"/>
          <a:lstStyle>
            <a:lvl1pPr defTabSz="933450">
              <a:defRPr sz="1200">
                <a:solidFill>
                  <a:schemeClr val="tx1"/>
                </a:solidFill>
                <a:latin typeface="Arial" panose="020B0604020202020204" pitchFamily="34" charset="0"/>
              </a:defRPr>
            </a:lvl1pPr>
            <a:lvl2pPr marL="758825" indent="-292100" defTabSz="933450">
              <a:defRPr sz="1200">
                <a:solidFill>
                  <a:schemeClr val="tx1"/>
                </a:solidFill>
                <a:latin typeface="Arial" panose="020B0604020202020204" pitchFamily="34" charset="0"/>
              </a:defRPr>
            </a:lvl2pPr>
            <a:lvl3pPr marL="1166813" indent="-233363" defTabSz="933450">
              <a:defRPr sz="1200">
                <a:solidFill>
                  <a:schemeClr val="tx1"/>
                </a:solidFill>
                <a:latin typeface="Arial" panose="020B0604020202020204" pitchFamily="34" charset="0"/>
              </a:defRPr>
            </a:lvl3pPr>
            <a:lvl4pPr marL="1627188" indent="-227013" defTabSz="933450">
              <a:defRPr sz="1200">
                <a:solidFill>
                  <a:schemeClr val="tx1"/>
                </a:solidFill>
                <a:latin typeface="Arial" panose="020B0604020202020204" pitchFamily="34" charset="0"/>
              </a:defRPr>
            </a:lvl4pPr>
            <a:lvl5pPr marL="2098675" indent="-233363" defTabSz="933450">
              <a:defRPr sz="1200">
                <a:solidFill>
                  <a:schemeClr val="tx1"/>
                </a:solidFill>
                <a:latin typeface="Arial" panose="020B0604020202020204" pitchFamily="34" charset="0"/>
              </a:defRPr>
            </a:lvl5pPr>
            <a:lvl6pPr marL="2555875" indent="-233363" defTabSz="9334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334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334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334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000">
              <a:solidFill>
                <a:schemeClr val="bg1"/>
              </a:solidFill>
              <a:cs typeface="Arial" panose="020B0604020202020204" pitchFamily="34" charset="0"/>
            </a:endParaRPr>
          </a:p>
        </p:txBody>
      </p:sp>
      <p:sp>
        <p:nvSpPr>
          <p:cNvPr id="6" name="Text Box 5"/>
          <p:cNvSpPr txBox="1">
            <a:spLocks noChangeArrowheads="1"/>
          </p:cNvSpPr>
          <p:nvPr/>
        </p:nvSpPr>
        <p:spPr bwMode="gray">
          <a:xfrm>
            <a:off x="1267003" y="1671955"/>
            <a:ext cx="6697663" cy="776288"/>
          </a:xfrm>
          <a:prstGeom prst="rect">
            <a:avLst/>
          </a:prstGeom>
          <a:noFill/>
          <a:ln w="12700">
            <a:noFill/>
            <a:miter lim="800000"/>
            <a:headEnd/>
            <a:tailEnd/>
          </a:ln>
        </p:spPr>
        <p:txBody>
          <a:bodyPr lIns="0" tIns="0" rIns="0" bIns="0">
            <a:spAutoFit/>
          </a:bodyPr>
          <a:lstStyle>
            <a:lvl1pPr defTabSz="933450">
              <a:defRPr>
                <a:solidFill>
                  <a:schemeClr val="tx1"/>
                </a:solidFill>
                <a:latin typeface="Arial" panose="020B0604020202020204" pitchFamily="34" charset="0"/>
              </a:defRPr>
            </a:lvl1pPr>
            <a:lvl2pPr marL="758825" indent="-292100" defTabSz="933450">
              <a:defRPr>
                <a:solidFill>
                  <a:schemeClr val="tx1"/>
                </a:solidFill>
                <a:latin typeface="Arial" panose="020B0604020202020204" pitchFamily="34" charset="0"/>
              </a:defRPr>
            </a:lvl2pPr>
            <a:lvl3pPr marL="1166813" indent="-233363" defTabSz="933450">
              <a:defRPr>
                <a:solidFill>
                  <a:schemeClr val="tx1"/>
                </a:solidFill>
                <a:latin typeface="Arial" panose="020B0604020202020204" pitchFamily="34" charset="0"/>
              </a:defRPr>
            </a:lvl3pPr>
            <a:lvl4pPr marL="1627188" indent="-227013" defTabSz="933450">
              <a:defRPr>
                <a:solidFill>
                  <a:schemeClr val="tx1"/>
                </a:solidFill>
                <a:latin typeface="Arial" panose="020B0604020202020204" pitchFamily="34" charset="0"/>
              </a:defRPr>
            </a:lvl4pPr>
            <a:lvl5pPr marL="2098675" indent="-233363" defTabSz="933450">
              <a:defRPr>
                <a:solidFill>
                  <a:schemeClr val="tx1"/>
                </a:solidFill>
                <a:latin typeface="Arial" panose="020B0604020202020204" pitchFamily="34" charset="0"/>
              </a:defRPr>
            </a:lvl5pPr>
            <a:lvl6pPr marL="2555875" indent="-233363" defTabSz="933450" fontAlgn="base">
              <a:spcBef>
                <a:spcPct val="0"/>
              </a:spcBef>
              <a:spcAft>
                <a:spcPct val="0"/>
              </a:spcAft>
              <a:defRPr>
                <a:solidFill>
                  <a:schemeClr val="tx1"/>
                </a:solidFill>
                <a:latin typeface="Arial" panose="020B0604020202020204" pitchFamily="34" charset="0"/>
              </a:defRPr>
            </a:lvl6pPr>
            <a:lvl7pPr marL="3013075" indent="-233363" defTabSz="933450" fontAlgn="base">
              <a:spcBef>
                <a:spcPct val="0"/>
              </a:spcBef>
              <a:spcAft>
                <a:spcPct val="0"/>
              </a:spcAft>
              <a:defRPr>
                <a:solidFill>
                  <a:schemeClr val="tx1"/>
                </a:solidFill>
                <a:latin typeface="Arial" panose="020B0604020202020204" pitchFamily="34" charset="0"/>
              </a:defRPr>
            </a:lvl7pPr>
            <a:lvl8pPr marL="3470275" indent="-233363" defTabSz="933450" fontAlgn="base">
              <a:spcBef>
                <a:spcPct val="0"/>
              </a:spcBef>
              <a:spcAft>
                <a:spcPct val="0"/>
              </a:spcAft>
              <a:defRPr>
                <a:solidFill>
                  <a:schemeClr val="tx1"/>
                </a:solidFill>
                <a:latin typeface="Arial" panose="020B0604020202020204" pitchFamily="34" charset="0"/>
              </a:defRPr>
            </a:lvl8pPr>
            <a:lvl9pPr marL="3927475" indent="-233363" defTabSz="933450" fontAlgn="base">
              <a:spcBef>
                <a:spcPct val="0"/>
              </a:spcBef>
              <a:spcAft>
                <a:spcPct val="0"/>
              </a:spcAft>
              <a:defRPr>
                <a:solidFill>
                  <a:schemeClr val="tx1"/>
                </a:solidFill>
                <a:latin typeface="Arial" panose="020B0604020202020204" pitchFamily="34" charset="0"/>
              </a:defRPr>
            </a:lvl9pPr>
          </a:lstStyle>
          <a:p>
            <a:pPr algn="ctr" eaLnBrk="1" hangingPunct="1">
              <a:lnSpc>
                <a:spcPct val="105000"/>
              </a:lnSpc>
              <a:buSzPct val="120000"/>
              <a:defRPr/>
            </a:pPr>
            <a:r>
              <a:rPr lang="et-EE" altLang="en-US" sz="2400" dirty="0">
                <a:solidFill>
                  <a:schemeClr val="bg1"/>
                </a:solidFill>
                <a:effectLst>
                  <a:outerShdw blurRad="38100" dist="38100" dir="2700000" algn="tl">
                    <a:srgbClr val="C0C0C0"/>
                  </a:outerShdw>
                </a:effectLst>
              </a:rPr>
              <a:t>LEAN põhimõtete rakendamise eesmärgiks on kulude vähendamine tarneahelas</a:t>
            </a:r>
            <a:r>
              <a:rPr lang="en-US" altLang="en-US" sz="2400" dirty="0">
                <a:solidFill>
                  <a:schemeClr val="bg1"/>
                </a:solidFill>
                <a:effectLst>
                  <a:outerShdw blurRad="38100" dist="38100" dir="2700000" algn="tl">
                    <a:srgbClr val="C0C0C0"/>
                  </a:outerShdw>
                </a:effectLst>
              </a:rPr>
              <a:t>.</a:t>
            </a:r>
          </a:p>
        </p:txBody>
      </p:sp>
      <p:sp>
        <p:nvSpPr>
          <p:cNvPr id="52231" name="Text Box 9"/>
          <p:cNvSpPr txBox="1">
            <a:spLocks noChangeArrowheads="1"/>
          </p:cNvSpPr>
          <p:nvPr/>
        </p:nvSpPr>
        <p:spPr bwMode="auto">
          <a:xfrm>
            <a:off x="733304" y="3526124"/>
            <a:ext cx="110869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2400" dirty="0" err="1">
                <a:cs typeface="Arial" panose="020B0604020202020204" pitchFamily="34" charset="0"/>
              </a:rPr>
              <a:t>Lean</a:t>
            </a:r>
            <a:r>
              <a:rPr lang="et-EE" altLang="en-US" sz="2400" dirty="0">
                <a:cs typeface="Arial" panose="020B0604020202020204" pitchFamily="34" charset="0"/>
              </a:rPr>
              <a:t> põhimõtteid tarneahelas kasutatakse peamiselt:</a:t>
            </a:r>
          </a:p>
          <a:p>
            <a:pPr eaLnBrk="1" hangingPunct="1">
              <a:buFontTx/>
              <a:buChar char="•"/>
            </a:pPr>
            <a:r>
              <a:rPr lang="et-EE" altLang="en-US" sz="2400" dirty="0">
                <a:cs typeface="Arial" panose="020B0604020202020204" pitchFamily="34" charset="0"/>
              </a:rPr>
              <a:t> Tootmisprotsesside parendamiseks ja arendamiseks</a:t>
            </a:r>
          </a:p>
          <a:p>
            <a:pPr eaLnBrk="1" hangingPunct="1">
              <a:buFontTx/>
              <a:buChar char="•"/>
            </a:pPr>
            <a:r>
              <a:rPr lang="et-EE" altLang="en-US" sz="2400" dirty="0">
                <a:cs typeface="Arial" panose="020B0604020202020204" pitchFamily="34" charset="0"/>
              </a:rPr>
              <a:t> Logistikas – laonduses, jaotuses, teenuste </a:t>
            </a:r>
            <a:r>
              <a:rPr lang="et-EE" altLang="en-US" sz="2400" dirty="0" err="1">
                <a:cs typeface="Arial" panose="020B0604020202020204" pitchFamily="34" charset="0"/>
              </a:rPr>
              <a:t>sisseostmisel</a:t>
            </a:r>
            <a:endParaRPr lang="et-EE" altLang="en-US" sz="2400" dirty="0">
              <a:cs typeface="Arial" panose="020B0604020202020204" pitchFamily="34" charset="0"/>
            </a:endParaRPr>
          </a:p>
          <a:p>
            <a:pPr eaLnBrk="1" hangingPunct="1">
              <a:buFontTx/>
              <a:buChar char="•"/>
            </a:pPr>
            <a:r>
              <a:rPr lang="et-EE" altLang="en-US" sz="2400" dirty="0">
                <a:cs typeface="Arial" panose="020B0604020202020204" pitchFamily="34" charset="0"/>
              </a:rPr>
              <a:t> Planeerimisprotsessides – nõudluse (</a:t>
            </a:r>
            <a:r>
              <a:rPr lang="et-EE" altLang="en-US" sz="2400" dirty="0" err="1">
                <a:cs typeface="Arial" panose="020B0604020202020204" pitchFamily="34" charset="0"/>
              </a:rPr>
              <a:t>demand</a:t>
            </a:r>
            <a:r>
              <a:rPr lang="et-EE" altLang="en-US" sz="2400" dirty="0">
                <a:cs typeface="Arial" panose="020B0604020202020204" pitchFamily="34" charset="0"/>
              </a:rPr>
              <a:t>) ja tarne (</a:t>
            </a:r>
            <a:r>
              <a:rPr lang="et-EE" altLang="en-US" sz="2400" dirty="0" err="1">
                <a:cs typeface="Arial" panose="020B0604020202020204" pitchFamily="34" charset="0"/>
              </a:rPr>
              <a:t>supply</a:t>
            </a:r>
            <a:r>
              <a:rPr lang="et-EE" altLang="en-US" sz="2400" dirty="0">
                <a:cs typeface="Arial" panose="020B0604020202020204" pitchFamily="34" charset="0"/>
              </a:rPr>
              <a:t>) planeerimine</a:t>
            </a:r>
          </a:p>
          <a:p>
            <a:pPr eaLnBrk="1" hangingPunct="1">
              <a:buFontTx/>
              <a:buChar char="•"/>
            </a:pPr>
            <a:r>
              <a:rPr lang="et-EE" altLang="en-US" sz="2400" dirty="0">
                <a:cs typeface="Arial" panose="020B0604020202020204" pitchFamily="34" charset="0"/>
              </a:rPr>
              <a:t> Funktsioonide vaheline (müük – tarneahel) strateegiline tööriist - </a:t>
            </a:r>
            <a:r>
              <a:rPr lang="et-EE" altLang="en-US" sz="2400" dirty="0" err="1">
                <a:cs typeface="Arial" panose="020B0604020202020204" pitchFamily="34" charset="0"/>
              </a:rPr>
              <a:t>Cost</a:t>
            </a:r>
            <a:r>
              <a:rPr lang="et-EE" altLang="en-US" sz="2400" dirty="0">
                <a:cs typeface="Arial" panose="020B0604020202020204" pitchFamily="34" charset="0"/>
              </a:rPr>
              <a:t> </a:t>
            </a:r>
            <a:r>
              <a:rPr lang="et-EE" altLang="en-US" sz="2400" dirty="0" err="1">
                <a:cs typeface="Arial" panose="020B0604020202020204" pitchFamily="34" charset="0"/>
              </a:rPr>
              <a:t>to</a:t>
            </a:r>
            <a:r>
              <a:rPr lang="et-EE" altLang="en-US" sz="2400" dirty="0">
                <a:cs typeface="Arial" panose="020B0604020202020204" pitchFamily="34" charset="0"/>
              </a:rPr>
              <a:t> </a:t>
            </a:r>
            <a:r>
              <a:rPr lang="et-EE" altLang="en-US" sz="2400" dirty="0" err="1">
                <a:cs typeface="Arial" panose="020B0604020202020204" pitchFamily="34" charset="0"/>
              </a:rPr>
              <a:t>supply</a:t>
            </a:r>
            <a:endParaRPr lang="et-EE" altLang="en-US" sz="2400" dirty="0">
              <a:cs typeface="Arial" panose="020B0604020202020204" pitchFamily="34" charset="0"/>
            </a:endParaRPr>
          </a:p>
          <a:p>
            <a:pPr eaLnBrk="1" hangingPunct="1">
              <a:buFontTx/>
              <a:buChar char="•"/>
            </a:pPr>
            <a:r>
              <a:rPr lang="et-EE" altLang="en-US" sz="2400" dirty="0">
                <a:cs typeface="Arial" panose="020B0604020202020204" pitchFamily="34" charset="0"/>
              </a:rPr>
              <a:t> Suurklientide koostöö raamistik – </a:t>
            </a:r>
            <a:r>
              <a:rPr lang="et-EE" altLang="en-US" sz="2400" dirty="0" err="1">
                <a:cs typeface="Arial" panose="020B0604020202020204" pitchFamily="34" charset="0"/>
              </a:rPr>
              <a:t>Joint</a:t>
            </a:r>
            <a:r>
              <a:rPr lang="et-EE" altLang="en-US" sz="2400" dirty="0">
                <a:cs typeface="Arial" panose="020B0604020202020204" pitchFamily="34" charset="0"/>
              </a:rPr>
              <a:t> </a:t>
            </a:r>
            <a:r>
              <a:rPr lang="et-EE" altLang="en-US" sz="2400" dirty="0" err="1">
                <a:cs typeface="Arial" panose="020B0604020202020204" pitchFamily="34" charset="0"/>
              </a:rPr>
              <a:t>value</a:t>
            </a:r>
            <a:r>
              <a:rPr lang="et-EE" altLang="en-US" sz="2400" dirty="0">
                <a:cs typeface="Arial" panose="020B0604020202020204" pitchFamily="34" charset="0"/>
              </a:rPr>
              <a:t> </a:t>
            </a:r>
            <a:r>
              <a:rPr lang="et-EE" altLang="en-US" sz="2400" dirty="0" err="1">
                <a:cs typeface="Arial" panose="020B0604020202020204" pitchFamily="34" charset="0"/>
              </a:rPr>
              <a:t>creation</a:t>
            </a:r>
            <a:r>
              <a:rPr lang="et-EE" altLang="en-US" sz="2400" dirty="0">
                <a:cs typeface="Arial" panose="020B0604020202020204" pitchFamily="34" charset="0"/>
              </a:rPr>
              <a:t> (JVC)</a:t>
            </a:r>
          </a:p>
          <a:p>
            <a:pPr eaLnBrk="1" hangingPunct="1">
              <a:buFontTx/>
              <a:buChar char="•"/>
            </a:pPr>
            <a:r>
              <a:rPr lang="et-EE" altLang="en-US" sz="2400" dirty="0">
                <a:cs typeface="Arial" panose="020B0604020202020204" pitchFamily="34" charset="0"/>
              </a:rPr>
              <a:t> Toote ea juhtimine – </a:t>
            </a:r>
            <a:r>
              <a:rPr lang="et-EE" altLang="en-US" sz="2400" dirty="0" err="1">
                <a:cs typeface="Arial" panose="020B0604020202020204" pitchFamily="34" charset="0"/>
              </a:rPr>
              <a:t>Total</a:t>
            </a:r>
            <a:r>
              <a:rPr lang="et-EE" altLang="en-US" sz="2400" dirty="0">
                <a:cs typeface="Arial" panose="020B0604020202020204" pitchFamily="34" charset="0"/>
              </a:rPr>
              <a:t> Age </a:t>
            </a:r>
            <a:r>
              <a:rPr lang="et-EE" altLang="en-US" sz="2400" dirty="0" err="1">
                <a:cs typeface="Arial" panose="020B0604020202020204" pitchFamily="34" charset="0"/>
              </a:rPr>
              <a:t>Management</a:t>
            </a:r>
            <a:r>
              <a:rPr lang="et-EE" altLang="en-US" sz="2400" dirty="0">
                <a:cs typeface="Arial" panose="020B0604020202020204" pitchFamily="34" charset="0"/>
              </a:rPr>
              <a:t> (TAM)</a:t>
            </a:r>
            <a:endParaRPr lang="en-US" altLang="en-US" sz="2400" dirty="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232" y="100361"/>
            <a:ext cx="3590693" cy="3590693"/>
          </a:xfrm>
          <a:prstGeom prst="rect">
            <a:avLst/>
          </a:prstGeom>
        </p:spPr>
      </p:pic>
    </p:spTree>
    <p:extLst>
      <p:ext uri="{BB962C8B-B14F-4D97-AF65-F5344CB8AC3E}">
        <p14:creationId xmlns:p14="http://schemas.microsoft.com/office/powerpoint/2010/main" val="238757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1"/>
          <p:cNvSpPr>
            <a:spLocks noGrp="1"/>
          </p:cNvSpPr>
          <p:nvPr>
            <p:ph type="dt" sz="quarter" idx="4294967295"/>
          </p:nvPr>
        </p:nvSpPr>
        <p:spPr>
          <a:xfrm>
            <a:off x="10941050" y="6619876"/>
            <a:ext cx="0" cy="246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endParaRPr lang="en-GB" altLang="en-US" sz="800" b="1">
              <a:cs typeface="Arial" panose="020B0604020202020204" pitchFamily="34" charset="0"/>
            </a:endParaRPr>
          </a:p>
          <a:p>
            <a:endParaRPr lang="en-GB" altLang="en-US" sz="800" b="1">
              <a:cs typeface="Arial" panose="020B0604020202020204" pitchFamily="34" charset="0"/>
            </a:endParaRPr>
          </a:p>
        </p:txBody>
      </p:sp>
      <p:sp>
        <p:nvSpPr>
          <p:cNvPr id="54275" name="Slide Number Placeholder 3"/>
          <p:cNvSpPr txBox="1">
            <a:spLocks noGrp="1"/>
          </p:cNvSpPr>
          <p:nvPr/>
        </p:nvSpPr>
        <p:spPr bwMode="auto">
          <a:xfrm>
            <a:off x="10441234" y="6329363"/>
            <a:ext cx="1585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82675">
              <a:defRPr sz="1200">
                <a:solidFill>
                  <a:schemeClr val="tx1"/>
                </a:solidFill>
                <a:latin typeface="Arial" panose="020B0604020202020204" pitchFamily="34" charset="0"/>
              </a:defRPr>
            </a:lvl1pPr>
            <a:lvl2pPr marL="758825" indent="-292100" defTabSz="1082675">
              <a:defRPr sz="1200">
                <a:solidFill>
                  <a:schemeClr val="tx1"/>
                </a:solidFill>
                <a:latin typeface="Arial" panose="020B0604020202020204" pitchFamily="34" charset="0"/>
              </a:defRPr>
            </a:lvl2pPr>
            <a:lvl3pPr marL="1166813" indent="-233363" defTabSz="1082675">
              <a:defRPr sz="1200">
                <a:solidFill>
                  <a:schemeClr val="tx1"/>
                </a:solidFill>
                <a:latin typeface="Arial" panose="020B0604020202020204" pitchFamily="34" charset="0"/>
              </a:defRPr>
            </a:lvl3pPr>
            <a:lvl4pPr marL="1631950" indent="-231775" defTabSz="1082675">
              <a:defRPr sz="1200">
                <a:solidFill>
                  <a:schemeClr val="tx1"/>
                </a:solidFill>
                <a:latin typeface="Arial" panose="020B0604020202020204" pitchFamily="34" charset="0"/>
              </a:defRPr>
            </a:lvl4pPr>
            <a:lvl5pPr marL="2098675" indent="-233363" defTabSz="1082675">
              <a:defRPr sz="1200">
                <a:solidFill>
                  <a:schemeClr val="tx1"/>
                </a:solidFill>
                <a:latin typeface="Arial" panose="020B0604020202020204" pitchFamily="34" charset="0"/>
              </a:defRPr>
            </a:lvl5pPr>
            <a:lvl6pPr marL="2555875" indent="-233363" defTabSz="1082675"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1082675"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1082675"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1082675"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C800C7F7-E1ED-47D0-82A3-2A0E236C07DA}" type="slidenum">
              <a:rPr lang="en-US" altLang="en-US">
                <a:cs typeface="Arial" panose="020B0604020202020204" pitchFamily="34" charset="0"/>
              </a:rPr>
              <a:pPr algn="r" eaLnBrk="1" hangingPunct="1"/>
              <a:t>19</a:t>
            </a:fld>
            <a:endParaRPr lang="en-US" altLang="en-US">
              <a:cs typeface="Arial" panose="020B0604020202020204" pitchFamily="34" charset="0"/>
            </a:endParaRPr>
          </a:p>
        </p:txBody>
      </p:sp>
      <p:sp>
        <p:nvSpPr>
          <p:cNvPr id="21508" name="Rectangle 12"/>
          <p:cNvSpPr>
            <a:spLocks noGrp="1" noChangeArrowheads="1"/>
          </p:cNvSpPr>
          <p:nvPr>
            <p:ph type="title" idx="4294967295"/>
            <p:custDataLst>
              <p:tags r:id="rId1"/>
            </p:custDataLst>
          </p:nvPr>
        </p:nvSpPr>
        <p:spPr>
          <a:xfrm>
            <a:off x="630936" y="431801"/>
            <a:ext cx="11494008" cy="443198"/>
          </a:xfrm>
        </p:spPr>
        <p:txBody>
          <a:bodyPr vert="horz" wrap="square" lIns="0" tIns="0" rIns="0" bIns="0" rtlCol="0" anchor="t">
            <a:spAutoFit/>
          </a:bodyPr>
          <a:lstStyle/>
          <a:p>
            <a:pPr defTabSz="931863">
              <a:defRPr/>
            </a:pPr>
            <a:r>
              <a:rPr lang="et-EE" altLang="en-US" sz="3200" dirty="0">
                <a:solidFill>
                  <a:srgbClr val="C00000"/>
                </a:solidFill>
              </a:rPr>
              <a:t>Miks LEAN põhimõtete rakendamine on oluline</a:t>
            </a:r>
            <a:r>
              <a:rPr lang="en-US" altLang="en-US" sz="3200" dirty="0">
                <a:solidFill>
                  <a:srgbClr val="C00000"/>
                </a:solidFill>
              </a:rPr>
              <a:t>?</a:t>
            </a:r>
          </a:p>
        </p:txBody>
      </p:sp>
      <p:sp>
        <p:nvSpPr>
          <p:cNvPr id="188426" name="Rectangle 10"/>
          <p:cNvSpPr>
            <a:spLocks noChangeArrowheads="1"/>
          </p:cNvSpPr>
          <p:nvPr>
            <p:custDataLst>
              <p:tags r:id="rId2"/>
            </p:custDataLst>
          </p:nvPr>
        </p:nvSpPr>
        <p:spPr bwMode="gray">
          <a:xfrm>
            <a:off x="630936" y="1537797"/>
            <a:ext cx="1083564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9250" indent="-349250" defTabSz="950913">
              <a:defRPr>
                <a:solidFill>
                  <a:schemeClr val="tx1"/>
                </a:solidFill>
                <a:latin typeface="Arial" panose="020B0604020202020204" pitchFamily="34" charset="0"/>
              </a:defRPr>
            </a:lvl1pPr>
            <a:lvl2pPr marL="153988" indent="-152400" defTabSz="950913">
              <a:defRPr>
                <a:solidFill>
                  <a:schemeClr val="tx1"/>
                </a:solidFill>
                <a:latin typeface="Arial" panose="020B0604020202020204" pitchFamily="34" charset="0"/>
              </a:defRPr>
            </a:lvl2pPr>
            <a:lvl3pPr marL="314325" indent="-158750" defTabSz="950913">
              <a:defRPr>
                <a:solidFill>
                  <a:schemeClr val="tx1"/>
                </a:solidFill>
                <a:latin typeface="Arial" panose="020B0604020202020204" pitchFamily="34" charset="0"/>
              </a:defRPr>
            </a:lvl3pPr>
            <a:lvl4pPr marL="1631950" indent="-231775" defTabSz="950913">
              <a:defRPr>
                <a:solidFill>
                  <a:schemeClr val="tx1"/>
                </a:solidFill>
                <a:latin typeface="Arial" panose="020B0604020202020204" pitchFamily="34" charset="0"/>
              </a:defRPr>
            </a:lvl4pPr>
            <a:lvl5pPr marL="2098675" indent="-233363" defTabSz="950913">
              <a:defRPr>
                <a:solidFill>
                  <a:schemeClr val="tx1"/>
                </a:solidFill>
                <a:latin typeface="Arial" panose="020B0604020202020204" pitchFamily="34" charset="0"/>
              </a:defRPr>
            </a:lvl5pPr>
            <a:lvl6pPr marL="2555875" indent="-233363" defTabSz="950913" fontAlgn="base">
              <a:spcBef>
                <a:spcPct val="0"/>
              </a:spcBef>
              <a:spcAft>
                <a:spcPct val="0"/>
              </a:spcAft>
              <a:defRPr>
                <a:solidFill>
                  <a:schemeClr val="tx1"/>
                </a:solidFill>
                <a:latin typeface="Arial" panose="020B0604020202020204" pitchFamily="34" charset="0"/>
              </a:defRPr>
            </a:lvl6pPr>
            <a:lvl7pPr marL="3013075" indent="-233363" defTabSz="950913" fontAlgn="base">
              <a:spcBef>
                <a:spcPct val="0"/>
              </a:spcBef>
              <a:spcAft>
                <a:spcPct val="0"/>
              </a:spcAft>
              <a:defRPr>
                <a:solidFill>
                  <a:schemeClr val="tx1"/>
                </a:solidFill>
                <a:latin typeface="Arial" panose="020B0604020202020204" pitchFamily="34" charset="0"/>
              </a:defRPr>
            </a:lvl7pPr>
            <a:lvl8pPr marL="3470275" indent="-233363" defTabSz="950913" fontAlgn="base">
              <a:spcBef>
                <a:spcPct val="0"/>
              </a:spcBef>
              <a:spcAft>
                <a:spcPct val="0"/>
              </a:spcAft>
              <a:defRPr>
                <a:solidFill>
                  <a:schemeClr val="tx1"/>
                </a:solidFill>
                <a:latin typeface="Arial" panose="020B0604020202020204" pitchFamily="34" charset="0"/>
              </a:defRPr>
            </a:lvl8pPr>
            <a:lvl9pPr marL="3927475" indent="-233363" defTabSz="950913" fontAlgn="base">
              <a:spcBef>
                <a:spcPct val="0"/>
              </a:spcBef>
              <a:spcAft>
                <a:spcPct val="0"/>
              </a:spcAft>
              <a:defRPr>
                <a:solidFill>
                  <a:schemeClr val="tx1"/>
                </a:solidFill>
                <a:latin typeface="Arial" panose="020B0604020202020204" pitchFamily="34" charset="0"/>
              </a:defRPr>
            </a:lvl9pPr>
          </a:lstStyle>
          <a:p>
            <a:pPr lvl="1" eaLnBrk="1" hangingPunct="1">
              <a:buSzPct val="120000"/>
              <a:buFontTx/>
              <a:buChar char="•"/>
              <a:defRPr/>
            </a:pPr>
            <a:r>
              <a:rPr lang="et-EE" altLang="en-US" sz="2800" dirty="0"/>
              <a:t> Pidevalt kasvav tarneahela kulude osakaal kogukuludest</a:t>
            </a:r>
          </a:p>
          <a:p>
            <a:pPr lvl="1" eaLnBrk="1" hangingPunct="1">
              <a:buSzPct val="120000"/>
              <a:buFontTx/>
              <a:buChar char="•"/>
              <a:defRPr/>
            </a:pPr>
            <a:r>
              <a:rPr lang="et-EE" altLang="en-US" sz="2800" dirty="0"/>
              <a:t> Läbi LEAN põhimõtete rakendamise aitame luua jätkusuutliku ärikeskkonna</a:t>
            </a:r>
          </a:p>
          <a:p>
            <a:pPr lvl="1" eaLnBrk="1" hangingPunct="1">
              <a:buSzPct val="120000"/>
              <a:buFontTx/>
              <a:buChar char="•"/>
              <a:defRPr/>
            </a:pPr>
            <a:r>
              <a:rPr lang="et-EE" altLang="en-US" sz="2800" dirty="0"/>
              <a:t> Auditeerime olemasolevaid protsesse, et paremini teenindada oma kliente</a:t>
            </a:r>
          </a:p>
          <a:p>
            <a:pPr lvl="1" eaLnBrk="1" hangingPunct="1">
              <a:buSzPct val="120000"/>
              <a:buFontTx/>
              <a:buChar char="•"/>
              <a:defRPr/>
            </a:pPr>
            <a:r>
              <a:rPr lang="et-EE" altLang="en-US" sz="2800" dirty="0"/>
              <a:t> Aitame säästa keskkonda</a:t>
            </a:r>
          </a:p>
          <a:p>
            <a:pPr lvl="1" eaLnBrk="1" hangingPunct="1">
              <a:buSzPct val="120000"/>
              <a:buFontTx/>
              <a:buChar char="•"/>
              <a:defRPr/>
            </a:pPr>
            <a:r>
              <a:rPr lang="et-EE" altLang="en-US" sz="2800" dirty="0"/>
              <a:t> Arendame talente</a:t>
            </a:r>
          </a:p>
          <a:p>
            <a:pPr lvl="1" eaLnBrk="1" hangingPunct="1">
              <a:buSzPct val="120000"/>
              <a:buFontTx/>
              <a:buChar char="•"/>
              <a:defRPr/>
            </a:pPr>
            <a:r>
              <a:rPr lang="et-EE" altLang="en-US" sz="2800" dirty="0"/>
              <a:t> Arendame turgu, kus opereerime</a:t>
            </a:r>
          </a:p>
          <a:p>
            <a:pPr marL="1588" lvl="1" indent="0">
              <a:buSzPct val="120000"/>
              <a:defRPr/>
            </a:pPr>
            <a:endParaRPr lang="et-EE" altLang="en-US" sz="2400" dirty="0"/>
          </a:p>
          <a:p>
            <a:pPr marL="1588" lvl="1" indent="0">
              <a:buSzPct val="120000"/>
              <a:defRPr/>
            </a:pPr>
            <a:endParaRPr lang="et-EE" altLang="en-US" sz="2400" dirty="0"/>
          </a:p>
        </p:txBody>
      </p:sp>
      <p:graphicFrame>
        <p:nvGraphicFramePr>
          <p:cNvPr id="54278" name="Rectangle 11" hidden="1"/>
          <p:cNvGraphicFramePr>
            <a:graphicFrameLocks/>
          </p:cNvGraphicFramePr>
          <p:nvPr>
            <p:custDataLst>
              <p:tags r:id="rId3"/>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r:id="rId6" imgW="0" imgH="0" progId="TCLayout.ActiveDocument.1">
                  <p:embed/>
                </p:oleObj>
              </mc:Choice>
              <mc:Fallback>
                <p:oleObj r:id="rId6" imgW="0" imgH="0" progId="TCLayout.ActiveDocument.1">
                  <p:embed/>
                  <p:pic>
                    <p:nvPicPr>
                      <p:cNvPr id="54278" name="Rectangle 1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1524001" y="1"/>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4279" name="Picture 2" descr="http://www.askingsmarterquestions.com/wp-content/uploads/2012/11/work_tea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3371" y="4034410"/>
            <a:ext cx="3303588"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9089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2C66-0BA1-48FF-1F79-1D1248E0CFDA}"/>
              </a:ext>
            </a:extLst>
          </p:cNvPr>
          <p:cNvSpPr>
            <a:spLocks noGrp="1"/>
          </p:cNvSpPr>
          <p:nvPr>
            <p:ph type="title"/>
          </p:nvPr>
        </p:nvSpPr>
        <p:spPr>
          <a:xfrm>
            <a:off x="0" y="0"/>
            <a:ext cx="10515600" cy="973057"/>
          </a:xfrm>
        </p:spPr>
        <p:txBody>
          <a:bodyPr/>
          <a:lstStyle/>
          <a:p>
            <a:r>
              <a:rPr lang="et-EE" dirty="0"/>
              <a:t>Sisukord</a:t>
            </a:r>
            <a:endParaRPr lang="en-US" dirty="0"/>
          </a:p>
        </p:txBody>
      </p:sp>
      <p:sp>
        <p:nvSpPr>
          <p:cNvPr id="3" name="Content Placeholder 2">
            <a:extLst>
              <a:ext uri="{FF2B5EF4-FFF2-40B4-BE49-F238E27FC236}">
                <a16:creationId xmlns:a16="http://schemas.microsoft.com/office/drawing/2014/main" id="{99A46306-A0A1-39CC-3149-C0D8CD5B44A4}"/>
              </a:ext>
            </a:extLst>
          </p:cNvPr>
          <p:cNvSpPr>
            <a:spLocks noGrp="1"/>
          </p:cNvSpPr>
          <p:nvPr>
            <p:ph idx="1"/>
          </p:nvPr>
        </p:nvSpPr>
        <p:spPr>
          <a:xfrm>
            <a:off x="325453" y="973057"/>
            <a:ext cx="10515600" cy="5803758"/>
          </a:xfrm>
        </p:spPr>
        <p:txBody>
          <a:bodyPr>
            <a:normAutofit/>
          </a:bodyPr>
          <a:lstStyle/>
          <a:p>
            <a:r>
              <a:rPr lang="et-EE" dirty="0"/>
              <a:t>Mõisted ja definitsioonid. Juhtumianalüüs</a:t>
            </a:r>
          </a:p>
          <a:p>
            <a:r>
              <a:rPr lang="et-EE" dirty="0"/>
              <a:t>Kestlik transport ja laoprotsesside haldamine</a:t>
            </a:r>
          </a:p>
          <a:p>
            <a:pPr lvl="1"/>
            <a:r>
              <a:rPr lang="et-EE" dirty="0"/>
              <a:t>Roheline logistika</a:t>
            </a:r>
          </a:p>
          <a:p>
            <a:pPr lvl="1"/>
            <a:r>
              <a:rPr lang="et-EE" dirty="0"/>
              <a:t>Saasteallikad</a:t>
            </a:r>
          </a:p>
          <a:p>
            <a:pPr lvl="1"/>
            <a:r>
              <a:rPr lang="et-EE" dirty="0"/>
              <a:t>Veoringide ja koormate </a:t>
            </a:r>
            <a:r>
              <a:rPr lang="et-EE" dirty="0" err="1"/>
              <a:t>optimiseerimine</a:t>
            </a:r>
            <a:endParaRPr lang="et-EE" dirty="0"/>
          </a:p>
          <a:p>
            <a:pPr lvl="1"/>
            <a:r>
              <a:rPr lang="et-EE" dirty="0"/>
              <a:t>Laoprotsesside </a:t>
            </a:r>
            <a:r>
              <a:rPr lang="et-EE" dirty="0" err="1"/>
              <a:t>optimiseerimine</a:t>
            </a:r>
            <a:endParaRPr lang="et-EE" dirty="0"/>
          </a:p>
          <a:p>
            <a:pPr lvl="1"/>
            <a:r>
              <a:rPr lang="et-EE" dirty="0"/>
              <a:t>Varude optimeerimine</a:t>
            </a:r>
          </a:p>
          <a:p>
            <a:r>
              <a:rPr lang="et-EE" b="1" dirty="0"/>
              <a:t>Efektiivne </a:t>
            </a:r>
            <a:r>
              <a:rPr lang="et-EE" b="1" dirty="0" err="1"/>
              <a:t>ressurside</a:t>
            </a:r>
            <a:r>
              <a:rPr lang="et-EE" b="1" dirty="0"/>
              <a:t> juhtimine</a:t>
            </a:r>
          </a:p>
          <a:p>
            <a:pPr lvl="1"/>
            <a:r>
              <a:rPr lang="et-EE" b="1" dirty="0"/>
              <a:t>Logistika </a:t>
            </a:r>
            <a:r>
              <a:rPr lang="et-EE" b="1" dirty="0" err="1"/>
              <a:t>optimiseerimine</a:t>
            </a:r>
            <a:endParaRPr lang="et-EE" b="1" dirty="0"/>
          </a:p>
          <a:p>
            <a:pPr lvl="1"/>
            <a:r>
              <a:rPr lang="et-EE" b="1" dirty="0"/>
              <a:t>Kulude kokkuhoiu metoodikad</a:t>
            </a:r>
          </a:p>
          <a:p>
            <a:pPr lvl="1"/>
            <a:r>
              <a:rPr lang="et-EE" b="1" dirty="0" err="1"/>
              <a:t>Lean</a:t>
            </a:r>
            <a:endParaRPr lang="et-EE" b="1" dirty="0"/>
          </a:p>
          <a:p>
            <a:pPr lvl="1"/>
            <a:r>
              <a:rPr lang="et-EE" b="1" dirty="0" err="1"/>
              <a:t>Agiilsus</a:t>
            </a:r>
            <a:endParaRPr lang="et-EE" b="1" dirty="0"/>
          </a:p>
          <a:p>
            <a:r>
              <a:rPr lang="et-EE" dirty="0"/>
              <a:t>Uuenduslikud tehnoloogiad ja digilahendused</a:t>
            </a:r>
          </a:p>
        </p:txBody>
      </p:sp>
    </p:spTree>
    <p:extLst>
      <p:ext uri="{BB962C8B-B14F-4D97-AF65-F5344CB8AC3E}">
        <p14:creationId xmlns:p14="http://schemas.microsoft.com/office/powerpoint/2010/main" val="425141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8"/>
          <p:cNvSpPr>
            <a:spLocks noChangeArrowheads="1"/>
          </p:cNvSpPr>
          <p:nvPr/>
        </p:nvSpPr>
        <p:spPr bwMode="auto">
          <a:xfrm>
            <a:off x="1524000" y="1785939"/>
            <a:ext cx="8858250" cy="3500437"/>
          </a:xfrm>
          <a:prstGeom prst="roundRect">
            <a:avLst>
              <a:gd name="adj" fmla="val 16667"/>
            </a:avLst>
          </a:prstGeom>
          <a:solidFill>
            <a:schemeClr val="bg1">
              <a:lumMod val="95000"/>
            </a:schemeClr>
          </a:solidFill>
          <a:ln w="9525" algn="ctr">
            <a:noFill/>
            <a:round/>
            <a:headEnd/>
            <a:tailEnd/>
          </a:ln>
          <a:effectLst>
            <a:outerShdw blurRad="50800" dist="38100" dir="2700000" algn="tl" rotWithShape="0">
              <a:prstClr val="black">
                <a:alpha val="40000"/>
              </a:prstClr>
            </a:outerShdw>
          </a:effectLst>
        </p:spPr>
        <p:txBody>
          <a:bodyPr wrap="none" anchor="ctr"/>
          <a:lstStyle/>
          <a:p>
            <a:pPr eaLnBrk="1" hangingPunct="1">
              <a:defRPr/>
            </a:pPr>
            <a:endParaRPr lang="de-AT" sz="1000">
              <a:latin typeface="Arial" charset="0"/>
              <a:cs typeface="Arial" charset="0"/>
            </a:endParaRPr>
          </a:p>
        </p:txBody>
      </p:sp>
      <p:sp>
        <p:nvSpPr>
          <p:cNvPr id="44" name="AutoShape 8"/>
          <p:cNvSpPr>
            <a:spLocks noChangeArrowheads="1"/>
          </p:cNvSpPr>
          <p:nvPr/>
        </p:nvSpPr>
        <p:spPr bwMode="auto">
          <a:xfrm>
            <a:off x="1595438" y="1857376"/>
            <a:ext cx="5143500" cy="3071813"/>
          </a:xfrm>
          <a:prstGeom prst="roundRect">
            <a:avLst>
              <a:gd name="adj" fmla="val 16667"/>
            </a:avLst>
          </a:prstGeom>
          <a:solidFill>
            <a:schemeClr val="bg1">
              <a:lumMod val="85000"/>
            </a:schemeClr>
          </a:solidFill>
          <a:ln w="9525" algn="ctr">
            <a:noFill/>
            <a:round/>
            <a:headEnd/>
            <a:tailEnd/>
          </a:ln>
          <a:effectLst>
            <a:outerShdw blurRad="50800" dist="38100" dir="2700000" algn="tl" rotWithShape="0">
              <a:prstClr val="black">
                <a:alpha val="40000"/>
              </a:prstClr>
            </a:outerShdw>
          </a:effectLst>
        </p:spPr>
        <p:txBody>
          <a:bodyPr wrap="none" anchor="ctr"/>
          <a:lstStyle/>
          <a:p>
            <a:pPr eaLnBrk="1" hangingPunct="1">
              <a:defRPr/>
            </a:pPr>
            <a:endParaRPr lang="de-AT" sz="1000">
              <a:latin typeface="Arial" charset="0"/>
              <a:cs typeface="Arial" charset="0"/>
            </a:endParaRPr>
          </a:p>
        </p:txBody>
      </p:sp>
      <p:sp>
        <p:nvSpPr>
          <p:cNvPr id="56324" name="AutoShape 6"/>
          <p:cNvSpPr>
            <a:spLocks noChangeArrowheads="1"/>
          </p:cNvSpPr>
          <p:nvPr/>
        </p:nvSpPr>
        <p:spPr bwMode="auto">
          <a:xfrm>
            <a:off x="3349626" y="2214564"/>
            <a:ext cx="1643063" cy="2643187"/>
          </a:xfrm>
          <a:prstGeom prst="roundRect">
            <a:avLst>
              <a:gd name="adj" fmla="val 16667"/>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25" name="AutoShape 8"/>
          <p:cNvSpPr>
            <a:spLocks noChangeArrowheads="1"/>
          </p:cNvSpPr>
          <p:nvPr/>
        </p:nvSpPr>
        <p:spPr bwMode="auto">
          <a:xfrm>
            <a:off x="1666876" y="2214564"/>
            <a:ext cx="1643063" cy="2643187"/>
          </a:xfrm>
          <a:prstGeom prst="roundRect">
            <a:avLst>
              <a:gd name="adj" fmla="val 16667"/>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26" name="Text Box 10"/>
          <p:cNvSpPr txBox="1">
            <a:spLocks noChangeArrowheads="1"/>
          </p:cNvSpPr>
          <p:nvPr/>
        </p:nvSpPr>
        <p:spPr bwMode="auto">
          <a:xfrm>
            <a:off x="3249613" y="2357438"/>
            <a:ext cx="1846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de-AT" altLang="en-US" b="1" u="sng">
                <a:solidFill>
                  <a:schemeClr val="bg1"/>
                </a:solidFill>
                <a:latin typeface="Levenim MT" panose="02010502060101010101" pitchFamily="2" charset="-79"/>
                <a:cs typeface="Levenim MT" panose="02010502060101010101" pitchFamily="2" charset="-79"/>
              </a:rPr>
              <a:t>Lean </a:t>
            </a:r>
          </a:p>
          <a:p>
            <a:pPr algn="ctr" eaLnBrk="1" hangingPunct="1"/>
            <a:r>
              <a:rPr lang="et-EE" altLang="en-US" b="1" u="sng">
                <a:solidFill>
                  <a:schemeClr val="bg1"/>
                </a:solidFill>
                <a:latin typeface="Levenim MT" panose="02010502060101010101" pitchFamily="2" charset="-79"/>
                <a:cs typeface="Levenim MT" panose="02010502060101010101" pitchFamily="2" charset="-79"/>
              </a:rPr>
              <a:t>Logistika</a:t>
            </a:r>
            <a:endParaRPr lang="de-AT" altLang="en-US" b="1" u="sng">
              <a:solidFill>
                <a:schemeClr val="bg1"/>
              </a:solidFill>
              <a:latin typeface="Levenim MT" panose="02010502060101010101" pitchFamily="2" charset="-79"/>
              <a:cs typeface="Levenim MT" panose="02010502060101010101" pitchFamily="2" charset="-79"/>
            </a:endParaRPr>
          </a:p>
        </p:txBody>
      </p:sp>
      <p:sp>
        <p:nvSpPr>
          <p:cNvPr id="56327" name="Text Box 13"/>
          <p:cNvSpPr txBox="1">
            <a:spLocks noChangeArrowheads="1"/>
          </p:cNvSpPr>
          <p:nvPr/>
        </p:nvSpPr>
        <p:spPr bwMode="auto">
          <a:xfrm>
            <a:off x="3333750" y="3883025"/>
            <a:ext cx="18732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Logistikastrateegiad (CTS)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28" name="Text Box 23"/>
          <p:cNvSpPr txBox="1">
            <a:spLocks noChangeArrowheads="1"/>
          </p:cNvSpPr>
          <p:nvPr/>
        </p:nvSpPr>
        <p:spPr bwMode="auto">
          <a:xfrm>
            <a:off x="3333751" y="3019425"/>
            <a:ext cx="1216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en-US" sz="900">
                <a:solidFill>
                  <a:schemeClr val="bg1"/>
                </a:solidFill>
                <a:latin typeface="Levenim MT" panose="02010502060101010101" pitchFamily="2" charset="-79"/>
                <a:cs typeface="Levenim MT" panose="02010502060101010101" pitchFamily="2" charset="-79"/>
              </a:rPr>
              <a:t>Lean </a:t>
            </a:r>
            <a:r>
              <a:rPr lang="et-EE" altLang="en-US" sz="900">
                <a:solidFill>
                  <a:schemeClr val="bg1"/>
                </a:solidFill>
                <a:latin typeface="Levenim MT" panose="02010502060101010101" pitchFamily="2" charset="-79"/>
                <a:cs typeface="Levenim MT" panose="02010502060101010101" pitchFamily="2" charset="-79"/>
              </a:rPr>
              <a:t>laoprotsessid</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29" name="Text Box 24"/>
          <p:cNvSpPr txBox="1">
            <a:spLocks noChangeArrowheads="1"/>
          </p:cNvSpPr>
          <p:nvPr/>
        </p:nvSpPr>
        <p:spPr bwMode="auto">
          <a:xfrm>
            <a:off x="3330576" y="3306764"/>
            <a:ext cx="1947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en-US" sz="900">
                <a:solidFill>
                  <a:schemeClr val="bg1"/>
                </a:solidFill>
                <a:latin typeface="Levenim MT" panose="02010502060101010101" pitchFamily="2" charset="-79"/>
                <a:cs typeface="Levenim MT" panose="02010502060101010101" pitchFamily="2" charset="-79"/>
              </a:rPr>
              <a:t>Lean </a:t>
            </a:r>
            <a:r>
              <a:rPr lang="et-EE" altLang="en-US" sz="900">
                <a:solidFill>
                  <a:schemeClr val="bg1"/>
                </a:solidFill>
                <a:latin typeface="Levenim MT" panose="02010502060101010101" pitchFamily="2" charset="-79"/>
                <a:cs typeface="Levenim MT" panose="02010502060101010101" pitchFamily="2" charset="-79"/>
              </a:rPr>
              <a:t>transport</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0" name="Text Box 25"/>
          <p:cNvSpPr txBox="1">
            <a:spLocks noChangeArrowheads="1"/>
          </p:cNvSpPr>
          <p:nvPr/>
        </p:nvSpPr>
        <p:spPr bwMode="auto">
          <a:xfrm>
            <a:off x="3333750" y="3595689"/>
            <a:ext cx="13922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Teenuste sisseostmine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1" name="Text Box 26"/>
          <p:cNvSpPr txBox="1">
            <a:spLocks noChangeArrowheads="1"/>
          </p:cNvSpPr>
          <p:nvPr/>
        </p:nvSpPr>
        <p:spPr bwMode="auto">
          <a:xfrm>
            <a:off x="3309939" y="4314825"/>
            <a:ext cx="191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Tulemuste juhtimine ja LEAN töövahendid</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2" name="Text Box 42"/>
          <p:cNvSpPr txBox="1">
            <a:spLocks noChangeArrowheads="1"/>
          </p:cNvSpPr>
          <p:nvPr/>
        </p:nvSpPr>
        <p:spPr bwMode="auto">
          <a:xfrm>
            <a:off x="1668463" y="3019425"/>
            <a:ext cx="17129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Kiired liini ümberpanekud</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3" name="Text Box 43"/>
          <p:cNvSpPr txBox="1">
            <a:spLocks noChangeArrowheads="1"/>
          </p:cNvSpPr>
          <p:nvPr/>
        </p:nvSpPr>
        <p:spPr bwMode="auto">
          <a:xfrm>
            <a:off x="1668464" y="3317875"/>
            <a:ext cx="1855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Struktuurne probleemi lahendamine </a:t>
            </a:r>
            <a:r>
              <a:rPr lang="en-GB" altLang="en-US" sz="900">
                <a:solidFill>
                  <a:schemeClr val="bg1"/>
                </a:solidFill>
                <a:latin typeface="Levenim MT" panose="02010502060101010101" pitchFamily="2" charset="-79"/>
                <a:cs typeface="Levenim MT" panose="02010502060101010101" pitchFamily="2" charset="-79"/>
              </a:rPr>
              <a:t>(KAIZEN)</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4" name="Text Box 44"/>
          <p:cNvSpPr txBox="1">
            <a:spLocks noChangeArrowheads="1"/>
          </p:cNvSpPr>
          <p:nvPr/>
        </p:nvSpPr>
        <p:spPr bwMode="auto">
          <a:xfrm>
            <a:off x="1668464" y="4056064"/>
            <a:ext cx="19272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Tulemuste juhtimine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5" name="Text Box 49"/>
          <p:cNvSpPr txBox="1">
            <a:spLocks noChangeArrowheads="1"/>
          </p:cNvSpPr>
          <p:nvPr/>
        </p:nvSpPr>
        <p:spPr bwMode="auto">
          <a:xfrm>
            <a:off x="1595439" y="2357438"/>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de-AT" altLang="en-US" b="1" u="sng">
                <a:solidFill>
                  <a:schemeClr val="bg1"/>
                </a:solidFill>
                <a:latin typeface="Levenim MT" panose="02010502060101010101" pitchFamily="2" charset="-79"/>
                <a:cs typeface="Levenim MT" panose="02010502060101010101" pitchFamily="2" charset="-79"/>
              </a:rPr>
              <a:t>Lean </a:t>
            </a:r>
          </a:p>
          <a:p>
            <a:pPr algn="ctr" eaLnBrk="1" hangingPunct="1"/>
            <a:r>
              <a:rPr lang="et-EE" altLang="en-US" b="1" u="sng">
                <a:solidFill>
                  <a:schemeClr val="bg1"/>
                </a:solidFill>
                <a:latin typeface="Levenim MT" panose="02010502060101010101" pitchFamily="2" charset="-79"/>
                <a:cs typeface="Levenim MT" panose="02010502060101010101" pitchFamily="2" charset="-79"/>
              </a:rPr>
              <a:t>Tootmine</a:t>
            </a:r>
            <a:endParaRPr lang="en-US" altLang="en-US" b="1" u="sng">
              <a:solidFill>
                <a:schemeClr val="bg1"/>
              </a:solidFill>
              <a:latin typeface="Levenim MT" panose="02010502060101010101" pitchFamily="2" charset="-79"/>
              <a:cs typeface="Levenim MT" panose="02010502060101010101" pitchFamily="2" charset="-79"/>
            </a:endParaRPr>
          </a:p>
        </p:txBody>
      </p:sp>
      <p:sp>
        <p:nvSpPr>
          <p:cNvPr id="56336" name="Text Box 43"/>
          <p:cNvSpPr txBox="1">
            <a:spLocks noChangeArrowheads="1"/>
          </p:cNvSpPr>
          <p:nvPr/>
        </p:nvSpPr>
        <p:spPr bwMode="auto">
          <a:xfrm>
            <a:off x="1668463" y="3711575"/>
            <a:ext cx="1784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Autonoomne hooldus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7" name="Text Box 43"/>
          <p:cNvSpPr txBox="1">
            <a:spLocks noChangeArrowheads="1"/>
          </p:cNvSpPr>
          <p:nvPr/>
        </p:nvSpPr>
        <p:spPr bwMode="auto">
          <a:xfrm>
            <a:off x="1668463" y="4357689"/>
            <a:ext cx="178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Liinioperaatorite arendusprogramm </a:t>
            </a:r>
            <a:r>
              <a:rPr lang="en-GB" altLang="en-US" sz="900">
                <a:solidFill>
                  <a:schemeClr val="bg1"/>
                </a:solidFill>
                <a:latin typeface="Levenim MT" panose="02010502060101010101" pitchFamily="2" charset="-79"/>
                <a:cs typeface="Levenim MT" panose="02010502060101010101" pitchFamily="2" charset="-79"/>
              </a:rPr>
              <a:t>(ODP)</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8" name="AutoShape 6"/>
          <p:cNvSpPr>
            <a:spLocks noChangeArrowheads="1"/>
          </p:cNvSpPr>
          <p:nvPr/>
        </p:nvSpPr>
        <p:spPr bwMode="auto">
          <a:xfrm>
            <a:off x="5024438" y="2214564"/>
            <a:ext cx="1643062" cy="2643187"/>
          </a:xfrm>
          <a:prstGeom prst="roundRect">
            <a:avLst>
              <a:gd name="adj" fmla="val 16667"/>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39" name="Text Box 10"/>
          <p:cNvSpPr txBox="1">
            <a:spLocks noChangeArrowheads="1"/>
          </p:cNvSpPr>
          <p:nvPr/>
        </p:nvSpPr>
        <p:spPr bwMode="auto">
          <a:xfrm>
            <a:off x="4953001" y="2357439"/>
            <a:ext cx="184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u="sng" dirty="0">
                <a:solidFill>
                  <a:schemeClr val="bg1"/>
                </a:solidFill>
                <a:latin typeface="Levenim MT" panose="02010502060101010101" pitchFamily="2" charset="-79"/>
                <a:cs typeface="Levenim MT" panose="02010502060101010101" pitchFamily="2" charset="-79"/>
              </a:rPr>
              <a:t>Müügitegevus</a:t>
            </a:r>
            <a:endParaRPr lang="de-AT" altLang="en-US" b="1" u="sng" dirty="0">
              <a:solidFill>
                <a:schemeClr val="bg1"/>
              </a:solidFill>
              <a:latin typeface="Levenim MT" panose="02010502060101010101" pitchFamily="2" charset="-79"/>
              <a:cs typeface="Levenim MT" panose="02010502060101010101" pitchFamily="2" charset="-79"/>
            </a:endParaRPr>
          </a:p>
        </p:txBody>
      </p:sp>
      <p:sp>
        <p:nvSpPr>
          <p:cNvPr id="56340" name="Text Box 13"/>
          <p:cNvSpPr txBox="1">
            <a:spLocks noChangeArrowheads="1"/>
          </p:cNvSpPr>
          <p:nvPr/>
        </p:nvSpPr>
        <p:spPr bwMode="auto">
          <a:xfrm>
            <a:off x="5024439" y="4143375"/>
            <a:ext cx="1709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Õiged töövõtted turul </a:t>
            </a:r>
            <a:r>
              <a:rPr lang="en-US" altLang="en-US" sz="900">
                <a:solidFill>
                  <a:schemeClr val="bg1"/>
                </a:solidFill>
                <a:latin typeface="Levenim MT" panose="02010502060101010101" pitchFamily="2" charset="-79"/>
                <a:cs typeface="Levenim MT" panose="02010502060101010101" pitchFamily="2" charset="-79"/>
              </a:rPr>
              <a:t>(RED)</a:t>
            </a:r>
          </a:p>
        </p:txBody>
      </p:sp>
      <p:sp>
        <p:nvSpPr>
          <p:cNvPr id="56341" name="Text Box 23"/>
          <p:cNvSpPr txBox="1">
            <a:spLocks noChangeArrowheads="1"/>
          </p:cNvSpPr>
          <p:nvPr/>
        </p:nvSpPr>
        <p:spPr bwMode="auto">
          <a:xfrm>
            <a:off x="5035551" y="2997200"/>
            <a:ext cx="163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dirty="0">
                <a:solidFill>
                  <a:schemeClr val="bg1"/>
                </a:solidFill>
                <a:latin typeface="Levenim MT" panose="02010502060101010101" pitchFamily="2" charset="-79"/>
                <a:cs typeface="Levenim MT" panose="02010502060101010101" pitchFamily="2" charset="-79"/>
              </a:rPr>
              <a:t>Müügimeeskonna </a:t>
            </a:r>
          </a:p>
          <a:p>
            <a:pPr eaLnBrk="1" hangingPunct="1"/>
            <a:r>
              <a:rPr lang="et-EE" altLang="en-US" sz="900" dirty="0">
                <a:solidFill>
                  <a:schemeClr val="bg1"/>
                </a:solidFill>
                <a:latin typeface="Levenim MT" panose="02010502060101010101" pitchFamily="2" charset="-79"/>
                <a:cs typeface="Levenim MT" panose="02010502060101010101" pitchFamily="2" charset="-79"/>
              </a:rPr>
              <a:t>tulemuste juhtimine</a:t>
            </a:r>
            <a:r>
              <a:rPr lang="en-GB" altLang="en-US" sz="900" dirty="0">
                <a:solidFill>
                  <a:schemeClr val="bg1"/>
                </a:solidFill>
                <a:latin typeface="Levenim MT" panose="02010502060101010101" pitchFamily="2" charset="-79"/>
                <a:cs typeface="Levenim MT" panose="02010502060101010101" pitchFamily="2" charset="-79"/>
              </a:rPr>
              <a:t>(SFPM)</a:t>
            </a:r>
            <a:endParaRPr lang="en-US" altLang="en-US" sz="900" dirty="0">
              <a:solidFill>
                <a:schemeClr val="bg1"/>
              </a:solidFill>
              <a:latin typeface="Levenim MT" panose="02010502060101010101" pitchFamily="2" charset="-79"/>
              <a:cs typeface="Levenim MT" panose="02010502060101010101" pitchFamily="2" charset="-79"/>
            </a:endParaRPr>
          </a:p>
        </p:txBody>
      </p:sp>
      <p:sp>
        <p:nvSpPr>
          <p:cNvPr id="56342" name="Text Box 24"/>
          <p:cNvSpPr txBox="1">
            <a:spLocks noChangeArrowheads="1"/>
          </p:cNvSpPr>
          <p:nvPr/>
        </p:nvSpPr>
        <p:spPr bwMode="auto">
          <a:xfrm>
            <a:off x="5024438" y="3357564"/>
            <a:ext cx="171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Klienditeeninduskeskused</a:t>
            </a:r>
            <a:br>
              <a:rPr lang="en-US" altLang="en-US" sz="900">
                <a:solidFill>
                  <a:schemeClr val="bg1"/>
                </a:solidFill>
                <a:latin typeface="Levenim MT" panose="02010502060101010101" pitchFamily="2" charset="-79"/>
                <a:cs typeface="Levenim MT" panose="02010502060101010101" pitchFamily="2" charset="-79"/>
              </a:rPr>
            </a:br>
            <a:r>
              <a:rPr lang="en-US" altLang="en-US" sz="900">
                <a:solidFill>
                  <a:schemeClr val="bg1"/>
                </a:solidFill>
                <a:latin typeface="Levenim MT" panose="02010502060101010101" pitchFamily="2" charset="-79"/>
                <a:cs typeface="Levenim MT" panose="02010502060101010101" pitchFamily="2" charset="-79"/>
              </a:rPr>
              <a:t>(CCC)</a:t>
            </a:r>
          </a:p>
        </p:txBody>
      </p:sp>
      <p:sp>
        <p:nvSpPr>
          <p:cNvPr id="56343" name="Text Box 25"/>
          <p:cNvSpPr txBox="1">
            <a:spLocks noChangeArrowheads="1"/>
          </p:cNvSpPr>
          <p:nvPr/>
        </p:nvSpPr>
        <p:spPr bwMode="auto">
          <a:xfrm>
            <a:off x="5024439" y="3773489"/>
            <a:ext cx="1817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Külmatehnika </a:t>
            </a:r>
            <a:r>
              <a:rPr lang="de-AT" altLang="en-US" sz="900">
                <a:solidFill>
                  <a:schemeClr val="bg1"/>
                </a:solidFill>
                <a:latin typeface="Levenim MT" panose="02010502060101010101" pitchFamily="2" charset="-79"/>
                <a:cs typeface="Levenim MT" panose="02010502060101010101" pitchFamily="2" charset="-79"/>
              </a:rPr>
              <a:t>(CCAF)</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44" name="Text Box 26"/>
          <p:cNvSpPr txBox="1">
            <a:spLocks noChangeArrowheads="1"/>
          </p:cNvSpPr>
          <p:nvPr/>
        </p:nvSpPr>
        <p:spPr bwMode="auto">
          <a:xfrm>
            <a:off x="5024438" y="4357689"/>
            <a:ext cx="1662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Hommikune operatiivkoosolek </a:t>
            </a:r>
            <a:r>
              <a:rPr lang="en-GB" altLang="en-US" sz="900">
                <a:solidFill>
                  <a:schemeClr val="bg1"/>
                </a:solidFill>
                <a:latin typeface="Levenim MT" panose="02010502060101010101" pitchFamily="2" charset="-79"/>
                <a:cs typeface="Levenim MT" panose="02010502060101010101" pitchFamily="2" charset="-79"/>
              </a:rPr>
              <a:t>(HGMM)</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67" name="AutoShape 8"/>
          <p:cNvSpPr>
            <a:spLocks noChangeArrowheads="1"/>
          </p:cNvSpPr>
          <p:nvPr/>
        </p:nvSpPr>
        <p:spPr bwMode="auto">
          <a:xfrm>
            <a:off x="6738939" y="1857376"/>
            <a:ext cx="3500437" cy="3071813"/>
          </a:xfrm>
          <a:prstGeom prst="roundRect">
            <a:avLst>
              <a:gd name="adj" fmla="val 16667"/>
            </a:avLst>
          </a:prstGeom>
          <a:solidFill>
            <a:schemeClr val="bg1">
              <a:lumMod val="75000"/>
            </a:schemeClr>
          </a:solidFill>
          <a:ln w="9525" algn="ctr">
            <a:noFill/>
            <a:round/>
            <a:headEnd/>
            <a:tailEnd/>
          </a:ln>
          <a:effectLst>
            <a:outerShdw blurRad="50800" dist="38100" dir="2700000" algn="tl" rotWithShape="0">
              <a:prstClr val="black">
                <a:alpha val="40000"/>
              </a:prstClr>
            </a:outerShdw>
          </a:effectLst>
        </p:spPr>
        <p:txBody>
          <a:bodyPr wrap="none" anchor="ctr"/>
          <a:lstStyle/>
          <a:p>
            <a:pPr eaLnBrk="1" hangingPunct="1">
              <a:defRPr/>
            </a:pPr>
            <a:endParaRPr lang="de-AT" sz="1000">
              <a:latin typeface="Arial" charset="0"/>
              <a:cs typeface="Arial" charset="0"/>
            </a:endParaRPr>
          </a:p>
        </p:txBody>
      </p:sp>
      <p:sp>
        <p:nvSpPr>
          <p:cNvPr id="56346" name="AutoShape 7"/>
          <p:cNvSpPr>
            <a:spLocks noChangeArrowheads="1"/>
          </p:cNvSpPr>
          <p:nvPr/>
        </p:nvSpPr>
        <p:spPr bwMode="auto">
          <a:xfrm>
            <a:off x="6810376" y="2214564"/>
            <a:ext cx="1643063" cy="2643187"/>
          </a:xfrm>
          <a:prstGeom prst="roundRect">
            <a:avLst>
              <a:gd name="adj" fmla="val 16667"/>
            </a:avLst>
          </a:prstGeom>
          <a:solidFill>
            <a:srgbClr val="A5002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47" name="Text Box 34"/>
          <p:cNvSpPr txBox="1">
            <a:spLocks noChangeArrowheads="1"/>
          </p:cNvSpPr>
          <p:nvPr/>
        </p:nvSpPr>
        <p:spPr bwMode="auto">
          <a:xfrm>
            <a:off x="6881813" y="3916364"/>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Laoseisude optimeerimine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48" name="Text Box 35"/>
          <p:cNvSpPr txBox="1">
            <a:spLocks noChangeArrowheads="1"/>
          </p:cNvSpPr>
          <p:nvPr/>
        </p:nvSpPr>
        <p:spPr bwMode="auto">
          <a:xfrm>
            <a:off x="6881814" y="3416300"/>
            <a:ext cx="1500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Müügiennustuste optimeerimine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49" name="Text Box 38"/>
          <p:cNvSpPr txBox="1">
            <a:spLocks noChangeArrowheads="1"/>
          </p:cNvSpPr>
          <p:nvPr/>
        </p:nvSpPr>
        <p:spPr bwMode="auto">
          <a:xfrm>
            <a:off x="6881814" y="4413250"/>
            <a:ext cx="949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en-US" sz="900">
                <a:solidFill>
                  <a:schemeClr val="bg1"/>
                </a:solidFill>
                <a:latin typeface="Levenim MT" panose="02010502060101010101" pitchFamily="2" charset="-79"/>
                <a:cs typeface="Levenim MT" panose="02010502060101010101" pitchFamily="2" charset="-79"/>
              </a:rPr>
              <a:t>S&amp;OP Pro</a:t>
            </a:r>
            <a:r>
              <a:rPr lang="et-EE" altLang="en-US" sz="900">
                <a:solidFill>
                  <a:schemeClr val="bg1"/>
                </a:solidFill>
                <a:latin typeface="Levenim MT" panose="02010502060101010101" pitchFamily="2" charset="-79"/>
                <a:cs typeface="Levenim MT" panose="02010502060101010101" pitchFamily="2" charset="-79"/>
              </a:rPr>
              <a:t>tsess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0" name="Text Box 39"/>
          <p:cNvSpPr txBox="1">
            <a:spLocks noChangeArrowheads="1"/>
          </p:cNvSpPr>
          <p:nvPr/>
        </p:nvSpPr>
        <p:spPr bwMode="auto">
          <a:xfrm>
            <a:off x="6881813" y="3000375"/>
            <a:ext cx="125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Nõudluse </a:t>
            </a:r>
          </a:p>
          <a:p>
            <a:pPr eaLnBrk="1" hangingPunct="1"/>
            <a:r>
              <a:rPr lang="et-EE" altLang="en-US" sz="900">
                <a:solidFill>
                  <a:schemeClr val="bg1"/>
                </a:solidFill>
                <a:latin typeface="Levenim MT" panose="02010502060101010101" pitchFamily="2" charset="-79"/>
                <a:cs typeface="Levenim MT" panose="02010502060101010101" pitchFamily="2" charset="-79"/>
              </a:rPr>
              <a:t>tasakaalusatamine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1" name="Text Box 11"/>
          <p:cNvSpPr txBox="1">
            <a:spLocks noChangeArrowheads="1"/>
          </p:cNvSpPr>
          <p:nvPr/>
        </p:nvSpPr>
        <p:spPr bwMode="auto">
          <a:xfrm>
            <a:off x="6738939" y="2282826"/>
            <a:ext cx="178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u="sng">
                <a:solidFill>
                  <a:schemeClr val="bg1"/>
                </a:solidFill>
                <a:latin typeface="Levenim MT" panose="02010502060101010101" pitchFamily="2" charset="-79"/>
                <a:cs typeface="Levenim MT" panose="02010502060101010101" pitchFamily="2" charset="-79"/>
              </a:rPr>
              <a:t>Nõudluse ja tarne planeerimine</a:t>
            </a:r>
            <a:endParaRPr lang="en-US" altLang="en-US" b="1" u="sng">
              <a:solidFill>
                <a:schemeClr val="bg1"/>
              </a:solidFill>
              <a:latin typeface="Levenim MT" panose="02010502060101010101" pitchFamily="2" charset="-79"/>
              <a:cs typeface="Levenim MT" panose="02010502060101010101" pitchFamily="2" charset="-79"/>
            </a:endParaRPr>
          </a:p>
        </p:txBody>
      </p:sp>
      <p:sp>
        <p:nvSpPr>
          <p:cNvPr id="56352" name="AutoShape 7"/>
          <p:cNvSpPr>
            <a:spLocks noChangeArrowheads="1"/>
          </p:cNvSpPr>
          <p:nvPr/>
        </p:nvSpPr>
        <p:spPr bwMode="auto">
          <a:xfrm>
            <a:off x="8524876" y="2214564"/>
            <a:ext cx="1643063" cy="2643187"/>
          </a:xfrm>
          <a:prstGeom prst="roundRect">
            <a:avLst>
              <a:gd name="adj" fmla="val 16667"/>
            </a:avLst>
          </a:prstGeom>
          <a:solidFill>
            <a:srgbClr val="A5002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53" name="Text Box 34"/>
          <p:cNvSpPr txBox="1">
            <a:spLocks noChangeArrowheads="1"/>
          </p:cNvSpPr>
          <p:nvPr/>
        </p:nvSpPr>
        <p:spPr bwMode="auto">
          <a:xfrm>
            <a:off x="8524876" y="3571875"/>
            <a:ext cx="16430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Koostöö hulgimüüjatega</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4" name="Text Box 35"/>
          <p:cNvSpPr txBox="1">
            <a:spLocks noChangeArrowheads="1"/>
          </p:cNvSpPr>
          <p:nvPr/>
        </p:nvSpPr>
        <p:spPr bwMode="auto">
          <a:xfrm>
            <a:off x="8524875" y="3286125"/>
            <a:ext cx="1708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Ühine äriplaan</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5" name="Text Box 38"/>
          <p:cNvSpPr txBox="1">
            <a:spLocks noChangeArrowheads="1"/>
          </p:cNvSpPr>
          <p:nvPr/>
        </p:nvSpPr>
        <p:spPr bwMode="auto">
          <a:xfrm>
            <a:off x="8524875" y="4056064"/>
            <a:ext cx="11811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Kliendikasumlikkus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6" name="Text Box 39"/>
          <p:cNvSpPr txBox="1">
            <a:spLocks noChangeArrowheads="1"/>
          </p:cNvSpPr>
          <p:nvPr/>
        </p:nvSpPr>
        <p:spPr bwMode="auto">
          <a:xfrm>
            <a:off x="8524876" y="3000375"/>
            <a:ext cx="1158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Kommertspoliitika</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7" name="Text Box 11"/>
          <p:cNvSpPr txBox="1">
            <a:spLocks noChangeArrowheads="1"/>
          </p:cNvSpPr>
          <p:nvPr/>
        </p:nvSpPr>
        <p:spPr bwMode="auto">
          <a:xfrm>
            <a:off x="8453439" y="2282826"/>
            <a:ext cx="178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u="sng">
                <a:solidFill>
                  <a:schemeClr val="bg1"/>
                </a:solidFill>
                <a:latin typeface="Levenim MT" panose="02010502060101010101" pitchFamily="2" charset="-79"/>
                <a:cs typeface="Levenim MT" panose="02010502060101010101" pitchFamily="2" charset="-79"/>
              </a:rPr>
              <a:t>Koostöö suurklientidega</a:t>
            </a:r>
            <a:endParaRPr lang="en-US" altLang="en-US" b="1" u="sng">
              <a:solidFill>
                <a:schemeClr val="bg1"/>
              </a:solidFill>
              <a:latin typeface="Levenim MT" panose="02010502060101010101" pitchFamily="2" charset="-79"/>
              <a:cs typeface="Levenim MT" panose="02010502060101010101" pitchFamily="2" charset="-79"/>
            </a:endParaRPr>
          </a:p>
        </p:txBody>
      </p:sp>
      <p:sp>
        <p:nvSpPr>
          <p:cNvPr id="56358" name="Text Box 38"/>
          <p:cNvSpPr txBox="1">
            <a:spLocks noChangeArrowheads="1"/>
          </p:cNvSpPr>
          <p:nvPr/>
        </p:nvSpPr>
        <p:spPr bwMode="auto">
          <a:xfrm>
            <a:off x="8458201" y="4341814"/>
            <a:ext cx="1820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Koostöö kõigi funktsioonidega</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9" name="Text Box 38"/>
          <p:cNvSpPr txBox="1">
            <a:spLocks noChangeArrowheads="1"/>
          </p:cNvSpPr>
          <p:nvPr/>
        </p:nvSpPr>
        <p:spPr bwMode="auto">
          <a:xfrm>
            <a:off x="8524875" y="4556125"/>
            <a:ext cx="1028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Kliendi rahulolu</a:t>
            </a:r>
            <a:endParaRPr lang="en-US" altLang="en-US" sz="900">
              <a:solidFill>
                <a:schemeClr val="bg1"/>
              </a:solidFill>
              <a:latin typeface="Levenim MT" panose="02010502060101010101" pitchFamily="2" charset="-79"/>
              <a:cs typeface="Levenim MT" panose="02010502060101010101" pitchFamily="2" charset="-79"/>
            </a:endParaRPr>
          </a:p>
        </p:txBody>
      </p:sp>
      <p:cxnSp>
        <p:nvCxnSpPr>
          <p:cNvPr id="56360" name="Straight Connector 37"/>
          <p:cNvCxnSpPr>
            <a:cxnSpLocks noChangeShapeType="1"/>
          </p:cNvCxnSpPr>
          <p:nvPr/>
        </p:nvCxnSpPr>
        <p:spPr bwMode="auto">
          <a:xfrm>
            <a:off x="1666876" y="2927350"/>
            <a:ext cx="8501063" cy="158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sp>
        <p:nvSpPr>
          <p:cNvPr id="83" name="Text Box 10"/>
          <p:cNvSpPr txBox="1">
            <a:spLocks noChangeArrowheads="1"/>
          </p:cNvSpPr>
          <p:nvPr/>
        </p:nvSpPr>
        <p:spPr bwMode="auto">
          <a:xfrm>
            <a:off x="2238375" y="1938338"/>
            <a:ext cx="4286250" cy="276999"/>
          </a:xfrm>
          <a:prstGeom prst="rect">
            <a:avLst/>
          </a:prstGeom>
          <a:noFill/>
          <a:ln w="9525" algn="ctr">
            <a:noFill/>
            <a:miter lim="800000"/>
            <a:headEnd/>
            <a:tailEnd/>
          </a:ln>
        </p:spPr>
        <p:txBody>
          <a:bodyPr>
            <a:spAutoFit/>
          </a:bodyPr>
          <a:lstStyle/>
          <a:p>
            <a:pPr algn="ctr" eaLnBrk="1" hangingPunct="1">
              <a:defRPr/>
            </a:pPr>
            <a:r>
              <a:rPr lang="et-EE" sz="1200" b="1" dirty="0">
                <a:solidFill>
                  <a:schemeClr val="tx1">
                    <a:lumMod val="65000"/>
                    <a:lumOff val="35000"/>
                  </a:schemeClr>
                </a:solidFill>
                <a:latin typeface="Levenim MT" pitchFamily="2" charset="-79"/>
                <a:cs typeface="Levenim MT" pitchFamily="2" charset="-79"/>
              </a:rPr>
              <a:t>Funktsionaalne efektiivsus</a:t>
            </a:r>
            <a:endParaRPr lang="de-AT" sz="1200" b="1" dirty="0">
              <a:solidFill>
                <a:schemeClr val="tx1">
                  <a:lumMod val="65000"/>
                  <a:lumOff val="35000"/>
                </a:schemeClr>
              </a:solidFill>
              <a:latin typeface="Levenim MT" pitchFamily="2" charset="-79"/>
              <a:cs typeface="Levenim MT" pitchFamily="2" charset="-79"/>
            </a:endParaRPr>
          </a:p>
        </p:txBody>
      </p:sp>
      <p:sp>
        <p:nvSpPr>
          <p:cNvPr id="56362" name="Text Box 10"/>
          <p:cNvSpPr txBox="1">
            <a:spLocks noChangeArrowheads="1"/>
          </p:cNvSpPr>
          <p:nvPr/>
        </p:nvSpPr>
        <p:spPr bwMode="auto">
          <a:xfrm>
            <a:off x="6881813" y="1928814"/>
            <a:ext cx="342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dirty="0">
                <a:latin typeface="Levenim MT" panose="02010502060101010101" pitchFamily="2" charset="-79"/>
                <a:cs typeface="Levenim MT" panose="02010502060101010101" pitchFamily="2" charset="-79"/>
              </a:rPr>
              <a:t>Funktsioonide vaheline efektiivsus</a:t>
            </a:r>
            <a:endParaRPr lang="de-AT" altLang="en-US" b="1" dirty="0">
              <a:latin typeface="Levenim MT" panose="02010502060101010101" pitchFamily="2" charset="-79"/>
              <a:cs typeface="Levenim MT" panose="02010502060101010101" pitchFamily="2" charset="-79"/>
            </a:endParaRPr>
          </a:p>
        </p:txBody>
      </p:sp>
      <p:sp>
        <p:nvSpPr>
          <p:cNvPr id="56363" name="Text Box 10"/>
          <p:cNvSpPr txBox="1">
            <a:spLocks noChangeArrowheads="1"/>
          </p:cNvSpPr>
          <p:nvPr/>
        </p:nvSpPr>
        <p:spPr bwMode="auto">
          <a:xfrm>
            <a:off x="3000375" y="5010151"/>
            <a:ext cx="5676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u="sng">
                <a:solidFill>
                  <a:srgbClr val="A50021"/>
                </a:solidFill>
                <a:latin typeface="Levenim MT" panose="02010502060101010101" pitchFamily="2" charset="-79"/>
                <a:cs typeface="Levenim MT" panose="02010502060101010101" pitchFamily="2" charset="-79"/>
              </a:rPr>
              <a:t>Teadmiste ja kogemuste vahetamise süsteem </a:t>
            </a:r>
            <a:r>
              <a:rPr lang="et-EE" altLang="en-US" b="1">
                <a:solidFill>
                  <a:srgbClr val="A50021"/>
                </a:solidFill>
                <a:latin typeface="Levenim MT" panose="02010502060101010101" pitchFamily="2" charset="-79"/>
                <a:cs typeface="Levenim MT" panose="02010502060101010101" pitchFamily="2" charset="-79"/>
              </a:rPr>
              <a:t>      </a:t>
            </a:r>
            <a:r>
              <a:rPr lang="et-EE" altLang="en-US" b="1" u="sng">
                <a:solidFill>
                  <a:srgbClr val="A50021"/>
                </a:solidFill>
                <a:latin typeface="Levenim MT" panose="02010502060101010101" pitchFamily="2" charset="-79"/>
                <a:cs typeface="Levenim MT" panose="02010502060101010101" pitchFamily="2" charset="-79"/>
              </a:rPr>
              <a:t>Toote eluea juhtimine</a:t>
            </a:r>
            <a:endParaRPr lang="de-AT" altLang="en-US" b="1" u="sng">
              <a:solidFill>
                <a:srgbClr val="A50021"/>
              </a:solidFill>
              <a:latin typeface="Levenim MT" panose="02010502060101010101" pitchFamily="2" charset="-79"/>
              <a:cs typeface="Levenim MT" panose="02010502060101010101" pitchFamily="2" charset="-79"/>
            </a:endParaRPr>
          </a:p>
        </p:txBody>
      </p:sp>
      <p:sp>
        <p:nvSpPr>
          <p:cNvPr id="56364" name="Text Box 34"/>
          <p:cNvSpPr txBox="1">
            <a:spLocks noChangeArrowheads="1"/>
          </p:cNvSpPr>
          <p:nvPr/>
        </p:nvSpPr>
        <p:spPr bwMode="auto">
          <a:xfrm>
            <a:off x="8524876" y="3786189"/>
            <a:ext cx="1643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en-US" sz="900">
                <a:solidFill>
                  <a:schemeClr val="bg1"/>
                </a:solidFill>
                <a:latin typeface="Levenim MT" panose="02010502060101010101" pitchFamily="2" charset="-79"/>
                <a:cs typeface="Levenim MT" panose="02010502060101010101" pitchFamily="2" charset="-79"/>
              </a:rPr>
              <a:t>DIFOTAI, CTS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65" name="Rectangle 12"/>
          <p:cNvSpPr txBox="1">
            <a:spLocks noChangeArrowheads="1"/>
          </p:cNvSpPr>
          <p:nvPr>
            <p:custDataLst>
              <p:tags r:id="rId1"/>
            </p:custDataLst>
          </p:nvPr>
        </p:nvSpPr>
        <p:spPr bwMode="gray">
          <a:xfrm>
            <a:off x="1519635" y="615951"/>
            <a:ext cx="3459956"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31863">
              <a:defRPr sz="1200">
                <a:solidFill>
                  <a:schemeClr val="tx1"/>
                </a:solidFill>
                <a:latin typeface="Arial" panose="020B0604020202020204" pitchFamily="34" charset="0"/>
              </a:defRPr>
            </a:lvl1pPr>
            <a:lvl2pPr marL="742950" indent="-285750" defTabSz="931863">
              <a:defRPr sz="1200">
                <a:solidFill>
                  <a:schemeClr val="tx1"/>
                </a:solidFill>
                <a:latin typeface="Arial" panose="020B0604020202020204" pitchFamily="34" charset="0"/>
              </a:defRPr>
            </a:lvl2pPr>
            <a:lvl3pPr marL="1143000" indent="-228600" defTabSz="931863">
              <a:defRPr sz="1200">
                <a:solidFill>
                  <a:schemeClr val="tx1"/>
                </a:solidFill>
                <a:latin typeface="Arial" panose="020B0604020202020204" pitchFamily="34" charset="0"/>
              </a:defRPr>
            </a:lvl3pPr>
            <a:lvl4pPr marL="1600200" indent="-228600" defTabSz="931863">
              <a:defRPr sz="1200">
                <a:solidFill>
                  <a:schemeClr val="tx1"/>
                </a:solidFill>
                <a:latin typeface="Arial" panose="020B0604020202020204" pitchFamily="34" charset="0"/>
              </a:defRPr>
            </a:lvl4pPr>
            <a:lvl5pPr marL="2057400" indent="-228600" defTabSz="931863">
              <a:defRPr sz="12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sz="3200" b="1" dirty="0">
                <a:solidFill>
                  <a:srgbClr val="C00000"/>
                </a:solidFill>
                <a:latin typeface="Calibri Light" panose="020F0302020204030204" pitchFamily="34" charset="0"/>
                <a:cs typeface="Arial" panose="020B0604020202020204" pitchFamily="34" charset="0"/>
              </a:rPr>
              <a:t>LEAN töövahendid</a:t>
            </a:r>
            <a:endParaRPr lang="en-US" altLang="en-US" sz="3200" b="1" dirty="0">
              <a:solidFill>
                <a:srgbClr val="C00000"/>
              </a:solidFill>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37219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5404-2EEC-4327-8C95-F115856C753D}"/>
              </a:ext>
            </a:extLst>
          </p:cNvPr>
          <p:cNvSpPr>
            <a:spLocks noGrp="1"/>
          </p:cNvSpPr>
          <p:nvPr>
            <p:ph type="title"/>
          </p:nvPr>
        </p:nvSpPr>
        <p:spPr/>
        <p:txBody>
          <a:bodyPr/>
          <a:lstStyle/>
          <a:p>
            <a:r>
              <a:rPr lang="et-EE" dirty="0"/>
              <a:t>Lean Tootmine</a:t>
            </a:r>
            <a:endParaRPr lang="en-US" dirty="0"/>
          </a:p>
        </p:txBody>
      </p:sp>
      <p:sp>
        <p:nvSpPr>
          <p:cNvPr id="3" name="Content Placeholder 2">
            <a:extLst>
              <a:ext uri="{FF2B5EF4-FFF2-40B4-BE49-F238E27FC236}">
                <a16:creationId xmlns:a16="http://schemas.microsoft.com/office/drawing/2014/main" id="{FB14ED98-BA41-4018-B52A-9DCDB3C14B0C}"/>
              </a:ext>
            </a:extLst>
          </p:cNvPr>
          <p:cNvSpPr>
            <a:spLocks noGrp="1"/>
          </p:cNvSpPr>
          <p:nvPr>
            <p:ph idx="1"/>
          </p:nvPr>
        </p:nvSpPr>
        <p:spPr/>
        <p:txBody>
          <a:bodyPr/>
          <a:lstStyle/>
          <a:p>
            <a:r>
              <a:rPr lang="et-EE" dirty="0"/>
              <a:t>Kiired liini ümberpanekud (Quick change over/</a:t>
            </a:r>
            <a:r>
              <a:rPr lang="en-US" dirty="0"/>
              <a:t>Single-Minute Exchange of Dies</a:t>
            </a:r>
            <a:r>
              <a:rPr lang="et-EE" dirty="0"/>
              <a:t>, SMED)</a:t>
            </a:r>
          </a:p>
          <a:p>
            <a:r>
              <a:rPr lang="et-EE" dirty="0"/>
              <a:t>Autonoomne hooldus (Team Maintenance)</a:t>
            </a:r>
          </a:p>
          <a:p>
            <a:r>
              <a:rPr lang="et-EE" dirty="0"/>
              <a:t>Liinioperaatorite arendusprogramm. ODP (Operators development program)</a:t>
            </a:r>
          </a:p>
          <a:p>
            <a:r>
              <a:rPr lang="et-EE" dirty="0"/>
              <a:t>Tulemuste juhtimine (Performance management)</a:t>
            </a:r>
          </a:p>
          <a:p>
            <a:r>
              <a:rPr lang="et-EE" dirty="0"/>
              <a:t>KAIZEN – süsteemne probleemide lahendamine</a:t>
            </a:r>
            <a:endParaRPr lang="en-US" dirty="0"/>
          </a:p>
        </p:txBody>
      </p:sp>
    </p:spTree>
    <p:extLst>
      <p:ext uri="{BB962C8B-B14F-4D97-AF65-F5344CB8AC3E}">
        <p14:creationId xmlns:p14="http://schemas.microsoft.com/office/powerpoint/2010/main" val="59408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802547" y="25401"/>
            <a:ext cx="8964613" cy="523875"/>
          </a:xfrm>
          <a:prstGeom prst="rect">
            <a:avLst/>
          </a:prstGeom>
          <a:noFill/>
          <a:ln w="9525">
            <a:noFill/>
            <a:miter lim="800000"/>
            <a:headEnd/>
            <a:tailEnd/>
          </a:ln>
        </p:spPr>
        <p:txBody>
          <a:bodyPr>
            <a:spAutoFit/>
          </a:bodyPr>
          <a:lstStyle/>
          <a:p>
            <a:pPr algn="ctr"/>
            <a:r>
              <a:rPr lang="et-EE" sz="2800" b="1" dirty="0">
                <a:solidFill>
                  <a:srgbClr val="CC0000"/>
                </a:solidFill>
                <a:latin typeface="Calibri" pitchFamily="34" charset="0"/>
              </a:rPr>
              <a:t>NÄIDE: </a:t>
            </a:r>
            <a:r>
              <a:rPr lang="en-US" sz="2800" b="1" dirty="0">
                <a:solidFill>
                  <a:srgbClr val="CC0000"/>
                </a:solidFill>
                <a:latin typeface="Calibri" pitchFamily="34" charset="0"/>
              </a:rPr>
              <a:t>Italy / Lean Manufacturing</a:t>
            </a:r>
          </a:p>
        </p:txBody>
      </p:sp>
      <p:sp>
        <p:nvSpPr>
          <p:cNvPr id="31747" name="TextBox 6"/>
          <p:cNvSpPr txBox="1">
            <a:spLocks noChangeArrowheads="1"/>
          </p:cNvSpPr>
          <p:nvPr/>
        </p:nvSpPr>
        <p:spPr bwMode="auto">
          <a:xfrm>
            <a:off x="837472" y="603250"/>
            <a:ext cx="5091113" cy="954088"/>
          </a:xfrm>
          <a:prstGeom prst="rect">
            <a:avLst/>
          </a:prstGeom>
          <a:solidFill>
            <a:srgbClr val="C00000"/>
          </a:solidFill>
          <a:ln w="9525">
            <a:noFill/>
            <a:miter lim="800000"/>
            <a:headEnd/>
            <a:tailEnd/>
          </a:ln>
        </p:spPr>
        <p:txBody>
          <a:bodyPr lIns="91329" tIns="45664" rIns="91329" bIns="45664" anchor="ctr">
            <a:spAutoFit/>
          </a:bodyPr>
          <a:lstStyle/>
          <a:p>
            <a:pPr algn="ctr"/>
            <a:r>
              <a:rPr lang="en-US" sz="1400" b="1">
                <a:solidFill>
                  <a:srgbClr val="FFFFFF"/>
                </a:solidFill>
                <a:latin typeface="Calibri" pitchFamily="34" charset="0"/>
              </a:rPr>
              <a:t>Supply Chain supports IT Job Ticket by: </a:t>
            </a:r>
          </a:p>
          <a:p>
            <a:pPr algn="ctr"/>
            <a:r>
              <a:rPr lang="en-US" sz="1400" b="1">
                <a:solidFill>
                  <a:srgbClr val="FFFFFF"/>
                </a:solidFill>
                <a:latin typeface="Calibri" pitchFamily="34" charset="0"/>
              </a:rPr>
              <a:t>Increase production capabilities and responsiveness while optimizing the cost base. Continuous focus on Sustainability towards achieving our long term goals</a:t>
            </a:r>
            <a:endParaRPr lang="en-US" sz="1200">
              <a:solidFill>
                <a:srgbClr val="FFFFFF"/>
              </a:solidFill>
              <a:latin typeface="Calibri" pitchFamily="34" charset="0"/>
            </a:endParaRPr>
          </a:p>
        </p:txBody>
      </p:sp>
      <p:sp>
        <p:nvSpPr>
          <p:cNvPr id="49156" name="TextBox 27"/>
          <p:cNvSpPr txBox="1">
            <a:spLocks noChangeArrowheads="1"/>
          </p:cNvSpPr>
          <p:nvPr/>
        </p:nvSpPr>
        <p:spPr bwMode="auto">
          <a:xfrm>
            <a:off x="859697" y="5805488"/>
            <a:ext cx="5091113" cy="1046162"/>
          </a:xfrm>
          <a:prstGeom prst="rect">
            <a:avLst/>
          </a:prstGeom>
          <a:solidFill>
            <a:srgbClr val="C00000"/>
          </a:solidFill>
          <a:ln w="9525">
            <a:noFill/>
            <a:miter lim="800000"/>
            <a:headEnd/>
            <a:tailEnd/>
          </a:ln>
        </p:spPr>
        <p:txBody>
          <a:bodyPr lIns="91329" tIns="45664" rIns="91329" bIns="45664" anchor="ctr">
            <a:spAutoFit/>
          </a:bodyPr>
          <a:lstStyle/>
          <a:p>
            <a:pPr algn="ctr">
              <a:defRPr/>
            </a:pPr>
            <a:r>
              <a:rPr lang="en-US" sz="1400" b="1" u="sng" dirty="0">
                <a:solidFill>
                  <a:srgbClr val="FFFFFF"/>
                </a:solidFill>
                <a:latin typeface="Calibri" pitchFamily="34" charset="0"/>
              </a:rPr>
              <a:t>Roadmap:</a:t>
            </a:r>
          </a:p>
          <a:p>
            <a:pPr marL="95250" indent="-95250">
              <a:defRPr/>
            </a:pPr>
            <a:r>
              <a:rPr lang="en-US" sz="1200" b="1" dirty="0">
                <a:solidFill>
                  <a:srgbClr val="FFFFFF"/>
                </a:solidFill>
                <a:latin typeface="Calibri" pitchFamily="34" charset="0"/>
              </a:rPr>
              <a:t>County already Certified in 3 core solutions (PM, SMED, Kaizen)</a:t>
            </a:r>
          </a:p>
          <a:p>
            <a:pPr marL="95250" indent="-95250">
              <a:buFontTx/>
              <a:buChar char="-"/>
              <a:defRPr/>
            </a:pPr>
            <a:r>
              <a:rPr lang="en-US" sz="1200" b="1" dirty="0">
                <a:solidFill>
                  <a:srgbClr val="FFFFFF"/>
                </a:solidFill>
                <a:latin typeface="Calibri" pitchFamily="34" charset="0"/>
              </a:rPr>
              <a:t>Deployment support of </a:t>
            </a:r>
            <a:r>
              <a:rPr lang="en-US" sz="1200" b="1" dirty="0" err="1">
                <a:solidFill>
                  <a:srgbClr val="FFFFFF"/>
                </a:solidFill>
                <a:latin typeface="Calibri" pitchFamily="34" charset="0"/>
              </a:rPr>
              <a:t>EAtB</a:t>
            </a:r>
            <a:r>
              <a:rPr lang="en-US" sz="1200" b="1" dirty="0">
                <a:solidFill>
                  <a:srgbClr val="FFFFFF"/>
                </a:solidFill>
                <a:latin typeface="Calibri" pitchFamily="34" charset="0"/>
              </a:rPr>
              <a:t> LM solutions </a:t>
            </a:r>
          </a:p>
          <a:p>
            <a:pPr marL="95250" indent="-95250">
              <a:buFontTx/>
              <a:buChar char="-"/>
              <a:defRPr/>
            </a:pPr>
            <a:r>
              <a:rPr lang="en-US" sz="1200" b="1" dirty="0">
                <a:solidFill>
                  <a:srgbClr val="FFFFFF"/>
                </a:solidFill>
                <a:latin typeface="Calibri" pitchFamily="34" charset="0"/>
              </a:rPr>
              <a:t>Regular status calls and visits</a:t>
            </a:r>
          </a:p>
          <a:p>
            <a:pPr marL="95250" indent="-95250">
              <a:buFontTx/>
              <a:buChar char="-"/>
              <a:defRPr/>
            </a:pPr>
            <a:r>
              <a:rPr lang="en-US" sz="1200" b="1" dirty="0">
                <a:solidFill>
                  <a:srgbClr val="FFFFFF"/>
                </a:solidFill>
                <a:latin typeface="Calibri" pitchFamily="34" charset="0"/>
              </a:rPr>
              <a:t>Stream Certification of  LM area  – Q3 2015 (will be confirmed  in Q4’14)</a:t>
            </a:r>
          </a:p>
        </p:txBody>
      </p:sp>
      <p:sp>
        <p:nvSpPr>
          <p:cNvPr id="29" name="TextBox 28"/>
          <p:cNvSpPr txBox="1"/>
          <p:nvPr/>
        </p:nvSpPr>
        <p:spPr>
          <a:xfrm>
            <a:off x="966059" y="1557339"/>
            <a:ext cx="1071562" cy="369887"/>
          </a:xfrm>
          <a:prstGeom prst="rect">
            <a:avLst/>
          </a:prstGeom>
          <a:noFill/>
        </p:spPr>
        <p:txBody>
          <a:bodyPr wrap="none" anchor="ctr">
            <a:spAutoFit/>
          </a:bodyPr>
          <a:lstStyle/>
          <a:p>
            <a:pPr>
              <a:defRPr/>
            </a:pPr>
            <a:r>
              <a:rPr lang="en-US" b="1" dirty="0">
                <a:solidFill>
                  <a:prstClr val="black"/>
                </a:solidFill>
                <a:effectLst>
                  <a:outerShdw blurRad="38100" dist="38100" dir="2700000" algn="tl">
                    <a:srgbClr val="000000">
                      <a:alpha val="43137"/>
                    </a:srgbClr>
                  </a:outerShdw>
                </a:effectLst>
                <a:latin typeface="Calibri"/>
              </a:rPr>
              <a:t>Solutions</a:t>
            </a:r>
          </a:p>
        </p:txBody>
      </p:sp>
      <p:sp>
        <p:nvSpPr>
          <p:cNvPr id="31" name="TextBox 30"/>
          <p:cNvSpPr txBox="1"/>
          <p:nvPr/>
        </p:nvSpPr>
        <p:spPr>
          <a:xfrm>
            <a:off x="2688496" y="1557339"/>
            <a:ext cx="2757488" cy="369887"/>
          </a:xfrm>
          <a:prstGeom prst="rect">
            <a:avLst/>
          </a:prstGeom>
          <a:noFill/>
        </p:spPr>
        <p:txBody>
          <a:bodyPr anchor="ctr">
            <a:spAutoFit/>
          </a:bodyPr>
          <a:lstStyle/>
          <a:p>
            <a:pPr>
              <a:defRPr/>
            </a:pPr>
            <a:r>
              <a:rPr lang="en-US" b="1" dirty="0">
                <a:solidFill>
                  <a:prstClr val="black"/>
                </a:solidFill>
                <a:effectLst>
                  <a:outerShdw blurRad="38100" dist="38100" dir="2700000" algn="tl">
                    <a:srgbClr val="000000">
                      <a:alpha val="43137"/>
                    </a:srgbClr>
                  </a:outerShdw>
                </a:effectLst>
                <a:latin typeface="Calibri"/>
              </a:rPr>
              <a:t>Actions</a:t>
            </a:r>
          </a:p>
        </p:txBody>
      </p:sp>
      <p:cxnSp>
        <p:nvCxnSpPr>
          <p:cNvPr id="59" name="Straight Connector 58"/>
          <p:cNvCxnSpPr/>
          <p:nvPr/>
        </p:nvCxnSpPr>
        <p:spPr>
          <a:xfrm>
            <a:off x="924784" y="2660650"/>
            <a:ext cx="88693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24784" y="4005263"/>
            <a:ext cx="88693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24784" y="5013325"/>
            <a:ext cx="88693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24784" y="1879600"/>
            <a:ext cx="88693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1755" name="TextBox 43"/>
          <p:cNvSpPr txBox="1">
            <a:spLocks noChangeArrowheads="1"/>
          </p:cNvSpPr>
          <p:nvPr/>
        </p:nvSpPr>
        <p:spPr bwMode="auto">
          <a:xfrm>
            <a:off x="837472" y="1916113"/>
            <a:ext cx="1368425" cy="584200"/>
          </a:xfrm>
          <a:prstGeom prst="rect">
            <a:avLst/>
          </a:prstGeom>
          <a:noFill/>
          <a:ln w="9525">
            <a:noFill/>
            <a:miter lim="800000"/>
            <a:headEnd/>
            <a:tailEnd/>
          </a:ln>
        </p:spPr>
        <p:txBody>
          <a:bodyPr>
            <a:spAutoFit/>
          </a:bodyPr>
          <a:lstStyle/>
          <a:p>
            <a:r>
              <a:rPr lang="en-US" sz="1600" b="1">
                <a:solidFill>
                  <a:srgbClr val="000000"/>
                </a:solidFill>
                <a:latin typeface="Calibri" pitchFamily="34" charset="0"/>
              </a:rPr>
              <a:t>Performance Management</a:t>
            </a:r>
          </a:p>
        </p:txBody>
      </p:sp>
      <p:sp>
        <p:nvSpPr>
          <p:cNvPr id="31756" name="TextBox 44"/>
          <p:cNvSpPr txBox="1">
            <a:spLocks noChangeArrowheads="1"/>
          </p:cNvSpPr>
          <p:nvPr/>
        </p:nvSpPr>
        <p:spPr bwMode="auto">
          <a:xfrm>
            <a:off x="837472" y="2781300"/>
            <a:ext cx="1382713" cy="338138"/>
          </a:xfrm>
          <a:prstGeom prst="rect">
            <a:avLst/>
          </a:prstGeom>
          <a:noFill/>
          <a:ln w="9525">
            <a:noFill/>
            <a:miter lim="800000"/>
            <a:headEnd/>
            <a:tailEnd/>
          </a:ln>
        </p:spPr>
        <p:txBody>
          <a:bodyPr>
            <a:spAutoFit/>
          </a:bodyPr>
          <a:lstStyle/>
          <a:p>
            <a:r>
              <a:rPr lang="en-US" sz="1600" b="1" dirty="0">
                <a:solidFill>
                  <a:srgbClr val="000000"/>
                </a:solidFill>
                <a:latin typeface="Calibri" pitchFamily="34" charset="0"/>
              </a:rPr>
              <a:t>SMED</a:t>
            </a:r>
            <a:r>
              <a:rPr lang="et-EE" sz="1600" b="1" dirty="0">
                <a:solidFill>
                  <a:srgbClr val="000000"/>
                </a:solidFill>
                <a:latin typeface="Calibri" pitchFamily="34" charset="0"/>
              </a:rPr>
              <a:t>/QCO</a:t>
            </a:r>
            <a:endParaRPr lang="en-US" sz="1600" b="1" dirty="0">
              <a:solidFill>
                <a:srgbClr val="000000"/>
              </a:solidFill>
              <a:latin typeface="Calibri" pitchFamily="34" charset="0"/>
            </a:endParaRPr>
          </a:p>
        </p:txBody>
      </p:sp>
      <p:sp>
        <p:nvSpPr>
          <p:cNvPr id="31757" name="TextBox 56"/>
          <p:cNvSpPr txBox="1">
            <a:spLocks noChangeArrowheads="1"/>
          </p:cNvSpPr>
          <p:nvPr/>
        </p:nvSpPr>
        <p:spPr bwMode="auto">
          <a:xfrm>
            <a:off x="802547" y="4027489"/>
            <a:ext cx="1641475" cy="338137"/>
          </a:xfrm>
          <a:prstGeom prst="rect">
            <a:avLst/>
          </a:prstGeom>
          <a:noFill/>
          <a:ln w="9525">
            <a:noFill/>
            <a:miter lim="800000"/>
            <a:headEnd/>
            <a:tailEnd/>
          </a:ln>
        </p:spPr>
        <p:txBody>
          <a:bodyPr>
            <a:spAutoFit/>
          </a:bodyPr>
          <a:lstStyle/>
          <a:p>
            <a:r>
              <a:rPr lang="en-US" sz="1600" b="1">
                <a:solidFill>
                  <a:srgbClr val="000000"/>
                </a:solidFill>
                <a:latin typeface="Calibri" pitchFamily="34" charset="0"/>
              </a:rPr>
              <a:t>Kaizen</a:t>
            </a:r>
          </a:p>
        </p:txBody>
      </p:sp>
      <p:sp>
        <p:nvSpPr>
          <p:cNvPr id="31758" name="TextBox 57"/>
          <p:cNvSpPr txBox="1">
            <a:spLocks noChangeArrowheads="1"/>
          </p:cNvSpPr>
          <p:nvPr/>
        </p:nvSpPr>
        <p:spPr bwMode="auto">
          <a:xfrm>
            <a:off x="837472" y="5013325"/>
            <a:ext cx="1743075" cy="338138"/>
          </a:xfrm>
          <a:prstGeom prst="rect">
            <a:avLst/>
          </a:prstGeom>
          <a:noFill/>
          <a:ln w="9525">
            <a:noFill/>
            <a:miter lim="800000"/>
            <a:headEnd/>
            <a:tailEnd/>
          </a:ln>
        </p:spPr>
        <p:txBody>
          <a:bodyPr>
            <a:spAutoFit/>
          </a:bodyPr>
          <a:lstStyle/>
          <a:p>
            <a:r>
              <a:rPr lang="en-US" sz="1600" b="1">
                <a:solidFill>
                  <a:srgbClr val="000000"/>
                </a:solidFill>
                <a:latin typeface="Calibri" pitchFamily="34" charset="0"/>
              </a:rPr>
              <a:t>ODP</a:t>
            </a:r>
          </a:p>
        </p:txBody>
      </p:sp>
      <p:sp>
        <p:nvSpPr>
          <p:cNvPr id="31759" name="TextBox 37"/>
          <p:cNvSpPr txBox="1">
            <a:spLocks noChangeArrowheads="1"/>
          </p:cNvSpPr>
          <p:nvPr/>
        </p:nvSpPr>
        <p:spPr bwMode="auto">
          <a:xfrm>
            <a:off x="5987321" y="620713"/>
            <a:ext cx="3924300" cy="938212"/>
          </a:xfrm>
          <a:prstGeom prst="rect">
            <a:avLst/>
          </a:prstGeom>
          <a:solidFill>
            <a:srgbClr val="C00000"/>
          </a:solidFill>
          <a:ln w="9525">
            <a:noFill/>
            <a:miter lim="800000"/>
            <a:headEnd/>
            <a:tailEnd/>
          </a:ln>
        </p:spPr>
        <p:txBody>
          <a:bodyPr lIns="91329" tIns="45664" rIns="91329" bIns="45664">
            <a:spAutoFit/>
          </a:bodyPr>
          <a:lstStyle/>
          <a:p>
            <a:pPr marL="177800" indent="-177800" algn="ctr"/>
            <a:r>
              <a:rPr lang="en-US" sz="1400" b="1">
                <a:solidFill>
                  <a:srgbClr val="FFFFFF"/>
                </a:solidFill>
                <a:latin typeface="Calibri" pitchFamily="34" charset="0"/>
              </a:rPr>
              <a:t>Goals &amp; Benefits</a:t>
            </a:r>
            <a:endParaRPr lang="en-US" sz="1200" b="1">
              <a:solidFill>
                <a:srgbClr val="FFFFFF"/>
              </a:solidFill>
              <a:latin typeface="Calibri" pitchFamily="34" charset="0"/>
            </a:endParaRPr>
          </a:p>
          <a:p>
            <a:pPr marL="177800" indent="-177800">
              <a:buClr>
                <a:schemeClr val="bg1"/>
              </a:buClr>
              <a:buFont typeface="Wingdings" pitchFamily="2" charset="2"/>
              <a:buChar char="Ø"/>
            </a:pPr>
            <a:r>
              <a:rPr lang="en-US" sz="1200" b="1">
                <a:solidFill>
                  <a:srgbClr val="FFFFFF"/>
                </a:solidFill>
                <a:latin typeface="Calibri" pitchFamily="34" charset="0"/>
              </a:rPr>
              <a:t>SLE improvement 150K€ vs YTD performance  </a:t>
            </a:r>
          </a:p>
          <a:p>
            <a:pPr marL="177800" indent="-177800">
              <a:buClr>
                <a:schemeClr val="bg1"/>
              </a:buClr>
              <a:buFont typeface="Wingdings" pitchFamily="2" charset="2"/>
              <a:buChar char="Ø"/>
            </a:pPr>
            <a:r>
              <a:rPr lang="en-US" sz="1200" b="1">
                <a:solidFill>
                  <a:srgbClr val="FFFFFF"/>
                </a:solidFill>
                <a:latin typeface="Calibri" pitchFamily="34" charset="0"/>
              </a:rPr>
              <a:t>Manufacturing Cost per case: achieve BP target (net of volume effect)</a:t>
            </a:r>
          </a:p>
          <a:p>
            <a:pPr marL="177800" indent="-177800">
              <a:buClr>
                <a:schemeClr val="bg1"/>
              </a:buClr>
            </a:pPr>
            <a:endParaRPr lang="en-US" sz="500" b="1">
              <a:solidFill>
                <a:srgbClr val="FFFFFF"/>
              </a:solidFill>
              <a:latin typeface="Calibri" pitchFamily="34" charset="0"/>
            </a:endParaRPr>
          </a:p>
        </p:txBody>
      </p:sp>
      <p:sp>
        <p:nvSpPr>
          <p:cNvPr id="31760" name="TextBox 39"/>
          <p:cNvSpPr txBox="1">
            <a:spLocks noChangeArrowheads="1"/>
          </p:cNvSpPr>
          <p:nvPr/>
        </p:nvSpPr>
        <p:spPr bwMode="auto">
          <a:xfrm>
            <a:off x="6033359" y="5805488"/>
            <a:ext cx="3878262" cy="1046162"/>
          </a:xfrm>
          <a:prstGeom prst="rect">
            <a:avLst/>
          </a:prstGeom>
          <a:solidFill>
            <a:srgbClr val="C00000"/>
          </a:solidFill>
          <a:ln w="9525">
            <a:noFill/>
            <a:miter lim="800000"/>
            <a:headEnd/>
            <a:tailEnd/>
          </a:ln>
        </p:spPr>
        <p:txBody>
          <a:bodyPr lIns="91329" tIns="45664" rIns="91329" bIns="45664">
            <a:spAutoFit/>
          </a:bodyPr>
          <a:lstStyle/>
          <a:p>
            <a:pPr algn="ctr"/>
            <a:r>
              <a:rPr lang="en-US" sz="1400" b="1" u="sng">
                <a:solidFill>
                  <a:srgbClr val="FFFFFF"/>
                </a:solidFill>
                <a:latin typeface="Calibri" pitchFamily="34" charset="0"/>
              </a:rPr>
              <a:t>Watch Outs:</a:t>
            </a:r>
          </a:p>
          <a:p>
            <a:pPr algn="ctr"/>
            <a:endParaRPr lang="en-US" sz="1200" b="1" u="sng">
              <a:solidFill>
                <a:srgbClr val="FFFFFF"/>
              </a:solidFill>
              <a:latin typeface="Calibri" pitchFamily="34" charset="0"/>
            </a:endParaRPr>
          </a:p>
          <a:p>
            <a:r>
              <a:rPr lang="en-US" sz="1200" b="1">
                <a:solidFill>
                  <a:srgbClr val="FFFFFF"/>
                </a:solidFill>
                <a:latin typeface="Calibri" pitchFamily="34" charset="0"/>
              </a:rPr>
              <a:t>- CAP for every solution &amp; follow up</a:t>
            </a:r>
          </a:p>
          <a:p>
            <a:pPr>
              <a:buFontTx/>
              <a:buChar char="-"/>
            </a:pPr>
            <a:r>
              <a:rPr lang="en-US" sz="1200" b="1">
                <a:solidFill>
                  <a:srgbClr val="FFFFFF"/>
                </a:solidFill>
                <a:latin typeface="Calibri" pitchFamily="34" charset="0"/>
              </a:rPr>
              <a:t> Monitor trend KBIs and ensure align. with  volume trend</a:t>
            </a:r>
          </a:p>
          <a:p>
            <a:pPr>
              <a:buFontTx/>
              <a:buChar char="-"/>
            </a:pPr>
            <a:endParaRPr lang="en-US" sz="1200" b="1">
              <a:solidFill>
                <a:srgbClr val="FFFFFF"/>
              </a:solidFill>
              <a:latin typeface="Calibri" pitchFamily="34" charset="0"/>
            </a:endParaRPr>
          </a:p>
        </p:txBody>
      </p:sp>
      <p:sp>
        <p:nvSpPr>
          <p:cNvPr id="32" name="TextBox 31"/>
          <p:cNvSpPr txBox="1"/>
          <p:nvPr/>
        </p:nvSpPr>
        <p:spPr>
          <a:xfrm>
            <a:off x="7971697" y="1557339"/>
            <a:ext cx="1008063" cy="369887"/>
          </a:xfrm>
          <a:prstGeom prst="rect">
            <a:avLst/>
          </a:prstGeom>
          <a:noFill/>
        </p:spPr>
        <p:txBody>
          <a:bodyPr anchor="ctr">
            <a:spAutoFit/>
          </a:bodyPr>
          <a:lstStyle/>
          <a:p>
            <a:pPr>
              <a:defRPr/>
            </a:pPr>
            <a:r>
              <a:rPr lang="en-US" b="1" dirty="0" err="1">
                <a:solidFill>
                  <a:prstClr val="black"/>
                </a:solidFill>
                <a:effectLst>
                  <a:outerShdw blurRad="38100" dist="38100" dir="2700000" algn="tl">
                    <a:srgbClr val="000000">
                      <a:alpha val="43137"/>
                    </a:srgbClr>
                  </a:outerShdw>
                </a:effectLst>
                <a:latin typeface="Calibri"/>
              </a:rPr>
              <a:t>Who </a:t>
            </a:r>
          </a:p>
        </p:txBody>
      </p:sp>
      <p:sp>
        <p:nvSpPr>
          <p:cNvPr id="43" name="TextBox 42"/>
          <p:cNvSpPr txBox="1"/>
          <p:nvPr/>
        </p:nvSpPr>
        <p:spPr>
          <a:xfrm>
            <a:off x="6022246" y="1566864"/>
            <a:ext cx="1944688" cy="369887"/>
          </a:xfrm>
          <a:prstGeom prst="rect">
            <a:avLst/>
          </a:prstGeom>
          <a:noFill/>
        </p:spPr>
        <p:txBody>
          <a:bodyPr anchor="ctr">
            <a:spAutoFit/>
          </a:bodyPr>
          <a:lstStyle/>
          <a:p>
            <a:pPr>
              <a:defRPr/>
            </a:pPr>
            <a:r>
              <a:rPr lang="en-US" b="1" dirty="0" err="1">
                <a:solidFill>
                  <a:prstClr val="black"/>
                </a:solidFill>
                <a:effectLst>
                  <a:outerShdw blurRad="38100" dist="38100" dir="2700000" algn="tl">
                    <a:srgbClr val="000000">
                      <a:alpha val="43137"/>
                    </a:srgbClr>
                  </a:outerShdw>
                </a:effectLst>
                <a:latin typeface="Calibri"/>
              </a:rPr>
              <a:t>Benefits&amp;KBIs</a:t>
            </a:r>
            <a:endParaRPr lang="en-US" b="1" dirty="0">
              <a:solidFill>
                <a:prstClr val="black"/>
              </a:solidFill>
              <a:effectLst>
                <a:outerShdw blurRad="38100" dist="38100" dir="2700000" algn="tl">
                  <a:srgbClr val="000000">
                    <a:alpha val="43137"/>
                  </a:srgbClr>
                </a:outerShdw>
              </a:effectLst>
              <a:latin typeface="Calibri"/>
            </a:endParaRPr>
          </a:p>
        </p:txBody>
      </p:sp>
      <p:cxnSp>
        <p:nvCxnSpPr>
          <p:cNvPr id="50" name="Straight Connector 49"/>
          <p:cNvCxnSpPr/>
          <p:nvPr/>
        </p:nvCxnSpPr>
        <p:spPr>
          <a:xfrm>
            <a:off x="910497" y="4365625"/>
            <a:ext cx="88693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1764" name="TextBox 44"/>
          <p:cNvSpPr txBox="1">
            <a:spLocks noChangeArrowheads="1"/>
          </p:cNvSpPr>
          <p:nvPr/>
        </p:nvSpPr>
        <p:spPr bwMode="auto">
          <a:xfrm>
            <a:off x="837471" y="4365625"/>
            <a:ext cx="1727200" cy="338138"/>
          </a:xfrm>
          <a:prstGeom prst="rect">
            <a:avLst/>
          </a:prstGeom>
          <a:noFill/>
          <a:ln w="9525">
            <a:noFill/>
            <a:miter lim="800000"/>
            <a:headEnd/>
            <a:tailEnd/>
          </a:ln>
        </p:spPr>
        <p:txBody>
          <a:bodyPr>
            <a:spAutoFit/>
          </a:bodyPr>
          <a:lstStyle/>
          <a:p>
            <a:r>
              <a:rPr lang="en-US" sz="1600" b="1">
                <a:solidFill>
                  <a:srgbClr val="000000"/>
                </a:solidFill>
                <a:latin typeface="Calibri" pitchFamily="34" charset="0"/>
              </a:rPr>
              <a:t>TEAM</a:t>
            </a:r>
            <a:r>
              <a:rPr lang="sk-SK" sz="1600" b="1">
                <a:solidFill>
                  <a:srgbClr val="000000"/>
                </a:solidFill>
                <a:latin typeface="Calibri" pitchFamily="34" charset="0"/>
              </a:rPr>
              <a:t>aint</a:t>
            </a:r>
            <a:r>
              <a:rPr lang="en-US" sz="1600" b="1">
                <a:solidFill>
                  <a:srgbClr val="000000"/>
                </a:solidFill>
                <a:latin typeface="Calibri" pitchFamily="34" charset="0"/>
              </a:rPr>
              <a:t>.</a:t>
            </a:r>
          </a:p>
        </p:txBody>
      </p:sp>
      <p:sp>
        <p:nvSpPr>
          <p:cNvPr id="31765" name="TextBox 32"/>
          <p:cNvSpPr txBox="1">
            <a:spLocks noChangeArrowheads="1"/>
          </p:cNvSpPr>
          <p:nvPr/>
        </p:nvSpPr>
        <p:spPr bwMode="auto">
          <a:xfrm>
            <a:off x="5807934" y="1871663"/>
            <a:ext cx="2303462" cy="830262"/>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dirty="0" err="1">
                <a:solidFill>
                  <a:srgbClr val="000000"/>
                </a:solidFill>
                <a:latin typeface="Calibri" pitchFamily="34" charset="0"/>
              </a:rPr>
              <a:t>Perf</a:t>
            </a:r>
            <a:r>
              <a:rPr lang="en-US" sz="1200" b="1" dirty="0">
                <a:solidFill>
                  <a:srgbClr val="000000"/>
                </a:solidFill>
                <a:latin typeface="Calibri" pitchFamily="34" charset="0"/>
              </a:rPr>
              <a:t> &amp; Productivity </a:t>
            </a:r>
            <a:r>
              <a:rPr lang="en-US" sz="1200" b="1" dirty="0" err="1">
                <a:solidFill>
                  <a:srgbClr val="000000"/>
                </a:solidFill>
                <a:latin typeface="Calibri" pitchFamily="34" charset="0"/>
              </a:rPr>
              <a:t>improv</a:t>
            </a:r>
            <a:r>
              <a:rPr lang="en-US" sz="1200" b="1" dirty="0">
                <a:solidFill>
                  <a:srgbClr val="000000"/>
                </a:solidFill>
                <a:latin typeface="Calibri" pitchFamily="34" charset="0"/>
              </a:rPr>
              <a:t>.</a:t>
            </a:r>
          </a:p>
          <a:p>
            <a:pPr marL="173038" indent="-173038">
              <a:buClr>
                <a:srgbClr val="376092"/>
              </a:buClr>
              <a:buFont typeface="Wingdings" pitchFamily="2" charset="2"/>
              <a:buChar char="Ø"/>
            </a:pPr>
            <a:r>
              <a:rPr lang="en-US" sz="1200" b="1" dirty="0">
                <a:solidFill>
                  <a:srgbClr val="000000"/>
                </a:solidFill>
                <a:latin typeface="Calibri" pitchFamily="34" charset="0"/>
              </a:rPr>
              <a:t>Performance and GMP </a:t>
            </a:r>
            <a:r>
              <a:rPr lang="en-US" sz="1200" b="1" dirty="0" err="1">
                <a:solidFill>
                  <a:srgbClr val="000000"/>
                </a:solidFill>
                <a:latin typeface="Calibri" pitchFamily="34" charset="0"/>
              </a:rPr>
              <a:t>impr</a:t>
            </a:r>
            <a:r>
              <a:rPr lang="en-US" sz="1200" b="1" dirty="0">
                <a:solidFill>
                  <a:srgbClr val="000000"/>
                </a:solidFill>
                <a:latin typeface="Calibri" pitchFamily="34" charset="0"/>
              </a:rPr>
              <a:t>.</a:t>
            </a:r>
          </a:p>
          <a:p>
            <a:pPr marL="173038" indent="-173038">
              <a:buClr>
                <a:srgbClr val="376092"/>
              </a:buClr>
              <a:buFont typeface="Wingdings" pitchFamily="2" charset="2"/>
              <a:buChar char="Ø"/>
            </a:pPr>
            <a:r>
              <a:rPr lang="en-US" sz="1200" b="1" dirty="0">
                <a:solidFill>
                  <a:srgbClr val="000000"/>
                </a:solidFill>
                <a:latin typeface="Calibri" pitchFamily="34" charset="0"/>
              </a:rPr>
              <a:t>Energy sav.addit.50K€ vs. BP</a:t>
            </a:r>
          </a:p>
          <a:p>
            <a:pPr marL="173038" indent="-173038">
              <a:buClr>
                <a:srgbClr val="376092"/>
              </a:buClr>
              <a:buFont typeface="Wingdings" pitchFamily="2" charset="2"/>
              <a:buChar char="Ø"/>
            </a:pPr>
            <a:r>
              <a:rPr lang="en-US" sz="1200" b="1" dirty="0">
                <a:solidFill>
                  <a:srgbClr val="000000"/>
                </a:solidFill>
                <a:latin typeface="Calibri" pitchFamily="34" charset="0"/>
              </a:rPr>
              <a:t>Risk </a:t>
            </a:r>
            <a:r>
              <a:rPr lang="en-US" sz="1200" b="1" dirty="0" err="1">
                <a:solidFill>
                  <a:srgbClr val="000000"/>
                </a:solidFill>
                <a:latin typeface="Calibri" pitchFamily="34" charset="0"/>
              </a:rPr>
              <a:t>mitig</a:t>
            </a:r>
            <a:r>
              <a:rPr lang="en-US" sz="1200" b="1" dirty="0">
                <a:solidFill>
                  <a:srgbClr val="000000"/>
                </a:solidFill>
                <a:latin typeface="Calibri" pitchFamily="34" charset="0"/>
              </a:rPr>
              <a:t>. </a:t>
            </a:r>
            <a:r>
              <a:rPr lang="en-US" sz="1200" b="1" dirty="0" err="1">
                <a:solidFill>
                  <a:srgbClr val="000000"/>
                </a:solidFill>
                <a:latin typeface="Calibri" pitchFamily="34" charset="0"/>
              </a:rPr>
              <a:t>accor</a:t>
            </a:r>
            <a:r>
              <a:rPr lang="en-US" sz="1200" b="1" dirty="0">
                <a:solidFill>
                  <a:srgbClr val="000000"/>
                </a:solidFill>
                <a:latin typeface="Calibri" pitchFamily="34" charset="0"/>
              </a:rPr>
              <a:t>. RAP method.</a:t>
            </a:r>
          </a:p>
        </p:txBody>
      </p:sp>
      <p:sp>
        <p:nvSpPr>
          <p:cNvPr id="31766" name="TextBox 32"/>
          <p:cNvSpPr txBox="1">
            <a:spLocks noChangeArrowheads="1"/>
          </p:cNvSpPr>
          <p:nvPr/>
        </p:nvSpPr>
        <p:spPr bwMode="auto">
          <a:xfrm>
            <a:off x="7895497" y="1908175"/>
            <a:ext cx="1012825" cy="1016000"/>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Nicola</a:t>
            </a:r>
          </a:p>
          <a:p>
            <a:pPr marL="173038" indent="-173038">
              <a:buClr>
                <a:srgbClr val="376092"/>
              </a:buClr>
              <a:buFont typeface="Wingdings" pitchFamily="2" charset="2"/>
              <a:buChar char="Ø"/>
            </a:pPr>
            <a:r>
              <a:rPr lang="en-US" sz="1200" b="1">
                <a:solidFill>
                  <a:srgbClr val="000000"/>
                </a:solidFill>
                <a:latin typeface="Calibri" pitchFamily="34" charset="0"/>
              </a:rPr>
              <a:t>All PMs</a:t>
            </a:r>
          </a:p>
          <a:p>
            <a:pPr marL="173038" indent="-173038">
              <a:buClr>
                <a:srgbClr val="376092"/>
              </a:buClr>
              <a:buFont typeface="Wingdings" pitchFamily="2" charset="2"/>
              <a:buChar char="Ø"/>
            </a:pPr>
            <a:r>
              <a:rPr lang="en-US" sz="1200" b="1">
                <a:solidFill>
                  <a:srgbClr val="000000"/>
                </a:solidFill>
                <a:latin typeface="Calibri" pitchFamily="34" charset="0"/>
              </a:rPr>
              <a:t>PMs/Jana</a:t>
            </a:r>
          </a:p>
          <a:p>
            <a:pPr marL="173038" indent="-173038">
              <a:buClr>
                <a:srgbClr val="376092"/>
              </a:buClr>
              <a:buFont typeface="Wingdings" pitchFamily="2" charset="2"/>
              <a:buChar char="Ø"/>
            </a:pPr>
            <a:r>
              <a:rPr lang="en-US" sz="1200" b="1">
                <a:solidFill>
                  <a:srgbClr val="000000"/>
                </a:solidFill>
                <a:latin typeface="Calibri" pitchFamily="34" charset="0"/>
              </a:rPr>
              <a:t>All PMs</a:t>
            </a:r>
          </a:p>
          <a:p>
            <a:pPr marL="173038" indent="-173038">
              <a:buClr>
                <a:srgbClr val="376092"/>
              </a:buClr>
              <a:buFont typeface="Wingdings" pitchFamily="2" charset="2"/>
              <a:buChar char="Ø"/>
            </a:pPr>
            <a:endParaRPr lang="en-US" sz="1200" b="1">
              <a:solidFill>
                <a:srgbClr val="000000"/>
              </a:solidFill>
              <a:latin typeface="Calibri" pitchFamily="34" charset="0"/>
            </a:endParaRPr>
          </a:p>
        </p:txBody>
      </p:sp>
      <p:sp>
        <p:nvSpPr>
          <p:cNvPr id="31767" name="TextBox 32"/>
          <p:cNvSpPr txBox="1">
            <a:spLocks noChangeArrowheads="1"/>
          </p:cNvSpPr>
          <p:nvPr/>
        </p:nvSpPr>
        <p:spPr bwMode="auto">
          <a:xfrm>
            <a:off x="8759096" y="1871663"/>
            <a:ext cx="941388" cy="831850"/>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Q2 – Q4</a:t>
            </a:r>
          </a:p>
          <a:p>
            <a:pPr marL="174625" indent="-174625">
              <a:buClr>
                <a:srgbClr val="376092"/>
              </a:buClr>
              <a:buFont typeface="Wingdings" pitchFamily="2" charset="2"/>
              <a:buChar char="Ø"/>
            </a:pPr>
            <a:r>
              <a:rPr lang="en-US" sz="1200" b="1">
                <a:solidFill>
                  <a:srgbClr val="000000"/>
                </a:solidFill>
                <a:latin typeface="Calibri" pitchFamily="34" charset="0"/>
              </a:rPr>
              <a:t>Q2 – Q4</a:t>
            </a:r>
          </a:p>
          <a:p>
            <a:pPr marL="174625" indent="-174625">
              <a:buClr>
                <a:srgbClr val="376092"/>
              </a:buClr>
              <a:buFont typeface="Wingdings" pitchFamily="2" charset="2"/>
              <a:buChar char="Ø"/>
            </a:pPr>
            <a:r>
              <a:rPr lang="en-US" sz="1200" b="1">
                <a:solidFill>
                  <a:srgbClr val="000000"/>
                </a:solidFill>
                <a:latin typeface="Calibri" pitchFamily="34" charset="0"/>
              </a:rPr>
              <a:t>June–Q4</a:t>
            </a:r>
          </a:p>
          <a:p>
            <a:pPr marL="174625" indent="-174625">
              <a:buClr>
                <a:srgbClr val="376092"/>
              </a:buClr>
              <a:buFont typeface="Wingdings" pitchFamily="2" charset="2"/>
              <a:buChar char="Ø"/>
            </a:pPr>
            <a:r>
              <a:rPr lang="en-US" sz="1200" b="1">
                <a:solidFill>
                  <a:srgbClr val="000000"/>
                </a:solidFill>
                <a:latin typeface="Calibri" pitchFamily="34" charset="0"/>
              </a:rPr>
              <a:t>Q2 – Q4</a:t>
            </a:r>
          </a:p>
        </p:txBody>
      </p:sp>
      <p:sp>
        <p:nvSpPr>
          <p:cNvPr id="31768" name="TextBox 73"/>
          <p:cNvSpPr txBox="1">
            <a:spLocks noChangeArrowheads="1"/>
          </p:cNvSpPr>
          <p:nvPr/>
        </p:nvSpPr>
        <p:spPr bwMode="auto">
          <a:xfrm>
            <a:off x="2124935" y="2636838"/>
            <a:ext cx="3825875" cy="1384300"/>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dirty="0">
                <a:solidFill>
                  <a:srgbClr val="000000"/>
                </a:solidFill>
                <a:latin typeface="Calibri" pitchFamily="34" charset="0"/>
              </a:rPr>
              <a:t>Solution deployment</a:t>
            </a:r>
            <a:r>
              <a:rPr lang="sk-SK" sz="1200" b="1" dirty="0">
                <a:solidFill>
                  <a:srgbClr val="000000"/>
                </a:solidFill>
                <a:latin typeface="Calibri" pitchFamily="34" charset="0"/>
              </a:rPr>
              <a:t> </a:t>
            </a:r>
            <a:r>
              <a:rPr lang="en-US" sz="1200" b="1" dirty="0">
                <a:solidFill>
                  <a:srgbClr val="000000"/>
                </a:solidFill>
                <a:latin typeface="Calibri" pitchFamily="34" charset="0"/>
              </a:rPr>
              <a:t>in selected plants/relevant lines</a:t>
            </a:r>
          </a:p>
          <a:p>
            <a:pPr marL="173038" indent="-173038">
              <a:buClr>
                <a:srgbClr val="376092"/>
              </a:buClr>
              <a:buFont typeface="Wingdings" pitchFamily="2" charset="2"/>
              <a:buChar char="Ø"/>
            </a:pPr>
            <a:r>
              <a:rPr lang="en-US" sz="1200" b="1" dirty="0">
                <a:solidFill>
                  <a:srgbClr val="000000"/>
                </a:solidFill>
                <a:latin typeface="Calibri" pitchFamily="34" charset="0"/>
              </a:rPr>
              <a:t>Accelerate C/O optimization for new High-Speed Line in </a:t>
            </a:r>
            <a:r>
              <a:rPr lang="en-US" sz="1200" b="1" dirty="0" err="1">
                <a:solidFill>
                  <a:srgbClr val="000000"/>
                </a:solidFill>
                <a:latin typeface="Calibri" pitchFamily="34" charset="0"/>
              </a:rPr>
              <a:t>Nogara</a:t>
            </a:r>
            <a:endParaRPr lang="en-US" sz="1200" b="1" dirty="0">
              <a:solidFill>
                <a:srgbClr val="000000"/>
              </a:solidFill>
              <a:latin typeface="Calibri" pitchFamily="34" charset="0"/>
            </a:endParaRPr>
          </a:p>
          <a:p>
            <a:pPr marL="173038" indent="-173038">
              <a:buClr>
                <a:srgbClr val="376092"/>
              </a:buClr>
              <a:buFont typeface="Wingdings" pitchFamily="2" charset="2"/>
              <a:buChar char="Ø"/>
            </a:pPr>
            <a:r>
              <a:rPr lang="it-IT" sz="1200" b="1" dirty="0">
                <a:solidFill>
                  <a:srgbClr val="000000"/>
                </a:solidFill>
                <a:latin typeface="Calibri" pitchFamily="34" charset="0"/>
              </a:rPr>
              <a:t>Cip-CLE re-assessment after lines modific. in Oricola</a:t>
            </a:r>
            <a:endParaRPr lang="en-US" sz="1200" b="1" dirty="0">
              <a:solidFill>
                <a:srgbClr val="000000"/>
              </a:solidFill>
              <a:latin typeface="Calibri" pitchFamily="34" charset="0"/>
            </a:endParaRPr>
          </a:p>
          <a:p>
            <a:pPr marL="173038" indent="-173038">
              <a:buClr>
                <a:srgbClr val="376092"/>
              </a:buClr>
              <a:buFont typeface="Wingdings" pitchFamily="2" charset="2"/>
              <a:buChar char="Ø"/>
            </a:pPr>
            <a:r>
              <a:rPr lang="en-US" sz="1200" b="1" dirty="0">
                <a:solidFill>
                  <a:srgbClr val="000000"/>
                </a:solidFill>
                <a:latin typeface="Calibri" pitchFamily="34" charset="0"/>
              </a:rPr>
              <a:t>Status check in Q4 2014</a:t>
            </a:r>
          </a:p>
          <a:p>
            <a:pPr marL="173038" indent="-173038">
              <a:buClr>
                <a:srgbClr val="376092"/>
              </a:buClr>
              <a:buFont typeface="Wingdings" pitchFamily="2" charset="2"/>
              <a:buChar char="Ø"/>
            </a:pPr>
            <a:r>
              <a:rPr lang="en-US" sz="1200" b="1" dirty="0">
                <a:solidFill>
                  <a:srgbClr val="000000"/>
                </a:solidFill>
                <a:latin typeface="Calibri" pitchFamily="34" charset="0"/>
              </a:rPr>
              <a:t>Any change to go through RAP</a:t>
            </a:r>
          </a:p>
          <a:p>
            <a:pPr marL="173038" indent="-173038">
              <a:buClr>
                <a:srgbClr val="376092"/>
              </a:buClr>
              <a:buFont typeface="Wingdings" pitchFamily="2" charset="2"/>
              <a:buChar char="Ø"/>
            </a:pPr>
            <a:r>
              <a:rPr lang="en-US" sz="1200" b="1" dirty="0">
                <a:solidFill>
                  <a:srgbClr val="000000"/>
                </a:solidFill>
                <a:latin typeface="Calibri" pitchFamily="34" charset="0"/>
              </a:rPr>
              <a:t>Review PET SKUs allocation between lines</a:t>
            </a:r>
          </a:p>
        </p:txBody>
      </p:sp>
      <p:sp>
        <p:nvSpPr>
          <p:cNvPr id="31769" name="TextBox 74"/>
          <p:cNvSpPr txBox="1">
            <a:spLocks noChangeArrowheads="1"/>
          </p:cNvSpPr>
          <p:nvPr/>
        </p:nvSpPr>
        <p:spPr bwMode="auto">
          <a:xfrm>
            <a:off x="2134460" y="3975101"/>
            <a:ext cx="3995737" cy="46196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Encourage Business Performance driven approach </a:t>
            </a:r>
          </a:p>
          <a:p>
            <a:pPr marL="173038" indent="-173038">
              <a:buClr>
                <a:srgbClr val="376092"/>
              </a:buClr>
              <a:buFont typeface="Wingdings" pitchFamily="2" charset="2"/>
              <a:buChar char="Ø"/>
            </a:pPr>
            <a:r>
              <a:rPr lang="en-US" sz="1200" b="1">
                <a:solidFill>
                  <a:srgbClr val="000000"/>
                </a:solidFill>
                <a:latin typeface="Calibri" pitchFamily="34" charset="0"/>
              </a:rPr>
              <a:t>Sustain RAP – refreshment training for RAP is needed</a:t>
            </a:r>
          </a:p>
        </p:txBody>
      </p:sp>
      <p:sp>
        <p:nvSpPr>
          <p:cNvPr id="31770" name="TextBox 75"/>
          <p:cNvSpPr txBox="1">
            <a:spLocks noChangeArrowheads="1"/>
          </p:cNvSpPr>
          <p:nvPr/>
        </p:nvSpPr>
        <p:spPr bwMode="auto">
          <a:xfrm>
            <a:off x="2134460" y="4365626"/>
            <a:ext cx="3887787" cy="64611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Finish of deployment activities by end of Q2 2014 in all plants / lines</a:t>
            </a:r>
          </a:p>
          <a:p>
            <a:pPr marL="173038" indent="-173038">
              <a:buClr>
                <a:srgbClr val="376092"/>
              </a:buClr>
              <a:buFont typeface="Wingdings" pitchFamily="2" charset="2"/>
              <a:buChar char="Ø"/>
            </a:pPr>
            <a:r>
              <a:rPr lang="en-US" sz="1200" b="1">
                <a:solidFill>
                  <a:srgbClr val="000000"/>
                </a:solidFill>
                <a:latin typeface="Calibri" pitchFamily="34" charset="0"/>
              </a:rPr>
              <a:t>Status check in all plants in Q3/Q4 2014</a:t>
            </a:r>
          </a:p>
        </p:txBody>
      </p:sp>
      <p:sp>
        <p:nvSpPr>
          <p:cNvPr id="31771" name="TextBox 76"/>
          <p:cNvSpPr txBox="1">
            <a:spLocks noChangeArrowheads="1"/>
          </p:cNvSpPr>
          <p:nvPr/>
        </p:nvSpPr>
        <p:spPr bwMode="auto">
          <a:xfrm>
            <a:off x="2134459" y="5013326"/>
            <a:ext cx="3744912" cy="83026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Training Execution in all plants</a:t>
            </a:r>
          </a:p>
          <a:p>
            <a:pPr marL="173038" indent="-173038">
              <a:buClr>
                <a:srgbClr val="376092"/>
              </a:buClr>
              <a:buFont typeface="Wingdings" pitchFamily="2" charset="2"/>
              <a:buChar char="Ø"/>
            </a:pPr>
            <a:r>
              <a:rPr lang="en-US" sz="1200" b="1">
                <a:solidFill>
                  <a:srgbClr val="000000"/>
                </a:solidFill>
                <a:latin typeface="Calibri" pitchFamily="34" charset="0"/>
              </a:rPr>
              <a:t>Operators Certification for L2</a:t>
            </a:r>
          </a:p>
          <a:p>
            <a:pPr marL="173038" indent="-173038">
              <a:buClr>
                <a:srgbClr val="376092"/>
              </a:buClr>
              <a:buFont typeface="Wingdings" pitchFamily="2" charset="2"/>
              <a:buChar char="Ø"/>
            </a:pPr>
            <a:r>
              <a:rPr lang="en-US" sz="1200" b="1">
                <a:solidFill>
                  <a:srgbClr val="000000"/>
                </a:solidFill>
                <a:latin typeface="Calibri" pitchFamily="34" charset="0"/>
              </a:rPr>
              <a:t>Operator’s feedback  / Survey </a:t>
            </a:r>
          </a:p>
          <a:p>
            <a:pPr marL="173038" indent="-173038">
              <a:buClr>
                <a:srgbClr val="376092"/>
              </a:buClr>
              <a:buFont typeface="Wingdings" pitchFamily="2" charset="2"/>
              <a:buChar char="Ø"/>
            </a:pPr>
            <a:r>
              <a:rPr lang="en-US" sz="1200" b="1">
                <a:solidFill>
                  <a:srgbClr val="000000"/>
                </a:solidFill>
                <a:latin typeface="Calibri" pitchFamily="34" charset="0"/>
              </a:rPr>
              <a:t>Status check in Q4 2014</a:t>
            </a:r>
          </a:p>
        </p:txBody>
      </p:sp>
      <p:sp>
        <p:nvSpPr>
          <p:cNvPr id="44" name="TextBox 43"/>
          <p:cNvSpPr txBox="1"/>
          <p:nvPr/>
        </p:nvSpPr>
        <p:spPr>
          <a:xfrm>
            <a:off x="8903559" y="1557339"/>
            <a:ext cx="1008062" cy="369887"/>
          </a:xfrm>
          <a:prstGeom prst="rect">
            <a:avLst/>
          </a:prstGeom>
          <a:noFill/>
        </p:spPr>
        <p:txBody>
          <a:bodyPr anchor="ctr">
            <a:spAutoFit/>
          </a:bodyPr>
          <a:lstStyle/>
          <a:p>
            <a:pPr>
              <a:defRPr/>
            </a:pPr>
            <a:r>
              <a:rPr lang="en-US" b="1" dirty="0" err="1">
                <a:solidFill>
                  <a:prstClr val="black"/>
                </a:solidFill>
                <a:effectLst>
                  <a:outerShdw blurRad="38100" dist="38100" dir="2700000" algn="tl">
                    <a:srgbClr val="000000">
                      <a:alpha val="43137"/>
                    </a:srgbClr>
                  </a:outerShdw>
                </a:effectLst>
                <a:latin typeface="Calibri"/>
              </a:rPr>
              <a:t>When</a:t>
            </a:r>
          </a:p>
        </p:txBody>
      </p:sp>
      <p:sp>
        <p:nvSpPr>
          <p:cNvPr id="31774" name="TextBox 32"/>
          <p:cNvSpPr txBox="1">
            <a:spLocks noChangeArrowheads="1"/>
          </p:cNvSpPr>
          <p:nvPr/>
        </p:nvSpPr>
        <p:spPr bwMode="auto">
          <a:xfrm>
            <a:off x="5806346" y="2655888"/>
            <a:ext cx="2376488" cy="1384300"/>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dirty="0">
                <a:latin typeface="Calibri" pitchFamily="34" charset="0"/>
              </a:rPr>
              <a:t>C/O &amp; CIP + 0,5% SLE  vs. PY</a:t>
            </a:r>
          </a:p>
          <a:p>
            <a:pPr marL="173038" indent="-173038">
              <a:buClr>
                <a:srgbClr val="376092"/>
              </a:buClr>
              <a:buFont typeface="Wingdings" pitchFamily="2" charset="2"/>
              <a:buChar char="Ø"/>
            </a:pPr>
            <a:r>
              <a:rPr lang="en-US" sz="1200" b="1" dirty="0">
                <a:latin typeface="Calibri" pitchFamily="34" charset="0"/>
              </a:rPr>
              <a:t>C/O &amp; CIP increase </a:t>
            </a:r>
            <a:r>
              <a:rPr lang="en-US" sz="1200" b="1" dirty="0" err="1">
                <a:latin typeface="Calibri" pitchFamily="34" charset="0"/>
              </a:rPr>
              <a:t>vs</a:t>
            </a:r>
            <a:r>
              <a:rPr lang="en-US" sz="1200" b="1" dirty="0">
                <a:latin typeface="Calibri" pitchFamily="34" charset="0"/>
              </a:rPr>
              <a:t> RE, will be confirmed in Q3’14</a:t>
            </a:r>
          </a:p>
          <a:p>
            <a:pPr marL="173038" indent="-173038">
              <a:buClr>
                <a:srgbClr val="376092"/>
              </a:buClr>
              <a:buFont typeface="Wingdings" pitchFamily="2" charset="2"/>
              <a:buChar char="Ø"/>
            </a:pPr>
            <a:r>
              <a:rPr lang="en-US" sz="1200" b="1" dirty="0">
                <a:solidFill>
                  <a:srgbClr val="000000"/>
                </a:solidFill>
                <a:latin typeface="Calibri" pitchFamily="34" charset="0"/>
              </a:rPr>
              <a:t>SMED optimization </a:t>
            </a:r>
            <a:r>
              <a:rPr lang="en-US" sz="1200" b="1" dirty="0" err="1">
                <a:solidFill>
                  <a:srgbClr val="000000"/>
                </a:solidFill>
                <a:latin typeface="Calibri" pitchFamily="34" charset="0"/>
              </a:rPr>
              <a:t>vs</a:t>
            </a:r>
            <a:r>
              <a:rPr lang="en-US" sz="1200" b="1" dirty="0">
                <a:solidFill>
                  <a:srgbClr val="000000"/>
                </a:solidFill>
                <a:latin typeface="Calibri" pitchFamily="34" charset="0"/>
              </a:rPr>
              <a:t> PY</a:t>
            </a:r>
          </a:p>
          <a:p>
            <a:pPr marL="173038" indent="-173038">
              <a:buClr>
                <a:srgbClr val="376092"/>
              </a:buClr>
              <a:buFont typeface="Wingdings" pitchFamily="2" charset="2"/>
              <a:buChar char="Ø"/>
            </a:pPr>
            <a:endParaRPr lang="en-US" sz="1200" b="1" dirty="0">
              <a:solidFill>
                <a:srgbClr val="000000"/>
              </a:solidFill>
              <a:latin typeface="Calibri" pitchFamily="34" charset="0"/>
            </a:endParaRPr>
          </a:p>
          <a:p>
            <a:pPr marL="173038" indent="-173038">
              <a:buClr>
                <a:srgbClr val="376092"/>
              </a:buClr>
              <a:buFont typeface="Wingdings" pitchFamily="2" charset="2"/>
              <a:buChar char="Ø"/>
            </a:pPr>
            <a:r>
              <a:rPr lang="en-US" sz="1200" b="1" dirty="0">
                <a:solidFill>
                  <a:srgbClr val="000000"/>
                </a:solidFill>
                <a:latin typeface="Calibri" pitchFamily="34" charset="0"/>
              </a:rPr>
              <a:t>Risk mitigation  according to RAP methodology</a:t>
            </a:r>
          </a:p>
        </p:txBody>
      </p:sp>
      <p:sp>
        <p:nvSpPr>
          <p:cNvPr id="31775" name="TextBox 32"/>
          <p:cNvSpPr txBox="1">
            <a:spLocks noChangeArrowheads="1"/>
          </p:cNvSpPr>
          <p:nvPr/>
        </p:nvSpPr>
        <p:spPr bwMode="auto">
          <a:xfrm>
            <a:off x="7895496" y="2686051"/>
            <a:ext cx="1295400" cy="1508125"/>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800" b="1">
                <a:solidFill>
                  <a:srgbClr val="000000"/>
                </a:solidFill>
                <a:latin typeface="Calibri" pitchFamily="34" charset="0"/>
              </a:rPr>
              <a:t>Fausto/Angelo</a:t>
            </a:r>
            <a:endParaRPr lang="en-US" sz="1200" b="1">
              <a:solidFill>
                <a:srgbClr val="000000"/>
              </a:solidFill>
              <a:latin typeface="Calibri" pitchFamily="34" charset="0"/>
            </a:endParaRPr>
          </a:p>
          <a:p>
            <a:pPr marL="173038" indent="-173038">
              <a:buClr>
                <a:srgbClr val="376092"/>
              </a:buClr>
              <a:buFont typeface="Wingdings" pitchFamily="2" charset="2"/>
              <a:buChar char="Ø"/>
            </a:pPr>
            <a:r>
              <a:rPr lang="en-US" sz="1200" b="1">
                <a:solidFill>
                  <a:srgbClr val="000000"/>
                </a:solidFill>
                <a:latin typeface="Calibri" pitchFamily="34" charset="0"/>
              </a:rPr>
              <a:t>Fausto</a:t>
            </a:r>
          </a:p>
          <a:p>
            <a:pPr marL="173038" indent="-173038">
              <a:buClr>
                <a:srgbClr val="376092"/>
              </a:buClr>
              <a:buFont typeface="Wingdings" pitchFamily="2" charset="2"/>
              <a:buChar char="Ø"/>
            </a:pPr>
            <a:endParaRPr lang="en-US" sz="1200" b="1">
              <a:solidFill>
                <a:srgbClr val="000000"/>
              </a:solidFill>
              <a:latin typeface="Calibri" pitchFamily="34" charset="0"/>
            </a:endParaRPr>
          </a:p>
          <a:p>
            <a:pPr marL="173038" indent="-173038">
              <a:buClr>
                <a:srgbClr val="376092"/>
              </a:buClr>
              <a:buFont typeface="Wingdings" pitchFamily="2" charset="2"/>
              <a:buChar char="Ø"/>
            </a:pPr>
            <a:r>
              <a:rPr lang="en-US" sz="1200" b="1">
                <a:solidFill>
                  <a:srgbClr val="000000"/>
                </a:solidFill>
                <a:latin typeface="Calibri" pitchFamily="34" charset="0"/>
              </a:rPr>
              <a:t>Nicola I. </a:t>
            </a:r>
          </a:p>
          <a:p>
            <a:pPr marL="173038" indent="-173038">
              <a:buClr>
                <a:srgbClr val="376092"/>
              </a:buClr>
              <a:buFont typeface="Wingdings" pitchFamily="2" charset="2"/>
              <a:buChar char="Ø"/>
            </a:pPr>
            <a:r>
              <a:rPr lang="en-US" sz="1200" b="1">
                <a:solidFill>
                  <a:srgbClr val="000000"/>
                </a:solidFill>
                <a:latin typeface="Calibri" pitchFamily="34" charset="0"/>
              </a:rPr>
              <a:t>Jana</a:t>
            </a:r>
          </a:p>
          <a:p>
            <a:pPr marL="173038" indent="-173038">
              <a:buClr>
                <a:srgbClr val="376092"/>
              </a:buClr>
              <a:buFont typeface="Wingdings" pitchFamily="2" charset="2"/>
              <a:buChar char="Ø"/>
            </a:pPr>
            <a:r>
              <a:rPr lang="en-US" sz="1200" b="1">
                <a:solidFill>
                  <a:srgbClr val="000000"/>
                </a:solidFill>
                <a:latin typeface="Calibri" pitchFamily="34" charset="0"/>
              </a:rPr>
              <a:t>All PMs</a:t>
            </a:r>
          </a:p>
          <a:p>
            <a:pPr marL="173038" indent="-173038">
              <a:buClr>
                <a:srgbClr val="376092"/>
              </a:buClr>
              <a:buFont typeface="Wingdings" pitchFamily="2" charset="2"/>
              <a:buChar char="Ø"/>
            </a:pPr>
            <a:r>
              <a:rPr lang="en-US" sz="1200" b="1">
                <a:solidFill>
                  <a:srgbClr val="000000"/>
                </a:solidFill>
                <a:latin typeface="Calibri" pitchFamily="34" charset="0"/>
              </a:rPr>
              <a:t>Fausto </a:t>
            </a:r>
          </a:p>
          <a:p>
            <a:pPr marL="173038" indent="-173038">
              <a:buClr>
                <a:srgbClr val="376092"/>
              </a:buClr>
              <a:buFont typeface="Wingdings" pitchFamily="2" charset="2"/>
              <a:buChar char="Ø"/>
            </a:pPr>
            <a:endParaRPr lang="en-US" sz="1200" b="1">
              <a:solidFill>
                <a:srgbClr val="000000"/>
              </a:solidFill>
              <a:latin typeface="Calibri" pitchFamily="34" charset="0"/>
            </a:endParaRPr>
          </a:p>
        </p:txBody>
      </p:sp>
      <p:sp>
        <p:nvSpPr>
          <p:cNvPr id="31776" name="TextBox 32"/>
          <p:cNvSpPr txBox="1">
            <a:spLocks noChangeArrowheads="1"/>
          </p:cNvSpPr>
          <p:nvPr/>
        </p:nvSpPr>
        <p:spPr bwMode="auto">
          <a:xfrm>
            <a:off x="8759096" y="2636838"/>
            <a:ext cx="939800" cy="1384300"/>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Q4</a:t>
            </a:r>
          </a:p>
          <a:p>
            <a:pPr marL="174625" indent="-174625">
              <a:buClr>
                <a:srgbClr val="376092"/>
              </a:buClr>
              <a:buFont typeface="Wingdings" pitchFamily="2" charset="2"/>
              <a:buChar char="Ø"/>
            </a:pPr>
            <a:r>
              <a:rPr lang="en-US" sz="1200" b="1">
                <a:solidFill>
                  <a:srgbClr val="000000"/>
                </a:solidFill>
                <a:latin typeface="Calibri" pitchFamily="34" charset="0"/>
              </a:rPr>
              <a:t>Q4</a:t>
            </a:r>
          </a:p>
          <a:p>
            <a:pPr marL="174625" indent="-174625">
              <a:buClr>
                <a:srgbClr val="376092"/>
              </a:buClr>
              <a:buFont typeface="Wingdings" pitchFamily="2" charset="2"/>
              <a:buChar char="Ø"/>
            </a:pPr>
            <a:endParaRPr lang="en-US" sz="1200" b="1">
              <a:solidFill>
                <a:srgbClr val="000000"/>
              </a:solidFill>
              <a:latin typeface="Calibri" pitchFamily="34" charset="0"/>
            </a:endParaRPr>
          </a:p>
          <a:p>
            <a:pPr marL="174625" indent="-174625">
              <a:buClr>
                <a:srgbClr val="376092"/>
              </a:buClr>
              <a:buFont typeface="Wingdings" pitchFamily="2" charset="2"/>
              <a:buChar char="Ø"/>
            </a:pPr>
            <a:r>
              <a:rPr lang="en-US" sz="1200" b="1">
                <a:solidFill>
                  <a:srgbClr val="000000"/>
                </a:solidFill>
                <a:latin typeface="Calibri" pitchFamily="34" charset="0"/>
              </a:rPr>
              <a:t>Q2-Q4</a:t>
            </a:r>
          </a:p>
          <a:p>
            <a:pPr marL="174625" indent="-174625">
              <a:buClr>
                <a:srgbClr val="376092"/>
              </a:buClr>
              <a:buFont typeface="Wingdings" pitchFamily="2" charset="2"/>
              <a:buChar char="Ø"/>
            </a:pPr>
            <a:r>
              <a:rPr lang="en-US" sz="1200" b="1">
                <a:solidFill>
                  <a:srgbClr val="000000"/>
                </a:solidFill>
                <a:latin typeface="Calibri" pitchFamily="34" charset="0"/>
              </a:rPr>
              <a:t>Q4</a:t>
            </a:r>
          </a:p>
          <a:p>
            <a:pPr marL="174625" indent="-174625">
              <a:buClr>
                <a:srgbClr val="376092"/>
              </a:buClr>
              <a:buFont typeface="Wingdings" pitchFamily="2" charset="2"/>
              <a:buChar char="Ø"/>
            </a:pPr>
            <a:r>
              <a:rPr lang="en-US" sz="1200" b="1">
                <a:solidFill>
                  <a:srgbClr val="000000"/>
                </a:solidFill>
                <a:latin typeface="Calibri" pitchFamily="34" charset="0"/>
              </a:rPr>
              <a:t>Q2 – Q4</a:t>
            </a:r>
          </a:p>
          <a:p>
            <a:pPr marL="174625" indent="-174625">
              <a:buClr>
                <a:srgbClr val="376092"/>
              </a:buClr>
              <a:buFont typeface="Wingdings" pitchFamily="2" charset="2"/>
              <a:buChar char="Ø"/>
            </a:pPr>
            <a:r>
              <a:rPr lang="en-US" sz="1200" b="1">
                <a:solidFill>
                  <a:srgbClr val="000000"/>
                </a:solidFill>
                <a:latin typeface="Calibri" pitchFamily="34" charset="0"/>
              </a:rPr>
              <a:t>BP 2015</a:t>
            </a:r>
          </a:p>
        </p:txBody>
      </p:sp>
      <p:sp>
        <p:nvSpPr>
          <p:cNvPr id="31777" name="TextBox 32"/>
          <p:cNvSpPr txBox="1">
            <a:spLocks noChangeArrowheads="1"/>
          </p:cNvSpPr>
          <p:nvPr/>
        </p:nvSpPr>
        <p:spPr bwMode="auto">
          <a:xfrm>
            <a:off x="5806346" y="3975101"/>
            <a:ext cx="2305050" cy="46196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Business perf .improvement</a:t>
            </a:r>
          </a:p>
          <a:p>
            <a:pPr marL="173038" indent="-173038">
              <a:buClr>
                <a:srgbClr val="376092"/>
              </a:buClr>
              <a:buFont typeface="Wingdings" pitchFamily="2" charset="2"/>
              <a:buChar char="Ø"/>
            </a:pPr>
            <a:r>
              <a:rPr lang="en-US" sz="1200" b="1">
                <a:solidFill>
                  <a:srgbClr val="000000"/>
                </a:solidFill>
                <a:latin typeface="Calibri" pitchFamily="34" charset="0"/>
              </a:rPr>
              <a:t>Kaizen accor.to EAtB method.</a:t>
            </a:r>
          </a:p>
        </p:txBody>
      </p:sp>
      <p:sp>
        <p:nvSpPr>
          <p:cNvPr id="56354" name="TextBox 32"/>
          <p:cNvSpPr txBox="1">
            <a:spLocks noChangeArrowheads="1"/>
          </p:cNvSpPr>
          <p:nvPr/>
        </p:nvSpPr>
        <p:spPr bwMode="auto">
          <a:xfrm>
            <a:off x="7895497" y="3933826"/>
            <a:ext cx="1012825" cy="461963"/>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defRPr/>
            </a:pPr>
            <a:r>
              <a:rPr lang="en-US" sz="1200" b="1" dirty="0">
                <a:solidFill>
                  <a:srgbClr val="000000"/>
                </a:solidFill>
                <a:latin typeface="Calibri" pitchFamily="34" charset="0"/>
              </a:rPr>
              <a:t>Nicola</a:t>
            </a:r>
          </a:p>
          <a:p>
            <a:pPr marL="173038" indent="-173038">
              <a:buClr>
                <a:srgbClr val="376092"/>
              </a:buClr>
              <a:buFont typeface="Wingdings" pitchFamily="2" charset="2"/>
              <a:buChar char="Ø"/>
              <a:defRPr/>
            </a:pPr>
            <a:r>
              <a:rPr lang="en-US" sz="1200" b="1" dirty="0">
                <a:solidFill>
                  <a:srgbClr val="000000"/>
                </a:solidFill>
                <a:latin typeface="Calibri" pitchFamily="34" charset="0"/>
              </a:rPr>
              <a:t>All PMs</a:t>
            </a:r>
          </a:p>
        </p:txBody>
      </p:sp>
      <p:sp>
        <p:nvSpPr>
          <p:cNvPr id="56355" name="TextBox 32"/>
          <p:cNvSpPr txBox="1">
            <a:spLocks noChangeArrowheads="1"/>
          </p:cNvSpPr>
          <p:nvPr/>
        </p:nvSpPr>
        <p:spPr bwMode="auto">
          <a:xfrm>
            <a:off x="8759096" y="3933826"/>
            <a:ext cx="939800" cy="576263"/>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defRPr/>
            </a:pPr>
            <a:r>
              <a:rPr lang="en-US" sz="1050" b="1" dirty="0">
                <a:solidFill>
                  <a:srgbClr val="000000"/>
                </a:solidFill>
                <a:latin typeface="Calibri" pitchFamily="34" charset="0"/>
              </a:rPr>
              <a:t>Q2 – Q4</a:t>
            </a:r>
          </a:p>
          <a:p>
            <a:pPr marL="174625" indent="-174625">
              <a:buClr>
                <a:srgbClr val="376092"/>
              </a:buClr>
              <a:buFont typeface="Wingdings" pitchFamily="2" charset="2"/>
              <a:buChar char="Ø"/>
              <a:defRPr/>
            </a:pPr>
            <a:r>
              <a:rPr lang="en-US" sz="1050" b="1" dirty="0">
                <a:solidFill>
                  <a:srgbClr val="000000"/>
                </a:solidFill>
                <a:latin typeface="Calibri" pitchFamily="34" charset="0"/>
              </a:rPr>
              <a:t>Q2 – Q4</a:t>
            </a:r>
          </a:p>
          <a:p>
            <a:pPr marL="174625" indent="-174625">
              <a:buClr>
                <a:srgbClr val="376092"/>
              </a:buClr>
              <a:defRPr/>
            </a:pPr>
            <a:endParaRPr lang="en-US" sz="1050" b="1" dirty="0">
              <a:solidFill>
                <a:srgbClr val="000000"/>
              </a:solidFill>
              <a:latin typeface="Calibri" pitchFamily="34" charset="0"/>
            </a:endParaRPr>
          </a:p>
        </p:txBody>
      </p:sp>
      <p:sp>
        <p:nvSpPr>
          <p:cNvPr id="31780" name="TextBox 32"/>
          <p:cNvSpPr txBox="1">
            <a:spLocks noChangeArrowheads="1"/>
          </p:cNvSpPr>
          <p:nvPr/>
        </p:nvSpPr>
        <p:spPr bwMode="auto">
          <a:xfrm>
            <a:off x="8759096" y="4365626"/>
            <a:ext cx="939800" cy="461963"/>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Q2</a:t>
            </a:r>
          </a:p>
          <a:p>
            <a:pPr marL="174625" indent="-174625">
              <a:buClr>
                <a:srgbClr val="376092"/>
              </a:buClr>
              <a:buFont typeface="Wingdings" pitchFamily="2" charset="2"/>
              <a:buChar char="Ø"/>
            </a:pPr>
            <a:r>
              <a:rPr lang="en-US" sz="1200" b="1">
                <a:solidFill>
                  <a:srgbClr val="000000"/>
                </a:solidFill>
                <a:latin typeface="Calibri" pitchFamily="34" charset="0"/>
              </a:rPr>
              <a:t>Q3-Q4 </a:t>
            </a:r>
          </a:p>
        </p:txBody>
      </p:sp>
      <p:sp>
        <p:nvSpPr>
          <p:cNvPr id="31781" name="TextBox 32"/>
          <p:cNvSpPr txBox="1">
            <a:spLocks noChangeArrowheads="1"/>
          </p:cNvSpPr>
          <p:nvPr/>
        </p:nvSpPr>
        <p:spPr bwMode="auto">
          <a:xfrm>
            <a:off x="5806346" y="5013326"/>
            <a:ext cx="2376488" cy="64611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Business perf improvement</a:t>
            </a:r>
          </a:p>
          <a:p>
            <a:pPr marL="173038" indent="-173038">
              <a:buClr>
                <a:srgbClr val="376092"/>
              </a:buClr>
              <a:buFont typeface="Wingdings" pitchFamily="2" charset="2"/>
              <a:buChar char="Ø"/>
            </a:pPr>
            <a:r>
              <a:rPr lang="en-US" sz="1200" b="1">
                <a:solidFill>
                  <a:srgbClr val="000000"/>
                </a:solidFill>
                <a:latin typeface="Calibri" pitchFamily="34" charset="0"/>
              </a:rPr>
              <a:t>Capability build/people dev.</a:t>
            </a:r>
          </a:p>
          <a:p>
            <a:pPr marL="173038" indent="-173038">
              <a:buClr>
                <a:srgbClr val="376092"/>
              </a:buClr>
              <a:buFont typeface="Wingdings" pitchFamily="2" charset="2"/>
              <a:buChar char="Ø"/>
            </a:pPr>
            <a:r>
              <a:rPr lang="en-US" sz="1200" b="1">
                <a:solidFill>
                  <a:srgbClr val="000000"/>
                </a:solidFill>
                <a:latin typeface="Calibri" pitchFamily="34" charset="0"/>
              </a:rPr>
              <a:t>Operators engagement </a:t>
            </a:r>
          </a:p>
        </p:txBody>
      </p:sp>
      <p:sp>
        <p:nvSpPr>
          <p:cNvPr id="31782" name="TextBox 32"/>
          <p:cNvSpPr txBox="1">
            <a:spLocks noChangeArrowheads="1"/>
          </p:cNvSpPr>
          <p:nvPr/>
        </p:nvSpPr>
        <p:spPr bwMode="auto">
          <a:xfrm>
            <a:off x="7895497" y="5013325"/>
            <a:ext cx="1012825" cy="831850"/>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Nicola</a:t>
            </a:r>
          </a:p>
          <a:p>
            <a:pPr marL="174625" indent="-174625">
              <a:buClr>
                <a:srgbClr val="376092"/>
              </a:buClr>
              <a:buFont typeface="Wingdings" pitchFamily="2" charset="2"/>
              <a:buChar char="Ø"/>
            </a:pPr>
            <a:r>
              <a:rPr lang="en-US" sz="1200" b="1">
                <a:solidFill>
                  <a:srgbClr val="000000"/>
                </a:solidFill>
                <a:latin typeface="Calibri" pitchFamily="34" charset="0"/>
              </a:rPr>
              <a:t>Nicola</a:t>
            </a:r>
          </a:p>
          <a:p>
            <a:pPr marL="174625" indent="-174625">
              <a:buClr>
                <a:srgbClr val="376092"/>
              </a:buClr>
              <a:buFont typeface="Wingdings" pitchFamily="2" charset="2"/>
              <a:buChar char="Ø"/>
            </a:pPr>
            <a:r>
              <a:rPr lang="en-US" sz="1200" b="1">
                <a:solidFill>
                  <a:srgbClr val="000000"/>
                </a:solidFill>
                <a:latin typeface="Calibri" pitchFamily="34" charset="0"/>
              </a:rPr>
              <a:t>Nicola </a:t>
            </a:r>
          </a:p>
          <a:p>
            <a:pPr marL="174625" indent="-174625">
              <a:buClr>
                <a:srgbClr val="376092"/>
              </a:buClr>
              <a:buFont typeface="Wingdings" pitchFamily="2" charset="2"/>
              <a:buChar char="Ø"/>
            </a:pPr>
            <a:r>
              <a:rPr lang="en-US" sz="1200" b="1">
                <a:solidFill>
                  <a:srgbClr val="000000"/>
                </a:solidFill>
                <a:latin typeface="Calibri" pitchFamily="34" charset="0"/>
              </a:rPr>
              <a:t>Jana </a:t>
            </a:r>
          </a:p>
        </p:txBody>
      </p:sp>
      <p:sp>
        <p:nvSpPr>
          <p:cNvPr id="31783" name="TextBox 32"/>
          <p:cNvSpPr txBox="1">
            <a:spLocks noChangeArrowheads="1"/>
          </p:cNvSpPr>
          <p:nvPr/>
        </p:nvSpPr>
        <p:spPr bwMode="auto">
          <a:xfrm>
            <a:off x="8759096" y="5013325"/>
            <a:ext cx="1295400" cy="831850"/>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Q2’14-Q4 ‘15</a:t>
            </a:r>
          </a:p>
          <a:p>
            <a:pPr marL="174625" indent="-174625">
              <a:buClr>
                <a:srgbClr val="376092"/>
              </a:buClr>
              <a:buFont typeface="Wingdings" pitchFamily="2" charset="2"/>
              <a:buChar char="Ø"/>
            </a:pPr>
            <a:r>
              <a:rPr lang="en-US" sz="1200" b="1">
                <a:solidFill>
                  <a:srgbClr val="000000"/>
                </a:solidFill>
                <a:latin typeface="Calibri" pitchFamily="34" charset="0"/>
              </a:rPr>
              <a:t>Q1–Q4‘15</a:t>
            </a:r>
          </a:p>
          <a:p>
            <a:pPr marL="174625" indent="-174625">
              <a:buClr>
                <a:srgbClr val="376092"/>
              </a:buClr>
              <a:buFont typeface="Wingdings" pitchFamily="2" charset="2"/>
              <a:buChar char="Ø"/>
            </a:pPr>
            <a:r>
              <a:rPr lang="en-US" sz="1200" b="1">
                <a:solidFill>
                  <a:srgbClr val="000000"/>
                </a:solidFill>
                <a:latin typeface="Calibri" pitchFamily="34" charset="0"/>
              </a:rPr>
              <a:t>Q3-Q3’14</a:t>
            </a:r>
          </a:p>
          <a:p>
            <a:pPr marL="174625" indent="-174625">
              <a:buClr>
                <a:srgbClr val="376092"/>
              </a:buClr>
              <a:buFont typeface="Wingdings" pitchFamily="2" charset="2"/>
              <a:buChar char="Ø"/>
            </a:pPr>
            <a:r>
              <a:rPr lang="en-US" sz="1200" b="1">
                <a:solidFill>
                  <a:srgbClr val="000000"/>
                </a:solidFill>
                <a:latin typeface="Calibri" pitchFamily="34" charset="0"/>
              </a:rPr>
              <a:t>Q4 ‘14</a:t>
            </a:r>
          </a:p>
        </p:txBody>
      </p:sp>
      <p:sp>
        <p:nvSpPr>
          <p:cNvPr id="49192" name="TextBox 73"/>
          <p:cNvSpPr txBox="1">
            <a:spLocks noChangeArrowheads="1"/>
          </p:cNvSpPr>
          <p:nvPr/>
        </p:nvSpPr>
        <p:spPr bwMode="auto">
          <a:xfrm>
            <a:off x="2134460" y="1878013"/>
            <a:ext cx="3671887" cy="830262"/>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defRPr/>
            </a:pPr>
            <a:r>
              <a:rPr lang="en-US" sz="1200" b="1" dirty="0">
                <a:solidFill>
                  <a:srgbClr val="000000"/>
                </a:solidFill>
                <a:latin typeface="Calibri" pitchFamily="34" charset="0"/>
              </a:rPr>
              <a:t>Sustain in Process </a:t>
            </a:r>
            <a:r>
              <a:rPr lang="en-US" sz="1200" b="1" dirty="0" err="1">
                <a:solidFill>
                  <a:srgbClr val="000000"/>
                </a:solidFill>
                <a:latin typeface="Calibri" pitchFamily="34" charset="0"/>
              </a:rPr>
              <a:t>established&amp;certified</a:t>
            </a:r>
            <a:r>
              <a:rPr lang="en-US" sz="1200" b="1" dirty="0">
                <a:solidFill>
                  <a:srgbClr val="000000"/>
                </a:solidFill>
                <a:latin typeface="Calibri" pitchFamily="34" charset="0"/>
              </a:rPr>
              <a:t> in all plants</a:t>
            </a:r>
          </a:p>
          <a:p>
            <a:pPr marL="174625" indent="-174625">
              <a:buClr>
                <a:srgbClr val="376092"/>
              </a:buClr>
              <a:buFont typeface="Wingdings" pitchFamily="2" charset="2"/>
              <a:buChar char="Ø"/>
              <a:defRPr/>
            </a:pPr>
            <a:r>
              <a:rPr lang="en-US" sz="1200" b="1" dirty="0">
                <a:solidFill>
                  <a:srgbClr val="000000"/>
                </a:solidFill>
                <a:latin typeface="Calibri" pitchFamily="34" charset="0"/>
              </a:rPr>
              <a:t>Continuous improvement of 5S &amp; Visualization/SOP </a:t>
            </a:r>
          </a:p>
          <a:p>
            <a:pPr marL="174625" indent="-174625">
              <a:buClr>
                <a:srgbClr val="376092"/>
              </a:buClr>
              <a:buFont typeface="Wingdings" pitchFamily="2" charset="2"/>
              <a:buChar char="Ø"/>
              <a:defRPr/>
            </a:pPr>
            <a:r>
              <a:rPr lang="en-US" sz="1200" b="1" dirty="0">
                <a:solidFill>
                  <a:srgbClr val="000000"/>
                </a:solidFill>
                <a:latin typeface="Calibri" pitchFamily="34" charset="0"/>
              </a:rPr>
              <a:t>Focus &amp; awareness creation on Sustainability KBIs</a:t>
            </a:r>
          </a:p>
          <a:p>
            <a:pPr marL="173038" indent="-173038">
              <a:buClr>
                <a:srgbClr val="376092"/>
              </a:buClr>
              <a:buFont typeface="Wingdings" pitchFamily="2" charset="2"/>
              <a:buChar char="Ø"/>
              <a:defRPr/>
            </a:pPr>
            <a:r>
              <a:rPr lang="en-US" sz="1200" b="1" dirty="0">
                <a:solidFill>
                  <a:srgbClr val="000000"/>
                </a:solidFill>
                <a:latin typeface="Calibri" pitchFamily="34" charset="0"/>
              </a:rPr>
              <a:t>Encourage operators engagement in IM , incl. RAP</a:t>
            </a:r>
          </a:p>
        </p:txBody>
      </p:sp>
      <p:sp>
        <p:nvSpPr>
          <p:cNvPr id="31785" name="TextBox 32"/>
          <p:cNvSpPr txBox="1">
            <a:spLocks noChangeArrowheads="1"/>
          </p:cNvSpPr>
          <p:nvPr/>
        </p:nvSpPr>
        <p:spPr bwMode="auto">
          <a:xfrm>
            <a:off x="5806347" y="4340226"/>
            <a:ext cx="2303463" cy="461963"/>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Performance improvement</a:t>
            </a:r>
          </a:p>
          <a:p>
            <a:pPr marL="174625" indent="-174625">
              <a:buClr>
                <a:srgbClr val="376092"/>
              </a:buClr>
              <a:buFont typeface="Wingdings" pitchFamily="2" charset="2"/>
              <a:buChar char="Ø"/>
            </a:pPr>
            <a:r>
              <a:rPr lang="en-US" sz="1200" b="1">
                <a:solidFill>
                  <a:srgbClr val="000000"/>
                </a:solidFill>
                <a:latin typeface="Calibri" pitchFamily="34" charset="0"/>
              </a:rPr>
              <a:t>Asset care improvement</a:t>
            </a:r>
          </a:p>
        </p:txBody>
      </p:sp>
      <p:sp>
        <p:nvSpPr>
          <p:cNvPr id="31786" name="TextBox 32"/>
          <p:cNvSpPr txBox="1">
            <a:spLocks noChangeArrowheads="1"/>
          </p:cNvSpPr>
          <p:nvPr/>
        </p:nvSpPr>
        <p:spPr bwMode="auto">
          <a:xfrm>
            <a:off x="7895497" y="4340226"/>
            <a:ext cx="1012825" cy="46196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Nicola</a:t>
            </a:r>
          </a:p>
          <a:p>
            <a:pPr marL="173038" indent="-173038">
              <a:buClr>
                <a:srgbClr val="376092"/>
              </a:buClr>
              <a:buFont typeface="Wingdings" pitchFamily="2" charset="2"/>
              <a:buChar char="Ø"/>
            </a:pPr>
            <a:r>
              <a:rPr lang="en-US" sz="1200" b="1">
                <a:solidFill>
                  <a:srgbClr val="000000"/>
                </a:solidFill>
                <a:latin typeface="Calibri" pitchFamily="34" charset="0"/>
              </a:rPr>
              <a:t>Jana </a:t>
            </a:r>
          </a:p>
        </p:txBody>
      </p:sp>
      <p:pic>
        <p:nvPicPr>
          <p:cNvPr id="31787" name="Picture 163" descr="Italy Icon"/>
          <p:cNvPicPr>
            <a:picLocks noChangeAspect="1" noChangeArrowheads="1"/>
          </p:cNvPicPr>
          <p:nvPr/>
        </p:nvPicPr>
        <p:blipFill>
          <a:blip r:embed="rId3" cstate="print"/>
          <a:srcRect/>
          <a:stretch>
            <a:fillRect/>
          </a:stretch>
        </p:blipFill>
        <p:spPr bwMode="auto">
          <a:xfrm>
            <a:off x="802546" y="0"/>
            <a:ext cx="827088" cy="827088"/>
          </a:xfrm>
          <a:prstGeom prst="rect">
            <a:avLst/>
          </a:prstGeom>
          <a:noFill/>
          <a:ln w="9525">
            <a:noFill/>
            <a:miter lim="800000"/>
            <a:headEnd/>
            <a:tailEnd/>
          </a:ln>
        </p:spPr>
      </p:pic>
      <p:graphicFrame>
        <p:nvGraphicFramePr>
          <p:cNvPr id="2" name="Object 1">
            <a:extLst>
              <a:ext uri="{FF2B5EF4-FFF2-40B4-BE49-F238E27FC236}">
                <a16:creationId xmlns:a16="http://schemas.microsoft.com/office/drawing/2014/main" id="{3864834A-A043-47DA-8B61-0553DA2706C2}"/>
              </a:ext>
            </a:extLst>
          </p:cNvPr>
          <p:cNvGraphicFramePr>
            <a:graphicFrameLocks noChangeAspect="1"/>
          </p:cNvGraphicFramePr>
          <p:nvPr/>
        </p:nvGraphicFramePr>
        <p:xfrm>
          <a:off x="10492866" y="2857092"/>
          <a:ext cx="1276129" cy="1076734"/>
        </p:xfrm>
        <a:graphic>
          <a:graphicData uri="http://schemas.openxmlformats.org/presentationml/2006/ole">
            <mc:AlternateContent xmlns:mc="http://schemas.openxmlformats.org/markup-compatibility/2006">
              <mc:Choice xmlns:v="urn:schemas-microsoft-com:vml" Requires="v">
                <p:oleObj name="Worksheet" showAsIcon="1" r:id="rId4" imgW="914400" imgH="771480" progId="Excel.Sheet.12">
                  <p:embed/>
                </p:oleObj>
              </mc:Choice>
              <mc:Fallback>
                <p:oleObj name="Worksheet" showAsIcon="1" r:id="rId4" imgW="914400" imgH="771480" progId="Excel.Sheet.12">
                  <p:embed/>
                  <p:pic>
                    <p:nvPicPr>
                      <p:cNvPr id="2" name="Object 1">
                        <a:extLst>
                          <a:ext uri="{FF2B5EF4-FFF2-40B4-BE49-F238E27FC236}">
                            <a16:creationId xmlns:a16="http://schemas.microsoft.com/office/drawing/2014/main" id="{3864834A-A043-47DA-8B61-0553DA2706C2}"/>
                          </a:ext>
                        </a:extLst>
                      </p:cNvPr>
                      <p:cNvPicPr/>
                      <p:nvPr/>
                    </p:nvPicPr>
                    <p:blipFill>
                      <a:blip r:embed="rId5"/>
                      <a:stretch>
                        <a:fillRect/>
                      </a:stretch>
                    </p:blipFill>
                    <p:spPr>
                      <a:xfrm>
                        <a:off x="10492866" y="2857092"/>
                        <a:ext cx="1276129" cy="1076734"/>
                      </a:xfrm>
                      <a:prstGeom prst="rect">
                        <a:avLst/>
                      </a:prstGeom>
                    </p:spPr>
                  </p:pic>
                </p:oleObj>
              </mc:Fallback>
            </mc:AlternateContent>
          </a:graphicData>
        </a:graphic>
      </p:graphicFrame>
    </p:spTree>
    <p:extLst>
      <p:ext uri="{BB962C8B-B14F-4D97-AF65-F5344CB8AC3E}">
        <p14:creationId xmlns:p14="http://schemas.microsoft.com/office/powerpoint/2010/main" val="12275236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EF8B-A65A-4E4F-9D42-B855815E9999}"/>
              </a:ext>
            </a:extLst>
          </p:cNvPr>
          <p:cNvSpPr>
            <a:spLocks noGrp="1"/>
          </p:cNvSpPr>
          <p:nvPr>
            <p:ph type="title"/>
          </p:nvPr>
        </p:nvSpPr>
        <p:spPr>
          <a:xfrm>
            <a:off x="147734" y="206505"/>
            <a:ext cx="10515600" cy="1325563"/>
          </a:xfrm>
        </p:spPr>
        <p:txBody>
          <a:bodyPr/>
          <a:lstStyle/>
          <a:p>
            <a:r>
              <a:rPr lang="et-EE" dirty="0"/>
              <a:t>S&amp;OP PROTSESS</a:t>
            </a:r>
            <a:endParaRPr lang="en-US" dirty="0"/>
          </a:p>
        </p:txBody>
      </p:sp>
      <p:sp>
        <p:nvSpPr>
          <p:cNvPr id="3" name="Content Placeholder 2">
            <a:extLst>
              <a:ext uri="{FF2B5EF4-FFF2-40B4-BE49-F238E27FC236}">
                <a16:creationId xmlns:a16="http://schemas.microsoft.com/office/drawing/2014/main" id="{6AC01991-B079-405A-9B77-6CDF6C8BD4E1}"/>
              </a:ext>
            </a:extLst>
          </p:cNvPr>
          <p:cNvSpPr>
            <a:spLocks noGrp="1"/>
          </p:cNvSpPr>
          <p:nvPr>
            <p:ph idx="1"/>
          </p:nvPr>
        </p:nvSpPr>
        <p:spPr/>
        <p:txBody>
          <a:bodyPr/>
          <a:lstStyle/>
          <a:p>
            <a:pPr marL="0" indent="0">
              <a:buNone/>
            </a:pPr>
            <a:r>
              <a:rPr lang="et-EE" dirty="0"/>
              <a:t>S&amp;OP valdkonnad:</a:t>
            </a:r>
          </a:p>
          <a:p>
            <a:pPr marL="514350" indent="-514350">
              <a:buAutoNum type="arabicPeriod"/>
            </a:pPr>
            <a:r>
              <a:rPr lang="et-EE" dirty="0"/>
              <a:t>Müügiennustuse optimiseerimine</a:t>
            </a:r>
          </a:p>
          <a:p>
            <a:pPr marL="514350" indent="-514350">
              <a:buAutoNum type="arabicPeriod"/>
            </a:pPr>
            <a:r>
              <a:rPr lang="et-EE" dirty="0"/>
              <a:t>Nõudluse ühtlustamine</a:t>
            </a:r>
          </a:p>
          <a:p>
            <a:pPr marL="514350" indent="-514350">
              <a:buAutoNum type="arabicPeriod"/>
            </a:pPr>
            <a:r>
              <a:rPr lang="et-EE" dirty="0"/>
              <a:t>Tootmistsüklite ühtlustamine</a:t>
            </a:r>
          </a:p>
          <a:p>
            <a:pPr marL="514350" indent="-514350">
              <a:buAutoNum type="arabicPeriod"/>
            </a:pPr>
            <a:r>
              <a:rPr lang="et-EE" dirty="0"/>
              <a:t>Laoseisu suuruse ühtlustamine</a:t>
            </a:r>
          </a:p>
          <a:p>
            <a:pPr marL="514350" indent="-514350">
              <a:buAutoNum type="arabicPeriod"/>
            </a:pPr>
            <a:r>
              <a:rPr lang="et-EE" dirty="0"/>
              <a:t>S&amp;OP protsess - koosolek</a:t>
            </a:r>
            <a:endParaRPr lang="en-US" dirty="0"/>
          </a:p>
        </p:txBody>
      </p:sp>
    </p:spTree>
    <p:extLst>
      <p:ext uri="{BB962C8B-B14F-4D97-AF65-F5344CB8AC3E}">
        <p14:creationId xmlns:p14="http://schemas.microsoft.com/office/powerpoint/2010/main" val="313367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C6A1-92DD-4D23-AA04-923D4D16DD5D}"/>
              </a:ext>
            </a:extLst>
          </p:cNvPr>
          <p:cNvSpPr>
            <a:spLocks noGrp="1"/>
          </p:cNvSpPr>
          <p:nvPr>
            <p:ph type="title"/>
          </p:nvPr>
        </p:nvSpPr>
        <p:spPr/>
        <p:txBody>
          <a:bodyPr/>
          <a:lstStyle/>
          <a:p>
            <a:r>
              <a:rPr lang="et-EE" dirty="0"/>
              <a:t>S&amp;OP PROTSESS</a:t>
            </a:r>
            <a:endParaRPr lang="en-US" dirty="0"/>
          </a:p>
        </p:txBody>
      </p:sp>
      <p:sp>
        <p:nvSpPr>
          <p:cNvPr id="3" name="Content Placeholder 2">
            <a:extLst>
              <a:ext uri="{FF2B5EF4-FFF2-40B4-BE49-F238E27FC236}">
                <a16:creationId xmlns:a16="http://schemas.microsoft.com/office/drawing/2014/main" id="{C1085735-9B7B-4839-869F-9A26DB7B9573}"/>
              </a:ext>
            </a:extLst>
          </p:cNvPr>
          <p:cNvSpPr>
            <a:spLocks noGrp="1"/>
          </p:cNvSpPr>
          <p:nvPr>
            <p:ph idx="1"/>
          </p:nvPr>
        </p:nvSpPr>
        <p:spPr>
          <a:xfrm>
            <a:off x="514905" y="1825625"/>
            <a:ext cx="11194742" cy="4351338"/>
          </a:xfrm>
        </p:spPr>
        <p:txBody>
          <a:bodyPr/>
          <a:lstStyle/>
          <a:p>
            <a:r>
              <a:rPr lang="et-EE" dirty="0"/>
              <a:t>Sales and operational planning</a:t>
            </a:r>
          </a:p>
          <a:p>
            <a:r>
              <a:rPr lang="et-EE" dirty="0"/>
              <a:t>Protsess, mida juhib ettevõtte juht</a:t>
            </a:r>
          </a:p>
          <a:p>
            <a:r>
              <a:rPr lang="et-EE" dirty="0"/>
              <a:t>Peamiselt kommertsi ja tarneahela vaheline</a:t>
            </a:r>
          </a:p>
          <a:p>
            <a:r>
              <a:rPr lang="et-EE" dirty="0"/>
              <a:t>Koosneb osadest: turutegevuste planeerimine, müügiplaneerimine, toormaterjalide planeerimine, finantside planeerimine, I kooskõlastamine, lõplik kooskõlastamine</a:t>
            </a:r>
            <a:endParaRPr lang="en-US" dirty="0"/>
          </a:p>
        </p:txBody>
      </p:sp>
    </p:spTree>
    <p:extLst>
      <p:ext uri="{BB962C8B-B14F-4D97-AF65-F5344CB8AC3E}">
        <p14:creationId xmlns:p14="http://schemas.microsoft.com/office/powerpoint/2010/main" val="289217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4742-3C11-42CE-BDF2-DE3E35B4E1AA}"/>
              </a:ext>
            </a:extLst>
          </p:cNvPr>
          <p:cNvSpPr>
            <a:spLocks noGrp="1"/>
          </p:cNvSpPr>
          <p:nvPr>
            <p:ph type="title"/>
          </p:nvPr>
        </p:nvSpPr>
        <p:spPr>
          <a:xfrm>
            <a:off x="469773" y="-79872"/>
            <a:ext cx="7591427" cy="1325563"/>
          </a:xfrm>
        </p:spPr>
        <p:txBody>
          <a:bodyPr/>
          <a:lstStyle/>
          <a:p>
            <a:r>
              <a:rPr lang="et-EE" dirty="0"/>
              <a:t>Erinevad koostöömudelid. S&amp;OP</a:t>
            </a:r>
            <a:endParaRPr lang="en-US" dirty="0"/>
          </a:p>
        </p:txBody>
      </p:sp>
      <p:graphicFrame>
        <p:nvGraphicFramePr>
          <p:cNvPr id="4" name="Table 3">
            <a:extLst>
              <a:ext uri="{FF2B5EF4-FFF2-40B4-BE49-F238E27FC236}">
                <a16:creationId xmlns:a16="http://schemas.microsoft.com/office/drawing/2014/main" id="{8B814DF5-C33E-4B4D-AEB9-4B162E50892D}"/>
              </a:ext>
            </a:extLst>
          </p:cNvPr>
          <p:cNvGraphicFramePr>
            <a:graphicFrameLocks noGrp="1"/>
          </p:cNvGraphicFramePr>
          <p:nvPr/>
        </p:nvGraphicFramePr>
        <p:xfrm>
          <a:off x="609599" y="1106486"/>
          <a:ext cx="9921876" cy="5707064"/>
        </p:xfrm>
        <a:graphic>
          <a:graphicData uri="http://schemas.openxmlformats.org/drawingml/2006/table">
            <a:tbl>
              <a:tblPr firstRow="1" bandRow="1"/>
              <a:tblGrid>
                <a:gridCol w="483186">
                  <a:extLst>
                    <a:ext uri="{9D8B030D-6E8A-4147-A177-3AD203B41FA5}">
                      <a16:colId xmlns:a16="http://schemas.microsoft.com/office/drawing/2014/main" val="20000"/>
                    </a:ext>
                  </a:extLst>
                </a:gridCol>
                <a:gridCol w="1866293">
                  <a:extLst>
                    <a:ext uri="{9D8B030D-6E8A-4147-A177-3AD203B41FA5}">
                      <a16:colId xmlns:a16="http://schemas.microsoft.com/office/drawing/2014/main" val="20001"/>
                    </a:ext>
                  </a:extLst>
                </a:gridCol>
                <a:gridCol w="1866253">
                  <a:extLst>
                    <a:ext uri="{9D8B030D-6E8A-4147-A177-3AD203B41FA5}">
                      <a16:colId xmlns:a16="http://schemas.microsoft.com/office/drawing/2014/main" val="20002"/>
                    </a:ext>
                  </a:extLst>
                </a:gridCol>
                <a:gridCol w="1955123">
                  <a:extLst>
                    <a:ext uri="{9D8B030D-6E8A-4147-A177-3AD203B41FA5}">
                      <a16:colId xmlns:a16="http://schemas.microsoft.com/office/drawing/2014/main" val="20003"/>
                    </a:ext>
                  </a:extLst>
                </a:gridCol>
                <a:gridCol w="1866253">
                  <a:extLst>
                    <a:ext uri="{9D8B030D-6E8A-4147-A177-3AD203B41FA5}">
                      <a16:colId xmlns:a16="http://schemas.microsoft.com/office/drawing/2014/main" val="20004"/>
                    </a:ext>
                  </a:extLst>
                </a:gridCol>
                <a:gridCol w="1884768">
                  <a:extLst>
                    <a:ext uri="{9D8B030D-6E8A-4147-A177-3AD203B41FA5}">
                      <a16:colId xmlns:a16="http://schemas.microsoft.com/office/drawing/2014/main" val="20005"/>
                    </a:ext>
                  </a:extLst>
                </a:gridCol>
              </a:tblGrid>
              <a:tr h="2873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t-EE" sz="1100" dirty="0"/>
                        <a:t>Nädal</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Esmaspäev</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Teisipäev</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Kolmapäev</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Neljapäev</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Reede</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415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dirty="0"/>
                        <a:t>1</a:t>
                      </a:r>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415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dirty="0"/>
                        <a:t>2</a:t>
                      </a:r>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415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dirty="0"/>
                        <a:t>3</a:t>
                      </a:r>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951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dirty="0"/>
                        <a:t>4</a:t>
                      </a:r>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Rounded Rectangle 8">
            <a:extLst>
              <a:ext uri="{FF2B5EF4-FFF2-40B4-BE49-F238E27FC236}">
                <a16:creationId xmlns:a16="http://schemas.microsoft.com/office/drawing/2014/main" id="{4F881D21-4886-4A29-ACDF-CF074984A16A}"/>
              </a:ext>
            </a:extLst>
          </p:cNvPr>
          <p:cNvSpPr/>
          <p:nvPr/>
        </p:nvSpPr>
        <p:spPr>
          <a:xfrm>
            <a:off x="3143777" y="1883808"/>
            <a:ext cx="1508994" cy="317414"/>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Activity Review</a:t>
            </a:r>
          </a:p>
        </p:txBody>
      </p:sp>
      <p:sp>
        <p:nvSpPr>
          <p:cNvPr id="6" name="Rounded Rectangle 9">
            <a:extLst>
              <a:ext uri="{FF2B5EF4-FFF2-40B4-BE49-F238E27FC236}">
                <a16:creationId xmlns:a16="http://schemas.microsoft.com/office/drawing/2014/main" id="{3CB10715-53B5-4652-9A74-66887BF0E145}"/>
              </a:ext>
            </a:extLst>
          </p:cNvPr>
          <p:cNvSpPr/>
          <p:nvPr/>
        </p:nvSpPr>
        <p:spPr>
          <a:xfrm>
            <a:off x="6937377" y="2845042"/>
            <a:ext cx="1527554" cy="319644"/>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Demand Review</a:t>
            </a:r>
          </a:p>
        </p:txBody>
      </p:sp>
      <p:sp>
        <p:nvSpPr>
          <p:cNvPr id="7" name="Rounded Rectangle 10">
            <a:extLst>
              <a:ext uri="{FF2B5EF4-FFF2-40B4-BE49-F238E27FC236}">
                <a16:creationId xmlns:a16="http://schemas.microsoft.com/office/drawing/2014/main" id="{DB2317E9-79DB-4115-840D-6664BD918CAA}"/>
              </a:ext>
            </a:extLst>
          </p:cNvPr>
          <p:cNvSpPr/>
          <p:nvPr/>
        </p:nvSpPr>
        <p:spPr>
          <a:xfrm>
            <a:off x="3057144" y="5579757"/>
            <a:ext cx="1667255" cy="379716"/>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Consensus Review </a:t>
            </a:r>
          </a:p>
        </p:txBody>
      </p:sp>
      <p:sp>
        <p:nvSpPr>
          <p:cNvPr id="8" name="Rounded Rectangle 13">
            <a:extLst>
              <a:ext uri="{FF2B5EF4-FFF2-40B4-BE49-F238E27FC236}">
                <a16:creationId xmlns:a16="http://schemas.microsoft.com/office/drawing/2014/main" id="{34F21A8D-ACEA-4942-BEB3-C3852B500963}"/>
              </a:ext>
            </a:extLst>
          </p:cNvPr>
          <p:cNvSpPr/>
          <p:nvPr/>
        </p:nvSpPr>
        <p:spPr>
          <a:xfrm>
            <a:off x="11335075" y="740302"/>
            <a:ext cx="608013" cy="261937"/>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lIns="0" tIns="0" rIns="0" bIns="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S&amp;OP process</a:t>
            </a:r>
          </a:p>
        </p:txBody>
      </p:sp>
      <p:sp>
        <p:nvSpPr>
          <p:cNvPr id="9" name="Rounded Rectangle 14">
            <a:extLst>
              <a:ext uri="{FF2B5EF4-FFF2-40B4-BE49-F238E27FC236}">
                <a16:creationId xmlns:a16="http://schemas.microsoft.com/office/drawing/2014/main" id="{AFC841B3-BF26-4D71-91C3-7A0607FCA70C}"/>
              </a:ext>
            </a:extLst>
          </p:cNvPr>
          <p:cNvSpPr/>
          <p:nvPr/>
        </p:nvSpPr>
        <p:spPr>
          <a:xfrm>
            <a:off x="8516199" y="721251"/>
            <a:ext cx="608013" cy="260350"/>
          </a:xfrm>
          <a:prstGeom prst="roundRect">
            <a:avLst/>
          </a:prstGeom>
          <a:noFill/>
          <a:ln w="25400" cap="flat" cmpd="sng" algn="ctr">
            <a:solidFill>
              <a:srgbClr val="00B050"/>
            </a:solidFill>
            <a:prstDash val="solid"/>
          </a:ln>
          <a:effectLst/>
        </p:spPr>
        <p:txBody>
          <a:bodyPr lIns="0" tIns="0" rIns="0" bIns="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SC </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Services</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ounded Rectangle 15">
            <a:extLst>
              <a:ext uri="{FF2B5EF4-FFF2-40B4-BE49-F238E27FC236}">
                <a16:creationId xmlns:a16="http://schemas.microsoft.com/office/drawing/2014/main" id="{EEEF78A4-2E04-4A5D-868E-9CCAD272E21F}"/>
              </a:ext>
            </a:extLst>
          </p:cNvPr>
          <p:cNvSpPr/>
          <p:nvPr/>
        </p:nvSpPr>
        <p:spPr>
          <a:xfrm>
            <a:off x="9205781" y="721251"/>
            <a:ext cx="608013" cy="261937"/>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000" b="0" i="0" u="none" strike="noStrike" kern="0" cap="none" spc="0" normalizeH="0" baseline="0" noProof="0" dirty="0">
                <a:ln>
                  <a:noFill/>
                </a:ln>
                <a:solidFill>
                  <a:prstClr val="black"/>
                </a:solidFill>
                <a:effectLst/>
                <a:uLnTx/>
                <a:uFillTx/>
                <a:latin typeface="Calibri"/>
                <a:ea typeface="+mn-ea"/>
                <a:cs typeface="+mn-cs"/>
              </a:rPr>
              <a:t>Comm</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Rounded Rectangle 16">
            <a:extLst>
              <a:ext uri="{FF2B5EF4-FFF2-40B4-BE49-F238E27FC236}">
                <a16:creationId xmlns:a16="http://schemas.microsoft.com/office/drawing/2014/main" id="{A3ACE83C-6591-48B2-A379-77E8954DC779}"/>
              </a:ext>
            </a:extLst>
          </p:cNvPr>
          <p:cNvSpPr/>
          <p:nvPr/>
        </p:nvSpPr>
        <p:spPr>
          <a:xfrm>
            <a:off x="9921806" y="733581"/>
            <a:ext cx="608013" cy="261937"/>
          </a:xfrm>
          <a:prstGeom prst="round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000" b="0" i="0" u="none" strike="noStrike" kern="0" cap="none" spc="0" normalizeH="0" baseline="0" noProof="0" dirty="0">
                <a:ln>
                  <a:noFill/>
                </a:ln>
                <a:solidFill>
                  <a:prstClr val="black"/>
                </a:solidFill>
                <a:effectLst/>
                <a:uLnTx/>
                <a:uFillTx/>
                <a:latin typeface="Calibri"/>
                <a:ea typeface="+mn-ea"/>
                <a:cs typeface="+mn-cs"/>
              </a:rPr>
              <a:t>Fin/Oth</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Rounded Rectangle 17">
            <a:extLst>
              <a:ext uri="{FF2B5EF4-FFF2-40B4-BE49-F238E27FC236}">
                <a16:creationId xmlns:a16="http://schemas.microsoft.com/office/drawing/2014/main" id="{A9F94442-75BE-4D61-9FEB-F862F7B67C3E}"/>
              </a:ext>
            </a:extLst>
          </p:cNvPr>
          <p:cNvSpPr/>
          <p:nvPr/>
        </p:nvSpPr>
        <p:spPr>
          <a:xfrm>
            <a:off x="10634016" y="742459"/>
            <a:ext cx="606425" cy="261937"/>
          </a:xfrm>
          <a:prstGeom prst="roundRect">
            <a:avLst/>
          </a:prstGeom>
          <a:solidFill>
            <a:sysClr val="window" lastClr="FFFFFF"/>
          </a:solidFill>
          <a:ln w="25400" cap="flat" cmpd="sng" algn="ctr">
            <a:solidFill>
              <a:srgbClr val="FF0000"/>
            </a:solidFill>
            <a:prstDash val="solid"/>
          </a:ln>
          <a:effectLst/>
        </p:spPr>
        <p:txBody>
          <a:bodyPr lIns="0" tIns="0" rIns="0" bIns="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Cross function</a:t>
            </a:r>
          </a:p>
        </p:txBody>
      </p:sp>
      <p:sp>
        <p:nvSpPr>
          <p:cNvPr id="13" name="Rounded Rectangle 18">
            <a:extLst>
              <a:ext uri="{FF2B5EF4-FFF2-40B4-BE49-F238E27FC236}">
                <a16:creationId xmlns:a16="http://schemas.microsoft.com/office/drawing/2014/main" id="{50715D2E-6B23-4E24-88C6-42A8B07BA9AF}"/>
              </a:ext>
            </a:extLst>
          </p:cNvPr>
          <p:cNvSpPr/>
          <p:nvPr/>
        </p:nvSpPr>
        <p:spPr bwMode="auto">
          <a:xfrm>
            <a:off x="4975492" y="5595632"/>
            <a:ext cx="1599621" cy="363841"/>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S&amp;OP monthly</a:t>
            </a:r>
          </a:p>
        </p:txBody>
      </p:sp>
      <p:sp>
        <p:nvSpPr>
          <p:cNvPr id="15" name="Rounded Rectangle 26">
            <a:extLst>
              <a:ext uri="{FF2B5EF4-FFF2-40B4-BE49-F238E27FC236}">
                <a16:creationId xmlns:a16="http://schemas.microsoft.com/office/drawing/2014/main" id="{832AD7D5-80D9-43DF-BC8E-E40DF3289319}"/>
              </a:ext>
            </a:extLst>
          </p:cNvPr>
          <p:cNvSpPr/>
          <p:nvPr/>
        </p:nvSpPr>
        <p:spPr bwMode="auto">
          <a:xfrm>
            <a:off x="5051114" y="4324728"/>
            <a:ext cx="1523999" cy="415688"/>
          </a:xfrm>
          <a:prstGeom prst="roundRect">
            <a:avLst/>
          </a:prstGeom>
          <a:solidFill>
            <a:srgbClr val="FF0000"/>
          </a:solidFill>
          <a:ln w="25400" cap="flat" cmpd="sng" algn="ctr">
            <a:solidFill>
              <a:srgbClr val="E60000"/>
            </a:solidFill>
            <a:prstDash val="solid"/>
          </a:ln>
          <a:effectLst/>
        </p:spPr>
        <p:txBody>
          <a:bodyPr lIns="36000" rIns="3600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white"/>
                </a:solidFill>
                <a:effectLst/>
                <a:uLnTx/>
                <a:uFillTx/>
                <a:latin typeface="Calibri"/>
                <a:ea typeface="+mn-ea"/>
                <a:cs typeface="+mn-cs"/>
              </a:rPr>
              <a:t>Baltic MMM</a:t>
            </a:r>
            <a:endParaRPr kumimoji="0" lang="en-GB"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2E7C9147-6DA5-40D4-B03A-C33079B7A30C}"/>
              </a:ext>
            </a:extLst>
          </p:cNvPr>
          <p:cNvSpPr txBox="1"/>
          <p:nvPr/>
        </p:nvSpPr>
        <p:spPr>
          <a:xfrm>
            <a:off x="7938758" y="702428"/>
            <a:ext cx="641522" cy="26161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t-EE" sz="1100" b="1" kern="0" dirty="0">
                <a:solidFill>
                  <a:prstClr val="black"/>
                </a:solidFill>
              </a:rPr>
              <a:t>Legend</a:t>
            </a:r>
            <a:r>
              <a:rPr kumimoji="0" lang="en-GB" sz="1100" b="1" i="0" u="none" strike="noStrike" kern="0" cap="none" spc="0" normalizeH="0" baseline="0" noProof="0" dirty="0">
                <a:ln>
                  <a:noFill/>
                </a:ln>
                <a:solidFill>
                  <a:prstClr val="black"/>
                </a:solidFill>
                <a:effectLst/>
                <a:uLnTx/>
                <a:uFillTx/>
              </a:rPr>
              <a:t>:</a:t>
            </a:r>
          </a:p>
        </p:txBody>
      </p:sp>
      <p:sp>
        <p:nvSpPr>
          <p:cNvPr id="17" name="Rectangle 16">
            <a:extLst>
              <a:ext uri="{FF2B5EF4-FFF2-40B4-BE49-F238E27FC236}">
                <a16:creationId xmlns:a16="http://schemas.microsoft.com/office/drawing/2014/main" id="{86FC8DB9-376F-43DC-B28A-6089953E2559}"/>
              </a:ext>
            </a:extLst>
          </p:cNvPr>
          <p:cNvSpPr/>
          <p:nvPr/>
        </p:nvSpPr>
        <p:spPr>
          <a:xfrm>
            <a:off x="7900013" y="698380"/>
            <a:ext cx="4124058" cy="312737"/>
          </a:xfrm>
          <a:prstGeom prst="rect">
            <a:avLst/>
          </a:prstGeom>
          <a:noFill/>
          <a:ln w="3175"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ounded Rectangle 24">
            <a:extLst>
              <a:ext uri="{FF2B5EF4-FFF2-40B4-BE49-F238E27FC236}">
                <a16:creationId xmlns:a16="http://schemas.microsoft.com/office/drawing/2014/main" id="{7A58C48F-EF02-4E3F-954F-DF809175E94A}"/>
              </a:ext>
            </a:extLst>
          </p:cNvPr>
          <p:cNvSpPr/>
          <p:nvPr/>
        </p:nvSpPr>
        <p:spPr>
          <a:xfrm>
            <a:off x="8814074" y="1550531"/>
            <a:ext cx="1527554" cy="344859"/>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EST, LAT, LIT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IC+nKA</a:t>
            </a:r>
            <a:r>
              <a:rPr kumimoji="0" lang="et-EE" sz="1200" b="0" i="0" u="none" strike="noStrike" kern="0" cap="none" spc="0" normalizeH="0" baseline="0" noProof="0" dirty="0">
                <a:ln>
                  <a:noFill/>
                </a:ln>
                <a:solidFill>
                  <a:prstClr val="black"/>
                </a:solidFill>
                <a:effectLst/>
                <a:uLnTx/>
                <a:uFillTx/>
                <a:latin typeface="Calibri"/>
                <a:ea typeface="+mn-ea"/>
                <a:cs typeface="+mn-cs"/>
              </a:rPr>
              <a:t>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Rounded Rectangle 25">
            <a:extLst>
              <a:ext uri="{FF2B5EF4-FFF2-40B4-BE49-F238E27FC236}">
                <a16:creationId xmlns:a16="http://schemas.microsoft.com/office/drawing/2014/main" id="{62250F4B-9107-46A3-9574-268839580C29}"/>
              </a:ext>
            </a:extLst>
          </p:cNvPr>
          <p:cNvSpPr/>
          <p:nvPr/>
        </p:nvSpPr>
        <p:spPr>
          <a:xfrm>
            <a:off x="3042724" y="3581400"/>
            <a:ext cx="1681675"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a:t>
            </a:r>
            <a:r>
              <a:rPr kumimoji="0" lang="et-EE" sz="1200" b="0" i="0" u="none" strike="noStrike" kern="0" cap="none" spc="0" normalizeH="0" baseline="0" noProof="0" dirty="0" err="1">
                <a:ln>
                  <a:noFill/>
                </a:ln>
                <a:solidFill>
                  <a:prstClr val="black"/>
                </a:solidFill>
                <a:effectLst/>
                <a:uLnTx/>
                <a:uFillTx/>
                <a:latin typeface="Calibri"/>
                <a:ea typeface="+mn-ea"/>
                <a:cs typeface="+mn-cs"/>
              </a:rPr>
              <a:t>Sales</a:t>
            </a:r>
            <a:r>
              <a:rPr kumimoji="0" lang="et-EE" sz="1200" b="0" i="0" u="none" strike="noStrike" kern="0" cap="none" spc="0" normalizeH="0" baseline="0" noProof="0" dirty="0">
                <a:ln>
                  <a:noFill/>
                </a:ln>
                <a:solidFill>
                  <a:prstClr val="black"/>
                </a:solidFill>
                <a:effectLst/>
                <a:uLnTx/>
                <a:uFillTx/>
                <a:latin typeface="Calibri"/>
                <a:ea typeface="+mn-ea"/>
                <a:cs typeface="+mn-cs"/>
              </a:rPr>
              <a:t> BPMS</a:t>
            </a:r>
          </a:p>
        </p:txBody>
      </p:sp>
      <p:sp>
        <p:nvSpPr>
          <p:cNvPr id="20" name="Rounded Rectangle 30">
            <a:extLst>
              <a:ext uri="{FF2B5EF4-FFF2-40B4-BE49-F238E27FC236}">
                <a16:creationId xmlns:a16="http://schemas.microsoft.com/office/drawing/2014/main" id="{BEEEEAF4-E5FB-4A6C-8241-9D22183AF890}"/>
              </a:ext>
            </a:extLst>
          </p:cNvPr>
          <p:cNvSpPr/>
          <p:nvPr/>
        </p:nvSpPr>
        <p:spPr>
          <a:xfrm>
            <a:off x="3057144" y="3200400"/>
            <a:ext cx="1667256"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Marketing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1" name="Rounded Rectangle 31">
            <a:extLst>
              <a:ext uri="{FF2B5EF4-FFF2-40B4-BE49-F238E27FC236}">
                <a16:creationId xmlns:a16="http://schemas.microsoft.com/office/drawing/2014/main" id="{F6745ECC-F721-4B69-A759-F1F1D36FCB13}"/>
              </a:ext>
            </a:extLst>
          </p:cNvPr>
          <p:cNvSpPr/>
          <p:nvPr/>
        </p:nvSpPr>
        <p:spPr>
          <a:xfrm>
            <a:off x="3048000" y="2819400"/>
            <a:ext cx="1676400" cy="330656"/>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a:t>
            </a:r>
            <a:r>
              <a:rPr kumimoji="0" lang="et-EE" sz="1200" b="0" i="0" u="none" strike="noStrike" kern="0" cap="none" spc="0" normalizeH="0" baseline="0" noProof="0" dirty="0" err="1">
                <a:ln>
                  <a:noFill/>
                </a:ln>
                <a:solidFill>
                  <a:prstClr val="black"/>
                </a:solidFill>
                <a:effectLst/>
                <a:uLnTx/>
                <a:uFillTx/>
                <a:latin typeface="Calibri"/>
                <a:ea typeface="+mn-ea"/>
                <a:cs typeface="+mn-cs"/>
              </a:rPr>
              <a:t>Commercial</a:t>
            </a:r>
            <a:r>
              <a:rPr kumimoji="0" lang="et-EE" sz="1200" b="0" i="0" u="none" strike="noStrike" kern="0" cap="none" spc="0" normalizeH="0" baseline="0" noProof="0" dirty="0">
                <a:ln>
                  <a:noFill/>
                </a:ln>
                <a:solidFill>
                  <a:prstClr val="black"/>
                </a:solidFill>
                <a:effectLst/>
                <a:uLnTx/>
                <a:uFillTx/>
                <a:latin typeface="Calibri"/>
                <a:ea typeface="+mn-ea"/>
                <a:cs typeface="+mn-cs"/>
              </a:rPr>
              <a:t> Excellence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2" name="Rounded Rectangle 20">
            <a:extLst>
              <a:ext uri="{FF2B5EF4-FFF2-40B4-BE49-F238E27FC236}">
                <a16:creationId xmlns:a16="http://schemas.microsoft.com/office/drawing/2014/main" id="{0AE2CDAA-F8BB-4170-86AC-8F0DB27989A2}"/>
              </a:ext>
            </a:extLst>
          </p:cNvPr>
          <p:cNvSpPr/>
          <p:nvPr/>
        </p:nvSpPr>
        <p:spPr>
          <a:xfrm>
            <a:off x="5051114" y="2834030"/>
            <a:ext cx="1524000" cy="319644"/>
          </a:xfrm>
          <a:prstGeom prst="round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HR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3" name="Rounded Rectangle 21">
            <a:extLst>
              <a:ext uri="{FF2B5EF4-FFF2-40B4-BE49-F238E27FC236}">
                <a16:creationId xmlns:a16="http://schemas.microsoft.com/office/drawing/2014/main" id="{C1835193-5156-44C6-8623-09262B9403E4}"/>
              </a:ext>
            </a:extLst>
          </p:cNvPr>
          <p:cNvSpPr/>
          <p:nvPr/>
        </p:nvSpPr>
        <p:spPr>
          <a:xfrm>
            <a:off x="8777722" y="2834030"/>
            <a:ext cx="1616850" cy="330656"/>
          </a:xfrm>
          <a:prstGeom prst="roundRect">
            <a:avLst/>
          </a:prstGeom>
          <a:noFill/>
          <a:ln w="25400" cap="flat" cmpd="sng" algn="ctr">
            <a:solidFill>
              <a:srgbClr val="00B050"/>
            </a:solidFill>
            <a:prstDash val="solid"/>
          </a:ln>
          <a:effectLst/>
        </p:spPr>
        <p:txBody>
          <a:bodyPr lIns="0" tIns="0" rIns="0" bIns="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SC Services</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monthly</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review</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4" name="Rounded Rectangle 22">
            <a:extLst>
              <a:ext uri="{FF2B5EF4-FFF2-40B4-BE49-F238E27FC236}">
                <a16:creationId xmlns:a16="http://schemas.microsoft.com/office/drawing/2014/main" id="{7A97395C-DE58-4E1B-BC37-5DBBB7497094}"/>
              </a:ext>
            </a:extLst>
          </p:cNvPr>
          <p:cNvSpPr/>
          <p:nvPr/>
        </p:nvSpPr>
        <p:spPr>
          <a:xfrm>
            <a:off x="6918828" y="1986456"/>
            <a:ext cx="1546103"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KA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5" name="Rounded Rectangle 23">
            <a:extLst>
              <a:ext uri="{FF2B5EF4-FFF2-40B4-BE49-F238E27FC236}">
                <a16:creationId xmlns:a16="http://schemas.microsoft.com/office/drawing/2014/main" id="{61B2F2BE-2C11-4477-8072-4B76E6592A0E}"/>
              </a:ext>
            </a:extLst>
          </p:cNvPr>
          <p:cNvSpPr/>
          <p:nvPr/>
        </p:nvSpPr>
        <p:spPr>
          <a:xfrm>
            <a:off x="3128771" y="1472799"/>
            <a:ext cx="1524000" cy="317414"/>
          </a:xfrm>
          <a:prstGeom prst="round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a:t>
            </a:r>
            <a:r>
              <a:rPr kumimoji="0" lang="et-EE" sz="1200" b="0" i="0" u="none" strike="noStrike" kern="0" cap="none" spc="0" normalizeH="0" baseline="0" noProof="0" dirty="0" err="1">
                <a:ln>
                  <a:noFill/>
                </a:ln>
                <a:solidFill>
                  <a:prstClr val="black"/>
                </a:solidFill>
                <a:effectLst/>
                <a:uLnTx/>
                <a:uFillTx/>
                <a:latin typeface="Calibri"/>
                <a:ea typeface="+mn-ea"/>
                <a:cs typeface="+mn-cs"/>
              </a:rPr>
              <a:t>Finance</a:t>
            </a:r>
            <a:r>
              <a:rPr kumimoji="0" lang="et-EE" sz="1200" b="0" i="0" u="none" strike="noStrike" kern="0" cap="none" spc="0" normalizeH="0" baseline="0" noProof="0" dirty="0">
                <a:ln>
                  <a:noFill/>
                </a:ln>
                <a:solidFill>
                  <a:prstClr val="black"/>
                </a:solidFill>
                <a:effectLst/>
                <a:uLnTx/>
                <a:uFillTx/>
                <a:latin typeface="Calibri"/>
                <a:ea typeface="+mn-ea"/>
                <a:cs typeface="+mn-cs"/>
              </a:rPr>
              <a:t>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6" name="Rounded Rectangle 29">
            <a:extLst>
              <a:ext uri="{FF2B5EF4-FFF2-40B4-BE49-F238E27FC236}">
                <a16:creationId xmlns:a16="http://schemas.microsoft.com/office/drawing/2014/main" id="{57FE2A28-FE77-409A-B0C5-156DBAAB7DD5}"/>
              </a:ext>
            </a:extLst>
          </p:cNvPr>
          <p:cNvSpPr/>
          <p:nvPr/>
        </p:nvSpPr>
        <p:spPr>
          <a:xfrm>
            <a:off x="5051114" y="3263986"/>
            <a:ext cx="1524000" cy="319644"/>
          </a:xfrm>
          <a:prstGeom prst="round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PAC BPMS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a:t>
            </a:r>
            <a:r>
              <a:rPr kumimoji="0" lang="et-EE" sz="1200" b="0" i="0" u="none" strike="noStrike" kern="0" cap="none" spc="0" normalizeH="0" baseline="0" noProof="0" dirty="0" err="1">
                <a:ln>
                  <a:noFill/>
                </a:ln>
                <a:solidFill>
                  <a:prstClr val="black"/>
                </a:solidFill>
                <a:effectLst/>
                <a:uLnTx/>
                <a:uFillTx/>
                <a:latin typeface="Calibri"/>
                <a:ea typeface="+mn-ea"/>
                <a:cs typeface="+mn-cs"/>
              </a:rPr>
              <a:t>tbd</a:t>
            </a:r>
            <a:r>
              <a:rPr kumimoji="0" lang="et-EE" sz="1200" b="0" i="0" u="none" strike="noStrike" kern="0" cap="none" spc="0" normalizeH="0" baseline="0" noProof="0" dirty="0">
                <a:ln>
                  <a:noFill/>
                </a:ln>
                <a:solidFill>
                  <a:prstClr val="black"/>
                </a:solidFill>
                <a:effectLst/>
                <a:uLnTx/>
                <a:uFillTx/>
                <a:latin typeface="Calibri"/>
                <a:ea typeface="+mn-ea"/>
                <a:cs typeface="+mn-cs"/>
              </a:rPr>
              <a:t>)</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7" name="Rounded Rectangle 32">
            <a:extLst>
              <a:ext uri="{FF2B5EF4-FFF2-40B4-BE49-F238E27FC236}">
                <a16:creationId xmlns:a16="http://schemas.microsoft.com/office/drawing/2014/main" id="{E2A42CD9-7217-4D90-BFED-7CD56A15C7E0}"/>
              </a:ext>
            </a:extLst>
          </p:cNvPr>
          <p:cNvSpPr/>
          <p:nvPr/>
        </p:nvSpPr>
        <p:spPr>
          <a:xfrm>
            <a:off x="5074491" y="1472799"/>
            <a:ext cx="1492250"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Latvia</a:t>
            </a:r>
            <a:endParaRPr kumimoji="0" lang="et-EE"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ASM </a:t>
            </a:r>
            <a:r>
              <a:rPr kumimoji="0" lang="et-EE" sz="1200" b="0" i="0" u="none" strike="noStrike" kern="0" cap="none" spc="0" normalizeH="0" baseline="0" noProof="0" dirty="0" err="1">
                <a:ln>
                  <a:noFill/>
                </a:ln>
                <a:solidFill>
                  <a:prstClr val="black"/>
                </a:solidFill>
                <a:effectLst/>
                <a:uLnTx/>
                <a:uFillTx/>
                <a:latin typeface="Calibri"/>
                <a:ea typeface="+mn-ea"/>
                <a:cs typeface="+mn-cs"/>
              </a:rPr>
              <a:t>with</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TLs</a:t>
            </a:r>
            <a:r>
              <a:rPr kumimoji="0" lang="et-EE" sz="1200" b="0" i="0" u="none" strike="noStrike" kern="0" cap="none" spc="0" normalizeH="0" baseline="0" noProof="0" dirty="0">
                <a:ln>
                  <a:noFill/>
                </a:ln>
                <a:solidFill>
                  <a:prstClr val="black"/>
                </a:solidFill>
                <a:effectLst/>
                <a:uLnTx/>
                <a:uFillTx/>
                <a:latin typeface="Calibri"/>
                <a:ea typeface="+mn-ea"/>
                <a:cs typeface="+mn-cs"/>
              </a:rPr>
              <a:t> BPMS </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8" name="Rounded Rectangle 33">
            <a:extLst>
              <a:ext uri="{FF2B5EF4-FFF2-40B4-BE49-F238E27FC236}">
                <a16:creationId xmlns:a16="http://schemas.microsoft.com/office/drawing/2014/main" id="{70518B82-2CAA-4D7B-A379-CA5108133CC9}"/>
              </a:ext>
            </a:extLst>
          </p:cNvPr>
          <p:cNvSpPr/>
          <p:nvPr/>
        </p:nvSpPr>
        <p:spPr>
          <a:xfrm>
            <a:off x="8822370" y="4212928"/>
            <a:ext cx="1527554" cy="319644"/>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Supply</a:t>
            </a:r>
            <a:r>
              <a:rPr kumimoji="0" lang="en-GB" sz="1200" b="0" i="0" u="none" strike="noStrike" kern="0" cap="none" spc="0" normalizeH="0" baseline="0" noProof="0" dirty="0">
                <a:ln>
                  <a:noFill/>
                </a:ln>
                <a:solidFill>
                  <a:prstClr val="black"/>
                </a:solidFill>
                <a:effectLst/>
                <a:uLnTx/>
                <a:uFillTx/>
                <a:latin typeface="Calibri"/>
                <a:ea typeface="+mn-ea"/>
                <a:cs typeface="+mn-cs"/>
              </a:rPr>
              <a:t> Review</a:t>
            </a:r>
          </a:p>
        </p:txBody>
      </p:sp>
      <p:sp>
        <p:nvSpPr>
          <p:cNvPr id="29" name="Rounded Rectangle 34">
            <a:extLst>
              <a:ext uri="{FF2B5EF4-FFF2-40B4-BE49-F238E27FC236}">
                <a16:creationId xmlns:a16="http://schemas.microsoft.com/office/drawing/2014/main" id="{82030724-90D9-4D74-9471-238ABB2CBCED}"/>
              </a:ext>
            </a:extLst>
          </p:cNvPr>
          <p:cNvSpPr/>
          <p:nvPr/>
        </p:nvSpPr>
        <p:spPr>
          <a:xfrm>
            <a:off x="1196595" y="5579757"/>
            <a:ext cx="1667255" cy="379716"/>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Finance</a:t>
            </a:r>
            <a:r>
              <a:rPr kumimoji="0" lang="en-GB" sz="1200" b="0" i="0" u="none" strike="noStrike" kern="0" cap="none" spc="0" normalizeH="0" baseline="0" noProof="0" dirty="0">
                <a:ln>
                  <a:noFill/>
                </a:ln>
                <a:solidFill>
                  <a:prstClr val="black"/>
                </a:solidFill>
                <a:effectLst/>
                <a:uLnTx/>
                <a:uFillTx/>
                <a:latin typeface="Calibri"/>
                <a:ea typeface="+mn-ea"/>
                <a:cs typeface="+mn-cs"/>
              </a:rPr>
              <a:t> Review </a:t>
            </a:r>
          </a:p>
        </p:txBody>
      </p:sp>
      <p:sp>
        <p:nvSpPr>
          <p:cNvPr id="30" name="Rounded Rectangle 35">
            <a:extLst>
              <a:ext uri="{FF2B5EF4-FFF2-40B4-BE49-F238E27FC236}">
                <a16:creationId xmlns:a16="http://schemas.microsoft.com/office/drawing/2014/main" id="{523EA684-AD1E-4B73-A20C-9690A7C39A2B}"/>
              </a:ext>
            </a:extLst>
          </p:cNvPr>
          <p:cNvSpPr/>
          <p:nvPr/>
        </p:nvSpPr>
        <p:spPr>
          <a:xfrm>
            <a:off x="5082863" y="1895390"/>
            <a:ext cx="1492250"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Estonia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ASM </a:t>
            </a:r>
            <a:r>
              <a:rPr kumimoji="0" lang="et-EE" sz="1200" b="0" i="0" u="none" strike="noStrike" kern="0" cap="none" spc="0" normalizeH="0" baseline="0" noProof="0" dirty="0" err="1">
                <a:ln>
                  <a:noFill/>
                </a:ln>
                <a:solidFill>
                  <a:prstClr val="black"/>
                </a:solidFill>
                <a:effectLst/>
                <a:uLnTx/>
                <a:uFillTx/>
                <a:latin typeface="Calibri"/>
                <a:ea typeface="+mn-ea"/>
                <a:cs typeface="+mn-cs"/>
              </a:rPr>
              <a:t>with</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TLs</a:t>
            </a:r>
            <a:r>
              <a:rPr kumimoji="0" lang="et-EE" sz="1200" b="0" i="0" u="none" strike="noStrike" kern="0" cap="none" spc="0" normalizeH="0" baseline="0" noProof="0" dirty="0">
                <a:ln>
                  <a:noFill/>
                </a:ln>
                <a:solidFill>
                  <a:prstClr val="black"/>
                </a:solidFill>
                <a:effectLst/>
                <a:uLnTx/>
                <a:uFillTx/>
                <a:latin typeface="Calibri"/>
                <a:ea typeface="+mn-ea"/>
                <a:cs typeface="+mn-cs"/>
              </a:rPr>
              <a:t> BPMS </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31" name="Rounded Rectangle 36">
            <a:extLst>
              <a:ext uri="{FF2B5EF4-FFF2-40B4-BE49-F238E27FC236}">
                <a16:creationId xmlns:a16="http://schemas.microsoft.com/office/drawing/2014/main" id="{8A4297C0-3C9E-4B78-A29B-C4C49336F9DB}"/>
              </a:ext>
            </a:extLst>
          </p:cNvPr>
          <p:cNvSpPr/>
          <p:nvPr/>
        </p:nvSpPr>
        <p:spPr>
          <a:xfrm>
            <a:off x="6937377" y="1550531"/>
            <a:ext cx="1492250"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Lithuania</a:t>
            </a:r>
            <a:endParaRPr kumimoji="0" lang="et-EE"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ASM </a:t>
            </a:r>
            <a:r>
              <a:rPr kumimoji="0" lang="et-EE" sz="1200" b="0" i="0" u="none" strike="noStrike" kern="0" cap="none" spc="0" normalizeH="0" baseline="0" noProof="0" dirty="0" err="1">
                <a:ln>
                  <a:noFill/>
                </a:ln>
                <a:solidFill>
                  <a:prstClr val="black"/>
                </a:solidFill>
                <a:effectLst/>
                <a:uLnTx/>
                <a:uFillTx/>
                <a:latin typeface="Calibri"/>
                <a:ea typeface="+mn-ea"/>
                <a:cs typeface="+mn-cs"/>
              </a:rPr>
              <a:t>with</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TLs</a:t>
            </a:r>
            <a:r>
              <a:rPr kumimoji="0" lang="et-EE" sz="1200" b="0" i="0" u="none" strike="noStrike" kern="0" cap="none" spc="0" normalizeH="0" baseline="0" noProof="0" dirty="0">
                <a:ln>
                  <a:noFill/>
                </a:ln>
                <a:solidFill>
                  <a:prstClr val="black"/>
                </a:solidFill>
                <a:effectLst/>
                <a:uLnTx/>
                <a:uFillTx/>
                <a:latin typeface="Calibri"/>
                <a:ea typeface="+mn-ea"/>
                <a:cs typeface="+mn-cs"/>
              </a:rPr>
              <a:t> BPMS </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71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4294967295"/>
          </p:nvPr>
        </p:nvSpPr>
        <p:spPr>
          <a:xfrm>
            <a:off x="10941050" y="6619876"/>
            <a:ext cx="0" cy="246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endParaRPr lang="en-GB" altLang="en-US" sz="800" b="1">
              <a:cs typeface="Arial" panose="020B0604020202020204" pitchFamily="34" charset="0"/>
            </a:endParaRPr>
          </a:p>
          <a:p>
            <a:endParaRPr lang="en-GB" altLang="en-US" sz="800" b="1">
              <a:cs typeface="Arial" panose="020B0604020202020204" pitchFamily="34" charset="0"/>
            </a:endParaRPr>
          </a:p>
        </p:txBody>
      </p:sp>
      <p:sp>
        <p:nvSpPr>
          <p:cNvPr id="27651" name="Rectangle 5"/>
          <p:cNvSpPr>
            <a:spLocks noGrp="1" noChangeArrowheads="1"/>
          </p:cNvSpPr>
          <p:nvPr>
            <p:ph type="title" idx="4294967295"/>
          </p:nvPr>
        </p:nvSpPr>
        <p:spPr>
          <a:xfrm>
            <a:off x="1416051" y="493714"/>
            <a:ext cx="8640763" cy="415925"/>
          </a:xfrm>
        </p:spPr>
        <p:txBody>
          <a:bodyPr vert="horz" lIns="0" tIns="0" rIns="0" bIns="0" rtlCol="0" anchor="t">
            <a:spAutoFit/>
          </a:bodyPr>
          <a:lstStyle/>
          <a:p>
            <a:pPr defTabSz="931863">
              <a:defRPr/>
            </a:pPr>
            <a:r>
              <a:rPr lang="et-EE" altLang="en-US" sz="3000" b="1" dirty="0">
                <a:solidFill>
                  <a:srgbClr val="C00000"/>
                </a:solidFill>
              </a:rPr>
              <a:t>Ebaefektiivsus, “</a:t>
            </a:r>
            <a:r>
              <a:rPr lang="en-US" altLang="en-US" sz="3000" b="1" dirty="0">
                <a:solidFill>
                  <a:srgbClr val="C00000"/>
                </a:solidFill>
              </a:rPr>
              <a:t>Waste</a:t>
            </a:r>
            <a:r>
              <a:rPr lang="et-EE" altLang="en-US" sz="3000" b="1" dirty="0">
                <a:solidFill>
                  <a:srgbClr val="C00000"/>
                </a:solidFill>
              </a:rPr>
              <a:t>”, protsessides</a:t>
            </a:r>
            <a:r>
              <a:rPr lang="en-US" altLang="en-US" sz="3000" b="1" dirty="0">
                <a:solidFill>
                  <a:srgbClr val="C00000"/>
                </a:solidFill>
              </a:rPr>
              <a:t> </a:t>
            </a:r>
          </a:p>
        </p:txBody>
      </p:sp>
      <p:sp>
        <p:nvSpPr>
          <p:cNvPr id="57348" name="Slide Number Placeholder 2"/>
          <p:cNvSpPr txBox="1">
            <a:spLocks noGrp="1"/>
          </p:cNvSpPr>
          <p:nvPr/>
        </p:nvSpPr>
        <p:spPr bwMode="auto">
          <a:xfrm>
            <a:off x="10429820" y="632936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82675">
              <a:defRPr sz="1200">
                <a:solidFill>
                  <a:schemeClr val="tx1"/>
                </a:solidFill>
                <a:latin typeface="Arial" panose="020B0604020202020204" pitchFamily="34" charset="0"/>
              </a:defRPr>
            </a:lvl1pPr>
            <a:lvl2pPr marL="758825" indent="-292100" defTabSz="1082675">
              <a:defRPr sz="1200">
                <a:solidFill>
                  <a:schemeClr val="tx1"/>
                </a:solidFill>
                <a:latin typeface="Arial" panose="020B0604020202020204" pitchFamily="34" charset="0"/>
              </a:defRPr>
            </a:lvl2pPr>
            <a:lvl3pPr marL="1166813" indent="-233363" defTabSz="1082675">
              <a:defRPr sz="1200">
                <a:solidFill>
                  <a:schemeClr val="tx1"/>
                </a:solidFill>
                <a:latin typeface="Arial" panose="020B0604020202020204" pitchFamily="34" charset="0"/>
              </a:defRPr>
            </a:lvl3pPr>
            <a:lvl4pPr marL="1627188" indent="-227013" defTabSz="1082675">
              <a:defRPr sz="1200">
                <a:solidFill>
                  <a:schemeClr val="tx1"/>
                </a:solidFill>
                <a:latin typeface="Arial" panose="020B0604020202020204" pitchFamily="34" charset="0"/>
              </a:defRPr>
            </a:lvl4pPr>
            <a:lvl5pPr marL="2098675" indent="-233363" defTabSz="1082675">
              <a:defRPr sz="1200">
                <a:solidFill>
                  <a:schemeClr val="tx1"/>
                </a:solidFill>
                <a:latin typeface="Arial" panose="020B0604020202020204" pitchFamily="34" charset="0"/>
              </a:defRPr>
            </a:lvl5pPr>
            <a:lvl6pPr marL="2555875" indent="-233363" defTabSz="1082675"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1082675"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1082675"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1082675"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394BE885-90CA-4B94-9388-FE36E20D0CAF}" type="slidenum">
              <a:rPr lang="en-US" altLang="en-US">
                <a:cs typeface="Arial" panose="020B0604020202020204" pitchFamily="34" charset="0"/>
              </a:rPr>
              <a:pPr algn="r" eaLnBrk="1" hangingPunct="1"/>
              <a:t>26</a:t>
            </a:fld>
            <a:endParaRPr lang="en-US" altLang="en-US">
              <a:cs typeface="Arial" panose="020B0604020202020204" pitchFamily="34" charset="0"/>
            </a:endParaRPr>
          </a:p>
        </p:txBody>
      </p:sp>
      <p:sp>
        <p:nvSpPr>
          <p:cNvPr id="57349" name="AutoShape 7"/>
          <p:cNvSpPr>
            <a:spLocks noChangeAspect="1" noChangeArrowheads="1" noTextEdit="1"/>
          </p:cNvSpPr>
          <p:nvPr/>
        </p:nvSpPr>
        <p:spPr bwMode="auto">
          <a:xfrm>
            <a:off x="2130426" y="8572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t-EE"/>
          </a:p>
        </p:txBody>
      </p:sp>
      <p:sp>
        <p:nvSpPr>
          <p:cNvPr id="57350" name="Rectangle 9"/>
          <p:cNvSpPr>
            <a:spLocks noChangeArrowheads="1"/>
          </p:cNvSpPr>
          <p:nvPr/>
        </p:nvSpPr>
        <p:spPr bwMode="auto">
          <a:xfrm>
            <a:off x="3714751" y="5195888"/>
            <a:ext cx="1033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Ületootmine</a:t>
            </a:r>
            <a:endParaRPr lang="en-US" altLang="en-US" sz="1300">
              <a:cs typeface="Arial" panose="020B0604020202020204" pitchFamily="34" charset="0"/>
            </a:endParaRPr>
          </a:p>
        </p:txBody>
      </p:sp>
      <p:sp>
        <p:nvSpPr>
          <p:cNvPr id="57351" name="Rectangle 10"/>
          <p:cNvSpPr>
            <a:spLocks noChangeArrowheads="1"/>
          </p:cNvSpPr>
          <p:nvPr/>
        </p:nvSpPr>
        <p:spPr bwMode="auto">
          <a:xfrm>
            <a:off x="3714751" y="5454651"/>
            <a:ext cx="2206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dirty="0">
                <a:cs typeface="Arial" panose="020B0604020202020204" pitchFamily="34" charset="0"/>
              </a:rPr>
              <a:t>Toodame rohkem/varem kui</a:t>
            </a:r>
          </a:p>
          <a:p>
            <a:pPr eaLnBrk="1" hangingPunct="1">
              <a:buSzPct val="120000"/>
            </a:pPr>
            <a:r>
              <a:rPr lang="et-EE" altLang="en-US" sz="1400" dirty="0">
                <a:cs typeface="Arial" panose="020B0604020202020204" pitchFamily="34" charset="0"/>
              </a:rPr>
              <a:t>kliendile vaja on</a:t>
            </a:r>
            <a:endParaRPr lang="en-US" altLang="en-US" sz="1300" dirty="0">
              <a:cs typeface="Arial" panose="020B0604020202020204" pitchFamily="34" charset="0"/>
            </a:endParaRPr>
          </a:p>
        </p:txBody>
      </p:sp>
      <p:sp>
        <p:nvSpPr>
          <p:cNvPr id="57352" name="Rectangle 13"/>
          <p:cNvSpPr>
            <a:spLocks noChangeArrowheads="1"/>
          </p:cNvSpPr>
          <p:nvPr/>
        </p:nvSpPr>
        <p:spPr bwMode="auto">
          <a:xfrm>
            <a:off x="1600201" y="4006850"/>
            <a:ext cx="2365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Protsesside liigne keerukus</a:t>
            </a:r>
            <a:endParaRPr lang="en-US" altLang="en-US" sz="1400" b="1">
              <a:solidFill>
                <a:srgbClr val="CC0000"/>
              </a:solidFill>
              <a:cs typeface="Arial" panose="020B0604020202020204" pitchFamily="34" charset="0"/>
            </a:endParaRPr>
          </a:p>
        </p:txBody>
      </p:sp>
      <p:sp>
        <p:nvSpPr>
          <p:cNvPr id="57353" name="Rectangle 14"/>
          <p:cNvSpPr>
            <a:spLocks noChangeArrowheads="1"/>
          </p:cNvSpPr>
          <p:nvPr/>
        </p:nvSpPr>
        <p:spPr bwMode="auto">
          <a:xfrm>
            <a:off x="1981201" y="4267201"/>
            <a:ext cx="20304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Rohkem tegevusi kui </a:t>
            </a:r>
          </a:p>
          <a:p>
            <a:pPr eaLnBrk="1" hangingPunct="1">
              <a:buSzPct val="120000"/>
            </a:pPr>
            <a:r>
              <a:rPr lang="et-EE" altLang="en-US" sz="1400">
                <a:solidFill>
                  <a:srgbClr val="000000"/>
                </a:solidFill>
                <a:cs typeface="Arial" panose="020B0604020202020204" pitchFamily="34" charset="0"/>
              </a:rPr>
              <a:t>protsessi läbimiseks vaja</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sp>
        <p:nvSpPr>
          <p:cNvPr id="57354" name="Rectangle 16"/>
          <p:cNvSpPr>
            <a:spLocks noChangeArrowheads="1"/>
          </p:cNvSpPr>
          <p:nvPr/>
        </p:nvSpPr>
        <p:spPr bwMode="auto">
          <a:xfrm>
            <a:off x="2449513" y="1443038"/>
            <a:ext cx="1338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Teadmiste kadu</a:t>
            </a:r>
            <a:endParaRPr lang="en-US" altLang="en-US" sz="1400" b="1">
              <a:solidFill>
                <a:srgbClr val="CC0000"/>
              </a:solidFill>
              <a:cs typeface="Arial" panose="020B0604020202020204" pitchFamily="34" charset="0"/>
            </a:endParaRPr>
          </a:p>
        </p:txBody>
      </p:sp>
      <p:sp>
        <p:nvSpPr>
          <p:cNvPr id="57355" name="Rectangle 17"/>
          <p:cNvSpPr>
            <a:spLocks noChangeArrowheads="1"/>
          </p:cNvSpPr>
          <p:nvPr/>
        </p:nvSpPr>
        <p:spPr bwMode="auto">
          <a:xfrm>
            <a:off x="2449514" y="1703388"/>
            <a:ext cx="2206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Töötajate teadmiste vähene</a:t>
            </a:r>
          </a:p>
          <a:p>
            <a:pPr eaLnBrk="1" hangingPunct="1">
              <a:buSzPct val="120000"/>
            </a:pPr>
            <a:r>
              <a:rPr lang="et-EE" altLang="en-US" sz="1400">
                <a:solidFill>
                  <a:srgbClr val="000000"/>
                </a:solidFill>
                <a:cs typeface="Arial" panose="020B0604020202020204" pitchFamily="34" charset="0"/>
              </a:rPr>
              <a:t>kasutamine</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grpSp>
        <p:nvGrpSpPr>
          <p:cNvPr id="57356" name="Group 350"/>
          <p:cNvGrpSpPr>
            <a:grpSpLocks/>
          </p:cNvGrpSpPr>
          <p:nvPr/>
        </p:nvGrpSpPr>
        <p:grpSpPr bwMode="auto">
          <a:xfrm>
            <a:off x="7467600" y="4043364"/>
            <a:ext cx="2725738" cy="681037"/>
            <a:chOff x="6059097" y="3584923"/>
            <a:chExt cx="2673060" cy="653571"/>
          </a:xfrm>
        </p:grpSpPr>
        <p:sp>
          <p:nvSpPr>
            <p:cNvPr id="57665" name="Rectangle 19"/>
            <p:cNvSpPr>
              <a:spLocks noChangeArrowheads="1"/>
            </p:cNvSpPr>
            <p:nvPr/>
          </p:nvSpPr>
          <p:spPr bwMode="auto">
            <a:xfrm>
              <a:off x="6059097" y="3584923"/>
              <a:ext cx="902085" cy="2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Liigutused</a:t>
              </a:r>
              <a:endParaRPr lang="en-US" altLang="en-US" sz="1400" b="1">
                <a:solidFill>
                  <a:srgbClr val="CC0000"/>
                </a:solidFill>
                <a:cs typeface="Arial" panose="020B0604020202020204" pitchFamily="34" charset="0"/>
              </a:endParaRPr>
            </a:p>
          </p:txBody>
        </p:sp>
        <p:sp>
          <p:nvSpPr>
            <p:cNvPr id="57666" name="Rectangle 20"/>
            <p:cNvSpPr>
              <a:spLocks noChangeArrowheads="1"/>
            </p:cNvSpPr>
            <p:nvPr/>
          </p:nvSpPr>
          <p:spPr bwMode="auto">
            <a:xfrm>
              <a:off x="6059097" y="3839343"/>
              <a:ext cx="2673060" cy="2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Tegevused, mis ei loo lisaväärtust</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sp>
          <p:nvSpPr>
            <p:cNvPr id="57667" name="Rectangle 21"/>
            <p:cNvSpPr>
              <a:spLocks noChangeArrowheads="1"/>
            </p:cNvSpPr>
            <p:nvPr/>
          </p:nvSpPr>
          <p:spPr bwMode="auto">
            <a:xfrm>
              <a:off x="6059097" y="4048059"/>
              <a:ext cx="1" cy="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grpSp>
      <p:sp>
        <p:nvSpPr>
          <p:cNvPr id="57357" name="Rectangle 22"/>
          <p:cNvSpPr>
            <a:spLocks noChangeArrowheads="1"/>
          </p:cNvSpPr>
          <p:nvPr/>
        </p:nvSpPr>
        <p:spPr bwMode="auto">
          <a:xfrm>
            <a:off x="2135188" y="2560638"/>
            <a:ext cx="704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Defektid</a:t>
            </a:r>
            <a:endParaRPr lang="en-US" altLang="en-US" sz="1400" b="1">
              <a:solidFill>
                <a:srgbClr val="CC0000"/>
              </a:solidFill>
              <a:cs typeface="Arial" panose="020B0604020202020204" pitchFamily="34" charset="0"/>
            </a:endParaRPr>
          </a:p>
        </p:txBody>
      </p:sp>
      <p:sp>
        <p:nvSpPr>
          <p:cNvPr id="57358" name="Rectangle 23"/>
          <p:cNvSpPr>
            <a:spLocks noChangeArrowheads="1"/>
          </p:cNvSpPr>
          <p:nvPr/>
        </p:nvSpPr>
        <p:spPr bwMode="auto">
          <a:xfrm>
            <a:off x="2149476" y="2817813"/>
            <a:ext cx="1630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Ümberpakkimine,</a:t>
            </a:r>
          </a:p>
          <a:p>
            <a:pPr eaLnBrk="1" hangingPunct="1">
              <a:buSzPct val="120000"/>
            </a:pPr>
            <a:r>
              <a:rPr lang="et-EE" altLang="en-US" sz="1400">
                <a:solidFill>
                  <a:srgbClr val="000000"/>
                </a:solidFill>
                <a:cs typeface="Arial" panose="020B0604020202020204" pitchFamily="34" charset="0"/>
              </a:rPr>
              <a:t>praak, purunemised,</a:t>
            </a:r>
          </a:p>
          <a:p>
            <a:pPr eaLnBrk="1" hangingPunct="1">
              <a:buSzPct val="120000"/>
            </a:pPr>
            <a:r>
              <a:rPr lang="et-EE" altLang="en-US" sz="1400">
                <a:solidFill>
                  <a:srgbClr val="000000"/>
                </a:solidFill>
                <a:cs typeface="Arial" panose="020B0604020202020204" pitchFamily="34" charset="0"/>
              </a:rPr>
              <a:t>tööõnnetused</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grpSp>
        <p:nvGrpSpPr>
          <p:cNvPr id="57359" name="Group 348"/>
          <p:cNvGrpSpPr>
            <a:grpSpLocks/>
          </p:cNvGrpSpPr>
          <p:nvPr/>
        </p:nvGrpSpPr>
        <p:grpSpPr bwMode="auto">
          <a:xfrm>
            <a:off x="7010400" y="1776414"/>
            <a:ext cx="2338388" cy="663575"/>
            <a:chOff x="5697538" y="1370013"/>
            <a:chExt cx="2111509" cy="662929"/>
          </a:xfrm>
        </p:grpSpPr>
        <p:sp>
          <p:nvSpPr>
            <p:cNvPr id="57662" name="Rectangle 26"/>
            <p:cNvSpPr>
              <a:spLocks noChangeArrowheads="1"/>
            </p:cNvSpPr>
            <p:nvPr/>
          </p:nvSpPr>
          <p:spPr bwMode="auto">
            <a:xfrm>
              <a:off x="5697538" y="1370013"/>
              <a:ext cx="2109720" cy="2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n-US" altLang="en-US" sz="1400" b="1">
                  <a:solidFill>
                    <a:srgbClr val="CC0000"/>
                  </a:solidFill>
                  <a:cs typeface="Arial" panose="020B0604020202020204" pitchFamily="34" charset="0"/>
                </a:rPr>
                <a:t>Transport </a:t>
              </a:r>
              <a:r>
                <a:rPr lang="et-EE" altLang="en-US" sz="1400" b="1">
                  <a:solidFill>
                    <a:srgbClr val="CC0000"/>
                  </a:solidFill>
                  <a:cs typeface="Arial" panose="020B0604020202020204" pitchFamily="34" charset="0"/>
                </a:rPr>
                <a:t>(autod/tõstukid</a:t>
              </a:r>
              <a:r>
                <a:rPr lang="en-US" altLang="en-US" sz="1400" b="1">
                  <a:solidFill>
                    <a:srgbClr val="CC0000"/>
                  </a:solidFill>
                  <a:cs typeface="Arial" panose="020B0604020202020204" pitchFamily="34" charset="0"/>
                </a:rPr>
                <a:t>)</a:t>
              </a:r>
              <a:endParaRPr lang="en-US" altLang="en-US" sz="1300">
                <a:cs typeface="Arial" panose="020B0604020202020204" pitchFamily="34" charset="0"/>
              </a:endParaRPr>
            </a:p>
          </p:txBody>
        </p:sp>
        <p:sp>
          <p:nvSpPr>
            <p:cNvPr id="57663" name="Rectangle 27"/>
            <p:cNvSpPr>
              <a:spLocks noChangeArrowheads="1"/>
            </p:cNvSpPr>
            <p:nvPr/>
          </p:nvSpPr>
          <p:spPr bwMode="auto">
            <a:xfrm>
              <a:off x="5697538" y="1623754"/>
              <a:ext cx="2111509" cy="2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Liikumised protsesside vahel</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sp>
          <p:nvSpPr>
            <p:cNvPr id="57664" name="Rectangle 28"/>
            <p:cNvSpPr>
              <a:spLocks noChangeArrowheads="1"/>
            </p:cNvSpPr>
            <p:nvPr/>
          </p:nvSpPr>
          <p:spPr bwMode="auto">
            <a:xfrm>
              <a:off x="5697538" y="1833091"/>
              <a:ext cx="59" cy="19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grpSp>
      <p:grpSp>
        <p:nvGrpSpPr>
          <p:cNvPr id="57360" name="Group 349"/>
          <p:cNvGrpSpPr>
            <a:grpSpLocks/>
          </p:cNvGrpSpPr>
          <p:nvPr/>
        </p:nvGrpSpPr>
        <p:grpSpPr bwMode="auto">
          <a:xfrm>
            <a:off x="7751763" y="2668589"/>
            <a:ext cx="2667000" cy="904875"/>
            <a:chOff x="6238875" y="2490788"/>
            <a:chExt cx="2613956" cy="887139"/>
          </a:xfrm>
        </p:grpSpPr>
        <p:sp>
          <p:nvSpPr>
            <p:cNvPr id="57658" name="Rectangle 29"/>
            <p:cNvSpPr>
              <a:spLocks noChangeArrowheads="1"/>
            </p:cNvSpPr>
            <p:nvPr/>
          </p:nvSpPr>
          <p:spPr bwMode="auto">
            <a:xfrm>
              <a:off x="6238875" y="2490788"/>
              <a:ext cx="788585" cy="21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Laovarud</a:t>
              </a:r>
              <a:endParaRPr lang="en-US" altLang="en-US" sz="1300">
                <a:cs typeface="Arial" panose="020B0604020202020204" pitchFamily="34" charset="0"/>
              </a:endParaRPr>
            </a:p>
          </p:txBody>
        </p:sp>
        <p:sp>
          <p:nvSpPr>
            <p:cNvPr id="57659" name="Rectangle 30"/>
            <p:cNvSpPr>
              <a:spLocks noChangeArrowheads="1"/>
            </p:cNvSpPr>
            <p:nvPr/>
          </p:nvSpPr>
          <p:spPr bwMode="auto">
            <a:xfrm>
              <a:off x="6238875" y="2744417"/>
              <a:ext cx="2613956" cy="63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Kõik üle miinimumi olevad varud, </a:t>
              </a:r>
            </a:p>
            <a:p>
              <a:pPr eaLnBrk="1" hangingPunct="1">
                <a:buSzPct val="120000"/>
              </a:pPr>
              <a:r>
                <a:rPr lang="et-EE" altLang="en-US" sz="1400">
                  <a:solidFill>
                    <a:srgbClr val="000000"/>
                  </a:solidFill>
                  <a:cs typeface="Arial" panose="020B0604020202020204" pitchFamily="34" charset="0"/>
                </a:rPr>
                <a:t>mis on vaja protsesside </a:t>
              </a:r>
            </a:p>
            <a:p>
              <a:pPr eaLnBrk="1" hangingPunct="1">
                <a:buSzPct val="120000"/>
              </a:pPr>
              <a:r>
                <a:rPr lang="et-EE" altLang="en-US" sz="1400">
                  <a:solidFill>
                    <a:srgbClr val="000000"/>
                  </a:solidFill>
                  <a:cs typeface="Arial" panose="020B0604020202020204" pitchFamily="34" charset="0"/>
                </a:rPr>
                <a:t>edukaks toimimiseks</a:t>
              </a:r>
              <a:endParaRPr lang="en-US" altLang="en-US" sz="1300">
                <a:cs typeface="Arial" panose="020B0604020202020204" pitchFamily="34" charset="0"/>
              </a:endParaRPr>
            </a:p>
          </p:txBody>
        </p:sp>
        <p:sp>
          <p:nvSpPr>
            <p:cNvPr id="57660" name="Rectangle 31"/>
            <p:cNvSpPr>
              <a:spLocks noChangeArrowheads="1"/>
            </p:cNvSpPr>
            <p:nvPr/>
          </p:nvSpPr>
          <p:spPr bwMode="auto">
            <a:xfrm>
              <a:off x="6238875" y="2952923"/>
              <a:ext cx="64" cy="1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sp>
          <p:nvSpPr>
            <p:cNvPr id="57661" name="Rectangle 33"/>
            <p:cNvSpPr>
              <a:spLocks noChangeArrowheads="1"/>
            </p:cNvSpPr>
            <p:nvPr/>
          </p:nvSpPr>
          <p:spPr bwMode="auto">
            <a:xfrm>
              <a:off x="6238875" y="3161428"/>
              <a:ext cx="64" cy="1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grpSp>
      <p:sp>
        <p:nvSpPr>
          <p:cNvPr id="57361" name="Rectangle 40"/>
          <p:cNvSpPr>
            <a:spLocks noChangeArrowheads="1"/>
          </p:cNvSpPr>
          <p:nvPr/>
        </p:nvSpPr>
        <p:spPr bwMode="auto">
          <a:xfrm>
            <a:off x="9737726" y="4232275"/>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grpSp>
        <p:nvGrpSpPr>
          <p:cNvPr id="57362" name="Group 351"/>
          <p:cNvGrpSpPr>
            <a:grpSpLocks/>
          </p:cNvGrpSpPr>
          <p:nvPr/>
        </p:nvGrpSpPr>
        <p:grpSpPr bwMode="auto">
          <a:xfrm>
            <a:off x="6172200" y="5334000"/>
            <a:ext cx="4008438" cy="884238"/>
            <a:chOff x="4548319" y="5076564"/>
            <a:chExt cx="3929046" cy="866128"/>
          </a:xfrm>
        </p:grpSpPr>
        <p:sp>
          <p:nvSpPr>
            <p:cNvPr id="57653" name="Rectangle 35"/>
            <p:cNvSpPr>
              <a:spLocks noChangeArrowheads="1"/>
            </p:cNvSpPr>
            <p:nvPr/>
          </p:nvSpPr>
          <p:spPr bwMode="auto">
            <a:xfrm>
              <a:off x="4548319" y="5076564"/>
              <a:ext cx="2802645" cy="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Ooteaeg</a:t>
              </a:r>
              <a:r>
                <a:rPr lang="en-US" altLang="en-US" sz="1400" b="1">
                  <a:solidFill>
                    <a:srgbClr val="CC0000"/>
                  </a:solidFill>
                  <a:cs typeface="Arial" panose="020B0604020202020204" pitchFamily="34" charset="0"/>
                </a:rPr>
                <a:t> /</a:t>
              </a:r>
              <a:r>
                <a:rPr lang="et-EE" altLang="en-US" sz="1400" b="1">
                  <a:solidFill>
                    <a:srgbClr val="CC0000"/>
                  </a:solidFill>
                  <a:cs typeface="Arial" panose="020B0604020202020204" pitchFamily="34" charset="0"/>
                </a:rPr>
                <a:t> ebaühtlased protsessid</a:t>
              </a:r>
              <a:endParaRPr lang="en-US" altLang="en-US" sz="1300">
                <a:cs typeface="Arial" panose="020B0604020202020204" pitchFamily="34" charset="0"/>
              </a:endParaRPr>
            </a:p>
          </p:txBody>
        </p:sp>
        <p:sp>
          <p:nvSpPr>
            <p:cNvPr id="57654" name="Rectangle 37"/>
            <p:cNvSpPr>
              <a:spLocks noChangeArrowheads="1"/>
            </p:cNvSpPr>
            <p:nvPr/>
          </p:nvSpPr>
          <p:spPr bwMode="auto">
            <a:xfrm>
              <a:off x="5727614" y="5076564"/>
              <a:ext cx="48702" cy="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n-US" altLang="en-US" sz="1400" b="1">
                  <a:solidFill>
                    <a:srgbClr val="CC0000"/>
                  </a:solidFill>
                  <a:cs typeface="Arial" panose="020B0604020202020204" pitchFamily="34" charset="0"/>
                </a:rPr>
                <a:t> </a:t>
              </a:r>
              <a:endParaRPr lang="en-US" altLang="en-US" sz="1300">
                <a:cs typeface="Arial" panose="020B0604020202020204" pitchFamily="34" charset="0"/>
              </a:endParaRPr>
            </a:p>
          </p:txBody>
        </p:sp>
        <p:sp>
          <p:nvSpPr>
            <p:cNvPr id="57655" name="Rectangle 38"/>
            <p:cNvSpPr>
              <a:spLocks noChangeArrowheads="1"/>
            </p:cNvSpPr>
            <p:nvPr/>
          </p:nvSpPr>
          <p:spPr bwMode="auto">
            <a:xfrm>
              <a:off x="4548319" y="5283370"/>
              <a:ext cx="48702" cy="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n-US" altLang="en-US" sz="1400" b="1">
                  <a:solidFill>
                    <a:srgbClr val="CC0000"/>
                  </a:solidFill>
                  <a:cs typeface="Arial" panose="020B0604020202020204" pitchFamily="34" charset="0"/>
                </a:rPr>
                <a:t> </a:t>
              </a:r>
              <a:endParaRPr lang="en-US" altLang="en-US" sz="1300">
                <a:cs typeface="Arial" panose="020B0604020202020204" pitchFamily="34" charset="0"/>
              </a:endParaRPr>
            </a:p>
          </p:txBody>
        </p:sp>
        <p:sp>
          <p:nvSpPr>
            <p:cNvPr id="57656" name="Rectangle 39"/>
            <p:cNvSpPr>
              <a:spLocks noChangeArrowheads="1"/>
            </p:cNvSpPr>
            <p:nvPr/>
          </p:nvSpPr>
          <p:spPr bwMode="auto">
            <a:xfrm>
              <a:off x="4548319" y="5326576"/>
              <a:ext cx="3929046" cy="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Ootamine kuni eelmine lüli oma tegevused lõpetab</a:t>
              </a:r>
              <a:endParaRPr lang="en-US" altLang="en-US" sz="1300">
                <a:cs typeface="Arial" panose="020B0604020202020204" pitchFamily="34" charset="0"/>
              </a:endParaRPr>
            </a:p>
          </p:txBody>
        </p:sp>
        <p:sp>
          <p:nvSpPr>
            <p:cNvPr id="57657" name="Rectangle 42"/>
            <p:cNvSpPr>
              <a:spLocks noChangeArrowheads="1"/>
            </p:cNvSpPr>
            <p:nvPr/>
          </p:nvSpPr>
          <p:spPr bwMode="auto">
            <a:xfrm>
              <a:off x="4548319" y="5746741"/>
              <a:ext cx="64" cy="19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grpSp>
      <p:grpSp>
        <p:nvGrpSpPr>
          <p:cNvPr id="57363" name="Group 48"/>
          <p:cNvGrpSpPr>
            <a:grpSpLocks/>
          </p:cNvGrpSpPr>
          <p:nvPr/>
        </p:nvGrpSpPr>
        <p:grpSpPr bwMode="auto">
          <a:xfrm>
            <a:off x="6548438" y="2760663"/>
            <a:ext cx="995362" cy="984250"/>
            <a:chOff x="3102" y="1704"/>
            <a:chExt cx="614" cy="608"/>
          </a:xfrm>
        </p:grpSpPr>
        <p:pic>
          <p:nvPicPr>
            <p:cNvPr id="57651"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52"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4" name="Group 51"/>
          <p:cNvGrpSpPr>
            <a:grpSpLocks/>
          </p:cNvGrpSpPr>
          <p:nvPr/>
        </p:nvGrpSpPr>
        <p:grpSpPr bwMode="auto">
          <a:xfrm>
            <a:off x="6127751" y="2046288"/>
            <a:ext cx="936625" cy="901700"/>
            <a:chOff x="2842" y="1263"/>
            <a:chExt cx="578" cy="557"/>
          </a:xfrm>
        </p:grpSpPr>
        <p:pic>
          <p:nvPicPr>
            <p:cNvPr id="57649"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2" y="1263"/>
              <a:ext cx="578"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5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 y="1263"/>
              <a:ext cx="578"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5" name="Group 54"/>
          <p:cNvGrpSpPr>
            <a:grpSpLocks/>
          </p:cNvGrpSpPr>
          <p:nvPr/>
        </p:nvGrpSpPr>
        <p:grpSpPr bwMode="auto">
          <a:xfrm>
            <a:off x="6340476" y="3697288"/>
            <a:ext cx="1120775" cy="1104900"/>
            <a:chOff x="2973" y="2283"/>
            <a:chExt cx="692" cy="682"/>
          </a:xfrm>
        </p:grpSpPr>
        <p:pic>
          <p:nvPicPr>
            <p:cNvPr id="57647"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8"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6" name="Group 57"/>
          <p:cNvGrpSpPr>
            <a:grpSpLocks/>
          </p:cNvGrpSpPr>
          <p:nvPr/>
        </p:nvGrpSpPr>
        <p:grpSpPr bwMode="auto">
          <a:xfrm>
            <a:off x="5683251" y="4370389"/>
            <a:ext cx="1141413" cy="1112837"/>
            <a:chOff x="2568" y="2698"/>
            <a:chExt cx="704" cy="687"/>
          </a:xfrm>
        </p:grpSpPr>
        <p:pic>
          <p:nvPicPr>
            <p:cNvPr id="57645"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6"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7" name="Group 60"/>
          <p:cNvGrpSpPr>
            <a:grpSpLocks/>
          </p:cNvGrpSpPr>
          <p:nvPr/>
        </p:nvGrpSpPr>
        <p:grpSpPr bwMode="auto">
          <a:xfrm>
            <a:off x="3725864" y="3694113"/>
            <a:ext cx="1119187" cy="1116012"/>
            <a:chOff x="1359" y="2281"/>
            <a:chExt cx="691" cy="689"/>
          </a:xfrm>
        </p:grpSpPr>
        <p:pic>
          <p:nvPicPr>
            <p:cNvPr id="57643" name="Picture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4" name="Picture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8" name="Group 63"/>
          <p:cNvGrpSpPr>
            <a:grpSpLocks/>
          </p:cNvGrpSpPr>
          <p:nvPr/>
        </p:nvGrpSpPr>
        <p:grpSpPr bwMode="auto">
          <a:xfrm>
            <a:off x="4068764" y="2076451"/>
            <a:ext cx="871537" cy="836613"/>
            <a:chOff x="1571" y="1282"/>
            <a:chExt cx="538" cy="516"/>
          </a:xfrm>
        </p:grpSpPr>
        <p:pic>
          <p:nvPicPr>
            <p:cNvPr id="57641" name="Picture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2"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9" name="Group 66"/>
          <p:cNvGrpSpPr>
            <a:grpSpLocks/>
          </p:cNvGrpSpPr>
          <p:nvPr/>
        </p:nvGrpSpPr>
        <p:grpSpPr bwMode="auto">
          <a:xfrm>
            <a:off x="4387851" y="4445001"/>
            <a:ext cx="1147763" cy="1135063"/>
            <a:chOff x="1768" y="2744"/>
            <a:chExt cx="709" cy="701"/>
          </a:xfrm>
        </p:grpSpPr>
        <p:pic>
          <p:nvPicPr>
            <p:cNvPr id="57639" name="Picture 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0" name="Picture 6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0" name="Group 144"/>
          <p:cNvGrpSpPr>
            <a:grpSpLocks/>
          </p:cNvGrpSpPr>
          <p:nvPr/>
        </p:nvGrpSpPr>
        <p:grpSpPr bwMode="auto">
          <a:xfrm>
            <a:off x="3486150" y="2741613"/>
            <a:ext cx="1189038" cy="1181100"/>
            <a:chOff x="1211" y="1693"/>
            <a:chExt cx="734" cy="729"/>
          </a:xfrm>
        </p:grpSpPr>
        <p:pic>
          <p:nvPicPr>
            <p:cNvPr id="57637" name="Picture 1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8" name="Picture 14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1" name="Group 153"/>
          <p:cNvGrpSpPr>
            <a:grpSpLocks/>
          </p:cNvGrpSpPr>
          <p:nvPr/>
        </p:nvGrpSpPr>
        <p:grpSpPr bwMode="auto">
          <a:xfrm>
            <a:off x="6548438" y="2760663"/>
            <a:ext cx="995362" cy="984250"/>
            <a:chOff x="3102" y="1704"/>
            <a:chExt cx="614" cy="608"/>
          </a:xfrm>
        </p:grpSpPr>
        <p:pic>
          <p:nvPicPr>
            <p:cNvPr id="57635" name="Picture 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6"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2" name="Group 156"/>
          <p:cNvGrpSpPr>
            <a:grpSpLocks/>
          </p:cNvGrpSpPr>
          <p:nvPr/>
        </p:nvGrpSpPr>
        <p:grpSpPr bwMode="auto">
          <a:xfrm>
            <a:off x="6548438" y="2760663"/>
            <a:ext cx="995362" cy="984250"/>
            <a:chOff x="3102" y="1704"/>
            <a:chExt cx="614" cy="608"/>
          </a:xfrm>
        </p:grpSpPr>
        <p:pic>
          <p:nvPicPr>
            <p:cNvPr id="57633" name="Picture 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4"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3" name="Group 165"/>
          <p:cNvGrpSpPr>
            <a:grpSpLocks/>
          </p:cNvGrpSpPr>
          <p:nvPr/>
        </p:nvGrpSpPr>
        <p:grpSpPr bwMode="auto">
          <a:xfrm>
            <a:off x="6340476" y="3697288"/>
            <a:ext cx="1120775" cy="1104900"/>
            <a:chOff x="2973" y="2283"/>
            <a:chExt cx="692" cy="682"/>
          </a:xfrm>
        </p:grpSpPr>
        <p:pic>
          <p:nvPicPr>
            <p:cNvPr id="57631" name="Picture 16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2" name="Picture 1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4" name="Group 168"/>
          <p:cNvGrpSpPr>
            <a:grpSpLocks/>
          </p:cNvGrpSpPr>
          <p:nvPr/>
        </p:nvGrpSpPr>
        <p:grpSpPr bwMode="auto">
          <a:xfrm>
            <a:off x="6340476" y="3697288"/>
            <a:ext cx="1120775" cy="1104900"/>
            <a:chOff x="2973" y="2283"/>
            <a:chExt cx="692" cy="682"/>
          </a:xfrm>
        </p:grpSpPr>
        <p:pic>
          <p:nvPicPr>
            <p:cNvPr id="57629" name="Picture 16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0" name="Picture 1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5" name="Group 171"/>
          <p:cNvGrpSpPr>
            <a:grpSpLocks/>
          </p:cNvGrpSpPr>
          <p:nvPr/>
        </p:nvGrpSpPr>
        <p:grpSpPr bwMode="auto">
          <a:xfrm>
            <a:off x="5715001" y="4343400"/>
            <a:ext cx="1141413" cy="1112838"/>
            <a:chOff x="2568" y="2698"/>
            <a:chExt cx="704" cy="687"/>
          </a:xfrm>
        </p:grpSpPr>
        <p:pic>
          <p:nvPicPr>
            <p:cNvPr id="57627" name="Picture 16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8"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6" name="Group 174"/>
          <p:cNvGrpSpPr>
            <a:grpSpLocks/>
          </p:cNvGrpSpPr>
          <p:nvPr/>
        </p:nvGrpSpPr>
        <p:grpSpPr bwMode="auto">
          <a:xfrm>
            <a:off x="5715001" y="4343400"/>
            <a:ext cx="1141413" cy="1112838"/>
            <a:chOff x="2568" y="2698"/>
            <a:chExt cx="704" cy="687"/>
          </a:xfrm>
        </p:grpSpPr>
        <p:pic>
          <p:nvPicPr>
            <p:cNvPr id="57625" name="Picture 1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6" name="Picture 1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7" name="Group 177"/>
          <p:cNvGrpSpPr>
            <a:grpSpLocks/>
          </p:cNvGrpSpPr>
          <p:nvPr/>
        </p:nvGrpSpPr>
        <p:grpSpPr bwMode="auto">
          <a:xfrm>
            <a:off x="3725864" y="3694113"/>
            <a:ext cx="1119187" cy="1116012"/>
            <a:chOff x="1359" y="2281"/>
            <a:chExt cx="691" cy="689"/>
          </a:xfrm>
        </p:grpSpPr>
        <p:pic>
          <p:nvPicPr>
            <p:cNvPr id="57623" name="Picture 17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4" name="Picture 1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8" name="Group 180"/>
          <p:cNvGrpSpPr>
            <a:grpSpLocks/>
          </p:cNvGrpSpPr>
          <p:nvPr/>
        </p:nvGrpSpPr>
        <p:grpSpPr bwMode="auto">
          <a:xfrm>
            <a:off x="3733800" y="3657601"/>
            <a:ext cx="1119188" cy="1116013"/>
            <a:chOff x="1359" y="2281"/>
            <a:chExt cx="691" cy="689"/>
          </a:xfrm>
        </p:grpSpPr>
        <p:pic>
          <p:nvPicPr>
            <p:cNvPr id="57621" name="Picture 17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2" name="Picture 1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9" name="Group 183"/>
          <p:cNvGrpSpPr>
            <a:grpSpLocks/>
          </p:cNvGrpSpPr>
          <p:nvPr/>
        </p:nvGrpSpPr>
        <p:grpSpPr bwMode="auto">
          <a:xfrm>
            <a:off x="4068764" y="2076451"/>
            <a:ext cx="871537" cy="836613"/>
            <a:chOff x="1571" y="1282"/>
            <a:chExt cx="538" cy="516"/>
          </a:xfrm>
        </p:grpSpPr>
        <p:pic>
          <p:nvPicPr>
            <p:cNvPr id="57619" name="Picture 18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0" name="Picture 18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0" name="Group 186"/>
          <p:cNvGrpSpPr>
            <a:grpSpLocks/>
          </p:cNvGrpSpPr>
          <p:nvPr/>
        </p:nvGrpSpPr>
        <p:grpSpPr bwMode="auto">
          <a:xfrm>
            <a:off x="4068764" y="2076451"/>
            <a:ext cx="871537" cy="836613"/>
            <a:chOff x="1571" y="1282"/>
            <a:chExt cx="538" cy="516"/>
          </a:xfrm>
        </p:grpSpPr>
        <p:pic>
          <p:nvPicPr>
            <p:cNvPr id="57617" name="Picture 18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18" name="Picture 18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1" name="Group 189"/>
          <p:cNvGrpSpPr>
            <a:grpSpLocks/>
          </p:cNvGrpSpPr>
          <p:nvPr/>
        </p:nvGrpSpPr>
        <p:grpSpPr bwMode="auto">
          <a:xfrm>
            <a:off x="4387851" y="4445001"/>
            <a:ext cx="1147763" cy="1135063"/>
            <a:chOff x="1768" y="2744"/>
            <a:chExt cx="709" cy="701"/>
          </a:xfrm>
        </p:grpSpPr>
        <p:pic>
          <p:nvPicPr>
            <p:cNvPr id="57615" name="Picture 1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16" name="Picture 1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2" name="Group 192"/>
          <p:cNvGrpSpPr>
            <a:grpSpLocks/>
          </p:cNvGrpSpPr>
          <p:nvPr/>
        </p:nvGrpSpPr>
        <p:grpSpPr bwMode="auto">
          <a:xfrm>
            <a:off x="4419601" y="4419601"/>
            <a:ext cx="1147763" cy="1135063"/>
            <a:chOff x="1768" y="2744"/>
            <a:chExt cx="709" cy="701"/>
          </a:xfrm>
        </p:grpSpPr>
        <p:pic>
          <p:nvPicPr>
            <p:cNvPr id="57613" name="Picture 1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14" name="Picture 19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3" name="Group 347"/>
          <p:cNvGrpSpPr>
            <a:grpSpLocks/>
          </p:cNvGrpSpPr>
          <p:nvPr/>
        </p:nvGrpSpPr>
        <p:grpSpPr bwMode="auto">
          <a:xfrm>
            <a:off x="5156200" y="2608263"/>
            <a:ext cx="1168400" cy="1687512"/>
            <a:chOff x="3559175" y="2555875"/>
            <a:chExt cx="1146175" cy="1654175"/>
          </a:xfrm>
        </p:grpSpPr>
        <p:grpSp>
          <p:nvGrpSpPr>
            <p:cNvPr id="57390" name="Group 141"/>
            <p:cNvGrpSpPr>
              <a:grpSpLocks/>
            </p:cNvGrpSpPr>
            <p:nvPr/>
          </p:nvGrpSpPr>
          <p:grpSpPr bwMode="auto">
            <a:xfrm>
              <a:off x="3559175" y="2555875"/>
              <a:ext cx="1146175" cy="1654175"/>
              <a:chOff x="2242" y="1610"/>
              <a:chExt cx="722" cy="1042"/>
            </a:xfrm>
          </p:grpSpPr>
          <p:sp>
            <p:nvSpPr>
              <p:cNvPr id="57539" name="Freeform 67"/>
              <p:cNvSpPr>
                <a:spLocks/>
              </p:cNvSpPr>
              <p:nvPr/>
            </p:nvSpPr>
            <p:spPr bwMode="auto">
              <a:xfrm>
                <a:off x="2294" y="1610"/>
                <a:ext cx="670" cy="938"/>
              </a:xfrm>
              <a:custGeom>
                <a:avLst/>
                <a:gdLst>
                  <a:gd name="T0" fmla="*/ 65 w 670"/>
                  <a:gd name="T1" fmla="*/ 50 h 938"/>
                  <a:gd name="T2" fmla="*/ 95 w 670"/>
                  <a:gd name="T3" fmla="*/ 46 h 938"/>
                  <a:gd name="T4" fmla="*/ 125 w 670"/>
                  <a:gd name="T5" fmla="*/ 43 h 938"/>
                  <a:gd name="T6" fmla="*/ 154 w 670"/>
                  <a:gd name="T7" fmla="*/ 39 h 938"/>
                  <a:gd name="T8" fmla="*/ 178 w 670"/>
                  <a:gd name="T9" fmla="*/ 37 h 938"/>
                  <a:gd name="T10" fmla="*/ 201 w 670"/>
                  <a:gd name="T11" fmla="*/ 37 h 938"/>
                  <a:gd name="T12" fmla="*/ 225 w 670"/>
                  <a:gd name="T13" fmla="*/ 37 h 938"/>
                  <a:gd name="T14" fmla="*/ 248 w 670"/>
                  <a:gd name="T15" fmla="*/ 37 h 938"/>
                  <a:gd name="T16" fmla="*/ 267 w 670"/>
                  <a:gd name="T17" fmla="*/ 37 h 938"/>
                  <a:gd name="T18" fmla="*/ 285 w 670"/>
                  <a:gd name="T19" fmla="*/ 36 h 938"/>
                  <a:gd name="T20" fmla="*/ 302 w 670"/>
                  <a:gd name="T21" fmla="*/ 22 h 938"/>
                  <a:gd name="T22" fmla="*/ 318 w 670"/>
                  <a:gd name="T23" fmla="*/ 4 h 938"/>
                  <a:gd name="T24" fmla="*/ 342 w 670"/>
                  <a:gd name="T25" fmla="*/ 3 h 938"/>
                  <a:gd name="T26" fmla="*/ 370 w 670"/>
                  <a:gd name="T27" fmla="*/ 7 h 938"/>
                  <a:gd name="T28" fmla="*/ 397 w 670"/>
                  <a:gd name="T29" fmla="*/ 12 h 938"/>
                  <a:gd name="T30" fmla="*/ 425 w 670"/>
                  <a:gd name="T31" fmla="*/ 15 h 938"/>
                  <a:gd name="T32" fmla="*/ 436 w 670"/>
                  <a:gd name="T33" fmla="*/ 31 h 938"/>
                  <a:gd name="T34" fmla="*/ 442 w 670"/>
                  <a:gd name="T35" fmla="*/ 55 h 938"/>
                  <a:gd name="T36" fmla="*/ 462 w 670"/>
                  <a:gd name="T37" fmla="*/ 65 h 938"/>
                  <a:gd name="T38" fmla="*/ 485 w 670"/>
                  <a:gd name="T39" fmla="*/ 70 h 938"/>
                  <a:gd name="T40" fmla="*/ 520 w 670"/>
                  <a:gd name="T41" fmla="*/ 81 h 938"/>
                  <a:gd name="T42" fmla="*/ 558 w 670"/>
                  <a:gd name="T43" fmla="*/ 93 h 938"/>
                  <a:gd name="T44" fmla="*/ 588 w 670"/>
                  <a:gd name="T45" fmla="*/ 105 h 938"/>
                  <a:gd name="T46" fmla="*/ 615 w 670"/>
                  <a:gd name="T47" fmla="*/ 117 h 938"/>
                  <a:gd name="T48" fmla="*/ 640 w 670"/>
                  <a:gd name="T49" fmla="*/ 130 h 938"/>
                  <a:gd name="T50" fmla="*/ 664 w 670"/>
                  <a:gd name="T51" fmla="*/ 145 h 938"/>
                  <a:gd name="T52" fmla="*/ 670 w 670"/>
                  <a:gd name="T53" fmla="*/ 180 h 938"/>
                  <a:gd name="T54" fmla="*/ 661 w 670"/>
                  <a:gd name="T55" fmla="*/ 195 h 938"/>
                  <a:gd name="T56" fmla="*/ 646 w 670"/>
                  <a:gd name="T57" fmla="*/ 202 h 938"/>
                  <a:gd name="T58" fmla="*/ 628 w 670"/>
                  <a:gd name="T59" fmla="*/ 206 h 938"/>
                  <a:gd name="T60" fmla="*/ 607 w 670"/>
                  <a:gd name="T61" fmla="*/ 209 h 938"/>
                  <a:gd name="T62" fmla="*/ 600 w 670"/>
                  <a:gd name="T63" fmla="*/ 240 h 938"/>
                  <a:gd name="T64" fmla="*/ 591 w 670"/>
                  <a:gd name="T65" fmla="*/ 255 h 938"/>
                  <a:gd name="T66" fmla="*/ 580 w 670"/>
                  <a:gd name="T67" fmla="*/ 262 h 938"/>
                  <a:gd name="T68" fmla="*/ 577 w 670"/>
                  <a:gd name="T69" fmla="*/ 278 h 938"/>
                  <a:gd name="T70" fmla="*/ 587 w 670"/>
                  <a:gd name="T71" fmla="*/ 291 h 938"/>
                  <a:gd name="T72" fmla="*/ 599 w 670"/>
                  <a:gd name="T73" fmla="*/ 299 h 938"/>
                  <a:gd name="T74" fmla="*/ 603 w 670"/>
                  <a:gd name="T75" fmla="*/ 350 h 938"/>
                  <a:gd name="T76" fmla="*/ 591 w 670"/>
                  <a:gd name="T77" fmla="*/ 372 h 938"/>
                  <a:gd name="T78" fmla="*/ 576 w 670"/>
                  <a:gd name="T79" fmla="*/ 381 h 938"/>
                  <a:gd name="T80" fmla="*/ 571 w 670"/>
                  <a:gd name="T81" fmla="*/ 449 h 938"/>
                  <a:gd name="T82" fmla="*/ 567 w 670"/>
                  <a:gd name="T83" fmla="*/ 545 h 938"/>
                  <a:gd name="T84" fmla="*/ 556 w 670"/>
                  <a:gd name="T85" fmla="*/ 699 h 938"/>
                  <a:gd name="T86" fmla="*/ 542 w 670"/>
                  <a:gd name="T87" fmla="*/ 809 h 938"/>
                  <a:gd name="T88" fmla="*/ 530 w 670"/>
                  <a:gd name="T89" fmla="*/ 898 h 938"/>
                  <a:gd name="T90" fmla="*/ 482 w 670"/>
                  <a:gd name="T91" fmla="*/ 922 h 938"/>
                  <a:gd name="T92" fmla="*/ 421 w 670"/>
                  <a:gd name="T93" fmla="*/ 924 h 938"/>
                  <a:gd name="T94" fmla="*/ 360 w 670"/>
                  <a:gd name="T95" fmla="*/ 926 h 938"/>
                  <a:gd name="T96" fmla="*/ 300 w 670"/>
                  <a:gd name="T97" fmla="*/ 929 h 938"/>
                  <a:gd name="T98" fmla="*/ 239 w 670"/>
                  <a:gd name="T99" fmla="*/ 931 h 938"/>
                  <a:gd name="T100" fmla="*/ 178 w 670"/>
                  <a:gd name="T101" fmla="*/ 933 h 938"/>
                  <a:gd name="T102" fmla="*/ 118 w 670"/>
                  <a:gd name="T103" fmla="*/ 935 h 938"/>
                  <a:gd name="T104" fmla="*/ 58 w 670"/>
                  <a:gd name="T105" fmla="*/ 938 h 938"/>
                  <a:gd name="T106" fmla="*/ 33 w 670"/>
                  <a:gd name="T107" fmla="*/ 889 h 938"/>
                  <a:gd name="T108" fmla="*/ 21 w 670"/>
                  <a:gd name="T109" fmla="*/ 824 h 938"/>
                  <a:gd name="T110" fmla="*/ 11 w 670"/>
                  <a:gd name="T111" fmla="*/ 718 h 938"/>
                  <a:gd name="T112" fmla="*/ 2 w 670"/>
                  <a:gd name="T113" fmla="*/ 597 h 938"/>
                  <a:gd name="T114" fmla="*/ 14 w 670"/>
                  <a:gd name="T115" fmla="*/ 406 h 938"/>
                  <a:gd name="T116" fmla="*/ 41 w 670"/>
                  <a:gd name="T117" fmla="*/ 76 h 9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0"/>
                  <a:gd name="T178" fmla="*/ 0 h 938"/>
                  <a:gd name="T179" fmla="*/ 670 w 670"/>
                  <a:gd name="T180" fmla="*/ 938 h 9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0" h="938">
                    <a:moveTo>
                      <a:pt x="43" y="53"/>
                    </a:moveTo>
                    <a:lnTo>
                      <a:pt x="51" y="52"/>
                    </a:lnTo>
                    <a:lnTo>
                      <a:pt x="58" y="51"/>
                    </a:lnTo>
                    <a:lnTo>
                      <a:pt x="65" y="50"/>
                    </a:lnTo>
                    <a:lnTo>
                      <a:pt x="73" y="49"/>
                    </a:lnTo>
                    <a:lnTo>
                      <a:pt x="80" y="48"/>
                    </a:lnTo>
                    <a:lnTo>
                      <a:pt x="87" y="47"/>
                    </a:lnTo>
                    <a:lnTo>
                      <a:pt x="95" y="46"/>
                    </a:lnTo>
                    <a:lnTo>
                      <a:pt x="103" y="45"/>
                    </a:lnTo>
                    <a:lnTo>
                      <a:pt x="110" y="44"/>
                    </a:lnTo>
                    <a:lnTo>
                      <a:pt x="117" y="43"/>
                    </a:lnTo>
                    <a:lnTo>
                      <a:pt x="125" y="43"/>
                    </a:lnTo>
                    <a:lnTo>
                      <a:pt x="132" y="41"/>
                    </a:lnTo>
                    <a:lnTo>
                      <a:pt x="139" y="40"/>
                    </a:lnTo>
                    <a:lnTo>
                      <a:pt x="147" y="39"/>
                    </a:lnTo>
                    <a:lnTo>
                      <a:pt x="154" y="39"/>
                    </a:lnTo>
                    <a:lnTo>
                      <a:pt x="161" y="37"/>
                    </a:lnTo>
                    <a:lnTo>
                      <a:pt x="167" y="37"/>
                    </a:lnTo>
                    <a:lnTo>
                      <a:pt x="173" y="37"/>
                    </a:lnTo>
                    <a:lnTo>
                      <a:pt x="178" y="37"/>
                    </a:lnTo>
                    <a:lnTo>
                      <a:pt x="184" y="37"/>
                    </a:lnTo>
                    <a:lnTo>
                      <a:pt x="190" y="37"/>
                    </a:lnTo>
                    <a:lnTo>
                      <a:pt x="196" y="37"/>
                    </a:lnTo>
                    <a:lnTo>
                      <a:pt x="201" y="37"/>
                    </a:lnTo>
                    <a:lnTo>
                      <a:pt x="207" y="37"/>
                    </a:lnTo>
                    <a:lnTo>
                      <a:pt x="213" y="37"/>
                    </a:lnTo>
                    <a:lnTo>
                      <a:pt x="219" y="37"/>
                    </a:lnTo>
                    <a:lnTo>
                      <a:pt x="225" y="37"/>
                    </a:lnTo>
                    <a:lnTo>
                      <a:pt x="230" y="37"/>
                    </a:lnTo>
                    <a:lnTo>
                      <a:pt x="236" y="37"/>
                    </a:lnTo>
                    <a:lnTo>
                      <a:pt x="242" y="37"/>
                    </a:lnTo>
                    <a:lnTo>
                      <a:pt x="248" y="37"/>
                    </a:lnTo>
                    <a:lnTo>
                      <a:pt x="254" y="37"/>
                    </a:lnTo>
                    <a:lnTo>
                      <a:pt x="258" y="37"/>
                    </a:lnTo>
                    <a:lnTo>
                      <a:pt x="262" y="37"/>
                    </a:lnTo>
                    <a:lnTo>
                      <a:pt x="267" y="37"/>
                    </a:lnTo>
                    <a:lnTo>
                      <a:pt x="272" y="36"/>
                    </a:lnTo>
                    <a:lnTo>
                      <a:pt x="277" y="36"/>
                    </a:lnTo>
                    <a:lnTo>
                      <a:pt x="281" y="36"/>
                    </a:lnTo>
                    <a:lnTo>
                      <a:pt x="285" y="36"/>
                    </a:lnTo>
                    <a:lnTo>
                      <a:pt x="290" y="36"/>
                    </a:lnTo>
                    <a:lnTo>
                      <a:pt x="294" y="31"/>
                    </a:lnTo>
                    <a:lnTo>
                      <a:pt x="298" y="26"/>
                    </a:lnTo>
                    <a:lnTo>
                      <a:pt x="302" y="22"/>
                    </a:lnTo>
                    <a:lnTo>
                      <a:pt x="306" y="17"/>
                    </a:lnTo>
                    <a:lnTo>
                      <a:pt x="310" y="14"/>
                    </a:lnTo>
                    <a:lnTo>
                      <a:pt x="314" y="9"/>
                    </a:lnTo>
                    <a:lnTo>
                      <a:pt x="318" y="4"/>
                    </a:lnTo>
                    <a:lnTo>
                      <a:pt x="322" y="0"/>
                    </a:lnTo>
                    <a:lnTo>
                      <a:pt x="329" y="1"/>
                    </a:lnTo>
                    <a:lnTo>
                      <a:pt x="336" y="2"/>
                    </a:lnTo>
                    <a:lnTo>
                      <a:pt x="342" y="3"/>
                    </a:lnTo>
                    <a:lnTo>
                      <a:pt x="349" y="4"/>
                    </a:lnTo>
                    <a:lnTo>
                      <a:pt x="356" y="5"/>
                    </a:lnTo>
                    <a:lnTo>
                      <a:pt x="363" y="6"/>
                    </a:lnTo>
                    <a:lnTo>
                      <a:pt x="370" y="7"/>
                    </a:lnTo>
                    <a:lnTo>
                      <a:pt x="377" y="8"/>
                    </a:lnTo>
                    <a:lnTo>
                      <a:pt x="384" y="10"/>
                    </a:lnTo>
                    <a:lnTo>
                      <a:pt x="390" y="11"/>
                    </a:lnTo>
                    <a:lnTo>
                      <a:pt x="397" y="12"/>
                    </a:lnTo>
                    <a:lnTo>
                      <a:pt x="404" y="13"/>
                    </a:lnTo>
                    <a:lnTo>
                      <a:pt x="411" y="14"/>
                    </a:lnTo>
                    <a:lnTo>
                      <a:pt x="418" y="15"/>
                    </a:lnTo>
                    <a:lnTo>
                      <a:pt x="425" y="15"/>
                    </a:lnTo>
                    <a:lnTo>
                      <a:pt x="432" y="17"/>
                    </a:lnTo>
                    <a:lnTo>
                      <a:pt x="433" y="21"/>
                    </a:lnTo>
                    <a:lnTo>
                      <a:pt x="434" y="26"/>
                    </a:lnTo>
                    <a:lnTo>
                      <a:pt x="436" y="31"/>
                    </a:lnTo>
                    <a:lnTo>
                      <a:pt x="437" y="36"/>
                    </a:lnTo>
                    <a:lnTo>
                      <a:pt x="439" y="43"/>
                    </a:lnTo>
                    <a:lnTo>
                      <a:pt x="441" y="48"/>
                    </a:lnTo>
                    <a:lnTo>
                      <a:pt x="442" y="55"/>
                    </a:lnTo>
                    <a:lnTo>
                      <a:pt x="444" y="62"/>
                    </a:lnTo>
                    <a:lnTo>
                      <a:pt x="450" y="63"/>
                    </a:lnTo>
                    <a:lnTo>
                      <a:pt x="456" y="64"/>
                    </a:lnTo>
                    <a:lnTo>
                      <a:pt x="462" y="65"/>
                    </a:lnTo>
                    <a:lnTo>
                      <a:pt x="467" y="66"/>
                    </a:lnTo>
                    <a:lnTo>
                      <a:pt x="474" y="67"/>
                    </a:lnTo>
                    <a:lnTo>
                      <a:pt x="480" y="68"/>
                    </a:lnTo>
                    <a:lnTo>
                      <a:pt x="485" y="70"/>
                    </a:lnTo>
                    <a:lnTo>
                      <a:pt x="491" y="71"/>
                    </a:lnTo>
                    <a:lnTo>
                      <a:pt x="501" y="74"/>
                    </a:lnTo>
                    <a:lnTo>
                      <a:pt x="511" y="77"/>
                    </a:lnTo>
                    <a:lnTo>
                      <a:pt x="520" y="81"/>
                    </a:lnTo>
                    <a:lnTo>
                      <a:pt x="530" y="84"/>
                    </a:lnTo>
                    <a:lnTo>
                      <a:pt x="539" y="87"/>
                    </a:lnTo>
                    <a:lnTo>
                      <a:pt x="548" y="91"/>
                    </a:lnTo>
                    <a:lnTo>
                      <a:pt x="558" y="93"/>
                    </a:lnTo>
                    <a:lnTo>
                      <a:pt x="567" y="96"/>
                    </a:lnTo>
                    <a:lnTo>
                      <a:pt x="574" y="99"/>
                    </a:lnTo>
                    <a:lnTo>
                      <a:pt x="581" y="102"/>
                    </a:lnTo>
                    <a:lnTo>
                      <a:pt x="588" y="105"/>
                    </a:lnTo>
                    <a:lnTo>
                      <a:pt x="595" y="108"/>
                    </a:lnTo>
                    <a:lnTo>
                      <a:pt x="602" y="111"/>
                    </a:lnTo>
                    <a:lnTo>
                      <a:pt x="608" y="114"/>
                    </a:lnTo>
                    <a:lnTo>
                      <a:pt x="615" y="117"/>
                    </a:lnTo>
                    <a:lnTo>
                      <a:pt x="622" y="119"/>
                    </a:lnTo>
                    <a:lnTo>
                      <a:pt x="628" y="123"/>
                    </a:lnTo>
                    <a:lnTo>
                      <a:pt x="634" y="126"/>
                    </a:lnTo>
                    <a:lnTo>
                      <a:pt x="640" y="130"/>
                    </a:lnTo>
                    <a:lnTo>
                      <a:pt x="646" y="134"/>
                    </a:lnTo>
                    <a:lnTo>
                      <a:pt x="652" y="138"/>
                    </a:lnTo>
                    <a:lnTo>
                      <a:pt x="658" y="141"/>
                    </a:lnTo>
                    <a:lnTo>
                      <a:pt x="664" y="145"/>
                    </a:lnTo>
                    <a:lnTo>
                      <a:pt x="670" y="149"/>
                    </a:lnTo>
                    <a:lnTo>
                      <a:pt x="670" y="159"/>
                    </a:lnTo>
                    <a:lnTo>
                      <a:pt x="670" y="169"/>
                    </a:lnTo>
                    <a:lnTo>
                      <a:pt x="670" y="180"/>
                    </a:lnTo>
                    <a:lnTo>
                      <a:pt x="670" y="190"/>
                    </a:lnTo>
                    <a:lnTo>
                      <a:pt x="667" y="191"/>
                    </a:lnTo>
                    <a:lnTo>
                      <a:pt x="664" y="193"/>
                    </a:lnTo>
                    <a:lnTo>
                      <a:pt x="661" y="195"/>
                    </a:lnTo>
                    <a:lnTo>
                      <a:pt x="657" y="196"/>
                    </a:lnTo>
                    <a:lnTo>
                      <a:pt x="653" y="199"/>
                    </a:lnTo>
                    <a:lnTo>
                      <a:pt x="650" y="200"/>
                    </a:lnTo>
                    <a:lnTo>
                      <a:pt x="646" y="202"/>
                    </a:lnTo>
                    <a:lnTo>
                      <a:pt x="643" y="204"/>
                    </a:lnTo>
                    <a:lnTo>
                      <a:pt x="638" y="204"/>
                    </a:lnTo>
                    <a:lnTo>
                      <a:pt x="633" y="206"/>
                    </a:lnTo>
                    <a:lnTo>
                      <a:pt x="628" y="206"/>
                    </a:lnTo>
                    <a:lnTo>
                      <a:pt x="622" y="207"/>
                    </a:lnTo>
                    <a:lnTo>
                      <a:pt x="617" y="207"/>
                    </a:lnTo>
                    <a:lnTo>
                      <a:pt x="613" y="208"/>
                    </a:lnTo>
                    <a:lnTo>
                      <a:pt x="607" y="209"/>
                    </a:lnTo>
                    <a:lnTo>
                      <a:pt x="602" y="210"/>
                    </a:lnTo>
                    <a:lnTo>
                      <a:pt x="602" y="219"/>
                    </a:lnTo>
                    <a:lnTo>
                      <a:pt x="600" y="230"/>
                    </a:lnTo>
                    <a:lnTo>
                      <a:pt x="600" y="240"/>
                    </a:lnTo>
                    <a:lnTo>
                      <a:pt x="599" y="250"/>
                    </a:lnTo>
                    <a:lnTo>
                      <a:pt x="596" y="251"/>
                    </a:lnTo>
                    <a:lnTo>
                      <a:pt x="593" y="253"/>
                    </a:lnTo>
                    <a:lnTo>
                      <a:pt x="591" y="255"/>
                    </a:lnTo>
                    <a:lnTo>
                      <a:pt x="588" y="256"/>
                    </a:lnTo>
                    <a:lnTo>
                      <a:pt x="585" y="258"/>
                    </a:lnTo>
                    <a:lnTo>
                      <a:pt x="582" y="260"/>
                    </a:lnTo>
                    <a:lnTo>
                      <a:pt x="580" y="262"/>
                    </a:lnTo>
                    <a:lnTo>
                      <a:pt x="577" y="263"/>
                    </a:lnTo>
                    <a:lnTo>
                      <a:pt x="577" y="268"/>
                    </a:lnTo>
                    <a:lnTo>
                      <a:pt x="577" y="273"/>
                    </a:lnTo>
                    <a:lnTo>
                      <a:pt x="577" y="278"/>
                    </a:lnTo>
                    <a:lnTo>
                      <a:pt x="577" y="284"/>
                    </a:lnTo>
                    <a:lnTo>
                      <a:pt x="581" y="286"/>
                    </a:lnTo>
                    <a:lnTo>
                      <a:pt x="584" y="288"/>
                    </a:lnTo>
                    <a:lnTo>
                      <a:pt x="587" y="291"/>
                    </a:lnTo>
                    <a:lnTo>
                      <a:pt x="589" y="293"/>
                    </a:lnTo>
                    <a:lnTo>
                      <a:pt x="593" y="295"/>
                    </a:lnTo>
                    <a:lnTo>
                      <a:pt x="596" y="297"/>
                    </a:lnTo>
                    <a:lnTo>
                      <a:pt x="599" y="299"/>
                    </a:lnTo>
                    <a:lnTo>
                      <a:pt x="602" y="302"/>
                    </a:lnTo>
                    <a:lnTo>
                      <a:pt x="603" y="318"/>
                    </a:lnTo>
                    <a:lnTo>
                      <a:pt x="603" y="334"/>
                    </a:lnTo>
                    <a:lnTo>
                      <a:pt x="603" y="350"/>
                    </a:lnTo>
                    <a:lnTo>
                      <a:pt x="603" y="367"/>
                    </a:lnTo>
                    <a:lnTo>
                      <a:pt x="599" y="368"/>
                    </a:lnTo>
                    <a:lnTo>
                      <a:pt x="595" y="370"/>
                    </a:lnTo>
                    <a:lnTo>
                      <a:pt x="591" y="372"/>
                    </a:lnTo>
                    <a:lnTo>
                      <a:pt x="588" y="374"/>
                    </a:lnTo>
                    <a:lnTo>
                      <a:pt x="584" y="377"/>
                    </a:lnTo>
                    <a:lnTo>
                      <a:pt x="580" y="378"/>
                    </a:lnTo>
                    <a:lnTo>
                      <a:pt x="576" y="381"/>
                    </a:lnTo>
                    <a:lnTo>
                      <a:pt x="572" y="383"/>
                    </a:lnTo>
                    <a:lnTo>
                      <a:pt x="572" y="405"/>
                    </a:lnTo>
                    <a:lnTo>
                      <a:pt x="572" y="427"/>
                    </a:lnTo>
                    <a:lnTo>
                      <a:pt x="571" y="449"/>
                    </a:lnTo>
                    <a:lnTo>
                      <a:pt x="570" y="471"/>
                    </a:lnTo>
                    <a:lnTo>
                      <a:pt x="569" y="496"/>
                    </a:lnTo>
                    <a:lnTo>
                      <a:pt x="569" y="521"/>
                    </a:lnTo>
                    <a:lnTo>
                      <a:pt x="567" y="545"/>
                    </a:lnTo>
                    <a:lnTo>
                      <a:pt x="566" y="570"/>
                    </a:lnTo>
                    <a:lnTo>
                      <a:pt x="563" y="614"/>
                    </a:lnTo>
                    <a:lnTo>
                      <a:pt x="559" y="656"/>
                    </a:lnTo>
                    <a:lnTo>
                      <a:pt x="556" y="699"/>
                    </a:lnTo>
                    <a:lnTo>
                      <a:pt x="552" y="742"/>
                    </a:lnTo>
                    <a:lnTo>
                      <a:pt x="548" y="764"/>
                    </a:lnTo>
                    <a:lnTo>
                      <a:pt x="545" y="787"/>
                    </a:lnTo>
                    <a:lnTo>
                      <a:pt x="542" y="809"/>
                    </a:lnTo>
                    <a:lnTo>
                      <a:pt x="539" y="831"/>
                    </a:lnTo>
                    <a:lnTo>
                      <a:pt x="536" y="853"/>
                    </a:lnTo>
                    <a:lnTo>
                      <a:pt x="533" y="875"/>
                    </a:lnTo>
                    <a:lnTo>
                      <a:pt x="530" y="898"/>
                    </a:lnTo>
                    <a:lnTo>
                      <a:pt x="527" y="920"/>
                    </a:lnTo>
                    <a:lnTo>
                      <a:pt x="511" y="921"/>
                    </a:lnTo>
                    <a:lnTo>
                      <a:pt x="496" y="921"/>
                    </a:lnTo>
                    <a:lnTo>
                      <a:pt x="482" y="922"/>
                    </a:lnTo>
                    <a:lnTo>
                      <a:pt x="466" y="922"/>
                    </a:lnTo>
                    <a:lnTo>
                      <a:pt x="451" y="923"/>
                    </a:lnTo>
                    <a:lnTo>
                      <a:pt x="436" y="923"/>
                    </a:lnTo>
                    <a:lnTo>
                      <a:pt x="421" y="924"/>
                    </a:lnTo>
                    <a:lnTo>
                      <a:pt x="406" y="925"/>
                    </a:lnTo>
                    <a:lnTo>
                      <a:pt x="391" y="925"/>
                    </a:lnTo>
                    <a:lnTo>
                      <a:pt x="376" y="926"/>
                    </a:lnTo>
                    <a:lnTo>
                      <a:pt x="360" y="926"/>
                    </a:lnTo>
                    <a:lnTo>
                      <a:pt x="345" y="927"/>
                    </a:lnTo>
                    <a:lnTo>
                      <a:pt x="330" y="927"/>
                    </a:lnTo>
                    <a:lnTo>
                      <a:pt x="315" y="928"/>
                    </a:lnTo>
                    <a:lnTo>
                      <a:pt x="300" y="929"/>
                    </a:lnTo>
                    <a:lnTo>
                      <a:pt x="284" y="929"/>
                    </a:lnTo>
                    <a:lnTo>
                      <a:pt x="269" y="930"/>
                    </a:lnTo>
                    <a:lnTo>
                      <a:pt x="255" y="930"/>
                    </a:lnTo>
                    <a:lnTo>
                      <a:pt x="239" y="931"/>
                    </a:lnTo>
                    <a:lnTo>
                      <a:pt x="224" y="931"/>
                    </a:lnTo>
                    <a:lnTo>
                      <a:pt x="208" y="932"/>
                    </a:lnTo>
                    <a:lnTo>
                      <a:pt x="193" y="933"/>
                    </a:lnTo>
                    <a:lnTo>
                      <a:pt x="178" y="933"/>
                    </a:lnTo>
                    <a:lnTo>
                      <a:pt x="163" y="934"/>
                    </a:lnTo>
                    <a:lnTo>
                      <a:pt x="148" y="934"/>
                    </a:lnTo>
                    <a:lnTo>
                      <a:pt x="133" y="935"/>
                    </a:lnTo>
                    <a:lnTo>
                      <a:pt x="118" y="935"/>
                    </a:lnTo>
                    <a:lnTo>
                      <a:pt x="103" y="936"/>
                    </a:lnTo>
                    <a:lnTo>
                      <a:pt x="88" y="937"/>
                    </a:lnTo>
                    <a:lnTo>
                      <a:pt x="73" y="937"/>
                    </a:lnTo>
                    <a:lnTo>
                      <a:pt x="58" y="938"/>
                    </a:lnTo>
                    <a:lnTo>
                      <a:pt x="43" y="938"/>
                    </a:lnTo>
                    <a:lnTo>
                      <a:pt x="39" y="922"/>
                    </a:lnTo>
                    <a:lnTo>
                      <a:pt x="36" y="905"/>
                    </a:lnTo>
                    <a:lnTo>
                      <a:pt x="33" y="889"/>
                    </a:lnTo>
                    <a:lnTo>
                      <a:pt x="30" y="873"/>
                    </a:lnTo>
                    <a:lnTo>
                      <a:pt x="27" y="857"/>
                    </a:lnTo>
                    <a:lnTo>
                      <a:pt x="25" y="841"/>
                    </a:lnTo>
                    <a:lnTo>
                      <a:pt x="21" y="824"/>
                    </a:lnTo>
                    <a:lnTo>
                      <a:pt x="18" y="808"/>
                    </a:lnTo>
                    <a:lnTo>
                      <a:pt x="16" y="778"/>
                    </a:lnTo>
                    <a:lnTo>
                      <a:pt x="14" y="748"/>
                    </a:lnTo>
                    <a:lnTo>
                      <a:pt x="11" y="718"/>
                    </a:lnTo>
                    <a:lnTo>
                      <a:pt x="9" y="688"/>
                    </a:lnTo>
                    <a:lnTo>
                      <a:pt x="7" y="658"/>
                    </a:lnTo>
                    <a:lnTo>
                      <a:pt x="4" y="627"/>
                    </a:lnTo>
                    <a:lnTo>
                      <a:pt x="2" y="597"/>
                    </a:lnTo>
                    <a:lnTo>
                      <a:pt x="0" y="568"/>
                    </a:lnTo>
                    <a:lnTo>
                      <a:pt x="2" y="545"/>
                    </a:lnTo>
                    <a:lnTo>
                      <a:pt x="7" y="488"/>
                    </a:lnTo>
                    <a:lnTo>
                      <a:pt x="14" y="406"/>
                    </a:lnTo>
                    <a:lnTo>
                      <a:pt x="22" y="312"/>
                    </a:lnTo>
                    <a:lnTo>
                      <a:pt x="29" y="217"/>
                    </a:lnTo>
                    <a:lnTo>
                      <a:pt x="36" y="135"/>
                    </a:lnTo>
                    <a:lnTo>
                      <a:pt x="41" y="76"/>
                    </a:lnTo>
                    <a:lnTo>
                      <a:pt x="43" y="53"/>
                    </a:lnTo>
                    <a:close/>
                  </a:path>
                </a:pathLst>
              </a:custGeom>
              <a:solidFill>
                <a:srgbClr val="EAEA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0" name="Freeform 68"/>
              <p:cNvSpPr>
                <a:spLocks/>
              </p:cNvSpPr>
              <p:nvPr/>
            </p:nvSpPr>
            <p:spPr bwMode="auto">
              <a:xfrm>
                <a:off x="2295" y="1612"/>
                <a:ext cx="667" cy="935"/>
              </a:xfrm>
              <a:custGeom>
                <a:avLst/>
                <a:gdLst>
                  <a:gd name="T0" fmla="*/ 64 w 667"/>
                  <a:gd name="T1" fmla="*/ 49 h 935"/>
                  <a:gd name="T2" fmla="*/ 94 w 667"/>
                  <a:gd name="T3" fmla="*/ 44 h 935"/>
                  <a:gd name="T4" fmla="*/ 123 w 667"/>
                  <a:gd name="T5" fmla="*/ 41 h 935"/>
                  <a:gd name="T6" fmla="*/ 153 w 667"/>
                  <a:gd name="T7" fmla="*/ 37 h 935"/>
                  <a:gd name="T8" fmla="*/ 177 w 667"/>
                  <a:gd name="T9" fmla="*/ 36 h 935"/>
                  <a:gd name="T10" fmla="*/ 200 w 667"/>
                  <a:gd name="T11" fmla="*/ 36 h 935"/>
                  <a:gd name="T12" fmla="*/ 223 w 667"/>
                  <a:gd name="T13" fmla="*/ 36 h 935"/>
                  <a:gd name="T14" fmla="*/ 246 w 667"/>
                  <a:gd name="T15" fmla="*/ 36 h 935"/>
                  <a:gd name="T16" fmla="*/ 266 w 667"/>
                  <a:gd name="T17" fmla="*/ 36 h 935"/>
                  <a:gd name="T18" fmla="*/ 285 w 667"/>
                  <a:gd name="T19" fmla="*/ 35 h 935"/>
                  <a:gd name="T20" fmla="*/ 302 w 667"/>
                  <a:gd name="T21" fmla="*/ 22 h 935"/>
                  <a:gd name="T22" fmla="*/ 317 w 667"/>
                  <a:gd name="T23" fmla="*/ 4 h 935"/>
                  <a:gd name="T24" fmla="*/ 341 w 667"/>
                  <a:gd name="T25" fmla="*/ 3 h 935"/>
                  <a:gd name="T26" fmla="*/ 368 w 667"/>
                  <a:gd name="T27" fmla="*/ 7 h 935"/>
                  <a:gd name="T28" fmla="*/ 395 w 667"/>
                  <a:gd name="T29" fmla="*/ 11 h 935"/>
                  <a:gd name="T30" fmla="*/ 422 w 667"/>
                  <a:gd name="T31" fmla="*/ 15 h 935"/>
                  <a:gd name="T32" fmla="*/ 433 w 667"/>
                  <a:gd name="T33" fmla="*/ 30 h 935"/>
                  <a:gd name="T34" fmla="*/ 439 w 667"/>
                  <a:gd name="T35" fmla="*/ 55 h 935"/>
                  <a:gd name="T36" fmla="*/ 459 w 667"/>
                  <a:gd name="T37" fmla="*/ 64 h 935"/>
                  <a:gd name="T38" fmla="*/ 483 w 667"/>
                  <a:gd name="T39" fmla="*/ 69 h 935"/>
                  <a:gd name="T40" fmla="*/ 517 w 667"/>
                  <a:gd name="T41" fmla="*/ 80 h 935"/>
                  <a:gd name="T42" fmla="*/ 555 w 667"/>
                  <a:gd name="T43" fmla="*/ 93 h 935"/>
                  <a:gd name="T44" fmla="*/ 585 w 667"/>
                  <a:gd name="T45" fmla="*/ 104 h 935"/>
                  <a:gd name="T46" fmla="*/ 612 w 667"/>
                  <a:gd name="T47" fmla="*/ 116 h 935"/>
                  <a:gd name="T48" fmla="*/ 637 w 667"/>
                  <a:gd name="T49" fmla="*/ 129 h 935"/>
                  <a:gd name="T50" fmla="*/ 661 w 667"/>
                  <a:gd name="T51" fmla="*/ 145 h 935"/>
                  <a:gd name="T52" fmla="*/ 667 w 667"/>
                  <a:gd name="T53" fmla="*/ 176 h 935"/>
                  <a:gd name="T54" fmla="*/ 657 w 667"/>
                  <a:gd name="T55" fmla="*/ 191 h 935"/>
                  <a:gd name="T56" fmla="*/ 642 w 667"/>
                  <a:gd name="T57" fmla="*/ 197 h 935"/>
                  <a:gd name="T58" fmla="*/ 623 w 667"/>
                  <a:gd name="T59" fmla="*/ 201 h 935"/>
                  <a:gd name="T60" fmla="*/ 603 w 667"/>
                  <a:gd name="T61" fmla="*/ 205 h 935"/>
                  <a:gd name="T62" fmla="*/ 596 w 667"/>
                  <a:gd name="T63" fmla="*/ 236 h 935"/>
                  <a:gd name="T64" fmla="*/ 586 w 667"/>
                  <a:gd name="T65" fmla="*/ 251 h 935"/>
                  <a:gd name="T66" fmla="*/ 575 w 667"/>
                  <a:gd name="T67" fmla="*/ 258 h 935"/>
                  <a:gd name="T68" fmla="*/ 573 w 667"/>
                  <a:gd name="T69" fmla="*/ 275 h 935"/>
                  <a:gd name="T70" fmla="*/ 583 w 667"/>
                  <a:gd name="T71" fmla="*/ 288 h 935"/>
                  <a:gd name="T72" fmla="*/ 594 w 667"/>
                  <a:gd name="T73" fmla="*/ 297 h 935"/>
                  <a:gd name="T74" fmla="*/ 598 w 667"/>
                  <a:gd name="T75" fmla="*/ 347 h 935"/>
                  <a:gd name="T76" fmla="*/ 587 w 667"/>
                  <a:gd name="T77" fmla="*/ 368 h 935"/>
                  <a:gd name="T78" fmla="*/ 572 w 667"/>
                  <a:gd name="T79" fmla="*/ 377 h 935"/>
                  <a:gd name="T80" fmla="*/ 567 w 667"/>
                  <a:gd name="T81" fmla="*/ 445 h 935"/>
                  <a:gd name="T82" fmla="*/ 564 w 667"/>
                  <a:gd name="T83" fmla="*/ 541 h 935"/>
                  <a:gd name="T84" fmla="*/ 552 w 667"/>
                  <a:gd name="T85" fmla="*/ 696 h 935"/>
                  <a:gd name="T86" fmla="*/ 538 w 667"/>
                  <a:gd name="T87" fmla="*/ 806 h 935"/>
                  <a:gd name="T88" fmla="*/ 526 w 667"/>
                  <a:gd name="T89" fmla="*/ 895 h 935"/>
                  <a:gd name="T90" fmla="*/ 477 w 667"/>
                  <a:gd name="T91" fmla="*/ 919 h 935"/>
                  <a:gd name="T92" fmla="*/ 417 w 667"/>
                  <a:gd name="T93" fmla="*/ 921 h 935"/>
                  <a:gd name="T94" fmla="*/ 357 w 667"/>
                  <a:gd name="T95" fmla="*/ 924 h 935"/>
                  <a:gd name="T96" fmla="*/ 298 w 667"/>
                  <a:gd name="T97" fmla="*/ 926 h 935"/>
                  <a:gd name="T98" fmla="*/ 238 w 667"/>
                  <a:gd name="T99" fmla="*/ 928 h 935"/>
                  <a:gd name="T100" fmla="*/ 178 w 667"/>
                  <a:gd name="T101" fmla="*/ 931 h 935"/>
                  <a:gd name="T102" fmla="*/ 118 w 667"/>
                  <a:gd name="T103" fmla="*/ 932 h 935"/>
                  <a:gd name="T104" fmla="*/ 58 w 667"/>
                  <a:gd name="T105" fmla="*/ 935 h 935"/>
                  <a:gd name="T106" fmla="*/ 34 w 667"/>
                  <a:gd name="T107" fmla="*/ 886 h 935"/>
                  <a:gd name="T108" fmla="*/ 22 w 667"/>
                  <a:gd name="T109" fmla="*/ 819 h 935"/>
                  <a:gd name="T110" fmla="*/ 11 w 667"/>
                  <a:gd name="T111" fmla="*/ 710 h 935"/>
                  <a:gd name="T112" fmla="*/ 2 w 667"/>
                  <a:gd name="T113" fmla="*/ 585 h 935"/>
                  <a:gd name="T114" fmla="*/ 13 w 667"/>
                  <a:gd name="T115" fmla="*/ 396 h 935"/>
                  <a:gd name="T116" fmla="*/ 40 w 667"/>
                  <a:gd name="T117" fmla="*/ 74 h 9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7"/>
                  <a:gd name="T178" fmla="*/ 0 h 935"/>
                  <a:gd name="T179" fmla="*/ 667 w 667"/>
                  <a:gd name="T180" fmla="*/ 935 h 9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7" h="935">
                    <a:moveTo>
                      <a:pt x="42" y="52"/>
                    </a:moveTo>
                    <a:lnTo>
                      <a:pt x="49" y="51"/>
                    </a:lnTo>
                    <a:lnTo>
                      <a:pt x="57" y="50"/>
                    </a:lnTo>
                    <a:lnTo>
                      <a:pt x="64" y="49"/>
                    </a:lnTo>
                    <a:lnTo>
                      <a:pt x="72" y="48"/>
                    </a:lnTo>
                    <a:lnTo>
                      <a:pt x="79" y="47"/>
                    </a:lnTo>
                    <a:lnTo>
                      <a:pt x="86" y="45"/>
                    </a:lnTo>
                    <a:lnTo>
                      <a:pt x="94" y="44"/>
                    </a:lnTo>
                    <a:lnTo>
                      <a:pt x="101" y="44"/>
                    </a:lnTo>
                    <a:lnTo>
                      <a:pt x="109" y="43"/>
                    </a:lnTo>
                    <a:lnTo>
                      <a:pt x="116" y="41"/>
                    </a:lnTo>
                    <a:lnTo>
                      <a:pt x="123" y="41"/>
                    </a:lnTo>
                    <a:lnTo>
                      <a:pt x="131" y="39"/>
                    </a:lnTo>
                    <a:lnTo>
                      <a:pt x="138" y="39"/>
                    </a:lnTo>
                    <a:lnTo>
                      <a:pt x="145" y="38"/>
                    </a:lnTo>
                    <a:lnTo>
                      <a:pt x="153" y="37"/>
                    </a:lnTo>
                    <a:lnTo>
                      <a:pt x="160" y="36"/>
                    </a:lnTo>
                    <a:lnTo>
                      <a:pt x="166" y="36"/>
                    </a:lnTo>
                    <a:lnTo>
                      <a:pt x="171" y="36"/>
                    </a:lnTo>
                    <a:lnTo>
                      <a:pt x="177" y="36"/>
                    </a:lnTo>
                    <a:lnTo>
                      <a:pt x="183" y="36"/>
                    </a:lnTo>
                    <a:lnTo>
                      <a:pt x="189" y="36"/>
                    </a:lnTo>
                    <a:lnTo>
                      <a:pt x="194" y="36"/>
                    </a:lnTo>
                    <a:lnTo>
                      <a:pt x="200" y="36"/>
                    </a:lnTo>
                    <a:lnTo>
                      <a:pt x="206" y="36"/>
                    </a:lnTo>
                    <a:lnTo>
                      <a:pt x="212" y="36"/>
                    </a:lnTo>
                    <a:lnTo>
                      <a:pt x="217" y="36"/>
                    </a:lnTo>
                    <a:lnTo>
                      <a:pt x="223" y="36"/>
                    </a:lnTo>
                    <a:lnTo>
                      <a:pt x="229" y="36"/>
                    </a:lnTo>
                    <a:lnTo>
                      <a:pt x="235" y="36"/>
                    </a:lnTo>
                    <a:lnTo>
                      <a:pt x="240" y="36"/>
                    </a:lnTo>
                    <a:lnTo>
                      <a:pt x="246" y="36"/>
                    </a:lnTo>
                    <a:lnTo>
                      <a:pt x="252" y="36"/>
                    </a:lnTo>
                    <a:lnTo>
                      <a:pt x="257" y="36"/>
                    </a:lnTo>
                    <a:lnTo>
                      <a:pt x="261" y="36"/>
                    </a:lnTo>
                    <a:lnTo>
                      <a:pt x="266" y="36"/>
                    </a:lnTo>
                    <a:lnTo>
                      <a:pt x="271" y="36"/>
                    </a:lnTo>
                    <a:lnTo>
                      <a:pt x="275" y="36"/>
                    </a:lnTo>
                    <a:lnTo>
                      <a:pt x="280" y="36"/>
                    </a:lnTo>
                    <a:lnTo>
                      <a:pt x="285" y="35"/>
                    </a:lnTo>
                    <a:lnTo>
                      <a:pt x="290" y="35"/>
                    </a:lnTo>
                    <a:lnTo>
                      <a:pt x="294" y="30"/>
                    </a:lnTo>
                    <a:lnTo>
                      <a:pt x="298" y="26"/>
                    </a:lnTo>
                    <a:lnTo>
                      <a:pt x="302" y="22"/>
                    </a:lnTo>
                    <a:lnTo>
                      <a:pt x="306" y="17"/>
                    </a:lnTo>
                    <a:lnTo>
                      <a:pt x="309" y="13"/>
                    </a:lnTo>
                    <a:lnTo>
                      <a:pt x="313" y="9"/>
                    </a:lnTo>
                    <a:lnTo>
                      <a:pt x="317" y="4"/>
                    </a:lnTo>
                    <a:lnTo>
                      <a:pt x="321" y="0"/>
                    </a:lnTo>
                    <a:lnTo>
                      <a:pt x="328" y="1"/>
                    </a:lnTo>
                    <a:lnTo>
                      <a:pt x="335" y="1"/>
                    </a:lnTo>
                    <a:lnTo>
                      <a:pt x="341" y="3"/>
                    </a:lnTo>
                    <a:lnTo>
                      <a:pt x="348" y="4"/>
                    </a:lnTo>
                    <a:lnTo>
                      <a:pt x="355" y="5"/>
                    </a:lnTo>
                    <a:lnTo>
                      <a:pt x="361" y="5"/>
                    </a:lnTo>
                    <a:lnTo>
                      <a:pt x="368" y="7"/>
                    </a:lnTo>
                    <a:lnTo>
                      <a:pt x="375" y="8"/>
                    </a:lnTo>
                    <a:lnTo>
                      <a:pt x="381" y="9"/>
                    </a:lnTo>
                    <a:lnTo>
                      <a:pt x="388" y="10"/>
                    </a:lnTo>
                    <a:lnTo>
                      <a:pt x="395" y="11"/>
                    </a:lnTo>
                    <a:lnTo>
                      <a:pt x="402" y="12"/>
                    </a:lnTo>
                    <a:lnTo>
                      <a:pt x="408" y="13"/>
                    </a:lnTo>
                    <a:lnTo>
                      <a:pt x="415" y="14"/>
                    </a:lnTo>
                    <a:lnTo>
                      <a:pt x="422" y="15"/>
                    </a:lnTo>
                    <a:lnTo>
                      <a:pt x="428" y="16"/>
                    </a:lnTo>
                    <a:lnTo>
                      <a:pt x="430" y="21"/>
                    </a:lnTo>
                    <a:lnTo>
                      <a:pt x="431" y="26"/>
                    </a:lnTo>
                    <a:lnTo>
                      <a:pt x="433" y="30"/>
                    </a:lnTo>
                    <a:lnTo>
                      <a:pt x="435" y="36"/>
                    </a:lnTo>
                    <a:lnTo>
                      <a:pt x="436" y="41"/>
                    </a:lnTo>
                    <a:lnTo>
                      <a:pt x="438" y="48"/>
                    </a:lnTo>
                    <a:lnTo>
                      <a:pt x="439" y="55"/>
                    </a:lnTo>
                    <a:lnTo>
                      <a:pt x="441" y="61"/>
                    </a:lnTo>
                    <a:lnTo>
                      <a:pt x="447" y="62"/>
                    </a:lnTo>
                    <a:lnTo>
                      <a:pt x="453" y="63"/>
                    </a:lnTo>
                    <a:lnTo>
                      <a:pt x="459" y="64"/>
                    </a:lnTo>
                    <a:lnTo>
                      <a:pt x="465" y="65"/>
                    </a:lnTo>
                    <a:lnTo>
                      <a:pt x="471" y="67"/>
                    </a:lnTo>
                    <a:lnTo>
                      <a:pt x="476" y="68"/>
                    </a:lnTo>
                    <a:lnTo>
                      <a:pt x="483" y="69"/>
                    </a:lnTo>
                    <a:lnTo>
                      <a:pt x="489" y="70"/>
                    </a:lnTo>
                    <a:lnTo>
                      <a:pt x="498" y="74"/>
                    </a:lnTo>
                    <a:lnTo>
                      <a:pt x="508" y="77"/>
                    </a:lnTo>
                    <a:lnTo>
                      <a:pt x="517" y="80"/>
                    </a:lnTo>
                    <a:lnTo>
                      <a:pt x="527" y="83"/>
                    </a:lnTo>
                    <a:lnTo>
                      <a:pt x="536" y="86"/>
                    </a:lnTo>
                    <a:lnTo>
                      <a:pt x="546" y="89"/>
                    </a:lnTo>
                    <a:lnTo>
                      <a:pt x="555" y="93"/>
                    </a:lnTo>
                    <a:lnTo>
                      <a:pt x="565" y="96"/>
                    </a:lnTo>
                    <a:lnTo>
                      <a:pt x="572" y="99"/>
                    </a:lnTo>
                    <a:lnTo>
                      <a:pt x="578" y="101"/>
                    </a:lnTo>
                    <a:lnTo>
                      <a:pt x="585" y="104"/>
                    </a:lnTo>
                    <a:lnTo>
                      <a:pt x="592" y="107"/>
                    </a:lnTo>
                    <a:lnTo>
                      <a:pt x="598" y="110"/>
                    </a:lnTo>
                    <a:lnTo>
                      <a:pt x="605" y="113"/>
                    </a:lnTo>
                    <a:lnTo>
                      <a:pt x="612" y="116"/>
                    </a:lnTo>
                    <a:lnTo>
                      <a:pt x="619" y="119"/>
                    </a:lnTo>
                    <a:lnTo>
                      <a:pt x="625" y="122"/>
                    </a:lnTo>
                    <a:lnTo>
                      <a:pt x="631" y="126"/>
                    </a:lnTo>
                    <a:lnTo>
                      <a:pt x="637" y="129"/>
                    </a:lnTo>
                    <a:lnTo>
                      <a:pt x="643" y="133"/>
                    </a:lnTo>
                    <a:lnTo>
                      <a:pt x="649" y="137"/>
                    </a:lnTo>
                    <a:lnTo>
                      <a:pt x="655" y="141"/>
                    </a:lnTo>
                    <a:lnTo>
                      <a:pt x="661" y="145"/>
                    </a:lnTo>
                    <a:lnTo>
                      <a:pt x="667" y="148"/>
                    </a:lnTo>
                    <a:lnTo>
                      <a:pt x="667" y="157"/>
                    </a:lnTo>
                    <a:lnTo>
                      <a:pt x="667" y="167"/>
                    </a:lnTo>
                    <a:lnTo>
                      <a:pt x="667" y="176"/>
                    </a:lnTo>
                    <a:lnTo>
                      <a:pt x="667" y="186"/>
                    </a:lnTo>
                    <a:lnTo>
                      <a:pt x="664" y="188"/>
                    </a:lnTo>
                    <a:lnTo>
                      <a:pt x="660" y="189"/>
                    </a:lnTo>
                    <a:lnTo>
                      <a:pt x="657" y="191"/>
                    </a:lnTo>
                    <a:lnTo>
                      <a:pt x="653" y="193"/>
                    </a:lnTo>
                    <a:lnTo>
                      <a:pt x="649" y="194"/>
                    </a:lnTo>
                    <a:lnTo>
                      <a:pt x="646" y="196"/>
                    </a:lnTo>
                    <a:lnTo>
                      <a:pt x="642" y="197"/>
                    </a:lnTo>
                    <a:lnTo>
                      <a:pt x="639" y="199"/>
                    </a:lnTo>
                    <a:lnTo>
                      <a:pt x="634" y="200"/>
                    </a:lnTo>
                    <a:lnTo>
                      <a:pt x="628" y="201"/>
                    </a:lnTo>
                    <a:lnTo>
                      <a:pt x="623" y="201"/>
                    </a:lnTo>
                    <a:lnTo>
                      <a:pt x="618" y="203"/>
                    </a:lnTo>
                    <a:lnTo>
                      <a:pt x="613" y="203"/>
                    </a:lnTo>
                    <a:lnTo>
                      <a:pt x="608" y="204"/>
                    </a:lnTo>
                    <a:lnTo>
                      <a:pt x="603" y="205"/>
                    </a:lnTo>
                    <a:lnTo>
                      <a:pt x="598" y="205"/>
                    </a:lnTo>
                    <a:lnTo>
                      <a:pt x="597" y="216"/>
                    </a:lnTo>
                    <a:lnTo>
                      <a:pt x="596" y="226"/>
                    </a:lnTo>
                    <a:lnTo>
                      <a:pt x="596" y="236"/>
                    </a:lnTo>
                    <a:lnTo>
                      <a:pt x="594" y="246"/>
                    </a:lnTo>
                    <a:lnTo>
                      <a:pt x="592" y="248"/>
                    </a:lnTo>
                    <a:lnTo>
                      <a:pt x="589" y="249"/>
                    </a:lnTo>
                    <a:lnTo>
                      <a:pt x="586" y="251"/>
                    </a:lnTo>
                    <a:lnTo>
                      <a:pt x="584" y="253"/>
                    </a:lnTo>
                    <a:lnTo>
                      <a:pt x="581" y="255"/>
                    </a:lnTo>
                    <a:lnTo>
                      <a:pt x="578" y="256"/>
                    </a:lnTo>
                    <a:lnTo>
                      <a:pt x="575" y="258"/>
                    </a:lnTo>
                    <a:lnTo>
                      <a:pt x="572" y="260"/>
                    </a:lnTo>
                    <a:lnTo>
                      <a:pt x="572" y="265"/>
                    </a:lnTo>
                    <a:lnTo>
                      <a:pt x="573" y="270"/>
                    </a:lnTo>
                    <a:lnTo>
                      <a:pt x="573" y="275"/>
                    </a:lnTo>
                    <a:lnTo>
                      <a:pt x="573" y="281"/>
                    </a:lnTo>
                    <a:lnTo>
                      <a:pt x="576" y="283"/>
                    </a:lnTo>
                    <a:lnTo>
                      <a:pt x="579" y="285"/>
                    </a:lnTo>
                    <a:lnTo>
                      <a:pt x="583" y="288"/>
                    </a:lnTo>
                    <a:lnTo>
                      <a:pt x="586" y="290"/>
                    </a:lnTo>
                    <a:lnTo>
                      <a:pt x="589" y="292"/>
                    </a:lnTo>
                    <a:lnTo>
                      <a:pt x="592" y="294"/>
                    </a:lnTo>
                    <a:lnTo>
                      <a:pt x="594" y="297"/>
                    </a:lnTo>
                    <a:lnTo>
                      <a:pt x="598" y="299"/>
                    </a:lnTo>
                    <a:lnTo>
                      <a:pt x="598" y="315"/>
                    </a:lnTo>
                    <a:lnTo>
                      <a:pt x="598" y="330"/>
                    </a:lnTo>
                    <a:lnTo>
                      <a:pt x="598" y="347"/>
                    </a:lnTo>
                    <a:lnTo>
                      <a:pt x="598" y="363"/>
                    </a:lnTo>
                    <a:lnTo>
                      <a:pt x="594" y="364"/>
                    </a:lnTo>
                    <a:lnTo>
                      <a:pt x="591" y="367"/>
                    </a:lnTo>
                    <a:lnTo>
                      <a:pt x="587" y="368"/>
                    </a:lnTo>
                    <a:lnTo>
                      <a:pt x="584" y="371"/>
                    </a:lnTo>
                    <a:lnTo>
                      <a:pt x="580" y="373"/>
                    </a:lnTo>
                    <a:lnTo>
                      <a:pt x="576" y="375"/>
                    </a:lnTo>
                    <a:lnTo>
                      <a:pt x="572" y="377"/>
                    </a:lnTo>
                    <a:lnTo>
                      <a:pt x="569" y="378"/>
                    </a:lnTo>
                    <a:lnTo>
                      <a:pt x="568" y="401"/>
                    </a:lnTo>
                    <a:lnTo>
                      <a:pt x="568" y="423"/>
                    </a:lnTo>
                    <a:lnTo>
                      <a:pt x="567" y="445"/>
                    </a:lnTo>
                    <a:lnTo>
                      <a:pt x="567" y="468"/>
                    </a:lnTo>
                    <a:lnTo>
                      <a:pt x="566" y="492"/>
                    </a:lnTo>
                    <a:lnTo>
                      <a:pt x="565" y="516"/>
                    </a:lnTo>
                    <a:lnTo>
                      <a:pt x="564" y="541"/>
                    </a:lnTo>
                    <a:lnTo>
                      <a:pt x="563" y="565"/>
                    </a:lnTo>
                    <a:lnTo>
                      <a:pt x="560" y="609"/>
                    </a:lnTo>
                    <a:lnTo>
                      <a:pt x="556" y="653"/>
                    </a:lnTo>
                    <a:lnTo>
                      <a:pt x="552" y="696"/>
                    </a:lnTo>
                    <a:lnTo>
                      <a:pt x="548" y="739"/>
                    </a:lnTo>
                    <a:lnTo>
                      <a:pt x="545" y="762"/>
                    </a:lnTo>
                    <a:lnTo>
                      <a:pt x="542" y="784"/>
                    </a:lnTo>
                    <a:lnTo>
                      <a:pt x="538" y="806"/>
                    </a:lnTo>
                    <a:lnTo>
                      <a:pt x="535" y="828"/>
                    </a:lnTo>
                    <a:lnTo>
                      <a:pt x="532" y="851"/>
                    </a:lnTo>
                    <a:lnTo>
                      <a:pt x="528" y="873"/>
                    </a:lnTo>
                    <a:lnTo>
                      <a:pt x="526" y="895"/>
                    </a:lnTo>
                    <a:lnTo>
                      <a:pt x="522" y="918"/>
                    </a:lnTo>
                    <a:lnTo>
                      <a:pt x="507" y="918"/>
                    </a:lnTo>
                    <a:lnTo>
                      <a:pt x="493" y="919"/>
                    </a:lnTo>
                    <a:lnTo>
                      <a:pt x="477" y="919"/>
                    </a:lnTo>
                    <a:lnTo>
                      <a:pt x="462" y="920"/>
                    </a:lnTo>
                    <a:lnTo>
                      <a:pt x="447" y="920"/>
                    </a:lnTo>
                    <a:lnTo>
                      <a:pt x="432" y="921"/>
                    </a:lnTo>
                    <a:lnTo>
                      <a:pt x="417" y="921"/>
                    </a:lnTo>
                    <a:lnTo>
                      <a:pt x="402" y="922"/>
                    </a:lnTo>
                    <a:lnTo>
                      <a:pt x="387" y="923"/>
                    </a:lnTo>
                    <a:lnTo>
                      <a:pt x="373" y="923"/>
                    </a:lnTo>
                    <a:lnTo>
                      <a:pt x="357" y="924"/>
                    </a:lnTo>
                    <a:lnTo>
                      <a:pt x="343" y="924"/>
                    </a:lnTo>
                    <a:lnTo>
                      <a:pt x="328" y="925"/>
                    </a:lnTo>
                    <a:lnTo>
                      <a:pt x="313" y="925"/>
                    </a:lnTo>
                    <a:lnTo>
                      <a:pt x="298" y="926"/>
                    </a:lnTo>
                    <a:lnTo>
                      <a:pt x="283" y="927"/>
                    </a:lnTo>
                    <a:lnTo>
                      <a:pt x="268" y="927"/>
                    </a:lnTo>
                    <a:lnTo>
                      <a:pt x="253" y="928"/>
                    </a:lnTo>
                    <a:lnTo>
                      <a:pt x="238" y="928"/>
                    </a:lnTo>
                    <a:lnTo>
                      <a:pt x="223" y="929"/>
                    </a:lnTo>
                    <a:lnTo>
                      <a:pt x="208" y="930"/>
                    </a:lnTo>
                    <a:lnTo>
                      <a:pt x="192" y="930"/>
                    </a:lnTo>
                    <a:lnTo>
                      <a:pt x="178" y="931"/>
                    </a:lnTo>
                    <a:lnTo>
                      <a:pt x="163" y="931"/>
                    </a:lnTo>
                    <a:lnTo>
                      <a:pt x="148" y="931"/>
                    </a:lnTo>
                    <a:lnTo>
                      <a:pt x="133" y="932"/>
                    </a:lnTo>
                    <a:lnTo>
                      <a:pt x="118" y="932"/>
                    </a:lnTo>
                    <a:lnTo>
                      <a:pt x="103" y="933"/>
                    </a:lnTo>
                    <a:lnTo>
                      <a:pt x="88" y="934"/>
                    </a:lnTo>
                    <a:lnTo>
                      <a:pt x="73" y="934"/>
                    </a:lnTo>
                    <a:lnTo>
                      <a:pt x="58" y="935"/>
                    </a:lnTo>
                    <a:lnTo>
                      <a:pt x="43" y="935"/>
                    </a:lnTo>
                    <a:lnTo>
                      <a:pt x="40" y="919"/>
                    </a:lnTo>
                    <a:lnTo>
                      <a:pt x="37" y="902"/>
                    </a:lnTo>
                    <a:lnTo>
                      <a:pt x="34" y="886"/>
                    </a:lnTo>
                    <a:lnTo>
                      <a:pt x="31" y="869"/>
                    </a:lnTo>
                    <a:lnTo>
                      <a:pt x="28" y="853"/>
                    </a:lnTo>
                    <a:lnTo>
                      <a:pt x="24" y="836"/>
                    </a:lnTo>
                    <a:lnTo>
                      <a:pt x="22" y="819"/>
                    </a:lnTo>
                    <a:lnTo>
                      <a:pt x="18" y="802"/>
                    </a:lnTo>
                    <a:lnTo>
                      <a:pt x="16" y="771"/>
                    </a:lnTo>
                    <a:lnTo>
                      <a:pt x="14" y="740"/>
                    </a:lnTo>
                    <a:lnTo>
                      <a:pt x="11" y="710"/>
                    </a:lnTo>
                    <a:lnTo>
                      <a:pt x="9" y="679"/>
                    </a:lnTo>
                    <a:lnTo>
                      <a:pt x="7" y="648"/>
                    </a:lnTo>
                    <a:lnTo>
                      <a:pt x="5" y="616"/>
                    </a:lnTo>
                    <a:lnTo>
                      <a:pt x="2" y="585"/>
                    </a:lnTo>
                    <a:lnTo>
                      <a:pt x="0" y="554"/>
                    </a:lnTo>
                    <a:lnTo>
                      <a:pt x="2" y="533"/>
                    </a:lnTo>
                    <a:lnTo>
                      <a:pt x="7" y="476"/>
                    </a:lnTo>
                    <a:lnTo>
                      <a:pt x="13" y="396"/>
                    </a:lnTo>
                    <a:lnTo>
                      <a:pt x="21" y="304"/>
                    </a:lnTo>
                    <a:lnTo>
                      <a:pt x="29" y="212"/>
                    </a:lnTo>
                    <a:lnTo>
                      <a:pt x="35" y="131"/>
                    </a:lnTo>
                    <a:lnTo>
                      <a:pt x="40" y="74"/>
                    </a:lnTo>
                    <a:lnTo>
                      <a:pt x="42" y="52"/>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1" name="Freeform 69"/>
              <p:cNvSpPr>
                <a:spLocks/>
              </p:cNvSpPr>
              <p:nvPr/>
            </p:nvSpPr>
            <p:spPr bwMode="auto">
              <a:xfrm>
                <a:off x="2296" y="1615"/>
                <a:ext cx="665" cy="931"/>
              </a:xfrm>
              <a:custGeom>
                <a:avLst/>
                <a:gdLst>
                  <a:gd name="T0" fmla="*/ 41 w 665"/>
                  <a:gd name="T1" fmla="*/ 51 h 931"/>
                  <a:gd name="T2" fmla="*/ 159 w 665"/>
                  <a:gd name="T3" fmla="*/ 35 h 931"/>
                  <a:gd name="T4" fmla="*/ 252 w 665"/>
                  <a:gd name="T5" fmla="*/ 35 h 931"/>
                  <a:gd name="T6" fmla="*/ 290 w 665"/>
                  <a:gd name="T7" fmla="*/ 35 h 931"/>
                  <a:gd name="T8" fmla="*/ 321 w 665"/>
                  <a:gd name="T9" fmla="*/ 0 h 931"/>
                  <a:gd name="T10" fmla="*/ 427 w 665"/>
                  <a:gd name="T11" fmla="*/ 15 h 931"/>
                  <a:gd name="T12" fmla="*/ 433 w 665"/>
                  <a:gd name="T13" fmla="*/ 35 h 931"/>
                  <a:gd name="T14" fmla="*/ 439 w 665"/>
                  <a:gd name="T15" fmla="*/ 60 h 931"/>
                  <a:gd name="T16" fmla="*/ 488 w 665"/>
                  <a:gd name="T17" fmla="*/ 70 h 931"/>
                  <a:gd name="T18" fmla="*/ 564 w 665"/>
                  <a:gd name="T19" fmla="*/ 96 h 931"/>
                  <a:gd name="T20" fmla="*/ 618 w 665"/>
                  <a:gd name="T21" fmla="*/ 118 h 931"/>
                  <a:gd name="T22" fmla="*/ 665 w 665"/>
                  <a:gd name="T23" fmla="*/ 147 h 931"/>
                  <a:gd name="T24" fmla="*/ 665 w 665"/>
                  <a:gd name="T25" fmla="*/ 182 h 931"/>
                  <a:gd name="T26" fmla="*/ 637 w 665"/>
                  <a:gd name="T27" fmla="*/ 195 h 931"/>
                  <a:gd name="T28" fmla="*/ 596 w 665"/>
                  <a:gd name="T29" fmla="*/ 202 h 931"/>
                  <a:gd name="T30" fmla="*/ 593 w 665"/>
                  <a:gd name="T31" fmla="*/ 243 h 931"/>
                  <a:gd name="T32" fmla="*/ 570 w 665"/>
                  <a:gd name="T33" fmla="*/ 256 h 931"/>
                  <a:gd name="T34" fmla="*/ 570 w 665"/>
                  <a:gd name="T35" fmla="*/ 278 h 931"/>
                  <a:gd name="T36" fmla="*/ 596 w 665"/>
                  <a:gd name="T37" fmla="*/ 298 h 931"/>
                  <a:gd name="T38" fmla="*/ 596 w 665"/>
                  <a:gd name="T39" fmla="*/ 358 h 931"/>
                  <a:gd name="T40" fmla="*/ 567 w 665"/>
                  <a:gd name="T41" fmla="*/ 375 h 931"/>
                  <a:gd name="T42" fmla="*/ 564 w 665"/>
                  <a:gd name="T43" fmla="*/ 464 h 931"/>
                  <a:gd name="T44" fmla="*/ 561 w 665"/>
                  <a:gd name="T45" fmla="*/ 560 h 931"/>
                  <a:gd name="T46" fmla="*/ 545 w 665"/>
                  <a:gd name="T47" fmla="*/ 736 h 931"/>
                  <a:gd name="T48" fmla="*/ 519 w 665"/>
                  <a:gd name="T49" fmla="*/ 914 h 931"/>
                  <a:gd name="T50" fmla="*/ 45 w 665"/>
                  <a:gd name="T51" fmla="*/ 931 h 931"/>
                  <a:gd name="T52" fmla="*/ 19 w 665"/>
                  <a:gd name="T53" fmla="*/ 797 h 931"/>
                  <a:gd name="T54" fmla="*/ 0 w 665"/>
                  <a:gd name="T55" fmla="*/ 541 h 931"/>
                  <a:gd name="T56" fmla="*/ 1 w 665"/>
                  <a:gd name="T57" fmla="*/ 520 h 931"/>
                  <a:gd name="T58" fmla="*/ 6 w 665"/>
                  <a:gd name="T59" fmla="*/ 465 h 931"/>
                  <a:gd name="T60" fmla="*/ 13 w 665"/>
                  <a:gd name="T61" fmla="*/ 387 h 931"/>
                  <a:gd name="T62" fmla="*/ 21 w 665"/>
                  <a:gd name="T63" fmla="*/ 297 h 931"/>
                  <a:gd name="T64" fmla="*/ 28 w 665"/>
                  <a:gd name="T65" fmla="*/ 208 h 931"/>
                  <a:gd name="T66" fmla="*/ 35 w 665"/>
                  <a:gd name="T67" fmla="*/ 129 h 931"/>
                  <a:gd name="T68" fmla="*/ 39 w 665"/>
                  <a:gd name="T69" fmla="*/ 73 h 931"/>
                  <a:gd name="T70" fmla="*/ 41 w 665"/>
                  <a:gd name="T71" fmla="*/ 51 h 9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5"/>
                  <a:gd name="T109" fmla="*/ 0 h 931"/>
                  <a:gd name="T110" fmla="*/ 665 w 665"/>
                  <a:gd name="T111" fmla="*/ 931 h 9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5" h="931">
                    <a:moveTo>
                      <a:pt x="41" y="51"/>
                    </a:moveTo>
                    <a:lnTo>
                      <a:pt x="159" y="35"/>
                    </a:lnTo>
                    <a:lnTo>
                      <a:pt x="252" y="35"/>
                    </a:lnTo>
                    <a:lnTo>
                      <a:pt x="290" y="35"/>
                    </a:lnTo>
                    <a:lnTo>
                      <a:pt x="321" y="0"/>
                    </a:lnTo>
                    <a:lnTo>
                      <a:pt x="427" y="15"/>
                    </a:lnTo>
                    <a:lnTo>
                      <a:pt x="433" y="35"/>
                    </a:lnTo>
                    <a:lnTo>
                      <a:pt x="439" y="60"/>
                    </a:lnTo>
                    <a:lnTo>
                      <a:pt x="488" y="70"/>
                    </a:lnTo>
                    <a:lnTo>
                      <a:pt x="564" y="96"/>
                    </a:lnTo>
                    <a:lnTo>
                      <a:pt x="618" y="118"/>
                    </a:lnTo>
                    <a:lnTo>
                      <a:pt x="665" y="147"/>
                    </a:lnTo>
                    <a:lnTo>
                      <a:pt x="665" y="182"/>
                    </a:lnTo>
                    <a:lnTo>
                      <a:pt x="637" y="195"/>
                    </a:lnTo>
                    <a:lnTo>
                      <a:pt x="596" y="202"/>
                    </a:lnTo>
                    <a:lnTo>
                      <a:pt x="593" y="243"/>
                    </a:lnTo>
                    <a:lnTo>
                      <a:pt x="570" y="256"/>
                    </a:lnTo>
                    <a:lnTo>
                      <a:pt x="570" y="278"/>
                    </a:lnTo>
                    <a:lnTo>
                      <a:pt x="596" y="298"/>
                    </a:lnTo>
                    <a:lnTo>
                      <a:pt x="596" y="358"/>
                    </a:lnTo>
                    <a:lnTo>
                      <a:pt x="567" y="375"/>
                    </a:lnTo>
                    <a:lnTo>
                      <a:pt x="564" y="464"/>
                    </a:lnTo>
                    <a:lnTo>
                      <a:pt x="561" y="560"/>
                    </a:lnTo>
                    <a:lnTo>
                      <a:pt x="545" y="736"/>
                    </a:lnTo>
                    <a:lnTo>
                      <a:pt x="519" y="914"/>
                    </a:lnTo>
                    <a:lnTo>
                      <a:pt x="45" y="931"/>
                    </a:lnTo>
                    <a:lnTo>
                      <a:pt x="19" y="797"/>
                    </a:lnTo>
                    <a:lnTo>
                      <a:pt x="0" y="541"/>
                    </a:lnTo>
                    <a:lnTo>
                      <a:pt x="1" y="520"/>
                    </a:lnTo>
                    <a:lnTo>
                      <a:pt x="6" y="465"/>
                    </a:lnTo>
                    <a:lnTo>
                      <a:pt x="13" y="387"/>
                    </a:lnTo>
                    <a:lnTo>
                      <a:pt x="21" y="297"/>
                    </a:lnTo>
                    <a:lnTo>
                      <a:pt x="28" y="208"/>
                    </a:lnTo>
                    <a:lnTo>
                      <a:pt x="35" y="129"/>
                    </a:lnTo>
                    <a:lnTo>
                      <a:pt x="39" y="73"/>
                    </a:lnTo>
                    <a:lnTo>
                      <a:pt x="4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2" name="Freeform 70"/>
              <p:cNvSpPr>
                <a:spLocks/>
              </p:cNvSpPr>
              <p:nvPr/>
            </p:nvSpPr>
            <p:spPr bwMode="auto">
              <a:xfrm>
                <a:off x="2262" y="1727"/>
                <a:ext cx="613" cy="925"/>
              </a:xfrm>
              <a:custGeom>
                <a:avLst/>
                <a:gdLst>
                  <a:gd name="T0" fmla="*/ 6 w 613"/>
                  <a:gd name="T1" fmla="*/ 126 h 925"/>
                  <a:gd name="T2" fmla="*/ 33 w 613"/>
                  <a:gd name="T3" fmla="*/ 227 h 925"/>
                  <a:gd name="T4" fmla="*/ 46 w 613"/>
                  <a:gd name="T5" fmla="*/ 405 h 925"/>
                  <a:gd name="T6" fmla="*/ 61 w 613"/>
                  <a:gd name="T7" fmla="*/ 582 h 925"/>
                  <a:gd name="T8" fmla="*/ 81 w 613"/>
                  <a:gd name="T9" fmla="*/ 758 h 925"/>
                  <a:gd name="T10" fmla="*/ 101 w 613"/>
                  <a:gd name="T11" fmla="*/ 858 h 925"/>
                  <a:gd name="T12" fmla="*/ 120 w 613"/>
                  <a:gd name="T13" fmla="*/ 877 h 925"/>
                  <a:gd name="T14" fmla="*/ 144 w 613"/>
                  <a:gd name="T15" fmla="*/ 893 h 925"/>
                  <a:gd name="T16" fmla="*/ 175 w 613"/>
                  <a:gd name="T17" fmla="*/ 905 h 925"/>
                  <a:gd name="T18" fmla="*/ 208 w 613"/>
                  <a:gd name="T19" fmla="*/ 915 h 925"/>
                  <a:gd name="T20" fmla="*/ 244 w 613"/>
                  <a:gd name="T21" fmla="*/ 921 h 925"/>
                  <a:gd name="T22" fmla="*/ 282 w 613"/>
                  <a:gd name="T23" fmla="*/ 925 h 925"/>
                  <a:gd name="T24" fmla="*/ 320 w 613"/>
                  <a:gd name="T25" fmla="*/ 925 h 925"/>
                  <a:gd name="T26" fmla="*/ 358 w 613"/>
                  <a:gd name="T27" fmla="*/ 924 h 925"/>
                  <a:gd name="T28" fmla="*/ 395 w 613"/>
                  <a:gd name="T29" fmla="*/ 919 h 925"/>
                  <a:gd name="T30" fmla="*/ 430 w 613"/>
                  <a:gd name="T31" fmla="*/ 913 h 925"/>
                  <a:gd name="T32" fmla="*/ 462 w 613"/>
                  <a:gd name="T33" fmla="*/ 903 h 925"/>
                  <a:gd name="T34" fmla="*/ 490 w 613"/>
                  <a:gd name="T35" fmla="*/ 894 h 925"/>
                  <a:gd name="T36" fmla="*/ 513 w 613"/>
                  <a:gd name="T37" fmla="*/ 880 h 925"/>
                  <a:gd name="T38" fmla="*/ 530 w 613"/>
                  <a:gd name="T39" fmla="*/ 866 h 925"/>
                  <a:gd name="T40" fmla="*/ 539 w 613"/>
                  <a:gd name="T41" fmla="*/ 851 h 925"/>
                  <a:gd name="T42" fmla="*/ 554 w 613"/>
                  <a:gd name="T43" fmla="*/ 741 h 925"/>
                  <a:gd name="T44" fmla="*/ 574 w 613"/>
                  <a:gd name="T45" fmla="*/ 547 h 925"/>
                  <a:gd name="T46" fmla="*/ 584 w 613"/>
                  <a:gd name="T47" fmla="*/ 368 h 925"/>
                  <a:gd name="T48" fmla="*/ 589 w 613"/>
                  <a:gd name="T49" fmla="*/ 209 h 925"/>
                  <a:gd name="T50" fmla="*/ 610 w 613"/>
                  <a:gd name="T51" fmla="*/ 122 h 925"/>
                  <a:gd name="T52" fmla="*/ 597 w 613"/>
                  <a:gd name="T53" fmla="*/ 50 h 925"/>
                  <a:gd name="T54" fmla="*/ 563 w 613"/>
                  <a:gd name="T55" fmla="*/ 40 h 925"/>
                  <a:gd name="T56" fmla="*/ 527 w 613"/>
                  <a:gd name="T57" fmla="*/ 30 h 925"/>
                  <a:gd name="T58" fmla="*/ 489 w 613"/>
                  <a:gd name="T59" fmla="*/ 23 h 925"/>
                  <a:gd name="T60" fmla="*/ 449 w 613"/>
                  <a:gd name="T61" fmla="*/ 15 h 925"/>
                  <a:gd name="T62" fmla="*/ 409 w 613"/>
                  <a:gd name="T63" fmla="*/ 9 h 925"/>
                  <a:gd name="T64" fmla="*/ 368 w 613"/>
                  <a:gd name="T65" fmla="*/ 5 h 925"/>
                  <a:gd name="T66" fmla="*/ 327 w 613"/>
                  <a:gd name="T67" fmla="*/ 2 h 925"/>
                  <a:gd name="T68" fmla="*/ 284 w 613"/>
                  <a:gd name="T69" fmla="*/ 1 h 925"/>
                  <a:gd name="T70" fmla="*/ 243 w 613"/>
                  <a:gd name="T71" fmla="*/ 0 h 925"/>
                  <a:gd name="T72" fmla="*/ 202 w 613"/>
                  <a:gd name="T73" fmla="*/ 2 h 925"/>
                  <a:gd name="T74" fmla="*/ 162 w 613"/>
                  <a:gd name="T75" fmla="*/ 5 h 925"/>
                  <a:gd name="T76" fmla="*/ 123 w 613"/>
                  <a:gd name="T77" fmla="*/ 10 h 925"/>
                  <a:gd name="T78" fmla="*/ 85 w 613"/>
                  <a:gd name="T79" fmla="*/ 16 h 925"/>
                  <a:gd name="T80" fmla="*/ 50 w 613"/>
                  <a:gd name="T81" fmla="*/ 25 h 925"/>
                  <a:gd name="T82" fmla="*/ 16 w 613"/>
                  <a:gd name="T83" fmla="*/ 35 h 9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3"/>
                  <a:gd name="T127" fmla="*/ 0 h 925"/>
                  <a:gd name="T128" fmla="*/ 613 w 613"/>
                  <a:gd name="T129" fmla="*/ 925 h 9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3" h="925">
                    <a:moveTo>
                      <a:pt x="0" y="41"/>
                    </a:moveTo>
                    <a:lnTo>
                      <a:pt x="6" y="126"/>
                    </a:lnTo>
                    <a:lnTo>
                      <a:pt x="27" y="137"/>
                    </a:lnTo>
                    <a:lnTo>
                      <a:pt x="33" y="227"/>
                    </a:lnTo>
                    <a:lnTo>
                      <a:pt x="39" y="316"/>
                    </a:lnTo>
                    <a:lnTo>
                      <a:pt x="46" y="405"/>
                    </a:lnTo>
                    <a:lnTo>
                      <a:pt x="54" y="493"/>
                    </a:lnTo>
                    <a:lnTo>
                      <a:pt x="61" y="582"/>
                    </a:lnTo>
                    <a:lnTo>
                      <a:pt x="70" y="669"/>
                    </a:lnTo>
                    <a:lnTo>
                      <a:pt x="81" y="758"/>
                    </a:lnTo>
                    <a:lnTo>
                      <a:pt x="93" y="847"/>
                    </a:lnTo>
                    <a:lnTo>
                      <a:pt x="101" y="858"/>
                    </a:lnTo>
                    <a:lnTo>
                      <a:pt x="109" y="868"/>
                    </a:lnTo>
                    <a:lnTo>
                      <a:pt x="120" y="877"/>
                    </a:lnTo>
                    <a:lnTo>
                      <a:pt x="131" y="886"/>
                    </a:lnTo>
                    <a:lnTo>
                      <a:pt x="144" y="893"/>
                    </a:lnTo>
                    <a:lnTo>
                      <a:pt x="159" y="900"/>
                    </a:lnTo>
                    <a:lnTo>
                      <a:pt x="175" y="905"/>
                    </a:lnTo>
                    <a:lnTo>
                      <a:pt x="191" y="910"/>
                    </a:lnTo>
                    <a:lnTo>
                      <a:pt x="208" y="915"/>
                    </a:lnTo>
                    <a:lnTo>
                      <a:pt x="225" y="918"/>
                    </a:lnTo>
                    <a:lnTo>
                      <a:pt x="244" y="921"/>
                    </a:lnTo>
                    <a:lnTo>
                      <a:pt x="262" y="924"/>
                    </a:lnTo>
                    <a:lnTo>
                      <a:pt x="282" y="925"/>
                    </a:lnTo>
                    <a:lnTo>
                      <a:pt x="301" y="925"/>
                    </a:lnTo>
                    <a:lnTo>
                      <a:pt x="320" y="925"/>
                    </a:lnTo>
                    <a:lnTo>
                      <a:pt x="339" y="925"/>
                    </a:lnTo>
                    <a:lnTo>
                      <a:pt x="358" y="924"/>
                    </a:lnTo>
                    <a:lnTo>
                      <a:pt x="377" y="922"/>
                    </a:lnTo>
                    <a:lnTo>
                      <a:pt x="395" y="919"/>
                    </a:lnTo>
                    <a:lnTo>
                      <a:pt x="413" y="916"/>
                    </a:lnTo>
                    <a:lnTo>
                      <a:pt x="430" y="913"/>
                    </a:lnTo>
                    <a:lnTo>
                      <a:pt x="447" y="909"/>
                    </a:lnTo>
                    <a:lnTo>
                      <a:pt x="462" y="903"/>
                    </a:lnTo>
                    <a:lnTo>
                      <a:pt x="477" y="899"/>
                    </a:lnTo>
                    <a:lnTo>
                      <a:pt x="490" y="894"/>
                    </a:lnTo>
                    <a:lnTo>
                      <a:pt x="502" y="887"/>
                    </a:lnTo>
                    <a:lnTo>
                      <a:pt x="513" y="880"/>
                    </a:lnTo>
                    <a:lnTo>
                      <a:pt x="522" y="874"/>
                    </a:lnTo>
                    <a:lnTo>
                      <a:pt x="530" y="866"/>
                    </a:lnTo>
                    <a:lnTo>
                      <a:pt x="535" y="858"/>
                    </a:lnTo>
                    <a:lnTo>
                      <a:pt x="539" y="851"/>
                    </a:lnTo>
                    <a:lnTo>
                      <a:pt x="541" y="842"/>
                    </a:lnTo>
                    <a:lnTo>
                      <a:pt x="554" y="741"/>
                    </a:lnTo>
                    <a:lnTo>
                      <a:pt x="565" y="643"/>
                    </a:lnTo>
                    <a:lnTo>
                      <a:pt x="574" y="547"/>
                    </a:lnTo>
                    <a:lnTo>
                      <a:pt x="580" y="456"/>
                    </a:lnTo>
                    <a:lnTo>
                      <a:pt x="584" y="368"/>
                    </a:lnTo>
                    <a:lnTo>
                      <a:pt x="587" y="286"/>
                    </a:lnTo>
                    <a:lnTo>
                      <a:pt x="589" y="209"/>
                    </a:lnTo>
                    <a:lnTo>
                      <a:pt x="589" y="137"/>
                    </a:lnTo>
                    <a:lnTo>
                      <a:pt x="610" y="122"/>
                    </a:lnTo>
                    <a:lnTo>
                      <a:pt x="613" y="56"/>
                    </a:lnTo>
                    <a:lnTo>
                      <a:pt x="597" y="50"/>
                    </a:lnTo>
                    <a:lnTo>
                      <a:pt x="580" y="45"/>
                    </a:lnTo>
                    <a:lnTo>
                      <a:pt x="563" y="40"/>
                    </a:lnTo>
                    <a:lnTo>
                      <a:pt x="546" y="35"/>
                    </a:lnTo>
                    <a:lnTo>
                      <a:pt x="527" y="30"/>
                    </a:lnTo>
                    <a:lnTo>
                      <a:pt x="508" y="26"/>
                    </a:lnTo>
                    <a:lnTo>
                      <a:pt x="489" y="23"/>
                    </a:lnTo>
                    <a:lnTo>
                      <a:pt x="470" y="19"/>
                    </a:lnTo>
                    <a:lnTo>
                      <a:pt x="449" y="15"/>
                    </a:lnTo>
                    <a:lnTo>
                      <a:pt x="430" y="12"/>
                    </a:lnTo>
                    <a:lnTo>
                      <a:pt x="409" y="9"/>
                    </a:lnTo>
                    <a:lnTo>
                      <a:pt x="389" y="7"/>
                    </a:lnTo>
                    <a:lnTo>
                      <a:pt x="368" y="5"/>
                    </a:lnTo>
                    <a:lnTo>
                      <a:pt x="347" y="4"/>
                    </a:lnTo>
                    <a:lnTo>
                      <a:pt x="327" y="2"/>
                    </a:lnTo>
                    <a:lnTo>
                      <a:pt x="305" y="1"/>
                    </a:lnTo>
                    <a:lnTo>
                      <a:pt x="284" y="1"/>
                    </a:lnTo>
                    <a:lnTo>
                      <a:pt x="264" y="0"/>
                    </a:lnTo>
                    <a:lnTo>
                      <a:pt x="243" y="0"/>
                    </a:lnTo>
                    <a:lnTo>
                      <a:pt x="223" y="1"/>
                    </a:lnTo>
                    <a:lnTo>
                      <a:pt x="202" y="2"/>
                    </a:lnTo>
                    <a:lnTo>
                      <a:pt x="182" y="3"/>
                    </a:lnTo>
                    <a:lnTo>
                      <a:pt x="162" y="5"/>
                    </a:lnTo>
                    <a:lnTo>
                      <a:pt x="142" y="7"/>
                    </a:lnTo>
                    <a:lnTo>
                      <a:pt x="123" y="10"/>
                    </a:lnTo>
                    <a:lnTo>
                      <a:pt x="104" y="13"/>
                    </a:lnTo>
                    <a:lnTo>
                      <a:pt x="85" y="16"/>
                    </a:lnTo>
                    <a:lnTo>
                      <a:pt x="67" y="20"/>
                    </a:lnTo>
                    <a:lnTo>
                      <a:pt x="50" y="25"/>
                    </a:lnTo>
                    <a:lnTo>
                      <a:pt x="32" y="29"/>
                    </a:lnTo>
                    <a:lnTo>
                      <a:pt x="16" y="35"/>
                    </a:lnTo>
                    <a:lnTo>
                      <a:pt x="0" y="41"/>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3" name="Freeform 71"/>
              <p:cNvSpPr>
                <a:spLocks/>
              </p:cNvSpPr>
              <p:nvPr/>
            </p:nvSpPr>
            <p:spPr bwMode="auto">
              <a:xfrm>
                <a:off x="2304" y="1630"/>
                <a:ext cx="640" cy="177"/>
              </a:xfrm>
              <a:custGeom>
                <a:avLst/>
                <a:gdLst>
                  <a:gd name="T0" fmla="*/ 293 w 640"/>
                  <a:gd name="T1" fmla="*/ 32 h 177"/>
                  <a:gd name="T2" fmla="*/ 277 w 640"/>
                  <a:gd name="T3" fmla="*/ 32 h 177"/>
                  <a:gd name="T4" fmla="*/ 261 w 640"/>
                  <a:gd name="T5" fmla="*/ 32 h 177"/>
                  <a:gd name="T6" fmla="*/ 245 w 640"/>
                  <a:gd name="T7" fmla="*/ 32 h 177"/>
                  <a:gd name="T8" fmla="*/ 229 w 640"/>
                  <a:gd name="T9" fmla="*/ 32 h 177"/>
                  <a:gd name="T10" fmla="*/ 212 w 640"/>
                  <a:gd name="T11" fmla="*/ 32 h 177"/>
                  <a:gd name="T12" fmla="*/ 196 w 640"/>
                  <a:gd name="T13" fmla="*/ 32 h 177"/>
                  <a:gd name="T14" fmla="*/ 179 w 640"/>
                  <a:gd name="T15" fmla="*/ 32 h 177"/>
                  <a:gd name="T16" fmla="*/ 163 w 640"/>
                  <a:gd name="T17" fmla="*/ 33 h 177"/>
                  <a:gd name="T18" fmla="*/ 147 w 640"/>
                  <a:gd name="T19" fmla="*/ 34 h 177"/>
                  <a:gd name="T20" fmla="*/ 130 w 640"/>
                  <a:gd name="T21" fmla="*/ 35 h 177"/>
                  <a:gd name="T22" fmla="*/ 114 w 640"/>
                  <a:gd name="T23" fmla="*/ 36 h 177"/>
                  <a:gd name="T24" fmla="*/ 98 w 640"/>
                  <a:gd name="T25" fmla="*/ 38 h 177"/>
                  <a:gd name="T26" fmla="*/ 82 w 640"/>
                  <a:gd name="T27" fmla="*/ 41 h 177"/>
                  <a:gd name="T28" fmla="*/ 67 w 640"/>
                  <a:gd name="T29" fmla="*/ 43 h 177"/>
                  <a:gd name="T30" fmla="*/ 51 w 640"/>
                  <a:gd name="T31" fmla="*/ 46 h 177"/>
                  <a:gd name="T32" fmla="*/ 35 w 640"/>
                  <a:gd name="T33" fmla="*/ 50 h 177"/>
                  <a:gd name="T34" fmla="*/ 8 w 640"/>
                  <a:gd name="T35" fmla="*/ 47 h 177"/>
                  <a:gd name="T36" fmla="*/ 0 w 640"/>
                  <a:gd name="T37" fmla="*/ 76 h 177"/>
                  <a:gd name="T38" fmla="*/ 119 w 640"/>
                  <a:gd name="T39" fmla="*/ 131 h 177"/>
                  <a:gd name="T40" fmla="*/ 275 w 640"/>
                  <a:gd name="T41" fmla="*/ 164 h 177"/>
                  <a:gd name="T42" fmla="*/ 350 w 640"/>
                  <a:gd name="T43" fmla="*/ 177 h 177"/>
                  <a:gd name="T44" fmla="*/ 475 w 640"/>
                  <a:gd name="T45" fmla="*/ 177 h 177"/>
                  <a:gd name="T46" fmla="*/ 598 w 640"/>
                  <a:gd name="T47" fmla="*/ 173 h 177"/>
                  <a:gd name="T48" fmla="*/ 640 w 640"/>
                  <a:gd name="T49" fmla="*/ 161 h 177"/>
                  <a:gd name="T50" fmla="*/ 640 w 640"/>
                  <a:gd name="T51" fmla="*/ 134 h 177"/>
                  <a:gd name="T52" fmla="*/ 618 w 640"/>
                  <a:gd name="T53" fmla="*/ 126 h 177"/>
                  <a:gd name="T54" fmla="*/ 605 w 640"/>
                  <a:gd name="T55" fmla="*/ 119 h 177"/>
                  <a:gd name="T56" fmla="*/ 593 w 640"/>
                  <a:gd name="T57" fmla="*/ 113 h 177"/>
                  <a:gd name="T58" fmla="*/ 581 w 640"/>
                  <a:gd name="T59" fmla="*/ 107 h 177"/>
                  <a:gd name="T60" fmla="*/ 569 w 640"/>
                  <a:gd name="T61" fmla="*/ 101 h 177"/>
                  <a:gd name="T62" fmla="*/ 557 w 640"/>
                  <a:gd name="T63" fmla="*/ 96 h 177"/>
                  <a:gd name="T64" fmla="*/ 545 w 640"/>
                  <a:gd name="T65" fmla="*/ 91 h 177"/>
                  <a:gd name="T66" fmla="*/ 533 w 640"/>
                  <a:gd name="T67" fmla="*/ 86 h 177"/>
                  <a:gd name="T68" fmla="*/ 521 w 640"/>
                  <a:gd name="T69" fmla="*/ 82 h 177"/>
                  <a:gd name="T70" fmla="*/ 509 w 640"/>
                  <a:gd name="T71" fmla="*/ 77 h 177"/>
                  <a:gd name="T72" fmla="*/ 497 w 640"/>
                  <a:gd name="T73" fmla="*/ 73 h 177"/>
                  <a:gd name="T74" fmla="*/ 484 w 640"/>
                  <a:gd name="T75" fmla="*/ 70 h 177"/>
                  <a:gd name="T76" fmla="*/ 472 w 640"/>
                  <a:gd name="T77" fmla="*/ 66 h 177"/>
                  <a:gd name="T78" fmla="*/ 459 w 640"/>
                  <a:gd name="T79" fmla="*/ 63 h 177"/>
                  <a:gd name="T80" fmla="*/ 446 w 640"/>
                  <a:gd name="T81" fmla="*/ 59 h 177"/>
                  <a:gd name="T82" fmla="*/ 432 w 640"/>
                  <a:gd name="T83" fmla="*/ 56 h 177"/>
                  <a:gd name="T84" fmla="*/ 419 w 640"/>
                  <a:gd name="T85" fmla="*/ 53 h 177"/>
                  <a:gd name="T86" fmla="*/ 413 w 640"/>
                  <a:gd name="T87" fmla="*/ 32 h 177"/>
                  <a:gd name="T88" fmla="*/ 397 w 640"/>
                  <a:gd name="T89" fmla="*/ 8 h 177"/>
                  <a:gd name="T90" fmla="*/ 353 w 640"/>
                  <a:gd name="T91" fmla="*/ 0 h 177"/>
                  <a:gd name="T92" fmla="*/ 329 w 640"/>
                  <a:gd name="T93" fmla="*/ 5 h 177"/>
                  <a:gd name="T94" fmla="*/ 293 w 640"/>
                  <a:gd name="T95" fmla="*/ 32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0"/>
                  <a:gd name="T145" fmla="*/ 0 h 177"/>
                  <a:gd name="T146" fmla="*/ 640 w 640"/>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0" h="177">
                    <a:moveTo>
                      <a:pt x="293" y="32"/>
                    </a:moveTo>
                    <a:lnTo>
                      <a:pt x="277" y="32"/>
                    </a:lnTo>
                    <a:lnTo>
                      <a:pt x="261" y="32"/>
                    </a:lnTo>
                    <a:lnTo>
                      <a:pt x="245" y="32"/>
                    </a:lnTo>
                    <a:lnTo>
                      <a:pt x="229" y="32"/>
                    </a:lnTo>
                    <a:lnTo>
                      <a:pt x="212" y="32"/>
                    </a:lnTo>
                    <a:lnTo>
                      <a:pt x="196" y="32"/>
                    </a:lnTo>
                    <a:lnTo>
                      <a:pt x="179" y="32"/>
                    </a:lnTo>
                    <a:lnTo>
                      <a:pt x="163" y="33"/>
                    </a:lnTo>
                    <a:lnTo>
                      <a:pt x="147" y="34"/>
                    </a:lnTo>
                    <a:lnTo>
                      <a:pt x="130" y="35"/>
                    </a:lnTo>
                    <a:lnTo>
                      <a:pt x="114" y="36"/>
                    </a:lnTo>
                    <a:lnTo>
                      <a:pt x="98" y="38"/>
                    </a:lnTo>
                    <a:lnTo>
                      <a:pt x="82" y="41"/>
                    </a:lnTo>
                    <a:lnTo>
                      <a:pt x="67" y="43"/>
                    </a:lnTo>
                    <a:lnTo>
                      <a:pt x="51" y="46"/>
                    </a:lnTo>
                    <a:lnTo>
                      <a:pt x="35" y="50"/>
                    </a:lnTo>
                    <a:lnTo>
                      <a:pt x="8" y="47"/>
                    </a:lnTo>
                    <a:lnTo>
                      <a:pt x="0" y="76"/>
                    </a:lnTo>
                    <a:lnTo>
                      <a:pt x="119" y="131"/>
                    </a:lnTo>
                    <a:lnTo>
                      <a:pt x="275" y="164"/>
                    </a:lnTo>
                    <a:lnTo>
                      <a:pt x="350" y="177"/>
                    </a:lnTo>
                    <a:lnTo>
                      <a:pt x="475" y="177"/>
                    </a:lnTo>
                    <a:lnTo>
                      <a:pt x="598" y="173"/>
                    </a:lnTo>
                    <a:lnTo>
                      <a:pt x="640" y="161"/>
                    </a:lnTo>
                    <a:lnTo>
                      <a:pt x="640" y="134"/>
                    </a:lnTo>
                    <a:lnTo>
                      <a:pt x="618" y="126"/>
                    </a:lnTo>
                    <a:lnTo>
                      <a:pt x="605" y="119"/>
                    </a:lnTo>
                    <a:lnTo>
                      <a:pt x="593" y="113"/>
                    </a:lnTo>
                    <a:lnTo>
                      <a:pt x="581" y="107"/>
                    </a:lnTo>
                    <a:lnTo>
                      <a:pt x="569" y="101"/>
                    </a:lnTo>
                    <a:lnTo>
                      <a:pt x="557" y="96"/>
                    </a:lnTo>
                    <a:lnTo>
                      <a:pt x="545" y="91"/>
                    </a:lnTo>
                    <a:lnTo>
                      <a:pt x="533" y="86"/>
                    </a:lnTo>
                    <a:lnTo>
                      <a:pt x="521" y="82"/>
                    </a:lnTo>
                    <a:lnTo>
                      <a:pt x="509" y="77"/>
                    </a:lnTo>
                    <a:lnTo>
                      <a:pt x="497" y="73"/>
                    </a:lnTo>
                    <a:lnTo>
                      <a:pt x="484" y="70"/>
                    </a:lnTo>
                    <a:lnTo>
                      <a:pt x="472" y="66"/>
                    </a:lnTo>
                    <a:lnTo>
                      <a:pt x="459" y="63"/>
                    </a:lnTo>
                    <a:lnTo>
                      <a:pt x="446" y="59"/>
                    </a:lnTo>
                    <a:lnTo>
                      <a:pt x="432" y="56"/>
                    </a:lnTo>
                    <a:lnTo>
                      <a:pt x="419" y="53"/>
                    </a:lnTo>
                    <a:lnTo>
                      <a:pt x="413" y="32"/>
                    </a:lnTo>
                    <a:lnTo>
                      <a:pt x="397" y="8"/>
                    </a:lnTo>
                    <a:lnTo>
                      <a:pt x="353" y="0"/>
                    </a:lnTo>
                    <a:lnTo>
                      <a:pt x="329" y="5"/>
                    </a:lnTo>
                    <a:lnTo>
                      <a:pt x="293" y="3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4" name="Freeform 72"/>
              <p:cNvSpPr>
                <a:spLocks/>
              </p:cNvSpPr>
              <p:nvPr/>
            </p:nvSpPr>
            <p:spPr bwMode="auto">
              <a:xfrm>
                <a:off x="2295" y="1793"/>
                <a:ext cx="550" cy="88"/>
              </a:xfrm>
              <a:custGeom>
                <a:avLst/>
                <a:gdLst>
                  <a:gd name="T0" fmla="*/ 2 w 550"/>
                  <a:gd name="T1" fmla="*/ 63 h 88"/>
                  <a:gd name="T2" fmla="*/ 13 w 550"/>
                  <a:gd name="T3" fmla="*/ 68 h 88"/>
                  <a:gd name="T4" fmla="*/ 31 w 550"/>
                  <a:gd name="T5" fmla="*/ 73 h 88"/>
                  <a:gd name="T6" fmla="*/ 55 w 550"/>
                  <a:gd name="T7" fmla="*/ 77 h 88"/>
                  <a:gd name="T8" fmla="*/ 85 w 550"/>
                  <a:gd name="T9" fmla="*/ 80 h 88"/>
                  <a:gd name="T10" fmla="*/ 120 w 550"/>
                  <a:gd name="T11" fmla="*/ 83 h 88"/>
                  <a:gd name="T12" fmla="*/ 158 w 550"/>
                  <a:gd name="T13" fmla="*/ 85 h 88"/>
                  <a:gd name="T14" fmla="*/ 200 w 550"/>
                  <a:gd name="T15" fmla="*/ 87 h 88"/>
                  <a:gd name="T16" fmla="*/ 244 w 550"/>
                  <a:gd name="T17" fmla="*/ 88 h 88"/>
                  <a:gd name="T18" fmla="*/ 288 w 550"/>
                  <a:gd name="T19" fmla="*/ 88 h 88"/>
                  <a:gd name="T20" fmla="*/ 333 w 550"/>
                  <a:gd name="T21" fmla="*/ 87 h 88"/>
                  <a:gd name="T22" fmla="*/ 376 w 550"/>
                  <a:gd name="T23" fmla="*/ 86 h 88"/>
                  <a:gd name="T24" fmla="*/ 419 w 550"/>
                  <a:gd name="T25" fmla="*/ 84 h 88"/>
                  <a:gd name="T26" fmla="*/ 458 w 550"/>
                  <a:gd name="T27" fmla="*/ 81 h 88"/>
                  <a:gd name="T28" fmla="*/ 494 w 550"/>
                  <a:gd name="T29" fmla="*/ 76 h 88"/>
                  <a:gd name="T30" fmla="*/ 524 w 550"/>
                  <a:gd name="T31" fmla="*/ 71 h 88"/>
                  <a:gd name="T32" fmla="*/ 550 w 550"/>
                  <a:gd name="T33" fmla="*/ 65 h 88"/>
                  <a:gd name="T34" fmla="*/ 536 w 550"/>
                  <a:gd name="T35" fmla="*/ 5 h 88"/>
                  <a:gd name="T36" fmla="*/ 512 w 550"/>
                  <a:gd name="T37" fmla="*/ 9 h 88"/>
                  <a:gd name="T38" fmla="*/ 480 w 550"/>
                  <a:gd name="T39" fmla="*/ 12 h 88"/>
                  <a:gd name="T40" fmla="*/ 442 w 550"/>
                  <a:gd name="T41" fmla="*/ 15 h 88"/>
                  <a:gd name="T42" fmla="*/ 401 w 550"/>
                  <a:gd name="T43" fmla="*/ 16 h 88"/>
                  <a:gd name="T44" fmla="*/ 356 w 550"/>
                  <a:gd name="T45" fmla="*/ 18 h 88"/>
                  <a:gd name="T46" fmla="*/ 309 w 550"/>
                  <a:gd name="T47" fmla="*/ 18 h 88"/>
                  <a:gd name="T48" fmla="*/ 262 w 550"/>
                  <a:gd name="T49" fmla="*/ 17 h 88"/>
                  <a:gd name="T50" fmla="*/ 215 w 550"/>
                  <a:gd name="T51" fmla="*/ 16 h 88"/>
                  <a:gd name="T52" fmla="*/ 169 w 550"/>
                  <a:gd name="T53" fmla="*/ 15 h 88"/>
                  <a:gd name="T54" fmla="*/ 127 w 550"/>
                  <a:gd name="T55" fmla="*/ 12 h 88"/>
                  <a:gd name="T56" fmla="*/ 88 w 550"/>
                  <a:gd name="T57" fmla="*/ 11 h 88"/>
                  <a:gd name="T58" fmla="*/ 55 w 550"/>
                  <a:gd name="T59" fmla="*/ 8 h 88"/>
                  <a:gd name="T60" fmla="*/ 29 w 550"/>
                  <a:gd name="T61" fmla="*/ 6 h 88"/>
                  <a:gd name="T62" fmla="*/ 10 w 550"/>
                  <a:gd name="T63" fmla="*/ 4 h 88"/>
                  <a:gd name="T64" fmla="*/ 1 w 550"/>
                  <a:gd name="T65" fmla="*/ 1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0"/>
                  <a:gd name="T100" fmla="*/ 0 h 88"/>
                  <a:gd name="T101" fmla="*/ 550 w 550"/>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0" h="88">
                    <a:moveTo>
                      <a:pt x="0" y="0"/>
                    </a:moveTo>
                    <a:lnTo>
                      <a:pt x="2" y="63"/>
                    </a:lnTo>
                    <a:lnTo>
                      <a:pt x="6" y="66"/>
                    </a:lnTo>
                    <a:lnTo>
                      <a:pt x="13" y="68"/>
                    </a:lnTo>
                    <a:lnTo>
                      <a:pt x="21" y="71"/>
                    </a:lnTo>
                    <a:lnTo>
                      <a:pt x="31" y="73"/>
                    </a:lnTo>
                    <a:lnTo>
                      <a:pt x="42" y="75"/>
                    </a:lnTo>
                    <a:lnTo>
                      <a:pt x="55" y="77"/>
                    </a:lnTo>
                    <a:lnTo>
                      <a:pt x="69" y="79"/>
                    </a:lnTo>
                    <a:lnTo>
                      <a:pt x="85" y="80"/>
                    </a:lnTo>
                    <a:lnTo>
                      <a:pt x="102" y="82"/>
                    </a:lnTo>
                    <a:lnTo>
                      <a:pt x="120" y="83"/>
                    </a:lnTo>
                    <a:lnTo>
                      <a:pt x="139" y="84"/>
                    </a:lnTo>
                    <a:lnTo>
                      <a:pt x="158" y="85"/>
                    </a:lnTo>
                    <a:lnTo>
                      <a:pt x="179" y="86"/>
                    </a:lnTo>
                    <a:lnTo>
                      <a:pt x="200" y="87"/>
                    </a:lnTo>
                    <a:lnTo>
                      <a:pt x="221" y="87"/>
                    </a:lnTo>
                    <a:lnTo>
                      <a:pt x="244" y="88"/>
                    </a:lnTo>
                    <a:lnTo>
                      <a:pt x="266" y="88"/>
                    </a:lnTo>
                    <a:lnTo>
                      <a:pt x="288" y="88"/>
                    </a:lnTo>
                    <a:lnTo>
                      <a:pt x="311" y="88"/>
                    </a:lnTo>
                    <a:lnTo>
                      <a:pt x="333" y="87"/>
                    </a:lnTo>
                    <a:lnTo>
                      <a:pt x="355" y="87"/>
                    </a:lnTo>
                    <a:lnTo>
                      <a:pt x="376" y="86"/>
                    </a:lnTo>
                    <a:lnTo>
                      <a:pt x="398" y="85"/>
                    </a:lnTo>
                    <a:lnTo>
                      <a:pt x="419" y="84"/>
                    </a:lnTo>
                    <a:lnTo>
                      <a:pt x="439" y="82"/>
                    </a:lnTo>
                    <a:lnTo>
                      <a:pt x="458" y="81"/>
                    </a:lnTo>
                    <a:lnTo>
                      <a:pt x="476" y="79"/>
                    </a:lnTo>
                    <a:lnTo>
                      <a:pt x="494" y="76"/>
                    </a:lnTo>
                    <a:lnTo>
                      <a:pt x="510" y="74"/>
                    </a:lnTo>
                    <a:lnTo>
                      <a:pt x="524" y="71"/>
                    </a:lnTo>
                    <a:lnTo>
                      <a:pt x="538" y="68"/>
                    </a:lnTo>
                    <a:lnTo>
                      <a:pt x="550" y="65"/>
                    </a:lnTo>
                    <a:lnTo>
                      <a:pt x="545" y="2"/>
                    </a:lnTo>
                    <a:lnTo>
                      <a:pt x="536" y="5"/>
                    </a:lnTo>
                    <a:lnTo>
                      <a:pt x="524" y="7"/>
                    </a:lnTo>
                    <a:lnTo>
                      <a:pt x="512" y="9"/>
                    </a:lnTo>
                    <a:lnTo>
                      <a:pt x="496" y="11"/>
                    </a:lnTo>
                    <a:lnTo>
                      <a:pt x="480" y="12"/>
                    </a:lnTo>
                    <a:lnTo>
                      <a:pt x="462" y="14"/>
                    </a:lnTo>
                    <a:lnTo>
                      <a:pt x="442" y="15"/>
                    </a:lnTo>
                    <a:lnTo>
                      <a:pt x="422" y="16"/>
                    </a:lnTo>
                    <a:lnTo>
                      <a:pt x="401" y="16"/>
                    </a:lnTo>
                    <a:lnTo>
                      <a:pt x="379" y="17"/>
                    </a:lnTo>
                    <a:lnTo>
                      <a:pt x="356" y="18"/>
                    </a:lnTo>
                    <a:lnTo>
                      <a:pt x="333" y="18"/>
                    </a:lnTo>
                    <a:lnTo>
                      <a:pt x="309" y="18"/>
                    </a:lnTo>
                    <a:lnTo>
                      <a:pt x="286" y="18"/>
                    </a:lnTo>
                    <a:lnTo>
                      <a:pt x="262" y="17"/>
                    </a:lnTo>
                    <a:lnTo>
                      <a:pt x="238" y="16"/>
                    </a:lnTo>
                    <a:lnTo>
                      <a:pt x="215" y="16"/>
                    </a:lnTo>
                    <a:lnTo>
                      <a:pt x="192" y="15"/>
                    </a:lnTo>
                    <a:lnTo>
                      <a:pt x="169" y="15"/>
                    </a:lnTo>
                    <a:lnTo>
                      <a:pt x="148" y="14"/>
                    </a:lnTo>
                    <a:lnTo>
                      <a:pt x="127" y="12"/>
                    </a:lnTo>
                    <a:lnTo>
                      <a:pt x="107" y="12"/>
                    </a:lnTo>
                    <a:lnTo>
                      <a:pt x="88" y="11"/>
                    </a:lnTo>
                    <a:lnTo>
                      <a:pt x="72" y="10"/>
                    </a:lnTo>
                    <a:lnTo>
                      <a:pt x="55" y="8"/>
                    </a:lnTo>
                    <a:lnTo>
                      <a:pt x="42" y="8"/>
                    </a:lnTo>
                    <a:lnTo>
                      <a:pt x="29" y="6"/>
                    </a:lnTo>
                    <a:lnTo>
                      <a:pt x="19" y="5"/>
                    </a:lnTo>
                    <a:lnTo>
                      <a:pt x="10" y="4"/>
                    </a:lnTo>
                    <a:lnTo>
                      <a:pt x="5" y="2"/>
                    </a:lnTo>
                    <a:lnTo>
                      <a:pt x="1" y="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5" name="Freeform 73"/>
              <p:cNvSpPr>
                <a:spLocks/>
              </p:cNvSpPr>
              <p:nvPr/>
            </p:nvSpPr>
            <p:spPr bwMode="auto">
              <a:xfrm>
                <a:off x="2316" y="1795"/>
                <a:ext cx="504" cy="86"/>
              </a:xfrm>
              <a:custGeom>
                <a:avLst/>
                <a:gdLst>
                  <a:gd name="T0" fmla="*/ 0 w 504"/>
                  <a:gd name="T1" fmla="*/ 16 h 86"/>
                  <a:gd name="T2" fmla="*/ 1 w 504"/>
                  <a:gd name="T3" fmla="*/ 48 h 86"/>
                  <a:gd name="T4" fmla="*/ 6 w 504"/>
                  <a:gd name="T5" fmla="*/ 66 h 86"/>
                  <a:gd name="T6" fmla="*/ 19 w 504"/>
                  <a:gd name="T7" fmla="*/ 71 h 86"/>
                  <a:gd name="T8" fmla="*/ 38 w 504"/>
                  <a:gd name="T9" fmla="*/ 75 h 86"/>
                  <a:gd name="T10" fmla="*/ 64 w 504"/>
                  <a:gd name="T11" fmla="*/ 78 h 86"/>
                  <a:gd name="T12" fmla="*/ 94 w 504"/>
                  <a:gd name="T13" fmla="*/ 81 h 86"/>
                  <a:gd name="T14" fmla="*/ 128 w 504"/>
                  <a:gd name="T15" fmla="*/ 83 h 86"/>
                  <a:gd name="T16" fmla="*/ 164 w 504"/>
                  <a:gd name="T17" fmla="*/ 85 h 86"/>
                  <a:gd name="T18" fmla="*/ 204 w 504"/>
                  <a:gd name="T19" fmla="*/ 86 h 86"/>
                  <a:gd name="T20" fmla="*/ 244 w 504"/>
                  <a:gd name="T21" fmla="*/ 86 h 86"/>
                  <a:gd name="T22" fmla="*/ 285 w 504"/>
                  <a:gd name="T23" fmla="*/ 86 h 86"/>
                  <a:gd name="T24" fmla="*/ 326 w 504"/>
                  <a:gd name="T25" fmla="*/ 85 h 86"/>
                  <a:gd name="T26" fmla="*/ 365 w 504"/>
                  <a:gd name="T27" fmla="*/ 84 h 86"/>
                  <a:gd name="T28" fmla="*/ 402 w 504"/>
                  <a:gd name="T29" fmla="*/ 82 h 86"/>
                  <a:gd name="T30" fmla="*/ 437 w 504"/>
                  <a:gd name="T31" fmla="*/ 78 h 86"/>
                  <a:gd name="T32" fmla="*/ 468 w 504"/>
                  <a:gd name="T33" fmla="*/ 74 h 86"/>
                  <a:gd name="T34" fmla="*/ 494 w 504"/>
                  <a:gd name="T35" fmla="*/ 69 h 86"/>
                  <a:gd name="T36" fmla="*/ 504 w 504"/>
                  <a:gd name="T37" fmla="*/ 50 h 86"/>
                  <a:gd name="T38" fmla="*/ 502 w 504"/>
                  <a:gd name="T39" fmla="*/ 18 h 86"/>
                  <a:gd name="T40" fmla="*/ 492 w 504"/>
                  <a:gd name="T41" fmla="*/ 4 h 86"/>
                  <a:gd name="T42" fmla="*/ 470 w 504"/>
                  <a:gd name="T43" fmla="*/ 8 h 86"/>
                  <a:gd name="T44" fmla="*/ 440 w 504"/>
                  <a:gd name="T45" fmla="*/ 12 h 86"/>
                  <a:gd name="T46" fmla="*/ 406 w 504"/>
                  <a:gd name="T47" fmla="*/ 14 h 86"/>
                  <a:gd name="T48" fmla="*/ 369 w 504"/>
                  <a:gd name="T49" fmla="*/ 15 h 86"/>
                  <a:gd name="T50" fmla="*/ 327 w 504"/>
                  <a:gd name="T51" fmla="*/ 16 h 86"/>
                  <a:gd name="T52" fmla="*/ 284 w 504"/>
                  <a:gd name="T53" fmla="*/ 16 h 86"/>
                  <a:gd name="T54" fmla="*/ 241 w 504"/>
                  <a:gd name="T55" fmla="*/ 16 h 86"/>
                  <a:gd name="T56" fmla="*/ 198 w 504"/>
                  <a:gd name="T57" fmla="*/ 15 h 86"/>
                  <a:gd name="T58" fmla="*/ 156 w 504"/>
                  <a:gd name="T59" fmla="*/ 14 h 86"/>
                  <a:gd name="T60" fmla="*/ 118 w 504"/>
                  <a:gd name="T61" fmla="*/ 12 h 86"/>
                  <a:gd name="T62" fmla="*/ 82 w 504"/>
                  <a:gd name="T63" fmla="*/ 10 h 86"/>
                  <a:gd name="T64" fmla="*/ 52 w 504"/>
                  <a:gd name="T65" fmla="*/ 8 h 86"/>
                  <a:gd name="T66" fmla="*/ 27 w 504"/>
                  <a:gd name="T67" fmla="*/ 6 h 86"/>
                  <a:gd name="T68" fmla="*/ 10 w 504"/>
                  <a:gd name="T69" fmla="*/ 4 h 86"/>
                  <a:gd name="T70" fmla="*/ 1 w 504"/>
                  <a:gd name="T71" fmla="*/ 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86"/>
                  <a:gd name="T110" fmla="*/ 504 w 50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86">
                    <a:moveTo>
                      <a:pt x="0" y="0"/>
                    </a:moveTo>
                    <a:lnTo>
                      <a:pt x="0" y="16"/>
                    </a:lnTo>
                    <a:lnTo>
                      <a:pt x="1" y="32"/>
                    </a:lnTo>
                    <a:lnTo>
                      <a:pt x="1" y="48"/>
                    </a:lnTo>
                    <a:lnTo>
                      <a:pt x="1" y="64"/>
                    </a:lnTo>
                    <a:lnTo>
                      <a:pt x="6" y="66"/>
                    </a:lnTo>
                    <a:lnTo>
                      <a:pt x="11" y="69"/>
                    </a:lnTo>
                    <a:lnTo>
                      <a:pt x="19" y="71"/>
                    </a:lnTo>
                    <a:lnTo>
                      <a:pt x="28" y="73"/>
                    </a:lnTo>
                    <a:lnTo>
                      <a:pt x="38" y="75"/>
                    </a:lnTo>
                    <a:lnTo>
                      <a:pt x="51" y="77"/>
                    </a:lnTo>
                    <a:lnTo>
                      <a:pt x="64" y="78"/>
                    </a:lnTo>
                    <a:lnTo>
                      <a:pt x="78" y="80"/>
                    </a:lnTo>
                    <a:lnTo>
                      <a:pt x="94" y="81"/>
                    </a:lnTo>
                    <a:lnTo>
                      <a:pt x="110" y="82"/>
                    </a:lnTo>
                    <a:lnTo>
                      <a:pt x="128" y="83"/>
                    </a:lnTo>
                    <a:lnTo>
                      <a:pt x="146" y="84"/>
                    </a:lnTo>
                    <a:lnTo>
                      <a:pt x="164" y="85"/>
                    </a:lnTo>
                    <a:lnTo>
                      <a:pt x="184" y="86"/>
                    </a:lnTo>
                    <a:lnTo>
                      <a:pt x="204" y="86"/>
                    </a:lnTo>
                    <a:lnTo>
                      <a:pt x="224" y="86"/>
                    </a:lnTo>
                    <a:lnTo>
                      <a:pt x="244" y="86"/>
                    </a:lnTo>
                    <a:lnTo>
                      <a:pt x="265" y="86"/>
                    </a:lnTo>
                    <a:lnTo>
                      <a:pt x="285" y="86"/>
                    </a:lnTo>
                    <a:lnTo>
                      <a:pt x="306" y="86"/>
                    </a:lnTo>
                    <a:lnTo>
                      <a:pt x="326" y="85"/>
                    </a:lnTo>
                    <a:lnTo>
                      <a:pt x="346" y="85"/>
                    </a:lnTo>
                    <a:lnTo>
                      <a:pt x="365" y="84"/>
                    </a:lnTo>
                    <a:lnTo>
                      <a:pt x="384" y="82"/>
                    </a:lnTo>
                    <a:lnTo>
                      <a:pt x="402" y="82"/>
                    </a:lnTo>
                    <a:lnTo>
                      <a:pt x="421" y="80"/>
                    </a:lnTo>
                    <a:lnTo>
                      <a:pt x="437" y="78"/>
                    </a:lnTo>
                    <a:lnTo>
                      <a:pt x="452" y="76"/>
                    </a:lnTo>
                    <a:lnTo>
                      <a:pt x="468" y="74"/>
                    </a:lnTo>
                    <a:lnTo>
                      <a:pt x="481" y="71"/>
                    </a:lnTo>
                    <a:lnTo>
                      <a:pt x="494" y="69"/>
                    </a:lnTo>
                    <a:lnTo>
                      <a:pt x="504" y="66"/>
                    </a:lnTo>
                    <a:lnTo>
                      <a:pt x="504" y="50"/>
                    </a:lnTo>
                    <a:lnTo>
                      <a:pt x="503" y="34"/>
                    </a:lnTo>
                    <a:lnTo>
                      <a:pt x="502" y="18"/>
                    </a:lnTo>
                    <a:lnTo>
                      <a:pt x="500" y="2"/>
                    </a:lnTo>
                    <a:lnTo>
                      <a:pt x="492" y="4"/>
                    </a:lnTo>
                    <a:lnTo>
                      <a:pt x="481" y="7"/>
                    </a:lnTo>
                    <a:lnTo>
                      <a:pt x="470" y="8"/>
                    </a:lnTo>
                    <a:lnTo>
                      <a:pt x="455" y="10"/>
                    </a:lnTo>
                    <a:lnTo>
                      <a:pt x="440" y="12"/>
                    </a:lnTo>
                    <a:lnTo>
                      <a:pt x="424" y="13"/>
                    </a:lnTo>
                    <a:lnTo>
                      <a:pt x="406" y="14"/>
                    </a:lnTo>
                    <a:lnTo>
                      <a:pt x="388" y="15"/>
                    </a:lnTo>
                    <a:lnTo>
                      <a:pt x="369" y="15"/>
                    </a:lnTo>
                    <a:lnTo>
                      <a:pt x="348" y="16"/>
                    </a:lnTo>
                    <a:lnTo>
                      <a:pt x="327" y="16"/>
                    </a:lnTo>
                    <a:lnTo>
                      <a:pt x="306" y="16"/>
                    </a:lnTo>
                    <a:lnTo>
                      <a:pt x="284" y="16"/>
                    </a:lnTo>
                    <a:lnTo>
                      <a:pt x="263" y="16"/>
                    </a:lnTo>
                    <a:lnTo>
                      <a:pt x="241" y="16"/>
                    </a:lnTo>
                    <a:lnTo>
                      <a:pt x="219" y="15"/>
                    </a:lnTo>
                    <a:lnTo>
                      <a:pt x="198" y="15"/>
                    </a:lnTo>
                    <a:lnTo>
                      <a:pt x="177" y="14"/>
                    </a:lnTo>
                    <a:lnTo>
                      <a:pt x="156" y="14"/>
                    </a:lnTo>
                    <a:lnTo>
                      <a:pt x="136" y="13"/>
                    </a:lnTo>
                    <a:lnTo>
                      <a:pt x="118" y="12"/>
                    </a:lnTo>
                    <a:lnTo>
                      <a:pt x="100" y="11"/>
                    </a:lnTo>
                    <a:lnTo>
                      <a:pt x="82" y="10"/>
                    </a:lnTo>
                    <a:lnTo>
                      <a:pt x="66" y="10"/>
                    </a:lnTo>
                    <a:lnTo>
                      <a:pt x="52" y="8"/>
                    </a:lnTo>
                    <a:lnTo>
                      <a:pt x="38" y="7"/>
                    </a:lnTo>
                    <a:lnTo>
                      <a:pt x="27" y="6"/>
                    </a:lnTo>
                    <a:lnTo>
                      <a:pt x="18" y="5"/>
                    </a:lnTo>
                    <a:lnTo>
                      <a:pt x="10" y="4"/>
                    </a:lnTo>
                    <a:lnTo>
                      <a:pt x="4" y="3"/>
                    </a:lnTo>
                    <a:lnTo>
                      <a:pt x="1" y="2"/>
                    </a:lnTo>
                    <a:lnTo>
                      <a:pt x="0"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6" name="Freeform 74"/>
              <p:cNvSpPr>
                <a:spLocks/>
              </p:cNvSpPr>
              <p:nvPr/>
            </p:nvSpPr>
            <p:spPr bwMode="auto">
              <a:xfrm>
                <a:off x="2336" y="1797"/>
                <a:ext cx="461" cy="84"/>
              </a:xfrm>
              <a:custGeom>
                <a:avLst/>
                <a:gdLst>
                  <a:gd name="T0" fmla="*/ 1 w 461"/>
                  <a:gd name="T1" fmla="*/ 16 h 84"/>
                  <a:gd name="T2" fmla="*/ 1 w 461"/>
                  <a:gd name="T3" fmla="*/ 48 h 84"/>
                  <a:gd name="T4" fmla="*/ 6 w 461"/>
                  <a:gd name="T5" fmla="*/ 66 h 84"/>
                  <a:gd name="T6" fmla="*/ 18 w 461"/>
                  <a:gd name="T7" fmla="*/ 70 h 84"/>
                  <a:gd name="T8" fmla="*/ 36 w 461"/>
                  <a:gd name="T9" fmla="*/ 73 h 84"/>
                  <a:gd name="T10" fmla="*/ 60 w 461"/>
                  <a:gd name="T11" fmla="*/ 76 h 84"/>
                  <a:gd name="T12" fmla="*/ 87 w 461"/>
                  <a:gd name="T13" fmla="*/ 79 h 84"/>
                  <a:gd name="T14" fmla="*/ 117 w 461"/>
                  <a:gd name="T15" fmla="*/ 81 h 84"/>
                  <a:gd name="T16" fmla="*/ 151 w 461"/>
                  <a:gd name="T17" fmla="*/ 83 h 84"/>
                  <a:gd name="T18" fmla="*/ 187 w 461"/>
                  <a:gd name="T19" fmla="*/ 84 h 84"/>
                  <a:gd name="T20" fmla="*/ 224 w 461"/>
                  <a:gd name="T21" fmla="*/ 84 h 84"/>
                  <a:gd name="T22" fmla="*/ 261 w 461"/>
                  <a:gd name="T23" fmla="*/ 84 h 84"/>
                  <a:gd name="T24" fmla="*/ 298 w 461"/>
                  <a:gd name="T25" fmla="*/ 83 h 84"/>
                  <a:gd name="T26" fmla="*/ 334 w 461"/>
                  <a:gd name="T27" fmla="*/ 82 h 84"/>
                  <a:gd name="T28" fmla="*/ 368 w 461"/>
                  <a:gd name="T29" fmla="*/ 80 h 84"/>
                  <a:gd name="T30" fmla="*/ 399 w 461"/>
                  <a:gd name="T31" fmla="*/ 76 h 84"/>
                  <a:gd name="T32" fmla="*/ 427 w 461"/>
                  <a:gd name="T33" fmla="*/ 73 h 84"/>
                  <a:gd name="T34" fmla="*/ 451 w 461"/>
                  <a:gd name="T35" fmla="*/ 68 h 84"/>
                  <a:gd name="T36" fmla="*/ 460 w 461"/>
                  <a:gd name="T37" fmla="*/ 49 h 84"/>
                  <a:gd name="T38" fmla="*/ 458 w 461"/>
                  <a:gd name="T39" fmla="*/ 17 h 84"/>
                  <a:gd name="T40" fmla="*/ 449 w 461"/>
                  <a:gd name="T41" fmla="*/ 4 h 84"/>
                  <a:gd name="T42" fmla="*/ 428 w 461"/>
                  <a:gd name="T43" fmla="*/ 8 h 84"/>
                  <a:gd name="T44" fmla="*/ 402 w 461"/>
                  <a:gd name="T45" fmla="*/ 11 h 84"/>
                  <a:gd name="T46" fmla="*/ 371 w 461"/>
                  <a:gd name="T47" fmla="*/ 12 h 84"/>
                  <a:gd name="T48" fmla="*/ 336 w 461"/>
                  <a:gd name="T49" fmla="*/ 14 h 84"/>
                  <a:gd name="T50" fmla="*/ 299 w 461"/>
                  <a:gd name="T51" fmla="*/ 15 h 84"/>
                  <a:gd name="T52" fmla="*/ 260 w 461"/>
                  <a:gd name="T53" fmla="*/ 15 h 84"/>
                  <a:gd name="T54" fmla="*/ 221 w 461"/>
                  <a:gd name="T55" fmla="*/ 14 h 84"/>
                  <a:gd name="T56" fmla="*/ 182 w 461"/>
                  <a:gd name="T57" fmla="*/ 13 h 84"/>
                  <a:gd name="T58" fmla="*/ 144 w 461"/>
                  <a:gd name="T59" fmla="*/ 12 h 84"/>
                  <a:gd name="T60" fmla="*/ 109 w 461"/>
                  <a:gd name="T61" fmla="*/ 11 h 84"/>
                  <a:gd name="T62" fmla="*/ 77 w 461"/>
                  <a:gd name="T63" fmla="*/ 9 h 84"/>
                  <a:gd name="T64" fmla="*/ 49 w 461"/>
                  <a:gd name="T65" fmla="*/ 8 h 84"/>
                  <a:gd name="T66" fmla="*/ 27 w 461"/>
                  <a:gd name="T67" fmla="*/ 5 h 84"/>
                  <a:gd name="T68" fmla="*/ 10 w 461"/>
                  <a:gd name="T69" fmla="*/ 3 h 84"/>
                  <a:gd name="T70" fmla="*/ 1 w 461"/>
                  <a:gd name="T71" fmla="*/ 1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1"/>
                  <a:gd name="T109" fmla="*/ 0 h 84"/>
                  <a:gd name="T110" fmla="*/ 461 w 46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1" h="84">
                    <a:moveTo>
                      <a:pt x="0" y="0"/>
                    </a:moveTo>
                    <a:lnTo>
                      <a:pt x="1" y="16"/>
                    </a:lnTo>
                    <a:lnTo>
                      <a:pt x="1" y="32"/>
                    </a:lnTo>
                    <a:lnTo>
                      <a:pt x="1" y="48"/>
                    </a:lnTo>
                    <a:lnTo>
                      <a:pt x="2" y="64"/>
                    </a:lnTo>
                    <a:lnTo>
                      <a:pt x="6" y="66"/>
                    </a:lnTo>
                    <a:lnTo>
                      <a:pt x="10" y="68"/>
                    </a:lnTo>
                    <a:lnTo>
                      <a:pt x="18" y="70"/>
                    </a:lnTo>
                    <a:lnTo>
                      <a:pt x="26" y="72"/>
                    </a:lnTo>
                    <a:lnTo>
                      <a:pt x="36" y="73"/>
                    </a:lnTo>
                    <a:lnTo>
                      <a:pt x="47" y="75"/>
                    </a:lnTo>
                    <a:lnTo>
                      <a:pt x="60" y="76"/>
                    </a:lnTo>
                    <a:lnTo>
                      <a:pt x="72" y="78"/>
                    </a:lnTo>
                    <a:lnTo>
                      <a:pt x="87" y="79"/>
                    </a:lnTo>
                    <a:lnTo>
                      <a:pt x="102" y="80"/>
                    </a:lnTo>
                    <a:lnTo>
                      <a:pt x="117" y="81"/>
                    </a:lnTo>
                    <a:lnTo>
                      <a:pt x="134" y="82"/>
                    </a:lnTo>
                    <a:lnTo>
                      <a:pt x="151" y="83"/>
                    </a:lnTo>
                    <a:lnTo>
                      <a:pt x="169" y="83"/>
                    </a:lnTo>
                    <a:lnTo>
                      <a:pt x="187" y="84"/>
                    </a:lnTo>
                    <a:lnTo>
                      <a:pt x="205" y="84"/>
                    </a:lnTo>
                    <a:lnTo>
                      <a:pt x="224" y="84"/>
                    </a:lnTo>
                    <a:lnTo>
                      <a:pt x="242" y="84"/>
                    </a:lnTo>
                    <a:lnTo>
                      <a:pt x="261" y="84"/>
                    </a:lnTo>
                    <a:lnTo>
                      <a:pt x="279" y="84"/>
                    </a:lnTo>
                    <a:lnTo>
                      <a:pt x="298" y="83"/>
                    </a:lnTo>
                    <a:lnTo>
                      <a:pt x="316" y="83"/>
                    </a:lnTo>
                    <a:lnTo>
                      <a:pt x="334" y="82"/>
                    </a:lnTo>
                    <a:lnTo>
                      <a:pt x="351" y="81"/>
                    </a:lnTo>
                    <a:lnTo>
                      <a:pt x="368" y="80"/>
                    </a:lnTo>
                    <a:lnTo>
                      <a:pt x="384" y="78"/>
                    </a:lnTo>
                    <a:lnTo>
                      <a:pt x="399" y="76"/>
                    </a:lnTo>
                    <a:lnTo>
                      <a:pt x="413" y="75"/>
                    </a:lnTo>
                    <a:lnTo>
                      <a:pt x="427" y="73"/>
                    </a:lnTo>
                    <a:lnTo>
                      <a:pt x="439" y="71"/>
                    </a:lnTo>
                    <a:lnTo>
                      <a:pt x="451" y="68"/>
                    </a:lnTo>
                    <a:lnTo>
                      <a:pt x="461" y="65"/>
                    </a:lnTo>
                    <a:lnTo>
                      <a:pt x="460" y="49"/>
                    </a:lnTo>
                    <a:lnTo>
                      <a:pt x="458" y="34"/>
                    </a:lnTo>
                    <a:lnTo>
                      <a:pt x="458" y="17"/>
                    </a:lnTo>
                    <a:lnTo>
                      <a:pt x="457" y="2"/>
                    </a:lnTo>
                    <a:lnTo>
                      <a:pt x="449" y="4"/>
                    </a:lnTo>
                    <a:lnTo>
                      <a:pt x="439" y="6"/>
                    </a:lnTo>
                    <a:lnTo>
                      <a:pt x="428" y="8"/>
                    </a:lnTo>
                    <a:lnTo>
                      <a:pt x="416" y="9"/>
                    </a:lnTo>
                    <a:lnTo>
                      <a:pt x="402" y="11"/>
                    </a:lnTo>
                    <a:lnTo>
                      <a:pt x="387" y="12"/>
                    </a:lnTo>
                    <a:lnTo>
                      <a:pt x="371" y="12"/>
                    </a:lnTo>
                    <a:lnTo>
                      <a:pt x="354" y="13"/>
                    </a:lnTo>
                    <a:lnTo>
                      <a:pt x="336" y="14"/>
                    </a:lnTo>
                    <a:lnTo>
                      <a:pt x="318" y="14"/>
                    </a:lnTo>
                    <a:lnTo>
                      <a:pt x="299" y="15"/>
                    </a:lnTo>
                    <a:lnTo>
                      <a:pt x="280" y="15"/>
                    </a:lnTo>
                    <a:lnTo>
                      <a:pt x="260" y="15"/>
                    </a:lnTo>
                    <a:lnTo>
                      <a:pt x="241" y="15"/>
                    </a:lnTo>
                    <a:lnTo>
                      <a:pt x="221" y="14"/>
                    </a:lnTo>
                    <a:lnTo>
                      <a:pt x="201" y="14"/>
                    </a:lnTo>
                    <a:lnTo>
                      <a:pt x="182" y="13"/>
                    </a:lnTo>
                    <a:lnTo>
                      <a:pt x="163" y="13"/>
                    </a:lnTo>
                    <a:lnTo>
                      <a:pt x="144" y="12"/>
                    </a:lnTo>
                    <a:lnTo>
                      <a:pt x="126" y="11"/>
                    </a:lnTo>
                    <a:lnTo>
                      <a:pt x="109" y="11"/>
                    </a:lnTo>
                    <a:lnTo>
                      <a:pt x="92" y="10"/>
                    </a:lnTo>
                    <a:lnTo>
                      <a:pt x="77" y="9"/>
                    </a:lnTo>
                    <a:lnTo>
                      <a:pt x="62" y="8"/>
                    </a:lnTo>
                    <a:lnTo>
                      <a:pt x="49" y="8"/>
                    </a:lnTo>
                    <a:lnTo>
                      <a:pt x="36" y="6"/>
                    </a:lnTo>
                    <a:lnTo>
                      <a:pt x="27" y="5"/>
                    </a:lnTo>
                    <a:lnTo>
                      <a:pt x="17" y="4"/>
                    </a:lnTo>
                    <a:lnTo>
                      <a:pt x="10" y="3"/>
                    </a:lnTo>
                    <a:lnTo>
                      <a:pt x="5" y="2"/>
                    </a:lnTo>
                    <a:lnTo>
                      <a:pt x="1" y="1"/>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7" name="Freeform 75"/>
              <p:cNvSpPr>
                <a:spLocks/>
              </p:cNvSpPr>
              <p:nvPr/>
            </p:nvSpPr>
            <p:spPr bwMode="auto">
              <a:xfrm>
                <a:off x="2357" y="1799"/>
                <a:ext cx="415" cy="81"/>
              </a:xfrm>
              <a:custGeom>
                <a:avLst/>
                <a:gdLst>
                  <a:gd name="T0" fmla="*/ 0 w 415"/>
                  <a:gd name="T1" fmla="*/ 16 h 81"/>
                  <a:gd name="T2" fmla="*/ 1 w 415"/>
                  <a:gd name="T3" fmla="*/ 47 h 81"/>
                  <a:gd name="T4" fmla="*/ 5 w 415"/>
                  <a:gd name="T5" fmla="*/ 65 h 81"/>
                  <a:gd name="T6" fmla="*/ 17 w 415"/>
                  <a:gd name="T7" fmla="*/ 68 h 81"/>
                  <a:gd name="T8" fmla="*/ 33 w 415"/>
                  <a:gd name="T9" fmla="*/ 72 h 81"/>
                  <a:gd name="T10" fmla="*/ 54 w 415"/>
                  <a:gd name="T11" fmla="*/ 74 h 81"/>
                  <a:gd name="T12" fmla="*/ 79 w 415"/>
                  <a:gd name="T13" fmla="*/ 77 h 81"/>
                  <a:gd name="T14" fmla="*/ 107 w 415"/>
                  <a:gd name="T15" fmla="*/ 78 h 81"/>
                  <a:gd name="T16" fmla="*/ 137 w 415"/>
                  <a:gd name="T17" fmla="*/ 80 h 81"/>
                  <a:gd name="T18" fmla="*/ 169 w 415"/>
                  <a:gd name="T19" fmla="*/ 81 h 81"/>
                  <a:gd name="T20" fmla="*/ 203 w 415"/>
                  <a:gd name="T21" fmla="*/ 81 h 81"/>
                  <a:gd name="T22" fmla="*/ 236 w 415"/>
                  <a:gd name="T23" fmla="*/ 81 h 81"/>
                  <a:gd name="T24" fmla="*/ 269 w 415"/>
                  <a:gd name="T25" fmla="*/ 80 h 81"/>
                  <a:gd name="T26" fmla="*/ 302 w 415"/>
                  <a:gd name="T27" fmla="*/ 80 h 81"/>
                  <a:gd name="T28" fmla="*/ 332 w 415"/>
                  <a:gd name="T29" fmla="*/ 77 h 81"/>
                  <a:gd name="T30" fmla="*/ 360 w 415"/>
                  <a:gd name="T31" fmla="*/ 74 h 81"/>
                  <a:gd name="T32" fmla="*/ 385 w 415"/>
                  <a:gd name="T33" fmla="*/ 71 h 81"/>
                  <a:gd name="T34" fmla="*/ 406 w 415"/>
                  <a:gd name="T35" fmla="*/ 66 h 81"/>
                  <a:gd name="T36" fmla="*/ 414 w 415"/>
                  <a:gd name="T37" fmla="*/ 48 h 81"/>
                  <a:gd name="T38" fmla="*/ 413 w 415"/>
                  <a:gd name="T39" fmla="*/ 18 h 81"/>
                  <a:gd name="T40" fmla="*/ 404 w 415"/>
                  <a:gd name="T41" fmla="*/ 3 h 81"/>
                  <a:gd name="T42" fmla="*/ 385 w 415"/>
                  <a:gd name="T43" fmla="*/ 7 h 81"/>
                  <a:gd name="T44" fmla="*/ 362 w 415"/>
                  <a:gd name="T45" fmla="*/ 10 h 81"/>
                  <a:gd name="T46" fmla="*/ 335 w 415"/>
                  <a:gd name="T47" fmla="*/ 11 h 81"/>
                  <a:gd name="T48" fmla="*/ 304 w 415"/>
                  <a:gd name="T49" fmla="*/ 13 h 81"/>
                  <a:gd name="T50" fmla="*/ 270 w 415"/>
                  <a:gd name="T51" fmla="*/ 13 h 81"/>
                  <a:gd name="T52" fmla="*/ 236 w 415"/>
                  <a:gd name="T53" fmla="*/ 14 h 81"/>
                  <a:gd name="T54" fmla="*/ 200 w 415"/>
                  <a:gd name="T55" fmla="*/ 13 h 81"/>
                  <a:gd name="T56" fmla="*/ 165 w 415"/>
                  <a:gd name="T57" fmla="*/ 13 h 81"/>
                  <a:gd name="T58" fmla="*/ 132 w 415"/>
                  <a:gd name="T59" fmla="*/ 11 h 81"/>
                  <a:gd name="T60" fmla="*/ 100 w 415"/>
                  <a:gd name="T61" fmla="*/ 10 h 81"/>
                  <a:gd name="T62" fmla="*/ 71 w 415"/>
                  <a:gd name="T63" fmla="*/ 9 h 81"/>
                  <a:gd name="T64" fmla="*/ 45 w 415"/>
                  <a:gd name="T65" fmla="*/ 7 h 81"/>
                  <a:gd name="T66" fmla="*/ 25 w 415"/>
                  <a:gd name="T67" fmla="*/ 4 h 81"/>
                  <a:gd name="T68" fmla="*/ 10 w 415"/>
                  <a:gd name="T69" fmla="*/ 3 h 81"/>
                  <a:gd name="T70" fmla="*/ 1 w 415"/>
                  <a:gd name="T71" fmla="*/ 2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81"/>
                  <a:gd name="T110" fmla="*/ 415 w 415"/>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81">
                    <a:moveTo>
                      <a:pt x="0" y="0"/>
                    </a:moveTo>
                    <a:lnTo>
                      <a:pt x="0" y="16"/>
                    </a:lnTo>
                    <a:lnTo>
                      <a:pt x="1" y="32"/>
                    </a:lnTo>
                    <a:lnTo>
                      <a:pt x="1" y="47"/>
                    </a:lnTo>
                    <a:lnTo>
                      <a:pt x="1" y="63"/>
                    </a:lnTo>
                    <a:lnTo>
                      <a:pt x="5" y="65"/>
                    </a:lnTo>
                    <a:lnTo>
                      <a:pt x="10" y="66"/>
                    </a:lnTo>
                    <a:lnTo>
                      <a:pt x="17" y="68"/>
                    </a:lnTo>
                    <a:lnTo>
                      <a:pt x="24" y="70"/>
                    </a:lnTo>
                    <a:lnTo>
                      <a:pt x="33" y="72"/>
                    </a:lnTo>
                    <a:lnTo>
                      <a:pt x="43" y="73"/>
                    </a:lnTo>
                    <a:lnTo>
                      <a:pt x="54" y="74"/>
                    </a:lnTo>
                    <a:lnTo>
                      <a:pt x="66" y="76"/>
                    </a:lnTo>
                    <a:lnTo>
                      <a:pt x="79" y="77"/>
                    </a:lnTo>
                    <a:lnTo>
                      <a:pt x="93" y="78"/>
                    </a:lnTo>
                    <a:lnTo>
                      <a:pt x="107" y="78"/>
                    </a:lnTo>
                    <a:lnTo>
                      <a:pt x="122" y="80"/>
                    </a:lnTo>
                    <a:lnTo>
                      <a:pt x="137" y="80"/>
                    </a:lnTo>
                    <a:lnTo>
                      <a:pt x="154" y="80"/>
                    </a:lnTo>
                    <a:lnTo>
                      <a:pt x="169" y="81"/>
                    </a:lnTo>
                    <a:lnTo>
                      <a:pt x="185" y="81"/>
                    </a:lnTo>
                    <a:lnTo>
                      <a:pt x="203" y="81"/>
                    </a:lnTo>
                    <a:lnTo>
                      <a:pt x="219" y="81"/>
                    </a:lnTo>
                    <a:lnTo>
                      <a:pt x="236" y="81"/>
                    </a:lnTo>
                    <a:lnTo>
                      <a:pt x="253" y="81"/>
                    </a:lnTo>
                    <a:lnTo>
                      <a:pt x="269" y="80"/>
                    </a:lnTo>
                    <a:lnTo>
                      <a:pt x="285" y="80"/>
                    </a:lnTo>
                    <a:lnTo>
                      <a:pt x="302" y="80"/>
                    </a:lnTo>
                    <a:lnTo>
                      <a:pt x="317" y="78"/>
                    </a:lnTo>
                    <a:lnTo>
                      <a:pt x="332" y="77"/>
                    </a:lnTo>
                    <a:lnTo>
                      <a:pt x="346" y="76"/>
                    </a:lnTo>
                    <a:lnTo>
                      <a:pt x="360" y="74"/>
                    </a:lnTo>
                    <a:lnTo>
                      <a:pt x="373" y="73"/>
                    </a:lnTo>
                    <a:lnTo>
                      <a:pt x="385" y="71"/>
                    </a:lnTo>
                    <a:lnTo>
                      <a:pt x="396" y="69"/>
                    </a:lnTo>
                    <a:lnTo>
                      <a:pt x="406" y="66"/>
                    </a:lnTo>
                    <a:lnTo>
                      <a:pt x="415" y="64"/>
                    </a:lnTo>
                    <a:lnTo>
                      <a:pt x="414" y="48"/>
                    </a:lnTo>
                    <a:lnTo>
                      <a:pt x="413" y="33"/>
                    </a:lnTo>
                    <a:lnTo>
                      <a:pt x="413" y="18"/>
                    </a:lnTo>
                    <a:lnTo>
                      <a:pt x="411" y="2"/>
                    </a:lnTo>
                    <a:lnTo>
                      <a:pt x="404" y="3"/>
                    </a:lnTo>
                    <a:lnTo>
                      <a:pt x="396" y="6"/>
                    </a:lnTo>
                    <a:lnTo>
                      <a:pt x="385" y="7"/>
                    </a:lnTo>
                    <a:lnTo>
                      <a:pt x="374" y="9"/>
                    </a:lnTo>
                    <a:lnTo>
                      <a:pt x="362" y="10"/>
                    </a:lnTo>
                    <a:lnTo>
                      <a:pt x="349" y="11"/>
                    </a:lnTo>
                    <a:lnTo>
                      <a:pt x="335" y="11"/>
                    </a:lnTo>
                    <a:lnTo>
                      <a:pt x="319" y="12"/>
                    </a:lnTo>
                    <a:lnTo>
                      <a:pt x="304" y="13"/>
                    </a:lnTo>
                    <a:lnTo>
                      <a:pt x="287" y="13"/>
                    </a:lnTo>
                    <a:lnTo>
                      <a:pt x="270" y="13"/>
                    </a:lnTo>
                    <a:lnTo>
                      <a:pt x="254" y="14"/>
                    </a:lnTo>
                    <a:lnTo>
                      <a:pt x="236" y="14"/>
                    </a:lnTo>
                    <a:lnTo>
                      <a:pt x="218" y="13"/>
                    </a:lnTo>
                    <a:lnTo>
                      <a:pt x="200" y="13"/>
                    </a:lnTo>
                    <a:lnTo>
                      <a:pt x="183" y="13"/>
                    </a:lnTo>
                    <a:lnTo>
                      <a:pt x="165" y="13"/>
                    </a:lnTo>
                    <a:lnTo>
                      <a:pt x="148" y="12"/>
                    </a:lnTo>
                    <a:lnTo>
                      <a:pt x="132" y="11"/>
                    </a:lnTo>
                    <a:lnTo>
                      <a:pt x="115" y="11"/>
                    </a:lnTo>
                    <a:lnTo>
                      <a:pt x="100" y="10"/>
                    </a:lnTo>
                    <a:lnTo>
                      <a:pt x="85" y="9"/>
                    </a:lnTo>
                    <a:lnTo>
                      <a:pt x="71" y="9"/>
                    </a:lnTo>
                    <a:lnTo>
                      <a:pt x="58" y="7"/>
                    </a:lnTo>
                    <a:lnTo>
                      <a:pt x="45" y="7"/>
                    </a:lnTo>
                    <a:lnTo>
                      <a:pt x="35" y="6"/>
                    </a:lnTo>
                    <a:lnTo>
                      <a:pt x="25" y="4"/>
                    </a:lnTo>
                    <a:lnTo>
                      <a:pt x="17" y="4"/>
                    </a:lnTo>
                    <a:lnTo>
                      <a:pt x="10" y="3"/>
                    </a:lnTo>
                    <a:lnTo>
                      <a:pt x="5" y="2"/>
                    </a:lnTo>
                    <a:lnTo>
                      <a:pt x="1" y="2"/>
                    </a:lnTo>
                    <a:lnTo>
                      <a:pt x="0"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8" name="Freeform 76"/>
              <p:cNvSpPr>
                <a:spLocks/>
              </p:cNvSpPr>
              <p:nvPr/>
            </p:nvSpPr>
            <p:spPr bwMode="auto">
              <a:xfrm>
                <a:off x="2377" y="1800"/>
                <a:ext cx="371" cy="80"/>
              </a:xfrm>
              <a:custGeom>
                <a:avLst/>
                <a:gdLst>
                  <a:gd name="T0" fmla="*/ 0 w 371"/>
                  <a:gd name="T1" fmla="*/ 16 h 80"/>
                  <a:gd name="T2" fmla="*/ 1 w 371"/>
                  <a:gd name="T3" fmla="*/ 47 h 80"/>
                  <a:gd name="T4" fmla="*/ 5 w 371"/>
                  <a:gd name="T5" fmla="*/ 65 h 80"/>
                  <a:gd name="T6" fmla="*/ 16 w 371"/>
                  <a:gd name="T7" fmla="*/ 68 h 80"/>
                  <a:gd name="T8" fmla="*/ 30 w 371"/>
                  <a:gd name="T9" fmla="*/ 71 h 80"/>
                  <a:gd name="T10" fmla="*/ 49 w 371"/>
                  <a:gd name="T11" fmla="*/ 73 h 80"/>
                  <a:gd name="T12" fmla="*/ 71 w 371"/>
                  <a:gd name="T13" fmla="*/ 76 h 80"/>
                  <a:gd name="T14" fmla="*/ 96 w 371"/>
                  <a:gd name="T15" fmla="*/ 77 h 80"/>
                  <a:gd name="T16" fmla="*/ 123 w 371"/>
                  <a:gd name="T17" fmla="*/ 79 h 80"/>
                  <a:gd name="T18" fmla="*/ 152 w 371"/>
                  <a:gd name="T19" fmla="*/ 80 h 80"/>
                  <a:gd name="T20" fmla="*/ 182 w 371"/>
                  <a:gd name="T21" fmla="*/ 80 h 80"/>
                  <a:gd name="T22" fmla="*/ 211 w 371"/>
                  <a:gd name="T23" fmla="*/ 80 h 80"/>
                  <a:gd name="T24" fmla="*/ 240 w 371"/>
                  <a:gd name="T25" fmla="*/ 79 h 80"/>
                  <a:gd name="T26" fmla="*/ 269 w 371"/>
                  <a:gd name="T27" fmla="*/ 78 h 80"/>
                  <a:gd name="T28" fmla="*/ 296 w 371"/>
                  <a:gd name="T29" fmla="*/ 76 h 80"/>
                  <a:gd name="T30" fmla="*/ 321 w 371"/>
                  <a:gd name="T31" fmla="*/ 74 h 80"/>
                  <a:gd name="T32" fmla="*/ 344 w 371"/>
                  <a:gd name="T33" fmla="*/ 71 h 80"/>
                  <a:gd name="T34" fmla="*/ 363 w 371"/>
                  <a:gd name="T35" fmla="*/ 67 h 80"/>
                  <a:gd name="T36" fmla="*/ 370 w 371"/>
                  <a:gd name="T37" fmla="*/ 50 h 80"/>
                  <a:gd name="T38" fmla="*/ 368 w 371"/>
                  <a:gd name="T39" fmla="*/ 17 h 80"/>
                  <a:gd name="T40" fmla="*/ 361 w 371"/>
                  <a:gd name="T41" fmla="*/ 3 h 80"/>
                  <a:gd name="T42" fmla="*/ 344 w 371"/>
                  <a:gd name="T43" fmla="*/ 6 h 80"/>
                  <a:gd name="T44" fmla="*/ 323 w 371"/>
                  <a:gd name="T45" fmla="*/ 9 h 80"/>
                  <a:gd name="T46" fmla="*/ 298 w 371"/>
                  <a:gd name="T47" fmla="*/ 10 h 80"/>
                  <a:gd name="T48" fmla="*/ 271 w 371"/>
                  <a:gd name="T49" fmla="*/ 11 h 80"/>
                  <a:gd name="T50" fmla="*/ 242 w 371"/>
                  <a:gd name="T51" fmla="*/ 12 h 80"/>
                  <a:gd name="T52" fmla="*/ 212 w 371"/>
                  <a:gd name="T53" fmla="*/ 12 h 80"/>
                  <a:gd name="T54" fmla="*/ 180 w 371"/>
                  <a:gd name="T55" fmla="*/ 12 h 80"/>
                  <a:gd name="T56" fmla="*/ 149 w 371"/>
                  <a:gd name="T57" fmla="*/ 11 h 80"/>
                  <a:gd name="T58" fmla="*/ 119 w 371"/>
                  <a:gd name="T59" fmla="*/ 10 h 80"/>
                  <a:gd name="T60" fmla="*/ 91 w 371"/>
                  <a:gd name="T61" fmla="*/ 9 h 80"/>
                  <a:gd name="T62" fmla="*/ 65 w 371"/>
                  <a:gd name="T63" fmla="*/ 7 h 80"/>
                  <a:gd name="T64" fmla="*/ 42 w 371"/>
                  <a:gd name="T65" fmla="*/ 5 h 80"/>
                  <a:gd name="T66" fmla="*/ 24 w 371"/>
                  <a:gd name="T67" fmla="*/ 4 h 80"/>
                  <a:gd name="T68" fmla="*/ 10 w 371"/>
                  <a:gd name="T69" fmla="*/ 2 h 80"/>
                  <a:gd name="T70" fmla="*/ 2 w 371"/>
                  <a:gd name="T71" fmla="*/ 1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1"/>
                  <a:gd name="T109" fmla="*/ 0 h 80"/>
                  <a:gd name="T110" fmla="*/ 371 w 371"/>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1" h="80">
                    <a:moveTo>
                      <a:pt x="0" y="0"/>
                    </a:moveTo>
                    <a:lnTo>
                      <a:pt x="0" y="16"/>
                    </a:lnTo>
                    <a:lnTo>
                      <a:pt x="1" y="31"/>
                    </a:lnTo>
                    <a:lnTo>
                      <a:pt x="1" y="47"/>
                    </a:lnTo>
                    <a:lnTo>
                      <a:pt x="1" y="64"/>
                    </a:lnTo>
                    <a:lnTo>
                      <a:pt x="5" y="65"/>
                    </a:lnTo>
                    <a:lnTo>
                      <a:pt x="9" y="67"/>
                    </a:lnTo>
                    <a:lnTo>
                      <a:pt x="16" y="68"/>
                    </a:lnTo>
                    <a:lnTo>
                      <a:pt x="22" y="69"/>
                    </a:lnTo>
                    <a:lnTo>
                      <a:pt x="30" y="71"/>
                    </a:lnTo>
                    <a:lnTo>
                      <a:pt x="39" y="73"/>
                    </a:lnTo>
                    <a:lnTo>
                      <a:pt x="49" y="73"/>
                    </a:lnTo>
                    <a:lnTo>
                      <a:pt x="60" y="75"/>
                    </a:lnTo>
                    <a:lnTo>
                      <a:pt x="71" y="76"/>
                    </a:lnTo>
                    <a:lnTo>
                      <a:pt x="84" y="76"/>
                    </a:lnTo>
                    <a:lnTo>
                      <a:pt x="96" y="77"/>
                    </a:lnTo>
                    <a:lnTo>
                      <a:pt x="110" y="78"/>
                    </a:lnTo>
                    <a:lnTo>
                      <a:pt x="123" y="79"/>
                    </a:lnTo>
                    <a:lnTo>
                      <a:pt x="137" y="79"/>
                    </a:lnTo>
                    <a:lnTo>
                      <a:pt x="152" y="80"/>
                    </a:lnTo>
                    <a:lnTo>
                      <a:pt x="167" y="80"/>
                    </a:lnTo>
                    <a:lnTo>
                      <a:pt x="182" y="80"/>
                    </a:lnTo>
                    <a:lnTo>
                      <a:pt x="196" y="80"/>
                    </a:lnTo>
                    <a:lnTo>
                      <a:pt x="211" y="80"/>
                    </a:lnTo>
                    <a:lnTo>
                      <a:pt x="226" y="80"/>
                    </a:lnTo>
                    <a:lnTo>
                      <a:pt x="240" y="79"/>
                    </a:lnTo>
                    <a:lnTo>
                      <a:pt x="255" y="79"/>
                    </a:lnTo>
                    <a:lnTo>
                      <a:pt x="269" y="78"/>
                    </a:lnTo>
                    <a:lnTo>
                      <a:pt x="283" y="77"/>
                    </a:lnTo>
                    <a:lnTo>
                      <a:pt x="296" y="76"/>
                    </a:lnTo>
                    <a:lnTo>
                      <a:pt x="309" y="75"/>
                    </a:lnTo>
                    <a:lnTo>
                      <a:pt x="321" y="74"/>
                    </a:lnTo>
                    <a:lnTo>
                      <a:pt x="333" y="73"/>
                    </a:lnTo>
                    <a:lnTo>
                      <a:pt x="344" y="71"/>
                    </a:lnTo>
                    <a:lnTo>
                      <a:pt x="353" y="69"/>
                    </a:lnTo>
                    <a:lnTo>
                      <a:pt x="363" y="67"/>
                    </a:lnTo>
                    <a:lnTo>
                      <a:pt x="371" y="65"/>
                    </a:lnTo>
                    <a:lnTo>
                      <a:pt x="370" y="50"/>
                    </a:lnTo>
                    <a:lnTo>
                      <a:pt x="369" y="34"/>
                    </a:lnTo>
                    <a:lnTo>
                      <a:pt x="368" y="17"/>
                    </a:lnTo>
                    <a:lnTo>
                      <a:pt x="367" y="1"/>
                    </a:lnTo>
                    <a:lnTo>
                      <a:pt x="361" y="3"/>
                    </a:lnTo>
                    <a:lnTo>
                      <a:pt x="353" y="5"/>
                    </a:lnTo>
                    <a:lnTo>
                      <a:pt x="344" y="6"/>
                    </a:lnTo>
                    <a:lnTo>
                      <a:pt x="334" y="8"/>
                    </a:lnTo>
                    <a:lnTo>
                      <a:pt x="323" y="9"/>
                    </a:lnTo>
                    <a:lnTo>
                      <a:pt x="312" y="9"/>
                    </a:lnTo>
                    <a:lnTo>
                      <a:pt x="298" y="10"/>
                    </a:lnTo>
                    <a:lnTo>
                      <a:pt x="286" y="11"/>
                    </a:lnTo>
                    <a:lnTo>
                      <a:pt x="271" y="11"/>
                    </a:lnTo>
                    <a:lnTo>
                      <a:pt x="257" y="12"/>
                    </a:lnTo>
                    <a:lnTo>
                      <a:pt x="242" y="12"/>
                    </a:lnTo>
                    <a:lnTo>
                      <a:pt x="227" y="12"/>
                    </a:lnTo>
                    <a:lnTo>
                      <a:pt x="212" y="12"/>
                    </a:lnTo>
                    <a:lnTo>
                      <a:pt x="196" y="12"/>
                    </a:lnTo>
                    <a:lnTo>
                      <a:pt x="180" y="12"/>
                    </a:lnTo>
                    <a:lnTo>
                      <a:pt x="165" y="11"/>
                    </a:lnTo>
                    <a:lnTo>
                      <a:pt x="149" y="11"/>
                    </a:lnTo>
                    <a:lnTo>
                      <a:pt x="134" y="11"/>
                    </a:lnTo>
                    <a:lnTo>
                      <a:pt x="119" y="10"/>
                    </a:lnTo>
                    <a:lnTo>
                      <a:pt x="105" y="9"/>
                    </a:lnTo>
                    <a:lnTo>
                      <a:pt x="91" y="9"/>
                    </a:lnTo>
                    <a:lnTo>
                      <a:pt x="78" y="8"/>
                    </a:lnTo>
                    <a:lnTo>
                      <a:pt x="65" y="7"/>
                    </a:lnTo>
                    <a:lnTo>
                      <a:pt x="54" y="7"/>
                    </a:lnTo>
                    <a:lnTo>
                      <a:pt x="42" y="5"/>
                    </a:lnTo>
                    <a:lnTo>
                      <a:pt x="33" y="5"/>
                    </a:lnTo>
                    <a:lnTo>
                      <a:pt x="24" y="4"/>
                    </a:lnTo>
                    <a:lnTo>
                      <a:pt x="16" y="3"/>
                    </a:lnTo>
                    <a:lnTo>
                      <a:pt x="10" y="2"/>
                    </a:lnTo>
                    <a:lnTo>
                      <a:pt x="5" y="1"/>
                    </a:lnTo>
                    <a:lnTo>
                      <a:pt x="2" y="1"/>
                    </a:lnTo>
                    <a:lnTo>
                      <a:pt x="0"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9" name="Freeform 77"/>
              <p:cNvSpPr>
                <a:spLocks/>
              </p:cNvSpPr>
              <p:nvPr/>
            </p:nvSpPr>
            <p:spPr bwMode="auto">
              <a:xfrm>
                <a:off x="2398" y="1802"/>
                <a:ext cx="326" cy="77"/>
              </a:xfrm>
              <a:custGeom>
                <a:avLst/>
                <a:gdLst>
                  <a:gd name="T0" fmla="*/ 0 w 326"/>
                  <a:gd name="T1" fmla="*/ 0 h 77"/>
                  <a:gd name="T2" fmla="*/ 0 w 326"/>
                  <a:gd name="T3" fmla="*/ 16 h 77"/>
                  <a:gd name="T4" fmla="*/ 0 w 326"/>
                  <a:gd name="T5" fmla="*/ 31 h 77"/>
                  <a:gd name="T6" fmla="*/ 0 w 326"/>
                  <a:gd name="T7" fmla="*/ 47 h 77"/>
                  <a:gd name="T8" fmla="*/ 1 w 326"/>
                  <a:gd name="T9" fmla="*/ 63 h 77"/>
                  <a:gd name="T10" fmla="*/ 8 w 326"/>
                  <a:gd name="T11" fmla="*/ 66 h 77"/>
                  <a:gd name="T12" fmla="*/ 21 w 326"/>
                  <a:gd name="T13" fmla="*/ 68 h 77"/>
                  <a:gd name="T14" fmla="*/ 36 w 326"/>
                  <a:gd name="T15" fmla="*/ 70 h 77"/>
                  <a:gd name="T16" fmla="*/ 54 w 326"/>
                  <a:gd name="T17" fmla="*/ 73 h 77"/>
                  <a:gd name="T18" fmla="*/ 74 w 326"/>
                  <a:gd name="T19" fmla="*/ 74 h 77"/>
                  <a:gd name="T20" fmla="*/ 98 w 326"/>
                  <a:gd name="T21" fmla="*/ 76 h 77"/>
                  <a:gd name="T22" fmla="*/ 122 w 326"/>
                  <a:gd name="T23" fmla="*/ 76 h 77"/>
                  <a:gd name="T24" fmla="*/ 148 w 326"/>
                  <a:gd name="T25" fmla="*/ 77 h 77"/>
                  <a:gd name="T26" fmla="*/ 173 w 326"/>
                  <a:gd name="T27" fmla="*/ 77 h 77"/>
                  <a:gd name="T28" fmla="*/ 199 w 326"/>
                  <a:gd name="T29" fmla="*/ 77 h 77"/>
                  <a:gd name="T30" fmla="*/ 225 w 326"/>
                  <a:gd name="T31" fmla="*/ 76 h 77"/>
                  <a:gd name="T32" fmla="*/ 249 w 326"/>
                  <a:gd name="T33" fmla="*/ 75 h 77"/>
                  <a:gd name="T34" fmla="*/ 272 w 326"/>
                  <a:gd name="T35" fmla="*/ 73 h 77"/>
                  <a:gd name="T36" fmla="*/ 293 w 326"/>
                  <a:gd name="T37" fmla="*/ 71 h 77"/>
                  <a:gd name="T38" fmla="*/ 311 w 326"/>
                  <a:gd name="T39" fmla="*/ 69 h 77"/>
                  <a:gd name="T40" fmla="*/ 326 w 326"/>
                  <a:gd name="T41" fmla="*/ 65 h 77"/>
                  <a:gd name="T42" fmla="*/ 326 w 326"/>
                  <a:gd name="T43" fmla="*/ 49 h 77"/>
                  <a:gd name="T44" fmla="*/ 325 w 326"/>
                  <a:gd name="T45" fmla="*/ 33 h 77"/>
                  <a:gd name="T46" fmla="*/ 324 w 326"/>
                  <a:gd name="T47" fmla="*/ 18 h 77"/>
                  <a:gd name="T48" fmla="*/ 323 w 326"/>
                  <a:gd name="T49" fmla="*/ 2 h 77"/>
                  <a:gd name="T50" fmla="*/ 311 w 326"/>
                  <a:gd name="T51" fmla="*/ 4 h 77"/>
                  <a:gd name="T52" fmla="*/ 294 w 326"/>
                  <a:gd name="T53" fmla="*/ 7 h 77"/>
                  <a:gd name="T54" fmla="*/ 274 w 326"/>
                  <a:gd name="T55" fmla="*/ 8 h 77"/>
                  <a:gd name="T56" fmla="*/ 252 w 326"/>
                  <a:gd name="T57" fmla="*/ 10 h 77"/>
                  <a:gd name="T58" fmla="*/ 227 w 326"/>
                  <a:gd name="T59" fmla="*/ 10 h 77"/>
                  <a:gd name="T60" fmla="*/ 201 w 326"/>
                  <a:gd name="T61" fmla="*/ 11 h 77"/>
                  <a:gd name="T62" fmla="*/ 174 w 326"/>
                  <a:gd name="T63" fmla="*/ 11 h 77"/>
                  <a:gd name="T64" fmla="*/ 147 w 326"/>
                  <a:gd name="T65" fmla="*/ 10 h 77"/>
                  <a:gd name="T66" fmla="*/ 120 w 326"/>
                  <a:gd name="T67" fmla="*/ 10 h 77"/>
                  <a:gd name="T68" fmla="*/ 95 w 326"/>
                  <a:gd name="T69" fmla="*/ 8 h 77"/>
                  <a:gd name="T70" fmla="*/ 71 w 326"/>
                  <a:gd name="T71" fmla="*/ 7 h 77"/>
                  <a:gd name="T72" fmla="*/ 49 w 326"/>
                  <a:gd name="T73" fmla="*/ 6 h 77"/>
                  <a:gd name="T74" fmla="*/ 30 w 326"/>
                  <a:gd name="T75" fmla="*/ 4 h 77"/>
                  <a:gd name="T76" fmla="*/ 16 w 326"/>
                  <a:gd name="T77" fmla="*/ 3 h 77"/>
                  <a:gd name="T78" fmla="*/ 6 w 326"/>
                  <a:gd name="T79" fmla="*/ 2 h 77"/>
                  <a:gd name="T80" fmla="*/ 0 w 326"/>
                  <a:gd name="T81" fmla="*/ 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6"/>
                  <a:gd name="T124" fmla="*/ 0 h 77"/>
                  <a:gd name="T125" fmla="*/ 326 w 326"/>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6" h="77">
                    <a:moveTo>
                      <a:pt x="0" y="0"/>
                    </a:moveTo>
                    <a:lnTo>
                      <a:pt x="0" y="16"/>
                    </a:lnTo>
                    <a:lnTo>
                      <a:pt x="0" y="31"/>
                    </a:lnTo>
                    <a:lnTo>
                      <a:pt x="0" y="47"/>
                    </a:lnTo>
                    <a:lnTo>
                      <a:pt x="1" y="63"/>
                    </a:lnTo>
                    <a:lnTo>
                      <a:pt x="8" y="66"/>
                    </a:lnTo>
                    <a:lnTo>
                      <a:pt x="21" y="68"/>
                    </a:lnTo>
                    <a:lnTo>
                      <a:pt x="36" y="70"/>
                    </a:lnTo>
                    <a:lnTo>
                      <a:pt x="54" y="73"/>
                    </a:lnTo>
                    <a:lnTo>
                      <a:pt x="74" y="74"/>
                    </a:lnTo>
                    <a:lnTo>
                      <a:pt x="98" y="76"/>
                    </a:lnTo>
                    <a:lnTo>
                      <a:pt x="122" y="76"/>
                    </a:lnTo>
                    <a:lnTo>
                      <a:pt x="148" y="77"/>
                    </a:lnTo>
                    <a:lnTo>
                      <a:pt x="173" y="77"/>
                    </a:lnTo>
                    <a:lnTo>
                      <a:pt x="199" y="77"/>
                    </a:lnTo>
                    <a:lnTo>
                      <a:pt x="225" y="76"/>
                    </a:lnTo>
                    <a:lnTo>
                      <a:pt x="249" y="75"/>
                    </a:lnTo>
                    <a:lnTo>
                      <a:pt x="272" y="73"/>
                    </a:lnTo>
                    <a:lnTo>
                      <a:pt x="293" y="71"/>
                    </a:lnTo>
                    <a:lnTo>
                      <a:pt x="311" y="69"/>
                    </a:lnTo>
                    <a:lnTo>
                      <a:pt x="326" y="65"/>
                    </a:lnTo>
                    <a:lnTo>
                      <a:pt x="326" y="49"/>
                    </a:lnTo>
                    <a:lnTo>
                      <a:pt x="325" y="33"/>
                    </a:lnTo>
                    <a:lnTo>
                      <a:pt x="324" y="18"/>
                    </a:lnTo>
                    <a:lnTo>
                      <a:pt x="323" y="2"/>
                    </a:lnTo>
                    <a:lnTo>
                      <a:pt x="311" y="4"/>
                    </a:lnTo>
                    <a:lnTo>
                      <a:pt x="294" y="7"/>
                    </a:lnTo>
                    <a:lnTo>
                      <a:pt x="274" y="8"/>
                    </a:lnTo>
                    <a:lnTo>
                      <a:pt x="252" y="10"/>
                    </a:lnTo>
                    <a:lnTo>
                      <a:pt x="227" y="10"/>
                    </a:lnTo>
                    <a:lnTo>
                      <a:pt x="201" y="11"/>
                    </a:lnTo>
                    <a:lnTo>
                      <a:pt x="174" y="11"/>
                    </a:lnTo>
                    <a:lnTo>
                      <a:pt x="147" y="10"/>
                    </a:lnTo>
                    <a:lnTo>
                      <a:pt x="120" y="10"/>
                    </a:lnTo>
                    <a:lnTo>
                      <a:pt x="95" y="8"/>
                    </a:lnTo>
                    <a:lnTo>
                      <a:pt x="71" y="7"/>
                    </a:lnTo>
                    <a:lnTo>
                      <a:pt x="49" y="6"/>
                    </a:lnTo>
                    <a:lnTo>
                      <a:pt x="30" y="4"/>
                    </a:lnTo>
                    <a:lnTo>
                      <a:pt x="16" y="3"/>
                    </a:lnTo>
                    <a:lnTo>
                      <a:pt x="6" y="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0" name="Freeform 78"/>
              <p:cNvSpPr>
                <a:spLocks/>
              </p:cNvSpPr>
              <p:nvPr/>
            </p:nvSpPr>
            <p:spPr bwMode="auto">
              <a:xfrm>
                <a:off x="2419" y="1804"/>
                <a:ext cx="281" cy="75"/>
              </a:xfrm>
              <a:custGeom>
                <a:avLst/>
                <a:gdLst>
                  <a:gd name="T0" fmla="*/ 0 w 281"/>
                  <a:gd name="T1" fmla="*/ 0 h 75"/>
                  <a:gd name="T2" fmla="*/ 0 w 281"/>
                  <a:gd name="T3" fmla="*/ 16 h 75"/>
                  <a:gd name="T4" fmla="*/ 0 w 281"/>
                  <a:gd name="T5" fmla="*/ 31 h 75"/>
                  <a:gd name="T6" fmla="*/ 0 w 281"/>
                  <a:gd name="T7" fmla="*/ 47 h 75"/>
                  <a:gd name="T8" fmla="*/ 0 w 281"/>
                  <a:gd name="T9" fmla="*/ 63 h 75"/>
                  <a:gd name="T10" fmla="*/ 7 w 281"/>
                  <a:gd name="T11" fmla="*/ 65 h 75"/>
                  <a:gd name="T12" fmla="*/ 18 w 281"/>
                  <a:gd name="T13" fmla="*/ 67 h 75"/>
                  <a:gd name="T14" fmla="*/ 30 w 281"/>
                  <a:gd name="T15" fmla="*/ 69 h 75"/>
                  <a:gd name="T16" fmla="*/ 47 w 281"/>
                  <a:gd name="T17" fmla="*/ 71 h 75"/>
                  <a:gd name="T18" fmla="*/ 64 w 281"/>
                  <a:gd name="T19" fmla="*/ 72 h 75"/>
                  <a:gd name="T20" fmla="*/ 84 w 281"/>
                  <a:gd name="T21" fmla="*/ 74 h 75"/>
                  <a:gd name="T22" fmla="*/ 105 w 281"/>
                  <a:gd name="T23" fmla="*/ 74 h 75"/>
                  <a:gd name="T24" fmla="*/ 127 w 281"/>
                  <a:gd name="T25" fmla="*/ 75 h 75"/>
                  <a:gd name="T26" fmla="*/ 149 w 281"/>
                  <a:gd name="T27" fmla="*/ 75 h 75"/>
                  <a:gd name="T28" fmla="*/ 171 w 281"/>
                  <a:gd name="T29" fmla="*/ 75 h 75"/>
                  <a:gd name="T30" fmla="*/ 193 w 281"/>
                  <a:gd name="T31" fmla="*/ 75 h 75"/>
                  <a:gd name="T32" fmla="*/ 215 w 281"/>
                  <a:gd name="T33" fmla="*/ 74 h 75"/>
                  <a:gd name="T34" fmla="*/ 234 w 281"/>
                  <a:gd name="T35" fmla="*/ 72 h 75"/>
                  <a:gd name="T36" fmla="*/ 252 w 281"/>
                  <a:gd name="T37" fmla="*/ 71 h 75"/>
                  <a:gd name="T38" fmla="*/ 268 w 281"/>
                  <a:gd name="T39" fmla="*/ 68 h 75"/>
                  <a:gd name="T40" fmla="*/ 281 w 281"/>
                  <a:gd name="T41" fmla="*/ 65 h 75"/>
                  <a:gd name="T42" fmla="*/ 280 w 281"/>
                  <a:gd name="T43" fmla="*/ 49 h 75"/>
                  <a:gd name="T44" fmla="*/ 279 w 281"/>
                  <a:gd name="T45" fmla="*/ 33 h 75"/>
                  <a:gd name="T46" fmla="*/ 278 w 281"/>
                  <a:gd name="T47" fmla="*/ 17 h 75"/>
                  <a:gd name="T48" fmla="*/ 278 w 281"/>
                  <a:gd name="T49" fmla="*/ 1 h 75"/>
                  <a:gd name="T50" fmla="*/ 267 w 281"/>
                  <a:gd name="T51" fmla="*/ 4 h 75"/>
                  <a:gd name="T52" fmla="*/ 253 w 281"/>
                  <a:gd name="T53" fmla="*/ 6 h 75"/>
                  <a:gd name="T54" fmla="*/ 236 w 281"/>
                  <a:gd name="T55" fmla="*/ 7 h 75"/>
                  <a:gd name="T56" fmla="*/ 217 w 281"/>
                  <a:gd name="T57" fmla="*/ 8 h 75"/>
                  <a:gd name="T58" fmla="*/ 196 w 281"/>
                  <a:gd name="T59" fmla="*/ 9 h 75"/>
                  <a:gd name="T60" fmla="*/ 174 w 281"/>
                  <a:gd name="T61" fmla="*/ 9 h 75"/>
                  <a:gd name="T62" fmla="*/ 151 w 281"/>
                  <a:gd name="T63" fmla="*/ 9 h 75"/>
                  <a:gd name="T64" fmla="*/ 128 w 281"/>
                  <a:gd name="T65" fmla="*/ 9 h 75"/>
                  <a:gd name="T66" fmla="*/ 105 w 281"/>
                  <a:gd name="T67" fmla="*/ 8 h 75"/>
                  <a:gd name="T68" fmla="*/ 83 w 281"/>
                  <a:gd name="T69" fmla="*/ 7 h 75"/>
                  <a:gd name="T70" fmla="*/ 63 w 281"/>
                  <a:gd name="T71" fmla="*/ 6 h 75"/>
                  <a:gd name="T72" fmla="*/ 44 w 281"/>
                  <a:gd name="T73" fmla="*/ 5 h 75"/>
                  <a:gd name="T74" fmla="*/ 28 w 281"/>
                  <a:gd name="T75" fmla="*/ 4 h 75"/>
                  <a:gd name="T76" fmla="*/ 15 w 281"/>
                  <a:gd name="T77" fmla="*/ 2 h 75"/>
                  <a:gd name="T78" fmla="*/ 5 w 281"/>
                  <a:gd name="T79" fmla="*/ 1 h 75"/>
                  <a:gd name="T80" fmla="*/ 0 w 281"/>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1"/>
                  <a:gd name="T124" fmla="*/ 0 h 75"/>
                  <a:gd name="T125" fmla="*/ 281 w 281"/>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1" h="75">
                    <a:moveTo>
                      <a:pt x="0" y="0"/>
                    </a:moveTo>
                    <a:lnTo>
                      <a:pt x="0" y="16"/>
                    </a:lnTo>
                    <a:lnTo>
                      <a:pt x="0" y="31"/>
                    </a:lnTo>
                    <a:lnTo>
                      <a:pt x="0" y="47"/>
                    </a:lnTo>
                    <a:lnTo>
                      <a:pt x="0" y="63"/>
                    </a:lnTo>
                    <a:lnTo>
                      <a:pt x="7" y="65"/>
                    </a:lnTo>
                    <a:lnTo>
                      <a:pt x="18" y="67"/>
                    </a:lnTo>
                    <a:lnTo>
                      <a:pt x="30" y="69"/>
                    </a:lnTo>
                    <a:lnTo>
                      <a:pt x="47" y="71"/>
                    </a:lnTo>
                    <a:lnTo>
                      <a:pt x="64" y="72"/>
                    </a:lnTo>
                    <a:lnTo>
                      <a:pt x="84" y="74"/>
                    </a:lnTo>
                    <a:lnTo>
                      <a:pt x="105" y="74"/>
                    </a:lnTo>
                    <a:lnTo>
                      <a:pt x="127" y="75"/>
                    </a:lnTo>
                    <a:lnTo>
                      <a:pt x="149" y="75"/>
                    </a:lnTo>
                    <a:lnTo>
                      <a:pt x="171" y="75"/>
                    </a:lnTo>
                    <a:lnTo>
                      <a:pt x="193" y="75"/>
                    </a:lnTo>
                    <a:lnTo>
                      <a:pt x="215" y="74"/>
                    </a:lnTo>
                    <a:lnTo>
                      <a:pt x="234" y="72"/>
                    </a:lnTo>
                    <a:lnTo>
                      <a:pt x="252" y="71"/>
                    </a:lnTo>
                    <a:lnTo>
                      <a:pt x="268" y="68"/>
                    </a:lnTo>
                    <a:lnTo>
                      <a:pt x="281" y="65"/>
                    </a:lnTo>
                    <a:lnTo>
                      <a:pt x="280" y="49"/>
                    </a:lnTo>
                    <a:lnTo>
                      <a:pt x="279" y="33"/>
                    </a:lnTo>
                    <a:lnTo>
                      <a:pt x="278" y="17"/>
                    </a:lnTo>
                    <a:lnTo>
                      <a:pt x="278" y="1"/>
                    </a:lnTo>
                    <a:lnTo>
                      <a:pt x="267" y="4"/>
                    </a:lnTo>
                    <a:lnTo>
                      <a:pt x="253" y="6"/>
                    </a:lnTo>
                    <a:lnTo>
                      <a:pt x="236" y="7"/>
                    </a:lnTo>
                    <a:lnTo>
                      <a:pt x="217" y="8"/>
                    </a:lnTo>
                    <a:lnTo>
                      <a:pt x="196" y="9"/>
                    </a:lnTo>
                    <a:lnTo>
                      <a:pt x="174" y="9"/>
                    </a:lnTo>
                    <a:lnTo>
                      <a:pt x="151" y="9"/>
                    </a:lnTo>
                    <a:lnTo>
                      <a:pt x="128" y="9"/>
                    </a:lnTo>
                    <a:lnTo>
                      <a:pt x="105" y="8"/>
                    </a:lnTo>
                    <a:lnTo>
                      <a:pt x="83" y="7"/>
                    </a:lnTo>
                    <a:lnTo>
                      <a:pt x="63" y="6"/>
                    </a:lnTo>
                    <a:lnTo>
                      <a:pt x="44" y="5"/>
                    </a:lnTo>
                    <a:lnTo>
                      <a:pt x="28" y="4"/>
                    </a:lnTo>
                    <a:lnTo>
                      <a:pt x="15" y="2"/>
                    </a:lnTo>
                    <a:lnTo>
                      <a:pt x="5" y="1"/>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1" name="Freeform 79"/>
              <p:cNvSpPr>
                <a:spLocks/>
              </p:cNvSpPr>
              <p:nvPr/>
            </p:nvSpPr>
            <p:spPr bwMode="auto">
              <a:xfrm>
                <a:off x="2439" y="1805"/>
                <a:ext cx="236" cy="73"/>
              </a:xfrm>
              <a:custGeom>
                <a:avLst/>
                <a:gdLst>
                  <a:gd name="T0" fmla="*/ 0 w 236"/>
                  <a:gd name="T1" fmla="*/ 0 h 73"/>
                  <a:gd name="T2" fmla="*/ 0 w 236"/>
                  <a:gd name="T3" fmla="*/ 16 h 73"/>
                  <a:gd name="T4" fmla="*/ 0 w 236"/>
                  <a:gd name="T5" fmla="*/ 31 h 73"/>
                  <a:gd name="T6" fmla="*/ 0 w 236"/>
                  <a:gd name="T7" fmla="*/ 48 h 73"/>
                  <a:gd name="T8" fmla="*/ 1 w 236"/>
                  <a:gd name="T9" fmla="*/ 63 h 73"/>
                  <a:gd name="T10" fmla="*/ 7 w 236"/>
                  <a:gd name="T11" fmla="*/ 65 h 73"/>
                  <a:gd name="T12" fmla="*/ 17 w 236"/>
                  <a:gd name="T13" fmla="*/ 67 h 73"/>
                  <a:gd name="T14" fmla="*/ 28 w 236"/>
                  <a:gd name="T15" fmla="*/ 68 h 73"/>
                  <a:gd name="T16" fmla="*/ 41 w 236"/>
                  <a:gd name="T17" fmla="*/ 70 h 73"/>
                  <a:gd name="T18" fmla="*/ 57 w 236"/>
                  <a:gd name="T19" fmla="*/ 71 h 73"/>
                  <a:gd name="T20" fmla="*/ 73 w 236"/>
                  <a:gd name="T21" fmla="*/ 72 h 73"/>
                  <a:gd name="T22" fmla="*/ 91 w 236"/>
                  <a:gd name="T23" fmla="*/ 73 h 73"/>
                  <a:gd name="T24" fmla="*/ 109 w 236"/>
                  <a:gd name="T25" fmla="*/ 73 h 73"/>
                  <a:gd name="T26" fmla="*/ 127 w 236"/>
                  <a:gd name="T27" fmla="*/ 73 h 73"/>
                  <a:gd name="T28" fmla="*/ 146 w 236"/>
                  <a:gd name="T29" fmla="*/ 73 h 73"/>
                  <a:gd name="T30" fmla="*/ 163 w 236"/>
                  <a:gd name="T31" fmla="*/ 73 h 73"/>
                  <a:gd name="T32" fmla="*/ 181 w 236"/>
                  <a:gd name="T33" fmla="*/ 72 h 73"/>
                  <a:gd name="T34" fmla="*/ 198 w 236"/>
                  <a:gd name="T35" fmla="*/ 71 h 73"/>
                  <a:gd name="T36" fmla="*/ 212 w 236"/>
                  <a:gd name="T37" fmla="*/ 70 h 73"/>
                  <a:gd name="T38" fmla="*/ 225 w 236"/>
                  <a:gd name="T39" fmla="*/ 67 h 73"/>
                  <a:gd name="T40" fmla="*/ 236 w 236"/>
                  <a:gd name="T41" fmla="*/ 65 h 73"/>
                  <a:gd name="T42" fmla="*/ 236 w 236"/>
                  <a:gd name="T43" fmla="*/ 49 h 73"/>
                  <a:gd name="T44" fmla="*/ 235 w 236"/>
                  <a:gd name="T45" fmla="*/ 34 h 73"/>
                  <a:gd name="T46" fmla="*/ 235 w 236"/>
                  <a:gd name="T47" fmla="*/ 18 h 73"/>
                  <a:gd name="T48" fmla="*/ 234 w 236"/>
                  <a:gd name="T49" fmla="*/ 2 h 73"/>
                  <a:gd name="T50" fmla="*/ 225 w 236"/>
                  <a:gd name="T51" fmla="*/ 4 h 73"/>
                  <a:gd name="T52" fmla="*/ 213 w 236"/>
                  <a:gd name="T53" fmla="*/ 6 h 73"/>
                  <a:gd name="T54" fmla="*/ 199 w 236"/>
                  <a:gd name="T55" fmla="*/ 7 h 73"/>
                  <a:gd name="T56" fmla="*/ 183 w 236"/>
                  <a:gd name="T57" fmla="*/ 8 h 73"/>
                  <a:gd name="T58" fmla="*/ 166 w 236"/>
                  <a:gd name="T59" fmla="*/ 8 h 73"/>
                  <a:gd name="T60" fmla="*/ 148 w 236"/>
                  <a:gd name="T61" fmla="*/ 9 h 73"/>
                  <a:gd name="T62" fmla="*/ 129 w 236"/>
                  <a:gd name="T63" fmla="*/ 8 h 73"/>
                  <a:gd name="T64" fmla="*/ 110 w 236"/>
                  <a:gd name="T65" fmla="*/ 8 h 73"/>
                  <a:gd name="T66" fmla="*/ 91 w 236"/>
                  <a:gd name="T67" fmla="*/ 8 h 73"/>
                  <a:gd name="T68" fmla="*/ 73 w 236"/>
                  <a:gd name="T69" fmla="*/ 7 h 73"/>
                  <a:gd name="T70" fmla="*/ 56 w 236"/>
                  <a:gd name="T71" fmla="*/ 6 h 73"/>
                  <a:gd name="T72" fmla="*/ 40 w 236"/>
                  <a:gd name="T73" fmla="*/ 5 h 73"/>
                  <a:gd name="T74" fmla="*/ 27 w 236"/>
                  <a:gd name="T75" fmla="*/ 4 h 73"/>
                  <a:gd name="T76" fmla="*/ 15 w 236"/>
                  <a:gd name="T77" fmla="*/ 3 h 73"/>
                  <a:gd name="T78" fmla="*/ 6 w 236"/>
                  <a:gd name="T79" fmla="*/ 1 h 73"/>
                  <a:gd name="T80" fmla="*/ 0 w 236"/>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73"/>
                  <a:gd name="T125" fmla="*/ 236 w 236"/>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73">
                    <a:moveTo>
                      <a:pt x="0" y="0"/>
                    </a:moveTo>
                    <a:lnTo>
                      <a:pt x="0" y="16"/>
                    </a:lnTo>
                    <a:lnTo>
                      <a:pt x="0" y="31"/>
                    </a:lnTo>
                    <a:lnTo>
                      <a:pt x="0" y="48"/>
                    </a:lnTo>
                    <a:lnTo>
                      <a:pt x="1" y="63"/>
                    </a:lnTo>
                    <a:lnTo>
                      <a:pt x="7" y="65"/>
                    </a:lnTo>
                    <a:lnTo>
                      <a:pt x="17" y="67"/>
                    </a:lnTo>
                    <a:lnTo>
                      <a:pt x="28" y="68"/>
                    </a:lnTo>
                    <a:lnTo>
                      <a:pt x="41" y="70"/>
                    </a:lnTo>
                    <a:lnTo>
                      <a:pt x="57" y="71"/>
                    </a:lnTo>
                    <a:lnTo>
                      <a:pt x="73" y="72"/>
                    </a:lnTo>
                    <a:lnTo>
                      <a:pt x="91" y="73"/>
                    </a:lnTo>
                    <a:lnTo>
                      <a:pt x="109" y="73"/>
                    </a:lnTo>
                    <a:lnTo>
                      <a:pt x="127" y="73"/>
                    </a:lnTo>
                    <a:lnTo>
                      <a:pt x="146" y="73"/>
                    </a:lnTo>
                    <a:lnTo>
                      <a:pt x="163" y="73"/>
                    </a:lnTo>
                    <a:lnTo>
                      <a:pt x="181" y="72"/>
                    </a:lnTo>
                    <a:lnTo>
                      <a:pt x="198" y="71"/>
                    </a:lnTo>
                    <a:lnTo>
                      <a:pt x="212" y="70"/>
                    </a:lnTo>
                    <a:lnTo>
                      <a:pt x="225" y="67"/>
                    </a:lnTo>
                    <a:lnTo>
                      <a:pt x="236" y="65"/>
                    </a:lnTo>
                    <a:lnTo>
                      <a:pt x="236" y="49"/>
                    </a:lnTo>
                    <a:lnTo>
                      <a:pt x="235" y="34"/>
                    </a:lnTo>
                    <a:lnTo>
                      <a:pt x="235" y="18"/>
                    </a:lnTo>
                    <a:lnTo>
                      <a:pt x="234" y="2"/>
                    </a:lnTo>
                    <a:lnTo>
                      <a:pt x="225" y="4"/>
                    </a:lnTo>
                    <a:lnTo>
                      <a:pt x="213" y="6"/>
                    </a:lnTo>
                    <a:lnTo>
                      <a:pt x="199" y="7"/>
                    </a:lnTo>
                    <a:lnTo>
                      <a:pt x="183" y="8"/>
                    </a:lnTo>
                    <a:lnTo>
                      <a:pt x="166" y="8"/>
                    </a:lnTo>
                    <a:lnTo>
                      <a:pt x="148" y="9"/>
                    </a:lnTo>
                    <a:lnTo>
                      <a:pt x="129" y="8"/>
                    </a:lnTo>
                    <a:lnTo>
                      <a:pt x="110" y="8"/>
                    </a:lnTo>
                    <a:lnTo>
                      <a:pt x="91" y="8"/>
                    </a:lnTo>
                    <a:lnTo>
                      <a:pt x="73" y="7"/>
                    </a:lnTo>
                    <a:lnTo>
                      <a:pt x="56" y="6"/>
                    </a:lnTo>
                    <a:lnTo>
                      <a:pt x="40" y="5"/>
                    </a:lnTo>
                    <a:lnTo>
                      <a:pt x="27" y="4"/>
                    </a:lnTo>
                    <a:lnTo>
                      <a:pt x="15" y="3"/>
                    </a:lnTo>
                    <a:lnTo>
                      <a:pt x="6" y="1"/>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2" name="Freeform 80"/>
              <p:cNvSpPr>
                <a:spLocks/>
              </p:cNvSpPr>
              <p:nvPr/>
            </p:nvSpPr>
            <p:spPr bwMode="auto">
              <a:xfrm>
                <a:off x="2460" y="1807"/>
                <a:ext cx="191" cy="71"/>
              </a:xfrm>
              <a:custGeom>
                <a:avLst/>
                <a:gdLst>
                  <a:gd name="T0" fmla="*/ 0 w 191"/>
                  <a:gd name="T1" fmla="*/ 0 h 71"/>
                  <a:gd name="T2" fmla="*/ 0 w 191"/>
                  <a:gd name="T3" fmla="*/ 16 h 71"/>
                  <a:gd name="T4" fmla="*/ 0 w 191"/>
                  <a:gd name="T5" fmla="*/ 32 h 71"/>
                  <a:gd name="T6" fmla="*/ 0 w 191"/>
                  <a:gd name="T7" fmla="*/ 48 h 71"/>
                  <a:gd name="T8" fmla="*/ 0 w 191"/>
                  <a:gd name="T9" fmla="*/ 64 h 71"/>
                  <a:gd name="T10" fmla="*/ 6 w 191"/>
                  <a:gd name="T11" fmla="*/ 65 h 71"/>
                  <a:gd name="T12" fmla="*/ 14 w 191"/>
                  <a:gd name="T13" fmla="*/ 66 h 71"/>
                  <a:gd name="T14" fmla="*/ 24 w 191"/>
                  <a:gd name="T15" fmla="*/ 68 h 71"/>
                  <a:gd name="T16" fmla="*/ 35 w 191"/>
                  <a:gd name="T17" fmla="*/ 68 h 71"/>
                  <a:gd name="T18" fmla="*/ 48 w 191"/>
                  <a:gd name="T19" fmla="*/ 69 h 71"/>
                  <a:gd name="T20" fmla="*/ 60 w 191"/>
                  <a:gd name="T21" fmla="*/ 70 h 71"/>
                  <a:gd name="T22" fmla="*/ 74 w 191"/>
                  <a:gd name="T23" fmla="*/ 71 h 71"/>
                  <a:gd name="T24" fmla="*/ 89 w 191"/>
                  <a:gd name="T25" fmla="*/ 71 h 71"/>
                  <a:gd name="T26" fmla="*/ 104 w 191"/>
                  <a:gd name="T27" fmla="*/ 71 h 71"/>
                  <a:gd name="T28" fmla="*/ 118 w 191"/>
                  <a:gd name="T29" fmla="*/ 71 h 71"/>
                  <a:gd name="T30" fmla="*/ 133 w 191"/>
                  <a:gd name="T31" fmla="*/ 71 h 71"/>
                  <a:gd name="T32" fmla="*/ 146 w 191"/>
                  <a:gd name="T33" fmla="*/ 71 h 71"/>
                  <a:gd name="T34" fmla="*/ 159 w 191"/>
                  <a:gd name="T35" fmla="*/ 70 h 71"/>
                  <a:gd name="T36" fmla="*/ 171 w 191"/>
                  <a:gd name="T37" fmla="*/ 69 h 71"/>
                  <a:gd name="T38" fmla="*/ 182 w 191"/>
                  <a:gd name="T39" fmla="*/ 68 h 71"/>
                  <a:gd name="T40" fmla="*/ 191 w 191"/>
                  <a:gd name="T41" fmla="*/ 65 h 71"/>
                  <a:gd name="T42" fmla="*/ 190 w 191"/>
                  <a:gd name="T43" fmla="*/ 50 h 71"/>
                  <a:gd name="T44" fmla="*/ 189 w 191"/>
                  <a:gd name="T45" fmla="*/ 34 h 71"/>
                  <a:gd name="T46" fmla="*/ 189 w 191"/>
                  <a:gd name="T47" fmla="*/ 18 h 71"/>
                  <a:gd name="T48" fmla="*/ 188 w 191"/>
                  <a:gd name="T49" fmla="*/ 2 h 71"/>
                  <a:gd name="T50" fmla="*/ 181 w 191"/>
                  <a:gd name="T51" fmla="*/ 4 h 71"/>
                  <a:gd name="T52" fmla="*/ 171 w 191"/>
                  <a:gd name="T53" fmla="*/ 5 h 71"/>
                  <a:gd name="T54" fmla="*/ 160 w 191"/>
                  <a:gd name="T55" fmla="*/ 6 h 71"/>
                  <a:gd name="T56" fmla="*/ 148 w 191"/>
                  <a:gd name="T57" fmla="*/ 7 h 71"/>
                  <a:gd name="T58" fmla="*/ 135 w 191"/>
                  <a:gd name="T59" fmla="*/ 7 h 71"/>
                  <a:gd name="T60" fmla="*/ 121 w 191"/>
                  <a:gd name="T61" fmla="*/ 7 h 71"/>
                  <a:gd name="T62" fmla="*/ 106 w 191"/>
                  <a:gd name="T63" fmla="*/ 7 h 71"/>
                  <a:gd name="T64" fmla="*/ 91 w 191"/>
                  <a:gd name="T65" fmla="*/ 7 h 71"/>
                  <a:gd name="T66" fmla="*/ 76 w 191"/>
                  <a:gd name="T67" fmla="*/ 6 h 71"/>
                  <a:gd name="T68" fmla="*/ 62 w 191"/>
                  <a:gd name="T69" fmla="*/ 6 h 71"/>
                  <a:gd name="T70" fmla="*/ 48 w 191"/>
                  <a:gd name="T71" fmla="*/ 5 h 71"/>
                  <a:gd name="T72" fmla="*/ 36 w 191"/>
                  <a:gd name="T73" fmla="*/ 4 h 71"/>
                  <a:gd name="T74" fmla="*/ 24 w 191"/>
                  <a:gd name="T75" fmla="*/ 3 h 71"/>
                  <a:gd name="T76" fmla="*/ 14 w 191"/>
                  <a:gd name="T77" fmla="*/ 2 h 71"/>
                  <a:gd name="T78" fmla="*/ 6 w 191"/>
                  <a:gd name="T79" fmla="*/ 1 h 71"/>
                  <a:gd name="T80" fmla="*/ 0 w 191"/>
                  <a:gd name="T81" fmla="*/ 0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71"/>
                  <a:gd name="T125" fmla="*/ 191 w 191"/>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71">
                    <a:moveTo>
                      <a:pt x="0" y="0"/>
                    </a:moveTo>
                    <a:lnTo>
                      <a:pt x="0" y="16"/>
                    </a:lnTo>
                    <a:lnTo>
                      <a:pt x="0" y="32"/>
                    </a:lnTo>
                    <a:lnTo>
                      <a:pt x="0" y="48"/>
                    </a:lnTo>
                    <a:lnTo>
                      <a:pt x="0" y="64"/>
                    </a:lnTo>
                    <a:lnTo>
                      <a:pt x="6" y="65"/>
                    </a:lnTo>
                    <a:lnTo>
                      <a:pt x="14" y="66"/>
                    </a:lnTo>
                    <a:lnTo>
                      <a:pt x="24" y="68"/>
                    </a:lnTo>
                    <a:lnTo>
                      <a:pt x="35" y="68"/>
                    </a:lnTo>
                    <a:lnTo>
                      <a:pt x="48" y="69"/>
                    </a:lnTo>
                    <a:lnTo>
                      <a:pt x="60" y="70"/>
                    </a:lnTo>
                    <a:lnTo>
                      <a:pt x="74" y="71"/>
                    </a:lnTo>
                    <a:lnTo>
                      <a:pt x="89" y="71"/>
                    </a:lnTo>
                    <a:lnTo>
                      <a:pt x="104" y="71"/>
                    </a:lnTo>
                    <a:lnTo>
                      <a:pt x="118" y="71"/>
                    </a:lnTo>
                    <a:lnTo>
                      <a:pt x="133" y="71"/>
                    </a:lnTo>
                    <a:lnTo>
                      <a:pt x="146" y="71"/>
                    </a:lnTo>
                    <a:lnTo>
                      <a:pt x="159" y="70"/>
                    </a:lnTo>
                    <a:lnTo>
                      <a:pt x="171" y="69"/>
                    </a:lnTo>
                    <a:lnTo>
                      <a:pt x="182" y="68"/>
                    </a:lnTo>
                    <a:lnTo>
                      <a:pt x="191" y="65"/>
                    </a:lnTo>
                    <a:lnTo>
                      <a:pt x="190" y="50"/>
                    </a:lnTo>
                    <a:lnTo>
                      <a:pt x="189" y="34"/>
                    </a:lnTo>
                    <a:lnTo>
                      <a:pt x="189" y="18"/>
                    </a:lnTo>
                    <a:lnTo>
                      <a:pt x="188" y="2"/>
                    </a:lnTo>
                    <a:lnTo>
                      <a:pt x="181" y="4"/>
                    </a:lnTo>
                    <a:lnTo>
                      <a:pt x="171" y="5"/>
                    </a:lnTo>
                    <a:lnTo>
                      <a:pt x="160" y="6"/>
                    </a:lnTo>
                    <a:lnTo>
                      <a:pt x="148" y="7"/>
                    </a:lnTo>
                    <a:lnTo>
                      <a:pt x="135" y="7"/>
                    </a:lnTo>
                    <a:lnTo>
                      <a:pt x="121" y="7"/>
                    </a:lnTo>
                    <a:lnTo>
                      <a:pt x="106" y="7"/>
                    </a:lnTo>
                    <a:lnTo>
                      <a:pt x="91" y="7"/>
                    </a:lnTo>
                    <a:lnTo>
                      <a:pt x="76" y="6"/>
                    </a:lnTo>
                    <a:lnTo>
                      <a:pt x="62" y="6"/>
                    </a:lnTo>
                    <a:lnTo>
                      <a:pt x="48" y="5"/>
                    </a:lnTo>
                    <a:lnTo>
                      <a:pt x="36" y="4"/>
                    </a:lnTo>
                    <a:lnTo>
                      <a:pt x="24" y="3"/>
                    </a:lnTo>
                    <a:lnTo>
                      <a:pt x="14" y="2"/>
                    </a:lnTo>
                    <a:lnTo>
                      <a:pt x="6" y="1"/>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3" name="Freeform 81"/>
              <p:cNvSpPr>
                <a:spLocks/>
              </p:cNvSpPr>
              <p:nvPr/>
            </p:nvSpPr>
            <p:spPr bwMode="auto">
              <a:xfrm>
                <a:off x="2480" y="1808"/>
                <a:ext cx="147" cy="70"/>
              </a:xfrm>
              <a:custGeom>
                <a:avLst/>
                <a:gdLst>
                  <a:gd name="T0" fmla="*/ 0 w 147"/>
                  <a:gd name="T1" fmla="*/ 0 h 70"/>
                  <a:gd name="T2" fmla="*/ 0 w 147"/>
                  <a:gd name="T3" fmla="*/ 16 h 70"/>
                  <a:gd name="T4" fmla="*/ 0 w 147"/>
                  <a:gd name="T5" fmla="*/ 31 h 70"/>
                  <a:gd name="T6" fmla="*/ 0 w 147"/>
                  <a:gd name="T7" fmla="*/ 48 h 70"/>
                  <a:gd name="T8" fmla="*/ 0 w 147"/>
                  <a:gd name="T9" fmla="*/ 64 h 70"/>
                  <a:gd name="T10" fmla="*/ 6 w 147"/>
                  <a:gd name="T11" fmla="*/ 65 h 70"/>
                  <a:gd name="T12" fmla="*/ 13 w 147"/>
                  <a:gd name="T13" fmla="*/ 66 h 70"/>
                  <a:gd name="T14" fmla="*/ 20 w 147"/>
                  <a:gd name="T15" fmla="*/ 67 h 70"/>
                  <a:gd name="T16" fmla="*/ 29 w 147"/>
                  <a:gd name="T17" fmla="*/ 67 h 70"/>
                  <a:gd name="T18" fmla="*/ 39 w 147"/>
                  <a:gd name="T19" fmla="*/ 68 h 70"/>
                  <a:gd name="T20" fmla="*/ 49 w 147"/>
                  <a:gd name="T21" fmla="*/ 69 h 70"/>
                  <a:gd name="T22" fmla="*/ 60 w 147"/>
                  <a:gd name="T23" fmla="*/ 70 h 70"/>
                  <a:gd name="T24" fmla="*/ 71 w 147"/>
                  <a:gd name="T25" fmla="*/ 70 h 70"/>
                  <a:gd name="T26" fmla="*/ 81 w 147"/>
                  <a:gd name="T27" fmla="*/ 70 h 70"/>
                  <a:gd name="T28" fmla="*/ 93 w 147"/>
                  <a:gd name="T29" fmla="*/ 70 h 70"/>
                  <a:gd name="T30" fmla="*/ 103 w 147"/>
                  <a:gd name="T31" fmla="*/ 70 h 70"/>
                  <a:gd name="T32" fmla="*/ 114 w 147"/>
                  <a:gd name="T33" fmla="*/ 70 h 70"/>
                  <a:gd name="T34" fmla="*/ 124 w 147"/>
                  <a:gd name="T35" fmla="*/ 69 h 70"/>
                  <a:gd name="T36" fmla="*/ 132 w 147"/>
                  <a:gd name="T37" fmla="*/ 69 h 70"/>
                  <a:gd name="T38" fmla="*/ 140 w 147"/>
                  <a:gd name="T39" fmla="*/ 67 h 70"/>
                  <a:gd name="T40" fmla="*/ 147 w 147"/>
                  <a:gd name="T41" fmla="*/ 66 h 70"/>
                  <a:gd name="T42" fmla="*/ 147 w 147"/>
                  <a:gd name="T43" fmla="*/ 50 h 70"/>
                  <a:gd name="T44" fmla="*/ 147 w 147"/>
                  <a:gd name="T45" fmla="*/ 34 h 70"/>
                  <a:gd name="T46" fmla="*/ 146 w 147"/>
                  <a:gd name="T47" fmla="*/ 18 h 70"/>
                  <a:gd name="T48" fmla="*/ 146 w 147"/>
                  <a:gd name="T49" fmla="*/ 2 h 70"/>
                  <a:gd name="T50" fmla="*/ 139 w 147"/>
                  <a:gd name="T51" fmla="*/ 3 h 70"/>
                  <a:gd name="T52" fmla="*/ 132 w 147"/>
                  <a:gd name="T53" fmla="*/ 4 h 70"/>
                  <a:gd name="T54" fmla="*/ 124 w 147"/>
                  <a:gd name="T55" fmla="*/ 5 h 70"/>
                  <a:gd name="T56" fmla="*/ 115 w 147"/>
                  <a:gd name="T57" fmla="*/ 5 h 70"/>
                  <a:gd name="T58" fmla="*/ 105 w 147"/>
                  <a:gd name="T59" fmla="*/ 6 h 70"/>
                  <a:gd name="T60" fmla="*/ 95 w 147"/>
                  <a:gd name="T61" fmla="*/ 6 h 70"/>
                  <a:gd name="T62" fmla="*/ 84 w 147"/>
                  <a:gd name="T63" fmla="*/ 6 h 70"/>
                  <a:gd name="T64" fmla="*/ 74 w 147"/>
                  <a:gd name="T65" fmla="*/ 5 h 70"/>
                  <a:gd name="T66" fmla="*/ 63 w 147"/>
                  <a:gd name="T67" fmla="*/ 5 h 70"/>
                  <a:gd name="T68" fmla="*/ 52 w 147"/>
                  <a:gd name="T69" fmla="*/ 5 h 70"/>
                  <a:gd name="T70" fmla="*/ 42 w 147"/>
                  <a:gd name="T71" fmla="*/ 4 h 70"/>
                  <a:gd name="T72" fmla="*/ 32 w 147"/>
                  <a:gd name="T73" fmla="*/ 3 h 70"/>
                  <a:gd name="T74" fmla="*/ 22 w 147"/>
                  <a:gd name="T75" fmla="*/ 3 h 70"/>
                  <a:gd name="T76" fmla="*/ 14 w 147"/>
                  <a:gd name="T77" fmla="*/ 1 h 70"/>
                  <a:gd name="T78" fmla="*/ 7 w 147"/>
                  <a:gd name="T79" fmla="*/ 1 h 70"/>
                  <a:gd name="T80" fmla="*/ 0 w 147"/>
                  <a:gd name="T81" fmla="*/ 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70"/>
                  <a:gd name="T125" fmla="*/ 147 w 147"/>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70">
                    <a:moveTo>
                      <a:pt x="0" y="0"/>
                    </a:moveTo>
                    <a:lnTo>
                      <a:pt x="0" y="16"/>
                    </a:lnTo>
                    <a:lnTo>
                      <a:pt x="0" y="31"/>
                    </a:lnTo>
                    <a:lnTo>
                      <a:pt x="0" y="48"/>
                    </a:lnTo>
                    <a:lnTo>
                      <a:pt x="0" y="64"/>
                    </a:lnTo>
                    <a:lnTo>
                      <a:pt x="6" y="65"/>
                    </a:lnTo>
                    <a:lnTo>
                      <a:pt x="13" y="66"/>
                    </a:lnTo>
                    <a:lnTo>
                      <a:pt x="20" y="67"/>
                    </a:lnTo>
                    <a:lnTo>
                      <a:pt x="29" y="67"/>
                    </a:lnTo>
                    <a:lnTo>
                      <a:pt x="39" y="68"/>
                    </a:lnTo>
                    <a:lnTo>
                      <a:pt x="49" y="69"/>
                    </a:lnTo>
                    <a:lnTo>
                      <a:pt x="60" y="70"/>
                    </a:lnTo>
                    <a:lnTo>
                      <a:pt x="71" y="70"/>
                    </a:lnTo>
                    <a:lnTo>
                      <a:pt x="81" y="70"/>
                    </a:lnTo>
                    <a:lnTo>
                      <a:pt x="93" y="70"/>
                    </a:lnTo>
                    <a:lnTo>
                      <a:pt x="103" y="70"/>
                    </a:lnTo>
                    <a:lnTo>
                      <a:pt x="114" y="70"/>
                    </a:lnTo>
                    <a:lnTo>
                      <a:pt x="124" y="69"/>
                    </a:lnTo>
                    <a:lnTo>
                      <a:pt x="132" y="69"/>
                    </a:lnTo>
                    <a:lnTo>
                      <a:pt x="140" y="67"/>
                    </a:lnTo>
                    <a:lnTo>
                      <a:pt x="147" y="66"/>
                    </a:lnTo>
                    <a:lnTo>
                      <a:pt x="147" y="50"/>
                    </a:lnTo>
                    <a:lnTo>
                      <a:pt x="147" y="34"/>
                    </a:lnTo>
                    <a:lnTo>
                      <a:pt x="146" y="18"/>
                    </a:lnTo>
                    <a:lnTo>
                      <a:pt x="146" y="2"/>
                    </a:lnTo>
                    <a:lnTo>
                      <a:pt x="139" y="3"/>
                    </a:lnTo>
                    <a:lnTo>
                      <a:pt x="132" y="4"/>
                    </a:lnTo>
                    <a:lnTo>
                      <a:pt x="124" y="5"/>
                    </a:lnTo>
                    <a:lnTo>
                      <a:pt x="115" y="5"/>
                    </a:lnTo>
                    <a:lnTo>
                      <a:pt x="105" y="6"/>
                    </a:lnTo>
                    <a:lnTo>
                      <a:pt x="95" y="6"/>
                    </a:lnTo>
                    <a:lnTo>
                      <a:pt x="84" y="6"/>
                    </a:lnTo>
                    <a:lnTo>
                      <a:pt x="74" y="5"/>
                    </a:lnTo>
                    <a:lnTo>
                      <a:pt x="63" y="5"/>
                    </a:lnTo>
                    <a:lnTo>
                      <a:pt x="52" y="5"/>
                    </a:lnTo>
                    <a:lnTo>
                      <a:pt x="42" y="4"/>
                    </a:lnTo>
                    <a:lnTo>
                      <a:pt x="32" y="3"/>
                    </a:lnTo>
                    <a:lnTo>
                      <a:pt x="22" y="3"/>
                    </a:lnTo>
                    <a:lnTo>
                      <a:pt x="14" y="1"/>
                    </a:lnTo>
                    <a:lnTo>
                      <a:pt x="7" y="1"/>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4" name="Freeform 82"/>
              <p:cNvSpPr>
                <a:spLocks/>
              </p:cNvSpPr>
              <p:nvPr/>
            </p:nvSpPr>
            <p:spPr bwMode="auto">
              <a:xfrm>
                <a:off x="2501" y="1810"/>
                <a:ext cx="102" cy="67"/>
              </a:xfrm>
              <a:custGeom>
                <a:avLst/>
                <a:gdLst>
                  <a:gd name="T0" fmla="*/ 0 w 102"/>
                  <a:gd name="T1" fmla="*/ 0 h 67"/>
                  <a:gd name="T2" fmla="*/ 0 w 102"/>
                  <a:gd name="T3" fmla="*/ 16 h 67"/>
                  <a:gd name="T4" fmla="*/ 0 w 102"/>
                  <a:gd name="T5" fmla="*/ 31 h 67"/>
                  <a:gd name="T6" fmla="*/ 0 w 102"/>
                  <a:gd name="T7" fmla="*/ 48 h 67"/>
                  <a:gd name="T8" fmla="*/ 0 w 102"/>
                  <a:gd name="T9" fmla="*/ 63 h 67"/>
                  <a:gd name="T10" fmla="*/ 5 w 102"/>
                  <a:gd name="T11" fmla="*/ 64 h 67"/>
                  <a:gd name="T12" fmla="*/ 11 w 102"/>
                  <a:gd name="T13" fmla="*/ 64 h 67"/>
                  <a:gd name="T14" fmla="*/ 16 w 102"/>
                  <a:gd name="T15" fmla="*/ 65 h 67"/>
                  <a:gd name="T16" fmla="*/ 23 w 102"/>
                  <a:gd name="T17" fmla="*/ 65 h 67"/>
                  <a:gd name="T18" fmla="*/ 30 w 102"/>
                  <a:gd name="T19" fmla="*/ 66 h 67"/>
                  <a:gd name="T20" fmla="*/ 37 w 102"/>
                  <a:gd name="T21" fmla="*/ 66 h 67"/>
                  <a:gd name="T22" fmla="*/ 44 w 102"/>
                  <a:gd name="T23" fmla="*/ 67 h 67"/>
                  <a:gd name="T24" fmla="*/ 51 w 102"/>
                  <a:gd name="T25" fmla="*/ 67 h 67"/>
                  <a:gd name="T26" fmla="*/ 58 w 102"/>
                  <a:gd name="T27" fmla="*/ 67 h 67"/>
                  <a:gd name="T28" fmla="*/ 66 w 102"/>
                  <a:gd name="T29" fmla="*/ 67 h 67"/>
                  <a:gd name="T30" fmla="*/ 73 w 102"/>
                  <a:gd name="T31" fmla="*/ 67 h 67"/>
                  <a:gd name="T32" fmla="*/ 79 w 102"/>
                  <a:gd name="T33" fmla="*/ 67 h 67"/>
                  <a:gd name="T34" fmla="*/ 85 w 102"/>
                  <a:gd name="T35" fmla="*/ 67 h 67"/>
                  <a:gd name="T36" fmla="*/ 92 w 102"/>
                  <a:gd name="T37" fmla="*/ 67 h 67"/>
                  <a:gd name="T38" fmla="*/ 97 w 102"/>
                  <a:gd name="T39" fmla="*/ 66 h 67"/>
                  <a:gd name="T40" fmla="*/ 102 w 102"/>
                  <a:gd name="T41" fmla="*/ 65 h 67"/>
                  <a:gd name="T42" fmla="*/ 102 w 102"/>
                  <a:gd name="T43" fmla="*/ 49 h 67"/>
                  <a:gd name="T44" fmla="*/ 101 w 102"/>
                  <a:gd name="T45" fmla="*/ 33 h 67"/>
                  <a:gd name="T46" fmla="*/ 101 w 102"/>
                  <a:gd name="T47" fmla="*/ 18 h 67"/>
                  <a:gd name="T48" fmla="*/ 101 w 102"/>
                  <a:gd name="T49" fmla="*/ 2 h 67"/>
                  <a:gd name="T50" fmla="*/ 96 w 102"/>
                  <a:gd name="T51" fmla="*/ 3 h 67"/>
                  <a:gd name="T52" fmla="*/ 92 w 102"/>
                  <a:gd name="T53" fmla="*/ 3 h 67"/>
                  <a:gd name="T54" fmla="*/ 87 w 102"/>
                  <a:gd name="T55" fmla="*/ 4 h 67"/>
                  <a:gd name="T56" fmla="*/ 81 w 102"/>
                  <a:gd name="T57" fmla="*/ 4 h 67"/>
                  <a:gd name="T58" fmla="*/ 75 w 102"/>
                  <a:gd name="T59" fmla="*/ 4 h 67"/>
                  <a:gd name="T60" fmla="*/ 68 w 102"/>
                  <a:gd name="T61" fmla="*/ 4 h 67"/>
                  <a:gd name="T62" fmla="*/ 62 w 102"/>
                  <a:gd name="T63" fmla="*/ 4 h 67"/>
                  <a:gd name="T64" fmla="*/ 55 w 102"/>
                  <a:gd name="T65" fmla="*/ 4 h 67"/>
                  <a:gd name="T66" fmla="*/ 48 w 102"/>
                  <a:gd name="T67" fmla="*/ 4 h 67"/>
                  <a:gd name="T68" fmla="*/ 41 w 102"/>
                  <a:gd name="T69" fmla="*/ 3 h 67"/>
                  <a:gd name="T70" fmla="*/ 34 w 102"/>
                  <a:gd name="T71" fmla="*/ 3 h 67"/>
                  <a:gd name="T72" fmla="*/ 27 w 102"/>
                  <a:gd name="T73" fmla="*/ 3 h 67"/>
                  <a:gd name="T74" fmla="*/ 19 w 102"/>
                  <a:gd name="T75" fmla="*/ 2 h 67"/>
                  <a:gd name="T76" fmla="*/ 13 w 102"/>
                  <a:gd name="T77" fmla="*/ 2 h 67"/>
                  <a:gd name="T78" fmla="*/ 6 w 102"/>
                  <a:gd name="T79" fmla="*/ 0 h 67"/>
                  <a:gd name="T80" fmla="*/ 0 w 102"/>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67"/>
                  <a:gd name="T125" fmla="*/ 102 w 102"/>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67">
                    <a:moveTo>
                      <a:pt x="0" y="0"/>
                    </a:moveTo>
                    <a:lnTo>
                      <a:pt x="0" y="16"/>
                    </a:lnTo>
                    <a:lnTo>
                      <a:pt x="0" y="31"/>
                    </a:lnTo>
                    <a:lnTo>
                      <a:pt x="0" y="48"/>
                    </a:lnTo>
                    <a:lnTo>
                      <a:pt x="0" y="63"/>
                    </a:lnTo>
                    <a:lnTo>
                      <a:pt x="5" y="64"/>
                    </a:lnTo>
                    <a:lnTo>
                      <a:pt x="11" y="64"/>
                    </a:lnTo>
                    <a:lnTo>
                      <a:pt x="16" y="65"/>
                    </a:lnTo>
                    <a:lnTo>
                      <a:pt x="23" y="65"/>
                    </a:lnTo>
                    <a:lnTo>
                      <a:pt x="30" y="66"/>
                    </a:lnTo>
                    <a:lnTo>
                      <a:pt x="37" y="66"/>
                    </a:lnTo>
                    <a:lnTo>
                      <a:pt x="44" y="67"/>
                    </a:lnTo>
                    <a:lnTo>
                      <a:pt x="51" y="67"/>
                    </a:lnTo>
                    <a:lnTo>
                      <a:pt x="58" y="67"/>
                    </a:lnTo>
                    <a:lnTo>
                      <a:pt x="66" y="67"/>
                    </a:lnTo>
                    <a:lnTo>
                      <a:pt x="73" y="67"/>
                    </a:lnTo>
                    <a:lnTo>
                      <a:pt x="79" y="67"/>
                    </a:lnTo>
                    <a:lnTo>
                      <a:pt x="85" y="67"/>
                    </a:lnTo>
                    <a:lnTo>
                      <a:pt x="92" y="67"/>
                    </a:lnTo>
                    <a:lnTo>
                      <a:pt x="97" y="66"/>
                    </a:lnTo>
                    <a:lnTo>
                      <a:pt x="102" y="65"/>
                    </a:lnTo>
                    <a:lnTo>
                      <a:pt x="102" y="49"/>
                    </a:lnTo>
                    <a:lnTo>
                      <a:pt x="101" y="33"/>
                    </a:lnTo>
                    <a:lnTo>
                      <a:pt x="101" y="18"/>
                    </a:lnTo>
                    <a:lnTo>
                      <a:pt x="101" y="2"/>
                    </a:lnTo>
                    <a:lnTo>
                      <a:pt x="96" y="3"/>
                    </a:lnTo>
                    <a:lnTo>
                      <a:pt x="92" y="3"/>
                    </a:lnTo>
                    <a:lnTo>
                      <a:pt x="87" y="4"/>
                    </a:lnTo>
                    <a:lnTo>
                      <a:pt x="81" y="4"/>
                    </a:lnTo>
                    <a:lnTo>
                      <a:pt x="75" y="4"/>
                    </a:lnTo>
                    <a:lnTo>
                      <a:pt x="68" y="4"/>
                    </a:lnTo>
                    <a:lnTo>
                      <a:pt x="62" y="4"/>
                    </a:lnTo>
                    <a:lnTo>
                      <a:pt x="55" y="4"/>
                    </a:lnTo>
                    <a:lnTo>
                      <a:pt x="48" y="4"/>
                    </a:lnTo>
                    <a:lnTo>
                      <a:pt x="41" y="3"/>
                    </a:lnTo>
                    <a:lnTo>
                      <a:pt x="34" y="3"/>
                    </a:lnTo>
                    <a:lnTo>
                      <a:pt x="27" y="3"/>
                    </a:lnTo>
                    <a:lnTo>
                      <a:pt x="19" y="2"/>
                    </a:lnTo>
                    <a:lnTo>
                      <a:pt x="13" y="2"/>
                    </a:lnTo>
                    <a:lnTo>
                      <a:pt x="6" y="0"/>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5" name="Freeform 83"/>
              <p:cNvSpPr>
                <a:spLocks/>
              </p:cNvSpPr>
              <p:nvPr/>
            </p:nvSpPr>
            <p:spPr bwMode="auto">
              <a:xfrm>
                <a:off x="2520" y="1812"/>
                <a:ext cx="59" cy="65"/>
              </a:xfrm>
              <a:custGeom>
                <a:avLst/>
                <a:gdLst>
                  <a:gd name="T0" fmla="*/ 2 w 59"/>
                  <a:gd name="T1" fmla="*/ 0 h 65"/>
                  <a:gd name="T2" fmla="*/ 0 w 59"/>
                  <a:gd name="T3" fmla="*/ 63 h 65"/>
                  <a:gd name="T4" fmla="*/ 10 w 59"/>
                  <a:gd name="T5" fmla="*/ 63 h 65"/>
                  <a:gd name="T6" fmla="*/ 18 w 59"/>
                  <a:gd name="T7" fmla="*/ 63 h 65"/>
                  <a:gd name="T8" fmla="*/ 26 w 59"/>
                  <a:gd name="T9" fmla="*/ 64 h 65"/>
                  <a:gd name="T10" fmla="*/ 34 w 59"/>
                  <a:gd name="T11" fmla="*/ 65 h 65"/>
                  <a:gd name="T12" fmla="*/ 40 w 59"/>
                  <a:gd name="T13" fmla="*/ 65 h 65"/>
                  <a:gd name="T14" fmla="*/ 47 w 59"/>
                  <a:gd name="T15" fmla="*/ 65 h 65"/>
                  <a:gd name="T16" fmla="*/ 54 w 59"/>
                  <a:gd name="T17" fmla="*/ 65 h 65"/>
                  <a:gd name="T18" fmla="*/ 59 w 59"/>
                  <a:gd name="T19" fmla="*/ 65 h 65"/>
                  <a:gd name="T20" fmla="*/ 58 w 59"/>
                  <a:gd name="T21" fmla="*/ 2 h 65"/>
                  <a:gd name="T22" fmla="*/ 52 w 59"/>
                  <a:gd name="T23" fmla="*/ 2 h 65"/>
                  <a:gd name="T24" fmla="*/ 48 w 59"/>
                  <a:gd name="T25" fmla="*/ 3 h 65"/>
                  <a:gd name="T26" fmla="*/ 43 w 59"/>
                  <a:gd name="T27" fmla="*/ 3 h 65"/>
                  <a:gd name="T28" fmla="*/ 38 w 59"/>
                  <a:gd name="T29" fmla="*/ 3 h 65"/>
                  <a:gd name="T30" fmla="*/ 32 w 59"/>
                  <a:gd name="T31" fmla="*/ 2 h 65"/>
                  <a:gd name="T32" fmla="*/ 25 w 59"/>
                  <a:gd name="T33" fmla="*/ 2 h 65"/>
                  <a:gd name="T34" fmla="*/ 14 w 59"/>
                  <a:gd name="T35" fmla="*/ 1 h 65"/>
                  <a:gd name="T36" fmla="*/ 2 w 59"/>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65"/>
                  <a:gd name="T59" fmla="*/ 59 w 59"/>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65">
                    <a:moveTo>
                      <a:pt x="2" y="0"/>
                    </a:moveTo>
                    <a:lnTo>
                      <a:pt x="0" y="63"/>
                    </a:lnTo>
                    <a:lnTo>
                      <a:pt x="10" y="63"/>
                    </a:lnTo>
                    <a:lnTo>
                      <a:pt x="18" y="63"/>
                    </a:lnTo>
                    <a:lnTo>
                      <a:pt x="26" y="64"/>
                    </a:lnTo>
                    <a:lnTo>
                      <a:pt x="34" y="65"/>
                    </a:lnTo>
                    <a:lnTo>
                      <a:pt x="40" y="65"/>
                    </a:lnTo>
                    <a:lnTo>
                      <a:pt x="47" y="65"/>
                    </a:lnTo>
                    <a:lnTo>
                      <a:pt x="54" y="65"/>
                    </a:lnTo>
                    <a:lnTo>
                      <a:pt x="59" y="65"/>
                    </a:lnTo>
                    <a:lnTo>
                      <a:pt x="58" y="2"/>
                    </a:lnTo>
                    <a:lnTo>
                      <a:pt x="52" y="2"/>
                    </a:lnTo>
                    <a:lnTo>
                      <a:pt x="48" y="3"/>
                    </a:lnTo>
                    <a:lnTo>
                      <a:pt x="43" y="3"/>
                    </a:lnTo>
                    <a:lnTo>
                      <a:pt x="38" y="3"/>
                    </a:lnTo>
                    <a:lnTo>
                      <a:pt x="32" y="2"/>
                    </a:lnTo>
                    <a:lnTo>
                      <a:pt x="25" y="2"/>
                    </a:lnTo>
                    <a:lnTo>
                      <a:pt x="14" y="1"/>
                    </a:lnTo>
                    <a:lnTo>
                      <a:pt x="2"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6" name="Freeform 84"/>
              <p:cNvSpPr>
                <a:spLocks/>
              </p:cNvSpPr>
              <p:nvPr/>
            </p:nvSpPr>
            <p:spPr bwMode="auto">
              <a:xfrm>
                <a:off x="2315" y="1881"/>
                <a:ext cx="517" cy="765"/>
              </a:xfrm>
              <a:custGeom>
                <a:avLst/>
                <a:gdLst>
                  <a:gd name="T0" fmla="*/ 14 w 517"/>
                  <a:gd name="T1" fmla="*/ 3 h 765"/>
                  <a:gd name="T2" fmla="*/ 42 w 517"/>
                  <a:gd name="T3" fmla="*/ 8 h 765"/>
                  <a:gd name="T4" fmla="*/ 71 w 517"/>
                  <a:gd name="T5" fmla="*/ 12 h 765"/>
                  <a:gd name="T6" fmla="*/ 100 w 517"/>
                  <a:gd name="T7" fmla="*/ 15 h 765"/>
                  <a:gd name="T8" fmla="*/ 130 w 517"/>
                  <a:gd name="T9" fmla="*/ 18 h 765"/>
                  <a:gd name="T10" fmla="*/ 160 w 517"/>
                  <a:gd name="T11" fmla="*/ 20 h 765"/>
                  <a:gd name="T12" fmla="*/ 191 w 517"/>
                  <a:gd name="T13" fmla="*/ 20 h 765"/>
                  <a:gd name="T14" fmla="*/ 223 w 517"/>
                  <a:gd name="T15" fmla="*/ 21 h 765"/>
                  <a:gd name="T16" fmla="*/ 255 w 517"/>
                  <a:gd name="T17" fmla="*/ 21 h 765"/>
                  <a:gd name="T18" fmla="*/ 287 w 517"/>
                  <a:gd name="T19" fmla="*/ 20 h 765"/>
                  <a:gd name="T20" fmla="*/ 321 w 517"/>
                  <a:gd name="T21" fmla="*/ 19 h 765"/>
                  <a:gd name="T22" fmla="*/ 354 w 517"/>
                  <a:gd name="T23" fmla="*/ 17 h 765"/>
                  <a:gd name="T24" fmla="*/ 389 w 517"/>
                  <a:gd name="T25" fmla="*/ 14 h 765"/>
                  <a:gd name="T26" fmla="*/ 424 w 517"/>
                  <a:gd name="T27" fmla="*/ 11 h 765"/>
                  <a:gd name="T28" fmla="*/ 459 w 517"/>
                  <a:gd name="T29" fmla="*/ 7 h 765"/>
                  <a:gd name="T30" fmla="*/ 495 w 517"/>
                  <a:gd name="T31" fmla="*/ 3 h 765"/>
                  <a:gd name="T32" fmla="*/ 515 w 517"/>
                  <a:gd name="T33" fmla="*/ 81 h 765"/>
                  <a:gd name="T34" fmla="*/ 517 w 517"/>
                  <a:gd name="T35" fmla="*/ 240 h 765"/>
                  <a:gd name="T36" fmla="*/ 510 w 517"/>
                  <a:gd name="T37" fmla="*/ 413 h 765"/>
                  <a:gd name="T38" fmla="*/ 488 w 517"/>
                  <a:gd name="T39" fmla="*/ 611 h 765"/>
                  <a:gd name="T40" fmla="*/ 463 w 517"/>
                  <a:gd name="T41" fmla="*/ 729 h 765"/>
                  <a:gd name="T42" fmla="*/ 448 w 517"/>
                  <a:gd name="T43" fmla="*/ 736 h 765"/>
                  <a:gd name="T44" fmla="*/ 429 w 517"/>
                  <a:gd name="T45" fmla="*/ 743 h 765"/>
                  <a:gd name="T46" fmla="*/ 405 w 517"/>
                  <a:gd name="T47" fmla="*/ 749 h 765"/>
                  <a:gd name="T48" fmla="*/ 379 w 517"/>
                  <a:gd name="T49" fmla="*/ 755 h 765"/>
                  <a:gd name="T50" fmla="*/ 351 w 517"/>
                  <a:gd name="T51" fmla="*/ 759 h 765"/>
                  <a:gd name="T52" fmla="*/ 320 w 517"/>
                  <a:gd name="T53" fmla="*/ 763 h 765"/>
                  <a:gd name="T54" fmla="*/ 288 w 517"/>
                  <a:gd name="T55" fmla="*/ 765 h 765"/>
                  <a:gd name="T56" fmla="*/ 255 w 517"/>
                  <a:gd name="T57" fmla="*/ 765 h 765"/>
                  <a:gd name="T58" fmla="*/ 223 w 517"/>
                  <a:gd name="T59" fmla="*/ 764 h 765"/>
                  <a:gd name="T60" fmla="*/ 190 w 517"/>
                  <a:gd name="T61" fmla="*/ 761 h 765"/>
                  <a:gd name="T62" fmla="*/ 159 w 517"/>
                  <a:gd name="T63" fmla="*/ 756 h 765"/>
                  <a:gd name="T64" fmla="*/ 130 w 517"/>
                  <a:gd name="T65" fmla="*/ 749 h 765"/>
                  <a:gd name="T66" fmla="*/ 104 w 517"/>
                  <a:gd name="T67" fmla="*/ 739 h 765"/>
                  <a:gd name="T68" fmla="*/ 80 w 517"/>
                  <a:gd name="T69" fmla="*/ 727 h 765"/>
                  <a:gd name="T70" fmla="*/ 60 w 517"/>
                  <a:gd name="T71" fmla="*/ 711 h 765"/>
                  <a:gd name="T72" fmla="*/ 38 w 517"/>
                  <a:gd name="T73" fmla="*/ 612 h 765"/>
                  <a:gd name="T74" fmla="*/ 17 w 517"/>
                  <a:gd name="T75" fmla="*/ 423 h 765"/>
                  <a:gd name="T76" fmla="*/ 4 w 517"/>
                  <a:gd name="T77" fmla="*/ 237 h 765"/>
                  <a:gd name="T78" fmla="*/ 0 w 517"/>
                  <a:gd name="T79" fmla="*/ 71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7"/>
                  <a:gd name="T121" fmla="*/ 0 h 765"/>
                  <a:gd name="T122" fmla="*/ 517 w 517"/>
                  <a:gd name="T123" fmla="*/ 765 h 7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7" h="765">
                    <a:moveTo>
                      <a:pt x="0" y="0"/>
                    </a:moveTo>
                    <a:lnTo>
                      <a:pt x="14" y="3"/>
                    </a:lnTo>
                    <a:lnTo>
                      <a:pt x="28" y="6"/>
                    </a:lnTo>
                    <a:lnTo>
                      <a:pt x="42" y="8"/>
                    </a:lnTo>
                    <a:lnTo>
                      <a:pt x="56" y="10"/>
                    </a:lnTo>
                    <a:lnTo>
                      <a:pt x="71" y="12"/>
                    </a:lnTo>
                    <a:lnTo>
                      <a:pt x="85" y="14"/>
                    </a:lnTo>
                    <a:lnTo>
                      <a:pt x="100" y="15"/>
                    </a:lnTo>
                    <a:lnTo>
                      <a:pt x="115" y="17"/>
                    </a:lnTo>
                    <a:lnTo>
                      <a:pt x="130" y="18"/>
                    </a:lnTo>
                    <a:lnTo>
                      <a:pt x="145" y="19"/>
                    </a:lnTo>
                    <a:lnTo>
                      <a:pt x="160" y="20"/>
                    </a:lnTo>
                    <a:lnTo>
                      <a:pt x="175" y="20"/>
                    </a:lnTo>
                    <a:lnTo>
                      <a:pt x="191" y="20"/>
                    </a:lnTo>
                    <a:lnTo>
                      <a:pt x="207" y="21"/>
                    </a:lnTo>
                    <a:lnTo>
                      <a:pt x="223" y="21"/>
                    </a:lnTo>
                    <a:lnTo>
                      <a:pt x="239" y="21"/>
                    </a:lnTo>
                    <a:lnTo>
                      <a:pt x="255" y="21"/>
                    </a:lnTo>
                    <a:lnTo>
                      <a:pt x="271" y="20"/>
                    </a:lnTo>
                    <a:lnTo>
                      <a:pt x="287" y="20"/>
                    </a:lnTo>
                    <a:lnTo>
                      <a:pt x="304" y="20"/>
                    </a:lnTo>
                    <a:lnTo>
                      <a:pt x="321" y="19"/>
                    </a:lnTo>
                    <a:lnTo>
                      <a:pt x="337" y="18"/>
                    </a:lnTo>
                    <a:lnTo>
                      <a:pt x="354" y="17"/>
                    </a:lnTo>
                    <a:lnTo>
                      <a:pt x="372" y="16"/>
                    </a:lnTo>
                    <a:lnTo>
                      <a:pt x="389" y="14"/>
                    </a:lnTo>
                    <a:lnTo>
                      <a:pt x="406" y="13"/>
                    </a:lnTo>
                    <a:lnTo>
                      <a:pt x="424" y="11"/>
                    </a:lnTo>
                    <a:lnTo>
                      <a:pt x="441" y="10"/>
                    </a:lnTo>
                    <a:lnTo>
                      <a:pt x="459" y="7"/>
                    </a:lnTo>
                    <a:lnTo>
                      <a:pt x="477" y="6"/>
                    </a:lnTo>
                    <a:lnTo>
                      <a:pt x="495" y="3"/>
                    </a:lnTo>
                    <a:lnTo>
                      <a:pt x="513" y="1"/>
                    </a:lnTo>
                    <a:lnTo>
                      <a:pt x="515" y="81"/>
                    </a:lnTo>
                    <a:lnTo>
                      <a:pt x="517" y="160"/>
                    </a:lnTo>
                    <a:lnTo>
                      <a:pt x="517" y="240"/>
                    </a:lnTo>
                    <a:lnTo>
                      <a:pt x="515" y="324"/>
                    </a:lnTo>
                    <a:lnTo>
                      <a:pt x="510" y="413"/>
                    </a:lnTo>
                    <a:lnTo>
                      <a:pt x="501" y="508"/>
                    </a:lnTo>
                    <a:lnTo>
                      <a:pt x="488" y="611"/>
                    </a:lnTo>
                    <a:lnTo>
                      <a:pt x="468" y="725"/>
                    </a:lnTo>
                    <a:lnTo>
                      <a:pt x="463" y="729"/>
                    </a:lnTo>
                    <a:lnTo>
                      <a:pt x="456" y="732"/>
                    </a:lnTo>
                    <a:lnTo>
                      <a:pt x="448" y="736"/>
                    </a:lnTo>
                    <a:lnTo>
                      <a:pt x="439" y="740"/>
                    </a:lnTo>
                    <a:lnTo>
                      <a:pt x="429" y="743"/>
                    </a:lnTo>
                    <a:lnTo>
                      <a:pt x="418" y="747"/>
                    </a:lnTo>
                    <a:lnTo>
                      <a:pt x="405" y="749"/>
                    </a:lnTo>
                    <a:lnTo>
                      <a:pt x="393" y="752"/>
                    </a:lnTo>
                    <a:lnTo>
                      <a:pt x="379" y="755"/>
                    </a:lnTo>
                    <a:lnTo>
                      <a:pt x="366" y="757"/>
                    </a:lnTo>
                    <a:lnTo>
                      <a:pt x="351" y="759"/>
                    </a:lnTo>
                    <a:lnTo>
                      <a:pt x="335" y="761"/>
                    </a:lnTo>
                    <a:lnTo>
                      <a:pt x="320" y="763"/>
                    </a:lnTo>
                    <a:lnTo>
                      <a:pt x="304" y="764"/>
                    </a:lnTo>
                    <a:lnTo>
                      <a:pt x="288" y="765"/>
                    </a:lnTo>
                    <a:lnTo>
                      <a:pt x="272" y="765"/>
                    </a:lnTo>
                    <a:lnTo>
                      <a:pt x="255" y="765"/>
                    </a:lnTo>
                    <a:lnTo>
                      <a:pt x="239" y="765"/>
                    </a:lnTo>
                    <a:lnTo>
                      <a:pt x="223" y="764"/>
                    </a:lnTo>
                    <a:lnTo>
                      <a:pt x="206" y="763"/>
                    </a:lnTo>
                    <a:lnTo>
                      <a:pt x="190" y="761"/>
                    </a:lnTo>
                    <a:lnTo>
                      <a:pt x="175" y="759"/>
                    </a:lnTo>
                    <a:lnTo>
                      <a:pt x="159" y="756"/>
                    </a:lnTo>
                    <a:lnTo>
                      <a:pt x="144" y="752"/>
                    </a:lnTo>
                    <a:lnTo>
                      <a:pt x="130" y="749"/>
                    </a:lnTo>
                    <a:lnTo>
                      <a:pt x="116" y="744"/>
                    </a:lnTo>
                    <a:lnTo>
                      <a:pt x="104" y="739"/>
                    </a:lnTo>
                    <a:lnTo>
                      <a:pt x="91" y="733"/>
                    </a:lnTo>
                    <a:lnTo>
                      <a:pt x="80" y="727"/>
                    </a:lnTo>
                    <a:lnTo>
                      <a:pt x="70" y="719"/>
                    </a:lnTo>
                    <a:lnTo>
                      <a:pt x="60" y="711"/>
                    </a:lnTo>
                    <a:lnTo>
                      <a:pt x="52" y="703"/>
                    </a:lnTo>
                    <a:lnTo>
                      <a:pt x="38" y="612"/>
                    </a:lnTo>
                    <a:lnTo>
                      <a:pt x="27" y="518"/>
                    </a:lnTo>
                    <a:lnTo>
                      <a:pt x="17" y="423"/>
                    </a:lnTo>
                    <a:lnTo>
                      <a:pt x="9" y="329"/>
                    </a:lnTo>
                    <a:lnTo>
                      <a:pt x="4" y="237"/>
                    </a:lnTo>
                    <a:lnTo>
                      <a:pt x="1" y="151"/>
                    </a:lnTo>
                    <a:lnTo>
                      <a:pt x="0" y="7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7" name="Freeform 85"/>
              <p:cNvSpPr>
                <a:spLocks/>
              </p:cNvSpPr>
              <p:nvPr/>
            </p:nvSpPr>
            <p:spPr bwMode="auto">
              <a:xfrm>
                <a:off x="2333" y="1882"/>
                <a:ext cx="480" cy="764"/>
              </a:xfrm>
              <a:custGeom>
                <a:avLst/>
                <a:gdLst>
                  <a:gd name="T0" fmla="*/ 13 w 480"/>
                  <a:gd name="T1" fmla="*/ 3 h 764"/>
                  <a:gd name="T2" fmla="*/ 40 w 480"/>
                  <a:gd name="T3" fmla="*/ 7 h 764"/>
                  <a:gd name="T4" fmla="*/ 67 w 480"/>
                  <a:gd name="T5" fmla="*/ 11 h 764"/>
                  <a:gd name="T6" fmla="*/ 94 w 480"/>
                  <a:gd name="T7" fmla="*/ 13 h 764"/>
                  <a:gd name="T8" fmla="*/ 122 w 480"/>
                  <a:gd name="T9" fmla="*/ 16 h 764"/>
                  <a:gd name="T10" fmla="*/ 150 w 480"/>
                  <a:gd name="T11" fmla="*/ 18 h 764"/>
                  <a:gd name="T12" fmla="*/ 179 w 480"/>
                  <a:gd name="T13" fmla="*/ 19 h 764"/>
                  <a:gd name="T14" fmla="*/ 209 w 480"/>
                  <a:gd name="T15" fmla="*/ 19 h 764"/>
                  <a:gd name="T16" fmla="*/ 238 w 480"/>
                  <a:gd name="T17" fmla="*/ 19 h 764"/>
                  <a:gd name="T18" fmla="*/ 268 w 480"/>
                  <a:gd name="T19" fmla="*/ 19 h 764"/>
                  <a:gd name="T20" fmla="*/ 299 w 480"/>
                  <a:gd name="T21" fmla="*/ 17 h 764"/>
                  <a:gd name="T22" fmla="*/ 330 w 480"/>
                  <a:gd name="T23" fmla="*/ 15 h 764"/>
                  <a:gd name="T24" fmla="*/ 361 w 480"/>
                  <a:gd name="T25" fmla="*/ 13 h 764"/>
                  <a:gd name="T26" fmla="*/ 394 w 480"/>
                  <a:gd name="T27" fmla="*/ 10 h 764"/>
                  <a:gd name="T28" fmla="*/ 426 w 480"/>
                  <a:gd name="T29" fmla="*/ 7 h 764"/>
                  <a:gd name="T30" fmla="*/ 459 w 480"/>
                  <a:gd name="T31" fmla="*/ 3 h 764"/>
                  <a:gd name="T32" fmla="*/ 478 w 480"/>
                  <a:gd name="T33" fmla="*/ 81 h 764"/>
                  <a:gd name="T34" fmla="*/ 480 w 480"/>
                  <a:gd name="T35" fmla="*/ 242 h 764"/>
                  <a:gd name="T36" fmla="*/ 473 w 480"/>
                  <a:gd name="T37" fmla="*/ 415 h 764"/>
                  <a:gd name="T38" fmla="*/ 452 w 480"/>
                  <a:gd name="T39" fmla="*/ 614 h 764"/>
                  <a:gd name="T40" fmla="*/ 429 w 480"/>
                  <a:gd name="T41" fmla="*/ 731 h 764"/>
                  <a:gd name="T42" fmla="*/ 415 w 480"/>
                  <a:gd name="T43" fmla="*/ 738 h 764"/>
                  <a:gd name="T44" fmla="*/ 398 w 480"/>
                  <a:gd name="T45" fmla="*/ 744 h 764"/>
                  <a:gd name="T46" fmla="*/ 376 w 480"/>
                  <a:gd name="T47" fmla="*/ 750 h 764"/>
                  <a:gd name="T48" fmla="*/ 353 w 480"/>
                  <a:gd name="T49" fmla="*/ 754 h 764"/>
                  <a:gd name="T50" fmla="*/ 326 w 480"/>
                  <a:gd name="T51" fmla="*/ 759 h 764"/>
                  <a:gd name="T52" fmla="*/ 298 w 480"/>
                  <a:gd name="T53" fmla="*/ 762 h 764"/>
                  <a:gd name="T54" fmla="*/ 268 w 480"/>
                  <a:gd name="T55" fmla="*/ 764 h 764"/>
                  <a:gd name="T56" fmla="*/ 238 w 480"/>
                  <a:gd name="T57" fmla="*/ 764 h 764"/>
                  <a:gd name="T58" fmla="*/ 208 w 480"/>
                  <a:gd name="T59" fmla="*/ 763 h 764"/>
                  <a:gd name="T60" fmla="*/ 179 w 480"/>
                  <a:gd name="T61" fmla="*/ 760 h 764"/>
                  <a:gd name="T62" fmla="*/ 150 w 480"/>
                  <a:gd name="T63" fmla="*/ 755 h 764"/>
                  <a:gd name="T64" fmla="*/ 123 w 480"/>
                  <a:gd name="T65" fmla="*/ 749 h 764"/>
                  <a:gd name="T66" fmla="*/ 98 w 480"/>
                  <a:gd name="T67" fmla="*/ 740 h 764"/>
                  <a:gd name="T68" fmla="*/ 76 w 480"/>
                  <a:gd name="T69" fmla="*/ 729 h 764"/>
                  <a:gd name="T70" fmla="*/ 58 w 480"/>
                  <a:gd name="T71" fmla="*/ 715 h 764"/>
                  <a:gd name="T72" fmla="*/ 37 w 480"/>
                  <a:gd name="T73" fmla="*/ 616 h 764"/>
                  <a:gd name="T74" fmla="*/ 17 w 480"/>
                  <a:gd name="T75" fmla="*/ 425 h 764"/>
                  <a:gd name="T76" fmla="*/ 5 w 480"/>
                  <a:gd name="T77" fmla="*/ 238 h 764"/>
                  <a:gd name="T78" fmla="*/ 0 w 480"/>
                  <a:gd name="T79" fmla="*/ 71 h 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764"/>
                  <a:gd name="T122" fmla="*/ 480 w 480"/>
                  <a:gd name="T123" fmla="*/ 764 h 7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764">
                    <a:moveTo>
                      <a:pt x="1" y="0"/>
                    </a:moveTo>
                    <a:lnTo>
                      <a:pt x="13" y="3"/>
                    </a:lnTo>
                    <a:lnTo>
                      <a:pt x="27" y="5"/>
                    </a:lnTo>
                    <a:lnTo>
                      <a:pt x="40" y="7"/>
                    </a:lnTo>
                    <a:lnTo>
                      <a:pt x="54" y="9"/>
                    </a:lnTo>
                    <a:lnTo>
                      <a:pt x="67" y="11"/>
                    </a:lnTo>
                    <a:lnTo>
                      <a:pt x="81" y="12"/>
                    </a:lnTo>
                    <a:lnTo>
                      <a:pt x="94" y="13"/>
                    </a:lnTo>
                    <a:lnTo>
                      <a:pt x="108" y="15"/>
                    </a:lnTo>
                    <a:lnTo>
                      <a:pt x="122" y="16"/>
                    </a:lnTo>
                    <a:lnTo>
                      <a:pt x="136" y="17"/>
                    </a:lnTo>
                    <a:lnTo>
                      <a:pt x="150" y="18"/>
                    </a:lnTo>
                    <a:lnTo>
                      <a:pt x="164" y="19"/>
                    </a:lnTo>
                    <a:lnTo>
                      <a:pt x="179" y="19"/>
                    </a:lnTo>
                    <a:lnTo>
                      <a:pt x="194" y="19"/>
                    </a:lnTo>
                    <a:lnTo>
                      <a:pt x="209" y="19"/>
                    </a:lnTo>
                    <a:lnTo>
                      <a:pt x="223" y="19"/>
                    </a:lnTo>
                    <a:lnTo>
                      <a:pt x="238" y="19"/>
                    </a:lnTo>
                    <a:lnTo>
                      <a:pt x="253" y="19"/>
                    </a:lnTo>
                    <a:lnTo>
                      <a:pt x="268" y="19"/>
                    </a:lnTo>
                    <a:lnTo>
                      <a:pt x="283" y="18"/>
                    </a:lnTo>
                    <a:lnTo>
                      <a:pt x="299" y="17"/>
                    </a:lnTo>
                    <a:lnTo>
                      <a:pt x="314" y="16"/>
                    </a:lnTo>
                    <a:lnTo>
                      <a:pt x="330" y="15"/>
                    </a:lnTo>
                    <a:lnTo>
                      <a:pt x="346" y="14"/>
                    </a:lnTo>
                    <a:lnTo>
                      <a:pt x="361" y="13"/>
                    </a:lnTo>
                    <a:lnTo>
                      <a:pt x="378" y="12"/>
                    </a:lnTo>
                    <a:lnTo>
                      <a:pt x="394" y="10"/>
                    </a:lnTo>
                    <a:lnTo>
                      <a:pt x="409" y="8"/>
                    </a:lnTo>
                    <a:lnTo>
                      <a:pt x="426" y="7"/>
                    </a:lnTo>
                    <a:lnTo>
                      <a:pt x="442" y="5"/>
                    </a:lnTo>
                    <a:lnTo>
                      <a:pt x="459" y="3"/>
                    </a:lnTo>
                    <a:lnTo>
                      <a:pt x="476" y="1"/>
                    </a:lnTo>
                    <a:lnTo>
                      <a:pt x="478" y="81"/>
                    </a:lnTo>
                    <a:lnTo>
                      <a:pt x="479" y="161"/>
                    </a:lnTo>
                    <a:lnTo>
                      <a:pt x="480" y="242"/>
                    </a:lnTo>
                    <a:lnTo>
                      <a:pt x="478" y="326"/>
                    </a:lnTo>
                    <a:lnTo>
                      <a:pt x="473" y="415"/>
                    </a:lnTo>
                    <a:lnTo>
                      <a:pt x="465" y="510"/>
                    </a:lnTo>
                    <a:lnTo>
                      <a:pt x="452" y="614"/>
                    </a:lnTo>
                    <a:lnTo>
                      <a:pt x="434" y="727"/>
                    </a:lnTo>
                    <a:lnTo>
                      <a:pt x="429" y="731"/>
                    </a:lnTo>
                    <a:lnTo>
                      <a:pt x="423" y="734"/>
                    </a:lnTo>
                    <a:lnTo>
                      <a:pt x="415" y="738"/>
                    </a:lnTo>
                    <a:lnTo>
                      <a:pt x="407" y="741"/>
                    </a:lnTo>
                    <a:lnTo>
                      <a:pt x="398" y="744"/>
                    </a:lnTo>
                    <a:lnTo>
                      <a:pt x="387" y="747"/>
                    </a:lnTo>
                    <a:lnTo>
                      <a:pt x="376" y="750"/>
                    </a:lnTo>
                    <a:lnTo>
                      <a:pt x="364" y="752"/>
                    </a:lnTo>
                    <a:lnTo>
                      <a:pt x="353" y="754"/>
                    </a:lnTo>
                    <a:lnTo>
                      <a:pt x="339" y="757"/>
                    </a:lnTo>
                    <a:lnTo>
                      <a:pt x="326" y="759"/>
                    </a:lnTo>
                    <a:lnTo>
                      <a:pt x="312" y="761"/>
                    </a:lnTo>
                    <a:lnTo>
                      <a:pt x="298" y="762"/>
                    </a:lnTo>
                    <a:lnTo>
                      <a:pt x="283" y="763"/>
                    </a:lnTo>
                    <a:lnTo>
                      <a:pt x="268" y="764"/>
                    </a:lnTo>
                    <a:lnTo>
                      <a:pt x="253" y="764"/>
                    </a:lnTo>
                    <a:lnTo>
                      <a:pt x="238" y="764"/>
                    </a:lnTo>
                    <a:lnTo>
                      <a:pt x="223" y="764"/>
                    </a:lnTo>
                    <a:lnTo>
                      <a:pt x="208" y="763"/>
                    </a:lnTo>
                    <a:lnTo>
                      <a:pt x="193" y="762"/>
                    </a:lnTo>
                    <a:lnTo>
                      <a:pt x="179" y="760"/>
                    </a:lnTo>
                    <a:lnTo>
                      <a:pt x="164" y="758"/>
                    </a:lnTo>
                    <a:lnTo>
                      <a:pt x="150" y="755"/>
                    </a:lnTo>
                    <a:lnTo>
                      <a:pt x="136" y="753"/>
                    </a:lnTo>
                    <a:lnTo>
                      <a:pt x="123" y="749"/>
                    </a:lnTo>
                    <a:lnTo>
                      <a:pt x="110" y="745"/>
                    </a:lnTo>
                    <a:lnTo>
                      <a:pt x="98" y="740"/>
                    </a:lnTo>
                    <a:lnTo>
                      <a:pt x="87" y="735"/>
                    </a:lnTo>
                    <a:lnTo>
                      <a:pt x="76" y="729"/>
                    </a:lnTo>
                    <a:lnTo>
                      <a:pt x="67" y="722"/>
                    </a:lnTo>
                    <a:lnTo>
                      <a:pt x="58" y="715"/>
                    </a:lnTo>
                    <a:lnTo>
                      <a:pt x="50" y="707"/>
                    </a:lnTo>
                    <a:lnTo>
                      <a:pt x="37" y="616"/>
                    </a:lnTo>
                    <a:lnTo>
                      <a:pt x="27" y="521"/>
                    </a:lnTo>
                    <a:lnTo>
                      <a:pt x="17" y="425"/>
                    </a:lnTo>
                    <a:lnTo>
                      <a:pt x="10" y="331"/>
                    </a:lnTo>
                    <a:lnTo>
                      <a:pt x="5" y="238"/>
                    </a:lnTo>
                    <a:lnTo>
                      <a:pt x="2" y="151"/>
                    </a:lnTo>
                    <a:lnTo>
                      <a:pt x="0" y="71"/>
                    </a:lnTo>
                    <a:lnTo>
                      <a:pt x="1"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8" name="Freeform 86"/>
              <p:cNvSpPr>
                <a:spLocks/>
              </p:cNvSpPr>
              <p:nvPr/>
            </p:nvSpPr>
            <p:spPr bwMode="auto">
              <a:xfrm>
                <a:off x="2352" y="1884"/>
                <a:ext cx="441" cy="762"/>
              </a:xfrm>
              <a:custGeom>
                <a:avLst/>
                <a:gdLst>
                  <a:gd name="T0" fmla="*/ 12 w 441"/>
                  <a:gd name="T1" fmla="*/ 3 h 762"/>
                  <a:gd name="T2" fmla="*/ 37 w 441"/>
                  <a:gd name="T3" fmla="*/ 7 h 762"/>
                  <a:gd name="T4" fmla="*/ 62 w 441"/>
                  <a:gd name="T5" fmla="*/ 10 h 762"/>
                  <a:gd name="T6" fmla="*/ 87 w 441"/>
                  <a:gd name="T7" fmla="*/ 13 h 762"/>
                  <a:gd name="T8" fmla="*/ 113 w 441"/>
                  <a:gd name="T9" fmla="*/ 15 h 762"/>
                  <a:gd name="T10" fmla="*/ 140 w 441"/>
                  <a:gd name="T11" fmla="*/ 17 h 762"/>
                  <a:gd name="T12" fmla="*/ 166 w 441"/>
                  <a:gd name="T13" fmla="*/ 17 h 762"/>
                  <a:gd name="T14" fmla="*/ 193 w 441"/>
                  <a:gd name="T15" fmla="*/ 18 h 762"/>
                  <a:gd name="T16" fmla="*/ 220 w 441"/>
                  <a:gd name="T17" fmla="*/ 17 h 762"/>
                  <a:gd name="T18" fmla="*/ 248 w 441"/>
                  <a:gd name="T19" fmla="*/ 17 h 762"/>
                  <a:gd name="T20" fmla="*/ 276 w 441"/>
                  <a:gd name="T21" fmla="*/ 16 h 762"/>
                  <a:gd name="T22" fmla="*/ 305 w 441"/>
                  <a:gd name="T23" fmla="*/ 14 h 762"/>
                  <a:gd name="T24" fmla="*/ 334 w 441"/>
                  <a:gd name="T25" fmla="*/ 13 h 762"/>
                  <a:gd name="T26" fmla="*/ 363 w 441"/>
                  <a:gd name="T27" fmla="*/ 10 h 762"/>
                  <a:gd name="T28" fmla="*/ 393 w 441"/>
                  <a:gd name="T29" fmla="*/ 7 h 762"/>
                  <a:gd name="T30" fmla="*/ 423 w 441"/>
                  <a:gd name="T31" fmla="*/ 3 h 762"/>
                  <a:gd name="T32" fmla="*/ 440 w 441"/>
                  <a:gd name="T33" fmla="*/ 82 h 762"/>
                  <a:gd name="T34" fmla="*/ 441 w 441"/>
                  <a:gd name="T35" fmla="*/ 243 h 762"/>
                  <a:gd name="T36" fmla="*/ 435 w 441"/>
                  <a:gd name="T37" fmla="*/ 416 h 762"/>
                  <a:gd name="T38" fmla="*/ 415 w 441"/>
                  <a:gd name="T39" fmla="*/ 615 h 762"/>
                  <a:gd name="T40" fmla="*/ 388 w 441"/>
                  <a:gd name="T41" fmla="*/ 734 h 762"/>
                  <a:gd name="T42" fmla="*/ 356 w 441"/>
                  <a:gd name="T43" fmla="*/ 746 h 762"/>
                  <a:gd name="T44" fmla="*/ 312 w 441"/>
                  <a:gd name="T45" fmla="*/ 755 h 762"/>
                  <a:gd name="T46" fmla="*/ 260 w 441"/>
                  <a:gd name="T47" fmla="*/ 761 h 762"/>
                  <a:gd name="T48" fmla="*/ 206 w 441"/>
                  <a:gd name="T49" fmla="*/ 762 h 762"/>
                  <a:gd name="T50" fmla="*/ 152 w 441"/>
                  <a:gd name="T51" fmla="*/ 756 h 762"/>
                  <a:gd name="T52" fmla="*/ 103 w 441"/>
                  <a:gd name="T53" fmla="*/ 744 h 762"/>
                  <a:gd name="T54" fmla="*/ 63 w 441"/>
                  <a:gd name="T55" fmla="*/ 724 h 762"/>
                  <a:gd name="T56" fmla="*/ 35 w 441"/>
                  <a:gd name="T57" fmla="*/ 619 h 762"/>
                  <a:gd name="T58" fmla="*/ 17 w 441"/>
                  <a:gd name="T59" fmla="*/ 428 h 762"/>
                  <a:gd name="T60" fmla="*/ 5 w 441"/>
                  <a:gd name="T61" fmla="*/ 239 h 762"/>
                  <a:gd name="T62" fmla="*/ 0 w 441"/>
                  <a:gd name="T63" fmla="*/ 72 h 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1"/>
                  <a:gd name="T97" fmla="*/ 0 h 762"/>
                  <a:gd name="T98" fmla="*/ 441 w 441"/>
                  <a:gd name="T99" fmla="*/ 762 h 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1" h="762">
                    <a:moveTo>
                      <a:pt x="0" y="0"/>
                    </a:moveTo>
                    <a:lnTo>
                      <a:pt x="12" y="3"/>
                    </a:lnTo>
                    <a:lnTo>
                      <a:pt x="25" y="5"/>
                    </a:lnTo>
                    <a:lnTo>
                      <a:pt x="37" y="7"/>
                    </a:lnTo>
                    <a:lnTo>
                      <a:pt x="49" y="9"/>
                    </a:lnTo>
                    <a:lnTo>
                      <a:pt x="62" y="10"/>
                    </a:lnTo>
                    <a:lnTo>
                      <a:pt x="74" y="12"/>
                    </a:lnTo>
                    <a:lnTo>
                      <a:pt x="87" y="13"/>
                    </a:lnTo>
                    <a:lnTo>
                      <a:pt x="100" y="14"/>
                    </a:lnTo>
                    <a:lnTo>
                      <a:pt x="113" y="15"/>
                    </a:lnTo>
                    <a:lnTo>
                      <a:pt x="126" y="16"/>
                    </a:lnTo>
                    <a:lnTo>
                      <a:pt x="140" y="17"/>
                    </a:lnTo>
                    <a:lnTo>
                      <a:pt x="152" y="17"/>
                    </a:lnTo>
                    <a:lnTo>
                      <a:pt x="166" y="17"/>
                    </a:lnTo>
                    <a:lnTo>
                      <a:pt x="179" y="17"/>
                    </a:lnTo>
                    <a:lnTo>
                      <a:pt x="193" y="18"/>
                    </a:lnTo>
                    <a:lnTo>
                      <a:pt x="206" y="18"/>
                    </a:lnTo>
                    <a:lnTo>
                      <a:pt x="220" y="17"/>
                    </a:lnTo>
                    <a:lnTo>
                      <a:pt x="234" y="17"/>
                    </a:lnTo>
                    <a:lnTo>
                      <a:pt x="248" y="17"/>
                    </a:lnTo>
                    <a:lnTo>
                      <a:pt x="262" y="17"/>
                    </a:lnTo>
                    <a:lnTo>
                      <a:pt x="276" y="16"/>
                    </a:lnTo>
                    <a:lnTo>
                      <a:pt x="290" y="15"/>
                    </a:lnTo>
                    <a:lnTo>
                      <a:pt x="305" y="14"/>
                    </a:lnTo>
                    <a:lnTo>
                      <a:pt x="319" y="14"/>
                    </a:lnTo>
                    <a:lnTo>
                      <a:pt x="334" y="13"/>
                    </a:lnTo>
                    <a:lnTo>
                      <a:pt x="348" y="11"/>
                    </a:lnTo>
                    <a:lnTo>
                      <a:pt x="363" y="10"/>
                    </a:lnTo>
                    <a:lnTo>
                      <a:pt x="378" y="9"/>
                    </a:lnTo>
                    <a:lnTo>
                      <a:pt x="393" y="7"/>
                    </a:lnTo>
                    <a:lnTo>
                      <a:pt x="407" y="5"/>
                    </a:lnTo>
                    <a:lnTo>
                      <a:pt x="423" y="3"/>
                    </a:lnTo>
                    <a:lnTo>
                      <a:pt x="438" y="2"/>
                    </a:lnTo>
                    <a:lnTo>
                      <a:pt x="440" y="82"/>
                    </a:lnTo>
                    <a:lnTo>
                      <a:pt x="441" y="162"/>
                    </a:lnTo>
                    <a:lnTo>
                      <a:pt x="441" y="243"/>
                    </a:lnTo>
                    <a:lnTo>
                      <a:pt x="439" y="327"/>
                    </a:lnTo>
                    <a:lnTo>
                      <a:pt x="435" y="416"/>
                    </a:lnTo>
                    <a:lnTo>
                      <a:pt x="427" y="511"/>
                    </a:lnTo>
                    <a:lnTo>
                      <a:pt x="415" y="615"/>
                    </a:lnTo>
                    <a:lnTo>
                      <a:pt x="399" y="728"/>
                    </a:lnTo>
                    <a:lnTo>
                      <a:pt x="388" y="734"/>
                    </a:lnTo>
                    <a:lnTo>
                      <a:pt x="374" y="741"/>
                    </a:lnTo>
                    <a:lnTo>
                      <a:pt x="356" y="746"/>
                    </a:lnTo>
                    <a:lnTo>
                      <a:pt x="335" y="751"/>
                    </a:lnTo>
                    <a:lnTo>
                      <a:pt x="312" y="755"/>
                    </a:lnTo>
                    <a:lnTo>
                      <a:pt x="287" y="759"/>
                    </a:lnTo>
                    <a:lnTo>
                      <a:pt x="260" y="761"/>
                    </a:lnTo>
                    <a:lnTo>
                      <a:pt x="233" y="762"/>
                    </a:lnTo>
                    <a:lnTo>
                      <a:pt x="206" y="762"/>
                    </a:lnTo>
                    <a:lnTo>
                      <a:pt x="178" y="760"/>
                    </a:lnTo>
                    <a:lnTo>
                      <a:pt x="152" y="756"/>
                    </a:lnTo>
                    <a:lnTo>
                      <a:pt x="126" y="751"/>
                    </a:lnTo>
                    <a:lnTo>
                      <a:pt x="103" y="744"/>
                    </a:lnTo>
                    <a:lnTo>
                      <a:pt x="81" y="735"/>
                    </a:lnTo>
                    <a:lnTo>
                      <a:pt x="63" y="724"/>
                    </a:lnTo>
                    <a:lnTo>
                      <a:pt x="46" y="710"/>
                    </a:lnTo>
                    <a:lnTo>
                      <a:pt x="35" y="619"/>
                    </a:lnTo>
                    <a:lnTo>
                      <a:pt x="25" y="524"/>
                    </a:lnTo>
                    <a:lnTo>
                      <a:pt x="17" y="428"/>
                    </a:lnTo>
                    <a:lnTo>
                      <a:pt x="10" y="332"/>
                    </a:lnTo>
                    <a:lnTo>
                      <a:pt x="5" y="239"/>
                    </a:lnTo>
                    <a:lnTo>
                      <a:pt x="1" y="152"/>
                    </a:lnTo>
                    <a:lnTo>
                      <a:pt x="0" y="72"/>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9" name="Freeform 87"/>
              <p:cNvSpPr>
                <a:spLocks/>
              </p:cNvSpPr>
              <p:nvPr/>
            </p:nvSpPr>
            <p:spPr bwMode="auto">
              <a:xfrm>
                <a:off x="2370" y="1885"/>
                <a:ext cx="403" cy="761"/>
              </a:xfrm>
              <a:custGeom>
                <a:avLst/>
                <a:gdLst>
                  <a:gd name="T0" fmla="*/ 12 w 403"/>
                  <a:gd name="T1" fmla="*/ 2 h 761"/>
                  <a:gd name="T2" fmla="*/ 35 w 403"/>
                  <a:gd name="T3" fmla="*/ 6 h 761"/>
                  <a:gd name="T4" fmla="*/ 58 w 403"/>
                  <a:gd name="T5" fmla="*/ 9 h 761"/>
                  <a:gd name="T6" fmla="*/ 81 w 403"/>
                  <a:gd name="T7" fmla="*/ 12 h 761"/>
                  <a:gd name="T8" fmla="*/ 105 w 403"/>
                  <a:gd name="T9" fmla="*/ 14 h 761"/>
                  <a:gd name="T10" fmla="*/ 129 w 403"/>
                  <a:gd name="T11" fmla="*/ 15 h 761"/>
                  <a:gd name="T12" fmla="*/ 153 w 403"/>
                  <a:gd name="T13" fmla="*/ 16 h 761"/>
                  <a:gd name="T14" fmla="*/ 178 w 403"/>
                  <a:gd name="T15" fmla="*/ 16 h 761"/>
                  <a:gd name="T16" fmla="*/ 203 w 403"/>
                  <a:gd name="T17" fmla="*/ 16 h 761"/>
                  <a:gd name="T18" fmla="*/ 228 w 403"/>
                  <a:gd name="T19" fmla="*/ 16 h 761"/>
                  <a:gd name="T20" fmla="*/ 253 w 403"/>
                  <a:gd name="T21" fmla="*/ 15 h 761"/>
                  <a:gd name="T22" fmla="*/ 279 w 403"/>
                  <a:gd name="T23" fmla="*/ 13 h 761"/>
                  <a:gd name="T24" fmla="*/ 306 w 403"/>
                  <a:gd name="T25" fmla="*/ 12 h 761"/>
                  <a:gd name="T26" fmla="*/ 333 w 403"/>
                  <a:gd name="T27" fmla="*/ 9 h 761"/>
                  <a:gd name="T28" fmla="*/ 359 w 403"/>
                  <a:gd name="T29" fmla="*/ 6 h 761"/>
                  <a:gd name="T30" fmla="*/ 387 w 403"/>
                  <a:gd name="T31" fmla="*/ 4 h 761"/>
                  <a:gd name="T32" fmla="*/ 401 w 403"/>
                  <a:gd name="T33" fmla="*/ 83 h 761"/>
                  <a:gd name="T34" fmla="*/ 403 w 403"/>
                  <a:gd name="T35" fmla="*/ 244 h 761"/>
                  <a:gd name="T36" fmla="*/ 397 w 403"/>
                  <a:gd name="T37" fmla="*/ 418 h 761"/>
                  <a:gd name="T38" fmla="*/ 380 w 403"/>
                  <a:gd name="T39" fmla="*/ 618 h 761"/>
                  <a:gd name="T40" fmla="*/ 355 w 403"/>
                  <a:gd name="T41" fmla="*/ 737 h 761"/>
                  <a:gd name="T42" fmla="*/ 326 w 403"/>
                  <a:gd name="T43" fmla="*/ 747 h 761"/>
                  <a:gd name="T44" fmla="*/ 286 w 403"/>
                  <a:gd name="T45" fmla="*/ 755 h 761"/>
                  <a:gd name="T46" fmla="*/ 239 w 403"/>
                  <a:gd name="T47" fmla="*/ 760 h 761"/>
                  <a:gd name="T48" fmla="*/ 190 w 403"/>
                  <a:gd name="T49" fmla="*/ 761 h 761"/>
                  <a:gd name="T50" fmla="*/ 141 w 403"/>
                  <a:gd name="T51" fmla="*/ 756 h 761"/>
                  <a:gd name="T52" fmla="*/ 96 w 403"/>
                  <a:gd name="T53" fmla="*/ 745 h 761"/>
                  <a:gd name="T54" fmla="*/ 60 w 403"/>
                  <a:gd name="T55" fmla="*/ 725 h 761"/>
                  <a:gd name="T56" fmla="*/ 34 w 403"/>
                  <a:gd name="T57" fmla="*/ 621 h 761"/>
                  <a:gd name="T58" fmla="*/ 17 w 403"/>
                  <a:gd name="T59" fmla="*/ 430 h 761"/>
                  <a:gd name="T60" fmla="*/ 5 w 403"/>
                  <a:gd name="T61" fmla="*/ 240 h 761"/>
                  <a:gd name="T62" fmla="*/ 0 w 403"/>
                  <a:gd name="T63" fmla="*/ 71 h 7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761"/>
                  <a:gd name="T98" fmla="*/ 403 w 403"/>
                  <a:gd name="T99" fmla="*/ 761 h 7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761">
                    <a:moveTo>
                      <a:pt x="1" y="0"/>
                    </a:moveTo>
                    <a:lnTo>
                      <a:pt x="12" y="2"/>
                    </a:lnTo>
                    <a:lnTo>
                      <a:pt x="23" y="4"/>
                    </a:lnTo>
                    <a:lnTo>
                      <a:pt x="35" y="6"/>
                    </a:lnTo>
                    <a:lnTo>
                      <a:pt x="47" y="8"/>
                    </a:lnTo>
                    <a:lnTo>
                      <a:pt x="58" y="9"/>
                    </a:lnTo>
                    <a:lnTo>
                      <a:pt x="70" y="10"/>
                    </a:lnTo>
                    <a:lnTo>
                      <a:pt x="81" y="12"/>
                    </a:lnTo>
                    <a:lnTo>
                      <a:pt x="93" y="13"/>
                    </a:lnTo>
                    <a:lnTo>
                      <a:pt x="105" y="14"/>
                    </a:lnTo>
                    <a:lnTo>
                      <a:pt x="117" y="15"/>
                    </a:lnTo>
                    <a:lnTo>
                      <a:pt x="129" y="15"/>
                    </a:lnTo>
                    <a:lnTo>
                      <a:pt x="141" y="16"/>
                    </a:lnTo>
                    <a:lnTo>
                      <a:pt x="153" y="16"/>
                    </a:lnTo>
                    <a:lnTo>
                      <a:pt x="165" y="16"/>
                    </a:lnTo>
                    <a:lnTo>
                      <a:pt x="178" y="16"/>
                    </a:lnTo>
                    <a:lnTo>
                      <a:pt x="190" y="16"/>
                    </a:lnTo>
                    <a:lnTo>
                      <a:pt x="203" y="16"/>
                    </a:lnTo>
                    <a:lnTo>
                      <a:pt x="216" y="16"/>
                    </a:lnTo>
                    <a:lnTo>
                      <a:pt x="228" y="16"/>
                    </a:lnTo>
                    <a:lnTo>
                      <a:pt x="241" y="15"/>
                    </a:lnTo>
                    <a:lnTo>
                      <a:pt x="253" y="15"/>
                    </a:lnTo>
                    <a:lnTo>
                      <a:pt x="267" y="14"/>
                    </a:lnTo>
                    <a:lnTo>
                      <a:pt x="279" y="13"/>
                    </a:lnTo>
                    <a:lnTo>
                      <a:pt x="293" y="12"/>
                    </a:lnTo>
                    <a:lnTo>
                      <a:pt x="306" y="12"/>
                    </a:lnTo>
                    <a:lnTo>
                      <a:pt x="319" y="10"/>
                    </a:lnTo>
                    <a:lnTo>
                      <a:pt x="333" y="9"/>
                    </a:lnTo>
                    <a:lnTo>
                      <a:pt x="345" y="8"/>
                    </a:lnTo>
                    <a:lnTo>
                      <a:pt x="359" y="6"/>
                    </a:lnTo>
                    <a:lnTo>
                      <a:pt x="373" y="5"/>
                    </a:lnTo>
                    <a:lnTo>
                      <a:pt x="387" y="4"/>
                    </a:lnTo>
                    <a:lnTo>
                      <a:pt x="400" y="2"/>
                    </a:lnTo>
                    <a:lnTo>
                      <a:pt x="401" y="83"/>
                    </a:lnTo>
                    <a:lnTo>
                      <a:pt x="403" y="163"/>
                    </a:lnTo>
                    <a:lnTo>
                      <a:pt x="403" y="244"/>
                    </a:lnTo>
                    <a:lnTo>
                      <a:pt x="401" y="329"/>
                    </a:lnTo>
                    <a:lnTo>
                      <a:pt x="397" y="418"/>
                    </a:lnTo>
                    <a:lnTo>
                      <a:pt x="391" y="514"/>
                    </a:lnTo>
                    <a:lnTo>
                      <a:pt x="380" y="618"/>
                    </a:lnTo>
                    <a:lnTo>
                      <a:pt x="365" y="731"/>
                    </a:lnTo>
                    <a:lnTo>
                      <a:pt x="355" y="737"/>
                    </a:lnTo>
                    <a:lnTo>
                      <a:pt x="341" y="742"/>
                    </a:lnTo>
                    <a:lnTo>
                      <a:pt x="326" y="747"/>
                    </a:lnTo>
                    <a:lnTo>
                      <a:pt x="307" y="751"/>
                    </a:lnTo>
                    <a:lnTo>
                      <a:pt x="286" y="755"/>
                    </a:lnTo>
                    <a:lnTo>
                      <a:pt x="264" y="758"/>
                    </a:lnTo>
                    <a:lnTo>
                      <a:pt x="239" y="760"/>
                    </a:lnTo>
                    <a:lnTo>
                      <a:pt x="215" y="761"/>
                    </a:lnTo>
                    <a:lnTo>
                      <a:pt x="190" y="761"/>
                    </a:lnTo>
                    <a:lnTo>
                      <a:pt x="165" y="759"/>
                    </a:lnTo>
                    <a:lnTo>
                      <a:pt x="141" y="756"/>
                    </a:lnTo>
                    <a:lnTo>
                      <a:pt x="119" y="751"/>
                    </a:lnTo>
                    <a:lnTo>
                      <a:pt x="96" y="745"/>
                    </a:lnTo>
                    <a:lnTo>
                      <a:pt x="76" y="736"/>
                    </a:lnTo>
                    <a:lnTo>
                      <a:pt x="60" y="725"/>
                    </a:lnTo>
                    <a:lnTo>
                      <a:pt x="45" y="713"/>
                    </a:lnTo>
                    <a:lnTo>
                      <a:pt x="34" y="621"/>
                    </a:lnTo>
                    <a:lnTo>
                      <a:pt x="25" y="527"/>
                    </a:lnTo>
                    <a:lnTo>
                      <a:pt x="17" y="430"/>
                    </a:lnTo>
                    <a:lnTo>
                      <a:pt x="11" y="334"/>
                    </a:lnTo>
                    <a:lnTo>
                      <a:pt x="5" y="240"/>
                    </a:lnTo>
                    <a:lnTo>
                      <a:pt x="2" y="152"/>
                    </a:lnTo>
                    <a:lnTo>
                      <a:pt x="0" y="71"/>
                    </a:lnTo>
                    <a:lnTo>
                      <a:pt x="1"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0" name="Freeform 88"/>
              <p:cNvSpPr>
                <a:spLocks/>
              </p:cNvSpPr>
              <p:nvPr/>
            </p:nvSpPr>
            <p:spPr bwMode="auto">
              <a:xfrm>
                <a:off x="2390" y="1887"/>
                <a:ext cx="364" cy="759"/>
              </a:xfrm>
              <a:custGeom>
                <a:avLst/>
                <a:gdLst>
                  <a:gd name="T0" fmla="*/ 1 w 364"/>
                  <a:gd name="T1" fmla="*/ 0 h 759"/>
                  <a:gd name="T2" fmla="*/ 22 w 364"/>
                  <a:gd name="T3" fmla="*/ 4 h 759"/>
                  <a:gd name="T4" fmla="*/ 42 w 364"/>
                  <a:gd name="T5" fmla="*/ 7 h 759"/>
                  <a:gd name="T6" fmla="*/ 63 w 364"/>
                  <a:gd name="T7" fmla="*/ 10 h 759"/>
                  <a:gd name="T8" fmla="*/ 85 w 364"/>
                  <a:gd name="T9" fmla="*/ 12 h 759"/>
                  <a:gd name="T10" fmla="*/ 107 w 364"/>
                  <a:gd name="T11" fmla="*/ 13 h 759"/>
                  <a:gd name="T12" fmla="*/ 128 w 364"/>
                  <a:gd name="T13" fmla="*/ 14 h 759"/>
                  <a:gd name="T14" fmla="*/ 151 w 364"/>
                  <a:gd name="T15" fmla="*/ 14 h 759"/>
                  <a:gd name="T16" fmla="*/ 173 w 364"/>
                  <a:gd name="T17" fmla="*/ 14 h 759"/>
                  <a:gd name="T18" fmla="*/ 196 w 364"/>
                  <a:gd name="T19" fmla="*/ 14 h 759"/>
                  <a:gd name="T20" fmla="*/ 219 w 364"/>
                  <a:gd name="T21" fmla="*/ 14 h 759"/>
                  <a:gd name="T22" fmla="*/ 242 w 364"/>
                  <a:gd name="T23" fmla="*/ 12 h 759"/>
                  <a:gd name="T24" fmla="*/ 265 w 364"/>
                  <a:gd name="T25" fmla="*/ 11 h 759"/>
                  <a:gd name="T26" fmla="*/ 289 w 364"/>
                  <a:gd name="T27" fmla="*/ 9 h 759"/>
                  <a:gd name="T28" fmla="*/ 313 w 364"/>
                  <a:gd name="T29" fmla="*/ 7 h 759"/>
                  <a:gd name="T30" fmla="*/ 337 w 364"/>
                  <a:gd name="T31" fmla="*/ 4 h 759"/>
                  <a:gd name="T32" fmla="*/ 362 w 364"/>
                  <a:gd name="T33" fmla="*/ 1 h 759"/>
                  <a:gd name="T34" fmla="*/ 363 w 364"/>
                  <a:gd name="T35" fmla="*/ 83 h 759"/>
                  <a:gd name="T36" fmla="*/ 364 w 364"/>
                  <a:gd name="T37" fmla="*/ 163 h 759"/>
                  <a:gd name="T38" fmla="*/ 364 w 364"/>
                  <a:gd name="T39" fmla="*/ 245 h 759"/>
                  <a:gd name="T40" fmla="*/ 363 w 364"/>
                  <a:gd name="T41" fmla="*/ 330 h 759"/>
                  <a:gd name="T42" fmla="*/ 359 w 364"/>
                  <a:gd name="T43" fmla="*/ 419 h 759"/>
                  <a:gd name="T44" fmla="*/ 352 w 364"/>
                  <a:gd name="T45" fmla="*/ 515 h 759"/>
                  <a:gd name="T46" fmla="*/ 343 w 364"/>
                  <a:gd name="T47" fmla="*/ 619 h 759"/>
                  <a:gd name="T48" fmla="*/ 329 w 364"/>
                  <a:gd name="T49" fmla="*/ 733 h 759"/>
                  <a:gd name="T50" fmla="*/ 321 w 364"/>
                  <a:gd name="T51" fmla="*/ 738 h 759"/>
                  <a:gd name="T52" fmla="*/ 308 w 364"/>
                  <a:gd name="T53" fmla="*/ 742 h 759"/>
                  <a:gd name="T54" fmla="*/ 294 w 364"/>
                  <a:gd name="T55" fmla="*/ 747 h 759"/>
                  <a:gd name="T56" fmla="*/ 277 w 364"/>
                  <a:gd name="T57" fmla="*/ 751 h 759"/>
                  <a:gd name="T58" fmla="*/ 258 w 364"/>
                  <a:gd name="T59" fmla="*/ 753 h 759"/>
                  <a:gd name="T60" fmla="*/ 238 w 364"/>
                  <a:gd name="T61" fmla="*/ 756 h 759"/>
                  <a:gd name="T62" fmla="*/ 217 w 364"/>
                  <a:gd name="T63" fmla="*/ 758 h 759"/>
                  <a:gd name="T64" fmla="*/ 195 w 364"/>
                  <a:gd name="T65" fmla="*/ 759 h 759"/>
                  <a:gd name="T66" fmla="*/ 173 w 364"/>
                  <a:gd name="T67" fmla="*/ 759 h 759"/>
                  <a:gd name="T68" fmla="*/ 151 w 364"/>
                  <a:gd name="T69" fmla="*/ 757 h 759"/>
                  <a:gd name="T70" fmla="*/ 129 w 364"/>
                  <a:gd name="T71" fmla="*/ 755 h 759"/>
                  <a:gd name="T72" fmla="*/ 108 w 364"/>
                  <a:gd name="T73" fmla="*/ 750 h 759"/>
                  <a:gd name="T74" fmla="*/ 89 w 364"/>
                  <a:gd name="T75" fmla="*/ 745 h 759"/>
                  <a:gd name="T76" fmla="*/ 71 w 364"/>
                  <a:gd name="T77" fmla="*/ 737 h 759"/>
                  <a:gd name="T78" fmla="*/ 55 w 364"/>
                  <a:gd name="T79" fmla="*/ 727 h 759"/>
                  <a:gd name="T80" fmla="*/ 42 w 364"/>
                  <a:gd name="T81" fmla="*/ 716 h 759"/>
                  <a:gd name="T82" fmla="*/ 32 w 364"/>
                  <a:gd name="T83" fmla="*/ 625 h 759"/>
                  <a:gd name="T84" fmla="*/ 24 w 364"/>
                  <a:gd name="T85" fmla="*/ 529 h 759"/>
                  <a:gd name="T86" fmla="*/ 16 w 364"/>
                  <a:gd name="T87" fmla="*/ 432 h 759"/>
                  <a:gd name="T88" fmla="*/ 10 w 364"/>
                  <a:gd name="T89" fmla="*/ 335 h 759"/>
                  <a:gd name="T90" fmla="*/ 5 w 364"/>
                  <a:gd name="T91" fmla="*/ 241 h 759"/>
                  <a:gd name="T92" fmla="*/ 2 w 364"/>
                  <a:gd name="T93" fmla="*/ 153 h 759"/>
                  <a:gd name="T94" fmla="*/ 0 w 364"/>
                  <a:gd name="T95" fmla="*/ 71 h 759"/>
                  <a:gd name="T96" fmla="*/ 1 w 364"/>
                  <a:gd name="T97" fmla="*/ 0 h 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759"/>
                  <a:gd name="T149" fmla="*/ 364 w 364"/>
                  <a:gd name="T150" fmla="*/ 759 h 7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759">
                    <a:moveTo>
                      <a:pt x="1" y="0"/>
                    </a:moveTo>
                    <a:lnTo>
                      <a:pt x="22" y="4"/>
                    </a:lnTo>
                    <a:lnTo>
                      <a:pt x="42" y="7"/>
                    </a:lnTo>
                    <a:lnTo>
                      <a:pt x="63" y="10"/>
                    </a:lnTo>
                    <a:lnTo>
                      <a:pt x="85" y="12"/>
                    </a:lnTo>
                    <a:lnTo>
                      <a:pt x="107" y="13"/>
                    </a:lnTo>
                    <a:lnTo>
                      <a:pt x="128" y="14"/>
                    </a:lnTo>
                    <a:lnTo>
                      <a:pt x="151" y="14"/>
                    </a:lnTo>
                    <a:lnTo>
                      <a:pt x="173" y="14"/>
                    </a:lnTo>
                    <a:lnTo>
                      <a:pt x="196" y="14"/>
                    </a:lnTo>
                    <a:lnTo>
                      <a:pt x="219" y="14"/>
                    </a:lnTo>
                    <a:lnTo>
                      <a:pt x="242" y="12"/>
                    </a:lnTo>
                    <a:lnTo>
                      <a:pt x="265" y="11"/>
                    </a:lnTo>
                    <a:lnTo>
                      <a:pt x="289" y="9"/>
                    </a:lnTo>
                    <a:lnTo>
                      <a:pt x="313" y="7"/>
                    </a:lnTo>
                    <a:lnTo>
                      <a:pt x="337" y="4"/>
                    </a:lnTo>
                    <a:lnTo>
                      <a:pt x="362" y="1"/>
                    </a:lnTo>
                    <a:lnTo>
                      <a:pt x="363" y="83"/>
                    </a:lnTo>
                    <a:lnTo>
                      <a:pt x="364" y="163"/>
                    </a:lnTo>
                    <a:lnTo>
                      <a:pt x="364" y="245"/>
                    </a:lnTo>
                    <a:lnTo>
                      <a:pt x="363" y="330"/>
                    </a:lnTo>
                    <a:lnTo>
                      <a:pt x="359" y="419"/>
                    </a:lnTo>
                    <a:lnTo>
                      <a:pt x="352" y="515"/>
                    </a:lnTo>
                    <a:lnTo>
                      <a:pt x="343" y="619"/>
                    </a:lnTo>
                    <a:lnTo>
                      <a:pt x="329" y="733"/>
                    </a:lnTo>
                    <a:lnTo>
                      <a:pt x="321" y="738"/>
                    </a:lnTo>
                    <a:lnTo>
                      <a:pt x="308" y="742"/>
                    </a:lnTo>
                    <a:lnTo>
                      <a:pt x="294" y="747"/>
                    </a:lnTo>
                    <a:lnTo>
                      <a:pt x="277" y="751"/>
                    </a:lnTo>
                    <a:lnTo>
                      <a:pt x="258" y="753"/>
                    </a:lnTo>
                    <a:lnTo>
                      <a:pt x="238" y="756"/>
                    </a:lnTo>
                    <a:lnTo>
                      <a:pt x="217" y="758"/>
                    </a:lnTo>
                    <a:lnTo>
                      <a:pt x="195" y="759"/>
                    </a:lnTo>
                    <a:lnTo>
                      <a:pt x="173" y="759"/>
                    </a:lnTo>
                    <a:lnTo>
                      <a:pt x="151" y="757"/>
                    </a:lnTo>
                    <a:lnTo>
                      <a:pt x="129" y="755"/>
                    </a:lnTo>
                    <a:lnTo>
                      <a:pt x="108" y="750"/>
                    </a:lnTo>
                    <a:lnTo>
                      <a:pt x="89" y="745"/>
                    </a:lnTo>
                    <a:lnTo>
                      <a:pt x="71" y="737"/>
                    </a:lnTo>
                    <a:lnTo>
                      <a:pt x="55" y="727"/>
                    </a:lnTo>
                    <a:lnTo>
                      <a:pt x="42" y="716"/>
                    </a:lnTo>
                    <a:lnTo>
                      <a:pt x="32" y="625"/>
                    </a:lnTo>
                    <a:lnTo>
                      <a:pt x="24" y="529"/>
                    </a:lnTo>
                    <a:lnTo>
                      <a:pt x="16" y="432"/>
                    </a:lnTo>
                    <a:lnTo>
                      <a:pt x="10" y="335"/>
                    </a:lnTo>
                    <a:lnTo>
                      <a:pt x="5" y="241"/>
                    </a:lnTo>
                    <a:lnTo>
                      <a:pt x="2" y="153"/>
                    </a:lnTo>
                    <a:lnTo>
                      <a:pt x="0" y="71"/>
                    </a:lnTo>
                    <a:lnTo>
                      <a:pt x="1"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1" name="Freeform 89"/>
              <p:cNvSpPr>
                <a:spLocks/>
              </p:cNvSpPr>
              <p:nvPr/>
            </p:nvSpPr>
            <p:spPr bwMode="auto">
              <a:xfrm>
                <a:off x="2410" y="1888"/>
                <a:ext cx="325" cy="758"/>
              </a:xfrm>
              <a:custGeom>
                <a:avLst/>
                <a:gdLst>
                  <a:gd name="T0" fmla="*/ 0 w 325"/>
                  <a:gd name="T1" fmla="*/ 0 h 758"/>
                  <a:gd name="T2" fmla="*/ 19 w 325"/>
                  <a:gd name="T3" fmla="*/ 4 h 758"/>
                  <a:gd name="T4" fmla="*/ 38 w 325"/>
                  <a:gd name="T5" fmla="*/ 7 h 758"/>
                  <a:gd name="T6" fmla="*/ 57 w 325"/>
                  <a:gd name="T7" fmla="*/ 9 h 758"/>
                  <a:gd name="T8" fmla="*/ 77 w 325"/>
                  <a:gd name="T9" fmla="*/ 11 h 758"/>
                  <a:gd name="T10" fmla="*/ 96 w 325"/>
                  <a:gd name="T11" fmla="*/ 13 h 758"/>
                  <a:gd name="T12" fmla="*/ 116 w 325"/>
                  <a:gd name="T13" fmla="*/ 13 h 758"/>
                  <a:gd name="T14" fmla="*/ 136 w 325"/>
                  <a:gd name="T15" fmla="*/ 13 h 758"/>
                  <a:gd name="T16" fmla="*/ 156 w 325"/>
                  <a:gd name="T17" fmla="*/ 13 h 758"/>
                  <a:gd name="T18" fmla="*/ 177 w 325"/>
                  <a:gd name="T19" fmla="*/ 13 h 758"/>
                  <a:gd name="T20" fmla="*/ 197 w 325"/>
                  <a:gd name="T21" fmla="*/ 13 h 758"/>
                  <a:gd name="T22" fmla="*/ 217 w 325"/>
                  <a:gd name="T23" fmla="*/ 12 h 758"/>
                  <a:gd name="T24" fmla="*/ 238 w 325"/>
                  <a:gd name="T25" fmla="*/ 11 h 758"/>
                  <a:gd name="T26" fmla="*/ 259 w 325"/>
                  <a:gd name="T27" fmla="*/ 9 h 758"/>
                  <a:gd name="T28" fmla="*/ 280 w 325"/>
                  <a:gd name="T29" fmla="*/ 7 h 758"/>
                  <a:gd name="T30" fmla="*/ 302 w 325"/>
                  <a:gd name="T31" fmla="*/ 6 h 758"/>
                  <a:gd name="T32" fmla="*/ 324 w 325"/>
                  <a:gd name="T33" fmla="*/ 3 h 758"/>
                  <a:gd name="T34" fmla="*/ 325 w 325"/>
                  <a:gd name="T35" fmla="*/ 85 h 758"/>
                  <a:gd name="T36" fmla="*/ 325 w 325"/>
                  <a:gd name="T37" fmla="*/ 165 h 758"/>
                  <a:gd name="T38" fmla="*/ 325 w 325"/>
                  <a:gd name="T39" fmla="*/ 248 h 758"/>
                  <a:gd name="T40" fmla="*/ 324 w 325"/>
                  <a:gd name="T41" fmla="*/ 332 h 758"/>
                  <a:gd name="T42" fmla="*/ 321 w 325"/>
                  <a:gd name="T43" fmla="*/ 422 h 758"/>
                  <a:gd name="T44" fmla="*/ 315 w 325"/>
                  <a:gd name="T45" fmla="*/ 518 h 758"/>
                  <a:gd name="T46" fmla="*/ 306 w 325"/>
                  <a:gd name="T47" fmla="*/ 622 h 758"/>
                  <a:gd name="T48" fmla="*/ 294 w 325"/>
                  <a:gd name="T49" fmla="*/ 735 h 758"/>
                  <a:gd name="T50" fmla="*/ 286 w 325"/>
                  <a:gd name="T51" fmla="*/ 740 h 758"/>
                  <a:gd name="T52" fmla="*/ 276 w 325"/>
                  <a:gd name="T53" fmla="*/ 744 h 758"/>
                  <a:gd name="T54" fmla="*/ 262 w 325"/>
                  <a:gd name="T55" fmla="*/ 747 h 758"/>
                  <a:gd name="T56" fmla="*/ 248 w 325"/>
                  <a:gd name="T57" fmla="*/ 751 h 758"/>
                  <a:gd name="T58" fmla="*/ 231 w 325"/>
                  <a:gd name="T59" fmla="*/ 754 h 758"/>
                  <a:gd name="T60" fmla="*/ 213 w 325"/>
                  <a:gd name="T61" fmla="*/ 756 h 758"/>
                  <a:gd name="T62" fmla="*/ 195 w 325"/>
                  <a:gd name="T63" fmla="*/ 758 h 758"/>
                  <a:gd name="T64" fmla="*/ 176 w 325"/>
                  <a:gd name="T65" fmla="*/ 758 h 758"/>
                  <a:gd name="T66" fmla="*/ 156 w 325"/>
                  <a:gd name="T67" fmla="*/ 758 h 758"/>
                  <a:gd name="T68" fmla="*/ 136 w 325"/>
                  <a:gd name="T69" fmla="*/ 756 h 758"/>
                  <a:gd name="T70" fmla="*/ 117 w 325"/>
                  <a:gd name="T71" fmla="*/ 754 h 758"/>
                  <a:gd name="T72" fmla="*/ 99 w 325"/>
                  <a:gd name="T73" fmla="*/ 750 h 758"/>
                  <a:gd name="T74" fmla="*/ 81 w 325"/>
                  <a:gd name="T75" fmla="*/ 745 h 758"/>
                  <a:gd name="T76" fmla="*/ 65 w 325"/>
                  <a:gd name="T77" fmla="*/ 739 h 758"/>
                  <a:gd name="T78" fmla="*/ 51 w 325"/>
                  <a:gd name="T79" fmla="*/ 730 h 758"/>
                  <a:gd name="T80" fmla="*/ 39 w 325"/>
                  <a:gd name="T81" fmla="*/ 720 h 758"/>
                  <a:gd name="T82" fmla="*/ 30 w 325"/>
                  <a:gd name="T83" fmla="*/ 629 h 758"/>
                  <a:gd name="T84" fmla="*/ 22 w 325"/>
                  <a:gd name="T85" fmla="*/ 533 h 758"/>
                  <a:gd name="T86" fmla="*/ 15 w 325"/>
                  <a:gd name="T87" fmla="*/ 435 h 758"/>
                  <a:gd name="T88" fmla="*/ 9 w 325"/>
                  <a:gd name="T89" fmla="*/ 337 h 758"/>
                  <a:gd name="T90" fmla="*/ 4 w 325"/>
                  <a:gd name="T91" fmla="*/ 243 h 758"/>
                  <a:gd name="T92" fmla="*/ 2 w 325"/>
                  <a:gd name="T93" fmla="*/ 154 h 758"/>
                  <a:gd name="T94" fmla="*/ 0 w 325"/>
                  <a:gd name="T95" fmla="*/ 72 h 758"/>
                  <a:gd name="T96" fmla="*/ 0 w 325"/>
                  <a:gd name="T97" fmla="*/ 0 h 7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5"/>
                  <a:gd name="T148" fmla="*/ 0 h 758"/>
                  <a:gd name="T149" fmla="*/ 325 w 325"/>
                  <a:gd name="T150" fmla="*/ 758 h 7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5" h="758">
                    <a:moveTo>
                      <a:pt x="0" y="0"/>
                    </a:moveTo>
                    <a:lnTo>
                      <a:pt x="19" y="4"/>
                    </a:lnTo>
                    <a:lnTo>
                      <a:pt x="38" y="7"/>
                    </a:lnTo>
                    <a:lnTo>
                      <a:pt x="57" y="9"/>
                    </a:lnTo>
                    <a:lnTo>
                      <a:pt x="77" y="11"/>
                    </a:lnTo>
                    <a:lnTo>
                      <a:pt x="96" y="13"/>
                    </a:lnTo>
                    <a:lnTo>
                      <a:pt x="116" y="13"/>
                    </a:lnTo>
                    <a:lnTo>
                      <a:pt x="136" y="13"/>
                    </a:lnTo>
                    <a:lnTo>
                      <a:pt x="156" y="13"/>
                    </a:lnTo>
                    <a:lnTo>
                      <a:pt x="177" y="13"/>
                    </a:lnTo>
                    <a:lnTo>
                      <a:pt x="197" y="13"/>
                    </a:lnTo>
                    <a:lnTo>
                      <a:pt x="217" y="12"/>
                    </a:lnTo>
                    <a:lnTo>
                      <a:pt x="238" y="11"/>
                    </a:lnTo>
                    <a:lnTo>
                      <a:pt x="259" y="9"/>
                    </a:lnTo>
                    <a:lnTo>
                      <a:pt x="280" y="7"/>
                    </a:lnTo>
                    <a:lnTo>
                      <a:pt x="302" y="6"/>
                    </a:lnTo>
                    <a:lnTo>
                      <a:pt x="324" y="3"/>
                    </a:lnTo>
                    <a:lnTo>
                      <a:pt x="325" y="85"/>
                    </a:lnTo>
                    <a:lnTo>
                      <a:pt x="325" y="165"/>
                    </a:lnTo>
                    <a:lnTo>
                      <a:pt x="325" y="248"/>
                    </a:lnTo>
                    <a:lnTo>
                      <a:pt x="324" y="332"/>
                    </a:lnTo>
                    <a:lnTo>
                      <a:pt x="321" y="422"/>
                    </a:lnTo>
                    <a:lnTo>
                      <a:pt x="315" y="518"/>
                    </a:lnTo>
                    <a:lnTo>
                      <a:pt x="306" y="622"/>
                    </a:lnTo>
                    <a:lnTo>
                      <a:pt x="294" y="735"/>
                    </a:lnTo>
                    <a:lnTo>
                      <a:pt x="286" y="740"/>
                    </a:lnTo>
                    <a:lnTo>
                      <a:pt x="276" y="744"/>
                    </a:lnTo>
                    <a:lnTo>
                      <a:pt x="262" y="747"/>
                    </a:lnTo>
                    <a:lnTo>
                      <a:pt x="248" y="751"/>
                    </a:lnTo>
                    <a:lnTo>
                      <a:pt x="231" y="754"/>
                    </a:lnTo>
                    <a:lnTo>
                      <a:pt x="213" y="756"/>
                    </a:lnTo>
                    <a:lnTo>
                      <a:pt x="195" y="758"/>
                    </a:lnTo>
                    <a:lnTo>
                      <a:pt x="176" y="758"/>
                    </a:lnTo>
                    <a:lnTo>
                      <a:pt x="156" y="758"/>
                    </a:lnTo>
                    <a:lnTo>
                      <a:pt x="136" y="756"/>
                    </a:lnTo>
                    <a:lnTo>
                      <a:pt x="117" y="754"/>
                    </a:lnTo>
                    <a:lnTo>
                      <a:pt x="99" y="750"/>
                    </a:lnTo>
                    <a:lnTo>
                      <a:pt x="81" y="745"/>
                    </a:lnTo>
                    <a:lnTo>
                      <a:pt x="65" y="739"/>
                    </a:lnTo>
                    <a:lnTo>
                      <a:pt x="51" y="730"/>
                    </a:lnTo>
                    <a:lnTo>
                      <a:pt x="39" y="720"/>
                    </a:lnTo>
                    <a:lnTo>
                      <a:pt x="30" y="629"/>
                    </a:lnTo>
                    <a:lnTo>
                      <a:pt x="22" y="533"/>
                    </a:lnTo>
                    <a:lnTo>
                      <a:pt x="15" y="435"/>
                    </a:lnTo>
                    <a:lnTo>
                      <a:pt x="9" y="337"/>
                    </a:lnTo>
                    <a:lnTo>
                      <a:pt x="4" y="243"/>
                    </a:lnTo>
                    <a:lnTo>
                      <a:pt x="2" y="154"/>
                    </a:lnTo>
                    <a:lnTo>
                      <a:pt x="0" y="7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2" name="Freeform 90"/>
              <p:cNvSpPr>
                <a:spLocks/>
              </p:cNvSpPr>
              <p:nvPr/>
            </p:nvSpPr>
            <p:spPr bwMode="auto">
              <a:xfrm>
                <a:off x="2428" y="1891"/>
                <a:ext cx="286" cy="755"/>
              </a:xfrm>
              <a:custGeom>
                <a:avLst/>
                <a:gdLst>
                  <a:gd name="T0" fmla="*/ 0 w 286"/>
                  <a:gd name="T1" fmla="*/ 0 h 755"/>
                  <a:gd name="T2" fmla="*/ 18 w 286"/>
                  <a:gd name="T3" fmla="*/ 3 h 755"/>
                  <a:gd name="T4" fmla="*/ 35 w 286"/>
                  <a:gd name="T5" fmla="*/ 5 h 755"/>
                  <a:gd name="T6" fmla="*/ 52 w 286"/>
                  <a:gd name="T7" fmla="*/ 8 h 755"/>
                  <a:gd name="T8" fmla="*/ 70 w 286"/>
                  <a:gd name="T9" fmla="*/ 10 h 755"/>
                  <a:gd name="T10" fmla="*/ 87 w 286"/>
                  <a:gd name="T11" fmla="*/ 10 h 755"/>
                  <a:gd name="T12" fmla="*/ 104 w 286"/>
                  <a:gd name="T13" fmla="*/ 11 h 755"/>
                  <a:gd name="T14" fmla="*/ 122 w 286"/>
                  <a:gd name="T15" fmla="*/ 12 h 755"/>
                  <a:gd name="T16" fmla="*/ 140 w 286"/>
                  <a:gd name="T17" fmla="*/ 12 h 755"/>
                  <a:gd name="T18" fmla="*/ 157 w 286"/>
                  <a:gd name="T19" fmla="*/ 11 h 755"/>
                  <a:gd name="T20" fmla="*/ 175 w 286"/>
                  <a:gd name="T21" fmla="*/ 10 h 755"/>
                  <a:gd name="T22" fmla="*/ 193 w 286"/>
                  <a:gd name="T23" fmla="*/ 10 h 755"/>
                  <a:gd name="T24" fmla="*/ 212 w 286"/>
                  <a:gd name="T25" fmla="*/ 9 h 755"/>
                  <a:gd name="T26" fmla="*/ 229 w 286"/>
                  <a:gd name="T27" fmla="*/ 8 h 755"/>
                  <a:gd name="T28" fmla="*/ 248 w 286"/>
                  <a:gd name="T29" fmla="*/ 6 h 755"/>
                  <a:gd name="T30" fmla="*/ 267 w 286"/>
                  <a:gd name="T31" fmla="*/ 4 h 755"/>
                  <a:gd name="T32" fmla="*/ 285 w 286"/>
                  <a:gd name="T33" fmla="*/ 3 h 755"/>
                  <a:gd name="T34" fmla="*/ 286 w 286"/>
                  <a:gd name="T35" fmla="*/ 84 h 755"/>
                  <a:gd name="T36" fmla="*/ 286 w 286"/>
                  <a:gd name="T37" fmla="*/ 166 h 755"/>
                  <a:gd name="T38" fmla="*/ 286 w 286"/>
                  <a:gd name="T39" fmla="*/ 248 h 755"/>
                  <a:gd name="T40" fmla="*/ 285 w 286"/>
                  <a:gd name="T41" fmla="*/ 333 h 755"/>
                  <a:gd name="T42" fmla="*/ 283 w 286"/>
                  <a:gd name="T43" fmla="*/ 422 h 755"/>
                  <a:gd name="T44" fmla="*/ 278 w 286"/>
                  <a:gd name="T45" fmla="*/ 518 h 755"/>
                  <a:gd name="T46" fmla="*/ 270 w 286"/>
                  <a:gd name="T47" fmla="*/ 623 h 755"/>
                  <a:gd name="T48" fmla="*/ 260 w 286"/>
                  <a:gd name="T49" fmla="*/ 736 h 755"/>
                  <a:gd name="T50" fmla="*/ 252 w 286"/>
                  <a:gd name="T51" fmla="*/ 739 h 755"/>
                  <a:gd name="T52" fmla="*/ 242 w 286"/>
                  <a:gd name="T53" fmla="*/ 743 h 755"/>
                  <a:gd name="T54" fmla="*/ 231 w 286"/>
                  <a:gd name="T55" fmla="*/ 746 h 755"/>
                  <a:gd name="T56" fmla="*/ 218 w 286"/>
                  <a:gd name="T57" fmla="*/ 749 h 755"/>
                  <a:gd name="T58" fmla="*/ 204 w 286"/>
                  <a:gd name="T59" fmla="*/ 751 h 755"/>
                  <a:gd name="T60" fmla="*/ 189 w 286"/>
                  <a:gd name="T61" fmla="*/ 753 h 755"/>
                  <a:gd name="T62" fmla="*/ 172 w 286"/>
                  <a:gd name="T63" fmla="*/ 755 h 755"/>
                  <a:gd name="T64" fmla="*/ 156 w 286"/>
                  <a:gd name="T65" fmla="*/ 755 h 755"/>
                  <a:gd name="T66" fmla="*/ 139 w 286"/>
                  <a:gd name="T67" fmla="*/ 755 h 755"/>
                  <a:gd name="T68" fmla="*/ 122 w 286"/>
                  <a:gd name="T69" fmla="*/ 753 h 755"/>
                  <a:gd name="T70" fmla="*/ 105 w 286"/>
                  <a:gd name="T71" fmla="*/ 752 h 755"/>
                  <a:gd name="T72" fmla="*/ 90 w 286"/>
                  <a:gd name="T73" fmla="*/ 748 h 755"/>
                  <a:gd name="T74" fmla="*/ 74 w 286"/>
                  <a:gd name="T75" fmla="*/ 744 h 755"/>
                  <a:gd name="T76" fmla="*/ 60 w 286"/>
                  <a:gd name="T77" fmla="*/ 738 h 755"/>
                  <a:gd name="T78" fmla="*/ 48 w 286"/>
                  <a:gd name="T79" fmla="*/ 730 h 755"/>
                  <a:gd name="T80" fmla="*/ 37 w 286"/>
                  <a:gd name="T81" fmla="*/ 722 h 755"/>
                  <a:gd name="T82" fmla="*/ 29 w 286"/>
                  <a:gd name="T83" fmla="*/ 630 h 755"/>
                  <a:gd name="T84" fmla="*/ 21 w 286"/>
                  <a:gd name="T85" fmla="*/ 534 h 755"/>
                  <a:gd name="T86" fmla="*/ 15 w 286"/>
                  <a:gd name="T87" fmla="*/ 436 h 755"/>
                  <a:gd name="T88" fmla="*/ 10 w 286"/>
                  <a:gd name="T89" fmla="*/ 338 h 755"/>
                  <a:gd name="T90" fmla="*/ 5 w 286"/>
                  <a:gd name="T91" fmla="*/ 244 h 755"/>
                  <a:gd name="T92" fmla="*/ 2 w 286"/>
                  <a:gd name="T93" fmla="*/ 154 h 755"/>
                  <a:gd name="T94" fmla="*/ 0 w 286"/>
                  <a:gd name="T95" fmla="*/ 72 h 755"/>
                  <a:gd name="T96" fmla="*/ 0 w 286"/>
                  <a:gd name="T97" fmla="*/ 0 h 7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6"/>
                  <a:gd name="T148" fmla="*/ 0 h 755"/>
                  <a:gd name="T149" fmla="*/ 286 w 286"/>
                  <a:gd name="T150" fmla="*/ 755 h 7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6" h="755">
                    <a:moveTo>
                      <a:pt x="0" y="0"/>
                    </a:moveTo>
                    <a:lnTo>
                      <a:pt x="18" y="3"/>
                    </a:lnTo>
                    <a:lnTo>
                      <a:pt x="35" y="5"/>
                    </a:lnTo>
                    <a:lnTo>
                      <a:pt x="52" y="8"/>
                    </a:lnTo>
                    <a:lnTo>
                      <a:pt x="70" y="10"/>
                    </a:lnTo>
                    <a:lnTo>
                      <a:pt x="87" y="10"/>
                    </a:lnTo>
                    <a:lnTo>
                      <a:pt x="104" y="11"/>
                    </a:lnTo>
                    <a:lnTo>
                      <a:pt x="122" y="12"/>
                    </a:lnTo>
                    <a:lnTo>
                      <a:pt x="140" y="12"/>
                    </a:lnTo>
                    <a:lnTo>
                      <a:pt x="157" y="11"/>
                    </a:lnTo>
                    <a:lnTo>
                      <a:pt x="175" y="10"/>
                    </a:lnTo>
                    <a:lnTo>
                      <a:pt x="193" y="10"/>
                    </a:lnTo>
                    <a:lnTo>
                      <a:pt x="212" y="9"/>
                    </a:lnTo>
                    <a:lnTo>
                      <a:pt x="229" y="8"/>
                    </a:lnTo>
                    <a:lnTo>
                      <a:pt x="248" y="6"/>
                    </a:lnTo>
                    <a:lnTo>
                      <a:pt x="267" y="4"/>
                    </a:lnTo>
                    <a:lnTo>
                      <a:pt x="285" y="3"/>
                    </a:lnTo>
                    <a:lnTo>
                      <a:pt x="286" y="84"/>
                    </a:lnTo>
                    <a:lnTo>
                      <a:pt x="286" y="166"/>
                    </a:lnTo>
                    <a:lnTo>
                      <a:pt x="286" y="248"/>
                    </a:lnTo>
                    <a:lnTo>
                      <a:pt x="285" y="333"/>
                    </a:lnTo>
                    <a:lnTo>
                      <a:pt x="283" y="422"/>
                    </a:lnTo>
                    <a:lnTo>
                      <a:pt x="278" y="518"/>
                    </a:lnTo>
                    <a:lnTo>
                      <a:pt x="270" y="623"/>
                    </a:lnTo>
                    <a:lnTo>
                      <a:pt x="260" y="736"/>
                    </a:lnTo>
                    <a:lnTo>
                      <a:pt x="252" y="739"/>
                    </a:lnTo>
                    <a:lnTo>
                      <a:pt x="242" y="743"/>
                    </a:lnTo>
                    <a:lnTo>
                      <a:pt x="231" y="746"/>
                    </a:lnTo>
                    <a:lnTo>
                      <a:pt x="218" y="749"/>
                    </a:lnTo>
                    <a:lnTo>
                      <a:pt x="204" y="751"/>
                    </a:lnTo>
                    <a:lnTo>
                      <a:pt x="189" y="753"/>
                    </a:lnTo>
                    <a:lnTo>
                      <a:pt x="172" y="755"/>
                    </a:lnTo>
                    <a:lnTo>
                      <a:pt x="156" y="755"/>
                    </a:lnTo>
                    <a:lnTo>
                      <a:pt x="139" y="755"/>
                    </a:lnTo>
                    <a:lnTo>
                      <a:pt x="122" y="753"/>
                    </a:lnTo>
                    <a:lnTo>
                      <a:pt x="105" y="752"/>
                    </a:lnTo>
                    <a:lnTo>
                      <a:pt x="90" y="748"/>
                    </a:lnTo>
                    <a:lnTo>
                      <a:pt x="74" y="744"/>
                    </a:lnTo>
                    <a:lnTo>
                      <a:pt x="60" y="738"/>
                    </a:lnTo>
                    <a:lnTo>
                      <a:pt x="48" y="730"/>
                    </a:lnTo>
                    <a:lnTo>
                      <a:pt x="37" y="722"/>
                    </a:lnTo>
                    <a:lnTo>
                      <a:pt x="29" y="630"/>
                    </a:lnTo>
                    <a:lnTo>
                      <a:pt x="21" y="534"/>
                    </a:lnTo>
                    <a:lnTo>
                      <a:pt x="15" y="436"/>
                    </a:lnTo>
                    <a:lnTo>
                      <a:pt x="10" y="338"/>
                    </a:lnTo>
                    <a:lnTo>
                      <a:pt x="5" y="244"/>
                    </a:lnTo>
                    <a:lnTo>
                      <a:pt x="2" y="154"/>
                    </a:lnTo>
                    <a:lnTo>
                      <a:pt x="0" y="72"/>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3" name="Freeform 91"/>
              <p:cNvSpPr>
                <a:spLocks/>
              </p:cNvSpPr>
              <p:nvPr/>
            </p:nvSpPr>
            <p:spPr bwMode="auto">
              <a:xfrm>
                <a:off x="2447" y="1892"/>
                <a:ext cx="249" cy="754"/>
              </a:xfrm>
              <a:custGeom>
                <a:avLst/>
                <a:gdLst>
                  <a:gd name="T0" fmla="*/ 0 w 249"/>
                  <a:gd name="T1" fmla="*/ 0 h 754"/>
                  <a:gd name="T2" fmla="*/ 16 w 249"/>
                  <a:gd name="T3" fmla="*/ 3 h 754"/>
                  <a:gd name="T4" fmla="*/ 31 w 249"/>
                  <a:gd name="T5" fmla="*/ 5 h 754"/>
                  <a:gd name="T6" fmla="*/ 46 w 249"/>
                  <a:gd name="T7" fmla="*/ 7 h 754"/>
                  <a:gd name="T8" fmla="*/ 62 w 249"/>
                  <a:gd name="T9" fmla="*/ 8 h 754"/>
                  <a:gd name="T10" fmla="*/ 77 w 249"/>
                  <a:gd name="T11" fmla="*/ 9 h 754"/>
                  <a:gd name="T12" fmla="*/ 92 w 249"/>
                  <a:gd name="T13" fmla="*/ 9 h 754"/>
                  <a:gd name="T14" fmla="*/ 108 w 249"/>
                  <a:gd name="T15" fmla="*/ 9 h 754"/>
                  <a:gd name="T16" fmla="*/ 123 w 249"/>
                  <a:gd name="T17" fmla="*/ 9 h 754"/>
                  <a:gd name="T18" fmla="*/ 139 w 249"/>
                  <a:gd name="T19" fmla="*/ 9 h 754"/>
                  <a:gd name="T20" fmla="*/ 154 w 249"/>
                  <a:gd name="T21" fmla="*/ 9 h 754"/>
                  <a:gd name="T22" fmla="*/ 169 w 249"/>
                  <a:gd name="T23" fmla="*/ 9 h 754"/>
                  <a:gd name="T24" fmla="*/ 185 w 249"/>
                  <a:gd name="T25" fmla="*/ 8 h 754"/>
                  <a:gd name="T26" fmla="*/ 201 w 249"/>
                  <a:gd name="T27" fmla="*/ 6 h 754"/>
                  <a:gd name="T28" fmla="*/ 217 w 249"/>
                  <a:gd name="T29" fmla="*/ 5 h 754"/>
                  <a:gd name="T30" fmla="*/ 232 w 249"/>
                  <a:gd name="T31" fmla="*/ 4 h 754"/>
                  <a:gd name="T32" fmla="*/ 248 w 249"/>
                  <a:gd name="T33" fmla="*/ 3 h 754"/>
                  <a:gd name="T34" fmla="*/ 249 w 249"/>
                  <a:gd name="T35" fmla="*/ 85 h 754"/>
                  <a:gd name="T36" fmla="*/ 249 w 249"/>
                  <a:gd name="T37" fmla="*/ 166 h 754"/>
                  <a:gd name="T38" fmla="*/ 249 w 249"/>
                  <a:gd name="T39" fmla="*/ 249 h 754"/>
                  <a:gd name="T40" fmla="*/ 247 w 249"/>
                  <a:gd name="T41" fmla="*/ 335 h 754"/>
                  <a:gd name="T42" fmla="*/ 245 w 249"/>
                  <a:gd name="T43" fmla="*/ 424 h 754"/>
                  <a:gd name="T44" fmla="*/ 241 w 249"/>
                  <a:gd name="T45" fmla="*/ 520 h 754"/>
                  <a:gd name="T46" fmla="*/ 234 w 249"/>
                  <a:gd name="T47" fmla="*/ 624 h 754"/>
                  <a:gd name="T48" fmla="*/ 225 w 249"/>
                  <a:gd name="T49" fmla="*/ 738 h 754"/>
                  <a:gd name="T50" fmla="*/ 218 w 249"/>
                  <a:gd name="T51" fmla="*/ 741 h 754"/>
                  <a:gd name="T52" fmla="*/ 210 w 249"/>
                  <a:gd name="T53" fmla="*/ 744 h 754"/>
                  <a:gd name="T54" fmla="*/ 201 w 249"/>
                  <a:gd name="T55" fmla="*/ 747 h 754"/>
                  <a:gd name="T56" fmla="*/ 190 w 249"/>
                  <a:gd name="T57" fmla="*/ 749 h 754"/>
                  <a:gd name="T58" fmla="*/ 177 w 249"/>
                  <a:gd name="T59" fmla="*/ 751 h 754"/>
                  <a:gd name="T60" fmla="*/ 165 w 249"/>
                  <a:gd name="T61" fmla="*/ 752 h 754"/>
                  <a:gd name="T62" fmla="*/ 151 w 249"/>
                  <a:gd name="T63" fmla="*/ 754 h 754"/>
                  <a:gd name="T64" fmla="*/ 137 w 249"/>
                  <a:gd name="T65" fmla="*/ 754 h 754"/>
                  <a:gd name="T66" fmla="*/ 123 w 249"/>
                  <a:gd name="T67" fmla="*/ 754 h 754"/>
                  <a:gd name="T68" fmla="*/ 109 w 249"/>
                  <a:gd name="T69" fmla="*/ 753 h 754"/>
                  <a:gd name="T70" fmla="*/ 95 w 249"/>
                  <a:gd name="T71" fmla="*/ 751 h 754"/>
                  <a:gd name="T72" fmla="*/ 80 w 249"/>
                  <a:gd name="T73" fmla="*/ 748 h 754"/>
                  <a:gd name="T74" fmla="*/ 67 w 249"/>
                  <a:gd name="T75" fmla="*/ 744 h 754"/>
                  <a:gd name="T76" fmla="*/ 55 w 249"/>
                  <a:gd name="T77" fmla="*/ 739 h 754"/>
                  <a:gd name="T78" fmla="*/ 44 w 249"/>
                  <a:gd name="T79" fmla="*/ 733 h 754"/>
                  <a:gd name="T80" fmla="*/ 34 w 249"/>
                  <a:gd name="T81" fmla="*/ 726 h 754"/>
                  <a:gd name="T82" fmla="*/ 27 w 249"/>
                  <a:gd name="T83" fmla="*/ 634 h 754"/>
                  <a:gd name="T84" fmla="*/ 20 w 249"/>
                  <a:gd name="T85" fmla="*/ 537 h 754"/>
                  <a:gd name="T86" fmla="*/ 14 w 249"/>
                  <a:gd name="T87" fmla="*/ 438 h 754"/>
                  <a:gd name="T88" fmla="*/ 9 w 249"/>
                  <a:gd name="T89" fmla="*/ 340 h 754"/>
                  <a:gd name="T90" fmla="*/ 5 w 249"/>
                  <a:gd name="T91" fmla="*/ 244 h 754"/>
                  <a:gd name="T92" fmla="*/ 2 w 249"/>
                  <a:gd name="T93" fmla="*/ 154 h 754"/>
                  <a:gd name="T94" fmla="*/ 0 w 249"/>
                  <a:gd name="T95" fmla="*/ 72 h 754"/>
                  <a:gd name="T96" fmla="*/ 0 w 249"/>
                  <a:gd name="T97" fmla="*/ 0 h 7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754"/>
                  <a:gd name="T149" fmla="*/ 249 w 249"/>
                  <a:gd name="T150" fmla="*/ 754 h 7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754">
                    <a:moveTo>
                      <a:pt x="0" y="0"/>
                    </a:moveTo>
                    <a:lnTo>
                      <a:pt x="16" y="3"/>
                    </a:lnTo>
                    <a:lnTo>
                      <a:pt x="31" y="5"/>
                    </a:lnTo>
                    <a:lnTo>
                      <a:pt x="46" y="7"/>
                    </a:lnTo>
                    <a:lnTo>
                      <a:pt x="62" y="8"/>
                    </a:lnTo>
                    <a:lnTo>
                      <a:pt x="77" y="9"/>
                    </a:lnTo>
                    <a:lnTo>
                      <a:pt x="92" y="9"/>
                    </a:lnTo>
                    <a:lnTo>
                      <a:pt x="108" y="9"/>
                    </a:lnTo>
                    <a:lnTo>
                      <a:pt x="123" y="9"/>
                    </a:lnTo>
                    <a:lnTo>
                      <a:pt x="139" y="9"/>
                    </a:lnTo>
                    <a:lnTo>
                      <a:pt x="154" y="9"/>
                    </a:lnTo>
                    <a:lnTo>
                      <a:pt x="169" y="9"/>
                    </a:lnTo>
                    <a:lnTo>
                      <a:pt x="185" y="8"/>
                    </a:lnTo>
                    <a:lnTo>
                      <a:pt x="201" y="6"/>
                    </a:lnTo>
                    <a:lnTo>
                      <a:pt x="217" y="5"/>
                    </a:lnTo>
                    <a:lnTo>
                      <a:pt x="232" y="4"/>
                    </a:lnTo>
                    <a:lnTo>
                      <a:pt x="248" y="3"/>
                    </a:lnTo>
                    <a:lnTo>
                      <a:pt x="249" y="85"/>
                    </a:lnTo>
                    <a:lnTo>
                      <a:pt x="249" y="166"/>
                    </a:lnTo>
                    <a:lnTo>
                      <a:pt x="249" y="249"/>
                    </a:lnTo>
                    <a:lnTo>
                      <a:pt x="247" y="335"/>
                    </a:lnTo>
                    <a:lnTo>
                      <a:pt x="245" y="424"/>
                    </a:lnTo>
                    <a:lnTo>
                      <a:pt x="241" y="520"/>
                    </a:lnTo>
                    <a:lnTo>
                      <a:pt x="234" y="624"/>
                    </a:lnTo>
                    <a:lnTo>
                      <a:pt x="225" y="738"/>
                    </a:lnTo>
                    <a:lnTo>
                      <a:pt x="218" y="741"/>
                    </a:lnTo>
                    <a:lnTo>
                      <a:pt x="210" y="744"/>
                    </a:lnTo>
                    <a:lnTo>
                      <a:pt x="201" y="747"/>
                    </a:lnTo>
                    <a:lnTo>
                      <a:pt x="190" y="749"/>
                    </a:lnTo>
                    <a:lnTo>
                      <a:pt x="177" y="751"/>
                    </a:lnTo>
                    <a:lnTo>
                      <a:pt x="165" y="752"/>
                    </a:lnTo>
                    <a:lnTo>
                      <a:pt x="151" y="754"/>
                    </a:lnTo>
                    <a:lnTo>
                      <a:pt x="137" y="754"/>
                    </a:lnTo>
                    <a:lnTo>
                      <a:pt x="123" y="754"/>
                    </a:lnTo>
                    <a:lnTo>
                      <a:pt x="109" y="753"/>
                    </a:lnTo>
                    <a:lnTo>
                      <a:pt x="95" y="751"/>
                    </a:lnTo>
                    <a:lnTo>
                      <a:pt x="80" y="748"/>
                    </a:lnTo>
                    <a:lnTo>
                      <a:pt x="67" y="744"/>
                    </a:lnTo>
                    <a:lnTo>
                      <a:pt x="55" y="739"/>
                    </a:lnTo>
                    <a:lnTo>
                      <a:pt x="44" y="733"/>
                    </a:lnTo>
                    <a:lnTo>
                      <a:pt x="34" y="726"/>
                    </a:lnTo>
                    <a:lnTo>
                      <a:pt x="27" y="634"/>
                    </a:lnTo>
                    <a:lnTo>
                      <a:pt x="20" y="537"/>
                    </a:lnTo>
                    <a:lnTo>
                      <a:pt x="14" y="438"/>
                    </a:lnTo>
                    <a:lnTo>
                      <a:pt x="9" y="340"/>
                    </a:lnTo>
                    <a:lnTo>
                      <a:pt x="5" y="244"/>
                    </a:lnTo>
                    <a:lnTo>
                      <a:pt x="2" y="154"/>
                    </a:lnTo>
                    <a:lnTo>
                      <a:pt x="0" y="72"/>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4" name="Freeform 92"/>
              <p:cNvSpPr>
                <a:spLocks/>
              </p:cNvSpPr>
              <p:nvPr/>
            </p:nvSpPr>
            <p:spPr bwMode="auto">
              <a:xfrm>
                <a:off x="2466" y="1894"/>
                <a:ext cx="210" cy="752"/>
              </a:xfrm>
              <a:custGeom>
                <a:avLst/>
                <a:gdLst>
                  <a:gd name="T0" fmla="*/ 0 w 210"/>
                  <a:gd name="T1" fmla="*/ 0 h 752"/>
                  <a:gd name="T2" fmla="*/ 14 w 210"/>
                  <a:gd name="T3" fmla="*/ 3 h 752"/>
                  <a:gd name="T4" fmla="*/ 27 w 210"/>
                  <a:gd name="T5" fmla="*/ 4 h 752"/>
                  <a:gd name="T6" fmla="*/ 41 w 210"/>
                  <a:gd name="T7" fmla="*/ 6 h 752"/>
                  <a:gd name="T8" fmla="*/ 54 w 210"/>
                  <a:gd name="T9" fmla="*/ 7 h 752"/>
                  <a:gd name="T10" fmla="*/ 68 w 210"/>
                  <a:gd name="T11" fmla="*/ 7 h 752"/>
                  <a:gd name="T12" fmla="*/ 80 w 210"/>
                  <a:gd name="T13" fmla="*/ 8 h 752"/>
                  <a:gd name="T14" fmla="*/ 94 w 210"/>
                  <a:gd name="T15" fmla="*/ 8 h 752"/>
                  <a:gd name="T16" fmla="*/ 106 w 210"/>
                  <a:gd name="T17" fmla="*/ 8 h 752"/>
                  <a:gd name="T18" fmla="*/ 120 w 210"/>
                  <a:gd name="T19" fmla="*/ 8 h 752"/>
                  <a:gd name="T20" fmla="*/ 132 w 210"/>
                  <a:gd name="T21" fmla="*/ 7 h 752"/>
                  <a:gd name="T22" fmla="*/ 145 w 210"/>
                  <a:gd name="T23" fmla="*/ 7 h 752"/>
                  <a:gd name="T24" fmla="*/ 158 w 210"/>
                  <a:gd name="T25" fmla="*/ 7 h 752"/>
                  <a:gd name="T26" fmla="*/ 171 w 210"/>
                  <a:gd name="T27" fmla="*/ 5 h 752"/>
                  <a:gd name="T28" fmla="*/ 184 w 210"/>
                  <a:gd name="T29" fmla="*/ 5 h 752"/>
                  <a:gd name="T30" fmla="*/ 197 w 210"/>
                  <a:gd name="T31" fmla="*/ 4 h 752"/>
                  <a:gd name="T32" fmla="*/ 210 w 210"/>
                  <a:gd name="T33" fmla="*/ 3 h 752"/>
                  <a:gd name="T34" fmla="*/ 210 w 210"/>
                  <a:gd name="T35" fmla="*/ 85 h 752"/>
                  <a:gd name="T36" fmla="*/ 210 w 210"/>
                  <a:gd name="T37" fmla="*/ 167 h 752"/>
                  <a:gd name="T38" fmla="*/ 210 w 210"/>
                  <a:gd name="T39" fmla="*/ 250 h 752"/>
                  <a:gd name="T40" fmla="*/ 209 w 210"/>
                  <a:gd name="T41" fmla="*/ 335 h 752"/>
                  <a:gd name="T42" fmla="*/ 207 w 210"/>
                  <a:gd name="T43" fmla="*/ 426 h 752"/>
                  <a:gd name="T44" fmla="*/ 204 w 210"/>
                  <a:gd name="T45" fmla="*/ 522 h 752"/>
                  <a:gd name="T46" fmla="*/ 198 w 210"/>
                  <a:gd name="T47" fmla="*/ 626 h 752"/>
                  <a:gd name="T48" fmla="*/ 190 w 210"/>
                  <a:gd name="T49" fmla="*/ 740 h 752"/>
                  <a:gd name="T50" fmla="*/ 184 w 210"/>
                  <a:gd name="T51" fmla="*/ 742 h 752"/>
                  <a:gd name="T52" fmla="*/ 178 w 210"/>
                  <a:gd name="T53" fmla="*/ 744 h 752"/>
                  <a:gd name="T54" fmla="*/ 169 w 210"/>
                  <a:gd name="T55" fmla="*/ 746 h 752"/>
                  <a:gd name="T56" fmla="*/ 160 w 210"/>
                  <a:gd name="T57" fmla="*/ 748 h 752"/>
                  <a:gd name="T58" fmla="*/ 150 w 210"/>
                  <a:gd name="T59" fmla="*/ 750 h 752"/>
                  <a:gd name="T60" fmla="*/ 140 w 210"/>
                  <a:gd name="T61" fmla="*/ 751 h 752"/>
                  <a:gd name="T62" fmla="*/ 129 w 210"/>
                  <a:gd name="T63" fmla="*/ 752 h 752"/>
                  <a:gd name="T64" fmla="*/ 118 w 210"/>
                  <a:gd name="T65" fmla="*/ 752 h 752"/>
                  <a:gd name="T66" fmla="*/ 106 w 210"/>
                  <a:gd name="T67" fmla="*/ 752 h 752"/>
                  <a:gd name="T68" fmla="*/ 94 w 210"/>
                  <a:gd name="T69" fmla="*/ 751 h 752"/>
                  <a:gd name="T70" fmla="*/ 83 w 210"/>
                  <a:gd name="T71" fmla="*/ 750 h 752"/>
                  <a:gd name="T72" fmla="*/ 72 w 210"/>
                  <a:gd name="T73" fmla="*/ 748 h 752"/>
                  <a:gd name="T74" fmla="*/ 60 w 210"/>
                  <a:gd name="T75" fmla="*/ 744 h 752"/>
                  <a:gd name="T76" fmla="*/ 50 w 210"/>
                  <a:gd name="T77" fmla="*/ 740 h 752"/>
                  <a:gd name="T78" fmla="*/ 41 w 210"/>
                  <a:gd name="T79" fmla="*/ 735 h 752"/>
                  <a:gd name="T80" fmla="*/ 31 w 210"/>
                  <a:gd name="T81" fmla="*/ 729 h 752"/>
                  <a:gd name="T82" fmla="*/ 25 w 210"/>
                  <a:gd name="T83" fmla="*/ 637 h 752"/>
                  <a:gd name="T84" fmla="*/ 20 w 210"/>
                  <a:gd name="T85" fmla="*/ 540 h 752"/>
                  <a:gd name="T86" fmla="*/ 14 w 210"/>
                  <a:gd name="T87" fmla="*/ 441 h 752"/>
                  <a:gd name="T88" fmla="*/ 9 w 210"/>
                  <a:gd name="T89" fmla="*/ 342 h 752"/>
                  <a:gd name="T90" fmla="*/ 5 w 210"/>
                  <a:gd name="T91" fmla="*/ 245 h 752"/>
                  <a:gd name="T92" fmla="*/ 2 w 210"/>
                  <a:gd name="T93" fmla="*/ 154 h 752"/>
                  <a:gd name="T94" fmla="*/ 0 w 210"/>
                  <a:gd name="T95" fmla="*/ 72 h 752"/>
                  <a:gd name="T96" fmla="*/ 0 w 210"/>
                  <a:gd name="T97" fmla="*/ 0 h 7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752"/>
                  <a:gd name="T149" fmla="*/ 210 w 210"/>
                  <a:gd name="T150" fmla="*/ 752 h 7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752">
                    <a:moveTo>
                      <a:pt x="0" y="0"/>
                    </a:moveTo>
                    <a:lnTo>
                      <a:pt x="14" y="3"/>
                    </a:lnTo>
                    <a:lnTo>
                      <a:pt x="27" y="4"/>
                    </a:lnTo>
                    <a:lnTo>
                      <a:pt x="41" y="6"/>
                    </a:lnTo>
                    <a:lnTo>
                      <a:pt x="54" y="7"/>
                    </a:lnTo>
                    <a:lnTo>
                      <a:pt x="68" y="7"/>
                    </a:lnTo>
                    <a:lnTo>
                      <a:pt x="80" y="8"/>
                    </a:lnTo>
                    <a:lnTo>
                      <a:pt x="94" y="8"/>
                    </a:lnTo>
                    <a:lnTo>
                      <a:pt x="106" y="8"/>
                    </a:lnTo>
                    <a:lnTo>
                      <a:pt x="120" y="8"/>
                    </a:lnTo>
                    <a:lnTo>
                      <a:pt x="132" y="7"/>
                    </a:lnTo>
                    <a:lnTo>
                      <a:pt x="145" y="7"/>
                    </a:lnTo>
                    <a:lnTo>
                      <a:pt x="158" y="7"/>
                    </a:lnTo>
                    <a:lnTo>
                      <a:pt x="171" y="5"/>
                    </a:lnTo>
                    <a:lnTo>
                      <a:pt x="184" y="5"/>
                    </a:lnTo>
                    <a:lnTo>
                      <a:pt x="197" y="4"/>
                    </a:lnTo>
                    <a:lnTo>
                      <a:pt x="210" y="3"/>
                    </a:lnTo>
                    <a:lnTo>
                      <a:pt x="210" y="85"/>
                    </a:lnTo>
                    <a:lnTo>
                      <a:pt x="210" y="167"/>
                    </a:lnTo>
                    <a:lnTo>
                      <a:pt x="210" y="250"/>
                    </a:lnTo>
                    <a:lnTo>
                      <a:pt x="209" y="335"/>
                    </a:lnTo>
                    <a:lnTo>
                      <a:pt x="207" y="426"/>
                    </a:lnTo>
                    <a:lnTo>
                      <a:pt x="204" y="522"/>
                    </a:lnTo>
                    <a:lnTo>
                      <a:pt x="198" y="626"/>
                    </a:lnTo>
                    <a:lnTo>
                      <a:pt x="190" y="740"/>
                    </a:lnTo>
                    <a:lnTo>
                      <a:pt x="184" y="742"/>
                    </a:lnTo>
                    <a:lnTo>
                      <a:pt x="178" y="744"/>
                    </a:lnTo>
                    <a:lnTo>
                      <a:pt x="169" y="746"/>
                    </a:lnTo>
                    <a:lnTo>
                      <a:pt x="160" y="748"/>
                    </a:lnTo>
                    <a:lnTo>
                      <a:pt x="150" y="750"/>
                    </a:lnTo>
                    <a:lnTo>
                      <a:pt x="140" y="751"/>
                    </a:lnTo>
                    <a:lnTo>
                      <a:pt x="129" y="752"/>
                    </a:lnTo>
                    <a:lnTo>
                      <a:pt x="118" y="752"/>
                    </a:lnTo>
                    <a:lnTo>
                      <a:pt x="106" y="752"/>
                    </a:lnTo>
                    <a:lnTo>
                      <a:pt x="94" y="751"/>
                    </a:lnTo>
                    <a:lnTo>
                      <a:pt x="83" y="750"/>
                    </a:lnTo>
                    <a:lnTo>
                      <a:pt x="72" y="748"/>
                    </a:lnTo>
                    <a:lnTo>
                      <a:pt x="60" y="744"/>
                    </a:lnTo>
                    <a:lnTo>
                      <a:pt x="50" y="740"/>
                    </a:lnTo>
                    <a:lnTo>
                      <a:pt x="41" y="735"/>
                    </a:lnTo>
                    <a:lnTo>
                      <a:pt x="31" y="729"/>
                    </a:lnTo>
                    <a:lnTo>
                      <a:pt x="25" y="637"/>
                    </a:lnTo>
                    <a:lnTo>
                      <a:pt x="20" y="540"/>
                    </a:lnTo>
                    <a:lnTo>
                      <a:pt x="14" y="441"/>
                    </a:lnTo>
                    <a:lnTo>
                      <a:pt x="9" y="342"/>
                    </a:lnTo>
                    <a:lnTo>
                      <a:pt x="5" y="245"/>
                    </a:lnTo>
                    <a:lnTo>
                      <a:pt x="2" y="154"/>
                    </a:lnTo>
                    <a:lnTo>
                      <a:pt x="0" y="72"/>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5" name="Freeform 93"/>
              <p:cNvSpPr>
                <a:spLocks/>
              </p:cNvSpPr>
              <p:nvPr/>
            </p:nvSpPr>
            <p:spPr bwMode="auto">
              <a:xfrm>
                <a:off x="2485" y="1896"/>
                <a:ext cx="173" cy="750"/>
              </a:xfrm>
              <a:custGeom>
                <a:avLst/>
                <a:gdLst>
                  <a:gd name="T0" fmla="*/ 0 w 173"/>
                  <a:gd name="T1" fmla="*/ 0 h 750"/>
                  <a:gd name="T2" fmla="*/ 12 w 173"/>
                  <a:gd name="T3" fmla="*/ 2 h 750"/>
                  <a:gd name="T4" fmla="*/ 24 w 173"/>
                  <a:gd name="T5" fmla="*/ 4 h 750"/>
                  <a:gd name="T6" fmla="*/ 35 w 173"/>
                  <a:gd name="T7" fmla="*/ 5 h 750"/>
                  <a:gd name="T8" fmla="*/ 47 w 173"/>
                  <a:gd name="T9" fmla="*/ 6 h 750"/>
                  <a:gd name="T10" fmla="*/ 58 w 173"/>
                  <a:gd name="T11" fmla="*/ 7 h 750"/>
                  <a:gd name="T12" fmla="*/ 68 w 173"/>
                  <a:gd name="T13" fmla="*/ 7 h 750"/>
                  <a:gd name="T14" fmla="*/ 79 w 173"/>
                  <a:gd name="T15" fmla="*/ 7 h 750"/>
                  <a:gd name="T16" fmla="*/ 90 w 173"/>
                  <a:gd name="T17" fmla="*/ 7 h 750"/>
                  <a:gd name="T18" fmla="*/ 101 w 173"/>
                  <a:gd name="T19" fmla="*/ 7 h 750"/>
                  <a:gd name="T20" fmla="*/ 111 w 173"/>
                  <a:gd name="T21" fmla="*/ 7 h 750"/>
                  <a:gd name="T22" fmla="*/ 121 w 173"/>
                  <a:gd name="T23" fmla="*/ 6 h 750"/>
                  <a:gd name="T24" fmla="*/ 131 w 173"/>
                  <a:gd name="T25" fmla="*/ 5 h 750"/>
                  <a:gd name="T26" fmla="*/ 142 w 173"/>
                  <a:gd name="T27" fmla="*/ 5 h 750"/>
                  <a:gd name="T28" fmla="*/ 152 w 173"/>
                  <a:gd name="T29" fmla="*/ 5 h 750"/>
                  <a:gd name="T30" fmla="*/ 162 w 173"/>
                  <a:gd name="T31" fmla="*/ 5 h 750"/>
                  <a:gd name="T32" fmla="*/ 172 w 173"/>
                  <a:gd name="T33" fmla="*/ 4 h 750"/>
                  <a:gd name="T34" fmla="*/ 172 w 173"/>
                  <a:gd name="T35" fmla="*/ 86 h 750"/>
                  <a:gd name="T36" fmla="*/ 173 w 173"/>
                  <a:gd name="T37" fmla="*/ 168 h 750"/>
                  <a:gd name="T38" fmla="*/ 172 w 173"/>
                  <a:gd name="T39" fmla="*/ 251 h 750"/>
                  <a:gd name="T40" fmla="*/ 172 w 173"/>
                  <a:gd name="T41" fmla="*/ 336 h 750"/>
                  <a:gd name="T42" fmla="*/ 170 w 173"/>
                  <a:gd name="T43" fmla="*/ 427 h 750"/>
                  <a:gd name="T44" fmla="*/ 167 w 173"/>
                  <a:gd name="T45" fmla="*/ 524 h 750"/>
                  <a:gd name="T46" fmla="*/ 163 w 173"/>
                  <a:gd name="T47" fmla="*/ 628 h 750"/>
                  <a:gd name="T48" fmla="*/ 156 w 173"/>
                  <a:gd name="T49" fmla="*/ 741 h 750"/>
                  <a:gd name="T50" fmla="*/ 151 w 173"/>
                  <a:gd name="T51" fmla="*/ 743 h 750"/>
                  <a:gd name="T52" fmla="*/ 145 w 173"/>
                  <a:gd name="T53" fmla="*/ 744 h 750"/>
                  <a:gd name="T54" fmla="*/ 139 w 173"/>
                  <a:gd name="T55" fmla="*/ 746 h 750"/>
                  <a:gd name="T56" fmla="*/ 131 w 173"/>
                  <a:gd name="T57" fmla="*/ 747 h 750"/>
                  <a:gd name="T58" fmla="*/ 124 w 173"/>
                  <a:gd name="T59" fmla="*/ 748 h 750"/>
                  <a:gd name="T60" fmla="*/ 116 w 173"/>
                  <a:gd name="T61" fmla="*/ 749 h 750"/>
                  <a:gd name="T62" fmla="*/ 107 w 173"/>
                  <a:gd name="T63" fmla="*/ 750 h 750"/>
                  <a:gd name="T64" fmla="*/ 98 w 173"/>
                  <a:gd name="T65" fmla="*/ 750 h 750"/>
                  <a:gd name="T66" fmla="*/ 90 w 173"/>
                  <a:gd name="T67" fmla="*/ 750 h 750"/>
                  <a:gd name="T68" fmla="*/ 80 w 173"/>
                  <a:gd name="T69" fmla="*/ 750 h 750"/>
                  <a:gd name="T70" fmla="*/ 71 w 173"/>
                  <a:gd name="T71" fmla="*/ 748 h 750"/>
                  <a:gd name="T72" fmla="*/ 63 w 173"/>
                  <a:gd name="T73" fmla="*/ 746 h 750"/>
                  <a:gd name="T74" fmla="*/ 53 w 173"/>
                  <a:gd name="T75" fmla="*/ 744 h 750"/>
                  <a:gd name="T76" fmla="*/ 45 w 173"/>
                  <a:gd name="T77" fmla="*/ 740 h 750"/>
                  <a:gd name="T78" fmla="*/ 37 w 173"/>
                  <a:gd name="T79" fmla="*/ 736 h 750"/>
                  <a:gd name="T80" fmla="*/ 29 w 173"/>
                  <a:gd name="T81" fmla="*/ 732 h 750"/>
                  <a:gd name="T82" fmla="*/ 24 w 173"/>
                  <a:gd name="T83" fmla="*/ 640 h 750"/>
                  <a:gd name="T84" fmla="*/ 19 w 173"/>
                  <a:gd name="T85" fmla="*/ 543 h 750"/>
                  <a:gd name="T86" fmla="*/ 13 w 173"/>
                  <a:gd name="T87" fmla="*/ 443 h 750"/>
                  <a:gd name="T88" fmla="*/ 9 w 173"/>
                  <a:gd name="T89" fmla="*/ 343 h 750"/>
                  <a:gd name="T90" fmla="*/ 5 w 173"/>
                  <a:gd name="T91" fmla="*/ 246 h 750"/>
                  <a:gd name="T92" fmla="*/ 2 w 173"/>
                  <a:gd name="T93" fmla="*/ 155 h 750"/>
                  <a:gd name="T94" fmla="*/ 0 w 173"/>
                  <a:gd name="T95" fmla="*/ 72 h 750"/>
                  <a:gd name="T96" fmla="*/ 0 w 173"/>
                  <a:gd name="T97" fmla="*/ 0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750"/>
                  <a:gd name="T149" fmla="*/ 173 w 173"/>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750">
                    <a:moveTo>
                      <a:pt x="0" y="0"/>
                    </a:moveTo>
                    <a:lnTo>
                      <a:pt x="12" y="2"/>
                    </a:lnTo>
                    <a:lnTo>
                      <a:pt x="24" y="4"/>
                    </a:lnTo>
                    <a:lnTo>
                      <a:pt x="35" y="5"/>
                    </a:lnTo>
                    <a:lnTo>
                      <a:pt x="47" y="6"/>
                    </a:lnTo>
                    <a:lnTo>
                      <a:pt x="58" y="7"/>
                    </a:lnTo>
                    <a:lnTo>
                      <a:pt x="68" y="7"/>
                    </a:lnTo>
                    <a:lnTo>
                      <a:pt x="79" y="7"/>
                    </a:lnTo>
                    <a:lnTo>
                      <a:pt x="90" y="7"/>
                    </a:lnTo>
                    <a:lnTo>
                      <a:pt x="101" y="7"/>
                    </a:lnTo>
                    <a:lnTo>
                      <a:pt x="111" y="7"/>
                    </a:lnTo>
                    <a:lnTo>
                      <a:pt x="121" y="6"/>
                    </a:lnTo>
                    <a:lnTo>
                      <a:pt x="131" y="5"/>
                    </a:lnTo>
                    <a:lnTo>
                      <a:pt x="142" y="5"/>
                    </a:lnTo>
                    <a:lnTo>
                      <a:pt x="152" y="5"/>
                    </a:lnTo>
                    <a:lnTo>
                      <a:pt x="162" y="5"/>
                    </a:lnTo>
                    <a:lnTo>
                      <a:pt x="172" y="4"/>
                    </a:lnTo>
                    <a:lnTo>
                      <a:pt x="172" y="86"/>
                    </a:lnTo>
                    <a:lnTo>
                      <a:pt x="173" y="168"/>
                    </a:lnTo>
                    <a:lnTo>
                      <a:pt x="172" y="251"/>
                    </a:lnTo>
                    <a:lnTo>
                      <a:pt x="172" y="336"/>
                    </a:lnTo>
                    <a:lnTo>
                      <a:pt x="170" y="427"/>
                    </a:lnTo>
                    <a:lnTo>
                      <a:pt x="167" y="524"/>
                    </a:lnTo>
                    <a:lnTo>
                      <a:pt x="163" y="628"/>
                    </a:lnTo>
                    <a:lnTo>
                      <a:pt x="156" y="741"/>
                    </a:lnTo>
                    <a:lnTo>
                      <a:pt x="151" y="743"/>
                    </a:lnTo>
                    <a:lnTo>
                      <a:pt x="145" y="744"/>
                    </a:lnTo>
                    <a:lnTo>
                      <a:pt x="139" y="746"/>
                    </a:lnTo>
                    <a:lnTo>
                      <a:pt x="131" y="747"/>
                    </a:lnTo>
                    <a:lnTo>
                      <a:pt x="124" y="748"/>
                    </a:lnTo>
                    <a:lnTo>
                      <a:pt x="116" y="749"/>
                    </a:lnTo>
                    <a:lnTo>
                      <a:pt x="107" y="750"/>
                    </a:lnTo>
                    <a:lnTo>
                      <a:pt x="98" y="750"/>
                    </a:lnTo>
                    <a:lnTo>
                      <a:pt x="90" y="750"/>
                    </a:lnTo>
                    <a:lnTo>
                      <a:pt x="80" y="750"/>
                    </a:lnTo>
                    <a:lnTo>
                      <a:pt x="71" y="748"/>
                    </a:lnTo>
                    <a:lnTo>
                      <a:pt x="63" y="746"/>
                    </a:lnTo>
                    <a:lnTo>
                      <a:pt x="53" y="744"/>
                    </a:lnTo>
                    <a:lnTo>
                      <a:pt x="45" y="740"/>
                    </a:lnTo>
                    <a:lnTo>
                      <a:pt x="37" y="736"/>
                    </a:lnTo>
                    <a:lnTo>
                      <a:pt x="29" y="732"/>
                    </a:lnTo>
                    <a:lnTo>
                      <a:pt x="24" y="640"/>
                    </a:lnTo>
                    <a:lnTo>
                      <a:pt x="19" y="543"/>
                    </a:lnTo>
                    <a:lnTo>
                      <a:pt x="13" y="443"/>
                    </a:lnTo>
                    <a:lnTo>
                      <a:pt x="9" y="343"/>
                    </a:lnTo>
                    <a:lnTo>
                      <a:pt x="5" y="246"/>
                    </a:lnTo>
                    <a:lnTo>
                      <a:pt x="2" y="155"/>
                    </a:lnTo>
                    <a:lnTo>
                      <a:pt x="0" y="72"/>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6" name="Freeform 94"/>
              <p:cNvSpPr>
                <a:spLocks/>
              </p:cNvSpPr>
              <p:nvPr/>
            </p:nvSpPr>
            <p:spPr bwMode="auto">
              <a:xfrm>
                <a:off x="2504" y="1897"/>
                <a:ext cx="134" cy="749"/>
              </a:xfrm>
              <a:custGeom>
                <a:avLst/>
                <a:gdLst>
                  <a:gd name="T0" fmla="*/ 0 w 134"/>
                  <a:gd name="T1" fmla="*/ 0 h 749"/>
                  <a:gd name="T2" fmla="*/ 10 w 134"/>
                  <a:gd name="T3" fmla="*/ 2 h 749"/>
                  <a:gd name="T4" fmla="*/ 20 w 134"/>
                  <a:gd name="T5" fmla="*/ 3 h 749"/>
                  <a:gd name="T6" fmla="*/ 30 w 134"/>
                  <a:gd name="T7" fmla="*/ 4 h 749"/>
                  <a:gd name="T8" fmla="*/ 38 w 134"/>
                  <a:gd name="T9" fmla="*/ 4 h 749"/>
                  <a:gd name="T10" fmla="*/ 48 w 134"/>
                  <a:gd name="T11" fmla="*/ 4 h 749"/>
                  <a:gd name="T12" fmla="*/ 57 w 134"/>
                  <a:gd name="T13" fmla="*/ 5 h 749"/>
                  <a:gd name="T14" fmla="*/ 65 w 134"/>
                  <a:gd name="T15" fmla="*/ 5 h 749"/>
                  <a:gd name="T16" fmla="*/ 73 w 134"/>
                  <a:gd name="T17" fmla="*/ 5 h 749"/>
                  <a:gd name="T18" fmla="*/ 82 w 134"/>
                  <a:gd name="T19" fmla="*/ 4 h 749"/>
                  <a:gd name="T20" fmla="*/ 89 w 134"/>
                  <a:gd name="T21" fmla="*/ 4 h 749"/>
                  <a:gd name="T22" fmla="*/ 97 w 134"/>
                  <a:gd name="T23" fmla="*/ 4 h 749"/>
                  <a:gd name="T24" fmla="*/ 105 w 134"/>
                  <a:gd name="T25" fmla="*/ 4 h 749"/>
                  <a:gd name="T26" fmla="*/ 112 w 134"/>
                  <a:gd name="T27" fmla="*/ 4 h 749"/>
                  <a:gd name="T28" fmla="*/ 119 w 134"/>
                  <a:gd name="T29" fmla="*/ 4 h 749"/>
                  <a:gd name="T30" fmla="*/ 127 w 134"/>
                  <a:gd name="T31" fmla="*/ 4 h 749"/>
                  <a:gd name="T32" fmla="*/ 134 w 134"/>
                  <a:gd name="T33" fmla="*/ 4 h 749"/>
                  <a:gd name="T34" fmla="*/ 134 w 134"/>
                  <a:gd name="T35" fmla="*/ 169 h 749"/>
                  <a:gd name="T36" fmla="*/ 133 w 134"/>
                  <a:gd name="T37" fmla="*/ 338 h 749"/>
                  <a:gd name="T38" fmla="*/ 129 w 134"/>
                  <a:gd name="T39" fmla="*/ 526 h 749"/>
                  <a:gd name="T40" fmla="*/ 120 w 134"/>
                  <a:gd name="T41" fmla="*/ 744 h 749"/>
                  <a:gd name="T42" fmla="*/ 116 w 134"/>
                  <a:gd name="T43" fmla="*/ 745 h 749"/>
                  <a:gd name="T44" fmla="*/ 112 w 134"/>
                  <a:gd name="T45" fmla="*/ 746 h 749"/>
                  <a:gd name="T46" fmla="*/ 108 w 134"/>
                  <a:gd name="T47" fmla="*/ 747 h 749"/>
                  <a:gd name="T48" fmla="*/ 103 w 134"/>
                  <a:gd name="T49" fmla="*/ 747 h 749"/>
                  <a:gd name="T50" fmla="*/ 97 w 134"/>
                  <a:gd name="T51" fmla="*/ 748 h 749"/>
                  <a:gd name="T52" fmla="*/ 91 w 134"/>
                  <a:gd name="T53" fmla="*/ 749 h 749"/>
                  <a:gd name="T54" fmla="*/ 85 w 134"/>
                  <a:gd name="T55" fmla="*/ 749 h 749"/>
                  <a:gd name="T56" fmla="*/ 79 w 134"/>
                  <a:gd name="T57" fmla="*/ 749 h 749"/>
                  <a:gd name="T58" fmla="*/ 72 w 134"/>
                  <a:gd name="T59" fmla="*/ 749 h 749"/>
                  <a:gd name="T60" fmla="*/ 66 w 134"/>
                  <a:gd name="T61" fmla="*/ 749 h 749"/>
                  <a:gd name="T62" fmla="*/ 60 w 134"/>
                  <a:gd name="T63" fmla="*/ 747 h 749"/>
                  <a:gd name="T64" fmla="*/ 53 w 134"/>
                  <a:gd name="T65" fmla="*/ 746 h 749"/>
                  <a:gd name="T66" fmla="*/ 46 w 134"/>
                  <a:gd name="T67" fmla="*/ 744 h 749"/>
                  <a:gd name="T68" fmla="*/ 40 w 134"/>
                  <a:gd name="T69" fmla="*/ 742 h 749"/>
                  <a:gd name="T70" fmla="*/ 33 w 134"/>
                  <a:gd name="T71" fmla="*/ 739 h 749"/>
                  <a:gd name="T72" fmla="*/ 26 w 134"/>
                  <a:gd name="T73" fmla="*/ 735 h 749"/>
                  <a:gd name="T74" fmla="*/ 22 w 134"/>
                  <a:gd name="T75" fmla="*/ 643 h 749"/>
                  <a:gd name="T76" fmla="*/ 18 w 134"/>
                  <a:gd name="T77" fmla="*/ 546 h 749"/>
                  <a:gd name="T78" fmla="*/ 13 w 134"/>
                  <a:gd name="T79" fmla="*/ 445 h 749"/>
                  <a:gd name="T80" fmla="*/ 9 w 134"/>
                  <a:gd name="T81" fmla="*/ 345 h 749"/>
                  <a:gd name="T82" fmla="*/ 5 w 134"/>
                  <a:gd name="T83" fmla="*/ 248 h 749"/>
                  <a:gd name="T84" fmla="*/ 2 w 134"/>
                  <a:gd name="T85" fmla="*/ 156 h 749"/>
                  <a:gd name="T86" fmla="*/ 0 w 134"/>
                  <a:gd name="T87" fmla="*/ 72 h 749"/>
                  <a:gd name="T88" fmla="*/ 0 w 134"/>
                  <a:gd name="T89" fmla="*/ 0 h 7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749"/>
                  <a:gd name="T137" fmla="*/ 134 w 134"/>
                  <a:gd name="T138" fmla="*/ 749 h 7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749">
                    <a:moveTo>
                      <a:pt x="0" y="0"/>
                    </a:moveTo>
                    <a:lnTo>
                      <a:pt x="10" y="2"/>
                    </a:lnTo>
                    <a:lnTo>
                      <a:pt x="20" y="3"/>
                    </a:lnTo>
                    <a:lnTo>
                      <a:pt x="30" y="4"/>
                    </a:lnTo>
                    <a:lnTo>
                      <a:pt x="38" y="4"/>
                    </a:lnTo>
                    <a:lnTo>
                      <a:pt x="48" y="4"/>
                    </a:lnTo>
                    <a:lnTo>
                      <a:pt x="57" y="5"/>
                    </a:lnTo>
                    <a:lnTo>
                      <a:pt x="65" y="5"/>
                    </a:lnTo>
                    <a:lnTo>
                      <a:pt x="73" y="5"/>
                    </a:lnTo>
                    <a:lnTo>
                      <a:pt x="82" y="4"/>
                    </a:lnTo>
                    <a:lnTo>
                      <a:pt x="89" y="4"/>
                    </a:lnTo>
                    <a:lnTo>
                      <a:pt x="97" y="4"/>
                    </a:lnTo>
                    <a:lnTo>
                      <a:pt x="105" y="4"/>
                    </a:lnTo>
                    <a:lnTo>
                      <a:pt x="112" y="4"/>
                    </a:lnTo>
                    <a:lnTo>
                      <a:pt x="119" y="4"/>
                    </a:lnTo>
                    <a:lnTo>
                      <a:pt x="127" y="4"/>
                    </a:lnTo>
                    <a:lnTo>
                      <a:pt x="134" y="4"/>
                    </a:lnTo>
                    <a:lnTo>
                      <a:pt x="134" y="169"/>
                    </a:lnTo>
                    <a:lnTo>
                      <a:pt x="133" y="338"/>
                    </a:lnTo>
                    <a:lnTo>
                      <a:pt x="129" y="526"/>
                    </a:lnTo>
                    <a:lnTo>
                      <a:pt x="120" y="744"/>
                    </a:lnTo>
                    <a:lnTo>
                      <a:pt x="116" y="745"/>
                    </a:lnTo>
                    <a:lnTo>
                      <a:pt x="112" y="746"/>
                    </a:lnTo>
                    <a:lnTo>
                      <a:pt x="108" y="747"/>
                    </a:lnTo>
                    <a:lnTo>
                      <a:pt x="103" y="747"/>
                    </a:lnTo>
                    <a:lnTo>
                      <a:pt x="97" y="748"/>
                    </a:lnTo>
                    <a:lnTo>
                      <a:pt x="91" y="749"/>
                    </a:lnTo>
                    <a:lnTo>
                      <a:pt x="85" y="749"/>
                    </a:lnTo>
                    <a:lnTo>
                      <a:pt x="79" y="749"/>
                    </a:lnTo>
                    <a:lnTo>
                      <a:pt x="72" y="749"/>
                    </a:lnTo>
                    <a:lnTo>
                      <a:pt x="66" y="749"/>
                    </a:lnTo>
                    <a:lnTo>
                      <a:pt x="60" y="747"/>
                    </a:lnTo>
                    <a:lnTo>
                      <a:pt x="53" y="746"/>
                    </a:lnTo>
                    <a:lnTo>
                      <a:pt x="46" y="744"/>
                    </a:lnTo>
                    <a:lnTo>
                      <a:pt x="40" y="742"/>
                    </a:lnTo>
                    <a:lnTo>
                      <a:pt x="33" y="739"/>
                    </a:lnTo>
                    <a:lnTo>
                      <a:pt x="26" y="735"/>
                    </a:lnTo>
                    <a:lnTo>
                      <a:pt x="22" y="643"/>
                    </a:lnTo>
                    <a:lnTo>
                      <a:pt x="18" y="546"/>
                    </a:lnTo>
                    <a:lnTo>
                      <a:pt x="13" y="445"/>
                    </a:lnTo>
                    <a:lnTo>
                      <a:pt x="9" y="345"/>
                    </a:lnTo>
                    <a:lnTo>
                      <a:pt x="5" y="248"/>
                    </a:lnTo>
                    <a:lnTo>
                      <a:pt x="2" y="156"/>
                    </a:lnTo>
                    <a:lnTo>
                      <a:pt x="0" y="72"/>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7" name="Freeform 95"/>
              <p:cNvSpPr>
                <a:spLocks/>
              </p:cNvSpPr>
              <p:nvPr/>
            </p:nvSpPr>
            <p:spPr bwMode="auto">
              <a:xfrm>
                <a:off x="2522" y="1899"/>
                <a:ext cx="96" cy="747"/>
              </a:xfrm>
              <a:custGeom>
                <a:avLst/>
                <a:gdLst>
                  <a:gd name="T0" fmla="*/ 0 w 96"/>
                  <a:gd name="T1" fmla="*/ 0 h 747"/>
                  <a:gd name="T2" fmla="*/ 9 w 96"/>
                  <a:gd name="T3" fmla="*/ 2 h 747"/>
                  <a:gd name="T4" fmla="*/ 17 w 96"/>
                  <a:gd name="T5" fmla="*/ 2 h 747"/>
                  <a:gd name="T6" fmla="*/ 25 w 96"/>
                  <a:gd name="T7" fmla="*/ 3 h 747"/>
                  <a:gd name="T8" fmla="*/ 31 w 96"/>
                  <a:gd name="T9" fmla="*/ 3 h 747"/>
                  <a:gd name="T10" fmla="*/ 39 w 96"/>
                  <a:gd name="T11" fmla="*/ 4 h 747"/>
                  <a:gd name="T12" fmla="*/ 45 w 96"/>
                  <a:gd name="T13" fmla="*/ 4 h 747"/>
                  <a:gd name="T14" fmla="*/ 51 w 96"/>
                  <a:gd name="T15" fmla="*/ 4 h 747"/>
                  <a:gd name="T16" fmla="*/ 57 w 96"/>
                  <a:gd name="T17" fmla="*/ 3 h 747"/>
                  <a:gd name="T18" fmla="*/ 63 w 96"/>
                  <a:gd name="T19" fmla="*/ 3 h 747"/>
                  <a:gd name="T20" fmla="*/ 68 w 96"/>
                  <a:gd name="T21" fmla="*/ 3 h 747"/>
                  <a:gd name="T22" fmla="*/ 73 w 96"/>
                  <a:gd name="T23" fmla="*/ 3 h 747"/>
                  <a:gd name="T24" fmla="*/ 78 w 96"/>
                  <a:gd name="T25" fmla="*/ 3 h 747"/>
                  <a:gd name="T26" fmla="*/ 83 w 96"/>
                  <a:gd name="T27" fmla="*/ 3 h 747"/>
                  <a:gd name="T28" fmla="*/ 87 w 96"/>
                  <a:gd name="T29" fmla="*/ 3 h 747"/>
                  <a:gd name="T30" fmla="*/ 92 w 96"/>
                  <a:gd name="T31" fmla="*/ 4 h 747"/>
                  <a:gd name="T32" fmla="*/ 96 w 96"/>
                  <a:gd name="T33" fmla="*/ 4 h 747"/>
                  <a:gd name="T34" fmla="*/ 96 w 96"/>
                  <a:gd name="T35" fmla="*/ 170 h 747"/>
                  <a:gd name="T36" fmla="*/ 94 w 96"/>
                  <a:gd name="T37" fmla="*/ 340 h 747"/>
                  <a:gd name="T38" fmla="*/ 92 w 96"/>
                  <a:gd name="T39" fmla="*/ 527 h 747"/>
                  <a:gd name="T40" fmla="*/ 86 w 96"/>
                  <a:gd name="T41" fmla="*/ 745 h 747"/>
                  <a:gd name="T42" fmla="*/ 79 w 96"/>
                  <a:gd name="T43" fmla="*/ 746 h 747"/>
                  <a:gd name="T44" fmla="*/ 73 w 96"/>
                  <a:gd name="T45" fmla="*/ 747 h 747"/>
                  <a:gd name="T46" fmla="*/ 67 w 96"/>
                  <a:gd name="T47" fmla="*/ 747 h 747"/>
                  <a:gd name="T48" fmla="*/ 60 w 96"/>
                  <a:gd name="T49" fmla="*/ 747 h 747"/>
                  <a:gd name="T50" fmla="*/ 52 w 96"/>
                  <a:gd name="T51" fmla="*/ 747 h 747"/>
                  <a:gd name="T52" fmla="*/ 44 w 96"/>
                  <a:gd name="T53" fmla="*/ 745 h 747"/>
                  <a:gd name="T54" fmla="*/ 35 w 96"/>
                  <a:gd name="T55" fmla="*/ 743 h 747"/>
                  <a:gd name="T56" fmla="*/ 24 w 96"/>
                  <a:gd name="T57" fmla="*/ 739 h 747"/>
                  <a:gd name="T58" fmla="*/ 20 w 96"/>
                  <a:gd name="T59" fmla="*/ 646 h 747"/>
                  <a:gd name="T60" fmla="*/ 18 w 96"/>
                  <a:gd name="T61" fmla="*/ 548 h 747"/>
                  <a:gd name="T62" fmla="*/ 13 w 96"/>
                  <a:gd name="T63" fmla="*/ 447 h 747"/>
                  <a:gd name="T64" fmla="*/ 9 w 96"/>
                  <a:gd name="T65" fmla="*/ 346 h 747"/>
                  <a:gd name="T66" fmla="*/ 5 w 96"/>
                  <a:gd name="T67" fmla="*/ 248 h 747"/>
                  <a:gd name="T68" fmla="*/ 3 w 96"/>
                  <a:gd name="T69" fmla="*/ 156 h 747"/>
                  <a:gd name="T70" fmla="*/ 1 w 96"/>
                  <a:gd name="T71" fmla="*/ 73 h 747"/>
                  <a:gd name="T72" fmla="*/ 0 w 96"/>
                  <a:gd name="T73" fmla="*/ 0 h 7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747"/>
                  <a:gd name="T113" fmla="*/ 96 w 96"/>
                  <a:gd name="T114" fmla="*/ 747 h 7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747">
                    <a:moveTo>
                      <a:pt x="0" y="0"/>
                    </a:moveTo>
                    <a:lnTo>
                      <a:pt x="9" y="2"/>
                    </a:lnTo>
                    <a:lnTo>
                      <a:pt x="17" y="2"/>
                    </a:lnTo>
                    <a:lnTo>
                      <a:pt x="25" y="3"/>
                    </a:lnTo>
                    <a:lnTo>
                      <a:pt x="31" y="3"/>
                    </a:lnTo>
                    <a:lnTo>
                      <a:pt x="39" y="4"/>
                    </a:lnTo>
                    <a:lnTo>
                      <a:pt x="45" y="4"/>
                    </a:lnTo>
                    <a:lnTo>
                      <a:pt x="51" y="4"/>
                    </a:lnTo>
                    <a:lnTo>
                      <a:pt x="57" y="3"/>
                    </a:lnTo>
                    <a:lnTo>
                      <a:pt x="63" y="3"/>
                    </a:lnTo>
                    <a:lnTo>
                      <a:pt x="68" y="3"/>
                    </a:lnTo>
                    <a:lnTo>
                      <a:pt x="73" y="3"/>
                    </a:lnTo>
                    <a:lnTo>
                      <a:pt x="78" y="3"/>
                    </a:lnTo>
                    <a:lnTo>
                      <a:pt x="83" y="3"/>
                    </a:lnTo>
                    <a:lnTo>
                      <a:pt x="87" y="3"/>
                    </a:lnTo>
                    <a:lnTo>
                      <a:pt x="92" y="4"/>
                    </a:lnTo>
                    <a:lnTo>
                      <a:pt x="96" y="4"/>
                    </a:lnTo>
                    <a:lnTo>
                      <a:pt x="96" y="170"/>
                    </a:lnTo>
                    <a:lnTo>
                      <a:pt x="94" y="340"/>
                    </a:lnTo>
                    <a:lnTo>
                      <a:pt x="92" y="527"/>
                    </a:lnTo>
                    <a:lnTo>
                      <a:pt x="86" y="745"/>
                    </a:lnTo>
                    <a:lnTo>
                      <a:pt x="79" y="746"/>
                    </a:lnTo>
                    <a:lnTo>
                      <a:pt x="73" y="747"/>
                    </a:lnTo>
                    <a:lnTo>
                      <a:pt x="67" y="747"/>
                    </a:lnTo>
                    <a:lnTo>
                      <a:pt x="60" y="747"/>
                    </a:lnTo>
                    <a:lnTo>
                      <a:pt x="52" y="747"/>
                    </a:lnTo>
                    <a:lnTo>
                      <a:pt x="44" y="745"/>
                    </a:lnTo>
                    <a:lnTo>
                      <a:pt x="35" y="743"/>
                    </a:lnTo>
                    <a:lnTo>
                      <a:pt x="24" y="739"/>
                    </a:lnTo>
                    <a:lnTo>
                      <a:pt x="20" y="646"/>
                    </a:lnTo>
                    <a:lnTo>
                      <a:pt x="18" y="548"/>
                    </a:lnTo>
                    <a:lnTo>
                      <a:pt x="13" y="447"/>
                    </a:lnTo>
                    <a:lnTo>
                      <a:pt x="9" y="346"/>
                    </a:lnTo>
                    <a:lnTo>
                      <a:pt x="5" y="248"/>
                    </a:lnTo>
                    <a:lnTo>
                      <a:pt x="3" y="156"/>
                    </a:lnTo>
                    <a:lnTo>
                      <a:pt x="1" y="73"/>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8" name="Freeform 96"/>
              <p:cNvSpPr>
                <a:spLocks/>
              </p:cNvSpPr>
              <p:nvPr/>
            </p:nvSpPr>
            <p:spPr bwMode="auto">
              <a:xfrm>
                <a:off x="2243" y="1916"/>
                <a:ext cx="79" cy="99"/>
              </a:xfrm>
              <a:custGeom>
                <a:avLst/>
                <a:gdLst>
                  <a:gd name="T0" fmla="*/ 54 w 79"/>
                  <a:gd name="T1" fmla="*/ 0 h 99"/>
                  <a:gd name="T2" fmla="*/ 26 w 79"/>
                  <a:gd name="T3" fmla="*/ 4 h 99"/>
                  <a:gd name="T4" fmla="*/ 2 w 79"/>
                  <a:gd name="T5" fmla="*/ 15 h 99"/>
                  <a:gd name="T6" fmla="*/ 0 w 79"/>
                  <a:gd name="T7" fmla="*/ 53 h 99"/>
                  <a:gd name="T8" fmla="*/ 13 w 79"/>
                  <a:gd name="T9" fmla="*/ 75 h 99"/>
                  <a:gd name="T10" fmla="*/ 31 w 79"/>
                  <a:gd name="T11" fmla="*/ 88 h 99"/>
                  <a:gd name="T12" fmla="*/ 57 w 79"/>
                  <a:gd name="T13" fmla="*/ 99 h 99"/>
                  <a:gd name="T14" fmla="*/ 78 w 79"/>
                  <a:gd name="T15" fmla="*/ 97 h 99"/>
                  <a:gd name="T16" fmla="*/ 79 w 79"/>
                  <a:gd name="T17" fmla="*/ 55 h 99"/>
                  <a:gd name="T18" fmla="*/ 58 w 79"/>
                  <a:gd name="T19" fmla="*/ 55 h 99"/>
                  <a:gd name="T20" fmla="*/ 35 w 79"/>
                  <a:gd name="T21" fmla="*/ 48 h 99"/>
                  <a:gd name="T22" fmla="*/ 43 w 79"/>
                  <a:gd name="T23" fmla="*/ 39 h 99"/>
                  <a:gd name="T24" fmla="*/ 55 w 79"/>
                  <a:gd name="T25" fmla="*/ 39 h 99"/>
                  <a:gd name="T26" fmla="*/ 54 w 79"/>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99"/>
                  <a:gd name="T44" fmla="*/ 79 w 7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99">
                    <a:moveTo>
                      <a:pt x="54" y="0"/>
                    </a:moveTo>
                    <a:lnTo>
                      <a:pt x="26" y="4"/>
                    </a:lnTo>
                    <a:lnTo>
                      <a:pt x="2" y="15"/>
                    </a:lnTo>
                    <a:lnTo>
                      <a:pt x="0" y="53"/>
                    </a:lnTo>
                    <a:lnTo>
                      <a:pt x="13" y="75"/>
                    </a:lnTo>
                    <a:lnTo>
                      <a:pt x="31" y="88"/>
                    </a:lnTo>
                    <a:lnTo>
                      <a:pt x="57" y="99"/>
                    </a:lnTo>
                    <a:lnTo>
                      <a:pt x="78" y="97"/>
                    </a:lnTo>
                    <a:lnTo>
                      <a:pt x="79" y="55"/>
                    </a:lnTo>
                    <a:lnTo>
                      <a:pt x="58" y="55"/>
                    </a:lnTo>
                    <a:lnTo>
                      <a:pt x="35" y="48"/>
                    </a:lnTo>
                    <a:lnTo>
                      <a:pt x="43" y="39"/>
                    </a:lnTo>
                    <a:lnTo>
                      <a:pt x="55" y="39"/>
                    </a:lnTo>
                    <a:lnTo>
                      <a:pt x="54"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9" name="Freeform 97"/>
              <p:cNvSpPr>
                <a:spLocks/>
              </p:cNvSpPr>
              <p:nvPr/>
            </p:nvSpPr>
            <p:spPr bwMode="auto">
              <a:xfrm>
                <a:off x="2242" y="1937"/>
                <a:ext cx="64" cy="75"/>
              </a:xfrm>
              <a:custGeom>
                <a:avLst/>
                <a:gdLst>
                  <a:gd name="T0" fmla="*/ 0 w 64"/>
                  <a:gd name="T1" fmla="*/ 0 h 75"/>
                  <a:gd name="T2" fmla="*/ 9 w 64"/>
                  <a:gd name="T3" fmla="*/ 8 h 75"/>
                  <a:gd name="T4" fmla="*/ 16 w 64"/>
                  <a:gd name="T5" fmla="*/ 14 h 75"/>
                  <a:gd name="T6" fmla="*/ 22 w 64"/>
                  <a:gd name="T7" fmla="*/ 19 h 75"/>
                  <a:gd name="T8" fmla="*/ 29 w 64"/>
                  <a:gd name="T9" fmla="*/ 22 h 75"/>
                  <a:gd name="T10" fmla="*/ 35 w 64"/>
                  <a:gd name="T11" fmla="*/ 25 h 75"/>
                  <a:gd name="T12" fmla="*/ 42 w 64"/>
                  <a:gd name="T13" fmla="*/ 26 h 75"/>
                  <a:gd name="T14" fmla="*/ 52 w 64"/>
                  <a:gd name="T15" fmla="*/ 27 h 75"/>
                  <a:gd name="T16" fmla="*/ 64 w 64"/>
                  <a:gd name="T17" fmla="*/ 28 h 75"/>
                  <a:gd name="T18" fmla="*/ 64 w 64"/>
                  <a:gd name="T19" fmla="*/ 74 h 75"/>
                  <a:gd name="T20" fmla="*/ 53 w 64"/>
                  <a:gd name="T21" fmla="*/ 75 h 75"/>
                  <a:gd name="T22" fmla="*/ 45 w 64"/>
                  <a:gd name="T23" fmla="*/ 74 h 75"/>
                  <a:gd name="T24" fmla="*/ 39 w 64"/>
                  <a:gd name="T25" fmla="*/ 73 h 75"/>
                  <a:gd name="T26" fmla="*/ 34 w 64"/>
                  <a:gd name="T27" fmla="*/ 71 h 75"/>
                  <a:gd name="T28" fmla="*/ 28 w 64"/>
                  <a:gd name="T29" fmla="*/ 68 h 75"/>
                  <a:gd name="T30" fmla="*/ 22 w 64"/>
                  <a:gd name="T31" fmla="*/ 64 h 75"/>
                  <a:gd name="T32" fmla="*/ 15 w 64"/>
                  <a:gd name="T33" fmla="*/ 58 h 75"/>
                  <a:gd name="T34" fmla="*/ 6 w 64"/>
                  <a:gd name="T35" fmla="*/ 52 h 75"/>
                  <a:gd name="T36" fmla="*/ 1 w 64"/>
                  <a:gd name="T37" fmla="*/ 38 h 75"/>
                  <a:gd name="T38" fmla="*/ 0 w 64"/>
                  <a:gd name="T39" fmla="*/ 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5"/>
                  <a:gd name="T62" fmla="*/ 64 w 6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5">
                    <a:moveTo>
                      <a:pt x="0" y="0"/>
                    </a:moveTo>
                    <a:lnTo>
                      <a:pt x="9" y="8"/>
                    </a:lnTo>
                    <a:lnTo>
                      <a:pt x="16" y="14"/>
                    </a:lnTo>
                    <a:lnTo>
                      <a:pt x="22" y="19"/>
                    </a:lnTo>
                    <a:lnTo>
                      <a:pt x="29" y="22"/>
                    </a:lnTo>
                    <a:lnTo>
                      <a:pt x="35" y="25"/>
                    </a:lnTo>
                    <a:lnTo>
                      <a:pt x="42" y="26"/>
                    </a:lnTo>
                    <a:lnTo>
                      <a:pt x="52" y="27"/>
                    </a:lnTo>
                    <a:lnTo>
                      <a:pt x="64" y="28"/>
                    </a:lnTo>
                    <a:lnTo>
                      <a:pt x="64" y="74"/>
                    </a:lnTo>
                    <a:lnTo>
                      <a:pt x="53" y="75"/>
                    </a:lnTo>
                    <a:lnTo>
                      <a:pt x="45" y="74"/>
                    </a:lnTo>
                    <a:lnTo>
                      <a:pt x="39" y="73"/>
                    </a:lnTo>
                    <a:lnTo>
                      <a:pt x="34" y="71"/>
                    </a:lnTo>
                    <a:lnTo>
                      <a:pt x="28" y="68"/>
                    </a:lnTo>
                    <a:lnTo>
                      <a:pt x="22" y="64"/>
                    </a:lnTo>
                    <a:lnTo>
                      <a:pt x="15" y="58"/>
                    </a:lnTo>
                    <a:lnTo>
                      <a:pt x="6" y="52"/>
                    </a:lnTo>
                    <a:lnTo>
                      <a:pt x="1" y="38"/>
                    </a:lnTo>
                    <a:lnTo>
                      <a:pt x="0"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0" name="Freeform 98"/>
              <p:cNvSpPr>
                <a:spLocks/>
              </p:cNvSpPr>
              <p:nvPr/>
            </p:nvSpPr>
            <p:spPr bwMode="auto">
              <a:xfrm>
                <a:off x="2834" y="1901"/>
                <a:ext cx="49" cy="77"/>
              </a:xfrm>
              <a:custGeom>
                <a:avLst/>
                <a:gdLst>
                  <a:gd name="T0" fmla="*/ 16 w 49"/>
                  <a:gd name="T1" fmla="*/ 0 h 77"/>
                  <a:gd name="T2" fmla="*/ 39 w 49"/>
                  <a:gd name="T3" fmla="*/ 6 h 77"/>
                  <a:gd name="T4" fmla="*/ 49 w 49"/>
                  <a:gd name="T5" fmla="*/ 16 h 77"/>
                  <a:gd name="T6" fmla="*/ 49 w 49"/>
                  <a:gd name="T7" fmla="*/ 51 h 77"/>
                  <a:gd name="T8" fmla="*/ 38 w 49"/>
                  <a:gd name="T9" fmla="*/ 66 h 77"/>
                  <a:gd name="T10" fmla="*/ 21 w 49"/>
                  <a:gd name="T11" fmla="*/ 72 h 77"/>
                  <a:gd name="T12" fmla="*/ 0 w 49"/>
                  <a:gd name="T13" fmla="*/ 77 h 77"/>
                  <a:gd name="T14" fmla="*/ 2 w 49"/>
                  <a:gd name="T15" fmla="*/ 9 h 77"/>
                  <a:gd name="T16" fmla="*/ 4 w 49"/>
                  <a:gd name="T17" fmla="*/ 8 h 77"/>
                  <a:gd name="T18" fmla="*/ 8 w 49"/>
                  <a:gd name="T19" fmla="*/ 5 h 77"/>
                  <a:gd name="T20" fmla="*/ 13 w 49"/>
                  <a:gd name="T21" fmla="*/ 2 h 77"/>
                  <a:gd name="T22" fmla="*/ 16 w 49"/>
                  <a:gd name="T23" fmla="*/ 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77"/>
                  <a:gd name="T38" fmla="*/ 49 w 49"/>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77">
                    <a:moveTo>
                      <a:pt x="16" y="0"/>
                    </a:moveTo>
                    <a:lnTo>
                      <a:pt x="39" y="6"/>
                    </a:lnTo>
                    <a:lnTo>
                      <a:pt x="49" y="16"/>
                    </a:lnTo>
                    <a:lnTo>
                      <a:pt x="49" y="51"/>
                    </a:lnTo>
                    <a:lnTo>
                      <a:pt x="38" y="66"/>
                    </a:lnTo>
                    <a:lnTo>
                      <a:pt x="21" y="72"/>
                    </a:lnTo>
                    <a:lnTo>
                      <a:pt x="0" y="77"/>
                    </a:lnTo>
                    <a:lnTo>
                      <a:pt x="2" y="9"/>
                    </a:lnTo>
                    <a:lnTo>
                      <a:pt x="4" y="8"/>
                    </a:lnTo>
                    <a:lnTo>
                      <a:pt x="8" y="5"/>
                    </a:lnTo>
                    <a:lnTo>
                      <a:pt x="13" y="2"/>
                    </a:lnTo>
                    <a:lnTo>
                      <a:pt x="16"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1" name="Freeform 99"/>
              <p:cNvSpPr>
                <a:spLocks/>
              </p:cNvSpPr>
              <p:nvPr/>
            </p:nvSpPr>
            <p:spPr bwMode="auto">
              <a:xfrm>
                <a:off x="2849" y="1918"/>
                <a:ext cx="33" cy="57"/>
              </a:xfrm>
              <a:custGeom>
                <a:avLst/>
                <a:gdLst>
                  <a:gd name="T0" fmla="*/ 3 w 33"/>
                  <a:gd name="T1" fmla="*/ 14 h 57"/>
                  <a:gd name="T2" fmla="*/ 28 w 33"/>
                  <a:gd name="T3" fmla="*/ 4 h 57"/>
                  <a:gd name="T4" fmla="*/ 33 w 33"/>
                  <a:gd name="T5" fmla="*/ 0 h 57"/>
                  <a:gd name="T6" fmla="*/ 33 w 33"/>
                  <a:gd name="T7" fmla="*/ 34 h 57"/>
                  <a:gd name="T8" fmla="*/ 27 w 33"/>
                  <a:gd name="T9" fmla="*/ 46 h 57"/>
                  <a:gd name="T10" fmla="*/ 8 w 33"/>
                  <a:gd name="T11" fmla="*/ 56 h 57"/>
                  <a:gd name="T12" fmla="*/ 0 w 33"/>
                  <a:gd name="T13" fmla="*/ 57 h 57"/>
                  <a:gd name="T14" fmla="*/ 3 w 33"/>
                  <a:gd name="T15" fmla="*/ 14 h 5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7"/>
                  <a:gd name="T26" fmla="*/ 33 w 3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7">
                    <a:moveTo>
                      <a:pt x="3" y="14"/>
                    </a:moveTo>
                    <a:lnTo>
                      <a:pt x="28" y="4"/>
                    </a:lnTo>
                    <a:lnTo>
                      <a:pt x="33" y="0"/>
                    </a:lnTo>
                    <a:lnTo>
                      <a:pt x="33" y="34"/>
                    </a:lnTo>
                    <a:lnTo>
                      <a:pt x="27" y="46"/>
                    </a:lnTo>
                    <a:lnTo>
                      <a:pt x="8" y="56"/>
                    </a:lnTo>
                    <a:lnTo>
                      <a:pt x="0" y="57"/>
                    </a:lnTo>
                    <a:lnTo>
                      <a:pt x="3" y="14"/>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2" name="Freeform 100"/>
              <p:cNvSpPr>
                <a:spLocks/>
              </p:cNvSpPr>
              <p:nvPr/>
            </p:nvSpPr>
            <p:spPr bwMode="auto">
              <a:xfrm>
                <a:off x="2475" y="1914"/>
                <a:ext cx="99" cy="674"/>
              </a:xfrm>
              <a:custGeom>
                <a:avLst/>
                <a:gdLst>
                  <a:gd name="T0" fmla="*/ 89 w 99"/>
                  <a:gd name="T1" fmla="*/ 82 h 674"/>
                  <a:gd name="T2" fmla="*/ 85 w 99"/>
                  <a:gd name="T3" fmla="*/ 43 h 674"/>
                  <a:gd name="T4" fmla="*/ 77 w 99"/>
                  <a:gd name="T5" fmla="*/ 19 h 674"/>
                  <a:gd name="T6" fmla="*/ 65 w 99"/>
                  <a:gd name="T7" fmla="*/ 6 h 674"/>
                  <a:gd name="T8" fmla="*/ 51 w 99"/>
                  <a:gd name="T9" fmla="*/ 0 h 674"/>
                  <a:gd name="T10" fmla="*/ 37 w 99"/>
                  <a:gd name="T11" fmla="*/ 0 h 674"/>
                  <a:gd name="T12" fmla="*/ 23 w 99"/>
                  <a:gd name="T13" fmla="*/ 8 h 674"/>
                  <a:gd name="T14" fmla="*/ 12 w 99"/>
                  <a:gd name="T15" fmla="*/ 20 h 674"/>
                  <a:gd name="T16" fmla="*/ 4 w 99"/>
                  <a:gd name="T17" fmla="*/ 37 h 674"/>
                  <a:gd name="T18" fmla="*/ 0 w 99"/>
                  <a:gd name="T19" fmla="*/ 57 h 674"/>
                  <a:gd name="T20" fmla="*/ 28 w 99"/>
                  <a:gd name="T21" fmla="*/ 618 h 674"/>
                  <a:gd name="T22" fmla="*/ 39 w 99"/>
                  <a:gd name="T23" fmla="*/ 664 h 674"/>
                  <a:gd name="T24" fmla="*/ 50 w 99"/>
                  <a:gd name="T25" fmla="*/ 671 h 674"/>
                  <a:gd name="T26" fmla="*/ 62 w 99"/>
                  <a:gd name="T27" fmla="*/ 674 h 674"/>
                  <a:gd name="T28" fmla="*/ 72 w 99"/>
                  <a:gd name="T29" fmla="*/ 673 h 674"/>
                  <a:gd name="T30" fmla="*/ 82 w 99"/>
                  <a:gd name="T31" fmla="*/ 668 h 674"/>
                  <a:gd name="T32" fmla="*/ 89 w 99"/>
                  <a:gd name="T33" fmla="*/ 660 h 674"/>
                  <a:gd name="T34" fmla="*/ 95 w 99"/>
                  <a:gd name="T35" fmla="*/ 648 h 674"/>
                  <a:gd name="T36" fmla="*/ 99 w 99"/>
                  <a:gd name="T37" fmla="*/ 634 h 674"/>
                  <a:gd name="T38" fmla="*/ 99 w 99"/>
                  <a:gd name="T39" fmla="*/ 618 h 674"/>
                  <a:gd name="T40" fmla="*/ 97 w 99"/>
                  <a:gd name="T41" fmla="*/ 535 h 674"/>
                  <a:gd name="T42" fmla="*/ 94 w 99"/>
                  <a:gd name="T43" fmla="*/ 352 h 674"/>
                  <a:gd name="T44" fmla="*/ 90 w 99"/>
                  <a:gd name="T45" fmla="*/ 167 h 674"/>
                  <a:gd name="T46" fmla="*/ 89 w 99"/>
                  <a:gd name="T47" fmla="*/ 82 h 6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74"/>
                  <a:gd name="T74" fmla="*/ 99 w 99"/>
                  <a:gd name="T75" fmla="*/ 674 h 6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74">
                    <a:moveTo>
                      <a:pt x="89" y="82"/>
                    </a:moveTo>
                    <a:lnTo>
                      <a:pt x="85" y="43"/>
                    </a:lnTo>
                    <a:lnTo>
                      <a:pt x="77" y="19"/>
                    </a:lnTo>
                    <a:lnTo>
                      <a:pt x="65" y="6"/>
                    </a:lnTo>
                    <a:lnTo>
                      <a:pt x="51" y="0"/>
                    </a:lnTo>
                    <a:lnTo>
                      <a:pt x="37" y="0"/>
                    </a:lnTo>
                    <a:lnTo>
                      <a:pt x="23" y="8"/>
                    </a:lnTo>
                    <a:lnTo>
                      <a:pt x="12" y="20"/>
                    </a:lnTo>
                    <a:lnTo>
                      <a:pt x="4" y="37"/>
                    </a:lnTo>
                    <a:lnTo>
                      <a:pt x="0" y="57"/>
                    </a:lnTo>
                    <a:lnTo>
                      <a:pt x="28" y="618"/>
                    </a:lnTo>
                    <a:lnTo>
                      <a:pt x="39" y="664"/>
                    </a:lnTo>
                    <a:lnTo>
                      <a:pt x="50" y="671"/>
                    </a:lnTo>
                    <a:lnTo>
                      <a:pt x="62" y="674"/>
                    </a:lnTo>
                    <a:lnTo>
                      <a:pt x="72" y="673"/>
                    </a:lnTo>
                    <a:lnTo>
                      <a:pt x="82" y="668"/>
                    </a:lnTo>
                    <a:lnTo>
                      <a:pt x="89" y="660"/>
                    </a:lnTo>
                    <a:lnTo>
                      <a:pt x="95" y="648"/>
                    </a:lnTo>
                    <a:lnTo>
                      <a:pt x="99" y="634"/>
                    </a:lnTo>
                    <a:lnTo>
                      <a:pt x="99" y="618"/>
                    </a:lnTo>
                    <a:lnTo>
                      <a:pt x="97" y="535"/>
                    </a:lnTo>
                    <a:lnTo>
                      <a:pt x="94" y="352"/>
                    </a:lnTo>
                    <a:lnTo>
                      <a:pt x="90" y="167"/>
                    </a:lnTo>
                    <a:lnTo>
                      <a:pt x="89" y="8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3" name="Freeform 101"/>
              <p:cNvSpPr>
                <a:spLocks/>
              </p:cNvSpPr>
              <p:nvPr/>
            </p:nvSpPr>
            <p:spPr bwMode="auto">
              <a:xfrm>
                <a:off x="2608" y="1932"/>
                <a:ext cx="99" cy="662"/>
              </a:xfrm>
              <a:custGeom>
                <a:avLst/>
                <a:gdLst>
                  <a:gd name="T0" fmla="*/ 10 w 99"/>
                  <a:gd name="T1" fmla="*/ 69 h 662"/>
                  <a:gd name="T2" fmla="*/ 19 w 99"/>
                  <a:gd name="T3" fmla="*/ 44 h 662"/>
                  <a:gd name="T4" fmla="*/ 28 w 99"/>
                  <a:gd name="T5" fmla="*/ 21 h 662"/>
                  <a:gd name="T6" fmla="*/ 38 w 99"/>
                  <a:gd name="T7" fmla="*/ 7 h 662"/>
                  <a:gd name="T8" fmla="*/ 52 w 99"/>
                  <a:gd name="T9" fmla="*/ 0 h 662"/>
                  <a:gd name="T10" fmla="*/ 64 w 99"/>
                  <a:gd name="T11" fmla="*/ 1 h 662"/>
                  <a:gd name="T12" fmla="*/ 77 w 99"/>
                  <a:gd name="T13" fmla="*/ 8 h 662"/>
                  <a:gd name="T14" fmla="*/ 88 w 99"/>
                  <a:gd name="T15" fmla="*/ 21 h 662"/>
                  <a:gd name="T16" fmla="*/ 95 w 99"/>
                  <a:gd name="T17" fmla="*/ 37 h 662"/>
                  <a:gd name="T18" fmla="*/ 99 w 99"/>
                  <a:gd name="T19" fmla="*/ 56 h 662"/>
                  <a:gd name="T20" fmla="*/ 71 w 99"/>
                  <a:gd name="T21" fmla="*/ 605 h 662"/>
                  <a:gd name="T22" fmla="*/ 64 w 99"/>
                  <a:gd name="T23" fmla="*/ 642 h 662"/>
                  <a:gd name="T24" fmla="*/ 53 w 99"/>
                  <a:gd name="T25" fmla="*/ 654 h 662"/>
                  <a:gd name="T26" fmla="*/ 41 w 99"/>
                  <a:gd name="T27" fmla="*/ 660 h 662"/>
                  <a:gd name="T28" fmla="*/ 30 w 99"/>
                  <a:gd name="T29" fmla="*/ 662 h 662"/>
                  <a:gd name="T30" fmla="*/ 19 w 99"/>
                  <a:gd name="T31" fmla="*/ 659 h 662"/>
                  <a:gd name="T32" fmla="*/ 11 w 99"/>
                  <a:gd name="T33" fmla="*/ 651 h 662"/>
                  <a:gd name="T34" fmla="*/ 4 w 99"/>
                  <a:gd name="T35" fmla="*/ 640 h 662"/>
                  <a:gd name="T36" fmla="*/ 0 w 99"/>
                  <a:gd name="T37" fmla="*/ 624 h 662"/>
                  <a:gd name="T38" fmla="*/ 0 w 99"/>
                  <a:gd name="T39" fmla="*/ 605 h 662"/>
                  <a:gd name="T40" fmla="*/ 1 w 99"/>
                  <a:gd name="T41" fmla="*/ 522 h 662"/>
                  <a:gd name="T42" fmla="*/ 5 w 99"/>
                  <a:gd name="T43" fmla="*/ 338 h 662"/>
                  <a:gd name="T44" fmla="*/ 8 w 99"/>
                  <a:gd name="T45" fmla="*/ 154 h 662"/>
                  <a:gd name="T46" fmla="*/ 10 w 99"/>
                  <a:gd name="T47" fmla="*/ 69 h 6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62"/>
                  <a:gd name="T74" fmla="*/ 99 w 99"/>
                  <a:gd name="T75" fmla="*/ 662 h 6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62">
                    <a:moveTo>
                      <a:pt x="10" y="69"/>
                    </a:moveTo>
                    <a:lnTo>
                      <a:pt x="19" y="44"/>
                    </a:lnTo>
                    <a:lnTo>
                      <a:pt x="28" y="21"/>
                    </a:lnTo>
                    <a:lnTo>
                      <a:pt x="38" y="7"/>
                    </a:lnTo>
                    <a:lnTo>
                      <a:pt x="52" y="0"/>
                    </a:lnTo>
                    <a:lnTo>
                      <a:pt x="64" y="1"/>
                    </a:lnTo>
                    <a:lnTo>
                      <a:pt x="77" y="8"/>
                    </a:lnTo>
                    <a:lnTo>
                      <a:pt x="88" y="21"/>
                    </a:lnTo>
                    <a:lnTo>
                      <a:pt x="95" y="37"/>
                    </a:lnTo>
                    <a:lnTo>
                      <a:pt x="99" y="56"/>
                    </a:lnTo>
                    <a:lnTo>
                      <a:pt x="71" y="605"/>
                    </a:lnTo>
                    <a:lnTo>
                      <a:pt x="64" y="642"/>
                    </a:lnTo>
                    <a:lnTo>
                      <a:pt x="53" y="654"/>
                    </a:lnTo>
                    <a:lnTo>
                      <a:pt x="41" y="660"/>
                    </a:lnTo>
                    <a:lnTo>
                      <a:pt x="30" y="662"/>
                    </a:lnTo>
                    <a:lnTo>
                      <a:pt x="19" y="659"/>
                    </a:lnTo>
                    <a:lnTo>
                      <a:pt x="11" y="651"/>
                    </a:lnTo>
                    <a:lnTo>
                      <a:pt x="4" y="640"/>
                    </a:lnTo>
                    <a:lnTo>
                      <a:pt x="0" y="624"/>
                    </a:lnTo>
                    <a:lnTo>
                      <a:pt x="0" y="605"/>
                    </a:lnTo>
                    <a:lnTo>
                      <a:pt x="1" y="522"/>
                    </a:lnTo>
                    <a:lnTo>
                      <a:pt x="5" y="338"/>
                    </a:lnTo>
                    <a:lnTo>
                      <a:pt x="8" y="154"/>
                    </a:lnTo>
                    <a:lnTo>
                      <a:pt x="10" y="69"/>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4" name="Freeform 102"/>
              <p:cNvSpPr>
                <a:spLocks/>
              </p:cNvSpPr>
              <p:nvPr/>
            </p:nvSpPr>
            <p:spPr bwMode="auto">
              <a:xfrm>
                <a:off x="2485" y="1925"/>
                <a:ext cx="89" cy="665"/>
              </a:xfrm>
              <a:custGeom>
                <a:avLst/>
                <a:gdLst>
                  <a:gd name="T0" fmla="*/ 79 w 89"/>
                  <a:gd name="T1" fmla="*/ 70 h 665"/>
                  <a:gd name="T2" fmla="*/ 75 w 89"/>
                  <a:gd name="T3" fmla="*/ 31 h 665"/>
                  <a:gd name="T4" fmla="*/ 64 w 89"/>
                  <a:gd name="T5" fmla="*/ 14 h 665"/>
                  <a:gd name="T6" fmla="*/ 53 w 89"/>
                  <a:gd name="T7" fmla="*/ 4 h 665"/>
                  <a:gd name="T8" fmla="*/ 41 w 89"/>
                  <a:gd name="T9" fmla="*/ 0 h 665"/>
                  <a:gd name="T10" fmla="*/ 30 w 89"/>
                  <a:gd name="T11" fmla="*/ 2 h 665"/>
                  <a:gd name="T12" fmla="*/ 19 w 89"/>
                  <a:gd name="T13" fmla="*/ 9 h 665"/>
                  <a:gd name="T14" fmla="*/ 10 w 89"/>
                  <a:gd name="T15" fmla="*/ 20 h 665"/>
                  <a:gd name="T16" fmla="*/ 4 w 89"/>
                  <a:gd name="T17" fmla="*/ 33 h 665"/>
                  <a:gd name="T18" fmla="*/ 0 w 89"/>
                  <a:gd name="T19" fmla="*/ 52 h 665"/>
                  <a:gd name="T20" fmla="*/ 25 w 89"/>
                  <a:gd name="T21" fmla="*/ 610 h 665"/>
                  <a:gd name="T22" fmla="*/ 28 w 89"/>
                  <a:gd name="T23" fmla="*/ 653 h 665"/>
                  <a:gd name="T24" fmla="*/ 40 w 89"/>
                  <a:gd name="T25" fmla="*/ 662 h 665"/>
                  <a:gd name="T26" fmla="*/ 51 w 89"/>
                  <a:gd name="T27" fmla="*/ 665 h 665"/>
                  <a:gd name="T28" fmla="*/ 62 w 89"/>
                  <a:gd name="T29" fmla="*/ 663 h 665"/>
                  <a:gd name="T30" fmla="*/ 72 w 89"/>
                  <a:gd name="T31" fmla="*/ 658 h 665"/>
                  <a:gd name="T32" fmla="*/ 79 w 89"/>
                  <a:gd name="T33" fmla="*/ 649 h 665"/>
                  <a:gd name="T34" fmla="*/ 85 w 89"/>
                  <a:gd name="T35" fmla="*/ 637 h 665"/>
                  <a:gd name="T36" fmla="*/ 89 w 89"/>
                  <a:gd name="T37" fmla="*/ 623 h 665"/>
                  <a:gd name="T38" fmla="*/ 89 w 89"/>
                  <a:gd name="T39" fmla="*/ 607 h 665"/>
                  <a:gd name="T40" fmla="*/ 87 w 89"/>
                  <a:gd name="T41" fmla="*/ 524 h 665"/>
                  <a:gd name="T42" fmla="*/ 84 w 89"/>
                  <a:gd name="T43" fmla="*/ 340 h 665"/>
                  <a:gd name="T44" fmla="*/ 80 w 89"/>
                  <a:gd name="T45" fmla="*/ 155 h 665"/>
                  <a:gd name="T46" fmla="*/ 79 w 89"/>
                  <a:gd name="T47" fmla="*/ 70 h 6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665"/>
                  <a:gd name="T74" fmla="*/ 89 w 89"/>
                  <a:gd name="T75" fmla="*/ 665 h 6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665">
                    <a:moveTo>
                      <a:pt x="79" y="70"/>
                    </a:moveTo>
                    <a:lnTo>
                      <a:pt x="75" y="31"/>
                    </a:lnTo>
                    <a:lnTo>
                      <a:pt x="64" y="14"/>
                    </a:lnTo>
                    <a:lnTo>
                      <a:pt x="53" y="4"/>
                    </a:lnTo>
                    <a:lnTo>
                      <a:pt x="41" y="0"/>
                    </a:lnTo>
                    <a:lnTo>
                      <a:pt x="30" y="2"/>
                    </a:lnTo>
                    <a:lnTo>
                      <a:pt x="19" y="9"/>
                    </a:lnTo>
                    <a:lnTo>
                      <a:pt x="10" y="20"/>
                    </a:lnTo>
                    <a:lnTo>
                      <a:pt x="4" y="33"/>
                    </a:lnTo>
                    <a:lnTo>
                      <a:pt x="0" y="52"/>
                    </a:lnTo>
                    <a:lnTo>
                      <a:pt x="25" y="610"/>
                    </a:lnTo>
                    <a:lnTo>
                      <a:pt x="28" y="653"/>
                    </a:lnTo>
                    <a:lnTo>
                      <a:pt x="40" y="662"/>
                    </a:lnTo>
                    <a:lnTo>
                      <a:pt x="51" y="665"/>
                    </a:lnTo>
                    <a:lnTo>
                      <a:pt x="62" y="663"/>
                    </a:lnTo>
                    <a:lnTo>
                      <a:pt x="72" y="658"/>
                    </a:lnTo>
                    <a:lnTo>
                      <a:pt x="79" y="649"/>
                    </a:lnTo>
                    <a:lnTo>
                      <a:pt x="85" y="637"/>
                    </a:lnTo>
                    <a:lnTo>
                      <a:pt x="89" y="623"/>
                    </a:lnTo>
                    <a:lnTo>
                      <a:pt x="89" y="607"/>
                    </a:lnTo>
                    <a:lnTo>
                      <a:pt x="87" y="524"/>
                    </a:lnTo>
                    <a:lnTo>
                      <a:pt x="84" y="340"/>
                    </a:lnTo>
                    <a:lnTo>
                      <a:pt x="80" y="155"/>
                    </a:lnTo>
                    <a:lnTo>
                      <a:pt x="79" y="70"/>
                    </a:lnTo>
                    <a:close/>
                  </a:path>
                </a:pathLst>
              </a:custGeom>
              <a:solidFill>
                <a:srgbClr val="E2C9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5" name="Freeform 103"/>
              <p:cNvSpPr>
                <a:spLocks/>
              </p:cNvSpPr>
              <p:nvPr/>
            </p:nvSpPr>
            <p:spPr bwMode="auto">
              <a:xfrm>
                <a:off x="2608" y="1916"/>
                <a:ext cx="90" cy="666"/>
              </a:xfrm>
              <a:custGeom>
                <a:avLst/>
                <a:gdLst>
                  <a:gd name="T0" fmla="*/ 10 w 90"/>
                  <a:gd name="T1" fmla="*/ 85 h 666"/>
                  <a:gd name="T2" fmla="*/ 11 w 90"/>
                  <a:gd name="T3" fmla="*/ 40 h 666"/>
                  <a:gd name="T4" fmla="*/ 26 w 90"/>
                  <a:gd name="T5" fmla="*/ 17 h 666"/>
                  <a:gd name="T6" fmla="*/ 40 w 90"/>
                  <a:gd name="T7" fmla="*/ 4 h 666"/>
                  <a:gd name="T8" fmla="*/ 55 w 90"/>
                  <a:gd name="T9" fmla="*/ 0 h 666"/>
                  <a:gd name="T10" fmla="*/ 67 w 90"/>
                  <a:gd name="T11" fmla="*/ 3 h 666"/>
                  <a:gd name="T12" fmla="*/ 78 w 90"/>
                  <a:gd name="T13" fmla="*/ 12 h 666"/>
                  <a:gd name="T14" fmla="*/ 86 w 90"/>
                  <a:gd name="T15" fmla="*/ 26 h 666"/>
                  <a:gd name="T16" fmla="*/ 90 w 90"/>
                  <a:gd name="T17" fmla="*/ 44 h 666"/>
                  <a:gd name="T18" fmla="*/ 89 w 90"/>
                  <a:gd name="T19" fmla="*/ 63 h 666"/>
                  <a:gd name="T20" fmla="*/ 63 w 90"/>
                  <a:gd name="T21" fmla="*/ 624 h 666"/>
                  <a:gd name="T22" fmla="*/ 60 w 90"/>
                  <a:gd name="T23" fmla="*/ 656 h 666"/>
                  <a:gd name="T24" fmla="*/ 49 w 90"/>
                  <a:gd name="T25" fmla="*/ 664 h 666"/>
                  <a:gd name="T26" fmla="*/ 38 w 90"/>
                  <a:gd name="T27" fmla="*/ 666 h 666"/>
                  <a:gd name="T28" fmla="*/ 29 w 90"/>
                  <a:gd name="T29" fmla="*/ 664 h 666"/>
                  <a:gd name="T30" fmla="*/ 19 w 90"/>
                  <a:gd name="T31" fmla="*/ 660 h 666"/>
                  <a:gd name="T32" fmla="*/ 11 w 90"/>
                  <a:gd name="T33" fmla="*/ 652 h 666"/>
                  <a:gd name="T34" fmla="*/ 5 w 90"/>
                  <a:gd name="T35" fmla="*/ 643 h 666"/>
                  <a:gd name="T36" fmla="*/ 1 w 90"/>
                  <a:gd name="T37" fmla="*/ 632 h 666"/>
                  <a:gd name="T38" fmla="*/ 0 w 90"/>
                  <a:gd name="T39" fmla="*/ 621 h 666"/>
                  <a:gd name="T40" fmla="*/ 1 w 90"/>
                  <a:gd name="T41" fmla="*/ 538 h 666"/>
                  <a:gd name="T42" fmla="*/ 5 w 90"/>
                  <a:gd name="T43" fmla="*/ 354 h 666"/>
                  <a:gd name="T44" fmla="*/ 8 w 90"/>
                  <a:gd name="T45" fmla="*/ 170 h 666"/>
                  <a:gd name="T46" fmla="*/ 10 w 90"/>
                  <a:gd name="T47" fmla="*/ 85 h 6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666"/>
                  <a:gd name="T74" fmla="*/ 90 w 90"/>
                  <a:gd name="T75" fmla="*/ 666 h 6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666">
                    <a:moveTo>
                      <a:pt x="10" y="85"/>
                    </a:moveTo>
                    <a:lnTo>
                      <a:pt x="11" y="40"/>
                    </a:lnTo>
                    <a:lnTo>
                      <a:pt x="26" y="17"/>
                    </a:lnTo>
                    <a:lnTo>
                      <a:pt x="40" y="4"/>
                    </a:lnTo>
                    <a:lnTo>
                      <a:pt x="55" y="0"/>
                    </a:lnTo>
                    <a:lnTo>
                      <a:pt x="67" y="3"/>
                    </a:lnTo>
                    <a:lnTo>
                      <a:pt x="78" y="12"/>
                    </a:lnTo>
                    <a:lnTo>
                      <a:pt x="86" y="26"/>
                    </a:lnTo>
                    <a:lnTo>
                      <a:pt x="90" y="44"/>
                    </a:lnTo>
                    <a:lnTo>
                      <a:pt x="89" y="63"/>
                    </a:lnTo>
                    <a:lnTo>
                      <a:pt x="63" y="624"/>
                    </a:lnTo>
                    <a:lnTo>
                      <a:pt x="60" y="656"/>
                    </a:lnTo>
                    <a:lnTo>
                      <a:pt x="49" y="664"/>
                    </a:lnTo>
                    <a:lnTo>
                      <a:pt x="38" y="666"/>
                    </a:lnTo>
                    <a:lnTo>
                      <a:pt x="29" y="664"/>
                    </a:lnTo>
                    <a:lnTo>
                      <a:pt x="19" y="660"/>
                    </a:lnTo>
                    <a:lnTo>
                      <a:pt x="11" y="652"/>
                    </a:lnTo>
                    <a:lnTo>
                      <a:pt x="5" y="643"/>
                    </a:lnTo>
                    <a:lnTo>
                      <a:pt x="1" y="632"/>
                    </a:lnTo>
                    <a:lnTo>
                      <a:pt x="0" y="621"/>
                    </a:lnTo>
                    <a:lnTo>
                      <a:pt x="1" y="538"/>
                    </a:lnTo>
                    <a:lnTo>
                      <a:pt x="5" y="354"/>
                    </a:lnTo>
                    <a:lnTo>
                      <a:pt x="8" y="170"/>
                    </a:lnTo>
                    <a:lnTo>
                      <a:pt x="10" y="8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6" name="Freeform 104"/>
              <p:cNvSpPr>
                <a:spLocks/>
              </p:cNvSpPr>
              <p:nvPr/>
            </p:nvSpPr>
            <p:spPr bwMode="auto">
              <a:xfrm>
                <a:off x="2485" y="1924"/>
                <a:ext cx="79" cy="653"/>
              </a:xfrm>
              <a:custGeom>
                <a:avLst/>
                <a:gdLst>
                  <a:gd name="T0" fmla="*/ 65 w 79"/>
                  <a:gd name="T1" fmla="*/ 71 h 653"/>
                  <a:gd name="T2" fmla="*/ 65 w 79"/>
                  <a:gd name="T3" fmla="*/ 29 h 653"/>
                  <a:gd name="T4" fmla="*/ 54 w 79"/>
                  <a:gd name="T5" fmla="*/ 12 h 653"/>
                  <a:gd name="T6" fmla="*/ 44 w 79"/>
                  <a:gd name="T7" fmla="*/ 3 h 653"/>
                  <a:gd name="T8" fmla="*/ 34 w 79"/>
                  <a:gd name="T9" fmla="*/ 0 h 653"/>
                  <a:gd name="T10" fmla="*/ 24 w 79"/>
                  <a:gd name="T11" fmla="*/ 2 h 653"/>
                  <a:gd name="T12" fmla="*/ 15 w 79"/>
                  <a:gd name="T13" fmla="*/ 9 h 653"/>
                  <a:gd name="T14" fmla="*/ 9 w 79"/>
                  <a:gd name="T15" fmla="*/ 21 h 653"/>
                  <a:gd name="T16" fmla="*/ 3 w 79"/>
                  <a:gd name="T17" fmla="*/ 35 h 653"/>
                  <a:gd name="T18" fmla="*/ 0 w 79"/>
                  <a:gd name="T19" fmla="*/ 53 h 653"/>
                  <a:gd name="T20" fmla="*/ 25 w 79"/>
                  <a:gd name="T21" fmla="*/ 611 h 653"/>
                  <a:gd name="T22" fmla="*/ 27 w 79"/>
                  <a:gd name="T23" fmla="*/ 641 h 653"/>
                  <a:gd name="T24" fmla="*/ 37 w 79"/>
                  <a:gd name="T25" fmla="*/ 648 h 653"/>
                  <a:gd name="T26" fmla="*/ 47 w 79"/>
                  <a:gd name="T27" fmla="*/ 652 h 653"/>
                  <a:gd name="T28" fmla="*/ 57 w 79"/>
                  <a:gd name="T29" fmla="*/ 653 h 653"/>
                  <a:gd name="T30" fmla="*/ 65 w 79"/>
                  <a:gd name="T31" fmla="*/ 650 h 653"/>
                  <a:gd name="T32" fmla="*/ 72 w 79"/>
                  <a:gd name="T33" fmla="*/ 644 h 653"/>
                  <a:gd name="T34" fmla="*/ 77 w 79"/>
                  <a:gd name="T35" fmla="*/ 635 h 653"/>
                  <a:gd name="T36" fmla="*/ 79 w 79"/>
                  <a:gd name="T37" fmla="*/ 623 h 653"/>
                  <a:gd name="T38" fmla="*/ 79 w 79"/>
                  <a:gd name="T39" fmla="*/ 608 h 653"/>
                  <a:gd name="T40" fmla="*/ 77 w 79"/>
                  <a:gd name="T41" fmla="*/ 525 h 653"/>
                  <a:gd name="T42" fmla="*/ 73 w 79"/>
                  <a:gd name="T43" fmla="*/ 341 h 653"/>
                  <a:gd name="T44" fmla="*/ 68 w 79"/>
                  <a:gd name="T45" fmla="*/ 156 h 653"/>
                  <a:gd name="T46" fmla="*/ 65 w 79"/>
                  <a:gd name="T47" fmla="*/ 71 h 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3"/>
                  <a:gd name="T74" fmla="*/ 79 w 79"/>
                  <a:gd name="T75" fmla="*/ 653 h 6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3">
                    <a:moveTo>
                      <a:pt x="65" y="71"/>
                    </a:moveTo>
                    <a:lnTo>
                      <a:pt x="65" y="29"/>
                    </a:lnTo>
                    <a:lnTo>
                      <a:pt x="54" y="12"/>
                    </a:lnTo>
                    <a:lnTo>
                      <a:pt x="44" y="3"/>
                    </a:lnTo>
                    <a:lnTo>
                      <a:pt x="34" y="0"/>
                    </a:lnTo>
                    <a:lnTo>
                      <a:pt x="24" y="2"/>
                    </a:lnTo>
                    <a:lnTo>
                      <a:pt x="15" y="9"/>
                    </a:lnTo>
                    <a:lnTo>
                      <a:pt x="9" y="21"/>
                    </a:lnTo>
                    <a:lnTo>
                      <a:pt x="3" y="35"/>
                    </a:lnTo>
                    <a:lnTo>
                      <a:pt x="0" y="53"/>
                    </a:lnTo>
                    <a:lnTo>
                      <a:pt x="25" y="611"/>
                    </a:lnTo>
                    <a:lnTo>
                      <a:pt x="27" y="641"/>
                    </a:lnTo>
                    <a:lnTo>
                      <a:pt x="37" y="648"/>
                    </a:lnTo>
                    <a:lnTo>
                      <a:pt x="47" y="652"/>
                    </a:lnTo>
                    <a:lnTo>
                      <a:pt x="57" y="653"/>
                    </a:lnTo>
                    <a:lnTo>
                      <a:pt x="65" y="650"/>
                    </a:lnTo>
                    <a:lnTo>
                      <a:pt x="72" y="644"/>
                    </a:lnTo>
                    <a:lnTo>
                      <a:pt x="77" y="635"/>
                    </a:lnTo>
                    <a:lnTo>
                      <a:pt x="79" y="623"/>
                    </a:lnTo>
                    <a:lnTo>
                      <a:pt x="79" y="608"/>
                    </a:lnTo>
                    <a:lnTo>
                      <a:pt x="77" y="525"/>
                    </a:lnTo>
                    <a:lnTo>
                      <a:pt x="73" y="341"/>
                    </a:lnTo>
                    <a:lnTo>
                      <a:pt x="68" y="156"/>
                    </a:lnTo>
                    <a:lnTo>
                      <a:pt x="65" y="71"/>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7" name="Freeform 105"/>
              <p:cNvSpPr>
                <a:spLocks/>
              </p:cNvSpPr>
              <p:nvPr/>
            </p:nvSpPr>
            <p:spPr bwMode="auto">
              <a:xfrm>
                <a:off x="2618" y="1928"/>
                <a:ext cx="79" cy="655"/>
              </a:xfrm>
              <a:custGeom>
                <a:avLst/>
                <a:gdLst>
                  <a:gd name="T0" fmla="*/ 15 w 79"/>
                  <a:gd name="T1" fmla="*/ 73 h 655"/>
                  <a:gd name="T2" fmla="*/ 15 w 79"/>
                  <a:gd name="T3" fmla="*/ 30 h 655"/>
                  <a:gd name="T4" fmla="*/ 24 w 79"/>
                  <a:gd name="T5" fmla="*/ 14 h 655"/>
                  <a:gd name="T6" fmla="*/ 35 w 79"/>
                  <a:gd name="T7" fmla="*/ 4 h 655"/>
                  <a:gd name="T8" fmla="*/ 45 w 79"/>
                  <a:gd name="T9" fmla="*/ 0 h 655"/>
                  <a:gd name="T10" fmla="*/ 54 w 79"/>
                  <a:gd name="T11" fmla="*/ 3 h 655"/>
                  <a:gd name="T12" fmla="*/ 64 w 79"/>
                  <a:gd name="T13" fmla="*/ 10 h 655"/>
                  <a:gd name="T14" fmla="*/ 71 w 79"/>
                  <a:gd name="T15" fmla="*/ 21 h 655"/>
                  <a:gd name="T16" fmla="*/ 76 w 79"/>
                  <a:gd name="T17" fmla="*/ 36 h 655"/>
                  <a:gd name="T18" fmla="*/ 79 w 79"/>
                  <a:gd name="T19" fmla="*/ 54 h 655"/>
                  <a:gd name="T20" fmla="*/ 53 w 79"/>
                  <a:gd name="T21" fmla="*/ 612 h 655"/>
                  <a:gd name="T22" fmla="*/ 50 w 79"/>
                  <a:gd name="T23" fmla="*/ 645 h 655"/>
                  <a:gd name="T24" fmla="*/ 40 w 79"/>
                  <a:gd name="T25" fmla="*/ 652 h 655"/>
                  <a:gd name="T26" fmla="*/ 30 w 79"/>
                  <a:gd name="T27" fmla="*/ 655 h 655"/>
                  <a:gd name="T28" fmla="*/ 21 w 79"/>
                  <a:gd name="T29" fmla="*/ 655 h 655"/>
                  <a:gd name="T30" fmla="*/ 14 w 79"/>
                  <a:gd name="T31" fmla="*/ 652 h 655"/>
                  <a:gd name="T32" fmla="*/ 8 w 79"/>
                  <a:gd name="T33" fmla="*/ 646 h 655"/>
                  <a:gd name="T34" fmla="*/ 2 w 79"/>
                  <a:gd name="T35" fmla="*/ 637 h 655"/>
                  <a:gd name="T36" fmla="*/ 0 w 79"/>
                  <a:gd name="T37" fmla="*/ 624 h 655"/>
                  <a:gd name="T38" fmla="*/ 0 w 79"/>
                  <a:gd name="T39" fmla="*/ 609 h 655"/>
                  <a:gd name="T40" fmla="*/ 2 w 79"/>
                  <a:gd name="T41" fmla="*/ 526 h 655"/>
                  <a:gd name="T42" fmla="*/ 8 w 79"/>
                  <a:gd name="T43" fmla="*/ 342 h 655"/>
                  <a:gd name="T44" fmla="*/ 12 w 79"/>
                  <a:gd name="T45" fmla="*/ 158 h 655"/>
                  <a:gd name="T46" fmla="*/ 15 w 79"/>
                  <a:gd name="T47" fmla="*/ 73 h 6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5"/>
                  <a:gd name="T74" fmla="*/ 79 w 79"/>
                  <a:gd name="T75" fmla="*/ 655 h 6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5">
                    <a:moveTo>
                      <a:pt x="15" y="73"/>
                    </a:moveTo>
                    <a:lnTo>
                      <a:pt x="15" y="30"/>
                    </a:lnTo>
                    <a:lnTo>
                      <a:pt x="24" y="14"/>
                    </a:lnTo>
                    <a:lnTo>
                      <a:pt x="35" y="4"/>
                    </a:lnTo>
                    <a:lnTo>
                      <a:pt x="45" y="0"/>
                    </a:lnTo>
                    <a:lnTo>
                      <a:pt x="54" y="3"/>
                    </a:lnTo>
                    <a:lnTo>
                      <a:pt x="64" y="10"/>
                    </a:lnTo>
                    <a:lnTo>
                      <a:pt x="71" y="21"/>
                    </a:lnTo>
                    <a:lnTo>
                      <a:pt x="76" y="36"/>
                    </a:lnTo>
                    <a:lnTo>
                      <a:pt x="79" y="54"/>
                    </a:lnTo>
                    <a:lnTo>
                      <a:pt x="53" y="612"/>
                    </a:lnTo>
                    <a:lnTo>
                      <a:pt x="50" y="645"/>
                    </a:lnTo>
                    <a:lnTo>
                      <a:pt x="40" y="652"/>
                    </a:lnTo>
                    <a:lnTo>
                      <a:pt x="30" y="655"/>
                    </a:lnTo>
                    <a:lnTo>
                      <a:pt x="21" y="655"/>
                    </a:lnTo>
                    <a:lnTo>
                      <a:pt x="14" y="652"/>
                    </a:lnTo>
                    <a:lnTo>
                      <a:pt x="8" y="646"/>
                    </a:lnTo>
                    <a:lnTo>
                      <a:pt x="2" y="637"/>
                    </a:lnTo>
                    <a:lnTo>
                      <a:pt x="0" y="624"/>
                    </a:lnTo>
                    <a:lnTo>
                      <a:pt x="0" y="609"/>
                    </a:lnTo>
                    <a:lnTo>
                      <a:pt x="2" y="526"/>
                    </a:lnTo>
                    <a:lnTo>
                      <a:pt x="8" y="342"/>
                    </a:lnTo>
                    <a:lnTo>
                      <a:pt x="12" y="158"/>
                    </a:lnTo>
                    <a:lnTo>
                      <a:pt x="15" y="73"/>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8" name="Freeform 106"/>
              <p:cNvSpPr>
                <a:spLocks/>
              </p:cNvSpPr>
              <p:nvPr/>
            </p:nvSpPr>
            <p:spPr bwMode="auto">
              <a:xfrm>
                <a:off x="2349" y="1910"/>
                <a:ext cx="107" cy="647"/>
              </a:xfrm>
              <a:custGeom>
                <a:avLst/>
                <a:gdLst>
                  <a:gd name="T0" fmla="*/ 4 w 107"/>
                  <a:gd name="T1" fmla="*/ 46 h 647"/>
                  <a:gd name="T2" fmla="*/ 6 w 107"/>
                  <a:gd name="T3" fmla="*/ 22 h 647"/>
                  <a:gd name="T4" fmla="*/ 13 w 107"/>
                  <a:gd name="T5" fmla="*/ 7 h 647"/>
                  <a:gd name="T6" fmla="*/ 22 w 107"/>
                  <a:gd name="T7" fmla="*/ 0 h 647"/>
                  <a:gd name="T8" fmla="*/ 34 w 107"/>
                  <a:gd name="T9" fmla="*/ 0 h 647"/>
                  <a:gd name="T10" fmla="*/ 46 w 107"/>
                  <a:gd name="T11" fmla="*/ 7 h 647"/>
                  <a:gd name="T12" fmla="*/ 57 w 107"/>
                  <a:gd name="T13" fmla="*/ 18 h 647"/>
                  <a:gd name="T14" fmla="*/ 67 w 107"/>
                  <a:gd name="T15" fmla="*/ 36 h 647"/>
                  <a:gd name="T16" fmla="*/ 74 w 107"/>
                  <a:gd name="T17" fmla="*/ 57 h 647"/>
                  <a:gd name="T18" fmla="*/ 107 w 107"/>
                  <a:gd name="T19" fmla="*/ 612 h 647"/>
                  <a:gd name="T20" fmla="*/ 105 w 107"/>
                  <a:gd name="T21" fmla="*/ 624 h 647"/>
                  <a:gd name="T22" fmla="*/ 103 w 107"/>
                  <a:gd name="T23" fmla="*/ 633 h 647"/>
                  <a:gd name="T24" fmla="*/ 100 w 107"/>
                  <a:gd name="T25" fmla="*/ 640 h 647"/>
                  <a:gd name="T26" fmla="*/ 96 w 107"/>
                  <a:gd name="T27" fmla="*/ 644 h 647"/>
                  <a:gd name="T28" fmla="*/ 90 w 107"/>
                  <a:gd name="T29" fmla="*/ 646 h 647"/>
                  <a:gd name="T30" fmla="*/ 82 w 107"/>
                  <a:gd name="T31" fmla="*/ 647 h 647"/>
                  <a:gd name="T32" fmla="*/ 71 w 107"/>
                  <a:gd name="T33" fmla="*/ 646 h 647"/>
                  <a:gd name="T34" fmla="*/ 58 w 107"/>
                  <a:gd name="T35" fmla="*/ 643 h 647"/>
                  <a:gd name="T36" fmla="*/ 51 w 107"/>
                  <a:gd name="T37" fmla="*/ 607 h 647"/>
                  <a:gd name="T38" fmla="*/ 0 w 107"/>
                  <a:gd name="T39" fmla="*/ 74 h 647"/>
                  <a:gd name="T40" fmla="*/ 0 w 107"/>
                  <a:gd name="T41" fmla="*/ 71 h 647"/>
                  <a:gd name="T42" fmla="*/ 0 w 107"/>
                  <a:gd name="T43" fmla="*/ 65 h 647"/>
                  <a:gd name="T44" fmla="*/ 0 w 107"/>
                  <a:gd name="T45" fmla="*/ 55 h 647"/>
                  <a:gd name="T46" fmla="*/ 4 w 107"/>
                  <a:gd name="T47" fmla="*/ 46 h 6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47"/>
                  <a:gd name="T74" fmla="*/ 107 w 107"/>
                  <a:gd name="T75" fmla="*/ 647 h 6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47">
                    <a:moveTo>
                      <a:pt x="4" y="46"/>
                    </a:moveTo>
                    <a:lnTo>
                      <a:pt x="6" y="22"/>
                    </a:lnTo>
                    <a:lnTo>
                      <a:pt x="13" y="7"/>
                    </a:lnTo>
                    <a:lnTo>
                      <a:pt x="22" y="0"/>
                    </a:lnTo>
                    <a:lnTo>
                      <a:pt x="34" y="0"/>
                    </a:lnTo>
                    <a:lnTo>
                      <a:pt x="46" y="7"/>
                    </a:lnTo>
                    <a:lnTo>
                      <a:pt x="57" y="18"/>
                    </a:lnTo>
                    <a:lnTo>
                      <a:pt x="67" y="36"/>
                    </a:lnTo>
                    <a:lnTo>
                      <a:pt x="74" y="57"/>
                    </a:lnTo>
                    <a:lnTo>
                      <a:pt x="107" y="612"/>
                    </a:lnTo>
                    <a:lnTo>
                      <a:pt x="105" y="624"/>
                    </a:lnTo>
                    <a:lnTo>
                      <a:pt x="103" y="633"/>
                    </a:lnTo>
                    <a:lnTo>
                      <a:pt x="100" y="640"/>
                    </a:lnTo>
                    <a:lnTo>
                      <a:pt x="96" y="644"/>
                    </a:lnTo>
                    <a:lnTo>
                      <a:pt x="90" y="646"/>
                    </a:lnTo>
                    <a:lnTo>
                      <a:pt x="82" y="647"/>
                    </a:lnTo>
                    <a:lnTo>
                      <a:pt x="71" y="646"/>
                    </a:lnTo>
                    <a:lnTo>
                      <a:pt x="58" y="643"/>
                    </a:lnTo>
                    <a:lnTo>
                      <a:pt x="51" y="607"/>
                    </a:lnTo>
                    <a:lnTo>
                      <a:pt x="0" y="74"/>
                    </a:lnTo>
                    <a:lnTo>
                      <a:pt x="0" y="71"/>
                    </a:lnTo>
                    <a:lnTo>
                      <a:pt x="0" y="65"/>
                    </a:lnTo>
                    <a:lnTo>
                      <a:pt x="0" y="55"/>
                    </a:lnTo>
                    <a:lnTo>
                      <a:pt x="4" y="46"/>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9" name="Freeform 107"/>
              <p:cNvSpPr>
                <a:spLocks/>
              </p:cNvSpPr>
              <p:nvPr/>
            </p:nvSpPr>
            <p:spPr bwMode="auto">
              <a:xfrm>
                <a:off x="2726" y="1927"/>
                <a:ext cx="96" cy="640"/>
              </a:xfrm>
              <a:custGeom>
                <a:avLst/>
                <a:gdLst>
                  <a:gd name="T0" fmla="*/ 93 w 96"/>
                  <a:gd name="T1" fmla="*/ 29 h 640"/>
                  <a:gd name="T2" fmla="*/ 87 w 96"/>
                  <a:gd name="T3" fmla="*/ 13 h 640"/>
                  <a:gd name="T4" fmla="*/ 79 w 96"/>
                  <a:gd name="T5" fmla="*/ 4 h 640"/>
                  <a:gd name="T6" fmla="*/ 70 w 96"/>
                  <a:gd name="T7" fmla="*/ 0 h 640"/>
                  <a:gd name="T8" fmla="*/ 61 w 96"/>
                  <a:gd name="T9" fmla="*/ 0 h 640"/>
                  <a:gd name="T10" fmla="*/ 52 w 96"/>
                  <a:gd name="T11" fmla="*/ 5 h 640"/>
                  <a:gd name="T12" fmla="*/ 44 w 96"/>
                  <a:gd name="T13" fmla="*/ 15 h 640"/>
                  <a:gd name="T14" fmla="*/ 37 w 96"/>
                  <a:gd name="T15" fmla="*/ 28 h 640"/>
                  <a:gd name="T16" fmla="*/ 34 w 96"/>
                  <a:gd name="T17" fmla="*/ 45 h 640"/>
                  <a:gd name="T18" fmla="*/ 0 w 96"/>
                  <a:gd name="T19" fmla="*/ 600 h 640"/>
                  <a:gd name="T20" fmla="*/ 1 w 96"/>
                  <a:gd name="T21" fmla="*/ 614 h 640"/>
                  <a:gd name="T22" fmla="*/ 4 w 96"/>
                  <a:gd name="T23" fmla="*/ 625 h 640"/>
                  <a:gd name="T24" fmla="*/ 9 w 96"/>
                  <a:gd name="T25" fmla="*/ 633 h 640"/>
                  <a:gd name="T26" fmla="*/ 14 w 96"/>
                  <a:gd name="T27" fmla="*/ 638 h 640"/>
                  <a:gd name="T28" fmla="*/ 20 w 96"/>
                  <a:gd name="T29" fmla="*/ 640 h 640"/>
                  <a:gd name="T30" fmla="*/ 28 w 96"/>
                  <a:gd name="T31" fmla="*/ 639 h 640"/>
                  <a:gd name="T32" fmla="*/ 37 w 96"/>
                  <a:gd name="T33" fmla="*/ 637 h 640"/>
                  <a:gd name="T34" fmla="*/ 46 w 96"/>
                  <a:gd name="T35" fmla="*/ 631 h 640"/>
                  <a:gd name="T36" fmla="*/ 53 w 96"/>
                  <a:gd name="T37" fmla="*/ 598 h 640"/>
                  <a:gd name="T38" fmla="*/ 94 w 96"/>
                  <a:gd name="T39" fmla="*/ 70 h 640"/>
                  <a:gd name="T40" fmla="*/ 95 w 96"/>
                  <a:gd name="T41" fmla="*/ 65 h 640"/>
                  <a:gd name="T42" fmla="*/ 96 w 96"/>
                  <a:gd name="T43" fmla="*/ 53 h 640"/>
                  <a:gd name="T44" fmla="*/ 96 w 96"/>
                  <a:gd name="T45" fmla="*/ 40 h 640"/>
                  <a:gd name="T46" fmla="*/ 93 w 96"/>
                  <a:gd name="T47" fmla="*/ 29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640"/>
                  <a:gd name="T74" fmla="*/ 96 w 96"/>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640">
                    <a:moveTo>
                      <a:pt x="93" y="29"/>
                    </a:moveTo>
                    <a:lnTo>
                      <a:pt x="87" y="13"/>
                    </a:lnTo>
                    <a:lnTo>
                      <a:pt x="79" y="4"/>
                    </a:lnTo>
                    <a:lnTo>
                      <a:pt x="70" y="0"/>
                    </a:lnTo>
                    <a:lnTo>
                      <a:pt x="61" y="0"/>
                    </a:lnTo>
                    <a:lnTo>
                      <a:pt x="52" y="5"/>
                    </a:lnTo>
                    <a:lnTo>
                      <a:pt x="44" y="15"/>
                    </a:lnTo>
                    <a:lnTo>
                      <a:pt x="37" y="28"/>
                    </a:lnTo>
                    <a:lnTo>
                      <a:pt x="34" y="45"/>
                    </a:lnTo>
                    <a:lnTo>
                      <a:pt x="0" y="600"/>
                    </a:lnTo>
                    <a:lnTo>
                      <a:pt x="1" y="614"/>
                    </a:lnTo>
                    <a:lnTo>
                      <a:pt x="4" y="625"/>
                    </a:lnTo>
                    <a:lnTo>
                      <a:pt x="9" y="633"/>
                    </a:lnTo>
                    <a:lnTo>
                      <a:pt x="14" y="638"/>
                    </a:lnTo>
                    <a:lnTo>
                      <a:pt x="20" y="640"/>
                    </a:lnTo>
                    <a:lnTo>
                      <a:pt x="28" y="639"/>
                    </a:lnTo>
                    <a:lnTo>
                      <a:pt x="37" y="637"/>
                    </a:lnTo>
                    <a:lnTo>
                      <a:pt x="46" y="631"/>
                    </a:lnTo>
                    <a:lnTo>
                      <a:pt x="53" y="598"/>
                    </a:lnTo>
                    <a:lnTo>
                      <a:pt x="94" y="70"/>
                    </a:lnTo>
                    <a:lnTo>
                      <a:pt x="95" y="65"/>
                    </a:lnTo>
                    <a:lnTo>
                      <a:pt x="96" y="53"/>
                    </a:lnTo>
                    <a:lnTo>
                      <a:pt x="96" y="40"/>
                    </a:lnTo>
                    <a:lnTo>
                      <a:pt x="93" y="29"/>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0" name="Freeform 108"/>
              <p:cNvSpPr>
                <a:spLocks/>
              </p:cNvSpPr>
              <p:nvPr/>
            </p:nvSpPr>
            <p:spPr bwMode="auto">
              <a:xfrm>
                <a:off x="2359" y="1919"/>
                <a:ext cx="97" cy="640"/>
              </a:xfrm>
              <a:custGeom>
                <a:avLst/>
                <a:gdLst>
                  <a:gd name="T0" fmla="*/ 4 w 97"/>
                  <a:gd name="T1" fmla="*/ 54 h 640"/>
                  <a:gd name="T2" fmla="*/ 6 w 97"/>
                  <a:gd name="T3" fmla="*/ 30 h 640"/>
                  <a:gd name="T4" fmla="*/ 12 w 97"/>
                  <a:gd name="T5" fmla="*/ 12 h 640"/>
                  <a:gd name="T6" fmla="*/ 19 w 97"/>
                  <a:gd name="T7" fmla="*/ 3 h 640"/>
                  <a:gd name="T8" fmla="*/ 29 w 97"/>
                  <a:gd name="T9" fmla="*/ 0 h 640"/>
                  <a:gd name="T10" fmla="*/ 39 w 97"/>
                  <a:gd name="T11" fmla="*/ 3 h 640"/>
                  <a:gd name="T12" fmla="*/ 49 w 97"/>
                  <a:gd name="T13" fmla="*/ 12 h 640"/>
                  <a:gd name="T14" fmla="*/ 57 w 97"/>
                  <a:gd name="T15" fmla="*/ 28 h 640"/>
                  <a:gd name="T16" fmla="*/ 64 w 97"/>
                  <a:gd name="T17" fmla="*/ 48 h 640"/>
                  <a:gd name="T18" fmla="*/ 97 w 97"/>
                  <a:gd name="T19" fmla="*/ 603 h 640"/>
                  <a:gd name="T20" fmla="*/ 96 w 97"/>
                  <a:gd name="T21" fmla="*/ 620 h 640"/>
                  <a:gd name="T22" fmla="*/ 92 w 97"/>
                  <a:gd name="T23" fmla="*/ 631 h 640"/>
                  <a:gd name="T24" fmla="*/ 86 w 97"/>
                  <a:gd name="T25" fmla="*/ 637 h 640"/>
                  <a:gd name="T26" fmla="*/ 79 w 97"/>
                  <a:gd name="T27" fmla="*/ 640 h 640"/>
                  <a:gd name="T28" fmla="*/ 72 w 97"/>
                  <a:gd name="T29" fmla="*/ 640 h 640"/>
                  <a:gd name="T30" fmla="*/ 65 w 97"/>
                  <a:gd name="T31" fmla="*/ 638 h 640"/>
                  <a:gd name="T32" fmla="*/ 60 w 97"/>
                  <a:gd name="T33" fmla="*/ 635 h 640"/>
                  <a:gd name="T34" fmla="*/ 58 w 97"/>
                  <a:gd name="T35" fmla="*/ 631 h 640"/>
                  <a:gd name="T36" fmla="*/ 50 w 97"/>
                  <a:gd name="T37" fmla="*/ 599 h 640"/>
                  <a:gd name="T38" fmla="*/ 0 w 97"/>
                  <a:gd name="T39" fmla="*/ 83 h 640"/>
                  <a:gd name="T40" fmla="*/ 0 w 97"/>
                  <a:gd name="T41" fmla="*/ 80 h 640"/>
                  <a:gd name="T42" fmla="*/ 0 w 97"/>
                  <a:gd name="T43" fmla="*/ 72 h 640"/>
                  <a:gd name="T44" fmla="*/ 0 w 97"/>
                  <a:gd name="T45" fmla="*/ 63 h 640"/>
                  <a:gd name="T46" fmla="*/ 4 w 97"/>
                  <a:gd name="T47" fmla="*/ 54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40"/>
                  <a:gd name="T74" fmla="*/ 97 w 97"/>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40">
                    <a:moveTo>
                      <a:pt x="4" y="54"/>
                    </a:moveTo>
                    <a:lnTo>
                      <a:pt x="6" y="30"/>
                    </a:lnTo>
                    <a:lnTo>
                      <a:pt x="12" y="12"/>
                    </a:lnTo>
                    <a:lnTo>
                      <a:pt x="19" y="3"/>
                    </a:lnTo>
                    <a:lnTo>
                      <a:pt x="29" y="0"/>
                    </a:lnTo>
                    <a:lnTo>
                      <a:pt x="39" y="3"/>
                    </a:lnTo>
                    <a:lnTo>
                      <a:pt x="49" y="12"/>
                    </a:lnTo>
                    <a:lnTo>
                      <a:pt x="57" y="28"/>
                    </a:lnTo>
                    <a:lnTo>
                      <a:pt x="64" y="48"/>
                    </a:lnTo>
                    <a:lnTo>
                      <a:pt x="97" y="603"/>
                    </a:lnTo>
                    <a:lnTo>
                      <a:pt x="96" y="620"/>
                    </a:lnTo>
                    <a:lnTo>
                      <a:pt x="92" y="631"/>
                    </a:lnTo>
                    <a:lnTo>
                      <a:pt x="86" y="637"/>
                    </a:lnTo>
                    <a:lnTo>
                      <a:pt x="79" y="640"/>
                    </a:lnTo>
                    <a:lnTo>
                      <a:pt x="72" y="640"/>
                    </a:lnTo>
                    <a:lnTo>
                      <a:pt x="65" y="638"/>
                    </a:lnTo>
                    <a:lnTo>
                      <a:pt x="60" y="635"/>
                    </a:lnTo>
                    <a:lnTo>
                      <a:pt x="58" y="631"/>
                    </a:lnTo>
                    <a:lnTo>
                      <a:pt x="50" y="599"/>
                    </a:lnTo>
                    <a:lnTo>
                      <a:pt x="0" y="83"/>
                    </a:lnTo>
                    <a:lnTo>
                      <a:pt x="0" y="80"/>
                    </a:lnTo>
                    <a:lnTo>
                      <a:pt x="0" y="72"/>
                    </a:lnTo>
                    <a:lnTo>
                      <a:pt x="0" y="63"/>
                    </a:lnTo>
                    <a:lnTo>
                      <a:pt x="4" y="54"/>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1" name="Freeform 109"/>
              <p:cNvSpPr>
                <a:spLocks/>
              </p:cNvSpPr>
              <p:nvPr/>
            </p:nvSpPr>
            <p:spPr bwMode="auto">
              <a:xfrm>
                <a:off x="2726" y="1914"/>
                <a:ext cx="85" cy="644"/>
              </a:xfrm>
              <a:custGeom>
                <a:avLst/>
                <a:gdLst>
                  <a:gd name="T0" fmla="*/ 82 w 85"/>
                  <a:gd name="T1" fmla="*/ 65 h 644"/>
                  <a:gd name="T2" fmla="*/ 79 w 85"/>
                  <a:gd name="T3" fmla="*/ 37 h 644"/>
                  <a:gd name="T4" fmla="*/ 75 w 85"/>
                  <a:gd name="T5" fmla="*/ 17 h 644"/>
                  <a:gd name="T6" fmla="*/ 68 w 85"/>
                  <a:gd name="T7" fmla="*/ 5 h 644"/>
                  <a:gd name="T8" fmla="*/ 60 w 85"/>
                  <a:gd name="T9" fmla="*/ 0 h 644"/>
                  <a:gd name="T10" fmla="*/ 52 w 85"/>
                  <a:gd name="T11" fmla="*/ 3 h 644"/>
                  <a:gd name="T12" fmla="*/ 45 w 85"/>
                  <a:gd name="T13" fmla="*/ 14 h 644"/>
                  <a:gd name="T14" fmla="*/ 38 w 85"/>
                  <a:gd name="T15" fmla="*/ 33 h 644"/>
                  <a:gd name="T16" fmla="*/ 33 w 85"/>
                  <a:gd name="T17" fmla="*/ 59 h 644"/>
                  <a:gd name="T18" fmla="*/ 0 w 85"/>
                  <a:gd name="T19" fmla="*/ 613 h 644"/>
                  <a:gd name="T20" fmla="*/ 4 w 85"/>
                  <a:gd name="T21" fmla="*/ 626 h 644"/>
                  <a:gd name="T22" fmla="*/ 9 w 85"/>
                  <a:gd name="T23" fmla="*/ 636 h 644"/>
                  <a:gd name="T24" fmla="*/ 16 w 85"/>
                  <a:gd name="T25" fmla="*/ 641 h 644"/>
                  <a:gd name="T26" fmla="*/ 23 w 85"/>
                  <a:gd name="T27" fmla="*/ 643 h 644"/>
                  <a:gd name="T28" fmla="*/ 30 w 85"/>
                  <a:gd name="T29" fmla="*/ 644 h 644"/>
                  <a:gd name="T30" fmla="*/ 35 w 85"/>
                  <a:gd name="T31" fmla="*/ 643 h 644"/>
                  <a:gd name="T32" fmla="*/ 38 w 85"/>
                  <a:gd name="T33" fmla="*/ 642 h 644"/>
                  <a:gd name="T34" fmla="*/ 39 w 85"/>
                  <a:gd name="T35" fmla="*/ 640 h 644"/>
                  <a:gd name="T36" fmla="*/ 46 w 85"/>
                  <a:gd name="T37" fmla="*/ 608 h 644"/>
                  <a:gd name="T38" fmla="*/ 81 w 85"/>
                  <a:gd name="T39" fmla="*/ 103 h 644"/>
                  <a:gd name="T40" fmla="*/ 82 w 85"/>
                  <a:gd name="T41" fmla="*/ 99 h 644"/>
                  <a:gd name="T42" fmla="*/ 84 w 85"/>
                  <a:gd name="T43" fmla="*/ 88 h 644"/>
                  <a:gd name="T44" fmla="*/ 85 w 85"/>
                  <a:gd name="T45" fmla="*/ 76 h 644"/>
                  <a:gd name="T46" fmla="*/ 82 w 85"/>
                  <a:gd name="T47" fmla="*/ 65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644"/>
                  <a:gd name="T74" fmla="*/ 85 w 85"/>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644">
                    <a:moveTo>
                      <a:pt x="82" y="65"/>
                    </a:moveTo>
                    <a:lnTo>
                      <a:pt x="79" y="37"/>
                    </a:lnTo>
                    <a:lnTo>
                      <a:pt x="75" y="17"/>
                    </a:lnTo>
                    <a:lnTo>
                      <a:pt x="68" y="5"/>
                    </a:lnTo>
                    <a:lnTo>
                      <a:pt x="60" y="0"/>
                    </a:lnTo>
                    <a:lnTo>
                      <a:pt x="52" y="3"/>
                    </a:lnTo>
                    <a:lnTo>
                      <a:pt x="45" y="14"/>
                    </a:lnTo>
                    <a:lnTo>
                      <a:pt x="38" y="33"/>
                    </a:lnTo>
                    <a:lnTo>
                      <a:pt x="33" y="59"/>
                    </a:lnTo>
                    <a:lnTo>
                      <a:pt x="0" y="613"/>
                    </a:lnTo>
                    <a:lnTo>
                      <a:pt x="4" y="626"/>
                    </a:lnTo>
                    <a:lnTo>
                      <a:pt x="9" y="636"/>
                    </a:lnTo>
                    <a:lnTo>
                      <a:pt x="16" y="641"/>
                    </a:lnTo>
                    <a:lnTo>
                      <a:pt x="23" y="643"/>
                    </a:lnTo>
                    <a:lnTo>
                      <a:pt x="30" y="644"/>
                    </a:lnTo>
                    <a:lnTo>
                      <a:pt x="35" y="643"/>
                    </a:lnTo>
                    <a:lnTo>
                      <a:pt x="38" y="642"/>
                    </a:lnTo>
                    <a:lnTo>
                      <a:pt x="39" y="640"/>
                    </a:lnTo>
                    <a:lnTo>
                      <a:pt x="46" y="608"/>
                    </a:lnTo>
                    <a:lnTo>
                      <a:pt x="81" y="103"/>
                    </a:lnTo>
                    <a:lnTo>
                      <a:pt x="82" y="99"/>
                    </a:lnTo>
                    <a:lnTo>
                      <a:pt x="84" y="88"/>
                    </a:lnTo>
                    <a:lnTo>
                      <a:pt x="85" y="76"/>
                    </a:lnTo>
                    <a:lnTo>
                      <a:pt x="82" y="6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2" name="Freeform 110"/>
              <p:cNvSpPr>
                <a:spLocks/>
              </p:cNvSpPr>
              <p:nvPr/>
            </p:nvSpPr>
            <p:spPr bwMode="auto">
              <a:xfrm>
                <a:off x="2359" y="1920"/>
                <a:ext cx="87" cy="628"/>
              </a:xfrm>
              <a:custGeom>
                <a:avLst/>
                <a:gdLst>
                  <a:gd name="T0" fmla="*/ 4 w 87"/>
                  <a:gd name="T1" fmla="*/ 53 h 628"/>
                  <a:gd name="T2" fmla="*/ 6 w 87"/>
                  <a:gd name="T3" fmla="*/ 29 h 628"/>
                  <a:gd name="T4" fmla="*/ 10 w 87"/>
                  <a:gd name="T5" fmla="*/ 11 h 628"/>
                  <a:gd name="T6" fmla="*/ 16 w 87"/>
                  <a:gd name="T7" fmla="*/ 3 h 628"/>
                  <a:gd name="T8" fmla="*/ 24 w 87"/>
                  <a:gd name="T9" fmla="*/ 0 h 628"/>
                  <a:gd name="T10" fmla="*/ 32 w 87"/>
                  <a:gd name="T11" fmla="*/ 4 h 628"/>
                  <a:gd name="T12" fmla="*/ 41 w 87"/>
                  <a:gd name="T13" fmla="*/ 14 h 628"/>
                  <a:gd name="T14" fmla="*/ 47 w 87"/>
                  <a:gd name="T15" fmla="*/ 29 h 628"/>
                  <a:gd name="T16" fmla="*/ 53 w 87"/>
                  <a:gd name="T17" fmla="*/ 50 h 628"/>
                  <a:gd name="T18" fmla="*/ 86 w 87"/>
                  <a:gd name="T19" fmla="*/ 599 h 628"/>
                  <a:gd name="T20" fmla="*/ 87 w 87"/>
                  <a:gd name="T21" fmla="*/ 606 h 628"/>
                  <a:gd name="T22" fmla="*/ 86 w 87"/>
                  <a:gd name="T23" fmla="*/ 612 h 628"/>
                  <a:gd name="T24" fmla="*/ 84 w 87"/>
                  <a:gd name="T25" fmla="*/ 617 h 628"/>
                  <a:gd name="T26" fmla="*/ 81 w 87"/>
                  <a:gd name="T27" fmla="*/ 621 h 628"/>
                  <a:gd name="T28" fmla="*/ 76 w 87"/>
                  <a:gd name="T29" fmla="*/ 624 h 628"/>
                  <a:gd name="T30" fmla="*/ 71 w 87"/>
                  <a:gd name="T31" fmla="*/ 627 h 628"/>
                  <a:gd name="T32" fmla="*/ 64 w 87"/>
                  <a:gd name="T33" fmla="*/ 628 h 628"/>
                  <a:gd name="T34" fmla="*/ 55 w 87"/>
                  <a:gd name="T35" fmla="*/ 628 h 628"/>
                  <a:gd name="T36" fmla="*/ 50 w 87"/>
                  <a:gd name="T37" fmla="*/ 598 h 628"/>
                  <a:gd name="T38" fmla="*/ 0 w 87"/>
                  <a:gd name="T39" fmla="*/ 82 h 628"/>
                  <a:gd name="T40" fmla="*/ 0 w 87"/>
                  <a:gd name="T41" fmla="*/ 79 h 628"/>
                  <a:gd name="T42" fmla="*/ 0 w 87"/>
                  <a:gd name="T43" fmla="*/ 71 h 628"/>
                  <a:gd name="T44" fmla="*/ 0 w 87"/>
                  <a:gd name="T45" fmla="*/ 62 h 628"/>
                  <a:gd name="T46" fmla="*/ 4 w 87"/>
                  <a:gd name="T47" fmla="*/ 53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628"/>
                  <a:gd name="T74" fmla="*/ 87 w 87"/>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628">
                    <a:moveTo>
                      <a:pt x="4" y="53"/>
                    </a:moveTo>
                    <a:lnTo>
                      <a:pt x="6" y="29"/>
                    </a:lnTo>
                    <a:lnTo>
                      <a:pt x="10" y="11"/>
                    </a:lnTo>
                    <a:lnTo>
                      <a:pt x="16" y="3"/>
                    </a:lnTo>
                    <a:lnTo>
                      <a:pt x="24" y="0"/>
                    </a:lnTo>
                    <a:lnTo>
                      <a:pt x="32" y="4"/>
                    </a:lnTo>
                    <a:lnTo>
                      <a:pt x="41" y="14"/>
                    </a:lnTo>
                    <a:lnTo>
                      <a:pt x="47" y="29"/>
                    </a:lnTo>
                    <a:lnTo>
                      <a:pt x="53" y="50"/>
                    </a:lnTo>
                    <a:lnTo>
                      <a:pt x="86" y="599"/>
                    </a:lnTo>
                    <a:lnTo>
                      <a:pt x="87" y="606"/>
                    </a:lnTo>
                    <a:lnTo>
                      <a:pt x="86" y="612"/>
                    </a:lnTo>
                    <a:lnTo>
                      <a:pt x="84" y="617"/>
                    </a:lnTo>
                    <a:lnTo>
                      <a:pt x="81" y="621"/>
                    </a:lnTo>
                    <a:lnTo>
                      <a:pt x="76" y="624"/>
                    </a:lnTo>
                    <a:lnTo>
                      <a:pt x="71" y="627"/>
                    </a:lnTo>
                    <a:lnTo>
                      <a:pt x="64" y="628"/>
                    </a:lnTo>
                    <a:lnTo>
                      <a:pt x="55" y="628"/>
                    </a:lnTo>
                    <a:lnTo>
                      <a:pt x="50" y="598"/>
                    </a:lnTo>
                    <a:lnTo>
                      <a:pt x="0" y="82"/>
                    </a:lnTo>
                    <a:lnTo>
                      <a:pt x="0" y="79"/>
                    </a:lnTo>
                    <a:lnTo>
                      <a:pt x="0" y="71"/>
                    </a:lnTo>
                    <a:lnTo>
                      <a:pt x="0" y="62"/>
                    </a:lnTo>
                    <a:lnTo>
                      <a:pt x="4" y="53"/>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3" name="Freeform 111"/>
              <p:cNvSpPr>
                <a:spLocks/>
              </p:cNvSpPr>
              <p:nvPr/>
            </p:nvSpPr>
            <p:spPr bwMode="auto">
              <a:xfrm>
                <a:off x="2736" y="1922"/>
                <a:ext cx="77" cy="635"/>
              </a:xfrm>
              <a:custGeom>
                <a:avLst/>
                <a:gdLst>
                  <a:gd name="T0" fmla="*/ 75 w 77"/>
                  <a:gd name="T1" fmla="*/ 50 h 635"/>
                  <a:gd name="T2" fmla="*/ 73 w 77"/>
                  <a:gd name="T3" fmla="*/ 26 h 635"/>
                  <a:gd name="T4" fmla="*/ 70 w 77"/>
                  <a:gd name="T5" fmla="*/ 10 h 635"/>
                  <a:gd name="T6" fmla="*/ 65 w 77"/>
                  <a:gd name="T7" fmla="*/ 2 h 635"/>
                  <a:gd name="T8" fmla="*/ 59 w 77"/>
                  <a:gd name="T9" fmla="*/ 0 h 635"/>
                  <a:gd name="T10" fmla="*/ 52 w 77"/>
                  <a:gd name="T11" fmla="*/ 5 h 635"/>
                  <a:gd name="T12" fmla="*/ 46 w 77"/>
                  <a:gd name="T13" fmla="*/ 16 h 635"/>
                  <a:gd name="T14" fmla="*/ 39 w 77"/>
                  <a:gd name="T15" fmla="*/ 32 h 635"/>
                  <a:gd name="T16" fmla="*/ 34 w 77"/>
                  <a:gd name="T17" fmla="*/ 53 h 635"/>
                  <a:gd name="T18" fmla="*/ 1 w 77"/>
                  <a:gd name="T19" fmla="*/ 602 h 635"/>
                  <a:gd name="T20" fmla="*/ 0 w 77"/>
                  <a:gd name="T21" fmla="*/ 611 h 635"/>
                  <a:gd name="T22" fmla="*/ 1 w 77"/>
                  <a:gd name="T23" fmla="*/ 620 h 635"/>
                  <a:gd name="T24" fmla="*/ 3 w 77"/>
                  <a:gd name="T25" fmla="*/ 626 h 635"/>
                  <a:gd name="T26" fmla="*/ 6 w 77"/>
                  <a:gd name="T27" fmla="*/ 632 h 635"/>
                  <a:gd name="T28" fmla="*/ 10 w 77"/>
                  <a:gd name="T29" fmla="*/ 634 h 635"/>
                  <a:gd name="T30" fmla="*/ 16 w 77"/>
                  <a:gd name="T31" fmla="*/ 635 h 635"/>
                  <a:gd name="T32" fmla="*/ 23 w 77"/>
                  <a:gd name="T33" fmla="*/ 634 h 635"/>
                  <a:gd name="T34" fmla="*/ 32 w 77"/>
                  <a:gd name="T35" fmla="*/ 631 h 635"/>
                  <a:gd name="T36" fmla="*/ 36 w 77"/>
                  <a:gd name="T37" fmla="*/ 600 h 635"/>
                  <a:gd name="T38" fmla="*/ 73 w 77"/>
                  <a:gd name="T39" fmla="*/ 88 h 635"/>
                  <a:gd name="T40" fmla="*/ 75 w 77"/>
                  <a:gd name="T41" fmla="*/ 84 h 635"/>
                  <a:gd name="T42" fmla="*/ 76 w 77"/>
                  <a:gd name="T43" fmla="*/ 75 h 635"/>
                  <a:gd name="T44" fmla="*/ 77 w 77"/>
                  <a:gd name="T45" fmla="*/ 62 h 635"/>
                  <a:gd name="T46" fmla="*/ 75 w 77"/>
                  <a:gd name="T47" fmla="*/ 50 h 6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635"/>
                  <a:gd name="T74" fmla="*/ 77 w 77"/>
                  <a:gd name="T75" fmla="*/ 635 h 6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635">
                    <a:moveTo>
                      <a:pt x="75" y="50"/>
                    </a:moveTo>
                    <a:lnTo>
                      <a:pt x="73" y="26"/>
                    </a:lnTo>
                    <a:lnTo>
                      <a:pt x="70" y="10"/>
                    </a:lnTo>
                    <a:lnTo>
                      <a:pt x="65" y="2"/>
                    </a:lnTo>
                    <a:lnTo>
                      <a:pt x="59" y="0"/>
                    </a:lnTo>
                    <a:lnTo>
                      <a:pt x="52" y="5"/>
                    </a:lnTo>
                    <a:lnTo>
                      <a:pt x="46" y="16"/>
                    </a:lnTo>
                    <a:lnTo>
                      <a:pt x="39" y="32"/>
                    </a:lnTo>
                    <a:lnTo>
                      <a:pt x="34" y="53"/>
                    </a:lnTo>
                    <a:lnTo>
                      <a:pt x="1" y="602"/>
                    </a:lnTo>
                    <a:lnTo>
                      <a:pt x="0" y="611"/>
                    </a:lnTo>
                    <a:lnTo>
                      <a:pt x="1" y="620"/>
                    </a:lnTo>
                    <a:lnTo>
                      <a:pt x="3" y="626"/>
                    </a:lnTo>
                    <a:lnTo>
                      <a:pt x="6" y="632"/>
                    </a:lnTo>
                    <a:lnTo>
                      <a:pt x="10" y="634"/>
                    </a:lnTo>
                    <a:lnTo>
                      <a:pt x="16" y="635"/>
                    </a:lnTo>
                    <a:lnTo>
                      <a:pt x="23" y="634"/>
                    </a:lnTo>
                    <a:lnTo>
                      <a:pt x="32" y="631"/>
                    </a:lnTo>
                    <a:lnTo>
                      <a:pt x="36" y="600"/>
                    </a:lnTo>
                    <a:lnTo>
                      <a:pt x="73" y="88"/>
                    </a:lnTo>
                    <a:lnTo>
                      <a:pt x="75" y="84"/>
                    </a:lnTo>
                    <a:lnTo>
                      <a:pt x="76" y="75"/>
                    </a:lnTo>
                    <a:lnTo>
                      <a:pt x="77" y="62"/>
                    </a:lnTo>
                    <a:lnTo>
                      <a:pt x="75" y="5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4" name="Freeform 112"/>
              <p:cNvSpPr>
                <a:spLocks/>
              </p:cNvSpPr>
              <p:nvPr/>
            </p:nvSpPr>
            <p:spPr bwMode="auto">
              <a:xfrm>
                <a:off x="2341" y="1664"/>
                <a:ext cx="563" cy="100"/>
              </a:xfrm>
              <a:custGeom>
                <a:avLst/>
                <a:gdLst>
                  <a:gd name="T0" fmla="*/ 11 w 563"/>
                  <a:gd name="T1" fmla="*/ 11 h 100"/>
                  <a:gd name="T2" fmla="*/ 35 w 563"/>
                  <a:gd name="T3" fmla="*/ 8 h 100"/>
                  <a:gd name="T4" fmla="*/ 64 w 563"/>
                  <a:gd name="T5" fmla="*/ 5 h 100"/>
                  <a:gd name="T6" fmla="*/ 97 w 563"/>
                  <a:gd name="T7" fmla="*/ 3 h 100"/>
                  <a:gd name="T8" fmla="*/ 131 w 563"/>
                  <a:gd name="T9" fmla="*/ 0 h 100"/>
                  <a:gd name="T10" fmla="*/ 168 w 563"/>
                  <a:gd name="T11" fmla="*/ 0 h 100"/>
                  <a:gd name="T12" fmla="*/ 207 w 563"/>
                  <a:gd name="T13" fmla="*/ 0 h 100"/>
                  <a:gd name="T14" fmla="*/ 248 w 563"/>
                  <a:gd name="T15" fmla="*/ 1 h 100"/>
                  <a:gd name="T16" fmla="*/ 288 w 563"/>
                  <a:gd name="T17" fmla="*/ 5 h 100"/>
                  <a:gd name="T18" fmla="*/ 329 w 563"/>
                  <a:gd name="T19" fmla="*/ 9 h 100"/>
                  <a:gd name="T20" fmla="*/ 370 w 563"/>
                  <a:gd name="T21" fmla="*/ 16 h 100"/>
                  <a:gd name="T22" fmla="*/ 409 w 563"/>
                  <a:gd name="T23" fmla="*/ 25 h 100"/>
                  <a:gd name="T24" fmla="*/ 448 w 563"/>
                  <a:gd name="T25" fmla="*/ 36 h 100"/>
                  <a:gd name="T26" fmla="*/ 484 w 563"/>
                  <a:gd name="T27" fmla="*/ 49 h 100"/>
                  <a:gd name="T28" fmla="*/ 518 w 563"/>
                  <a:gd name="T29" fmla="*/ 65 h 100"/>
                  <a:gd name="T30" fmla="*/ 548 w 563"/>
                  <a:gd name="T31" fmla="*/ 84 h 100"/>
                  <a:gd name="T32" fmla="*/ 548 w 563"/>
                  <a:gd name="T33" fmla="*/ 96 h 100"/>
                  <a:gd name="T34" fmla="*/ 516 w 563"/>
                  <a:gd name="T35" fmla="*/ 98 h 100"/>
                  <a:gd name="T36" fmla="*/ 484 w 563"/>
                  <a:gd name="T37" fmla="*/ 100 h 100"/>
                  <a:gd name="T38" fmla="*/ 451 w 563"/>
                  <a:gd name="T39" fmla="*/ 100 h 100"/>
                  <a:gd name="T40" fmla="*/ 416 w 563"/>
                  <a:gd name="T41" fmla="*/ 99 h 100"/>
                  <a:gd name="T42" fmla="*/ 381 w 563"/>
                  <a:gd name="T43" fmla="*/ 98 h 100"/>
                  <a:gd name="T44" fmla="*/ 345 w 563"/>
                  <a:gd name="T45" fmla="*/ 95 h 100"/>
                  <a:gd name="T46" fmla="*/ 309 w 563"/>
                  <a:gd name="T47" fmla="*/ 92 h 100"/>
                  <a:gd name="T48" fmla="*/ 273 w 563"/>
                  <a:gd name="T49" fmla="*/ 88 h 100"/>
                  <a:gd name="T50" fmla="*/ 238 w 563"/>
                  <a:gd name="T51" fmla="*/ 83 h 100"/>
                  <a:gd name="T52" fmla="*/ 203 w 563"/>
                  <a:gd name="T53" fmla="*/ 77 h 100"/>
                  <a:gd name="T54" fmla="*/ 168 w 563"/>
                  <a:gd name="T55" fmla="*/ 71 h 100"/>
                  <a:gd name="T56" fmla="*/ 134 w 563"/>
                  <a:gd name="T57" fmla="*/ 63 h 100"/>
                  <a:gd name="T58" fmla="*/ 102 w 563"/>
                  <a:gd name="T59" fmla="*/ 55 h 100"/>
                  <a:gd name="T60" fmla="*/ 70 w 563"/>
                  <a:gd name="T61" fmla="*/ 46 h 100"/>
                  <a:gd name="T62" fmla="*/ 40 w 563"/>
                  <a:gd name="T63" fmla="*/ 36 h 100"/>
                  <a:gd name="T64" fmla="*/ 0 w 563"/>
                  <a:gd name="T65" fmla="*/ 13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3"/>
                  <a:gd name="T100" fmla="*/ 0 h 100"/>
                  <a:gd name="T101" fmla="*/ 563 w 563"/>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3" h="100">
                    <a:moveTo>
                      <a:pt x="0" y="13"/>
                    </a:moveTo>
                    <a:lnTo>
                      <a:pt x="11" y="11"/>
                    </a:lnTo>
                    <a:lnTo>
                      <a:pt x="23" y="10"/>
                    </a:lnTo>
                    <a:lnTo>
                      <a:pt x="35" y="8"/>
                    </a:lnTo>
                    <a:lnTo>
                      <a:pt x="50" y="7"/>
                    </a:lnTo>
                    <a:lnTo>
                      <a:pt x="64" y="5"/>
                    </a:lnTo>
                    <a:lnTo>
                      <a:pt x="80" y="4"/>
                    </a:lnTo>
                    <a:lnTo>
                      <a:pt x="97" y="3"/>
                    </a:lnTo>
                    <a:lnTo>
                      <a:pt x="113" y="1"/>
                    </a:lnTo>
                    <a:lnTo>
                      <a:pt x="131" y="0"/>
                    </a:lnTo>
                    <a:lnTo>
                      <a:pt x="149" y="0"/>
                    </a:lnTo>
                    <a:lnTo>
                      <a:pt x="168" y="0"/>
                    </a:lnTo>
                    <a:lnTo>
                      <a:pt x="187" y="0"/>
                    </a:lnTo>
                    <a:lnTo>
                      <a:pt x="207" y="0"/>
                    </a:lnTo>
                    <a:lnTo>
                      <a:pt x="227" y="0"/>
                    </a:lnTo>
                    <a:lnTo>
                      <a:pt x="248" y="1"/>
                    </a:lnTo>
                    <a:lnTo>
                      <a:pt x="268" y="3"/>
                    </a:lnTo>
                    <a:lnTo>
                      <a:pt x="288" y="5"/>
                    </a:lnTo>
                    <a:lnTo>
                      <a:pt x="308" y="7"/>
                    </a:lnTo>
                    <a:lnTo>
                      <a:pt x="329" y="9"/>
                    </a:lnTo>
                    <a:lnTo>
                      <a:pt x="349" y="12"/>
                    </a:lnTo>
                    <a:lnTo>
                      <a:pt x="370" y="16"/>
                    </a:lnTo>
                    <a:lnTo>
                      <a:pt x="389" y="20"/>
                    </a:lnTo>
                    <a:lnTo>
                      <a:pt x="409" y="25"/>
                    </a:lnTo>
                    <a:lnTo>
                      <a:pt x="428" y="30"/>
                    </a:lnTo>
                    <a:lnTo>
                      <a:pt x="448" y="36"/>
                    </a:lnTo>
                    <a:lnTo>
                      <a:pt x="466" y="42"/>
                    </a:lnTo>
                    <a:lnTo>
                      <a:pt x="484" y="49"/>
                    </a:lnTo>
                    <a:lnTo>
                      <a:pt x="501" y="56"/>
                    </a:lnTo>
                    <a:lnTo>
                      <a:pt x="518" y="65"/>
                    </a:lnTo>
                    <a:lnTo>
                      <a:pt x="533" y="74"/>
                    </a:lnTo>
                    <a:lnTo>
                      <a:pt x="548" y="84"/>
                    </a:lnTo>
                    <a:lnTo>
                      <a:pt x="563" y="94"/>
                    </a:lnTo>
                    <a:lnTo>
                      <a:pt x="548" y="96"/>
                    </a:lnTo>
                    <a:lnTo>
                      <a:pt x="532" y="97"/>
                    </a:lnTo>
                    <a:lnTo>
                      <a:pt x="516" y="98"/>
                    </a:lnTo>
                    <a:lnTo>
                      <a:pt x="500" y="99"/>
                    </a:lnTo>
                    <a:lnTo>
                      <a:pt x="484" y="100"/>
                    </a:lnTo>
                    <a:lnTo>
                      <a:pt x="468" y="100"/>
                    </a:lnTo>
                    <a:lnTo>
                      <a:pt x="451" y="100"/>
                    </a:lnTo>
                    <a:lnTo>
                      <a:pt x="433" y="100"/>
                    </a:lnTo>
                    <a:lnTo>
                      <a:pt x="416" y="99"/>
                    </a:lnTo>
                    <a:lnTo>
                      <a:pt x="399" y="99"/>
                    </a:lnTo>
                    <a:lnTo>
                      <a:pt x="381" y="98"/>
                    </a:lnTo>
                    <a:lnTo>
                      <a:pt x="363" y="97"/>
                    </a:lnTo>
                    <a:lnTo>
                      <a:pt x="345" y="95"/>
                    </a:lnTo>
                    <a:lnTo>
                      <a:pt x="327" y="93"/>
                    </a:lnTo>
                    <a:lnTo>
                      <a:pt x="309" y="92"/>
                    </a:lnTo>
                    <a:lnTo>
                      <a:pt x="292" y="90"/>
                    </a:lnTo>
                    <a:lnTo>
                      <a:pt x="273" y="88"/>
                    </a:lnTo>
                    <a:lnTo>
                      <a:pt x="256" y="85"/>
                    </a:lnTo>
                    <a:lnTo>
                      <a:pt x="238" y="83"/>
                    </a:lnTo>
                    <a:lnTo>
                      <a:pt x="220" y="80"/>
                    </a:lnTo>
                    <a:lnTo>
                      <a:pt x="203" y="77"/>
                    </a:lnTo>
                    <a:lnTo>
                      <a:pt x="185" y="74"/>
                    </a:lnTo>
                    <a:lnTo>
                      <a:pt x="168" y="71"/>
                    </a:lnTo>
                    <a:lnTo>
                      <a:pt x="151" y="67"/>
                    </a:lnTo>
                    <a:lnTo>
                      <a:pt x="134" y="63"/>
                    </a:lnTo>
                    <a:lnTo>
                      <a:pt x="118" y="59"/>
                    </a:lnTo>
                    <a:lnTo>
                      <a:pt x="102" y="55"/>
                    </a:lnTo>
                    <a:lnTo>
                      <a:pt x="86" y="51"/>
                    </a:lnTo>
                    <a:lnTo>
                      <a:pt x="70" y="46"/>
                    </a:lnTo>
                    <a:lnTo>
                      <a:pt x="55" y="41"/>
                    </a:lnTo>
                    <a:lnTo>
                      <a:pt x="40" y="36"/>
                    </a:lnTo>
                    <a:lnTo>
                      <a:pt x="26" y="31"/>
                    </a:lnTo>
                    <a:lnTo>
                      <a:pt x="0" y="13"/>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5" name="Freeform 113"/>
              <p:cNvSpPr>
                <a:spLocks/>
              </p:cNvSpPr>
              <p:nvPr/>
            </p:nvSpPr>
            <p:spPr bwMode="auto">
              <a:xfrm>
                <a:off x="2365" y="1668"/>
                <a:ext cx="522" cy="94"/>
              </a:xfrm>
              <a:custGeom>
                <a:avLst/>
                <a:gdLst>
                  <a:gd name="T0" fmla="*/ 10 w 522"/>
                  <a:gd name="T1" fmla="*/ 11 h 94"/>
                  <a:gd name="T2" fmla="*/ 33 w 522"/>
                  <a:gd name="T3" fmla="*/ 8 h 94"/>
                  <a:gd name="T4" fmla="*/ 60 w 522"/>
                  <a:gd name="T5" fmla="*/ 5 h 94"/>
                  <a:gd name="T6" fmla="*/ 89 w 522"/>
                  <a:gd name="T7" fmla="*/ 3 h 94"/>
                  <a:gd name="T8" fmla="*/ 122 w 522"/>
                  <a:gd name="T9" fmla="*/ 1 h 94"/>
                  <a:gd name="T10" fmla="*/ 156 w 522"/>
                  <a:gd name="T11" fmla="*/ 0 h 94"/>
                  <a:gd name="T12" fmla="*/ 192 w 522"/>
                  <a:gd name="T13" fmla="*/ 0 h 94"/>
                  <a:gd name="T14" fmla="*/ 229 w 522"/>
                  <a:gd name="T15" fmla="*/ 1 h 94"/>
                  <a:gd name="T16" fmla="*/ 267 w 522"/>
                  <a:gd name="T17" fmla="*/ 4 h 94"/>
                  <a:gd name="T18" fmla="*/ 305 w 522"/>
                  <a:gd name="T19" fmla="*/ 9 h 94"/>
                  <a:gd name="T20" fmla="*/ 343 w 522"/>
                  <a:gd name="T21" fmla="*/ 15 h 94"/>
                  <a:gd name="T22" fmla="*/ 380 w 522"/>
                  <a:gd name="T23" fmla="*/ 23 h 94"/>
                  <a:gd name="T24" fmla="*/ 415 w 522"/>
                  <a:gd name="T25" fmla="*/ 33 h 94"/>
                  <a:gd name="T26" fmla="*/ 449 w 522"/>
                  <a:gd name="T27" fmla="*/ 45 h 94"/>
                  <a:gd name="T28" fmla="*/ 480 w 522"/>
                  <a:gd name="T29" fmla="*/ 61 h 94"/>
                  <a:gd name="T30" fmla="*/ 509 w 522"/>
                  <a:gd name="T31" fmla="*/ 79 h 94"/>
                  <a:gd name="T32" fmla="*/ 508 w 522"/>
                  <a:gd name="T33" fmla="*/ 90 h 94"/>
                  <a:gd name="T34" fmla="*/ 479 w 522"/>
                  <a:gd name="T35" fmla="*/ 92 h 94"/>
                  <a:gd name="T36" fmla="*/ 450 w 522"/>
                  <a:gd name="T37" fmla="*/ 93 h 94"/>
                  <a:gd name="T38" fmla="*/ 418 w 522"/>
                  <a:gd name="T39" fmla="*/ 94 h 94"/>
                  <a:gd name="T40" fmla="*/ 386 w 522"/>
                  <a:gd name="T41" fmla="*/ 93 h 94"/>
                  <a:gd name="T42" fmla="*/ 354 w 522"/>
                  <a:gd name="T43" fmla="*/ 92 h 94"/>
                  <a:gd name="T44" fmla="*/ 321 w 522"/>
                  <a:gd name="T45" fmla="*/ 89 h 94"/>
                  <a:gd name="T46" fmla="*/ 287 w 522"/>
                  <a:gd name="T47" fmla="*/ 86 h 94"/>
                  <a:gd name="T48" fmla="*/ 254 w 522"/>
                  <a:gd name="T49" fmla="*/ 82 h 94"/>
                  <a:gd name="T50" fmla="*/ 221 w 522"/>
                  <a:gd name="T51" fmla="*/ 78 h 94"/>
                  <a:gd name="T52" fmla="*/ 188 w 522"/>
                  <a:gd name="T53" fmla="*/ 72 h 94"/>
                  <a:gd name="T54" fmla="*/ 156 w 522"/>
                  <a:gd name="T55" fmla="*/ 66 h 94"/>
                  <a:gd name="T56" fmla="*/ 124 w 522"/>
                  <a:gd name="T57" fmla="*/ 59 h 94"/>
                  <a:gd name="T58" fmla="*/ 94 w 522"/>
                  <a:gd name="T59" fmla="*/ 51 h 94"/>
                  <a:gd name="T60" fmla="*/ 65 w 522"/>
                  <a:gd name="T61" fmla="*/ 43 h 94"/>
                  <a:gd name="T62" fmla="*/ 37 w 522"/>
                  <a:gd name="T63" fmla="*/ 34 h 94"/>
                  <a:gd name="T64" fmla="*/ 21 w 522"/>
                  <a:gd name="T65" fmla="*/ 27 h 94"/>
                  <a:gd name="T66" fmla="*/ 15 w 522"/>
                  <a:gd name="T67" fmla="*/ 23 h 94"/>
                  <a:gd name="T68" fmla="*/ 9 w 522"/>
                  <a:gd name="T69" fmla="*/ 19 h 94"/>
                  <a:gd name="T70" fmla="*/ 3 w 522"/>
                  <a:gd name="T71" fmla="*/ 15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2"/>
                  <a:gd name="T109" fmla="*/ 0 h 94"/>
                  <a:gd name="T110" fmla="*/ 522 w 5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2" h="94">
                    <a:moveTo>
                      <a:pt x="0" y="13"/>
                    </a:moveTo>
                    <a:lnTo>
                      <a:pt x="10" y="11"/>
                    </a:lnTo>
                    <a:lnTo>
                      <a:pt x="21" y="9"/>
                    </a:lnTo>
                    <a:lnTo>
                      <a:pt x="33" y="8"/>
                    </a:lnTo>
                    <a:lnTo>
                      <a:pt x="46" y="6"/>
                    </a:lnTo>
                    <a:lnTo>
                      <a:pt x="60" y="5"/>
                    </a:lnTo>
                    <a:lnTo>
                      <a:pt x="74" y="4"/>
                    </a:lnTo>
                    <a:lnTo>
                      <a:pt x="89" y="3"/>
                    </a:lnTo>
                    <a:lnTo>
                      <a:pt x="105" y="1"/>
                    </a:lnTo>
                    <a:lnTo>
                      <a:pt x="122" y="1"/>
                    </a:lnTo>
                    <a:lnTo>
                      <a:pt x="139" y="0"/>
                    </a:lnTo>
                    <a:lnTo>
                      <a:pt x="156" y="0"/>
                    </a:lnTo>
                    <a:lnTo>
                      <a:pt x="174" y="0"/>
                    </a:lnTo>
                    <a:lnTo>
                      <a:pt x="192" y="0"/>
                    </a:lnTo>
                    <a:lnTo>
                      <a:pt x="211" y="1"/>
                    </a:lnTo>
                    <a:lnTo>
                      <a:pt x="229" y="1"/>
                    </a:lnTo>
                    <a:lnTo>
                      <a:pt x="248" y="3"/>
                    </a:lnTo>
                    <a:lnTo>
                      <a:pt x="267" y="4"/>
                    </a:lnTo>
                    <a:lnTo>
                      <a:pt x="287" y="7"/>
                    </a:lnTo>
                    <a:lnTo>
                      <a:pt x="305" y="9"/>
                    </a:lnTo>
                    <a:lnTo>
                      <a:pt x="324" y="11"/>
                    </a:lnTo>
                    <a:lnTo>
                      <a:pt x="343" y="15"/>
                    </a:lnTo>
                    <a:lnTo>
                      <a:pt x="361" y="19"/>
                    </a:lnTo>
                    <a:lnTo>
                      <a:pt x="380" y="23"/>
                    </a:lnTo>
                    <a:lnTo>
                      <a:pt x="398" y="28"/>
                    </a:lnTo>
                    <a:lnTo>
                      <a:pt x="415" y="33"/>
                    </a:lnTo>
                    <a:lnTo>
                      <a:pt x="432" y="40"/>
                    </a:lnTo>
                    <a:lnTo>
                      <a:pt x="449" y="45"/>
                    </a:lnTo>
                    <a:lnTo>
                      <a:pt x="465" y="53"/>
                    </a:lnTo>
                    <a:lnTo>
                      <a:pt x="480" y="61"/>
                    </a:lnTo>
                    <a:lnTo>
                      <a:pt x="495" y="70"/>
                    </a:lnTo>
                    <a:lnTo>
                      <a:pt x="509" y="79"/>
                    </a:lnTo>
                    <a:lnTo>
                      <a:pt x="522" y="88"/>
                    </a:lnTo>
                    <a:lnTo>
                      <a:pt x="508" y="90"/>
                    </a:lnTo>
                    <a:lnTo>
                      <a:pt x="494" y="91"/>
                    </a:lnTo>
                    <a:lnTo>
                      <a:pt x="479" y="92"/>
                    </a:lnTo>
                    <a:lnTo>
                      <a:pt x="465" y="93"/>
                    </a:lnTo>
                    <a:lnTo>
                      <a:pt x="450" y="93"/>
                    </a:lnTo>
                    <a:lnTo>
                      <a:pt x="434" y="94"/>
                    </a:lnTo>
                    <a:lnTo>
                      <a:pt x="418" y="94"/>
                    </a:lnTo>
                    <a:lnTo>
                      <a:pt x="402" y="93"/>
                    </a:lnTo>
                    <a:lnTo>
                      <a:pt x="386" y="93"/>
                    </a:lnTo>
                    <a:lnTo>
                      <a:pt x="370" y="93"/>
                    </a:lnTo>
                    <a:lnTo>
                      <a:pt x="354" y="92"/>
                    </a:lnTo>
                    <a:lnTo>
                      <a:pt x="337" y="90"/>
                    </a:lnTo>
                    <a:lnTo>
                      <a:pt x="321" y="89"/>
                    </a:lnTo>
                    <a:lnTo>
                      <a:pt x="304" y="88"/>
                    </a:lnTo>
                    <a:lnTo>
                      <a:pt x="287" y="86"/>
                    </a:lnTo>
                    <a:lnTo>
                      <a:pt x="270" y="84"/>
                    </a:lnTo>
                    <a:lnTo>
                      <a:pt x="254" y="82"/>
                    </a:lnTo>
                    <a:lnTo>
                      <a:pt x="237" y="79"/>
                    </a:lnTo>
                    <a:lnTo>
                      <a:pt x="221" y="78"/>
                    </a:lnTo>
                    <a:lnTo>
                      <a:pt x="204" y="75"/>
                    </a:lnTo>
                    <a:lnTo>
                      <a:pt x="188" y="72"/>
                    </a:lnTo>
                    <a:lnTo>
                      <a:pt x="172" y="69"/>
                    </a:lnTo>
                    <a:lnTo>
                      <a:pt x="156" y="66"/>
                    </a:lnTo>
                    <a:lnTo>
                      <a:pt x="140" y="62"/>
                    </a:lnTo>
                    <a:lnTo>
                      <a:pt x="124" y="59"/>
                    </a:lnTo>
                    <a:lnTo>
                      <a:pt x="109" y="55"/>
                    </a:lnTo>
                    <a:lnTo>
                      <a:pt x="94" y="51"/>
                    </a:lnTo>
                    <a:lnTo>
                      <a:pt x="79" y="47"/>
                    </a:lnTo>
                    <a:lnTo>
                      <a:pt x="65" y="43"/>
                    </a:lnTo>
                    <a:lnTo>
                      <a:pt x="51" y="38"/>
                    </a:lnTo>
                    <a:lnTo>
                      <a:pt x="37" y="34"/>
                    </a:lnTo>
                    <a:lnTo>
                      <a:pt x="24" y="29"/>
                    </a:lnTo>
                    <a:lnTo>
                      <a:pt x="21" y="27"/>
                    </a:lnTo>
                    <a:lnTo>
                      <a:pt x="18" y="25"/>
                    </a:lnTo>
                    <a:lnTo>
                      <a:pt x="15" y="23"/>
                    </a:lnTo>
                    <a:lnTo>
                      <a:pt x="12" y="21"/>
                    </a:lnTo>
                    <a:lnTo>
                      <a:pt x="9" y="19"/>
                    </a:lnTo>
                    <a:lnTo>
                      <a:pt x="6" y="16"/>
                    </a:lnTo>
                    <a:lnTo>
                      <a:pt x="3" y="15"/>
                    </a:lnTo>
                    <a:lnTo>
                      <a:pt x="0" y="13"/>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6" name="Freeform 114"/>
              <p:cNvSpPr>
                <a:spLocks/>
              </p:cNvSpPr>
              <p:nvPr/>
            </p:nvSpPr>
            <p:spPr bwMode="auto">
              <a:xfrm>
                <a:off x="2387" y="1672"/>
                <a:ext cx="484" cy="86"/>
              </a:xfrm>
              <a:custGeom>
                <a:avLst/>
                <a:gdLst>
                  <a:gd name="T0" fmla="*/ 10 w 484"/>
                  <a:gd name="T1" fmla="*/ 10 h 86"/>
                  <a:gd name="T2" fmla="*/ 32 w 484"/>
                  <a:gd name="T3" fmla="*/ 7 h 86"/>
                  <a:gd name="T4" fmla="*/ 56 w 484"/>
                  <a:gd name="T5" fmla="*/ 4 h 86"/>
                  <a:gd name="T6" fmla="*/ 83 w 484"/>
                  <a:gd name="T7" fmla="*/ 2 h 86"/>
                  <a:gd name="T8" fmla="*/ 113 w 484"/>
                  <a:gd name="T9" fmla="*/ 0 h 86"/>
                  <a:gd name="T10" fmla="*/ 145 w 484"/>
                  <a:gd name="T11" fmla="*/ 0 h 86"/>
                  <a:gd name="T12" fmla="*/ 178 w 484"/>
                  <a:gd name="T13" fmla="*/ 0 h 86"/>
                  <a:gd name="T14" fmla="*/ 213 w 484"/>
                  <a:gd name="T15" fmla="*/ 1 h 86"/>
                  <a:gd name="T16" fmla="*/ 248 w 484"/>
                  <a:gd name="T17" fmla="*/ 4 h 86"/>
                  <a:gd name="T18" fmla="*/ 283 w 484"/>
                  <a:gd name="T19" fmla="*/ 8 h 86"/>
                  <a:gd name="T20" fmla="*/ 318 w 484"/>
                  <a:gd name="T21" fmla="*/ 14 h 86"/>
                  <a:gd name="T22" fmla="*/ 352 w 484"/>
                  <a:gd name="T23" fmla="*/ 21 h 86"/>
                  <a:gd name="T24" fmla="*/ 385 w 484"/>
                  <a:gd name="T25" fmla="*/ 31 h 86"/>
                  <a:gd name="T26" fmla="*/ 416 w 484"/>
                  <a:gd name="T27" fmla="*/ 42 h 86"/>
                  <a:gd name="T28" fmla="*/ 446 w 484"/>
                  <a:gd name="T29" fmla="*/ 55 h 86"/>
                  <a:gd name="T30" fmla="*/ 472 w 484"/>
                  <a:gd name="T31" fmla="*/ 72 h 86"/>
                  <a:gd name="T32" fmla="*/ 472 w 484"/>
                  <a:gd name="T33" fmla="*/ 82 h 86"/>
                  <a:gd name="T34" fmla="*/ 445 w 484"/>
                  <a:gd name="T35" fmla="*/ 84 h 86"/>
                  <a:gd name="T36" fmla="*/ 417 w 484"/>
                  <a:gd name="T37" fmla="*/ 86 h 86"/>
                  <a:gd name="T38" fmla="*/ 388 w 484"/>
                  <a:gd name="T39" fmla="*/ 86 h 86"/>
                  <a:gd name="T40" fmla="*/ 358 w 484"/>
                  <a:gd name="T41" fmla="*/ 85 h 86"/>
                  <a:gd name="T42" fmla="*/ 328 w 484"/>
                  <a:gd name="T43" fmla="*/ 84 h 86"/>
                  <a:gd name="T44" fmla="*/ 298 w 484"/>
                  <a:gd name="T45" fmla="*/ 82 h 86"/>
                  <a:gd name="T46" fmla="*/ 267 w 484"/>
                  <a:gd name="T47" fmla="*/ 79 h 86"/>
                  <a:gd name="T48" fmla="*/ 236 w 484"/>
                  <a:gd name="T49" fmla="*/ 76 h 86"/>
                  <a:gd name="T50" fmla="*/ 205 w 484"/>
                  <a:gd name="T51" fmla="*/ 71 h 86"/>
                  <a:gd name="T52" fmla="*/ 175 w 484"/>
                  <a:gd name="T53" fmla="*/ 66 h 86"/>
                  <a:gd name="T54" fmla="*/ 145 w 484"/>
                  <a:gd name="T55" fmla="*/ 60 h 86"/>
                  <a:gd name="T56" fmla="*/ 116 w 484"/>
                  <a:gd name="T57" fmla="*/ 54 h 86"/>
                  <a:gd name="T58" fmla="*/ 88 w 484"/>
                  <a:gd name="T59" fmla="*/ 47 h 86"/>
                  <a:gd name="T60" fmla="*/ 61 w 484"/>
                  <a:gd name="T61" fmla="*/ 39 h 86"/>
                  <a:gd name="T62" fmla="*/ 35 w 484"/>
                  <a:gd name="T63" fmla="*/ 31 h 86"/>
                  <a:gd name="T64" fmla="*/ 20 w 484"/>
                  <a:gd name="T65" fmla="*/ 25 h 86"/>
                  <a:gd name="T66" fmla="*/ 14 w 484"/>
                  <a:gd name="T67" fmla="*/ 21 h 86"/>
                  <a:gd name="T68" fmla="*/ 9 w 484"/>
                  <a:gd name="T69" fmla="*/ 17 h 86"/>
                  <a:gd name="T70" fmla="*/ 3 w 484"/>
                  <a:gd name="T71" fmla="*/ 13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4"/>
                  <a:gd name="T109" fmla="*/ 0 h 86"/>
                  <a:gd name="T110" fmla="*/ 484 w 48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4" h="86">
                    <a:moveTo>
                      <a:pt x="0" y="11"/>
                    </a:moveTo>
                    <a:lnTo>
                      <a:pt x="10" y="10"/>
                    </a:lnTo>
                    <a:lnTo>
                      <a:pt x="20" y="8"/>
                    </a:lnTo>
                    <a:lnTo>
                      <a:pt x="32" y="7"/>
                    </a:lnTo>
                    <a:lnTo>
                      <a:pt x="43" y="5"/>
                    </a:lnTo>
                    <a:lnTo>
                      <a:pt x="56" y="4"/>
                    </a:lnTo>
                    <a:lnTo>
                      <a:pt x="69" y="3"/>
                    </a:lnTo>
                    <a:lnTo>
                      <a:pt x="83" y="2"/>
                    </a:lnTo>
                    <a:lnTo>
                      <a:pt x="98" y="1"/>
                    </a:lnTo>
                    <a:lnTo>
                      <a:pt x="113" y="0"/>
                    </a:lnTo>
                    <a:lnTo>
                      <a:pt x="129" y="0"/>
                    </a:lnTo>
                    <a:lnTo>
                      <a:pt x="145" y="0"/>
                    </a:lnTo>
                    <a:lnTo>
                      <a:pt x="162" y="0"/>
                    </a:lnTo>
                    <a:lnTo>
                      <a:pt x="178" y="0"/>
                    </a:lnTo>
                    <a:lnTo>
                      <a:pt x="196" y="0"/>
                    </a:lnTo>
                    <a:lnTo>
                      <a:pt x="213" y="1"/>
                    </a:lnTo>
                    <a:lnTo>
                      <a:pt x="230" y="3"/>
                    </a:lnTo>
                    <a:lnTo>
                      <a:pt x="248" y="4"/>
                    </a:lnTo>
                    <a:lnTo>
                      <a:pt x="266" y="6"/>
                    </a:lnTo>
                    <a:lnTo>
                      <a:pt x="283" y="8"/>
                    </a:lnTo>
                    <a:lnTo>
                      <a:pt x="300" y="10"/>
                    </a:lnTo>
                    <a:lnTo>
                      <a:pt x="318" y="14"/>
                    </a:lnTo>
                    <a:lnTo>
                      <a:pt x="335" y="17"/>
                    </a:lnTo>
                    <a:lnTo>
                      <a:pt x="352" y="21"/>
                    </a:lnTo>
                    <a:lnTo>
                      <a:pt x="368" y="26"/>
                    </a:lnTo>
                    <a:lnTo>
                      <a:pt x="385" y="31"/>
                    </a:lnTo>
                    <a:lnTo>
                      <a:pt x="400" y="36"/>
                    </a:lnTo>
                    <a:lnTo>
                      <a:pt x="416" y="42"/>
                    </a:lnTo>
                    <a:lnTo>
                      <a:pt x="431" y="49"/>
                    </a:lnTo>
                    <a:lnTo>
                      <a:pt x="446" y="55"/>
                    </a:lnTo>
                    <a:lnTo>
                      <a:pt x="459" y="63"/>
                    </a:lnTo>
                    <a:lnTo>
                      <a:pt x="472" y="72"/>
                    </a:lnTo>
                    <a:lnTo>
                      <a:pt x="484" y="81"/>
                    </a:lnTo>
                    <a:lnTo>
                      <a:pt x="472" y="82"/>
                    </a:lnTo>
                    <a:lnTo>
                      <a:pt x="458" y="84"/>
                    </a:lnTo>
                    <a:lnTo>
                      <a:pt x="445" y="84"/>
                    </a:lnTo>
                    <a:lnTo>
                      <a:pt x="431" y="85"/>
                    </a:lnTo>
                    <a:lnTo>
                      <a:pt x="417" y="86"/>
                    </a:lnTo>
                    <a:lnTo>
                      <a:pt x="402" y="86"/>
                    </a:lnTo>
                    <a:lnTo>
                      <a:pt x="388" y="86"/>
                    </a:lnTo>
                    <a:lnTo>
                      <a:pt x="373" y="86"/>
                    </a:lnTo>
                    <a:lnTo>
                      <a:pt x="358" y="85"/>
                    </a:lnTo>
                    <a:lnTo>
                      <a:pt x="344" y="85"/>
                    </a:lnTo>
                    <a:lnTo>
                      <a:pt x="328" y="84"/>
                    </a:lnTo>
                    <a:lnTo>
                      <a:pt x="313" y="83"/>
                    </a:lnTo>
                    <a:lnTo>
                      <a:pt x="298" y="82"/>
                    </a:lnTo>
                    <a:lnTo>
                      <a:pt x="282" y="81"/>
                    </a:lnTo>
                    <a:lnTo>
                      <a:pt x="267" y="79"/>
                    </a:lnTo>
                    <a:lnTo>
                      <a:pt x="251" y="78"/>
                    </a:lnTo>
                    <a:lnTo>
                      <a:pt x="236" y="76"/>
                    </a:lnTo>
                    <a:lnTo>
                      <a:pt x="220" y="74"/>
                    </a:lnTo>
                    <a:lnTo>
                      <a:pt x="205" y="71"/>
                    </a:lnTo>
                    <a:lnTo>
                      <a:pt x="190" y="69"/>
                    </a:lnTo>
                    <a:lnTo>
                      <a:pt x="175" y="66"/>
                    </a:lnTo>
                    <a:lnTo>
                      <a:pt x="160" y="63"/>
                    </a:lnTo>
                    <a:lnTo>
                      <a:pt x="145" y="60"/>
                    </a:lnTo>
                    <a:lnTo>
                      <a:pt x="130" y="57"/>
                    </a:lnTo>
                    <a:lnTo>
                      <a:pt x="116" y="54"/>
                    </a:lnTo>
                    <a:lnTo>
                      <a:pt x="102" y="51"/>
                    </a:lnTo>
                    <a:lnTo>
                      <a:pt x="88" y="47"/>
                    </a:lnTo>
                    <a:lnTo>
                      <a:pt x="74" y="43"/>
                    </a:lnTo>
                    <a:lnTo>
                      <a:pt x="61" y="39"/>
                    </a:lnTo>
                    <a:lnTo>
                      <a:pt x="48" y="35"/>
                    </a:lnTo>
                    <a:lnTo>
                      <a:pt x="35" y="31"/>
                    </a:lnTo>
                    <a:lnTo>
                      <a:pt x="23" y="27"/>
                    </a:lnTo>
                    <a:lnTo>
                      <a:pt x="20" y="25"/>
                    </a:lnTo>
                    <a:lnTo>
                      <a:pt x="17" y="23"/>
                    </a:lnTo>
                    <a:lnTo>
                      <a:pt x="14" y="21"/>
                    </a:lnTo>
                    <a:lnTo>
                      <a:pt x="11" y="19"/>
                    </a:lnTo>
                    <a:lnTo>
                      <a:pt x="9" y="17"/>
                    </a:lnTo>
                    <a:lnTo>
                      <a:pt x="6" y="15"/>
                    </a:lnTo>
                    <a:lnTo>
                      <a:pt x="3" y="13"/>
                    </a:lnTo>
                    <a:lnTo>
                      <a:pt x="0" y="11"/>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7" name="Freeform 115"/>
              <p:cNvSpPr>
                <a:spLocks/>
              </p:cNvSpPr>
              <p:nvPr/>
            </p:nvSpPr>
            <p:spPr bwMode="auto">
              <a:xfrm>
                <a:off x="2411" y="1675"/>
                <a:ext cx="444" cy="80"/>
              </a:xfrm>
              <a:custGeom>
                <a:avLst/>
                <a:gdLst>
                  <a:gd name="T0" fmla="*/ 8 w 444"/>
                  <a:gd name="T1" fmla="*/ 10 h 80"/>
                  <a:gd name="T2" fmla="*/ 28 w 444"/>
                  <a:gd name="T3" fmla="*/ 7 h 80"/>
                  <a:gd name="T4" fmla="*/ 50 w 444"/>
                  <a:gd name="T5" fmla="*/ 5 h 80"/>
                  <a:gd name="T6" fmla="*/ 76 w 444"/>
                  <a:gd name="T7" fmla="*/ 3 h 80"/>
                  <a:gd name="T8" fmla="*/ 103 w 444"/>
                  <a:gd name="T9" fmla="*/ 2 h 80"/>
                  <a:gd name="T10" fmla="*/ 132 w 444"/>
                  <a:gd name="T11" fmla="*/ 0 h 80"/>
                  <a:gd name="T12" fmla="*/ 163 w 444"/>
                  <a:gd name="T13" fmla="*/ 1 h 80"/>
                  <a:gd name="T14" fmla="*/ 194 w 444"/>
                  <a:gd name="T15" fmla="*/ 2 h 80"/>
                  <a:gd name="T16" fmla="*/ 227 w 444"/>
                  <a:gd name="T17" fmla="*/ 4 h 80"/>
                  <a:gd name="T18" fmla="*/ 259 w 444"/>
                  <a:gd name="T19" fmla="*/ 8 h 80"/>
                  <a:gd name="T20" fmla="*/ 290 w 444"/>
                  <a:gd name="T21" fmla="*/ 14 h 80"/>
                  <a:gd name="T22" fmla="*/ 322 w 444"/>
                  <a:gd name="T23" fmla="*/ 20 h 80"/>
                  <a:gd name="T24" fmla="*/ 352 w 444"/>
                  <a:gd name="T25" fmla="*/ 29 h 80"/>
                  <a:gd name="T26" fmla="*/ 381 w 444"/>
                  <a:gd name="T27" fmla="*/ 40 h 80"/>
                  <a:gd name="T28" fmla="*/ 407 w 444"/>
                  <a:gd name="T29" fmla="*/ 52 h 80"/>
                  <a:gd name="T30" fmla="*/ 432 w 444"/>
                  <a:gd name="T31" fmla="*/ 66 h 80"/>
                  <a:gd name="T32" fmla="*/ 431 w 444"/>
                  <a:gd name="T33" fmla="*/ 76 h 80"/>
                  <a:gd name="T34" fmla="*/ 407 w 444"/>
                  <a:gd name="T35" fmla="*/ 78 h 80"/>
                  <a:gd name="T36" fmla="*/ 381 w 444"/>
                  <a:gd name="T37" fmla="*/ 79 h 80"/>
                  <a:gd name="T38" fmla="*/ 355 w 444"/>
                  <a:gd name="T39" fmla="*/ 80 h 80"/>
                  <a:gd name="T40" fmla="*/ 328 w 444"/>
                  <a:gd name="T41" fmla="*/ 79 h 80"/>
                  <a:gd name="T42" fmla="*/ 300 w 444"/>
                  <a:gd name="T43" fmla="*/ 78 h 80"/>
                  <a:gd name="T44" fmla="*/ 272 w 444"/>
                  <a:gd name="T45" fmla="*/ 76 h 80"/>
                  <a:gd name="T46" fmla="*/ 244 w 444"/>
                  <a:gd name="T47" fmla="*/ 74 h 80"/>
                  <a:gd name="T48" fmla="*/ 215 w 444"/>
                  <a:gd name="T49" fmla="*/ 70 h 80"/>
                  <a:gd name="T50" fmla="*/ 187 w 444"/>
                  <a:gd name="T51" fmla="*/ 66 h 80"/>
                  <a:gd name="T52" fmla="*/ 160 w 444"/>
                  <a:gd name="T53" fmla="*/ 61 h 80"/>
                  <a:gd name="T54" fmla="*/ 132 w 444"/>
                  <a:gd name="T55" fmla="*/ 56 h 80"/>
                  <a:gd name="T56" fmla="*/ 105 w 444"/>
                  <a:gd name="T57" fmla="*/ 50 h 80"/>
                  <a:gd name="T58" fmla="*/ 80 w 444"/>
                  <a:gd name="T59" fmla="*/ 44 h 80"/>
                  <a:gd name="T60" fmla="*/ 55 w 444"/>
                  <a:gd name="T61" fmla="*/ 37 h 80"/>
                  <a:gd name="T62" fmla="*/ 32 w 444"/>
                  <a:gd name="T63" fmla="*/ 29 h 80"/>
                  <a:gd name="T64" fmla="*/ 17 w 444"/>
                  <a:gd name="T65" fmla="*/ 23 h 80"/>
                  <a:gd name="T66" fmla="*/ 12 w 444"/>
                  <a:gd name="T67" fmla="*/ 20 h 80"/>
                  <a:gd name="T68" fmla="*/ 8 w 444"/>
                  <a:gd name="T69" fmla="*/ 17 h 80"/>
                  <a:gd name="T70" fmla="*/ 2 w 444"/>
                  <a:gd name="T71" fmla="*/ 14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4"/>
                  <a:gd name="T109" fmla="*/ 0 h 80"/>
                  <a:gd name="T110" fmla="*/ 444 w 444"/>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4" h="80">
                    <a:moveTo>
                      <a:pt x="0" y="12"/>
                    </a:moveTo>
                    <a:lnTo>
                      <a:pt x="8" y="10"/>
                    </a:lnTo>
                    <a:lnTo>
                      <a:pt x="17" y="9"/>
                    </a:lnTo>
                    <a:lnTo>
                      <a:pt x="28" y="7"/>
                    </a:lnTo>
                    <a:lnTo>
                      <a:pt x="38" y="6"/>
                    </a:lnTo>
                    <a:lnTo>
                      <a:pt x="50" y="5"/>
                    </a:lnTo>
                    <a:lnTo>
                      <a:pt x="63" y="4"/>
                    </a:lnTo>
                    <a:lnTo>
                      <a:pt x="76" y="3"/>
                    </a:lnTo>
                    <a:lnTo>
                      <a:pt x="89" y="2"/>
                    </a:lnTo>
                    <a:lnTo>
                      <a:pt x="103" y="2"/>
                    </a:lnTo>
                    <a:lnTo>
                      <a:pt x="117" y="1"/>
                    </a:lnTo>
                    <a:lnTo>
                      <a:pt x="132" y="0"/>
                    </a:lnTo>
                    <a:lnTo>
                      <a:pt x="148" y="0"/>
                    </a:lnTo>
                    <a:lnTo>
                      <a:pt x="163" y="1"/>
                    </a:lnTo>
                    <a:lnTo>
                      <a:pt x="179" y="2"/>
                    </a:lnTo>
                    <a:lnTo>
                      <a:pt x="194" y="2"/>
                    </a:lnTo>
                    <a:lnTo>
                      <a:pt x="210" y="3"/>
                    </a:lnTo>
                    <a:lnTo>
                      <a:pt x="227" y="4"/>
                    </a:lnTo>
                    <a:lnTo>
                      <a:pt x="242" y="6"/>
                    </a:lnTo>
                    <a:lnTo>
                      <a:pt x="259" y="8"/>
                    </a:lnTo>
                    <a:lnTo>
                      <a:pt x="275" y="11"/>
                    </a:lnTo>
                    <a:lnTo>
                      <a:pt x="290" y="14"/>
                    </a:lnTo>
                    <a:lnTo>
                      <a:pt x="306" y="17"/>
                    </a:lnTo>
                    <a:lnTo>
                      <a:pt x="322" y="20"/>
                    </a:lnTo>
                    <a:lnTo>
                      <a:pt x="337" y="24"/>
                    </a:lnTo>
                    <a:lnTo>
                      <a:pt x="352" y="29"/>
                    </a:lnTo>
                    <a:lnTo>
                      <a:pt x="367" y="34"/>
                    </a:lnTo>
                    <a:lnTo>
                      <a:pt x="381" y="40"/>
                    </a:lnTo>
                    <a:lnTo>
                      <a:pt x="394" y="45"/>
                    </a:lnTo>
                    <a:lnTo>
                      <a:pt x="407" y="52"/>
                    </a:lnTo>
                    <a:lnTo>
                      <a:pt x="420" y="59"/>
                    </a:lnTo>
                    <a:lnTo>
                      <a:pt x="432" y="66"/>
                    </a:lnTo>
                    <a:lnTo>
                      <a:pt x="444" y="75"/>
                    </a:lnTo>
                    <a:lnTo>
                      <a:pt x="431" y="76"/>
                    </a:lnTo>
                    <a:lnTo>
                      <a:pt x="419" y="77"/>
                    </a:lnTo>
                    <a:lnTo>
                      <a:pt x="407" y="78"/>
                    </a:lnTo>
                    <a:lnTo>
                      <a:pt x="394" y="78"/>
                    </a:lnTo>
                    <a:lnTo>
                      <a:pt x="381" y="79"/>
                    </a:lnTo>
                    <a:lnTo>
                      <a:pt x="368" y="79"/>
                    </a:lnTo>
                    <a:lnTo>
                      <a:pt x="355" y="80"/>
                    </a:lnTo>
                    <a:lnTo>
                      <a:pt x="341" y="79"/>
                    </a:lnTo>
                    <a:lnTo>
                      <a:pt x="328" y="79"/>
                    </a:lnTo>
                    <a:lnTo>
                      <a:pt x="314" y="78"/>
                    </a:lnTo>
                    <a:lnTo>
                      <a:pt x="300" y="78"/>
                    </a:lnTo>
                    <a:lnTo>
                      <a:pt x="286" y="77"/>
                    </a:lnTo>
                    <a:lnTo>
                      <a:pt x="272" y="76"/>
                    </a:lnTo>
                    <a:lnTo>
                      <a:pt x="257" y="75"/>
                    </a:lnTo>
                    <a:lnTo>
                      <a:pt x="244" y="74"/>
                    </a:lnTo>
                    <a:lnTo>
                      <a:pt x="229" y="72"/>
                    </a:lnTo>
                    <a:lnTo>
                      <a:pt x="215" y="70"/>
                    </a:lnTo>
                    <a:lnTo>
                      <a:pt x="201" y="68"/>
                    </a:lnTo>
                    <a:lnTo>
                      <a:pt x="187" y="66"/>
                    </a:lnTo>
                    <a:lnTo>
                      <a:pt x="174" y="64"/>
                    </a:lnTo>
                    <a:lnTo>
                      <a:pt x="160" y="61"/>
                    </a:lnTo>
                    <a:lnTo>
                      <a:pt x="146" y="59"/>
                    </a:lnTo>
                    <a:lnTo>
                      <a:pt x="132" y="56"/>
                    </a:lnTo>
                    <a:lnTo>
                      <a:pt x="119" y="53"/>
                    </a:lnTo>
                    <a:lnTo>
                      <a:pt x="105" y="50"/>
                    </a:lnTo>
                    <a:lnTo>
                      <a:pt x="93" y="47"/>
                    </a:lnTo>
                    <a:lnTo>
                      <a:pt x="80" y="44"/>
                    </a:lnTo>
                    <a:lnTo>
                      <a:pt x="67" y="40"/>
                    </a:lnTo>
                    <a:lnTo>
                      <a:pt x="55" y="37"/>
                    </a:lnTo>
                    <a:lnTo>
                      <a:pt x="43" y="33"/>
                    </a:lnTo>
                    <a:lnTo>
                      <a:pt x="32" y="29"/>
                    </a:lnTo>
                    <a:lnTo>
                      <a:pt x="20" y="25"/>
                    </a:lnTo>
                    <a:lnTo>
                      <a:pt x="17" y="23"/>
                    </a:lnTo>
                    <a:lnTo>
                      <a:pt x="15" y="22"/>
                    </a:lnTo>
                    <a:lnTo>
                      <a:pt x="12" y="20"/>
                    </a:lnTo>
                    <a:lnTo>
                      <a:pt x="9" y="19"/>
                    </a:lnTo>
                    <a:lnTo>
                      <a:pt x="8" y="17"/>
                    </a:lnTo>
                    <a:lnTo>
                      <a:pt x="5" y="15"/>
                    </a:lnTo>
                    <a:lnTo>
                      <a:pt x="2" y="14"/>
                    </a:lnTo>
                    <a:lnTo>
                      <a:pt x="0" y="12"/>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8" name="Freeform 116"/>
              <p:cNvSpPr>
                <a:spLocks/>
              </p:cNvSpPr>
              <p:nvPr/>
            </p:nvSpPr>
            <p:spPr bwMode="auto">
              <a:xfrm>
                <a:off x="2433" y="1679"/>
                <a:ext cx="405" cy="73"/>
              </a:xfrm>
              <a:custGeom>
                <a:avLst/>
                <a:gdLst>
                  <a:gd name="T0" fmla="*/ 8 w 405"/>
                  <a:gd name="T1" fmla="*/ 10 h 73"/>
                  <a:gd name="T2" fmla="*/ 26 w 405"/>
                  <a:gd name="T3" fmla="*/ 7 h 73"/>
                  <a:gd name="T4" fmla="*/ 46 w 405"/>
                  <a:gd name="T5" fmla="*/ 4 h 73"/>
                  <a:gd name="T6" fmla="*/ 70 w 405"/>
                  <a:gd name="T7" fmla="*/ 2 h 73"/>
                  <a:gd name="T8" fmla="*/ 95 w 405"/>
                  <a:gd name="T9" fmla="*/ 1 h 73"/>
                  <a:gd name="T10" fmla="*/ 121 w 405"/>
                  <a:gd name="T11" fmla="*/ 0 h 73"/>
                  <a:gd name="T12" fmla="*/ 149 w 405"/>
                  <a:gd name="T13" fmla="*/ 0 h 73"/>
                  <a:gd name="T14" fmla="*/ 178 w 405"/>
                  <a:gd name="T15" fmla="*/ 1 h 73"/>
                  <a:gd name="T16" fmla="*/ 207 w 405"/>
                  <a:gd name="T17" fmla="*/ 4 h 73"/>
                  <a:gd name="T18" fmla="*/ 237 w 405"/>
                  <a:gd name="T19" fmla="*/ 7 h 73"/>
                  <a:gd name="T20" fmla="*/ 265 w 405"/>
                  <a:gd name="T21" fmla="*/ 12 h 73"/>
                  <a:gd name="T22" fmla="*/ 294 w 405"/>
                  <a:gd name="T23" fmla="*/ 18 h 73"/>
                  <a:gd name="T24" fmla="*/ 322 w 405"/>
                  <a:gd name="T25" fmla="*/ 26 h 73"/>
                  <a:gd name="T26" fmla="*/ 348 w 405"/>
                  <a:gd name="T27" fmla="*/ 36 h 73"/>
                  <a:gd name="T28" fmla="*/ 372 w 405"/>
                  <a:gd name="T29" fmla="*/ 48 h 73"/>
                  <a:gd name="T30" fmla="*/ 395 w 405"/>
                  <a:gd name="T31" fmla="*/ 61 h 73"/>
                  <a:gd name="T32" fmla="*/ 394 w 405"/>
                  <a:gd name="T33" fmla="*/ 70 h 73"/>
                  <a:gd name="T34" fmla="*/ 372 w 405"/>
                  <a:gd name="T35" fmla="*/ 71 h 73"/>
                  <a:gd name="T36" fmla="*/ 348 w 405"/>
                  <a:gd name="T37" fmla="*/ 72 h 73"/>
                  <a:gd name="T38" fmla="*/ 324 w 405"/>
                  <a:gd name="T39" fmla="*/ 73 h 73"/>
                  <a:gd name="T40" fmla="*/ 300 w 405"/>
                  <a:gd name="T41" fmla="*/ 72 h 73"/>
                  <a:gd name="T42" fmla="*/ 274 w 405"/>
                  <a:gd name="T43" fmla="*/ 71 h 73"/>
                  <a:gd name="T44" fmla="*/ 249 w 405"/>
                  <a:gd name="T45" fmla="*/ 70 h 73"/>
                  <a:gd name="T46" fmla="*/ 223 w 405"/>
                  <a:gd name="T47" fmla="*/ 67 h 73"/>
                  <a:gd name="T48" fmla="*/ 197 w 405"/>
                  <a:gd name="T49" fmla="*/ 64 h 73"/>
                  <a:gd name="T50" fmla="*/ 172 w 405"/>
                  <a:gd name="T51" fmla="*/ 60 h 73"/>
                  <a:gd name="T52" fmla="*/ 146 w 405"/>
                  <a:gd name="T53" fmla="*/ 56 h 73"/>
                  <a:gd name="T54" fmla="*/ 121 w 405"/>
                  <a:gd name="T55" fmla="*/ 51 h 73"/>
                  <a:gd name="T56" fmla="*/ 97 w 405"/>
                  <a:gd name="T57" fmla="*/ 46 h 73"/>
                  <a:gd name="T58" fmla="*/ 73 w 405"/>
                  <a:gd name="T59" fmla="*/ 40 h 73"/>
                  <a:gd name="T60" fmla="*/ 50 w 405"/>
                  <a:gd name="T61" fmla="*/ 33 h 73"/>
                  <a:gd name="T62" fmla="*/ 29 w 405"/>
                  <a:gd name="T63" fmla="*/ 26 h 73"/>
                  <a:gd name="T64" fmla="*/ 16 w 405"/>
                  <a:gd name="T65" fmla="*/ 22 h 73"/>
                  <a:gd name="T66" fmla="*/ 12 w 405"/>
                  <a:gd name="T67" fmla="*/ 19 h 73"/>
                  <a:gd name="T68" fmla="*/ 7 w 405"/>
                  <a:gd name="T69" fmla="*/ 15 h 73"/>
                  <a:gd name="T70" fmla="*/ 2 w 405"/>
                  <a:gd name="T71" fmla="*/ 12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5"/>
                  <a:gd name="T109" fmla="*/ 0 h 73"/>
                  <a:gd name="T110" fmla="*/ 405 w 40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5" h="73">
                    <a:moveTo>
                      <a:pt x="0" y="11"/>
                    </a:moveTo>
                    <a:lnTo>
                      <a:pt x="8" y="10"/>
                    </a:lnTo>
                    <a:lnTo>
                      <a:pt x="16" y="8"/>
                    </a:lnTo>
                    <a:lnTo>
                      <a:pt x="26" y="7"/>
                    </a:lnTo>
                    <a:lnTo>
                      <a:pt x="36" y="5"/>
                    </a:lnTo>
                    <a:lnTo>
                      <a:pt x="46" y="4"/>
                    </a:lnTo>
                    <a:lnTo>
                      <a:pt x="58" y="3"/>
                    </a:lnTo>
                    <a:lnTo>
                      <a:pt x="70" y="2"/>
                    </a:lnTo>
                    <a:lnTo>
                      <a:pt x="82" y="1"/>
                    </a:lnTo>
                    <a:lnTo>
                      <a:pt x="95" y="1"/>
                    </a:lnTo>
                    <a:lnTo>
                      <a:pt x="108" y="0"/>
                    </a:lnTo>
                    <a:lnTo>
                      <a:pt x="121" y="0"/>
                    </a:lnTo>
                    <a:lnTo>
                      <a:pt x="135" y="0"/>
                    </a:lnTo>
                    <a:lnTo>
                      <a:pt x="149" y="0"/>
                    </a:lnTo>
                    <a:lnTo>
                      <a:pt x="164" y="1"/>
                    </a:lnTo>
                    <a:lnTo>
                      <a:pt x="178" y="1"/>
                    </a:lnTo>
                    <a:lnTo>
                      <a:pt x="193" y="3"/>
                    </a:lnTo>
                    <a:lnTo>
                      <a:pt x="207" y="4"/>
                    </a:lnTo>
                    <a:lnTo>
                      <a:pt x="222" y="5"/>
                    </a:lnTo>
                    <a:lnTo>
                      <a:pt x="237" y="7"/>
                    </a:lnTo>
                    <a:lnTo>
                      <a:pt x="251" y="10"/>
                    </a:lnTo>
                    <a:lnTo>
                      <a:pt x="265" y="12"/>
                    </a:lnTo>
                    <a:lnTo>
                      <a:pt x="280" y="15"/>
                    </a:lnTo>
                    <a:lnTo>
                      <a:pt x="294" y="18"/>
                    </a:lnTo>
                    <a:lnTo>
                      <a:pt x="308" y="22"/>
                    </a:lnTo>
                    <a:lnTo>
                      <a:pt x="322" y="26"/>
                    </a:lnTo>
                    <a:lnTo>
                      <a:pt x="335" y="30"/>
                    </a:lnTo>
                    <a:lnTo>
                      <a:pt x="348" y="36"/>
                    </a:lnTo>
                    <a:lnTo>
                      <a:pt x="360" y="41"/>
                    </a:lnTo>
                    <a:lnTo>
                      <a:pt x="372" y="48"/>
                    </a:lnTo>
                    <a:lnTo>
                      <a:pt x="384" y="53"/>
                    </a:lnTo>
                    <a:lnTo>
                      <a:pt x="395" y="61"/>
                    </a:lnTo>
                    <a:lnTo>
                      <a:pt x="405" y="68"/>
                    </a:lnTo>
                    <a:lnTo>
                      <a:pt x="394" y="70"/>
                    </a:lnTo>
                    <a:lnTo>
                      <a:pt x="383" y="71"/>
                    </a:lnTo>
                    <a:lnTo>
                      <a:pt x="372" y="71"/>
                    </a:lnTo>
                    <a:lnTo>
                      <a:pt x="360" y="72"/>
                    </a:lnTo>
                    <a:lnTo>
                      <a:pt x="348" y="72"/>
                    </a:lnTo>
                    <a:lnTo>
                      <a:pt x="337" y="73"/>
                    </a:lnTo>
                    <a:lnTo>
                      <a:pt x="324" y="73"/>
                    </a:lnTo>
                    <a:lnTo>
                      <a:pt x="312" y="72"/>
                    </a:lnTo>
                    <a:lnTo>
                      <a:pt x="300" y="72"/>
                    </a:lnTo>
                    <a:lnTo>
                      <a:pt x="287" y="72"/>
                    </a:lnTo>
                    <a:lnTo>
                      <a:pt x="274" y="71"/>
                    </a:lnTo>
                    <a:lnTo>
                      <a:pt x="262" y="71"/>
                    </a:lnTo>
                    <a:lnTo>
                      <a:pt x="249" y="70"/>
                    </a:lnTo>
                    <a:lnTo>
                      <a:pt x="235" y="68"/>
                    </a:lnTo>
                    <a:lnTo>
                      <a:pt x="223" y="67"/>
                    </a:lnTo>
                    <a:lnTo>
                      <a:pt x="210" y="66"/>
                    </a:lnTo>
                    <a:lnTo>
                      <a:pt x="197" y="64"/>
                    </a:lnTo>
                    <a:lnTo>
                      <a:pt x="184" y="62"/>
                    </a:lnTo>
                    <a:lnTo>
                      <a:pt x="172" y="60"/>
                    </a:lnTo>
                    <a:lnTo>
                      <a:pt x="159" y="58"/>
                    </a:lnTo>
                    <a:lnTo>
                      <a:pt x="146" y="56"/>
                    </a:lnTo>
                    <a:lnTo>
                      <a:pt x="134" y="53"/>
                    </a:lnTo>
                    <a:lnTo>
                      <a:pt x="121" y="51"/>
                    </a:lnTo>
                    <a:lnTo>
                      <a:pt x="109" y="48"/>
                    </a:lnTo>
                    <a:lnTo>
                      <a:pt x="97" y="46"/>
                    </a:lnTo>
                    <a:lnTo>
                      <a:pt x="85" y="43"/>
                    </a:lnTo>
                    <a:lnTo>
                      <a:pt x="73" y="40"/>
                    </a:lnTo>
                    <a:lnTo>
                      <a:pt x="62" y="37"/>
                    </a:lnTo>
                    <a:lnTo>
                      <a:pt x="50" y="33"/>
                    </a:lnTo>
                    <a:lnTo>
                      <a:pt x="39" y="30"/>
                    </a:lnTo>
                    <a:lnTo>
                      <a:pt x="29" y="26"/>
                    </a:lnTo>
                    <a:lnTo>
                      <a:pt x="19" y="22"/>
                    </a:lnTo>
                    <a:lnTo>
                      <a:pt x="16" y="22"/>
                    </a:lnTo>
                    <a:lnTo>
                      <a:pt x="14" y="20"/>
                    </a:lnTo>
                    <a:lnTo>
                      <a:pt x="12" y="19"/>
                    </a:lnTo>
                    <a:lnTo>
                      <a:pt x="10" y="17"/>
                    </a:lnTo>
                    <a:lnTo>
                      <a:pt x="7" y="15"/>
                    </a:lnTo>
                    <a:lnTo>
                      <a:pt x="5" y="14"/>
                    </a:lnTo>
                    <a:lnTo>
                      <a:pt x="2" y="12"/>
                    </a:lnTo>
                    <a:lnTo>
                      <a:pt x="0" y="11"/>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9" name="Freeform 117"/>
              <p:cNvSpPr>
                <a:spLocks/>
              </p:cNvSpPr>
              <p:nvPr/>
            </p:nvSpPr>
            <p:spPr bwMode="auto">
              <a:xfrm>
                <a:off x="2457" y="1683"/>
                <a:ext cx="364" cy="65"/>
              </a:xfrm>
              <a:custGeom>
                <a:avLst/>
                <a:gdLst>
                  <a:gd name="T0" fmla="*/ 0 w 364"/>
                  <a:gd name="T1" fmla="*/ 10 h 65"/>
                  <a:gd name="T2" fmla="*/ 14 w 364"/>
                  <a:gd name="T3" fmla="*/ 7 h 65"/>
                  <a:gd name="T4" fmla="*/ 32 w 364"/>
                  <a:gd name="T5" fmla="*/ 5 h 65"/>
                  <a:gd name="T6" fmla="*/ 52 w 364"/>
                  <a:gd name="T7" fmla="*/ 3 h 65"/>
                  <a:gd name="T8" fmla="*/ 73 w 364"/>
                  <a:gd name="T9" fmla="*/ 1 h 65"/>
                  <a:gd name="T10" fmla="*/ 97 w 364"/>
                  <a:gd name="T11" fmla="*/ 0 h 65"/>
                  <a:gd name="T12" fmla="*/ 121 w 364"/>
                  <a:gd name="T13" fmla="*/ 0 h 65"/>
                  <a:gd name="T14" fmla="*/ 147 w 364"/>
                  <a:gd name="T15" fmla="*/ 1 h 65"/>
                  <a:gd name="T16" fmla="*/ 173 w 364"/>
                  <a:gd name="T17" fmla="*/ 2 h 65"/>
                  <a:gd name="T18" fmla="*/ 199 w 364"/>
                  <a:gd name="T19" fmla="*/ 5 h 65"/>
                  <a:gd name="T20" fmla="*/ 226 w 364"/>
                  <a:gd name="T21" fmla="*/ 8 h 65"/>
                  <a:gd name="T22" fmla="*/ 252 w 364"/>
                  <a:gd name="T23" fmla="*/ 14 h 65"/>
                  <a:gd name="T24" fmla="*/ 277 w 364"/>
                  <a:gd name="T25" fmla="*/ 19 h 65"/>
                  <a:gd name="T26" fmla="*/ 301 w 364"/>
                  <a:gd name="T27" fmla="*/ 27 h 65"/>
                  <a:gd name="T28" fmla="*/ 324 w 364"/>
                  <a:gd name="T29" fmla="*/ 37 h 65"/>
                  <a:gd name="T30" fmla="*/ 345 w 364"/>
                  <a:gd name="T31" fmla="*/ 48 h 65"/>
                  <a:gd name="T32" fmla="*/ 364 w 364"/>
                  <a:gd name="T33" fmla="*/ 61 h 65"/>
                  <a:gd name="T34" fmla="*/ 344 w 364"/>
                  <a:gd name="T35" fmla="*/ 63 h 65"/>
                  <a:gd name="T36" fmla="*/ 324 w 364"/>
                  <a:gd name="T37" fmla="*/ 65 h 65"/>
                  <a:gd name="T38" fmla="*/ 302 w 364"/>
                  <a:gd name="T39" fmla="*/ 65 h 65"/>
                  <a:gd name="T40" fmla="*/ 280 w 364"/>
                  <a:gd name="T41" fmla="*/ 65 h 65"/>
                  <a:gd name="T42" fmla="*/ 258 w 364"/>
                  <a:gd name="T43" fmla="*/ 65 h 65"/>
                  <a:gd name="T44" fmla="*/ 235 w 364"/>
                  <a:gd name="T45" fmla="*/ 63 h 65"/>
                  <a:gd name="T46" fmla="*/ 211 w 364"/>
                  <a:gd name="T47" fmla="*/ 61 h 65"/>
                  <a:gd name="T48" fmla="*/ 188 w 364"/>
                  <a:gd name="T49" fmla="*/ 59 h 65"/>
                  <a:gd name="T50" fmla="*/ 165 w 364"/>
                  <a:gd name="T51" fmla="*/ 56 h 65"/>
                  <a:gd name="T52" fmla="*/ 143 w 364"/>
                  <a:gd name="T53" fmla="*/ 52 h 65"/>
                  <a:gd name="T54" fmla="*/ 120 w 364"/>
                  <a:gd name="T55" fmla="*/ 48 h 65"/>
                  <a:gd name="T56" fmla="*/ 97 w 364"/>
                  <a:gd name="T57" fmla="*/ 44 h 65"/>
                  <a:gd name="T58" fmla="*/ 76 w 364"/>
                  <a:gd name="T59" fmla="*/ 39 h 65"/>
                  <a:gd name="T60" fmla="*/ 56 w 364"/>
                  <a:gd name="T61" fmla="*/ 33 h 65"/>
                  <a:gd name="T62" fmla="*/ 35 w 364"/>
                  <a:gd name="T63" fmla="*/ 27 h 65"/>
                  <a:gd name="T64" fmla="*/ 17 w 364"/>
                  <a:gd name="T65" fmla="*/ 21 h 65"/>
                  <a:gd name="T66" fmla="*/ 14 w 364"/>
                  <a:gd name="T67" fmla="*/ 19 h 65"/>
                  <a:gd name="T68" fmla="*/ 13 w 364"/>
                  <a:gd name="T69" fmla="*/ 17 h 65"/>
                  <a:gd name="T70" fmla="*/ 10 w 364"/>
                  <a:gd name="T71" fmla="*/ 16 h 65"/>
                  <a:gd name="T72" fmla="*/ 8 w 364"/>
                  <a:gd name="T73" fmla="*/ 15 h 65"/>
                  <a:gd name="T74" fmla="*/ 6 w 364"/>
                  <a:gd name="T75" fmla="*/ 14 h 65"/>
                  <a:gd name="T76" fmla="*/ 4 w 364"/>
                  <a:gd name="T77" fmla="*/ 12 h 65"/>
                  <a:gd name="T78" fmla="*/ 2 w 364"/>
                  <a:gd name="T79" fmla="*/ 11 h 65"/>
                  <a:gd name="T80" fmla="*/ 0 w 364"/>
                  <a:gd name="T81" fmla="*/ 10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65"/>
                  <a:gd name="T125" fmla="*/ 364 w 364"/>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65">
                    <a:moveTo>
                      <a:pt x="0" y="10"/>
                    </a:moveTo>
                    <a:lnTo>
                      <a:pt x="14" y="7"/>
                    </a:lnTo>
                    <a:lnTo>
                      <a:pt x="32" y="5"/>
                    </a:lnTo>
                    <a:lnTo>
                      <a:pt x="52" y="3"/>
                    </a:lnTo>
                    <a:lnTo>
                      <a:pt x="73" y="1"/>
                    </a:lnTo>
                    <a:lnTo>
                      <a:pt x="97" y="0"/>
                    </a:lnTo>
                    <a:lnTo>
                      <a:pt x="121" y="0"/>
                    </a:lnTo>
                    <a:lnTo>
                      <a:pt x="147" y="1"/>
                    </a:lnTo>
                    <a:lnTo>
                      <a:pt x="173" y="2"/>
                    </a:lnTo>
                    <a:lnTo>
                      <a:pt x="199" y="5"/>
                    </a:lnTo>
                    <a:lnTo>
                      <a:pt x="226" y="8"/>
                    </a:lnTo>
                    <a:lnTo>
                      <a:pt x="252" y="14"/>
                    </a:lnTo>
                    <a:lnTo>
                      <a:pt x="277" y="19"/>
                    </a:lnTo>
                    <a:lnTo>
                      <a:pt x="301" y="27"/>
                    </a:lnTo>
                    <a:lnTo>
                      <a:pt x="324" y="37"/>
                    </a:lnTo>
                    <a:lnTo>
                      <a:pt x="345" y="48"/>
                    </a:lnTo>
                    <a:lnTo>
                      <a:pt x="364" y="61"/>
                    </a:lnTo>
                    <a:lnTo>
                      <a:pt x="344" y="63"/>
                    </a:lnTo>
                    <a:lnTo>
                      <a:pt x="324" y="65"/>
                    </a:lnTo>
                    <a:lnTo>
                      <a:pt x="302" y="65"/>
                    </a:lnTo>
                    <a:lnTo>
                      <a:pt x="280" y="65"/>
                    </a:lnTo>
                    <a:lnTo>
                      <a:pt x="258" y="65"/>
                    </a:lnTo>
                    <a:lnTo>
                      <a:pt x="235" y="63"/>
                    </a:lnTo>
                    <a:lnTo>
                      <a:pt x="211" y="61"/>
                    </a:lnTo>
                    <a:lnTo>
                      <a:pt x="188" y="59"/>
                    </a:lnTo>
                    <a:lnTo>
                      <a:pt x="165" y="56"/>
                    </a:lnTo>
                    <a:lnTo>
                      <a:pt x="143" y="52"/>
                    </a:lnTo>
                    <a:lnTo>
                      <a:pt x="120" y="48"/>
                    </a:lnTo>
                    <a:lnTo>
                      <a:pt x="97" y="44"/>
                    </a:lnTo>
                    <a:lnTo>
                      <a:pt x="76" y="39"/>
                    </a:lnTo>
                    <a:lnTo>
                      <a:pt x="56" y="33"/>
                    </a:lnTo>
                    <a:lnTo>
                      <a:pt x="35" y="27"/>
                    </a:lnTo>
                    <a:lnTo>
                      <a:pt x="17" y="21"/>
                    </a:lnTo>
                    <a:lnTo>
                      <a:pt x="14" y="19"/>
                    </a:lnTo>
                    <a:lnTo>
                      <a:pt x="13" y="17"/>
                    </a:lnTo>
                    <a:lnTo>
                      <a:pt x="10" y="16"/>
                    </a:lnTo>
                    <a:lnTo>
                      <a:pt x="8" y="15"/>
                    </a:lnTo>
                    <a:lnTo>
                      <a:pt x="6" y="14"/>
                    </a:lnTo>
                    <a:lnTo>
                      <a:pt x="4" y="12"/>
                    </a:lnTo>
                    <a:lnTo>
                      <a:pt x="2" y="11"/>
                    </a:lnTo>
                    <a:lnTo>
                      <a:pt x="0" y="1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0" name="Freeform 118"/>
              <p:cNvSpPr>
                <a:spLocks/>
              </p:cNvSpPr>
              <p:nvPr/>
            </p:nvSpPr>
            <p:spPr bwMode="auto">
              <a:xfrm>
                <a:off x="2480" y="1687"/>
                <a:ext cx="325" cy="58"/>
              </a:xfrm>
              <a:custGeom>
                <a:avLst/>
                <a:gdLst>
                  <a:gd name="T0" fmla="*/ 0 w 325"/>
                  <a:gd name="T1" fmla="*/ 8 h 58"/>
                  <a:gd name="T2" fmla="*/ 14 w 325"/>
                  <a:gd name="T3" fmla="*/ 6 h 58"/>
                  <a:gd name="T4" fmla="*/ 29 w 325"/>
                  <a:gd name="T5" fmla="*/ 4 h 58"/>
                  <a:gd name="T6" fmla="*/ 47 w 325"/>
                  <a:gd name="T7" fmla="*/ 3 h 58"/>
                  <a:gd name="T8" fmla="*/ 66 w 325"/>
                  <a:gd name="T9" fmla="*/ 2 h 58"/>
                  <a:gd name="T10" fmla="*/ 87 w 325"/>
                  <a:gd name="T11" fmla="*/ 0 h 58"/>
                  <a:gd name="T12" fmla="*/ 109 w 325"/>
                  <a:gd name="T13" fmla="*/ 0 h 58"/>
                  <a:gd name="T14" fmla="*/ 132 w 325"/>
                  <a:gd name="T15" fmla="*/ 1 h 58"/>
                  <a:gd name="T16" fmla="*/ 155 w 325"/>
                  <a:gd name="T17" fmla="*/ 2 h 58"/>
                  <a:gd name="T18" fmla="*/ 178 w 325"/>
                  <a:gd name="T19" fmla="*/ 4 h 58"/>
                  <a:gd name="T20" fmla="*/ 202 w 325"/>
                  <a:gd name="T21" fmla="*/ 7 h 58"/>
                  <a:gd name="T22" fmla="*/ 225 w 325"/>
                  <a:gd name="T23" fmla="*/ 12 h 58"/>
                  <a:gd name="T24" fmla="*/ 247 w 325"/>
                  <a:gd name="T25" fmla="*/ 17 h 58"/>
                  <a:gd name="T26" fmla="*/ 269 w 325"/>
                  <a:gd name="T27" fmla="*/ 25 h 58"/>
                  <a:gd name="T28" fmla="*/ 289 w 325"/>
                  <a:gd name="T29" fmla="*/ 33 h 58"/>
                  <a:gd name="T30" fmla="*/ 307 w 325"/>
                  <a:gd name="T31" fmla="*/ 43 h 58"/>
                  <a:gd name="T32" fmla="*/ 325 w 325"/>
                  <a:gd name="T33" fmla="*/ 55 h 58"/>
                  <a:gd name="T34" fmla="*/ 307 w 325"/>
                  <a:gd name="T35" fmla="*/ 56 h 58"/>
                  <a:gd name="T36" fmla="*/ 288 w 325"/>
                  <a:gd name="T37" fmla="*/ 58 h 58"/>
                  <a:gd name="T38" fmla="*/ 270 w 325"/>
                  <a:gd name="T39" fmla="*/ 58 h 58"/>
                  <a:gd name="T40" fmla="*/ 250 w 325"/>
                  <a:gd name="T41" fmla="*/ 58 h 58"/>
                  <a:gd name="T42" fmla="*/ 230 w 325"/>
                  <a:gd name="T43" fmla="*/ 58 h 58"/>
                  <a:gd name="T44" fmla="*/ 210 w 325"/>
                  <a:gd name="T45" fmla="*/ 57 h 58"/>
                  <a:gd name="T46" fmla="*/ 189 w 325"/>
                  <a:gd name="T47" fmla="*/ 55 h 58"/>
                  <a:gd name="T48" fmla="*/ 169 w 325"/>
                  <a:gd name="T49" fmla="*/ 53 h 58"/>
                  <a:gd name="T50" fmla="*/ 148 w 325"/>
                  <a:gd name="T51" fmla="*/ 50 h 58"/>
                  <a:gd name="T52" fmla="*/ 128 w 325"/>
                  <a:gd name="T53" fmla="*/ 47 h 58"/>
                  <a:gd name="T54" fmla="*/ 107 w 325"/>
                  <a:gd name="T55" fmla="*/ 43 h 58"/>
                  <a:gd name="T56" fmla="*/ 88 w 325"/>
                  <a:gd name="T57" fmla="*/ 40 h 58"/>
                  <a:gd name="T58" fmla="*/ 69 w 325"/>
                  <a:gd name="T59" fmla="*/ 35 h 58"/>
                  <a:gd name="T60" fmla="*/ 50 w 325"/>
                  <a:gd name="T61" fmla="*/ 30 h 58"/>
                  <a:gd name="T62" fmla="*/ 33 w 325"/>
                  <a:gd name="T63" fmla="*/ 24 h 58"/>
                  <a:gd name="T64" fmla="*/ 15 w 325"/>
                  <a:gd name="T65" fmla="*/ 18 h 58"/>
                  <a:gd name="T66" fmla="*/ 12 w 325"/>
                  <a:gd name="T67" fmla="*/ 16 h 58"/>
                  <a:gd name="T68" fmla="*/ 8 w 325"/>
                  <a:gd name="T69" fmla="*/ 14 h 58"/>
                  <a:gd name="T70" fmla="*/ 4 w 325"/>
                  <a:gd name="T71" fmla="*/ 11 h 58"/>
                  <a:gd name="T72" fmla="*/ 0 w 325"/>
                  <a:gd name="T73" fmla="*/ 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5"/>
                  <a:gd name="T112" fmla="*/ 0 h 58"/>
                  <a:gd name="T113" fmla="*/ 325 w 325"/>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5" h="58">
                    <a:moveTo>
                      <a:pt x="0" y="8"/>
                    </a:moveTo>
                    <a:lnTo>
                      <a:pt x="14" y="6"/>
                    </a:lnTo>
                    <a:lnTo>
                      <a:pt x="29" y="4"/>
                    </a:lnTo>
                    <a:lnTo>
                      <a:pt x="47" y="3"/>
                    </a:lnTo>
                    <a:lnTo>
                      <a:pt x="66" y="2"/>
                    </a:lnTo>
                    <a:lnTo>
                      <a:pt x="87" y="0"/>
                    </a:lnTo>
                    <a:lnTo>
                      <a:pt x="109" y="0"/>
                    </a:lnTo>
                    <a:lnTo>
                      <a:pt x="132" y="1"/>
                    </a:lnTo>
                    <a:lnTo>
                      <a:pt x="155" y="2"/>
                    </a:lnTo>
                    <a:lnTo>
                      <a:pt x="178" y="4"/>
                    </a:lnTo>
                    <a:lnTo>
                      <a:pt x="202" y="7"/>
                    </a:lnTo>
                    <a:lnTo>
                      <a:pt x="225" y="12"/>
                    </a:lnTo>
                    <a:lnTo>
                      <a:pt x="247" y="17"/>
                    </a:lnTo>
                    <a:lnTo>
                      <a:pt x="269" y="25"/>
                    </a:lnTo>
                    <a:lnTo>
                      <a:pt x="289" y="33"/>
                    </a:lnTo>
                    <a:lnTo>
                      <a:pt x="307" y="43"/>
                    </a:lnTo>
                    <a:lnTo>
                      <a:pt x="325" y="55"/>
                    </a:lnTo>
                    <a:lnTo>
                      <a:pt x="307" y="56"/>
                    </a:lnTo>
                    <a:lnTo>
                      <a:pt x="288" y="58"/>
                    </a:lnTo>
                    <a:lnTo>
                      <a:pt x="270" y="58"/>
                    </a:lnTo>
                    <a:lnTo>
                      <a:pt x="250" y="58"/>
                    </a:lnTo>
                    <a:lnTo>
                      <a:pt x="230" y="58"/>
                    </a:lnTo>
                    <a:lnTo>
                      <a:pt x="210" y="57"/>
                    </a:lnTo>
                    <a:lnTo>
                      <a:pt x="189" y="55"/>
                    </a:lnTo>
                    <a:lnTo>
                      <a:pt x="169" y="53"/>
                    </a:lnTo>
                    <a:lnTo>
                      <a:pt x="148" y="50"/>
                    </a:lnTo>
                    <a:lnTo>
                      <a:pt x="128" y="47"/>
                    </a:lnTo>
                    <a:lnTo>
                      <a:pt x="107" y="43"/>
                    </a:lnTo>
                    <a:lnTo>
                      <a:pt x="88" y="40"/>
                    </a:lnTo>
                    <a:lnTo>
                      <a:pt x="69" y="35"/>
                    </a:lnTo>
                    <a:lnTo>
                      <a:pt x="50" y="30"/>
                    </a:lnTo>
                    <a:lnTo>
                      <a:pt x="33" y="24"/>
                    </a:lnTo>
                    <a:lnTo>
                      <a:pt x="15" y="18"/>
                    </a:lnTo>
                    <a:lnTo>
                      <a:pt x="12" y="16"/>
                    </a:lnTo>
                    <a:lnTo>
                      <a:pt x="8" y="14"/>
                    </a:lnTo>
                    <a:lnTo>
                      <a:pt x="4" y="11"/>
                    </a:lnTo>
                    <a:lnTo>
                      <a:pt x="0" y="8"/>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1" name="Freeform 119"/>
              <p:cNvSpPr>
                <a:spLocks/>
              </p:cNvSpPr>
              <p:nvPr/>
            </p:nvSpPr>
            <p:spPr bwMode="auto">
              <a:xfrm>
                <a:off x="2503" y="1691"/>
                <a:ext cx="285" cy="51"/>
              </a:xfrm>
              <a:custGeom>
                <a:avLst/>
                <a:gdLst>
                  <a:gd name="T0" fmla="*/ 0 w 285"/>
                  <a:gd name="T1" fmla="*/ 8 h 51"/>
                  <a:gd name="T2" fmla="*/ 12 w 285"/>
                  <a:gd name="T3" fmla="*/ 6 h 51"/>
                  <a:gd name="T4" fmla="*/ 25 w 285"/>
                  <a:gd name="T5" fmla="*/ 4 h 51"/>
                  <a:gd name="T6" fmla="*/ 41 w 285"/>
                  <a:gd name="T7" fmla="*/ 3 h 51"/>
                  <a:gd name="T8" fmla="*/ 57 w 285"/>
                  <a:gd name="T9" fmla="*/ 1 h 51"/>
                  <a:gd name="T10" fmla="*/ 75 w 285"/>
                  <a:gd name="T11" fmla="*/ 1 h 51"/>
                  <a:gd name="T12" fmla="*/ 95 w 285"/>
                  <a:gd name="T13" fmla="*/ 0 h 51"/>
                  <a:gd name="T14" fmla="*/ 115 w 285"/>
                  <a:gd name="T15" fmla="*/ 1 h 51"/>
                  <a:gd name="T16" fmla="*/ 135 w 285"/>
                  <a:gd name="T17" fmla="*/ 2 h 51"/>
                  <a:gd name="T18" fmla="*/ 156 w 285"/>
                  <a:gd name="T19" fmla="*/ 4 h 51"/>
                  <a:gd name="T20" fmla="*/ 176 w 285"/>
                  <a:gd name="T21" fmla="*/ 6 h 51"/>
                  <a:gd name="T22" fmla="*/ 197 w 285"/>
                  <a:gd name="T23" fmla="*/ 10 h 51"/>
                  <a:gd name="T24" fmla="*/ 216 w 285"/>
                  <a:gd name="T25" fmla="*/ 15 h 51"/>
                  <a:gd name="T26" fmla="*/ 235 w 285"/>
                  <a:gd name="T27" fmla="*/ 22 h 51"/>
                  <a:gd name="T28" fmla="*/ 253 w 285"/>
                  <a:gd name="T29" fmla="*/ 29 h 51"/>
                  <a:gd name="T30" fmla="*/ 270 w 285"/>
                  <a:gd name="T31" fmla="*/ 38 h 51"/>
                  <a:gd name="T32" fmla="*/ 285 w 285"/>
                  <a:gd name="T33" fmla="*/ 48 h 51"/>
                  <a:gd name="T34" fmla="*/ 269 w 285"/>
                  <a:gd name="T35" fmla="*/ 50 h 51"/>
                  <a:gd name="T36" fmla="*/ 253 w 285"/>
                  <a:gd name="T37" fmla="*/ 51 h 51"/>
                  <a:gd name="T38" fmla="*/ 236 w 285"/>
                  <a:gd name="T39" fmla="*/ 51 h 51"/>
                  <a:gd name="T40" fmla="*/ 219 w 285"/>
                  <a:gd name="T41" fmla="*/ 51 h 51"/>
                  <a:gd name="T42" fmla="*/ 202 w 285"/>
                  <a:gd name="T43" fmla="*/ 51 h 51"/>
                  <a:gd name="T44" fmla="*/ 183 w 285"/>
                  <a:gd name="T45" fmla="*/ 50 h 51"/>
                  <a:gd name="T46" fmla="*/ 165 w 285"/>
                  <a:gd name="T47" fmla="*/ 48 h 51"/>
                  <a:gd name="T48" fmla="*/ 147 w 285"/>
                  <a:gd name="T49" fmla="*/ 46 h 51"/>
                  <a:gd name="T50" fmla="*/ 130 w 285"/>
                  <a:gd name="T51" fmla="*/ 44 h 51"/>
                  <a:gd name="T52" fmla="*/ 112 w 285"/>
                  <a:gd name="T53" fmla="*/ 41 h 51"/>
                  <a:gd name="T54" fmla="*/ 94 w 285"/>
                  <a:gd name="T55" fmla="*/ 38 h 51"/>
                  <a:gd name="T56" fmla="*/ 76 w 285"/>
                  <a:gd name="T57" fmla="*/ 34 h 51"/>
                  <a:gd name="T58" fmla="*/ 60 w 285"/>
                  <a:gd name="T59" fmla="*/ 30 h 51"/>
                  <a:gd name="T60" fmla="*/ 44 w 285"/>
                  <a:gd name="T61" fmla="*/ 26 h 51"/>
                  <a:gd name="T62" fmla="*/ 28 w 285"/>
                  <a:gd name="T63" fmla="*/ 22 h 51"/>
                  <a:gd name="T64" fmla="*/ 13 w 285"/>
                  <a:gd name="T65" fmla="*/ 17 h 51"/>
                  <a:gd name="T66" fmla="*/ 10 w 285"/>
                  <a:gd name="T67" fmla="*/ 14 h 51"/>
                  <a:gd name="T68" fmla="*/ 6 w 285"/>
                  <a:gd name="T69" fmla="*/ 12 h 51"/>
                  <a:gd name="T70" fmla="*/ 3 w 285"/>
                  <a:gd name="T71" fmla="*/ 10 h 51"/>
                  <a:gd name="T72" fmla="*/ 0 w 285"/>
                  <a:gd name="T73" fmla="*/ 8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51"/>
                  <a:gd name="T113" fmla="*/ 285 w 285"/>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51">
                    <a:moveTo>
                      <a:pt x="0" y="8"/>
                    </a:moveTo>
                    <a:lnTo>
                      <a:pt x="12" y="6"/>
                    </a:lnTo>
                    <a:lnTo>
                      <a:pt x="25" y="4"/>
                    </a:lnTo>
                    <a:lnTo>
                      <a:pt x="41" y="3"/>
                    </a:lnTo>
                    <a:lnTo>
                      <a:pt x="57" y="1"/>
                    </a:lnTo>
                    <a:lnTo>
                      <a:pt x="75" y="1"/>
                    </a:lnTo>
                    <a:lnTo>
                      <a:pt x="95" y="0"/>
                    </a:lnTo>
                    <a:lnTo>
                      <a:pt x="115" y="1"/>
                    </a:lnTo>
                    <a:lnTo>
                      <a:pt x="135" y="2"/>
                    </a:lnTo>
                    <a:lnTo>
                      <a:pt x="156" y="4"/>
                    </a:lnTo>
                    <a:lnTo>
                      <a:pt x="176" y="6"/>
                    </a:lnTo>
                    <a:lnTo>
                      <a:pt x="197" y="10"/>
                    </a:lnTo>
                    <a:lnTo>
                      <a:pt x="216" y="15"/>
                    </a:lnTo>
                    <a:lnTo>
                      <a:pt x="235" y="22"/>
                    </a:lnTo>
                    <a:lnTo>
                      <a:pt x="253" y="29"/>
                    </a:lnTo>
                    <a:lnTo>
                      <a:pt x="270" y="38"/>
                    </a:lnTo>
                    <a:lnTo>
                      <a:pt x="285" y="48"/>
                    </a:lnTo>
                    <a:lnTo>
                      <a:pt x="269" y="50"/>
                    </a:lnTo>
                    <a:lnTo>
                      <a:pt x="253" y="51"/>
                    </a:lnTo>
                    <a:lnTo>
                      <a:pt x="236" y="51"/>
                    </a:lnTo>
                    <a:lnTo>
                      <a:pt x="219" y="51"/>
                    </a:lnTo>
                    <a:lnTo>
                      <a:pt x="202" y="51"/>
                    </a:lnTo>
                    <a:lnTo>
                      <a:pt x="183" y="50"/>
                    </a:lnTo>
                    <a:lnTo>
                      <a:pt x="165" y="48"/>
                    </a:lnTo>
                    <a:lnTo>
                      <a:pt x="147" y="46"/>
                    </a:lnTo>
                    <a:lnTo>
                      <a:pt x="130" y="44"/>
                    </a:lnTo>
                    <a:lnTo>
                      <a:pt x="112" y="41"/>
                    </a:lnTo>
                    <a:lnTo>
                      <a:pt x="94" y="38"/>
                    </a:lnTo>
                    <a:lnTo>
                      <a:pt x="76" y="34"/>
                    </a:lnTo>
                    <a:lnTo>
                      <a:pt x="60" y="30"/>
                    </a:lnTo>
                    <a:lnTo>
                      <a:pt x="44" y="26"/>
                    </a:lnTo>
                    <a:lnTo>
                      <a:pt x="28" y="22"/>
                    </a:lnTo>
                    <a:lnTo>
                      <a:pt x="13" y="17"/>
                    </a:lnTo>
                    <a:lnTo>
                      <a:pt x="10" y="14"/>
                    </a:lnTo>
                    <a:lnTo>
                      <a:pt x="6" y="12"/>
                    </a:lnTo>
                    <a:lnTo>
                      <a:pt x="3" y="10"/>
                    </a:lnTo>
                    <a:lnTo>
                      <a:pt x="0" y="8"/>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2" name="Freeform 120"/>
              <p:cNvSpPr>
                <a:spLocks/>
              </p:cNvSpPr>
              <p:nvPr/>
            </p:nvSpPr>
            <p:spPr bwMode="auto">
              <a:xfrm>
                <a:off x="2526" y="1695"/>
                <a:ext cx="245" cy="44"/>
              </a:xfrm>
              <a:custGeom>
                <a:avLst/>
                <a:gdLst>
                  <a:gd name="T0" fmla="*/ 0 w 245"/>
                  <a:gd name="T1" fmla="*/ 6 h 44"/>
                  <a:gd name="T2" fmla="*/ 11 w 245"/>
                  <a:gd name="T3" fmla="*/ 5 h 44"/>
                  <a:gd name="T4" fmla="*/ 22 w 245"/>
                  <a:gd name="T5" fmla="*/ 4 h 44"/>
                  <a:gd name="T6" fmla="*/ 35 w 245"/>
                  <a:gd name="T7" fmla="*/ 2 h 44"/>
                  <a:gd name="T8" fmla="*/ 50 w 245"/>
                  <a:gd name="T9" fmla="*/ 2 h 44"/>
                  <a:gd name="T10" fmla="*/ 66 w 245"/>
                  <a:gd name="T11" fmla="*/ 1 h 44"/>
                  <a:gd name="T12" fmla="*/ 82 w 245"/>
                  <a:gd name="T13" fmla="*/ 0 h 44"/>
                  <a:gd name="T14" fmla="*/ 99 w 245"/>
                  <a:gd name="T15" fmla="*/ 1 h 44"/>
                  <a:gd name="T16" fmla="*/ 116 w 245"/>
                  <a:gd name="T17" fmla="*/ 2 h 44"/>
                  <a:gd name="T18" fmla="*/ 134 w 245"/>
                  <a:gd name="T19" fmla="*/ 4 h 44"/>
                  <a:gd name="T20" fmla="*/ 152 w 245"/>
                  <a:gd name="T21" fmla="*/ 6 h 44"/>
                  <a:gd name="T22" fmla="*/ 170 w 245"/>
                  <a:gd name="T23" fmla="*/ 9 h 44"/>
                  <a:gd name="T24" fmla="*/ 187 w 245"/>
                  <a:gd name="T25" fmla="*/ 13 h 44"/>
                  <a:gd name="T26" fmla="*/ 203 w 245"/>
                  <a:gd name="T27" fmla="*/ 19 h 44"/>
                  <a:gd name="T28" fmla="*/ 218 w 245"/>
                  <a:gd name="T29" fmla="*/ 25 h 44"/>
                  <a:gd name="T30" fmla="*/ 233 w 245"/>
                  <a:gd name="T31" fmla="*/ 32 h 44"/>
                  <a:gd name="T32" fmla="*/ 245 w 245"/>
                  <a:gd name="T33" fmla="*/ 41 h 44"/>
                  <a:gd name="T34" fmla="*/ 232 w 245"/>
                  <a:gd name="T35" fmla="*/ 43 h 44"/>
                  <a:gd name="T36" fmla="*/ 218 w 245"/>
                  <a:gd name="T37" fmla="*/ 44 h 44"/>
                  <a:gd name="T38" fmla="*/ 204 w 245"/>
                  <a:gd name="T39" fmla="*/ 44 h 44"/>
                  <a:gd name="T40" fmla="*/ 189 w 245"/>
                  <a:gd name="T41" fmla="*/ 44 h 44"/>
                  <a:gd name="T42" fmla="*/ 174 w 245"/>
                  <a:gd name="T43" fmla="*/ 44 h 44"/>
                  <a:gd name="T44" fmla="*/ 159 w 245"/>
                  <a:gd name="T45" fmla="*/ 43 h 44"/>
                  <a:gd name="T46" fmla="*/ 142 w 245"/>
                  <a:gd name="T47" fmla="*/ 42 h 44"/>
                  <a:gd name="T48" fmla="*/ 127 w 245"/>
                  <a:gd name="T49" fmla="*/ 40 h 44"/>
                  <a:gd name="T50" fmla="*/ 112 w 245"/>
                  <a:gd name="T51" fmla="*/ 39 h 44"/>
                  <a:gd name="T52" fmla="*/ 96 w 245"/>
                  <a:gd name="T53" fmla="*/ 36 h 44"/>
                  <a:gd name="T54" fmla="*/ 81 w 245"/>
                  <a:gd name="T55" fmla="*/ 33 h 44"/>
                  <a:gd name="T56" fmla="*/ 66 w 245"/>
                  <a:gd name="T57" fmla="*/ 30 h 44"/>
                  <a:gd name="T58" fmla="*/ 52 w 245"/>
                  <a:gd name="T59" fmla="*/ 27 h 44"/>
                  <a:gd name="T60" fmla="*/ 38 w 245"/>
                  <a:gd name="T61" fmla="*/ 23 h 44"/>
                  <a:gd name="T62" fmla="*/ 24 w 245"/>
                  <a:gd name="T63" fmla="*/ 19 h 44"/>
                  <a:gd name="T64" fmla="*/ 12 w 245"/>
                  <a:gd name="T65" fmla="*/ 14 h 44"/>
                  <a:gd name="T66" fmla="*/ 9 w 245"/>
                  <a:gd name="T67" fmla="*/ 13 h 44"/>
                  <a:gd name="T68" fmla="*/ 6 w 245"/>
                  <a:gd name="T69" fmla="*/ 10 h 44"/>
                  <a:gd name="T70" fmla="*/ 3 w 245"/>
                  <a:gd name="T71" fmla="*/ 8 h 44"/>
                  <a:gd name="T72" fmla="*/ 0 w 245"/>
                  <a:gd name="T73" fmla="*/ 6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4"/>
                  <a:gd name="T113" fmla="*/ 245 w 245"/>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4">
                    <a:moveTo>
                      <a:pt x="0" y="6"/>
                    </a:moveTo>
                    <a:lnTo>
                      <a:pt x="11" y="5"/>
                    </a:lnTo>
                    <a:lnTo>
                      <a:pt x="22" y="4"/>
                    </a:lnTo>
                    <a:lnTo>
                      <a:pt x="35" y="2"/>
                    </a:lnTo>
                    <a:lnTo>
                      <a:pt x="50" y="2"/>
                    </a:lnTo>
                    <a:lnTo>
                      <a:pt x="66" y="1"/>
                    </a:lnTo>
                    <a:lnTo>
                      <a:pt x="82" y="0"/>
                    </a:lnTo>
                    <a:lnTo>
                      <a:pt x="99" y="1"/>
                    </a:lnTo>
                    <a:lnTo>
                      <a:pt x="116" y="2"/>
                    </a:lnTo>
                    <a:lnTo>
                      <a:pt x="134" y="4"/>
                    </a:lnTo>
                    <a:lnTo>
                      <a:pt x="152" y="6"/>
                    </a:lnTo>
                    <a:lnTo>
                      <a:pt x="170" y="9"/>
                    </a:lnTo>
                    <a:lnTo>
                      <a:pt x="187" y="13"/>
                    </a:lnTo>
                    <a:lnTo>
                      <a:pt x="203" y="19"/>
                    </a:lnTo>
                    <a:lnTo>
                      <a:pt x="218" y="25"/>
                    </a:lnTo>
                    <a:lnTo>
                      <a:pt x="233" y="32"/>
                    </a:lnTo>
                    <a:lnTo>
                      <a:pt x="245" y="41"/>
                    </a:lnTo>
                    <a:lnTo>
                      <a:pt x="232" y="43"/>
                    </a:lnTo>
                    <a:lnTo>
                      <a:pt x="218" y="44"/>
                    </a:lnTo>
                    <a:lnTo>
                      <a:pt x="204" y="44"/>
                    </a:lnTo>
                    <a:lnTo>
                      <a:pt x="189" y="44"/>
                    </a:lnTo>
                    <a:lnTo>
                      <a:pt x="174" y="44"/>
                    </a:lnTo>
                    <a:lnTo>
                      <a:pt x="159" y="43"/>
                    </a:lnTo>
                    <a:lnTo>
                      <a:pt x="142" y="42"/>
                    </a:lnTo>
                    <a:lnTo>
                      <a:pt x="127" y="40"/>
                    </a:lnTo>
                    <a:lnTo>
                      <a:pt x="112" y="39"/>
                    </a:lnTo>
                    <a:lnTo>
                      <a:pt x="96" y="36"/>
                    </a:lnTo>
                    <a:lnTo>
                      <a:pt x="81" y="33"/>
                    </a:lnTo>
                    <a:lnTo>
                      <a:pt x="66" y="30"/>
                    </a:lnTo>
                    <a:lnTo>
                      <a:pt x="52" y="27"/>
                    </a:lnTo>
                    <a:lnTo>
                      <a:pt x="38" y="23"/>
                    </a:lnTo>
                    <a:lnTo>
                      <a:pt x="24" y="19"/>
                    </a:lnTo>
                    <a:lnTo>
                      <a:pt x="12" y="14"/>
                    </a:lnTo>
                    <a:lnTo>
                      <a:pt x="9" y="13"/>
                    </a:lnTo>
                    <a:lnTo>
                      <a:pt x="6" y="10"/>
                    </a:lnTo>
                    <a:lnTo>
                      <a:pt x="3" y="8"/>
                    </a:lnTo>
                    <a:lnTo>
                      <a:pt x="0" y="6"/>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3" name="Freeform 121"/>
              <p:cNvSpPr>
                <a:spLocks/>
              </p:cNvSpPr>
              <p:nvPr/>
            </p:nvSpPr>
            <p:spPr bwMode="auto">
              <a:xfrm>
                <a:off x="2550" y="1699"/>
                <a:ext cx="205" cy="37"/>
              </a:xfrm>
              <a:custGeom>
                <a:avLst/>
                <a:gdLst>
                  <a:gd name="T0" fmla="*/ 0 w 205"/>
                  <a:gd name="T1" fmla="*/ 6 h 37"/>
                  <a:gd name="T2" fmla="*/ 8 w 205"/>
                  <a:gd name="T3" fmla="*/ 4 h 37"/>
                  <a:gd name="T4" fmla="*/ 18 w 205"/>
                  <a:gd name="T5" fmla="*/ 3 h 37"/>
                  <a:gd name="T6" fmla="*/ 29 w 205"/>
                  <a:gd name="T7" fmla="*/ 2 h 37"/>
                  <a:gd name="T8" fmla="*/ 41 w 205"/>
                  <a:gd name="T9" fmla="*/ 2 h 37"/>
                  <a:gd name="T10" fmla="*/ 55 w 205"/>
                  <a:gd name="T11" fmla="*/ 1 h 37"/>
                  <a:gd name="T12" fmla="*/ 68 w 205"/>
                  <a:gd name="T13" fmla="*/ 0 h 37"/>
                  <a:gd name="T14" fmla="*/ 83 w 205"/>
                  <a:gd name="T15" fmla="*/ 1 h 37"/>
                  <a:gd name="T16" fmla="*/ 98 w 205"/>
                  <a:gd name="T17" fmla="*/ 2 h 37"/>
                  <a:gd name="T18" fmla="*/ 112 w 205"/>
                  <a:gd name="T19" fmla="*/ 3 h 37"/>
                  <a:gd name="T20" fmla="*/ 126 w 205"/>
                  <a:gd name="T21" fmla="*/ 4 h 37"/>
                  <a:gd name="T22" fmla="*/ 141 w 205"/>
                  <a:gd name="T23" fmla="*/ 7 h 37"/>
                  <a:gd name="T24" fmla="*/ 155 w 205"/>
                  <a:gd name="T25" fmla="*/ 11 h 37"/>
                  <a:gd name="T26" fmla="*/ 169 w 205"/>
                  <a:gd name="T27" fmla="*/ 15 h 37"/>
                  <a:gd name="T28" fmla="*/ 182 w 205"/>
                  <a:gd name="T29" fmla="*/ 21 h 37"/>
                  <a:gd name="T30" fmla="*/ 194 w 205"/>
                  <a:gd name="T31" fmla="*/ 28 h 37"/>
                  <a:gd name="T32" fmla="*/ 205 w 205"/>
                  <a:gd name="T33" fmla="*/ 35 h 37"/>
                  <a:gd name="T34" fmla="*/ 193 w 205"/>
                  <a:gd name="T35" fmla="*/ 36 h 37"/>
                  <a:gd name="T36" fmla="*/ 181 w 205"/>
                  <a:gd name="T37" fmla="*/ 37 h 37"/>
                  <a:gd name="T38" fmla="*/ 169 w 205"/>
                  <a:gd name="T39" fmla="*/ 37 h 37"/>
                  <a:gd name="T40" fmla="*/ 157 w 205"/>
                  <a:gd name="T41" fmla="*/ 37 h 37"/>
                  <a:gd name="T42" fmla="*/ 145 w 205"/>
                  <a:gd name="T43" fmla="*/ 37 h 37"/>
                  <a:gd name="T44" fmla="*/ 132 w 205"/>
                  <a:gd name="T45" fmla="*/ 36 h 37"/>
                  <a:gd name="T46" fmla="*/ 119 w 205"/>
                  <a:gd name="T47" fmla="*/ 35 h 37"/>
                  <a:gd name="T48" fmla="*/ 106 w 205"/>
                  <a:gd name="T49" fmla="*/ 34 h 37"/>
                  <a:gd name="T50" fmla="*/ 93 w 205"/>
                  <a:gd name="T51" fmla="*/ 32 h 37"/>
                  <a:gd name="T52" fmla="*/ 80 w 205"/>
                  <a:gd name="T53" fmla="*/ 30 h 37"/>
                  <a:gd name="T54" fmla="*/ 67 w 205"/>
                  <a:gd name="T55" fmla="*/ 28 h 37"/>
                  <a:gd name="T56" fmla="*/ 55 w 205"/>
                  <a:gd name="T57" fmla="*/ 26 h 37"/>
                  <a:gd name="T58" fmla="*/ 43 w 205"/>
                  <a:gd name="T59" fmla="*/ 23 h 37"/>
                  <a:gd name="T60" fmla="*/ 32 w 205"/>
                  <a:gd name="T61" fmla="*/ 20 h 37"/>
                  <a:gd name="T62" fmla="*/ 20 w 205"/>
                  <a:gd name="T63" fmla="*/ 17 h 37"/>
                  <a:gd name="T64" fmla="*/ 10 w 205"/>
                  <a:gd name="T65" fmla="*/ 13 h 37"/>
                  <a:gd name="T66" fmla="*/ 7 w 205"/>
                  <a:gd name="T67" fmla="*/ 11 h 37"/>
                  <a:gd name="T68" fmla="*/ 5 w 205"/>
                  <a:gd name="T69" fmla="*/ 9 h 37"/>
                  <a:gd name="T70" fmla="*/ 2 w 205"/>
                  <a:gd name="T71" fmla="*/ 7 h 37"/>
                  <a:gd name="T72" fmla="*/ 0 w 205"/>
                  <a:gd name="T73" fmla="*/ 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37"/>
                  <a:gd name="T113" fmla="*/ 205 w 205"/>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37">
                    <a:moveTo>
                      <a:pt x="0" y="6"/>
                    </a:moveTo>
                    <a:lnTo>
                      <a:pt x="8" y="4"/>
                    </a:lnTo>
                    <a:lnTo>
                      <a:pt x="18" y="3"/>
                    </a:lnTo>
                    <a:lnTo>
                      <a:pt x="29" y="2"/>
                    </a:lnTo>
                    <a:lnTo>
                      <a:pt x="41" y="2"/>
                    </a:lnTo>
                    <a:lnTo>
                      <a:pt x="55" y="1"/>
                    </a:lnTo>
                    <a:lnTo>
                      <a:pt x="68" y="0"/>
                    </a:lnTo>
                    <a:lnTo>
                      <a:pt x="83" y="1"/>
                    </a:lnTo>
                    <a:lnTo>
                      <a:pt x="98" y="2"/>
                    </a:lnTo>
                    <a:lnTo>
                      <a:pt x="112" y="3"/>
                    </a:lnTo>
                    <a:lnTo>
                      <a:pt x="126" y="4"/>
                    </a:lnTo>
                    <a:lnTo>
                      <a:pt x="141" y="7"/>
                    </a:lnTo>
                    <a:lnTo>
                      <a:pt x="155" y="11"/>
                    </a:lnTo>
                    <a:lnTo>
                      <a:pt x="169" y="15"/>
                    </a:lnTo>
                    <a:lnTo>
                      <a:pt x="182" y="21"/>
                    </a:lnTo>
                    <a:lnTo>
                      <a:pt x="194" y="28"/>
                    </a:lnTo>
                    <a:lnTo>
                      <a:pt x="205" y="35"/>
                    </a:lnTo>
                    <a:lnTo>
                      <a:pt x="193" y="36"/>
                    </a:lnTo>
                    <a:lnTo>
                      <a:pt x="181" y="37"/>
                    </a:lnTo>
                    <a:lnTo>
                      <a:pt x="169" y="37"/>
                    </a:lnTo>
                    <a:lnTo>
                      <a:pt x="157" y="37"/>
                    </a:lnTo>
                    <a:lnTo>
                      <a:pt x="145" y="37"/>
                    </a:lnTo>
                    <a:lnTo>
                      <a:pt x="132" y="36"/>
                    </a:lnTo>
                    <a:lnTo>
                      <a:pt x="119" y="35"/>
                    </a:lnTo>
                    <a:lnTo>
                      <a:pt x="106" y="34"/>
                    </a:lnTo>
                    <a:lnTo>
                      <a:pt x="93" y="32"/>
                    </a:lnTo>
                    <a:lnTo>
                      <a:pt x="80" y="30"/>
                    </a:lnTo>
                    <a:lnTo>
                      <a:pt x="67" y="28"/>
                    </a:lnTo>
                    <a:lnTo>
                      <a:pt x="55" y="26"/>
                    </a:lnTo>
                    <a:lnTo>
                      <a:pt x="43" y="23"/>
                    </a:lnTo>
                    <a:lnTo>
                      <a:pt x="32" y="20"/>
                    </a:lnTo>
                    <a:lnTo>
                      <a:pt x="20" y="17"/>
                    </a:lnTo>
                    <a:lnTo>
                      <a:pt x="10" y="13"/>
                    </a:lnTo>
                    <a:lnTo>
                      <a:pt x="7" y="11"/>
                    </a:lnTo>
                    <a:lnTo>
                      <a:pt x="5" y="9"/>
                    </a:lnTo>
                    <a:lnTo>
                      <a:pt x="2" y="7"/>
                    </a:lnTo>
                    <a:lnTo>
                      <a:pt x="0" y="6"/>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4" name="Freeform 122"/>
              <p:cNvSpPr>
                <a:spLocks/>
              </p:cNvSpPr>
              <p:nvPr/>
            </p:nvSpPr>
            <p:spPr bwMode="auto">
              <a:xfrm>
                <a:off x="2572" y="1703"/>
                <a:ext cx="166" cy="29"/>
              </a:xfrm>
              <a:custGeom>
                <a:avLst/>
                <a:gdLst>
                  <a:gd name="T0" fmla="*/ 0 w 166"/>
                  <a:gd name="T1" fmla="*/ 5 h 29"/>
                  <a:gd name="T2" fmla="*/ 7 w 166"/>
                  <a:gd name="T3" fmla="*/ 3 h 29"/>
                  <a:gd name="T4" fmla="*/ 15 w 166"/>
                  <a:gd name="T5" fmla="*/ 2 h 29"/>
                  <a:gd name="T6" fmla="*/ 24 w 166"/>
                  <a:gd name="T7" fmla="*/ 1 h 29"/>
                  <a:gd name="T8" fmla="*/ 35 w 166"/>
                  <a:gd name="T9" fmla="*/ 0 h 29"/>
                  <a:gd name="T10" fmla="*/ 44 w 166"/>
                  <a:gd name="T11" fmla="*/ 0 h 29"/>
                  <a:gd name="T12" fmla="*/ 56 w 166"/>
                  <a:gd name="T13" fmla="*/ 0 h 29"/>
                  <a:gd name="T14" fmla="*/ 67 w 166"/>
                  <a:gd name="T15" fmla="*/ 0 h 29"/>
                  <a:gd name="T16" fmla="*/ 79 w 166"/>
                  <a:gd name="T17" fmla="*/ 0 h 29"/>
                  <a:gd name="T18" fmla="*/ 91 w 166"/>
                  <a:gd name="T19" fmla="*/ 2 h 29"/>
                  <a:gd name="T20" fmla="*/ 103 w 166"/>
                  <a:gd name="T21" fmla="*/ 3 h 29"/>
                  <a:gd name="T22" fmla="*/ 115 w 166"/>
                  <a:gd name="T23" fmla="*/ 6 h 29"/>
                  <a:gd name="T24" fmla="*/ 126 w 166"/>
                  <a:gd name="T25" fmla="*/ 9 h 29"/>
                  <a:gd name="T26" fmla="*/ 137 w 166"/>
                  <a:gd name="T27" fmla="*/ 12 h 29"/>
                  <a:gd name="T28" fmla="*/ 147 w 166"/>
                  <a:gd name="T29" fmla="*/ 17 h 29"/>
                  <a:gd name="T30" fmla="*/ 157 w 166"/>
                  <a:gd name="T31" fmla="*/ 22 h 29"/>
                  <a:gd name="T32" fmla="*/ 166 w 166"/>
                  <a:gd name="T33" fmla="*/ 28 h 29"/>
                  <a:gd name="T34" fmla="*/ 157 w 166"/>
                  <a:gd name="T35" fmla="*/ 29 h 29"/>
                  <a:gd name="T36" fmla="*/ 147 w 166"/>
                  <a:gd name="T37" fmla="*/ 29 h 29"/>
                  <a:gd name="T38" fmla="*/ 138 w 166"/>
                  <a:gd name="T39" fmla="*/ 29 h 29"/>
                  <a:gd name="T40" fmla="*/ 128 w 166"/>
                  <a:gd name="T41" fmla="*/ 29 h 29"/>
                  <a:gd name="T42" fmla="*/ 118 w 166"/>
                  <a:gd name="T43" fmla="*/ 29 h 29"/>
                  <a:gd name="T44" fmla="*/ 107 w 166"/>
                  <a:gd name="T45" fmla="*/ 29 h 29"/>
                  <a:gd name="T46" fmla="*/ 96 w 166"/>
                  <a:gd name="T47" fmla="*/ 28 h 29"/>
                  <a:gd name="T48" fmla="*/ 87 w 166"/>
                  <a:gd name="T49" fmla="*/ 27 h 29"/>
                  <a:gd name="T50" fmla="*/ 76 w 166"/>
                  <a:gd name="T51" fmla="*/ 26 h 29"/>
                  <a:gd name="T52" fmla="*/ 66 w 166"/>
                  <a:gd name="T53" fmla="*/ 25 h 29"/>
                  <a:gd name="T54" fmla="*/ 55 w 166"/>
                  <a:gd name="T55" fmla="*/ 22 h 29"/>
                  <a:gd name="T56" fmla="*/ 46 w 166"/>
                  <a:gd name="T57" fmla="*/ 21 h 29"/>
                  <a:gd name="T58" fmla="*/ 36 w 166"/>
                  <a:gd name="T59" fmla="*/ 18 h 29"/>
                  <a:gd name="T60" fmla="*/ 26 w 166"/>
                  <a:gd name="T61" fmla="*/ 16 h 29"/>
                  <a:gd name="T62" fmla="*/ 17 w 166"/>
                  <a:gd name="T63" fmla="*/ 13 h 29"/>
                  <a:gd name="T64" fmla="*/ 9 w 166"/>
                  <a:gd name="T65" fmla="*/ 10 h 29"/>
                  <a:gd name="T66" fmla="*/ 6 w 166"/>
                  <a:gd name="T67" fmla="*/ 9 h 29"/>
                  <a:gd name="T68" fmla="*/ 4 w 166"/>
                  <a:gd name="T69" fmla="*/ 7 h 29"/>
                  <a:gd name="T70" fmla="*/ 3 w 166"/>
                  <a:gd name="T71" fmla="*/ 6 h 29"/>
                  <a:gd name="T72" fmla="*/ 0 w 166"/>
                  <a:gd name="T73" fmla="*/ 5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29"/>
                  <a:gd name="T113" fmla="*/ 166 w 166"/>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29">
                    <a:moveTo>
                      <a:pt x="0" y="5"/>
                    </a:moveTo>
                    <a:lnTo>
                      <a:pt x="7" y="3"/>
                    </a:lnTo>
                    <a:lnTo>
                      <a:pt x="15" y="2"/>
                    </a:lnTo>
                    <a:lnTo>
                      <a:pt x="24" y="1"/>
                    </a:lnTo>
                    <a:lnTo>
                      <a:pt x="35" y="0"/>
                    </a:lnTo>
                    <a:lnTo>
                      <a:pt x="44" y="0"/>
                    </a:lnTo>
                    <a:lnTo>
                      <a:pt x="56" y="0"/>
                    </a:lnTo>
                    <a:lnTo>
                      <a:pt x="67" y="0"/>
                    </a:lnTo>
                    <a:lnTo>
                      <a:pt x="79" y="0"/>
                    </a:lnTo>
                    <a:lnTo>
                      <a:pt x="91" y="2"/>
                    </a:lnTo>
                    <a:lnTo>
                      <a:pt x="103" y="3"/>
                    </a:lnTo>
                    <a:lnTo>
                      <a:pt x="115" y="6"/>
                    </a:lnTo>
                    <a:lnTo>
                      <a:pt x="126" y="9"/>
                    </a:lnTo>
                    <a:lnTo>
                      <a:pt x="137" y="12"/>
                    </a:lnTo>
                    <a:lnTo>
                      <a:pt x="147" y="17"/>
                    </a:lnTo>
                    <a:lnTo>
                      <a:pt x="157" y="22"/>
                    </a:lnTo>
                    <a:lnTo>
                      <a:pt x="166" y="28"/>
                    </a:lnTo>
                    <a:lnTo>
                      <a:pt x="157" y="29"/>
                    </a:lnTo>
                    <a:lnTo>
                      <a:pt x="147" y="29"/>
                    </a:lnTo>
                    <a:lnTo>
                      <a:pt x="138" y="29"/>
                    </a:lnTo>
                    <a:lnTo>
                      <a:pt x="128" y="29"/>
                    </a:lnTo>
                    <a:lnTo>
                      <a:pt x="118" y="29"/>
                    </a:lnTo>
                    <a:lnTo>
                      <a:pt x="107" y="29"/>
                    </a:lnTo>
                    <a:lnTo>
                      <a:pt x="96" y="28"/>
                    </a:lnTo>
                    <a:lnTo>
                      <a:pt x="87" y="27"/>
                    </a:lnTo>
                    <a:lnTo>
                      <a:pt x="76" y="26"/>
                    </a:lnTo>
                    <a:lnTo>
                      <a:pt x="66" y="25"/>
                    </a:lnTo>
                    <a:lnTo>
                      <a:pt x="55" y="22"/>
                    </a:lnTo>
                    <a:lnTo>
                      <a:pt x="46" y="21"/>
                    </a:lnTo>
                    <a:lnTo>
                      <a:pt x="36" y="18"/>
                    </a:lnTo>
                    <a:lnTo>
                      <a:pt x="26" y="16"/>
                    </a:lnTo>
                    <a:lnTo>
                      <a:pt x="17" y="13"/>
                    </a:lnTo>
                    <a:lnTo>
                      <a:pt x="9" y="10"/>
                    </a:lnTo>
                    <a:lnTo>
                      <a:pt x="6" y="9"/>
                    </a:lnTo>
                    <a:lnTo>
                      <a:pt x="4" y="7"/>
                    </a:lnTo>
                    <a:lnTo>
                      <a:pt x="3" y="6"/>
                    </a:lnTo>
                    <a:lnTo>
                      <a:pt x="0" y="5"/>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5" name="Freeform 123"/>
              <p:cNvSpPr>
                <a:spLocks/>
              </p:cNvSpPr>
              <p:nvPr/>
            </p:nvSpPr>
            <p:spPr bwMode="auto">
              <a:xfrm>
                <a:off x="2596" y="1707"/>
                <a:ext cx="125" cy="22"/>
              </a:xfrm>
              <a:custGeom>
                <a:avLst/>
                <a:gdLst>
                  <a:gd name="T0" fmla="*/ 0 w 125"/>
                  <a:gd name="T1" fmla="*/ 4 h 22"/>
                  <a:gd name="T2" fmla="*/ 5 w 125"/>
                  <a:gd name="T3" fmla="*/ 3 h 22"/>
                  <a:gd name="T4" fmla="*/ 11 w 125"/>
                  <a:gd name="T5" fmla="*/ 2 h 22"/>
                  <a:gd name="T6" fmla="*/ 18 w 125"/>
                  <a:gd name="T7" fmla="*/ 1 h 22"/>
                  <a:gd name="T8" fmla="*/ 25 w 125"/>
                  <a:gd name="T9" fmla="*/ 1 h 22"/>
                  <a:gd name="T10" fmla="*/ 33 w 125"/>
                  <a:gd name="T11" fmla="*/ 1 h 22"/>
                  <a:gd name="T12" fmla="*/ 41 w 125"/>
                  <a:gd name="T13" fmla="*/ 0 h 22"/>
                  <a:gd name="T14" fmla="*/ 50 w 125"/>
                  <a:gd name="T15" fmla="*/ 0 h 22"/>
                  <a:gd name="T16" fmla="*/ 59 w 125"/>
                  <a:gd name="T17" fmla="*/ 1 h 22"/>
                  <a:gd name="T18" fmla="*/ 68 w 125"/>
                  <a:gd name="T19" fmla="*/ 2 h 22"/>
                  <a:gd name="T20" fmla="*/ 78 w 125"/>
                  <a:gd name="T21" fmla="*/ 3 h 22"/>
                  <a:gd name="T22" fmla="*/ 86 w 125"/>
                  <a:gd name="T23" fmla="*/ 5 h 22"/>
                  <a:gd name="T24" fmla="*/ 95 w 125"/>
                  <a:gd name="T25" fmla="*/ 6 h 22"/>
                  <a:gd name="T26" fmla="*/ 103 w 125"/>
                  <a:gd name="T27" fmla="*/ 9 h 22"/>
                  <a:gd name="T28" fmla="*/ 111 w 125"/>
                  <a:gd name="T29" fmla="*/ 13 h 22"/>
                  <a:gd name="T30" fmla="*/ 119 w 125"/>
                  <a:gd name="T31" fmla="*/ 16 h 22"/>
                  <a:gd name="T32" fmla="*/ 125 w 125"/>
                  <a:gd name="T33" fmla="*/ 21 h 22"/>
                  <a:gd name="T34" fmla="*/ 119 w 125"/>
                  <a:gd name="T35" fmla="*/ 21 h 22"/>
                  <a:gd name="T36" fmla="*/ 111 w 125"/>
                  <a:gd name="T37" fmla="*/ 22 h 22"/>
                  <a:gd name="T38" fmla="*/ 104 w 125"/>
                  <a:gd name="T39" fmla="*/ 22 h 22"/>
                  <a:gd name="T40" fmla="*/ 96 w 125"/>
                  <a:gd name="T41" fmla="*/ 22 h 22"/>
                  <a:gd name="T42" fmla="*/ 89 w 125"/>
                  <a:gd name="T43" fmla="*/ 22 h 22"/>
                  <a:gd name="T44" fmla="*/ 81 w 125"/>
                  <a:gd name="T45" fmla="*/ 22 h 22"/>
                  <a:gd name="T46" fmla="*/ 73 w 125"/>
                  <a:gd name="T47" fmla="*/ 21 h 22"/>
                  <a:gd name="T48" fmla="*/ 65 w 125"/>
                  <a:gd name="T49" fmla="*/ 21 h 22"/>
                  <a:gd name="T50" fmla="*/ 57 w 125"/>
                  <a:gd name="T51" fmla="*/ 20 h 22"/>
                  <a:gd name="T52" fmla="*/ 49 w 125"/>
                  <a:gd name="T53" fmla="*/ 19 h 22"/>
                  <a:gd name="T54" fmla="*/ 42 w 125"/>
                  <a:gd name="T55" fmla="*/ 17 h 22"/>
                  <a:gd name="T56" fmla="*/ 34 w 125"/>
                  <a:gd name="T57" fmla="*/ 16 h 22"/>
                  <a:gd name="T58" fmla="*/ 27 w 125"/>
                  <a:gd name="T59" fmla="*/ 14 h 22"/>
                  <a:gd name="T60" fmla="*/ 19 w 125"/>
                  <a:gd name="T61" fmla="*/ 12 h 22"/>
                  <a:gd name="T62" fmla="*/ 13 w 125"/>
                  <a:gd name="T63" fmla="*/ 10 h 22"/>
                  <a:gd name="T64" fmla="*/ 6 w 125"/>
                  <a:gd name="T65" fmla="*/ 8 h 22"/>
                  <a:gd name="T66" fmla="*/ 0 w 125"/>
                  <a:gd name="T67" fmla="*/ 4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2"/>
                  <a:gd name="T104" fmla="*/ 125 w 125"/>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2">
                    <a:moveTo>
                      <a:pt x="0" y="4"/>
                    </a:moveTo>
                    <a:lnTo>
                      <a:pt x="5" y="3"/>
                    </a:lnTo>
                    <a:lnTo>
                      <a:pt x="11" y="2"/>
                    </a:lnTo>
                    <a:lnTo>
                      <a:pt x="18" y="1"/>
                    </a:lnTo>
                    <a:lnTo>
                      <a:pt x="25" y="1"/>
                    </a:lnTo>
                    <a:lnTo>
                      <a:pt x="33" y="1"/>
                    </a:lnTo>
                    <a:lnTo>
                      <a:pt x="41" y="0"/>
                    </a:lnTo>
                    <a:lnTo>
                      <a:pt x="50" y="0"/>
                    </a:lnTo>
                    <a:lnTo>
                      <a:pt x="59" y="1"/>
                    </a:lnTo>
                    <a:lnTo>
                      <a:pt x="68" y="2"/>
                    </a:lnTo>
                    <a:lnTo>
                      <a:pt x="78" y="3"/>
                    </a:lnTo>
                    <a:lnTo>
                      <a:pt x="86" y="5"/>
                    </a:lnTo>
                    <a:lnTo>
                      <a:pt x="95" y="6"/>
                    </a:lnTo>
                    <a:lnTo>
                      <a:pt x="103" y="9"/>
                    </a:lnTo>
                    <a:lnTo>
                      <a:pt x="111" y="13"/>
                    </a:lnTo>
                    <a:lnTo>
                      <a:pt x="119" y="16"/>
                    </a:lnTo>
                    <a:lnTo>
                      <a:pt x="125" y="21"/>
                    </a:lnTo>
                    <a:lnTo>
                      <a:pt x="119" y="21"/>
                    </a:lnTo>
                    <a:lnTo>
                      <a:pt x="111" y="22"/>
                    </a:lnTo>
                    <a:lnTo>
                      <a:pt x="104" y="22"/>
                    </a:lnTo>
                    <a:lnTo>
                      <a:pt x="96" y="22"/>
                    </a:lnTo>
                    <a:lnTo>
                      <a:pt x="89" y="22"/>
                    </a:lnTo>
                    <a:lnTo>
                      <a:pt x="81" y="22"/>
                    </a:lnTo>
                    <a:lnTo>
                      <a:pt x="73" y="21"/>
                    </a:lnTo>
                    <a:lnTo>
                      <a:pt x="65" y="21"/>
                    </a:lnTo>
                    <a:lnTo>
                      <a:pt x="57" y="20"/>
                    </a:lnTo>
                    <a:lnTo>
                      <a:pt x="49" y="19"/>
                    </a:lnTo>
                    <a:lnTo>
                      <a:pt x="42" y="17"/>
                    </a:lnTo>
                    <a:lnTo>
                      <a:pt x="34" y="16"/>
                    </a:lnTo>
                    <a:lnTo>
                      <a:pt x="27" y="14"/>
                    </a:lnTo>
                    <a:lnTo>
                      <a:pt x="19" y="12"/>
                    </a:lnTo>
                    <a:lnTo>
                      <a:pt x="13" y="10"/>
                    </a:lnTo>
                    <a:lnTo>
                      <a:pt x="6" y="8"/>
                    </a:lnTo>
                    <a:lnTo>
                      <a:pt x="0" y="4"/>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6" name="Freeform 124"/>
              <p:cNvSpPr>
                <a:spLocks/>
              </p:cNvSpPr>
              <p:nvPr/>
            </p:nvSpPr>
            <p:spPr bwMode="auto">
              <a:xfrm>
                <a:off x="2319" y="1686"/>
                <a:ext cx="597" cy="114"/>
              </a:xfrm>
              <a:custGeom>
                <a:avLst/>
                <a:gdLst>
                  <a:gd name="T0" fmla="*/ 0 w 597"/>
                  <a:gd name="T1" fmla="*/ 23 h 114"/>
                  <a:gd name="T2" fmla="*/ 13 w 597"/>
                  <a:gd name="T3" fmla="*/ 35 h 114"/>
                  <a:gd name="T4" fmla="*/ 36 w 597"/>
                  <a:gd name="T5" fmla="*/ 45 h 114"/>
                  <a:gd name="T6" fmla="*/ 66 w 597"/>
                  <a:gd name="T7" fmla="*/ 56 h 114"/>
                  <a:gd name="T8" fmla="*/ 100 w 597"/>
                  <a:gd name="T9" fmla="*/ 66 h 114"/>
                  <a:gd name="T10" fmla="*/ 141 w 597"/>
                  <a:gd name="T11" fmla="*/ 74 h 114"/>
                  <a:gd name="T12" fmla="*/ 185 w 597"/>
                  <a:gd name="T13" fmla="*/ 83 h 114"/>
                  <a:gd name="T14" fmla="*/ 231 w 597"/>
                  <a:gd name="T15" fmla="*/ 90 h 114"/>
                  <a:gd name="T16" fmla="*/ 279 w 597"/>
                  <a:gd name="T17" fmla="*/ 96 h 114"/>
                  <a:gd name="T18" fmla="*/ 328 w 597"/>
                  <a:gd name="T19" fmla="*/ 102 h 114"/>
                  <a:gd name="T20" fmla="*/ 377 w 597"/>
                  <a:gd name="T21" fmla="*/ 107 h 114"/>
                  <a:gd name="T22" fmla="*/ 423 w 597"/>
                  <a:gd name="T23" fmla="*/ 110 h 114"/>
                  <a:gd name="T24" fmla="*/ 468 w 597"/>
                  <a:gd name="T25" fmla="*/ 113 h 114"/>
                  <a:gd name="T26" fmla="*/ 508 w 597"/>
                  <a:gd name="T27" fmla="*/ 114 h 114"/>
                  <a:gd name="T28" fmla="*/ 544 w 597"/>
                  <a:gd name="T29" fmla="*/ 114 h 114"/>
                  <a:gd name="T30" fmla="*/ 574 w 597"/>
                  <a:gd name="T31" fmla="*/ 113 h 114"/>
                  <a:gd name="T32" fmla="*/ 597 w 597"/>
                  <a:gd name="T33" fmla="*/ 111 h 114"/>
                  <a:gd name="T34" fmla="*/ 592 w 597"/>
                  <a:gd name="T35" fmla="*/ 85 h 114"/>
                  <a:gd name="T36" fmla="*/ 575 w 597"/>
                  <a:gd name="T37" fmla="*/ 87 h 114"/>
                  <a:gd name="T38" fmla="*/ 552 w 597"/>
                  <a:gd name="T39" fmla="*/ 87 h 114"/>
                  <a:gd name="T40" fmla="*/ 523 w 597"/>
                  <a:gd name="T41" fmla="*/ 87 h 114"/>
                  <a:gd name="T42" fmla="*/ 490 w 597"/>
                  <a:gd name="T43" fmla="*/ 87 h 114"/>
                  <a:gd name="T44" fmla="*/ 453 w 597"/>
                  <a:gd name="T45" fmla="*/ 85 h 114"/>
                  <a:gd name="T46" fmla="*/ 413 w 597"/>
                  <a:gd name="T47" fmla="*/ 82 h 114"/>
                  <a:gd name="T48" fmla="*/ 370 w 597"/>
                  <a:gd name="T49" fmla="*/ 79 h 114"/>
                  <a:gd name="T50" fmla="*/ 326 w 597"/>
                  <a:gd name="T51" fmla="*/ 75 h 114"/>
                  <a:gd name="T52" fmla="*/ 281 w 597"/>
                  <a:gd name="T53" fmla="*/ 69 h 114"/>
                  <a:gd name="T54" fmla="*/ 237 w 597"/>
                  <a:gd name="T55" fmla="*/ 63 h 114"/>
                  <a:gd name="T56" fmla="*/ 194 w 597"/>
                  <a:gd name="T57" fmla="*/ 56 h 114"/>
                  <a:gd name="T58" fmla="*/ 152 w 597"/>
                  <a:gd name="T59" fmla="*/ 48 h 114"/>
                  <a:gd name="T60" fmla="*/ 113 w 597"/>
                  <a:gd name="T61" fmla="*/ 39 h 114"/>
                  <a:gd name="T62" fmla="*/ 78 w 597"/>
                  <a:gd name="T63" fmla="*/ 29 h 114"/>
                  <a:gd name="T64" fmla="*/ 48 w 597"/>
                  <a:gd name="T65" fmla="*/ 18 h 114"/>
                  <a:gd name="T66" fmla="*/ 8 w 597"/>
                  <a:gd name="T67" fmla="*/ 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7"/>
                  <a:gd name="T103" fmla="*/ 0 h 114"/>
                  <a:gd name="T104" fmla="*/ 597 w 597"/>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7" h="114">
                    <a:moveTo>
                      <a:pt x="8" y="0"/>
                    </a:moveTo>
                    <a:lnTo>
                      <a:pt x="0" y="23"/>
                    </a:lnTo>
                    <a:lnTo>
                      <a:pt x="5" y="29"/>
                    </a:lnTo>
                    <a:lnTo>
                      <a:pt x="13" y="35"/>
                    </a:lnTo>
                    <a:lnTo>
                      <a:pt x="24" y="41"/>
                    </a:lnTo>
                    <a:lnTo>
                      <a:pt x="36" y="45"/>
                    </a:lnTo>
                    <a:lnTo>
                      <a:pt x="50" y="51"/>
                    </a:lnTo>
                    <a:lnTo>
                      <a:pt x="66" y="56"/>
                    </a:lnTo>
                    <a:lnTo>
                      <a:pt x="82" y="61"/>
                    </a:lnTo>
                    <a:lnTo>
                      <a:pt x="100" y="66"/>
                    </a:lnTo>
                    <a:lnTo>
                      <a:pt x="120" y="70"/>
                    </a:lnTo>
                    <a:lnTo>
                      <a:pt x="141" y="74"/>
                    </a:lnTo>
                    <a:lnTo>
                      <a:pt x="162" y="79"/>
                    </a:lnTo>
                    <a:lnTo>
                      <a:pt x="185" y="83"/>
                    </a:lnTo>
                    <a:lnTo>
                      <a:pt x="207" y="86"/>
                    </a:lnTo>
                    <a:lnTo>
                      <a:pt x="231" y="90"/>
                    </a:lnTo>
                    <a:lnTo>
                      <a:pt x="255" y="93"/>
                    </a:lnTo>
                    <a:lnTo>
                      <a:pt x="279" y="96"/>
                    </a:lnTo>
                    <a:lnTo>
                      <a:pt x="304" y="99"/>
                    </a:lnTo>
                    <a:lnTo>
                      <a:pt x="328" y="102"/>
                    </a:lnTo>
                    <a:lnTo>
                      <a:pt x="352" y="104"/>
                    </a:lnTo>
                    <a:lnTo>
                      <a:pt x="377" y="107"/>
                    </a:lnTo>
                    <a:lnTo>
                      <a:pt x="400" y="108"/>
                    </a:lnTo>
                    <a:lnTo>
                      <a:pt x="423" y="110"/>
                    </a:lnTo>
                    <a:lnTo>
                      <a:pt x="446" y="112"/>
                    </a:lnTo>
                    <a:lnTo>
                      <a:pt x="468" y="113"/>
                    </a:lnTo>
                    <a:lnTo>
                      <a:pt x="489" y="113"/>
                    </a:lnTo>
                    <a:lnTo>
                      <a:pt x="508" y="114"/>
                    </a:lnTo>
                    <a:lnTo>
                      <a:pt x="527" y="114"/>
                    </a:lnTo>
                    <a:lnTo>
                      <a:pt x="544" y="114"/>
                    </a:lnTo>
                    <a:lnTo>
                      <a:pt x="560" y="114"/>
                    </a:lnTo>
                    <a:lnTo>
                      <a:pt x="574" y="113"/>
                    </a:lnTo>
                    <a:lnTo>
                      <a:pt x="586" y="112"/>
                    </a:lnTo>
                    <a:lnTo>
                      <a:pt x="597" y="111"/>
                    </a:lnTo>
                    <a:lnTo>
                      <a:pt x="597" y="84"/>
                    </a:lnTo>
                    <a:lnTo>
                      <a:pt x="592" y="85"/>
                    </a:lnTo>
                    <a:lnTo>
                      <a:pt x="585" y="86"/>
                    </a:lnTo>
                    <a:lnTo>
                      <a:pt x="575" y="87"/>
                    </a:lnTo>
                    <a:lnTo>
                      <a:pt x="564" y="87"/>
                    </a:lnTo>
                    <a:lnTo>
                      <a:pt x="552" y="87"/>
                    </a:lnTo>
                    <a:lnTo>
                      <a:pt x="539" y="87"/>
                    </a:lnTo>
                    <a:lnTo>
                      <a:pt x="523" y="87"/>
                    </a:lnTo>
                    <a:lnTo>
                      <a:pt x="508" y="87"/>
                    </a:lnTo>
                    <a:lnTo>
                      <a:pt x="490" y="87"/>
                    </a:lnTo>
                    <a:lnTo>
                      <a:pt x="472" y="86"/>
                    </a:lnTo>
                    <a:lnTo>
                      <a:pt x="453" y="85"/>
                    </a:lnTo>
                    <a:lnTo>
                      <a:pt x="433" y="84"/>
                    </a:lnTo>
                    <a:lnTo>
                      <a:pt x="413" y="82"/>
                    </a:lnTo>
                    <a:lnTo>
                      <a:pt x="392" y="81"/>
                    </a:lnTo>
                    <a:lnTo>
                      <a:pt x="370" y="79"/>
                    </a:lnTo>
                    <a:lnTo>
                      <a:pt x="348" y="76"/>
                    </a:lnTo>
                    <a:lnTo>
                      <a:pt x="326" y="75"/>
                    </a:lnTo>
                    <a:lnTo>
                      <a:pt x="304" y="72"/>
                    </a:lnTo>
                    <a:lnTo>
                      <a:pt x="281" y="69"/>
                    </a:lnTo>
                    <a:lnTo>
                      <a:pt x="259" y="67"/>
                    </a:lnTo>
                    <a:lnTo>
                      <a:pt x="237" y="63"/>
                    </a:lnTo>
                    <a:lnTo>
                      <a:pt x="215" y="60"/>
                    </a:lnTo>
                    <a:lnTo>
                      <a:pt x="194" y="56"/>
                    </a:lnTo>
                    <a:lnTo>
                      <a:pt x="173" y="52"/>
                    </a:lnTo>
                    <a:lnTo>
                      <a:pt x="152" y="48"/>
                    </a:lnTo>
                    <a:lnTo>
                      <a:pt x="132" y="44"/>
                    </a:lnTo>
                    <a:lnTo>
                      <a:pt x="113" y="39"/>
                    </a:lnTo>
                    <a:lnTo>
                      <a:pt x="96" y="34"/>
                    </a:lnTo>
                    <a:lnTo>
                      <a:pt x="78" y="29"/>
                    </a:lnTo>
                    <a:lnTo>
                      <a:pt x="62" y="23"/>
                    </a:lnTo>
                    <a:lnTo>
                      <a:pt x="48" y="18"/>
                    </a:lnTo>
                    <a:lnTo>
                      <a:pt x="34" y="12"/>
                    </a:lnTo>
                    <a:lnTo>
                      <a:pt x="8"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7" name="Freeform 125"/>
              <p:cNvSpPr>
                <a:spLocks/>
              </p:cNvSpPr>
              <p:nvPr/>
            </p:nvSpPr>
            <p:spPr bwMode="auto">
              <a:xfrm>
                <a:off x="2446" y="1733"/>
                <a:ext cx="204" cy="51"/>
              </a:xfrm>
              <a:custGeom>
                <a:avLst/>
                <a:gdLst>
                  <a:gd name="T0" fmla="*/ 5 w 204"/>
                  <a:gd name="T1" fmla="*/ 0 h 51"/>
                  <a:gd name="T2" fmla="*/ 0 w 204"/>
                  <a:gd name="T3" fmla="*/ 25 h 51"/>
                  <a:gd name="T4" fmla="*/ 12 w 204"/>
                  <a:gd name="T5" fmla="*/ 28 h 51"/>
                  <a:gd name="T6" fmla="*/ 25 w 204"/>
                  <a:gd name="T7" fmla="*/ 31 h 51"/>
                  <a:gd name="T8" fmla="*/ 38 w 204"/>
                  <a:gd name="T9" fmla="*/ 34 h 51"/>
                  <a:gd name="T10" fmla="*/ 50 w 204"/>
                  <a:gd name="T11" fmla="*/ 37 h 51"/>
                  <a:gd name="T12" fmla="*/ 62 w 204"/>
                  <a:gd name="T13" fmla="*/ 39 h 51"/>
                  <a:gd name="T14" fmla="*/ 75 w 204"/>
                  <a:gd name="T15" fmla="*/ 42 h 51"/>
                  <a:gd name="T16" fmla="*/ 88 w 204"/>
                  <a:gd name="T17" fmla="*/ 43 h 51"/>
                  <a:gd name="T18" fmla="*/ 100 w 204"/>
                  <a:gd name="T19" fmla="*/ 45 h 51"/>
                  <a:gd name="T20" fmla="*/ 113 w 204"/>
                  <a:gd name="T21" fmla="*/ 47 h 51"/>
                  <a:gd name="T22" fmla="*/ 126 w 204"/>
                  <a:gd name="T23" fmla="*/ 48 h 51"/>
                  <a:gd name="T24" fmla="*/ 139 w 204"/>
                  <a:gd name="T25" fmla="*/ 49 h 51"/>
                  <a:gd name="T26" fmla="*/ 152 w 204"/>
                  <a:gd name="T27" fmla="*/ 50 h 51"/>
                  <a:gd name="T28" fmla="*/ 165 w 204"/>
                  <a:gd name="T29" fmla="*/ 51 h 51"/>
                  <a:gd name="T30" fmla="*/ 177 w 204"/>
                  <a:gd name="T31" fmla="*/ 51 h 51"/>
                  <a:gd name="T32" fmla="*/ 191 w 204"/>
                  <a:gd name="T33" fmla="*/ 51 h 51"/>
                  <a:gd name="T34" fmla="*/ 204 w 204"/>
                  <a:gd name="T35" fmla="*/ 51 h 51"/>
                  <a:gd name="T36" fmla="*/ 204 w 204"/>
                  <a:gd name="T37" fmla="*/ 30 h 51"/>
                  <a:gd name="T38" fmla="*/ 191 w 204"/>
                  <a:gd name="T39" fmla="*/ 29 h 51"/>
                  <a:gd name="T40" fmla="*/ 178 w 204"/>
                  <a:gd name="T41" fmla="*/ 28 h 51"/>
                  <a:gd name="T42" fmla="*/ 166 w 204"/>
                  <a:gd name="T43" fmla="*/ 27 h 51"/>
                  <a:gd name="T44" fmla="*/ 153 w 204"/>
                  <a:gd name="T45" fmla="*/ 25 h 51"/>
                  <a:gd name="T46" fmla="*/ 141 w 204"/>
                  <a:gd name="T47" fmla="*/ 24 h 51"/>
                  <a:gd name="T48" fmla="*/ 128 w 204"/>
                  <a:gd name="T49" fmla="*/ 22 h 51"/>
                  <a:gd name="T50" fmla="*/ 117 w 204"/>
                  <a:gd name="T51" fmla="*/ 21 h 51"/>
                  <a:gd name="T52" fmla="*/ 104 w 204"/>
                  <a:gd name="T53" fmla="*/ 19 h 51"/>
                  <a:gd name="T54" fmla="*/ 92 w 204"/>
                  <a:gd name="T55" fmla="*/ 17 h 51"/>
                  <a:gd name="T56" fmla="*/ 80 w 204"/>
                  <a:gd name="T57" fmla="*/ 15 h 51"/>
                  <a:gd name="T58" fmla="*/ 67 w 204"/>
                  <a:gd name="T59" fmla="*/ 13 h 51"/>
                  <a:gd name="T60" fmla="*/ 55 w 204"/>
                  <a:gd name="T61" fmla="*/ 11 h 51"/>
                  <a:gd name="T62" fmla="*/ 43 w 204"/>
                  <a:gd name="T63" fmla="*/ 9 h 51"/>
                  <a:gd name="T64" fmla="*/ 30 w 204"/>
                  <a:gd name="T65" fmla="*/ 6 h 51"/>
                  <a:gd name="T66" fmla="*/ 18 w 204"/>
                  <a:gd name="T67" fmla="*/ 3 h 51"/>
                  <a:gd name="T68" fmla="*/ 5 w 204"/>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51"/>
                  <a:gd name="T107" fmla="*/ 204 w 20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51">
                    <a:moveTo>
                      <a:pt x="5" y="0"/>
                    </a:moveTo>
                    <a:lnTo>
                      <a:pt x="0" y="25"/>
                    </a:lnTo>
                    <a:lnTo>
                      <a:pt x="12" y="28"/>
                    </a:lnTo>
                    <a:lnTo>
                      <a:pt x="25" y="31"/>
                    </a:lnTo>
                    <a:lnTo>
                      <a:pt x="38" y="34"/>
                    </a:lnTo>
                    <a:lnTo>
                      <a:pt x="50" y="37"/>
                    </a:lnTo>
                    <a:lnTo>
                      <a:pt x="62" y="39"/>
                    </a:lnTo>
                    <a:lnTo>
                      <a:pt x="75" y="42"/>
                    </a:lnTo>
                    <a:lnTo>
                      <a:pt x="88" y="43"/>
                    </a:lnTo>
                    <a:lnTo>
                      <a:pt x="100" y="45"/>
                    </a:lnTo>
                    <a:lnTo>
                      <a:pt x="113" y="47"/>
                    </a:lnTo>
                    <a:lnTo>
                      <a:pt x="126" y="48"/>
                    </a:lnTo>
                    <a:lnTo>
                      <a:pt x="139" y="49"/>
                    </a:lnTo>
                    <a:lnTo>
                      <a:pt x="152" y="50"/>
                    </a:lnTo>
                    <a:lnTo>
                      <a:pt x="165" y="51"/>
                    </a:lnTo>
                    <a:lnTo>
                      <a:pt x="177" y="51"/>
                    </a:lnTo>
                    <a:lnTo>
                      <a:pt x="191" y="51"/>
                    </a:lnTo>
                    <a:lnTo>
                      <a:pt x="204" y="51"/>
                    </a:lnTo>
                    <a:lnTo>
                      <a:pt x="204" y="30"/>
                    </a:lnTo>
                    <a:lnTo>
                      <a:pt x="191" y="29"/>
                    </a:lnTo>
                    <a:lnTo>
                      <a:pt x="178" y="28"/>
                    </a:lnTo>
                    <a:lnTo>
                      <a:pt x="166" y="27"/>
                    </a:lnTo>
                    <a:lnTo>
                      <a:pt x="153" y="25"/>
                    </a:lnTo>
                    <a:lnTo>
                      <a:pt x="141" y="24"/>
                    </a:lnTo>
                    <a:lnTo>
                      <a:pt x="128" y="22"/>
                    </a:lnTo>
                    <a:lnTo>
                      <a:pt x="117" y="21"/>
                    </a:lnTo>
                    <a:lnTo>
                      <a:pt x="104" y="19"/>
                    </a:lnTo>
                    <a:lnTo>
                      <a:pt x="92" y="17"/>
                    </a:lnTo>
                    <a:lnTo>
                      <a:pt x="80" y="15"/>
                    </a:lnTo>
                    <a:lnTo>
                      <a:pt x="67" y="13"/>
                    </a:lnTo>
                    <a:lnTo>
                      <a:pt x="55" y="11"/>
                    </a:lnTo>
                    <a:lnTo>
                      <a:pt x="43" y="9"/>
                    </a:lnTo>
                    <a:lnTo>
                      <a:pt x="30" y="6"/>
                    </a:lnTo>
                    <a:lnTo>
                      <a:pt x="18" y="3"/>
                    </a:lnTo>
                    <a:lnTo>
                      <a:pt x="5"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8" name="Freeform 126"/>
              <p:cNvSpPr>
                <a:spLocks/>
              </p:cNvSpPr>
              <p:nvPr/>
            </p:nvSpPr>
            <p:spPr bwMode="auto">
              <a:xfrm>
                <a:off x="2451" y="1735"/>
                <a:ext cx="190" cy="48"/>
              </a:xfrm>
              <a:custGeom>
                <a:avLst/>
                <a:gdLst>
                  <a:gd name="T0" fmla="*/ 5 w 190"/>
                  <a:gd name="T1" fmla="*/ 0 h 48"/>
                  <a:gd name="T2" fmla="*/ 4 w 190"/>
                  <a:gd name="T3" fmla="*/ 7 h 48"/>
                  <a:gd name="T4" fmla="*/ 2 w 190"/>
                  <a:gd name="T5" fmla="*/ 12 h 48"/>
                  <a:gd name="T6" fmla="*/ 1 w 190"/>
                  <a:gd name="T7" fmla="*/ 18 h 48"/>
                  <a:gd name="T8" fmla="*/ 0 w 190"/>
                  <a:gd name="T9" fmla="*/ 25 h 48"/>
                  <a:gd name="T10" fmla="*/ 12 w 190"/>
                  <a:gd name="T11" fmla="*/ 27 h 48"/>
                  <a:gd name="T12" fmla="*/ 23 w 190"/>
                  <a:gd name="T13" fmla="*/ 30 h 48"/>
                  <a:gd name="T14" fmla="*/ 35 w 190"/>
                  <a:gd name="T15" fmla="*/ 33 h 48"/>
                  <a:gd name="T16" fmla="*/ 46 w 190"/>
                  <a:gd name="T17" fmla="*/ 35 h 48"/>
                  <a:gd name="T18" fmla="*/ 58 w 190"/>
                  <a:gd name="T19" fmla="*/ 37 h 48"/>
                  <a:gd name="T20" fmla="*/ 69 w 190"/>
                  <a:gd name="T21" fmla="*/ 40 h 48"/>
                  <a:gd name="T22" fmla="*/ 81 w 190"/>
                  <a:gd name="T23" fmla="*/ 41 h 48"/>
                  <a:gd name="T24" fmla="*/ 93 w 190"/>
                  <a:gd name="T25" fmla="*/ 43 h 48"/>
                  <a:gd name="T26" fmla="*/ 105 w 190"/>
                  <a:gd name="T27" fmla="*/ 44 h 48"/>
                  <a:gd name="T28" fmla="*/ 117 w 190"/>
                  <a:gd name="T29" fmla="*/ 45 h 48"/>
                  <a:gd name="T30" fmla="*/ 129 w 190"/>
                  <a:gd name="T31" fmla="*/ 46 h 48"/>
                  <a:gd name="T32" fmla="*/ 141 w 190"/>
                  <a:gd name="T33" fmla="*/ 47 h 48"/>
                  <a:gd name="T34" fmla="*/ 153 w 190"/>
                  <a:gd name="T35" fmla="*/ 48 h 48"/>
                  <a:gd name="T36" fmla="*/ 165 w 190"/>
                  <a:gd name="T37" fmla="*/ 48 h 48"/>
                  <a:gd name="T38" fmla="*/ 177 w 190"/>
                  <a:gd name="T39" fmla="*/ 48 h 48"/>
                  <a:gd name="T40" fmla="*/ 189 w 190"/>
                  <a:gd name="T41" fmla="*/ 48 h 48"/>
                  <a:gd name="T42" fmla="*/ 190 w 190"/>
                  <a:gd name="T43" fmla="*/ 43 h 48"/>
                  <a:gd name="T44" fmla="*/ 190 w 190"/>
                  <a:gd name="T45" fmla="*/ 38 h 48"/>
                  <a:gd name="T46" fmla="*/ 190 w 190"/>
                  <a:gd name="T47" fmla="*/ 33 h 48"/>
                  <a:gd name="T48" fmla="*/ 190 w 190"/>
                  <a:gd name="T49" fmla="*/ 27 h 48"/>
                  <a:gd name="T50" fmla="*/ 178 w 190"/>
                  <a:gd name="T51" fmla="*/ 26 h 48"/>
                  <a:gd name="T52" fmla="*/ 166 w 190"/>
                  <a:gd name="T53" fmla="*/ 25 h 48"/>
                  <a:gd name="T54" fmla="*/ 154 w 190"/>
                  <a:gd name="T55" fmla="*/ 24 h 48"/>
                  <a:gd name="T56" fmla="*/ 143 w 190"/>
                  <a:gd name="T57" fmla="*/ 23 h 48"/>
                  <a:gd name="T58" fmla="*/ 131 w 190"/>
                  <a:gd name="T59" fmla="*/ 21 h 48"/>
                  <a:gd name="T60" fmla="*/ 120 w 190"/>
                  <a:gd name="T61" fmla="*/ 20 h 48"/>
                  <a:gd name="T62" fmla="*/ 108 w 190"/>
                  <a:gd name="T63" fmla="*/ 19 h 48"/>
                  <a:gd name="T64" fmla="*/ 97 w 190"/>
                  <a:gd name="T65" fmla="*/ 17 h 48"/>
                  <a:gd name="T66" fmla="*/ 85 w 190"/>
                  <a:gd name="T67" fmla="*/ 15 h 48"/>
                  <a:gd name="T68" fmla="*/ 74 w 190"/>
                  <a:gd name="T69" fmla="*/ 14 h 48"/>
                  <a:gd name="T70" fmla="*/ 62 w 190"/>
                  <a:gd name="T71" fmla="*/ 12 h 48"/>
                  <a:gd name="T72" fmla="*/ 51 w 190"/>
                  <a:gd name="T73" fmla="*/ 10 h 48"/>
                  <a:gd name="T74" fmla="*/ 39 w 190"/>
                  <a:gd name="T75" fmla="*/ 8 h 48"/>
                  <a:gd name="T76" fmla="*/ 28 w 190"/>
                  <a:gd name="T77" fmla="*/ 5 h 48"/>
                  <a:gd name="T78" fmla="*/ 17 w 190"/>
                  <a:gd name="T79" fmla="*/ 3 h 48"/>
                  <a:gd name="T80" fmla="*/ 5 w 190"/>
                  <a:gd name="T81" fmla="*/ 0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0"/>
                  <a:gd name="T124" fmla="*/ 0 h 48"/>
                  <a:gd name="T125" fmla="*/ 190 w 19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0" h="48">
                    <a:moveTo>
                      <a:pt x="5" y="0"/>
                    </a:moveTo>
                    <a:lnTo>
                      <a:pt x="4" y="7"/>
                    </a:lnTo>
                    <a:lnTo>
                      <a:pt x="2" y="12"/>
                    </a:lnTo>
                    <a:lnTo>
                      <a:pt x="1" y="18"/>
                    </a:lnTo>
                    <a:lnTo>
                      <a:pt x="0" y="25"/>
                    </a:lnTo>
                    <a:lnTo>
                      <a:pt x="12" y="27"/>
                    </a:lnTo>
                    <a:lnTo>
                      <a:pt x="23" y="30"/>
                    </a:lnTo>
                    <a:lnTo>
                      <a:pt x="35" y="33"/>
                    </a:lnTo>
                    <a:lnTo>
                      <a:pt x="46" y="35"/>
                    </a:lnTo>
                    <a:lnTo>
                      <a:pt x="58" y="37"/>
                    </a:lnTo>
                    <a:lnTo>
                      <a:pt x="69" y="40"/>
                    </a:lnTo>
                    <a:lnTo>
                      <a:pt x="81" y="41"/>
                    </a:lnTo>
                    <a:lnTo>
                      <a:pt x="93" y="43"/>
                    </a:lnTo>
                    <a:lnTo>
                      <a:pt x="105" y="44"/>
                    </a:lnTo>
                    <a:lnTo>
                      <a:pt x="117" y="45"/>
                    </a:lnTo>
                    <a:lnTo>
                      <a:pt x="129" y="46"/>
                    </a:lnTo>
                    <a:lnTo>
                      <a:pt x="141" y="47"/>
                    </a:lnTo>
                    <a:lnTo>
                      <a:pt x="153" y="48"/>
                    </a:lnTo>
                    <a:lnTo>
                      <a:pt x="165" y="48"/>
                    </a:lnTo>
                    <a:lnTo>
                      <a:pt x="177" y="48"/>
                    </a:lnTo>
                    <a:lnTo>
                      <a:pt x="189" y="48"/>
                    </a:lnTo>
                    <a:lnTo>
                      <a:pt x="190" y="43"/>
                    </a:lnTo>
                    <a:lnTo>
                      <a:pt x="190" y="38"/>
                    </a:lnTo>
                    <a:lnTo>
                      <a:pt x="190" y="33"/>
                    </a:lnTo>
                    <a:lnTo>
                      <a:pt x="190" y="27"/>
                    </a:lnTo>
                    <a:lnTo>
                      <a:pt x="178" y="26"/>
                    </a:lnTo>
                    <a:lnTo>
                      <a:pt x="166" y="25"/>
                    </a:lnTo>
                    <a:lnTo>
                      <a:pt x="154" y="24"/>
                    </a:lnTo>
                    <a:lnTo>
                      <a:pt x="143" y="23"/>
                    </a:lnTo>
                    <a:lnTo>
                      <a:pt x="131" y="21"/>
                    </a:lnTo>
                    <a:lnTo>
                      <a:pt x="120" y="20"/>
                    </a:lnTo>
                    <a:lnTo>
                      <a:pt x="108" y="19"/>
                    </a:lnTo>
                    <a:lnTo>
                      <a:pt x="97" y="17"/>
                    </a:lnTo>
                    <a:lnTo>
                      <a:pt x="85" y="15"/>
                    </a:lnTo>
                    <a:lnTo>
                      <a:pt x="74" y="14"/>
                    </a:lnTo>
                    <a:lnTo>
                      <a:pt x="62" y="12"/>
                    </a:lnTo>
                    <a:lnTo>
                      <a:pt x="51" y="10"/>
                    </a:lnTo>
                    <a:lnTo>
                      <a:pt x="39" y="8"/>
                    </a:lnTo>
                    <a:lnTo>
                      <a:pt x="28" y="5"/>
                    </a:lnTo>
                    <a:lnTo>
                      <a:pt x="17" y="3"/>
                    </a:lnTo>
                    <a:lnTo>
                      <a:pt x="5" y="0"/>
                    </a:lnTo>
                    <a:close/>
                  </a:path>
                </a:pathLst>
              </a:custGeom>
              <a:solidFill>
                <a:srgbClr val="606884"/>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9" name="Freeform 127"/>
              <p:cNvSpPr>
                <a:spLocks/>
              </p:cNvSpPr>
              <p:nvPr/>
            </p:nvSpPr>
            <p:spPr bwMode="auto">
              <a:xfrm>
                <a:off x="2456" y="1735"/>
                <a:ext cx="176" cy="47"/>
              </a:xfrm>
              <a:custGeom>
                <a:avLst/>
                <a:gdLst>
                  <a:gd name="T0" fmla="*/ 5 w 176"/>
                  <a:gd name="T1" fmla="*/ 0 h 47"/>
                  <a:gd name="T2" fmla="*/ 4 w 176"/>
                  <a:gd name="T3" fmla="*/ 7 h 47"/>
                  <a:gd name="T4" fmla="*/ 3 w 176"/>
                  <a:gd name="T5" fmla="*/ 13 h 47"/>
                  <a:gd name="T6" fmla="*/ 1 w 176"/>
                  <a:gd name="T7" fmla="*/ 19 h 47"/>
                  <a:gd name="T8" fmla="*/ 0 w 176"/>
                  <a:gd name="T9" fmla="*/ 25 h 47"/>
                  <a:gd name="T10" fmla="*/ 10 w 176"/>
                  <a:gd name="T11" fmla="*/ 28 h 47"/>
                  <a:gd name="T12" fmla="*/ 21 w 176"/>
                  <a:gd name="T13" fmla="*/ 30 h 47"/>
                  <a:gd name="T14" fmla="*/ 33 w 176"/>
                  <a:gd name="T15" fmla="*/ 33 h 47"/>
                  <a:gd name="T16" fmla="*/ 43 w 176"/>
                  <a:gd name="T17" fmla="*/ 35 h 47"/>
                  <a:gd name="T18" fmla="*/ 54 w 176"/>
                  <a:gd name="T19" fmla="*/ 37 h 47"/>
                  <a:gd name="T20" fmla="*/ 64 w 176"/>
                  <a:gd name="T21" fmla="*/ 39 h 47"/>
                  <a:gd name="T22" fmla="*/ 75 w 176"/>
                  <a:gd name="T23" fmla="*/ 41 h 47"/>
                  <a:gd name="T24" fmla="*/ 86 w 176"/>
                  <a:gd name="T25" fmla="*/ 42 h 47"/>
                  <a:gd name="T26" fmla="*/ 97 w 176"/>
                  <a:gd name="T27" fmla="*/ 44 h 47"/>
                  <a:gd name="T28" fmla="*/ 108 w 176"/>
                  <a:gd name="T29" fmla="*/ 44 h 47"/>
                  <a:gd name="T30" fmla="*/ 119 w 176"/>
                  <a:gd name="T31" fmla="*/ 45 h 47"/>
                  <a:gd name="T32" fmla="*/ 130 w 176"/>
                  <a:gd name="T33" fmla="*/ 46 h 47"/>
                  <a:gd name="T34" fmla="*/ 141 w 176"/>
                  <a:gd name="T35" fmla="*/ 47 h 47"/>
                  <a:gd name="T36" fmla="*/ 152 w 176"/>
                  <a:gd name="T37" fmla="*/ 47 h 47"/>
                  <a:gd name="T38" fmla="*/ 163 w 176"/>
                  <a:gd name="T39" fmla="*/ 47 h 47"/>
                  <a:gd name="T40" fmla="*/ 175 w 176"/>
                  <a:gd name="T41" fmla="*/ 47 h 47"/>
                  <a:gd name="T42" fmla="*/ 175 w 176"/>
                  <a:gd name="T43" fmla="*/ 42 h 47"/>
                  <a:gd name="T44" fmla="*/ 175 w 176"/>
                  <a:gd name="T45" fmla="*/ 36 h 47"/>
                  <a:gd name="T46" fmla="*/ 175 w 176"/>
                  <a:gd name="T47" fmla="*/ 31 h 47"/>
                  <a:gd name="T48" fmla="*/ 176 w 176"/>
                  <a:gd name="T49" fmla="*/ 26 h 47"/>
                  <a:gd name="T50" fmla="*/ 165 w 176"/>
                  <a:gd name="T51" fmla="*/ 25 h 47"/>
                  <a:gd name="T52" fmla="*/ 154 w 176"/>
                  <a:gd name="T53" fmla="*/ 23 h 47"/>
                  <a:gd name="T54" fmla="*/ 143 w 176"/>
                  <a:gd name="T55" fmla="*/ 22 h 47"/>
                  <a:gd name="T56" fmla="*/ 133 w 176"/>
                  <a:gd name="T57" fmla="*/ 21 h 47"/>
                  <a:gd name="T58" fmla="*/ 122 w 176"/>
                  <a:gd name="T59" fmla="*/ 20 h 47"/>
                  <a:gd name="T60" fmla="*/ 111 w 176"/>
                  <a:gd name="T61" fmla="*/ 19 h 47"/>
                  <a:gd name="T62" fmla="*/ 100 w 176"/>
                  <a:gd name="T63" fmla="*/ 18 h 47"/>
                  <a:gd name="T64" fmla="*/ 89 w 176"/>
                  <a:gd name="T65" fmla="*/ 16 h 47"/>
                  <a:gd name="T66" fmla="*/ 79 w 176"/>
                  <a:gd name="T67" fmla="*/ 14 h 47"/>
                  <a:gd name="T68" fmla="*/ 69 w 176"/>
                  <a:gd name="T69" fmla="*/ 13 h 47"/>
                  <a:gd name="T70" fmla="*/ 58 w 176"/>
                  <a:gd name="T71" fmla="*/ 12 h 47"/>
                  <a:gd name="T72" fmla="*/ 48 w 176"/>
                  <a:gd name="T73" fmla="*/ 10 h 47"/>
                  <a:gd name="T74" fmla="*/ 37 w 176"/>
                  <a:gd name="T75" fmla="*/ 8 h 47"/>
                  <a:gd name="T76" fmla="*/ 26 w 176"/>
                  <a:gd name="T77" fmla="*/ 6 h 47"/>
                  <a:gd name="T78" fmla="*/ 16 w 176"/>
                  <a:gd name="T79" fmla="*/ 3 h 47"/>
                  <a:gd name="T80" fmla="*/ 5 w 176"/>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47"/>
                  <a:gd name="T125" fmla="*/ 176 w 176"/>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47">
                    <a:moveTo>
                      <a:pt x="5" y="0"/>
                    </a:moveTo>
                    <a:lnTo>
                      <a:pt x="4" y="7"/>
                    </a:lnTo>
                    <a:lnTo>
                      <a:pt x="3" y="13"/>
                    </a:lnTo>
                    <a:lnTo>
                      <a:pt x="1" y="19"/>
                    </a:lnTo>
                    <a:lnTo>
                      <a:pt x="0" y="25"/>
                    </a:lnTo>
                    <a:lnTo>
                      <a:pt x="10" y="28"/>
                    </a:lnTo>
                    <a:lnTo>
                      <a:pt x="21" y="30"/>
                    </a:lnTo>
                    <a:lnTo>
                      <a:pt x="33" y="33"/>
                    </a:lnTo>
                    <a:lnTo>
                      <a:pt x="43" y="35"/>
                    </a:lnTo>
                    <a:lnTo>
                      <a:pt x="54" y="37"/>
                    </a:lnTo>
                    <a:lnTo>
                      <a:pt x="64" y="39"/>
                    </a:lnTo>
                    <a:lnTo>
                      <a:pt x="75" y="41"/>
                    </a:lnTo>
                    <a:lnTo>
                      <a:pt x="86" y="42"/>
                    </a:lnTo>
                    <a:lnTo>
                      <a:pt x="97" y="44"/>
                    </a:lnTo>
                    <a:lnTo>
                      <a:pt x="108" y="44"/>
                    </a:lnTo>
                    <a:lnTo>
                      <a:pt x="119" y="45"/>
                    </a:lnTo>
                    <a:lnTo>
                      <a:pt x="130" y="46"/>
                    </a:lnTo>
                    <a:lnTo>
                      <a:pt x="141" y="47"/>
                    </a:lnTo>
                    <a:lnTo>
                      <a:pt x="152" y="47"/>
                    </a:lnTo>
                    <a:lnTo>
                      <a:pt x="163" y="47"/>
                    </a:lnTo>
                    <a:lnTo>
                      <a:pt x="175" y="47"/>
                    </a:lnTo>
                    <a:lnTo>
                      <a:pt x="175" y="42"/>
                    </a:lnTo>
                    <a:lnTo>
                      <a:pt x="175" y="36"/>
                    </a:lnTo>
                    <a:lnTo>
                      <a:pt x="175" y="31"/>
                    </a:lnTo>
                    <a:lnTo>
                      <a:pt x="176" y="26"/>
                    </a:lnTo>
                    <a:lnTo>
                      <a:pt x="165" y="25"/>
                    </a:lnTo>
                    <a:lnTo>
                      <a:pt x="154" y="23"/>
                    </a:lnTo>
                    <a:lnTo>
                      <a:pt x="143" y="22"/>
                    </a:lnTo>
                    <a:lnTo>
                      <a:pt x="133" y="21"/>
                    </a:lnTo>
                    <a:lnTo>
                      <a:pt x="122" y="20"/>
                    </a:lnTo>
                    <a:lnTo>
                      <a:pt x="111" y="19"/>
                    </a:lnTo>
                    <a:lnTo>
                      <a:pt x="100" y="18"/>
                    </a:lnTo>
                    <a:lnTo>
                      <a:pt x="89" y="16"/>
                    </a:lnTo>
                    <a:lnTo>
                      <a:pt x="79" y="14"/>
                    </a:lnTo>
                    <a:lnTo>
                      <a:pt x="69" y="13"/>
                    </a:lnTo>
                    <a:lnTo>
                      <a:pt x="58" y="12"/>
                    </a:lnTo>
                    <a:lnTo>
                      <a:pt x="48" y="10"/>
                    </a:lnTo>
                    <a:lnTo>
                      <a:pt x="37" y="8"/>
                    </a:lnTo>
                    <a:lnTo>
                      <a:pt x="26" y="6"/>
                    </a:lnTo>
                    <a:lnTo>
                      <a:pt x="16" y="3"/>
                    </a:lnTo>
                    <a:lnTo>
                      <a:pt x="5" y="0"/>
                    </a:lnTo>
                    <a:close/>
                  </a:path>
                </a:pathLst>
              </a:custGeom>
              <a:solidFill>
                <a:srgbClr val="6B728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0" name="Freeform 128"/>
              <p:cNvSpPr>
                <a:spLocks/>
              </p:cNvSpPr>
              <p:nvPr/>
            </p:nvSpPr>
            <p:spPr bwMode="auto">
              <a:xfrm>
                <a:off x="2462" y="1736"/>
                <a:ext cx="161" cy="46"/>
              </a:xfrm>
              <a:custGeom>
                <a:avLst/>
                <a:gdLst>
                  <a:gd name="T0" fmla="*/ 5 w 161"/>
                  <a:gd name="T1" fmla="*/ 0 h 46"/>
                  <a:gd name="T2" fmla="*/ 4 w 161"/>
                  <a:gd name="T3" fmla="*/ 7 h 46"/>
                  <a:gd name="T4" fmla="*/ 3 w 161"/>
                  <a:gd name="T5" fmla="*/ 13 h 46"/>
                  <a:gd name="T6" fmla="*/ 2 w 161"/>
                  <a:gd name="T7" fmla="*/ 19 h 46"/>
                  <a:gd name="T8" fmla="*/ 0 w 161"/>
                  <a:gd name="T9" fmla="*/ 25 h 46"/>
                  <a:gd name="T10" fmla="*/ 10 w 161"/>
                  <a:gd name="T11" fmla="*/ 28 h 46"/>
                  <a:gd name="T12" fmla="*/ 20 w 161"/>
                  <a:gd name="T13" fmla="*/ 31 h 46"/>
                  <a:gd name="T14" fmla="*/ 30 w 161"/>
                  <a:gd name="T15" fmla="*/ 33 h 46"/>
                  <a:gd name="T16" fmla="*/ 40 w 161"/>
                  <a:gd name="T17" fmla="*/ 35 h 46"/>
                  <a:gd name="T18" fmla="*/ 50 w 161"/>
                  <a:gd name="T19" fmla="*/ 37 h 46"/>
                  <a:gd name="T20" fmla="*/ 59 w 161"/>
                  <a:gd name="T21" fmla="*/ 39 h 46"/>
                  <a:gd name="T22" fmla="*/ 69 w 161"/>
                  <a:gd name="T23" fmla="*/ 40 h 46"/>
                  <a:gd name="T24" fmla="*/ 79 w 161"/>
                  <a:gd name="T25" fmla="*/ 41 h 46"/>
                  <a:gd name="T26" fmla="*/ 89 w 161"/>
                  <a:gd name="T27" fmla="*/ 42 h 46"/>
                  <a:gd name="T28" fmla="*/ 99 w 161"/>
                  <a:gd name="T29" fmla="*/ 43 h 46"/>
                  <a:gd name="T30" fmla="*/ 109 w 161"/>
                  <a:gd name="T31" fmla="*/ 44 h 46"/>
                  <a:gd name="T32" fmla="*/ 119 w 161"/>
                  <a:gd name="T33" fmla="*/ 45 h 46"/>
                  <a:gd name="T34" fmla="*/ 129 w 161"/>
                  <a:gd name="T35" fmla="*/ 46 h 46"/>
                  <a:gd name="T36" fmla="*/ 139 w 161"/>
                  <a:gd name="T37" fmla="*/ 46 h 46"/>
                  <a:gd name="T38" fmla="*/ 150 w 161"/>
                  <a:gd name="T39" fmla="*/ 46 h 46"/>
                  <a:gd name="T40" fmla="*/ 160 w 161"/>
                  <a:gd name="T41" fmla="*/ 46 h 46"/>
                  <a:gd name="T42" fmla="*/ 160 w 161"/>
                  <a:gd name="T43" fmla="*/ 41 h 46"/>
                  <a:gd name="T44" fmla="*/ 161 w 161"/>
                  <a:gd name="T45" fmla="*/ 35 h 46"/>
                  <a:gd name="T46" fmla="*/ 161 w 161"/>
                  <a:gd name="T47" fmla="*/ 29 h 46"/>
                  <a:gd name="T48" fmla="*/ 161 w 161"/>
                  <a:gd name="T49" fmla="*/ 23 h 46"/>
                  <a:gd name="T50" fmla="*/ 151 w 161"/>
                  <a:gd name="T51" fmla="*/ 22 h 46"/>
                  <a:gd name="T52" fmla="*/ 141 w 161"/>
                  <a:gd name="T53" fmla="*/ 21 h 46"/>
                  <a:gd name="T54" fmla="*/ 131 w 161"/>
                  <a:gd name="T55" fmla="*/ 20 h 46"/>
                  <a:gd name="T56" fmla="*/ 121 w 161"/>
                  <a:gd name="T57" fmla="*/ 19 h 46"/>
                  <a:gd name="T58" fmla="*/ 112 w 161"/>
                  <a:gd name="T59" fmla="*/ 18 h 46"/>
                  <a:gd name="T60" fmla="*/ 102 w 161"/>
                  <a:gd name="T61" fmla="*/ 17 h 46"/>
                  <a:gd name="T62" fmla="*/ 92 w 161"/>
                  <a:gd name="T63" fmla="*/ 16 h 46"/>
                  <a:gd name="T64" fmla="*/ 82 w 161"/>
                  <a:gd name="T65" fmla="*/ 15 h 46"/>
                  <a:gd name="T66" fmla="*/ 73 w 161"/>
                  <a:gd name="T67" fmla="*/ 13 h 46"/>
                  <a:gd name="T68" fmla="*/ 63 w 161"/>
                  <a:gd name="T69" fmla="*/ 12 h 46"/>
                  <a:gd name="T70" fmla="*/ 54 w 161"/>
                  <a:gd name="T71" fmla="*/ 10 h 46"/>
                  <a:gd name="T72" fmla="*/ 44 w 161"/>
                  <a:gd name="T73" fmla="*/ 9 h 46"/>
                  <a:gd name="T74" fmla="*/ 34 w 161"/>
                  <a:gd name="T75" fmla="*/ 7 h 46"/>
                  <a:gd name="T76" fmla="*/ 25 w 161"/>
                  <a:gd name="T77" fmla="*/ 5 h 46"/>
                  <a:gd name="T78" fmla="*/ 15 w 161"/>
                  <a:gd name="T79" fmla="*/ 3 h 46"/>
                  <a:gd name="T80" fmla="*/ 5 w 161"/>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46"/>
                  <a:gd name="T125" fmla="*/ 161 w 161"/>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46">
                    <a:moveTo>
                      <a:pt x="5" y="0"/>
                    </a:moveTo>
                    <a:lnTo>
                      <a:pt x="4" y="7"/>
                    </a:lnTo>
                    <a:lnTo>
                      <a:pt x="3" y="13"/>
                    </a:lnTo>
                    <a:lnTo>
                      <a:pt x="2" y="19"/>
                    </a:lnTo>
                    <a:lnTo>
                      <a:pt x="0" y="25"/>
                    </a:lnTo>
                    <a:lnTo>
                      <a:pt x="10" y="28"/>
                    </a:lnTo>
                    <a:lnTo>
                      <a:pt x="20" y="31"/>
                    </a:lnTo>
                    <a:lnTo>
                      <a:pt x="30" y="33"/>
                    </a:lnTo>
                    <a:lnTo>
                      <a:pt x="40" y="35"/>
                    </a:lnTo>
                    <a:lnTo>
                      <a:pt x="50" y="37"/>
                    </a:lnTo>
                    <a:lnTo>
                      <a:pt x="59" y="39"/>
                    </a:lnTo>
                    <a:lnTo>
                      <a:pt x="69" y="40"/>
                    </a:lnTo>
                    <a:lnTo>
                      <a:pt x="79" y="41"/>
                    </a:lnTo>
                    <a:lnTo>
                      <a:pt x="89" y="42"/>
                    </a:lnTo>
                    <a:lnTo>
                      <a:pt x="99" y="43"/>
                    </a:lnTo>
                    <a:lnTo>
                      <a:pt x="109" y="44"/>
                    </a:lnTo>
                    <a:lnTo>
                      <a:pt x="119" y="45"/>
                    </a:lnTo>
                    <a:lnTo>
                      <a:pt x="129" y="46"/>
                    </a:lnTo>
                    <a:lnTo>
                      <a:pt x="139" y="46"/>
                    </a:lnTo>
                    <a:lnTo>
                      <a:pt x="150" y="46"/>
                    </a:lnTo>
                    <a:lnTo>
                      <a:pt x="160" y="46"/>
                    </a:lnTo>
                    <a:lnTo>
                      <a:pt x="160" y="41"/>
                    </a:lnTo>
                    <a:lnTo>
                      <a:pt x="161" y="35"/>
                    </a:lnTo>
                    <a:lnTo>
                      <a:pt x="161" y="29"/>
                    </a:lnTo>
                    <a:lnTo>
                      <a:pt x="161" y="23"/>
                    </a:lnTo>
                    <a:lnTo>
                      <a:pt x="151" y="22"/>
                    </a:lnTo>
                    <a:lnTo>
                      <a:pt x="141" y="21"/>
                    </a:lnTo>
                    <a:lnTo>
                      <a:pt x="131" y="20"/>
                    </a:lnTo>
                    <a:lnTo>
                      <a:pt x="121" y="19"/>
                    </a:lnTo>
                    <a:lnTo>
                      <a:pt x="112" y="18"/>
                    </a:lnTo>
                    <a:lnTo>
                      <a:pt x="102" y="17"/>
                    </a:lnTo>
                    <a:lnTo>
                      <a:pt x="92" y="16"/>
                    </a:lnTo>
                    <a:lnTo>
                      <a:pt x="82" y="15"/>
                    </a:lnTo>
                    <a:lnTo>
                      <a:pt x="73" y="13"/>
                    </a:lnTo>
                    <a:lnTo>
                      <a:pt x="63" y="12"/>
                    </a:lnTo>
                    <a:lnTo>
                      <a:pt x="54" y="10"/>
                    </a:lnTo>
                    <a:lnTo>
                      <a:pt x="44" y="9"/>
                    </a:lnTo>
                    <a:lnTo>
                      <a:pt x="34" y="7"/>
                    </a:lnTo>
                    <a:lnTo>
                      <a:pt x="25" y="5"/>
                    </a:lnTo>
                    <a:lnTo>
                      <a:pt x="15" y="3"/>
                    </a:lnTo>
                    <a:lnTo>
                      <a:pt x="5" y="0"/>
                    </a:lnTo>
                    <a:close/>
                  </a:path>
                </a:pathLst>
              </a:custGeom>
              <a:solidFill>
                <a:srgbClr val="72779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1" name="Freeform 129"/>
              <p:cNvSpPr>
                <a:spLocks/>
              </p:cNvSpPr>
              <p:nvPr/>
            </p:nvSpPr>
            <p:spPr bwMode="auto">
              <a:xfrm>
                <a:off x="2467" y="1737"/>
                <a:ext cx="147" cy="44"/>
              </a:xfrm>
              <a:custGeom>
                <a:avLst/>
                <a:gdLst>
                  <a:gd name="T0" fmla="*/ 7 w 147"/>
                  <a:gd name="T1" fmla="*/ 0 h 44"/>
                  <a:gd name="T2" fmla="*/ 5 w 147"/>
                  <a:gd name="T3" fmla="*/ 6 h 44"/>
                  <a:gd name="T4" fmla="*/ 4 w 147"/>
                  <a:gd name="T5" fmla="*/ 13 h 44"/>
                  <a:gd name="T6" fmla="*/ 2 w 147"/>
                  <a:gd name="T7" fmla="*/ 19 h 44"/>
                  <a:gd name="T8" fmla="*/ 0 w 147"/>
                  <a:gd name="T9" fmla="*/ 25 h 44"/>
                  <a:gd name="T10" fmla="*/ 9 w 147"/>
                  <a:gd name="T11" fmla="*/ 28 h 44"/>
                  <a:gd name="T12" fmla="*/ 19 w 147"/>
                  <a:gd name="T13" fmla="*/ 30 h 44"/>
                  <a:gd name="T14" fmla="*/ 27 w 147"/>
                  <a:gd name="T15" fmla="*/ 32 h 44"/>
                  <a:gd name="T16" fmla="*/ 37 w 147"/>
                  <a:gd name="T17" fmla="*/ 34 h 44"/>
                  <a:gd name="T18" fmla="*/ 46 w 147"/>
                  <a:gd name="T19" fmla="*/ 36 h 44"/>
                  <a:gd name="T20" fmla="*/ 55 w 147"/>
                  <a:gd name="T21" fmla="*/ 38 h 44"/>
                  <a:gd name="T22" fmla="*/ 64 w 147"/>
                  <a:gd name="T23" fmla="*/ 38 h 44"/>
                  <a:gd name="T24" fmla="*/ 73 w 147"/>
                  <a:gd name="T25" fmla="*/ 40 h 44"/>
                  <a:gd name="T26" fmla="*/ 81 w 147"/>
                  <a:gd name="T27" fmla="*/ 41 h 44"/>
                  <a:gd name="T28" fmla="*/ 90 w 147"/>
                  <a:gd name="T29" fmla="*/ 42 h 44"/>
                  <a:gd name="T30" fmla="*/ 99 w 147"/>
                  <a:gd name="T31" fmla="*/ 42 h 44"/>
                  <a:gd name="T32" fmla="*/ 108 w 147"/>
                  <a:gd name="T33" fmla="*/ 43 h 44"/>
                  <a:gd name="T34" fmla="*/ 118 w 147"/>
                  <a:gd name="T35" fmla="*/ 43 h 44"/>
                  <a:gd name="T36" fmla="*/ 126 w 147"/>
                  <a:gd name="T37" fmla="*/ 44 h 44"/>
                  <a:gd name="T38" fmla="*/ 136 w 147"/>
                  <a:gd name="T39" fmla="*/ 44 h 44"/>
                  <a:gd name="T40" fmla="*/ 145 w 147"/>
                  <a:gd name="T41" fmla="*/ 44 h 44"/>
                  <a:gd name="T42" fmla="*/ 146 w 147"/>
                  <a:gd name="T43" fmla="*/ 38 h 44"/>
                  <a:gd name="T44" fmla="*/ 146 w 147"/>
                  <a:gd name="T45" fmla="*/ 33 h 44"/>
                  <a:gd name="T46" fmla="*/ 147 w 147"/>
                  <a:gd name="T47" fmla="*/ 27 h 44"/>
                  <a:gd name="T48" fmla="*/ 147 w 147"/>
                  <a:gd name="T49" fmla="*/ 21 h 44"/>
                  <a:gd name="T50" fmla="*/ 138 w 147"/>
                  <a:gd name="T51" fmla="*/ 20 h 44"/>
                  <a:gd name="T52" fmla="*/ 129 w 147"/>
                  <a:gd name="T53" fmla="*/ 19 h 44"/>
                  <a:gd name="T54" fmla="*/ 120 w 147"/>
                  <a:gd name="T55" fmla="*/ 18 h 44"/>
                  <a:gd name="T56" fmla="*/ 111 w 147"/>
                  <a:gd name="T57" fmla="*/ 17 h 44"/>
                  <a:gd name="T58" fmla="*/ 102 w 147"/>
                  <a:gd name="T59" fmla="*/ 16 h 44"/>
                  <a:gd name="T60" fmla="*/ 94 w 147"/>
                  <a:gd name="T61" fmla="*/ 16 h 44"/>
                  <a:gd name="T62" fmla="*/ 85 w 147"/>
                  <a:gd name="T63" fmla="*/ 14 h 44"/>
                  <a:gd name="T64" fmla="*/ 75 w 147"/>
                  <a:gd name="T65" fmla="*/ 13 h 44"/>
                  <a:gd name="T66" fmla="*/ 67 w 147"/>
                  <a:gd name="T67" fmla="*/ 12 h 44"/>
                  <a:gd name="T68" fmla="*/ 58 w 147"/>
                  <a:gd name="T69" fmla="*/ 10 h 44"/>
                  <a:gd name="T70" fmla="*/ 49 w 147"/>
                  <a:gd name="T71" fmla="*/ 9 h 44"/>
                  <a:gd name="T72" fmla="*/ 41 w 147"/>
                  <a:gd name="T73" fmla="*/ 8 h 44"/>
                  <a:gd name="T74" fmla="*/ 32 w 147"/>
                  <a:gd name="T75" fmla="*/ 6 h 44"/>
                  <a:gd name="T76" fmla="*/ 23 w 147"/>
                  <a:gd name="T77" fmla="*/ 4 h 44"/>
                  <a:gd name="T78" fmla="*/ 15 w 147"/>
                  <a:gd name="T79" fmla="*/ 2 h 44"/>
                  <a:gd name="T80" fmla="*/ 7 w 147"/>
                  <a:gd name="T81" fmla="*/ 0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44"/>
                  <a:gd name="T125" fmla="*/ 147 w 14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44">
                    <a:moveTo>
                      <a:pt x="7" y="0"/>
                    </a:moveTo>
                    <a:lnTo>
                      <a:pt x="5" y="6"/>
                    </a:lnTo>
                    <a:lnTo>
                      <a:pt x="4" y="13"/>
                    </a:lnTo>
                    <a:lnTo>
                      <a:pt x="2" y="19"/>
                    </a:lnTo>
                    <a:lnTo>
                      <a:pt x="0" y="25"/>
                    </a:lnTo>
                    <a:lnTo>
                      <a:pt x="9" y="28"/>
                    </a:lnTo>
                    <a:lnTo>
                      <a:pt x="19" y="30"/>
                    </a:lnTo>
                    <a:lnTo>
                      <a:pt x="27" y="32"/>
                    </a:lnTo>
                    <a:lnTo>
                      <a:pt x="37" y="34"/>
                    </a:lnTo>
                    <a:lnTo>
                      <a:pt x="46" y="36"/>
                    </a:lnTo>
                    <a:lnTo>
                      <a:pt x="55" y="38"/>
                    </a:lnTo>
                    <a:lnTo>
                      <a:pt x="64" y="38"/>
                    </a:lnTo>
                    <a:lnTo>
                      <a:pt x="73" y="40"/>
                    </a:lnTo>
                    <a:lnTo>
                      <a:pt x="81" y="41"/>
                    </a:lnTo>
                    <a:lnTo>
                      <a:pt x="90" y="42"/>
                    </a:lnTo>
                    <a:lnTo>
                      <a:pt x="99" y="42"/>
                    </a:lnTo>
                    <a:lnTo>
                      <a:pt x="108" y="43"/>
                    </a:lnTo>
                    <a:lnTo>
                      <a:pt x="118" y="43"/>
                    </a:lnTo>
                    <a:lnTo>
                      <a:pt x="126" y="44"/>
                    </a:lnTo>
                    <a:lnTo>
                      <a:pt x="136" y="44"/>
                    </a:lnTo>
                    <a:lnTo>
                      <a:pt x="145" y="44"/>
                    </a:lnTo>
                    <a:lnTo>
                      <a:pt x="146" y="38"/>
                    </a:lnTo>
                    <a:lnTo>
                      <a:pt x="146" y="33"/>
                    </a:lnTo>
                    <a:lnTo>
                      <a:pt x="147" y="27"/>
                    </a:lnTo>
                    <a:lnTo>
                      <a:pt x="147" y="21"/>
                    </a:lnTo>
                    <a:lnTo>
                      <a:pt x="138" y="20"/>
                    </a:lnTo>
                    <a:lnTo>
                      <a:pt x="129" y="19"/>
                    </a:lnTo>
                    <a:lnTo>
                      <a:pt x="120" y="18"/>
                    </a:lnTo>
                    <a:lnTo>
                      <a:pt x="111" y="17"/>
                    </a:lnTo>
                    <a:lnTo>
                      <a:pt x="102" y="16"/>
                    </a:lnTo>
                    <a:lnTo>
                      <a:pt x="94" y="16"/>
                    </a:lnTo>
                    <a:lnTo>
                      <a:pt x="85" y="14"/>
                    </a:lnTo>
                    <a:lnTo>
                      <a:pt x="75" y="13"/>
                    </a:lnTo>
                    <a:lnTo>
                      <a:pt x="67" y="12"/>
                    </a:lnTo>
                    <a:lnTo>
                      <a:pt x="58" y="10"/>
                    </a:lnTo>
                    <a:lnTo>
                      <a:pt x="49" y="9"/>
                    </a:lnTo>
                    <a:lnTo>
                      <a:pt x="41" y="8"/>
                    </a:lnTo>
                    <a:lnTo>
                      <a:pt x="32" y="6"/>
                    </a:lnTo>
                    <a:lnTo>
                      <a:pt x="23" y="4"/>
                    </a:lnTo>
                    <a:lnTo>
                      <a:pt x="15" y="2"/>
                    </a:lnTo>
                    <a:lnTo>
                      <a:pt x="7" y="0"/>
                    </a:lnTo>
                    <a:close/>
                  </a:path>
                </a:pathLst>
              </a:custGeom>
              <a:solidFill>
                <a:srgbClr val="7A7F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2" name="Freeform 130"/>
              <p:cNvSpPr>
                <a:spLocks/>
              </p:cNvSpPr>
              <p:nvPr/>
            </p:nvSpPr>
            <p:spPr bwMode="auto">
              <a:xfrm>
                <a:off x="2473" y="1738"/>
                <a:ext cx="133" cy="42"/>
              </a:xfrm>
              <a:custGeom>
                <a:avLst/>
                <a:gdLst>
                  <a:gd name="T0" fmla="*/ 7 w 133"/>
                  <a:gd name="T1" fmla="*/ 0 h 42"/>
                  <a:gd name="T2" fmla="*/ 5 w 133"/>
                  <a:gd name="T3" fmla="*/ 7 h 42"/>
                  <a:gd name="T4" fmla="*/ 4 w 133"/>
                  <a:gd name="T5" fmla="*/ 13 h 42"/>
                  <a:gd name="T6" fmla="*/ 2 w 133"/>
                  <a:gd name="T7" fmla="*/ 19 h 42"/>
                  <a:gd name="T8" fmla="*/ 0 w 133"/>
                  <a:gd name="T9" fmla="*/ 26 h 42"/>
                  <a:gd name="T10" fmla="*/ 9 w 133"/>
                  <a:gd name="T11" fmla="*/ 28 h 42"/>
                  <a:gd name="T12" fmla="*/ 17 w 133"/>
                  <a:gd name="T13" fmla="*/ 30 h 42"/>
                  <a:gd name="T14" fmla="*/ 25 w 133"/>
                  <a:gd name="T15" fmla="*/ 32 h 42"/>
                  <a:gd name="T16" fmla="*/ 33 w 133"/>
                  <a:gd name="T17" fmla="*/ 34 h 42"/>
                  <a:gd name="T18" fmla="*/ 41 w 133"/>
                  <a:gd name="T19" fmla="*/ 35 h 42"/>
                  <a:gd name="T20" fmla="*/ 50 w 133"/>
                  <a:gd name="T21" fmla="*/ 37 h 42"/>
                  <a:gd name="T22" fmla="*/ 58 w 133"/>
                  <a:gd name="T23" fmla="*/ 37 h 42"/>
                  <a:gd name="T24" fmla="*/ 66 w 133"/>
                  <a:gd name="T25" fmla="*/ 39 h 42"/>
                  <a:gd name="T26" fmla="*/ 73 w 133"/>
                  <a:gd name="T27" fmla="*/ 40 h 42"/>
                  <a:gd name="T28" fmla="*/ 81 w 133"/>
                  <a:gd name="T29" fmla="*/ 40 h 42"/>
                  <a:gd name="T30" fmla="*/ 89 w 133"/>
                  <a:gd name="T31" fmla="*/ 41 h 42"/>
                  <a:gd name="T32" fmla="*/ 97 w 133"/>
                  <a:gd name="T33" fmla="*/ 41 h 42"/>
                  <a:gd name="T34" fmla="*/ 106 w 133"/>
                  <a:gd name="T35" fmla="*/ 42 h 42"/>
                  <a:gd name="T36" fmla="*/ 114 w 133"/>
                  <a:gd name="T37" fmla="*/ 42 h 42"/>
                  <a:gd name="T38" fmla="*/ 121 w 133"/>
                  <a:gd name="T39" fmla="*/ 42 h 42"/>
                  <a:gd name="T40" fmla="*/ 130 w 133"/>
                  <a:gd name="T41" fmla="*/ 42 h 42"/>
                  <a:gd name="T42" fmla="*/ 131 w 133"/>
                  <a:gd name="T43" fmla="*/ 37 h 42"/>
                  <a:gd name="T44" fmla="*/ 132 w 133"/>
                  <a:gd name="T45" fmla="*/ 31 h 42"/>
                  <a:gd name="T46" fmla="*/ 132 w 133"/>
                  <a:gd name="T47" fmla="*/ 24 h 42"/>
                  <a:gd name="T48" fmla="*/ 133 w 133"/>
                  <a:gd name="T49" fmla="*/ 19 h 42"/>
                  <a:gd name="T50" fmla="*/ 125 w 133"/>
                  <a:gd name="T51" fmla="*/ 18 h 42"/>
                  <a:gd name="T52" fmla="*/ 117 w 133"/>
                  <a:gd name="T53" fmla="*/ 17 h 42"/>
                  <a:gd name="T54" fmla="*/ 109 w 133"/>
                  <a:gd name="T55" fmla="*/ 16 h 42"/>
                  <a:gd name="T56" fmla="*/ 101 w 133"/>
                  <a:gd name="T57" fmla="*/ 15 h 42"/>
                  <a:gd name="T58" fmla="*/ 92 w 133"/>
                  <a:gd name="T59" fmla="*/ 15 h 42"/>
                  <a:gd name="T60" fmla="*/ 84 w 133"/>
                  <a:gd name="T61" fmla="*/ 13 h 42"/>
                  <a:gd name="T62" fmla="*/ 76 w 133"/>
                  <a:gd name="T63" fmla="*/ 12 h 42"/>
                  <a:gd name="T64" fmla="*/ 69 w 133"/>
                  <a:gd name="T65" fmla="*/ 11 h 42"/>
                  <a:gd name="T66" fmla="*/ 61 w 133"/>
                  <a:gd name="T67" fmla="*/ 10 h 42"/>
                  <a:gd name="T68" fmla="*/ 53 w 133"/>
                  <a:gd name="T69" fmla="*/ 9 h 42"/>
                  <a:gd name="T70" fmla="*/ 45 w 133"/>
                  <a:gd name="T71" fmla="*/ 8 h 42"/>
                  <a:gd name="T72" fmla="*/ 37 w 133"/>
                  <a:gd name="T73" fmla="*/ 7 h 42"/>
                  <a:gd name="T74" fmla="*/ 29 w 133"/>
                  <a:gd name="T75" fmla="*/ 5 h 42"/>
                  <a:gd name="T76" fmla="*/ 22 w 133"/>
                  <a:gd name="T77" fmla="*/ 4 h 42"/>
                  <a:gd name="T78" fmla="*/ 14 w 133"/>
                  <a:gd name="T79" fmla="*/ 2 h 42"/>
                  <a:gd name="T80" fmla="*/ 7 w 133"/>
                  <a:gd name="T81" fmla="*/ 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42"/>
                  <a:gd name="T125" fmla="*/ 133 w 133"/>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42">
                    <a:moveTo>
                      <a:pt x="7" y="0"/>
                    </a:moveTo>
                    <a:lnTo>
                      <a:pt x="5" y="7"/>
                    </a:lnTo>
                    <a:lnTo>
                      <a:pt x="4" y="13"/>
                    </a:lnTo>
                    <a:lnTo>
                      <a:pt x="2" y="19"/>
                    </a:lnTo>
                    <a:lnTo>
                      <a:pt x="0" y="26"/>
                    </a:lnTo>
                    <a:lnTo>
                      <a:pt x="9" y="28"/>
                    </a:lnTo>
                    <a:lnTo>
                      <a:pt x="17" y="30"/>
                    </a:lnTo>
                    <a:lnTo>
                      <a:pt x="25" y="32"/>
                    </a:lnTo>
                    <a:lnTo>
                      <a:pt x="33" y="34"/>
                    </a:lnTo>
                    <a:lnTo>
                      <a:pt x="41" y="35"/>
                    </a:lnTo>
                    <a:lnTo>
                      <a:pt x="50" y="37"/>
                    </a:lnTo>
                    <a:lnTo>
                      <a:pt x="58" y="37"/>
                    </a:lnTo>
                    <a:lnTo>
                      <a:pt x="66" y="39"/>
                    </a:lnTo>
                    <a:lnTo>
                      <a:pt x="73" y="40"/>
                    </a:lnTo>
                    <a:lnTo>
                      <a:pt x="81" y="40"/>
                    </a:lnTo>
                    <a:lnTo>
                      <a:pt x="89" y="41"/>
                    </a:lnTo>
                    <a:lnTo>
                      <a:pt x="97" y="41"/>
                    </a:lnTo>
                    <a:lnTo>
                      <a:pt x="106" y="42"/>
                    </a:lnTo>
                    <a:lnTo>
                      <a:pt x="114" y="42"/>
                    </a:lnTo>
                    <a:lnTo>
                      <a:pt x="121" y="42"/>
                    </a:lnTo>
                    <a:lnTo>
                      <a:pt x="130" y="42"/>
                    </a:lnTo>
                    <a:lnTo>
                      <a:pt x="131" y="37"/>
                    </a:lnTo>
                    <a:lnTo>
                      <a:pt x="132" y="31"/>
                    </a:lnTo>
                    <a:lnTo>
                      <a:pt x="132" y="24"/>
                    </a:lnTo>
                    <a:lnTo>
                      <a:pt x="133" y="19"/>
                    </a:lnTo>
                    <a:lnTo>
                      <a:pt x="125" y="18"/>
                    </a:lnTo>
                    <a:lnTo>
                      <a:pt x="117" y="17"/>
                    </a:lnTo>
                    <a:lnTo>
                      <a:pt x="109" y="16"/>
                    </a:lnTo>
                    <a:lnTo>
                      <a:pt x="101" y="15"/>
                    </a:lnTo>
                    <a:lnTo>
                      <a:pt x="92" y="15"/>
                    </a:lnTo>
                    <a:lnTo>
                      <a:pt x="84" y="13"/>
                    </a:lnTo>
                    <a:lnTo>
                      <a:pt x="76" y="12"/>
                    </a:lnTo>
                    <a:lnTo>
                      <a:pt x="69" y="11"/>
                    </a:lnTo>
                    <a:lnTo>
                      <a:pt x="61" y="10"/>
                    </a:lnTo>
                    <a:lnTo>
                      <a:pt x="53" y="9"/>
                    </a:lnTo>
                    <a:lnTo>
                      <a:pt x="45" y="8"/>
                    </a:lnTo>
                    <a:lnTo>
                      <a:pt x="37" y="7"/>
                    </a:lnTo>
                    <a:lnTo>
                      <a:pt x="29" y="5"/>
                    </a:lnTo>
                    <a:lnTo>
                      <a:pt x="22" y="4"/>
                    </a:lnTo>
                    <a:lnTo>
                      <a:pt x="14" y="2"/>
                    </a:lnTo>
                    <a:lnTo>
                      <a:pt x="7" y="0"/>
                    </a:lnTo>
                    <a:close/>
                  </a:path>
                </a:pathLst>
              </a:custGeom>
              <a:solidFill>
                <a:srgbClr val="8284A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3" name="Freeform 131"/>
              <p:cNvSpPr>
                <a:spLocks/>
              </p:cNvSpPr>
              <p:nvPr/>
            </p:nvSpPr>
            <p:spPr bwMode="auto">
              <a:xfrm>
                <a:off x="2479" y="1739"/>
                <a:ext cx="118" cy="41"/>
              </a:xfrm>
              <a:custGeom>
                <a:avLst/>
                <a:gdLst>
                  <a:gd name="T0" fmla="*/ 7 w 118"/>
                  <a:gd name="T1" fmla="*/ 0 h 41"/>
                  <a:gd name="T2" fmla="*/ 5 w 118"/>
                  <a:gd name="T3" fmla="*/ 7 h 41"/>
                  <a:gd name="T4" fmla="*/ 4 w 118"/>
                  <a:gd name="T5" fmla="*/ 14 h 41"/>
                  <a:gd name="T6" fmla="*/ 2 w 118"/>
                  <a:gd name="T7" fmla="*/ 20 h 41"/>
                  <a:gd name="T8" fmla="*/ 0 w 118"/>
                  <a:gd name="T9" fmla="*/ 27 h 41"/>
                  <a:gd name="T10" fmla="*/ 8 w 118"/>
                  <a:gd name="T11" fmla="*/ 29 h 41"/>
                  <a:gd name="T12" fmla="*/ 15 w 118"/>
                  <a:gd name="T13" fmla="*/ 30 h 41"/>
                  <a:gd name="T14" fmla="*/ 22 w 118"/>
                  <a:gd name="T15" fmla="*/ 32 h 41"/>
                  <a:gd name="T16" fmla="*/ 29 w 118"/>
                  <a:gd name="T17" fmla="*/ 34 h 41"/>
                  <a:gd name="T18" fmla="*/ 37 w 118"/>
                  <a:gd name="T19" fmla="*/ 35 h 41"/>
                  <a:gd name="T20" fmla="*/ 44 w 118"/>
                  <a:gd name="T21" fmla="*/ 36 h 41"/>
                  <a:gd name="T22" fmla="*/ 51 w 118"/>
                  <a:gd name="T23" fmla="*/ 37 h 41"/>
                  <a:gd name="T24" fmla="*/ 58 w 118"/>
                  <a:gd name="T25" fmla="*/ 38 h 41"/>
                  <a:gd name="T26" fmla="*/ 65 w 118"/>
                  <a:gd name="T27" fmla="*/ 38 h 41"/>
                  <a:gd name="T28" fmla="*/ 71 w 118"/>
                  <a:gd name="T29" fmla="*/ 40 h 41"/>
                  <a:gd name="T30" fmla="*/ 79 w 118"/>
                  <a:gd name="T31" fmla="*/ 40 h 41"/>
                  <a:gd name="T32" fmla="*/ 86 w 118"/>
                  <a:gd name="T33" fmla="*/ 40 h 41"/>
                  <a:gd name="T34" fmla="*/ 93 w 118"/>
                  <a:gd name="T35" fmla="*/ 41 h 41"/>
                  <a:gd name="T36" fmla="*/ 100 w 118"/>
                  <a:gd name="T37" fmla="*/ 41 h 41"/>
                  <a:gd name="T38" fmla="*/ 107 w 118"/>
                  <a:gd name="T39" fmla="*/ 41 h 41"/>
                  <a:gd name="T40" fmla="*/ 114 w 118"/>
                  <a:gd name="T41" fmla="*/ 41 h 41"/>
                  <a:gd name="T42" fmla="*/ 115 w 118"/>
                  <a:gd name="T43" fmla="*/ 36 h 41"/>
                  <a:gd name="T44" fmla="*/ 116 w 118"/>
                  <a:gd name="T45" fmla="*/ 29 h 41"/>
                  <a:gd name="T46" fmla="*/ 117 w 118"/>
                  <a:gd name="T47" fmla="*/ 23 h 41"/>
                  <a:gd name="T48" fmla="*/ 118 w 118"/>
                  <a:gd name="T49" fmla="*/ 17 h 41"/>
                  <a:gd name="T50" fmla="*/ 111 w 118"/>
                  <a:gd name="T51" fmla="*/ 17 h 41"/>
                  <a:gd name="T52" fmla="*/ 103 w 118"/>
                  <a:gd name="T53" fmla="*/ 15 h 41"/>
                  <a:gd name="T54" fmla="*/ 96 w 118"/>
                  <a:gd name="T55" fmla="*/ 15 h 41"/>
                  <a:gd name="T56" fmla="*/ 89 w 118"/>
                  <a:gd name="T57" fmla="*/ 14 h 41"/>
                  <a:gd name="T58" fmla="*/ 82 w 118"/>
                  <a:gd name="T59" fmla="*/ 14 h 41"/>
                  <a:gd name="T60" fmla="*/ 74 w 118"/>
                  <a:gd name="T61" fmla="*/ 12 h 41"/>
                  <a:gd name="T62" fmla="*/ 68 w 118"/>
                  <a:gd name="T63" fmla="*/ 12 h 41"/>
                  <a:gd name="T64" fmla="*/ 60 w 118"/>
                  <a:gd name="T65" fmla="*/ 11 h 41"/>
                  <a:gd name="T66" fmla="*/ 54 w 118"/>
                  <a:gd name="T67" fmla="*/ 10 h 41"/>
                  <a:gd name="T68" fmla="*/ 47 w 118"/>
                  <a:gd name="T69" fmla="*/ 8 h 41"/>
                  <a:gd name="T70" fmla="*/ 40 w 118"/>
                  <a:gd name="T71" fmla="*/ 7 h 41"/>
                  <a:gd name="T72" fmla="*/ 33 w 118"/>
                  <a:gd name="T73" fmla="*/ 6 h 41"/>
                  <a:gd name="T74" fmla="*/ 26 w 118"/>
                  <a:gd name="T75" fmla="*/ 5 h 41"/>
                  <a:gd name="T76" fmla="*/ 19 w 118"/>
                  <a:gd name="T77" fmla="*/ 3 h 41"/>
                  <a:gd name="T78" fmla="*/ 13 w 118"/>
                  <a:gd name="T79" fmla="*/ 2 h 41"/>
                  <a:gd name="T80" fmla="*/ 7 w 118"/>
                  <a:gd name="T81" fmla="*/ 0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1"/>
                  <a:gd name="T125" fmla="*/ 118 w 11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1">
                    <a:moveTo>
                      <a:pt x="7" y="0"/>
                    </a:moveTo>
                    <a:lnTo>
                      <a:pt x="5" y="7"/>
                    </a:lnTo>
                    <a:lnTo>
                      <a:pt x="4" y="14"/>
                    </a:lnTo>
                    <a:lnTo>
                      <a:pt x="2" y="20"/>
                    </a:lnTo>
                    <a:lnTo>
                      <a:pt x="0" y="27"/>
                    </a:lnTo>
                    <a:lnTo>
                      <a:pt x="8" y="29"/>
                    </a:lnTo>
                    <a:lnTo>
                      <a:pt x="15" y="30"/>
                    </a:lnTo>
                    <a:lnTo>
                      <a:pt x="22" y="32"/>
                    </a:lnTo>
                    <a:lnTo>
                      <a:pt x="29" y="34"/>
                    </a:lnTo>
                    <a:lnTo>
                      <a:pt x="37" y="35"/>
                    </a:lnTo>
                    <a:lnTo>
                      <a:pt x="44" y="36"/>
                    </a:lnTo>
                    <a:lnTo>
                      <a:pt x="51" y="37"/>
                    </a:lnTo>
                    <a:lnTo>
                      <a:pt x="58" y="38"/>
                    </a:lnTo>
                    <a:lnTo>
                      <a:pt x="65" y="38"/>
                    </a:lnTo>
                    <a:lnTo>
                      <a:pt x="71" y="40"/>
                    </a:lnTo>
                    <a:lnTo>
                      <a:pt x="79" y="40"/>
                    </a:lnTo>
                    <a:lnTo>
                      <a:pt x="86" y="40"/>
                    </a:lnTo>
                    <a:lnTo>
                      <a:pt x="93" y="41"/>
                    </a:lnTo>
                    <a:lnTo>
                      <a:pt x="100" y="41"/>
                    </a:lnTo>
                    <a:lnTo>
                      <a:pt x="107" y="41"/>
                    </a:lnTo>
                    <a:lnTo>
                      <a:pt x="114" y="41"/>
                    </a:lnTo>
                    <a:lnTo>
                      <a:pt x="115" y="36"/>
                    </a:lnTo>
                    <a:lnTo>
                      <a:pt x="116" y="29"/>
                    </a:lnTo>
                    <a:lnTo>
                      <a:pt x="117" y="23"/>
                    </a:lnTo>
                    <a:lnTo>
                      <a:pt x="118" y="17"/>
                    </a:lnTo>
                    <a:lnTo>
                      <a:pt x="111" y="17"/>
                    </a:lnTo>
                    <a:lnTo>
                      <a:pt x="103" y="15"/>
                    </a:lnTo>
                    <a:lnTo>
                      <a:pt x="96" y="15"/>
                    </a:lnTo>
                    <a:lnTo>
                      <a:pt x="89" y="14"/>
                    </a:lnTo>
                    <a:lnTo>
                      <a:pt x="82" y="14"/>
                    </a:lnTo>
                    <a:lnTo>
                      <a:pt x="74" y="12"/>
                    </a:lnTo>
                    <a:lnTo>
                      <a:pt x="68" y="12"/>
                    </a:lnTo>
                    <a:lnTo>
                      <a:pt x="60" y="11"/>
                    </a:lnTo>
                    <a:lnTo>
                      <a:pt x="54" y="10"/>
                    </a:lnTo>
                    <a:lnTo>
                      <a:pt x="47" y="8"/>
                    </a:lnTo>
                    <a:lnTo>
                      <a:pt x="40" y="7"/>
                    </a:lnTo>
                    <a:lnTo>
                      <a:pt x="33" y="6"/>
                    </a:lnTo>
                    <a:lnTo>
                      <a:pt x="26" y="5"/>
                    </a:lnTo>
                    <a:lnTo>
                      <a:pt x="19" y="3"/>
                    </a:lnTo>
                    <a:lnTo>
                      <a:pt x="13" y="2"/>
                    </a:lnTo>
                    <a:lnTo>
                      <a:pt x="7" y="0"/>
                    </a:lnTo>
                    <a:close/>
                  </a:path>
                </a:pathLst>
              </a:custGeom>
              <a:solidFill>
                <a:srgbClr val="898EA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4" name="Freeform 132"/>
              <p:cNvSpPr>
                <a:spLocks/>
              </p:cNvSpPr>
              <p:nvPr/>
            </p:nvSpPr>
            <p:spPr bwMode="auto">
              <a:xfrm>
                <a:off x="2484" y="1740"/>
                <a:ext cx="104" cy="39"/>
              </a:xfrm>
              <a:custGeom>
                <a:avLst/>
                <a:gdLst>
                  <a:gd name="T0" fmla="*/ 6 w 104"/>
                  <a:gd name="T1" fmla="*/ 0 h 39"/>
                  <a:gd name="T2" fmla="*/ 5 w 104"/>
                  <a:gd name="T3" fmla="*/ 7 h 39"/>
                  <a:gd name="T4" fmla="*/ 3 w 104"/>
                  <a:gd name="T5" fmla="*/ 13 h 39"/>
                  <a:gd name="T6" fmla="*/ 1 w 104"/>
                  <a:gd name="T7" fmla="*/ 20 h 39"/>
                  <a:gd name="T8" fmla="*/ 0 w 104"/>
                  <a:gd name="T9" fmla="*/ 27 h 39"/>
                  <a:gd name="T10" fmla="*/ 7 w 104"/>
                  <a:gd name="T11" fmla="*/ 28 h 39"/>
                  <a:gd name="T12" fmla="*/ 13 w 104"/>
                  <a:gd name="T13" fmla="*/ 29 h 39"/>
                  <a:gd name="T14" fmla="*/ 19 w 104"/>
                  <a:gd name="T15" fmla="*/ 31 h 39"/>
                  <a:gd name="T16" fmla="*/ 25 w 104"/>
                  <a:gd name="T17" fmla="*/ 32 h 39"/>
                  <a:gd name="T18" fmla="*/ 32 w 104"/>
                  <a:gd name="T19" fmla="*/ 33 h 39"/>
                  <a:gd name="T20" fmla="*/ 39 w 104"/>
                  <a:gd name="T21" fmla="*/ 35 h 39"/>
                  <a:gd name="T22" fmla="*/ 45 w 104"/>
                  <a:gd name="T23" fmla="*/ 36 h 39"/>
                  <a:gd name="T24" fmla="*/ 50 w 104"/>
                  <a:gd name="T25" fmla="*/ 36 h 39"/>
                  <a:gd name="T26" fmla="*/ 57 w 104"/>
                  <a:gd name="T27" fmla="*/ 37 h 39"/>
                  <a:gd name="T28" fmla="*/ 63 w 104"/>
                  <a:gd name="T29" fmla="*/ 38 h 39"/>
                  <a:gd name="T30" fmla="*/ 69 w 104"/>
                  <a:gd name="T31" fmla="*/ 39 h 39"/>
                  <a:gd name="T32" fmla="*/ 75 w 104"/>
                  <a:gd name="T33" fmla="*/ 39 h 39"/>
                  <a:gd name="T34" fmla="*/ 81 w 104"/>
                  <a:gd name="T35" fmla="*/ 39 h 39"/>
                  <a:gd name="T36" fmla="*/ 87 w 104"/>
                  <a:gd name="T37" fmla="*/ 39 h 39"/>
                  <a:gd name="T38" fmla="*/ 93 w 104"/>
                  <a:gd name="T39" fmla="*/ 39 h 39"/>
                  <a:gd name="T40" fmla="*/ 99 w 104"/>
                  <a:gd name="T41" fmla="*/ 39 h 39"/>
                  <a:gd name="T42" fmla="*/ 101 w 104"/>
                  <a:gd name="T43" fmla="*/ 33 h 39"/>
                  <a:gd name="T44" fmla="*/ 102 w 104"/>
                  <a:gd name="T45" fmla="*/ 27 h 39"/>
                  <a:gd name="T46" fmla="*/ 103 w 104"/>
                  <a:gd name="T47" fmla="*/ 21 h 39"/>
                  <a:gd name="T48" fmla="*/ 104 w 104"/>
                  <a:gd name="T49" fmla="*/ 15 h 39"/>
                  <a:gd name="T50" fmla="*/ 98 w 104"/>
                  <a:gd name="T51" fmla="*/ 14 h 39"/>
                  <a:gd name="T52" fmla="*/ 91 w 104"/>
                  <a:gd name="T53" fmla="*/ 13 h 39"/>
                  <a:gd name="T54" fmla="*/ 84 w 104"/>
                  <a:gd name="T55" fmla="*/ 13 h 39"/>
                  <a:gd name="T56" fmla="*/ 78 w 104"/>
                  <a:gd name="T57" fmla="*/ 12 h 39"/>
                  <a:gd name="T58" fmla="*/ 72 w 104"/>
                  <a:gd name="T59" fmla="*/ 11 h 39"/>
                  <a:gd name="T60" fmla="*/ 66 w 104"/>
                  <a:gd name="T61" fmla="*/ 10 h 39"/>
                  <a:gd name="T62" fmla="*/ 60 w 104"/>
                  <a:gd name="T63" fmla="*/ 10 h 39"/>
                  <a:gd name="T64" fmla="*/ 53 w 104"/>
                  <a:gd name="T65" fmla="*/ 9 h 39"/>
                  <a:gd name="T66" fmla="*/ 47 w 104"/>
                  <a:gd name="T67" fmla="*/ 8 h 39"/>
                  <a:gd name="T68" fmla="*/ 41 w 104"/>
                  <a:gd name="T69" fmla="*/ 7 h 39"/>
                  <a:gd name="T70" fmla="*/ 35 w 104"/>
                  <a:gd name="T71" fmla="*/ 6 h 39"/>
                  <a:gd name="T72" fmla="*/ 29 w 104"/>
                  <a:gd name="T73" fmla="*/ 6 h 39"/>
                  <a:gd name="T74" fmla="*/ 23 w 104"/>
                  <a:gd name="T75" fmla="*/ 4 h 39"/>
                  <a:gd name="T76" fmla="*/ 17 w 104"/>
                  <a:gd name="T77" fmla="*/ 3 h 39"/>
                  <a:gd name="T78" fmla="*/ 12 w 104"/>
                  <a:gd name="T79" fmla="*/ 2 h 39"/>
                  <a:gd name="T80" fmla="*/ 6 w 104"/>
                  <a:gd name="T81" fmla="*/ 0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39"/>
                  <a:gd name="T125" fmla="*/ 104 w 104"/>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39">
                    <a:moveTo>
                      <a:pt x="6" y="0"/>
                    </a:moveTo>
                    <a:lnTo>
                      <a:pt x="5" y="7"/>
                    </a:lnTo>
                    <a:lnTo>
                      <a:pt x="3" y="13"/>
                    </a:lnTo>
                    <a:lnTo>
                      <a:pt x="1" y="20"/>
                    </a:lnTo>
                    <a:lnTo>
                      <a:pt x="0" y="27"/>
                    </a:lnTo>
                    <a:lnTo>
                      <a:pt x="7" y="28"/>
                    </a:lnTo>
                    <a:lnTo>
                      <a:pt x="13" y="29"/>
                    </a:lnTo>
                    <a:lnTo>
                      <a:pt x="19" y="31"/>
                    </a:lnTo>
                    <a:lnTo>
                      <a:pt x="25" y="32"/>
                    </a:lnTo>
                    <a:lnTo>
                      <a:pt x="32" y="33"/>
                    </a:lnTo>
                    <a:lnTo>
                      <a:pt x="39" y="35"/>
                    </a:lnTo>
                    <a:lnTo>
                      <a:pt x="45" y="36"/>
                    </a:lnTo>
                    <a:lnTo>
                      <a:pt x="50" y="36"/>
                    </a:lnTo>
                    <a:lnTo>
                      <a:pt x="57" y="37"/>
                    </a:lnTo>
                    <a:lnTo>
                      <a:pt x="63" y="38"/>
                    </a:lnTo>
                    <a:lnTo>
                      <a:pt x="69" y="39"/>
                    </a:lnTo>
                    <a:lnTo>
                      <a:pt x="75" y="39"/>
                    </a:lnTo>
                    <a:lnTo>
                      <a:pt x="81" y="39"/>
                    </a:lnTo>
                    <a:lnTo>
                      <a:pt x="87" y="39"/>
                    </a:lnTo>
                    <a:lnTo>
                      <a:pt x="93" y="39"/>
                    </a:lnTo>
                    <a:lnTo>
                      <a:pt x="99" y="39"/>
                    </a:lnTo>
                    <a:lnTo>
                      <a:pt x="101" y="33"/>
                    </a:lnTo>
                    <a:lnTo>
                      <a:pt x="102" y="27"/>
                    </a:lnTo>
                    <a:lnTo>
                      <a:pt x="103" y="21"/>
                    </a:lnTo>
                    <a:lnTo>
                      <a:pt x="104" y="15"/>
                    </a:lnTo>
                    <a:lnTo>
                      <a:pt x="98" y="14"/>
                    </a:lnTo>
                    <a:lnTo>
                      <a:pt x="91" y="13"/>
                    </a:lnTo>
                    <a:lnTo>
                      <a:pt x="84" y="13"/>
                    </a:lnTo>
                    <a:lnTo>
                      <a:pt x="78" y="12"/>
                    </a:lnTo>
                    <a:lnTo>
                      <a:pt x="72" y="11"/>
                    </a:lnTo>
                    <a:lnTo>
                      <a:pt x="66" y="10"/>
                    </a:lnTo>
                    <a:lnTo>
                      <a:pt x="60" y="10"/>
                    </a:lnTo>
                    <a:lnTo>
                      <a:pt x="53" y="9"/>
                    </a:lnTo>
                    <a:lnTo>
                      <a:pt x="47" y="8"/>
                    </a:lnTo>
                    <a:lnTo>
                      <a:pt x="41" y="7"/>
                    </a:lnTo>
                    <a:lnTo>
                      <a:pt x="35" y="6"/>
                    </a:lnTo>
                    <a:lnTo>
                      <a:pt x="29" y="6"/>
                    </a:lnTo>
                    <a:lnTo>
                      <a:pt x="23" y="4"/>
                    </a:lnTo>
                    <a:lnTo>
                      <a:pt x="17" y="3"/>
                    </a:lnTo>
                    <a:lnTo>
                      <a:pt x="12" y="2"/>
                    </a:lnTo>
                    <a:lnTo>
                      <a:pt x="6" y="0"/>
                    </a:lnTo>
                    <a:close/>
                  </a:path>
                </a:pathLst>
              </a:custGeom>
              <a:solidFill>
                <a:srgbClr val="9193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5" name="Freeform 133"/>
              <p:cNvSpPr>
                <a:spLocks/>
              </p:cNvSpPr>
              <p:nvPr/>
            </p:nvSpPr>
            <p:spPr bwMode="auto">
              <a:xfrm>
                <a:off x="2490" y="1740"/>
                <a:ext cx="89" cy="38"/>
              </a:xfrm>
              <a:custGeom>
                <a:avLst/>
                <a:gdLst>
                  <a:gd name="T0" fmla="*/ 6 w 89"/>
                  <a:gd name="T1" fmla="*/ 0 h 38"/>
                  <a:gd name="T2" fmla="*/ 4 w 89"/>
                  <a:gd name="T3" fmla="*/ 7 h 38"/>
                  <a:gd name="T4" fmla="*/ 3 w 89"/>
                  <a:gd name="T5" fmla="*/ 13 h 38"/>
                  <a:gd name="T6" fmla="*/ 1 w 89"/>
                  <a:gd name="T7" fmla="*/ 20 h 38"/>
                  <a:gd name="T8" fmla="*/ 0 w 89"/>
                  <a:gd name="T9" fmla="*/ 27 h 38"/>
                  <a:gd name="T10" fmla="*/ 11 w 89"/>
                  <a:gd name="T11" fmla="*/ 30 h 38"/>
                  <a:gd name="T12" fmla="*/ 22 w 89"/>
                  <a:gd name="T13" fmla="*/ 32 h 38"/>
                  <a:gd name="T14" fmla="*/ 33 w 89"/>
                  <a:gd name="T15" fmla="*/ 34 h 38"/>
                  <a:gd name="T16" fmla="*/ 44 w 89"/>
                  <a:gd name="T17" fmla="*/ 35 h 38"/>
                  <a:gd name="T18" fmla="*/ 54 w 89"/>
                  <a:gd name="T19" fmla="*/ 37 h 38"/>
                  <a:gd name="T20" fmla="*/ 64 w 89"/>
                  <a:gd name="T21" fmla="*/ 38 h 38"/>
                  <a:gd name="T22" fmla="*/ 74 w 89"/>
                  <a:gd name="T23" fmla="*/ 38 h 38"/>
                  <a:gd name="T24" fmla="*/ 84 w 89"/>
                  <a:gd name="T25" fmla="*/ 38 h 38"/>
                  <a:gd name="T26" fmla="*/ 85 w 89"/>
                  <a:gd name="T27" fmla="*/ 32 h 38"/>
                  <a:gd name="T28" fmla="*/ 87 w 89"/>
                  <a:gd name="T29" fmla="*/ 25 h 38"/>
                  <a:gd name="T30" fmla="*/ 88 w 89"/>
                  <a:gd name="T31" fmla="*/ 19 h 38"/>
                  <a:gd name="T32" fmla="*/ 89 w 89"/>
                  <a:gd name="T33" fmla="*/ 13 h 38"/>
                  <a:gd name="T34" fmla="*/ 78 w 89"/>
                  <a:gd name="T35" fmla="*/ 12 h 38"/>
                  <a:gd name="T36" fmla="*/ 68 w 89"/>
                  <a:gd name="T37" fmla="*/ 10 h 38"/>
                  <a:gd name="T38" fmla="*/ 56 w 89"/>
                  <a:gd name="T39" fmla="*/ 9 h 38"/>
                  <a:gd name="T40" fmla="*/ 46 w 89"/>
                  <a:gd name="T41" fmla="*/ 8 h 38"/>
                  <a:gd name="T42" fmla="*/ 36 w 89"/>
                  <a:gd name="T43" fmla="*/ 6 h 38"/>
                  <a:gd name="T44" fmla="*/ 25 w 89"/>
                  <a:gd name="T45" fmla="*/ 4 h 38"/>
                  <a:gd name="T46" fmla="*/ 15 w 89"/>
                  <a:gd name="T47" fmla="*/ 2 h 38"/>
                  <a:gd name="T48" fmla="*/ 6 w 89"/>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38"/>
                  <a:gd name="T77" fmla="*/ 89 w 89"/>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38">
                    <a:moveTo>
                      <a:pt x="6" y="0"/>
                    </a:moveTo>
                    <a:lnTo>
                      <a:pt x="4" y="7"/>
                    </a:lnTo>
                    <a:lnTo>
                      <a:pt x="3" y="13"/>
                    </a:lnTo>
                    <a:lnTo>
                      <a:pt x="1" y="20"/>
                    </a:lnTo>
                    <a:lnTo>
                      <a:pt x="0" y="27"/>
                    </a:lnTo>
                    <a:lnTo>
                      <a:pt x="11" y="30"/>
                    </a:lnTo>
                    <a:lnTo>
                      <a:pt x="22" y="32"/>
                    </a:lnTo>
                    <a:lnTo>
                      <a:pt x="33" y="34"/>
                    </a:lnTo>
                    <a:lnTo>
                      <a:pt x="44" y="35"/>
                    </a:lnTo>
                    <a:lnTo>
                      <a:pt x="54" y="37"/>
                    </a:lnTo>
                    <a:lnTo>
                      <a:pt x="64" y="38"/>
                    </a:lnTo>
                    <a:lnTo>
                      <a:pt x="74" y="38"/>
                    </a:lnTo>
                    <a:lnTo>
                      <a:pt x="84" y="38"/>
                    </a:lnTo>
                    <a:lnTo>
                      <a:pt x="85" y="32"/>
                    </a:lnTo>
                    <a:lnTo>
                      <a:pt x="87" y="25"/>
                    </a:lnTo>
                    <a:lnTo>
                      <a:pt x="88" y="19"/>
                    </a:lnTo>
                    <a:lnTo>
                      <a:pt x="89" y="13"/>
                    </a:lnTo>
                    <a:lnTo>
                      <a:pt x="78" y="12"/>
                    </a:lnTo>
                    <a:lnTo>
                      <a:pt x="68" y="10"/>
                    </a:lnTo>
                    <a:lnTo>
                      <a:pt x="56" y="9"/>
                    </a:lnTo>
                    <a:lnTo>
                      <a:pt x="46" y="8"/>
                    </a:lnTo>
                    <a:lnTo>
                      <a:pt x="36" y="6"/>
                    </a:lnTo>
                    <a:lnTo>
                      <a:pt x="25" y="4"/>
                    </a:lnTo>
                    <a:lnTo>
                      <a:pt x="15" y="2"/>
                    </a:lnTo>
                    <a:lnTo>
                      <a:pt x="6" y="0"/>
                    </a:lnTo>
                    <a:close/>
                  </a:path>
                </a:pathLst>
              </a:custGeom>
              <a:solidFill>
                <a:srgbClr val="999BB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6" name="Freeform 134"/>
              <p:cNvSpPr>
                <a:spLocks/>
              </p:cNvSpPr>
              <p:nvPr/>
            </p:nvSpPr>
            <p:spPr bwMode="auto">
              <a:xfrm>
                <a:off x="2496" y="1741"/>
                <a:ext cx="73" cy="37"/>
              </a:xfrm>
              <a:custGeom>
                <a:avLst/>
                <a:gdLst>
                  <a:gd name="T0" fmla="*/ 6 w 73"/>
                  <a:gd name="T1" fmla="*/ 0 h 37"/>
                  <a:gd name="T2" fmla="*/ 4 w 73"/>
                  <a:gd name="T3" fmla="*/ 7 h 37"/>
                  <a:gd name="T4" fmla="*/ 2 w 73"/>
                  <a:gd name="T5" fmla="*/ 14 h 37"/>
                  <a:gd name="T6" fmla="*/ 1 w 73"/>
                  <a:gd name="T7" fmla="*/ 21 h 37"/>
                  <a:gd name="T8" fmla="*/ 0 w 73"/>
                  <a:gd name="T9" fmla="*/ 28 h 37"/>
                  <a:gd name="T10" fmla="*/ 9 w 73"/>
                  <a:gd name="T11" fmla="*/ 30 h 37"/>
                  <a:gd name="T12" fmla="*/ 18 w 73"/>
                  <a:gd name="T13" fmla="*/ 32 h 37"/>
                  <a:gd name="T14" fmla="*/ 27 w 73"/>
                  <a:gd name="T15" fmla="*/ 34 h 37"/>
                  <a:gd name="T16" fmla="*/ 35 w 73"/>
                  <a:gd name="T17" fmla="*/ 35 h 37"/>
                  <a:gd name="T18" fmla="*/ 44 w 73"/>
                  <a:gd name="T19" fmla="*/ 36 h 37"/>
                  <a:gd name="T20" fmla="*/ 52 w 73"/>
                  <a:gd name="T21" fmla="*/ 37 h 37"/>
                  <a:gd name="T22" fmla="*/ 60 w 73"/>
                  <a:gd name="T23" fmla="*/ 37 h 37"/>
                  <a:gd name="T24" fmla="*/ 68 w 73"/>
                  <a:gd name="T25" fmla="*/ 37 h 37"/>
                  <a:gd name="T26" fmla="*/ 70 w 73"/>
                  <a:gd name="T27" fmla="*/ 30 h 37"/>
                  <a:gd name="T28" fmla="*/ 71 w 73"/>
                  <a:gd name="T29" fmla="*/ 24 h 37"/>
                  <a:gd name="T30" fmla="*/ 72 w 73"/>
                  <a:gd name="T31" fmla="*/ 17 h 37"/>
                  <a:gd name="T32" fmla="*/ 73 w 73"/>
                  <a:gd name="T33" fmla="*/ 11 h 37"/>
                  <a:gd name="T34" fmla="*/ 64 w 73"/>
                  <a:gd name="T35" fmla="*/ 10 h 37"/>
                  <a:gd name="T36" fmla="*/ 55 w 73"/>
                  <a:gd name="T37" fmla="*/ 9 h 37"/>
                  <a:gd name="T38" fmla="*/ 46 w 73"/>
                  <a:gd name="T39" fmla="*/ 7 h 37"/>
                  <a:gd name="T40" fmla="*/ 37 w 73"/>
                  <a:gd name="T41" fmla="*/ 6 h 37"/>
                  <a:gd name="T42" fmla="*/ 29 w 73"/>
                  <a:gd name="T43" fmla="*/ 5 h 37"/>
                  <a:gd name="T44" fmla="*/ 20 w 73"/>
                  <a:gd name="T45" fmla="*/ 3 h 37"/>
                  <a:gd name="T46" fmla="*/ 13 w 73"/>
                  <a:gd name="T47" fmla="*/ 2 h 37"/>
                  <a:gd name="T48" fmla="*/ 6 w 73"/>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37"/>
                  <a:gd name="T77" fmla="*/ 73 w 73"/>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37">
                    <a:moveTo>
                      <a:pt x="6" y="0"/>
                    </a:moveTo>
                    <a:lnTo>
                      <a:pt x="4" y="7"/>
                    </a:lnTo>
                    <a:lnTo>
                      <a:pt x="2" y="14"/>
                    </a:lnTo>
                    <a:lnTo>
                      <a:pt x="1" y="21"/>
                    </a:lnTo>
                    <a:lnTo>
                      <a:pt x="0" y="28"/>
                    </a:lnTo>
                    <a:lnTo>
                      <a:pt x="9" y="30"/>
                    </a:lnTo>
                    <a:lnTo>
                      <a:pt x="18" y="32"/>
                    </a:lnTo>
                    <a:lnTo>
                      <a:pt x="27" y="34"/>
                    </a:lnTo>
                    <a:lnTo>
                      <a:pt x="35" y="35"/>
                    </a:lnTo>
                    <a:lnTo>
                      <a:pt x="44" y="36"/>
                    </a:lnTo>
                    <a:lnTo>
                      <a:pt x="52" y="37"/>
                    </a:lnTo>
                    <a:lnTo>
                      <a:pt x="60" y="37"/>
                    </a:lnTo>
                    <a:lnTo>
                      <a:pt x="68" y="37"/>
                    </a:lnTo>
                    <a:lnTo>
                      <a:pt x="70" y="30"/>
                    </a:lnTo>
                    <a:lnTo>
                      <a:pt x="71" y="24"/>
                    </a:lnTo>
                    <a:lnTo>
                      <a:pt x="72" y="17"/>
                    </a:lnTo>
                    <a:lnTo>
                      <a:pt x="73" y="11"/>
                    </a:lnTo>
                    <a:lnTo>
                      <a:pt x="64" y="10"/>
                    </a:lnTo>
                    <a:lnTo>
                      <a:pt x="55" y="9"/>
                    </a:lnTo>
                    <a:lnTo>
                      <a:pt x="46" y="7"/>
                    </a:lnTo>
                    <a:lnTo>
                      <a:pt x="37" y="6"/>
                    </a:lnTo>
                    <a:lnTo>
                      <a:pt x="29" y="5"/>
                    </a:lnTo>
                    <a:lnTo>
                      <a:pt x="20" y="3"/>
                    </a:lnTo>
                    <a:lnTo>
                      <a:pt x="13" y="2"/>
                    </a:lnTo>
                    <a:lnTo>
                      <a:pt x="6" y="0"/>
                    </a:lnTo>
                    <a:close/>
                  </a:path>
                </a:pathLst>
              </a:custGeom>
              <a:solidFill>
                <a:srgbClr val="A0A0C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7" name="Freeform 135"/>
              <p:cNvSpPr>
                <a:spLocks/>
              </p:cNvSpPr>
              <p:nvPr/>
            </p:nvSpPr>
            <p:spPr bwMode="auto">
              <a:xfrm>
                <a:off x="2501" y="1742"/>
                <a:ext cx="61" cy="35"/>
              </a:xfrm>
              <a:custGeom>
                <a:avLst/>
                <a:gdLst>
                  <a:gd name="T0" fmla="*/ 7 w 61"/>
                  <a:gd name="T1" fmla="*/ 0 h 35"/>
                  <a:gd name="T2" fmla="*/ 5 w 61"/>
                  <a:gd name="T3" fmla="*/ 7 h 35"/>
                  <a:gd name="T4" fmla="*/ 3 w 61"/>
                  <a:gd name="T5" fmla="*/ 14 h 35"/>
                  <a:gd name="T6" fmla="*/ 1 w 61"/>
                  <a:gd name="T7" fmla="*/ 22 h 35"/>
                  <a:gd name="T8" fmla="*/ 0 w 61"/>
                  <a:gd name="T9" fmla="*/ 28 h 35"/>
                  <a:gd name="T10" fmla="*/ 8 w 61"/>
                  <a:gd name="T11" fmla="*/ 30 h 35"/>
                  <a:gd name="T12" fmla="*/ 16 w 61"/>
                  <a:gd name="T13" fmla="*/ 31 h 35"/>
                  <a:gd name="T14" fmla="*/ 23 w 61"/>
                  <a:gd name="T15" fmla="*/ 33 h 35"/>
                  <a:gd name="T16" fmla="*/ 29 w 61"/>
                  <a:gd name="T17" fmla="*/ 33 h 35"/>
                  <a:gd name="T18" fmla="*/ 36 w 61"/>
                  <a:gd name="T19" fmla="*/ 35 h 35"/>
                  <a:gd name="T20" fmla="*/ 42 w 61"/>
                  <a:gd name="T21" fmla="*/ 35 h 35"/>
                  <a:gd name="T22" fmla="*/ 48 w 61"/>
                  <a:gd name="T23" fmla="*/ 35 h 35"/>
                  <a:gd name="T24" fmla="*/ 55 w 61"/>
                  <a:gd name="T25" fmla="*/ 35 h 35"/>
                  <a:gd name="T26" fmla="*/ 56 w 61"/>
                  <a:gd name="T27" fmla="*/ 29 h 35"/>
                  <a:gd name="T28" fmla="*/ 57 w 61"/>
                  <a:gd name="T29" fmla="*/ 23 h 35"/>
                  <a:gd name="T30" fmla="*/ 59 w 61"/>
                  <a:gd name="T31" fmla="*/ 16 h 35"/>
                  <a:gd name="T32" fmla="*/ 61 w 61"/>
                  <a:gd name="T33" fmla="*/ 9 h 35"/>
                  <a:gd name="T34" fmla="*/ 53 w 61"/>
                  <a:gd name="T35" fmla="*/ 8 h 35"/>
                  <a:gd name="T36" fmla="*/ 46 w 61"/>
                  <a:gd name="T37" fmla="*/ 7 h 35"/>
                  <a:gd name="T38" fmla="*/ 38 w 61"/>
                  <a:gd name="T39" fmla="*/ 6 h 35"/>
                  <a:gd name="T40" fmla="*/ 31 w 61"/>
                  <a:gd name="T41" fmla="*/ 5 h 35"/>
                  <a:gd name="T42" fmla="*/ 25 w 61"/>
                  <a:gd name="T43" fmla="*/ 4 h 35"/>
                  <a:gd name="T44" fmla="*/ 18 w 61"/>
                  <a:gd name="T45" fmla="*/ 3 h 35"/>
                  <a:gd name="T46" fmla="*/ 12 w 61"/>
                  <a:gd name="T47" fmla="*/ 1 h 35"/>
                  <a:gd name="T48" fmla="*/ 7 w 61"/>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5"/>
                  <a:gd name="T77" fmla="*/ 61 w 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5">
                    <a:moveTo>
                      <a:pt x="7" y="0"/>
                    </a:moveTo>
                    <a:lnTo>
                      <a:pt x="5" y="7"/>
                    </a:lnTo>
                    <a:lnTo>
                      <a:pt x="3" y="14"/>
                    </a:lnTo>
                    <a:lnTo>
                      <a:pt x="1" y="22"/>
                    </a:lnTo>
                    <a:lnTo>
                      <a:pt x="0" y="28"/>
                    </a:lnTo>
                    <a:lnTo>
                      <a:pt x="8" y="30"/>
                    </a:lnTo>
                    <a:lnTo>
                      <a:pt x="16" y="31"/>
                    </a:lnTo>
                    <a:lnTo>
                      <a:pt x="23" y="33"/>
                    </a:lnTo>
                    <a:lnTo>
                      <a:pt x="29" y="33"/>
                    </a:lnTo>
                    <a:lnTo>
                      <a:pt x="36" y="35"/>
                    </a:lnTo>
                    <a:lnTo>
                      <a:pt x="42" y="35"/>
                    </a:lnTo>
                    <a:lnTo>
                      <a:pt x="48" y="35"/>
                    </a:lnTo>
                    <a:lnTo>
                      <a:pt x="55" y="35"/>
                    </a:lnTo>
                    <a:lnTo>
                      <a:pt x="56" y="29"/>
                    </a:lnTo>
                    <a:lnTo>
                      <a:pt x="57" y="23"/>
                    </a:lnTo>
                    <a:lnTo>
                      <a:pt x="59" y="16"/>
                    </a:lnTo>
                    <a:lnTo>
                      <a:pt x="61" y="9"/>
                    </a:lnTo>
                    <a:lnTo>
                      <a:pt x="53" y="8"/>
                    </a:lnTo>
                    <a:lnTo>
                      <a:pt x="46" y="7"/>
                    </a:lnTo>
                    <a:lnTo>
                      <a:pt x="38" y="6"/>
                    </a:lnTo>
                    <a:lnTo>
                      <a:pt x="31" y="5"/>
                    </a:lnTo>
                    <a:lnTo>
                      <a:pt x="25" y="4"/>
                    </a:lnTo>
                    <a:lnTo>
                      <a:pt x="18" y="3"/>
                    </a:lnTo>
                    <a:lnTo>
                      <a:pt x="12" y="1"/>
                    </a:lnTo>
                    <a:lnTo>
                      <a:pt x="7" y="0"/>
                    </a:lnTo>
                    <a:close/>
                  </a:path>
                </a:pathLst>
              </a:custGeom>
              <a:solidFill>
                <a:srgbClr val="AAAAD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8" name="Freeform 136"/>
              <p:cNvSpPr>
                <a:spLocks/>
              </p:cNvSpPr>
              <p:nvPr/>
            </p:nvSpPr>
            <p:spPr bwMode="auto">
              <a:xfrm>
                <a:off x="2507" y="1743"/>
                <a:ext cx="45" cy="34"/>
              </a:xfrm>
              <a:custGeom>
                <a:avLst/>
                <a:gdLst>
                  <a:gd name="T0" fmla="*/ 6 w 45"/>
                  <a:gd name="T1" fmla="*/ 0 h 34"/>
                  <a:gd name="T2" fmla="*/ 0 w 45"/>
                  <a:gd name="T3" fmla="*/ 28 h 34"/>
                  <a:gd name="T4" fmla="*/ 5 w 45"/>
                  <a:gd name="T5" fmla="*/ 29 h 34"/>
                  <a:gd name="T6" fmla="*/ 11 w 45"/>
                  <a:gd name="T7" fmla="*/ 30 h 34"/>
                  <a:gd name="T8" fmla="*/ 17 w 45"/>
                  <a:gd name="T9" fmla="*/ 32 h 34"/>
                  <a:gd name="T10" fmla="*/ 21 w 45"/>
                  <a:gd name="T11" fmla="*/ 32 h 34"/>
                  <a:gd name="T12" fmla="*/ 26 w 45"/>
                  <a:gd name="T13" fmla="*/ 32 h 34"/>
                  <a:gd name="T14" fmla="*/ 30 w 45"/>
                  <a:gd name="T15" fmla="*/ 33 h 34"/>
                  <a:gd name="T16" fmla="*/ 34 w 45"/>
                  <a:gd name="T17" fmla="*/ 34 h 34"/>
                  <a:gd name="T18" fmla="*/ 38 w 45"/>
                  <a:gd name="T19" fmla="*/ 34 h 34"/>
                  <a:gd name="T20" fmla="*/ 45 w 45"/>
                  <a:gd name="T21" fmla="*/ 7 h 34"/>
                  <a:gd name="T22" fmla="*/ 40 w 45"/>
                  <a:gd name="T23" fmla="*/ 6 h 34"/>
                  <a:gd name="T24" fmla="*/ 34 w 45"/>
                  <a:gd name="T25" fmla="*/ 5 h 34"/>
                  <a:gd name="T26" fmla="*/ 28 w 45"/>
                  <a:gd name="T27" fmla="*/ 4 h 34"/>
                  <a:gd name="T28" fmla="*/ 23 w 45"/>
                  <a:gd name="T29" fmla="*/ 3 h 34"/>
                  <a:gd name="T30" fmla="*/ 18 w 45"/>
                  <a:gd name="T31" fmla="*/ 3 h 34"/>
                  <a:gd name="T32" fmla="*/ 13 w 45"/>
                  <a:gd name="T33" fmla="*/ 2 h 34"/>
                  <a:gd name="T34" fmla="*/ 9 w 45"/>
                  <a:gd name="T35" fmla="*/ 1 h 34"/>
                  <a:gd name="T36" fmla="*/ 6 w 45"/>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4"/>
                  <a:gd name="T59" fmla="*/ 45 w 4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4">
                    <a:moveTo>
                      <a:pt x="6" y="0"/>
                    </a:moveTo>
                    <a:lnTo>
                      <a:pt x="0" y="28"/>
                    </a:lnTo>
                    <a:lnTo>
                      <a:pt x="5" y="29"/>
                    </a:lnTo>
                    <a:lnTo>
                      <a:pt x="11" y="30"/>
                    </a:lnTo>
                    <a:lnTo>
                      <a:pt x="17" y="32"/>
                    </a:lnTo>
                    <a:lnTo>
                      <a:pt x="21" y="32"/>
                    </a:lnTo>
                    <a:lnTo>
                      <a:pt x="26" y="32"/>
                    </a:lnTo>
                    <a:lnTo>
                      <a:pt x="30" y="33"/>
                    </a:lnTo>
                    <a:lnTo>
                      <a:pt x="34" y="34"/>
                    </a:lnTo>
                    <a:lnTo>
                      <a:pt x="38" y="34"/>
                    </a:lnTo>
                    <a:lnTo>
                      <a:pt x="45" y="7"/>
                    </a:lnTo>
                    <a:lnTo>
                      <a:pt x="40" y="6"/>
                    </a:lnTo>
                    <a:lnTo>
                      <a:pt x="34" y="5"/>
                    </a:lnTo>
                    <a:lnTo>
                      <a:pt x="28" y="4"/>
                    </a:lnTo>
                    <a:lnTo>
                      <a:pt x="23" y="3"/>
                    </a:lnTo>
                    <a:lnTo>
                      <a:pt x="18" y="3"/>
                    </a:lnTo>
                    <a:lnTo>
                      <a:pt x="13" y="2"/>
                    </a:lnTo>
                    <a:lnTo>
                      <a:pt x="9" y="1"/>
                    </a:lnTo>
                    <a:lnTo>
                      <a:pt x="6"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9" name="Freeform 137"/>
              <p:cNvSpPr>
                <a:spLocks/>
              </p:cNvSpPr>
              <p:nvPr/>
            </p:nvSpPr>
            <p:spPr bwMode="auto">
              <a:xfrm>
                <a:off x="2584" y="1630"/>
                <a:ext cx="88" cy="59"/>
              </a:xfrm>
              <a:custGeom>
                <a:avLst/>
                <a:gdLst>
                  <a:gd name="T0" fmla="*/ 44 w 88"/>
                  <a:gd name="T1" fmla="*/ 0 h 59"/>
                  <a:gd name="T2" fmla="*/ 28 w 88"/>
                  <a:gd name="T3" fmla="*/ 12 h 59"/>
                  <a:gd name="T4" fmla="*/ 0 w 88"/>
                  <a:gd name="T5" fmla="*/ 52 h 59"/>
                  <a:gd name="T6" fmla="*/ 55 w 88"/>
                  <a:gd name="T7" fmla="*/ 59 h 59"/>
                  <a:gd name="T8" fmla="*/ 65 w 88"/>
                  <a:gd name="T9" fmla="*/ 37 h 59"/>
                  <a:gd name="T10" fmla="*/ 88 w 88"/>
                  <a:gd name="T11" fmla="*/ 4 h 59"/>
                  <a:gd name="T12" fmla="*/ 72 w 88"/>
                  <a:gd name="T13" fmla="*/ 0 h 59"/>
                  <a:gd name="T14" fmla="*/ 71 w 88"/>
                  <a:gd name="T15" fmla="*/ 0 h 59"/>
                  <a:gd name="T16" fmla="*/ 68 w 88"/>
                  <a:gd name="T17" fmla="*/ 0 h 59"/>
                  <a:gd name="T18" fmla="*/ 64 w 88"/>
                  <a:gd name="T19" fmla="*/ 0 h 59"/>
                  <a:gd name="T20" fmla="*/ 58 w 88"/>
                  <a:gd name="T21" fmla="*/ 0 h 59"/>
                  <a:gd name="T22" fmla="*/ 54 w 88"/>
                  <a:gd name="T23" fmla="*/ 0 h 59"/>
                  <a:gd name="T24" fmla="*/ 50 w 88"/>
                  <a:gd name="T25" fmla="*/ 0 h 59"/>
                  <a:gd name="T26" fmla="*/ 46 w 88"/>
                  <a:gd name="T27" fmla="*/ 0 h 59"/>
                  <a:gd name="T28" fmla="*/ 44 w 88"/>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59"/>
                  <a:gd name="T47" fmla="*/ 88 w 8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59">
                    <a:moveTo>
                      <a:pt x="44" y="0"/>
                    </a:moveTo>
                    <a:lnTo>
                      <a:pt x="28" y="12"/>
                    </a:lnTo>
                    <a:lnTo>
                      <a:pt x="0" y="52"/>
                    </a:lnTo>
                    <a:lnTo>
                      <a:pt x="55" y="59"/>
                    </a:lnTo>
                    <a:lnTo>
                      <a:pt x="65" y="37"/>
                    </a:lnTo>
                    <a:lnTo>
                      <a:pt x="88" y="4"/>
                    </a:lnTo>
                    <a:lnTo>
                      <a:pt x="72" y="0"/>
                    </a:lnTo>
                    <a:lnTo>
                      <a:pt x="71" y="0"/>
                    </a:lnTo>
                    <a:lnTo>
                      <a:pt x="68" y="0"/>
                    </a:lnTo>
                    <a:lnTo>
                      <a:pt x="64" y="0"/>
                    </a:lnTo>
                    <a:lnTo>
                      <a:pt x="58" y="0"/>
                    </a:lnTo>
                    <a:lnTo>
                      <a:pt x="54" y="0"/>
                    </a:lnTo>
                    <a:lnTo>
                      <a:pt x="50" y="0"/>
                    </a:lnTo>
                    <a:lnTo>
                      <a:pt x="46" y="0"/>
                    </a:lnTo>
                    <a:lnTo>
                      <a:pt x="44"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10" name="Freeform 138"/>
              <p:cNvSpPr>
                <a:spLocks/>
              </p:cNvSpPr>
              <p:nvPr/>
            </p:nvSpPr>
            <p:spPr bwMode="auto">
              <a:xfrm>
                <a:off x="2554" y="1678"/>
                <a:ext cx="80" cy="12"/>
              </a:xfrm>
              <a:custGeom>
                <a:avLst/>
                <a:gdLst>
                  <a:gd name="T0" fmla="*/ 35 w 80"/>
                  <a:gd name="T1" fmla="*/ 0 h 12"/>
                  <a:gd name="T2" fmla="*/ 0 w 80"/>
                  <a:gd name="T3" fmla="*/ 4 h 12"/>
                  <a:gd name="T4" fmla="*/ 62 w 80"/>
                  <a:gd name="T5" fmla="*/ 12 h 12"/>
                  <a:gd name="T6" fmla="*/ 80 w 80"/>
                  <a:gd name="T7" fmla="*/ 9 h 12"/>
                  <a:gd name="T8" fmla="*/ 78 w 80"/>
                  <a:gd name="T9" fmla="*/ 8 h 12"/>
                  <a:gd name="T10" fmla="*/ 73 w 80"/>
                  <a:gd name="T11" fmla="*/ 8 h 12"/>
                  <a:gd name="T12" fmla="*/ 65 w 80"/>
                  <a:gd name="T13" fmla="*/ 6 h 12"/>
                  <a:gd name="T14" fmla="*/ 57 w 80"/>
                  <a:gd name="T15" fmla="*/ 5 h 12"/>
                  <a:gd name="T16" fmla="*/ 48 w 80"/>
                  <a:gd name="T17" fmla="*/ 3 h 12"/>
                  <a:gd name="T18" fmla="*/ 40 w 80"/>
                  <a:gd name="T19" fmla="*/ 1 h 12"/>
                  <a:gd name="T20" fmla="*/ 36 w 80"/>
                  <a:gd name="T21" fmla="*/ 1 h 12"/>
                  <a:gd name="T22" fmla="*/ 35 w 8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2"/>
                  <a:gd name="T38" fmla="*/ 80 w 8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2">
                    <a:moveTo>
                      <a:pt x="35" y="0"/>
                    </a:moveTo>
                    <a:lnTo>
                      <a:pt x="0" y="4"/>
                    </a:lnTo>
                    <a:lnTo>
                      <a:pt x="62" y="12"/>
                    </a:lnTo>
                    <a:lnTo>
                      <a:pt x="80" y="9"/>
                    </a:lnTo>
                    <a:lnTo>
                      <a:pt x="78" y="8"/>
                    </a:lnTo>
                    <a:lnTo>
                      <a:pt x="73" y="8"/>
                    </a:lnTo>
                    <a:lnTo>
                      <a:pt x="65" y="6"/>
                    </a:lnTo>
                    <a:lnTo>
                      <a:pt x="57" y="5"/>
                    </a:lnTo>
                    <a:lnTo>
                      <a:pt x="48" y="3"/>
                    </a:lnTo>
                    <a:lnTo>
                      <a:pt x="40" y="1"/>
                    </a:lnTo>
                    <a:lnTo>
                      <a:pt x="36" y="1"/>
                    </a:lnTo>
                    <a:lnTo>
                      <a:pt x="35"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11" name="Freeform 139"/>
              <p:cNvSpPr>
                <a:spLocks/>
              </p:cNvSpPr>
              <p:nvPr/>
            </p:nvSpPr>
            <p:spPr bwMode="auto">
              <a:xfrm>
                <a:off x="2556" y="1681"/>
                <a:ext cx="56" cy="12"/>
              </a:xfrm>
              <a:custGeom>
                <a:avLst/>
                <a:gdLst>
                  <a:gd name="T0" fmla="*/ 0 w 56"/>
                  <a:gd name="T1" fmla="*/ 0 h 12"/>
                  <a:gd name="T2" fmla="*/ 56 w 56"/>
                  <a:gd name="T3" fmla="*/ 6 h 12"/>
                  <a:gd name="T4" fmla="*/ 55 w 56"/>
                  <a:gd name="T5" fmla="*/ 12 h 12"/>
                  <a:gd name="T6" fmla="*/ 0 w 56"/>
                  <a:gd name="T7" fmla="*/ 6 h 12"/>
                  <a:gd name="T8" fmla="*/ 0 w 56"/>
                  <a:gd name="T9" fmla="*/ 0 h 12"/>
                  <a:gd name="T10" fmla="*/ 0 60000 65536"/>
                  <a:gd name="T11" fmla="*/ 0 60000 65536"/>
                  <a:gd name="T12" fmla="*/ 0 60000 65536"/>
                  <a:gd name="T13" fmla="*/ 0 60000 65536"/>
                  <a:gd name="T14" fmla="*/ 0 60000 65536"/>
                  <a:gd name="T15" fmla="*/ 0 w 56"/>
                  <a:gd name="T16" fmla="*/ 0 h 12"/>
                  <a:gd name="T17" fmla="*/ 56 w 56"/>
                  <a:gd name="T18" fmla="*/ 12 h 12"/>
                </a:gdLst>
                <a:ahLst/>
                <a:cxnLst>
                  <a:cxn ang="T10">
                    <a:pos x="T0" y="T1"/>
                  </a:cxn>
                  <a:cxn ang="T11">
                    <a:pos x="T2" y="T3"/>
                  </a:cxn>
                  <a:cxn ang="T12">
                    <a:pos x="T4" y="T5"/>
                  </a:cxn>
                  <a:cxn ang="T13">
                    <a:pos x="T6" y="T7"/>
                  </a:cxn>
                  <a:cxn ang="T14">
                    <a:pos x="T8" y="T9"/>
                  </a:cxn>
                </a:cxnLst>
                <a:rect l="T15" t="T16" r="T17" b="T18"/>
                <a:pathLst>
                  <a:path w="56" h="12">
                    <a:moveTo>
                      <a:pt x="0" y="0"/>
                    </a:moveTo>
                    <a:lnTo>
                      <a:pt x="56" y="6"/>
                    </a:lnTo>
                    <a:lnTo>
                      <a:pt x="55" y="12"/>
                    </a:lnTo>
                    <a:lnTo>
                      <a:pt x="0" y="6"/>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12" name="Freeform 140"/>
              <p:cNvSpPr>
                <a:spLocks/>
              </p:cNvSpPr>
              <p:nvPr/>
            </p:nvSpPr>
            <p:spPr bwMode="auto">
              <a:xfrm>
                <a:off x="2303" y="1747"/>
                <a:ext cx="403" cy="55"/>
              </a:xfrm>
              <a:custGeom>
                <a:avLst/>
                <a:gdLst>
                  <a:gd name="T0" fmla="*/ 0 w 403"/>
                  <a:gd name="T1" fmla="*/ 22 h 55"/>
                  <a:gd name="T2" fmla="*/ 5 w 403"/>
                  <a:gd name="T3" fmla="*/ 20 h 55"/>
                  <a:gd name="T4" fmla="*/ 10 w 403"/>
                  <a:gd name="T5" fmla="*/ 19 h 55"/>
                  <a:gd name="T6" fmla="*/ 14 w 403"/>
                  <a:gd name="T7" fmla="*/ 17 h 55"/>
                  <a:gd name="T8" fmla="*/ 20 w 403"/>
                  <a:gd name="T9" fmla="*/ 16 h 55"/>
                  <a:gd name="T10" fmla="*/ 25 w 403"/>
                  <a:gd name="T11" fmla="*/ 14 h 55"/>
                  <a:gd name="T12" fmla="*/ 31 w 403"/>
                  <a:gd name="T13" fmla="*/ 13 h 55"/>
                  <a:gd name="T14" fmla="*/ 36 w 403"/>
                  <a:gd name="T15" fmla="*/ 11 h 55"/>
                  <a:gd name="T16" fmla="*/ 42 w 403"/>
                  <a:gd name="T17" fmla="*/ 10 h 55"/>
                  <a:gd name="T18" fmla="*/ 48 w 403"/>
                  <a:gd name="T19" fmla="*/ 9 h 55"/>
                  <a:gd name="T20" fmla="*/ 54 w 403"/>
                  <a:gd name="T21" fmla="*/ 7 h 55"/>
                  <a:gd name="T22" fmla="*/ 61 w 403"/>
                  <a:gd name="T23" fmla="*/ 6 h 55"/>
                  <a:gd name="T24" fmla="*/ 68 w 403"/>
                  <a:gd name="T25" fmla="*/ 6 h 55"/>
                  <a:gd name="T26" fmla="*/ 76 w 403"/>
                  <a:gd name="T27" fmla="*/ 4 h 55"/>
                  <a:gd name="T28" fmla="*/ 85 w 403"/>
                  <a:gd name="T29" fmla="*/ 3 h 55"/>
                  <a:gd name="T30" fmla="*/ 94 w 403"/>
                  <a:gd name="T31" fmla="*/ 2 h 55"/>
                  <a:gd name="T32" fmla="*/ 103 w 403"/>
                  <a:gd name="T33" fmla="*/ 0 h 55"/>
                  <a:gd name="T34" fmla="*/ 119 w 403"/>
                  <a:gd name="T35" fmla="*/ 4 h 55"/>
                  <a:gd name="T36" fmla="*/ 135 w 403"/>
                  <a:gd name="T37" fmla="*/ 7 h 55"/>
                  <a:gd name="T38" fmla="*/ 150 w 403"/>
                  <a:gd name="T39" fmla="*/ 11 h 55"/>
                  <a:gd name="T40" fmla="*/ 165 w 403"/>
                  <a:gd name="T41" fmla="*/ 14 h 55"/>
                  <a:gd name="T42" fmla="*/ 181 w 403"/>
                  <a:gd name="T43" fmla="*/ 17 h 55"/>
                  <a:gd name="T44" fmla="*/ 197 w 403"/>
                  <a:gd name="T45" fmla="*/ 20 h 55"/>
                  <a:gd name="T46" fmla="*/ 212 w 403"/>
                  <a:gd name="T47" fmla="*/ 23 h 55"/>
                  <a:gd name="T48" fmla="*/ 227 w 403"/>
                  <a:gd name="T49" fmla="*/ 25 h 55"/>
                  <a:gd name="T50" fmla="*/ 242 w 403"/>
                  <a:gd name="T51" fmla="*/ 28 h 55"/>
                  <a:gd name="T52" fmla="*/ 258 w 403"/>
                  <a:gd name="T53" fmla="*/ 30 h 55"/>
                  <a:gd name="T54" fmla="*/ 273 w 403"/>
                  <a:gd name="T55" fmla="*/ 32 h 55"/>
                  <a:gd name="T56" fmla="*/ 289 w 403"/>
                  <a:gd name="T57" fmla="*/ 35 h 55"/>
                  <a:gd name="T58" fmla="*/ 305 w 403"/>
                  <a:gd name="T59" fmla="*/ 36 h 55"/>
                  <a:gd name="T60" fmla="*/ 320 w 403"/>
                  <a:gd name="T61" fmla="*/ 39 h 55"/>
                  <a:gd name="T62" fmla="*/ 336 w 403"/>
                  <a:gd name="T63" fmla="*/ 41 h 55"/>
                  <a:gd name="T64" fmla="*/ 352 w 403"/>
                  <a:gd name="T65" fmla="*/ 43 h 55"/>
                  <a:gd name="T66" fmla="*/ 403 w 403"/>
                  <a:gd name="T67" fmla="*/ 50 h 55"/>
                  <a:gd name="T68" fmla="*/ 348 w 403"/>
                  <a:gd name="T69" fmla="*/ 55 h 55"/>
                  <a:gd name="T70" fmla="*/ 231 w 403"/>
                  <a:gd name="T71" fmla="*/ 55 h 55"/>
                  <a:gd name="T72" fmla="*/ 217 w 403"/>
                  <a:gd name="T73" fmla="*/ 54 h 55"/>
                  <a:gd name="T74" fmla="*/ 203 w 403"/>
                  <a:gd name="T75" fmla="*/ 54 h 55"/>
                  <a:gd name="T76" fmla="*/ 189 w 403"/>
                  <a:gd name="T77" fmla="*/ 53 h 55"/>
                  <a:gd name="T78" fmla="*/ 175 w 403"/>
                  <a:gd name="T79" fmla="*/ 52 h 55"/>
                  <a:gd name="T80" fmla="*/ 161 w 403"/>
                  <a:gd name="T81" fmla="*/ 51 h 55"/>
                  <a:gd name="T82" fmla="*/ 147 w 403"/>
                  <a:gd name="T83" fmla="*/ 50 h 55"/>
                  <a:gd name="T84" fmla="*/ 133 w 403"/>
                  <a:gd name="T85" fmla="*/ 50 h 55"/>
                  <a:gd name="T86" fmla="*/ 118 w 403"/>
                  <a:gd name="T87" fmla="*/ 48 h 55"/>
                  <a:gd name="T88" fmla="*/ 105 w 403"/>
                  <a:gd name="T89" fmla="*/ 47 h 55"/>
                  <a:gd name="T90" fmla="*/ 90 w 403"/>
                  <a:gd name="T91" fmla="*/ 46 h 55"/>
                  <a:gd name="T92" fmla="*/ 77 w 403"/>
                  <a:gd name="T93" fmla="*/ 45 h 55"/>
                  <a:gd name="T94" fmla="*/ 63 w 403"/>
                  <a:gd name="T95" fmla="*/ 43 h 55"/>
                  <a:gd name="T96" fmla="*/ 48 w 403"/>
                  <a:gd name="T97" fmla="*/ 41 h 55"/>
                  <a:gd name="T98" fmla="*/ 35 w 403"/>
                  <a:gd name="T99" fmla="*/ 40 h 55"/>
                  <a:gd name="T100" fmla="*/ 21 w 403"/>
                  <a:gd name="T101" fmla="*/ 37 h 55"/>
                  <a:gd name="T102" fmla="*/ 8 w 403"/>
                  <a:gd name="T103" fmla="*/ 35 h 55"/>
                  <a:gd name="T104" fmla="*/ 0 w 403"/>
                  <a:gd name="T105" fmla="*/ 22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55"/>
                  <a:gd name="T161" fmla="*/ 403 w 403"/>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55">
                    <a:moveTo>
                      <a:pt x="0" y="22"/>
                    </a:moveTo>
                    <a:lnTo>
                      <a:pt x="5" y="20"/>
                    </a:lnTo>
                    <a:lnTo>
                      <a:pt x="10" y="19"/>
                    </a:lnTo>
                    <a:lnTo>
                      <a:pt x="14" y="17"/>
                    </a:lnTo>
                    <a:lnTo>
                      <a:pt x="20" y="16"/>
                    </a:lnTo>
                    <a:lnTo>
                      <a:pt x="25" y="14"/>
                    </a:lnTo>
                    <a:lnTo>
                      <a:pt x="31" y="13"/>
                    </a:lnTo>
                    <a:lnTo>
                      <a:pt x="36" y="11"/>
                    </a:lnTo>
                    <a:lnTo>
                      <a:pt x="42" y="10"/>
                    </a:lnTo>
                    <a:lnTo>
                      <a:pt x="48" y="9"/>
                    </a:lnTo>
                    <a:lnTo>
                      <a:pt x="54" y="7"/>
                    </a:lnTo>
                    <a:lnTo>
                      <a:pt x="61" y="6"/>
                    </a:lnTo>
                    <a:lnTo>
                      <a:pt x="68" y="6"/>
                    </a:lnTo>
                    <a:lnTo>
                      <a:pt x="76" y="4"/>
                    </a:lnTo>
                    <a:lnTo>
                      <a:pt x="85" y="3"/>
                    </a:lnTo>
                    <a:lnTo>
                      <a:pt x="94" y="2"/>
                    </a:lnTo>
                    <a:lnTo>
                      <a:pt x="103" y="0"/>
                    </a:lnTo>
                    <a:lnTo>
                      <a:pt x="119" y="4"/>
                    </a:lnTo>
                    <a:lnTo>
                      <a:pt x="135" y="7"/>
                    </a:lnTo>
                    <a:lnTo>
                      <a:pt x="150" y="11"/>
                    </a:lnTo>
                    <a:lnTo>
                      <a:pt x="165" y="14"/>
                    </a:lnTo>
                    <a:lnTo>
                      <a:pt x="181" y="17"/>
                    </a:lnTo>
                    <a:lnTo>
                      <a:pt x="197" y="20"/>
                    </a:lnTo>
                    <a:lnTo>
                      <a:pt x="212" y="23"/>
                    </a:lnTo>
                    <a:lnTo>
                      <a:pt x="227" y="25"/>
                    </a:lnTo>
                    <a:lnTo>
                      <a:pt x="242" y="28"/>
                    </a:lnTo>
                    <a:lnTo>
                      <a:pt x="258" y="30"/>
                    </a:lnTo>
                    <a:lnTo>
                      <a:pt x="273" y="32"/>
                    </a:lnTo>
                    <a:lnTo>
                      <a:pt x="289" y="35"/>
                    </a:lnTo>
                    <a:lnTo>
                      <a:pt x="305" y="36"/>
                    </a:lnTo>
                    <a:lnTo>
                      <a:pt x="320" y="39"/>
                    </a:lnTo>
                    <a:lnTo>
                      <a:pt x="336" y="41"/>
                    </a:lnTo>
                    <a:lnTo>
                      <a:pt x="352" y="43"/>
                    </a:lnTo>
                    <a:lnTo>
                      <a:pt x="403" y="50"/>
                    </a:lnTo>
                    <a:lnTo>
                      <a:pt x="348" y="55"/>
                    </a:lnTo>
                    <a:lnTo>
                      <a:pt x="231" y="55"/>
                    </a:lnTo>
                    <a:lnTo>
                      <a:pt x="217" y="54"/>
                    </a:lnTo>
                    <a:lnTo>
                      <a:pt x="203" y="54"/>
                    </a:lnTo>
                    <a:lnTo>
                      <a:pt x="189" y="53"/>
                    </a:lnTo>
                    <a:lnTo>
                      <a:pt x="175" y="52"/>
                    </a:lnTo>
                    <a:lnTo>
                      <a:pt x="161" y="51"/>
                    </a:lnTo>
                    <a:lnTo>
                      <a:pt x="147" y="50"/>
                    </a:lnTo>
                    <a:lnTo>
                      <a:pt x="133" y="50"/>
                    </a:lnTo>
                    <a:lnTo>
                      <a:pt x="118" y="48"/>
                    </a:lnTo>
                    <a:lnTo>
                      <a:pt x="105" y="47"/>
                    </a:lnTo>
                    <a:lnTo>
                      <a:pt x="90" y="46"/>
                    </a:lnTo>
                    <a:lnTo>
                      <a:pt x="77" y="45"/>
                    </a:lnTo>
                    <a:lnTo>
                      <a:pt x="63" y="43"/>
                    </a:lnTo>
                    <a:lnTo>
                      <a:pt x="48" y="41"/>
                    </a:lnTo>
                    <a:lnTo>
                      <a:pt x="35" y="40"/>
                    </a:lnTo>
                    <a:lnTo>
                      <a:pt x="21" y="37"/>
                    </a:lnTo>
                    <a:lnTo>
                      <a:pt x="8" y="35"/>
                    </a:lnTo>
                    <a:lnTo>
                      <a:pt x="0" y="22"/>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grpSp>
        <p:sp>
          <p:nvSpPr>
            <p:cNvPr id="57391" name="Freeform 193"/>
            <p:cNvSpPr>
              <a:spLocks/>
            </p:cNvSpPr>
            <p:nvPr/>
          </p:nvSpPr>
          <p:spPr bwMode="auto">
            <a:xfrm>
              <a:off x="3641725" y="2555875"/>
              <a:ext cx="1063625" cy="1489075"/>
            </a:xfrm>
            <a:custGeom>
              <a:avLst/>
              <a:gdLst>
                <a:gd name="T0" fmla="*/ 2147483646 w 670"/>
                <a:gd name="T1" fmla="*/ 2147483646 h 938"/>
                <a:gd name="T2" fmla="*/ 2147483646 w 670"/>
                <a:gd name="T3" fmla="*/ 2147483646 h 938"/>
                <a:gd name="T4" fmla="*/ 2147483646 w 670"/>
                <a:gd name="T5" fmla="*/ 2147483646 h 938"/>
                <a:gd name="T6" fmla="*/ 2147483646 w 670"/>
                <a:gd name="T7" fmla="*/ 2147483646 h 938"/>
                <a:gd name="T8" fmla="*/ 2147483646 w 670"/>
                <a:gd name="T9" fmla="*/ 2147483646 h 938"/>
                <a:gd name="T10" fmla="*/ 2147483646 w 670"/>
                <a:gd name="T11" fmla="*/ 2147483646 h 938"/>
                <a:gd name="T12" fmla="*/ 2147483646 w 670"/>
                <a:gd name="T13" fmla="*/ 2147483646 h 938"/>
                <a:gd name="T14" fmla="*/ 2147483646 w 670"/>
                <a:gd name="T15" fmla="*/ 2147483646 h 938"/>
                <a:gd name="T16" fmla="*/ 2147483646 w 670"/>
                <a:gd name="T17" fmla="*/ 2147483646 h 938"/>
                <a:gd name="T18" fmla="*/ 2147483646 w 670"/>
                <a:gd name="T19" fmla="*/ 2147483646 h 938"/>
                <a:gd name="T20" fmla="*/ 2147483646 w 670"/>
                <a:gd name="T21" fmla="*/ 2147483646 h 938"/>
                <a:gd name="T22" fmla="*/ 2147483646 w 670"/>
                <a:gd name="T23" fmla="*/ 2147483646 h 938"/>
                <a:gd name="T24" fmla="*/ 2147483646 w 670"/>
                <a:gd name="T25" fmla="*/ 2147483646 h 938"/>
                <a:gd name="T26" fmla="*/ 2147483646 w 670"/>
                <a:gd name="T27" fmla="*/ 2147483646 h 938"/>
                <a:gd name="T28" fmla="*/ 2147483646 w 670"/>
                <a:gd name="T29" fmla="*/ 2147483646 h 938"/>
                <a:gd name="T30" fmla="*/ 2147483646 w 670"/>
                <a:gd name="T31" fmla="*/ 2147483646 h 938"/>
                <a:gd name="T32" fmla="*/ 2147483646 w 670"/>
                <a:gd name="T33" fmla="*/ 2147483646 h 938"/>
                <a:gd name="T34" fmla="*/ 2147483646 w 670"/>
                <a:gd name="T35" fmla="*/ 2147483646 h 938"/>
                <a:gd name="T36" fmla="*/ 2147483646 w 670"/>
                <a:gd name="T37" fmla="*/ 2147483646 h 938"/>
                <a:gd name="T38" fmla="*/ 2147483646 w 670"/>
                <a:gd name="T39" fmla="*/ 2147483646 h 938"/>
                <a:gd name="T40" fmla="*/ 2147483646 w 670"/>
                <a:gd name="T41" fmla="*/ 2147483646 h 938"/>
                <a:gd name="T42" fmla="*/ 2147483646 w 670"/>
                <a:gd name="T43" fmla="*/ 2147483646 h 938"/>
                <a:gd name="T44" fmla="*/ 2147483646 w 670"/>
                <a:gd name="T45" fmla="*/ 2147483646 h 938"/>
                <a:gd name="T46" fmla="*/ 2147483646 w 670"/>
                <a:gd name="T47" fmla="*/ 2147483646 h 938"/>
                <a:gd name="T48" fmla="*/ 2147483646 w 670"/>
                <a:gd name="T49" fmla="*/ 2147483646 h 938"/>
                <a:gd name="T50" fmla="*/ 2147483646 w 670"/>
                <a:gd name="T51" fmla="*/ 2147483646 h 938"/>
                <a:gd name="T52" fmla="*/ 2147483646 w 670"/>
                <a:gd name="T53" fmla="*/ 2147483646 h 938"/>
                <a:gd name="T54" fmla="*/ 2147483646 w 670"/>
                <a:gd name="T55" fmla="*/ 2147483646 h 938"/>
                <a:gd name="T56" fmla="*/ 2147483646 w 670"/>
                <a:gd name="T57" fmla="*/ 2147483646 h 938"/>
                <a:gd name="T58" fmla="*/ 2147483646 w 670"/>
                <a:gd name="T59" fmla="*/ 2147483646 h 938"/>
                <a:gd name="T60" fmla="*/ 2147483646 w 670"/>
                <a:gd name="T61" fmla="*/ 2147483646 h 938"/>
                <a:gd name="T62" fmla="*/ 2147483646 w 670"/>
                <a:gd name="T63" fmla="*/ 2147483646 h 938"/>
                <a:gd name="T64" fmla="*/ 2147483646 w 670"/>
                <a:gd name="T65" fmla="*/ 2147483646 h 938"/>
                <a:gd name="T66" fmla="*/ 2147483646 w 670"/>
                <a:gd name="T67" fmla="*/ 2147483646 h 938"/>
                <a:gd name="T68" fmla="*/ 2147483646 w 670"/>
                <a:gd name="T69" fmla="*/ 2147483646 h 938"/>
                <a:gd name="T70" fmla="*/ 2147483646 w 670"/>
                <a:gd name="T71" fmla="*/ 2147483646 h 938"/>
                <a:gd name="T72" fmla="*/ 2147483646 w 670"/>
                <a:gd name="T73" fmla="*/ 2147483646 h 938"/>
                <a:gd name="T74" fmla="*/ 2147483646 w 670"/>
                <a:gd name="T75" fmla="*/ 2147483646 h 938"/>
                <a:gd name="T76" fmla="*/ 2147483646 w 670"/>
                <a:gd name="T77" fmla="*/ 2147483646 h 938"/>
                <a:gd name="T78" fmla="*/ 2147483646 w 670"/>
                <a:gd name="T79" fmla="*/ 2147483646 h 938"/>
                <a:gd name="T80" fmla="*/ 2147483646 w 670"/>
                <a:gd name="T81" fmla="*/ 2147483646 h 938"/>
                <a:gd name="T82" fmla="*/ 2147483646 w 670"/>
                <a:gd name="T83" fmla="*/ 2147483646 h 938"/>
                <a:gd name="T84" fmla="*/ 2147483646 w 670"/>
                <a:gd name="T85" fmla="*/ 2147483646 h 938"/>
                <a:gd name="T86" fmla="*/ 2147483646 w 670"/>
                <a:gd name="T87" fmla="*/ 2147483646 h 938"/>
                <a:gd name="T88" fmla="*/ 2147483646 w 670"/>
                <a:gd name="T89" fmla="*/ 2147483646 h 938"/>
                <a:gd name="T90" fmla="*/ 2147483646 w 670"/>
                <a:gd name="T91" fmla="*/ 2147483646 h 938"/>
                <a:gd name="T92" fmla="*/ 2147483646 w 670"/>
                <a:gd name="T93" fmla="*/ 2147483646 h 938"/>
                <a:gd name="T94" fmla="*/ 2147483646 w 670"/>
                <a:gd name="T95" fmla="*/ 2147483646 h 938"/>
                <a:gd name="T96" fmla="*/ 2147483646 w 670"/>
                <a:gd name="T97" fmla="*/ 2147483646 h 938"/>
                <a:gd name="T98" fmla="*/ 2147483646 w 670"/>
                <a:gd name="T99" fmla="*/ 2147483646 h 938"/>
                <a:gd name="T100" fmla="*/ 2147483646 w 670"/>
                <a:gd name="T101" fmla="*/ 2147483646 h 938"/>
                <a:gd name="T102" fmla="*/ 2147483646 w 670"/>
                <a:gd name="T103" fmla="*/ 2147483646 h 938"/>
                <a:gd name="T104" fmla="*/ 2147483646 w 670"/>
                <a:gd name="T105" fmla="*/ 2147483646 h 938"/>
                <a:gd name="T106" fmla="*/ 2147483646 w 670"/>
                <a:gd name="T107" fmla="*/ 2147483646 h 938"/>
                <a:gd name="T108" fmla="*/ 2147483646 w 670"/>
                <a:gd name="T109" fmla="*/ 2147483646 h 938"/>
                <a:gd name="T110" fmla="*/ 2147483646 w 670"/>
                <a:gd name="T111" fmla="*/ 2147483646 h 938"/>
                <a:gd name="T112" fmla="*/ 2147483646 w 670"/>
                <a:gd name="T113" fmla="*/ 2147483646 h 938"/>
                <a:gd name="T114" fmla="*/ 2147483646 w 670"/>
                <a:gd name="T115" fmla="*/ 2147483646 h 938"/>
                <a:gd name="T116" fmla="*/ 2147483646 w 670"/>
                <a:gd name="T117" fmla="*/ 2147483646 h 9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0"/>
                <a:gd name="T178" fmla="*/ 0 h 938"/>
                <a:gd name="T179" fmla="*/ 670 w 670"/>
                <a:gd name="T180" fmla="*/ 938 h 9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0" h="938">
                  <a:moveTo>
                    <a:pt x="43" y="53"/>
                  </a:moveTo>
                  <a:lnTo>
                    <a:pt x="51" y="52"/>
                  </a:lnTo>
                  <a:lnTo>
                    <a:pt x="58" y="51"/>
                  </a:lnTo>
                  <a:lnTo>
                    <a:pt x="65" y="50"/>
                  </a:lnTo>
                  <a:lnTo>
                    <a:pt x="73" y="49"/>
                  </a:lnTo>
                  <a:lnTo>
                    <a:pt x="80" y="48"/>
                  </a:lnTo>
                  <a:lnTo>
                    <a:pt x="87" y="47"/>
                  </a:lnTo>
                  <a:lnTo>
                    <a:pt x="95" y="46"/>
                  </a:lnTo>
                  <a:lnTo>
                    <a:pt x="103" y="45"/>
                  </a:lnTo>
                  <a:lnTo>
                    <a:pt x="110" y="44"/>
                  </a:lnTo>
                  <a:lnTo>
                    <a:pt x="117" y="43"/>
                  </a:lnTo>
                  <a:lnTo>
                    <a:pt x="125" y="43"/>
                  </a:lnTo>
                  <a:lnTo>
                    <a:pt x="132" y="41"/>
                  </a:lnTo>
                  <a:lnTo>
                    <a:pt x="139" y="40"/>
                  </a:lnTo>
                  <a:lnTo>
                    <a:pt x="147" y="39"/>
                  </a:lnTo>
                  <a:lnTo>
                    <a:pt x="154" y="39"/>
                  </a:lnTo>
                  <a:lnTo>
                    <a:pt x="161" y="37"/>
                  </a:lnTo>
                  <a:lnTo>
                    <a:pt x="167" y="37"/>
                  </a:lnTo>
                  <a:lnTo>
                    <a:pt x="173" y="37"/>
                  </a:lnTo>
                  <a:lnTo>
                    <a:pt x="178" y="37"/>
                  </a:lnTo>
                  <a:lnTo>
                    <a:pt x="184" y="37"/>
                  </a:lnTo>
                  <a:lnTo>
                    <a:pt x="190" y="37"/>
                  </a:lnTo>
                  <a:lnTo>
                    <a:pt x="196" y="37"/>
                  </a:lnTo>
                  <a:lnTo>
                    <a:pt x="201" y="37"/>
                  </a:lnTo>
                  <a:lnTo>
                    <a:pt x="207" y="37"/>
                  </a:lnTo>
                  <a:lnTo>
                    <a:pt x="213" y="37"/>
                  </a:lnTo>
                  <a:lnTo>
                    <a:pt x="219" y="37"/>
                  </a:lnTo>
                  <a:lnTo>
                    <a:pt x="225" y="37"/>
                  </a:lnTo>
                  <a:lnTo>
                    <a:pt x="230" y="37"/>
                  </a:lnTo>
                  <a:lnTo>
                    <a:pt x="236" y="37"/>
                  </a:lnTo>
                  <a:lnTo>
                    <a:pt x="242" y="37"/>
                  </a:lnTo>
                  <a:lnTo>
                    <a:pt x="248" y="37"/>
                  </a:lnTo>
                  <a:lnTo>
                    <a:pt x="254" y="37"/>
                  </a:lnTo>
                  <a:lnTo>
                    <a:pt x="258" y="37"/>
                  </a:lnTo>
                  <a:lnTo>
                    <a:pt x="262" y="37"/>
                  </a:lnTo>
                  <a:lnTo>
                    <a:pt x="267" y="37"/>
                  </a:lnTo>
                  <a:lnTo>
                    <a:pt x="272" y="36"/>
                  </a:lnTo>
                  <a:lnTo>
                    <a:pt x="277" y="36"/>
                  </a:lnTo>
                  <a:lnTo>
                    <a:pt x="281" y="36"/>
                  </a:lnTo>
                  <a:lnTo>
                    <a:pt x="285" y="36"/>
                  </a:lnTo>
                  <a:lnTo>
                    <a:pt x="290" y="36"/>
                  </a:lnTo>
                  <a:lnTo>
                    <a:pt x="294" y="31"/>
                  </a:lnTo>
                  <a:lnTo>
                    <a:pt x="298" y="26"/>
                  </a:lnTo>
                  <a:lnTo>
                    <a:pt x="302" y="22"/>
                  </a:lnTo>
                  <a:lnTo>
                    <a:pt x="306" y="17"/>
                  </a:lnTo>
                  <a:lnTo>
                    <a:pt x="310" y="14"/>
                  </a:lnTo>
                  <a:lnTo>
                    <a:pt x="314" y="9"/>
                  </a:lnTo>
                  <a:lnTo>
                    <a:pt x="318" y="4"/>
                  </a:lnTo>
                  <a:lnTo>
                    <a:pt x="322" y="0"/>
                  </a:lnTo>
                  <a:lnTo>
                    <a:pt x="329" y="1"/>
                  </a:lnTo>
                  <a:lnTo>
                    <a:pt x="336" y="2"/>
                  </a:lnTo>
                  <a:lnTo>
                    <a:pt x="342" y="3"/>
                  </a:lnTo>
                  <a:lnTo>
                    <a:pt x="349" y="4"/>
                  </a:lnTo>
                  <a:lnTo>
                    <a:pt x="356" y="5"/>
                  </a:lnTo>
                  <a:lnTo>
                    <a:pt x="363" y="6"/>
                  </a:lnTo>
                  <a:lnTo>
                    <a:pt x="370" y="7"/>
                  </a:lnTo>
                  <a:lnTo>
                    <a:pt x="377" y="8"/>
                  </a:lnTo>
                  <a:lnTo>
                    <a:pt x="384" y="10"/>
                  </a:lnTo>
                  <a:lnTo>
                    <a:pt x="390" y="11"/>
                  </a:lnTo>
                  <a:lnTo>
                    <a:pt x="397" y="12"/>
                  </a:lnTo>
                  <a:lnTo>
                    <a:pt x="404" y="13"/>
                  </a:lnTo>
                  <a:lnTo>
                    <a:pt x="411" y="14"/>
                  </a:lnTo>
                  <a:lnTo>
                    <a:pt x="418" y="15"/>
                  </a:lnTo>
                  <a:lnTo>
                    <a:pt x="425" y="15"/>
                  </a:lnTo>
                  <a:lnTo>
                    <a:pt x="432" y="17"/>
                  </a:lnTo>
                  <a:lnTo>
                    <a:pt x="433" y="21"/>
                  </a:lnTo>
                  <a:lnTo>
                    <a:pt x="434" y="26"/>
                  </a:lnTo>
                  <a:lnTo>
                    <a:pt x="436" y="31"/>
                  </a:lnTo>
                  <a:lnTo>
                    <a:pt x="437" y="36"/>
                  </a:lnTo>
                  <a:lnTo>
                    <a:pt x="439" y="43"/>
                  </a:lnTo>
                  <a:lnTo>
                    <a:pt x="441" y="48"/>
                  </a:lnTo>
                  <a:lnTo>
                    <a:pt x="442" y="55"/>
                  </a:lnTo>
                  <a:lnTo>
                    <a:pt x="444" y="62"/>
                  </a:lnTo>
                  <a:lnTo>
                    <a:pt x="450" y="63"/>
                  </a:lnTo>
                  <a:lnTo>
                    <a:pt x="456" y="64"/>
                  </a:lnTo>
                  <a:lnTo>
                    <a:pt x="462" y="65"/>
                  </a:lnTo>
                  <a:lnTo>
                    <a:pt x="467" y="66"/>
                  </a:lnTo>
                  <a:lnTo>
                    <a:pt x="474" y="67"/>
                  </a:lnTo>
                  <a:lnTo>
                    <a:pt x="480" y="68"/>
                  </a:lnTo>
                  <a:lnTo>
                    <a:pt x="485" y="70"/>
                  </a:lnTo>
                  <a:lnTo>
                    <a:pt x="491" y="71"/>
                  </a:lnTo>
                  <a:lnTo>
                    <a:pt x="501" y="74"/>
                  </a:lnTo>
                  <a:lnTo>
                    <a:pt x="511" y="77"/>
                  </a:lnTo>
                  <a:lnTo>
                    <a:pt x="520" y="81"/>
                  </a:lnTo>
                  <a:lnTo>
                    <a:pt x="530" y="84"/>
                  </a:lnTo>
                  <a:lnTo>
                    <a:pt x="539" y="87"/>
                  </a:lnTo>
                  <a:lnTo>
                    <a:pt x="548" y="91"/>
                  </a:lnTo>
                  <a:lnTo>
                    <a:pt x="558" y="93"/>
                  </a:lnTo>
                  <a:lnTo>
                    <a:pt x="567" y="96"/>
                  </a:lnTo>
                  <a:lnTo>
                    <a:pt x="574" y="99"/>
                  </a:lnTo>
                  <a:lnTo>
                    <a:pt x="581" y="102"/>
                  </a:lnTo>
                  <a:lnTo>
                    <a:pt x="588" y="105"/>
                  </a:lnTo>
                  <a:lnTo>
                    <a:pt x="595" y="108"/>
                  </a:lnTo>
                  <a:lnTo>
                    <a:pt x="602" y="111"/>
                  </a:lnTo>
                  <a:lnTo>
                    <a:pt x="608" y="114"/>
                  </a:lnTo>
                  <a:lnTo>
                    <a:pt x="615" y="117"/>
                  </a:lnTo>
                  <a:lnTo>
                    <a:pt x="622" y="119"/>
                  </a:lnTo>
                  <a:lnTo>
                    <a:pt x="628" y="123"/>
                  </a:lnTo>
                  <a:lnTo>
                    <a:pt x="634" y="126"/>
                  </a:lnTo>
                  <a:lnTo>
                    <a:pt x="640" y="130"/>
                  </a:lnTo>
                  <a:lnTo>
                    <a:pt x="646" y="134"/>
                  </a:lnTo>
                  <a:lnTo>
                    <a:pt x="652" y="138"/>
                  </a:lnTo>
                  <a:lnTo>
                    <a:pt x="658" y="141"/>
                  </a:lnTo>
                  <a:lnTo>
                    <a:pt x="664" y="145"/>
                  </a:lnTo>
                  <a:lnTo>
                    <a:pt x="670" y="149"/>
                  </a:lnTo>
                  <a:lnTo>
                    <a:pt x="670" y="159"/>
                  </a:lnTo>
                  <a:lnTo>
                    <a:pt x="670" y="169"/>
                  </a:lnTo>
                  <a:lnTo>
                    <a:pt x="670" y="180"/>
                  </a:lnTo>
                  <a:lnTo>
                    <a:pt x="670" y="190"/>
                  </a:lnTo>
                  <a:lnTo>
                    <a:pt x="667" y="191"/>
                  </a:lnTo>
                  <a:lnTo>
                    <a:pt x="664" y="193"/>
                  </a:lnTo>
                  <a:lnTo>
                    <a:pt x="661" y="195"/>
                  </a:lnTo>
                  <a:lnTo>
                    <a:pt x="657" y="196"/>
                  </a:lnTo>
                  <a:lnTo>
                    <a:pt x="653" y="199"/>
                  </a:lnTo>
                  <a:lnTo>
                    <a:pt x="650" y="200"/>
                  </a:lnTo>
                  <a:lnTo>
                    <a:pt x="646" y="202"/>
                  </a:lnTo>
                  <a:lnTo>
                    <a:pt x="643" y="204"/>
                  </a:lnTo>
                  <a:lnTo>
                    <a:pt x="638" y="204"/>
                  </a:lnTo>
                  <a:lnTo>
                    <a:pt x="633" y="206"/>
                  </a:lnTo>
                  <a:lnTo>
                    <a:pt x="628" y="206"/>
                  </a:lnTo>
                  <a:lnTo>
                    <a:pt x="622" y="207"/>
                  </a:lnTo>
                  <a:lnTo>
                    <a:pt x="617" y="207"/>
                  </a:lnTo>
                  <a:lnTo>
                    <a:pt x="613" y="208"/>
                  </a:lnTo>
                  <a:lnTo>
                    <a:pt x="607" y="209"/>
                  </a:lnTo>
                  <a:lnTo>
                    <a:pt x="602" y="210"/>
                  </a:lnTo>
                  <a:lnTo>
                    <a:pt x="602" y="219"/>
                  </a:lnTo>
                  <a:lnTo>
                    <a:pt x="600" y="230"/>
                  </a:lnTo>
                  <a:lnTo>
                    <a:pt x="600" y="240"/>
                  </a:lnTo>
                  <a:lnTo>
                    <a:pt x="599" y="250"/>
                  </a:lnTo>
                  <a:lnTo>
                    <a:pt x="596" y="251"/>
                  </a:lnTo>
                  <a:lnTo>
                    <a:pt x="593" y="253"/>
                  </a:lnTo>
                  <a:lnTo>
                    <a:pt x="591" y="255"/>
                  </a:lnTo>
                  <a:lnTo>
                    <a:pt x="588" y="256"/>
                  </a:lnTo>
                  <a:lnTo>
                    <a:pt x="585" y="258"/>
                  </a:lnTo>
                  <a:lnTo>
                    <a:pt x="582" y="260"/>
                  </a:lnTo>
                  <a:lnTo>
                    <a:pt x="580" y="262"/>
                  </a:lnTo>
                  <a:lnTo>
                    <a:pt x="577" y="263"/>
                  </a:lnTo>
                  <a:lnTo>
                    <a:pt x="577" y="268"/>
                  </a:lnTo>
                  <a:lnTo>
                    <a:pt x="577" y="273"/>
                  </a:lnTo>
                  <a:lnTo>
                    <a:pt x="577" y="278"/>
                  </a:lnTo>
                  <a:lnTo>
                    <a:pt x="577" y="284"/>
                  </a:lnTo>
                  <a:lnTo>
                    <a:pt x="581" y="286"/>
                  </a:lnTo>
                  <a:lnTo>
                    <a:pt x="584" y="288"/>
                  </a:lnTo>
                  <a:lnTo>
                    <a:pt x="587" y="291"/>
                  </a:lnTo>
                  <a:lnTo>
                    <a:pt x="589" y="293"/>
                  </a:lnTo>
                  <a:lnTo>
                    <a:pt x="593" y="295"/>
                  </a:lnTo>
                  <a:lnTo>
                    <a:pt x="596" y="297"/>
                  </a:lnTo>
                  <a:lnTo>
                    <a:pt x="599" y="299"/>
                  </a:lnTo>
                  <a:lnTo>
                    <a:pt x="602" y="302"/>
                  </a:lnTo>
                  <a:lnTo>
                    <a:pt x="603" y="318"/>
                  </a:lnTo>
                  <a:lnTo>
                    <a:pt x="603" y="334"/>
                  </a:lnTo>
                  <a:lnTo>
                    <a:pt x="603" y="350"/>
                  </a:lnTo>
                  <a:lnTo>
                    <a:pt x="603" y="367"/>
                  </a:lnTo>
                  <a:lnTo>
                    <a:pt x="599" y="368"/>
                  </a:lnTo>
                  <a:lnTo>
                    <a:pt x="595" y="370"/>
                  </a:lnTo>
                  <a:lnTo>
                    <a:pt x="591" y="372"/>
                  </a:lnTo>
                  <a:lnTo>
                    <a:pt x="588" y="374"/>
                  </a:lnTo>
                  <a:lnTo>
                    <a:pt x="584" y="377"/>
                  </a:lnTo>
                  <a:lnTo>
                    <a:pt x="580" y="378"/>
                  </a:lnTo>
                  <a:lnTo>
                    <a:pt x="576" y="381"/>
                  </a:lnTo>
                  <a:lnTo>
                    <a:pt x="572" y="383"/>
                  </a:lnTo>
                  <a:lnTo>
                    <a:pt x="572" y="405"/>
                  </a:lnTo>
                  <a:lnTo>
                    <a:pt x="572" y="427"/>
                  </a:lnTo>
                  <a:lnTo>
                    <a:pt x="571" y="449"/>
                  </a:lnTo>
                  <a:lnTo>
                    <a:pt x="570" y="471"/>
                  </a:lnTo>
                  <a:lnTo>
                    <a:pt x="569" y="496"/>
                  </a:lnTo>
                  <a:lnTo>
                    <a:pt x="569" y="521"/>
                  </a:lnTo>
                  <a:lnTo>
                    <a:pt x="567" y="545"/>
                  </a:lnTo>
                  <a:lnTo>
                    <a:pt x="566" y="570"/>
                  </a:lnTo>
                  <a:lnTo>
                    <a:pt x="563" y="614"/>
                  </a:lnTo>
                  <a:lnTo>
                    <a:pt x="559" y="656"/>
                  </a:lnTo>
                  <a:lnTo>
                    <a:pt x="556" y="699"/>
                  </a:lnTo>
                  <a:lnTo>
                    <a:pt x="552" y="742"/>
                  </a:lnTo>
                  <a:lnTo>
                    <a:pt x="548" y="764"/>
                  </a:lnTo>
                  <a:lnTo>
                    <a:pt x="545" y="787"/>
                  </a:lnTo>
                  <a:lnTo>
                    <a:pt x="542" y="809"/>
                  </a:lnTo>
                  <a:lnTo>
                    <a:pt x="539" y="831"/>
                  </a:lnTo>
                  <a:lnTo>
                    <a:pt x="536" y="853"/>
                  </a:lnTo>
                  <a:lnTo>
                    <a:pt x="533" y="875"/>
                  </a:lnTo>
                  <a:lnTo>
                    <a:pt x="530" y="898"/>
                  </a:lnTo>
                  <a:lnTo>
                    <a:pt x="527" y="920"/>
                  </a:lnTo>
                  <a:lnTo>
                    <a:pt x="511" y="921"/>
                  </a:lnTo>
                  <a:lnTo>
                    <a:pt x="496" y="921"/>
                  </a:lnTo>
                  <a:lnTo>
                    <a:pt x="482" y="922"/>
                  </a:lnTo>
                  <a:lnTo>
                    <a:pt x="466" y="922"/>
                  </a:lnTo>
                  <a:lnTo>
                    <a:pt x="451" y="923"/>
                  </a:lnTo>
                  <a:lnTo>
                    <a:pt x="436" y="923"/>
                  </a:lnTo>
                  <a:lnTo>
                    <a:pt x="421" y="924"/>
                  </a:lnTo>
                  <a:lnTo>
                    <a:pt x="406" y="925"/>
                  </a:lnTo>
                  <a:lnTo>
                    <a:pt x="391" y="925"/>
                  </a:lnTo>
                  <a:lnTo>
                    <a:pt x="376" y="926"/>
                  </a:lnTo>
                  <a:lnTo>
                    <a:pt x="360" y="926"/>
                  </a:lnTo>
                  <a:lnTo>
                    <a:pt x="345" y="927"/>
                  </a:lnTo>
                  <a:lnTo>
                    <a:pt x="330" y="927"/>
                  </a:lnTo>
                  <a:lnTo>
                    <a:pt x="315" y="928"/>
                  </a:lnTo>
                  <a:lnTo>
                    <a:pt x="300" y="929"/>
                  </a:lnTo>
                  <a:lnTo>
                    <a:pt x="284" y="929"/>
                  </a:lnTo>
                  <a:lnTo>
                    <a:pt x="269" y="930"/>
                  </a:lnTo>
                  <a:lnTo>
                    <a:pt x="255" y="930"/>
                  </a:lnTo>
                  <a:lnTo>
                    <a:pt x="239" y="931"/>
                  </a:lnTo>
                  <a:lnTo>
                    <a:pt x="224" y="931"/>
                  </a:lnTo>
                  <a:lnTo>
                    <a:pt x="208" y="932"/>
                  </a:lnTo>
                  <a:lnTo>
                    <a:pt x="193" y="933"/>
                  </a:lnTo>
                  <a:lnTo>
                    <a:pt x="178" y="933"/>
                  </a:lnTo>
                  <a:lnTo>
                    <a:pt x="163" y="934"/>
                  </a:lnTo>
                  <a:lnTo>
                    <a:pt x="148" y="934"/>
                  </a:lnTo>
                  <a:lnTo>
                    <a:pt x="133" y="935"/>
                  </a:lnTo>
                  <a:lnTo>
                    <a:pt x="118" y="935"/>
                  </a:lnTo>
                  <a:lnTo>
                    <a:pt x="103" y="936"/>
                  </a:lnTo>
                  <a:lnTo>
                    <a:pt x="88" y="937"/>
                  </a:lnTo>
                  <a:lnTo>
                    <a:pt x="73" y="937"/>
                  </a:lnTo>
                  <a:lnTo>
                    <a:pt x="58" y="938"/>
                  </a:lnTo>
                  <a:lnTo>
                    <a:pt x="43" y="938"/>
                  </a:lnTo>
                  <a:lnTo>
                    <a:pt x="39" y="922"/>
                  </a:lnTo>
                  <a:lnTo>
                    <a:pt x="36" y="905"/>
                  </a:lnTo>
                  <a:lnTo>
                    <a:pt x="33" y="889"/>
                  </a:lnTo>
                  <a:lnTo>
                    <a:pt x="30" y="873"/>
                  </a:lnTo>
                  <a:lnTo>
                    <a:pt x="27" y="857"/>
                  </a:lnTo>
                  <a:lnTo>
                    <a:pt x="25" y="841"/>
                  </a:lnTo>
                  <a:lnTo>
                    <a:pt x="21" y="824"/>
                  </a:lnTo>
                  <a:lnTo>
                    <a:pt x="18" y="808"/>
                  </a:lnTo>
                  <a:lnTo>
                    <a:pt x="16" y="778"/>
                  </a:lnTo>
                  <a:lnTo>
                    <a:pt x="14" y="748"/>
                  </a:lnTo>
                  <a:lnTo>
                    <a:pt x="11" y="718"/>
                  </a:lnTo>
                  <a:lnTo>
                    <a:pt x="9" y="688"/>
                  </a:lnTo>
                  <a:lnTo>
                    <a:pt x="7" y="658"/>
                  </a:lnTo>
                  <a:lnTo>
                    <a:pt x="4" y="627"/>
                  </a:lnTo>
                  <a:lnTo>
                    <a:pt x="2" y="597"/>
                  </a:lnTo>
                  <a:lnTo>
                    <a:pt x="0" y="568"/>
                  </a:lnTo>
                  <a:lnTo>
                    <a:pt x="2" y="545"/>
                  </a:lnTo>
                  <a:lnTo>
                    <a:pt x="7" y="488"/>
                  </a:lnTo>
                  <a:lnTo>
                    <a:pt x="14" y="406"/>
                  </a:lnTo>
                  <a:lnTo>
                    <a:pt x="22" y="312"/>
                  </a:lnTo>
                  <a:lnTo>
                    <a:pt x="29" y="217"/>
                  </a:lnTo>
                  <a:lnTo>
                    <a:pt x="36" y="135"/>
                  </a:lnTo>
                  <a:lnTo>
                    <a:pt x="41" y="76"/>
                  </a:lnTo>
                  <a:lnTo>
                    <a:pt x="43" y="53"/>
                  </a:lnTo>
                  <a:close/>
                </a:path>
              </a:pathLst>
            </a:custGeom>
            <a:solidFill>
              <a:srgbClr val="EAEA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2" name="Freeform 194"/>
            <p:cNvSpPr>
              <a:spLocks/>
            </p:cNvSpPr>
            <p:nvPr/>
          </p:nvSpPr>
          <p:spPr bwMode="auto">
            <a:xfrm>
              <a:off x="3643313" y="2559050"/>
              <a:ext cx="1058863" cy="1484312"/>
            </a:xfrm>
            <a:custGeom>
              <a:avLst/>
              <a:gdLst>
                <a:gd name="T0" fmla="*/ 2147483646 w 667"/>
                <a:gd name="T1" fmla="*/ 2147483646 h 935"/>
                <a:gd name="T2" fmla="*/ 2147483646 w 667"/>
                <a:gd name="T3" fmla="*/ 2147483646 h 935"/>
                <a:gd name="T4" fmla="*/ 2147483646 w 667"/>
                <a:gd name="T5" fmla="*/ 2147483646 h 935"/>
                <a:gd name="T6" fmla="*/ 2147483646 w 667"/>
                <a:gd name="T7" fmla="*/ 2147483646 h 935"/>
                <a:gd name="T8" fmla="*/ 2147483646 w 667"/>
                <a:gd name="T9" fmla="*/ 2147483646 h 935"/>
                <a:gd name="T10" fmla="*/ 2147483646 w 667"/>
                <a:gd name="T11" fmla="*/ 2147483646 h 935"/>
                <a:gd name="T12" fmla="*/ 2147483646 w 667"/>
                <a:gd name="T13" fmla="*/ 2147483646 h 935"/>
                <a:gd name="T14" fmla="*/ 2147483646 w 667"/>
                <a:gd name="T15" fmla="*/ 2147483646 h 935"/>
                <a:gd name="T16" fmla="*/ 2147483646 w 667"/>
                <a:gd name="T17" fmla="*/ 2147483646 h 935"/>
                <a:gd name="T18" fmla="*/ 2147483646 w 667"/>
                <a:gd name="T19" fmla="*/ 2147483646 h 935"/>
                <a:gd name="T20" fmla="*/ 2147483646 w 667"/>
                <a:gd name="T21" fmla="*/ 2147483646 h 935"/>
                <a:gd name="T22" fmla="*/ 2147483646 w 667"/>
                <a:gd name="T23" fmla="*/ 2147483646 h 935"/>
                <a:gd name="T24" fmla="*/ 2147483646 w 667"/>
                <a:gd name="T25" fmla="*/ 2147483646 h 935"/>
                <a:gd name="T26" fmla="*/ 2147483646 w 667"/>
                <a:gd name="T27" fmla="*/ 2147483646 h 935"/>
                <a:gd name="T28" fmla="*/ 2147483646 w 667"/>
                <a:gd name="T29" fmla="*/ 2147483646 h 935"/>
                <a:gd name="T30" fmla="*/ 2147483646 w 667"/>
                <a:gd name="T31" fmla="*/ 2147483646 h 935"/>
                <a:gd name="T32" fmla="*/ 2147483646 w 667"/>
                <a:gd name="T33" fmla="*/ 2147483646 h 935"/>
                <a:gd name="T34" fmla="*/ 2147483646 w 667"/>
                <a:gd name="T35" fmla="*/ 2147483646 h 935"/>
                <a:gd name="T36" fmla="*/ 2147483646 w 667"/>
                <a:gd name="T37" fmla="*/ 2147483646 h 935"/>
                <a:gd name="T38" fmla="*/ 2147483646 w 667"/>
                <a:gd name="T39" fmla="*/ 2147483646 h 935"/>
                <a:gd name="T40" fmla="*/ 2147483646 w 667"/>
                <a:gd name="T41" fmla="*/ 2147483646 h 935"/>
                <a:gd name="T42" fmla="*/ 2147483646 w 667"/>
                <a:gd name="T43" fmla="*/ 2147483646 h 935"/>
                <a:gd name="T44" fmla="*/ 2147483646 w 667"/>
                <a:gd name="T45" fmla="*/ 2147483646 h 935"/>
                <a:gd name="T46" fmla="*/ 2147483646 w 667"/>
                <a:gd name="T47" fmla="*/ 2147483646 h 935"/>
                <a:gd name="T48" fmla="*/ 2147483646 w 667"/>
                <a:gd name="T49" fmla="*/ 2147483646 h 935"/>
                <a:gd name="T50" fmla="*/ 2147483646 w 667"/>
                <a:gd name="T51" fmla="*/ 2147483646 h 935"/>
                <a:gd name="T52" fmla="*/ 2147483646 w 667"/>
                <a:gd name="T53" fmla="*/ 2147483646 h 935"/>
                <a:gd name="T54" fmla="*/ 2147483646 w 667"/>
                <a:gd name="T55" fmla="*/ 2147483646 h 935"/>
                <a:gd name="T56" fmla="*/ 2147483646 w 667"/>
                <a:gd name="T57" fmla="*/ 2147483646 h 935"/>
                <a:gd name="T58" fmla="*/ 2147483646 w 667"/>
                <a:gd name="T59" fmla="*/ 2147483646 h 935"/>
                <a:gd name="T60" fmla="*/ 2147483646 w 667"/>
                <a:gd name="T61" fmla="*/ 2147483646 h 935"/>
                <a:gd name="T62" fmla="*/ 2147483646 w 667"/>
                <a:gd name="T63" fmla="*/ 2147483646 h 935"/>
                <a:gd name="T64" fmla="*/ 2147483646 w 667"/>
                <a:gd name="T65" fmla="*/ 2147483646 h 935"/>
                <a:gd name="T66" fmla="*/ 2147483646 w 667"/>
                <a:gd name="T67" fmla="*/ 2147483646 h 935"/>
                <a:gd name="T68" fmla="*/ 2147483646 w 667"/>
                <a:gd name="T69" fmla="*/ 2147483646 h 935"/>
                <a:gd name="T70" fmla="*/ 2147483646 w 667"/>
                <a:gd name="T71" fmla="*/ 2147483646 h 935"/>
                <a:gd name="T72" fmla="*/ 2147483646 w 667"/>
                <a:gd name="T73" fmla="*/ 2147483646 h 935"/>
                <a:gd name="T74" fmla="*/ 2147483646 w 667"/>
                <a:gd name="T75" fmla="*/ 2147483646 h 935"/>
                <a:gd name="T76" fmla="*/ 2147483646 w 667"/>
                <a:gd name="T77" fmla="*/ 2147483646 h 935"/>
                <a:gd name="T78" fmla="*/ 2147483646 w 667"/>
                <a:gd name="T79" fmla="*/ 2147483646 h 935"/>
                <a:gd name="T80" fmla="*/ 2147483646 w 667"/>
                <a:gd name="T81" fmla="*/ 2147483646 h 935"/>
                <a:gd name="T82" fmla="*/ 2147483646 w 667"/>
                <a:gd name="T83" fmla="*/ 2147483646 h 935"/>
                <a:gd name="T84" fmla="*/ 2147483646 w 667"/>
                <a:gd name="T85" fmla="*/ 2147483646 h 935"/>
                <a:gd name="T86" fmla="*/ 2147483646 w 667"/>
                <a:gd name="T87" fmla="*/ 2147483646 h 935"/>
                <a:gd name="T88" fmla="*/ 2147483646 w 667"/>
                <a:gd name="T89" fmla="*/ 2147483646 h 935"/>
                <a:gd name="T90" fmla="*/ 2147483646 w 667"/>
                <a:gd name="T91" fmla="*/ 2147483646 h 935"/>
                <a:gd name="T92" fmla="*/ 2147483646 w 667"/>
                <a:gd name="T93" fmla="*/ 2147483646 h 935"/>
                <a:gd name="T94" fmla="*/ 2147483646 w 667"/>
                <a:gd name="T95" fmla="*/ 2147483646 h 935"/>
                <a:gd name="T96" fmla="*/ 2147483646 w 667"/>
                <a:gd name="T97" fmla="*/ 2147483646 h 935"/>
                <a:gd name="T98" fmla="*/ 2147483646 w 667"/>
                <a:gd name="T99" fmla="*/ 2147483646 h 935"/>
                <a:gd name="T100" fmla="*/ 2147483646 w 667"/>
                <a:gd name="T101" fmla="*/ 2147483646 h 935"/>
                <a:gd name="T102" fmla="*/ 2147483646 w 667"/>
                <a:gd name="T103" fmla="*/ 2147483646 h 935"/>
                <a:gd name="T104" fmla="*/ 2147483646 w 667"/>
                <a:gd name="T105" fmla="*/ 2147483646 h 935"/>
                <a:gd name="T106" fmla="*/ 2147483646 w 667"/>
                <a:gd name="T107" fmla="*/ 2147483646 h 935"/>
                <a:gd name="T108" fmla="*/ 2147483646 w 667"/>
                <a:gd name="T109" fmla="*/ 2147483646 h 935"/>
                <a:gd name="T110" fmla="*/ 2147483646 w 667"/>
                <a:gd name="T111" fmla="*/ 2147483646 h 935"/>
                <a:gd name="T112" fmla="*/ 2147483646 w 667"/>
                <a:gd name="T113" fmla="*/ 2147483646 h 935"/>
                <a:gd name="T114" fmla="*/ 2147483646 w 667"/>
                <a:gd name="T115" fmla="*/ 2147483646 h 935"/>
                <a:gd name="T116" fmla="*/ 2147483646 w 667"/>
                <a:gd name="T117" fmla="*/ 2147483646 h 9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7"/>
                <a:gd name="T178" fmla="*/ 0 h 935"/>
                <a:gd name="T179" fmla="*/ 667 w 667"/>
                <a:gd name="T180" fmla="*/ 935 h 9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7" h="935">
                  <a:moveTo>
                    <a:pt x="42" y="52"/>
                  </a:moveTo>
                  <a:lnTo>
                    <a:pt x="49" y="51"/>
                  </a:lnTo>
                  <a:lnTo>
                    <a:pt x="57" y="50"/>
                  </a:lnTo>
                  <a:lnTo>
                    <a:pt x="64" y="49"/>
                  </a:lnTo>
                  <a:lnTo>
                    <a:pt x="72" y="48"/>
                  </a:lnTo>
                  <a:lnTo>
                    <a:pt x="79" y="47"/>
                  </a:lnTo>
                  <a:lnTo>
                    <a:pt x="86" y="45"/>
                  </a:lnTo>
                  <a:lnTo>
                    <a:pt x="94" y="44"/>
                  </a:lnTo>
                  <a:lnTo>
                    <a:pt x="101" y="44"/>
                  </a:lnTo>
                  <a:lnTo>
                    <a:pt x="109" y="43"/>
                  </a:lnTo>
                  <a:lnTo>
                    <a:pt x="116" y="41"/>
                  </a:lnTo>
                  <a:lnTo>
                    <a:pt x="123" y="41"/>
                  </a:lnTo>
                  <a:lnTo>
                    <a:pt x="131" y="39"/>
                  </a:lnTo>
                  <a:lnTo>
                    <a:pt x="138" y="39"/>
                  </a:lnTo>
                  <a:lnTo>
                    <a:pt x="145" y="38"/>
                  </a:lnTo>
                  <a:lnTo>
                    <a:pt x="153" y="37"/>
                  </a:lnTo>
                  <a:lnTo>
                    <a:pt x="160" y="36"/>
                  </a:lnTo>
                  <a:lnTo>
                    <a:pt x="166" y="36"/>
                  </a:lnTo>
                  <a:lnTo>
                    <a:pt x="171" y="36"/>
                  </a:lnTo>
                  <a:lnTo>
                    <a:pt x="177" y="36"/>
                  </a:lnTo>
                  <a:lnTo>
                    <a:pt x="183" y="36"/>
                  </a:lnTo>
                  <a:lnTo>
                    <a:pt x="189" y="36"/>
                  </a:lnTo>
                  <a:lnTo>
                    <a:pt x="194" y="36"/>
                  </a:lnTo>
                  <a:lnTo>
                    <a:pt x="200" y="36"/>
                  </a:lnTo>
                  <a:lnTo>
                    <a:pt x="206" y="36"/>
                  </a:lnTo>
                  <a:lnTo>
                    <a:pt x="212" y="36"/>
                  </a:lnTo>
                  <a:lnTo>
                    <a:pt x="217" y="36"/>
                  </a:lnTo>
                  <a:lnTo>
                    <a:pt x="223" y="36"/>
                  </a:lnTo>
                  <a:lnTo>
                    <a:pt x="229" y="36"/>
                  </a:lnTo>
                  <a:lnTo>
                    <a:pt x="235" y="36"/>
                  </a:lnTo>
                  <a:lnTo>
                    <a:pt x="240" y="36"/>
                  </a:lnTo>
                  <a:lnTo>
                    <a:pt x="246" y="36"/>
                  </a:lnTo>
                  <a:lnTo>
                    <a:pt x="252" y="36"/>
                  </a:lnTo>
                  <a:lnTo>
                    <a:pt x="257" y="36"/>
                  </a:lnTo>
                  <a:lnTo>
                    <a:pt x="261" y="36"/>
                  </a:lnTo>
                  <a:lnTo>
                    <a:pt x="266" y="36"/>
                  </a:lnTo>
                  <a:lnTo>
                    <a:pt x="271" y="36"/>
                  </a:lnTo>
                  <a:lnTo>
                    <a:pt x="275" y="36"/>
                  </a:lnTo>
                  <a:lnTo>
                    <a:pt x="280" y="36"/>
                  </a:lnTo>
                  <a:lnTo>
                    <a:pt x="285" y="35"/>
                  </a:lnTo>
                  <a:lnTo>
                    <a:pt x="290" y="35"/>
                  </a:lnTo>
                  <a:lnTo>
                    <a:pt x="294" y="30"/>
                  </a:lnTo>
                  <a:lnTo>
                    <a:pt x="298" y="26"/>
                  </a:lnTo>
                  <a:lnTo>
                    <a:pt x="302" y="22"/>
                  </a:lnTo>
                  <a:lnTo>
                    <a:pt x="306" y="17"/>
                  </a:lnTo>
                  <a:lnTo>
                    <a:pt x="309" y="13"/>
                  </a:lnTo>
                  <a:lnTo>
                    <a:pt x="313" y="9"/>
                  </a:lnTo>
                  <a:lnTo>
                    <a:pt x="317" y="4"/>
                  </a:lnTo>
                  <a:lnTo>
                    <a:pt x="321" y="0"/>
                  </a:lnTo>
                  <a:lnTo>
                    <a:pt x="328" y="1"/>
                  </a:lnTo>
                  <a:lnTo>
                    <a:pt x="335" y="1"/>
                  </a:lnTo>
                  <a:lnTo>
                    <a:pt x="341" y="3"/>
                  </a:lnTo>
                  <a:lnTo>
                    <a:pt x="348" y="4"/>
                  </a:lnTo>
                  <a:lnTo>
                    <a:pt x="355" y="5"/>
                  </a:lnTo>
                  <a:lnTo>
                    <a:pt x="361" y="5"/>
                  </a:lnTo>
                  <a:lnTo>
                    <a:pt x="368" y="7"/>
                  </a:lnTo>
                  <a:lnTo>
                    <a:pt x="375" y="8"/>
                  </a:lnTo>
                  <a:lnTo>
                    <a:pt x="381" y="9"/>
                  </a:lnTo>
                  <a:lnTo>
                    <a:pt x="388" y="10"/>
                  </a:lnTo>
                  <a:lnTo>
                    <a:pt x="395" y="11"/>
                  </a:lnTo>
                  <a:lnTo>
                    <a:pt x="402" y="12"/>
                  </a:lnTo>
                  <a:lnTo>
                    <a:pt x="408" y="13"/>
                  </a:lnTo>
                  <a:lnTo>
                    <a:pt x="415" y="14"/>
                  </a:lnTo>
                  <a:lnTo>
                    <a:pt x="422" y="15"/>
                  </a:lnTo>
                  <a:lnTo>
                    <a:pt x="428" y="16"/>
                  </a:lnTo>
                  <a:lnTo>
                    <a:pt x="430" y="21"/>
                  </a:lnTo>
                  <a:lnTo>
                    <a:pt x="431" y="26"/>
                  </a:lnTo>
                  <a:lnTo>
                    <a:pt x="433" y="30"/>
                  </a:lnTo>
                  <a:lnTo>
                    <a:pt x="435" y="36"/>
                  </a:lnTo>
                  <a:lnTo>
                    <a:pt x="436" y="41"/>
                  </a:lnTo>
                  <a:lnTo>
                    <a:pt x="438" y="48"/>
                  </a:lnTo>
                  <a:lnTo>
                    <a:pt x="439" y="55"/>
                  </a:lnTo>
                  <a:lnTo>
                    <a:pt x="441" y="61"/>
                  </a:lnTo>
                  <a:lnTo>
                    <a:pt x="447" y="62"/>
                  </a:lnTo>
                  <a:lnTo>
                    <a:pt x="453" y="63"/>
                  </a:lnTo>
                  <a:lnTo>
                    <a:pt x="459" y="64"/>
                  </a:lnTo>
                  <a:lnTo>
                    <a:pt x="465" y="65"/>
                  </a:lnTo>
                  <a:lnTo>
                    <a:pt x="471" y="67"/>
                  </a:lnTo>
                  <a:lnTo>
                    <a:pt x="476" y="68"/>
                  </a:lnTo>
                  <a:lnTo>
                    <a:pt x="483" y="69"/>
                  </a:lnTo>
                  <a:lnTo>
                    <a:pt x="489" y="70"/>
                  </a:lnTo>
                  <a:lnTo>
                    <a:pt x="498" y="74"/>
                  </a:lnTo>
                  <a:lnTo>
                    <a:pt x="508" y="77"/>
                  </a:lnTo>
                  <a:lnTo>
                    <a:pt x="517" y="80"/>
                  </a:lnTo>
                  <a:lnTo>
                    <a:pt x="527" y="83"/>
                  </a:lnTo>
                  <a:lnTo>
                    <a:pt x="536" y="86"/>
                  </a:lnTo>
                  <a:lnTo>
                    <a:pt x="546" y="89"/>
                  </a:lnTo>
                  <a:lnTo>
                    <a:pt x="555" y="93"/>
                  </a:lnTo>
                  <a:lnTo>
                    <a:pt x="565" y="96"/>
                  </a:lnTo>
                  <a:lnTo>
                    <a:pt x="572" y="99"/>
                  </a:lnTo>
                  <a:lnTo>
                    <a:pt x="578" y="101"/>
                  </a:lnTo>
                  <a:lnTo>
                    <a:pt x="585" y="104"/>
                  </a:lnTo>
                  <a:lnTo>
                    <a:pt x="592" y="107"/>
                  </a:lnTo>
                  <a:lnTo>
                    <a:pt x="598" y="110"/>
                  </a:lnTo>
                  <a:lnTo>
                    <a:pt x="605" y="113"/>
                  </a:lnTo>
                  <a:lnTo>
                    <a:pt x="612" y="116"/>
                  </a:lnTo>
                  <a:lnTo>
                    <a:pt x="619" y="119"/>
                  </a:lnTo>
                  <a:lnTo>
                    <a:pt x="625" y="122"/>
                  </a:lnTo>
                  <a:lnTo>
                    <a:pt x="631" y="126"/>
                  </a:lnTo>
                  <a:lnTo>
                    <a:pt x="637" y="129"/>
                  </a:lnTo>
                  <a:lnTo>
                    <a:pt x="643" y="133"/>
                  </a:lnTo>
                  <a:lnTo>
                    <a:pt x="649" y="137"/>
                  </a:lnTo>
                  <a:lnTo>
                    <a:pt x="655" y="141"/>
                  </a:lnTo>
                  <a:lnTo>
                    <a:pt x="661" y="145"/>
                  </a:lnTo>
                  <a:lnTo>
                    <a:pt x="667" y="148"/>
                  </a:lnTo>
                  <a:lnTo>
                    <a:pt x="667" y="157"/>
                  </a:lnTo>
                  <a:lnTo>
                    <a:pt x="667" y="167"/>
                  </a:lnTo>
                  <a:lnTo>
                    <a:pt x="667" y="176"/>
                  </a:lnTo>
                  <a:lnTo>
                    <a:pt x="667" y="186"/>
                  </a:lnTo>
                  <a:lnTo>
                    <a:pt x="664" y="188"/>
                  </a:lnTo>
                  <a:lnTo>
                    <a:pt x="660" y="189"/>
                  </a:lnTo>
                  <a:lnTo>
                    <a:pt x="657" y="191"/>
                  </a:lnTo>
                  <a:lnTo>
                    <a:pt x="653" y="193"/>
                  </a:lnTo>
                  <a:lnTo>
                    <a:pt x="649" y="194"/>
                  </a:lnTo>
                  <a:lnTo>
                    <a:pt x="646" y="196"/>
                  </a:lnTo>
                  <a:lnTo>
                    <a:pt x="642" y="197"/>
                  </a:lnTo>
                  <a:lnTo>
                    <a:pt x="639" y="199"/>
                  </a:lnTo>
                  <a:lnTo>
                    <a:pt x="634" y="200"/>
                  </a:lnTo>
                  <a:lnTo>
                    <a:pt x="628" y="201"/>
                  </a:lnTo>
                  <a:lnTo>
                    <a:pt x="623" y="201"/>
                  </a:lnTo>
                  <a:lnTo>
                    <a:pt x="618" y="203"/>
                  </a:lnTo>
                  <a:lnTo>
                    <a:pt x="613" y="203"/>
                  </a:lnTo>
                  <a:lnTo>
                    <a:pt x="608" y="204"/>
                  </a:lnTo>
                  <a:lnTo>
                    <a:pt x="603" y="205"/>
                  </a:lnTo>
                  <a:lnTo>
                    <a:pt x="598" y="205"/>
                  </a:lnTo>
                  <a:lnTo>
                    <a:pt x="597" y="216"/>
                  </a:lnTo>
                  <a:lnTo>
                    <a:pt x="596" y="226"/>
                  </a:lnTo>
                  <a:lnTo>
                    <a:pt x="596" y="236"/>
                  </a:lnTo>
                  <a:lnTo>
                    <a:pt x="594" y="246"/>
                  </a:lnTo>
                  <a:lnTo>
                    <a:pt x="592" y="248"/>
                  </a:lnTo>
                  <a:lnTo>
                    <a:pt x="589" y="249"/>
                  </a:lnTo>
                  <a:lnTo>
                    <a:pt x="586" y="251"/>
                  </a:lnTo>
                  <a:lnTo>
                    <a:pt x="584" y="253"/>
                  </a:lnTo>
                  <a:lnTo>
                    <a:pt x="581" y="255"/>
                  </a:lnTo>
                  <a:lnTo>
                    <a:pt x="578" y="256"/>
                  </a:lnTo>
                  <a:lnTo>
                    <a:pt x="575" y="258"/>
                  </a:lnTo>
                  <a:lnTo>
                    <a:pt x="572" y="260"/>
                  </a:lnTo>
                  <a:lnTo>
                    <a:pt x="572" y="265"/>
                  </a:lnTo>
                  <a:lnTo>
                    <a:pt x="573" y="270"/>
                  </a:lnTo>
                  <a:lnTo>
                    <a:pt x="573" y="275"/>
                  </a:lnTo>
                  <a:lnTo>
                    <a:pt x="573" y="281"/>
                  </a:lnTo>
                  <a:lnTo>
                    <a:pt x="576" y="283"/>
                  </a:lnTo>
                  <a:lnTo>
                    <a:pt x="579" y="285"/>
                  </a:lnTo>
                  <a:lnTo>
                    <a:pt x="583" y="288"/>
                  </a:lnTo>
                  <a:lnTo>
                    <a:pt x="586" y="290"/>
                  </a:lnTo>
                  <a:lnTo>
                    <a:pt x="589" y="292"/>
                  </a:lnTo>
                  <a:lnTo>
                    <a:pt x="592" y="294"/>
                  </a:lnTo>
                  <a:lnTo>
                    <a:pt x="594" y="297"/>
                  </a:lnTo>
                  <a:lnTo>
                    <a:pt x="598" y="299"/>
                  </a:lnTo>
                  <a:lnTo>
                    <a:pt x="598" y="315"/>
                  </a:lnTo>
                  <a:lnTo>
                    <a:pt x="598" y="330"/>
                  </a:lnTo>
                  <a:lnTo>
                    <a:pt x="598" y="347"/>
                  </a:lnTo>
                  <a:lnTo>
                    <a:pt x="598" y="363"/>
                  </a:lnTo>
                  <a:lnTo>
                    <a:pt x="594" y="364"/>
                  </a:lnTo>
                  <a:lnTo>
                    <a:pt x="591" y="367"/>
                  </a:lnTo>
                  <a:lnTo>
                    <a:pt x="587" y="368"/>
                  </a:lnTo>
                  <a:lnTo>
                    <a:pt x="584" y="371"/>
                  </a:lnTo>
                  <a:lnTo>
                    <a:pt x="580" y="373"/>
                  </a:lnTo>
                  <a:lnTo>
                    <a:pt x="576" y="375"/>
                  </a:lnTo>
                  <a:lnTo>
                    <a:pt x="572" y="377"/>
                  </a:lnTo>
                  <a:lnTo>
                    <a:pt x="569" y="378"/>
                  </a:lnTo>
                  <a:lnTo>
                    <a:pt x="568" y="401"/>
                  </a:lnTo>
                  <a:lnTo>
                    <a:pt x="568" y="423"/>
                  </a:lnTo>
                  <a:lnTo>
                    <a:pt x="567" y="445"/>
                  </a:lnTo>
                  <a:lnTo>
                    <a:pt x="567" y="468"/>
                  </a:lnTo>
                  <a:lnTo>
                    <a:pt x="566" y="492"/>
                  </a:lnTo>
                  <a:lnTo>
                    <a:pt x="565" y="516"/>
                  </a:lnTo>
                  <a:lnTo>
                    <a:pt x="564" y="541"/>
                  </a:lnTo>
                  <a:lnTo>
                    <a:pt x="563" y="565"/>
                  </a:lnTo>
                  <a:lnTo>
                    <a:pt x="560" y="609"/>
                  </a:lnTo>
                  <a:lnTo>
                    <a:pt x="556" y="653"/>
                  </a:lnTo>
                  <a:lnTo>
                    <a:pt x="552" y="696"/>
                  </a:lnTo>
                  <a:lnTo>
                    <a:pt x="548" y="739"/>
                  </a:lnTo>
                  <a:lnTo>
                    <a:pt x="545" y="762"/>
                  </a:lnTo>
                  <a:lnTo>
                    <a:pt x="542" y="784"/>
                  </a:lnTo>
                  <a:lnTo>
                    <a:pt x="538" y="806"/>
                  </a:lnTo>
                  <a:lnTo>
                    <a:pt x="535" y="828"/>
                  </a:lnTo>
                  <a:lnTo>
                    <a:pt x="532" y="851"/>
                  </a:lnTo>
                  <a:lnTo>
                    <a:pt x="528" y="873"/>
                  </a:lnTo>
                  <a:lnTo>
                    <a:pt x="526" y="895"/>
                  </a:lnTo>
                  <a:lnTo>
                    <a:pt x="522" y="918"/>
                  </a:lnTo>
                  <a:lnTo>
                    <a:pt x="507" y="918"/>
                  </a:lnTo>
                  <a:lnTo>
                    <a:pt x="493" y="919"/>
                  </a:lnTo>
                  <a:lnTo>
                    <a:pt x="477" y="919"/>
                  </a:lnTo>
                  <a:lnTo>
                    <a:pt x="462" y="920"/>
                  </a:lnTo>
                  <a:lnTo>
                    <a:pt x="447" y="920"/>
                  </a:lnTo>
                  <a:lnTo>
                    <a:pt x="432" y="921"/>
                  </a:lnTo>
                  <a:lnTo>
                    <a:pt x="417" y="921"/>
                  </a:lnTo>
                  <a:lnTo>
                    <a:pt x="402" y="922"/>
                  </a:lnTo>
                  <a:lnTo>
                    <a:pt x="387" y="923"/>
                  </a:lnTo>
                  <a:lnTo>
                    <a:pt x="373" y="923"/>
                  </a:lnTo>
                  <a:lnTo>
                    <a:pt x="357" y="924"/>
                  </a:lnTo>
                  <a:lnTo>
                    <a:pt x="343" y="924"/>
                  </a:lnTo>
                  <a:lnTo>
                    <a:pt x="328" y="925"/>
                  </a:lnTo>
                  <a:lnTo>
                    <a:pt x="313" y="925"/>
                  </a:lnTo>
                  <a:lnTo>
                    <a:pt x="298" y="926"/>
                  </a:lnTo>
                  <a:lnTo>
                    <a:pt x="283" y="927"/>
                  </a:lnTo>
                  <a:lnTo>
                    <a:pt x="268" y="927"/>
                  </a:lnTo>
                  <a:lnTo>
                    <a:pt x="253" y="928"/>
                  </a:lnTo>
                  <a:lnTo>
                    <a:pt x="238" y="928"/>
                  </a:lnTo>
                  <a:lnTo>
                    <a:pt x="223" y="929"/>
                  </a:lnTo>
                  <a:lnTo>
                    <a:pt x="208" y="930"/>
                  </a:lnTo>
                  <a:lnTo>
                    <a:pt x="192" y="930"/>
                  </a:lnTo>
                  <a:lnTo>
                    <a:pt x="178" y="931"/>
                  </a:lnTo>
                  <a:lnTo>
                    <a:pt x="163" y="931"/>
                  </a:lnTo>
                  <a:lnTo>
                    <a:pt x="148" y="931"/>
                  </a:lnTo>
                  <a:lnTo>
                    <a:pt x="133" y="932"/>
                  </a:lnTo>
                  <a:lnTo>
                    <a:pt x="118" y="932"/>
                  </a:lnTo>
                  <a:lnTo>
                    <a:pt x="103" y="933"/>
                  </a:lnTo>
                  <a:lnTo>
                    <a:pt x="88" y="934"/>
                  </a:lnTo>
                  <a:lnTo>
                    <a:pt x="73" y="934"/>
                  </a:lnTo>
                  <a:lnTo>
                    <a:pt x="58" y="935"/>
                  </a:lnTo>
                  <a:lnTo>
                    <a:pt x="43" y="935"/>
                  </a:lnTo>
                  <a:lnTo>
                    <a:pt x="40" y="919"/>
                  </a:lnTo>
                  <a:lnTo>
                    <a:pt x="37" y="902"/>
                  </a:lnTo>
                  <a:lnTo>
                    <a:pt x="34" y="886"/>
                  </a:lnTo>
                  <a:lnTo>
                    <a:pt x="31" y="869"/>
                  </a:lnTo>
                  <a:lnTo>
                    <a:pt x="28" y="853"/>
                  </a:lnTo>
                  <a:lnTo>
                    <a:pt x="24" y="836"/>
                  </a:lnTo>
                  <a:lnTo>
                    <a:pt x="22" y="819"/>
                  </a:lnTo>
                  <a:lnTo>
                    <a:pt x="18" y="802"/>
                  </a:lnTo>
                  <a:lnTo>
                    <a:pt x="16" y="771"/>
                  </a:lnTo>
                  <a:lnTo>
                    <a:pt x="14" y="740"/>
                  </a:lnTo>
                  <a:lnTo>
                    <a:pt x="11" y="710"/>
                  </a:lnTo>
                  <a:lnTo>
                    <a:pt x="9" y="679"/>
                  </a:lnTo>
                  <a:lnTo>
                    <a:pt x="7" y="648"/>
                  </a:lnTo>
                  <a:lnTo>
                    <a:pt x="5" y="616"/>
                  </a:lnTo>
                  <a:lnTo>
                    <a:pt x="2" y="585"/>
                  </a:lnTo>
                  <a:lnTo>
                    <a:pt x="0" y="554"/>
                  </a:lnTo>
                  <a:lnTo>
                    <a:pt x="2" y="533"/>
                  </a:lnTo>
                  <a:lnTo>
                    <a:pt x="7" y="476"/>
                  </a:lnTo>
                  <a:lnTo>
                    <a:pt x="13" y="396"/>
                  </a:lnTo>
                  <a:lnTo>
                    <a:pt x="21" y="304"/>
                  </a:lnTo>
                  <a:lnTo>
                    <a:pt x="29" y="212"/>
                  </a:lnTo>
                  <a:lnTo>
                    <a:pt x="35" y="131"/>
                  </a:lnTo>
                  <a:lnTo>
                    <a:pt x="40" y="74"/>
                  </a:lnTo>
                  <a:lnTo>
                    <a:pt x="42" y="52"/>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3" name="Freeform 195"/>
            <p:cNvSpPr>
              <a:spLocks/>
            </p:cNvSpPr>
            <p:nvPr/>
          </p:nvSpPr>
          <p:spPr bwMode="auto">
            <a:xfrm>
              <a:off x="3644900" y="2563813"/>
              <a:ext cx="1055688" cy="1477962"/>
            </a:xfrm>
            <a:custGeom>
              <a:avLst/>
              <a:gdLst>
                <a:gd name="T0" fmla="*/ 2147483646 w 665"/>
                <a:gd name="T1" fmla="*/ 2147483646 h 931"/>
                <a:gd name="T2" fmla="*/ 2147483646 w 665"/>
                <a:gd name="T3" fmla="*/ 2147483646 h 931"/>
                <a:gd name="T4" fmla="*/ 2147483646 w 665"/>
                <a:gd name="T5" fmla="*/ 2147483646 h 931"/>
                <a:gd name="T6" fmla="*/ 2147483646 w 665"/>
                <a:gd name="T7" fmla="*/ 2147483646 h 931"/>
                <a:gd name="T8" fmla="*/ 2147483646 w 665"/>
                <a:gd name="T9" fmla="*/ 0 h 931"/>
                <a:gd name="T10" fmla="*/ 2147483646 w 665"/>
                <a:gd name="T11" fmla="*/ 2147483646 h 931"/>
                <a:gd name="T12" fmla="*/ 2147483646 w 665"/>
                <a:gd name="T13" fmla="*/ 2147483646 h 931"/>
                <a:gd name="T14" fmla="*/ 2147483646 w 665"/>
                <a:gd name="T15" fmla="*/ 2147483646 h 931"/>
                <a:gd name="T16" fmla="*/ 2147483646 w 665"/>
                <a:gd name="T17" fmla="*/ 2147483646 h 931"/>
                <a:gd name="T18" fmla="*/ 2147483646 w 665"/>
                <a:gd name="T19" fmla="*/ 2147483646 h 931"/>
                <a:gd name="T20" fmla="*/ 2147483646 w 665"/>
                <a:gd name="T21" fmla="*/ 2147483646 h 931"/>
                <a:gd name="T22" fmla="*/ 2147483646 w 665"/>
                <a:gd name="T23" fmla="*/ 2147483646 h 931"/>
                <a:gd name="T24" fmla="*/ 2147483646 w 665"/>
                <a:gd name="T25" fmla="*/ 2147483646 h 931"/>
                <a:gd name="T26" fmla="*/ 2147483646 w 665"/>
                <a:gd name="T27" fmla="*/ 2147483646 h 931"/>
                <a:gd name="T28" fmla="*/ 2147483646 w 665"/>
                <a:gd name="T29" fmla="*/ 2147483646 h 931"/>
                <a:gd name="T30" fmla="*/ 2147483646 w 665"/>
                <a:gd name="T31" fmla="*/ 2147483646 h 931"/>
                <a:gd name="T32" fmla="*/ 2147483646 w 665"/>
                <a:gd name="T33" fmla="*/ 2147483646 h 931"/>
                <a:gd name="T34" fmla="*/ 2147483646 w 665"/>
                <a:gd name="T35" fmla="*/ 2147483646 h 931"/>
                <a:gd name="T36" fmla="*/ 2147483646 w 665"/>
                <a:gd name="T37" fmla="*/ 2147483646 h 931"/>
                <a:gd name="T38" fmla="*/ 2147483646 w 665"/>
                <a:gd name="T39" fmla="*/ 2147483646 h 931"/>
                <a:gd name="T40" fmla="*/ 2147483646 w 665"/>
                <a:gd name="T41" fmla="*/ 2147483646 h 931"/>
                <a:gd name="T42" fmla="*/ 2147483646 w 665"/>
                <a:gd name="T43" fmla="*/ 2147483646 h 931"/>
                <a:gd name="T44" fmla="*/ 2147483646 w 665"/>
                <a:gd name="T45" fmla="*/ 2147483646 h 931"/>
                <a:gd name="T46" fmla="*/ 2147483646 w 665"/>
                <a:gd name="T47" fmla="*/ 2147483646 h 931"/>
                <a:gd name="T48" fmla="*/ 2147483646 w 665"/>
                <a:gd name="T49" fmla="*/ 2147483646 h 931"/>
                <a:gd name="T50" fmla="*/ 2147483646 w 665"/>
                <a:gd name="T51" fmla="*/ 2147483646 h 931"/>
                <a:gd name="T52" fmla="*/ 2147483646 w 665"/>
                <a:gd name="T53" fmla="*/ 2147483646 h 931"/>
                <a:gd name="T54" fmla="*/ 0 w 665"/>
                <a:gd name="T55" fmla="*/ 2147483646 h 931"/>
                <a:gd name="T56" fmla="*/ 2147483646 w 665"/>
                <a:gd name="T57" fmla="*/ 2147483646 h 931"/>
                <a:gd name="T58" fmla="*/ 2147483646 w 665"/>
                <a:gd name="T59" fmla="*/ 2147483646 h 931"/>
                <a:gd name="T60" fmla="*/ 2147483646 w 665"/>
                <a:gd name="T61" fmla="*/ 2147483646 h 931"/>
                <a:gd name="T62" fmla="*/ 2147483646 w 665"/>
                <a:gd name="T63" fmla="*/ 2147483646 h 931"/>
                <a:gd name="T64" fmla="*/ 2147483646 w 665"/>
                <a:gd name="T65" fmla="*/ 2147483646 h 931"/>
                <a:gd name="T66" fmla="*/ 2147483646 w 665"/>
                <a:gd name="T67" fmla="*/ 2147483646 h 931"/>
                <a:gd name="T68" fmla="*/ 2147483646 w 665"/>
                <a:gd name="T69" fmla="*/ 2147483646 h 931"/>
                <a:gd name="T70" fmla="*/ 2147483646 w 665"/>
                <a:gd name="T71" fmla="*/ 2147483646 h 9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5"/>
                <a:gd name="T109" fmla="*/ 0 h 931"/>
                <a:gd name="T110" fmla="*/ 665 w 665"/>
                <a:gd name="T111" fmla="*/ 931 h 9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5" h="931">
                  <a:moveTo>
                    <a:pt x="41" y="51"/>
                  </a:moveTo>
                  <a:lnTo>
                    <a:pt x="159" y="35"/>
                  </a:lnTo>
                  <a:lnTo>
                    <a:pt x="252" y="35"/>
                  </a:lnTo>
                  <a:lnTo>
                    <a:pt x="290" y="35"/>
                  </a:lnTo>
                  <a:lnTo>
                    <a:pt x="321" y="0"/>
                  </a:lnTo>
                  <a:lnTo>
                    <a:pt x="427" y="15"/>
                  </a:lnTo>
                  <a:lnTo>
                    <a:pt x="433" y="35"/>
                  </a:lnTo>
                  <a:lnTo>
                    <a:pt x="439" y="60"/>
                  </a:lnTo>
                  <a:lnTo>
                    <a:pt x="488" y="70"/>
                  </a:lnTo>
                  <a:lnTo>
                    <a:pt x="564" y="96"/>
                  </a:lnTo>
                  <a:lnTo>
                    <a:pt x="618" y="118"/>
                  </a:lnTo>
                  <a:lnTo>
                    <a:pt x="665" y="147"/>
                  </a:lnTo>
                  <a:lnTo>
                    <a:pt x="665" y="182"/>
                  </a:lnTo>
                  <a:lnTo>
                    <a:pt x="637" y="195"/>
                  </a:lnTo>
                  <a:lnTo>
                    <a:pt x="596" y="202"/>
                  </a:lnTo>
                  <a:lnTo>
                    <a:pt x="593" y="243"/>
                  </a:lnTo>
                  <a:lnTo>
                    <a:pt x="570" y="256"/>
                  </a:lnTo>
                  <a:lnTo>
                    <a:pt x="570" y="278"/>
                  </a:lnTo>
                  <a:lnTo>
                    <a:pt x="596" y="298"/>
                  </a:lnTo>
                  <a:lnTo>
                    <a:pt x="596" y="358"/>
                  </a:lnTo>
                  <a:lnTo>
                    <a:pt x="567" y="375"/>
                  </a:lnTo>
                  <a:lnTo>
                    <a:pt x="564" y="464"/>
                  </a:lnTo>
                  <a:lnTo>
                    <a:pt x="561" y="560"/>
                  </a:lnTo>
                  <a:lnTo>
                    <a:pt x="545" y="736"/>
                  </a:lnTo>
                  <a:lnTo>
                    <a:pt x="519" y="914"/>
                  </a:lnTo>
                  <a:lnTo>
                    <a:pt x="45" y="931"/>
                  </a:lnTo>
                  <a:lnTo>
                    <a:pt x="19" y="797"/>
                  </a:lnTo>
                  <a:lnTo>
                    <a:pt x="0" y="541"/>
                  </a:lnTo>
                  <a:lnTo>
                    <a:pt x="1" y="520"/>
                  </a:lnTo>
                  <a:lnTo>
                    <a:pt x="6" y="465"/>
                  </a:lnTo>
                  <a:lnTo>
                    <a:pt x="13" y="387"/>
                  </a:lnTo>
                  <a:lnTo>
                    <a:pt x="21" y="297"/>
                  </a:lnTo>
                  <a:lnTo>
                    <a:pt x="28" y="208"/>
                  </a:lnTo>
                  <a:lnTo>
                    <a:pt x="35" y="129"/>
                  </a:lnTo>
                  <a:lnTo>
                    <a:pt x="39" y="73"/>
                  </a:lnTo>
                  <a:lnTo>
                    <a:pt x="4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4" name="Freeform 196"/>
            <p:cNvSpPr>
              <a:spLocks/>
            </p:cNvSpPr>
            <p:nvPr/>
          </p:nvSpPr>
          <p:spPr bwMode="auto">
            <a:xfrm>
              <a:off x="3590925" y="2741613"/>
              <a:ext cx="973138" cy="1468437"/>
            </a:xfrm>
            <a:custGeom>
              <a:avLst/>
              <a:gdLst>
                <a:gd name="T0" fmla="*/ 2147483646 w 613"/>
                <a:gd name="T1" fmla="*/ 2147483646 h 925"/>
                <a:gd name="T2" fmla="*/ 2147483646 w 613"/>
                <a:gd name="T3" fmla="*/ 2147483646 h 925"/>
                <a:gd name="T4" fmla="*/ 2147483646 w 613"/>
                <a:gd name="T5" fmla="*/ 2147483646 h 925"/>
                <a:gd name="T6" fmla="*/ 2147483646 w 613"/>
                <a:gd name="T7" fmla="*/ 2147483646 h 925"/>
                <a:gd name="T8" fmla="*/ 2147483646 w 613"/>
                <a:gd name="T9" fmla="*/ 2147483646 h 925"/>
                <a:gd name="T10" fmla="*/ 2147483646 w 613"/>
                <a:gd name="T11" fmla="*/ 2147483646 h 925"/>
                <a:gd name="T12" fmla="*/ 2147483646 w 613"/>
                <a:gd name="T13" fmla="*/ 2147483646 h 925"/>
                <a:gd name="T14" fmla="*/ 2147483646 w 613"/>
                <a:gd name="T15" fmla="*/ 2147483646 h 925"/>
                <a:gd name="T16" fmla="*/ 2147483646 w 613"/>
                <a:gd name="T17" fmla="*/ 2147483646 h 925"/>
                <a:gd name="T18" fmla="*/ 2147483646 w 613"/>
                <a:gd name="T19" fmla="*/ 2147483646 h 925"/>
                <a:gd name="T20" fmla="*/ 2147483646 w 613"/>
                <a:gd name="T21" fmla="*/ 2147483646 h 925"/>
                <a:gd name="T22" fmla="*/ 2147483646 w 613"/>
                <a:gd name="T23" fmla="*/ 2147483646 h 925"/>
                <a:gd name="T24" fmla="*/ 2147483646 w 613"/>
                <a:gd name="T25" fmla="*/ 2147483646 h 925"/>
                <a:gd name="T26" fmla="*/ 2147483646 w 613"/>
                <a:gd name="T27" fmla="*/ 2147483646 h 925"/>
                <a:gd name="T28" fmla="*/ 2147483646 w 613"/>
                <a:gd name="T29" fmla="*/ 2147483646 h 925"/>
                <a:gd name="T30" fmla="*/ 2147483646 w 613"/>
                <a:gd name="T31" fmla="*/ 2147483646 h 925"/>
                <a:gd name="T32" fmla="*/ 2147483646 w 613"/>
                <a:gd name="T33" fmla="*/ 2147483646 h 925"/>
                <a:gd name="T34" fmla="*/ 2147483646 w 613"/>
                <a:gd name="T35" fmla="*/ 2147483646 h 925"/>
                <a:gd name="T36" fmla="*/ 2147483646 w 613"/>
                <a:gd name="T37" fmla="*/ 2147483646 h 925"/>
                <a:gd name="T38" fmla="*/ 2147483646 w 613"/>
                <a:gd name="T39" fmla="*/ 2147483646 h 925"/>
                <a:gd name="T40" fmla="*/ 2147483646 w 613"/>
                <a:gd name="T41" fmla="*/ 2147483646 h 925"/>
                <a:gd name="T42" fmla="*/ 2147483646 w 613"/>
                <a:gd name="T43" fmla="*/ 2147483646 h 925"/>
                <a:gd name="T44" fmla="*/ 2147483646 w 613"/>
                <a:gd name="T45" fmla="*/ 2147483646 h 925"/>
                <a:gd name="T46" fmla="*/ 2147483646 w 613"/>
                <a:gd name="T47" fmla="*/ 2147483646 h 925"/>
                <a:gd name="T48" fmla="*/ 2147483646 w 613"/>
                <a:gd name="T49" fmla="*/ 2147483646 h 925"/>
                <a:gd name="T50" fmla="*/ 2147483646 w 613"/>
                <a:gd name="T51" fmla="*/ 2147483646 h 925"/>
                <a:gd name="T52" fmla="*/ 2147483646 w 613"/>
                <a:gd name="T53" fmla="*/ 2147483646 h 925"/>
                <a:gd name="T54" fmla="*/ 2147483646 w 613"/>
                <a:gd name="T55" fmla="*/ 2147483646 h 925"/>
                <a:gd name="T56" fmla="*/ 2147483646 w 613"/>
                <a:gd name="T57" fmla="*/ 2147483646 h 925"/>
                <a:gd name="T58" fmla="*/ 2147483646 w 613"/>
                <a:gd name="T59" fmla="*/ 2147483646 h 925"/>
                <a:gd name="T60" fmla="*/ 2147483646 w 613"/>
                <a:gd name="T61" fmla="*/ 2147483646 h 925"/>
                <a:gd name="T62" fmla="*/ 2147483646 w 613"/>
                <a:gd name="T63" fmla="*/ 2147483646 h 925"/>
                <a:gd name="T64" fmla="*/ 2147483646 w 613"/>
                <a:gd name="T65" fmla="*/ 2147483646 h 925"/>
                <a:gd name="T66" fmla="*/ 2147483646 w 613"/>
                <a:gd name="T67" fmla="*/ 2147483646 h 925"/>
                <a:gd name="T68" fmla="*/ 2147483646 w 613"/>
                <a:gd name="T69" fmla="*/ 2147483646 h 925"/>
                <a:gd name="T70" fmla="*/ 2147483646 w 613"/>
                <a:gd name="T71" fmla="*/ 0 h 925"/>
                <a:gd name="T72" fmla="*/ 2147483646 w 613"/>
                <a:gd name="T73" fmla="*/ 2147483646 h 925"/>
                <a:gd name="T74" fmla="*/ 2147483646 w 613"/>
                <a:gd name="T75" fmla="*/ 2147483646 h 925"/>
                <a:gd name="T76" fmla="*/ 2147483646 w 613"/>
                <a:gd name="T77" fmla="*/ 2147483646 h 925"/>
                <a:gd name="T78" fmla="*/ 2147483646 w 613"/>
                <a:gd name="T79" fmla="*/ 2147483646 h 925"/>
                <a:gd name="T80" fmla="*/ 2147483646 w 613"/>
                <a:gd name="T81" fmla="*/ 2147483646 h 925"/>
                <a:gd name="T82" fmla="*/ 2147483646 w 613"/>
                <a:gd name="T83" fmla="*/ 2147483646 h 9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3"/>
                <a:gd name="T127" fmla="*/ 0 h 925"/>
                <a:gd name="T128" fmla="*/ 613 w 613"/>
                <a:gd name="T129" fmla="*/ 925 h 9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3" h="925">
                  <a:moveTo>
                    <a:pt x="0" y="41"/>
                  </a:moveTo>
                  <a:lnTo>
                    <a:pt x="6" y="126"/>
                  </a:lnTo>
                  <a:lnTo>
                    <a:pt x="27" y="137"/>
                  </a:lnTo>
                  <a:lnTo>
                    <a:pt x="33" y="227"/>
                  </a:lnTo>
                  <a:lnTo>
                    <a:pt x="39" y="316"/>
                  </a:lnTo>
                  <a:lnTo>
                    <a:pt x="46" y="405"/>
                  </a:lnTo>
                  <a:lnTo>
                    <a:pt x="54" y="493"/>
                  </a:lnTo>
                  <a:lnTo>
                    <a:pt x="61" y="582"/>
                  </a:lnTo>
                  <a:lnTo>
                    <a:pt x="70" y="669"/>
                  </a:lnTo>
                  <a:lnTo>
                    <a:pt x="81" y="758"/>
                  </a:lnTo>
                  <a:lnTo>
                    <a:pt x="93" y="847"/>
                  </a:lnTo>
                  <a:lnTo>
                    <a:pt x="101" y="858"/>
                  </a:lnTo>
                  <a:lnTo>
                    <a:pt x="109" y="868"/>
                  </a:lnTo>
                  <a:lnTo>
                    <a:pt x="120" y="877"/>
                  </a:lnTo>
                  <a:lnTo>
                    <a:pt x="131" y="886"/>
                  </a:lnTo>
                  <a:lnTo>
                    <a:pt x="144" y="893"/>
                  </a:lnTo>
                  <a:lnTo>
                    <a:pt x="159" y="900"/>
                  </a:lnTo>
                  <a:lnTo>
                    <a:pt x="175" y="905"/>
                  </a:lnTo>
                  <a:lnTo>
                    <a:pt x="191" y="910"/>
                  </a:lnTo>
                  <a:lnTo>
                    <a:pt x="208" y="915"/>
                  </a:lnTo>
                  <a:lnTo>
                    <a:pt x="225" y="918"/>
                  </a:lnTo>
                  <a:lnTo>
                    <a:pt x="244" y="921"/>
                  </a:lnTo>
                  <a:lnTo>
                    <a:pt x="262" y="924"/>
                  </a:lnTo>
                  <a:lnTo>
                    <a:pt x="282" y="925"/>
                  </a:lnTo>
                  <a:lnTo>
                    <a:pt x="301" y="925"/>
                  </a:lnTo>
                  <a:lnTo>
                    <a:pt x="320" y="925"/>
                  </a:lnTo>
                  <a:lnTo>
                    <a:pt x="339" y="925"/>
                  </a:lnTo>
                  <a:lnTo>
                    <a:pt x="358" y="924"/>
                  </a:lnTo>
                  <a:lnTo>
                    <a:pt x="377" y="922"/>
                  </a:lnTo>
                  <a:lnTo>
                    <a:pt x="395" y="919"/>
                  </a:lnTo>
                  <a:lnTo>
                    <a:pt x="413" y="916"/>
                  </a:lnTo>
                  <a:lnTo>
                    <a:pt x="430" y="913"/>
                  </a:lnTo>
                  <a:lnTo>
                    <a:pt x="447" y="909"/>
                  </a:lnTo>
                  <a:lnTo>
                    <a:pt x="462" y="903"/>
                  </a:lnTo>
                  <a:lnTo>
                    <a:pt x="477" y="899"/>
                  </a:lnTo>
                  <a:lnTo>
                    <a:pt x="490" y="894"/>
                  </a:lnTo>
                  <a:lnTo>
                    <a:pt x="502" y="887"/>
                  </a:lnTo>
                  <a:lnTo>
                    <a:pt x="513" y="880"/>
                  </a:lnTo>
                  <a:lnTo>
                    <a:pt x="522" y="874"/>
                  </a:lnTo>
                  <a:lnTo>
                    <a:pt x="530" y="866"/>
                  </a:lnTo>
                  <a:lnTo>
                    <a:pt x="535" y="858"/>
                  </a:lnTo>
                  <a:lnTo>
                    <a:pt x="539" y="851"/>
                  </a:lnTo>
                  <a:lnTo>
                    <a:pt x="541" y="842"/>
                  </a:lnTo>
                  <a:lnTo>
                    <a:pt x="554" y="741"/>
                  </a:lnTo>
                  <a:lnTo>
                    <a:pt x="565" y="643"/>
                  </a:lnTo>
                  <a:lnTo>
                    <a:pt x="574" y="547"/>
                  </a:lnTo>
                  <a:lnTo>
                    <a:pt x="580" y="456"/>
                  </a:lnTo>
                  <a:lnTo>
                    <a:pt x="584" y="368"/>
                  </a:lnTo>
                  <a:lnTo>
                    <a:pt x="587" y="286"/>
                  </a:lnTo>
                  <a:lnTo>
                    <a:pt x="589" y="209"/>
                  </a:lnTo>
                  <a:lnTo>
                    <a:pt x="589" y="137"/>
                  </a:lnTo>
                  <a:lnTo>
                    <a:pt x="610" y="122"/>
                  </a:lnTo>
                  <a:lnTo>
                    <a:pt x="613" y="56"/>
                  </a:lnTo>
                  <a:lnTo>
                    <a:pt x="597" y="50"/>
                  </a:lnTo>
                  <a:lnTo>
                    <a:pt x="580" y="45"/>
                  </a:lnTo>
                  <a:lnTo>
                    <a:pt x="563" y="40"/>
                  </a:lnTo>
                  <a:lnTo>
                    <a:pt x="546" y="35"/>
                  </a:lnTo>
                  <a:lnTo>
                    <a:pt x="527" y="30"/>
                  </a:lnTo>
                  <a:lnTo>
                    <a:pt x="508" y="26"/>
                  </a:lnTo>
                  <a:lnTo>
                    <a:pt x="489" y="23"/>
                  </a:lnTo>
                  <a:lnTo>
                    <a:pt x="470" y="19"/>
                  </a:lnTo>
                  <a:lnTo>
                    <a:pt x="449" y="15"/>
                  </a:lnTo>
                  <a:lnTo>
                    <a:pt x="430" y="12"/>
                  </a:lnTo>
                  <a:lnTo>
                    <a:pt x="409" y="9"/>
                  </a:lnTo>
                  <a:lnTo>
                    <a:pt x="389" y="7"/>
                  </a:lnTo>
                  <a:lnTo>
                    <a:pt x="368" y="5"/>
                  </a:lnTo>
                  <a:lnTo>
                    <a:pt x="347" y="4"/>
                  </a:lnTo>
                  <a:lnTo>
                    <a:pt x="327" y="2"/>
                  </a:lnTo>
                  <a:lnTo>
                    <a:pt x="305" y="1"/>
                  </a:lnTo>
                  <a:lnTo>
                    <a:pt x="284" y="1"/>
                  </a:lnTo>
                  <a:lnTo>
                    <a:pt x="264" y="0"/>
                  </a:lnTo>
                  <a:lnTo>
                    <a:pt x="243" y="0"/>
                  </a:lnTo>
                  <a:lnTo>
                    <a:pt x="223" y="1"/>
                  </a:lnTo>
                  <a:lnTo>
                    <a:pt x="202" y="2"/>
                  </a:lnTo>
                  <a:lnTo>
                    <a:pt x="182" y="3"/>
                  </a:lnTo>
                  <a:lnTo>
                    <a:pt x="162" y="5"/>
                  </a:lnTo>
                  <a:lnTo>
                    <a:pt x="142" y="7"/>
                  </a:lnTo>
                  <a:lnTo>
                    <a:pt x="123" y="10"/>
                  </a:lnTo>
                  <a:lnTo>
                    <a:pt x="104" y="13"/>
                  </a:lnTo>
                  <a:lnTo>
                    <a:pt x="85" y="16"/>
                  </a:lnTo>
                  <a:lnTo>
                    <a:pt x="67" y="20"/>
                  </a:lnTo>
                  <a:lnTo>
                    <a:pt x="50" y="25"/>
                  </a:lnTo>
                  <a:lnTo>
                    <a:pt x="32" y="29"/>
                  </a:lnTo>
                  <a:lnTo>
                    <a:pt x="16" y="35"/>
                  </a:lnTo>
                  <a:lnTo>
                    <a:pt x="0" y="41"/>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5" name="Freeform 197"/>
            <p:cNvSpPr>
              <a:spLocks/>
            </p:cNvSpPr>
            <p:nvPr/>
          </p:nvSpPr>
          <p:spPr bwMode="auto">
            <a:xfrm>
              <a:off x="3657600" y="2587625"/>
              <a:ext cx="1016000" cy="280987"/>
            </a:xfrm>
            <a:custGeom>
              <a:avLst/>
              <a:gdLst>
                <a:gd name="T0" fmla="*/ 2147483646 w 640"/>
                <a:gd name="T1" fmla="*/ 2147483646 h 177"/>
                <a:gd name="T2" fmla="*/ 2147483646 w 640"/>
                <a:gd name="T3" fmla="*/ 2147483646 h 177"/>
                <a:gd name="T4" fmla="*/ 2147483646 w 640"/>
                <a:gd name="T5" fmla="*/ 2147483646 h 177"/>
                <a:gd name="T6" fmla="*/ 2147483646 w 640"/>
                <a:gd name="T7" fmla="*/ 2147483646 h 177"/>
                <a:gd name="T8" fmla="*/ 2147483646 w 640"/>
                <a:gd name="T9" fmla="*/ 2147483646 h 177"/>
                <a:gd name="T10" fmla="*/ 2147483646 w 640"/>
                <a:gd name="T11" fmla="*/ 2147483646 h 177"/>
                <a:gd name="T12" fmla="*/ 2147483646 w 640"/>
                <a:gd name="T13" fmla="*/ 2147483646 h 177"/>
                <a:gd name="T14" fmla="*/ 2147483646 w 640"/>
                <a:gd name="T15" fmla="*/ 2147483646 h 177"/>
                <a:gd name="T16" fmla="*/ 2147483646 w 640"/>
                <a:gd name="T17" fmla="*/ 2147483646 h 177"/>
                <a:gd name="T18" fmla="*/ 2147483646 w 640"/>
                <a:gd name="T19" fmla="*/ 2147483646 h 177"/>
                <a:gd name="T20" fmla="*/ 2147483646 w 640"/>
                <a:gd name="T21" fmla="*/ 2147483646 h 177"/>
                <a:gd name="T22" fmla="*/ 2147483646 w 640"/>
                <a:gd name="T23" fmla="*/ 2147483646 h 177"/>
                <a:gd name="T24" fmla="*/ 2147483646 w 640"/>
                <a:gd name="T25" fmla="*/ 2147483646 h 177"/>
                <a:gd name="T26" fmla="*/ 2147483646 w 640"/>
                <a:gd name="T27" fmla="*/ 2147483646 h 177"/>
                <a:gd name="T28" fmla="*/ 2147483646 w 640"/>
                <a:gd name="T29" fmla="*/ 2147483646 h 177"/>
                <a:gd name="T30" fmla="*/ 2147483646 w 640"/>
                <a:gd name="T31" fmla="*/ 2147483646 h 177"/>
                <a:gd name="T32" fmla="*/ 2147483646 w 640"/>
                <a:gd name="T33" fmla="*/ 2147483646 h 177"/>
                <a:gd name="T34" fmla="*/ 2147483646 w 640"/>
                <a:gd name="T35" fmla="*/ 2147483646 h 177"/>
                <a:gd name="T36" fmla="*/ 0 w 640"/>
                <a:gd name="T37" fmla="*/ 2147483646 h 177"/>
                <a:gd name="T38" fmla="*/ 2147483646 w 640"/>
                <a:gd name="T39" fmla="*/ 2147483646 h 177"/>
                <a:gd name="T40" fmla="*/ 2147483646 w 640"/>
                <a:gd name="T41" fmla="*/ 2147483646 h 177"/>
                <a:gd name="T42" fmla="*/ 2147483646 w 640"/>
                <a:gd name="T43" fmla="*/ 2147483646 h 177"/>
                <a:gd name="T44" fmla="*/ 2147483646 w 640"/>
                <a:gd name="T45" fmla="*/ 2147483646 h 177"/>
                <a:gd name="T46" fmla="*/ 2147483646 w 640"/>
                <a:gd name="T47" fmla="*/ 2147483646 h 177"/>
                <a:gd name="T48" fmla="*/ 2147483646 w 640"/>
                <a:gd name="T49" fmla="*/ 2147483646 h 177"/>
                <a:gd name="T50" fmla="*/ 2147483646 w 640"/>
                <a:gd name="T51" fmla="*/ 2147483646 h 177"/>
                <a:gd name="T52" fmla="*/ 2147483646 w 640"/>
                <a:gd name="T53" fmla="*/ 2147483646 h 177"/>
                <a:gd name="T54" fmla="*/ 2147483646 w 640"/>
                <a:gd name="T55" fmla="*/ 2147483646 h 177"/>
                <a:gd name="T56" fmla="*/ 2147483646 w 640"/>
                <a:gd name="T57" fmla="*/ 2147483646 h 177"/>
                <a:gd name="T58" fmla="*/ 2147483646 w 640"/>
                <a:gd name="T59" fmla="*/ 2147483646 h 177"/>
                <a:gd name="T60" fmla="*/ 2147483646 w 640"/>
                <a:gd name="T61" fmla="*/ 2147483646 h 177"/>
                <a:gd name="T62" fmla="*/ 2147483646 w 640"/>
                <a:gd name="T63" fmla="*/ 2147483646 h 177"/>
                <a:gd name="T64" fmla="*/ 2147483646 w 640"/>
                <a:gd name="T65" fmla="*/ 2147483646 h 177"/>
                <a:gd name="T66" fmla="*/ 2147483646 w 640"/>
                <a:gd name="T67" fmla="*/ 2147483646 h 177"/>
                <a:gd name="T68" fmla="*/ 2147483646 w 640"/>
                <a:gd name="T69" fmla="*/ 2147483646 h 177"/>
                <a:gd name="T70" fmla="*/ 2147483646 w 640"/>
                <a:gd name="T71" fmla="*/ 2147483646 h 177"/>
                <a:gd name="T72" fmla="*/ 2147483646 w 640"/>
                <a:gd name="T73" fmla="*/ 2147483646 h 177"/>
                <a:gd name="T74" fmla="*/ 2147483646 w 640"/>
                <a:gd name="T75" fmla="*/ 2147483646 h 177"/>
                <a:gd name="T76" fmla="*/ 2147483646 w 640"/>
                <a:gd name="T77" fmla="*/ 2147483646 h 177"/>
                <a:gd name="T78" fmla="*/ 2147483646 w 640"/>
                <a:gd name="T79" fmla="*/ 2147483646 h 177"/>
                <a:gd name="T80" fmla="*/ 2147483646 w 640"/>
                <a:gd name="T81" fmla="*/ 2147483646 h 177"/>
                <a:gd name="T82" fmla="*/ 2147483646 w 640"/>
                <a:gd name="T83" fmla="*/ 2147483646 h 177"/>
                <a:gd name="T84" fmla="*/ 2147483646 w 640"/>
                <a:gd name="T85" fmla="*/ 2147483646 h 177"/>
                <a:gd name="T86" fmla="*/ 2147483646 w 640"/>
                <a:gd name="T87" fmla="*/ 2147483646 h 177"/>
                <a:gd name="T88" fmla="*/ 2147483646 w 640"/>
                <a:gd name="T89" fmla="*/ 2147483646 h 177"/>
                <a:gd name="T90" fmla="*/ 2147483646 w 640"/>
                <a:gd name="T91" fmla="*/ 0 h 177"/>
                <a:gd name="T92" fmla="*/ 2147483646 w 640"/>
                <a:gd name="T93" fmla="*/ 2147483646 h 177"/>
                <a:gd name="T94" fmla="*/ 2147483646 w 640"/>
                <a:gd name="T95" fmla="*/ 2147483646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0"/>
                <a:gd name="T145" fmla="*/ 0 h 177"/>
                <a:gd name="T146" fmla="*/ 640 w 640"/>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0" h="177">
                  <a:moveTo>
                    <a:pt x="293" y="32"/>
                  </a:moveTo>
                  <a:lnTo>
                    <a:pt x="277" y="32"/>
                  </a:lnTo>
                  <a:lnTo>
                    <a:pt x="261" y="32"/>
                  </a:lnTo>
                  <a:lnTo>
                    <a:pt x="245" y="32"/>
                  </a:lnTo>
                  <a:lnTo>
                    <a:pt x="229" y="32"/>
                  </a:lnTo>
                  <a:lnTo>
                    <a:pt x="212" y="32"/>
                  </a:lnTo>
                  <a:lnTo>
                    <a:pt x="196" y="32"/>
                  </a:lnTo>
                  <a:lnTo>
                    <a:pt x="179" y="32"/>
                  </a:lnTo>
                  <a:lnTo>
                    <a:pt x="163" y="33"/>
                  </a:lnTo>
                  <a:lnTo>
                    <a:pt x="147" y="34"/>
                  </a:lnTo>
                  <a:lnTo>
                    <a:pt x="130" y="35"/>
                  </a:lnTo>
                  <a:lnTo>
                    <a:pt x="114" y="36"/>
                  </a:lnTo>
                  <a:lnTo>
                    <a:pt x="98" y="38"/>
                  </a:lnTo>
                  <a:lnTo>
                    <a:pt x="82" y="41"/>
                  </a:lnTo>
                  <a:lnTo>
                    <a:pt x="67" y="43"/>
                  </a:lnTo>
                  <a:lnTo>
                    <a:pt x="51" y="46"/>
                  </a:lnTo>
                  <a:lnTo>
                    <a:pt x="35" y="50"/>
                  </a:lnTo>
                  <a:lnTo>
                    <a:pt x="8" y="47"/>
                  </a:lnTo>
                  <a:lnTo>
                    <a:pt x="0" y="76"/>
                  </a:lnTo>
                  <a:lnTo>
                    <a:pt x="119" y="131"/>
                  </a:lnTo>
                  <a:lnTo>
                    <a:pt x="275" y="164"/>
                  </a:lnTo>
                  <a:lnTo>
                    <a:pt x="350" y="177"/>
                  </a:lnTo>
                  <a:lnTo>
                    <a:pt x="475" y="177"/>
                  </a:lnTo>
                  <a:lnTo>
                    <a:pt x="598" y="173"/>
                  </a:lnTo>
                  <a:lnTo>
                    <a:pt x="640" y="161"/>
                  </a:lnTo>
                  <a:lnTo>
                    <a:pt x="640" y="134"/>
                  </a:lnTo>
                  <a:lnTo>
                    <a:pt x="618" y="126"/>
                  </a:lnTo>
                  <a:lnTo>
                    <a:pt x="605" y="119"/>
                  </a:lnTo>
                  <a:lnTo>
                    <a:pt x="593" y="113"/>
                  </a:lnTo>
                  <a:lnTo>
                    <a:pt x="581" y="107"/>
                  </a:lnTo>
                  <a:lnTo>
                    <a:pt x="569" y="101"/>
                  </a:lnTo>
                  <a:lnTo>
                    <a:pt x="557" y="96"/>
                  </a:lnTo>
                  <a:lnTo>
                    <a:pt x="545" y="91"/>
                  </a:lnTo>
                  <a:lnTo>
                    <a:pt x="533" y="86"/>
                  </a:lnTo>
                  <a:lnTo>
                    <a:pt x="521" y="82"/>
                  </a:lnTo>
                  <a:lnTo>
                    <a:pt x="509" y="77"/>
                  </a:lnTo>
                  <a:lnTo>
                    <a:pt x="497" y="73"/>
                  </a:lnTo>
                  <a:lnTo>
                    <a:pt x="484" y="70"/>
                  </a:lnTo>
                  <a:lnTo>
                    <a:pt x="472" y="66"/>
                  </a:lnTo>
                  <a:lnTo>
                    <a:pt x="459" y="63"/>
                  </a:lnTo>
                  <a:lnTo>
                    <a:pt x="446" y="59"/>
                  </a:lnTo>
                  <a:lnTo>
                    <a:pt x="432" y="56"/>
                  </a:lnTo>
                  <a:lnTo>
                    <a:pt x="419" y="53"/>
                  </a:lnTo>
                  <a:lnTo>
                    <a:pt x="413" y="32"/>
                  </a:lnTo>
                  <a:lnTo>
                    <a:pt x="397" y="8"/>
                  </a:lnTo>
                  <a:lnTo>
                    <a:pt x="353" y="0"/>
                  </a:lnTo>
                  <a:lnTo>
                    <a:pt x="329" y="5"/>
                  </a:lnTo>
                  <a:lnTo>
                    <a:pt x="293" y="3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6" name="Freeform 198"/>
            <p:cNvSpPr>
              <a:spLocks/>
            </p:cNvSpPr>
            <p:nvPr/>
          </p:nvSpPr>
          <p:spPr bwMode="auto">
            <a:xfrm>
              <a:off x="3643313" y="2846388"/>
              <a:ext cx="873125" cy="139700"/>
            </a:xfrm>
            <a:custGeom>
              <a:avLst/>
              <a:gdLst>
                <a:gd name="T0" fmla="*/ 2147483646 w 550"/>
                <a:gd name="T1" fmla="*/ 2147483646 h 88"/>
                <a:gd name="T2" fmla="*/ 2147483646 w 550"/>
                <a:gd name="T3" fmla="*/ 2147483646 h 88"/>
                <a:gd name="T4" fmla="*/ 2147483646 w 550"/>
                <a:gd name="T5" fmla="*/ 2147483646 h 88"/>
                <a:gd name="T6" fmla="*/ 2147483646 w 550"/>
                <a:gd name="T7" fmla="*/ 2147483646 h 88"/>
                <a:gd name="T8" fmla="*/ 2147483646 w 550"/>
                <a:gd name="T9" fmla="*/ 2147483646 h 88"/>
                <a:gd name="T10" fmla="*/ 2147483646 w 550"/>
                <a:gd name="T11" fmla="*/ 2147483646 h 88"/>
                <a:gd name="T12" fmla="*/ 2147483646 w 550"/>
                <a:gd name="T13" fmla="*/ 2147483646 h 88"/>
                <a:gd name="T14" fmla="*/ 2147483646 w 550"/>
                <a:gd name="T15" fmla="*/ 2147483646 h 88"/>
                <a:gd name="T16" fmla="*/ 2147483646 w 550"/>
                <a:gd name="T17" fmla="*/ 2147483646 h 88"/>
                <a:gd name="T18" fmla="*/ 2147483646 w 550"/>
                <a:gd name="T19" fmla="*/ 2147483646 h 88"/>
                <a:gd name="T20" fmla="*/ 2147483646 w 550"/>
                <a:gd name="T21" fmla="*/ 2147483646 h 88"/>
                <a:gd name="T22" fmla="*/ 2147483646 w 550"/>
                <a:gd name="T23" fmla="*/ 2147483646 h 88"/>
                <a:gd name="T24" fmla="*/ 2147483646 w 550"/>
                <a:gd name="T25" fmla="*/ 2147483646 h 88"/>
                <a:gd name="T26" fmla="*/ 2147483646 w 550"/>
                <a:gd name="T27" fmla="*/ 2147483646 h 88"/>
                <a:gd name="T28" fmla="*/ 2147483646 w 550"/>
                <a:gd name="T29" fmla="*/ 2147483646 h 88"/>
                <a:gd name="T30" fmla="*/ 2147483646 w 550"/>
                <a:gd name="T31" fmla="*/ 2147483646 h 88"/>
                <a:gd name="T32" fmla="*/ 2147483646 w 550"/>
                <a:gd name="T33" fmla="*/ 2147483646 h 88"/>
                <a:gd name="T34" fmla="*/ 2147483646 w 550"/>
                <a:gd name="T35" fmla="*/ 2147483646 h 88"/>
                <a:gd name="T36" fmla="*/ 2147483646 w 550"/>
                <a:gd name="T37" fmla="*/ 2147483646 h 88"/>
                <a:gd name="T38" fmla="*/ 2147483646 w 550"/>
                <a:gd name="T39" fmla="*/ 2147483646 h 88"/>
                <a:gd name="T40" fmla="*/ 2147483646 w 550"/>
                <a:gd name="T41" fmla="*/ 2147483646 h 88"/>
                <a:gd name="T42" fmla="*/ 2147483646 w 550"/>
                <a:gd name="T43" fmla="*/ 2147483646 h 88"/>
                <a:gd name="T44" fmla="*/ 2147483646 w 550"/>
                <a:gd name="T45" fmla="*/ 2147483646 h 88"/>
                <a:gd name="T46" fmla="*/ 2147483646 w 550"/>
                <a:gd name="T47" fmla="*/ 2147483646 h 88"/>
                <a:gd name="T48" fmla="*/ 2147483646 w 550"/>
                <a:gd name="T49" fmla="*/ 2147483646 h 88"/>
                <a:gd name="T50" fmla="*/ 2147483646 w 550"/>
                <a:gd name="T51" fmla="*/ 2147483646 h 88"/>
                <a:gd name="T52" fmla="*/ 2147483646 w 550"/>
                <a:gd name="T53" fmla="*/ 2147483646 h 88"/>
                <a:gd name="T54" fmla="*/ 2147483646 w 550"/>
                <a:gd name="T55" fmla="*/ 2147483646 h 88"/>
                <a:gd name="T56" fmla="*/ 2147483646 w 550"/>
                <a:gd name="T57" fmla="*/ 2147483646 h 88"/>
                <a:gd name="T58" fmla="*/ 2147483646 w 550"/>
                <a:gd name="T59" fmla="*/ 2147483646 h 88"/>
                <a:gd name="T60" fmla="*/ 2147483646 w 550"/>
                <a:gd name="T61" fmla="*/ 2147483646 h 88"/>
                <a:gd name="T62" fmla="*/ 2147483646 w 550"/>
                <a:gd name="T63" fmla="*/ 2147483646 h 88"/>
                <a:gd name="T64" fmla="*/ 2147483646 w 550"/>
                <a:gd name="T65" fmla="*/ 2147483646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0"/>
                <a:gd name="T100" fmla="*/ 0 h 88"/>
                <a:gd name="T101" fmla="*/ 550 w 550"/>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0" h="88">
                  <a:moveTo>
                    <a:pt x="0" y="0"/>
                  </a:moveTo>
                  <a:lnTo>
                    <a:pt x="2" y="63"/>
                  </a:lnTo>
                  <a:lnTo>
                    <a:pt x="6" y="66"/>
                  </a:lnTo>
                  <a:lnTo>
                    <a:pt x="13" y="68"/>
                  </a:lnTo>
                  <a:lnTo>
                    <a:pt x="21" y="71"/>
                  </a:lnTo>
                  <a:lnTo>
                    <a:pt x="31" y="73"/>
                  </a:lnTo>
                  <a:lnTo>
                    <a:pt x="42" y="75"/>
                  </a:lnTo>
                  <a:lnTo>
                    <a:pt x="55" y="77"/>
                  </a:lnTo>
                  <a:lnTo>
                    <a:pt x="69" y="79"/>
                  </a:lnTo>
                  <a:lnTo>
                    <a:pt x="85" y="80"/>
                  </a:lnTo>
                  <a:lnTo>
                    <a:pt x="102" y="82"/>
                  </a:lnTo>
                  <a:lnTo>
                    <a:pt x="120" y="83"/>
                  </a:lnTo>
                  <a:lnTo>
                    <a:pt x="139" y="84"/>
                  </a:lnTo>
                  <a:lnTo>
                    <a:pt x="158" y="85"/>
                  </a:lnTo>
                  <a:lnTo>
                    <a:pt x="179" y="86"/>
                  </a:lnTo>
                  <a:lnTo>
                    <a:pt x="200" y="87"/>
                  </a:lnTo>
                  <a:lnTo>
                    <a:pt x="221" y="87"/>
                  </a:lnTo>
                  <a:lnTo>
                    <a:pt x="244" y="88"/>
                  </a:lnTo>
                  <a:lnTo>
                    <a:pt x="266" y="88"/>
                  </a:lnTo>
                  <a:lnTo>
                    <a:pt x="288" y="88"/>
                  </a:lnTo>
                  <a:lnTo>
                    <a:pt x="311" y="88"/>
                  </a:lnTo>
                  <a:lnTo>
                    <a:pt x="333" y="87"/>
                  </a:lnTo>
                  <a:lnTo>
                    <a:pt x="355" y="87"/>
                  </a:lnTo>
                  <a:lnTo>
                    <a:pt x="376" y="86"/>
                  </a:lnTo>
                  <a:lnTo>
                    <a:pt x="398" y="85"/>
                  </a:lnTo>
                  <a:lnTo>
                    <a:pt x="419" y="84"/>
                  </a:lnTo>
                  <a:lnTo>
                    <a:pt x="439" y="82"/>
                  </a:lnTo>
                  <a:lnTo>
                    <a:pt x="458" y="81"/>
                  </a:lnTo>
                  <a:lnTo>
                    <a:pt x="476" y="79"/>
                  </a:lnTo>
                  <a:lnTo>
                    <a:pt x="494" y="76"/>
                  </a:lnTo>
                  <a:lnTo>
                    <a:pt x="510" y="74"/>
                  </a:lnTo>
                  <a:lnTo>
                    <a:pt x="524" y="71"/>
                  </a:lnTo>
                  <a:lnTo>
                    <a:pt x="538" y="68"/>
                  </a:lnTo>
                  <a:lnTo>
                    <a:pt x="550" y="65"/>
                  </a:lnTo>
                  <a:lnTo>
                    <a:pt x="545" y="2"/>
                  </a:lnTo>
                  <a:lnTo>
                    <a:pt x="536" y="5"/>
                  </a:lnTo>
                  <a:lnTo>
                    <a:pt x="524" y="7"/>
                  </a:lnTo>
                  <a:lnTo>
                    <a:pt x="512" y="9"/>
                  </a:lnTo>
                  <a:lnTo>
                    <a:pt x="496" y="11"/>
                  </a:lnTo>
                  <a:lnTo>
                    <a:pt x="480" y="12"/>
                  </a:lnTo>
                  <a:lnTo>
                    <a:pt x="462" y="14"/>
                  </a:lnTo>
                  <a:lnTo>
                    <a:pt x="442" y="15"/>
                  </a:lnTo>
                  <a:lnTo>
                    <a:pt x="422" y="16"/>
                  </a:lnTo>
                  <a:lnTo>
                    <a:pt x="401" y="16"/>
                  </a:lnTo>
                  <a:lnTo>
                    <a:pt x="379" y="17"/>
                  </a:lnTo>
                  <a:lnTo>
                    <a:pt x="356" y="18"/>
                  </a:lnTo>
                  <a:lnTo>
                    <a:pt x="333" y="18"/>
                  </a:lnTo>
                  <a:lnTo>
                    <a:pt x="309" y="18"/>
                  </a:lnTo>
                  <a:lnTo>
                    <a:pt x="286" y="18"/>
                  </a:lnTo>
                  <a:lnTo>
                    <a:pt x="262" y="17"/>
                  </a:lnTo>
                  <a:lnTo>
                    <a:pt x="238" y="16"/>
                  </a:lnTo>
                  <a:lnTo>
                    <a:pt x="215" y="16"/>
                  </a:lnTo>
                  <a:lnTo>
                    <a:pt x="192" y="15"/>
                  </a:lnTo>
                  <a:lnTo>
                    <a:pt x="169" y="15"/>
                  </a:lnTo>
                  <a:lnTo>
                    <a:pt x="148" y="14"/>
                  </a:lnTo>
                  <a:lnTo>
                    <a:pt x="127" y="12"/>
                  </a:lnTo>
                  <a:lnTo>
                    <a:pt x="107" y="12"/>
                  </a:lnTo>
                  <a:lnTo>
                    <a:pt x="88" y="11"/>
                  </a:lnTo>
                  <a:lnTo>
                    <a:pt x="72" y="10"/>
                  </a:lnTo>
                  <a:lnTo>
                    <a:pt x="55" y="8"/>
                  </a:lnTo>
                  <a:lnTo>
                    <a:pt x="42" y="8"/>
                  </a:lnTo>
                  <a:lnTo>
                    <a:pt x="29" y="6"/>
                  </a:lnTo>
                  <a:lnTo>
                    <a:pt x="19" y="5"/>
                  </a:lnTo>
                  <a:lnTo>
                    <a:pt x="10" y="4"/>
                  </a:lnTo>
                  <a:lnTo>
                    <a:pt x="5" y="2"/>
                  </a:lnTo>
                  <a:lnTo>
                    <a:pt x="1" y="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7" name="Freeform 199"/>
            <p:cNvSpPr>
              <a:spLocks/>
            </p:cNvSpPr>
            <p:nvPr/>
          </p:nvSpPr>
          <p:spPr bwMode="auto">
            <a:xfrm>
              <a:off x="3676650" y="2849563"/>
              <a:ext cx="800100" cy="136525"/>
            </a:xfrm>
            <a:custGeom>
              <a:avLst/>
              <a:gdLst>
                <a:gd name="T0" fmla="*/ 0 w 504"/>
                <a:gd name="T1" fmla="*/ 2147483646 h 86"/>
                <a:gd name="T2" fmla="*/ 2147483646 w 504"/>
                <a:gd name="T3" fmla="*/ 2147483646 h 86"/>
                <a:gd name="T4" fmla="*/ 2147483646 w 504"/>
                <a:gd name="T5" fmla="*/ 2147483646 h 86"/>
                <a:gd name="T6" fmla="*/ 2147483646 w 504"/>
                <a:gd name="T7" fmla="*/ 2147483646 h 86"/>
                <a:gd name="T8" fmla="*/ 2147483646 w 504"/>
                <a:gd name="T9" fmla="*/ 2147483646 h 86"/>
                <a:gd name="T10" fmla="*/ 2147483646 w 504"/>
                <a:gd name="T11" fmla="*/ 2147483646 h 86"/>
                <a:gd name="T12" fmla="*/ 2147483646 w 504"/>
                <a:gd name="T13" fmla="*/ 2147483646 h 86"/>
                <a:gd name="T14" fmla="*/ 2147483646 w 504"/>
                <a:gd name="T15" fmla="*/ 2147483646 h 86"/>
                <a:gd name="T16" fmla="*/ 2147483646 w 504"/>
                <a:gd name="T17" fmla="*/ 2147483646 h 86"/>
                <a:gd name="T18" fmla="*/ 2147483646 w 504"/>
                <a:gd name="T19" fmla="*/ 2147483646 h 86"/>
                <a:gd name="T20" fmla="*/ 2147483646 w 504"/>
                <a:gd name="T21" fmla="*/ 2147483646 h 86"/>
                <a:gd name="T22" fmla="*/ 2147483646 w 504"/>
                <a:gd name="T23" fmla="*/ 2147483646 h 86"/>
                <a:gd name="T24" fmla="*/ 2147483646 w 504"/>
                <a:gd name="T25" fmla="*/ 2147483646 h 86"/>
                <a:gd name="T26" fmla="*/ 2147483646 w 504"/>
                <a:gd name="T27" fmla="*/ 2147483646 h 86"/>
                <a:gd name="T28" fmla="*/ 2147483646 w 504"/>
                <a:gd name="T29" fmla="*/ 2147483646 h 86"/>
                <a:gd name="T30" fmla="*/ 2147483646 w 504"/>
                <a:gd name="T31" fmla="*/ 2147483646 h 86"/>
                <a:gd name="T32" fmla="*/ 2147483646 w 504"/>
                <a:gd name="T33" fmla="*/ 2147483646 h 86"/>
                <a:gd name="T34" fmla="*/ 2147483646 w 504"/>
                <a:gd name="T35" fmla="*/ 2147483646 h 86"/>
                <a:gd name="T36" fmla="*/ 2147483646 w 504"/>
                <a:gd name="T37" fmla="*/ 2147483646 h 86"/>
                <a:gd name="T38" fmla="*/ 2147483646 w 504"/>
                <a:gd name="T39" fmla="*/ 2147483646 h 86"/>
                <a:gd name="T40" fmla="*/ 2147483646 w 504"/>
                <a:gd name="T41" fmla="*/ 2147483646 h 86"/>
                <a:gd name="T42" fmla="*/ 2147483646 w 504"/>
                <a:gd name="T43" fmla="*/ 2147483646 h 86"/>
                <a:gd name="T44" fmla="*/ 2147483646 w 504"/>
                <a:gd name="T45" fmla="*/ 2147483646 h 86"/>
                <a:gd name="T46" fmla="*/ 2147483646 w 504"/>
                <a:gd name="T47" fmla="*/ 2147483646 h 86"/>
                <a:gd name="T48" fmla="*/ 2147483646 w 504"/>
                <a:gd name="T49" fmla="*/ 2147483646 h 86"/>
                <a:gd name="T50" fmla="*/ 2147483646 w 504"/>
                <a:gd name="T51" fmla="*/ 2147483646 h 86"/>
                <a:gd name="T52" fmla="*/ 2147483646 w 504"/>
                <a:gd name="T53" fmla="*/ 2147483646 h 86"/>
                <a:gd name="T54" fmla="*/ 2147483646 w 504"/>
                <a:gd name="T55" fmla="*/ 2147483646 h 86"/>
                <a:gd name="T56" fmla="*/ 2147483646 w 504"/>
                <a:gd name="T57" fmla="*/ 2147483646 h 86"/>
                <a:gd name="T58" fmla="*/ 2147483646 w 504"/>
                <a:gd name="T59" fmla="*/ 2147483646 h 86"/>
                <a:gd name="T60" fmla="*/ 2147483646 w 504"/>
                <a:gd name="T61" fmla="*/ 2147483646 h 86"/>
                <a:gd name="T62" fmla="*/ 2147483646 w 504"/>
                <a:gd name="T63" fmla="*/ 2147483646 h 86"/>
                <a:gd name="T64" fmla="*/ 2147483646 w 504"/>
                <a:gd name="T65" fmla="*/ 2147483646 h 86"/>
                <a:gd name="T66" fmla="*/ 2147483646 w 504"/>
                <a:gd name="T67" fmla="*/ 2147483646 h 86"/>
                <a:gd name="T68" fmla="*/ 2147483646 w 504"/>
                <a:gd name="T69" fmla="*/ 2147483646 h 86"/>
                <a:gd name="T70" fmla="*/ 2147483646 w 504"/>
                <a:gd name="T71" fmla="*/ 214748364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86"/>
                <a:gd name="T110" fmla="*/ 504 w 50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86">
                  <a:moveTo>
                    <a:pt x="0" y="0"/>
                  </a:moveTo>
                  <a:lnTo>
                    <a:pt x="0" y="16"/>
                  </a:lnTo>
                  <a:lnTo>
                    <a:pt x="1" y="32"/>
                  </a:lnTo>
                  <a:lnTo>
                    <a:pt x="1" y="48"/>
                  </a:lnTo>
                  <a:lnTo>
                    <a:pt x="1" y="64"/>
                  </a:lnTo>
                  <a:lnTo>
                    <a:pt x="6" y="66"/>
                  </a:lnTo>
                  <a:lnTo>
                    <a:pt x="11" y="69"/>
                  </a:lnTo>
                  <a:lnTo>
                    <a:pt x="19" y="71"/>
                  </a:lnTo>
                  <a:lnTo>
                    <a:pt x="28" y="73"/>
                  </a:lnTo>
                  <a:lnTo>
                    <a:pt x="38" y="75"/>
                  </a:lnTo>
                  <a:lnTo>
                    <a:pt x="51" y="77"/>
                  </a:lnTo>
                  <a:lnTo>
                    <a:pt x="64" y="78"/>
                  </a:lnTo>
                  <a:lnTo>
                    <a:pt x="78" y="80"/>
                  </a:lnTo>
                  <a:lnTo>
                    <a:pt x="94" y="81"/>
                  </a:lnTo>
                  <a:lnTo>
                    <a:pt x="110" y="82"/>
                  </a:lnTo>
                  <a:lnTo>
                    <a:pt x="128" y="83"/>
                  </a:lnTo>
                  <a:lnTo>
                    <a:pt x="146" y="84"/>
                  </a:lnTo>
                  <a:lnTo>
                    <a:pt x="164" y="85"/>
                  </a:lnTo>
                  <a:lnTo>
                    <a:pt x="184" y="86"/>
                  </a:lnTo>
                  <a:lnTo>
                    <a:pt x="204" y="86"/>
                  </a:lnTo>
                  <a:lnTo>
                    <a:pt x="224" y="86"/>
                  </a:lnTo>
                  <a:lnTo>
                    <a:pt x="244" y="86"/>
                  </a:lnTo>
                  <a:lnTo>
                    <a:pt x="265" y="86"/>
                  </a:lnTo>
                  <a:lnTo>
                    <a:pt x="285" y="86"/>
                  </a:lnTo>
                  <a:lnTo>
                    <a:pt x="306" y="86"/>
                  </a:lnTo>
                  <a:lnTo>
                    <a:pt x="326" y="85"/>
                  </a:lnTo>
                  <a:lnTo>
                    <a:pt x="346" y="85"/>
                  </a:lnTo>
                  <a:lnTo>
                    <a:pt x="365" y="84"/>
                  </a:lnTo>
                  <a:lnTo>
                    <a:pt x="384" y="82"/>
                  </a:lnTo>
                  <a:lnTo>
                    <a:pt x="402" y="82"/>
                  </a:lnTo>
                  <a:lnTo>
                    <a:pt x="421" y="80"/>
                  </a:lnTo>
                  <a:lnTo>
                    <a:pt x="437" y="78"/>
                  </a:lnTo>
                  <a:lnTo>
                    <a:pt x="452" y="76"/>
                  </a:lnTo>
                  <a:lnTo>
                    <a:pt x="468" y="74"/>
                  </a:lnTo>
                  <a:lnTo>
                    <a:pt x="481" y="71"/>
                  </a:lnTo>
                  <a:lnTo>
                    <a:pt x="494" y="69"/>
                  </a:lnTo>
                  <a:lnTo>
                    <a:pt x="504" y="66"/>
                  </a:lnTo>
                  <a:lnTo>
                    <a:pt x="504" y="50"/>
                  </a:lnTo>
                  <a:lnTo>
                    <a:pt x="503" y="34"/>
                  </a:lnTo>
                  <a:lnTo>
                    <a:pt x="502" y="18"/>
                  </a:lnTo>
                  <a:lnTo>
                    <a:pt x="500" y="2"/>
                  </a:lnTo>
                  <a:lnTo>
                    <a:pt x="492" y="4"/>
                  </a:lnTo>
                  <a:lnTo>
                    <a:pt x="481" y="7"/>
                  </a:lnTo>
                  <a:lnTo>
                    <a:pt x="470" y="8"/>
                  </a:lnTo>
                  <a:lnTo>
                    <a:pt x="455" y="10"/>
                  </a:lnTo>
                  <a:lnTo>
                    <a:pt x="440" y="12"/>
                  </a:lnTo>
                  <a:lnTo>
                    <a:pt x="424" y="13"/>
                  </a:lnTo>
                  <a:lnTo>
                    <a:pt x="406" y="14"/>
                  </a:lnTo>
                  <a:lnTo>
                    <a:pt x="388" y="15"/>
                  </a:lnTo>
                  <a:lnTo>
                    <a:pt x="369" y="15"/>
                  </a:lnTo>
                  <a:lnTo>
                    <a:pt x="348" y="16"/>
                  </a:lnTo>
                  <a:lnTo>
                    <a:pt x="327" y="16"/>
                  </a:lnTo>
                  <a:lnTo>
                    <a:pt x="306" y="16"/>
                  </a:lnTo>
                  <a:lnTo>
                    <a:pt x="284" y="16"/>
                  </a:lnTo>
                  <a:lnTo>
                    <a:pt x="263" y="16"/>
                  </a:lnTo>
                  <a:lnTo>
                    <a:pt x="241" y="16"/>
                  </a:lnTo>
                  <a:lnTo>
                    <a:pt x="219" y="15"/>
                  </a:lnTo>
                  <a:lnTo>
                    <a:pt x="198" y="15"/>
                  </a:lnTo>
                  <a:lnTo>
                    <a:pt x="177" y="14"/>
                  </a:lnTo>
                  <a:lnTo>
                    <a:pt x="156" y="14"/>
                  </a:lnTo>
                  <a:lnTo>
                    <a:pt x="136" y="13"/>
                  </a:lnTo>
                  <a:lnTo>
                    <a:pt x="118" y="12"/>
                  </a:lnTo>
                  <a:lnTo>
                    <a:pt x="100" y="11"/>
                  </a:lnTo>
                  <a:lnTo>
                    <a:pt x="82" y="10"/>
                  </a:lnTo>
                  <a:lnTo>
                    <a:pt x="66" y="10"/>
                  </a:lnTo>
                  <a:lnTo>
                    <a:pt x="52" y="8"/>
                  </a:lnTo>
                  <a:lnTo>
                    <a:pt x="38" y="7"/>
                  </a:lnTo>
                  <a:lnTo>
                    <a:pt x="27" y="6"/>
                  </a:lnTo>
                  <a:lnTo>
                    <a:pt x="18" y="5"/>
                  </a:lnTo>
                  <a:lnTo>
                    <a:pt x="10" y="4"/>
                  </a:lnTo>
                  <a:lnTo>
                    <a:pt x="4" y="3"/>
                  </a:lnTo>
                  <a:lnTo>
                    <a:pt x="1" y="2"/>
                  </a:lnTo>
                  <a:lnTo>
                    <a:pt x="0"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8" name="Freeform 200"/>
            <p:cNvSpPr>
              <a:spLocks/>
            </p:cNvSpPr>
            <p:nvPr/>
          </p:nvSpPr>
          <p:spPr bwMode="auto">
            <a:xfrm>
              <a:off x="3708400" y="2852738"/>
              <a:ext cx="731838" cy="133350"/>
            </a:xfrm>
            <a:custGeom>
              <a:avLst/>
              <a:gdLst>
                <a:gd name="T0" fmla="*/ 2147483646 w 461"/>
                <a:gd name="T1" fmla="*/ 2147483646 h 84"/>
                <a:gd name="T2" fmla="*/ 2147483646 w 461"/>
                <a:gd name="T3" fmla="*/ 2147483646 h 84"/>
                <a:gd name="T4" fmla="*/ 2147483646 w 461"/>
                <a:gd name="T5" fmla="*/ 2147483646 h 84"/>
                <a:gd name="T6" fmla="*/ 2147483646 w 461"/>
                <a:gd name="T7" fmla="*/ 2147483646 h 84"/>
                <a:gd name="T8" fmla="*/ 2147483646 w 461"/>
                <a:gd name="T9" fmla="*/ 2147483646 h 84"/>
                <a:gd name="T10" fmla="*/ 2147483646 w 461"/>
                <a:gd name="T11" fmla="*/ 2147483646 h 84"/>
                <a:gd name="T12" fmla="*/ 2147483646 w 461"/>
                <a:gd name="T13" fmla="*/ 2147483646 h 84"/>
                <a:gd name="T14" fmla="*/ 2147483646 w 461"/>
                <a:gd name="T15" fmla="*/ 2147483646 h 84"/>
                <a:gd name="T16" fmla="*/ 2147483646 w 461"/>
                <a:gd name="T17" fmla="*/ 2147483646 h 84"/>
                <a:gd name="T18" fmla="*/ 2147483646 w 461"/>
                <a:gd name="T19" fmla="*/ 2147483646 h 84"/>
                <a:gd name="T20" fmla="*/ 2147483646 w 461"/>
                <a:gd name="T21" fmla="*/ 2147483646 h 84"/>
                <a:gd name="T22" fmla="*/ 2147483646 w 461"/>
                <a:gd name="T23" fmla="*/ 2147483646 h 84"/>
                <a:gd name="T24" fmla="*/ 2147483646 w 461"/>
                <a:gd name="T25" fmla="*/ 2147483646 h 84"/>
                <a:gd name="T26" fmla="*/ 2147483646 w 461"/>
                <a:gd name="T27" fmla="*/ 2147483646 h 84"/>
                <a:gd name="T28" fmla="*/ 2147483646 w 461"/>
                <a:gd name="T29" fmla="*/ 2147483646 h 84"/>
                <a:gd name="T30" fmla="*/ 2147483646 w 461"/>
                <a:gd name="T31" fmla="*/ 2147483646 h 84"/>
                <a:gd name="T32" fmla="*/ 2147483646 w 461"/>
                <a:gd name="T33" fmla="*/ 2147483646 h 84"/>
                <a:gd name="T34" fmla="*/ 2147483646 w 461"/>
                <a:gd name="T35" fmla="*/ 2147483646 h 84"/>
                <a:gd name="T36" fmla="*/ 2147483646 w 461"/>
                <a:gd name="T37" fmla="*/ 2147483646 h 84"/>
                <a:gd name="T38" fmla="*/ 2147483646 w 461"/>
                <a:gd name="T39" fmla="*/ 2147483646 h 84"/>
                <a:gd name="T40" fmla="*/ 2147483646 w 461"/>
                <a:gd name="T41" fmla="*/ 2147483646 h 84"/>
                <a:gd name="T42" fmla="*/ 2147483646 w 461"/>
                <a:gd name="T43" fmla="*/ 2147483646 h 84"/>
                <a:gd name="T44" fmla="*/ 2147483646 w 461"/>
                <a:gd name="T45" fmla="*/ 2147483646 h 84"/>
                <a:gd name="T46" fmla="*/ 2147483646 w 461"/>
                <a:gd name="T47" fmla="*/ 2147483646 h 84"/>
                <a:gd name="T48" fmla="*/ 2147483646 w 461"/>
                <a:gd name="T49" fmla="*/ 2147483646 h 84"/>
                <a:gd name="T50" fmla="*/ 2147483646 w 461"/>
                <a:gd name="T51" fmla="*/ 2147483646 h 84"/>
                <a:gd name="T52" fmla="*/ 2147483646 w 461"/>
                <a:gd name="T53" fmla="*/ 2147483646 h 84"/>
                <a:gd name="T54" fmla="*/ 2147483646 w 461"/>
                <a:gd name="T55" fmla="*/ 2147483646 h 84"/>
                <a:gd name="T56" fmla="*/ 2147483646 w 461"/>
                <a:gd name="T57" fmla="*/ 2147483646 h 84"/>
                <a:gd name="T58" fmla="*/ 2147483646 w 461"/>
                <a:gd name="T59" fmla="*/ 2147483646 h 84"/>
                <a:gd name="T60" fmla="*/ 2147483646 w 461"/>
                <a:gd name="T61" fmla="*/ 2147483646 h 84"/>
                <a:gd name="T62" fmla="*/ 2147483646 w 461"/>
                <a:gd name="T63" fmla="*/ 2147483646 h 84"/>
                <a:gd name="T64" fmla="*/ 2147483646 w 461"/>
                <a:gd name="T65" fmla="*/ 2147483646 h 84"/>
                <a:gd name="T66" fmla="*/ 2147483646 w 461"/>
                <a:gd name="T67" fmla="*/ 2147483646 h 84"/>
                <a:gd name="T68" fmla="*/ 2147483646 w 461"/>
                <a:gd name="T69" fmla="*/ 2147483646 h 84"/>
                <a:gd name="T70" fmla="*/ 2147483646 w 461"/>
                <a:gd name="T71" fmla="*/ 2147483646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1"/>
                <a:gd name="T109" fmla="*/ 0 h 84"/>
                <a:gd name="T110" fmla="*/ 461 w 46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1" h="84">
                  <a:moveTo>
                    <a:pt x="0" y="0"/>
                  </a:moveTo>
                  <a:lnTo>
                    <a:pt x="1" y="16"/>
                  </a:lnTo>
                  <a:lnTo>
                    <a:pt x="1" y="32"/>
                  </a:lnTo>
                  <a:lnTo>
                    <a:pt x="1" y="48"/>
                  </a:lnTo>
                  <a:lnTo>
                    <a:pt x="2" y="64"/>
                  </a:lnTo>
                  <a:lnTo>
                    <a:pt x="6" y="66"/>
                  </a:lnTo>
                  <a:lnTo>
                    <a:pt x="10" y="68"/>
                  </a:lnTo>
                  <a:lnTo>
                    <a:pt x="18" y="70"/>
                  </a:lnTo>
                  <a:lnTo>
                    <a:pt x="26" y="72"/>
                  </a:lnTo>
                  <a:lnTo>
                    <a:pt x="36" y="73"/>
                  </a:lnTo>
                  <a:lnTo>
                    <a:pt x="47" y="75"/>
                  </a:lnTo>
                  <a:lnTo>
                    <a:pt x="60" y="76"/>
                  </a:lnTo>
                  <a:lnTo>
                    <a:pt x="72" y="78"/>
                  </a:lnTo>
                  <a:lnTo>
                    <a:pt x="87" y="79"/>
                  </a:lnTo>
                  <a:lnTo>
                    <a:pt x="102" y="80"/>
                  </a:lnTo>
                  <a:lnTo>
                    <a:pt x="117" y="81"/>
                  </a:lnTo>
                  <a:lnTo>
                    <a:pt x="134" y="82"/>
                  </a:lnTo>
                  <a:lnTo>
                    <a:pt x="151" y="83"/>
                  </a:lnTo>
                  <a:lnTo>
                    <a:pt x="169" y="83"/>
                  </a:lnTo>
                  <a:lnTo>
                    <a:pt x="187" y="84"/>
                  </a:lnTo>
                  <a:lnTo>
                    <a:pt x="205" y="84"/>
                  </a:lnTo>
                  <a:lnTo>
                    <a:pt x="224" y="84"/>
                  </a:lnTo>
                  <a:lnTo>
                    <a:pt x="242" y="84"/>
                  </a:lnTo>
                  <a:lnTo>
                    <a:pt x="261" y="84"/>
                  </a:lnTo>
                  <a:lnTo>
                    <a:pt x="279" y="84"/>
                  </a:lnTo>
                  <a:lnTo>
                    <a:pt x="298" y="83"/>
                  </a:lnTo>
                  <a:lnTo>
                    <a:pt x="316" y="83"/>
                  </a:lnTo>
                  <a:lnTo>
                    <a:pt x="334" y="82"/>
                  </a:lnTo>
                  <a:lnTo>
                    <a:pt x="351" y="81"/>
                  </a:lnTo>
                  <a:lnTo>
                    <a:pt x="368" y="80"/>
                  </a:lnTo>
                  <a:lnTo>
                    <a:pt x="384" y="78"/>
                  </a:lnTo>
                  <a:lnTo>
                    <a:pt x="399" y="76"/>
                  </a:lnTo>
                  <a:lnTo>
                    <a:pt x="413" y="75"/>
                  </a:lnTo>
                  <a:lnTo>
                    <a:pt x="427" y="73"/>
                  </a:lnTo>
                  <a:lnTo>
                    <a:pt x="439" y="71"/>
                  </a:lnTo>
                  <a:lnTo>
                    <a:pt x="451" y="68"/>
                  </a:lnTo>
                  <a:lnTo>
                    <a:pt x="461" y="65"/>
                  </a:lnTo>
                  <a:lnTo>
                    <a:pt x="460" y="49"/>
                  </a:lnTo>
                  <a:lnTo>
                    <a:pt x="458" y="34"/>
                  </a:lnTo>
                  <a:lnTo>
                    <a:pt x="458" y="17"/>
                  </a:lnTo>
                  <a:lnTo>
                    <a:pt x="457" y="2"/>
                  </a:lnTo>
                  <a:lnTo>
                    <a:pt x="449" y="4"/>
                  </a:lnTo>
                  <a:lnTo>
                    <a:pt x="439" y="6"/>
                  </a:lnTo>
                  <a:lnTo>
                    <a:pt x="428" y="8"/>
                  </a:lnTo>
                  <a:lnTo>
                    <a:pt x="416" y="9"/>
                  </a:lnTo>
                  <a:lnTo>
                    <a:pt x="402" y="11"/>
                  </a:lnTo>
                  <a:lnTo>
                    <a:pt x="387" y="12"/>
                  </a:lnTo>
                  <a:lnTo>
                    <a:pt x="371" y="12"/>
                  </a:lnTo>
                  <a:lnTo>
                    <a:pt x="354" y="13"/>
                  </a:lnTo>
                  <a:lnTo>
                    <a:pt x="336" y="14"/>
                  </a:lnTo>
                  <a:lnTo>
                    <a:pt x="318" y="14"/>
                  </a:lnTo>
                  <a:lnTo>
                    <a:pt x="299" y="15"/>
                  </a:lnTo>
                  <a:lnTo>
                    <a:pt x="280" y="15"/>
                  </a:lnTo>
                  <a:lnTo>
                    <a:pt x="260" y="15"/>
                  </a:lnTo>
                  <a:lnTo>
                    <a:pt x="241" y="15"/>
                  </a:lnTo>
                  <a:lnTo>
                    <a:pt x="221" y="14"/>
                  </a:lnTo>
                  <a:lnTo>
                    <a:pt x="201" y="14"/>
                  </a:lnTo>
                  <a:lnTo>
                    <a:pt x="182" y="13"/>
                  </a:lnTo>
                  <a:lnTo>
                    <a:pt x="163" y="13"/>
                  </a:lnTo>
                  <a:lnTo>
                    <a:pt x="144" y="12"/>
                  </a:lnTo>
                  <a:lnTo>
                    <a:pt x="126" y="11"/>
                  </a:lnTo>
                  <a:lnTo>
                    <a:pt x="109" y="11"/>
                  </a:lnTo>
                  <a:lnTo>
                    <a:pt x="92" y="10"/>
                  </a:lnTo>
                  <a:lnTo>
                    <a:pt x="77" y="9"/>
                  </a:lnTo>
                  <a:lnTo>
                    <a:pt x="62" y="8"/>
                  </a:lnTo>
                  <a:lnTo>
                    <a:pt x="49" y="8"/>
                  </a:lnTo>
                  <a:lnTo>
                    <a:pt x="36" y="6"/>
                  </a:lnTo>
                  <a:lnTo>
                    <a:pt x="27" y="5"/>
                  </a:lnTo>
                  <a:lnTo>
                    <a:pt x="17" y="4"/>
                  </a:lnTo>
                  <a:lnTo>
                    <a:pt x="10" y="3"/>
                  </a:lnTo>
                  <a:lnTo>
                    <a:pt x="5" y="2"/>
                  </a:lnTo>
                  <a:lnTo>
                    <a:pt x="1" y="1"/>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9" name="Freeform 201"/>
            <p:cNvSpPr>
              <a:spLocks/>
            </p:cNvSpPr>
            <p:nvPr/>
          </p:nvSpPr>
          <p:spPr bwMode="auto">
            <a:xfrm>
              <a:off x="3741738" y="2855913"/>
              <a:ext cx="658813" cy="128587"/>
            </a:xfrm>
            <a:custGeom>
              <a:avLst/>
              <a:gdLst>
                <a:gd name="T0" fmla="*/ 0 w 415"/>
                <a:gd name="T1" fmla="*/ 2147483646 h 81"/>
                <a:gd name="T2" fmla="*/ 2147483646 w 415"/>
                <a:gd name="T3" fmla="*/ 2147483646 h 81"/>
                <a:gd name="T4" fmla="*/ 2147483646 w 415"/>
                <a:gd name="T5" fmla="*/ 2147483646 h 81"/>
                <a:gd name="T6" fmla="*/ 2147483646 w 415"/>
                <a:gd name="T7" fmla="*/ 2147483646 h 81"/>
                <a:gd name="T8" fmla="*/ 2147483646 w 415"/>
                <a:gd name="T9" fmla="*/ 2147483646 h 81"/>
                <a:gd name="T10" fmla="*/ 2147483646 w 415"/>
                <a:gd name="T11" fmla="*/ 2147483646 h 81"/>
                <a:gd name="T12" fmla="*/ 2147483646 w 415"/>
                <a:gd name="T13" fmla="*/ 2147483646 h 81"/>
                <a:gd name="T14" fmla="*/ 2147483646 w 415"/>
                <a:gd name="T15" fmla="*/ 2147483646 h 81"/>
                <a:gd name="T16" fmla="*/ 2147483646 w 415"/>
                <a:gd name="T17" fmla="*/ 2147483646 h 81"/>
                <a:gd name="T18" fmla="*/ 2147483646 w 415"/>
                <a:gd name="T19" fmla="*/ 2147483646 h 81"/>
                <a:gd name="T20" fmla="*/ 2147483646 w 415"/>
                <a:gd name="T21" fmla="*/ 2147483646 h 81"/>
                <a:gd name="T22" fmla="*/ 2147483646 w 415"/>
                <a:gd name="T23" fmla="*/ 2147483646 h 81"/>
                <a:gd name="T24" fmla="*/ 2147483646 w 415"/>
                <a:gd name="T25" fmla="*/ 2147483646 h 81"/>
                <a:gd name="T26" fmla="*/ 2147483646 w 415"/>
                <a:gd name="T27" fmla="*/ 2147483646 h 81"/>
                <a:gd name="T28" fmla="*/ 2147483646 w 415"/>
                <a:gd name="T29" fmla="*/ 2147483646 h 81"/>
                <a:gd name="T30" fmla="*/ 2147483646 w 415"/>
                <a:gd name="T31" fmla="*/ 2147483646 h 81"/>
                <a:gd name="T32" fmla="*/ 2147483646 w 415"/>
                <a:gd name="T33" fmla="*/ 2147483646 h 81"/>
                <a:gd name="T34" fmla="*/ 2147483646 w 415"/>
                <a:gd name="T35" fmla="*/ 2147483646 h 81"/>
                <a:gd name="T36" fmla="*/ 2147483646 w 415"/>
                <a:gd name="T37" fmla="*/ 2147483646 h 81"/>
                <a:gd name="T38" fmla="*/ 2147483646 w 415"/>
                <a:gd name="T39" fmla="*/ 2147483646 h 81"/>
                <a:gd name="T40" fmla="*/ 2147483646 w 415"/>
                <a:gd name="T41" fmla="*/ 2147483646 h 81"/>
                <a:gd name="T42" fmla="*/ 2147483646 w 415"/>
                <a:gd name="T43" fmla="*/ 2147483646 h 81"/>
                <a:gd name="T44" fmla="*/ 2147483646 w 415"/>
                <a:gd name="T45" fmla="*/ 2147483646 h 81"/>
                <a:gd name="T46" fmla="*/ 2147483646 w 415"/>
                <a:gd name="T47" fmla="*/ 2147483646 h 81"/>
                <a:gd name="T48" fmla="*/ 2147483646 w 415"/>
                <a:gd name="T49" fmla="*/ 2147483646 h 81"/>
                <a:gd name="T50" fmla="*/ 2147483646 w 415"/>
                <a:gd name="T51" fmla="*/ 2147483646 h 81"/>
                <a:gd name="T52" fmla="*/ 2147483646 w 415"/>
                <a:gd name="T53" fmla="*/ 2147483646 h 81"/>
                <a:gd name="T54" fmla="*/ 2147483646 w 415"/>
                <a:gd name="T55" fmla="*/ 2147483646 h 81"/>
                <a:gd name="T56" fmla="*/ 2147483646 w 415"/>
                <a:gd name="T57" fmla="*/ 2147483646 h 81"/>
                <a:gd name="T58" fmla="*/ 2147483646 w 415"/>
                <a:gd name="T59" fmla="*/ 2147483646 h 81"/>
                <a:gd name="T60" fmla="*/ 2147483646 w 415"/>
                <a:gd name="T61" fmla="*/ 2147483646 h 81"/>
                <a:gd name="T62" fmla="*/ 2147483646 w 415"/>
                <a:gd name="T63" fmla="*/ 2147483646 h 81"/>
                <a:gd name="T64" fmla="*/ 2147483646 w 415"/>
                <a:gd name="T65" fmla="*/ 2147483646 h 81"/>
                <a:gd name="T66" fmla="*/ 2147483646 w 415"/>
                <a:gd name="T67" fmla="*/ 2147483646 h 81"/>
                <a:gd name="T68" fmla="*/ 2147483646 w 415"/>
                <a:gd name="T69" fmla="*/ 2147483646 h 81"/>
                <a:gd name="T70" fmla="*/ 2147483646 w 415"/>
                <a:gd name="T71" fmla="*/ 2147483646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81"/>
                <a:gd name="T110" fmla="*/ 415 w 415"/>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81">
                  <a:moveTo>
                    <a:pt x="0" y="0"/>
                  </a:moveTo>
                  <a:lnTo>
                    <a:pt x="0" y="16"/>
                  </a:lnTo>
                  <a:lnTo>
                    <a:pt x="1" y="32"/>
                  </a:lnTo>
                  <a:lnTo>
                    <a:pt x="1" y="47"/>
                  </a:lnTo>
                  <a:lnTo>
                    <a:pt x="1" y="63"/>
                  </a:lnTo>
                  <a:lnTo>
                    <a:pt x="5" y="65"/>
                  </a:lnTo>
                  <a:lnTo>
                    <a:pt x="10" y="66"/>
                  </a:lnTo>
                  <a:lnTo>
                    <a:pt x="17" y="68"/>
                  </a:lnTo>
                  <a:lnTo>
                    <a:pt x="24" y="70"/>
                  </a:lnTo>
                  <a:lnTo>
                    <a:pt x="33" y="72"/>
                  </a:lnTo>
                  <a:lnTo>
                    <a:pt x="43" y="73"/>
                  </a:lnTo>
                  <a:lnTo>
                    <a:pt x="54" y="74"/>
                  </a:lnTo>
                  <a:lnTo>
                    <a:pt x="66" y="76"/>
                  </a:lnTo>
                  <a:lnTo>
                    <a:pt x="79" y="77"/>
                  </a:lnTo>
                  <a:lnTo>
                    <a:pt x="93" y="78"/>
                  </a:lnTo>
                  <a:lnTo>
                    <a:pt x="107" y="78"/>
                  </a:lnTo>
                  <a:lnTo>
                    <a:pt x="122" y="80"/>
                  </a:lnTo>
                  <a:lnTo>
                    <a:pt x="137" y="80"/>
                  </a:lnTo>
                  <a:lnTo>
                    <a:pt x="154" y="80"/>
                  </a:lnTo>
                  <a:lnTo>
                    <a:pt x="169" y="81"/>
                  </a:lnTo>
                  <a:lnTo>
                    <a:pt x="185" y="81"/>
                  </a:lnTo>
                  <a:lnTo>
                    <a:pt x="203" y="81"/>
                  </a:lnTo>
                  <a:lnTo>
                    <a:pt x="219" y="81"/>
                  </a:lnTo>
                  <a:lnTo>
                    <a:pt x="236" y="81"/>
                  </a:lnTo>
                  <a:lnTo>
                    <a:pt x="253" y="81"/>
                  </a:lnTo>
                  <a:lnTo>
                    <a:pt x="269" y="80"/>
                  </a:lnTo>
                  <a:lnTo>
                    <a:pt x="285" y="80"/>
                  </a:lnTo>
                  <a:lnTo>
                    <a:pt x="302" y="80"/>
                  </a:lnTo>
                  <a:lnTo>
                    <a:pt x="317" y="78"/>
                  </a:lnTo>
                  <a:lnTo>
                    <a:pt x="332" y="77"/>
                  </a:lnTo>
                  <a:lnTo>
                    <a:pt x="346" y="76"/>
                  </a:lnTo>
                  <a:lnTo>
                    <a:pt x="360" y="74"/>
                  </a:lnTo>
                  <a:lnTo>
                    <a:pt x="373" y="73"/>
                  </a:lnTo>
                  <a:lnTo>
                    <a:pt x="385" y="71"/>
                  </a:lnTo>
                  <a:lnTo>
                    <a:pt x="396" y="69"/>
                  </a:lnTo>
                  <a:lnTo>
                    <a:pt x="406" y="66"/>
                  </a:lnTo>
                  <a:lnTo>
                    <a:pt x="415" y="64"/>
                  </a:lnTo>
                  <a:lnTo>
                    <a:pt x="414" y="48"/>
                  </a:lnTo>
                  <a:lnTo>
                    <a:pt x="413" y="33"/>
                  </a:lnTo>
                  <a:lnTo>
                    <a:pt x="413" y="18"/>
                  </a:lnTo>
                  <a:lnTo>
                    <a:pt x="411" y="2"/>
                  </a:lnTo>
                  <a:lnTo>
                    <a:pt x="404" y="3"/>
                  </a:lnTo>
                  <a:lnTo>
                    <a:pt x="396" y="6"/>
                  </a:lnTo>
                  <a:lnTo>
                    <a:pt x="385" y="7"/>
                  </a:lnTo>
                  <a:lnTo>
                    <a:pt x="374" y="9"/>
                  </a:lnTo>
                  <a:lnTo>
                    <a:pt x="362" y="10"/>
                  </a:lnTo>
                  <a:lnTo>
                    <a:pt x="349" y="11"/>
                  </a:lnTo>
                  <a:lnTo>
                    <a:pt x="335" y="11"/>
                  </a:lnTo>
                  <a:lnTo>
                    <a:pt x="319" y="12"/>
                  </a:lnTo>
                  <a:lnTo>
                    <a:pt x="304" y="13"/>
                  </a:lnTo>
                  <a:lnTo>
                    <a:pt x="287" y="13"/>
                  </a:lnTo>
                  <a:lnTo>
                    <a:pt x="270" y="13"/>
                  </a:lnTo>
                  <a:lnTo>
                    <a:pt x="254" y="14"/>
                  </a:lnTo>
                  <a:lnTo>
                    <a:pt x="236" y="14"/>
                  </a:lnTo>
                  <a:lnTo>
                    <a:pt x="218" y="13"/>
                  </a:lnTo>
                  <a:lnTo>
                    <a:pt x="200" y="13"/>
                  </a:lnTo>
                  <a:lnTo>
                    <a:pt x="183" y="13"/>
                  </a:lnTo>
                  <a:lnTo>
                    <a:pt x="165" y="13"/>
                  </a:lnTo>
                  <a:lnTo>
                    <a:pt x="148" y="12"/>
                  </a:lnTo>
                  <a:lnTo>
                    <a:pt x="132" y="11"/>
                  </a:lnTo>
                  <a:lnTo>
                    <a:pt x="115" y="11"/>
                  </a:lnTo>
                  <a:lnTo>
                    <a:pt x="100" y="10"/>
                  </a:lnTo>
                  <a:lnTo>
                    <a:pt x="85" y="9"/>
                  </a:lnTo>
                  <a:lnTo>
                    <a:pt x="71" y="9"/>
                  </a:lnTo>
                  <a:lnTo>
                    <a:pt x="58" y="7"/>
                  </a:lnTo>
                  <a:lnTo>
                    <a:pt x="45" y="7"/>
                  </a:lnTo>
                  <a:lnTo>
                    <a:pt x="35" y="6"/>
                  </a:lnTo>
                  <a:lnTo>
                    <a:pt x="25" y="4"/>
                  </a:lnTo>
                  <a:lnTo>
                    <a:pt x="17" y="4"/>
                  </a:lnTo>
                  <a:lnTo>
                    <a:pt x="10" y="3"/>
                  </a:lnTo>
                  <a:lnTo>
                    <a:pt x="5" y="2"/>
                  </a:lnTo>
                  <a:lnTo>
                    <a:pt x="1" y="2"/>
                  </a:lnTo>
                  <a:lnTo>
                    <a:pt x="0"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0" name="Freeform 202"/>
            <p:cNvSpPr>
              <a:spLocks/>
            </p:cNvSpPr>
            <p:nvPr/>
          </p:nvSpPr>
          <p:spPr bwMode="auto">
            <a:xfrm>
              <a:off x="3773488" y="2857500"/>
              <a:ext cx="588963" cy="127000"/>
            </a:xfrm>
            <a:custGeom>
              <a:avLst/>
              <a:gdLst>
                <a:gd name="T0" fmla="*/ 0 w 371"/>
                <a:gd name="T1" fmla="*/ 2147483646 h 80"/>
                <a:gd name="T2" fmla="*/ 2147483646 w 371"/>
                <a:gd name="T3" fmla="*/ 2147483646 h 80"/>
                <a:gd name="T4" fmla="*/ 2147483646 w 371"/>
                <a:gd name="T5" fmla="*/ 2147483646 h 80"/>
                <a:gd name="T6" fmla="*/ 2147483646 w 371"/>
                <a:gd name="T7" fmla="*/ 2147483646 h 80"/>
                <a:gd name="T8" fmla="*/ 2147483646 w 371"/>
                <a:gd name="T9" fmla="*/ 2147483646 h 80"/>
                <a:gd name="T10" fmla="*/ 2147483646 w 371"/>
                <a:gd name="T11" fmla="*/ 2147483646 h 80"/>
                <a:gd name="T12" fmla="*/ 2147483646 w 371"/>
                <a:gd name="T13" fmla="*/ 2147483646 h 80"/>
                <a:gd name="T14" fmla="*/ 2147483646 w 371"/>
                <a:gd name="T15" fmla="*/ 2147483646 h 80"/>
                <a:gd name="T16" fmla="*/ 2147483646 w 371"/>
                <a:gd name="T17" fmla="*/ 2147483646 h 80"/>
                <a:gd name="T18" fmla="*/ 2147483646 w 371"/>
                <a:gd name="T19" fmla="*/ 2147483646 h 80"/>
                <a:gd name="T20" fmla="*/ 2147483646 w 371"/>
                <a:gd name="T21" fmla="*/ 2147483646 h 80"/>
                <a:gd name="T22" fmla="*/ 2147483646 w 371"/>
                <a:gd name="T23" fmla="*/ 2147483646 h 80"/>
                <a:gd name="T24" fmla="*/ 2147483646 w 371"/>
                <a:gd name="T25" fmla="*/ 2147483646 h 80"/>
                <a:gd name="T26" fmla="*/ 2147483646 w 371"/>
                <a:gd name="T27" fmla="*/ 2147483646 h 80"/>
                <a:gd name="T28" fmla="*/ 2147483646 w 371"/>
                <a:gd name="T29" fmla="*/ 2147483646 h 80"/>
                <a:gd name="T30" fmla="*/ 2147483646 w 371"/>
                <a:gd name="T31" fmla="*/ 2147483646 h 80"/>
                <a:gd name="T32" fmla="*/ 2147483646 w 371"/>
                <a:gd name="T33" fmla="*/ 2147483646 h 80"/>
                <a:gd name="T34" fmla="*/ 2147483646 w 371"/>
                <a:gd name="T35" fmla="*/ 2147483646 h 80"/>
                <a:gd name="T36" fmla="*/ 2147483646 w 371"/>
                <a:gd name="T37" fmla="*/ 2147483646 h 80"/>
                <a:gd name="T38" fmla="*/ 2147483646 w 371"/>
                <a:gd name="T39" fmla="*/ 2147483646 h 80"/>
                <a:gd name="T40" fmla="*/ 2147483646 w 371"/>
                <a:gd name="T41" fmla="*/ 2147483646 h 80"/>
                <a:gd name="T42" fmla="*/ 2147483646 w 371"/>
                <a:gd name="T43" fmla="*/ 2147483646 h 80"/>
                <a:gd name="T44" fmla="*/ 2147483646 w 371"/>
                <a:gd name="T45" fmla="*/ 2147483646 h 80"/>
                <a:gd name="T46" fmla="*/ 2147483646 w 371"/>
                <a:gd name="T47" fmla="*/ 2147483646 h 80"/>
                <a:gd name="T48" fmla="*/ 2147483646 w 371"/>
                <a:gd name="T49" fmla="*/ 2147483646 h 80"/>
                <a:gd name="T50" fmla="*/ 2147483646 w 371"/>
                <a:gd name="T51" fmla="*/ 2147483646 h 80"/>
                <a:gd name="T52" fmla="*/ 2147483646 w 371"/>
                <a:gd name="T53" fmla="*/ 2147483646 h 80"/>
                <a:gd name="T54" fmla="*/ 2147483646 w 371"/>
                <a:gd name="T55" fmla="*/ 2147483646 h 80"/>
                <a:gd name="T56" fmla="*/ 2147483646 w 371"/>
                <a:gd name="T57" fmla="*/ 2147483646 h 80"/>
                <a:gd name="T58" fmla="*/ 2147483646 w 371"/>
                <a:gd name="T59" fmla="*/ 2147483646 h 80"/>
                <a:gd name="T60" fmla="*/ 2147483646 w 371"/>
                <a:gd name="T61" fmla="*/ 2147483646 h 80"/>
                <a:gd name="T62" fmla="*/ 2147483646 w 371"/>
                <a:gd name="T63" fmla="*/ 2147483646 h 80"/>
                <a:gd name="T64" fmla="*/ 2147483646 w 371"/>
                <a:gd name="T65" fmla="*/ 2147483646 h 80"/>
                <a:gd name="T66" fmla="*/ 2147483646 w 371"/>
                <a:gd name="T67" fmla="*/ 2147483646 h 80"/>
                <a:gd name="T68" fmla="*/ 2147483646 w 371"/>
                <a:gd name="T69" fmla="*/ 2147483646 h 80"/>
                <a:gd name="T70" fmla="*/ 2147483646 w 371"/>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1"/>
                <a:gd name="T109" fmla="*/ 0 h 80"/>
                <a:gd name="T110" fmla="*/ 371 w 371"/>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1" h="80">
                  <a:moveTo>
                    <a:pt x="0" y="0"/>
                  </a:moveTo>
                  <a:lnTo>
                    <a:pt x="0" y="16"/>
                  </a:lnTo>
                  <a:lnTo>
                    <a:pt x="1" y="31"/>
                  </a:lnTo>
                  <a:lnTo>
                    <a:pt x="1" y="47"/>
                  </a:lnTo>
                  <a:lnTo>
                    <a:pt x="1" y="64"/>
                  </a:lnTo>
                  <a:lnTo>
                    <a:pt x="5" y="65"/>
                  </a:lnTo>
                  <a:lnTo>
                    <a:pt x="9" y="67"/>
                  </a:lnTo>
                  <a:lnTo>
                    <a:pt x="16" y="68"/>
                  </a:lnTo>
                  <a:lnTo>
                    <a:pt x="22" y="69"/>
                  </a:lnTo>
                  <a:lnTo>
                    <a:pt x="30" y="71"/>
                  </a:lnTo>
                  <a:lnTo>
                    <a:pt x="39" y="73"/>
                  </a:lnTo>
                  <a:lnTo>
                    <a:pt x="49" y="73"/>
                  </a:lnTo>
                  <a:lnTo>
                    <a:pt x="60" y="75"/>
                  </a:lnTo>
                  <a:lnTo>
                    <a:pt x="71" y="76"/>
                  </a:lnTo>
                  <a:lnTo>
                    <a:pt x="84" y="76"/>
                  </a:lnTo>
                  <a:lnTo>
                    <a:pt x="96" y="77"/>
                  </a:lnTo>
                  <a:lnTo>
                    <a:pt x="110" y="78"/>
                  </a:lnTo>
                  <a:lnTo>
                    <a:pt x="123" y="79"/>
                  </a:lnTo>
                  <a:lnTo>
                    <a:pt x="137" y="79"/>
                  </a:lnTo>
                  <a:lnTo>
                    <a:pt x="152" y="80"/>
                  </a:lnTo>
                  <a:lnTo>
                    <a:pt x="167" y="80"/>
                  </a:lnTo>
                  <a:lnTo>
                    <a:pt x="182" y="80"/>
                  </a:lnTo>
                  <a:lnTo>
                    <a:pt x="196" y="80"/>
                  </a:lnTo>
                  <a:lnTo>
                    <a:pt x="211" y="80"/>
                  </a:lnTo>
                  <a:lnTo>
                    <a:pt x="226" y="80"/>
                  </a:lnTo>
                  <a:lnTo>
                    <a:pt x="240" y="79"/>
                  </a:lnTo>
                  <a:lnTo>
                    <a:pt x="255" y="79"/>
                  </a:lnTo>
                  <a:lnTo>
                    <a:pt x="269" y="78"/>
                  </a:lnTo>
                  <a:lnTo>
                    <a:pt x="283" y="77"/>
                  </a:lnTo>
                  <a:lnTo>
                    <a:pt x="296" y="76"/>
                  </a:lnTo>
                  <a:lnTo>
                    <a:pt x="309" y="75"/>
                  </a:lnTo>
                  <a:lnTo>
                    <a:pt x="321" y="74"/>
                  </a:lnTo>
                  <a:lnTo>
                    <a:pt x="333" y="73"/>
                  </a:lnTo>
                  <a:lnTo>
                    <a:pt x="344" y="71"/>
                  </a:lnTo>
                  <a:lnTo>
                    <a:pt x="353" y="69"/>
                  </a:lnTo>
                  <a:lnTo>
                    <a:pt x="363" y="67"/>
                  </a:lnTo>
                  <a:lnTo>
                    <a:pt x="371" y="65"/>
                  </a:lnTo>
                  <a:lnTo>
                    <a:pt x="370" y="50"/>
                  </a:lnTo>
                  <a:lnTo>
                    <a:pt x="369" y="34"/>
                  </a:lnTo>
                  <a:lnTo>
                    <a:pt x="368" y="17"/>
                  </a:lnTo>
                  <a:lnTo>
                    <a:pt x="367" y="1"/>
                  </a:lnTo>
                  <a:lnTo>
                    <a:pt x="361" y="3"/>
                  </a:lnTo>
                  <a:lnTo>
                    <a:pt x="353" y="5"/>
                  </a:lnTo>
                  <a:lnTo>
                    <a:pt x="344" y="6"/>
                  </a:lnTo>
                  <a:lnTo>
                    <a:pt x="334" y="8"/>
                  </a:lnTo>
                  <a:lnTo>
                    <a:pt x="323" y="9"/>
                  </a:lnTo>
                  <a:lnTo>
                    <a:pt x="312" y="9"/>
                  </a:lnTo>
                  <a:lnTo>
                    <a:pt x="298" y="10"/>
                  </a:lnTo>
                  <a:lnTo>
                    <a:pt x="286" y="11"/>
                  </a:lnTo>
                  <a:lnTo>
                    <a:pt x="271" y="11"/>
                  </a:lnTo>
                  <a:lnTo>
                    <a:pt x="257" y="12"/>
                  </a:lnTo>
                  <a:lnTo>
                    <a:pt x="242" y="12"/>
                  </a:lnTo>
                  <a:lnTo>
                    <a:pt x="227" y="12"/>
                  </a:lnTo>
                  <a:lnTo>
                    <a:pt x="212" y="12"/>
                  </a:lnTo>
                  <a:lnTo>
                    <a:pt x="196" y="12"/>
                  </a:lnTo>
                  <a:lnTo>
                    <a:pt x="180" y="12"/>
                  </a:lnTo>
                  <a:lnTo>
                    <a:pt x="165" y="11"/>
                  </a:lnTo>
                  <a:lnTo>
                    <a:pt x="149" y="11"/>
                  </a:lnTo>
                  <a:lnTo>
                    <a:pt x="134" y="11"/>
                  </a:lnTo>
                  <a:lnTo>
                    <a:pt x="119" y="10"/>
                  </a:lnTo>
                  <a:lnTo>
                    <a:pt x="105" y="9"/>
                  </a:lnTo>
                  <a:lnTo>
                    <a:pt x="91" y="9"/>
                  </a:lnTo>
                  <a:lnTo>
                    <a:pt x="78" y="8"/>
                  </a:lnTo>
                  <a:lnTo>
                    <a:pt x="65" y="7"/>
                  </a:lnTo>
                  <a:lnTo>
                    <a:pt x="54" y="7"/>
                  </a:lnTo>
                  <a:lnTo>
                    <a:pt x="42" y="5"/>
                  </a:lnTo>
                  <a:lnTo>
                    <a:pt x="33" y="5"/>
                  </a:lnTo>
                  <a:lnTo>
                    <a:pt x="24" y="4"/>
                  </a:lnTo>
                  <a:lnTo>
                    <a:pt x="16" y="3"/>
                  </a:lnTo>
                  <a:lnTo>
                    <a:pt x="10" y="2"/>
                  </a:lnTo>
                  <a:lnTo>
                    <a:pt x="5" y="1"/>
                  </a:lnTo>
                  <a:lnTo>
                    <a:pt x="2" y="1"/>
                  </a:lnTo>
                  <a:lnTo>
                    <a:pt x="0"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1" name="Freeform 203"/>
            <p:cNvSpPr>
              <a:spLocks/>
            </p:cNvSpPr>
            <p:nvPr/>
          </p:nvSpPr>
          <p:spPr bwMode="auto">
            <a:xfrm>
              <a:off x="3806825" y="2860675"/>
              <a:ext cx="517525" cy="122237"/>
            </a:xfrm>
            <a:custGeom>
              <a:avLst/>
              <a:gdLst>
                <a:gd name="T0" fmla="*/ 0 w 326"/>
                <a:gd name="T1" fmla="*/ 0 h 77"/>
                <a:gd name="T2" fmla="*/ 0 w 326"/>
                <a:gd name="T3" fmla="*/ 2147483646 h 77"/>
                <a:gd name="T4" fmla="*/ 0 w 326"/>
                <a:gd name="T5" fmla="*/ 2147483646 h 77"/>
                <a:gd name="T6" fmla="*/ 0 w 326"/>
                <a:gd name="T7" fmla="*/ 2147483646 h 77"/>
                <a:gd name="T8" fmla="*/ 2147483646 w 326"/>
                <a:gd name="T9" fmla="*/ 2147483646 h 77"/>
                <a:gd name="T10" fmla="*/ 2147483646 w 326"/>
                <a:gd name="T11" fmla="*/ 2147483646 h 77"/>
                <a:gd name="T12" fmla="*/ 2147483646 w 326"/>
                <a:gd name="T13" fmla="*/ 2147483646 h 77"/>
                <a:gd name="T14" fmla="*/ 2147483646 w 326"/>
                <a:gd name="T15" fmla="*/ 2147483646 h 77"/>
                <a:gd name="T16" fmla="*/ 2147483646 w 326"/>
                <a:gd name="T17" fmla="*/ 2147483646 h 77"/>
                <a:gd name="T18" fmla="*/ 2147483646 w 326"/>
                <a:gd name="T19" fmla="*/ 2147483646 h 77"/>
                <a:gd name="T20" fmla="*/ 2147483646 w 326"/>
                <a:gd name="T21" fmla="*/ 2147483646 h 77"/>
                <a:gd name="T22" fmla="*/ 2147483646 w 326"/>
                <a:gd name="T23" fmla="*/ 2147483646 h 77"/>
                <a:gd name="T24" fmla="*/ 2147483646 w 326"/>
                <a:gd name="T25" fmla="*/ 2147483646 h 77"/>
                <a:gd name="T26" fmla="*/ 2147483646 w 326"/>
                <a:gd name="T27" fmla="*/ 2147483646 h 77"/>
                <a:gd name="T28" fmla="*/ 2147483646 w 326"/>
                <a:gd name="T29" fmla="*/ 2147483646 h 77"/>
                <a:gd name="T30" fmla="*/ 2147483646 w 326"/>
                <a:gd name="T31" fmla="*/ 2147483646 h 77"/>
                <a:gd name="T32" fmla="*/ 2147483646 w 326"/>
                <a:gd name="T33" fmla="*/ 2147483646 h 77"/>
                <a:gd name="T34" fmla="*/ 2147483646 w 326"/>
                <a:gd name="T35" fmla="*/ 2147483646 h 77"/>
                <a:gd name="T36" fmla="*/ 2147483646 w 326"/>
                <a:gd name="T37" fmla="*/ 2147483646 h 77"/>
                <a:gd name="T38" fmla="*/ 2147483646 w 326"/>
                <a:gd name="T39" fmla="*/ 2147483646 h 77"/>
                <a:gd name="T40" fmla="*/ 2147483646 w 326"/>
                <a:gd name="T41" fmla="*/ 2147483646 h 77"/>
                <a:gd name="T42" fmla="*/ 2147483646 w 326"/>
                <a:gd name="T43" fmla="*/ 2147483646 h 77"/>
                <a:gd name="T44" fmla="*/ 2147483646 w 326"/>
                <a:gd name="T45" fmla="*/ 2147483646 h 77"/>
                <a:gd name="T46" fmla="*/ 2147483646 w 326"/>
                <a:gd name="T47" fmla="*/ 2147483646 h 77"/>
                <a:gd name="T48" fmla="*/ 2147483646 w 326"/>
                <a:gd name="T49" fmla="*/ 2147483646 h 77"/>
                <a:gd name="T50" fmla="*/ 2147483646 w 326"/>
                <a:gd name="T51" fmla="*/ 2147483646 h 77"/>
                <a:gd name="T52" fmla="*/ 2147483646 w 326"/>
                <a:gd name="T53" fmla="*/ 2147483646 h 77"/>
                <a:gd name="T54" fmla="*/ 2147483646 w 326"/>
                <a:gd name="T55" fmla="*/ 2147483646 h 77"/>
                <a:gd name="T56" fmla="*/ 2147483646 w 326"/>
                <a:gd name="T57" fmla="*/ 2147483646 h 77"/>
                <a:gd name="T58" fmla="*/ 2147483646 w 326"/>
                <a:gd name="T59" fmla="*/ 2147483646 h 77"/>
                <a:gd name="T60" fmla="*/ 2147483646 w 326"/>
                <a:gd name="T61" fmla="*/ 2147483646 h 77"/>
                <a:gd name="T62" fmla="*/ 2147483646 w 326"/>
                <a:gd name="T63" fmla="*/ 2147483646 h 77"/>
                <a:gd name="T64" fmla="*/ 2147483646 w 326"/>
                <a:gd name="T65" fmla="*/ 2147483646 h 77"/>
                <a:gd name="T66" fmla="*/ 2147483646 w 326"/>
                <a:gd name="T67" fmla="*/ 2147483646 h 77"/>
                <a:gd name="T68" fmla="*/ 2147483646 w 326"/>
                <a:gd name="T69" fmla="*/ 2147483646 h 77"/>
                <a:gd name="T70" fmla="*/ 2147483646 w 326"/>
                <a:gd name="T71" fmla="*/ 2147483646 h 77"/>
                <a:gd name="T72" fmla="*/ 2147483646 w 326"/>
                <a:gd name="T73" fmla="*/ 2147483646 h 77"/>
                <a:gd name="T74" fmla="*/ 2147483646 w 326"/>
                <a:gd name="T75" fmla="*/ 2147483646 h 77"/>
                <a:gd name="T76" fmla="*/ 2147483646 w 326"/>
                <a:gd name="T77" fmla="*/ 2147483646 h 77"/>
                <a:gd name="T78" fmla="*/ 2147483646 w 326"/>
                <a:gd name="T79" fmla="*/ 2147483646 h 77"/>
                <a:gd name="T80" fmla="*/ 0 w 326"/>
                <a:gd name="T81" fmla="*/ 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6"/>
                <a:gd name="T124" fmla="*/ 0 h 77"/>
                <a:gd name="T125" fmla="*/ 326 w 326"/>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6" h="77">
                  <a:moveTo>
                    <a:pt x="0" y="0"/>
                  </a:moveTo>
                  <a:lnTo>
                    <a:pt x="0" y="16"/>
                  </a:lnTo>
                  <a:lnTo>
                    <a:pt x="0" y="31"/>
                  </a:lnTo>
                  <a:lnTo>
                    <a:pt x="0" y="47"/>
                  </a:lnTo>
                  <a:lnTo>
                    <a:pt x="1" y="63"/>
                  </a:lnTo>
                  <a:lnTo>
                    <a:pt x="8" y="66"/>
                  </a:lnTo>
                  <a:lnTo>
                    <a:pt x="21" y="68"/>
                  </a:lnTo>
                  <a:lnTo>
                    <a:pt x="36" y="70"/>
                  </a:lnTo>
                  <a:lnTo>
                    <a:pt x="54" y="73"/>
                  </a:lnTo>
                  <a:lnTo>
                    <a:pt x="74" y="74"/>
                  </a:lnTo>
                  <a:lnTo>
                    <a:pt x="98" y="76"/>
                  </a:lnTo>
                  <a:lnTo>
                    <a:pt x="122" y="76"/>
                  </a:lnTo>
                  <a:lnTo>
                    <a:pt x="148" y="77"/>
                  </a:lnTo>
                  <a:lnTo>
                    <a:pt x="173" y="77"/>
                  </a:lnTo>
                  <a:lnTo>
                    <a:pt x="199" y="77"/>
                  </a:lnTo>
                  <a:lnTo>
                    <a:pt x="225" y="76"/>
                  </a:lnTo>
                  <a:lnTo>
                    <a:pt x="249" y="75"/>
                  </a:lnTo>
                  <a:lnTo>
                    <a:pt x="272" y="73"/>
                  </a:lnTo>
                  <a:lnTo>
                    <a:pt x="293" y="71"/>
                  </a:lnTo>
                  <a:lnTo>
                    <a:pt x="311" y="69"/>
                  </a:lnTo>
                  <a:lnTo>
                    <a:pt x="326" y="65"/>
                  </a:lnTo>
                  <a:lnTo>
                    <a:pt x="326" y="49"/>
                  </a:lnTo>
                  <a:lnTo>
                    <a:pt x="325" y="33"/>
                  </a:lnTo>
                  <a:lnTo>
                    <a:pt x="324" y="18"/>
                  </a:lnTo>
                  <a:lnTo>
                    <a:pt x="323" y="2"/>
                  </a:lnTo>
                  <a:lnTo>
                    <a:pt x="311" y="4"/>
                  </a:lnTo>
                  <a:lnTo>
                    <a:pt x="294" y="7"/>
                  </a:lnTo>
                  <a:lnTo>
                    <a:pt x="274" y="8"/>
                  </a:lnTo>
                  <a:lnTo>
                    <a:pt x="252" y="10"/>
                  </a:lnTo>
                  <a:lnTo>
                    <a:pt x="227" y="10"/>
                  </a:lnTo>
                  <a:lnTo>
                    <a:pt x="201" y="11"/>
                  </a:lnTo>
                  <a:lnTo>
                    <a:pt x="174" y="11"/>
                  </a:lnTo>
                  <a:lnTo>
                    <a:pt x="147" y="10"/>
                  </a:lnTo>
                  <a:lnTo>
                    <a:pt x="120" y="10"/>
                  </a:lnTo>
                  <a:lnTo>
                    <a:pt x="95" y="8"/>
                  </a:lnTo>
                  <a:lnTo>
                    <a:pt x="71" y="7"/>
                  </a:lnTo>
                  <a:lnTo>
                    <a:pt x="49" y="6"/>
                  </a:lnTo>
                  <a:lnTo>
                    <a:pt x="30" y="4"/>
                  </a:lnTo>
                  <a:lnTo>
                    <a:pt x="16" y="3"/>
                  </a:lnTo>
                  <a:lnTo>
                    <a:pt x="6" y="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2" name="Freeform 204"/>
            <p:cNvSpPr>
              <a:spLocks/>
            </p:cNvSpPr>
            <p:nvPr/>
          </p:nvSpPr>
          <p:spPr bwMode="auto">
            <a:xfrm>
              <a:off x="3840163" y="2863850"/>
              <a:ext cx="446088" cy="119062"/>
            </a:xfrm>
            <a:custGeom>
              <a:avLst/>
              <a:gdLst>
                <a:gd name="T0" fmla="*/ 0 w 281"/>
                <a:gd name="T1" fmla="*/ 0 h 75"/>
                <a:gd name="T2" fmla="*/ 0 w 281"/>
                <a:gd name="T3" fmla="*/ 2147483646 h 75"/>
                <a:gd name="T4" fmla="*/ 0 w 281"/>
                <a:gd name="T5" fmla="*/ 2147483646 h 75"/>
                <a:gd name="T6" fmla="*/ 0 w 281"/>
                <a:gd name="T7" fmla="*/ 2147483646 h 75"/>
                <a:gd name="T8" fmla="*/ 0 w 281"/>
                <a:gd name="T9" fmla="*/ 2147483646 h 75"/>
                <a:gd name="T10" fmla="*/ 2147483646 w 281"/>
                <a:gd name="T11" fmla="*/ 2147483646 h 75"/>
                <a:gd name="T12" fmla="*/ 2147483646 w 281"/>
                <a:gd name="T13" fmla="*/ 2147483646 h 75"/>
                <a:gd name="T14" fmla="*/ 2147483646 w 281"/>
                <a:gd name="T15" fmla="*/ 2147483646 h 75"/>
                <a:gd name="T16" fmla="*/ 2147483646 w 281"/>
                <a:gd name="T17" fmla="*/ 2147483646 h 75"/>
                <a:gd name="T18" fmla="*/ 2147483646 w 281"/>
                <a:gd name="T19" fmla="*/ 2147483646 h 75"/>
                <a:gd name="T20" fmla="*/ 2147483646 w 281"/>
                <a:gd name="T21" fmla="*/ 2147483646 h 75"/>
                <a:gd name="T22" fmla="*/ 2147483646 w 281"/>
                <a:gd name="T23" fmla="*/ 2147483646 h 75"/>
                <a:gd name="T24" fmla="*/ 2147483646 w 281"/>
                <a:gd name="T25" fmla="*/ 2147483646 h 75"/>
                <a:gd name="T26" fmla="*/ 2147483646 w 281"/>
                <a:gd name="T27" fmla="*/ 2147483646 h 75"/>
                <a:gd name="T28" fmla="*/ 2147483646 w 281"/>
                <a:gd name="T29" fmla="*/ 2147483646 h 75"/>
                <a:gd name="T30" fmla="*/ 2147483646 w 281"/>
                <a:gd name="T31" fmla="*/ 2147483646 h 75"/>
                <a:gd name="T32" fmla="*/ 2147483646 w 281"/>
                <a:gd name="T33" fmla="*/ 2147483646 h 75"/>
                <a:gd name="T34" fmla="*/ 2147483646 w 281"/>
                <a:gd name="T35" fmla="*/ 2147483646 h 75"/>
                <a:gd name="T36" fmla="*/ 2147483646 w 281"/>
                <a:gd name="T37" fmla="*/ 2147483646 h 75"/>
                <a:gd name="T38" fmla="*/ 2147483646 w 281"/>
                <a:gd name="T39" fmla="*/ 2147483646 h 75"/>
                <a:gd name="T40" fmla="*/ 2147483646 w 281"/>
                <a:gd name="T41" fmla="*/ 2147483646 h 75"/>
                <a:gd name="T42" fmla="*/ 2147483646 w 281"/>
                <a:gd name="T43" fmla="*/ 2147483646 h 75"/>
                <a:gd name="T44" fmla="*/ 2147483646 w 281"/>
                <a:gd name="T45" fmla="*/ 2147483646 h 75"/>
                <a:gd name="T46" fmla="*/ 2147483646 w 281"/>
                <a:gd name="T47" fmla="*/ 2147483646 h 75"/>
                <a:gd name="T48" fmla="*/ 2147483646 w 281"/>
                <a:gd name="T49" fmla="*/ 2147483646 h 75"/>
                <a:gd name="T50" fmla="*/ 2147483646 w 281"/>
                <a:gd name="T51" fmla="*/ 2147483646 h 75"/>
                <a:gd name="T52" fmla="*/ 2147483646 w 281"/>
                <a:gd name="T53" fmla="*/ 2147483646 h 75"/>
                <a:gd name="T54" fmla="*/ 2147483646 w 281"/>
                <a:gd name="T55" fmla="*/ 2147483646 h 75"/>
                <a:gd name="T56" fmla="*/ 2147483646 w 281"/>
                <a:gd name="T57" fmla="*/ 2147483646 h 75"/>
                <a:gd name="T58" fmla="*/ 2147483646 w 281"/>
                <a:gd name="T59" fmla="*/ 2147483646 h 75"/>
                <a:gd name="T60" fmla="*/ 2147483646 w 281"/>
                <a:gd name="T61" fmla="*/ 2147483646 h 75"/>
                <a:gd name="T62" fmla="*/ 2147483646 w 281"/>
                <a:gd name="T63" fmla="*/ 2147483646 h 75"/>
                <a:gd name="T64" fmla="*/ 2147483646 w 281"/>
                <a:gd name="T65" fmla="*/ 2147483646 h 75"/>
                <a:gd name="T66" fmla="*/ 2147483646 w 281"/>
                <a:gd name="T67" fmla="*/ 2147483646 h 75"/>
                <a:gd name="T68" fmla="*/ 2147483646 w 281"/>
                <a:gd name="T69" fmla="*/ 2147483646 h 75"/>
                <a:gd name="T70" fmla="*/ 2147483646 w 281"/>
                <a:gd name="T71" fmla="*/ 2147483646 h 75"/>
                <a:gd name="T72" fmla="*/ 2147483646 w 281"/>
                <a:gd name="T73" fmla="*/ 2147483646 h 75"/>
                <a:gd name="T74" fmla="*/ 2147483646 w 281"/>
                <a:gd name="T75" fmla="*/ 2147483646 h 75"/>
                <a:gd name="T76" fmla="*/ 2147483646 w 281"/>
                <a:gd name="T77" fmla="*/ 2147483646 h 75"/>
                <a:gd name="T78" fmla="*/ 2147483646 w 281"/>
                <a:gd name="T79" fmla="*/ 2147483646 h 75"/>
                <a:gd name="T80" fmla="*/ 0 w 281"/>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1"/>
                <a:gd name="T124" fmla="*/ 0 h 75"/>
                <a:gd name="T125" fmla="*/ 281 w 281"/>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1" h="75">
                  <a:moveTo>
                    <a:pt x="0" y="0"/>
                  </a:moveTo>
                  <a:lnTo>
                    <a:pt x="0" y="16"/>
                  </a:lnTo>
                  <a:lnTo>
                    <a:pt x="0" y="31"/>
                  </a:lnTo>
                  <a:lnTo>
                    <a:pt x="0" y="47"/>
                  </a:lnTo>
                  <a:lnTo>
                    <a:pt x="0" y="63"/>
                  </a:lnTo>
                  <a:lnTo>
                    <a:pt x="7" y="65"/>
                  </a:lnTo>
                  <a:lnTo>
                    <a:pt x="18" y="67"/>
                  </a:lnTo>
                  <a:lnTo>
                    <a:pt x="30" y="69"/>
                  </a:lnTo>
                  <a:lnTo>
                    <a:pt x="47" y="71"/>
                  </a:lnTo>
                  <a:lnTo>
                    <a:pt x="64" y="72"/>
                  </a:lnTo>
                  <a:lnTo>
                    <a:pt x="84" y="74"/>
                  </a:lnTo>
                  <a:lnTo>
                    <a:pt x="105" y="74"/>
                  </a:lnTo>
                  <a:lnTo>
                    <a:pt x="127" y="75"/>
                  </a:lnTo>
                  <a:lnTo>
                    <a:pt x="149" y="75"/>
                  </a:lnTo>
                  <a:lnTo>
                    <a:pt x="171" y="75"/>
                  </a:lnTo>
                  <a:lnTo>
                    <a:pt x="193" y="75"/>
                  </a:lnTo>
                  <a:lnTo>
                    <a:pt x="215" y="74"/>
                  </a:lnTo>
                  <a:lnTo>
                    <a:pt x="234" y="72"/>
                  </a:lnTo>
                  <a:lnTo>
                    <a:pt x="252" y="71"/>
                  </a:lnTo>
                  <a:lnTo>
                    <a:pt x="268" y="68"/>
                  </a:lnTo>
                  <a:lnTo>
                    <a:pt x="281" y="65"/>
                  </a:lnTo>
                  <a:lnTo>
                    <a:pt x="280" y="49"/>
                  </a:lnTo>
                  <a:lnTo>
                    <a:pt x="279" y="33"/>
                  </a:lnTo>
                  <a:lnTo>
                    <a:pt x="278" y="17"/>
                  </a:lnTo>
                  <a:lnTo>
                    <a:pt x="278" y="1"/>
                  </a:lnTo>
                  <a:lnTo>
                    <a:pt x="267" y="4"/>
                  </a:lnTo>
                  <a:lnTo>
                    <a:pt x="253" y="6"/>
                  </a:lnTo>
                  <a:lnTo>
                    <a:pt x="236" y="7"/>
                  </a:lnTo>
                  <a:lnTo>
                    <a:pt x="217" y="8"/>
                  </a:lnTo>
                  <a:lnTo>
                    <a:pt x="196" y="9"/>
                  </a:lnTo>
                  <a:lnTo>
                    <a:pt x="174" y="9"/>
                  </a:lnTo>
                  <a:lnTo>
                    <a:pt x="151" y="9"/>
                  </a:lnTo>
                  <a:lnTo>
                    <a:pt x="128" y="9"/>
                  </a:lnTo>
                  <a:lnTo>
                    <a:pt x="105" y="8"/>
                  </a:lnTo>
                  <a:lnTo>
                    <a:pt x="83" y="7"/>
                  </a:lnTo>
                  <a:lnTo>
                    <a:pt x="63" y="6"/>
                  </a:lnTo>
                  <a:lnTo>
                    <a:pt x="44" y="5"/>
                  </a:lnTo>
                  <a:lnTo>
                    <a:pt x="28" y="4"/>
                  </a:lnTo>
                  <a:lnTo>
                    <a:pt x="15" y="2"/>
                  </a:lnTo>
                  <a:lnTo>
                    <a:pt x="5" y="1"/>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3" name="Freeform 205"/>
            <p:cNvSpPr>
              <a:spLocks/>
            </p:cNvSpPr>
            <p:nvPr/>
          </p:nvSpPr>
          <p:spPr bwMode="auto">
            <a:xfrm>
              <a:off x="3871913" y="2865438"/>
              <a:ext cx="374650" cy="115887"/>
            </a:xfrm>
            <a:custGeom>
              <a:avLst/>
              <a:gdLst>
                <a:gd name="T0" fmla="*/ 0 w 236"/>
                <a:gd name="T1" fmla="*/ 0 h 73"/>
                <a:gd name="T2" fmla="*/ 0 w 236"/>
                <a:gd name="T3" fmla="*/ 2147483646 h 73"/>
                <a:gd name="T4" fmla="*/ 0 w 236"/>
                <a:gd name="T5" fmla="*/ 2147483646 h 73"/>
                <a:gd name="T6" fmla="*/ 0 w 236"/>
                <a:gd name="T7" fmla="*/ 2147483646 h 73"/>
                <a:gd name="T8" fmla="*/ 2147483646 w 236"/>
                <a:gd name="T9" fmla="*/ 2147483646 h 73"/>
                <a:gd name="T10" fmla="*/ 2147483646 w 236"/>
                <a:gd name="T11" fmla="*/ 2147483646 h 73"/>
                <a:gd name="T12" fmla="*/ 2147483646 w 236"/>
                <a:gd name="T13" fmla="*/ 2147483646 h 73"/>
                <a:gd name="T14" fmla="*/ 2147483646 w 236"/>
                <a:gd name="T15" fmla="*/ 2147483646 h 73"/>
                <a:gd name="T16" fmla="*/ 2147483646 w 236"/>
                <a:gd name="T17" fmla="*/ 2147483646 h 73"/>
                <a:gd name="T18" fmla="*/ 2147483646 w 236"/>
                <a:gd name="T19" fmla="*/ 2147483646 h 73"/>
                <a:gd name="T20" fmla="*/ 2147483646 w 236"/>
                <a:gd name="T21" fmla="*/ 2147483646 h 73"/>
                <a:gd name="T22" fmla="*/ 2147483646 w 236"/>
                <a:gd name="T23" fmla="*/ 2147483646 h 73"/>
                <a:gd name="T24" fmla="*/ 2147483646 w 236"/>
                <a:gd name="T25" fmla="*/ 2147483646 h 73"/>
                <a:gd name="T26" fmla="*/ 2147483646 w 236"/>
                <a:gd name="T27" fmla="*/ 2147483646 h 73"/>
                <a:gd name="T28" fmla="*/ 2147483646 w 236"/>
                <a:gd name="T29" fmla="*/ 2147483646 h 73"/>
                <a:gd name="T30" fmla="*/ 2147483646 w 236"/>
                <a:gd name="T31" fmla="*/ 2147483646 h 73"/>
                <a:gd name="T32" fmla="*/ 2147483646 w 236"/>
                <a:gd name="T33" fmla="*/ 2147483646 h 73"/>
                <a:gd name="T34" fmla="*/ 2147483646 w 236"/>
                <a:gd name="T35" fmla="*/ 2147483646 h 73"/>
                <a:gd name="T36" fmla="*/ 2147483646 w 236"/>
                <a:gd name="T37" fmla="*/ 2147483646 h 73"/>
                <a:gd name="T38" fmla="*/ 2147483646 w 236"/>
                <a:gd name="T39" fmla="*/ 2147483646 h 73"/>
                <a:gd name="T40" fmla="*/ 2147483646 w 236"/>
                <a:gd name="T41" fmla="*/ 2147483646 h 73"/>
                <a:gd name="T42" fmla="*/ 2147483646 w 236"/>
                <a:gd name="T43" fmla="*/ 2147483646 h 73"/>
                <a:gd name="T44" fmla="*/ 2147483646 w 236"/>
                <a:gd name="T45" fmla="*/ 2147483646 h 73"/>
                <a:gd name="T46" fmla="*/ 2147483646 w 236"/>
                <a:gd name="T47" fmla="*/ 2147483646 h 73"/>
                <a:gd name="T48" fmla="*/ 2147483646 w 236"/>
                <a:gd name="T49" fmla="*/ 2147483646 h 73"/>
                <a:gd name="T50" fmla="*/ 2147483646 w 236"/>
                <a:gd name="T51" fmla="*/ 2147483646 h 73"/>
                <a:gd name="T52" fmla="*/ 2147483646 w 236"/>
                <a:gd name="T53" fmla="*/ 2147483646 h 73"/>
                <a:gd name="T54" fmla="*/ 2147483646 w 236"/>
                <a:gd name="T55" fmla="*/ 2147483646 h 73"/>
                <a:gd name="T56" fmla="*/ 2147483646 w 236"/>
                <a:gd name="T57" fmla="*/ 2147483646 h 73"/>
                <a:gd name="T58" fmla="*/ 2147483646 w 236"/>
                <a:gd name="T59" fmla="*/ 2147483646 h 73"/>
                <a:gd name="T60" fmla="*/ 2147483646 w 236"/>
                <a:gd name="T61" fmla="*/ 2147483646 h 73"/>
                <a:gd name="T62" fmla="*/ 2147483646 w 236"/>
                <a:gd name="T63" fmla="*/ 2147483646 h 73"/>
                <a:gd name="T64" fmla="*/ 2147483646 w 236"/>
                <a:gd name="T65" fmla="*/ 2147483646 h 73"/>
                <a:gd name="T66" fmla="*/ 2147483646 w 236"/>
                <a:gd name="T67" fmla="*/ 2147483646 h 73"/>
                <a:gd name="T68" fmla="*/ 2147483646 w 236"/>
                <a:gd name="T69" fmla="*/ 2147483646 h 73"/>
                <a:gd name="T70" fmla="*/ 2147483646 w 236"/>
                <a:gd name="T71" fmla="*/ 2147483646 h 73"/>
                <a:gd name="T72" fmla="*/ 2147483646 w 236"/>
                <a:gd name="T73" fmla="*/ 2147483646 h 73"/>
                <a:gd name="T74" fmla="*/ 2147483646 w 236"/>
                <a:gd name="T75" fmla="*/ 2147483646 h 73"/>
                <a:gd name="T76" fmla="*/ 2147483646 w 236"/>
                <a:gd name="T77" fmla="*/ 2147483646 h 73"/>
                <a:gd name="T78" fmla="*/ 2147483646 w 236"/>
                <a:gd name="T79" fmla="*/ 2147483646 h 73"/>
                <a:gd name="T80" fmla="*/ 0 w 236"/>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73"/>
                <a:gd name="T125" fmla="*/ 236 w 236"/>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73">
                  <a:moveTo>
                    <a:pt x="0" y="0"/>
                  </a:moveTo>
                  <a:lnTo>
                    <a:pt x="0" y="16"/>
                  </a:lnTo>
                  <a:lnTo>
                    <a:pt x="0" y="31"/>
                  </a:lnTo>
                  <a:lnTo>
                    <a:pt x="0" y="48"/>
                  </a:lnTo>
                  <a:lnTo>
                    <a:pt x="1" y="63"/>
                  </a:lnTo>
                  <a:lnTo>
                    <a:pt x="7" y="65"/>
                  </a:lnTo>
                  <a:lnTo>
                    <a:pt x="17" y="67"/>
                  </a:lnTo>
                  <a:lnTo>
                    <a:pt x="28" y="68"/>
                  </a:lnTo>
                  <a:lnTo>
                    <a:pt x="41" y="70"/>
                  </a:lnTo>
                  <a:lnTo>
                    <a:pt x="57" y="71"/>
                  </a:lnTo>
                  <a:lnTo>
                    <a:pt x="73" y="72"/>
                  </a:lnTo>
                  <a:lnTo>
                    <a:pt x="91" y="73"/>
                  </a:lnTo>
                  <a:lnTo>
                    <a:pt x="109" y="73"/>
                  </a:lnTo>
                  <a:lnTo>
                    <a:pt x="127" y="73"/>
                  </a:lnTo>
                  <a:lnTo>
                    <a:pt x="146" y="73"/>
                  </a:lnTo>
                  <a:lnTo>
                    <a:pt x="163" y="73"/>
                  </a:lnTo>
                  <a:lnTo>
                    <a:pt x="181" y="72"/>
                  </a:lnTo>
                  <a:lnTo>
                    <a:pt x="198" y="71"/>
                  </a:lnTo>
                  <a:lnTo>
                    <a:pt x="212" y="70"/>
                  </a:lnTo>
                  <a:lnTo>
                    <a:pt x="225" y="67"/>
                  </a:lnTo>
                  <a:lnTo>
                    <a:pt x="236" y="65"/>
                  </a:lnTo>
                  <a:lnTo>
                    <a:pt x="236" y="49"/>
                  </a:lnTo>
                  <a:lnTo>
                    <a:pt x="235" y="34"/>
                  </a:lnTo>
                  <a:lnTo>
                    <a:pt x="235" y="18"/>
                  </a:lnTo>
                  <a:lnTo>
                    <a:pt x="234" y="2"/>
                  </a:lnTo>
                  <a:lnTo>
                    <a:pt x="225" y="4"/>
                  </a:lnTo>
                  <a:lnTo>
                    <a:pt x="213" y="6"/>
                  </a:lnTo>
                  <a:lnTo>
                    <a:pt x="199" y="7"/>
                  </a:lnTo>
                  <a:lnTo>
                    <a:pt x="183" y="8"/>
                  </a:lnTo>
                  <a:lnTo>
                    <a:pt x="166" y="8"/>
                  </a:lnTo>
                  <a:lnTo>
                    <a:pt x="148" y="9"/>
                  </a:lnTo>
                  <a:lnTo>
                    <a:pt x="129" y="8"/>
                  </a:lnTo>
                  <a:lnTo>
                    <a:pt x="110" y="8"/>
                  </a:lnTo>
                  <a:lnTo>
                    <a:pt x="91" y="8"/>
                  </a:lnTo>
                  <a:lnTo>
                    <a:pt x="73" y="7"/>
                  </a:lnTo>
                  <a:lnTo>
                    <a:pt x="56" y="6"/>
                  </a:lnTo>
                  <a:lnTo>
                    <a:pt x="40" y="5"/>
                  </a:lnTo>
                  <a:lnTo>
                    <a:pt x="27" y="4"/>
                  </a:lnTo>
                  <a:lnTo>
                    <a:pt x="15" y="3"/>
                  </a:lnTo>
                  <a:lnTo>
                    <a:pt x="6" y="1"/>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4" name="Freeform 206"/>
            <p:cNvSpPr>
              <a:spLocks/>
            </p:cNvSpPr>
            <p:nvPr/>
          </p:nvSpPr>
          <p:spPr bwMode="auto">
            <a:xfrm>
              <a:off x="3905250" y="2868613"/>
              <a:ext cx="303213" cy="112712"/>
            </a:xfrm>
            <a:custGeom>
              <a:avLst/>
              <a:gdLst>
                <a:gd name="T0" fmla="*/ 0 w 191"/>
                <a:gd name="T1" fmla="*/ 0 h 71"/>
                <a:gd name="T2" fmla="*/ 0 w 191"/>
                <a:gd name="T3" fmla="*/ 2147483646 h 71"/>
                <a:gd name="T4" fmla="*/ 0 w 191"/>
                <a:gd name="T5" fmla="*/ 2147483646 h 71"/>
                <a:gd name="T6" fmla="*/ 0 w 191"/>
                <a:gd name="T7" fmla="*/ 2147483646 h 71"/>
                <a:gd name="T8" fmla="*/ 0 w 191"/>
                <a:gd name="T9" fmla="*/ 2147483646 h 71"/>
                <a:gd name="T10" fmla="*/ 2147483646 w 191"/>
                <a:gd name="T11" fmla="*/ 2147483646 h 71"/>
                <a:gd name="T12" fmla="*/ 2147483646 w 191"/>
                <a:gd name="T13" fmla="*/ 2147483646 h 71"/>
                <a:gd name="T14" fmla="*/ 2147483646 w 191"/>
                <a:gd name="T15" fmla="*/ 2147483646 h 71"/>
                <a:gd name="T16" fmla="*/ 2147483646 w 191"/>
                <a:gd name="T17" fmla="*/ 2147483646 h 71"/>
                <a:gd name="T18" fmla="*/ 2147483646 w 191"/>
                <a:gd name="T19" fmla="*/ 2147483646 h 71"/>
                <a:gd name="T20" fmla="*/ 2147483646 w 191"/>
                <a:gd name="T21" fmla="*/ 2147483646 h 71"/>
                <a:gd name="T22" fmla="*/ 2147483646 w 191"/>
                <a:gd name="T23" fmla="*/ 2147483646 h 71"/>
                <a:gd name="T24" fmla="*/ 2147483646 w 191"/>
                <a:gd name="T25" fmla="*/ 2147483646 h 71"/>
                <a:gd name="T26" fmla="*/ 2147483646 w 191"/>
                <a:gd name="T27" fmla="*/ 2147483646 h 71"/>
                <a:gd name="T28" fmla="*/ 2147483646 w 191"/>
                <a:gd name="T29" fmla="*/ 2147483646 h 71"/>
                <a:gd name="T30" fmla="*/ 2147483646 w 191"/>
                <a:gd name="T31" fmla="*/ 2147483646 h 71"/>
                <a:gd name="T32" fmla="*/ 2147483646 w 191"/>
                <a:gd name="T33" fmla="*/ 2147483646 h 71"/>
                <a:gd name="T34" fmla="*/ 2147483646 w 191"/>
                <a:gd name="T35" fmla="*/ 2147483646 h 71"/>
                <a:gd name="T36" fmla="*/ 2147483646 w 191"/>
                <a:gd name="T37" fmla="*/ 2147483646 h 71"/>
                <a:gd name="T38" fmla="*/ 2147483646 w 191"/>
                <a:gd name="T39" fmla="*/ 2147483646 h 71"/>
                <a:gd name="T40" fmla="*/ 2147483646 w 191"/>
                <a:gd name="T41" fmla="*/ 2147483646 h 71"/>
                <a:gd name="T42" fmla="*/ 2147483646 w 191"/>
                <a:gd name="T43" fmla="*/ 2147483646 h 71"/>
                <a:gd name="T44" fmla="*/ 2147483646 w 191"/>
                <a:gd name="T45" fmla="*/ 2147483646 h 71"/>
                <a:gd name="T46" fmla="*/ 2147483646 w 191"/>
                <a:gd name="T47" fmla="*/ 2147483646 h 71"/>
                <a:gd name="T48" fmla="*/ 2147483646 w 191"/>
                <a:gd name="T49" fmla="*/ 2147483646 h 71"/>
                <a:gd name="T50" fmla="*/ 2147483646 w 191"/>
                <a:gd name="T51" fmla="*/ 2147483646 h 71"/>
                <a:gd name="T52" fmla="*/ 2147483646 w 191"/>
                <a:gd name="T53" fmla="*/ 2147483646 h 71"/>
                <a:gd name="T54" fmla="*/ 2147483646 w 191"/>
                <a:gd name="T55" fmla="*/ 2147483646 h 71"/>
                <a:gd name="T56" fmla="*/ 2147483646 w 191"/>
                <a:gd name="T57" fmla="*/ 2147483646 h 71"/>
                <a:gd name="T58" fmla="*/ 2147483646 w 191"/>
                <a:gd name="T59" fmla="*/ 2147483646 h 71"/>
                <a:gd name="T60" fmla="*/ 2147483646 w 191"/>
                <a:gd name="T61" fmla="*/ 2147483646 h 71"/>
                <a:gd name="T62" fmla="*/ 2147483646 w 191"/>
                <a:gd name="T63" fmla="*/ 2147483646 h 71"/>
                <a:gd name="T64" fmla="*/ 2147483646 w 191"/>
                <a:gd name="T65" fmla="*/ 2147483646 h 71"/>
                <a:gd name="T66" fmla="*/ 2147483646 w 191"/>
                <a:gd name="T67" fmla="*/ 2147483646 h 71"/>
                <a:gd name="T68" fmla="*/ 2147483646 w 191"/>
                <a:gd name="T69" fmla="*/ 2147483646 h 71"/>
                <a:gd name="T70" fmla="*/ 2147483646 w 191"/>
                <a:gd name="T71" fmla="*/ 2147483646 h 71"/>
                <a:gd name="T72" fmla="*/ 2147483646 w 191"/>
                <a:gd name="T73" fmla="*/ 2147483646 h 71"/>
                <a:gd name="T74" fmla="*/ 2147483646 w 191"/>
                <a:gd name="T75" fmla="*/ 2147483646 h 71"/>
                <a:gd name="T76" fmla="*/ 2147483646 w 191"/>
                <a:gd name="T77" fmla="*/ 2147483646 h 71"/>
                <a:gd name="T78" fmla="*/ 2147483646 w 191"/>
                <a:gd name="T79" fmla="*/ 2147483646 h 71"/>
                <a:gd name="T80" fmla="*/ 0 w 191"/>
                <a:gd name="T81" fmla="*/ 0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71"/>
                <a:gd name="T125" fmla="*/ 191 w 191"/>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71">
                  <a:moveTo>
                    <a:pt x="0" y="0"/>
                  </a:moveTo>
                  <a:lnTo>
                    <a:pt x="0" y="16"/>
                  </a:lnTo>
                  <a:lnTo>
                    <a:pt x="0" y="32"/>
                  </a:lnTo>
                  <a:lnTo>
                    <a:pt x="0" y="48"/>
                  </a:lnTo>
                  <a:lnTo>
                    <a:pt x="0" y="64"/>
                  </a:lnTo>
                  <a:lnTo>
                    <a:pt x="6" y="65"/>
                  </a:lnTo>
                  <a:lnTo>
                    <a:pt x="14" y="66"/>
                  </a:lnTo>
                  <a:lnTo>
                    <a:pt x="24" y="68"/>
                  </a:lnTo>
                  <a:lnTo>
                    <a:pt x="35" y="68"/>
                  </a:lnTo>
                  <a:lnTo>
                    <a:pt x="48" y="69"/>
                  </a:lnTo>
                  <a:lnTo>
                    <a:pt x="60" y="70"/>
                  </a:lnTo>
                  <a:lnTo>
                    <a:pt x="74" y="71"/>
                  </a:lnTo>
                  <a:lnTo>
                    <a:pt x="89" y="71"/>
                  </a:lnTo>
                  <a:lnTo>
                    <a:pt x="104" y="71"/>
                  </a:lnTo>
                  <a:lnTo>
                    <a:pt x="118" y="71"/>
                  </a:lnTo>
                  <a:lnTo>
                    <a:pt x="133" y="71"/>
                  </a:lnTo>
                  <a:lnTo>
                    <a:pt x="146" y="71"/>
                  </a:lnTo>
                  <a:lnTo>
                    <a:pt x="159" y="70"/>
                  </a:lnTo>
                  <a:lnTo>
                    <a:pt x="171" y="69"/>
                  </a:lnTo>
                  <a:lnTo>
                    <a:pt x="182" y="68"/>
                  </a:lnTo>
                  <a:lnTo>
                    <a:pt x="191" y="65"/>
                  </a:lnTo>
                  <a:lnTo>
                    <a:pt x="190" y="50"/>
                  </a:lnTo>
                  <a:lnTo>
                    <a:pt x="189" y="34"/>
                  </a:lnTo>
                  <a:lnTo>
                    <a:pt x="189" y="18"/>
                  </a:lnTo>
                  <a:lnTo>
                    <a:pt x="188" y="2"/>
                  </a:lnTo>
                  <a:lnTo>
                    <a:pt x="181" y="4"/>
                  </a:lnTo>
                  <a:lnTo>
                    <a:pt x="171" y="5"/>
                  </a:lnTo>
                  <a:lnTo>
                    <a:pt x="160" y="6"/>
                  </a:lnTo>
                  <a:lnTo>
                    <a:pt x="148" y="7"/>
                  </a:lnTo>
                  <a:lnTo>
                    <a:pt x="135" y="7"/>
                  </a:lnTo>
                  <a:lnTo>
                    <a:pt x="121" y="7"/>
                  </a:lnTo>
                  <a:lnTo>
                    <a:pt x="106" y="7"/>
                  </a:lnTo>
                  <a:lnTo>
                    <a:pt x="91" y="7"/>
                  </a:lnTo>
                  <a:lnTo>
                    <a:pt x="76" y="6"/>
                  </a:lnTo>
                  <a:lnTo>
                    <a:pt x="62" y="6"/>
                  </a:lnTo>
                  <a:lnTo>
                    <a:pt x="48" y="5"/>
                  </a:lnTo>
                  <a:lnTo>
                    <a:pt x="36" y="4"/>
                  </a:lnTo>
                  <a:lnTo>
                    <a:pt x="24" y="3"/>
                  </a:lnTo>
                  <a:lnTo>
                    <a:pt x="14" y="2"/>
                  </a:lnTo>
                  <a:lnTo>
                    <a:pt x="6" y="1"/>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5" name="Freeform 207"/>
            <p:cNvSpPr>
              <a:spLocks/>
            </p:cNvSpPr>
            <p:nvPr/>
          </p:nvSpPr>
          <p:spPr bwMode="auto">
            <a:xfrm>
              <a:off x="3937000" y="2870200"/>
              <a:ext cx="233363" cy="111125"/>
            </a:xfrm>
            <a:custGeom>
              <a:avLst/>
              <a:gdLst>
                <a:gd name="T0" fmla="*/ 0 w 147"/>
                <a:gd name="T1" fmla="*/ 0 h 70"/>
                <a:gd name="T2" fmla="*/ 0 w 147"/>
                <a:gd name="T3" fmla="*/ 2147483646 h 70"/>
                <a:gd name="T4" fmla="*/ 0 w 147"/>
                <a:gd name="T5" fmla="*/ 2147483646 h 70"/>
                <a:gd name="T6" fmla="*/ 0 w 147"/>
                <a:gd name="T7" fmla="*/ 2147483646 h 70"/>
                <a:gd name="T8" fmla="*/ 0 w 147"/>
                <a:gd name="T9" fmla="*/ 2147483646 h 70"/>
                <a:gd name="T10" fmla="*/ 2147483646 w 147"/>
                <a:gd name="T11" fmla="*/ 2147483646 h 70"/>
                <a:gd name="T12" fmla="*/ 2147483646 w 147"/>
                <a:gd name="T13" fmla="*/ 2147483646 h 70"/>
                <a:gd name="T14" fmla="*/ 2147483646 w 147"/>
                <a:gd name="T15" fmla="*/ 2147483646 h 70"/>
                <a:gd name="T16" fmla="*/ 2147483646 w 147"/>
                <a:gd name="T17" fmla="*/ 2147483646 h 70"/>
                <a:gd name="T18" fmla="*/ 2147483646 w 147"/>
                <a:gd name="T19" fmla="*/ 2147483646 h 70"/>
                <a:gd name="T20" fmla="*/ 2147483646 w 147"/>
                <a:gd name="T21" fmla="*/ 2147483646 h 70"/>
                <a:gd name="T22" fmla="*/ 2147483646 w 147"/>
                <a:gd name="T23" fmla="*/ 2147483646 h 70"/>
                <a:gd name="T24" fmla="*/ 2147483646 w 147"/>
                <a:gd name="T25" fmla="*/ 2147483646 h 70"/>
                <a:gd name="T26" fmla="*/ 2147483646 w 147"/>
                <a:gd name="T27" fmla="*/ 2147483646 h 70"/>
                <a:gd name="T28" fmla="*/ 2147483646 w 147"/>
                <a:gd name="T29" fmla="*/ 2147483646 h 70"/>
                <a:gd name="T30" fmla="*/ 2147483646 w 147"/>
                <a:gd name="T31" fmla="*/ 2147483646 h 70"/>
                <a:gd name="T32" fmla="*/ 2147483646 w 147"/>
                <a:gd name="T33" fmla="*/ 2147483646 h 70"/>
                <a:gd name="T34" fmla="*/ 2147483646 w 147"/>
                <a:gd name="T35" fmla="*/ 2147483646 h 70"/>
                <a:gd name="T36" fmla="*/ 2147483646 w 147"/>
                <a:gd name="T37" fmla="*/ 2147483646 h 70"/>
                <a:gd name="T38" fmla="*/ 2147483646 w 147"/>
                <a:gd name="T39" fmla="*/ 2147483646 h 70"/>
                <a:gd name="T40" fmla="*/ 2147483646 w 147"/>
                <a:gd name="T41" fmla="*/ 2147483646 h 70"/>
                <a:gd name="T42" fmla="*/ 2147483646 w 147"/>
                <a:gd name="T43" fmla="*/ 2147483646 h 70"/>
                <a:gd name="T44" fmla="*/ 2147483646 w 147"/>
                <a:gd name="T45" fmla="*/ 2147483646 h 70"/>
                <a:gd name="T46" fmla="*/ 2147483646 w 147"/>
                <a:gd name="T47" fmla="*/ 2147483646 h 70"/>
                <a:gd name="T48" fmla="*/ 2147483646 w 147"/>
                <a:gd name="T49" fmla="*/ 2147483646 h 70"/>
                <a:gd name="T50" fmla="*/ 2147483646 w 147"/>
                <a:gd name="T51" fmla="*/ 2147483646 h 70"/>
                <a:gd name="T52" fmla="*/ 2147483646 w 147"/>
                <a:gd name="T53" fmla="*/ 2147483646 h 70"/>
                <a:gd name="T54" fmla="*/ 2147483646 w 147"/>
                <a:gd name="T55" fmla="*/ 2147483646 h 70"/>
                <a:gd name="T56" fmla="*/ 2147483646 w 147"/>
                <a:gd name="T57" fmla="*/ 2147483646 h 70"/>
                <a:gd name="T58" fmla="*/ 2147483646 w 147"/>
                <a:gd name="T59" fmla="*/ 2147483646 h 70"/>
                <a:gd name="T60" fmla="*/ 2147483646 w 147"/>
                <a:gd name="T61" fmla="*/ 2147483646 h 70"/>
                <a:gd name="T62" fmla="*/ 2147483646 w 147"/>
                <a:gd name="T63" fmla="*/ 2147483646 h 70"/>
                <a:gd name="T64" fmla="*/ 2147483646 w 147"/>
                <a:gd name="T65" fmla="*/ 2147483646 h 70"/>
                <a:gd name="T66" fmla="*/ 2147483646 w 147"/>
                <a:gd name="T67" fmla="*/ 2147483646 h 70"/>
                <a:gd name="T68" fmla="*/ 2147483646 w 147"/>
                <a:gd name="T69" fmla="*/ 2147483646 h 70"/>
                <a:gd name="T70" fmla="*/ 2147483646 w 147"/>
                <a:gd name="T71" fmla="*/ 2147483646 h 70"/>
                <a:gd name="T72" fmla="*/ 2147483646 w 147"/>
                <a:gd name="T73" fmla="*/ 2147483646 h 70"/>
                <a:gd name="T74" fmla="*/ 2147483646 w 147"/>
                <a:gd name="T75" fmla="*/ 2147483646 h 70"/>
                <a:gd name="T76" fmla="*/ 2147483646 w 147"/>
                <a:gd name="T77" fmla="*/ 2147483646 h 70"/>
                <a:gd name="T78" fmla="*/ 2147483646 w 147"/>
                <a:gd name="T79" fmla="*/ 2147483646 h 70"/>
                <a:gd name="T80" fmla="*/ 0 w 147"/>
                <a:gd name="T81" fmla="*/ 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70"/>
                <a:gd name="T125" fmla="*/ 147 w 147"/>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70">
                  <a:moveTo>
                    <a:pt x="0" y="0"/>
                  </a:moveTo>
                  <a:lnTo>
                    <a:pt x="0" y="16"/>
                  </a:lnTo>
                  <a:lnTo>
                    <a:pt x="0" y="31"/>
                  </a:lnTo>
                  <a:lnTo>
                    <a:pt x="0" y="48"/>
                  </a:lnTo>
                  <a:lnTo>
                    <a:pt x="0" y="64"/>
                  </a:lnTo>
                  <a:lnTo>
                    <a:pt x="6" y="65"/>
                  </a:lnTo>
                  <a:lnTo>
                    <a:pt x="13" y="66"/>
                  </a:lnTo>
                  <a:lnTo>
                    <a:pt x="20" y="67"/>
                  </a:lnTo>
                  <a:lnTo>
                    <a:pt x="29" y="67"/>
                  </a:lnTo>
                  <a:lnTo>
                    <a:pt x="39" y="68"/>
                  </a:lnTo>
                  <a:lnTo>
                    <a:pt x="49" y="69"/>
                  </a:lnTo>
                  <a:lnTo>
                    <a:pt x="60" y="70"/>
                  </a:lnTo>
                  <a:lnTo>
                    <a:pt x="71" y="70"/>
                  </a:lnTo>
                  <a:lnTo>
                    <a:pt x="81" y="70"/>
                  </a:lnTo>
                  <a:lnTo>
                    <a:pt x="93" y="70"/>
                  </a:lnTo>
                  <a:lnTo>
                    <a:pt x="103" y="70"/>
                  </a:lnTo>
                  <a:lnTo>
                    <a:pt x="114" y="70"/>
                  </a:lnTo>
                  <a:lnTo>
                    <a:pt x="124" y="69"/>
                  </a:lnTo>
                  <a:lnTo>
                    <a:pt x="132" y="69"/>
                  </a:lnTo>
                  <a:lnTo>
                    <a:pt x="140" y="67"/>
                  </a:lnTo>
                  <a:lnTo>
                    <a:pt x="147" y="66"/>
                  </a:lnTo>
                  <a:lnTo>
                    <a:pt x="147" y="50"/>
                  </a:lnTo>
                  <a:lnTo>
                    <a:pt x="147" y="34"/>
                  </a:lnTo>
                  <a:lnTo>
                    <a:pt x="146" y="18"/>
                  </a:lnTo>
                  <a:lnTo>
                    <a:pt x="146" y="2"/>
                  </a:lnTo>
                  <a:lnTo>
                    <a:pt x="139" y="3"/>
                  </a:lnTo>
                  <a:lnTo>
                    <a:pt x="132" y="4"/>
                  </a:lnTo>
                  <a:lnTo>
                    <a:pt x="124" y="5"/>
                  </a:lnTo>
                  <a:lnTo>
                    <a:pt x="115" y="5"/>
                  </a:lnTo>
                  <a:lnTo>
                    <a:pt x="105" y="6"/>
                  </a:lnTo>
                  <a:lnTo>
                    <a:pt x="95" y="6"/>
                  </a:lnTo>
                  <a:lnTo>
                    <a:pt x="84" y="6"/>
                  </a:lnTo>
                  <a:lnTo>
                    <a:pt x="74" y="5"/>
                  </a:lnTo>
                  <a:lnTo>
                    <a:pt x="63" y="5"/>
                  </a:lnTo>
                  <a:lnTo>
                    <a:pt x="52" y="5"/>
                  </a:lnTo>
                  <a:lnTo>
                    <a:pt x="42" y="4"/>
                  </a:lnTo>
                  <a:lnTo>
                    <a:pt x="32" y="3"/>
                  </a:lnTo>
                  <a:lnTo>
                    <a:pt x="22" y="3"/>
                  </a:lnTo>
                  <a:lnTo>
                    <a:pt x="14" y="1"/>
                  </a:lnTo>
                  <a:lnTo>
                    <a:pt x="7" y="1"/>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6" name="Freeform 208"/>
            <p:cNvSpPr>
              <a:spLocks/>
            </p:cNvSpPr>
            <p:nvPr/>
          </p:nvSpPr>
          <p:spPr bwMode="auto">
            <a:xfrm>
              <a:off x="3970338" y="2873375"/>
              <a:ext cx="161925" cy="106362"/>
            </a:xfrm>
            <a:custGeom>
              <a:avLst/>
              <a:gdLst>
                <a:gd name="T0" fmla="*/ 0 w 102"/>
                <a:gd name="T1" fmla="*/ 0 h 67"/>
                <a:gd name="T2" fmla="*/ 0 w 102"/>
                <a:gd name="T3" fmla="*/ 2147483646 h 67"/>
                <a:gd name="T4" fmla="*/ 0 w 102"/>
                <a:gd name="T5" fmla="*/ 2147483646 h 67"/>
                <a:gd name="T6" fmla="*/ 0 w 102"/>
                <a:gd name="T7" fmla="*/ 2147483646 h 67"/>
                <a:gd name="T8" fmla="*/ 0 w 102"/>
                <a:gd name="T9" fmla="*/ 2147483646 h 67"/>
                <a:gd name="T10" fmla="*/ 2147483646 w 102"/>
                <a:gd name="T11" fmla="*/ 2147483646 h 67"/>
                <a:gd name="T12" fmla="*/ 2147483646 w 102"/>
                <a:gd name="T13" fmla="*/ 2147483646 h 67"/>
                <a:gd name="T14" fmla="*/ 2147483646 w 102"/>
                <a:gd name="T15" fmla="*/ 2147483646 h 67"/>
                <a:gd name="T16" fmla="*/ 2147483646 w 102"/>
                <a:gd name="T17" fmla="*/ 2147483646 h 67"/>
                <a:gd name="T18" fmla="*/ 2147483646 w 102"/>
                <a:gd name="T19" fmla="*/ 2147483646 h 67"/>
                <a:gd name="T20" fmla="*/ 2147483646 w 102"/>
                <a:gd name="T21" fmla="*/ 2147483646 h 67"/>
                <a:gd name="T22" fmla="*/ 2147483646 w 102"/>
                <a:gd name="T23" fmla="*/ 2147483646 h 67"/>
                <a:gd name="T24" fmla="*/ 2147483646 w 102"/>
                <a:gd name="T25" fmla="*/ 2147483646 h 67"/>
                <a:gd name="T26" fmla="*/ 2147483646 w 102"/>
                <a:gd name="T27" fmla="*/ 2147483646 h 67"/>
                <a:gd name="T28" fmla="*/ 2147483646 w 102"/>
                <a:gd name="T29" fmla="*/ 2147483646 h 67"/>
                <a:gd name="T30" fmla="*/ 2147483646 w 102"/>
                <a:gd name="T31" fmla="*/ 2147483646 h 67"/>
                <a:gd name="T32" fmla="*/ 2147483646 w 102"/>
                <a:gd name="T33" fmla="*/ 2147483646 h 67"/>
                <a:gd name="T34" fmla="*/ 2147483646 w 102"/>
                <a:gd name="T35" fmla="*/ 2147483646 h 67"/>
                <a:gd name="T36" fmla="*/ 2147483646 w 102"/>
                <a:gd name="T37" fmla="*/ 2147483646 h 67"/>
                <a:gd name="T38" fmla="*/ 2147483646 w 102"/>
                <a:gd name="T39" fmla="*/ 2147483646 h 67"/>
                <a:gd name="T40" fmla="*/ 2147483646 w 102"/>
                <a:gd name="T41" fmla="*/ 2147483646 h 67"/>
                <a:gd name="T42" fmla="*/ 2147483646 w 102"/>
                <a:gd name="T43" fmla="*/ 2147483646 h 67"/>
                <a:gd name="T44" fmla="*/ 2147483646 w 102"/>
                <a:gd name="T45" fmla="*/ 2147483646 h 67"/>
                <a:gd name="T46" fmla="*/ 2147483646 w 102"/>
                <a:gd name="T47" fmla="*/ 2147483646 h 67"/>
                <a:gd name="T48" fmla="*/ 2147483646 w 102"/>
                <a:gd name="T49" fmla="*/ 2147483646 h 67"/>
                <a:gd name="T50" fmla="*/ 2147483646 w 102"/>
                <a:gd name="T51" fmla="*/ 2147483646 h 67"/>
                <a:gd name="T52" fmla="*/ 2147483646 w 102"/>
                <a:gd name="T53" fmla="*/ 2147483646 h 67"/>
                <a:gd name="T54" fmla="*/ 2147483646 w 102"/>
                <a:gd name="T55" fmla="*/ 2147483646 h 67"/>
                <a:gd name="T56" fmla="*/ 2147483646 w 102"/>
                <a:gd name="T57" fmla="*/ 2147483646 h 67"/>
                <a:gd name="T58" fmla="*/ 2147483646 w 102"/>
                <a:gd name="T59" fmla="*/ 2147483646 h 67"/>
                <a:gd name="T60" fmla="*/ 2147483646 w 102"/>
                <a:gd name="T61" fmla="*/ 2147483646 h 67"/>
                <a:gd name="T62" fmla="*/ 2147483646 w 102"/>
                <a:gd name="T63" fmla="*/ 2147483646 h 67"/>
                <a:gd name="T64" fmla="*/ 2147483646 w 102"/>
                <a:gd name="T65" fmla="*/ 2147483646 h 67"/>
                <a:gd name="T66" fmla="*/ 2147483646 w 102"/>
                <a:gd name="T67" fmla="*/ 2147483646 h 67"/>
                <a:gd name="T68" fmla="*/ 2147483646 w 102"/>
                <a:gd name="T69" fmla="*/ 2147483646 h 67"/>
                <a:gd name="T70" fmla="*/ 2147483646 w 102"/>
                <a:gd name="T71" fmla="*/ 2147483646 h 67"/>
                <a:gd name="T72" fmla="*/ 2147483646 w 102"/>
                <a:gd name="T73" fmla="*/ 2147483646 h 67"/>
                <a:gd name="T74" fmla="*/ 2147483646 w 102"/>
                <a:gd name="T75" fmla="*/ 2147483646 h 67"/>
                <a:gd name="T76" fmla="*/ 2147483646 w 102"/>
                <a:gd name="T77" fmla="*/ 2147483646 h 67"/>
                <a:gd name="T78" fmla="*/ 2147483646 w 102"/>
                <a:gd name="T79" fmla="*/ 0 h 67"/>
                <a:gd name="T80" fmla="*/ 0 w 102"/>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67"/>
                <a:gd name="T125" fmla="*/ 102 w 102"/>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67">
                  <a:moveTo>
                    <a:pt x="0" y="0"/>
                  </a:moveTo>
                  <a:lnTo>
                    <a:pt x="0" y="16"/>
                  </a:lnTo>
                  <a:lnTo>
                    <a:pt x="0" y="31"/>
                  </a:lnTo>
                  <a:lnTo>
                    <a:pt x="0" y="48"/>
                  </a:lnTo>
                  <a:lnTo>
                    <a:pt x="0" y="63"/>
                  </a:lnTo>
                  <a:lnTo>
                    <a:pt x="5" y="64"/>
                  </a:lnTo>
                  <a:lnTo>
                    <a:pt x="11" y="64"/>
                  </a:lnTo>
                  <a:lnTo>
                    <a:pt x="16" y="65"/>
                  </a:lnTo>
                  <a:lnTo>
                    <a:pt x="23" y="65"/>
                  </a:lnTo>
                  <a:lnTo>
                    <a:pt x="30" y="66"/>
                  </a:lnTo>
                  <a:lnTo>
                    <a:pt x="37" y="66"/>
                  </a:lnTo>
                  <a:lnTo>
                    <a:pt x="44" y="67"/>
                  </a:lnTo>
                  <a:lnTo>
                    <a:pt x="51" y="67"/>
                  </a:lnTo>
                  <a:lnTo>
                    <a:pt x="58" y="67"/>
                  </a:lnTo>
                  <a:lnTo>
                    <a:pt x="66" y="67"/>
                  </a:lnTo>
                  <a:lnTo>
                    <a:pt x="73" y="67"/>
                  </a:lnTo>
                  <a:lnTo>
                    <a:pt x="79" y="67"/>
                  </a:lnTo>
                  <a:lnTo>
                    <a:pt x="85" y="67"/>
                  </a:lnTo>
                  <a:lnTo>
                    <a:pt x="92" y="67"/>
                  </a:lnTo>
                  <a:lnTo>
                    <a:pt x="97" y="66"/>
                  </a:lnTo>
                  <a:lnTo>
                    <a:pt x="102" y="65"/>
                  </a:lnTo>
                  <a:lnTo>
                    <a:pt x="102" y="49"/>
                  </a:lnTo>
                  <a:lnTo>
                    <a:pt x="101" y="33"/>
                  </a:lnTo>
                  <a:lnTo>
                    <a:pt x="101" y="18"/>
                  </a:lnTo>
                  <a:lnTo>
                    <a:pt x="101" y="2"/>
                  </a:lnTo>
                  <a:lnTo>
                    <a:pt x="96" y="3"/>
                  </a:lnTo>
                  <a:lnTo>
                    <a:pt x="92" y="3"/>
                  </a:lnTo>
                  <a:lnTo>
                    <a:pt x="87" y="4"/>
                  </a:lnTo>
                  <a:lnTo>
                    <a:pt x="81" y="4"/>
                  </a:lnTo>
                  <a:lnTo>
                    <a:pt x="75" y="4"/>
                  </a:lnTo>
                  <a:lnTo>
                    <a:pt x="68" y="4"/>
                  </a:lnTo>
                  <a:lnTo>
                    <a:pt x="62" y="4"/>
                  </a:lnTo>
                  <a:lnTo>
                    <a:pt x="55" y="4"/>
                  </a:lnTo>
                  <a:lnTo>
                    <a:pt x="48" y="4"/>
                  </a:lnTo>
                  <a:lnTo>
                    <a:pt x="41" y="3"/>
                  </a:lnTo>
                  <a:lnTo>
                    <a:pt x="34" y="3"/>
                  </a:lnTo>
                  <a:lnTo>
                    <a:pt x="27" y="3"/>
                  </a:lnTo>
                  <a:lnTo>
                    <a:pt x="19" y="2"/>
                  </a:lnTo>
                  <a:lnTo>
                    <a:pt x="13" y="2"/>
                  </a:lnTo>
                  <a:lnTo>
                    <a:pt x="6" y="0"/>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7" name="Freeform 209"/>
            <p:cNvSpPr>
              <a:spLocks/>
            </p:cNvSpPr>
            <p:nvPr/>
          </p:nvSpPr>
          <p:spPr bwMode="auto">
            <a:xfrm>
              <a:off x="4000500" y="2876550"/>
              <a:ext cx="93663" cy="103187"/>
            </a:xfrm>
            <a:custGeom>
              <a:avLst/>
              <a:gdLst>
                <a:gd name="T0" fmla="*/ 2147483646 w 59"/>
                <a:gd name="T1" fmla="*/ 0 h 65"/>
                <a:gd name="T2" fmla="*/ 0 w 59"/>
                <a:gd name="T3" fmla="*/ 2147483646 h 65"/>
                <a:gd name="T4" fmla="*/ 2147483646 w 59"/>
                <a:gd name="T5" fmla="*/ 2147483646 h 65"/>
                <a:gd name="T6" fmla="*/ 2147483646 w 59"/>
                <a:gd name="T7" fmla="*/ 2147483646 h 65"/>
                <a:gd name="T8" fmla="*/ 2147483646 w 59"/>
                <a:gd name="T9" fmla="*/ 2147483646 h 65"/>
                <a:gd name="T10" fmla="*/ 2147483646 w 59"/>
                <a:gd name="T11" fmla="*/ 2147483646 h 65"/>
                <a:gd name="T12" fmla="*/ 2147483646 w 59"/>
                <a:gd name="T13" fmla="*/ 2147483646 h 65"/>
                <a:gd name="T14" fmla="*/ 2147483646 w 59"/>
                <a:gd name="T15" fmla="*/ 2147483646 h 65"/>
                <a:gd name="T16" fmla="*/ 2147483646 w 59"/>
                <a:gd name="T17" fmla="*/ 2147483646 h 65"/>
                <a:gd name="T18" fmla="*/ 2147483646 w 59"/>
                <a:gd name="T19" fmla="*/ 2147483646 h 65"/>
                <a:gd name="T20" fmla="*/ 2147483646 w 59"/>
                <a:gd name="T21" fmla="*/ 2147483646 h 65"/>
                <a:gd name="T22" fmla="*/ 2147483646 w 59"/>
                <a:gd name="T23" fmla="*/ 2147483646 h 65"/>
                <a:gd name="T24" fmla="*/ 2147483646 w 59"/>
                <a:gd name="T25" fmla="*/ 2147483646 h 65"/>
                <a:gd name="T26" fmla="*/ 2147483646 w 59"/>
                <a:gd name="T27" fmla="*/ 2147483646 h 65"/>
                <a:gd name="T28" fmla="*/ 2147483646 w 59"/>
                <a:gd name="T29" fmla="*/ 2147483646 h 65"/>
                <a:gd name="T30" fmla="*/ 2147483646 w 59"/>
                <a:gd name="T31" fmla="*/ 2147483646 h 65"/>
                <a:gd name="T32" fmla="*/ 2147483646 w 59"/>
                <a:gd name="T33" fmla="*/ 2147483646 h 65"/>
                <a:gd name="T34" fmla="*/ 2147483646 w 59"/>
                <a:gd name="T35" fmla="*/ 2147483646 h 65"/>
                <a:gd name="T36" fmla="*/ 2147483646 w 59"/>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65"/>
                <a:gd name="T59" fmla="*/ 59 w 59"/>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65">
                  <a:moveTo>
                    <a:pt x="2" y="0"/>
                  </a:moveTo>
                  <a:lnTo>
                    <a:pt x="0" y="63"/>
                  </a:lnTo>
                  <a:lnTo>
                    <a:pt x="10" y="63"/>
                  </a:lnTo>
                  <a:lnTo>
                    <a:pt x="18" y="63"/>
                  </a:lnTo>
                  <a:lnTo>
                    <a:pt x="26" y="64"/>
                  </a:lnTo>
                  <a:lnTo>
                    <a:pt x="34" y="65"/>
                  </a:lnTo>
                  <a:lnTo>
                    <a:pt x="40" y="65"/>
                  </a:lnTo>
                  <a:lnTo>
                    <a:pt x="47" y="65"/>
                  </a:lnTo>
                  <a:lnTo>
                    <a:pt x="54" y="65"/>
                  </a:lnTo>
                  <a:lnTo>
                    <a:pt x="59" y="65"/>
                  </a:lnTo>
                  <a:lnTo>
                    <a:pt x="58" y="2"/>
                  </a:lnTo>
                  <a:lnTo>
                    <a:pt x="52" y="2"/>
                  </a:lnTo>
                  <a:lnTo>
                    <a:pt x="48" y="3"/>
                  </a:lnTo>
                  <a:lnTo>
                    <a:pt x="43" y="3"/>
                  </a:lnTo>
                  <a:lnTo>
                    <a:pt x="38" y="3"/>
                  </a:lnTo>
                  <a:lnTo>
                    <a:pt x="32" y="2"/>
                  </a:lnTo>
                  <a:lnTo>
                    <a:pt x="25" y="2"/>
                  </a:lnTo>
                  <a:lnTo>
                    <a:pt x="14" y="1"/>
                  </a:lnTo>
                  <a:lnTo>
                    <a:pt x="2"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8" name="Freeform 210"/>
            <p:cNvSpPr>
              <a:spLocks/>
            </p:cNvSpPr>
            <p:nvPr/>
          </p:nvSpPr>
          <p:spPr bwMode="auto">
            <a:xfrm>
              <a:off x="3675063" y="2986088"/>
              <a:ext cx="820738" cy="1214437"/>
            </a:xfrm>
            <a:custGeom>
              <a:avLst/>
              <a:gdLst>
                <a:gd name="T0" fmla="*/ 2147483646 w 517"/>
                <a:gd name="T1" fmla="*/ 2147483646 h 765"/>
                <a:gd name="T2" fmla="*/ 2147483646 w 517"/>
                <a:gd name="T3" fmla="*/ 2147483646 h 765"/>
                <a:gd name="T4" fmla="*/ 2147483646 w 517"/>
                <a:gd name="T5" fmla="*/ 2147483646 h 765"/>
                <a:gd name="T6" fmla="*/ 2147483646 w 517"/>
                <a:gd name="T7" fmla="*/ 2147483646 h 765"/>
                <a:gd name="T8" fmla="*/ 2147483646 w 517"/>
                <a:gd name="T9" fmla="*/ 2147483646 h 765"/>
                <a:gd name="T10" fmla="*/ 2147483646 w 517"/>
                <a:gd name="T11" fmla="*/ 2147483646 h 765"/>
                <a:gd name="T12" fmla="*/ 2147483646 w 517"/>
                <a:gd name="T13" fmla="*/ 2147483646 h 765"/>
                <a:gd name="T14" fmla="*/ 2147483646 w 517"/>
                <a:gd name="T15" fmla="*/ 2147483646 h 765"/>
                <a:gd name="T16" fmla="*/ 2147483646 w 517"/>
                <a:gd name="T17" fmla="*/ 2147483646 h 765"/>
                <a:gd name="T18" fmla="*/ 2147483646 w 517"/>
                <a:gd name="T19" fmla="*/ 2147483646 h 765"/>
                <a:gd name="T20" fmla="*/ 2147483646 w 517"/>
                <a:gd name="T21" fmla="*/ 2147483646 h 765"/>
                <a:gd name="T22" fmla="*/ 2147483646 w 517"/>
                <a:gd name="T23" fmla="*/ 2147483646 h 765"/>
                <a:gd name="T24" fmla="*/ 2147483646 w 517"/>
                <a:gd name="T25" fmla="*/ 2147483646 h 765"/>
                <a:gd name="T26" fmla="*/ 2147483646 w 517"/>
                <a:gd name="T27" fmla="*/ 2147483646 h 765"/>
                <a:gd name="T28" fmla="*/ 2147483646 w 517"/>
                <a:gd name="T29" fmla="*/ 2147483646 h 765"/>
                <a:gd name="T30" fmla="*/ 2147483646 w 517"/>
                <a:gd name="T31" fmla="*/ 2147483646 h 765"/>
                <a:gd name="T32" fmla="*/ 2147483646 w 517"/>
                <a:gd name="T33" fmla="*/ 2147483646 h 765"/>
                <a:gd name="T34" fmla="*/ 2147483646 w 517"/>
                <a:gd name="T35" fmla="*/ 2147483646 h 765"/>
                <a:gd name="T36" fmla="*/ 2147483646 w 517"/>
                <a:gd name="T37" fmla="*/ 2147483646 h 765"/>
                <a:gd name="T38" fmla="*/ 2147483646 w 517"/>
                <a:gd name="T39" fmla="*/ 2147483646 h 765"/>
                <a:gd name="T40" fmla="*/ 2147483646 w 517"/>
                <a:gd name="T41" fmla="*/ 2147483646 h 765"/>
                <a:gd name="T42" fmla="*/ 2147483646 w 517"/>
                <a:gd name="T43" fmla="*/ 2147483646 h 765"/>
                <a:gd name="T44" fmla="*/ 2147483646 w 517"/>
                <a:gd name="T45" fmla="*/ 2147483646 h 765"/>
                <a:gd name="T46" fmla="*/ 2147483646 w 517"/>
                <a:gd name="T47" fmla="*/ 2147483646 h 765"/>
                <a:gd name="T48" fmla="*/ 2147483646 w 517"/>
                <a:gd name="T49" fmla="*/ 2147483646 h 765"/>
                <a:gd name="T50" fmla="*/ 2147483646 w 517"/>
                <a:gd name="T51" fmla="*/ 2147483646 h 765"/>
                <a:gd name="T52" fmla="*/ 2147483646 w 517"/>
                <a:gd name="T53" fmla="*/ 2147483646 h 765"/>
                <a:gd name="T54" fmla="*/ 2147483646 w 517"/>
                <a:gd name="T55" fmla="*/ 2147483646 h 765"/>
                <a:gd name="T56" fmla="*/ 2147483646 w 517"/>
                <a:gd name="T57" fmla="*/ 2147483646 h 765"/>
                <a:gd name="T58" fmla="*/ 2147483646 w 517"/>
                <a:gd name="T59" fmla="*/ 2147483646 h 765"/>
                <a:gd name="T60" fmla="*/ 2147483646 w 517"/>
                <a:gd name="T61" fmla="*/ 2147483646 h 765"/>
                <a:gd name="T62" fmla="*/ 2147483646 w 517"/>
                <a:gd name="T63" fmla="*/ 2147483646 h 765"/>
                <a:gd name="T64" fmla="*/ 2147483646 w 517"/>
                <a:gd name="T65" fmla="*/ 2147483646 h 765"/>
                <a:gd name="T66" fmla="*/ 2147483646 w 517"/>
                <a:gd name="T67" fmla="*/ 2147483646 h 765"/>
                <a:gd name="T68" fmla="*/ 2147483646 w 517"/>
                <a:gd name="T69" fmla="*/ 2147483646 h 765"/>
                <a:gd name="T70" fmla="*/ 2147483646 w 517"/>
                <a:gd name="T71" fmla="*/ 2147483646 h 765"/>
                <a:gd name="T72" fmla="*/ 2147483646 w 517"/>
                <a:gd name="T73" fmla="*/ 2147483646 h 765"/>
                <a:gd name="T74" fmla="*/ 2147483646 w 517"/>
                <a:gd name="T75" fmla="*/ 2147483646 h 765"/>
                <a:gd name="T76" fmla="*/ 2147483646 w 517"/>
                <a:gd name="T77" fmla="*/ 2147483646 h 765"/>
                <a:gd name="T78" fmla="*/ 0 w 517"/>
                <a:gd name="T79" fmla="*/ 2147483646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7"/>
                <a:gd name="T121" fmla="*/ 0 h 765"/>
                <a:gd name="T122" fmla="*/ 517 w 517"/>
                <a:gd name="T123" fmla="*/ 765 h 7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7" h="765">
                  <a:moveTo>
                    <a:pt x="0" y="0"/>
                  </a:moveTo>
                  <a:lnTo>
                    <a:pt x="14" y="3"/>
                  </a:lnTo>
                  <a:lnTo>
                    <a:pt x="28" y="6"/>
                  </a:lnTo>
                  <a:lnTo>
                    <a:pt x="42" y="8"/>
                  </a:lnTo>
                  <a:lnTo>
                    <a:pt x="56" y="10"/>
                  </a:lnTo>
                  <a:lnTo>
                    <a:pt x="71" y="12"/>
                  </a:lnTo>
                  <a:lnTo>
                    <a:pt x="85" y="14"/>
                  </a:lnTo>
                  <a:lnTo>
                    <a:pt x="100" y="15"/>
                  </a:lnTo>
                  <a:lnTo>
                    <a:pt x="115" y="17"/>
                  </a:lnTo>
                  <a:lnTo>
                    <a:pt x="130" y="18"/>
                  </a:lnTo>
                  <a:lnTo>
                    <a:pt x="145" y="19"/>
                  </a:lnTo>
                  <a:lnTo>
                    <a:pt x="160" y="20"/>
                  </a:lnTo>
                  <a:lnTo>
                    <a:pt x="175" y="20"/>
                  </a:lnTo>
                  <a:lnTo>
                    <a:pt x="191" y="20"/>
                  </a:lnTo>
                  <a:lnTo>
                    <a:pt x="207" y="21"/>
                  </a:lnTo>
                  <a:lnTo>
                    <a:pt x="223" y="21"/>
                  </a:lnTo>
                  <a:lnTo>
                    <a:pt x="239" y="21"/>
                  </a:lnTo>
                  <a:lnTo>
                    <a:pt x="255" y="21"/>
                  </a:lnTo>
                  <a:lnTo>
                    <a:pt x="271" y="20"/>
                  </a:lnTo>
                  <a:lnTo>
                    <a:pt x="287" y="20"/>
                  </a:lnTo>
                  <a:lnTo>
                    <a:pt x="304" y="20"/>
                  </a:lnTo>
                  <a:lnTo>
                    <a:pt x="321" y="19"/>
                  </a:lnTo>
                  <a:lnTo>
                    <a:pt x="337" y="18"/>
                  </a:lnTo>
                  <a:lnTo>
                    <a:pt x="354" y="17"/>
                  </a:lnTo>
                  <a:lnTo>
                    <a:pt x="372" y="16"/>
                  </a:lnTo>
                  <a:lnTo>
                    <a:pt x="389" y="14"/>
                  </a:lnTo>
                  <a:lnTo>
                    <a:pt x="406" y="13"/>
                  </a:lnTo>
                  <a:lnTo>
                    <a:pt x="424" y="11"/>
                  </a:lnTo>
                  <a:lnTo>
                    <a:pt x="441" y="10"/>
                  </a:lnTo>
                  <a:lnTo>
                    <a:pt x="459" y="7"/>
                  </a:lnTo>
                  <a:lnTo>
                    <a:pt x="477" y="6"/>
                  </a:lnTo>
                  <a:lnTo>
                    <a:pt x="495" y="3"/>
                  </a:lnTo>
                  <a:lnTo>
                    <a:pt x="513" y="1"/>
                  </a:lnTo>
                  <a:lnTo>
                    <a:pt x="515" y="81"/>
                  </a:lnTo>
                  <a:lnTo>
                    <a:pt x="517" y="160"/>
                  </a:lnTo>
                  <a:lnTo>
                    <a:pt x="517" y="240"/>
                  </a:lnTo>
                  <a:lnTo>
                    <a:pt x="515" y="324"/>
                  </a:lnTo>
                  <a:lnTo>
                    <a:pt x="510" y="413"/>
                  </a:lnTo>
                  <a:lnTo>
                    <a:pt x="501" y="508"/>
                  </a:lnTo>
                  <a:lnTo>
                    <a:pt x="488" y="611"/>
                  </a:lnTo>
                  <a:lnTo>
                    <a:pt x="468" y="725"/>
                  </a:lnTo>
                  <a:lnTo>
                    <a:pt x="463" y="729"/>
                  </a:lnTo>
                  <a:lnTo>
                    <a:pt x="456" y="732"/>
                  </a:lnTo>
                  <a:lnTo>
                    <a:pt x="448" y="736"/>
                  </a:lnTo>
                  <a:lnTo>
                    <a:pt x="439" y="740"/>
                  </a:lnTo>
                  <a:lnTo>
                    <a:pt x="429" y="743"/>
                  </a:lnTo>
                  <a:lnTo>
                    <a:pt x="418" y="747"/>
                  </a:lnTo>
                  <a:lnTo>
                    <a:pt x="405" y="749"/>
                  </a:lnTo>
                  <a:lnTo>
                    <a:pt x="393" y="752"/>
                  </a:lnTo>
                  <a:lnTo>
                    <a:pt x="379" y="755"/>
                  </a:lnTo>
                  <a:lnTo>
                    <a:pt x="366" y="757"/>
                  </a:lnTo>
                  <a:lnTo>
                    <a:pt x="351" y="759"/>
                  </a:lnTo>
                  <a:lnTo>
                    <a:pt x="335" y="761"/>
                  </a:lnTo>
                  <a:lnTo>
                    <a:pt x="320" y="763"/>
                  </a:lnTo>
                  <a:lnTo>
                    <a:pt x="304" y="764"/>
                  </a:lnTo>
                  <a:lnTo>
                    <a:pt x="288" y="765"/>
                  </a:lnTo>
                  <a:lnTo>
                    <a:pt x="272" y="765"/>
                  </a:lnTo>
                  <a:lnTo>
                    <a:pt x="255" y="765"/>
                  </a:lnTo>
                  <a:lnTo>
                    <a:pt x="239" y="765"/>
                  </a:lnTo>
                  <a:lnTo>
                    <a:pt x="223" y="764"/>
                  </a:lnTo>
                  <a:lnTo>
                    <a:pt x="206" y="763"/>
                  </a:lnTo>
                  <a:lnTo>
                    <a:pt x="190" y="761"/>
                  </a:lnTo>
                  <a:lnTo>
                    <a:pt x="175" y="759"/>
                  </a:lnTo>
                  <a:lnTo>
                    <a:pt x="159" y="756"/>
                  </a:lnTo>
                  <a:lnTo>
                    <a:pt x="144" y="752"/>
                  </a:lnTo>
                  <a:lnTo>
                    <a:pt x="130" y="749"/>
                  </a:lnTo>
                  <a:lnTo>
                    <a:pt x="116" y="744"/>
                  </a:lnTo>
                  <a:lnTo>
                    <a:pt x="104" y="739"/>
                  </a:lnTo>
                  <a:lnTo>
                    <a:pt x="91" y="733"/>
                  </a:lnTo>
                  <a:lnTo>
                    <a:pt x="80" y="727"/>
                  </a:lnTo>
                  <a:lnTo>
                    <a:pt x="70" y="719"/>
                  </a:lnTo>
                  <a:lnTo>
                    <a:pt x="60" y="711"/>
                  </a:lnTo>
                  <a:lnTo>
                    <a:pt x="52" y="703"/>
                  </a:lnTo>
                  <a:lnTo>
                    <a:pt x="38" y="612"/>
                  </a:lnTo>
                  <a:lnTo>
                    <a:pt x="27" y="518"/>
                  </a:lnTo>
                  <a:lnTo>
                    <a:pt x="17" y="423"/>
                  </a:lnTo>
                  <a:lnTo>
                    <a:pt x="9" y="329"/>
                  </a:lnTo>
                  <a:lnTo>
                    <a:pt x="4" y="237"/>
                  </a:lnTo>
                  <a:lnTo>
                    <a:pt x="1" y="151"/>
                  </a:lnTo>
                  <a:lnTo>
                    <a:pt x="0" y="7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9" name="Freeform 211"/>
            <p:cNvSpPr>
              <a:spLocks/>
            </p:cNvSpPr>
            <p:nvPr/>
          </p:nvSpPr>
          <p:spPr bwMode="auto">
            <a:xfrm>
              <a:off x="3703638" y="2987675"/>
              <a:ext cx="762000" cy="1212850"/>
            </a:xfrm>
            <a:custGeom>
              <a:avLst/>
              <a:gdLst>
                <a:gd name="T0" fmla="*/ 2147483646 w 480"/>
                <a:gd name="T1" fmla="*/ 2147483646 h 764"/>
                <a:gd name="T2" fmla="*/ 2147483646 w 480"/>
                <a:gd name="T3" fmla="*/ 2147483646 h 764"/>
                <a:gd name="T4" fmla="*/ 2147483646 w 480"/>
                <a:gd name="T5" fmla="*/ 2147483646 h 764"/>
                <a:gd name="T6" fmla="*/ 2147483646 w 480"/>
                <a:gd name="T7" fmla="*/ 2147483646 h 764"/>
                <a:gd name="T8" fmla="*/ 2147483646 w 480"/>
                <a:gd name="T9" fmla="*/ 2147483646 h 764"/>
                <a:gd name="T10" fmla="*/ 2147483646 w 480"/>
                <a:gd name="T11" fmla="*/ 2147483646 h 764"/>
                <a:gd name="T12" fmla="*/ 2147483646 w 480"/>
                <a:gd name="T13" fmla="*/ 2147483646 h 764"/>
                <a:gd name="T14" fmla="*/ 2147483646 w 480"/>
                <a:gd name="T15" fmla="*/ 2147483646 h 764"/>
                <a:gd name="T16" fmla="*/ 2147483646 w 480"/>
                <a:gd name="T17" fmla="*/ 2147483646 h 764"/>
                <a:gd name="T18" fmla="*/ 2147483646 w 480"/>
                <a:gd name="T19" fmla="*/ 2147483646 h 764"/>
                <a:gd name="T20" fmla="*/ 2147483646 w 480"/>
                <a:gd name="T21" fmla="*/ 2147483646 h 764"/>
                <a:gd name="T22" fmla="*/ 2147483646 w 480"/>
                <a:gd name="T23" fmla="*/ 2147483646 h 764"/>
                <a:gd name="T24" fmla="*/ 2147483646 w 480"/>
                <a:gd name="T25" fmla="*/ 2147483646 h 764"/>
                <a:gd name="T26" fmla="*/ 2147483646 w 480"/>
                <a:gd name="T27" fmla="*/ 2147483646 h 764"/>
                <a:gd name="T28" fmla="*/ 2147483646 w 480"/>
                <a:gd name="T29" fmla="*/ 2147483646 h 764"/>
                <a:gd name="T30" fmla="*/ 2147483646 w 480"/>
                <a:gd name="T31" fmla="*/ 2147483646 h 764"/>
                <a:gd name="T32" fmla="*/ 2147483646 w 480"/>
                <a:gd name="T33" fmla="*/ 2147483646 h 764"/>
                <a:gd name="T34" fmla="*/ 2147483646 w 480"/>
                <a:gd name="T35" fmla="*/ 2147483646 h 764"/>
                <a:gd name="T36" fmla="*/ 2147483646 w 480"/>
                <a:gd name="T37" fmla="*/ 2147483646 h 764"/>
                <a:gd name="T38" fmla="*/ 2147483646 w 480"/>
                <a:gd name="T39" fmla="*/ 2147483646 h 764"/>
                <a:gd name="T40" fmla="*/ 2147483646 w 480"/>
                <a:gd name="T41" fmla="*/ 2147483646 h 764"/>
                <a:gd name="T42" fmla="*/ 2147483646 w 480"/>
                <a:gd name="T43" fmla="*/ 2147483646 h 764"/>
                <a:gd name="T44" fmla="*/ 2147483646 w 480"/>
                <a:gd name="T45" fmla="*/ 2147483646 h 764"/>
                <a:gd name="T46" fmla="*/ 2147483646 w 480"/>
                <a:gd name="T47" fmla="*/ 2147483646 h 764"/>
                <a:gd name="T48" fmla="*/ 2147483646 w 480"/>
                <a:gd name="T49" fmla="*/ 2147483646 h 764"/>
                <a:gd name="T50" fmla="*/ 2147483646 w 480"/>
                <a:gd name="T51" fmla="*/ 2147483646 h 764"/>
                <a:gd name="T52" fmla="*/ 2147483646 w 480"/>
                <a:gd name="T53" fmla="*/ 2147483646 h 764"/>
                <a:gd name="T54" fmla="*/ 2147483646 w 480"/>
                <a:gd name="T55" fmla="*/ 2147483646 h 764"/>
                <a:gd name="T56" fmla="*/ 2147483646 w 480"/>
                <a:gd name="T57" fmla="*/ 2147483646 h 764"/>
                <a:gd name="T58" fmla="*/ 2147483646 w 480"/>
                <a:gd name="T59" fmla="*/ 2147483646 h 764"/>
                <a:gd name="T60" fmla="*/ 2147483646 w 480"/>
                <a:gd name="T61" fmla="*/ 2147483646 h 764"/>
                <a:gd name="T62" fmla="*/ 2147483646 w 480"/>
                <a:gd name="T63" fmla="*/ 2147483646 h 764"/>
                <a:gd name="T64" fmla="*/ 2147483646 w 480"/>
                <a:gd name="T65" fmla="*/ 2147483646 h 764"/>
                <a:gd name="T66" fmla="*/ 2147483646 w 480"/>
                <a:gd name="T67" fmla="*/ 2147483646 h 764"/>
                <a:gd name="T68" fmla="*/ 2147483646 w 480"/>
                <a:gd name="T69" fmla="*/ 2147483646 h 764"/>
                <a:gd name="T70" fmla="*/ 2147483646 w 480"/>
                <a:gd name="T71" fmla="*/ 2147483646 h 764"/>
                <a:gd name="T72" fmla="*/ 2147483646 w 480"/>
                <a:gd name="T73" fmla="*/ 2147483646 h 764"/>
                <a:gd name="T74" fmla="*/ 2147483646 w 480"/>
                <a:gd name="T75" fmla="*/ 2147483646 h 764"/>
                <a:gd name="T76" fmla="*/ 2147483646 w 480"/>
                <a:gd name="T77" fmla="*/ 2147483646 h 764"/>
                <a:gd name="T78" fmla="*/ 0 w 480"/>
                <a:gd name="T79" fmla="*/ 2147483646 h 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764"/>
                <a:gd name="T122" fmla="*/ 480 w 480"/>
                <a:gd name="T123" fmla="*/ 764 h 7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764">
                  <a:moveTo>
                    <a:pt x="1" y="0"/>
                  </a:moveTo>
                  <a:lnTo>
                    <a:pt x="13" y="3"/>
                  </a:lnTo>
                  <a:lnTo>
                    <a:pt x="27" y="5"/>
                  </a:lnTo>
                  <a:lnTo>
                    <a:pt x="40" y="7"/>
                  </a:lnTo>
                  <a:lnTo>
                    <a:pt x="54" y="9"/>
                  </a:lnTo>
                  <a:lnTo>
                    <a:pt x="67" y="11"/>
                  </a:lnTo>
                  <a:lnTo>
                    <a:pt x="81" y="12"/>
                  </a:lnTo>
                  <a:lnTo>
                    <a:pt x="94" y="13"/>
                  </a:lnTo>
                  <a:lnTo>
                    <a:pt x="108" y="15"/>
                  </a:lnTo>
                  <a:lnTo>
                    <a:pt x="122" y="16"/>
                  </a:lnTo>
                  <a:lnTo>
                    <a:pt x="136" y="17"/>
                  </a:lnTo>
                  <a:lnTo>
                    <a:pt x="150" y="18"/>
                  </a:lnTo>
                  <a:lnTo>
                    <a:pt x="164" y="19"/>
                  </a:lnTo>
                  <a:lnTo>
                    <a:pt x="179" y="19"/>
                  </a:lnTo>
                  <a:lnTo>
                    <a:pt x="194" y="19"/>
                  </a:lnTo>
                  <a:lnTo>
                    <a:pt x="209" y="19"/>
                  </a:lnTo>
                  <a:lnTo>
                    <a:pt x="223" y="19"/>
                  </a:lnTo>
                  <a:lnTo>
                    <a:pt x="238" y="19"/>
                  </a:lnTo>
                  <a:lnTo>
                    <a:pt x="253" y="19"/>
                  </a:lnTo>
                  <a:lnTo>
                    <a:pt x="268" y="19"/>
                  </a:lnTo>
                  <a:lnTo>
                    <a:pt x="283" y="18"/>
                  </a:lnTo>
                  <a:lnTo>
                    <a:pt x="299" y="17"/>
                  </a:lnTo>
                  <a:lnTo>
                    <a:pt x="314" y="16"/>
                  </a:lnTo>
                  <a:lnTo>
                    <a:pt x="330" y="15"/>
                  </a:lnTo>
                  <a:lnTo>
                    <a:pt x="346" y="14"/>
                  </a:lnTo>
                  <a:lnTo>
                    <a:pt x="361" y="13"/>
                  </a:lnTo>
                  <a:lnTo>
                    <a:pt x="378" y="12"/>
                  </a:lnTo>
                  <a:lnTo>
                    <a:pt x="394" y="10"/>
                  </a:lnTo>
                  <a:lnTo>
                    <a:pt x="409" y="8"/>
                  </a:lnTo>
                  <a:lnTo>
                    <a:pt x="426" y="7"/>
                  </a:lnTo>
                  <a:lnTo>
                    <a:pt x="442" y="5"/>
                  </a:lnTo>
                  <a:lnTo>
                    <a:pt x="459" y="3"/>
                  </a:lnTo>
                  <a:lnTo>
                    <a:pt x="476" y="1"/>
                  </a:lnTo>
                  <a:lnTo>
                    <a:pt x="478" y="81"/>
                  </a:lnTo>
                  <a:lnTo>
                    <a:pt x="479" y="161"/>
                  </a:lnTo>
                  <a:lnTo>
                    <a:pt x="480" y="242"/>
                  </a:lnTo>
                  <a:lnTo>
                    <a:pt x="478" y="326"/>
                  </a:lnTo>
                  <a:lnTo>
                    <a:pt x="473" y="415"/>
                  </a:lnTo>
                  <a:lnTo>
                    <a:pt x="465" y="510"/>
                  </a:lnTo>
                  <a:lnTo>
                    <a:pt x="452" y="614"/>
                  </a:lnTo>
                  <a:lnTo>
                    <a:pt x="434" y="727"/>
                  </a:lnTo>
                  <a:lnTo>
                    <a:pt x="429" y="731"/>
                  </a:lnTo>
                  <a:lnTo>
                    <a:pt x="423" y="734"/>
                  </a:lnTo>
                  <a:lnTo>
                    <a:pt x="415" y="738"/>
                  </a:lnTo>
                  <a:lnTo>
                    <a:pt x="407" y="741"/>
                  </a:lnTo>
                  <a:lnTo>
                    <a:pt x="398" y="744"/>
                  </a:lnTo>
                  <a:lnTo>
                    <a:pt x="387" y="747"/>
                  </a:lnTo>
                  <a:lnTo>
                    <a:pt x="376" y="750"/>
                  </a:lnTo>
                  <a:lnTo>
                    <a:pt x="364" y="752"/>
                  </a:lnTo>
                  <a:lnTo>
                    <a:pt x="353" y="754"/>
                  </a:lnTo>
                  <a:lnTo>
                    <a:pt x="339" y="757"/>
                  </a:lnTo>
                  <a:lnTo>
                    <a:pt x="326" y="759"/>
                  </a:lnTo>
                  <a:lnTo>
                    <a:pt x="312" y="761"/>
                  </a:lnTo>
                  <a:lnTo>
                    <a:pt x="298" y="762"/>
                  </a:lnTo>
                  <a:lnTo>
                    <a:pt x="283" y="763"/>
                  </a:lnTo>
                  <a:lnTo>
                    <a:pt x="268" y="764"/>
                  </a:lnTo>
                  <a:lnTo>
                    <a:pt x="253" y="764"/>
                  </a:lnTo>
                  <a:lnTo>
                    <a:pt x="238" y="764"/>
                  </a:lnTo>
                  <a:lnTo>
                    <a:pt x="223" y="764"/>
                  </a:lnTo>
                  <a:lnTo>
                    <a:pt x="208" y="763"/>
                  </a:lnTo>
                  <a:lnTo>
                    <a:pt x="193" y="762"/>
                  </a:lnTo>
                  <a:lnTo>
                    <a:pt x="179" y="760"/>
                  </a:lnTo>
                  <a:lnTo>
                    <a:pt x="164" y="758"/>
                  </a:lnTo>
                  <a:lnTo>
                    <a:pt x="150" y="755"/>
                  </a:lnTo>
                  <a:lnTo>
                    <a:pt x="136" y="753"/>
                  </a:lnTo>
                  <a:lnTo>
                    <a:pt x="123" y="749"/>
                  </a:lnTo>
                  <a:lnTo>
                    <a:pt x="110" y="745"/>
                  </a:lnTo>
                  <a:lnTo>
                    <a:pt x="98" y="740"/>
                  </a:lnTo>
                  <a:lnTo>
                    <a:pt x="87" y="735"/>
                  </a:lnTo>
                  <a:lnTo>
                    <a:pt x="76" y="729"/>
                  </a:lnTo>
                  <a:lnTo>
                    <a:pt x="67" y="722"/>
                  </a:lnTo>
                  <a:lnTo>
                    <a:pt x="58" y="715"/>
                  </a:lnTo>
                  <a:lnTo>
                    <a:pt x="50" y="707"/>
                  </a:lnTo>
                  <a:lnTo>
                    <a:pt x="37" y="616"/>
                  </a:lnTo>
                  <a:lnTo>
                    <a:pt x="27" y="521"/>
                  </a:lnTo>
                  <a:lnTo>
                    <a:pt x="17" y="425"/>
                  </a:lnTo>
                  <a:lnTo>
                    <a:pt x="10" y="331"/>
                  </a:lnTo>
                  <a:lnTo>
                    <a:pt x="5" y="238"/>
                  </a:lnTo>
                  <a:lnTo>
                    <a:pt x="2" y="151"/>
                  </a:lnTo>
                  <a:lnTo>
                    <a:pt x="0" y="71"/>
                  </a:lnTo>
                  <a:lnTo>
                    <a:pt x="1"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0" name="Freeform 212"/>
            <p:cNvSpPr>
              <a:spLocks/>
            </p:cNvSpPr>
            <p:nvPr/>
          </p:nvSpPr>
          <p:spPr bwMode="auto">
            <a:xfrm>
              <a:off x="3733800" y="2990850"/>
              <a:ext cx="700088" cy="1209675"/>
            </a:xfrm>
            <a:custGeom>
              <a:avLst/>
              <a:gdLst>
                <a:gd name="T0" fmla="*/ 2147483646 w 441"/>
                <a:gd name="T1" fmla="*/ 2147483646 h 762"/>
                <a:gd name="T2" fmla="*/ 2147483646 w 441"/>
                <a:gd name="T3" fmla="*/ 2147483646 h 762"/>
                <a:gd name="T4" fmla="*/ 2147483646 w 441"/>
                <a:gd name="T5" fmla="*/ 2147483646 h 762"/>
                <a:gd name="T6" fmla="*/ 2147483646 w 441"/>
                <a:gd name="T7" fmla="*/ 2147483646 h 762"/>
                <a:gd name="T8" fmla="*/ 2147483646 w 441"/>
                <a:gd name="T9" fmla="*/ 2147483646 h 762"/>
                <a:gd name="T10" fmla="*/ 2147483646 w 441"/>
                <a:gd name="T11" fmla="*/ 2147483646 h 762"/>
                <a:gd name="T12" fmla="*/ 2147483646 w 441"/>
                <a:gd name="T13" fmla="*/ 2147483646 h 762"/>
                <a:gd name="T14" fmla="*/ 2147483646 w 441"/>
                <a:gd name="T15" fmla="*/ 2147483646 h 762"/>
                <a:gd name="T16" fmla="*/ 2147483646 w 441"/>
                <a:gd name="T17" fmla="*/ 2147483646 h 762"/>
                <a:gd name="T18" fmla="*/ 2147483646 w 441"/>
                <a:gd name="T19" fmla="*/ 2147483646 h 762"/>
                <a:gd name="T20" fmla="*/ 2147483646 w 441"/>
                <a:gd name="T21" fmla="*/ 2147483646 h 762"/>
                <a:gd name="T22" fmla="*/ 2147483646 w 441"/>
                <a:gd name="T23" fmla="*/ 2147483646 h 762"/>
                <a:gd name="T24" fmla="*/ 2147483646 w 441"/>
                <a:gd name="T25" fmla="*/ 2147483646 h 762"/>
                <a:gd name="T26" fmla="*/ 2147483646 w 441"/>
                <a:gd name="T27" fmla="*/ 2147483646 h 762"/>
                <a:gd name="T28" fmla="*/ 2147483646 w 441"/>
                <a:gd name="T29" fmla="*/ 2147483646 h 762"/>
                <a:gd name="T30" fmla="*/ 2147483646 w 441"/>
                <a:gd name="T31" fmla="*/ 2147483646 h 762"/>
                <a:gd name="T32" fmla="*/ 2147483646 w 441"/>
                <a:gd name="T33" fmla="*/ 2147483646 h 762"/>
                <a:gd name="T34" fmla="*/ 2147483646 w 441"/>
                <a:gd name="T35" fmla="*/ 2147483646 h 762"/>
                <a:gd name="T36" fmla="*/ 2147483646 w 441"/>
                <a:gd name="T37" fmla="*/ 2147483646 h 762"/>
                <a:gd name="T38" fmla="*/ 2147483646 w 441"/>
                <a:gd name="T39" fmla="*/ 2147483646 h 762"/>
                <a:gd name="T40" fmla="*/ 2147483646 w 441"/>
                <a:gd name="T41" fmla="*/ 2147483646 h 762"/>
                <a:gd name="T42" fmla="*/ 2147483646 w 441"/>
                <a:gd name="T43" fmla="*/ 2147483646 h 762"/>
                <a:gd name="T44" fmla="*/ 2147483646 w 441"/>
                <a:gd name="T45" fmla="*/ 2147483646 h 762"/>
                <a:gd name="T46" fmla="*/ 2147483646 w 441"/>
                <a:gd name="T47" fmla="*/ 2147483646 h 762"/>
                <a:gd name="T48" fmla="*/ 2147483646 w 441"/>
                <a:gd name="T49" fmla="*/ 2147483646 h 762"/>
                <a:gd name="T50" fmla="*/ 2147483646 w 441"/>
                <a:gd name="T51" fmla="*/ 2147483646 h 762"/>
                <a:gd name="T52" fmla="*/ 2147483646 w 441"/>
                <a:gd name="T53" fmla="*/ 2147483646 h 762"/>
                <a:gd name="T54" fmla="*/ 2147483646 w 441"/>
                <a:gd name="T55" fmla="*/ 2147483646 h 762"/>
                <a:gd name="T56" fmla="*/ 2147483646 w 441"/>
                <a:gd name="T57" fmla="*/ 2147483646 h 762"/>
                <a:gd name="T58" fmla="*/ 2147483646 w 441"/>
                <a:gd name="T59" fmla="*/ 2147483646 h 762"/>
                <a:gd name="T60" fmla="*/ 2147483646 w 441"/>
                <a:gd name="T61" fmla="*/ 2147483646 h 762"/>
                <a:gd name="T62" fmla="*/ 0 w 441"/>
                <a:gd name="T63" fmla="*/ 2147483646 h 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1"/>
                <a:gd name="T97" fmla="*/ 0 h 762"/>
                <a:gd name="T98" fmla="*/ 441 w 441"/>
                <a:gd name="T99" fmla="*/ 762 h 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1" h="762">
                  <a:moveTo>
                    <a:pt x="0" y="0"/>
                  </a:moveTo>
                  <a:lnTo>
                    <a:pt x="12" y="3"/>
                  </a:lnTo>
                  <a:lnTo>
                    <a:pt x="25" y="5"/>
                  </a:lnTo>
                  <a:lnTo>
                    <a:pt x="37" y="7"/>
                  </a:lnTo>
                  <a:lnTo>
                    <a:pt x="49" y="9"/>
                  </a:lnTo>
                  <a:lnTo>
                    <a:pt x="62" y="10"/>
                  </a:lnTo>
                  <a:lnTo>
                    <a:pt x="74" y="12"/>
                  </a:lnTo>
                  <a:lnTo>
                    <a:pt x="87" y="13"/>
                  </a:lnTo>
                  <a:lnTo>
                    <a:pt x="100" y="14"/>
                  </a:lnTo>
                  <a:lnTo>
                    <a:pt x="113" y="15"/>
                  </a:lnTo>
                  <a:lnTo>
                    <a:pt x="126" y="16"/>
                  </a:lnTo>
                  <a:lnTo>
                    <a:pt x="140" y="17"/>
                  </a:lnTo>
                  <a:lnTo>
                    <a:pt x="152" y="17"/>
                  </a:lnTo>
                  <a:lnTo>
                    <a:pt x="166" y="17"/>
                  </a:lnTo>
                  <a:lnTo>
                    <a:pt x="179" y="17"/>
                  </a:lnTo>
                  <a:lnTo>
                    <a:pt x="193" y="18"/>
                  </a:lnTo>
                  <a:lnTo>
                    <a:pt x="206" y="18"/>
                  </a:lnTo>
                  <a:lnTo>
                    <a:pt x="220" y="17"/>
                  </a:lnTo>
                  <a:lnTo>
                    <a:pt x="234" y="17"/>
                  </a:lnTo>
                  <a:lnTo>
                    <a:pt x="248" y="17"/>
                  </a:lnTo>
                  <a:lnTo>
                    <a:pt x="262" y="17"/>
                  </a:lnTo>
                  <a:lnTo>
                    <a:pt x="276" y="16"/>
                  </a:lnTo>
                  <a:lnTo>
                    <a:pt x="290" y="15"/>
                  </a:lnTo>
                  <a:lnTo>
                    <a:pt x="305" y="14"/>
                  </a:lnTo>
                  <a:lnTo>
                    <a:pt x="319" y="14"/>
                  </a:lnTo>
                  <a:lnTo>
                    <a:pt x="334" y="13"/>
                  </a:lnTo>
                  <a:lnTo>
                    <a:pt x="348" y="11"/>
                  </a:lnTo>
                  <a:lnTo>
                    <a:pt x="363" y="10"/>
                  </a:lnTo>
                  <a:lnTo>
                    <a:pt x="378" y="9"/>
                  </a:lnTo>
                  <a:lnTo>
                    <a:pt x="393" y="7"/>
                  </a:lnTo>
                  <a:lnTo>
                    <a:pt x="407" y="5"/>
                  </a:lnTo>
                  <a:lnTo>
                    <a:pt x="423" y="3"/>
                  </a:lnTo>
                  <a:lnTo>
                    <a:pt x="438" y="2"/>
                  </a:lnTo>
                  <a:lnTo>
                    <a:pt x="440" y="82"/>
                  </a:lnTo>
                  <a:lnTo>
                    <a:pt x="441" y="162"/>
                  </a:lnTo>
                  <a:lnTo>
                    <a:pt x="441" y="243"/>
                  </a:lnTo>
                  <a:lnTo>
                    <a:pt x="439" y="327"/>
                  </a:lnTo>
                  <a:lnTo>
                    <a:pt x="435" y="416"/>
                  </a:lnTo>
                  <a:lnTo>
                    <a:pt x="427" y="511"/>
                  </a:lnTo>
                  <a:lnTo>
                    <a:pt x="415" y="615"/>
                  </a:lnTo>
                  <a:lnTo>
                    <a:pt x="399" y="728"/>
                  </a:lnTo>
                  <a:lnTo>
                    <a:pt x="388" y="734"/>
                  </a:lnTo>
                  <a:lnTo>
                    <a:pt x="374" y="741"/>
                  </a:lnTo>
                  <a:lnTo>
                    <a:pt x="356" y="746"/>
                  </a:lnTo>
                  <a:lnTo>
                    <a:pt x="335" y="751"/>
                  </a:lnTo>
                  <a:lnTo>
                    <a:pt x="312" y="755"/>
                  </a:lnTo>
                  <a:lnTo>
                    <a:pt x="287" y="759"/>
                  </a:lnTo>
                  <a:lnTo>
                    <a:pt x="260" y="761"/>
                  </a:lnTo>
                  <a:lnTo>
                    <a:pt x="233" y="762"/>
                  </a:lnTo>
                  <a:lnTo>
                    <a:pt x="206" y="762"/>
                  </a:lnTo>
                  <a:lnTo>
                    <a:pt x="178" y="760"/>
                  </a:lnTo>
                  <a:lnTo>
                    <a:pt x="152" y="756"/>
                  </a:lnTo>
                  <a:lnTo>
                    <a:pt x="126" y="751"/>
                  </a:lnTo>
                  <a:lnTo>
                    <a:pt x="103" y="744"/>
                  </a:lnTo>
                  <a:lnTo>
                    <a:pt x="81" y="735"/>
                  </a:lnTo>
                  <a:lnTo>
                    <a:pt x="63" y="724"/>
                  </a:lnTo>
                  <a:lnTo>
                    <a:pt x="46" y="710"/>
                  </a:lnTo>
                  <a:lnTo>
                    <a:pt x="35" y="619"/>
                  </a:lnTo>
                  <a:lnTo>
                    <a:pt x="25" y="524"/>
                  </a:lnTo>
                  <a:lnTo>
                    <a:pt x="17" y="428"/>
                  </a:lnTo>
                  <a:lnTo>
                    <a:pt x="10" y="332"/>
                  </a:lnTo>
                  <a:lnTo>
                    <a:pt x="5" y="239"/>
                  </a:lnTo>
                  <a:lnTo>
                    <a:pt x="1" y="152"/>
                  </a:lnTo>
                  <a:lnTo>
                    <a:pt x="0" y="72"/>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1" name="Freeform 213"/>
            <p:cNvSpPr>
              <a:spLocks/>
            </p:cNvSpPr>
            <p:nvPr/>
          </p:nvSpPr>
          <p:spPr bwMode="auto">
            <a:xfrm>
              <a:off x="3762375" y="2992438"/>
              <a:ext cx="639763" cy="1208087"/>
            </a:xfrm>
            <a:custGeom>
              <a:avLst/>
              <a:gdLst>
                <a:gd name="T0" fmla="*/ 2147483646 w 403"/>
                <a:gd name="T1" fmla="*/ 2147483646 h 761"/>
                <a:gd name="T2" fmla="*/ 2147483646 w 403"/>
                <a:gd name="T3" fmla="*/ 2147483646 h 761"/>
                <a:gd name="T4" fmla="*/ 2147483646 w 403"/>
                <a:gd name="T5" fmla="*/ 2147483646 h 761"/>
                <a:gd name="T6" fmla="*/ 2147483646 w 403"/>
                <a:gd name="T7" fmla="*/ 2147483646 h 761"/>
                <a:gd name="T8" fmla="*/ 2147483646 w 403"/>
                <a:gd name="T9" fmla="*/ 2147483646 h 761"/>
                <a:gd name="T10" fmla="*/ 2147483646 w 403"/>
                <a:gd name="T11" fmla="*/ 2147483646 h 761"/>
                <a:gd name="T12" fmla="*/ 2147483646 w 403"/>
                <a:gd name="T13" fmla="*/ 2147483646 h 761"/>
                <a:gd name="T14" fmla="*/ 2147483646 w 403"/>
                <a:gd name="T15" fmla="*/ 2147483646 h 761"/>
                <a:gd name="T16" fmla="*/ 2147483646 w 403"/>
                <a:gd name="T17" fmla="*/ 2147483646 h 761"/>
                <a:gd name="T18" fmla="*/ 2147483646 w 403"/>
                <a:gd name="T19" fmla="*/ 2147483646 h 761"/>
                <a:gd name="T20" fmla="*/ 2147483646 w 403"/>
                <a:gd name="T21" fmla="*/ 2147483646 h 761"/>
                <a:gd name="T22" fmla="*/ 2147483646 w 403"/>
                <a:gd name="T23" fmla="*/ 2147483646 h 761"/>
                <a:gd name="T24" fmla="*/ 2147483646 w 403"/>
                <a:gd name="T25" fmla="*/ 2147483646 h 761"/>
                <a:gd name="T26" fmla="*/ 2147483646 w 403"/>
                <a:gd name="T27" fmla="*/ 2147483646 h 761"/>
                <a:gd name="T28" fmla="*/ 2147483646 w 403"/>
                <a:gd name="T29" fmla="*/ 2147483646 h 761"/>
                <a:gd name="T30" fmla="*/ 2147483646 w 403"/>
                <a:gd name="T31" fmla="*/ 2147483646 h 761"/>
                <a:gd name="T32" fmla="*/ 2147483646 w 403"/>
                <a:gd name="T33" fmla="*/ 2147483646 h 761"/>
                <a:gd name="T34" fmla="*/ 2147483646 w 403"/>
                <a:gd name="T35" fmla="*/ 2147483646 h 761"/>
                <a:gd name="T36" fmla="*/ 2147483646 w 403"/>
                <a:gd name="T37" fmla="*/ 2147483646 h 761"/>
                <a:gd name="T38" fmla="*/ 2147483646 w 403"/>
                <a:gd name="T39" fmla="*/ 2147483646 h 761"/>
                <a:gd name="T40" fmla="*/ 2147483646 w 403"/>
                <a:gd name="T41" fmla="*/ 2147483646 h 761"/>
                <a:gd name="T42" fmla="*/ 2147483646 w 403"/>
                <a:gd name="T43" fmla="*/ 2147483646 h 761"/>
                <a:gd name="T44" fmla="*/ 2147483646 w 403"/>
                <a:gd name="T45" fmla="*/ 2147483646 h 761"/>
                <a:gd name="T46" fmla="*/ 2147483646 w 403"/>
                <a:gd name="T47" fmla="*/ 2147483646 h 761"/>
                <a:gd name="T48" fmla="*/ 2147483646 w 403"/>
                <a:gd name="T49" fmla="*/ 2147483646 h 761"/>
                <a:gd name="T50" fmla="*/ 2147483646 w 403"/>
                <a:gd name="T51" fmla="*/ 2147483646 h 761"/>
                <a:gd name="T52" fmla="*/ 2147483646 w 403"/>
                <a:gd name="T53" fmla="*/ 2147483646 h 761"/>
                <a:gd name="T54" fmla="*/ 2147483646 w 403"/>
                <a:gd name="T55" fmla="*/ 2147483646 h 761"/>
                <a:gd name="T56" fmla="*/ 2147483646 w 403"/>
                <a:gd name="T57" fmla="*/ 2147483646 h 761"/>
                <a:gd name="T58" fmla="*/ 2147483646 w 403"/>
                <a:gd name="T59" fmla="*/ 2147483646 h 761"/>
                <a:gd name="T60" fmla="*/ 2147483646 w 403"/>
                <a:gd name="T61" fmla="*/ 2147483646 h 761"/>
                <a:gd name="T62" fmla="*/ 0 w 403"/>
                <a:gd name="T63" fmla="*/ 2147483646 h 7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761"/>
                <a:gd name="T98" fmla="*/ 403 w 403"/>
                <a:gd name="T99" fmla="*/ 761 h 7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761">
                  <a:moveTo>
                    <a:pt x="1" y="0"/>
                  </a:moveTo>
                  <a:lnTo>
                    <a:pt x="12" y="2"/>
                  </a:lnTo>
                  <a:lnTo>
                    <a:pt x="23" y="4"/>
                  </a:lnTo>
                  <a:lnTo>
                    <a:pt x="35" y="6"/>
                  </a:lnTo>
                  <a:lnTo>
                    <a:pt x="47" y="8"/>
                  </a:lnTo>
                  <a:lnTo>
                    <a:pt x="58" y="9"/>
                  </a:lnTo>
                  <a:lnTo>
                    <a:pt x="70" y="10"/>
                  </a:lnTo>
                  <a:lnTo>
                    <a:pt x="81" y="12"/>
                  </a:lnTo>
                  <a:lnTo>
                    <a:pt x="93" y="13"/>
                  </a:lnTo>
                  <a:lnTo>
                    <a:pt x="105" y="14"/>
                  </a:lnTo>
                  <a:lnTo>
                    <a:pt x="117" y="15"/>
                  </a:lnTo>
                  <a:lnTo>
                    <a:pt x="129" y="15"/>
                  </a:lnTo>
                  <a:lnTo>
                    <a:pt x="141" y="16"/>
                  </a:lnTo>
                  <a:lnTo>
                    <a:pt x="153" y="16"/>
                  </a:lnTo>
                  <a:lnTo>
                    <a:pt x="165" y="16"/>
                  </a:lnTo>
                  <a:lnTo>
                    <a:pt x="178" y="16"/>
                  </a:lnTo>
                  <a:lnTo>
                    <a:pt x="190" y="16"/>
                  </a:lnTo>
                  <a:lnTo>
                    <a:pt x="203" y="16"/>
                  </a:lnTo>
                  <a:lnTo>
                    <a:pt x="216" y="16"/>
                  </a:lnTo>
                  <a:lnTo>
                    <a:pt x="228" y="16"/>
                  </a:lnTo>
                  <a:lnTo>
                    <a:pt x="241" y="15"/>
                  </a:lnTo>
                  <a:lnTo>
                    <a:pt x="253" y="15"/>
                  </a:lnTo>
                  <a:lnTo>
                    <a:pt x="267" y="14"/>
                  </a:lnTo>
                  <a:lnTo>
                    <a:pt x="279" y="13"/>
                  </a:lnTo>
                  <a:lnTo>
                    <a:pt x="293" y="12"/>
                  </a:lnTo>
                  <a:lnTo>
                    <a:pt x="306" y="12"/>
                  </a:lnTo>
                  <a:lnTo>
                    <a:pt x="319" y="10"/>
                  </a:lnTo>
                  <a:lnTo>
                    <a:pt x="333" y="9"/>
                  </a:lnTo>
                  <a:lnTo>
                    <a:pt x="345" y="8"/>
                  </a:lnTo>
                  <a:lnTo>
                    <a:pt x="359" y="6"/>
                  </a:lnTo>
                  <a:lnTo>
                    <a:pt x="373" y="5"/>
                  </a:lnTo>
                  <a:lnTo>
                    <a:pt x="387" y="4"/>
                  </a:lnTo>
                  <a:lnTo>
                    <a:pt x="400" y="2"/>
                  </a:lnTo>
                  <a:lnTo>
                    <a:pt x="401" y="83"/>
                  </a:lnTo>
                  <a:lnTo>
                    <a:pt x="403" y="163"/>
                  </a:lnTo>
                  <a:lnTo>
                    <a:pt x="403" y="244"/>
                  </a:lnTo>
                  <a:lnTo>
                    <a:pt x="401" y="329"/>
                  </a:lnTo>
                  <a:lnTo>
                    <a:pt x="397" y="418"/>
                  </a:lnTo>
                  <a:lnTo>
                    <a:pt x="391" y="514"/>
                  </a:lnTo>
                  <a:lnTo>
                    <a:pt x="380" y="618"/>
                  </a:lnTo>
                  <a:lnTo>
                    <a:pt x="365" y="731"/>
                  </a:lnTo>
                  <a:lnTo>
                    <a:pt x="355" y="737"/>
                  </a:lnTo>
                  <a:lnTo>
                    <a:pt x="341" y="742"/>
                  </a:lnTo>
                  <a:lnTo>
                    <a:pt x="326" y="747"/>
                  </a:lnTo>
                  <a:lnTo>
                    <a:pt x="307" y="751"/>
                  </a:lnTo>
                  <a:lnTo>
                    <a:pt x="286" y="755"/>
                  </a:lnTo>
                  <a:lnTo>
                    <a:pt x="264" y="758"/>
                  </a:lnTo>
                  <a:lnTo>
                    <a:pt x="239" y="760"/>
                  </a:lnTo>
                  <a:lnTo>
                    <a:pt x="215" y="761"/>
                  </a:lnTo>
                  <a:lnTo>
                    <a:pt x="190" y="761"/>
                  </a:lnTo>
                  <a:lnTo>
                    <a:pt x="165" y="759"/>
                  </a:lnTo>
                  <a:lnTo>
                    <a:pt x="141" y="756"/>
                  </a:lnTo>
                  <a:lnTo>
                    <a:pt x="119" y="751"/>
                  </a:lnTo>
                  <a:lnTo>
                    <a:pt x="96" y="745"/>
                  </a:lnTo>
                  <a:lnTo>
                    <a:pt x="76" y="736"/>
                  </a:lnTo>
                  <a:lnTo>
                    <a:pt x="60" y="725"/>
                  </a:lnTo>
                  <a:lnTo>
                    <a:pt x="45" y="713"/>
                  </a:lnTo>
                  <a:lnTo>
                    <a:pt x="34" y="621"/>
                  </a:lnTo>
                  <a:lnTo>
                    <a:pt x="25" y="527"/>
                  </a:lnTo>
                  <a:lnTo>
                    <a:pt x="17" y="430"/>
                  </a:lnTo>
                  <a:lnTo>
                    <a:pt x="11" y="334"/>
                  </a:lnTo>
                  <a:lnTo>
                    <a:pt x="5" y="240"/>
                  </a:lnTo>
                  <a:lnTo>
                    <a:pt x="2" y="152"/>
                  </a:lnTo>
                  <a:lnTo>
                    <a:pt x="0" y="71"/>
                  </a:lnTo>
                  <a:lnTo>
                    <a:pt x="1"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2" name="Freeform 214"/>
            <p:cNvSpPr>
              <a:spLocks/>
            </p:cNvSpPr>
            <p:nvPr/>
          </p:nvSpPr>
          <p:spPr bwMode="auto">
            <a:xfrm>
              <a:off x="3794125" y="2995613"/>
              <a:ext cx="577850" cy="1204912"/>
            </a:xfrm>
            <a:custGeom>
              <a:avLst/>
              <a:gdLst>
                <a:gd name="T0" fmla="*/ 2147483646 w 364"/>
                <a:gd name="T1" fmla="*/ 0 h 759"/>
                <a:gd name="T2" fmla="*/ 2147483646 w 364"/>
                <a:gd name="T3" fmla="*/ 2147483646 h 759"/>
                <a:gd name="T4" fmla="*/ 2147483646 w 364"/>
                <a:gd name="T5" fmla="*/ 2147483646 h 759"/>
                <a:gd name="T6" fmla="*/ 2147483646 w 364"/>
                <a:gd name="T7" fmla="*/ 2147483646 h 759"/>
                <a:gd name="T8" fmla="*/ 2147483646 w 364"/>
                <a:gd name="T9" fmla="*/ 2147483646 h 759"/>
                <a:gd name="T10" fmla="*/ 2147483646 w 364"/>
                <a:gd name="T11" fmla="*/ 2147483646 h 759"/>
                <a:gd name="T12" fmla="*/ 2147483646 w 364"/>
                <a:gd name="T13" fmla="*/ 2147483646 h 759"/>
                <a:gd name="T14" fmla="*/ 2147483646 w 364"/>
                <a:gd name="T15" fmla="*/ 2147483646 h 759"/>
                <a:gd name="T16" fmla="*/ 2147483646 w 364"/>
                <a:gd name="T17" fmla="*/ 2147483646 h 759"/>
                <a:gd name="T18" fmla="*/ 2147483646 w 364"/>
                <a:gd name="T19" fmla="*/ 2147483646 h 759"/>
                <a:gd name="T20" fmla="*/ 2147483646 w 364"/>
                <a:gd name="T21" fmla="*/ 2147483646 h 759"/>
                <a:gd name="T22" fmla="*/ 2147483646 w 364"/>
                <a:gd name="T23" fmla="*/ 2147483646 h 759"/>
                <a:gd name="T24" fmla="*/ 2147483646 w 364"/>
                <a:gd name="T25" fmla="*/ 2147483646 h 759"/>
                <a:gd name="T26" fmla="*/ 2147483646 w 364"/>
                <a:gd name="T27" fmla="*/ 2147483646 h 759"/>
                <a:gd name="T28" fmla="*/ 2147483646 w 364"/>
                <a:gd name="T29" fmla="*/ 2147483646 h 759"/>
                <a:gd name="T30" fmla="*/ 2147483646 w 364"/>
                <a:gd name="T31" fmla="*/ 2147483646 h 759"/>
                <a:gd name="T32" fmla="*/ 2147483646 w 364"/>
                <a:gd name="T33" fmla="*/ 2147483646 h 759"/>
                <a:gd name="T34" fmla="*/ 2147483646 w 364"/>
                <a:gd name="T35" fmla="*/ 2147483646 h 759"/>
                <a:gd name="T36" fmla="*/ 2147483646 w 364"/>
                <a:gd name="T37" fmla="*/ 2147483646 h 759"/>
                <a:gd name="T38" fmla="*/ 2147483646 w 364"/>
                <a:gd name="T39" fmla="*/ 2147483646 h 759"/>
                <a:gd name="T40" fmla="*/ 2147483646 w 364"/>
                <a:gd name="T41" fmla="*/ 2147483646 h 759"/>
                <a:gd name="T42" fmla="*/ 2147483646 w 364"/>
                <a:gd name="T43" fmla="*/ 2147483646 h 759"/>
                <a:gd name="T44" fmla="*/ 2147483646 w 364"/>
                <a:gd name="T45" fmla="*/ 2147483646 h 759"/>
                <a:gd name="T46" fmla="*/ 2147483646 w 364"/>
                <a:gd name="T47" fmla="*/ 2147483646 h 759"/>
                <a:gd name="T48" fmla="*/ 2147483646 w 364"/>
                <a:gd name="T49" fmla="*/ 2147483646 h 759"/>
                <a:gd name="T50" fmla="*/ 2147483646 w 364"/>
                <a:gd name="T51" fmla="*/ 2147483646 h 759"/>
                <a:gd name="T52" fmla="*/ 2147483646 w 364"/>
                <a:gd name="T53" fmla="*/ 2147483646 h 759"/>
                <a:gd name="T54" fmla="*/ 2147483646 w 364"/>
                <a:gd name="T55" fmla="*/ 2147483646 h 759"/>
                <a:gd name="T56" fmla="*/ 2147483646 w 364"/>
                <a:gd name="T57" fmla="*/ 2147483646 h 759"/>
                <a:gd name="T58" fmla="*/ 2147483646 w 364"/>
                <a:gd name="T59" fmla="*/ 2147483646 h 759"/>
                <a:gd name="T60" fmla="*/ 2147483646 w 364"/>
                <a:gd name="T61" fmla="*/ 2147483646 h 759"/>
                <a:gd name="T62" fmla="*/ 2147483646 w 364"/>
                <a:gd name="T63" fmla="*/ 2147483646 h 759"/>
                <a:gd name="T64" fmla="*/ 2147483646 w 364"/>
                <a:gd name="T65" fmla="*/ 2147483646 h 759"/>
                <a:gd name="T66" fmla="*/ 2147483646 w 364"/>
                <a:gd name="T67" fmla="*/ 2147483646 h 759"/>
                <a:gd name="T68" fmla="*/ 2147483646 w 364"/>
                <a:gd name="T69" fmla="*/ 2147483646 h 759"/>
                <a:gd name="T70" fmla="*/ 2147483646 w 364"/>
                <a:gd name="T71" fmla="*/ 2147483646 h 759"/>
                <a:gd name="T72" fmla="*/ 2147483646 w 364"/>
                <a:gd name="T73" fmla="*/ 2147483646 h 759"/>
                <a:gd name="T74" fmla="*/ 2147483646 w 364"/>
                <a:gd name="T75" fmla="*/ 2147483646 h 759"/>
                <a:gd name="T76" fmla="*/ 2147483646 w 364"/>
                <a:gd name="T77" fmla="*/ 2147483646 h 759"/>
                <a:gd name="T78" fmla="*/ 2147483646 w 364"/>
                <a:gd name="T79" fmla="*/ 2147483646 h 759"/>
                <a:gd name="T80" fmla="*/ 2147483646 w 364"/>
                <a:gd name="T81" fmla="*/ 2147483646 h 759"/>
                <a:gd name="T82" fmla="*/ 2147483646 w 364"/>
                <a:gd name="T83" fmla="*/ 2147483646 h 759"/>
                <a:gd name="T84" fmla="*/ 2147483646 w 364"/>
                <a:gd name="T85" fmla="*/ 2147483646 h 759"/>
                <a:gd name="T86" fmla="*/ 2147483646 w 364"/>
                <a:gd name="T87" fmla="*/ 2147483646 h 759"/>
                <a:gd name="T88" fmla="*/ 2147483646 w 364"/>
                <a:gd name="T89" fmla="*/ 2147483646 h 759"/>
                <a:gd name="T90" fmla="*/ 2147483646 w 364"/>
                <a:gd name="T91" fmla="*/ 2147483646 h 759"/>
                <a:gd name="T92" fmla="*/ 2147483646 w 364"/>
                <a:gd name="T93" fmla="*/ 2147483646 h 759"/>
                <a:gd name="T94" fmla="*/ 0 w 364"/>
                <a:gd name="T95" fmla="*/ 2147483646 h 759"/>
                <a:gd name="T96" fmla="*/ 2147483646 w 364"/>
                <a:gd name="T97" fmla="*/ 0 h 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759"/>
                <a:gd name="T149" fmla="*/ 364 w 364"/>
                <a:gd name="T150" fmla="*/ 759 h 7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759">
                  <a:moveTo>
                    <a:pt x="1" y="0"/>
                  </a:moveTo>
                  <a:lnTo>
                    <a:pt x="22" y="4"/>
                  </a:lnTo>
                  <a:lnTo>
                    <a:pt x="42" y="7"/>
                  </a:lnTo>
                  <a:lnTo>
                    <a:pt x="63" y="10"/>
                  </a:lnTo>
                  <a:lnTo>
                    <a:pt x="85" y="12"/>
                  </a:lnTo>
                  <a:lnTo>
                    <a:pt x="107" y="13"/>
                  </a:lnTo>
                  <a:lnTo>
                    <a:pt x="128" y="14"/>
                  </a:lnTo>
                  <a:lnTo>
                    <a:pt x="151" y="14"/>
                  </a:lnTo>
                  <a:lnTo>
                    <a:pt x="173" y="14"/>
                  </a:lnTo>
                  <a:lnTo>
                    <a:pt x="196" y="14"/>
                  </a:lnTo>
                  <a:lnTo>
                    <a:pt x="219" y="14"/>
                  </a:lnTo>
                  <a:lnTo>
                    <a:pt x="242" y="12"/>
                  </a:lnTo>
                  <a:lnTo>
                    <a:pt x="265" y="11"/>
                  </a:lnTo>
                  <a:lnTo>
                    <a:pt x="289" y="9"/>
                  </a:lnTo>
                  <a:lnTo>
                    <a:pt x="313" y="7"/>
                  </a:lnTo>
                  <a:lnTo>
                    <a:pt x="337" y="4"/>
                  </a:lnTo>
                  <a:lnTo>
                    <a:pt x="362" y="1"/>
                  </a:lnTo>
                  <a:lnTo>
                    <a:pt x="363" y="83"/>
                  </a:lnTo>
                  <a:lnTo>
                    <a:pt x="364" y="163"/>
                  </a:lnTo>
                  <a:lnTo>
                    <a:pt x="364" y="245"/>
                  </a:lnTo>
                  <a:lnTo>
                    <a:pt x="363" y="330"/>
                  </a:lnTo>
                  <a:lnTo>
                    <a:pt x="359" y="419"/>
                  </a:lnTo>
                  <a:lnTo>
                    <a:pt x="352" y="515"/>
                  </a:lnTo>
                  <a:lnTo>
                    <a:pt x="343" y="619"/>
                  </a:lnTo>
                  <a:lnTo>
                    <a:pt x="329" y="733"/>
                  </a:lnTo>
                  <a:lnTo>
                    <a:pt x="321" y="738"/>
                  </a:lnTo>
                  <a:lnTo>
                    <a:pt x="308" y="742"/>
                  </a:lnTo>
                  <a:lnTo>
                    <a:pt x="294" y="747"/>
                  </a:lnTo>
                  <a:lnTo>
                    <a:pt x="277" y="751"/>
                  </a:lnTo>
                  <a:lnTo>
                    <a:pt x="258" y="753"/>
                  </a:lnTo>
                  <a:lnTo>
                    <a:pt x="238" y="756"/>
                  </a:lnTo>
                  <a:lnTo>
                    <a:pt x="217" y="758"/>
                  </a:lnTo>
                  <a:lnTo>
                    <a:pt x="195" y="759"/>
                  </a:lnTo>
                  <a:lnTo>
                    <a:pt x="173" y="759"/>
                  </a:lnTo>
                  <a:lnTo>
                    <a:pt x="151" y="757"/>
                  </a:lnTo>
                  <a:lnTo>
                    <a:pt x="129" y="755"/>
                  </a:lnTo>
                  <a:lnTo>
                    <a:pt x="108" y="750"/>
                  </a:lnTo>
                  <a:lnTo>
                    <a:pt x="89" y="745"/>
                  </a:lnTo>
                  <a:lnTo>
                    <a:pt x="71" y="737"/>
                  </a:lnTo>
                  <a:lnTo>
                    <a:pt x="55" y="727"/>
                  </a:lnTo>
                  <a:lnTo>
                    <a:pt x="42" y="716"/>
                  </a:lnTo>
                  <a:lnTo>
                    <a:pt x="32" y="625"/>
                  </a:lnTo>
                  <a:lnTo>
                    <a:pt x="24" y="529"/>
                  </a:lnTo>
                  <a:lnTo>
                    <a:pt x="16" y="432"/>
                  </a:lnTo>
                  <a:lnTo>
                    <a:pt x="10" y="335"/>
                  </a:lnTo>
                  <a:lnTo>
                    <a:pt x="5" y="241"/>
                  </a:lnTo>
                  <a:lnTo>
                    <a:pt x="2" y="153"/>
                  </a:lnTo>
                  <a:lnTo>
                    <a:pt x="0" y="71"/>
                  </a:lnTo>
                  <a:lnTo>
                    <a:pt x="1"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3" name="Freeform 215"/>
            <p:cNvSpPr>
              <a:spLocks/>
            </p:cNvSpPr>
            <p:nvPr/>
          </p:nvSpPr>
          <p:spPr bwMode="auto">
            <a:xfrm>
              <a:off x="3825875" y="2997200"/>
              <a:ext cx="515938" cy="1203325"/>
            </a:xfrm>
            <a:custGeom>
              <a:avLst/>
              <a:gdLst>
                <a:gd name="T0" fmla="*/ 0 w 325"/>
                <a:gd name="T1" fmla="*/ 0 h 758"/>
                <a:gd name="T2" fmla="*/ 2147483646 w 325"/>
                <a:gd name="T3" fmla="*/ 2147483646 h 758"/>
                <a:gd name="T4" fmla="*/ 2147483646 w 325"/>
                <a:gd name="T5" fmla="*/ 2147483646 h 758"/>
                <a:gd name="T6" fmla="*/ 2147483646 w 325"/>
                <a:gd name="T7" fmla="*/ 2147483646 h 758"/>
                <a:gd name="T8" fmla="*/ 2147483646 w 325"/>
                <a:gd name="T9" fmla="*/ 2147483646 h 758"/>
                <a:gd name="T10" fmla="*/ 2147483646 w 325"/>
                <a:gd name="T11" fmla="*/ 2147483646 h 758"/>
                <a:gd name="T12" fmla="*/ 2147483646 w 325"/>
                <a:gd name="T13" fmla="*/ 2147483646 h 758"/>
                <a:gd name="T14" fmla="*/ 2147483646 w 325"/>
                <a:gd name="T15" fmla="*/ 2147483646 h 758"/>
                <a:gd name="T16" fmla="*/ 2147483646 w 325"/>
                <a:gd name="T17" fmla="*/ 2147483646 h 758"/>
                <a:gd name="T18" fmla="*/ 2147483646 w 325"/>
                <a:gd name="T19" fmla="*/ 2147483646 h 758"/>
                <a:gd name="T20" fmla="*/ 2147483646 w 325"/>
                <a:gd name="T21" fmla="*/ 2147483646 h 758"/>
                <a:gd name="T22" fmla="*/ 2147483646 w 325"/>
                <a:gd name="T23" fmla="*/ 2147483646 h 758"/>
                <a:gd name="T24" fmla="*/ 2147483646 w 325"/>
                <a:gd name="T25" fmla="*/ 2147483646 h 758"/>
                <a:gd name="T26" fmla="*/ 2147483646 w 325"/>
                <a:gd name="T27" fmla="*/ 2147483646 h 758"/>
                <a:gd name="T28" fmla="*/ 2147483646 w 325"/>
                <a:gd name="T29" fmla="*/ 2147483646 h 758"/>
                <a:gd name="T30" fmla="*/ 2147483646 w 325"/>
                <a:gd name="T31" fmla="*/ 2147483646 h 758"/>
                <a:gd name="T32" fmla="*/ 2147483646 w 325"/>
                <a:gd name="T33" fmla="*/ 2147483646 h 758"/>
                <a:gd name="T34" fmla="*/ 2147483646 w 325"/>
                <a:gd name="T35" fmla="*/ 2147483646 h 758"/>
                <a:gd name="T36" fmla="*/ 2147483646 w 325"/>
                <a:gd name="T37" fmla="*/ 2147483646 h 758"/>
                <a:gd name="T38" fmla="*/ 2147483646 w 325"/>
                <a:gd name="T39" fmla="*/ 2147483646 h 758"/>
                <a:gd name="T40" fmla="*/ 2147483646 w 325"/>
                <a:gd name="T41" fmla="*/ 2147483646 h 758"/>
                <a:gd name="T42" fmla="*/ 2147483646 w 325"/>
                <a:gd name="T43" fmla="*/ 2147483646 h 758"/>
                <a:gd name="T44" fmla="*/ 2147483646 w 325"/>
                <a:gd name="T45" fmla="*/ 2147483646 h 758"/>
                <a:gd name="T46" fmla="*/ 2147483646 w 325"/>
                <a:gd name="T47" fmla="*/ 2147483646 h 758"/>
                <a:gd name="T48" fmla="*/ 2147483646 w 325"/>
                <a:gd name="T49" fmla="*/ 2147483646 h 758"/>
                <a:gd name="T50" fmla="*/ 2147483646 w 325"/>
                <a:gd name="T51" fmla="*/ 2147483646 h 758"/>
                <a:gd name="T52" fmla="*/ 2147483646 w 325"/>
                <a:gd name="T53" fmla="*/ 2147483646 h 758"/>
                <a:gd name="T54" fmla="*/ 2147483646 w 325"/>
                <a:gd name="T55" fmla="*/ 2147483646 h 758"/>
                <a:gd name="T56" fmla="*/ 2147483646 w 325"/>
                <a:gd name="T57" fmla="*/ 2147483646 h 758"/>
                <a:gd name="T58" fmla="*/ 2147483646 w 325"/>
                <a:gd name="T59" fmla="*/ 2147483646 h 758"/>
                <a:gd name="T60" fmla="*/ 2147483646 w 325"/>
                <a:gd name="T61" fmla="*/ 2147483646 h 758"/>
                <a:gd name="T62" fmla="*/ 2147483646 w 325"/>
                <a:gd name="T63" fmla="*/ 2147483646 h 758"/>
                <a:gd name="T64" fmla="*/ 2147483646 w 325"/>
                <a:gd name="T65" fmla="*/ 2147483646 h 758"/>
                <a:gd name="T66" fmla="*/ 2147483646 w 325"/>
                <a:gd name="T67" fmla="*/ 2147483646 h 758"/>
                <a:gd name="T68" fmla="*/ 2147483646 w 325"/>
                <a:gd name="T69" fmla="*/ 2147483646 h 758"/>
                <a:gd name="T70" fmla="*/ 2147483646 w 325"/>
                <a:gd name="T71" fmla="*/ 2147483646 h 758"/>
                <a:gd name="T72" fmla="*/ 2147483646 w 325"/>
                <a:gd name="T73" fmla="*/ 2147483646 h 758"/>
                <a:gd name="T74" fmla="*/ 2147483646 w 325"/>
                <a:gd name="T75" fmla="*/ 2147483646 h 758"/>
                <a:gd name="T76" fmla="*/ 2147483646 w 325"/>
                <a:gd name="T77" fmla="*/ 2147483646 h 758"/>
                <a:gd name="T78" fmla="*/ 2147483646 w 325"/>
                <a:gd name="T79" fmla="*/ 2147483646 h 758"/>
                <a:gd name="T80" fmla="*/ 2147483646 w 325"/>
                <a:gd name="T81" fmla="*/ 2147483646 h 758"/>
                <a:gd name="T82" fmla="*/ 2147483646 w 325"/>
                <a:gd name="T83" fmla="*/ 2147483646 h 758"/>
                <a:gd name="T84" fmla="*/ 2147483646 w 325"/>
                <a:gd name="T85" fmla="*/ 2147483646 h 758"/>
                <a:gd name="T86" fmla="*/ 2147483646 w 325"/>
                <a:gd name="T87" fmla="*/ 2147483646 h 758"/>
                <a:gd name="T88" fmla="*/ 2147483646 w 325"/>
                <a:gd name="T89" fmla="*/ 2147483646 h 758"/>
                <a:gd name="T90" fmla="*/ 2147483646 w 325"/>
                <a:gd name="T91" fmla="*/ 2147483646 h 758"/>
                <a:gd name="T92" fmla="*/ 2147483646 w 325"/>
                <a:gd name="T93" fmla="*/ 2147483646 h 758"/>
                <a:gd name="T94" fmla="*/ 0 w 325"/>
                <a:gd name="T95" fmla="*/ 2147483646 h 758"/>
                <a:gd name="T96" fmla="*/ 0 w 325"/>
                <a:gd name="T97" fmla="*/ 0 h 7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5"/>
                <a:gd name="T148" fmla="*/ 0 h 758"/>
                <a:gd name="T149" fmla="*/ 325 w 325"/>
                <a:gd name="T150" fmla="*/ 758 h 7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5" h="758">
                  <a:moveTo>
                    <a:pt x="0" y="0"/>
                  </a:moveTo>
                  <a:lnTo>
                    <a:pt x="19" y="4"/>
                  </a:lnTo>
                  <a:lnTo>
                    <a:pt x="38" y="7"/>
                  </a:lnTo>
                  <a:lnTo>
                    <a:pt x="57" y="9"/>
                  </a:lnTo>
                  <a:lnTo>
                    <a:pt x="77" y="11"/>
                  </a:lnTo>
                  <a:lnTo>
                    <a:pt x="96" y="13"/>
                  </a:lnTo>
                  <a:lnTo>
                    <a:pt x="116" y="13"/>
                  </a:lnTo>
                  <a:lnTo>
                    <a:pt x="136" y="13"/>
                  </a:lnTo>
                  <a:lnTo>
                    <a:pt x="156" y="13"/>
                  </a:lnTo>
                  <a:lnTo>
                    <a:pt x="177" y="13"/>
                  </a:lnTo>
                  <a:lnTo>
                    <a:pt x="197" y="13"/>
                  </a:lnTo>
                  <a:lnTo>
                    <a:pt x="217" y="12"/>
                  </a:lnTo>
                  <a:lnTo>
                    <a:pt x="238" y="11"/>
                  </a:lnTo>
                  <a:lnTo>
                    <a:pt x="259" y="9"/>
                  </a:lnTo>
                  <a:lnTo>
                    <a:pt x="280" y="7"/>
                  </a:lnTo>
                  <a:lnTo>
                    <a:pt x="302" y="6"/>
                  </a:lnTo>
                  <a:lnTo>
                    <a:pt x="324" y="3"/>
                  </a:lnTo>
                  <a:lnTo>
                    <a:pt x="325" y="85"/>
                  </a:lnTo>
                  <a:lnTo>
                    <a:pt x="325" y="165"/>
                  </a:lnTo>
                  <a:lnTo>
                    <a:pt x="325" y="248"/>
                  </a:lnTo>
                  <a:lnTo>
                    <a:pt x="324" y="332"/>
                  </a:lnTo>
                  <a:lnTo>
                    <a:pt x="321" y="422"/>
                  </a:lnTo>
                  <a:lnTo>
                    <a:pt x="315" y="518"/>
                  </a:lnTo>
                  <a:lnTo>
                    <a:pt x="306" y="622"/>
                  </a:lnTo>
                  <a:lnTo>
                    <a:pt x="294" y="735"/>
                  </a:lnTo>
                  <a:lnTo>
                    <a:pt x="286" y="740"/>
                  </a:lnTo>
                  <a:lnTo>
                    <a:pt x="276" y="744"/>
                  </a:lnTo>
                  <a:lnTo>
                    <a:pt x="262" y="747"/>
                  </a:lnTo>
                  <a:lnTo>
                    <a:pt x="248" y="751"/>
                  </a:lnTo>
                  <a:lnTo>
                    <a:pt x="231" y="754"/>
                  </a:lnTo>
                  <a:lnTo>
                    <a:pt x="213" y="756"/>
                  </a:lnTo>
                  <a:lnTo>
                    <a:pt x="195" y="758"/>
                  </a:lnTo>
                  <a:lnTo>
                    <a:pt x="176" y="758"/>
                  </a:lnTo>
                  <a:lnTo>
                    <a:pt x="156" y="758"/>
                  </a:lnTo>
                  <a:lnTo>
                    <a:pt x="136" y="756"/>
                  </a:lnTo>
                  <a:lnTo>
                    <a:pt x="117" y="754"/>
                  </a:lnTo>
                  <a:lnTo>
                    <a:pt x="99" y="750"/>
                  </a:lnTo>
                  <a:lnTo>
                    <a:pt x="81" y="745"/>
                  </a:lnTo>
                  <a:lnTo>
                    <a:pt x="65" y="739"/>
                  </a:lnTo>
                  <a:lnTo>
                    <a:pt x="51" y="730"/>
                  </a:lnTo>
                  <a:lnTo>
                    <a:pt x="39" y="720"/>
                  </a:lnTo>
                  <a:lnTo>
                    <a:pt x="30" y="629"/>
                  </a:lnTo>
                  <a:lnTo>
                    <a:pt x="22" y="533"/>
                  </a:lnTo>
                  <a:lnTo>
                    <a:pt x="15" y="435"/>
                  </a:lnTo>
                  <a:lnTo>
                    <a:pt x="9" y="337"/>
                  </a:lnTo>
                  <a:lnTo>
                    <a:pt x="4" y="243"/>
                  </a:lnTo>
                  <a:lnTo>
                    <a:pt x="2" y="154"/>
                  </a:lnTo>
                  <a:lnTo>
                    <a:pt x="0" y="7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4" name="Freeform 216"/>
            <p:cNvSpPr>
              <a:spLocks/>
            </p:cNvSpPr>
            <p:nvPr/>
          </p:nvSpPr>
          <p:spPr bwMode="auto">
            <a:xfrm>
              <a:off x="3854450" y="3001963"/>
              <a:ext cx="454025" cy="1198562"/>
            </a:xfrm>
            <a:custGeom>
              <a:avLst/>
              <a:gdLst>
                <a:gd name="T0" fmla="*/ 0 w 286"/>
                <a:gd name="T1" fmla="*/ 0 h 755"/>
                <a:gd name="T2" fmla="*/ 2147483646 w 286"/>
                <a:gd name="T3" fmla="*/ 2147483646 h 755"/>
                <a:gd name="T4" fmla="*/ 2147483646 w 286"/>
                <a:gd name="T5" fmla="*/ 2147483646 h 755"/>
                <a:gd name="T6" fmla="*/ 2147483646 w 286"/>
                <a:gd name="T7" fmla="*/ 2147483646 h 755"/>
                <a:gd name="T8" fmla="*/ 2147483646 w 286"/>
                <a:gd name="T9" fmla="*/ 2147483646 h 755"/>
                <a:gd name="T10" fmla="*/ 2147483646 w 286"/>
                <a:gd name="T11" fmla="*/ 2147483646 h 755"/>
                <a:gd name="T12" fmla="*/ 2147483646 w 286"/>
                <a:gd name="T13" fmla="*/ 2147483646 h 755"/>
                <a:gd name="T14" fmla="*/ 2147483646 w 286"/>
                <a:gd name="T15" fmla="*/ 2147483646 h 755"/>
                <a:gd name="T16" fmla="*/ 2147483646 w 286"/>
                <a:gd name="T17" fmla="*/ 2147483646 h 755"/>
                <a:gd name="T18" fmla="*/ 2147483646 w 286"/>
                <a:gd name="T19" fmla="*/ 2147483646 h 755"/>
                <a:gd name="T20" fmla="*/ 2147483646 w 286"/>
                <a:gd name="T21" fmla="*/ 2147483646 h 755"/>
                <a:gd name="T22" fmla="*/ 2147483646 w 286"/>
                <a:gd name="T23" fmla="*/ 2147483646 h 755"/>
                <a:gd name="T24" fmla="*/ 2147483646 w 286"/>
                <a:gd name="T25" fmla="*/ 2147483646 h 755"/>
                <a:gd name="T26" fmla="*/ 2147483646 w 286"/>
                <a:gd name="T27" fmla="*/ 2147483646 h 755"/>
                <a:gd name="T28" fmla="*/ 2147483646 w 286"/>
                <a:gd name="T29" fmla="*/ 2147483646 h 755"/>
                <a:gd name="T30" fmla="*/ 2147483646 w 286"/>
                <a:gd name="T31" fmla="*/ 2147483646 h 755"/>
                <a:gd name="T32" fmla="*/ 2147483646 w 286"/>
                <a:gd name="T33" fmla="*/ 2147483646 h 755"/>
                <a:gd name="T34" fmla="*/ 2147483646 w 286"/>
                <a:gd name="T35" fmla="*/ 2147483646 h 755"/>
                <a:gd name="T36" fmla="*/ 2147483646 w 286"/>
                <a:gd name="T37" fmla="*/ 2147483646 h 755"/>
                <a:gd name="T38" fmla="*/ 2147483646 w 286"/>
                <a:gd name="T39" fmla="*/ 2147483646 h 755"/>
                <a:gd name="T40" fmla="*/ 2147483646 w 286"/>
                <a:gd name="T41" fmla="*/ 2147483646 h 755"/>
                <a:gd name="T42" fmla="*/ 2147483646 w 286"/>
                <a:gd name="T43" fmla="*/ 2147483646 h 755"/>
                <a:gd name="T44" fmla="*/ 2147483646 w 286"/>
                <a:gd name="T45" fmla="*/ 2147483646 h 755"/>
                <a:gd name="T46" fmla="*/ 2147483646 w 286"/>
                <a:gd name="T47" fmla="*/ 2147483646 h 755"/>
                <a:gd name="T48" fmla="*/ 2147483646 w 286"/>
                <a:gd name="T49" fmla="*/ 2147483646 h 755"/>
                <a:gd name="T50" fmla="*/ 2147483646 w 286"/>
                <a:gd name="T51" fmla="*/ 2147483646 h 755"/>
                <a:gd name="T52" fmla="*/ 2147483646 w 286"/>
                <a:gd name="T53" fmla="*/ 2147483646 h 755"/>
                <a:gd name="T54" fmla="*/ 2147483646 w 286"/>
                <a:gd name="T55" fmla="*/ 2147483646 h 755"/>
                <a:gd name="T56" fmla="*/ 2147483646 w 286"/>
                <a:gd name="T57" fmla="*/ 2147483646 h 755"/>
                <a:gd name="T58" fmla="*/ 2147483646 w 286"/>
                <a:gd name="T59" fmla="*/ 2147483646 h 755"/>
                <a:gd name="T60" fmla="*/ 2147483646 w 286"/>
                <a:gd name="T61" fmla="*/ 2147483646 h 755"/>
                <a:gd name="T62" fmla="*/ 2147483646 w 286"/>
                <a:gd name="T63" fmla="*/ 2147483646 h 755"/>
                <a:gd name="T64" fmla="*/ 2147483646 w 286"/>
                <a:gd name="T65" fmla="*/ 2147483646 h 755"/>
                <a:gd name="T66" fmla="*/ 2147483646 w 286"/>
                <a:gd name="T67" fmla="*/ 2147483646 h 755"/>
                <a:gd name="T68" fmla="*/ 2147483646 w 286"/>
                <a:gd name="T69" fmla="*/ 2147483646 h 755"/>
                <a:gd name="T70" fmla="*/ 2147483646 w 286"/>
                <a:gd name="T71" fmla="*/ 2147483646 h 755"/>
                <a:gd name="T72" fmla="*/ 2147483646 w 286"/>
                <a:gd name="T73" fmla="*/ 2147483646 h 755"/>
                <a:gd name="T74" fmla="*/ 2147483646 w 286"/>
                <a:gd name="T75" fmla="*/ 2147483646 h 755"/>
                <a:gd name="T76" fmla="*/ 2147483646 w 286"/>
                <a:gd name="T77" fmla="*/ 2147483646 h 755"/>
                <a:gd name="T78" fmla="*/ 2147483646 w 286"/>
                <a:gd name="T79" fmla="*/ 2147483646 h 755"/>
                <a:gd name="T80" fmla="*/ 2147483646 w 286"/>
                <a:gd name="T81" fmla="*/ 2147483646 h 755"/>
                <a:gd name="T82" fmla="*/ 2147483646 w 286"/>
                <a:gd name="T83" fmla="*/ 2147483646 h 755"/>
                <a:gd name="T84" fmla="*/ 2147483646 w 286"/>
                <a:gd name="T85" fmla="*/ 2147483646 h 755"/>
                <a:gd name="T86" fmla="*/ 2147483646 w 286"/>
                <a:gd name="T87" fmla="*/ 2147483646 h 755"/>
                <a:gd name="T88" fmla="*/ 2147483646 w 286"/>
                <a:gd name="T89" fmla="*/ 2147483646 h 755"/>
                <a:gd name="T90" fmla="*/ 2147483646 w 286"/>
                <a:gd name="T91" fmla="*/ 2147483646 h 755"/>
                <a:gd name="T92" fmla="*/ 2147483646 w 286"/>
                <a:gd name="T93" fmla="*/ 2147483646 h 755"/>
                <a:gd name="T94" fmla="*/ 0 w 286"/>
                <a:gd name="T95" fmla="*/ 2147483646 h 755"/>
                <a:gd name="T96" fmla="*/ 0 w 286"/>
                <a:gd name="T97" fmla="*/ 0 h 7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6"/>
                <a:gd name="T148" fmla="*/ 0 h 755"/>
                <a:gd name="T149" fmla="*/ 286 w 286"/>
                <a:gd name="T150" fmla="*/ 755 h 7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6" h="755">
                  <a:moveTo>
                    <a:pt x="0" y="0"/>
                  </a:moveTo>
                  <a:lnTo>
                    <a:pt x="18" y="3"/>
                  </a:lnTo>
                  <a:lnTo>
                    <a:pt x="35" y="5"/>
                  </a:lnTo>
                  <a:lnTo>
                    <a:pt x="52" y="8"/>
                  </a:lnTo>
                  <a:lnTo>
                    <a:pt x="70" y="10"/>
                  </a:lnTo>
                  <a:lnTo>
                    <a:pt x="87" y="10"/>
                  </a:lnTo>
                  <a:lnTo>
                    <a:pt x="104" y="11"/>
                  </a:lnTo>
                  <a:lnTo>
                    <a:pt x="122" y="12"/>
                  </a:lnTo>
                  <a:lnTo>
                    <a:pt x="140" y="12"/>
                  </a:lnTo>
                  <a:lnTo>
                    <a:pt x="157" y="11"/>
                  </a:lnTo>
                  <a:lnTo>
                    <a:pt x="175" y="10"/>
                  </a:lnTo>
                  <a:lnTo>
                    <a:pt x="193" y="10"/>
                  </a:lnTo>
                  <a:lnTo>
                    <a:pt x="212" y="9"/>
                  </a:lnTo>
                  <a:lnTo>
                    <a:pt x="229" y="8"/>
                  </a:lnTo>
                  <a:lnTo>
                    <a:pt x="248" y="6"/>
                  </a:lnTo>
                  <a:lnTo>
                    <a:pt x="267" y="4"/>
                  </a:lnTo>
                  <a:lnTo>
                    <a:pt x="285" y="3"/>
                  </a:lnTo>
                  <a:lnTo>
                    <a:pt x="286" y="84"/>
                  </a:lnTo>
                  <a:lnTo>
                    <a:pt x="286" y="166"/>
                  </a:lnTo>
                  <a:lnTo>
                    <a:pt x="286" y="248"/>
                  </a:lnTo>
                  <a:lnTo>
                    <a:pt x="285" y="333"/>
                  </a:lnTo>
                  <a:lnTo>
                    <a:pt x="283" y="422"/>
                  </a:lnTo>
                  <a:lnTo>
                    <a:pt x="278" y="518"/>
                  </a:lnTo>
                  <a:lnTo>
                    <a:pt x="270" y="623"/>
                  </a:lnTo>
                  <a:lnTo>
                    <a:pt x="260" y="736"/>
                  </a:lnTo>
                  <a:lnTo>
                    <a:pt x="252" y="739"/>
                  </a:lnTo>
                  <a:lnTo>
                    <a:pt x="242" y="743"/>
                  </a:lnTo>
                  <a:lnTo>
                    <a:pt x="231" y="746"/>
                  </a:lnTo>
                  <a:lnTo>
                    <a:pt x="218" y="749"/>
                  </a:lnTo>
                  <a:lnTo>
                    <a:pt x="204" y="751"/>
                  </a:lnTo>
                  <a:lnTo>
                    <a:pt x="189" y="753"/>
                  </a:lnTo>
                  <a:lnTo>
                    <a:pt x="172" y="755"/>
                  </a:lnTo>
                  <a:lnTo>
                    <a:pt x="156" y="755"/>
                  </a:lnTo>
                  <a:lnTo>
                    <a:pt x="139" y="755"/>
                  </a:lnTo>
                  <a:lnTo>
                    <a:pt x="122" y="753"/>
                  </a:lnTo>
                  <a:lnTo>
                    <a:pt x="105" y="752"/>
                  </a:lnTo>
                  <a:lnTo>
                    <a:pt x="90" y="748"/>
                  </a:lnTo>
                  <a:lnTo>
                    <a:pt x="74" y="744"/>
                  </a:lnTo>
                  <a:lnTo>
                    <a:pt x="60" y="738"/>
                  </a:lnTo>
                  <a:lnTo>
                    <a:pt x="48" y="730"/>
                  </a:lnTo>
                  <a:lnTo>
                    <a:pt x="37" y="722"/>
                  </a:lnTo>
                  <a:lnTo>
                    <a:pt x="29" y="630"/>
                  </a:lnTo>
                  <a:lnTo>
                    <a:pt x="21" y="534"/>
                  </a:lnTo>
                  <a:lnTo>
                    <a:pt x="15" y="436"/>
                  </a:lnTo>
                  <a:lnTo>
                    <a:pt x="10" y="338"/>
                  </a:lnTo>
                  <a:lnTo>
                    <a:pt x="5" y="244"/>
                  </a:lnTo>
                  <a:lnTo>
                    <a:pt x="2" y="154"/>
                  </a:lnTo>
                  <a:lnTo>
                    <a:pt x="0" y="72"/>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5" name="Freeform 217"/>
            <p:cNvSpPr>
              <a:spLocks/>
            </p:cNvSpPr>
            <p:nvPr/>
          </p:nvSpPr>
          <p:spPr bwMode="auto">
            <a:xfrm>
              <a:off x="3884613" y="3003550"/>
              <a:ext cx="395288" cy="1196975"/>
            </a:xfrm>
            <a:custGeom>
              <a:avLst/>
              <a:gdLst>
                <a:gd name="T0" fmla="*/ 0 w 249"/>
                <a:gd name="T1" fmla="*/ 0 h 754"/>
                <a:gd name="T2" fmla="*/ 2147483646 w 249"/>
                <a:gd name="T3" fmla="*/ 2147483646 h 754"/>
                <a:gd name="T4" fmla="*/ 2147483646 w 249"/>
                <a:gd name="T5" fmla="*/ 2147483646 h 754"/>
                <a:gd name="T6" fmla="*/ 2147483646 w 249"/>
                <a:gd name="T7" fmla="*/ 2147483646 h 754"/>
                <a:gd name="T8" fmla="*/ 2147483646 w 249"/>
                <a:gd name="T9" fmla="*/ 2147483646 h 754"/>
                <a:gd name="T10" fmla="*/ 2147483646 w 249"/>
                <a:gd name="T11" fmla="*/ 2147483646 h 754"/>
                <a:gd name="T12" fmla="*/ 2147483646 w 249"/>
                <a:gd name="T13" fmla="*/ 2147483646 h 754"/>
                <a:gd name="T14" fmla="*/ 2147483646 w 249"/>
                <a:gd name="T15" fmla="*/ 2147483646 h 754"/>
                <a:gd name="T16" fmla="*/ 2147483646 w 249"/>
                <a:gd name="T17" fmla="*/ 2147483646 h 754"/>
                <a:gd name="T18" fmla="*/ 2147483646 w 249"/>
                <a:gd name="T19" fmla="*/ 2147483646 h 754"/>
                <a:gd name="T20" fmla="*/ 2147483646 w 249"/>
                <a:gd name="T21" fmla="*/ 2147483646 h 754"/>
                <a:gd name="T22" fmla="*/ 2147483646 w 249"/>
                <a:gd name="T23" fmla="*/ 2147483646 h 754"/>
                <a:gd name="T24" fmla="*/ 2147483646 w 249"/>
                <a:gd name="T25" fmla="*/ 2147483646 h 754"/>
                <a:gd name="T26" fmla="*/ 2147483646 w 249"/>
                <a:gd name="T27" fmla="*/ 2147483646 h 754"/>
                <a:gd name="T28" fmla="*/ 2147483646 w 249"/>
                <a:gd name="T29" fmla="*/ 2147483646 h 754"/>
                <a:gd name="T30" fmla="*/ 2147483646 w 249"/>
                <a:gd name="T31" fmla="*/ 2147483646 h 754"/>
                <a:gd name="T32" fmla="*/ 2147483646 w 249"/>
                <a:gd name="T33" fmla="*/ 2147483646 h 754"/>
                <a:gd name="T34" fmla="*/ 2147483646 w 249"/>
                <a:gd name="T35" fmla="*/ 2147483646 h 754"/>
                <a:gd name="T36" fmla="*/ 2147483646 w 249"/>
                <a:gd name="T37" fmla="*/ 2147483646 h 754"/>
                <a:gd name="T38" fmla="*/ 2147483646 w 249"/>
                <a:gd name="T39" fmla="*/ 2147483646 h 754"/>
                <a:gd name="T40" fmla="*/ 2147483646 w 249"/>
                <a:gd name="T41" fmla="*/ 2147483646 h 754"/>
                <a:gd name="T42" fmla="*/ 2147483646 w 249"/>
                <a:gd name="T43" fmla="*/ 2147483646 h 754"/>
                <a:gd name="T44" fmla="*/ 2147483646 w 249"/>
                <a:gd name="T45" fmla="*/ 2147483646 h 754"/>
                <a:gd name="T46" fmla="*/ 2147483646 w 249"/>
                <a:gd name="T47" fmla="*/ 2147483646 h 754"/>
                <a:gd name="T48" fmla="*/ 2147483646 w 249"/>
                <a:gd name="T49" fmla="*/ 2147483646 h 754"/>
                <a:gd name="T50" fmla="*/ 2147483646 w 249"/>
                <a:gd name="T51" fmla="*/ 2147483646 h 754"/>
                <a:gd name="T52" fmla="*/ 2147483646 w 249"/>
                <a:gd name="T53" fmla="*/ 2147483646 h 754"/>
                <a:gd name="T54" fmla="*/ 2147483646 w 249"/>
                <a:gd name="T55" fmla="*/ 2147483646 h 754"/>
                <a:gd name="T56" fmla="*/ 2147483646 w 249"/>
                <a:gd name="T57" fmla="*/ 2147483646 h 754"/>
                <a:gd name="T58" fmla="*/ 2147483646 w 249"/>
                <a:gd name="T59" fmla="*/ 2147483646 h 754"/>
                <a:gd name="T60" fmla="*/ 2147483646 w 249"/>
                <a:gd name="T61" fmla="*/ 2147483646 h 754"/>
                <a:gd name="T62" fmla="*/ 2147483646 w 249"/>
                <a:gd name="T63" fmla="*/ 2147483646 h 754"/>
                <a:gd name="T64" fmla="*/ 2147483646 w 249"/>
                <a:gd name="T65" fmla="*/ 2147483646 h 754"/>
                <a:gd name="T66" fmla="*/ 2147483646 w 249"/>
                <a:gd name="T67" fmla="*/ 2147483646 h 754"/>
                <a:gd name="T68" fmla="*/ 2147483646 w 249"/>
                <a:gd name="T69" fmla="*/ 2147483646 h 754"/>
                <a:gd name="T70" fmla="*/ 2147483646 w 249"/>
                <a:gd name="T71" fmla="*/ 2147483646 h 754"/>
                <a:gd name="T72" fmla="*/ 2147483646 w 249"/>
                <a:gd name="T73" fmla="*/ 2147483646 h 754"/>
                <a:gd name="T74" fmla="*/ 2147483646 w 249"/>
                <a:gd name="T75" fmla="*/ 2147483646 h 754"/>
                <a:gd name="T76" fmla="*/ 2147483646 w 249"/>
                <a:gd name="T77" fmla="*/ 2147483646 h 754"/>
                <a:gd name="T78" fmla="*/ 2147483646 w 249"/>
                <a:gd name="T79" fmla="*/ 2147483646 h 754"/>
                <a:gd name="T80" fmla="*/ 2147483646 w 249"/>
                <a:gd name="T81" fmla="*/ 2147483646 h 754"/>
                <a:gd name="T82" fmla="*/ 2147483646 w 249"/>
                <a:gd name="T83" fmla="*/ 2147483646 h 754"/>
                <a:gd name="T84" fmla="*/ 2147483646 w 249"/>
                <a:gd name="T85" fmla="*/ 2147483646 h 754"/>
                <a:gd name="T86" fmla="*/ 2147483646 w 249"/>
                <a:gd name="T87" fmla="*/ 2147483646 h 754"/>
                <a:gd name="T88" fmla="*/ 2147483646 w 249"/>
                <a:gd name="T89" fmla="*/ 2147483646 h 754"/>
                <a:gd name="T90" fmla="*/ 2147483646 w 249"/>
                <a:gd name="T91" fmla="*/ 2147483646 h 754"/>
                <a:gd name="T92" fmla="*/ 2147483646 w 249"/>
                <a:gd name="T93" fmla="*/ 2147483646 h 754"/>
                <a:gd name="T94" fmla="*/ 0 w 249"/>
                <a:gd name="T95" fmla="*/ 2147483646 h 754"/>
                <a:gd name="T96" fmla="*/ 0 w 249"/>
                <a:gd name="T97" fmla="*/ 0 h 7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754"/>
                <a:gd name="T149" fmla="*/ 249 w 249"/>
                <a:gd name="T150" fmla="*/ 754 h 7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754">
                  <a:moveTo>
                    <a:pt x="0" y="0"/>
                  </a:moveTo>
                  <a:lnTo>
                    <a:pt x="16" y="3"/>
                  </a:lnTo>
                  <a:lnTo>
                    <a:pt x="31" y="5"/>
                  </a:lnTo>
                  <a:lnTo>
                    <a:pt x="46" y="7"/>
                  </a:lnTo>
                  <a:lnTo>
                    <a:pt x="62" y="8"/>
                  </a:lnTo>
                  <a:lnTo>
                    <a:pt x="77" y="9"/>
                  </a:lnTo>
                  <a:lnTo>
                    <a:pt x="92" y="9"/>
                  </a:lnTo>
                  <a:lnTo>
                    <a:pt x="108" y="9"/>
                  </a:lnTo>
                  <a:lnTo>
                    <a:pt x="123" y="9"/>
                  </a:lnTo>
                  <a:lnTo>
                    <a:pt x="139" y="9"/>
                  </a:lnTo>
                  <a:lnTo>
                    <a:pt x="154" y="9"/>
                  </a:lnTo>
                  <a:lnTo>
                    <a:pt x="169" y="9"/>
                  </a:lnTo>
                  <a:lnTo>
                    <a:pt x="185" y="8"/>
                  </a:lnTo>
                  <a:lnTo>
                    <a:pt x="201" y="6"/>
                  </a:lnTo>
                  <a:lnTo>
                    <a:pt x="217" y="5"/>
                  </a:lnTo>
                  <a:lnTo>
                    <a:pt x="232" y="4"/>
                  </a:lnTo>
                  <a:lnTo>
                    <a:pt x="248" y="3"/>
                  </a:lnTo>
                  <a:lnTo>
                    <a:pt x="249" y="85"/>
                  </a:lnTo>
                  <a:lnTo>
                    <a:pt x="249" y="166"/>
                  </a:lnTo>
                  <a:lnTo>
                    <a:pt x="249" y="249"/>
                  </a:lnTo>
                  <a:lnTo>
                    <a:pt x="247" y="335"/>
                  </a:lnTo>
                  <a:lnTo>
                    <a:pt x="245" y="424"/>
                  </a:lnTo>
                  <a:lnTo>
                    <a:pt x="241" y="520"/>
                  </a:lnTo>
                  <a:lnTo>
                    <a:pt x="234" y="624"/>
                  </a:lnTo>
                  <a:lnTo>
                    <a:pt x="225" y="738"/>
                  </a:lnTo>
                  <a:lnTo>
                    <a:pt x="218" y="741"/>
                  </a:lnTo>
                  <a:lnTo>
                    <a:pt x="210" y="744"/>
                  </a:lnTo>
                  <a:lnTo>
                    <a:pt x="201" y="747"/>
                  </a:lnTo>
                  <a:lnTo>
                    <a:pt x="190" y="749"/>
                  </a:lnTo>
                  <a:lnTo>
                    <a:pt x="177" y="751"/>
                  </a:lnTo>
                  <a:lnTo>
                    <a:pt x="165" y="752"/>
                  </a:lnTo>
                  <a:lnTo>
                    <a:pt x="151" y="754"/>
                  </a:lnTo>
                  <a:lnTo>
                    <a:pt x="137" y="754"/>
                  </a:lnTo>
                  <a:lnTo>
                    <a:pt x="123" y="754"/>
                  </a:lnTo>
                  <a:lnTo>
                    <a:pt x="109" y="753"/>
                  </a:lnTo>
                  <a:lnTo>
                    <a:pt x="95" y="751"/>
                  </a:lnTo>
                  <a:lnTo>
                    <a:pt x="80" y="748"/>
                  </a:lnTo>
                  <a:lnTo>
                    <a:pt x="67" y="744"/>
                  </a:lnTo>
                  <a:lnTo>
                    <a:pt x="55" y="739"/>
                  </a:lnTo>
                  <a:lnTo>
                    <a:pt x="44" y="733"/>
                  </a:lnTo>
                  <a:lnTo>
                    <a:pt x="34" y="726"/>
                  </a:lnTo>
                  <a:lnTo>
                    <a:pt x="27" y="634"/>
                  </a:lnTo>
                  <a:lnTo>
                    <a:pt x="20" y="537"/>
                  </a:lnTo>
                  <a:lnTo>
                    <a:pt x="14" y="438"/>
                  </a:lnTo>
                  <a:lnTo>
                    <a:pt x="9" y="340"/>
                  </a:lnTo>
                  <a:lnTo>
                    <a:pt x="5" y="244"/>
                  </a:lnTo>
                  <a:lnTo>
                    <a:pt x="2" y="154"/>
                  </a:lnTo>
                  <a:lnTo>
                    <a:pt x="0" y="72"/>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6" name="Freeform 218"/>
            <p:cNvSpPr>
              <a:spLocks/>
            </p:cNvSpPr>
            <p:nvPr/>
          </p:nvSpPr>
          <p:spPr bwMode="auto">
            <a:xfrm>
              <a:off x="3914775" y="3006725"/>
              <a:ext cx="333375" cy="1193800"/>
            </a:xfrm>
            <a:custGeom>
              <a:avLst/>
              <a:gdLst>
                <a:gd name="T0" fmla="*/ 0 w 210"/>
                <a:gd name="T1" fmla="*/ 0 h 752"/>
                <a:gd name="T2" fmla="*/ 2147483646 w 210"/>
                <a:gd name="T3" fmla="*/ 2147483646 h 752"/>
                <a:gd name="T4" fmla="*/ 2147483646 w 210"/>
                <a:gd name="T5" fmla="*/ 2147483646 h 752"/>
                <a:gd name="T6" fmla="*/ 2147483646 w 210"/>
                <a:gd name="T7" fmla="*/ 2147483646 h 752"/>
                <a:gd name="T8" fmla="*/ 2147483646 w 210"/>
                <a:gd name="T9" fmla="*/ 2147483646 h 752"/>
                <a:gd name="T10" fmla="*/ 2147483646 w 210"/>
                <a:gd name="T11" fmla="*/ 2147483646 h 752"/>
                <a:gd name="T12" fmla="*/ 2147483646 w 210"/>
                <a:gd name="T13" fmla="*/ 2147483646 h 752"/>
                <a:gd name="T14" fmla="*/ 2147483646 w 210"/>
                <a:gd name="T15" fmla="*/ 2147483646 h 752"/>
                <a:gd name="T16" fmla="*/ 2147483646 w 210"/>
                <a:gd name="T17" fmla="*/ 2147483646 h 752"/>
                <a:gd name="T18" fmla="*/ 2147483646 w 210"/>
                <a:gd name="T19" fmla="*/ 2147483646 h 752"/>
                <a:gd name="T20" fmla="*/ 2147483646 w 210"/>
                <a:gd name="T21" fmla="*/ 2147483646 h 752"/>
                <a:gd name="T22" fmla="*/ 2147483646 w 210"/>
                <a:gd name="T23" fmla="*/ 2147483646 h 752"/>
                <a:gd name="T24" fmla="*/ 2147483646 w 210"/>
                <a:gd name="T25" fmla="*/ 2147483646 h 752"/>
                <a:gd name="T26" fmla="*/ 2147483646 w 210"/>
                <a:gd name="T27" fmla="*/ 2147483646 h 752"/>
                <a:gd name="T28" fmla="*/ 2147483646 w 210"/>
                <a:gd name="T29" fmla="*/ 2147483646 h 752"/>
                <a:gd name="T30" fmla="*/ 2147483646 w 210"/>
                <a:gd name="T31" fmla="*/ 2147483646 h 752"/>
                <a:gd name="T32" fmla="*/ 2147483646 w 210"/>
                <a:gd name="T33" fmla="*/ 2147483646 h 752"/>
                <a:gd name="T34" fmla="*/ 2147483646 w 210"/>
                <a:gd name="T35" fmla="*/ 2147483646 h 752"/>
                <a:gd name="T36" fmla="*/ 2147483646 w 210"/>
                <a:gd name="T37" fmla="*/ 2147483646 h 752"/>
                <a:gd name="T38" fmla="*/ 2147483646 w 210"/>
                <a:gd name="T39" fmla="*/ 2147483646 h 752"/>
                <a:gd name="T40" fmla="*/ 2147483646 w 210"/>
                <a:gd name="T41" fmla="*/ 2147483646 h 752"/>
                <a:gd name="T42" fmla="*/ 2147483646 w 210"/>
                <a:gd name="T43" fmla="*/ 2147483646 h 752"/>
                <a:gd name="T44" fmla="*/ 2147483646 w 210"/>
                <a:gd name="T45" fmla="*/ 2147483646 h 752"/>
                <a:gd name="T46" fmla="*/ 2147483646 w 210"/>
                <a:gd name="T47" fmla="*/ 2147483646 h 752"/>
                <a:gd name="T48" fmla="*/ 2147483646 w 210"/>
                <a:gd name="T49" fmla="*/ 2147483646 h 752"/>
                <a:gd name="T50" fmla="*/ 2147483646 w 210"/>
                <a:gd name="T51" fmla="*/ 2147483646 h 752"/>
                <a:gd name="T52" fmla="*/ 2147483646 w 210"/>
                <a:gd name="T53" fmla="*/ 2147483646 h 752"/>
                <a:gd name="T54" fmla="*/ 2147483646 w 210"/>
                <a:gd name="T55" fmla="*/ 2147483646 h 752"/>
                <a:gd name="T56" fmla="*/ 2147483646 w 210"/>
                <a:gd name="T57" fmla="*/ 2147483646 h 752"/>
                <a:gd name="T58" fmla="*/ 2147483646 w 210"/>
                <a:gd name="T59" fmla="*/ 2147483646 h 752"/>
                <a:gd name="T60" fmla="*/ 2147483646 w 210"/>
                <a:gd name="T61" fmla="*/ 2147483646 h 752"/>
                <a:gd name="T62" fmla="*/ 2147483646 w 210"/>
                <a:gd name="T63" fmla="*/ 2147483646 h 752"/>
                <a:gd name="T64" fmla="*/ 2147483646 w 210"/>
                <a:gd name="T65" fmla="*/ 2147483646 h 752"/>
                <a:gd name="T66" fmla="*/ 2147483646 w 210"/>
                <a:gd name="T67" fmla="*/ 2147483646 h 752"/>
                <a:gd name="T68" fmla="*/ 2147483646 w 210"/>
                <a:gd name="T69" fmla="*/ 2147483646 h 752"/>
                <a:gd name="T70" fmla="*/ 2147483646 w 210"/>
                <a:gd name="T71" fmla="*/ 2147483646 h 752"/>
                <a:gd name="T72" fmla="*/ 2147483646 w 210"/>
                <a:gd name="T73" fmla="*/ 2147483646 h 752"/>
                <a:gd name="T74" fmla="*/ 2147483646 w 210"/>
                <a:gd name="T75" fmla="*/ 2147483646 h 752"/>
                <a:gd name="T76" fmla="*/ 2147483646 w 210"/>
                <a:gd name="T77" fmla="*/ 2147483646 h 752"/>
                <a:gd name="T78" fmla="*/ 2147483646 w 210"/>
                <a:gd name="T79" fmla="*/ 2147483646 h 752"/>
                <a:gd name="T80" fmla="*/ 2147483646 w 210"/>
                <a:gd name="T81" fmla="*/ 2147483646 h 752"/>
                <a:gd name="T82" fmla="*/ 2147483646 w 210"/>
                <a:gd name="T83" fmla="*/ 2147483646 h 752"/>
                <a:gd name="T84" fmla="*/ 2147483646 w 210"/>
                <a:gd name="T85" fmla="*/ 2147483646 h 752"/>
                <a:gd name="T86" fmla="*/ 2147483646 w 210"/>
                <a:gd name="T87" fmla="*/ 2147483646 h 752"/>
                <a:gd name="T88" fmla="*/ 2147483646 w 210"/>
                <a:gd name="T89" fmla="*/ 2147483646 h 752"/>
                <a:gd name="T90" fmla="*/ 2147483646 w 210"/>
                <a:gd name="T91" fmla="*/ 2147483646 h 752"/>
                <a:gd name="T92" fmla="*/ 2147483646 w 210"/>
                <a:gd name="T93" fmla="*/ 2147483646 h 752"/>
                <a:gd name="T94" fmla="*/ 0 w 210"/>
                <a:gd name="T95" fmla="*/ 2147483646 h 752"/>
                <a:gd name="T96" fmla="*/ 0 w 210"/>
                <a:gd name="T97" fmla="*/ 0 h 7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752"/>
                <a:gd name="T149" fmla="*/ 210 w 210"/>
                <a:gd name="T150" fmla="*/ 752 h 7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752">
                  <a:moveTo>
                    <a:pt x="0" y="0"/>
                  </a:moveTo>
                  <a:lnTo>
                    <a:pt x="14" y="3"/>
                  </a:lnTo>
                  <a:lnTo>
                    <a:pt x="27" y="4"/>
                  </a:lnTo>
                  <a:lnTo>
                    <a:pt x="41" y="6"/>
                  </a:lnTo>
                  <a:lnTo>
                    <a:pt x="54" y="7"/>
                  </a:lnTo>
                  <a:lnTo>
                    <a:pt x="68" y="7"/>
                  </a:lnTo>
                  <a:lnTo>
                    <a:pt x="80" y="8"/>
                  </a:lnTo>
                  <a:lnTo>
                    <a:pt x="94" y="8"/>
                  </a:lnTo>
                  <a:lnTo>
                    <a:pt x="106" y="8"/>
                  </a:lnTo>
                  <a:lnTo>
                    <a:pt x="120" y="8"/>
                  </a:lnTo>
                  <a:lnTo>
                    <a:pt x="132" y="7"/>
                  </a:lnTo>
                  <a:lnTo>
                    <a:pt x="145" y="7"/>
                  </a:lnTo>
                  <a:lnTo>
                    <a:pt x="158" y="7"/>
                  </a:lnTo>
                  <a:lnTo>
                    <a:pt x="171" y="5"/>
                  </a:lnTo>
                  <a:lnTo>
                    <a:pt x="184" y="5"/>
                  </a:lnTo>
                  <a:lnTo>
                    <a:pt x="197" y="4"/>
                  </a:lnTo>
                  <a:lnTo>
                    <a:pt x="210" y="3"/>
                  </a:lnTo>
                  <a:lnTo>
                    <a:pt x="210" y="85"/>
                  </a:lnTo>
                  <a:lnTo>
                    <a:pt x="210" y="167"/>
                  </a:lnTo>
                  <a:lnTo>
                    <a:pt x="210" y="250"/>
                  </a:lnTo>
                  <a:lnTo>
                    <a:pt x="209" y="335"/>
                  </a:lnTo>
                  <a:lnTo>
                    <a:pt x="207" y="426"/>
                  </a:lnTo>
                  <a:lnTo>
                    <a:pt x="204" y="522"/>
                  </a:lnTo>
                  <a:lnTo>
                    <a:pt x="198" y="626"/>
                  </a:lnTo>
                  <a:lnTo>
                    <a:pt x="190" y="740"/>
                  </a:lnTo>
                  <a:lnTo>
                    <a:pt x="184" y="742"/>
                  </a:lnTo>
                  <a:lnTo>
                    <a:pt x="178" y="744"/>
                  </a:lnTo>
                  <a:lnTo>
                    <a:pt x="169" y="746"/>
                  </a:lnTo>
                  <a:lnTo>
                    <a:pt x="160" y="748"/>
                  </a:lnTo>
                  <a:lnTo>
                    <a:pt x="150" y="750"/>
                  </a:lnTo>
                  <a:lnTo>
                    <a:pt x="140" y="751"/>
                  </a:lnTo>
                  <a:lnTo>
                    <a:pt x="129" y="752"/>
                  </a:lnTo>
                  <a:lnTo>
                    <a:pt x="118" y="752"/>
                  </a:lnTo>
                  <a:lnTo>
                    <a:pt x="106" y="752"/>
                  </a:lnTo>
                  <a:lnTo>
                    <a:pt x="94" y="751"/>
                  </a:lnTo>
                  <a:lnTo>
                    <a:pt x="83" y="750"/>
                  </a:lnTo>
                  <a:lnTo>
                    <a:pt x="72" y="748"/>
                  </a:lnTo>
                  <a:lnTo>
                    <a:pt x="60" y="744"/>
                  </a:lnTo>
                  <a:lnTo>
                    <a:pt x="50" y="740"/>
                  </a:lnTo>
                  <a:lnTo>
                    <a:pt x="41" y="735"/>
                  </a:lnTo>
                  <a:lnTo>
                    <a:pt x="31" y="729"/>
                  </a:lnTo>
                  <a:lnTo>
                    <a:pt x="25" y="637"/>
                  </a:lnTo>
                  <a:lnTo>
                    <a:pt x="20" y="540"/>
                  </a:lnTo>
                  <a:lnTo>
                    <a:pt x="14" y="441"/>
                  </a:lnTo>
                  <a:lnTo>
                    <a:pt x="9" y="342"/>
                  </a:lnTo>
                  <a:lnTo>
                    <a:pt x="5" y="245"/>
                  </a:lnTo>
                  <a:lnTo>
                    <a:pt x="2" y="154"/>
                  </a:lnTo>
                  <a:lnTo>
                    <a:pt x="0" y="72"/>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7" name="Freeform 219"/>
            <p:cNvSpPr>
              <a:spLocks/>
            </p:cNvSpPr>
            <p:nvPr/>
          </p:nvSpPr>
          <p:spPr bwMode="auto">
            <a:xfrm>
              <a:off x="3944938" y="3009900"/>
              <a:ext cx="274638" cy="1190625"/>
            </a:xfrm>
            <a:custGeom>
              <a:avLst/>
              <a:gdLst>
                <a:gd name="T0" fmla="*/ 0 w 173"/>
                <a:gd name="T1" fmla="*/ 0 h 750"/>
                <a:gd name="T2" fmla="*/ 2147483646 w 173"/>
                <a:gd name="T3" fmla="*/ 2147483646 h 750"/>
                <a:gd name="T4" fmla="*/ 2147483646 w 173"/>
                <a:gd name="T5" fmla="*/ 2147483646 h 750"/>
                <a:gd name="T6" fmla="*/ 2147483646 w 173"/>
                <a:gd name="T7" fmla="*/ 2147483646 h 750"/>
                <a:gd name="T8" fmla="*/ 2147483646 w 173"/>
                <a:gd name="T9" fmla="*/ 2147483646 h 750"/>
                <a:gd name="T10" fmla="*/ 2147483646 w 173"/>
                <a:gd name="T11" fmla="*/ 2147483646 h 750"/>
                <a:gd name="T12" fmla="*/ 2147483646 w 173"/>
                <a:gd name="T13" fmla="*/ 2147483646 h 750"/>
                <a:gd name="T14" fmla="*/ 2147483646 w 173"/>
                <a:gd name="T15" fmla="*/ 2147483646 h 750"/>
                <a:gd name="T16" fmla="*/ 2147483646 w 173"/>
                <a:gd name="T17" fmla="*/ 2147483646 h 750"/>
                <a:gd name="T18" fmla="*/ 2147483646 w 173"/>
                <a:gd name="T19" fmla="*/ 2147483646 h 750"/>
                <a:gd name="T20" fmla="*/ 2147483646 w 173"/>
                <a:gd name="T21" fmla="*/ 2147483646 h 750"/>
                <a:gd name="T22" fmla="*/ 2147483646 w 173"/>
                <a:gd name="T23" fmla="*/ 2147483646 h 750"/>
                <a:gd name="T24" fmla="*/ 2147483646 w 173"/>
                <a:gd name="T25" fmla="*/ 2147483646 h 750"/>
                <a:gd name="T26" fmla="*/ 2147483646 w 173"/>
                <a:gd name="T27" fmla="*/ 2147483646 h 750"/>
                <a:gd name="T28" fmla="*/ 2147483646 w 173"/>
                <a:gd name="T29" fmla="*/ 2147483646 h 750"/>
                <a:gd name="T30" fmla="*/ 2147483646 w 173"/>
                <a:gd name="T31" fmla="*/ 2147483646 h 750"/>
                <a:gd name="T32" fmla="*/ 2147483646 w 173"/>
                <a:gd name="T33" fmla="*/ 2147483646 h 750"/>
                <a:gd name="T34" fmla="*/ 2147483646 w 173"/>
                <a:gd name="T35" fmla="*/ 2147483646 h 750"/>
                <a:gd name="T36" fmla="*/ 2147483646 w 173"/>
                <a:gd name="T37" fmla="*/ 2147483646 h 750"/>
                <a:gd name="T38" fmla="*/ 2147483646 w 173"/>
                <a:gd name="T39" fmla="*/ 2147483646 h 750"/>
                <a:gd name="T40" fmla="*/ 2147483646 w 173"/>
                <a:gd name="T41" fmla="*/ 2147483646 h 750"/>
                <a:gd name="T42" fmla="*/ 2147483646 w 173"/>
                <a:gd name="T43" fmla="*/ 2147483646 h 750"/>
                <a:gd name="T44" fmla="*/ 2147483646 w 173"/>
                <a:gd name="T45" fmla="*/ 2147483646 h 750"/>
                <a:gd name="T46" fmla="*/ 2147483646 w 173"/>
                <a:gd name="T47" fmla="*/ 2147483646 h 750"/>
                <a:gd name="T48" fmla="*/ 2147483646 w 173"/>
                <a:gd name="T49" fmla="*/ 2147483646 h 750"/>
                <a:gd name="T50" fmla="*/ 2147483646 w 173"/>
                <a:gd name="T51" fmla="*/ 2147483646 h 750"/>
                <a:gd name="T52" fmla="*/ 2147483646 w 173"/>
                <a:gd name="T53" fmla="*/ 2147483646 h 750"/>
                <a:gd name="T54" fmla="*/ 2147483646 w 173"/>
                <a:gd name="T55" fmla="*/ 2147483646 h 750"/>
                <a:gd name="T56" fmla="*/ 2147483646 w 173"/>
                <a:gd name="T57" fmla="*/ 2147483646 h 750"/>
                <a:gd name="T58" fmla="*/ 2147483646 w 173"/>
                <a:gd name="T59" fmla="*/ 2147483646 h 750"/>
                <a:gd name="T60" fmla="*/ 2147483646 w 173"/>
                <a:gd name="T61" fmla="*/ 2147483646 h 750"/>
                <a:gd name="T62" fmla="*/ 2147483646 w 173"/>
                <a:gd name="T63" fmla="*/ 2147483646 h 750"/>
                <a:gd name="T64" fmla="*/ 2147483646 w 173"/>
                <a:gd name="T65" fmla="*/ 2147483646 h 750"/>
                <a:gd name="T66" fmla="*/ 2147483646 w 173"/>
                <a:gd name="T67" fmla="*/ 2147483646 h 750"/>
                <a:gd name="T68" fmla="*/ 2147483646 w 173"/>
                <a:gd name="T69" fmla="*/ 2147483646 h 750"/>
                <a:gd name="T70" fmla="*/ 2147483646 w 173"/>
                <a:gd name="T71" fmla="*/ 2147483646 h 750"/>
                <a:gd name="T72" fmla="*/ 2147483646 w 173"/>
                <a:gd name="T73" fmla="*/ 2147483646 h 750"/>
                <a:gd name="T74" fmla="*/ 2147483646 w 173"/>
                <a:gd name="T75" fmla="*/ 2147483646 h 750"/>
                <a:gd name="T76" fmla="*/ 2147483646 w 173"/>
                <a:gd name="T77" fmla="*/ 2147483646 h 750"/>
                <a:gd name="T78" fmla="*/ 2147483646 w 173"/>
                <a:gd name="T79" fmla="*/ 2147483646 h 750"/>
                <a:gd name="T80" fmla="*/ 2147483646 w 173"/>
                <a:gd name="T81" fmla="*/ 2147483646 h 750"/>
                <a:gd name="T82" fmla="*/ 2147483646 w 173"/>
                <a:gd name="T83" fmla="*/ 2147483646 h 750"/>
                <a:gd name="T84" fmla="*/ 2147483646 w 173"/>
                <a:gd name="T85" fmla="*/ 2147483646 h 750"/>
                <a:gd name="T86" fmla="*/ 2147483646 w 173"/>
                <a:gd name="T87" fmla="*/ 2147483646 h 750"/>
                <a:gd name="T88" fmla="*/ 2147483646 w 173"/>
                <a:gd name="T89" fmla="*/ 2147483646 h 750"/>
                <a:gd name="T90" fmla="*/ 2147483646 w 173"/>
                <a:gd name="T91" fmla="*/ 2147483646 h 750"/>
                <a:gd name="T92" fmla="*/ 2147483646 w 173"/>
                <a:gd name="T93" fmla="*/ 2147483646 h 750"/>
                <a:gd name="T94" fmla="*/ 0 w 173"/>
                <a:gd name="T95" fmla="*/ 2147483646 h 750"/>
                <a:gd name="T96" fmla="*/ 0 w 173"/>
                <a:gd name="T97" fmla="*/ 0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750"/>
                <a:gd name="T149" fmla="*/ 173 w 173"/>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750">
                  <a:moveTo>
                    <a:pt x="0" y="0"/>
                  </a:moveTo>
                  <a:lnTo>
                    <a:pt x="12" y="2"/>
                  </a:lnTo>
                  <a:lnTo>
                    <a:pt x="24" y="4"/>
                  </a:lnTo>
                  <a:lnTo>
                    <a:pt x="35" y="5"/>
                  </a:lnTo>
                  <a:lnTo>
                    <a:pt x="47" y="6"/>
                  </a:lnTo>
                  <a:lnTo>
                    <a:pt x="58" y="7"/>
                  </a:lnTo>
                  <a:lnTo>
                    <a:pt x="68" y="7"/>
                  </a:lnTo>
                  <a:lnTo>
                    <a:pt x="79" y="7"/>
                  </a:lnTo>
                  <a:lnTo>
                    <a:pt x="90" y="7"/>
                  </a:lnTo>
                  <a:lnTo>
                    <a:pt x="101" y="7"/>
                  </a:lnTo>
                  <a:lnTo>
                    <a:pt x="111" y="7"/>
                  </a:lnTo>
                  <a:lnTo>
                    <a:pt x="121" y="6"/>
                  </a:lnTo>
                  <a:lnTo>
                    <a:pt x="131" y="5"/>
                  </a:lnTo>
                  <a:lnTo>
                    <a:pt x="142" y="5"/>
                  </a:lnTo>
                  <a:lnTo>
                    <a:pt x="152" y="5"/>
                  </a:lnTo>
                  <a:lnTo>
                    <a:pt x="162" y="5"/>
                  </a:lnTo>
                  <a:lnTo>
                    <a:pt x="172" y="4"/>
                  </a:lnTo>
                  <a:lnTo>
                    <a:pt x="172" y="86"/>
                  </a:lnTo>
                  <a:lnTo>
                    <a:pt x="173" y="168"/>
                  </a:lnTo>
                  <a:lnTo>
                    <a:pt x="172" y="251"/>
                  </a:lnTo>
                  <a:lnTo>
                    <a:pt x="172" y="336"/>
                  </a:lnTo>
                  <a:lnTo>
                    <a:pt x="170" y="427"/>
                  </a:lnTo>
                  <a:lnTo>
                    <a:pt x="167" y="524"/>
                  </a:lnTo>
                  <a:lnTo>
                    <a:pt x="163" y="628"/>
                  </a:lnTo>
                  <a:lnTo>
                    <a:pt x="156" y="741"/>
                  </a:lnTo>
                  <a:lnTo>
                    <a:pt x="151" y="743"/>
                  </a:lnTo>
                  <a:lnTo>
                    <a:pt x="145" y="744"/>
                  </a:lnTo>
                  <a:lnTo>
                    <a:pt x="139" y="746"/>
                  </a:lnTo>
                  <a:lnTo>
                    <a:pt x="131" y="747"/>
                  </a:lnTo>
                  <a:lnTo>
                    <a:pt x="124" y="748"/>
                  </a:lnTo>
                  <a:lnTo>
                    <a:pt x="116" y="749"/>
                  </a:lnTo>
                  <a:lnTo>
                    <a:pt x="107" y="750"/>
                  </a:lnTo>
                  <a:lnTo>
                    <a:pt x="98" y="750"/>
                  </a:lnTo>
                  <a:lnTo>
                    <a:pt x="90" y="750"/>
                  </a:lnTo>
                  <a:lnTo>
                    <a:pt x="80" y="750"/>
                  </a:lnTo>
                  <a:lnTo>
                    <a:pt x="71" y="748"/>
                  </a:lnTo>
                  <a:lnTo>
                    <a:pt x="63" y="746"/>
                  </a:lnTo>
                  <a:lnTo>
                    <a:pt x="53" y="744"/>
                  </a:lnTo>
                  <a:lnTo>
                    <a:pt x="45" y="740"/>
                  </a:lnTo>
                  <a:lnTo>
                    <a:pt x="37" y="736"/>
                  </a:lnTo>
                  <a:lnTo>
                    <a:pt x="29" y="732"/>
                  </a:lnTo>
                  <a:lnTo>
                    <a:pt x="24" y="640"/>
                  </a:lnTo>
                  <a:lnTo>
                    <a:pt x="19" y="543"/>
                  </a:lnTo>
                  <a:lnTo>
                    <a:pt x="13" y="443"/>
                  </a:lnTo>
                  <a:lnTo>
                    <a:pt x="9" y="343"/>
                  </a:lnTo>
                  <a:lnTo>
                    <a:pt x="5" y="246"/>
                  </a:lnTo>
                  <a:lnTo>
                    <a:pt x="2" y="155"/>
                  </a:lnTo>
                  <a:lnTo>
                    <a:pt x="0" y="72"/>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8" name="Freeform 220"/>
            <p:cNvSpPr>
              <a:spLocks/>
            </p:cNvSpPr>
            <p:nvPr/>
          </p:nvSpPr>
          <p:spPr bwMode="auto">
            <a:xfrm>
              <a:off x="3975100" y="3011488"/>
              <a:ext cx="212725" cy="1189037"/>
            </a:xfrm>
            <a:custGeom>
              <a:avLst/>
              <a:gdLst>
                <a:gd name="T0" fmla="*/ 0 w 134"/>
                <a:gd name="T1" fmla="*/ 0 h 749"/>
                <a:gd name="T2" fmla="*/ 2147483646 w 134"/>
                <a:gd name="T3" fmla="*/ 2147483646 h 749"/>
                <a:gd name="T4" fmla="*/ 2147483646 w 134"/>
                <a:gd name="T5" fmla="*/ 2147483646 h 749"/>
                <a:gd name="T6" fmla="*/ 2147483646 w 134"/>
                <a:gd name="T7" fmla="*/ 2147483646 h 749"/>
                <a:gd name="T8" fmla="*/ 2147483646 w 134"/>
                <a:gd name="T9" fmla="*/ 2147483646 h 749"/>
                <a:gd name="T10" fmla="*/ 2147483646 w 134"/>
                <a:gd name="T11" fmla="*/ 2147483646 h 749"/>
                <a:gd name="T12" fmla="*/ 2147483646 w 134"/>
                <a:gd name="T13" fmla="*/ 2147483646 h 749"/>
                <a:gd name="T14" fmla="*/ 2147483646 w 134"/>
                <a:gd name="T15" fmla="*/ 2147483646 h 749"/>
                <a:gd name="T16" fmla="*/ 2147483646 w 134"/>
                <a:gd name="T17" fmla="*/ 2147483646 h 749"/>
                <a:gd name="T18" fmla="*/ 2147483646 w 134"/>
                <a:gd name="T19" fmla="*/ 2147483646 h 749"/>
                <a:gd name="T20" fmla="*/ 2147483646 w 134"/>
                <a:gd name="T21" fmla="*/ 2147483646 h 749"/>
                <a:gd name="T22" fmla="*/ 2147483646 w 134"/>
                <a:gd name="T23" fmla="*/ 2147483646 h 749"/>
                <a:gd name="T24" fmla="*/ 2147483646 w 134"/>
                <a:gd name="T25" fmla="*/ 2147483646 h 749"/>
                <a:gd name="T26" fmla="*/ 2147483646 w 134"/>
                <a:gd name="T27" fmla="*/ 2147483646 h 749"/>
                <a:gd name="T28" fmla="*/ 2147483646 w 134"/>
                <a:gd name="T29" fmla="*/ 2147483646 h 749"/>
                <a:gd name="T30" fmla="*/ 2147483646 w 134"/>
                <a:gd name="T31" fmla="*/ 2147483646 h 749"/>
                <a:gd name="T32" fmla="*/ 2147483646 w 134"/>
                <a:gd name="T33" fmla="*/ 2147483646 h 749"/>
                <a:gd name="T34" fmla="*/ 2147483646 w 134"/>
                <a:gd name="T35" fmla="*/ 2147483646 h 749"/>
                <a:gd name="T36" fmla="*/ 2147483646 w 134"/>
                <a:gd name="T37" fmla="*/ 2147483646 h 749"/>
                <a:gd name="T38" fmla="*/ 2147483646 w 134"/>
                <a:gd name="T39" fmla="*/ 2147483646 h 749"/>
                <a:gd name="T40" fmla="*/ 2147483646 w 134"/>
                <a:gd name="T41" fmla="*/ 2147483646 h 749"/>
                <a:gd name="T42" fmla="*/ 2147483646 w 134"/>
                <a:gd name="T43" fmla="*/ 2147483646 h 749"/>
                <a:gd name="T44" fmla="*/ 2147483646 w 134"/>
                <a:gd name="T45" fmla="*/ 2147483646 h 749"/>
                <a:gd name="T46" fmla="*/ 2147483646 w 134"/>
                <a:gd name="T47" fmla="*/ 2147483646 h 749"/>
                <a:gd name="T48" fmla="*/ 2147483646 w 134"/>
                <a:gd name="T49" fmla="*/ 2147483646 h 749"/>
                <a:gd name="T50" fmla="*/ 2147483646 w 134"/>
                <a:gd name="T51" fmla="*/ 2147483646 h 749"/>
                <a:gd name="T52" fmla="*/ 2147483646 w 134"/>
                <a:gd name="T53" fmla="*/ 2147483646 h 749"/>
                <a:gd name="T54" fmla="*/ 2147483646 w 134"/>
                <a:gd name="T55" fmla="*/ 2147483646 h 749"/>
                <a:gd name="T56" fmla="*/ 2147483646 w 134"/>
                <a:gd name="T57" fmla="*/ 2147483646 h 749"/>
                <a:gd name="T58" fmla="*/ 2147483646 w 134"/>
                <a:gd name="T59" fmla="*/ 2147483646 h 749"/>
                <a:gd name="T60" fmla="*/ 2147483646 w 134"/>
                <a:gd name="T61" fmla="*/ 2147483646 h 749"/>
                <a:gd name="T62" fmla="*/ 2147483646 w 134"/>
                <a:gd name="T63" fmla="*/ 2147483646 h 749"/>
                <a:gd name="T64" fmla="*/ 2147483646 w 134"/>
                <a:gd name="T65" fmla="*/ 2147483646 h 749"/>
                <a:gd name="T66" fmla="*/ 2147483646 w 134"/>
                <a:gd name="T67" fmla="*/ 2147483646 h 749"/>
                <a:gd name="T68" fmla="*/ 2147483646 w 134"/>
                <a:gd name="T69" fmla="*/ 2147483646 h 749"/>
                <a:gd name="T70" fmla="*/ 2147483646 w 134"/>
                <a:gd name="T71" fmla="*/ 2147483646 h 749"/>
                <a:gd name="T72" fmla="*/ 2147483646 w 134"/>
                <a:gd name="T73" fmla="*/ 2147483646 h 749"/>
                <a:gd name="T74" fmla="*/ 2147483646 w 134"/>
                <a:gd name="T75" fmla="*/ 2147483646 h 749"/>
                <a:gd name="T76" fmla="*/ 2147483646 w 134"/>
                <a:gd name="T77" fmla="*/ 2147483646 h 749"/>
                <a:gd name="T78" fmla="*/ 2147483646 w 134"/>
                <a:gd name="T79" fmla="*/ 2147483646 h 749"/>
                <a:gd name="T80" fmla="*/ 2147483646 w 134"/>
                <a:gd name="T81" fmla="*/ 2147483646 h 749"/>
                <a:gd name="T82" fmla="*/ 2147483646 w 134"/>
                <a:gd name="T83" fmla="*/ 2147483646 h 749"/>
                <a:gd name="T84" fmla="*/ 2147483646 w 134"/>
                <a:gd name="T85" fmla="*/ 2147483646 h 749"/>
                <a:gd name="T86" fmla="*/ 0 w 134"/>
                <a:gd name="T87" fmla="*/ 2147483646 h 749"/>
                <a:gd name="T88" fmla="*/ 0 w 134"/>
                <a:gd name="T89" fmla="*/ 0 h 7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749"/>
                <a:gd name="T137" fmla="*/ 134 w 134"/>
                <a:gd name="T138" fmla="*/ 749 h 7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749">
                  <a:moveTo>
                    <a:pt x="0" y="0"/>
                  </a:moveTo>
                  <a:lnTo>
                    <a:pt x="10" y="2"/>
                  </a:lnTo>
                  <a:lnTo>
                    <a:pt x="20" y="3"/>
                  </a:lnTo>
                  <a:lnTo>
                    <a:pt x="30" y="4"/>
                  </a:lnTo>
                  <a:lnTo>
                    <a:pt x="38" y="4"/>
                  </a:lnTo>
                  <a:lnTo>
                    <a:pt x="48" y="4"/>
                  </a:lnTo>
                  <a:lnTo>
                    <a:pt x="57" y="5"/>
                  </a:lnTo>
                  <a:lnTo>
                    <a:pt x="65" y="5"/>
                  </a:lnTo>
                  <a:lnTo>
                    <a:pt x="73" y="5"/>
                  </a:lnTo>
                  <a:lnTo>
                    <a:pt x="82" y="4"/>
                  </a:lnTo>
                  <a:lnTo>
                    <a:pt x="89" y="4"/>
                  </a:lnTo>
                  <a:lnTo>
                    <a:pt x="97" y="4"/>
                  </a:lnTo>
                  <a:lnTo>
                    <a:pt x="105" y="4"/>
                  </a:lnTo>
                  <a:lnTo>
                    <a:pt x="112" y="4"/>
                  </a:lnTo>
                  <a:lnTo>
                    <a:pt x="119" y="4"/>
                  </a:lnTo>
                  <a:lnTo>
                    <a:pt x="127" y="4"/>
                  </a:lnTo>
                  <a:lnTo>
                    <a:pt x="134" y="4"/>
                  </a:lnTo>
                  <a:lnTo>
                    <a:pt x="134" y="169"/>
                  </a:lnTo>
                  <a:lnTo>
                    <a:pt x="133" y="338"/>
                  </a:lnTo>
                  <a:lnTo>
                    <a:pt x="129" y="526"/>
                  </a:lnTo>
                  <a:lnTo>
                    <a:pt x="120" y="744"/>
                  </a:lnTo>
                  <a:lnTo>
                    <a:pt x="116" y="745"/>
                  </a:lnTo>
                  <a:lnTo>
                    <a:pt x="112" y="746"/>
                  </a:lnTo>
                  <a:lnTo>
                    <a:pt x="108" y="747"/>
                  </a:lnTo>
                  <a:lnTo>
                    <a:pt x="103" y="747"/>
                  </a:lnTo>
                  <a:lnTo>
                    <a:pt x="97" y="748"/>
                  </a:lnTo>
                  <a:lnTo>
                    <a:pt x="91" y="749"/>
                  </a:lnTo>
                  <a:lnTo>
                    <a:pt x="85" y="749"/>
                  </a:lnTo>
                  <a:lnTo>
                    <a:pt x="79" y="749"/>
                  </a:lnTo>
                  <a:lnTo>
                    <a:pt x="72" y="749"/>
                  </a:lnTo>
                  <a:lnTo>
                    <a:pt x="66" y="749"/>
                  </a:lnTo>
                  <a:lnTo>
                    <a:pt x="60" y="747"/>
                  </a:lnTo>
                  <a:lnTo>
                    <a:pt x="53" y="746"/>
                  </a:lnTo>
                  <a:lnTo>
                    <a:pt x="46" y="744"/>
                  </a:lnTo>
                  <a:lnTo>
                    <a:pt x="40" y="742"/>
                  </a:lnTo>
                  <a:lnTo>
                    <a:pt x="33" y="739"/>
                  </a:lnTo>
                  <a:lnTo>
                    <a:pt x="26" y="735"/>
                  </a:lnTo>
                  <a:lnTo>
                    <a:pt x="22" y="643"/>
                  </a:lnTo>
                  <a:lnTo>
                    <a:pt x="18" y="546"/>
                  </a:lnTo>
                  <a:lnTo>
                    <a:pt x="13" y="445"/>
                  </a:lnTo>
                  <a:lnTo>
                    <a:pt x="9" y="345"/>
                  </a:lnTo>
                  <a:lnTo>
                    <a:pt x="5" y="248"/>
                  </a:lnTo>
                  <a:lnTo>
                    <a:pt x="2" y="156"/>
                  </a:lnTo>
                  <a:lnTo>
                    <a:pt x="0" y="72"/>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9" name="Freeform 221"/>
            <p:cNvSpPr>
              <a:spLocks/>
            </p:cNvSpPr>
            <p:nvPr/>
          </p:nvSpPr>
          <p:spPr bwMode="auto">
            <a:xfrm>
              <a:off x="4003675" y="3014663"/>
              <a:ext cx="152400" cy="1185862"/>
            </a:xfrm>
            <a:custGeom>
              <a:avLst/>
              <a:gdLst>
                <a:gd name="T0" fmla="*/ 0 w 96"/>
                <a:gd name="T1" fmla="*/ 0 h 747"/>
                <a:gd name="T2" fmla="*/ 2147483646 w 96"/>
                <a:gd name="T3" fmla="*/ 2147483646 h 747"/>
                <a:gd name="T4" fmla="*/ 2147483646 w 96"/>
                <a:gd name="T5" fmla="*/ 2147483646 h 747"/>
                <a:gd name="T6" fmla="*/ 2147483646 w 96"/>
                <a:gd name="T7" fmla="*/ 2147483646 h 747"/>
                <a:gd name="T8" fmla="*/ 2147483646 w 96"/>
                <a:gd name="T9" fmla="*/ 2147483646 h 747"/>
                <a:gd name="T10" fmla="*/ 2147483646 w 96"/>
                <a:gd name="T11" fmla="*/ 2147483646 h 747"/>
                <a:gd name="T12" fmla="*/ 2147483646 w 96"/>
                <a:gd name="T13" fmla="*/ 2147483646 h 747"/>
                <a:gd name="T14" fmla="*/ 2147483646 w 96"/>
                <a:gd name="T15" fmla="*/ 2147483646 h 747"/>
                <a:gd name="T16" fmla="*/ 2147483646 w 96"/>
                <a:gd name="T17" fmla="*/ 2147483646 h 747"/>
                <a:gd name="T18" fmla="*/ 2147483646 w 96"/>
                <a:gd name="T19" fmla="*/ 2147483646 h 747"/>
                <a:gd name="T20" fmla="*/ 2147483646 w 96"/>
                <a:gd name="T21" fmla="*/ 2147483646 h 747"/>
                <a:gd name="T22" fmla="*/ 2147483646 w 96"/>
                <a:gd name="T23" fmla="*/ 2147483646 h 747"/>
                <a:gd name="T24" fmla="*/ 2147483646 w 96"/>
                <a:gd name="T25" fmla="*/ 2147483646 h 747"/>
                <a:gd name="T26" fmla="*/ 2147483646 w 96"/>
                <a:gd name="T27" fmla="*/ 2147483646 h 747"/>
                <a:gd name="T28" fmla="*/ 2147483646 w 96"/>
                <a:gd name="T29" fmla="*/ 2147483646 h 747"/>
                <a:gd name="T30" fmla="*/ 2147483646 w 96"/>
                <a:gd name="T31" fmla="*/ 2147483646 h 747"/>
                <a:gd name="T32" fmla="*/ 2147483646 w 96"/>
                <a:gd name="T33" fmla="*/ 2147483646 h 747"/>
                <a:gd name="T34" fmla="*/ 2147483646 w 96"/>
                <a:gd name="T35" fmla="*/ 2147483646 h 747"/>
                <a:gd name="T36" fmla="*/ 2147483646 w 96"/>
                <a:gd name="T37" fmla="*/ 2147483646 h 747"/>
                <a:gd name="T38" fmla="*/ 2147483646 w 96"/>
                <a:gd name="T39" fmla="*/ 2147483646 h 747"/>
                <a:gd name="T40" fmla="*/ 2147483646 w 96"/>
                <a:gd name="T41" fmla="*/ 2147483646 h 747"/>
                <a:gd name="T42" fmla="*/ 2147483646 w 96"/>
                <a:gd name="T43" fmla="*/ 2147483646 h 747"/>
                <a:gd name="T44" fmla="*/ 2147483646 w 96"/>
                <a:gd name="T45" fmla="*/ 2147483646 h 747"/>
                <a:gd name="T46" fmla="*/ 2147483646 w 96"/>
                <a:gd name="T47" fmla="*/ 2147483646 h 747"/>
                <a:gd name="T48" fmla="*/ 2147483646 w 96"/>
                <a:gd name="T49" fmla="*/ 2147483646 h 747"/>
                <a:gd name="T50" fmla="*/ 2147483646 w 96"/>
                <a:gd name="T51" fmla="*/ 2147483646 h 747"/>
                <a:gd name="T52" fmla="*/ 2147483646 w 96"/>
                <a:gd name="T53" fmla="*/ 2147483646 h 747"/>
                <a:gd name="T54" fmla="*/ 2147483646 w 96"/>
                <a:gd name="T55" fmla="*/ 2147483646 h 747"/>
                <a:gd name="T56" fmla="*/ 2147483646 w 96"/>
                <a:gd name="T57" fmla="*/ 2147483646 h 747"/>
                <a:gd name="T58" fmla="*/ 2147483646 w 96"/>
                <a:gd name="T59" fmla="*/ 2147483646 h 747"/>
                <a:gd name="T60" fmla="*/ 2147483646 w 96"/>
                <a:gd name="T61" fmla="*/ 2147483646 h 747"/>
                <a:gd name="T62" fmla="*/ 2147483646 w 96"/>
                <a:gd name="T63" fmla="*/ 2147483646 h 747"/>
                <a:gd name="T64" fmla="*/ 2147483646 w 96"/>
                <a:gd name="T65" fmla="*/ 2147483646 h 747"/>
                <a:gd name="T66" fmla="*/ 2147483646 w 96"/>
                <a:gd name="T67" fmla="*/ 2147483646 h 747"/>
                <a:gd name="T68" fmla="*/ 2147483646 w 96"/>
                <a:gd name="T69" fmla="*/ 2147483646 h 747"/>
                <a:gd name="T70" fmla="*/ 2147483646 w 96"/>
                <a:gd name="T71" fmla="*/ 2147483646 h 747"/>
                <a:gd name="T72" fmla="*/ 0 w 96"/>
                <a:gd name="T73" fmla="*/ 0 h 7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747"/>
                <a:gd name="T113" fmla="*/ 96 w 96"/>
                <a:gd name="T114" fmla="*/ 747 h 7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747">
                  <a:moveTo>
                    <a:pt x="0" y="0"/>
                  </a:moveTo>
                  <a:lnTo>
                    <a:pt x="9" y="2"/>
                  </a:lnTo>
                  <a:lnTo>
                    <a:pt x="17" y="2"/>
                  </a:lnTo>
                  <a:lnTo>
                    <a:pt x="25" y="3"/>
                  </a:lnTo>
                  <a:lnTo>
                    <a:pt x="31" y="3"/>
                  </a:lnTo>
                  <a:lnTo>
                    <a:pt x="39" y="4"/>
                  </a:lnTo>
                  <a:lnTo>
                    <a:pt x="45" y="4"/>
                  </a:lnTo>
                  <a:lnTo>
                    <a:pt x="51" y="4"/>
                  </a:lnTo>
                  <a:lnTo>
                    <a:pt x="57" y="3"/>
                  </a:lnTo>
                  <a:lnTo>
                    <a:pt x="63" y="3"/>
                  </a:lnTo>
                  <a:lnTo>
                    <a:pt x="68" y="3"/>
                  </a:lnTo>
                  <a:lnTo>
                    <a:pt x="73" y="3"/>
                  </a:lnTo>
                  <a:lnTo>
                    <a:pt x="78" y="3"/>
                  </a:lnTo>
                  <a:lnTo>
                    <a:pt x="83" y="3"/>
                  </a:lnTo>
                  <a:lnTo>
                    <a:pt x="87" y="3"/>
                  </a:lnTo>
                  <a:lnTo>
                    <a:pt x="92" y="4"/>
                  </a:lnTo>
                  <a:lnTo>
                    <a:pt x="96" y="4"/>
                  </a:lnTo>
                  <a:lnTo>
                    <a:pt x="96" y="170"/>
                  </a:lnTo>
                  <a:lnTo>
                    <a:pt x="94" y="340"/>
                  </a:lnTo>
                  <a:lnTo>
                    <a:pt x="92" y="527"/>
                  </a:lnTo>
                  <a:lnTo>
                    <a:pt x="86" y="745"/>
                  </a:lnTo>
                  <a:lnTo>
                    <a:pt x="79" y="746"/>
                  </a:lnTo>
                  <a:lnTo>
                    <a:pt x="73" y="747"/>
                  </a:lnTo>
                  <a:lnTo>
                    <a:pt x="67" y="747"/>
                  </a:lnTo>
                  <a:lnTo>
                    <a:pt x="60" y="747"/>
                  </a:lnTo>
                  <a:lnTo>
                    <a:pt x="52" y="747"/>
                  </a:lnTo>
                  <a:lnTo>
                    <a:pt x="44" y="745"/>
                  </a:lnTo>
                  <a:lnTo>
                    <a:pt x="35" y="743"/>
                  </a:lnTo>
                  <a:lnTo>
                    <a:pt x="24" y="739"/>
                  </a:lnTo>
                  <a:lnTo>
                    <a:pt x="20" y="646"/>
                  </a:lnTo>
                  <a:lnTo>
                    <a:pt x="18" y="548"/>
                  </a:lnTo>
                  <a:lnTo>
                    <a:pt x="13" y="447"/>
                  </a:lnTo>
                  <a:lnTo>
                    <a:pt x="9" y="346"/>
                  </a:lnTo>
                  <a:lnTo>
                    <a:pt x="5" y="248"/>
                  </a:lnTo>
                  <a:lnTo>
                    <a:pt x="3" y="156"/>
                  </a:lnTo>
                  <a:lnTo>
                    <a:pt x="1" y="73"/>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0" name="Freeform 222"/>
            <p:cNvSpPr>
              <a:spLocks/>
            </p:cNvSpPr>
            <p:nvPr/>
          </p:nvSpPr>
          <p:spPr bwMode="auto">
            <a:xfrm>
              <a:off x="3560763" y="3041650"/>
              <a:ext cx="125413" cy="157162"/>
            </a:xfrm>
            <a:custGeom>
              <a:avLst/>
              <a:gdLst>
                <a:gd name="T0" fmla="*/ 2147483646 w 79"/>
                <a:gd name="T1" fmla="*/ 0 h 99"/>
                <a:gd name="T2" fmla="*/ 2147483646 w 79"/>
                <a:gd name="T3" fmla="*/ 2147483646 h 99"/>
                <a:gd name="T4" fmla="*/ 2147483646 w 79"/>
                <a:gd name="T5" fmla="*/ 2147483646 h 99"/>
                <a:gd name="T6" fmla="*/ 0 w 79"/>
                <a:gd name="T7" fmla="*/ 2147483646 h 99"/>
                <a:gd name="T8" fmla="*/ 2147483646 w 79"/>
                <a:gd name="T9" fmla="*/ 2147483646 h 99"/>
                <a:gd name="T10" fmla="*/ 2147483646 w 79"/>
                <a:gd name="T11" fmla="*/ 2147483646 h 99"/>
                <a:gd name="T12" fmla="*/ 2147483646 w 79"/>
                <a:gd name="T13" fmla="*/ 2147483646 h 99"/>
                <a:gd name="T14" fmla="*/ 2147483646 w 79"/>
                <a:gd name="T15" fmla="*/ 2147483646 h 99"/>
                <a:gd name="T16" fmla="*/ 2147483646 w 79"/>
                <a:gd name="T17" fmla="*/ 2147483646 h 99"/>
                <a:gd name="T18" fmla="*/ 2147483646 w 79"/>
                <a:gd name="T19" fmla="*/ 2147483646 h 99"/>
                <a:gd name="T20" fmla="*/ 2147483646 w 79"/>
                <a:gd name="T21" fmla="*/ 2147483646 h 99"/>
                <a:gd name="T22" fmla="*/ 2147483646 w 79"/>
                <a:gd name="T23" fmla="*/ 2147483646 h 99"/>
                <a:gd name="T24" fmla="*/ 2147483646 w 79"/>
                <a:gd name="T25" fmla="*/ 2147483646 h 99"/>
                <a:gd name="T26" fmla="*/ 2147483646 w 79"/>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99"/>
                <a:gd name="T44" fmla="*/ 79 w 7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99">
                  <a:moveTo>
                    <a:pt x="54" y="0"/>
                  </a:moveTo>
                  <a:lnTo>
                    <a:pt x="26" y="4"/>
                  </a:lnTo>
                  <a:lnTo>
                    <a:pt x="2" y="15"/>
                  </a:lnTo>
                  <a:lnTo>
                    <a:pt x="0" y="53"/>
                  </a:lnTo>
                  <a:lnTo>
                    <a:pt x="13" y="75"/>
                  </a:lnTo>
                  <a:lnTo>
                    <a:pt x="31" y="88"/>
                  </a:lnTo>
                  <a:lnTo>
                    <a:pt x="57" y="99"/>
                  </a:lnTo>
                  <a:lnTo>
                    <a:pt x="78" y="97"/>
                  </a:lnTo>
                  <a:lnTo>
                    <a:pt x="79" y="55"/>
                  </a:lnTo>
                  <a:lnTo>
                    <a:pt x="58" y="55"/>
                  </a:lnTo>
                  <a:lnTo>
                    <a:pt x="35" y="48"/>
                  </a:lnTo>
                  <a:lnTo>
                    <a:pt x="43" y="39"/>
                  </a:lnTo>
                  <a:lnTo>
                    <a:pt x="55" y="39"/>
                  </a:lnTo>
                  <a:lnTo>
                    <a:pt x="54"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1" name="Freeform 223"/>
            <p:cNvSpPr>
              <a:spLocks/>
            </p:cNvSpPr>
            <p:nvPr/>
          </p:nvSpPr>
          <p:spPr bwMode="auto">
            <a:xfrm>
              <a:off x="3559175" y="3074988"/>
              <a:ext cx="101600" cy="119062"/>
            </a:xfrm>
            <a:custGeom>
              <a:avLst/>
              <a:gdLst>
                <a:gd name="T0" fmla="*/ 0 w 64"/>
                <a:gd name="T1" fmla="*/ 0 h 75"/>
                <a:gd name="T2" fmla="*/ 2147483646 w 64"/>
                <a:gd name="T3" fmla="*/ 2147483646 h 75"/>
                <a:gd name="T4" fmla="*/ 2147483646 w 64"/>
                <a:gd name="T5" fmla="*/ 2147483646 h 75"/>
                <a:gd name="T6" fmla="*/ 2147483646 w 64"/>
                <a:gd name="T7" fmla="*/ 2147483646 h 75"/>
                <a:gd name="T8" fmla="*/ 2147483646 w 64"/>
                <a:gd name="T9" fmla="*/ 2147483646 h 75"/>
                <a:gd name="T10" fmla="*/ 2147483646 w 64"/>
                <a:gd name="T11" fmla="*/ 2147483646 h 75"/>
                <a:gd name="T12" fmla="*/ 2147483646 w 64"/>
                <a:gd name="T13" fmla="*/ 2147483646 h 75"/>
                <a:gd name="T14" fmla="*/ 2147483646 w 64"/>
                <a:gd name="T15" fmla="*/ 2147483646 h 75"/>
                <a:gd name="T16" fmla="*/ 2147483646 w 64"/>
                <a:gd name="T17" fmla="*/ 2147483646 h 75"/>
                <a:gd name="T18" fmla="*/ 2147483646 w 64"/>
                <a:gd name="T19" fmla="*/ 2147483646 h 75"/>
                <a:gd name="T20" fmla="*/ 2147483646 w 64"/>
                <a:gd name="T21" fmla="*/ 2147483646 h 75"/>
                <a:gd name="T22" fmla="*/ 2147483646 w 64"/>
                <a:gd name="T23" fmla="*/ 2147483646 h 75"/>
                <a:gd name="T24" fmla="*/ 2147483646 w 64"/>
                <a:gd name="T25" fmla="*/ 2147483646 h 75"/>
                <a:gd name="T26" fmla="*/ 2147483646 w 64"/>
                <a:gd name="T27" fmla="*/ 2147483646 h 75"/>
                <a:gd name="T28" fmla="*/ 2147483646 w 64"/>
                <a:gd name="T29" fmla="*/ 2147483646 h 75"/>
                <a:gd name="T30" fmla="*/ 2147483646 w 64"/>
                <a:gd name="T31" fmla="*/ 2147483646 h 75"/>
                <a:gd name="T32" fmla="*/ 2147483646 w 64"/>
                <a:gd name="T33" fmla="*/ 2147483646 h 75"/>
                <a:gd name="T34" fmla="*/ 2147483646 w 64"/>
                <a:gd name="T35" fmla="*/ 2147483646 h 75"/>
                <a:gd name="T36" fmla="*/ 2147483646 w 64"/>
                <a:gd name="T37" fmla="*/ 2147483646 h 75"/>
                <a:gd name="T38" fmla="*/ 0 w 64"/>
                <a:gd name="T39" fmla="*/ 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5"/>
                <a:gd name="T62" fmla="*/ 64 w 6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5">
                  <a:moveTo>
                    <a:pt x="0" y="0"/>
                  </a:moveTo>
                  <a:lnTo>
                    <a:pt x="9" y="8"/>
                  </a:lnTo>
                  <a:lnTo>
                    <a:pt x="16" y="14"/>
                  </a:lnTo>
                  <a:lnTo>
                    <a:pt x="22" y="19"/>
                  </a:lnTo>
                  <a:lnTo>
                    <a:pt x="29" y="22"/>
                  </a:lnTo>
                  <a:lnTo>
                    <a:pt x="35" y="25"/>
                  </a:lnTo>
                  <a:lnTo>
                    <a:pt x="42" y="26"/>
                  </a:lnTo>
                  <a:lnTo>
                    <a:pt x="52" y="27"/>
                  </a:lnTo>
                  <a:lnTo>
                    <a:pt x="64" y="28"/>
                  </a:lnTo>
                  <a:lnTo>
                    <a:pt x="64" y="74"/>
                  </a:lnTo>
                  <a:lnTo>
                    <a:pt x="53" y="75"/>
                  </a:lnTo>
                  <a:lnTo>
                    <a:pt x="45" y="74"/>
                  </a:lnTo>
                  <a:lnTo>
                    <a:pt x="39" y="73"/>
                  </a:lnTo>
                  <a:lnTo>
                    <a:pt x="34" y="71"/>
                  </a:lnTo>
                  <a:lnTo>
                    <a:pt x="28" y="68"/>
                  </a:lnTo>
                  <a:lnTo>
                    <a:pt x="22" y="64"/>
                  </a:lnTo>
                  <a:lnTo>
                    <a:pt x="15" y="58"/>
                  </a:lnTo>
                  <a:lnTo>
                    <a:pt x="6" y="52"/>
                  </a:lnTo>
                  <a:lnTo>
                    <a:pt x="1" y="38"/>
                  </a:lnTo>
                  <a:lnTo>
                    <a:pt x="0"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2" name="Freeform 224"/>
            <p:cNvSpPr>
              <a:spLocks/>
            </p:cNvSpPr>
            <p:nvPr/>
          </p:nvSpPr>
          <p:spPr bwMode="auto">
            <a:xfrm>
              <a:off x="4498975" y="3017838"/>
              <a:ext cx="77788" cy="122237"/>
            </a:xfrm>
            <a:custGeom>
              <a:avLst/>
              <a:gdLst>
                <a:gd name="T0" fmla="*/ 2147483646 w 49"/>
                <a:gd name="T1" fmla="*/ 0 h 77"/>
                <a:gd name="T2" fmla="*/ 2147483646 w 49"/>
                <a:gd name="T3" fmla="*/ 2147483646 h 77"/>
                <a:gd name="T4" fmla="*/ 2147483646 w 49"/>
                <a:gd name="T5" fmla="*/ 2147483646 h 77"/>
                <a:gd name="T6" fmla="*/ 2147483646 w 49"/>
                <a:gd name="T7" fmla="*/ 2147483646 h 77"/>
                <a:gd name="T8" fmla="*/ 2147483646 w 49"/>
                <a:gd name="T9" fmla="*/ 2147483646 h 77"/>
                <a:gd name="T10" fmla="*/ 2147483646 w 49"/>
                <a:gd name="T11" fmla="*/ 2147483646 h 77"/>
                <a:gd name="T12" fmla="*/ 0 w 49"/>
                <a:gd name="T13" fmla="*/ 2147483646 h 77"/>
                <a:gd name="T14" fmla="*/ 2147483646 w 49"/>
                <a:gd name="T15" fmla="*/ 2147483646 h 77"/>
                <a:gd name="T16" fmla="*/ 2147483646 w 49"/>
                <a:gd name="T17" fmla="*/ 2147483646 h 77"/>
                <a:gd name="T18" fmla="*/ 2147483646 w 49"/>
                <a:gd name="T19" fmla="*/ 2147483646 h 77"/>
                <a:gd name="T20" fmla="*/ 2147483646 w 49"/>
                <a:gd name="T21" fmla="*/ 2147483646 h 77"/>
                <a:gd name="T22" fmla="*/ 2147483646 w 49"/>
                <a:gd name="T23" fmla="*/ 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77"/>
                <a:gd name="T38" fmla="*/ 49 w 49"/>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77">
                  <a:moveTo>
                    <a:pt x="16" y="0"/>
                  </a:moveTo>
                  <a:lnTo>
                    <a:pt x="39" y="6"/>
                  </a:lnTo>
                  <a:lnTo>
                    <a:pt x="49" y="16"/>
                  </a:lnTo>
                  <a:lnTo>
                    <a:pt x="49" y="51"/>
                  </a:lnTo>
                  <a:lnTo>
                    <a:pt x="38" y="66"/>
                  </a:lnTo>
                  <a:lnTo>
                    <a:pt x="21" y="72"/>
                  </a:lnTo>
                  <a:lnTo>
                    <a:pt x="0" y="77"/>
                  </a:lnTo>
                  <a:lnTo>
                    <a:pt x="2" y="9"/>
                  </a:lnTo>
                  <a:lnTo>
                    <a:pt x="4" y="8"/>
                  </a:lnTo>
                  <a:lnTo>
                    <a:pt x="8" y="5"/>
                  </a:lnTo>
                  <a:lnTo>
                    <a:pt x="13" y="2"/>
                  </a:lnTo>
                  <a:lnTo>
                    <a:pt x="16"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3" name="Freeform 225"/>
            <p:cNvSpPr>
              <a:spLocks/>
            </p:cNvSpPr>
            <p:nvPr/>
          </p:nvSpPr>
          <p:spPr bwMode="auto">
            <a:xfrm>
              <a:off x="4522788" y="3044825"/>
              <a:ext cx="52388" cy="90487"/>
            </a:xfrm>
            <a:custGeom>
              <a:avLst/>
              <a:gdLst>
                <a:gd name="T0" fmla="*/ 2147483646 w 33"/>
                <a:gd name="T1" fmla="*/ 2147483646 h 57"/>
                <a:gd name="T2" fmla="*/ 2147483646 w 33"/>
                <a:gd name="T3" fmla="*/ 2147483646 h 57"/>
                <a:gd name="T4" fmla="*/ 2147483646 w 33"/>
                <a:gd name="T5" fmla="*/ 0 h 57"/>
                <a:gd name="T6" fmla="*/ 2147483646 w 33"/>
                <a:gd name="T7" fmla="*/ 2147483646 h 57"/>
                <a:gd name="T8" fmla="*/ 2147483646 w 33"/>
                <a:gd name="T9" fmla="*/ 2147483646 h 57"/>
                <a:gd name="T10" fmla="*/ 2147483646 w 33"/>
                <a:gd name="T11" fmla="*/ 2147483646 h 57"/>
                <a:gd name="T12" fmla="*/ 0 w 33"/>
                <a:gd name="T13" fmla="*/ 2147483646 h 57"/>
                <a:gd name="T14" fmla="*/ 2147483646 w 3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7"/>
                <a:gd name="T26" fmla="*/ 33 w 3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7">
                  <a:moveTo>
                    <a:pt x="3" y="14"/>
                  </a:moveTo>
                  <a:lnTo>
                    <a:pt x="28" y="4"/>
                  </a:lnTo>
                  <a:lnTo>
                    <a:pt x="33" y="0"/>
                  </a:lnTo>
                  <a:lnTo>
                    <a:pt x="33" y="34"/>
                  </a:lnTo>
                  <a:lnTo>
                    <a:pt x="27" y="46"/>
                  </a:lnTo>
                  <a:lnTo>
                    <a:pt x="8" y="56"/>
                  </a:lnTo>
                  <a:lnTo>
                    <a:pt x="0" y="57"/>
                  </a:lnTo>
                  <a:lnTo>
                    <a:pt x="3" y="14"/>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4" name="Freeform 226"/>
            <p:cNvSpPr>
              <a:spLocks/>
            </p:cNvSpPr>
            <p:nvPr/>
          </p:nvSpPr>
          <p:spPr bwMode="auto">
            <a:xfrm>
              <a:off x="3929063" y="3038475"/>
              <a:ext cx="157163" cy="1069975"/>
            </a:xfrm>
            <a:custGeom>
              <a:avLst/>
              <a:gdLst>
                <a:gd name="T0" fmla="*/ 2147483646 w 99"/>
                <a:gd name="T1" fmla="*/ 2147483646 h 674"/>
                <a:gd name="T2" fmla="*/ 2147483646 w 99"/>
                <a:gd name="T3" fmla="*/ 2147483646 h 674"/>
                <a:gd name="T4" fmla="*/ 2147483646 w 99"/>
                <a:gd name="T5" fmla="*/ 2147483646 h 674"/>
                <a:gd name="T6" fmla="*/ 2147483646 w 99"/>
                <a:gd name="T7" fmla="*/ 2147483646 h 674"/>
                <a:gd name="T8" fmla="*/ 2147483646 w 99"/>
                <a:gd name="T9" fmla="*/ 0 h 674"/>
                <a:gd name="T10" fmla="*/ 2147483646 w 99"/>
                <a:gd name="T11" fmla="*/ 0 h 674"/>
                <a:gd name="T12" fmla="*/ 2147483646 w 99"/>
                <a:gd name="T13" fmla="*/ 2147483646 h 674"/>
                <a:gd name="T14" fmla="*/ 2147483646 w 99"/>
                <a:gd name="T15" fmla="*/ 2147483646 h 674"/>
                <a:gd name="T16" fmla="*/ 2147483646 w 99"/>
                <a:gd name="T17" fmla="*/ 2147483646 h 674"/>
                <a:gd name="T18" fmla="*/ 0 w 99"/>
                <a:gd name="T19" fmla="*/ 2147483646 h 674"/>
                <a:gd name="T20" fmla="*/ 2147483646 w 99"/>
                <a:gd name="T21" fmla="*/ 2147483646 h 674"/>
                <a:gd name="T22" fmla="*/ 2147483646 w 99"/>
                <a:gd name="T23" fmla="*/ 2147483646 h 674"/>
                <a:gd name="T24" fmla="*/ 2147483646 w 99"/>
                <a:gd name="T25" fmla="*/ 2147483646 h 674"/>
                <a:gd name="T26" fmla="*/ 2147483646 w 99"/>
                <a:gd name="T27" fmla="*/ 2147483646 h 674"/>
                <a:gd name="T28" fmla="*/ 2147483646 w 99"/>
                <a:gd name="T29" fmla="*/ 2147483646 h 674"/>
                <a:gd name="T30" fmla="*/ 2147483646 w 99"/>
                <a:gd name="T31" fmla="*/ 2147483646 h 674"/>
                <a:gd name="T32" fmla="*/ 2147483646 w 99"/>
                <a:gd name="T33" fmla="*/ 2147483646 h 674"/>
                <a:gd name="T34" fmla="*/ 2147483646 w 99"/>
                <a:gd name="T35" fmla="*/ 2147483646 h 674"/>
                <a:gd name="T36" fmla="*/ 2147483646 w 99"/>
                <a:gd name="T37" fmla="*/ 2147483646 h 674"/>
                <a:gd name="T38" fmla="*/ 2147483646 w 99"/>
                <a:gd name="T39" fmla="*/ 2147483646 h 674"/>
                <a:gd name="T40" fmla="*/ 2147483646 w 99"/>
                <a:gd name="T41" fmla="*/ 2147483646 h 674"/>
                <a:gd name="T42" fmla="*/ 2147483646 w 99"/>
                <a:gd name="T43" fmla="*/ 2147483646 h 674"/>
                <a:gd name="T44" fmla="*/ 2147483646 w 99"/>
                <a:gd name="T45" fmla="*/ 2147483646 h 674"/>
                <a:gd name="T46" fmla="*/ 2147483646 w 99"/>
                <a:gd name="T47" fmla="*/ 2147483646 h 6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74"/>
                <a:gd name="T74" fmla="*/ 99 w 99"/>
                <a:gd name="T75" fmla="*/ 674 h 6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74">
                  <a:moveTo>
                    <a:pt x="89" y="82"/>
                  </a:moveTo>
                  <a:lnTo>
                    <a:pt x="85" y="43"/>
                  </a:lnTo>
                  <a:lnTo>
                    <a:pt x="77" y="19"/>
                  </a:lnTo>
                  <a:lnTo>
                    <a:pt x="65" y="6"/>
                  </a:lnTo>
                  <a:lnTo>
                    <a:pt x="51" y="0"/>
                  </a:lnTo>
                  <a:lnTo>
                    <a:pt x="37" y="0"/>
                  </a:lnTo>
                  <a:lnTo>
                    <a:pt x="23" y="8"/>
                  </a:lnTo>
                  <a:lnTo>
                    <a:pt x="12" y="20"/>
                  </a:lnTo>
                  <a:lnTo>
                    <a:pt x="4" y="37"/>
                  </a:lnTo>
                  <a:lnTo>
                    <a:pt x="0" y="57"/>
                  </a:lnTo>
                  <a:lnTo>
                    <a:pt x="28" y="618"/>
                  </a:lnTo>
                  <a:lnTo>
                    <a:pt x="39" y="664"/>
                  </a:lnTo>
                  <a:lnTo>
                    <a:pt x="50" y="671"/>
                  </a:lnTo>
                  <a:lnTo>
                    <a:pt x="62" y="674"/>
                  </a:lnTo>
                  <a:lnTo>
                    <a:pt x="72" y="673"/>
                  </a:lnTo>
                  <a:lnTo>
                    <a:pt x="82" y="668"/>
                  </a:lnTo>
                  <a:lnTo>
                    <a:pt x="89" y="660"/>
                  </a:lnTo>
                  <a:lnTo>
                    <a:pt x="95" y="648"/>
                  </a:lnTo>
                  <a:lnTo>
                    <a:pt x="99" y="634"/>
                  </a:lnTo>
                  <a:lnTo>
                    <a:pt x="99" y="618"/>
                  </a:lnTo>
                  <a:lnTo>
                    <a:pt x="97" y="535"/>
                  </a:lnTo>
                  <a:lnTo>
                    <a:pt x="94" y="352"/>
                  </a:lnTo>
                  <a:lnTo>
                    <a:pt x="90" y="167"/>
                  </a:lnTo>
                  <a:lnTo>
                    <a:pt x="89" y="8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5" name="Freeform 227"/>
            <p:cNvSpPr>
              <a:spLocks/>
            </p:cNvSpPr>
            <p:nvPr/>
          </p:nvSpPr>
          <p:spPr bwMode="auto">
            <a:xfrm>
              <a:off x="4140200" y="3067050"/>
              <a:ext cx="157163" cy="1050925"/>
            </a:xfrm>
            <a:custGeom>
              <a:avLst/>
              <a:gdLst>
                <a:gd name="T0" fmla="*/ 2147483646 w 99"/>
                <a:gd name="T1" fmla="*/ 2147483646 h 662"/>
                <a:gd name="T2" fmla="*/ 2147483646 w 99"/>
                <a:gd name="T3" fmla="*/ 2147483646 h 662"/>
                <a:gd name="T4" fmla="*/ 2147483646 w 99"/>
                <a:gd name="T5" fmla="*/ 2147483646 h 662"/>
                <a:gd name="T6" fmla="*/ 2147483646 w 99"/>
                <a:gd name="T7" fmla="*/ 2147483646 h 662"/>
                <a:gd name="T8" fmla="*/ 2147483646 w 99"/>
                <a:gd name="T9" fmla="*/ 0 h 662"/>
                <a:gd name="T10" fmla="*/ 2147483646 w 99"/>
                <a:gd name="T11" fmla="*/ 2147483646 h 662"/>
                <a:gd name="T12" fmla="*/ 2147483646 w 99"/>
                <a:gd name="T13" fmla="*/ 2147483646 h 662"/>
                <a:gd name="T14" fmla="*/ 2147483646 w 99"/>
                <a:gd name="T15" fmla="*/ 2147483646 h 662"/>
                <a:gd name="T16" fmla="*/ 2147483646 w 99"/>
                <a:gd name="T17" fmla="*/ 2147483646 h 662"/>
                <a:gd name="T18" fmla="*/ 2147483646 w 99"/>
                <a:gd name="T19" fmla="*/ 2147483646 h 662"/>
                <a:gd name="T20" fmla="*/ 2147483646 w 99"/>
                <a:gd name="T21" fmla="*/ 2147483646 h 662"/>
                <a:gd name="T22" fmla="*/ 2147483646 w 99"/>
                <a:gd name="T23" fmla="*/ 2147483646 h 662"/>
                <a:gd name="T24" fmla="*/ 2147483646 w 99"/>
                <a:gd name="T25" fmla="*/ 2147483646 h 662"/>
                <a:gd name="T26" fmla="*/ 2147483646 w 99"/>
                <a:gd name="T27" fmla="*/ 2147483646 h 662"/>
                <a:gd name="T28" fmla="*/ 2147483646 w 99"/>
                <a:gd name="T29" fmla="*/ 2147483646 h 662"/>
                <a:gd name="T30" fmla="*/ 2147483646 w 99"/>
                <a:gd name="T31" fmla="*/ 2147483646 h 662"/>
                <a:gd name="T32" fmla="*/ 2147483646 w 99"/>
                <a:gd name="T33" fmla="*/ 2147483646 h 662"/>
                <a:gd name="T34" fmla="*/ 2147483646 w 99"/>
                <a:gd name="T35" fmla="*/ 2147483646 h 662"/>
                <a:gd name="T36" fmla="*/ 0 w 99"/>
                <a:gd name="T37" fmla="*/ 2147483646 h 662"/>
                <a:gd name="T38" fmla="*/ 0 w 99"/>
                <a:gd name="T39" fmla="*/ 2147483646 h 662"/>
                <a:gd name="T40" fmla="*/ 2147483646 w 99"/>
                <a:gd name="T41" fmla="*/ 2147483646 h 662"/>
                <a:gd name="T42" fmla="*/ 2147483646 w 99"/>
                <a:gd name="T43" fmla="*/ 2147483646 h 662"/>
                <a:gd name="T44" fmla="*/ 2147483646 w 99"/>
                <a:gd name="T45" fmla="*/ 2147483646 h 662"/>
                <a:gd name="T46" fmla="*/ 2147483646 w 99"/>
                <a:gd name="T47" fmla="*/ 2147483646 h 6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62"/>
                <a:gd name="T74" fmla="*/ 99 w 99"/>
                <a:gd name="T75" fmla="*/ 662 h 6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62">
                  <a:moveTo>
                    <a:pt x="10" y="69"/>
                  </a:moveTo>
                  <a:lnTo>
                    <a:pt x="19" y="44"/>
                  </a:lnTo>
                  <a:lnTo>
                    <a:pt x="28" y="21"/>
                  </a:lnTo>
                  <a:lnTo>
                    <a:pt x="38" y="7"/>
                  </a:lnTo>
                  <a:lnTo>
                    <a:pt x="52" y="0"/>
                  </a:lnTo>
                  <a:lnTo>
                    <a:pt x="64" y="1"/>
                  </a:lnTo>
                  <a:lnTo>
                    <a:pt x="77" y="8"/>
                  </a:lnTo>
                  <a:lnTo>
                    <a:pt x="88" y="21"/>
                  </a:lnTo>
                  <a:lnTo>
                    <a:pt x="95" y="37"/>
                  </a:lnTo>
                  <a:lnTo>
                    <a:pt x="99" y="56"/>
                  </a:lnTo>
                  <a:lnTo>
                    <a:pt x="71" y="605"/>
                  </a:lnTo>
                  <a:lnTo>
                    <a:pt x="64" y="642"/>
                  </a:lnTo>
                  <a:lnTo>
                    <a:pt x="53" y="654"/>
                  </a:lnTo>
                  <a:lnTo>
                    <a:pt x="41" y="660"/>
                  </a:lnTo>
                  <a:lnTo>
                    <a:pt x="30" y="662"/>
                  </a:lnTo>
                  <a:lnTo>
                    <a:pt x="19" y="659"/>
                  </a:lnTo>
                  <a:lnTo>
                    <a:pt x="11" y="651"/>
                  </a:lnTo>
                  <a:lnTo>
                    <a:pt x="4" y="640"/>
                  </a:lnTo>
                  <a:lnTo>
                    <a:pt x="0" y="624"/>
                  </a:lnTo>
                  <a:lnTo>
                    <a:pt x="0" y="605"/>
                  </a:lnTo>
                  <a:lnTo>
                    <a:pt x="1" y="522"/>
                  </a:lnTo>
                  <a:lnTo>
                    <a:pt x="5" y="338"/>
                  </a:lnTo>
                  <a:lnTo>
                    <a:pt x="8" y="154"/>
                  </a:lnTo>
                  <a:lnTo>
                    <a:pt x="10" y="69"/>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6" name="Freeform 228"/>
            <p:cNvSpPr>
              <a:spLocks/>
            </p:cNvSpPr>
            <p:nvPr/>
          </p:nvSpPr>
          <p:spPr bwMode="auto">
            <a:xfrm>
              <a:off x="3944938" y="3055938"/>
              <a:ext cx="141288" cy="1055687"/>
            </a:xfrm>
            <a:custGeom>
              <a:avLst/>
              <a:gdLst>
                <a:gd name="T0" fmla="*/ 2147483646 w 89"/>
                <a:gd name="T1" fmla="*/ 2147483646 h 665"/>
                <a:gd name="T2" fmla="*/ 2147483646 w 89"/>
                <a:gd name="T3" fmla="*/ 2147483646 h 665"/>
                <a:gd name="T4" fmla="*/ 2147483646 w 89"/>
                <a:gd name="T5" fmla="*/ 2147483646 h 665"/>
                <a:gd name="T6" fmla="*/ 2147483646 w 89"/>
                <a:gd name="T7" fmla="*/ 2147483646 h 665"/>
                <a:gd name="T8" fmla="*/ 2147483646 w 89"/>
                <a:gd name="T9" fmla="*/ 0 h 665"/>
                <a:gd name="T10" fmla="*/ 2147483646 w 89"/>
                <a:gd name="T11" fmla="*/ 2147483646 h 665"/>
                <a:gd name="T12" fmla="*/ 2147483646 w 89"/>
                <a:gd name="T13" fmla="*/ 2147483646 h 665"/>
                <a:gd name="T14" fmla="*/ 2147483646 w 89"/>
                <a:gd name="T15" fmla="*/ 2147483646 h 665"/>
                <a:gd name="T16" fmla="*/ 2147483646 w 89"/>
                <a:gd name="T17" fmla="*/ 2147483646 h 665"/>
                <a:gd name="T18" fmla="*/ 0 w 89"/>
                <a:gd name="T19" fmla="*/ 2147483646 h 665"/>
                <a:gd name="T20" fmla="*/ 2147483646 w 89"/>
                <a:gd name="T21" fmla="*/ 2147483646 h 665"/>
                <a:gd name="T22" fmla="*/ 2147483646 w 89"/>
                <a:gd name="T23" fmla="*/ 2147483646 h 665"/>
                <a:gd name="T24" fmla="*/ 2147483646 w 89"/>
                <a:gd name="T25" fmla="*/ 2147483646 h 665"/>
                <a:gd name="T26" fmla="*/ 2147483646 w 89"/>
                <a:gd name="T27" fmla="*/ 2147483646 h 665"/>
                <a:gd name="T28" fmla="*/ 2147483646 w 89"/>
                <a:gd name="T29" fmla="*/ 2147483646 h 665"/>
                <a:gd name="T30" fmla="*/ 2147483646 w 89"/>
                <a:gd name="T31" fmla="*/ 2147483646 h 665"/>
                <a:gd name="T32" fmla="*/ 2147483646 w 89"/>
                <a:gd name="T33" fmla="*/ 2147483646 h 665"/>
                <a:gd name="T34" fmla="*/ 2147483646 w 89"/>
                <a:gd name="T35" fmla="*/ 2147483646 h 665"/>
                <a:gd name="T36" fmla="*/ 2147483646 w 89"/>
                <a:gd name="T37" fmla="*/ 2147483646 h 665"/>
                <a:gd name="T38" fmla="*/ 2147483646 w 89"/>
                <a:gd name="T39" fmla="*/ 2147483646 h 665"/>
                <a:gd name="T40" fmla="*/ 2147483646 w 89"/>
                <a:gd name="T41" fmla="*/ 2147483646 h 665"/>
                <a:gd name="T42" fmla="*/ 2147483646 w 89"/>
                <a:gd name="T43" fmla="*/ 2147483646 h 665"/>
                <a:gd name="T44" fmla="*/ 2147483646 w 89"/>
                <a:gd name="T45" fmla="*/ 2147483646 h 665"/>
                <a:gd name="T46" fmla="*/ 2147483646 w 89"/>
                <a:gd name="T47" fmla="*/ 2147483646 h 6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665"/>
                <a:gd name="T74" fmla="*/ 89 w 89"/>
                <a:gd name="T75" fmla="*/ 665 h 6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665">
                  <a:moveTo>
                    <a:pt x="79" y="70"/>
                  </a:moveTo>
                  <a:lnTo>
                    <a:pt x="75" y="31"/>
                  </a:lnTo>
                  <a:lnTo>
                    <a:pt x="64" y="14"/>
                  </a:lnTo>
                  <a:lnTo>
                    <a:pt x="53" y="4"/>
                  </a:lnTo>
                  <a:lnTo>
                    <a:pt x="41" y="0"/>
                  </a:lnTo>
                  <a:lnTo>
                    <a:pt x="30" y="2"/>
                  </a:lnTo>
                  <a:lnTo>
                    <a:pt x="19" y="9"/>
                  </a:lnTo>
                  <a:lnTo>
                    <a:pt x="10" y="20"/>
                  </a:lnTo>
                  <a:lnTo>
                    <a:pt x="4" y="33"/>
                  </a:lnTo>
                  <a:lnTo>
                    <a:pt x="0" y="52"/>
                  </a:lnTo>
                  <a:lnTo>
                    <a:pt x="25" y="610"/>
                  </a:lnTo>
                  <a:lnTo>
                    <a:pt x="28" y="653"/>
                  </a:lnTo>
                  <a:lnTo>
                    <a:pt x="40" y="662"/>
                  </a:lnTo>
                  <a:lnTo>
                    <a:pt x="51" y="665"/>
                  </a:lnTo>
                  <a:lnTo>
                    <a:pt x="62" y="663"/>
                  </a:lnTo>
                  <a:lnTo>
                    <a:pt x="72" y="658"/>
                  </a:lnTo>
                  <a:lnTo>
                    <a:pt x="79" y="649"/>
                  </a:lnTo>
                  <a:lnTo>
                    <a:pt x="85" y="637"/>
                  </a:lnTo>
                  <a:lnTo>
                    <a:pt x="89" y="623"/>
                  </a:lnTo>
                  <a:lnTo>
                    <a:pt x="89" y="607"/>
                  </a:lnTo>
                  <a:lnTo>
                    <a:pt x="87" y="524"/>
                  </a:lnTo>
                  <a:lnTo>
                    <a:pt x="84" y="340"/>
                  </a:lnTo>
                  <a:lnTo>
                    <a:pt x="80" y="155"/>
                  </a:lnTo>
                  <a:lnTo>
                    <a:pt x="79" y="70"/>
                  </a:lnTo>
                  <a:close/>
                </a:path>
              </a:pathLst>
            </a:custGeom>
            <a:solidFill>
              <a:srgbClr val="E2C9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7" name="Freeform 229"/>
            <p:cNvSpPr>
              <a:spLocks/>
            </p:cNvSpPr>
            <p:nvPr/>
          </p:nvSpPr>
          <p:spPr bwMode="auto">
            <a:xfrm>
              <a:off x="4140200" y="3041650"/>
              <a:ext cx="142875" cy="1057275"/>
            </a:xfrm>
            <a:custGeom>
              <a:avLst/>
              <a:gdLst>
                <a:gd name="T0" fmla="*/ 2147483646 w 90"/>
                <a:gd name="T1" fmla="*/ 2147483646 h 666"/>
                <a:gd name="T2" fmla="*/ 2147483646 w 90"/>
                <a:gd name="T3" fmla="*/ 2147483646 h 666"/>
                <a:gd name="T4" fmla="*/ 2147483646 w 90"/>
                <a:gd name="T5" fmla="*/ 2147483646 h 666"/>
                <a:gd name="T6" fmla="*/ 2147483646 w 90"/>
                <a:gd name="T7" fmla="*/ 2147483646 h 666"/>
                <a:gd name="T8" fmla="*/ 2147483646 w 90"/>
                <a:gd name="T9" fmla="*/ 0 h 666"/>
                <a:gd name="T10" fmla="*/ 2147483646 w 90"/>
                <a:gd name="T11" fmla="*/ 2147483646 h 666"/>
                <a:gd name="T12" fmla="*/ 2147483646 w 90"/>
                <a:gd name="T13" fmla="*/ 2147483646 h 666"/>
                <a:gd name="T14" fmla="*/ 2147483646 w 90"/>
                <a:gd name="T15" fmla="*/ 2147483646 h 666"/>
                <a:gd name="T16" fmla="*/ 2147483646 w 90"/>
                <a:gd name="T17" fmla="*/ 2147483646 h 666"/>
                <a:gd name="T18" fmla="*/ 2147483646 w 90"/>
                <a:gd name="T19" fmla="*/ 2147483646 h 666"/>
                <a:gd name="T20" fmla="*/ 2147483646 w 90"/>
                <a:gd name="T21" fmla="*/ 2147483646 h 666"/>
                <a:gd name="T22" fmla="*/ 2147483646 w 90"/>
                <a:gd name="T23" fmla="*/ 2147483646 h 666"/>
                <a:gd name="T24" fmla="*/ 2147483646 w 90"/>
                <a:gd name="T25" fmla="*/ 2147483646 h 666"/>
                <a:gd name="T26" fmla="*/ 2147483646 w 90"/>
                <a:gd name="T27" fmla="*/ 2147483646 h 666"/>
                <a:gd name="T28" fmla="*/ 2147483646 w 90"/>
                <a:gd name="T29" fmla="*/ 2147483646 h 666"/>
                <a:gd name="T30" fmla="*/ 2147483646 w 90"/>
                <a:gd name="T31" fmla="*/ 2147483646 h 666"/>
                <a:gd name="T32" fmla="*/ 2147483646 w 90"/>
                <a:gd name="T33" fmla="*/ 2147483646 h 666"/>
                <a:gd name="T34" fmla="*/ 2147483646 w 90"/>
                <a:gd name="T35" fmla="*/ 2147483646 h 666"/>
                <a:gd name="T36" fmla="*/ 2147483646 w 90"/>
                <a:gd name="T37" fmla="*/ 2147483646 h 666"/>
                <a:gd name="T38" fmla="*/ 0 w 90"/>
                <a:gd name="T39" fmla="*/ 2147483646 h 666"/>
                <a:gd name="T40" fmla="*/ 2147483646 w 90"/>
                <a:gd name="T41" fmla="*/ 2147483646 h 666"/>
                <a:gd name="T42" fmla="*/ 2147483646 w 90"/>
                <a:gd name="T43" fmla="*/ 2147483646 h 666"/>
                <a:gd name="T44" fmla="*/ 2147483646 w 90"/>
                <a:gd name="T45" fmla="*/ 2147483646 h 666"/>
                <a:gd name="T46" fmla="*/ 2147483646 w 90"/>
                <a:gd name="T47" fmla="*/ 2147483646 h 6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666"/>
                <a:gd name="T74" fmla="*/ 90 w 90"/>
                <a:gd name="T75" fmla="*/ 666 h 6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666">
                  <a:moveTo>
                    <a:pt x="10" y="85"/>
                  </a:moveTo>
                  <a:lnTo>
                    <a:pt x="11" y="40"/>
                  </a:lnTo>
                  <a:lnTo>
                    <a:pt x="26" y="17"/>
                  </a:lnTo>
                  <a:lnTo>
                    <a:pt x="40" y="4"/>
                  </a:lnTo>
                  <a:lnTo>
                    <a:pt x="55" y="0"/>
                  </a:lnTo>
                  <a:lnTo>
                    <a:pt x="67" y="3"/>
                  </a:lnTo>
                  <a:lnTo>
                    <a:pt x="78" y="12"/>
                  </a:lnTo>
                  <a:lnTo>
                    <a:pt x="86" y="26"/>
                  </a:lnTo>
                  <a:lnTo>
                    <a:pt x="90" y="44"/>
                  </a:lnTo>
                  <a:lnTo>
                    <a:pt x="89" y="63"/>
                  </a:lnTo>
                  <a:lnTo>
                    <a:pt x="63" y="624"/>
                  </a:lnTo>
                  <a:lnTo>
                    <a:pt x="60" y="656"/>
                  </a:lnTo>
                  <a:lnTo>
                    <a:pt x="49" y="664"/>
                  </a:lnTo>
                  <a:lnTo>
                    <a:pt x="38" y="666"/>
                  </a:lnTo>
                  <a:lnTo>
                    <a:pt x="29" y="664"/>
                  </a:lnTo>
                  <a:lnTo>
                    <a:pt x="19" y="660"/>
                  </a:lnTo>
                  <a:lnTo>
                    <a:pt x="11" y="652"/>
                  </a:lnTo>
                  <a:lnTo>
                    <a:pt x="5" y="643"/>
                  </a:lnTo>
                  <a:lnTo>
                    <a:pt x="1" y="632"/>
                  </a:lnTo>
                  <a:lnTo>
                    <a:pt x="0" y="621"/>
                  </a:lnTo>
                  <a:lnTo>
                    <a:pt x="1" y="538"/>
                  </a:lnTo>
                  <a:lnTo>
                    <a:pt x="5" y="354"/>
                  </a:lnTo>
                  <a:lnTo>
                    <a:pt x="8" y="170"/>
                  </a:lnTo>
                  <a:lnTo>
                    <a:pt x="10" y="8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8" name="Freeform 230"/>
            <p:cNvSpPr>
              <a:spLocks/>
            </p:cNvSpPr>
            <p:nvPr/>
          </p:nvSpPr>
          <p:spPr bwMode="auto">
            <a:xfrm>
              <a:off x="3944938" y="3054350"/>
              <a:ext cx="125413" cy="1036637"/>
            </a:xfrm>
            <a:custGeom>
              <a:avLst/>
              <a:gdLst>
                <a:gd name="T0" fmla="*/ 2147483646 w 79"/>
                <a:gd name="T1" fmla="*/ 2147483646 h 653"/>
                <a:gd name="T2" fmla="*/ 2147483646 w 79"/>
                <a:gd name="T3" fmla="*/ 2147483646 h 653"/>
                <a:gd name="T4" fmla="*/ 2147483646 w 79"/>
                <a:gd name="T5" fmla="*/ 2147483646 h 653"/>
                <a:gd name="T6" fmla="*/ 2147483646 w 79"/>
                <a:gd name="T7" fmla="*/ 2147483646 h 653"/>
                <a:gd name="T8" fmla="*/ 2147483646 w 79"/>
                <a:gd name="T9" fmla="*/ 0 h 653"/>
                <a:gd name="T10" fmla="*/ 2147483646 w 79"/>
                <a:gd name="T11" fmla="*/ 2147483646 h 653"/>
                <a:gd name="T12" fmla="*/ 2147483646 w 79"/>
                <a:gd name="T13" fmla="*/ 2147483646 h 653"/>
                <a:gd name="T14" fmla="*/ 2147483646 w 79"/>
                <a:gd name="T15" fmla="*/ 2147483646 h 653"/>
                <a:gd name="T16" fmla="*/ 2147483646 w 79"/>
                <a:gd name="T17" fmla="*/ 2147483646 h 653"/>
                <a:gd name="T18" fmla="*/ 0 w 79"/>
                <a:gd name="T19" fmla="*/ 2147483646 h 653"/>
                <a:gd name="T20" fmla="*/ 2147483646 w 79"/>
                <a:gd name="T21" fmla="*/ 2147483646 h 653"/>
                <a:gd name="T22" fmla="*/ 2147483646 w 79"/>
                <a:gd name="T23" fmla="*/ 2147483646 h 653"/>
                <a:gd name="T24" fmla="*/ 2147483646 w 79"/>
                <a:gd name="T25" fmla="*/ 2147483646 h 653"/>
                <a:gd name="T26" fmla="*/ 2147483646 w 79"/>
                <a:gd name="T27" fmla="*/ 2147483646 h 653"/>
                <a:gd name="T28" fmla="*/ 2147483646 w 79"/>
                <a:gd name="T29" fmla="*/ 2147483646 h 653"/>
                <a:gd name="T30" fmla="*/ 2147483646 w 79"/>
                <a:gd name="T31" fmla="*/ 2147483646 h 653"/>
                <a:gd name="T32" fmla="*/ 2147483646 w 79"/>
                <a:gd name="T33" fmla="*/ 2147483646 h 653"/>
                <a:gd name="T34" fmla="*/ 2147483646 w 79"/>
                <a:gd name="T35" fmla="*/ 2147483646 h 653"/>
                <a:gd name="T36" fmla="*/ 2147483646 w 79"/>
                <a:gd name="T37" fmla="*/ 2147483646 h 653"/>
                <a:gd name="T38" fmla="*/ 2147483646 w 79"/>
                <a:gd name="T39" fmla="*/ 2147483646 h 653"/>
                <a:gd name="T40" fmla="*/ 2147483646 w 79"/>
                <a:gd name="T41" fmla="*/ 2147483646 h 653"/>
                <a:gd name="T42" fmla="*/ 2147483646 w 79"/>
                <a:gd name="T43" fmla="*/ 2147483646 h 653"/>
                <a:gd name="T44" fmla="*/ 2147483646 w 79"/>
                <a:gd name="T45" fmla="*/ 2147483646 h 653"/>
                <a:gd name="T46" fmla="*/ 2147483646 w 79"/>
                <a:gd name="T47" fmla="*/ 2147483646 h 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3"/>
                <a:gd name="T74" fmla="*/ 79 w 79"/>
                <a:gd name="T75" fmla="*/ 653 h 6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3">
                  <a:moveTo>
                    <a:pt x="65" y="71"/>
                  </a:moveTo>
                  <a:lnTo>
                    <a:pt x="65" y="29"/>
                  </a:lnTo>
                  <a:lnTo>
                    <a:pt x="54" y="12"/>
                  </a:lnTo>
                  <a:lnTo>
                    <a:pt x="44" y="3"/>
                  </a:lnTo>
                  <a:lnTo>
                    <a:pt x="34" y="0"/>
                  </a:lnTo>
                  <a:lnTo>
                    <a:pt x="24" y="2"/>
                  </a:lnTo>
                  <a:lnTo>
                    <a:pt x="15" y="9"/>
                  </a:lnTo>
                  <a:lnTo>
                    <a:pt x="9" y="21"/>
                  </a:lnTo>
                  <a:lnTo>
                    <a:pt x="3" y="35"/>
                  </a:lnTo>
                  <a:lnTo>
                    <a:pt x="0" y="53"/>
                  </a:lnTo>
                  <a:lnTo>
                    <a:pt x="25" y="611"/>
                  </a:lnTo>
                  <a:lnTo>
                    <a:pt x="27" y="641"/>
                  </a:lnTo>
                  <a:lnTo>
                    <a:pt x="37" y="648"/>
                  </a:lnTo>
                  <a:lnTo>
                    <a:pt x="47" y="652"/>
                  </a:lnTo>
                  <a:lnTo>
                    <a:pt x="57" y="653"/>
                  </a:lnTo>
                  <a:lnTo>
                    <a:pt x="65" y="650"/>
                  </a:lnTo>
                  <a:lnTo>
                    <a:pt x="72" y="644"/>
                  </a:lnTo>
                  <a:lnTo>
                    <a:pt x="77" y="635"/>
                  </a:lnTo>
                  <a:lnTo>
                    <a:pt x="79" y="623"/>
                  </a:lnTo>
                  <a:lnTo>
                    <a:pt x="79" y="608"/>
                  </a:lnTo>
                  <a:lnTo>
                    <a:pt x="77" y="525"/>
                  </a:lnTo>
                  <a:lnTo>
                    <a:pt x="73" y="341"/>
                  </a:lnTo>
                  <a:lnTo>
                    <a:pt x="68" y="156"/>
                  </a:lnTo>
                  <a:lnTo>
                    <a:pt x="65" y="71"/>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9" name="Freeform 231"/>
            <p:cNvSpPr>
              <a:spLocks/>
            </p:cNvSpPr>
            <p:nvPr/>
          </p:nvSpPr>
          <p:spPr bwMode="auto">
            <a:xfrm>
              <a:off x="4156075" y="3060700"/>
              <a:ext cx="125413" cy="1039812"/>
            </a:xfrm>
            <a:custGeom>
              <a:avLst/>
              <a:gdLst>
                <a:gd name="T0" fmla="*/ 2147483646 w 79"/>
                <a:gd name="T1" fmla="*/ 2147483646 h 655"/>
                <a:gd name="T2" fmla="*/ 2147483646 w 79"/>
                <a:gd name="T3" fmla="*/ 2147483646 h 655"/>
                <a:gd name="T4" fmla="*/ 2147483646 w 79"/>
                <a:gd name="T5" fmla="*/ 2147483646 h 655"/>
                <a:gd name="T6" fmla="*/ 2147483646 w 79"/>
                <a:gd name="T7" fmla="*/ 2147483646 h 655"/>
                <a:gd name="T8" fmla="*/ 2147483646 w 79"/>
                <a:gd name="T9" fmla="*/ 0 h 655"/>
                <a:gd name="T10" fmla="*/ 2147483646 w 79"/>
                <a:gd name="T11" fmla="*/ 2147483646 h 655"/>
                <a:gd name="T12" fmla="*/ 2147483646 w 79"/>
                <a:gd name="T13" fmla="*/ 2147483646 h 655"/>
                <a:gd name="T14" fmla="*/ 2147483646 w 79"/>
                <a:gd name="T15" fmla="*/ 2147483646 h 655"/>
                <a:gd name="T16" fmla="*/ 2147483646 w 79"/>
                <a:gd name="T17" fmla="*/ 2147483646 h 655"/>
                <a:gd name="T18" fmla="*/ 2147483646 w 79"/>
                <a:gd name="T19" fmla="*/ 2147483646 h 655"/>
                <a:gd name="T20" fmla="*/ 2147483646 w 79"/>
                <a:gd name="T21" fmla="*/ 2147483646 h 655"/>
                <a:gd name="T22" fmla="*/ 2147483646 w 79"/>
                <a:gd name="T23" fmla="*/ 2147483646 h 655"/>
                <a:gd name="T24" fmla="*/ 2147483646 w 79"/>
                <a:gd name="T25" fmla="*/ 2147483646 h 655"/>
                <a:gd name="T26" fmla="*/ 2147483646 w 79"/>
                <a:gd name="T27" fmla="*/ 2147483646 h 655"/>
                <a:gd name="T28" fmla="*/ 2147483646 w 79"/>
                <a:gd name="T29" fmla="*/ 2147483646 h 655"/>
                <a:gd name="T30" fmla="*/ 2147483646 w 79"/>
                <a:gd name="T31" fmla="*/ 2147483646 h 655"/>
                <a:gd name="T32" fmla="*/ 2147483646 w 79"/>
                <a:gd name="T33" fmla="*/ 2147483646 h 655"/>
                <a:gd name="T34" fmla="*/ 2147483646 w 79"/>
                <a:gd name="T35" fmla="*/ 2147483646 h 655"/>
                <a:gd name="T36" fmla="*/ 0 w 79"/>
                <a:gd name="T37" fmla="*/ 2147483646 h 655"/>
                <a:gd name="T38" fmla="*/ 0 w 79"/>
                <a:gd name="T39" fmla="*/ 2147483646 h 655"/>
                <a:gd name="T40" fmla="*/ 2147483646 w 79"/>
                <a:gd name="T41" fmla="*/ 2147483646 h 655"/>
                <a:gd name="T42" fmla="*/ 2147483646 w 79"/>
                <a:gd name="T43" fmla="*/ 2147483646 h 655"/>
                <a:gd name="T44" fmla="*/ 2147483646 w 79"/>
                <a:gd name="T45" fmla="*/ 2147483646 h 655"/>
                <a:gd name="T46" fmla="*/ 2147483646 w 79"/>
                <a:gd name="T47" fmla="*/ 2147483646 h 6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5"/>
                <a:gd name="T74" fmla="*/ 79 w 79"/>
                <a:gd name="T75" fmla="*/ 655 h 6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5">
                  <a:moveTo>
                    <a:pt x="15" y="73"/>
                  </a:moveTo>
                  <a:lnTo>
                    <a:pt x="15" y="30"/>
                  </a:lnTo>
                  <a:lnTo>
                    <a:pt x="24" y="14"/>
                  </a:lnTo>
                  <a:lnTo>
                    <a:pt x="35" y="4"/>
                  </a:lnTo>
                  <a:lnTo>
                    <a:pt x="45" y="0"/>
                  </a:lnTo>
                  <a:lnTo>
                    <a:pt x="54" y="3"/>
                  </a:lnTo>
                  <a:lnTo>
                    <a:pt x="64" y="10"/>
                  </a:lnTo>
                  <a:lnTo>
                    <a:pt x="71" y="21"/>
                  </a:lnTo>
                  <a:lnTo>
                    <a:pt x="76" y="36"/>
                  </a:lnTo>
                  <a:lnTo>
                    <a:pt x="79" y="54"/>
                  </a:lnTo>
                  <a:lnTo>
                    <a:pt x="53" y="612"/>
                  </a:lnTo>
                  <a:lnTo>
                    <a:pt x="50" y="645"/>
                  </a:lnTo>
                  <a:lnTo>
                    <a:pt x="40" y="652"/>
                  </a:lnTo>
                  <a:lnTo>
                    <a:pt x="30" y="655"/>
                  </a:lnTo>
                  <a:lnTo>
                    <a:pt x="21" y="655"/>
                  </a:lnTo>
                  <a:lnTo>
                    <a:pt x="14" y="652"/>
                  </a:lnTo>
                  <a:lnTo>
                    <a:pt x="8" y="646"/>
                  </a:lnTo>
                  <a:lnTo>
                    <a:pt x="2" y="637"/>
                  </a:lnTo>
                  <a:lnTo>
                    <a:pt x="0" y="624"/>
                  </a:lnTo>
                  <a:lnTo>
                    <a:pt x="0" y="609"/>
                  </a:lnTo>
                  <a:lnTo>
                    <a:pt x="2" y="526"/>
                  </a:lnTo>
                  <a:lnTo>
                    <a:pt x="8" y="342"/>
                  </a:lnTo>
                  <a:lnTo>
                    <a:pt x="12" y="158"/>
                  </a:lnTo>
                  <a:lnTo>
                    <a:pt x="15" y="73"/>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0" name="Freeform 232"/>
            <p:cNvSpPr>
              <a:spLocks/>
            </p:cNvSpPr>
            <p:nvPr/>
          </p:nvSpPr>
          <p:spPr bwMode="auto">
            <a:xfrm>
              <a:off x="3729038" y="3032125"/>
              <a:ext cx="169863" cy="1027112"/>
            </a:xfrm>
            <a:custGeom>
              <a:avLst/>
              <a:gdLst>
                <a:gd name="T0" fmla="*/ 2147483646 w 107"/>
                <a:gd name="T1" fmla="*/ 2147483646 h 647"/>
                <a:gd name="T2" fmla="*/ 2147483646 w 107"/>
                <a:gd name="T3" fmla="*/ 2147483646 h 647"/>
                <a:gd name="T4" fmla="*/ 2147483646 w 107"/>
                <a:gd name="T5" fmla="*/ 2147483646 h 647"/>
                <a:gd name="T6" fmla="*/ 2147483646 w 107"/>
                <a:gd name="T7" fmla="*/ 0 h 647"/>
                <a:gd name="T8" fmla="*/ 2147483646 w 107"/>
                <a:gd name="T9" fmla="*/ 0 h 647"/>
                <a:gd name="T10" fmla="*/ 2147483646 w 107"/>
                <a:gd name="T11" fmla="*/ 2147483646 h 647"/>
                <a:gd name="T12" fmla="*/ 2147483646 w 107"/>
                <a:gd name="T13" fmla="*/ 2147483646 h 647"/>
                <a:gd name="T14" fmla="*/ 2147483646 w 107"/>
                <a:gd name="T15" fmla="*/ 2147483646 h 647"/>
                <a:gd name="T16" fmla="*/ 2147483646 w 107"/>
                <a:gd name="T17" fmla="*/ 2147483646 h 647"/>
                <a:gd name="T18" fmla="*/ 2147483646 w 107"/>
                <a:gd name="T19" fmla="*/ 2147483646 h 647"/>
                <a:gd name="T20" fmla="*/ 2147483646 w 107"/>
                <a:gd name="T21" fmla="*/ 2147483646 h 647"/>
                <a:gd name="T22" fmla="*/ 2147483646 w 107"/>
                <a:gd name="T23" fmla="*/ 2147483646 h 647"/>
                <a:gd name="T24" fmla="*/ 2147483646 w 107"/>
                <a:gd name="T25" fmla="*/ 2147483646 h 647"/>
                <a:gd name="T26" fmla="*/ 2147483646 w 107"/>
                <a:gd name="T27" fmla="*/ 2147483646 h 647"/>
                <a:gd name="T28" fmla="*/ 2147483646 w 107"/>
                <a:gd name="T29" fmla="*/ 2147483646 h 647"/>
                <a:gd name="T30" fmla="*/ 2147483646 w 107"/>
                <a:gd name="T31" fmla="*/ 2147483646 h 647"/>
                <a:gd name="T32" fmla="*/ 2147483646 w 107"/>
                <a:gd name="T33" fmla="*/ 2147483646 h 647"/>
                <a:gd name="T34" fmla="*/ 2147483646 w 107"/>
                <a:gd name="T35" fmla="*/ 2147483646 h 647"/>
                <a:gd name="T36" fmla="*/ 2147483646 w 107"/>
                <a:gd name="T37" fmla="*/ 2147483646 h 647"/>
                <a:gd name="T38" fmla="*/ 0 w 107"/>
                <a:gd name="T39" fmla="*/ 2147483646 h 647"/>
                <a:gd name="T40" fmla="*/ 0 w 107"/>
                <a:gd name="T41" fmla="*/ 2147483646 h 647"/>
                <a:gd name="T42" fmla="*/ 0 w 107"/>
                <a:gd name="T43" fmla="*/ 2147483646 h 647"/>
                <a:gd name="T44" fmla="*/ 0 w 107"/>
                <a:gd name="T45" fmla="*/ 2147483646 h 647"/>
                <a:gd name="T46" fmla="*/ 2147483646 w 107"/>
                <a:gd name="T47" fmla="*/ 2147483646 h 6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47"/>
                <a:gd name="T74" fmla="*/ 107 w 107"/>
                <a:gd name="T75" fmla="*/ 647 h 6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47">
                  <a:moveTo>
                    <a:pt x="4" y="46"/>
                  </a:moveTo>
                  <a:lnTo>
                    <a:pt x="6" y="22"/>
                  </a:lnTo>
                  <a:lnTo>
                    <a:pt x="13" y="7"/>
                  </a:lnTo>
                  <a:lnTo>
                    <a:pt x="22" y="0"/>
                  </a:lnTo>
                  <a:lnTo>
                    <a:pt x="34" y="0"/>
                  </a:lnTo>
                  <a:lnTo>
                    <a:pt x="46" y="7"/>
                  </a:lnTo>
                  <a:lnTo>
                    <a:pt x="57" y="18"/>
                  </a:lnTo>
                  <a:lnTo>
                    <a:pt x="67" y="36"/>
                  </a:lnTo>
                  <a:lnTo>
                    <a:pt x="74" y="57"/>
                  </a:lnTo>
                  <a:lnTo>
                    <a:pt x="107" y="612"/>
                  </a:lnTo>
                  <a:lnTo>
                    <a:pt x="105" y="624"/>
                  </a:lnTo>
                  <a:lnTo>
                    <a:pt x="103" y="633"/>
                  </a:lnTo>
                  <a:lnTo>
                    <a:pt x="100" y="640"/>
                  </a:lnTo>
                  <a:lnTo>
                    <a:pt x="96" y="644"/>
                  </a:lnTo>
                  <a:lnTo>
                    <a:pt x="90" y="646"/>
                  </a:lnTo>
                  <a:lnTo>
                    <a:pt x="82" y="647"/>
                  </a:lnTo>
                  <a:lnTo>
                    <a:pt x="71" y="646"/>
                  </a:lnTo>
                  <a:lnTo>
                    <a:pt x="58" y="643"/>
                  </a:lnTo>
                  <a:lnTo>
                    <a:pt x="51" y="607"/>
                  </a:lnTo>
                  <a:lnTo>
                    <a:pt x="0" y="74"/>
                  </a:lnTo>
                  <a:lnTo>
                    <a:pt x="0" y="71"/>
                  </a:lnTo>
                  <a:lnTo>
                    <a:pt x="0" y="65"/>
                  </a:lnTo>
                  <a:lnTo>
                    <a:pt x="0" y="55"/>
                  </a:lnTo>
                  <a:lnTo>
                    <a:pt x="4" y="46"/>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1" name="Freeform 233"/>
            <p:cNvSpPr>
              <a:spLocks/>
            </p:cNvSpPr>
            <p:nvPr/>
          </p:nvSpPr>
          <p:spPr bwMode="auto">
            <a:xfrm>
              <a:off x="4327525" y="3059113"/>
              <a:ext cx="152400" cy="1016000"/>
            </a:xfrm>
            <a:custGeom>
              <a:avLst/>
              <a:gdLst>
                <a:gd name="T0" fmla="*/ 2147483646 w 96"/>
                <a:gd name="T1" fmla="*/ 2147483646 h 640"/>
                <a:gd name="T2" fmla="*/ 2147483646 w 96"/>
                <a:gd name="T3" fmla="*/ 2147483646 h 640"/>
                <a:gd name="T4" fmla="*/ 2147483646 w 96"/>
                <a:gd name="T5" fmla="*/ 2147483646 h 640"/>
                <a:gd name="T6" fmla="*/ 2147483646 w 96"/>
                <a:gd name="T7" fmla="*/ 0 h 640"/>
                <a:gd name="T8" fmla="*/ 2147483646 w 96"/>
                <a:gd name="T9" fmla="*/ 0 h 640"/>
                <a:gd name="T10" fmla="*/ 2147483646 w 96"/>
                <a:gd name="T11" fmla="*/ 2147483646 h 640"/>
                <a:gd name="T12" fmla="*/ 2147483646 w 96"/>
                <a:gd name="T13" fmla="*/ 2147483646 h 640"/>
                <a:gd name="T14" fmla="*/ 2147483646 w 96"/>
                <a:gd name="T15" fmla="*/ 2147483646 h 640"/>
                <a:gd name="T16" fmla="*/ 2147483646 w 96"/>
                <a:gd name="T17" fmla="*/ 2147483646 h 640"/>
                <a:gd name="T18" fmla="*/ 0 w 96"/>
                <a:gd name="T19" fmla="*/ 2147483646 h 640"/>
                <a:gd name="T20" fmla="*/ 2147483646 w 96"/>
                <a:gd name="T21" fmla="*/ 2147483646 h 640"/>
                <a:gd name="T22" fmla="*/ 2147483646 w 96"/>
                <a:gd name="T23" fmla="*/ 2147483646 h 640"/>
                <a:gd name="T24" fmla="*/ 2147483646 w 96"/>
                <a:gd name="T25" fmla="*/ 2147483646 h 640"/>
                <a:gd name="T26" fmla="*/ 2147483646 w 96"/>
                <a:gd name="T27" fmla="*/ 2147483646 h 640"/>
                <a:gd name="T28" fmla="*/ 2147483646 w 96"/>
                <a:gd name="T29" fmla="*/ 2147483646 h 640"/>
                <a:gd name="T30" fmla="*/ 2147483646 w 96"/>
                <a:gd name="T31" fmla="*/ 2147483646 h 640"/>
                <a:gd name="T32" fmla="*/ 2147483646 w 96"/>
                <a:gd name="T33" fmla="*/ 2147483646 h 640"/>
                <a:gd name="T34" fmla="*/ 2147483646 w 96"/>
                <a:gd name="T35" fmla="*/ 2147483646 h 640"/>
                <a:gd name="T36" fmla="*/ 2147483646 w 96"/>
                <a:gd name="T37" fmla="*/ 2147483646 h 640"/>
                <a:gd name="T38" fmla="*/ 2147483646 w 96"/>
                <a:gd name="T39" fmla="*/ 2147483646 h 640"/>
                <a:gd name="T40" fmla="*/ 2147483646 w 96"/>
                <a:gd name="T41" fmla="*/ 2147483646 h 640"/>
                <a:gd name="T42" fmla="*/ 2147483646 w 96"/>
                <a:gd name="T43" fmla="*/ 2147483646 h 640"/>
                <a:gd name="T44" fmla="*/ 2147483646 w 96"/>
                <a:gd name="T45" fmla="*/ 2147483646 h 640"/>
                <a:gd name="T46" fmla="*/ 2147483646 w 96"/>
                <a:gd name="T47" fmla="*/ 2147483646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640"/>
                <a:gd name="T74" fmla="*/ 96 w 96"/>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640">
                  <a:moveTo>
                    <a:pt x="93" y="29"/>
                  </a:moveTo>
                  <a:lnTo>
                    <a:pt x="87" y="13"/>
                  </a:lnTo>
                  <a:lnTo>
                    <a:pt x="79" y="4"/>
                  </a:lnTo>
                  <a:lnTo>
                    <a:pt x="70" y="0"/>
                  </a:lnTo>
                  <a:lnTo>
                    <a:pt x="61" y="0"/>
                  </a:lnTo>
                  <a:lnTo>
                    <a:pt x="52" y="5"/>
                  </a:lnTo>
                  <a:lnTo>
                    <a:pt x="44" y="15"/>
                  </a:lnTo>
                  <a:lnTo>
                    <a:pt x="37" y="28"/>
                  </a:lnTo>
                  <a:lnTo>
                    <a:pt x="34" y="45"/>
                  </a:lnTo>
                  <a:lnTo>
                    <a:pt x="0" y="600"/>
                  </a:lnTo>
                  <a:lnTo>
                    <a:pt x="1" y="614"/>
                  </a:lnTo>
                  <a:lnTo>
                    <a:pt x="4" y="625"/>
                  </a:lnTo>
                  <a:lnTo>
                    <a:pt x="9" y="633"/>
                  </a:lnTo>
                  <a:lnTo>
                    <a:pt x="14" y="638"/>
                  </a:lnTo>
                  <a:lnTo>
                    <a:pt x="20" y="640"/>
                  </a:lnTo>
                  <a:lnTo>
                    <a:pt x="28" y="639"/>
                  </a:lnTo>
                  <a:lnTo>
                    <a:pt x="37" y="637"/>
                  </a:lnTo>
                  <a:lnTo>
                    <a:pt x="46" y="631"/>
                  </a:lnTo>
                  <a:lnTo>
                    <a:pt x="53" y="598"/>
                  </a:lnTo>
                  <a:lnTo>
                    <a:pt x="94" y="70"/>
                  </a:lnTo>
                  <a:lnTo>
                    <a:pt x="95" y="65"/>
                  </a:lnTo>
                  <a:lnTo>
                    <a:pt x="96" y="53"/>
                  </a:lnTo>
                  <a:lnTo>
                    <a:pt x="96" y="40"/>
                  </a:lnTo>
                  <a:lnTo>
                    <a:pt x="93" y="29"/>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2" name="Freeform 234"/>
            <p:cNvSpPr>
              <a:spLocks/>
            </p:cNvSpPr>
            <p:nvPr/>
          </p:nvSpPr>
          <p:spPr bwMode="auto">
            <a:xfrm>
              <a:off x="3744913" y="3046413"/>
              <a:ext cx="153988" cy="1016000"/>
            </a:xfrm>
            <a:custGeom>
              <a:avLst/>
              <a:gdLst>
                <a:gd name="T0" fmla="*/ 2147483646 w 97"/>
                <a:gd name="T1" fmla="*/ 2147483646 h 640"/>
                <a:gd name="T2" fmla="*/ 2147483646 w 97"/>
                <a:gd name="T3" fmla="*/ 2147483646 h 640"/>
                <a:gd name="T4" fmla="*/ 2147483646 w 97"/>
                <a:gd name="T5" fmla="*/ 2147483646 h 640"/>
                <a:gd name="T6" fmla="*/ 2147483646 w 97"/>
                <a:gd name="T7" fmla="*/ 2147483646 h 640"/>
                <a:gd name="T8" fmla="*/ 2147483646 w 97"/>
                <a:gd name="T9" fmla="*/ 0 h 640"/>
                <a:gd name="T10" fmla="*/ 2147483646 w 97"/>
                <a:gd name="T11" fmla="*/ 2147483646 h 640"/>
                <a:gd name="T12" fmla="*/ 2147483646 w 97"/>
                <a:gd name="T13" fmla="*/ 2147483646 h 640"/>
                <a:gd name="T14" fmla="*/ 2147483646 w 97"/>
                <a:gd name="T15" fmla="*/ 2147483646 h 640"/>
                <a:gd name="T16" fmla="*/ 2147483646 w 97"/>
                <a:gd name="T17" fmla="*/ 2147483646 h 640"/>
                <a:gd name="T18" fmla="*/ 2147483646 w 97"/>
                <a:gd name="T19" fmla="*/ 2147483646 h 640"/>
                <a:gd name="T20" fmla="*/ 2147483646 w 97"/>
                <a:gd name="T21" fmla="*/ 2147483646 h 640"/>
                <a:gd name="T22" fmla="*/ 2147483646 w 97"/>
                <a:gd name="T23" fmla="*/ 2147483646 h 640"/>
                <a:gd name="T24" fmla="*/ 2147483646 w 97"/>
                <a:gd name="T25" fmla="*/ 2147483646 h 640"/>
                <a:gd name="T26" fmla="*/ 2147483646 w 97"/>
                <a:gd name="T27" fmla="*/ 2147483646 h 640"/>
                <a:gd name="T28" fmla="*/ 2147483646 w 97"/>
                <a:gd name="T29" fmla="*/ 2147483646 h 640"/>
                <a:gd name="T30" fmla="*/ 2147483646 w 97"/>
                <a:gd name="T31" fmla="*/ 2147483646 h 640"/>
                <a:gd name="T32" fmla="*/ 2147483646 w 97"/>
                <a:gd name="T33" fmla="*/ 2147483646 h 640"/>
                <a:gd name="T34" fmla="*/ 2147483646 w 97"/>
                <a:gd name="T35" fmla="*/ 2147483646 h 640"/>
                <a:gd name="T36" fmla="*/ 2147483646 w 97"/>
                <a:gd name="T37" fmla="*/ 2147483646 h 640"/>
                <a:gd name="T38" fmla="*/ 0 w 97"/>
                <a:gd name="T39" fmla="*/ 2147483646 h 640"/>
                <a:gd name="T40" fmla="*/ 0 w 97"/>
                <a:gd name="T41" fmla="*/ 2147483646 h 640"/>
                <a:gd name="T42" fmla="*/ 0 w 97"/>
                <a:gd name="T43" fmla="*/ 2147483646 h 640"/>
                <a:gd name="T44" fmla="*/ 0 w 97"/>
                <a:gd name="T45" fmla="*/ 2147483646 h 640"/>
                <a:gd name="T46" fmla="*/ 2147483646 w 97"/>
                <a:gd name="T47" fmla="*/ 2147483646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40"/>
                <a:gd name="T74" fmla="*/ 97 w 97"/>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40">
                  <a:moveTo>
                    <a:pt x="4" y="54"/>
                  </a:moveTo>
                  <a:lnTo>
                    <a:pt x="6" y="30"/>
                  </a:lnTo>
                  <a:lnTo>
                    <a:pt x="12" y="12"/>
                  </a:lnTo>
                  <a:lnTo>
                    <a:pt x="19" y="3"/>
                  </a:lnTo>
                  <a:lnTo>
                    <a:pt x="29" y="0"/>
                  </a:lnTo>
                  <a:lnTo>
                    <a:pt x="39" y="3"/>
                  </a:lnTo>
                  <a:lnTo>
                    <a:pt x="49" y="12"/>
                  </a:lnTo>
                  <a:lnTo>
                    <a:pt x="57" y="28"/>
                  </a:lnTo>
                  <a:lnTo>
                    <a:pt x="64" y="48"/>
                  </a:lnTo>
                  <a:lnTo>
                    <a:pt x="97" y="603"/>
                  </a:lnTo>
                  <a:lnTo>
                    <a:pt x="96" y="620"/>
                  </a:lnTo>
                  <a:lnTo>
                    <a:pt x="92" y="631"/>
                  </a:lnTo>
                  <a:lnTo>
                    <a:pt x="86" y="637"/>
                  </a:lnTo>
                  <a:lnTo>
                    <a:pt x="79" y="640"/>
                  </a:lnTo>
                  <a:lnTo>
                    <a:pt x="72" y="640"/>
                  </a:lnTo>
                  <a:lnTo>
                    <a:pt x="65" y="638"/>
                  </a:lnTo>
                  <a:lnTo>
                    <a:pt x="60" y="635"/>
                  </a:lnTo>
                  <a:lnTo>
                    <a:pt x="58" y="631"/>
                  </a:lnTo>
                  <a:lnTo>
                    <a:pt x="50" y="599"/>
                  </a:lnTo>
                  <a:lnTo>
                    <a:pt x="0" y="83"/>
                  </a:lnTo>
                  <a:lnTo>
                    <a:pt x="0" y="80"/>
                  </a:lnTo>
                  <a:lnTo>
                    <a:pt x="0" y="72"/>
                  </a:lnTo>
                  <a:lnTo>
                    <a:pt x="0" y="63"/>
                  </a:lnTo>
                  <a:lnTo>
                    <a:pt x="4" y="54"/>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3" name="Freeform 235"/>
            <p:cNvSpPr>
              <a:spLocks/>
            </p:cNvSpPr>
            <p:nvPr/>
          </p:nvSpPr>
          <p:spPr bwMode="auto">
            <a:xfrm>
              <a:off x="4327525" y="3038475"/>
              <a:ext cx="134938" cy="1022350"/>
            </a:xfrm>
            <a:custGeom>
              <a:avLst/>
              <a:gdLst>
                <a:gd name="T0" fmla="*/ 2147483646 w 85"/>
                <a:gd name="T1" fmla="*/ 2147483646 h 644"/>
                <a:gd name="T2" fmla="*/ 2147483646 w 85"/>
                <a:gd name="T3" fmla="*/ 2147483646 h 644"/>
                <a:gd name="T4" fmla="*/ 2147483646 w 85"/>
                <a:gd name="T5" fmla="*/ 2147483646 h 644"/>
                <a:gd name="T6" fmla="*/ 2147483646 w 85"/>
                <a:gd name="T7" fmla="*/ 2147483646 h 644"/>
                <a:gd name="T8" fmla="*/ 2147483646 w 85"/>
                <a:gd name="T9" fmla="*/ 0 h 644"/>
                <a:gd name="T10" fmla="*/ 2147483646 w 85"/>
                <a:gd name="T11" fmla="*/ 2147483646 h 644"/>
                <a:gd name="T12" fmla="*/ 2147483646 w 85"/>
                <a:gd name="T13" fmla="*/ 2147483646 h 644"/>
                <a:gd name="T14" fmla="*/ 2147483646 w 85"/>
                <a:gd name="T15" fmla="*/ 2147483646 h 644"/>
                <a:gd name="T16" fmla="*/ 2147483646 w 85"/>
                <a:gd name="T17" fmla="*/ 2147483646 h 644"/>
                <a:gd name="T18" fmla="*/ 0 w 85"/>
                <a:gd name="T19" fmla="*/ 2147483646 h 644"/>
                <a:gd name="T20" fmla="*/ 2147483646 w 85"/>
                <a:gd name="T21" fmla="*/ 2147483646 h 644"/>
                <a:gd name="T22" fmla="*/ 2147483646 w 85"/>
                <a:gd name="T23" fmla="*/ 2147483646 h 644"/>
                <a:gd name="T24" fmla="*/ 2147483646 w 85"/>
                <a:gd name="T25" fmla="*/ 2147483646 h 644"/>
                <a:gd name="T26" fmla="*/ 2147483646 w 85"/>
                <a:gd name="T27" fmla="*/ 2147483646 h 644"/>
                <a:gd name="T28" fmla="*/ 2147483646 w 85"/>
                <a:gd name="T29" fmla="*/ 2147483646 h 644"/>
                <a:gd name="T30" fmla="*/ 2147483646 w 85"/>
                <a:gd name="T31" fmla="*/ 2147483646 h 644"/>
                <a:gd name="T32" fmla="*/ 2147483646 w 85"/>
                <a:gd name="T33" fmla="*/ 2147483646 h 644"/>
                <a:gd name="T34" fmla="*/ 2147483646 w 85"/>
                <a:gd name="T35" fmla="*/ 2147483646 h 644"/>
                <a:gd name="T36" fmla="*/ 2147483646 w 85"/>
                <a:gd name="T37" fmla="*/ 2147483646 h 644"/>
                <a:gd name="T38" fmla="*/ 2147483646 w 85"/>
                <a:gd name="T39" fmla="*/ 2147483646 h 644"/>
                <a:gd name="T40" fmla="*/ 2147483646 w 85"/>
                <a:gd name="T41" fmla="*/ 2147483646 h 644"/>
                <a:gd name="T42" fmla="*/ 2147483646 w 85"/>
                <a:gd name="T43" fmla="*/ 2147483646 h 644"/>
                <a:gd name="T44" fmla="*/ 2147483646 w 85"/>
                <a:gd name="T45" fmla="*/ 2147483646 h 644"/>
                <a:gd name="T46" fmla="*/ 2147483646 w 85"/>
                <a:gd name="T47" fmla="*/ 2147483646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644"/>
                <a:gd name="T74" fmla="*/ 85 w 85"/>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644">
                  <a:moveTo>
                    <a:pt x="82" y="65"/>
                  </a:moveTo>
                  <a:lnTo>
                    <a:pt x="79" y="37"/>
                  </a:lnTo>
                  <a:lnTo>
                    <a:pt x="75" y="17"/>
                  </a:lnTo>
                  <a:lnTo>
                    <a:pt x="68" y="5"/>
                  </a:lnTo>
                  <a:lnTo>
                    <a:pt x="60" y="0"/>
                  </a:lnTo>
                  <a:lnTo>
                    <a:pt x="52" y="3"/>
                  </a:lnTo>
                  <a:lnTo>
                    <a:pt x="45" y="14"/>
                  </a:lnTo>
                  <a:lnTo>
                    <a:pt x="38" y="33"/>
                  </a:lnTo>
                  <a:lnTo>
                    <a:pt x="33" y="59"/>
                  </a:lnTo>
                  <a:lnTo>
                    <a:pt x="0" y="613"/>
                  </a:lnTo>
                  <a:lnTo>
                    <a:pt x="4" y="626"/>
                  </a:lnTo>
                  <a:lnTo>
                    <a:pt x="9" y="636"/>
                  </a:lnTo>
                  <a:lnTo>
                    <a:pt x="16" y="641"/>
                  </a:lnTo>
                  <a:lnTo>
                    <a:pt x="23" y="643"/>
                  </a:lnTo>
                  <a:lnTo>
                    <a:pt x="30" y="644"/>
                  </a:lnTo>
                  <a:lnTo>
                    <a:pt x="35" y="643"/>
                  </a:lnTo>
                  <a:lnTo>
                    <a:pt x="38" y="642"/>
                  </a:lnTo>
                  <a:lnTo>
                    <a:pt x="39" y="640"/>
                  </a:lnTo>
                  <a:lnTo>
                    <a:pt x="46" y="608"/>
                  </a:lnTo>
                  <a:lnTo>
                    <a:pt x="81" y="103"/>
                  </a:lnTo>
                  <a:lnTo>
                    <a:pt x="82" y="99"/>
                  </a:lnTo>
                  <a:lnTo>
                    <a:pt x="84" y="88"/>
                  </a:lnTo>
                  <a:lnTo>
                    <a:pt x="85" y="76"/>
                  </a:lnTo>
                  <a:lnTo>
                    <a:pt x="82" y="6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4" name="Freeform 236"/>
            <p:cNvSpPr>
              <a:spLocks/>
            </p:cNvSpPr>
            <p:nvPr/>
          </p:nvSpPr>
          <p:spPr bwMode="auto">
            <a:xfrm>
              <a:off x="3744913" y="3048000"/>
              <a:ext cx="138113" cy="996950"/>
            </a:xfrm>
            <a:custGeom>
              <a:avLst/>
              <a:gdLst>
                <a:gd name="T0" fmla="*/ 2147483646 w 87"/>
                <a:gd name="T1" fmla="*/ 2147483646 h 628"/>
                <a:gd name="T2" fmla="*/ 2147483646 w 87"/>
                <a:gd name="T3" fmla="*/ 2147483646 h 628"/>
                <a:gd name="T4" fmla="*/ 2147483646 w 87"/>
                <a:gd name="T5" fmla="*/ 2147483646 h 628"/>
                <a:gd name="T6" fmla="*/ 2147483646 w 87"/>
                <a:gd name="T7" fmla="*/ 2147483646 h 628"/>
                <a:gd name="T8" fmla="*/ 2147483646 w 87"/>
                <a:gd name="T9" fmla="*/ 0 h 628"/>
                <a:gd name="T10" fmla="*/ 2147483646 w 87"/>
                <a:gd name="T11" fmla="*/ 2147483646 h 628"/>
                <a:gd name="T12" fmla="*/ 2147483646 w 87"/>
                <a:gd name="T13" fmla="*/ 2147483646 h 628"/>
                <a:gd name="T14" fmla="*/ 2147483646 w 87"/>
                <a:gd name="T15" fmla="*/ 2147483646 h 628"/>
                <a:gd name="T16" fmla="*/ 2147483646 w 87"/>
                <a:gd name="T17" fmla="*/ 2147483646 h 628"/>
                <a:gd name="T18" fmla="*/ 2147483646 w 87"/>
                <a:gd name="T19" fmla="*/ 2147483646 h 628"/>
                <a:gd name="T20" fmla="*/ 2147483646 w 87"/>
                <a:gd name="T21" fmla="*/ 2147483646 h 628"/>
                <a:gd name="T22" fmla="*/ 2147483646 w 87"/>
                <a:gd name="T23" fmla="*/ 2147483646 h 628"/>
                <a:gd name="T24" fmla="*/ 2147483646 w 87"/>
                <a:gd name="T25" fmla="*/ 2147483646 h 628"/>
                <a:gd name="T26" fmla="*/ 2147483646 w 87"/>
                <a:gd name="T27" fmla="*/ 2147483646 h 628"/>
                <a:gd name="T28" fmla="*/ 2147483646 w 87"/>
                <a:gd name="T29" fmla="*/ 2147483646 h 628"/>
                <a:gd name="T30" fmla="*/ 2147483646 w 87"/>
                <a:gd name="T31" fmla="*/ 2147483646 h 628"/>
                <a:gd name="T32" fmla="*/ 2147483646 w 87"/>
                <a:gd name="T33" fmla="*/ 2147483646 h 628"/>
                <a:gd name="T34" fmla="*/ 2147483646 w 87"/>
                <a:gd name="T35" fmla="*/ 2147483646 h 628"/>
                <a:gd name="T36" fmla="*/ 2147483646 w 87"/>
                <a:gd name="T37" fmla="*/ 2147483646 h 628"/>
                <a:gd name="T38" fmla="*/ 0 w 87"/>
                <a:gd name="T39" fmla="*/ 2147483646 h 628"/>
                <a:gd name="T40" fmla="*/ 0 w 87"/>
                <a:gd name="T41" fmla="*/ 2147483646 h 628"/>
                <a:gd name="T42" fmla="*/ 0 w 87"/>
                <a:gd name="T43" fmla="*/ 2147483646 h 628"/>
                <a:gd name="T44" fmla="*/ 0 w 87"/>
                <a:gd name="T45" fmla="*/ 2147483646 h 628"/>
                <a:gd name="T46" fmla="*/ 2147483646 w 87"/>
                <a:gd name="T47" fmla="*/ 2147483646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628"/>
                <a:gd name="T74" fmla="*/ 87 w 87"/>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628">
                  <a:moveTo>
                    <a:pt x="4" y="53"/>
                  </a:moveTo>
                  <a:lnTo>
                    <a:pt x="6" y="29"/>
                  </a:lnTo>
                  <a:lnTo>
                    <a:pt x="10" y="11"/>
                  </a:lnTo>
                  <a:lnTo>
                    <a:pt x="16" y="3"/>
                  </a:lnTo>
                  <a:lnTo>
                    <a:pt x="24" y="0"/>
                  </a:lnTo>
                  <a:lnTo>
                    <a:pt x="32" y="4"/>
                  </a:lnTo>
                  <a:lnTo>
                    <a:pt x="41" y="14"/>
                  </a:lnTo>
                  <a:lnTo>
                    <a:pt x="47" y="29"/>
                  </a:lnTo>
                  <a:lnTo>
                    <a:pt x="53" y="50"/>
                  </a:lnTo>
                  <a:lnTo>
                    <a:pt x="86" y="599"/>
                  </a:lnTo>
                  <a:lnTo>
                    <a:pt x="87" y="606"/>
                  </a:lnTo>
                  <a:lnTo>
                    <a:pt x="86" y="612"/>
                  </a:lnTo>
                  <a:lnTo>
                    <a:pt x="84" y="617"/>
                  </a:lnTo>
                  <a:lnTo>
                    <a:pt x="81" y="621"/>
                  </a:lnTo>
                  <a:lnTo>
                    <a:pt x="76" y="624"/>
                  </a:lnTo>
                  <a:lnTo>
                    <a:pt x="71" y="627"/>
                  </a:lnTo>
                  <a:lnTo>
                    <a:pt x="64" y="628"/>
                  </a:lnTo>
                  <a:lnTo>
                    <a:pt x="55" y="628"/>
                  </a:lnTo>
                  <a:lnTo>
                    <a:pt x="50" y="598"/>
                  </a:lnTo>
                  <a:lnTo>
                    <a:pt x="0" y="82"/>
                  </a:lnTo>
                  <a:lnTo>
                    <a:pt x="0" y="79"/>
                  </a:lnTo>
                  <a:lnTo>
                    <a:pt x="0" y="71"/>
                  </a:lnTo>
                  <a:lnTo>
                    <a:pt x="0" y="62"/>
                  </a:lnTo>
                  <a:lnTo>
                    <a:pt x="4" y="53"/>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5" name="Freeform 237"/>
            <p:cNvSpPr>
              <a:spLocks/>
            </p:cNvSpPr>
            <p:nvPr/>
          </p:nvSpPr>
          <p:spPr bwMode="auto">
            <a:xfrm>
              <a:off x="4343400" y="3051175"/>
              <a:ext cx="122238" cy="1008062"/>
            </a:xfrm>
            <a:custGeom>
              <a:avLst/>
              <a:gdLst>
                <a:gd name="T0" fmla="*/ 2147483646 w 77"/>
                <a:gd name="T1" fmla="*/ 2147483646 h 635"/>
                <a:gd name="T2" fmla="*/ 2147483646 w 77"/>
                <a:gd name="T3" fmla="*/ 2147483646 h 635"/>
                <a:gd name="T4" fmla="*/ 2147483646 w 77"/>
                <a:gd name="T5" fmla="*/ 2147483646 h 635"/>
                <a:gd name="T6" fmla="*/ 2147483646 w 77"/>
                <a:gd name="T7" fmla="*/ 2147483646 h 635"/>
                <a:gd name="T8" fmla="*/ 2147483646 w 77"/>
                <a:gd name="T9" fmla="*/ 0 h 635"/>
                <a:gd name="T10" fmla="*/ 2147483646 w 77"/>
                <a:gd name="T11" fmla="*/ 2147483646 h 635"/>
                <a:gd name="T12" fmla="*/ 2147483646 w 77"/>
                <a:gd name="T13" fmla="*/ 2147483646 h 635"/>
                <a:gd name="T14" fmla="*/ 2147483646 w 77"/>
                <a:gd name="T15" fmla="*/ 2147483646 h 635"/>
                <a:gd name="T16" fmla="*/ 2147483646 w 77"/>
                <a:gd name="T17" fmla="*/ 2147483646 h 635"/>
                <a:gd name="T18" fmla="*/ 2147483646 w 77"/>
                <a:gd name="T19" fmla="*/ 2147483646 h 635"/>
                <a:gd name="T20" fmla="*/ 0 w 77"/>
                <a:gd name="T21" fmla="*/ 2147483646 h 635"/>
                <a:gd name="T22" fmla="*/ 2147483646 w 77"/>
                <a:gd name="T23" fmla="*/ 2147483646 h 635"/>
                <a:gd name="T24" fmla="*/ 2147483646 w 77"/>
                <a:gd name="T25" fmla="*/ 2147483646 h 635"/>
                <a:gd name="T26" fmla="*/ 2147483646 w 77"/>
                <a:gd name="T27" fmla="*/ 2147483646 h 635"/>
                <a:gd name="T28" fmla="*/ 2147483646 w 77"/>
                <a:gd name="T29" fmla="*/ 2147483646 h 635"/>
                <a:gd name="T30" fmla="*/ 2147483646 w 77"/>
                <a:gd name="T31" fmla="*/ 2147483646 h 635"/>
                <a:gd name="T32" fmla="*/ 2147483646 w 77"/>
                <a:gd name="T33" fmla="*/ 2147483646 h 635"/>
                <a:gd name="T34" fmla="*/ 2147483646 w 77"/>
                <a:gd name="T35" fmla="*/ 2147483646 h 635"/>
                <a:gd name="T36" fmla="*/ 2147483646 w 77"/>
                <a:gd name="T37" fmla="*/ 2147483646 h 635"/>
                <a:gd name="T38" fmla="*/ 2147483646 w 77"/>
                <a:gd name="T39" fmla="*/ 2147483646 h 635"/>
                <a:gd name="T40" fmla="*/ 2147483646 w 77"/>
                <a:gd name="T41" fmla="*/ 2147483646 h 635"/>
                <a:gd name="T42" fmla="*/ 2147483646 w 77"/>
                <a:gd name="T43" fmla="*/ 2147483646 h 635"/>
                <a:gd name="T44" fmla="*/ 2147483646 w 77"/>
                <a:gd name="T45" fmla="*/ 2147483646 h 635"/>
                <a:gd name="T46" fmla="*/ 2147483646 w 77"/>
                <a:gd name="T47" fmla="*/ 2147483646 h 6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635"/>
                <a:gd name="T74" fmla="*/ 77 w 77"/>
                <a:gd name="T75" fmla="*/ 635 h 6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635">
                  <a:moveTo>
                    <a:pt x="75" y="50"/>
                  </a:moveTo>
                  <a:lnTo>
                    <a:pt x="73" y="26"/>
                  </a:lnTo>
                  <a:lnTo>
                    <a:pt x="70" y="10"/>
                  </a:lnTo>
                  <a:lnTo>
                    <a:pt x="65" y="2"/>
                  </a:lnTo>
                  <a:lnTo>
                    <a:pt x="59" y="0"/>
                  </a:lnTo>
                  <a:lnTo>
                    <a:pt x="52" y="5"/>
                  </a:lnTo>
                  <a:lnTo>
                    <a:pt x="46" y="16"/>
                  </a:lnTo>
                  <a:lnTo>
                    <a:pt x="39" y="32"/>
                  </a:lnTo>
                  <a:lnTo>
                    <a:pt x="34" y="53"/>
                  </a:lnTo>
                  <a:lnTo>
                    <a:pt x="1" y="602"/>
                  </a:lnTo>
                  <a:lnTo>
                    <a:pt x="0" y="611"/>
                  </a:lnTo>
                  <a:lnTo>
                    <a:pt x="1" y="620"/>
                  </a:lnTo>
                  <a:lnTo>
                    <a:pt x="3" y="626"/>
                  </a:lnTo>
                  <a:lnTo>
                    <a:pt x="6" y="632"/>
                  </a:lnTo>
                  <a:lnTo>
                    <a:pt x="10" y="634"/>
                  </a:lnTo>
                  <a:lnTo>
                    <a:pt x="16" y="635"/>
                  </a:lnTo>
                  <a:lnTo>
                    <a:pt x="23" y="634"/>
                  </a:lnTo>
                  <a:lnTo>
                    <a:pt x="32" y="631"/>
                  </a:lnTo>
                  <a:lnTo>
                    <a:pt x="36" y="600"/>
                  </a:lnTo>
                  <a:lnTo>
                    <a:pt x="73" y="88"/>
                  </a:lnTo>
                  <a:lnTo>
                    <a:pt x="75" y="84"/>
                  </a:lnTo>
                  <a:lnTo>
                    <a:pt x="76" y="75"/>
                  </a:lnTo>
                  <a:lnTo>
                    <a:pt x="77" y="62"/>
                  </a:lnTo>
                  <a:lnTo>
                    <a:pt x="75" y="5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6" name="Freeform 238"/>
            <p:cNvSpPr>
              <a:spLocks/>
            </p:cNvSpPr>
            <p:nvPr/>
          </p:nvSpPr>
          <p:spPr bwMode="auto">
            <a:xfrm>
              <a:off x="3716338" y="2641600"/>
              <a:ext cx="893763" cy="158750"/>
            </a:xfrm>
            <a:custGeom>
              <a:avLst/>
              <a:gdLst>
                <a:gd name="T0" fmla="*/ 2147483646 w 563"/>
                <a:gd name="T1" fmla="*/ 2147483646 h 100"/>
                <a:gd name="T2" fmla="*/ 2147483646 w 563"/>
                <a:gd name="T3" fmla="*/ 2147483646 h 100"/>
                <a:gd name="T4" fmla="*/ 2147483646 w 563"/>
                <a:gd name="T5" fmla="*/ 2147483646 h 100"/>
                <a:gd name="T6" fmla="*/ 2147483646 w 563"/>
                <a:gd name="T7" fmla="*/ 2147483646 h 100"/>
                <a:gd name="T8" fmla="*/ 2147483646 w 563"/>
                <a:gd name="T9" fmla="*/ 0 h 100"/>
                <a:gd name="T10" fmla="*/ 2147483646 w 563"/>
                <a:gd name="T11" fmla="*/ 0 h 100"/>
                <a:gd name="T12" fmla="*/ 2147483646 w 563"/>
                <a:gd name="T13" fmla="*/ 0 h 100"/>
                <a:gd name="T14" fmla="*/ 2147483646 w 563"/>
                <a:gd name="T15" fmla="*/ 2147483646 h 100"/>
                <a:gd name="T16" fmla="*/ 2147483646 w 563"/>
                <a:gd name="T17" fmla="*/ 2147483646 h 100"/>
                <a:gd name="T18" fmla="*/ 2147483646 w 563"/>
                <a:gd name="T19" fmla="*/ 2147483646 h 100"/>
                <a:gd name="T20" fmla="*/ 2147483646 w 563"/>
                <a:gd name="T21" fmla="*/ 2147483646 h 100"/>
                <a:gd name="T22" fmla="*/ 2147483646 w 563"/>
                <a:gd name="T23" fmla="*/ 2147483646 h 100"/>
                <a:gd name="T24" fmla="*/ 2147483646 w 563"/>
                <a:gd name="T25" fmla="*/ 2147483646 h 100"/>
                <a:gd name="T26" fmla="*/ 2147483646 w 563"/>
                <a:gd name="T27" fmla="*/ 2147483646 h 100"/>
                <a:gd name="T28" fmla="*/ 2147483646 w 563"/>
                <a:gd name="T29" fmla="*/ 2147483646 h 100"/>
                <a:gd name="T30" fmla="*/ 2147483646 w 563"/>
                <a:gd name="T31" fmla="*/ 2147483646 h 100"/>
                <a:gd name="T32" fmla="*/ 2147483646 w 563"/>
                <a:gd name="T33" fmla="*/ 2147483646 h 100"/>
                <a:gd name="T34" fmla="*/ 2147483646 w 563"/>
                <a:gd name="T35" fmla="*/ 2147483646 h 100"/>
                <a:gd name="T36" fmla="*/ 2147483646 w 563"/>
                <a:gd name="T37" fmla="*/ 2147483646 h 100"/>
                <a:gd name="T38" fmla="*/ 2147483646 w 563"/>
                <a:gd name="T39" fmla="*/ 2147483646 h 100"/>
                <a:gd name="T40" fmla="*/ 2147483646 w 563"/>
                <a:gd name="T41" fmla="*/ 2147483646 h 100"/>
                <a:gd name="T42" fmla="*/ 2147483646 w 563"/>
                <a:gd name="T43" fmla="*/ 2147483646 h 100"/>
                <a:gd name="T44" fmla="*/ 2147483646 w 563"/>
                <a:gd name="T45" fmla="*/ 2147483646 h 100"/>
                <a:gd name="T46" fmla="*/ 2147483646 w 563"/>
                <a:gd name="T47" fmla="*/ 2147483646 h 100"/>
                <a:gd name="T48" fmla="*/ 2147483646 w 563"/>
                <a:gd name="T49" fmla="*/ 2147483646 h 100"/>
                <a:gd name="T50" fmla="*/ 2147483646 w 563"/>
                <a:gd name="T51" fmla="*/ 2147483646 h 100"/>
                <a:gd name="T52" fmla="*/ 2147483646 w 563"/>
                <a:gd name="T53" fmla="*/ 2147483646 h 100"/>
                <a:gd name="T54" fmla="*/ 2147483646 w 563"/>
                <a:gd name="T55" fmla="*/ 2147483646 h 100"/>
                <a:gd name="T56" fmla="*/ 2147483646 w 563"/>
                <a:gd name="T57" fmla="*/ 2147483646 h 100"/>
                <a:gd name="T58" fmla="*/ 2147483646 w 563"/>
                <a:gd name="T59" fmla="*/ 2147483646 h 100"/>
                <a:gd name="T60" fmla="*/ 2147483646 w 563"/>
                <a:gd name="T61" fmla="*/ 2147483646 h 100"/>
                <a:gd name="T62" fmla="*/ 2147483646 w 563"/>
                <a:gd name="T63" fmla="*/ 2147483646 h 100"/>
                <a:gd name="T64" fmla="*/ 0 w 563"/>
                <a:gd name="T65" fmla="*/ 2147483646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3"/>
                <a:gd name="T100" fmla="*/ 0 h 100"/>
                <a:gd name="T101" fmla="*/ 563 w 563"/>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3" h="100">
                  <a:moveTo>
                    <a:pt x="0" y="13"/>
                  </a:moveTo>
                  <a:lnTo>
                    <a:pt x="11" y="11"/>
                  </a:lnTo>
                  <a:lnTo>
                    <a:pt x="23" y="10"/>
                  </a:lnTo>
                  <a:lnTo>
                    <a:pt x="35" y="8"/>
                  </a:lnTo>
                  <a:lnTo>
                    <a:pt x="50" y="7"/>
                  </a:lnTo>
                  <a:lnTo>
                    <a:pt x="64" y="5"/>
                  </a:lnTo>
                  <a:lnTo>
                    <a:pt x="80" y="4"/>
                  </a:lnTo>
                  <a:lnTo>
                    <a:pt x="97" y="3"/>
                  </a:lnTo>
                  <a:lnTo>
                    <a:pt x="113" y="1"/>
                  </a:lnTo>
                  <a:lnTo>
                    <a:pt x="131" y="0"/>
                  </a:lnTo>
                  <a:lnTo>
                    <a:pt x="149" y="0"/>
                  </a:lnTo>
                  <a:lnTo>
                    <a:pt x="168" y="0"/>
                  </a:lnTo>
                  <a:lnTo>
                    <a:pt x="187" y="0"/>
                  </a:lnTo>
                  <a:lnTo>
                    <a:pt x="207" y="0"/>
                  </a:lnTo>
                  <a:lnTo>
                    <a:pt x="227" y="0"/>
                  </a:lnTo>
                  <a:lnTo>
                    <a:pt x="248" y="1"/>
                  </a:lnTo>
                  <a:lnTo>
                    <a:pt x="268" y="3"/>
                  </a:lnTo>
                  <a:lnTo>
                    <a:pt x="288" y="5"/>
                  </a:lnTo>
                  <a:lnTo>
                    <a:pt x="308" y="7"/>
                  </a:lnTo>
                  <a:lnTo>
                    <a:pt x="329" y="9"/>
                  </a:lnTo>
                  <a:lnTo>
                    <a:pt x="349" y="12"/>
                  </a:lnTo>
                  <a:lnTo>
                    <a:pt x="370" y="16"/>
                  </a:lnTo>
                  <a:lnTo>
                    <a:pt x="389" y="20"/>
                  </a:lnTo>
                  <a:lnTo>
                    <a:pt x="409" y="25"/>
                  </a:lnTo>
                  <a:lnTo>
                    <a:pt x="428" y="30"/>
                  </a:lnTo>
                  <a:lnTo>
                    <a:pt x="448" y="36"/>
                  </a:lnTo>
                  <a:lnTo>
                    <a:pt x="466" y="42"/>
                  </a:lnTo>
                  <a:lnTo>
                    <a:pt x="484" y="49"/>
                  </a:lnTo>
                  <a:lnTo>
                    <a:pt x="501" y="56"/>
                  </a:lnTo>
                  <a:lnTo>
                    <a:pt x="518" y="65"/>
                  </a:lnTo>
                  <a:lnTo>
                    <a:pt x="533" y="74"/>
                  </a:lnTo>
                  <a:lnTo>
                    <a:pt x="548" y="84"/>
                  </a:lnTo>
                  <a:lnTo>
                    <a:pt x="563" y="94"/>
                  </a:lnTo>
                  <a:lnTo>
                    <a:pt x="548" y="96"/>
                  </a:lnTo>
                  <a:lnTo>
                    <a:pt x="532" y="97"/>
                  </a:lnTo>
                  <a:lnTo>
                    <a:pt x="516" y="98"/>
                  </a:lnTo>
                  <a:lnTo>
                    <a:pt x="500" y="99"/>
                  </a:lnTo>
                  <a:lnTo>
                    <a:pt x="484" y="100"/>
                  </a:lnTo>
                  <a:lnTo>
                    <a:pt x="468" y="100"/>
                  </a:lnTo>
                  <a:lnTo>
                    <a:pt x="451" y="100"/>
                  </a:lnTo>
                  <a:lnTo>
                    <a:pt x="433" y="100"/>
                  </a:lnTo>
                  <a:lnTo>
                    <a:pt x="416" y="99"/>
                  </a:lnTo>
                  <a:lnTo>
                    <a:pt x="399" y="99"/>
                  </a:lnTo>
                  <a:lnTo>
                    <a:pt x="381" y="98"/>
                  </a:lnTo>
                  <a:lnTo>
                    <a:pt x="363" y="97"/>
                  </a:lnTo>
                  <a:lnTo>
                    <a:pt x="345" y="95"/>
                  </a:lnTo>
                  <a:lnTo>
                    <a:pt x="327" y="93"/>
                  </a:lnTo>
                  <a:lnTo>
                    <a:pt x="309" y="92"/>
                  </a:lnTo>
                  <a:lnTo>
                    <a:pt x="292" y="90"/>
                  </a:lnTo>
                  <a:lnTo>
                    <a:pt x="273" y="88"/>
                  </a:lnTo>
                  <a:lnTo>
                    <a:pt x="256" y="85"/>
                  </a:lnTo>
                  <a:lnTo>
                    <a:pt x="238" y="83"/>
                  </a:lnTo>
                  <a:lnTo>
                    <a:pt x="220" y="80"/>
                  </a:lnTo>
                  <a:lnTo>
                    <a:pt x="203" y="77"/>
                  </a:lnTo>
                  <a:lnTo>
                    <a:pt x="185" y="74"/>
                  </a:lnTo>
                  <a:lnTo>
                    <a:pt x="168" y="71"/>
                  </a:lnTo>
                  <a:lnTo>
                    <a:pt x="151" y="67"/>
                  </a:lnTo>
                  <a:lnTo>
                    <a:pt x="134" y="63"/>
                  </a:lnTo>
                  <a:lnTo>
                    <a:pt x="118" y="59"/>
                  </a:lnTo>
                  <a:lnTo>
                    <a:pt x="102" y="55"/>
                  </a:lnTo>
                  <a:lnTo>
                    <a:pt x="86" y="51"/>
                  </a:lnTo>
                  <a:lnTo>
                    <a:pt x="70" y="46"/>
                  </a:lnTo>
                  <a:lnTo>
                    <a:pt x="55" y="41"/>
                  </a:lnTo>
                  <a:lnTo>
                    <a:pt x="40" y="36"/>
                  </a:lnTo>
                  <a:lnTo>
                    <a:pt x="26" y="31"/>
                  </a:lnTo>
                  <a:lnTo>
                    <a:pt x="0" y="13"/>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7" name="Freeform 239"/>
            <p:cNvSpPr>
              <a:spLocks/>
            </p:cNvSpPr>
            <p:nvPr/>
          </p:nvSpPr>
          <p:spPr bwMode="auto">
            <a:xfrm>
              <a:off x="3754438" y="2647950"/>
              <a:ext cx="828675" cy="149225"/>
            </a:xfrm>
            <a:custGeom>
              <a:avLst/>
              <a:gdLst>
                <a:gd name="T0" fmla="*/ 2147483646 w 522"/>
                <a:gd name="T1" fmla="*/ 2147483646 h 94"/>
                <a:gd name="T2" fmla="*/ 2147483646 w 522"/>
                <a:gd name="T3" fmla="*/ 2147483646 h 94"/>
                <a:gd name="T4" fmla="*/ 2147483646 w 522"/>
                <a:gd name="T5" fmla="*/ 2147483646 h 94"/>
                <a:gd name="T6" fmla="*/ 2147483646 w 522"/>
                <a:gd name="T7" fmla="*/ 2147483646 h 94"/>
                <a:gd name="T8" fmla="*/ 2147483646 w 522"/>
                <a:gd name="T9" fmla="*/ 2147483646 h 94"/>
                <a:gd name="T10" fmla="*/ 2147483646 w 522"/>
                <a:gd name="T11" fmla="*/ 0 h 94"/>
                <a:gd name="T12" fmla="*/ 2147483646 w 522"/>
                <a:gd name="T13" fmla="*/ 0 h 94"/>
                <a:gd name="T14" fmla="*/ 2147483646 w 522"/>
                <a:gd name="T15" fmla="*/ 2147483646 h 94"/>
                <a:gd name="T16" fmla="*/ 2147483646 w 522"/>
                <a:gd name="T17" fmla="*/ 2147483646 h 94"/>
                <a:gd name="T18" fmla="*/ 2147483646 w 522"/>
                <a:gd name="T19" fmla="*/ 2147483646 h 94"/>
                <a:gd name="T20" fmla="*/ 2147483646 w 522"/>
                <a:gd name="T21" fmla="*/ 2147483646 h 94"/>
                <a:gd name="T22" fmla="*/ 2147483646 w 522"/>
                <a:gd name="T23" fmla="*/ 2147483646 h 94"/>
                <a:gd name="T24" fmla="*/ 2147483646 w 522"/>
                <a:gd name="T25" fmla="*/ 2147483646 h 94"/>
                <a:gd name="T26" fmla="*/ 2147483646 w 522"/>
                <a:gd name="T27" fmla="*/ 2147483646 h 94"/>
                <a:gd name="T28" fmla="*/ 2147483646 w 522"/>
                <a:gd name="T29" fmla="*/ 2147483646 h 94"/>
                <a:gd name="T30" fmla="*/ 2147483646 w 522"/>
                <a:gd name="T31" fmla="*/ 2147483646 h 94"/>
                <a:gd name="T32" fmla="*/ 2147483646 w 522"/>
                <a:gd name="T33" fmla="*/ 2147483646 h 94"/>
                <a:gd name="T34" fmla="*/ 2147483646 w 522"/>
                <a:gd name="T35" fmla="*/ 2147483646 h 94"/>
                <a:gd name="T36" fmla="*/ 2147483646 w 522"/>
                <a:gd name="T37" fmla="*/ 2147483646 h 94"/>
                <a:gd name="T38" fmla="*/ 2147483646 w 522"/>
                <a:gd name="T39" fmla="*/ 2147483646 h 94"/>
                <a:gd name="T40" fmla="*/ 2147483646 w 522"/>
                <a:gd name="T41" fmla="*/ 2147483646 h 94"/>
                <a:gd name="T42" fmla="*/ 2147483646 w 522"/>
                <a:gd name="T43" fmla="*/ 2147483646 h 94"/>
                <a:gd name="T44" fmla="*/ 2147483646 w 522"/>
                <a:gd name="T45" fmla="*/ 2147483646 h 94"/>
                <a:gd name="T46" fmla="*/ 2147483646 w 522"/>
                <a:gd name="T47" fmla="*/ 2147483646 h 94"/>
                <a:gd name="T48" fmla="*/ 2147483646 w 522"/>
                <a:gd name="T49" fmla="*/ 2147483646 h 94"/>
                <a:gd name="T50" fmla="*/ 2147483646 w 522"/>
                <a:gd name="T51" fmla="*/ 2147483646 h 94"/>
                <a:gd name="T52" fmla="*/ 2147483646 w 522"/>
                <a:gd name="T53" fmla="*/ 2147483646 h 94"/>
                <a:gd name="T54" fmla="*/ 2147483646 w 522"/>
                <a:gd name="T55" fmla="*/ 2147483646 h 94"/>
                <a:gd name="T56" fmla="*/ 2147483646 w 522"/>
                <a:gd name="T57" fmla="*/ 2147483646 h 94"/>
                <a:gd name="T58" fmla="*/ 2147483646 w 522"/>
                <a:gd name="T59" fmla="*/ 2147483646 h 94"/>
                <a:gd name="T60" fmla="*/ 2147483646 w 522"/>
                <a:gd name="T61" fmla="*/ 2147483646 h 94"/>
                <a:gd name="T62" fmla="*/ 2147483646 w 522"/>
                <a:gd name="T63" fmla="*/ 2147483646 h 94"/>
                <a:gd name="T64" fmla="*/ 2147483646 w 522"/>
                <a:gd name="T65" fmla="*/ 2147483646 h 94"/>
                <a:gd name="T66" fmla="*/ 2147483646 w 522"/>
                <a:gd name="T67" fmla="*/ 2147483646 h 94"/>
                <a:gd name="T68" fmla="*/ 2147483646 w 522"/>
                <a:gd name="T69" fmla="*/ 2147483646 h 94"/>
                <a:gd name="T70" fmla="*/ 2147483646 w 522"/>
                <a:gd name="T71" fmla="*/ 2147483646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2"/>
                <a:gd name="T109" fmla="*/ 0 h 94"/>
                <a:gd name="T110" fmla="*/ 522 w 5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2" h="94">
                  <a:moveTo>
                    <a:pt x="0" y="13"/>
                  </a:moveTo>
                  <a:lnTo>
                    <a:pt x="10" y="11"/>
                  </a:lnTo>
                  <a:lnTo>
                    <a:pt x="21" y="9"/>
                  </a:lnTo>
                  <a:lnTo>
                    <a:pt x="33" y="8"/>
                  </a:lnTo>
                  <a:lnTo>
                    <a:pt x="46" y="6"/>
                  </a:lnTo>
                  <a:lnTo>
                    <a:pt x="60" y="5"/>
                  </a:lnTo>
                  <a:lnTo>
                    <a:pt x="74" y="4"/>
                  </a:lnTo>
                  <a:lnTo>
                    <a:pt x="89" y="3"/>
                  </a:lnTo>
                  <a:lnTo>
                    <a:pt x="105" y="1"/>
                  </a:lnTo>
                  <a:lnTo>
                    <a:pt x="122" y="1"/>
                  </a:lnTo>
                  <a:lnTo>
                    <a:pt x="139" y="0"/>
                  </a:lnTo>
                  <a:lnTo>
                    <a:pt x="156" y="0"/>
                  </a:lnTo>
                  <a:lnTo>
                    <a:pt x="174" y="0"/>
                  </a:lnTo>
                  <a:lnTo>
                    <a:pt x="192" y="0"/>
                  </a:lnTo>
                  <a:lnTo>
                    <a:pt x="211" y="1"/>
                  </a:lnTo>
                  <a:lnTo>
                    <a:pt x="229" y="1"/>
                  </a:lnTo>
                  <a:lnTo>
                    <a:pt x="248" y="3"/>
                  </a:lnTo>
                  <a:lnTo>
                    <a:pt x="267" y="4"/>
                  </a:lnTo>
                  <a:lnTo>
                    <a:pt x="287" y="7"/>
                  </a:lnTo>
                  <a:lnTo>
                    <a:pt x="305" y="9"/>
                  </a:lnTo>
                  <a:lnTo>
                    <a:pt x="324" y="11"/>
                  </a:lnTo>
                  <a:lnTo>
                    <a:pt x="343" y="15"/>
                  </a:lnTo>
                  <a:lnTo>
                    <a:pt x="361" y="19"/>
                  </a:lnTo>
                  <a:lnTo>
                    <a:pt x="380" y="23"/>
                  </a:lnTo>
                  <a:lnTo>
                    <a:pt x="398" y="28"/>
                  </a:lnTo>
                  <a:lnTo>
                    <a:pt x="415" y="33"/>
                  </a:lnTo>
                  <a:lnTo>
                    <a:pt x="432" y="40"/>
                  </a:lnTo>
                  <a:lnTo>
                    <a:pt x="449" y="45"/>
                  </a:lnTo>
                  <a:lnTo>
                    <a:pt x="465" y="53"/>
                  </a:lnTo>
                  <a:lnTo>
                    <a:pt x="480" y="61"/>
                  </a:lnTo>
                  <a:lnTo>
                    <a:pt x="495" y="70"/>
                  </a:lnTo>
                  <a:lnTo>
                    <a:pt x="509" y="79"/>
                  </a:lnTo>
                  <a:lnTo>
                    <a:pt x="522" y="88"/>
                  </a:lnTo>
                  <a:lnTo>
                    <a:pt x="508" y="90"/>
                  </a:lnTo>
                  <a:lnTo>
                    <a:pt x="494" y="91"/>
                  </a:lnTo>
                  <a:lnTo>
                    <a:pt x="479" y="92"/>
                  </a:lnTo>
                  <a:lnTo>
                    <a:pt x="465" y="93"/>
                  </a:lnTo>
                  <a:lnTo>
                    <a:pt x="450" y="93"/>
                  </a:lnTo>
                  <a:lnTo>
                    <a:pt x="434" y="94"/>
                  </a:lnTo>
                  <a:lnTo>
                    <a:pt x="418" y="94"/>
                  </a:lnTo>
                  <a:lnTo>
                    <a:pt x="402" y="93"/>
                  </a:lnTo>
                  <a:lnTo>
                    <a:pt x="386" y="93"/>
                  </a:lnTo>
                  <a:lnTo>
                    <a:pt x="370" y="93"/>
                  </a:lnTo>
                  <a:lnTo>
                    <a:pt x="354" y="92"/>
                  </a:lnTo>
                  <a:lnTo>
                    <a:pt x="337" y="90"/>
                  </a:lnTo>
                  <a:lnTo>
                    <a:pt x="321" y="89"/>
                  </a:lnTo>
                  <a:lnTo>
                    <a:pt x="304" y="88"/>
                  </a:lnTo>
                  <a:lnTo>
                    <a:pt x="287" y="86"/>
                  </a:lnTo>
                  <a:lnTo>
                    <a:pt x="270" y="84"/>
                  </a:lnTo>
                  <a:lnTo>
                    <a:pt x="254" y="82"/>
                  </a:lnTo>
                  <a:lnTo>
                    <a:pt x="237" y="79"/>
                  </a:lnTo>
                  <a:lnTo>
                    <a:pt x="221" y="78"/>
                  </a:lnTo>
                  <a:lnTo>
                    <a:pt x="204" y="75"/>
                  </a:lnTo>
                  <a:lnTo>
                    <a:pt x="188" y="72"/>
                  </a:lnTo>
                  <a:lnTo>
                    <a:pt x="172" y="69"/>
                  </a:lnTo>
                  <a:lnTo>
                    <a:pt x="156" y="66"/>
                  </a:lnTo>
                  <a:lnTo>
                    <a:pt x="140" y="62"/>
                  </a:lnTo>
                  <a:lnTo>
                    <a:pt x="124" y="59"/>
                  </a:lnTo>
                  <a:lnTo>
                    <a:pt x="109" y="55"/>
                  </a:lnTo>
                  <a:lnTo>
                    <a:pt x="94" y="51"/>
                  </a:lnTo>
                  <a:lnTo>
                    <a:pt x="79" y="47"/>
                  </a:lnTo>
                  <a:lnTo>
                    <a:pt x="65" y="43"/>
                  </a:lnTo>
                  <a:lnTo>
                    <a:pt x="51" y="38"/>
                  </a:lnTo>
                  <a:lnTo>
                    <a:pt x="37" y="34"/>
                  </a:lnTo>
                  <a:lnTo>
                    <a:pt x="24" y="29"/>
                  </a:lnTo>
                  <a:lnTo>
                    <a:pt x="21" y="27"/>
                  </a:lnTo>
                  <a:lnTo>
                    <a:pt x="18" y="25"/>
                  </a:lnTo>
                  <a:lnTo>
                    <a:pt x="15" y="23"/>
                  </a:lnTo>
                  <a:lnTo>
                    <a:pt x="12" y="21"/>
                  </a:lnTo>
                  <a:lnTo>
                    <a:pt x="9" y="19"/>
                  </a:lnTo>
                  <a:lnTo>
                    <a:pt x="6" y="16"/>
                  </a:lnTo>
                  <a:lnTo>
                    <a:pt x="3" y="15"/>
                  </a:lnTo>
                  <a:lnTo>
                    <a:pt x="0" y="13"/>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8" name="Freeform 240"/>
            <p:cNvSpPr>
              <a:spLocks/>
            </p:cNvSpPr>
            <p:nvPr/>
          </p:nvSpPr>
          <p:spPr bwMode="auto">
            <a:xfrm>
              <a:off x="3789363" y="2654300"/>
              <a:ext cx="768350" cy="136525"/>
            </a:xfrm>
            <a:custGeom>
              <a:avLst/>
              <a:gdLst>
                <a:gd name="T0" fmla="*/ 2147483646 w 484"/>
                <a:gd name="T1" fmla="*/ 2147483646 h 86"/>
                <a:gd name="T2" fmla="*/ 2147483646 w 484"/>
                <a:gd name="T3" fmla="*/ 2147483646 h 86"/>
                <a:gd name="T4" fmla="*/ 2147483646 w 484"/>
                <a:gd name="T5" fmla="*/ 2147483646 h 86"/>
                <a:gd name="T6" fmla="*/ 2147483646 w 484"/>
                <a:gd name="T7" fmla="*/ 2147483646 h 86"/>
                <a:gd name="T8" fmla="*/ 2147483646 w 484"/>
                <a:gd name="T9" fmla="*/ 0 h 86"/>
                <a:gd name="T10" fmla="*/ 2147483646 w 484"/>
                <a:gd name="T11" fmla="*/ 0 h 86"/>
                <a:gd name="T12" fmla="*/ 2147483646 w 484"/>
                <a:gd name="T13" fmla="*/ 0 h 86"/>
                <a:gd name="T14" fmla="*/ 2147483646 w 484"/>
                <a:gd name="T15" fmla="*/ 2147483646 h 86"/>
                <a:gd name="T16" fmla="*/ 2147483646 w 484"/>
                <a:gd name="T17" fmla="*/ 2147483646 h 86"/>
                <a:gd name="T18" fmla="*/ 2147483646 w 484"/>
                <a:gd name="T19" fmla="*/ 2147483646 h 86"/>
                <a:gd name="T20" fmla="*/ 2147483646 w 484"/>
                <a:gd name="T21" fmla="*/ 2147483646 h 86"/>
                <a:gd name="T22" fmla="*/ 2147483646 w 484"/>
                <a:gd name="T23" fmla="*/ 2147483646 h 86"/>
                <a:gd name="T24" fmla="*/ 2147483646 w 484"/>
                <a:gd name="T25" fmla="*/ 2147483646 h 86"/>
                <a:gd name="T26" fmla="*/ 2147483646 w 484"/>
                <a:gd name="T27" fmla="*/ 2147483646 h 86"/>
                <a:gd name="T28" fmla="*/ 2147483646 w 484"/>
                <a:gd name="T29" fmla="*/ 2147483646 h 86"/>
                <a:gd name="T30" fmla="*/ 2147483646 w 484"/>
                <a:gd name="T31" fmla="*/ 2147483646 h 86"/>
                <a:gd name="T32" fmla="*/ 2147483646 w 484"/>
                <a:gd name="T33" fmla="*/ 2147483646 h 86"/>
                <a:gd name="T34" fmla="*/ 2147483646 w 484"/>
                <a:gd name="T35" fmla="*/ 2147483646 h 86"/>
                <a:gd name="T36" fmla="*/ 2147483646 w 484"/>
                <a:gd name="T37" fmla="*/ 2147483646 h 86"/>
                <a:gd name="T38" fmla="*/ 2147483646 w 484"/>
                <a:gd name="T39" fmla="*/ 2147483646 h 86"/>
                <a:gd name="T40" fmla="*/ 2147483646 w 484"/>
                <a:gd name="T41" fmla="*/ 2147483646 h 86"/>
                <a:gd name="T42" fmla="*/ 2147483646 w 484"/>
                <a:gd name="T43" fmla="*/ 2147483646 h 86"/>
                <a:gd name="T44" fmla="*/ 2147483646 w 484"/>
                <a:gd name="T45" fmla="*/ 2147483646 h 86"/>
                <a:gd name="T46" fmla="*/ 2147483646 w 484"/>
                <a:gd name="T47" fmla="*/ 2147483646 h 86"/>
                <a:gd name="T48" fmla="*/ 2147483646 w 484"/>
                <a:gd name="T49" fmla="*/ 2147483646 h 86"/>
                <a:gd name="T50" fmla="*/ 2147483646 w 484"/>
                <a:gd name="T51" fmla="*/ 2147483646 h 86"/>
                <a:gd name="T52" fmla="*/ 2147483646 w 484"/>
                <a:gd name="T53" fmla="*/ 2147483646 h 86"/>
                <a:gd name="T54" fmla="*/ 2147483646 w 484"/>
                <a:gd name="T55" fmla="*/ 2147483646 h 86"/>
                <a:gd name="T56" fmla="*/ 2147483646 w 484"/>
                <a:gd name="T57" fmla="*/ 2147483646 h 86"/>
                <a:gd name="T58" fmla="*/ 2147483646 w 484"/>
                <a:gd name="T59" fmla="*/ 2147483646 h 86"/>
                <a:gd name="T60" fmla="*/ 2147483646 w 484"/>
                <a:gd name="T61" fmla="*/ 2147483646 h 86"/>
                <a:gd name="T62" fmla="*/ 2147483646 w 484"/>
                <a:gd name="T63" fmla="*/ 2147483646 h 86"/>
                <a:gd name="T64" fmla="*/ 2147483646 w 484"/>
                <a:gd name="T65" fmla="*/ 2147483646 h 86"/>
                <a:gd name="T66" fmla="*/ 2147483646 w 484"/>
                <a:gd name="T67" fmla="*/ 2147483646 h 86"/>
                <a:gd name="T68" fmla="*/ 2147483646 w 484"/>
                <a:gd name="T69" fmla="*/ 2147483646 h 86"/>
                <a:gd name="T70" fmla="*/ 2147483646 w 484"/>
                <a:gd name="T71" fmla="*/ 214748364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4"/>
                <a:gd name="T109" fmla="*/ 0 h 86"/>
                <a:gd name="T110" fmla="*/ 484 w 48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4" h="86">
                  <a:moveTo>
                    <a:pt x="0" y="11"/>
                  </a:moveTo>
                  <a:lnTo>
                    <a:pt x="10" y="10"/>
                  </a:lnTo>
                  <a:lnTo>
                    <a:pt x="20" y="8"/>
                  </a:lnTo>
                  <a:lnTo>
                    <a:pt x="32" y="7"/>
                  </a:lnTo>
                  <a:lnTo>
                    <a:pt x="43" y="5"/>
                  </a:lnTo>
                  <a:lnTo>
                    <a:pt x="56" y="4"/>
                  </a:lnTo>
                  <a:lnTo>
                    <a:pt x="69" y="3"/>
                  </a:lnTo>
                  <a:lnTo>
                    <a:pt x="83" y="2"/>
                  </a:lnTo>
                  <a:lnTo>
                    <a:pt x="98" y="1"/>
                  </a:lnTo>
                  <a:lnTo>
                    <a:pt x="113" y="0"/>
                  </a:lnTo>
                  <a:lnTo>
                    <a:pt x="129" y="0"/>
                  </a:lnTo>
                  <a:lnTo>
                    <a:pt x="145" y="0"/>
                  </a:lnTo>
                  <a:lnTo>
                    <a:pt x="162" y="0"/>
                  </a:lnTo>
                  <a:lnTo>
                    <a:pt x="178" y="0"/>
                  </a:lnTo>
                  <a:lnTo>
                    <a:pt x="196" y="0"/>
                  </a:lnTo>
                  <a:lnTo>
                    <a:pt x="213" y="1"/>
                  </a:lnTo>
                  <a:lnTo>
                    <a:pt x="230" y="3"/>
                  </a:lnTo>
                  <a:lnTo>
                    <a:pt x="248" y="4"/>
                  </a:lnTo>
                  <a:lnTo>
                    <a:pt x="266" y="6"/>
                  </a:lnTo>
                  <a:lnTo>
                    <a:pt x="283" y="8"/>
                  </a:lnTo>
                  <a:lnTo>
                    <a:pt x="300" y="10"/>
                  </a:lnTo>
                  <a:lnTo>
                    <a:pt x="318" y="14"/>
                  </a:lnTo>
                  <a:lnTo>
                    <a:pt x="335" y="17"/>
                  </a:lnTo>
                  <a:lnTo>
                    <a:pt x="352" y="21"/>
                  </a:lnTo>
                  <a:lnTo>
                    <a:pt x="368" y="26"/>
                  </a:lnTo>
                  <a:lnTo>
                    <a:pt x="385" y="31"/>
                  </a:lnTo>
                  <a:lnTo>
                    <a:pt x="400" y="36"/>
                  </a:lnTo>
                  <a:lnTo>
                    <a:pt x="416" y="42"/>
                  </a:lnTo>
                  <a:lnTo>
                    <a:pt x="431" y="49"/>
                  </a:lnTo>
                  <a:lnTo>
                    <a:pt x="446" y="55"/>
                  </a:lnTo>
                  <a:lnTo>
                    <a:pt x="459" y="63"/>
                  </a:lnTo>
                  <a:lnTo>
                    <a:pt x="472" y="72"/>
                  </a:lnTo>
                  <a:lnTo>
                    <a:pt x="484" y="81"/>
                  </a:lnTo>
                  <a:lnTo>
                    <a:pt x="472" y="82"/>
                  </a:lnTo>
                  <a:lnTo>
                    <a:pt x="458" y="84"/>
                  </a:lnTo>
                  <a:lnTo>
                    <a:pt x="445" y="84"/>
                  </a:lnTo>
                  <a:lnTo>
                    <a:pt x="431" y="85"/>
                  </a:lnTo>
                  <a:lnTo>
                    <a:pt x="417" y="86"/>
                  </a:lnTo>
                  <a:lnTo>
                    <a:pt x="402" y="86"/>
                  </a:lnTo>
                  <a:lnTo>
                    <a:pt x="388" y="86"/>
                  </a:lnTo>
                  <a:lnTo>
                    <a:pt x="373" y="86"/>
                  </a:lnTo>
                  <a:lnTo>
                    <a:pt x="358" y="85"/>
                  </a:lnTo>
                  <a:lnTo>
                    <a:pt x="344" y="85"/>
                  </a:lnTo>
                  <a:lnTo>
                    <a:pt x="328" y="84"/>
                  </a:lnTo>
                  <a:lnTo>
                    <a:pt x="313" y="83"/>
                  </a:lnTo>
                  <a:lnTo>
                    <a:pt x="298" y="82"/>
                  </a:lnTo>
                  <a:lnTo>
                    <a:pt x="282" y="81"/>
                  </a:lnTo>
                  <a:lnTo>
                    <a:pt x="267" y="79"/>
                  </a:lnTo>
                  <a:lnTo>
                    <a:pt x="251" y="78"/>
                  </a:lnTo>
                  <a:lnTo>
                    <a:pt x="236" y="76"/>
                  </a:lnTo>
                  <a:lnTo>
                    <a:pt x="220" y="74"/>
                  </a:lnTo>
                  <a:lnTo>
                    <a:pt x="205" y="71"/>
                  </a:lnTo>
                  <a:lnTo>
                    <a:pt x="190" y="69"/>
                  </a:lnTo>
                  <a:lnTo>
                    <a:pt x="175" y="66"/>
                  </a:lnTo>
                  <a:lnTo>
                    <a:pt x="160" y="63"/>
                  </a:lnTo>
                  <a:lnTo>
                    <a:pt x="145" y="60"/>
                  </a:lnTo>
                  <a:lnTo>
                    <a:pt x="130" y="57"/>
                  </a:lnTo>
                  <a:lnTo>
                    <a:pt x="116" y="54"/>
                  </a:lnTo>
                  <a:lnTo>
                    <a:pt x="102" y="51"/>
                  </a:lnTo>
                  <a:lnTo>
                    <a:pt x="88" y="47"/>
                  </a:lnTo>
                  <a:lnTo>
                    <a:pt x="74" y="43"/>
                  </a:lnTo>
                  <a:lnTo>
                    <a:pt x="61" y="39"/>
                  </a:lnTo>
                  <a:lnTo>
                    <a:pt x="48" y="35"/>
                  </a:lnTo>
                  <a:lnTo>
                    <a:pt x="35" y="31"/>
                  </a:lnTo>
                  <a:lnTo>
                    <a:pt x="23" y="27"/>
                  </a:lnTo>
                  <a:lnTo>
                    <a:pt x="20" y="25"/>
                  </a:lnTo>
                  <a:lnTo>
                    <a:pt x="17" y="23"/>
                  </a:lnTo>
                  <a:lnTo>
                    <a:pt x="14" y="21"/>
                  </a:lnTo>
                  <a:lnTo>
                    <a:pt x="11" y="19"/>
                  </a:lnTo>
                  <a:lnTo>
                    <a:pt x="9" y="17"/>
                  </a:lnTo>
                  <a:lnTo>
                    <a:pt x="6" y="15"/>
                  </a:lnTo>
                  <a:lnTo>
                    <a:pt x="3" y="13"/>
                  </a:lnTo>
                  <a:lnTo>
                    <a:pt x="0" y="11"/>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9" name="Freeform 241"/>
            <p:cNvSpPr>
              <a:spLocks/>
            </p:cNvSpPr>
            <p:nvPr/>
          </p:nvSpPr>
          <p:spPr bwMode="auto">
            <a:xfrm>
              <a:off x="3827463" y="2659063"/>
              <a:ext cx="704850" cy="127000"/>
            </a:xfrm>
            <a:custGeom>
              <a:avLst/>
              <a:gdLst>
                <a:gd name="T0" fmla="*/ 2147483646 w 444"/>
                <a:gd name="T1" fmla="*/ 2147483646 h 80"/>
                <a:gd name="T2" fmla="*/ 2147483646 w 444"/>
                <a:gd name="T3" fmla="*/ 2147483646 h 80"/>
                <a:gd name="T4" fmla="*/ 2147483646 w 444"/>
                <a:gd name="T5" fmla="*/ 2147483646 h 80"/>
                <a:gd name="T6" fmla="*/ 2147483646 w 444"/>
                <a:gd name="T7" fmla="*/ 2147483646 h 80"/>
                <a:gd name="T8" fmla="*/ 2147483646 w 444"/>
                <a:gd name="T9" fmla="*/ 2147483646 h 80"/>
                <a:gd name="T10" fmla="*/ 2147483646 w 444"/>
                <a:gd name="T11" fmla="*/ 0 h 80"/>
                <a:gd name="T12" fmla="*/ 2147483646 w 444"/>
                <a:gd name="T13" fmla="*/ 2147483646 h 80"/>
                <a:gd name="T14" fmla="*/ 2147483646 w 444"/>
                <a:gd name="T15" fmla="*/ 2147483646 h 80"/>
                <a:gd name="T16" fmla="*/ 2147483646 w 444"/>
                <a:gd name="T17" fmla="*/ 2147483646 h 80"/>
                <a:gd name="T18" fmla="*/ 2147483646 w 444"/>
                <a:gd name="T19" fmla="*/ 2147483646 h 80"/>
                <a:gd name="T20" fmla="*/ 2147483646 w 444"/>
                <a:gd name="T21" fmla="*/ 2147483646 h 80"/>
                <a:gd name="T22" fmla="*/ 2147483646 w 444"/>
                <a:gd name="T23" fmla="*/ 2147483646 h 80"/>
                <a:gd name="T24" fmla="*/ 2147483646 w 444"/>
                <a:gd name="T25" fmla="*/ 2147483646 h 80"/>
                <a:gd name="T26" fmla="*/ 2147483646 w 444"/>
                <a:gd name="T27" fmla="*/ 2147483646 h 80"/>
                <a:gd name="T28" fmla="*/ 2147483646 w 444"/>
                <a:gd name="T29" fmla="*/ 2147483646 h 80"/>
                <a:gd name="T30" fmla="*/ 2147483646 w 444"/>
                <a:gd name="T31" fmla="*/ 2147483646 h 80"/>
                <a:gd name="T32" fmla="*/ 2147483646 w 444"/>
                <a:gd name="T33" fmla="*/ 2147483646 h 80"/>
                <a:gd name="T34" fmla="*/ 2147483646 w 444"/>
                <a:gd name="T35" fmla="*/ 2147483646 h 80"/>
                <a:gd name="T36" fmla="*/ 2147483646 w 444"/>
                <a:gd name="T37" fmla="*/ 2147483646 h 80"/>
                <a:gd name="T38" fmla="*/ 2147483646 w 444"/>
                <a:gd name="T39" fmla="*/ 2147483646 h 80"/>
                <a:gd name="T40" fmla="*/ 2147483646 w 444"/>
                <a:gd name="T41" fmla="*/ 2147483646 h 80"/>
                <a:gd name="T42" fmla="*/ 2147483646 w 444"/>
                <a:gd name="T43" fmla="*/ 2147483646 h 80"/>
                <a:gd name="T44" fmla="*/ 2147483646 w 444"/>
                <a:gd name="T45" fmla="*/ 2147483646 h 80"/>
                <a:gd name="T46" fmla="*/ 2147483646 w 444"/>
                <a:gd name="T47" fmla="*/ 2147483646 h 80"/>
                <a:gd name="T48" fmla="*/ 2147483646 w 444"/>
                <a:gd name="T49" fmla="*/ 2147483646 h 80"/>
                <a:gd name="T50" fmla="*/ 2147483646 w 444"/>
                <a:gd name="T51" fmla="*/ 2147483646 h 80"/>
                <a:gd name="T52" fmla="*/ 2147483646 w 444"/>
                <a:gd name="T53" fmla="*/ 2147483646 h 80"/>
                <a:gd name="T54" fmla="*/ 2147483646 w 444"/>
                <a:gd name="T55" fmla="*/ 2147483646 h 80"/>
                <a:gd name="T56" fmla="*/ 2147483646 w 444"/>
                <a:gd name="T57" fmla="*/ 2147483646 h 80"/>
                <a:gd name="T58" fmla="*/ 2147483646 w 444"/>
                <a:gd name="T59" fmla="*/ 2147483646 h 80"/>
                <a:gd name="T60" fmla="*/ 2147483646 w 444"/>
                <a:gd name="T61" fmla="*/ 2147483646 h 80"/>
                <a:gd name="T62" fmla="*/ 2147483646 w 444"/>
                <a:gd name="T63" fmla="*/ 2147483646 h 80"/>
                <a:gd name="T64" fmla="*/ 2147483646 w 444"/>
                <a:gd name="T65" fmla="*/ 2147483646 h 80"/>
                <a:gd name="T66" fmla="*/ 2147483646 w 444"/>
                <a:gd name="T67" fmla="*/ 2147483646 h 80"/>
                <a:gd name="T68" fmla="*/ 2147483646 w 444"/>
                <a:gd name="T69" fmla="*/ 2147483646 h 80"/>
                <a:gd name="T70" fmla="*/ 2147483646 w 444"/>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4"/>
                <a:gd name="T109" fmla="*/ 0 h 80"/>
                <a:gd name="T110" fmla="*/ 444 w 444"/>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4" h="80">
                  <a:moveTo>
                    <a:pt x="0" y="12"/>
                  </a:moveTo>
                  <a:lnTo>
                    <a:pt x="8" y="10"/>
                  </a:lnTo>
                  <a:lnTo>
                    <a:pt x="17" y="9"/>
                  </a:lnTo>
                  <a:lnTo>
                    <a:pt x="28" y="7"/>
                  </a:lnTo>
                  <a:lnTo>
                    <a:pt x="38" y="6"/>
                  </a:lnTo>
                  <a:lnTo>
                    <a:pt x="50" y="5"/>
                  </a:lnTo>
                  <a:lnTo>
                    <a:pt x="63" y="4"/>
                  </a:lnTo>
                  <a:lnTo>
                    <a:pt x="76" y="3"/>
                  </a:lnTo>
                  <a:lnTo>
                    <a:pt x="89" y="2"/>
                  </a:lnTo>
                  <a:lnTo>
                    <a:pt x="103" y="2"/>
                  </a:lnTo>
                  <a:lnTo>
                    <a:pt x="117" y="1"/>
                  </a:lnTo>
                  <a:lnTo>
                    <a:pt x="132" y="0"/>
                  </a:lnTo>
                  <a:lnTo>
                    <a:pt x="148" y="0"/>
                  </a:lnTo>
                  <a:lnTo>
                    <a:pt x="163" y="1"/>
                  </a:lnTo>
                  <a:lnTo>
                    <a:pt x="179" y="2"/>
                  </a:lnTo>
                  <a:lnTo>
                    <a:pt x="194" y="2"/>
                  </a:lnTo>
                  <a:lnTo>
                    <a:pt x="210" y="3"/>
                  </a:lnTo>
                  <a:lnTo>
                    <a:pt x="227" y="4"/>
                  </a:lnTo>
                  <a:lnTo>
                    <a:pt x="242" y="6"/>
                  </a:lnTo>
                  <a:lnTo>
                    <a:pt x="259" y="8"/>
                  </a:lnTo>
                  <a:lnTo>
                    <a:pt x="275" y="11"/>
                  </a:lnTo>
                  <a:lnTo>
                    <a:pt x="290" y="14"/>
                  </a:lnTo>
                  <a:lnTo>
                    <a:pt x="306" y="17"/>
                  </a:lnTo>
                  <a:lnTo>
                    <a:pt x="322" y="20"/>
                  </a:lnTo>
                  <a:lnTo>
                    <a:pt x="337" y="24"/>
                  </a:lnTo>
                  <a:lnTo>
                    <a:pt x="352" y="29"/>
                  </a:lnTo>
                  <a:lnTo>
                    <a:pt x="367" y="34"/>
                  </a:lnTo>
                  <a:lnTo>
                    <a:pt x="381" y="40"/>
                  </a:lnTo>
                  <a:lnTo>
                    <a:pt x="394" y="45"/>
                  </a:lnTo>
                  <a:lnTo>
                    <a:pt x="407" y="52"/>
                  </a:lnTo>
                  <a:lnTo>
                    <a:pt x="420" y="59"/>
                  </a:lnTo>
                  <a:lnTo>
                    <a:pt x="432" y="66"/>
                  </a:lnTo>
                  <a:lnTo>
                    <a:pt x="444" y="75"/>
                  </a:lnTo>
                  <a:lnTo>
                    <a:pt x="431" y="76"/>
                  </a:lnTo>
                  <a:lnTo>
                    <a:pt x="419" y="77"/>
                  </a:lnTo>
                  <a:lnTo>
                    <a:pt x="407" y="78"/>
                  </a:lnTo>
                  <a:lnTo>
                    <a:pt x="394" y="78"/>
                  </a:lnTo>
                  <a:lnTo>
                    <a:pt x="381" y="79"/>
                  </a:lnTo>
                  <a:lnTo>
                    <a:pt x="368" y="79"/>
                  </a:lnTo>
                  <a:lnTo>
                    <a:pt x="355" y="80"/>
                  </a:lnTo>
                  <a:lnTo>
                    <a:pt x="341" y="79"/>
                  </a:lnTo>
                  <a:lnTo>
                    <a:pt x="328" y="79"/>
                  </a:lnTo>
                  <a:lnTo>
                    <a:pt x="314" y="78"/>
                  </a:lnTo>
                  <a:lnTo>
                    <a:pt x="300" y="78"/>
                  </a:lnTo>
                  <a:lnTo>
                    <a:pt x="286" y="77"/>
                  </a:lnTo>
                  <a:lnTo>
                    <a:pt x="272" y="76"/>
                  </a:lnTo>
                  <a:lnTo>
                    <a:pt x="257" y="75"/>
                  </a:lnTo>
                  <a:lnTo>
                    <a:pt x="244" y="74"/>
                  </a:lnTo>
                  <a:lnTo>
                    <a:pt x="229" y="72"/>
                  </a:lnTo>
                  <a:lnTo>
                    <a:pt x="215" y="70"/>
                  </a:lnTo>
                  <a:lnTo>
                    <a:pt x="201" y="68"/>
                  </a:lnTo>
                  <a:lnTo>
                    <a:pt x="187" y="66"/>
                  </a:lnTo>
                  <a:lnTo>
                    <a:pt x="174" y="64"/>
                  </a:lnTo>
                  <a:lnTo>
                    <a:pt x="160" y="61"/>
                  </a:lnTo>
                  <a:lnTo>
                    <a:pt x="146" y="59"/>
                  </a:lnTo>
                  <a:lnTo>
                    <a:pt x="132" y="56"/>
                  </a:lnTo>
                  <a:lnTo>
                    <a:pt x="119" y="53"/>
                  </a:lnTo>
                  <a:lnTo>
                    <a:pt x="105" y="50"/>
                  </a:lnTo>
                  <a:lnTo>
                    <a:pt x="93" y="47"/>
                  </a:lnTo>
                  <a:lnTo>
                    <a:pt x="80" y="44"/>
                  </a:lnTo>
                  <a:lnTo>
                    <a:pt x="67" y="40"/>
                  </a:lnTo>
                  <a:lnTo>
                    <a:pt x="55" y="37"/>
                  </a:lnTo>
                  <a:lnTo>
                    <a:pt x="43" y="33"/>
                  </a:lnTo>
                  <a:lnTo>
                    <a:pt x="32" y="29"/>
                  </a:lnTo>
                  <a:lnTo>
                    <a:pt x="20" y="25"/>
                  </a:lnTo>
                  <a:lnTo>
                    <a:pt x="17" y="23"/>
                  </a:lnTo>
                  <a:lnTo>
                    <a:pt x="15" y="22"/>
                  </a:lnTo>
                  <a:lnTo>
                    <a:pt x="12" y="20"/>
                  </a:lnTo>
                  <a:lnTo>
                    <a:pt x="9" y="19"/>
                  </a:lnTo>
                  <a:lnTo>
                    <a:pt x="8" y="17"/>
                  </a:lnTo>
                  <a:lnTo>
                    <a:pt x="5" y="15"/>
                  </a:lnTo>
                  <a:lnTo>
                    <a:pt x="2" y="14"/>
                  </a:lnTo>
                  <a:lnTo>
                    <a:pt x="0" y="12"/>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0" name="Freeform 242"/>
            <p:cNvSpPr>
              <a:spLocks/>
            </p:cNvSpPr>
            <p:nvPr/>
          </p:nvSpPr>
          <p:spPr bwMode="auto">
            <a:xfrm>
              <a:off x="3862388" y="2665413"/>
              <a:ext cx="642938" cy="115887"/>
            </a:xfrm>
            <a:custGeom>
              <a:avLst/>
              <a:gdLst>
                <a:gd name="T0" fmla="*/ 2147483646 w 405"/>
                <a:gd name="T1" fmla="*/ 2147483646 h 73"/>
                <a:gd name="T2" fmla="*/ 2147483646 w 405"/>
                <a:gd name="T3" fmla="*/ 2147483646 h 73"/>
                <a:gd name="T4" fmla="*/ 2147483646 w 405"/>
                <a:gd name="T5" fmla="*/ 2147483646 h 73"/>
                <a:gd name="T6" fmla="*/ 2147483646 w 405"/>
                <a:gd name="T7" fmla="*/ 2147483646 h 73"/>
                <a:gd name="T8" fmla="*/ 2147483646 w 405"/>
                <a:gd name="T9" fmla="*/ 2147483646 h 73"/>
                <a:gd name="T10" fmla="*/ 2147483646 w 405"/>
                <a:gd name="T11" fmla="*/ 0 h 73"/>
                <a:gd name="T12" fmla="*/ 2147483646 w 405"/>
                <a:gd name="T13" fmla="*/ 0 h 73"/>
                <a:gd name="T14" fmla="*/ 2147483646 w 405"/>
                <a:gd name="T15" fmla="*/ 2147483646 h 73"/>
                <a:gd name="T16" fmla="*/ 2147483646 w 405"/>
                <a:gd name="T17" fmla="*/ 2147483646 h 73"/>
                <a:gd name="T18" fmla="*/ 2147483646 w 405"/>
                <a:gd name="T19" fmla="*/ 2147483646 h 73"/>
                <a:gd name="T20" fmla="*/ 2147483646 w 405"/>
                <a:gd name="T21" fmla="*/ 2147483646 h 73"/>
                <a:gd name="T22" fmla="*/ 2147483646 w 405"/>
                <a:gd name="T23" fmla="*/ 2147483646 h 73"/>
                <a:gd name="T24" fmla="*/ 2147483646 w 405"/>
                <a:gd name="T25" fmla="*/ 2147483646 h 73"/>
                <a:gd name="T26" fmla="*/ 2147483646 w 405"/>
                <a:gd name="T27" fmla="*/ 2147483646 h 73"/>
                <a:gd name="T28" fmla="*/ 2147483646 w 405"/>
                <a:gd name="T29" fmla="*/ 2147483646 h 73"/>
                <a:gd name="T30" fmla="*/ 2147483646 w 405"/>
                <a:gd name="T31" fmla="*/ 2147483646 h 73"/>
                <a:gd name="T32" fmla="*/ 2147483646 w 405"/>
                <a:gd name="T33" fmla="*/ 2147483646 h 73"/>
                <a:gd name="T34" fmla="*/ 2147483646 w 405"/>
                <a:gd name="T35" fmla="*/ 2147483646 h 73"/>
                <a:gd name="T36" fmla="*/ 2147483646 w 405"/>
                <a:gd name="T37" fmla="*/ 2147483646 h 73"/>
                <a:gd name="T38" fmla="*/ 2147483646 w 405"/>
                <a:gd name="T39" fmla="*/ 2147483646 h 73"/>
                <a:gd name="T40" fmla="*/ 2147483646 w 405"/>
                <a:gd name="T41" fmla="*/ 2147483646 h 73"/>
                <a:gd name="T42" fmla="*/ 2147483646 w 405"/>
                <a:gd name="T43" fmla="*/ 2147483646 h 73"/>
                <a:gd name="T44" fmla="*/ 2147483646 w 405"/>
                <a:gd name="T45" fmla="*/ 2147483646 h 73"/>
                <a:gd name="T46" fmla="*/ 2147483646 w 405"/>
                <a:gd name="T47" fmla="*/ 2147483646 h 73"/>
                <a:gd name="T48" fmla="*/ 2147483646 w 405"/>
                <a:gd name="T49" fmla="*/ 2147483646 h 73"/>
                <a:gd name="T50" fmla="*/ 2147483646 w 405"/>
                <a:gd name="T51" fmla="*/ 2147483646 h 73"/>
                <a:gd name="T52" fmla="*/ 2147483646 w 405"/>
                <a:gd name="T53" fmla="*/ 2147483646 h 73"/>
                <a:gd name="T54" fmla="*/ 2147483646 w 405"/>
                <a:gd name="T55" fmla="*/ 2147483646 h 73"/>
                <a:gd name="T56" fmla="*/ 2147483646 w 405"/>
                <a:gd name="T57" fmla="*/ 2147483646 h 73"/>
                <a:gd name="T58" fmla="*/ 2147483646 w 405"/>
                <a:gd name="T59" fmla="*/ 2147483646 h 73"/>
                <a:gd name="T60" fmla="*/ 2147483646 w 405"/>
                <a:gd name="T61" fmla="*/ 2147483646 h 73"/>
                <a:gd name="T62" fmla="*/ 2147483646 w 405"/>
                <a:gd name="T63" fmla="*/ 2147483646 h 73"/>
                <a:gd name="T64" fmla="*/ 2147483646 w 405"/>
                <a:gd name="T65" fmla="*/ 2147483646 h 73"/>
                <a:gd name="T66" fmla="*/ 2147483646 w 405"/>
                <a:gd name="T67" fmla="*/ 2147483646 h 73"/>
                <a:gd name="T68" fmla="*/ 2147483646 w 405"/>
                <a:gd name="T69" fmla="*/ 2147483646 h 73"/>
                <a:gd name="T70" fmla="*/ 2147483646 w 405"/>
                <a:gd name="T71" fmla="*/ 2147483646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5"/>
                <a:gd name="T109" fmla="*/ 0 h 73"/>
                <a:gd name="T110" fmla="*/ 405 w 40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5" h="73">
                  <a:moveTo>
                    <a:pt x="0" y="11"/>
                  </a:moveTo>
                  <a:lnTo>
                    <a:pt x="8" y="10"/>
                  </a:lnTo>
                  <a:lnTo>
                    <a:pt x="16" y="8"/>
                  </a:lnTo>
                  <a:lnTo>
                    <a:pt x="26" y="7"/>
                  </a:lnTo>
                  <a:lnTo>
                    <a:pt x="36" y="5"/>
                  </a:lnTo>
                  <a:lnTo>
                    <a:pt x="46" y="4"/>
                  </a:lnTo>
                  <a:lnTo>
                    <a:pt x="58" y="3"/>
                  </a:lnTo>
                  <a:lnTo>
                    <a:pt x="70" y="2"/>
                  </a:lnTo>
                  <a:lnTo>
                    <a:pt x="82" y="1"/>
                  </a:lnTo>
                  <a:lnTo>
                    <a:pt x="95" y="1"/>
                  </a:lnTo>
                  <a:lnTo>
                    <a:pt x="108" y="0"/>
                  </a:lnTo>
                  <a:lnTo>
                    <a:pt x="121" y="0"/>
                  </a:lnTo>
                  <a:lnTo>
                    <a:pt x="135" y="0"/>
                  </a:lnTo>
                  <a:lnTo>
                    <a:pt x="149" y="0"/>
                  </a:lnTo>
                  <a:lnTo>
                    <a:pt x="164" y="1"/>
                  </a:lnTo>
                  <a:lnTo>
                    <a:pt x="178" y="1"/>
                  </a:lnTo>
                  <a:lnTo>
                    <a:pt x="193" y="3"/>
                  </a:lnTo>
                  <a:lnTo>
                    <a:pt x="207" y="4"/>
                  </a:lnTo>
                  <a:lnTo>
                    <a:pt x="222" y="5"/>
                  </a:lnTo>
                  <a:lnTo>
                    <a:pt x="237" y="7"/>
                  </a:lnTo>
                  <a:lnTo>
                    <a:pt x="251" y="10"/>
                  </a:lnTo>
                  <a:lnTo>
                    <a:pt x="265" y="12"/>
                  </a:lnTo>
                  <a:lnTo>
                    <a:pt x="280" y="15"/>
                  </a:lnTo>
                  <a:lnTo>
                    <a:pt x="294" y="18"/>
                  </a:lnTo>
                  <a:lnTo>
                    <a:pt x="308" y="22"/>
                  </a:lnTo>
                  <a:lnTo>
                    <a:pt x="322" y="26"/>
                  </a:lnTo>
                  <a:lnTo>
                    <a:pt x="335" y="30"/>
                  </a:lnTo>
                  <a:lnTo>
                    <a:pt x="348" y="36"/>
                  </a:lnTo>
                  <a:lnTo>
                    <a:pt x="360" y="41"/>
                  </a:lnTo>
                  <a:lnTo>
                    <a:pt x="372" y="48"/>
                  </a:lnTo>
                  <a:lnTo>
                    <a:pt x="384" y="53"/>
                  </a:lnTo>
                  <a:lnTo>
                    <a:pt x="395" y="61"/>
                  </a:lnTo>
                  <a:lnTo>
                    <a:pt x="405" y="68"/>
                  </a:lnTo>
                  <a:lnTo>
                    <a:pt x="394" y="70"/>
                  </a:lnTo>
                  <a:lnTo>
                    <a:pt x="383" y="71"/>
                  </a:lnTo>
                  <a:lnTo>
                    <a:pt x="372" y="71"/>
                  </a:lnTo>
                  <a:lnTo>
                    <a:pt x="360" y="72"/>
                  </a:lnTo>
                  <a:lnTo>
                    <a:pt x="348" y="72"/>
                  </a:lnTo>
                  <a:lnTo>
                    <a:pt x="337" y="73"/>
                  </a:lnTo>
                  <a:lnTo>
                    <a:pt x="324" y="73"/>
                  </a:lnTo>
                  <a:lnTo>
                    <a:pt x="312" y="72"/>
                  </a:lnTo>
                  <a:lnTo>
                    <a:pt x="300" y="72"/>
                  </a:lnTo>
                  <a:lnTo>
                    <a:pt x="287" y="72"/>
                  </a:lnTo>
                  <a:lnTo>
                    <a:pt x="274" y="71"/>
                  </a:lnTo>
                  <a:lnTo>
                    <a:pt x="262" y="71"/>
                  </a:lnTo>
                  <a:lnTo>
                    <a:pt x="249" y="70"/>
                  </a:lnTo>
                  <a:lnTo>
                    <a:pt x="235" y="68"/>
                  </a:lnTo>
                  <a:lnTo>
                    <a:pt x="223" y="67"/>
                  </a:lnTo>
                  <a:lnTo>
                    <a:pt x="210" y="66"/>
                  </a:lnTo>
                  <a:lnTo>
                    <a:pt x="197" y="64"/>
                  </a:lnTo>
                  <a:lnTo>
                    <a:pt x="184" y="62"/>
                  </a:lnTo>
                  <a:lnTo>
                    <a:pt x="172" y="60"/>
                  </a:lnTo>
                  <a:lnTo>
                    <a:pt x="159" y="58"/>
                  </a:lnTo>
                  <a:lnTo>
                    <a:pt x="146" y="56"/>
                  </a:lnTo>
                  <a:lnTo>
                    <a:pt x="134" y="53"/>
                  </a:lnTo>
                  <a:lnTo>
                    <a:pt x="121" y="51"/>
                  </a:lnTo>
                  <a:lnTo>
                    <a:pt x="109" y="48"/>
                  </a:lnTo>
                  <a:lnTo>
                    <a:pt x="97" y="46"/>
                  </a:lnTo>
                  <a:lnTo>
                    <a:pt x="85" y="43"/>
                  </a:lnTo>
                  <a:lnTo>
                    <a:pt x="73" y="40"/>
                  </a:lnTo>
                  <a:lnTo>
                    <a:pt x="62" y="37"/>
                  </a:lnTo>
                  <a:lnTo>
                    <a:pt x="50" y="33"/>
                  </a:lnTo>
                  <a:lnTo>
                    <a:pt x="39" y="30"/>
                  </a:lnTo>
                  <a:lnTo>
                    <a:pt x="29" y="26"/>
                  </a:lnTo>
                  <a:lnTo>
                    <a:pt x="19" y="22"/>
                  </a:lnTo>
                  <a:lnTo>
                    <a:pt x="16" y="22"/>
                  </a:lnTo>
                  <a:lnTo>
                    <a:pt x="14" y="20"/>
                  </a:lnTo>
                  <a:lnTo>
                    <a:pt x="12" y="19"/>
                  </a:lnTo>
                  <a:lnTo>
                    <a:pt x="10" y="17"/>
                  </a:lnTo>
                  <a:lnTo>
                    <a:pt x="7" y="15"/>
                  </a:lnTo>
                  <a:lnTo>
                    <a:pt x="5" y="14"/>
                  </a:lnTo>
                  <a:lnTo>
                    <a:pt x="2" y="12"/>
                  </a:lnTo>
                  <a:lnTo>
                    <a:pt x="0" y="11"/>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1" name="Freeform 243"/>
            <p:cNvSpPr>
              <a:spLocks/>
            </p:cNvSpPr>
            <p:nvPr/>
          </p:nvSpPr>
          <p:spPr bwMode="auto">
            <a:xfrm>
              <a:off x="3900488" y="2671763"/>
              <a:ext cx="577850" cy="103187"/>
            </a:xfrm>
            <a:custGeom>
              <a:avLst/>
              <a:gdLst>
                <a:gd name="T0" fmla="*/ 0 w 364"/>
                <a:gd name="T1" fmla="*/ 2147483646 h 65"/>
                <a:gd name="T2" fmla="*/ 2147483646 w 364"/>
                <a:gd name="T3" fmla="*/ 2147483646 h 65"/>
                <a:gd name="T4" fmla="*/ 2147483646 w 364"/>
                <a:gd name="T5" fmla="*/ 2147483646 h 65"/>
                <a:gd name="T6" fmla="*/ 2147483646 w 364"/>
                <a:gd name="T7" fmla="*/ 2147483646 h 65"/>
                <a:gd name="T8" fmla="*/ 2147483646 w 364"/>
                <a:gd name="T9" fmla="*/ 2147483646 h 65"/>
                <a:gd name="T10" fmla="*/ 2147483646 w 364"/>
                <a:gd name="T11" fmla="*/ 0 h 65"/>
                <a:gd name="T12" fmla="*/ 2147483646 w 364"/>
                <a:gd name="T13" fmla="*/ 0 h 65"/>
                <a:gd name="T14" fmla="*/ 2147483646 w 364"/>
                <a:gd name="T15" fmla="*/ 2147483646 h 65"/>
                <a:gd name="T16" fmla="*/ 2147483646 w 364"/>
                <a:gd name="T17" fmla="*/ 2147483646 h 65"/>
                <a:gd name="T18" fmla="*/ 2147483646 w 364"/>
                <a:gd name="T19" fmla="*/ 2147483646 h 65"/>
                <a:gd name="T20" fmla="*/ 2147483646 w 364"/>
                <a:gd name="T21" fmla="*/ 2147483646 h 65"/>
                <a:gd name="T22" fmla="*/ 2147483646 w 364"/>
                <a:gd name="T23" fmla="*/ 2147483646 h 65"/>
                <a:gd name="T24" fmla="*/ 2147483646 w 364"/>
                <a:gd name="T25" fmla="*/ 2147483646 h 65"/>
                <a:gd name="T26" fmla="*/ 2147483646 w 364"/>
                <a:gd name="T27" fmla="*/ 2147483646 h 65"/>
                <a:gd name="T28" fmla="*/ 2147483646 w 364"/>
                <a:gd name="T29" fmla="*/ 2147483646 h 65"/>
                <a:gd name="T30" fmla="*/ 2147483646 w 364"/>
                <a:gd name="T31" fmla="*/ 2147483646 h 65"/>
                <a:gd name="T32" fmla="*/ 2147483646 w 364"/>
                <a:gd name="T33" fmla="*/ 2147483646 h 65"/>
                <a:gd name="T34" fmla="*/ 2147483646 w 364"/>
                <a:gd name="T35" fmla="*/ 2147483646 h 65"/>
                <a:gd name="T36" fmla="*/ 2147483646 w 364"/>
                <a:gd name="T37" fmla="*/ 2147483646 h 65"/>
                <a:gd name="T38" fmla="*/ 2147483646 w 364"/>
                <a:gd name="T39" fmla="*/ 2147483646 h 65"/>
                <a:gd name="T40" fmla="*/ 2147483646 w 364"/>
                <a:gd name="T41" fmla="*/ 2147483646 h 65"/>
                <a:gd name="T42" fmla="*/ 2147483646 w 364"/>
                <a:gd name="T43" fmla="*/ 2147483646 h 65"/>
                <a:gd name="T44" fmla="*/ 2147483646 w 364"/>
                <a:gd name="T45" fmla="*/ 2147483646 h 65"/>
                <a:gd name="T46" fmla="*/ 2147483646 w 364"/>
                <a:gd name="T47" fmla="*/ 2147483646 h 65"/>
                <a:gd name="T48" fmla="*/ 2147483646 w 364"/>
                <a:gd name="T49" fmla="*/ 2147483646 h 65"/>
                <a:gd name="T50" fmla="*/ 2147483646 w 364"/>
                <a:gd name="T51" fmla="*/ 2147483646 h 65"/>
                <a:gd name="T52" fmla="*/ 2147483646 w 364"/>
                <a:gd name="T53" fmla="*/ 2147483646 h 65"/>
                <a:gd name="T54" fmla="*/ 2147483646 w 364"/>
                <a:gd name="T55" fmla="*/ 2147483646 h 65"/>
                <a:gd name="T56" fmla="*/ 2147483646 w 364"/>
                <a:gd name="T57" fmla="*/ 2147483646 h 65"/>
                <a:gd name="T58" fmla="*/ 2147483646 w 364"/>
                <a:gd name="T59" fmla="*/ 2147483646 h 65"/>
                <a:gd name="T60" fmla="*/ 2147483646 w 364"/>
                <a:gd name="T61" fmla="*/ 2147483646 h 65"/>
                <a:gd name="T62" fmla="*/ 2147483646 w 364"/>
                <a:gd name="T63" fmla="*/ 2147483646 h 65"/>
                <a:gd name="T64" fmla="*/ 2147483646 w 364"/>
                <a:gd name="T65" fmla="*/ 2147483646 h 65"/>
                <a:gd name="T66" fmla="*/ 2147483646 w 364"/>
                <a:gd name="T67" fmla="*/ 2147483646 h 65"/>
                <a:gd name="T68" fmla="*/ 2147483646 w 364"/>
                <a:gd name="T69" fmla="*/ 2147483646 h 65"/>
                <a:gd name="T70" fmla="*/ 2147483646 w 364"/>
                <a:gd name="T71" fmla="*/ 2147483646 h 65"/>
                <a:gd name="T72" fmla="*/ 2147483646 w 364"/>
                <a:gd name="T73" fmla="*/ 2147483646 h 65"/>
                <a:gd name="T74" fmla="*/ 2147483646 w 364"/>
                <a:gd name="T75" fmla="*/ 2147483646 h 65"/>
                <a:gd name="T76" fmla="*/ 2147483646 w 364"/>
                <a:gd name="T77" fmla="*/ 2147483646 h 65"/>
                <a:gd name="T78" fmla="*/ 2147483646 w 364"/>
                <a:gd name="T79" fmla="*/ 2147483646 h 65"/>
                <a:gd name="T80" fmla="*/ 0 w 364"/>
                <a:gd name="T81" fmla="*/ 2147483646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65"/>
                <a:gd name="T125" fmla="*/ 364 w 364"/>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65">
                  <a:moveTo>
                    <a:pt x="0" y="10"/>
                  </a:moveTo>
                  <a:lnTo>
                    <a:pt x="14" y="7"/>
                  </a:lnTo>
                  <a:lnTo>
                    <a:pt x="32" y="5"/>
                  </a:lnTo>
                  <a:lnTo>
                    <a:pt x="52" y="3"/>
                  </a:lnTo>
                  <a:lnTo>
                    <a:pt x="73" y="1"/>
                  </a:lnTo>
                  <a:lnTo>
                    <a:pt x="97" y="0"/>
                  </a:lnTo>
                  <a:lnTo>
                    <a:pt x="121" y="0"/>
                  </a:lnTo>
                  <a:lnTo>
                    <a:pt x="147" y="1"/>
                  </a:lnTo>
                  <a:lnTo>
                    <a:pt x="173" y="2"/>
                  </a:lnTo>
                  <a:lnTo>
                    <a:pt x="199" y="5"/>
                  </a:lnTo>
                  <a:lnTo>
                    <a:pt x="226" y="8"/>
                  </a:lnTo>
                  <a:lnTo>
                    <a:pt x="252" y="14"/>
                  </a:lnTo>
                  <a:lnTo>
                    <a:pt x="277" y="19"/>
                  </a:lnTo>
                  <a:lnTo>
                    <a:pt x="301" y="27"/>
                  </a:lnTo>
                  <a:lnTo>
                    <a:pt x="324" y="37"/>
                  </a:lnTo>
                  <a:lnTo>
                    <a:pt x="345" y="48"/>
                  </a:lnTo>
                  <a:lnTo>
                    <a:pt x="364" y="61"/>
                  </a:lnTo>
                  <a:lnTo>
                    <a:pt x="344" y="63"/>
                  </a:lnTo>
                  <a:lnTo>
                    <a:pt x="324" y="65"/>
                  </a:lnTo>
                  <a:lnTo>
                    <a:pt x="302" y="65"/>
                  </a:lnTo>
                  <a:lnTo>
                    <a:pt x="280" y="65"/>
                  </a:lnTo>
                  <a:lnTo>
                    <a:pt x="258" y="65"/>
                  </a:lnTo>
                  <a:lnTo>
                    <a:pt x="235" y="63"/>
                  </a:lnTo>
                  <a:lnTo>
                    <a:pt x="211" y="61"/>
                  </a:lnTo>
                  <a:lnTo>
                    <a:pt x="188" y="59"/>
                  </a:lnTo>
                  <a:lnTo>
                    <a:pt x="165" y="56"/>
                  </a:lnTo>
                  <a:lnTo>
                    <a:pt x="143" y="52"/>
                  </a:lnTo>
                  <a:lnTo>
                    <a:pt x="120" y="48"/>
                  </a:lnTo>
                  <a:lnTo>
                    <a:pt x="97" y="44"/>
                  </a:lnTo>
                  <a:lnTo>
                    <a:pt x="76" y="39"/>
                  </a:lnTo>
                  <a:lnTo>
                    <a:pt x="56" y="33"/>
                  </a:lnTo>
                  <a:lnTo>
                    <a:pt x="35" y="27"/>
                  </a:lnTo>
                  <a:lnTo>
                    <a:pt x="17" y="21"/>
                  </a:lnTo>
                  <a:lnTo>
                    <a:pt x="14" y="19"/>
                  </a:lnTo>
                  <a:lnTo>
                    <a:pt x="13" y="17"/>
                  </a:lnTo>
                  <a:lnTo>
                    <a:pt x="10" y="16"/>
                  </a:lnTo>
                  <a:lnTo>
                    <a:pt x="8" y="15"/>
                  </a:lnTo>
                  <a:lnTo>
                    <a:pt x="6" y="14"/>
                  </a:lnTo>
                  <a:lnTo>
                    <a:pt x="4" y="12"/>
                  </a:lnTo>
                  <a:lnTo>
                    <a:pt x="2" y="11"/>
                  </a:lnTo>
                  <a:lnTo>
                    <a:pt x="0" y="1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2" name="Freeform 244"/>
            <p:cNvSpPr>
              <a:spLocks/>
            </p:cNvSpPr>
            <p:nvPr/>
          </p:nvSpPr>
          <p:spPr bwMode="auto">
            <a:xfrm>
              <a:off x="3937000" y="2678113"/>
              <a:ext cx="515938" cy="92075"/>
            </a:xfrm>
            <a:custGeom>
              <a:avLst/>
              <a:gdLst>
                <a:gd name="T0" fmla="*/ 0 w 325"/>
                <a:gd name="T1" fmla="*/ 2147483646 h 58"/>
                <a:gd name="T2" fmla="*/ 2147483646 w 325"/>
                <a:gd name="T3" fmla="*/ 2147483646 h 58"/>
                <a:gd name="T4" fmla="*/ 2147483646 w 325"/>
                <a:gd name="T5" fmla="*/ 2147483646 h 58"/>
                <a:gd name="T6" fmla="*/ 2147483646 w 325"/>
                <a:gd name="T7" fmla="*/ 2147483646 h 58"/>
                <a:gd name="T8" fmla="*/ 2147483646 w 325"/>
                <a:gd name="T9" fmla="*/ 2147483646 h 58"/>
                <a:gd name="T10" fmla="*/ 2147483646 w 325"/>
                <a:gd name="T11" fmla="*/ 0 h 58"/>
                <a:gd name="T12" fmla="*/ 2147483646 w 325"/>
                <a:gd name="T13" fmla="*/ 0 h 58"/>
                <a:gd name="T14" fmla="*/ 2147483646 w 325"/>
                <a:gd name="T15" fmla="*/ 2147483646 h 58"/>
                <a:gd name="T16" fmla="*/ 2147483646 w 325"/>
                <a:gd name="T17" fmla="*/ 2147483646 h 58"/>
                <a:gd name="T18" fmla="*/ 2147483646 w 325"/>
                <a:gd name="T19" fmla="*/ 2147483646 h 58"/>
                <a:gd name="T20" fmla="*/ 2147483646 w 325"/>
                <a:gd name="T21" fmla="*/ 2147483646 h 58"/>
                <a:gd name="T22" fmla="*/ 2147483646 w 325"/>
                <a:gd name="T23" fmla="*/ 2147483646 h 58"/>
                <a:gd name="T24" fmla="*/ 2147483646 w 325"/>
                <a:gd name="T25" fmla="*/ 2147483646 h 58"/>
                <a:gd name="T26" fmla="*/ 2147483646 w 325"/>
                <a:gd name="T27" fmla="*/ 2147483646 h 58"/>
                <a:gd name="T28" fmla="*/ 2147483646 w 325"/>
                <a:gd name="T29" fmla="*/ 2147483646 h 58"/>
                <a:gd name="T30" fmla="*/ 2147483646 w 325"/>
                <a:gd name="T31" fmla="*/ 2147483646 h 58"/>
                <a:gd name="T32" fmla="*/ 2147483646 w 325"/>
                <a:gd name="T33" fmla="*/ 2147483646 h 58"/>
                <a:gd name="T34" fmla="*/ 2147483646 w 325"/>
                <a:gd name="T35" fmla="*/ 2147483646 h 58"/>
                <a:gd name="T36" fmla="*/ 2147483646 w 325"/>
                <a:gd name="T37" fmla="*/ 2147483646 h 58"/>
                <a:gd name="T38" fmla="*/ 2147483646 w 325"/>
                <a:gd name="T39" fmla="*/ 2147483646 h 58"/>
                <a:gd name="T40" fmla="*/ 2147483646 w 325"/>
                <a:gd name="T41" fmla="*/ 2147483646 h 58"/>
                <a:gd name="T42" fmla="*/ 2147483646 w 325"/>
                <a:gd name="T43" fmla="*/ 2147483646 h 58"/>
                <a:gd name="T44" fmla="*/ 2147483646 w 325"/>
                <a:gd name="T45" fmla="*/ 2147483646 h 58"/>
                <a:gd name="T46" fmla="*/ 2147483646 w 325"/>
                <a:gd name="T47" fmla="*/ 2147483646 h 58"/>
                <a:gd name="T48" fmla="*/ 2147483646 w 325"/>
                <a:gd name="T49" fmla="*/ 2147483646 h 58"/>
                <a:gd name="T50" fmla="*/ 2147483646 w 325"/>
                <a:gd name="T51" fmla="*/ 2147483646 h 58"/>
                <a:gd name="T52" fmla="*/ 2147483646 w 325"/>
                <a:gd name="T53" fmla="*/ 2147483646 h 58"/>
                <a:gd name="T54" fmla="*/ 2147483646 w 325"/>
                <a:gd name="T55" fmla="*/ 2147483646 h 58"/>
                <a:gd name="T56" fmla="*/ 2147483646 w 325"/>
                <a:gd name="T57" fmla="*/ 2147483646 h 58"/>
                <a:gd name="T58" fmla="*/ 2147483646 w 325"/>
                <a:gd name="T59" fmla="*/ 2147483646 h 58"/>
                <a:gd name="T60" fmla="*/ 2147483646 w 325"/>
                <a:gd name="T61" fmla="*/ 2147483646 h 58"/>
                <a:gd name="T62" fmla="*/ 2147483646 w 325"/>
                <a:gd name="T63" fmla="*/ 2147483646 h 58"/>
                <a:gd name="T64" fmla="*/ 2147483646 w 325"/>
                <a:gd name="T65" fmla="*/ 2147483646 h 58"/>
                <a:gd name="T66" fmla="*/ 2147483646 w 325"/>
                <a:gd name="T67" fmla="*/ 2147483646 h 58"/>
                <a:gd name="T68" fmla="*/ 2147483646 w 325"/>
                <a:gd name="T69" fmla="*/ 2147483646 h 58"/>
                <a:gd name="T70" fmla="*/ 2147483646 w 325"/>
                <a:gd name="T71" fmla="*/ 2147483646 h 58"/>
                <a:gd name="T72" fmla="*/ 0 w 325"/>
                <a:gd name="T73" fmla="*/ 2147483646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5"/>
                <a:gd name="T112" fmla="*/ 0 h 58"/>
                <a:gd name="T113" fmla="*/ 325 w 325"/>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5" h="58">
                  <a:moveTo>
                    <a:pt x="0" y="8"/>
                  </a:moveTo>
                  <a:lnTo>
                    <a:pt x="14" y="6"/>
                  </a:lnTo>
                  <a:lnTo>
                    <a:pt x="29" y="4"/>
                  </a:lnTo>
                  <a:lnTo>
                    <a:pt x="47" y="3"/>
                  </a:lnTo>
                  <a:lnTo>
                    <a:pt x="66" y="2"/>
                  </a:lnTo>
                  <a:lnTo>
                    <a:pt x="87" y="0"/>
                  </a:lnTo>
                  <a:lnTo>
                    <a:pt x="109" y="0"/>
                  </a:lnTo>
                  <a:lnTo>
                    <a:pt x="132" y="1"/>
                  </a:lnTo>
                  <a:lnTo>
                    <a:pt x="155" y="2"/>
                  </a:lnTo>
                  <a:lnTo>
                    <a:pt x="178" y="4"/>
                  </a:lnTo>
                  <a:lnTo>
                    <a:pt x="202" y="7"/>
                  </a:lnTo>
                  <a:lnTo>
                    <a:pt x="225" y="12"/>
                  </a:lnTo>
                  <a:lnTo>
                    <a:pt x="247" y="17"/>
                  </a:lnTo>
                  <a:lnTo>
                    <a:pt x="269" y="25"/>
                  </a:lnTo>
                  <a:lnTo>
                    <a:pt x="289" y="33"/>
                  </a:lnTo>
                  <a:lnTo>
                    <a:pt x="307" y="43"/>
                  </a:lnTo>
                  <a:lnTo>
                    <a:pt x="325" y="55"/>
                  </a:lnTo>
                  <a:lnTo>
                    <a:pt x="307" y="56"/>
                  </a:lnTo>
                  <a:lnTo>
                    <a:pt x="288" y="58"/>
                  </a:lnTo>
                  <a:lnTo>
                    <a:pt x="270" y="58"/>
                  </a:lnTo>
                  <a:lnTo>
                    <a:pt x="250" y="58"/>
                  </a:lnTo>
                  <a:lnTo>
                    <a:pt x="230" y="58"/>
                  </a:lnTo>
                  <a:lnTo>
                    <a:pt x="210" y="57"/>
                  </a:lnTo>
                  <a:lnTo>
                    <a:pt x="189" y="55"/>
                  </a:lnTo>
                  <a:lnTo>
                    <a:pt x="169" y="53"/>
                  </a:lnTo>
                  <a:lnTo>
                    <a:pt x="148" y="50"/>
                  </a:lnTo>
                  <a:lnTo>
                    <a:pt x="128" y="47"/>
                  </a:lnTo>
                  <a:lnTo>
                    <a:pt x="107" y="43"/>
                  </a:lnTo>
                  <a:lnTo>
                    <a:pt x="88" y="40"/>
                  </a:lnTo>
                  <a:lnTo>
                    <a:pt x="69" y="35"/>
                  </a:lnTo>
                  <a:lnTo>
                    <a:pt x="50" y="30"/>
                  </a:lnTo>
                  <a:lnTo>
                    <a:pt x="33" y="24"/>
                  </a:lnTo>
                  <a:lnTo>
                    <a:pt x="15" y="18"/>
                  </a:lnTo>
                  <a:lnTo>
                    <a:pt x="12" y="16"/>
                  </a:lnTo>
                  <a:lnTo>
                    <a:pt x="8" y="14"/>
                  </a:lnTo>
                  <a:lnTo>
                    <a:pt x="4" y="11"/>
                  </a:lnTo>
                  <a:lnTo>
                    <a:pt x="0" y="8"/>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3" name="Freeform 245"/>
            <p:cNvSpPr>
              <a:spLocks/>
            </p:cNvSpPr>
            <p:nvPr/>
          </p:nvSpPr>
          <p:spPr bwMode="auto">
            <a:xfrm>
              <a:off x="3973513" y="2684463"/>
              <a:ext cx="452438" cy="80962"/>
            </a:xfrm>
            <a:custGeom>
              <a:avLst/>
              <a:gdLst>
                <a:gd name="T0" fmla="*/ 0 w 285"/>
                <a:gd name="T1" fmla="*/ 2147483646 h 51"/>
                <a:gd name="T2" fmla="*/ 2147483646 w 285"/>
                <a:gd name="T3" fmla="*/ 2147483646 h 51"/>
                <a:gd name="T4" fmla="*/ 2147483646 w 285"/>
                <a:gd name="T5" fmla="*/ 2147483646 h 51"/>
                <a:gd name="T6" fmla="*/ 2147483646 w 285"/>
                <a:gd name="T7" fmla="*/ 2147483646 h 51"/>
                <a:gd name="T8" fmla="*/ 2147483646 w 285"/>
                <a:gd name="T9" fmla="*/ 2147483646 h 51"/>
                <a:gd name="T10" fmla="*/ 2147483646 w 285"/>
                <a:gd name="T11" fmla="*/ 2147483646 h 51"/>
                <a:gd name="T12" fmla="*/ 2147483646 w 285"/>
                <a:gd name="T13" fmla="*/ 0 h 51"/>
                <a:gd name="T14" fmla="*/ 2147483646 w 285"/>
                <a:gd name="T15" fmla="*/ 2147483646 h 51"/>
                <a:gd name="T16" fmla="*/ 2147483646 w 285"/>
                <a:gd name="T17" fmla="*/ 2147483646 h 51"/>
                <a:gd name="T18" fmla="*/ 2147483646 w 285"/>
                <a:gd name="T19" fmla="*/ 2147483646 h 51"/>
                <a:gd name="T20" fmla="*/ 2147483646 w 285"/>
                <a:gd name="T21" fmla="*/ 2147483646 h 51"/>
                <a:gd name="T22" fmla="*/ 2147483646 w 285"/>
                <a:gd name="T23" fmla="*/ 2147483646 h 51"/>
                <a:gd name="T24" fmla="*/ 2147483646 w 285"/>
                <a:gd name="T25" fmla="*/ 2147483646 h 51"/>
                <a:gd name="T26" fmla="*/ 2147483646 w 285"/>
                <a:gd name="T27" fmla="*/ 2147483646 h 51"/>
                <a:gd name="T28" fmla="*/ 2147483646 w 285"/>
                <a:gd name="T29" fmla="*/ 2147483646 h 51"/>
                <a:gd name="T30" fmla="*/ 2147483646 w 285"/>
                <a:gd name="T31" fmla="*/ 2147483646 h 51"/>
                <a:gd name="T32" fmla="*/ 2147483646 w 285"/>
                <a:gd name="T33" fmla="*/ 2147483646 h 51"/>
                <a:gd name="T34" fmla="*/ 2147483646 w 285"/>
                <a:gd name="T35" fmla="*/ 2147483646 h 51"/>
                <a:gd name="T36" fmla="*/ 2147483646 w 285"/>
                <a:gd name="T37" fmla="*/ 2147483646 h 51"/>
                <a:gd name="T38" fmla="*/ 2147483646 w 285"/>
                <a:gd name="T39" fmla="*/ 2147483646 h 51"/>
                <a:gd name="T40" fmla="*/ 2147483646 w 285"/>
                <a:gd name="T41" fmla="*/ 2147483646 h 51"/>
                <a:gd name="T42" fmla="*/ 2147483646 w 285"/>
                <a:gd name="T43" fmla="*/ 2147483646 h 51"/>
                <a:gd name="T44" fmla="*/ 2147483646 w 285"/>
                <a:gd name="T45" fmla="*/ 2147483646 h 51"/>
                <a:gd name="T46" fmla="*/ 2147483646 w 285"/>
                <a:gd name="T47" fmla="*/ 2147483646 h 51"/>
                <a:gd name="T48" fmla="*/ 2147483646 w 285"/>
                <a:gd name="T49" fmla="*/ 2147483646 h 51"/>
                <a:gd name="T50" fmla="*/ 2147483646 w 285"/>
                <a:gd name="T51" fmla="*/ 2147483646 h 51"/>
                <a:gd name="T52" fmla="*/ 2147483646 w 285"/>
                <a:gd name="T53" fmla="*/ 2147483646 h 51"/>
                <a:gd name="T54" fmla="*/ 2147483646 w 285"/>
                <a:gd name="T55" fmla="*/ 2147483646 h 51"/>
                <a:gd name="T56" fmla="*/ 2147483646 w 285"/>
                <a:gd name="T57" fmla="*/ 2147483646 h 51"/>
                <a:gd name="T58" fmla="*/ 2147483646 w 285"/>
                <a:gd name="T59" fmla="*/ 2147483646 h 51"/>
                <a:gd name="T60" fmla="*/ 2147483646 w 285"/>
                <a:gd name="T61" fmla="*/ 2147483646 h 51"/>
                <a:gd name="T62" fmla="*/ 2147483646 w 285"/>
                <a:gd name="T63" fmla="*/ 2147483646 h 51"/>
                <a:gd name="T64" fmla="*/ 2147483646 w 285"/>
                <a:gd name="T65" fmla="*/ 2147483646 h 51"/>
                <a:gd name="T66" fmla="*/ 2147483646 w 285"/>
                <a:gd name="T67" fmla="*/ 2147483646 h 51"/>
                <a:gd name="T68" fmla="*/ 2147483646 w 285"/>
                <a:gd name="T69" fmla="*/ 2147483646 h 51"/>
                <a:gd name="T70" fmla="*/ 2147483646 w 285"/>
                <a:gd name="T71" fmla="*/ 2147483646 h 51"/>
                <a:gd name="T72" fmla="*/ 0 w 285"/>
                <a:gd name="T73" fmla="*/ 2147483646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51"/>
                <a:gd name="T113" fmla="*/ 285 w 285"/>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51">
                  <a:moveTo>
                    <a:pt x="0" y="8"/>
                  </a:moveTo>
                  <a:lnTo>
                    <a:pt x="12" y="6"/>
                  </a:lnTo>
                  <a:lnTo>
                    <a:pt x="25" y="4"/>
                  </a:lnTo>
                  <a:lnTo>
                    <a:pt x="41" y="3"/>
                  </a:lnTo>
                  <a:lnTo>
                    <a:pt x="57" y="1"/>
                  </a:lnTo>
                  <a:lnTo>
                    <a:pt x="75" y="1"/>
                  </a:lnTo>
                  <a:lnTo>
                    <a:pt x="95" y="0"/>
                  </a:lnTo>
                  <a:lnTo>
                    <a:pt x="115" y="1"/>
                  </a:lnTo>
                  <a:lnTo>
                    <a:pt x="135" y="2"/>
                  </a:lnTo>
                  <a:lnTo>
                    <a:pt x="156" y="4"/>
                  </a:lnTo>
                  <a:lnTo>
                    <a:pt x="176" y="6"/>
                  </a:lnTo>
                  <a:lnTo>
                    <a:pt x="197" y="10"/>
                  </a:lnTo>
                  <a:lnTo>
                    <a:pt x="216" y="15"/>
                  </a:lnTo>
                  <a:lnTo>
                    <a:pt x="235" y="22"/>
                  </a:lnTo>
                  <a:lnTo>
                    <a:pt x="253" y="29"/>
                  </a:lnTo>
                  <a:lnTo>
                    <a:pt x="270" y="38"/>
                  </a:lnTo>
                  <a:lnTo>
                    <a:pt x="285" y="48"/>
                  </a:lnTo>
                  <a:lnTo>
                    <a:pt x="269" y="50"/>
                  </a:lnTo>
                  <a:lnTo>
                    <a:pt x="253" y="51"/>
                  </a:lnTo>
                  <a:lnTo>
                    <a:pt x="236" y="51"/>
                  </a:lnTo>
                  <a:lnTo>
                    <a:pt x="219" y="51"/>
                  </a:lnTo>
                  <a:lnTo>
                    <a:pt x="202" y="51"/>
                  </a:lnTo>
                  <a:lnTo>
                    <a:pt x="183" y="50"/>
                  </a:lnTo>
                  <a:lnTo>
                    <a:pt x="165" y="48"/>
                  </a:lnTo>
                  <a:lnTo>
                    <a:pt x="147" y="46"/>
                  </a:lnTo>
                  <a:lnTo>
                    <a:pt x="130" y="44"/>
                  </a:lnTo>
                  <a:lnTo>
                    <a:pt x="112" y="41"/>
                  </a:lnTo>
                  <a:lnTo>
                    <a:pt x="94" y="38"/>
                  </a:lnTo>
                  <a:lnTo>
                    <a:pt x="76" y="34"/>
                  </a:lnTo>
                  <a:lnTo>
                    <a:pt x="60" y="30"/>
                  </a:lnTo>
                  <a:lnTo>
                    <a:pt x="44" y="26"/>
                  </a:lnTo>
                  <a:lnTo>
                    <a:pt x="28" y="22"/>
                  </a:lnTo>
                  <a:lnTo>
                    <a:pt x="13" y="17"/>
                  </a:lnTo>
                  <a:lnTo>
                    <a:pt x="10" y="14"/>
                  </a:lnTo>
                  <a:lnTo>
                    <a:pt x="6" y="12"/>
                  </a:lnTo>
                  <a:lnTo>
                    <a:pt x="3" y="10"/>
                  </a:lnTo>
                  <a:lnTo>
                    <a:pt x="0" y="8"/>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4" name="Freeform 246"/>
            <p:cNvSpPr>
              <a:spLocks/>
            </p:cNvSpPr>
            <p:nvPr/>
          </p:nvSpPr>
          <p:spPr bwMode="auto">
            <a:xfrm>
              <a:off x="4010025" y="2690813"/>
              <a:ext cx="388938" cy="69850"/>
            </a:xfrm>
            <a:custGeom>
              <a:avLst/>
              <a:gdLst>
                <a:gd name="T0" fmla="*/ 0 w 245"/>
                <a:gd name="T1" fmla="*/ 2147483646 h 44"/>
                <a:gd name="T2" fmla="*/ 2147483646 w 245"/>
                <a:gd name="T3" fmla="*/ 2147483646 h 44"/>
                <a:gd name="T4" fmla="*/ 2147483646 w 245"/>
                <a:gd name="T5" fmla="*/ 2147483646 h 44"/>
                <a:gd name="T6" fmla="*/ 2147483646 w 245"/>
                <a:gd name="T7" fmla="*/ 2147483646 h 44"/>
                <a:gd name="T8" fmla="*/ 2147483646 w 245"/>
                <a:gd name="T9" fmla="*/ 2147483646 h 44"/>
                <a:gd name="T10" fmla="*/ 2147483646 w 245"/>
                <a:gd name="T11" fmla="*/ 2147483646 h 44"/>
                <a:gd name="T12" fmla="*/ 2147483646 w 245"/>
                <a:gd name="T13" fmla="*/ 0 h 44"/>
                <a:gd name="T14" fmla="*/ 2147483646 w 245"/>
                <a:gd name="T15" fmla="*/ 2147483646 h 44"/>
                <a:gd name="T16" fmla="*/ 2147483646 w 245"/>
                <a:gd name="T17" fmla="*/ 2147483646 h 44"/>
                <a:gd name="T18" fmla="*/ 2147483646 w 245"/>
                <a:gd name="T19" fmla="*/ 2147483646 h 44"/>
                <a:gd name="T20" fmla="*/ 2147483646 w 245"/>
                <a:gd name="T21" fmla="*/ 2147483646 h 44"/>
                <a:gd name="T22" fmla="*/ 2147483646 w 245"/>
                <a:gd name="T23" fmla="*/ 2147483646 h 44"/>
                <a:gd name="T24" fmla="*/ 2147483646 w 245"/>
                <a:gd name="T25" fmla="*/ 2147483646 h 44"/>
                <a:gd name="T26" fmla="*/ 2147483646 w 245"/>
                <a:gd name="T27" fmla="*/ 2147483646 h 44"/>
                <a:gd name="T28" fmla="*/ 2147483646 w 245"/>
                <a:gd name="T29" fmla="*/ 2147483646 h 44"/>
                <a:gd name="T30" fmla="*/ 2147483646 w 245"/>
                <a:gd name="T31" fmla="*/ 2147483646 h 44"/>
                <a:gd name="T32" fmla="*/ 2147483646 w 245"/>
                <a:gd name="T33" fmla="*/ 2147483646 h 44"/>
                <a:gd name="T34" fmla="*/ 2147483646 w 245"/>
                <a:gd name="T35" fmla="*/ 2147483646 h 44"/>
                <a:gd name="T36" fmla="*/ 2147483646 w 245"/>
                <a:gd name="T37" fmla="*/ 2147483646 h 44"/>
                <a:gd name="T38" fmla="*/ 2147483646 w 245"/>
                <a:gd name="T39" fmla="*/ 2147483646 h 44"/>
                <a:gd name="T40" fmla="*/ 2147483646 w 245"/>
                <a:gd name="T41" fmla="*/ 2147483646 h 44"/>
                <a:gd name="T42" fmla="*/ 2147483646 w 245"/>
                <a:gd name="T43" fmla="*/ 2147483646 h 44"/>
                <a:gd name="T44" fmla="*/ 2147483646 w 245"/>
                <a:gd name="T45" fmla="*/ 2147483646 h 44"/>
                <a:gd name="T46" fmla="*/ 2147483646 w 245"/>
                <a:gd name="T47" fmla="*/ 2147483646 h 44"/>
                <a:gd name="T48" fmla="*/ 2147483646 w 245"/>
                <a:gd name="T49" fmla="*/ 2147483646 h 44"/>
                <a:gd name="T50" fmla="*/ 2147483646 w 245"/>
                <a:gd name="T51" fmla="*/ 2147483646 h 44"/>
                <a:gd name="T52" fmla="*/ 2147483646 w 245"/>
                <a:gd name="T53" fmla="*/ 2147483646 h 44"/>
                <a:gd name="T54" fmla="*/ 2147483646 w 245"/>
                <a:gd name="T55" fmla="*/ 2147483646 h 44"/>
                <a:gd name="T56" fmla="*/ 2147483646 w 245"/>
                <a:gd name="T57" fmla="*/ 2147483646 h 44"/>
                <a:gd name="T58" fmla="*/ 2147483646 w 245"/>
                <a:gd name="T59" fmla="*/ 2147483646 h 44"/>
                <a:gd name="T60" fmla="*/ 2147483646 w 245"/>
                <a:gd name="T61" fmla="*/ 2147483646 h 44"/>
                <a:gd name="T62" fmla="*/ 2147483646 w 245"/>
                <a:gd name="T63" fmla="*/ 2147483646 h 44"/>
                <a:gd name="T64" fmla="*/ 2147483646 w 245"/>
                <a:gd name="T65" fmla="*/ 2147483646 h 44"/>
                <a:gd name="T66" fmla="*/ 2147483646 w 245"/>
                <a:gd name="T67" fmla="*/ 2147483646 h 44"/>
                <a:gd name="T68" fmla="*/ 2147483646 w 245"/>
                <a:gd name="T69" fmla="*/ 2147483646 h 44"/>
                <a:gd name="T70" fmla="*/ 2147483646 w 245"/>
                <a:gd name="T71" fmla="*/ 2147483646 h 44"/>
                <a:gd name="T72" fmla="*/ 0 w 245"/>
                <a:gd name="T73" fmla="*/ 2147483646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4"/>
                <a:gd name="T113" fmla="*/ 245 w 245"/>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4">
                  <a:moveTo>
                    <a:pt x="0" y="6"/>
                  </a:moveTo>
                  <a:lnTo>
                    <a:pt x="11" y="5"/>
                  </a:lnTo>
                  <a:lnTo>
                    <a:pt x="22" y="4"/>
                  </a:lnTo>
                  <a:lnTo>
                    <a:pt x="35" y="2"/>
                  </a:lnTo>
                  <a:lnTo>
                    <a:pt x="50" y="2"/>
                  </a:lnTo>
                  <a:lnTo>
                    <a:pt x="66" y="1"/>
                  </a:lnTo>
                  <a:lnTo>
                    <a:pt x="82" y="0"/>
                  </a:lnTo>
                  <a:lnTo>
                    <a:pt x="99" y="1"/>
                  </a:lnTo>
                  <a:lnTo>
                    <a:pt x="116" y="2"/>
                  </a:lnTo>
                  <a:lnTo>
                    <a:pt x="134" y="4"/>
                  </a:lnTo>
                  <a:lnTo>
                    <a:pt x="152" y="6"/>
                  </a:lnTo>
                  <a:lnTo>
                    <a:pt x="170" y="9"/>
                  </a:lnTo>
                  <a:lnTo>
                    <a:pt x="187" y="13"/>
                  </a:lnTo>
                  <a:lnTo>
                    <a:pt x="203" y="19"/>
                  </a:lnTo>
                  <a:lnTo>
                    <a:pt x="218" y="25"/>
                  </a:lnTo>
                  <a:lnTo>
                    <a:pt x="233" y="32"/>
                  </a:lnTo>
                  <a:lnTo>
                    <a:pt x="245" y="41"/>
                  </a:lnTo>
                  <a:lnTo>
                    <a:pt x="232" y="43"/>
                  </a:lnTo>
                  <a:lnTo>
                    <a:pt x="218" y="44"/>
                  </a:lnTo>
                  <a:lnTo>
                    <a:pt x="204" y="44"/>
                  </a:lnTo>
                  <a:lnTo>
                    <a:pt x="189" y="44"/>
                  </a:lnTo>
                  <a:lnTo>
                    <a:pt x="174" y="44"/>
                  </a:lnTo>
                  <a:lnTo>
                    <a:pt x="159" y="43"/>
                  </a:lnTo>
                  <a:lnTo>
                    <a:pt x="142" y="42"/>
                  </a:lnTo>
                  <a:lnTo>
                    <a:pt x="127" y="40"/>
                  </a:lnTo>
                  <a:lnTo>
                    <a:pt x="112" y="39"/>
                  </a:lnTo>
                  <a:lnTo>
                    <a:pt x="96" y="36"/>
                  </a:lnTo>
                  <a:lnTo>
                    <a:pt x="81" y="33"/>
                  </a:lnTo>
                  <a:lnTo>
                    <a:pt x="66" y="30"/>
                  </a:lnTo>
                  <a:lnTo>
                    <a:pt x="52" y="27"/>
                  </a:lnTo>
                  <a:lnTo>
                    <a:pt x="38" y="23"/>
                  </a:lnTo>
                  <a:lnTo>
                    <a:pt x="24" y="19"/>
                  </a:lnTo>
                  <a:lnTo>
                    <a:pt x="12" y="14"/>
                  </a:lnTo>
                  <a:lnTo>
                    <a:pt x="9" y="13"/>
                  </a:lnTo>
                  <a:lnTo>
                    <a:pt x="6" y="10"/>
                  </a:lnTo>
                  <a:lnTo>
                    <a:pt x="3" y="8"/>
                  </a:lnTo>
                  <a:lnTo>
                    <a:pt x="0" y="6"/>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5" name="Freeform 247"/>
            <p:cNvSpPr>
              <a:spLocks/>
            </p:cNvSpPr>
            <p:nvPr/>
          </p:nvSpPr>
          <p:spPr bwMode="auto">
            <a:xfrm>
              <a:off x="4048125" y="2697163"/>
              <a:ext cx="325438" cy="58737"/>
            </a:xfrm>
            <a:custGeom>
              <a:avLst/>
              <a:gdLst>
                <a:gd name="T0" fmla="*/ 0 w 205"/>
                <a:gd name="T1" fmla="*/ 2147483646 h 37"/>
                <a:gd name="T2" fmla="*/ 2147483646 w 205"/>
                <a:gd name="T3" fmla="*/ 2147483646 h 37"/>
                <a:gd name="T4" fmla="*/ 2147483646 w 205"/>
                <a:gd name="T5" fmla="*/ 2147483646 h 37"/>
                <a:gd name="T6" fmla="*/ 2147483646 w 205"/>
                <a:gd name="T7" fmla="*/ 2147483646 h 37"/>
                <a:gd name="T8" fmla="*/ 2147483646 w 205"/>
                <a:gd name="T9" fmla="*/ 2147483646 h 37"/>
                <a:gd name="T10" fmla="*/ 2147483646 w 205"/>
                <a:gd name="T11" fmla="*/ 2147483646 h 37"/>
                <a:gd name="T12" fmla="*/ 2147483646 w 205"/>
                <a:gd name="T13" fmla="*/ 0 h 37"/>
                <a:gd name="T14" fmla="*/ 2147483646 w 205"/>
                <a:gd name="T15" fmla="*/ 2147483646 h 37"/>
                <a:gd name="T16" fmla="*/ 2147483646 w 205"/>
                <a:gd name="T17" fmla="*/ 2147483646 h 37"/>
                <a:gd name="T18" fmla="*/ 2147483646 w 205"/>
                <a:gd name="T19" fmla="*/ 2147483646 h 37"/>
                <a:gd name="T20" fmla="*/ 2147483646 w 205"/>
                <a:gd name="T21" fmla="*/ 2147483646 h 37"/>
                <a:gd name="T22" fmla="*/ 2147483646 w 205"/>
                <a:gd name="T23" fmla="*/ 2147483646 h 37"/>
                <a:gd name="T24" fmla="*/ 2147483646 w 205"/>
                <a:gd name="T25" fmla="*/ 2147483646 h 37"/>
                <a:gd name="T26" fmla="*/ 2147483646 w 205"/>
                <a:gd name="T27" fmla="*/ 2147483646 h 37"/>
                <a:gd name="T28" fmla="*/ 2147483646 w 205"/>
                <a:gd name="T29" fmla="*/ 2147483646 h 37"/>
                <a:gd name="T30" fmla="*/ 2147483646 w 205"/>
                <a:gd name="T31" fmla="*/ 2147483646 h 37"/>
                <a:gd name="T32" fmla="*/ 2147483646 w 205"/>
                <a:gd name="T33" fmla="*/ 2147483646 h 37"/>
                <a:gd name="T34" fmla="*/ 2147483646 w 205"/>
                <a:gd name="T35" fmla="*/ 2147483646 h 37"/>
                <a:gd name="T36" fmla="*/ 2147483646 w 205"/>
                <a:gd name="T37" fmla="*/ 2147483646 h 37"/>
                <a:gd name="T38" fmla="*/ 2147483646 w 205"/>
                <a:gd name="T39" fmla="*/ 2147483646 h 37"/>
                <a:gd name="T40" fmla="*/ 2147483646 w 205"/>
                <a:gd name="T41" fmla="*/ 2147483646 h 37"/>
                <a:gd name="T42" fmla="*/ 2147483646 w 205"/>
                <a:gd name="T43" fmla="*/ 2147483646 h 37"/>
                <a:gd name="T44" fmla="*/ 2147483646 w 205"/>
                <a:gd name="T45" fmla="*/ 2147483646 h 37"/>
                <a:gd name="T46" fmla="*/ 2147483646 w 205"/>
                <a:gd name="T47" fmla="*/ 2147483646 h 37"/>
                <a:gd name="T48" fmla="*/ 2147483646 w 205"/>
                <a:gd name="T49" fmla="*/ 2147483646 h 37"/>
                <a:gd name="T50" fmla="*/ 2147483646 w 205"/>
                <a:gd name="T51" fmla="*/ 2147483646 h 37"/>
                <a:gd name="T52" fmla="*/ 2147483646 w 205"/>
                <a:gd name="T53" fmla="*/ 2147483646 h 37"/>
                <a:gd name="T54" fmla="*/ 2147483646 w 205"/>
                <a:gd name="T55" fmla="*/ 2147483646 h 37"/>
                <a:gd name="T56" fmla="*/ 2147483646 w 205"/>
                <a:gd name="T57" fmla="*/ 2147483646 h 37"/>
                <a:gd name="T58" fmla="*/ 2147483646 w 205"/>
                <a:gd name="T59" fmla="*/ 2147483646 h 37"/>
                <a:gd name="T60" fmla="*/ 2147483646 w 205"/>
                <a:gd name="T61" fmla="*/ 2147483646 h 37"/>
                <a:gd name="T62" fmla="*/ 2147483646 w 205"/>
                <a:gd name="T63" fmla="*/ 2147483646 h 37"/>
                <a:gd name="T64" fmla="*/ 2147483646 w 205"/>
                <a:gd name="T65" fmla="*/ 2147483646 h 37"/>
                <a:gd name="T66" fmla="*/ 2147483646 w 205"/>
                <a:gd name="T67" fmla="*/ 2147483646 h 37"/>
                <a:gd name="T68" fmla="*/ 2147483646 w 205"/>
                <a:gd name="T69" fmla="*/ 2147483646 h 37"/>
                <a:gd name="T70" fmla="*/ 2147483646 w 205"/>
                <a:gd name="T71" fmla="*/ 2147483646 h 37"/>
                <a:gd name="T72" fmla="*/ 0 w 205"/>
                <a:gd name="T73" fmla="*/ 214748364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37"/>
                <a:gd name="T113" fmla="*/ 205 w 205"/>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37">
                  <a:moveTo>
                    <a:pt x="0" y="6"/>
                  </a:moveTo>
                  <a:lnTo>
                    <a:pt x="8" y="4"/>
                  </a:lnTo>
                  <a:lnTo>
                    <a:pt x="18" y="3"/>
                  </a:lnTo>
                  <a:lnTo>
                    <a:pt x="29" y="2"/>
                  </a:lnTo>
                  <a:lnTo>
                    <a:pt x="41" y="2"/>
                  </a:lnTo>
                  <a:lnTo>
                    <a:pt x="55" y="1"/>
                  </a:lnTo>
                  <a:lnTo>
                    <a:pt x="68" y="0"/>
                  </a:lnTo>
                  <a:lnTo>
                    <a:pt x="83" y="1"/>
                  </a:lnTo>
                  <a:lnTo>
                    <a:pt x="98" y="2"/>
                  </a:lnTo>
                  <a:lnTo>
                    <a:pt x="112" y="3"/>
                  </a:lnTo>
                  <a:lnTo>
                    <a:pt x="126" y="4"/>
                  </a:lnTo>
                  <a:lnTo>
                    <a:pt x="141" y="7"/>
                  </a:lnTo>
                  <a:lnTo>
                    <a:pt x="155" y="11"/>
                  </a:lnTo>
                  <a:lnTo>
                    <a:pt x="169" y="15"/>
                  </a:lnTo>
                  <a:lnTo>
                    <a:pt x="182" y="21"/>
                  </a:lnTo>
                  <a:lnTo>
                    <a:pt x="194" y="28"/>
                  </a:lnTo>
                  <a:lnTo>
                    <a:pt x="205" y="35"/>
                  </a:lnTo>
                  <a:lnTo>
                    <a:pt x="193" y="36"/>
                  </a:lnTo>
                  <a:lnTo>
                    <a:pt x="181" y="37"/>
                  </a:lnTo>
                  <a:lnTo>
                    <a:pt x="169" y="37"/>
                  </a:lnTo>
                  <a:lnTo>
                    <a:pt x="157" y="37"/>
                  </a:lnTo>
                  <a:lnTo>
                    <a:pt x="145" y="37"/>
                  </a:lnTo>
                  <a:lnTo>
                    <a:pt x="132" y="36"/>
                  </a:lnTo>
                  <a:lnTo>
                    <a:pt x="119" y="35"/>
                  </a:lnTo>
                  <a:lnTo>
                    <a:pt x="106" y="34"/>
                  </a:lnTo>
                  <a:lnTo>
                    <a:pt x="93" y="32"/>
                  </a:lnTo>
                  <a:lnTo>
                    <a:pt x="80" y="30"/>
                  </a:lnTo>
                  <a:lnTo>
                    <a:pt x="67" y="28"/>
                  </a:lnTo>
                  <a:lnTo>
                    <a:pt x="55" y="26"/>
                  </a:lnTo>
                  <a:lnTo>
                    <a:pt x="43" y="23"/>
                  </a:lnTo>
                  <a:lnTo>
                    <a:pt x="32" y="20"/>
                  </a:lnTo>
                  <a:lnTo>
                    <a:pt x="20" y="17"/>
                  </a:lnTo>
                  <a:lnTo>
                    <a:pt x="10" y="13"/>
                  </a:lnTo>
                  <a:lnTo>
                    <a:pt x="7" y="11"/>
                  </a:lnTo>
                  <a:lnTo>
                    <a:pt x="5" y="9"/>
                  </a:lnTo>
                  <a:lnTo>
                    <a:pt x="2" y="7"/>
                  </a:lnTo>
                  <a:lnTo>
                    <a:pt x="0" y="6"/>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6" name="Freeform 248"/>
            <p:cNvSpPr>
              <a:spLocks/>
            </p:cNvSpPr>
            <p:nvPr/>
          </p:nvSpPr>
          <p:spPr bwMode="auto">
            <a:xfrm>
              <a:off x="4083050" y="2703513"/>
              <a:ext cx="263525" cy="46037"/>
            </a:xfrm>
            <a:custGeom>
              <a:avLst/>
              <a:gdLst>
                <a:gd name="T0" fmla="*/ 0 w 166"/>
                <a:gd name="T1" fmla="*/ 2147483646 h 29"/>
                <a:gd name="T2" fmla="*/ 2147483646 w 166"/>
                <a:gd name="T3" fmla="*/ 2147483646 h 29"/>
                <a:gd name="T4" fmla="*/ 2147483646 w 166"/>
                <a:gd name="T5" fmla="*/ 2147483646 h 29"/>
                <a:gd name="T6" fmla="*/ 2147483646 w 166"/>
                <a:gd name="T7" fmla="*/ 2147483646 h 29"/>
                <a:gd name="T8" fmla="*/ 2147483646 w 166"/>
                <a:gd name="T9" fmla="*/ 0 h 29"/>
                <a:gd name="T10" fmla="*/ 2147483646 w 166"/>
                <a:gd name="T11" fmla="*/ 0 h 29"/>
                <a:gd name="T12" fmla="*/ 2147483646 w 166"/>
                <a:gd name="T13" fmla="*/ 0 h 29"/>
                <a:gd name="T14" fmla="*/ 2147483646 w 166"/>
                <a:gd name="T15" fmla="*/ 0 h 29"/>
                <a:gd name="T16" fmla="*/ 2147483646 w 166"/>
                <a:gd name="T17" fmla="*/ 0 h 29"/>
                <a:gd name="T18" fmla="*/ 2147483646 w 166"/>
                <a:gd name="T19" fmla="*/ 2147483646 h 29"/>
                <a:gd name="T20" fmla="*/ 2147483646 w 166"/>
                <a:gd name="T21" fmla="*/ 2147483646 h 29"/>
                <a:gd name="T22" fmla="*/ 2147483646 w 166"/>
                <a:gd name="T23" fmla="*/ 2147483646 h 29"/>
                <a:gd name="T24" fmla="*/ 2147483646 w 166"/>
                <a:gd name="T25" fmla="*/ 2147483646 h 29"/>
                <a:gd name="T26" fmla="*/ 2147483646 w 166"/>
                <a:gd name="T27" fmla="*/ 2147483646 h 29"/>
                <a:gd name="T28" fmla="*/ 2147483646 w 166"/>
                <a:gd name="T29" fmla="*/ 2147483646 h 29"/>
                <a:gd name="T30" fmla="*/ 2147483646 w 166"/>
                <a:gd name="T31" fmla="*/ 2147483646 h 29"/>
                <a:gd name="T32" fmla="*/ 2147483646 w 166"/>
                <a:gd name="T33" fmla="*/ 2147483646 h 29"/>
                <a:gd name="T34" fmla="*/ 2147483646 w 166"/>
                <a:gd name="T35" fmla="*/ 2147483646 h 29"/>
                <a:gd name="T36" fmla="*/ 2147483646 w 166"/>
                <a:gd name="T37" fmla="*/ 2147483646 h 29"/>
                <a:gd name="T38" fmla="*/ 2147483646 w 166"/>
                <a:gd name="T39" fmla="*/ 2147483646 h 29"/>
                <a:gd name="T40" fmla="*/ 2147483646 w 166"/>
                <a:gd name="T41" fmla="*/ 2147483646 h 29"/>
                <a:gd name="T42" fmla="*/ 2147483646 w 166"/>
                <a:gd name="T43" fmla="*/ 2147483646 h 29"/>
                <a:gd name="T44" fmla="*/ 2147483646 w 166"/>
                <a:gd name="T45" fmla="*/ 2147483646 h 29"/>
                <a:gd name="T46" fmla="*/ 2147483646 w 166"/>
                <a:gd name="T47" fmla="*/ 2147483646 h 29"/>
                <a:gd name="T48" fmla="*/ 2147483646 w 166"/>
                <a:gd name="T49" fmla="*/ 2147483646 h 29"/>
                <a:gd name="T50" fmla="*/ 2147483646 w 166"/>
                <a:gd name="T51" fmla="*/ 2147483646 h 29"/>
                <a:gd name="T52" fmla="*/ 2147483646 w 166"/>
                <a:gd name="T53" fmla="*/ 2147483646 h 29"/>
                <a:gd name="T54" fmla="*/ 2147483646 w 166"/>
                <a:gd name="T55" fmla="*/ 2147483646 h 29"/>
                <a:gd name="T56" fmla="*/ 2147483646 w 166"/>
                <a:gd name="T57" fmla="*/ 2147483646 h 29"/>
                <a:gd name="T58" fmla="*/ 2147483646 w 166"/>
                <a:gd name="T59" fmla="*/ 2147483646 h 29"/>
                <a:gd name="T60" fmla="*/ 2147483646 w 166"/>
                <a:gd name="T61" fmla="*/ 2147483646 h 29"/>
                <a:gd name="T62" fmla="*/ 2147483646 w 166"/>
                <a:gd name="T63" fmla="*/ 2147483646 h 29"/>
                <a:gd name="T64" fmla="*/ 2147483646 w 166"/>
                <a:gd name="T65" fmla="*/ 2147483646 h 29"/>
                <a:gd name="T66" fmla="*/ 2147483646 w 166"/>
                <a:gd name="T67" fmla="*/ 2147483646 h 29"/>
                <a:gd name="T68" fmla="*/ 2147483646 w 166"/>
                <a:gd name="T69" fmla="*/ 2147483646 h 29"/>
                <a:gd name="T70" fmla="*/ 2147483646 w 166"/>
                <a:gd name="T71" fmla="*/ 2147483646 h 29"/>
                <a:gd name="T72" fmla="*/ 0 w 166"/>
                <a:gd name="T73" fmla="*/ 2147483646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29"/>
                <a:gd name="T113" fmla="*/ 166 w 166"/>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29">
                  <a:moveTo>
                    <a:pt x="0" y="5"/>
                  </a:moveTo>
                  <a:lnTo>
                    <a:pt x="7" y="3"/>
                  </a:lnTo>
                  <a:lnTo>
                    <a:pt x="15" y="2"/>
                  </a:lnTo>
                  <a:lnTo>
                    <a:pt x="24" y="1"/>
                  </a:lnTo>
                  <a:lnTo>
                    <a:pt x="35" y="0"/>
                  </a:lnTo>
                  <a:lnTo>
                    <a:pt x="44" y="0"/>
                  </a:lnTo>
                  <a:lnTo>
                    <a:pt x="56" y="0"/>
                  </a:lnTo>
                  <a:lnTo>
                    <a:pt x="67" y="0"/>
                  </a:lnTo>
                  <a:lnTo>
                    <a:pt x="79" y="0"/>
                  </a:lnTo>
                  <a:lnTo>
                    <a:pt x="91" y="2"/>
                  </a:lnTo>
                  <a:lnTo>
                    <a:pt x="103" y="3"/>
                  </a:lnTo>
                  <a:lnTo>
                    <a:pt x="115" y="6"/>
                  </a:lnTo>
                  <a:lnTo>
                    <a:pt x="126" y="9"/>
                  </a:lnTo>
                  <a:lnTo>
                    <a:pt x="137" y="12"/>
                  </a:lnTo>
                  <a:lnTo>
                    <a:pt x="147" y="17"/>
                  </a:lnTo>
                  <a:lnTo>
                    <a:pt x="157" y="22"/>
                  </a:lnTo>
                  <a:lnTo>
                    <a:pt x="166" y="28"/>
                  </a:lnTo>
                  <a:lnTo>
                    <a:pt x="157" y="29"/>
                  </a:lnTo>
                  <a:lnTo>
                    <a:pt x="147" y="29"/>
                  </a:lnTo>
                  <a:lnTo>
                    <a:pt x="138" y="29"/>
                  </a:lnTo>
                  <a:lnTo>
                    <a:pt x="128" y="29"/>
                  </a:lnTo>
                  <a:lnTo>
                    <a:pt x="118" y="29"/>
                  </a:lnTo>
                  <a:lnTo>
                    <a:pt x="107" y="29"/>
                  </a:lnTo>
                  <a:lnTo>
                    <a:pt x="96" y="28"/>
                  </a:lnTo>
                  <a:lnTo>
                    <a:pt x="87" y="27"/>
                  </a:lnTo>
                  <a:lnTo>
                    <a:pt x="76" y="26"/>
                  </a:lnTo>
                  <a:lnTo>
                    <a:pt x="66" y="25"/>
                  </a:lnTo>
                  <a:lnTo>
                    <a:pt x="55" y="22"/>
                  </a:lnTo>
                  <a:lnTo>
                    <a:pt x="46" y="21"/>
                  </a:lnTo>
                  <a:lnTo>
                    <a:pt x="36" y="18"/>
                  </a:lnTo>
                  <a:lnTo>
                    <a:pt x="26" y="16"/>
                  </a:lnTo>
                  <a:lnTo>
                    <a:pt x="17" y="13"/>
                  </a:lnTo>
                  <a:lnTo>
                    <a:pt x="9" y="10"/>
                  </a:lnTo>
                  <a:lnTo>
                    <a:pt x="6" y="9"/>
                  </a:lnTo>
                  <a:lnTo>
                    <a:pt x="4" y="7"/>
                  </a:lnTo>
                  <a:lnTo>
                    <a:pt x="3" y="6"/>
                  </a:lnTo>
                  <a:lnTo>
                    <a:pt x="0" y="5"/>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7" name="Freeform 249"/>
            <p:cNvSpPr>
              <a:spLocks/>
            </p:cNvSpPr>
            <p:nvPr/>
          </p:nvSpPr>
          <p:spPr bwMode="auto">
            <a:xfrm>
              <a:off x="4121150" y="2709863"/>
              <a:ext cx="198438" cy="34925"/>
            </a:xfrm>
            <a:custGeom>
              <a:avLst/>
              <a:gdLst>
                <a:gd name="T0" fmla="*/ 0 w 125"/>
                <a:gd name="T1" fmla="*/ 2147483646 h 22"/>
                <a:gd name="T2" fmla="*/ 2147483646 w 125"/>
                <a:gd name="T3" fmla="*/ 2147483646 h 22"/>
                <a:gd name="T4" fmla="*/ 2147483646 w 125"/>
                <a:gd name="T5" fmla="*/ 2147483646 h 22"/>
                <a:gd name="T6" fmla="*/ 2147483646 w 125"/>
                <a:gd name="T7" fmla="*/ 2147483646 h 22"/>
                <a:gd name="T8" fmla="*/ 2147483646 w 125"/>
                <a:gd name="T9" fmla="*/ 2147483646 h 22"/>
                <a:gd name="T10" fmla="*/ 2147483646 w 125"/>
                <a:gd name="T11" fmla="*/ 2147483646 h 22"/>
                <a:gd name="T12" fmla="*/ 2147483646 w 125"/>
                <a:gd name="T13" fmla="*/ 0 h 22"/>
                <a:gd name="T14" fmla="*/ 2147483646 w 125"/>
                <a:gd name="T15" fmla="*/ 0 h 22"/>
                <a:gd name="T16" fmla="*/ 2147483646 w 125"/>
                <a:gd name="T17" fmla="*/ 2147483646 h 22"/>
                <a:gd name="T18" fmla="*/ 2147483646 w 125"/>
                <a:gd name="T19" fmla="*/ 2147483646 h 22"/>
                <a:gd name="T20" fmla="*/ 2147483646 w 125"/>
                <a:gd name="T21" fmla="*/ 2147483646 h 22"/>
                <a:gd name="T22" fmla="*/ 2147483646 w 125"/>
                <a:gd name="T23" fmla="*/ 2147483646 h 22"/>
                <a:gd name="T24" fmla="*/ 2147483646 w 125"/>
                <a:gd name="T25" fmla="*/ 2147483646 h 22"/>
                <a:gd name="T26" fmla="*/ 2147483646 w 125"/>
                <a:gd name="T27" fmla="*/ 2147483646 h 22"/>
                <a:gd name="T28" fmla="*/ 2147483646 w 125"/>
                <a:gd name="T29" fmla="*/ 2147483646 h 22"/>
                <a:gd name="T30" fmla="*/ 2147483646 w 125"/>
                <a:gd name="T31" fmla="*/ 2147483646 h 22"/>
                <a:gd name="T32" fmla="*/ 2147483646 w 125"/>
                <a:gd name="T33" fmla="*/ 2147483646 h 22"/>
                <a:gd name="T34" fmla="*/ 2147483646 w 125"/>
                <a:gd name="T35" fmla="*/ 2147483646 h 22"/>
                <a:gd name="T36" fmla="*/ 2147483646 w 125"/>
                <a:gd name="T37" fmla="*/ 2147483646 h 22"/>
                <a:gd name="T38" fmla="*/ 2147483646 w 125"/>
                <a:gd name="T39" fmla="*/ 2147483646 h 22"/>
                <a:gd name="T40" fmla="*/ 2147483646 w 125"/>
                <a:gd name="T41" fmla="*/ 2147483646 h 22"/>
                <a:gd name="T42" fmla="*/ 2147483646 w 125"/>
                <a:gd name="T43" fmla="*/ 2147483646 h 22"/>
                <a:gd name="T44" fmla="*/ 2147483646 w 125"/>
                <a:gd name="T45" fmla="*/ 2147483646 h 22"/>
                <a:gd name="T46" fmla="*/ 2147483646 w 125"/>
                <a:gd name="T47" fmla="*/ 2147483646 h 22"/>
                <a:gd name="T48" fmla="*/ 2147483646 w 125"/>
                <a:gd name="T49" fmla="*/ 2147483646 h 22"/>
                <a:gd name="T50" fmla="*/ 2147483646 w 125"/>
                <a:gd name="T51" fmla="*/ 2147483646 h 22"/>
                <a:gd name="T52" fmla="*/ 2147483646 w 125"/>
                <a:gd name="T53" fmla="*/ 2147483646 h 22"/>
                <a:gd name="T54" fmla="*/ 2147483646 w 125"/>
                <a:gd name="T55" fmla="*/ 2147483646 h 22"/>
                <a:gd name="T56" fmla="*/ 2147483646 w 125"/>
                <a:gd name="T57" fmla="*/ 2147483646 h 22"/>
                <a:gd name="T58" fmla="*/ 2147483646 w 125"/>
                <a:gd name="T59" fmla="*/ 2147483646 h 22"/>
                <a:gd name="T60" fmla="*/ 2147483646 w 125"/>
                <a:gd name="T61" fmla="*/ 2147483646 h 22"/>
                <a:gd name="T62" fmla="*/ 2147483646 w 125"/>
                <a:gd name="T63" fmla="*/ 2147483646 h 22"/>
                <a:gd name="T64" fmla="*/ 2147483646 w 125"/>
                <a:gd name="T65" fmla="*/ 2147483646 h 22"/>
                <a:gd name="T66" fmla="*/ 0 w 125"/>
                <a:gd name="T67" fmla="*/ 2147483646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2"/>
                <a:gd name="T104" fmla="*/ 125 w 125"/>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2">
                  <a:moveTo>
                    <a:pt x="0" y="4"/>
                  </a:moveTo>
                  <a:lnTo>
                    <a:pt x="5" y="3"/>
                  </a:lnTo>
                  <a:lnTo>
                    <a:pt x="11" y="2"/>
                  </a:lnTo>
                  <a:lnTo>
                    <a:pt x="18" y="1"/>
                  </a:lnTo>
                  <a:lnTo>
                    <a:pt x="25" y="1"/>
                  </a:lnTo>
                  <a:lnTo>
                    <a:pt x="33" y="1"/>
                  </a:lnTo>
                  <a:lnTo>
                    <a:pt x="41" y="0"/>
                  </a:lnTo>
                  <a:lnTo>
                    <a:pt x="50" y="0"/>
                  </a:lnTo>
                  <a:lnTo>
                    <a:pt x="59" y="1"/>
                  </a:lnTo>
                  <a:lnTo>
                    <a:pt x="68" y="2"/>
                  </a:lnTo>
                  <a:lnTo>
                    <a:pt x="78" y="3"/>
                  </a:lnTo>
                  <a:lnTo>
                    <a:pt x="86" y="5"/>
                  </a:lnTo>
                  <a:lnTo>
                    <a:pt x="95" y="6"/>
                  </a:lnTo>
                  <a:lnTo>
                    <a:pt x="103" y="9"/>
                  </a:lnTo>
                  <a:lnTo>
                    <a:pt x="111" y="13"/>
                  </a:lnTo>
                  <a:lnTo>
                    <a:pt x="119" y="16"/>
                  </a:lnTo>
                  <a:lnTo>
                    <a:pt x="125" y="21"/>
                  </a:lnTo>
                  <a:lnTo>
                    <a:pt x="119" y="21"/>
                  </a:lnTo>
                  <a:lnTo>
                    <a:pt x="111" y="22"/>
                  </a:lnTo>
                  <a:lnTo>
                    <a:pt x="104" y="22"/>
                  </a:lnTo>
                  <a:lnTo>
                    <a:pt x="96" y="22"/>
                  </a:lnTo>
                  <a:lnTo>
                    <a:pt x="89" y="22"/>
                  </a:lnTo>
                  <a:lnTo>
                    <a:pt x="81" y="22"/>
                  </a:lnTo>
                  <a:lnTo>
                    <a:pt x="73" y="21"/>
                  </a:lnTo>
                  <a:lnTo>
                    <a:pt x="65" y="21"/>
                  </a:lnTo>
                  <a:lnTo>
                    <a:pt x="57" y="20"/>
                  </a:lnTo>
                  <a:lnTo>
                    <a:pt x="49" y="19"/>
                  </a:lnTo>
                  <a:lnTo>
                    <a:pt x="42" y="17"/>
                  </a:lnTo>
                  <a:lnTo>
                    <a:pt x="34" y="16"/>
                  </a:lnTo>
                  <a:lnTo>
                    <a:pt x="27" y="14"/>
                  </a:lnTo>
                  <a:lnTo>
                    <a:pt x="19" y="12"/>
                  </a:lnTo>
                  <a:lnTo>
                    <a:pt x="13" y="10"/>
                  </a:lnTo>
                  <a:lnTo>
                    <a:pt x="6" y="8"/>
                  </a:lnTo>
                  <a:lnTo>
                    <a:pt x="0" y="4"/>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8" name="Freeform 250"/>
            <p:cNvSpPr>
              <a:spLocks/>
            </p:cNvSpPr>
            <p:nvPr/>
          </p:nvSpPr>
          <p:spPr bwMode="auto">
            <a:xfrm>
              <a:off x="3681413" y="2676525"/>
              <a:ext cx="947738" cy="180975"/>
            </a:xfrm>
            <a:custGeom>
              <a:avLst/>
              <a:gdLst>
                <a:gd name="T0" fmla="*/ 0 w 597"/>
                <a:gd name="T1" fmla="*/ 2147483646 h 114"/>
                <a:gd name="T2" fmla="*/ 2147483646 w 597"/>
                <a:gd name="T3" fmla="*/ 2147483646 h 114"/>
                <a:gd name="T4" fmla="*/ 2147483646 w 597"/>
                <a:gd name="T5" fmla="*/ 2147483646 h 114"/>
                <a:gd name="T6" fmla="*/ 2147483646 w 597"/>
                <a:gd name="T7" fmla="*/ 2147483646 h 114"/>
                <a:gd name="T8" fmla="*/ 2147483646 w 597"/>
                <a:gd name="T9" fmla="*/ 2147483646 h 114"/>
                <a:gd name="T10" fmla="*/ 2147483646 w 597"/>
                <a:gd name="T11" fmla="*/ 2147483646 h 114"/>
                <a:gd name="T12" fmla="*/ 2147483646 w 597"/>
                <a:gd name="T13" fmla="*/ 2147483646 h 114"/>
                <a:gd name="T14" fmla="*/ 2147483646 w 597"/>
                <a:gd name="T15" fmla="*/ 2147483646 h 114"/>
                <a:gd name="T16" fmla="*/ 2147483646 w 597"/>
                <a:gd name="T17" fmla="*/ 2147483646 h 114"/>
                <a:gd name="T18" fmla="*/ 2147483646 w 597"/>
                <a:gd name="T19" fmla="*/ 2147483646 h 114"/>
                <a:gd name="T20" fmla="*/ 2147483646 w 597"/>
                <a:gd name="T21" fmla="*/ 2147483646 h 114"/>
                <a:gd name="T22" fmla="*/ 2147483646 w 597"/>
                <a:gd name="T23" fmla="*/ 2147483646 h 114"/>
                <a:gd name="T24" fmla="*/ 2147483646 w 597"/>
                <a:gd name="T25" fmla="*/ 2147483646 h 114"/>
                <a:gd name="T26" fmla="*/ 2147483646 w 597"/>
                <a:gd name="T27" fmla="*/ 2147483646 h 114"/>
                <a:gd name="T28" fmla="*/ 2147483646 w 597"/>
                <a:gd name="T29" fmla="*/ 2147483646 h 114"/>
                <a:gd name="T30" fmla="*/ 2147483646 w 597"/>
                <a:gd name="T31" fmla="*/ 2147483646 h 114"/>
                <a:gd name="T32" fmla="*/ 2147483646 w 597"/>
                <a:gd name="T33" fmla="*/ 2147483646 h 114"/>
                <a:gd name="T34" fmla="*/ 2147483646 w 597"/>
                <a:gd name="T35" fmla="*/ 2147483646 h 114"/>
                <a:gd name="T36" fmla="*/ 2147483646 w 597"/>
                <a:gd name="T37" fmla="*/ 2147483646 h 114"/>
                <a:gd name="T38" fmla="*/ 2147483646 w 597"/>
                <a:gd name="T39" fmla="*/ 2147483646 h 114"/>
                <a:gd name="T40" fmla="*/ 2147483646 w 597"/>
                <a:gd name="T41" fmla="*/ 2147483646 h 114"/>
                <a:gd name="T42" fmla="*/ 2147483646 w 597"/>
                <a:gd name="T43" fmla="*/ 2147483646 h 114"/>
                <a:gd name="T44" fmla="*/ 2147483646 w 597"/>
                <a:gd name="T45" fmla="*/ 2147483646 h 114"/>
                <a:gd name="T46" fmla="*/ 2147483646 w 597"/>
                <a:gd name="T47" fmla="*/ 2147483646 h 114"/>
                <a:gd name="T48" fmla="*/ 2147483646 w 597"/>
                <a:gd name="T49" fmla="*/ 2147483646 h 114"/>
                <a:gd name="T50" fmla="*/ 2147483646 w 597"/>
                <a:gd name="T51" fmla="*/ 2147483646 h 114"/>
                <a:gd name="T52" fmla="*/ 2147483646 w 597"/>
                <a:gd name="T53" fmla="*/ 2147483646 h 114"/>
                <a:gd name="T54" fmla="*/ 2147483646 w 597"/>
                <a:gd name="T55" fmla="*/ 2147483646 h 114"/>
                <a:gd name="T56" fmla="*/ 2147483646 w 597"/>
                <a:gd name="T57" fmla="*/ 2147483646 h 114"/>
                <a:gd name="T58" fmla="*/ 2147483646 w 597"/>
                <a:gd name="T59" fmla="*/ 2147483646 h 114"/>
                <a:gd name="T60" fmla="*/ 2147483646 w 597"/>
                <a:gd name="T61" fmla="*/ 2147483646 h 114"/>
                <a:gd name="T62" fmla="*/ 2147483646 w 597"/>
                <a:gd name="T63" fmla="*/ 2147483646 h 114"/>
                <a:gd name="T64" fmla="*/ 2147483646 w 597"/>
                <a:gd name="T65" fmla="*/ 2147483646 h 114"/>
                <a:gd name="T66" fmla="*/ 2147483646 w 597"/>
                <a:gd name="T67" fmla="*/ 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7"/>
                <a:gd name="T103" fmla="*/ 0 h 114"/>
                <a:gd name="T104" fmla="*/ 597 w 597"/>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7" h="114">
                  <a:moveTo>
                    <a:pt x="8" y="0"/>
                  </a:moveTo>
                  <a:lnTo>
                    <a:pt x="0" y="23"/>
                  </a:lnTo>
                  <a:lnTo>
                    <a:pt x="5" y="29"/>
                  </a:lnTo>
                  <a:lnTo>
                    <a:pt x="13" y="35"/>
                  </a:lnTo>
                  <a:lnTo>
                    <a:pt x="24" y="41"/>
                  </a:lnTo>
                  <a:lnTo>
                    <a:pt x="36" y="45"/>
                  </a:lnTo>
                  <a:lnTo>
                    <a:pt x="50" y="51"/>
                  </a:lnTo>
                  <a:lnTo>
                    <a:pt x="66" y="56"/>
                  </a:lnTo>
                  <a:lnTo>
                    <a:pt x="82" y="61"/>
                  </a:lnTo>
                  <a:lnTo>
                    <a:pt x="100" y="66"/>
                  </a:lnTo>
                  <a:lnTo>
                    <a:pt x="120" y="70"/>
                  </a:lnTo>
                  <a:lnTo>
                    <a:pt x="141" y="74"/>
                  </a:lnTo>
                  <a:lnTo>
                    <a:pt x="162" y="79"/>
                  </a:lnTo>
                  <a:lnTo>
                    <a:pt x="185" y="83"/>
                  </a:lnTo>
                  <a:lnTo>
                    <a:pt x="207" y="86"/>
                  </a:lnTo>
                  <a:lnTo>
                    <a:pt x="231" y="90"/>
                  </a:lnTo>
                  <a:lnTo>
                    <a:pt x="255" y="93"/>
                  </a:lnTo>
                  <a:lnTo>
                    <a:pt x="279" y="96"/>
                  </a:lnTo>
                  <a:lnTo>
                    <a:pt x="304" y="99"/>
                  </a:lnTo>
                  <a:lnTo>
                    <a:pt x="328" y="102"/>
                  </a:lnTo>
                  <a:lnTo>
                    <a:pt x="352" y="104"/>
                  </a:lnTo>
                  <a:lnTo>
                    <a:pt x="377" y="107"/>
                  </a:lnTo>
                  <a:lnTo>
                    <a:pt x="400" y="108"/>
                  </a:lnTo>
                  <a:lnTo>
                    <a:pt x="423" y="110"/>
                  </a:lnTo>
                  <a:lnTo>
                    <a:pt x="446" y="112"/>
                  </a:lnTo>
                  <a:lnTo>
                    <a:pt x="468" y="113"/>
                  </a:lnTo>
                  <a:lnTo>
                    <a:pt x="489" y="113"/>
                  </a:lnTo>
                  <a:lnTo>
                    <a:pt x="508" y="114"/>
                  </a:lnTo>
                  <a:lnTo>
                    <a:pt x="527" y="114"/>
                  </a:lnTo>
                  <a:lnTo>
                    <a:pt x="544" y="114"/>
                  </a:lnTo>
                  <a:lnTo>
                    <a:pt x="560" y="114"/>
                  </a:lnTo>
                  <a:lnTo>
                    <a:pt x="574" y="113"/>
                  </a:lnTo>
                  <a:lnTo>
                    <a:pt x="586" y="112"/>
                  </a:lnTo>
                  <a:lnTo>
                    <a:pt x="597" y="111"/>
                  </a:lnTo>
                  <a:lnTo>
                    <a:pt x="597" y="84"/>
                  </a:lnTo>
                  <a:lnTo>
                    <a:pt x="592" y="85"/>
                  </a:lnTo>
                  <a:lnTo>
                    <a:pt x="585" y="86"/>
                  </a:lnTo>
                  <a:lnTo>
                    <a:pt x="575" y="87"/>
                  </a:lnTo>
                  <a:lnTo>
                    <a:pt x="564" y="87"/>
                  </a:lnTo>
                  <a:lnTo>
                    <a:pt x="552" y="87"/>
                  </a:lnTo>
                  <a:lnTo>
                    <a:pt x="539" y="87"/>
                  </a:lnTo>
                  <a:lnTo>
                    <a:pt x="523" y="87"/>
                  </a:lnTo>
                  <a:lnTo>
                    <a:pt x="508" y="87"/>
                  </a:lnTo>
                  <a:lnTo>
                    <a:pt x="490" y="87"/>
                  </a:lnTo>
                  <a:lnTo>
                    <a:pt x="472" y="86"/>
                  </a:lnTo>
                  <a:lnTo>
                    <a:pt x="453" y="85"/>
                  </a:lnTo>
                  <a:lnTo>
                    <a:pt x="433" y="84"/>
                  </a:lnTo>
                  <a:lnTo>
                    <a:pt x="413" y="82"/>
                  </a:lnTo>
                  <a:lnTo>
                    <a:pt x="392" y="81"/>
                  </a:lnTo>
                  <a:lnTo>
                    <a:pt x="370" y="79"/>
                  </a:lnTo>
                  <a:lnTo>
                    <a:pt x="348" y="76"/>
                  </a:lnTo>
                  <a:lnTo>
                    <a:pt x="326" y="75"/>
                  </a:lnTo>
                  <a:lnTo>
                    <a:pt x="304" y="72"/>
                  </a:lnTo>
                  <a:lnTo>
                    <a:pt x="281" y="69"/>
                  </a:lnTo>
                  <a:lnTo>
                    <a:pt x="259" y="67"/>
                  </a:lnTo>
                  <a:lnTo>
                    <a:pt x="237" y="63"/>
                  </a:lnTo>
                  <a:lnTo>
                    <a:pt x="215" y="60"/>
                  </a:lnTo>
                  <a:lnTo>
                    <a:pt x="194" y="56"/>
                  </a:lnTo>
                  <a:lnTo>
                    <a:pt x="173" y="52"/>
                  </a:lnTo>
                  <a:lnTo>
                    <a:pt x="152" y="48"/>
                  </a:lnTo>
                  <a:lnTo>
                    <a:pt x="132" y="44"/>
                  </a:lnTo>
                  <a:lnTo>
                    <a:pt x="113" y="39"/>
                  </a:lnTo>
                  <a:lnTo>
                    <a:pt x="96" y="34"/>
                  </a:lnTo>
                  <a:lnTo>
                    <a:pt x="78" y="29"/>
                  </a:lnTo>
                  <a:lnTo>
                    <a:pt x="62" y="23"/>
                  </a:lnTo>
                  <a:lnTo>
                    <a:pt x="48" y="18"/>
                  </a:lnTo>
                  <a:lnTo>
                    <a:pt x="34" y="12"/>
                  </a:lnTo>
                  <a:lnTo>
                    <a:pt x="8"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9" name="Freeform 251"/>
            <p:cNvSpPr>
              <a:spLocks/>
            </p:cNvSpPr>
            <p:nvPr/>
          </p:nvSpPr>
          <p:spPr bwMode="auto">
            <a:xfrm>
              <a:off x="3883025" y="2751138"/>
              <a:ext cx="323850" cy="80962"/>
            </a:xfrm>
            <a:custGeom>
              <a:avLst/>
              <a:gdLst>
                <a:gd name="T0" fmla="*/ 2147483646 w 204"/>
                <a:gd name="T1" fmla="*/ 0 h 51"/>
                <a:gd name="T2" fmla="*/ 0 w 204"/>
                <a:gd name="T3" fmla="*/ 2147483646 h 51"/>
                <a:gd name="T4" fmla="*/ 2147483646 w 204"/>
                <a:gd name="T5" fmla="*/ 2147483646 h 51"/>
                <a:gd name="T6" fmla="*/ 2147483646 w 204"/>
                <a:gd name="T7" fmla="*/ 2147483646 h 51"/>
                <a:gd name="T8" fmla="*/ 2147483646 w 204"/>
                <a:gd name="T9" fmla="*/ 2147483646 h 51"/>
                <a:gd name="T10" fmla="*/ 2147483646 w 204"/>
                <a:gd name="T11" fmla="*/ 2147483646 h 51"/>
                <a:gd name="T12" fmla="*/ 2147483646 w 204"/>
                <a:gd name="T13" fmla="*/ 2147483646 h 51"/>
                <a:gd name="T14" fmla="*/ 2147483646 w 204"/>
                <a:gd name="T15" fmla="*/ 2147483646 h 51"/>
                <a:gd name="T16" fmla="*/ 2147483646 w 204"/>
                <a:gd name="T17" fmla="*/ 2147483646 h 51"/>
                <a:gd name="T18" fmla="*/ 2147483646 w 204"/>
                <a:gd name="T19" fmla="*/ 2147483646 h 51"/>
                <a:gd name="T20" fmla="*/ 2147483646 w 204"/>
                <a:gd name="T21" fmla="*/ 2147483646 h 51"/>
                <a:gd name="T22" fmla="*/ 2147483646 w 204"/>
                <a:gd name="T23" fmla="*/ 2147483646 h 51"/>
                <a:gd name="T24" fmla="*/ 2147483646 w 204"/>
                <a:gd name="T25" fmla="*/ 2147483646 h 51"/>
                <a:gd name="T26" fmla="*/ 2147483646 w 204"/>
                <a:gd name="T27" fmla="*/ 2147483646 h 51"/>
                <a:gd name="T28" fmla="*/ 2147483646 w 204"/>
                <a:gd name="T29" fmla="*/ 2147483646 h 51"/>
                <a:gd name="T30" fmla="*/ 2147483646 w 204"/>
                <a:gd name="T31" fmla="*/ 2147483646 h 51"/>
                <a:gd name="T32" fmla="*/ 2147483646 w 204"/>
                <a:gd name="T33" fmla="*/ 2147483646 h 51"/>
                <a:gd name="T34" fmla="*/ 2147483646 w 204"/>
                <a:gd name="T35" fmla="*/ 2147483646 h 51"/>
                <a:gd name="T36" fmla="*/ 2147483646 w 204"/>
                <a:gd name="T37" fmla="*/ 2147483646 h 51"/>
                <a:gd name="T38" fmla="*/ 2147483646 w 204"/>
                <a:gd name="T39" fmla="*/ 2147483646 h 51"/>
                <a:gd name="T40" fmla="*/ 2147483646 w 204"/>
                <a:gd name="T41" fmla="*/ 2147483646 h 51"/>
                <a:gd name="T42" fmla="*/ 2147483646 w 204"/>
                <a:gd name="T43" fmla="*/ 2147483646 h 51"/>
                <a:gd name="T44" fmla="*/ 2147483646 w 204"/>
                <a:gd name="T45" fmla="*/ 2147483646 h 51"/>
                <a:gd name="T46" fmla="*/ 2147483646 w 204"/>
                <a:gd name="T47" fmla="*/ 2147483646 h 51"/>
                <a:gd name="T48" fmla="*/ 2147483646 w 204"/>
                <a:gd name="T49" fmla="*/ 2147483646 h 51"/>
                <a:gd name="T50" fmla="*/ 2147483646 w 204"/>
                <a:gd name="T51" fmla="*/ 2147483646 h 51"/>
                <a:gd name="T52" fmla="*/ 2147483646 w 204"/>
                <a:gd name="T53" fmla="*/ 2147483646 h 51"/>
                <a:gd name="T54" fmla="*/ 2147483646 w 204"/>
                <a:gd name="T55" fmla="*/ 2147483646 h 51"/>
                <a:gd name="T56" fmla="*/ 2147483646 w 204"/>
                <a:gd name="T57" fmla="*/ 2147483646 h 51"/>
                <a:gd name="T58" fmla="*/ 2147483646 w 204"/>
                <a:gd name="T59" fmla="*/ 2147483646 h 51"/>
                <a:gd name="T60" fmla="*/ 2147483646 w 204"/>
                <a:gd name="T61" fmla="*/ 2147483646 h 51"/>
                <a:gd name="T62" fmla="*/ 2147483646 w 204"/>
                <a:gd name="T63" fmla="*/ 2147483646 h 51"/>
                <a:gd name="T64" fmla="*/ 2147483646 w 204"/>
                <a:gd name="T65" fmla="*/ 2147483646 h 51"/>
                <a:gd name="T66" fmla="*/ 2147483646 w 204"/>
                <a:gd name="T67" fmla="*/ 2147483646 h 51"/>
                <a:gd name="T68" fmla="*/ 2147483646 w 204"/>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51"/>
                <a:gd name="T107" fmla="*/ 204 w 20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51">
                  <a:moveTo>
                    <a:pt x="5" y="0"/>
                  </a:moveTo>
                  <a:lnTo>
                    <a:pt x="0" y="25"/>
                  </a:lnTo>
                  <a:lnTo>
                    <a:pt x="12" y="28"/>
                  </a:lnTo>
                  <a:lnTo>
                    <a:pt x="25" y="31"/>
                  </a:lnTo>
                  <a:lnTo>
                    <a:pt x="38" y="34"/>
                  </a:lnTo>
                  <a:lnTo>
                    <a:pt x="50" y="37"/>
                  </a:lnTo>
                  <a:lnTo>
                    <a:pt x="62" y="39"/>
                  </a:lnTo>
                  <a:lnTo>
                    <a:pt x="75" y="42"/>
                  </a:lnTo>
                  <a:lnTo>
                    <a:pt x="88" y="43"/>
                  </a:lnTo>
                  <a:lnTo>
                    <a:pt x="100" y="45"/>
                  </a:lnTo>
                  <a:lnTo>
                    <a:pt x="113" y="47"/>
                  </a:lnTo>
                  <a:lnTo>
                    <a:pt x="126" y="48"/>
                  </a:lnTo>
                  <a:lnTo>
                    <a:pt x="139" y="49"/>
                  </a:lnTo>
                  <a:lnTo>
                    <a:pt x="152" y="50"/>
                  </a:lnTo>
                  <a:lnTo>
                    <a:pt x="165" y="51"/>
                  </a:lnTo>
                  <a:lnTo>
                    <a:pt x="177" y="51"/>
                  </a:lnTo>
                  <a:lnTo>
                    <a:pt x="191" y="51"/>
                  </a:lnTo>
                  <a:lnTo>
                    <a:pt x="204" y="51"/>
                  </a:lnTo>
                  <a:lnTo>
                    <a:pt x="204" y="30"/>
                  </a:lnTo>
                  <a:lnTo>
                    <a:pt x="191" y="29"/>
                  </a:lnTo>
                  <a:lnTo>
                    <a:pt x="178" y="28"/>
                  </a:lnTo>
                  <a:lnTo>
                    <a:pt x="166" y="27"/>
                  </a:lnTo>
                  <a:lnTo>
                    <a:pt x="153" y="25"/>
                  </a:lnTo>
                  <a:lnTo>
                    <a:pt x="141" y="24"/>
                  </a:lnTo>
                  <a:lnTo>
                    <a:pt x="128" y="22"/>
                  </a:lnTo>
                  <a:lnTo>
                    <a:pt x="117" y="21"/>
                  </a:lnTo>
                  <a:lnTo>
                    <a:pt x="104" y="19"/>
                  </a:lnTo>
                  <a:lnTo>
                    <a:pt x="92" y="17"/>
                  </a:lnTo>
                  <a:lnTo>
                    <a:pt x="80" y="15"/>
                  </a:lnTo>
                  <a:lnTo>
                    <a:pt x="67" y="13"/>
                  </a:lnTo>
                  <a:lnTo>
                    <a:pt x="55" y="11"/>
                  </a:lnTo>
                  <a:lnTo>
                    <a:pt x="43" y="9"/>
                  </a:lnTo>
                  <a:lnTo>
                    <a:pt x="30" y="6"/>
                  </a:lnTo>
                  <a:lnTo>
                    <a:pt x="18" y="3"/>
                  </a:lnTo>
                  <a:lnTo>
                    <a:pt x="5"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0" name="Freeform 252"/>
            <p:cNvSpPr>
              <a:spLocks/>
            </p:cNvSpPr>
            <p:nvPr/>
          </p:nvSpPr>
          <p:spPr bwMode="auto">
            <a:xfrm>
              <a:off x="3890963" y="2754313"/>
              <a:ext cx="301625" cy="76200"/>
            </a:xfrm>
            <a:custGeom>
              <a:avLst/>
              <a:gdLst>
                <a:gd name="T0" fmla="*/ 2147483646 w 190"/>
                <a:gd name="T1" fmla="*/ 0 h 48"/>
                <a:gd name="T2" fmla="*/ 2147483646 w 190"/>
                <a:gd name="T3" fmla="*/ 2147483646 h 48"/>
                <a:gd name="T4" fmla="*/ 2147483646 w 190"/>
                <a:gd name="T5" fmla="*/ 2147483646 h 48"/>
                <a:gd name="T6" fmla="*/ 2147483646 w 190"/>
                <a:gd name="T7" fmla="*/ 2147483646 h 48"/>
                <a:gd name="T8" fmla="*/ 0 w 190"/>
                <a:gd name="T9" fmla="*/ 2147483646 h 48"/>
                <a:gd name="T10" fmla="*/ 2147483646 w 190"/>
                <a:gd name="T11" fmla="*/ 2147483646 h 48"/>
                <a:gd name="T12" fmla="*/ 2147483646 w 190"/>
                <a:gd name="T13" fmla="*/ 2147483646 h 48"/>
                <a:gd name="T14" fmla="*/ 2147483646 w 190"/>
                <a:gd name="T15" fmla="*/ 2147483646 h 48"/>
                <a:gd name="T16" fmla="*/ 2147483646 w 190"/>
                <a:gd name="T17" fmla="*/ 2147483646 h 48"/>
                <a:gd name="T18" fmla="*/ 2147483646 w 190"/>
                <a:gd name="T19" fmla="*/ 2147483646 h 48"/>
                <a:gd name="T20" fmla="*/ 2147483646 w 190"/>
                <a:gd name="T21" fmla="*/ 2147483646 h 48"/>
                <a:gd name="T22" fmla="*/ 2147483646 w 190"/>
                <a:gd name="T23" fmla="*/ 2147483646 h 48"/>
                <a:gd name="T24" fmla="*/ 2147483646 w 190"/>
                <a:gd name="T25" fmla="*/ 2147483646 h 48"/>
                <a:gd name="T26" fmla="*/ 2147483646 w 190"/>
                <a:gd name="T27" fmla="*/ 2147483646 h 48"/>
                <a:gd name="T28" fmla="*/ 2147483646 w 190"/>
                <a:gd name="T29" fmla="*/ 2147483646 h 48"/>
                <a:gd name="T30" fmla="*/ 2147483646 w 190"/>
                <a:gd name="T31" fmla="*/ 2147483646 h 48"/>
                <a:gd name="T32" fmla="*/ 2147483646 w 190"/>
                <a:gd name="T33" fmla="*/ 2147483646 h 48"/>
                <a:gd name="T34" fmla="*/ 2147483646 w 190"/>
                <a:gd name="T35" fmla="*/ 2147483646 h 48"/>
                <a:gd name="T36" fmla="*/ 2147483646 w 190"/>
                <a:gd name="T37" fmla="*/ 2147483646 h 48"/>
                <a:gd name="T38" fmla="*/ 2147483646 w 190"/>
                <a:gd name="T39" fmla="*/ 2147483646 h 48"/>
                <a:gd name="T40" fmla="*/ 2147483646 w 190"/>
                <a:gd name="T41" fmla="*/ 2147483646 h 48"/>
                <a:gd name="T42" fmla="*/ 2147483646 w 190"/>
                <a:gd name="T43" fmla="*/ 2147483646 h 48"/>
                <a:gd name="T44" fmla="*/ 2147483646 w 190"/>
                <a:gd name="T45" fmla="*/ 2147483646 h 48"/>
                <a:gd name="T46" fmla="*/ 2147483646 w 190"/>
                <a:gd name="T47" fmla="*/ 2147483646 h 48"/>
                <a:gd name="T48" fmla="*/ 2147483646 w 190"/>
                <a:gd name="T49" fmla="*/ 2147483646 h 48"/>
                <a:gd name="T50" fmla="*/ 2147483646 w 190"/>
                <a:gd name="T51" fmla="*/ 2147483646 h 48"/>
                <a:gd name="T52" fmla="*/ 2147483646 w 190"/>
                <a:gd name="T53" fmla="*/ 2147483646 h 48"/>
                <a:gd name="T54" fmla="*/ 2147483646 w 190"/>
                <a:gd name="T55" fmla="*/ 2147483646 h 48"/>
                <a:gd name="T56" fmla="*/ 2147483646 w 190"/>
                <a:gd name="T57" fmla="*/ 2147483646 h 48"/>
                <a:gd name="T58" fmla="*/ 2147483646 w 190"/>
                <a:gd name="T59" fmla="*/ 2147483646 h 48"/>
                <a:gd name="T60" fmla="*/ 2147483646 w 190"/>
                <a:gd name="T61" fmla="*/ 2147483646 h 48"/>
                <a:gd name="T62" fmla="*/ 2147483646 w 190"/>
                <a:gd name="T63" fmla="*/ 2147483646 h 48"/>
                <a:gd name="T64" fmla="*/ 2147483646 w 190"/>
                <a:gd name="T65" fmla="*/ 2147483646 h 48"/>
                <a:gd name="T66" fmla="*/ 2147483646 w 190"/>
                <a:gd name="T67" fmla="*/ 2147483646 h 48"/>
                <a:gd name="T68" fmla="*/ 2147483646 w 190"/>
                <a:gd name="T69" fmla="*/ 2147483646 h 48"/>
                <a:gd name="T70" fmla="*/ 2147483646 w 190"/>
                <a:gd name="T71" fmla="*/ 2147483646 h 48"/>
                <a:gd name="T72" fmla="*/ 2147483646 w 190"/>
                <a:gd name="T73" fmla="*/ 2147483646 h 48"/>
                <a:gd name="T74" fmla="*/ 2147483646 w 190"/>
                <a:gd name="T75" fmla="*/ 2147483646 h 48"/>
                <a:gd name="T76" fmla="*/ 2147483646 w 190"/>
                <a:gd name="T77" fmla="*/ 2147483646 h 48"/>
                <a:gd name="T78" fmla="*/ 2147483646 w 190"/>
                <a:gd name="T79" fmla="*/ 2147483646 h 48"/>
                <a:gd name="T80" fmla="*/ 2147483646 w 190"/>
                <a:gd name="T81" fmla="*/ 0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0"/>
                <a:gd name="T124" fmla="*/ 0 h 48"/>
                <a:gd name="T125" fmla="*/ 190 w 19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0" h="48">
                  <a:moveTo>
                    <a:pt x="5" y="0"/>
                  </a:moveTo>
                  <a:lnTo>
                    <a:pt x="4" y="7"/>
                  </a:lnTo>
                  <a:lnTo>
                    <a:pt x="2" y="12"/>
                  </a:lnTo>
                  <a:lnTo>
                    <a:pt x="1" y="18"/>
                  </a:lnTo>
                  <a:lnTo>
                    <a:pt x="0" y="25"/>
                  </a:lnTo>
                  <a:lnTo>
                    <a:pt x="12" y="27"/>
                  </a:lnTo>
                  <a:lnTo>
                    <a:pt x="23" y="30"/>
                  </a:lnTo>
                  <a:lnTo>
                    <a:pt x="35" y="33"/>
                  </a:lnTo>
                  <a:lnTo>
                    <a:pt x="46" y="35"/>
                  </a:lnTo>
                  <a:lnTo>
                    <a:pt x="58" y="37"/>
                  </a:lnTo>
                  <a:lnTo>
                    <a:pt x="69" y="40"/>
                  </a:lnTo>
                  <a:lnTo>
                    <a:pt x="81" y="41"/>
                  </a:lnTo>
                  <a:lnTo>
                    <a:pt x="93" y="43"/>
                  </a:lnTo>
                  <a:lnTo>
                    <a:pt x="105" y="44"/>
                  </a:lnTo>
                  <a:lnTo>
                    <a:pt x="117" y="45"/>
                  </a:lnTo>
                  <a:lnTo>
                    <a:pt x="129" y="46"/>
                  </a:lnTo>
                  <a:lnTo>
                    <a:pt x="141" y="47"/>
                  </a:lnTo>
                  <a:lnTo>
                    <a:pt x="153" y="48"/>
                  </a:lnTo>
                  <a:lnTo>
                    <a:pt x="165" y="48"/>
                  </a:lnTo>
                  <a:lnTo>
                    <a:pt x="177" y="48"/>
                  </a:lnTo>
                  <a:lnTo>
                    <a:pt x="189" y="48"/>
                  </a:lnTo>
                  <a:lnTo>
                    <a:pt x="190" y="43"/>
                  </a:lnTo>
                  <a:lnTo>
                    <a:pt x="190" y="38"/>
                  </a:lnTo>
                  <a:lnTo>
                    <a:pt x="190" y="33"/>
                  </a:lnTo>
                  <a:lnTo>
                    <a:pt x="190" y="27"/>
                  </a:lnTo>
                  <a:lnTo>
                    <a:pt x="178" y="26"/>
                  </a:lnTo>
                  <a:lnTo>
                    <a:pt x="166" y="25"/>
                  </a:lnTo>
                  <a:lnTo>
                    <a:pt x="154" y="24"/>
                  </a:lnTo>
                  <a:lnTo>
                    <a:pt x="143" y="23"/>
                  </a:lnTo>
                  <a:lnTo>
                    <a:pt x="131" y="21"/>
                  </a:lnTo>
                  <a:lnTo>
                    <a:pt x="120" y="20"/>
                  </a:lnTo>
                  <a:lnTo>
                    <a:pt x="108" y="19"/>
                  </a:lnTo>
                  <a:lnTo>
                    <a:pt x="97" y="17"/>
                  </a:lnTo>
                  <a:lnTo>
                    <a:pt x="85" y="15"/>
                  </a:lnTo>
                  <a:lnTo>
                    <a:pt x="74" y="14"/>
                  </a:lnTo>
                  <a:lnTo>
                    <a:pt x="62" y="12"/>
                  </a:lnTo>
                  <a:lnTo>
                    <a:pt x="51" y="10"/>
                  </a:lnTo>
                  <a:lnTo>
                    <a:pt x="39" y="8"/>
                  </a:lnTo>
                  <a:lnTo>
                    <a:pt x="28" y="5"/>
                  </a:lnTo>
                  <a:lnTo>
                    <a:pt x="17" y="3"/>
                  </a:lnTo>
                  <a:lnTo>
                    <a:pt x="5" y="0"/>
                  </a:lnTo>
                  <a:close/>
                </a:path>
              </a:pathLst>
            </a:custGeom>
            <a:solidFill>
              <a:srgbClr val="606884"/>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1" name="Freeform 253"/>
            <p:cNvSpPr>
              <a:spLocks/>
            </p:cNvSpPr>
            <p:nvPr/>
          </p:nvSpPr>
          <p:spPr bwMode="auto">
            <a:xfrm>
              <a:off x="3898900" y="2754313"/>
              <a:ext cx="279400" cy="74612"/>
            </a:xfrm>
            <a:custGeom>
              <a:avLst/>
              <a:gdLst>
                <a:gd name="T0" fmla="*/ 2147483646 w 176"/>
                <a:gd name="T1" fmla="*/ 0 h 47"/>
                <a:gd name="T2" fmla="*/ 2147483646 w 176"/>
                <a:gd name="T3" fmla="*/ 2147483646 h 47"/>
                <a:gd name="T4" fmla="*/ 2147483646 w 176"/>
                <a:gd name="T5" fmla="*/ 2147483646 h 47"/>
                <a:gd name="T6" fmla="*/ 2147483646 w 176"/>
                <a:gd name="T7" fmla="*/ 2147483646 h 47"/>
                <a:gd name="T8" fmla="*/ 0 w 176"/>
                <a:gd name="T9" fmla="*/ 2147483646 h 47"/>
                <a:gd name="T10" fmla="*/ 2147483646 w 176"/>
                <a:gd name="T11" fmla="*/ 2147483646 h 47"/>
                <a:gd name="T12" fmla="*/ 2147483646 w 176"/>
                <a:gd name="T13" fmla="*/ 2147483646 h 47"/>
                <a:gd name="T14" fmla="*/ 2147483646 w 176"/>
                <a:gd name="T15" fmla="*/ 2147483646 h 47"/>
                <a:gd name="T16" fmla="*/ 2147483646 w 176"/>
                <a:gd name="T17" fmla="*/ 2147483646 h 47"/>
                <a:gd name="T18" fmla="*/ 2147483646 w 176"/>
                <a:gd name="T19" fmla="*/ 2147483646 h 47"/>
                <a:gd name="T20" fmla="*/ 2147483646 w 176"/>
                <a:gd name="T21" fmla="*/ 2147483646 h 47"/>
                <a:gd name="T22" fmla="*/ 2147483646 w 176"/>
                <a:gd name="T23" fmla="*/ 2147483646 h 47"/>
                <a:gd name="T24" fmla="*/ 2147483646 w 176"/>
                <a:gd name="T25" fmla="*/ 2147483646 h 47"/>
                <a:gd name="T26" fmla="*/ 2147483646 w 176"/>
                <a:gd name="T27" fmla="*/ 2147483646 h 47"/>
                <a:gd name="T28" fmla="*/ 2147483646 w 176"/>
                <a:gd name="T29" fmla="*/ 2147483646 h 47"/>
                <a:gd name="T30" fmla="*/ 2147483646 w 176"/>
                <a:gd name="T31" fmla="*/ 2147483646 h 47"/>
                <a:gd name="T32" fmla="*/ 2147483646 w 176"/>
                <a:gd name="T33" fmla="*/ 2147483646 h 47"/>
                <a:gd name="T34" fmla="*/ 2147483646 w 176"/>
                <a:gd name="T35" fmla="*/ 2147483646 h 47"/>
                <a:gd name="T36" fmla="*/ 2147483646 w 176"/>
                <a:gd name="T37" fmla="*/ 2147483646 h 47"/>
                <a:gd name="T38" fmla="*/ 2147483646 w 176"/>
                <a:gd name="T39" fmla="*/ 2147483646 h 47"/>
                <a:gd name="T40" fmla="*/ 2147483646 w 176"/>
                <a:gd name="T41" fmla="*/ 2147483646 h 47"/>
                <a:gd name="T42" fmla="*/ 2147483646 w 176"/>
                <a:gd name="T43" fmla="*/ 2147483646 h 47"/>
                <a:gd name="T44" fmla="*/ 2147483646 w 176"/>
                <a:gd name="T45" fmla="*/ 2147483646 h 47"/>
                <a:gd name="T46" fmla="*/ 2147483646 w 176"/>
                <a:gd name="T47" fmla="*/ 2147483646 h 47"/>
                <a:gd name="T48" fmla="*/ 2147483646 w 176"/>
                <a:gd name="T49" fmla="*/ 2147483646 h 47"/>
                <a:gd name="T50" fmla="*/ 2147483646 w 176"/>
                <a:gd name="T51" fmla="*/ 2147483646 h 47"/>
                <a:gd name="T52" fmla="*/ 2147483646 w 176"/>
                <a:gd name="T53" fmla="*/ 2147483646 h 47"/>
                <a:gd name="T54" fmla="*/ 2147483646 w 176"/>
                <a:gd name="T55" fmla="*/ 2147483646 h 47"/>
                <a:gd name="T56" fmla="*/ 2147483646 w 176"/>
                <a:gd name="T57" fmla="*/ 2147483646 h 47"/>
                <a:gd name="T58" fmla="*/ 2147483646 w 176"/>
                <a:gd name="T59" fmla="*/ 2147483646 h 47"/>
                <a:gd name="T60" fmla="*/ 2147483646 w 176"/>
                <a:gd name="T61" fmla="*/ 2147483646 h 47"/>
                <a:gd name="T62" fmla="*/ 2147483646 w 176"/>
                <a:gd name="T63" fmla="*/ 2147483646 h 47"/>
                <a:gd name="T64" fmla="*/ 2147483646 w 176"/>
                <a:gd name="T65" fmla="*/ 2147483646 h 47"/>
                <a:gd name="T66" fmla="*/ 2147483646 w 176"/>
                <a:gd name="T67" fmla="*/ 2147483646 h 47"/>
                <a:gd name="T68" fmla="*/ 2147483646 w 176"/>
                <a:gd name="T69" fmla="*/ 2147483646 h 47"/>
                <a:gd name="T70" fmla="*/ 2147483646 w 176"/>
                <a:gd name="T71" fmla="*/ 2147483646 h 47"/>
                <a:gd name="T72" fmla="*/ 2147483646 w 176"/>
                <a:gd name="T73" fmla="*/ 2147483646 h 47"/>
                <a:gd name="T74" fmla="*/ 2147483646 w 176"/>
                <a:gd name="T75" fmla="*/ 2147483646 h 47"/>
                <a:gd name="T76" fmla="*/ 2147483646 w 176"/>
                <a:gd name="T77" fmla="*/ 2147483646 h 47"/>
                <a:gd name="T78" fmla="*/ 2147483646 w 176"/>
                <a:gd name="T79" fmla="*/ 2147483646 h 47"/>
                <a:gd name="T80" fmla="*/ 2147483646 w 176"/>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47"/>
                <a:gd name="T125" fmla="*/ 176 w 176"/>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47">
                  <a:moveTo>
                    <a:pt x="5" y="0"/>
                  </a:moveTo>
                  <a:lnTo>
                    <a:pt x="4" y="7"/>
                  </a:lnTo>
                  <a:lnTo>
                    <a:pt x="3" y="13"/>
                  </a:lnTo>
                  <a:lnTo>
                    <a:pt x="1" y="19"/>
                  </a:lnTo>
                  <a:lnTo>
                    <a:pt x="0" y="25"/>
                  </a:lnTo>
                  <a:lnTo>
                    <a:pt x="10" y="28"/>
                  </a:lnTo>
                  <a:lnTo>
                    <a:pt x="21" y="30"/>
                  </a:lnTo>
                  <a:lnTo>
                    <a:pt x="33" y="33"/>
                  </a:lnTo>
                  <a:lnTo>
                    <a:pt x="43" y="35"/>
                  </a:lnTo>
                  <a:lnTo>
                    <a:pt x="54" y="37"/>
                  </a:lnTo>
                  <a:lnTo>
                    <a:pt x="64" y="39"/>
                  </a:lnTo>
                  <a:lnTo>
                    <a:pt x="75" y="41"/>
                  </a:lnTo>
                  <a:lnTo>
                    <a:pt x="86" y="42"/>
                  </a:lnTo>
                  <a:lnTo>
                    <a:pt x="97" y="44"/>
                  </a:lnTo>
                  <a:lnTo>
                    <a:pt x="108" y="44"/>
                  </a:lnTo>
                  <a:lnTo>
                    <a:pt x="119" y="45"/>
                  </a:lnTo>
                  <a:lnTo>
                    <a:pt x="130" y="46"/>
                  </a:lnTo>
                  <a:lnTo>
                    <a:pt x="141" y="47"/>
                  </a:lnTo>
                  <a:lnTo>
                    <a:pt x="152" y="47"/>
                  </a:lnTo>
                  <a:lnTo>
                    <a:pt x="163" y="47"/>
                  </a:lnTo>
                  <a:lnTo>
                    <a:pt x="175" y="47"/>
                  </a:lnTo>
                  <a:lnTo>
                    <a:pt x="175" y="42"/>
                  </a:lnTo>
                  <a:lnTo>
                    <a:pt x="175" y="36"/>
                  </a:lnTo>
                  <a:lnTo>
                    <a:pt x="175" y="31"/>
                  </a:lnTo>
                  <a:lnTo>
                    <a:pt x="176" y="26"/>
                  </a:lnTo>
                  <a:lnTo>
                    <a:pt x="165" y="25"/>
                  </a:lnTo>
                  <a:lnTo>
                    <a:pt x="154" y="23"/>
                  </a:lnTo>
                  <a:lnTo>
                    <a:pt x="143" y="22"/>
                  </a:lnTo>
                  <a:lnTo>
                    <a:pt x="133" y="21"/>
                  </a:lnTo>
                  <a:lnTo>
                    <a:pt x="122" y="20"/>
                  </a:lnTo>
                  <a:lnTo>
                    <a:pt x="111" y="19"/>
                  </a:lnTo>
                  <a:lnTo>
                    <a:pt x="100" y="18"/>
                  </a:lnTo>
                  <a:lnTo>
                    <a:pt x="89" y="16"/>
                  </a:lnTo>
                  <a:lnTo>
                    <a:pt x="79" y="14"/>
                  </a:lnTo>
                  <a:lnTo>
                    <a:pt x="69" y="13"/>
                  </a:lnTo>
                  <a:lnTo>
                    <a:pt x="58" y="12"/>
                  </a:lnTo>
                  <a:lnTo>
                    <a:pt x="48" y="10"/>
                  </a:lnTo>
                  <a:lnTo>
                    <a:pt x="37" y="8"/>
                  </a:lnTo>
                  <a:lnTo>
                    <a:pt x="26" y="6"/>
                  </a:lnTo>
                  <a:lnTo>
                    <a:pt x="16" y="3"/>
                  </a:lnTo>
                  <a:lnTo>
                    <a:pt x="5" y="0"/>
                  </a:lnTo>
                  <a:close/>
                </a:path>
              </a:pathLst>
            </a:custGeom>
            <a:solidFill>
              <a:srgbClr val="6B728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2" name="Freeform 254"/>
            <p:cNvSpPr>
              <a:spLocks/>
            </p:cNvSpPr>
            <p:nvPr/>
          </p:nvSpPr>
          <p:spPr bwMode="auto">
            <a:xfrm>
              <a:off x="3908425" y="2755900"/>
              <a:ext cx="255588" cy="73025"/>
            </a:xfrm>
            <a:custGeom>
              <a:avLst/>
              <a:gdLst>
                <a:gd name="T0" fmla="*/ 2147483646 w 161"/>
                <a:gd name="T1" fmla="*/ 0 h 46"/>
                <a:gd name="T2" fmla="*/ 2147483646 w 161"/>
                <a:gd name="T3" fmla="*/ 2147483646 h 46"/>
                <a:gd name="T4" fmla="*/ 2147483646 w 161"/>
                <a:gd name="T5" fmla="*/ 2147483646 h 46"/>
                <a:gd name="T6" fmla="*/ 2147483646 w 161"/>
                <a:gd name="T7" fmla="*/ 2147483646 h 46"/>
                <a:gd name="T8" fmla="*/ 0 w 161"/>
                <a:gd name="T9" fmla="*/ 2147483646 h 46"/>
                <a:gd name="T10" fmla="*/ 2147483646 w 161"/>
                <a:gd name="T11" fmla="*/ 2147483646 h 46"/>
                <a:gd name="T12" fmla="*/ 2147483646 w 161"/>
                <a:gd name="T13" fmla="*/ 2147483646 h 46"/>
                <a:gd name="T14" fmla="*/ 2147483646 w 161"/>
                <a:gd name="T15" fmla="*/ 2147483646 h 46"/>
                <a:gd name="T16" fmla="*/ 2147483646 w 161"/>
                <a:gd name="T17" fmla="*/ 2147483646 h 46"/>
                <a:gd name="T18" fmla="*/ 2147483646 w 161"/>
                <a:gd name="T19" fmla="*/ 2147483646 h 46"/>
                <a:gd name="T20" fmla="*/ 2147483646 w 161"/>
                <a:gd name="T21" fmla="*/ 2147483646 h 46"/>
                <a:gd name="T22" fmla="*/ 2147483646 w 161"/>
                <a:gd name="T23" fmla="*/ 2147483646 h 46"/>
                <a:gd name="T24" fmla="*/ 2147483646 w 161"/>
                <a:gd name="T25" fmla="*/ 2147483646 h 46"/>
                <a:gd name="T26" fmla="*/ 2147483646 w 161"/>
                <a:gd name="T27" fmla="*/ 2147483646 h 46"/>
                <a:gd name="T28" fmla="*/ 2147483646 w 161"/>
                <a:gd name="T29" fmla="*/ 2147483646 h 46"/>
                <a:gd name="T30" fmla="*/ 2147483646 w 161"/>
                <a:gd name="T31" fmla="*/ 2147483646 h 46"/>
                <a:gd name="T32" fmla="*/ 2147483646 w 161"/>
                <a:gd name="T33" fmla="*/ 2147483646 h 46"/>
                <a:gd name="T34" fmla="*/ 2147483646 w 161"/>
                <a:gd name="T35" fmla="*/ 2147483646 h 46"/>
                <a:gd name="T36" fmla="*/ 2147483646 w 161"/>
                <a:gd name="T37" fmla="*/ 2147483646 h 46"/>
                <a:gd name="T38" fmla="*/ 2147483646 w 161"/>
                <a:gd name="T39" fmla="*/ 2147483646 h 46"/>
                <a:gd name="T40" fmla="*/ 2147483646 w 161"/>
                <a:gd name="T41" fmla="*/ 2147483646 h 46"/>
                <a:gd name="T42" fmla="*/ 2147483646 w 161"/>
                <a:gd name="T43" fmla="*/ 2147483646 h 46"/>
                <a:gd name="T44" fmla="*/ 2147483646 w 161"/>
                <a:gd name="T45" fmla="*/ 2147483646 h 46"/>
                <a:gd name="T46" fmla="*/ 2147483646 w 161"/>
                <a:gd name="T47" fmla="*/ 2147483646 h 46"/>
                <a:gd name="T48" fmla="*/ 2147483646 w 161"/>
                <a:gd name="T49" fmla="*/ 2147483646 h 46"/>
                <a:gd name="T50" fmla="*/ 2147483646 w 161"/>
                <a:gd name="T51" fmla="*/ 2147483646 h 46"/>
                <a:gd name="T52" fmla="*/ 2147483646 w 161"/>
                <a:gd name="T53" fmla="*/ 2147483646 h 46"/>
                <a:gd name="T54" fmla="*/ 2147483646 w 161"/>
                <a:gd name="T55" fmla="*/ 2147483646 h 46"/>
                <a:gd name="T56" fmla="*/ 2147483646 w 161"/>
                <a:gd name="T57" fmla="*/ 2147483646 h 46"/>
                <a:gd name="T58" fmla="*/ 2147483646 w 161"/>
                <a:gd name="T59" fmla="*/ 2147483646 h 46"/>
                <a:gd name="T60" fmla="*/ 2147483646 w 161"/>
                <a:gd name="T61" fmla="*/ 2147483646 h 46"/>
                <a:gd name="T62" fmla="*/ 2147483646 w 161"/>
                <a:gd name="T63" fmla="*/ 2147483646 h 46"/>
                <a:gd name="T64" fmla="*/ 2147483646 w 161"/>
                <a:gd name="T65" fmla="*/ 2147483646 h 46"/>
                <a:gd name="T66" fmla="*/ 2147483646 w 161"/>
                <a:gd name="T67" fmla="*/ 2147483646 h 46"/>
                <a:gd name="T68" fmla="*/ 2147483646 w 161"/>
                <a:gd name="T69" fmla="*/ 2147483646 h 46"/>
                <a:gd name="T70" fmla="*/ 2147483646 w 161"/>
                <a:gd name="T71" fmla="*/ 2147483646 h 46"/>
                <a:gd name="T72" fmla="*/ 2147483646 w 161"/>
                <a:gd name="T73" fmla="*/ 2147483646 h 46"/>
                <a:gd name="T74" fmla="*/ 2147483646 w 161"/>
                <a:gd name="T75" fmla="*/ 2147483646 h 46"/>
                <a:gd name="T76" fmla="*/ 2147483646 w 161"/>
                <a:gd name="T77" fmla="*/ 2147483646 h 46"/>
                <a:gd name="T78" fmla="*/ 2147483646 w 161"/>
                <a:gd name="T79" fmla="*/ 2147483646 h 46"/>
                <a:gd name="T80" fmla="*/ 2147483646 w 161"/>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46"/>
                <a:gd name="T125" fmla="*/ 161 w 161"/>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46">
                  <a:moveTo>
                    <a:pt x="5" y="0"/>
                  </a:moveTo>
                  <a:lnTo>
                    <a:pt x="4" y="7"/>
                  </a:lnTo>
                  <a:lnTo>
                    <a:pt x="3" y="13"/>
                  </a:lnTo>
                  <a:lnTo>
                    <a:pt x="2" y="19"/>
                  </a:lnTo>
                  <a:lnTo>
                    <a:pt x="0" y="25"/>
                  </a:lnTo>
                  <a:lnTo>
                    <a:pt x="10" y="28"/>
                  </a:lnTo>
                  <a:lnTo>
                    <a:pt x="20" y="31"/>
                  </a:lnTo>
                  <a:lnTo>
                    <a:pt x="30" y="33"/>
                  </a:lnTo>
                  <a:lnTo>
                    <a:pt x="40" y="35"/>
                  </a:lnTo>
                  <a:lnTo>
                    <a:pt x="50" y="37"/>
                  </a:lnTo>
                  <a:lnTo>
                    <a:pt x="59" y="39"/>
                  </a:lnTo>
                  <a:lnTo>
                    <a:pt x="69" y="40"/>
                  </a:lnTo>
                  <a:lnTo>
                    <a:pt x="79" y="41"/>
                  </a:lnTo>
                  <a:lnTo>
                    <a:pt x="89" y="42"/>
                  </a:lnTo>
                  <a:lnTo>
                    <a:pt x="99" y="43"/>
                  </a:lnTo>
                  <a:lnTo>
                    <a:pt x="109" y="44"/>
                  </a:lnTo>
                  <a:lnTo>
                    <a:pt x="119" y="45"/>
                  </a:lnTo>
                  <a:lnTo>
                    <a:pt x="129" y="46"/>
                  </a:lnTo>
                  <a:lnTo>
                    <a:pt x="139" y="46"/>
                  </a:lnTo>
                  <a:lnTo>
                    <a:pt x="150" y="46"/>
                  </a:lnTo>
                  <a:lnTo>
                    <a:pt x="160" y="46"/>
                  </a:lnTo>
                  <a:lnTo>
                    <a:pt x="160" y="41"/>
                  </a:lnTo>
                  <a:lnTo>
                    <a:pt x="161" y="35"/>
                  </a:lnTo>
                  <a:lnTo>
                    <a:pt x="161" y="29"/>
                  </a:lnTo>
                  <a:lnTo>
                    <a:pt x="161" y="23"/>
                  </a:lnTo>
                  <a:lnTo>
                    <a:pt x="151" y="22"/>
                  </a:lnTo>
                  <a:lnTo>
                    <a:pt x="141" y="21"/>
                  </a:lnTo>
                  <a:lnTo>
                    <a:pt x="131" y="20"/>
                  </a:lnTo>
                  <a:lnTo>
                    <a:pt x="121" y="19"/>
                  </a:lnTo>
                  <a:lnTo>
                    <a:pt x="112" y="18"/>
                  </a:lnTo>
                  <a:lnTo>
                    <a:pt x="102" y="17"/>
                  </a:lnTo>
                  <a:lnTo>
                    <a:pt x="92" y="16"/>
                  </a:lnTo>
                  <a:lnTo>
                    <a:pt x="82" y="15"/>
                  </a:lnTo>
                  <a:lnTo>
                    <a:pt x="73" y="13"/>
                  </a:lnTo>
                  <a:lnTo>
                    <a:pt x="63" y="12"/>
                  </a:lnTo>
                  <a:lnTo>
                    <a:pt x="54" y="10"/>
                  </a:lnTo>
                  <a:lnTo>
                    <a:pt x="44" y="9"/>
                  </a:lnTo>
                  <a:lnTo>
                    <a:pt x="34" y="7"/>
                  </a:lnTo>
                  <a:lnTo>
                    <a:pt x="25" y="5"/>
                  </a:lnTo>
                  <a:lnTo>
                    <a:pt x="15" y="3"/>
                  </a:lnTo>
                  <a:lnTo>
                    <a:pt x="5" y="0"/>
                  </a:lnTo>
                  <a:close/>
                </a:path>
              </a:pathLst>
            </a:custGeom>
            <a:solidFill>
              <a:srgbClr val="72779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3" name="Freeform 255"/>
            <p:cNvSpPr>
              <a:spLocks/>
            </p:cNvSpPr>
            <p:nvPr/>
          </p:nvSpPr>
          <p:spPr bwMode="auto">
            <a:xfrm>
              <a:off x="3916363" y="2757488"/>
              <a:ext cx="233363" cy="69850"/>
            </a:xfrm>
            <a:custGeom>
              <a:avLst/>
              <a:gdLst>
                <a:gd name="T0" fmla="*/ 2147483646 w 147"/>
                <a:gd name="T1" fmla="*/ 0 h 44"/>
                <a:gd name="T2" fmla="*/ 2147483646 w 147"/>
                <a:gd name="T3" fmla="*/ 2147483646 h 44"/>
                <a:gd name="T4" fmla="*/ 2147483646 w 147"/>
                <a:gd name="T5" fmla="*/ 2147483646 h 44"/>
                <a:gd name="T6" fmla="*/ 2147483646 w 147"/>
                <a:gd name="T7" fmla="*/ 2147483646 h 44"/>
                <a:gd name="T8" fmla="*/ 0 w 147"/>
                <a:gd name="T9" fmla="*/ 2147483646 h 44"/>
                <a:gd name="T10" fmla="*/ 2147483646 w 147"/>
                <a:gd name="T11" fmla="*/ 2147483646 h 44"/>
                <a:gd name="T12" fmla="*/ 2147483646 w 147"/>
                <a:gd name="T13" fmla="*/ 2147483646 h 44"/>
                <a:gd name="T14" fmla="*/ 2147483646 w 147"/>
                <a:gd name="T15" fmla="*/ 2147483646 h 44"/>
                <a:gd name="T16" fmla="*/ 2147483646 w 147"/>
                <a:gd name="T17" fmla="*/ 2147483646 h 44"/>
                <a:gd name="T18" fmla="*/ 2147483646 w 147"/>
                <a:gd name="T19" fmla="*/ 2147483646 h 44"/>
                <a:gd name="T20" fmla="*/ 2147483646 w 147"/>
                <a:gd name="T21" fmla="*/ 2147483646 h 44"/>
                <a:gd name="T22" fmla="*/ 2147483646 w 147"/>
                <a:gd name="T23" fmla="*/ 2147483646 h 44"/>
                <a:gd name="T24" fmla="*/ 2147483646 w 147"/>
                <a:gd name="T25" fmla="*/ 2147483646 h 44"/>
                <a:gd name="T26" fmla="*/ 2147483646 w 147"/>
                <a:gd name="T27" fmla="*/ 2147483646 h 44"/>
                <a:gd name="T28" fmla="*/ 2147483646 w 147"/>
                <a:gd name="T29" fmla="*/ 2147483646 h 44"/>
                <a:gd name="T30" fmla="*/ 2147483646 w 147"/>
                <a:gd name="T31" fmla="*/ 2147483646 h 44"/>
                <a:gd name="T32" fmla="*/ 2147483646 w 147"/>
                <a:gd name="T33" fmla="*/ 2147483646 h 44"/>
                <a:gd name="T34" fmla="*/ 2147483646 w 147"/>
                <a:gd name="T35" fmla="*/ 2147483646 h 44"/>
                <a:gd name="T36" fmla="*/ 2147483646 w 147"/>
                <a:gd name="T37" fmla="*/ 2147483646 h 44"/>
                <a:gd name="T38" fmla="*/ 2147483646 w 147"/>
                <a:gd name="T39" fmla="*/ 2147483646 h 44"/>
                <a:gd name="T40" fmla="*/ 2147483646 w 147"/>
                <a:gd name="T41" fmla="*/ 2147483646 h 44"/>
                <a:gd name="T42" fmla="*/ 2147483646 w 147"/>
                <a:gd name="T43" fmla="*/ 2147483646 h 44"/>
                <a:gd name="T44" fmla="*/ 2147483646 w 147"/>
                <a:gd name="T45" fmla="*/ 2147483646 h 44"/>
                <a:gd name="T46" fmla="*/ 2147483646 w 147"/>
                <a:gd name="T47" fmla="*/ 2147483646 h 44"/>
                <a:gd name="T48" fmla="*/ 2147483646 w 147"/>
                <a:gd name="T49" fmla="*/ 2147483646 h 44"/>
                <a:gd name="T50" fmla="*/ 2147483646 w 147"/>
                <a:gd name="T51" fmla="*/ 2147483646 h 44"/>
                <a:gd name="T52" fmla="*/ 2147483646 w 147"/>
                <a:gd name="T53" fmla="*/ 2147483646 h 44"/>
                <a:gd name="T54" fmla="*/ 2147483646 w 147"/>
                <a:gd name="T55" fmla="*/ 2147483646 h 44"/>
                <a:gd name="T56" fmla="*/ 2147483646 w 147"/>
                <a:gd name="T57" fmla="*/ 2147483646 h 44"/>
                <a:gd name="T58" fmla="*/ 2147483646 w 147"/>
                <a:gd name="T59" fmla="*/ 2147483646 h 44"/>
                <a:gd name="T60" fmla="*/ 2147483646 w 147"/>
                <a:gd name="T61" fmla="*/ 2147483646 h 44"/>
                <a:gd name="T62" fmla="*/ 2147483646 w 147"/>
                <a:gd name="T63" fmla="*/ 2147483646 h 44"/>
                <a:gd name="T64" fmla="*/ 2147483646 w 147"/>
                <a:gd name="T65" fmla="*/ 2147483646 h 44"/>
                <a:gd name="T66" fmla="*/ 2147483646 w 147"/>
                <a:gd name="T67" fmla="*/ 2147483646 h 44"/>
                <a:gd name="T68" fmla="*/ 2147483646 w 147"/>
                <a:gd name="T69" fmla="*/ 2147483646 h 44"/>
                <a:gd name="T70" fmla="*/ 2147483646 w 147"/>
                <a:gd name="T71" fmla="*/ 2147483646 h 44"/>
                <a:gd name="T72" fmla="*/ 2147483646 w 147"/>
                <a:gd name="T73" fmla="*/ 2147483646 h 44"/>
                <a:gd name="T74" fmla="*/ 2147483646 w 147"/>
                <a:gd name="T75" fmla="*/ 2147483646 h 44"/>
                <a:gd name="T76" fmla="*/ 2147483646 w 147"/>
                <a:gd name="T77" fmla="*/ 2147483646 h 44"/>
                <a:gd name="T78" fmla="*/ 2147483646 w 147"/>
                <a:gd name="T79" fmla="*/ 2147483646 h 44"/>
                <a:gd name="T80" fmla="*/ 2147483646 w 147"/>
                <a:gd name="T81" fmla="*/ 0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44"/>
                <a:gd name="T125" fmla="*/ 147 w 14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44">
                  <a:moveTo>
                    <a:pt x="7" y="0"/>
                  </a:moveTo>
                  <a:lnTo>
                    <a:pt x="5" y="6"/>
                  </a:lnTo>
                  <a:lnTo>
                    <a:pt x="4" y="13"/>
                  </a:lnTo>
                  <a:lnTo>
                    <a:pt x="2" y="19"/>
                  </a:lnTo>
                  <a:lnTo>
                    <a:pt x="0" y="25"/>
                  </a:lnTo>
                  <a:lnTo>
                    <a:pt x="9" y="28"/>
                  </a:lnTo>
                  <a:lnTo>
                    <a:pt x="19" y="30"/>
                  </a:lnTo>
                  <a:lnTo>
                    <a:pt x="27" y="32"/>
                  </a:lnTo>
                  <a:lnTo>
                    <a:pt x="37" y="34"/>
                  </a:lnTo>
                  <a:lnTo>
                    <a:pt x="46" y="36"/>
                  </a:lnTo>
                  <a:lnTo>
                    <a:pt x="55" y="38"/>
                  </a:lnTo>
                  <a:lnTo>
                    <a:pt x="64" y="38"/>
                  </a:lnTo>
                  <a:lnTo>
                    <a:pt x="73" y="40"/>
                  </a:lnTo>
                  <a:lnTo>
                    <a:pt x="81" y="41"/>
                  </a:lnTo>
                  <a:lnTo>
                    <a:pt x="90" y="42"/>
                  </a:lnTo>
                  <a:lnTo>
                    <a:pt x="99" y="42"/>
                  </a:lnTo>
                  <a:lnTo>
                    <a:pt x="108" y="43"/>
                  </a:lnTo>
                  <a:lnTo>
                    <a:pt x="118" y="43"/>
                  </a:lnTo>
                  <a:lnTo>
                    <a:pt x="126" y="44"/>
                  </a:lnTo>
                  <a:lnTo>
                    <a:pt x="136" y="44"/>
                  </a:lnTo>
                  <a:lnTo>
                    <a:pt x="145" y="44"/>
                  </a:lnTo>
                  <a:lnTo>
                    <a:pt x="146" y="38"/>
                  </a:lnTo>
                  <a:lnTo>
                    <a:pt x="146" y="33"/>
                  </a:lnTo>
                  <a:lnTo>
                    <a:pt x="147" y="27"/>
                  </a:lnTo>
                  <a:lnTo>
                    <a:pt x="147" y="21"/>
                  </a:lnTo>
                  <a:lnTo>
                    <a:pt x="138" y="20"/>
                  </a:lnTo>
                  <a:lnTo>
                    <a:pt x="129" y="19"/>
                  </a:lnTo>
                  <a:lnTo>
                    <a:pt x="120" y="18"/>
                  </a:lnTo>
                  <a:lnTo>
                    <a:pt x="111" y="17"/>
                  </a:lnTo>
                  <a:lnTo>
                    <a:pt x="102" y="16"/>
                  </a:lnTo>
                  <a:lnTo>
                    <a:pt x="94" y="16"/>
                  </a:lnTo>
                  <a:lnTo>
                    <a:pt x="85" y="14"/>
                  </a:lnTo>
                  <a:lnTo>
                    <a:pt x="75" y="13"/>
                  </a:lnTo>
                  <a:lnTo>
                    <a:pt x="67" y="12"/>
                  </a:lnTo>
                  <a:lnTo>
                    <a:pt x="58" y="10"/>
                  </a:lnTo>
                  <a:lnTo>
                    <a:pt x="49" y="9"/>
                  </a:lnTo>
                  <a:lnTo>
                    <a:pt x="41" y="8"/>
                  </a:lnTo>
                  <a:lnTo>
                    <a:pt x="32" y="6"/>
                  </a:lnTo>
                  <a:lnTo>
                    <a:pt x="23" y="4"/>
                  </a:lnTo>
                  <a:lnTo>
                    <a:pt x="15" y="2"/>
                  </a:lnTo>
                  <a:lnTo>
                    <a:pt x="7" y="0"/>
                  </a:lnTo>
                  <a:close/>
                </a:path>
              </a:pathLst>
            </a:custGeom>
            <a:solidFill>
              <a:srgbClr val="7A7F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4" name="Freeform 256"/>
            <p:cNvSpPr>
              <a:spLocks/>
            </p:cNvSpPr>
            <p:nvPr/>
          </p:nvSpPr>
          <p:spPr bwMode="auto">
            <a:xfrm>
              <a:off x="3925888" y="2759075"/>
              <a:ext cx="211138" cy="66675"/>
            </a:xfrm>
            <a:custGeom>
              <a:avLst/>
              <a:gdLst>
                <a:gd name="T0" fmla="*/ 2147483646 w 133"/>
                <a:gd name="T1" fmla="*/ 0 h 42"/>
                <a:gd name="T2" fmla="*/ 2147483646 w 133"/>
                <a:gd name="T3" fmla="*/ 2147483646 h 42"/>
                <a:gd name="T4" fmla="*/ 2147483646 w 133"/>
                <a:gd name="T5" fmla="*/ 2147483646 h 42"/>
                <a:gd name="T6" fmla="*/ 2147483646 w 133"/>
                <a:gd name="T7" fmla="*/ 2147483646 h 42"/>
                <a:gd name="T8" fmla="*/ 0 w 133"/>
                <a:gd name="T9" fmla="*/ 2147483646 h 42"/>
                <a:gd name="T10" fmla="*/ 2147483646 w 133"/>
                <a:gd name="T11" fmla="*/ 2147483646 h 42"/>
                <a:gd name="T12" fmla="*/ 2147483646 w 133"/>
                <a:gd name="T13" fmla="*/ 2147483646 h 42"/>
                <a:gd name="T14" fmla="*/ 2147483646 w 133"/>
                <a:gd name="T15" fmla="*/ 2147483646 h 42"/>
                <a:gd name="T16" fmla="*/ 2147483646 w 133"/>
                <a:gd name="T17" fmla="*/ 2147483646 h 42"/>
                <a:gd name="T18" fmla="*/ 2147483646 w 133"/>
                <a:gd name="T19" fmla="*/ 2147483646 h 42"/>
                <a:gd name="T20" fmla="*/ 2147483646 w 133"/>
                <a:gd name="T21" fmla="*/ 2147483646 h 42"/>
                <a:gd name="T22" fmla="*/ 2147483646 w 133"/>
                <a:gd name="T23" fmla="*/ 2147483646 h 42"/>
                <a:gd name="T24" fmla="*/ 2147483646 w 133"/>
                <a:gd name="T25" fmla="*/ 2147483646 h 42"/>
                <a:gd name="T26" fmla="*/ 2147483646 w 133"/>
                <a:gd name="T27" fmla="*/ 2147483646 h 42"/>
                <a:gd name="T28" fmla="*/ 2147483646 w 133"/>
                <a:gd name="T29" fmla="*/ 2147483646 h 42"/>
                <a:gd name="T30" fmla="*/ 2147483646 w 133"/>
                <a:gd name="T31" fmla="*/ 2147483646 h 42"/>
                <a:gd name="T32" fmla="*/ 2147483646 w 133"/>
                <a:gd name="T33" fmla="*/ 2147483646 h 42"/>
                <a:gd name="T34" fmla="*/ 2147483646 w 133"/>
                <a:gd name="T35" fmla="*/ 2147483646 h 42"/>
                <a:gd name="T36" fmla="*/ 2147483646 w 133"/>
                <a:gd name="T37" fmla="*/ 2147483646 h 42"/>
                <a:gd name="T38" fmla="*/ 2147483646 w 133"/>
                <a:gd name="T39" fmla="*/ 2147483646 h 42"/>
                <a:gd name="T40" fmla="*/ 2147483646 w 133"/>
                <a:gd name="T41" fmla="*/ 2147483646 h 42"/>
                <a:gd name="T42" fmla="*/ 2147483646 w 133"/>
                <a:gd name="T43" fmla="*/ 2147483646 h 42"/>
                <a:gd name="T44" fmla="*/ 2147483646 w 133"/>
                <a:gd name="T45" fmla="*/ 2147483646 h 42"/>
                <a:gd name="T46" fmla="*/ 2147483646 w 133"/>
                <a:gd name="T47" fmla="*/ 2147483646 h 42"/>
                <a:gd name="T48" fmla="*/ 2147483646 w 133"/>
                <a:gd name="T49" fmla="*/ 2147483646 h 42"/>
                <a:gd name="T50" fmla="*/ 2147483646 w 133"/>
                <a:gd name="T51" fmla="*/ 2147483646 h 42"/>
                <a:gd name="T52" fmla="*/ 2147483646 w 133"/>
                <a:gd name="T53" fmla="*/ 2147483646 h 42"/>
                <a:gd name="T54" fmla="*/ 2147483646 w 133"/>
                <a:gd name="T55" fmla="*/ 2147483646 h 42"/>
                <a:gd name="T56" fmla="*/ 2147483646 w 133"/>
                <a:gd name="T57" fmla="*/ 2147483646 h 42"/>
                <a:gd name="T58" fmla="*/ 2147483646 w 133"/>
                <a:gd name="T59" fmla="*/ 2147483646 h 42"/>
                <a:gd name="T60" fmla="*/ 2147483646 w 133"/>
                <a:gd name="T61" fmla="*/ 2147483646 h 42"/>
                <a:gd name="T62" fmla="*/ 2147483646 w 133"/>
                <a:gd name="T63" fmla="*/ 2147483646 h 42"/>
                <a:gd name="T64" fmla="*/ 2147483646 w 133"/>
                <a:gd name="T65" fmla="*/ 2147483646 h 42"/>
                <a:gd name="T66" fmla="*/ 2147483646 w 133"/>
                <a:gd name="T67" fmla="*/ 2147483646 h 42"/>
                <a:gd name="T68" fmla="*/ 2147483646 w 133"/>
                <a:gd name="T69" fmla="*/ 2147483646 h 42"/>
                <a:gd name="T70" fmla="*/ 2147483646 w 133"/>
                <a:gd name="T71" fmla="*/ 2147483646 h 42"/>
                <a:gd name="T72" fmla="*/ 2147483646 w 133"/>
                <a:gd name="T73" fmla="*/ 2147483646 h 42"/>
                <a:gd name="T74" fmla="*/ 2147483646 w 133"/>
                <a:gd name="T75" fmla="*/ 2147483646 h 42"/>
                <a:gd name="T76" fmla="*/ 2147483646 w 133"/>
                <a:gd name="T77" fmla="*/ 2147483646 h 42"/>
                <a:gd name="T78" fmla="*/ 2147483646 w 133"/>
                <a:gd name="T79" fmla="*/ 2147483646 h 42"/>
                <a:gd name="T80" fmla="*/ 2147483646 w 133"/>
                <a:gd name="T81" fmla="*/ 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42"/>
                <a:gd name="T125" fmla="*/ 133 w 133"/>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42">
                  <a:moveTo>
                    <a:pt x="7" y="0"/>
                  </a:moveTo>
                  <a:lnTo>
                    <a:pt x="5" y="7"/>
                  </a:lnTo>
                  <a:lnTo>
                    <a:pt x="4" y="13"/>
                  </a:lnTo>
                  <a:lnTo>
                    <a:pt x="2" y="19"/>
                  </a:lnTo>
                  <a:lnTo>
                    <a:pt x="0" y="26"/>
                  </a:lnTo>
                  <a:lnTo>
                    <a:pt x="9" y="28"/>
                  </a:lnTo>
                  <a:lnTo>
                    <a:pt x="17" y="30"/>
                  </a:lnTo>
                  <a:lnTo>
                    <a:pt x="25" y="32"/>
                  </a:lnTo>
                  <a:lnTo>
                    <a:pt x="33" y="34"/>
                  </a:lnTo>
                  <a:lnTo>
                    <a:pt x="41" y="35"/>
                  </a:lnTo>
                  <a:lnTo>
                    <a:pt x="50" y="37"/>
                  </a:lnTo>
                  <a:lnTo>
                    <a:pt x="58" y="37"/>
                  </a:lnTo>
                  <a:lnTo>
                    <a:pt x="66" y="39"/>
                  </a:lnTo>
                  <a:lnTo>
                    <a:pt x="73" y="40"/>
                  </a:lnTo>
                  <a:lnTo>
                    <a:pt x="81" y="40"/>
                  </a:lnTo>
                  <a:lnTo>
                    <a:pt x="89" y="41"/>
                  </a:lnTo>
                  <a:lnTo>
                    <a:pt x="97" y="41"/>
                  </a:lnTo>
                  <a:lnTo>
                    <a:pt x="106" y="42"/>
                  </a:lnTo>
                  <a:lnTo>
                    <a:pt x="114" y="42"/>
                  </a:lnTo>
                  <a:lnTo>
                    <a:pt x="121" y="42"/>
                  </a:lnTo>
                  <a:lnTo>
                    <a:pt x="130" y="42"/>
                  </a:lnTo>
                  <a:lnTo>
                    <a:pt x="131" y="37"/>
                  </a:lnTo>
                  <a:lnTo>
                    <a:pt x="132" y="31"/>
                  </a:lnTo>
                  <a:lnTo>
                    <a:pt x="132" y="24"/>
                  </a:lnTo>
                  <a:lnTo>
                    <a:pt x="133" y="19"/>
                  </a:lnTo>
                  <a:lnTo>
                    <a:pt x="125" y="18"/>
                  </a:lnTo>
                  <a:lnTo>
                    <a:pt x="117" y="17"/>
                  </a:lnTo>
                  <a:lnTo>
                    <a:pt x="109" y="16"/>
                  </a:lnTo>
                  <a:lnTo>
                    <a:pt x="101" y="15"/>
                  </a:lnTo>
                  <a:lnTo>
                    <a:pt x="92" y="15"/>
                  </a:lnTo>
                  <a:lnTo>
                    <a:pt x="84" y="13"/>
                  </a:lnTo>
                  <a:lnTo>
                    <a:pt x="76" y="12"/>
                  </a:lnTo>
                  <a:lnTo>
                    <a:pt x="69" y="11"/>
                  </a:lnTo>
                  <a:lnTo>
                    <a:pt x="61" y="10"/>
                  </a:lnTo>
                  <a:lnTo>
                    <a:pt x="53" y="9"/>
                  </a:lnTo>
                  <a:lnTo>
                    <a:pt x="45" y="8"/>
                  </a:lnTo>
                  <a:lnTo>
                    <a:pt x="37" y="7"/>
                  </a:lnTo>
                  <a:lnTo>
                    <a:pt x="29" y="5"/>
                  </a:lnTo>
                  <a:lnTo>
                    <a:pt x="22" y="4"/>
                  </a:lnTo>
                  <a:lnTo>
                    <a:pt x="14" y="2"/>
                  </a:lnTo>
                  <a:lnTo>
                    <a:pt x="7" y="0"/>
                  </a:lnTo>
                  <a:close/>
                </a:path>
              </a:pathLst>
            </a:custGeom>
            <a:solidFill>
              <a:srgbClr val="8284A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5" name="Freeform 257"/>
            <p:cNvSpPr>
              <a:spLocks/>
            </p:cNvSpPr>
            <p:nvPr/>
          </p:nvSpPr>
          <p:spPr bwMode="auto">
            <a:xfrm>
              <a:off x="3935413" y="2760663"/>
              <a:ext cx="187325" cy="65087"/>
            </a:xfrm>
            <a:custGeom>
              <a:avLst/>
              <a:gdLst>
                <a:gd name="T0" fmla="*/ 2147483646 w 118"/>
                <a:gd name="T1" fmla="*/ 0 h 41"/>
                <a:gd name="T2" fmla="*/ 2147483646 w 118"/>
                <a:gd name="T3" fmla="*/ 2147483646 h 41"/>
                <a:gd name="T4" fmla="*/ 2147483646 w 118"/>
                <a:gd name="T5" fmla="*/ 2147483646 h 41"/>
                <a:gd name="T6" fmla="*/ 2147483646 w 118"/>
                <a:gd name="T7" fmla="*/ 2147483646 h 41"/>
                <a:gd name="T8" fmla="*/ 0 w 118"/>
                <a:gd name="T9" fmla="*/ 2147483646 h 41"/>
                <a:gd name="T10" fmla="*/ 2147483646 w 118"/>
                <a:gd name="T11" fmla="*/ 2147483646 h 41"/>
                <a:gd name="T12" fmla="*/ 2147483646 w 118"/>
                <a:gd name="T13" fmla="*/ 2147483646 h 41"/>
                <a:gd name="T14" fmla="*/ 2147483646 w 118"/>
                <a:gd name="T15" fmla="*/ 2147483646 h 41"/>
                <a:gd name="T16" fmla="*/ 2147483646 w 118"/>
                <a:gd name="T17" fmla="*/ 2147483646 h 41"/>
                <a:gd name="T18" fmla="*/ 2147483646 w 118"/>
                <a:gd name="T19" fmla="*/ 2147483646 h 41"/>
                <a:gd name="T20" fmla="*/ 2147483646 w 118"/>
                <a:gd name="T21" fmla="*/ 2147483646 h 41"/>
                <a:gd name="T22" fmla="*/ 2147483646 w 118"/>
                <a:gd name="T23" fmla="*/ 2147483646 h 41"/>
                <a:gd name="T24" fmla="*/ 2147483646 w 118"/>
                <a:gd name="T25" fmla="*/ 2147483646 h 41"/>
                <a:gd name="T26" fmla="*/ 2147483646 w 118"/>
                <a:gd name="T27" fmla="*/ 2147483646 h 41"/>
                <a:gd name="T28" fmla="*/ 2147483646 w 118"/>
                <a:gd name="T29" fmla="*/ 2147483646 h 41"/>
                <a:gd name="T30" fmla="*/ 2147483646 w 118"/>
                <a:gd name="T31" fmla="*/ 2147483646 h 41"/>
                <a:gd name="T32" fmla="*/ 2147483646 w 118"/>
                <a:gd name="T33" fmla="*/ 2147483646 h 41"/>
                <a:gd name="T34" fmla="*/ 2147483646 w 118"/>
                <a:gd name="T35" fmla="*/ 2147483646 h 41"/>
                <a:gd name="T36" fmla="*/ 2147483646 w 118"/>
                <a:gd name="T37" fmla="*/ 2147483646 h 41"/>
                <a:gd name="T38" fmla="*/ 2147483646 w 118"/>
                <a:gd name="T39" fmla="*/ 2147483646 h 41"/>
                <a:gd name="T40" fmla="*/ 2147483646 w 118"/>
                <a:gd name="T41" fmla="*/ 2147483646 h 41"/>
                <a:gd name="T42" fmla="*/ 2147483646 w 118"/>
                <a:gd name="T43" fmla="*/ 2147483646 h 41"/>
                <a:gd name="T44" fmla="*/ 2147483646 w 118"/>
                <a:gd name="T45" fmla="*/ 2147483646 h 41"/>
                <a:gd name="T46" fmla="*/ 2147483646 w 118"/>
                <a:gd name="T47" fmla="*/ 2147483646 h 41"/>
                <a:gd name="T48" fmla="*/ 2147483646 w 118"/>
                <a:gd name="T49" fmla="*/ 2147483646 h 41"/>
                <a:gd name="T50" fmla="*/ 2147483646 w 118"/>
                <a:gd name="T51" fmla="*/ 2147483646 h 41"/>
                <a:gd name="T52" fmla="*/ 2147483646 w 118"/>
                <a:gd name="T53" fmla="*/ 2147483646 h 41"/>
                <a:gd name="T54" fmla="*/ 2147483646 w 118"/>
                <a:gd name="T55" fmla="*/ 2147483646 h 41"/>
                <a:gd name="T56" fmla="*/ 2147483646 w 118"/>
                <a:gd name="T57" fmla="*/ 2147483646 h 41"/>
                <a:gd name="T58" fmla="*/ 2147483646 w 118"/>
                <a:gd name="T59" fmla="*/ 2147483646 h 41"/>
                <a:gd name="T60" fmla="*/ 2147483646 w 118"/>
                <a:gd name="T61" fmla="*/ 2147483646 h 41"/>
                <a:gd name="T62" fmla="*/ 2147483646 w 118"/>
                <a:gd name="T63" fmla="*/ 2147483646 h 41"/>
                <a:gd name="T64" fmla="*/ 2147483646 w 118"/>
                <a:gd name="T65" fmla="*/ 2147483646 h 41"/>
                <a:gd name="T66" fmla="*/ 2147483646 w 118"/>
                <a:gd name="T67" fmla="*/ 2147483646 h 41"/>
                <a:gd name="T68" fmla="*/ 2147483646 w 118"/>
                <a:gd name="T69" fmla="*/ 2147483646 h 41"/>
                <a:gd name="T70" fmla="*/ 2147483646 w 118"/>
                <a:gd name="T71" fmla="*/ 2147483646 h 41"/>
                <a:gd name="T72" fmla="*/ 2147483646 w 118"/>
                <a:gd name="T73" fmla="*/ 2147483646 h 41"/>
                <a:gd name="T74" fmla="*/ 2147483646 w 118"/>
                <a:gd name="T75" fmla="*/ 2147483646 h 41"/>
                <a:gd name="T76" fmla="*/ 2147483646 w 118"/>
                <a:gd name="T77" fmla="*/ 2147483646 h 41"/>
                <a:gd name="T78" fmla="*/ 2147483646 w 118"/>
                <a:gd name="T79" fmla="*/ 2147483646 h 41"/>
                <a:gd name="T80" fmla="*/ 2147483646 w 118"/>
                <a:gd name="T81" fmla="*/ 0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1"/>
                <a:gd name="T125" fmla="*/ 118 w 11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1">
                  <a:moveTo>
                    <a:pt x="7" y="0"/>
                  </a:moveTo>
                  <a:lnTo>
                    <a:pt x="5" y="7"/>
                  </a:lnTo>
                  <a:lnTo>
                    <a:pt x="4" y="14"/>
                  </a:lnTo>
                  <a:lnTo>
                    <a:pt x="2" y="20"/>
                  </a:lnTo>
                  <a:lnTo>
                    <a:pt x="0" y="27"/>
                  </a:lnTo>
                  <a:lnTo>
                    <a:pt x="8" y="29"/>
                  </a:lnTo>
                  <a:lnTo>
                    <a:pt x="15" y="30"/>
                  </a:lnTo>
                  <a:lnTo>
                    <a:pt x="22" y="32"/>
                  </a:lnTo>
                  <a:lnTo>
                    <a:pt x="29" y="34"/>
                  </a:lnTo>
                  <a:lnTo>
                    <a:pt x="37" y="35"/>
                  </a:lnTo>
                  <a:lnTo>
                    <a:pt x="44" y="36"/>
                  </a:lnTo>
                  <a:lnTo>
                    <a:pt x="51" y="37"/>
                  </a:lnTo>
                  <a:lnTo>
                    <a:pt x="58" y="38"/>
                  </a:lnTo>
                  <a:lnTo>
                    <a:pt x="65" y="38"/>
                  </a:lnTo>
                  <a:lnTo>
                    <a:pt x="71" y="40"/>
                  </a:lnTo>
                  <a:lnTo>
                    <a:pt x="79" y="40"/>
                  </a:lnTo>
                  <a:lnTo>
                    <a:pt x="86" y="40"/>
                  </a:lnTo>
                  <a:lnTo>
                    <a:pt x="93" y="41"/>
                  </a:lnTo>
                  <a:lnTo>
                    <a:pt x="100" y="41"/>
                  </a:lnTo>
                  <a:lnTo>
                    <a:pt x="107" y="41"/>
                  </a:lnTo>
                  <a:lnTo>
                    <a:pt x="114" y="41"/>
                  </a:lnTo>
                  <a:lnTo>
                    <a:pt x="115" y="36"/>
                  </a:lnTo>
                  <a:lnTo>
                    <a:pt x="116" y="29"/>
                  </a:lnTo>
                  <a:lnTo>
                    <a:pt x="117" y="23"/>
                  </a:lnTo>
                  <a:lnTo>
                    <a:pt x="118" y="17"/>
                  </a:lnTo>
                  <a:lnTo>
                    <a:pt x="111" y="17"/>
                  </a:lnTo>
                  <a:lnTo>
                    <a:pt x="103" y="15"/>
                  </a:lnTo>
                  <a:lnTo>
                    <a:pt x="96" y="15"/>
                  </a:lnTo>
                  <a:lnTo>
                    <a:pt x="89" y="14"/>
                  </a:lnTo>
                  <a:lnTo>
                    <a:pt x="82" y="14"/>
                  </a:lnTo>
                  <a:lnTo>
                    <a:pt x="74" y="12"/>
                  </a:lnTo>
                  <a:lnTo>
                    <a:pt x="68" y="12"/>
                  </a:lnTo>
                  <a:lnTo>
                    <a:pt x="60" y="11"/>
                  </a:lnTo>
                  <a:lnTo>
                    <a:pt x="54" y="10"/>
                  </a:lnTo>
                  <a:lnTo>
                    <a:pt x="47" y="8"/>
                  </a:lnTo>
                  <a:lnTo>
                    <a:pt x="40" y="7"/>
                  </a:lnTo>
                  <a:lnTo>
                    <a:pt x="33" y="6"/>
                  </a:lnTo>
                  <a:lnTo>
                    <a:pt x="26" y="5"/>
                  </a:lnTo>
                  <a:lnTo>
                    <a:pt x="19" y="3"/>
                  </a:lnTo>
                  <a:lnTo>
                    <a:pt x="13" y="2"/>
                  </a:lnTo>
                  <a:lnTo>
                    <a:pt x="7" y="0"/>
                  </a:lnTo>
                  <a:close/>
                </a:path>
              </a:pathLst>
            </a:custGeom>
            <a:solidFill>
              <a:srgbClr val="898EA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6" name="Freeform 258"/>
            <p:cNvSpPr>
              <a:spLocks/>
            </p:cNvSpPr>
            <p:nvPr/>
          </p:nvSpPr>
          <p:spPr bwMode="auto">
            <a:xfrm>
              <a:off x="3943350" y="2762250"/>
              <a:ext cx="165100" cy="61912"/>
            </a:xfrm>
            <a:custGeom>
              <a:avLst/>
              <a:gdLst>
                <a:gd name="T0" fmla="*/ 2147483646 w 104"/>
                <a:gd name="T1" fmla="*/ 0 h 39"/>
                <a:gd name="T2" fmla="*/ 2147483646 w 104"/>
                <a:gd name="T3" fmla="*/ 2147483646 h 39"/>
                <a:gd name="T4" fmla="*/ 2147483646 w 104"/>
                <a:gd name="T5" fmla="*/ 2147483646 h 39"/>
                <a:gd name="T6" fmla="*/ 2147483646 w 104"/>
                <a:gd name="T7" fmla="*/ 2147483646 h 39"/>
                <a:gd name="T8" fmla="*/ 0 w 104"/>
                <a:gd name="T9" fmla="*/ 2147483646 h 39"/>
                <a:gd name="T10" fmla="*/ 2147483646 w 104"/>
                <a:gd name="T11" fmla="*/ 2147483646 h 39"/>
                <a:gd name="T12" fmla="*/ 2147483646 w 104"/>
                <a:gd name="T13" fmla="*/ 2147483646 h 39"/>
                <a:gd name="T14" fmla="*/ 2147483646 w 104"/>
                <a:gd name="T15" fmla="*/ 2147483646 h 39"/>
                <a:gd name="T16" fmla="*/ 2147483646 w 104"/>
                <a:gd name="T17" fmla="*/ 2147483646 h 39"/>
                <a:gd name="T18" fmla="*/ 2147483646 w 104"/>
                <a:gd name="T19" fmla="*/ 2147483646 h 39"/>
                <a:gd name="T20" fmla="*/ 2147483646 w 104"/>
                <a:gd name="T21" fmla="*/ 2147483646 h 39"/>
                <a:gd name="T22" fmla="*/ 2147483646 w 104"/>
                <a:gd name="T23" fmla="*/ 2147483646 h 39"/>
                <a:gd name="T24" fmla="*/ 2147483646 w 104"/>
                <a:gd name="T25" fmla="*/ 2147483646 h 39"/>
                <a:gd name="T26" fmla="*/ 2147483646 w 104"/>
                <a:gd name="T27" fmla="*/ 2147483646 h 39"/>
                <a:gd name="T28" fmla="*/ 2147483646 w 104"/>
                <a:gd name="T29" fmla="*/ 2147483646 h 39"/>
                <a:gd name="T30" fmla="*/ 2147483646 w 104"/>
                <a:gd name="T31" fmla="*/ 2147483646 h 39"/>
                <a:gd name="T32" fmla="*/ 2147483646 w 104"/>
                <a:gd name="T33" fmla="*/ 2147483646 h 39"/>
                <a:gd name="T34" fmla="*/ 2147483646 w 104"/>
                <a:gd name="T35" fmla="*/ 2147483646 h 39"/>
                <a:gd name="T36" fmla="*/ 2147483646 w 104"/>
                <a:gd name="T37" fmla="*/ 2147483646 h 39"/>
                <a:gd name="T38" fmla="*/ 2147483646 w 104"/>
                <a:gd name="T39" fmla="*/ 2147483646 h 39"/>
                <a:gd name="T40" fmla="*/ 2147483646 w 104"/>
                <a:gd name="T41" fmla="*/ 2147483646 h 39"/>
                <a:gd name="T42" fmla="*/ 2147483646 w 104"/>
                <a:gd name="T43" fmla="*/ 2147483646 h 39"/>
                <a:gd name="T44" fmla="*/ 2147483646 w 104"/>
                <a:gd name="T45" fmla="*/ 2147483646 h 39"/>
                <a:gd name="T46" fmla="*/ 2147483646 w 104"/>
                <a:gd name="T47" fmla="*/ 2147483646 h 39"/>
                <a:gd name="T48" fmla="*/ 2147483646 w 104"/>
                <a:gd name="T49" fmla="*/ 2147483646 h 39"/>
                <a:gd name="T50" fmla="*/ 2147483646 w 104"/>
                <a:gd name="T51" fmla="*/ 2147483646 h 39"/>
                <a:gd name="T52" fmla="*/ 2147483646 w 104"/>
                <a:gd name="T53" fmla="*/ 2147483646 h 39"/>
                <a:gd name="T54" fmla="*/ 2147483646 w 104"/>
                <a:gd name="T55" fmla="*/ 2147483646 h 39"/>
                <a:gd name="T56" fmla="*/ 2147483646 w 104"/>
                <a:gd name="T57" fmla="*/ 2147483646 h 39"/>
                <a:gd name="T58" fmla="*/ 2147483646 w 104"/>
                <a:gd name="T59" fmla="*/ 2147483646 h 39"/>
                <a:gd name="T60" fmla="*/ 2147483646 w 104"/>
                <a:gd name="T61" fmla="*/ 2147483646 h 39"/>
                <a:gd name="T62" fmla="*/ 2147483646 w 104"/>
                <a:gd name="T63" fmla="*/ 2147483646 h 39"/>
                <a:gd name="T64" fmla="*/ 2147483646 w 104"/>
                <a:gd name="T65" fmla="*/ 2147483646 h 39"/>
                <a:gd name="T66" fmla="*/ 2147483646 w 104"/>
                <a:gd name="T67" fmla="*/ 2147483646 h 39"/>
                <a:gd name="T68" fmla="*/ 2147483646 w 104"/>
                <a:gd name="T69" fmla="*/ 2147483646 h 39"/>
                <a:gd name="T70" fmla="*/ 2147483646 w 104"/>
                <a:gd name="T71" fmla="*/ 2147483646 h 39"/>
                <a:gd name="T72" fmla="*/ 2147483646 w 104"/>
                <a:gd name="T73" fmla="*/ 2147483646 h 39"/>
                <a:gd name="T74" fmla="*/ 2147483646 w 104"/>
                <a:gd name="T75" fmla="*/ 2147483646 h 39"/>
                <a:gd name="T76" fmla="*/ 2147483646 w 104"/>
                <a:gd name="T77" fmla="*/ 2147483646 h 39"/>
                <a:gd name="T78" fmla="*/ 2147483646 w 104"/>
                <a:gd name="T79" fmla="*/ 2147483646 h 39"/>
                <a:gd name="T80" fmla="*/ 2147483646 w 104"/>
                <a:gd name="T81" fmla="*/ 0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39"/>
                <a:gd name="T125" fmla="*/ 104 w 104"/>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39">
                  <a:moveTo>
                    <a:pt x="6" y="0"/>
                  </a:moveTo>
                  <a:lnTo>
                    <a:pt x="5" y="7"/>
                  </a:lnTo>
                  <a:lnTo>
                    <a:pt x="3" y="13"/>
                  </a:lnTo>
                  <a:lnTo>
                    <a:pt x="1" y="20"/>
                  </a:lnTo>
                  <a:lnTo>
                    <a:pt x="0" y="27"/>
                  </a:lnTo>
                  <a:lnTo>
                    <a:pt x="7" y="28"/>
                  </a:lnTo>
                  <a:lnTo>
                    <a:pt x="13" y="29"/>
                  </a:lnTo>
                  <a:lnTo>
                    <a:pt x="19" y="31"/>
                  </a:lnTo>
                  <a:lnTo>
                    <a:pt x="25" y="32"/>
                  </a:lnTo>
                  <a:lnTo>
                    <a:pt x="32" y="33"/>
                  </a:lnTo>
                  <a:lnTo>
                    <a:pt x="39" y="35"/>
                  </a:lnTo>
                  <a:lnTo>
                    <a:pt x="45" y="36"/>
                  </a:lnTo>
                  <a:lnTo>
                    <a:pt x="50" y="36"/>
                  </a:lnTo>
                  <a:lnTo>
                    <a:pt x="57" y="37"/>
                  </a:lnTo>
                  <a:lnTo>
                    <a:pt x="63" y="38"/>
                  </a:lnTo>
                  <a:lnTo>
                    <a:pt x="69" y="39"/>
                  </a:lnTo>
                  <a:lnTo>
                    <a:pt x="75" y="39"/>
                  </a:lnTo>
                  <a:lnTo>
                    <a:pt x="81" y="39"/>
                  </a:lnTo>
                  <a:lnTo>
                    <a:pt x="87" y="39"/>
                  </a:lnTo>
                  <a:lnTo>
                    <a:pt x="93" y="39"/>
                  </a:lnTo>
                  <a:lnTo>
                    <a:pt x="99" y="39"/>
                  </a:lnTo>
                  <a:lnTo>
                    <a:pt x="101" y="33"/>
                  </a:lnTo>
                  <a:lnTo>
                    <a:pt x="102" y="27"/>
                  </a:lnTo>
                  <a:lnTo>
                    <a:pt x="103" y="21"/>
                  </a:lnTo>
                  <a:lnTo>
                    <a:pt x="104" y="15"/>
                  </a:lnTo>
                  <a:lnTo>
                    <a:pt x="98" y="14"/>
                  </a:lnTo>
                  <a:lnTo>
                    <a:pt x="91" y="13"/>
                  </a:lnTo>
                  <a:lnTo>
                    <a:pt x="84" y="13"/>
                  </a:lnTo>
                  <a:lnTo>
                    <a:pt x="78" y="12"/>
                  </a:lnTo>
                  <a:lnTo>
                    <a:pt x="72" y="11"/>
                  </a:lnTo>
                  <a:lnTo>
                    <a:pt x="66" y="10"/>
                  </a:lnTo>
                  <a:lnTo>
                    <a:pt x="60" y="10"/>
                  </a:lnTo>
                  <a:lnTo>
                    <a:pt x="53" y="9"/>
                  </a:lnTo>
                  <a:lnTo>
                    <a:pt x="47" y="8"/>
                  </a:lnTo>
                  <a:lnTo>
                    <a:pt x="41" y="7"/>
                  </a:lnTo>
                  <a:lnTo>
                    <a:pt x="35" y="6"/>
                  </a:lnTo>
                  <a:lnTo>
                    <a:pt x="29" y="6"/>
                  </a:lnTo>
                  <a:lnTo>
                    <a:pt x="23" y="4"/>
                  </a:lnTo>
                  <a:lnTo>
                    <a:pt x="17" y="3"/>
                  </a:lnTo>
                  <a:lnTo>
                    <a:pt x="12" y="2"/>
                  </a:lnTo>
                  <a:lnTo>
                    <a:pt x="6" y="0"/>
                  </a:lnTo>
                  <a:close/>
                </a:path>
              </a:pathLst>
            </a:custGeom>
            <a:solidFill>
              <a:srgbClr val="9193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7" name="Freeform 259"/>
            <p:cNvSpPr>
              <a:spLocks/>
            </p:cNvSpPr>
            <p:nvPr/>
          </p:nvSpPr>
          <p:spPr bwMode="auto">
            <a:xfrm>
              <a:off x="3952875" y="2762250"/>
              <a:ext cx="141288" cy="60325"/>
            </a:xfrm>
            <a:custGeom>
              <a:avLst/>
              <a:gdLst>
                <a:gd name="T0" fmla="*/ 2147483646 w 89"/>
                <a:gd name="T1" fmla="*/ 0 h 38"/>
                <a:gd name="T2" fmla="*/ 2147483646 w 89"/>
                <a:gd name="T3" fmla="*/ 2147483646 h 38"/>
                <a:gd name="T4" fmla="*/ 2147483646 w 89"/>
                <a:gd name="T5" fmla="*/ 2147483646 h 38"/>
                <a:gd name="T6" fmla="*/ 2147483646 w 89"/>
                <a:gd name="T7" fmla="*/ 2147483646 h 38"/>
                <a:gd name="T8" fmla="*/ 0 w 89"/>
                <a:gd name="T9" fmla="*/ 2147483646 h 38"/>
                <a:gd name="T10" fmla="*/ 2147483646 w 89"/>
                <a:gd name="T11" fmla="*/ 2147483646 h 38"/>
                <a:gd name="T12" fmla="*/ 2147483646 w 89"/>
                <a:gd name="T13" fmla="*/ 2147483646 h 38"/>
                <a:gd name="T14" fmla="*/ 2147483646 w 89"/>
                <a:gd name="T15" fmla="*/ 2147483646 h 38"/>
                <a:gd name="T16" fmla="*/ 2147483646 w 89"/>
                <a:gd name="T17" fmla="*/ 2147483646 h 38"/>
                <a:gd name="T18" fmla="*/ 2147483646 w 89"/>
                <a:gd name="T19" fmla="*/ 2147483646 h 38"/>
                <a:gd name="T20" fmla="*/ 2147483646 w 89"/>
                <a:gd name="T21" fmla="*/ 2147483646 h 38"/>
                <a:gd name="T22" fmla="*/ 2147483646 w 89"/>
                <a:gd name="T23" fmla="*/ 2147483646 h 38"/>
                <a:gd name="T24" fmla="*/ 2147483646 w 89"/>
                <a:gd name="T25" fmla="*/ 2147483646 h 38"/>
                <a:gd name="T26" fmla="*/ 2147483646 w 89"/>
                <a:gd name="T27" fmla="*/ 2147483646 h 38"/>
                <a:gd name="T28" fmla="*/ 2147483646 w 89"/>
                <a:gd name="T29" fmla="*/ 2147483646 h 38"/>
                <a:gd name="T30" fmla="*/ 2147483646 w 89"/>
                <a:gd name="T31" fmla="*/ 2147483646 h 38"/>
                <a:gd name="T32" fmla="*/ 2147483646 w 89"/>
                <a:gd name="T33" fmla="*/ 2147483646 h 38"/>
                <a:gd name="T34" fmla="*/ 2147483646 w 89"/>
                <a:gd name="T35" fmla="*/ 2147483646 h 38"/>
                <a:gd name="T36" fmla="*/ 2147483646 w 89"/>
                <a:gd name="T37" fmla="*/ 2147483646 h 38"/>
                <a:gd name="T38" fmla="*/ 2147483646 w 89"/>
                <a:gd name="T39" fmla="*/ 2147483646 h 38"/>
                <a:gd name="T40" fmla="*/ 2147483646 w 89"/>
                <a:gd name="T41" fmla="*/ 2147483646 h 38"/>
                <a:gd name="T42" fmla="*/ 2147483646 w 89"/>
                <a:gd name="T43" fmla="*/ 2147483646 h 38"/>
                <a:gd name="T44" fmla="*/ 2147483646 w 89"/>
                <a:gd name="T45" fmla="*/ 2147483646 h 38"/>
                <a:gd name="T46" fmla="*/ 2147483646 w 89"/>
                <a:gd name="T47" fmla="*/ 2147483646 h 38"/>
                <a:gd name="T48" fmla="*/ 2147483646 w 89"/>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38"/>
                <a:gd name="T77" fmla="*/ 89 w 89"/>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38">
                  <a:moveTo>
                    <a:pt x="6" y="0"/>
                  </a:moveTo>
                  <a:lnTo>
                    <a:pt x="4" y="7"/>
                  </a:lnTo>
                  <a:lnTo>
                    <a:pt x="3" y="13"/>
                  </a:lnTo>
                  <a:lnTo>
                    <a:pt x="1" y="20"/>
                  </a:lnTo>
                  <a:lnTo>
                    <a:pt x="0" y="27"/>
                  </a:lnTo>
                  <a:lnTo>
                    <a:pt x="11" y="30"/>
                  </a:lnTo>
                  <a:lnTo>
                    <a:pt x="22" y="32"/>
                  </a:lnTo>
                  <a:lnTo>
                    <a:pt x="33" y="34"/>
                  </a:lnTo>
                  <a:lnTo>
                    <a:pt x="44" y="35"/>
                  </a:lnTo>
                  <a:lnTo>
                    <a:pt x="54" y="37"/>
                  </a:lnTo>
                  <a:lnTo>
                    <a:pt x="64" y="38"/>
                  </a:lnTo>
                  <a:lnTo>
                    <a:pt x="74" y="38"/>
                  </a:lnTo>
                  <a:lnTo>
                    <a:pt x="84" y="38"/>
                  </a:lnTo>
                  <a:lnTo>
                    <a:pt x="85" y="32"/>
                  </a:lnTo>
                  <a:lnTo>
                    <a:pt x="87" y="25"/>
                  </a:lnTo>
                  <a:lnTo>
                    <a:pt x="88" y="19"/>
                  </a:lnTo>
                  <a:lnTo>
                    <a:pt x="89" y="13"/>
                  </a:lnTo>
                  <a:lnTo>
                    <a:pt x="78" y="12"/>
                  </a:lnTo>
                  <a:lnTo>
                    <a:pt x="68" y="10"/>
                  </a:lnTo>
                  <a:lnTo>
                    <a:pt x="56" y="9"/>
                  </a:lnTo>
                  <a:lnTo>
                    <a:pt x="46" y="8"/>
                  </a:lnTo>
                  <a:lnTo>
                    <a:pt x="36" y="6"/>
                  </a:lnTo>
                  <a:lnTo>
                    <a:pt x="25" y="4"/>
                  </a:lnTo>
                  <a:lnTo>
                    <a:pt x="15" y="2"/>
                  </a:lnTo>
                  <a:lnTo>
                    <a:pt x="6" y="0"/>
                  </a:lnTo>
                  <a:close/>
                </a:path>
              </a:pathLst>
            </a:custGeom>
            <a:solidFill>
              <a:srgbClr val="999BB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8" name="Freeform 260"/>
            <p:cNvSpPr>
              <a:spLocks/>
            </p:cNvSpPr>
            <p:nvPr/>
          </p:nvSpPr>
          <p:spPr bwMode="auto">
            <a:xfrm>
              <a:off x="3962400" y="2763838"/>
              <a:ext cx="115888" cy="58737"/>
            </a:xfrm>
            <a:custGeom>
              <a:avLst/>
              <a:gdLst>
                <a:gd name="T0" fmla="*/ 2147483646 w 73"/>
                <a:gd name="T1" fmla="*/ 0 h 37"/>
                <a:gd name="T2" fmla="*/ 2147483646 w 73"/>
                <a:gd name="T3" fmla="*/ 2147483646 h 37"/>
                <a:gd name="T4" fmla="*/ 2147483646 w 73"/>
                <a:gd name="T5" fmla="*/ 2147483646 h 37"/>
                <a:gd name="T6" fmla="*/ 2147483646 w 73"/>
                <a:gd name="T7" fmla="*/ 2147483646 h 37"/>
                <a:gd name="T8" fmla="*/ 0 w 73"/>
                <a:gd name="T9" fmla="*/ 2147483646 h 37"/>
                <a:gd name="T10" fmla="*/ 2147483646 w 73"/>
                <a:gd name="T11" fmla="*/ 2147483646 h 37"/>
                <a:gd name="T12" fmla="*/ 2147483646 w 73"/>
                <a:gd name="T13" fmla="*/ 2147483646 h 37"/>
                <a:gd name="T14" fmla="*/ 2147483646 w 73"/>
                <a:gd name="T15" fmla="*/ 2147483646 h 37"/>
                <a:gd name="T16" fmla="*/ 2147483646 w 73"/>
                <a:gd name="T17" fmla="*/ 2147483646 h 37"/>
                <a:gd name="T18" fmla="*/ 2147483646 w 73"/>
                <a:gd name="T19" fmla="*/ 2147483646 h 37"/>
                <a:gd name="T20" fmla="*/ 2147483646 w 73"/>
                <a:gd name="T21" fmla="*/ 2147483646 h 37"/>
                <a:gd name="T22" fmla="*/ 2147483646 w 73"/>
                <a:gd name="T23" fmla="*/ 2147483646 h 37"/>
                <a:gd name="T24" fmla="*/ 2147483646 w 73"/>
                <a:gd name="T25" fmla="*/ 2147483646 h 37"/>
                <a:gd name="T26" fmla="*/ 2147483646 w 73"/>
                <a:gd name="T27" fmla="*/ 2147483646 h 37"/>
                <a:gd name="T28" fmla="*/ 2147483646 w 73"/>
                <a:gd name="T29" fmla="*/ 2147483646 h 37"/>
                <a:gd name="T30" fmla="*/ 2147483646 w 73"/>
                <a:gd name="T31" fmla="*/ 2147483646 h 37"/>
                <a:gd name="T32" fmla="*/ 2147483646 w 73"/>
                <a:gd name="T33" fmla="*/ 2147483646 h 37"/>
                <a:gd name="T34" fmla="*/ 2147483646 w 73"/>
                <a:gd name="T35" fmla="*/ 2147483646 h 37"/>
                <a:gd name="T36" fmla="*/ 2147483646 w 73"/>
                <a:gd name="T37" fmla="*/ 2147483646 h 37"/>
                <a:gd name="T38" fmla="*/ 2147483646 w 73"/>
                <a:gd name="T39" fmla="*/ 2147483646 h 37"/>
                <a:gd name="T40" fmla="*/ 2147483646 w 73"/>
                <a:gd name="T41" fmla="*/ 2147483646 h 37"/>
                <a:gd name="T42" fmla="*/ 2147483646 w 73"/>
                <a:gd name="T43" fmla="*/ 2147483646 h 37"/>
                <a:gd name="T44" fmla="*/ 2147483646 w 73"/>
                <a:gd name="T45" fmla="*/ 2147483646 h 37"/>
                <a:gd name="T46" fmla="*/ 2147483646 w 73"/>
                <a:gd name="T47" fmla="*/ 2147483646 h 37"/>
                <a:gd name="T48" fmla="*/ 2147483646 w 73"/>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37"/>
                <a:gd name="T77" fmla="*/ 73 w 73"/>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37">
                  <a:moveTo>
                    <a:pt x="6" y="0"/>
                  </a:moveTo>
                  <a:lnTo>
                    <a:pt x="4" y="7"/>
                  </a:lnTo>
                  <a:lnTo>
                    <a:pt x="2" y="14"/>
                  </a:lnTo>
                  <a:lnTo>
                    <a:pt x="1" y="21"/>
                  </a:lnTo>
                  <a:lnTo>
                    <a:pt x="0" y="28"/>
                  </a:lnTo>
                  <a:lnTo>
                    <a:pt x="9" y="30"/>
                  </a:lnTo>
                  <a:lnTo>
                    <a:pt x="18" y="32"/>
                  </a:lnTo>
                  <a:lnTo>
                    <a:pt x="27" y="34"/>
                  </a:lnTo>
                  <a:lnTo>
                    <a:pt x="35" y="35"/>
                  </a:lnTo>
                  <a:lnTo>
                    <a:pt x="44" y="36"/>
                  </a:lnTo>
                  <a:lnTo>
                    <a:pt x="52" y="37"/>
                  </a:lnTo>
                  <a:lnTo>
                    <a:pt x="60" y="37"/>
                  </a:lnTo>
                  <a:lnTo>
                    <a:pt x="68" y="37"/>
                  </a:lnTo>
                  <a:lnTo>
                    <a:pt x="70" y="30"/>
                  </a:lnTo>
                  <a:lnTo>
                    <a:pt x="71" y="24"/>
                  </a:lnTo>
                  <a:lnTo>
                    <a:pt x="72" y="17"/>
                  </a:lnTo>
                  <a:lnTo>
                    <a:pt x="73" y="11"/>
                  </a:lnTo>
                  <a:lnTo>
                    <a:pt x="64" y="10"/>
                  </a:lnTo>
                  <a:lnTo>
                    <a:pt x="55" y="9"/>
                  </a:lnTo>
                  <a:lnTo>
                    <a:pt x="46" y="7"/>
                  </a:lnTo>
                  <a:lnTo>
                    <a:pt x="37" y="6"/>
                  </a:lnTo>
                  <a:lnTo>
                    <a:pt x="29" y="5"/>
                  </a:lnTo>
                  <a:lnTo>
                    <a:pt x="20" y="3"/>
                  </a:lnTo>
                  <a:lnTo>
                    <a:pt x="13" y="2"/>
                  </a:lnTo>
                  <a:lnTo>
                    <a:pt x="6" y="0"/>
                  </a:lnTo>
                  <a:close/>
                </a:path>
              </a:pathLst>
            </a:custGeom>
            <a:solidFill>
              <a:srgbClr val="A0A0C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9" name="Freeform 261"/>
            <p:cNvSpPr>
              <a:spLocks/>
            </p:cNvSpPr>
            <p:nvPr/>
          </p:nvSpPr>
          <p:spPr bwMode="auto">
            <a:xfrm>
              <a:off x="3970338" y="2765425"/>
              <a:ext cx="96838" cy="55562"/>
            </a:xfrm>
            <a:custGeom>
              <a:avLst/>
              <a:gdLst>
                <a:gd name="T0" fmla="*/ 2147483646 w 61"/>
                <a:gd name="T1" fmla="*/ 0 h 35"/>
                <a:gd name="T2" fmla="*/ 2147483646 w 61"/>
                <a:gd name="T3" fmla="*/ 2147483646 h 35"/>
                <a:gd name="T4" fmla="*/ 2147483646 w 61"/>
                <a:gd name="T5" fmla="*/ 2147483646 h 35"/>
                <a:gd name="T6" fmla="*/ 2147483646 w 61"/>
                <a:gd name="T7" fmla="*/ 2147483646 h 35"/>
                <a:gd name="T8" fmla="*/ 0 w 61"/>
                <a:gd name="T9" fmla="*/ 2147483646 h 35"/>
                <a:gd name="T10" fmla="*/ 2147483646 w 61"/>
                <a:gd name="T11" fmla="*/ 2147483646 h 35"/>
                <a:gd name="T12" fmla="*/ 2147483646 w 61"/>
                <a:gd name="T13" fmla="*/ 2147483646 h 35"/>
                <a:gd name="T14" fmla="*/ 2147483646 w 61"/>
                <a:gd name="T15" fmla="*/ 2147483646 h 35"/>
                <a:gd name="T16" fmla="*/ 2147483646 w 61"/>
                <a:gd name="T17" fmla="*/ 2147483646 h 35"/>
                <a:gd name="T18" fmla="*/ 2147483646 w 61"/>
                <a:gd name="T19" fmla="*/ 2147483646 h 35"/>
                <a:gd name="T20" fmla="*/ 2147483646 w 61"/>
                <a:gd name="T21" fmla="*/ 2147483646 h 35"/>
                <a:gd name="T22" fmla="*/ 2147483646 w 61"/>
                <a:gd name="T23" fmla="*/ 2147483646 h 35"/>
                <a:gd name="T24" fmla="*/ 2147483646 w 61"/>
                <a:gd name="T25" fmla="*/ 2147483646 h 35"/>
                <a:gd name="T26" fmla="*/ 2147483646 w 61"/>
                <a:gd name="T27" fmla="*/ 2147483646 h 35"/>
                <a:gd name="T28" fmla="*/ 2147483646 w 61"/>
                <a:gd name="T29" fmla="*/ 2147483646 h 35"/>
                <a:gd name="T30" fmla="*/ 2147483646 w 61"/>
                <a:gd name="T31" fmla="*/ 2147483646 h 35"/>
                <a:gd name="T32" fmla="*/ 2147483646 w 61"/>
                <a:gd name="T33" fmla="*/ 2147483646 h 35"/>
                <a:gd name="T34" fmla="*/ 2147483646 w 61"/>
                <a:gd name="T35" fmla="*/ 2147483646 h 35"/>
                <a:gd name="T36" fmla="*/ 2147483646 w 61"/>
                <a:gd name="T37" fmla="*/ 2147483646 h 35"/>
                <a:gd name="T38" fmla="*/ 2147483646 w 61"/>
                <a:gd name="T39" fmla="*/ 2147483646 h 35"/>
                <a:gd name="T40" fmla="*/ 2147483646 w 61"/>
                <a:gd name="T41" fmla="*/ 2147483646 h 35"/>
                <a:gd name="T42" fmla="*/ 2147483646 w 61"/>
                <a:gd name="T43" fmla="*/ 2147483646 h 35"/>
                <a:gd name="T44" fmla="*/ 2147483646 w 61"/>
                <a:gd name="T45" fmla="*/ 2147483646 h 35"/>
                <a:gd name="T46" fmla="*/ 2147483646 w 61"/>
                <a:gd name="T47" fmla="*/ 2147483646 h 35"/>
                <a:gd name="T48" fmla="*/ 2147483646 w 61"/>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5"/>
                <a:gd name="T77" fmla="*/ 61 w 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5">
                  <a:moveTo>
                    <a:pt x="7" y="0"/>
                  </a:moveTo>
                  <a:lnTo>
                    <a:pt x="5" y="7"/>
                  </a:lnTo>
                  <a:lnTo>
                    <a:pt x="3" y="14"/>
                  </a:lnTo>
                  <a:lnTo>
                    <a:pt x="1" y="22"/>
                  </a:lnTo>
                  <a:lnTo>
                    <a:pt x="0" y="28"/>
                  </a:lnTo>
                  <a:lnTo>
                    <a:pt x="8" y="30"/>
                  </a:lnTo>
                  <a:lnTo>
                    <a:pt x="16" y="31"/>
                  </a:lnTo>
                  <a:lnTo>
                    <a:pt x="23" y="33"/>
                  </a:lnTo>
                  <a:lnTo>
                    <a:pt x="29" y="33"/>
                  </a:lnTo>
                  <a:lnTo>
                    <a:pt x="36" y="35"/>
                  </a:lnTo>
                  <a:lnTo>
                    <a:pt x="42" y="35"/>
                  </a:lnTo>
                  <a:lnTo>
                    <a:pt x="48" y="35"/>
                  </a:lnTo>
                  <a:lnTo>
                    <a:pt x="55" y="35"/>
                  </a:lnTo>
                  <a:lnTo>
                    <a:pt x="56" y="29"/>
                  </a:lnTo>
                  <a:lnTo>
                    <a:pt x="57" y="23"/>
                  </a:lnTo>
                  <a:lnTo>
                    <a:pt x="59" y="16"/>
                  </a:lnTo>
                  <a:lnTo>
                    <a:pt x="61" y="9"/>
                  </a:lnTo>
                  <a:lnTo>
                    <a:pt x="53" y="8"/>
                  </a:lnTo>
                  <a:lnTo>
                    <a:pt x="46" y="7"/>
                  </a:lnTo>
                  <a:lnTo>
                    <a:pt x="38" y="6"/>
                  </a:lnTo>
                  <a:lnTo>
                    <a:pt x="31" y="5"/>
                  </a:lnTo>
                  <a:lnTo>
                    <a:pt x="25" y="4"/>
                  </a:lnTo>
                  <a:lnTo>
                    <a:pt x="18" y="3"/>
                  </a:lnTo>
                  <a:lnTo>
                    <a:pt x="12" y="1"/>
                  </a:lnTo>
                  <a:lnTo>
                    <a:pt x="7" y="0"/>
                  </a:lnTo>
                  <a:close/>
                </a:path>
              </a:pathLst>
            </a:custGeom>
            <a:solidFill>
              <a:srgbClr val="AAAAD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0" name="Freeform 262"/>
            <p:cNvSpPr>
              <a:spLocks/>
            </p:cNvSpPr>
            <p:nvPr/>
          </p:nvSpPr>
          <p:spPr bwMode="auto">
            <a:xfrm>
              <a:off x="3979863" y="2767013"/>
              <a:ext cx="71438" cy="53975"/>
            </a:xfrm>
            <a:custGeom>
              <a:avLst/>
              <a:gdLst>
                <a:gd name="T0" fmla="*/ 2147483646 w 45"/>
                <a:gd name="T1" fmla="*/ 0 h 34"/>
                <a:gd name="T2" fmla="*/ 0 w 45"/>
                <a:gd name="T3" fmla="*/ 2147483646 h 34"/>
                <a:gd name="T4" fmla="*/ 2147483646 w 45"/>
                <a:gd name="T5" fmla="*/ 2147483646 h 34"/>
                <a:gd name="T6" fmla="*/ 2147483646 w 45"/>
                <a:gd name="T7" fmla="*/ 2147483646 h 34"/>
                <a:gd name="T8" fmla="*/ 2147483646 w 45"/>
                <a:gd name="T9" fmla="*/ 2147483646 h 34"/>
                <a:gd name="T10" fmla="*/ 2147483646 w 45"/>
                <a:gd name="T11" fmla="*/ 2147483646 h 34"/>
                <a:gd name="T12" fmla="*/ 2147483646 w 45"/>
                <a:gd name="T13" fmla="*/ 2147483646 h 34"/>
                <a:gd name="T14" fmla="*/ 2147483646 w 45"/>
                <a:gd name="T15" fmla="*/ 2147483646 h 34"/>
                <a:gd name="T16" fmla="*/ 2147483646 w 45"/>
                <a:gd name="T17" fmla="*/ 2147483646 h 34"/>
                <a:gd name="T18" fmla="*/ 2147483646 w 45"/>
                <a:gd name="T19" fmla="*/ 2147483646 h 34"/>
                <a:gd name="T20" fmla="*/ 2147483646 w 45"/>
                <a:gd name="T21" fmla="*/ 2147483646 h 34"/>
                <a:gd name="T22" fmla="*/ 2147483646 w 45"/>
                <a:gd name="T23" fmla="*/ 2147483646 h 34"/>
                <a:gd name="T24" fmla="*/ 2147483646 w 45"/>
                <a:gd name="T25" fmla="*/ 2147483646 h 34"/>
                <a:gd name="T26" fmla="*/ 2147483646 w 45"/>
                <a:gd name="T27" fmla="*/ 2147483646 h 34"/>
                <a:gd name="T28" fmla="*/ 2147483646 w 45"/>
                <a:gd name="T29" fmla="*/ 2147483646 h 34"/>
                <a:gd name="T30" fmla="*/ 2147483646 w 45"/>
                <a:gd name="T31" fmla="*/ 2147483646 h 34"/>
                <a:gd name="T32" fmla="*/ 2147483646 w 45"/>
                <a:gd name="T33" fmla="*/ 2147483646 h 34"/>
                <a:gd name="T34" fmla="*/ 2147483646 w 45"/>
                <a:gd name="T35" fmla="*/ 2147483646 h 34"/>
                <a:gd name="T36" fmla="*/ 2147483646 w 45"/>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4"/>
                <a:gd name="T59" fmla="*/ 45 w 4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4">
                  <a:moveTo>
                    <a:pt x="6" y="0"/>
                  </a:moveTo>
                  <a:lnTo>
                    <a:pt x="0" y="28"/>
                  </a:lnTo>
                  <a:lnTo>
                    <a:pt x="5" y="29"/>
                  </a:lnTo>
                  <a:lnTo>
                    <a:pt x="11" y="30"/>
                  </a:lnTo>
                  <a:lnTo>
                    <a:pt x="17" y="32"/>
                  </a:lnTo>
                  <a:lnTo>
                    <a:pt x="21" y="32"/>
                  </a:lnTo>
                  <a:lnTo>
                    <a:pt x="26" y="32"/>
                  </a:lnTo>
                  <a:lnTo>
                    <a:pt x="30" y="33"/>
                  </a:lnTo>
                  <a:lnTo>
                    <a:pt x="34" y="34"/>
                  </a:lnTo>
                  <a:lnTo>
                    <a:pt x="38" y="34"/>
                  </a:lnTo>
                  <a:lnTo>
                    <a:pt x="45" y="7"/>
                  </a:lnTo>
                  <a:lnTo>
                    <a:pt x="40" y="6"/>
                  </a:lnTo>
                  <a:lnTo>
                    <a:pt x="34" y="5"/>
                  </a:lnTo>
                  <a:lnTo>
                    <a:pt x="28" y="4"/>
                  </a:lnTo>
                  <a:lnTo>
                    <a:pt x="23" y="3"/>
                  </a:lnTo>
                  <a:lnTo>
                    <a:pt x="18" y="3"/>
                  </a:lnTo>
                  <a:lnTo>
                    <a:pt x="13" y="2"/>
                  </a:lnTo>
                  <a:lnTo>
                    <a:pt x="9" y="1"/>
                  </a:lnTo>
                  <a:lnTo>
                    <a:pt x="6"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1" name="Freeform 263"/>
            <p:cNvSpPr>
              <a:spLocks/>
            </p:cNvSpPr>
            <p:nvPr/>
          </p:nvSpPr>
          <p:spPr bwMode="auto">
            <a:xfrm>
              <a:off x="4102100" y="2587625"/>
              <a:ext cx="139700" cy="93662"/>
            </a:xfrm>
            <a:custGeom>
              <a:avLst/>
              <a:gdLst>
                <a:gd name="T0" fmla="*/ 2147483646 w 88"/>
                <a:gd name="T1" fmla="*/ 0 h 59"/>
                <a:gd name="T2" fmla="*/ 2147483646 w 88"/>
                <a:gd name="T3" fmla="*/ 2147483646 h 59"/>
                <a:gd name="T4" fmla="*/ 0 w 88"/>
                <a:gd name="T5" fmla="*/ 2147483646 h 59"/>
                <a:gd name="T6" fmla="*/ 2147483646 w 88"/>
                <a:gd name="T7" fmla="*/ 2147483646 h 59"/>
                <a:gd name="T8" fmla="*/ 2147483646 w 88"/>
                <a:gd name="T9" fmla="*/ 2147483646 h 59"/>
                <a:gd name="T10" fmla="*/ 2147483646 w 88"/>
                <a:gd name="T11" fmla="*/ 2147483646 h 59"/>
                <a:gd name="T12" fmla="*/ 2147483646 w 88"/>
                <a:gd name="T13" fmla="*/ 0 h 59"/>
                <a:gd name="T14" fmla="*/ 2147483646 w 88"/>
                <a:gd name="T15" fmla="*/ 0 h 59"/>
                <a:gd name="T16" fmla="*/ 2147483646 w 88"/>
                <a:gd name="T17" fmla="*/ 0 h 59"/>
                <a:gd name="T18" fmla="*/ 2147483646 w 88"/>
                <a:gd name="T19" fmla="*/ 0 h 59"/>
                <a:gd name="T20" fmla="*/ 2147483646 w 88"/>
                <a:gd name="T21" fmla="*/ 0 h 59"/>
                <a:gd name="T22" fmla="*/ 2147483646 w 88"/>
                <a:gd name="T23" fmla="*/ 0 h 59"/>
                <a:gd name="T24" fmla="*/ 2147483646 w 88"/>
                <a:gd name="T25" fmla="*/ 0 h 59"/>
                <a:gd name="T26" fmla="*/ 2147483646 w 88"/>
                <a:gd name="T27" fmla="*/ 0 h 59"/>
                <a:gd name="T28" fmla="*/ 2147483646 w 88"/>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59"/>
                <a:gd name="T47" fmla="*/ 88 w 8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59">
                  <a:moveTo>
                    <a:pt x="44" y="0"/>
                  </a:moveTo>
                  <a:lnTo>
                    <a:pt x="28" y="12"/>
                  </a:lnTo>
                  <a:lnTo>
                    <a:pt x="0" y="52"/>
                  </a:lnTo>
                  <a:lnTo>
                    <a:pt x="55" y="59"/>
                  </a:lnTo>
                  <a:lnTo>
                    <a:pt x="65" y="37"/>
                  </a:lnTo>
                  <a:lnTo>
                    <a:pt x="88" y="4"/>
                  </a:lnTo>
                  <a:lnTo>
                    <a:pt x="72" y="0"/>
                  </a:lnTo>
                  <a:lnTo>
                    <a:pt x="71" y="0"/>
                  </a:lnTo>
                  <a:lnTo>
                    <a:pt x="68" y="0"/>
                  </a:lnTo>
                  <a:lnTo>
                    <a:pt x="64" y="0"/>
                  </a:lnTo>
                  <a:lnTo>
                    <a:pt x="58" y="0"/>
                  </a:lnTo>
                  <a:lnTo>
                    <a:pt x="54" y="0"/>
                  </a:lnTo>
                  <a:lnTo>
                    <a:pt x="50" y="0"/>
                  </a:lnTo>
                  <a:lnTo>
                    <a:pt x="46" y="0"/>
                  </a:lnTo>
                  <a:lnTo>
                    <a:pt x="44"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2" name="Freeform 264"/>
            <p:cNvSpPr>
              <a:spLocks/>
            </p:cNvSpPr>
            <p:nvPr/>
          </p:nvSpPr>
          <p:spPr bwMode="auto">
            <a:xfrm>
              <a:off x="4054475" y="2663825"/>
              <a:ext cx="127000" cy="19050"/>
            </a:xfrm>
            <a:custGeom>
              <a:avLst/>
              <a:gdLst>
                <a:gd name="T0" fmla="*/ 2147483646 w 80"/>
                <a:gd name="T1" fmla="*/ 0 h 12"/>
                <a:gd name="T2" fmla="*/ 0 w 80"/>
                <a:gd name="T3" fmla="*/ 2147483646 h 12"/>
                <a:gd name="T4" fmla="*/ 2147483646 w 80"/>
                <a:gd name="T5" fmla="*/ 2147483646 h 12"/>
                <a:gd name="T6" fmla="*/ 2147483646 w 80"/>
                <a:gd name="T7" fmla="*/ 2147483646 h 12"/>
                <a:gd name="T8" fmla="*/ 2147483646 w 80"/>
                <a:gd name="T9" fmla="*/ 2147483646 h 12"/>
                <a:gd name="T10" fmla="*/ 2147483646 w 80"/>
                <a:gd name="T11" fmla="*/ 2147483646 h 12"/>
                <a:gd name="T12" fmla="*/ 2147483646 w 80"/>
                <a:gd name="T13" fmla="*/ 2147483646 h 12"/>
                <a:gd name="T14" fmla="*/ 2147483646 w 80"/>
                <a:gd name="T15" fmla="*/ 2147483646 h 12"/>
                <a:gd name="T16" fmla="*/ 2147483646 w 80"/>
                <a:gd name="T17" fmla="*/ 2147483646 h 12"/>
                <a:gd name="T18" fmla="*/ 2147483646 w 80"/>
                <a:gd name="T19" fmla="*/ 2147483646 h 12"/>
                <a:gd name="T20" fmla="*/ 2147483646 w 80"/>
                <a:gd name="T21" fmla="*/ 2147483646 h 12"/>
                <a:gd name="T22" fmla="*/ 2147483646 w 8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2"/>
                <a:gd name="T38" fmla="*/ 80 w 8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2">
                  <a:moveTo>
                    <a:pt x="35" y="0"/>
                  </a:moveTo>
                  <a:lnTo>
                    <a:pt x="0" y="4"/>
                  </a:lnTo>
                  <a:lnTo>
                    <a:pt x="62" y="12"/>
                  </a:lnTo>
                  <a:lnTo>
                    <a:pt x="80" y="9"/>
                  </a:lnTo>
                  <a:lnTo>
                    <a:pt x="78" y="8"/>
                  </a:lnTo>
                  <a:lnTo>
                    <a:pt x="73" y="8"/>
                  </a:lnTo>
                  <a:lnTo>
                    <a:pt x="65" y="6"/>
                  </a:lnTo>
                  <a:lnTo>
                    <a:pt x="57" y="5"/>
                  </a:lnTo>
                  <a:lnTo>
                    <a:pt x="48" y="3"/>
                  </a:lnTo>
                  <a:lnTo>
                    <a:pt x="40" y="1"/>
                  </a:lnTo>
                  <a:lnTo>
                    <a:pt x="36" y="1"/>
                  </a:lnTo>
                  <a:lnTo>
                    <a:pt x="35"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3" name="Freeform 265"/>
            <p:cNvSpPr>
              <a:spLocks/>
            </p:cNvSpPr>
            <p:nvPr/>
          </p:nvSpPr>
          <p:spPr bwMode="auto">
            <a:xfrm>
              <a:off x="4057650" y="2668588"/>
              <a:ext cx="88900" cy="19050"/>
            </a:xfrm>
            <a:custGeom>
              <a:avLst/>
              <a:gdLst>
                <a:gd name="T0" fmla="*/ 0 w 56"/>
                <a:gd name="T1" fmla="*/ 0 h 12"/>
                <a:gd name="T2" fmla="*/ 2147483646 w 56"/>
                <a:gd name="T3" fmla="*/ 2147483646 h 12"/>
                <a:gd name="T4" fmla="*/ 2147483646 w 56"/>
                <a:gd name="T5" fmla="*/ 2147483646 h 12"/>
                <a:gd name="T6" fmla="*/ 0 w 56"/>
                <a:gd name="T7" fmla="*/ 2147483646 h 12"/>
                <a:gd name="T8" fmla="*/ 0 w 56"/>
                <a:gd name="T9" fmla="*/ 0 h 12"/>
                <a:gd name="T10" fmla="*/ 0 60000 65536"/>
                <a:gd name="T11" fmla="*/ 0 60000 65536"/>
                <a:gd name="T12" fmla="*/ 0 60000 65536"/>
                <a:gd name="T13" fmla="*/ 0 60000 65536"/>
                <a:gd name="T14" fmla="*/ 0 60000 65536"/>
                <a:gd name="T15" fmla="*/ 0 w 56"/>
                <a:gd name="T16" fmla="*/ 0 h 12"/>
                <a:gd name="T17" fmla="*/ 56 w 56"/>
                <a:gd name="T18" fmla="*/ 12 h 12"/>
              </a:gdLst>
              <a:ahLst/>
              <a:cxnLst>
                <a:cxn ang="T10">
                  <a:pos x="T0" y="T1"/>
                </a:cxn>
                <a:cxn ang="T11">
                  <a:pos x="T2" y="T3"/>
                </a:cxn>
                <a:cxn ang="T12">
                  <a:pos x="T4" y="T5"/>
                </a:cxn>
                <a:cxn ang="T13">
                  <a:pos x="T6" y="T7"/>
                </a:cxn>
                <a:cxn ang="T14">
                  <a:pos x="T8" y="T9"/>
                </a:cxn>
              </a:cxnLst>
              <a:rect l="T15" t="T16" r="T17" b="T18"/>
              <a:pathLst>
                <a:path w="56" h="12">
                  <a:moveTo>
                    <a:pt x="0" y="0"/>
                  </a:moveTo>
                  <a:lnTo>
                    <a:pt x="56" y="6"/>
                  </a:lnTo>
                  <a:lnTo>
                    <a:pt x="55" y="12"/>
                  </a:lnTo>
                  <a:lnTo>
                    <a:pt x="0" y="6"/>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4" name="Freeform 266"/>
            <p:cNvSpPr>
              <a:spLocks/>
            </p:cNvSpPr>
            <p:nvPr/>
          </p:nvSpPr>
          <p:spPr bwMode="auto">
            <a:xfrm>
              <a:off x="3656013" y="2773363"/>
              <a:ext cx="639763" cy="87312"/>
            </a:xfrm>
            <a:custGeom>
              <a:avLst/>
              <a:gdLst>
                <a:gd name="T0" fmla="*/ 0 w 403"/>
                <a:gd name="T1" fmla="*/ 2147483646 h 55"/>
                <a:gd name="T2" fmla="*/ 2147483646 w 403"/>
                <a:gd name="T3" fmla="*/ 2147483646 h 55"/>
                <a:gd name="T4" fmla="*/ 2147483646 w 403"/>
                <a:gd name="T5" fmla="*/ 2147483646 h 55"/>
                <a:gd name="T6" fmla="*/ 2147483646 w 403"/>
                <a:gd name="T7" fmla="*/ 2147483646 h 55"/>
                <a:gd name="T8" fmla="*/ 2147483646 w 403"/>
                <a:gd name="T9" fmla="*/ 2147483646 h 55"/>
                <a:gd name="T10" fmla="*/ 2147483646 w 403"/>
                <a:gd name="T11" fmla="*/ 2147483646 h 55"/>
                <a:gd name="T12" fmla="*/ 2147483646 w 403"/>
                <a:gd name="T13" fmla="*/ 2147483646 h 55"/>
                <a:gd name="T14" fmla="*/ 2147483646 w 403"/>
                <a:gd name="T15" fmla="*/ 2147483646 h 55"/>
                <a:gd name="T16" fmla="*/ 2147483646 w 403"/>
                <a:gd name="T17" fmla="*/ 2147483646 h 55"/>
                <a:gd name="T18" fmla="*/ 2147483646 w 403"/>
                <a:gd name="T19" fmla="*/ 2147483646 h 55"/>
                <a:gd name="T20" fmla="*/ 2147483646 w 403"/>
                <a:gd name="T21" fmla="*/ 2147483646 h 55"/>
                <a:gd name="T22" fmla="*/ 2147483646 w 403"/>
                <a:gd name="T23" fmla="*/ 2147483646 h 55"/>
                <a:gd name="T24" fmla="*/ 2147483646 w 403"/>
                <a:gd name="T25" fmla="*/ 2147483646 h 55"/>
                <a:gd name="T26" fmla="*/ 2147483646 w 403"/>
                <a:gd name="T27" fmla="*/ 2147483646 h 55"/>
                <a:gd name="T28" fmla="*/ 2147483646 w 403"/>
                <a:gd name="T29" fmla="*/ 2147483646 h 55"/>
                <a:gd name="T30" fmla="*/ 2147483646 w 403"/>
                <a:gd name="T31" fmla="*/ 2147483646 h 55"/>
                <a:gd name="T32" fmla="*/ 2147483646 w 403"/>
                <a:gd name="T33" fmla="*/ 0 h 55"/>
                <a:gd name="T34" fmla="*/ 2147483646 w 403"/>
                <a:gd name="T35" fmla="*/ 2147483646 h 55"/>
                <a:gd name="T36" fmla="*/ 2147483646 w 403"/>
                <a:gd name="T37" fmla="*/ 2147483646 h 55"/>
                <a:gd name="T38" fmla="*/ 2147483646 w 403"/>
                <a:gd name="T39" fmla="*/ 2147483646 h 55"/>
                <a:gd name="T40" fmla="*/ 2147483646 w 403"/>
                <a:gd name="T41" fmla="*/ 2147483646 h 55"/>
                <a:gd name="T42" fmla="*/ 2147483646 w 403"/>
                <a:gd name="T43" fmla="*/ 2147483646 h 55"/>
                <a:gd name="T44" fmla="*/ 2147483646 w 403"/>
                <a:gd name="T45" fmla="*/ 2147483646 h 55"/>
                <a:gd name="T46" fmla="*/ 2147483646 w 403"/>
                <a:gd name="T47" fmla="*/ 2147483646 h 55"/>
                <a:gd name="T48" fmla="*/ 2147483646 w 403"/>
                <a:gd name="T49" fmla="*/ 2147483646 h 55"/>
                <a:gd name="T50" fmla="*/ 2147483646 w 403"/>
                <a:gd name="T51" fmla="*/ 2147483646 h 55"/>
                <a:gd name="T52" fmla="*/ 2147483646 w 403"/>
                <a:gd name="T53" fmla="*/ 2147483646 h 55"/>
                <a:gd name="T54" fmla="*/ 2147483646 w 403"/>
                <a:gd name="T55" fmla="*/ 2147483646 h 55"/>
                <a:gd name="T56" fmla="*/ 2147483646 w 403"/>
                <a:gd name="T57" fmla="*/ 2147483646 h 55"/>
                <a:gd name="T58" fmla="*/ 2147483646 w 403"/>
                <a:gd name="T59" fmla="*/ 2147483646 h 55"/>
                <a:gd name="T60" fmla="*/ 2147483646 w 403"/>
                <a:gd name="T61" fmla="*/ 2147483646 h 55"/>
                <a:gd name="T62" fmla="*/ 2147483646 w 403"/>
                <a:gd name="T63" fmla="*/ 2147483646 h 55"/>
                <a:gd name="T64" fmla="*/ 2147483646 w 403"/>
                <a:gd name="T65" fmla="*/ 2147483646 h 55"/>
                <a:gd name="T66" fmla="*/ 2147483646 w 403"/>
                <a:gd name="T67" fmla="*/ 2147483646 h 55"/>
                <a:gd name="T68" fmla="*/ 2147483646 w 403"/>
                <a:gd name="T69" fmla="*/ 2147483646 h 55"/>
                <a:gd name="T70" fmla="*/ 2147483646 w 403"/>
                <a:gd name="T71" fmla="*/ 2147483646 h 55"/>
                <a:gd name="T72" fmla="*/ 2147483646 w 403"/>
                <a:gd name="T73" fmla="*/ 2147483646 h 55"/>
                <a:gd name="T74" fmla="*/ 2147483646 w 403"/>
                <a:gd name="T75" fmla="*/ 2147483646 h 55"/>
                <a:gd name="T76" fmla="*/ 2147483646 w 403"/>
                <a:gd name="T77" fmla="*/ 2147483646 h 55"/>
                <a:gd name="T78" fmla="*/ 2147483646 w 403"/>
                <a:gd name="T79" fmla="*/ 2147483646 h 55"/>
                <a:gd name="T80" fmla="*/ 2147483646 w 403"/>
                <a:gd name="T81" fmla="*/ 2147483646 h 55"/>
                <a:gd name="T82" fmla="*/ 2147483646 w 403"/>
                <a:gd name="T83" fmla="*/ 2147483646 h 55"/>
                <a:gd name="T84" fmla="*/ 2147483646 w 403"/>
                <a:gd name="T85" fmla="*/ 2147483646 h 55"/>
                <a:gd name="T86" fmla="*/ 2147483646 w 403"/>
                <a:gd name="T87" fmla="*/ 2147483646 h 55"/>
                <a:gd name="T88" fmla="*/ 2147483646 w 403"/>
                <a:gd name="T89" fmla="*/ 2147483646 h 55"/>
                <a:gd name="T90" fmla="*/ 2147483646 w 403"/>
                <a:gd name="T91" fmla="*/ 2147483646 h 55"/>
                <a:gd name="T92" fmla="*/ 2147483646 w 403"/>
                <a:gd name="T93" fmla="*/ 2147483646 h 55"/>
                <a:gd name="T94" fmla="*/ 2147483646 w 403"/>
                <a:gd name="T95" fmla="*/ 2147483646 h 55"/>
                <a:gd name="T96" fmla="*/ 2147483646 w 403"/>
                <a:gd name="T97" fmla="*/ 2147483646 h 55"/>
                <a:gd name="T98" fmla="*/ 2147483646 w 403"/>
                <a:gd name="T99" fmla="*/ 2147483646 h 55"/>
                <a:gd name="T100" fmla="*/ 2147483646 w 403"/>
                <a:gd name="T101" fmla="*/ 2147483646 h 55"/>
                <a:gd name="T102" fmla="*/ 2147483646 w 403"/>
                <a:gd name="T103" fmla="*/ 2147483646 h 55"/>
                <a:gd name="T104" fmla="*/ 0 w 403"/>
                <a:gd name="T105" fmla="*/ 2147483646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55"/>
                <a:gd name="T161" fmla="*/ 403 w 403"/>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55">
                  <a:moveTo>
                    <a:pt x="0" y="22"/>
                  </a:moveTo>
                  <a:lnTo>
                    <a:pt x="5" y="20"/>
                  </a:lnTo>
                  <a:lnTo>
                    <a:pt x="10" y="19"/>
                  </a:lnTo>
                  <a:lnTo>
                    <a:pt x="14" y="17"/>
                  </a:lnTo>
                  <a:lnTo>
                    <a:pt x="20" y="16"/>
                  </a:lnTo>
                  <a:lnTo>
                    <a:pt x="25" y="14"/>
                  </a:lnTo>
                  <a:lnTo>
                    <a:pt x="31" y="13"/>
                  </a:lnTo>
                  <a:lnTo>
                    <a:pt x="36" y="11"/>
                  </a:lnTo>
                  <a:lnTo>
                    <a:pt x="42" y="10"/>
                  </a:lnTo>
                  <a:lnTo>
                    <a:pt x="48" y="9"/>
                  </a:lnTo>
                  <a:lnTo>
                    <a:pt x="54" y="7"/>
                  </a:lnTo>
                  <a:lnTo>
                    <a:pt x="61" y="6"/>
                  </a:lnTo>
                  <a:lnTo>
                    <a:pt x="68" y="6"/>
                  </a:lnTo>
                  <a:lnTo>
                    <a:pt x="76" y="4"/>
                  </a:lnTo>
                  <a:lnTo>
                    <a:pt x="85" y="3"/>
                  </a:lnTo>
                  <a:lnTo>
                    <a:pt x="94" y="2"/>
                  </a:lnTo>
                  <a:lnTo>
                    <a:pt x="103" y="0"/>
                  </a:lnTo>
                  <a:lnTo>
                    <a:pt x="119" y="4"/>
                  </a:lnTo>
                  <a:lnTo>
                    <a:pt x="135" y="7"/>
                  </a:lnTo>
                  <a:lnTo>
                    <a:pt x="150" y="11"/>
                  </a:lnTo>
                  <a:lnTo>
                    <a:pt x="165" y="14"/>
                  </a:lnTo>
                  <a:lnTo>
                    <a:pt x="181" y="17"/>
                  </a:lnTo>
                  <a:lnTo>
                    <a:pt x="197" y="20"/>
                  </a:lnTo>
                  <a:lnTo>
                    <a:pt x="212" y="23"/>
                  </a:lnTo>
                  <a:lnTo>
                    <a:pt x="227" y="25"/>
                  </a:lnTo>
                  <a:lnTo>
                    <a:pt x="242" y="28"/>
                  </a:lnTo>
                  <a:lnTo>
                    <a:pt x="258" y="30"/>
                  </a:lnTo>
                  <a:lnTo>
                    <a:pt x="273" y="32"/>
                  </a:lnTo>
                  <a:lnTo>
                    <a:pt x="289" y="35"/>
                  </a:lnTo>
                  <a:lnTo>
                    <a:pt x="305" y="36"/>
                  </a:lnTo>
                  <a:lnTo>
                    <a:pt x="320" y="39"/>
                  </a:lnTo>
                  <a:lnTo>
                    <a:pt x="336" y="41"/>
                  </a:lnTo>
                  <a:lnTo>
                    <a:pt x="352" y="43"/>
                  </a:lnTo>
                  <a:lnTo>
                    <a:pt x="403" y="50"/>
                  </a:lnTo>
                  <a:lnTo>
                    <a:pt x="348" y="55"/>
                  </a:lnTo>
                  <a:lnTo>
                    <a:pt x="231" y="55"/>
                  </a:lnTo>
                  <a:lnTo>
                    <a:pt x="217" y="54"/>
                  </a:lnTo>
                  <a:lnTo>
                    <a:pt x="203" y="54"/>
                  </a:lnTo>
                  <a:lnTo>
                    <a:pt x="189" y="53"/>
                  </a:lnTo>
                  <a:lnTo>
                    <a:pt x="175" y="52"/>
                  </a:lnTo>
                  <a:lnTo>
                    <a:pt x="161" y="51"/>
                  </a:lnTo>
                  <a:lnTo>
                    <a:pt x="147" y="50"/>
                  </a:lnTo>
                  <a:lnTo>
                    <a:pt x="133" y="50"/>
                  </a:lnTo>
                  <a:lnTo>
                    <a:pt x="118" y="48"/>
                  </a:lnTo>
                  <a:lnTo>
                    <a:pt x="105" y="47"/>
                  </a:lnTo>
                  <a:lnTo>
                    <a:pt x="90" y="46"/>
                  </a:lnTo>
                  <a:lnTo>
                    <a:pt x="77" y="45"/>
                  </a:lnTo>
                  <a:lnTo>
                    <a:pt x="63" y="43"/>
                  </a:lnTo>
                  <a:lnTo>
                    <a:pt x="48" y="41"/>
                  </a:lnTo>
                  <a:lnTo>
                    <a:pt x="35" y="40"/>
                  </a:lnTo>
                  <a:lnTo>
                    <a:pt x="21" y="37"/>
                  </a:lnTo>
                  <a:lnTo>
                    <a:pt x="8" y="35"/>
                  </a:lnTo>
                  <a:lnTo>
                    <a:pt x="0" y="22"/>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5" name="Freeform 267"/>
            <p:cNvSpPr>
              <a:spLocks/>
            </p:cNvSpPr>
            <p:nvPr/>
          </p:nvSpPr>
          <p:spPr bwMode="auto">
            <a:xfrm>
              <a:off x="3641725" y="2555875"/>
              <a:ext cx="1063625" cy="1489075"/>
            </a:xfrm>
            <a:custGeom>
              <a:avLst/>
              <a:gdLst>
                <a:gd name="T0" fmla="*/ 2147483646 w 670"/>
                <a:gd name="T1" fmla="*/ 2147483646 h 938"/>
                <a:gd name="T2" fmla="*/ 2147483646 w 670"/>
                <a:gd name="T3" fmla="*/ 2147483646 h 938"/>
                <a:gd name="T4" fmla="*/ 2147483646 w 670"/>
                <a:gd name="T5" fmla="*/ 2147483646 h 938"/>
                <a:gd name="T6" fmla="*/ 2147483646 w 670"/>
                <a:gd name="T7" fmla="*/ 2147483646 h 938"/>
                <a:gd name="T8" fmla="*/ 2147483646 w 670"/>
                <a:gd name="T9" fmla="*/ 2147483646 h 938"/>
                <a:gd name="T10" fmla="*/ 2147483646 w 670"/>
                <a:gd name="T11" fmla="*/ 2147483646 h 938"/>
                <a:gd name="T12" fmla="*/ 2147483646 w 670"/>
                <a:gd name="T13" fmla="*/ 2147483646 h 938"/>
                <a:gd name="T14" fmla="*/ 2147483646 w 670"/>
                <a:gd name="T15" fmla="*/ 2147483646 h 938"/>
                <a:gd name="T16" fmla="*/ 2147483646 w 670"/>
                <a:gd name="T17" fmla="*/ 2147483646 h 938"/>
                <a:gd name="T18" fmla="*/ 2147483646 w 670"/>
                <a:gd name="T19" fmla="*/ 2147483646 h 938"/>
                <a:gd name="T20" fmla="*/ 2147483646 w 670"/>
                <a:gd name="T21" fmla="*/ 2147483646 h 938"/>
                <a:gd name="T22" fmla="*/ 2147483646 w 670"/>
                <a:gd name="T23" fmla="*/ 2147483646 h 938"/>
                <a:gd name="T24" fmla="*/ 2147483646 w 670"/>
                <a:gd name="T25" fmla="*/ 2147483646 h 938"/>
                <a:gd name="T26" fmla="*/ 2147483646 w 670"/>
                <a:gd name="T27" fmla="*/ 2147483646 h 938"/>
                <a:gd name="T28" fmla="*/ 2147483646 w 670"/>
                <a:gd name="T29" fmla="*/ 2147483646 h 938"/>
                <a:gd name="T30" fmla="*/ 2147483646 w 670"/>
                <a:gd name="T31" fmla="*/ 2147483646 h 938"/>
                <a:gd name="T32" fmla="*/ 2147483646 w 670"/>
                <a:gd name="T33" fmla="*/ 2147483646 h 938"/>
                <a:gd name="T34" fmla="*/ 2147483646 w 670"/>
                <a:gd name="T35" fmla="*/ 2147483646 h 938"/>
                <a:gd name="T36" fmla="*/ 2147483646 w 670"/>
                <a:gd name="T37" fmla="*/ 2147483646 h 938"/>
                <a:gd name="T38" fmla="*/ 2147483646 w 670"/>
                <a:gd name="T39" fmla="*/ 2147483646 h 938"/>
                <a:gd name="T40" fmla="*/ 2147483646 w 670"/>
                <a:gd name="T41" fmla="*/ 2147483646 h 938"/>
                <a:gd name="T42" fmla="*/ 2147483646 w 670"/>
                <a:gd name="T43" fmla="*/ 2147483646 h 938"/>
                <a:gd name="T44" fmla="*/ 2147483646 w 670"/>
                <a:gd name="T45" fmla="*/ 2147483646 h 938"/>
                <a:gd name="T46" fmla="*/ 2147483646 w 670"/>
                <a:gd name="T47" fmla="*/ 2147483646 h 938"/>
                <a:gd name="T48" fmla="*/ 2147483646 w 670"/>
                <a:gd name="T49" fmla="*/ 2147483646 h 938"/>
                <a:gd name="T50" fmla="*/ 2147483646 w 670"/>
                <a:gd name="T51" fmla="*/ 2147483646 h 938"/>
                <a:gd name="T52" fmla="*/ 2147483646 w 670"/>
                <a:gd name="T53" fmla="*/ 2147483646 h 938"/>
                <a:gd name="T54" fmla="*/ 2147483646 w 670"/>
                <a:gd name="T55" fmla="*/ 2147483646 h 938"/>
                <a:gd name="T56" fmla="*/ 2147483646 w 670"/>
                <a:gd name="T57" fmla="*/ 2147483646 h 938"/>
                <a:gd name="T58" fmla="*/ 2147483646 w 670"/>
                <a:gd name="T59" fmla="*/ 2147483646 h 938"/>
                <a:gd name="T60" fmla="*/ 2147483646 w 670"/>
                <a:gd name="T61" fmla="*/ 2147483646 h 938"/>
                <a:gd name="T62" fmla="*/ 2147483646 w 670"/>
                <a:gd name="T63" fmla="*/ 2147483646 h 938"/>
                <a:gd name="T64" fmla="*/ 2147483646 w 670"/>
                <a:gd name="T65" fmla="*/ 2147483646 h 938"/>
                <a:gd name="T66" fmla="*/ 2147483646 w 670"/>
                <a:gd name="T67" fmla="*/ 2147483646 h 938"/>
                <a:gd name="T68" fmla="*/ 2147483646 w 670"/>
                <a:gd name="T69" fmla="*/ 2147483646 h 938"/>
                <a:gd name="T70" fmla="*/ 2147483646 w 670"/>
                <a:gd name="T71" fmla="*/ 2147483646 h 938"/>
                <a:gd name="T72" fmla="*/ 2147483646 w 670"/>
                <a:gd name="T73" fmla="*/ 2147483646 h 938"/>
                <a:gd name="T74" fmla="*/ 2147483646 w 670"/>
                <a:gd name="T75" fmla="*/ 2147483646 h 938"/>
                <a:gd name="T76" fmla="*/ 2147483646 w 670"/>
                <a:gd name="T77" fmla="*/ 2147483646 h 938"/>
                <a:gd name="T78" fmla="*/ 2147483646 w 670"/>
                <a:gd name="T79" fmla="*/ 2147483646 h 938"/>
                <a:gd name="T80" fmla="*/ 2147483646 w 670"/>
                <a:gd name="T81" fmla="*/ 2147483646 h 938"/>
                <a:gd name="T82" fmla="*/ 2147483646 w 670"/>
                <a:gd name="T83" fmla="*/ 2147483646 h 938"/>
                <a:gd name="T84" fmla="*/ 2147483646 w 670"/>
                <a:gd name="T85" fmla="*/ 2147483646 h 938"/>
                <a:gd name="T86" fmla="*/ 2147483646 w 670"/>
                <a:gd name="T87" fmla="*/ 2147483646 h 938"/>
                <a:gd name="T88" fmla="*/ 2147483646 w 670"/>
                <a:gd name="T89" fmla="*/ 2147483646 h 938"/>
                <a:gd name="T90" fmla="*/ 2147483646 w 670"/>
                <a:gd name="T91" fmla="*/ 2147483646 h 938"/>
                <a:gd name="T92" fmla="*/ 2147483646 w 670"/>
                <a:gd name="T93" fmla="*/ 2147483646 h 938"/>
                <a:gd name="T94" fmla="*/ 2147483646 w 670"/>
                <a:gd name="T95" fmla="*/ 2147483646 h 938"/>
                <a:gd name="T96" fmla="*/ 2147483646 w 670"/>
                <a:gd name="T97" fmla="*/ 2147483646 h 938"/>
                <a:gd name="T98" fmla="*/ 2147483646 w 670"/>
                <a:gd name="T99" fmla="*/ 2147483646 h 938"/>
                <a:gd name="T100" fmla="*/ 2147483646 w 670"/>
                <a:gd name="T101" fmla="*/ 2147483646 h 938"/>
                <a:gd name="T102" fmla="*/ 2147483646 w 670"/>
                <a:gd name="T103" fmla="*/ 2147483646 h 938"/>
                <a:gd name="T104" fmla="*/ 2147483646 w 670"/>
                <a:gd name="T105" fmla="*/ 2147483646 h 938"/>
                <a:gd name="T106" fmla="*/ 2147483646 w 670"/>
                <a:gd name="T107" fmla="*/ 2147483646 h 938"/>
                <a:gd name="T108" fmla="*/ 2147483646 w 670"/>
                <a:gd name="T109" fmla="*/ 2147483646 h 938"/>
                <a:gd name="T110" fmla="*/ 2147483646 w 670"/>
                <a:gd name="T111" fmla="*/ 2147483646 h 938"/>
                <a:gd name="T112" fmla="*/ 2147483646 w 670"/>
                <a:gd name="T113" fmla="*/ 2147483646 h 938"/>
                <a:gd name="T114" fmla="*/ 2147483646 w 670"/>
                <a:gd name="T115" fmla="*/ 2147483646 h 938"/>
                <a:gd name="T116" fmla="*/ 2147483646 w 670"/>
                <a:gd name="T117" fmla="*/ 2147483646 h 9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0"/>
                <a:gd name="T178" fmla="*/ 0 h 938"/>
                <a:gd name="T179" fmla="*/ 670 w 670"/>
                <a:gd name="T180" fmla="*/ 938 h 9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0" h="938">
                  <a:moveTo>
                    <a:pt x="43" y="53"/>
                  </a:moveTo>
                  <a:lnTo>
                    <a:pt x="51" y="52"/>
                  </a:lnTo>
                  <a:lnTo>
                    <a:pt x="58" y="51"/>
                  </a:lnTo>
                  <a:lnTo>
                    <a:pt x="65" y="50"/>
                  </a:lnTo>
                  <a:lnTo>
                    <a:pt x="73" y="49"/>
                  </a:lnTo>
                  <a:lnTo>
                    <a:pt x="80" y="48"/>
                  </a:lnTo>
                  <a:lnTo>
                    <a:pt x="87" y="47"/>
                  </a:lnTo>
                  <a:lnTo>
                    <a:pt x="95" y="46"/>
                  </a:lnTo>
                  <a:lnTo>
                    <a:pt x="103" y="45"/>
                  </a:lnTo>
                  <a:lnTo>
                    <a:pt x="110" y="44"/>
                  </a:lnTo>
                  <a:lnTo>
                    <a:pt x="117" y="43"/>
                  </a:lnTo>
                  <a:lnTo>
                    <a:pt x="125" y="43"/>
                  </a:lnTo>
                  <a:lnTo>
                    <a:pt x="132" y="41"/>
                  </a:lnTo>
                  <a:lnTo>
                    <a:pt x="139" y="40"/>
                  </a:lnTo>
                  <a:lnTo>
                    <a:pt x="147" y="39"/>
                  </a:lnTo>
                  <a:lnTo>
                    <a:pt x="154" y="39"/>
                  </a:lnTo>
                  <a:lnTo>
                    <a:pt x="161" y="37"/>
                  </a:lnTo>
                  <a:lnTo>
                    <a:pt x="167" y="37"/>
                  </a:lnTo>
                  <a:lnTo>
                    <a:pt x="173" y="37"/>
                  </a:lnTo>
                  <a:lnTo>
                    <a:pt x="178" y="37"/>
                  </a:lnTo>
                  <a:lnTo>
                    <a:pt x="184" y="37"/>
                  </a:lnTo>
                  <a:lnTo>
                    <a:pt x="190" y="37"/>
                  </a:lnTo>
                  <a:lnTo>
                    <a:pt x="196" y="37"/>
                  </a:lnTo>
                  <a:lnTo>
                    <a:pt x="201" y="37"/>
                  </a:lnTo>
                  <a:lnTo>
                    <a:pt x="207" y="37"/>
                  </a:lnTo>
                  <a:lnTo>
                    <a:pt x="213" y="37"/>
                  </a:lnTo>
                  <a:lnTo>
                    <a:pt x="219" y="37"/>
                  </a:lnTo>
                  <a:lnTo>
                    <a:pt x="225" y="37"/>
                  </a:lnTo>
                  <a:lnTo>
                    <a:pt x="230" y="37"/>
                  </a:lnTo>
                  <a:lnTo>
                    <a:pt x="236" y="37"/>
                  </a:lnTo>
                  <a:lnTo>
                    <a:pt x="242" y="37"/>
                  </a:lnTo>
                  <a:lnTo>
                    <a:pt x="248" y="37"/>
                  </a:lnTo>
                  <a:lnTo>
                    <a:pt x="254" y="37"/>
                  </a:lnTo>
                  <a:lnTo>
                    <a:pt x="258" y="37"/>
                  </a:lnTo>
                  <a:lnTo>
                    <a:pt x="262" y="37"/>
                  </a:lnTo>
                  <a:lnTo>
                    <a:pt x="267" y="37"/>
                  </a:lnTo>
                  <a:lnTo>
                    <a:pt x="272" y="36"/>
                  </a:lnTo>
                  <a:lnTo>
                    <a:pt x="277" y="36"/>
                  </a:lnTo>
                  <a:lnTo>
                    <a:pt x="281" y="36"/>
                  </a:lnTo>
                  <a:lnTo>
                    <a:pt x="285" y="36"/>
                  </a:lnTo>
                  <a:lnTo>
                    <a:pt x="290" y="36"/>
                  </a:lnTo>
                  <a:lnTo>
                    <a:pt x="294" y="31"/>
                  </a:lnTo>
                  <a:lnTo>
                    <a:pt x="298" y="26"/>
                  </a:lnTo>
                  <a:lnTo>
                    <a:pt x="302" y="22"/>
                  </a:lnTo>
                  <a:lnTo>
                    <a:pt x="306" y="17"/>
                  </a:lnTo>
                  <a:lnTo>
                    <a:pt x="310" y="14"/>
                  </a:lnTo>
                  <a:lnTo>
                    <a:pt x="314" y="9"/>
                  </a:lnTo>
                  <a:lnTo>
                    <a:pt x="318" y="4"/>
                  </a:lnTo>
                  <a:lnTo>
                    <a:pt x="322" y="0"/>
                  </a:lnTo>
                  <a:lnTo>
                    <a:pt x="329" y="1"/>
                  </a:lnTo>
                  <a:lnTo>
                    <a:pt x="336" y="2"/>
                  </a:lnTo>
                  <a:lnTo>
                    <a:pt x="342" y="3"/>
                  </a:lnTo>
                  <a:lnTo>
                    <a:pt x="349" y="4"/>
                  </a:lnTo>
                  <a:lnTo>
                    <a:pt x="356" y="5"/>
                  </a:lnTo>
                  <a:lnTo>
                    <a:pt x="363" y="6"/>
                  </a:lnTo>
                  <a:lnTo>
                    <a:pt x="370" y="7"/>
                  </a:lnTo>
                  <a:lnTo>
                    <a:pt x="377" y="8"/>
                  </a:lnTo>
                  <a:lnTo>
                    <a:pt x="384" y="10"/>
                  </a:lnTo>
                  <a:lnTo>
                    <a:pt x="390" y="11"/>
                  </a:lnTo>
                  <a:lnTo>
                    <a:pt x="397" y="12"/>
                  </a:lnTo>
                  <a:lnTo>
                    <a:pt x="404" y="13"/>
                  </a:lnTo>
                  <a:lnTo>
                    <a:pt x="411" y="14"/>
                  </a:lnTo>
                  <a:lnTo>
                    <a:pt x="418" y="15"/>
                  </a:lnTo>
                  <a:lnTo>
                    <a:pt x="425" y="15"/>
                  </a:lnTo>
                  <a:lnTo>
                    <a:pt x="432" y="17"/>
                  </a:lnTo>
                  <a:lnTo>
                    <a:pt x="433" y="21"/>
                  </a:lnTo>
                  <a:lnTo>
                    <a:pt x="434" y="26"/>
                  </a:lnTo>
                  <a:lnTo>
                    <a:pt x="436" y="31"/>
                  </a:lnTo>
                  <a:lnTo>
                    <a:pt x="437" y="36"/>
                  </a:lnTo>
                  <a:lnTo>
                    <a:pt x="439" y="43"/>
                  </a:lnTo>
                  <a:lnTo>
                    <a:pt x="441" y="48"/>
                  </a:lnTo>
                  <a:lnTo>
                    <a:pt x="442" y="55"/>
                  </a:lnTo>
                  <a:lnTo>
                    <a:pt x="444" y="62"/>
                  </a:lnTo>
                  <a:lnTo>
                    <a:pt x="450" y="63"/>
                  </a:lnTo>
                  <a:lnTo>
                    <a:pt x="456" y="64"/>
                  </a:lnTo>
                  <a:lnTo>
                    <a:pt x="462" y="65"/>
                  </a:lnTo>
                  <a:lnTo>
                    <a:pt x="467" y="66"/>
                  </a:lnTo>
                  <a:lnTo>
                    <a:pt x="474" y="67"/>
                  </a:lnTo>
                  <a:lnTo>
                    <a:pt x="480" y="68"/>
                  </a:lnTo>
                  <a:lnTo>
                    <a:pt x="485" y="70"/>
                  </a:lnTo>
                  <a:lnTo>
                    <a:pt x="491" y="71"/>
                  </a:lnTo>
                  <a:lnTo>
                    <a:pt x="501" y="74"/>
                  </a:lnTo>
                  <a:lnTo>
                    <a:pt x="511" y="77"/>
                  </a:lnTo>
                  <a:lnTo>
                    <a:pt x="520" y="81"/>
                  </a:lnTo>
                  <a:lnTo>
                    <a:pt x="530" y="84"/>
                  </a:lnTo>
                  <a:lnTo>
                    <a:pt x="539" y="87"/>
                  </a:lnTo>
                  <a:lnTo>
                    <a:pt x="548" y="91"/>
                  </a:lnTo>
                  <a:lnTo>
                    <a:pt x="558" y="93"/>
                  </a:lnTo>
                  <a:lnTo>
                    <a:pt x="567" y="96"/>
                  </a:lnTo>
                  <a:lnTo>
                    <a:pt x="574" y="99"/>
                  </a:lnTo>
                  <a:lnTo>
                    <a:pt x="581" y="102"/>
                  </a:lnTo>
                  <a:lnTo>
                    <a:pt x="588" y="105"/>
                  </a:lnTo>
                  <a:lnTo>
                    <a:pt x="595" y="108"/>
                  </a:lnTo>
                  <a:lnTo>
                    <a:pt x="602" y="111"/>
                  </a:lnTo>
                  <a:lnTo>
                    <a:pt x="608" y="114"/>
                  </a:lnTo>
                  <a:lnTo>
                    <a:pt x="615" y="117"/>
                  </a:lnTo>
                  <a:lnTo>
                    <a:pt x="622" y="119"/>
                  </a:lnTo>
                  <a:lnTo>
                    <a:pt x="628" y="123"/>
                  </a:lnTo>
                  <a:lnTo>
                    <a:pt x="634" y="126"/>
                  </a:lnTo>
                  <a:lnTo>
                    <a:pt x="640" y="130"/>
                  </a:lnTo>
                  <a:lnTo>
                    <a:pt x="646" y="134"/>
                  </a:lnTo>
                  <a:lnTo>
                    <a:pt x="652" y="138"/>
                  </a:lnTo>
                  <a:lnTo>
                    <a:pt x="658" y="141"/>
                  </a:lnTo>
                  <a:lnTo>
                    <a:pt x="664" y="145"/>
                  </a:lnTo>
                  <a:lnTo>
                    <a:pt x="670" y="149"/>
                  </a:lnTo>
                  <a:lnTo>
                    <a:pt x="670" y="159"/>
                  </a:lnTo>
                  <a:lnTo>
                    <a:pt x="670" y="169"/>
                  </a:lnTo>
                  <a:lnTo>
                    <a:pt x="670" y="180"/>
                  </a:lnTo>
                  <a:lnTo>
                    <a:pt x="670" y="190"/>
                  </a:lnTo>
                  <a:lnTo>
                    <a:pt x="667" y="191"/>
                  </a:lnTo>
                  <a:lnTo>
                    <a:pt x="664" y="193"/>
                  </a:lnTo>
                  <a:lnTo>
                    <a:pt x="661" y="195"/>
                  </a:lnTo>
                  <a:lnTo>
                    <a:pt x="657" y="196"/>
                  </a:lnTo>
                  <a:lnTo>
                    <a:pt x="653" y="199"/>
                  </a:lnTo>
                  <a:lnTo>
                    <a:pt x="650" y="200"/>
                  </a:lnTo>
                  <a:lnTo>
                    <a:pt x="646" y="202"/>
                  </a:lnTo>
                  <a:lnTo>
                    <a:pt x="643" y="204"/>
                  </a:lnTo>
                  <a:lnTo>
                    <a:pt x="638" y="204"/>
                  </a:lnTo>
                  <a:lnTo>
                    <a:pt x="633" y="206"/>
                  </a:lnTo>
                  <a:lnTo>
                    <a:pt x="628" y="206"/>
                  </a:lnTo>
                  <a:lnTo>
                    <a:pt x="622" y="207"/>
                  </a:lnTo>
                  <a:lnTo>
                    <a:pt x="617" y="207"/>
                  </a:lnTo>
                  <a:lnTo>
                    <a:pt x="613" y="208"/>
                  </a:lnTo>
                  <a:lnTo>
                    <a:pt x="607" y="209"/>
                  </a:lnTo>
                  <a:lnTo>
                    <a:pt x="602" y="210"/>
                  </a:lnTo>
                  <a:lnTo>
                    <a:pt x="602" y="219"/>
                  </a:lnTo>
                  <a:lnTo>
                    <a:pt x="600" y="230"/>
                  </a:lnTo>
                  <a:lnTo>
                    <a:pt x="600" y="240"/>
                  </a:lnTo>
                  <a:lnTo>
                    <a:pt x="599" y="250"/>
                  </a:lnTo>
                  <a:lnTo>
                    <a:pt x="596" y="251"/>
                  </a:lnTo>
                  <a:lnTo>
                    <a:pt x="593" y="253"/>
                  </a:lnTo>
                  <a:lnTo>
                    <a:pt x="591" y="255"/>
                  </a:lnTo>
                  <a:lnTo>
                    <a:pt x="588" y="256"/>
                  </a:lnTo>
                  <a:lnTo>
                    <a:pt x="585" y="258"/>
                  </a:lnTo>
                  <a:lnTo>
                    <a:pt x="582" y="260"/>
                  </a:lnTo>
                  <a:lnTo>
                    <a:pt x="580" y="262"/>
                  </a:lnTo>
                  <a:lnTo>
                    <a:pt x="577" y="263"/>
                  </a:lnTo>
                  <a:lnTo>
                    <a:pt x="577" y="268"/>
                  </a:lnTo>
                  <a:lnTo>
                    <a:pt x="577" y="273"/>
                  </a:lnTo>
                  <a:lnTo>
                    <a:pt x="577" y="278"/>
                  </a:lnTo>
                  <a:lnTo>
                    <a:pt x="577" y="284"/>
                  </a:lnTo>
                  <a:lnTo>
                    <a:pt x="581" y="286"/>
                  </a:lnTo>
                  <a:lnTo>
                    <a:pt x="584" y="288"/>
                  </a:lnTo>
                  <a:lnTo>
                    <a:pt x="587" y="291"/>
                  </a:lnTo>
                  <a:lnTo>
                    <a:pt x="589" y="293"/>
                  </a:lnTo>
                  <a:lnTo>
                    <a:pt x="593" y="295"/>
                  </a:lnTo>
                  <a:lnTo>
                    <a:pt x="596" y="297"/>
                  </a:lnTo>
                  <a:lnTo>
                    <a:pt x="599" y="299"/>
                  </a:lnTo>
                  <a:lnTo>
                    <a:pt x="602" y="302"/>
                  </a:lnTo>
                  <a:lnTo>
                    <a:pt x="603" y="318"/>
                  </a:lnTo>
                  <a:lnTo>
                    <a:pt x="603" y="334"/>
                  </a:lnTo>
                  <a:lnTo>
                    <a:pt x="603" y="350"/>
                  </a:lnTo>
                  <a:lnTo>
                    <a:pt x="603" y="367"/>
                  </a:lnTo>
                  <a:lnTo>
                    <a:pt x="599" y="368"/>
                  </a:lnTo>
                  <a:lnTo>
                    <a:pt x="595" y="370"/>
                  </a:lnTo>
                  <a:lnTo>
                    <a:pt x="591" y="372"/>
                  </a:lnTo>
                  <a:lnTo>
                    <a:pt x="588" y="374"/>
                  </a:lnTo>
                  <a:lnTo>
                    <a:pt x="584" y="377"/>
                  </a:lnTo>
                  <a:lnTo>
                    <a:pt x="580" y="378"/>
                  </a:lnTo>
                  <a:lnTo>
                    <a:pt x="576" y="381"/>
                  </a:lnTo>
                  <a:lnTo>
                    <a:pt x="572" y="383"/>
                  </a:lnTo>
                  <a:lnTo>
                    <a:pt x="572" y="405"/>
                  </a:lnTo>
                  <a:lnTo>
                    <a:pt x="572" y="427"/>
                  </a:lnTo>
                  <a:lnTo>
                    <a:pt x="571" y="449"/>
                  </a:lnTo>
                  <a:lnTo>
                    <a:pt x="570" y="471"/>
                  </a:lnTo>
                  <a:lnTo>
                    <a:pt x="569" y="496"/>
                  </a:lnTo>
                  <a:lnTo>
                    <a:pt x="569" y="521"/>
                  </a:lnTo>
                  <a:lnTo>
                    <a:pt x="567" y="545"/>
                  </a:lnTo>
                  <a:lnTo>
                    <a:pt x="566" y="570"/>
                  </a:lnTo>
                  <a:lnTo>
                    <a:pt x="563" y="614"/>
                  </a:lnTo>
                  <a:lnTo>
                    <a:pt x="559" y="656"/>
                  </a:lnTo>
                  <a:lnTo>
                    <a:pt x="556" y="699"/>
                  </a:lnTo>
                  <a:lnTo>
                    <a:pt x="552" y="742"/>
                  </a:lnTo>
                  <a:lnTo>
                    <a:pt x="548" y="764"/>
                  </a:lnTo>
                  <a:lnTo>
                    <a:pt x="545" y="787"/>
                  </a:lnTo>
                  <a:lnTo>
                    <a:pt x="542" y="809"/>
                  </a:lnTo>
                  <a:lnTo>
                    <a:pt x="539" y="831"/>
                  </a:lnTo>
                  <a:lnTo>
                    <a:pt x="536" y="853"/>
                  </a:lnTo>
                  <a:lnTo>
                    <a:pt x="533" y="875"/>
                  </a:lnTo>
                  <a:lnTo>
                    <a:pt x="530" y="898"/>
                  </a:lnTo>
                  <a:lnTo>
                    <a:pt x="527" y="920"/>
                  </a:lnTo>
                  <a:lnTo>
                    <a:pt x="511" y="921"/>
                  </a:lnTo>
                  <a:lnTo>
                    <a:pt x="496" y="921"/>
                  </a:lnTo>
                  <a:lnTo>
                    <a:pt x="482" y="922"/>
                  </a:lnTo>
                  <a:lnTo>
                    <a:pt x="466" y="922"/>
                  </a:lnTo>
                  <a:lnTo>
                    <a:pt x="451" y="923"/>
                  </a:lnTo>
                  <a:lnTo>
                    <a:pt x="436" y="923"/>
                  </a:lnTo>
                  <a:lnTo>
                    <a:pt x="421" y="924"/>
                  </a:lnTo>
                  <a:lnTo>
                    <a:pt x="406" y="925"/>
                  </a:lnTo>
                  <a:lnTo>
                    <a:pt x="391" y="925"/>
                  </a:lnTo>
                  <a:lnTo>
                    <a:pt x="376" y="926"/>
                  </a:lnTo>
                  <a:lnTo>
                    <a:pt x="360" y="926"/>
                  </a:lnTo>
                  <a:lnTo>
                    <a:pt x="345" y="927"/>
                  </a:lnTo>
                  <a:lnTo>
                    <a:pt x="330" y="927"/>
                  </a:lnTo>
                  <a:lnTo>
                    <a:pt x="315" y="928"/>
                  </a:lnTo>
                  <a:lnTo>
                    <a:pt x="300" y="929"/>
                  </a:lnTo>
                  <a:lnTo>
                    <a:pt x="284" y="929"/>
                  </a:lnTo>
                  <a:lnTo>
                    <a:pt x="269" y="930"/>
                  </a:lnTo>
                  <a:lnTo>
                    <a:pt x="255" y="930"/>
                  </a:lnTo>
                  <a:lnTo>
                    <a:pt x="239" y="931"/>
                  </a:lnTo>
                  <a:lnTo>
                    <a:pt x="224" y="931"/>
                  </a:lnTo>
                  <a:lnTo>
                    <a:pt x="208" y="932"/>
                  </a:lnTo>
                  <a:lnTo>
                    <a:pt x="193" y="933"/>
                  </a:lnTo>
                  <a:lnTo>
                    <a:pt x="178" y="933"/>
                  </a:lnTo>
                  <a:lnTo>
                    <a:pt x="163" y="934"/>
                  </a:lnTo>
                  <a:lnTo>
                    <a:pt x="148" y="934"/>
                  </a:lnTo>
                  <a:lnTo>
                    <a:pt x="133" y="935"/>
                  </a:lnTo>
                  <a:lnTo>
                    <a:pt x="118" y="935"/>
                  </a:lnTo>
                  <a:lnTo>
                    <a:pt x="103" y="936"/>
                  </a:lnTo>
                  <a:lnTo>
                    <a:pt x="88" y="937"/>
                  </a:lnTo>
                  <a:lnTo>
                    <a:pt x="73" y="937"/>
                  </a:lnTo>
                  <a:lnTo>
                    <a:pt x="58" y="938"/>
                  </a:lnTo>
                  <a:lnTo>
                    <a:pt x="43" y="938"/>
                  </a:lnTo>
                  <a:lnTo>
                    <a:pt x="39" y="922"/>
                  </a:lnTo>
                  <a:lnTo>
                    <a:pt x="36" y="905"/>
                  </a:lnTo>
                  <a:lnTo>
                    <a:pt x="33" y="889"/>
                  </a:lnTo>
                  <a:lnTo>
                    <a:pt x="30" y="873"/>
                  </a:lnTo>
                  <a:lnTo>
                    <a:pt x="27" y="857"/>
                  </a:lnTo>
                  <a:lnTo>
                    <a:pt x="25" y="841"/>
                  </a:lnTo>
                  <a:lnTo>
                    <a:pt x="21" y="824"/>
                  </a:lnTo>
                  <a:lnTo>
                    <a:pt x="18" y="808"/>
                  </a:lnTo>
                  <a:lnTo>
                    <a:pt x="16" y="778"/>
                  </a:lnTo>
                  <a:lnTo>
                    <a:pt x="14" y="748"/>
                  </a:lnTo>
                  <a:lnTo>
                    <a:pt x="11" y="718"/>
                  </a:lnTo>
                  <a:lnTo>
                    <a:pt x="9" y="688"/>
                  </a:lnTo>
                  <a:lnTo>
                    <a:pt x="7" y="658"/>
                  </a:lnTo>
                  <a:lnTo>
                    <a:pt x="4" y="627"/>
                  </a:lnTo>
                  <a:lnTo>
                    <a:pt x="2" y="597"/>
                  </a:lnTo>
                  <a:lnTo>
                    <a:pt x="0" y="568"/>
                  </a:lnTo>
                  <a:lnTo>
                    <a:pt x="2" y="545"/>
                  </a:lnTo>
                  <a:lnTo>
                    <a:pt x="7" y="488"/>
                  </a:lnTo>
                  <a:lnTo>
                    <a:pt x="14" y="406"/>
                  </a:lnTo>
                  <a:lnTo>
                    <a:pt x="22" y="312"/>
                  </a:lnTo>
                  <a:lnTo>
                    <a:pt x="29" y="217"/>
                  </a:lnTo>
                  <a:lnTo>
                    <a:pt x="36" y="135"/>
                  </a:lnTo>
                  <a:lnTo>
                    <a:pt x="41" y="76"/>
                  </a:lnTo>
                  <a:lnTo>
                    <a:pt x="43" y="53"/>
                  </a:lnTo>
                  <a:close/>
                </a:path>
              </a:pathLst>
            </a:custGeom>
            <a:solidFill>
              <a:srgbClr val="EAEA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6" name="Freeform 268"/>
            <p:cNvSpPr>
              <a:spLocks/>
            </p:cNvSpPr>
            <p:nvPr/>
          </p:nvSpPr>
          <p:spPr bwMode="auto">
            <a:xfrm>
              <a:off x="3643313" y="2559050"/>
              <a:ext cx="1058863" cy="1484312"/>
            </a:xfrm>
            <a:custGeom>
              <a:avLst/>
              <a:gdLst>
                <a:gd name="T0" fmla="*/ 2147483646 w 667"/>
                <a:gd name="T1" fmla="*/ 2147483646 h 935"/>
                <a:gd name="T2" fmla="*/ 2147483646 w 667"/>
                <a:gd name="T3" fmla="*/ 2147483646 h 935"/>
                <a:gd name="T4" fmla="*/ 2147483646 w 667"/>
                <a:gd name="T5" fmla="*/ 2147483646 h 935"/>
                <a:gd name="T6" fmla="*/ 2147483646 w 667"/>
                <a:gd name="T7" fmla="*/ 2147483646 h 935"/>
                <a:gd name="T8" fmla="*/ 2147483646 w 667"/>
                <a:gd name="T9" fmla="*/ 2147483646 h 935"/>
                <a:gd name="T10" fmla="*/ 2147483646 w 667"/>
                <a:gd name="T11" fmla="*/ 2147483646 h 935"/>
                <a:gd name="T12" fmla="*/ 2147483646 w 667"/>
                <a:gd name="T13" fmla="*/ 2147483646 h 935"/>
                <a:gd name="T14" fmla="*/ 2147483646 w 667"/>
                <a:gd name="T15" fmla="*/ 2147483646 h 935"/>
                <a:gd name="T16" fmla="*/ 2147483646 w 667"/>
                <a:gd name="T17" fmla="*/ 2147483646 h 935"/>
                <a:gd name="T18" fmla="*/ 2147483646 w 667"/>
                <a:gd name="T19" fmla="*/ 2147483646 h 935"/>
                <a:gd name="T20" fmla="*/ 2147483646 w 667"/>
                <a:gd name="T21" fmla="*/ 2147483646 h 935"/>
                <a:gd name="T22" fmla="*/ 2147483646 w 667"/>
                <a:gd name="T23" fmla="*/ 2147483646 h 935"/>
                <a:gd name="T24" fmla="*/ 2147483646 w 667"/>
                <a:gd name="T25" fmla="*/ 2147483646 h 935"/>
                <a:gd name="T26" fmla="*/ 2147483646 w 667"/>
                <a:gd name="T27" fmla="*/ 2147483646 h 935"/>
                <a:gd name="T28" fmla="*/ 2147483646 w 667"/>
                <a:gd name="T29" fmla="*/ 2147483646 h 935"/>
                <a:gd name="T30" fmla="*/ 2147483646 w 667"/>
                <a:gd name="T31" fmla="*/ 2147483646 h 935"/>
                <a:gd name="T32" fmla="*/ 2147483646 w 667"/>
                <a:gd name="T33" fmla="*/ 2147483646 h 935"/>
                <a:gd name="T34" fmla="*/ 2147483646 w 667"/>
                <a:gd name="T35" fmla="*/ 2147483646 h 935"/>
                <a:gd name="T36" fmla="*/ 2147483646 w 667"/>
                <a:gd name="T37" fmla="*/ 2147483646 h 935"/>
                <a:gd name="T38" fmla="*/ 2147483646 w 667"/>
                <a:gd name="T39" fmla="*/ 2147483646 h 935"/>
                <a:gd name="T40" fmla="*/ 2147483646 w 667"/>
                <a:gd name="T41" fmla="*/ 2147483646 h 935"/>
                <a:gd name="T42" fmla="*/ 2147483646 w 667"/>
                <a:gd name="T43" fmla="*/ 2147483646 h 935"/>
                <a:gd name="T44" fmla="*/ 2147483646 w 667"/>
                <a:gd name="T45" fmla="*/ 2147483646 h 935"/>
                <a:gd name="T46" fmla="*/ 2147483646 w 667"/>
                <a:gd name="T47" fmla="*/ 2147483646 h 935"/>
                <a:gd name="T48" fmla="*/ 2147483646 w 667"/>
                <a:gd name="T49" fmla="*/ 2147483646 h 935"/>
                <a:gd name="T50" fmla="*/ 2147483646 w 667"/>
                <a:gd name="T51" fmla="*/ 2147483646 h 935"/>
                <a:gd name="T52" fmla="*/ 2147483646 w 667"/>
                <a:gd name="T53" fmla="*/ 2147483646 h 935"/>
                <a:gd name="T54" fmla="*/ 2147483646 w 667"/>
                <a:gd name="T55" fmla="*/ 2147483646 h 935"/>
                <a:gd name="T56" fmla="*/ 2147483646 w 667"/>
                <a:gd name="T57" fmla="*/ 2147483646 h 935"/>
                <a:gd name="T58" fmla="*/ 2147483646 w 667"/>
                <a:gd name="T59" fmla="*/ 2147483646 h 935"/>
                <a:gd name="T60" fmla="*/ 2147483646 w 667"/>
                <a:gd name="T61" fmla="*/ 2147483646 h 935"/>
                <a:gd name="T62" fmla="*/ 2147483646 w 667"/>
                <a:gd name="T63" fmla="*/ 2147483646 h 935"/>
                <a:gd name="T64" fmla="*/ 2147483646 w 667"/>
                <a:gd name="T65" fmla="*/ 2147483646 h 935"/>
                <a:gd name="T66" fmla="*/ 2147483646 w 667"/>
                <a:gd name="T67" fmla="*/ 2147483646 h 935"/>
                <a:gd name="T68" fmla="*/ 2147483646 w 667"/>
                <a:gd name="T69" fmla="*/ 2147483646 h 935"/>
                <a:gd name="T70" fmla="*/ 2147483646 w 667"/>
                <a:gd name="T71" fmla="*/ 2147483646 h 935"/>
                <a:gd name="T72" fmla="*/ 2147483646 w 667"/>
                <a:gd name="T73" fmla="*/ 2147483646 h 935"/>
                <a:gd name="T74" fmla="*/ 2147483646 w 667"/>
                <a:gd name="T75" fmla="*/ 2147483646 h 935"/>
                <a:gd name="T76" fmla="*/ 2147483646 w 667"/>
                <a:gd name="T77" fmla="*/ 2147483646 h 935"/>
                <a:gd name="T78" fmla="*/ 2147483646 w 667"/>
                <a:gd name="T79" fmla="*/ 2147483646 h 935"/>
                <a:gd name="T80" fmla="*/ 2147483646 w 667"/>
                <a:gd name="T81" fmla="*/ 2147483646 h 935"/>
                <a:gd name="T82" fmla="*/ 2147483646 w 667"/>
                <a:gd name="T83" fmla="*/ 2147483646 h 935"/>
                <a:gd name="T84" fmla="*/ 2147483646 w 667"/>
                <a:gd name="T85" fmla="*/ 2147483646 h 935"/>
                <a:gd name="T86" fmla="*/ 2147483646 w 667"/>
                <a:gd name="T87" fmla="*/ 2147483646 h 935"/>
                <a:gd name="T88" fmla="*/ 2147483646 w 667"/>
                <a:gd name="T89" fmla="*/ 2147483646 h 935"/>
                <a:gd name="T90" fmla="*/ 2147483646 w 667"/>
                <a:gd name="T91" fmla="*/ 2147483646 h 935"/>
                <a:gd name="T92" fmla="*/ 2147483646 w 667"/>
                <a:gd name="T93" fmla="*/ 2147483646 h 935"/>
                <a:gd name="T94" fmla="*/ 2147483646 w 667"/>
                <a:gd name="T95" fmla="*/ 2147483646 h 935"/>
                <a:gd name="T96" fmla="*/ 2147483646 w 667"/>
                <a:gd name="T97" fmla="*/ 2147483646 h 935"/>
                <a:gd name="T98" fmla="*/ 2147483646 w 667"/>
                <a:gd name="T99" fmla="*/ 2147483646 h 935"/>
                <a:gd name="T100" fmla="*/ 2147483646 w 667"/>
                <a:gd name="T101" fmla="*/ 2147483646 h 935"/>
                <a:gd name="T102" fmla="*/ 2147483646 w 667"/>
                <a:gd name="T103" fmla="*/ 2147483646 h 935"/>
                <a:gd name="T104" fmla="*/ 2147483646 w 667"/>
                <a:gd name="T105" fmla="*/ 2147483646 h 935"/>
                <a:gd name="T106" fmla="*/ 2147483646 w 667"/>
                <a:gd name="T107" fmla="*/ 2147483646 h 935"/>
                <a:gd name="T108" fmla="*/ 2147483646 w 667"/>
                <a:gd name="T109" fmla="*/ 2147483646 h 935"/>
                <a:gd name="T110" fmla="*/ 2147483646 w 667"/>
                <a:gd name="T111" fmla="*/ 2147483646 h 935"/>
                <a:gd name="T112" fmla="*/ 2147483646 w 667"/>
                <a:gd name="T113" fmla="*/ 2147483646 h 935"/>
                <a:gd name="T114" fmla="*/ 2147483646 w 667"/>
                <a:gd name="T115" fmla="*/ 2147483646 h 935"/>
                <a:gd name="T116" fmla="*/ 2147483646 w 667"/>
                <a:gd name="T117" fmla="*/ 2147483646 h 9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7"/>
                <a:gd name="T178" fmla="*/ 0 h 935"/>
                <a:gd name="T179" fmla="*/ 667 w 667"/>
                <a:gd name="T180" fmla="*/ 935 h 9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7" h="935">
                  <a:moveTo>
                    <a:pt x="42" y="52"/>
                  </a:moveTo>
                  <a:lnTo>
                    <a:pt x="49" y="51"/>
                  </a:lnTo>
                  <a:lnTo>
                    <a:pt x="57" y="50"/>
                  </a:lnTo>
                  <a:lnTo>
                    <a:pt x="64" y="49"/>
                  </a:lnTo>
                  <a:lnTo>
                    <a:pt x="72" y="48"/>
                  </a:lnTo>
                  <a:lnTo>
                    <a:pt x="79" y="47"/>
                  </a:lnTo>
                  <a:lnTo>
                    <a:pt x="86" y="45"/>
                  </a:lnTo>
                  <a:lnTo>
                    <a:pt x="94" y="44"/>
                  </a:lnTo>
                  <a:lnTo>
                    <a:pt x="101" y="44"/>
                  </a:lnTo>
                  <a:lnTo>
                    <a:pt x="109" y="43"/>
                  </a:lnTo>
                  <a:lnTo>
                    <a:pt x="116" y="41"/>
                  </a:lnTo>
                  <a:lnTo>
                    <a:pt x="123" y="41"/>
                  </a:lnTo>
                  <a:lnTo>
                    <a:pt x="131" y="39"/>
                  </a:lnTo>
                  <a:lnTo>
                    <a:pt x="138" y="39"/>
                  </a:lnTo>
                  <a:lnTo>
                    <a:pt x="145" y="38"/>
                  </a:lnTo>
                  <a:lnTo>
                    <a:pt x="153" y="37"/>
                  </a:lnTo>
                  <a:lnTo>
                    <a:pt x="160" y="36"/>
                  </a:lnTo>
                  <a:lnTo>
                    <a:pt x="166" y="36"/>
                  </a:lnTo>
                  <a:lnTo>
                    <a:pt x="171" y="36"/>
                  </a:lnTo>
                  <a:lnTo>
                    <a:pt x="177" y="36"/>
                  </a:lnTo>
                  <a:lnTo>
                    <a:pt x="183" y="36"/>
                  </a:lnTo>
                  <a:lnTo>
                    <a:pt x="189" y="36"/>
                  </a:lnTo>
                  <a:lnTo>
                    <a:pt x="194" y="36"/>
                  </a:lnTo>
                  <a:lnTo>
                    <a:pt x="200" y="36"/>
                  </a:lnTo>
                  <a:lnTo>
                    <a:pt x="206" y="36"/>
                  </a:lnTo>
                  <a:lnTo>
                    <a:pt x="212" y="36"/>
                  </a:lnTo>
                  <a:lnTo>
                    <a:pt x="217" y="36"/>
                  </a:lnTo>
                  <a:lnTo>
                    <a:pt x="223" y="36"/>
                  </a:lnTo>
                  <a:lnTo>
                    <a:pt x="229" y="36"/>
                  </a:lnTo>
                  <a:lnTo>
                    <a:pt x="235" y="36"/>
                  </a:lnTo>
                  <a:lnTo>
                    <a:pt x="240" y="36"/>
                  </a:lnTo>
                  <a:lnTo>
                    <a:pt x="246" y="36"/>
                  </a:lnTo>
                  <a:lnTo>
                    <a:pt x="252" y="36"/>
                  </a:lnTo>
                  <a:lnTo>
                    <a:pt x="257" y="36"/>
                  </a:lnTo>
                  <a:lnTo>
                    <a:pt x="261" y="36"/>
                  </a:lnTo>
                  <a:lnTo>
                    <a:pt x="266" y="36"/>
                  </a:lnTo>
                  <a:lnTo>
                    <a:pt x="271" y="36"/>
                  </a:lnTo>
                  <a:lnTo>
                    <a:pt x="275" y="36"/>
                  </a:lnTo>
                  <a:lnTo>
                    <a:pt x="280" y="36"/>
                  </a:lnTo>
                  <a:lnTo>
                    <a:pt x="285" y="35"/>
                  </a:lnTo>
                  <a:lnTo>
                    <a:pt x="290" y="35"/>
                  </a:lnTo>
                  <a:lnTo>
                    <a:pt x="294" y="30"/>
                  </a:lnTo>
                  <a:lnTo>
                    <a:pt x="298" y="26"/>
                  </a:lnTo>
                  <a:lnTo>
                    <a:pt x="302" y="22"/>
                  </a:lnTo>
                  <a:lnTo>
                    <a:pt x="306" y="17"/>
                  </a:lnTo>
                  <a:lnTo>
                    <a:pt x="309" y="13"/>
                  </a:lnTo>
                  <a:lnTo>
                    <a:pt x="313" y="9"/>
                  </a:lnTo>
                  <a:lnTo>
                    <a:pt x="317" y="4"/>
                  </a:lnTo>
                  <a:lnTo>
                    <a:pt x="321" y="0"/>
                  </a:lnTo>
                  <a:lnTo>
                    <a:pt x="328" y="1"/>
                  </a:lnTo>
                  <a:lnTo>
                    <a:pt x="335" y="1"/>
                  </a:lnTo>
                  <a:lnTo>
                    <a:pt x="341" y="3"/>
                  </a:lnTo>
                  <a:lnTo>
                    <a:pt x="348" y="4"/>
                  </a:lnTo>
                  <a:lnTo>
                    <a:pt x="355" y="5"/>
                  </a:lnTo>
                  <a:lnTo>
                    <a:pt x="361" y="5"/>
                  </a:lnTo>
                  <a:lnTo>
                    <a:pt x="368" y="7"/>
                  </a:lnTo>
                  <a:lnTo>
                    <a:pt x="375" y="8"/>
                  </a:lnTo>
                  <a:lnTo>
                    <a:pt x="381" y="9"/>
                  </a:lnTo>
                  <a:lnTo>
                    <a:pt x="388" y="10"/>
                  </a:lnTo>
                  <a:lnTo>
                    <a:pt x="395" y="11"/>
                  </a:lnTo>
                  <a:lnTo>
                    <a:pt x="402" y="12"/>
                  </a:lnTo>
                  <a:lnTo>
                    <a:pt x="408" y="13"/>
                  </a:lnTo>
                  <a:lnTo>
                    <a:pt x="415" y="14"/>
                  </a:lnTo>
                  <a:lnTo>
                    <a:pt x="422" y="15"/>
                  </a:lnTo>
                  <a:lnTo>
                    <a:pt x="428" y="16"/>
                  </a:lnTo>
                  <a:lnTo>
                    <a:pt x="430" y="21"/>
                  </a:lnTo>
                  <a:lnTo>
                    <a:pt x="431" y="26"/>
                  </a:lnTo>
                  <a:lnTo>
                    <a:pt x="433" y="30"/>
                  </a:lnTo>
                  <a:lnTo>
                    <a:pt x="435" y="36"/>
                  </a:lnTo>
                  <a:lnTo>
                    <a:pt x="436" y="41"/>
                  </a:lnTo>
                  <a:lnTo>
                    <a:pt x="438" y="48"/>
                  </a:lnTo>
                  <a:lnTo>
                    <a:pt x="439" y="55"/>
                  </a:lnTo>
                  <a:lnTo>
                    <a:pt x="441" y="61"/>
                  </a:lnTo>
                  <a:lnTo>
                    <a:pt x="447" y="62"/>
                  </a:lnTo>
                  <a:lnTo>
                    <a:pt x="453" y="63"/>
                  </a:lnTo>
                  <a:lnTo>
                    <a:pt x="459" y="64"/>
                  </a:lnTo>
                  <a:lnTo>
                    <a:pt x="465" y="65"/>
                  </a:lnTo>
                  <a:lnTo>
                    <a:pt x="471" y="67"/>
                  </a:lnTo>
                  <a:lnTo>
                    <a:pt x="476" y="68"/>
                  </a:lnTo>
                  <a:lnTo>
                    <a:pt x="483" y="69"/>
                  </a:lnTo>
                  <a:lnTo>
                    <a:pt x="489" y="70"/>
                  </a:lnTo>
                  <a:lnTo>
                    <a:pt x="498" y="74"/>
                  </a:lnTo>
                  <a:lnTo>
                    <a:pt x="508" y="77"/>
                  </a:lnTo>
                  <a:lnTo>
                    <a:pt x="517" y="80"/>
                  </a:lnTo>
                  <a:lnTo>
                    <a:pt x="527" y="83"/>
                  </a:lnTo>
                  <a:lnTo>
                    <a:pt x="536" y="86"/>
                  </a:lnTo>
                  <a:lnTo>
                    <a:pt x="546" y="89"/>
                  </a:lnTo>
                  <a:lnTo>
                    <a:pt x="555" y="93"/>
                  </a:lnTo>
                  <a:lnTo>
                    <a:pt x="565" y="96"/>
                  </a:lnTo>
                  <a:lnTo>
                    <a:pt x="572" y="99"/>
                  </a:lnTo>
                  <a:lnTo>
                    <a:pt x="578" y="101"/>
                  </a:lnTo>
                  <a:lnTo>
                    <a:pt x="585" y="104"/>
                  </a:lnTo>
                  <a:lnTo>
                    <a:pt x="592" y="107"/>
                  </a:lnTo>
                  <a:lnTo>
                    <a:pt x="598" y="110"/>
                  </a:lnTo>
                  <a:lnTo>
                    <a:pt x="605" y="113"/>
                  </a:lnTo>
                  <a:lnTo>
                    <a:pt x="612" y="116"/>
                  </a:lnTo>
                  <a:lnTo>
                    <a:pt x="619" y="119"/>
                  </a:lnTo>
                  <a:lnTo>
                    <a:pt x="625" y="122"/>
                  </a:lnTo>
                  <a:lnTo>
                    <a:pt x="631" y="126"/>
                  </a:lnTo>
                  <a:lnTo>
                    <a:pt x="637" y="129"/>
                  </a:lnTo>
                  <a:lnTo>
                    <a:pt x="643" y="133"/>
                  </a:lnTo>
                  <a:lnTo>
                    <a:pt x="649" y="137"/>
                  </a:lnTo>
                  <a:lnTo>
                    <a:pt x="655" y="141"/>
                  </a:lnTo>
                  <a:lnTo>
                    <a:pt x="661" y="145"/>
                  </a:lnTo>
                  <a:lnTo>
                    <a:pt x="667" y="148"/>
                  </a:lnTo>
                  <a:lnTo>
                    <a:pt x="667" y="157"/>
                  </a:lnTo>
                  <a:lnTo>
                    <a:pt x="667" y="167"/>
                  </a:lnTo>
                  <a:lnTo>
                    <a:pt x="667" y="176"/>
                  </a:lnTo>
                  <a:lnTo>
                    <a:pt x="667" y="186"/>
                  </a:lnTo>
                  <a:lnTo>
                    <a:pt x="664" y="188"/>
                  </a:lnTo>
                  <a:lnTo>
                    <a:pt x="660" y="189"/>
                  </a:lnTo>
                  <a:lnTo>
                    <a:pt x="657" y="191"/>
                  </a:lnTo>
                  <a:lnTo>
                    <a:pt x="653" y="193"/>
                  </a:lnTo>
                  <a:lnTo>
                    <a:pt x="649" y="194"/>
                  </a:lnTo>
                  <a:lnTo>
                    <a:pt x="646" y="196"/>
                  </a:lnTo>
                  <a:lnTo>
                    <a:pt x="642" y="197"/>
                  </a:lnTo>
                  <a:lnTo>
                    <a:pt x="639" y="199"/>
                  </a:lnTo>
                  <a:lnTo>
                    <a:pt x="634" y="200"/>
                  </a:lnTo>
                  <a:lnTo>
                    <a:pt x="628" y="201"/>
                  </a:lnTo>
                  <a:lnTo>
                    <a:pt x="623" y="201"/>
                  </a:lnTo>
                  <a:lnTo>
                    <a:pt x="618" y="203"/>
                  </a:lnTo>
                  <a:lnTo>
                    <a:pt x="613" y="203"/>
                  </a:lnTo>
                  <a:lnTo>
                    <a:pt x="608" y="204"/>
                  </a:lnTo>
                  <a:lnTo>
                    <a:pt x="603" y="205"/>
                  </a:lnTo>
                  <a:lnTo>
                    <a:pt x="598" y="205"/>
                  </a:lnTo>
                  <a:lnTo>
                    <a:pt x="597" y="216"/>
                  </a:lnTo>
                  <a:lnTo>
                    <a:pt x="596" y="226"/>
                  </a:lnTo>
                  <a:lnTo>
                    <a:pt x="596" y="236"/>
                  </a:lnTo>
                  <a:lnTo>
                    <a:pt x="594" y="246"/>
                  </a:lnTo>
                  <a:lnTo>
                    <a:pt x="592" y="248"/>
                  </a:lnTo>
                  <a:lnTo>
                    <a:pt x="589" y="249"/>
                  </a:lnTo>
                  <a:lnTo>
                    <a:pt x="586" y="251"/>
                  </a:lnTo>
                  <a:lnTo>
                    <a:pt x="584" y="253"/>
                  </a:lnTo>
                  <a:lnTo>
                    <a:pt x="581" y="255"/>
                  </a:lnTo>
                  <a:lnTo>
                    <a:pt x="578" y="256"/>
                  </a:lnTo>
                  <a:lnTo>
                    <a:pt x="575" y="258"/>
                  </a:lnTo>
                  <a:lnTo>
                    <a:pt x="572" y="260"/>
                  </a:lnTo>
                  <a:lnTo>
                    <a:pt x="572" y="265"/>
                  </a:lnTo>
                  <a:lnTo>
                    <a:pt x="573" y="270"/>
                  </a:lnTo>
                  <a:lnTo>
                    <a:pt x="573" y="275"/>
                  </a:lnTo>
                  <a:lnTo>
                    <a:pt x="573" y="281"/>
                  </a:lnTo>
                  <a:lnTo>
                    <a:pt x="576" y="283"/>
                  </a:lnTo>
                  <a:lnTo>
                    <a:pt x="579" y="285"/>
                  </a:lnTo>
                  <a:lnTo>
                    <a:pt x="583" y="288"/>
                  </a:lnTo>
                  <a:lnTo>
                    <a:pt x="586" y="290"/>
                  </a:lnTo>
                  <a:lnTo>
                    <a:pt x="589" y="292"/>
                  </a:lnTo>
                  <a:lnTo>
                    <a:pt x="592" y="294"/>
                  </a:lnTo>
                  <a:lnTo>
                    <a:pt x="594" y="297"/>
                  </a:lnTo>
                  <a:lnTo>
                    <a:pt x="598" y="299"/>
                  </a:lnTo>
                  <a:lnTo>
                    <a:pt x="598" y="315"/>
                  </a:lnTo>
                  <a:lnTo>
                    <a:pt x="598" y="330"/>
                  </a:lnTo>
                  <a:lnTo>
                    <a:pt x="598" y="347"/>
                  </a:lnTo>
                  <a:lnTo>
                    <a:pt x="598" y="363"/>
                  </a:lnTo>
                  <a:lnTo>
                    <a:pt x="594" y="364"/>
                  </a:lnTo>
                  <a:lnTo>
                    <a:pt x="591" y="367"/>
                  </a:lnTo>
                  <a:lnTo>
                    <a:pt x="587" y="368"/>
                  </a:lnTo>
                  <a:lnTo>
                    <a:pt x="584" y="371"/>
                  </a:lnTo>
                  <a:lnTo>
                    <a:pt x="580" y="373"/>
                  </a:lnTo>
                  <a:lnTo>
                    <a:pt x="576" y="375"/>
                  </a:lnTo>
                  <a:lnTo>
                    <a:pt x="572" y="377"/>
                  </a:lnTo>
                  <a:lnTo>
                    <a:pt x="569" y="378"/>
                  </a:lnTo>
                  <a:lnTo>
                    <a:pt x="568" y="401"/>
                  </a:lnTo>
                  <a:lnTo>
                    <a:pt x="568" y="423"/>
                  </a:lnTo>
                  <a:lnTo>
                    <a:pt x="567" y="445"/>
                  </a:lnTo>
                  <a:lnTo>
                    <a:pt x="567" y="468"/>
                  </a:lnTo>
                  <a:lnTo>
                    <a:pt x="566" y="492"/>
                  </a:lnTo>
                  <a:lnTo>
                    <a:pt x="565" y="516"/>
                  </a:lnTo>
                  <a:lnTo>
                    <a:pt x="564" y="541"/>
                  </a:lnTo>
                  <a:lnTo>
                    <a:pt x="563" y="565"/>
                  </a:lnTo>
                  <a:lnTo>
                    <a:pt x="560" y="609"/>
                  </a:lnTo>
                  <a:lnTo>
                    <a:pt x="556" y="653"/>
                  </a:lnTo>
                  <a:lnTo>
                    <a:pt x="552" y="696"/>
                  </a:lnTo>
                  <a:lnTo>
                    <a:pt x="548" y="739"/>
                  </a:lnTo>
                  <a:lnTo>
                    <a:pt x="545" y="762"/>
                  </a:lnTo>
                  <a:lnTo>
                    <a:pt x="542" y="784"/>
                  </a:lnTo>
                  <a:lnTo>
                    <a:pt x="538" y="806"/>
                  </a:lnTo>
                  <a:lnTo>
                    <a:pt x="535" y="828"/>
                  </a:lnTo>
                  <a:lnTo>
                    <a:pt x="532" y="851"/>
                  </a:lnTo>
                  <a:lnTo>
                    <a:pt x="528" y="873"/>
                  </a:lnTo>
                  <a:lnTo>
                    <a:pt x="526" y="895"/>
                  </a:lnTo>
                  <a:lnTo>
                    <a:pt x="522" y="918"/>
                  </a:lnTo>
                  <a:lnTo>
                    <a:pt x="507" y="918"/>
                  </a:lnTo>
                  <a:lnTo>
                    <a:pt x="493" y="919"/>
                  </a:lnTo>
                  <a:lnTo>
                    <a:pt x="477" y="919"/>
                  </a:lnTo>
                  <a:lnTo>
                    <a:pt x="462" y="920"/>
                  </a:lnTo>
                  <a:lnTo>
                    <a:pt x="447" y="920"/>
                  </a:lnTo>
                  <a:lnTo>
                    <a:pt x="432" y="921"/>
                  </a:lnTo>
                  <a:lnTo>
                    <a:pt x="417" y="921"/>
                  </a:lnTo>
                  <a:lnTo>
                    <a:pt x="402" y="922"/>
                  </a:lnTo>
                  <a:lnTo>
                    <a:pt x="387" y="923"/>
                  </a:lnTo>
                  <a:lnTo>
                    <a:pt x="373" y="923"/>
                  </a:lnTo>
                  <a:lnTo>
                    <a:pt x="357" y="924"/>
                  </a:lnTo>
                  <a:lnTo>
                    <a:pt x="343" y="924"/>
                  </a:lnTo>
                  <a:lnTo>
                    <a:pt x="328" y="925"/>
                  </a:lnTo>
                  <a:lnTo>
                    <a:pt x="313" y="925"/>
                  </a:lnTo>
                  <a:lnTo>
                    <a:pt x="298" y="926"/>
                  </a:lnTo>
                  <a:lnTo>
                    <a:pt x="283" y="927"/>
                  </a:lnTo>
                  <a:lnTo>
                    <a:pt x="268" y="927"/>
                  </a:lnTo>
                  <a:lnTo>
                    <a:pt x="253" y="928"/>
                  </a:lnTo>
                  <a:lnTo>
                    <a:pt x="238" y="928"/>
                  </a:lnTo>
                  <a:lnTo>
                    <a:pt x="223" y="929"/>
                  </a:lnTo>
                  <a:lnTo>
                    <a:pt x="208" y="930"/>
                  </a:lnTo>
                  <a:lnTo>
                    <a:pt x="192" y="930"/>
                  </a:lnTo>
                  <a:lnTo>
                    <a:pt x="178" y="931"/>
                  </a:lnTo>
                  <a:lnTo>
                    <a:pt x="163" y="931"/>
                  </a:lnTo>
                  <a:lnTo>
                    <a:pt x="148" y="931"/>
                  </a:lnTo>
                  <a:lnTo>
                    <a:pt x="133" y="932"/>
                  </a:lnTo>
                  <a:lnTo>
                    <a:pt x="118" y="932"/>
                  </a:lnTo>
                  <a:lnTo>
                    <a:pt x="103" y="933"/>
                  </a:lnTo>
                  <a:lnTo>
                    <a:pt x="88" y="934"/>
                  </a:lnTo>
                  <a:lnTo>
                    <a:pt x="73" y="934"/>
                  </a:lnTo>
                  <a:lnTo>
                    <a:pt x="58" y="935"/>
                  </a:lnTo>
                  <a:lnTo>
                    <a:pt x="43" y="935"/>
                  </a:lnTo>
                  <a:lnTo>
                    <a:pt x="40" y="919"/>
                  </a:lnTo>
                  <a:lnTo>
                    <a:pt x="37" y="902"/>
                  </a:lnTo>
                  <a:lnTo>
                    <a:pt x="34" y="886"/>
                  </a:lnTo>
                  <a:lnTo>
                    <a:pt x="31" y="869"/>
                  </a:lnTo>
                  <a:lnTo>
                    <a:pt x="28" y="853"/>
                  </a:lnTo>
                  <a:lnTo>
                    <a:pt x="24" y="836"/>
                  </a:lnTo>
                  <a:lnTo>
                    <a:pt x="22" y="819"/>
                  </a:lnTo>
                  <a:lnTo>
                    <a:pt x="18" y="802"/>
                  </a:lnTo>
                  <a:lnTo>
                    <a:pt x="16" y="771"/>
                  </a:lnTo>
                  <a:lnTo>
                    <a:pt x="14" y="740"/>
                  </a:lnTo>
                  <a:lnTo>
                    <a:pt x="11" y="710"/>
                  </a:lnTo>
                  <a:lnTo>
                    <a:pt x="9" y="679"/>
                  </a:lnTo>
                  <a:lnTo>
                    <a:pt x="7" y="648"/>
                  </a:lnTo>
                  <a:lnTo>
                    <a:pt x="5" y="616"/>
                  </a:lnTo>
                  <a:lnTo>
                    <a:pt x="2" y="585"/>
                  </a:lnTo>
                  <a:lnTo>
                    <a:pt x="0" y="554"/>
                  </a:lnTo>
                  <a:lnTo>
                    <a:pt x="2" y="533"/>
                  </a:lnTo>
                  <a:lnTo>
                    <a:pt x="7" y="476"/>
                  </a:lnTo>
                  <a:lnTo>
                    <a:pt x="13" y="396"/>
                  </a:lnTo>
                  <a:lnTo>
                    <a:pt x="21" y="304"/>
                  </a:lnTo>
                  <a:lnTo>
                    <a:pt x="29" y="212"/>
                  </a:lnTo>
                  <a:lnTo>
                    <a:pt x="35" y="131"/>
                  </a:lnTo>
                  <a:lnTo>
                    <a:pt x="40" y="74"/>
                  </a:lnTo>
                  <a:lnTo>
                    <a:pt x="42" y="52"/>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7" name="Freeform 269"/>
            <p:cNvSpPr>
              <a:spLocks/>
            </p:cNvSpPr>
            <p:nvPr/>
          </p:nvSpPr>
          <p:spPr bwMode="auto">
            <a:xfrm>
              <a:off x="3644900" y="2563813"/>
              <a:ext cx="1055688" cy="1477962"/>
            </a:xfrm>
            <a:custGeom>
              <a:avLst/>
              <a:gdLst>
                <a:gd name="T0" fmla="*/ 2147483646 w 665"/>
                <a:gd name="T1" fmla="*/ 2147483646 h 931"/>
                <a:gd name="T2" fmla="*/ 2147483646 w 665"/>
                <a:gd name="T3" fmla="*/ 2147483646 h 931"/>
                <a:gd name="T4" fmla="*/ 2147483646 w 665"/>
                <a:gd name="T5" fmla="*/ 2147483646 h 931"/>
                <a:gd name="T6" fmla="*/ 2147483646 w 665"/>
                <a:gd name="T7" fmla="*/ 2147483646 h 931"/>
                <a:gd name="T8" fmla="*/ 2147483646 w 665"/>
                <a:gd name="T9" fmla="*/ 0 h 931"/>
                <a:gd name="T10" fmla="*/ 2147483646 w 665"/>
                <a:gd name="T11" fmla="*/ 2147483646 h 931"/>
                <a:gd name="T12" fmla="*/ 2147483646 w 665"/>
                <a:gd name="T13" fmla="*/ 2147483646 h 931"/>
                <a:gd name="T14" fmla="*/ 2147483646 w 665"/>
                <a:gd name="T15" fmla="*/ 2147483646 h 931"/>
                <a:gd name="T16" fmla="*/ 2147483646 w 665"/>
                <a:gd name="T17" fmla="*/ 2147483646 h 931"/>
                <a:gd name="T18" fmla="*/ 2147483646 w 665"/>
                <a:gd name="T19" fmla="*/ 2147483646 h 931"/>
                <a:gd name="T20" fmla="*/ 2147483646 w 665"/>
                <a:gd name="T21" fmla="*/ 2147483646 h 931"/>
                <a:gd name="T22" fmla="*/ 2147483646 w 665"/>
                <a:gd name="T23" fmla="*/ 2147483646 h 931"/>
                <a:gd name="T24" fmla="*/ 2147483646 w 665"/>
                <a:gd name="T25" fmla="*/ 2147483646 h 931"/>
                <a:gd name="T26" fmla="*/ 2147483646 w 665"/>
                <a:gd name="T27" fmla="*/ 2147483646 h 931"/>
                <a:gd name="T28" fmla="*/ 2147483646 w 665"/>
                <a:gd name="T29" fmla="*/ 2147483646 h 931"/>
                <a:gd name="T30" fmla="*/ 2147483646 w 665"/>
                <a:gd name="T31" fmla="*/ 2147483646 h 931"/>
                <a:gd name="T32" fmla="*/ 2147483646 w 665"/>
                <a:gd name="T33" fmla="*/ 2147483646 h 931"/>
                <a:gd name="T34" fmla="*/ 2147483646 w 665"/>
                <a:gd name="T35" fmla="*/ 2147483646 h 931"/>
                <a:gd name="T36" fmla="*/ 2147483646 w 665"/>
                <a:gd name="T37" fmla="*/ 2147483646 h 931"/>
                <a:gd name="T38" fmla="*/ 2147483646 w 665"/>
                <a:gd name="T39" fmla="*/ 2147483646 h 931"/>
                <a:gd name="T40" fmla="*/ 2147483646 w 665"/>
                <a:gd name="T41" fmla="*/ 2147483646 h 931"/>
                <a:gd name="T42" fmla="*/ 2147483646 w 665"/>
                <a:gd name="T43" fmla="*/ 2147483646 h 931"/>
                <a:gd name="T44" fmla="*/ 2147483646 w 665"/>
                <a:gd name="T45" fmla="*/ 2147483646 h 931"/>
                <a:gd name="T46" fmla="*/ 2147483646 w 665"/>
                <a:gd name="T47" fmla="*/ 2147483646 h 931"/>
                <a:gd name="T48" fmla="*/ 2147483646 w 665"/>
                <a:gd name="T49" fmla="*/ 2147483646 h 931"/>
                <a:gd name="T50" fmla="*/ 2147483646 w 665"/>
                <a:gd name="T51" fmla="*/ 2147483646 h 931"/>
                <a:gd name="T52" fmla="*/ 2147483646 w 665"/>
                <a:gd name="T53" fmla="*/ 2147483646 h 931"/>
                <a:gd name="T54" fmla="*/ 0 w 665"/>
                <a:gd name="T55" fmla="*/ 2147483646 h 931"/>
                <a:gd name="T56" fmla="*/ 2147483646 w 665"/>
                <a:gd name="T57" fmla="*/ 2147483646 h 931"/>
                <a:gd name="T58" fmla="*/ 2147483646 w 665"/>
                <a:gd name="T59" fmla="*/ 2147483646 h 931"/>
                <a:gd name="T60" fmla="*/ 2147483646 w 665"/>
                <a:gd name="T61" fmla="*/ 2147483646 h 931"/>
                <a:gd name="T62" fmla="*/ 2147483646 w 665"/>
                <a:gd name="T63" fmla="*/ 2147483646 h 931"/>
                <a:gd name="T64" fmla="*/ 2147483646 w 665"/>
                <a:gd name="T65" fmla="*/ 2147483646 h 931"/>
                <a:gd name="T66" fmla="*/ 2147483646 w 665"/>
                <a:gd name="T67" fmla="*/ 2147483646 h 931"/>
                <a:gd name="T68" fmla="*/ 2147483646 w 665"/>
                <a:gd name="T69" fmla="*/ 2147483646 h 931"/>
                <a:gd name="T70" fmla="*/ 2147483646 w 665"/>
                <a:gd name="T71" fmla="*/ 2147483646 h 9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5"/>
                <a:gd name="T109" fmla="*/ 0 h 931"/>
                <a:gd name="T110" fmla="*/ 665 w 665"/>
                <a:gd name="T111" fmla="*/ 931 h 9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5" h="931">
                  <a:moveTo>
                    <a:pt x="41" y="51"/>
                  </a:moveTo>
                  <a:lnTo>
                    <a:pt x="159" y="35"/>
                  </a:lnTo>
                  <a:lnTo>
                    <a:pt x="252" y="35"/>
                  </a:lnTo>
                  <a:lnTo>
                    <a:pt x="290" y="35"/>
                  </a:lnTo>
                  <a:lnTo>
                    <a:pt x="321" y="0"/>
                  </a:lnTo>
                  <a:lnTo>
                    <a:pt x="427" y="15"/>
                  </a:lnTo>
                  <a:lnTo>
                    <a:pt x="433" y="35"/>
                  </a:lnTo>
                  <a:lnTo>
                    <a:pt x="439" y="60"/>
                  </a:lnTo>
                  <a:lnTo>
                    <a:pt x="488" y="70"/>
                  </a:lnTo>
                  <a:lnTo>
                    <a:pt x="564" y="96"/>
                  </a:lnTo>
                  <a:lnTo>
                    <a:pt x="618" y="118"/>
                  </a:lnTo>
                  <a:lnTo>
                    <a:pt x="665" y="147"/>
                  </a:lnTo>
                  <a:lnTo>
                    <a:pt x="665" y="182"/>
                  </a:lnTo>
                  <a:lnTo>
                    <a:pt x="637" y="195"/>
                  </a:lnTo>
                  <a:lnTo>
                    <a:pt x="596" y="202"/>
                  </a:lnTo>
                  <a:lnTo>
                    <a:pt x="593" y="243"/>
                  </a:lnTo>
                  <a:lnTo>
                    <a:pt x="570" y="256"/>
                  </a:lnTo>
                  <a:lnTo>
                    <a:pt x="570" y="278"/>
                  </a:lnTo>
                  <a:lnTo>
                    <a:pt x="596" y="298"/>
                  </a:lnTo>
                  <a:lnTo>
                    <a:pt x="596" y="358"/>
                  </a:lnTo>
                  <a:lnTo>
                    <a:pt x="567" y="375"/>
                  </a:lnTo>
                  <a:lnTo>
                    <a:pt x="564" y="464"/>
                  </a:lnTo>
                  <a:lnTo>
                    <a:pt x="561" y="560"/>
                  </a:lnTo>
                  <a:lnTo>
                    <a:pt x="545" y="736"/>
                  </a:lnTo>
                  <a:lnTo>
                    <a:pt x="519" y="914"/>
                  </a:lnTo>
                  <a:lnTo>
                    <a:pt x="45" y="931"/>
                  </a:lnTo>
                  <a:lnTo>
                    <a:pt x="19" y="797"/>
                  </a:lnTo>
                  <a:lnTo>
                    <a:pt x="0" y="541"/>
                  </a:lnTo>
                  <a:lnTo>
                    <a:pt x="1" y="520"/>
                  </a:lnTo>
                  <a:lnTo>
                    <a:pt x="6" y="465"/>
                  </a:lnTo>
                  <a:lnTo>
                    <a:pt x="13" y="387"/>
                  </a:lnTo>
                  <a:lnTo>
                    <a:pt x="21" y="297"/>
                  </a:lnTo>
                  <a:lnTo>
                    <a:pt x="28" y="208"/>
                  </a:lnTo>
                  <a:lnTo>
                    <a:pt x="35" y="129"/>
                  </a:lnTo>
                  <a:lnTo>
                    <a:pt x="39" y="73"/>
                  </a:lnTo>
                  <a:lnTo>
                    <a:pt x="4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8" name="Freeform 270"/>
            <p:cNvSpPr>
              <a:spLocks/>
            </p:cNvSpPr>
            <p:nvPr/>
          </p:nvSpPr>
          <p:spPr bwMode="auto">
            <a:xfrm>
              <a:off x="3590925" y="2741613"/>
              <a:ext cx="973138" cy="1468437"/>
            </a:xfrm>
            <a:custGeom>
              <a:avLst/>
              <a:gdLst>
                <a:gd name="T0" fmla="*/ 2147483646 w 613"/>
                <a:gd name="T1" fmla="*/ 2147483646 h 925"/>
                <a:gd name="T2" fmla="*/ 2147483646 w 613"/>
                <a:gd name="T3" fmla="*/ 2147483646 h 925"/>
                <a:gd name="T4" fmla="*/ 2147483646 w 613"/>
                <a:gd name="T5" fmla="*/ 2147483646 h 925"/>
                <a:gd name="T6" fmla="*/ 2147483646 w 613"/>
                <a:gd name="T7" fmla="*/ 2147483646 h 925"/>
                <a:gd name="T8" fmla="*/ 2147483646 w 613"/>
                <a:gd name="T9" fmla="*/ 2147483646 h 925"/>
                <a:gd name="T10" fmla="*/ 2147483646 w 613"/>
                <a:gd name="T11" fmla="*/ 2147483646 h 925"/>
                <a:gd name="T12" fmla="*/ 2147483646 w 613"/>
                <a:gd name="T13" fmla="*/ 2147483646 h 925"/>
                <a:gd name="T14" fmla="*/ 2147483646 w 613"/>
                <a:gd name="T15" fmla="*/ 2147483646 h 925"/>
                <a:gd name="T16" fmla="*/ 2147483646 w 613"/>
                <a:gd name="T17" fmla="*/ 2147483646 h 925"/>
                <a:gd name="T18" fmla="*/ 2147483646 w 613"/>
                <a:gd name="T19" fmla="*/ 2147483646 h 925"/>
                <a:gd name="T20" fmla="*/ 2147483646 w 613"/>
                <a:gd name="T21" fmla="*/ 2147483646 h 925"/>
                <a:gd name="T22" fmla="*/ 2147483646 w 613"/>
                <a:gd name="T23" fmla="*/ 2147483646 h 925"/>
                <a:gd name="T24" fmla="*/ 2147483646 w 613"/>
                <a:gd name="T25" fmla="*/ 2147483646 h 925"/>
                <a:gd name="T26" fmla="*/ 2147483646 w 613"/>
                <a:gd name="T27" fmla="*/ 2147483646 h 925"/>
                <a:gd name="T28" fmla="*/ 2147483646 w 613"/>
                <a:gd name="T29" fmla="*/ 2147483646 h 925"/>
                <a:gd name="T30" fmla="*/ 2147483646 w 613"/>
                <a:gd name="T31" fmla="*/ 2147483646 h 925"/>
                <a:gd name="T32" fmla="*/ 2147483646 w 613"/>
                <a:gd name="T33" fmla="*/ 2147483646 h 925"/>
                <a:gd name="T34" fmla="*/ 2147483646 w 613"/>
                <a:gd name="T35" fmla="*/ 2147483646 h 925"/>
                <a:gd name="T36" fmla="*/ 2147483646 w 613"/>
                <a:gd name="T37" fmla="*/ 2147483646 h 925"/>
                <a:gd name="T38" fmla="*/ 2147483646 w 613"/>
                <a:gd name="T39" fmla="*/ 2147483646 h 925"/>
                <a:gd name="T40" fmla="*/ 2147483646 w 613"/>
                <a:gd name="T41" fmla="*/ 2147483646 h 925"/>
                <a:gd name="T42" fmla="*/ 2147483646 w 613"/>
                <a:gd name="T43" fmla="*/ 2147483646 h 925"/>
                <a:gd name="T44" fmla="*/ 2147483646 w 613"/>
                <a:gd name="T45" fmla="*/ 2147483646 h 925"/>
                <a:gd name="T46" fmla="*/ 2147483646 w 613"/>
                <a:gd name="T47" fmla="*/ 2147483646 h 925"/>
                <a:gd name="T48" fmla="*/ 2147483646 w 613"/>
                <a:gd name="T49" fmla="*/ 2147483646 h 925"/>
                <a:gd name="T50" fmla="*/ 2147483646 w 613"/>
                <a:gd name="T51" fmla="*/ 2147483646 h 925"/>
                <a:gd name="T52" fmla="*/ 2147483646 w 613"/>
                <a:gd name="T53" fmla="*/ 2147483646 h 925"/>
                <a:gd name="T54" fmla="*/ 2147483646 w 613"/>
                <a:gd name="T55" fmla="*/ 2147483646 h 925"/>
                <a:gd name="T56" fmla="*/ 2147483646 w 613"/>
                <a:gd name="T57" fmla="*/ 2147483646 h 925"/>
                <a:gd name="T58" fmla="*/ 2147483646 w 613"/>
                <a:gd name="T59" fmla="*/ 2147483646 h 925"/>
                <a:gd name="T60" fmla="*/ 2147483646 w 613"/>
                <a:gd name="T61" fmla="*/ 2147483646 h 925"/>
                <a:gd name="T62" fmla="*/ 2147483646 w 613"/>
                <a:gd name="T63" fmla="*/ 2147483646 h 925"/>
                <a:gd name="T64" fmla="*/ 2147483646 w 613"/>
                <a:gd name="T65" fmla="*/ 2147483646 h 925"/>
                <a:gd name="T66" fmla="*/ 2147483646 w 613"/>
                <a:gd name="T67" fmla="*/ 2147483646 h 925"/>
                <a:gd name="T68" fmla="*/ 2147483646 w 613"/>
                <a:gd name="T69" fmla="*/ 2147483646 h 925"/>
                <a:gd name="T70" fmla="*/ 2147483646 w 613"/>
                <a:gd name="T71" fmla="*/ 0 h 925"/>
                <a:gd name="T72" fmla="*/ 2147483646 w 613"/>
                <a:gd name="T73" fmla="*/ 2147483646 h 925"/>
                <a:gd name="T74" fmla="*/ 2147483646 w 613"/>
                <a:gd name="T75" fmla="*/ 2147483646 h 925"/>
                <a:gd name="T76" fmla="*/ 2147483646 w 613"/>
                <a:gd name="T77" fmla="*/ 2147483646 h 925"/>
                <a:gd name="T78" fmla="*/ 2147483646 w 613"/>
                <a:gd name="T79" fmla="*/ 2147483646 h 925"/>
                <a:gd name="T80" fmla="*/ 2147483646 w 613"/>
                <a:gd name="T81" fmla="*/ 2147483646 h 925"/>
                <a:gd name="T82" fmla="*/ 2147483646 w 613"/>
                <a:gd name="T83" fmla="*/ 2147483646 h 9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3"/>
                <a:gd name="T127" fmla="*/ 0 h 925"/>
                <a:gd name="T128" fmla="*/ 613 w 613"/>
                <a:gd name="T129" fmla="*/ 925 h 9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3" h="925">
                  <a:moveTo>
                    <a:pt x="0" y="41"/>
                  </a:moveTo>
                  <a:lnTo>
                    <a:pt x="6" y="126"/>
                  </a:lnTo>
                  <a:lnTo>
                    <a:pt x="27" y="137"/>
                  </a:lnTo>
                  <a:lnTo>
                    <a:pt x="33" y="227"/>
                  </a:lnTo>
                  <a:lnTo>
                    <a:pt x="39" y="316"/>
                  </a:lnTo>
                  <a:lnTo>
                    <a:pt x="46" y="405"/>
                  </a:lnTo>
                  <a:lnTo>
                    <a:pt x="54" y="493"/>
                  </a:lnTo>
                  <a:lnTo>
                    <a:pt x="61" y="582"/>
                  </a:lnTo>
                  <a:lnTo>
                    <a:pt x="70" y="669"/>
                  </a:lnTo>
                  <a:lnTo>
                    <a:pt x="81" y="758"/>
                  </a:lnTo>
                  <a:lnTo>
                    <a:pt x="93" y="847"/>
                  </a:lnTo>
                  <a:lnTo>
                    <a:pt x="101" y="858"/>
                  </a:lnTo>
                  <a:lnTo>
                    <a:pt x="109" y="868"/>
                  </a:lnTo>
                  <a:lnTo>
                    <a:pt x="120" y="877"/>
                  </a:lnTo>
                  <a:lnTo>
                    <a:pt x="131" y="886"/>
                  </a:lnTo>
                  <a:lnTo>
                    <a:pt x="144" y="893"/>
                  </a:lnTo>
                  <a:lnTo>
                    <a:pt x="159" y="900"/>
                  </a:lnTo>
                  <a:lnTo>
                    <a:pt x="175" y="905"/>
                  </a:lnTo>
                  <a:lnTo>
                    <a:pt x="191" y="910"/>
                  </a:lnTo>
                  <a:lnTo>
                    <a:pt x="208" y="915"/>
                  </a:lnTo>
                  <a:lnTo>
                    <a:pt x="225" y="918"/>
                  </a:lnTo>
                  <a:lnTo>
                    <a:pt x="244" y="921"/>
                  </a:lnTo>
                  <a:lnTo>
                    <a:pt x="262" y="924"/>
                  </a:lnTo>
                  <a:lnTo>
                    <a:pt x="282" y="925"/>
                  </a:lnTo>
                  <a:lnTo>
                    <a:pt x="301" y="925"/>
                  </a:lnTo>
                  <a:lnTo>
                    <a:pt x="320" y="925"/>
                  </a:lnTo>
                  <a:lnTo>
                    <a:pt x="339" y="925"/>
                  </a:lnTo>
                  <a:lnTo>
                    <a:pt x="358" y="924"/>
                  </a:lnTo>
                  <a:lnTo>
                    <a:pt x="377" y="922"/>
                  </a:lnTo>
                  <a:lnTo>
                    <a:pt x="395" y="919"/>
                  </a:lnTo>
                  <a:lnTo>
                    <a:pt x="413" y="916"/>
                  </a:lnTo>
                  <a:lnTo>
                    <a:pt x="430" y="913"/>
                  </a:lnTo>
                  <a:lnTo>
                    <a:pt x="447" y="909"/>
                  </a:lnTo>
                  <a:lnTo>
                    <a:pt x="462" y="903"/>
                  </a:lnTo>
                  <a:lnTo>
                    <a:pt x="477" y="899"/>
                  </a:lnTo>
                  <a:lnTo>
                    <a:pt x="490" y="894"/>
                  </a:lnTo>
                  <a:lnTo>
                    <a:pt x="502" y="887"/>
                  </a:lnTo>
                  <a:lnTo>
                    <a:pt x="513" y="880"/>
                  </a:lnTo>
                  <a:lnTo>
                    <a:pt x="522" y="874"/>
                  </a:lnTo>
                  <a:lnTo>
                    <a:pt x="530" y="866"/>
                  </a:lnTo>
                  <a:lnTo>
                    <a:pt x="535" y="858"/>
                  </a:lnTo>
                  <a:lnTo>
                    <a:pt x="539" y="851"/>
                  </a:lnTo>
                  <a:lnTo>
                    <a:pt x="541" y="842"/>
                  </a:lnTo>
                  <a:lnTo>
                    <a:pt x="554" y="741"/>
                  </a:lnTo>
                  <a:lnTo>
                    <a:pt x="565" y="643"/>
                  </a:lnTo>
                  <a:lnTo>
                    <a:pt x="574" y="547"/>
                  </a:lnTo>
                  <a:lnTo>
                    <a:pt x="580" y="456"/>
                  </a:lnTo>
                  <a:lnTo>
                    <a:pt x="584" y="368"/>
                  </a:lnTo>
                  <a:lnTo>
                    <a:pt x="587" y="286"/>
                  </a:lnTo>
                  <a:lnTo>
                    <a:pt x="589" y="209"/>
                  </a:lnTo>
                  <a:lnTo>
                    <a:pt x="589" y="137"/>
                  </a:lnTo>
                  <a:lnTo>
                    <a:pt x="610" y="122"/>
                  </a:lnTo>
                  <a:lnTo>
                    <a:pt x="613" y="56"/>
                  </a:lnTo>
                  <a:lnTo>
                    <a:pt x="597" y="50"/>
                  </a:lnTo>
                  <a:lnTo>
                    <a:pt x="580" y="45"/>
                  </a:lnTo>
                  <a:lnTo>
                    <a:pt x="563" y="40"/>
                  </a:lnTo>
                  <a:lnTo>
                    <a:pt x="546" y="35"/>
                  </a:lnTo>
                  <a:lnTo>
                    <a:pt x="527" y="30"/>
                  </a:lnTo>
                  <a:lnTo>
                    <a:pt x="508" y="26"/>
                  </a:lnTo>
                  <a:lnTo>
                    <a:pt x="489" y="23"/>
                  </a:lnTo>
                  <a:lnTo>
                    <a:pt x="470" y="19"/>
                  </a:lnTo>
                  <a:lnTo>
                    <a:pt x="449" y="15"/>
                  </a:lnTo>
                  <a:lnTo>
                    <a:pt x="430" y="12"/>
                  </a:lnTo>
                  <a:lnTo>
                    <a:pt x="409" y="9"/>
                  </a:lnTo>
                  <a:lnTo>
                    <a:pt x="389" y="7"/>
                  </a:lnTo>
                  <a:lnTo>
                    <a:pt x="368" y="5"/>
                  </a:lnTo>
                  <a:lnTo>
                    <a:pt x="347" y="4"/>
                  </a:lnTo>
                  <a:lnTo>
                    <a:pt x="327" y="2"/>
                  </a:lnTo>
                  <a:lnTo>
                    <a:pt x="305" y="1"/>
                  </a:lnTo>
                  <a:lnTo>
                    <a:pt x="284" y="1"/>
                  </a:lnTo>
                  <a:lnTo>
                    <a:pt x="264" y="0"/>
                  </a:lnTo>
                  <a:lnTo>
                    <a:pt x="243" y="0"/>
                  </a:lnTo>
                  <a:lnTo>
                    <a:pt x="223" y="1"/>
                  </a:lnTo>
                  <a:lnTo>
                    <a:pt x="202" y="2"/>
                  </a:lnTo>
                  <a:lnTo>
                    <a:pt x="182" y="3"/>
                  </a:lnTo>
                  <a:lnTo>
                    <a:pt x="162" y="5"/>
                  </a:lnTo>
                  <a:lnTo>
                    <a:pt x="142" y="7"/>
                  </a:lnTo>
                  <a:lnTo>
                    <a:pt x="123" y="10"/>
                  </a:lnTo>
                  <a:lnTo>
                    <a:pt x="104" y="13"/>
                  </a:lnTo>
                  <a:lnTo>
                    <a:pt x="85" y="16"/>
                  </a:lnTo>
                  <a:lnTo>
                    <a:pt x="67" y="20"/>
                  </a:lnTo>
                  <a:lnTo>
                    <a:pt x="50" y="25"/>
                  </a:lnTo>
                  <a:lnTo>
                    <a:pt x="32" y="29"/>
                  </a:lnTo>
                  <a:lnTo>
                    <a:pt x="16" y="35"/>
                  </a:lnTo>
                  <a:lnTo>
                    <a:pt x="0" y="41"/>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9" name="Freeform 271"/>
            <p:cNvSpPr>
              <a:spLocks/>
            </p:cNvSpPr>
            <p:nvPr/>
          </p:nvSpPr>
          <p:spPr bwMode="auto">
            <a:xfrm>
              <a:off x="3657600" y="2587625"/>
              <a:ext cx="1016000" cy="280987"/>
            </a:xfrm>
            <a:custGeom>
              <a:avLst/>
              <a:gdLst>
                <a:gd name="T0" fmla="*/ 2147483646 w 640"/>
                <a:gd name="T1" fmla="*/ 2147483646 h 177"/>
                <a:gd name="T2" fmla="*/ 2147483646 w 640"/>
                <a:gd name="T3" fmla="*/ 2147483646 h 177"/>
                <a:gd name="T4" fmla="*/ 2147483646 w 640"/>
                <a:gd name="T5" fmla="*/ 2147483646 h 177"/>
                <a:gd name="T6" fmla="*/ 2147483646 w 640"/>
                <a:gd name="T7" fmla="*/ 2147483646 h 177"/>
                <a:gd name="T8" fmla="*/ 2147483646 w 640"/>
                <a:gd name="T9" fmla="*/ 2147483646 h 177"/>
                <a:gd name="T10" fmla="*/ 2147483646 w 640"/>
                <a:gd name="T11" fmla="*/ 2147483646 h 177"/>
                <a:gd name="T12" fmla="*/ 2147483646 w 640"/>
                <a:gd name="T13" fmla="*/ 2147483646 h 177"/>
                <a:gd name="T14" fmla="*/ 2147483646 w 640"/>
                <a:gd name="T15" fmla="*/ 2147483646 h 177"/>
                <a:gd name="T16" fmla="*/ 2147483646 w 640"/>
                <a:gd name="T17" fmla="*/ 2147483646 h 177"/>
                <a:gd name="T18" fmla="*/ 2147483646 w 640"/>
                <a:gd name="T19" fmla="*/ 2147483646 h 177"/>
                <a:gd name="T20" fmla="*/ 2147483646 w 640"/>
                <a:gd name="T21" fmla="*/ 2147483646 h 177"/>
                <a:gd name="T22" fmla="*/ 2147483646 w 640"/>
                <a:gd name="T23" fmla="*/ 2147483646 h 177"/>
                <a:gd name="T24" fmla="*/ 2147483646 w 640"/>
                <a:gd name="T25" fmla="*/ 2147483646 h 177"/>
                <a:gd name="T26" fmla="*/ 2147483646 w 640"/>
                <a:gd name="T27" fmla="*/ 2147483646 h 177"/>
                <a:gd name="T28" fmla="*/ 2147483646 w 640"/>
                <a:gd name="T29" fmla="*/ 2147483646 h 177"/>
                <a:gd name="T30" fmla="*/ 2147483646 w 640"/>
                <a:gd name="T31" fmla="*/ 2147483646 h 177"/>
                <a:gd name="T32" fmla="*/ 2147483646 w 640"/>
                <a:gd name="T33" fmla="*/ 2147483646 h 177"/>
                <a:gd name="T34" fmla="*/ 2147483646 w 640"/>
                <a:gd name="T35" fmla="*/ 2147483646 h 177"/>
                <a:gd name="T36" fmla="*/ 0 w 640"/>
                <a:gd name="T37" fmla="*/ 2147483646 h 177"/>
                <a:gd name="T38" fmla="*/ 2147483646 w 640"/>
                <a:gd name="T39" fmla="*/ 2147483646 h 177"/>
                <a:gd name="T40" fmla="*/ 2147483646 w 640"/>
                <a:gd name="T41" fmla="*/ 2147483646 h 177"/>
                <a:gd name="T42" fmla="*/ 2147483646 w 640"/>
                <a:gd name="T43" fmla="*/ 2147483646 h 177"/>
                <a:gd name="T44" fmla="*/ 2147483646 w 640"/>
                <a:gd name="T45" fmla="*/ 2147483646 h 177"/>
                <a:gd name="T46" fmla="*/ 2147483646 w 640"/>
                <a:gd name="T47" fmla="*/ 2147483646 h 177"/>
                <a:gd name="T48" fmla="*/ 2147483646 w 640"/>
                <a:gd name="T49" fmla="*/ 2147483646 h 177"/>
                <a:gd name="T50" fmla="*/ 2147483646 w 640"/>
                <a:gd name="T51" fmla="*/ 2147483646 h 177"/>
                <a:gd name="T52" fmla="*/ 2147483646 w 640"/>
                <a:gd name="T53" fmla="*/ 2147483646 h 177"/>
                <a:gd name="T54" fmla="*/ 2147483646 w 640"/>
                <a:gd name="T55" fmla="*/ 2147483646 h 177"/>
                <a:gd name="T56" fmla="*/ 2147483646 w 640"/>
                <a:gd name="T57" fmla="*/ 2147483646 h 177"/>
                <a:gd name="T58" fmla="*/ 2147483646 w 640"/>
                <a:gd name="T59" fmla="*/ 2147483646 h 177"/>
                <a:gd name="T60" fmla="*/ 2147483646 w 640"/>
                <a:gd name="T61" fmla="*/ 2147483646 h 177"/>
                <a:gd name="T62" fmla="*/ 2147483646 w 640"/>
                <a:gd name="T63" fmla="*/ 2147483646 h 177"/>
                <a:gd name="T64" fmla="*/ 2147483646 w 640"/>
                <a:gd name="T65" fmla="*/ 2147483646 h 177"/>
                <a:gd name="T66" fmla="*/ 2147483646 w 640"/>
                <a:gd name="T67" fmla="*/ 2147483646 h 177"/>
                <a:gd name="T68" fmla="*/ 2147483646 w 640"/>
                <a:gd name="T69" fmla="*/ 2147483646 h 177"/>
                <a:gd name="T70" fmla="*/ 2147483646 w 640"/>
                <a:gd name="T71" fmla="*/ 2147483646 h 177"/>
                <a:gd name="T72" fmla="*/ 2147483646 w 640"/>
                <a:gd name="T73" fmla="*/ 2147483646 h 177"/>
                <a:gd name="T74" fmla="*/ 2147483646 w 640"/>
                <a:gd name="T75" fmla="*/ 2147483646 h 177"/>
                <a:gd name="T76" fmla="*/ 2147483646 w 640"/>
                <a:gd name="T77" fmla="*/ 2147483646 h 177"/>
                <a:gd name="T78" fmla="*/ 2147483646 w 640"/>
                <a:gd name="T79" fmla="*/ 2147483646 h 177"/>
                <a:gd name="T80" fmla="*/ 2147483646 w 640"/>
                <a:gd name="T81" fmla="*/ 2147483646 h 177"/>
                <a:gd name="T82" fmla="*/ 2147483646 w 640"/>
                <a:gd name="T83" fmla="*/ 2147483646 h 177"/>
                <a:gd name="T84" fmla="*/ 2147483646 w 640"/>
                <a:gd name="T85" fmla="*/ 2147483646 h 177"/>
                <a:gd name="T86" fmla="*/ 2147483646 w 640"/>
                <a:gd name="T87" fmla="*/ 2147483646 h 177"/>
                <a:gd name="T88" fmla="*/ 2147483646 w 640"/>
                <a:gd name="T89" fmla="*/ 2147483646 h 177"/>
                <a:gd name="T90" fmla="*/ 2147483646 w 640"/>
                <a:gd name="T91" fmla="*/ 0 h 177"/>
                <a:gd name="T92" fmla="*/ 2147483646 w 640"/>
                <a:gd name="T93" fmla="*/ 2147483646 h 177"/>
                <a:gd name="T94" fmla="*/ 2147483646 w 640"/>
                <a:gd name="T95" fmla="*/ 2147483646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0"/>
                <a:gd name="T145" fmla="*/ 0 h 177"/>
                <a:gd name="T146" fmla="*/ 640 w 640"/>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0" h="177">
                  <a:moveTo>
                    <a:pt x="293" y="32"/>
                  </a:moveTo>
                  <a:lnTo>
                    <a:pt x="277" y="32"/>
                  </a:lnTo>
                  <a:lnTo>
                    <a:pt x="261" y="32"/>
                  </a:lnTo>
                  <a:lnTo>
                    <a:pt x="245" y="32"/>
                  </a:lnTo>
                  <a:lnTo>
                    <a:pt x="229" y="32"/>
                  </a:lnTo>
                  <a:lnTo>
                    <a:pt x="212" y="32"/>
                  </a:lnTo>
                  <a:lnTo>
                    <a:pt x="196" y="32"/>
                  </a:lnTo>
                  <a:lnTo>
                    <a:pt x="179" y="32"/>
                  </a:lnTo>
                  <a:lnTo>
                    <a:pt x="163" y="33"/>
                  </a:lnTo>
                  <a:lnTo>
                    <a:pt x="147" y="34"/>
                  </a:lnTo>
                  <a:lnTo>
                    <a:pt x="130" y="35"/>
                  </a:lnTo>
                  <a:lnTo>
                    <a:pt x="114" y="36"/>
                  </a:lnTo>
                  <a:lnTo>
                    <a:pt x="98" y="38"/>
                  </a:lnTo>
                  <a:lnTo>
                    <a:pt x="82" y="41"/>
                  </a:lnTo>
                  <a:lnTo>
                    <a:pt x="67" y="43"/>
                  </a:lnTo>
                  <a:lnTo>
                    <a:pt x="51" y="46"/>
                  </a:lnTo>
                  <a:lnTo>
                    <a:pt x="35" y="50"/>
                  </a:lnTo>
                  <a:lnTo>
                    <a:pt x="8" y="47"/>
                  </a:lnTo>
                  <a:lnTo>
                    <a:pt x="0" y="76"/>
                  </a:lnTo>
                  <a:lnTo>
                    <a:pt x="119" y="131"/>
                  </a:lnTo>
                  <a:lnTo>
                    <a:pt x="275" y="164"/>
                  </a:lnTo>
                  <a:lnTo>
                    <a:pt x="350" y="177"/>
                  </a:lnTo>
                  <a:lnTo>
                    <a:pt x="475" y="177"/>
                  </a:lnTo>
                  <a:lnTo>
                    <a:pt x="598" y="173"/>
                  </a:lnTo>
                  <a:lnTo>
                    <a:pt x="640" y="161"/>
                  </a:lnTo>
                  <a:lnTo>
                    <a:pt x="640" y="134"/>
                  </a:lnTo>
                  <a:lnTo>
                    <a:pt x="618" y="126"/>
                  </a:lnTo>
                  <a:lnTo>
                    <a:pt x="605" y="119"/>
                  </a:lnTo>
                  <a:lnTo>
                    <a:pt x="593" y="113"/>
                  </a:lnTo>
                  <a:lnTo>
                    <a:pt x="581" y="107"/>
                  </a:lnTo>
                  <a:lnTo>
                    <a:pt x="569" y="101"/>
                  </a:lnTo>
                  <a:lnTo>
                    <a:pt x="557" y="96"/>
                  </a:lnTo>
                  <a:lnTo>
                    <a:pt x="545" y="91"/>
                  </a:lnTo>
                  <a:lnTo>
                    <a:pt x="533" y="86"/>
                  </a:lnTo>
                  <a:lnTo>
                    <a:pt x="521" y="82"/>
                  </a:lnTo>
                  <a:lnTo>
                    <a:pt x="509" y="77"/>
                  </a:lnTo>
                  <a:lnTo>
                    <a:pt x="497" y="73"/>
                  </a:lnTo>
                  <a:lnTo>
                    <a:pt x="484" y="70"/>
                  </a:lnTo>
                  <a:lnTo>
                    <a:pt x="472" y="66"/>
                  </a:lnTo>
                  <a:lnTo>
                    <a:pt x="459" y="63"/>
                  </a:lnTo>
                  <a:lnTo>
                    <a:pt x="446" y="59"/>
                  </a:lnTo>
                  <a:lnTo>
                    <a:pt x="432" y="56"/>
                  </a:lnTo>
                  <a:lnTo>
                    <a:pt x="419" y="53"/>
                  </a:lnTo>
                  <a:lnTo>
                    <a:pt x="413" y="32"/>
                  </a:lnTo>
                  <a:lnTo>
                    <a:pt x="397" y="8"/>
                  </a:lnTo>
                  <a:lnTo>
                    <a:pt x="353" y="0"/>
                  </a:lnTo>
                  <a:lnTo>
                    <a:pt x="329" y="5"/>
                  </a:lnTo>
                  <a:lnTo>
                    <a:pt x="293" y="3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0" name="Freeform 272"/>
            <p:cNvSpPr>
              <a:spLocks/>
            </p:cNvSpPr>
            <p:nvPr/>
          </p:nvSpPr>
          <p:spPr bwMode="auto">
            <a:xfrm>
              <a:off x="3643313" y="2846388"/>
              <a:ext cx="873125" cy="139700"/>
            </a:xfrm>
            <a:custGeom>
              <a:avLst/>
              <a:gdLst>
                <a:gd name="T0" fmla="*/ 2147483646 w 550"/>
                <a:gd name="T1" fmla="*/ 2147483646 h 88"/>
                <a:gd name="T2" fmla="*/ 2147483646 w 550"/>
                <a:gd name="T3" fmla="*/ 2147483646 h 88"/>
                <a:gd name="T4" fmla="*/ 2147483646 w 550"/>
                <a:gd name="T5" fmla="*/ 2147483646 h 88"/>
                <a:gd name="T6" fmla="*/ 2147483646 w 550"/>
                <a:gd name="T7" fmla="*/ 2147483646 h 88"/>
                <a:gd name="T8" fmla="*/ 2147483646 w 550"/>
                <a:gd name="T9" fmla="*/ 2147483646 h 88"/>
                <a:gd name="T10" fmla="*/ 2147483646 w 550"/>
                <a:gd name="T11" fmla="*/ 2147483646 h 88"/>
                <a:gd name="T12" fmla="*/ 2147483646 w 550"/>
                <a:gd name="T13" fmla="*/ 2147483646 h 88"/>
                <a:gd name="T14" fmla="*/ 2147483646 w 550"/>
                <a:gd name="T15" fmla="*/ 2147483646 h 88"/>
                <a:gd name="T16" fmla="*/ 2147483646 w 550"/>
                <a:gd name="T17" fmla="*/ 2147483646 h 88"/>
                <a:gd name="T18" fmla="*/ 2147483646 w 550"/>
                <a:gd name="T19" fmla="*/ 2147483646 h 88"/>
                <a:gd name="T20" fmla="*/ 2147483646 w 550"/>
                <a:gd name="T21" fmla="*/ 2147483646 h 88"/>
                <a:gd name="T22" fmla="*/ 2147483646 w 550"/>
                <a:gd name="T23" fmla="*/ 2147483646 h 88"/>
                <a:gd name="T24" fmla="*/ 2147483646 w 550"/>
                <a:gd name="T25" fmla="*/ 2147483646 h 88"/>
                <a:gd name="T26" fmla="*/ 2147483646 w 550"/>
                <a:gd name="T27" fmla="*/ 2147483646 h 88"/>
                <a:gd name="T28" fmla="*/ 2147483646 w 550"/>
                <a:gd name="T29" fmla="*/ 2147483646 h 88"/>
                <a:gd name="T30" fmla="*/ 2147483646 w 550"/>
                <a:gd name="T31" fmla="*/ 2147483646 h 88"/>
                <a:gd name="T32" fmla="*/ 2147483646 w 550"/>
                <a:gd name="T33" fmla="*/ 2147483646 h 88"/>
                <a:gd name="T34" fmla="*/ 2147483646 w 550"/>
                <a:gd name="T35" fmla="*/ 2147483646 h 88"/>
                <a:gd name="T36" fmla="*/ 2147483646 w 550"/>
                <a:gd name="T37" fmla="*/ 2147483646 h 88"/>
                <a:gd name="T38" fmla="*/ 2147483646 w 550"/>
                <a:gd name="T39" fmla="*/ 2147483646 h 88"/>
                <a:gd name="T40" fmla="*/ 2147483646 w 550"/>
                <a:gd name="T41" fmla="*/ 2147483646 h 88"/>
                <a:gd name="T42" fmla="*/ 2147483646 w 550"/>
                <a:gd name="T43" fmla="*/ 2147483646 h 88"/>
                <a:gd name="T44" fmla="*/ 2147483646 w 550"/>
                <a:gd name="T45" fmla="*/ 2147483646 h 88"/>
                <a:gd name="T46" fmla="*/ 2147483646 w 550"/>
                <a:gd name="T47" fmla="*/ 2147483646 h 88"/>
                <a:gd name="T48" fmla="*/ 2147483646 w 550"/>
                <a:gd name="T49" fmla="*/ 2147483646 h 88"/>
                <a:gd name="T50" fmla="*/ 2147483646 w 550"/>
                <a:gd name="T51" fmla="*/ 2147483646 h 88"/>
                <a:gd name="T52" fmla="*/ 2147483646 w 550"/>
                <a:gd name="T53" fmla="*/ 2147483646 h 88"/>
                <a:gd name="T54" fmla="*/ 2147483646 w 550"/>
                <a:gd name="T55" fmla="*/ 2147483646 h 88"/>
                <a:gd name="T56" fmla="*/ 2147483646 w 550"/>
                <a:gd name="T57" fmla="*/ 2147483646 h 88"/>
                <a:gd name="T58" fmla="*/ 2147483646 w 550"/>
                <a:gd name="T59" fmla="*/ 2147483646 h 88"/>
                <a:gd name="T60" fmla="*/ 2147483646 w 550"/>
                <a:gd name="T61" fmla="*/ 2147483646 h 88"/>
                <a:gd name="T62" fmla="*/ 2147483646 w 550"/>
                <a:gd name="T63" fmla="*/ 2147483646 h 88"/>
                <a:gd name="T64" fmla="*/ 2147483646 w 550"/>
                <a:gd name="T65" fmla="*/ 2147483646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0"/>
                <a:gd name="T100" fmla="*/ 0 h 88"/>
                <a:gd name="T101" fmla="*/ 550 w 550"/>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0" h="88">
                  <a:moveTo>
                    <a:pt x="0" y="0"/>
                  </a:moveTo>
                  <a:lnTo>
                    <a:pt x="2" y="63"/>
                  </a:lnTo>
                  <a:lnTo>
                    <a:pt x="6" y="66"/>
                  </a:lnTo>
                  <a:lnTo>
                    <a:pt x="13" y="68"/>
                  </a:lnTo>
                  <a:lnTo>
                    <a:pt x="21" y="71"/>
                  </a:lnTo>
                  <a:lnTo>
                    <a:pt x="31" y="73"/>
                  </a:lnTo>
                  <a:lnTo>
                    <a:pt x="42" y="75"/>
                  </a:lnTo>
                  <a:lnTo>
                    <a:pt x="55" y="77"/>
                  </a:lnTo>
                  <a:lnTo>
                    <a:pt x="69" y="79"/>
                  </a:lnTo>
                  <a:lnTo>
                    <a:pt x="85" y="80"/>
                  </a:lnTo>
                  <a:lnTo>
                    <a:pt x="102" y="82"/>
                  </a:lnTo>
                  <a:lnTo>
                    <a:pt x="120" y="83"/>
                  </a:lnTo>
                  <a:lnTo>
                    <a:pt x="139" y="84"/>
                  </a:lnTo>
                  <a:lnTo>
                    <a:pt x="158" y="85"/>
                  </a:lnTo>
                  <a:lnTo>
                    <a:pt x="179" y="86"/>
                  </a:lnTo>
                  <a:lnTo>
                    <a:pt x="200" y="87"/>
                  </a:lnTo>
                  <a:lnTo>
                    <a:pt x="221" y="87"/>
                  </a:lnTo>
                  <a:lnTo>
                    <a:pt x="244" y="88"/>
                  </a:lnTo>
                  <a:lnTo>
                    <a:pt x="266" y="88"/>
                  </a:lnTo>
                  <a:lnTo>
                    <a:pt x="288" y="88"/>
                  </a:lnTo>
                  <a:lnTo>
                    <a:pt x="311" y="88"/>
                  </a:lnTo>
                  <a:lnTo>
                    <a:pt x="333" y="87"/>
                  </a:lnTo>
                  <a:lnTo>
                    <a:pt x="355" y="87"/>
                  </a:lnTo>
                  <a:lnTo>
                    <a:pt x="376" y="86"/>
                  </a:lnTo>
                  <a:lnTo>
                    <a:pt x="398" y="85"/>
                  </a:lnTo>
                  <a:lnTo>
                    <a:pt x="419" y="84"/>
                  </a:lnTo>
                  <a:lnTo>
                    <a:pt x="439" y="82"/>
                  </a:lnTo>
                  <a:lnTo>
                    <a:pt x="458" y="81"/>
                  </a:lnTo>
                  <a:lnTo>
                    <a:pt x="476" y="79"/>
                  </a:lnTo>
                  <a:lnTo>
                    <a:pt x="494" y="76"/>
                  </a:lnTo>
                  <a:lnTo>
                    <a:pt x="510" y="74"/>
                  </a:lnTo>
                  <a:lnTo>
                    <a:pt x="524" y="71"/>
                  </a:lnTo>
                  <a:lnTo>
                    <a:pt x="538" y="68"/>
                  </a:lnTo>
                  <a:lnTo>
                    <a:pt x="550" y="65"/>
                  </a:lnTo>
                  <a:lnTo>
                    <a:pt x="545" y="2"/>
                  </a:lnTo>
                  <a:lnTo>
                    <a:pt x="536" y="5"/>
                  </a:lnTo>
                  <a:lnTo>
                    <a:pt x="524" y="7"/>
                  </a:lnTo>
                  <a:lnTo>
                    <a:pt x="512" y="9"/>
                  </a:lnTo>
                  <a:lnTo>
                    <a:pt x="496" y="11"/>
                  </a:lnTo>
                  <a:lnTo>
                    <a:pt x="480" y="12"/>
                  </a:lnTo>
                  <a:lnTo>
                    <a:pt x="462" y="14"/>
                  </a:lnTo>
                  <a:lnTo>
                    <a:pt x="442" y="15"/>
                  </a:lnTo>
                  <a:lnTo>
                    <a:pt x="422" y="16"/>
                  </a:lnTo>
                  <a:lnTo>
                    <a:pt x="401" y="16"/>
                  </a:lnTo>
                  <a:lnTo>
                    <a:pt x="379" y="17"/>
                  </a:lnTo>
                  <a:lnTo>
                    <a:pt x="356" y="18"/>
                  </a:lnTo>
                  <a:lnTo>
                    <a:pt x="333" y="18"/>
                  </a:lnTo>
                  <a:lnTo>
                    <a:pt x="309" y="18"/>
                  </a:lnTo>
                  <a:lnTo>
                    <a:pt x="286" y="18"/>
                  </a:lnTo>
                  <a:lnTo>
                    <a:pt x="262" y="17"/>
                  </a:lnTo>
                  <a:lnTo>
                    <a:pt x="238" y="16"/>
                  </a:lnTo>
                  <a:lnTo>
                    <a:pt x="215" y="16"/>
                  </a:lnTo>
                  <a:lnTo>
                    <a:pt x="192" y="15"/>
                  </a:lnTo>
                  <a:lnTo>
                    <a:pt x="169" y="15"/>
                  </a:lnTo>
                  <a:lnTo>
                    <a:pt x="148" y="14"/>
                  </a:lnTo>
                  <a:lnTo>
                    <a:pt x="127" y="12"/>
                  </a:lnTo>
                  <a:lnTo>
                    <a:pt x="107" y="12"/>
                  </a:lnTo>
                  <a:lnTo>
                    <a:pt x="88" y="11"/>
                  </a:lnTo>
                  <a:lnTo>
                    <a:pt x="72" y="10"/>
                  </a:lnTo>
                  <a:lnTo>
                    <a:pt x="55" y="8"/>
                  </a:lnTo>
                  <a:lnTo>
                    <a:pt x="42" y="8"/>
                  </a:lnTo>
                  <a:lnTo>
                    <a:pt x="29" y="6"/>
                  </a:lnTo>
                  <a:lnTo>
                    <a:pt x="19" y="5"/>
                  </a:lnTo>
                  <a:lnTo>
                    <a:pt x="10" y="4"/>
                  </a:lnTo>
                  <a:lnTo>
                    <a:pt x="5" y="2"/>
                  </a:lnTo>
                  <a:lnTo>
                    <a:pt x="1" y="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1" name="Freeform 273"/>
            <p:cNvSpPr>
              <a:spLocks/>
            </p:cNvSpPr>
            <p:nvPr/>
          </p:nvSpPr>
          <p:spPr bwMode="auto">
            <a:xfrm>
              <a:off x="3676650" y="2849563"/>
              <a:ext cx="800100" cy="136525"/>
            </a:xfrm>
            <a:custGeom>
              <a:avLst/>
              <a:gdLst>
                <a:gd name="T0" fmla="*/ 0 w 504"/>
                <a:gd name="T1" fmla="*/ 2147483646 h 86"/>
                <a:gd name="T2" fmla="*/ 2147483646 w 504"/>
                <a:gd name="T3" fmla="*/ 2147483646 h 86"/>
                <a:gd name="T4" fmla="*/ 2147483646 w 504"/>
                <a:gd name="T5" fmla="*/ 2147483646 h 86"/>
                <a:gd name="T6" fmla="*/ 2147483646 w 504"/>
                <a:gd name="T7" fmla="*/ 2147483646 h 86"/>
                <a:gd name="T8" fmla="*/ 2147483646 w 504"/>
                <a:gd name="T9" fmla="*/ 2147483646 h 86"/>
                <a:gd name="T10" fmla="*/ 2147483646 w 504"/>
                <a:gd name="T11" fmla="*/ 2147483646 h 86"/>
                <a:gd name="T12" fmla="*/ 2147483646 w 504"/>
                <a:gd name="T13" fmla="*/ 2147483646 h 86"/>
                <a:gd name="T14" fmla="*/ 2147483646 w 504"/>
                <a:gd name="T15" fmla="*/ 2147483646 h 86"/>
                <a:gd name="T16" fmla="*/ 2147483646 w 504"/>
                <a:gd name="T17" fmla="*/ 2147483646 h 86"/>
                <a:gd name="T18" fmla="*/ 2147483646 w 504"/>
                <a:gd name="T19" fmla="*/ 2147483646 h 86"/>
                <a:gd name="T20" fmla="*/ 2147483646 w 504"/>
                <a:gd name="T21" fmla="*/ 2147483646 h 86"/>
                <a:gd name="T22" fmla="*/ 2147483646 w 504"/>
                <a:gd name="T23" fmla="*/ 2147483646 h 86"/>
                <a:gd name="T24" fmla="*/ 2147483646 w 504"/>
                <a:gd name="T25" fmla="*/ 2147483646 h 86"/>
                <a:gd name="T26" fmla="*/ 2147483646 w 504"/>
                <a:gd name="T27" fmla="*/ 2147483646 h 86"/>
                <a:gd name="T28" fmla="*/ 2147483646 w 504"/>
                <a:gd name="T29" fmla="*/ 2147483646 h 86"/>
                <a:gd name="T30" fmla="*/ 2147483646 w 504"/>
                <a:gd name="T31" fmla="*/ 2147483646 h 86"/>
                <a:gd name="T32" fmla="*/ 2147483646 w 504"/>
                <a:gd name="T33" fmla="*/ 2147483646 h 86"/>
                <a:gd name="T34" fmla="*/ 2147483646 w 504"/>
                <a:gd name="T35" fmla="*/ 2147483646 h 86"/>
                <a:gd name="T36" fmla="*/ 2147483646 w 504"/>
                <a:gd name="T37" fmla="*/ 2147483646 h 86"/>
                <a:gd name="T38" fmla="*/ 2147483646 w 504"/>
                <a:gd name="T39" fmla="*/ 2147483646 h 86"/>
                <a:gd name="T40" fmla="*/ 2147483646 w 504"/>
                <a:gd name="T41" fmla="*/ 2147483646 h 86"/>
                <a:gd name="T42" fmla="*/ 2147483646 w 504"/>
                <a:gd name="T43" fmla="*/ 2147483646 h 86"/>
                <a:gd name="T44" fmla="*/ 2147483646 w 504"/>
                <a:gd name="T45" fmla="*/ 2147483646 h 86"/>
                <a:gd name="T46" fmla="*/ 2147483646 w 504"/>
                <a:gd name="T47" fmla="*/ 2147483646 h 86"/>
                <a:gd name="T48" fmla="*/ 2147483646 w 504"/>
                <a:gd name="T49" fmla="*/ 2147483646 h 86"/>
                <a:gd name="T50" fmla="*/ 2147483646 w 504"/>
                <a:gd name="T51" fmla="*/ 2147483646 h 86"/>
                <a:gd name="T52" fmla="*/ 2147483646 w 504"/>
                <a:gd name="T53" fmla="*/ 2147483646 h 86"/>
                <a:gd name="T54" fmla="*/ 2147483646 w 504"/>
                <a:gd name="T55" fmla="*/ 2147483646 h 86"/>
                <a:gd name="T56" fmla="*/ 2147483646 w 504"/>
                <a:gd name="T57" fmla="*/ 2147483646 h 86"/>
                <a:gd name="T58" fmla="*/ 2147483646 w 504"/>
                <a:gd name="T59" fmla="*/ 2147483646 h 86"/>
                <a:gd name="T60" fmla="*/ 2147483646 w 504"/>
                <a:gd name="T61" fmla="*/ 2147483646 h 86"/>
                <a:gd name="T62" fmla="*/ 2147483646 w 504"/>
                <a:gd name="T63" fmla="*/ 2147483646 h 86"/>
                <a:gd name="T64" fmla="*/ 2147483646 w 504"/>
                <a:gd name="T65" fmla="*/ 2147483646 h 86"/>
                <a:gd name="T66" fmla="*/ 2147483646 w 504"/>
                <a:gd name="T67" fmla="*/ 2147483646 h 86"/>
                <a:gd name="T68" fmla="*/ 2147483646 w 504"/>
                <a:gd name="T69" fmla="*/ 2147483646 h 86"/>
                <a:gd name="T70" fmla="*/ 2147483646 w 504"/>
                <a:gd name="T71" fmla="*/ 214748364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86"/>
                <a:gd name="T110" fmla="*/ 504 w 50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86">
                  <a:moveTo>
                    <a:pt x="0" y="0"/>
                  </a:moveTo>
                  <a:lnTo>
                    <a:pt x="0" y="16"/>
                  </a:lnTo>
                  <a:lnTo>
                    <a:pt x="1" y="32"/>
                  </a:lnTo>
                  <a:lnTo>
                    <a:pt x="1" y="48"/>
                  </a:lnTo>
                  <a:lnTo>
                    <a:pt x="1" y="64"/>
                  </a:lnTo>
                  <a:lnTo>
                    <a:pt x="6" y="66"/>
                  </a:lnTo>
                  <a:lnTo>
                    <a:pt x="11" y="69"/>
                  </a:lnTo>
                  <a:lnTo>
                    <a:pt x="19" y="71"/>
                  </a:lnTo>
                  <a:lnTo>
                    <a:pt x="28" y="73"/>
                  </a:lnTo>
                  <a:lnTo>
                    <a:pt x="38" y="75"/>
                  </a:lnTo>
                  <a:lnTo>
                    <a:pt x="51" y="77"/>
                  </a:lnTo>
                  <a:lnTo>
                    <a:pt x="64" y="78"/>
                  </a:lnTo>
                  <a:lnTo>
                    <a:pt x="78" y="80"/>
                  </a:lnTo>
                  <a:lnTo>
                    <a:pt x="94" y="81"/>
                  </a:lnTo>
                  <a:lnTo>
                    <a:pt x="110" y="82"/>
                  </a:lnTo>
                  <a:lnTo>
                    <a:pt x="128" y="83"/>
                  </a:lnTo>
                  <a:lnTo>
                    <a:pt x="146" y="84"/>
                  </a:lnTo>
                  <a:lnTo>
                    <a:pt x="164" y="85"/>
                  </a:lnTo>
                  <a:lnTo>
                    <a:pt x="184" y="86"/>
                  </a:lnTo>
                  <a:lnTo>
                    <a:pt x="204" y="86"/>
                  </a:lnTo>
                  <a:lnTo>
                    <a:pt x="224" y="86"/>
                  </a:lnTo>
                  <a:lnTo>
                    <a:pt x="244" y="86"/>
                  </a:lnTo>
                  <a:lnTo>
                    <a:pt x="265" y="86"/>
                  </a:lnTo>
                  <a:lnTo>
                    <a:pt x="285" y="86"/>
                  </a:lnTo>
                  <a:lnTo>
                    <a:pt x="306" y="86"/>
                  </a:lnTo>
                  <a:lnTo>
                    <a:pt x="326" y="85"/>
                  </a:lnTo>
                  <a:lnTo>
                    <a:pt x="346" y="85"/>
                  </a:lnTo>
                  <a:lnTo>
                    <a:pt x="365" y="84"/>
                  </a:lnTo>
                  <a:lnTo>
                    <a:pt x="384" y="82"/>
                  </a:lnTo>
                  <a:lnTo>
                    <a:pt x="402" y="82"/>
                  </a:lnTo>
                  <a:lnTo>
                    <a:pt x="421" y="80"/>
                  </a:lnTo>
                  <a:lnTo>
                    <a:pt x="437" y="78"/>
                  </a:lnTo>
                  <a:lnTo>
                    <a:pt x="452" y="76"/>
                  </a:lnTo>
                  <a:lnTo>
                    <a:pt x="468" y="74"/>
                  </a:lnTo>
                  <a:lnTo>
                    <a:pt x="481" y="71"/>
                  </a:lnTo>
                  <a:lnTo>
                    <a:pt x="494" y="69"/>
                  </a:lnTo>
                  <a:lnTo>
                    <a:pt x="504" y="66"/>
                  </a:lnTo>
                  <a:lnTo>
                    <a:pt x="504" y="50"/>
                  </a:lnTo>
                  <a:lnTo>
                    <a:pt x="503" y="34"/>
                  </a:lnTo>
                  <a:lnTo>
                    <a:pt x="502" y="18"/>
                  </a:lnTo>
                  <a:lnTo>
                    <a:pt x="500" y="2"/>
                  </a:lnTo>
                  <a:lnTo>
                    <a:pt x="492" y="4"/>
                  </a:lnTo>
                  <a:lnTo>
                    <a:pt x="481" y="7"/>
                  </a:lnTo>
                  <a:lnTo>
                    <a:pt x="470" y="8"/>
                  </a:lnTo>
                  <a:lnTo>
                    <a:pt x="455" y="10"/>
                  </a:lnTo>
                  <a:lnTo>
                    <a:pt x="440" y="12"/>
                  </a:lnTo>
                  <a:lnTo>
                    <a:pt x="424" y="13"/>
                  </a:lnTo>
                  <a:lnTo>
                    <a:pt x="406" y="14"/>
                  </a:lnTo>
                  <a:lnTo>
                    <a:pt x="388" y="15"/>
                  </a:lnTo>
                  <a:lnTo>
                    <a:pt x="369" y="15"/>
                  </a:lnTo>
                  <a:lnTo>
                    <a:pt x="348" y="16"/>
                  </a:lnTo>
                  <a:lnTo>
                    <a:pt x="327" y="16"/>
                  </a:lnTo>
                  <a:lnTo>
                    <a:pt x="306" y="16"/>
                  </a:lnTo>
                  <a:lnTo>
                    <a:pt x="284" y="16"/>
                  </a:lnTo>
                  <a:lnTo>
                    <a:pt x="263" y="16"/>
                  </a:lnTo>
                  <a:lnTo>
                    <a:pt x="241" y="16"/>
                  </a:lnTo>
                  <a:lnTo>
                    <a:pt x="219" y="15"/>
                  </a:lnTo>
                  <a:lnTo>
                    <a:pt x="198" y="15"/>
                  </a:lnTo>
                  <a:lnTo>
                    <a:pt x="177" y="14"/>
                  </a:lnTo>
                  <a:lnTo>
                    <a:pt x="156" y="14"/>
                  </a:lnTo>
                  <a:lnTo>
                    <a:pt x="136" y="13"/>
                  </a:lnTo>
                  <a:lnTo>
                    <a:pt x="118" y="12"/>
                  </a:lnTo>
                  <a:lnTo>
                    <a:pt x="100" y="11"/>
                  </a:lnTo>
                  <a:lnTo>
                    <a:pt x="82" y="10"/>
                  </a:lnTo>
                  <a:lnTo>
                    <a:pt x="66" y="10"/>
                  </a:lnTo>
                  <a:lnTo>
                    <a:pt x="52" y="8"/>
                  </a:lnTo>
                  <a:lnTo>
                    <a:pt x="38" y="7"/>
                  </a:lnTo>
                  <a:lnTo>
                    <a:pt x="27" y="6"/>
                  </a:lnTo>
                  <a:lnTo>
                    <a:pt x="18" y="5"/>
                  </a:lnTo>
                  <a:lnTo>
                    <a:pt x="10" y="4"/>
                  </a:lnTo>
                  <a:lnTo>
                    <a:pt x="4" y="3"/>
                  </a:lnTo>
                  <a:lnTo>
                    <a:pt x="1" y="2"/>
                  </a:lnTo>
                  <a:lnTo>
                    <a:pt x="0"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2" name="Freeform 274"/>
            <p:cNvSpPr>
              <a:spLocks/>
            </p:cNvSpPr>
            <p:nvPr/>
          </p:nvSpPr>
          <p:spPr bwMode="auto">
            <a:xfrm>
              <a:off x="3708400" y="2852738"/>
              <a:ext cx="731838" cy="133350"/>
            </a:xfrm>
            <a:custGeom>
              <a:avLst/>
              <a:gdLst>
                <a:gd name="T0" fmla="*/ 2147483646 w 461"/>
                <a:gd name="T1" fmla="*/ 2147483646 h 84"/>
                <a:gd name="T2" fmla="*/ 2147483646 w 461"/>
                <a:gd name="T3" fmla="*/ 2147483646 h 84"/>
                <a:gd name="T4" fmla="*/ 2147483646 w 461"/>
                <a:gd name="T5" fmla="*/ 2147483646 h 84"/>
                <a:gd name="T6" fmla="*/ 2147483646 w 461"/>
                <a:gd name="T7" fmla="*/ 2147483646 h 84"/>
                <a:gd name="T8" fmla="*/ 2147483646 w 461"/>
                <a:gd name="T9" fmla="*/ 2147483646 h 84"/>
                <a:gd name="T10" fmla="*/ 2147483646 w 461"/>
                <a:gd name="T11" fmla="*/ 2147483646 h 84"/>
                <a:gd name="T12" fmla="*/ 2147483646 w 461"/>
                <a:gd name="T13" fmla="*/ 2147483646 h 84"/>
                <a:gd name="T14" fmla="*/ 2147483646 w 461"/>
                <a:gd name="T15" fmla="*/ 2147483646 h 84"/>
                <a:gd name="T16" fmla="*/ 2147483646 w 461"/>
                <a:gd name="T17" fmla="*/ 2147483646 h 84"/>
                <a:gd name="T18" fmla="*/ 2147483646 w 461"/>
                <a:gd name="T19" fmla="*/ 2147483646 h 84"/>
                <a:gd name="T20" fmla="*/ 2147483646 w 461"/>
                <a:gd name="T21" fmla="*/ 2147483646 h 84"/>
                <a:gd name="T22" fmla="*/ 2147483646 w 461"/>
                <a:gd name="T23" fmla="*/ 2147483646 h 84"/>
                <a:gd name="T24" fmla="*/ 2147483646 w 461"/>
                <a:gd name="T25" fmla="*/ 2147483646 h 84"/>
                <a:gd name="T26" fmla="*/ 2147483646 w 461"/>
                <a:gd name="T27" fmla="*/ 2147483646 h 84"/>
                <a:gd name="T28" fmla="*/ 2147483646 w 461"/>
                <a:gd name="T29" fmla="*/ 2147483646 h 84"/>
                <a:gd name="T30" fmla="*/ 2147483646 w 461"/>
                <a:gd name="T31" fmla="*/ 2147483646 h 84"/>
                <a:gd name="T32" fmla="*/ 2147483646 w 461"/>
                <a:gd name="T33" fmla="*/ 2147483646 h 84"/>
                <a:gd name="T34" fmla="*/ 2147483646 w 461"/>
                <a:gd name="T35" fmla="*/ 2147483646 h 84"/>
                <a:gd name="T36" fmla="*/ 2147483646 w 461"/>
                <a:gd name="T37" fmla="*/ 2147483646 h 84"/>
                <a:gd name="T38" fmla="*/ 2147483646 w 461"/>
                <a:gd name="T39" fmla="*/ 2147483646 h 84"/>
                <a:gd name="T40" fmla="*/ 2147483646 w 461"/>
                <a:gd name="T41" fmla="*/ 2147483646 h 84"/>
                <a:gd name="T42" fmla="*/ 2147483646 w 461"/>
                <a:gd name="T43" fmla="*/ 2147483646 h 84"/>
                <a:gd name="T44" fmla="*/ 2147483646 w 461"/>
                <a:gd name="T45" fmla="*/ 2147483646 h 84"/>
                <a:gd name="T46" fmla="*/ 2147483646 w 461"/>
                <a:gd name="T47" fmla="*/ 2147483646 h 84"/>
                <a:gd name="T48" fmla="*/ 2147483646 w 461"/>
                <a:gd name="T49" fmla="*/ 2147483646 h 84"/>
                <a:gd name="T50" fmla="*/ 2147483646 w 461"/>
                <a:gd name="T51" fmla="*/ 2147483646 h 84"/>
                <a:gd name="T52" fmla="*/ 2147483646 w 461"/>
                <a:gd name="T53" fmla="*/ 2147483646 h 84"/>
                <a:gd name="T54" fmla="*/ 2147483646 w 461"/>
                <a:gd name="T55" fmla="*/ 2147483646 h 84"/>
                <a:gd name="T56" fmla="*/ 2147483646 w 461"/>
                <a:gd name="T57" fmla="*/ 2147483646 h 84"/>
                <a:gd name="T58" fmla="*/ 2147483646 w 461"/>
                <a:gd name="T59" fmla="*/ 2147483646 h 84"/>
                <a:gd name="T60" fmla="*/ 2147483646 w 461"/>
                <a:gd name="T61" fmla="*/ 2147483646 h 84"/>
                <a:gd name="T62" fmla="*/ 2147483646 w 461"/>
                <a:gd name="T63" fmla="*/ 2147483646 h 84"/>
                <a:gd name="T64" fmla="*/ 2147483646 w 461"/>
                <a:gd name="T65" fmla="*/ 2147483646 h 84"/>
                <a:gd name="T66" fmla="*/ 2147483646 w 461"/>
                <a:gd name="T67" fmla="*/ 2147483646 h 84"/>
                <a:gd name="T68" fmla="*/ 2147483646 w 461"/>
                <a:gd name="T69" fmla="*/ 2147483646 h 84"/>
                <a:gd name="T70" fmla="*/ 2147483646 w 461"/>
                <a:gd name="T71" fmla="*/ 2147483646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1"/>
                <a:gd name="T109" fmla="*/ 0 h 84"/>
                <a:gd name="T110" fmla="*/ 461 w 46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1" h="84">
                  <a:moveTo>
                    <a:pt x="0" y="0"/>
                  </a:moveTo>
                  <a:lnTo>
                    <a:pt x="1" y="16"/>
                  </a:lnTo>
                  <a:lnTo>
                    <a:pt x="1" y="32"/>
                  </a:lnTo>
                  <a:lnTo>
                    <a:pt x="1" y="48"/>
                  </a:lnTo>
                  <a:lnTo>
                    <a:pt x="2" y="64"/>
                  </a:lnTo>
                  <a:lnTo>
                    <a:pt x="6" y="66"/>
                  </a:lnTo>
                  <a:lnTo>
                    <a:pt x="10" y="68"/>
                  </a:lnTo>
                  <a:lnTo>
                    <a:pt x="18" y="70"/>
                  </a:lnTo>
                  <a:lnTo>
                    <a:pt x="26" y="72"/>
                  </a:lnTo>
                  <a:lnTo>
                    <a:pt x="36" y="73"/>
                  </a:lnTo>
                  <a:lnTo>
                    <a:pt x="47" y="75"/>
                  </a:lnTo>
                  <a:lnTo>
                    <a:pt x="60" y="76"/>
                  </a:lnTo>
                  <a:lnTo>
                    <a:pt x="72" y="78"/>
                  </a:lnTo>
                  <a:lnTo>
                    <a:pt x="87" y="79"/>
                  </a:lnTo>
                  <a:lnTo>
                    <a:pt x="102" y="80"/>
                  </a:lnTo>
                  <a:lnTo>
                    <a:pt x="117" y="81"/>
                  </a:lnTo>
                  <a:lnTo>
                    <a:pt x="134" y="82"/>
                  </a:lnTo>
                  <a:lnTo>
                    <a:pt x="151" y="83"/>
                  </a:lnTo>
                  <a:lnTo>
                    <a:pt x="169" y="83"/>
                  </a:lnTo>
                  <a:lnTo>
                    <a:pt x="187" y="84"/>
                  </a:lnTo>
                  <a:lnTo>
                    <a:pt x="205" y="84"/>
                  </a:lnTo>
                  <a:lnTo>
                    <a:pt x="224" y="84"/>
                  </a:lnTo>
                  <a:lnTo>
                    <a:pt x="242" y="84"/>
                  </a:lnTo>
                  <a:lnTo>
                    <a:pt x="261" y="84"/>
                  </a:lnTo>
                  <a:lnTo>
                    <a:pt x="279" y="84"/>
                  </a:lnTo>
                  <a:lnTo>
                    <a:pt x="298" y="83"/>
                  </a:lnTo>
                  <a:lnTo>
                    <a:pt x="316" y="83"/>
                  </a:lnTo>
                  <a:lnTo>
                    <a:pt x="334" y="82"/>
                  </a:lnTo>
                  <a:lnTo>
                    <a:pt x="351" y="81"/>
                  </a:lnTo>
                  <a:lnTo>
                    <a:pt x="368" y="80"/>
                  </a:lnTo>
                  <a:lnTo>
                    <a:pt x="384" y="78"/>
                  </a:lnTo>
                  <a:lnTo>
                    <a:pt x="399" y="76"/>
                  </a:lnTo>
                  <a:lnTo>
                    <a:pt x="413" y="75"/>
                  </a:lnTo>
                  <a:lnTo>
                    <a:pt x="427" y="73"/>
                  </a:lnTo>
                  <a:lnTo>
                    <a:pt x="439" y="71"/>
                  </a:lnTo>
                  <a:lnTo>
                    <a:pt x="451" y="68"/>
                  </a:lnTo>
                  <a:lnTo>
                    <a:pt x="461" y="65"/>
                  </a:lnTo>
                  <a:lnTo>
                    <a:pt x="460" y="49"/>
                  </a:lnTo>
                  <a:lnTo>
                    <a:pt x="458" y="34"/>
                  </a:lnTo>
                  <a:lnTo>
                    <a:pt x="458" y="17"/>
                  </a:lnTo>
                  <a:lnTo>
                    <a:pt x="457" y="2"/>
                  </a:lnTo>
                  <a:lnTo>
                    <a:pt x="449" y="4"/>
                  </a:lnTo>
                  <a:lnTo>
                    <a:pt x="439" y="6"/>
                  </a:lnTo>
                  <a:lnTo>
                    <a:pt x="428" y="8"/>
                  </a:lnTo>
                  <a:lnTo>
                    <a:pt x="416" y="9"/>
                  </a:lnTo>
                  <a:lnTo>
                    <a:pt x="402" y="11"/>
                  </a:lnTo>
                  <a:lnTo>
                    <a:pt x="387" y="12"/>
                  </a:lnTo>
                  <a:lnTo>
                    <a:pt x="371" y="12"/>
                  </a:lnTo>
                  <a:lnTo>
                    <a:pt x="354" y="13"/>
                  </a:lnTo>
                  <a:lnTo>
                    <a:pt x="336" y="14"/>
                  </a:lnTo>
                  <a:lnTo>
                    <a:pt x="318" y="14"/>
                  </a:lnTo>
                  <a:lnTo>
                    <a:pt x="299" y="15"/>
                  </a:lnTo>
                  <a:lnTo>
                    <a:pt x="280" y="15"/>
                  </a:lnTo>
                  <a:lnTo>
                    <a:pt x="260" y="15"/>
                  </a:lnTo>
                  <a:lnTo>
                    <a:pt x="241" y="15"/>
                  </a:lnTo>
                  <a:lnTo>
                    <a:pt x="221" y="14"/>
                  </a:lnTo>
                  <a:lnTo>
                    <a:pt x="201" y="14"/>
                  </a:lnTo>
                  <a:lnTo>
                    <a:pt x="182" y="13"/>
                  </a:lnTo>
                  <a:lnTo>
                    <a:pt x="163" y="13"/>
                  </a:lnTo>
                  <a:lnTo>
                    <a:pt x="144" y="12"/>
                  </a:lnTo>
                  <a:lnTo>
                    <a:pt x="126" y="11"/>
                  </a:lnTo>
                  <a:lnTo>
                    <a:pt x="109" y="11"/>
                  </a:lnTo>
                  <a:lnTo>
                    <a:pt x="92" y="10"/>
                  </a:lnTo>
                  <a:lnTo>
                    <a:pt x="77" y="9"/>
                  </a:lnTo>
                  <a:lnTo>
                    <a:pt x="62" y="8"/>
                  </a:lnTo>
                  <a:lnTo>
                    <a:pt x="49" y="8"/>
                  </a:lnTo>
                  <a:lnTo>
                    <a:pt x="36" y="6"/>
                  </a:lnTo>
                  <a:lnTo>
                    <a:pt x="27" y="5"/>
                  </a:lnTo>
                  <a:lnTo>
                    <a:pt x="17" y="4"/>
                  </a:lnTo>
                  <a:lnTo>
                    <a:pt x="10" y="3"/>
                  </a:lnTo>
                  <a:lnTo>
                    <a:pt x="5" y="2"/>
                  </a:lnTo>
                  <a:lnTo>
                    <a:pt x="1" y="1"/>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3" name="Freeform 275"/>
            <p:cNvSpPr>
              <a:spLocks/>
            </p:cNvSpPr>
            <p:nvPr/>
          </p:nvSpPr>
          <p:spPr bwMode="auto">
            <a:xfrm>
              <a:off x="3741738" y="2855913"/>
              <a:ext cx="658813" cy="128587"/>
            </a:xfrm>
            <a:custGeom>
              <a:avLst/>
              <a:gdLst>
                <a:gd name="T0" fmla="*/ 0 w 415"/>
                <a:gd name="T1" fmla="*/ 2147483646 h 81"/>
                <a:gd name="T2" fmla="*/ 2147483646 w 415"/>
                <a:gd name="T3" fmla="*/ 2147483646 h 81"/>
                <a:gd name="T4" fmla="*/ 2147483646 w 415"/>
                <a:gd name="T5" fmla="*/ 2147483646 h 81"/>
                <a:gd name="T6" fmla="*/ 2147483646 w 415"/>
                <a:gd name="T7" fmla="*/ 2147483646 h 81"/>
                <a:gd name="T8" fmla="*/ 2147483646 w 415"/>
                <a:gd name="T9" fmla="*/ 2147483646 h 81"/>
                <a:gd name="T10" fmla="*/ 2147483646 w 415"/>
                <a:gd name="T11" fmla="*/ 2147483646 h 81"/>
                <a:gd name="T12" fmla="*/ 2147483646 w 415"/>
                <a:gd name="T13" fmla="*/ 2147483646 h 81"/>
                <a:gd name="T14" fmla="*/ 2147483646 w 415"/>
                <a:gd name="T15" fmla="*/ 2147483646 h 81"/>
                <a:gd name="T16" fmla="*/ 2147483646 w 415"/>
                <a:gd name="T17" fmla="*/ 2147483646 h 81"/>
                <a:gd name="T18" fmla="*/ 2147483646 w 415"/>
                <a:gd name="T19" fmla="*/ 2147483646 h 81"/>
                <a:gd name="T20" fmla="*/ 2147483646 w 415"/>
                <a:gd name="T21" fmla="*/ 2147483646 h 81"/>
                <a:gd name="T22" fmla="*/ 2147483646 w 415"/>
                <a:gd name="T23" fmla="*/ 2147483646 h 81"/>
                <a:gd name="T24" fmla="*/ 2147483646 w 415"/>
                <a:gd name="T25" fmla="*/ 2147483646 h 81"/>
                <a:gd name="T26" fmla="*/ 2147483646 w 415"/>
                <a:gd name="T27" fmla="*/ 2147483646 h 81"/>
                <a:gd name="T28" fmla="*/ 2147483646 w 415"/>
                <a:gd name="T29" fmla="*/ 2147483646 h 81"/>
                <a:gd name="T30" fmla="*/ 2147483646 w 415"/>
                <a:gd name="T31" fmla="*/ 2147483646 h 81"/>
                <a:gd name="T32" fmla="*/ 2147483646 w 415"/>
                <a:gd name="T33" fmla="*/ 2147483646 h 81"/>
                <a:gd name="T34" fmla="*/ 2147483646 w 415"/>
                <a:gd name="T35" fmla="*/ 2147483646 h 81"/>
                <a:gd name="T36" fmla="*/ 2147483646 w 415"/>
                <a:gd name="T37" fmla="*/ 2147483646 h 81"/>
                <a:gd name="T38" fmla="*/ 2147483646 w 415"/>
                <a:gd name="T39" fmla="*/ 2147483646 h 81"/>
                <a:gd name="T40" fmla="*/ 2147483646 w 415"/>
                <a:gd name="T41" fmla="*/ 2147483646 h 81"/>
                <a:gd name="T42" fmla="*/ 2147483646 w 415"/>
                <a:gd name="T43" fmla="*/ 2147483646 h 81"/>
                <a:gd name="T44" fmla="*/ 2147483646 w 415"/>
                <a:gd name="T45" fmla="*/ 2147483646 h 81"/>
                <a:gd name="T46" fmla="*/ 2147483646 w 415"/>
                <a:gd name="T47" fmla="*/ 2147483646 h 81"/>
                <a:gd name="T48" fmla="*/ 2147483646 w 415"/>
                <a:gd name="T49" fmla="*/ 2147483646 h 81"/>
                <a:gd name="T50" fmla="*/ 2147483646 w 415"/>
                <a:gd name="T51" fmla="*/ 2147483646 h 81"/>
                <a:gd name="T52" fmla="*/ 2147483646 w 415"/>
                <a:gd name="T53" fmla="*/ 2147483646 h 81"/>
                <a:gd name="T54" fmla="*/ 2147483646 w 415"/>
                <a:gd name="T55" fmla="*/ 2147483646 h 81"/>
                <a:gd name="T56" fmla="*/ 2147483646 w 415"/>
                <a:gd name="T57" fmla="*/ 2147483646 h 81"/>
                <a:gd name="T58" fmla="*/ 2147483646 w 415"/>
                <a:gd name="T59" fmla="*/ 2147483646 h 81"/>
                <a:gd name="T60" fmla="*/ 2147483646 w 415"/>
                <a:gd name="T61" fmla="*/ 2147483646 h 81"/>
                <a:gd name="T62" fmla="*/ 2147483646 w 415"/>
                <a:gd name="T63" fmla="*/ 2147483646 h 81"/>
                <a:gd name="T64" fmla="*/ 2147483646 w 415"/>
                <a:gd name="T65" fmla="*/ 2147483646 h 81"/>
                <a:gd name="T66" fmla="*/ 2147483646 w 415"/>
                <a:gd name="T67" fmla="*/ 2147483646 h 81"/>
                <a:gd name="T68" fmla="*/ 2147483646 w 415"/>
                <a:gd name="T69" fmla="*/ 2147483646 h 81"/>
                <a:gd name="T70" fmla="*/ 2147483646 w 415"/>
                <a:gd name="T71" fmla="*/ 2147483646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81"/>
                <a:gd name="T110" fmla="*/ 415 w 415"/>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81">
                  <a:moveTo>
                    <a:pt x="0" y="0"/>
                  </a:moveTo>
                  <a:lnTo>
                    <a:pt x="0" y="16"/>
                  </a:lnTo>
                  <a:lnTo>
                    <a:pt x="1" y="32"/>
                  </a:lnTo>
                  <a:lnTo>
                    <a:pt x="1" y="47"/>
                  </a:lnTo>
                  <a:lnTo>
                    <a:pt x="1" y="63"/>
                  </a:lnTo>
                  <a:lnTo>
                    <a:pt x="5" y="65"/>
                  </a:lnTo>
                  <a:lnTo>
                    <a:pt x="10" y="66"/>
                  </a:lnTo>
                  <a:lnTo>
                    <a:pt x="17" y="68"/>
                  </a:lnTo>
                  <a:lnTo>
                    <a:pt x="24" y="70"/>
                  </a:lnTo>
                  <a:lnTo>
                    <a:pt x="33" y="72"/>
                  </a:lnTo>
                  <a:lnTo>
                    <a:pt x="43" y="73"/>
                  </a:lnTo>
                  <a:lnTo>
                    <a:pt x="54" y="74"/>
                  </a:lnTo>
                  <a:lnTo>
                    <a:pt x="66" y="76"/>
                  </a:lnTo>
                  <a:lnTo>
                    <a:pt x="79" y="77"/>
                  </a:lnTo>
                  <a:lnTo>
                    <a:pt x="93" y="78"/>
                  </a:lnTo>
                  <a:lnTo>
                    <a:pt x="107" y="78"/>
                  </a:lnTo>
                  <a:lnTo>
                    <a:pt x="122" y="80"/>
                  </a:lnTo>
                  <a:lnTo>
                    <a:pt x="137" y="80"/>
                  </a:lnTo>
                  <a:lnTo>
                    <a:pt x="154" y="80"/>
                  </a:lnTo>
                  <a:lnTo>
                    <a:pt x="169" y="81"/>
                  </a:lnTo>
                  <a:lnTo>
                    <a:pt x="185" y="81"/>
                  </a:lnTo>
                  <a:lnTo>
                    <a:pt x="203" y="81"/>
                  </a:lnTo>
                  <a:lnTo>
                    <a:pt x="219" y="81"/>
                  </a:lnTo>
                  <a:lnTo>
                    <a:pt x="236" y="81"/>
                  </a:lnTo>
                  <a:lnTo>
                    <a:pt x="253" y="81"/>
                  </a:lnTo>
                  <a:lnTo>
                    <a:pt x="269" y="80"/>
                  </a:lnTo>
                  <a:lnTo>
                    <a:pt x="285" y="80"/>
                  </a:lnTo>
                  <a:lnTo>
                    <a:pt x="302" y="80"/>
                  </a:lnTo>
                  <a:lnTo>
                    <a:pt x="317" y="78"/>
                  </a:lnTo>
                  <a:lnTo>
                    <a:pt x="332" y="77"/>
                  </a:lnTo>
                  <a:lnTo>
                    <a:pt x="346" y="76"/>
                  </a:lnTo>
                  <a:lnTo>
                    <a:pt x="360" y="74"/>
                  </a:lnTo>
                  <a:lnTo>
                    <a:pt x="373" y="73"/>
                  </a:lnTo>
                  <a:lnTo>
                    <a:pt x="385" y="71"/>
                  </a:lnTo>
                  <a:lnTo>
                    <a:pt x="396" y="69"/>
                  </a:lnTo>
                  <a:lnTo>
                    <a:pt x="406" y="66"/>
                  </a:lnTo>
                  <a:lnTo>
                    <a:pt x="415" y="64"/>
                  </a:lnTo>
                  <a:lnTo>
                    <a:pt x="414" y="48"/>
                  </a:lnTo>
                  <a:lnTo>
                    <a:pt x="413" y="33"/>
                  </a:lnTo>
                  <a:lnTo>
                    <a:pt x="413" y="18"/>
                  </a:lnTo>
                  <a:lnTo>
                    <a:pt x="411" y="2"/>
                  </a:lnTo>
                  <a:lnTo>
                    <a:pt x="404" y="3"/>
                  </a:lnTo>
                  <a:lnTo>
                    <a:pt x="396" y="6"/>
                  </a:lnTo>
                  <a:lnTo>
                    <a:pt x="385" y="7"/>
                  </a:lnTo>
                  <a:lnTo>
                    <a:pt x="374" y="9"/>
                  </a:lnTo>
                  <a:lnTo>
                    <a:pt x="362" y="10"/>
                  </a:lnTo>
                  <a:lnTo>
                    <a:pt x="349" y="11"/>
                  </a:lnTo>
                  <a:lnTo>
                    <a:pt x="335" y="11"/>
                  </a:lnTo>
                  <a:lnTo>
                    <a:pt x="319" y="12"/>
                  </a:lnTo>
                  <a:lnTo>
                    <a:pt x="304" y="13"/>
                  </a:lnTo>
                  <a:lnTo>
                    <a:pt x="287" y="13"/>
                  </a:lnTo>
                  <a:lnTo>
                    <a:pt x="270" y="13"/>
                  </a:lnTo>
                  <a:lnTo>
                    <a:pt x="254" y="14"/>
                  </a:lnTo>
                  <a:lnTo>
                    <a:pt x="236" y="14"/>
                  </a:lnTo>
                  <a:lnTo>
                    <a:pt x="218" y="13"/>
                  </a:lnTo>
                  <a:lnTo>
                    <a:pt x="200" y="13"/>
                  </a:lnTo>
                  <a:lnTo>
                    <a:pt x="183" y="13"/>
                  </a:lnTo>
                  <a:lnTo>
                    <a:pt x="165" y="13"/>
                  </a:lnTo>
                  <a:lnTo>
                    <a:pt x="148" y="12"/>
                  </a:lnTo>
                  <a:lnTo>
                    <a:pt x="132" y="11"/>
                  </a:lnTo>
                  <a:lnTo>
                    <a:pt x="115" y="11"/>
                  </a:lnTo>
                  <a:lnTo>
                    <a:pt x="100" y="10"/>
                  </a:lnTo>
                  <a:lnTo>
                    <a:pt x="85" y="9"/>
                  </a:lnTo>
                  <a:lnTo>
                    <a:pt x="71" y="9"/>
                  </a:lnTo>
                  <a:lnTo>
                    <a:pt x="58" y="7"/>
                  </a:lnTo>
                  <a:lnTo>
                    <a:pt x="45" y="7"/>
                  </a:lnTo>
                  <a:lnTo>
                    <a:pt x="35" y="6"/>
                  </a:lnTo>
                  <a:lnTo>
                    <a:pt x="25" y="4"/>
                  </a:lnTo>
                  <a:lnTo>
                    <a:pt x="17" y="4"/>
                  </a:lnTo>
                  <a:lnTo>
                    <a:pt x="10" y="3"/>
                  </a:lnTo>
                  <a:lnTo>
                    <a:pt x="5" y="2"/>
                  </a:lnTo>
                  <a:lnTo>
                    <a:pt x="1" y="2"/>
                  </a:lnTo>
                  <a:lnTo>
                    <a:pt x="0"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4" name="Freeform 276"/>
            <p:cNvSpPr>
              <a:spLocks/>
            </p:cNvSpPr>
            <p:nvPr/>
          </p:nvSpPr>
          <p:spPr bwMode="auto">
            <a:xfrm>
              <a:off x="3773488" y="2857500"/>
              <a:ext cx="588963" cy="127000"/>
            </a:xfrm>
            <a:custGeom>
              <a:avLst/>
              <a:gdLst>
                <a:gd name="T0" fmla="*/ 0 w 371"/>
                <a:gd name="T1" fmla="*/ 2147483646 h 80"/>
                <a:gd name="T2" fmla="*/ 2147483646 w 371"/>
                <a:gd name="T3" fmla="*/ 2147483646 h 80"/>
                <a:gd name="T4" fmla="*/ 2147483646 w 371"/>
                <a:gd name="T5" fmla="*/ 2147483646 h 80"/>
                <a:gd name="T6" fmla="*/ 2147483646 w 371"/>
                <a:gd name="T7" fmla="*/ 2147483646 h 80"/>
                <a:gd name="T8" fmla="*/ 2147483646 w 371"/>
                <a:gd name="T9" fmla="*/ 2147483646 h 80"/>
                <a:gd name="T10" fmla="*/ 2147483646 w 371"/>
                <a:gd name="T11" fmla="*/ 2147483646 h 80"/>
                <a:gd name="T12" fmla="*/ 2147483646 w 371"/>
                <a:gd name="T13" fmla="*/ 2147483646 h 80"/>
                <a:gd name="T14" fmla="*/ 2147483646 w 371"/>
                <a:gd name="T15" fmla="*/ 2147483646 h 80"/>
                <a:gd name="T16" fmla="*/ 2147483646 w 371"/>
                <a:gd name="T17" fmla="*/ 2147483646 h 80"/>
                <a:gd name="T18" fmla="*/ 2147483646 w 371"/>
                <a:gd name="T19" fmla="*/ 2147483646 h 80"/>
                <a:gd name="T20" fmla="*/ 2147483646 w 371"/>
                <a:gd name="T21" fmla="*/ 2147483646 h 80"/>
                <a:gd name="T22" fmla="*/ 2147483646 w 371"/>
                <a:gd name="T23" fmla="*/ 2147483646 h 80"/>
                <a:gd name="T24" fmla="*/ 2147483646 w 371"/>
                <a:gd name="T25" fmla="*/ 2147483646 h 80"/>
                <a:gd name="T26" fmla="*/ 2147483646 w 371"/>
                <a:gd name="T27" fmla="*/ 2147483646 h 80"/>
                <a:gd name="T28" fmla="*/ 2147483646 w 371"/>
                <a:gd name="T29" fmla="*/ 2147483646 h 80"/>
                <a:gd name="T30" fmla="*/ 2147483646 w 371"/>
                <a:gd name="T31" fmla="*/ 2147483646 h 80"/>
                <a:gd name="T32" fmla="*/ 2147483646 w 371"/>
                <a:gd name="T33" fmla="*/ 2147483646 h 80"/>
                <a:gd name="T34" fmla="*/ 2147483646 w 371"/>
                <a:gd name="T35" fmla="*/ 2147483646 h 80"/>
                <a:gd name="T36" fmla="*/ 2147483646 w 371"/>
                <a:gd name="T37" fmla="*/ 2147483646 h 80"/>
                <a:gd name="T38" fmla="*/ 2147483646 w 371"/>
                <a:gd name="T39" fmla="*/ 2147483646 h 80"/>
                <a:gd name="T40" fmla="*/ 2147483646 w 371"/>
                <a:gd name="T41" fmla="*/ 2147483646 h 80"/>
                <a:gd name="T42" fmla="*/ 2147483646 w 371"/>
                <a:gd name="T43" fmla="*/ 2147483646 h 80"/>
                <a:gd name="T44" fmla="*/ 2147483646 w 371"/>
                <a:gd name="T45" fmla="*/ 2147483646 h 80"/>
                <a:gd name="T46" fmla="*/ 2147483646 w 371"/>
                <a:gd name="T47" fmla="*/ 2147483646 h 80"/>
                <a:gd name="T48" fmla="*/ 2147483646 w 371"/>
                <a:gd name="T49" fmla="*/ 2147483646 h 80"/>
                <a:gd name="T50" fmla="*/ 2147483646 w 371"/>
                <a:gd name="T51" fmla="*/ 2147483646 h 80"/>
                <a:gd name="T52" fmla="*/ 2147483646 w 371"/>
                <a:gd name="T53" fmla="*/ 2147483646 h 80"/>
                <a:gd name="T54" fmla="*/ 2147483646 w 371"/>
                <a:gd name="T55" fmla="*/ 2147483646 h 80"/>
                <a:gd name="T56" fmla="*/ 2147483646 w 371"/>
                <a:gd name="T57" fmla="*/ 2147483646 h 80"/>
                <a:gd name="T58" fmla="*/ 2147483646 w 371"/>
                <a:gd name="T59" fmla="*/ 2147483646 h 80"/>
                <a:gd name="T60" fmla="*/ 2147483646 w 371"/>
                <a:gd name="T61" fmla="*/ 2147483646 h 80"/>
                <a:gd name="T62" fmla="*/ 2147483646 w 371"/>
                <a:gd name="T63" fmla="*/ 2147483646 h 80"/>
                <a:gd name="T64" fmla="*/ 2147483646 w 371"/>
                <a:gd name="T65" fmla="*/ 2147483646 h 80"/>
                <a:gd name="T66" fmla="*/ 2147483646 w 371"/>
                <a:gd name="T67" fmla="*/ 2147483646 h 80"/>
                <a:gd name="T68" fmla="*/ 2147483646 w 371"/>
                <a:gd name="T69" fmla="*/ 2147483646 h 80"/>
                <a:gd name="T70" fmla="*/ 2147483646 w 371"/>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1"/>
                <a:gd name="T109" fmla="*/ 0 h 80"/>
                <a:gd name="T110" fmla="*/ 371 w 371"/>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1" h="80">
                  <a:moveTo>
                    <a:pt x="0" y="0"/>
                  </a:moveTo>
                  <a:lnTo>
                    <a:pt x="0" y="16"/>
                  </a:lnTo>
                  <a:lnTo>
                    <a:pt x="1" y="31"/>
                  </a:lnTo>
                  <a:lnTo>
                    <a:pt x="1" y="47"/>
                  </a:lnTo>
                  <a:lnTo>
                    <a:pt x="1" y="64"/>
                  </a:lnTo>
                  <a:lnTo>
                    <a:pt x="5" y="65"/>
                  </a:lnTo>
                  <a:lnTo>
                    <a:pt x="9" y="67"/>
                  </a:lnTo>
                  <a:lnTo>
                    <a:pt x="16" y="68"/>
                  </a:lnTo>
                  <a:lnTo>
                    <a:pt x="22" y="69"/>
                  </a:lnTo>
                  <a:lnTo>
                    <a:pt x="30" y="71"/>
                  </a:lnTo>
                  <a:lnTo>
                    <a:pt x="39" y="73"/>
                  </a:lnTo>
                  <a:lnTo>
                    <a:pt x="49" y="73"/>
                  </a:lnTo>
                  <a:lnTo>
                    <a:pt x="60" y="75"/>
                  </a:lnTo>
                  <a:lnTo>
                    <a:pt x="71" y="76"/>
                  </a:lnTo>
                  <a:lnTo>
                    <a:pt x="84" y="76"/>
                  </a:lnTo>
                  <a:lnTo>
                    <a:pt x="96" y="77"/>
                  </a:lnTo>
                  <a:lnTo>
                    <a:pt x="110" y="78"/>
                  </a:lnTo>
                  <a:lnTo>
                    <a:pt x="123" y="79"/>
                  </a:lnTo>
                  <a:lnTo>
                    <a:pt x="137" y="79"/>
                  </a:lnTo>
                  <a:lnTo>
                    <a:pt x="152" y="80"/>
                  </a:lnTo>
                  <a:lnTo>
                    <a:pt x="167" y="80"/>
                  </a:lnTo>
                  <a:lnTo>
                    <a:pt x="182" y="80"/>
                  </a:lnTo>
                  <a:lnTo>
                    <a:pt x="196" y="80"/>
                  </a:lnTo>
                  <a:lnTo>
                    <a:pt x="211" y="80"/>
                  </a:lnTo>
                  <a:lnTo>
                    <a:pt x="226" y="80"/>
                  </a:lnTo>
                  <a:lnTo>
                    <a:pt x="240" y="79"/>
                  </a:lnTo>
                  <a:lnTo>
                    <a:pt x="255" y="79"/>
                  </a:lnTo>
                  <a:lnTo>
                    <a:pt x="269" y="78"/>
                  </a:lnTo>
                  <a:lnTo>
                    <a:pt x="283" y="77"/>
                  </a:lnTo>
                  <a:lnTo>
                    <a:pt x="296" y="76"/>
                  </a:lnTo>
                  <a:lnTo>
                    <a:pt x="309" y="75"/>
                  </a:lnTo>
                  <a:lnTo>
                    <a:pt x="321" y="74"/>
                  </a:lnTo>
                  <a:lnTo>
                    <a:pt x="333" y="73"/>
                  </a:lnTo>
                  <a:lnTo>
                    <a:pt x="344" y="71"/>
                  </a:lnTo>
                  <a:lnTo>
                    <a:pt x="353" y="69"/>
                  </a:lnTo>
                  <a:lnTo>
                    <a:pt x="363" y="67"/>
                  </a:lnTo>
                  <a:lnTo>
                    <a:pt x="371" y="65"/>
                  </a:lnTo>
                  <a:lnTo>
                    <a:pt x="370" y="50"/>
                  </a:lnTo>
                  <a:lnTo>
                    <a:pt x="369" y="34"/>
                  </a:lnTo>
                  <a:lnTo>
                    <a:pt x="368" y="17"/>
                  </a:lnTo>
                  <a:lnTo>
                    <a:pt x="367" y="1"/>
                  </a:lnTo>
                  <a:lnTo>
                    <a:pt x="361" y="3"/>
                  </a:lnTo>
                  <a:lnTo>
                    <a:pt x="353" y="5"/>
                  </a:lnTo>
                  <a:lnTo>
                    <a:pt x="344" y="6"/>
                  </a:lnTo>
                  <a:lnTo>
                    <a:pt x="334" y="8"/>
                  </a:lnTo>
                  <a:lnTo>
                    <a:pt x="323" y="9"/>
                  </a:lnTo>
                  <a:lnTo>
                    <a:pt x="312" y="9"/>
                  </a:lnTo>
                  <a:lnTo>
                    <a:pt x="298" y="10"/>
                  </a:lnTo>
                  <a:lnTo>
                    <a:pt x="286" y="11"/>
                  </a:lnTo>
                  <a:lnTo>
                    <a:pt x="271" y="11"/>
                  </a:lnTo>
                  <a:lnTo>
                    <a:pt x="257" y="12"/>
                  </a:lnTo>
                  <a:lnTo>
                    <a:pt x="242" y="12"/>
                  </a:lnTo>
                  <a:lnTo>
                    <a:pt x="227" y="12"/>
                  </a:lnTo>
                  <a:lnTo>
                    <a:pt x="212" y="12"/>
                  </a:lnTo>
                  <a:lnTo>
                    <a:pt x="196" y="12"/>
                  </a:lnTo>
                  <a:lnTo>
                    <a:pt x="180" y="12"/>
                  </a:lnTo>
                  <a:lnTo>
                    <a:pt x="165" y="11"/>
                  </a:lnTo>
                  <a:lnTo>
                    <a:pt x="149" y="11"/>
                  </a:lnTo>
                  <a:lnTo>
                    <a:pt x="134" y="11"/>
                  </a:lnTo>
                  <a:lnTo>
                    <a:pt x="119" y="10"/>
                  </a:lnTo>
                  <a:lnTo>
                    <a:pt x="105" y="9"/>
                  </a:lnTo>
                  <a:lnTo>
                    <a:pt x="91" y="9"/>
                  </a:lnTo>
                  <a:lnTo>
                    <a:pt x="78" y="8"/>
                  </a:lnTo>
                  <a:lnTo>
                    <a:pt x="65" y="7"/>
                  </a:lnTo>
                  <a:lnTo>
                    <a:pt x="54" y="7"/>
                  </a:lnTo>
                  <a:lnTo>
                    <a:pt x="42" y="5"/>
                  </a:lnTo>
                  <a:lnTo>
                    <a:pt x="33" y="5"/>
                  </a:lnTo>
                  <a:lnTo>
                    <a:pt x="24" y="4"/>
                  </a:lnTo>
                  <a:lnTo>
                    <a:pt x="16" y="3"/>
                  </a:lnTo>
                  <a:lnTo>
                    <a:pt x="10" y="2"/>
                  </a:lnTo>
                  <a:lnTo>
                    <a:pt x="5" y="1"/>
                  </a:lnTo>
                  <a:lnTo>
                    <a:pt x="2" y="1"/>
                  </a:lnTo>
                  <a:lnTo>
                    <a:pt x="0"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5" name="Freeform 277"/>
            <p:cNvSpPr>
              <a:spLocks/>
            </p:cNvSpPr>
            <p:nvPr/>
          </p:nvSpPr>
          <p:spPr bwMode="auto">
            <a:xfrm>
              <a:off x="3806825" y="2860675"/>
              <a:ext cx="517525" cy="122237"/>
            </a:xfrm>
            <a:custGeom>
              <a:avLst/>
              <a:gdLst>
                <a:gd name="T0" fmla="*/ 0 w 326"/>
                <a:gd name="T1" fmla="*/ 0 h 77"/>
                <a:gd name="T2" fmla="*/ 0 w 326"/>
                <a:gd name="T3" fmla="*/ 2147483646 h 77"/>
                <a:gd name="T4" fmla="*/ 0 w 326"/>
                <a:gd name="T5" fmla="*/ 2147483646 h 77"/>
                <a:gd name="T6" fmla="*/ 0 w 326"/>
                <a:gd name="T7" fmla="*/ 2147483646 h 77"/>
                <a:gd name="T8" fmla="*/ 2147483646 w 326"/>
                <a:gd name="T9" fmla="*/ 2147483646 h 77"/>
                <a:gd name="T10" fmla="*/ 2147483646 w 326"/>
                <a:gd name="T11" fmla="*/ 2147483646 h 77"/>
                <a:gd name="T12" fmla="*/ 2147483646 w 326"/>
                <a:gd name="T13" fmla="*/ 2147483646 h 77"/>
                <a:gd name="T14" fmla="*/ 2147483646 w 326"/>
                <a:gd name="T15" fmla="*/ 2147483646 h 77"/>
                <a:gd name="T16" fmla="*/ 2147483646 w 326"/>
                <a:gd name="T17" fmla="*/ 2147483646 h 77"/>
                <a:gd name="T18" fmla="*/ 2147483646 w 326"/>
                <a:gd name="T19" fmla="*/ 2147483646 h 77"/>
                <a:gd name="T20" fmla="*/ 2147483646 w 326"/>
                <a:gd name="T21" fmla="*/ 2147483646 h 77"/>
                <a:gd name="T22" fmla="*/ 2147483646 w 326"/>
                <a:gd name="T23" fmla="*/ 2147483646 h 77"/>
                <a:gd name="T24" fmla="*/ 2147483646 w 326"/>
                <a:gd name="T25" fmla="*/ 2147483646 h 77"/>
                <a:gd name="T26" fmla="*/ 2147483646 w 326"/>
                <a:gd name="T27" fmla="*/ 2147483646 h 77"/>
                <a:gd name="T28" fmla="*/ 2147483646 w 326"/>
                <a:gd name="T29" fmla="*/ 2147483646 h 77"/>
                <a:gd name="T30" fmla="*/ 2147483646 w 326"/>
                <a:gd name="T31" fmla="*/ 2147483646 h 77"/>
                <a:gd name="T32" fmla="*/ 2147483646 w 326"/>
                <a:gd name="T33" fmla="*/ 2147483646 h 77"/>
                <a:gd name="T34" fmla="*/ 2147483646 w 326"/>
                <a:gd name="T35" fmla="*/ 2147483646 h 77"/>
                <a:gd name="T36" fmla="*/ 2147483646 w 326"/>
                <a:gd name="T37" fmla="*/ 2147483646 h 77"/>
                <a:gd name="T38" fmla="*/ 2147483646 w 326"/>
                <a:gd name="T39" fmla="*/ 2147483646 h 77"/>
                <a:gd name="T40" fmla="*/ 2147483646 w 326"/>
                <a:gd name="T41" fmla="*/ 2147483646 h 77"/>
                <a:gd name="T42" fmla="*/ 2147483646 w 326"/>
                <a:gd name="T43" fmla="*/ 2147483646 h 77"/>
                <a:gd name="T44" fmla="*/ 2147483646 w 326"/>
                <a:gd name="T45" fmla="*/ 2147483646 h 77"/>
                <a:gd name="T46" fmla="*/ 2147483646 w 326"/>
                <a:gd name="T47" fmla="*/ 2147483646 h 77"/>
                <a:gd name="T48" fmla="*/ 2147483646 w 326"/>
                <a:gd name="T49" fmla="*/ 2147483646 h 77"/>
                <a:gd name="T50" fmla="*/ 2147483646 w 326"/>
                <a:gd name="T51" fmla="*/ 2147483646 h 77"/>
                <a:gd name="T52" fmla="*/ 2147483646 w 326"/>
                <a:gd name="T53" fmla="*/ 2147483646 h 77"/>
                <a:gd name="T54" fmla="*/ 2147483646 w 326"/>
                <a:gd name="T55" fmla="*/ 2147483646 h 77"/>
                <a:gd name="T56" fmla="*/ 2147483646 w 326"/>
                <a:gd name="T57" fmla="*/ 2147483646 h 77"/>
                <a:gd name="T58" fmla="*/ 2147483646 w 326"/>
                <a:gd name="T59" fmla="*/ 2147483646 h 77"/>
                <a:gd name="T60" fmla="*/ 2147483646 w 326"/>
                <a:gd name="T61" fmla="*/ 2147483646 h 77"/>
                <a:gd name="T62" fmla="*/ 2147483646 w 326"/>
                <a:gd name="T63" fmla="*/ 2147483646 h 77"/>
                <a:gd name="T64" fmla="*/ 2147483646 w 326"/>
                <a:gd name="T65" fmla="*/ 2147483646 h 77"/>
                <a:gd name="T66" fmla="*/ 2147483646 w 326"/>
                <a:gd name="T67" fmla="*/ 2147483646 h 77"/>
                <a:gd name="T68" fmla="*/ 2147483646 w 326"/>
                <a:gd name="T69" fmla="*/ 2147483646 h 77"/>
                <a:gd name="T70" fmla="*/ 2147483646 w 326"/>
                <a:gd name="T71" fmla="*/ 2147483646 h 77"/>
                <a:gd name="T72" fmla="*/ 2147483646 w 326"/>
                <a:gd name="T73" fmla="*/ 2147483646 h 77"/>
                <a:gd name="T74" fmla="*/ 2147483646 w 326"/>
                <a:gd name="T75" fmla="*/ 2147483646 h 77"/>
                <a:gd name="T76" fmla="*/ 2147483646 w 326"/>
                <a:gd name="T77" fmla="*/ 2147483646 h 77"/>
                <a:gd name="T78" fmla="*/ 2147483646 w 326"/>
                <a:gd name="T79" fmla="*/ 2147483646 h 77"/>
                <a:gd name="T80" fmla="*/ 0 w 326"/>
                <a:gd name="T81" fmla="*/ 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6"/>
                <a:gd name="T124" fmla="*/ 0 h 77"/>
                <a:gd name="T125" fmla="*/ 326 w 326"/>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6" h="77">
                  <a:moveTo>
                    <a:pt x="0" y="0"/>
                  </a:moveTo>
                  <a:lnTo>
                    <a:pt x="0" y="16"/>
                  </a:lnTo>
                  <a:lnTo>
                    <a:pt x="0" y="31"/>
                  </a:lnTo>
                  <a:lnTo>
                    <a:pt x="0" y="47"/>
                  </a:lnTo>
                  <a:lnTo>
                    <a:pt x="1" y="63"/>
                  </a:lnTo>
                  <a:lnTo>
                    <a:pt x="8" y="66"/>
                  </a:lnTo>
                  <a:lnTo>
                    <a:pt x="21" y="68"/>
                  </a:lnTo>
                  <a:lnTo>
                    <a:pt x="36" y="70"/>
                  </a:lnTo>
                  <a:lnTo>
                    <a:pt x="54" y="73"/>
                  </a:lnTo>
                  <a:lnTo>
                    <a:pt x="74" y="74"/>
                  </a:lnTo>
                  <a:lnTo>
                    <a:pt x="98" y="76"/>
                  </a:lnTo>
                  <a:lnTo>
                    <a:pt x="122" y="76"/>
                  </a:lnTo>
                  <a:lnTo>
                    <a:pt x="148" y="77"/>
                  </a:lnTo>
                  <a:lnTo>
                    <a:pt x="173" y="77"/>
                  </a:lnTo>
                  <a:lnTo>
                    <a:pt x="199" y="77"/>
                  </a:lnTo>
                  <a:lnTo>
                    <a:pt x="225" y="76"/>
                  </a:lnTo>
                  <a:lnTo>
                    <a:pt x="249" y="75"/>
                  </a:lnTo>
                  <a:lnTo>
                    <a:pt x="272" y="73"/>
                  </a:lnTo>
                  <a:lnTo>
                    <a:pt x="293" y="71"/>
                  </a:lnTo>
                  <a:lnTo>
                    <a:pt x="311" y="69"/>
                  </a:lnTo>
                  <a:lnTo>
                    <a:pt x="326" y="65"/>
                  </a:lnTo>
                  <a:lnTo>
                    <a:pt x="326" y="49"/>
                  </a:lnTo>
                  <a:lnTo>
                    <a:pt x="325" y="33"/>
                  </a:lnTo>
                  <a:lnTo>
                    <a:pt x="324" y="18"/>
                  </a:lnTo>
                  <a:lnTo>
                    <a:pt x="323" y="2"/>
                  </a:lnTo>
                  <a:lnTo>
                    <a:pt x="311" y="4"/>
                  </a:lnTo>
                  <a:lnTo>
                    <a:pt x="294" y="7"/>
                  </a:lnTo>
                  <a:lnTo>
                    <a:pt x="274" y="8"/>
                  </a:lnTo>
                  <a:lnTo>
                    <a:pt x="252" y="10"/>
                  </a:lnTo>
                  <a:lnTo>
                    <a:pt x="227" y="10"/>
                  </a:lnTo>
                  <a:lnTo>
                    <a:pt x="201" y="11"/>
                  </a:lnTo>
                  <a:lnTo>
                    <a:pt x="174" y="11"/>
                  </a:lnTo>
                  <a:lnTo>
                    <a:pt x="147" y="10"/>
                  </a:lnTo>
                  <a:lnTo>
                    <a:pt x="120" y="10"/>
                  </a:lnTo>
                  <a:lnTo>
                    <a:pt x="95" y="8"/>
                  </a:lnTo>
                  <a:lnTo>
                    <a:pt x="71" y="7"/>
                  </a:lnTo>
                  <a:lnTo>
                    <a:pt x="49" y="6"/>
                  </a:lnTo>
                  <a:lnTo>
                    <a:pt x="30" y="4"/>
                  </a:lnTo>
                  <a:lnTo>
                    <a:pt x="16" y="3"/>
                  </a:lnTo>
                  <a:lnTo>
                    <a:pt x="6" y="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6" name="Freeform 278"/>
            <p:cNvSpPr>
              <a:spLocks/>
            </p:cNvSpPr>
            <p:nvPr/>
          </p:nvSpPr>
          <p:spPr bwMode="auto">
            <a:xfrm>
              <a:off x="3840163" y="2863850"/>
              <a:ext cx="446088" cy="119062"/>
            </a:xfrm>
            <a:custGeom>
              <a:avLst/>
              <a:gdLst>
                <a:gd name="T0" fmla="*/ 0 w 281"/>
                <a:gd name="T1" fmla="*/ 0 h 75"/>
                <a:gd name="T2" fmla="*/ 0 w 281"/>
                <a:gd name="T3" fmla="*/ 2147483646 h 75"/>
                <a:gd name="T4" fmla="*/ 0 w 281"/>
                <a:gd name="T5" fmla="*/ 2147483646 h 75"/>
                <a:gd name="T6" fmla="*/ 0 w 281"/>
                <a:gd name="T7" fmla="*/ 2147483646 h 75"/>
                <a:gd name="T8" fmla="*/ 0 w 281"/>
                <a:gd name="T9" fmla="*/ 2147483646 h 75"/>
                <a:gd name="T10" fmla="*/ 2147483646 w 281"/>
                <a:gd name="T11" fmla="*/ 2147483646 h 75"/>
                <a:gd name="T12" fmla="*/ 2147483646 w 281"/>
                <a:gd name="T13" fmla="*/ 2147483646 h 75"/>
                <a:gd name="T14" fmla="*/ 2147483646 w 281"/>
                <a:gd name="T15" fmla="*/ 2147483646 h 75"/>
                <a:gd name="T16" fmla="*/ 2147483646 w 281"/>
                <a:gd name="T17" fmla="*/ 2147483646 h 75"/>
                <a:gd name="T18" fmla="*/ 2147483646 w 281"/>
                <a:gd name="T19" fmla="*/ 2147483646 h 75"/>
                <a:gd name="T20" fmla="*/ 2147483646 w 281"/>
                <a:gd name="T21" fmla="*/ 2147483646 h 75"/>
                <a:gd name="T22" fmla="*/ 2147483646 w 281"/>
                <a:gd name="T23" fmla="*/ 2147483646 h 75"/>
                <a:gd name="T24" fmla="*/ 2147483646 w 281"/>
                <a:gd name="T25" fmla="*/ 2147483646 h 75"/>
                <a:gd name="T26" fmla="*/ 2147483646 w 281"/>
                <a:gd name="T27" fmla="*/ 2147483646 h 75"/>
                <a:gd name="T28" fmla="*/ 2147483646 w 281"/>
                <a:gd name="T29" fmla="*/ 2147483646 h 75"/>
                <a:gd name="T30" fmla="*/ 2147483646 w 281"/>
                <a:gd name="T31" fmla="*/ 2147483646 h 75"/>
                <a:gd name="T32" fmla="*/ 2147483646 w 281"/>
                <a:gd name="T33" fmla="*/ 2147483646 h 75"/>
                <a:gd name="T34" fmla="*/ 2147483646 w 281"/>
                <a:gd name="T35" fmla="*/ 2147483646 h 75"/>
                <a:gd name="T36" fmla="*/ 2147483646 w 281"/>
                <a:gd name="T37" fmla="*/ 2147483646 h 75"/>
                <a:gd name="T38" fmla="*/ 2147483646 w 281"/>
                <a:gd name="T39" fmla="*/ 2147483646 h 75"/>
                <a:gd name="T40" fmla="*/ 2147483646 w 281"/>
                <a:gd name="T41" fmla="*/ 2147483646 h 75"/>
                <a:gd name="T42" fmla="*/ 2147483646 w 281"/>
                <a:gd name="T43" fmla="*/ 2147483646 h 75"/>
                <a:gd name="T44" fmla="*/ 2147483646 w 281"/>
                <a:gd name="T45" fmla="*/ 2147483646 h 75"/>
                <a:gd name="T46" fmla="*/ 2147483646 w 281"/>
                <a:gd name="T47" fmla="*/ 2147483646 h 75"/>
                <a:gd name="T48" fmla="*/ 2147483646 w 281"/>
                <a:gd name="T49" fmla="*/ 2147483646 h 75"/>
                <a:gd name="T50" fmla="*/ 2147483646 w 281"/>
                <a:gd name="T51" fmla="*/ 2147483646 h 75"/>
                <a:gd name="T52" fmla="*/ 2147483646 w 281"/>
                <a:gd name="T53" fmla="*/ 2147483646 h 75"/>
                <a:gd name="T54" fmla="*/ 2147483646 w 281"/>
                <a:gd name="T55" fmla="*/ 2147483646 h 75"/>
                <a:gd name="T56" fmla="*/ 2147483646 w 281"/>
                <a:gd name="T57" fmla="*/ 2147483646 h 75"/>
                <a:gd name="T58" fmla="*/ 2147483646 w 281"/>
                <a:gd name="T59" fmla="*/ 2147483646 h 75"/>
                <a:gd name="T60" fmla="*/ 2147483646 w 281"/>
                <a:gd name="T61" fmla="*/ 2147483646 h 75"/>
                <a:gd name="T62" fmla="*/ 2147483646 w 281"/>
                <a:gd name="T63" fmla="*/ 2147483646 h 75"/>
                <a:gd name="T64" fmla="*/ 2147483646 w 281"/>
                <a:gd name="T65" fmla="*/ 2147483646 h 75"/>
                <a:gd name="T66" fmla="*/ 2147483646 w 281"/>
                <a:gd name="T67" fmla="*/ 2147483646 h 75"/>
                <a:gd name="T68" fmla="*/ 2147483646 w 281"/>
                <a:gd name="T69" fmla="*/ 2147483646 h 75"/>
                <a:gd name="T70" fmla="*/ 2147483646 w 281"/>
                <a:gd name="T71" fmla="*/ 2147483646 h 75"/>
                <a:gd name="T72" fmla="*/ 2147483646 w 281"/>
                <a:gd name="T73" fmla="*/ 2147483646 h 75"/>
                <a:gd name="T74" fmla="*/ 2147483646 w 281"/>
                <a:gd name="T75" fmla="*/ 2147483646 h 75"/>
                <a:gd name="T76" fmla="*/ 2147483646 w 281"/>
                <a:gd name="T77" fmla="*/ 2147483646 h 75"/>
                <a:gd name="T78" fmla="*/ 2147483646 w 281"/>
                <a:gd name="T79" fmla="*/ 2147483646 h 75"/>
                <a:gd name="T80" fmla="*/ 0 w 281"/>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1"/>
                <a:gd name="T124" fmla="*/ 0 h 75"/>
                <a:gd name="T125" fmla="*/ 281 w 281"/>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1" h="75">
                  <a:moveTo>
                    <a:pt x="0" y="0"/>
                  </a:moveTo>
                  <a:lnTo>
                    <a:pt x="0" y="16"/>
                  </a:lnTo>
                  <a:lnTo>
                    <a:pt x="0" y="31"/>
                  </a:lnTo>
                  <a:lnTo>
                    <a:pt x="0" y="47"/>
                  </a:lnTo>
                  <a:lnTo>
                    <a:pt x="0" y="63"/>
                  </a:lnTo>
                  <a:lnTo>
                    <a:pt x="7" y="65"/>
                  </a:lnTo>
                  <a:lnTo>
                    <a:pt x="18" y="67"/>
                  </a:lnTo>
                  <a:lnTo>
                    <a:pt x="30" y="69"/>
                  </a:lnTo>
                  <a:lnTo>
                    <a:pt x="47" y="71"/>
                  </a:lnTo>
                  <a:lnTo>
                    <a:pt x="64" y="72"/>
                  </a:lnTo>
                  <a:lnTo>
                    <a:pt x="84" y="74"/>
                  </a:lnTo>
                  <a:lnTo>
                    <a:pt x="105" y="74"/>
                  </a:lnTo>
                  <a:lnTo>
                    <a:pt x="127" y="75"/>
                  </a:lnTo>
                  <a:lnTo>
                    <a:pt x="149" y="75"/>
                  </a:lnTo>
                  <a:lnTo>
                    <a:pt x="171" y="75"/>
                  </a:lnTo>
                  <a:lnTo>
                    <a:pt x="193" y="75"/>
                  </a:lnTo>
                  <a:lnTo>
                    <a:pt x="215" y="74"/>
                  </a:lnTo>
                  <a:lnTo>
                    <a:pt x="234" y="72"/>
                  </a:lnTo>
                  <a:lnTo>
                    <a:pt x="252" y="71"/>
                  </a:lnTo>
                  <a:lnTo>
                    <a:pt x="268" y="68"/>
                  </a:lnTo>
                  <a:lnTo>
                    <a:pt x="281" y="65"/>
                  </a:lnTo>
                  <a:lnTo>
                    <a:pt x="280" y="49"/>
                  </a:lnTo>
                  <a:lnTo>
                    <a:pt x="279" y="33"/>
                  </a:lnTo>
                  <a:lnTo>
                    <a:pt x="278" y="17"/>
                  </a:lnTo>
                  <a:lnTo>
                    <a:pt x="278" y="1"/>
                  </a:lnTo>
                  <a:lnTo>
                    <a:pt x="267" y="4"/>
                  </a:lnTo>
                  <a:lnTo>
                    <a:pt x="253" y="6"/>
                  </a:lnTo>
                  <a:lnTo>
                    <a:pt x="236" y="7"/>
                  </a:lnTo>
                  <a:lnTo>
                    <a:pt x="217" y="8"/>
                  </a:lnTo>
                  <a:lnTo>
                    <a:pt x="196" y="9"/>
                  </a:lnTo>
                  <a:lnTo>
                    <a:pt x="174" y="9"/>
                  </a:lnTo>
                  <a:lnTo>
                    <a:pt x="151" y="9"/>
                  </a:lnTo>
                  <a:lnTo>
                    <a:pt x="128" y="9"/>
                  </a:lnTo>
                  <a:lnTo>
                    <a:pt x="105" y="8"/>
                  </a:lnTo>
                  <a:lnTo>
                    <a:pt x="83" y="7"/>
                  </a:lnTo>
                  <a:lnTo>
                    <a:pt x="63" y="6"/>
                  </a:lnTo>
                  <a:lnTo>
                    <a:pt x="44" y="5"/>
                  </a:lnTo>
                  <a:lnTo>
                    <a:pt x="28" y="4"/>
                  </a:lnTo>
                  <a:lnTo>
                    <a:pt x="15" y="2"/>
                  </a:lnTo>
                  <a:lnTo>
                    <a:pt x="5" y="1"/>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7" name="Freeform 279"/>
            <p:cNvSpPr>
              <a:spLocks/>
            </p:cNvSpPr>
            <p:nvPr/>
          </p:nvSpPr>
          <p:spPr bwMode="auto">
            <a:xfrm>
              <a:off x="3871913" y="2865438"/>
              <a:ext cx="374650" cy="115887"/>
            </a:xfrm>
            <a:custGeom>
              <a:avLst/>
              <a:gdLst>
                <a:gd name="T0" fmla="*/ 0 w 236"/>
                <a:gd name="T1" fmla="*/ 0 h 73"/>
                <a:gd name="T2" fmla="*/ 0 w 236"/>
                <a:gd name="T3" fmla="*/ 2147483646 h 73"/>
                <a:gd name="T4" fmla="*/ 0 w 236"/>
                <a:gd name="T5" fmla="*/ 2147483646 h 73"/>
                <a:gd name="T6" fmla="*/ 0 w 236"/>
                <a:gd name="T7" fmla="*/ 2147483646 h 73"/>
                <a:gd name="T8" fmla="*/ 2147483646 w 236"/>
                <a:gd name="T9" fmla="*/ 2147483646 h 73"/>
                <a:gd name="T10" fmla="*/ 2147483646 w 236"/>
                <a:gd name="T11" fmla="*/ 2147483646 h 73"/>
                <a:gd name="T12" fmla="*/ 2147483646 w 236"/>
                <a:gd name="T13" fmla="*/ 2147483646 h 73"/>
                <a:gd name="T14" fmla="*/ 2147483646 w 236"/>
                <a:gd name="T15" fmla="*/ 2147483646 h 73"/>
                <a:gd name="T16" fmla="*/ 2147483646 w 236"/>
                <a:gd name="T17" fmla="*/ 2147483646 h 73"/>
                <a:gd name="T18" fmla="*/ 2147483646 w 236"/>
                <a:gd name="T19" fmla="*/ 2147483646 h 73"/>
                <a:gd name="T20" fmla="*/ 2147483646 w 236"/>
                <a:gd name="T21" fmla="*/ 2147483646 h 73"/>
                <a:gd name="T22" fmla="*/ 2147483646 w 236"/>
                <a:gd name="T23" fmla="*/ 2147483646 h 73"/>
                <a:gd name="T24" fmla="*/ 2147483646 w 236"/>
                <a:gd name="T25" fmla="*/ 2147483646 h 73"/>
                <a:gd name="T26" fmla="*/ 2147483646 w 236"/>
                <a:gd name="T27" fmla="*/ 2147483646 h 73"/>
                <a:gd name="T28" fmla="*/ 2147483646 w 236"/>
                <a:gd name="T29" fmla="*/ 2147483646 h 73"/>
                <a:gd name="T30" fmla="*/ 2147483646 w 236"/>
                <a:gd name="T31" fmla="*/ 2147483646 h 73"/>
                <a:gd name="T32" fmla="*/ 2147483646 w 236"/>
                <a:gd name="T33" fmla="*/ 2147483646 h 73"/>
                <a:gd name="T34" fmla="*/ 2147483646 w 236"/>
                <a:gd name="T35" fmla="*/ 2147483646 h 73"/>
                <a:gd name="T36" fmla="*/ 2147483646 w 236"/>
                <a:gd name="T37" fmla="*/ 2147483646 h 73"/>
                <a:gd name="T38" fmla="*/ 2147483646 w 236"/>
                <a:gd name="T39" fmla="*/ 2147483646 h 73"/>
                <a:gd name="T40" fmla="*/ 2147483646 w 236"/>
                <a:gd name="T41" fmla="*/ 2147483646 h 73"/>
                <a:gd name="T42" fmla="*/ 2147483646 w 236"/>
                <a:gd name="T43" fmla="*/ 2147483646 h 73"/>
                <a:gd name="T44" fmla="*/ 2147483646 w 236"/>
                <a:gd name="T45" fmla="*/ 2147483646 h 73"/>
                <a:gd name="T46" fmla="*/ 2147483646 w 236"/>
                <a:gd name="T47" fmla="*/ 2147483646 h 73"/>
                <a:gd name="T48" fmla="*/ 2147483646 w 236"/>
                <a:gd name="T49" fmla="*/ 2147483646 h 73"/>
                <a:gd name="T50" fmla="*/ 2147483646 w 236"/>
                <a:gd name="T51" fmla="*/ 2147483646 h 73"/>
                <a:gd name="T52" fmla="*/ 2147483646 w 236"/>
                <a:gd name="T53" fmla="*/ 2147483646 h 73"/>
                <a:gd name="T54" fmla="*/ 2147483646 w 236"/>
                <a:gd name="T55" fmla="*/ 2147483646 h 73"/>
                <a:gd name="T56" fmla="*/ 2147483646 w 236"/>
                <a:gd name="T57" fmla="*/ 2147483646 h 73"/>
                <a:gd name="T58" fmla="*/ 2147483646 w 236"/>
                <a:gd name="T59" fmla="*/ 2147483646 h 73"/>
                <a:gd name="T60" fmla="*/ 2147483646 w 236"/>
                <a:gd name="T61" fmla="*/ 2147483646 h 73"/>
                <a:gd name="T62" fmla="*/ 2147483646 w 236"/>
                <a:gd name="T63" fmla="*/ 2147483646 h 73"/>
                <a:gd name="T64" fmla="*/ 2147483646 w 236"/>
                <a:gd name="T65" fmla="*/ 2147483646 h 73"/>
                <a:gd name="T66" fmla="*/ 2147483646 w 236"/>
                <a:gd name="T67" fmla="*/ 2147483646 h 73"/>
                <a:gd name="T68" fmla="*/ 2147483646 w 236"/>
                <a:gd name="T69" fmla="*/ 2147483646 h 73"/>
                <a:gd name="T70" fmla="*/ 2147483646 w 236"/>
                <a:gd name="T71" fmla="*/ 2147483646 h 73"/>
                <a:gd name="T72" fmla="*/ 2147483646 w 236"/>
                <a:gd name="T73" fmla="*/ 2147483646 h 73"/>
                <a:gd name="T74" fmla="*/ 2147483646 w 236"/>
                <a:gd name="T75" fmla="*/ 2147483646 h 73"/>
                <a:gd name="T76" fmla="*/ 2147483646 w 236"/>
                <a:gd name="T77" fmla="*/ 2147483646 h 73"/>
                <a:gd name="T78" fmla="*/ 2147483646 w 236"/>
                <a:gd name="T79" fmla="*/ 2147483646 h 73"/>
                <a:gd name="T80" fmla="*/ 0 w 236"/>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73"/>
                <a:gd name="T125" fmla="*/ 236 w 236"/>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73">
                  <a:moveTo>
                    <a:pt x="0" y="0"/>
                  </a:moveTo>
                  <a:lnTo>
                    <a:pt x="0" y="16"/>
                  </a:lnTo>
                  <a:lnTo>
                    <a:pt x="0" y="31"/>
                  </a:lnTo>
                  <a:lnTo>
                    <a:pt x="0" y="48"/>
                  </a:lnTo>
                  <a:lnTo>
                    <a:pt x="1" y="63"/>
                  </a:lnTo>
                  <a:lnTo>
                    <a:pt x="7" y="65"/>
                  </a:lnTo>
                  <a:lnTo>
                    <a:pt x="17" y="67"/>
                  </a:lnTo>
                  <a:lnTo>
                    <a:pt x="28" y="68"/>
                  </a:lnTo>
                  <a:lnTo>
                    <a:pt x="41" y="70"/>
                  </a:lnTo>
                  <a:lnTo>
                    <a:pt x="57" y="71"/>
                  </a:lnTo>
                  <a:lnTo>
                    <a:pt x="73" y="72"/>
                  </a:lnTo>
                  <a:lnTo>
                    <a:pt x="91" y="73"/>
                  </a:lnTo>
                  <a:lnTo>
                    <a:pt x="109" y="73"/>
                  </a:lnTo>
                  <a:lnTo>
                    <a:pt x="127" y="73"/>
                  </a:lnTo>
                  <a:lnTo>
                    <a:pt x="146" y="73"/>
                  </a:lnTo>
                  <a:lnTo>
                    <a:pt x="163" y="73"/>
                  </a:lnTo>
                  <a:lnTo>
                    <a:pt x="181" y="72"/>
                  </a:lnTo>
                  <a:lnTo>
                    <a:pt x="198" y="71"/>
                  </a:lnTo>
                  <a:lnTo>
                    <a:pt x="212" y="70"/>
                  </a:lnTo>
                  <a:lnTo>
                    <a:pt x="225" y="67"/>
                  </a:lnTo>
                  <a:lnTo>
                    <a:pt x="236" y="65"/>
                  </a:lnTo>
                  <a:lnTo>
                    <a:pt x="236" y="49"/>
                  </a:lnTo>
                  <a:lnTo>
                    <a:pt x="235" y="34"/>
                  </a:lnTo>
                  <a:lnTo>
                    <a:pt x="235" y="18"/>
                  </a:lnTo>
                  <a:lnTo>
                    <a:pt x="234" y="2"/>
                  </a:lnTo>
                  <a:lnTo>
                    <a:pt x="225" y="4"/>
                  </a:lnTo>
                  <a:lnTo>
                    <a:pt x="213" y="6"/>
                  </a:lnTo>
                  <a:lnTo>
                    <a:pt x="199" y="7"/>
                  </a:lnTo>
                  <a:lnTo>
                    <a:pt x="183" y="8"/>
                  </a:lnTo>
                  <a:lnTo>
                    <a:pt x="166" y="8"/>
                  </a:lnTo>
                  <a:lnTo>
                    <a:pt x="148" y="9"/>
                  </a:lnTo>
                  <a:lnTo>
                    <a:pt x="129" y="8"/>
                  </a:lnTo>
                  <a:lnTo>
                    <a:pt x="110" y="8"/>
                  </a:lnTo>
                  <a:lnTo>
                    <a:pt x="91" y="8"/>
                  </a:lnTo>
                  <a:lnTo>
                    <a:pt x="73" y="7"/>
                  </a:lnTo>
                  <a:lnTo>
                    <a:pt x="56" y="6"/>
                  </a:lnTo>
                  <a:lnTo>
                    <a:pt x="40" y="5"/>
                  </a:lnTo>
                  <a:lnTo>
                    <a:pt x="27" y="4"/>
                  </a:lnTo>
                  <a:lnTo>
                    <a:pt x="15" y="3"/>
                  </a:lnTo>
                  <a:lnTo>
                    <a:pt x="6" y="1"/>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8" name="Freeform 280"/>
            <p:cNvSpPr>
              <a:spLocks/>
            </p:cNvSpPr>
            <p:nvPr/>
          </p:nvSpPr>
          <p:spPr bwMode="auto">
            <a:xfrm>
              <a:off x="3905250" y="2868613"/>
              <a:ext cx="303213" cy="112712"/>
            </a:xfrm>
            <a:custGeom>
              <a:avLst/>
              <a:gdLst>
                <a:gd name="T0" fmla="*/ 0 w 191"/>
                <a:gd name="T1" fmla="*/ 0 h 71"/>
                <a:gd name="T2" fmla="*/ 0 w 191"/>
                <a:gd name="T3" fmla="*/ 2147483646 h 71"/>
                <a:gd name="T4" fmla="*/ 0 w 191"/>
                <a:gd name="T5" fmla="*/ 2147483646 h 71"/>
                <a:gd name="T6" fmla="*/ 0 w 191"/>
                <a:gd name="T7" fmla="*/ 2147483646 h 71"/>
                <a:gd name="T8" fmla="*/ 0 w 191"/>
                <a:gd name="T9" fmla="*/ 2147483646 h 71"/>
                <a:gd name="T10" fmla="*/ 2147483646 w 191"/>
                <a:gd name="T11" fmla="*/ 2147483646 h 71"/>
                <a:gd name="T12" fmla="*/ 2147483646 w 191"/>
                <a:gd name="T13" fmla="*/ 2147483646 h 71"/>
                <a:gd name="T14" fmla="*/ 2147483646 w 191"/>
                <a:gd name="T15" fmla="*/ 2147483646 h 71"/>
                <a:gd name="T16" fmla="*/ 2147483646 w 191"/>
                <a:gd name="T17" fmla="*/ 2147483646 h 71"/>
                <a:gd name="T18" fmla="*/ 2147483646 w 191"/>
                <a:gd name="T19" fmla="*/ 2147483646 h 71"/>
                <a:gd name="T20" fmla="*/ 2147483646 w 191"/>
                <a:gd name="T21" fmla="*/ 2147483646 h 71"/>
                <a:gd name="T22" fmla="*/ 2147483646 w 191"/>
                <a:gd name="T23" fmla="*/ 2147483646 h 71"/>
                <a:gd name="T24" fmla="*/ 2147483646 w 191"/>
                <a:gd name="T25" fmla="*/ 2147483646 h 71"/>
                <a:gd name="T26" fmla="*/ 2147483646 w 191"/>
                <a:gd name="T27" fmla="*/ 2147483646 h 71"/>
                <a:gd name="T28" fmla="*/ 2147483646 w 191"/>
                <a:gd name="T29" fmla="*/ 2147483646 h 71"/>
                <a:gd name="T30" fmla="*/ 2147483646 w 191"/>
                <a:gd name="T31" fmla="*/ 2147483646 h 71"/>
                <a:gd name="T32" fmla="*/ 2147483646 w 191"/>
                <a:gd name="T33" fmla="*/ 2147483646 h 71"/>
                <a:gd name="T34" fmla="*/ 2147483646 w 191"/>
                <a:gd name="T35" fmla="*/ 2147483646 h 71"/>
                <a:gd name="T36" fmla="*/ 2147483646 w 191"/>
                <a:gd name="T37" fmla="*/ 2147483646 h 71"/>
                <a:gd name="T38" fmla="*/ 2147483646 w 191"/>
                <a:gd name="T39" fmla="*/ 2147483646 h 71"/>
                <a:gd name="T40" fmla="*/ 2147483646 w 191"/>
                <a:gd name="T41" fmla="*/ 2147483646 h 71"/>
                <a:gd name="T42" fmla="*/ 2147483646 w 191"/>
                <a:gd name="T43" fmla="*/ 2147483646 h 71"/>
                <a:gd name="T44" fmla="*/ 2147483646 w 191"/>
                <a:gd name="T45" fmla="*/ 2147483646 h 71"/>
                <a:gd name="T46" fmla="*/ 2147483646 w 191"/>
                <a:gd name="T47" fmla="*/ 2147483646 h 71"/>
                <a:gd name="T48" fmla="*/ 2147483646 w 191"/>
                <a:gd name="T49" fmla="*/ 2147483646 h 71"/>
                <a:gd name="T50" fmla="*/ 2147483646 w 191"/>
                <a:gd name="T51" fmla="*/ 2147483646 h 71"/>
                <a:gd name="T52" fmla="*/ 2147483646 w 191"/>
                <a:gd name="T53" fmla="*/ 2147483646 h 71"/>
                <a:gd name="T54" fmla="*/ 2147483646 w 191"/>
                <a:gd name="T55" fmla="*/ 2147483646 h 71"/>
                <a:gd name="T56" fmla="*/ 2147483646 w 191"/>
                <a:gd name="T57" fmla="*/ 2147483646 h 71"/>
                <a:gd name="T58" fmla="*/ 2147483646 w 191"/>
                <a:gd name="T59" fmla="*/ 2147483646 h 71"/>
                <a:gd name="T60" fmla="*/ 2147483646 w 191"/>
                <a:gd name="T61" fmla="*/ 2147483646 h 71"/>
                <a:gd name="T62" fmla="*/ 2147483646 w 191"/>
                <a:gd name="T63" fmla="*/ 2147483646 h 71"/>
                <a:gd name="T64" fmla="*/ 2147483646 w 191"/>
                <a:gd name="T65" fmla="*/ 2147483646 h 71"/>
                <a:gd name="T66" fmla="*/ 2147483646 w 191"/>
                <a:gd name="T67" fmla="*/ 2147483646 h 71"/>
                <a:gd name="T68" fmla="*/ 2147483646 w 191"/>
                <a:gd name="T69" fmla="*/ 2147483646 h 71"/>
                <a:gd name="T70" fmla="*/ 2147483646 w 191"/>
                <a:gd name="T71" fmla="*/ 2147483646 h 71"/>
                <a:gd name="T72" fmla="*/ 2147483646 w 191"/>
                <a:gd name="T73" fmla="*/ 2147483646 h 71"/>
                <a:gd name="T74" fmla="*/ 2147483646 w 191"/>
                <a:gd name="T75" fmla="*/ 2147483646 h 71"/>
                <a:gd name="T76" fmla="*/ 2147483646 w 191"/>
                <a:gd name="T77" fmla="*/ 2147483646 h 71"/>
                <a:gd name="T78" fmla="*/ 2147483646 w 191"/>
                <a:gd name="T79" fmla="*/ 2147483646 h 71"/>
                <a:gd name="T80" fmla="*/ 0 w 191"/>
                <a:gd name="T81" fmla="*/ 0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71"/>
                <a:gd name="T125" fmla="*/ 191 w 191"/>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71">
                  <a:moveTo>
                    <a:pt x="0" y="0"/>
                  </a:moveTo>
                  <a:lnTo>
                    <a:pt x="0" y="16"/>
                  </a:lnTo>
                  <a:lnTo>
                    <a:pt x="0" y="32"/>
                  </a:lnTo>
                  <a:lnTo>
                    <a:pt x="0" y="48"/>
                  </a:lnTo>
                  <a:lnTo>
                    <a:pt x="0" y="64"/>
                  </a:lnTo>
                  <a:lnTo>
                    <a:pt x="6" y="65"/>
                  </a:lnTo>
                  <a:lnTo>
                    <a:pt x="14" y="66"/>
                  </a:lnTo>
                  <a:lnTo>
                    <a:pt x="24" y="68"/>
                  </a:lnTo>
                  <a:lnTo>
                    <a:pt x="35" y="68"/>
                  </a:lnTo>
                  <a:lnTo>
                    <a:pt x="48" y="69"/>
                  </a:lnTo>
                  <a:lnTo>
                    <a:pt x="60" y="70"/>
                  </a:lnTo>
                  <a:lnTo>
                    <a:pt x="74" y="71"/>
                  </a:lnTo>
                  <a:lnTo>
                    <a:pt x="89" y="71"/>
                  </a:lnTo>
                  <a:lnTo>
                    <a:pt x="104" y="71"/>
                  </a:lnTo>
                  <a:lnTo>
                    <a:pt x="118" y="71"/>
                  </a:lnTo>
                  <a:lnTo>
                    <a:pt x="133" y="71"/>
                  </a:lnTo>
                  <a:lnTo>
                    <a:pt x="146" y="71"/>
                  </a:lnTo>
                  <a:lnTo>
                    <a:pt x="159" y="70"/>
                  </a:lnTo>
                  <a:lnTo>
                    <a:pt x="171" y="69"/>
                  </a:lnTo>
                  <a:lnTo>
                    <a:pt x="182" y="68"/>
                  </a:lnTo>
                  <a:lnTo>
                    <a:pt x="191" y="65"/>
                  </a:lnTo>
                  <a:lnTo>
                    <a:pt x="190" y="50"/>
                  </a:lnTo>
                  <a:lnTo>
                    <a:pt x="189" y="34"/>
                  </a:lnTo>
                  <a:lnTo>
                    <a:pt x="189" y="18"/>
                  </a:lnTo>
                  <a:lnTo>
                    <a:pt x="188" y="2"/>
                  </a:lnTo>
                  <a:lnTo>
                    <a:pt x="181" y="4"/>
                  </a:lnTo>
                  <a:lnTo>
                    <a:pt x="171" y="5"/>
                  </a:lnTo>
                  <a:lnTo>
                    <a:pt x="160" y="6"/>
                  </a:lnTo>
                  <a:lnTo>
                    <a:pt x="148" y="7"/>
                  </a:lnTo>
                  <a:lnTo>
                    <a:pt x="135" y="7"/>
                  </a:lnTo>
                  <a:lnTo>
                    <a:pt x="121" y="7"/>
                  </a:lnTo>
                  <a:lnTo>
                    <a:pt x="106" y="7"/>
                  </a:lnTo>
                  <a:lnTo>
                    <a:pt x="91" y="7"/>
                  </a:lnTo>
                  <a:lnTo>
                    <a:pt x="76" y="6"/>
                  </a:lnTo>
                  <a:lnTo>
                    <a:pt x="62" y="6"/>
                  </a:lnTo>
                  <a:lnTo>
                    <a:pt x="48" y="5"/>
                  </a:lnTo>
                  <a:lnTo>
                    <a:pt x="36" y="4"/>
                  </a:lnTo>
                  <a:lnTo>
                    <a:pt x="24" y="3"/>
                  </a:lnTo>
                  <a:lnTo>
                    <a:pt x="14" y="2"/>
                  </a:lnTo>
                  <a:lnTo>
                    <a:pt x="6" y="1"/>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9" name="Freeform 281"/>
            <p:cNvSpPr>
              <a:spLocks/>
            </p:cNvSpPr>
            <p:nvPr/>
          </p:nvSpPr>
          <p:spPr bwMode="auto">
            <a:xfrm>
              <a:off x="3937000" y="2870200"/>
              <a:ext cx="233363" cy="111125"/>
            </a:xfrm>
            <a:custGeom>
              <a:avLst/>
              <a:gdLst>
                <a:gd name="T0" fmla="*/ 0 w 147"/>
                <a:gd name="T1" fmla="*/ 0 h 70"/>
                <a:gd name="T2" fmla="*/ 0 w 147"/>
                <a:gd name="T3" fmla="*/ 2147483646 h 70"/>
                <a:gd name="T4" fmla="*/ 0 w 147"/>
                <a:gd name="T5" fmla="*/ 2147483646 h 70"/>
                <a:gd name="T6" fmla="*/ 0 w 147"/>
                <a:gd name="T7" fmla="*/ 2147483646 h 70"/>
                <a:gd name="T8" fmla="*/ 0 w 147"/>
                <a:gd name="T9" fmla="*/ 2147483646 h 70"/>
                <a:gd name="T10" fmla="*/ 2147483646 w 147"/>
                <a:gd name="T11" fmla="*/ 2147483646 h 70"/>
                <a:gd name="T12" fmla="*/ 2147483646 w 147"/>
                <a:gd name="T13" fmla="*/ 2147483646 h 70"/>
                <a:gd name="T14" fmla="*/ 2147483646 w 147"/>
                <a:gd name="T15" fmla="*/ 2147483646 h 70"/>
                <a:gd name="T16" fmla="*/ 2147483646 w 147"/>
                <a:gd name="T17" fmla="*/ 2147483646 h 70"/>
                <a:gd name="T18" fmla="*/ 2147483646 w 147"/>
                <a:gd name="T19" fmla="*/ 2147483646 h 70"/>
                <a:gd name="T20" fmla="*/ 2147483646 w 147"/>
                <a:gd name="T21" fmla="*/ 2147483646 h 70"/>
                <a:gd name="T22" fmla="*/ 2147483646 w 147"/>
                <a:gd name="T23" fmla="*/ 2147483646 h 70"/>
                <a:gd name="T24" fmla="*/ 2147483646 w 147"/>
                <a:gd name="T25" fmla="*/ 2147483646 h 70"/>
                <a:gd name="T26" fmla="*/ 2147483646 w 147"/>
                <a:gd name="T27" fmla="*/ 2147483646 h 70"/>
                <a:gd name="T28" fmla="*/ 2147483646 w 147"/>
                <a:gd name="T29" fmla="*/ 2147483646 h 70"/>
                <a:gd name="T30" fmla="*/ 2147483646 w 147"/>
                <a:gd name="T31" fmla="*/ 2147483646 h 70"/>
                <a:gd name="T32" fmla="*/ 2147483646 w 147"/>
                <a:gd name="T33" fmla="*/ 2147483646 h 70"/>
                <a:gd name="T34" fmla="*/ 2147483646 w 147"/>
                <a:gd name="T35" fmla="*/ 2147483646 h 70"/>
                <a:gd name="T36" fmla="*/ 2147483646 w 147"/>
                <a:gd name="T37" fmla="*/ 2147483646 h 70"/>
                <a:gd name="T38" fmla="*/ 2147483646 w 147"/>
                <a:gd name="T39" fmla="*/ 2147483646 h 70"/>
                <a:gd name="T40" fmla="*/ 2147483646 w 147"/>
                <a:gd name="T41" fmla="*/ 2147483646 h 70"/>
                <a:gd name="T42" fmla="*/ 2147483646 w 147"/>
                <a:gd name="T43" fmla="*/ 2147483646 h 70"/>
                <a:gd name="T44" fmla="*/ 2147483646 w 147"/>
                <a:gd name="T45" fmla="*/ 2147483646 h 70"/>
                <a:gd name="T46" fmla="*/ 2147483646 w 147"/>
                <a:gd name="T47" fmla="*/ 2147483646 h 70"/>
                <a:gd name="T48" fmla="*/ 2147483646 w 147"/>
                <a:gd name="T49" fmla="*/ 2147483646 h 70"/>
                <a:gd name="T50" fmla="*/ 2147483646 w 147"/>
                <a:gd name="T51" fmla="*/ 2147483646 h 70"/>
                <a:gd name="T52" fmla="*/ 2147483646 w 147"/>
                <a:gd name="T53" fmla="*/ 2147483646 h 70"/>
                <a:gd name="T54" fmla="*/ 2147483646 w 147"/>
                <a:gd name="T55" fmla="*/ 2147483646 h 70"/>
                <a:gd name="T56" fmla="*/ 2147483646 w 147"/>
                <a:gd name="T57" fmla="*/ 2147483646 h 70"/>
                <a:gd name="T58" fmla="*/ 2147483646 w 147"/>
                <a:gd name="T59" fmla="*/ 2147483646 h 70"/>
                <a:gd name="T60" fmla="*/ 2147483646 w 147"/>
                <a:gd name="T61" fmla="*/ 2147483646 h 70"/>
                <a:gd name="T62" fmla="*/ 2147483646 w 147"/>
                <a:gd name="T63" fmla="*/ 2147483646 h 70"/>
                <a:gd name="T64" fmla="*/ 2147483646 w 147"/>
                <a:gd name="T65" fmla="*/ 2147483646 h 70"/>
                <a:gd name="T66" fmla="*/ 2147483646 w 147"/>
                <a:gd name="T67" fmla="*/ 2147483646 h 70"/>
                <a:gd name="T68" fmla="*/ 2147483646 w 147"/>
                <a:gd name="T69" fmla="*/ 2147483646 h 70"/>
                <a:gd name="T70" fmla="*/ 2147483646 w 147"/>
                <a:gd name="T71" fmla="*/ 2147483646 h 70"/>
                <a:gd name="T72" fmla="*/ 2147483646 w 147"/>
                <a:gd name="T73" fmla="*/ 2147483646 h 70"/>
                <a:gd name="T74" fmla="*/ 2147483646 w 147"/>
                <a:gd name="T75" fmla="*/ 2147483646 h 70"/>
                <a:gd name="T76" fmla="*/ 2147483646 w 147"/>
                <a:gd name="T77" fmla="*/ 2147483646 h 70"/>
                <a:gd name="T78" fmla="*/ 2147483646 w 147"/>
                <a:gd name="T79" fmla="*/ 2147483646 h 70"/>
                <a:gd name="T80" fmla="*/ 0 w 147"/>
                <a:gd name="T81" fmla="*/ 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70"/>
                <a:gd name="T125" fmla="*/ 147 w 147"/>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70">
                  <a:moveTo>
                    <a:pt x="0" y="0"/>
                  </a:moveTo>
                  <a:lnTo>
                    <a:pt x="0" y="16"/>
                  </a:lnTo>
                  <a:lnTo>
                    <a:pt x="0" y="31"/>
                  </a:lnTo>
                  <a:lnTo>
                    <a:pt x="0" y="48"/>
                  </a:lnTo>
                  <a:lnTo>
                    <a:pt x="0" y="64"/>
                  </a:lnTo>
                  <a:lnTo>
                    <a:pt x="6" y="65"/>
                  </a:lnTo>
                  <a:lnTo>
                    <a:pt x="13" y="66"/>
                  </a:lnTo>
                  <a:lnTo>
                    <a:pt x="20" y="67"/>
                  </a:lnTo>
                  <a:lnTo>
                    <a:pt x="29" y="67"/>
                  </a:lnTo>
                  <a:lnTo>
                    <a:pt x="39" y="68"/>
                  </a:lnTo>
                  <a:lnTo>
                    <a:pt x="49" y="69"/>
                  </a:lnTo>
                  <a:lnTo>
                    <a:pt x="60" y="70"/>
                  </a:lnTo>
                  <a:lnTo>
                    <a:pt x="71" y="70"/>
                  </a:lnTo>
                  <a:lnTo>
                    <a:pt x="81" y="70"/>
                  </a:lnTo>
                  <a:lnTo>
                    <a:pt x="93" y="70"/>
                  </a:lnTo>
                  <a:lnTo>
                    <a:pt x="103" y="70"/>
                  </a:lnTo>
                  <a:lnTo>
                    <a:pt x="114" y="70"/>
                  </a:lnTo>
                  <a:lnTo>
                    <a:pt x="124" y="69"/>
                  </a:lnTo>
                  <a:lnTo>
                    <a:pt x="132" y="69"/>
                  </a:lnTo>
                  <a:lnTo>
                    <a:pt x="140" y="67"/>
                  </a:lnTo>
                  <a:lnTo>
                    <a:pt x="147" y="66"/>
                  </a:lnTo>
                  <a:lnTo>
                    <a:pt x="147" y="50"/>
                  </a:lnTo>
                  <a:lnTo>
                    <a:pt x="147" y="34"/>
                  </a:lnTo>
                  <a:lnTo>
                    <a:pt x="146" y="18"/>
                  </a:lnTo>
                  <a:lnTo>
                    <a:pt x="146" y="2"/>
                  </a:lnTo>
                  <a:lnTo>
                    <a:pt x="139" y="3"/>
                  </a:lnTo>
                  <a:lnTo>
                    <a:pt x="132" y="4"/>
                  </a:lnTo>
                  <a:lnTo>
                    <a:pt x="124" y="5"/>
                  </a:lnTo>
                  <a:lnTo>
                    <a:pt x="115" y="5"/>
                  </a:lnTo>
                  <a:lnTo>
                    <a:pt x="105" y="6"/>
                  </a:lnTo>
                  <a:lnTo>
                    <a:pt x="95" y="6"/>
                  </a:lnTo>
                  <a:lnTo>
                    <a:pt x="84" y="6"/>
                  </a:lnTo>
                  <a:lnTo>
                    <a:pt x="74" y="5"/>
                  </a:lnTo>
                  <a:lnTo>
                    <a:pt x="63" y="5"/>
                  </a:lnTo>
                  <a:lnTo>
                    <a:pt x="52" y="5"/>
                  </a:lnTo>
                  <a:lnTo>
                    <a:pt x="42" y="4"/>
                  </a:lnTo>
                  <a:lnTo>
                    <a:pt x="32" y="3"/>
                  </a:lnTo>
                  <a:lnTo>
                    <a:pt x="22" y="3"/>
                  </a:lnTo>
                  <a:lnTo>
                    <a:pt x="14" y="1"/>
                  </a:lnTo>
                  <a:lnTo>
                    <a:pt x="7" y="1"/>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0" name="Freeform 282"/>
            <p:cNvSpPr>
              <a:spLocks/>
            </p:cNvSpPr>
            <p:nvPr/>
          </p:nvSpPr>
          <p:spPr bwMode="auto">
            <a:xfrm>
              <a:off x="3970338" y="2873375"/>
              <a:ext cx="161925" cy="106362"/>
            </a:xfrm>
            <a:custGeom>
              <a:avLst/>
              <a:gdLst>
                <a:gd name="T0" fmla="*/ 0 w 102"/>
                <a:gd name="T1" fmla="*/ 0 h 67"/>
                <a:gd name="T2" fmla="*/ 0 w 102"/>
                <a:gd name="T3" fmla="*/ 2147483646 h 67"/>
                <a:gd name="T4" fmla="*/ 0 w 102"/>
                <a:gd name="T5" fmla="*/ 2147483646 h 67"/>
                <a:gd name="T6" fmla="*/ 0 w 102"/>
                <a:gd name="T7" fmla="*/ 2147483646 h 67"/>
                <a:gd name="T8" fmla="*/ 0 w 102"/>
                <a:gd name="T9" fmla="*/ 2147483646 h 67"/>
                <a:gd name="T10" fmla="*/ 2147483646 w 102"/>
                <a:gd name="T11" fmla="*/ 2147483646 h 67"/>
                <a:gd name="T12" fmla="*/ 2147483646 w 102"/>
                <a:gd name="T13" fmla="*/ 2147483646 h 67"/>
                <a:gd name="T14" fmla="*/ 2147483646 w 102"/>
                <a:gd name="T15" fmla="*/ 2147483646 h 67"/>
                <a:gd name="T16" fmla="*/ 2147483646 w 102"/>
                <a:gd name="T17" fmla="*/ 2147483646 h 67"/>
                <a:gd name="T18" fmla="*/ 2147483646 w 102"/>
                <a:gd name="T19" fmla="*/ 2147483646 h 67"/>
                <a:gd name="T20" fmla="*/ 2147483646 w 102"/>
                <a:gd name="T21" fmla="*/ 2147483646 h 67"/>
                <a:gd name="T22" fmla="*/ 2147483646 w 102"/>
                <a:gd name="T23" fmla="*/ 2147483646 h 67"/>
                <a:gd name="T24" fmla="*/ 2147483646 w 102"/>
                <a:gd name="T25" fmla="*/ 2147483646 h 67"/>
                <a:gd name="T26" fmla="*/ 2147483646 w 102"/>
                <a:gd name="T27" fmla="*/ 2147483646 h 67"/>
                <a:gd name="T28" fmla="*/ 2147483646 w 102"/>
                <a:gd name="T29" fmla="*/ 2147483646 h 67"/>
                <a:gd name="T30" fmla="*/ 2147483646 w 102"/>
                <a:gd name="T31" fmla="*/ 2147483646 h 67"/>
                <a:gd name="T32" fmla="*/ 2147483646 w 102"/>
                <a:gd name="T33" fmla="*/ 2147483646 h 67"/>
                <a:gd name="T34" fmla="*/ 2147483646 w 102"/>
                <a:gd name="T35" fmla="*/ 2147483646 h 67"/>
                <a:gd name="T36" fmla="*/ 2147483646 w 102"/>
                <a:gd name="T37" fmla="*/ 2147483646 h 67"/>
                <a:gd name="T38" fmla="*/ 2147483646 w 102"/>
                <a:gd name="T39" fmla="*/ 2147483646 h 67"/>
                <a:gd name="T40" fmla="*/ 2147483646 w 102"/>
                <a:gd name="T41" fmla="*/ 2147483646 h 67"/>
                <a:gd name="T42" fmla="*/ 2147483646 w 102"/>
                <a:gd name="T43" fmla="*/ 2147483646 h 67"/>
                <a:gd name="T44" fmla="*/ 2147483646 w 102"/>
                <a:gd name="T45" fmla="*/ 2147483646 h 67"/>
                <a:gd name="T46" fmla="*/ 2147483646 w 102"/>
                <a:gd name="T47" fmla="*/ 2147483646 h 67"/>
                <a:gd name="T48" fmla="*/ 2147483646 w 102"/>
                <a:gd name="T49" fmla="*/ 2147483646 h 67"/>
                <a:gd name="T50" fmla="*/ 2147483646 w 102"/>
                <a:gd name="T51" fmla="*/ 2147483646 h 67"/>
                <a:gd name="T52" fmla="*/ 2147483646 w 102"/>
                <a:gd name="T53" fmla="*/ 2147483646 h 67"/>
                <a:gd name="T54" fmla="*/ 2147483646 w 102"/>
                <a:gd name="T55" fmla="*/ 2147483646 h 67"/>
                <a:gd name="T56" fmla="*/ 2147483646 w 102"/>
                <a:gd name="T57" fmla="*/ 2147483646 h 67"/>
                <a:gd name="T58" fmla="*/ 2147483646 w 102"/>
                <a:gd name="T59" fmla="*/ 2147483646 h 67"/>
                <a:gd name="T60" fmla="*/ 2147483646 w 102"/>
                <a:gd name="T61" fmla="*/ 2147483646 h 67"/>
                <a:gd name="T62" fmla="*/ 2147483646 w 102"/>
                <a:gd name="T63" fmla="*/ 2147483646 h 67"/>
                <a:gd name="T64" fmla="*/ 2147483646 w 102"/>
                <a:gd name="T65" fmla="*/ 2147483646 h 67"/>
                <a:gd name="T66" fmla="*/ 2147483646 w 102"/>
                <a:gd name="T67" fmla="*/ 2147483646 h 67"/>
                <a:gd name="T68" fmla="*/ 2147483646 w 102"/>
                <a:gd name="T69" fmla="*/ 2147483646 h 67"/>
                <a:gd name="T70" fmla="*/ 2147483646 w 102"/>
                <a:gd name="T71" fmla="*/ 2147483646 h 67"/>
                <a:gd name="T72" fmla="*/ 2147483646 w 102"/>
                <a:gd name="T73" fmla="*/ 2147483646 h 67"/>
                <a:gd name="T74" fmla="*/ 2147483646 w 102"/>
                <a:gd name="T75" fmla="*/ 2147483646 h 67"/>
                <a:gd name="T76" fmla="*/ 2147483646 w 102"/>
                <a:gd name="T77" fmla="*/ 2147483646 h 67"/>
                <a:gd name="T78" fmla="*/ 2147483646 w 102"/>
                <a:gd name="T79" fmla="*/ 0 h 67"/>
                <a:gd name="T80" fmla="*/ 0 w 102"/>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67"/>
                <a:gd name="T125" fmla="*/ 102 w 102"/>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67">
                  <a:moveTo>
                    <a:pt x="0" y="0"/>
                  </a:moveTo>
                  <a:lnTo>
                    <a:pt x="0" y="16"/>
                  </a:lnTo>
                  <a:lnTo>
                    <a:pt x="0" y="31"/>
                  </a:lnTo>
                  <a:lnTo>
                    <a:pt x="0" y="48"/>
                  </a:lnTo>
                  <a:lnTo>
                    <a:pt x="0" y="63"/>
                  </a:lnTo>
                  <a:lnTo>
                    <a:pt x="5" y="64"/>
                  </a:lnTo>
                  <a:lnTo>
                    <a:pt x="11" y="64"/>
                  </a:lnTo>
                  <a:lnTo>
                    <a:pt x="16" y="65"/>
                  </a:lnTo>
                  <a:lnTo>
                    <a:pt x="23" y="65"/>
                  </a:lnTo>
                  <a:lnTo>
                    <a:pt x="30" y="66"/>
                  </a:lnTo>
                  <a:lnTo>
                    <a:pt x="37" y="66"/>
                  </a:lnTo>
                  <a:lnTo>
                    <a:pt x="44" y="67"/>
                  </a:lnTo>
                  <a:lnTo>
                    <a:pt x="51" y="67"/>
                  </a:lnTo>
                  <a:lnTo>
                    <a:pt x="58" y="67"/>
                  </a:lnTo>
                  <a:lnTo>
                    <a:pt x="66" y="67"/>
                  </a:lnTo>
                  <a:lnTo>
                    <a:pt x="73" y="67"/>
                  </a:lnTo>
                  <a:lnTo>
                    <a:pt x="79" y="67"/>
                  </a:lnTo>
                  <a:lnTo>
                    <a:pt x="85" y="67"/>
                  </a:lnTo>
                  <a:lnTo>
                    <a:pt x="92" y="67"/>
                  </a:lnTo>
                  <a:lnTo>
                    <a:pt x="97" y="66"/>
                  </a:lnTo>
                  <a:lnTo>
                    <a:pt x="102" y="65"/>
                  </a:lnTo>
                  <a:lnTo>
                    <a:pt x="102" y="49"/>
                  </a:lnTo>
                  <a:lnTo>
                    <a:pt x="101" y="33"/>
                  </a:lnTo>
                  <a:lnTo>
                    <a:pt x="101" y="18"/>
                  </a:lnTo>
                  <a:lnTo>
                    <a:pt x="101" y="2"/>
                  </a:lnTo>
                  <a:lnTo>
                    <a:pt x="96" y="3"/>
                  </a:lnTo>
                  <a:lnTo>
                    <a:pt x="92" y="3"/>
                  </a:lnTo>
                  <a:lnTo>
                    <a:pt x="87" y="4"/>
                  </a:lnTo>
                  <a:lnTo>
                    <a:pt x="81" y="4"/>
                  </a:lnTo>
                  <a:lnTo>
                    <a:pt x="75" y="4"/>
                  </a:lnTo>
                  <a:lnTo>
                    <a:pt x="68" y="4"/>
                  </a:lnTo>
                  <a:lnTo>
                    <a:pt x="62" y="4"/>
                  </a:lnTo>
                  <a:lnTo>
                    <a:pt x="55" y="4"/>
                  </a:lnTo>
                  <a:lnTo>
                    <a:pt x="48" y="4"/>
                  </a:lnTo>
                  <a:lnTo>
                    <a:pt x="41" y="3"/>
                  </a:lnTo>
                  <a:lnTo>
                    <a:pt x="34" y="3"/>
                  </a:lnTo>
                  <a:lnTo>
                    <a:pt x="27" y="3"/>
                  </a:lnTo>
                  <a:lnTo>
                    <a:pt x="19" y="2"/>
                  </a:lnTo>
                  <a:lnTo>
                    <a:pt x="13" y="2"/>
                  </a:lnTo>
                  <a:lnTo>
                    <a:pt x="6" y="0"/>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1" name="Freeform 283"/>
            <p:cNvSpPr>
              <a:spLocks/>
            </p:cNvSpPr>
            <p:nvPr/>
          </p:nvSpPr>
          <p:spPr bwMode="auto">
            <a:xfrm>
              <a:off x="4000500" y="2876550"/>
              <a:ext cx="93663" cy="103187"/>
            </a:xfrm>
            <a:custGeom>
              <a:avLst/>
              <a:gdLst>
                <a:gd name="T0" fmla="*/ 2147483646 w 59"/>
                <a:gd name="T1" fmla="*/ 0 h 65"/>
                <a:gd name="T2" fmla="*/ 0 w 59"/>
                <a:gd name="T3" fmla="*/ 2147483646 h 65"/>
                <a:gd name="T4" fmla="*/ 2147483646 w 59"/>
                <a:gd name="T5" fmla="*/ 2147483646 h 65"/>
                <a:gd name="T6" fmla="*/ 2147483646 w 59"/>
                <a:gd name="T7" fmla="*/ 2147483646 h 65"/>
                <a:gd name="T8" fmla="*/ 2147483646 w 59"/>
                <a:gd name="T9" fmla="*/ 2147483646 h 65"/>
                <a:gd name="T10" fmla="*/ 2147483646 w 59"/>
                <a:gd name="T11" fmla="*/ 2147483646 h 65"/>
                <a:gd name="T12" fmla="*/ 2147483646 w 59"/>
                <a:gd name="T13" fmla="*/ 2147483646 h 65"/>
                <a:gd name="T14" fmla="*/ 2147483646 w 59"/>
                <a:gd name="T15" fmla="*/ 2147483646 h 65"/>
                <a:gd name="T16" fmla="*/ 2147483646 w 59"/>
                <a:gd name="T17" fmla="*/ 2147483646 h 65"/>
                <a:gd name="T18" fmla="*/ 2147483646 w 59"/>
                <a:gd name="T19" fmla="*/ 2147483646 h 65"/>
                <a:gd name="T20" fmla="*/ 2147483646 w 59"/>
                <a:gd name="T21" fmla="*/ 2147483646 h 65"/>
                <a:gd name="T22" fmla="*/ 2147483646 w 59"/>
                <a:gd name="T23" fmla="*/ 2147483646 h 65"/>
                <a:gd name="T24" fmla="*/ 2147483646 w 59"/>
                <a:gd name="T25" fmla="*/ 2147483646 h 65"/>
                <a:gd name="T26" fmla="*/ 2147483646 w 59"/>
                <a:gd name="T27" fmla="*/ 2147483646 h 65"/>
                <a:gd name="T28" fmla="*/ 2147483646 w 59"/>
                <a:gd name="T29" fmla="*/ 2147483646 h 65"/>
                <a:gd name="T30" fmla="*/ 2147483646 w 59"/>
                <a:gd name="T31" fmla="*/ 2147483646 h 65"/>
                <a:gd name="T32" fmla="*/ 2147483646 w 59"/>
                <a:gd name="T33" fmla="*/ 2147483646 h 65"/>
                <a:gd name="T34" fmla="*/ 2147483646 w 59"/>
                <a:gd name="T35" fmla="*/ 2147483646 h 65"/>
                <a:gd name="T36" fmla="*/ 2147483646 w 59"/>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65"/>
                <a:gd name="T59" fmla="*/ 59 w 59"/>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65">
                  <a:moveTo>
                    <a:pt x="2" y="0"/>
                  </a:moveTo>
                  <a:lnTo>
                    <a:pt x="0" y="63"/>
                  </a:lnTo>
                  <a:lnTo>
                    <a:pt x="10" y="63"/>
                  </a:lnTo>
                  <a:lnTo>
                    <a:pt x="18" y="63"/>
                  </a:lnTo>
                  <a:lnTo>
                    <a:pt x="26" y="64"/>
                  </a:lnTo>
                  <a:lnTo>
                    <a:pt x="34" y="65"/>
                  </a:lnTo>
                  <a:lnTo>
                    <a:pt x="40" y="65"/>
                  </a:lnTo>
                  <a:lnTo>
                    <a:pt x="47" y="65"/>
                  </a:lnTo>
                  <a:lnTo>
                    <a:pt x="54" y="65"/>
                  </a:lnTo>
                  <a:lnTo>
                    <a:pt x="59" y="65"/>
                  </a:lnTo>
                  <a:lnTo>
                    <a:pt x="58" y="2"/>
                  </a:lnTo>
                  <a:lnTo>
                    <a:pt x="52" y="2"/>
                  </a:lnTo>
                  <a:lnTo>
                    <a:pt x="48" y="3"/>
                  </a:lnTo>
                  <a:lnTo>
                    <a:pt x="43" y="3"/>
                  </a:lnTo>
                  <a:lnTo>
                    <a:pt x="38" y="3"/>
                  </a:lnTo>
                  <a:lnTo>
                    <a:pt x="32" y="2"/>
                  </a:lnTo>
                  <a:lnTo>
                    <a:pt x="25" y="2"/>
                  </a:lnTo>
                  <a:lnTo>
                    <a:pt x="14" y="1"/>
                  </a:lnTo>
                  <a:lnTo>
                    <a:pt x="2"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2" name="Freeform 284"/>
            <p:cNvSpPr>
              <a:spLocks/>
            </p:cNvSpPr>
            <p:nvPr/>
          </p:nvSpPr>
          <p:spPr bwMode="auto">
            <a:xfrm>
              <a:off x="3675063" y="2986088"/>
              <a:ext cx="820738" cy="1214437"/>
            </a:xfrm>
            <a:custGeom>
              <a:avLst/>
              <a:gdLst>
                <a:gd name="T0" fmla="*/ 2147483646 w 517"/>
                <a:gd name="T1" fmla="*/ 2147483646 h 765"/>
                <a:gd name="T2" fmla="*/ 2147483646 w 517"/>
                <a:gd name="T3" fmla="*/ 2147483646 h 765"/>
                <a:gd name="T4" fmla="*/ 2147483646 w 517"/>
                <a:gd name="T5" fmla="*/ 2147483646 h 765"/>
                <a:gd name="T6" fmla="*/ 2147483646 w 517"/>
                <a:gd name="T7" fmla="*/ 2147483646 h 765"/>
                <a:gd name="T8" fmla="*/ 2147483646 w 517"/>
                <a:gd name="T9" fmla="*/ 2147483646 h 765"/>
                <a:gd name="T10" fmla="*/ 2147483646 w 517"/>
                <a:gd name="T11" fmla="*/ 2147483646 h 765"/>
                <a:gd name="T12" fmla="*/ 2147483646 w 517"/>
                <a:gd name="T13" fmla="*/ 2147483646 h 765"/>
                <a:gd name="T14" fmla="*/ 2147483646 w 517"/>
                <a:gd name="T15" fmla="*/ 2147483646 h 765"/>
                <a:gd name="T16" fmla="*/ 2147483646 w 517"/>
                <a:gd name="T17" fmla="*/ 2147483646 h 765"/>
                <a:gd name="T18" fmla="*/ 2147483646 w 517"/>
                <a:gd name="T19" fmla="*/ 2147483646 h 765"/>
                <a:gd name="T20" fmla="*/ 2147483646 w 517"/>
                <a:gd name="T21" fmla="*/ 2147483646 h 765"/>
                <a:gd name="T22" fmla="*/ 2147483646 w 517"/>
                <a:gd name="T23" fmla="*/ 2147483646 h 765"/>
                <a:gd name="T24" fmla="*/ 2147483646 w 517"/>
                <a:gd name="T25" fmla="*/ 2147483646 h 765"/>
                <a:gd name="T26" fmla="*/ 2147483646 w 517"/>
                <a:gd name="T27" fmla="*/ 2147483646 h 765"/>
                <a:gd name="T28" fmla="*/ 2147483646 w 517"/>
                <a:gd name="T29" fmla="*/ 2147483646 h 765"/>
                <a:gd name="T30" fmla="*/ 2147483646 w 517"/>
                <a:gd name="T31" fmla="*/ 2147483646 h 765"/>
                <a:gd name="T32" fmla="*/ 2147483646 w 517"/>
                <a:gd name="T33" fmla="*/ 2147483646 h 765"/>
                <a:gd name="T34" fmla="*/ 2147483646 w 517"/>
                <a:gd name="T35" fmla="*/ 2147483646 h 765"/>
                <a:gd name="T36" fmla="*/ 2147483646 w 517"/>
                <a:gd name="T37" fmla="*/ 2147483646 h 765"/>
                <a:gd name="T38" fmla="*/ 2147483646 w 517"/>
                <a:gd name="T39" fmla="*/ 2147483646 h 765"/>
                <a:gd name="T40" fmla="*/ 2147483646 w 517"/>
                <a:gd name="T41" fmla="*/ 2147483646 h 765"/>
                <a:gd name="T42" fmla="*/ 2147483646 w 517"/>
                <a:gd name="T43" fmla="*/ 2147483646 h 765"/>
                <a:gd name="T44" fmla="*/ 2147483646 w 517"/>
                <a:gd name="T45" fmla="*/ 2147483646 h 765"/>
                <a:gd name="T46" fmla="*/ 2147483646 w 517"/>
                <a:gd name="T47" fmla="*/ 2147483646 h 765"/>
                <a:gd name="T48" fmla="*/ 2147483646 w 517"/>
                <a:gd name="T49" fmla="*/ 2147483646 h 765"/>
                <a:gd name="T50" fmla="*/ 2147483646 w 517"/>
                <a:gd name="T51" fmla="*/ 2147483646 h 765"/>
                <a:gd name="T52" fmla="*/ 2147483646 w 517"/>
                <a:gd name="T53" fmla="*/ 2147483646 h 765"/>
                <a:gd name="T54" fmla="*/ 2147483646 w 517"/>
                <a:gd name="T55" fmla="*/ 2147483646 h 765"/>
                <a:gd name="T56" fmla="*/ 2147483646 w 517"/>
                <a:gd name="T57" fmla="*/ 2147483646 h 765"/>
                <a:gd name="T58" fmla="*/ 2147483646 w 517"/>
                <a:gd name="T59" fmla="*/ 2147483646 h 765"/>
                <a:gd name="T60" fmla="*/ 2147483646 w 517"/>
                <a:gd name="T61" fmla="*/ 2147483646 h 765"/>
                <a:gd name="T62" fmla="*/ 2147483646 w 517"/>
                <a:gd name="T63" fmla="*/ 2147483646 h 765"/>
                <a:gd name="T64" fmla="*/ 2147483646 w 517"/>
                <a:gd name="T65" fmla="*/ 2147483646 h 765"/>
                <a:gd name="T66" fmla="*/ 2147483646 w 517"/>
                <a:gd name="T67" fmla="*/ 2147483646 h 765"/>
                <a:gd name="T68" fmla="*/ 2147483646 w 517"/>
                <a:gd name="T69" fmla="*/ 2147483646 h 765"/>
                <a:gd name="T70" fmla="*/ 2147483646 w 517"/>
                <a:gd name="T71" fmla="*/ 2147483646 h 765"/>
                <a:gd name="T72" fmla="*/ 2147483646 w 517"/>
                <a:gd name="T73" fmla="*/ 2147483646 h 765"/>
                <a:gd name="T74" fmla="*/ 2147483646 w 517"/>
                <a:gd name="T75" fmla="*/ 2147483646 h 765"/>
                <a:gd name="T76" fmla="*/ 2147483646 w 517"/>
                <a:gd name="T77" fmla="*/ 2147483646 h 765"/>
                <a:gd name="T78" fmla="*/ 0 w 517"/>
                <a:gd name="T79" fmla="*/ 2147483646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7"/>
                <a:gd name="T121" fmla="*/ 0 h 765"/>
                <a:gd name="T122" fmla="*/ 517 w 517"/>
                <a:gd name="T123" fmla="*/ 765 h 7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7" h="765">
                  <a:moveTo>
                    <a:pt x="0" y="0"/>
                  </a:moveTo>
                  <a:lnTo>
                    <a:pt x="14" y="3"/>
                  </a:lnTo>
                  <a:lnTo>
                    <a:pt x="28" y="6"/>
                  </a:lnTo>
                  <a:lnTo>
                    <a:pt x="42" y="8"/>
                  </a:lnTo>
                  <a:lnTo>
                    <a:pt x="56" y="10"/>
                  </a:lnTo>
                  <a:lnTo>
                    <a:pt x="71" y="12"/>
                  </a:lnTo>
                  <a:lnTo>
                    <a:pt x="85" y="14"/>
                  </a:lnTo>
                  <a:lnTo>
                    <a:pt x="100" y="15"/>
                  </a:lnTo>
                  <a:lnTo>
                    <a:pt x="115" y="17"/>
                  </a:lnTo>
                  <a:lnTo>
                    <a:pt x="130" y="18"/>
                  </a:lnTo>
                  <a:lnTo>
                    <a:pt x="145" y="19"/>
                  </a:lnTo>
                  <a:lnTo>
                    <a:pt x="160" y="20"/>
                  </a:lnTo>
                  <a:lnTo>
                    <a:pt x="175" y="20"/>
                  </a:lnTo>
                  <a:lnTo>
                    <a:pt x="191" y="20"/>
                  </a:lnTo>
                  <a:lnTo>
                    <a:pt x="207" y="21"/>
                  </a:lnTo>
                  <a:lnTo>
                    <a:pt x="223" y="21"/>
                  </a:lnTo>
                  <a:lnTo>
                    <a:pt x="239" y="21"/>
                  </a:lnTo>
                  <a:lnTo>
                    <a:pt x="255" y="21"/>
                  </a:lnTo>
                  <a:lnTo>
                    <a:pt x="271" y="20"/>
                  </a:lnTo>
                  <a:lnTo>
                    <a:pt x="287" y="20"/>
                  </a:lnTo>
                  <a:lnTo>
                    <a:pt x="304" y="20"/>
                  </a:lnTo>
                  <a:lnTo>
                    <a:pt x="321" y="19"/>
                  </a:lnTo>
                  <a:lnTo>
                    <a:pt x="337" y="18"/>
                  </a:lnTo>
                  <a:lnTo>
                    <a:pt x="354" y="17"/>
                  </a:lnTo>
                  <a:lnTo>
                    <a:pt x="372" y="16"/>
                  </a:lnTo>
                  <a:lnTo>
                    <a:pt x="389" y="14"/>
                  </a:lnTo>
                  <a:lnTo>
                    <a:pt x="406" y="13"/>
                  </a:lnTo>
                  <a:lnTo>
                    <a:pt x="424" y="11"/>
                  </a:lnTo>
                  <a:lnTo>
                    <a:pt x="441" y="10"/>
                  </a:lnTo>
                  <a:lnTo>
                    <a:pt x="459" y="7"/>
                  </a:lnTo>
                  <a:lnTo>
                    <a:pt x="477" y="6"/>
                  </a:lnTo>
                  <a:lnTo>
                    <a:pt x="495" y="3"/>
                  </a:lnTo>
                  <a:lnTo>
                    <a:pt x="513" y="1"/>
                  </a:lnTo>
                  <a:lnTo>
                    <a:pt x="515" y="81"/>
                  </a:lnTo>
                  <a:lnTo>
                    <a:pt x="517" y="160"/>
                  </a:lnTo>
                  <a:lnTo>
                    <a:pt x="517" y="240"/>
                  </a:lnTo>
                  <a:lnTo>
                    <a:pt x="515" y="324"/>
                  </a:lnTo>
                  <a:lnTo>
                    <a:pt x="510" y="413"/>
                  </a:lnTo>
                  <a:lnTo>
                    <a:pt x="501" y="508"/>
                  </a:lnTo>
                  <a:lnTo>
                    <a:pt x="488" y="611"/>
                  </a:lnTo>
                  <a:lnTo>
                    <a:pt x="468" y="725"/>
                  </a:lnTo>
                  <a:lnTo>
                    <a:pt x="463" y="729"/>
                  </a:lnTo>
                  <a:lnTo>
                    <a:pt x="456" y="732"/>
                  </a:lnTo>
                  <a:lnTo>
                    <a:pt x="448" y="736"/>
                  </a:lnTo>
                  <a:lnTo>
                    <a:pt x="439" y="740"/>
                  </a:lnTo>
                  <a:lnTo>
                    <a:pt x="429" y="743"/>
                  </a:lnTo>
                  <a:lnTo>
                    <a:pt x="418" y="747"/>
                  </a:lnTo>
                  <a:lnTo>
                    <a:pt x="405" y="749"/>
                  </a:lnTo>
                  <a:lnTo>
                    <a:pt x="393" y="752"/>
                  </a:lnTo>
                  <a:lnTo>
                    <a:pt x="379" y="755"/>
                  </a:lnTo>
                  <a:lnTo>
                    <a:pt x="366" y="757"/>
                  </a:lnTo>
                  <a:lnTo>
                    <a:pt x="351" y="759"/>
                  </a:lnTo>
                  <a:lnTo>
                    <a:pt x="335" y="761"/>
                  </a:lnTo>
                  <a:lnTo>
                    <a:pt x="320" y="763"/>
                  </a:lnTo>
                  <a:lnTo>
                    <a:pt x="304" y="764"/>
                  </a:lnTo>
                  <a:lnTo>
                    <a:pt x="288" y="765"/>
                  </a:lnTo>
                  <a:lnTo>
                    <a:pt x="272" y="765"/>
                  </a:lnTo>
                  <a:lnTo>
                    <a:pt x="255" y="765"/>
                  </a:lnTo>
                  <a:lnTo>
                    <a:pt x="239" y="765"/>
                  </a:lnTo>
                  <a:lnTo>
                    <a:pt x="223" y="764"/>
                  </a:lnTo>
                  <a:lnTo>
                    <a:pt x="206" y="763"/>
                  </a:lnTo>
                  <a:lnTo>
                    <a:pt x="190" y="761"/>
                  </a:lnTo>
                  <a:lnTo>
                    <a:pt x="175" y="759"/>
                  </a:lnTo>
                  <a:lnTo>
                    <a:pt x="159" y="756"/>
                  </a:lnTo>
                  <a:lnTo>
                    <a:pt x="144" y="752"/>
                  </a:lnTo>
                  <a:lnTo>
                    <a:pt x="130" y="749"/>
                  </a:lnTo>
                  <a:lnTo>
                    <a:pt x="116" y="744"/>
                  </a:lnTo>
                  <a:lnTo>
                    <a:pt x="104" y="739"/>
                  </a:lnTo>
                  <a:lnTo>
                    <a:pt x="91" y="733"/>
                  </a:lnTo>
                  <a:lnTo>
                    <a:pt x="80" y="727"/>
                  </a:lnTo>
                  <a:lnTo>
                    <a:pt x="70" y="719"/>
                  </a:lnTo>
                  <a:lnTo>
                    <a:pt x="60" y="711"/>
                  </a:lnTo>
                  <a:lnTo>
                    <a:pt x="52" y="703"/>
                  </a:lnTo>
                  <a:lnTo>
                    <a:pt x="38" y="612"/>
                  </a:lnTo>
                  <a:lnTo>
                    <a:pt x="27" y="518"/>
                  </a:lnTo>
                  <a:lnTo>
                    <a:pt x="17" y="423"/>
                  </a:lnTo>
                  <a:lnTo>
                    <a:pt x="9" y="329"/>
                  </a:lnTo>
                  <a:lnTo>
                    <a:pt x="4" y="237"/>
                  </a:lnTo>
                  <a:lnTo>
                    <a:pt x="1" y="151"/>
                  </a:lnTo>
                  <a:lnTo>
                    <a:pt x="0" y="7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3" name="Freeform 285"/>
            <p:cNvSpPr>
              <a:spLocks/>
            </p:cNvSpPr>
            <p:nvPr/>
          </p:nvSpPr>
          <p:spPr bwMode="auto">
            <a:xfrm>
              <a:off x="3703638" y="2987675"/>
              <a:ext cx="762000" cy="1212850"/>
            </a:xfrm>
            <a:custGeom>
              <a:avLst/>
              <a:gdLst>
                <a:gd name="T0" fmla="*/ 2147483646 w 480"/>
                <a:gd name="T1" fmla="*/ 2147483646 h 764"/>
                <a:gd name="T2" fmla="*/ 2147483646 w 480"/>
                <a:gd name="T3" fmla="*/ 2147483646 h 764"/>
                <a:gd name="T4" fmla="*/ 2147483646 w 480"/>
                <a:gd name="T5" fmla="*/ 2147483646 h 764"/>
                <a:gd name="T6" fmla="*/ 2147483646 w 480"/>
                <a:gd name="T7" fmla="*/ 2147483646 h 764"/>
                <a:gd name="T8" fmla="*/ 2147483646 w 480"/>
                <a:gd name="T9" fmla="*/ 2147483646 h 764"/>
                <a:gd name="T10" fmla="*/ 2147483646 w 480"/>
                <a:gd name="T11" fmla="*/ 2147483646 h 764"/>
                <a:gd name="T12" fmla="*/ 2147483646 w 480"/>
                <a:gd name="T13" fmla="*/ 2147483646 h 764"/>
                <a:gd name="T14" fmla="*/ 2147483646 w 480"/>
                <a:gd name="T15" fmla="*/ 2147483646 h 764"/>
                <a:gd name="T16" fmla="*/ 2147483646 w 480"/>
                <a:gd name="T17" fmla="*/ 2147483646 h 764"/>
                <a:gd name="T18" fmla="*/ 2147483646 w 480"/>
                <a:gd name="T19" fmla="*/ 2147483646 h 764"/>
                <a:gd name="T20" fmla="*/ 2147483646 w 480"/>
                <a:gd name="T21" fmla="*/ 2147483646 h 764"/>
                <a:gd name="T22" fmla="*/ 2147483646 w 480"/>
                <a:gd name="T23" fmla="*/ 2147483646 h 764"/>
                <a:gd name="T24" fmla="*/ 2147483646 w 480"/>
                <a:gd name="T25" fmla="*/ 2147483646 h 764"/>
                <a:gd name="T26" fmla="*/ 2147483646 w 480"/>
                <a:gd name="T27" fmla="*/ 2147483646 h 764"/>
                <a:gd name="T28" fmla="*/ 2147483646 w 480"/>
                <a:gd name="T29" fmla="*/ 2147483646 h 764"/>
                <a:gd name="T30" fmla="*/ 2147483646 w 480"/>
                <a:gd name="T31" fmla="*/ 2147483646 h 764"/>
                <a:gd name="T32" fmla="*/ 2147483646 w 480"/>
                <a:gd name="T33" fmla="*/ 2147483646 h 764"/>
                <a:gd name="T34" fmla="*/ 2147483646 w 480"/>
                <a:gd name="T35" fmla="*/ 2147483646 h 764"/>
                <a:gd name="T36" fmla="*/ 2147483646 w 480"/>
                <a:gd name="T37" fmla="*/ 2147483646 h 764"/>
                <a:gd name="T38" fmla="*/ 2147483646 w 480"/>
                <a:gd name="T39" fmla="*/ 2147483646 h 764"/>
                <a:gd name="T40" fmla="*/ 2147483646 w 480"/>
                <a:gd name="T41" fmla="*/ 2147483646 h 764"/>
                <a:gd name="T42" fmla="*/ 2147483646 w 480"/>
                <a:gd name="T43" fmla="*/ 2147483646 h 764"/>
                <a:gd name="T44" fmla="*/ 2147483646 w 480"/>
                <a:gd name="T45" fmla="*/ 2147483646 h 764"/>
                <a:gd name="T46" fmla="*/ 2147483646 w 480"/>
                <a:gd name="T47" fmla="*/ 2147483646 h 764"/>
                <a:gd name="T48" fmla="*/ 2147483646 w 480"/>
                <a:gd name="T49" fmla="*/ 2147483646 h 764"/>
                <a:gd name="T50" fmla="*/ 2147483646 w 480"/>
                <a:gd name="T51" fmla="*/ 2147483646 h 764"/>
                <a:gd name="T52" fmla="*/ 2147483646 w 480"/>
                <a:gd name="T53" fmla="*/ 2147483646 h 764"/>
                <a:gd name="T54" fmla="*/ 2147483646 w 480"/>
                <a:gd name="T55" fmla="*/ 2147483646 h 764"/>
                <a:gd name="T56" fmla="*/ 2147483646 w 480"/>
                <a:gd name="T57" fmla="*/ 2147483646 h 764"/>
                <a:gd name="T58" fmla="*/ 2147483646 w 480"/>
                <a:gd name="T59" fmla="*/ 2147483646 h 764"/>
                <a:gd name="T60" fmla="*/ 2147483646 w 480"/>
                <a:gd name="T61" fmla="*/ 2147483646 h 764"/>
                <a:gd name="T62" fmla="*/ 2147483646 w 480"/>
                <a:gd name="T63" fmla="*/ 2147483646 h 764"/>
                <a:gd name="T64" fmla="*/ 2147483646 w 480"/>
                <a:gd name="T65" fmla="*/ 2147483646 h 764"/>
                <a:gd name="T66" fmla="*/ 2147483646 w 480"/>
                <a:gd name="T67" fmla="*/ 2147483646 h 764"/>
                <a:gd name="T68" fmla="*/ 2147483646 w 480"/>
                <a:gd name="T69" fmla="*/ 2147483646 h 764"/>
                <a:gd name="T70" fmla="*/ 2147483646 w 480"/>
                <a:gd name="T71" fmla="*/ 2147483646 h 764"/>
                <a:gd name="T72" fmla="*/ 2147483646 w 480"/>
                <a:gd name="T73" fmla="*/ 2147483646 h 764"/>
                <a:gd name="T74" fmla="*/ 2147483646 w 480"/>
                <a:gd name="T75" fmla="*/ 2147483646 h 764"/>
                <a:gd name="T76" fmla="*/ 2147483646 w 480"/>
                <a:gd name="T77" fmla="*/ 2147483646 h 764"/>
                <a:gd name="T78" fmla="*/ 0 w 480"/>
                <a:gd name="T79" fmla="*/ 2147483646 h 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764"/>
                <a:gd name="T122" fmla="*/ 480 w 480"/>
                <a:gd name="T123" fmla="*/ 764 h 7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764">
                  <a:moveTo>
                    <a:pt x="1" y="0"/>
                  </a:moveTo>
                  <a:lnTo>
                    <a:pt x="13" y="3"/>
                  </a:lnTo>
                  <a:lnTo>
                    <a:pt x="27" y="5"/>
                  </a:lnTo>
                  <a:lnTo>
                    <a:pt x="40" y="7"/>
                  </a:lnTo>
                  <a:lnTo>
                    <a:pt x="54" y="9"/>
                  </a:lnTo>
                  <a:lnTo>
                    <a:pt x="67" y="11"/>
                  </a:lnTo>
                  <a:lnTo>
                    <a:pt x="81" y="12"/>
                  </a:lnTo>
                  <a:lnTo>
                    <a:pt x="94" y="13"/>
                  </a:lnTo>
                  <a:lnTo>
                    <a:pt x="108" y="15"/>
                  </a:lnTo>
                  <a:lnTo>
                    <a:pt x="122" y="16"/>
                  </a:lnTo>
                  <a:lnTo>
                    <a:pt x="136" y="17"/>
                  </a:lnTo>
                  <a:lnTo>
                    <a:pt x="150" y="18"/>
                  </a:lnTo>
                  <a:lnTo>
                    <a:pt x="164" y="19"/>
                  </a:lnTo>
                  <a:lnTo>
                    <a:pt x="179" y="19"/>
                  </a:lnTo>
                  <a:lnTo>
                    <a:pt x="194" y="19"/>
                  </a:lnTo>
                  <a:lnTo>
                    <a:pt x="209" y="19"/>
                  </a:lnTo>
                  <a:lnTo>
                    <a:pt x="223" y="19"/>
                  </a:lnTo>
                  <a:lnTo>
                    <a:pt x="238" y="19"/>
                  </a:lnTo>
                  <a:lnTo>
                    <a:pt x="253" y="19"/>
                  </a:lnTo>
                  <a:lnTo>
                    <a:pt x="268" y="19"/>
                  </a:lnTo>
                  <a:lnTo>
                    <a:pt x="283" y="18"/>
                  </a:lnTo>
                  <a:lnTo>
                    <a:pt x="299" y="17"/>
                  </a:lnTo>
                  <a:lnTo>
                    <a:pt x="314" y="16"/>
                  </a:lnTo>
                  <a:lnTo>
                    <a:pt x="330" y="15"/>
                  </a:lnTo>
                  <a:lnTo>
                    <a:pt x="346" y="14"/>
                  </a:lnTo>
                  <a:lnTo>
                    <a:pt x="361" y="13"/>
                  </a:lnTo>
                  <a:lnTo>
                    <a:pt x="378" y="12"/>
                  </a:lnTo>
                  <a:lnTo>
                    <a:pt x="394" y="10"/>
                  </a:lnTo>
                  <a:lnTo>
                    <a:pt x="409" y="8"/>
                  </a:lnTo>
                  <a:lnTo>
                    <a:pt x="426" y="7"/>
                  </a:lnTo>
                  <a:lnTo>
                    <a:pt x="442" y="5"/>
                  </a:lnTo>
                  <a:lnTo>
                    <a:pt x="459" y="3"/>
                  </a:lnTo>
                  <a:lnTo>
                    <a:pt x="476" y="1"/>
                  </a:lnTo>
                  <a:lnTo>
                    <a:pt x="478" y="81"/>
                  </a:lnTo>
                  <a:lnTo>
                    <a:pt x="479" y="161"/>
                  </a:lnTo>
                  <a:lnTo>
                    <a:pt x="480" y="242"/>
                  </a:lnTo>
                  <a:lnTo>
                    <a:pt x="478" y="326"/>
                  </a:lnTo>
                  <a:lnTo>
                    <a:pt x="473" y="415"/>
                  </a:lnTo>
                  <a:lnTo>
                    <a:pt x="465" y="510"/>
                  </a:lnTo>
                  <a:lnTo>
                    <a:pt x="452" y="614"/>
                  </a:lnTo>
                  <a:lnTo>
                    <a:pt x="434" y="727"/>
                  </a:lnTo>
                  <a:lnTo>
                    <a:pt x="429" y="731"/>
                  </a:lnTo>
                  <a:lnTo>
                    <a:pt x="423" y="734"/>
                  </a:lnTo>
                  <a:lnTo>
                    <a:pt x="415" y="738"/>
                  </a:lnTo>
                  <a:lnTo>
                    <a:pt x="407" y="741"/>
                  </a:lnTo>
                  <a:lnTo>
                    <a:pt x="398" y="744"/>
                  </a:lnTo>
                  <a:lnTo>
                    <a:pt x="387" y="747"/>
                  </a:lnTo>
                  <a:lnTo>
                    <a:pt x="376" y="750"/>
                  </a:lnTo>
                  <a:lnTo>
                    <a:pt x="364" y="752"/>
                  </a:lnTo>
                  <a:lnTo>
                    <a:pt x="353" y="754"/>
                  </a:lnTo>
                  <a:lnTo>
                    <a:pt x="339" y="757"/>
                  </a:lnTo>
                  <a:lnTo>
                    <a:pt x="326" y="759"/>
                  </a:lnTo>
                  <a:lnTo>
                    <a:pt x="312" y="761"/>
                  </a:lnTo>
                  <a:lnTo>
                    <a:pt x="298" y="762"/>
                  </a:lnTo>
                  <a:lnTo>
                    <a:pt x="283" y="763"/>
                  </a:lnTo>
                  <a:lnTo>
                    <a:pt x="268" y="764"/>
                  </a:lnTo>
                  <a:lnTo>
                    <a:pt x="253" y="764"/>
                  </a:lnTo>
                  <a:lnTo>
                    <a:pt x="238" y="764"/>
                  </a:lnTo>
                  <a:lnTo>
                    <a:pt x="223" y="764"/>
                  </a:lnTo>
                  <a:lnTo>
                    <a:pt x="208" y="763"/>
                  </a:lnTo>
                  <a:lnTo>
                    <a:pt x="193" y="762"/>
                  </a:lnTo>
                  <a:lnTo>
                    <a:pt x="179" y="760"/>
                  </a:lnTo>
                  <a:lnTo>
                    <a:pt x="164" y="758"/>
                  </a:lnTo>
                  <a:lnTo>
                    <a:pt x="150" y="755"/>
                  </a:lnTo>
                  <a:lnTo>
                    <a:pt x="136" y="753"/>
                  </a:lnTo>
                  <a:lnTo>
                    <a:pt x="123" y="749"/>
                  </a:lnTo>
                  <a:lnTo>
                    <a:pt x="110" y="745"/>
                  </a:lnTo>
                  <a:lnTo>
                    <a:pt x="98" y="740"/>
                  </a:lnTo>
                  <a:lnTo>
                    <a:pt x="87" y="735"/>
                  </a:lnTo>
                  <a:lnTo>
                    <a:pt x="76" y="729"/>
                  </a:lnTo>
                  <a:lnTo>
                    <a:pt x="67" y="722"/>
                  </a:lnTo>
                  <a:lnTo>
                    <a:pt x="58" y="715"/>
                  </a:lnTo>
                  <a:lnTo>
                    <a:pt x="50" y="707"/>
                  </a:lnTo>
                  <a:lnTo>
                    <a:pt x="37" y="616"/>
                  </a:lnTo>
                  <a:lnTo>
                    <a:pt x="27" y="521"/>
                  </a:lnTo>
                  <a:lnTo>
                    <a:pt x="17" y="425"/>
                  </a:lnTo>
                  <a:lnTo>
                    <a:pt x="10" y="331"/>
                  </a:lnTo>
                  <a:lnTo>
                    <a:pt x="5" y="238"/>
                  </a:lnTo>
                  <a:lnTo>
                    <a:pt x="2" y="151"/>
                  </a:lnTo>
                  <a:lnTo>
                    <a:pt x="0" y="71"/>
                  </a:lnTo>
                  <a:lnTo>
                    <a:pt x="1"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4" name="Freeform 286"/>
            <p:cNvSpPr>
              <a:spLocks/>
            </p:cNvSpPr>
            <p:nvPr/>
          </p:nvSpPr>
          <p:spPr bwMode="auto">
            <a:xfrm>
              <a:off x="3733800" y="2990850"/>
              <a:ext cx="700088" cy="1209675"/>
            </a:xfrm>
            <a:custGeom>
              <a:avLst/>
              <a:gdLst>
                <a:gd name="T0" fmla="*/ 2147483646 w 441"/>
                <a:gd name="T1" fmla="*/ 2147483646 h 762"/>
                <a:gd name="T2" fmla="*/ 2147483646 w 441"/>
                <a:gd name="T3" fmla="*/ 2147483646 h 762"/>
                <a:gd name="T4" fmla="*/ 2147483646 w 441"/>
                <a:gd name="T5" fmla="*/ 2147483646 h 762"/>
                <a:gd name="T6" fmla="*/ 2147483646 w 441"/>
                <a:gd name="T7" fmla="*/ 2147483646 h 762"/>
                <a:gd name="T8" fmla="*/ 2147483646 w 441"/>
                <a:gd name="T9" fmla="*/ 2147483646 h 762"/>
                <a:gd name="T10" fmla="*/ 2147483646 w 441"/>
                <a:gd name="T11" fmla="*/ 2147483646 h 762"/>
                <a:gd name="T12" fmla="*/ 2147483646 w 441"/>
                <a:gd name="T13" fmla="*/ 2147483646 h 762"/>
                <a:gd name="T14" fmla="*/ 2147483646 w 441"/>
                <a:gd name="T15" fmla="*/ 2147483646 h 762"/>
                <a:gd name="T16" fmla="*/ 2147483646 w 441"/>
                <a:gd name="T17" fmla="*/ 2147483646 h 762"/>
                <a:gd name="T18" fmla="*/ 2147483646 w 441"/>
                <a:gd name="T19" fmla="*/ 2147483646 h 762"/>
                <a:gd name="T20" fmla="*/ 2147483646 w 441"/>
                <a:gd name="T21" fmla="*/ 2147483646 h 762"/>
                <a:gd name="T22" fmla="*/ 2147483646 w 441"/>
                <a:gd name="T23" fmla="*/ 2147483646 h 762"/>
                <a:gd name="T24" fmla="*/ 2147483646 w 441"/>
                <a:gd name="T25" fmla="*/ 2147483646 h 762"/>
                <a:gd name="T26" fmla="*/ 2147483646 w 441"/>
                <a:gd name="T27" fmla="*/ 2147483646 h 762"/>
                <a:gd name="T28" fmla="*/ 2147483646 w 441"/>
                <a:gd name="T29" fmla="*/ 2147483646 h 762"/>
                <a:gd name="T30" fmla="*/ 2147483646 w 441"/>
                <a:gd name="T31" fmla="*/ 2147483646 h 762"/>
                <a:gd name="T32" fmla="*/ 2147483646 w 441"/>
                <a:gd name="T33" fmla="*/ 2147483646 h 762"/>
                <a:gd name="T34" fmla="*/ 2147483646 w 441"/>
                <a:gd name="T35" fmla="*/ 2147483646 h 762"/>
                <a:gd name="T36" fmla="*/ 2147483646 w 441"/>
                <a:gd name="T37" fmla="*/ 2147483646 h 762"/>
                <a:gd name="T38" fmla="*/ 2147483646 w 441"/>
                <a:gd name="T39" fmla="*/ 2147483646 h 762"/>
                <a:gd name="T40" fmla="*/ 2147483646 w 441"/>
                <a:gd name="T41" fmla="*/ 2147483646 h 762"/>
                <a:gd name="T42" fmla="*/ 2147483646 w 441"/>
                <a:gd name="T43" fmla="*/ 2147483646 h 762"/>
                <a:gd name="T44" fmla="*/ 2147483646 w 441"/>
                <a:gd name="T45" fmla="*/ 2147483646 h 762"/>
                <a:gd name="T46" fmla="*/ 2147483646 w 441"/>
                <a:gd name="T47" fmla="*/ 2147483646 h 762"/>
                <a:gd name="T48" fmla="*/ 2147483646 w 441"/>
                <a:gd name="T49" fmla="*/ 2147483646 h 762"/>
                <a:gd name="T50" fmla="*/ 2147483646 w 441"/>
                <a:gd name="T51" fmla="*/ 2147483646 h 762"/>
                <a:gd name="T52" fmla="*/ 2147483646 w 441"/>
                <a:gd name="T53" fmla="*/ 2147483646 h 762"/>
                <a:gd name="T54" fmla="*/ 2147483646 w 441"/>
                <a:gd name="T55" fmla="*/ 2147483646 h 762"/>
                <a:gd name="T56" fmla="*/ 2147483646 w 441"/>
                <a:gd name="T57" fmla="*/ 2147483646 h 762"/>
                <a:gd name="T58" fmla="*/ 2147483646 w 441"/>
                <a:gd name="T59" fmla="*/ 2147483646 h 762"/>
                <a:gd name="T60" fmla="*/ 2147483646 w 441"/>
                <a:gd name="T61" fmla="*/ 2147483646 h 762"/>
                <a:gd name="T62" fmla="*/ 0 w 441"/>
                <a:gd name="T63" fmla="*/ 2147483646 h 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1"/>
                <a:gd name="T97" fmla="*/ 0 h 762"/>
                <a:gd name="T98" fmla="*/ 441 w 441"/>
                <a:gd name="T99" fmla="*/ 762 h 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1" h="762">
                  <a:moveTo>
                    <a:pt x="0" y="0"/>
                  </a:moveTo>
                  <a:lnTo>
                    <a:pt x="12" y="3"/>
                  </a:lnTo>
                  <a:lnTo>
                    <a:pt x="25" y="5"/>
                  </a:lnTo>
                  <a:lnTo>
                    <a:pt x="37" y="7"/>
                  </a:lnTo>
                  <a:lnTo>
                    <a:pt x="49" y="9"/>
                  </a:lnTo>
                  <a:lnTo>
                    <a:pt x="62" y="10"/>
                  </a:lnTo>
                  <a:lnTo>
                    <a:pt x="74" y="12"/>
                  </a:lnTo>
                  <a:lnTo>
                    <a:pt x="87" y="13"/>
                  </a:lnTo>
                  <a:lnTo>
                    <a:pt x="100" y="14"/>
                  </a:lnTo>
                  <a:lnTo>
                    <a:pt x="113" y="15"/>
                  </a:lnTo>
                  <a:lnTo>
                    <a:pt x="126" y="16"/>
                  </a:lnTo>
                  <a:lnTo>
                    <a:pt x="140" y="17"/>
                  </a:lnTo>
                  <a:lnTo>
                    <a:pt x="152" y="17"/>
                  </a:lnTo>
                  <a:lnTo>
                    <a:pt x="166" y="17"/>
                  </a:lnTo>
                  <a:lnTo>
                    <a:pt x="179" y="17"/>
                  </a:lnTo>
                  <a:lnTo>
                    <a:pt x="193" y="18"/>
                  </a:lnTo>
                  <a:lnTo>
                    <a:pt x="206" y="18"/>
                  </a:lnTo>
                  <a:lnTo>
                    <a:pt x="220" y="17"/>
                  </a:lnTo>
                  <a:lnTo>
                    <a:pt x="234" y="17"/>
                  </a:lnTo>
                  <a:lnTo>
                    <a:pt x="248" y="17"/>
                  </a:lnTo>
                  <a:lnTo>
                    <a:pt x="262" y="17"/>
                  </a:lnTo>
                  <a:lnTo>
                    <a:pt x="276" y="16"/>
                  </a:lnTo>
                  <a:lnTo>
                    <a:pt x="290" y="15"/>
                  </a:lnTo>
                  <a:lnTo>
                    <a:pt x="305" y="14"/>
                  </a:lnTo>
                  <a:lnTo>
                    <a:pt x="319" y="14"/>
                  </a:lnTo>
                  <a:lnTo>
                    <a:pt x="334" y="13"/>
                  </a:lnTo>
                  <a:lnTo>
                    <a:pt x="348" y="11"/>
                  </a:lnTo>
                  <a:lnTo>
                    <a:pt x="363" y="10"/>
                  </a:lnTo>
                  <a:lnTo>
                    <a:pt x="378" y="9"/>
                  </a:lnTo>
                  <a:lnTo>
                    <a:pt x="393" y="7"/>
                  </a:lnTo>
                  <a:lnTo>
                    <a:pt x="407" y="5"/>
                  </a:lnTo>
                  <a:lnTo>
                    <a:pt x="423" y="3"/>
                  </a:lnTo>
                  <a:lnTo>
                    <a:pt x="438" y="2"/>
                  </a:lnTo>
                  <a:lnTo>
                    <a:pt x="440" y="82"/>
                  </a:lnTo>
                  <a:lnTo>
                    <a:pt x="441" y="162"/>
                  </a:lnTo>
                  <a:lnTo>
                    <a:pt x="441" y="243"/>
                  </a:lnTo>
                  <a:lnTo>
                    <a:pt x="439" y="327"/>
                  </a:lnTo>
                  <a:lnTo>
                    <a:pt x="435" y="416"/>
                  </a:lnTo>
                  <a:lnTo>
                    <a:pt x="427" y="511"/>
                  </a:lnTo>
                  <a:lnTo>
                    <a:pt x="415" y="615"/>
                  </a:lnTo>
                  <a:lnTo>
                    <a:pt x="399" y="728"/>
                  </a:lnTo>
                  <a:lnTo>
                    <a:pt x="388" y="734"/>
                  </a:lnTo>
                  <a:lnTo>
                    <a:pt x="374" y="741"/>
                  </a:lnTo>
                  <a:lnTo>
                    <a:pt x="356" y="746"/>
                  </a:lnTo>
                  <a:lnTo>
                    <a:pt x="335" y="751"/>
                  </a:lnTo>
                  <a:lnTo>
                    <a:pt x="312" y="755"/>
                  </a:lnTo>
                  <a:lnTo>
                    <a:pt x="287" y="759"/>
                  </a:lnTo>
                  <a:lnTo>
                    <a:pt x="260" y="761"/>
                  </a:lnTo>
                  <a:lnTo>
                    <a:pt x="233" y="762"/>
                  </a:lnTo>
                  <a:lnTo>
                    <a:pt x="206" y="762"/>
                  </a:lnTo>
                  <a:lnTo>
                    <a:pt x="178" y="760"/>
                  </a:lnTo>
                  <a:lnTo>
                    <a:pt x="152" y="756"/>
                  </a:lnTo>
                  <a:lnTo>
                    <a:pt x="126" y="751"/>
                  </a:lnTo>
                  <a:lnTo>
                    <a:pt x="103" y="744"/>
                  </a:lnTo>
                  <a:lnTo>
                    <a:pt x="81" y="735"/>
                  </a:lnTo>
                  <a:lnTo>
                    <a:pt x="63" y="724"/>
                  </a:lnTo>
                  <a:lnTo>
                    <a:pt x="46" y="710"/>
                  </a:lnTo>
                  <a:lnTo>
                    <a:pt x="35" y="619"/>
                  </a:lnTo>
                  <a:lnTo>
                    <a:pt x="25" y="524"/>
                  </a:lnTo>
                  <a:lnTo>
                    <a:pt x="17" y="428"/>
                  </a:lnTo>
                  <a:lnTo>
                    <a:pt x="10" y="332"/>
                  </a:lnTo>
                  <a:lnTo>
                    <a:pt x="5" y="239"/>
                  </a:lnTo>
                  <a:lnTo>
                    <a:pt x="1" y="152"/>
                  </a:lnTo>
                  <a:lnTo>
                    <a:pt x="0" y="72"/>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5" name="Freeform 287"/>
            <p:cNvSpPr>
              <a:spLocks/>
            </p:cNvSpPr>
            <p:nvPr/>
          </p:nvSpPr>
          <p:spPr bwMode="auto">
            <a:xfrm>
              <a:off x="3762375" y="2992438"/>
              <a:ext cx="639763" cy="1208087"/>
            </a:xfrm>
            <a:custGeom>
              <a:avLst/>
              <a:gdLst>
                <a:gd name="T0" fmla="*/ 2147483646 w 403"/>
                <a:gd name="T1" fmla="*/ 2147483646 h 761"/>
                <a:gd name="T2" fmla="*/ 2147483646 w 403"/>
                <a:gd name="T3" fmla="*/ 2147483646 h 761"/>
                <a:gd name="T4" fmla="*/ 2147483646 w 403"/>
                <a:gd name="T5" fmla="*/ 2147483646 h 761"/>
                <a:gd name="T6" fmla="*/ 2147483646 w 403"/>
                <a:gd name="T7" fmla="*/ 2147483646 h 761"/>
                <a:gd name="T8" fmla="*/ 2147483646 w 403"/>
                <a:gd name="T9" fmla="*/ 2147483646 h 761"/>
                <a:gd name="T10" fmla="*/ 2147483646 w 403"/>
                <a:gd name="T11" fmla="*/ 2147483646 h 761"/>
                <a:gd name="T12" fmla="*/ 2147483646 w 403"/>
                <a:gd name="T13" fmla="*/ 2147483646 h 761"/>
                <a:gd name="T14" fmla="*/ 2147483646 w 403"/>
                <a:gd name="T15" fmla="*/ 2147483646 h 761"/>
                <a:gd name="T16" fmla="*/ 2147483646 w 403"/>
                <a:gd name="T17" fmla="*/ 2147483646 h 761"/>
                <a:gd name="T18" fmla="*/ 2147483646 w 403"/>
                <a:gd name="T19" fmla="*/ 2147483646 h 761"/>
                <a:gd name="T20" fmla="*/ 2147483646 w 403"/>
                <a:gd name="T21" fmla="*/ 2147483646 h 761"/>
                <a:gd name="T22" fmla="*/ 2147483646 w 403"/>
                <a:gd name="T23" fmla="*/ 2147483646 h 761"/>
                <a:gd name="T24" fmla="*/ 2147483646 w 403"/>
                <a:gd name="T25" fmla="*/ 2147483646 h 761"/>
                <a:gd name="T26" fmla="*/ 2147483646 w 403"/>
                <a:gd name="T27" fmla="*/ 2147483646 h 761"/>
                <a:gd name="T28" fmla="*/ 2147483646 w 403"/>
                <a:gd name="T29" fmla="*/ 2147483646 h 761"/>
                <a:gd name="T30" fmla="*/ 2147483646 w 403"/>
                <a:gd name="T31" fmla="*/ 2147483646 h 761"/>
                <a:gd name="T32" fmla="*/ 2147483646 w 403"/>
                <a:gd name="T33" fmla="*/ 2147483646 h 761"/>
                <a:gd name="T34" fmla="*/ 2147483646 w 403"/>
                <a:gd name="T35" fmla="*/ 2147483646 h 761"/>
                <a:gd name="T36" fmla="*/ 2147483646 w 403"/>
                <a:gd name="T37" fmla="*/ 2147483646 h 761"/>
                <a:gd name="T38" fmla="*/ 2147483646 w 403"/>
                <a:gd name="T39" fmla="*/ 2147483646 h 761"/>
                <a:gd name="T40" fmla="*/ 2147483646 w 403"/>
                <a:gd name="T41" fmla="*/ 2147483646 h 761"/>
                <a:gd name="T42" fmla="*/ 2147483646 w 403"/>
                <a:gd name="T43" fmla="*/ 2147483646 h 761"/>
                <a:gd name="T44" fmla="*/ 2147483646 w 403"/>
                <a:gd name="T45" fmla="*/ 2147483646 h 761"/>
                <a:gd name="T46" fmla="*/ 2147483646 w 403"/>
                <a:gd name="T47" fmla="*/ 2147483646 h 761"/>
                <a:gd name="T48" fmla="*/ 2147483646 w 403"/>
                <a:gd name="T49" fmla="*/ 2147483646 h 761"/>
                <a:gd name="T50" fmla="*/ 2147483646 w 403"/>
                <a:gd name="T51" fmla="*/ 2147483646 h 761"/>
                <a:gd name="T52" fmla="*/ 2147483646 w 403"/>
                <a:gd name="T53" fmla="*/ 2147483646 h 761"/>
                <a:gd name="T54" fmla="*/ 2147483646 w 403"/>
                <a:gd name="T55" fmla="*/ 2147483646 h 761"/>
                <a:gd name="T56" fmla="*/ 2147483646 w 403"/>
                <a:gd name="T57" fmla="*/ 2147483646 h 761"/>
                <a:gd name="T58" fmla="*/ 2147483646 w 403"/>
                <a:gd name="T59" fmla="*/ 2147483646 h 761"/>
                <a:gd name="T60" fmla="*/ 2147483646 w 403"/>
                <a:gd name="T61" fmla="*/ 2147483646 h 761"/>
                <a:gd name="T62" fmla="*/ 0 w 403"/>
                <a:gd name="T63" fmla="*/ 2147483646 h 7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761"/>
                <a:gd name="T98" fmla="*/ 403 w 403"/>
                <a:gd name="T99" fmla="*/ 761 h 7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761">
                  <a:moveTo>
                    <a:pt x="1" y="0"/>
                  </a:moveTo>
                  <a:lnTo>
                    <a:pt x="12" y="2"/>
                  </a:lnTo>
                  <a:lnTo>
                    <a:pt x="23" y="4"/>
                  </a:lnTo>
                  <a:lnTo>
                    <a:pt x="35" y="6"/>
                  </a:lnTo>
                  <a:lnTo>
                    <a:pt x="47" y="8"/>
                  </a:lnTo>
                  <a:lnTo>
                    <a:pt x="58" y="9"/>
                  </a:lnTo>
                  <a:lnTo>
                    <a:pt x="70" y="10"/>
                  </a:lnTo>
                  <a:lnTo>
                    <a:pt x="81" y="12"/>
                  </a:lnTo>
                  <a:lnTo>
                    <a:pt x="93" y="13"/>
                  </a:lnTo>
                  <a:lnTo>
                    <a:pt x="105" y="14"/>
                  </a:lnTo>
                  <a:lnTo>
                    <a:pt x="117" y="15"/>
                  </a:lnTo>
                  <a:lnTo>
                    <a:pt x="129" y="15"/>
                  </a:lnTo>
                  <a:lnTo>
                    <a:pt x="141" y="16"/>
                  </a:lnTo>
                  <a:lnTo>
                    <a:pt x="153" y="16"/>
                  </a:lnTo>
                  <a:lnTo>
                    <a:pt x="165" y="16"/>
                  </a:lnTo>
                  <a:lnTo>
                    <a:pt x="178" y="16"/>
                  </a:lnTo>
                  <a:lnTo>
                    <a:pt x="190" y="16"/>
                  </a:lnTo>
                  <a:lnTo>
                    <a:pt x="203" y="16"/>
                  </a:lnTo>
                  <a:lnTo>
                    <a:pt x="216" y="16"/>
                  </a:lnTo>
                  <a:lnTo>
                    <a:pt x="228" y="16"/>
                  </a:lnTo>
                  <a:lnTo>
                    <a:pt x="241" y="15"/>
                  </a:lnTo>
                  <a:lnTo>
                    <a:pt x="253" y="15"/>
                  </a:lnTo>
                  <a:lnTo>
                    <a:pt x="267" y="14"/>
                  </a:lnTo>
                  <a:lnTo>
                    <a:pt x="279" y="13"/>
                  </a:lnTo>
                  <a:lnTo>
                    <a:pt x="293" y="12"/>
                  </a:lnTo>
                  <a:lnTo>
                    <a:pt x="306" y="12"/>
                  </a:lnTo>
                  <a:lnTo>
                    <a:pt x="319" y="10"/>
                  </a:lnTo>
                  <a:lnTo>
                    <a:pt x="333" y="9"/>
                  </a:lnTo>
                  <a:lnTo>
                    <a:pt x="345" y="8"/>
                  </a:lnTo>
                  <a:lnTo>
                    <a:pt x="359" y="6"/>
                  </a:lnTo>
                  <a:lnTo>
                    <a:pt x="373" y="5"/>
                  </a:lnTo>
                  <a:lnTo>
                    <a:pt x="387" y="4"/>
                  </a:lnTo>
                  <a:lnTo>
                    <a:pt x="400" y="2"/>
                  </a:lnTo>
                  <a:lnTo>
                    <a:pt x="401" y="83"/>
                  </a:lnTo>
                  <a:lnTo>
                    <a:pt x="403" y="163"/>
                  </a:lnTo>
                  <a:lnTo>
                    <a:pt x="403" y="244"/>
                  </a:lnTo>
                  <a:lnTo>
                    <a:pt x="401" y="329"/>
                  </a:lnTo>
                  <a:lnTo>
                    <a:pt x="397" y="418"/>
                  </a:lnTo>
                  <a:lnTo>
                    <a:pt x="391" y="514"/>
                  </a:lnTo>
                  <a:lnTo>
                    <a:pt x="380" y="618"/>
                  </a:lnTo>
                  <a:lnTo>
                    <a:pt x="365" y="731"/>
                  </a:lnTo>
                  <a:lnTo>
                    <a:pt x="355" y="737"/>
                  </a:lnTo>
                  <a:lnTo>
                    <a:pt x="341" y="742"/>
                  </a:lnTo>
                  <a:lnTo>
                    <a:pt x="326" y="747"/>
                  </a:lnTo>
                  <a:lnTo>
                    <a:pt x="307" y="751"/>
                  </a:lnTo>
                  <a:lnTo>
                    <a:pt x="286" y="755"/>
                  </a:lnTo>
                  <a:lnTo>
                    <a:pt x="264" y="758"/>
                  </a:lnTo>
                  <a:lnTo>
                    <a:pt x="239" y="760"/>
                  </a:lnTo>
                  <a:lnTo>
                    <a:pt x="215" y="761"/>
                  </a:lnTo>
                  <a:lnTo>
                    <a:pt x="190" y="761"/>
                  </a:lnTo>
                  <a:lnTo>
                    <a:pt x="165" y="759"/>
                  </a:lnTo>
                  <a:lnTo>
                    <a:pt x="141" y="756"/>
                  </a:lnTo>
                  <a:lnTo>
                    <a:pt x="119" y="751"/>
                  </a:lnTo>
                  <a:lnTo>
                    <a:pt x="96" y="745"/>
                  </a:lnTo>
                  <a:lnTo>
                    <a:pt x="76" y="736"/>
                  </a:lnTo>
                  <a:lnTo>
                    <a:pt x="60" y="725"/>
                  </a:lnTo>
                  <a:lnTo>
                    <a:pt x="45" y="713"/>
                  </a:lnTo>
                  <a:lnTo>
                    <a:pt x="34" y="621"/>
                  </a:lnTo>
                  <a:lnTo>
                    <a:pt x="25" y="527"/>
                  </a:lnTo>
                  <a:lnTo>
                    <a:pt x="17" y="430"/>
                  </a:lnTo>
                  <a:lnTo>
                    <a:pt x="11" y="334"/>
                  </a:lnTo>
                  <a:lnTo>
                    <a:pt x="5" y="240"/>
                  </a:lnTo>
                  <a:lnTo>
                    <a:pt x="2" y="152"/>
                  </a:lnTo>
                  <a:lnTo>
                    <a:pt x="0" y="71"/>
                  </a:lnTo>
                  <a:lnTo>
                    <a:pt x="1"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6" name="Freeform 288"/>
            <p:cNvSpPr>
              <a:spLocks/>
            </p:cNvSpPr>
            <p:nvPr/>
          </p:nvSpPr>
          <p:spPr bwMode="auto">
            <a:xfrm>
              <a:off x="3794125" y="2995613"/>
              <a:ext cx="577850" cy="1204912"/>
            </a:xfrm>
            <a:custGeom>
              <a:avLst/>
              <a:gdLst>
                <a:gd name="T0" fmla="*/ 2147483646 w 364"/>
                <a:gd name="T1" fmla="*/ 0 h 759"/>
                <a:gd name="T2" fmla="*/ 2147483646 w 364"/>
                <a:gd name="T3" fmla="*/ 2147483646 h 759"/>
                <a:gd name="T4" fmla="*/ 2147483646 w 364"/>
                <a:gd name="T5" fmla="*/ 2147483646 h 759"/>
                <a:gd name="T6" fmla="*/ 2147483646 w 364"/>
                <a:gd name="T7" fmla="*/ 2147483646 h 759"/>
                <a:gd name="T8" fmla="*/ 2147483646 w 364"/>
                <a:gd name="T9" fmla="*/ 2147483646 h 759"/>
                <a:gd name="T10" fmla="*/ 2147483646 w 364"/>
                <a:gd name="T11" fmla="*/ 2147483646 h 759"/>
                <a:gd name="T12" fmla="*/ 2147483646 w 364"/>
                <a:gd name="T13" fmla="*/ 2147483646 h 759"/>
                <a:gd name="T14" fmla="*/ 2147483646 w 364"/>
                <a:gd name="T15" fmla="*/ 2147483646 h 759"/>
                <a:gd name="T16" fmla="*/ 2147483646 w 364"/>
                <a:gd name="T17" fmla="*/ 2147483646 h 759"/>
                <a:gd name="T18" fmla="*/ 2147483646 w 364"/>
                <a:gd name="T19" fmla="*/ 2147483646 h 759"/>
                <a:gd name="T20" fmla="*/ 2147483646 w 364"/>
                <a:gd name="T21" fmla="*/ 2147483646 h 759"/>
                <a:gd name="T22" fmla="*/ 2147483646 w 364"/>
                <a:gd name="T23" fmla="*/ 2147483646 h 759"/>
                <a:gd name="T24" fmla="*/ 2147483646 w 364"/>
                <a:gd name="T25" fmla="*/ 2147483646 h 759"/>
                <a:gd name="T26" fmla="*/ 2147483646 w 364"/>
                <a:gd name="T27" fmla="*/ 2147483646 h 759"/>
                <a:gd name="T28" fmla="*/ 2147483646 w 364"/>
                <a:gd name="T29" fmla="*/ 2147483646 h 759"/>
                <a:gd name="T30" fmla="*/ 2147483646 w 364"/>
                <a:gd name="T31" fmla="*/ 2147483646 h 759"/>
                <a:gd name="T32" fmla="*/ 2147483646 w 364"/>
                <a:gd name="T33" fmla="*/ 2147483646 h 759"/>
                <a:gd name="T34" fmla="*/ 2147483646 w 364"/>
                <a:gd name="T35" fmla="*/ 2147483646 h 759"/>
                <a:gd name="T36" fmla="*/ 2147483646 w 364"/>
                <a:gd name="T37" fmla="*/ 2147483646 h 759"/>
                <a:gd name="T38" fmla="*/ 2147483646 w 364"/>
                <a:gd name="T39" fmla="*/ 2147483646 h 759"/>
                <a:gd name="T40" fmla="*/ 2147483646 w 364"/>
                <a:gd name="T41" fmla="*/ 2147483646 h 759"/>
                <a:gd name="T42" fmla="*/ 2147483646 w 364"/>
                <a:gd name="T43" fmla="*/ 2147483646 h 759"/>
                <a:gd name="T44" fmla="*/ 2147483646 w 364"/>
                <a:gd name="T45" fmla="*/ 2147483646 h 759"/>
                <a:gd name="T46" fmla="*/ 2147483646 w 364"/>
                <a:gd name="T47" fmla="*/ 2147483646 h 759"/>
                <a:gd name="T48" fmla="*/ 2147483646 w 364"/>
                <a:gd name="T49" fmla="*/ 2147483646 h 759"/>
                <a:gd name="T50" fmla="*/ 2147483646 w 364"/>
                <a:gd name="T51" fmla="*/ 2147483646 h 759"/>
                <a:gd name="T52" fmla="*/ 2147483646 w 364"/>
                <a:gd name="T53" fmla="*/ 2147483646 h 759"/>
                <a:gd name="T54" fmla="*/ 2147483646 w 364"/>
                <a:gd name="T55" fmla="*/ 2147483646 h 759"/>
                <a:gd name="T56" fmla="*/ 2147483646 w 364"/>
                <a:gd name="T57" fmla="*/ 2147483646 h 759"/>
                <a:gd name="T58" fmla="*/ 2147483646 w 364"/>
                <a:gd name="T59" fmla="*/ 2147483646 h 759"/>
                <a:gd name="T60" fmla="*/ 2147483646 w 364"/>
                <a:gd name="T61" fmla="*/ 2147483646 h 759"/>
                <a:gd name="T62" fmla="*/ 2147483646 w 364"/>
                <a:gd name="T63" fmla="*/ 2147483646 h 759"/>
                <a:gd name="T64" fmla="*/ 2147483646 w 364"/>
                <a:gd name="T65" fmla="*/ 2147483646 h 759"/>
                <a:gd name="T66" fmla="*/ 2147483646 w 364"/>
                <a:gd name="T67" fmla="*/ 2147483646 h 759"/>
                <a:gd name="T68" fmla="*/ 2147483646 w 364"/>
                <a:gd name="T69" fmla="*/ 2147483646 h 759"/>
                <a:gd name="T70" fmla="*/ 2147483646 w 364"/>
                <a:gd name="T71" fmla="*/ 2147483646 h 759"/>
                <a:gd name="T72" fmla="*/ 2147483646 w 364"/>
                <a:gd name="T73" fmla="*/ 2147483646 h 759"/>
                <a:gd name="T74" fmla="*/ 2147483646 w 364"/>
                <a:gd name="T75" fmla="*/ 2147483646 h 759"/>
                <a:gd name="T76" fmla="*/ 2147483646 w 364"/>
                <a:gd name="T77" fmla="*/ 2147483646 h 759"/>
                <a:gd name="T78" fmla="*/ 2147483646 w 364"/>
                <a:gd name="T79" fmla="*/ 2147483646 h 759"/>
                <a:gd name="T80" fmla="*/ 2147483646 w 364"/>
                <a:gd name="T81" fmla="*/ 2147483646 h 759"/>
                <a:gd name="T82" fmla="*/ 2147483646 w 364"/>
                <a:gd name="T83" fmla="*/ 2147483646 h 759"/>
                <a:gd name="T84" fmla="*/ 2147483646 w 364"/>
                <a:gd name="T85" fmla="*/ 2147483646 h 759"/>
                <a:gd name="T86" fmla="*/ 2147483646 w 364"/>
                <a:gd name="T87" fmla="*/ 2147483646 h 759"/>
                <a:gd name="T88" fmla="*/ 2147483646 w 364"/>
                <a:gd name="T89" fmla="*/ 2147483646 h 759"/>
                <a:gd name="T90" fmla="*/ 2147483646 w 364"/>
                <a:gd name="T91" fmla="*/ 2147483646 h 759"/>
                <a:gd name="T92" fmla="*/ 2147483646 w 364"/>
                <a:gd name="T93" fmla="*/ 2147483646 h 759"/>
                <a:gd name="T94" fmla="*/ 0 w 364"/>
                <a:gd name="T95" fmla="*/ 2147483646 h 759"/>
                <a:gd name="T96" fmla="*/ 2147483646 w 364"/>
                <a:gd name="T97" fmla="*/ 0 h 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759"/>
                <a:gd name="T149" fmla="*/ 364 w 364"/>
                <a:gd name="T150" fmla="*/ 759 h 7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759">
                  <a:moveTo>
                    <a:pt x="1" y="0"/>
                  </a:moveTo>
                  <a:lnTo>
                    <a:pt x="22" y="4"/>
                  </a:lnTo>
                  <a:lnTo>
                    <a:pt x="42" y="7"/>
                  </a:lnTo>
                  <a:lnTo>
                    <a:pt x="63" y="10"/>
                  </a:lnTo>
                  <a:lnTo>
                    <a:pt x="85" y="12"/>
                  </a:lnTo>
                  <a:lnTo>
                    <a:pt x="107" y="13"/>
                  </a:lnTo>
                  <a:lnTo>
                    <a:pt x="128" y="14"/>
                  </a:lnTo>
                  <a:lnTo>
                    <a:pt x="151" y="14"/>
                  </a:lnTo>
                  <a:lnTo>
                    <a:pt x="173" y="14"/>
                  </a:lnTo>
                  <a:lnTo>
                    <a:pt x="196" y="14"/>
                  </a:lnTo>
                  <a:lnTo>
                    <a:pt x="219" y="14"/>
                  </a:lnTo>
                  <a:lnTo>
                    <a:pt x="242" y="12"/>
                  </a:lnTo>
                  <a:lnTo>
                    <a:pt x="265" y="11"/>
                  </a:lnTo>
                  <a:lnTo>
                    <a:pt x="289" y="9"/>
                  </a:lnTo>
                  <a:lnTo>
                    <a:pt x="313" y="7"/>
                  </a:lnTo>
                  <a:lnTo>
                    <a:pt x="337" y="4"/>
                  </a:lnTo>
                  <a:lnTo>
                    <a:pt x="362" y="1"/>
                  </a:lnTo>
                  <a:lnTo>
                    <a:pt x="363" y="83"/>
                  </a:lnTo>
                  <a:lnTo>
                    <a:pt x="364" y="163"/>
                  </a:lnTo>
                  <a:lnTo>
                    <a:pt x="364" y="245"/>
                  </a:lnTo>
                  <a:lnTo>
                    <a:pt x="363" y="330"/>
                  </a:lnTo>
                  <a:lnTo>
                    <a:pt x="359" y="419"/>
                  </a:lnTo>
                  <a:lnTo>
                    <a:pt x="352" y="515"/>
                  </a:lnTo>
                  <a:lnTo>
                    <a:pt x="343" y="619"/>
                  </a:lnTo>
                  <a:lnTo>
                    <a:pt x="329" y="733"/>
                  </a:lnTo>
                  <a:lnTo>
                    <a:pt x="321" y="738"/>
                  </a:lnTo>
                  <a:lnTo>
                    <a:pt x="308" y="742"/>
                  </a:lnTo>
                  <a:lnTo>
                    <a:pt x="294" y="747"/>
                  </a:lnTo>
                  <a:lnTo>
                    <a:pt x="277" y="751"/>
                  </a:lnTo>
                  <a:lnTo>
                    <a:pt x="258" y="753"/>
                  </a:lnTo>
                  <a:lnTo>
                    <a:pt x="238" y="756"/>
                  </a:lnTo>
                  <a:lnTo>
                    <a:pt x="217" y="758"/>
                  </a:lnTo>
                  <a:lnTo>
                    <a:pt x="195" y="759"/>
                  </a:lnTo>
                  <a:lnTo>
                    <a:pt x="173" y="759"/>
                  </a:lnTo>
                  <a:lnTo>
                    <a:pt x="151" y="757"/>
                  </a:lnTo>
                  <a:lnTo>
                    <a:pt x="129" y="755"/>
                  </a:lnTo>
                  <a:lnTo>
                    <a:pt x="108" y="750"/>
                  </a:lnTo>
                  <a:lnTo>
                    <a:pt x="89" y="745"/>
                  </a:lnTo>
                  <a:lnTo>
                    <a:pt x="71" y="737"/>
                  </a:lnTo>
                  <a:lnTo>
                    <a:pt x="55" y="727"/>
                  </a:lnTo>
                  <a:lnTo>
                    <a:pt x="42" y="716"/>
                  </a:lnTo>
                  <a:lnTo>
                    <a:pt x="32" y="625"/>
                  </a:lnTo>
                  <a:lnTo>
                    <a:pt x="24" y="529"/>
                  </a:lnTo>
                  <a:lnTo>
                    <a:pt x="16" y="432"/>
                  </a:lnTo>
                  <a:lnTo>
                    <a:pt x="10" y="335"/>
                  </a:lnTo>
                  <a:lnTo>
                    <a:pt x="5" y="241"/>
                  </a:lnTo>
                  <a:lnTo>
                    <a:pt x="2" y="153"/>
                  </a:lnTo>
                  <a:lnTo>
                    <a:pt x="0" y="71"/>
                  </a:lnTo>
                  <a:lnTo>
                    <a:pt x="1"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7" name="Freeform 289"/>
            <p:cNvSpPr>
              <a:spLocks/>
            </p:cNvSpPr>
            <p:nvPr/>
          </p:nvSpPr>
          <p:spPr bwMode="auto">
            <a:xfrm>
              <a:off x="3825875" y="2997200"/>
              <a:ext cx="515938" cy="1203325"/>
            </a:xfrm>
            <a:custGeom>
              <a:avLst/>
              <a:gdLst>
                <a:gd name="T0" fmla="*/ 0 w 325"/>
                <a:gd name="T1" fmla="*/ 0 h 758"/>
                <a:gd name="T2" fmla="*/ 2147483646 w 325"/>
                <a:gd name="T3" fmla="*/ 2147483646 h 758"/>
                <a:gd name="T4" fmla="*/ 2147483646 w 325"/>
                <a:gd name="T5" fmla="*/ 2147483646 h 758"/>
                <a:gd name="T6" fmla="*/ 2147483646 w 325"/>
                <a:gd name="T7" fmla="*/ 2147483646 h 758"/>
                <a:gd name="T8" fmla="*/ 2147483646 w 325"/>
                <a:gd name="T9" fmla="*/ 2147483646 h 758"/>
                <a:gd name="T10" fmla="*/ 2147483646 w 325"/>
                <a:gd name="T11" fmla="*/ 2147483646 h 758"/>
                <a:gd name="T12" fmla="*/ 2147483646 w 325"/>
                <a:gd name="T13" fmla="*/ 2147483646 h 758"/>
                <a:gd name="T14" fmla="*/ 2147483646 w 325"/>
                <a:gd name="T15" fmla="*/ 2147483646 h 758"/>
                <a:gd name="T16" fmla="*/ 2147483646 w 325"/>
                <a:gd name="T17" fmla="*/ 2147483646 h 758"/>
                <a:gd name="T18" fmla="*/ 2147483646 w 325"/>
                <a:gd name="T19" fmla="*/ 2147483646 h 758"/>
                <a:gd name="T20" fmla="*/ 2147483646 w 325"/>
                <a:gd name="T21" fmla="*/ 2147483646 h 758"/>
                <a:gd name="T22" fmla="*/ 2147483646 w 325"/>
                <a:gd name="T23" fmla="*/ 2147483646 h 758"/>
                <a:gd name="T24" fmla="*/ 2147483646 w 325"/>
                <a:gd name="T25" fmla="*/ 2147483646 h 758"/>
                <a:gd name="T26" fmla="*/ 2147483646 w 325"/>
                <a:gd name="T27" fmla="*/ 2147483646 h 758"/>
                <a:gd name="T28" fmla="*/ 2147483646 w 325"/>
                <a:gd name="T29" fmla="*/ 2147483646 h 758"/>
                <a:gd name="T30" fmla="*/ 2147483646 w 325"/>
                <a:gd name="T31" fmla="*/ 2147483646 h 758"/>
                <a:gd name="T32" fmla="*/ 2147483646 w 325"/>
                <a:gd name="T33" fmla="*/ 2147483646 h 758"/>
                <a:gd name="T34" fmla="*/ 2147483646 w 325"/>
                <a:gd name="T35" fmla="*/ 2147483646 h 758"/>
                <a:gd name="T36" fmla="*/ 2147483646 w 325"/>
                <a:gd name="T37" fmla="*/ 2147483646 h 758"/>
                <a:gd name="T38" fmla="*/ 2147483646 w 325"/>
                <a:gd name="T39" fmla="*/ 2147483646 h 758"/>
                <a:gd name="T40" fmla="*/ 2147483646 w 325"/>
                <a:gd name="T41" fmla="*/ 2147483646 h 758"/>
                <a:gd name="T42" fmla="*/ 2147483646 w 325"/>
                <a:gd name="T43" fmla="*/ 2147483646 h 758"/>
                <a:gd name="T44" fmla="*/ 2147483646 w 325"/>
                <a:gd name="T45" fmla="*/ 2147483646 h 758"/>
                <a:gd name="T46" fmla="*/ 2147483646 w 325"/>
                <a:gd name="T47" fmla="*/ 2147483646 h 758"/>
                <a:gd name="T48" fmla="*/ 2147483646 w 325"/>
                <a:gd name="T49" fmla="*/ 2147483646 h 758"/>
                <a:gd name="T50" fmla="*/ 2147483646 w 325"/>
                <a:gd name="T51" fmla="*/ 2147483646 h 758"/>
                <a:gd name="T52" fmla="*/ 2147483646 w 325"/>
                <a:gd name="T53" fmla="*/ 2147483646 h 758"/>
                <a:gd name="T54" fmla="*/ 2147483646 w 325"/>
                <a:gd name="T55" fmla="*/ 2147483646 h 758"/>
                <a:gd name="T56" fmla="*/ 2147483646 w 325"/>
                <a:gd name="T57" fmla="*/ 2147483646 h 758"/>
                <a:gd name="T58" fmla="*/ 2147483646 w 325"/>
                <a:gd name="T59" fmla="*/ 2147483646 h 758"/>
                <a:gd name="T60" fmla="*/ 2147483646 w 325"/>
                <a:gd name="T61" fmla="*/ 2147483646 h 758"/>
                <a:gd name="T62" fmla="*/ 2147483646 w 325"/>
                <a:gd name="T63" fmla="*/ 2147483646 h 758"/>
                <a:gd name="T64" fmla="*/ 2147483646 w 325"/>
                <a:gd name="T65" fmla="*/ 2147483646 h 758"/>
                <a:gd name="T66" fmla="*/ 2147483646 w 325"/>
                <a:gd name="T67" fmla="*/ 2147483646 h 758"/>
                <a:gd name="T68" fmla="*/ 2147483646 w 325"/>
                <a:gd name="T69" fmla="*/ 2147483646 h 758"/>
                <a:gd name="T70" fmla="*/ 2147483646 w 325"/>
                <a:gd name="T71" fmla="*/ 2147483646 h 758"/>
                <a:gd name="T72" fmla="*/ 2147483646 w 325"/>
                <a:gd name="T73" fmla="*/ 2147483646 h 758"/>
                <a:gd name="T74" fmla="*/ 2147483646 w 325"/>
                <a:gd name="T75" fmla="*/ 2147483646 h 758"/>
                <a:gd name="T76" fmla="*/ 2147483646 w 325"/>
                <a:gd name="T77" fmla="*/ 2147483646 h 758"/>
                <a:gd name="T78" fmla="*/ 2147483646 w 325"/>
                <a:gd name="T79" fmla="*/ 2147483646 h 758"/>
                <a:gd name="T80" fmla="*/ 2147483646 w 325"/>
                <a:gd name="T81" fmla="*/ 2147483646 h 758"/>
                <a:gd name="T82" fmla="*/ 2147483646 w 325"/>
                <a:gd name="T83" fmla="*/ 2147483646 h 758"/>
                <a:gd name="T84" fmla="*/ 2147483646 w 325"/>
                <a:gd name="T85" fmla="*/ 2147483646 h 758"/>
                <a:gd name="T86" fmla="*/ 2147483646 w 325"/>
                <a:gd name="T87" fmla="*/ 2147483646 h 758"/>
                <a:gd name="T88" fmla="*/ 2147483646 w 325"/>
                <a:gd name="T89" fmla="*/ 2147483646 h 758"/>
                <a:gd name="T90" fmla="*/ 2147483646 w 325"/>
                <a:gd name="T91" fmla="*/ 2147483646 h 758"/>
                <a:gd name="T92" fmla="*/ 2147483646 w 325"/>
                <a:gd name="T93" fmla="*/ 2147483646 h 758"/>
                <a:gd name="T94" fmla="*/ 0 w 325"/>
                <a:gd name="T95" fmla="*/ 2147483646 h 758"/>
                <a:gd name="T96" fmla="*/ 0 w 325"/>
                <a:gd name="T97" fmla="*/ 0 h 7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5"/>
                <a:gd name="T148" fmla="*/ 0 h 758"/>
                <a:gd name="T149" fmla="*/ 325 w 325"/>
                <a:gd name="T150" fmla="*/ 758 h 7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5" h="758">
                  <a:moveTo>
                    <a:pt x="0" y="0"/>
                  </a:moveTo>
                  <a:lnTo>
                    <a:pt x="19" y="4"/>
                  </a:lnTo>
                  <a:lnTo>
                    <a:pt x="38" y="7"/>
                  </a:lnTo>
                  <a:lnTo>
                    <a:pt x="57" y="9"/>
                  </a:lnTo>
                  <a:lnTo>
                    <a:pt x="77" y="11"/>
                  </a:lnTo>
                  <a:lnTo>
                    <a:pt x="96" y="13"/>
                  </a:lnTo>
                  <a:lnTo>
                    <a:pt x="116" y="13"/>
                  </a:lnTo>
                  <a:lnTo>
                    <a:pt x="136" y="13"/>
                  </a:lnTo>
                  <a:lnTo>
                    <a:pt x="156" y="13"/>
                  </a:lnTo>
                  <a:lnTo>
                    <a:pt x="177" y="13"/>
                  </a:lnTo>
                  <a:lnTo>
                    <a:pt x="197" y="13"/>
                  </a:lnTo>
                  <a:lnTo>
                    <a:pt x="217" y="12"/>
                  </a:lnTo>
                  <a:lnTo>
                    <a:pt x="238" y="11"/>
                  </a:lnTo>
                  <a:lnTo>
                    <a:pt x="259" y="9"/>
                  </a:lnTo>
                  <a:lnTo>
                    <a:pt x="280" y="7"/>
                  </a:lnTo>
                  <a:lnTo>
                    <a:pt x="302" y="6"/>
                  </a:lnTo>
                  <a:lnTo>
                    <a:pt x="324" y="3"/>
                  </a:lnTo>
                  <a:lnTo>
                    <a:pt x="325" y="85"/>
                  </a:lnTo>
                  <a:lnTo>
                    <a:pt x="325" y="165"/>
                  </a:lnTo>
                  <a:lnTo>
                    <a:pt x="325" y="248"/>
                  </a:lnTo>
                  <a:lnTo>
                    <a:pt x="324" y="332"/>
                  </a:lnTo>
                  <a:lnTo>
                    <a:pt x="321" y="422"/>
                  </a:lnTo>
                  <a:lnTo>
                    <a:pt x="315" y="518"/>
                  </a:lnTo>
                  <a:lnTo>
                    <a:pt x="306" y="622"/>
                  </a:lnTo>
                  <a:lnTo>
                    <a:pt x="294" y="735"/>
                  </a:lnTo>
                  <a:lnTo>
                    <a:pt x="286" y="740"/>
                  </a:lnTo>
                  <a:lnTo>
                    <a:pt x="276" y="744"/>
                  </a:lnTo>
                  <a:lnTo>
                    <a:pt x="262" y="747"/>
                  </a:lnTo>
                  <a:lnTo>
                    <a:pt x="248" y="751"/>
                  </a:lnTo>
                  <a:lnTo>
                    <a:pt x="231" y="754"/>
                  </a:lnTo>
                  <a:lnTo>
                    <a:pt x="213" y="756"/>
                  </a:lnTo>
                  <a:lnTo>
                    <a:pt x="195" y="758"/>
                  </a:lnTo>
                  <a:lnTo>
                    <a:pt x="176" y="758"/>
                  </a:lnTo>
                  <a:lnTo>
                    <a:pt x="156" y="758"/>
                  </a:lnTo>
                  <a:lnTo>
                    <a:pt x="136" y="756"/>
                  </a:lnTo>
                  <a:lnTo>
                    <a:pt x="117" y="754"/>
                  </a:lnTo>
                  <a:lnTo>
                    <a:pt x="99" y="750"/>
                  </a:lnTo>
                  <a:lnTo>
                    <a:pt x="81" y="745"/>
                  </a:lnTo>
                  <a:lnTo>
                    <a:pt x="65" y="739"/>
                  </a:lnTo>
                  <a:lnTo>
                    <a:pt x="51" y="730"/>
                  </a:lnTo>
                  <a:lnTo>
                    <a:pt x="39" y="720"/>
                  </a:lnTo>
                  <a:lnTo>
                    <a:pt x="30" y="629"/>
                  </a:lnTo>
                  <a:lnTo>
                    <a:pt x="22" y="533"/>
                  </a:lnTo>
                  <a:lnTo>
                    <a:pt x="15" y="435"/>
                  </a:lnTo>
                  <a:lnTo>
                    <a:pt x="9" y="337"/>
                  </a:lnTo>
                  <a:lnTo>
                    <a:pt x="4" y="243"/>
                  </a:lnTo>
                  <a:lnTo>
                    <a:pt x="2" y="154"/>
                  </a:lnTo>
                  <a:lnTo>
                    <a:pt x="0" y="7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8" name="Freeform 290"/>
            <p:cNvSpPr>
              <a:spLocks/>
            </p:cNvSpPr>
            <p:nvPr/>
          </p:nvSpPr>
          <p:spPr bwMode="auto">
            <a:xfrm>
              <a:off x="3854450" y="3001963"/>
              <a:ext cx="454025" cy="1198562"/>
            </a:xfrm>
            <a:custGeom>
              <a:avLst/>
              <a:gdLst>
                <a:gd name="T0" fmla="*/ 0 w 286"/>
                <a:gd name="T1" fmla="*/ 0 h 755"/>
                <a:gd name="T2" fmla="*/ 2147483646 w 286"/>
                <a:gd name="T3" fmla="*/ 2147483646 h 755"/>
                <a:gd name="T4" fmla="*/ 2147483646 w 286"/>
                <a:gd name="T5" fmla="*/ 2147483646 h 755"/>
                <a:gd name="T6" fmla="*/ 2147483646 w 286"/>
                <a:gd name="T7" fmla="*/ 2147483646 h 755"/>
                <a:gd name="T8" fmla="*/ 2147483646 w 286"/>
                <a:gd name="T9" fmla="*/ 2147483646 h 755"/>
                <a:gd name="T10" fmla="*/ 2147483646 w 286"/>
                <a:gd name="T11" fmla="*/ 2147483646 h 755"/>
                <a:gd name="T12" fmla="*/ 2147483646 w 286"/>
                <a:gd name="T13" fmla="*/ 2147483646 h 755"/>
                <a:gd name="T14" fmla="*/ 2147483646 w 286"/>
                <a:gd name="T15" fmla="*/ 2147483646 h 755"/>
                <a:gd name="T16" fmla="*/ 2147483646 w 286"/>
                <a:gd name="T17" fmla="*/ 2147483646 h 755"/>
                <a:gd name="T18" fmla="*/ 2147483646 w 286"/>
                <a:gd name="T19" fmla="*/ 2147483646 h 755"/>
                <a:gd name="T20" fmla="*/ 2147483646 w 286"/>
                <a:gd name="T21" fmla="*/ 2147483646 h 755"/>
                <a:gd name="T22" fmla="*/ 2147483646 w 286"/>
                <a:gd name="T23" fmla="*/ 2147483646 h 755"/>
                <a:gd name="T24" fmla="*/ 2147483646 w 286"/>
                <a:gd name="T25" fmla="*/ 2147483646 h 755"/>
                <a:gd name="T26" fmla="*/ 2147483646 w 286"/>
                <a:gd name="T27" fmla="*/ 2147483646 h 755"/>
                <a:gd name="T28" fmla="*/ 2147483646 w 286"/>
                <a:gd name="T29" fmla="*/ 2147483646 h 755"/>
                <a:gd name="T30" fmla="*/ 2147483646 w 286"/>
                <a:gd name="T31" fmla="*/ 2147483646 h 755"/>
                <a:gd name="T32" fmla="*/ 2147483646 w 286"/>
                <a:gd name="T33" fmla="*/ 2147483646 h 755"/>
                <a:gd name="T34" fmla="*/ 2147483646 w 286"/>
                <a:gd name="T35" fmla="*/ 2147483646 h 755"/>
                <a:gd name="T36" fmla="*/ 2147483646 w 286"/>
                <a:gd name="T37" fmla="*/ 2147483646 h 755"/>
                <a:gd name="T38" fmla="*/ 2147483646 w 286"/>
                <a:gd name="T39" fmla="*/ 2147483646 h 755"/>
                <a:gd name="T40" fmla="*/ 2147483646 w 286"/>
                <a:gd name="T41" fmla="*/ 2147483646 h 755"/>
                <a:gd name="T42" fmla="*/ 2147483646 w 286"/>
                <a:gd name="T43" fmla="*/ 2147483646 h 755"/>
                <a:gd name="T44" fmla="*/ 2147483646 w 286"/>
                <a:gd name="T45" fmla="*/ 2147483646 h 755"/>
                <a:gd name="T46" fmla="*/ 2147483646 w 286"/>
                <a:gd name="T47" fmla="*/ 2147483646 h 755"/>
                <a:gd name="T48" fmla="*/ 2147483646 w 286"/>
                <a:gd name="T49" fmla="*/ 2147483646 h 755"/>
                <a:gd name="T50" fmla="*/ 2147483646 w 286"/>
                <a:gd name="T51" fmla="*/ 2147483646 h 755"/>
                <a:gd name="T52" fmla="*/ 2147483646 w 286"/>
                <a:gd name="T53" fmla="*/ 2147483646 h 755"/>
                <a:gd name="T54" fmla="*/ 2147483646 w 286"/>
                <a:gd name="T55" fmla="*/ 2147483646 h 755"/>
                <a:gd name="T56" fmla="*/ 2147483646 w 286"/>
                <a:gd name="T57" fmla="*/ 2147483646 h 755"/>
                <a:gd name="T58" fmla="*/ 2147483646 w 286"/>
                <a:gd name="T59" fmla="*/ 2147483646 h 755"/>
                <a:gd name="T60" fmla="*/ 2147483646 w 286"/>
                <a:gd name="T61" fmla="*/ 2147483646 h 755"/>
                <a:gd name="T62" fmla="*/ 2147483646 w 286"/>
                <a:gd name="T63" fmla="*/ 2147483646 h 755"/>
                <a:gd name="T64" fmla="*/ 2147483646 w 286"/>
                <a:gd name="T65" fmla="*/ 2147483646 h 755"/>
                <a:gd name="T66" fmla="*/ 2147483646 w 286"/>
                <a:gd name="T67" fmla="*/ 2147483646 h 755"/>
                <a:gd name="T68" fmla="*/ 2147483646 w 286"/>
                <a:gd name="T69" fmla="*/ 2147483646 h 755"/>
                <a:gd name="T70" fmla="*/ 2147483646 w 286"/>
                <a:gd name="T71" fmla="*/ 2147483646 h 755"/>
                <a:gd name="T72" fmla="*/ 2147483646 w 286"/>
                <a:gd name="T73" fmla="*/ 2147483646 h 755"/>
                <a:gd name="T74" fmla="*/ 2147483646 w 286"/>
                <a:gd name="T75" fmla="*/ 2147483646 h 755"/>
                <a:gd name="T76" fmla="*/ 2147483646 w 286"/>
                <a:gd name="T77" fmla="*/ 2147483646 h 755"/>
                <a:gd name="T78" fmla="*/ 2147483646 w 286"/>
                <a:gd name="T79" fmla="*/ 2147483646 h 755"/>
                <a:gd name="T80" fmla="*/ 2147483646 w 286"/>
                <a:gd name="T81" fmla="*/ 2147483646 h 755"/>
                <a:gd name="T82" fmla="*/ 2147483646 w 286"/>
                <a:gd name="T83" fmla="*/ 2147483646 h 755"/>
                <a:gd name="T84" fmla="*/ 2147483646 w 286"/>
                <a:gd name="T85" fmla="*/ 2147483646 h 755"/>
                <a:gd name="T86" fmla="*/ 2147483646 w 286"/>
                <a:gd name="T87" fmla="*/ 2147483646 h 755"/>
                <a:gd name="T88" fmla="*/ 2147483646 w 286"/>
                <a:gd name="T89" fmla="*/ 2147483646 h 755"/>
                <a:gd name="T90" fmla="*/ 2147483646 w 286"/>
                <a:gd name="T91" fmla="*/ 2147483646 h 755"/>
                <a:gd name="T92" fmla="*/ 2147483646 w 286"/>
                <a:gd name="T93" fmla="*/ 2147483646 h 755"/>
                <a:gd name="T94" fmla="*/ 0 w 286"/>
                <a:gd name="T95" fmla="*/ 2147483646 h 755"/>
                <a:gd name="T96" fmla="*/ 0 w 286"/>
                <a:gd name="T97" fmla="*/ 0 h 7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6"/>
                <a:gd name="T148" fmla="*/ 0 h 755"/>
                <a:gd name="T149" fmla="*/ 286 w 286"/>
                <a:gd name="T150" fmla="*/ 755 h 7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6" h="755">
                  <a:moveTo>
                    <a:pt x="0" y="0"/>
                  </a:moveTo>
                  <a:lnTo>
                    <a:pt x="18" y="3"/>
                  </a:lnTo>
                  <a:lnTo>
                    <a:pt x="35" y="5"/>
                  </a:lnTo>
                  <a:lnTo>
                    <a:pt x="52" y="8"/>
                  </a:lnTo>
                  <a:lnTo>
                    <a:pt x="70" y="10"/>
                  </a:lnTo>
                  <a:lnTo>
                    <a:pt x="87" y="10"/>
                  </a:lnTo>
                  <a:lnTo>
                    <a:pt x="104" y="11"/>
                  </a:lnTo>
                  <a:lnTo>
                    <a:pt x="122" y="12"/>
                  </a:lnTo>
                  <a:lnTo>
                    <a:pt x="140" y="12"/>
                  </a:lnTo>
                  <a:lnTo>
                    <a:pt x="157" y="11"/>
                  </a:lnTo>
                  <a:lnTo>
                    <a:pt x="175" y="10"/>
                  </a:lnTo>
                  <a:lnTo>
                    <a:pt x="193" y="10"/>
                  </a:lnTo>
                  <a:lnTo>
                    <a:pt x="212" y="9"/>
                  </a:lnTo>
                  <a:lnTo>
                    <a:pt x="229" y="8"/>
                  </a:lnTo>
                  <a:lnTo>
                    <a:pt x="248" y="6"/>
                  </a:lnTo>
                  <a:lnTo>
                    <a:pt x="267" y="4"/>
                  </a:lnTo>
                  <a:lnTo>
                    <a:pt x="285" y="3"/>
                  </a:lnTo>
                  <a:lnTo>
                    <a:pt x="286" y="84"/>
                  </a:lnTo>
                  <a:lnTo>
                    <a:pt x="286" y="166"/>
                  </a:lnTo>
                  <a:lnTo>
                    <a:pt x="286" y="248"/>
                  </a:lnTo>
                  <a:lnTo>
                    <a:pt x="285" y="333"/>
                  </a:lnTo>
                  <a:lnTo>
                    <a:pt x="283" y="422"/>
                  </a:lnTo>
                  <a:lnTo>
                    <a:pt x="278" y="518"/>
                  </a:lnTo>
                  <a:lnTo>
                    <a:pt x="270" y="623"/>
                  </a:lnTo>
                  <a:lnTo>
                    <a:pt x="260" y="736"/>
                  </a:lnTo>
                  <a:lnTo>
                    <a:pt x="252" y="739"/>
                  </a:lnTo>
                  <a:lnTo>
                    <a:pt x="242" y="743"/>
                  </a:lnTo>
                  <a:lnTo>
                    <a:pt x="231" y="746"/>
                  </a:lnTo>
                  <a:lnTo>
                    <a:pt x="218" y="749"/>
                  </a:lnTo>
                  <a:lnTo>
                    <a:pt x="204" y="751"/>
                  </a:lnTo>
                  <a:lnTo>
                    <a:pt x="189" y="753"/>
                  </a:lnTo>
                  <a:lnTo>
                    <a:pt x="172" y="755"/>
                  </a:lnTo>
                  <a:lnTo>
                    <a:pt x="156" y="755"/>
                  </a:lnTo>
                  <a:lnTo>
                    <a:pt x="139" y="755"/>
                  </a:lnTo>
                  <a:lnTo>
                    <a:pt x="122" y="753"/>
                  </a:lnTo>
                  <a:lnTo>
                    <a:pt x="105" y="752"/>
                  </a:lnTo>
                  <a:lnTo>
                    <a:pt x="90" y="748"/>
                  </a:lnTo>
                  <a:lnTo>
                    <a:pt x="74" y="744"/>
                  </a:lnTo>
                  <a:lnTo>
                    <a:pt x="60" y="738"/>
                  </a:lnTo>
                  <a:lnTo>
                    <a:pt x="48" y="730"/>
                  </a:lnTo>
                  <a:lnTo>
                    <a:pt x="37" y="722"/>
                  </a:lnTo>
                  <a:lnTo>
                    <a:pt x="29" y="630"/>
                  </a:lnTo>
                  <a:lnTo>
                    <a:pt x="21" y="534"/>
                  </a:lnTo>
                  <a:lnTo>
                    <a:pt x="15" y="436"/>
                  </a:lnTo>
                  <a:lnTo>
                    <a:pt x="10" y="338"/>
                  </a:lnTo>
                  <a:lnTo>
                    <a:pt x="5" y="244"/>
                  </a:lnTo>
                  <a:lnTo>
                    <a:pt x="2" y="154"/>
                  </a:lnTo>
                  <a:lnTo>
                    <a:pt x="0" y="72"/>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9" name="Freeform 291"/>
            <p:cNvSpPr>
              <a:spLocks/>
            </p:cNvSpPr>
            <p:nvPr/>
          </p:nvSpPr>
          <p:spPr bwMode="auto">
            <a:xfrm>
              <a:off x="3884613" y="3003550"/>
              <a:ext cx="395288" cy="1196975"/>
            </a:xfrm>
            <a:custGeom>
              <a:avLst/>
              <a:gdLst>
                <a:gd name="T0" fmla="*/ 0 w 249"/>
                <a:gd name="T1" fmla="*/ 0 h 754"/>
                <a:gd name="T2" fmla="*/ 2147483646 w 249"/>
                <a:gd name="T3" fmla="*/ 2147483646 h 754"/>
                <a:gd name="T4" fmla="*/ 2147483646 w 249"/>
                <a:gd name="T5" fmla="*/ 2147483646 h 754"/>
                <a:gd name="T6" fmla="*/ 2147483646 w 249"/>
                <a:gd name="T7" fmla="*/ 2147483646 h 754"/>
                <a:gd name="T8" fmla="*/ 2147483646 w 249"/>
                <a:gd name="T9" fmla="*/ 2147483646 h 754"/>
                <a:gd name="T10" fmla="*/ 2147483646 w 249"/>
                <a:gd name="T11" fmla="*/ 2147483646 h 754"/>
                <a:gd name="T12" fmla="*/ 2147483646 w 249"/>
                <a:gd name="T13" fmla="*/ 2147483646 h 754"/>
                <a:gd name="T14" fmla="*/ 2147483646 w 249"/>
                <a:gd name="T15" fmla="*/ 2147483646 h 754"/>
                <a:gd name="T16" fmla="*/ 2147483646 w 249"/>
                <a:gd name="T17" fmla="*/ 2147483646 h 754"/>
                <a:gd name="T18" fmla="*/ 2147483646 w 249"/>
                <a:gd name="T19" fmla="*/ 2147483646 h 754"/>
                <a:gd name="T20" fmla="*/ 2147483646 w 249"/>
                <a:gd name="T21" fmla="*/ 2147483646 h 754"/>
                <a:gd name="T22" fmla="*/ 2147483646 w 249"/>
                <a:gd name="T23" fmla="*/ 2147483646 h 754"/>
                <a:gd name="T24" fmla="*/ 2147483646 w 249"/>
                <a:gd name="T25" fmla="*/ 2147483646 h 754"/>
                <a:gd name="T26" fmla="*/ 2147483646 w 249"/>
                <a:gd name="T27" fmla="*/ 2147483646 h 754"/>
                <a:gd name="T28" fmla="*/ 2147483646 w 249"/>
                <a:gd name="T29" fmla="*/ 2147483646 h 754"/>
                <a:gd name="T30" fmla="*/ 2147483646 w 249"/>
                <a:gd name="T31" fmla="*/ 2147483646 h 754"/>
                <a:gd name="T32" fmla="*/ 2147483646 w 249"/>
                <a:gd name="T33" fmla="*/ 2147483646 h 754"/>
                <a:gd name="T34" fmla="*/ 2147483646 w 249"/>
                <a:gd name="T35" fmla="*/ 2147483646 h 754"/>
                <a:gd name="T36" fmla="*/ 2147483646 w 249"/>
                <a:gd name="T37" fmla="*/ 2147483646 h 754"/>
                <a:gd name="T38" fmla="*/ 2147483646 w 249"/>
                <a:gd name="T39" fmla="*/ 2147483646 h 754"/>
                <a:gd name="T40" fmla="*/ 2147483646 w 249"/>
                <a:gd name="T41" fmla="*/ 2147483646 h 754"/>
                <a:gd name="T42" fmla="*/ 2147483646 w 249"/>
                <a:gd name="T43" fmla="*/ 2147483646 h 754"/>
                <a:gd name="T44" fmla="*/ 2147483646 w 249"/>
                <a:gd name="T45" fmla="*/ 2147483646 h 754"/>
                <a:gd name="T46" fmla="*/ 2147483646 w 249"/>
                <a:gd name="T47" fmla="*/ 2147483646 h 754"/>
                <a:gd name="T48" fmla="*/ 2147483646 w 249"/>
                <a:gd name="T49" fmla="*/ 2147483646 h 754"/>
                <a:gd name="T50" fmla="*/ 2147483646 w 249"/>
                <a:gd name="T51" fmla="*/ 2147483646 h 754"/>
                <a:gd name="T52" fmla="*/ 2147483646 w 249"/>
                <a:gd name="T53" fmla="*/ 2147483646 h 754"/>
                <a:gd name="T54" fmla="*/ 2147483646 w 249"/>
                <a:gd name="T55" fmla="*/ 2147483646 h 754"/>
                <a:gd name="T56" fmla="*/ 2147483646 w 249"/>
                <a:gd name="T57" fmla="*/ 2147483646 h 754"/>
                <a:gd name="T58" fmla="*/ 2147483646 w 249"/>
                <a:gd name="T59" fmla="*/ 2147483646 h 754"/>
                <a:gd name="T60" fmla="*/ 2147483646 w 249"/>
                <a:gd name="T61" fmla="*/ 2147483646 h 754"/>
                <a:gd name="T62" fmla="*/ 2147483646 w 249"/>
                <a:gd name="T63" fmla="*/ 2147483646 h 754"/>
                <a:gd name="T64" fmla="*/ 2147483646 w 249"/>
                <a:gd name="T65" fmla="*/ 2147483646 h 754"/>
                <a:gd name="T66" fmla="*/ 2147483646 w 249"/>
                <a:gd name="T67" fmla="*/ 2147483646 h 754"/>
                <a:gd name="T68" fmla="*/ 2147483646 w 249"/>
                <a:gd name="T69" fmla="*/ 2147483646 h 754"/>
                <a:gd name="T70" fmla="*/ 2147483646 w 249"/>
                <a:gd name="T71" fmla="*/ 2147483646 h 754"/>
                <a:gd name="T72" fmla="*/ 2147483646 w 249"/>
                <a:gd name="T73" fmla="*/ 2147483646 h 754"/>
                <a:gd name="T74" fmla="*/ 2147483646 w 249"/>
                <a:gd name="T75" fmla="*/ 2147483646 h 754"/>
                <a:gd name="T76" fmla="*/ 2147483646 w 249"/>
                <a:gd name="T77" fmla="*/ 2147483646 h 754"/>
                <a:gd name="T78" fmla="*/ 2147483646 w 249"/>
                <a:gd name="T79" fmla="*/ 2147483646 h 754"/>
                <a:gd name="T80" fmla="*/ 2147483646 w 249"/>
                <a:gd name="T81" fmla="*/ 2147483646 h 754"/>
                <a:gd name="T82" fmla="*/ 2147483646 w 249"/>
                <a:gd name="T83" fmla="*/ 2147483646 h 754"/>
                <a:gd name="T84" fmla="*/ 2147483646 w 249"/>
                <a:gd name="T85" fmla="*/ 2147483646 h 754"/>
                <a:gd name="T86" fmla="*/ 2147483646 w 249"/>
                <a:gd name="T87" fmla="*/ 2147483646 h 754"/>
                <a:gd name="T88" fmla="*/ 2147483646 w 249"/>
                <a:gd name="T89" fmla="*/ 2147483646 h 754"/>
                <a:gd name="T90" fmla="*/ 2147483646 w 249"/>
                <a:gd name="T91" fmla="*/ 2147483646 h 754"/>
                <a:gd name="T92" fmla="*/ 2147483646 w 249"/>
                <a:gd name="T93" fmla="*/ 2147483646 h 754"/>
                <a:gd name="T94" fmla="*/ 0 w 249"/>
                <a:gd name="T95" fmla="*/ 2147483646 h 754"/>
                <a:gd name="T96" fmla="*/ 0 w 249"/>
                <a:gd name="T97" fmla="*/ 0 h 7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754"/>
                <a:gd name="T149" fmla="*/ 249 w 249"/>
                <a:gd name="T150" fmla="*/ 754 h 7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754">
                  <a:moveTo>
                    <a:pt x="0" y="0"/>
                  </a:moveTo>
                  <a:lnTo>
                    <a:pt x="16" y="3"/>
                  </a:lnTo>
                  <a:lnTo>
                    <a:pt x="31" y="5"/>
                  </a:lnTo>
                  <a:lnTo>
                    <a:pt x="46" y="7"/>
                  </a:lnTo>
                  <a:lnTo>
                    <a:pt x="62" y="8"/>
                  </a:lnTo>
                  <a:lnTo>
                    <a:pt x="77" y="9"/>
                  </a:lnTo>
                  <a:lnTo>
                    <a:pt x="92" y="9"/>
                  </a:lnTo>
                  <a:lnTo>
                    <a:pt x="108" y="9"/>
                  </a:lnTo>
                  <a:lnTo>
                    <a:pt x="123" y="9"/>
                  </a:lnTo>
                  <a:lnTo>
                    <a:pt x="139" y="9"/>
                  </a:lnTo>
                  <a:lnTo>
                    <a:pt x="154" y="9"/>
                  </a:lnTo>
                  <a:lnTo>
                    <a:pt x="169" y="9"/>
                  </a:lnTo>
                  <a:lnTo>
                    <a:pt x="185" y="8"/>
                  </a:lnTo>
                  <a:lnTo>
                    <a:pt x="201" y="6"/>
                  </a:lnTo>
                  <a:lnTo>
                    <a:pt x="217" y="5"/>
                  </a:lnTo>
                  <a:lnTo>
                    <a:pt x="232" y="4"/>
                  </a:lnTo>
                  <a:lnTo>
                    <a:pt x="248" y="3"/>
                  </a:lnTo>
                  <a:lnTo>
                    <a:pt x="249" y="85"/>
                  </a:lnTo>
                  <a:lnTo>
                    <a:pt x="249" y="166"/>
                  </a:lnTo>
                  <a:lnTo>
                    <a:pt x="249" y="249"/>
                  </a:lnTo>
                  <a:lnTo>
                    <a:pt x="247" y="335"/>
                  </a:lnTo>
                  <a:lnTo>
                    <a:pt x="245" y="424"/>
                  </a:lnTo>
                  <a:lnTo>
                    <a:pt x="241" y="520"/>
                  </a:lnTo>
                  <a:lnTo>
                    <a:pt x="234" y="624"/>
                  </a:lnTo>
                  <a:lnTo>
                    <a:pt x="225" y="738"/>
                  </a:lnTo>
                  <a:lnTo>
                    <a:pt x="218" y="741"/>
                  </a:lnTo>
                  <a:lnTo>
                    <a:pt x="210" y="744"/>
                  </a:lnTo>
                  <a:lnTo>
                    <a:pt x="201" y="747"/>
                  </a:lnTo>
                  <a:lnTo>
                    <a:pt x="190" y="749"/>
                  </a:lnTo>
                  <a:lnTo>
                    <a:pt x="177" y="751"/>
                  </a:lnTo>
                  <a:lnTo>
                    <a:pt x="165" y="752"/>
                  </a:lnTo>
                  <a:lnTo>
                    <a:pt x="151" y="754"/>
                  </a:lnTo>
                  <a:lnTo>
                    <a:pt x="137" y="754"/>
                  </a:lnTo>
                  <a:lnTo>
                    <a:pt x="123" y="754"/>
                  </a:lnTo>
                  <a:lnTo>
                    <a:pt x="109" y="753"/>
                  </a:lnTo>
                  <a:lnTo>
                    <a:pt x="95" y="751"/>
                  </a:lnTo>
                  <a:lnTo>
                    <a:pt x="80" y="748"/>
                  </a:lnTo>
                  <a:lnTo>
                    <a:pt x="67" y="744"/>
                  </a:lnTo>
                  <a:lnTo>
                    <a:pt x="55" y="739"/>
                  </a:lnTo>
                  <a:lnTo>
                    <a:pt x="44" y="733"/>
                  </a:lnTo>
                  <a:lnTo>
                    <a:pt x="34" y="726"/>
                  </a:lnTo>
                  <a:lnTo>
                    <a:pt x="27" y="634"/>
                  </a:lnTo>
                  <a:lnTo>
                    <a:pt x="20" y="537"/>
                  </a:lnTo>
                  <a:lnTo>
                    <a:pt x="14" y="438"/>
                  </a:lnTo>
                  <a:lnTo>
                    <a:pt x="9" y="340"/>
                  </a:lnTo>
                  <a:lnTo>
                    <a:pt x="5" y="244"/>
                  </a:lnTo>
                  <a:lnTo>
                    <a:pt x="2" y="154"/>
                  </a:lnTo>
                  <a:lnTo>
                    <a:pt x="0" y="72"/>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0" name="Freeform 292"/>
            <p:cNvSpPr>
              <a:spLocks/>
            </p:cNvSpPr>
            <p:nvPr/>
          </p:nvSpPr>
          <p:spPr bwMode="auto">
            <a:xfrm>
              <a:off x="3914775" y="3006725"/>
              <a:ext cx="333375" cy="1193800"/>
            </a:xfrm>
            <a:custGeom>
              <a:avLst/>
              <a:gdLst>
                <a:gd name="T0" fmla="*/ 0 w 210"/>
                <a:gd name="T1" fmla="*/ 0 h 752"/>
                <a:gd name="T2" fmla="*/ 2147483646 w 210"/>
                <a:gd name="T3" fmla="*/ 2147483646 h 752"/>
                <a:gd name="T4" fmla="*/ 2147483646 w 210"/>
                <a:gd name="T5" fmla="*/ 2147483646 h 752"/>
                <a:gd name="T6" fmla="*/ 2147483646 w 210"/>
                <a:gd name="T7" fmla="*/ 2147483646 h 752"/>
                <a:gd name="T8" fmla="*/ 2147483646 w 210"/>
                <a:gd name="T9" fmla="*/ 2147483646 h 752"/>
                <a:gd name="T10" fmla="*/ 2147483646 w 210"/>
                <a:gd name="T11" fmla="*/ 2147483646 h 752"/>
                <a:gd name="T12" fmla="*/ 2147483646 w 210"/>
                <a:gd name="T13" fmla="*/ 2147483646 h 752"/>
                <a:gd name="T14" fmla="*/ 2147483646 w 210"/>
                <a:gd name="T15" fmla="*/ 2147483646 h 752"/>
                <a:gd name="T16" fmla="*/ 2147483646 w 210"/>
                <a:gd name="T17" fmla="*/ 2147483646 h 752"/>
                <a:gd name="T18" fmla="*/ 2147483646 w 210"/>
                <a:gd name="T19" fmla="*/ 2147483646 h 752"/>
                <a:gd name="T20" fmla="*/ 2147483646 w 210"/>
                <a:gd name="T21" fmla="*/ 2147483646 h 752"/>
                <a:gd name="T22" fmla="*/ 2147483646 w 210"/>
                <a:gd name="T23" fmla="*/ 2147483646 h 752"/>
                <a:gd name="T24" fmla="*/ 2147483646 w 210"/>
                <a:gd name="T25" fmla="*/ 2147483646 h 752"/>
                <a:gd name="T26" fmla="*/ 2147483646 w 210"/>
                <a:gd name="T27" fmla="*/ 2147483646 h 752"/>
                <a:gd name="T28" fmla="*/ 2147483646 w 210"/>
                <a:gd name="T29" fmla="*/ 2147483646 h 752"/>
                <a:gd name="T30" fmla="*/ 2147483646 w 210"/>
                <a:gd name="T31" fmla="*/ 2147483646 h 752"/>
                <a:gd name="T32" fmla="*/ 2147483646 w 210"/>
                <a:gd name="T33" fmla="*/ 2147483646 h 752"/>
                <a:gd name="T34" fmla="*/ 2147483646 w 210"/>
                <a:gd name="T35" fmla="*/ 2147483646 h 752"/>
                <a:gd name="T36" fmla="*/ 2147483646 w 210"/>
                <a:gd name="T37" fmla="*/ 2147483646 h 752"/>
                <a:gd name="T38" fmla="*/ 2147483646 w 210"/>
                <a:gd name="T39" fmla="*/ 2147483646 h 752"/>
                <a:gd name="T40" fmla="*/ 2147483646 w 210"/>
                <a:gd name="T41" fmla="*/ 2147483646 h 752"/>
                <a:gd name="T42" fmla="*/ 2147483646 w 210"/>
                <a:gd name="T43" fmla="*/ 2147483646 h 752"/>
                <a:gd name="T44" fmla="*/ 2147483646 w 210"/>
                <a:gd name="T45" fmla="*/ 2147483646 h 752"/>
                <a:gd name="T46" fmla="*/ 2147483646 w 210"/>
                <a:gd name="T47" fmla="*/ 2147483646 h 752"/>
                <a:gd name="T48" fmla="*/ 2147483646 w 210"/>
                <a:gd name="T49" fmla="*/ 2147483646 h 752"/>
                <a:gd name="T50" fmla="*/ 2147483646 w 210"/>
                <a:gd name="T51" fmla="*/ 2147483646 h 752"/>
                <a:gd name="T52" fmla="*/ 2147483646 w 210"/>
                <a:gd name="T53" fmla="*/ 2147483646 h 752"/>
                <a:gd name="T54" fmla="*/ 2147483646 w 210"/>
                <a:gd name="T55" fmla="*/ 2147483646 h 752"/>
                <a:gd name="T56" fmla="*/ 2147483646 w 210"/>
                <a:gd name="T57" fmla="*/ 2147483646 h 752"/>
                <a:gd name="T58" fmla="*/ 2147483646 w 210"/>
                <a:gd name="T59" fmla="*/ 2147483646 h 752"/>
                <a:gd name="T60" fmla="*/ 2147483646 w 210"/>
                <a:gd name="T61" fmla="*/ 2147483646 h 752"/>
                <a:gd name="T62" fmla="*/ 2147483646 w 210"/>
                <a:gd name="T63" fmla="*/ 2147483646 h 752"/>
                <a:gd name="T64" fmla="*/ 2147483646 w 210"/>
                <a:gd name="T65" fmla="*/ 2147483646 h 752"/>
                <a:gd name="T66" fmla="*/ 2147483646 w 210"/>
                <a:gd name="T67" fmla="*/ 2147483646 h 752"/>
                <a:gd name="T68" fmla="*/ 2147483646 w 210"/>
                <a:gd name="T69" fmla="*/ 2147483646 h 752"/>
                <a:gd name="T70" fmla="*/ 2147483646 w 210"/>
                <a:gd name="T71" fmla="*/ 2147483646 h 752"/>
                <a:gd name="T72" fmla="*/ 2147483646 w 210"/>
                <a:gd name="T73" fmla="*/ 2147483646 h 752"/>
                <a:gd name="T74" fmla="*/ 2147483646 w 210"/>
                <a:gd name="T75" fmla="*/ 2147483646 h 752"/>
                <a:gd name="T76" fmla="*/ 2147483646 w 210"/>
                <a:gd name="T77" fmla="*/ 2147483646 h 752"/>
                <a:gd name="T78" fmla="*/ 2147483646 w 210"/>
                <a:gd name="T79" fmla="*/ 2147483646 h 752"/>
                <a:gd name="T80" fmla="*/ 2147483646 w 210"/>
                <a:gd name="T81" fmla="*/ 2147483646 h 752"/>
                <a:gd name="T82" fmla="*/ 2147483646 w 210"/>
                <a:gd name="T83" fmla="*/ 2147483646 h 752"/>
                <a:gd name="T84" fmla="*/ 2147483646 w 210"/>
                <a:gd name="T85" fmla="*/ 2147483646 h 752"/>
                <a:gd name="T86" fmla="*/ 2147483646 w 210"/>
                <a:gd name="T87" fmla="*/ 2147483646 h 752"/>
                <a:gd name="T88" fmla="*/ 2147483646 w 210"/>
                <a:gd name="T89" fmla="*/ 2147483646 h 752"/>
                <a:gd name="T90" fmla="*/ 2147483646 w 210"/>
                <a:gd name="T91" fmla="*/ 2147483646 h 752"/>
                <a:gd name="T92" fmla="*/ 2147483646 w 210"/>
                <a:gd name="T93" fmla="*/ 2147483646 h 752"/>
                <a:gd name="T94" fmla="*/ 0 w 210"/>
                <a:gd name="T95" fmla="*/ 2147483646 h 752"/>
                <a:gd name="T96" fmla="*/ 0 w 210"/>
                <a:gd name="T97" fmla="*/ 0 h 7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752"/>
                <a:gd name="T149" fmla="*/ 210 w 210"/>
                <a:gd name="T150" fmla="*/ 752 h 7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752">
                  <a:moveTo>
                    <a:pt x="0" y="0"/>
                  </a:moveTo>
                  <a:lnTo>
                    <a:pt x="14" y="3"/>
                  </a:lnTo>
                  <a:lnTo>
                    <a:pt x="27" y="4"/>
                  </a:lnTo>
                  <a:lnTo>
                    <a:pt x="41" y="6"/>
                  </a:lnTo>
                  <a:lnTo>
                    <a:pt x="54" y="7"/>
                  </a:lnTo>
                  <a:lnTo>
                    <a:pt x="68" y="7"/>
                  </a:lnTo>
                  <a:lnTo>
                    <a:pt x="80" y="8"/>
                  </a:lnTo>
                  <a:lnTo>
                    <a:pt x="94" y="8"/>
                  </a:lnTo>
                  <a:lnTo>
                    <a:pt x="106" y="8"/>
                  </a:lnTo>
                  <a:lnTo>
                    <a:pt x="120" y="8"/>
                  </a:lnTo>
                  <a:lnTo>
                    <a:pt x="132" y="7"/>
                  </a:lnTo>
                  <a:lnTo>
                    <a:pt x="145" y="7"/>
                  </a:lnTo>
                  <a:lnTo>
                    <a:pt x="158" y="7"/>
                  </a:lnTo>
                  <a:lnTo>
                    <a:pt x="171" y="5"/>
                  </a:lnTo>
                  <a:lnTo>
                    <a:pt x="184" y="5"/>
                  </a:lnTo>
                  <a:lnTo>
                    <a:pt x="197" y="4"/>
                  </a:lnTo>
                  <a:lnTo>
                    <a:pt x="210" y="3"/>
                  </a:lnTo>
                  <a:lnTo>
                    <a:pt x="210" y="85"/>
                  </a:lnTo>
                  <a:lnTo>
                    <a:pt x="210" y="167"/>
                  </a:lnTo>
                  <a:lnTo>
                    <a:pt x="210" y="250"/>
                  </a:lnTo>
                  <a:lnTo>
                    <a:pt x="209" y="335"/>
                  </a:lnTo>
                  <a:lnTo>
                    <a:pt x="207" y="426"/>
                  </a:lnTo>
                  <a:lnTo>
                    <a:pt x="204" y="522"/>
                  </a:lnTo>
                  <a:lnTo>
                    <a:pt x="198" y="626"/>
                  </a:lnTo>
                  <a:lnTo>
                    <a:pt x="190" y="740"/>
                  </a:lnTo>
                  <a:lnTo>
                    <a:pt x="184" y="742"/>
                  </a:lnTo>
                  <a:lnTo>
                    <a:pt x="178" y="744"/>
                  </a:lnTo>
                  <a:lnTo>
                    <a:pt x="169" y="746"/>
                  </a:lnTo>
                  <a:lnTo>
                    <a:pt x="160" y="748"/>
                  </a:lnTo>
                  <a:lnTo>
                    <a:pt x="150" y="750"/>
                  </a:lnTo>
                  <a:lnTo>
                    <a:pt x="140" y="751"/>
                  </a:lnTo>
                  <a:lnTo>
                    <a:pt x="129" y="752"/>
                  </a:lnTo>
                  <a:lnTo>
                    <a:pt x="118" y="752"/>
                  </a:lnTo>
                  <a:lnTo>
                    <a:pt x="106" y="752"/>
                  </a:lnTo>
                  <a:lnTo>
                    <a:pt x="94" y="751"/>
                  </a:lnTo>
                  <a:lnTo>
                    <a:pt x="83" y="750"/>
                  </a:lnTo>
                  <a:lnTo>
                    <a:pt x="72" y="748"/>
                  </a:lnTo>
                  <a:lnTo>
                    <a:pt x="60" y="744"/>
                  </a:lnTo>
                  <a:lnTo>
                    <a:pt x="50" y="740"/>
                  </a:lnTo>
                  <a:lnTo>
                    <a:pt x="41" y="735"/>
                  </a:lnTo>
                  <a:lnTo>
                    <a:pt x="31" y="729"/>
                  </a:lnTo>
                  <a:lnTo>
                    <a:pt x="25" y="637"/>
                  </a:lnTo>
                  <a:lnTo>
                    <a:pt x="20" y="540"/>
                  </a:lnTo>
                  <a:lnTo>
                    <a:pt x="14" y="441"/>
                  </a:lnTo>
                  <a:lnTo>
                    <a:pt x="9" y="342"/>
                  </a:lnTo>
                  <a:lnTo>
                    <a:pt x="5" y="245"/>
                  </a:lnTo>
                  <a:lnTo>
                    <a:pt x="2" y="154"/>
                  </a:lnTo>
                  <a:lnTo>
                    <a:pt x="0" y="72"/>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1" name="Freeform 293"/>
            <p:cNvSpPr>
              <a:spLocks/>
            </p:cNvSpPr>
            <p:nvPr/>
          </p:nvSpPr>
          <p:spPr bwMode="auto">
            <a:xfrm>
              <a:off x="3944938" y="3009900"/>
              <a:ext cx="274638" cy="1190625"/>
            </a:xfrm>
            <a:custGeom>
              <a:avLst/>
              <a:gdLst>
                <a:gd name="T0" fmla="*/ 0 w 173"/>
                <a:gd name="T1" fmla="*/ 0 h 750"/>
                <a:gd name="T2" fmla="*/ 2147483646 w 173"/>
                <a:gd name="T3" fmla="*/ 2147483646 h 750"/>
                <a:gd name="T4" fmla="*/ 2147483646 w 173"/>
                <a:gd name="T5" fmla="*/ 2147483646 h 750"/>
                <a:gd name="T6" fmla="*/ 2147483646 w 173"/>
                <a:gd name="T7" fmla="*/ 2147483646 h 750"/>
                <a:gd name="T8" fmla="*/ 2147483646 w 173"/>
                <a:gd name="T9" fmla="*/ 2147483646 h 750"/>
                <a:gd name="T10" fmla="*/ 2147483646 w 173"/>
                <a:gd name="T11" fmla="*/ 2147483646 h 750"/>
                <a:gd name="T12" fmla="*/ 2147483646 w 173"/>
                <a:gd name="T13" fmla="*/ 2147483646 h 750"/>
                <a:gd name="T14" fmla="*/ 2147483646 w 173"/>
                <a:gd name="T15" fmla="*/ 2147483646 h 750"/>
                <a:gd name="T16" fmla="*/ 2147483646 w 173"/>
                <a:gd name="T17" fmla="*/ 2147483646 h 750"/>
                <a:gd name="T18" fmla="*/ 2147483646 w 173"/>
                <a:gd name="T19" fmla="*/ 2147483646 h 750"/>
                <a:gd name="T20" fmla="*/ 2147483646 w 173"/>
                <a:gd name="T21" fmla="*/ 2147483646 h 750"/>
                <a:gd name="T22" fmla="*/ 2147483646 w 173"/>
                <a:gd name="T23" fmla="*/ 2147483646 h 750"/>
                <a:gd name="T24" fmla="*/ 2147483646 w 173"/>
                <a:gd name="T25" fmla="*/ 2147483646 h 750"/>
                <a:gd name="T26" fmla="*/ 2147483646 w 173"/>
                <a:gd name="T27" fmla="*/ 2147483646 h 750"/>
                <a:gd name="T28" fmla="*/ 2147483646 w 173"/>
                <a:gd name="T29" fmla="*/ 2147483646 h 750"/>
                <a:gd name="T30" fmla="*/ 2147483646 w 173"/>
                <a:gd name="T31" fmla="*/ 2147483646 h 750"/>
                <a:gd name="T32" fmla="*/ 2147483646 w 173"/>
                <a:gd name="T33" fmla="*/ 2147483646 h 750"/>
                <a:gd name="T34" fmla="*/ 2147483646 w 173"/>
                <a:gd name="T35" fmla="*/ 2147483646 h 750"/>
                <a:gd name="T36" fmla="*/ 2147483646 w 173"/>
                <a:gd name="T37" fmla="*/ 2147483646 h 750"/>
                <a:gd name="T38" fmla="*/ 2147483646 w 173"/>
                <a:gd name="T39" fmla="*/ 2147483646 h 750"/>
                <a:gd name="T40" fmla="*/ 2147483646 w 173"/>
                <a:gd name="T41" fmla="*/ 2147483646 h 750"/>
                <a:gd name="T42" fmla="*/ 2147483646 w 173"/>
                <a:gd name="T43" fmla="*/ 2147483646 h 750"/>
                <a:gd name="T44" fmla="*/ 2147483646 w 173"/>
                <a:gd name="T45" fmla="*/ 2147483646 h 750"/>
                <a:gd name="T46" fmla="*/ 2147483646 w 173"/>
                <a:gd name="T47" fmla="*/ 2147483646 h 750"/>
                <a:gd name="T48" fmla="*/ 2147483646 w 173"/>
                <a:gd name="T49" fmla="*/ 2147483646 h 750"/>
                <a:gd name="T50" fmla="*/ 2147483646 w 173"/>
                <a:gd name="T51" fmla="*/ 2147483646 h 750"/>
                <a:gd name="T52" fmla="*/ 2147483646 w 173"/>
                <a:gd name="T53" fmla="*/ 2147483646 h 750"/>
                <a:gd name="T54" fmla="*/ 2147483646 w 173"/>
                <a:gd name="T55" fmla="*/ 2147483646 h 750"/>
                <a:gd name="T56" fmla="*/ 2147483646 w 173"/>
                <a:gd name="T57" fmla="*/ 2147483646 h 750"/>
                <a:gd name="T58" fmla="*/ 2147483646 w 173"/>
                <a:gd name="T59" fmla="*/ 2147483646 h 750"/>
                <a:gd name="T60" fmla="*/ 2147483646 w 173"/>
                <a:gd name="T61" fmla="*/ 2147483646 h 750"/>
                <a:gd name="T62" fmla="*/ 2147483646 w 173"/>
                <a:gd name="T63" fmla="*/ 2147483646 h 750"/>
                <a:gd name="T64" fmla="*/ 2147483646 w 173"/>
                <a:gd name="T65" fmla="*/ 2147483646 h 750"/>
                <a:gd name="T66" fmla="*/ 2147483646 w 173"/>
                <a:gd name="T67" fmla="*/ 2147483646 h 750"/>
                <a:gd name="T68" fmla="*/ 2147483646 w 173"/>
                <a:gd name="T69" fmla="*/ 2147483646 h 750"/>
                <a:gd name="T70" fmla="*/ 2147483646 w 173"/>
                <a:gd name="T71" fmla="*/ 2147483646 h 750"/>
                <a:gd name="T72" fmla="*/ 2147483646 w 173"/>
                <a:gd name="T73" fmla="*/ 2147483646 h 750"/>
                <a:gd name="T74" fmla="*/ 2147483646 w 173"/>
                <a:gd name="T75" fmla="*/ 2147483646 h 750"/>
                <a:gd name="T76" fmla="*/ 2147483646 w 173"/>
                <a:gd name="T77" fmla="*/ 2147483646 h 750"/>
                <a:gd name="T78" fmla="*/ 2147483646 w 173"/>
                <a:gd name="T79" fmla="*/ 2147483646 h 750"/>
                <a:gd name="T80" fmla="*/ 2147483646 w 173"/>
                <a:gd name="T81" fmla="*/ 2147483646 h 750"/>
                <a:gd name="T82" fmla="*/ 2147483646 w 173"/>
                <a:gd name="T83" fmla="*/ 2147483646 h 750"/>
                <a:gd name="T84" fmla="*/ 2147483646 w 173"/>
                <a:gd name="T85" fmla="*/ 2147483646 h 750"/>
                <a:gd name="T86" fmla="*/ 2147483646 w 173"/>
                <a:gd name="T87" fmla="*/ 2147483646 h 750"/>
                <a:gd name="T88" fmla="*/ 2147483646 w 173"/>
                <a:gd name="T89" fmla="*/ 2147483646 h 750"/>
                <a:gd name="T90" fmla="*/ 2147483646 w 173"/>
                <a:gd name="T91" fmla="*/ 2147483646 h 750"/>
                <a:gd name="T92" fmla="*/ 2147483646 w 173"/>
                <a:gd name="T93" fmla="*/ 2147483646 h 750"/>
                <a:gd name="T94" fmla="*/ 0 w 173"/>
                <a:gd name="T95" fmla="*/ 2147483646 h 750"/>
                <a:gd name="T96" fmla="*/ 0 w 173"/>
                <a:gd name="T97" fmla="*/ 0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750"/>
                <a:gd name="T149" fmla="*/ 173 w 173"/>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750">
                  <a:moveTo>
                    <a:pt x="0" y="0"/>
                  </a:moveTo>
                  <a:lnTo>
                    <a:pt x="12" y="2"/>
                  </a:lnTo>
                  <a:lnTo>
                    <a:pt x="24" y="4"/>
                  </a:lnTo>
                  <a:lnTo>
                    <a:pt x="35" y="5"/>
                  </a:lnTo>
                  <a:lnTo>
                    <a:pt x="47" y="6"/>
                  </a:lnTo>
                  <a:lnTo>
                    <a:pt x="58" y="7"/>
                  </a:lnTo>
                  <a:lnTo>
                    <a:pt x="68" y="7"/>
                  </a:lnTo>
                  <a:lnTo>
                    <a:pt x="79" y="7"/>
                  </a:lnTo>
                  <a:lnTo>
                    <a:pt x="90" y="7"/>
                  </a:lnTo>
                  <a:lnTo>
                    <a:pt x="101" y="7"/>
                  </a:lnTo>
                  <a:lnTo>
                    <a:pt x="111" y="7"/>
                  </a:lnTo>
                  <a:lnTo>
                    <a:pt x="121" y="6"/>
                  </a:lnTo>
                  <a:lnTo>
                    <a:pt x="131" y="5"/>
                  </a:lnTo>
                  <a:lnTo>
                    <a:pt x="142" y="5"/>
                  </a:lnTo>
                  <a:lnTo>
                    <a:pt x="152" y="5"/>
                  </a:lnTo>
                  <a:lnTo>
                    <a:pt x="162" y="5"/>
                  </a:lnTo>
                  <a:lnTo>
                    <a:pt x="172" y="4"/>
                  </a:lnTo>
                  <a:lnTo>
                    <a:pt x="172" y="86"/>
                  </a:lnTo>
                  <a:lnTo>
                    <a:pt x="173" y="168"/>
                  </a:lnTo>
                  <a:lnTo>
                    <a:pt x="172" y="251"/>
                  </a:lnTo>
                  <a:lnTo>
                    <a:pt x="172" y="336"/>
                  </a:lnTo>
                  <a:lnTo>
                    <a:pt x="170" y="427"/>
                  </a:lnTo>
                  <a:lnTo>
                    <a:pt x="167" y="524"/>
                  </a:lnTo>
                  <a:lnTo>
                    <a:pt x="163" y="628"/>
                  </a:lnTo>
                  <a:lnTo>
                    <a:pt x="156" y="741"/>
                  </a:lnTo>
                  <a:lnTo>
                    <a:pt x="151" y="743"/>
                  </a:lnTo>
                  <a:lnTo>
                    <a:pt x="145" y="744"/>
                  </a:lnTo>
                  <a:lnTo>
                    <a:pt x="139" y="746"/>
                  </a:lnTo>
                  <a:lnTo>
                    <a:pt x="131" y="747"/>
                  </a:lnTo>
                  <a:lnTo>
                    <a:pt x="124" y="748"/>
                  </a:lnTo>
                  <a:lnTo>
                    <a:pt x="116" y="749"/>
                  </a:lnTo>
                  <a:lnTo>
                    <a:pt x="107" y="750"/>
                  </a:lnTo>
                  <a:lnTo>
                    <a:pt x="98" y="750"/>
                  </a:lnTo>
                  <a:lnTo>
                    <a:pt x="90" y="750"/>
                  </a:lnTo>
                  <a:lnTo>
                    <a:pt x="80" y="750"/>
                  </a:lnTo>
                  <a:lnTo>
                    <a:pt x="71" y="748"/>
                  </a:lnTo>
                  <a:lnTo>
                    <a:pt x="63" y="746"/>
                  </a:lnTo>
                  <a:lnTo>
                    <a:pt x="53" y="744"/>
                  </a:lnTo>
                  <a:lnTo>
                    <a:pt x="45" y="740"/>
                  </a:lnTo>
                  <a:lnTo>
                    <a:pt x="37" y="736"/>
                  </a:lnTo>
                  <a:lnTo>
                    <a:pt x="29" y="732"/>
                  </a:lnTo>
                  <a:lnTo>
                    <a:pt x="24" y="640"/>
                  </a:lnTo>
                  <a:lnTo>
                    <a:pt x="19" y="543"/>
                  </a:lnTo>
                  <a:lnTo>
                    <a:pt x="13" y="443"/>
                  </a:lnTo>
                  <a:lnTo>
                    <a:pt x="9" y="343"/>
                  </a:lnTo>
                  <a:lnTo>
                    <a:pt x="5" y="246"/>
                  </a:lnTo>
                  <a:lnTo>
                    <a:pt x="2" y="155"/>
                  </a:lnTo>
                  <a:lnTo>
                    <a:pt x="0" y="72"/>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2" name="Freeform 294"/>
            <p:cNvSpPr>
              <a:spLocks/>
            </p:cNvSpPr>
            <p:nvPr/>
          </p:nvSpPr>
          <p:spPr bwMode="auto">
            <a:xfrm>
              <a:off x="3975100" y="3011488"/>
              <a:ext cx="212725" cy="1189037"/>
            </a:xfrm>
            <a:custGeom>
              <a:avLst/>
              <a:gdLst>
                <a:gd name="T0" fmla="*/ 0 w 134"/>
                <a:gd name="T1" fmla="*/ 0 h 749"/>
                <a:gd name="T2" fmla="*/ 2147483646 w 134"/>
                <a:gd name="T3" fmla="*/ 2147483646 h 749"/>
                <a:gd name="T4" fmla="*/ 2147483646 w 134"/>
                <a:gd name="T5" fmla="*/ 2147483646 h 749"/>
                <a:gd name="T6" fmla="*/ 2147483646 w 134"/>
                <a:gd name="T7" fmla="*/ 2147483646 h 749"/>
                <a:gd name="T8" fmla="*/ 2147483646 w 134"/>
                <a:gd name="T9" fmla="*/ 2147483646 h 749"/>
                <a:gd name="T10" fmla="*/ 2147483646 w 134"/>
                <a:gd name="T11" fmla="*/ 2147483646 h 749"/>
                <a:gd name="T12" fmla="*/ 2147483646 w 134"/>
                <a:gd name="T13" fmla="*/ 2147483646 h 749"/>
                <a:gd name="T14" fmla="*/ 2147483646 w 134"/>
                <a:gd name="T15" fmla="*/ 2147483646 h 749"/>
                <a:gd name="T16" fmla="*/ 2147483646 w 134"/>
                <a:gd name="T17" fmla="*/ 2147483646 h 749"/>
                <a:gd name="T18" fmla="*/ 2147483646 w 134"/>
                <a:gd name="T19" fmla="*/ 2147483646 h 749"/>
                <a:gd name="T20" fmla="*/ 2147483646 w 134"/>
                <a:gd name="T21" fmla="*/ 2147483646 h 749"/>
                <a:gd name="T22" fmla="*/ 2147483646 w 134"/>
                <a:gd name="T23" fmla="*/ 2147483646 h 749"/>
                <a:gd name="T24" fmla="*/ 2147483646 w 134"/>
                <a:gd name="T25" fmla="*/ 2147483646 h 749"/>
                <a:gd name="T26" fmla="*/ 2147483646 w 134"/>
                <a:gd name="T27" fmla="*/ 2147483646 h 749"/>
                <a:gd name="T28" fmla="*/ 2147483646 w 134"/>
                <a:gd name="T29" fmla="*/ 2147483646 h 749"/>
                <a:gd name="T30" fmla="*/ 2147483646 w 134"/>
                <a:gd name="T31" fmla="*/ 2147483646 h 749"/>
                <a:gd name="T32" fmla="*/ 2147483646 w 134"/>
                <a:gd name="T33" fmla="*/ 2147483646 h 749"/>
                <a:gd name="T34" fmla="*/ 2147483646 w 134"/>
                <a:gd name="T35" fmla="*/ 2147483646 h 749"/>
                <a:gd name="T36" fmla="*/ 2147483646 w 134"/>
                <a:gd name="T37" fmla="*/ 2147483646 h 749"/>
                <a:gd name="T38" fmla="*/ 2147483646 w 134"/>
                <a:gd name="T39" fmla="*/ 2147483646 h 749"/>
                <a:gd name="T40" fmla="*/ 2147483646 w 134"/>
                <a:gd name="T41" fmla="*/ 2147483646 h 749"/>
                <a:gd name="T42" fmla="*/ 2147483646 w 134"/>
                <a:gd name="T43" fmla="*/ 2147483646 h 749"/>
                <a:gd name="T44" fmla="*/ 2147483646 w 134"/>
                <a:gd name="T45" fmla="*/ 2147483646 h 749"/>
                <a:gd name="T46" fmla="*/ 2147483646 w 134"/>
                <a:gd name="T47" fmla="*/ 2147483646 h 749"/>
                <a:gd name="T48" fmla="*/ 2147483646 w 134"/>
                <a:gd name="T49" fmla="*/ 2147483646 h 749"/>
                <a:gd name="T50" fmla="*/ 2147483646 w 134"/>
                <a:gd name="T51" fmla="*/ 2147483646 h 749"/>
                <a:gd name="T52" fmla="*/ 2147483646 w 134"/>
                <a:gd name="T53" fmla="*/ 2147483646 h 749"/>
                <a:gd name="T54" fmla="*/ 2147483646 w 134"/>
                <a:gd name="T55" fmla="*/ 2147483646 h 749"/>
                <a:gd name="T56" fmla="*/ 2147483646 w 134"/>
                <a:gd name="T57" fmla="*/ 2147483646 h 749"/>
                <a:gd name="T58" fmla="*/ 2147483646 w 134"/>
                <a:gd name="T59" fmla="*/ 2147483646 h 749"/>
                <a:gd name="T60" fmla="*/ 2147483646 w 134"/>
                <a:gd name="T61" fmla="*/ 2147483646 h 749"/>
                <a:gd name="T62" fmla="*/ 2147483646 w 134"/>
                <a:gd name="T63" fmla="*/ 2147483646 h 749"/>
                <a:gd name="T64" fmla="*/ 2147483646 w 134"/>
                <a:gd name="T65" fmla="*/ 2147483646 h 749"/>
                <a:gd name="T66" fmla="*/ 2147483646 w 134"/>
                <a:gd name="T67" fmla="*/ 2147483646 h 749"/>
                <a:gd name="T68" fmla="*/ 2147483646 w 134"/>
                <a:gd name="T69" fmla="*/ 2147483646 h 749"/>
                <a:gd name="T70" fmla="*/ 2147483646 w 134"/>
                <a:gd name="T71" fmla="*/ 2147483646 h 749"/>
                <a:gd name="T72" fmla="*/ 2147483646 w 134"/>
                <a:gd name="T73" fmla="*/ 2147483646 h 749"/>
                <a:gd name="T74" fmla="*/ 2147483646 w 134"/>
                <a:gd name="T75" fmla="*/ 2147483646 h 749"/>
                <a:gd name="T76" fmla="*/ 2147483646 w 134"/>
                <a:gd name="T77" fmla="*/ 2147483646 h 749"/>
                <a:gd name="T78" fmla="*/ 2147483646 w 134"/>
                <a:gd name="T79" fmla="*/ 2147483646 h 749"/>
                <a:gd name="T80" fmla="*/ 2147483646 w 134"/>
                <a:gd name="T81" fmla="*/ 2147483646 h 749"/>
                <a:gd name="T82" fmla="*/ 2147483646 w 134"/>
                <a:gd name="T83" fmla="*/ 2147483646 h 749"/>
                <a:gd name="T84" fmla="*/ 2147483646 w 134"/>
                <a:gd name="T85" fmla="*/ 2147483646 h 749"/>
                <a:gd name="T86" fmla="*/ 0 w 134"/>
                <a:gd name="T87" fmla="*/ 2147483646 h 749"/>
                <a:gd name="T88" fmla="*/ 0 w 134"/>
                <a:gd name="T89" fmla="*/ 0 h 7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749"/>
                <a:gd name="T137" fmla="*/ 134 w 134"/>
                <a:gd name="T138" fmla="*/ 749 h 7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749">
                  <a:moveTo>
                    <a:pt x="0" y="0"/>
                  </a:moveTo>
                  <a:lnTo>
                    <a:pt x="10" y="2"/>
                  </a:lnTo>
                  <a:lnTo>
                    <a:pt x="20" y="3"/>
                  </a:lnTo>
                  <a:lnTo>
                    <a:pt x="30" y="4"/>
                  </a:lnTo>
                  <a:lnTo>
                    <a:pt x="38" y="4"/>
                  </a:lnTo>
                  <a:lnTo>
                    <a:pt x="48" y="4"/>
                  </a:lnTo>
                  <a:lnTo>
                    <a:pt x="57" y="5"/>
                  </a:lnTo>
                  <a:lnTo>
                    <a:pt x="65" y="5"/>
                  </a:lnTo>
                  <a:lnTo>
                    <a:pt x="73" y="5"/>
                  </a:lnTo>
                  <a:lnTo>
                    <a:pt x="82" y="4"/>
                  </a:lnTo>
                  <a:lnTo>
                    <a:pt x="89" y="4"/>
                  </a:lnTo>
                  <a:lnTo>
                    <a:pt x="97" y="4"/>
                  </a:lnTo>
                  <a:lnTo>
                    <a:pt x="105" y="4"/>
                  </a:lnTo>
                  <a:lnTo>
                    <a:pt x="112" y="4"/>
                  </a:lnTo>
                  <a:lnTo>
                    <a:pt x="119" y="4"/>
                  </a:lnTo>
                  <a:lnTo>
                    <a:pt x="127" y="4"/>
                  </a:lnTo>
                  <a:lnTo>
                    <a:pt x="134" y="4"/>
                  </a:lnTo>
                  <a:lnTo>
                    <a:pt x="134" y="169"/>
                  </a:lnTo>
                  <a:lnTo>
                    <a:pt x="133" y="338"/>
                  </a:lnTo>
                  <a:lnTo>
                    <a:pt x="129" y="526"/>
                  </a:lnTo>
                  <a:lnTo>
                    <a:pt x="120" y="744"/>
                  </a:lnTo>
                  <a:lnTo>
                    <a:pt x="116" y="745"/>
                  </a:lnTo>
                  <a:lnTo>
                    <a:pt x="112" y="746"/>
                  </a:lnTo>
                  <a:lnTo>
                    <a:pt x="108" y="747"/>
                  </a:lnTo>
                  <a:lnTo>
                    <a:pt x="103" y="747"/>
                  </a:lnTo>
                  <a:lnTo>
                    <a:pt x="97" y="748"/>
                  </a:lnTo>
                  <a:lnTo>
                    <a:pt x="91" y="749"/>
                  </a:lnTo>
                  <a:lnTo>
                    <a:pt x="85" y="749"/>
                  </a:lnTo>
                  <a:lnTo>
                    <a:pt x="79" y="749"/>
                  </a:lnTo>
                  <a:lnTo>
                    <a:pt x="72" y="749"/>
                  </a:lnTo>
                  <a:lnTo>
                    <a:pt x="66" y="749"/>
                  </a:lnTo>
                  <a:lnTo>
                    <a:pt x="60" y="747"/>
                  </a:lnTo>
                  <a:lnTo>
                    <a:pt x="53" y="746"/>
                  </a:lnTo>
                  <a:lnTo>
                    <a:pt x="46" y="744"/>
                  </a:lnTo>
                  <a:lnTo>
                    <a:pt x="40" y="742"/>
                  </a:lnTo>
                  <a:lnTo>
                    <a:pt x="33" y="739"/>
                  </a:lnTo>
                  <a:lnTo>
                    <a:pt x="26" y="735"/>
                  </a:lnTo>
                  <a:lnTo>
                    <a:pt x="22" y="643"/>
                  </a:lnTo>
                  <a:lnTo>
                    <a:pt x="18" y="546"/>
                  </a:lnTo>
                  <a:lnTo>
                    <a:pt x="13" y="445"/>
                  </a:lnTo>
                  <a:lnTo>
                    <a:pt x="9" y="345"/>
                  </a:lnTo>
                  <a:lnTo>
                    <a:pt x="5" y="248"/>
                  </a:lnTo>
                  <a:lnTo>
                    <a:pt x="2" y="156"/>
                  </a:lnTo>
                  <a:lnTo>
                    <a:pt x="0" y="72"/>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3" name="Freeform 295"/>
            <p:cNvSpPr>
              <a:spLocks/>
            </p:cNvSpPr>
            <p:nvPr/>
          </p:nvSpPr>
          <p:spPr bwMode="auto">
            <a:xfrm>
              <a:off x="4003675" y="3014663"/>
              <a:ext cx="152400" cy="1185862"/>
            </a:xfrm>
            <a:custGeom>
              <a:avLst/>
              <a:gdLst>
                <a:gd name="T0" fmla="*/ 0 w 96"/>
                <a:gd name="T1" fmla="*/ 0 h 747"/>
                <a:gd name="T2" fmla="*/ 2147483646 w 96"/>
                <a:gd name="T3" fmla="*/ 2147483646 h 747"/>
                <a:gd name="T4" fmla="*/ 2147483646 w 96"/>
                <a:gd name="T5" fmla="*/ 2147483646 h 747"/>
                <a:gd name="T6" fmla="*/ 2147483646 w 96"/>
                <a:gd name="T7" fmla="*/ 2147483646 h 747"/>
                <a:gd name="T8" fmla="*/ 2147483646 w 96"/>
                <a:gd name="T9" fmla="*/ 2147483646 h 747"/>
                <a:gd name="T10" fmla="*/ 2147483646 w 96"/>
                <a:gd name="T11" fmla="*/ 2147483646 h 747"/>
                <a:gd name="T12" fmla="*/ 2147483646 w 96"/>
                <a:gd name="T13" fmla="*/ 2147483646 h 747"/>
                <a:gd name="T14" fmla="*/ 2147483646 w 96"/>
                <a:gd name="T15" fmla="*/ 2147483646 h 747"/>
                <a:gd name="T16" fmla="*/ 2147483646 w 96"/>
                <a:gd name="T17" fmla="*/ 2147483646 h 747"/>
                <a:gd name="T18" fmla="*/ 2147483646 w 96"/>
                <a:gd name="T19" fmla="*/ 2147483646 h 747"/>
                <a:gd name="T20" fmla="*/ 2147483646 w 96"/>
                <a:gd name="T21" fmla="*/ 2147483646 h 747"/>
                <a:gd name="T22" fmla="*/ 2147483646 w 96"/>
                <a:gd name="T23" fmla="*/ 2147483646 h 747"/>
                <a:gd name="T24" fmla="*/ 2147483646 w 96"/>
                <a:gd name="T25" fmla="*/ 2147483646 h 747"/>
                <a:gd name="T26" fmla="*/ 2147483646 w 96"/>
                <a:gd name="T27" fmla="*/ 2147483646 h 747"/>
                <a:gd name="T28" fmla="*/ 2147483646 w 96"/>
                <a:gd name="T29" fmla="*/ 2147483646 h 747"/>
                <a:gd name="T30" fmla="*/ 2147483646 w 96"/>
                <a:gd name="T31" fmla="*/ 2147483646 h 747"/>
                <a:gd name="T32" fmla="*/ 2147483646 w 96"/>
                <a:gd name="T33" fmla="*/ 2147483646 h 747"/>
                <a:gd name="T34" fmla="*/ 2147483646 w 96"/>
                <a:gd name="T35" fmla="*/ 2147483646 h 747"/>
                <a:gd name="T36" fmla="*/ 2147483646 w 96"/>
                <a:gd name="T37" fmla="*/ 2147483646 h 747"/>
                <a:gd name="T38" fmla="*/ 2147483646 w 96"/>
                <a:gd name="T39" fmla="*/ 2147483646 h 747"/>
                <a:gd name="T40" fmla="*/ 2147483646 w 96"/>
                <a:gd name="T41" fmla="*/ 2147483646 h 747"/>
                <a:gd name="T42" fmla="*/ 2147483646 w 96"/>
                <a:gd name="T43" fmla="*/ 2147483646 h 747"/>
                <a:gd name="T44" fmla="*/ 2147483646 w 96"/>
                <a:gd name="T45" fmla="*/ 2147483646 h 747"/>
                <a:gd name="T46" fmla="*/ 2147483646 w 96"/>
                <a:gd name="T47" fmla="*/ 2147483646 h 747"/>
                <a:gd name="T48" fmla="*/ 2147483646 w 96"/>
                <a:gd name="T49" fmla="*/ 2147483646 h 747"/>
                <a:gd name="T50" fmla="*/ 2147483646 w 96"/>
                <a:gd name="T51" fmla="*/ 2147483646 h 747"/>
                <a:gd name="T52" fmla="*/ 2147483646 w 96"/>
                <a:gd name="T53" fmla="*/ 2147483646 h 747"/>
                <a:gd name="T54" fmla="*/ 2147483646 w 96"/>
                <a:gd name="T55" fmla="*/ 2147483646 h 747"/>
                <a:gd name="T56" fmla="*/ 2147483646 w 96"/>
                <a:gd name="T57" fmla="*/ 2147483646 h 747"/>
                <a:gd name="T58" fmla="*/ 2147483646 w 96"/>
                <a:gd name="T59" fmla="*/ 2147483646 h 747"/>
                <a:gd name="T60" fmla="*/ 2147483646 w 96"/>
                <a:gd name="T61" fmla="*/ 2147483646 h 747"/>
                <a:gd name="T62" fmla="*/ 2147483646 w 96"/>
                <a:gd name="T63" fmla="*/ 2147483646 h 747"/>
                <a:gd name="T64" fmla="*/ 2147483646 w 96"/>
                <a:gd name="T65" fmla="*/ 2147483646 h 747"/>
                <a:gd name="T66" fmla="*/ 2147483646 w 96"/>
                <a:gd name="T67" fmla="*/ 2147483646 h 747"/>
                <a:gd name="T68" fmla="*/ 2147483646 w 96"/>
                <a:gd name="T69" fmla="*/ 2147483646 h 747"/>
                <a:gd name="T70" fmla="*/ 2147483646 w 96"/>
                <a:gd name="T71" fmla="*/ 2147483646 h 747"/>
                <a:gd name="T72" fmla="*/ 0 w 96"/>
                <a:gd name="T73" fmla="*/ 0 h 7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747"/>
                <a:gd name="T113" fmla="*/ 96 w 96"/>
                <a:gd name="T114" fmla="*/ 747 h 7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747">
                  <a:moveTo>
                    <a:pt x="0" y="0"/>
                  </a:moveTo>
                  <a:lnTo>
                    <a:pt x="9" y="2"/>
                  </a:lnTo>
                  <a:lnTo>
                    <a:pt x="17" y="2"/>
                  </a:lnTo>
                  <a:lnTo>
                    <a:pt x="25" y="3"/>
                  </a:lnTo>
                  <a:lnTo>
                    <a:pt x="31" y="3"/>
                  </a:lnTo>
                  <a:lnTo>
                    <a:pt x="39" y="4"/>
                  </a:lnTo>
                  <a:lnTo>
                    <a:pt x="45" y="4"/>
                  </a:lnTo>
                  <a:lnTo>
                    <a:pt x="51" y="4"/>
                  </a:lnTo>
                  <a:lnTo>
                    <a:pt x="57" y="3"/>
                  </a:lnTo>
                  <a:lnTo>
                    <a:pt x="63" y="3"/>
                  </a:lnTo>
                  <a:lnTo>
                    <a:pt x="68" y="3"/>
                  </a:lnTo>
                  <a:lnTo>
                    <a:pt x="73" y="3"/>
                  </a:lnTo>
                  <a:lnTo>
                    <a:pt x="78" y="3"/>
                  </a:lnTo>
                  <a:lnTo>
                    <a:pt x="83" y="3"/>
                  </a:lnTo>
                  <a:lnTo>
                    <a:pt x="87" y="3"/>
                  </a:lnTo>
                  <a:lnTo>
                    <a:pt x="92" y="4"/>
                  </a:lnTo>
                  <a:lnTo>
                    <a:pt x="96" y="4"/>
                  </a:lnTo>
                  <a:lnTo>
                    <a:pt x="96" y="170"/>
                  </a:lnTo>
                  <a:lnTo>
                    <a:pt x="94" y="340"/>
                  </a:lnTo>
                  <a:lnTo>
                    <a:pt x="92" y="527"/>
                  </a:lnTo>
                  <a:lnTo>
                    <a:pt x="86" y="745"/>
                  </a:lnTo>
                  <a:lnTo>
                    <a:pt x="79" y="746"/>
                  </a:lnTo>
                  <a:lnTo>
                    <a:pt x="73" y="747"/>
                  </a:lnTo>
                  <a:lnTo>
                    <a:pt x="67" y="747"/>
                  </a:lnTo>
                  <a:lnTo>
                    <a:pt x="60" y="747"/>
                  </a:lnTo>
                  <a:lnTo>
                    <a:pt x="52" y="747"/>
                  </a:lnTo>
                  <a:lnTo>
                    <a:pt x="44" y="745"/>
                  </a:lnTo>
                  <a:lnTo>
                    <a:pt x="35" y="743"/>
                  </a:lnTo>
                  <a:lnTo>
                    <a:pt x="24" y="739"/>
                  </a:lnTo>
                  <a:lnTo>
                    <a:pt x="20" y="646"/>
                  </a:lnTo>
                  <a:lnTo>
                    <a:pt x="18" y="548"/>
                  </a:lnTo>
                  <a:lnTo>
                    <a:pt x="13" y="447"/>
                  </a:lnTo>
                  <a:lnTo>
                    <a:pt x="9" y="346"/>
                  </a:lnTo>
                  <a:lnTo>
                    <a:pt x="5" y="248"/>
                  </a:lnTo>
                  <a:lnTo>
                    <a:pt x="3" y="156"/>
                  </a:lnTo>
                  <a:lnTo>
                    <a:pt x="1" y="73"/>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4" name="Freeform 296"/>
            <p:cNvSpPr>
              <a:spLocks/>
            </p:cNvSpPr>
            <p:nvPr/>
          </p:nvSpPr>
          <p:spPr bwMode="auto">
            <a:xfrm>
              <a:off x="3560763" y="3041650"/>
              <a:ext cx="125413" cy="157162"/>
            </a:xfrm>
            <a:custGeom>
              <a:avLst/>
              <a:gdLst>
                <a:gd name="T0" fmla="*/ 2147483646 w 79"/>
                <a:gd name="T1" fmla="*/ 0 h 99"/>
                <a:gd name="T2" fmla="*/ 2147483646 w 79"/>
                <a:gd name="T3" fmla="*/ 2147483646 h 99"/>
                <a:gd name="T4" fmla="*/ 2147483646 w 79"/>
                <a:gd name="T5" fmla="*/ 2147483646 h 99"/>
                <a:gd name="T6" fmla="*/ 0 w 79"/>
                <a:gd name="T7" fmla="*/ 2147483646 h 99"/>
                <a:gd name="T8" fmla="*/ 2147483646 w 79"/>
                <a:gd name="T9" fmla="*/ 2147483646 h 99"/>
                <a:gd name="T10" fmla="*/ 2147483646 w 79"/>
                <a:gd name="T11" fmla="*/ 2147483646 h 99"/>
                <a:gd name="T12" fmla="*/ 2147483646 w 79"/>
                <a:gd name="T13" fmla="*/ 2147483646 h 99"/>
                <a:gd name="T14" fmla="*/ 2147483646 w 79"/>
                <a:gd name="T15" fmla="*/ 2147483646 h 99"/>
                <a:gd name="T16" fmla="*/ 2147483646 w 79"/>
                <a:gd name="T17" fmla="*/ 2147483646 h 99"/>
                <a:gd name="T18" fmla="*/ 2147483646 w 79"/>
                <a:gd name="T19" fmla="*/ 2147483646 h 99"/>
                <a:gd name="T20" fmla="*/ 2147483646 w 79"/>
                <a:gd name="T21" fmla="*/ 2147483646 h 99"/>
                <a:gd name="T22" fmla="*/ 2147483646 w 79"/>
                <a:gd name="T23" fmla="*/ 2147483646 h 99"/>
                <a:gd name="T24" fmla="*/ 2147483646 w 79"/>
                <a:gd name="T25" fmla="*/ 2147483646 h 99"/>
                <a:gd name="T26" fmla="*/ 2147483646 w 79"/>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99"/>
                <a:gd name="T44" fmla="*/ 79 w 7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99">
                  <a:moveTo>
                    <a:pt x="54" y="0"/>
                  </a:moveTo>
                  <a:lnTo>
                    <a:pt x="26" y="4"/>
                  </a:lnTo>
                  <a:lnTo>
                    <a:pt x="2" y="15"/>
                  </a:lnTo>
                  <a:lnTo>
                    <a:pt x="0" y="53"/>
                  </a:lnTo>
                  <a:lnTo>
                    <a:pt x="13" y="75"/>
                  </a:lnTo>
                  <a:lnTo>
                    <a:pt x="31" y="88"/>
                  </a:lnTo>
                  <a:lnTo>
                    <a:pt x="57" y="99"/>
                  </a:lnTo>
                  <a:lnTo>
                    <a:pt x="78" y="97"/>
                  </a:lnTo>
                  <a:lnTo>
                    <a:pt x="79" y="55"/>
                  </a:lnTo>
                  <a:lnTo>
                    <a:pt x="58" y="55"/>
                  </a:lnTo>
                  <a:lnTo>
                    <a:pt x="35" y="48"/>
                  </a:lnTo>
                  <a:lnTo>
                    <a:pt x="43" y="39"/>
                  </a:lnTo>
                  <a:lnTo>
                    <a:pt x="55" y="39"/>
                  </a:lnTo>
                  <a:lnTo>
                    <a:pt x="54"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5" name="Freeform 297"/>
            <p:cNvSpPr>
              <a:spLocks/>
            </p:cNvSpPr>
            <p:nvPr/>
          </p:nvSpPr>
          <p:spPr bwMode="auto">
            <a:xfrm>
              <a:off x="3559175" y="3074988"/>
              <a:ext cx="101600" cy="119062"/>
            </a:xfrm>
            <a:custGeom>
              <a:avLst/>
              <a:gdLst>
                <a:gd name="T0" fmla="*/ 0 w 64"/>
                <a:gd name="T1" fmla="*/ 0 h 75"/>
                <a:gd name="T2" fmla="*/ 2147483646 w 64"/>
                <a:gd name="T3" fmla="*/ 2147483646 h 75"/>
                <a:gd name="T4" fmla="*/ 2147483646 w 64"/>
                <a:gd name="T5" fmla="*/ 2147483646 h 75"/>
                <a:gd name="T6" fmla="*/ 2147483646 w 64"/>
                <a:gd name="T7" fmla="*/ 2147483646 h 75"/>
                <a:gd name="T8" fmla="*/ 2147483646 w 64"/>
                <a:gd name="T9" fmla="*/ 2147483646 h 75"/>
                <a:gd name="T10" fmla="*/ 2147483646 w 64"/>
                <a:gd name="T11" fmla="*/ 2147483646 h 75"/>
                <a:gd name="T12" fmla="*/ 2147483646 w 64"/>
                <a:gd name="T13" fmla="*/ 2147483646 h 75"/>
                <a:gd name="T14" fmla="*/ 2147483646 w 64"/>
                <a:gd name="T15" fmla="*/ 2147483646 h 75"/>
                <a:gd name="T16" fmla="*/ 2147483646 w 64"/>
                <a:gd name="T17" fmla="*/ 2147483646 h 75"/>
                <a:gd name="T18" fmla="*/ 2147483646 w 64"/>
                <a:gd name="T19" fmla="*/ 2147483646 h 75"/>
                <a:gd name="T20" fmla="*/ 2147483646 w 64"/>
                <a:gd name="T21" fmla="*/ 2147483646 h 75"/>
                <a:gd name="T22" fmla="*/ 2147483646 w 64"/>
                <a:gd name="T23" fmla="*/ 2147483646 h 75"/>
                <a:gd name="T24" fmla="*/ 2147483646 w 64"/>
                <a:gd name="T25" fmla="*/ 2147483646 h 75"/>
                <a:gd name="T26" fmla="*/ 2147483646 w 64"/>
                <a:gd name="T27" fmla="*/ 2147483646 h 75"/>
                <a:gd name="T28" fmla="*/ 2147483646 w 64"/>
                <a:gd name="T29" fmla="*/ 2147483646 h 75"/>
                <a:gd name="T30" fmla="*/ 2147483646 w 64"/>
                <a:gd name="T31" fmla="*/ 2147483646 h 75"/>
                <a:gd name="T32" fmla="*/ 2147483646 w 64"/>
                <a:gd name="T33" fmla="*/ 2147483646 h 75"/>
                <a:gd name="T34" fmla="*/ 2147483646 w 64"/>
                <a:gd name="T35" fmla="*/ 2147483646 h 75"/>
                <a:gd name="T36" fmla="*/ 2147483646 w 64"/>
                <a:gd name="T37" fmla="*/ 2147483646 h 75"/>
                <a:gd name="T38" fmla="*/ 0 w 64"/>
                <a:gd name="T39" fmla="*/ 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5"/>
                <a:gd name="T62" fmla="*/ 64 w 6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5">
                  <a:moveTo>
                    <a:pt x="0" y="0"/>
                  </a:moveTo>
                  <a:lnTo>
                    <a:pt x="9" y="8"/>
                  </a:lnTo>
                  <a:lnTo>
                    <a:pt x="16" y="14"/>
                  </a:lnTo>
                  <a:lnTo>
                    <a:pt x="22" y="19"/>
                  </a:lnTo>
                  <a:lnTo>
                    <a:pt x="29" y="22"/>
                  </a:lnTo>
                  <a:lnTo>
                    <a:pt x="35" y="25"/>
                  </a:lnTo>
                  <a:lnTo>
                    <a:pt x="42" y="26"/>
                  </a:lnTo>
                  <a:lnTo>
                    <a:pt x="52" y="27"/>
                  </a:lnTo>
                  <a:lnTo>
                    <a:pt x="64" y="28"/>
                  </a:lnTo>
                  <a:lnTo>
                    <a:pt x="64" y="74"/>
                  </a:lnTo>
                  <a:lnTo>
                    <a:pt x="53" y="75"/>
                  </a:lnTo>
                  <a:lnTo>
                    <a:pt x="45" y="74"/>
                  </a:lnTo>
                  <a:lnTo>
                    <a:pt x="39" y="73"/>
                  </a:lnTo>
                  <a:lnTo>
                    <a:pt x="34" y="71"/>
                  </a:lnTo>
                  <a:lnTo>
                    <a:pt x="28" y="68"/>
                  </a:lnTo>
                  <a:lnTo>
                    <a:pt x="22" y="64"/>
                  </a:lnTo>
                  <a:lnTo>
                    <a:pt x="15" y="58"/>
                  </a:lnTo>
                  <a:lnTo>
                    <a:pt x="6" y="52"/>
                  </a:lnTo>
                  <a:lnTo>
                    <a:pt x="1" y="38"/>
                  </a:lnTo>
                  <a:lnTo>
                    <a:pt x="0"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6" name="Freeform 298"/>
            <p:cNvSpPr>
              <a:spLocks/>
            </p:cNvSpPr>
            <p:nvPr/>
          </p:nvSpPr>
          <p:spPr bwMode="auto">
            <a:xfrm>
              <a:off x="4498975" y="3017838"/>
              <a:ext cx="77788" cy="122237"/>
            </a:xfrm>
            <a:custGeom>
              <a:avLst/>
              <a:gdLst>
                <a:gd name="T0" fmla="*/ 2147483646 w 49"/>
                <a:gd name="T1" fmla="*/ 0 h 77"/>
                <a:gd name="T2" fmla="*/ 2147483646 w 49"/>
                <a:gd name="T3" fmla="*/ 2147483646 h 77"/>
                <a:gd name="T4" fmla="*/ 2147483646 w 49"/>
                <a:gd name="T5" fmla="*/ 2147483646 h 77"/>
                <a:gd name="T6" fmla="*/ 2147483646 w 49"/>
                <a:gd name="T7" fmla="*/ 2147483646 h 77"/>
                <a:gd name="T8" fmla="*/ 2147483646 w 49"/>
                <a:gd name="T9" fmla="*/ 2147483646 h 77"/>
                <a:gd name="T10" fmla="*/ 2147483646 w 49"/>
                <a:gd name="T11" fmla="*/ 2147483646 h 77"/>
                <a:gd name="T12" fmla="*/ 0 w 49"/>
                <a:gd name="T13" fmla="*/ 2147483646 h 77"/>
                <a:gd name="T14" fmla="*/ 2147483646 w 49"/>
                <a:gd name="T15" fmla="*/ 2147483646 h 77"/>
                <a:gd name="T16" fmla="*/ 2147483646 w 49"/>
                <a:gd name="T17" fmla="*/ 2147483646 h 77"/>
                <a:gd name="T18" fmla="*/ 2147483646 w 49"/>
                <a:gd name="T19" fmla="*/ 2147483646 h 77"/>
                <a:gd name="T20" fmla="*/ 2147483646 w 49"/>
                <a:gd name="T21" fmla="*/ 2147483646 h 77"/>
                <a:gd name="T22" fmla="*/ 2147483646 w 49"/>
                <a:gd name="T23" fmla="*/ 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77"/>
                <a:gd name="T38" fmla="*/ 49 w 49"/>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77">
                  <a:moveTo>
                    <a:pt x="16" y="0"/>
                  </a:moveTo>
                  <a:lnTo>
                    <a:pt x="39" y="6"/>
                  </a:lnTo>
                  <a:lnTo>
                    <a:pt x="49" y="16"/>
                  </a:lnTo>
                  <a:lnTo>
                    <a:pt x="49" y="51"/>
                  </a:lnTo>
                  <a:lnTo>
                    <a:pt x="38" y="66"/>
                  </a:lnTo>
                  <a:lnTo>
                    <a:pt x="21" y="72"/>
                  </a:lnTo>
                  <a:lnTo>
                    <a:pt x="0" y="77"/>
                  </a:lnTo>
                  <a:lnTo>
                    <a:pt x="2" y="9"/>
                  </a:lnTo>
                  <a:lnTo>
                    <a:pt x="4" y="8"/>
                  </a:lnTo>
                  <a:lnTo>
                    <a:pt x="8" y="5"/>
                  </a:lnTo>
                  <a:lnTo>
                    <a:pt x="13" y="2"/>
                  </a:lnTo>
                  <a:lnTo>
                    <a:pt x="16"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7" name="Freeform 299"/>
            <p:cNvSpPr>
              <a:spLocks/>
            </p:cNvSpPr>
            <p:nvPr/>
          </p:nvSpPr>
          <p:spPr bwMode="auto">
            <a:xfrm>
              <a:off x="4522788" y="3044825"/>
              <a:ext cx="52388" cy="90487"/>
            </a:xfrm>
            <a:custGeom>
              <a:avLst/>
              <a:gdLst>
                <a:gd name="T0" fmla="*/ 2147483646 w 33"/>
                <a:gd name="T1" fmla="*/ 2147483646 h 57"/>
                <a:gd name="T2" fmla="*/ 2147483646 w 33"/>
                <a:gd name="T3" fmla="*/ 2147483646 h 57"/>
                <a:gd name="T4" fmla="*/ 2147483646 w 33"/>
                <a:gd name="T5" fmla="*/ 0 h 57"/>
                <a:gd name="T6" fmla="*/ 2147483646 w 33"/>
                <a:gd name="T7" fmla="*/ 2147483646 h 57"/>
                <a:gd name="T8" fmla="*/ 2147483646 w 33"/>
                <a:gd name="T9" fmla="*/ 2147483646 h 57"/>
                <a:gd name="T10" fmla="*/ 2147483646 w 33"/>
                <a:gd name="T11" fmla="*/ 2147483646 h 57"/>
                <a:gd name="T12" fmla="*/ 0 w 33"/>
                <a:gd name="T13" fmla="*/ 2147483646 h 57"/>
                <a:gd name="T14" fmla="*/ 2147483646 w 3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7"/>
                <a:gd name="T26" fmla="*/ 33 w 3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7">
                  <a:moveTo>
                    <a:pt x="3" y="14"/>
                  </a:moveTo>
                  <a:lnTo>
                    <a:pt x="28" y="4"/>
                  </a:lnTo>
                  <a:lnTo>
                    <a:pt x="33" y="0"/>
                  </a:lnTo>
                  <a:lnTo>
                    <a:pt x="33" y="34"/>
                  </a:lnTo>
                  <a:lnTo>
                    <a:pt x="27" y="46"/>
                  </a:lnTo>
                  <a:lnTo>
                    <a:pt x="8" y="56"/>
                  </a:lnTo>
                  <a:lnTo>
                    <a:pt x="0" y="57"/>
                  </a:lnTo>
                  <a:lnTo>
                    <a:pt x="3" y="14"/>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8" name="Freeform 300"/>
            <p:cNvSpPr>
              <a:spLocks/>
            </p:cNvSpPr>
            <p:nvPr/>
          </p:nvSpPr>
          <p:spPr bwMode="auto">
            <a:xfrm>
              <a:off x="3929063" y="3038475"/>
              <a:ext cx="157163" cy="1069975"/>
            </a:xfrm>
            <a:custGeom>
              <a:avLst/>
              <a:gdLst>
                <a:gd name="T0" fmla="*/ 2147483646 w 99"/>
                <a:gd name="T1" fmla="*/ 2147483646 h 674"/>
                <a:gd name="T2" fmla="*/ 2147483646 w 99"/>
                <a:gd name="T3" fmla="*/ 2147483646 h 674"/>
                <a:gd name="T4" fmla="*/ 2147483646 w 99"/>
                <a:gd name="T5" fmla="*/ 2147483646 h 674"/>
                <a:gd name="T6" fmla="*/ 2147483646 w 99"/>
                <a:gd name="T7" fmla="*/ 2147483646 h 674"/>
                <a:gd name="T8" fmla="*/ 2147483646 w 99"/>
                <a:gd name="T9" fmla="*/ 0 h 674"/>
                <a:gd name="T10" fmla="*/ 2147483646 w 99"/>
                <a:gd name="T11" fmla="*/ 0 h 674"/>
                <a:gd name="T12" fmla="*/ 2147483646 w 99"/>
                <a:gd name="T13" fmla="*/ 2147483646 h 674"/>
                <a:gd name="T14" fmla="*/ 2147483646 w 99"/>
                <a:gd name="T15" fmla="*/ 2147483646 h 674"/>
                <a:gd name="T16" fmla="*/ 2147483646 w 99"/>
                <a:gd name="T17" fmla="*/ 2147483646 h 674"/>
                <a:gd name="T18" fmla="*/ 0 w 99"/>
                <a:gd name="T19" fmla="*/ 2147483646 h 674"/>
                <a:gd name="T20" fmla="*/ 2147483646 w 99"/>
                <a:gd name="T21" fmla="*/ 2147483646 h 674"/>
                <a:gd name="T22" fmla="*/ 2147483646 w 99"/>
                <a:gd name="T23" fmla="*/ 2147483646 h 674"/>
                <a:gd name="T24" fmla="*/ 2147483646 w 99"/>
                <a:gd name="T25" fmla="*/ 2147483646 h 674"/>
                <a:gd name="T26" fmla="*/ 2147483646 w 99"/>
                <a:gd name="T27" fmla="*/ 2147483646 h 674"/>
                <a:gd name="T28" fmla="*/ 2147483646 w 99"/>
                <a:gd name="T29" fmla="*/ 2147483646 h 674"/>
                <a:gd name="T30" fmla="*/ 2147483646 w 99"/>
                <a:gd name="T31" fmla="*/ 2147483646 h 674"/>
                <a:gd name="T32" fmla="*/ 2147483646 w 99"/>
                <a:gd name="T33" fmla="*/ 2147483646 h 674"/>
                <a:gd name="T34" fmla="*/ 2147483646 w 99"/>
                <a:gd name="T35" fmla="*/ 2147483646 h 674"/>
                <a:gd name="T36" fmla="*/ 2147483646 w 99"/>
                <a:gd name="T37" fmla="*/ 2147483646 h 674"/>
                <a:gd name="T38" fmla="*/ 2147483646 w 99"/>
                <a:gd name="T39" fmla="*/ 2147483646 h 674"/>
                <a:gd name="T40" fmla="*/ 2147483646 w 99"/>
                <a:gd name="T41" fmla="*/ 2147483646 h 674"/>
                <a:gd name="T42" fmla="*/ 2147483646 w 99"/>
                <a:gd name="T43" fmla="*/ 2147483646 h 674"/>
                <a:gd name="T44" fmla="*/ 2147483646 w 99"/>
                <a:gd name="T45" fmla="*/ 2147483646 h 674"/>
                <a:gd name="T46" fmla="*/ 2147483646 w 99"/>
                <a:gd name="T47" fmla="*/ 2147483646 h 6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74"/>
                <a:gd name="T74" fmla="*/ 99 w 99"/>
                <a:gd name="T75" fmla="*/ 674 h 6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74">
                  <a:moveTo>
                    <a:pt x="89" y="82"/>
                  </a:moveTo>
                  <a:lnTo>
                    <a:pt x="85" y="43"/>
                  </a:lnTo>
                  <a:lnTo>
                    <a:pt x="77" y="19"/>
                  </a:lnTo>
                  <a:lnTo>
                    <a:pt x="65" y="6"/>
                  </a:lnTo>
                  <a:lnTo>
                    <a:pt x="51" y="0"/>
                  </a:lnTo>
                  <a:lnTo>
                    <a:pt x="37" y="0"/>
                  </a:lnTo>
                  <a:lnTo>
                    <a:pt x="23" y="8"/>
                  </a:lnTo>
                  <a:lnTo>
                    <a:pt x="12" y="20"/>
                  </a:lnTo>
                  <a:lnTo>
                    <a:pt x="4" y="37"/>
                  </a:lnTo>
                  <a:lnTo>
                    <a:pt x="0" y="57"/>
                  </a:lnTo>
                  <a:lnTo>
                    <a:pt x="28" y="618"/>
                  </a:lnTo>
                  <a:lnTo>
                    <a:pt x="39" y="664"/>
                  </a:lnTo>
                  <a:lnTo>
                    <a:pt x="50" y="671"/>
                  </a:lnTo>
                  <a:lnTo>
                    <a:pt x="62" y="674"/>
                  </a:lnTo>
                  <a:lnTo>
                    <a:pt x="72" y="673"/>
                  </a:lnTo>
                  <a:lnTo>
                    <a:pt x="82" y="668"/>
                  </a:lnTo>
                  <a:lnTo>
                    <a:pt x="89" y="660"/>
                  </a:lnTo>
                  <a:lnTo>
                    <a:pt x="95" y="648"/>
                  </a:lnTo>
                  <a:lnTo>
                    <a:pt x="99" y="634"/>
                  </a:lnTo>
                  <a:lnTo>
                    <a:pt x="99" y="618"/>
                  </a:lnTo>
                  <a:lnTo>
                    <a:pt x="97" y="535"/>
                  </a:lnTo>
                  <a:lnTo>
                    <a:pt x="94" y="352"/>
                  </a:lnTo>
                  <a:lnTo>
                    <a:pt x="90" y="167"/>
                  </a:lnTo>
                  <a:lnTo>
                    <a:pt x="89" y="8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9" name="Freeform 301"/>
            <p:cNvSpPr>
              <a:spLocks/>
            </p:cNvSpPr>
            <p:nvPr/>
          </p:nvSpPr>
          <p:spPr bwMode="auto">
            <a:xfrm>
              <a:off x="4140200" y="3067050"/>
              <a:ext cx="157163" cy="1050925"/>
            </a:xfrm>
            <a:custGeom>
              <a:avLst/>
              <a:gdLst>
                <a:gd name="T0" fmla="*/ 2147483646 w 99"/>
                <a:gd name="T1" fmla="*/ 2147483646 h 662"/>
                <a:gd name="T2" fmla="*/ 2147483646 w 99"/>
                <a:gd name="T3" fmla="*/ 2147483646 h 662"/>
                <a:gd name="T4" fmla="*/ 2147483646 w 99"/>
                <a:gd name="T5" fmla="*/ 2147483646 h 662"/>
                <a:gd name="T6" fmla="*/ 2147483646 w 99"/>
                <a:gd name="T7" fmla="*/ 2147483646 h 662"/>
                <a:gd name="T8" fmla="*/ 2147483646 w 99"/>
                <a:gd name="T9" fmla="*/ 0 h 662"/>
                <a:gd name="T10" fmla="*/ 2147483646 w 99"/>
                <a:gd name="T11" fmla="*/ 2147483646 h 662"/>
                <a:gd name="T12" fmla="*/ 2147483646 w 99"/>
                <a:gd name="T13" fmla="*/ 2147483646 h 662"/>
                <a:gd name="T14" fmla="*/ 2147483646 w 99"/>
                <a:gd name="T15" fmla="*/ 2147483646 h 662"/>
                <a:gd name="T16" fmla="*/ 2147483646 w 99"/>
                <a:gd name="T17" fmla="*/ 2147483646 h 662"/>
                <a:gd name="T18" fmla="*/ 2147483646 w 99"/>
                <a:gd name="T19" fmla="*/ 2147483646 h 662"/>
                <a:gd name="T20" fmla="*/ 2147483646 w 99"/>
                <a:gd name="T21" fmla="*/ 2147483646 h 662"/>
                <a:gd name="T22" fmla="*/ 2147483646 w 99"/>
                <a:gd name="T23" fmla="*/ 2147483646 h 662"/>
                <a:gd name="T24" fmla="*/ 2147483646 w 99"/>
                <a:gd name="T25" fmla="*/ 2147483646 h 662"/>
                <a:gd name="T26" fmla="*/ 2147483646 w 99"/>
                <a:gd name="T27" fmla="*/ 2147483646 h 662"/>
                <a:gd name="T28" fmla="*/ 2147483646 w 99"/>
                <a:gd name="T29" fmla="*/ 2147483646 h 662"/>
                <a:gd name="T30" fmla="*/ 2147483646 w 99"/>
                <a:gd name="T31" fmla="*/ 2147483646 h 662"/>
                <a:gd name="T32" fmla="*/ 2147483646 w 99"/>
                <a:gd name="T33" fmla="*/ 2147483646 h 662"/>
                <a:gd name="T34" fmla="*/ 2147483646 w 99"/>
                <a:gd name="T35" fmla="*/ 2147483646 h 662"/>
                <a:gd name="T36" fmla="*/ 0 w 99"/>
                <a:gd name="T37" fmla="*/ 2147483646 h 662"/>
                <a:gd name="T38" fmla="*/ 0 w 99"/>
                <a:gd name="T39" fmla="*/ 2147483646 h 662"/>
                <a:gd name="T40" fmla="*/ 2147483646 w 99"/>
                <a:gd name="T41" fmla="*/ 2147483646 h 662"/>
                <a:gd name="T42" fmla="*/ 2147483646 w 99"/>
                <a:gd name="T43" fmla="*/ 2147483646 h 662"/>
                <a:gd name="T44" fmla="*/ 2147483646 w 99"/>
                <a:gd name="T45" fmla="*/ 2147483646 h 662"/>
                <a:gd name="T46" fmla="*/ 2147483646 w 99"/>
                <a:gd name="T47" fmla="*/ 2147483646 h 6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62"/>
                <a:gd name="T74" fmla="*/ 99 w 99"/>
                <a:gd name="T75" fmla="*/ 662 h 6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62">
                  <a:moveTo>
                    <a:pt x="10" y="69"/>
                  </a:moveTo>
                  <a:lnTo>
                    <a:pt x="19" y="44"/>
                  </a:lnTo>
                  <a:lnTo>
                    <a:pt x="28" y="21"/>
                  </a:lnTo>
                  <a:lnTo>
                    <a:pt x="38" y="7"/>
                  </a:lnTo>
                  <a:lnTo>
                    <a:pt x="52" y="0"/>
                  </a:lnTo>
                  <a:lnTo>
                    <a:pt x="64" y="1"/>
                  </a:lnTo>
                  <a:lnTo>
                    <a:pt x="77" y="8"/>
                  </a:lnTo>
                  <a:lnTo>
                    <a:pt x="88" y="21"/>
                  </a:lnTo>
                  <a:lnTo>
                    <a:pt x="95" y="37"/>
                  </a:lnTo>
                  <a:lnTo>
                    <a:pt x="99" y="56"/>
                  </a:lnTo>
                  <a:lnTo>
                    <a:pt x="71" y="605"/>
                  </a:lnTo>
                  <a:lnTo>
                    <a:pt x="64" y="642"/>
                  </a:lnTo>
                  <a:lnTo>
                    <a:pt x="53" y="654"/>
                  </a:lnTo>
                  <a:lnTo>
                    <a:pt x="41" y="660"/>
                  </a:lnTo>
                  <a:lnTo>
                    <a:pt x="30" y="662"/>
                  </a:lnTo>
                  <a:lnTo>
                    <a:pt x="19" y="659"/>
                  </a:lnTo>
                  <a:lnTo>
                    <a:pt x="11" y="651"/>
                  </a:lnTo>
                  <a:lnTo>
                    <a:pt x="4" y="640"/>
                  </a:lnTo>
                  <a:lnTo>
                    <a:pt x="0" y="624"/>
                  </a:lnTo>
                  <a:lnTo>
                    <a:pt x="0" y="605"/>
                  </a:lnTo>
                  <a:lnTo>
                    <a:pt x="1" y="522"/>
                  </a:lnTo>
                  <a:lnTo>
                    <a:pt x="5" y="338"/>
                  </a:lnTo>
                  <a:lnTo>
                    <a:pt x="8" y="154"/>
                  </a:lnTo>
                  <a:lnTo>
                    <a:pt x="10" y="69"/>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0" name="Freeform 302"/>
            <p:cNvSpPr>
              <a:spLocks/>
            </p:cNvSpPr>
            <p:nvPr/>
          </p:nvSpPr>
          <p:spPr bwMode="auto">
            <a:xfrm>
              <a:off x="3944938" y="3055938"/>
              <a:ext cx="141288" cy="1055687"/>
            </a:xfrm>
            <a:custGeom>
              <a:avLst/>
              <a:gdLst>
                <a:gd name="T0" fmla="*/ 2147483646 w 89"/>
                <a:gd name="T1" fmla="*/ 2147483646 h 665"/>
                <a:gd name="T2" fmla="*/ 2147483646 w 89"/>
                <a:gd name="T3" fmla="*/ 2147483646 h 665"/>
                <a:gd name="T4" fmla="*/ 2147483646 w 89"/>
                <a:gd name="T5" fmla="*/ 2147483646 h 665"/>
                <a:gd name="T6" fmla="*/ 2147483646 w 89"/>
                <a:gd name="T7" fmla="*/ 2147483646 h 665"/>
                <a:gd name="T8" fmla="*/ 2147483646 w 89"/>
                <a:gd name="T9" fmla="*/ 0 h 665"/>
                <a:gd name="T10" fmla="*/ 2147483646 w 89"/>
                <a:gd name="T11" fmla="*/ 2147483646 h 665"/>
                <a:gd name="T12" fmla="*/ 2147483646 w 89"/>
                <a:gd name="T13" fmla="*/ 2147483646 h 665"/>
                <a:gd name="T14" fmla="*/ 2147483646 w 89"/>
                <a:gd name="T15" fmla="*/ 2147483646 h 665"/>
                <a:gd name="T16" fmla="*/ 2147483646 w 89"/>
                <a:gd name="T17" fmla="*/ 2147483646 h 665"/>
                <a:gd name="T18" fmla="*/ 0 w 89"/>
                <a:gd name="T19" fmla="*/ 2147483646 h 665"/>
                <a:gd name="T20" fmla="*/ 2147483646 w 89"/>
                <a:gd name="T21" fmla="*/ 2147483646 h 665"/>
                <a:gd name="T22" fmla="*/ 2147483646 w 89"/>
                <a:gd name="T23" fmla="*/ 2147483646 h 665"/>
                <a:gd name="T24" fmla="*/ 2147483646 w 89"/>
                <a:gd name="T25" fmla="*/ 2147483646 h 665"/>
                <a:gd name="T26" fmla="*/ 2147483646 w 89"/>
                <a:gd name="T27" fmla="*/ 2147483646 h 665"/>
                <a:gd name="T28" fmla="*/ 2147483646 w 89"/>
                <a:gd name="T29" fmla="*/ 2147483646 h 665"/>
                <a:gd name="T30" fmla="*/ 2147483646 w 89"/>
                <a:gd name="T31" fmla="*/ 2147483646 h 665"/>
                <a:gd name="T32" fmla="*/ 2147483646 w 89"/>
                <a:gd name="T33" fmla="*/ 2147483646 h 665"/>
                <a:gd name="T34" fmla="*/ 2147483646 w 89"/>
                <a:gd name="T35" fmla="*/ 2147483646 h 665"/>
                <a:gd name="T36" fmla="*/ 2147483646 w 89"/>
                <a:gd name="T37" fmla="*/ 2147483646 h 665"/>
                <a:gd name="T38" fmla="*/ 2147483646 w 89"/>
                <a:gd name="T39" fmla="*/ 2147483646 h 665"/>
                <a:gd name="T40" fmla="*/ 2147483646 w 89"/>
                <a:gd name="T41" fmla="*/ 2147483646 h 665"/>
                <a:gd name="T42" fmla="*/ 2147483646 w 89"/>
                <a:gd name="T43" fmla="*/ 2147483646 h 665"/>
                <a:gd name="T44" fmla="*/ 2147483646 w 89"/>
                <a:gd name="T45" fmla="*/ 2147483646 h 665"/>
                <a:gd name="T46" fmla="*/ 2147483646 w 89"/>
                <a:gd name="T47" fmla="*/ 2147483646 h 6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665"/>
                <a:gd name="T74" fmla="*/ 89 w 89"/>
                <a:gd name="T75" fmla="*/ 665 h 6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665">
                  <a:moveTo>
                    <a:pt x="79" y="70"/>
                  </a:moveTo>
                  <a:lnTo>
                    <a:pt x="75" y="31"/>
                  </a:lnTo>
                  <a:lnTo>
                    <a:pt x="64" y="14"/>
                  </a:lnTo>
                  <a:lnTo>
                    <a:pt x="53" y="4"/>
                  </a:lnTo>
                  <a:lnTo>
                    <a:pt x="41" y="0"/>
                  </a:lnTo>
                  <a:lnTo>
                    <a:pt x="30" y="2"/>
                  </a:lnTo>
                  <a:lnTo>
                    <a:pt x="19" y="9"/>
                  </a:lnTo>
                  <a:lnTo>
                    <a:pt x="10" y="20"/>
                  </a:lnTo>
                  <a:lnTo>
                    <a:pt x="4" y="33"/>
                  </a:lnTo>
                  <a:lnTo>
                    <a:pt x="0" y="52"/>
                  </a:lnTo>
                  <a:lnTo>
                    <a:pt x="25" y="610"/>
                  </a:lnTo>
                  <a:lnTo>
                    <a:pt x="28" y="653"/>
                  </a:lnTo>
                  <a:lnTo>
                    <a:pt x="40" y="662"/>
                  </a:lnTo>
                  <a:lnTo>
                    <a:pt x="51" y="665"/>
                  </a:lnTo>
                  <a:lnTo>
                    <a:pt x="62" y="663"/>
                  </a:lnTo>
                  <a:lnTo>
                    <a:pt x="72" y="658"/>
                  </a:lnTo>
                  <a:lnTo>
                    <a:pt x="79" y="649"/>
                  </a:lnTo>
                  <a:lnTo>
                    <a:pt x="85" y="637"/>
                  </a:lnTo>
                  <a:lnTo>
                    <a:pt x="89" y="623"/>
                  </a:lnTo>
                  <a:lnTo>
                    <a:pt x="89" y="607"/>
                  </a:lnTo>
                  <a:lnTo>
                    <a:pt x="87" y="524"/>
                  </a:lnTo>
                  <a:lnTo>
                    <a:pt x="84" y="340"/>
                  </a:lnTo>
                  <a:lnTo>
                    <a:pt x="80" y="155"/>
                  </a:lnTo>
                  <a:lnTo>
                    <a:pt x="79" y="70"/>
                  </a:lnTo>
                  <a:close/>
                </a:path>
              </a:pathLst>
            </a:custGeom>
            <a:solidFill>
              <a:srgbClr val="E2C9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1" name="Freeform 303"/>
            <p:cNvSpPr>
              <a:spLocks/>
            </p:cNvSpPr>
            <p:nvPr/>
          </p:nvSpPr>
          <p:spPr bwMode="auto">
            <a:xfrm>
              <a:off x="4140200" y="3041650"/>
              <a:ext cx="142875" cy="1057275"/>
            </a:xfrm>
            <a:custGeom>
              <a:avLst/>
              <a:gdLst>
                <a:gd name="T0" fmla="*/ 2147483646 w 90"/>
                <a:gd name="T1" fmla="*/ 2147483646 h 666"/>
                <a:gd name="T2" fmla="*/ 2147483646 w 90"/>
                <a:gd name="T3" fmla="*/ 2147483646 h 666"/>
                <a:gd name="T4" fmla="*/ 2147483646 w 90"/>
                <a:gd name="T5" fmla="*/ 2147483646 h 666"/>
                <a:gd name="T6" fmla="*/ 2147483646 w 90"/>
                <a:gd name="T7" fmla="*/ 2147483646 h 666"/>
                <a:gd name="T8" fmla="*/ 2147483646 w 90"/>
                <a:gd name="T9" fmla="*/ 0 h 666"/>
                <a:gd name="T10" fmla="*/ 2147483646 w 90"/>
                <a:gd name="T11" fmla="*/ 2147483646 h 666"/>
                <a:gd name="T12" fmla="*/ 2147483646 w 90"/>
                <a:gd name="T13" fmla="*/ 2147483646 h 666"/>
                <a:gd name="T14" fmla="*/ 2147483646 w 90"/>
                <a:gd name="T15" fmla="*/ 2147483646 h 666"/>
                <a:gd name="T16" fmla="*/ 2147483646 w 90"/>
                <a:gd name="T17" fmla="*/ 2147483646 h 666"/>
                <a:gd name="T18" fmla="*/ 2147483646 w 90"/>
                <a:gd name="T19" fmla="*/ 2147483646 h 666"/>
                <a:gd name="T20" fmla="*/ 2147483646 w 90"/>
                <a:gd name="T21" fmla="*/ 2147483646 h 666"/>
                <a:gd name="T22" fmla="*/ 2147483646 w 90"/>
                <a:gd name="T23" fmla="*/ 2147483646 h 666"/>
                <a:gd name="T24" fmla="*/ 2147483646 w 90"/>
                <a:gd name="T25" fmla="*/ 2147483646 h 666"/>
                <a:gd name="T26" fmla="*/ 2147483646 w 90"/>
                <a:gd name="T27" fmla="*/ 2147483646 h 666"/>
                <a:gd name="T28" fmla="*/ 2147483646 w 90"/>
                <a:gd name="T29" fmla="*/ 2147483646 h 666"/>
                <a:gd name="T30" fmla="*/ 2147483646 w 90"/>
                <a:gd name="T31" fmla="*/ 2147483646 h 666"/>
                <a:gd name="T32" fmla="*/ 2147483646 w 90"/>
                <a:gd name="T33" fmla="*/ 2147483646 h 666"/>
                <a:gd name="T34" fmla="*/ 2147483646 w 90"/>
                <a:gd name="T35" fmla="*/ 2147483646 h 666"/>
                <a:gd name="T36" fmla="*/ 2147483646 w 90"/>
                <a:gd name="T37" fmla="*/ 2147483646 h 666"/>
                <a:gd name="T38" fmla="*/ 0 w 90"/>
                <a:gd name="T39" fmla="*/ 2147483646 h 666"/>
                <a:gd name="T40" fmla="*/ 2147483646 w 90"/>
                <a:gd name="T41" fmla="*/ 2147483646 h 666"/>
                <a:gd name="T42" fmla="*/ 2147483646 w 90"/>
                <a:gd name="T43" fmla="*/ 2147483646 h 666"/>
                <a:gd name="T44" fmla="*/ 2147483646 w 90"/>
                <a:gd name="T45" fmla="*/ 2147483646 h 666"/>
                <a:gd name="T46" fmla="*/ 2147483646 w 90"/>
                <a:gd name="T47" fmla="*/ 2147483646 h 6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666"/>
                <a:gd name="T74" fmla="*/ 90 w 90"/>
                <a:gd name="T75" fmla="*/ 666 h 6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666">
                  <a:moveTo>
                    <a:pt x="10" y="85"/>
                  </a:moveTo>
                  <a:lnTo>
                    <a:pt x="11" y="40"/>
                  </a:lnTo>
                  <a:lnTo>
                    <a:pt x="26" y="17"/>
                  </a:lnTo>
                  <a:lnTo>
                    <a:pt x="40" y="4"/>
                  </a:lnTo>
                  <a:lnTo>
                    <a:pt x="55" y="0"/>
                  </a:lnTo>
                  <a:lnTo>
                    <a:pt x="67" y="3"/>
                  </a:lnTo>
                  <a:lnTo>
                    <a:pt x="78" y="12"/>
                  </a:lnTo>
                  <a:lnTo>
                    <a:pt x="86" y="26"/>
                  </a:lnTo>
                  <a:lnTo>
                    <a:pt x="90" y="44"/>
                  </a:lnTo>
                  <a:lnTo>
                    <a:pt x="89" y="63"/>
                  </a:lnTo>
                  <a:lnTo>
                    <a:pt x="63" y="624"/>
                  </a:lnTo>
                  <a:lnTo>
                    <a:pt x="60" y="656"/>
                  </a:lnTo>
                  <a:lnTo>
                    <a:pt x="49" y="664"/>
                  </a:lnTo>
                  <a:lnTo>
                    <a:pt x="38" y="666"/>
                  </a:lnTo>
                  <a:lnTo>
                    <a:pt x="29" y="664"/>
                  </a:lnTo>
                  <a:lnTo>
                    <a:pt x="19" y="660"/>
                  </a:lnTo>
                  <a:lnTo>
                    <a:pt x="11" y="652"/>
                  </a:lnTo>
                  <a:lnTo>
                    <a:pt x="5" y="643"/>
                  </a:lnTo>
                  <a:lnTo>
                    <a:pt x="1" y="632"/>
                  </a:lnTo>
                  <a:lnTo>
                    <a:pt x="0" y="621"/>
                  </a:lnTo>
                  <a:lnTo>
                    <a:pt x="1" y="538"/>
                  </a:lnTo>
                  <a:lnTo>
                    <a:pt x="5" y="354"/>
                  </a:lnTo>
                  <a:lnTo>
                    <a:pt x="8" y="170"/>
                  </a:lnTo>
                  <a:lnTo>
                    <a:pt x="10" y="8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2" name="Freeform 304"/>
            <p:cNvSpPr>
              <a:spLocks/>
            </p:cNvSpPr>
            <p:nvPr/>
          </p:nvSpPr>
          <p:spPr bwMode="auto">
            <a:xfrm>
              <a:off x="3944938" y="3054350"/>
              <a:ext cx="125413" cy="1036637"/>
            </a:xfrm>
            <a:custGeom>
              <a:avLst/>
              <a:gdLst>
                <a:gd name="T0" fmla="*/ 2147483646 w 79"/>
                <a:gd name="T1" fmla="*/ 2147483646 h 653"/>
                <a:gd name="T2" fmla="*/ 2147483646 w 79"/>
                <a:gd name="T3" fmla="*/ 2147483646 h 653"/>
                <a:gd name="T4" fmla="*/ 2147483646 w 79"/>
                <a:gd name="T5" fmla="*/ 2147483646 h 653"/>
                <a:gd name="T6" fmla="*/ 2147483646 w 79"/>
                <a:gd name="T7" fmla="*/ 2147483646 h 653"/>
                <a:gd name="T8" fmla="*/ 2147483646 w 79"/>
                <a:gd name="T9" fmla="*/ 0 h 653"/>
                <a:gd name="T10" fmla="*/ 2147483646 w 79"/>
                <a:gd name="T11" fmla="*/ 2147483646 h 653"/>
                <a:gd name="T12" fmla="*/ 2147483646 w 79"/>
                <a:gd name="T13" fmla="*/ 2147483646 h 653"/>
                <a:gd name="T14" fmla="*/ 2147483646 w 79"/>
                <a:gd name="T15" fmla="*/ 2147483646 h 653"/>
                <a:gd name="T16" fmla="*/ 2147483646 w 79"/>
                <a:gd name="T17" fmla="*/ 2147483646 h 653"/>
                <a:gd name="T18" fmla="*/ 0 w 79"/>
                <a:gd name="T19" fmla="*/ 2147483646 h 653"/>
                <a:gd name="T20" fmla="*/ 2147483646 w 79"/>
                <a:gd name="T21" fmla="*/ 2147483646 h 653"/>
                <a:gd name="T22" fmla="*/ 2147483646 w 79"/>
                <a:gd name="T23" fmla="*/ 2147483646 h 653"/>
                <a:gd name="T24" fmla="*/ 2147483646 w 79"/>
                <a:gd name="T25" fmla="*/ 2147483646 h 653"/>
                <a:gd name="T26" fmla="*/ 2147483646 w 79"/>
                <a:gd name="T27" fmla="*/ 2147483646 h 653"/>
                <a:gd name="T28" fmla="*/ 2147483646 w 79"/>
                <a:gd name="T29" fmla="*/ 2147483646 h 653"/>
                <a:gd name="T30" fmla="*/ 2147483646 w 79"/>
                <a:gd name="T31" fmla="*/ 2147483646 h 653"/>
                <a:gd name="T32" fmla="*/ 2147483646 w 79"/>
                <a:gd name="T33" fmla="*/ 2147483646 h 653"/>
                <a:gd name="T34" fmla="*/ 2147483646 w 79"/>
                <a:gd name="T35" fmla="*/ 2147483646 h 653"/>
                <a:gd name="T36" fmla="*/ 2147483646 w 79"/>
                <a:gd name="T37" fmla="*/ 2147483646 h 653"/>
                <a:gd name="T38" fmla="*/ 2147483646 w 79"/>
                <a:gd name="T39" fmla="*/ 2147483646 h 653"/>
                <a:gd name="T40" fmla="*/ 2147483646 w 79"/>
                <a:gd name="T41" fmla="*/ 2147483646 h 653"/>
                <a:gd name="T42" fmla="*/ 2147483646 w 79"/>
                <a:gd name="T43" fmla="*/ 2147483646 h 653"/>
                <a:gd name="T44" fmla="*/ 2147483646 w 79"/>
                <a:gd name="T45" fmla="*/ 2147483646 h 653"/>
                <a:gd name="T46" fmla="*/ 2147483646 w 79"/>
                <a:gd name="T47" fmla="*/ 2147483646 h 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3"/>
                <a:gd name="T74" fmla="*/ 79 w 79"/>
                <a:gd name="T75" fmla="*/ 653 h 6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3">
                  <a:moveTo>
                    <a:pt x="65" y="71"/>
                  </a:moveTo>
                  <a:lnTo>
                    <a:pt x="65" y="29"/>
                  </a:lnTo>
                  <a:lnTo>
                    <a:pt x="54" y="12"/>
                  </a:lnTo>
                  <a:lnTo>
                    <a:pt x="44" y="3"/>
                  </a:lnTo>
                  <a:lnTo>
                    <a:pt x="34" y="0"/>
                  </a:lnTo>
                  <a:lnTo>
                    <a:pt x="24" y="2"/>
                  </a:lnTo>
                  <a:lnTo>
                    <a:pt x="15" y="9"/>
                  </a:lnTo>
                  <a:lnTo>
                    <a:pt x="9" y="21"/>
                  </a:lnTo>
                  <a:lnTo>
                    <a:pt x="3" y="35"/>
                  </a:lnTo>
                  <a:lnTo>
                    <a:pt x="0" y="53"/>
                  </a:lnTo>
                  <a:lnTo>
                    <a:pt x="25" y="611"/>
                  </a:lnTo>
                  <a:lnTo>
                    <a:pt x="27" y="641"/>
                  </a:lnTo>
                  <a:lnTo>
                    <a:pt x="37" y="648"/>
                  </a:lnTo>
                  <a:lnTo>
                    <a:pt x="47" y="652"/>
                  </a:lnTo>
                  <a:lnTo>
                    <a:pt x="57" y="653"/>
                  </a:lnTo>
                  <a:lnTo>
                    <a:pt x="65" y="650"/>
                  </a:lnTo>
                  <a:lnTo>
                    <a:pt x="72" y="644"/>
                  </a:lnTo>
                  <a:lnTo>
                    <a:pt x="77" y="635"/>
                  </a:lnTo>
                  <a:lnTo>
                    <a:pt x="79" y="623"/>
                  </a:lnTo>
                  <a:lnTo>
                    <a:pt x="79" y="608"/>
                  </a:lnTo>
                  <a:lnTo>
                    <a:pt x="77" y="525"/>
                  </a:lnTo>
                  <a:lnTo>
                    <a:pt x="73" y="341"/>
                  </a:lnTo>
                  <a:lnTo>
                    <a:pt x="68" y="156"/>
                  </a:lnTo>
                  <a:lnTo>
                    <a:pt x="65" y="71"/>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3" name="Freeform 305"/>
            <p:cNvSpPr>
              <a:spLocks/>
            </p:cNvSpPr>
            <p:nvPr/>
          </p:nvSpPr>
          <p:spPr bwMode="auto">
            <a:xfrm>
              <a:off x="4156075" y="3060700"/>
              <a:ext cx="125413" cy="1039812"/>
            </a:xfrm>
            <a:custGeom>
              <a:avLst/>
              <a:gdLst>
                <a:gd name="T0" fmla="*/ 2147483646 w 79"/>
                <a:gd name="T1" fmla="*/ 2147483646 h 655"/>
                <a:gd name="T2" fmla="*/ 2147483646 w 79"/>
                <a:gd name="T3" fmla="*/ 2147483646 h 655"/>
                <a:gd name="T4" fmla="*/ 2147483646 w 79"/>
                <a:gd name="T5" fmla="*/ 2147483646 h 655"/>
                <a:gd name="T6" fmla="*/ 2147483646 w 79"/>
                <a:gd name="T7" fmla="*/ 2147483646 h 655"/>
                <a:gd name="T8" fmla="*/ 2147483646 w 79"/>
                <a:gd name="T9" fmla="*/ 0 h 655"/>
                <a:gd name="T10" fmla="*/ 2147483646 w 79"/>
                <a:gd name="T11" fmla="*/ 2147483646 h 655"/>
                <a:gd name="T12" fmla="*/ 2147483646 w 79"/>
                <a:gd name="T13" fmla="*/ 2147483646 h 655"/>
                <a:gd name="T14" fmla="*/ 2147483646 w 79"/>
                <a:gd name="T15" fmla="*/ 2147483646 h 655"/>
                <a:gd name="T16" fmla="*/ 2147483646 w 79"/>
                <a:gd name="T17" fmla="*/ 2147483646 h 655"/>
                <a:gd name="T18" fmla="*/ 2147483646 w 79"/>
                <a:gd name="T19" fmla="*/ 2147483646 h 655"/>
                <a:gd name="T20" fmla="*/ 2147483646 w 79"/>
                <a:gd name="T21" fmla="*/ 2147483646 h 655"/>
                <a:gd name="T22" fmla="*/ 2147483646 w 79"/>
                <a:gd name="T23" fmla="*/ 2147483646 h 655"/>
                <a:gd name="T24" fmla="*/ 2147483646 w 79"/>
                <a:gd name="T25" fmla="*/ 2147483646 h 655"/>
                <a:gd name="T26" fmla="*/ 2147483646 w 79"/>
                <a:gd name="T27" fmla="*/ 2147483646 h 655"/>
                <a:gd name="T28" fmla="*/ 2147483646 w 79"/>
                <a:gd name="T29" fmla="*/ 2147483646 h 655"/>
                <a:gd name="T30" fmla="*/ 2147483646 w 79"/>
                <a:gd name="T31" fmla="*/ 2147483646 h 655"/>
                <a:gd name="T32" fmla="*/ 2147483646 w 79"/>
                <a:gd name="T33" fmla="*/ 2147483646 h 655"/>
                <a:gd name="T34" fmla="*/ 2147483646 w 79"/>
                <a:gd name="T35" fmla="*/ 2147483646 h 655"/>
                <a:gd name="T36" fmla="*/ 0 w 79"/>
                <a:gd name="T37" fmla="*/ 2147483646 h 655"/>
                <a:gd name="T38" fmla="*/ 0 w 79"/>
                <a:gd name="T39" fmla="*/ 2147483646 h 655"/>
                <a:gd name="T40" fmla="*/ 2147483646 w 79"/>
                <a:gd name="T41" fmla="*/ 2147483646 h 655"/>
                <a:gd name="T42" fmla="*/ 2147483646 w 79"/>
                <a:gd name="T43" fmla="*/ 2147483646 h 655"/>
                <a:gd name="T44" fmla="*/ 2147483646 w 79"/>
                <a:gd name="T45" fmla="*/ 2147483646 h 655"/>
                <a:gd name="T46" fmla="*/ 2147483646 w 79"/>
                <a:gd name="T47" fmla="*/ 2147483646 h 6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5"/>
                <a:gd name="T74" fmla="*/ 79 w 79"/>
                <a:gd name="T75" fmla="*/ 655 h 6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5">
                  <a:moveTo>
                    <a:pt x="15" y="73"/>
                  </a:moveTo>
                  <a:lnTo>
                    <a:pt x="15" y="30"/>
                  </a:lnTo>
                  <a:lnTo>
                    <a:pt x="24" y="14"/>
                  </a:lnTo>
                  <a:lnTo>
                    <a:pt x="35" y="4"/>
                  </a:lnTo>
                  <a:lnTo>
                    <a:pt x="45" y="0"/>
                  </a:lnTo>
                  <a:lnTo>
                    <a:pt x="54" y="3"/>
                  </a:lnTo>
                  <a:lnTo>
                    <a:pt x="64" y="10"/>
                  </a:lnTo>
                  <a:lnTo>
                    <a:pt x="71" y="21"/>
                  </a:lnTo>
                  <a:lnTo>
                    <a:pt x="76" y="36"/>
                  </a:lnTo>
                  <a:lnTo>
                    <a:pt x="79" y="54"/>
                  </a:lnTo>
                  <a:lnTo>
                    <a:pt x="53" y="612"/>
                  </a:lnTo>
                  <a:lnTo>
                    <a:pt x="50" y="645"/>
                  </a:lnTo>
                  <a:lnTo>
                    <a:pt x="40" y="652"/>
                  </a:lnTo>
                  <a:lnTo>
                    <a:pt x="30" y="655"/>
                  </a:lnTo>
                  <a:lnTo>
                    <a:pt x="21" y="655"/>
                  </a:lnTo>
                  <a:lnTo>
                    <a:pt x="14" y="652"/>
                  </a:lnTo>
                  <a:lnTo>
                    <a:pt x="8" y="646"/>
                  </a:lnTo>
                  <a:lnTo>
                    <a:pt x="2" y="637"/>
                  </a:lnTo>
                  <a:lnTo>
                    <a:pt x="0" y="624"/>
                  </a:lnTo>
                  <a:lnTo>
                    <a:pt x="0" y="609"/>
                  </a:lnTo>
                  <a:lnTo>
                    <a:pt x="2" y="526"/>
                  </a:lnTo>
                  <a:lnTo>
                    <a:pt x="8" y="342"/>
                  </a:lnTo>
                  <a:lnTo>
                    <a:pt x="12" y="158"/>
                  </a:lnTo>
                  <a:lnTo>
                    <a:pt x="15" y="73"/>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4" name="Freeform 306"/>
            <p:cNvSpPr>
              <a:spLocks/>
            </p:cNvSpPr>
            <p:nvPr/>
          </p:nvSpPr>
          <p:spPr bwMode="auto">
            <a:xfrm>
              <a:off x="3729038" y="3032125"/>
              <a:ext cx="169863" cy="1027112"/>
            </a:xfrm>
            <a:custGeom>
              <a:avLst/>
              <a:gdLst>
                <a:gd name="T0" fmla="*/ 2147483646 w 107"/>
                <a:gd name="T1" fmla="*/ 2147483646 h 647"/>
                <a:gd name="T2" fmla="*/ 2147483646 w 107"/>
                <a:gd name="T3" fmla="*/ 2147483646 h 647"/>
                <a:gd name="T4" fmla="*/ 2147483646 w 107"/>
                <a:gd name="T5" fmla="*/ 2147483646 h 647"/>
                <a:gd name="T6" fmla="*/ 2147483646 w 107"/>
                <a:gd name="T7" fmla="*/ 0 h 647"/>
                <a:gd name="T8" fmla="*/ 2147483646 w 107"/>
                <a:gd name="T9" fmla="*/ 0 h 647"/>
                <a:gd name="T10" fmla="*/ 2147483646 w 107"/>
                <a:gd name="T11" fmla="*/ 2147483646 h 647"/>
                <a:gd name="T12" fmla="*/ 2147483646 w 107"/>
                <a:gd name="T13" fmla="*/ 2147483646 h 647"/>
                <a:gd name="T14" fmla="*/ 2147483646 w 107"/>
                <a:gd name="T15" fmla="*/ 2147483646 h 647"/>
                <a:gd name="T16" fmla="*/ 2147483646 w 107"/>
                <a:gd name="T17" fmla="*/ 2147483646 h 647"/>
                <a:gd name="T18" fmla="*/ 2147483646 w 107"/>
                <a:gd name="T19" fmla="*/ 2147483646 h 647"/>
                <a:gd name="T20" fmla="*/ 2147483646 w 107"/>
                <a:gd name="T21" fmla="*/ 2147483646 h 647"/>
                <a:gd name="T22" fmla="*/ 2147483646 w 107"/>
                <a:gd name="T23" fmla="*/ 2147483646 h 647"/>
                <a:gd name="T24" fmla="*/ 2147483646 w 107"/>
                <a:gd name="T25" fmla="*/ 2147483646 h 647"/>
                <a:gd name="T26" fmla="*/ 2147483646 w 107"/>
                <a:gd name="T27" fmla="*/ 2147483646 h 647"/>
                <a:gd name="T28" fmla="*/ 2147483646 w 107"/>
                <a:gd name="T29" fmla="*/ 2147483646 h 647"/>
                <a:gd name="T30" fmla="*/ 2147483646 w 107"/>
                <a:gd name="T31" fmla="*/ 2147483646 h 647"/>
                <a:gd name="T32" fmla="*/ 2147483646 w 107"/>
                <a:gd name="T33" fmla="*/ 2147483646 h 647"/>
                <a:gd name="T34" fmla="*/ 2147483646 w 107"/>
                <a:gd name="T35" fmla="*/ 2147483646 h 647"/>
                <a:gd name="T36" fmla="*/ 2147483646 w 107"/>
                <a:gd name="T37" fmla="*/ 2147483646 h 647"/>
                <a:gd name="T38" fmla="*/ 0 w 107"/>
                <a:gd name="T39" fmla="*/ 2147483646 h 647"/>
                <a:gd name="T40" fmla="*/ 0 w 107"/>
                <a:gd name="T41" fmla="*/ 2147483646 h 647"/>
                <a:gd name="T42" fmla="*/ 0 w 107"/>
                <a:gd name="T43" fmla="*/ 2147483646 h 647"/>
                <a:gd name="T44" fmla="*/ 0 w 107"/>
                <a:gd name="T45" fmla="*/ 2147483646 h 647"/>
                <a:gd name="T46" fmla="*/ 2147483646 w 107"/>
                <a:gd name="T47" fmla="*/ 2147483646 h 6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47"/>
                <a:gd name="T74" fmla="*/ 107 w 107"/>
                <a:gd name="T75" fmla="*/ 647 h 6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47">
                  <a:moveTo>
                    <a:pt x="4" y="46"/>
                  </a:moveTo>
                  <a:lnTo>
                    <a:pt x="6" y="22"/>
                  </a:lnTo>
                  <a:lnTo>
                    <a:pt x="13" y="7"/>
                  </a:lnTo>
                  <a:lnTo>
                    <a:pt x="22" y="0"/>
                  </a:lnTo>
                  <a:lnTo>
                    <a:pt x="34" y="0"/>
                  </a:lnTo>
                  <a:lnTo>
                    <a:pt x="46" y="7"/>
                  </a:lnTo>
                  <a:lnTo>
                    <a:pt x="57" y="18"/>
                  </a:lnTo>
                  <a:lnTo>
                    <a:pt x="67" y="36"/>
                  </a:lnTo>
                  <a:lnTo>
                    <a:pt x="74" y="57"/>
                  </a:lnTo>
                  <a:lnTo>
                    <a:pt x="107" y="612"/>
                  </a:lnTo>
                  <a:lnTo>
                    <a:pt x="105" y="624"/>
                  </a:lnTo>
                  <a:lnTo>
                    <a:pt x="103" y="633"/>
                  </a:lnTo>
                  <a:lnTo>
                    <a:pt x="100" y="640"/>
                  </a:lnTo>
                  <a:lnTo>
                    <a:pt x="96" y="644"/>
                  </a:lnTo>
                  <a:lnTo>
                    <a:pt x="90" y="646"/>
                  </a:lnTo>
                  <a:lnTo>
                    <a:pt x="82" y="647"/>
                  </a:lnTo>
                  <a:lnTo>
                    <a:pt x="71" y="646"/>
                  </a:lnTo>
                  <a:lnTo>
                    <a:pt x="58" y="643"/>
                  </a:lnTo>
                  <a:lnTo>
                    <a:pt x="51" y="607"/>
                  </a:lnTo>
                  <a:lnTo>
                    <a:pt x="0" y="74"/>
                  </a:lnTo>
                  <a:lnTo>
                    <a:pt x="0" y="71"/>
                  </a:lnTo>
                  <a:lnTo>
                    <a:pt x="0" y="65"/>
                  </a:lnTo>
                  <a:lnTo>
                    <a:pt x="0" y="55"/>
                  </a:lnTo>
                  <a:lnTo>
                    <a:pt x="4" y="46"/>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5" name="Freeform 307"/>
            <p:cNvSpPr>
              <a:spLocks/>
            </p:cNvSpPr>
            <p:nvPr/>
          </p:nvSpPr>
          <p:spPr bwMode="auto">
            <a:xfrm>
              <a:off x="4327525" y="3059113"/>
              <a:ext cx="152400" cy="1016000"/>
            </a:xfrm>
            <a:custGeom>
              <a:avLst/>
              <a:gdLst>
                <a:gd name="T0" fmla="*/ 2147483646 w 96"/>
                <a:gd name="T1" fmla="*/ 2147483646 h 640"/>
                <a:gd name="T2" fmla="*/ 2147483646 w 96"/>
                <a:gd name="T3" fmla="*/ 2147483646 h 640"/>
                <a:gd name="T4" fmla="*/ 2147483646 w 96"/>
                <a:gd name="T5" fmla="*/ 2147483646 h 640"/>
                <a:gd name="T6" fmla="*/ 2147483646 w 96"/>
                <a:gd name="T7" fmla="*/ 0 h 640"/>
                <a:gd name="T8" fmla="*/ 2147483646 w 96"/>
                <a:gd name="T9" fmla="*/ 0 h 640"/>
                <a:gd name="T10" fmla="*/ 2147483646 w 96"/>
                <a:gd name="T11" fmla="*/ 2147483646 h 640"/>
                <a:gd name="T12" fmla="*/ 2147483646 w 96"/>
                <a:gd name="T13" fmla="*/ 2147483646 h 640"/>
                <a:gd name="T14" fmla="*/ 2147483646 w 96"/>
                <a:gd name="T15" fmla="*/ 2147483646 h 640"/>
                <a:gd name="T16" fmla="*/ 2147483646 w 96"/>
                <a:gd name="T17" fmla="*/ 2147483646 h 640"/>
                <a:gd name="T18" fmla="*/ 0 w 96"/>
                <a:gd name="T19" fmla="*/ 2147483646 h 640"/>
                <a:gd name="T20" fmla="*/ 2147483646 w 96"/>
                <a:gd name="T21" fmla="*/ 2147483646 h 640"/>
                <a:gd name="T22" fmla="*/ 2147483646 w 96"/>
                <a:gd name="T23" fmla="*/ 2147483646 h 640"/>
                <a:gd name="T24" fmla="*/ 2147483646 w 96"/>
                <a:gd name="T25" fmla="*/ 2147483646 h 640"/>
                <a:gd name="T26" fmla="*/ 2147483646 w 96"/>
                <a:gd name="T27" fmla="*/ 2147483646 h 640"/>
                <a:gd name="T28" fmla="*/ 2147483646 w 96"/>
                <a:gd name="T29" fmla="*/ 2147483646 h 640"/>
                <a:gd name="T30" fmla="*/ 2147483646 w 96"/>
                <a:gd name="T31" fmla="*/ 2147483646 h 640"/>
                <a:gd name="T32" fmla="*/ 2147483646 w 96"/>
                <a:gd name="T33" fmla="*/ 2147483646 h 640"/>
                <a:gd name="T34" fmla="*/ 2147483646 w 96"/>
                <a:gd name="T35" fmla="*/ 2147483646 h 640"/>
                <a:gd name="T36" fmla="*/ 2147483646 w 96"/>
                <a:gd name="T37" fmla="*/ 2147483646 h 640"/>
                <a:gd name="T38" fmla="*/ 2147483646 w 96"/>
                <a:gd name="T39" fmla="*/ 2147483646 h 640"/>
                <a:gd name="T40" fmla="*/ 2147483646 w 96"/>
                <a:gd name="T41" fmla="*/ 2147483646 h 640"/>
                <a:gd name="T42" fmla="*/ 2147483646 w 96"/>
                <a:gd name="T43" fmla="*/ 2147483646 h 640"/>
                <a:gd name="T44" fmla="*/ 2147483646 w 96"/>
                <a:gd name="T45" fmla="*/ 2147483646 h 640"/>
                <a:gd name="T46" fmla="*/ 2147483646 w 96"/>
                <a:gd name="T47" fmla="*/ 2147483646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640"/>
                <a:gd name="T74" fmla="*/ 96 w 96"/>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640">
                  <a:moveTo>
                    <a:pt x="93" y="29"/>
                  </a:moveTo>
                  <a:lnTo>
                    <a:pt x="87" y="13"/>
                  </a:lnTo>
                  <a:lnTo>
                    <a:pt x="79" y="4"/>
                  </a:lnTo>
                  <a:lnTo>
                    <a:pt x="70" y="0"/>
                  </a:lnTo>
                  <a:lnTo>
                    <a:pt x="61" y="0"/>
                  </a:lnTo>
                  <a:lnTo>
                    <a:pt x="52" y="5"/>
                  </a:lnTo>
                  <a:lnTo>
                    <a:pt x="44" y="15"/>
                  </a:lnTo>
                  <a:lnTo>
                    <a:pt x="37" y="28"/>
                  </a:lnTo>
                  <a:lnTo>
                    <a:pt x="34" y="45"/>
                  </a:lnTo>
                  <a:lnTo>
                    <a:pt x="0" y="600"/>
                  </a:lnTo>
                  <a:lnTo>
                    <a:pt x="1" y="614"/>
                  </a:lnTo>
                  <a:lnTo>
                    <a:pt x="4" y="625"/>
                  </a:lnTo>
                  <a:lnTo>
                    <a:pt x="9" y="633"/>
                  </a:lnTo>
                  <a:lnTo>
                    <a:pt x="14" y="638"/>
                  </a:lnTo>
                  <a:lnTo>
                    <a:pt x="20" y="640"/>
                  </a:lnTo>
                  <a:lnTo>
                    <a:pt x="28" y="639"/>
                  </a:lnTo>
                  <a:lnTo>
                    <a:pt x="37" y="637"/>
                  </a:lnTo>
                  <a:lnTo>
                    <a:pt x="46" y="631"/>
                  </a:lnTo>
                  <a:lnTo>
                    <a:pt x="53" y="598"/>
                  </a:lnTo>
                  <a:lnTo>
                    <a:pt x="94" y="70"/>
                  </a:lnTo>
                  <a:lnTo>
                    <a:pt x="95" y="65"/>
                  </a:lnTo>
                  <a:lnTo>
                    <a:pt x="96" y="53"/>
                  </a:lnTo>
                  <a:lnTo>
                    <a:pt x="96" y="40"/>
                  </a:lnTo>
                  <a:lnTo>
                    <a:pt x="93" y="29"/>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6" name="Freeform 308"/>
            <p:cNvSpPr>
              <a:spLocks/>
            </p:cNvSpPr>
            <p:nvPr/>
          </p:nvSpPr>
          <p:spPr bwMode="auto">
            <a:xfrm>
              <a:off x="3744913" y="3046413"/>
              <a:ext cx="153988" cy="1016000"/>
            </a:xfrm>
            <a:custGeom>
              <a:avLst/>
              <a:gdLst>
                <a:gd name="T0" fmla="*/ 2147483646 w 97"/>
                <a:gd name="T1" fmla="*/ 2147483646 h 640"/>
                <a:gd name="T2" fmla="*/ 2147483646 w 97"/>
                <a:gd name="T3" fmla="*/ 2147483646 h 640"/>
                <a:gd name="T4" fmla="*/ 2147483646 w 97"/>
                <a:gd name="T5" fmla="*/ 2147483646 h 640"/>
                <a:gd name="T6" fmla="*/ 2147483646 w 97"/>
                <a:gd name="T7" fmla="*/ 2147483646 h 640"/>
                <a:gd name="T8" fmla="*/ 2147483646 w 97"/>
                <a:gd name="T9" fmla="*/ 0 h 640"/>
                <a:gd name="T10" fmla="*/ 2147483646 w 97"/>
                <a:gd name="T11" fmla="*/ 2147483646 h 640"/>
                <a:gd name="T12" fmla="*/ 2147483646 w 97"/>
                <a:gd name="T13" fmla="*/ 2147483646 h 640"/>
                <a:gd name="T14" fmla="*/ 2147483646 w 97"/>
                <a:gd name="T15" fmla="*/ 2147483646 h 640"/>
                <a:gd name="T16" fmla="*/ 2147483646 w 97"/>
                <a:gd name="T17" fmla="*/ 2147483646 h 640"/>
                <a:gd name="T18" fmla="*/ 2147483646 w 97"/>
                <a:gd name="T19" fmla="*/ 2147483646 h 640"/>
                <a:gd name="T20" fmla="*/ 2147483646 w 97"/>
                <a:gd name="T21" fmla="*/ 2147483646 h 640"/>
                <a:gd name="T22" fmla="*/ 2147483646 w 97"/>
                <a:gd name="T23" fmla="*/ 2147483646 h 640"/>
                <a:gd name="T24" fmla="*/ 2147483646 w 97"/>
                <a:gd name="T25" fmla="*/ 2147483646 h 640"/>
                <a:gd name="T26" fmla="*/ 2147483646 w 97"/>
                <a:gd name="T27" fmla="*/ 2147483646 h 640"/>
                <a:gd name="T28" fmla="*/ 2147483646 w 97"/>
                <a:gd name="T29" fmla="*/ 2147483646 h 640"/>
                <a:gd name="T30" fmla="*/ 2147483646 w 97"/>
                <a:gd name="T31" fmla="*/ 2147483646 h 640"/>
                <a:gd name="T32" fmla="*/ 2147483646 w 97"/>
                <a:gd name="T33" fmla="*/ 2147483646 h 640"/>
                <a:gd name="T34" fmla="*/ 2147483646 w 97"/>
                <a:gd name="T35" fmla="*/ 2147483646 h 640"/>
                <a:gd name="T36" fmla="*/ 2147483646 w 97"/>
                <a:gd name="T37" fmla="*/ 2147483646 h 640"/>
                <a:gd name="T38" fmla="*/ 0 w 97"/>
                <a:gd name="T39" fmla="*/ 2147483646 h 640"/>
                <a:gd name="T40" fmla="*/ 0 w 97"/>
                <a:gd name="T41" fmla="*/ 2147483646 h 640"/>
                <a:gd name="T42" fmla="*/ 0 w 97"/>
                <a:gd name="T43" fmla="*/ 2147483646 h 640"/>
                <a:gd name="T44" fmla="*/ 0 w 97"/>
                <a:gd name="T45" fmla="*/ 2147483646 h 640"/>
                <a:gd name="T46" fmla="*/ 2147483646 w 97"/>
                <a:gd name="T47" fmla="*/ 2147483646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40"/>
                <a:gd name="T74" fmla="*/ 97 w 97"/>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40">
                  <a:moveTo>
                    <a:pt x="4" y="54"/>
                  </a:moveTo>
                  <a:lnTo>
                    <a:pt x="6" y="30"/>
                  </a:lnTo>
                  <a:lnTo>
                    <a:pt x="12" y="12"/>
                  </a:lnTo>
                  <a:lnTo>
                    <a:pt x="19" y="3"/>
                  </a:lnTo>
                  <a:lnTo>
                    <a:pt x="29" y="0"/>
                  </a:lnTo>
                  <a:lnTo>
                    <a:pt x="39" y="3"/>
                  </a:lnTo>
                  <a:lnTo>
                    <a:pt x="49" y="12"/>
                  </a:lnTo>
                  <a:lnTo>
                    <a:pt x="57" y="28"/>
                  </a:lnTo>
                  <a:lnTo>
                    <a:pt x="64" y="48"/>
                  </a:lnTo>
                  <a:lnTo>
                    <a:pt x="97" y="603"/>
                  </a:lnTo>
                  <a:lnTo>
                    <a:pt x="96" y="620"/>
                  </a:lnTo>
                  <a:lnTo>
                    <a:pt x="92" y="631"/>
                  </a:lnTo>
                  <a:lnTo>
                    <a:pt x="86" y="637"/>
                  </a:lnTo>
                  <a:lnTo>
                    <a:pt x="79" y="640"/>
                  </a:lnTo>
                  <a:lnTo>
                    <a:pt x="72" y="640"/>
                  </a:lnTo>
                  <a:lnTo>
                    <a:pt x="65" y="638"/>
                  </a:lnTo>
                  <a:lnTo>
                    <a:pt x="60" y="635"/>
                  </a:lnTo>
                  <a:lnTo>
                    <a:pt x="58" y="631"/>
                  </a:lnTo>
                  <a:lnTo>
                    <a:pt x="50" y="599"/>
                  </a:lnTo>
                  <a:lnTo>
                    <a:pt x="0" y="83"/>
                  </a:lnTo>
                  <a:lnTo>
                    <a:pt x="0" y="80"/>
                  </a:lnTo>
                  <a:lnTo>
                    <a:pt x="0" y="72"/>
                  </a:lnTo>
                  <a:lnTo>
                    <a:pt x="0" y="63"/>
                  </a:lnTo>
                  <a:lnTo>
                    <a:pt x="4" y="54"/>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7" name="Freeform 309"/>
            <p:cNvSpPr>
              <a:spLocks/>
            </p:cNvSpPr>
            <p:nvPr/>
          </p:nvSpPr>
          <p:spPr bwMode="auto">
            <a:xfrm>
              <a:off x="4327525" y="3038475"/>
              <a:ext cx="134938" cy="1022350"/>
            </a:xfrm>
            <a:custGeom>
              <a:avLst/>
              <a:gdLst>
                <a:gd name="T0" fmla="*/ 2147483646 w 85"/>
                <a:gd name="T1" fmla="*/ 2147483646 h 644"/>
                <a:gd name="T2" fmla="*/ 2147483646 w 85"/>
                <a:gd name="T3" fmla="*/ 2147483646 h 644"/>
                <a:gd name="T4" fmla="*/ 2147483646 w 85"/>
                <a:gd name="T5" fmla="*/ 2147483646 h 644"/>
                <a:gd name="T6" fmla="*/ 2147483646 w 85"/>
                <a:gd name="T7" fmla="*/ 2147483646 h 644"/>
                <a:gd name="T8" fmla="*/ 2147483646 w 85"/>
                <a:gd name="T9" fmla="*/ 0 h 644"/>
                <a:gd name="T10" fmla="*/ 2147483646 w 85"/>
                <a:gd name="T11" fmla="*/ 2147483646 h 644"/>
                <a:gd name="T12" fmla="*/ 2147483646 w 85"/>
                <a:gd name="T13" fmla="*/ 2147483646 h 644"/>
                <a:gd name="T14" fmla="*/ 2147483646 w 85"/>
                <a:gd name="T15" fmla="*/ 2147483646 h 644"/>
                <a:gd name="T16" fmla="*/ 2147483646 w 85"/>
                <a:gd name="T17" fmla="*/ 2147483646 h 644"/>
                <a:gd name="T18" fmla="*/ 0 w 85"/>
                <a:gd name="T19" fmla="*/ 2147483646 h 644"/>
                <a:gd name="T20" fmla="*/ 2147483646 w 85"/>
                <a:gd name="T21" fmla="*/ 2147483646 h 644"/>
                <a:gd name="T22" fmla="*/ 2147483646 w 85"/>
                <a:gd name="T23" fmla="*/ 2147483646 h 644"/>
                <a:gd name="T24" fmla="*/ 2147483646 w 85"/>
                <a:gd name="T25" fmla="*/ 2147483646 h 644"/>
                <a:gd name="T26" fmla="*/ 2147483646 w 85"/>
                <a:gd name="T27" fmla="*/ 2147483646 h 644"/>
                <a:gd name="T28" fmla="*/ 2147483646 w 85"/>
                <a:gd name="T29" fmla="*/ 2147483646 h 644"/>
                <a:gd name="T30" fmla="*/ 2147483646 w 85"/>
                <a:gd name="T31" fmla="*/ 2147483646 h 644"/>
                <a:gd name="T32" fmla="*/ 2147483646 w 85"/>
                <a:gd name="T33" fmla="*/ 2147483646 h 644"/>
                <a:gd name="T34" fmla="*/ 2147483646 w 85"/>
                <a:gd name="T35" fmla="*/ 2147483646 h 644"/>
                <a:gd name="T36" fmla="*/ 2147483646 w 85"/>
                <a:gd name="T37" fmla="*/ 2147483646 h 644"/>
                <a:gd name="T38" fmla="*/ 2147483646 w 85"/>
                <a:gd name="T39" fmla="*/ 2147483646 h 644"/>
                <a:gd name="T40" fmla="*/ 2147483646 w 85"/>
                <a:gd name="T41" fmla="*/ 2147483646 h 644"/>
                <a:gd name="T42" fmla="*/ 2147483646 w 85"/>
                <a:gd name="T43" fmla="*/ 2147483646 h 644"/>
                <a:gd name="T44" fmla="*/ 2147483646 w 85"/>
                <a:gd name="T45" fmla="*/ 2147483646 h 644"/>
                <a:gd name="T46" fmla="*/ 2147483646 w 85"/>
                <a:gd name="T47" fmla="*/ 2147483646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644"/>
                <a:gd name="T74" fmla="*/ 85 w 85"/>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644">
                  <a:moveTo>
                    <a:pt x="82" y="65"/>
                  </a:moveTo>
                  <a:lnTo>
                    <a:pt x="79" y="37"/>
                  </a:lnTo>
                  <a:lnTo>
                    <a:pt x="75" y="17"/>
                  </a:lnTo>
                  <a:lnTo>
                    <a:pt x="68" y="5"/>
                  </a:lnTo>
                  <a:lnTo>
                    <a:pt x="60" y="0"/>
                  </a:lnTo>
                  <a:lnTo>
                    <a:pt x="52" y="3"/>
                  </a:lnTo>
                  <a:lnTo>
                    <a:pt x="45" y="14"/>
                  </a:lnTo>
                  <a:lnTo>
                    <a:pt x="38" y="33"/>
                  </a:lnTo>
                  <a:lnTo>
                    <a:pt x="33" y="59"/>
                  </a:lnTo>
                  <a:lnTo>
                    <a:pt x="0" y="613"/>
                  </a:lnTo>
                  <a:lnTo>
                    <a:pt x="4" y="626"/>
                  </a:lnTo>
                  <a:lnTo>
                    <a:pt x="9" y="636"/>
                  </a:lnTo>
                  <a:lnTo>
                    <a:pt x="16" y="641"/>
                  </a:lnTo>
                  <a:lnTo>
                    <a:pt x="23" y="643"/>
                  </a:lnTo>
                  <a:lnTo>
                    <a:pt x="30" y="644"/>
                  </a:lnTo>
                  <a:lnTo>
                    <a:pt x="35" y="643"/>
                  </a:lnTo>
                  <a:lnTo>
                    <a:pt x="38" y="642"/>
                  </a:lnTo>
                  <a:lnTo>
                    <a:pt x="39" y="640"/>
                  </a:lnTo>
                  <a:lnTo>
                    <a:pt x="46" y="608"/>
                  </a:lnTo>
                  <a:lnTo>
                    <a:pt x="81" y="103"/>
                  </a:lnTo>
                  <a:lnTo>
                    <a:pt x="82" y="99"/>
                  </a:lnTo>
                  <a:lnTo>
                    <a:pt x="84" y="88"/>
                  </a:lnTo>
                  <a:lnTo>
                    <a:pt x="85" y="76"/>
                  </a:lnTo>
                  <a:lnTo>
                    <a:pt x="82" y="6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8" name="Freeform 310"/>
            <p:cNvSpPr>
              <a:spLocks/>
            </p:cNvSpPr>
            <p:nvPr/>
          </p:nvSpPr>
          <p:spPr bwMode="auto">
            <a:xfrm>
              <a:off x="3744913" y="3048000"/>
              <a:ext cx="138113" cy="996950"/>
            </a:xfrm>
            <a:custGeom>
              <a:avLst/>
              <a:gdLst>
                <a:gd name="T0" fmla="*/ 2147483646 w 87"/>
                <a:gd name="T1" fmla="*/ 2147483646 h 628"/>
                <a:gd name="T2" fmla="*/ 2147483646 w 87"/>
                <a:gd name="T3" fmla="*/ 2147483646 h 628"/>
                <a:gd name="T4" fmla="*/ 2147483646 w 87"/>
                <a:gd name="T5" fmla="*/ 2147483646 h 628"/>
                <a:gd name="T6" fmla="*/ 2147483646 w 87"/>
                <a:gd name="T7" fmla="*/ 2147483646 h 628"/>
                <a:gd name="T8" fmla="*/ 2147483646 w 87"/>
                <a:gd name="T9" fmla="*/ 0 h 628"/>
                <a:gd name="T10" fmla="*/ 2147483646 w 87"/>
                <a:gd name="T11" fmla="*/ 2147483646 h 628"/>
                <a:gd name="T12" fmla="*/ 2147483646 w 87"/>
                <a:gd name="T13" fmla="*/ 2147483646 h 628"/>
                <a:gd name="T14" fmla="*/ 2147483646 w 87"/>
                <a:gd name="T15" fmla="*/ 2147483646 h 628"/>
                <a:gd name="T16" fmla="*/ 2147483646 w 87"/>
                <a:gd name="T17" fmla="*/ 2147483646 h 628"/>
                <a:gd name="T18" fmla="*/ 2147483646 w 87"/>
                <a:gd name="T19" fmla="*/ 2147483646 h 628"/>
                <a:gd name="T20" fmla="*/ 2147483646 w 87"/>
                <a:gd name="T21" fmla="*/ 2147483646 h 628"/>
                <a:gd name="T22" fmla="*/ 2147483646 w 87"/>
                <a:gd name="T23" fmla="*/ 2147483646 h 628"/>
                <a:gd name="T24" fmla="*/ 2147483646 w 87"/>
                <a:gd name="T25" fmla="*/ 2147483646 h 628"/>
                <a:gd name="T26" fmla="*/ 2147483646 w 87"/>
                <a:gd name="T27" fmla="*/ 2147483646 h 628"/>
                <a:gd name="T28" fmla="*/ 2147483646 w 87"/>
                <a:gd name="T29" fmla="*/ 2147483646 h 628"/>
                <a:gd name="T30" fmla="*/ 2147483646 w 87"/>
                <a:gd name="T31" fmla="*/ 2147483646 h 628"/>
                <a:gd name="T32" fmla="*/ 2147483646 w 87"/>
                <a:gd name="T33" fmla="*/ 2147483646 h 628"/>
                <a:gd name="T34" fmla="*/ 2147483646 w 87"/>
                <a:gd name="T35" fmla="*/ 2147483646 h 628"/>
                <a:gd name="T36" fmla="*/ 2147483646 w 87"/>
                <a:gd name="T37" fmla="*/ 2147483646 h 628"/>
                <a:gd name="T38" fmla="*/ 0 w 87"/>
                <a:gd name="T39" fmla="*/ 2147483646 h 628"/>
                <a:gd name="T40" fmla="*/ 0 w 87"/>
                <a:gd name="T41" fmla="*/ 2147483646 h 628"/>
                <a:gd name="T42" fmla="*/ 0 w 87"/>
                <a:gd name="T43" fmla="*/ 2147483646 h 628"/>
                <a:gd name="T44" fmla="*/ 0 w 87"/>
                <a:gd name="T45" fmla="*/ 2147483646 h 628"/>
                <a:gd name="T46" fmla="*/ 2147483646 w 87"/>
                <a:gd name="T47" fmla="*/ 2147483646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628"/>
                <a:gd name="T74" fmla="*/ 87 w 87"/>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628">
                  <a:moveTo>
                    <a:pt x="4" y="53"/>
                  </a:moveTo>
                  <a:lnTo>
                    <a:pt x="6" y="29"/>
                  </a:lnTo>
                  <a:lnTo>
                    <a:pt x="10" y="11"/>
                  </a:lnTo>
                  <a:lnTo>
                    <a:pt x="16" y="3"/>
                  </a:lnTo>
                  <a:lnTo>
                    <a:pt x="24" y="0"/>
                  </a:lnTo>
                  <a:lnTo>
                    <a:pt x="32" y="4"/>
                  </a:lnTo>
                  <a:lnTo>
                    <a:pt x="41" y="14"/>
                  </a:lnTo>
                  <a:lnTo>
                    <a:pt x="47" y="29"/>
                  </a:lnTo>
                  <a:lnTo>
                    <a:pt x="53" y="50"/>
                  </a:lnTo>
                  <a:lnTo>
                    <a:pt x="86" y="599"/>
                  </a:lnTo>
                  <a:lnTo>
                    <a:pt x="87" y="606"/>
                  </a:lnTo>
                  <a:lnTo>
                    <a:pt x="86" y="612"/>
                  </a:lnTo>
                  <a:lnTo>
                    <a:pt x="84" y="617"/>
                  </a:lnTo>
                  <a:lnTo>
                    <a:pt x="81" y="621"/>
                  </a:lnTo>
                  <a:lnTo>
                    <a:pt x="76" y="624"/>
                  </a:lnTo>
                  <a:lnTo>
                    <a:pt x="71" y="627"/>
                  </a:lnTo>
                  <a:lnTo>
                    <a:pt x="64" y="628"/>
                  </a:lnTo>
                  <a:lnTo>
                    <a:pt x="55" y="628"/>
                  </a:lnTo>
                  <a:lnTo>
                    <a:pt x="50" y="598"/>
                  </a:lnTo>
                  <a:lnTo>
                    <a:pt x="0" y="82"/>
                  </a:lnTo>
                  <a:lnTo>
                    <a:pt x="0" y="79"/>
                  </a:lnTo>
                  <a:lnTo>
                    <a:pt x="0" y="71"/>
                  </a:lnTo>
                  <a:lnTo>
                    <a:pt x="0" y="62"/>
                  </a:lnTo>
                  <a:lnTo>
                    <a:pt x="4" y="53"/>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9" name="Freeform 311"/>
            <p:cNvSpPr>
              <a:spLocks/>
            </p:cNvSpPr>
            <p:nvPr/>
          </p:nvSpPr>
          <p:spPr bwMode="auto">
            <a:xfrm>
              <a:off x="4343400" y="3051175"/>
              <a:ext cx="122238" cy="1008062"/>
            </a:xfrm>
            <a:custGeom>
              <a:avLst/>
              <a:gdLst>
                <a:gd name="T0" fmla="*/ 2147483646 w 77"/>
                <a:gd name="T1" fmla="*/ 2147483646 h 635"/>
                <a:gd name="T2" fmla="*/ 2147483646 w 77"/>
                <a:gd name="T3" fmla="*/ 2147483646 h 635"/>
                <a:gd name="T4" fmla="*/ 2147483646 w 77"/>
                <a:gd name="T5" fmla="*/ 2147483646 h 635"/>
                <a:gd name="T6" fmla="*/ 2147483646 w 77"/>
                <a:gd name="T7" fmla="*/ 2147483646 h 635"/>
                <a:gd name="T8" fmla="*/ 2147483646 w 77"/>
                <a:gd name="T9" fmla="*/ 0 h 635"/>
                <a:gd name="T10" fmla="*/ 2147483646 w 77"/>
                <a:gd name="T11" fmla="*/ 2147483646 h 635"/>
                <a:gd name="T12" fmla="*/ 2147483646 w 77"/>
                <a:gd name="T13" fmla="*/ 2147483646 h 635"/>
                <a:gd name="T14" fmla="*/ 2147483646 w 77"/>
                <a:gd name="T15" fmla="*/ 2147483646 h 635"/>
                <a:gd name="T16" fmla="*/ 2147483646 w 77"/>
                <a:gd name="T17" fmla="*/ 2147483646 h 635"/>
                <a:gd name="T18" fmla="*/ 2147483646 w 77"/>
                <a:gd name="T19" fmla="*/ 2147483646 h 635"/>
                <a:gd name="T20" fmla="*/ 0 w 77"/>
                <a:gd name="T21" fmla="*/ 2147483646 h 635"/>
                <a:gd name="T22" fmla="*/ 2147483646 w 77"/>
                <a:gd name="T23" fmla="*/ 2147483646 h 635"/>
                <a:gd name="T24" fmla="*/ 2147483646 w 77"/>
                <a:gd name="T25" fmla="*/ 2147483646 h 635"/>
                <a:gd name="T26" fmla="*/ 2147483646 w 77"/>
                <a:gd name="T27" fmla="*/ 2147483646 h 635"/>
                <a:gd name="T28" fmla="*/ 2147483646 w 77"/>
                <a:gd name="T29" fmla="*/ 2147483646 h 635"/>
                <a:gd name="T30" fmla="*/ 2147483646 w 77"/>
                <a:gd name="T31" fmla="*/ 2147483646 h 635"/>
                <a:gd name="T32" fmla="*/ 2147483646 w 77"/>
                <a:gd name="T33" fmla="*/ 2147483646 h 635"/>
                <a:gd name="T34" fmla="*/ 2147483646 w 77"/>
                <a:gd name="T35" fmla="*/ 2147483646 h 635"/>
                <a:gd name="T36" fmla="*/ 2147483646 w 77"/>
                <a:gd name="T37" fmla="*/ 2147483646 h 635"/>
                <a:gd name="T38" fmla="*/ 2147483646 w 77"/>
                <a:gd name="T39" fmla="*/ 2147483646 h 635"/>
                <a:gd name="T40" fmla="*/ 2147483646 w 77"/>
                <a:gd name="T41" fmla="*/ 2147483646 h 635"/>
                <a:gd name="T42" fmla="*/ 2147483646 w 77"/>
                <a:gd name="T43" fmla="*/ 2147483646 h 635"/>
                <a:gd name="T44" fmla="*/ 2147483646 w 77"/>
                <a:gd name="T45" fmla="*/ 2147483646 h 635"/>
                <a:gd name="T46" fmla="*/ 2147483646 w 77"/>
                <a:gd name="T47" fmla="*/ 2147483646 h 6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635"/>
                <a:gd name="T74" fmla="*/ 77 w 77"/>
                <a:gd name="T75" fmla="*/ 635 h 6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635">
                  <a:moveTo>
                    <a:pt x="75" y="50"/>
                  </a:moveTo>
                  <a:lnTo>
                    <a:pt x="73" y="26"/>
                  </a:lnTo>
                  <a:lnTo>
                    <a:pt x="70" y="10"/>
                  </a:lnTo>
                  <a:lnTo>
                    <a:pt x="65" y="2"/>
                  </a:lnTo>
                  <a:lnTo>
                    <a:pt x="59" y="0"/>
                  </a:lnTo>
                  <a:lnTo>
                    <a:pt x="52" y="5"/>
                  </a:lnTo>
                  <a:lnTo>
                    <a:pt x="46" y="16"/>
                  </a:lnTo>
                  <a:lnTo>
                    <a:pt x="39" y="32"/>
                  </a:lnTo>
                  <a:lnTo>
                    <a:pt x="34" y="53"/>
                  </a:lnTo>
                  <a:lnTo>
                    <a:pt x="1" y="602"/>
                  </a:lnTo>
                  <a:lnTo>
                    <a:pt x="0" y="611"/>
                  </a:lnTo>
                  <a:lnTo>
                    <a:pt x="1" y="620"/>
                  </a:lnTo>
                  <a:lnTo>
                    <a:pt x="3" y="626"/>
                  </a:lnTo>
                  <a:lnTo>
                    <a:pt x="6" y="632"/>
                  </a:lnTo>
                  <a:lnTo>
                    <a:pt x="10" y="634"/>
                  </a:lnTo>
                  <a:lnTo>
                    <a:pt x="16" y="635"/>
                  </a:lnTo>
                  <a:lnTo>
                    <a:pt x="23" y="634"/>
                  </a:lnTo>
                  <a:lnTo>
                    <a:pt x="32" y="631"/>
                  </a:lnTo>
                  <a:lnTo>
                    <a:pt x="36" y="600"/>
                  </a:lnTo>
                  <a:lnTo>
                    <a:pt x="73" y="88"/>
                  </a:lnTo>
                  <a:lnTo>
                    <a:pt x="75" y="84"/>
                  </a:lnTo>
                  <a:lnTo>
                    <a:pt x="76" y="75"/>
                  </a:lnTo>
                  <a:lnTo>
                    <a:pt x="77" y="62"/>
                  </a:lnTo>
                  <a:lnTo>
                    <a:pt x="75" y="5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0" name="Freeform 312"/>
            <p:cNvSpPr>
              <a:spLocks/>
            </p:cNvSpPr>
            <p:nvPr/>
          </p:nvSpPr>
          <p:spPr bwMode="auto">
            <a:xfrm>
              <a:off x="3716338" y="2641600"/>
              <a:ext cx="893763" cy="158750"/>
            </a:xfrm>
            <a:custGeom>
              <a:avLst/>
              <a:gdLst>
                <a:gd name="T0" fmla="*/ 2147483646 w 563"/>
                <a:gd name="T1" fmla="*/ 2147483646 h 100"/>
                <a:gd name="T2" fmla="*/ 2147483646 w 563"/>
                <a:gd name="T3" fmla="*/ 2147483646 h 100"/>
                <a:gd name="T4" fmla="*/ 2147483646 w 563"/>
                <a:gd name="T5" fmla="*/ 2147483646 h 100"/>
                <a:gd name="T6" fmla="*/ 2147483646 w 563"/>
                <a:gd name="T7" fmla="*/ 2147483646 h 100"/>
                <a:gd name="T8" fmla="*/ 2147483646 w 563"/>
                <a:gd name="T9" fmla="*/ 0 h 100"/>
                <a:gd name="T10" fmla="*/ 2147483646 w 563"/>
                <a:gd name="T11" fmla="*/ 0 h 100"/>
                <a:gd name="T12" fmla="*/ 2147483646 w 563"/>
                <a:gd name="T13" fmla="*/ 0 h 100"/>
                <a:gd name="T14" fmla="*/ 2147483646 w 563"/>
                <a:gd name="T15" fmla="*/ 2147483646 h 100"/>
                <a:gd name="T16" fmla="*/ 2147483646 w 563"/>
                <a:gd name="T17" fmla="*/ 2147483646 h 100"/>
                <a:gd name="T18" fmla="*/ 2147483646 w 563"/>
                <a:gd name="T19" fmla="*/ 2147483646 h 100"/>
                <a:gd name="T20" fmla="*/ 2147483646 w 563"/>
                <a:gd name="T21" fmla="*/ 2147483646 h 100"/>
                <a:gd name="T22" fmla="*/ 2147483646 w 563"/>
                <a:gd name="T23" fmla="*/ 2147483646 h 100"/>
                <a:gd name="T24" fmla="*/ 2147483646 w 563"/>
                <a:gd name="T25" fmla="*/ 2147483646 h 100"/>
                <a:gd name="T26" fmla="*/ 2147483646 w 563"/>
                <a:gd name="T27" fmla="*/ 2147483646 h 100"/>
                <a:gd name="T28" fmla="*/ 2147483646 w 563"/>
                <a:gd name="T29" fmla="*/ 2147483646 h 100"/>
                <a:gd name="T30" fmla="*/ 2147483646 w 563"/>
                <a:gd name="T31" fmla="*/ 2147483646 h 100"/>
                <a:gd name="T32" fmla="*/ 2147483646 w 563"/>
                <a:gd name="T33" fmla="*/ 2147483646 h 100"/>
                <a:gd name="T34" fmla="*/ 2147483646 w 563"/>
                <a:gd name="T35" fmla="*/ 2147483646 h 100"/>
                <a:gd name="T36" fmla="*/ 2147483646 w 563"/>
                <a:gd name="T37" fmla="*/ 2147483646 h 100"/>
                <a:gd name="T38" fmla="*/ 2147483646 w 563"/>
                <a:gd name="T39" fmla="*/ 2147483646 h 100"/>
                <a:gd name="T40" fmla="*/ 2147483646 w 563"/>
                <a:gd name="T41" fmla="*/ 2147483646 h 100"/>
                <a:gd name="T42" fmla="*/ 2147483646 w 563"/>
                <a:gd name="T43" fmla="*/ 2147483646 h 100"/>
                <a:gd name="T44" fmla="*/ 2147483646 w 563"/>
                <a:gd name="T45" fmla="*/ 2147483646 h 100"/>
                <a:gd name="T46" fmla="*/ 2147483646 w 563"/>
                <a:gd name="T47" fmla="*/ 2147483646 h 100"/>
                <a:gd name="T48" fmla="*/ 2147483646 w 563"/>
                <a:gd name="T49" fmla="*/ 2147483646 h 100"/>
                <a:gd name="T50" fmla="*/ 2147483646 w 563"/>
                <a:gd name="T51" fmla="*/ 2147483646 h 100"/>
                <a:gd name="T52" fmla="*/ 2147483646 w 563"/>
                <a:gd name="T53" fmla="*/ 2147483646 h 100"/>
                <a:gd name="T54" fmla="*/ 2147483646 w 563"/>
                <a:gd name="T55" fmla="*/ 2147483646 h 100"/>
                <a:gd name="T56" fmla="*/ 2147483646 w 563"/>
                <a:gd name="T57" fmla="*/ 2147483646 h 100"/>
                <a:gd name="T58" fmla="*/ 2147483646 w 563"/>
                <a:gd name="T59" fmla="*/ 2147483646 h 100"/>
                <a:gd name="T60" fmla="*/ 2147483646 w 563"/>
                <a:gd name="T61" fmla="*/ 2147483646 h 100"/>
                <a:gd name="T62" fmla="*/ 2147483646 w 563"/>
                <a:gd name="T63" fmla="*/ 2147483646 h 100"/>
                <a:gd name="T64" fmla="*/ 0 w 563"/>
                <a:gd name="T65" fmla="*/ 2147483646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3"/>
                <a:gd name="T100" fmla="*/ 0 h 100"/>
                <a:gd name="T101" fmla="*/ 563 w 563"/>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3" h="100">
                  <a:moveTo>
                    <a:pt x="0" y="13"/>
                  </a:moveTo>
                  <a:lnTo>
                    <a:pt x="11" y="11"/>
                  </a:lnTo>
                  <a:lnTo>
                    <a:pt x="23" y="10"/>
                  </a:lnTo>
                  <a:lnTo>
                    <a:pt x="35" y="8"/>
                  </a:lnTo>
                  <a:lnTo>
                    <a:pt x="50" y="7"/>
                  </a:lnTo>
                  <a:lnTo>
                    <a:pt x="64" y="5"/>
                  </a:lnTo>
                  <a:lnTo>
                    <a:pt x="80" y="4"/>
                  </a:lnTo>
                  <a:lnTo>
                    <a:pt x="97" y="3"/>
                  </a:lnTo>
                  <a:lnTo>
                    <a:pt x="113" y="1"/>
                  </a:lnTo>
                  <a:lnTo>
                    <a:pt x="131" y="0"/>
                  </a:lnTo>
                  <a:lnTo>
                    <a:pt x="149" y="0"/>
                  </a:lnTo>
                  <a:lnTo>
                    <a:pt x="168" y="0"/>
                  </a:lnTo>
                  <a:lnTo>
                    <a:pt x="187" y="0"/>
                  </a:lnTo>
                  <a:lnTo>
                    <a:pt x="207" y="0"/>
                  </a:lnTo>
                  <a:lnTo>
                    <a:pt x="227" y="0"/>
                  </a:lnTo>
                  <a:lnTo>
                    <a:pt x="248" y="1"/>
                  </a:lnTo>
                  <a:lnTo>
                    <a:pt x="268" y="3"/>
                  </a:lnTo>
                  <a:lnTo>
                    <a:pt x="288" y="5"/>
                  </a:lnTo>
                  <a:lnTo>
                    <a:pt x="308" y="7"/>
                  </a:lnTo>
                  <a:lnTo>
                    <a:pt x="329" y="9"/>
                  </a:lnTo>
                  <a:lnTo>
                    <a:pt x="349" y="12"/>
                  </a:lnTo>
                  <a:lnTo>
                    <a:pt x="370" y="16"/>
                  </a:lnTo>
                  <a:lnTo>
                    <a:pt x="389" y="20"/>
                  </a:lnTo>
                  <a:lnTo>
                    <a:pt x="409" y="25"/>
                  </a:lnTo>
                  <a:lnTo>
                    <a:pt x="428" y="30"/>
                  </a:lnTo>
                  <a:lnTo>
                    <a:pt x="448" y="36"/>
                  </a:lnTo>
                  <a:lnTo>
                    <a:pt x="466" y="42"/>
                  </a:lnTo>
                  <a:lnTo>
                    <a:pt x="484" y="49"/>
                  </a:lnTo>
                  <a:lnTo>
                    <a:pt x="501" y="56"/>
                  </a:lnTo>
                  <a:lnTo>
                    <a:pt x="518" y="65"/>
                  </a:lnTo>
                  <a:lnTo>
                    <a:pt x="533" y="74"/>
                  </a:lnTo>
                  <a:lnTo>
                    <a:pt x="548" y="84"/>
                  </a:lnTo>
                  <a:lnTo>
                    <a:pt x="563" y="94"/>
                  </a:lnTo>
                  <a:lnTo>
                    <a:pt x="548" y="96"/>
                  </a:lnTo>
                  <a:lnTo>
                    <a:pt x="532" y="97"/>
                  </a:lnTo>
                  <a:lnTo>
                    <a:pt x="516" y="98"/>
                  </a:lnTo>
                  <a:lnTo>
                    <a:pt x="500" y="99"/>
                  </a:lnTo>
                  <a:lnTo>
                    <a:pt x="484" y="100"/>
                  </a:lnTo>
                  <a:lnTo>
                    <a:pt x="468" y="100"/>
                  </a:lnTo>
                  <a:lnTo>
                    <a:pt x="451" y="100"/>
                  </a:lnTo>
                  <a:lnTo>
                    <a:pt x="433" y="100"/>
                  </a:lnTo>
                  <a:lnTo>
                    <a:pt x="416" y="99"/>
                  </a:lnTo>
                  <a:lnTo>
                    <a:pt x="399" y="99"/>
                  </a:lnTo>
                  <a:lnTo>
                    <a:pt x="381" y="98"/>
                  </a:lnTo>
                  <a:lnTo>
                    <a:pt x="363" y="97"/>
                  </a:lnTo>
                  <a:lnTo>
                    <a:pt x="345" y="95"/>
                  </a:lnTo>
                  <a:lnTo>
                    <a:pt x="327" y="93"/>
                  </a:lnTo>
                  <a:lnTo>
                    <a:pt x="309" y="92"/>
                  </a:lnTo>
                  <a:lnTo>
                    <a:pt x="292" y="90"/>
                  </a:lnTo>
                  <a:lnTo>
                    <a:pt x="273" y="88"/>
                  </a:lnTo>
                  <a:lnTo>
                    <a:pt x="256" y="85"/>
                  </a:lnTo>
                  <a:lnTo>
                    <a:pt x="238" y="83"/>
                  </a:lnTo>
                  <a:lnTo>
                    <a:pt x="220" y="80"/>
                  </a:lnTo>
                  <a:lnTo>
                    <a:pt x="203" y="77"/>
                  </a:lnTo>
                  <a:lnTo>
                    <a:pt x="185" y="74"/>
                  </a:lnTo>
                  <a:lnTo>
                    <a:pt x="168" y="71"/>
                  </a:lnTo>
                  <a:lnTo>
                    <a:pt x="151" y="67"/>
                  </a:lnTo>
                  <a:lnTo>
                    <a:pt x="134" y="63"/>
                  </a:lnTo>
                  <a:lnTo>
                    <a:pt x="118" y="59"/>
                  </a:lnTo>
                  <a:lnTo>
                    <a:pt x="102" y="55"/>
                  </a:lnTo>
                  <a:lnTo>
                    <a:pt x="86" y="51"/>
                  </a:lnTo>
                  <a:lnTo>
                    <a:pt x="70" y="46"/>
                  </a:lnTo>
                  <a:lnTo>
                    <a:pt x="55" y="41"/>
                  </a:lnTo>
                  <a:lnTo>
                    <a:pt x="40" y="36"/>
                  </a:lnTo>
                  <a:lnTo>
                    <a:pt x="26" y="31"/>
                  </a:lnTo>
                  <a:lnTo>
                    <a:pt x="0" y="13"/>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1" name="Freeform 313"/>
            <p:cNvSpPr>
              <a:spLocks/>
            </p:cNvSpPr>
            <p:nvPr/>
          </p:nvSpPr>
          <p:spPr bwMode="auto">
            <a:xfrm>
              <a:off x="3754438" y="2647950"/>
              <a:ext cx="828675" cy="149225"/>
            </a:xfrm>
            <a:custGeom>
              <a:avLst/>
              <a:gdLst>
                <a:gd name="T0" fmla="*/ 2147483646 w 522"/>
                <a:gd name="T1" fmla="*/ 2147483646 h 94"/>
                <a:gd name="T2" fmla="*/ 2147483646 w 522"/>
                <a:gd name="T3" fmla="*/ 2147483646 h 94"/>
                <a:gd name="T4" fmla="*/ 2147483646 w 522"/>
                <a:gd name="T5" fmla="*/ 2147483646 h 94"/>
                <a:gd name="T6" fmla="*/ 2147483646 w 522"/>
                <a:gd name="T7" fmla="*/ 2147483646 h 94"/>
                <a:gd name="T8" fmla="*/ 2147483646 w 522"/>
                <a:gd name="T9" fmla="*/ 2147483646 h 94"/>
                <a:gd name="T10" fmla="*/ 2147483646 w 522"/>
                <a:gd name="T11" fmla="*/ 0 h 94"/>
                <a:gd name="T12" fmla="*/ 2147483646 w 522"/>
                <a:gd name="T13" fmla="*/ 0 h 94"/>
                <a:gd name="T14" fmla="*/ 2147483646 w 522"/>
                <a:gd name="T15" fmla="*/ 2147483646 h 94"/>
                <a:gd name="T16" fmla="*/ 2147483646 w 522"/>
                <a:gd name="T17" fmla="*/ 2147483646 h 94"/>
                <a:gd name="T18" fmla="*/ 2147483646 w 522"/>
                <a:gd name="T19" fmla="*/ 2147483646 h 94"/>
                <a:gd name="T20" fmla="*/ 2147483646 w 522"/>
                <a:gd name="T21" fmla="*/ 2147483646 h 94"/>
                <a:gd name="T22" fmla="*/ 2147483646 w 522"/>
                <a:gd name="T23" fmla="*/ 2147483646 h 94"/>
                <a:gd name="T24" fmla="*/ 2147483646 w 522"/>
                <a:gd name="T25" fmla="*/ 2147483646 h 94"/>
                <a:gd name="T26" fmla="*/ 2147483646 w 522"/>
                <a:gd name="T27" fmla="*/ 2147483646 h 94"/>
                <a:gd name="T28" fmla="*/ 2147483646 w 522"/>
                <a:gd name="T29" fmla="*/ 2147483646 h 94"/>
                <a:gd name="T30" fmla="*/ 2147483646 w 522"/>
                <a:gd name="T31" fmla="*/ 2147483646 h 94"/>
                <a:gd name="T32" fmla="*/ 2147483646 w 522"/>
                <a:gd name="T33" fmla="*/ 2147483646 h 94"/>
                <a:gd name="T34" fmla="*/ 2147483646 w 522"/>
                <a:gd name="T35" fmla="*/ 2147483646 h 94"/>
                <a:gd name="T36" fmla="*/ 2147483646 w 522"/>
                <a:gd name="T37" fmla="*/ 2147483646 h 94"/>
                <a:gd name="T38" fmla="*/ 2147483646 w 522"/>
                <a:gd name="T39" fmla="*/ 2147483646 h 94"/>
                <a:gd name="T40" fmla="*/ 2147483646 w 522"/>
                <a:gd name="T41" fmla="*/ 2147483646 h 94"/>
                <a:gd name="T42" fmla="*/ 2147483646 w 522"/>
                <a:gd name="T43" fmla="*/ 2147483646 h 94"/>
                <a:gd name="T44" fmla="*/ 2147483646 w 522"/>
                <a:gd name="T45" fmla="*/ 2147483646 h 94"/>
                <a:gd name="T46" fmla="*/ 2147483646 w 522"/>
                <a:gd name="T47" fmla="*/ 2147483646 h 94"/>
                <a:gd name="T48" fmla="*/ 2147483646 w 522"/>
                <a:gd name="T49" fmla="*/ 2147483646 h 94"/>
                <a:gd name="T50" fmla="*/ 2147483646 w 522"/>
                <a:gd name="T51" fmla="*/ 2147483646 h 94"/>
                <a:gd name="T52" fmla="*/ 2147483646 w 522"/>
                <a:gd name="T53" fmla="*/ 2147483646 h 94"/>
                <a:gd name="T54" fmla="*/ 2147483646 w 522"/>
                <a:gd name="T55" fmla="*/ 2147483646 h 94"/>
                <a:gd name="T56" fmla="*/ 2147483646 w 522"/>
                <a:gd name="T57" fmla="*/ 2147483646 h 94"/>
                <a:gd name="T58" fmla="*/ 2147483646 w 522"/>
                <a:gd name="T59" fmla="*/ 2147483646 h 94"/>
                <a:gd name="T60" fmla="*/ 2147483646 w 522"/>
                <a:gd name="T61" fmla="*/ 2147483646 h 94"/>
                <a:gd name="T62" fmla="*/ 2147483646 w 522"/>
                <a:gd name="T63" fmla="*/ 2147483646 h 94"/>
                <a:gd name="T64" fmla="*/ 2147483646 w 522"/>
                <a:gd name="T65" fmla="*/ 2147483646 h 94"/>
                <a:gd name="T66" fmla="*/ 2147483646 w 522"/>
                <a:gd name="T67" fmla="*/ 2147483646 h 94"/>
                <a:gd name="T68" fmla="*/ 2147483646 w 522"/>
                <a:gd name="T69" fmla="*/ 2147483646 h 94"/>
                <a:gd name="T70" fmla="*/ 2147483646 w 522"/>
                <a:gd name="T71" fmla="*/ 2147483646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2"/>
                <a:gd name="T109" fmla="*/ 0 h 94"/>
                <a:gd name="T110" fmla="*/ 522 w 5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2" h="94">
                  <a:moveTo>
                    <a:pt x="0" y="13"/>
                  </a:moveTo>
                  <a:lnTo>
                    <a:pt x="10" y="11"/>
                  </a:lnTo>
                  <a:lnTo>
                    <a:pt x="21" y="9"/>
                  </a:lnTo>
                  <a:lnTo>
                    <a:pt x="33" y="8"/>
                  </a:lnTo>
                  <a:lnTo>
                    <a:pt x="46" y="6"/>
                  </a:lnTo>
                  <a:lnTo>
                    <a:pt x="60" y="5"/>
                  </a:lnTo>
                  <a:lnTo>
                    <a:pt x="74" y="4"/>
                  </a:lnTo>
                  <a:lnTo>
                    <a:pt x="89" y="3"/>
                  </a:lnTo>
                  <a:lnTo>
                    <a:pt x="105" y="1"/>
                  </a:lnTo>
                  <a:lnTo>
                    <a:pt x="122" y="1"/>
                  </a:lnTo>
                  <a:lnTo>
                    <a:pt x="139" y="0"/>
                  </a:lnTo>
                  <a:lnTo>
                    <a:pt x="156" y="0"/>
                  </a:lnTo>
                  <a:lnTo>
                    <a:pt x="174" y="0"/>
                  </a:lnTo>
                  <a:lnTo>
                    <a:pt x="192" y="0"/>
                  </a:lnTo>
                  <a:lnTo>
                    <a:pt x="211" y="1"/>
                  </a:lnTo>
                  <a:lnTo>
                    <a:pt x="229" y="1"/>
                  </a:lnTo>
                  <a:lnTo>
                    <a:pt x="248" y="3"/>
                  </a:lnTo>
                  <a:lnTo>
                    <a:pt x="267" y="4"/>
                  </a:lnTo>
                  <a:lnTo>
                    <a:pt x="287" y="7"/>
                  </a:lnTo>
                  <a:lnTo>
                    <a:pt x="305" y="9"/>
                  </a:lnTo>
                  <a:lnTo>
                    <a:pt x="324" y="11"/>
                  </a:lnTo>
                  <a:lnTo>
                    <a:pt x="343" y="15"/>
                  </a:lnTo>
                  <a:lnTo>
                    <a:pt x="361" y="19"/>
                  </a:lnTo>
                  <a:lnTo>
                    <a:pt x="380" y="23"/>
                  </a:lnTo>
                  <a:lnTo>
                    <a:pt x="398" y="28"/>
                  </a:lnTo>
                  <a:lnTo>
                    <a:pt x="415" y="33"/>
                  </a:lnTo>
                  <a:lnTo>
                    <a:pt x="432" y="40"/>
                  </a:lnTo>
                  <a:lnTo>
                    <a:pt x="449" y="45"/>
                  </a:lnTo>
                  <a:lnTo>
                    <a:pt x="465" y="53"/>
                  </a:lnTo>
                  <a:lnTo>
                    <a:pt x="480" y="61"/>
                  </a:lnTo>
                  <a:lnTo>
                    <a:pt x="495" y="70"/>
                  </a:lnTo>
                  <a:lnTo>
                    <a:pt x="509" y="79"/>
                  </a:lnTo>
                  <a:lnTo>
                    <a:pt x="522" y="88"/>
                  </a:lnTo>
                  <a:lnTo>
                    <a:pt x="508" y="90"/>
                  </a:lnTo>
                  <a:lnTo>
                    <a:pt x="494" y="91"/>
                  </a:lnTo>
                  <a:lnTo>
                    <a:pt x="479" y="92"/>
                  </a:lnTo>
                  <a:lnTo>
                    <a:pt x="465" y="93"/>
                  </a:lnTo>
                  <a:lnTo>
                    <a:pt x="450" y="93"/>
                  </a:lnTo>
                  <a:lnTo>
                    <a:pt x="434" y="94"/>
                  </a:lnTo>
                  <a:lnTo>
                    <a:pt x="418" y="94"/>
                  </a:lnTo>
                  <a:lnTo>
                    <a:pt x="402" y="93"/>
                  </a:lnTo>
                  <a:lnTo>
                    <a:pt x="386" y="93"/>
                  </a:lnTo>
                  <a:lnTo>
                    <a:pt x="370" y="93"/>
                  </a:lnTo>
                  <a:lnTo>
                    <a:pt x="354" y="92"/>
                  </a:lnTo>
                  <a:lnTo>
                    <a:pt x="337" y="90"/>
                  </a:lnTo>
                  <a:lnTo>
                    <a:pt x="321" y="89"/>
                  </a:lnTo>
                  <a:lnTo>
                    <a:pt x="304" y="88"/>
                  </a:lnTo>
                  <a:lnTo>
                    <a:pt x="287" y="86"/>
                  </a:lnTo>
                  <a:lnTo>
                    <a:pt x="270" y="84"/>
                  </a:lnTo>
                  <a:lnTo>
                    <a:pt x="254" y="82"/>
                  </a:lnTo>
                  <a:lnTo>
                    <a:pt x="237" y="79"/>
                  </a:lnTo>
                  <a:lnTo>
                    <a:pt x="221" y="78"/>
                  </a:lnTo>
                  <a:lnTo>
                    <a:pt x="204" y="75"/>
                  </a:lnTo>
                  <a:lnTo>
                    <a:pt x="188" y="72"/>
                  </a:lnTo>
                  <a:lnTo>
                    <a:pt x="172" y="69"/>
                  </a:lnTo>
                  <a:lnTo>
                    <a:pt x="156" y="66"/>
                  </a:lnTo>
                  <a:lnTo>
                    <a:pt x="140" y="62"/>
                  </a:lnTo>
                  <a:lnTo>
                    <a:pt x="124" y="59"/>
                  </a:lnTo>
                  <a:lnTo>
                    <a:pt x="109" y="55"/>
                  </a:lnTo>
                  <a:lnTo>
                    <a:pt x="94" y="51"/>
                  </a:lnTo>
                  <a:lnTo>
                    <a:pt x="79" y="47"/>
                  </a:lnTo>
                  <a:lnTo>
                    <a:pt x="65" y="43"/>
                  </a:lnTo>
                  <a:lnTo>
                    <a:pt x="51" y="38"/>
                  </a:lnTo>
                  <a:lnTo>
                    <a:pt x="37" y="34"/>
                  </a:lnTo>
                  <a:lnTo>
                    <a:pt x="24" y="29"/>
                  </a:lnTo>
                  <a:lnTo>
                    <a:pt x="21" y="27"/>
                  </a:lnTo>
                  <a:lnTo>
                    <a:pt x="18" y="25"/>
                  </a:lnTo>
                  <a:lnTo>
                    <a:pt x="15" y="23"/>
                  </a:lnTo>
                  <a:lnTo>
                    <a:pt x="12" y="21"/>
                  </a:lnTo>
                  <a:lnTo>
                    <a:pt x="9" y="19"/>
                  </a:lnTo>
                  <a:lnTo>
                    <a:pt x="6" y="16"/>
                  </a:lnTo>
                  <a:lnTo>
                    <a:pt x="3" y="15"/>
                  </a:lnTo>
                  <a:lnTo>
                    <a:pt x="0" y="13"/>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2" name="Freeform 314"/>
            <p:cNvSpPr>
              <a:spLocks/>
            </p:cNvSpPr>
            <p:nvPr/>
          </p:nvSpPr>
          <p:spPr bwMode="auto">
            <a:xfrm>
              <a:off x="3789363" y="2654300"/>
              <a:ext cx="768350" cy="136525"/>
            </a:xfrm>
            <a:custGeom>
              <a:avLst/>
              <a:gdLst>
                <a:gd name="T0" fmla="*/ 2147483646 w 484"/>
                <a:gd name="T1" fmla="*/ 2147483646 h 86"/>
                <a:gd name="T2" fmla="*/ 2147483646 w 484"/>
                <a:gd name="T3" fmla="*/ 2147483646 h 86"/>
                <a:gd name="T4" fmla="*/ 2147483646 w 484"/>
                <a:gd name="T5" fmla="*/ 2147483646 h 86"/>
                <a:gd name="T6" fmla="*/ 2147483646 w 484"/>
                <a:gd name="T7" fmla="*/ 2147483646 h 86"/>
                <a:gd name="T8" fmla="*/ 2147483646 w 484"/>
                <a:gd name="T9" fmla="*/ 0 h 86"/>
                <a:gd name="T10" fmla="*/ 2147483646 w 484"/>
                <a:gd name="T11" fmla="*/ 0 h 86"/>
                <a:gd name="T12" fmla="*/ 2147483646 w 484"/>
                <a:gd name="T13" fmla="*/ 0 h 86"/>
                <a:gd name="T14" fmla="*/ 2147483646 w 484"/>
                <a:gd name="T15" fmla="*/ 2147483646 h 86"/>
                <a:gd name="T16" fmla="*/ 2147483646 w 484"/>
                <a:gd name="T17" fmla="*/ 2147483646 h 86"/>
                <a:gd name="T18" fmla="*/ 2147483646 w 484"/>
                <a:gd name="T19" fmla="*/ 2147483646 h 86"/>
                <a:gd name="T20" fmla="*/ 2147483646 w 484"/>
                <a:gd name="T21" fmla="*/ 2147483646 h 86"/>
                <a:gd name="T22" fmla="*/ 2147483646 w 484"/>
                <a:gd name="T23" fmla="*/ 2147483646 h 86"/>
                <a:gd name="T24" fmla="*/ 2147483646 w 484"/>
                <a:gd name="T25" fmla="*/ 2147483646 h 86"/>
                <a:gd name="T26" fmla="*/ 2147483646 w 484"/>
                <a:gd name="T27" fmla="*/ 2147483646 h 86"/>
                <a:gd name="T28" fmla="*/ 2147483646 w 484"/>
                <a:gd name="T29" fmla="*/ 2147483646 h 86"/>
                <a:gd name="T30" fmla="*/ 2147483646 w 484"/>
                <a:gd name="T31" fmla="*/ 2147483646 h 86"/>
                <a:gd name="T32" fmla="*/ 2147483646 w 484"/>
                <a:gd name="T33" fmla="*/ 2147483646 h 86"/>
                <a:gd name="T34" fmla="*/ 2147483646 w 484"/>
                <a:gd name="T35" fmla="*/ 2147483646 h 86"/>
                <a:gd name="T36" fmla="*/ 2147483646 w 484"/>
                <a:gd name="T37" fmla="*/ 2147483646 h 86"/>
                <a:gd name="T38" fmla="*/ 2147483646 w 484"/>
                <a:gd name="T39" fmla="*/ 2147483646 h 86"/>
                <a:gd name="T40" fmla="*/ 2147483646 w 484"/>
                <a:gd name="T41" fmla="*/ 2147483646 h 86"/>
                <a:gd name="T42" fmla="*/ 2147483646 w 484"/>
                <a:gd name="T43" fmla="*/ 2147483646 h 86"/>
                <a:gd name="T44" fmla="*/ 2147483646 w 484"/>
                <a:gd name="T45" fmla="*/ 2147483646 h 86"/>
                <a:gd name="T46" fmla="*/ 2147483646 w 484"/>
                <a:gd name="T47" fmla="*/ 2147483646 h 86"/>
                <a:gd name="T48" fmla="*/ 2147483646 w 484"/>
                <a:gd name="T49" fmla="*/ 2147483646 h 86"/>
                <a:gd name="T50" fmla="*/ 2147483646 w 484"/>
                <a:gd name="T51" fmla="*/ 2147483646 h 86"/>
                <a:gd name="T52" fmla="*/ 2147483646 w 484"/>
                <a:gd name="T53" fmla="*/ 2147483646 h 86"/>
                <a:gd name="T54" fmla="*/ 2147483646 w 484"/>
                <a:gd name="T55" fmla="*/ 2147483646 h 86"/>
                <a:gd name="T56" fmla="*/ 2147483646 w 484"/>
                <a:gd name="T57" fmla="*/ 2147483646 h 86"/>
                <a:gd name="T58" fmla="*/ 2147483646 w 484"/>
                <a:gd name="T59" fmla="*/ 2147483646 h 86"/>
                <a:gd name="T60" fmla="*/ 2147483646 w 484"/>
                <a:gd name="T61" fmla="*/ 2147483646 h 86"/>
                <a:gd name="T62" fmla="*/ 2147483646 w 484"/>
                <a:gd name="T63" fmla="*/ 2147483646 h 86"/>
                <a:gd name="T64" fmla="*/ 2147483646 w 484"/>
                <a:gd name="T65" fmla="*/ 2147483646 h 86"/>
                <a:gd name="T66" fmla="*/ 2147483646 w 484"/>
                <a:gd name="T67" fmla="*/ 2147483646 h 86"/>
                <a:gd name="T68" fmla="*/ 2147483646 w 484"/>
                <a:gd name="T69" fmla="*/ 2147483646 h 86"/>
                <a:gd name="T70" fmla="*/ 2147483646 w 484"/>
                <a:gd name="T71" fmla="*/ 214748364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4"/>
                <a:gd name="T109" fmla="*/ 0 h 86"/>
                <a:gd name="T110" fmla="*/ 484 w 48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4" h="86">
                  <a:moveTo>
                    <a:pt x="0" y="11"/>
                  </a:moveTo>
                  <a:lnTo>
                    <a:pt x="10" y="10"/>
                  </a:lnTo>
                  <a:lnTo>
                    <a:pt x="20" y="8"/>
                  </a:lnTo>
                  <a:lnTo>
                    <a:pt x="32" y="7"/>
                  </a:lnTo>
                  <a:lnTo>
                    <a:pt x="43" y="5"/>
                  </a:lnTo>
                  <a:lnTo>
                    <a:pt x="56" y="4"/>
                  </a:lnTo>
                  <a:lnTo>
                    <a:pt x="69" y="3"/>
                  </a:lnTo>
                  <a:lnTo>
                    <a:pt x="83" y="2"/>
                  </a:lnTo>
                  <a:lnTo>
                    <a:pt x="98" y="1"/>
                  </a:lnTo>
                  <a:lnTo>
                    <a:pt x="113" y="0"/>
                  </a:lnTo>
                  <a:lnTo>
                    <a:pt x="129" y="0"/>
                  </a:lnTo>
                  <a:lnTo>
                    <a:pt x="145" y="0"/>
                  </a:lnTo>
                  <a:lnTo>
                    <a:pt x="162" y="0"/>
                  </a:lnTo>
                  <a:lnTo>
                    <a:pt x="178" y="0"/>
                  </a:lnTo>
                  <a:lnTo>
                    <a:pt x="196" y="0"/>
                  </a:lnTo>
                  <a:lnTo>
                    <a:pt x="213" y="1"/>
                  </a:lnTo>
                  <a:lnTo>
                    <a:pt x="230" y="3"/>
                  </a:lnTo>
                  <a:lnTo>
                    <a:pt x="248" y="4"/>
                  </a:lnTo>
                  <a:lnTo>
                    <a:pt x="266" y="6"/>
                  </a:lnTo>
                  <a:lnTo>
                    <a:pt x="283" y="8"/>
                  </a:lnTo>
                  <a:lnTo>
                    <a:pt x="300" y="10"/>
                  </a:lnTo>
                  <a:lnTo>
                    <a:pt x="318" y="14"/>
                  </a:lnTo>
                  <a:lnTo>
                    <a:pt x="335" y="17"/>
                  </a:lnTo>
                  <a:lnTo>
                    <a:pt x="352" y="21"/>
                  </a:lnTo>
                  <a:lnTo>
                    <a:pt x="368" y="26"/>
                  </a:lnTo>
                  <a:lnTo>
                    <a:pt x="385" y="31"/>
                  </a:lnTo>
                  <a:lnTo>
                    <a:pt x="400" y="36"/>
                  </a:lnTo>
                  <a:lnTo>
                    <a:pt x="416" y="42"/>
                  </a:lnTo>
                  <a:lnTo>
                    <a:pt x="431" y="49"/>
                  </a:lnTo>
                  <a:lnTo>
                    <a:pt x="446" y="55"/>
                  </a:lnTo>
                  <a:lnTo>
                    <a:pt x="459" y="63"/>
                  </a:lnTo>
                  <a:lnTo>
                    <a:pt x="472" y="72"/>
                  </a:lnTo>
                  <a:lnTo>
                    <a:pt x="484" y="81"/>
                  </a:lnTo>
                  <a:lnTo>
                    <a:pt x="472" y="82"/>
                  </a:lnTo>
                  <a:lnTo>
                    <a:pt x="458" y="84"/>
                  </a:lnTo>
                  <a:lnTo>
                    <a:pt x="445" y="84"/>
                  </a:lnTo>
                  <a:lnTo>
                    <a:pt x="431" y="85"/>
                  </a:lnTo>
                  <a:lnTo>
                    <a:pt x="417" y="86"/>
                  </a:lnTo>
                  <a:lnTo>
                    <a:pt x="402" y="86"/>
                  </a:lnTo>
                  <a:lnTo>
                    <a:pt x="388" y="86"/>
                  </a:lnTo>
                  <a:lnTo>
                    <a:pt x="373" y="86"/>
                  </a:lnTo>
                  <a:lnTo>
                    <a:pt x="358" y="85"/>
                  </a:lnTo>
                  <a:lnTo>
                    <a:pt x="344" y="85"/>
                  </a:lnTo>
                  <a:lnTo>
                    <a:pt x="328" y="84"/>
                  </a:lnTo>
                  <a:lnTo>
                    <a:pt x="313" y="83"/>
                  </a:lnTo>
                  <a:lnTo>
                    <a:pt x="298" y="82"/>
                  </a:lnTo>
                  <a:lnTo>
                    <a:pt x="282" y="81"/>
                  </a:lnTo>
                  <a:lnTo>
                    <a:pt x="267" y="79"/>
                  </a:lnTo>
                  <a:lnTo>
                    <a:pt x="251" y="78"/>
                  </a:lnTo>
                  <a:lnTo>
                    <a:pt x="236" y="76"/>
                  </a:lnTo>
                  <a:lnTo>
                    <a:pt x="220" y="74"/>
                  </a:lnTo>
                  <a:lnTo>
                    <a:pt x="205" y="71"/>
                  </a:lnTo>
                  <a:lnTo>
                    <a:pt x="190" y="69"/>
                  </a:lnTo>
                  <a:lnTo>
                    <a:pt x="175" y="66"/>
                  </a:lnTo>
                  <a:lnTo>
                    <a:pt x="160" y="63"/>
                  </a:lnTo>
                  <a:lnTo>
                    <a:pt x="145" y="60"/>
                  </a:lnTo>
                  <a:lnTo>
                    <a:pt x="130" y="57"/>
                  </a:lnTo>
                  <a:lnTo>
                    <a:pt x="116" y="54"/>
                  </a:lnTo>
                  <a:lnTo>
                    <a:pt x="102" y="51"/>
                  </a:lnTo>
                  <a:lnTo>
                    <a:pt x="88" y="47"/>
                  </a:lnTo>
                  <a:lnTo>
                    <a:pt x="74" y="43"/>
                  </a:lnTo>
                  <a:lnTo>
                    <a:pt x="61" y="39"/>
                  </a:lnTo>
                  <a:lnTo>
                    <a:pt x="48" y="35"/>
                  </a:lnTo>
                  <a:lnTo>
                    <a:pt x="35" y="31"/>
                  </a:lnTo>
                  <a:lnTo>
                    <a:pt x="23" y="27"/>
                  </a:lnTo>
                  <a:lnTo>
                    <a:pt x="20" y="25"/>
                  </a:lnTo>
                  <a:lnTo>
                    <a:pt x="17" y="23"/>
                  </a:lnTo>
                  <a:lnTo>
                    <a:pt x="14" y="21"/>
                  </a:lnTo>
                  <a:lnTo>
                    <a:pt x="11" y="19"/>
                  </a:lnTo>
                  <a:lnTo>
                    <a:pt x="9" y="17"/>
                  </a:lnTo>
                  <a:lnTo>
                    <a:pt x="6" y="15"/>
                  </a:lnTo>
                  <a:lnTo>
                    <a:pt x="3" y="13"/>
                  </a:lnTo>
                  <a:lnTo>
                    <a:pt x="0" y="11"/>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3" name="Freeform 315"/>
            <p:cNvSpPr>
              <a:spLocks/>
            </p:cNvSpPr>
            <p:nvPr/>
          </p:nvSpPr>
          <p:spPr bwMode="auto">
            <a:xfrm>
              <a:off x="3827463" y="2659063"/>
              <a:ext cx="704850" cy="127000"/>
            </a:xfrm>
            <a:custGeom>
              <a:avLst/>
              <a:gdLst>
                <a:gd name="T0" fmla="*/ 2147483646 w 444"/>
                <a:gd name="T1" fmla="*/ 2147483646 h 80"/>
                <a:gd name="T2" fmla="*/ 2147483646 w 444"/>
                <a:gd name="T3" fmla="*/ 2147483646 h 80"/>
                <a:gd name="T4" fmla="*/ 2147483646 w 444"/>
                <a:gd name="T5" fmla="*/ 2147483646 h 80"/>
                <a:gd name="T6" fmla="*/ 2147483646 w 444"/>
                <a:gd name="T7" fmla="*/ 2147483646 h 80"/>
                <a:gd name="T8" fmla="*/ 2147483646 w 444"/>
                <a:gd name="T9" fmla="*/ 2147483646 h 80"/>
                <a:gd name="T10" fmla="*/ 2147483646 w 444"/>
                <a:gd name="T11" fmla="*/ 0 h 80"/>
                <a:gd name="T12" fmla="*/ 2147483646 w 444"/>
                <a:gd name="T13" fmla="*/ 2147483646 h 80"/>
                <a:gd name="T14" fmla="*/ 2147483646 w 444"/>
                <a:gd name="T15" fmla="*/ 2147483646 h 80"/>
                <a:gd name="T16" fmla="*/ 2147483646 w 444"/>
                <a:gd name="T17" fmla="*/ 2147483646 h 80"/>
                <a:gd name="T18" fmla="*/ 2147483646 w 444"/>
                <a:gd name="T19" fmla="*/ 2147483646 h 80"/>
                <a:gd name="T20" fmla="*/ 2147483646 w 444"/>
                <a:gd name="T21" fmla="*/ 2147483646 h 80"/>
                <a:gd name="T22" fmla="*/ 2147483646 w 444"/>
                <a:gd name="T23" fmla="*/ 2147483646 h 80"/>
                <a:gd name="T24" fmla="*/ 2147483646 w 444"/>
                <a:gd name="T25" fmla="*/ 2147483646 h 80"/>
                <a:gd name="T26" fmla="*/ 2147483646 w 444"/>
                <a:gd name="T27" fmla="*/ 2147483646 h 80"/>
                <a:gd name="T28" fmla="*/ 2147483646 w 444"/>
                <a:gd name="T29" fmla="*/ 2147483646 h 80"/>
                <a:gd name="T30" fmla="*/ 2147483646 w 444"/>
                <a:gd name="T31" fmla="*/ 2147483646 h 80"/>
                <a:gd name="T32" fmla="*/ 2147483646 w 444"/>
                <a:gd name="T33" fmla="*/ 2147483646 h 80"/>
                <a:gd name="T34" fmla="*/ 2147483646 w 444"/>
                <a:gd name="T35" fmla="*/ 2147483646 h 80"/>
                <a:gd name="T36" fmla="*/ 2147483646 w 444"/>
                <a:gd name="T37" fmla="*/ 2147483646 h 80"/>
                <a:gd name="T38" fmla="*/ 2147483646 w 444"/>
                <a:gd name="T39" fmla="*/ 2147483646 h 80"/>
                <a:gd name="T40" fmla="*/ 2147483646 w 444"/>
                <a:gd name="T41" fmla="*/ 2147483646 h 80"/>
                <a:gd name="T42" fmla="*/ 2147483646 w 444"/>
                <a:gd name="T43" fmla="*/ 2147483646 h 80"/>
                <a:gd name="T44" fmla="*/ 2147483646 w 444"/>
                <a:gd name="T45" fmla="*/ 2147483646 h 80"/>
                <a:gd name="T46" fmla="*/ 2147483646 w 444"/>
                <a:gd name="T47" fmla="*/ 2147483646 h 80"/>
                <a:gd name="T48" fmla="*/ 2147483646 w 444"/>
                <a:gd name="T49" fmla="*/ 2147483646 h 80"/>
                <a:gd name="T50" fmla="*/ 2147483646 w 444"/>
                <a:gd name="T51" fmla="*/ 2147483646 h 80"/>
                <a:gd name="T52" fmla="*/ 2147483646 w 444"/>
                <a:gd name="T53" fmla="*/ 2147483646 h 80"/>
                <a:gd name="T54" fmla="*/ 2147483646 w 444"/>
                <a:gd name="T55" fmla="*/ 2147483646 h 80"/>
                <a:gd name="T56" fmla="*/ 2147483646 w 444"/>
                <a:gd name="T57" fmla="*/ 2147483646 h 80"/>
                <a:gd name="T58" fmla="*/ 2147483646 w 444"/>
                <a:gd name="T59" fmla="*/ 2147483646 h 80"/>
                <a:gd name="T60" fmla="*/ 2147483646 w 444"/>
                <a:gd name="T61" fmla="*/ 2147483646 h 80"/>
                <a:gd name="T62" fmla="*/ 2147483646 w 444"/>
                <a:gd name="T63" fmla="*/ 2147483646 h 80"/>
                <a:gd name="T64" fmla="*/ 2147483646 w 444"/>
                <a:gd name="T65" fmla="*/ 2147483646 h 80"/>
                <a:gd name="T66" fmla="*/ 2147483646 w 444"/>
                <a:gd name="T67" fmla="*/ 2147483646 h 80"/>
                <a:gd name="T68" fmla="*/ 2147483646 w 444"/>
                <a:gd name="T69" fmla="*/ 2147483646 h 80"/>
                <a:gd name="T70" fmla="*/ 2147483646 w 444"/>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4"/>
                <a:gd name="T109" fmla="*/ 0 h 80"/>
                <a:gd name="T110" fmla="*/ 444 w 444"/>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4" h="80">
                  <a:moveTo>
                    <a:pt x="0" y="12"/>
                  </a:moveTo>
                  <a:lnTo>
                    <a:pt x="8" y="10"/>
                  </a:lnTo>
                  <a:lnTo>
                    <a:pt x="17" y="9"/>
                  </a:lnTo>
                  <a:lnTo>
                    <a:pt x="28" y="7"/>
                  </a:lnTo>
                  <a:lnTo>
                    <a:pt x="38" y="6"/>
                  </a:lnTo>
                  <a:lnTo>
                    <a:pt x="50" y="5"/>
                  </a:lnTo>
                  <a:lnTo>
                    <a:pt x="63" y="4"/>
                  </a:lnTo>
                  <a:lnTo>
                    <a:pt x="76" y="3"/>
                  </a:lnTo>
                  <a:lnTo>
                    <a:pt x="89" y="2"/>
                  </a:lnTo>
                  <a:lnTo>
                    <a:pt x="103" y="2"/>
                  </a:lnTo>
                  <a:lnTo>
                    <a:pt x="117" y="1"/>
                  </a:lnTo>
                  <a:lnTo>
                    <a:pt x="132" y="0"/>
                  </a:lnTo>
                  <a:lnTo>
                    <a:pt x="148" y="0"/>
                  </a:lnTo>
                  <a:lnTo>
                    <a:pt x="163" y="1"/>
                  </a:lnTo>
                  <a:lnTo>
                    <a:pt x="179" y="2"/>
                  </a:lnTo>
                  <a:lnTo>
                    <a:pt x="194" y="2"/>
                  </a:lnTo>
                  <a:lnTo>
                    <a:pt x="210" y="3"/>
                  </a:lnTo>
                  <a:lnTo>
                    <a:pt x="227" y="4"/>
                  </a:lnTo>
                  <a:lnTo>
                    <a:pt x="242" y="6"/>
                  </a:lnTo>
                  <a:lnTo>
                    <a:pt x="259" y="8"/>
                  </a:lnTo>
                  <a:lnTo>
                    <a:pt x="275" y="11"/>
                  </a:lnTo>
                  <a:lnTo>
                    <a:pt x="290" y="14"/>
                  </a:lnTo>
                  <a:lnTo>
                    <a:pt x="306" y="17"/>
                  </a:lnTo>
                  <a:lnTo>
                    <a:pt x="322" y="20"/>
                  </a:lnTo>
                  <a:lnTo>
                    <a:pt x="337" y="24"/>
                  </a:lnTo>
                  <a:lnTo>
                    <a:pt x="352" y="29"/>
                  </a:lnTo>
                  <a:lnTo>
                    <a:pt x="367" y="34"/>
                  </a:lnTo>
                  <a:lnTo>
                    <a:pt x="381" y="40"/>
                  </a:lnTo>
                  <a:lnTo>
                    <a:pt x="394" y="45"/>
                  </a:lnTo>
                  <a:lnTo>
                    <a:pt x="407" y="52"/>
                  </a:lnTo>
                  <a:lnTo>
                    <a:pt x="420" y="59"/>
                  </a:lnTo>
                  <a:lnTo>
                    <a:pt x="432" y="66"/>
                  </a:lnTo>
                  <a:lnTo>
                    <a:pt x="444" y="75"/>
                  </a:lnTo>
                  <a:lnTo>
                    <a:pt x="431" y="76"/>
                  </a:lnTo>
                  <a:lnTo>
                    <a:pt x="419" y="77"/>
                  </a:lnTo>
                  <a:lnTo>
                    <a:pt x="407" y="78"/>
                  </a:lnTo>
                  <a:lnTo>
                    <a:pt x="394" y="78"/>
                  </a:lnTo>
                  <a:lnTo>
                    <a:pt x="381" y="79"/>
                  </a:lnTo>
                  <a:lnTo>
                    <a:pt x="368" y="79"/>
                  </a:lnTo>
                  <a:lnTo>
                    <a:pt x="355" y="80"/>
                  </a:lnTo>
                  <a:lnTo>
                    <a:pt x="341" y="79"/>
                  </a:lnTo>
                  <a:lnTo>
                    <a:pt x="328" y="79"/>
                  </a:lnTo>
                  <a:lnTo>
                    <a:pt x="314" y="78"/>
                  </a:lnTo>
                  <a:lnTo>
                    <a:pt x="300" y="78"/>
                  </a:lnTo>
                  <a:lnTo>
                    <a:pt x="286" y="77"/>
                  </a:lnTo>
                  <a:lnTo>
                    <a:pt x="272" y="76"/>
                  </a:lnTo>
                  <a:lnTo>
                    <a:pt x="257" y="75"/>
                  </a:lnTo>
                  <a:lnTo>
                    <a:pt x="244" y="74"/>
                  </a:lnTo>
                  <a:lnTo>
                    <a:pt x="229" y="72"/>
                  </a:lnTo>
                  <a:lnTo>
                    <a:pt x="215" y="70"/>
                  </a:lnTo>
                  <a:lnTo>
                    <a:pt x="201" y="68"/>
                  </a:lnTo>
                  <a:lnTo>
                    <a:pt x="187" y="66"/>
                  </a:lnTo>
                  <a:lnTo>
                    <a:pt x="174" y="64"/>
                  </a:lnTo>
                  <a:lnTo>
                    <a:pt x="160" y="61"/>
                  </a:lnTo>
                  <a:lnTo>
                    <a:pt x="146" y="59"/>
                  </a:lnTo>
                  <a:lnTo>
                    <a:pt x="132" y="56"/>
                  </a:lnTo>
                  <a:lnTo>
                    <a:pt x="119" y="53"/>
                  </a:lnTo>
                  <a:lnTo>
                    <a:pt x="105" y="50"/>
                  </a:lnTo>
                  <a:lnTo>
                    <a:pt x="93" y="47"/>
                  </a:lnTo>
                  <a:lnTo>
                    <a:pt x="80" y="44"/>
                  </a:lnTo>
                  <a:lnTo>
                    <a:pt x="67" y="40"/>
                  </a:lnTo>
                  <a:lnTo>
                    <a:pt x="55" y="37"/>
                  </a:lnTo>
                  <a:lnTo>
                    <a:pt x="43" y="33"/>
                  </a:lnTo>
                  <a:lnTo>
                    <a:pt x="32" y="29"/>
                  </a:lnTo>
                  <a:lnTo>
                    <a:pt x="20" y="25"/>
                  </a:lnTo>
                  <a:lnTo>
                    <a:pt x="17" y="23"/>
                  </a:lnTo>
                  <a:lnTo>
                    <a:pt x="15" y="22"/>
                  </a:lnTo>
                  <a:lnTo>
                    <a:pt x="12" y="20"/>
                  </a:lnTo>
                  <a:lnTo>
                    <a:pt x="9" y="19"/>
                  </a:lnTo>
                  <a:lnTo>
                    <a:pt x="8" y="17"/>
                  </a:lnTo>
                  <a:lnTo>
                    <a:pt x="5" y="15"/>
                  </a:lnTo>
                  <a:lnTo>
                    <a:pt x="2" y="14"/>
                  </a:lnTo>
                  <a:lnTo>
                    <a:pt x="0" y="12"/>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4" name="Freeform 316"/>
            <p:cNvSpPr>
              <a:spLocks/>
            </p:cNvSpPr>
            <p:nvPr/>
          </p:nvSpPr>
          <p:spPr bwMode="auto">
            <a:xfrm>
              <a:off x="3862388" y="2665413"/>
              <a:ext cx="642938" cy="115887"/>
            </a:xfrm>
            <a:custGeom>
              <a:avLst/>
              <a:gdLst>
                <a:gd name="T0" fmla="*/ 2147483646 w 405"/>
                <a:gd name="T1" fmla="*/ 2147483646 h 73"/>
                <a:gd name="T2" fmla="*/ 2147483646 w 405"/>
                <a:gd name="T3" fmla="*/ 2147483646 h 73"/>
                <a:gd name="T4" fmla="*/ 2147483646 w 405"/>
                <a:gd name="T5" fmla="*/ 2147483646 h 73"/>
                <a:gd name="T6" fmla="*/ 2147483646 w 405"/>
                <a:gd name="T7" fmla="*/ 2147483646 h 73"/>
                <a:gd name="T8" fmla="*/ 2147483646 w 405"/>
                <a:gd name="T9" fmla="*/ 2147483646 h 73"/>
                <a:gd name="T10" fmla="*/ 2147483646 w 405"/>
                <a:gd name="T11" fmla="*/ 0 h 73"/>
                <a:gd name="T12" fmla="*/ 2147483646 w 405"/>
                <a:gd name="T13" fmla="*/ 0 h 73"/>
                <a:gd name="T14" fmla="*/ 2147483646 w 405"/>
                <a:gd name="T15" fmla="*/ 2147483646 h 73"/>
                <a:gd name="T16" fmla="*/ 2147483646 w 405"/>
                <a:gd name="T17" fmla="*/ 2147483646 h 73"/>
                <a:gd name="T18" fmla="*/ 2147483646 w 405"/>
                <a:gd name="T19" fmla="*/ 2147483646 h 73"/>
                <a:gd name="T20" fmla="*/ 2147483646 w 405"/>
                <a:gd name="T21" fmla="*/ 2147483646 h 73"/>
                <a:gd name="T22" fmla="*/ 2147483646 w 405"/>
                <a:gd name="T23" fmla="*/ 2147483646 h 73"/>
                <a:gd name="T24" fmla="*/ 2147483646 w 405"/>
                <a:gd name="T25" fmla="*/ 2147483646 h 73"/>
                <a:gd name="T26" fmla="*/ 2147483646 w 405"/>
                <a:gd name="T27" fmla="*/ 2147483646 h 73"/>
                <a:gd name="T28" fmla="*/ 2147483646 w 405"/>
                <a:gd name="T29" fmla="*/ 2147483646 h 73"/>
                <a:gd name="T30" fmla="*/ 2147483646 w 405"/>
                <a:gd name="T31" fmla="*/ 2147483646 h 73"/>
                <a:gd name="T32" fmla="*/ 2147483646 w 405"/>
                <a:gd name="T33" fmla="*/ 2147483646 h 73"/>
                <a:gd name="T34" fmla="*/ 2147483646 w 405"/>
                <a:gd name="T35" fmla="*/ 2147483646 h 73"/>
                <a:gd name="T36" fmla="*/ 2147483646 w 405"/>
                <a:gd name="T37" fmla="*/ 2147483646 h 73"/>
                <a:gd name="T38" fmla="*/ 2147483646 w 405"/>
                <a:gd name="T39" fmla="*/ 2147483646 h 73"/>
                <a:gd name="T40" fmla="*/ 2147483646 w 405"/>
                <a:gd name="T41" fmla="*/ 2147483646 h 73"/>
                <a:gd name="T42" fmla="*/ 2147483646 w 405"/>
                <a:gd name="T43" fmla="*/ 2147483646 h 73"/>
                <a:gd name="T44" fmla="*/ 2147483646 w 405"/>
                <a:gd name="T45" fmla="*/ 2147483646 h 73"/>
                <a:gd name="T46" fmla="*/ 2147483646 w 405"/>
                <a:gd name="T47" fmla="*/ 2147483646 h 73"/>
                <a:gd name="T48" fmla="*/ 2147483646 w 405"/>
                <a:gd name="T49" fmla="*/ 2147483646 h 73"/>
                <a:gd name="T50" fmla="*/ 2147483646 w 405"/>
                <a:gd name="T51" fmla="*/ 2147483646 h 73"/>
                <a:gd name="T52" fmla="*/ 2147483646 w 405"/>
                <a:gd name="T53" fmla="*/ 2147483646 h 73"/>
                <a:gd name="T54" fmla="*/ 2147483646 w 405"/>
                <a:gd name="T55" fmla="*/ 2147483646 h 73"/>
                <a:gd name="T56" fmla="*/ 2147483646 w 405"/>
                <a:gd name="T57" fmla="*/ 2147483646 h 73"/>
                <a:gd name="T58" fmla="*/ 2147483646 w 405"/>
                <a:gd name="T59" fmla="*/ 2147483646 h 73"/>
                <a:gd name="T60" fmla="*/ 2147483646 w 405"/>
                <a:gd name="T61" fmla="*/ 2147483646 h 73"/>
                <a:gd name="T62" fmla="*/ 2147483646 w 405"/>
                <a:gd name="T63" fmla="*/ 2147483646 h 73"/>
                <a:gd name="T64" fmla="*/ 2147483646 w 405"/>
                <a:gd name="T65" fmla="*/ 2147483646 h 73"/>
                <a:gd name="T66" fmla="*/ 2147483646 w 405"/>
                <a:gd name="T67" fmla="*/ 2147483646 h 73"/>
                <a:gd name="T68" fmla="*/ 2147483646 w 405"/>
                <a:gd name="T69" fmla="*/ 2147483646 h 73"/>
                <a:gd name="T70" fmla="*/ 2147483646 w 405"/>
                <a:gd name="T71" fmla="*/ 2147483646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5"/>
                <a:gd name="T109" fmla="*/ 0 h 73"/>
                <a:gd name="T110" fmla="*/ 405 w 40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5" h="73">
                  <a:moveTo>
                    <a:pt x="0" y="11"/>
                  </a:moveTo>
                  <a:lnTo>
                    <a:pt x="8" y="10"/>
                  </a:lnTo>
                  <a:lnTo>
                    <a:pt x="16" y="8"/>
                  </a:lnTo>
                  <a:lnTo>
                    <a:pt x="26" y="7"/>
                  </a:lnTo>
                  <a:lnTo>
                    <a:pt x="36" y="5"/>
                  </a:lnTo>
                  <a:lnTo>
                    <a:pt x="46" y="4"/>
                  </a:lnTo>
                  <a:lnTo>
                    <a:pt x="58" y="3"/>
                  </a:lnTo>
                  <a:lnTo>
                    <a:pt x="70" y="2"/>
                  </a:lnTo>
                  <a:lnTo>
                    <a:pt x="82" y="1"/>
                  </a:lnTo>
                  <a:lnTo>
                    <a:pt x="95" y="1"/>
                  </a:lnTo>
                  <a:lnTo>
                    <a:pt x="108" y="0"/>
                  </a:lnTo>
                  <a:lnTo>
                    <a:pt x="121" y="0"/>
                  </a:lnTo>
                  <a:lnTo>
                    <a:pt x="135" y="0"/>
                  </a:lnTo>
                  <a:lnTo>
                    <a:pt x="149" y="0"/>
                  </a:lnTo>
                  <a:lnTo>
                    <a:pt x="164" y="1"/>
                  </a:lnTo>
                  <a:lnTo>
                    <a:pt x="178" y="1"/>
                  </a:lnTo>
                  <a:lnTo>
                    <a:pt x="193" y="3"/>
                  </a:lnTo>
                  <a:lnTo>
                    <a:pt x="207" y="4"/>
                  </a:lnTo>
                  <a:lnTo>
                    <a:pt x="222" y="5"/>
                  </a:lnTo>
                  <a:lnTo>
                    <a:pt x="237" y="7"/>
                  </a:lnTo>
                  <a:lnTo>
                    <a:pt x="251" y="10"/>
                  </a:lnTo>
                  <a:lnTo>
                    <a:pt x="265" y="12"/>
                  </a:lnTo>
                  <a:lnTo>
                    <a:pt x="280" y="15"/>
                  </a:lnTo>
                  <a:lnTo>
                    <a:pt x="294" y="18"/>
                  </a:lnTo>
                  <a:lnTo>
                    <a:pt x="308" y="22"/>
                  </a:lnTo>
                  <a:lnTo>
                    <a:pt x="322" y="26"/>
                  </a:lnTo>
                  <a:lnTo>
                    <a:pt x="335" y="30"/>
                  </a:lnTo>
                  <a:lnTo>
                    <a:pt x="348" y="36"/>
                  </a:lnTo>
                  <a:lnTo>
                    <a:pt x="360" y="41"/>
                  </a:lnTo>
                  <a:lnTo>
                    <a:pt x="372" y="48"/>
                  </a:lnTo>
                  <a:lnTo>
                    <a:pt x="384" y="53"/>
                  </a:lnTo>
                  <a:lnTo>
                    <a:pt x="395" y="61"/>
                  </a:lnTo>
                  <a:lnTo>
                    <a:pt x="405" y="68"/>
                  </a:lnTo>
                  <a:lnTo>
                    <a:pt x="394" y="70"/>
                  </a:lnTo>
                  <a:lnTo>
                    <a:pt x="383" y="71"/>
                  </a:lnTo>
                  <a:lnTo>
                    <a:pt x="372" y="71"/>
                  </a:lnTo>
                  <a:lnTo>
                    <a:pt x="360" y="72"/>
                  </a:lnTo>
                  <a:lnTo>
                    <a:pt x="348" y="72"/>
                  </a:lnTo>
                  <a:lnTo>
                    <a:pt x="337" y="73"/>
                  </a:lnTo>
                  <a:lnTo>
                    <a:pt x="324" y="73"/>
                  </a:lnTo>
                  <a:lnTo>
                    <a:pt x="312" y="72"/>
                  </a:lnTo>
                  <a:lnTo>
                    <a:pt x="300" y="72"/>
                  </a:lnTo>
                  <a:lnTo>
                    <a:pt x="287" y="72"/>
                  </a:lnTo>
                  <a:lnTo>
                    <a:pt x="274" y="71"/>
                  </a:lnTo>
                  <a:lnTo>
                    <a:pt x="262" y="71"/>
                  </a:lnTo>
                  <a:lnTo>
                    <a:pt x="249" y="70"/>
                  </a:lnTo>
                  <a:lnTo>
                    <a:pt x="235" y="68"/>
                  </a:lnTo>
                  <a:lnTo>
                    <a:pt x="223" y="67"/>
                  </a:lnTo>
                  <a:lnTo>
                    <a:pt x="210" y="66"/>
                  </a:lnTo>
                  <a:lnTo>
                    <a:pt x="197" y="64"/>
                  </a:lnTo>
                  <a:lnTo>
                    <a:pt x="184" y="62"/>
                  </a:lnTo>
                  <a:lnTo>
                    <a:pt x="172" y="60"/>
                  </a:lnTo>
                  <a:lnTo>
                    <a:pt x="159" y="58"/>
                  </a:lnTo>
                  <a:lnTo>
                    <a:pt x="146" y="56"/>
                  </a:lnTo>
                  <a:lnTo>
                    <a:pt x="134" y="53"/>
                  </a:lnTo>
                  <a:lnTo>
                    <a:pt x="121" y="51"/>
                  </a:lnTo>
                  <a:lnTo>
                    <a:pt x="109" y="48"/>
                  </a:lnTo>
                  <a:lnTo>
                    <a:pt x="97" y="46"/>
                  </a:lnTo>
                  <a:lnTo>
                    <a:pt x="85" y="43"/>
                  </a:lnTo>
                  <a:lnTo>
                    <a:pt x="73" y="40"/>
                  </a:lnTo>
                  <a:lnTo>
                    <a:pt x="62" y="37"/>
                  </a:lnTo>
                  <a:lnTo>
                    <a:pt x="50" y="33"/>
                  </a:lnTo>
                  <a:lnTo>
                    <a:pt x="39" y="30"/>
                  </a:lnTo>
                  <a:lnTo>
                    <a:pt x="29" y="26"/>
                  </a:lnTo>
                  <a:lnTo>
                    <a:pt x="19" y="22"/>
                  </a:lnTo>
                  <a:lnTo>
                    <a:pt x="16" y="22"/>
                  </a:lnTo>
                  <a:lnTo>
                    <a:pt x="14" y="20"/>
                  </a:lnTo>
                  <a:lnTo>
                    <a:pt x="12" y="19"/>
                  </a:lnTo>
                  <a:lnTo>
                    <a:pt x="10" y="17"/>
                  </a:lnTo>
                  <a:lnTo>
                    <a:pt x="7" y="15"/>
                  </a:lnTo>
                  <a:lnTo>
                    <a:pt x="5" y="14"/>
                  </a:lnTo>
                  <a:lnTo>
                    <a:pt x="2" y="12"/>
                  </a:lnTo>
                  <a:lnTo>
                    <a:pt x="0" y="11"/>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5" name="Freeform 317"/>
            <p:cNvSpPr>
              <a:spLocks/>
            </p:cNvSpPr>
            <p:nvPr/>
          </p:nvSpPr>
          <p:spPr bwMode="auto">
            <a:xfrm>
              <a:off x="3900488" y="2671763"/>
              <a:ext cx="577850" cy="103187"/>
            </a:xfrm>
            <a:custGeom>
              <a:avLst/>
              <a:gdLst>
                <a:gd name="T0" fmla="*/ 0 w 364"/>
                <a:gd name="T1" fmla="*/ 2147483646 h 65"/>
                <a:gd name="T2" fmla="*/ 2147483646 w 364"/>
                <a:gd name="T3" fmla="*/ 2147483646 h 65"/>
                <a:gd name="T4" fmla="*/ 2147483646 w 364"/>
                <a:gd name="T5" fmla="*/ 2147483646 h 65"/>
                <a:gd name="T6" fmla="*/ 2147483646 w 364"/>
                <a:gd name="T7" fmla="*/ 2147483646 h 65"/>
                <a:gd name="T8" fmla="*/ 2147483646 w 364"/>
                <a:gd name="T9" fmla="*/ 2147483646 h 65"/>
                <a:gd name="T10" fmla="*/ 2147483646 w 364"/>
                <a:gd name="T11" fmla="*/ 0 h 65"/>
                <a:gd name="T12" fmla="*/ 2147483646 w 364"/>
                <a:gd name="T13" fmla="*/ 0 h 65"/>
                <a:gd name="T14" fmla="*/ 2147483646 w 364"/>
                <a:gd name="T15" fmla="*/ 2147483646 h 65"/>
                <a:gd name="T16" fmla="*/ 2147483646 w 364"/>
                <a:gd name="T17" fmla="*/ 2147483646 h 65"/>
                <a:gd name="T18" fmla="*/ 2147483646 w 364"/>
                <a:gd name="T19" fmla="*/ 2147483646 h 65"/>
                <a:gd name="T20" fmla="*/ 2147483646 w 364"/>
                <a:gd name="T21" fmla="*/ 2147483646 h 65"/>
                <a:gd name="T22" fmla="*/ 2147483646 w 364"/>
                <a:gd name="T23" fmla="*/ 2147483646 h 65"/>
                <a:gd name="T24" fmla="*/ 2147483646 w 364"/>
                <a:gd name="T25" fmla="*/ 2147483646 h 65"/>
                <a:gd name="T26" fmla="*/ 2147483646 w 364"/>
                <a:gd name="T27" fmla="*/ 2147483646 h 65"/>
                <a:gd name="T28" fmla="*/ 2147483646 w 364"/>
                <a:gd name="T29" fmla="*/ 2147483646 h 65"/>
                <a:gd name="T30" fmla="*/ 2147483646 w 364"/>
                <a:gd name="T31" fmla="*/ 2147483646 h 65"/>
                <a:gd name="T32" fmla="*/ 2147483646 w 364"/>
                <a:gd name="T33" fmla="*/ 2147483646 h 65"/>
                <a:gd name="T34" fmla="*/ 2147483646 w 364"/>
                <a:gd name="T35" fmla="*/ 2147483646 h 65"/>
                <a:gd name="T36" fmla="*/ 2147483646 w 364"/>
                <a:gd name="T37" fmla="*/ 2147483646 h 65"/>
                <a:gd name="T38" fmla="*/ 2147483646 w 364"/>
                <a:gd name="T39" fmla="*/ 2147483646 h 65"/>
                <a:gd name="T40" fmla="*/ 2147483646 w 364"/>
                <a:gd name="T41" fmla="*/ 2147483646 h 65"/>
                <a:gd name="T42" fmla="*/ 2147483646 w 364"/>
                <a:gd name="T43" fmla="*/ 2147483646 h 65"/>
                <a:gd name="T44" fmla="*/ 2147483646 w 364"/>
                <a:gd name="T45" fmla="*/ 2147483646 h 65"/>
                <a:gd name="T46" fmla="*/ 2147483646 w 364"/>
                <a:gd name="T47" fmla="*/ 2147483646 h 65"/>
                <a:gd name="T48" fmla="*/ 2147483646 w 364"/>
                <a:gd name="T49" fmla="*/ 2147483646 h 65"/>
                <a:gd name="T50" fmla="*/ 2147483646 w 364"/>
                <a:gd name="T51" fmla="*/ 2147483646 h 65"/>
                <a:gd name="T52" fmla="*/ 2147483646 w 364"/>
                <a:gd name="T53" fmla="*/ 2147483646 h 65"/>
                <a:gd name="T54" fmla="*/ 2147483646 w 364"/>
                <a:gd name="T55" fmla="*/ 2147483646 h 65"/>
                <a:gd name="T56" fmla="*/ 2147483646 w 364"/>
                <a:gd name="T57" fmla="*/ 2147483646 h 65"/>
                <a:gd name="T58" fmla="*/ 2147483646 w 364"/>
                <a:gd name="T59" fmla="*/ 2147483646 h 65"/>
                <a:gd name="T60" fmla="*/ 2147483646 w 364"/>
                <a:gd name="T61" fmla="*/ 2147483646 h 65"/>
                <a:gd name="T62" fmla="*/ 2147483646 w 364"/>
                <a:gd name="T63" fmla="*/ 2147483646 h 65"/>
                <a:gd name="T64" fmla="*/ 2147483646 w 364"/>
                <a:gd name="T65" fmla="*/ 2147483646 h 65"/>
                <a:gd name="T66" fmla="*/ 2147483646 w 364"/>
                <a:gd name="T67" fmla="*/ 2147483646 h 65"/>
                <a:gd name="T68" fmla="*/ 2147483646 w 364"/>
                <a:gd name="T69" fmla="*/ 2147483646 h 65"/>
                <a:gd name="T70" fmla="*/ 2147483646 w 364"/>
                <a:gd name="T71" fmla="*/ 2147483646 h 65"/>
                <a:gd name="T72" fmla="*/ 2147483646 w 364"/>
                <a:gd name="T73" fmla="*/ 2147483646 h 65"/>
                <a:gd name="T74" fmla="*/ 2147483646 w 364"/>
                <a:gd name="T75" fmla="*/ 2147483646 h 65"/>
                <a:gd name="T76" fmla="*/ 2147483646 w 364"/>
                <a:gd name="T77" fmla="*/ 2147483646 h 65"/>
                <a:gd name="T78" fmla="*/ 2147483646 w 364"/>
                <a:gd name="T79" fmla="*/ 2147483646 h 65"/>
                <a:gd name="T80" fmla="*/ 0 w 364"/>
                <a:gd name="T81" fmla="*/ 2147483646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65"/>
                <a:gd name="T125" fmla="*/ 364 w 364"/>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65">
                  <a:moveTo>
                    <a:pt x="0" y="10"/>
                  </a:moveTo>
                  <a:lnTo>
                    <a:pt x="14" y="7"/>
                  </a:lnTo>
                  <a:lnTo>
                    <a:pt x="32" y="5"/>
                  </a:lnTo>
                  <a:lnTo>
                    <a:pt x="52" y="3"/>
                  </a:lnTo>
                  <a:lnTo>
                    <a:pt x="73" y="1"/>
                  </a:lnTo>
                  <a:lnTo>
                    <a:pt x="97" y="0"/>
                  </a:lnTo>
                  <a:lnTo>
                    <a:pt x="121" y="0"/>
                  </a:lnTo>
                  <a:lnTo>
                    <a:pt x="147" y="1"/>
                  </a:lnTo>
                  <a:lnTo>
                    <a:pt x="173" y="2"/>
                  </a:lnTo>
                  <a:lnTo>
                    <a:pt x="199" y="5"/>
                  </a:lnTo>
                  <a:lnTo>
                    <a:pt x="226" y="8"/>
                  </a:lnTo>
                  <a:lnTo>
                    <a:pt x="252" y="14"/>
                  </a:lnTo>
                  <a:lnTo>
                    <a:pt x="277" y="19"/>
                  </a:lnTo>
                  <a:lnTo>
                    <a:pt x="301" y="27"/>
                  </a:lnTo>
                  <a:lnTo>
                    <a:pt x="324" y="37"/>
                  </a:lnTo>
                  <a:lnTo>
                    <a:pt x="345" y="48"/>
                  </a:lnTo>
                  <a:lnTo>
                    <a:pt x="364" y="61"/>
                  </a:lnTo>
                  <a:lnTo>
                    <a:pt x="344" y="63"/>
                  </a:lnTo>
                  <a:lnTo>
                    <a:pt x="324" y="65"/>
                  </a:lnTo>
                  <a:lnTo>
                    <a:pt x="302" y="65"/>
                  </a:lnTo>
                  <a:lnTo>
                    <a:pt x="280" y="65"/>
                  </a:lnTo>
                  <a:lnTo>
                    <a:pt x="258" y="65"/>
                  </a:lnTo>
                  <a:lnTo>
                    <a:pt x="235" y="63"/>
                  </a:lnTo>
                  <a:lnTo>
                    <a:pt x="211" y="61"/>
                  </a:lnTo>
                  <a:lnTo>
                    <a:pt x="188" y="59"/>
                  </a:lnTo>
                  <a:lnTo>
                    <a:pt x="165" y="56"/>
                  </a:lnTo>
                  <a:lnTo>
                    <a:pt x="143" y="52"/>
                  </a:lnTo>
                  <a:lnTo>
                    <a:pt x="120" y="48"/>
                  </a:lnTo>
                  <a:lnTo>
                    <a:pt x="97" y="44"/>
                  </a:lnTo>
                  <a:lnTo>
                    <a:pt x="76" y="39"/>
                  </a:lnTo>
                  <a:lnTo>
                    <a:pt x="56" y="33"/>
                  </a:lnTo>
                  <a:lnTo>
                    <a:pt x="35" y="27"/>
                  </a:lnTo>
                  <a:lnTo>
                    <a:pt x="17" y="21"/>
                  </a:lnTo>
                  <a:lnTo>
                    <a:pt x="14" y="19"/>
                  </a:lnTo>
                  <a:lnTo>
                    <a:pt x="13" y="17"/>
                  </a:lnTo>
                  <a:lnTo>
                    <a:pt x="10" y="16"/>
                  </a:lnTo>
                  <a:lnTo>
                    <a:pt x="8" y="15"/>
                  </a:lnTo>
                  <a:lnTo>
                    <a:pt x="6" y="14"/>
                  </a:lnTo>
                  <a:lnTo>
                    <a:pt x="4" y="12"/>
                  </a:lnTo>
                  <a:lnTo>
                    <a:pt x="2" y="11"/>
                  </a:lnTo>
                  <a:lnTo>
                    <a:pt x="0" y="1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6" name="Freeform 318"/>
            <p:cNvSpPr>
              <a:spLocks/>
            </p:cNvSpPr>
            <p:nvPr/>
          </p:nvSpPr>
          <p:spPr bwMode="auto">
            <a:xfrm>
              <a:off x="3937000" y="2678113"/>
              <a:ext cx="515938" cy="92075"/>
            </a:xfrm>
            <a:custGeom>
              <a:avLst/>
              <a:gdLst>
                <a:gd name="T0" fmla="*/ 0 w 325"/>
                <a:gd name="T1" fmla="*/ 2147483646 h 58"/>
                <a:gd name="T2" fmla="*/ 2147483646 w 325"/>
                <a:gd name="T3" fmla="*/ 2147483646 h 58"/>
                <a:gd name="T4" fmla="*/ 2147483646 w 325"/>
                <a:gd name="T5" fmla="*/ 2147483646 h 58"/>
                <a:gd name="T6" fmla="*/ 2147483646 w 325"/>
                <a:gd name="T7" fmla="*/ 2147483646 h 58"/>
                <a:gd name="T8" fmla="*/ 2147483646 w 325"/>
                <a:gd name="T9" fmla="*/ 2147483646 h 58"/>
                <a:gd name="T10" fmla="*/ 2147483646 w 325"/>
                <a:gd name="T11" fmla="*/ 0 h 58"/>
                <a:gd name="T12" fmla="*/ 2147483646 w 325"/>
                <a:gd name="T13" fmla="*/ 0 h 58"/>
                <a:gd name="T14" fmla="*/ 2147483646 w 325"/>
                <a:gd name="T15" fmla="*/ 2147483646 h 58"/>
                <a:gd name="T16" fmla="*/ 2147483646 w 325"/>
                <a:gd name="T17" fmla="*/ 2147483646 h 58"/>
                <a:gd name="T18" fmla="*/ 2147483646 w 325"/>
                <a:gd name="T19" fmla="*/ 2147483646 h 58"/>
                <a:gd name="T20" fmla="*/ 2147483646 w 325"/>
                <a:gd name="T21" fmla="*/ 2147483646 h 58"/>
                <a:gd name="T22" fmla="*/ 2147483646 w 325"/>
                <a:gd name="T23" fmla="*/ 2147483646 h 58"/>
                <a:gd name="T24" fmla="*/ 2147483646 w 325"/>
                <a:gd name="T25" fmla="*/ 2147483646 h 58"/>
                <a:gd name="T26" fmla="*/ 2147483646 w 325"/>
                <a:gd name="T27" fmla="*/ 2147483646 h 58"/>
                <a:gd name="T28" fmla="*/ 2147483646 w 325"/>
                <a:gd name="T29" fmla="*/ 2147483646 h 58"/>
                <a:gd name="T30" fmla="*/ 2147483646 w 325"/>
                <a:gd name="T31" fmla="*/ 2147483646 h 58"/>
                <a:gd name="T32" fmla="*/ 2147483646 w 325"/>
                <a:gd name="T33" fmla="*/ 2147483646 h 58"/>
                <a:gd name="T34" fmla="*/ 2147483646 w 325"/>
                <a:gd name="T35" fmla="*/ 2147483646 h 58"/>
                <a:gd name="T36" fmla="*/ 2147483646 w 325"/>
                <a:gd name="T37" fmla="*/ 2147483646 h 58"/>
                <a:gd name="T38" fmla="*/ 2147483646 w 325"/>
                <a:gd name="T39" fmla="*/ 2147483646 h 58"/>
                <a:gd name="T40" fmla="*/ 2147483646 w 325"/>
                <a:gd name="T41" fmla="*/ 2147483646 h 58"/>
                <a:gd name="T42" fmla="*/ 2147483646 w 325"/>
                <a:gd name="T43" fmla="*/ 2147483646 h 58"/>
                <a:gd name="T44" fmla="*/ 2147483646 w 325"/>
                <a:gd name="T45" fmla="*/ 2147483646 h 58"/>
                <a:gd name="T46" fmla="*/ 2147483646 w 325"/>
                <a:gd name="T47" fmla="*/ 2147483646 h 58"/>
                <a:gd name="T48" fmla="*/ 2147483646 w 325"/>
                <a:gd name="T49" fmla="*/ 2147483646 h 58"/>
                <a:gd name="T50" fmla="*/ 2147483646 w 325"/>
                <a:gd name="T51" fmla="*/ 2147483646 h 58"/>
                <a:gd name="T52" fmla="*/ 2147483646 w 325"/>
                <a:gd name="T53" fmla="*/ 2147483646 h 58"/>
                <a:gd name="T54" fmla="*/ 2147483646 w 325"/>
                <a:gd name="T55" fmla="*/ 2147483646 h 58"/>
                <a:gd name="T56" fmla="*/ 2147483646 w 325"/>
                <a:gd name="T57" fmla="*/ 2147483646 h 58"/>
                <a:gd name="T58" fmla="*/ 2147483646 w 325"/>
                <a:gd name="T59" fmla="*/ 2147483646 h 58"/>
                <a:gd name="T60" fmla="*/ 2147483646 w 325"/>
                <a:gd name="T61" fmla="*/ 2147483646 h 58"/>
                <a:gd name="T62" fmla="*/ 2147483646 w 325"/>
                <a:gd name="T63" fmla="*/ 2147483646 h 58"/>
                <a:gd name="T64" fmla="*/ 2147483646 w 325"/>
                <a:gd name="T65" fmla="*/ 2147483646 h 58"/>
                <a:gd name="T66" fmla="*/ 2147483646 w 325"/>
                <a:gd name="T67" fmla="*/ 2147483646 h 58"/>
                <a:gd name="T68" fmla="*/ 2147483646 w 325"/>
                <a:gd name="T69" fmla="*/ 2147483646 h 58"/>
                <a:gd name="T70" fmla="*/ 2147483646 w 325"/>
                <a:gd name="T71" fmla="*/ 2147483646 h 58"/>
                <a:gd name="T72" fmla="*/ 0 w 325"/>
                <a:gd name="T73" fmla="*/ 2147483646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5"/>
                <a:gd name="T112" fmla="*/ 0 h 58"/>
                <a:gd name="T113" fmla="*/ 325 w 325"/>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5" h="58">
                  <a:moveTo>
                    <a:pt x="0" y="8"/>
                  </a:moveTo>
                  <a:lnTo>
                    <a:pt x="14" y="6"/>
                  </a:lnTo>
                  <a:lnTo>
                    <a:pt x="29" y="4"/>
                  </a:lnTo>
                  <a:lnTo>
                    <a:pt x="47" y="3"/>
                  </a:lnTo>
                  <a:lnTo>
                    <a:pt x="66" y="2"/>
                  </a:lnTo>
                  <a:lnTo>
                    <a:pt x="87" y="0"/>
                  </a:lnTo>
                  <a:lnTo>
                    <a:pt x="109" y="0"/>
                  </a:lnTo>
                  <a:lnTo>
                    <a:pt x="132" y="1"/>
                  </a:lnTo>
                  <a:lnTo>
                    <a:pt x="155" y="2"/>
                  </a:lnTo>
                  <a:lnTo>
                    <a:pt x="178" y="4"/>
                  </a:lnTo>
                  <a:lnTo>
                    <a:pt x="202" y="7"/>
                  </a:lnTo>
                  <a:lnTo>
                    <a:pt x="225" y="12"/>
                  </a:lnTo>
                  <a:lnTo>
                    <a:pt x="247" y="17"/>
                  </a:lnTo>
                  <a:lnTo>
                    <a:pt x="269" y="25"/>
                  </a:lnTo>
                  <a:lnTo>
                    <a:pt x="289" y="33"/>
                  </a:lnTo>
                  <a:lnTo>
                    <a:pt x="307" y="43"/>
                  </a:lnTo>
                  <a:lnTo>
                    <a:pt x="325" y="55"/>
                  </a:lnTo>
                  <a:lnTo>
                    <a:pt x="307" y="56"/>
                  </a:lnTo>
                  <a:lnTo>
                    <a:pt x="288" y="58"/>
                  </a:lnTo>
                  <a:lnTo>
                    <a:pt x="270" y="58"/>
                  </a:lnTo>
                  <a:lnTo>
                    <a:pt x="250" y="58"/>
                  </a:lnTo>
                  <a:lnTo>
                    <a:pt x="230" y="58"/>
                  </a:lnTo>
                  <a:lnTo>
                    <a:pt x="210" y="57"/>
                  </a:lnTo>
                  <a:lnTo>
                    <a:pt x="189" y="55"/>
                  </a:lnTo>
                  <a:lnTo>
                    <a:pt x="169" y="53"/>
                  </a:lnTo>
                  <a:lnTo>
                    <a:pt x="148" y="50"/>
                  </a:lnTo>
                  <a:lnTo>
                    <a:pt x="128" y="47"/>
                  </a:lnTo>
                  <a:lnTo>
                    <a:pt x="107" y="43"/>
                  </a:lnTo>
                  <a:lnTo>
                    <a:pt x="88" y="40"/>
                  </a:lnTo>
                  <a:lnTo>
                    <a:pt x="69" y="35"/>
                  </a:lnTo>
                  <a:lnTo>
                    <a:pt x="50" y="30"/>
                  </a:lnTo>
                  <a:lnTo>
                    <a:pt x="33" y="24"/>
                  </a:lnTo>
                  <a:lnTo>
                    <a:pt x="15" y="18"/>
                  </a:lnTo>
                  <a:lnTo>
                    <a:pt x="12" y="16"/>
                  </a:lnTo>
                  <a:lnTo>
                    <a:pt x="8" y="14"/>
                  </a:lnTo>
                  <a:lnTo>
                    <a:pt x="4" y="11"/>
                  </a:lnTo>
                  <a:lnTo>
                    <a:pt x="0" y="8"/>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7" name="Freeform 319"/>
            <p:cNvSpPr>
              <a:spLocks/>
            </p:cNvSpPr>
            <p:nvPr/>
          </p:nvSpPr>
          <p:spPr bwMode="auto">
            <a:xfrm>
              <a:off x="3973513" y="2684463"/>
              <a:ext cx="452438" cy="80962"/>
            </a:xfrm>
            <a:custGeom>
              <a:avLst/>
              <a:gdLst>
                <a:gd name="T0" fmla="*/ 0 w 285"/>
                <a:gd name="T1" fmla="*/ 2147483646 h 51"/>
                <a:gd name="T2" fmla="*/ 2147483646 w 285"/>
                <a:gd name="T3" fmla="*/ 2147483646 h 51"/>
                <a:gd name="T4" fmla="*/ 2147483646 w 285"/>
                <a:gd name="T5" fmla="*/ 2147483646 h 51"/>
                <a:gd name="T6" fmla="*/ 2147483646 w 285"/>
                <a:gd name="T7" fmla="*/ 2147483646 h 51"/>
                <a:gd name="T8" fmla="*/ 2147483646 w 285"/>
                <a:gd name="T9" fmla="*/ 2147483646 h 51"/>
                <a:gd name="T10" fmla="*/ 2147483646 w 285"/>
                <a:gd name="T11" fmla="*/ 2147483646 h 51"/>
                <a:gd name="T12" fmla="*/ 2147483646 w 285"/>
                <a:gd name="T13" fmla="*/ 0 h 51"/>
                <a:gd name="T14" fmla="*/ 2147483646 w 285"/>
                <a:gd name="T15" fmla="*/ 2147483646 h 51"/>
                <a:gd name="T16" fmla="*/ 2147483646 w 285"/>
                <a:gd name="T17" fmla="*/ 2147483646 h 51"/>
                <a:gd name="T18" fmla="*/ 2147483646 w 285"/>
                <a:gd name="T19" fmla="*/ 2147483646 h 51"/>
                <a:gd name="T20" fmla="*/ 2147483646 w 285"/>
                <a:gd name="T21" fmla="*/ 2147483646 h 51"/>
                <a:gd name="T22" fmla="*/ 2147483646 w 285"/>
                <a:gd name="T23" fmla="*/ 2147483646 h 51"/>
                <a:gd name="T24" fmla="*/ 2147483646 w 285"/>
                <a:gd name="T25" fmla="*/ 2147483646 h 51"/>
                <a:gd name="T26" fmla="*/ 2147483646 w 285"/>
                <a:gd name="T27" fmla="*/ 2147483646 h 51"/>
                <a:gd name="T28" fmla="*/ 2147483646 w 285"/>
                <a:gd name="T29" fmla="*/ 2147483646 h 51"/>
                <a:gd name="T30" fmla="*/ 2147483646 w 285"/>
                <a:gd name="T31" fmla="*/ 2147483646 h 51"/>
                <a:gd name="T32" fmla="*/ 2147483646 w 285"/>
                <a:gd name="T33" fmla="*/ 2147483646 h 51"/>
                <a:gd name="T34" fmla="*/ 2147483646 w 285"/>
                <a:gd name="T35" fmla="*/ 2147483646 h 51"/>
                <a:gd name="T36" fmla="*/ 2147483646 w 285"/>
                <a:gd name="T37" fmla="*/ 2147483646 h 51"/>
                <a:gd name="T38" fmla="*/ 2147483646 w 285"/>
                <a:gd name="T39" fmla="*/ 2147483646 h 51"/>
                <a:gd name="T40" fmla="*/ 2147483646 w 285"/>
                <a:gd name="T41" fmla="*/ 2147483646 h 51"/>
                <a:gd name="T42" fmla="*/ 2147483646 w 285"/>
                <a:gd name="T43" fmla="*/ 2147483646 h 51"/>
                <a:gd name="T44" fmla="*/ 2147483646 w 285"/>
                <a:gd name="T45" fmla="*/ 2147483646 h 51"/>
                <a:gd name="T46" fmla="*/ 2147483646 w 285"/>
                <a:gd name="T47" fmla="*/ 2147483646 h 51"/>
                <a:gd name="T48" fmla="*/ 2147483646 w 285"/>
                <a:gd name="T49" fmla="*/ 2147483646 h 51"/>
                <a:gd name="T50" fmla="*/ 2147483646 w 285"/>
                <a:gd name="T51" fmla="*/ 2147483646 h 51"/>
                <a:gd name="T52" fmla="*/ 2147483646 w 285"/>
                <a:gd name="T53" fmla="*/ 2147483646 h 51"/>
                <a:gd name="T54" fmla="*/ 2147483646 w 285"/>
                <a:gd name="T55" fmla="*/ 2147483646 h 51"/>
                <a:gd name="T56" fmla="*/ 2147483646 w 285"/>
                <a:gd name="T57" fmla="*/ 2147483646 h 51"/>
                <a:gd name="T58" fmla="*/ 2147483646 w 285"/>
                <a:gd name="T59" fmla="*/ 2147483646 h 51"/>
                <a:gd name="T60" fmla="*/ 2147483646 w 285"/>
                <a:gd name="T61" fmla="*/ 2147483646 h 51"/>
                <a:gd name="T62" fmla="*/ 2147483646 w 285"/>
                <a:gd name="T63" fmla="*/ 2147483646 h 51"/>
                <a:gd name="T64" fmla="*/ 2147483646 w 285"/>
                <a:gd name="T65" fmla="*/ 2147483646 h 51"/>
                <a:gd name="T66" fmla="*/ 2147483646 w 285"/>
                <a:gd name="T67" fmla="*/ 2147483646 h 51"/>
                <a:gd name="T68" fmla="*/ 2147483646 w 285"/>
                <a:gd name="T69" fmla="*/ 2147483646 h 51"/>
                <a:gd name="T70" fmla="*/ 2147483646 w 285"/>
                <a:gd name="T71" fmla="*/ 2147483646 h 51"/>
                <a:gd name="T72" fmla="*/ 0 w 285"/>
                <a:gd name="T73" fmla="*/ 2147483646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51"/>
                <a:gd name="T113" fmla="*/ 285 w 285"/>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51">
                  <a:moveTo>
                    <a:pt x="0" y="8"/>
                  </a:moveTo>
                  <a:lnTo>
                    <a:pt x="12" y="6"/>
                  </a:lnTo>
                  <a:lnTo>
                    <a:pt x="25" y="4"/>
                  </a:lnTo>
                  <a:lnTo>
                    <a:pt x="41" y="3"/>
                  </a:lnTo>
                  <a:lnTo>
                    <a:pt x="57" y="1"/>
                  </a:lnTo>
                  <a:lnTo>
                    <a:pt x="75" y="1"/>
                  </a:lnTo>
                  <a:lnTo>
                    <a:pt x="95" y="0"/>
                  </a:lnTo>
                  <a:lnTo>
                    <a:pt x="115" y="1"/>
                  </a:lnTo>
                  <a:lnTo>
                    <a:pt x="135" y="2"/>
                  </a:lnTo>
                  <a:lnTo>
                    <a:pt x="156" y="4"/>
                  </a:lnTo>
                  <a:lnTo>
                    <a:pt x="176" y="6"/>
                  </a:lnTo>
                  <a:lnTo>
                    <a:pt x="197" y="10"/>
                  </a:lnTo>
                  <a:lnTo>
                    <a:pt x="216" y="15"/>
                  </a:lnTo>
                  <a:lnTo>
                    <a:pt x="235" y="22"/>
                  </a:lnTo>
                  <a:lnTo>
                    <a:pt x="253" y="29"/>
                  </a:lnTo>
                  <a:lnTo>
                    <a:pt x="270" y="38"/>
                  </a:lnTo>
                  <a:lnTo>
                    <a:pt x="285" y="48"/>
                  </a:lnTo>
                  <a:lnTo>
                    <a:pt x="269" y="50"/>
                  </a:lnTo>
                  <a:lnTo>
                    <a:pt x="253" y="51"/>
                  </a:lnTo>
                  <a:lnTo>
                    <a:pt x="236" y="51"/>
                  </a:lnTo>
                  <a:lnTo>
                    <a:pt x="219" y="51"/>
                  </a:lnTo>
                  <a:lnTo>
                    <a:pt x="202" y="51"/>
                  </a:lnTo>
                  <a:lnTo>
                    <a:pt x="183" y="50"/>
                  </a:lnTo>
                  <a:lnTo>
                    <a:pt x="165" y="48"/>
                  </a:lnTo>
                  <a:lnTo>
                    <a:pt x="147" y="46"/>
                  </a:lnTo>
                  <a:lnTo>
                    <a:pt x="130" y="44"/>
                  </a:lnTo>
                  <a:lnTo>
                    <a:pt x="112" y="41"/>
                  </a:lnTo>
                  <a:lnTo>
                    <a:pt x="94" y="38"/>
                  </a:lnTo>
                  <a:lnTo>
                    <a:pt x="76" y="34"/>
                  </a:lnTo>
                  <a:lnTo>
                    <a:pt x="60" y="30"/>
                  </a:lnTo>
                  <a:lnTo>
                    <a:pt x="44" y="26"/>
                  </a:lnTo>
                  <a:lnTo>
                    <a:pt x="28" y="22"/>
                  </a:lnTo>
                  <a:lnTo>
                    <a:pt x="13" y="17"/>
                  </a:lnTo>
                  <a:lnTo>
                    <a:pt x="10" y="14"/>
                  </a:lnTo>
                  <a:lnTo>
                    <a:pt x="6" y="12"/>
                  </a:lnTo>
                  <a:lnTo>
                    <a:pt x="3" y="10"/>
                  </a:lnTo>
                  <a:lnTo>
                    <a:pt x="0" y="8"/>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8" name="Freeform 320"/>
            <p:cNvSpPr>
              <a:spLocks/>
            </p:cNvSpPr>
            <p:nvPr/>
          </p:nvSpPr>
          <p:spPr bwMode="auto">
            <a:xfrm>
              <a:off x="4010025" y="2690813"/>
              <a:ext cx="388938" cy="69850"/>
            </a:xfrm>
            <a:custGeom>
              <a:avLst/>
              <a:gdLst>
                <a:gd name="T0" fmla="*/ 0 w 245"/>
                <a:gd name="T1" fmla="*/ 2147483646 h 44"/>
                <a:gd name="T2" fmla="*/ 2147483646 w 245"/>
                <a:gd name="T3" fmla="*/ 2147483646 h 44"/>
                <a:gd name="T4" fmla="*/ 2147483646 w 245"/>
                <a:gd name="T5" fmla="*/ 2147483646 h 44"/>
                <a:gd name="T6" fmla="*/ 2147483646 w 245"/>
                <a:gd name="T7" fmla="*/ 2147483646 h 44"/>
                <a:gd name="T8" fmla="*/ 2147483646 w 245"/>
                <a:gd name="T9" fmla="*/ 2147483646 h 44"/>
                <a:gd name="T10" fmla="*/ 2147483646 w 245"/>
                <a:gd name="T11" fmla="*/ 2147483646 h 44"/>
                <a:gd name="T12" fmla="*/ 2147483646 w 245"/>
                <a:gd name="T13" fmla="*/ 0 h 44"/>
                <a:gd name="T14" fmla="*/ 2147483646 w 245"/>
                <a:gd name="T15" fmla="*/ 2147483646 h 44"/>
                <a:gd name="T16" fmla="*/ 2147483646 w 245"/>
                <a:gd name="T17" fmla="*/ 2147483646 h 44"/>
                <a:gd name="T18" fmla="*/ 2147483646 w 245"/>
                <a:gd name="T19" fmla="*/ 2147483646 h 44"/>
                <a:gd name="T20" fmla="*/ 2147483646 w 245"/>
                <a:gd name="T21" fmla="*/ 2147483646 h 44"/>
                <a:gd name="T22" fmla="*/ 2147483646 w 245"/>
                <a:gd name="T23" fmla="*/ 2147483646 h 44"/>
                <a:gd name="T24" fmla="*/ 2147483646 w 245"/>
                <a:gd name="T25" fmla="*/ 2147483646 h 44"/>
                <a:gd name="T26" fmla="*/ 2147483646 w 245"/>
                <a:gd name="T27" fmla="*/ 2147483646 h 44"/>
                <a:gd name="T28" fmla="*/ 2147483646 w 245"/>
                <a:gd name="T29" fmla="*/ 2147483646 h 44"/>
                <a:gd name="T30" fmla="*/ 2147483646 w 245"/>
                <a:gd name="T31" fmla="*/ 2147483646 h 44"/>
                <a:gd name="T32" fmla="*/ 2147483646 w 245"/>
                <a:gd name="T33" fmla="*/ 2147483646 h 44"/>
                <a:gd name="T34" fmla="*/ 2147483646 w 245"/>
                <a:gd name="T35" fmla="*/ 2147483646 h 44"/>
                <a:gd name="T36" fmla="*/ 2147483646 w 245"/>
                <a:gd name="T37" fmla="*/ 2147483646 h 44"/>
                <a:gd name="T38" fmla="*/ 2147483646 w 245"/>
                <a:gd name="T39" fmla="*/ 2147483646 h 44"/>
                <a:gd name="T40" fmla="*/ 2147483646 w 245"/>
                <a:gd name="T41" fmla="*/ 2147483646 h 44"/>
                <a:gd name="T42" fmla="*/ 2147483646 w 245"/>
                <a:gd name="T43" fmla="*/ 2147483646 h 44"/>
                <a:gd name="T44" fmla="*/ 2147483646 w 245"/>
                <a:gd name="T45" fmla="*/ 2147483646 h 44"/>
                <a:gd name="T46" fmla="*/ 2147483646 w 245"/>
                <a:gd name="T47" fmla="*/ 2147483646 h 44"/>
                <a:gd name="T48" fmla="*/ 2147483646 w 245"/>
                <a:gd name="T49" fmla="*/ 2147483646 h 44"/>
                <a:gd name="T50" fmla="*/ 2147483646 w 245"/>
                <a:gd name="T51" fmla="*/ 2147483646 h 44"/>
                <a:gd name="T52" fmla="*/ 2147483646 w 245"/>
                <a:gd name="T53" fmla="*/ 2147483646 h 44"/>
                <a:gd name="T54" fmla="*/ 2147483646 w 245"/>
                <a:gd name="T55" fmla="*/ 2147483646 h 44"/>
                <a:gd name="T56" fmla="*/ 2147483646 w 245"/>
                <a:gd name="T57" fmla="*/ 2147483646 h 44"/>
                <a:gd name="T58" fmla="*/ 2147483646 w 245"/>
                <a:gd name="T59" fmla="*/ 2147483646 h 44"/>
                <a:gd name="T60" fmla="*/ 2147483646 w 245"/>
                <a:gd name="T61" fmla="*/ 2147483646 h 44"/>
                <a:gd name="T62" fmla="*/ 2147483646 w 245"/>
                <a:gd name="T63" fmla="*/ 2147483646 h 44"/>
                <a:gd name="T64" fmla="*/ 2147483646 w 245"/>
                <a:gd name="T65" fmla="*/ 2147483646 h 44"/>
                <a:gd name="T66" fmla="*/ 2147483646 w 245"/>
                <a:gd name="T67" fmla="*/ 2147483646 h 44"/>
                <a:gd name="T68" fmla="*/ 2147483646 w 245"/>
                <a:gd name="T69" fmla="*/ 2147483646 h 44"/>
                <a:gd name="T70" fmla="*/ 2147483646 w 245"/>
                <a:gd name="T71" fmla="*/ 2147483646 h 44"/>
                <a:gd name="T72" fmla="*/ 0 w 245"/>
                <a:gd name="T73" fmla="*/ 2147483646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4"/>
                <a:gd name="T113" fmla="*/ 245 w 245"/>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4">
                  <a:moveTo>
                    <a:pt x="0" y="6"/>
                  </a:moveTo>
                  <a:lnTo>
                    <a:pt x="11" y="5"/>
                  </a:lnTo>
                  <a:lnTo>
                    <a:pt x="22" y="4"/>
                  </a:lnTo>
                  <a:lnTo>
                    <a:pt x="35" y="2"/>
                  </a:lnTo>
                  <a:lnTo>
                    <a:pt x="50" y="2"/>
                  </a:lnTo>
                  <a:lnTo>
                    <a:pt x="66" y="1"/>
                  </a:lnTo>
                  <a:lnTo>
                    <a:pt x="82" y="0"/>
                  </a:lnTo>
                  <a:lnTo>
                    <a:pt x="99" y="1"/>
                  </a:lnTo>
                  <a:lnTo>
                    <a:pt x="116" y="2"/>
                  </a:lnTo>
                  <a:lnTo>
                    <a:pt x="134" y="4"/>
                  </a:lnTo>
                  <a:lnTo>
                    <a:pt x="152" y="6"/>
                  </a:lnTo>
                  <a:lnTo>
                    <a:pt x="170" y="9"/>
                  </a:lnTo>
                  <a:lnTo>
                    <a:pt x="187" y="13"/>
                  </a:lnTo>
                  <a:lnTo>
                    <a:pt x="203" y="19"/>
                  </a:lnTo>
                  <a:lnTo>
                    <a:pt x="218" y="25"/>
                  </a:lnTo>
                  <a:lnTo>
                    <a:pt x="233" y="32"/>
                  </a:lnTo>
                  <a:lnTo>
                    <a:pt x="245" y="41"/>
                  </a:lnTo>
                  <a:lnTo>
                    <a:pt x="232" y="43"/>
                  </a:lnTo>
                  <a:lnTo>
                    <a:pt x="218" y="44"/>
                  </a:lnTo>
                  <a:lnTo>
                    <a:pt x="204" y="44"/>
                  </a:lnTo>
                  <a:lnTo>
                    <a:pt x="189" y="44"/>
                  </a:lnTo>
                  <a:lnTo>
                    <a:pt x="174" y="44"/>
                  </a:lnTo>
                  <a:lnTo>
                    <a:pt x="159" y="43"/>
                  </a:lnTo>
                  <a:lnTo>
                    <a:pt x="142" y="42"/>
                  </a:lnTo>
                  <a:lnTo>
                    <a:pt x="127" y="40"/>
                  </a:lnTo>
                  <a:lnTo>
                    <a:pt x="112" y="39"/>
                  </a:lnTo>
                  <a:lnTo>
                    <a:pt x="96" y="36"/>
                  </a:lnTo>
                  <a:lnTo>
                    <a:pt x="81" y="33"/>
                  </a:lnTo>
                  <a:lnTo>
                    <a:pt x="66" y="30"/>
                  </a:lnTo>
                  <a:lnTo>
                    <a:pt x="52" y="27"/>
                  </a:lnTo>
                  <a:lnTo>
                    <a:pt x="38" y="23"/>
                  </a:lnTo>
                  <a:lnTo>
                    <a:pt x="24" y="19"/>
                  </a:lnTo>
                  <a:lnTo>
                    <a:pt x="12" y="14"/>
                  </a:lnTo>
                  <a:lnTo>
                    <a:pt x="9" y="13"/>
                  </a:lnTo>
                  <a:lnTo>
                    <a:pt x="6" y="10"/>
                  </a:lnTo>
                  <a:lnTo>
                    <a:pt x="3" y="8"/>
                  </a:lnTo>
                  <a:lnTo>
                    <a:pt x="0" y="6"/>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9" name="Freeform 321"/>
            <p:cNvSpPr>
              <a:spLocks/>
            </p:cNvSpPr>
            <p:nvPr/>
          </p:nvSpPr>
          <p:spPr bwMode="auto">
            <a:xfrm>
              <a:off x="4048125" y="2697163"/>
              <a:ext cx="325438" cy="58737"/>
            </a:xfrm>
            <a:custGeom>
              <a:avLst/>
              <a:gdLst>
                <a:gd name="T0" fmla="*/ 0 w 205"/>
                <a:gd name="T1" fmla="*/ 2147483646 h 37"/>
                <a:gd name="T2" fmla="*/ 2147483646 w 205"/>
                <a:gd name="T3" fmla="*/ 2147483646 h 37"/>
                <a:gd name="T4" fmla="*/ 2147483646 w 205"/>
                <a:gd name="T5" fmla="*/ 2147483646 h 37"/>
                <a:gd name="T6" fmla="*/ 2147483646 w 205"/>
                <a:gd name="T7" fmla="*/ 2147483646 h 37"/>
                <a:gd name="T8" fmla="*/ 2147483646 w 205"/>
                <a:gd name="T9" fmla="*/ 2147483646 h 37"/>
                <a:gd name="T10" fmla="*/ 2147483646 w 205"/>
                <a:gd name="T11" fmla="*/ 2147483646 h 37"/>
                <a:gd name="T12" fmla="*/ 2147483646 w 205"/>
                <a:gd name="T13" fmla="*/ 0 h 37"/>
                <a:gd name="T14" fmla="*/ 2147483646 w 205"/>
                <a:gd name="T15" fmla="*/ 2147483646 h 37"/>
                <a:gd name="T16" fmla="*/ 2147483646 w 205"/>
                <a:gd name="T17" fmla="*/ 2147483646 h 37"/>
                <a:gd name="T18" fmla="*/ 2147483646 w 205"/>
                <a:gd name="T19" fmla="*/ 2147483646 h 37"/>
                <a:gd name="T20" fmla="*/ 2147483646 w 205"/>
                <a:gd name="T21" fmla="*/ 2147483646 h 37"/>
                <a:gd name="T22" fmla="*/ 2147483646 w 205"/>
                <a:gd name="T23" fmla="*/ 2147483646 h 37"/>
                <a:gd name="T24" fmla="*/ 2147483646 w 205"/>
                <a:gd name="T25" fmla="*/ 2147483646 h 37"/>
                <a:gd name="T26" fmla="*/ 2147483646 w 205"/>
                <a:gd name="T27" fmla="*/ 2147483646 h 37"/>
                <a:gd name="T28" fmla="*/ 2147483646 w 205"/>
                <a:gd name="T29" fmla="*/ 2147483646 h 37"/>
                <a:gd name="T30" fmla="*/ 2147483646 w 205"/>
                <a:gd name="T31" fmla="*/ 2147483646 h 37"/>
                <a:gd name="T32" fmla="*/ 2147483646 w 205"/>
                <a:gd name="T33" fmla="*/ 2147483646 h 37"/>
                <a:gd name="T34" fmla="*/ 2147483646 w 205"/>
                <a:gd name="T35" fmla="*/ 2147483646 h 37"/>
                <a:gd name="T36" fmla="*/ 2147483646 w 205"/>
                <a:gd name="T37" fmla="*/ 2147483646 h 37"/>
                <a:gd name="T38" fmla="*/ 2147483646 w 205"/>
                <a:gd name="T39" fmla="*/ 2147483646 h 37"/>
                <a:gd name="T40" fmla="*/ 2147483646 w 205"/>
                <a:gd name="T41" fmla="*/ 2147483646 h 37"/>
                <a:gd name="T42" fmla="*/ 2147483646 w 205"/>
                <a:gd name="T43" fmla="*/ 2147483646 h 37"/>
                <a:gd name="T44" fmla="*/ 2147483646 w 205"/>
                <a:gd name="T45" fmla="*/ 2147483646 h 37"/>
                <a:gd name="T46" fmla="*/ 2147483646 w 205"/>
                <a:gd name="T47" fmla="*/ 2147483646 h 37"/>
                <a:gd name="T48" fmla="*/ 2147483646 w 205"/>
                <a:gd name="T49" fmla="*/ 2147483646 h 37"/>
                <a:gd name="T50" fmla="*/ 2147483646 w 205"/>
                <a:gd name="T51" fmla="*/ 2147483646 h 37"/>
                <a:gd name="T52" fmla="*/ 2147483646 w 205"/>
                <a:gd name="T53" fmla="*/ 2147483646 h 37"/>
                <a:gd name="T54" fmla="*/ 2147483646 w 205"/>
                <a:gd name="T55" fmla="*/ 2147483646 h 37"/>
                <a:gd name="T56" fmla="*/ 2147483646 w 205"/>
                <a:gd name="T57" fmla="*/ 2147483646 h 37"/>
                <a:gd name="T58" fmla="*/ 2147483646 w 205"/>
                <a:gd name="T59" fmla="*/ 2147483646 h 37"/>
                <a:gd name="T60" fmla="*/ 2147483646 w 205"/>
                <a:gd name="T61" fmla="*/ 2147483646 h 37"/>
                <a:gd name="T62" fmla="*/ 2147483646 w 205"/>
                <a:gd name="T63" fmla="*/ 2147483646 h 37"/>
                <a:gd name="T64" fmla="*/ 2147483646 w 205"/>
                <a:gd name="T65" fmla="*/ 2147483646 h 37"/>
                <a:gd name="T66" fmla="*/ 2147483646 w 205"/>
                <a:gd name="T67" fmla="*/ 2147483646 h 37"/>
                <a:gd name="T68" fmla="*/ 2147483646 w 205"/>
                <a:gd name="T69" fmla="*/ 2147483646 h 37"/>
                <a:gd name="T70" fmla="*/ 2147483646 w 205"/>
                <a:gd name="T71" fmla="*/ 2147483646 h 37"/>
                <a:gd name="T72" fmla="*/ 0 w 205"/>
                <a:gd name="T73" fmla="*/ 214748364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37"/>
                <a:gd name="T113" fmla="*/ 205 w 205"/>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37">
                  <a:moveTo>
                    <a:pt x="0" y="6"/>
                  </a:moveTo>
                  <a:lnTo>
                    <a:pt x="8" y="4"/>
                  </a:lnTo>
                  <a:lnTo>
                    <a:pt x="18" y="3"/>
                  </a:lnTo>
                  <a:lnTo>
                    <a:pt x="29" y="2"/>
                  </a:lnTo>
                  <a:lnTo>
                    <a:pt x="41" y="2"/>
                  </a:lnTo>
                  <a:lnTo>
                    <a:pt x="55" y="1"/>
                  </a:lnTo>
                  <a:lnTo>
                    <a:pt x="68" y="0"/>
                  </a:lnTo>
                  <a:lnTo>
                    <a:pt x="83" y="1"/>
                  </a:lnTo>
                  <a:lnTo>
                    <a:pt x="98" y="2"/>
                  </a:lnTo>
                  <a:lnTo>
                    <a:pt x="112" y="3"/>
                  </a:lnTo>
                  <a:lnTo>
                    <a:pt x="126" y="4"/>
                  </a:lnTo>
                  <a:lnTo>
                    <a:pt x="141" y="7"/>
                  </a:lnTo>
                  <a:lnTo>
                    <a:pt x="155" y="11"/>
                  </a:lnTo>
                  <a:lnTo>
                    <a:pt x="169" y="15"/>
                  </a:lnTo>
                  <a:lnTo>
                    <a:pt x="182" y="21"/>
                  </a:lnTo>
                  <a:lnTo>
                    <a:pt x="194" y="28"/>
                  </a:lnTo>
                  <a:lnTo>
                    <a:pt x="205" y="35"/>
                  </a:lnTo>
                  <a:lnTo>
                    <a:pt x="193" y="36"/>
                  </a:lnTo>
                  <a:lnTo>
                    <a:pt x="181" y="37"/>
                  </a:lnTo>
                  <a:lnTo>
                    <a:pt x="169" y="37"/>
                  </a:lnTo>
                  <a:lnTo>
                    <a:pt x="157" y="37"/>
                  </a:lnTo>
                  <a:lnTo>
                    <a:pt x="145" y="37"/>
                  </a:lnTo>
                  <a:lnTo>
                    <a:pt x="132" y="36"/>
                  </a:lnTo>
                  <a:lnTo>
                    <a:pt x="119" y="35"/>
                  </a:lnTo>
                  <a:lnTo>
                    <a:pt x="106" y="34"/>
                  </a:lnTo>
                  <a:lnTo>
                    <a:pt x="93" y="32"/>
                  </a:lnTo>
                  <a:lnTo>
                    <a:pt x="80" y="30"/>
                  </a:lnTo>
                  <a:lnTo>
                    <a:pt x="67" y="28"/>
                  </a:lnTo>
                  <a:lnTo>
                    <a:pt x="55" y="26"/>
                  </a:lnTo>
                  <a:lnTo>
                    <a:pt x="43" y="23"/>
                  </a:lnTo>
                  <a:lnTo>
                    <a:pt x="32" y="20"/>
                  </a:lnTo>
                  <a:lnTo>
                    <a:pt x="20" y="17"/>
                  </a:lnTo>
                  <a:lnTo>
                    <a:pt x="10" y="13"/>
                  </a:lnTo>
                  <a:lnTo>
                    <a:pt x="7" y="11"/>
                  </a:lnTo>
                  <a:lnTo>
                    <a:pt x="5" y="9"/>
                  </a:lnTo>
                  <a:lnTo>
                    <a:pt x="2" y="7"/>
                  </a:lnTo>
                  <a:lnTo>
                    <a:pt x="0" y="6"/>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0" name="Freeform 322"/>
            <p:cNvSpPr>
              <a:spLocks/>
            </p:cNvSpPr>
            <p:nvPr/>
          </p:nvSpPr>
          <p:spPr bwMode="auto">
            <a:xfrm>
              <a:off x="4083050" y="2703513"/>
              <a:ext cx="263525" cy="46037"/>
            </a:xfrm>
            <a:custGeom>
              <a:avLst/>
              <a:gdLst>
                <a:gd name="T0" fmla="*/ 0 w 166"/>
                <a:gd name="T1" fmla="*/ 2147483646 h 29"/>
                <a:gd name="T2" fmla="*/ 2147483646 w 166"/>
                <a:gd name="T3" fmla="*/ 2147483646 h 29"/>
                <a:gd name="T4" fmla="*/ 2147483646 w 166"/>
                <a:gd name="T5" fmla="*/ 2147483646 h 29"/>
                <a:gd name="T6" fmla="*/ 2147483646 w 166"/>
                <a:gd name="T7" fmla="*/ 2147483646 h 29"/>
                <a:gd name="T8" fmla="*/ 2147483646 w 166"/>
                <a:gd name="T9" fmla="*/ 0 h 29"/>
                <a:gd name="T10" fmla="*/ 2147483646 w 166"/>
                <a:gd name="T11" fmla="*/ 0 h 29"/>
                <a:gd name="T12" fmla="*/ 2147483646 w 166"/>
                <a:gd name="T13" fmla="*/ 0 h 29"/>
                <a:gd name="T14" fmla="*/ 2147483646 w 166"/>
                <a:gd name="T15" fmla="*/ 0 h 29"/>
                <a:gd name="T16" fmla="*/ 2147483646 w 166"/>
                <a:gd name="T17" fmla="*/ 0 h 29"/>
                <a:gd name="T18" fmla="*/ 2147483646 w 166"/>
                <a:gd name="T19" fmla="*/ 2147483646 h 29"/>
                <a:gd name="T20" fmla="*/ 2147483646 w 166"/>
                <a:gd name="T21" fmla="*/ 2147483646 h 29"/>
                <a:gd name="T22" fmla="*/ 2147483646 w 166"/>
                <a:gd name="T23" fmla="*/ 2147483646 h 29"/>
                <a:gd name="T24" fmla="*/ 2147483646 w 166"/>
                <a:gd name="T25" fmla="*/ 2147483646 h 29"/>
                <a:gd name="T26" fmla="*/ 2147483646 w 166"/>
                <a:gd name="T27" fmla="*/ 2147483646 h 29"/>
                <a:gd name="T28" fmla="*/ 2147483646 w 166"/>
                <a:gd name="T29" fmla="*/ 2147483646 h 29"/>
                <a:gd name="T30" fmla="*/ 2147483646 w 166"/>
                <a:gd name="T31" fmla="*/ 2147483646 h 29"/>
                <a:gd name="T32" fmla="*/ 2147483646 w 166"/>
                <a:gd name="T33" fmla="*/ 2147483646 h 29"/>
                <a:gd name="T34" fmla="*/ 2147483646 w 166"/>
                <a:gd name="T35" fmla="*/ 2147483646 h 29"/>
                <a:gd name="T36" fmla="*/ 2147483646 w 166"/>
                <a:gd name="T37" fmla="*/ 2147483646 h 29"/>
                <a:gd name="T38" fmla="*/ 2147483646 w 166"/>
                <a:gd name="T39" fmla="*/ 2147483646 h 29"/>
                <a:gd name="T40" fmla="*/ 2147483646 w 166"/>
                <a:gd name="T41" fmla="*/ 2147483646 h 29"/>
                <a:gd name="T42" fmla="*/ 2147483646 w 166"/>
                <a:gd name="T43" fmla="*/ 2147483646 h 29"/>
                <a:gd name="T44" fmla="*/ 2147483646 w 166"/>
                <a:gd name="T45" fmla="*/ 2147483646 h 29"/>
                <a:gd name="T46" fmla="*/ 2147483646 w 166"/>
                <a:gd name="T47" fmla="*/ 2147483646 h 29"/>
                <a:gd name="T48" fmla="*/ 2147483646 w 166"/>
                <a:gd name="T49" fmla="*/ 2147483646 h 29"/>
                <a:gd name="T50" fmla="*/ 2147483646 w 166"/>
                <a:gd name="T51" fmla="*/ 2147483646 h 29"/>
                <a:gd name="T52" fmla="*/ 2147483646 w 166"/>
                <a:gd name="T53" fmla="*/ 2147483646 h 29"/>
                <a:gd name="T54" fmla="*/ 2147483646 w 166"/>
                <a:gd name="T55" fmla="*/ 2147483646 h 29"/>
                <a:gd name="T56" fmla="*/ 2147483646 w 166"/>
                <a:gd name="T57" fmla="*/ 2147483646 h 29"/>
                <a:gd name="T58" fmla="*/ 2147483646 w 166"/>
                <a:gd name="T59" fmla="*/ 2147483646 h 29"/>
                <a:gd name="T60" fmla="*/ 2147483646 w 166"/>
                <a:gd name="T61" fmla="*/ 2147483646 h 29"/>
                <a:gd name="T62" fmla="*/ 2147483646 w 166"/>
                <a:gd name="T63" fmla="*/ 2147483646 h 29"/>
                <a:gd name="T64" fmla="*/ 2147483646 w 166"/>
                <a:gd name="T65" fmla="*/ 2147483646 h 29"/>
                <a:gd name="T66" fmla="*/ 2147483646 w 166"/>
                <a:gd name="T67" fmla="*/ 2147483646 h 29"/>
                <a:gd name="T68" fmla="*/ 2147483646 w 166"/>
                <a:gd name="T69" fmla="*/ 2147483646 h 29"/>
                <a:gd name="T70" fmla="*/ 2147483646 w 166"/>
                <a:gd name="T71" fmla="*/ 2147483646 h 29"/>
                <a:gd name="T72" fmla="*/ 0 w 166"/>
                <a:gd name="T73" fmla="*/ 2147483646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29"/>
                <a:gd name="T113" fmla="*/ 166 w 166"/>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29">
                  <a:moveTo>
                    <a:pt x="0" y="5"/>
                  </a:moveTo>
                  <a:lnTo>
                    <a:pt x="7" y="3"/>
                  </a:lnTo>
                  <a:lnTo>
                    <a:pt x="15" y="2"/>
                  </a:lnTo>
                  <a:lnTo>
                    <a:pt x="24" y="1"/>
                  </a:lnTo>
                  <a:lnTo>
                    <a:pt x="35" y="0"/>
                  </a:lnTo>
                  <a:lnTo>
                    <a:pt x="44" y="0"/>
                  </a:lnTo>
                  <a:lnTo>
                    <a:pt x="56" y="0"/>
                  </a:lnTo>
                  <a:lnTo>
                    <a:pt x="67" y="0"/>
                  </a:lnTo>
                  <a:lnTo>
                    <a:pt x="79" y="0"/>
                  </a:lnTo>
                  <a:lnTo>
                    <a:pt x="91" y="2"/>
                  </a:lnTo>
                  <a:lnTo>
                    <a:pt x="103" y="3"/>
                  </a:lnTo>
                  <a:lnTo>
                    <a:pt x="115" y="6"/>
                  </a:lnTo>
                  <a:lnTo>
                    <a:pt x="126" y="9"/>
                  </a:lnTo>
                  <a:lnTo>
                    <a:pt x="137" y="12"/>
                  </a:lnTo>
                  <a:lnTo>
                    <a:pt x="147" y="17"/>
                  </a:lnTo>
                  <a:lnTo>
                    <a:pt x="157" y="22"/>
                  </a:lnTo>
                  <a:lnTo>
                    <a:pt x="166" y="28"/>
                  </a:lnTo>
                  <a:lnTo>
                    <a:pt x="157" y="29"/>
                  </a:lnTo>
                  <a:lnTo>
                    <a:pt x="147" y="29"/>
                  </a:lnTo>
                  <a:lnTo>
                    <a:pt x="138" y="29"/>
                  </a:lnTo>
                  <a:lnTo>
                    <a:pt x="128" y="29"/>
                  </a:lnTo>
                  <a:lnTo>
                    <a:pt x="118" y="29"/>
                  </a:lnTo>
                  <a:lnTo>
                    <a:pt x="107" y="29"/>
                  </a:lnTo>
                  <a:lnTo>
                    <a:pt x="96" y="28"/>
                  </a:lnTo>
                  <a:lnTo>
                    <a:pt x="87" y="27"/>
                  </a:lnTo>
                  <a:lnTo>
                    <a:pt x="76" y="26"/>
                  </a:lnTo>
                  <a:lnTo>
                    <a:pt x="66" y="25"/>
                  </a:lnTo>
                  <a:lnTo>
                    <a:pt x="55" y="22"/>
                  </a:lnTo>
                  <a:lnTo>
                    <a:pt x="46" y="21"/>
                  </a:lnTo>
                  <a:lnTo>
                    <a:pt x="36" y="18"/>
                  </a:lnTo>
                  <a:lnTo>
                    <a:pt x="26" y="16"/>
                  </a:lnTo>
                  <a:lnTo>
                    <a:pt x="17" y="13"/>
                  </a:lnTo>
                  <a:lnTo>
                    <a:pt x="9" y="10"/>
                  </a:lnTo>
                  <a:lnTo>
                    <a:pt x="6" y="9"/>
                  </a:lnTo>
                  <a:lnTo>
                    <a:pt x="4" y="7"/>
                  </a:lnTo>
                  <a:lnTo>
                    <a:pt x="3" y="6"/>
                  </a:lnTo>
                  <a:lnTo>
                    <a:pt x="0" y="5"/>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1" name="Freeform 323"/>
            <p:cNvSpPr>
              <a:spLocks/>
            </p:cNvSpPr>
            <p:nvPr/>
          </p:nvSpPr>
          <p:spPr bwMode="auto">
            <a:xfrm>
              <a:off x="4121150" y="2709863"/>
              <a:ext cx="198438" cy="34925"/>
            </a:xfrm>
            <a:custGeom>
              <a:avLst/>
              <a:gdLst>
                <a:gd name="T0" fmla="*/ 0 w 125"/>
                <a:gd name="T1" fmla="*/ 2147483646 h 22"/>
                <a:gd name="T2" fmla="*/ 2147483646 w 125"/>
                <a:gd name="T3" fmla="*/ 2147483646 h 22"/>
                <a:gd name="T4" fmla="*/ 2147483646 w 125"/>
                <a:gd name="T5" fmla="*/ 2147483646 h 22"/>
                <a:gd name="T6" fmla="*/ 2147483646 w 125"/>
                <a:gd name="T7" fmla="*/ 2147483646 h 22"/>
                <a:gd name="T8" fmla="*/ 2147483646 w 125"/>
                <a:gd name="T9" fmla="*/ 2147483646 h 22"/>
                <a:gd name="T10" fmla="*/ 2147483646 w 125"/>
                <a:gd name="T11" fmla="*/ 2147483646 h 22"/>
                <a:gd name="T12" fmla="*/ 2147483646 w 125"/>
                <a:gd name="T13" fmla="*/ 0 h 22"/>
                <a:gd name="T14" fmla="*/ 2147483646 w 125"/>
                <a:gd name="T15" fmla="*/ 0 h 22"/>
                <a:gd name="T16" fmla="*/ 2147483646 w 125"/>
                <a:gd name="T17" fmla="*/ 2147483646 h 22"/>
                <a:gd name="T18" fmla="*/ 2147483646 w 125"/>
                <a:gd name="T19" fmla="*/ 2147483646 h 22"/>
                <a:gd name="T20" fmla="*/ 2147483646 w 125"/>
                <a:gd name="T21" fmla="*/ 2147483646 h 22"/>
                <a:gd name="T22" fmla="*/ 2147483646 w 125"/>
                <a:gd name="T23" fmla="*/ 2147483646 h 22"/>
                <a:gd name="T24" fmla="*/ 2147483646 w 125"/>
                <a:gd name="T25" fmla="*/ 2147483646 h 22"/>
                <a:gd name="T26" fmla="*/ 2147483646 w 125"/>
                <a:gd name="T27" fmla="*/ 2147483646 h 22"/>
                <a:gd name="T28" fmla="*/ 2147483646 w 125"/>
                <a:gd name="T29" fmla="*/ 2147483646 h 22"/>
                <a:gd name="T30" fmla="*/ 2147483646 w 125"/>
                <a:gd name="T31" fmla="*/ 2147483646 h 22"/>
                <a:gd name="T32" fmla="*/ 2147483646 w 125"/>
                <a:gd name="T33" fmla="*/ 2147483646 h 22"/>
                <a:gd name="T34" fmla="*/ 2147483646 w 125"/>
                <a:gd name="T35" fmla="*/ 2147483646 h 22"/>
                <a:gd name="T36" fmla="*/ 2147483646 w 125"/>
                <a:gd name="T37" fmla="*/ 2147483646 h 22"/>
                <a:gd name="T38" fmla="*/ 2147483646 w 125"/>
                <a:gd name="T39" fmla="*/ 2147483646 h 22"/>
                <a:gd name="T40" fmla="*/ 2147483646 w 125"/>
                <a:gd name="T41" fmla="*/ 2147483646 h 22"/>
                <a:gd name="T42" fmla="*/ 2147483646 w 125"/>
                <a:gd name="T43" fmla="*/ 2147483646 h 22"/>
                <a:gd name="T44" fmla="*/ 2147483646 w 125"/>
                <a:gd name="T45" fmla="*/ 2147483646 h 22"/>
                <a:gd name="T46" fmla="*/ 2147483646 w 125"/>
                <a:gd name="T47" fmla="*/ 2147483646 h 22"/>
                <a:gd name="T48" fmla="*/ 2147483646 w 125"/>
                <a:gd name="T49" fmla="*/ 2147483646 h 22"/>
                <a:gd name="T50" fmla="*/ 2147483646 w 125"/>
                <a:gd name="T51" fmla="*/ 2147483646 h 22"/>
                <a:gd name="T52" fmla="*/ 2147483646 w 125"/>
                <a:gd name="T53" fmla="*/ 2147483646 h 22"/>
                <a:gd name="T54" fmla="*/ 2147483646 w 125"/>
                <a:gd name="T55" fmla="*/ 2147483646 h 22"/>
                <a:gd name="T56" fmla="*/ 2147483646 w 125"/>
                <a:gd name="T57" fmla="*/ 2147483646 h 22"/>
                <a:gd name="T58" fmla="*/ 2147483646 w 125"/>
                <a:gd name="T59" fmla="*/ 2147483646 h 22"/>
                <a:gd name="T60" fmla="*/ 2147483646 w 125"/>
                <a:gd name="T61" fmla="*/ 2147483646 h 22"/>
                <a:gd name="T62" fmla="*/ 2147483646 w 125"/>
                <a:gd name="T63" fmla="*/ 2147483646 h 22"/>
                <a:gd name="T64" fmla="*/ 2147483646 w 125"/>
                <a:gd name="T65" fmla="*/ 2147483646 h 22"/>
                <a:gd name="T66" fmla="*/ 0 w 125"/>
                <a:gd name="T67" fmla="*/ 2147483646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2"/>
                <a:gd name="T104" fmla="*/ 125 w 125"/>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2">
                  <a:moveTo>
                    <a:pt x="0" y="4"/>
                  </a:moveTo>
                  <a:lnTo>
                    <a:pt x="5" y="3"/>
                  </a:lnTo>
                  <a:lnTo>
                    <a:pt x="11" y="2"/>
                  </a:lnTo>
                  <a:lnTo>
                    <a:pt x="18" y="1"/>
                  </a:lnTo>
                  <a:lnTo>
                    <a:pt x="25" y="1"/>
                  </a:lnTo>
                  <a:lnTo>
                    <a:pt x="33" y="1"/>
                  </a:lnTo>
                  <a:lnTo>
                    <a:pt x="41" y="0"/>
                  </a:lnTo>
                  <a:lnTo>
                    <a:pt x="50" y="0"/>
                  </a:lnTo>
                  <a:lnTo>
                    <a:pt x="59" y="1"/>
                  </a:lnTo>
                  <a:lnTo>
                    <a:pt x="68" y="2"/>
                  </a:lnTo>
                  <a:lnTo>
                    <a:pt x="78" y="3"/>
                  </a:lnTo>
                  <a:lnTo>
                    <a:pt x="86" y="5"/>
                  </a:lnTo>
                  <a:lnTo>
                    <a:pt x="95" y="6"/>
                  </a:lnTo>
                  <a:lnTo>
                    <a:pt x="103" y="9"/>
                  </a:lnTo>
                  <a:lnTo>
                    <a:pt x="111" y="13"/>
                  </a:lnTo>
                  <a:lnTo>
                    <a:pt x="119" y="16"/>
                  </a:lnTo>
                  <a:lnTo>
                    <a:pt x="125" y="21"/>
                  </a:lnTo>
                  <a:lnTo>
                    <a:pt x="119" y="21"/>
                  </a:lnTo>
                  <a:lnTo>
                    <a:pt x="111" y="22"/>
                  </a:lnTo>
                  <a:lnTo>
                    <a:pt x="104" y="22"/>
                  </a:lnTo>
                  <a:lnTo>
                    <a:pt x="96" y="22"/>
                  </a:lnTo>
                  <a:lnTo>
                    <a:pt x="89" y="22"/>
                  </a:lnTo>
                  <a:lnTo>
                    <a:pt x="81" y="22"/>
                  </a:lnTo>
                  <a:lnTo>
                    <a:pt x="73" y="21"/>
                  </a:lnTo>
                  <a:lnTo>
                    <a:pt x="65" y="21"/>
                  </a:lnTo>
                  <a:lnTo>
                    <a:pt x="57" y="20"/>
                  </a:lnTo>
                  <a:lnTo>
                    <a:pt x="49" y="19"/>
                  </a:lnTo>
                  <a:lnTo>
                    <a:pt x="42" y="17"/>
                  </a:lnTo>
                  <a:lnTo>
                    <a:pt x="34" y="16"/>
                  </a:lnTo>
                  <a:lnTo>
                    <a:pt x="27" y="14"/>
                  </a:lnTo>
                  <a:lnTo>
                    <a:pt x="19" y="12"/>
                  </a:lnTo>
                  <a:lnTo>
                    <a:pt x="13" y="10"/>
                  </a:lnTo>
                  <a:lnTo>
                    <a:pt x="6" y="8"/>
                  </a:lnTo>
                  <a:lnTo>
                    <a:pt x="0" y="4"/>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2" name="Freeform 324"/>
            <p:cNvSpPr>
              <a:spLocks/>
            </p:cNvSpPr>
            <p:nvPr/>
          </p:nvSpPr>
          <p:spPr bwMode="auto">
            <a:xfrm>
              <a:off x="3681413" y="2676525"/>
              <a:ext cx="947738" cy="180975"/>
            </a:xfrm>
            <a:custGeom>
              <a:avLst/>
              <a:gdLst>
                <a:gd name="T0" fmla="*/ 0 w 597"/>
                <a:gd name="T1" fmla="*/ 2147483646 h 114"/>
                <a:gd name="T2" fmla="*/ 2147483646 w 597"/>
                <a:gd name="T3" fmla="*/ 2147483646 h 114"/>
                <a:gd name="T4" fmla="*/ 2147483646 w 597"/>
                <a:gd name="T5" fmla="*/ 2147483646 h 114"/>
                <a:gd name="T6" fmla="*/ 2147483646 w 597"/>
                <a:gd name="T7" fmla="*/ 2147483646 h 114"/>
                <a:gd name="T8" fmla="*/ 2147483646 w 597"/>
                <a:gd name="T9" fmla="*/ 2147483646 h 114"/>
                <a:gd name="T10" fmla="*/ 2147483646 w 597"/>
                <a:gd name="T11" fmla="*/ 2147483646 h 114"/>
                <a:gd name="T12" fmla="*/ 2147483646 w 597"/>
                <a:gd name="T13" fmla="*/ 2147483646 h 114"/>
                <a:gd name="T14" fmla="*/ 2147483646 w 597"/>
                <a:gd name="T15" fmla="*/ 2147483646 h 114"/>
                <a:gd name="T16" fmla="*/ 2147483646 w 597"/>
                <a:gd name="T17" fmla="*/ 2147483646 h 114"/>
                <a:gd name="T18" fmla="*/ 2147483646 w 597"/>
                <a:gd name="T19" fmla="*/ 2147483646 h 114"/>
                <a:gd name="T20" fmla="*/ 2147483646 w 597"/>
                <a:gd name="T21" fmla="*/ 2147483646 h 114"/>
                <a:gd name="T22" fmla="*/ 2147483646 w 597"/>
                <a:gd name="T23" fmla="*/ 2147483646 h 114"/>
                <a:gd name="T24" fmla="*/ 2147483646 w 597"/>
                <a:gd name="T25" fmla="*/ 2147483646 h 114"/>
                <a:gd name="T26" fmla="*/ 2147483646 w 597"/>
                <a:gd name="T27" fmla="*/ 2147483646 h 114"/>
                <a:gd name="T28" fmla="*/ 2147483646 w 597"/>
                <a:gd name="T29" fmla="*/ 2147483646 h 114"/>
                <a:gd name="T30" fmla="*/ 2147483646 w 597"/>
                <a:gd name="T31" fmla="*/ 2147483646 h 114"/>
                <a:gd name="T32" fmla="*/ 2147483646 w 597"/>
                <a:gd name="T33" fmla="*/ 2147483646 h 114"/>
                <a:gd name="T34" fmla="*/ 2147483646 w 597"/>
                <a:gd name="T35" fmla="*/ 2147483646 h 114"/>
                <a:gd name="T36" fmla="*/ 2147483646 w 597"/>
                <a:gd name="T37" fmla="*/ 2147483646 h 114"/>
                <a:gd name="T38" fmla="*/ 2147483646 w 597"/>
                <a:gd name="T39" fmla="*/ 2147483646 h 114"/>
                <a:gd name="T40" fmla="*/ 2147483646 w 597"/>
                <a:gd name="T41" fmla="*/ 2147483646 h 114"/>
                <a:gd name="T42" fmla="*/ 2147483646 w 597"/>
                <a:gd name="T43" fmla="*/ 2147483646 h 114"/>
                <a:gd name="T44" fmla="*/ 2147483646 w 597"/>
                <a:gd name="T45" fmla="*/ 2147483646 h 114"/>
                <a:gd name="T46" fmla="*/ 2147483646 w 597"/>
                <a:gd name="T47" fmla="*/ 2147483646 h 114"/>
                <a:gd name="T48" fmla="*/ 2147483646 w 597"/>
                <a:gd name="T49" fmla="*/ 2147483646 h 114"/>
                <a:gd name="T50" fmla="*/ 2147483646 w 597"/>
                <a:gd name="T51" fmla="*/ 2147483646 h 114"/>
                <a:gd name="T52" fmla="*/ 2147483646 w 597"/>
                <a:gd name="T53" fmla="*/ 2147483646 h 114"/>
                <a:gd name="T54" fmla="*/ 2147483646 w 597"/>
                <a:gd name="T55" fmla="*/ 2147483646 h 114"/>
                <a:gd name="T56" fmla="*/ 2147483646 w 597"/>
                <a:gd name="T57" fmla="*/ 2147483646 h 114"/>
                <a:gd name="T58" fmla="*/ 2147483646 w 597"/>
                <a:gd name="T59" fmla="*/ 2147483646 h 114"/>
                <a:gd name="T60" fmla="*/ 2147483646 w 597"/>
                <a:gd name="T61" fmla="*/ 2147483646 h 114"/>
                <a:gd name="T62" fmla="*/ 2147483646 w 597"/>
                <a:gd name="T63" fmla="*/ 2147483646 h 114"/>
                <a:gd name="T64" fmla="*/ 2147483646 w 597"/>
                <a:gd name="T65" fmla="*/ 2147483646 h 114"/>
                <a:gd name="T66" fmla="*/ 2147483646 w 597"/>
                <a:gd name="T67" fmla="*/ 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7"/>
                <a:gd name="T103" fmla="*/ 0 h 114"/>
                <a:gd name="T104" fmla="*/ 597 w 597"/>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7" h="114">
                  <a:moveTo>
                    <a:pt x="8" y="0"/>
                  </a:moveTo>
                  <a:lnTo>
                    <a:pt x="0" y="23"/>
                  </a:lnTo>
                  <a:lnTo>
                    <a:pt x="5" y="29"/>
                  </a:lnTo>
                  <a:lnTo>
                    <a:pt x="13" y="35"/>
                  </a:lnTo>
                  <a:lnTo>
                    <a:pt x="24" y="41"/>
                  </a:lnTo>
                  <a:lnTo>
                    <a:pt x="36" y="45"/>
                  </a:lnTo>
                  <a:lnTo>
                    <a:pt x="50" y="51"/>
                  </a:lnTo>
                  <a:lnTo>
                    <a:pt x="66" y="56"/>
                  </a:lnTo>
                  <a:lnTo>
                    <a:pt x="82" y="61"/>
                  </a:lnTo>
                  <a:lnTo>
                    <a:pt x="100" y="66"/>
                  </a:lnTo>
                  <a:lnTo>
                    <a:pt x="120" y="70"/>
                  </a:lnTo>
                  <a:lnTo>
                    <a:pt x="141" y="74"/>
                  </a:lnTo>
                  <a:lnTo>
                    <a:pt x="162" y="79"/>
                  </a:lnTo>
                  <a:lnTo>
                    <a:pt x="185" y="83"/>
                  </a:lnTo>
                  <a:lnTo>
                    <a:pt x="207" y="86"/>
                  </a:lnTo>
                  <a:lnTo>
                    <a:pt x="231" y="90"/>
                  </a:lnTo>
                  <a:lnTo>
                    <a:pt x="255" y="93"/>
                  </a:lnTo>
                  <a:lnTo>
                    <a:pt x="279" y="96"/>
                  </a:lnTo>
                  <a:lnTo>
                    <a:pt x="304" y="99"/>
                  </a:lnTo>
                  <a:lnTo>
                    <a:pt x="328" y="102"/>
                  </a:lnTo>
                  <a:lnTo>
                    <a:pt x="352" y="104"/>
                  </a:lnTo>
                  <a:lnTo>
                    <a:pt x="377" y="107"/>
                  </a:lnTo>
                  <a:lnTo>
                    <a:pt x="400" y="108"/>
                  </a:lnTo>
                  <a:lnTo>
                    <a:pt x="423" y="110"/>
                  </a:lnTo>
                  <a:lnTo>
                    <a:pt x="446" y="112"/>
                  </a:lnTo>
                  <a:lnTo>
                    <a:pt x="468" y="113"/>
                  </a:lnTo>
                  <a:lnTo>
                    <a:pt x="489" y="113"/>
                  </a:lnTo>
                  <a:lnTo>
                    <a:pt x="508" y="114"/>
                  </a:lnTo>
                  <a:lnTo>
                    <a:pt x="527" y="114"/>
                  </a:lnTo>
                  <a:lnTo>
                    <a:pt x="544" y="114"/>
                  </a:lnTo>
                  <a:lnTo>
                    <a:pt x="560" y="114"/>
                  </a:lnTo>
                  <a:lnTo>
                    <a:pt x="574" y="113"/>
                  </a:lnTo>
                  <a:lnTo>
                    <a:pt x="586" y="112"/>
                  </a:lnTo>
                  <a:lnTo>
                    <a:pt x="597" y="111"/>
                  </a:lnTo>
                  <a:lnTo>
                    <a:pt x="597" y="84"/>
                  </a:lnTo>
                  <a:lnTo>
                    <a:pt x="592" y="85"/>
                  </a:lnTo>
                  <a:lnTo>
                    <a:pt x="585" y="86"/>
                  </a:lnTo>
                  <a:lnTo>
                    <a:pt x="575" y="87"/>
                  </a:lnTo>
                  <a:lnTo>
                    <a:pt x="564" y="87"/>
                  </a:lnTo>
                  <a:lnTo>
                    <a:pt x="552" y="87"/>
                  </a:lnTo>
                  <a:lnTo>
                    <a:pt x="539" y="87"/>
                  </a:lnTo>
                  <a:lnTo>
                    <a:pt x="523" y="87"/>
                  </a:lnTo>
                  <a:lnTo>
                    <a:pt x="508" y="87"/>
                  </a:lnTo>
                  <a:lnTo>
                    <a:pt x="490" y="87"/>
                  </a:lnTo>
                  <a:lnTo>
                    <a:pt x="472" y="86"/>
                  </a:lnTo>
                  <a:lnTo>
                    <a:pt x="453" y="85"/>
                  </a:lnTo>
                  <a:lnTo>
                    <a:pt x="433" y="84"/>
                  </a:lnTo>
                  <a:lnTo>
                    <a:pt x="413" y="82"/>
                  </a:lnTo>
                  <a:lnTo>
                    <a:pt x="392" y="81"/>
                  </a:lnTo>
                  <a:lnTo>
                    <a:pt x="370" y="79"/>
                  </a:lnTo>
                  <a:lnTo>
                    <a:pt x="348" y="76"/>
                  </a:lnTo>
                  <a:lnTo>
                    <a:pt x="326" y="75"/>
                  </a:lnTo>
                  <a:lnTo>
                    <a:pt x="304" y="72"/>
                  </a:lnTo>
                  <a:lnTo>
                    <a:pt x="281" y="69"/>
                  </a:lnTo>
                  <a:lnTo>
                    <a:pt x="259" y="67"/>
                  </a:lnTo>
                  <a:lnTo>
                    <a:pt x="237" y="63"/>
                  </a:lnTo>
                  <a:lnTo>
                    <a:pt x="215" y="60"/>
                  </a:lnTo>
                  <a:lnTo>
                    <a:pt x="194" y="56"/>
                  </a:lnTo>
                  <a:lnTo>
                    <a:pt x="173" y="52"/>
                  </a:lnTo>
                  <a:lnTo>
                    <a:pt x="152" y="48"/>
                  </a:lnTo>
                  <a:lnTo>
                    <a:pt x="132" y="44"/>
                  </a:lnTo>
                  <a:lnTo>
                    <a:pt x="113" y="39"/>
                  </a:lnTo>
                  <a:lnTo>
                    <a:pt x="96" y="34"/>
                  </a:lnTo>
                  <a:lnTo>
                    <a:pt x="78" y="29"/>
                  </a:lnTo>
                  <a:lnTo>
                    <a:pt x="62" y="23"/>
                  </a:lnTo>
                  <a:lnTo>
                    <a:pt x="48" y="18"/>
                  </a:lnTo>
                  <a:lnTo>
                    <a:pt x="34" y="12"/>
                  </a:lnTo>
                  <a:lnTo>
                    <a:pt x="8"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3" name="Freeform 325"/>
            <p:cNvSpPr>
              <a:spLocks/>
            </p:cNvSpPr>
            <p:nvPr/>
          </p:nvSpPr>
          <p:spPr bwMode="auto">
            <a:xfrm>
              <a:off x="3883025" y="2751138"/>
              <a:ext cx="323850" cy="80962"/>
            </a:xfrm>
            <a:custGeom>
              <a:avLst/>
              <a:gdLst>
                <a:gd name="T0" fmla="*/ 2147483646 w 204"/>
                <a:gd name="T1" fmla="*/ 0 h 51"/>
                <a:gd name="T2" fmla="*/ 0 w 204"/>
                <a:gd name="T3" fmla="*/ 2147483646 h 51"/>
                <a:gd name="T4" fmla="*/ 2147483646 w 204"/>
                <a:gd name="T5" fmla="*/ 2147483646 h 51"/>
                <a:gd name="T6" fmla="*/ 2147483646 w 204"/>
                <a:gd name="T7" fmla="*/ 2147483646 h 51"/>
                <a:gd name="T8" fmla="*/ 2147483646 w 204"/>
                <a:gd name="T9" fmla="*/ 2147483646 h 51"/>
                <a:gd name="T10" fmla="*/ 2147483646 w 204"/>
                <a:gd name="T11" fmla="*/ 2147483646 h 51"/>
                <a:gd name="T12" fmla="*/ 2147483646 w 204"/>
                <a:gd name="T13" fmla="*/ 2147483646 h 51"/>
                <a:gd name="T14" fmla="*/ 2147483646 w 204"/>
                <a:gd name="T15" fmla="*/ 2147483646 h 51"/>
                <a:gd name="T16" fmla="*/ 2147483646 w 204"/>
                <a:gd name="T17" fmla="*/ 2147483646 h 51"/>
                <a:gd name="T18" fmla="*/ 2147483646 w 204"/>
                <a:gd name="T19" fmla="*/ 2147483646 h 51"/>
                <a:gd name="T20" fmla="*/ 2147483646 w 204"/>
                <a:gd name="T21" fmla="*/ 2147483646 h 51"/>
                <a:gd name="T22" fmla="*/ 2147483646 w 204"/>
                <a:gd name="T23" fmla="*/ 2147483646 h 51"/>
                <a:gd name="T24" fmla="*/ 2147483646 w 204"/>
                <a:gd name="T25" fmla="*/ 2147483646 h 51"/>
                <a:gd name="T26" fmla="*/ 2147483646 w 204"/>
                <a:gd name="T27" fmla="*/ 2147483646 h 51"/>
                <a:gd name="T28" fmla="*/ 2147483646 w 204"/>
                <a:gd name="T29" fmla="*/ 2147483646 h 51"/>
                <a:gd name="T30" fmla="*/ 2147483646 w 204"/>
                <a:gd name="T31" fmla="*/ 2147483646 h 51"/>
                <a:gd name="T32" fmla="*/ 2147483646 w 204"/>
                <a:gd name="T33" fmla="*/ 2147483646 h 51"/>
                <a:gd name="T34" fmla="*/ 2147483646 w 204"/>
                <a:gd name="T35" fmla="*/ 2147483646 h 51"/>
                <a:gd name="T36" fmla="*/ 2147483646 w 204"/>
                <a:gd name="T37" fmla="*/ 2147483646 h 51"/>
                <a:gd name="T38" fmla="*/ 2147483646 w 204"/>
                <a:gd name="T39" fmla="*/ 2147483646 h 51"/>
                <a:gd name="T40" fmla="*/ 2147483646 w 204"/>
                <a:gd name="T41" fmla="*/ 2147483646 h 51"/>
                <a:gd name="T42" fmla="*/ 2147483646 w 204"/>
                <a:gd name="T43" fmla="*/ 2147483646 h 51"/>
                <a:gd name="T44" fmla="*/ 2147483646 w 204"/>
                <a:gd name="T45" fmla="*/ 2147483646 h 51"/>
                <a:gd name="T46" fmla="*/ 2147483646 w 204"/>
                <a:gd name="T47" fmla="*/ 2147483646 h 51"/>
                <a:gd name="T48" fmla="*/ 2147483646 w 204"/>
                <a:gd name="T49" fmla="*/ 2147483646 h 51"/>
                <a:gd name="T50" fmla="*/ 2147483646 w 204"/>
                <a:gd name="T51" fmla="*/ 2147483646 h 51"/>
                <a:gd name="T52" fmla="*/ 2147483646 w 204"/>
                <a:gd name="T53" fmla="*/ 2147483646 h 51"/>
                <a:gd name="T54" fmla="*/ 2147483646 w 204"/>
                <a:gd name="T55" fmla="*/ 2147483646 h 51"/>
                <a:gd name="T56" fmla="*/ 2147483646 w 204"/>
                <a:gd name="T57" fmla="*/ 2147483646 h 51"/>
                <a:gd name="T58" fmla="*/ 2147483646 w 204"/>
                <a:gd name="T59" fmla="*/ 2147483646 h 51"/>
                <a:gd name="T60" fmla="*/ 2147483646 w 204"/>
                <a:gd name="T61" fmla="*/ 2147483646 h 51"/>
                <a:gd name="T62" fmla="*/ 2147483646 w 204"/>
                <a:gd name="T63" fmla="*/ 2147483646 h 51"/>
                <a:gd name="T64" fmla="*/ 2147483646 w 204"/>
                <a:gd name="T65" fmla="*/ 2147483646 h 51"/>
                <a:gd name="T66" fmla="*/ 2147483646 w 204"/>
                <a:gd name="T67" fmla="*/ 2147483646 h 51"/>
                <a:gd name="T68" fmla="*/ 2147483646 w 204"/>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51"/>
                <a:gd name="T107" fmla="*/ 204 w 20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51">
                  <a:moveTo>
                    <a:pt x="5" y="0"/>
                  </a:moveTo>
                  <a:lnTo>
                    <a:pt x="0" y="25"/>
                  </a:lnTo>
                  <a:lnTo>
                    <a:pt x="12" y="28"/>
                  </a:lnTo>
                  <a:lnTo>
                    <a:pt x="25" y="31"/>
                  </a:lnTo>
                  <a:lnTo>
                    <a:pt x="38" y="34"/>
                  </a:lnTo>
                  <a:lnTo>
                    <a:pt x="50" y="37"/>
                  </a:lnTo>
                  <a:lnTo>
                    <a:pt x="62" y="39"/>
                  </a:lnTo>
                  <a:lnTo>
                    <a:pt x="75" y="42"/>
                  </a:lnTo>
                  <a:lnTo>
                    <a:pt x="88" y="43"/>
                  </a:lnTo>
                  <a:lnTo>
                    <a:pt x="100" y="45"/>
                  </a:lnTo>
                  <a:lnTo>
                    <a:pt x="113" y="47"/>
                  </a:lnTo>
                  <a:lnTo>
                    <a:pt x="126" y="48"/>
                  </a:lnTo>
                  <a:lnTo>
                    <a:pt x="139" y="49"/>
                  </a:lnTo>
                  <a:lnTo>
                    <a:pt x="152" y="50"/>
                  </a:lnTo>
                  <a:lnTo>
                    <a:pt x="165" y="51"/>
                  </a:lnTo>
                  <a:lnTo>
                    <a:pt x="177" y="51"/>
                  </a:lnTo>
                  <a:lnTo>
                    <a:pt x="191" y="51"/>
                  </a:lnTo>
                  <a:lnTo>
                    <a:pt x="204" y="51"/>
                  </a:lnTo>
                  <a:lnTo>
                    <a:pt x="204" y="30"/>
                  </a:lnTo>
                  <a:lnTo>
                    <a:pt x="191" y="29"/>
                  </a:lnTo>
                  <a:lnTo>
                    <a:pt x="178" y="28"/>
                  </a:lnTo>
                  <a:lnTo>
                    <a:pt x="166" y="27"/>
                  </a:lnTo>
                  <a:lnTo>
                    <a:pt x="153" y="25"/>
                  </a:lnTo>
                  <a:lnTo>
                    <a:pt x="141" y="24"/>
                  </a:lnTo>
                  <a:lnTo>
                    <a:pt x="128" y="22"/>
                  </a:lnTo>
                  <a:lnTo>
                    <a:pt x="117" y="21"/>
                  </a:lnTo>
                  <a:lnTo>
                    <a:pt x="104" y="19"/>
                  </a:lnTo>
                  <a:lnTo>
                    <a:pt x="92" y="17"/>
                  </a:lnTo>
                  <a:lnTo>
                    <a:pt x="80" y="15"/>
                  </a:lnTo>
                  <a:lnTo>
                    <a:pt x="67" y="13"/>
                  </a:lnTo>
                  <a:lnTo>
                    <a:pt x="55" y="11"/>
                  </a:lnTo>
                  <a:lnTo>
                    <a:pt x="43" y="9"/>
                  </a:lnTo>
                  <a:lnTo>
                    <a:pt x="30" y="6"/>
                  </a:lnTo>
                  <a:lnTo>
                    <a:pt x="18" y="3"/>
                  </a:lnTo>
                  <a:lnTo>
                    <a:pt x="5"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4" name="Freeform 326"/>
            <p:cNvSpPr>
              <a:spLocks/>
            </p:cNvSpPr>
            <p:nvPr/>
          </p:nvSpPr>
          <p:spPr bwMode="auto">
            <a:xfrm>
              <a:off x="3890963" y="2754313"/>
              <a:ext cx="301625" cy="76200"/>
            </a:xfrm>
            <a:custGeom>
              <a:avLst/>
              <a:gdLst>
                <a:gd name="T0" fmla="*/ 2147483646 w 190"/>
                <a:gd name="T1" fmla="*/ 0 h 48"/>
                <a:gd name="T2" fmla="*/ 2147483646 w 190"/>
                <a:gd name="T3" fmla="*/ 2147483646 h 48"/>
                <a:gd name="T4" fmla="*/ 2147483646 w 190"/>
                <a:gd name="T5" fmla="*/ 2147483646 h 48"/>
                <a:gd name="T6" fmla="*/ 2147483646 w 190"/>
                <a:gd name="T7" fmla="*/ 2147483646 h 48"/>
                <a:gd name="T8" fmla="*/ 0 w 190"/>
                <a:gd name="T9" fmla="*/ 2147483646 h 48"/>
                <a:gd name="T10" fmla="*/ 2147483646 w 190"/>
                <a:gd name="T11" fmla="*/ 2147483646 h 48"/>
                <a:gd name="T12" fmla="*/ 2147483646 w 190"/>
                <a:gd name="T13" fmla="*/ 2147483646 h 48"/>
                <a:gd name="T14" fmla="*/ 2147483646 w 190"/>
                <a:gd name="T15" fmla="*/ 2147483646 h 48"/>
                <a:gd name="T16" fmla="*/ 2147483646 w 190"/>
                <a:gd name="T17" fmla="*/ 2147483646 h 48"/>
                <a:gd name="T18" fmla="*/ 2147483646 w 190"/>
                <a:gd name="T19" fmla="*/ 2147483646 h 48"/>
                <a:gd name="T20" fmla="*/ 2147483646 w 190"/>
                <a:gd name="T21" fmla="*/ 2147483646 h 48"/>
                <a:gd name="T22" fmla="*/ 2147483646 w 190"/>
                <a:gd name="T23" fmla="*/ 2147483646 h 48"/>
                <a:gd name="T24" fmla="*/ 2147483646 w 190"/>
                <a:gd name="T25" fmla="*/ 2147483646 h 48"/>
                <a:gd name="T26" fmla="*/ 2147483646 w 190"/>
                <a:gd name="T27" fmla="*/ 2147483646 h 48"/>
                <a:gd name="T28" fmla="*/ 2147483646 w 190"/>
                <a:gd name="T29" fmla="*/ 2147483646 h 48"/>
                <a:gd name="T30" fmla="*/ 2147483646 w 190"/>
                <a:gd name="T31" fmla="*/ 2147483646 h 48"/>
                <a:gd name="T32" fmla="*/ 2147483646 w 190"/>
                <a:gd name="T33" fmla="*/ 2147483646 h 48"/>
                <a:gd name="T34" fmla="*/ 2147483646 w 190"/>
                <a:gd name="T35" fmla="*/ 2147483646 h 48"/>
                <a:gd name="T36" fmla="*/ 2147483646 w 190"/>
                <a:gd name="T37" fmla="*/ 2147483646 h 48"/>
                <a:gd name="T38" fmla="*/ 2147483646 w 190"/>
                <a:gd name="T39" fmla="*/ 2147483646 h 48"/>
                <a:gd name="T40" fmla="*/ 2147483646 w 190"/>
                <a:gd name="T41" fmla="*/ 2147483646 h 48"/>
                <a:gd name="T42" fmla="*/ 2147483646 w 190"/>
                <a:gd name="T43" fmla="*/ 2147483646 h 48"/>
                <a:gd name="T44" fmla="*/ 2147483646 w 190"/>
                <a:gd name="T45" fmla="*/ 2147483646 h 48"/>
                <a:gd name="T46" fmla="*/ 2147483646 w 190"/>
                <a:gd name="T47" fmla="*/ 2147483646 h 48"/>
                <a:gd name="T48" fmla="*/ 2147483646 w 190"/>
                <a:gd name="T49" fmla="*/ 2147483646 h 48"/>
                <a:gd name="T50" fmla="*/ 2147483646 w 190"/>
                <a:gd name="T51" fmla="*/ 2147483646 h 48"/>
                <a:gd name="T52" fmla="*/ 2147483646 w 190"/>
                <a:gd name="T53" fmla="*/ 2147483646 h 48"/>
                <a:gd name="T54" fmla="*/ 2147483646 w 190"/>
                <a:gd name="T55" fmla="*/ 2147483646 h 48"/>
                <a:gd name="T56" fmla="*/ 2147483646 w 190"/>
                <a:gd name="T57" fmla="*/ 2147483646 h 48"/>
                <a:gd name="T58" fmla="*/ 2147483646 w 190"/>
                <a:gd name="T59" fmla="*/ 2147483646 h 48"/>
                <a:gd name="T60" fmla="*/ 2147483646 w 190"/>
                <a:gd name="T61" fmla="*/ 2147483646 h 48"/>
                <a:gd name="T62" fmla="*/ 2147483646 w 190"/>
                <a:gd name="T63" fmla="*/ 2147483646 h 48"/>
                <a:gd name="T64" fmla="*/ 2147483646 w 190"/>
                <a:gd name="T65" fmla="*/ 2147483646 h 48"/>
                <a:gd name="T66" fmla="*/ 2147483646 w 190"/>
                <a:gd name="T67" fmla="*/ 2147483646 h 48"/>
                <a:gd name="T68" fmla="*/ 2147483646 w 190"/>
                <a:gd name="T69" fmla="*/ 2147483646 h 48"/>
                <a:gd name="T70" fmla="*/ 2147483646 w 190"/>
                <a:gd name="T71" fmla="*/ 2147483646 h 48"/>
                <a:gd name="T72" fmla="*/ 2147483646 w 190"/>
                <a:gd name="T73" fmla="*/ 2147483646 h 48"/>
                <a:gd name="T74" fmla="*/ 2147483646 w 190"/>
                <a:gd name="T75" fmla="*/ 2147483646 h 48"/>
                <a:gd name="T76" fmla="*/ 2147483646 w 190"/>
                <a:gd name="T77" fmla="*/ 2147483646 h 48"/>
                <a:gd name="T78" fmla="*/ 2147483646 w 190"/>
                <a:gd name="T79" fmla="*/ 2147483646 h 48"/>
                <a:gd name="T80" fmla="*/ 2147483646 w 190"/>
                <a:gd name="T81" fmla="*/ 0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0"/>
                <a:gd name="T124" fmla="*/ 0 h 48"/>
                <a:gd name="T125" fmla="*/ 190 w 19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0" h="48">
                  <a:moveTo>
                    <a:pt x="5" y="0"/>
                  </a:moveTo>
                  <a:lnTo>
                    <a:pt x="4" y="7"/>
                  </a:lnTo>
                  <a:lnTo>
                    <a:pt x="2" y="12"/>
                  </a:lnTo>
                  <a:lnTo>
                    <a:pt x="1" y="18"/>
                  </a:lnTo>
                  <a:lnTo>
                    <a:pt x="0" y="25"/>
                  </a:lnTo>
                  <a:lnTo>
                    <a:pt x="12" y="27"/>
                  </a:lnTo>
                  <a:lnTo>
                    <a:pt x="23" y="30"/>
                  </a:lnTo>
                  <a:lnTo>
                    <a:pt x="35" y="33"/>
                  </a:lnTo>
                  <a:lnTo>
                    <a:pt x="46" y="35"/>
                  </a:lnTo>
                  <a:lnTo>
                    <a:pt x="58" y="37"/>
                  </a:lnTo>
                  <a:lnTo>
                    <a:pt x="69" y="40"/>
                  </a:lnTo>
                  <a:lnTo>
                    <a:pt x="81" y="41"/>
                  </a:lnTo>
                  <a:lnTo>
                    <a:pt x="93" y="43"/>
                  </a:lnTo>
                  <a:lnTo>
                    <a:pt x="105" y="44"/>
                  </a:lnTo>
                  <a:lnTo>
                    <a:pt x="117" y="45"/>
                  </a:lnTo>
                  <a:lnTo>
                    <a:pt x="129" y="46"/>
                  </a:lnTo>
                  <a:lnTo>
                    <a:pt x="141" y="47"/>
                  </a:lnTo>
                  <a:lnTo>
                    <a:pt x="153" y="48"/>
                  </a:lnTo>
                  <a:lnTo>
                    <a:pt x="165" y="48"/>
                  </a:lnTo>
                  <a:lnTo>
                    <a:pt x="177" y="48"/>
                  </a:lnTo>
                  <a:lnTo>
                    <a:pt x="189" y="48"/>
                  </a:lnTo>
                  <a:lnTo>
                    <a:pt x="190" y="43"/>
                  </a:lnTo>
                  <a:lnTo>
                    <a:pt x="190" y="38"/>
                  </a:lnTo>
                  <a:lnTo>
                    <a:pt x="190" y="33"/>
                  </a:lnTo>
                  <a:lnTo>
                    <a:pt x="190" y="27"/>
                  </a:lnTo>
                  <a:lnTo>
                    <a:pt x="178" y="26"/>
                  </a:lnTo>
                  <a:lnTo>
                    <a:pt x="166" y="25"/>
                  </a:lnTo>
                  <a:lnTo>
                    <a:pt x="154" y="24"/>
                  </a:lnTo>
                  <a:lnTo>
                    <a:pt x="143" y="23"/>
                  </a:lnTo>
                  <a:lnTo>
                    <a:pt x="131" y="21"/>
                  </a:lnTo>
                  <a:lnTo>
                    <a:pt x="120" y="20"/>
                  </a:lnTo>
                  <a:lnTo>
                    <a:pt x="108" y="19"/>
                  </a:lnTo>
                  <a:lnTo>
                    <a:pt x="97" y="17"/>
                  </a:lnTo>
                  <a:lnTo>
                    <a:pt x="85" y="15"/>
                  </a:lnTo>
                  <a:lnTo>
                    <a:pt x="74" y="14"/>
                  </a:lnTo>
                  <a:lnTo>
                    <a:pt x="62" y="12"/>
                  </a:lnTo>
                  <a:lnTo>
                    <a:pt x="51" y="10"/>
                  </a:lnTo>
                  <a:lnTo>
                    <a:pt x="39" y="8"/>
                  </a:lnTo>
                  <a:lnTo>
                    <a:pt x="28" y="5"/>
                  </a:lnTo>
                  <a:lnTo>
                    <a:pt x="17" y="3"/>
                  </a:lnTo>
                  <a:lnTo>
                    <a:pt x="5" y="0"/>
                  </a:lnTo>
                  <a:close/>
                </a:path>
              </a:pathLst>
            </a:custGeom>
            <a:solidFill>
              <a:srgbClr val="606884"/>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5" name="Freeform 327"/>
            <p:cNvSpPr>
              <a:spLocks/>
            </p:cNvSpPr>
            <p:nvPr/>
          </p:nvSpPr>
          <p:spPr bwMode="auto">
            <a:xfrm>
              <a:off x="3898900" y="2754313"/>
              <a:ext cx="279400" cy="74612"/>
            </a:xfrm>
            <a:custGeom>
              <a:avLst/>
              <a:gdLst>
                <a:gd name="T0" fmla="*/ 2147483646 w 176"/>
                <a:gd name="T1" fmla="*/ 0 h 47"/>
                <a:gd name="T2" fmla="*/ 2147483646 w 176"/>
                <a:gd name="T3" fmla="*/ 2147483646 h 47"/>
                <a:gd name="T4" fmla="*/ 2147483646 w 176"/>
                <a:gd name="T5" fmla="*/ 2147483646 h 47"/>
                <a:gd name="T6" fmla="*/ 2147483646 w 176"/>
                <a:gd name="T7" fmla="*/ 2147483646 h 47"/>
                <a:gd name="T8" fmla="*/ 0 w 176"/>
                <a:gd name="T9" fmla="*/ 2147483646 h 47"/>
                <a:gd name="T10" fmla="*/ 2147483646 w 176"/>
                <a:gd name="T11" fmla="*/ 2147483646 h 47"/>
                <a:gd name="T12" fmla="*/ 2147483646 w 176"/>
                <a:gd name="T13" fmla="*/ 2147483646 h 47"/>
                <a:gd name="T14" fmla="*/ 2147483646 w 176"/>
                <a:gd name="T15" fmla="*/ 2147483646 h 47"/>
                <a:gd name="T16" fmla="*/ 2147483646 w 176"/>
                <a:gd name="T17" fmla="*/ 2147483646 h 47"/>
                <a:gd name="T18" fmla="*/ 2147483646 w 176"/>
                <a:gd name="T19" fmla="*/ 2147483646 h 47"/>
                <a:gd name="T20" fmla="*/ 2147483646 w 176"/>
                <a:gd name="T21" fmla="*/ 2147483646 h 47"/>
                <a:gd name="T22" fmla="*/ 2147483646 w 176"/>
                <a:gd name="T23" fmla="*/ 2147483646 h 47"/>
                <a:gd name="T24" fmla="*/ 2147483646 w 176"/>
                <a:gd name="T25" fmla="*/ 2147483646 h 47"/>
                <a:gd name="T26" fmla="*/ 2147483646 w 176"/>
                <a:gd name="T27" fmla="*/ 2147483646 h 47"/>
                <a:gd name="T28" fmla="*/ 2147483646 w 176"/>
                <a:gd name="T29" fmla="*/ 2147483646 h 47"/>
                <a:gd name="T30" fmla="*/ 2147483646 w 176"/>
                <a:gd name="T31" fmla="*/ 2147483646 h 47"/>
                <a:gd name="T32" fmla="*/ 2147483646 w 176"/>
                <a:gd name="T33" fmla="*/ 2147483646 h 47"/>
                <a:gd name="T34" fmla="*/ 2147483646 w 176"/>
                <a:gd name="T35" fmla="*/ 2147483646 h 47"/>
                <a:gd name="T36" fmla="*/ 2147483646 w 176"/>
                <a:gd name="T37" fmla="*/ 2147483646 h 47"/>
                <a:gd name="T38" fmla="*/ 2147483646 w 176"/>
                <a:gd name="T39" fmla="*/ 2147483646 h 47"/>
                <a:gd name="T40" fmla="*/ 2147483646 w 176"/>
                <a:gd name="T41" fmla="*/ 2147483646 h 47"/>
                <a:gd name="T42" fmla="*/ 2147483646 w 176"/>
                <a:gd name="T43" fmla="*/ 2147483646 h 47"/>
                <a:gd name="T44" fmla="*/ 2147483646 w 176"/>
                <a:gd name="T45" fmla="*/ 2147483646 h 47"/>
                <a:gd name="T46" fmla="*/ 2147483646 w 176"/>
                <a:gd name="T47" fmla="*/ 2147483646 h 47"/>
                <a:gd name="T48" fmla="*/ 2147483646 w 176"/>
                <a:gd name="T49" fmla="*/ 2147483646 h 47"/>
                <a:gd name="T50" fmla="*/ 2147483646 w 176"/>
                <a:gd name="T51" fmla="*/ 2147483646 h 47"/>
                <a:gd name="T52" fmla="*/ 2147483646 w 176"/>
                <a:gd name="T53" fmla="*/ 2147483646 h 47"/>
                <a:gd name="T54" fmla="*/ 2147483646 w 176"/>
                <a:gd name="T55" fmla="*/ 2147483646 h 47"/>
                <a:gd name="T56" fmla="*/ 2147483646 w 176"/>
                <a:gd name="T57" fmla="*/ 2147483646 h 47"/>
                <a:gd name="T58" fmla="*/ 2147483646 w 176"/>
                <a:gd name="T59" fmla="*/ 2147483646 h 47"/>
                <a:gd name="T60" fmla="*/ 2147483646 w 176"/>
                <a:gd name="T61" fmla="*/ 2147483646 h 47"/>
                <a:gd name="T62" fmla="*/ 2147483646 w 176"/>
                <a:gd name="T63" fmla="*/ 2147483646 h 47"/>
                <a:gd name="T64" fmla="*/ 2147483646 w 176"/>
                <a:gd name="T65" fmla="*/ 2147483646 h 47"/>
                <a:gd name="T66" fmla="*/ 2147483646 w 176"/>
                <a:gd name="T67" fmla="*/ 2147483646 h 47"/>
                <a:gd name="T68" fmla="*/ 2147483646 w 176"/>
                <a:gd name="T69" fmla="*/ 2147483646 h 47"/>
                <a:gd name="T70" fmla="*/ 2147483646 w 176"/>
                <a:gd name="T71" fmla="*/ 2147483646 h 47"/>
                <a:gd name="T72" fmla="*/ 2147483646 w 176"/>
                <a:gd name="T73" fmla="*/ 2147483646 h 47"/>
                <a:gd name="T74" fmla="*/ 2147483646 w 176"/>
                <a:gd name="T75" fmla="*/ 2147483646 h 47"/>
                <a:gd name="T76" fmla="*/ 2147483646 w 176"/>
                <a:gd name="T77" fmla="*/ 2147483646 h 47"/>
                <a:gd name="T78" fmla="*/ 2147483646 w 176"/>
                <a:gd name="T79" fmla="*/ 2147483646 h 47"/>
                <a:gd name="T80" fmla="*/ 2147483646 w 176"/>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47"/>
                <a:gd name="T125" fmla="*/ 176 w 176"/>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47">
                  <a:moveTo>
                    <a:pt x="5" y="0"/>
                  </a:moveTo>
                  <a:lnTo>
                    <a:pt x="4" y="7"/>
                  </a:lnTo>
                  <a:lnTo>
                    <a:pt x="3" y="13"/>
                  </a:lnTo>
                  <a:lnTo>
                    <a:pt x="1" y="19"/>
                  </a:lnTo>
                  <a:lnTo>
                    <a:pt x="0" y="25"/>
                  </a:lnTo>
                  <a:lnTo>
                    <a:pt x="10" y="28"/>
                  </a:lnTo>
                  <a:lnTo>
                    <a:pt x="21" y="30"/>
                  </a:lnTo>
                  <a:lnTo>
                    <a:pt x="33" y="33"/>
                  </a:lnTo>
                  <a:lnTo>
                    <a:pt x="43" y="35"/>
                  </a:lnTo>
                  <a:lnTo>
                    <a:pt x="54" y="37"/>
                  </a:lnTo>
                  <a:lnTo>
                    <a:pt x="64" y="39"/>
                  </a:lnTo>
                  <a:lnTo>
                    <a:pt x="75" y="41"/>
                  </a:lnTo>
                  <a:lnTo>
                    <a:pt x="86" y="42"/>
                  </a:lnTo>
                  <a:lnTo>
                    <a:pt x="97" y="44"/>
                  </a:lnTo>
                  <a:lnTo>
                    <a:pt x="108" y="44"/>
                  </a:lnTo>
                  <a:lnTo>
                    <a:pt x="119" y="45"/>
                  </a:lnTo>
                  <a:lnTo>
                    <a:pt x="130" y="46"/>
                  </a:lnTo>
                  <a:lnTo>
                    <a:pt x="141" y="47"/>
                  </a:lnTo>
                  <a:lnTo>
                    <a:pt x="152" y="47"/>
                  </a:lnTo>
                  <a:lnTo>
                    <a:pt x="163" y="47"/>
                  </a:lnTo>
                  <a:lnTo>
                    <a:pt x="175" y="47"/>
                  </a:lnTo>
                  <a:lnTo>
                    <a:pt x="175" y="42"/>
                  </a:lnTo>
                  <a:lnTo>
                    <a:pt x="175" y="36"/>
                  </a:lnTo>
                  <a:lnTo>
                    <a:pt x="175" y="31"/>
                  </a:lnTo>
                  <a:lnTo>
                    <a:pt x="176" y="26"/>
                  </a:lnTo>
                  <a:lnTo>
                    <a:pt x="165" y="25"/>
                  </a:lnTo>
                  <a:lnTo>
                    <a:pt x="154" y="23"/>
                  </a:lnTo>
                  <a:lnTo>
                    <a:pt x="143" y="22"/>
                  </a:lnTo>
                  <a:lnTo>
                    <a:pt x="133" y="21"/>
                  </a:lnTo>
                  <a:lnTo>
                    <a:pt x="122" y="20"/>
                  </a:lnTo>
                  <a:lnTo>
                    <a:pt x="111" y="19"/>
                  </a:lnTo>
                  <a:lnTo>
                    <a:pt x="100" y="18"/>
                  </a:lnTo>
                  <a:lnTo>
                    <a:pt x="89" y="16"/>
                  </a:lnTo>
                  <a:lnTo>
                    <a:pt x="79" y="14"/>
                  </a:lnTo>
                  <a:lnTo>
                    <a:pt x="69" y="13"/>
                  </a:lnTo>
                  <a:lnTo>
                    <a:pt x="58" y="12"/>
                  </a:lnTo>
                  <a:lnTo>
                    <a:pt x="48" y="10"/>
                  </a:lnTo>
                  <a:lnTo>
                    <a:pt x="37" y="8"/>
                  </a:lnTo>
                  <a:lnTo>
                    <a:pt x="26" y="6"/>
                  </a:lnTo>
                  <a:lnTo>
                    <a:pt x="16" y="3"/>
                  </a:lnTo>
                  <a:lnTo>
                    <a:pt x="5" y="0"/>
                  </a:lnTo>
                  <a:close/>
                </a:path>
              </a:pathLst>
            </a:custGeom>
            <a:solidFill>
              <a:srgbClr val="6B728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6" name="Freeform 328"/>
            <p:cNvSpPr>
              <a:spLocks/>
            </p:cNvSpPr>
            <p:nvPr/>
          </p:nvSpPr>
          <p:spPr bwMode="auto">
            <a:xfrm>
              <a:off x="3908425" y="2755900"/>
              <a:ext cx="255588" cy="73025"/>
            </a:xfrm>
            <a:custGeom>
              <a:avLst/>
              <a:gdLst>
                <a:gd name="T0" fmla="*/ 2147483646 w 161"/>
                <a:gd name="T1" fmla="*/ 0 h 46"/>
                <a:gd name="T2" fmla="*/ 2147483646 w 161"/>
                <a:gd name="T3" fmla="*/ 2147483646 h 46"/>
                <a:gd name="T4" fmla="*/ 2147483646 w 161"/>
                <a:gd name="T5" fmla="*/ 2147483646 h 46"/>
                <a:gd name="T6" fmla="*/ 2147483646 w 161"/>
                <a:gd name="T7" fmla="*/ 2147483646 h 46"/>
                <a:gd name="T8" fmla="*/ 0 w 161"/>
                <a:gd name="T9" fmla="*/ 2147483646 h 46"/>
                <a:gd name="T10" fmla="*/ 2147483646 w 161"/>
                <a:gd name="T11" fmla="*/ 2147483646 h 46"/>
                <a:gd name="T12" fmla="*/ 2147483646 w 161"/>
                <a:gd name="T13" fmla="*/ 2147483646 h 46"/>
                <a:gd name="T14" fmla="*/ 2147483646 w 161"/>
                <a:gd name="T15" fmla="*/ 2147483646 h 46"/>
                <a:gd name="T16" fmla="*/ 2147483646 w 161"/>
                <a:gd name="T17" fmla="*/ 2147483646 h 46"/>
                <a:gd name="T18" fmla="*/ 2147483646 w 161"/>
                <a:gd name="T19" fmla="*/ 2147483646 h 46"/>
                <a:gd name="T20" fmla="*/ 2147483646 w 161"/>
                <a:gd name="T21" fmla="*/ 2147483646 h 46"/>
                <a:gd name="T22" fmla="*/ 2147483646 w 161"/>
                <a:gd name="T23" fmla="*/ 2147483646 h 46"/>
                <a:gd name="T24" fmla="*/ 2147483646 w 161"/>
                <a:gd name="T25" fmla="*/ 2147483646 h 46"/>
                <a:gd name="T26" fmla="*/ 2147483646 w 161"/>
                <a:gd name="T27" fmla="*/ 2147483646 h 46"/>
                <a:gd name="T28" fmla="*/ 2147483646 w 161"/>
                <a:gd name="T29" fmla="*/ 2147483646 h 46"/>
                <a:gd name="T30" fmla="*/ 2147483646 w 161"/>
                <a:gd name="T31" fmla="*/ 2147483646 h 46"/>
                <a:gd name="T32" fmla="*/ 2147483646 w 161"/>
                <a:gd name="T33" fmla="*/ 2147483646 h 46"/>
                <a:gd name="T34" fmla="*/ 2147483646 w 161"/>
                <a:gd name="T35" fmla="*/ 2147483646 h 46"/>
                <a:gd name="T36" fmla="*/ 2147483646 w 161"/>
                <a:gd name="T37" fmla="*/ 2147483646 h 46"/>
                <a:gd name="T38" fmla="*/ 2147483646 w 161"/>
                <a:gd name="T39" fmla="*/ 2147483646 h 46"/>
                <a:gd name="T40" fmla="*/ 2147483646 w 161"/>
                <a:gd name="T41" fmla="*/ 2147483646 h 46"/>
                <a:gd name="T42" fmla="*/ 2147483646 w 161"/>
                <a:gd name="T43" fmla="*/ 2147483646 h 46"/>
                <a:gd name="T44" fmla="*/ 2147483646 w 161"/>
                <a:gd name="T45" fmla="*/ 2147483646 h 46"/>
                <a:gd name="T46" fmla="*/ 2147483646 w 161"/>
                <a:gd name="T47" fmla="*/ 2147483646 h 46"/>
                <a:gd name="T48" fmla="*/ 2147483646 w 161"/>
                <a:gd name="T49" fmla="*/ 2147483646 h 46"/>
                <a:gd name="T50" fmla="*/ 2147483646 w 161"/>
                <a:gd name="T51" fmla="*/ 2147483646 h 46"/>
                <a:gd name="T52" fmla="*/ 2147483646 w 161"/>
                <a:gd name="T53" fmla="*/ 2147483646 h 46"/>
                <a:gd name="T54" fmla="*/ 2147483646 w 161"/>
                <a:gd name="T55" fmla="*/ 2147483646 h 46"/>
                <a:gd name="T56" fmla="*/ 2147483646 w 161"/>
                <a:gd name="T57" fmla="*/ 2147483646 h 46"/>
                <a:gd name="T58" fmla="*/ 2147483646 w 161"/>
                <a:gd name="T59" fmla="*/ 2147483646 h 46"/>
                <a:gd name="T60" fmla="*/ 2147483646 w 161"/>
                <a:gd name="T61" fmla="*/ 2147483646 h 46"/>
                <a:gd name="T62" fmla="*/ 2147483646 w 161"/>
                <a:gd name="T63" fmla="*/ 2147483646 h 46"/>
                <a:gd name="T64" fmla="*/ 2147483646 w 161"/>
                <a:gd name="T65" fmla="*/ 2147483646 h 46"/>
                <a:gd name="T66" fmla="*/ 2147483646 w 161"/>
                <a:gd name="T67" fmla="*/ 2147483646 h 46"/>
                <a:gd name="T68" fmla="*/ 2147483646 w 161"/>
                <a:gd name="T69" fmla="*/ 2147483646 h 46"/>
                <a:gd name="T70" fmla="*/ 2147483646 w 161"/>
                <a:gd name="T71" fmla="*/ 2147483646 h 46"/>
                <a:gd name="T72" fmla="*/ 2147483646 w 161"/>
                <a:gd name="T73" fmla="*/ 2147483646 h 46"/>
                <a:gd name="T74" fmla="*/ 2147483646 w 161"/>
                <a:gd name="T75" fmla="*/ 2147483646 h 46"/>
                <a:gd name="T76" fmla="*/ 2147483646 w 161"/>
                <a:gd name="T77" fmla="*/ 2147483646 h 46"/>
                <a:gd name="T78" fmla="*/ 2147483646 w 161"/>
                <a:gd name="T79" fmla="*/ 2147483646 h 46"/>
                <a:gd name="T80" fmla="*/ 2147483646 w 161"/>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46"/>
                <a:gd name="T125" fmla="*/ 161 w 161"/>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46">
                  <a:moveTo>
                    <a:pt x="5" y="0"/>
                  </a:moveTo>
                  <a:lnTo>
                    <a:pt x="4" y="7"/>
                  </a:lnTo>
                  <a:lnTo>
                    <a:pt x="3" y="13"/>
                  </a:lnTo>
                  <a:lnTo>
                    <a:pt x="2" y="19"/>
                  </a:lnTo>
                  <a:lnTo>
                    <a:pt x="0" y="25"/>
                  </a:lnTo>
                  <a:lnTo>
                    <a:pt x="10" y="28"/>
                  </a:lnTo>
                  <a:lnTo>
                    <a:pt x="20" y="31"/>
                  </a:lnTo>
                  <a:lnTo>
                    <a:pt x="30" y="33"/>
                  </a:lnTo>
                  <a:lnTo>
                    <a:pt x="40" y="35"/>
                  </a:lnTo>
                  <a:lnTo>
                    <a:pt x="50" y="37"/>
                  </a:lnTo>
                  <a:lnTo>
                    <a:pt x="59" y="39"/>
                  </a:lnTo>
                  <a:lnTo>
                    <a:pt x="69" y="40"/>
                  </a:lnTo>
                  <a:lnTo>
                    <a:pt x="79" y="41"/>
                  </a:lnTo>
                  <a:lnTo>
                    <a:pt x="89" y="42"/>
                  </a:lnTo>
                  <a:lnTo>
                    <a:pt x="99" y="43"/>
                  </a:lnTo>
                  <a:lnTo>
                    <a:pt x="109" y="44"/>
                  </a:lnTo>
                  <a:lnTo>
                    <a:pt x="119" y="45"/>
                  </a:lnTo>
                  <a:lnTo>
                    <a:pt x="129" y="46"/>
                  </a:lnTo>
                  <a:lnTo>
                    <a:pt x="139" y="46"/>
                  </a:lnTo>
                  <a:lnTo>
                    <a:pt x="150" y="46"/>
                  </a:lnTo>
                  <a:lnTo>
                    <a:pt x="160" y="46"/>
                  </a:lnTo>
                  <a:lnTo>
                    <a:pt x="160" y="41"/>
                  </a:lnTo>
                  <a:lnTo>
                    <a:pt x="161" y="35"/>
                  </a:lnTo>
                  <a:lnTo>
                    <a:pt x="161" y="29"/>
                  </a:lnTo>
                  <a:lnTo>
                    <a:pt x="161" y="23"/>
                  </a:lnTo>
                  <a:lnTo>
                    <a:pt x="151" y="22"/>
                  </a:lnTo>
                  <a:lnTo>
                    <a:pt x="141" y="21"/>
                  </a:lnTo>
                  <a:lnTo>
                    <a:pt x="131" y="20"/>
                  </a:lnTo>
                  <a:lnTo>
                    <a:pt x="121" y="19"/>
                  </a:lnTo>
                  <a:lnTo>
                    <a:pt x="112" y="18"/>
                  </a:lnTo>
                  <a:lnTo>
                    <a:pt x="102" y="17"/>
                  </a:lnTo>
                  <a:lnTo>
                    <a:pt x="92" y="16"/>
                  </a:lnTo>
                  <a:lnTo>
                    <a:pt x="82" y="15"/>
                  </a:lnTo>
                  <a:lnTo>
                    <a:pt x="73" y="13"/>
                  </a:lnTo>
                  <a:lnTo>
                    <a:pt x="63" y="12"/>
                  </a:lnTo>
                  <a:lnTo>
                    <a:pt x="54" y="10"/>
                  </a:lnTo>
                  <a:lnTo>
                    <a:pt x="44" y="9"/>
                  </a:lnTo>
                  <a:lnTo>
                    <a:pt x="34" y="7"/>
                  </a:lnTo>
                  <a:lnTo>
                    <a:pt x="25" y="5"/>
                  </a:lnTo>
                  <a:lnTo>
                    <a:pt x="15" y="3"/>
                  </a:lnTo>
                  <a:lnTo>
                    <a:pt x="5" y="0"/>
                  </a:lnTo>
                  <a:close/>
                </a:path>
              </a:pathLst>
            </a:custGeom>
            <a:solidFill>
              <a:srgbClr val="72779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7" name="Freeform 329"/>
            <p:cNvSpPr>
              <a:spLocks/>
            </p:cNvSpPr>
            <p:nvPr/>
          </p:nvSpPr>
          <p:spPr bwMode="auto">
            <a:xfrm>
              <a:off x="3916363" y="2757488"/>
              <a:ext cx="233363" cy="69850"/>
            </a:xfrm>
            <a:custGeom>
              <a:avLst/>
              <a:gdLst>
                <a:gd name="T0" fmla="*/ 2147483646 w 147"/>
                <a:gd name="T1" fmla="*/ 0 h 44"/>
                <a:gd name="T2" fmla="*/ 2147483646 w 147"/>
                <a:gd name="T3" fmla="*/ 2147483646 h 44"/>
                <a:gd name="T4" fmla="*/ 2147483646 w 147"/>
                <a:gd name="T5" fmla="*/ 2147483646 h 44"/>
                <a:gd name="T6" fmla="*/ 2147483646 w 147"/>
                <a:gd name="T7" fmla="*/ 2147483646 h 44"/>
                <a:gd name="T8" fmla="*/ 0 w 147"/>
                <a:gd name="T9" fmla="*/ 2147483646 h 44"/>
                <a:gd name="T10" fmla="*/ 2147483646 w 147"/>
                <a:gd name="T11" fmla="*/ 2147483646 h 44"/>
                <a:gd name="T12" fmla="*/ 2147483646 w 147"/>
                <a:gd name="T13" fmla="*/ 2147483646 h 44"/>
                <a:gd name="T14" fmla="*/ 2147483646 w 147"/>
                <a:gd name="T15" fmla="*/ 2147483646 h 44"/>
                <a:gd name="T16" fmla="*/ 2147483646 w 147"/>
                <a:gd name="T17" fmla="*/ 2147483646 h 44"/>
                <a:gd name="T18" fmla="*/ 2147483646 w 147"/>
                <a:gd name="T19" fmla="*/ 2147483646 h 44"/>
                <a:gd name="T20" fmla="*/ 2147483646 w 147"/>
                <a:gd name="T21" fmla="*/ 2147483646 h 44"/>
                <a:gd name="T22" fmla="*/ 2147483646 w 147"/>
                <a:gd name="T23" fmla="*/ 2147483646 h 44"/>
                <a:gd name="T24" fmla="*/ 2147483646 w 147"/>
                <a:gd name="T25" fmla="*/ 2147483646 h 44"/>
                <a:gd name="T26" fmla="*/ 2147483646 w 147"/>
                <a:gd name="T27" fmla="*/ 2147483646 h 44"/>
                <a:gd name="T28" fmla="*/ 2147483646 w 147"/>
                <a:gd name="T29" fmla="*/ 2147483646 h 44"/>
                <a:gd name="T30" fmla="*/ 2147483646 w 147"/>
                <a:gd name="T31" fmla="*/ 2147483646 h 44"/>
                <a:gd name="T32" fmla="*/ 2147483646 w 147"/>
                <a:gd name="T33" fmla="*/ 2147483646 h 44"/>
                <a:gd name="T34" fmla="*/ 2147483646 w 147"/>
                <a:gd name="T35" fmla="*/ 2147483646 h 44"/>
                <a:gd name="T36" fmla="*/ 2147483646 w 147"/>
                <a:gd name="T37" fmla="*/ 2147483646 h 44"/>
                <a:gd name="T38" fmla="*/ 2147483646 w 147"/>
                <a:gd name="T39" fmla="*/ 2147483646 h 44"/>
                <a:gd name="T40" fmla="*/ 2147483646 w 147"/>
                <a:gd name="T41" fmla="*/ 2147483646 h 44"/>
                <a:gd name="T42" fmla="*/ 2147483646 w 147"/>
                <a:gd name="T43" fmla="*/ 2147483646 h 44"/>
                <a:gd name="T44" fmla="*/ 2147483646 w 147"/>
                <a:gd name="T45" fmla="*/ 2147483646 h 44"/>
                <a:gd name="T46" fmla="*/ 2147483646 w 147"/>
                <a:gd name="T47" fmla="*/ 2147483646 h 44"/>
                <a:gd name="T48" fmla="*/ 2147483646 w 147"/>
                <a:gd name="T49" fmla="*/ 2147483646 h 44"/>
                <a:gd name="T50" fmla="*/ 2147483646 w 147"/>
                <a:gd name="T51" fmla="*/ 2147483646 h 44"/>
                <a:gd name="T52" fmla="*/ 2147483646 w 147"/>
                <a:gd name="T53" fmla="*/ 2147483646 h 44"/>
                <a:gd name="T54" fmla="*/ 2147483646 w 147"/>
                <a:gd name="T55" fmla="*/ 2147483646 h 44"/>
                <a:gd name="T56" fmla="*/ 2147483646 w 147"/>
                <a:gd name="T57" fmla="*/ 2147483646 h 44"/>
                <a:gd name="T58" fmla="*/ 2147483646 w 147"/>
                <a:gd name="T59" fmla="*/ 2147483646 h 44"/>
                <a:gd name="T60" fmla="*/ 2147483646 w 147"/>
                <a:gd name="T61" fmla="*/ 2147483646 h 44"/>
                <a:gd name="T62" fmla="*/ 2147483646 w 147"/>
                <a:gd name="T63" fmla="*/ 2147483646 h 44"/>
                <a:gd name="T64" fmla="*/ 2147483646 w 147"/>
                <a:gd name="T65" fmla="*/ 2147483646 h 44"/>
                <a:gd name="T66" fmla="*/ 2147483646 w 147"/>
                <a:gd name="T67" fmla="*/ 2147483646 h 44"/>
                <a:gd name="T68" fmla="*/ 2147483646 w 147"/>
                <a:gd name="T69" fmla="*/ 2147483646 h 44"/>
                <a:gd name="T70" fmla="*/ 2147483646 w 147"/>
                <a:gd name="T71" fmla="*/ 2147483646 h 44"/>
                <a:gd name="T72" fmla="*/ 2147483646 w 147"/>
                <a:gd name="T73" fmla="*/ 2147483646 h 44"/>
                <a:gd name="T74" fmla="*/ 2147483646 w 147"/>
                <a:gd name="T75" fmla="*/ 2147483646 h 44"/>
                <a:gd name="T76" fmla="*/ 2147483646 w 147"/>
                <a:gd name="T77" fmla="*/ 2147483646 h 44"/>
                <a:gd name="T78" fmla="*/ 2147483646 w 147"/>
                <a:gd name="T79" fmla="*/ 2147483646 h 44"/>
                <a:gd name="T80" fmla="*/ 2147483646 w 147"/>
                <a:gd name="T81" fmla="*/ 0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44"/>
                <a:gd name="T125" fmla="*/ 147 w 14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44">
                  <a:moveTo>
                    <a:pt x="7" y="0"/>
                  </a:moveTo>
                  <a:lnTo>
                    <a:pt x="5" y="6"/>
                  </a:lnTo>
                  <a:lnTo>
                    <a:pt x="4" y="13"/>
                  </a:lnTo>
                  <a:lnTo>
                    <a:pt x="2" y="19"/>
                  </a:lnTo>
                  <a:lnTo>
                    <a:pt x="0" y="25"/>
                  </a:lnTo>
                  <a:lnTo>
                    <a:pt x="9" y="28"/>
                  </a:lnTo>
                  <a:lnTo>
                    <a:pt x="19" y="30"/>
                  </a:lnTo>
                  <a:lnTo>
                    <a:pt x="27" y="32"/>
                  </a:lnTo>
                  <a:lnTo>
                    <a:pt x="37" y="34"/>
                  </a:lnTo>
                  <a:lnTo>
                    <a:pt x="46" y="36"/>
                  </a:lnTo>
                  <a:lnTo>
                    <a:pt x="55" y="38"/>
                  </a:lnTo>
                  <a:lnTo>
                    <a:pt x="64" y="38"/>
                  </a:lnTo>
                  <a:lnTo>
                    <a:pt x="73" y="40"/>
                  </a:lnTo>
                  <a:lnTo>
                    <a:pt x="81" y="41"/>
                  </a:lnTo>
                  <a:lnTo>
                    <a:pt x="90" y="42"/>
                  </a:lnTo>
                  <a:lnTo>
                    <a:pt x="99" y="42"/>
                  </a:lnTo>
                  <a:lnTo>
                    <a:pt x="108" y="43"/>
                  </a:lnTo>
                  <a:lnTo>
                    <a:pt x="118" y="43"/>
                  </a:lnTo>
                  <a:lnTo>
                    <a:pt x="126" y="44"/>
                  </a:lnTo>
                  <a:lnTo>
                    <a:pt x="136" y="44"/>
                  </a:lnTo>
                  <a:lnTo>
                    <a:pt x="145" y="44"/>
                  </a:lnTo>
                  <a:lnTo>
                    <a:pt x="146" y="38"/>
                  </a:lnTo>
                  <a:lnTo>
                    <a:pt x="146" y="33"/>
                  </a:lnTo>
                  <a:lnTo>
                    <a:pt x="147" y="27"/>
                  </a:lnTo>
                  <a:lnTo>
                    <a:pt x="147" y="21"/>
                  </a:lnTo>
                  <a:lnTo>
                    <a:pt x="138" y="20"/>
                  </a:lnTo>
                  <a:lnTo>
                    <a:pt x="129" y="19"/>
                  </a:lnTo>
                  <a:lnTo>
                    <a:pt x="120" y="18"/>
                  </a:lnTo>
                  <a:lnTo>
                    <a:pt x="111" y="17"/>
                  </a:lnTo>
                  <a:lnTo>
                    <a:pt x="102" y="16"/>
                  </a:lnTo>
                  <a:lnTo>
                    <a:pt x="94" y="16"/>
                  </a:lnTo>
                  <a:lnTo>
                    <a:pt x="85" y="14"/>
                  </a:lnTo>
                  <a:lnTo>
                    <a:pt x="75" y="13"/>
                  </a:lnTo>
                  <a:lnTo>
                    <a:pt x="67" y="12"/>
                  </a:lnTo>
                  <a:lnTo>
                    <a:pt x="58" y="10"/>
                  </a:lnTo>
                  <a:lnTo>
                    <a:pt x="49" y="9"/>
                  </a:lnTo>
                  <a:lnTo>
                    <a:pt x="41" y="8"/>
                  </a:lnTo>
                  <a:lnTo>
                    <a:pt x="32" y="6"/>
                  </a:lnTo>
                  <a:lnTo>
                    <a:pt x="23" y="4"/>
                  </a:lnTo>
                  <a:lnTo>
                    <a:pt x="15" y="2"/>
                  </a:lnTo>
                  <a:lnTo>
                    <a:pt x="7" y="0"/>
                  </a:lnTo>
                  <a:close/>
                </a:path>
              </a:pathLst>
            </a:custGeom>
            <a:solidFill>
              <a:srgbClr val="7A7F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8" name="Freeform 330"/>
            <p:cNvSpPr>
              <a:spLocks/>
            </p:cNvSpPr>
            <p:nvPr/>
          </p:nvSpPr>
          <p:spPr bwMode="auto">
            <a:xfrm>
              <a:off x="3925888" y="2759075"/>
              <a:ext cx="211138" cy="66675"/>
            </a:xfrm>
            <a:custGeom>
              <a:avLst/>
              <a:gdLst>
                <a:gd name="T0" fmla="*/ 2147483646 w 133"/>
                <a:gd name="T1" fmla="*/ 0 h 42"/>
                <a:gd name="T2" fmla="*/ 2147483646 w 133"/>
                <a:gd name="T3" fmla="*/ 2147483646 h 42"/>
                <a:gd name="T4" fmla="*/ 2147483646 w 133"/>
                <a:gd name="T5" fmla="*/ 2147483646 h 42"/>
                <a:gd name="T6" fmla="*/ 2147483646 w 133"/>
                <a:gd name="T7" fmla="*/ 2147483646 h 42"/>
                <a:gd name="T8" fmla="*/ 0 w 133"/>
                <a:gd name="T9" fmla="*/ 2147483646 h 42"/>
                <a:gd name="T10" fmla="*/ 2147483646 w 133"/>
                <a:gd name="T11" fmla="*/ 2147483646 h 42"/>
                <a:gd name="T12" fmla="*/ 2147483646 w 133"/>
                <a:gd name="T13" fmla="*/ 2147483646 h 42"/>
                <a:gd name="T14" fmla="*/ 2147483646 w 133"/>
                <a:gd name="T15" fmla="*/ 2147483646 h 42"/>
                <a:gd name="T16" fmla="*/ 2147483646 w 133"/>
                <a:gd name="T17" fmla="*/ 2147483646 h 42"/>
                <a:gd name="T18" fmla="*/ 2147483646 w 133"/>
                <a:gd name="T19" fmla="*/ 2147483646 h 42"/>
                <a:gd name="T20" fmla="*/ 2147483646 w 133"/>
                <a:gd name="T21" fmla="*/ 2147483646 h 42"/>
                <a:gd name="T22" fmla="*/ 2147483646 w 133"/>
                <a:gd name="T23" fmla="*/ 2147483646 h 42"/>
                <a:gd name="T24" fmla="*/ 2147483646 w 133"/>
                <a:gd name="T25" fmla="*/ 2147483646 h 42"/>
                <a:gd name="T26" fmla="*/ 2147483646 w 133"/>
                <a:gd name="T27" fmla="*/ 2147483646 h 42"/>
                <a:gd name="T28" fmla="*/ 2147483646 w 133"/>
                <a:gd name="T29" fmla="*/ 2147483646 h 42"/>
                <a:gd name="T30" fmla="*/ 2147483646 w 133"/>
                <a:gd name="T31" fmla="*/ 2147483646 h 42"/>
                <a:gd name="T32" fmla="*/ 2147483646 w 133"/>
                <a:gd name="T33" fmla="*/ 2147483646 h 42"/>
                <a:gd name="T34" fmla="*/ 2147483646 w 133"/>
                <a:gd name="T35" fmla="*/ 2147483646 h 42"/>
                <a:gd name="T36" fmla="*/ 2147483646 w 133"/>
                <a:gd name="T37" fmla="*/ 2147483646 h 42"/>
                <a:gd name="T38" fmla="*/ 2147483646 w 133"/>
                <a:gd name="T39" fmla="*/ 2147483646 h 42"/>
                <a:gd name="T40" fmla="*/ 2147483646 w 133"/>
                <a:gd name="T41" fmla="*/ 2147483646 h 42"/>
                <a:gd name="T42" fmla="*/ 2147483646 w 133"/>
                <a:gd name="T43" fmla="*/ 2147483646 h 42"/>
                <a:gd name="T44" fmla="*/ 2147483646 w 133"/>
                <a:gd name="T45" fmla="*/ 2147483646 h 42"/>
                <a:gd name="T46" fmla="*/ 2147483646 w 133"/>
                <a:gd name="T47" fmla="*/ 2147483646 h 42"/>
                <a:gd name="T48" fmla="*/ 2147483646 w 133"/>
                <a:gd name="T49" fmla="*/ 2147483646 h 42"/>
                <a:gd name="T50" fmla="*/ 2147483646 w 133"/>
                <a:gd name="T51" fmla="*/ 2147483646 h 42"/>
                <a:gd name="T52" fmla="*/ 2147483646 w 133"/>
                <a:gd name="T53" fmla="*/ 2147483646 h 42"/>
                <a:gd name="T54" fmla="*/ 2147483646 w 133"/>
                <a:gd name="T55" fmla="*/ 2147483646 h 42"/>
                <a:gd name="T56" fmla="*/ 2147483646 w 133"/>
                <a:gd name="T57" fmla="*/ 2147483646 h 42"/>
                <a:gd name="T58" fmla="*/ 2147483646 w 133"/>
                <a:gd name="T59" fmla="*/ 2147483646 h 42"/>
                <a:gd name="T60" fmla="*/ 2147483646 w 133"/>
                <a:gd name="T61" fmla="*/ 2147483646 h 42"/>
                <a:gd name="T62" fmla="*/ 2147483646 w 133"/>
                <a:gd name="T63" fmla="*/ 2147483646 h 42"/>
                <a:gd name="T64" fmla="*/ 2147483646 w 133"/>
                <a:gd name="T65" fmla="*/ 2147483646 h 42"/>
                <a:gd name="T66" fmla="*/ 2147483646 w 133"/>
                <a:gd name="T67" fmla="*/ 2147483646 h 42"/>
                <a:gd name="T68" fmla="*/ 2147483646 w 133"/>
                <a:gd name="T69" fmla="*/ 2147483646 h 42"/>
                <a:gd name="T70" fmla="*/ 2147483646 w 133"/>
                <a:gd name="T71" fmla="*/ 2147483646 h 42"/>
                <a:gd name="T72" fmla="*/ 2147483646 w 133"/>
                <a:gd name="T73" fmla="*/ 2147483646 h 42"/>
                <a:gd name="T74" fmla="*/ 2147483646 w 133"/>
                <a:gd name="T75" fmla="*/ 2147483646 h 42"/>
                <a:gd name="T76" fmla="*/ 2147483646 w 133"/>
                <a:gd name="T77" fmla="*/ 2147483646 h 42"/>
                <a:gd name="T78" fmla="*/ 2147483646 w 133"/>
                <a:gd name="T79" fmla="*/ 2147483646 h 42"/>
                <a:gd name="T80" fmla="*/ 2147483646 w 133"/>
                <a:gd name="T81" fmla="*/ 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42"/>
                <a:gd name="T125" fmla="*/ 133 w 133"/>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42">
                  <a:moveTo>
                    <a:pt x="7" y="0"/>
                  </a:moveTo>
                  <a:lnTo>
                    <a:pt x="5" y="7"/>
                  </a:lnTo>
                  <a:lnTo>
                    <a:pt x="4" y="13"/>
                  </a:lnTo>
                  <a:lnTo>
                    <a:pt x="2" y="19"/>
                  </a:lnTo>
                  <a:lnTo>
                    <a:pt x="0" y="26"/>
                  </a:lnTo>
                  <a:lnTo>
                    <a:pt x="9" y="28"/>
                  </a:lnTo>
                  <a:lnTo>
                    <a:pt x="17" y="30"/>
                  </a:lnTo>
                  <a:lnTo>
                    <a:pt x="25" y="32"/>
                  </a:lnTo>
                  <a:lnTo>
                    <a:pt x="33" y="34"/>
                  </a:lnTo>
                  <a:lnTo>
                    <a:pt x="41" y="35"/>
                  </a:lnTo>
                  <a:lnTo>
                    <a:pt x="50" y="37"/>
                  </a:lnTo>
                  <a:lnTo>
                    <a:pt x="58" y="37"/>
                  </a:lnTo>
                  <a:lnTo>
                    <a:pt x="66" y="39"/>
                  </a:lnTo>
                  <a:lnTo>
                    <a:pt x="73" y="40"/>
                  </a:lnTo>
                  <a:lnTo>
                    <a:pt x="81" y="40"/>
                  </a:lnTo>
                  <a:lnTo>
                    <a:pt x="89" y="41"/>
                  </a:lnTo>
                  <a:lnTo>
                    <a:pt x="97" y="41"/>
                  </a:lnTo>
                  <a:lnTo>
                    <a:pt x="106" y="42"/>
                  </a:lnTo>
                  <a:lnTo>
                    <a:pt x="114" y="42"/>
                  </a:lnTo>
                  <a:lnTo>
                    <a:pt x="121" y="42"/>
                  </a:lnTo>
                  <a:lnTo>
                    <a:pt x="130" y="42"/>
                  </a:lnTo>
                  <a:lnTo>
                    <a:pt x="131" y="37"/>
                  </a:lnTo>
                  <a:lnTo>
                    <a:pt x="132" y="31"/>
                  </a:lnTo>
                  <a:lnTo>
                    <a:pt x="132" y="24"/>
                  </a:lnTo>
                  <a:lnTo>
                    <a:pt x="133" y="19"/>
                  </a:lnTo>
                  <a:lnTo>
                    <a:pt x="125" y="18"/>
                  </a:lnTo>
                  <a:lnTo>
                    <a:pt x="117" y="17"/>
                  </a:lnTo>
                  <a:lnTo>
                    <a:pt x="109" y="16"/>
                  </a:lnTo>
                  <a:lnTo>
                    <a:pt x="101" y="15"/>
                  </a:lnTo>
                  <a:lnTo>
                    <a:pt x="92" y="15"/>
                  </a:lnTo>
                  <a:lnTo>
                    <a:pt x="84" y="13"/>
                  </a:lnTo>
                  <a:lnTo>
                    <a:pt x="76" y="12"/>
                  </a:lnTo>
                  <a:lnTo>
                    <a:pt x="69" y="11"/>
                  </a:lnTo>
                  <a:lnTo>
                    <a:pt x="61" y="10"/>
                  </a:lnTo>
                  <a:lnTo>
                    <a:pt x="53" y="9"/>
                  </a:lnTo>
                  <a:lnTo>
                    <a:pt x="45" y="8"/>
                  </a:lnTo>
                  <a:lnTo>
                    <a:pt x="37" y="7"/>
                  </a:lnTo>
                  <a:lnTo>
                    <a:pt x="29" y="5"/>
                  </a:lnTo>
                  <a:lnTo>
                    <a:pt x="22" y="4"/>
                  </a:lnTo>
                  <a:lnTo>
                    <a:pt x="14" y="2"/>
                  </a:lnTo>
                  <a:lnTo>
                    <a:pt x="7" y="0"/>
                  </a:lnTo>
                  <a:close/>
                </a:path>
              </a:pathLst>
            </a:custGeom>
            <a:solidFill>
              <a:srgbClr val="8284A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9" name="Freeform 331"/>
            <p:cNvSpPr>
              <a:spLocks/>
            </p:cNvSpPr>
            <p:nvPr/>
          </p:nvSpPr>
          <p:spPr bwMode="auto">
            <a:xfrm>
              <a:off x="3935413" y="2760663"/>
              <a:ext cx="187325" cy="65087"/>
            </a:xfrm>
            <a:custGeom>
              <a:avLst/>
              <a:gdLst>
                <a:gd name="T0" fmla="*/ 2147483646 w 118"/>
                <a:gd name="T1" fmla="*/ 0 h 41"/>
                <a:gd name="T2" fmla="*/ 2147483646 w 118"/>
                <a:gd name="T3" fmla="*/ 2147483646 h 41"/>
                <a:gd name="T4" fmla="*/ 2147483646 w 118"/>
                <a:gd name="T5" fmla="*/ 2147483646 h 41"/>
                <a:gd name="T6" fmla="*/ 2147483646 w 118"/>
                <a:gd name="T7" fmla="*/ 2147483646 h 41"/>
                <a:gd name="T8" fmla="*/ 0 w 118"/>
                <a:gd name="T9" fmla="*/ 2147483646 h 41"/>
                <a:gd name="T10" fmla="*/ 2147483646 w 118"/>
                <a:gd name="T11" fmla="*/ 2147483646 h 41"/>
                <a:gd name="T12" fmla="*/ 2147483646 w 118"/>
                <a:gd name="T13" fmla="*/ 2147483646 h 41"/>
                <a:gd name="T14" fmla="*/ 2147483646 w 118"/>
                <a:gd name="T15" fmla="*/ 2147483646 h 41"/>
                <a:gd name="T16" fmla="*/ 2147483646 w 118"/>
                <a:gd name="T17" fmla="*/ 2147483646 h 41"/>
                <a:gd name="T18" fmla="*/ 2147483646 w 118"/>
                <a:gd name="T19" fmla="*/ 2147483646 h 41"/>
                <a:gd name="T20" fmla="*/ 2147483646 w 118"/>
                <a:gd name="T21" fmla="*/ 2147483646 h 41"/>
                <a:gd name="T22" fmla="*/ 2147483646 w 118"/>
                <a:gd name="T23" fmla="*/ 2147483646 h 41"/>
                <a:gd name="T24" fmla="*/ 2147483646 w 118"/>
                <a:gd name="T25" fmla="*/ 2147483646 h 41"/>
                <a:gd name="T26" fmla="*/ 2147483646 w 118"/>
                <a:gd name="T27" fmla="*/ 2147483646 h 41"/>
                <a:gd name="T28" fmla="*/ 2147483646 w 118"/>
                <a:gd name="T29" fmla="*/ 2147483646 h 41"/>
                <a:gd name="T30" fmla="*/ 2147483646 w 118"/>
                <a:gd name="T31" fmla="*/ 2147483646 h 41"/>
                <a:gd name="T32" fmla="*/ 2147483646 w 118"/>
                <a:gd name="T33" fmla="*/ 2147483646 h 41"/>
                <a:gd name="T34" fmla="*/ 2147483646 w 118"/>
                <a:gd name="T35" fmla="*/ 2147483646 h 41"/>
                <a:gd name="T36" fmla="*/ 2147483646 w 118"/>
                <a:gd name="T37" fmla="*/ 2147483646 h 41"/>
                <a:gd name="T38" fmla="*/ 2147483646 w 118"/>
                <a:gd name="T39" fmla="*/ 2147483646 h 41"/>
                <a:gd name="T40" fmla="*/ 2147483646 w 118"/>
                <a:gd name="T41" fmla="*/ 2147483646 h 41"/>
                <a:gd name="T42" fmla="*/ 2147483646 w 118"/>
                <a:gd name="T43" fmla="*/ 2147483646 h 41"/>
                <a:gd name="T44" fmla="*/ 2147483646 w 118"/>
                <a:gd name="T45" fmla="*/ 2147483646 h 41"/>
                <a:gd name="T46" fmla="*/ 2147483646 w 118"/>
                <a:gd name="T47" fmla="*/ 2147483646 h 41"/>
                <a:gd name="T48" fmla="*/ 2147483646 w 118"/>
                <a:gd name="T49" fmla="*/ 2147483646 h 41"/>
                <a:gd name="T50" fmla="*/ 2147483646 w 118"/>
                <a:gd name="T51" fmla="*/ 2147483646 h 41"/>
                <a:gd name="T52" fmla="*/ 2147483646 w 118"/>
                <a:gd name="T53" fmla="*/ 2147483646 h 41"/>
                <a:gd name="T54" fmla="*/ 2147483646 w 118"/>
                <a:gd name="T55" fmla="*/ 2147483646 h 41"/>
                <a:gd name="T56" fmla="*/ 2147483646 w 118"/>
                <a:gd name="T57" fmla="*/ 2147483646 h 41"/>
                <a:gd name="T58" fmla="*/ 2147483646 w 118"/>
                <a:gd name="T59" fmla="*/ 2147483646 h 41"/>
                <a:gd name="T60" fmla="*/ 2147483646 w 118"/>
                <a:gd name="T61" fmla="*/ 2147483646 h 41"/>
                <a:gd name="T62" fmla="*/ 2147483646 w 118"/>
                <a:gd name="T63" fmla="*/ 2147483646 h 41"/>
                <a:gd name="T64" fmla="*/ 2147483646 w 118"/>
                <a:gd name="T65" fmla="*/ 2147483646 h 41"/>
                <a:gd name="T66" fmla="*/ 2147483646 w 118"/>
                <a:gd name="T67" fmla="*/ 2147483646 h 41"/>
                <a:gd name="T68" fmla="*/ 2147483646 w 118"/>
                <a:gd name="T69" fmla="*/ 2147483646 h 41"/>
                <a:gd name="T70" fmla="*/ 2147483646 w 118"/>
                <a:gd name="T71" fmla="*/ 2147483646 h 41"/>
                <a:gd name="T72" fmla="*/ 2147483646 w 118"/>
                <a:gd name="T73" fmla="*/ 2147483646 h 41"/>
                <a:gd name="T74" fmla="*/ 2147483646 w 118"/>
                <a:gd name="T75" fmla="*/ 2147483646 h 41"/>
                <a:gd name="T76" fmla="*/ 2147483646 w 118"/>
                <a:gd name="T77" fmla="*/ 2147483646 h 41"/>
                <a:gd name="T78" fmla="*/ 2147483646 w 118"/>
                <a:gd name="T79" fmla="*/ 2147483646 h 41"/>
                <a:gd name="T80" fmla="*/ 2147483646 w 118"/>
                <a:gd name="T81" fmla="*/ 0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1"/>
                <a:gd name="T125" fmla="*/ 118 w 11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1">
                  <a:moveTo>
                    <a:pt x="7" y="0"/>
                  </a:moveTo>
                  <a:lnTo>
                    <a:pt x="5" y="7"/>
                  </a:lnTo>
                  <a:lnTo>
                    <a:pt x="4" y="14"/>
                  </a:lnTo>
                  <a:lnTo>
                    <a:pt x="2" y="20"/>
                  </a:lnTo>
                  <a:lnTo>
                    <a:pt x="0" y="27"/>
                  </a:lnTo>
                  <a:lnTo>
                    <a:pt x="8" y="29"/>
                  </a:lnTo>
                  <a:lnTo>
                    <a:pt x="15" y="30"/>
                  </a:lnTo>
                  <a:lnTo>
                    <a:pt x="22" y="32"/>
                  </a:lnTo>
                  <a:lnTo>
                    <a:pt x="29" y="34"/>
                  </a:lnTo>
                  <a:lnTo>
                    <a:pt x="37" y="35"/>
                  </a:lnTo>
                  <a:lnTo>
                    <a:pt x="44" y="36"/>
                  </a:lnTo>
                  <a:lnTo>
                    <a:pt x="51" y="37"/>
                  </a:lnTo>
                  <a:lnTo>
                    <a:pt x="58" y="38"/>
                  </a:lnTo>
                  <a:lnTo>
                    <a:pt x="65" y="38"/>
                  </a:lnTo>
                  <a:lnTo>
                    <a:pt x="71" y="40"/>
                  </a:lnTo>
                  <a:lnTo>
                    <a:pt x="79" y="40"/>
                  </a:lnTo>
                  <a:lnTo>
                    <a:pt x="86" y="40"/>
                  </a:lnTo>
                  <a:lnTo>
                    <a:pt x="93" y="41"/>
                  </a:lnTo>
                  <a:lnTo>
                    <a:pt x="100" y="41"/>
                  </a:lnTo>
                  <a:lnTo>
                    <a:pt x="107" y="41"/>
                  </a:lnTo>
                  <a:lnTo>
                    <a:pt x="114" y="41"/>
                  </a:lnTo>
                  <a:lnTo>
                    <a:pt x="115" y="36"/>
                  </a:lnTo>
                  <a:lnTo>
                    <a:pt x="116" y="29"/>
                  </a:lnTo>
                  <a:lnTo>
                    <a:pt x="117" y="23"/>
                  </a:lnTo>
                  <a:lnTo>
                    <a:pt x="118" y="17"/>
                  </a:lnTo>
                  <a:lnTo>
                    <a:pt x="111" y="17"/>
                  </a:lnTo>
                  <a:lnTo>
                    <a:pt x="103" y="15"/>
                  </a:lnTo>
                  <a:lnTo>
                    <a:pt x="96" y="15"/>
                  </a:lnTo>
                  <a:lnTo>
                    <a:pt x="89" y="14"/>
                  </a:lnTo>
                  <a:lnTo>
                    <a:pt x="82" y="14"/>
                  </a:lnTo>
                  <a:lnTo>
                    <a:pt x="74" y="12"/>
                  </a:lnTo>
                  <a:lnTo>
                    <a:pt x="68" y="12"/>
                  </a:lnTo>
                  <a:lnTo>
                    <a:pt x="60" y="11"/>
                  </a:lnTo>
                  <a:lnTo>
                    <a:pt x="54" y="10"/>
                  </a:lnTo>
                  <a:lnTo>
                    <a:pt x="47" y="8"/>
                  </a:lnTo>
                  <a:lnTo>
                    <a:pt x="40" y="7"/>
                  </a:lnTo>
                  <a:lnTo>
                    <a:pt x="33" y="6"/>
                  </a:lnTo>
                  <a:lnTo>
                    <a:pt x="26" y="5"/>
                  </a:lnTo>
                  <a:lnTo>
                    <a:pt x="19" y="3"/>
                  </a:lnTo>
                  <a:lnTo>
                    <a:pt x="13" y="2"/>
                  </a:lnTo>
                  <a:lnTo>
                    <a:pt x="7" y="0"/>
                  </a:lnTo>
                  <a:close/>
                </a:path>
              </a:pathLst>
            </a:custGeom>
            <a:solidFill>
              <a:srgbClr val="898EA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0" name="Freeform 332"/>
            <p:cNvSpPr>
              <a:spLocks/>
            </p:cNvSpPr>
            <p:nvPr/>
          </p:nvSpPr>
          <p:spPr bwMode="auto">
            <a:xfrm>
              <a:off x="3943350" y="2762250"/>
              <a:ext cx="165100" cy="61912"/>
            </a:xfrm>
            <a:custGeom>
              <a:avLst/>
              <a:gdLst>
                <a:gd name="T0" fmla="*/ 2147483646 w 104"/>
                <a:gd name="T1" fmla="*/ 0 h 39"/>
                <a:gd name="T2" fmla="*/ 2147483646 w 104"/>
                <a:gd name="T3" fmla="*/ 2147483646 h 39"/>
                <a:gd name="T4" fmla="*/ 2147483646 w 104"/>
                <a:gd name="T5" fmla="*/ 2147483646 h 39"/>
                <a:gd name="T6" fmla="*/ 2147483646 w 104"/>
                <a:gd name="T7" fmla="*/ 2147483646 h 39"/>
                <a:gd name="T8" fmla="*/ 0 w 104"/>
                <a:gd name="T9" fmla="*/ 2147483646 h 39"/>
                <a:gd name="T10" fmla="*/ 2147483646 w 104"/>
                <a:gd name="T11" fmla="*/ 2147483646 h 39"/>
                <a:gd name="T12" fmla="*/ 2147483646 w 104"/>
                <a:gd name="T13" fmla="*/ 2147483646 h 39"/>
                <a:gd name="T14" fmla="*/ 2147483646 w 104"/>
                <a:gd name="T15" fmla="*/ 2147483646 h 39"/>
                <a:gd name="T16" fmla="*/ 2147483646 w 104"/>
                <a:gd name="T17" fmla="*/ 2147483646 h 39"/>
                <a:gd name="T18" fmla="*/ 2147483646 w 104"/>
                <a:gd name="T19" fmla="*/ 2147483646 h 39"/>
                <a:gd name="T20" fmla="*/ 2147483646 w 104"/>
                <a:gd name="T21" fmla="*/ 2147483646 h 39"/>
                <a:gd name="T22" fmla="*/ 2147483646 w 104"/>
                <a:gd name="T23" fmla="*/ 2147483646 h 39"/>
                <a:gd name="T24" fmla="*/ 2147483646 w 104"/>
                <a:gd name="T25" fmla="*/ 2147483646 h 39"/>
                <a:gd name="T26" fmla="*/ 2147483646 w 104"/>
                <a:gd name="T27" fmla="*/ 2147483646 h 39"/>
                <a:gd name="T28" fmla="*/ 2147483646 w 104"/>
                <a:gd name="T29" fmla="*/ 2147483646 h 39"/>
                <a:gd name="T30" fmla="*/ 2147483646 w 104"/>
                <a:gd name="T31" fmla="*/ 2147483646 h 39"/>
                <a:gd name="T32" fmla="*/ 2147483646 w 104"/>
                <a:gd name="T33" fmla="*/ 2147483646 h 39"/>
                <a:gd name="T34" fmla="*/ 2147483646 w 104"/>
                <a:gd name="T35" fmla="*/ 2147483646 h 39"/>
                <a:gd name="T36" fmla="*/ 2147483646 w 104"/>
                <a:gd name="T37" fmla="*/ 2147483646 h 39"/>
                <a:gd name="T38" fmla="*/ 2147483646 w 104"/>
                <a:gd name="T39" fmla="*/ 2147483646 h 39"/>
                <a:gd name="T40" fmla="*/ 2147483646 w 104"/>
                <a:gd name="T41" fmla="*/ 2147483646 h 39"/>
                <a:gd name="T42" fmla="*/ 2147483646 w 104"/>
                <a:gd name="T43" fmla="*/ 2147483646 h 39"/>
                <a:gd name="T44" fmla="*/ 2147483646 w 104"/>
                <a:gd name="T45" fmla="*/ 2147483646 h 39"/>
                <a:gd name="T46" fmla="*/ 2147483646 w 104"/>
                <a:gd name="T47" fmla="*/ 2147483646 h 39"/>
                <a:gd name="T48" fmla="*/ 2147483646 w 104"/>
                <a:gd name="T49" fmla="*/ 2147483646 h 39"/>
                <a:gd name="T50" fmla="*/ 2147483646 w 104"/>
                <a:gd name="T51" fmla="*/ 2147483646 h 39"/>
                <a:gd name="T52" fmla="*/ 2147483646 w 104"/>
                <a:gd name="T53" fmla="*/ 2147483646 h 39"/>
                <a:gd name="T54" fmla="*/ 2147483646 w 104"/>
                <a:gd name="T55" fmla="*/ 2147483646 h 39"/>
                <a:gd name="T56" fmla="*/ 2147483646 w 104"/>
                <a:gd name="T57" fmla="*/ 2147483646 h 39"/>
                <a:gd name="T58" fmla="*/ 2147483646 w 104"/>
                <a:gd name="T59" fmla="*/ 2147483646 h 39"/>
                <a:gd name="T60" fmla="*/ 2147483646 w 104"/>
                <a:gd name="T61" fmla="*/ 2147483646 h 39"/>
                <a:gd name="T62" fmla="*/ 2147483646 w 104"/>
                <a:gd name="T63" fmla="*/ 2147483646 h 39"/>
                <a:gd name="T64" fmla="*/ 2147483646 w 104"/>
                <a:gd name="T65" fmla="*/ 2147483646 h 39"/>
                <a:gd name="T66" fmla="*/ 2147483646 w 104"/>
                <a:gd name="T67" fmla="*/ 2147483646 h 39"/>
                <a:gd name="T68" fmla="*/ 2147483646 w 104"/>
                <a:gd name="T69" fmla="*/ 2147483646 h 39"/>
                <a:gd name="T70" fmla="*/ 2147483646 w 104"/>
                <a:gd name="T71" fmla="*/ 2147483646 h 39"/>
                <a:gd name="T72" fmla="*/ 2147483646 w 104"/>
                <a:gd name="T73" fmla="*/ 2147483646 h 39"/>
                <a:gd name="T74" fmla="*/ 2147483646 w 104"/>
                <a:gd name="T75" fmla="*/ 2147483646 h 39"/>
                <a:gd name="T76" fmla="*/ 2147483646 w 104"/>
                <a:gd name="T77" fmla="*/ 2147483646 h 39"/>
                <a:gd name="T78" fmla="*/ 2147483646 w 104"/>
                <a:gd name="T79" fmla="*/ 2147483646 h 39"/>
                <a:gd name="T80" fmla="*/ 2147483646 w 104"/>
                <a:gd name="T81" fmla="*/ 0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39"/>
                <a:gd name="T125" fmla="*/ 104 w 104"/>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39">
                  <a:moveTo>
                    <a:pt x="6" y="0"/>
                  </a:moveTo>
                  <a:lnTo>
                    <a:pt x="5" y="7"/>
                  </a:lnTo>
                  <a:lnTo>
                    <a:pt x="3" y="13"/>
                  </a:lnTo>
                  <a:lnTo>
                    <a:pt x="1" y="20"/>
                  </a:lnTo>
                  <a:lnTo>
                    <a:pt x="0" y="27"/>
                  </a:lnTo>
                  <a:lnTo>
                    <a:pt x="7" y="28"/>
                  </a:lnTo>
                  <a:lnTo>
                    <a:pt x="13" y="29"/>
                  </a:lnTo>
                  <a:lnTo>
                    <a:pt x="19" y="31"/>
                  </a:lnTo>
                  <a:lnTo>
                    <a:pt x="25" y="32"/>
                  </a:lnTo>
                  <a:lnTo>
                    <a:pt x="32" y="33"/>
                  </a:lnTo>
                  <a:lnTo>
                    <a:pt x="39" y="35"/>
                  </a:lnTo>
                  <a:lnTo>
                    <a:pt x="45" y="36"/>
                  </a:lnTo>
                  <a:lnTo>
                    <a:pt x="50" y="36"/>
                  </a:lnTo>
                  <a:lnTo>
                    <a:pt x="57" y="37"/>
                  </a:lnTo>
                  <a:lnTo>
                    <a:pt x="63" y="38"/>
                  </a:lnTo>
                  <a:lnTo>
                    <a:pt x="69" y="39"/>
                  </a:lnTo>
                  <a:lnTo>
                    <a:pt x="75" y="39"/>
                  </a:lnTo>
                  <a:lnTo>
                    <a:pt x="81" y="39"/>
                  </a:lnTo>
                  <a:lnTo>
                    <a:pt x="87" y="39"/>
                  </a:lnTo>
                  <a:lnTo>
                    <a:pt x="93" y="39"/>
                  </a:lnTo>
                  <a:lnTo>
                    <a:pt x="99" y="39"/>
                  </a:lnTo>
                  <a:lnTo>
                    <a:pt x="101" y="33"/>
                  </a:lnTo>
                  <a:lnTo>
                    <a:pt x="102" y="27"/>
                  </a:lnTo>
                  <a:lnTo>
                    <a:pt x="103" y="21"/>
                  </a:lnTo>
                  <a:lnTo>
                    <a:pt x="104" y="15"/>
                  </a:lnTo>
                  <a:lnTo>
                    <a:pt x="98" y="14"/>
                  </a:lnTo>
                  <a:lnTo>
                    <a:pt x="91" y="13"/>
                  </a:lnTo>
                  <a:lnTo>
                    <a:pt x="84" y="13"/>
                  </a:lnTo>
                  <a:lnTo>
                    <a:pt x="78" y="12"/>
                  </a:lnTo>
                  <a:lnTo>
                    <a:pt x="72" y="11"/>
                  </a:lnTo>
                  <a:lnTo>
                    <a:pt x="66" y="10"/>
                  </a:lnTo>
                  <a:lnTo>
                    <a:pt x="60" y="10"/>
                  </a:lnTo>
                  <a:lnTo>
                    <a:pt x="53" y="9"/>
                  </a:lnTo>
                  <a:lnTo>
                    <a:pt x="47" y="8"/>
                  </a:lnTo>
                  <a:lnTo>
                    <a:pt x="41" y="7"/>
                  </a:lnTo>
                  <a:lnTo>
                    <a:pt x="35" y="6"/>
                  </a:lnTo>
                  <a:lnTo>
                    <a:pt x="29" y="6"/>
                  </a:lnTo>
                  <a:lnTo>
                    <a:pt x="23" y="4"/>
                  </a:lnTo>
                  <a:lnTo>
                    <a:pt x="17" y="3"/>
                  </a:lnTo>
                  <a:lnTo>
                    <a:pt x="12" y="2"/>
                  </a:lnTo>
                  <a:lnTo>
                    <a:pt x="6" y="0"/>
                  </a:lnTo>
                  <a:close/>
                </a:path>
              </a:pathLst>
            </a:custGeom>
            <a:solidFill>
              <a:srgbClr val="9193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1" name="Freeform 333"/>
            <p:cNvSpPr>
              <a:spLocks/>
            </p:cNvSpPr>
            <p:nvPr/>
          </p:nvSpPr>
          <p:spPr bwMode="auto">
            <a:xfrm>
              <a:off x="3952875" y="2762250"/>
              <a:ext cx="141288" cy="60325"/>
            </a:xfrm>
            <a:custGeom>
              <a:avLst/>
              <a:gdLst>
                <a:gd name="T0" fmla="*/ 2147483646 w 89"/>
                <a:gd name="T1" fmla="*/ 0 h 38"/>
                <a:gd name="T2" fmla="*/ 2147483646 w 89"/>
                <a:gd name="T3" fmla="*/ 2147483646 h 38"/>
                <a:gd name="T4" fmla="*/ 2147483646 w 89"/>
                <a:gd name="T5" fmla="*/ 2147483646 h 38"/>
                <a:gd name="T6" fmla="*/ 2147483646 w 89"/>
                <a:gd name="T7" fmla="*/ 2147483646 h 38"/>
                <a:gd name="T8" fmla="*/ 0 w 89"/>
                <a:gd name="T9" fmla="*/ 2147483646 h 38"/>
                <a:gd name="T10" fmla="*/ 2147483646 w 89"/>
                <a:gd name="T11" fmla="*/ 2147483646 h 38"/>
                <a:gd name="T12" fmla="*/ 2147483646 w 89"/>
                <a:gd name="T13" fmla="*/ 2147483646 h 38"/>
                <a:gd name="T14" fmla="*/ 2147483646 w 89"/>
                <a:gd name="T15" fmla="*/ 2147483646 h 38"/>
                <a:gd name="T16" fmla="*/ 2147483646 w 89"/>
                <a:gd name="T17" fmla="*/ 2147483646 h 38"/>
                <a:gd name="T18" fmla="*/ 2147483646 w 89"/>
                <a:gd name="T19" fmla="*/ 2147483646 h 38"/>
                <a:gd name="T20" fmla="*/ 2147483646 w 89"/>
                <a:gd name="T21" fmla="*/ 2147483646 h 38"/>
                <a:gd name="T22" fmla="*/ 2147483646 w 89"/>
                <a:gd name="T23" fmla="*/ 2147483646 h 38"/>
                <a:gd name="T24" fmla="*/ 2147483646 w 89"/>
                <a:gd name="T25" fmla="*/ 2147483646 h 38"/>
                <a:gd name="T26" fmla="*/ 2147483646 w 89"/>
                <a:gd name="T27" fmla="*/ 2147483646 h 38"/>
                <a:gd name="T28" fmla="*/ 2147483646 w 89"/>
                <a:gd name="T29" fmla="*/ 2147483646 h 38"/>
                <a:gd name="T30" fmla="*/ 2147483646 w 89"/>
                <a:gd name="T31" fmla="*/ 2147483646 h 38"/>
                <a:gd name="T32" fmla="*/ 2147483646 w 89"/>
                <a:gd name="T33" fmla="*/ 2147483646 h 38"/>
                <a:gd name="T34" fmla="*/ 2147483646 w 89"/>
                <a:gd name="T35" fmla="*/ 2147483646 h 38"/>
                <a:gd name="T36" fmla="*/ 2147483646 w 89"/>
                <a:gd name="T37" fmla="*/ 2147483646 h 38"/>
                <a:gd name="T38" fmla="*/ 2147483646 w 89"/>
                <a:gd name="T39" fmla="*/ 2147483646 h 38"/>
                <a:gd name="T40" fmla="*/ 2147483646 w 89"/>
                <a:gd name="T41" fmla="*/ 2147483646 h 38"/>
                <a:gd name="T42" fmla="*/ 2147483646 w 89"/>
                <a:gd name="T43" fmla="*/ 2147483646 h 38"/>
                <a:gd name="T44" fmla="*/ 2147483646 w 89"/>
                <a:gd name="T45" fmla="*/ 2147483646 h 38"/>
                <a:gd name="T46" fmla="*/ 2147483646 w 89"/>
                <a:gd name="T47" fmla="*/ 2147483646 h 38"/>
                <a:gd name="T48" fmla="*/ 2147483646 w 89"/>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38"/>
                <a:gd name="T77" fmla="*/ 89 w 89"/>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38">
                  <a:moveTo>
                    <a:pt x="6" y="0"/>
                  </a:moveTo>
                  <a:lnTo>
                    <a:pt x="4" y="7"/>
                  </a:lnTo>
                  <a:lnTo>
                    <a:pt x="3" y="13"/>
                  </a:lnTo>
                  <a:lnTo>
                    <a:pt x="1" y="20"/>
                  </a:lnTo>
                  <a:lnTo>
                    <a:pt x="0" y="27"/>
                  </a:lnTo>
                  <a:lnTo>
                    <a:pt x="11" y="30"/>
                  </a:lnTo>
                  <a:lnTo>
                    <a:pt x="22" y="32"/>
                  </a:lnTo>
                  <a:lnTo>
                    <a:pt x="33" y="34"/>
                  </a:lnTo>
                  <a:lnTo>
                    <a:pt x="44" y="35"/>
                  </a:lnTo>
                  <a:lnTo>
                    <a:pt x="54" y="37"/>
                  </a:lnTo>
                  <a:lnTo>
                    <a:pt x="64" y="38"/>
                  </a:lnTo>
                  <a:lnTo>
                    <a:pt x="74" y="38"/>
                  </a:lnTo>
                  <a:lnTo>
                    <a:pt x="84" y="38"/>
                  </a:lnTo>
                  <a:lnTo>
                    <a:pt x="85" y="32"/>
                  </a:lnTo>
                  <a:lnTo>
                    <a:pt x="87" y="25"/>
                  </a:lnTo>
                  <a:lnTo>
                    <a:pt x="88" y="19"/>
                  </a:lnTo>
                  <a:lnTo>
                    <a:pt x="89" y="13"/>
                  </a:lnTo>
                  <a:lnTo>
                    <a:pt x="78" y="12"/>
                  </a:lnTo>
                  <a:lnTo>
                    <a:pt x="68" y="10"/>
                  </a:lnTo>
                  <a:lnTo>
                    <a:pt x="56" y="9"/>
                  </a:lnTo>
                  <a:lnTo>
                    <a:pt x="46" y="8"/>
                  </a:lnTo>
                  <a:lnTo>
                    <a:pt x="36" y="6"/>
                  </a:lnTo>
                  <a:lnTo>
                    <a:pt x="25" y="4"/>
                  </a:lnTo>
                  <a:lnTo>
                    <a:pt x="15" y="2"/>
                  </a:lnTo>
                  <a:lnTo>
                    <a:pt x="6" y="0"/>
                  </a:lnTo>
                  <a:close/>
                </a:path>
              </a:pathLst>
            </a:custGeom>
            <a:solidFill>
              <a:srgbClr val="999BB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2" name="Freeform 334"/>
            <p:cNvSpPr>
              <a:spLocks/>
            </p:cNvSpPr>
            <p:nvPr/>
          </p:nvSpPr>
          <p:spPr bwMode="auto">
            <a:xfrm>
              <a:off x="3962400" y="2763838"/>
              <a:ext cx="115888" cy="58737"/>
            </a:xfrm>
            <a:custGeom>
              <a:avLst/>
              <a:gdLst>
                <a:gd name="T0" fmla="*/ 2147483646 w 73"/>
                <a:gd name="T1" fmla="*/ 0 h 37"/>
                <a:gd name="T2" fmla="*/ 2147483646 w 73"/>
                <a:gd name="T3" fmla="*/ 2147483646 h 37"/>
                <a:gd name="T4" fmla="*/ 2147483646 w 73"/>
                <a:gd name="T5" fmla="*/ 2147483646 h 37"/>
                <a:gd name="T6" fmla="*/ 2147483646 w 73"/>
                <a:gd name="T7" fmla="*/ 2147483646 h 37"/>
                <a:gd name="T8" fmla="*/ 0 w 73"/>
                <a:gd name="T9" fmla="*/ 2147483646 h 37"/>
                <a:gd name="T10" fmla="*/ 2147483646 w 73"/>
                <a:gd name="T11" fmla="*/ 2147483646 h 37"/>
                <a:gd name="T12" fmla="*/ 2147483646 w 73"/>
                <a:gd name="T13" fmla="*/ 2147483646 h 37"/>
                <a:gd name="T14" fmla="*/ 2147483646 w 73"/>
                <a:gd name="T15" fmla="*/ 2147483646 h 37"/>
                <a:gd name="T16" fmla="*/ 2147483646 w 73"/>
                <a:gd name="T17" fmla="*/ 2147483646 h 37"/>
                <a:gd name="T18" fmla="*/ 2147483646 w 73"/>
                <a:gd name="T19" fmla="*/ 2147483646 h 37"/>
                <a:gd name="T20" fmla="*/ 2147483646 w 73"/>
                <a:gd name="T21" fmla="*/ 2147483646 h 37"/>
                <a:gd name="T22" fmla="*/ 2147483646 w 73"/>
                <a:gd name="T23" fmla="*/ 2147483646 h 37"/>
                <a:gd name="T24" fmla="*/ 2147483646 w 73"/>
                <a:gd name="T25" fmla="*/ 2147483646 h 37"/>
                <a:gd name="T26" fmla="*/ 2147483646 w 73"/>
                <a:gd name="T27" fmla="*/ 2147483646 h 37"/>
                <a:gd name="T28" fmla="*/ 2147483646 w 73"/>
                <a:gd name="T29" fmla="*/ 2147483646 h 37"/>
                <a:gd name="T30" fmla="*/ 2147483646 w 73"/>
                <a:gd name="T31" fmla="*/ 2147483646 h 37"/>
                <a:gd name="T32" fmla="*/ 2147483646 w 73"/>
                <a:gd name="T33" fmla="*/ 2147483646 h 37"/>
                <a:gd name="T34" fmla="*/ 2147483646 w 73"/>
                <a:gd name="T35" fmla="*/ 2147483646 h 37"/>
                <a:gd name="T36" fmla="*/ 2147483646 w 73"/>
                <a:gd name="T37" fmla="*/ 2147483646 h 37"/>
                <a:gd name="T38" fmla="*/ 2147483646 w 73"/>
                <a:gd name="T39" fmla="*/ 2147483646 h 37"/>
                <a:gd name="T40" fmla="*/ 2147483646 w 73"/>
                <a:gd name="T41" fmla="*/ 2147483646 h 37"/>
                <a:gd name="T42" fmla="*/ 2147483646 w 73"/>
                <a:gd name="T43" fmla="*/ 2147483646 h 37"/>
                <a:gd name="T44" fmla="*/ 2147483646 w 73"/>
                <a:gd name="T45" fmla="*/ 2147483646 h 37"/>
                <a:gd name="T46" fmla="*/ 2147483646 w 73"/>
                <a:gd name="T47" fmla="*/ 2147483646 h 37"/>
                <a:gd name="T48" fmla="*/ 2147483646 w 73"/>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37"/>
                <a:gd name="T77" fmla="*/ 73 w 73"/>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37">
                  <a:moveTo>
                    <a:pt x="6" y="0"/>
                  </a:moveTo>
                  <a:lnTo>
                    <a:pt x="4" y="7"/>
                  </a:lnTo>
                  <a:lnTo>
                    <a:pt x="2" y="14"/>
                  </a:lnTo>
                  <a:lnTo>
                    <a:pt x="1" y="21"/>
                  </a:lnTo>
                  <a:lnTo>
                    <a:pt x="0" y="28"/>
                  </a:lnTo>
                  <a:lnTo>
                    <a:pt x="9" y="30"/>
                  </a:lnTo>
                  <a:lnTo>
                    <a:pt x="18" y="32"/>
                  </a:lnTo>
                  <a:lnTo>
                    <a:pt x="27" y="34"/>
                  </a:lnTo>
                  <a:lnTo>
                    <a:pt x="35" y="35"/>
                  </a:lnTo>
                  <a:lnTo>
                    <a:pt x="44" y="36"/>
                  </a:lnTo>
                  <a:lnTo>
                    <a:pt x="52" y="37"/>
                  </a:lnTo>
                  <a:lnTo>
                    <a:pt x="60" y="37"/>
                  </a:lnTo>
                  <a:lnTo>
                    <a:pt x="68" y="37"/>
                  </a:lnTo>
                  <a:lnTo>
                    <a:pt x="70" y="30"/>
                  </a:lnTo>
                  <a:lnTo>
                    <a:pt x="71" y="24"/>
                  </a:lnTo>
                  <a:lnTo>
                    <a:pt x="72" y="17"/>
                  </a:lnTo>
                  <a:lnTo>
                    <a:pt x="73" y="11"/>
                  </a:lnTo>
                  <a:lnTo>
                    <a:pt x="64" y="10"/>
                  </a:lnTo>
                  <a:lnTo>
                    <a:pt x="55" y="9"/>
                  </a:lnTo>
                  <a:lnTo>
                    <a:pt x="46" y="7"/>
                  </a:lnTo>
                  <a:lnTo>
                    <a:pt x="37" y="6"/>
                  </a:lnTo>
                  <a:lnTo>
                    <a:pt x="29" y="5"/>
                  </a:lnTo>
                  <a:lnTo>
                    <a:pt x="20" y="3"/>
                  </a:lnTo>
                  <a:lnTo>
                    <a:pt x="13" y="2"/>
                  </a:lnTo>
                  <a:lnTo>
                    <a:pt x="6" y="0"/>
                  </a:lnTo>
                  <a:close/>
                </a:path>
              </a:pathLst>
            </a:custGeom>
            <a:solidFill>
              <a:srgbClr val="A0A0C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3" name="Freeform 335"/>
            <p:cNvSpPr>
              <a:spLocks/>
            </p:cNvSpPr>
            <p:nvPr/>
          </p:nvSpPr>
          <p:spPr bwMode="auto">
            <a:xfrm>
              <a:off x="3970338" y="2765425"/>
              <a:ext cx="96838" cy="55562"/>
            </a:xfrm>
            <a:custGeom>
              <a:avLst/>
              <a:gdLst>
                <a:gd name="T0" fmla="*/ 2147483646 w 61"/>
                <a:gd name="T1" fmla="*/ 0 h 35"/>
                <a:gd name="T2" fmla="*/ 2147483646 w 61"/>
                <a:gd name="T3" fmla="*/ 2147483646 h 35"/>
                <a:gd name="T4" fmla="*/ 2147483646 w 61"/>
                <a:gd name="T5" fmla="*/ 2147483646 h 35"/>
                <a:gd name="T6" fmla="*/ 2147483646 w 61"/>
                <a:gd name="T7" fmla="*/ 2147483646 h 35"/>
                <a:gd name="T8" fmla="*/ 0 w 61"/>
                <a:gd name="T9" fmla="*/ 2147483646 h 35"/>
                <a:gd name="T10" fmla="*/ 2147483646 w 61"/>
                <a:gd name="T11" fmla="*/ 2147483646 h 35"/>
                <a:gd name="T12" fmla="*/ 2147483646 w 61"/>
                <a:gd name="T13" fmla="*/ 2147483646 h 35"/>
                <a:gd name="T14" fmla="*/ 2147483646 w 61"/>
                <a:gd name="T15" fmla="*/ 2147483646 h 35"/>
                <a:gd name="T16" fmla="*/ 2147483646 w 61"/>
                <a:gd name="T17" fmla="*/ 2147483646 h 35"/>
                <a:gd name="T18" fmla="*/ 2147483646 w 61"/>
                <a:gd name="T19" fmla="*/ 2147483646 h 35"/>
                <a:gd name="T20" fmla="*/ 2147483646 w 61"/>
                <a:gd name="T21" fmla="*/ 2147483646 h 35"/>
                <a:gd name="T22" fmla="*/ 2147483646 w 61"/>
                <a:gd name="T23" fmla="*/ 2147483646 h 35"/>
                <a:gd name="T24" fmla="*/ 2147483646 w 61"/>
                <a:gd name="T25" fmla="*/ 2147483646 h 35"/>
                <a:gd name="T26" fmla="*/ 2147483646 w 61"/>
                <a:gd name="T27" fmla="*/ 2147483646 h 35"/>
                <a:gd name="T28" fmla="*/ 2147483646 w 61"/>
                <a:gd name="T29" fmla="*/ 2147483646 h 35"/>
                <a:gd name="T30" fmla="*/ 2147483646 w 61"/>
                <a:gd name="T31" fmla="*/ 2147483646 h 35"/>
                <a:gd name="T32" fmla="*/ 2147483646 w 61"/>
                <a:gd name="T33" fmla="*/ 2147483646 h 35"/>
                <a:gd name="T34" fmla="*/ 2147483646 w 61"/>
                <a:gd name="T35" fmla="*/ 2147483646 h 35"/>
                <a:gd name="T36" fmla="*/ 2147483646 w 61"/>
                <a:gd name="T37" fmla="*/ 2147483646 h 35"/>
                <a:gd name="T38" fmla="*/ 2147483646 w 61"/>
                <a:gd name="T39" fmla="*/ 2147483646 h 35"/>
                <a:gd name="T40" fmla="*/ 2147483646 w 61"/>
                <a:gd name="T41" fmla="*/ 2147483646 h 35"/>
                <a:gd name="T42" fmla="*/ 2147483646 w 61"/>
                <a:gd name="T43" fmla="*/ 2147483646 h 35"/>
                <a:gd name="T44" fmla="*/ 2147483646 w 61"/>
                <a:gd name="T45" fmla="*/ 2147483646 h 35"/>
                <a:gd name="T46" fmla="*/ 2147483646 w 61"/>
                <a:gd name="T47" fmla="*/ 2147483646 h 35"/>
                <a:gd name="T48" fmla="*/ 2147483646 w 61"/>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5"/>
                <a:gd name="T77" fmla="*/ 61 w 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5">
                  <a:moveTo>
                    <a:pt x="7" y="0"/>
                  </a:moveTo>
                  <a:lnTo>
                    <a:pt x="5" y="7"/>
                  </a:lnTo>
                  <a:lnTo>
                    <a:pt x="3" y="14"/>
                  </a:lnTo>
                  <a:lnTo>
                    <a:pt x="1" y="22"/>
                  </a:lnTo>
                  <a:lnTo>
                    <a:pt x="0" y="28"/>
                  </a:lnTo>
                  <a:lnTo>
                    <a:pt x="8" y="30"/>
                  </a:lnTo>
                  <a:lnTo>
                    <a:pt x="16" y="31"/>
                  </a:lnTo>
                  <a:lnTo>
                    <a:pt x="23" y="33"/>
                  </a:lnTo>
                  <a:lnTo>
                    <a:pt x="29" y="33"/>
                  </a:lnTo>
                  <a:lnTo>
                    <a:pt x="36" y="35"/>
                  </a:lnTo>
                  <a:lnTo>
                    <a:pt x="42" y="35"/>
                  </a:lnTo>
                  <a:lnTo>
                    <a:pt x="48" y="35"/>
                  </a:lnTo>
                  <a:lnTo>
                    <a:pt x="55" y="35"/>
                  </a:lnTo>
                  <a:lnTo>
                    <a:pt x="56" y="29"/>
                  </a:lnTo>
                  <a:lnTo>
                    <a:pt x="57" y="23"/>
                  </a:lnTo>
                  <a:lnTo>
                    <a:pt x="59" y="16"/>
                  </a:lnTo>
                  <a:lnTo>
                    <a:pt x="61" y="9"/>
                  </a:lnTo>
                  <a:lnTo>
                    <a:pt x="53" y="8"/>
                  </a:lnTo>
                  <a:lnTo>
                    <a:pt x="46" y="7"/>
                  </a:lnTo>
                  <a:lnTo>
                    <a:pt x="38" y="6"/>
                  </a:lnTo>
                  <a:lnTo>
                    <a:pt x="31" y="5"/>
                  </a:lnTo>
                  <a:lnTo>
                    <a:pt x="25" y="4"/>
                  </a:lnTo>
                  <a:lnTo>
                    <a:pt x="18" y="3"/>
                  </a:lnTo>
                  <a:lnTo>
                    <a:pt x="12" y="1"/>
                  </a:lnTo>
                  <a:lnTo>
                    <a:pt x="7" y="0"/>
                  </a:lnTo>
                  <a:close/>
                </a:path>
              </a:pathLst>
            </a:custGeom>
            <a:solidFill>
              <a:srgbClr val="AAAAD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4" name="Freeform 336"/>
            <p:cNvSpPr>
              <a:spLocks/>
            </p:cNvSpPr>
            <p:nvPr/>
          </p:nvSpPr>
          <p:spPr bwMode="auto">
            <a:xfrm>
              <a:off x="3979863" y="2767013"/>
              <a:ext cx="71438" cy="53975"/>
            </a:xfrm>
            <a:custGeom>
              <a:avLst/>
              <a:gdLst>
                <a:gd name="T0" fmla="*/ 2147483646 w 45"/>
                <a:gd name="T1" fmla="*/ 0 h 34"/>
                <a:gd name="T2" fmla="*/ 0 w 45"/>
                <a:gd name="T3" fmla="*/ 2147483646 h 34"/>
                <a:gd name="T4" fmla="*/ 2147483646 w 45"/>
                <a:gd name="T5" fmla="*/ 2147483646 h 34"/>
                <a:gd name="T6" fmla="*/ 2147483646 w 45"/>
                <a:gd name="T7" fmla="*/ 2147483646 h 34"/>
                <a:gd name="T8" fmla="*/ 2147483646 w 45"/>
                <a:gd name="T9" fmla="*/ 2147483646 h 34"/>
                <a:gd name="T10" fmla="*/ 2147483646 w 45"/>
                <a:gd name="T11" fmla="*/ 2147483646 h 34"/>
                <a:gd name="T12" fmla="*/ 2147483646 w 45"/>
                <a:gd name="T13" fmla="*/ 2147483646 h 34"/>
                <a:gd name="T14" fmla="*/ 2147483646 w 45"/>
                <a:gd name="T15" fmla="*/ 2147483646 h 34"/>
                <a:gd name="T16" fmla="*/ 2147483646 w 45"/>
                <a:gd name="T17" fmla="*/ 2147483646 h 34"/>
                <a:gd name="T18" fmla="*/ 2147483646 w 45"/>
                <a:gd name="T19" fmla="*/ 2147483646 h 34"/>
                <a:gd name="T20" fmla="*/ 2147483646 w 45"/>
                <a:gd name="T21" fmla="*/ 2147483646 h 34"/>
                <a:gd name="T22" fmla="*/ 2147483646 w 45"/>
                <a:gd name="T23" fmla="*/ 2147483646 h 34"/>
                <a:gd name="T24" fmla="*/ 2147483646 w 45"/>
                <a:gd name="T25" fmla="*/ 2147483646 h 34"/>
                <a:gd name="T26" fmla="*/ 2147483646 w 45"/>
                <a:gd name="T27" fmla="*/ 2147483646 h 34"/>
                <a:gd name="T28" fmla="*/ 2147483646 w 45"/>
                <a:gd name="T29" fmla="*/ 2147483646 h 34"/>
                <a:gd name="T30" fmla="*/ 2147483646 w 45"/>
                <a:gd name="T31" fmla="*/ 2147483646 h 34"/>
                <a:gd name="T32" fmla="*/ 2147483646 w 45"/>
                <a:gd name="T33" fmla="*/ 2147483646 h 34"/>
                <a:gd name="T34" fmla="*/ 2147483646 w 45"/>
                <a:gd name="T35" fmla="*/ 2147483646 h 34"/>
                <a:gd name="T36" fmla="*/ 2147483646 w 45"/>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4"/>
                <a:gd name="T59" fmla="*/ 45 w 4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4">
                  <a:moveTo>
                    <a:pt x="6" y="0"/>
                  </a:moveTo>
                  <a:lnTo>
                    <a:pt x="0" y="28"/>
                  </a:lnTo>
                  <a:lnTo>
                    <a:pt x="5" y="29"/>
                  </a:lnTo>
                  <a:lnTo>
                    <a:pt x="11" y="30"/>
                  </a:lnTo>
                  <a:lnTo>
                    <a:pt x="17" y="32"/>
                  </a:lnTo>
                  <a:lnTo>
                    <a:pt x="21" y="32"/>
                  </a:lnTo>
                  <a:lnTo>
                    <a:pt x="26" y="32"/>
                  </a:lnTo>
                  <a:lnTo>
                    <a:pt x="30" y="33"/>
                  </a:lnTo>
                  <a:lnTo>
                    <a:pt x="34" y="34"/>
                  </a:lnTo>
                  <a:lnTo>
                    <a:pt x="38" y="34"/>
                  </a:lnTo>
                  <a:lnTo>
                    <a:pt x="45" y="7"/>
                  </a:lnTo>
                  <a:lnTo>
                    <a:pt x="40" y="6"/>
                  </a:lnTo>
                  <a:lnTo>
                    <a:pt x="34" y="5"/>
                  </a:lnTo>
                  <a:lnTo>
                    <a:pt x="28" y="4"/>
                  </a:lnTo>
                  <a:lnTo>
                    <a:pt x="23" y="3"/>
                  </a:lnTo>
                  <a:lnTo>
                    <a:pt x="18" y="3"/>
                  </a:lnTo>
                  <a:lnTo>
                    <a:pt x="13" y="2"/>
                  </a:lnTo>
                  <a:lnTo>
                    <a:pt x="9" y="1"/>
                  </a:lnTo>
                  <a:lnTo>
                    <a:pt x="6"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5" name="Freeform 337"/>
            <p:cNvSpPr>
              <a:spLocks/>
            </p:cNvSpPr>
            <p:nvPr/>
          </p:nvSpPr>
          <p:spPr bwMode="auto">
            <a:xfrm>
              <a:off x="4102100" y="2587625"/>
              <a:ext cx="139700" cy="93662"/>
            </a:xfrm>
            <a:custGeom>
              <a:avLst/>
              <a:gdLst>
                <a:gd name="T0" fmla="*/ 2147483646 w 88"/>
                <a:gd name="T1" fmla="*/ 0 h 59"/>
                <a:gd name="T2" fmla="*/ 2147483646 w 88"/>
                <a:gd name="T3" fmla="*/ 2147483646 h 59"/>
                <a:gd name="T4" fmla="*/ 0 w 88"/>
                <a:gd name="T5" fmla="*/ 2147483646 h 59"/>
                <a:gd name="T6" fmla="*/ 2147483646 w 88"/>
                <a:gd name="T7" fmla="*/ 2147483646 h 59"/>
                <a:gd name="T8" fmla="*/ 2147483646 w 88"/>
                <a:gd name="T9" fmla="*/ 2147483646 h 59"/>
                <a:gd name="T10" fmla="*/ 2147483646 w 88"/>
                <a:gd name="T11" fmla="*/ 2147483646 h 59"/>
                <a:gd name="T12" fmla="*/ 2147483646 w 88"/>
                <a:gd name="T13" fmla="*/ 0 h 59"/>
                <a:gd name="T14" fmla="*/ 2147483646 w 88"/>
                <a:gd name="T15" fmla="*/ 0 h 59"/>
                <a:gd name="T16" fmla="*/ 2147483646 w 88"/>
                <a:gd name="T17" fmla="*/ 0 h 59"/>
                <a:gd name="T18" fmla="*/ 2147483646 w 88"/>
                <a:gd name="T19" fmla="*/ 0 h 59"/>
                <a:gd name="T20" fmla="*/ 2147483646 w 88"/>
                <a:gd name="T21" fmla="*/ 0 h 59"/>
                <a:gd name="T22" fmla="*/ 2147483646 w 88"/>
                <a:gd name="T23" fmla="*/ 0 h 59"/>
                <a:gd name="T24" fmla="*/ 2147483646 w 88"/>
                <a:gd name="T25" fmla="*/ 0 h 59"/>
                <a:gd name="T26" fmla="*/ 2147483646 w 88"/>
                <a:gd name="T27" fmla="*/ 0 h 59"/>
                <a:gd name="T28" fmla="*/ 2147483646 w 88"/>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59"/>
                <a:gd name="T47" fmla="*/ 88 w 8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59">
                  <a:moveTo>
                    <a:pt x="44" y="0"/>
                  </a:moveTo>
                  <a:lnTo>
                    <a:pt x="28" y="12"/>
                  </a:lnTo>
                  <a:lnTo>
                    <a:pt x="0" y="52"/>
                  </a:lnTo>
                  <a:lnTo>
                    <a:pt x="55" y="59"/>
                  </a:lnTo>
                  <a:lnTo>
                    <a:pt x="65" y="37"/>
                  </a:lnTo>
                  <a:lnTo>
                    <a:pt x="88" y="4"/>
                  </a:lnTo>
                  <a:lnTo>
                    <a:pt x="72" y="0"/>
                  </a:lnTo>
                  <a:lnTo>
                    <a:pt x="71" y="0"/>
                  </a:lnTo>
                  <a:lnTo>
                    <a:pt x="68" y="0"/>
                  </a:lnTo>
                  <a:lnTo>
                    <a:pt x="64" y="0"/>
                  </a:lnTo>
                  <a:lnTo>
                    <a:pt x="58" y="0"/>
                  </a:lnTo>
                  <a:lnTo>
                    <a:pt x="54" y="0"/>
                  </a:lnTo>
                  <a:lnTo>
                    <a:pt x="50" y="0"/>
                  </a:lnTo>
                  <a:lnTo>
                    <a:pt x="46" y="0"/>
                  </a:lnTo>
                  <a:lnTo>
                    <a:pt x="44"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6" name="Freeform 338"/>
            <p:cNvSpPr>
              <a:spLocks/>
            </p:cNvSpPr>
            <p:nvPr/>
          </p:nvSpPr>
          <p:spPr bwMode="auto">
            <a:xfrm>
              <a:off x="4054475" y="2663825"/>
              <a:ext cx="127000" cy="19050"/>
            </a:xfrm>
            <a:custGeom>
              <a:avLst/>
              <a:gdLst>
                <a:gd name="T0" fmla="*/ 2147483646 w 80"/>
                <a:gd name="T1" fmla="*/ 0 h 12"/>
                <a:gd name="T2" fmla="*/ 0 w 80"/>
                <a:gd name="T3" fmla="*/ 2147483646 h 12"/>
                <a:gd name="T4" fmla="*/ 2147483646 w 80"/>
                <a:gd name="T5" fmla="*/ 2147483646 h 12"/>
                <a:gd name="T6" fmla="*/ 2147483646 w 80"/>
                <a:gd name="T7" fmla="*/ 2147483646 h 12"/>
                <a:gd name="T8" fmla="*/ 2147483646 w 80"/>
                <a:gd name="T9" fmla="*/ 2147483646 h 12"/>
                <a:gd name="T10" fmla="*/ 2147483646 w 80"/>
                <a:gd name="T11" fmla="*/ 2147483646 h 12"/>
                <a:gd name="T12" fmla="*/ 2147483646 w 80"/>
                <a:gd name="T13" fmla="*/ 2147483646 h 12"/>
                <a:gd name="T14" fmla="*/ 2147483646 w 80"/>
                <a:gd name="T15" fmla="*/ 2147483646 h 12"/>
                <a:gd name="T16" fmla="*/ 2147483646 w 80"/>
                <a:gd name="T17" fmla="*/ 2147483646 h 12"/>
                <a:gd name="T18" fmla="*/ 2147483646 w 80"/>
                <a:gd name="T19" fmla="*/ 2147483646 h 12"/>
                <a:gd name="T20" fmla="*/ 2147483646 w 80"/>
                <a:gd name="T21" fmla="*/ 2147483646 h 12"/>
                <a:gd name="T22" fmla="*/ 2147483646 w 8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2"/>
                <a:gd name="T38" fmla="*/ 80 w 8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2">
                  <a:moveTo>
                    <a:pt x="35" y="0"/>
                  </a:moveTo>
                  <a:lnTo>
                    <a:pt x="0" y="4"/>
                  </a:lnTo>
                  <a:lnTo>
                    <a:pt x="62" y="12"/>
                  </a:lnTo>
                  <a:lnTo>
                    <a:pt x="80" y="9"/>
                  </a:lnTo>
                  <a:lnTo>
                    <a:pt x="78" y="8"/>
                  </a:lnTo>
                  <a:lnTo>
                    <a:pt x="73" y="8"/>
                  </a:lnTo>
                  <a:lnTo>
                    <a:pt x="65" y="6"/>
                  </a:lnTo>
                  <a:lnTo>
                    <a:pt x="57" y="5"/>
                  </a:lnTo>
                  <a:lnTo>
                    <a:pt x="48" y="3"/>
                  </a:lnTo>
                  <a:lnTo>
                    <a:pt x="40" y="1"/>
                  </a:lnTo>
                  <a:lnTo>
                    <a:pt x="36" y="1"/>
                  </a:lnTo>
                  <a:lnTo>
                    <a:pt x="35"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7" name="Freeform 339"/>
            <p:cNvSpPr>
              <a:spLocks/>
            </p:cNvSpPr>
            <p:nvPr/>
          </p:nvSpPr>
          <p:spPr bwMode="auto">
            <a:xfrm>
              <a:off x="4057650" y="2668588"/>
              <a:ext cx="88900" cy="19050"/>
            </a:xfrm>
            <a:custGeom>
              <a:avLst/>
              <a:gdLst>
                <a:gd name="T0" fmla="*/ 0 w 56"/>
                <a:gd name="T1" fmla="*/ 0 h 12"/>
                <a:gd name="T2" fmla="*/ 2147483646 w 56"/>
                <a:gd name="T3" fmla="*/ 2147483646 h 12"/>
                <a:gd name="T4" fmla="*/ 2147483646 w 56"/>
                <a:gd name="T5" fmla="*/ 2147483646 h 12"/>
                <a:gd name="T6" fmla="*/ 0 w 56"/>
                <a:gd name="T7" fmla="*/ 2147483646 h 12"/>
                <a:gd name="T8" fmla="*/ 0 w 56"/>
                <a:gd name="T9" fmla="*/ 0 h 12"/>
                <a:gd name="T10" fmla="*/ 0 60000 65536"/>
                <a:gd name="T11" fmla="*/ 0 60000 65536"/>
                <a:gd name="T12" fmla="*/ 0 60000 65536"/>
                <a:gd name="T13" fmla="*/ 0 60000 65536"/>
                <a:gd name="T14" fmla="*/ 0 60000 65536"/>
                <a:gd name="T15" fmla="*/ 0 w 56"/>
                <a:gd name="T16" fmla="*/ 0 h 12"/>
                <a:gd name="T17" fmla="*/ 56 w 56"/>
                <a:gd name="T18" fmla="*/ 12 h 12"/>
              </a:gdLst>
              <a:ahLst/>
              <a:cxnLst>
                <a:cxn ang="T10">
                  <a:pos x="T0" y="T1"/>
                </a:cxn>
                <a:cxn ang="T11">
                  <a:pos x="T2" y="T3"/>
                </a:cxn>
                <a:cxn ang="T12">
                  <a:pos x="T4" y="T5"/>
                </a:cxn>
                <a:cxn ang="T13">
                  <a:pos x="T6" y="T7"/>
                </a:cxn>
                <a:cxn ang="T14">
                  <a:pos x="T8" y="T9"/>
                </a:cxn>
              </a:cxnLst>
              <a:rect l="T15" t="T16" r="T17" b="T18"/>
              <a:pathLst>
                <a:path w="56" h="12">
                  <a:moveTo>
                    <a:pt x="0" y="0"/>
                  </a:moveTo>
                  <a:lnTo>
                    <a:pt x="56" y="6"/>
                  </a:lnTo>
                  <a:lnTo>
                    <a:pt x="55" y="12"/>
                  </a:lnTo>
                  <a:lnTo>
                    <a:pt x="0" y="6"/>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8" name="Freeform 340"/>
            <p:cNvSpPr>
              <a:spLocks/>
            </p:cNvSpPr>
            <p:nvPr/>
          </p:nvSpPr>
          <p:spPr bwMode="auto">
            <a:xfrm>
              <a:off x="3656013" y="2773363"/>
              <a:ext cx="639763" cy="87312"/>
            </a:xfrm>
            <a:custGeom>
              <a:avLst/>
              <a:gdLst>
                <a:gd name="T0" fmla="*/ 0 w 403"/>
                <a:gd name="T1" fmla="*/ 2147483646 h 55"/>
                <a:gd name="T2" fmla="*/ 2147483646 w 403"/>
                <a:gd name="T3" fmla="*/ 2147483646 h 55"/>
                <a:gd name="T4" fmla="*/ 2147483646 w 403"/>
                <a:gd name="T5" fmla="*/ 2147483646 h 55"/>
                <a:gd name="T6" fmla="*/ 2147483646 w 403"/>
                <a:gd name="T7" fmla="*/ 2147483646 h 55"/>
                <a:gd name="T8" fmla="*/ 2147483646 w 403"/>
                <a:gd name="T9" fmla="*/ 2147483646 h 55"/>
                <a:gd name="T10" fmla="*/ 2147483646 w 403"/>
                <a:gd name="T11" fmla="*/ 2147483646 h 55"/>
                <a:gd name="T12" fmla="*/ 2147483646 w 403"/>
                <a:gd name="T13" fmla="*/ 2147483646 h 55"/>
                <a:gd name="T14" fmla="*/ 2147483646 w 403"/>
                <a:gd name="T15" fmla="*/ 2147483646 h 55"/>
                <a:gd name="T16" fmla="*/ 2147483646 w 403"/>
                <a:gd name="T17" fmla="*/ 2147483646 h 55"/>
                <a:gd name="T18" fmla="*/ 2147483646 w 403"/>
                <a:gd name="T19" fmla="*/ 2147483646 h 55"/>
                <a:gd name="T20" fmla="*/ 2147483646 w 403"/>
                <a:gd name="T21" fmla="*/ 2147483646 h 55"/>
                <a:gd name="T22" fmla="*/ 2147483646 w 403"/>
                <a:gd name="T23" fmla="*/ 2147483646 h 55"/>
                <a:gd name="T24" fmla="*/ 2147483646 w 403"/>
                <a:gd name="T25" fmla="*/ 2147483646 h 55"/>
                <a:gd name="T26" fmla="*/ 2147483646 w 403"/>
                <a:gd name="T27" fmla="*/ 2147483646 h 55"/>
                <a:gd name="T28" fmla="*/ 2147483646 w 403"/>
                <a:gd name="T29" fmla="*/ 2147483646 h 55"/>
                <a:gd name="T30" fmla="*/ 2147483646 w 403"/>
                <a:gd name="T31" fmla="*/ 2147483646 h 55"/>
                <a:gd name="T32" fmla="*/ 2147483646 w 403"/>
                <a:gd name="T33" fmla="*/ 0 h 55"/>
                <a:gd name="T34" fmla="*/ 2147483646 w 403"/>
                <a:gd name="T35" fmla="*/ 2147483646 h 55"/>
                <a:gd name="T36" fmla="*/ 2147483646 w 403"/>
                <a:gd name="T37" fmla="*/ 2147483646 h 55"/>
                <a:gd name="T38" fmla="*/ 2147483646 w 403"/>
                <a:gd name="T39" fmla="*/ 2147483646 h 55"/>
                <a:gd name="T40" fmla="*/ 2147483646 w 403"/>
                <a:gd name="T41" fmla="*/ 2147483646 h 55"/>
                <a:gd name="T42" fmla="*/ 2147483646 w 403"/>
                <a:gd name="T43" fmla="*/ 2147483646 h 55"/>
                <a:gd name="T44" fmla="*/ 2147483646 w 403"/>
                <a:gd name="T45" fmla="*/ 2147483646 h 55"/>
                <a:gd name="T46" fmla="*/ 2147483646 w 403"/>
                <a:gd name="T47" fmla="*/ 2147483646 h 55"/>
                <a:gd name="T48" fmla="*/ 2147483646 w 403"/>
                <a:gd name="T49" fmla="*/ 2147483646 h 55"/>
                <a:gd name="T50" fmla="*/ 2147483646 w 403"/>
                <a:gd name="T51" fmla="*/ 2147483646 h 55"/>
                <a:gd name="T52" fmla="*/ 2147483646 w 403"/>
                <a:gd name="T53" fmla="*/ 2147483646 h 55"/>
                <a:gd name="T54" fmla="*/ 2147483646 w 403"/>
                <a:gd name="T55" fmla="*/ 2147483646 h 55"/>
                <a:gd name="T56" fmla="*/ 2147483646 w 403"/>
                <a:gd name="T57" fmla="*/ 2147483646 h 55"/>
                <a:gd name="T58" fmla="*/ 2147483646 w 403"/>
                <a:gd name="T59" fmla="*/ 2147483646 h 55"/>
                <a:gd name="T60" fmla="*/ 2147483646 w 403"/>
                <a:gd name="T61" fmla="*/ 2147483646 h 55"/>
                <a:gd name="T62" fmla="*/ 2147483646 w 403"/>
                <a:gd name="T63" fmla="*/ 2147483646 h 55"/>
                <a:gd name="T64" fmla="*/ 2147483646 w 403"/>
                <a:gd name="T65" fmla="*/ 2147483646 h 55"/>
                <a:gd name="T66" fmla="*/ 2147483646 w 403"/>
                <a:gd name="T67" fmla="*/ 2147483646 h 55"/>
                <a:gd name="T68" fmla="*/ 2147483646 w 403"/>
                <a:gd name="T69" fmla="*/ 2147483646 h 55"/>
                <a:gd name="T70" fmla="*/ 2147483646 w 403"/>
                <a:gd name="T71" fmla="*/ 2147483646 h 55"/>
                <a:gd name="T72" fmla="*/ 2147483646 w 403"/>
                <a:gd name="T73" fmla="*/ 2147483646 h 55"/>
                <a:gd name="T74" fmla="*/ 2147483646 w 403"/>
                <a:gd name="T75" fmla="*/ 2147483646 h 55"/>
                <a:gd name="T76" fmla="*/ 2147483646 w 403"/>
                <a:gd name="T77" fmla="*/ 2147483646 h 55"/>
                <a:gd name="T78" fmla="*/ 2147483646 w 403"/>
                <a:gd name="T79" fmla="*/ 2147483646 h 55"/>
                <a:gd name="T80" fmla="*/ 2147483646 w 403"/>
                <a:gd name="T81" fmla="*/ 2147483646 h 55"/>
                <a:gd name="T82" fmla="*/ 2147483646 w 403"/>
                <a:gd name="T83" fmla="*/ 2147483646 h 55"/>
                <a:gd name="T84" fmla="*/ 2147483646 w 403"/>
                <a:gd name="T85" fmla="*/ 2147483646 h 55"/>
                <a:gd name="T86" fmla="*/ 2147483646 w 403"/>
                <a:gd name="T87" fmla="*/ 2147483646 h 55"/>
                <a:gd name="T88" fmla="*/ 2147483646 w 403"/>
                <a:gd name="T89" fmla="*/ 2147483646 h 55"/>
                <a:gd name="T90" fmla="*/ 2147483646 w 403"/>
                <a:gd name="T91" fmla="*/ 2147483646 h 55"/>
                <a:gd name="T92" fmla="*/ 2147483646 w 403"/>
                <a:gd name="T93" fmla="*/ 2147483646 h 55"/>
                <a:gd name="T94" fmla="*/ 2147483646 w 403"/>
                <a:gd name="T95" fmla="*/ 2147483646 h 55"/>
                <a:gd name="T96" fmla="*/ 2147483646 w 403"/>
                <a:gd name="T97" fmla="*/ 2147483646 h 55"/>
                <a:gd name="T98" fmla="*/ 2147483646 w 403"/>
                <a:gd name="T99" fmla="*/ 2147483646 h 55"/>
                <a:gd name="T100" fmla="*/ 2147483646 w 403"/>
                <a:gd name="T101" fmla="*/ 2147483646 h 55"/>
                <a:gd name="T102" fmla="*/ 2147483646 w 403"/>
                <a:gd name="T103" fmla="*/ 2147483646 h 55"/>
                <a:gd name="T104" fmla="*/ 0 w 403"/>
                <a:gd name="T105" fmla="*/ 2147483646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55"/>
                <a:gd name="T161" fmla="*/ 403 w 403"/>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55">
                  <a:moveTo>
                    <a:pt x="0" y="22"/>
                  </a:moveTo>
                  <a:lnTo>
                    <a:pt x="5" y="20"/>
                  </a:lnTo>
                  <a:lnTo>
                    <a:pt x="10" y="19"/>
                  </a:lnTo>
                  <a:lnTo>
                    <a:pt x="14" y="17"/>
                  </a:lnTo>
                  <a:lnTo>
                    <a:pt x="20" y="16"/>
                  </a:lnTo>
                  <a:lnTo>
                    <a:pt x="25" y="14"/>
                  </a:lnTo>
                  <a:lnTo>
                    <a:pt x="31" y="13"/>
                  </a:lnTo>
                  <a:lnTo>
                    <a:pt x="36" y="11"/>
                  </a:lnTo>
                  <a:lnTo>
                    <a:pt x="42" y="10"/>
                  </a:lnTo>
                  <a:lnTo>
                    <a:pt x="48" y="9"/>
                  </a:lnTo>
                  <a:lnTo>
                    <a:pt x="54" y="7"/>
                  </a:lnTo>
                  <a:lnTo>
                    <a:pt x="61" y="6"/>
                  </a:lnTo>
                  <a:lnTo>
                    <a:pt x="68" y="6"/>
                  </a:lnTo>
                  <a:lnTo>
                    <a:pt x="76" y="4"/>
                  </a:lnTo>
                  <a:lnTo>
                    <a:pt x="85" y="3"/>
                  </a:lnTo>
                  <a:lnTo>
                    <a:pt x="94" y="2"/>
                  </a:lnTo>
                  <a:lnTo>
                    <a:pt x="103" y="0"/>
                  </a:lnTo>
                  <a:lnTo>
                    <a:pt x="119" y="4"/>
                  </a:lnTo>
                  <a:lnTo>
                    <a:pt x="135" y="7"/>
                  </a:lnTo>
                  <a:lnTo>
                    <a:pt x="150" y="11"/>
                  </a:lnTo>
                  <a:lnTo>
                    <a:pt x="165" y="14"/>
                  </a:lnTo>
                  <a:lnTo>
                    <a:pt x="181" y="17"/>
                  </a:lnTo>
                  <a:lnTo>
                    <a:pt x="197" y="20"/>
                  </a:lnTo>
                  <a:lnTo>
                    <a:pt x="212" y="23"/>
                  </a:lnTo>
                  <a:lnTo>
                    <a:pt x="227" y="25"/>
                  </a:lnTo>
                  <a:lnTo>
                    <a:pt x="242" y="28"/>
                  </a:lnTo>
                  <a:lnTo>
                    <a:pt x="258" y="30"/>
                  </a:lnTo>
                  <a:lnTo>
                    <a:pt x="273" y="32"/>
                  </a:lnTo>
                  <a:lnTo>
                    <a:pt x="289" y="35"/>
                  </a:lnTo>
                  <a:lnTo>
                    <a:pt x="305" y="36"/>
                  </a:lnTo>
                  <a:lnTo>
                    <a:pt x="320" y="39"/>
                  </a:lnTo>
                  <a:lnTo>
                    <a:pt x="336" y="41"/>
                  </a:lnTo>
                  <a:lnTo>
                    <a:pt x="352" y="43"/>
                  </a:lnTo>
                  <a:lnTo>
                    <a:pt x="403" y="50"/>
                  </a:lnTo>
                  <a:lnTo>
                    <a:pt x="348" y="55"/>
                  </a:lnTo>
                  <a:lnTo>
                    <a:pt x="231" y="55"/>
                  </a:lnTo>
                  <a:lnTo>
                    <a:pt x="217" y="54"/>
                  </a:lnTo>
                  <a:lnTo>
                    <a:pt x="203" y="54"/>
                  </a:lnTo>
                  <a:lnTo>
                    <a:pt x="189" y="53"/>
                  </a:lnTo>
                  <a:lnTo>
                    <a:pt x="175" y="52"/>
                  </a:lnTo>
                  <a:lnTo>
                    <a:pt x="161" y="51"/>
                  </a:lnTo>
                  <a:lnTo>
                    <a:pt x="147" y="50"/>
                  </a:lnTo>
                  <a:lnTo>
                    <a:pt x="133" y="50"/>
                  </a:lnTo>
                  <a:lnTo>
                    <a:pt x="118" y="48"/>
                  </a:lnTo>
                  <a:lnTo>
                    <a:pt x="105" y="47"/>
                  </a:lnTo>
                  <a:lnTo>
                    <a:pt x="90" y="46"/>
                  </a:lnTo>
                  <a:lnTo>
                    <a:pt x="77" y="45"/>
                  </a:lnTo>
                  <a:lnTo>
                    <a:pt x="63" y="43"/>
                  </a:lnTo>
                  <a:lnTo>
                    <a:pt x="48" y="41"/>
                  </a:lnTo>
                  <a:lnTo>
                    <a:pt x="35" y="40"/>
                  </a:lnTo>
                  <a:lnTo>
                    <a:pt x="21" y="37"/>
                  </a:lnTo>
                  <a:lnTo>
                    <a:pt x="8" y="35"/>
                  </a:lnTo>
                  <a:lnTo>
                    <a:pt x="0" y="22"/>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grpSp>
      <p:grpSp>
        <p:nvGrpSpPr>
          <p:cNvPr id="57384" name="Group 343"/>
          <p:cNvGrpSpPr>
            <a:grpSpLocks/>
          </p:cNvGrpSpPr>
          <p:nvPr/>
        </p:nvGrpSpPr>
        <p:grpSpPr bwMode="auto">
          <a:xfrm>
            <a:off x="3486150" y="2741613"/>
            <a:ext cx="1189038" cy="1181100"/>
            <a:chOff x="1211" y="1693"/>
            <a:chExt cx="734" cy="729"/>
          </a:xfrm>
        </p:grpSpPr>
        <p:pic>
          <p:nvPicPr>
            <p:cNvPr id="57388" name="Picture 3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9" name="Picture 3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5" name="Group 346"/>
          <p:cNvGrpSpPr>
            <a:grpSpLocks/>
          </p:cNvGrpSpPr>
          <p:nvPr/>
        </p:nvGrpSpPr>
        <p:grpSpPr bwMode="auto">
          <a:xfrm>
            <a:off x="3486150" y="2741613"/>
            <a:ext cx="1189038" cy="1181100"/>
            <a:chOff x="1211" y="1693"/>
            <a:chExt cx="734" cy="729"/>
          </a:xfrm>
        </p:grpSpPr>
        <p:pic>
          <p:nvPicPr>
            <p:cNvPr id="57386" name="Picture 3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7" name="Picture 34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631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E048-51EF-4654-C86C-6354EBB131A0}"/>
              </a:ext>
            </a:extLst>
          </p:cNvPr>
          <p:cNvSpPr>
            <a:spLocks noGrp="1"/>
          </p:cNvSpPr>
          <p:nvPr>
            <p:ph type="title"/>
          </p:nvPr>
        </p:nvSpPr>
        <p:spPr>
          <a:xfrm>
            <a:off x="263434" y="86451"/>
            <a:ext cx="10515600" cy="1325563"/>
          </a:xfrm>
        </p:spPr>
        <p:txBody>
          <a:bodyPr/>
          <a:lstStyle/>
          <a:p>
            <a:r>
              <a:rPr lang="et-EE" dirty="0"/>
              <a:t>Praktiline harjutus 1a</a:t>
            </a:r>
            <a:endParaRPr lang="en-US" dirty="0"/>
          </a:p>
        </p:txBody>
      </p:sp>
      <p:sp>
        <p:nvSpPr>
          <p:cNvPr id="3" name="Content Placeholder 2">
            <a:extLst>
              <a:ext uri="{FF2B5EF4-FFF2-40B4-BE49-F238E27FC236}">
                <a16:creationId xmlns:a16="http://schemas.microsoft.com/office/drawing/2014/main" id="{B9A608A8-CDBD-367C-D3D1-D4B4638826E9}"/>
              </a:ext>
            </a:extLst>
          </p:cNvPr>
          <p:cNvSpPr>
            <a:spLocks noGrp="1"/>
          </p:cNvSpPr>
          <p:nvPr>
            <p:ph sz="half" idx="1"/>
          </p:nvPr>
        </p:nvSpPr>
        <p:spPr>
          <a:xfrm>
            <a:off x="341810" y="1412014"/>
            <a:ext cx="11345093" cy="4630012"/>
          </a:xfrm>
        </p:spPr>
        <p:txBody>
          <a:bodyPr/>
          <a:lstStyle/>
          <a:p>
            <a:r>
              <a:rPr lang="et-EE" dirty="0"/>
              <a:t>Mõelge oma ülesannete peale ja vastake järgmistele küsimustele:</a:t>
            </a:r>
          </a:p>
          <a:p>
            <a:pPr marL="0" indent="0">
              <a:buNone/>
            </a:pPr>
            <a:endParaRPr lang="et-EE" dirty="0"/>
          </a:p>
          <a:p>
            <a:pPr marL="514350" indent="-514350">
              <a:buAutoNum type="arabicPeriod"/>
            </a:pPr>
            <a:r>
              <a:rPr lang="et-EE" dirty="0"/>
              <a:t>Mis ülesanded on liigsed ja kas nii võiks arvata ka minu juht/õpetaja?</a:t>
            </a:r>
          </a:p>
          <a:p>
            <a:pPr marL="514350" indent="-514350">
              <a:buAutoNum type="arabicPeriod"/>
            </a:pPr>
            <a:r>
              <a:rPr lang="et-EE" dirty="0"/>
              <a:t>Kui palju aega päevas/nädalas/kuus kulub nende ülesannete täitmiseks?</a:t>
            </a:r>
          </a:p>
          <a:p>
            <a:pPr marL="514350" indent="-514350">
              <a:buAutoNum type="arabicPeriod"/>
            </a:pPr>
            <a:r>
              <a:rPr lang="et-EE" dirty="0"/>
              <a:t>Mis ma saan teha, et neid ülesandeid elimineerides saaksin olla efektiivsem ja naudiks oma tööd?</a:t>
            </a:r>
            <a:endParaRPr lang="en-US" dirty="0"/>
          </a:p>
        </p:txBody>
      </p:sp>
    </p:spTree>
    <p:extLst>
      <p:ext uri="{BB962C8B-B14F-4D97-AF65-F5344CB8AC3E}">
        <p14:creationId xmlns:p14="http://schemas.microsoft.com/office/powerpoint/2010/main" val="75931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idx="4294967295"/>
          </p:nvPr>
        </p:nvSpPr>
        <p:spPr>
          <a:xfrm>
            <a:off x="667512" y="176784"/>
            <a:ext cx="8197850" cy="609600"/>
          </a:xfrm>
          <a:solidFill>
            <a:srgbClr val="FFFFFF"/>
          </a:solidFill>
        </p:spPr>
        <p:txBody>
          <a:bodyPr/>
          <a:lstStyle/>
          <a:p>
            <a:pPr>
              <a:spcBef>
                <a:spcPts val="0"/>
              </a:spcBef>
              <a:defRPr/>
            </a:pPr>
            <a:r>
              <a:rPr lang="et-EE" sz="3200" b="1" dirty="0">
                <a:solidFill>
                  <a:srgbClr val="C00000"/>
                </a:solidFill>
              </a:rPr>
              <a:t>Ületootmine, kiiremini kui vaja</a:t>
            </a:r>
            <a:endParaRPr lang="en-US" sz="3200" b="1" dirty="0">
              <a:solidFill>
                <a:srgbClr val="C00000"/>
              </a:solidFill>
            </a:endParaRPr>
          </a:p>
        </p:txBody>
      </p:sp>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495" y="1037019"/>
            <a:ext cx="589915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399" name="Picture 6" descr="overserv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644" y="1504970"/>
            <a:ext cx="6450851" cy="364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Slide Number Placeholder 7"/>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22B39F26-27D3-4D91-85B7-792EB6B35C11}" type="slidenum">
              <a:rPr lang="en-US" altLang="en-US" sz="800">
                <a:solidFill>
                  <a:srgbClr val="5F5F5F"/>
                </a:solidFill>
                <a:cs typeface="Arial" panose="020B0604020202020204" pitchFamily="34" charset="0"/>
              </a:rPr>
              <a:pPr/>
              <a:t>28</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3851843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idx="4294967295"/>
          </p:nvPr>
        </p:nvSpPr>
        <p:spPr>
          <a:xfrm>
            <a:off x="1747839" y="236538"/>
            <a:ext cx="3875087" cy="447675"/>
          </a:xfrm>
          <a:solidFill>
            <a:srgbClr val="FFFFFF"/>
          </a:solidFill>
        </p:spPr>
        <p:txBody>
          <a:bodyPr>
            <a:normAutofit fontScale="90000"/>
          </a:bodyPr>
          <a:lstStyle/>
          <a:p>
            <a:pPr>
              <a:spcBef>
                <a:spcPts val="0"/>
              </a:spcBef>
              <a:defRPr/>
            </a:pPr>
            <a:r>
              <a:rPr lang="et-EE" sz="3200" b="1" dirty="0">
                <a:solidFill>
                  <a:srgbClr val="C00000"/>
                </a:solidFill>
              </a:rPr>
              <a:t>Ootamine</a:t>
            </a:r>
            <a:endParaRPr lang="en-US" sz="3200" b="1" dirty="0">
              <a:solidFill>
                <a:srgbClr val="C00000"/>
              </a:solidFill>
            </a:endParaRPr>
          </a:p>
        </p:txBody>
      </p:sp>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103313"/>
            <a:ext cx="6869112"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 name="Picture 5" descr="waiti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39" y="4257676"/>
            <a:ext cx="4332287"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waiti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4257676"/>
            <a:ext cx="3733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waiting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8575" y="1493838"/>
            <a:ext cx="5227638"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waiting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839" y="1643064"/>
            <a:ext cx="308768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Slide Number Placeholder 8"/>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ADB4DB01-511F-44C5-8E7D-D4AF5A72B8D0}" type="slidenum">
              <a:rPr lang="en-US" altLang="en-US" sz="800">
                <a:solidFill>
                  <a:srgbClr val="5F5F5F"/>
                </a:solidFill>
                <a:cs typeface="Arial" panose="020B0604020202020204" pitchFamily="34" charset="0"/>
              </a:rPr>
              <a:pPr/>
              <a:t>29</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408854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08F7CF6-9A2A-21B6-84AA-7182F921AE69}"/>
              </a:ext>
            </a:extLst>
          </p:cNvPr>
          <p:cNvSpPr>
            <a:spLocks noGrp="1" noChangeArrowheads="1"/>
          </p:cNvSpPr>
          <p:nvPr>
            <p:ph type="ctrTitle"/>
            <p:custDataLst>
              <p:tags r:id="rId1"/>
            </p:custDataLst>
          </p:nvPr>
        </p:nvSpPr>
        <p:spPr bwMode="gray">
          <a:xfrm>
            <a:off x="1380931" y="1129004"/>
            <a:ext cx="9582538" cy="3452326"/>
          </a:xfrm>
        </p:spPr>
        <p:txBody>
          <a:bodyPr>
            <a:normAutofit fontScale="90000"/>
          </a:bodyPr>
          <a:lstStyle/>
          <a:p>
            <a:pPr eaLnBrk="1" hangingPunct="1"/>
            <a:r>
              <a:rPr lang="et-EE" altLang="en-US" sz="8800" dirty="0"/>
              <a:t>Efektiivsus ja kulude kokkuhoid</a:t>
            </a:r>
            <a:br>
              <a:rPr lang="et-EE" altLang="en-US" sz="8800" dirty="0"/>
            </a:br>
            <a:br>
              <a:rPr lang="en-US" altLang="en-US" dirty="0"/>
            </a:br>
            <a:r>
              <a:rPr lang="et-EE" altLang="en-US" dirty="0"/>
              <a:t>LEAN PÕHIMÕTTED</a:t>
            </a:r>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330326" y="270511"/>
            <a:ext cx="5346700" cy="403225"/>
          </a:xfrm>
          <a:solidFill>
            <a:srgbClr val="FFFFFF"/>
          </a:solidFill>
        </p:spPr>
        <p:txBody>
          <a:bodyPr>
            <a:noAutofit/>
          </a:bodyPr>
          <a:lstStyle/>
          <a:p>
            <a:pPr>
              <a:spcBef>
                <a:spcPts val="0"/>
              </a:spcBef>
              <a:defRPr/>
            </a:pPr>
            <a:r>
              <a:rPr lang="et-EE" sz="3200" b="1" dirty="0">
                <a:solidFill>
                  <a:srgbClr val="C00000"/>
                </a:solidFill>
              </a:rPr>
              <a:t>Liigne laovaru</a:t>
            </a:r>
            <a:endParaRPr lang="en-US" sz="3200" b="1" dirty="0">
              <a:solidFill>
                <a:srgbClr val="C00000"/>
              </a:solidFill>
            </a:endParaRPr>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4" y="820739"/>
            <a:ext cx="7019925"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5" descr="kesz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727451"/>
            <a:ext cx="537686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Slide Number Placeholder 5"/>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E00A974B-04F3-4722-9AC0-8173D075C0E5}" type="slidenum">
              <a:rPr lang="en-US" altLang="en-US" sz="800">
                <a:solidFill>
                  <a:srgbClr val="5F5F5F"/>
                </a:solidFill>
                <a:cs typeface="Arial" panose="020B0604020202020204" pitchFamily="34" charset="0"/>
              </a:rPr>
              <a:pPr/>
              <a:t>30</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137835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idx="4294967295"/>
          </p:nvPr>
        </p:nvSpPr>
        <p:spPr>
          <a:xfrm>
            <a:off x="2022476" y="444500"/>
            <a:ext cx="4914900" cy="342900"/>
          </a:xfrm>
          <a:solidFill>
            <a:srgbClr val="FFFFFF"/>
          </a:solidFill>
        </p:spPr>
        <p:txBody>
          <a:bodyPr>
            <a:normAutofit fontScale="90000"/>
          </a:bodyPr>
          <a:lstStyle/>
          <a:p>
            <a:pPr>
              <a:spcBef>
                <a:spcPts val="0"/>
              </a:spcBef>
              <a:defRPr/>
            </a:pPr>
            <a:r>
              <a:rPr lang="et-EE" sz="3200" dirty="0">
                <a:solidFill>
                  <a:srgbClr val="FF0000"/>
                </a:solidFill>
              </a:rPr>
              <a:t>Defektid</a:t>
            </a:r>
            <a:endParaRPr lang="en-US" sz="3200" dirty="0">
              <a:solidFill>
                <a:srgbClr val="FF0000"/>
              </a:solidFill>
            </a:endParaRPr>
          </a:p>
        </p:txBody>
      </p:sp>
      <p:pic>
        <p:nvPicPr>
          <p:cNvPr id="655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1033463"/>
            <a:ext cx="716915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 name="Picture 5" descr="own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1" y="971551"/>
            <a:ext cx="3808413"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ack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1" y="3887788"/>
            <a:ext cx="380841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pack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9715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20090428 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2476" y="3921126"/>
            <a:ext cx="38322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Slide Number Placeholder 8"/>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39EA4EBB-71EF-42D6-BE83-1CFC94964CC5}" type="slidenum">
              <a:rPr lang="en-US" altLang="en-US" sz="800">
                <a:solidFill>
                  <a:srgbClr val="5F5F5F"/>
                </a:solidFill>
                <a:cs typeface="Arial" panose="020B0604020202020204" pitchFamily="34" charset="0"/>
              </a:rPr>
              <a:pPr/>
              <a:t>31</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174583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952371" y="395290"/>
            <a:ext cx="5767388" cy="363538"/>
          </a:xfrm>
          <a:solidFill>
            <a:srgbClr val="FFFFFF"/>
          </a:solidFill>
        </p:spPr>
        <p:txBody>
          <a:bodyPr>
            <a:normAutofit fontScale="90000"/>
          </a:bodyPr>
          <a:lstStyle/>
          <a:p>
            <a:pPr>
              <a:spcBef>
                <a:spcPts val="0"/>
              </a:spcBef>
              <a:defRPr/>
            </a:pPr>
            <a:r>
              <a:rPr lang="et-EE" sz="3200" b="1" dirty="0">
                <a:solidFill>
                  <a:srgbClr val="C00000"/>
                </a:solidFill>
              </a:rPr>
              <a:t>Liigne käsitlemine</a:t>
            </a:r>
            <a:endParaRPr lang="en-US" sz="3200" b="1" dirty="0">
              <a:solidFill>
                <a:srgbClr val="C00000"/>
              </a:solidFill>
            </a:endParaRP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4" y="960439"/>
            <a:ext cx="7469187"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6" descr="lay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289" y="1727200"/>
            <a:ext cx="76930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Slide Number Placeholder 5"/>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C75477B7-3954-40D4-A5AE-76D9BC95F5EB}" type="slidenum">
              <a:rPr lang="en-US" altLang="en-US" sz="800">
                <a:solidFill>
                  <a:srgbClr val="5F5F5F"/>
                </a:solidFill>
                <a:cs typeface="Arial" panose="020B0604020202020204" pitchFamily="34" charset="0"/>
              </a:rPr>
              <a:pPr/>
              <a:t>32</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373882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idx="4294967295"/>
          </p:nvPr>
        </p:nvSpPr>
        <p:spPr>
          <a:xfrm>
            <a:off x="1988694" y="188913"/>
            <a:ext cx="7508875" cy="647700"/>
          </a:xfrm>
          <a:solidFill>
            <a:srgbClr val="FFFFFF"/>
          </a:solidFill>
        </p:spPr>
        <p:txBody>
          <a:bodyPr/>
          <a:lstStyle/>
          <a:p>
            <a:pPr>
              <a:spcBef>
                <a:spcPts val="0"/>
              </a:spcBef>
              <a:defRPr/>
            </a:pPr>
            <a:r>
              <a:rPr lang="et-EE" sz="3200" b="1" dirty="0">
                <a:solidFill>
                  <a:srgbClr val="C00000"/>
                </a:solidFill>
              </a:rPr>
              <a:t>Protsesside liigne keerukus</a:t>
            </a:r>
            <a:endParaRPr lang="en-US" sz="3200" b="1" dirty="0">
              <a:solidFill>
                <a:srgbClr val="C00000"/>
              </a:solidFill>
            </a:endParaRPr>
          </a:p>
        </p:txBody>
      </p:sp>
      <p:pic>
        <p:nvPicPr>
          <p:cNvPr id="696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4" y="1296988"/>
            <a:ext cx="79914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 name="Picture 5" descr="layou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1" y="1206500"/>
            <a:ext cx="61245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mozdul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964" y="4181476"/>
            <a:ext cx="3883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r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4106863"/>
            <a:ext cx="343535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Slide Number Placeholder 7"/>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FB16BA35-6165-4B5A-AD2C-D48250A8E7DC}" type="slidenum">
              <a:rPr lang="en-US" altLang="en-US" sz="800">
                <a:solidFill>
                  <a:srgbClr val="5F5F5F"/>
                </a:solidFill>
                <a:cs typeface="Arial" panose="020B0604020202020204" pitchFamily="34" charset="0"/>
              </a:rPr>
              <a:pPr/>
              <a:t>33</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1379143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1914525" y="404814"/>
            <a:ext cx="7151688" cy="503237"/>
          </a:xfrm>
          <a:solidFill>
            <a:srgbClr val="FFFFFF"/>
          </a:solidFill>
        </p:spPr>
        <p:txBody>
          <a:bodyPr>
            <a:normAutofit fontScale="90000"/>
          </a:bodyPr>
          <a:lstStyle/>
          <a:p>
            <a:pPr>
              <a:spcBef>
                <a:spcPts val="0"/>
              </a:spcBef>
              <a:defRPr/>
            </a:pPr>
            <a:r>
              <a:rPr lang="et-EE" sz="3200" b="1" dirty="0">
                <a:solidFill>
                  <a:srgbClr val="FF0000"/>
                </a:solidFill>
              </a:rPr>
              <a:t>Liigsed sammud</a:t>
            </a:r>
            <a:endParaRPr lang="en-US" sz="3200" b="1" dirty="0">
              <a:solidFill>
                <a:srgbClr val="FF0000"/>
              </a:solidFill>
            </a:endParaRP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1644651"/>
            <a:ext cx="87376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1" name="Group 7"/>
          <p:cNvGrpSpPr>
            <a:grpSpLocks/>
          </p:cNvGrpSpPr>
          <p:nvPr/>
        </p:nvGrpSpPr>
        <p:grpSpPr bwMode="auto">
          <a:xfrm>
            <a:off x="2644775" y="2747964"/>
            <a:ext cx="6421438" cy="3438525"/>
            <a:chOff x="720" y="1673"/>
            <a:chExt cx="4128" cy="2210"/>
          </a:xfrm>
        </p:grpSpPr>
        <p:pic>
          <p:nvPicPr>
            <p:cNvPr id="71686" name="Picture 5" descr="08 may 008"/>
            <p:cNvPicPr>
              <a:picLocks noChangeAspect="1" noChangeArrowheads="1"/>
            </p:cNvPicPr>
            <p:nvPr/>
          </p:nvPicPr>
          <p:blipFill>
            <a:blip r:embed="rId4">
              <a:extLst>
                <a:ext uri="{28A0092B-C50C-407E-A947-70E740481C1C}">
                  <a14:useLocalDpi xmlns:a14="http://schemas.microsoft.com/office/drawing/2010/main" val="0"/>
                </a:ext>
              </a:extLst>
            </a:blip>
            <a:srcRect b="4980"/>
            <a:stretch>
              <a:fillRect/>
            </a:stretch>
          </p:blipFill>
          <p:spPr bwMode="auto">
            <a:xfrm>
              <a:off x="720" y="1673"/>
              <a:ext cx="4128" cy="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6"/>
            <p:cNvSpPr>
              <a:spLocks noChangeShapeType="1"/>
            </p:cNvSpPr>
            <p:nvPr/>
          </p:nvSpPr>
          <p:spPr bwMode="auto">
            <a:xfrm>
              <a:off x="1152" y="2544"/>
              <a:ext cx="2496" cy="0"/>
            </a:xfrm>
            <a:prstGeom prst="line">
              <a:avLst/>
            </a:prstGeom>
            <a:noFill/>
            <a:ln w="38100">
              <a:solidFill>
                <a:srgbClr val="FFFF00"/>
              </a:solidFill>
              <a:round/>
              <a:headEnd type="triangle" w="med" len="lg"/>
              <a:tailEnd type="triangle" w="med" len="lg"/>
            </a:ln>
          </p:spPr>
          <p:txBody>
            <a:bodyPr/>
            <a:lstStyle/>
            <a:p>
              <a:pPr>
                <a:defRPr/>
              </a:pPr>
              <a:endParaRPr lang="en-US" sz="2600" b="1" kern="0">
                <a:solidFill>
                  <a:sysClr val="windowText" lastClr="000000"/>
                </a:solidFill>
                <a:latin typeface="+mj-lt"/>
              </a:endParaRPr>
            </a:p>
          </p:txBody>
        </p:sp>
      </p:grpSp>
      <p:sp>
        <p:nvSpPr>
          <p:cNvPr id="71685" name="Slide Number Placeholder 6"/>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05527411-E8FB-46E8-914C-A163CD693941}" type="slidenum">
              <a:rPr lang="en-US" altLang="en-US" sz="800">
                <a:solidFill>
                  <a:srgbClr val="5F5F5F"/>
                </a:solidFill>
                <a:cs typeface="Arial" panose="020B0604020202020204" pitchFamily="34" charset="0"/>
              </a:rPr>
              <a:pPr/>
              <a:t>34</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1702092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29F3A-76EF-72AE-422A-E8B5FA6BB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312D2-99A6-A5D0-C9C8-7BF429224E68}"/>
              </a:ext>
            </a:extLst>
          </p:cNvPr>
          <p:cNvSpPr>
            <a:spLocks noGrp="1"/>
          </p:cNvSpPr>
          <p:nvPr>
            <p:ph type="title"/>
          </p:nvPr>
        </p:nvSpPr>
        <p:spPr>
          <a:xfrm>
            <a:off x="263434" y="86451"/>
            <a:ext cx="10515600" cy="1325563"/>
          </a:xfrm>
        </p:spPr>
        <p:txBody>
          <a:bodyPr/>
          <a:lstStyle/>
          <a:p>
            <a:r>
              <a:rPr lang="et-EE" dirty="0"/>
              <a:t>Praktiline harjutus 1b</a:t>
            </a:r>
            <a:endParaRPr lang="en-US" dirty="0"/>
          </a:p>
        </p:txBody>
      </p:sp>
      <p:sp>
        <p:nvSpPr>
          <p:cNvPr id="3" name="Content Placeholder 2">
            <a:extLst>
              <a:ext uri="{FF2B5EF4-FFF2-40B4-BE49-F238E27FC236}">
                <a16:creationId xmlns:a16="http://schemas.microsoft.com/office/drawing/2014/main" id="{0BB38332-C172-A992-FA05-D830EBA7F513}"/>
              </a:ext>
            </a:extLst>
          </p:cNvPr>
          <p:cNvSpPr>
            <a:spLocks noGrp="1"/>
          </p:cNvSpPr>
          <p:nvPr>
            <p:ph sz="half" idx="1"/>
          </p:nvPr>
        </p:nvSpPr>
        <p:spPr>
          <a:xfrm>
            <a:off x="341810" y="1412014"/>
            <a:ext cx="11345093" cy="4630012"/>
          </a:xfrm>
        </p:spPr>
        <p:txBody>
          <a:bodyPr/>
          <a:lstStyle/>
          <a:p>
            <a:r>
              <a:rPr lang="et-EE" dirty="0"/>
              <a:t>Mõelge oma ülesannete peale ja vastake järgmistele küsimustele:</a:t>
            </a:r>
          </a:p>
          <a:p>
            <a:pPr marL="0" indent="0">
              <a:buNone/>
            </a:pPr>
            <a:endParaRPr lang="et-EE" dirty="0"/>
          </a:p>
          <a:p>
            <a:pPr marL="514350" indent="-514350">
              <a:buAutoNum type="arabicPeriod"/>
            </a:pPr>
            <a:r>
              <a:rPr lang="et-EE" dirty="0"/>
              <a:t>Mis ülesanded on liigsed ja kas nii võiks arvata ka minu juht/õpetaja?</a:t>
            </a:r>
          </a:p>
          <a:p>
            <a:pPr marL="514350" indent="-514350">
              <a:buAutoNum type="arabicPeriod"/>
            </a:pPr>
            <a:r>
              <a:rPr lang="et-EE" dirty="0"/>
              <a:t>Kui palju aega päevas/nädalas/kuus kulub nende ülesannete täitmiseks?</a:t>
            </a:r>
          </a:p>
          <a:p>
            <a:pPr marL="514350" indent="-514350">
              <a:buAutoNum type="arabicPeriod"/>
            </a:pPr>
            <a:r>
              <a:rPr lang="et-EE" dirty="0"/>
              <a:t>Mis ma saan teha, et neid ülesandeid elimineerides saaksin olla efektiivsem ja naudiks oma tööd?</a:t>
            </a:r>
            <a:endParaRPr lang="en-US" dirty="0"/>
          </a:p>
        </p:txBody>
      </p:sp>
    </p:spTree>
    <p:extLst>
      <p:ext uri="{BB962C8B-B14F-4D97-AF65-F5344CB8AC3E}">
        <p14:creationId xmlns:p14="http://schemas.microsoft.com/office/powerpoint/2010/main" val="695179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custDataLst>
              <p:tags r:id="rId1"/>
            </p:custDataLst>
          </p:nvPr>
        </p:nvSpPr>
        <p:spPr>
          <a:xfrm>
            <a:off x="1581585" y="262745"/>
            <a:ext cx="9021763" cy="620712"/>
          </a:xfrm>
        </p:spPr>
        <p:txBody>
          <a:bodyPr/>
          <a:lstStyle/>
          <a:p>
            <a:pPr eaLnBrk="1" hangingPunct="1">
              <a:defRPr/>
            </a:pPr>
            <a:r>
              <a:rPr lang="et-EE" altLang="en-US" sz="3200" b="1" dirty="0">
                <a:solidFill>
                  <a:srgbClr val="C00000"/>
                </a:solidFill>
              </a:rPr>
              <a:t>LEAN äriprotsessides</a:t>
            </a:r>
            <a:endParaRPr lang="en-GB" altLang="en-US" sz="3200" b="1" dirty="0">
              <a:solidFill>
                <a:srgbClr val="C00000"/>
              </a:solidFill>
            </a:endParaRPr>
          </a:p>
        </p:txBody>
      </p:sp>
      <p:sp>
        <p:nvSpPr>
          <p:cNvPr id="73731" name="Slide Number Placeholder 3"/>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1088">
              <a:defRPr sz="1200">
                <a:solidFill>
                  <a:schemeClr val="tx1"/>
                </a:solidFill>
                <a:latin typeface="Arial" panose="020B0604020202020204" pitchFamily="34" charset="0"/>
              </a:defRPr>
            </a:lvl1pPr>
            <a:lvl2pPr marL="742950" indent="-285750" defTabSz="1081088">
              <a:defRPr sz="1200">
                <a:solidFill>
                  <a:schemeClr val="tx1"/>
                </a:solidFill>
                <a:latin typeface="Arial" panose="020B0604020202020204" pitchFamily="34" charset="0"/>
              </a:defRPr>
            </a:lvl2pPr>
            <a:lvl3pPr marL="1143000" indent="-228600" defTabSz="1081088">
              <a:defRPr sz="1200">
                <a:solidFill>
                  <a:schemeClr val="tx1"/>
                </a:solidFill>
                <a:latin typeface="Arial" panose="020B0604020202020204" pitchFamily="34" charset="0"/>
              </a:defRPr>
            </a:lvl3pPr>
            <a:lvl4pPr marL="1600200" indent="-228600" defTabSz="1081088">
              <a:defRPr sz="1200">
                <a:solidFill>
                  <a:schemeClr val="tx1"/>
                </a:solidFill>
                <a:latin typeface="Arial" panose="020B0604020202020204" pitchFamily="34" charset="0"/>
              </a:defRPr>
            </a:lvl4pPr>
            <a:lvl5pPr marL="2057400" indent="-228600" defTabSz="1081088">
              <a:defRPr sz="1200">
                <a:solidFill>
                  <a:schemeClr val="tx1"/>
                </a:solidFill>
                <a:latin typeface="Arial" panose="020B0604020202020204" pitchFamily="34" charset="0"/>
              </a:defRPr>
            </a:lvl5pPr>
            <a:lvl6pPr marL="2514600" indent="-228600" defTabSz="10810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10810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10810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1081088" eaLnBrk="0" fontAlgn="base" hangingPunct="0">
              <a:spcBef>
                <a:spcPct val="0"/>
              </a:spcBef>
              <a:spcAft>
                <a:spcPct val="0"/>
              </a:spcAft>
              <a:defRPr sz="1200">
                <a:solidFill>
                  <a:schemeClr val="tx1"/>
                </a:solidFill>
                <a:latin typeface="Arial" panose="020B0604020202020204" pitchFamily="34" charset="0"/>
              </a:defRPr>
            </a:lvl9pPr>
          </a:lstStyle>
          <a:p>
            <a:fld id="{9BA22025-F41C-4153-AB98-0FDEFF25B04C}" type="slidenum">
              <a:rPr lang="en-US" altLang="en-US" sz="800">
                <a:solidFill>
                  <a:srgbClr val="898989"/>
                </a:solidFill>
                <a:latin typeface="Calibri" panose="020F0502020204030204" pitchFamily="34" charset="0"/>
                <a:cs typeface="Arial" panose="020B0604020202020204" pitchFamily="34" charset="0"/>
              </a:rPr>
              <a:pPr/>
              <a:t>36</a:t>
            </a:fld>
            <a:endParaRPr lang="en-US" altLang="en-US" sz="800">
              <a:solidFill>
                <a:srgbClr val="898989"/>
              </a:solidFill>
              <a:latin typeface="Calibri" panose="020F0502020204030204" pitchFamily="34" charset="0"/>
              <a:cs typeface="Arial" panose="020B0604020202020204" pitchFamily="34" charset="0"/>
            </a:endParaRPr>
          </a:p>
        </p:txBody>
      </p:sp>
      <p:sp>
        <p:nvSpPr>
          <p:cNvPr id="73732" name="Freeform 3"/>
          <p:cNvSpPr>
            <a:spLocks/>
          </p:cNvSpPr>
          <p:nvPr>
            <p:custDataLst>
              <p:tags r:id="rId2"/>
            </p:custDataLst>
          </p:nvPr>
        </p:nvSpPr>
        <p:spPr bwMode="gray">
          <a:xfrm rot="5400000" flipH="1" flipV="1">
            <a:off x="2433638" y="2767013"/>
            <a:ext cx="1270000" cy="720725"/>
          </a:xfrm>
          <a:custGeom>
            <a:avLst/>
            <a:gdLst>
              <a:gd name="T0" fmla="*/ 0 w 765"/>
              <a:gd name="T1" fmla="*/ 2147483646 h 305"/>
              <a:gd name="T2" fmla="*/ 0 w 765"/>
              <a:gd name="T3" fmla="*/ 0 h 305"/>
              <a:gd name="T4" fmla="*/ 2147483646 w 765"/>
              <a:gd name="T5" fmla="*/ 0 h 305"/>
              <a:gd name="T6" fmla="*/ 0 60000 65536"/>
              <a:gd name="T7" fmla="*/ 0 60000 65536"/>
              <a:gd name="T8" fmla="*/ 0 60000 65536"/>
              <a:gd name="T9" fmla="*/ 0 w 765"/>
              <a:gd name="T10" fmla="*/ 0 h 305"/>
              <a:gd name="T11" fmla="*/ 765 w 765"/>
              <a:gd name="T12" fmla="*/ 305 h 305"/>
            </a:gdLst>
            <a:ahLst/>
            <a:cxnLst>
              <a:cxn ang="T6">
                <a:pos x="T0" y="T1"/>
              </a:cxn>
              <a:cxn ang="T7">
                <a:pos x="T2" y="T3"/>
              </a:cxn>
              <a:cxn ang="T8">
                <a:pos x="T4" y="T5"/>
              </a:cxn>
            </a:cxnLst>
            <a:rect l="T9" t="T10" r="T11" b="T12"/>
            <a:pathLst>
              <a:path w="765" h="305">
                <a:moveTo>
                  <a:pt x="0" y="305"/>
                </a:moveTo>
                <a:lnTo>
                  <a:pt x="0" y="0"/>
                </a:lnTo>
                <a:lnTo>
                  <a:pt x="765" y="0"/>
                </a:lnTo>
              </a:path>
            </a:pathLst>
          </a:custGeom>
          <a:noFill/>
          <a:ln w="19050" cmpd="sng">
            <a:solidFill>
              <a:srgbClr val="800000"/>
            </a:solidFill>
            <a:round/>
            <a:headEnd type="oval" w="med" len="med"/>
            <a:tailEnd type="none" w="med" len="med"/>
          </a:ln>
          <a:extLst>
            <a:ext uri="{909E8E84-426E-40DD-AFC4-6F175D3DCCD1}">
              <a14:hiddenFill xmlns:a14="http://schemas.microsoft.com/office/drawing/2010/main">
                <a:solidFill>
                  <a:srgbClr val="FFFFFF"/>
                </a:solidFill>
              </a14:hiddenFill>
            </a:ext>
          </a:extLst>
        </p:spPr>
        <p:txBody>
          <a:bodyPr lIns="93296" tIns="46648" rIns="93296" bIns="46648"/>
          <a:lstStyle/>
          <a:p>
            <a:endParaRPr lang="et-EE"/>
          </a:p>
        </p:txBody>
      </p:sp>
      <p:sp>
        <p:nvSpPr>
          <p:cNvPr id="73733" name="Rectangle 5"/>
          <p:cNvSpPr>
            <a:spLocks noChangeArrowheads="1"/>
          </p:cNvSpPr>
          <p:nvPr>
            <p:custDataLst>
              <p:tags r:id="rId3"/>
            </p:custDataLst>
          </p:nvPr>
        </p:nvSpPr>
        <p:spPr bwMode="gray">
          <a:xfrm>
            <a:off x="7618413" y="1435100"/>
            <a:ext cx="2940050" cy="1079500"/>
          </a:xfrm>
          <a:prstGeom prst="rect">
            <a:avLst/>
          </a:prstGeom>
          <a:noFill/>
          <a:ln w="19050"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lIns="36731" tIns="36731" rIns="36731" bIns="36731" anchor="ctr" anchorCtr="1"/>
          <a:lstStyle>
            <a:lvl1pPr marL="342900" indent="-342900">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lvl="1" algn="ctr" eaLnBrk="1" hangingPunct="1"/>
            <a:endParaRPr lang="en-GB" altLang="en-US" sz="1400">
              <a:cs typeface="Arial" panose="020B0604020202020204" pitchFamily="34" charset="0"/>
            </a:endParaRPr>
          </a:p>
        </p:txBody>
      </p:sp>
      <p:sp>
        <p:nvSpPr>
          <p:cNvPr id="73734" name="Freeform 6"/>
          <p:cNvSpPr>
            <a:spLocks/>
          </p:cNvSpPr>
          <p:nvPr>
            <p:custDataLst>
              <p:tags r:id="rId4"/>
            </p:custDataLst>
          </p:nvPr>
        </p:nvSpPr>
        <p:spPr bwMode="gray">
          <a:xfrm rot="16200000" flipV="1">
            <a:off x="7753351" y="2105026"/>
            <a:ext cx="1050925" cy="1870075"/>
          </a:xfrm>
          <a:custGeom>
            <a:avLst/>
            <a:gdLst>
              <a:gd name="T0" fmla="*/ 0 w 765"/>
              <a:gd name="T1" fmla="*/ 2147483646 h 305"/>
              <a:gd name="T2" fmla="*/ 0 w 765"/>
              <a:gd name="T3" fmla="*/ 0 h 305"/>
              <a:gd name="T4" fmla="*/ 2147483646 w 765"/>
              <a:gd name="T5" fmla="*/ 0 h 305"/>
              <a:gd name="T6" fmla="*/ 0 60000 65536"/>
              <a:gd name="T7" fmla="*/ 0 60000 65536"/>
              <a:gd name="T8" fmla="*/ 0 60000 65536"/>
              <a:gd name="T9" fmla="*/ 0 w 765"/>
              <a:gd name="T10" fmla="*/ 0 h 305"/>
              <a:gd name="T11" fmla="*/ 765 w 765"/>
              <a:gd name="T12" fmla="*/ 305 h 305"/>
            </a:gdLst>
            <a:ahLst/>
            <a:cxnLst>
              <a:cxn ang="T6">
                <a:pos x="T0" y="T1"/>
              </a:cxn>
              <a:cxn ang="T7">
                <a:pos x="T2" y="T3"/>
              </a:cxn>
              <a:cxn ang="T8">
                <a:pos x="T4" y="T5"/>
              </a:cxn>
            </a:cxnLst>
            <a:rect l="T9" t="T10" r="T11" b="T12"/>
            <a:pathLst>
              <a:path w="765" h="305">
                <a:moveTo>
                  <a:pt x="0" y="305"/>
                </a:moveTo>
                <a:lnTo>
                  <a:pt x="0" y="0"/>
                </a:lnTo>
                <a:lnTo>
                  <a:pt x="765" y="0"/>
                </a:lnTo>
              </a:path>
            </a:pathLst>
          </a:custGeom>
          <a:noFill/>
          <a:ln w="19050" cmpd="sng">
            <a:solidFill>
              <a:srgbClr val="800000"/>
            </a:solidFill>
            <a:round/>
            <a:headEnd type="oval" w="med" len="med"/>
            <a:tailEnd type="none" w="med" len="med"/>
          </a:ln>
          <a:extLst>
            <a:ext uri="{909E8E84-426E-40DD-AFC4-6F175D3DCCD1}">
              <a14:hiddenFill xmlns:a14="http://schemas.microsoft.com/office/drawing/2010/main">
                <a:solidFill>
                  <a:srgbClr val="FFFFFF"/>
                </a:solidFill>
              </a14:hiddenFill>
            </a:ext>
          </a:extLst>
        </p:spPr>
        <p:txBody>
          <a:bodyPr lIns="93296" tIns="46648" rIns="93296" bIns="46648"/>
          <a:lstStyle/>
          <a:p>
            <a:endParaRPr lang="et-EE"/>
          </a:p>
        </p:txBody>
      </p:sp>
      <p:sp>
        <p:nvSpPr>
          <p:cNvPr id="73735" name="Rectangle 7"/>
          <p:cNvSpPr>
            <a:spLocks noChangeArrowheads="1"/>
          </p:cNvSpPr>
          <p:nvPr>
            <p:custDataLst>
              <p:tags r:id="rId5"/>
            </p:custDataLst>
          </p:nvPr>
        </p:nvSpPr>
        <p:spPr bwMode="gray">
          <a:xfrm>
            <a:off x="7618414" y="5065714"/>
            <a:ext cx="28209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49325">
              <a:defRPr sz="1200">
                <a:solidFill>
                  <a:schemeClr val="tx1"/>
                </a:solidFill>
                <a:latin typeface="Arial" panose="020B0604020202020204" pitchFamily="34" charset="0"/>
              </a:defRPr>
            </a:lvl1pPr>
            <a:lvl2pPr marL="152400" indent="-150813"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lvl="1" eaLnBrk="1" hangingPunct="1">
              <a:buFontTx/>
              <a:buChar char="•"/>
            </a:pPr>
            <a:endParaRPr lang="en-GB" altLang="en-US" sz="1600" b="1">
              <a:cs typeface="Arial" panose="020B0604020202020204" pitchFamily="34" charset="0"/>
            </a:endParaRPr>
          </a:p>
        </p:txBody>
      </p:sp>
      <p:sp>
        <p:nvSpPr>
          <p:cNvPr id="73736" name="Freeform 8"/>
          <p:cNvSpPr>
            <a:spLocks/>
          </p:cNvSpPr>
          <p:nvPr>
            <p:custDataLst>
              <p:tags r:id="rId6"/>
            </p:custDataLst>
          </p:nvPr>
        </p:nvSpPr>
        <p:spPr bwMode="gray">
          <a:xfrm rot="5400000">
            <a:off x="8115301" y="4024313"/>
            <a:ext cx="387350" cy="1654175"/>
          </a:xfrm>
          <a:custGeom>
            <a:avLst/>
            <a:gdLst>
              <a:gd name="T0" fmla="*/ 0 w 765"/>
              <a:gd name="T1" fmla="*/ 2147483646 h 305"/>
              <a:gd name="T2" fmla="*/ 0 w 765"/>
              <a:gd name="T3" fmla="*/ 0 h 305"/>
              <a:gd name="T4" fmla="*/ 2147483646 w 765"/>
              <a:gd name="T5" fmla="*/ 0 h 305"/>
              <a:gd name="T6" fmla="*/ 0 60000 65536"/>
              <a:gd name="T7" fmla="*/ 0 60000 65536"/>
              <a:gd name="T8" fmla="*/ 0 60000 65536"/>
              <a:gd name="T9" fmla="*/ 0 w 765"/>
              <a:gd name="T10" fmla="*/ 0 h 305"/>
              <a:gd name="T11" fmla="*/ 765 w 765"/>
              <a:gd name="T12" fmla="*/ 305 h 305"/>
            </a:gdLst>
            <a:ahLst/>
            <a:cxnLst>
              <a:cxn ang="T6">
                <a:pos x="T0" y="T1"/>
              </a:cxn>
              <a:cxn ang="T7">
                <a:pos x="T2" y="T3"/>
              </a:cxn>
              <a:cxn ang="T8">
                <a:pos x="T4" y="T5"/>
              </a:cxn>
            </a:cxnLst>
            <a:rect l="T9" t="T10" r="T11" b="T12"/>
            <a:pathLst>
              <a:path w="765" h="305">
                <a:moveTo>
                  <a:pt x="0" y="305"/>
                </a:moveTo>
                <a:lnTo>
                  <a:pt x="0" y="0"/>
                </a:lnTo>
                <a:lnTo>
                  <a:pt x="765" y="0"/>
                </a:lnTo>
              </a:path>
            </a:pathLst>
          </a:custGeom>
          <a:noFill/>
          <a:ln w="19050" cmpd="sng">
            <a:solidFill>
              <a:srgbClr val="800000"/>
            </a:solidFill>
            <a:round/>
            <a:headEnd type="oval" w="med" len="med"/>
            <a:tailEnd type="none" w="med" len="med"/>
          </a:ln>
          <a:extLst>
            <a:ext uri="{909E8E84-426E-40DD-AFC4-6F175D3DCCD1}">
              <a14:hiddenFill xmlns:a14="http://schemas.microsoft.com/office/drawing/2010/main">
                <a:solidFill>
                  <a:srgbClr val="FFFFFF"/>
                </a:solidFill>
              </a14:hiddenFill>
            </a:ext>
          </a:extLst>
        </p:spPr>
        <p:txBody>
          <a:bodyPr lIns="93296" tIns="46648" rIns="93296" bIns="46648"/>
          <a:lstStyle/>
          <a:p>
            <a:endParaRPr lang="et-EE"/>
          </a:p>
        </p:txBody>
      </p:sp>
      <p:sp>
        <p:nvSpPr>
          <p:cNvPr id="73737" name="Rectangle 10"/>
          <p:cNvSpPr>
            <a:spLocks noChangeArrowheads="1"/>
          </p:cNvSpPr>
          <p:nvPr>
            <p:custDataLst>
              <p:tags r:id="rId7"/>
            </p:custDataLst>
          </p:nvPr>
        </p:nvSpPr>
        <p:spPr bwMode="gray">
          <a:xfrm>
            <a:off x="7673976" y="1524000"/>
            <a:ext cx="27924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49325">
              <a:defRPr sz="1200">
                <a:solidFill>
                  <a:schemeClr val="tx1"/>
                </a:solidFill>
                <a:latin typeface="Arial" panose="020B0604020202020204" pitchFamily="34" charset="0"/>
              </a:defRPr>
            </a:lvl1pPr>
            <a:lvl2pPr marL="152400" indent="-150813"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lvl="1" eaLnBrk="1" hangingPunct="1">
              <a:buFontTx/>
              <a:buChar char="•"/>
            </a:pPr>
            <a:r>
              <a:rPr lang="et-EE" altLang="en-US" sz="1400" dirty="0">
                <a:cs typeface="Arial" panose="020B0604020202020204" pitchFamily="34" charset="0"/>
              </a:rPr>
              <a:t>Vastutavad ametikohad struktuuris</a:t>
            </a:r>
          </a:p>
          <a:p>
            <a:pPr lvl="1" eaLnBrk="1" hangingPunct="1">
              <a:buFontTx/>
              <a:buChar char="•"/>
            </a:pPr>
            <a:r>
              <a:rPr lang="et-EE" altLang="en-US" sz="1400" dirty="0">
                <a:cs typeface="Arial" panose="020B0604020202020204" pitchFamily="34" charset="0"/>
              </a:rPr>
              <a:t>Juhtkonna toetus</a:t>
            </a:r>
          </a:p>
          <a:p>
            <a:pPr lvl="1" eaLnBrk="1" hangingPunct="1">
              <a:buFontTx/>
              <a:buChar char="•"/>
            </a:pPr>
            <a:r>
              <a:rPr lang="et-EE" altLang="en-US" sz="1400" dirty="0">
                <a:cs typeface="Arial" panose="020B0604020202020204" pitchFamily="34" charset="0"/>
              </a:rPr>
              <a:t>Tulemuste juhtimine</a:t>
            </a:r>
            <a:endParaRPr lang="en-US" altLang="en-US" sz="1400" dirty="0">
              <a:cs typeface="Arial" panose="020B0604020202020204" pitchFamily="34" charset="0"/>
            </a:endParaRPr>
          </a:p>
        </p:txBody>
      </p:sp>
      <p:sp>
        <p:nvSpPr>
          <p:cNvPr id="73738" name="Rectangle 11"/>
          <p:cNvSpPr>
            <a:spLocks noChangeArrowheads="1"/>
          </p:cNvSpPr>
          <p:nvPr>
            <p:custDataLst>
              <p:tags r:id="rId8"/>
            </p:custDataLst>
          </p:nvPr>
        </p:nvSpPr>
        <p:spPr bwMode="gray">
          <a:xfrm>
            <a:off x="1709738" y="1412876"/>
            <a:ext cx="3090862" cy="107791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342900" indent="-342900" defTabSz="949325">
              <a:defRPr sz="1200">
                <a:solidFill>
                  <a:schemeClr val="tx1"/>
                </a:solidFill>
                <a:latin typeface="Arial" panose="020B0604020202020204" pitchFamily="34" charset="0"/>
              </a:defRPr>
            </a:lvl1pPr>
            <a:lvl2pPr marL="152400" indent="-150813"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lvl="1" eaLnBrk="1" hangingPunct="1">
              <a:buFontTx/>
              <a:buChar char="•"/>
            </a:pPr>
            <a:r>
              <a:rPr lang="et-EE" altLang="en-US" sz="1400">
                <a:cs typeface="Arial" panose="020B0604020202020204" pitchFamily="34" charset="0"/>
              </a:rPr>
              <a:t>Kiired liini ümberpanekud</a:t>
            </a:r>
            <a:endParaRPr lang="en-US" altLang="en-US" sz="1400">
              <a:cs typeface="Arial" panose="020B0604020202020204" pitchFamily="34" charset="0"/>
            </a:endParaRPr>
          </a:p>
          <a:p>
            <a:pPr lvl="1" eaLnBrk="1" hangingPunct="1">
              <a:buFontTx/>
              <a:buChar char="•"/>
            </a:pPr>
            <a:r>
              <a:rPr lang="et-EE" altLang="en-US" sz="1400">
                <a:cs typeface="Arial" panose="020B0604020202020204" pitchFamily="34" charset="0"/>
              </a:rPr>
              <a:t>Struktuurne probleemide lahendamine (Kaizen)</a:t>
            </a:r>
            <a:endParaRPr lang="en-US" altLang="en-US" sz="1400">
              <a:cs typeface="Arial" panose="020B0604020202020204" pitchFamily="34" charset="0"/>
            </a:endParaRPr>
          </a:p>
          <a:p>
            <a:pPr lvl="1" eaLnBrk="1" hangingPunct="1">
              <a:buFontTx/>
              <a:buChar char="•"/>
            </a:pPr>
            <a:r>
              <a:rPr lang="et-EE" altLang="en-US" sz="1400">
                <a:cs typeface="Arial" panose="020B0604020202020204" pitchFamily="34" charset="0"/>
              </a:rPr>
              <a:t>Autonoomne seadmete hooldus</a:t>
            </a:r>
            <a:endParaRPr lang="en-US" altLang="en-US" sz="1400">
              <a:cs typeface="Arial" panose="020B0604020202020204" pitchFamily="34" charset="0"/>
            </a:endParaRPr>
          </a:p>
          <a:p>
            <a:pPr lvl="1" eaLnBrk="1" hangingPunct="1">
              <a:buFontTx/>
              <a:buChar char="•"/>
            </a:pPr>
            <a:r>
              <a:rPr lang="et-EE" altLang="en-US" sz="1400">
                <a:cs typeface="Arial" panose="020B0604020202020204" pitchFamily="34" charset="0"/>
              </a:rPr>
              <a:t>Liinioperaatorite arendusprogramm</a:t>
            </a:r>
            <a:endParaRPr lang="en-US" altLang="en-US" sz="1400">
              <a:cs typeface="Arial" panose="020B0604020202020204" pitchFamily="34" charset="0"/>
            </a:endParaRPr>
          </a:p>
        </p:txBody>
      </p:sp>
      <p:sp>
        <p:nvSpPr>
          <p:cNvPr id="73739" name="Rectangle 12"/>
          <p:cNvSpPr>
            <a:spLocks noChangeArrowheads="1"/>
          </p:cNvSpPr>
          <p:nvPr>
            <p:custDataLst>
              <p:tags r:id="rId9"/>
            </p:custDataLst>
          </p:nvPr>
        </p:nvSpPr>
        <p:spPr bwMode="gray">
          <a:xfrm>
            <a:off x="7658101" y="5126039"/>
            <a:ext cx="2728913" cy="1050925"/>
          </a:xfrm>
          <a:prstGeom prst="rect">
            <a:avLst/>
          </a:prstGeom>
          <a:solidFill>
            <a:schemeClr val="bg1"/>
          </a:solidFill>
          <a:ln w="19050">
            <a:solidFill>
              <a:srgbClr val="800000"/>
            </a:solidFill>
            <a:miter lim="800000"/>
            <a:headEnd/>
            <a:tailEnd/>
          </a:ln>
        </p:spPr>
        <p:txBody>
          <a:bodyPr lIns="108569" tIns="54284" rIns="108569" bIns="54284" anchor="ctr"/>
          <a:lstStyle>
            <a:lvl1pPr marL="342900" indent="-342900" defTabSz="1084263">
              <a:defRPr sz="1200">
                <a:solidFill>
                  <a:schemeClr val="tx1"/>
                </a:solidFill>
                <a:latin typeface="Arial" panose="020B0604020202020204" pitchFamily="34" charset="0"/>
              </a:defRPr>
            </a:lvl1pPr>
            <a:lvl2pPr marL="152400" indent="-150813" defTabSz="1084263">
              <a:defRPr sz="1200">
                <a:solidFill>
                  <a:schemeClr val="tx1"/>
                </a:solidFill>
                <a:latin typeface="Arial" panose="020B0604020202020204" pitchFamily="34" charset="0"/>
              </a:defRPr>
            </a:lvl2pPr>
            <a:lvl3pPr marL="1143000" indent="-228600" defTabSz="1084263">
              <a:defRPr sz="1200">
                <a:solidFill>
                  <a:schemeClr val="tx1"/>
                </a:solidFill>
                <a:latin typeface="Arial" panose="020B0604020202020204" pitchFamily="34" charset="0"/>
              </a:defRPr>
            </a:lvl3pPr>
            <a:lvl4pPr marL="1600200" indent="-228600" defTabSz="1084263">
              <a:defRPr sz="1200">
                <a:solidFill>
                  <a:schemeClr val="tx1"/>
                </a:solidFill>
                <a:latin typeface="Arial" panose="020B0604020202020204" pitchFamily="34" charset="0"/>
              </a:defRPr>
            </a:lvl4pPr>
            <a:lvl5pPr marL="2057400" indent="-228600" defTabSz="1084263">
              <a:defRPr sz="1200">
                <a:solidFill>
                  <a:schemeClr val="tx1"/>
                </a:solidFill>
                <a:latin typeface="Arial" panose="020B0604020202020204" pitchFamily="34" charset="0"/>
              </a:defRPr>
            </a:lvl5pPr>
            <a:lvl6pPr marL="2514600" indent="-228600" defTabSz="108426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108426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108426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1084263" eaLnBrk="0" fontAlgn="base" hangingPunct="0">
              <a:spcBef>
                <a:spcPct val="0"/>
              </a:spcBef>
              <a:spcAft>
                <a:spcPct val="0"/>
              </a:spcAft>
              <a:defRPr sz="1200">
                <a:solidFill>
                  <a:schemeClr val="tx1"/>
                </a:solidFill>
                <a:latin typeface="Arial" panose="020B0604020202020204" pitchFamily="34" charset="0"/>
              </a:defRPr>
            </a:lvl9pPr>
          </a:lstStyle>
          <a:p>
            <a:pPr lvl="1" eaLnBrk="1" hangingPunct="1">
              <a:buFontTx/>
              <a:buChar char="•"/>
            </a:pPr>
            <a:r>
              <a:rPr lang="et-EE" altLang="en-US" sz="1400" dirty="0">
                <a:cs typeface="Arial" panose="020B0604020202020204" pitchFamily="34" charset="0"/>
              </a:rPr>
              <a:t>Juhtide arendusprogramm</a:t>
            </a:r>
            <a:r>
              <a:rPr lang="en-US" altLang="en-US" sz="1400" dirty="0">
                <a:cs typeface="Arial" panose="020B0604020202020204" pitchFamily="34" charset="0"/>
              </a:rPr>
              <a:t> </a:t>
            </a:r>
          </a:p>
          <a:p>
            <a:pPr lvl="1" eaLnBrk="1" hangingPunct="1">
              <a:buFontTx/>
              <a:buChar char="•"/>
            </a:pPr>
            <a:r>
              <a:rPr lang="et-EE" altLang="en-US" sz="1400" dirty="0">
                <a:cs typeface="Arial" panose="020B0604020202020204" pitchFamily="34" charset="0"/>
              </a:rPr>
              <a:t>Liinioperaatorite arendusprogramm</a:t>
            </a:r>
          </a:p>
          <a:p>
            <a:pPr lvl="1" eaLnBrk="1" hangingPunct="1">
              <a:buFontTx/>
              <a:buChar char="•"/>
            </a:pPr>
            <a:r>
              <a:rPr lang="et-EE" altLang="en-US" sz="1400" dirty="0">
                <a:cs typeface="Arial" panose="020B0604020202020204" pitchFamily="34" charset="0"/>
              </a:rPr>
              <a:t>Teadmiste ja kogemuste jagamise metoodikad</a:t>
            </a:r>
            <a:endParaRPr lang="en-US" altLang="en-US" sz="1400" dirty="0">
              <a:cs typeface="Arial" panose="020B0604020202020204" pitchFamily="34" charset="0"/>
            </a:endParaRPr>
          </a:p>
        </p:txBody>
      </p:sp>
      <p:sp>
        <p:nvSpPr>
          <p:cNvPr id="73740" name="Oval 19"/>
          <p:cNvSpPr>
            <a:spLocks noChangeArrowheads="1"/>
          </p:cNvSpPr>
          <p:nvPr>
            <p:custDataLst>
              <p:tags r:id="rId10"/>
            </p:custDataLst>
          </p:nvPr>
        </p:nvSpPr>
        <p:spPr bwMode="gray">
          <a:xfrm rot="33192">
            <a:off x="5195888" y="1755776"/>
            <a:ext cx="2373312" cy="223202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36731" tIns="36731" rIns="36731" bIns="36731"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endParaRPr lang="en-GB" altLang="en-US">
              <a:cs typeface="Arial" panose="020B0604020202020204" pitchFamily="34" charset="0"/>
            </a:endParaRPr>
          </a:p>
        </p:txBody>
      </p:sp>
      <p:grpSp>
        <p:nvGrpSpPr>
          <p:cNvPr id="73741" name="Group 20"/>
          <p:cNvGrpSpPr>
            <a:grpSpLocks/>
          </p:cNvGrpSpPr>
          <p:nvPr/>
        </p:nvGrpSpPr>
        <p:grpSpPr bwMode="auto">
          <a:xfrm>
            <a:off x="3487738" y="1768475"/>
            <a:ext cx="4081462" cy="4052888"/>
            <a:chOff x="1212" y="1092"/>
            <a:chExt cx="2520" cy="2502"/>
          </a:xfrm>
        </p:grpSpPr>
        <p:sp>
          <p:nvSpPr>
            <p:cNvPr id="3091" name="Oval 21"/>
            <p:cNvSpPr>
              <a:spLocks noChangeArrowheads="1"/>
            </p:cNvSpPr>
            <p:nvPr>
              <p:custDataLst>
                <p:tags r:id="rId13"/>
              </p:custDataLst>
            </p:nvPr>
          </p:nvSpPr>
          <p:spPr bwMode="gray">
            <a:xfrm rot="33192">
              <a:off x="2267" y="1092"/>
              <a:ext cx="1465" cy="1378"/>
            </a:xfrm>
            <a:prstGeom prst="ellipse">
              <a:avLst/>
            </a:prstGeom>
            <a:solidFill>
              <a:schemeClr val="accent2">
                <a:lumMod val="20000"/>
                <a:lumOff val="80000"/>
                <a:alpha val="59999"/>
              </a:schemeClr>
            </a:solidFill>
            <a:ln w="3175">
              <a:solidFill>
                <a:srgbClr val="C00000"/>
              </a:solidFill>
              <a:round/>
              <a:headEnd/>
              <a:tailEnd/>
            </a:ln>
          </p:spPr>
          <p:txBody>
            <a:bodyPr lIns="36000" tIns="36000" rIns="36000" bIns="36000" anchor="ctr" anchorCtr="1"/>
            <a:lstStyle/>
            <a:p>
              <a:pPr algn="ctr" eaLnBrk="1" hangingPunct="1">
                <a:defRPr/>
              </a:pPr>
              <a:endParaRPr lang="en-GB" dirty="0">
                <a:solidFill>
                  <a:schemeClr val="bg1"/>
                </a:solidFill>
              </a:endParaRPr>
            </a:p>
          </p:txBody>
        </p:sp>
        <p:sp>
          <p:nvSpPr>
            <p:cNvPr id="73745" name="Oval 22"/>
            <p:cNvSpPr>
              <a:spLocks noChangeArrowheads="1"/>
            </p:cNvSpPr>
            <p:nvPr>
              <p:custDataLst>
                <p:tags r:id="rId14"/>
              </p:custDataLst>
            </p:nvPr>
          </p:nvSpPr>
          <p:spPr bwMode="gray">
            <a:xfrm rot="24365">
              <a:off x="1212" y="1607"/>
              <a:ext cx="1461" cy="1385"/>
            </a:xfrm>
            <a:prstGeom prst="ellipse">
              <a:avLst/>
            </a:prstGeom>
            <a:solidFill>
              <a:srgbClr val="FF0000">
                <a:alpha val="59999"/>
              </a:srgbClr>
            </a:solidFill>
            <a:ln w="3175" algn="ctr">
              <a:solidFill>
                <a:srgbClr val="800000"/>
              </a:solidFill>
              <a:round/>
              <a:headEnd/>
              <a:tailEnd/>
            </a:ln>
          </p:spPr>
          <p:txBody>
            <a:bodyPr lIns="36000" tIns="36000" rIns="36000" bIns="36000"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endParaRPr lang="en-GB" altLang="en-US">
                <a:cs typeface="Arial" panose="020B0604020202020204" pitchFamily="34" charset="0"/>
              </a:endParaRPr>
            </a:p>
          </p:txBody>
        </p:sp>
        <p:sp>
          <p:nvSpPr>
            <p:cNvPr id="7194" name="Oval 23"/>
            <p:cNvSpPr>
              <a:spLocks noChangeArrowheads="1"/>
            </p:cNvSpPr>
            <p:nvPr>
              <p:custDataLst>
                <p:tags r:id="rId15"/>
              </p:custDataLst>
            </p:nvPr>
          </p:nvSpPr>
          <p:spPr bwMode="gray">
            <a:xfrm rot="-71606">
              <a:off x="2200" y="2216"/>
              <a:ext cx="1464" cy="1378"/>
            </a:xfrm>
            <a:prstGeom prst="ellipse">
              <a:avLst/>
            </a:prstGeom>
            <a:solidFill>
              <a:schemeClr val="accent2">
                <a:lumMod val="20000"/>
                <a:lumOff val="80000"/>
                <a:alpha val="59999"/>
              </a:schemeClr>
            </a:solidFill>
            <a:ln w="3175">
              <a:solidFill>
                <a:srgbClr val="C00000"/>
              </a:solidFill>
              <a:round/>
              <a:headEnd/>
              <a:tailEnd/>
            </a:ln>
          </p:spPr>
          <p:txBody>
            <a:bodyPr lIns="36000" tIns="36000" rIns="36000" bIns="36000" anchor="ctr" anchorCtr="1"/>
            <a:lstStyle/>
            <a:p>
              <a:pPr algn="ctr" eaLnBrk="1" hangingPunct="1">
                <a:defRPr/>
              </a:pPr>
              <a:endParaRPr lang="en-GB" dirty="0">
                <a:solidFill>
                  <a:schemeClr val="bg1"/>
                </a:solidFill>
              </a:endParaRPr>
            </a:p>
          </p:txBody>
        </p:sp>
        <p:sp>
          <p:nvSpPr>
            <p:cNvPr id="73747" name="Rectangle 24"/>
            <p:cNvSpPr>
              <a:spLocks noChangeArrowheads="1"/>
            </p:cNvSpPr>
            <p:nvPr>
              <p:custDataLst>
                <p:tags r:id="rId16"/>
              </p:custDataLst>
            </p:nvPr>
          </p:nvSpPr>
          <p:spPr bwMode="gray">
            <a:xfrm>
              <a:off x="1345" y="2078"/>
              <a:ext cx="118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49325">
                <a:defRPr sz="1200">
                  <a:solidFill>
                    <a:schemeClr val="tx1"/>
                  </a:solidFill>
                  <a:latin typeface="Arial" panose="020B0604020202020204" pitchFamily="34" charset="0"/>
                </a:defRPr>
              </a:lvl1pPr>
              <a:lvl2pPr marL="742950" indent="-285750"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sz="2000" b="1">
                  <a:cs typeface="Arial" panose="020B0604020202020204" pitchFamily="34" charset="0"/>
                </a:rPr>
                <a:t>Operatsiooni-</a:t>
              </a:r>
            </a:p>
            <a:p>
              <a:pPr algn="ctr" eaLnBrk="1" hangingPunct="1"/>
              <a:r>
                <a:rPr lang="et-EE" altLang="en-US" sz="2000" b="1">
                  <a:cs typeface="Arial" panose="020B0604020202020204" pitchFamily="34" charset="0"/>
                </a:rPr>
                <a:t>süsteemid</a:t>
              </a:r>
              <a:endParaRPr lang="en-GB" altLang="en-US" sz="2000" b="1">
                <a:cs typeface="Arial" panose="020B0604020202020204" pitchFamily="34" charset="0"/>
              </a:endParaRPr>
            </a:p>
          </p:txBody>
        </p:sp>
        <p:sp>
          <p:nvSpPr>
            <p:cNvPr id="73748" name="Rectangle 25"/>
            <p:cNvSpPr>
              <a:spLocks noChangeArrowheads="1"/>
            </p:cNvSpPr>
            <p:nvPr>
              <p:custDataLst>
                <p:tags r:id="rId17"/>
              </p:custDataLst>
            </p:nvPr>
          </p:nvSpPr>
          <p:spPr bwMode="gray">
            <a:xfrm>
              <a:off x="2305" y="1541"/>
              <a:ext cx="13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49325">
                <a:defRPr sz="1200">
                  <a:solidFill>
                    <a:schemeClr val="tx1"/>
                  </a:solidFill>
                  <a:latin typeface="Arial" panose="020B0604020202020204" pitchFamily="34" charset="0"/>
                </a:defRPr>
              </a:lvl1pPr>
              <a:lvl2pPr marL="742950" indent="-285750"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sz="2000" b="1">
                  <a:cs typeface="Arial" panose="020B0604020202020204" pitchFamily="34" charset="0"/>
                </a:rPr>
                <a:t>Juhtimisstruktuur</a:t>
              </a:r>
              <a:endParaRPr lang="en-GB" altLang="en-US" sz="2000" b="1">
                <a:cs typeface="Arial" panose="020B0604020202020204" pitchFamily="34" charset="0"/>
              </a:endParaRPr>
            </a:p>
          </p:txBody>
        </p:sp>
        <p:sp>
          <p:nvSpPr>
            <p:cNvPr id="73749" name="Rectangle 26"/>
            <p:cNvSpPr>
              <a:spLocks noChangeArrowheads="1"/>
            </p:cNvSpPr>
            <p:nvPr>
              <p:custDataLst>
                <p:tags r:id="rId18"/>
              </p:custDataLst>
            </p:nvPr>
          </p:nvSpPr>
          <p:spPr bwMode="gray">
            <a:xfrm>
              <a:off x="2367" y="2726"/>
              <a:ext cx="118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49325">
                <a:defRPr sz="1200">
                  <a:solidFill>
                    <a:schemeClr val="tx1"/>
                  </a:solidFill>
                  <a:latin typeface="Arial" panose="020B0604020202020204" pitchFamily="34" charset="0"/>
                </a:defRPr>
              </a:lvl1pPr>
              <a:lvl2pPr marL="742950" indent="-285750"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sz="2000" b="1">
                  <a:cs typeface="Arial" panose="020B0604020202020204" pitchFamily="34" charset="0"/>
                </a:rPr>
                <a:t>Mõtteviisid ja käitumismallid</a:t>
              </a:r>
              <a:endParaRPr lang="en-GB" altLang="en-US" sz="2000" b="1">
                <a:cs typeface="Arial" panose="020B0604020202020204" pitchFamily="34" charset="0"/>
              </a:endParaRPr>
            </a:p>
          </p:txBody>
        </p:sp>
      </p:grpSp>
      <p:sp>
        <p:nvSpPr>
          <p:cNvPr id="73742" name="Oval 27"/>
          <p:cNvSpPr>
            <a:spLocks noChangeArrowheads="1"/>
          </p:cNvSpPr>
          <p:nvPr>
            <p:custDataLst>
              <p:tags r:id="rId11"/>
            </p:custDataLst>
          </p:nvPr>
        </p:nvSpPr>
        <p:spPr bwMode="gray">
          <a:xfrm rot="24365">
            <a:off x="3487739" y="2603501"/>
            <a:ext cx="2365375" cy="2239963"/>
          </a:xfrm>
          <a:prstGeom prst="ellipse">
            <a:avLst/>
          </a:prstGeom>
          <a:noFill/>
          <a:ln w="3175">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36731" tIns="36731" rIns="36731" bIns="36731"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endParaRPr lang="en-GB" altLang="en-US">
              <a:cs typeface="Arial" panose="020B0604020202020204" pitchFamily="34" charset="0"/>
            </a:endParaRPr>
          </a:p>
        </p:txBody>
      </p:sp>
      <p:graphicFrame>
        <p:nvGraphicFramePr>
          <p:cNvPr id="73743" name="Rectangle 32" hidden="1"/>
          <p:cNvGraphicFramePr>
            <a:graphicFrameLocks/>
          </p:cNvGraphicFramePr>
          <p:nvPr>
            <p:custDataLst>
              <p:tags r:id="rId1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r:id="rId21" imgW="0" imgH="0" progId="TCLayout.ActiveDocument.1">
                  <p:embed/>
                </p:oleObj>
              </mc:Choice>
              <mc:Fallback>
                <p:oleObj r:id="rId21" imgW="0" imgH="0" progId="TCLayout.ActiveDocument.1">
                  <p:embed/>
                  <p:pic>
                    <p:nvPicPr>
                      <p:cNvPr id="73743" name="Rectangle 3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1524001" y="1"/>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61081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4222-36D9-003F-3219-545304A6F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DE04A-948A-7EA0-FD38-D60C4B23E61F}"/>
              </a:ext>
            </a:extLst>
          </p:cNvPr>
          <p:cNvSpPr>
            <a:spLocks noGrp="1"/>
          </p:cNvSpPr>
          <p:nvPr>
            <p:ph type="title"/>
          </p:nvPr>
        </p:nvSpPr>
        <p:spPr>
          <a:xfrm>
            <a:off x="263434" y="86451"/>
            <a:ext cx="10515600" cy="1325563"/>
          </a:xfrm>
        </p:spPr>
        <p:txBody>
          <a:bodyPr/>
          <a:lstStyle/>
          <a:p>
            <a:r>
              <a:rPr lang="et-EE" dirty="0"/>
              <a:t>Praktiline harjutus</a:t>
            </a:r>
            <a:endParaRPr lang="en-US" dirty="0"/>
          </a:p>
        </p:txBody>
      </p:sp>
      <p:sp>
        <p:nvSpPr>
          <p:cNvPr id="3" name="Content Placeholder 2">
            <a:extLst>
              <a:ext uri="{FF2B5EF4-FFF2-40B4-BE49-F238E27FC236}">
                <a16:creationId xmlns:a16="http://schemas.microsoft.com/office/drawing/2014/main" id="{AAAA5FE1-37D5-3CA4-3485-F2A76CFBD61D}"/>
              </a:ext>
            </a:extLst>
          </p:cNvPr>
          <p:cNvSpPr>
            <a:spLocks noGrp="1"/>
          </p:cNvSpPr>
          <p:nvPr>
            <p:ph sz="half" idx="1"/>
          </p:nvPr>
        </p:nvSpPr>
        <p:spPr>
          <a:xfrm>
            <a:off x="341810" y="1412014"/>
            <a:ext cx="11345093" cy="4630012"/>
          </a:xfrm>
        </p:spPr>
        <p:txBody>
          <a:bodyPr/>
          <a:lstStyle/>
          <a:p>
            <a:r>
              <a:rPr lang="et-EE" dirty="0"/>
              <a:t>Mõelge oma ülesannete peale ja vastake järgmistele küsimustele:</a:t>
            </a:r>
          </a:p>
          <a:p>
            <a:pPr marL="0" indent="0">
              <a:buNone/>
            </a:pPr>
            <a:endParaRPr lang="et-EE" dirty="0"/>
          </a:p>
          <a:p>
            <a:pPr marL="514350" indent="-514350">
              <a:buAutoNum type="arabicPeriod"/>
            </a:pPr>
            <a:r>
              <a:rPr lang="et-EE" dirty="0"/>
              <a:t>Mis probleemi te lahendate juba mitu kuud/aastat?</a:t>
            </a:r>
          </a:p>
          <a:p>
            <a:pPr marL="514350" indent="-514350">
              <a:buAutoNum type="arabicPeriod"/>
            </a:pPr>
            <a:r>
              <a:rPr lang="et-EE" dirty="0"/>
              <a:t>Mis probleemi te olete ära lahendanud aga see ilmneb samal või sarnasel kujul uuesti?</a:t>
            </a:r>
          </a:p>
          <a:p>
            <a:pPr marL="514350" indent="-514350">
              <a:buAutoNum type="arabicPeriod"/>
            </a:pPr>
            <a:r>
              <a:rPr lang="et-EE" dirty="0"/>
              <a:t>Mitu korda te ühte ja sama probleemi olete lahendanud?</a:t>
            </a:r>
            <a:endParaRPr lang="en-US" dirty="0"/>
          </a:p>
        </p:txBody>
      </p:sp>
    </p:spTree>
    <p:extLst>
      <p:ext uri="{BB962C8B-B14F-4D97-AF65-F5344CB8AC3E}">
        <p14:creationId xmlns:p14="http://schemas.microsoft.com/office/powerpoint/2010/main" val="1866226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1BEC613-A695-4A0E-9AB1-45267B2E4A45}"/>
              </a:ext>
            </a:extLst>
          </p:cNvPr>
          <p:cNvSpPr>
            <a:spLocks noGrp="1" noChangeArrowheads="1"/>
          </p:cNvSpPr>
          <p:nvPr>
            <p:ph type="title"/>
          </p:nvPr>
        </p:nvSpPr>
        <p:spPr>
          <a:xfrm>
            <a:off x="514293" y="220361"/>
            <a:ext cx="8229924" cy="685650"/>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hu-HU" altLang="en-US" i="1" dirty="0"/>
              <a:t>KAIZEN</a:t>
            </a:r>
            <a:endParaRPr lang="en-US" altLang="en-US" i="1" dirty="0"/>
          </a:p>
        </p:txBody>
      </p:sp>
      <p:sp>
        <p:nvSpPr>
          <p:cNvPr id="51203" name="Rectangle 3">
            <a:extLst>
              <a:ext uri="{FF2B5EF4-FFF2-40B4-BE49-F238E27FC236}">
                <a16:creationId xmlns:a16="http://schemas.microsoft.com/office/drawing/2014/main" id="{A34DCEFF-F406-4318-A588-209732C76A85}"/>
              </a:ext>
            </a:extLst>
          </p:cNvPr>
          <p:cNvSpPr>
            <a:spLocks noGrp="1" noChangeArrowheads="1"/>
          </p:cNvSpPr>
          <p:nvPr>
            <p:ph type="body" idx="1"/>
          </p:nvPr>
        </p:nvSpPr>
        <p:spPr>
          <a:xfrm>
            <a:off x="360727" y="1390494"/>
            <a:ext cx="10150679" cy="4825748"/>
          </a:xfrm>
          <a:noFill/>
        </p:spPr>
        <p:txBody>
          <a:bodyPr vert="horz" lIns="91431" tIns="45716" rIns="91431" bIns="45716" rtlCol="0">
            <a:normAutofit fontScale="85000" lnSpcReduction="20000"/>
          </a:bodyPr>
          <a:lstStyle/>
          <a:p>
            <a:r>
              <a:rPr lang="en-US" altLang="en-US" sz="3600" dirty="0"/>
              <a:t>Kaizen </a:t>
            </a:r>
            <a:r>
              <a:rPr lang="et-EE" altLang="en-US" sz="3600" dirty="0"/>
              <a:t>on süsteemne parendamine kvaliteedi, tehnoloogia, protsesside, ettevõte kultuuri, produktiivsuse, ohtuse ja juhtimise osas</a:t>
            </a:r>
            <a:endParaRPr lang="en-US" altLang="en-US" sz="3600" dirty="0"/>
          </a:p>
          <a:p>
            <a:pPr algn="just"/>
            <a:endParaRPr lang="hu-HU" altLang="en-US" sz="3600" dirty="0"/>
          </a:p>
          <a:p>
            <a:r>
              <a:rPr lang="en-US" altLang="en-US" sz="3600" dirty="0"/>
              <a:t>Kaizen</a:t>
            </a:r>
            <a:r>
              <a:rPr lang="et-EE" altLang="en-US" sz="3600" dirty="0"/>
              <a:t>i aluseks on kolm põhimõtet</a:t>
            </a:r>
            <a:r>
              <a:rPr lang="en-US" altLang="en-US" sz="3600" dirty="0"/>
              <a:t>:</a:t>
            </a:r>
          </a:p>
          <a:p>
            <a:endParaRPr lang="en-US" altLang="en-US" dirty="0"/>
          </a:p>
          <a:p>
            <a:pPr lvl="4">
              <a:buFont typeface="Wingdings" panose="05000000000000000000" pitchFamily="2" charset="2"/>
              <a:buChar char="ü"/>
            </a:pPr>
            <a:r>
              <a:rPr lang="et-EE" altLang="en-US" sz="3100" dirty="0"/>
              <a:t>Inimesed on ettevõtte kõige väärtuslikum vara</a:t>
            </a:r>
            <a:r>
              <a:rPr lang="en-US" altLang="en-US" sz="3100" dirty="0"/>
              <a:t>;</a:t>
            </a:r>
          </a:p>
          <a:p>
            <a:pPr lvl="4">
              <a:buFont typeface="Wingdings" panose="05000000000000000000" pitchFamily="2" charset="2"/>
              <a:buChar char="ü"/>
            </a:pPr>
            <a:r>
              <a:rPr lang="et-EE" altLang="en-US" sz="3100" dirty="0"/>
              <a:t>Protsesside parendamine peab käima samm sammult, mitte kampaania korras</a:t>
            </a:r>
            <a:r>
              <a:rPr lang="en-US" altLang="en-US" sz="3100" dirty="0"/>
              <a:t>;</a:t>
            </a:r>
          </a:p>
          <a:p>
            <a:pPr lvl="4">
              <a:buFont typeface="Wingdings" panose="05000000000000000000" pitchFamily="2" charset="2"/>
              <a:buChar char="ü"/>
            </a:pPr>
            <a:r>
              <a:rPr lang="et-EE" altLang="en-US" sz="3100" dirty="0"/>
              <a:t>protsesside parendamine peab käima mõõdetavate tulemusnäitajate baasil</a:t>
            </a:r>
          </a:p>
          <a:p>
            <a:pPr marL="1828800" lvl="4" indent="0">
              <a:buNone/>
            </a:pPr>
            <a:endParaRPr lang="en-US" altLang="en-US" dirty="0"/>
          </a:p>
          <a:p>
            <a:r>
              <a:rPr lang="en-US" altLang="en-US" sz="3600" dirty="0"/>
              <a:t>Kaizen</a:t>
            </a:r>
            <a:r>
              <a:rPr lang="et-EE" altLang="en-US" sz="3600" dirty="0"/>
              <a:t> on süsteem, milles osalevad kõik töötajad</a:t>
            </a:r>
            <a:endParaRPr lang="en-US" altLang="en-US" sz="3600" dirty="0"/>
          </a:p>
          <a:p>
            <a:endParaRPr lang="en-US" altLang="en-US" dirty="0"/>
          </a:p>
        </p:txBody>
      </p:sp>
      <p:pic>
        <p:nvPicPr>
          <p:cNvPr id="51204" name="Picture 4">
            <a:extLst>
              <a:ext uri="{FF2B5EF4-FFF2-40B4-BE49-F238E27FC236}">
                <a16:creationId xmlns:a16="http://schemas.microsoft.com/office/drawing/2014/main" id="{FCDAC4D4-7341-4C65-BCB0-0BAA738B0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3912" y="2507299"/>
            <a:ext cx="1056074" cy="22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45968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1A856D7-D45F-4E3C-93C0-0A65DA49F019}"/>
              </a:ext>
            </a:extLst>
          </p:cNvPr>
          <p:cNvSpPr>
            <a:spLocks noGrp="1" noChangeArrowheads="1"/>
          </p:cNvSpPr>
          <p:nvPr>
            <p:ph type="title"/>
          </p:nvPr>
        </p:nvSpPr>
        <p:spPr>
          <a:xfrm>
            <a:off x="1071743" y="405140"/>
            <a:ext cx="5750892" cy="688308"/>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KAIZEN M</a:t>
            </a:r>
            <a:r>
              <a:rPr lang="et-EE" altLang="en-US" i="1" dirty="0"/>
              <a:t>ETOODIKA</a:t>
            </a:r>
            <a:endParaRPr lang="en-US" altLang="en-US" i="1" dirty="0"/>
          </a:p>
        </p:txBody>
      </p:sp>
      <p:sp>
        <p:nvSpPr>
          <p:cNvPr id="52227" name="Rectangle 3">
            <a:extLst>
              <a:ext uri="{FF2B5EF4-FFF2-40B4-BE49-F238E27FC236}">
                <a16:creationId xmlns:a16="http://schemas.microsoft.com/office/drawing/2014/main" id="{FAA494E9-B02C-4F2E-ADC5-D33C831B5B84}"/>
              </a:ext>
            </a:extLst>
          </p:cNvPr>
          <p:cNvSpPr>
            <a:spLocks noGrp="1" noChangeArrowheads="1"/>
          </p:cNvSpPr>
          <p:nvPr>
            <p:ph type="body" idx="1"/>
          </p:nvPr>
        </p:nvSpPr>
        <p:spPr>
          <a:xfrm>
            <a:off x="1105109" y="1614277"/>
            <a:ext cx="5387413" cy="5038193"/>
          </a:xfrm>
          <a:noFill/>
        </p:spPr>
        <p:txBody>
          <a:bodyPr vert="horz" lIns="91431" tIns="45716" rIns="91431" bIns="45716" rtlCol="0">
            <a:normAutofit fontScale="92500"/>
          </a:bodyPr>
          <a:lstStyle/>
          <a:p>
            <a:pPr marL="380636" indent="-380636"/>
            <a:r>
              <a:rPr lang="et-EE" altLang="en-US" sz="2400" dirty="0"/>
              <a:t>Defineeri projekt, mastaap</a:t>
            </a:r>
            <a:endParaRPr lang="hu-HU" altLang="en-US" sz="2400" dirty="0"/>
          </a:p>
          <a:p>
            <a:pPr marL="380636" indent="-380636"/>
            <a:r>
              <a:rPr lang="et-EE" altLang="en-US" sz="2400" dirty="0"/>
              <a:t>Defineeri eesmärk </a:t>
            </a:r>
            <a:r>
              <a:rPr lang="hu-HU" altLang="en-US" sz="2400" dirty="0"/>
              <a:t>(out of box)</a:t>
            </a:r>
          </a:p>
          <a:p>
            <a:pPr marL="380636" indent="-380636"/>
            <a:r>
              <a:rPr lang="et-EE" altLang="en-US" sz="2400" dirty="0"/>
              <a:t>Koosta meeskond </a:t>
            </a:r>
            <a:r>
              <a:rPr lang="en-US" altLang="en-US" sz="2400" dirty="0"/>
              <a:t>&amp; </a:t>
            </a:r>
            <a:r>
              <a:rPr lang="et-EE" altLang="en-US" sz="2400" dirty="0"/>
              <a:t>vali juht</a:t>
            </a:r>
            <a:endParaRPr lang="hu-HU" altLang="en-US" sz="2400" dirty="0"/>
          </a:p>
          <a:p>
            <a:pPr marL="380636" indent="-380636"/>
            <a:r>
              <a:rPr lang="et-EE" altLang="en-US" sz="2400" dirty="0"/>
              <a:t>Selgita välja vajalik toetus</a:t>
            </a:r>
            <a:endParaRPr lang="hu-HU" altLang="en-US" sz="2400" dirty="0"/>
          </a:p>
          <a:p>
            <a:pPr marL="380636" indent="-380636"/>
            <a:r>
              <a:rPr lang="hu-HU" altLang="en-US" sz="2400" dirty="0"/>
              <a:t>Kaizen</a:t>
            </a:r>
            <a:r>
              <a:rPr lang="et-EE" altLang="en-US" sz="2400" dirty="0"/>
              <a:t>i</a:t>
            </a:r>
            <a:r>
              <a:rPr lang="hu-HU" altLang="en-US" sz="2400" dirty="0"/>
              <a:t> </a:t>
            </a:r>
            <a:r>
              <a:rPr lang="en-US" altLang="en-US" sz="2400" dirty="0"/>
              <a:t>s</a:t>
            </a:r>
            <a:r>
              <a:rPr lang="et-EE" altLang="en-US" sz="2400" dirty="0"/>
              <a:t>ammud</a:t>
            </a:r>
            <a:r>
              <a:rPr lang="hu-HU" altLang="en-US" sz="2400" dirty="0"/>
              <a:t>:</a:t>
            </a:r>
          </a:p>
          <a:p>
            <a:pPr marL="798526" lvl="1" indent="-341763">
              <a:buFont typeface="Wingdings" panose="05000000000000000000" pitchFamily="2" charset="2"/>
              <a:buAutoNum type="arabicPeriod"/>
            </a:pPr>
            <a:r>
              <a:rPr lang="et-EE" altLang="en-US" dirty="0"/>
              <a:t>Defineeri probleem ja eesmärgista</a:t>
            </a:r>
            <a:endParaRPr lang="hu-HU" altLang="en-US" dirty="0"/>
          </a:p>
          <a:p>
            <a:pPr marL="798526" lvl="1" indent="-341763">
              <a:buFont typeface="Wingdings" panose="05000000000000000000" pitchFamily="2" charset="2"/>
              <a:buAutoNum type="arabicPeriod"/>
            </a:pPr>
            <a:r>
              <a:rPr lang="et-EE" altLang="en-US" dirty="0"/>
              <a:t>Analüüsi fakte</a:t>
            </a:r>
            <a:endParaRPr lang="hu-HU" altLang="en-US" dirty="0"/>
          </a:p>
          <a:p>
            <a:pPr marL="798526" lvl="1" indent="-341763">
              <a:buFont typeface="Wingdings" panose="05000000000000000000" pitchFamily="2" charset="2"/>
              <a:buAutoNum type="arabicPeriod"/>
            </a:pPr>
            <a:r>
              <a:rPr lang="et-EE" altLang="en-US" dirty="0"/>
              <a:t>Genereeri võimalikud lahendused</a:t>
            </a:r>
            <a:endParaRPr lang="hu-HU" altLang="en-US" dirty="0"/>
          </a:p>
          <a:p>
            <a:pPr marL="798526" lvl="1" indent="-341763">
              <a:buFont typeface="Wingdings" panose="05000000000000000000" pitchFamily="2" charset="2"/>
              <a:buAutoNum type="arabicPeriod"/>
            </a:pPr>
            <a:r>
              <a:rPr lang="et-EE" altLang="en-US" dirty="0"/>
              <a:t>Vali lahendus ja planeeri</a:t>
            </a:r>
            <a:r>
              <a:rPr lang="en-US" altLang="en-US" dirty="0"/>
              <a:t> </a:t>
            </a:r>
            <a:r>
              <a:rPr lang="en-US" altLang="en-US" dirty="0" err="1"/>
              <a:t>tegevus</a:t>
            </a:r>
            <a:endParaRPr lang="hu-HU" altLang="en-US" dirty="0"/>
          </a:p>
          <a:p>
            <a:pPr marL="798526" lvl="1" indent="-341763">
              <a:buFont typeface="Wingdings" panose="05000000000000000000" pitchFamily="2" charset="2"/>
              <a:buAutoNum type="arabicPeriod"/>
            </a:pPr>
            <a:r>
              <a:rPr lang="et-EE" altLang="en-US" dirty="0"/>
              <a:t>Katseta ja juuruta</a:t>
            </a:r>
            <a:endParaRPr lang="hu-HU" altLang="en-US" dirty="0"/>
          </a:p>
          <a:p>
            <a:pPr marL="798526" lvl="1" indent="-341763">
              <a:buFont typeface="Wingdings" panose="05000000000000000000" pitchFamily="2" charset="2"/>
              <a:buAutoNum type="arabicPeriod"/>
            </a:pPr>
            <a:r>
              <a:rPr lang="et-EE" altLang="en-US" dirty="0"/>
              <a:t>Kontrolli ja muuda jatkusuutlikuks</a:t>
            </a:r>
            <a:endParaRPr lang="en-US" altLang="en-US" dirty="0"/>
          </a:p>
        </p:txBody>
      </p:sp>
      <p:grpSp>
        <p:nvGrpSpPr>
          <p:cNvPr id="52228" name="Group 66">
            <a:extLst>
              <a:ext uri="{FF2B5EF4-FFF2-40B4-BE49-F238E27FC236}">
                <a16:creationId xmlns:a16="http://schemas.microsoft.com/office/drawing/2014/main" id="{3BA53933-477F-49FF-8F96-FAED34E8EB41}"/>
              </a:ext>
            </a:extLst>
          </p:cNvPr>
          <p:cNvGrpSpPr>
            <a:grpSpLocks/>
          </p:cNvGrpSpPr>
          <p:nvPr/>
        </p:nvGrpSpPr>
        <p:grpSpPr bwMode="auto">
          <a:xfrm>
            <a:off x="7460479" y="1798104"/>
            <a:ext cx="4268680" cy="3799391"/>
            <a:chOff x="3360" y="1824"/>
            <a:chExt cx="2371" cy="2106"/>
          </a:xfrm>
        </p:grpSpPr>
        <p:sp>
          <p:nvSpPr>
            <p:cNvPr id="52229" name="Oval 36">
              <a:extLst>
                <a:ext uri="{FF2B5EF4-FFF2-40B4-BE49-F238E27FC236}">
                  <a16:creationId xmlns:a16="http://schemas.microsoft.com/office/drawing/2014/main" id="{584702E5-BB30-4CA7-BC32-065E8642D62E}"/>
                </a:ext>
              </a:extLst>
            </p:cNvPr>
            <p:cNvSpPr>
              <a:spLocks noChangeArrowheads="1"/>
            </p:cNvSpPr>
            <p:nvPr>
              <p:custDataLst>
                <p:tags r:id="rId1"/>
              </p:custDataLst>
            </p:nvPr>
          </p:nvSpPr>
          <p:spPr bwMode="gray">
            <a:xfrm>
              <a:off x="3432" y="1824"/>
              <a:ext cx="2266" cy="2106"/>
            </a:xfrm>
            <a:prstGeom prst="ellipse">
              <a:avLst/>
            </a:prstGeom>
            <a:solidFill>
              <a:schemeClr val="accent2"/>
            </a:solidFill>
            <a:ln w="19050">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30" name="Oval 37">
              <a:extLst>
                <a:ext uri="{FF2B5EF4-FFF2-40B4-BE49-F238E27FC236}">
                  <a16:creationId xmlns:a16="http://schemas.microsoft.com/office/drawing/2014/main" id="{2C4EBBF2-E14D-4A65-8971-9820B5F7F6DA}"/>
                </a:ext>
              </a:extLst>
            </p:cNvPr>
            <p:cNvSpPr>
              <a:spLocks noChangeArrowheads="1"/>
            </p:cNvSpPr>
            <p:nvPr>
              <p:custDataLst>
                <p:tags r:id="rId2"/>
              </p:custDataLst>
            </p:nvPr>
          </p:nvSpPr>
          <p:spPr bwMode="gray">
            <a:xfrm>
              <a:off x="3606" y="1977"/>
              <a:ext cx="1917" cy="1783"/>
            </a:xfrm>
            <a:prstGeom prst="ellipse">
              <a:avLst/>
            </a:prstGeom>
            <a:solidFill>
              <a:schemeClr val="bg1"/>
            </a:solidFill>
            <a:ln w="952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31" name="Line 38">
              <a:extLst>
                <a:ext uri="{FF2B5EF4-FFF2-40B4-BE49-F238E27FC236}">
                  <a16:creationId xmlns:a16="http://schemas.microsoft.com/office/drawing/2014/main" id="{B7D1FF78-C308-4493-86E5-79DDB4625073}"/>
                </a:ext>
              </a:extLst>
            </p:cNvPr>
            <p:cNvSpPr>
              <a:spLocks noChangeShapeType="1"/>
            </p:cNvSpPr>
            <p:nvPr>
              <p:custDataLst>
                <p:tags r:id="rId3"/>
              </p:custDataLst>
            </p:nvPr>
          </p:nvSpPr>
          <p:spPr bwMode="gray">
            <a:xfrm>
              <a:off x="4042" y="2121"/>
              <a:ext cx="1086" cy="14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37"/>
            </a:p>
          </p:txBody>
        </p:sp>
        <p:sp>
          <p:nvSpPr>
            <p:cNvPr id="52232" name="Line 39">
              <a:extLst>
                <a:ext uri="{FF2B5EF4-FFF2-40B4-BE49-F238E27FC236}">
                  <a16:creationId xmlns:a16="http://schemas.microsoft.com/office/drawing/2014/main" id="{AFF12259-6BD4-4B85-927C-33002B686882}"/>
                </a:ext>
              </a:extLst>
            </p:cNvPr>
            <p:cNvSpPr>
              <a:spLocks noChangeShapeType="1"/>
            </p:cNvSpPr>
            <p:nvPr>
              <p:custDataLst>
                <p:tags r:id="rId4"/>
              </p:custDataLst>
            </p:nvPr>
          </p:nvSpPr>
          <p:spPr bwMode="gray">
            <a:xfrm flipH="1">
              <a:off x="4140" y="2092"/>
              <a:ext cx="902" cy="15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37"/>
            </a:p>
          </p:txBody>
        </p:sp>
        <p:sp>
          <p:nvSpPr>
            <p:cNvPr id="52233" name="Line 40">
              <a:extLst>
                <a:ext uri="{FF2B5EF4-FFF2-40B4-BE49-F238E27FC236}">
                  <a16:creationId xmlns:a16="http://schemas.microsoft.com/office/drawing/2014/main" id="{1381DFAA-D779-4A1A-96D3-AD412BBE8615}"/>
                </a:ext>
              </a:extLst>
            </p:cNvPr>
            <p:cNvSpPr>
              <a:spLocks noChangeShapeType="1"/>
            </p:cNvSpPr>
            <p:nvPr>
              <p:custDataLst>
                <p:tags r:id="rId5"/>
              </p:custDataLst>
            </p:nvPr>
          </p:nvSpPr>
          <p:spPr bwMode="gray">
            <a:xfrm>
              <a:off x="3606" y="2860"/>
              <a:ext cx="19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37"/>
            </a:p>
          </p:txBody>
        </p:sp>
        <p:sp>
          <p:nvSpPr>
            <p:cNvPr id="52234" name="Oval 41">
              <a:extLst>
                <a:ext uri="{FF2B5EF4-FFF2-40B4-BE49-F238E27FC236}">
                  <a16:creationId xmlns:a16="http://schemas.microsoft.com/office/drawing/2014/main" id="{C0469DF1-06B2-4B98-AAD2-568B2E68B5FB}"/>
                </a:ext>
              </a:extLst>
            </p:cNvPr>
            <p:cNvSpPr>
              <a:spLocks noChangeArrowheads="1"/>
            </p:cNvSpPr>
            <p:nvPr>
              <p:custDataLst>
                <p:tags r:id="rId6"/>
              </p:custDataLst>
            </p:nvPr>
          </p:nvSpPr>
          <p:spPr bwMode="gray">
            <a:xfrm>
              <a:off x="4103" y="2454"/>
              <a:ext cx="923" cy="830"/>
            </a:xfrm>
            <a:prstGeom prst="ellipse">
              <a:avLst/>
            </a:prstGeom>
            <a:solidFill>
              <a:schemeClr val="bg1"/>
            </a:solidFill>
            <a:ln w="952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35" name="Text Box 42">
              <a:extLst>
                <a:ext uri="{FF2B5EF4-FFF2-40B4-BE49-F238E27FC236}">
                  <a16:creationId xmlns:a16="http://schemas.microsoft.com/office/drawing/2014/main" id="{16C68421-A540-46DA-9184-7626D1703399}"/>
                </a:ext>
              </a:extLst>
            </p:cNvPr>
            <p:cNvSpPr txBox="1">
              <a:spLocks noChangeArrowheads="1"/>
            </p:cNvSpPr>
            <p:nvPr>
              <p:custDataLst>
                <p:tags r:id="rId7"/>
              </p:custDataLst>
            </p:nvPr>
          </p:nvSpPr>
          <p:spPr bwMode="gray">
            <a:xfrm>
              <a:off x="4288" y="2032"/>
              <a:ext cx="598"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dirty="0"/>
                <a:t>Define problem, </a:t>
              </a:r>
              <a:br>
                <a:rPr lang="en-US" altLang="en-US" sz="918" dirty="0"/>
              </a:br>
              <a:r>
                <a:rPr lang="en-US" altLang="en-US" sz="918" dirty="0"/>
                <a:t>set objective</a:t>
              </a:r>
            </a:p>
          </p:txBody>
        </p:sp>
        <p:sp>
          <p:nvSpPr>
            <p:cNvPr id="52236" name="Text Box 43">
              <a:extLst>
                <a:ext uri="{FF2B5EF4-FFF2-40B4-BE49-F238E27FC236}">
                  <a16:creationId xmlns:a16="http://schemas.microsoft.com/office/drawing/2014/main" id="{FFFBBED5-8C83-47D9-88DF-DA08A7FEF458}"/>
                </a:ext>
              </a:extLst>
            </p:cNvPr>
            <p:cNvSpPr txBox="1">
              <a:spLocks noChangeArrowheads="1"/>
            </p:cNvSpPr>
            <p:nvPr>
              <p:custDataLst>
                <p:tags r:id="rId8"/>
              </p:custDataLst>
            </p:nvPr>
          </p:nvSpPr>
          <p:spPr bwMode="gray">
            <a:xfrm>
              <a:off x="4948" y="2377"/>
              <a:ext cx="54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Analyze problem</a:t>
              </a:r>
            </a:p>
          </p:txBody>
        </p:sp>
        <p:sp>
          <p:nvSpPr>
            <p:cNvPr id="52237" name="Text Box 44">
              <a:extLst>
                <a:ext uri="{FF2B5EF4-FFF2-40B4-BE49-F238E27FC236}">
                  <a16:creationId xmlns:a16="http://schemas.microsoft.com/office/drawing/2014/main" id="{5721A5A7-2874-43E9-A655-EDCBC5A3712B}"/>
                </a:ext>
              </a:extLst>
            </p:cNvPr>
            <p:cNvSpPr txBox="1">
              <a:spLocks noChangeArrowheads="1"/>
            </p:cNvSpPr>
            <p:nvPr>
              <p:custDataLst>
                <p:tags r:id="rId9"/>
              </p:custDataLst>
            </p:nvPr>
          </p:nvSpPr>
          <p:spPr bwMode="gray">
            <a:xfrm>
              <a:off x="5025" y="2852"/>
              <a:ext cx="53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Develop possible solutions</a:t>
              </a:r>
            </a:p>
          </p:txBody>
        </p:sp>
        <p:sp>
          <p:nvSpPr>
            <p:cNvPr id="52238" name="Text Box 45">
              <a:extLst>
                <a:ext uri="{FF2B5EF4-FFF2-40B4-BE49-F238E27FC236}">
                  <a16:creationId xmlns:a16="http://schemas.microsoft.com/office/drawing/2014/main" id="{C8F856EB-02C8-47B8-9EB1-EE89D4265C09}"/>
                </a:ext>
              </a:extLst>
            </p:cNvPr>
            <p:cNvSpPr txBox="1">
              <a:spLocks noChangeArrowheads="1"/>
            </p:cNvSpPr>
            <p:nvPr>
              <p:custDataLst>
                <p:tags r:id="rId10"/>
              </p:custDataLst>
            </p:nvPr>
          </p:nvSpPr>
          <p:spPr bwMode="gray">
            <a:xfrm>
              <a:off x="4420" y="3347"/>
              <a:ext cx="668"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Select solution and plan imple-mentation</a:t>
              </a:r>
            </a:p>
          </p:txBody>
        </p:sp>
        <p:sp>
          <p:nvSpPr>
            <p:cNvPr id="52239" name="Text Box 46">
              <a:extLst>
                <a:ext uri="{FF2B5EF4-FFF2-40B4-BE49-F238E27FC236}">
                  <a16:creationId xmlns:a16="http://schemas.microsoft.com/office/drawing/2014/main" id="{41876258-DB75-4D70-B2F3-9294CD61FCB2}"/>
                </a:ext>
              </a:extLst>
            </p:cNvPr>
            <p:cNvSpPr txBox="1">
              <a:spLocks noChangeArrowheads="1"/>
            </p:cNvSpPr>
            <p:nvPr>
              <p:custDataLst>
                <p:tags r:id="rId11"/>
              </p:custDataLst>
            </p:nvPr>
          </p:nvSpPr>
          <p:spPr bwMode="gray">
            <a:xfrm>
              <a:off x="3759" y="3098"/>
              <a:ext cx="59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20"/>
                <a:t>Try the solution</a:t>
              </a:r>
            </a:p>
          </p:txBody>
        </p:sp>
        <p:sp>
          <p:nvSpPr>
            <p:cNvPr id="52240" name="Text Box 47">
              <a:extLst>
                <a:ext uri="{FF2B5EF4-FFF2-40B4-BE49-F238E27FC236}">
                  <a16:creationId xmlns:a16="http://schemas.microsoft.com/office/drawing/2014/main" id="{7312C638-DC21-43D6-9246-F417D0239D3C}"/>
                </a:ext>
              </a:extLst>
            </p:cNvPr>
            <p:cNvSpPr txBox="1">
              <a:spLocks noChangeArrowheads="1"/>
            </p:cNvSpPr>
            <p:nvPr>
              <p:custDataLst>
                <p:tags r:id="rId12"/>
              </p:custDataLst>
            </p:nvPr>
          </p:nvSpPr>
          <p:spPr bwMode="gray">
            <a:xfrm>
              <a:off x="3653" y="2468"/>
              <a:ext cx="811"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Evaluate the solution; </a:t>
              </a:r>
              <a:br>
                <a:rPr lang="en-US" altLang="en-US" sz="918"/>
              </a:br>
              <a:r>
                <a:rPr lang="en-US" altLang="en-US" sz="918"/>
                <a:t>if good, make it standard</a:t>
              </a:r>
            </a:p>
          </p:txBody>
        </p:sp>
        <p:sp>
          <p:nvSpPr>
            <p:cNvPr id="52241" name="AutoShape 48">
              <a:extLst>
                <a:ext uri="{FF2B5EF4-FFF2-40B4-BE49-F238E27FC236}">
                  <a16:creationId xmlns:a16="http://schemas.microsoft.com/office/drawing/2014/main" id="{03266784-714A-4A61-8571-A3CAD9194189}"/>
                </a:ext>
              </a:extLst>
            </p:cNvPr>
            <p:cNvSpPr>
              <a:spLocks noChangeArrowheads="1"/>
            </p:cNvSpPr>
            <p:nvPr/>
          </p:nvSpPr>
          <p:spPr bwMode="gray">
            <a:xfrm rot="1509410">
              <a:off x="4011" y="3587"/>
              <a:ext cx="96" cy="292"/>
            </a:xfrm>
            <a:prstGeom prst="leftArrow">
              <a:avLst>
                <a:gd name="adj1" fmla="val 72287"/>
                <a:gd name="adj2" fmla="val 100000"/>
              </a:avLst>
            </a:prstGeom>
            <a:gradFill rotWithShape="1">
              <a:gsLst>
                <a:gs pos="0">
                  <a:schemeClr val="folHlink"/>
                </a:gs>
                <a:gs pos="100000">
                  <a:schemeClr val="accent2"/>
                </a:gs>
              </a:gsLst>
              <a:lin ang="0" scaled="1"/>
            </a:gradFill>
            <a:ln w="19050" algn="ctr">
              <a:solidFill>
                <a:schemeClr val="tx1"/>
              </a:solidFill>
              <a:miter lim="800000"/>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2" name="Rectangle 49">
              <a:extLst>
                <a:ext uri="{FF2B5EF4-FFF2-40B4-BE49-F238E27FC236}">
                  <a16:creationId xmlns:a16="http://schemas.microsoft.com/office/drawing/2014/main" id="{4C827078-910D-4179-B7F8-85B1FF2A2DD8}"/>
                </a:ext>
              </a:extLst>
            </p:cNvPr>
            <p:cNvSpPr>
              <a:spLocks noChangeArrowheads="1"/>
            </p:cNvSpPr>
            <p:nvPr/>
          </p:nvSpPr>
          <p:spPr bwMode="gray">
            <a:xfrm rot="1625441" flipH="1">
              <a:off x="4092" y="3676"/>
              <a:ext cx="22" cy="137"/>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3" name="AutoShape 50">
              <a:extLst>
                <a:ext uri="{FF2B5EF4-FFF2-40B4-BE49-F238E27FC236}">
                  <a16:creationId xmlns:a16="http://schemas.microsoft.com/office/drawing/2014/main" id="{3C4F1606-9F8A-43BC-B496-EC481988EB1F}"/>
                </a:ext>
              </a:extLst>
            </p:cNvPr>
            <p:cNvSpPr>
              <a:spLocks noChangeArrowheads="1"/>
            </p:cNvSpPr>
            <p:nvPr/>
          </p:nvSpPr>
          <p:spPr bwMode="gray">
            <a:xfrm rot="8332826">
              <a:off x="3968" y="1885"/>
              <a:ext cx="95" cy="292"/>
            </a:xfrm>
            <a:prstGeom prst="leftArrow">
              <a:avLst>
                <a:gd name="adj1" fmla="val 72287"/>
                <a:gd name="adj2" fmla="val 100000"/>
              </a:avLst>
            </a:prstGeom>
            <a:gradFill rotWithShape="1">
              <a:gsLst>
                <a:gs pos="0">
                  <a:schemeClr val="folHlink"/>
                </a:gs>
                <a:gs pos="100000">
                  <a:schemeClr val="accent2"/>
                </a:gs>
              </a:gsLst>
              <a:lin ang="0" scaled="1"/>
            </a:gradFill>
            <a:ln w="19050" algn="ctr">
              <a:solidFill>
                <a:schemeClr val="tx1"/>
              </a:solidFill>
              <a:miter lim="800000"/>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4" name="Rectangle 51">
              <a:extLst>
                <a:ext uri="{FF2B5EF4-FFF2-40B4-BE49-F238E27FC236}">
                  <a16:creationId xmlns:a16="http://schemas.microsoft.com/office/drawing/2014/main" id="{B7E70196-5493-4D40-B908-8A0DE0AE96FD}"/>
                </a:ext>
              </a:extLst>
            </p:cNvPr>
            <p:cNvSpPr>
              <a:spLocks noChangeArrowheads="1"/>
            </p:cNvSpPr>
            <p:nvPr/>
          </p:nvSpPr>
          <p:spPr bwMode="gray">
            <a:xfrm rot="8448857" flipH="1">
              <a:off x="3974" y="1995"/>
              <a:ext cx="22" cy="138"/>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5" name="Text Box 52">
              <a:extLst>
                <a:ext uri="{FF2B5EF4-FFF2-40B4-BE49-F238E27FC236}">
                  <a16:creationId xmlns:a16="http://schemas.microsoft.com/office/drawing/2014/main" id="{2926D5A8-FE2B-440B-ABC9-A02996467437}"/>
                </a:ext>
              </a:extLst>
            </p:cNvPr>
            <p:cNvSpPr txBox="1">
              <a:spLocks noChangeArrowheads="1"/>
            </p:cNvSpPr>
            <p:nvPr>
              <p:custDataLst>
                <p:tags r:id="rId13"/>
              </p:custDataLst>
            </p:nvPr>
          </p:nvSpPr>
          <p:spPr bwMode="gray">
            <a:xfrm rot="16200000">
              <a:off x="5353" y="2769"/>
              <a:ext cx="55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28"/>
                <a:t>Plan</a:t>
              </a:r>
            </a:p>
          </p:txBody>
        </p:sp>
        <p:sp>
          <p:nvSpPr>
            <p:cNvPr id="52246" name="Text Box 53">
              <a:extLst>
                <a:ext uri="{FF2B5EF4-FFF2-40B4-BE49-F238E27FC236}">
                  <a16:creationId xmlns:a16="http://schemas.microsoft.com/office/drawing/2014/main" id="{FD37E7EB-3D07-465A-8440-B4FBF3382A54}"/>
                </a:ext>
              </a:extLst>
            </p:cNvPr>
            <p:cNvSpPr txBox="1">
              <a:spLocks noChangeArrowheads="1"/>
            </p:cNvSpPr>
            <p:nvPr>
              <p:custDataLst>
                <p:tags r:id="rId14"/>
              </p:custDataLst>
            </p:nvPr>
          </p:nvSpPr>
          <p:spPr bwMode="gray">
            <a:xfrm rot="3642059">
              <a:off x="3368" y="3249"/>
              <a:ext cx="55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28"/>
                <a:t>Do</a:t>
              </a:r>
            </a:p>
          </p:txBody>
        </p:sp>
        <p:sp>
          <p:nvSpPr>
            <p:cNvPr id="52247" name="Text Box 54">
              <a:extLst>
                <a:ext uri="{FF2B5EF4-FFF2-40B4-BE49-F238E27FC236}">
                  <a16:creationId xmlns:a16="http://schemas.microsoft.com/office/drawing/2014/main" id="{899264DD-5C90-48AC-B087-A632BD1B68E7}"/>
                </a:ext>
              </a:extLst>
            </p:cNvPr>
            <p:cNvSpPr txBox="1">
              <a:spLocks noChangeArrowheads="1"/>
            </p:cNvSpPr>
            <p:nvPr>
              <p:custDataLst>
                <p:tags r:id="rId15"/>
              </p:custDataLst>
            </p:nvPr>
          </p:nvSpPr>
          <p:spPr bwMode="gray">
            <a:xfrm rot="6639397">
              <a:off x="3322" y="2455"/>
              <a:ext cx="55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28"/>
                <a:t>Check</a:t>
              </a:r>
            </a:p>
          </p:txBody>
        </p:sp>
        <p:sp>
          <p:nvSpPr>
            <p:cNvPr id="52248" name="Text Box 55">
              <a:extLst>
                <a:ext uri="{FF2B5EF4-FFF2-40B4-BE49-F238E27FC236}">
                  <a16:creationId xmlns:a16="http://schemas.microsoft.com/office/drawing/2014/main" id="{3010021B-B5C1-4F51-935B-878B50F9767B}"/>
                </a:ext>
              </a:extLst>
            </p:cNvPr>
            <p:cNvSpPr txBox="1">
              <a:spLocks noChangeArrowheads="1"/>
            </p:cNvSpPr>
            <p:nvPr>
              <p:custDataLst>
                <p:tags r:id="rId16"/>
              </p:custDataLst>
            </p:nvPr>
          </p:nvSpPr>
          <p:spPr bwMode="gray">
            <a:xfrm rot="8139445">
              <a:off x="3504" y="2129"/>
              <a:ext cx="59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28" dirty="0"/>
                <a:t>Act</a:t>
              </a:r>
            </a:p>
          </p:txBody>
        </p:sp>
        <p:sp>
          <p:nvSpPr>
            <p:cNvPr id="52249" name="AutoShape 56">
              <a:extLst>
                <a:ext uri="{FF2B5EF4-FFF2-40B4-BE49-F238E27FC236}">
                  <a16:creationId xmlns:a16="http://schemas.microsoft.com/office/drawing/2014/main" id="{CFF9A745-2DD3-4A80-8509-85EB8BF3F624}"/>
                </a:ext>
              </a:extLst>
            </p:cNvPr>
            <p:cNvSpPr>
              <a:spLocks noChangeArrowheads="1"/>
            </p:cNvSpPr>
            <p:nvPr/>
          </p:nvSpPr>
          <p:spPr bwMode="gray">
            <a:xfrm rot="7460903">
              <a:off x="3664" y="2152"/>
              <a:ext cx="88" cy="315"/>
            </a:xfrm>
            <a:prstGeom prst="leftArrow">
              <a:avLst>
                <a:gd name="adj1" fmla="val 72287"/>
                <a:gd name="adj2" fmla="val 100000"/>
              </a:avLst>
            </a:prstGeom>
            <a:gradFill rotWithShape="1">
              <a:gsLst>
                <a:gs pos="0">
                  <a:schemeClr val="folHlink"/>
                </a:gs>
                <a:gs pos="100000">
                  <a:schemeClr val="accent2"/>
                </a:gs>
              </a:gsLst>
              <a:lin ang="0" scaled="1"/>
            </a:gradFill>
            <a:ln w="19050" algn="ctr">
              <a:solidFill>
                <a:schemeClr val="tx1"/>
              </a:solidFill>
              <a:miter lim="800000"/>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50" name="Rectangle 57">
              <a:extLst>
                <a:ext uri="{FF2B5EF4-FFF2-40B4-BE49-F238E27FC236}">
                  <a16:creationId xmlns:a16="http://schemas.microsoft.com/office/drawing/2014/main" id="{FCFEB951-E8AA-4506-A215-A14E5FB597E9}"/>
                </a:ext>
              </a:extLst>
            </p:cNvPr>
            <p:cNvSpPr>
              <a:spLocks noChangeArrowheads="1"/>
            </p:cNvSpPr>
            <p:nvPr/>
          </p:nvSpPr>
          <p:spPr bwMode="gray">
            <a:xfrm rot="7576935" flipH="1">
              <a:off x="3677" y="2275"/>
              <a:ext cx="21" cy="148"/>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51" name="AutoShape 58">
              <a:extLst>
                <a:ext uri="{FF2B5EF4-FFF2-40B4-BE49-F238E27FC236}">
                  <a16:creationId xmlns:a16="http://schemas.microsoft.com/office/drawing/2014/main" id="{CB4D7DE0-F64D-4429-A0C6-BC26B55195A5}"/>
                </a:ext>
              </a:extLst>
            </p:cNvPr>
            <p:cNvSpPr>
              <a:spLocks noChangeArrowheads="1"/>
            </p:cNvSpPr>
            <p:nvPr/>
          </p:nvSpPr>
          <p:spPr bwMode="gray">
            <a:xfrm rot="5416477">
              <a:off x="3473" y="2651"/>
              <a:ext cx="89" cy="315"/>
            </a:xfrm>
            <a:prstGeom prst="leftArrow">
              <a:avLst>
                <a:gd name="adj1" fmla="val 72287"/>
                <a:gd name="adj2" fmla="val 100000"/>
              </a:avLst>
            </a:prstGeom>
            <a:gradFill rotWithShape="1">
              <a:gsLst>
                <a:gs pos="0">
                  <a:schemeClr val="folHlink"/>
                </a:gs>
                <a:gs pos="100000">
                  <a:schemeClr val="accent2"/>
                </a:gs>
              </a:gsLst>
              <a:lin ang="0" scaled="1"/>
            </a:gradFill>
            <a:ln w="19050" algn="ctr">
              <a:solidFill>
                <a:schemeClr val="tx1"/>
              </a:solidFill>
              <a:miter lim="800000"/>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52" name="Rectangle 59">
              <a:extLst>
                <a:ext uri="{FF2B5EF4-FFF2-40B4-BE49-F238E27FC236}">
                  <a16:creationId xmlns:a16="http://schemas.microsoft.com/office/drawing/2014/main" id="{6E22A288-1CEA-449A-B986-28BC1EF56CCA}"/>
                </a:ext>
              </a:extLst>
            </p:cNvPr>
            <p:cNvSpPr>
              <a:spLocks noChangeArrowheads="1"/>
            </p:cNvSpPr>
            <p:nvPr/>
          </p:nvSpPr>
          <p:spPr bwMode="gray">
            <a:xfrm rot="5532508" flipH="1">
              <a:off x="3514" y="2777"/>
              <a:ext cx="20" cy="148"/>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52253" name="Picture 60" descr="4">
              <a:extLst>
                <a:ext uri="{FF2B5EF4-FFF2-40B4-BE49-F238E27FC236}">
                  <a16:creationId xmlns:a16="http://schemas.microsoft.com/office/drawing/2014/main" id="{5FFD476E-E291-4965-9087-F950D400A0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a:off x="4233" y="3503"/>
              <a:ext cx="21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61" descr="1">
              <a:extLst>
                <a:ext uri="{FF2B5EF4-FFF2-40B4-BE49-F238E27FC236}">
                  <a16:creationId xmlns:a16="http://schemas.microsoft.com/office/drawing/2014/main" id="{38ED33EE-FEC6-4515-B663-D7697B160FC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a:off x="4680" y="2028"/>
              <a:ext cx="213" cy="19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2255" name="Picture 62" descr="2">
              <a:extLst>
                <a:ext uri="{FF2B5EF4-FFF2-40B4-BE49-F238E27FC236}">
                  <a16:creationId xmlns:a16="http://schemas.microsoft.com/office/drawing/2014/main" id="{4EB877C3-1733-4B03-9554-360C13432B2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gray">
            <a:xfrm>
              <a:off x="5245" y="2640"/>
              <a:ext cx="21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63" descr="3">
              <a:extLst>
                <a:ext uri="{FF2B5EF4-FFF2-40B4-BE49-F238E27FC236}">
                  <a16:creationId xmlns:a16="http://schemas.microsoft.com/office/drawing/2014/main" id="{C9F78DF5-CA11-40D7-8989-693E4B11381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gray">
            <a:xfrm>
              <a:off x="5044" y="3282"/>
              <a:ext cx="21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4" descr="5">
              <a:extLst>
                <a:ext uri="{FF2B5EF4-FFF2-40B4-BE49-F238E27FC236}">
                  <a16:creationId xmlns:a16="http://schemas.microsoft.com/office/drawing/2014/main" id="{EB14DB15-24E0-4278-8719-5D922316A86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gray">
            <a:xfrm>
              <a:off x="3647" y="2877"/>
              <a:ext cx="214" cy="19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2258" name="Picture 65" descr="6">
              <a:extLst>
                <a:ext uri="{FF2B5EF4-FFF2-40B4-BE49-F238E27FC236}">
                  <a16:creationId xmlns:a16="http://schemas.microsoft.com/office/drawing/2014/main" id="{F6C73BCF-E99C-4C4B-8857-D4989F3E9F1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gray">
            <a:xfrm>
              <a:off x="3901" y="2225"/>
              <a:ext cx="21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978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7" name="AutoShape 9">
            <a:extLst>
              <a:ext uri="{FF2B5EF4-FFF2-40B4-BE49-F238E27FC236}">
                <a16:creationId xmlns:a16="http://schemas.microsoft.com/office/drawing/2014/main" id="{A6F453FD-CEB6-75AE-0BFB-367E257D0D9A}"/>
              </a:ext>
            </a:extLst>
          </p:cNvPr>
          <p:cNvSpPr>
            <a:spLocks noChangeArrowheads="1"/>
          </p:cNvSpPr>
          <p:nvPr/>
        </p:nvSpPr>
        <p:spPr bwMode="auto">
          <a:xfrm>
            <a:off x="2591682" y="2133205"/>
            <a:ext cx="6932508" cy="2896104"/>
          </a:xfrm>
          <a:prstGeom prst="roundRect">
            <a:avLst>
              <a:gd name="adj" fmla="val 22204"/>
            </a:avLst>
          </a:prstGeom>
          <a:gradFill rotWithShape="1">
            <a:gsLst>
              <a:gs pos="0">
                <a:srgbClr val="D31111"/>
              </a:gs>
              <a:gs pos="100000">
                <a:srgbClr val="D31111">
                  <a:gamma/>
                  <a:shade val="46275"/>
                  <a:invGamma/>
                </a:srgbClr>
              </a:gs>
            </a:gsLst>
            <a:path path="shape">
              <a:fillToRect l="50000" t="50000" r="50000" b="50000"/>
            </a:path>
          </a:gradFill>
          <a:ln w="9525" algn="ctr">
            <a:noFill/>
            <a:round/>
            <a:headEnd/>
            <a:tailEnd/>
          </a:ln>
          <a:effectLst>
            <a:outerShdw dist="440124" dir="8029852" algn="ctr" rotWithShape="0">
              <a:srgbClr val="808080">
                <a:alpha val="50000"/>
              </a:srgbClr>
            </a:outerShdw>
          </a:effectLst>
        </p:spPr>
        <p:txBody>
          <a:bodyPr wrap="none" lIns="91431" tIns="45716" rIns="91431" bIns="45716" anchor="ctr"/>
          <a:lstStyle/>
          <a:p>
            <a:pPr>
              <a:defRPr/>
            </a:pPr>
            <a:endParaRPr lang="en-US" sz="1837" dirty="0">
              <a:solidFill>
                <a:schemeClr val="bg1"/>
              </a:solidFill>
            </a:endParaRPr>
          </a:p>
        </p:txBody>
      </p:sp>
      <p:sp>
        <p:nvSpPr>
          <p:cNvPr id="8195" name="Titel 1">
            <a:extLst>
              <a:ext uri="{FF2B5EF4-FFF2-40B4-BE49-F238E27FC236}">
                <a16:creationId xmlns:a16="http://schemas.microsoft.com/office/drawing/2014/main" id="{0535F3E0-8E9C-D595-2E5F-85843DC726A5}"/>
              </a:ext>
            </a:extLst>
          </p:cNvPr>
          <p:cNvSpPr>
            <a:spLocks noGrp="1"/>
          </p:cNvSpPr>
          <p:nvPr>
            <p:ph type="title" idx="4294967295"/>
          </p:nvPr>
        </p:nvSpPr>
        <p:spPr>
          <a:xfrm>
            <a:off x="203798" y="400630"/>
            <a:ext cx="7688929"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i="1" dirty="0" err="1"/>
              <a:t>LEANi</a:t>
            </a:r>
            <a:r>
              <a:rPr lang="et-EE" altLang="en-US" i="1" dirty="0"/>
              <a:t> DEFINITSIOON</a:t>
            </a:r>
            <a:r>
              <a:rPr lang="hu-HU" altLang="en-US" i="1" dirty="0"/>
              <a:t>?</a:t>
            </a:r>
            <a:endParaRPr lang="nl-NL" altLang="en-US" i="1" dirty="0"/>
          </a:p>
        </p:txBody>
      </p:sp>
      <p:sp>
        <p:nvSpPr>
          <p:cNvPr id="232455" name="Text Box 5">
            <a:extLst>
              <a:ext uri="{FF2B5EF4-FFF2-40B4-BE49-F238E27FC236}">
                <a16:creationId xmlns:a16="http://schemas.microsoft.com/office/drawing/2014/main" id="{ABE9E30C-6CAA-7883-019E-CD48344BB3FB}"/>
              </a:ext>
            </a:extLst>
          </p:cNvPr>
          <p:cNvSpPr txBox="1">
            <a:spLocks noChangeArrowheads="1"/>
          </p:cNvSpPr>
          <p:nvPr/>
        </p:nvSpPr>
        <p:spPr bwMode="gray">
          <a:xfrm>
            <a:off x="3048450" y="2447436"/>
            <a:ext cx="6095100" cy="1623201"/>
          </a:xfrm>
          <a:prstGeom prst="rect">
            <a:avLst/>
          </a:prstGeom>
          <a:noFill/>
          <a:ln w="12700">
            <a:noFill/>
            <a:miter lim="800000"/>
            <a:headEnd/>
            <a:tailEnd/>
          </a:ln>
        </p:spPr>
        <p:txBody>
          <a:bodyPr lIns="0" tIns="0" rIns="0" bIns="0">
            <a:spAutoFit/>
          </a:bodyPr>
          <a:lstStyle/>
          <a:p>
            <a:pPr>
              <a:lnSpc>
                <a:spcPct val="105000"/>
              </a:lnSpc>
              <a:defRPr/>
            </a:pPr>
            <a:r>
              <a:rPr lang="en-US" sz="2143" dirty="0">
                <a:solidFill>
                  <a:schemeClr val="bg1"/>
                </a:solidFill>
                <a:effectLst>
                  <a:outerShdw blurRad="38100" dist="38100" dir="2700000" algn="tl">
                    <a:srgbClr val="000000">
                      <a:alpha val="43137"/>
                    </a:srgbClr>
                  </a:outerShdw>
                </a:effectLst>
              </a:rPr>
              <a:t>LEAN</a:t>
            </a:r>
            <a:r>
              <a:rPr lang="en-US" sz="1939" dirty="0">
                <a:solidFill>
                  <a:schemeClr val="bg1"/>
                </a:solidFill>
                <a:effectLst>
                  <a:outerShdw blurRad="38100" dist="38100" dir="2700000" algn="tl">
                    <a:srgbClr val="000000">
                      <a:alpha val="43137"/>
                    </a:srgbClr>
                  </a:outerShdw>
                </a:effectLst>
              </a:rPr>
              <a:t> </a:t>
            </a:r>
            <a:r>
              <a:rPr lang="et-EE" sz="1939" dirty="0">
                <a:solidFill>
                  <a:schemeClr val="bg1"/>
                </a:solidFill>
                <a:effectLst>
                  <a:outerShdw blurRad="38100" dist="38100" dir="2700000" algn="tl">
                    <a:srgbClr val="000000">
                      <a:alpha val="43137"/>
                    </a:srgbClr>
                  </a:outerShdw>
                </a:effectLst>
              </a:rPr>
              <a:t>pakub põhimõtteliselt teistsugust vaadet teie tegevusele</a:t>
            </a:r>
            <a:endParaRPr lang="en-US" sz="1939" dirty="0">
              <a:solidFill>
                <a:schemeClr val="bg1"/>
              </a:solidFill>
              <a:effectLst>
                <a:outerShdw blurRad="38100" dist="38100" dir="2700000" algn="tl">
                  <a:srgbClr val="000000">
                    <a:alpha val="43137"/>
                  </a:srgbClr>
                </a:outerShdw>
              </a:effectLst>
            </a:endParaRPr>
          </a:p>
          <a:p>
            <a:pPr>
              <a:lnSpc>
                <a:spcPct val="105000"/>
              </a:lnSpc>
              <a:defRPr/>
            </a:pPr>
            <a:endParaRPr lang="en-US" sz="1939" dirty="0">
              <a:solidFill>
                <a:schemeClr val="bg1"/>
              </a:solidFill>
              <a:effectLst>
                <a:outerShdw blurRad="38100" dist="38100" dir="2700000" algn="tl">
                  <a:srgbClr val="000000">
                    <a:alpha val="43137"/>
                  </a:srgbClr>
                </a:outerShdw>
              </a:effectLst>
            </a:endParaRPr>
          </a:p>
          <a:p>
            <a:pPr>
              <a:lnSpc>
                <a:spcPct val="105000"/>
              </a:lnSpc>
              <a:defRPr/>
            </a:pPr>
            <a:r>
              <a:rPr lang="en-US" sz="2143" dirty="0">
                <a:solidFill>
                  <a:schemeClr val="bg1"/>
                </a:solidFill>
                <a:effectLst>
                  <a:outerShdw blurRad="38100" dist="38100" dir="2700000" algn="tl">
                    <a:srgbClr val="000000">
                      <a:alpha val="43137"/>
                    </a:srgbClr>
                  </a:outerShdw>
                </a:effectLst>
              </a:rPr>
              <a:t>LEAN</a:t>
            </a:r>
            <a:r>
              <a:rPr lang="en-US" sz="1939" dirty="0">
                <a:solidFill>
                  <a:schemeClr val="bg1"/>
                </a:solidFill>
                <a:effectLst>
                  <a:outerShdw blurRad="38100" dist="38100" dir="2700000" algn="tl">
                    <a:srgbClr val="000000">
                      <a:alpha val="43137"/>
                    </a:srgbClr>
                  </a:outerShdw>
                </a:effectLst>
              </a:rPr>
              <a:t> </a:t>
            </a:r>
            <a:r>
              <a:rPr lang="et-EE" sz="1939" dirty="0">
                <a:solidFill>
                  <a:schemeClr val="bg1"/>
                </a:solidFill>
                <a:effectLst>
                  <a:outerShdw blurRad="38100" dist="38100" dir="2700000" algn="tl">
                    <a:srgbClr val="000000">
                      <a:alpha val="43137"/>
                    </a:srgbClr>
                  </a:outerShdw>
                </a:effectLst>
              </a:rPr>
              <a:t>eesmärk on kulude kokkuhoid, klienditeeninduse </a:t>
            </a:r>
            <a:r>
              <a:rPr lang="et-EE" sz="1939" dirty="0" err="1">
                <a:solidFill>
                  <a:schemeClr val="bg1"/>
                </a:solidFill>
                <a:effectLst>
                  <a:outerShdw blurRad="38100" dist="38100" dir="2700000" algn="tl">
                    <a:srgbClr val="000000">
                      <a:alpha val="43137"/>
                    </a:srgbClr>
                  </a:outerShdw>
                </a:effectLst>
              </a:rPr>
              <a:t>tõhsus</a:t>
            </a:r>
            <a:r>
              <a:rPr lang="et-EE" sz="1939" dirty="0">
                <a:solidFill>
                  <a:schemeClr val="bg1"/>
                </a:solidFill>
                <a:effectLst>
                  <a:outerShdw blurRad="38100" dist="38100" dir="2700000" algn="tl">
                    <a:srgbClr val="000000">
                      <a:alpha val="43137"/>
                    </a:srgbClr>
                  </a:outerShdw>
                </a:effectLst>
              </a:rPr>
              <a:t> ning väheväärtuslike tegevuste elimineerimine</a:t>
            </a:r>
            <a:endParaRPr lang="en-US" sz="1939"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9A95D-96F6-D4D8-E578-F35D2E8CE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CCE0-18E7-5CCB-A77B-999EC5767188}"/>
              </a:ext>
            </a:extLst>
          </p:cNvPr>
          <p:cNvSpPr>
            <a:spLocks noGrp="1"/>
          </p:cNvSpPr>
          <p:nvPr>
            <p:ph type="title"/>
          </p:nvPr>
        </p:nvSpPr>
        <p:spPr>
          <a:xfrm>
            <a:off x="838200" y="365126"/>
            <a:ext cx="10515600" cy="751984"/>
          </a:xfrm>
        </p:spPr>
        <p:txBody>
          <a:bodyPr/>
          <a:lstStyle/>
          <a:p>
            <a:r>
              <a:rPr lang="et-EE" sz="4000" i="1" dirty="0"/>
              <a:t>KAIZEN</a:t>
            </a:r>
            <a:endParaRPr lang="en-US" sz="4000" i="1" dirty="0"/>
          </a:p>
        </p:txBody>
      </p:sp>
      <p:sp>
        <p:nvSpPr>
          <p:cNvPr id="14" name="AutoShape 63">
            <a:extLst>
              <a:ext uri="{FF2B5EF4-FFF2-40B4-BE49-F238E27FC236}">
                <a16:creationId xmlns:a16="http://schemas.microsoft.com/office/drawing/2014/main" id="{AB0CAB62-7450-14AE-BA2E-C8891F88C2BE}"/>
              </a:ext>
            </a:extLst>
          </p:cNvPr>
          <p:cNvSpPr>
            <a:spLocks noChangeArrowheads="1"/>
          </p:cNvSpPr>
          <p:nvPr>
            <p:custDataLst>
              <p:tags r:id="rId1"/>
            </p:custDataLst>
          </p:nvPr>
        </p:nvSpPr>
        <p:spPr bwMode="auto">
          <a:xfrm>
            <a:off x="7617196" y="1752052"/>
            <a:ext cx="2416175" cy="2454275"/>
          </a:xfrm>
          <a:prstGeom prst="cloudCallout">
            <a:avLst>
              <a:gd name="adj1" fmla="val -38634"/>
              <a:gd name="adj2" fmla="val 78333"/>
            </a:avLst>
          </a:prstGeom>
          <a:solidFill>
            <a:srgbClr val="DDDDDD"/>
          </a:solidFill>
          <a:ln w="9525">
            <a:noFill/>
            <a:round/>
            <a:headEnd/>
            <a:tailEnd/>
          </a:ln>
          <a:effectLst>
            <a:prstShdw prst="shdw17" dist="17961" dir="2700000">
              <a:srgbClr val="DDDDDD">
                <a:gamma/>
                <a:shade val="60000"/>
                <a:invGamma/>
              </a:srgbClr>
            </a:prstShdw>
          </a:effectLst>
        </p:spPr>
        <p:txBody>
          <a:bodyPr/>
          <a:lstStyle/>
          <a:p>
            <a:pPr algn="ctr">
              <a:defRPr/>
            </a:pPr>
            <a:endParaRPr lang="en-GB" u="sng" kern="0">
              <a:solidFill>
                <a:sysClr val="windowText" lastClr="000000"/>
              </a:solidFill>
              <a:latin typeface="Arial" panose="020B0604020202020204" pitchFamily="34" charset="0"/>
              <a:cs typeface="Arial" panose="020B0604020202020204" pitchFamily="34" charset="0"/>
            </a:endParaRPr>
          </a:p>
        </p:txBody>
      </p:sp>
      <p:sp>
        <p:nvSpPr>
          <p:cNvPr id="15" name="Oval 5">
            <a:extLst>
              <a:ext uri="{FF2B5EF4-FFF2-40B4-BE49-F238E27FC236}">
                <a16:creationId xmlns:a16="http://schemas.microsoft.com/office/drawing/2014/main" id="{73E81157-2FEB-605E-3718-8FC05D30C191}"/>
              </a:ext>
            </a:extLst>
          </p:cNvPr>
          <p:cNvSpPr>
            <a:spLocks noChangeArrowheads="1"/>
          </p:cNvSpPr>
          <p:nvPr>
            <p:custDataLst>
              <p:tags r:id="rId2"/>
            </p:custDataLst>
          </p:nvPr>
        </p:nvSpPr>
        <p:spPr bwMode="gray">
          <a:xfrm>
            <a:off x="2462584" y="1718715"/>
            <a:ext cx="4457700" cy="4473575"/>
          </a:xfrm>
          <a:prstGeom prst="ellipse">
            <a:avLst/>
          </a:prstGeom>
          <a:solidFill>
            <a:srgbClr val="FFFFFF"/>
          </a:solidFill>
          <a:ln w="9525">
            <a:solidFill>
              <a:srgbClr val="000000"/>
            </a:solidFill>
            <a:round/>
            <a:headEnd/>
            <a:tailEnd/>
          </a:ln>
          <a:effectLst/>
        </p:spPr>
        <p:txBody>
          <a:bodyPr wrap="none" anchor="ctr"/>
          <a:lstStyle/>
          <a:p>
            <a:pPr>
              <a:defRPr/>
            </a:pPr>
            <a:endParaRPr lang="sk-SK" u="sng" kern="0" dirty="0">
              <a:solidFill>
                <a:sysClr val="windowText" lastClr="000000"/>
              </a:solidFill>
              <a:latin typeface="Arial" panose="020B0604020202020204" pitchFamily="34" charset="0"/>
              <a:cs typeface="Arial" panose="020B0604020202020204" pitchFamily="34" charset="0"/>
            </a:endParaRPr>
          </a:p>
        </p:txBody>
      </p:sp>
      <p:sp>
        <p:nvSpPr>
          <p:cNvPr id="16" name="Line 6">
            <a:extLst>
              <a:ext uri="{FF2B5EF4-FFF2-40B4-BE49-F238E27FC236}">
                <a16:creationId xmlns:a16="http://schemas.microsoft.com/office/drawing/2014/main" id="{9D9C7CD6-0706-61A1-0E29-65A2F16335A6}"/>
              </a:ext>
            </a:extLst>
          </p:cNvPr>
          <p:cNvSpPr>
            <a:spLocks noChangeShapeType="1"/>
          </p:cNvSpPr>
          <p:nvPr>
            <p:custDataLst>
              <p:tags r:id="rId3"/>
            </p:custDataLst>
          </p:nvPr>
        </p:nvSpPr>
        <p:spPr bwMode="gray">
          <a:xfrm>
            <a:off x="3476996" y="2079077"/>
            <a:ext cx="2525713" cy="3687763"/>
          </a:xfrm>
          <a:prstGeom prst="line">
            <a:avLst/>
          </a:prstGeom>
          <a:noFill/>
          <a:ln w="9525">
            <a:solidFill>
              <a:srgbClr val="000000"/>
            </a:solid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17" name="Line 7">
            <a:extLst>
              <a:ext uri="{FF2B5EF4-FFF2-40B4-BE49-F238E27FC236}">
                <a16:creationId xmlns:a16="http://schemas.microsoft.com/office/drawing/2014/main" id="{128A7CBD-9398-5D95-B87E-5E7C2B3763C3}"/>
              </a:ext>
            </a:extLst>
          </p:cNvPr>
          <p:cNvSpPr>
            <a:spLocks noChangeShapeType="1"/>
          </p:cNvSpPr>
          <p:nvPr>
            <p:custDataLst>
              <p:tags r:id="rId4"/>
            </p:custDataLst>
          </p:nvPr>
        </p:nvSpPr>
        <p:spPr bwMode="gray">
          <a:xfrm flipH="1">
            <a:off x="3705596" y="2007640"/>
            <a:ext cx="2095500" cy="3960812"/>
          </a:xfrm>
          <a:prstGeom prst="line">
            <a:avLst/>
          </a:prstGeom>
          <a:noFill/>
          <a:ln w="9525">
            <a:solidFill>
              <a:srgbClr val="000000"/>
            </a:solid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18" name="Line 8">
            <a:extLst>
              <a:ext uri="{FF2B5EF4-FFF2-40B4-BE49-F238E27FC236}">
                <a16:creationId xmlns:a16="http://schemas.microsoft.com/office/drawing/2014/main" id="{F71AEB96-68C7-0480-467F-595EF38CC0EF}"/>
              </a:ext>
            </a:extLst>
          </p:cNvPr>
          <p:cNvSpPr>
            <a:spLocks noChangeShapeType="1"/>
          </p:cNvSpPr>
          <p:nvPr>
            <p:custDataLst>
              <p:tags r:id="rId5"/>
            </p:custDataLst>
          </p:nvPr>
        </p:nvSpPr>
        <p:spPr bwMode="gray">
          <a:xfrm>
            <a:off x="2462584" y="3923752"/>
            <a:ext cx="4457700" cy="0"/>
          </a:xfrm>
          <a:prstGeom prst="line">
            <a:avLst/>
          </a:prstGeom>
          <a:noFill/>
          <a:ln w="9525">
            <a:solidFill>
              <a:srgbClr val="000000"/>
            </a:solid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19" name="Oval 9">
            <a:extLst>
              <a:ext uri="{FF2B5EF4-FFF2-40B4-BE49-F238E27FC236}">
                <a16:creationId xmlns:a16="http://schemas.microsoft.com/office/drawing/2014/main" id="{C39069AD-70EE-8ED5-AEF7-1DA7832D67B0}"/>
              </a:ext>
            </a:extLst>
          </p:cNvPr>
          <p:cNvSpPr>
            <a:spLocks noChangeArrowheads="1"/>
          </p:cNvSpPr>
          <p:nvPr>
            <p:custDataLst>
              <p:tags r:id="rId6"/>
            </p:custDataLst>
          </p:nvPr>
        </p:nvSpPr>
        <p:spPr bwMode="gray">
          <a:xfrm>
            <a:off x="3618284" y="2914102"/>
            <a:ext cx="2146300" cy="2082800"/>
          </a:xfrm>
          <a:prstGeom prst="ellipse">
            <a:avLst/>
          </a:prstGeom>
          <a:solidFill>
            <a:srgbClr val="F6C2C2"/>
          </a:solidFill>
          <a:ln w="9525">
            <a:solidFill>
              <a:srgbClr val="000000"/>
            </a:solid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20" name="Text Box 10">
            <a:extLst>
              <a:ext uri="{FF2B5EF4-FFF2-40B4-BE49-F238E27FC236}">
                <a16:creationId xmlns:a16="http://schemas.microsoft.com/office/drawing/2014/main" id="{87591A8A-8E00-7BCC-D98C-C2D07BC4E561}"/>
              </a:ext>
            </a:extLst>
          </p:cNvPr>
          <p:cNvSpPr txBox="1">
            <a:spLocks noChangeArrowheads="1"/>
          </p:cNvSpPr>
          <p:nvPr>
            <p:custDataLst>
              <p:tags r:id="rId7"/>
            </p:custDataLst>
          </p:nvPr>
        </p:nvSpPr>
        <p:spPr bwMode="gray">
          <a:xfrm>
            <a:off x="4224709" y="1813965"/>
            <a:ext cx="1077912" cy="553998"/>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Defineeri probleem. Sea eesmärk</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1" name="Text Box 11">
            <a:extLst>
              <a:ext uri="{FF2B5EF4-FFF2-40B4-BE49-F238E27FC236}">
                <a16:creationId xmlns:a16="http://schemas.microsoft.com/office/drawing/2014/main" id="{F80C55E8-228C-747C-5400-F01BED46657D}"/>
              </a:ext>
            </a:extLst>
          </p:cNvPr>
          <p:cNvSpPr txBox="1">
            <a:spLocks noChangeArrowheads="1"/>
          </p:cNvSpPr>
          <p:nvPr>
            <p:custDataLst>
              <p:tags r:id="rId8"/>
            </p:custDataLst>
          </p:nvPr>
        </p:nvSpPr>
        <p:spPr bwMode="gray">
          <a:xfrm>
            <a:off x="5585196" y="2664865"/>
            <a:ext cx="893763" cy="369332"/>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Analüüsi fakte</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2" name="Text Box 12">
            <a:extLst>
              <a:ext uri="{FF2B5EF4-FFF2-40B4-BE49-F238E27FC236}">
                <a16:creationId xmlns:a16="http://schemas.microsoft.com/office/drawing/2014/main" id="{70140CC5-FE5A-B12D-5728-342194B36D9B}"/>
              </a:ext>
            </a:extLst>
          </p:cNvPr>
          <p:cNvSpPr txBox="1">
            <a:spLocks noChangeArrowheads="1"/>
          </p:cNvSpPr>
          <p:nvPr>
            <p:custDataLst>
              <p:tags r:id="rId9"/>
            </p:custDataLst>
          </p:nvPr>
        </p:nvSpPr>
        <p:spPr bwMode="gray">
          <a:xfrm>
            <a:off x="5831259" y="4103140"/>
            <a:ext cx="976312" cy="553998"/>
          </a:xfrm>
          <a:prstGeom prst="rect">
            <a:avLst/>
          </a:prstGeom>
          <a:noFill/>
          <a:ln w="9525">
            <a:noFill/>
            <a:miter lim="800000"/>
            <a:headEnd/>
            <a:tailEnd/>
          </a:ln>
          <a:effectLst/>
        </p:spPr>
        <p:txBody>
          <a:bodyPr lIns="0" tIns="0" rIns="0" bIns="0">
            <a:spAutoFit/>
          </a:bodyPr>
          <a:lstStyle/>
          <a:p>
            <a:pPr>
              <a:buSzPct val="120000"/>
              <a:defRPr/>
            </a:pPr>
            <a:r>
              <a:rPr lang="et-EE" sz="1200" u="sng" kern="0" dirty="0">
                <a:solidFill>
                  <a:sysClr val="windowText" lastClr="000000"/>
                </a:solidFill>
                <a:latin typeface="Arial" panose="020B0604020202020204" pitchFamily="34" charset="0"/>
                <a:cs typeface="Arial" panose="020B0604020202020204" pitchFamily="34" charset="0"/>
              </a:rPr>
              <a:t>Genereeri võimalikud lahendused</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3" name="Text Box 13">
            <a:extLst>
              <a:ext uri="{FF2B5EF4-FFF2-40B4-BE49-F238E27FC236}">
                <a16:creationId xmlns:a16="http://schemas.microsoft.com/office/drawing/2014/main" id="{A513C70A-4674-4A9D-D197-6AEBDD220A74}"/>
              </a:ext>
            </a:extLst>
          </p:cNvPr>
          <p:cNvSpPr txBox="1">
            <a:spLocks noChangeArrowheads="1"/>
          </p:cNvSpPr>
          <p:nvPr>
            <p:custDataLst>
              <p:tags r:id="rId10"/>
            </p:custDataLst>
          </p:nvPr>
        </p:nvSpPr>
        <p:spPr bwMode="gray">
          <a:xfrm>
            <a:off x="4470956" y="5201406"/>
            <a:ext cx="718056" cy="184666"/>
          </a:xfrm>
          <a:prstGeom prst="rect">
            <a:avLst/>
          </a:prstGeom>
          <a:noFill/>
          <a:ln w="9525">
            <a:noFill/>
            <a:miter lim="800000"/>
            <a:headEnd/>
            <a:tailEnd/>
          </a:ln>
          <a:effectLst/>
        </p:spPr>
        <p:txBody>
          <a:bodyPr wrap="square"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Planeeri</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4" name="Text Box 14">
            <a:extLst>
              <a:ext uri="{FF2B5EF4-FFF2-40B4-BE49-F238E27FC236}">
                <a16:creationId xmlns:a16="http://schemas.microsoft.com/office/drawing/2014/main" id="{C6AE4AF2-6290-4900-9D96-A9FD7DF80870}"/>
              </a:ext>
            </a:extLst>
          </p:cNvPr>
          <p:cNvSpPr txBox="1">
            <a:spLocks noChangeArrowheads="1"/>
          </p:cNvSpPr>
          <p:nvPr>
            <p:custDataLst>
              <p:tags r:id="rId11"/>
            </p:custDataLst>
          </p:nvPr>
        </p:nvSpPr>
        <p:spPr bwMode="gray">
          <a:xfrm>
            <a:off x="2791196" y="4285702"/>
            <a:ext cx="1390650" cy="184666"/>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Juuruta</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5" name="Text Box 15">
            <a:extLst>
              <a:ext uri="{FF2B5EF4-FFF2-40B4-BE49-F238E27FC236}">
                <a16:creationId xmlns:a16="http://schemas.microsoft.com/office/drawing/2014/main" id="{1A6AF837-10AA-ABF2-4843-0E4C10F68584}"/>
              </a:ext>
            </a:extLst>
          </p:cNvPr>
          <p:cNvSpPr txBox="1">
            <a:spLocks noChangeArrowheads="1"/>
          </p:cNvSpPr>
          <p:nvPr>
            <p:custDataLst>
              <p:tags r:id="rId12"/>
            </p:custDataLst>
          </p:nvPr>
        </p:nvSpPr>
        <p:spPr bwMode="gray">
          <a:xfrm>
            <a:off x="2847552" y="2806970"/>
            <a:ext cx="1163638" cy="553998"/>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Kontrolli, standardiseeri ja muuda püsivaks</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6" name="AutoShape 16">
            <a:extLst>
              <a:ext uri="{FF2B5EF4-FFF2-40B4-BE49-F238E27FC236}">
                <a16:creationId xmlns:a16="http://schemas.microsoft.com/office/drawing/2014/main" id="{E7573675-BA82-3C8E-21FE-566870109C68}"/>
              </a:ext>
            </a:extLst>
          </p:cNvPr>
          <p:cNvSpPr>
            <a:spLocks noChangeArrowheads="1"/>
          </p:cNvSpPr>
          <p:nvPr>
            <p:custDataLst>
              <p:tags r:id="rId13"/>
            </p:custDataLst>
          </p:nvPr>
        </p:nvSpPr>
        <p:spPr bwMode="gray">
          <a:xfrm rot="1509410">
            <a:off x="3405559" y="5757315"/>
            <a:ext cx="222250" cy="731837"/>
          </a:xfrm>
          <a:prstGeom prst="leftArrow">
            <a:avLst>
              <a:gd name="adj1" fmla="val 72287"/>
              <a:gd name="adj2" fmla="val 100000"/>
            </a:avLst>
          </a:prstGeom>
          <a:gradFill rotWithShape="1">
            <a:gsLst>
              <a:gs pos="0">
                <a:srgbClr val="DE2121"/>
              </a:gs>
              <a:gs pos="100000">
                <a:srgbClr val="F6C2C2"/>
              </a:gs>
            </a:gsLst>
            <a:lin ang="0" scaled="1"/>
          </a:gradFill>
          <a:ln w="19050" algn="ctr">
            <a:solidFill>
              <a:srgbClr val="000000"/>
            </a:solid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27" name="Rectangle 17">
            <a:extLst>
              <a:ext uri="{FF2B5EF4-FFF2-40B4-BE49-F238E27FC236}">
                <a16:creationId xmlns:a16="http://schemas.microsoft.com/office/drawing/2014/main" id="{EBE24A4D-231B-82DF-6E96-8920A5542BA3}"/>
              </a:ext>
            </a:extLst>
          </p:cNvPr>
          <p:cNvSpPr>
            <a:spLocks noChangeArrowheads="1"/>
          </p:cNvSpPr>
          <p:nvPr>
            <p:custDataLst>
              <p:tags r:id="rId14"/>
            </p:custDataLst>
          </p:nvPr>
        </p:nvSpPr>
        <p:spPr bwMode="gray">
          <a:xfrm rot="1625441" flipH="1">
            <a:off x="3592884" y="5979565"/>
            <a:ext cx="50800" cy="344487"/>
          </a:xfrm>
          <a:prstGeom prst="rect">
            <a:avLst/>
          </a:prstGeom>
          <a:solidFill>
            <a:srgbClr val="F6C2C2"/>
          </a:solidFill>
          <a:ln w="9525" algn="ctr">
            <a:no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28" name="AutoShape 18">
            <a:extLst>
              <a:ext uri="{FF2B5EF4-FFF2-40B4-BE49-F238E27FC236}">
                <a16:creationId xmlns:a16="http://schemas.microsoft.com/office/drawing/2014/main" id="{112CCCE9-28B2-BDFD-515F-63D0BBB7AE11}"/>
              </a:ext>
            </a:extLst>
          </p:cNvPr>
          <p:cNvSpPr>
            <a:spLocks noChangeArrowheads="1"/>
          </p:cNvSpPr>
          <p:nvPr>
            <p:custDataLst>
              <p:tags r:id="rId15"/>
            </p:custDataLst>
          </p:nvPr>
        </p:nvSpPr>
        <p:spPr bwMode="gray">
          <a:xfrm rot="8332826">
            <a:off x="3303959" y="1488527"/>
            <a:ext cx="222250" cy="731838"/>
          </a:xfrm>
          <a:prstGeom prst="leftArrow">
            <a:avLst>
              <a:gd name="adj1" fmla="val 72287"/>
              <a:gd name="adj2" fmla="val 100000"/>
            </a:avLst>
          </a:prstGeom>
          <a:gradFill rotWithShape="1">
            <a:gsLst>
              <a:gs pos="0">
                <a:srgbClr val="DE2121"/>
              </a:gs>
              <a:gs pos="100000">
                <a:srgbClr val="F6C2C2"/>
              </a:gs>
            </a:gsLst>
            <a:lin ang="0" scaled="1"/>
          </a:gradFill>
          <a:ln w="19050" algn="ctr">
            <a:solidFill>
              <a:srgbClr val="000000"/>
            </a:solid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29" name="Rectangle 19">
            <a:extLst>
              <a:ext uri="{FF2B5EF4-FFF2-40B4-BE49-F238E27FC236}">
                <a16:creationId xmlns:a16="http://schemas.microsoft.com/office/drawing/2014/main" id="{6B7B3A35-A2C1-BEDE-A0D7-C20323FF014C}"/>
              </a:ext>
            </a:extLst>
          </p:cNvPr>
          <p:cNvSpPr>
            <a:spLocks noChangeArrowheads="1"/>
          </p:cNvSpPr>
          <p:nvPr>
            <p:custDataLst>
              <p:tags r:id="rId16"/>
            </p:custDataLst>
          </p:nvPr>
        </p:nvSpPr>
        <p:spPr bwMode="gray">
          <a:xfrm rot="8448857" flipH="1">
            <a:off x="3319834" y="1764752"/>
            <a:ext cx="50800" cy="344488"/>
          </a:xfrm>
          <a:prstGeom prst="rect">
            <a:avLst/>
          </a:prstGeom>
          <a:solidFill>
            <a:srgbClr val="F6C2C2"/>
          </a:solidFill>
          <a:ln w="9525" algn="ctr">
            <a:no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0" name="Text Box 20">
            <a:extLst>
              <a:ext uri="{FF2B5EF4-FFF2-40B4-BE49-F238E27FC236}">
                <a16:creationId xmlns:a16="http://schemas.microsoft.com/office/drawing/2014/main" id="{6204481D-FC57-643D-7F39-8916B452F1CF}"/>
              </a:ext>
            </a:extLst>
          </p:cNvPr>
          <p:cNvSpPr txBox="1">
            <a:spLocks noChangeArrowheads="1"/>
          </p:cNvSpPr>
          <p:nvPr>
            <p:custDataLst>
              <p:tags r:id="rId17"/>
            </p:custDataLst>
          </p:nvPr>
        </p:nvSpPr>
        <p:spPr bwMode="gray">
          <a:xfrm rot="16200000">
            <a:off x="6390059" y="3822152"/>
            <a:ext cx="1392238" cy="274637"/>
          </a:xfrm>
          <a:prstGeom prst="rect">
            <a:avLst/>
          </a:prstGeom>
          <a:noFill/>
          <a:ln w="9525">
            <a:noFill/>
            <a:miter lim="800000"/>
            <a:headEnd/>
            <a:tailEnd/>
          </a:ln>
          <a:effectLst/>
        </p:spPr>
        <p:txBody>
          <a:bodyPr lIns="91420" tIns="45710" rIns="91420" bIns="45710">
            <a:spAutoFit/>
          </a:bodyPr>
          <a:lstStyle/>
          <a:p>
            <a:pPr algn="ct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Planeeri</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31" name="Text Box 21">
            <a:extLst>
              <a:ext uri="{FF2B5EF4-FFF2-40B4-BE49-F238E27FC236}">
                <a16:creationId xmlns:a16="http://schemas.microsoft.com/office/drawing/2014/main" id="{DCE0F7B9-11FD-AC69-70D8-E9BEAA92F066}"/>
              </a:ext>
            </a:extLst>
          </p:cNvPr>
          <p:cNvSpPr txBox="1">
            <a:spLocks noChangeArrowheads="1"/>
          </p:cNvSpPr>
          <p:nvPr>
            <p:custDataLst>
              <p:tags r:id="rId18"/>
            </p:custDataLst>
          </p:nvPr>
        </p:nvSpPr>
        <p:spPr bwMode="gray">
          <a:xfrm rot="3642059">
            <a:off x="1932359" y="5082627"/>
            <a:ext cx="1392238" cy="274637"/>
          </a:xfrm>
          <a:prstGeom prst="rect">
            <a:avLst/>
          </a:prstGeom>
          <a:noFill/>
          <a:ln w="9525">
            <a:noFill/>
            <a:miter lim="800000"/>
            <a:headEnd/>
            <a:tailEnd/>
          </a:ln>
          <a:effectLst/>
        </p:spPr>
        <p:txBody>
          <a:bodyPr lIns="91420" tIns="45710" rIns="91420" bIns="45710">
            <a:spAutoFit/>
          </a:bodyPr>
          <a:lstStyle/>
          <a:p>
            <a:pPr algn="ct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Tee</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32" name="Text Box 22">
            <a:extLst>
              <a:ext uri="{FF2B5EF4-FFF2-40B4-BE49-F238E27FC236}">
                <a16:creationId xmlns:a16="http://schemas.microsoft.com/office/drawing/2014/main" id="{846BDE89-88A7-8334-ED12-B8A5992FEAB2}"/>
              </a:ext>
            </a:extLst>
          </p:cNvPr>
          <p:cNvSpPr txBox="1">
            <a:spLocks noChangeArrowheads="1"/>
          </p:cNvSpPr>
          <p:nvPr>
            <p:custDataLst>
              <p:tags r:id="rId19"/>
            </p:custDataLst>
          </p:nvPr>
        </p:nvSpPr>
        <p:spPr bwMode="gray">
          <a:xfrm rot="16985963">
            <a:off x="1711696" y="3134765"/>
            <a:ext cx="1392237" cy="274638"/>
          </a:xfrm>
          <a:prstGeom prst="rect">
            <a:avLst/>
          </a:prstGeom>
          <a:noFill/>
          <a:ln w="9525">
            <a:noFill/>
            <a:miter lim="800000"/>
            <a:headEnd/>
            <a:tailEnd/>
          </a:ln>
          <a:effectLst/>
        </p:spPr>
        <p:txBody>
          <a:bodyPr lIns="91420" tIns="45710" rIns="91420" bIns="45710">
            <a:spAutoFit/>
          </a:bodyPr>
          <a:lstStyle/>
          <a:p>
            <a:pPr algn="ct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Kontrolli</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33" name="Text Box 23">
            <a:extLst>
              <a:ext uri="{FF2B5EF4-FFF2-40B4-BE49-F238E27FC236}">
                <a16:creationId xmlns:a16="http://schemas.microsoft.com/office/drawing/2014/main" id="{6E428AB3-A4E9-FDB6-1D23-D8DD2E30A2CF}"/>
              </a:ext>
            </a:extLst>
          </p:cNvPr>
          <p:cNvSpPr txBox="1">
            <a:spLocks noChangeArrowheads="1"/>
          </p:cNvSpPr>
          <p:nvPr>
            <p:custDataLst>
              <p:tags r:id="rId20"/>
            </p:custDataLst>
          </p:nvPr>
        </p:nvSpPr>
        <p:spPr bwMode="gray">
          <a:xfrm rot="18592270">
            <a:off x="2302540" y="2130294"/>
            <a:ext cx="1392237" cy="276979"/>
          </a:xfrm>
          <a:prstGeom prst="rect">
            <a:avLst/>
          </a:prstGeom>
          <a:noFill/>
          <a:ln w="9525">
            <a:noFill/>
            <a:miter lim="800000"/>
            <a:headEnd/>
            <a:tailEnd/>
          </a:ln>
          <a:effectLst/>
        </p:spPr>
        <p:txBody>
          <a:bodyPr lIns="91420" tIns="45710" rIns="91420" bIns="45710">
            <a:spAutoFit/>
          </a:bodyPr>
          <a:lstStyle/>
          <a:p>
            <a:pPr algn="ct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Tegutse</a:t>
            </a:r>
          </a:p>
        </p:txBody>
      </p:sp>
      <p:sp>
        <p:nvSpPr>
          <p:cNvPr id="34" name="AutoShape 24">
            <a:extLst>
              <a:ext uri="{FF2B5EF4-FFF2-40B4-BE49-F238E27FC236}">
                <a16:creationId xmlns:a16="http://schemas.microsoft.com/office/drawing/2014/main" id="{836C8ACD-8C43-3540-BEFD-56DE6FAC219C}"/>
              </a:ext>
            </a:extLst>
          </p:cNvPr>
          <p:cNvSpPr>
            <a:spLocks noChangeArrowheads="1"/>
          </p:cNvSpPr>
          <p:nvPr>
            <p:custDataLst>
              <p:tags r:id="rId21"/>
            </p:custDataLst>
          </p:nvPr>
        </p:nvSpPr>
        <p:spPr bwMode="gray">
          <a:xfrm rot="7460903">
            <a:off x="2588790" y="2187821"/>
            <a:ext cx="222250" cy="731838"/>
          </a:xfrm>
          <a:prstGeom prst="leftArrow">
            <a:avLst>
              <a:gd name="adj1" fmla="val 72287"/>
              <a:gd name="adj2" fmla="val 100000"/>
            </a:avLst>
          </a:prstGeom>
          <a:gradFill rotWithShape="1">
            <a:gsLst>
              <a:gs pos="0">
                <a:srgbClr val="DE2121"/>
              </a:gs>
              <a:gs pos="100000">
                <a:srgbClr val="F6C2C2"/>
              </a:gs>
            </a:gsLst>
            <a:lin ang="0" scaled="1"/>
          </a:gradFill>
          <a:ln w="19050" algn="ctr">
            <a:solidFill>
              <a:srgbClr val="000000"/>
            </a:solid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5" name="Rectangle 25">
            <a:extLst>
              <a:ext uri="{FF2B5EF4-FFF2-40B4-BE49-F238E27FC236}">
                <a16:creationId xmlns:a16="http://schemas.microsoft.com/office/drawing/2014/main" id="{C337A426-BBDC-0338-7C08-BEE72DDCEA9D}"/>
              </a:ext>
            </a:extLst>
          </p:cNvPr>
          <p:cNvSpPr>
            <a:spLocks noChangeArrowheads="1"/>
          </p:cNvSpPr>
          <p:nvPr>
            <p:custDataLst>
              <p:tags r:id="rId22"/>
            </p:custDataLst>
          </p:nvPr>
        </p:nvSpPr>
        <p:spPr bwMode="gray">
          <a:xfrm rot="7576935" flipH="1">
            <a:off x="2628478" y="2478333"/>
            <a:ext cx="50800" cy="344487"/>
          </a:xfrm>
          <a:prstGeom prst="rect">
            <a:avLst/>
          </a:prstGeom>
          <a:solidFill>
            <a:srgbClr val="F6C2C2"/>
          </a:solidFill>
          <a:ln w="9525" algn="ctr">
            <a:no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6" name="AutoShape 26">
            <a:extLst>
              <a:ext uri="{FF2B5EF4-FFF2-40B4-BE49-F238E27FC236}">
                <a16:creationId xmlns:a16="http://schemas.microsoft.com/office/drawing/2014/main" id="{5321EF54-DBC8-3923-4974-3FE98B7B3B86}"/>
              </a:ext>
            </a:extLst>
          </p:cNvPr>
          <p:cNvSpPr>
            <a:spLocks noChangeArrowheads="1"/>
          </p:cNvSpPr>
          <p:nvPr>
            <p:custDataLst>
              <p:tags r:id="rId23"/>
            </p:custDataLst>
          </p:nvPr>
        </p:nvSpPr>
        <p:spPr bwMode="gray">
          <a:xfrm rot="5416477">
            <a:off x="2145878" y="3438771"/>
            <a:ext cx="222250" cy="731837"/>
          </a:xfrm>
          <a:prstGeom prst="leftArrow">
            <a:avLst>
              <a:gd name="adj1" fmla="val 72287"/>
              <a:gd name="adj2" fmla="val 100000"/>
            </a:avLst>
          </a:prstGeom>
          <a:gradFill rotWithShape="1">
            <a:gsLst>
              <a:gs pos="0">
                <a:srgbClr val="DE2121"/>
              </a:gs>
              <a:gs pos="100000">
                <a:srgbClr val="F6C2C2"/>
              </a:gs>
            </a:gsLst>
            <a:lin ang="0" scaled="1"/>
          </a:gradFill>
          <a:ln w="19050" algn="ctr">
            <a:solidFill>
              <a:srgbClr val="000000"/>
            </a:solid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7" name="Rectangle 27">
            <a:extLst>
              <a:ext uri="{FF2B5EF4-FFF2-40B4-BE49-F238E27FC236}">
                <a16:creationId xmlns:a16="http://schemas.microsoft.com/office/drawing/2014/main" id="{E3A730F8-03F6-2085-C42F-D67EC85B2428}"/>
              </a:ext>
            </a:extLst>
          </p:cNvPr>
          <p:cNvSpPr>
            <a:spLocks noChangeArrowheads="1"/>
          </p:cNvSpPr>
          <p:nvPr>
            <p:custDataLst>
              <p:tags r:id="rId24"/>
            </p:custDataLst>
          </p:nvPr>
        </p:nvSpPr>
        <p:spPr bwMode="gray">
          <a:xfrm rot="5532508" flipH="1">
            <a:off x="2247478" y="3738808"/>
            <a:ext cx="50800" cy="344487"/>
          </a:xfrm>
          <a:prstGeom prst="rect">
            <a:avLst/>
          </a:prstGeom>
          <a:solidFill>
            <a:srgbClr val="F6C2C2"/>
          </a:solidFill>
          <a:ln w="9525" algn="ctr">
            <a:no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8" name="Rectangle 39">
            <a:extLst>
              <a:ext uri="{FF2B5EF4-FFF2-40B4-BE49-F238E27FC236}">
                <a16:creationId xmlns:a16="http://schemas.microsoft.com/office/drawing/2014/main" id="{CA1D0E2C-2511-A4C6-EEC9-545E5B6B5929}"/>
              </a:ext>
            </a:extLst>
          </p:cNvPr>
          <p:cNvSpPr>
            <a:spLocks noChangeArrowheads="1"/>
          </p:cNvSpPr>
          <p:nvPr>
            <p:custDataLst>
              <p:tags r:id="rId25"/>
            </p:custDataLst>
          </p:nvPr>
        </p:nvSpPr>
        <p:spPr bwMode="auto">
          <a:xfrm>
            <a:off x="7999784" y="2166390"/>
            <a:ext cx="191928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Kaizen </a:t>
            </a: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mõttelaad</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fontAlgn="base">
              <a:spcBef>
                <a:spcPct val="0"/>
              </a:spcBef>
              <a:spcAft>
                <a:spcPct val="0"/>
              </a:spcAft>
              <a:buSzPct val="120000"/>
              <a:buFontTx/>
              <a:buNone/>
            </a:pPr>
            <a:endParaRPr lang="en-US" altLang="zh-CN" sz="5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Avasta ja ründa probleemi</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Leia juurpõhjused</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Lahenda probleemid ükshaaval</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Vähenda ebaefektiivust, suurenda paindlikkust</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grpSp>
        <p:nvGrpSpPr>
          <p:cNvPr id="39" name="Group 47">
            <a:extLst>
              <a:ext uri="{FF2B5EF4-FFF2-40B4-BE49-F238E27FC236}">
                <a16:creationId xmlns:a16="http://schemas.microsoft.com/office/drawing/2014/main" id="{D8198E00-5DA5-9FE5-99DA-51B293E9BC44}"/>
              </a:ext>
            </a:extLst>
          </p:cNvPr>
          <p:cNvGrpSpPr>
            <a:grpSpLocks/>
          </p:cNvGrpSpPr>
          <p:nvPr>
            <p:custDataLst>
              <p:tags r:id="rId26"/>
            </p:custDataLst>
          </p:nvPr>
        </p:nvGrpSpPr>
        <p:grpSpPr bwMode="auto">
          <a:xfrm>
            <a:off x="4593009" y="2383877"/>
            <a:ext cx="342900" cy="342900"/>
            <a:chOff x="160" y="1968"/>
            <a:chExt cx="960" cy="960"/>
          </a:xfrm>
        </p:grpSpPr>
        <p:sp>
          <p:nvSpPr>
            <p:cNvPr id="40" name="Oval 44">
              <a:extLst>
                <a:ext uri="{FF2B5EF4-FFF2-40B4-BE49-F238E27FC236}">
                  <a16:creationId xmlns:a16="http://schemas.microsoft.com/office/drawing/2014/main" id="{93990AD4-AE28-42E0-2F88-2D90549DE1FC}"/>
                </a:ext>
              </a:extLst>
            </p:cNvPr>
            <p:cNvSpPr>
              <a:spLocks noChangeArrowheads="1"/>
            </p:cNvSpPr>
            <p:nvPr>
              <p:custDataLst>
                <p:tags r:id="rId42"/>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41" name="Rectangle 46">
              <a:extLst>
                <a:ext uri="{FF2B5EF4-FFF2-40B4-BE49-F238E27FC236}">
                  <a16:creationId xmlns:a16="http://schemas.microsoft.com/office/drawing/2014/main" id="{EA01D3E0-1272-E6AB-7690-566DC8725E4C}"/>
                </a:ext>
              </a:extLst>
            </p:cNvPr>
            <p:cNvSpPr>
              <a:spLocks noChangeArrowheads="1"/>
            </p:cNvSpPr>
            <p:nvPr>
              <p:custDataLst>
                <p:tags r:id="rId43"/>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1</a:t>
              </a:r>
            </a:p>
          </p:txBody>
        </p:sp>
      </p:grpSp>
      <p:grpSp>
        <p:nvGrpSpPr>
          <p:cNvPr id="42" name="Group 48">
            <a:extLst>
              <a:ext uri="{FF2B5EF4-FFF2-40B4-BE49-F238E27FC236}">
                <a16:creationId xmlns:a16="http://schemas.microsoft.com/office/drawing/2014/main" id="{E466CE98-3257-9E7C-432E-594676AE6408}"/>
              </a:ext>
            </a:extLst>
          </p:cNvPr>
          <p:cNvGrpSpPr>
            <a:grpSpLocks/>
          </p:cNvGrpSpPr>
          <p:nvPr>
            <p:custDataLst>
              <p:tags r:id="rId27"/>
            </p:custDataLst>
          </p:nvPr>
        </p:nvGrpSpPr>
        <p:grpSpPr bwMode="auto">
          <a:xfrm>
            <a:off x="6050334" y="3450677"/>
            <a:ext cx="342900" cy="342900"/>
            <a:chOff x="160" y="1968"/>
            <a:chExt cx="960" cy="960"/>
          </a:xfrm>
        </p:grpSpPr>
        <p:sp>
          <p:nvSpPr>
            <p:cNvPr id="43" name="Oval 49">
              <a:extLst>
                <a:ext uri="{FF2B5EF4-FFF2-40B4-BE49-F238E27FC236}">
                  <a16:creationId xmlns:a16="http://schemas.microsoft.com/office/drawing/2014/main" id="{4082E401-1390-5E56-C9F7-CBCDD8F746EB}"/>
                </a:ext>
              </a:extLst>
            </p:cNvPr>
            <p:cNvSpPr>
              <a:spLocks noChangeArrowheads="1"/>
            </p:cNvSpPr>
            <p:nvPr>
              <p:custDataLst>
                <p:tags r:id="rId40"/>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44" name="Rectangle 50">
              <a:extLst>
                <a:ext uri="{FF2B5EF4-FFF2-40B4-BE49-F238E27FC236}">
                  <a16:creationId xmlns:a16="http://schemas.microsoft.com/office/drawing/2014/main" id="{08BFB64B-AC2B-F663-B37F-DBC6C5F96B71}"/>
                </a:ext>
              </a:extLst>
            </p:cNvPr>
            <p:cNvSpPr>
              <a:spLocks noChangeArrowheads="1"/>
            </p:cNvSpPr>
            <p:nvPr>
              <p:custDataLst>
                <p:tags r:id="rId41"/>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2</a:t>
              </a:r>
            </a:p>
          </p:txBody>
        </p:sp>
      </p:grpSp>
      <p:grpSp>
        <p:nvGrpSpPr>
          <p:cNvPr id="45" name="Group 51">
            <a:extLst>
              <a:ext uri="{FF2B5EF4-FFF2-40B4-BE49-F238E27FC236}">
                <a16:creationId xmlns:a16="http://schemas.microsoft.com/office/drawing/2014/main" id="{A1B82F36-3AA6-3D12-C2D2-7F1D7D768AB1}"/>
              </a:ext>
            </a:extLst>
          </p:cNvPr>
          <p:cNvGrpSpPr>
            <a:grpSpLocks/>
          </p:cNvGrpSpPr>
          <p:nvPr>
            <p:custDataLst>
              <p:tags r:id="rId28"/>
            </p:custDataLst>
          </p:nvPr>
        </p:nvGrpSpPr>
        <p:grpSpPr bwMode="auto">
          <a:xfrm>
            <a:off x="6050334" y="4917527"/>
            <a:ext cx="342900" cy="342900"/>
            <a:chOff x="160" y="1968"/>
            <a:chExt cx="960" cy="960"/>
          </a:xfrm>
        </p:grpSpPr>
        <p:sp>
          <p:nvSpPr>
            <p:cNvPr id="46" name="Oval 52">
              <a:extLst>
                <a:ext uri="{FF2B5EF4-FFF2-40B4-BE49-F238E27FC236}">
                  <a16:creationId xmlns:a16="http://schemas.microsoft.com/office/drawing/2014/main" id="{39206DB5-9C10-4B94-4C9E-CB4DB87F8717}"/>
                </a:ext>
              </a:extLst>
            </p:cNvPr>
            <p:cNvSpPr>
              <a:spLocks noChangeArrowheads="1"/>
            </p:cNvSpPr>
            <p:nvPr>
              <p:custDataLst>
                <p:tags r:id="rId38"/>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47" name="Rectangle 53">
              <a:extLst>
                <a:ext uri="{FF2B5EF4-FFF2-40B4-BE49-F238E27FC236}">
                  <a16:creationId xmlns:a16="http://schemas.microsoft.com/office/drawing/2014/main" id="{47C56E30-05FE-3E9E-1C5A-5AFF15167E53}"/>
                </a:ext>
              </a:extLst>
            </p:cNvPr>
            <p:cNvSpPr>
              <a:spLocks noChangeArrowheads="1"/>
            </p:cNvSpPr>
            <p:nvPr>
              <p:custDataLst>
                <p:tags r:id="rId39"/>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3</a:t>
              </a:r>
            </a:p>
          </p:txBody>
        </p:sp>
      </p:grpSp>
      <p:grpSp>
        <p:nvGrpSpPr>
          <p:cNvPr id="48" name="Group 54">
            <a:extLst>
              <a:ext uri="{FF2B5EF4-FFF2-40B4-BE49-F238E27FC236}">
                <a16:creationId xmlns:a16="http://schemas.microsoft.com/office/drawing/2014/main" id="{DCE5EE24-4BA8-FE55-361F-A69DC2A5EA4F}"/>
              </a:ext>
            </a:extLst>
          </p:cNvPr>
          <p:cNvGrpSpPr>
            <a:grpSpLocks/>
          </p:cNvGrpSpPr>
          <p:nvPr>
            <p:custDataLst>
              <p:tags r:id="rId29"/>
            </p:custDataLst>
          </p:nvPr>
        </p:nvGrpSpPr>
        <p:grpSpPr bwMode="auto">
          <a:xfrm>
            <a:off x="4593009" y="5517602"/>
            <a:ext cx="342900" cy="342900"/>
            <a:chOff x="160" y="1968"/>
            <a:chExt cx="960" cy="960"/>
          </a:xfrm>
        </p:grpSpPr>
        <p:sp>
          <p:nvSpPr>
            <p:cNvPr id="49" name="Oval 55">
              <a:extLst>
                <a:ext uri="{FF2B5EF4-FFF2-40B4-BE49-F238E27FC236}">
                  <a16:creationId xmlns:a16="http://schemas.microsoft.com/office/drawing/2014/main" id="{4DE5E39A-C3A5-C604-9563-0D9D13124C1B}"/>
                </a:ext>
              </a:extLst>
            </p:cNvPr>
            <p:cNvSpPr>
              <a:spLocks noChangeArrowheads="1"/>
            </p:cNvSpPr>
            <p:nvPr>
              <p:custDataLst>
                <p:tags r:id="rId36"/>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50" name="Rectangle 56">
              <a:extLst>
                <a:ext uri="{FF2B5EF4-FFF2-40B4-BE49-F238E27FC236}">
                  <a16:creationId xmlns:a16="http://schemas.microsoft.com/office/drawing/2014/main" id="{98687477-78F2-C60E-502C-E1F5F7709F26}"/>
                </a:ext>
              </a:extLst>
            </p:cNvPr>
            <p:cNvSpPr>
              <a:spLocks noChangeArrowheads="1"/>
            </p:cNvSpPr>
            <p:nvPr>
              <p:custDataLst>
                <p:tags r:id="rId37"/>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4</a:t>
              </a:r>
            </a:p>
          </p:txBody>
        </p:sp>
      </p:grpSp>
      <p:grpSp>
        <p:nvGrpSpPr>
          <p:cNvPr id="51" name="Group 57">
            <a:extLst>
              <a:ext uri="{FF2B5EF4-FFF2-40B4-BE49-F238E27FC236}">
                <a16:creationId xmlns:a16="http://schemas.microsoft.com/office/drawing/2014/main" id="{C9703C66-AF4C-E5B3-7777-1345782349E3}"/>
              </a:ext>
            </a:extLst>
          </p:cNvPr>
          <p:cNvGrpSpPr>
            <a:grpSpLocks/>
          </p:cNvGrpSpPr>
          <p:nvPr>
            <p:custDataLst>
              <p:tags r:id="rId30"/>
            </p:custDataLst>
          </p:nvPr>
        </p:nvGrpSpPr>
        <p:grpSpPr bwMode="auto">
          <a:xfrm>
            <a:off x="3030909" y="4917527"/>
            <a:ext cx="342900" cy="342900"/>
            <a:chOff x="160" y="1968"/>
            <a:chExt cx="960" cy="960"/>
          </a:xfrm>
        </p:grpSpPr>
        <p:sp>
          <p:nvSpPr>
            <p:cNvPr id="52" name="Oval 58">
              <a:extLst>
                <a:ext uri="{FF2B5EF4-FFF2-40B4-BE49-F238E27FC236}">
                  <a16:creationId xmlns:a16="http://schemas.microsoft.com/office/drawing/2014/main" id="{1F42D966-E442-5595-6863-5CDE6CA9A88E}"/>
                </a:ext>
              </a:extLst>
            </p:cNvPr>
            <p:cNvSpPr>
              <a:spLocks noChangeArrowheads="1"/>
            </p:cNvSpPr>
            <p:nvPr>
              <p:custDataLst>
                <p:tags r:id="rId34"/>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53" name="Rectangle 59">
              <a:extLst>
                <a:ext uri="{FF2B5EF4-FFF2-40B4-BE49-F238E27FC236}">
                  <a16:creationId xmlns:a16="http://schemas.microsoft.com/office/drawing/2014/main" id="{1340FFDC-9705-F945-2BF1-99BE79FC74B4}"/>
                </a:ext>
              </a:extLst>
            </p:cNvPr>
            <p:cNvSpPr>
              <a:spLocks noChangeArrowheads="1"/>
            </p:cNvSpPr>
            <p:nvPr>
              <p:custDataLst>
                <p:tags r:id="rId35"/>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5</a:t>
              </a:r>
            </a:p>
          </p:txBody>
        </p:sp>
      </p:grpSp>
      <p:grpSp>
        <p:nvGrpSpPr>
          <p:cNvPr id="54" name="Group 60">
            <a:extLst>
              <a:ext uri="{FF2B5EF4-FFF2-40B4-BE49-F238E27FC236}">
                <a16:creationId xmlns:a16="http://schemas.microsoft.com/office/drawing/2014/main" id="{DA20E250-0D9F-99DF-3869-FE9D85A22270}"/>
              </a:ext>
            </a:extLst>
          </p:cNvPr>
          <p:cNvGrpSpPr>
            <a:grpSpLocks/>
          </p:cNvGrpSpPr>
          <p:nvPr>
            <p:custDataLst>
              <p:tags r:id="rId31"/>
            </p:custDataLst>
          </p:nvPr>
        </p:nvGrpSpPr>
        <p:grpSpPr bwMode="auto">
          <a:xfrm>
            <a:off x="3030909" y="3450677"/>
            <a:ext cx="342900" cy="342900"/>
            <a:chOff x="160" y="1968"/>
            <a:chExt cx="960" cy="960"/>
          </a:xfrm>
        </p:grpSpPr>
        <p:sp>
          <p:nvSpPr>
            <p:cNvPr id="55" name="Oval 61">
              <a:extLst>
                <a:ext uri="{FF2B5EF4-FFF2-40B4-BE49-F238E27FC236}">
                  <a16:creationId xmlns:a16="http://schemas.microsoft.com/office/drawing/2014/main" id="{EE78F72C-7333-EC39-E9FC-0145490B36AF}"/>
                </a:ext>
              </a:extLst>
            </p:cNvPr>
            <p:cNvSpPr>
              <a:spLocks noChangeArrowheads="1"/>
            </p:cNvSpPr>
            <p:nvPr>
              <p:custDataLst>
                <p:tags r:id="rId32"/>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56" name="Rectangle 62">
              <a:extLst>
                <a:ext uri="{FF2B5EF4-FFF2-40B4-BE49-F238E27FC236}">
                  <a16:creationId xmlns:a16="http://schemas.microsoft.com/office/drawing/2014/main" id="{A69096EC-5C4E-D1A9-E726-6705E7E2267E}"/>
                </a:ext>
              </a:extLst>
            </p:cNvPr>
            <p:cNvSpPr>
              <a:spLocks noChangeArrowheads="1"/>
            </p:cNvSpPr>
            <p:nvPr>
              <p:custDataLst>
                <p:tags r:id="rId33"/>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6</a:t>
              </a:r>
            </a:p>
          </p:txBody>
        </p:sp>
      </p:grpSp>
    </p:spTree>
    <p:extLst>
      <p:ext uri="{BB962C8B-B14F-4D97-AF65-F5344CB8AC3E}">
        <p14:creationId xmlns:p14="http://schemas.microsoft.com/office/powerpoint/2010/main" val="3086140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0DC31-3795-60D1-3C67-8C1ABEF99A22}"/>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3163A8E2-9421-4645-47F4-41418332169A}"/>
              </a:ext>
            </a:extLst>
          </p:cNvPr>
          <p:cNvSpPr>
            <a:spLocks noGrp="1" noChangeArrowheads="1"/>
          </p:cNvSpPr>
          <p:nvPr>
            <p:ph type="title"/>
            <p:custDataLst>
              <p:tags r:id="rId1"/>
            </p:custDataLst>
          </p:nvPr>
        </p:nvSpPr>
        <p:spPr>
          <a:xfrm>
            <a:off x="1535608" y="153943"/>
            <a:ext cx="7697028" cy="618390"/>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KAIZEN </a:t>
            </a:r>
          </a:p>
        </p:txBody>
      </p:sp>
      <p:sp>
        <p:nvSpPr>
          <p:cNvPr id="4101" name="McK Measure">
            <a:extLst>
              <a:ext uri="{FF2B5EF4-FFF2-40B4-BE49-F238E27FC236}">
                <a16:creationId xmlns:a16="http://schemas.microsoft.com/office/drawing/2014/main" id="{DA8CA020-17F2-E964-63FB-79AB164D0AC8}"/>
              </a:ext>
            </a:extLst>
          </p:cNvPr>
          <p:cNvSpPr txBox="1">
            <a:spLocks noChangeArrowheads="1"/>
          </p:cNvSpPr>
          <p:nvPr>
            <p:custDataLst>
              <p:tags r:id="rId2"/>
            </p:custDataLst>
          </p:nvPr>
        </p:nvSpPr>
        <p:spPr bwMode="gray">
          <a:xfrm>
            <a:off x="4190370" y="4985576"/>
            <a:ext cx="518318" cy="57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Approval</a:t>
            </a:r>
          </a:p>
          <a:p>
            <a:pPr eaLnBrk="1" hangingPunct="1"/>
            <a:endParaRPr lang="en-US" altLang="en-US" sz="918"/>
          </a:p>
        </p:txBody>
      </p:sp>
      <p:sp>
        <p:nvSpPr>
          <p:cNvPr id="4102" name="AutoShape 4">
            <a:extLst>
              <a:ext uri="{FF2B5EF4-FFF2-40B4-BE49-F238E27FC236}">
                <a16:creationId xmlns:a16="http://schemas.microsoft.com/office/drawing/2014/main" id="{93B86C97-A9C8-5CF5-9741-4ED909AC9BFC}"/>
              </a:ext>
            </a:extLst>
          </p:cNvPr>
          <p:cNvSpPr>
            <a:spLocks noChangeArrowheads="1"/>
          </p:cNvSpPr>
          <p:nvPr>
            <p:custDataLst>
              <p:tags r:id="rId3"/>
            </p:custDataLst>
          </p:nvPr>
        </p:nvSpPr>
        <p:spPr bwMode="gray">
          <a:xfrm rot="10800000" flipV="1">
            <a:off x="3999240" y="5695023"/>
            <a:ext cx="902198" cy="155496"/>
          </a:xfrm>
          <a:prstGeom prst="triangle">
            <a:avLst>
              <a:gd name="adj" fmla="val 5000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103" name="McK Measure">
            <a:extLst>
              <a:ext uri="{FF2B5EF4-FFF2-40B4-BE49-F238E27FC236}">
                <a16:creationId xmlns:a16="http://schemas.microsoft.com/office/drawing/2014/main" id="{3CCDA83D-97C8-34A3-4A6D-DCE7B595EEB7}"/>
              </a:ext>
            </a:extLst>
          </p:cNvPr>
          <p:cNvSpPr txBox="1">
            <a:spLocks noChangeArrowheads="1"/>
          </p:cNvSpPr>
          <p:nvPr>
            <p:custDataLst>
              <p:tags r:id="rId4"/>
            </p:custDataLst>
          </p:nvPr>
        </p:nvSpPr>
        <p:spPr bwMode="gray">
          <a:xfrm>
            <a:off x="4127201" y="5942845"/>
            <a:ext cx="644658" cy="22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Cost-return analysis</a:t>
            </a:r>
          </a:p>
        </p:txBody>
      </p:sp>
      <p:sp>
        <p:nvSpPr>
          <p:cNvPr id="4104" name="McK Measure">
            <a:extLst>
              <a:ext uri="{FF2B5EF4-FFF2-40B4-BE49-F238E27FC236}">
                <a16:creationId xmlns:a16="http://schemas.microsoft.com/office/drawing/2014/main" id="{2A848B8E-E70D-9F46-F13B-152242E3DB8D}"/>
              </a:ext>
            </a:extLst>
          </p:cNvPr>
          <p:cNvSpPr txBox="1">
            <a:spLocks noChangeArrowheads="1"/>
          </p:cNvSpPr>
          <p:nvPr>
            <p:custDataLst>
              <p:tags r:id="rId5"/>
            </p:custDataLst>
          </p:nvPr>
        </p:nvSpPr>
        <p:spPr bwMode="gray">
          <a:xfrm>
            <a:off x="5568773" y="826071"/>
            <a:ext cx="991151"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Problem definition </a:t>
            </a:r>
          </a:p>
        </p:txBody>
      </p:sp>
      <p:sp>
        <p:nvSpPr>
          <p:cNvPr id="4105" name="McK Measure">
            <a:extLst>
              <a:ext uri="{FF2B5EF4-FFF2-40B4-BE49-F238E27FC236}">
                <a16:creationId xmlns:a16="http://schemas.microsoft.com/office/drawing/2014/main" id="{B277F68B-C313-081A-A3B0-B69D2F208607}"/>
              </a:ext>
            </a:extLst>
          </p:cNvPr>
          <p:cNvSpPr txBox="1">
            <a:spLocks noChangeArrowheads="1"/>
          </p:cNvSpPr>
          <p:nvPr>
            <p:custDataLst>
              <p:tags r:id="rId6"/>
            </p:custDataLst>
          </p:nvPr>
        </p:nvSpPr>
        <p:spPr bwMode="gray">
          <a:xfrm>
            <a:off x="7860712" y="826071"/>
            <a:ext cx="568531" cy="1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Quantification</a:t>
            </a:r>
          </a:p>
        </p:txBody>
      </p:sp>
      <p:sp>
        <p:nvSpPr>
          <p:cNvPr id="4106" name="McK Measure">
            <a:extLst>
              <a:ext uri="{FF2B5EF4-FFF2-40B4-BE49-F238E27FC236}">
                <a16:creationId xmlns:a16="http://schemas.microsoft.com/office/drawing/2014/main" id="{1E757562-18CE-DB2A-0FA8-D9253BF7BA0B}"/>
              </a:ext>
            </a:extLst>
          </p:cNvPr>
          <p:cNvSpPr txBox="1">
            <a:spLocks noChangeArrowheads="1"/>
          </p:cNvSpPr>
          <p:nvPr>
            <p:custDataLst>
              <p:tags r:id="rId7"/>
            </p:custDataLst>
          </p:nvPr>
        </p:nvSpPr>
        <p:spPr bwMode="gray">
          <a:xfrm>
            <a:off x="8813122" y="2938218"/>
            <a:ext cx="568531" cy="1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Ranking of causes</a:t>
            </a:r>
          </a:p>
        </p:txBody>
      </p:sp>
      <p:sp>
        <p:nvSpPr>
          <p:cNvPr id="4107" name="AutoShape 9">
            <a:extLst>
              <a:ext uri="{FF2B5EF4-FFF2-40B4-BE49-F238E27FC236}">
                <a16:creationId xmlns:a16="http://schemas.microsoft.com/office/drawing/2014/main" id="{E760D387-5C6A-CA0F-9321-DD7073409F74}"/>
              </a:ext>
            </a:extLst>
          </p:cNvPr>
          <p:cNvSpPr>
            <a:spLocks noChangeArrowheads="1"/>
          </p:cNvSpPr>
          <p:nvPr>
            <p:custDataLst>
              <p:tags r:id="rId8"/>
            </p:custDataLst>
          </p:nvPr>
        </p:nvSpPr>
        <p:spPr bwMode="gray">
          <a:xfrm rot="5400000">
            <a:off x="8400716" y="3395796"/>
            <a:ext cx="405298" cy="183032"/>
          </a:xfrm>
          <a:prstGeom prst="triangle">
            <a:avLst>
              <a:gd name="adj" fmla="val 5000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0" tIns="0" rIns="0" bIns="0" anchor="ct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108" name="Rectangle 10">
            <a:extLst>
              <a:ext uri="{FF2B5EF4-FFF2-40B4-BE49-F238E27FC236}">
                <a16:creationId xmlns:a16="http://schemas.microsoft.com/office/drawing/2014/main" id="{5C9EE346-545B-C47A-6AB5-EEAEF23A6687}"/>
              </a:ext>
            </a:extLst>
          </p:cNvPr>
          <p:cNvSpPr>
            <a:spLocks noChangeArrowheads="1"/>
          </p:cNvSpPr>
          <p:nvPr>
            <p:custDataLst>
              <p:tags r:id="rId9"/>
            </p:custDataLst>
          </p:nvPr>
        </p:nvSpPr>
        <p:spPr bwMode="gray">
          <a:xfrm>
            <a:off x="4496502" y="2133205"/>
            <a:ext cx="931353" cy="48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rgbClr val="FF0000"/>
              </a:buClr>
              <a:buSzPct val="70000"/>
              <a:buFont typeface="Wingdings" panose="05000000000000000000" pitchFamily="2" charset="2"/>
              <a:buChar char="Ø"/>
            </a:pPr>
            <a:r>
              <a:rPr lang="et-EE" altLang="en-US" sz="1224" dirty="0"/>
              <a:t>Defineeri probleem ja eesmärgista</a:t>
            </a:r>
            <a:endParaRPr lang="en-US" altLang="en-US" sz="1224" dirty="0"/>
          </a:p>
        </p:txBody>
      </p:sp>
      <p:sp>
        <p:nvSpPr>
          <p:cNvPr id="4109" name="Rectangle 17">
            <a:extLst>
              <a:ext uri="{FF2B5EF4-FFF2-40B4-BE49-F238E27FC236}">
                <a16:creationId xmlns:a16="http://schemas.microsoft.com/office/drawing/2014/main" id="{E1EF9B15-22BD-60E1-F33E-932B3FA449B8}"/>
              </a:ext>
            </a:extLst>
          </p:cNvPr>
          <p:cNvSpPr>
            <a:spLocks noChangeArrowheads="1"/>
          </p:cNvSpPr>
          <p:nvPr>
            <p:custDataLst>
              <p:tags r:id="rId10"/>
            </p:custDataLst>
          </p:nvPr>
        </p:nvSpPr>
        <p:spPr bwMode="gray">
          <a:xfrm>
            <a:off x="5309614" y="4557963"/>
            <a:ext cx="879521"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224" dirty="0"/>
              <a:t>Genereeri võimalikud lahendused</a:t>
            </a:r>
            <a:endParaRPr lang="en-US" altLang="en-US" sz="1224" dirty="0"/>
          </a:p>
        </p:txBody>
      </p:sp>
      <p:sp>
        <p:nvSpPr>
          <p:cNvPr id="4110" name="Rectangle 21">
            <a:extLst>
              <a:ext uri="{FF2B5EF4-FFF2-40B4-BE49-F238E27FC236}">
                <a16:creationId xmlns:a16="http://schemas.microsoft.com/office/drawing/2014/main" id="{75CECB0F-322C-E039-E889-E0FF12423D37}"/>
              </a:ext>
            </a:extLst>
          </p:cNvPr>
          <p:cNvSpPr>
            <a:spLocks noChangeArrowheads="1"/>
          </p:cNvSpPr>
          <p:nvPr>
            <p:custDataLst>
              <p:tags r:id="rId11"/>
            </p:custDataLst>
          </p:nvPr>
        </p:nvSpPr>
        <p:spPr bwMode="gray">
          <a:xfrm>
            <a:off x="2703480" y="4719691"/>
            <a:ext cx="783957" cy="18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n-US" altLang="en-US" sz="1224" dirty="0"/>
              <a:t>Pl</a:t>
            </a:r>
            <a:r>
              <a:rPr lang="et-EE" altLang="en-US" sz="1224" dirty="0"/>
              <a:t>aneeri</a:t>
            </a:r>
            <a:endParaRPr lang="en-US" altLang="en-US" sz="1224" dirty="0"/>
          </a:p>
        </p:txBody>
      </p:sp>
      <p:sp>
        <p:nvSpPr>
          <p:cNvPr id="4111" name="Freeform 22">
            <a:extLst>
              <a:ext uri="{FF2B5EF4-FFF2-40B4-BE49-F238E27FC236}">
                <a16:creationId xmlns:a16="http://schemas.microsoft.com/office/drawing/2014/main" id="{D2412439-74D3-E725-FF53-007D96679431}"/>
              </a:ext>
            </a:extLst>
          </p:cNvPr>
          <p:cNvSpPr>
            <a:spLocks/>
          </p:cNvSpPr>
          <p:nvPr>
            <p:custDataLst>
              <p:tags r:id="rId12"/>
            </p:custDataLst>
          </p:nvPr>
        </p:nvSpPr>
        <p:spPr bwMode="gray">
          <a:xfrm>
            <a:off x="4002479" y="4664866"/>
            <a:ext cx="0" cy="204088"/>
          </a:xfrm>
          <a:custGeom>
            <a:avLst/>
            <a:gdLst>
              <a:gd name="T0" fmla="*/ 0 w 297"/>
              <a:gd name="T1" fmla="*/ 0 h 1181"/>
              <a:gd name="T2" fmla="*/ 0 w 297"/>
              <a:gd name="T3" fmla="*/ 2147483647 h 1181"/>
              <a:gd name="T4" fmla="*/ 0 w 297"/>
              <a:gd name="T5" fmla="*/ 2147483647 h 1181"/>
              <a:gd name="T6" fmla="*/ 0 60000 65536"/>
              <a:gd name="T7" fmla="*/ 0 60000 65536"/>
              <a:gd name="T8" fmla="*/ 0 60000 65536"/>
              <a:gd name="T9" fmla="*/ 0 w 297"/>
              <a:gd name="T10" fmla="*/ 0 h 1181"/>
              <a:gd name="T11" fmla="*/ 0 w 297"/>
              <a:gd name="T12" fmla="*/ 1181 h 1181"/>
            </a:gdLst>
            <a:ahLst/>
            <a:cxnLst>
              <a:cxn ang="T6">
                <a:pos x="T0" y="T1"/>
              </a:cxn>
              <a:cxn ang="T7">
                <a:pos x="T2" y="T3"/>
              </a:cxn>
              <a:cxn ang="T8">
                <a:pos x="T4" y="T5"/>
              </a:cxn>
            </a:cxnLst>
            <a:rect l="T9" t="T10" r="T11" b="T12"/>
            <a:pathLst>
              <a:path w="297" h="1181">
                <a:moveTo>
                  <a:pt x="297" y="0"/>
                </a:moveTo>
                <a:lnTo>
                  <a:pt x="0" y="182"/>
                </a:lnTo>
                <a:lnTo>
                  <a:pt x="0" y="1181"/>
                </a:ln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sz="1837"/>
          </a:p>
        </p:txBody>
      </p:sp>
      <p:sp>
        <p:nvSpPr>
          <p:cNvPr id="4112" name="Freeform 23">
            <a:extLst>
              <a:ext uri="{FF2B5EF4-FFF2-40B4-BE49-F238E27FC236}">
                <a16:creationId xmlns:a16="http://schemas.microsoft.com/office/drawing/2014/main" id="{E3BBD526-CFC0-4A3D-E07E-BBBFA8942195}"/>
              </a:ext>
            </a:extLst>
          </p:cNvPr>
          <p:cNvSpPr>
            <a:spLocks/>
          </p:cNvSpPr>
          <p:nvPr>
            <p:custDataLst>
              <p:tags r:id="rId13"/>
            </p:custDataLst>
          </p:nvPr>
        </p:nvSpPr>
        <p:spPr bwMode="gray">
          <a:xfrm flipH="1">
            <a:off x="4465727" y="4681063"/>
            <a:ext cx="477825" cy="288448"/>
          </a:xfrm>
          <a:custGeom>
            <a:avLst/>
            <a:gdLst>
              <a:gd name="T0" fmla="*/ 2147483647 w 297"/>
              <a:gd name="T1" fmla="*/ 0 h 1181"/>
              <a:gd name="T2" fmla="*/ 0 w 297"/>
              <a:gd name="T3" fmla="*/ 2147483647 h 1181"/>
              <a:gd name="T4" fmla="*/ 0 w 297"/>
              <a:gd name="T5" fmla="*/ 2147483647 h 1181"/>
              <a:gd name="T6" fmla="*/ 0 60000 65536"/>
              <a:gd name="T7" fmla="*/ 0 60000 65536"/>
              <a:gd name="T8" fmla="*/ 0 60000 65536"/>
              <a:gd name="T9" fmla="*/ 0 w 297"/>
              <a:gd name="T10" fmla="*/ 0 h 1181"/>
              <a:gd name="T11" fmla="*/ 297 w 297"/>
              <a:gd name="T12" fmla="*/ 1181 h 1181"/>
            </a:gdLst>
            <a:ahLst/>
            <a:cxnLst>
              <a:cxn ang="T6">
                <a:pos x="T0" y="T1"/>
              </a:cxn>
              <a:cxn ang="T7">
                <a:pos x="T2" y="T3"/>
              </a:cxn>
              <a:cxn ang="T8">
                <a:pos x="T4" y="T5"/>
              </a:cxn>
            </a:cxnLst>
            <a:rect l="T9" t="T10" r="T11" b="T12"/>
            <a:pathLst>
              <a:path w="297" h="1181">
                <a:moveTo>
                  <a:pt x="297" y="0"/>
                </a:moveTo>
                <a:lnTo>
                  <a:pt x="0" y="182"/>
                </a:lnTo>
                <a:lnTo>
                  <a:pt x="0" y="1181"/>
                </a:ln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sz="1837"/>
          </a:p>
        </p:txBody>
      </p:sp>
      <p:sp>
        <p:nvSpPr>
          <p:cNvPr id="4113" name="Freeform 24">
            <a:extLst>
              <a:ext uri="{FF2B5EF4-FFF2-40B4-BE49-F238E27FC236}">
                <a16:creationId xmlns:a16="http://schemas.microsoft.com/office/drawing/2014/main" id="{8EE4B432-3476-FD1B-0541-4C399E33C809}"/>
              </a:ext>
            </a:extLst>
          </p:cNvPr>
          <p:cNvSpPr>
            <a:spLocks/>
          </p:cNvSpPr>
          <p:nvPr>
            <p:custDataLst>
              <p:tags r:id="rId14"/>
            </p:custDataLst>
          </p:nvPr>
        </p:nvSpPr>
        <p:spPr bwMode="gray">
          <a:xfrm>
            <a:off x="5238345" y="4161126"/>
            <a:ext cx="0" cy="204088"/>
          </a:xfrm>
          <a:custGeom>
            <a:avLst/>
            <a:gdLst>
              <a:gd name="T0" fmla="*/ 0 w 3543"/>
              <a:gd name="T1" fmla="*/ 0 h 144"/>
              <a:gd name="T2" fmla="*/ 0 w 3543"/>
              <a:gd name="T3" fmla="*/ 2147483647 h 144"/>
              <a:gd name="T4" fmla="*/ 0 w 3543"/>
              <a:gd name="T5" fmla="*/ 2147483647 h 144"/>
              <a:gd name="T6" fmla="*/ 0 60000 65536"/>
              <a:gd name="T7" fmla="*/ 0 60000 65536"/>
              <a:gd name="T8" fmla="*/ 0 60000 65536"/>
              <a:gd name="T9" fmla="*/ 0 w 3543"/>
              <a:gd name="T10" fmla="*/ 0 h 144"/>
              <a:gd name="T11" fmla="*/ 0 w 3543"/>
              <a:gd name="T12" fmla="*/ 144 h 144"/>
            </a:gdLst>
            <a:ahLst/>
            <a:cxnLst>
              <a:cxn ang="T6">
                <a:pos x="T0" y="T1"/>
              </a:cxn>
              <a:cxn ang="T7">
                <a:pos x="T2" y="T3"/>
              </a:cxn>
              <a:cxn ang="T8">
                <a:pos x="T4" y="T5"/>
              </a:cxn>
            </a:cxnLst>
            <a:rect l="T9" t="T10" r="T11" b="T12"/>
            <a:pathLst>
              <a:path w="3543" h="144">
                <a:moveTo>
                  <a:pt x="0" y="0"/>
                </a:moveTo>
                <a:lnTo>
                  <a:pt x="87" y="144"/>
                </a:lnTo>
                <a:lnTo>
                  <a:pt x="3543" y="144"/>
                </a:ln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sz="1837"/>
          </a:p>
        </p:txBody>
      </p:sp>
      <p:sp>
        <p:nvSpPr>
          <p:cNvPr id="4114" name="Freeform 25">
            <a:extLst>
              <a:ext uri="{FF2B5EF4-FFF2-40B4-BE49-F238E27FC236}">
                <a16:creationId xmlns:a16="http://schemas.microsoft.com/office/drawing/2014/main" id="{0AEBDB48-7BD0-04C9-55DE-D0C285FF5324}"/>
              </a:ext>
            </a:extLst>
          </p:cNvPr>
          <p:cNvSpPr>
            <a:spLocks/>
          </p:cNvSpPr>
          <p:nvPr>
            <p:custDataLst>
              <p:tags r:id="rId15"/>
            </p:custDataLst>
          </p:nvPr>
        </p:nvSpPr>
        <p:spPr bwMode="gray">
          <a:xfrm>
            <a:off x="5207570" y="2675819"/>
            <a:ext cx="5251213" cy="288448"/>
          </a:xfrm>
          <a:custGeom>
            <a:avLst/>
            <a:gdLst>
              <a:gd name="T0" fmla="*/ 0 w 3600"/>
              <a:gd name="T1" fmla="*/ 2147483647 h 249"/>
              <a:gd name="T2" fmla="*/ 2147483647 w 3600"/>
              <a:gd name="T3" fmla="*/ 0 h 249"/>
              <a:gd name="T4" fmla="*/ 2147483647 w 3600"/>
              <a:gd name="T5" fmla="*/ 0 h 249"/>
              <a:gd name="T6" fmla="*/ 0 60000 65536"/>
              <a:gd name="T7" fmla="*/ 0 60000 65536"/>
              <a:gd name="T8" fmla="*/ 0 60000 65536"/>
              <a:gd name="T9" fmla="*/ 0 w 3600"/>
              <a:gd name="T10" fmla="*/ 0 h 249"/>
              <a:gd name="T11" fmla="*/ 3600 w 3600"/>
              <a:gd name="T12" fmla="*/ 249 h 249"/>
            </a:gdLst>
            <a:ahLst/>
            <a:cxnLst>
              <a:cxn ang="T6">
                <a:pos x="T0" y="T1"/>
              </a:cxn>
              <a:cxn ang="T7">
                <a:pos x="T2" y="T3"/>
              </a:cxn>
              <a:cxn ang="T8">
                <a:pos x="T4" y="T5"/>
              </a:cxn>
            </a:cxnLst>
            <a:rect l="T9" t="T10" r="T11" b="T12"/>
            <a:pathLst>
              <a:path w="3600" h="249">
                <a:moveTo>
                  <a:pt x="0" y="249"/>
                </a:moveTo>
                <a:lnTo>
                  <a:pt x="154" y="0"/>
                </a:lnTo>
                <a:lnTo>
                  <a:pt x="3600" y="0"/>
                </a:ln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sz="1837"/>
          </a:p>
        </p:txBody>
      </p:sp>
      <p:sp>
        <p:nvSpPr>
          <p:cNvPr id="4115" name="Line 26">
            <a:extLst>
              <a:ext uri="{FF2B5EF4-FFF2-40B4-BE49-F238E27FC236}">
                <a16:creationId xmlns:a16="http://schemas.microsoft.com/office/drawing/2014/main" id="{BCE981A8-159A-56CC-24E7-FD9A709D32E5}"/>
              </a:ext>
            </a:extLst>
          </p:cNvPr>
          <p:cNvSpPr>
            <a:spLocks noChangeShapeType="1"/>
          </p:cNvSpPr>
          <p:nvPr>
            <p:custDataLst>
              <p:tags r:id="rId16"/>
            </p:custDataLst>
          </p:nvPr>
        </p:nvSpPr>
        <p:spPr bwMode="gray">
          <a:xfrm flipH="1" flipV="1">
            <a:off x="4337768" y="1287699"/>
            <a:ext cx="98804" cy="141565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115739" name="Oval 27">
            <a:extLst>
              <a:ext uri="{FF2B5EF4-FFF2-40B4-BE49-F238E27FC236}">
                <a16:creationId xmlns:a16="http://schemas.microsoft.com/office/drawing/2014/main" id="{F5D73F78-4E35-5AF6-2466-7842B6074245}"/>
              </a:ext>
            </a:extLst>
          </p:cNvPr>
          <p:cNvSpPr>
            <a:spLocks noChangeArrowheads="1"/>
          </p:cNvSpPr>
          <p:nvPr>
            <p:custDataLst>
              <p:tags r:id="rId17"/>
            </p:custDataLst>
          </p:nvPr>
        </p:nvSpPr>
        <p:spPr bwMode="gray">
          <a:xfrm>
            <a:off x="3492261" y="2734130"/>
            <a:ext cx="1919397" cy="1908060"/>
          </a:xfrm>
          <a:prstGeom prst="ellipse">
            <a:avLst/>
          </a:prstGeom>
          <a:solidFill>
            <a:schemeClr val="accent1"/>
          </a:solidFill>
          <a:ln w="12700">
            <a:solidFill>
              <a:schemeClr val="tx1"/>
            </a:solidFill>
            <a:round/>
            <a:headEnd/>
            <a:tailEnd/>
          </a:ln>
          <a:effectLst>
            <a:outerShdw dist="35921" dir="2700000" algn="ctr" rotWithShape="0">
              <a:schemeClr val="tx1"/>
            </a:outerShdw>
          </a:effectLst>
        </p:spPr>
        <p:txBody>
          <a:bodyPr wrap="none" lIns="0" tIns="0" rIns="0" bIns="0" anchor="ctr"/>
          <a:lstStyle/>
          <a:p>
            <a:pPr>
              <a:defRPr/>
            </a:pPr>
            <a:endParaRPr lang="en-US" sz="1837"/>
          </a:p>
        </p:txBody>
      </p:sp>
      <p:sp>
        <p:nvSpPr>
          <p:cNvPr id="4117" name="Line 28">
            <a:extLst>
              <a:ext uri="{FF2B5EF4-FFF2-40B4-BE49-F238E27FC236}">
                <a16:creationId xmlns:a16="http://schemas.microsoft.com/office/drawing/2014/main" id="{3E6FD354-7FD9-22B5-2952-F8BD606A086B}"/>
              </a:ext>
            </a:extLst>
          </p:cNvPr>
          <p:cNvSpPr>
            <a:spLocks noChangeShapeType="1"/>
          </p:cNvSpPr>
          <p:nvPr>
            <p:custDataLst>
              <p:tags r:id="rId18"/>
            </p:custDataLst>
          </p:nvPr>
        </p:nvSpPr>
        <p:spPr bwMode="gray">
          <a:xfrm>
            <a:off x="4451149" y="2714694"/>
            <a:ext cx="0" cy="19469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18" name="Line 29">
            <a:extLst>
              <a:ext uri="{FF2B5EF4-FFF2-40B4-BE49-F238E27FC236}">
                <a16:creationId xmlns:a16="http://schemas.microsoft.com/office/drawing/2014/main" id="{70F3FECE-B1A0-BD2F-D273-73DCBB08E3BC}"/>
              </a:ext>
            </a:extLst>
          </p:cNvPr>
          <p:cNvSpPr>
            <a:spLocks noChangeShapeType="1"/>
          </p:cNvSpPr>
          <p:nvPr>
            <p:custDataLst>
              <p:tags r:id="rId19"/>
            </p:custDataLst>
          </p:nvPr>
        </p:nvSpPr>
        <p:spPr bwMode="gray">
          <a:xfrm rot="3202061">
            <a:off x="4451959" y="2730081"/>
            <a:ext cx="3239" cy="19161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19" name="Line 30">
            <a:extLst>
              <a:ext uri="{FF2B5EF4-FFF2-40B4-BE49-F238E27FC236}">
                <a16:creationId xmlns:a16="http://schemas.microsoft.com/office/drawing/2014/main" id="{FA10C156-BDB0-47DF-4E5A-460ACA394F1A}"/>
              </a:ext>
            </a:extLst>
          </p:cNvPr>
          <p:cNvSpPr>
            <a:spLocks noChangeShapeType="1"/>
          </p:cNvSpPr>
          <p:nvPr>
            <p:custDataLst>
              <p:tags r:id="rId20"/>
            </p:custDataLst>
          </p:nvPr>
        </p:nvSpPr>
        <p:spPr bwMode="gray">
          <a:xfrm rot="18194441" flipH="1">
            <a:off x="4446290" y="2730891"/>
            <a:ext cx="3239" cy="1914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20" name="Rectangle 31">
            <a:extLst>
              <a:ext uri="{FF2B5EF4-FFF2-40B4-BE49-F238E27FC236}">
                <a16:creationId xmlns:a16="http://schemas.microsoft.com/office/drawing/2014/main" id="{EC3594E2-0848-9A31-ABA4-4F1C7CC347ED}"/>
              </a:ext>
            </a:extLst>
          </p:cNvPr>
          <p:cNvSpPr>
            <a:spLocks noChangeArrowheads="1"/>
          </p:cNvSpPr>
          <p:nvPr>
            <p:custDataLst>
              <p:tags r:id="rId21"/>
            </p:custDataLst>
          </p:nvPr>
        </p:nvSpPr>
        <p:spPr bwMode="gray">
          <a:xfrm>
            <a:off x="4572630" y="2819977"/>
            <a:ext cx="230615" cy="49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pPr>
            <a:r>
              <a:rPr lang="en-US" altLang="en-US" sz="3163"/>
              <a:t>?</a:t>
            </a:r>
          </a:p>
        </p:txBody>
      </p:sp>
      <p:grpSp>
        <p:nvGrpSpPr>
          <p:cNvPr id="4121" name="Group 32">
            <a:extLst>
              <a:ext uri="{FF2B5EF4-FFF2-40B4-BE49-F238E27FC236}">
                <a16:creationId xmlns:a16="http://schemas.microsoft.com/office/drawing/2014/main" id="{9A200F08-2024-4982-6BF6-5D4BC6EAF195}"/>
              </a:ext>
            </a:extLst>
          </p:cNvPr>
          <p:cNvGrpSpPr>
            <a:grpSpLocks/>
          </p:cNvGrpSpPr>
          <p:nvPr>
            <p:custDataLst>
              <p:tags r:id="rId22"/>
            </p:custDataLst>
          </p:nvPr>
        </p:nvGrpSpPr>
        <p:grpSpPr bwMode="auto">
          <a:xfrm>
            <a:off x="3885859" y="4114153"/>
            <a:ext cx="587451" cy="304512"/>
            <a:chOff x="2106" y="3204"/>
            <a:chExt cx="1084" cy="551"/>
          </a:xfrm>
        </p:grpSpPr>
        <p:sp>
          <p:nvSpPr>
            <p:cNvPr id="4785" name="Line 33">
              <a:extLst>
                <a:ext uri="{FF2B5EF4-FFF2-40B4-BE49-F238E27FC236}">
                  <a16:creationId xmlns:a16="http://schemas.microsoft.com/office/drawing/2014/main" id="{EE8C22F4-9634-8191-DD7A-2C672E9FBB30}"/>
                </a:ext>
              </a:extLst>
            </p:cNvPr>
            <p:cNvSpPr>
              <a:spLocks noChangeShapeType="1"/>
            </p:cNvSpPr>
            <p:nvPr/>
          </p:nvSpPr>
          <p:spPr bwMode="gray">
            <a:xfrm>
              <a:off x="2142" y="3562"/>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86" name="Line 34">
              <a:extLst>
                <a:ext uri="{FF2B5EF4-FFF2-40B4-BE49-F238E27FC236}">
                  <a16:creationId xmlns:a16="http://schemas.microsoft.com/office/drawing/2014/main" id="{B86ACE20-88C5-56B9-8820-68B653E58A71}"/>
                </a:ext>
              </a:extLst>
            </p:cNvPr>
            <p:cNvSpPr>
              <a:spLocks noChangeShapeType="1"/>
            </p:cNvSpPr>
            <p:nvPr/>
          </p:nvSpPr>
          <p:spPr bwMode="gray">
            <a:xfrm>
              <a:off x="2142" y="3626"/>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87" name="Line 35">
              <a:extLst>
                <a:ext uri="{FF2B5EF4-FFF2-40B4-BE49-F238E27FC236}">
                  <a16:creationId xmlns:a16="http://schemas.microsoft.com/office/drawing/2014/main" id="{4DF24128-94D7-491F-D543-9056D84A966C}"/>
                </a:ext>
              </a:extLst>
            </p:cNvPr>
            <p:cNvSpPr>
              <a:spLocks noChangeShapeType="1"/>
            </p:cNvSpPr>
            <p:nvPr/>
          </p:nvSpPr>
          <p:spPr bwMode="gray">
            <a:xfrm>
              <a:off x="2142" y="3499"/>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88" name="Line 36">
              <a:extLst>
                <a:ext uri="{FF2B5EF4-FFF2-40B4-BE49-F238E27FC236}">
                  <a16:creationId xmlns:a16="http://schemas.microsoft.com/office/drawing/2014/main" id="{90D48B03-1850-492F-2401-91153A10967A}"/>
                </a:ext>
              </a:extLst>
            </p:cNvPr>
            <p:cNvSpPr>
              <a:spLocks noChangeShapeType="1"/>
            </p:cNvSpPr>
            <p:nvPr/>
          </p:nvSpPr>
          <p:spPr bwMode="gray">
            <a:xfrm>
              <a:off x="2142" y="3689"/>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89" name="Line 37">
              <a:extLst>
                <a:ext uri="{FF2B5EF4-FFF2-40B4-BE49-F238E27FC236}">
                  <a16:creationId xmlns:a16="http://schemas.microsoft.com/office/drawing/2014/main" id="{85E8AC23-B8AA-1004-A0BB-C079AE3BE654}"/>
                </a:ext>
              </a:extLst>
            </p:cNvPr>
            <p:cNvSpPr>
              <a:spLocks noChangeShapeType="1"/>
            </p:cNvSpPr>
            <p:nvPr/>
          </p:nvSpPr>
          <p:spPr bwMode="gray">
            <a:xfrm>
              <a:off x="2142" y="3432"/>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790" name="Group 38">
              <a:extLst>
                <a:ext uri="{FF2B5EF4-FFF2-40B4-BE49-F238E27FC236}">
                  <a16:creationId xmlns:a16="http://schemas.microsoft.com/office/drawing/2014/main" id="{CF46B318-F8D6-598D-1004-F5EA1A09130F}"/>
                </a:ext>
              </a:extLst>
            </p:cNvPr>
            <p:cNvGrpSpPr>
              <a:grpSpLocks/>
            </p:cNvGrpSpPr>
            <p:nvPr/>
          </p:nvGrpSpPr>
          <p:grpSpPr bwMode="auto">
            <a:xfrm>
              <a:off x="2142" y="3361"/>
              <a:ext cx="774" cy="5"/>
              <a:chOff x="3902" y="2804"/>
              <a:chExt cx="1790" cy="11"/>
            </a:xfrm>
          </p:grpSpPr>
          <p:sp>
            <p:nvSpPr>
              <p:cNvPr id="4953" name="Line 39">
                <a:extLst>
                  <a:ext uri="{FF2B5EF4-FFF2-40B4-BE49-F238E27FC236}">
                    <a16:creationId xmlns:a16="http://schemas.microsoft.com/office/drawing/2014/main" id="{4D1DE044-656E-B9A4-0B7D-998E4B297297}"/>
                  </a:ext>
                </a:extLst>
              </p:cNvPr>
              <p:cNvSpPr>
                <a:spLocks noChangeShapeType="1"/>
              </p:cNvSpPr>
              <p:nvPr/>
            </p:nvSpPr>
            <p:spPr bwMode="gray">
              <a:xfrm>
                <a:off x="3902" y="2815"/>
                <a:ext cx="179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954" name="Line 40">
                <a:extLst>
                  <a:ext uri="{FF2B5EF4-FFF2-40B4-BE49-F238E27FC236}">
                    <a16:creationId xmlns:a16="http://schemas.microsoft.com/office/drawing/2014/main" id="{80ECA5CE-97CA-283A-B561-892F8460F1E4}"/>
                  </a:ext>
                </a:extLst>
              </p:cNvPr>
              <p:cNvSpPr>
                <a:spLocks noChangeShapeType="1"/>
              </p:cNvSpPr>
              <p:nvPr/>
            </p:nvSpPr>
            <p:spPr bwMode="gray">
              <a:xfrm>
                <a:off x="3902" y="2804"/>
                <a:ext cx="17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sp>
          <p:nvSpPr>
            <p:cNvPr id="4791" name="Line 41">
              <a:extLst>
                <a:ext uri="{FF2B5EF4-FFF2-40B4-BE49-F238E27FC236}">
                  <a16:creationId xmlns:a16="http://schemas.microsoft.com/office/drawing/2014/main" id="{385670DC-6ECC-17E0-260C-9E32FCF62D3D}"/>
                </a:ext>
              </a:extLst>
            </p:cNvPr>
            <p:cNvSpPr>
              <a:spLocks noChangeShapeType="1"/>
            </p:cNvSpPr>
            <p:nvPr/>
          </p:nvSpPr>
          <p:spPr bwMode="gray">
            <a:xfrm>
              <a:off x="2252"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2" name="Line 42">
              <a:extLst>
                <a:ext uri="{FF2B5EF4-FFF2-40B4-BE49-F238E27FC236}">
                  <a16:creationId xmlns:a16="http://schemas.microsoft.com/office/drawing/2014/main" id="{2C1E515E-522C-1EA9-A711-5D47F746D2E6}"/>
                </a:ext>
              </a:extLst>
            </p:cNvPr>
            <p:cNvSpPr>
              <a:spLocks noChangeShapeType="1"/>
            </p:cNvSpPr>
            <p:nvPr/>
          </p:nvSpPr>
          <p:spPr bwMode="gray">
            <a:xfrm>
              <a:off x="2473"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3" name="Line 43">
              <a:extLst>
                <a:ext uri="{FF2B5EF4-FFF2-40B4-BE49-F238E27FC236}">
                  <a16:creationId xmlns:a16="http://schemas.microsoft.com/office/drawing/2014/main" id="{C9F02526-52C7-B852-E334-31E89D33C837}"/>
                </a:ext>
              </a:extLst>
            </p:cNvPr>
            <p:cNvSpPr>
              <a:spLocks noChangeShapeType="1"/>
            </p:cNvSpPr>
            <p:nvPr/>
          </p:nvSpPr>
          <p:spPr bwMode="gray">
            <a:xfrm>
              <a:off x="2364"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4" name="Line 44">
              <a:extLst>
                <a:ext uri="{FF2B5EF4-FFF2-40B4-BE49-F238E27FC236}">
                  <a16:creationId xmlns:a16="http://schemas.microsoft.com/office/drawing/2014/main" id="{755D8CF6-7948-BBF1-FF1C-D0674583227C}"/>
                </a:ext>
              </a:extLst>
            </p:cNvPr>
            <p:cNvSpPr>
              <a:spLocks noChangeShapeType="1"/>
            </p:cNvSpPr>
            <p:nvPr/>
          </p:nvSpPr>
          <p:spPr bwMode="gray">
            <a:xfrm flipV="1">
              <a:off x="2585"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5" name="Line 45">
              <a:extLst>
                <a:ext uri="{FF2B5EF4-FFF2-40B4-BE49-F238E27FC236}">
                  <a16:creationId xmlns:a16="http://schemas.microsoft.com/office/drawing/2014/main" id="{50DE0C46-8AC3-ADB3-7E79-3FDB878E8C07}"/>
                </a:ext>
              </a:extLst>
            </p:cNvPr>
            <p:cNvSpPr>
              <a:spLocks noChangeShapeType="1"/>
            </p:cNvSpPr>
            <p:nvPr/>
          </p:nvSpPr>
          <p:spPr bwMode="gray">
            <a:xfrm>
              <a:off x="2805"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6" name="Line 46">
              <a:extLst>
                <a:ext uri="{FF2B5EF4-FFF2-40B4-BE49-F238E27FC236}">
                  <a16:creationId xmlns:a16="http://schemas.microsoft.com/office/drawing/2014/main" id="{0F794B8B-7F90-CC56-B303-2BB2858C2687}"/>
                </a:ext>
              </a:extLst>
            </p:cNvPr>
            <p:cNvSpPr>
              <a:spLocks noChangeShapeType="1"/>
            </p:cNvSpPr>
            <p:nvPr/>
          </p:nvSpPr>
          <p:spPr bwMode="gray">
            <a:xfrm>
              <a:off x="2695"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7" name="Freeform 47">
              <a:extLst>
                <a:ext uri="{FF2B5EF4-FFF2-40B4-BE49-F238E27FC236}">
                  <a16:creationId xmlns:a16="http://schemas.microsoft.com/office/drawing/2014/main" id="{49D2CA91-EDE7-68D0-BB93-BF1EFCCC098D}"/>
                </a:ext>
              </a:extLst>
            </p:cNvPr>
            <p:cNvSpPr>
              <a:spLocks/>
            </p:cNvSpPr>
            <p:nvPr/>
          </p:nvSpPr>
          <p:spPr bwMode="gray">
            <a:xfrm>
              <a:off x="2135" y="3280"/>
              <a:ext cx="775" cy="470"/>
            </a:xfrm>
            <a:custGeom>
              <a:avLst/>
              <a:gdLst>
                <a:gd name="T0" fmla="*/ 0 w 1792"/>
                <a:gd name="T1" fmla="*/ 0 h 1105"/>
                <a:gd name="T2" fmla="*/ 63 w 1792"/>
                <a:gd name="T3" fmla="*/ 0 h 1105"/>
                <a:gd name="T4" fmla="*/ 63 w 1792"/>
                <a:gd name="T5" fmla="*/ 36 h 1105"/>
                <a:gd name="T6" fmla="*/ 0 w 1792"/>
                <a:gd name="T7" fmla="*/ 36 h 1105"/>
                <a:gd name="T8" fmla="*/ 0 w 1792"/>
                <a:gd name="T9" fmla="*/ 0 h 1105"/>
                <a:gd name="T10" fmla="*/ 0 60000 65536"/>
                <a:gd name="T11" fmla="*/ 0 60000 65536"/>
                <a:gd name="T12" fmla="*/ 0 60000 65536"/>
                <a:gd name="T13" fmla="*/ 0 60000 65536"/>
                <a:gd name="T14" fmla="*/ 0 60000 65536"/>
                <a:gd name="T15" fmla="*/ 0 w 1792"/>
                <a:gd name="T16" fmla="*/ 0 h 1105"/>
                <a:gd name="T17" fmla="*/ 1792 w 1792"/>
                <a:gd name="T18" fmla="*/ 1105 h 1105"/>
              </a:gdLst>
              <a:ahLst/>
              <a:cxnLst>
                <a:cxn ang="T10">
                  <a:pos x="T0" y="T1"/>
                </a:cxn>
                <a:cxn ang="T11">
                  <a:pos x="T2" y="T3"/>
                </a:cxn>
                <a:cxn ang="T12">
                  <a:pos x="T4" y="T5"/>
                </a:cxn>
                <a:cxn ang="T13">
                  <a:pos x="T6" y="T7"/>
                </a:cxn>
                <a:cxn ang="T14">
                  <a:pos x="T8" y="T9"/>
                </a:cxn>
              </a:cxnLst>
              <a:rect l="T15" t="T16" r="T17" b="T18"/>
              <a:pathLst>
                <a:path w="1792" h="1105">
                  <a:moveTo>
                    <a:pt x="0" y="0"/>
                  </a:moveTo>
                  <a:lnTo>
                    <a:pt x="1791" y="0"/>
                  </a:lnTo>
                  <a:lnTo>
                    <a:pt x="1791" y="1104"/>
                  </a:lnTo>
                  <a:lnTo>
                    <a:pt x="0" y="1104"/>
                  </a:lnTo>
                  <a:lnTo>
                    <a:pt x="0" y="0"/>
                  </a:lnTo>
                </a:path>
              </a:pathLst>
            </a:custGeom>
            <a:solidFill>
              <a:srgbClr val="C0C0E0"/>
            </a:solidFill>
            <a:ln w="12700" cap="rnd">
              <a:solidFill>
                <a:srgbClr val="000000"/>
              </a:solidFill>
              <a:round/>
              <a:headEnd/>
              <a:tailEnd/>
            </a:ln>
          </p:spPr>
          <p:txBody>
            <a:bodyPr/>
            <a:lstStyle/>
            <a:p>
              <a:endParaRPr lang="en-US" sz="1837"/>
            </a:p>
          </p:txBody>
        </p:sp>
        <p:sp>
          <p:nvSpPr>
            <p:cNvPr id="4798" name="Line 48">
              <a:extLst>
                <a:ext uri="{FF2B5EF4-FFF2-40B4-BE49-F238E27FC236}">
                  <a16:creationId xmlns:a16="http://schemas.microsoft.com/office/drawing/2014/main" id="{5C847BE2-D029-7DD2-612A-283773A2AB97}"/>
                </a:ext>
              </a:extLst>
            </p:cNvPr>
            <p:cNvSpPr>
              <a:spLocks noChangeShapeType="1"/>
            </p:cNvSpPr>
            <p:nvPr/>
          </p:nvSpPr>
          <p:spPr bwMode="gray">
            <a:xfrm>
              <a:off x="2135" y="3556"/>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9" name="Line 49">
              <a:extLst>
                <a:ext uri="{FF2B5EF4-FFF2-40B4-BE49-F238E27FC236}">
                  <a16:creationId xmlns:a16="http://schemas.microsoft.com/office/drawing/2014/main" id="{5CC34FE4-266A-6F36-8AC6-3F13A5856661}"/>
                </a:ext>
              </a:extLst>
            </p:cNvPr>
            <p:cNvSpPr>
              <a:spLocks noChangeShapeType="1"/>
            </p:cNvSpPr>
            <p:nvPr/>
          </p:nvSpPr>
          <p:spPr bwMode="gray">
            <a:xfrm>
              <a:off x="2135" y="3619"/>
              <a:ext cx="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0" name="Line 50">
              <a:extLst>
                <a:ext uri="{FF2B5EF4-FFF2-40B4-BE49-F238E27FC236}">
                  <a16:creationId xmlns:a16="http://schemas.microsoft.com/office/drawing/2014/main" id="{428E58AD-7C26-1512-DD6C-BF6E311D0D76}"/>
                </a:ext>
              </a:extLst>
            </p:cNvPr>
            <p:cNvSpPr>
              <a:spLocks noChangeShapeType="1"/>
            </p:cNvSpPr>
            <p:nvPr/>
          </p:nvSpPr>
          <p:spPr bwMode="gray">
            <a:xfrm>
              <a:off x="2135" y="3492"/>
              <a:ext cx="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1" name="Line 51">
              <a:extLst>
                <a:ext uri="{FF2B5EF4-FFF2-40B4-BE49-F238E27FC236}">
                  <a16:creationId xmlns:a16="http://schemas.microsoft.com/office/drawing/2014/main" id="{257EFE86-48EA-0DEE-2F3F-D201AB415150}"/>
                </a:ext>
              </a:extLst>
            </p:cNvPr>
            <p:cNvSpPr>
              <a:spLocks noChangeShapeType="1"/>
            </p:cNvSpPr>
            <p:nvPr/>
          </p:nvSpPr>
          <p:spPr bwMode="gray">
            <a:xfrm>
              <a:off x="2135" y="3683"/>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2" name="Line 52">
              <a:extLst>
                <a:ext uri="{FF2B5EF4-FFF2-40B4-BE49-F238E27FC236}">
                  <a16:creationId xmlns:a16="http://schemas.microsoft.com/office/drawing/2014/main" id="{D73D916C-2666-8468-65F4-A48C8E1C8228}"/>
                </a:ext>
              </a:extLst>
            </p:cNvPr>
            <p:cNvSpPr>
              <a:spLocks noChangeShapeType="1"/>
            </p:cNvSpPr>
            <p:nvPr/>
          </p:nvSpPr>
          <p:spPr bwMode="gray">
            <a:xfrm>
              <a:off x="2135" y="3427"/>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3" name="Line 53">
              <a:extLst>
                <a:ext uri="{FF2B5EF4-FFF2-40B4-BE49-F238E27FC236}">
                  <a16:creationId xmlns:a16="http://schemas.microsoft.com/office/drawing/2014/main" id="{380672CF-028C-0F16-E323-08974A14245E}"/>
                </a:ext>
              </a:extLst>
            </p:cNvPr>
            <p:cNvSpPr>
              <a:spLocks noChangeShapeType="1"/>
            </p:cNvSpPr>
            <p:nvPr/>
          </p:nvSpPr>
          <p:spPr bwMode="gray">
            <a:xfrm>
              <a:off x="2135" y="3360"/>
              <a:ext cx="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4" name="Line 54">
              <a:extLst>
                <a:ext uri="{FF2B5EF4-FFF2-40B4-BE49-F238E27FC236}">
                  <a16:creationId xmlns:a16="http://schemas.microsoft.com/office/drawing/2014/main" id="{B277724C-078B-7D03-E2C1-118C5C5B8438}"/>
                </a:ext>
              </a:extLst>
            </p:cNvPr>
            <p:cNvSpPr>
              <a:spLocks noChangeShapeType="1"/>
            </p:cNvSpPr>
            <p:nvPr/>
          </p:nvSpPr>
          <p:spPr bwMode="gray">
            <a:xfrm>
              <a:off x="2135" y="3356"/>
              <a:ext cx="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5" name="Line 55">
              <a:extLst>
                <a:ext uri="{FF2B5EF4-FFF2-40B4-BE49-F238E27FC236}">
                  <a16:creationId xmlns:a16="http://schemas.microsoft.com/office/drawing/2014/main" id="{4EB003B6-9A84-E85D-542C-574E5AC69879}"/>
                </a:ext>
              </a:extLst>
            </p:cNvPr>
            <p:cNvSpPr>
              <a:spLocks noChangeShapeType="1"/>
            </p:cNvSpPr>
            <p:nvPr/>
          </p:nvSpPr>
          <p:spPr bwMode="gray">
            <a:xfrm flipV="1">
              <a:off x="2245"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6" name="Line 56">
              <a:extLst>
                <a:ext uri="{FF2B5EF4-FFF2-40B4-BE49-F238E27FC236}">
                  <a16:creationId xmlns:a16="http://schemas.microsoft.com/office/drawing/2014/main" id="{F8114068-B5D0-893F-A036-3710EF4A7136}"/>
                </a:ext>
              </a:extLst>
            </p:cNvPr>
            <p:cNvSpPr>
              <a:spLocks noChangeShapeType="1"/>
            </p:cNvSpPr>
            <p:nvPr/>
          </p:nvSpPr>
          <p:spPr bwMode="gray">
            <a:xfrm flipV="1">
              <a:off x="2466"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7" name="Line 57">
              <a:extLst>
                <a:ext uri="{FF2B5EF4-FFF2-40B4-BE49-F238E27FC236}">
                  <a16:creationId xmlns:a16="http://schemas.microsoft.com/office/drawing/2014/main" id="{286B9B1A-FEDE-16EE-D2CB-9C81807892CB}"/>
                </a:ext>
              </a:extLst>
            </p:cNvPr>
            <p:cNvSpPr>
              <a:spLocks noChangeShapeType="1"/>
            </p:cNvSpPr>
            <p:nvPr/>
          </p:nvSpPr>
          <p:spPr bwMode="gray">
            <a:xfrm flipV="1">
              <a:off x="2356"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8" name="Line 58">
              <a:extLst>
                <a:ext uri="{FF2B5EF4-FFF2-40B4-BE49-F238E27FC236}">
                  <a16:creationId xmlns:a16="http://schemas.microsoft.com/office/drawing/2014/main" id="{C79C9969-EFBA-AD87-ABF0-37AAD7921265}"/>
                </a:ext>
              </a:extLst>
            </p:cNvPr>
            <p:cNvSpPr>
              <a:spLocks noChangeShapeType="1"/>
            </p:cNvSpPr>
            <p:nvPr/>
          </p:nvSpPr>
          <p:spPr bwMode="gray">
            <a:xfrm flipV="1">
              <a:off x="2578"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9" name="Line 59">
              <a:extLst>
                <a:ext uri="{FF2B5EF4-FFF2-40B4-BE49-F238E27FC236}">
                  <a16:creationId xmlns:a16="http://schemas.microsoft.com/office/drawing/2014/main" id="{AC42D919-4F57-CED1-8441-6080C8AE8178}"/>
                </a:ext>
              </a:extLst>
            </p:cNvPr>
            <p:cNvSpPr>
              <a:spLocks noChangeShapeType="1"/>
            </p:cNvSpPr>
            <p:nvPr/>
          </p:nvSpPr>
          <p:spPr bwMode="gray">
            <a:xfrm flipV="1">
              <a:off x="2798"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0" name="Line 60">
              <a:extLst>
                <a:ext uri="{FF2B5EF4-FFF2-40B4-BE49-F238E27FC236}">
                  <a16:creationId xmlns:a16="http://schemas.microsoft.com/office/drawing/2014/main" id="{0D516B32-6F74-1000-06F4-37A226674C3D}"/>
                </a:ext>
              </a:extLst>
            </p:cNvPr>
            <p:cNvSpPr>
              <a:spLocks noChangeShapeType="1"/>
            </p:cNvSpPr>
            <p:nvPr/>
          </p:nvSpPr>
          <p:spPr bwMode="gray">
            <a:xfrm flipV="1">
              <a:off x="2687"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1" name="Freeform 61">
              <a:extLst>
                <a:ext uri="{FF2B5EF4-FFF2-40B4-BE49-F238E27FC236}">
                  <a16:creationId xmlns:a16="http://schemas.microsoft.com/office/drawing/2014/main" id="{48E9E520-1384-E48D-3DC8-71765C8D7B58}"/>
                </a:ext>
              </a:extLst>
            </p:cNvPr>
            <p:cNvSpPr>
              <a:spLocks/>
            </p:cNvSpPr>
            <p:nvPr/>
          </p:nvSpPr>
          <p:spPr bwMode="gray">
            <a:xfrm>
              <a:off x="2128" y="3274"/>
              <a:ext cx="774" cy="470"/>
            </a:xfrm>
            <a:custGeom>
              <a:avLst/>
              <a:gdLst>
                <a:gd name="T0" fmla="*/ 0 w 1791"/>
                <a:gd name="T1" fmla="*/ 0 h 1105"/>
                <a:gd name="T2" fmla="*/ 62 w 1791"/>
                <a:gd name="T3" fmla="*/ 0 h 1105"/>
                <a:gd name="T4" fmla="*/ 62 w 1791"/>
                <a:gd name="T5" fmla="*/ 36 h 1105"/>
                <a:gd name="T6" fmla="*/ 0 w 1791"/>
                <a:gd name="T7" fmla="*/ 36 h 1105"/>
                <a:gd name="T8" fmla="*/ 0 w 1791"/>
                <a:gd name="T9" fmla="*/ 0 h 1105"/>
                <a:gd name="T10" fmla="*/ 0 60000 65536"/>
                <a:gd name="T11" fmla="*/ 0 60000 65536"/>
                <a:gd name="T12" fmla="*/ 0 60000 65536"/>
                <a:gd name="T13" fmla="*/ 0 60000 65536"/>
                <a:gd name="T14" fmla="*/ 0 60000 65536"/>
                <a:gd name="T15" fmla="*/ 0 w 1791"/>
                <a:gd name="T16" fmla="*/ 0 h 1105"/>
                <a:gd name="T17" fmla="*/ 1791 w 1791"/>
                <a:gd name="T18" fmla="*/ 1105 h 1105"/>
              </a:gdLst>
              <a:ahLst/>
              <a:cxnLst>
                <a:cxn ang="T10">
                  <a:pos x="T0" y="T1"/>
                </a:cxn>
                <a:cxn ang="T11">
                  <a:pos x="T2" y="T3"/>
                </a:cxn>
                <a:cxn ang="T12">
                  <a:pos x="T4" y="T5"/>
                </a:cxn>
                <a:cxn ang="T13">
                  <a:pos x="T6" y="T7"/>
                </a:cxn>
                <a:cxn ang="T14">
                  <a:pos x="T8" y="T9"/>
                </a:cxn>
              </a:cxnLst>
              <a:rect l="T15" t="T16" r="T17" b="T18"/>
              <a:pathLst>
                <a:path w="1791" h="1105">
                  <a:moveTo>
                    <a:pt x="0" y="0"/>
                  </a:moveTo>
                  <a:lnTo>
                    <a:pt x="1790" y="0"/>
                  </a:lnTo>
                  <a:lnTo>
                    <a:pt x="1790" y="1104"/>
                  </a:lnTo>
                  <a:lnTo>
                    <a:pt x="0" y="1104"/>
                  </a:lnTo>
                  <a:lnTo>
                    <a:pt x="0" y="0"/>
                  </a:lnTo>
                </a:path>
              </a:pathLst>
            </a:custGeom>
            <a:solidFill>
              <a:srgbClr val="C0C0E0"/>
            </a:solidFill>
            <a:ln w="12700" cap="rnd">
              <a:solidFill>
                <a:srgbClr val="000000"/>
              </a:solidFill>
              <a:round/>
              <a:headEnd/>
              <a:tailEnd/>
            </a:ln>
          </p:spPr>
          <p:txBody>
            <a:bodyPr/>
            <a:lstStyle/>
            <a:p>
              <a:endParaRPr lang="en-US" sz="1837"/>
            </a:p>
          </p:txBody>
        </p:sp>
        <p:sp>
          <p:nvSpPr>
            <p:cNvPr id="4812" name="Line 62">
              <a:extLst>
                <a:ext uri="{FF2B5EF4-FFF2-40B4-BE49-F238E27FC236}">
                  <a16:creationId xmlns:a16="http://schemas.microsoft.com/office/drawing/2014/main" id="{4319C1F2-687B-FE46-74EA-D4317655BB0C}"/>
                </a:ext>
              </a:extLst>
            </p:cNvPr>
            <p:cNvSpPr>
              <a:spLocks noChangeShapeType="1"/>
            </p:cNvSpPr>
            <p:nvPr/>
          </p:nvSpPr>
          <p:spPr bwMode="gray">
            <a:xfrm>
              <a:off x="2128" y="3550"/>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3" name="Line 63">
              <a:extLst>
                <a:ext uri="{FF2B5EF4-FFF2-40B4-BE49-F238E27FC236}">
                  <a16:creationId xmlns:a16="http://schemas.microsoft.com/office/drawing/2014/main" id="{E33CF42E-CEFB-174B-F5FB-8D346193B596}"/>
                </a:ext>
              </a:extLst>
            </p:cNvPr>
            <p:cNvSpPr>
              <a:spLocks noChangeShapeType="1"/>
            </p:cNvSpPr>
            <p:nvPr/>
          </p:nvSpPr>
          <p:spPr bwMode="gray">
            <a:xfrm>
              <a:off x="2128" y="3614"/>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4" name="Line 64">
              <a:extLst>
                <a:ext uri="{FF2B5EF4-FFF2-40B4-BE49-F238E27FC236}">
                  <a16:creationId xmlns:a16="http://schemas.microsoft.com/office/drawing/2014/main" id="{BA53A373-6898-3356-3801-E4001B8AA8F4}"/>
                </a:ext>
              </a:extLst>
            </p:cNvPr>
            <p:cNvSpPr>
              <a:spLocks noChangeShapeType="1"/>
            </p:cNvSpPr>
            <p:nvPr/>
          </p:nvSpPr>
          <p:spPr bwMode="gray">
            <a:xfrm>
              <a:off x="2128" y="3487"/>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5" name="Line 65">
              <a:extLst>
                <a:ext uri="{FF2B5EF4-FFF2-40B4-BE49-F238E27FC236}">
                  <a16:creationId xmlns:a16="http://schemas.microsoft.com/office/drawing/2014/main" id="{859C9FBC-7FB1-FDF2-5145-E96962070AAB}"/>
                </a:ext>
              </a:extLst>
            </p:cNvPr>
            <p:cNvSpPr>
              <a:spLocks noChangeShapeType="1"/>
            </p:cNvSpPr>
            <p:nvPr/>
          </p:nvSpPr>
          <p:spPr bwMode="gray">
            <a:xfrm>
              <a:off x="2128" y="3677"/>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6" name="Line 66">
              <a:extLst>
                <a:ext uri="{FF2B5EF4-FFF2-40B4-BE49-F238E27FC236}">
                  <a16:creationId xmlns:a16="http://schemas.microsoft.com/office/drawing/2014/main" id="{E3C2A95F-EFF8-0FDD-3F02-B5B9D291A723}"/>
                </a:ext>
              </a:extLst>
            </p:cNvPr>
            <p:cNvSpPr>
              <a:spLocks noChangeShapeType="1"/>
            </p:cNvSpPr>
            <p:nvPr/>
          </p:nvSpPr>
          <p:spPr bwMode="gray">
            <a:xfrm>
              <a:off x="2128" y="3422"/>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7" name="Line 67">
              <a:extLst>
                <a:ext uri="{FF2B5EF4-FFF2-40B4-BE49-F238E27FC236}">
                  <a16:creationId xmlns:a16="http://schemas.microsoft.com/office/drawing/2014/main" id="{EC08A6A8-FA3C-7EBD-FB34-D2082A27E611}"/>
                </a:ext>
              </a:extLst>
            </p:cNvPr>
            <p:cNvSpPr>
              <a:spLocks noChangeShapeType="1"/>
            </p:cNvSpPr>
            <p:nvPr/>
          </p:nvSpPr>
          <p:spPr bwMode="gray">
            <a:xfrm>
              <a:off x="2128" y="3354"/>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8" name="Line 68">
              <a:extLst>
                <a:ext uri="{FF2B5EF4-FFF2-40B4-BE49-F238E27FC236}">
                  <a16:creationId xmlns:a16="http://schemas.microsoft.com/office/drawing/2014/main" id="{E1B79EA4-A163-4044-FA6A-67F9A42F7144}"/>
                </a:ext>
              </a:extLst>
            </p:cNvPr>
            <p:cNvSpPr>
              <a:spLocks noChangeShapeType="1"/>
            </p:cNvSpPr>
            <p:nvPr/>
          </p:nvSpPr>
          <p:spPr bwMode="gray">
            <a:xfrm>
              <a:off x="2128" y="3349"/>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9" name="Line 69">
              <a:extLst>
                <a:ext uri="{FF2B5EF4-FFF2-40B4-BE49-F238E27FC236}">
                  <a16:creationId xmlns:a16="http://schemas.microsoft.com/office/drawing/2014/main" id="{E6384784-5F70-9C13-719E-C15B90640260}"/>
                </a:ext>
              </a:extLst>
            </p:cNvPr>
            <p:cNvSpPr>
              <a:spLocks noChangeShapeType="1"/>
            </p:cNvSpPr>
            <p:nvPr/>
          </p:nvSpPr>
          <p:spPr bwMode="gray">
            <a:xfrm>
              <a:off x="2238"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0" name="Line 70">
              <a:extLst>
                <a:ext uri="{FF2B5EF4-FFF2-40B4-BE49-F238E27FC236}">
                  <a16:creationId xmlns:a16="http://schemas.microsoft.com/office/drawing/2014/main" id="{146C6605-20A4-FB0A-762C-F1A869198770}"/>
                </a:ext>
              </a:extLst>
            </p:cNvPr>
            <p:cNvSpPr>
              <a:spLocks noChangeShapeType="1"/>
            </p:cNvSpPr>
            <p:nvPr/>
          </p:nvSpPr>
          <p:spPr bwMode="gray">
            <a:xfrm>
              <a:off x="2459"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1" name="Line 71">
              <a:extLst>
                <a:ext uri="{FF2B5EF4-FFF2-40B4-BE49-F238E27FC236}">
                  <a16:creationId xmlns:a16="http://schemas.microsoft.com/office/drawing/2014/main" id="{CF8411FF-772F-0D51-BF69-551C874209C6}"/>
                </a:ext>
              </a:extLst>
            </p:cNvPr>
            <p:cNvSpPr>
              <a:spLocks noChangeShapeType="1"/>
            </p:cNvSpPr>
            <p:nvPr/>
          </p:nvSpPr>
          <p:spPr bwMode="gray">
            <a:xfrm>
              <a:off x="2349"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2" name="Line 72">
              <a:extLst>
                <a:ext uri="{FF2B5EF4-FFF2-40B4-BE49-F238E27FC236}">
                  <a16:creationId xmlns:a16="http://schemas.microsoft.com/office/drawing/2014/main" id="{C47392D1-4A24-3494-0BEF-7C82FC305515}"/>
                </a:ext>
              </a:extLst>
            </p:cNvPr>
            <p:cNvSpPr>
              <a:spLocks noChangeShapeType="1"/>
            </p:cNvSpPr>
            <p:nvPr/>
          </p:nvSpPr>
          <p:spPr bwMode="gray">
            <a:xfrm>
              <a:off x="2570"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3" name="Line 73">
              <a:extLst>
                <a:ext uri="{FF2B5EF4-FFF2-40B4-BE49-F238E27FC236}">
                  <a16:creationId xmlns:a16="http://schemas.microsoft.com/office/drawing/2014/main" id="{6623B14B-B167-28CC-BB83-D79F95D2256A}"/>
                </a:ext>
              </a:extLst>
            </p:cNvPr>
            <p:cNvSpPr>
              <a:spLocks noChangeShapeType="1"/>
            </p:cNvSpPr>
            <p:nvPr/>
          </p:nvSpPr>
          <p:spPr bwMode="gray">
            <a:xfrm flipV="1">
              <a:off x="2792"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4" name="Line 74">
              <a:extLst>
                <a:ext uri="{FF2B5EF4-FFF2-40B4-BE49-F238E27FC236}">
                  <a16:creationId xmlns:a16="http://schemas.microsoft.com/office/drawing/2014/main" id="{E2BF67D8-1A6F-1F57-84C0-9CC1DECEAFEF}"/>
                </a:ext>
              </a:extLst>
            </p:cNvPr>
            <p:cNvSpPr>
              <a:spLocks noChangeShapeType="1"/>
            </p:cNvSpPr>
            <p:nvPr/>
          </p:nvSpPr>
          <p:spPr bwMode="gray">
            <a:xfrm>
              <a:off x="2680"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5" name="Freeform 75">
              <a:extLst>
                <a:ext uri="{FF2B5EF4-FFF2-40B4-BE49-F238E27FC236}">
                  <a16:creationId xmlns:a16="http://schemas.microsoft.com/office/drawing/2014/main" id="{0C97D920-9926-BF7D-88AC-FEAD6DF821AA}"/>
                </a:ext>
              </a:extLst>
            </p:cNvPr>
            <p:cNvSpPr>
              <a:spLocks/>
            </p:cNvSpPr>
            <p:nvPr/>
          </p:nvSpPr>
          <p:spPr bwMode="gray">
            <a:xfrm>
              <a:off x="2121" y="3268"/>
              <a:ext cx="774" cy="470"/>
            </a:xfrm>
            <a:custGeom>
              <a:avLst/>
              <a:gdLst>
                <a:gd name="T0" fmla="*/ 0 w 1791"/>
                <a:gd name="T1" fmla="*/ 0 h 1104"/>
                <a:gd name="T2" fmla="*/ 62 w 1791"/>
                <a:gd name="T3" fmla="*/ 0 h 1104"/>
                <a:gd name="T4" fmla="*/ 62 w 1791"/>
                <a:gd name="T5" fmla="*/ 36 h 1104"/>
                <a:gd name="T6" fmla="*/ 0 w 1791"/>
                <a:gd name="T7" fmla="*/ 36 h 1104"/>
                <a:gd name="T8" fmla="*/ 0 w 1791"/>
                <a:gd name="T9" fmla="*/ 0 h 1104"/>
                <a:gd name="T10" fmla="*/ 0 60000 65536"/>
                <a:gd name="T11" fmla="*/ 0 60000 65536"/>
                <a:gd name="T12" fmla="*/ 0 60000 65536"/>
                <a:gd name="T13" fmla="*/ 0 60000 65536"/>
                <a:gd name="T14" fmla="*/ 0 60000 65536"/>
                <a:gd name="T15" fmla="*/ 0 w 1791"/>
                <a:gd name="T16" fmla="*/ 0 h 1104"/>
                <a:gd name="T17" fmla="*/ 1791 w 1791"/>
                <a:gd name="T18" fmla="*/ 1104 h 1104"/>
              </a:gdLst>
              <a:ahLst/>
              <a:cxnLst>
                <a:cxn ang="T10">
                  <a:pos x="T0" y="T1"/>
                </a:cxn>
                <a:cxn ang="T11">
                  <a:pos x="T2" y="T3"/>
                </a:cxn>
                <a:cxn ang="T12">
                  <a:pos x="T4" y="T5"/>
                </a:cxn>
                <a:cxn ang="T13">
                  <a:pos x="T6" y="T7"/>
                </a:cxn>
                <a:cxn ang="T14">
                  <a:pos x="T8" y="T9"/>
                </a:cxn>
              </a:cxnLst>
              <a:rect l="T15" t="T16" r="T17" b="T18"/>
              <a:pathLst>
                <a:path w="1791" h="1104">
                  <a:moveTo>
                    <a:pt x="0" y="0"/>
                  </a:moveTo>
                  <a:lnTo>
                    <a:pt x="1790" y="0"/>
                  </a:lnTo>
                  <a:lnTo>
                    <a:pt x="1790" y="1103"/>
                  </a:lnTo>
                  <a:lnTo>
                    <a:pt x="0" y="1103"/>
                  </a:lnTo>
                  <a:lnTo>
                    <a:pt x="0" y="0"/>
                  </a:lnTo>
                </a:path>
              </a:pathLst>
            </a:custGeom>
            <a:solidFill>
              <a:srgbClr val="E0E0FF"/>
            </a:solidFill>
            <a:ln w="12700" cap="rnd">
              <a:solidFill>
                <a:srgbClr val="000000"/>
              </a:solidFill>
              <a:round/>
              <a:headEnd/>
              <a:tailEnd/>
            </a:ln>
          </p:spPr>
          <p:txBody>
            <a:bodyPr/>
            <a:lstStyle/>
            <a:p>
              <a:endParaRPr lang="en-US" sz="1837"/>
            </a:p>
          </p:txBody>
        </p:sp>
        <p:sp>
          <p:nvSpPr>
            <p:cNvPr id="4826" name="Line 76">
              <a:extLst>
                <a:ext uri="{FF2B5EF4-FFF2-40B4-BE49-F238E27FC236}">
                  <a16:creationId xmlns:a16="http://schemas.microsoft.com/office/drawing/2014/main" id="{E503BF40-68C2-FEB4-212C-95B72A194218}"/>
                </a:ext>
              </a:extLst>
            </p:cNvPr>
            <p:cNvSpPr>
              <a:spLocks noChangeShapeType="1"/>
            </p:cNvSpPr>
            <p:nvPr/>
          </p:nvSpPr>
          <p:spPr bwMode="gray">
            <a:xfrm>
              <a:off x="2121" y="3545"/>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7" name="Line 77">
              <a:extLst>
                <a:ext uri="{FF2B5EF4-FFF2-40B4-BE49-F238E27FC236}">
                  <a16:creationId xmlns:a16="http://schemas.microsoft.com/office/drawing/2014/main" id="{AF60F802-42DC-065B-90F3-8D9B0BA6EBF3}"/>
                </a:ext>
              </a:extLst>
            </p:cNvPr>
            <p:cNvSpPr>
              <a:spLocks noChangeShapeType="1"/>
            </p:cNvSpPr>
            <p:nvPr/>
          </p:nvSpPr>
          <p:spPr bwMode="gray">
            <a:xfrm>
              <a:off x="2121" y="3607"/>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8" name="Line 78">
              <a:extLst>
                <a:ext uri="{FF2B5EF4-FFF2-40B4-BE49-F238E27FC236}">
                  <a16:creationId xmlns:a16="http://schemas.microsoft.com/office/drawing/2014/main" id="{059802F7-1C86-B859-E740-01A1DF10E568}"/>
                </a:ext>
              </a:extLst>
            </p:cNvPr>
            <p:cNvSpPr>
              <a:spLocks noChangeShapeType="1"/>
            </p:cNvSpPr>
            <p:nvPr/>
          </p:nvSpPr>
          <p:spPr bwMode="gray">
            <a:xfrm>
              <a:off x="2121" y="3481"/>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9" name="Line 79">
              <a:extLst>
                <a:ext uri="{FF2B5EF4-FFF2-40B4-BE49-F238E27FC236}">
                  <a16:creationId xmlns:a16="http://schemas.microsoft.com/office/drawing/2014/main" id="{60BD3BEE-A5C8-9049-155B-C0583E91FD80}"/>
                </a:ext>
              </a:extLst>
            </p:cNvPr>
            <p:cNvSpPr>
              <a:spLocks noChangeShapeType="1"/>
            </p:cNvSpPr>
            <p:nvPr/>
          </p:nvSpPr>
          <p:spPr bwMode="gray">
            <a:xfrm>
              <a:off x="2121" y="3671"/>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0" name="Line 80">
              <a:extLst>
                <a:ext uri="{FF2B5EF4-FFF2-40B4-BE49-F238E27FC236}">
                  <a16:creationId xmlns:a16="http://schemas.microsoft.com/office/drawing/2014/main" id="{9320A285-7A66-BAEC-DD7A-48A6F8449E6D}"/>
                </a:ext>
              </a:extLst>
            </p:cNvPr>
            <p:cNvSpPr>
              <a:spLocks noChangeShapeType="1"/>
            </p:cNvSpPr>
            <p:nvPr/>
          </p:nvSpPr>
          <p:spPr bwMode="gray">
            <a:xfrm>
              <a:off x="2121" y="3416"/>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831" name="Group 81">
              <a:extLst>
                <a:ext uri="{FF2B5EF4-FFF2-40B4-BE49-F238E27FC236}">
                  <a16:creationId xmlns:a16="http://schemas.microsoft.com/office/drawing/2014/main" id="{7A5A0FBC-6C06-E8AB-2797-C0B85182A7B1}"/>
                </a:ext>
              </a:extLst>
            </p:cNvPr>
            <p:cNvGrpSpPr>
              <a:grpSpLocks/>
            </p:cNvGrpSpPr>
            <p:nvPr/>
          </p:nvGrpSpPr>
          <p:grpSpPr bwMode="auto">
            <a:xfrm>
              <a:off x="2121" y="3344"/>
              <a:ext cx="772" cy="4"/>
              <a:chOff x="3851" y="2762"/>
              <a:chExt cx="1789" cy="11"/>
            </a:xfrm>
          </p:grpSpPr>
          <p:sp>
            <p:nvSpPr>
              <p:cNvPr id="4951" name="Line 82">
                <a:extLst>
                  <a:ext uri="{FF2B5EF4-FFF2-40B4-BE49-F238E27FC236}">
                    <a16:creationId xmlns:a16="http://schemas.microsoft.com/office/drawing/2014/main" id="{D3AE72A8-E749-4F4E-BB67-9CD9DC205FB9}"/>
                  </a:ext>
                </a:extLst>
              </p:cNvPr>
              <p:cNvSpPr>
                <a:spLocks noChangeShapeType="1"/>
              </p:cNvSpPr>
              <p:nvPr/>
            </p:nvSpPr>
            <p:spPr bwMode="gray">
              <a:xfrm>
                <a:off x="3851" y="2773"/>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952" name="Line 83">
                <a:extLst>
                  <a:ext uri="{FF2B5EF4-FFF2-40B4-BE49-F238E27FC236}">
                    <a16:creationId xmlns:a16="http://schemas.microsoft.com/office/drawing/2014/main" id="{6CE75641-8373-3B09-B436-1D5BA2BB1862}"/>
                  </a:ext>
                </a:extLst>
              </p:cNvPr>
              <p:cNvSpPr>
                <a:spLocks noChangeShapeType="1"/>
              </p:cNvSpPr>
              <p:nvPr/>
            </p:nvSpPr>
            <p:spPr bwMode="gray">
              <a:xfrm>
                <a:off x="3851" y="2762"/>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sp>
          <p:nvSpPr>
            <p:cNvPr id="4832" name="Line 84">
              <a:extLst>
                <a:ext uri="{FF2B5EF4-FFF2-40B4-BE49-F238E27FC236}">
                  <a16:creationId xmlns:a16="http://schemas.microsoft.com/office/drawing/2014/main" id="{859087C0-5464-9EEC-CB0F-BBA32779A113}"/>
                </a:ext>
              </a:extLst>
            </p:cNvPr>
            <p:cNvSpPr>
              <a:spLocks noChangeShapeType="1"/>
            </p:cNvSpPr>
            <p:nvPr/>
          </p:nvSpPr>
          <p:spPr bwMode="gray">
            <a:xfrm>
              <a:off x="2231"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3" name="Line 85">
              <a:extLst>
                <a:ext uri="{FF2B5EF4-FFF2-40B4-BE49-F238E27FC236}">
                  <a16:creationId xmlns:a16="http://schemas.microsoft.com/office/drawing/2014/main" id="{E23BF24E-FAD8-4128-4993-94129D91023A}"/>
                </a:ext>
              </a:extLst>
            </p:cNvPr>
            <p:cNvSpPr>
              <a:spLocks noChangeShapeType="1"/>
            </p:cNvSpPr>
            <p:nvPr/>
          </p:nvSpPr>
          <p:spPr bwMode="gray">
            <a:xfrm flipV="1">
              <a:off x="2452"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4" name="Line 86">
              <a:extLst>
                <a:ext uri="{FF2B5EF4-FFF2-40B4-BE49-F238E27FC236}">
                  <a16:creationId xmlns:a16="http://schemas.microsoft.com/office/drawing/2014/main" id="{74DC38C6-2010-E937-9307-8FE772EF7982}"/>
                </a:ext>
              </a:extLst>
            </p:cNvPr>
            <p:cNvSpPr>
              <a:spLocks noChangeShapeType="1"/>
            </p:cNvSpPr>
            <p:nvPr/>
          </p:nvSpPr>
          <p:spPr bwMode="gray">
            <a:xfrm>
              <a:off x="2342"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5" name="Line 87">
              <a:extLst>
                <a:ext uri="{FF2B5EF4-FFF2-40B4-BE49-F238E27FC236}">
                  <a16:creationId xmlns:a16="http://schemas.microsoft.com/office/drawing/2014/main" id="{BC03078B-F02D-12C4-F30D-D714F47BA5FC}"/>
                </a:ext>
              </a:extLst>
            </p:cNvPr>
            <p:cNvSpPr>
              <a:spLocks noChangeShapeType="1"/>
            </p:cNvSpPr>
            <p:nvPr/>
          </p:nvSpPr>
          <p:spPr bwMode="gray">
            <a:xfrm>
              <a:off x="2562"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6" name="Line 88">
              <a:extLst>
                <a:ext uri="{FF2B5EF4-FFF2-40B4-BE49-F238E27FC236}">
                  <a16:creationId xmlns:a16="http://schemas.microsoft.com/office/drawing/2014/main" id="{F2D6A43D-AE34-C574-2365-37EF4DEFC2C9}"/>
                </a:ext>
              </a:extLst>
            </p:cNvPr>
            <p:cNvSpPr>
              <a:spLocks noChangeShapeType="1"/>
            </p:cNvSpPr>
            <p:nvPr/>
          </p:nvSpPr>
          <p:spPr bwMode="gray">
            <a:xfrm>
              <a:off x="2784"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7" name="Line 89">
              <a:extLst>
                <a:ext uri="{FF2B5EF4-FFF2-40B4-BE49-F238E27FC236}">
                  <a16:creationId xmlns:a16="http://schemas.microsoft.com/office/drawing/2014/main" id="{EE406C01-EAC6-6623-6E28-CD12F60CEB68}"/>
                </a:ext>
              </a:extLst>
            </p:cNvPr>
            <p:cNvSpPr>
              <a:spLocks noChangeShapeType="1"/>
            </p:cNvSpPr>
            <p:nvPr/>
          </p:nvSpPr>
          <p:spPr bwMode="gray">
            <a:xfrm>
              <a:off x="2673"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8" name="Freeform 90">
              <a:extLst>
                <a:ext uri="{FF2B5EF4-FFF2-40B4-BE49-F238E27FC236}">
                  <a16:creationId xmlns:a16="http://schemas.microsoft.com/office/drawing/2014/main" id="{10BCD173-BA00-DB47-6C56-0E946F9C20BC}"/>
                </a:ext>
              </a:extLst>
            </p:cNvPr>
            <p:cNvSpPr>
              <a:spLocks/>
            </p:cNvSpPr>
            <p:nvPr/>
          </p:nvSpPr>
          <p:spPr bwMode="gray">
            <a:xfrm>
              <a:off x="2113" y="3262"/>
              <a:ext cx="775" cy="470"/>
            </a:xfrm>
            <a:custGeom>
              <a:avLst/>
              <a:gdLst>
                <a:gd name="T0" fmla="*/ 0 w 1792"/>
                <a:gd name="T1" fmla="*/ 0 h 1105"/>
                <a:gd name="T2" fmla="*/ 63 w 1792"/>
                <a:gd name="T3" fmla="*/ 0 h 1105"/>
                <a:gd name="T4" fmla="*/ 63 w 1792"/>
                <a:gd name="T5" fmla="*/ 36 h 1105"/>
                <a:gd name="T6" fmla="*/ 0 w 1792"/>
                <a:gd name="T7" fmla="*/ 36 h 1105"/>
                <a:gd name="T8" fmla="*/ 0 w 1792"/>
                <a:gd name="T9" fmla="*/ 0 h 1105"/>
                <a:gd name="T10" fmla="*/ 0 60000 65536"/>
                <a:gd name="T11" fmla="*/ 0 60000 65536"/>
                <a:gd name="T12" fmla="*/ 0 60000 65536"/>
                <a:gd name="T13" fmla="*/ 0 60000 65536"/>
                <a:gd name="T14" fmla="*/ 0 60000 65536"/>
                <a:gd name="T15" fmla="*/ 0 w 1792"/>
                <a:gd name="T16" fmla="*/ 0 h 1105"/>
                <a:gd name="T17" fmla="*/ 1792 w 1792"/>
                <a:gd name="T18" fmla="*/ 1105 h 1105"/>
              </a:gdLst>
              <a:ahLst/>
              <a:cxnLst>
                <a:cxn ang="T10">
                  <a:pos x="T0" y="T1"/>
                </a:cxn>
                <a:cxn ang="T11">
                  <a:pos x="T2" y="T3"/>
                </a:cxn>
                <a:cxn ang="T12">
                  <a:pos x="T4" y="T5"/>
                </a:cxn>
                <a:cxn ang="T13">
                  <a:pos x="T6" y="T7"/>
                </a:cxn>
                <a:cxn ang="T14">
                  <a:pos x="T8" y="T9"/>
                </a:cxn>
              </a:cxnLst>
              <a:rect l="T15" t="T16" r="T17" b="T18"/>
              <a:pathLst>
                <a:path w="1792" h="1105">
                  <a:moveTo>
                    <a:pt x="0" y="0"/>
                  </a:moveTo>
                  <a:lnTo>
                    <a:pt x="1791" y="0"/>
                  </a:lnTo>
                  <a:lnTo>
                    <a:pt x="1791" y="1104"/>
                  </a:lnTo>
                  <a:lnTo>
                    <a:pt x="0" y="1104"/>
                  </a:lnTo>
                  <a:lnTo>
                    <a:pt x="0" y="0"/>
                  </a:lnTo>
                </a:path>
              </a:pathLst>
            </a:custGeom>
            <a:solidFill>
              <a:srgbClr val="E0E0FF"/>
            </a:solidFill>
            <a:ln w="12700" cap="rnd">
              <a:solidFill>
                <a:srgbClr val="000000"/>
              </a:solidFill>
              <a:round/>
              <a:headEnd/>
              <a:tailEnd/>
            </a:ln>
          </p:spPr>
          <p:txBody>
            <a:bodyPr/>
            <a:lstStyle/>
            <a:p>
              <a:endParaRPr lang="en-US" sz="1837"/>
            </a:p>
          </p:txBody>
        </p:sp>
        <p:sp>
          <p:nvSpPr>
            <p:cNvPr id="4839" name="Line 91">
              <a:extLst>
                <a:ext uri="{FF2B5EF4-FFF2-40B4-BE49-F238E27FC236}">
                  <a16:creationId xmlns:a16="http://schemas.microsoft.com/office/drawing/2014/main" id="{48E12F6B-B53E-C574-D3B6-B20BCF2D720E}"/>
                </a:ext>
              </a:extLst>
            </p:cNvPr>
            <p:cNvSpPr>
              <a:spLocks noChangeShapeType="1"/>
            </p:cNvSpPr>
            <p:nvPr/>
          </p:nvSpPr>
          <p:spPr bwMode="gray">
            <a:xfrm>
              <a:off x="2113" y="3538"/>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0" name="Line 92">
              <a:extLst>
                <a:ext uri="{FF2B5EF4-FFF2-40B4-BE49-F238E27FC236}">
                  <a16:creationId xmlns:a16="http://schemas.microsoft.com/office/drawing/2014/main" id="{8C8D0D08-1E49-62A0-367C-3D7D973240D4}"/>
                </a:ext>
              </a:extLst>
            </p:cNvPr>
            <p:cNvSpPr>
              <a:spLocks noChangeShapeType="1"/>
            </p:cNvSpPr>
            <p:nvPr/>
          </p:nvSpPr>
          <p:spPr bwMode="gray">
            <a:xfrm>
              <a:off x="2113" y="3601"/>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1" name="Line 93">
              <a:extLst>
                <a:ext uri="{FF2B5EF4-FFF2-40B4-BE49-F238E27FC236}">
                  <a16:creationId xmlns:a16="http://schemas.microsoft.com/office/drawing/2014/main" id="{6B6A6246-E0C8-D52A-F562-D0C313989AF6}"/>
                </a:ext>
              </a:extLst>
            </p:cNvPr>
            <p:cNvSpPr>
              <a:spLocks noChangeShapeType="1"/>
            </p:cNvSpPr>
            <p:nvPr/>
          </p:nvSpPr>
          <p:spPr bwMode="gray">
            <a:xfrm>
              <a:off x="2113" y="3475"/>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2" name="Line 94">
              <a:extLst>
                <a:ext uri="{FF2B5EF4-FFF2-40B4-BE49-F238E27FC236}">
                  <a16:creationId xmlns:a16="http://schemas.microsoft.com/office/drawing/2014/main" id="{5475C7F0-8905-977E-0AC2-55114EA9FF86}"/>
                </a:ext>
              </a:extLst>
            </p:cNvPr>
            <p:cNvSpPr>
              <a:spLocks noChangeShapeType="1"/>
            </p:cNvSpPr>
            <p:nvPr/>
          </p:nvSpPr>
          <p:spPr bwMode="gray">
            <a:xfrm>
              <a:off x="2113" y="3665"/>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3" name="Line 95">
              <a:extLst>
                <a:ext uri="{FF2B5EF4-FFF2-40B4-BE49-F238E27FC236}">
                  <a16:creationId xmlns:a16="http://schemas.microsoft.com/office/drawing/2014/main" id="{76C89D5B-4619-5D71-23D2-58BDFBF28023}"/>
                </a:ext>
              </a:extLst>
            </p:cNvPr>
            <p:cNvSpPr>
              <a:spLocks noChangeShapeType="1"/>
            </p:cNvSpPr>
            <p:nvPr/>
          </p:nvSpPr>
          <p:spPr bwMode="gray">
            <a:xfrm>
              <a:off x="2113" y="3410"/>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844" name="Group 96">
              <a:extLst>
                <a:ext uri="{FF2B5EF4-FFF2-40B4-BE49-F238E27FC236}">
                  <a16:creationId xmlns:a16="http://schemas.microsoft.com/office/drawing/2014/main" id="{F6E4FFA3-4EE7-FF33-445D-EA8F1214AC14}"/>
                </a:ext>
              </a:extLst>
            </p:cNvPr>
            <p:cNvGrpSpPr>
              <a:grpSpLocks/>
            </p:cNvGrpSpPr>
            <p:nvPr/>
          </p:nvGrpSpPr>
          <p:grpSpPr bwMode="auto">
            <a:xfrm>
              <a:off x="2113" y="3338"/>
              <a:ext cx="773" cy="5"/>
              <a:chOff x="3834" y="2750"/>
              <a:chExt cx="1789" cy="11"/>
            </a:xfrm>
          </p:grpSpPr>
          <p:sp>
            <p:nvSpPr>
              <p:cNvPr id="4949" name="Line 97">
                <a:extLst>
                  <a:ext uri="{FF2B5EF4-FFF2-40B4-BE49-F238E27FC236}">
                    <a16:creationId xmlns:a16="http://schemas.microsoft.com/office/drawing/2014/main" id="{2AB78510-E013-213F-5A5F-C8F0F8DE48B1}"/>
                  </a:ext>
                </a:extLst>
              </p:cNvPr>
              <p:cNvSpPr>
                <a:spLocks noChangeShapeType="1"/>
              </p:cNvSpPr>
              <p:nvPr/>
            </p:nvSpPr>
            <p:spPr bwMode="gray">
              <a:xfrm>
                <a:off x="3834" y="2761"/>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950" name="Line 98">
                <a:extLst>
                  <a:ext uri="{FF2B5EF4-FFF2-40B4-BE49-F238E27FC236}">
                    <a16:creationId xmlns:a16="http://schemas.microsoft.com/office/drawing/2014/main" id="{C154DD15-BFEC-65A2-D23E-0686BE418D6B}"/>
                  </a:ext>
                </a:extLst>
              </p:cNvPr>
              <p:cNvSpPr>
                <a:spLocks noChangeShapeType="1"/>
              </p:cNvSpPr>
              <p:nvPr/>
            </p:nvSpPr>
            <p:spPr bwMode="gray">
              <a:xfrm>
                <a:off x="3834" y="2750"/>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sp>
          <p:nvSpPr>
            <p:cNvPr id="4845" name="Line 99">
              <a:extLst>
                <a:ext uri="{FF2B5EF4-FFF2-40B4-BE49-F238E27FC236}">
                  <a16:creationId xmlns:a16="http://schemas.microsoft.com/office/drawing/2014/main" id="{D871825E-863E-93E5-C511-58CF9D811BF8}"/>
                </a:ext>
              </a:extLst>
            </p:cNvPr>
            <p:cNvSpPr>
              <a:spLocks noChangeShapeType="1"/>
            </p:cNvSpPr>
            <p:nvPr/>
          </p:nvSpPr>
          <p:spPr bwMode="gray">
            <a:xfrm flipV="1">
              <a:off x="2225" y="3342"/>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6" name="Line 100">
              <a:extLst>
                <a:ext uri="{FF2B5EF4-FFF2-40B4-BE49-F238E27FC236}">
                  <a16:creationId xmlns:a16="http://schemas.microsoft.com/office/drawing/2014/main" id="{89A6D183-A154-F2AA-0DB9-0ABF79D0A2F8}"/>
                </a:ext>
              </a:extLst>
            </p:cNvPr>
            <p:cNvSpPr>
              <a:spLocks noChangeShapeType="1"/>
            </p:cNvSpPr>
            <p:nvPr/>
          </p:nvSpPr>
          <p:spPr bwMode="gray">
            <a:xfrm flipV="1">
              <a:off x="2445" y="3342"/>
              <a:ext cx="0" cy="3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7" name="Line 101">
              <a:extLst>
                <a:ext uri="{FF2B5EF4-FFF2-40B4-BE49-F238E27FC236}">
                  <a16:creationId xmlns:a16="http://schemas.microsoft.com/office/drawing/2014/main" id="{8B951FB0-BD57-3F65-03FB-6DBA90738739}"/>
                </a:ext>
              </a:extLst>
            </p:cNvPr>
            <p:cNvSpPr>
              <a:spLocks noChangeShapeType="1"/>
            </p:cNvSpPr>
            <p:nvPr/>
          </p:nvSpPr>
          <p:spPr bwMode="gray">
            <a:xfrm flipV="1">
              <a:off x="2334" y="3342"/>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8" name="Line 102">
              <a:extLst>
                <a:ext uri="{FF2B5EF4-FFF2-40B4-BE49-F238E27FC236}">
                  <a16:creationId xmlns:a16="http://schemas.microsoft.com/office/drawing/2014/main" id="{A670C5FA-75D7-103F-9F43-A81AC40936A4}"/>
                </a:ext>
              </a:extLst>
            </p:cNvPr>
            <p:cNvSpPr>
              <a:spLocks noChangeShapeType="1"/>
            </p:cNvSpPr>
            <p:nvPr/>
          </p:nvSpPr>
          <p:spPr bwMode="gray">
            <a:xfrm flipV="1">
              <a:off x="2555" y="3342"/>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9" name="Line 103">
              <a:extLst>
                <a:ext uri="{FF2B5EF4-FFF2-40B4-BE49-F238E27FC236}">
                  <a16:creationId xmlns:a16="http://schemas.microsoft.com/office/drawing/2014/main" id="{53B528E8-1584-70FD-3F18-DCFBCD2A730F}"/>
                </a:ext>
              </a:extLst>
            </p:cNvPr>
            <p:cNvSpPr>
              <a:spLocks noChangeShapeType="1"/>
            </p:cNvSpPr>
            <p:nvPr/>
          </p:nvSpPr>
          <p:spPr bwMode="gray">
            <a:xfrm flipV="1">
              <a:off x="2776" y="3342"/>
              <a:ext cx="0" cy="3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0" name="Line 104">
              <a:extLst>
                <a:ext uri="{FF2B5EF4-FFF2-40B4-BE49-F238E27FC236}">
                  <a16:creationId xmlns:a16="http://schemas.microsoft.com/office/drawing/2014/main" id="{E1684982-1097-C9D2-C0BC-132BBCA578CD}"/>
                </a:ext>
              </a:extLst>
            </p:cNvPr>
            <p:cNvSpPr>
              <a:spLocks noChangeShapeType="1"/>
            </p:cNvSpPr>
            <p:nvPr/>
          </p:nvSpPr>
          <p:spPr bwMode="gray">
            <a:xfrm flipV="1">
              <a:off x="2665" y="3342"/>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1" name="Line 105">
              <a:extLst>
                <a:ext uri="{FF2B5EF4-FFF2-40B4-BE49-F238E27FC236}">
                  <a16:creationId xmlns:a16="http://schemas.microsoft.com/office/drawing/2014/main" id="{A200C804-022D-0363-39D8-9BD188106742}"/>
                </a:ext>
              </a:extLst>
            </p:cNvPr>
            <p:cNvSpPr>
              <a:spLocks noChangeShapeType="1"/>
            </p:cNvSpPr>
            <p:nvPr/>
          </p:nvSpPr>
          <p:spPr bwMode="gray">
            <a:xfrm flipV="1">
              <a:off x="2879"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2" name="Freeform 106">
              <a:extLst>
                <a:ext uri="{FF2B5EF4-FFF2-40B4-BE49-F238E27FC236}">
                  <a16:creationId xmlns:a16="http://schemas.microsoft.com/office/drawing/2014/main" id="{8D4AFDD0-1E05-916E-1A69-25957F210701}"/>
                </a:ext>
              </a:extLst>
            </p:cNvPr>
            <p:cNvSpPr>
              <a:spLocks/>
            </p:cNvSpPr>
            <p:nvPr/>
          </p:nvSpPr>
          <p:spPr bwMode="gray">
            <a:xfrm>
              <a:off x="2106" y="3255"/>
              <a:ext cx="774" cy="471"/>
            </a:xfrm>
            <a:custGeom>
              <a:avLst/>
              <a:gdLst>
                <a:gd name="T0" fmla="*/ 0 w 1790"/>
                <a:gd name="T1" fmla="*/ 0 h 1105"/>
                <a:gd name="T2" fmla="*/ 63 w 1790"/>
                <a:gd name="T3" fmla="*/ 0 h 1105"/>
                <a:gd name="T4" fmla="*/ 63 w 1790"/>
                <a:gd name="T5" fmla="*/ 37 h 1105"/>
                <a:gd name="T6" fmla="*/ 0 w 1790"/>
                <a:gd name="T7" fmla="*/ 37 h 1105"/>
                <a:gd name="T8" fmla="*/ 0 w 1790"/>
                <a:gd name="T9" fmla="*/ 0 h 1105"/>
                <a:gd name="T10" fmla="*/ 0 60000 65536"/>
                <a:gd name="T11" fmla="*/ 0 60000 65536"/>
                <a:gd name="T12" fmla="*/ 0 60000 65536"/>
                <a:gd name="T13" fmla="*/ 0 60000 65536"/>
                <a:gd name="T14" fmla="*/ 0 60000 65536"/>
                <a:gd name="T15" fmla="*/ 0 w 1790"/>
                <a:gd name="T16" fmla="*/ 0 h 1105"/>
                <a:gd name="T17" fmla="*/ 1790 w 1790"/>
                <a:gd name="T18" fmla="*/ 1105 h 1105"/>
              </a:gdLst>
              <a:ahLst/>
              <a:cxnLst>
                <a:cxn ang="T10">
                  <a:pos x="T0" y="T1"/>
                </a:cxn>
                <a:cxn ang="T11">
                  <a:pos x="T2" y="T3"/>
                </a:cxn>
                <a:cxn ang="T12">
                  <a:pos x="T4" y="T5"/>
                </a:cxn>
                <a:cxn ang="T13">
                  <a:pos x="T6" y="T7"/>
                </a:cxn>
                <a:cxn ang="T14">
                  <a:pos x="T8" y="T9"/>
                </a:cxn>
              </a:cxnLst>
              <a:rect l="T15" t="T16" r="T17" b="T18"/>
              <a:pathLst>
                <a:path w="1790" h="1105">
                  <a:moveTo>
                    <a:pt x="0" y="0"/>
                  </a:moveTo>
                  <a:lnTo>
                    <a:pt x="1789" y="0"/>
                  </a:lnTo>
                  <a:lnTo>
                    <a:pt x="1789" y="1104"/>
                  </a:lnTo>
                  <a:lnTo>
                    <a:pt x="0" y="1104"/>
                  </a:lnTo>
                  <a:lnTo>
                    <a:pt x="0" y="0"/>
                  </a:lnTo>
                </a:path>
              </a:pathLst>
            </a:custGeom>
            <a:solidFill>
              <a:srgbClr val="FFFFFF"/>
            </a:solidFill>
            <a:ln w="12700" cap="rnd">
              <a:solidFill>
                <a:srgbClr val="000000"/>
              </a:solidFill>
              <a:round/>
              <a:headEnd/>
              <a:tailEnd/>
            </a:ln>
          </p:spPr>
          <p:txBody>
            <a:bodyPr/>
            <a:lstStyle/>
            <a:p>
              <a:endParaRPr lang="en-US" sz="1837"/>
            </a:p>
          </p:txBody>
        </p:sp>
        <p:sp>
          <p:nvSpPr>
            <p:cNvPr id="4853" name="Freeform 107">
              <a:extLst>
                <a:ext uri="{FF2B5EF4-FFF2-40B4-BE49-F238E27FC236}">
                  <a16:creationId xmlns:a16="http://schemas.microsoft.com/office/drawing/2014/main" id="{34FFE78F-209B-917A-28FA-5BF34090AD56}"/>
                </a:ext>
              </a:extLst>
            </p:cNvPr>
            <p:cNvSpPr>
              <a:spLocks/>
            </p:cNvSpPr>
            <p:nvPr/>
          </p:nvSpPr>
          <p:spPr bwMode="gray">
            <a:xfrm>
              <a:off x="2106" y="3337"/>
              <a:ext cx="774" cy="66"/>
            </a:xfrm>
            <a:custGeom>
              <a:avLst/>
              <a:gdLst>
                <a:gd name="T0" fmla="*/ 0 w 1790"/>
                <a:gd name="T1" fmla="*/ 0 h 155"/>
                <a:gd name="T2" fmla="*/ 63 w 1790"/>
                <a:gd name="T3" fmla="*/ 0 h 155"/>
                <a:gd name="T4" fmla="*/ 63 w 1790"/>
                <a:gd name="T5" fmla="*/ 5 h 155"/>
                <a:gd name="T6" fmla="*/ 0 w 1790"/>
                <a:gd name="T7" fmla="*/ 5 h 155"/>
                <a:gd name="T8" fmla="*/ 0 w 1790"/>
                <a:gd name="T9" fmla="*/ 0 h 155"/>
                <a:gd name="T10" fmla="*/ 0 60000 65536"/>
                <a:gd name="T11" fmla="*/ 0 60000 65536"/>
                <a:gd name="T12" fmla="*/ 0 60000 65536"/>
                <a:gd name="T13" fmla="*/ 0 60000 65536"/>
                <a:gd name="T14" fmla="*/ 0 60000 65536"/>
                <a:gd name="T15" fmla="*/ 0 w 1790"/>
                <a:gd name="T16" fmla="*/ 0 h 155"/>
                <a:gd name="T17" fmla="*/ 1790 w 1790"/>
                <a:gd name="T18" fmla="*/ 155 h 155"/>
              </a:gdLst>
              <a:ahLst/>
              <a:cxnLst>
                <a:cxn ang="T10">
                  <a:pos x="T0" y="T1"/>
                </a:cxn>
                <a:cxn ang="T11">
                  <a:pos x="T2" y="T3"/>
                </a:cxn>
                <a:cxn ang="T12">
                  <a:pos x="T4" y="T5"/>
                </a:cxn>
                <a:cxn ang="T13">
                  <a:pos x="T6" y="T7"/>
                </a:cxn>
                <a:cxn ang="T14">
                  <a:pos x="T8" y="T9"/>
                </a:cxn>
              </a:cxnLst>
              <a:rect l="T15" t="T16" r="T17" b="T18"/>
              <a:pathLst>
                <a:path w="1790" h="155">
                  <a:moveTo>
                    <a:pt x="0" y="0"/>
                  </a:moveTo>
                  <a:lnTo>
                    <a:pt x="1789" y="0"/>
                  </a:lnTo>
                  <a:lnTo>
                    <a:pt x="1789" y="154"/>
                  </a:lnTo>
                  <a:lnTo>
                    <a:pt x="0" y="154"/>
                  </a:lnTo>
                  <a:lnTo>
                    <a:pt x="0" y="0"/>
                  </a:lnTo>
                </a:path>
              </a:pathLst>
            </a:custGeom>
            <a:solidFill>
              <a:srgbClr val="E0E0FF"/>
            </a:solidFill>
            <a:ln w="12700" cap="rnd">
              <a:solidFill>
                <a:srgbClr val="000000"/>
              </a:solidFill>
              <a:round/>
              <a:headEnd/>
              <a:tailEnd/>
            </a:ln>
          </p:spPr>
          <p:txBody>
            <a:bodyPr/>
            <a:lstStyle/>
            <a:p>
              <a:endParaRPr lang="en-US" sz="1837"/>
            </a:p>
          </p:txBody>
        </p:sp>
        <p:sp>
          <p:nvSpPr>
            <p:cNvPr id="4854" name="Line 108">
              <a:extLst>
                <a:ext uri="{FF2B5EF4-FFF2-40B4-BE49-F238E27FC236}">
                  <a16:creationId xmlns:a16="http://schemas.microsoft.com/office/drawing/2014/main" id="{D5A41AD6-145C-C04A-66E9-B6EFA68BE098}"/>
                </a:ext>
              </a:extLst>
            </p:cNvPr>
            <p:cNvSpPr>
              <a:spLocks noChangeShapeType="1"/>
            </p:cNvSpPr>
            <p:nvPr/>
          </p:nvSpPr>
          <p:spPr bwMode="gray">
            <a:xfrm>
              <a:off x="2106" y="3532"/>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5" name="Line 109">
              <a:extLst>
                <a:ext uri="{FF2B5EF4-FFF2-40B4-BE49-F238E27FC236}">
                  <a16:creationId xmlns:a16="http://schemas.microsoft.com/office/drawing/2014/main" id="{4FF8C89B-4C0E-B9C7-D214-8D3EEFCFEFE8}"/>
                </a:ext>
              </a:extLst>
            </p:cNvPr>
            <p:cNvSpPr>
              <a:spLocks noChangeShapeType="1"/>
            </p:cNvSpPr>
            <p:nvPr/>
          </p:nvSpPr>
          <p:spPr bwMode="gray">
            <a:xfrm>
              <a:off x="2106" y="3595"/>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6" name="Line 110">
              <a:extLst>
                <a:ext uri="{FF2B5EF4-FFF2-40B4-BE49-F238E27FC236}">
                  <a16:creationId xmlns:a16="http://schemas.microsoft.com/office/drawing/2014/main" id="{4D57EC6C-0948-BFBC-66C9-4EDC353FDE4F}"/>
                </a:ext>
              </a:extLst>
            </p:cNvPr>
            <p:cNvSpPr>
              <a:spLocks noChangeShapeType="1"/>
            </p:cNvSpPr>
            <p:nvPr/>
          </p:nvSpPr>
          <p:spPr bwMode="gray">
            <a:xfrm>
              <a:off x="2106" y="3468"/>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7" name="Line 111">
              <a:extLst>
                <a:ext uri="{FF2B5EF4-FFF2-40B4-BE49-F238E27FC236}">
                  <a16:creationId xmlns:a16="http://schemas.microsoft.com/office/drawing/2014/main" id="{491202D9-B548-C443-EB97-8000B0B79A09}"/>
                </a:ext>
              </a:extLst>
            </p:cNvPr>
            <p:cNvSpPr>
              <a:spLocks noChangeShapeType="1"/>
            </p:cNvSpPr>
            <p:nvPr/>
          </p:nvSpPr>
          <p:spPr bwMode="gray">
            <a:xfrm>
              <a:off x="2106" y="3659"/>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8" name="Line 112">
              <a:extLst>
                <a:ext uri="{FF2B5EF4-FFF2-40B4-BE49-F238E27FC236}">
                  <a16:creationId xmlns:a16="http://schemas.microsoft.com/office/drawing/2014/main" id="{A49ABDAF-0E23-FB36-C17B-CC5D658E2F40}"/>
                </a:ext>
              </a:extLst>
            </p:cNvPr>
            <p:cNvSpPr>
              <a:spLocks noChangeShapeType="1"/>
            </p:cNvSpPr>
            <p:nvPr/>
          </p:nvSpPr>
          <p:spPr bwMode="gray">
            <a:xfrm>
              <a:off x="2106" y="3404"/>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859" name="Group 113">
              <a:extLst>
                <a:ext uri="{FF2B5EF4-FFF2-40B4-BE49-F238E27FC236}">
                  <a16:creationId xmlns:a16="http://schemas.microsoft.com/office/drawing/2014/main" id="{AD41109C-A36B-7286-1726-9393278DEC77}"/>
                </a:ext>
              </a:extLst>
            </p:cNvPr>
            <p:cNvGrpSpPr>
              <a:grpSpLocks/>
            </p:cNvGrpSpPr>
            <p:nvPr/>
          </p:nvGrpSpPr>
          <p:grpSpPr bwMode="auto">
            <a:xfrm>
              <a:off x="2106" y="3332"/>
              <a:ext cx="773" cy="5"/>
              <a:chOff x="3818" y="2736"/>
              <a:chExt cx="1789" cy="11"/>
            </a:xfrm>
          </p:grpSpPr>
          <p:sp>
            <p:nvSpPr>
              <p:cNvPr id="4947" name="Line 114">
                <a:extLst>
                  <a:ext uri="{FF2B5EF4-FFF2-40B4-BE49-F238E27FC236}">
                    <a16:creationId xmlns:a16="http://schemas.microsoft.com/office/drawing/2014/main" id="{94A69573-4F20-7BE4-E69D-9B39C0D8F919}"/>
                  </a:ext>
                </a:extLst>
              </p:cNvPr>
              <p:cNvSpPr>
                <a:spLocks noChangeShapeType="1"/>
              </p:cNvSpPr>
              <p:nvPr/>
            </p:nvSpPr>
            <p:spPr bwMode="gray">
              <a:xfrm>
                <a:off x="3818" y="2747"/>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948" name="Line 115">
                <a:extLst>
                  <a:ext uri="{FF2B5EF4-FFF2-40B4-BE49-F238E27FC236}">
                    <a16:creationId xmlns:a16="http://schemas.microsoft.com/office/drawing/2014/main" id="{43B159DD-FBB1-582F-692F-0EFBBA83F6CE}"/>
                  </a:ext>
                </a:extLst>
              </p:cNvPr>
              <p:cNvSpPr>
                <a:spLocks noChangeShapeType="1"/>
              </p:cNvSpPr>
              <p:nvPr/>
            </p:nvSpPr>
            <p:spPr bwMode="gray">
              <a:xfrm>
                <a:off x="3818" y="2736"/>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sp>
          <p:nvSpPr>
            <p:cNvPr id="4860" name="Line 116">
              <a:extLst>
                <a:ext uri="{FF2B5EF4-FFF2-40B4-BE49-F238E27FC236}">
                  <a16:creationId xmlns:a16="http://schemas.microsoft.com/office/drawing/2014/main" id="{FECF88DB-DB4A-4BC4-DEC7-39E0313EF171}"/>
                </a:ext>
              </a:extLst>
            </p:cNvPr>
            <p:cNvSpPr>
              <a:spLocks noChangeShapeType="1"/>
            </p:cNvSpPr>
            <p:nvPr/>
          </p:nvSpPr>
          <p:spPr bwMode="gray">
            <a:xfrm>
              <a:off x="2217"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1" name="Line 117">
              <a:extLst>
                <a:ext uri="{FF2B5EF4-FFF2-40B4-BE49-F238E27FC236}">
                  <a16:creationId xmlns:a16="http://schemas.microsoft.com/office/drawing/2014/main" id="{F3FB9FF6-7CF0-0378-4CD5-6E14D322F9AC}"/>
                </a:ext>
              </a:extLst>
            </p:cNvPr>
            <p:cNvSpPr>
              <a:spLocks noChangeShapeType="1"/>
            </p:cNvSpPr>
            <p:nvPr/>
          </p:nvSpPr>
          <p:spPr bwMode="gray">
            <a:xfrm>
              <a:off x="2437"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2" name="Line 118">
              <a:extLst>
                <a:ext uri="{FF2B5EF4-FFF2-40B4-BE49-F238E27FC236}">
                  <a16:creationId xmlns:a16="http://schemas.microsoft.com/office/drawing/2014/main" id="{054C5179-95BB-9D7E-82AF-2C5CD57BBB2D}"/>
                </a:ext>
              </a:extLst>
            </p:cNvPr>
            <p:cNvSpPr>
              <a:spLocks noChangeShapeType="1"/>
            </p:cNvSpPr>
            <p:nvPr/>
          </p:nvSpPr>
          <p:spPr bwMode="gray">
            <a:xfrm>
              <a:off x="2326"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3" name="Line 119">
              <a:extLst>
                <a:ext uri="{FF2B5EF4-FFF2-40B4-BE49-F238E27FC236}">
                  <a16:creationId xmlns:a16="http://schemas.microsoft.com/office/drawing/2014/main" id="{443E20EA-D6BF-CD73-FB9E-736C549F6EE0}"/>
                </a:ext>
              </a:extLst>
            </p:cNvPr>
            <p:cNvSpPr>
              <a:spLocks noChangeShapeType="1"/>
            </p:cNvSpPr>
            <p:nvPr/>
          </p:nvSpPr>
          <p:spPr bwMode="gray">
            <a:xfrm>
              <a:off x="2548"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4" name="Line 120">
              <a:extLst>
                <a:ext uri="{FF2B5EF4-FFF2-40B4-BE49-F238E27FC236}">
                  <a16:creationId xmlns:a16="http://schemas.microsoft.com/office/drawing/2014/main" id="{B8873FA4-4F8A-9950-65FB-9383FEDE5EF3}"/>
                </a:ext>
              </a:extLst>
            </p:cNvPr>
            <p:cNvSpPr>
              <a:spLocks noChangeShapeType="1"/>
            </p:cNvSpPr>
            <p:nvPr/>
          </p:nvSpPr>
          <p:spPr bwMode="gray">
            <a:xfrm>
              <a:off x="2769"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5" name="Line 121">
              <a:extLst>
                <a:ext uri="{FF2B5EF4-FFF2-40B4-BE49-F238E27FC236}">
                  <a16:creationId xmlns:a16="http://schemas.microsoft.com/office/drawing/2014/main" id="{BF258700-988B-BAB8-4390-C35A254F6CC2}"/>
                </a:ext>
              </a:extLst>
            </p:cNvPr>
            <p:cNvSpPr>
              <a:spLocks noChangeShapeType="1"/>
            </p:cNvSpPr>
            <p:nvPr/>
          </p:nvSpPr>
          <p:spPr bwMode="gray">
            <a:xfrm>
              <a:off x="2658"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866" name="Group 122">
              <a:extLst>
                <a:ext uri="{FF2B5EF4-FFF2-40B4-BE49-F238E27FC236}">
                  <a16:creationId xmlns:a16="http://schemas.microsoft.com/office/drawing/2014/main" id="{C9CC41B7-81F3-51C0-52DA-EC41E8F89D0B}"/>
                </a:ext>
              </a:extLst>
            </p:cNvPr>
            <p:cNvGrpSpPr>
              <a:grpSpLocks/>
            </p:cNvGrpSpPr>
            <p:nvPr/>
          </p:nvGrpSpPr>
          <p:grpSpPr bwMode="auto">
            <a:xfrm>
              <a:off x="2447" y="3417"/>
              <a:ext cx="358" cy="30"/>
              <a:chOff x="4607" y="2912"/>
              <a:chExt cx="828" cy="68"/>
            </a:xfrm>
          </p:grpSpPr>
          <p:sp>
            <p:nvSpPr>
              <p:cNvPr id="4943" name="Freeform 123">
                <a:extLst>
                  <a:ext uri="{FF2B5EF4-FFF2-40B4-BE49-F238E27FC236}">
                    <a16:creationId xmlns:a16="http://schemas.microsoft.com/office/drawing/2014/main" id="{B6E85DC8-6A34-272A-D21A-DD7EC43BA547}"/>
                  </a:ext>
                </a:extLst>
              </p:cNvPr>
              <p:cNvSpPr>
                <a:spLocks/>
              </p:cNvSpPr>
              <p:nvPr/>
            </p:nvSpPr>
            <p:spPr bwMode="gray">
              <a:xfrm>
                <a:off x="4607" y="2912"/>
                <a:ext cx="32" cy="68"/>
              </a:xfrm>
              <a:custGeom>
                <a:avLst/>
                <a:gdLst>
                  <a:gd name="T0" fmla="*/ 11 w 32"/>
                  <a:gd name="T1" fmla="*/ 67 h 68"/>
                  <a:gd name="T2" fmla="*/ 31 w 32"/>
                  <a:gd name="T3" fmla="*/ 67 h 68"/>
                  <a:gd name="T4" fmla="*/ 31 w 32"/>
                  <a:gd name="T5" fmla="*/ 0 h 68"/>
                  <a:gd name="T6" fmla="*/ 4 w 32"/>
                  <a:gd name="T7" fmla="*/ 0 h 68"/>
                  <a:gd name="T8" fmla="*/ 0 w 32"/>
                  <a:gd name="T9" fmla="*/ 14 h 68"/>
                  <a:gd name="T10" fmla="*/ 11 w 32"/>
                  <a:gd name="T11" fmla="*/ 14 h 68"/>
                  <a:gd name="T12" fmla="*/ 11 w 32"/>
                  <a:gd name="T13" fmla="*/ 67 h 68"/>
                  <a:gd name="T14" fmla="*/ 0 60000 65536"/>
                  <a:gd name="T15" fmla="*/ 0 60000 65536"/>
                  <a:gd name="T16" fmla="*/ 0 60000 65536"/>
                  <a:gd name="T17" fmla="*/ 0 60000 65536"/>
                  <a:gd name="T18" fmla="*/ 0 60000 65536"/>
                  <a:gd name="T19" fmla="*/ 0 60000 65536"/>
                  <a:gd name="T20" fmla="*/ 0 60000 65536"/>
                  <a:gd name="T21" fmla="*/ 0 w 32"/>
                  <a:gd name="T22" fmla="*/ 0 h 68"/>
                  <a:gd name="T23" fmla="*/ 32 w 3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68">
                    <a:moveTo>
                      <a:pt x="11" y="67"/>
                    </a:moveTo>
                    <a:lnTo>
                      <a:pt x="31" y="67"/>
                    </a:lnTo>
                    <a:lnTo>
                      <a:pt x="31" y="0"/>
                    </a:lnTo>
                    <a:lnTo>
                      <a:pt x="4" y="0"/>
                    </a:lnTo>
                    <a:lnTo>
                      <a:pt x="0" y="14"/>
                    </a:lnTo>
                    <a:lnTo>
                      <a:pt x="11" y="14"/>
                    </a:lnTo>
                    <a:lnTo>
                      <a:pt x="11" y="6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4" name="Freeform 124">
                <a:extLst>
                  <a:ext uri="{FF2B5EF4-FFF2-40B4-BE49-F238E27FC236}">
                    <a16:creationId xmlns:a16="http://schemas.microsoft.com/office/drawing/2014/main" id="{E518BF52-D381-F5CD-53DD-CEA9DAB6B8C6}"/>
                  </a:ext>
                </a:extLst>
              </p:cNvPr>
              <p:cNvSpPr>
                <a:spLocks/>
              </p:cNvSpPr>
              <p:nvPr/>
            </p:nvSpPr>
            <p:spPr bwMode="gray">
              <a:xfrm>
                <a:off x="4864" y="2912"/>
                <a:ext cx="51" cy="68"/>
              </a:xfrm>
              <a:custGeom>
                <a:avLst/>
                <a:gdLst>
                  <a:gd name="T0" fmla="*/ 0 w 51"/>
                  <a:gd name="T1" fmla="*/ 21 h 68"/>
                  <a:gd name="T2" fmla="*/ 19 w 51"/>
                  <a:gd name="T3" fmla="*/ 21 h 68"/>
                  <a:gd name="T4" fmla="*/ 19 w 51"/>
                  <a:gd name="T5" fmla="*/ 14 h 68"/>
                  <a:gd name="T6" fmla="*/ 30 w 51"/>
                  <a:gd name="T7" fmla="*/ 14 h 68"/>
                  <a:gd name="T8" fmla="*/ 30 w 51"/>
                  <a:gd name="T9" fmla="*/ 24 h 68"/>
                  <a:gd name="T10" fmla="*/ 0 w 51"/>
                  <a:gd name="T11" fmla="*/ 55 h 68"/>
                  <a:gd name="T12" fmla="*/ 0 w 51"/>
                  <a:gd name="T13" fmla="*/ 67 h 68"/>
                  <a:gd name="T14" fmla="*/ 50 w 51"/>
                  <a:gd name="T15" fmla="*/ 67 h 68"/>
                  <a:gd name="T16" fmla="*/ 50 w 51"/>
                  <a:gd name="T17" fmla="*/ 55 h 68"/>
                  <a:gd name="T18" fmla="*/ 21 w 51"/>
                  <a:gd name="T19" fmla="*/ 55 h 68"/>
                  <a:gd name="T20" fmla="*/ 50 w 51"/>
                  <a:gd name="T21" fmla="*/ 28 h 68"/>
                  <a:gd name="T22" fmla="*/ 50 w 51"/>
                  <a:gd name="T23" fmla="*/ 9 h 68"/>
                  <a:gd name="T24" fmla="*/ 34 w 51"/>
                  <a:gd name="T25" fmla="*/ 0 h 68"/>
                  <a:gd name="T26" fmla="*/ 15 w 51"/>
                  <a:gd name="T27" fmla="*/ 0 h 68"/>
                  <a:gd name="T28" fmla="*/ 0 w 51"/>
                  <a:gd name="T29" fmla="*/ 9 h 68"/>
                  <a:gd name="T30" fmla="*/ 0 w 51"/>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8"/>
                  <a:gd name="T50" fmla="*/ 51 w 51"/>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8">
                    <a:moveTo>
                      <a:pt x="0" y="21"/>
                    </a:moveTo>
                    <a:lnTo>
                      <a:pt x="19" y="21"/>
                    </a:lnTo>
                    <a:lnTo>
                      <a:pt x="19" y="14"/>
                    </a:lnTo>
                    <a:lnTo>
                      <a:pt x="30" y="14"/>
                    </a:lnTo>
                    <a:lnTo>
                      <a:pt x="30" y="24"/>
                    </a:lnTo>
                    <a:lnTo>
                      <a:pt x="0" y="55"/>
                    </a:lnTo>
                    <a:lnTo>
                      <a:pt x="0" y="67"/>
                    </a:lnTo>
                    <a:lnTo>
                      <a:pt x="50" y="67"/>
                    </a:lnTo>
                    <a:lnTo>
                      <a:pt x="50" y="55"/>
                    </a:lnTo>
                    <a:lnTo>
                      <a:pt x="21" y="55"/>
                    </a:lnTo>
                    <a:lnTo>
                      <a:pt x="50" y="28"/>
                    </a:lnTo>
                    <a:lnTo>
                      <a:pt x="50" y="9"/>
                    </a:lnTo>
                    <a:lnTo>
                      <a:pt x="34"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5" name="Freeform 125">
                <a:extLst>
                  <a:ext uri="{FF2B5EF4-FFF2-40B4-BE49-F238E27FC236}">
                    <a16:creationId xmlns:a16="http://schemas.microsoft.com/office/drawing/2014/main" id="{380203D5-B2EC-576E-8B4E-EEAFA5161EFE}"/>
                  </a:ext>
                </a:extLst>
              </p:cNvPr>
              <p:cNvSpPr>
                <a:spLocks/>
              </p:cNvSpPr>
              <p:nvPr/>
            </p:nvSpPr>
            <p:spPr bwMode="gray">
              <a:xfrm>
                <a:off x="5119" y="2912"/>
                <a:ext cx="52" cy="68"/>
              </a:xfrm>
              <a:custGeom>
                <a:avLst/>
                <a:gdLst>
                  <a:gd name="T0" fmla="*/ 15 w 52"/>
                  <a:gd name="T1" fmla="*/ 0 h 68"/>
                  <a:gd name="T2" fmla="*/ 35 w 52"/>
                  <a:gd name="T3" fmla="*/ 0 h 68"/>
                  <a:gd name="T4" fmla="*/ 51 w 52"/>
                  <a:gd name="T5" fmla="*/ 9 h 68"/>
                  <a:gd name="T6" fmla="*/ 51 w 52"/>
                  <a:gd name="T7" fmla="*/ 28 h 68"/>
                  <a:gd name="T8" fmla="*/ 43 w 52"/>
                  <a:gd name="T9" fmla="*/ 34 h 68"/>
                  <a:gd name="T10" fmla="*/ 51 w 52"/>
                  <a:gd name="T11" fmla="*/ 40 h 68"/>
                  <a:gd name="T12" fmla="*/ 51 w 52"/>
                  <a:gd name="T13" fmla="*/ 58 h 68"/>
                  <a:gd name="T14" fmla="*/ 35 w 52"/>
                  <a:gd name="T15" fmla="*/ 67 h 68"/>
                  <a:gd name="T16" fmla="*/ 15 w 52"/>
                  <a:gd name="T17" fmla="*/ 67 h 68"/>
                  <a:gd name="T18" fmla="*/ 0 w 52"/>
                  <a:gd name="T19" fmla="*/ 58 h 68"/>
                  <a:gd name="T20" fmla="*/ 0 w 52"/>
                  <a:gd name="T21" fmla="*/ 48 h 68"/>
                  <a:gd name="T22" fmla="*/ 19 w 52"/>
                  <a:gd name="T23" fmla="*/ 48 h 68"/>
                  <a:gd name="T24" fmla="*/ 19 w 52"/>
                  <a:gd name="T25" fmla="*/ 55 h 68"/>
                  <a:gd name="T26" fmla="*/ 31 w 52"/>
                  <a:gd name="T27" fmla="*/ 55 h 68"/>
                  <a:gd name="T28" fmla="*/ 31 w 52"/>
                  <a:gd name="T29" fmla="*/ 40 h 68"/>
                  <a:gd name="T30" fmla="*/ 19 w 52"/>
                  <a:gd name="T31" fmla="*/ 40 h 68"/>
                  <a:gd name="T32" fmla="*/ 19 w 52"/>
                  <a:gd name="T33" fmla="*/ 28 h 68"/>
                  <a:gd name="T34" fmla="*/ 31 w 52"/>
                  <a:gd name="T35" fmla="*/ 28 h 68"/>
                  <a:gd name="T36" fmla="*/ 31 w 52"/>
                  <a:gd name="T37" fmla="*/ 12 h 68"/>
                  <a:gd name="T38" fmla="*/ 19 w 52"/>
                  <a:gd name="T39" fmla="*/ 12 h 68"/>
                  <a:gd name="T40" fmla="*/ 19 w 52"/>
                  <a:gd name="T41" fmla="*/ 19 h 68"/>
                  <a:gd name="T42" fmla="*/ 0 w 52"/>
                  <a:gd name="T43" fmla="*/ 19 h 68"/>
                  <a:gd name="T44" fmla="*/ 0 w 52"/>
                  <a:gd name="T45" fmla="*/ 9 h 68"/>
                  <a:gd name="T46" fmla="*/ 15 w 52"/>
                  <a:gd name="T47" fmla="*/ 0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8"/>
                  <a:gd name="T74" fmla="*/ 52 w 52"/>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8">
                    <a:moveTo>
                      <a:pt x="15" y="0"/>
                    </a:moveTo>
                    <a:lnTo>
                      <a:pt x="35" y="0"/>
                    </a:lnTo>
                    <a:lnTo>
                      <a:pt x="51" y="9"/>
                    </a:lnTo>
                    <a:lnTo>
                      <a:pt x="51" y="28"/>
                    </a:lnTo>
                    <a:lnTo>
                      <a:pt x="43" y="34"/>
                    </a:lnTo>
                    <a:lnTo>
                      <a:pt x="51" y="40"/>
                    </a:lnTo>
                    <a:lnTo>
                      <a:pt x="51" y="58"/>
                    </a:lnTo>
                    <a:lnTo>
                      <a:pt x="35" y="67"/>
                    </a:lnTo>
                    <a:lnTo>
                      <a:pt x="15" y="67"/>
                    </a:lnTo>
                    <a:lnTo>
                      <a:pt x="0" y="58"/>
                    </a:lnTo>
                    <a:lnTo>
                      <a:pt x="0" y="48"/>
                    </a:lnTo>
                    <a:lnTo>
                      <a:pt x="19" y="48"/>
                    </a:lnTo>
                    <a:lnTo>
                      <a:pt x="19" y="55"/>
                    </a:lnTo>
                    <a:lnTo>
                      <a:pt x="31" y="55"/>
                    </a:lnTo>
                    <a:lnTo>
                      <a:pt x="31" y="40"/>
                    </a:lnTo>
                    <a:lnTo>
                      <a:pt x="19" y="40"/>
                    </a:lnTo>
                    <a:lnTo>
                      <a:pt x="19" y="28"/>
                    </a:lnTo>
                    <a:lnTo>
                      <a:pt x="31" y="28"/>
                    </a:lnTo>
                    <a:lnTo>
                      <a:pt x="31" y="12"/>
                    </a:lnTo>
                    <a:lnTo>
                      <a:pt x="19" y="12"/>
                    </a:lnTo>
                    <a:lnTo>
                      <a:pt x="19" y="19"/>
                    </a:lnTo>
                    <a:lnTo>
                      <a:pt x="0" y="19"/>
                    </a:lnTo>
                    <a:lnTo>
                      <a:pt x="0" y="9"/>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6" name="Freeform 126">
                <a:extLst>
                  <a:ext uri="{FF2B5EF4-FFF2-40B4-BE49-F238E27FC236}">
                    <a16:creationId xmlns:a16="http://schemas.microsoft.com/office/drawing/2014/main" id="{7B1F0195-1C70-0C19-CE96-ABF4890253CD}"/>
                  </a:ext>
                </a:extLst>
              </p:cNvPr>
              <p:cNvSpPr>
                <a:spLocks/>
              </p:cNvSpPr>
              <p:nvPr/>
            </p:nvSpPr>
            <p:spPr bwMode="gray">
              <a:xfrm>
                <a:off x="5381" y="2912"/>
                <a:ext cx="54" cy="68"/>
              </a:xfrm>
              <a:custGeom>
                <a:avLst/>
                <a:gdLst>
                  <a:gd name="T0" fmla="*/ 29 w 54"/>
                  <a:gd name="T1" fmla="*/ 0 h 68"/>
                  <a:gd name="T2" fmla="*/ 49 w 54"/>
                  <a:gd name="T3" fmla="*/ 0 h 68"/>
                  <a:gd name="T4" fmla="*/ 49 w 54"/>
                  <a:gd name="T5" fmla="*/ 40 h 68"/>
                  <a:gd name="T6" fmla="*/ 53 w 54"/>
                  <a:gd name="T7" fmla="*/ 40 h 68"/>
                  <a:gd name="T8" fmla="*/ 53 w 54"/>
                  <a:gd name="T9" fmla="*/ 55 h 68"/>
                  <a:gd name="T10" fmla="*/ 49 w 54"/>
                  <a:gd name="T11" fmla="*/ 55 h 68"/>
                  <a:gd name="T12" fmla="*/ 49 w 54"/>
                  <a:gd name="T13" fmla="*/ 67 h 68"/>
                  <a:gd name="T14" fmla="*/ 29 w 54"/>
                  <a:gd name="T15" fmla="*/ 67 h 68"/>
                  <a:gd name="T16" fmla="*/ 29 w 54"/>
                  <a:gd name="T17" fmla="*/ 55 h 68"/>
                  <a:gd name="T18" fmla="*/ 29 w 54"/>
                  <a:gd name="T19" fmla="*/ 40 h 68"/>
                  <a:gd name="T20" fmla="*/ 20 w 54"/>
                  <a:gd name="T21" fmla="*/ 40 h 68"/>
                  <a:gd name="T22" fmla="*/ 29 w 54"/>
                  <a:gd name="T23" fmla="*/ 26 h 68"/>
                  <a:gd name="T24" fmla="*/ 29 w 54"/>
                  <a:gd name="T25" fmla="*/ 40 h 68"/>
                  <a:gd name="T26" fmla="*/ 29 w 54"/>
                  <a:gd name="T27" fmla="*/ 55 h 68"/>
                  <a:gd name="T28" fmla="*/ 0 w 54"/>
                  <a:gd name="T29" fmla="*/ 55 h 68"/>
                  <a:gd name="T30" fmla="*/ 0 w 54"/>
                  <a:gd name="T31" fmla="*/ 40 h 68"/>
                  <a:gd name="T32" fmla="*/ 29 w 54"/>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8"/>
                  <a:gd name="T53" fmla="*/ 54 w 54"/>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8">
                    <a:moveTo>
                      <a:pt x="29" y="0"/>
                    </a:moveTo>
                    <a:lnTo>
                      <a:pt x="49" y="0"/>
                    </a:lnTo>
                    <a:lnTo>
                      <a:pt x="49" y="40"/>
                    </a:lnTo>
                    <a:lnTo>
                      <a:pt x="53" y="40"/>
                    </a:lnTo>
                    <a:lnTo>
                      <a:pt x="53" y="55"/>
                    </a:lnTo>
                    <a:lnTo>
                      <a:pt x="49" y="55"/>
                    </a:lnTo>
                    <a:lnTo>
                      <a:pt x="49" y="67"/>
                    </a:lnTo>
                    <a:lnTo>
                      <a:pt x="29" y="67"/>
                    </a:lnTo>
                    <a:lnTo>
                      <a:pt x="29" y="55"/>
                    </a:lnTo>
                    <a:lnTo>
                      <a:pt x="29" y="40"/>
                    </a:lnTo>
                    <a:lnTo>
                      <a:pt x="20" y="40"/>
                    </a:lnTo>
                    <a:lnTo>
                      <a:pt x="29" y="26"/>
                    </a:lnTo>
                    <a:lnTo>
                      <a:pt x="29" y="40"/>
                    </a:lnTo>
                    <a:lnTo>
                      <a:pt x="29" y="55"/>
                    </a:lnTo>
                    <a:lnTo>
                      <a:pt x="0" y="55"/>
                    </a:lnTo>
                    <a:lnTo>
                      <a:pt x="0" y="40"/>
                    </a:lnTo>
                    <a:lnTo>
                      <a:pt x="29"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67" name="Group 127">
              <a:extLst>
                <a:ext uri="{FF2B5EF4-FFF2-40B4-BE49-F238E27FC236}">
                  <a16:creationId xmlns:a16="http://schemas.microsoft.com/office/drawing/2014/main" id="{B6D1531A-B7AD-1076-90A1-61DE28A039A6}"/>
                </a:ext>
              </a:extLst>
            </p:cNvPr>
            <p:cNvGrpSpPr>
              <a:grpSpLocks/>
            </p:cNvGrpSpPr>
            <p:nvPr/>
          </p:nvGrpSpPr>
          <p:grpSpPr bwMode="auto">
            <a:xfrm>
              <a:off x="2113" y="3484"/>
              <a:ext cx="697" cy="30"/>
              <a:chOff x="3835" y="3069"/>
              <a:chExt cx="1613" cy="71"/>
            </a:xfrm>
          </p:grpSpPr>
          <p:sp>
            <p:nvSpPr>
              <p:cNvPr id="4932" name="Freeform 128">
                <a:extLst>
                  <a:ext uri="{FF2B5EF4-FFF2-40B4-BE49-F238E27FC236}">
                    <a16:creationId xmlns:a16="http://schemas.microsoft.com/office/drawing/2014/main" id="{CE5F7582-93C3-CB0C-480C-BA14A0F025E5}"/>
                  </a:ext>
                </a:extLst>
              </p:cNvPr>
              <p:cNvSpPr>
                <a:spLocks/>
              </p:cNvSpPr>
              <p:nvPr/>
            </p:nvSpPr>
            <p:spPr bwMode="gray">
              <a:xfrm>
                <a:off x="3835" y="3069"/>
                <a:ext cx="53" cy="71"/>
              </a:xfrm>
              <a:custGeom>
                <a:avLst/>
                <a:gdLst>
                  <a:gd name="T0" fmla="*/ 0 w 53"/>
                  <a:gd name="T1" fmla="*/ 0 h 71"/>
                  <a:gd name="T2" fmla="*/ 50 w 53"/>
                  <a:gd name="T3" fmla="*/ 0 h 71"/>
                  <a:gd name="T4" fmla="*/ 50 w 53"/>
                  <a:gd name="T5" fmla="*/ 14 h 71"/>
                  <a:gd name="T6" fmla="*/ 19 w 53"/>
                  <a:gd name="T7" fmla="*/ 14 h 71"/>
                  <a:gd name="T8" fmla="*/ 19 w 53"/>
                  <a:gd name="T9" fmla="*/ 25 h 71"/>
                  <a:gd name="T10" fmla="*/ 36 w 53"/>
                  <a:gd name="T11" fmla="*/ 25 h 71"/>
                  <a:gd name="T12" fmla="*/ 52 w 53"/>
                  <a:gd name="T13" fmla="*/ 35 h 71"/>
                  <a:gd name="T14" fmla="*/ 52 w 53"/>
                  <a:gd name="T15" fmla="*/ 60 h 71"/>
                  <a:gd name="T16" fmla="*/ 36 w 53"/>
                  <a:gd name="T17" fmla="*/ 70 h 71"/>
                  <a:gd name="T18" fmla="*/ 15 w 53"/>
                  <a:gd name="T19" fmla="*/ 70 h 71"/>
                  <a:gd name="T20" fmla="*/ 0 w 53"/>
                  <a:gd name="T21" fmla="*/ 60 h 71"/>
                  <a:gd name="T22" fmla="*/ 0 w 53"/>
                  <a:gd name="T23" fmla="*/ 47 h 71"/>
                  <a:gd name="T24" fmla="*/ 19 w 53"/>
                  <a:gd name="T25" fmla="*/ 47 h 71"/>
                  <a:gd name="T26" fmla="*/ 19 w 53"/>
                  <a:gd name="T27" fmla="*/ 58 h 71"/>
                  <a:gd name="T28" fmla="*/ 31 w 53"/>
                  <a:gd name="T29" fmla="*/ 58 h 71"/>
                  <a:gd name="T30" fmla="*/ 31 w 53"/>
                  <a:gd name="T31" fmla="*/ 37 h 71"/>
                  <a:gd name="T32" fmla="*/ 15 w 53"/>
                  <a:gd name="T33" fmla="*/ 37 h 71"/>
                  <a:gd name="T34" fmla="*/ 0 w 53"/>
                  <a:gd name="T35" fmla="*/ 26 h 71"/>
                  <a:gd name="T36" fmla="*/ 0 w 53"/>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71"/>
                  <a:gd name="T59" fmla="*/ 53 w 53"/>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71">
                    <a:moveTo>
                      <a:pt x="0" y="0"/>
                    </a:moveTo>
                    <a:lnTo>
                      <a:pt x="50" y="0"/>
                    </a:lnTo>
                    <a:lnTo>
                      <a:pt x="50" y="14"/>
                    </a:lnTo>
                    <a:lnTo>
                      <a:pt x="19" y="14"/>
                    </a:lnTo>
                    <a:lnTo>
                      <a:pt x="19" y="25"/>
                    </a:lnTo>
                    <a:lnTo>
                      <a:pt x="36" y="25"/>
                    </a:lnTo>
                    <a:lnTo>
                      <a:pt x="52" y="35"/>
                    </a:lnTo>
                    <a:lnTo>
                      <a:pt x="52" y="60"/>
                    </a:lnTo>
                    <a:lnTo>
                      <a:pt x="36" y="70"/>
                    </a:lnTo>
                    <a:lnTo>
                      <a:pt x="15" y="70"/>
                    </a:lnTo>
                    <a:lnTo>
                      <a:pt x="0" y="60"/>
                    </a:lnTo>
                    <a:lnTo>
                      <a:pt x="0" y="47"/>
                    </a:lnTo>
                    <a:lnTo>
                      <a:pt x="19" y="47"/>
                    </a:lnTo>
                    <a:lnTo>
                      <a:pt x="19" y="58"/>
                    </a:lnTo>
                    <a:lnTo>
                      <a:pt x="31" y="58"/>
                    </a:lnTo>
                    <a:lnTo>
                      <a:pt x="31" y="37"/>
                    </a:lnTo>
                    <a:lnTo>
                      <a:pt x="15" y="37"/>
                    </a:lnTo>
                    <a:lnTo>
                      <a:pt x="0" y="2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3" name="Freeform 129">
                <a:extLst>
                  <a:ext uri="{FF2B5EF4-FFF2-40B4-BE49-F238E27FC236}">
                    <a16:creationId xmlns:a16="http://schemas.microsoft.com/office/drawing/2014/main" id="{D8A2FF91-0981-8E6F-2904-3D75E4500133}"/>
                  </a:ext>
                </a:extLst>
              </p:cNvPr>
              <p:cNvSpPr>
                <a:spLocks/>
              </p:cNvSpPr>
              <p:nvPr/>
            </p:nvSpPr>
            <p:spPr bwMode="gray">
              <a:xfrm>
                <a:off x="4098" y="3069"/>
                <a:ext cx="48" cy="71"/>
              </a:xfrm>
              <a:custGeom>
                <a:avLst/>
                <a:gdLst>
                  <a:gd name="T0" fmla="*/ 14 w 48"/>
                  <a:gd name="T1" fmla="*/ 0 h 71"/>
                  <a:gd name="T2" fmla="*/ 32 w 48"/>
                  <a:gd name="T3" fmla="*/ 0 h 71"/>
                  <a:gd name="T4" fmla="*/ 47 w 48"/>
                  <a:gd name="T5" fmla="*/ 8 h 71"/>
                  <a:gd name="T6" fmla="*/ 47 w 48"/>
                  <a:gd name="T7" fmla="*/ 21 h 71"/>
                  <a:gd name="T8" fmla="*/ 30 w 48"/>
                  <a:gd name="T9" fmla="*/ 21 h 71"/>
                  <a:gd name="T10" fmla="*/ 30 w 48"/>
                  <a:gd name="T11" fmla="*/ 14 h 71"/>
                  <a:gd name="T12" fmla="*/ 19 w 48"/>
                  <a:gd name="T13" fmla="*/ 14 h 71"/>
                  <a:gd name="T14" fmla="*/ 19 w 48"/>
                  <a:gd name="T15" fmla="*/ 26 h 71"/>
                  <a:gd name="T16" fmla="*/ 19 w 48"/>
                  <a:gd name="T17" fmla="*/ 40 h 71"/>
                  <a:gd name="T18" fmla="*/ 30 w 48"/>
                  <a:gd name="T19" fmla="*/ 40 h 71"/>
                  <a:gd name="T20" fmla="*/ 30 w 48"/>
                  <a:gd name="T21" fmla="*/ 58 h 71"/>
                  <a:gd name="T22" fmla="*/ 19 w 48"/>
                  <a:gd name="T23" fmla="*/ 58 h 71"/>
                  <a:gd name="T24" fmla="*/ 19 w 48"/>
                  <a:gd name="T25" fmla="*/ 40 h 71"/>
                  <a:gd name="T26" fmla="*/ 19 w 48"/>
                  <a:gd name="T27" fmla="*/ 26 h 71"/>
                  <a:gd name="T28" fmla="*/ 32 w 48"/>
                  <a:gd name="T29" fmla="*/ 26 h 71"/>
                  <a:gd name="T30" fmla="*/ 47 w 48"/>
                  <a:gd name="T31" fmla="*/ 35 h 71"/>
                  <a:gd name="T32" fmla="*/ 47 w 48"/>
                  <a:gd name="T33" fmla="*/ 62 h 71"/>
                  <a:gd name="T34" fmla="*/ 32 w 48"/>
                  <a:gd name="T35" fmla="*/ 70 h 71"/>
                  <a:gd name="T36" fmla="*/ 14 w 48"/>
                  <a:gd name="T37" fmla="*/ 70 h 71"/>
                  <a:gd name="T38" fmla="*/ 0 w 48"/>
                  <a:gd name="T39" fmla="*/ 62 h 71"/>
                  <a:gd name="T40" fmla="*/ 0 w 48"/>
                  <a:gd name="T41" fmla="*/ 8 h 71"/>
                  <a:gd name="T42" fmla="*/ 14 w 48"/>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71"/>
                  <a:gd name="T68" fmla="*/ 48 w 48"/>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71">
                    <a:moveTo>
                      <a:pt x="14" y="0"/>
                    </a:moveTo>
                    <a:lnTo>
                      <a:pt x="32" y="0"/>
                    </a:lnTo>
                    <a:lnTo>
                      <a:pt x="47" y="8"/>
                    </a:lnTo>
                    <a:lnTo>
                      <a:pt x="47" y="21"/>
                    </a:lnTo>
                    <a:lnTo>
                      <a:pt x="30" y="21"/>
                    </a:lnTo>
                    <a:lnTo>
                      <a:pt x="30" y="14"/>
                    </a:lnTo>
                    <a:lnTo>
                      <a:pt x="19" y="14"/>
                    </a:lnTo>
                    <a:lnTo>
                      <a:pt x="19" y="26"/>
                    </a:lnTo>
                    <a:lnTo>
                      <a:pt x="19" y="40"/>
                    </a:lnTo>
                    <a:lnTo>
                      <a:pt x="30" y="40"/>
                    </a:lnTo>
                    <a:lnTo>
                      <a:pt x="30" y="58"/>
                    </a:lnTo>
                    <a:lnTo>
                      <a:pt x="19" y="58"/>
                    </a:lnTo>
                    <a:lnTo>
                      <a:pt x="19" y="40"/>
                    </a:lnTo>
                    <a:lnTo>
                      <a:pt x="19" y="26"/>
                    </a:lnTo>
                    <a:lnTo>
                      <a:pt x="32" y="26"/>
                    </a:lnTo>
                    <a:lnTo>
                      <a:pt x="47" y="35"/>
                    </a:lnTo>
                    <a:lnTo>
                      <a:pt x="47" y="62"/>
                    </a:lnTo>
                    <a:lnTo>
                      <a:pt x="32" y="70"/>
                    </a:lnTo>
                    <a:lnTo>
                      <a:pt x="14" y="70"/>
                    </a:lnTo>
                    <a:lnTo>
                      <a:pt x="0" y="62"/>
                    </a:lnTo>
                    <a:lnTo>
                      <a:pt x="0" y="8"/>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4" name="Freeform 130">
                <a:extLst>
                  <a:ext uri="{FF2B5EF4-FFF2-40B4-BE49-F238E27FC236}">
                    <a16:creationId xmlns:a16="http://schemas.microsoft.com/office/drawing/2014/main" id="{145571A9-A669-E5E5-A42D-362D78637F6E}"/>
                  </a:ext>
                </a:extLst>
              </p:cNvPr>
              <p:cNvSpPr>
                <a:spLocks/>
              </p:cNvSpPr>
              <p:nvPr/>
            </p:nvSpPr>
            <p:spPr bwMode="gray">
              <a:xfrm>
                <a:off x="4350" y="3069"/>
                <a:ext cx="50" cy="71"/>
              </a:xfrm>
              <a:custGeom>
                <a:avLst/>
                <a:gdLst>
                  <a:gd name="T0" fmla="*/ 0 w 50"/>
                  <a:gd name="T1" fmla="*/ 0 h 71"/>
                  <a:gd name="T2" fmla="*/ 49 w 50"/>
                  <a:gd name="T3" fmla="*/ 0 h 71"/>
                  <a:gd name="T4" fmla="*/ 49 w 50"/>
                  <a:gd name="T5" fmla="*/ 14 h 71"/>
                  <a:gd name="T6" fmla="*/ 19 w 50"/>
                  <a:gd name="T7" fmla="*/ 70 h 71"/>
                  <a:gd name="T8" fmla="*/ 0 w 50"/>
                  <a:gd name="T9" fmla="*/ 70 h 71"/>
                  <a:gd name="T10" fmla="*/ 29 w 50"/>
                  <a:gd name="T11" fmla="*/ 14 h 71"/>
                  <a:gd name="T12" fmla="*/ 0 w 50"/>
                  <a:gd name="T13" fmla="*/ 14 h 71"/>
                  <a:gd name="T14" fmla="*/ 0 w 50"/>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71"/>
                  <a:gd name="T26" fmla="*/ 50 w 5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71">
                    <a:moveTo>
                      <a:pt x="0" y="0"/>
                    </a:moveTo>
                    <a:lnTo>
                      <a:pt x="49" y="0"/>
                    </a:lnTo>
                    <a:lnTo>
                      <a:pt x="49" y="14"/>
                    </a:lnTo>
                    <a:lnTo>
                      <a:pt x="19" y="70"/>
                    </a:lnTo>
                    <a:lnTo>
                      <a:pt x="0" y="70"/>
                    </a:lnTo>
                    <a:lnTo>
                      <a:pt x="29" y="14"/>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5" name="Freeform 131">
                <a:extLst>
                  <a:ext uri="{FF2B5EF4-FFF2-40B4-BE49-F238E27FC236}">
                    <a16:creationId xmlns:a16="http://schemas.microsoft.com/office/drawing/2014/main" id="{762AF402-2902-2BCE-49F6-266A977997B8}"/>
                  </a:ext>
                </a:extLst>
              </p:cNvPr>
              <p:cNvSpPr>
                <a:spLocks/>
              </p:cNvSpPr>
              <p:nvPr/>
            </p:nvSpPr>
            <p:spPr bwMode="gray">
              <a:xfrm>
                <a:off x="4606" y="3069"/>
                <a:ext cx="51" cy="71"/>
              </a:xfrm>
              <a:custGeom>
                <a:avLst/>
                <a:gdLst>
                  <a:gd name="T0" fmla="*/ 10 w 51"/>
                  <a:gd name="T1" fmla="*/ 0 h 71"/>
                  <a:gd name="T2" fmla="*/ 39 w 51"/>
                  <a:gd name="T3" fmla="*/ 0 h 71"/>
                  <a:gd name="T4" fmla="*/ 50 w 51"/>
                  <a:gd name="T5" fmla="*/ 8 h 71"/>
                  <a:gd name="T6" fmla="*/ 50 w 51"/>
                  <a:gd name="T7" fmla="*/ 28 h 71"/>
                  <a:gd name="T8" fmla="*/ 44 w 51"/>
                  <a:gd name="T9" fmla="*/ 35 h 71"/>
                  <a:gd name="T10" fmla="*/ 50 w 51"/>
                  <a:gd name="T11" fmla="*/ 42 h 71"/>
                  <a:gd name="T12" fmla="*/ 50 w 51"/>
                  <a:gd name="T13" fmla="*/ 44 h 71"/>
                  <a:gd name="T14" fmla="*/ 30 w 51"/>
                  <a:gd name="T15" fmla="*/ 44 h 71"/>
                  <a:gd name="T16" fmla="*/ 30 w 51"/>
                  <a:gd name="T17" fmla="*/ 25 h 71"/>
                  <a:gd name="T18" fmla="*/ 30 w 51"/>
                  <a:gd name="T19" fmla="*/ 10 h 71"/>
                  <a:gd name="T20" fmla="*/ 19 w 51"/>
                  <a:gd name="T21" fmla="*/ 10 h 71"/>
                  <a:gd name="T22" fmla="*/ 19 w 51"/>
                  <a:gd name="T23" fmla="*/ 25 h 71"/>
                  <a:gd name="T24" fmla="*/ 30 w 51"/>
                  <a:gd name="T25" fmla="*/ 25 h 71"/>
                  <a:gd name="T26" fmla="*/ 30 w 51"/>
                  <a:gd name="T27" fmla="*/ 58 h 71"/>
                  <a:gd name="T28" fmla="*/ 19 w 51"/>
                  <a:gd name="T29" fmla="*/ 58 h 71"/>
                  <a:gd name="T30" fmla="*/ 19 w 51"/>
                  <a:gd name="T31" fmla="*/ 44 h 71"/>
                  <a:gd name="T32" fmla="*/ 30 w 51"/>
                  <a:gd name="T33" fmla="*/ 44 h 71"/>
                  <a:gd name="T34" fmla="*/ 50 w 51"/>
                  <a:gd name="T35" fmla="*/ 44 h 71"/>
                  <a:gd name="T36" fmla="*/ 50 w 51"/>
                  <a:gd name="T37" fmla="*/ 62 h 71"/>
                  <a:gd name="T38" fmla="*/ 39 w 51"/>
                  <a:gd name="T39" fmla="*/ 70 h 71"/>
                  <a:gd name="T40" fmla="*/ 10 w 51"/>
                  <a:gd name="T41" fmla="*/ 70 h 71"/>
                  <a:gd name="T42" fmla="*/ 0 w 51"/>
                  <a:gd name="T43" fmla="*/ 62 h 71"/>
                  <a:gd name="T44" fmla="*/ 0 w 51"/>
                  <a:gd name="T45" fmla="*/ 42 h 71"/>
                  <a:gd name="T46" fmla="*/ 5 w 51"/>
                  <a:gd name="T47" fmla="*/ 35 h 71"/>
                  <a:gd name="T48" fmla="*/ 0 w 51"/>
                  <a:gd name="T49" fmla="*/ 28 h 71"/>
                  <a:gd name="T50" fmla="*/ 0 w 51"/>
                  <a:gd name="T51" fmla="*/ 8 h 71"/>
                  <a:gd name="T52" fmla="*/ 10 w 51"/>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71"/>
                  <a:gd name="T83" fmla="*/ 51 w 51"/>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71">
                    <a:moveTo>
                      <a:pt x="10" y="0"/>
                    </a:moveTo>
                    <a:lnTo>
                      <a:pt x="39" y="0"/>
                    </a:lnTo>
                    <a:lnTo>
                      <a:pt x="50" y="8"/>
                    </a:lnTo>
                    <a:lnTo>
                      <a:pt x="50" y="28"/>
                    </a:lnTo>
                    <a:lnTo>
                      <a:pt x="44" y="35"/>
                    </a:lnTo>
                    <a:lnTo>
                      <a:pt x="50" y="42"/>
                    </a:lnTo>
                    <a:lnTo>
                      <a:pt x="50" y="44"/>
                    </a:lnTo>
                    <a:lnTo>
                      <a:pt x="30" y="44"/>
                    </a:lnTo>
                    <a:lnTo>
                      <a:pt x="30" y="25"/>
                    </a:lnTo>
                    <a:lnTo>
                      <a:pt x="30" y="10"/>
                    </a:lnTo>
                    <a:lnTo>
                      <a:pt x="19" y="10"/>
                    </a:lnTo>
                    <a:lnTo>
                      <a:pt x="19" y="25"/>
                    </a:lnTo>
                    <a:lnTo>
                      <a:pt x="30" y="25"/>
                    </a:lnTo>
                    <a:lnTo>
                      <a:pt x="30" y="58"/>
                    </a:lnTo>
                    <a:lnTo>
                      <a:pt x="19" y="58"/>
                    </a:lnTo>
                    <a:lnTo>
                      <a:pt x="19" y="44"/>
                    </a:lnTo>
                    <a:lnTo>
                      <a:pt x="30" y="44"/>
                    </a:lnTo>
                    <a:lnTo>
                      <a:pt x="50" y="44"/>
                    </a:lnTo>
                    <a:lnTo>
                      <a:pt x="50" y="62"/>
                    </a:lnTo>
                    <a:lnTo>
                      <a:pt x="39" y="70"/>
                    </a:lnTo>
                    <a:lnTo>
                      <a:pt x="10" y="70"/>
                    </a:lnTo>
                    <a:lnTo>
                      <a:pt x="0" y="62"/>
                    </a:lnTo>
                    <a:lnTo>
                      <a:pt x="0" y="42"/>
                    </a:lnTo>
                    <a:lnTo>
                      <a:pt x="5" y="35"/>
                    </a:lnTo>
                    <a:lnTo>
                      <a:pt x="0" y="28"/>
                    </a:lnTo>
                    <a:lnTo>
                      <a:pt x="0" y="8"/>
                    </a:lnTo>
                    <a:lnTo>
                      <a:pt x="1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6" name="Freeform 132">
                <a:extLst>
                  <a:ext uri="{FF2B5EF4-FFF2-40B4-BE49-F238E27FC236}">
                    <a16:creationId xmlns:a16="http://schemas.microsoft.com/office/drawing/2014/main" id="{C17704C0-425E-FF47-A673-F13DF35BB7DA}"/>
                  </a:ext>
                </a:extLst>
              </p:cNvPr>
              <p:cNvSpPr>
                <a:spLocks/>
              </p:cNvSpPr>
              <p:nvPr/>
            </p:nvSpPr>
            <p:spPr bwMode="gray">
              <a:xfrm>
                <a:off x="4862" y="3069"/>
                <a:ext cx="50" cy="71"/>
              </a:xfrm>
              <a:custGeom>
                <a:avLst/>
                <a:gdLst>
                  <a:gd name="T0" fmla="*/ 34 w 50"/>
                  <a:gd name="T1" fmla="*/ 0 h 71"/>
                  <a:gd name="T2" fmla="*/ 49 w 50"/>
                  <a:gd name="T3" fmla="*/ 8 h 71"/>
                  <a:gd name="T4" fmla="*/ 49 w 50"/>
                  <a:gd name="T5" fmla="*/ 62 h 71"/>
                  <a:gd name="T6" fmla="*/ 34 w 50"/>
                  <a:gd name="T7" fmla="*/ 70 h 71"/>
                  <a:gd name="T8" fmla="*/ 15 w 50"/>
                  <a:gd name="T9" fmla="*/ 70 h 71"/>
                  <a:gd name="T10" fmla="*/ 0 w 50"/>
                  <a:gd name="T11" fmla="*/ 62 h 71"/>
                  <a:gd name="T12" fmla="*/ 0 w 50"/>
                  <a:gd name="T13" fmla="*/ 49 h 71"/>
                  <a:gd name="T14" fmla="*/ 19 w 50"/>
                  <a:gd name="T15" fmla="*/ 49 h 71"/>
                  <a:gd name="T16" fmla="*/ 19 w 50"/>
                  <a:gd name="T17" fmla="*/ 56 h 71"/>
                  <a:gd name="T18" fmla="*/ 29 w 50"/>
                  <a:gd name="T19" fmla="*/ 56 h 71"/>
                  <a:gd name="T20" fmla="*/ 29 w 50"/>
                  <a:gd name="T21" fmla="*/ 44 h 71"/>
                  <a:gd name="T22" fmla="*/ 29 w 50"/>
                  <a:gd name="T23" fmla="*/ 29 h 71"/>
                  <a:gd name="T24" fmla="*/ 19 w 50"/>
                  <a:gd name="T25" fmla="*/ 29 h 71"/>
                  <a:gd name="T26" fmla="*/ 19 w 50"/>
                  <a:gd name="T27" fmla="*/ 12 h 71"/>
                  <a:gd name="T28" fmla="*/ 29 w 50"/>
                  <a:gd name="T29" fmla="*/ 12 h 71"/>
                  <a:gd name="T30" fmla="*/ 29 w 50"/>
                  <a:gd name="T31" fmla="*/ 29 h 71"/>
                  <a:gd name="T32" fmla="*/ 29 w 50"/>
                  <a:gd name="T33" fmla="*/ 44 h 71"/>
                  <a:gd name="T34" fmla="*/ 15 w 50"/>
                  <a:gd name="T35" fmla="*/ 44 h 71"/>
                  <a:gd name="T36" fmla="*/ 0 w 50"/>
                  <a:gd name="T37" fmla="*/ 35 h 71"/>
                  <a:gd name="T38" fmla="*/ 0 w 50"/>
                  <a:gd name="T39" fmla="*/ 8 h 71"/>
                  <a:gd name="T40" fmla="*/ 15 w 50"/>
                  <a:gd name="T41" fmla="*/ 0 h 71"/>
                  <a:gd name="T42" fmla="*/ 34 w 50"/>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71"/>
                  <a:gd name="T68" fmla="*/ 50 w 50"/>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71">
                    <a:moveTo>
                      <a:pt x="34" y="0"/>
                    </a:moveTo>
                    <a:lnTo>
                      <a:pt x="49" y="8"/>
                    </a:lnTo>
                    <a:lnTo>
                      <a:pt x="49" y="62"/>
                    </a:lnTo>
                    <a:lnTo>
                      <a:pt x="34" y="70"/>
                    </a:lnTo>
                    <a:lnTo>
                      <a:pt x="15" y="70"/>
                    </a:lnTo>
                    <a:lnTo>
                      <a:pt x="0" y="62"/>
                    </a:lnTo>
                    <a:lnTo>
                      <a:pt x="0" y="49"/>
                    </a:lnTo>
                    <a:lnTo>
                      <a:pt x="19" y="49"/>
                    </a:lnTo>
                    <a:lnTo>
                      <a:pt x="19" y="56"/>
                    </a:lnTo>
                    <a:lnTo>
                      <a:pt x="29" y="56"/>
                    </a:lnTo>
                    <a:lnTo>
                      <a:pt x="29" y="44"/>
                    </a:lnTo>
                    <a:lnTo>
                      <a:pt x="29" y="29"/>
                    </a:lnTo>
                    <a:lnTo>
                      <a:pt x="19" y="29"/>
                    </a:lnTo>
                    <a:lnTo>
                      <a:pt x="19" y="12"/>
                    </a:lnTo>
                    <a:lnTo>
                      <a:pt x="29" y="12"/>
                    </a:lnTo>
                    <a:lnTo>
                      <a:pt x="29" y="29"/>
                    </a:lnTo>
                    <a:lnTo>
                      <a:pt x="29" y="44"/>
                    </a:lnTo>
                    <a:lnTo>
                      <a:pt x="15" y="44"/>
                    </a:lnTo>
                    <a:lnTo>
                      <a:pt x="0" y="35"/>
                    </a:lnTo>
                    <a:lnTo>
                      <a:pt x="0" y="8"/>
                    </a:lnTo>
                    <a:lnTo>
                      <a:pt x="15" y="0"/>
                    </a:lnTo>
                    <a:lnTo>
                      <a:pt x="3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nvGrpSpPr>
              <p:cNvPr id="4937" name="Group 133">
                <a:extLst>
                  <a:ext uri="{FF2B5EF4-FFF2-40B4-BE49-F238E27FC236}">
                    <a16:creationId xmlns:a16="http://schemas.microsoft.com/office/drawing/2014/main" id="{44A02240-8920-7099-1B9C-61EC36E1D3D5}"/>
                  </a:ext>
                </a:extLst>
              </p:cNvPr>
              <p:cNvGrpSpPr>
                <a:grpSpLocks/>
              </p:cNvGrpSpPr>
              <p:nvPr/>
            </p:nvGrpSpPr>
            <p:grpSpPr bwMode="auto">
              <a:xfrm>
                <a:off x="5119" y="3069"/>
                <a:ext cx="93" cy="71"/>
                <a:chOff x="5119" y="3069"/>
                <a:chExt cx="93" cy="71"/>
              </a:xfrm>
            </p:grpSpPr>
            <p:sp>
              <p:nvSpPr>
                <p:cNvPr id="4941" name="Freeform 134">
                  <a:extLst>
                    <a:ext uri="{FF2B5EF4-FFF2-40B4-BE49-F238E27FC236}">
                      <a16:creationId xmlns:a16="http://schemas.microsoft.com/office/drawing/2014/main" id="{AF845711-C37B-8769-A411-F524E674A639}"/>
                    </a:ext>
                  </a:extLst>
                </p:cNvPr>
                <p:cNvSpPr>
                  <a:spLocks/>
                </p:cNvSpPr>
                <p:nvPr/>
              </p:nvSpPr>
              <p:spPr bwMode="gray">
                <a:xfrm>
                  <a:off x="5161" y="3069"/>
                  <a:ext cx="51" cy="71"/>
                </a:xfrm>
                <a:custGeom>
                  <a:avLst/>
                  <a:gdLst>
                    <a:gd name="T0" fmla="*/ 15 w 51"/>
                    <a:gd name="T1" fmla="*/ 0 h 71"/>
                    <a:gd name="T2" fmla="*/ 35 w 51"/>
                    <a:gd name="T3" fmla="*/ 0 h 71"/>
                    <a:gd name="T4" fmla="*/ 50 w 51"/>
                    <a:gd name="T5" fmla="*/ 10 h 71"/>
                    <a:gd name="T6" fmla="*/ 50 w 51"/>
                    <a:gd name="T7" fmla="*/ 60 h 71"/>
                    <a:gd name="T8" fmla="*/ 35 w 51"/>
                    <a:gd name="T9" fmla="*/ 70 h 71"/>
                    <a:gd name="T10" fmla="*/ 15 w 51"/>
                    <a:gd name="T11" fmla="*/ 70 h 71"/>
                    <a:gd name="T12" fmla="*/ 0 w 51"/>
                    <a:gd name="T13" fmla="*/ 60 h 71"/>
                    <a:gd name="T14" fmla="*/ 0 w 51"/>
                    <a:gd name="T15" fmla="*/ 56 h 71"/>
                    <a:gd name="T16" fmla="*/ 19 w 51"/>
                    <a:gd name="T17" fmla="*/ 56 h 71"/>
                    <a:gd name="T18" fmla="*/ 19 w 51"/>
                    <a:gd name="T19" fmla="*/ 14 h 71"/>
                    <a:gd name="T20" fmla="*/ 30 w 51"/>
                    <a:gd name="T21" fmla="*/ 14 h 71"/>
                    <a:gd name="T22" fmla="*/ 30 w 51"/>
                    <a:gd name="T23" fmla="*/ 56 h 71"/>
                    <a:gd name="T24" fmla="*/ 19 w 51"/>
                    <a:gd name="T25" fmla="*/ 56 h 71"/>
                    <a:gd name="T26" fmla="*/ 0 w 51"/>
                    <a:gd name="T27" fmla="*/ 56 h 71"/>
                    <a:gd name="T28" fmla="*/ 0 w 51"/>
                    <a:gd name="T29" fmla="*/ 10 h 71"/>
                    <a:gd name="T30" fmla="*/ 15 w 51"/>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15" y="0"/>
                      </a:moveTo>
                      <a:lnTo>
                        <a:pt x="35" y="0"/>
                      </a:lnTo>
                      <a:lnTo>
                        <a:pt x="50" y="10"/>
                      </a:lnTo>
                      <a:lnTo>
                        <a:pt x="50" y="60"/>
                      </a:lnTo>
                      <a:lnTo>
                        <a:pt x="35" y="70"/>
                      </a:lnTo>
                      <a:lnTo>
                        <a:pt x="15" y="70"/>
                      </a:lnTo>
                      <a:lnTo>
                        <a:pt x="0" y="60"/>
                      </a:lnTo>
                      <a:lnTo>
                        <a:pt x="0" y="56"/>
                      </a:lnTo>
                      <a:lnTo>
                        <a:pt x="19" y="56"/>
                      </a:lnTo>
                      <a:lnTo>
                        <a:pt x="19" y="14"/>
                      </a:lnTo>
                      <a:lnTo>
                        <a:pt x="30" y="14"/>
                      </a:lnTo>
                      <a:lnTo>
                        <a:pt x="30" y="56"/>
                      </a:lnTo>
                      <a:lnTo>
                        <a:pt x="19" y="56"/>
                      </a:lnTo>
                      <a:lnTo>
                        <a:pt x="0" y="56"/>
                      </a:lnTo>
                      <a:lnTo>
                        <a:pt x="0" y="10"/>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2" name="Freeform 135">
                  <a:extLst>
                    <a:ext uri="{FF2B5EF4-FFF2-40B4-BE49-F238E27FC236}">
                      <a16:creationId xmlns:a16="http://schemas.microsoft.com/office/drawing/2014/main" id="{E9A6FADB-B4A7-5A46-1C9D-93405BFD9883}"/>
                    </a:ext>
                  </a:extLst>
                </p:cNvPr>
                <p:cNvSpPr>
                  <a:spLocks/>
                </p:cNvSpPr>
                <p:nvPr/>
              </p:nvSpPr>
              <p:spPr bwMode="gray">
                <a:xfrm>
                  <a:off x="5119" y="3069"/>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38" name="Group 136">
                <a:extLst>
                  <a:ext uri="{FF2B5EF4-FFF2-40B4-BE49-F238E27FC236}">
                    <a16:creationId xmlns:a16="http://schemas.microsoft.com/office/drawing/2014/main" id="{8741A89E-868C-E223-A6F8-CF47FDA60A7D}"/>
                  </a:ext>
                </a:extLst>
              </p:cNvPr>
              <p:cNvGrpSpPr>
                <a:grpSpLocks/>
              </p:cNvGrpSpPr>
              <p:nvPr/>
            </p:nvGrpSpPr>
            <p:grpSpPr bwMode="auto">
              <a:xfrm>
                <a:off x="5378" y="3069"/>
                <a:ext cx="70" cy="71"/>
                <a:chOff x="5378" y="3069"/>
                <a:chExt cx="70" cy="71"/>
              </a:xfrm>
            </p:grpSpPr>
            <p:sp>
              <p:nvSpPr>
                <p:cNvPr id="4939" name="Freeform 137">
                  <a:extLst>
                    <a:ext uri="{FF2B5EF4-FFF2-40B4-BE49-F238E27FC236}">
                      <a16:creationId xmlns:a16="http://schemas.microsoft.com/office/drawing/2014/main" id="{0334CC34-3CBA-0B5D-76CD-C5A691ED1794}"/>
                    </a:ext>
                  </a:extLst>
                </p:cNvPr>
                <p:cNvSpPr>
                  <a:spLocks/>
                </p:cNvSpPr>
                <p:nvPr/>
              </p:nvSpPr>
              <p:spPr bwMode="gray">
                <a:xfrm>
                  <a:off x="5378" y="3069"/>
                  <a:ext cx="27" cy="71"/>
                </a:xfrm>
                <a:custGeom>
                  <a:avLst/>
                  <a:gdLst>
                    <a:gd name="T0" fmla="*/ 10 w 27"/>
                    <a:gd name="T1" fmla="*/ 70 h 71"/>
                    <a:gd name="T2" fmla="*/ 26 w 27"/>
                    <a:gd name="T3" fmla="*/ 70 h 71"/>
                    <a:gd name="T4" fmla="*/ 26 w 27"/>
                    <a:gd name="T5" fmla="*/ 0 h 71"/>
                    <a:gd name="T6" fmla="*/ 3 w 27"/>
                    <a:gd name="T7" fmla="*/ 0 h 71"/>
                    <a:gd name="T8" fmla="*/ 0 w 27"/>
                    <a:gd name="T9" fmla="*/ 14 h 71"/>
                    <a:gd name="T10" fmla="*/ 10 w 27"/>
                    <a:gd name="T11" fmla="*/ 14 h 71"/>
                    <a:gd name="T12" fmla="*/ 10 w 27"/>
                    <a:gd name="T13" fmla="*/ 70 h 71"/>
                    <a:gd name="T14" fmla="*/ 0 60000 65536"/>
                    <a:gd name="T15" fmla="*/ 0 60000 65536"/>
                    <a:gd name="T16" fmla="*/ 0 60000 65536"/>
                    <a:gd name="T17" fmla="*/ 0 60000 65536"/>
                    <a:gd name="T18" fmla="*/ 0 60000 65536"/>
                    <a:gd name="T19" fmla="*/ 0 60000 65536"/>
                    <a:gd name="T20" fmla="*/ 0 60000 65536"/>
                    <a:gd name="T21" fmla="*/ 0 w 27"/>
                    <a:gd name="T22" fmla="*/ 0 h 71"/>
                    <a:gd name="T23" fmla="*/ 27 w 2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1">
                      <a:moveTo>
                        <a:pt x="10" y="70"/>
                      </a:moveTo>
                      <a:lnTo>
                        <a:pt x="26" y="70"/>
                      </a:lnTo>
                      <a:lnTo>
                        <a:pt x="26"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0" name="Freeform 138">
                  <a:extLst>
                    <a:ext uri="{FF2B5EF4-FFF2-40B4-BE49-F238E27FC236}">
                      <a16:creationId xmlns:a16="http://schemas.microsoft.com/office/drawing/2014/main" id="{AB38C5B8-9713-83D6-3F18-99CF2A2A26C1}"/>
                    </a:ext>
                  </a:extLst>
                </p:cNvPr>
                <p:cNvSpPr>
                  <a:spLocks/>
                </p:cNvSpPr>
                <p:nvPr/>
              </p:nvSpPr>
              <p:spPr bwMode="gray">
                <a:xfrm>
                  <a:off x="5417" y="3069"/>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grpSp>
          <p:nvGrpSpPr>
            <p:cNvPr id="4868" name="Group 139">
              <a:extLst>
                <a:ext uri="{FF2B5EF4-FFF2-40B4-BE49-F238E27FC236}">
                  <a16:creationId xmlns:a16="http://schemas.microsoft.com/office/drawing/2014/main" id="{44D900C0-C4A1-8557-4D59-CB499DDE06F2}"/>
                </a:ext>
              </a:extLst>
            </p:cNvPr>
            <p:cNvGrpSpPr>
              <a:grpSpLocks/>
            </p:cNvGrpSpPr>
            <p:nvPr/>
          </p:nvGrpSpPr>
          <p:grpSpPr bwMode="auto">
            <a:xfrm>
              <a:off x="2112" y="3549"/>
              <a:ext cx="705" cy="30"/>
              <a:chOff x="3833" y="3219"/>
              <a:chExt cx="1629" cy="71"/>
            </a:xfrm>
          </p:grpSpPr>
          <p:grpSp>
            <p:nvGrpSpPr>
              <p:cNvPr id="4911" name="Group 140">
                <a:extLst>
                  <a:ext uri="{FF2B5EF4-FFF2-40B4-BE49-F238E27FC236}">
                    <a16:creationId xmlns:a16="http://schemas.microsoft.com/office/drawing/2014/main" id="{E8EBA45D-1C78-EFFC-3E78-7EFFE46C2B0B}"/>
                  </a:ext>
                </a:extLst>
              </p:cNvPr>
              <p:cNvGrpSpPr>
                <a:grpSpLocks/>
              </p:cNvGrpSpPr>
              <p:nvPr/>
            </p:nvGrpSpPr>
            <p:grpSpPr bwMode="auto">
              <a:xfrm>
                <a:off x="3833" y="3219"/>
                <a:ext cx="92" cy="71"/>
                <a:chOff x="3833" y="3219"/>
                <a:chExt cx="92" cy="71"/>
              </a:xfrm>
            </p:grpSpPr>
            <p:sp>
              <p:nvSpPr>
                <p:cNvPr id="4930" name="Freeform 141">
                  <a:extLst>
                    <a:ext uri="{FF2B5EF4-FFF2-40B4-BE49-F238E27FC236}">
                      <a16:creationId xmlns:a16="http://schemas.microsoft.com/office/drawing/2014/main" id="{4BAD3AEF-C0BB-9A5E-7247-A67DD364F3FE}"/>
                    </a:ext>
                  </a:extLst>
                </p:cNvPr>
                <p:cNvSpPr>
                  <a:spLocks/>
                </p:cNvSpPr>
                <p:nvPr/>
              </p:nvSpPr>
              <p:spPr bwMode="gray">
                <a:xfrm>
                  <a:off x="3833" y="3219"/>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1" name="Freeform 142">
                  <a:extLst>
                    <a:ext uri="{FF2B5EF4-FFF2-40B4-BE49-F238E27FC236}">
                      <a16:creationId xmlns:a16="http://schemas.microsoft.com/office/drawing/2014/main" id="{FC607677-6591-A9A8-F50A-C7109B6F07E0}"/>
                    </a:ext>
                  </a:extLst>
                </p:cNvPr>
                <p:cNvSpPr>
                  <a:spLocks/>
                </p:cNvSpPr>
                <p:nvPr/>
              </p:nvSpPr>
              <p:spPr bwMode="gray">
                <a:xfrm>
                  <a:off x="3874" y="3219"/>
                  <a:ext cx="51" cy="71"/>
                </a:xfrm>
                <a:custGeom>
                  <a:avLst/>
                  <a:gdLst>
                    <a:gd name="T0" fmla="*/ 0 w 51"/>
                    <a:gd name="T1" fmla="*/ 21 h 71"/>
                    <a:gd name="T2" fmla="*/ 19 w 51"/>
                    <a:gd name="T3" fmla="*/ 21 h 71"/>
                    <a:gd name="T4" fmla="*/ 19 w 51"/>
                    <a:gd name="T5" fmla="*/ 14 h 71"/>
                    <a:gd name="T6" fmla="*/ 30 w 51"/>
                    <a:gd name="T7" fmla="*/ 14 h 71"/>
                    <a:gd name="T8" fmla="*/ 30 w 51"/>
                    <a:gd name="T9" fmla="*/ 25 h 71"/>
                    <a:gd name="T10" fmla="*/ 0 w 51"/>
                    <a:gd name="T11" fmla="*/ 58 h 71"/>
                    <a:gd name="T12" fmla="*/ 0 w 51"/>
                    <a:gd name="T13" fmla="*/ 70 h 71"/>
                    <a:gd name="T14" fmla="*/ 50 w 51"/>
                    <a:gd name="T15" fmla="*/ 70 h 71"/>
                    <a:gd name="T16" fmla="*/ 50 w 51"/>
                    <a:gd name="T17" fmla="*/ 58 h 71"/>
                    <a:gd name="T18" fmla="*/ 21 w 51"/>
                    <a:gd name="T19" fmla="*/ 58 h 71"/>
                    <a:gd name="T20" fmla="*/ 50 w 51"/>
                    <a:gd name="T21" fmla="*/ 28 h 71"/>
                    <a:gd name="T22" fmla="*/ 50 w 51"/>
                    <a:gd name="T23" fmla="*/ 8 h 71"/>
                    <a:gd name="T24" fmla="*/ 34 w 51"/>
                    <a:gd name="T25" fmla="*/ 0 h 71"/>
                    <a:gd name="T26" fmla="*/ 14 w 51"/>
                    <a:gd name="T27" fmla="*/ 0 h 71"/>
                    <a:gd name="T28" fmla="*/ 0 w 51"/>
                    <a:gd name="T29" fmla="*/ 8 h 71"/>
                    <a:gd name="T30" fmla="*/ 0 w 51"/>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0" y="21"/>
                      </a:moveTo>
                      <a:lnTo>
                        <a:pt x="19" y="21"/>
                      </a:lnTo>
                      <a:lnTo>
                        <a:pt x="19" y="14"/>
                      </a:lnTo>
                      <a:lnTo>
                        <a:pt x="30" y="14"/>
                      </a:lnTo>
                      <a:lnTo>
                        <a:pt x="30" y="25"/>
                      </a:lnTo>
                      <a:lnTo>
                        <a:pt x="0" y="58"/>
                      </a:lnTo>
                      <a:lnTo>
                        <a:pt x="0" y="70"/>
                      </a:lnTo>
                      <a:lnTo>
                        <a:pt x="50" y="70"/>
                      </a:lnTo>
                      <a:lnTo>
                        <a:pt x="50" y="58"/>
                      </a:lnTo>
                      <a:lnTo>
                        <a:pt x="21" y="58"/>
                      </a:lnTo>
                      <a:lnTo>
                        <a:pt x="50" y="28"/>
                      </a:lnTo>
                      <a:lnTo>
                        <a:pt x="50" y="8"/>
                      </a:lnTo>
                      <a:lnTo>
                        <a:pt x="34" y="0"/>
                      </a:lnTo>
                      <a:lnTo>
                        <a:pt x="14" y="0"/>
                      </a:lnTo>
                      <a:lnTo>
                        <a:pt x="0" y="8"/>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2" name="Group 143">
                <a:extLst>
                  <a:ext uri="{FF2B5EF4-FFF2-40B4-BE49-F238E27FC236}">
                    <a16:creationId xmlns:a16="http://schemas.microsoft.com/office/drawing/2014/main" id="{A846FA8F-B1B8-9941-75DF-BAD629FC31D6}"/>
                  </a:ext>
                </a:extLst>
              </p:cNvPr>
              <p:cNvGrpSpPr>
                <a:grpSpLocks/>
              </p:cNvGrpSpPr>
              <p:nvPr/>
            </p:nvGrpSpPr>
            <p:grpSpPr bwMode="auto">
              <a:xfrm>
                <a:off x="4086" y="3219"/>
                <a:ext cx="88" cy="71"/>
                <a:chOff x="4086" y="3219"/>
                <a:chExt cx="88" cy="71"/>
              </a:xfrm>
            </p:grpSpPr>
            <p:sp>
              <p:nvSpPr>
                <p:cNvPr id="4928" name="Freeform 144">
                  <a:extLst>
                    <a:ext uri="{FF2B5EF4-FFF2-40B4-BE49-F238E27FC236}">
                      <a16:creationId xmlns:a16="http://schemas.microsoft.com/office/drawing/2014/main" id="{CD2E39D8-4259-5E91-78C0-5DBCC2F71030}"/>
                    </a:ext>
                  </a:extLst>
                </p:cNvPr>
                <p:cNvSpPr>
                  <a:spLocks/>
                </p:cNvSpPr>
                <p:nvPr/>
              </p:nvSpPr>
              <p:spPr bwMode="gray">
                <a:xfrm>
                  <a:off x="4086" y="3219"/>
                  <a:ext cx="32" cy="71"/>
                </a:xfrm>
                <a:custGeom>
                  <a:avLst/>
                  <a:gdLst>
                    <a:gd name="T0" fmla="*/ 10 w 32"/>
                    <a:gd name="T1" fmla="*/ 70 h 71"/>
                    <a:gd name="T2" fmla="*/ 31 w 32"/>
                    <a:gd name="T3" fmla="*/ 70 h 71"/>
                    <a:gd name="T4" fmla="*/ 31 w 32"/>
                    <a:gd name="T5" fmla="*/ 0 h 71"/>
                    <a:gd name="T6" fmla="*/ 3 w 32"/>
                    <a:gd name="T7" fmla="*/ 0 h 71"/>
                    <a:gd name="T8" fmla="*/ 0 w 32"/>
                    <a:gd name="T9" fmla="*/ 14 h 71"/>
                    <a:gd name="T10" fmla="*/ 10 w 32"/>
                    <a:gd name="T11" fmla="*/ 14 h 71"/>
                    <a:gd name="T12" fmla="*/ 10 w 32"/>
                    <a:gd name="T13" fmla="*/ 70 h 71"/>
                    <a:gd name="T14" fmla="*/ 0 60000 65536"/>
                    <a:gd name="T15" fmla="*/ 0 60000 65536"/>
                    <a:gd name="T16" fmla="*/ 0 60000 65536"/>
                    <a:gd name="T17" fmla="*/ 0 60000 65536"/>
                    <a:gd name="T18" fmla="*/ 0 60000 65536"/>
                    <a:gd name="T19" fmla="*/ 0 60000 65536"/>
                    <a:gd name="T20" fmla="*/ 0 60000 65536"/>
                    <a:gd name="T21" fmla="*/ 0 w 32"/>
                    <a:gd name="T22" fmla="*/ 0 h 71"/>
                    <a:gd name="T23" fmla="*/ 32 w 3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1">
                      <a:moveTo>
                        <a:pt x="10" y="70"/>
                      </a:moveTo>
                      <a:lnTo>
                        <a:pt x="31" y="70"/>
                      </a:lnTo>
                      <a:lnTo>
                        <a:pt x="31"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9" name="Freeform 145">
                  <a:extLst>
                    <a:ext uri="{FF2B5EF4-FFF2-40B4-BE49-F238E27FC236}">
                      <a16:creationId xmlns:a16="http://schemas.microsoft.com/office/drawing/2014/main" id="{1FA36ECB-5008-0331-2BDD-BBBF8BB0031D}"/>
                    </a:ext>
                  </a:extLst>
                </p:cNvPr>
                <p:cNvSpPr>
                  <a:spLocks/>
                </p:cNvSpPr>
                <p:nvPr/>
              </p:nvSpPr>
              <p:spPr bwMode="gray">
                <a:xfrm>
                  <a:off x="4124" y="3219"/>
                  <a:ext cx="50" cy="71"/>
                </a:xfrm>
                <a:custGeom>
                  <a:avLst/>
                  <a:gdLst>
                    <a:gd name="T0" fmla="*/ 12 w 50"/>
                    <a:gd name="T1" fmla="*/ 0 h 71"/>
                    <a:gd name="T2" fmla="*/ 34 w 50"/>
                    <a:gd name="T3" fmla="*/ 0 h 71"/>
                    <a:gd name="T4" fmla="*/ 49 w 50"/>
                    <a:gd name="T5" fmla="*/ 8 h 71"/>
                    <a:gd name="T6" fmla="*/ 49 w 50"/>
                    <a:gd name="T7" fmla="*/ 28 h 71"/>
                    <a:gd name="T8" fmla="*/ 41 w 50"/>
                    <a:gd name="T9" fmla="*/ 35 h 71"/>
                    <a:gd name="T10" fmla="*/ 49 w 50"/>
                    <a:gd name="T11" fmla="*/ 42 h 71"/>
                    <a:gd name="T12" fmla="*/ 49 w 50"/>
                    <a:gd name="T13" fmla="*/ 61 h 71"/>
                    <a:gd name="T14" fmla="*/ 34 w 50"/>
                    <a:gd name="T15" fmla="*/ 70 h 71"/>
                    <a:gd name="T16" fmla="*/ 12 w 50"/>
                    <a:gd name="T17" fmla="*/ 70 h 71"/>
                    <a:gd name="T18" fmla="*/ 0 w 50"/>
                    <a:gd name="T19" fmla="*/ 61 h 71"/>
                    <a:gd name="T20" fmla="*/ 0 w 50"/>
                    <a:gd name="T21" fmla="*/ 50 h 71"/>
                    <a:gd name="T22" fmla="*/ 17 w 50"/>
                    <a:gd name="T23" fmla="*/ 50 h 71"/>
                    <a:gd name="T24" fmla="*/ 17 w 50"/>
                    <a:gd name="T25" fmla="*/ 58 h 71"/>
                    <a:gd name="T26" fmla="*/ 29 w 50"/>
                    <a:gd name="T27" fmla="*/ 58 h 71"/>
                    <a:gd name="T28" fmla="*/ 29 w 50"/>
                    <a:gd name="T29" fmla="*/ 42 h 71"/>
                    <a:gd name="T30" fmla="*/ 17 w 50"/>
                    <a:gd name="T31" fmla="*/ 42 h 71"/>
                    <a:gd name="T32" fmla="*/ 17 w 50"/>
                    <a:gd name="T33" fmla="*/ 28 h 71"/>
                    <a:gd name="T34" fmla="*/ 29 w 50"/>
                    <a:gd name="T35" fmla="*/ 28 h 71"/>
                    <a:gd name="T36" fmla="*/ 29 w 50"/>
                    <a:gd name="T37" fmla="*/ 12 h 71"/>
                    <a:gd name="T38" fmla="*/ 17 w 50"/>
                    <a:gd name="T39" fmla="*/ 12 h 71"/>
                    <a:gd name="T40" fmla="*/ 17 w 50"/>
                    <a:gd name="T41" fmla="*/ 19 h 71"/>
                    <a:gd name="T42" fmla="*/ 0 w 50"/>
                    <a:gd name="T43" fmla="*/ 19 h 71"/>
                    <a:gd name="T44" fmla="*/ 0 w 50"/>
                    <a:gd name="T45" fmla="*/ 8 h 71"/>
                    <a:gd name="T46" fmla="*/ 12 w 50"/>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71"/>
                    <a:gd name="T74" fmla="*/ 50 w 50"/>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71">
                      <a:moveTo>
                        <a:pt x="12" y="0"/>
                      </a:moveTo>
                      <a:lnTo>
                        <a:pt x="34" y="0"/>
                      </a:lnTo>
                      <a:lnTo>
                        <a:pt x="49" y="8"/>
                      </a:lnTo>
                      <a:lnTo>
                        <a:pt x="49" y="28"/>
                      </a:lnTo>
                      <a:lnTo>
                        <a:pt x="41" y="35"/>
                      </a:lnTo>
                      <a:lnTo>
                        <a:pt x="49" y="42"/>
                      </a:lnTo>
                      <a:lnTo>
                        <a:pt x="49" y="61"/>
                      </a:lnTo>
                      <a:lnTo>
                        <a:pt x="34" y="70"/>
                      </a:lnTo>
                      <a:lnTo>
                        <a:pt x="12" y="70"/>
                      </a:lnTo>
                      <a:lnTo>
                        <a:pt x="0" y="61"/>
                      </a:lnTo>
                      <a:lnTo>
                        <a:pt x="0" y="50"/>
                      </a:lnTo>
                      <a:lnTo>
                        <a:pt x="17" y="50"/>
                      </a:lnTo>
                      <a:lnTo>
                        <a:pt x="17" y="58"/>
                      </a:lnTo>
                      <a:lnTo>
                        <a:pt x="29" y="58"/>
                      </a:lnTo>
                      <a:lnTo>
                        <a:pt x="29" y="42"/>
                      </a:lnTo>
                      <a:lnTo>
                        <a:pt x="17" y="42"/>
                      </a:lnTo>
                      <a:lnTo>
                        <a:pt x="17" y="28"/>
                      </a:lnTo>
                      <a:lnTo>
                        <a:pt x="29" y="28"/>
                      </a:lnTo>
                      <a:lnTo>
                        <a:pt x="29" y="12"/>
                      </a:lnTo>
                      <a:lnTo>
                        <a:pt x="17" y="12"/>
                      </a:lnTo>
                      <a:lnTo>
                        <a:pt x="17" y="19"/>
                      </a:lnTo>
                      <a:lnTo>
                        <a:pt x="0" y="19"/>
                      </a:lnTo>
                      <a:lnTo>
                        <a:pt x="0" y="8"/>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3" name="Group 146">
                <a:extLst>
                  <a:ext uri="{FF2B5EF4-FFF2-40B4-BE49-F238E27FC236}">
                    <a16:creationId xmlns:a16="http://schemas.microsoft.com/office/drawing/2014/main" id="{0A1AD07A-61E8-58FE-10A1-A29BD49E5BE5}"/>
                  </a:ext>
                </a:extLst>
              </p:cNvPr>
              <p:cNvGrpSpPr>
                <a:grpSpLocks/>
              </p:cNvGrpSpPr>
              <p:nvPr/>
            </p:nvGrpSpPr>
            <p:grpSpPr bwMode="auto">
              <a:xfrm>
                <a:off x="4344" y="3219"/>
                <a:ext cx="90" cy="71"/>
                <a:chOff x="4344" y="3219"/>
                <a:chExt cx="90" cy="71"/>
              </a:xfrm>
            </p:grpSpPr>
            <p:sp>
              <p:nvSpPr>
                <p:cNvPr id="4926" name="Freeform 147">
                  <a:extLst>
                    <a:ext uri="{FF2B5EF4-FFF2-40B4-BE49-F238E27FC236}">
                      <a16:creationId xmlns:a16="http://schemas.microsoft.com/office/drawing/2014/main" id="{A3D0AF95-09CF-1796-8E34-3F5A62135267}"/>
                    </a:ext>
                  </a:extLst>
                </p:cNvPr>
                <p:cNvSpPr>
                  <a:spLocks/>
                </p:cNvSpPr>
                <p:nvPr/>
              </p:nvSpPr>
              <p:spPr bwMode="gray">
                <a:xfrm>
                  <a:off x="4344" y="3219"/>
                  <a:ext cx="32" cy="71"/>
                </a:xfrm>
                <a:custGeom>
                  <a:avLst/>
                  <a:gdLst>
                    <a:gd name="T0" fmla="*/ 10 w 32"/>
                    <a:gd name="T1" fmla="*/ 70 h 71"/>
                    <a:gd name="T2" fmla="*/ 31 w 32"/>
                    <a:gd name="T3" fmla="*/ 70 h 71"/>
                    <a:gd name="T4" fmla="*/ 31 w 32"/>
                    <a:gd name="T5" fmla="*/ 0 h 71"/>
                    <a:gd name="T6" fmla="*/ 3 w 32"/>
                    <a:gd name="T7" fmla="*/ 0 h 71"/>
                    <a:gd name="T8" fmla="*/ 0 w 32"/>
                    <a:gd name="T9" fmla="*/ 14 h 71"/>
                    <a:gd name="T10" fmla="*/ 10 w 32"/>
                    <a:gd name="T11" fmla="*/ 14 h 71"/>
                    <a:gd name="T12" fmla="*/ 10 w 32"/>
                    <a:gd name="T13" fmla="*/ 70 h 71"/>
                    <a:gd name="T14" fmla="*/ 0 60000 65536"/>
                    <a:gd name="T15" fmla="*/ 0 60000 65536"/>
                    <a:gd name="T16" fmla="*/ 0 60000 65536"/>
                    <a:gd name="T17" fmla="*/ 0 60000 65536"/>
                    <a:gd name="T18" fmla="*/ 0 60000 65536"/>
                    <a:gd name="T19" fmla="*/ 0 60000 65536"/>
                    <a:gd name="T20" fmla="*/ 0 60000 65536"/>
                    <a:gd name="T21" fmla="*/ 0 w 32"/>
                    <a:gd name="T22" fmla="*/ 0 h 71"/>
                    <a:gd name="T23" fmla="*/ 32 w 3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1">
                      <a:moveTo>
                        <a:pt x="10" y="70"/>
                      </a:moveTo>
                      <a:lnTo>
                        <a:pt x="31" y="70"/>
                      </a:lnTo>
                      <a:lnTo>
                        <a:pt x="31"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7" name="Freeform 148">
                  <a:extLst>
                    <a:ext uri="{FF2B5EF4-FFF2-40B4-BE49-F238E27FC236}">
                      <a16:creationId xmlns:a16="http://schemas.microsoft.com/office/drawing/2014/main" id="{B9420B78-4464-5FC0-D3E9-708C1EEF707E}"/>
                    </a:ext>
                  </a:extLst>
                </p:cNvPr>
                <p:cNvSpPr>
                  <a:spLocks/>
                </p:cNvSpPr>
                <p:nvPr/>
              </p:nvSpPr>
              <p:spPr bwMode="gray">
                <a:xfrm>
                  <a:off x="4379" y="3219"/>
                  <a:ext cx="55" cy="71"/>
                </a:xfrm>
                <a:custGeom>
                  <a:avLst/>
                  <a:gdLst>
                    <a:gd name="T0" fmla="*/ 31 w 55"/>
                    <a:gd name="T1" fmla="*/ 0 h 71"/>
                    <a:gd name="T2" fmla="*/ 50 w 55"/>
                    <a:gd name="T3" fmla="*/ 0 h 71"/>
                    <a:gd name="T4" fmla="*/ 50 w 55"/>
                    <a:gd name="T5" fmla="*/ 42 h 71"/>
                    <a:gd name="T6" fmla="*/ 54 w 55"/>
                    <a:gd name="T7" fmla="*/ 42 h 71"/>
                    <a:gd name="T8" fmla="*/ 54 w 55"/>
                    <a:gd name="T9" fmla="*/ 58 h 71"/>
                    <a:gd name="T10" fmla="*/ 50 w 55"/>
                    <a:gd name="T11" fmla="*/ 58 h 71"/>
                    <a:gd name="T12" fmla="*/ 50 w 55"/>
                    <a:gd name="T13" fmla="*/ 70 h 71"/>
                    <a:gd name="T14" fmla="*/ 31 w 55"/>
                    <a:gd name="T15" fmla="*/ 70 h 71"/>
                    <a:gd name="T16" fmla="*/ 31 w 55"/>
                    <a:gd name="T17" fmla="*/ 58 h 71"/>
                    <a:gd name="T18" fmla="*/ 31 w 55"/>
                    <a:gd name="T19" fmla="*/ 42 h 71"/>
                    <a:gd name="T20" fmla="*/ 20 w 55"/>
                    <a:gd name="T21" fmla="*/ 42 h 71"/>
                    <a:gd name="T22" fmla="*/ 31 w 55"/>
                    <a:gd name="T23" fmla="*/ 26 h 71"/>
                    <a:gd name="T24" fmla="*/ 31 w 55"/>
                    <a:gd name="T25" fmla="*/ 42 h 71"/>
                    <a:gd name="T26" fmla="*/ 31 w 55"/>
                    <a:gd name="T27" fmla="*/ 58 h 71"/>
                    <a:gd name="T28" fmla="*/ 0 w 55"/>
                    <a:gd name="T29" fmla="*/ 58 h 71"/>
                    <a:gd name="T30" fmla="*/ 0 w 55"/>
                    <a:gd name="T31" fmla="*/ 42 h 71"/>
                    <a:gd name="T32" fmla="*/ 31 w 55"/>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1"/>
                    <a:gd name="T53" fmla="*/ 55 w 55"/>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1">
                      <a:moveTo>
                        <a:pt x="31" y="0"/>
                      </a:moveTo>
                      <a:lnTo>
                        <a:pt x="50" y="0"/>
                      </a:lnTo>
                      <a:lnTo>
                        <a:pt x="50" y="42"/>
                      </a:lnTo>
                      <a:lnTo>
                        <a:pt x="54" y="42"/>
                      </a:lnTo>
                      <a:lnTo>
                        <a:pt x="54" y="58"/>
                      </a:lnTo>
                      <a:lnTo>
                        <a:pt x="50" y="58"/>
                      </a:lnTo>
                      <a:lnTo>
                        <a:pt x="50" y="70"/>
                      </a:lnTo>
                      <a:lnTo>
                        <a:pt x="31" y="70"/>
                      </a:lnTo>
                      <a:lnTo>
                        <a:pt x="31" y="58"/>
                      </a:lnTo>
                      <a:lnTo>
                        <a:pt x="31" y="42"/>
                      </a:lnTo>
                      <a:lnTo>
                        <a:pt x="20" y="42"/>
                      </a:lnTo>
                      <a:lnTo>
                        <a:pt x="31" y="26"/>
                      </a:lnTo>
                      <a:lnTo>
                        <a:pt x="31" y="42"/>
                      </a:lnTo>
                      <a:lnTo>
                        <a:pt x="31" y="58"/>
                      </a:lnTo>
                      <a:lnTo>
                        <a:pt x="0" y="58"/>
                      </a:lnTo>
                      <a:lnTo>
                        <a:pt x="0" y="42"/>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4" name="Group 149">
                <a:extLst>
                  <a:ext uri="{FF2B5EF4-FFF2-40B4-BE49-F238E27FC236}">
                    <a16:creationId xmlns:a16="http://schemas.microsoft.com/office/drawing/2014/main" id="{B6614F8F-F21C-9EC4-A0AB-BCDC24545FB6}"/>
                  </a:ext>
                </a:extLst>
              </p:cNvPr>
              <p:cNvGrpSpPr>
                <a:grpSpLocks/>
              </p:cNvGrpSpPr>
              <p:nvPr/>
            </p:nvGrpSpPr>
            <p:grpSpPr bwMode="auto">
              <a:xfrm>
                <a:off x="4602" y="3219"/>
                <a:ext cx="93" cy="71"/>
                <a:chOff x="4602" y="3219"/>
                <a:chExt cx="93" cy="71"/>
              </a:xfrm>
            </p:grpSpPr>
            <p:sp>
              <p:nvSpPr>
                <p:cNvPr id="4924" name="Freeform 150">
                  <a:extLst>
                    <a:ext uri="{FF2B5EF4-FFF2-40B4-BE49-F238E27FC236}">
                      <a16:creationId xmlns:a16="http://schemas.microsoft.com/office/drawing/2014/main" id="{6409EC79-58C5-55D7-9500-65FEFE65D678}"/>
                    </a:ext>
                  </a:extLst>
                </p:cNvPr>
                <p:cNvSpPr>
                  <a:spLocks/>
                </p:cNvSpPr>
                <p:nvPr/>
              </p:nvSpPr>
              <p:spPr bwMode="gray">
                <a:xfrm>
                  <a:off x="4602" y="3219"/>
                  <a:ext cx="30" cy="71"/>
                </a:xfrm>
                <a:custGeom>
                  <a:avLst/>
                  <a:gdLst>
                    <a:gd name="T0" fmla="*/ 9 w 30"/>
                    <a:gd name="T1" fmla="*/ 70 h 71"/>
                    <a:gd name="T2" fmla="*/ 29 w 30"/>
                    <a:gd name="T3" fmla="*/ 70 h 71"/>
                    <a:gd name="T4" fmla="*/ 29 w 30"/>
                    <a:gd name="T5" fmla="*/ 0 h 71"/>
                    <a:gd name="T6" fmla="*/ 3 w 30"/>
                    <a:gd name="T7" fmla="*/ 0 h 71"/>
                    <a:gd name="T8" fmla="*/ 0 w 30"/>
                    <a:gd name="T9" fmla="*/ 14 h 71"/>
                    <a:gd name="T10" fmla="*/ 9 w 30"/>
                    <a:gd name="T11" fmla="*/ 14 h 71"/>
                    <a:gd name="T12" fmla="*/ 9 w 30"/>
                    <a:gd name="T13" fmla="*/ 7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9" y="70"/>
                      </a:moveTo>
                      <a:lnTo>
                        <a:pt x="29" y="70"/>
                      </a:lnTo>
                      <a:lnTo>
                        <a:pt x="29" y="0"/>
                      </a:lnTo>
                      <a:lnTo>
                        <a:pt x="3" y="0"/>
                      </a:lnTo>
                      <a:lnTo>
                        <a:pt x="0" y="14"/>
                      </a:lnTo>
                      <a:lnTo>
                        <a:pt x="9" y="14"/>
                      </a:lnTo>
                      <a:lnTo>
                        <a:pt x="9"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5" name="Freeform 151">
                  <a:extLst>
                    <a:ext uri="{FF2B5EF4-FFF2-40B4-BE49-F238E27FC236}">
                      <a16:creationId xmlns:a16="http://schemas.microsoft.com/office/drawing/2014/main" id="{0ED39C04-CE98-1307-CBEE-6C104EF28C5A}"/>
                    </a:ext>
                  </a:extLst>
                </p:cNvPr>
                <p:cNvSpPr>
                  <a:spLocks/>
                </p:cNvSpPr>
                <p:nvPr/>
              </p:nvSpPr>
              <p:spPr bwMode="gray">
                <a:xfrm>
                  <a:off x="4642" y="3219"/>
                  <a:ext cx="53" cy="71"/>
                </a:xfrm>
                <a:custGeom>
                  <a:avLst/>
                  <a:gdLst>
                    <a:gd name="T0" fmla="*/ 0 w 53"/>
                    <a:gd name="T1" fmla="*/ 0 h 71"/>
                    <a:gd name="T2" fmla="*/ 50 w 53"/>
                    <a:gd name="T3" fmla="*/ 0 h 71"/>
                    <a:gd name="T4" fmla="*/ 50 w 53"/>
                    <a:gd name="T5" fmla="*/ 14 h 71"/>
                    <a:gd name="T6" fmla="*/ 19 w 53"/>
                    <a:gd name="T7" fmla="*/ 14 h 71"/>
                    <a:gd name="T8" fmla="*/ 19 w 53"/>
                    <a:gd name="T9" fmla="*/ 25 h 71"/>
                    <a:gd name="T10" fmla="*/ 36 w 53"/>
                    <a:gd name="T11" fmla="*/ 25 h 71"/>
                    <a:gd name="T12" fmla="*/ 52 w 53"/>
                    <a:gd name="T13" fmla="*/ 35 h 71"/>
                    <a:gd name="T14" fmla="*/ 52 w 53"/>
                    <a:gd name="T15" fmla="*/ 60 h 71"/>
                    <a:gd name="T16" fmla="*/ 36 w 53"/>
                    <a:gd name="T17" fmla="*/ 70 h 71"/>
                    <a:gd name="T18" fmla="*/ 15 w 53"/>
                    <a:gd name="T19" fmla="*/ 70 h 71"/>
                    <a:gd name="T20" fmla="*/ 0 w 53"/>
                    <a:gd name="T21" fmla="*/ 60 h 71"/>
                    <a:gd name="T22" fmla="*/ 0 w 53"/>
                    <a:gd name="T23" fmla="*/ 47 h 71"/>
                    <a:gd name="T24" fmla="*/ 19 w 53"/>
                    <a:gd name="T25" fmla="*/ 47 h 71"/>
                    <a:gd name="T26" fmla="*/ 19 w 53"/>
                    <a:gd name="T27" fmla="*/ 58 h 71"/>
                    <a:gd name="T28" fmla="*/ 31 w 53"/>
                    <a:gd name="T29" fmla="*/ 58 h 71"/>
                    <a:gd name="T30" fmla="*/ 31 w 53"/>
                    <a:gd name="T31" fmla="*/ 37 h 71"/>
                    <a:gd name="T32" fmla="*/ 15 w 53"/>
                    <a:gd name="T33" fmla="*/ 37 h 71"/>
                    <a:gd name="T34" fmla="*/ 0 w 53"/>
                    <a:gd name="T35" fmla="*/ 26 h 71"/>
                    <a:gd name="T36" fmla="*/ 0 w 53"/>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71"/>
                    <a:gd name="T59" fmla="*/ 53 w 53"/>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71">
                      <a:moveTo>
                        <a:pt x="0" y="0"/>
                      </a:moveTo>
                      <a:lnTo>
                        <a:pt x="50" y="0"/>
                      </a:lnTo>
                      <a:lnTo>
                        <a:pt x="50" y="14"/>
                      </a:lnTo>
                      <a:lnTo>
                        <a:pt x="19" y="14"/>
                      </a:lnTo>
                      <a:lnTo>
                        <a:pt x="19" y="25"/>
                      </a:lnTo>
                      <a:lnTo>
                        <a:pt x="36" y="25"/>
                      </a:lnTo>
                      <a:lnTo>
                        <a:pt x="52" y="35"/>
                      </a:lnTo>
                      <a:lnTo>
                        <a:pt x="52" y="60"/>
                      </a:lnTo>
                      <a:lnTo>
                        <a:pt x="36" y="70"/>
                      </a:lnTo>
                      <a:lnTo>
                        <a:pt x="15" y="70"/>
                      </a:lnTo>
                      <a:lnTo>
                        <a:pt x="0" y="60"/>
                      </a:lnTo>
                      <a:lnTo>
                        <a:pt x="0" y="47"/>
                      </a:lnTo>
                      <a:lnTo>
                        <a:pt x="19" y="47"/>
                      </a:lnTo>
                      <a:lnTo>
                        <a:pt x="19" y="58"/>
                      </a:lnTo>
                      <a:lnTo>
                        <a:pt x="31" y="58"/>
                      </a:lnTo>
                      <a:lnTo>
                        <a:pt x="31" y="37"/>
                      </a:lnTo>
                      <a:lnTo>
                        <a:pt x="15" y="37"/>
                      </a:lnTo>
                      <a:lnTo>
                        <a:pt x="0" y="2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5" name="Group 152">
                <a:extLst>
                  <a:ext uri="{FF2B5EF4-FFF2-40B4-BE49-F238E27FC236}">
                    <a16:creationId xmlns:a16="http://schemas.microsoft.com/office/drawing/2014/main" id="{84330F48-A0AC-3253-E35A-37DF4C315943}"/>
                  </a:ext>
                </a:extLst>
              </p:cNvPr>
              <p:cNvGrpSpPr>
                <a:grpSpLocks/>
              </p:cNvGrpSpPr>
              <p:nvPr/>
            </p:nvGrpSpPr>
            <p:grpSpPr bwMode="auto">
              <a:xfrm>
                <a:off x="4857" y="3219"/>
                <a:ext cx="93" cy="71"/>
                <a:chOff x="4857" y="3219"/>
                <a:chExt cx="93" cy="71"/>
              </a:xfrm>
            </p:grpSpPr>
            <p:sp>
              <p:nvSpPr>
                <p:cNvPr id="4922" name="Freeform 153">
                  <a:extLst>
                    <a:ext uri="{FF2B5EF4-FFF2-40B4-BE49-F238E27FC236}">
                      <a16:creationId xmlns:a16="http://schemas.microsoft.com/office/drawing/2014/main" id="{ED8E936D-55EC-E145-E00F-2F445257DD82}"/>
                    </a:ext>
                  </a:extLst>
                </p:cNvPr>
                <p:cNvSpPr>
                  <a:spLocks/>
                </p:cNvSpPr>
                <p:nvPr/>
              </p:nvSpPr>
              <p:spPr bwMode="gray">
                <a:xfrm>
                  <a:off x="4857" y="3219"/>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3" name="Freeform 154">
                  <a:extLst>
                    <a:ext uri="{FF2B5EF4-FFF2-40B4-BE49-F238E27FC236}">
                      <a16:creationId xmlns:a16="http://schemas.microsoft.com/office/drawing/2014/main" id="{E6BCF2CF-7CBA-9242-9C8B-42A4AAAD70BC}"/>
                    </a:ext>
                  </a:extLst>
                </p:cNvPr>
                <p:cNvSpPr>
                  <a:spLocks/>
                </p:cNvSpPr>
                <p:nvPr/>
              </p:nvSpPr>
              <p:spPr bwMode="gray">
                <a:xfrm>
                  <a:off x="4900" y="3219"/>
                  <a:ext cx="50" cy="71"/>
                </a:xfrm>
                <a:custGeom>
                  <a:avLst/>
                  <a:gdLst>
                    <a:gd name="T0" fmla="*/ 15 w 50"/>
                    <a:gd name="T1" fmla="*/ 0 h 71"/>
                    <a:gd name="T2" fmla="*/ 33 w 50"/>
                    <a:gd name="T3" fmla="*/ 0 h 71"/>
                    <a:gd name="T4" fmla="*/ 49 w 50"/>
                    <a:gd name="T5" fmla="*/ 8 h 71"/>
                    <a:gd name="T6" fmla="*/ 49 w 50"/>
                    <a:gd name="T7" fmla="*/ 21 h 71"/>
                    <a:gd name="T8" fmla="*/ 29 w 50"/>
                    <a:gd name="T9" fmla="*/ 21 h 71"/>
                    <a:gd name="T10" fmla="*/ 29 w 50"/>
                    <a:gd name="T11" fmla="*/ 14 h 71"/>
                    <a:gd name="T12" fmla="*/ 19 w 50"/>
                    <a:gd name="T13" fmla="*/ 14 h 71"/>
                    <a:gd name="T14" fmla="*/ 19 w 50"/>
                    <a:gd name="T15" fmla="*/ 26 h 71"/>
                    <a:gd name="T16" fmla="*/ 19 w 50"/>
                    <a:gd name="T17" fmla="*/ 40 h 71"/>
                    <a:gd name="T18" fmla="*/ 29 w 50"/>
                    <a:gd name="T19" fmla="*/ 40 h 71"/>
                    <a:gd name="T20" fmla="*/ 29 w 50"/>
                    <a:gd name="T21" fmla="*/ 58 h 71"/>
                    <a:gd name="T22" fmla="*/ 19 w 50"/>
                    <a:gd name="T23" fmla="*/ 58 h 71"/>
                    <a:gd name="T24" fmla="*/ 19 w 50"/>
                    <a:gd name="T25" fmla="*/ 40 h 71"/>
                    <a:gd name="T26" fmla="*/ 19 w 50"/>
                    <a:gd name="T27" fmla="*/ 26 h 71"/>
                    <a:gd name="T28" fmla="*/ 33 w 50"/>
                    <a:gd name="T29" fmla="*/ 26 h 71"/>
                    <a:gd name="T30" fmla="*/ 49 w 50"/>
                    <a:gd name="T31" fmla="*/ 35 h 71"/>
                    <a:gd name="T32" fmla="*/ 49 w 50"/>
                    <a:gd name="T33" fmla="*/ 62 h 71"/>
                    <a:gd name="T34" fmla="*/ 33 w 50"/>
                    <a:gd name="T35" fmla="*/ 70 h 71"/>
                    <a:gd name="T36" fmla="*/ 15 w 50"/>
                    <a:gd name="T37" fmla="*/ 70 h 71"/>
                    <a:gd name="T38" fmla="*/ 0 w 50"/>
                    <a:gd name="T39" fmla="*/ 62 h 71"/>
                    <a:gd name="T40" fmla="*/ 0 w 50"/>
                    <a:gd name="T41" fmla="*/ 8 h 71"/>
                    <a:gd name="T42" fmla="*/ 15 w 50"/>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71"/>
                    <a:gd name="T68" fmla="*/ 50 w 50"/>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71">
                      <a:moveTo>
                        <a:pt x="15" y="0"/>
                      </a:moveTo>
                      <a:lnTo>
                        <a:pt x="33" y="0"/>
                      </a:lnTo>
                      <a:lnTo>
                        <a:pt x="49" y="8"/>
                      </a:lnTo>
                      <a:lnTo>
                        <a:pt x="49" y="21"/>
                      </a:lnTo>
                      <a:lnTo>
                        <a:pt x="29" y="21"/>
                      </a:lnTo>
                      <a:lnTo>
                        <a:pt x="29" y="14"/>
                      </a:lnTo>
                      <a:lnTo>
                        <a:pt x="19" y="14"/>
                      </a:lnTo>
                      <a:lnTo>
                        <a:pt x="19" y="26"/>
                      </a:lnTo>
                      <a:lnTo>
                        <a:pt x="19" y="40"/>
                      </a:lnTo>
                      <a:lnTo>
                        <a:pt x="29" y="40"/>
                      </a:lnTo>
                      <a:lnTo>
                        <a:pt x="29" y="58"/>
                      </a:lnTo>
                      <a:lnTo>
                        <a:pt x="19" y="58"/>
                      </a:lnTo>
                      <a:lnTo>
                        <a:pt x="19" y="40"/>
                      </a:lnTo>
                      <a:lnTo>
                        <a:pt x="19" y="26"/>
                      </a:lnTo>
                      <a:lnTo>
                        <a:pt x="33" y="26"/>
                      </a:lnTo>
                      <a:lnTo>
                        <a:pt x="49" y="35"/>
                      </a:lnTo>
                      <a:lnTo>
                        <a:pt x="49" y="62"/>
                      </a:lnTo>
                      <a:lnTo>
                        <a:pt x="33" y="70"/>
                      </a:lnTo>
                      <a:lnTo>
                        <a:pt x="15" y="70"/>
                      </a:lnTo>
                      <a:lnTo>
                        <a:pt x="0" y="62"/>
                      </a:lnTo>
                      <a:lnTo>
                        <a:pt x="0" y="8"/>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6" name="Group 155">
                <a:extLst>
                  <a:ext uri="{FF2B5EF4-FFF2-40B4-BE49-F238E27FC236}">
                    <a16:creationId xmlns:a16="http://schemas.microsoft.com/office/drawing/2014/main" id="{05359F48-651D-5B96-850C-ED4B6D78FEEE}"/>
                  </a:ext>
                </a:extLst>
              </p:cNvPr>
              <p:cNvGrpSpPr>
                <a:grpSpLocks/>
              </p:cNvGrpSpPr>
              <p:nvPr/>
            </p:nvGrpSpPr>
            <p:grpSpPr bwMode="auto">
              <a:xfrm>
                <a:off x="5118" y="3219"/>
                <a:ext cx="91" cy="71"/>
                <a:chOff x="5118" y="3219"/>
                <a:chExt cx="91" cy="71"/>
              </a:xfrm>
            </p:grpSpPr>
            <p:sp>
              <p:nvSpPr>
                <p:cNvPr id="4920" name="Freeform 156">
                  <a:extLst>
                    <a:ext uri="{FF2B5EF4-FFF2-40B4-BE49-F238E27FC236}">
                      <a16:creationId xmlns:a16="http://schemas.microsoft.com/office/drawing/2014/main" id="{850D9481-DA38-FAB2-C417-2D91907A128B}"/>
                    </a:ext>
                  </a:extLst>
                </p:cNvPr>
                <p:cNvSpPr>
                  <a:spLocks/>
                </p:cNvSpPr>
                <p:nvPr/>
              </p:nvSpPr>
              <p:spPr bwMode="gray">
                <a:xfrm>
                  <a:off x="5118" y="3219"/>
                  <a:ext cx="30" cy="71"/>
                </a:xfrm>
                <a:custGeom>
                  <a:avLst/>
                  <a:gdLst>
                    <a:gd name="T0" fmla="*/ 10 w 30"/>
                    <a:gd name="T1" fmla="*/ 70 h 71"/>
                    <a:gd name="T2" fmla="*/ 29 w 30"/>
                    <a:gd name="T3" fmla="*/ 70 h 71"/>
                    <a:gd name="T4" fmla="*/ 29 w 30"/>
                    <a:gd name="T5" fmla="*/ 0 h 71"/>
                    <a:gd name="T6" fmla="*/ 3 w 30"/>
                    <a:gd name="T7" fmla="*/ 0 h 71"/>
                    <a:gd name="T8" fmla="*/ 0 w 30"/>
                    <a:gd name="T9" fmla="*/ 14 h 71"/>
                    <a:gd name="T10" fmla="*/ 10 w 30"/>
                    <a:gd name="T11" fmla="*/ 14 h 71"/>
                    <a:gd name="T12" fmla="*/ 10 w 30"/>
                    <a:gd name="T13" fmla="*/ 7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10" y="70"/>
                      </a:moveTo>
                      <a:lnTo>
                        <a:pt x="29" y="70"/>
                      </a:lnTo>
                      <a:lnTo>
                        <a:pt x="29"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1" name="Freeform 157">
                  <a:extLst>
                    <a:ext uri="{FF2B5EF4-FFF2-40B4-BE49-F238E27FC236}">
                      <a16:creationId xmlns:a16="http://schemas.microsoft.com/office/drawing/2014/main" id="{AD531897-67F0-2B47-2362-7EB34F663C85}"/>
                    </a:ext>
                  </a:extLst>
                </p:cNvPr>
                <p:cNvSpPr>
                  <a:spLocks/>
                </p:cNvSpPr>
                <p:nvPr/>
              </p:nvSpPr>
              <p:spPr bwMode="gray">
                <a:xfrm>
                  <a:off x="5157" y="3219"/>
                  <a:ext cx="52" cy="71"/>
                </a:xfrm>
                <a:custGeom>
                  <a:avLst/>
                  <a:gdLst>
                    <a:gd name="T0" fmla="*/ 0 w 52"/>
                    <a:gd name="T1" fmla="*/ 0 h 71"/>
                    <a:gd name="T2" fmla="*/ 51 w 52"/>
                    <a:gd name="T3" fmla="*/ 0 h 71"/>
                    <a:gd name="T4" fmla="*/ 51 w 52"/>
                    <a:gd name="T5" fmla="*/ 14 h 71"/>
                    <a:gd name="T6" fmla="*/ 21 w 52"/>
                    <a:gd name="T7" fmla="*/ 70 h 71"/>
                    <a:gd name="T8" fmla="*/ 0 w 52"/>
                    <a:gd name="T9" fmla="*/ 70 h 71"/>
                    <a:gd name="T10" fmla="*/ 29 w 52"/>
                    <a:gd name="T11" fmla="*/ 14 h 71"/>
                    <a:gd name="T12" fmla="*/ 0 w 52"/>
                    <a:gd name="T13" fmla="*/ 14 h 71"/>
                    <a:gd name="T14" fmla="*/ 0 w 52"/>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1"/>
                    <a:gd name="T26" fmla="*/ 52 w 52"/>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1">
                      <a:moveTo>
                        <a:pt x="0" y="0"/>
                      </a:moveTo>
                      <a:lnTo>
                        <a:pt x="51" y="0"/>
                      </a:lnTo>
                      <a:lnTo>
                        <a:pt x="51" y="14"/>
                      </a:lnTo>
                      <a:lnTo>
                        <a:pt x="21" y="70"/>
                      </a:lnTo>
                      <a:lnTo>
                        <a:pt x="0" y="70"/>
                      </a:lnTo>
                      <a:lnTo>
                        <a:pt x="29" y="14"/>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7" name="Group 158">
                <a:extLst>
                  <a:ext uri="{FF2B5EF4-FFF2-40B4-BE49-F238E27FC236}">
                    <a16:creationId xmlns:a16="http://schemas.microsoft.com/office/drawing/2014/main" id="{F5243612-E293-8E25-9C72-B59057CD3D69}"/>
                  </a:ext>
                </a:extLst>
              </p:cNvPr>
              <p:cNvGrpSpPr>
                <a:grpSpLocks/>
              </p:cNvGrpSpPr>
              <p:nvPr/>
            </p:nvGrpSpPr>
            <p:grpSpPr bwMode="auto">
              <a:xfrm>
                <a:off x="5377" y="3219"/>
                <a:ext cx="85" cy="71"/>
                <a:chOff x="5377" y="3219"/>
                <a:chExt cx="85" cy="71"/>
              </a:xfrm>
            </p:grpSpPr>
            <p:sp>
              <p:nvSpPr>
                <p:cNvPr id="4918" name="Freeform 159">
                  <a:extLst>
                    <a:ext uri="{FF2B5EF4-FFF2-40B4-BE49-F238E27FC236}">
                      <a16:creationId xmlns:a16="http://schemas.microsoft.com/office/drawing/2014/main" id="{F5999174-1397-2907-55FD-C207E1931D6A}"/>
                    </a:ext>
                  </a:extLst>
                </p:cNvPr>
                <p:cNvSpPr>
                  <a:spLocks/>
                </p:cNvSpPr>
                <p:nvPr/>
              </p:nvSpPr>
              <p:spPr bwMode="gray">
                <a:xfrm>
                  <a:off x="5377" y="3219"/>
                  <a:ext cx="28" cy="71"/>
                </a:xfrm>
                <a:custGeom>
                  <a:avLst/>
                  <a:gdLst>
                    <a:gd name="T0" fmla="*/ 9 w 28"/>
                    <a:gd name="T1" fmla="*/ 70 h 71"/>
                    <a:gd name="T2" fmla="*/ 27 w 28"/>
                    <a:gd name="T3" fmla="*/ 70 h 71"/>
                    <a:gd name="T4" fmla="*/ 27 w 28"/>
                    <a:gd name="T5" fmla="*/ 0 h 71"/>
                    <a:gd name="T6" fmla="*/ 3 w 28"/>
                    <a:gd name="T7" fmla="*/ 0 h 71"/>
                    <a:gd name="T8" fmla="*/ 0 w 28"/>
                    <a:gd name="T9" fmla="*/ 14 h 71"/>
                    <a:gd name="T10" fmla="*/ 9 w 28"/>
                    <a:gd name="T11" fmla="*/ 14 h 71"/>
                    <a:gd name="T12" fmla="*/ 9 w 28"/>
                    <a:gd name="T13" fmla="*/ 70 h 71"/>
                    <a:gd name="T14" fmla="*/ 0 60000 65536"/>
                    <a:gd name="T15" fmla="*/ 0 60000 65536"/>
                    <a:gd name="T16" fmla="*/ 0 60000 65536"/>
                    <a:gd name="T17" fmla="*/ 0 60000 65536"/>
                    <a:gd name="T18" fmla="*/ 0 60000 65536"/>
                    <a:gd name="T19" fmla="*/ 0 60000 65536"/>
                    <a:gd name="T20" fmla="*/ 0 60000 65536"/>
                    <a:gd name="T21" fmla="*/ 0 w 28"/>
                    <a:gd name="T22" fmla="*/ 0 h 71"/>
                    <a:gd name="T23" fmla="*/ 28 w 28"/>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1">
                      <a:moveTo>
                        <a:pt x="9" y="70"/>
                      </a:moveTo>
                      <a:lnTo>
                        <a:pt x="27" y="70"/>
                      </a:lnTo>
                      <a:lnTo>
                        <a:pt x="27" y="0"/>
                      </a:lnTo>
                      <a:lnTo>
                        <a:pt x="3" y="0"/>
                      </a:lnTo>
                      <a:lnTo>
                        <a:pt x="0" y="14"/>
                      </a:lnTo>
                      <a:lnTo>
                        <a:pt x="9" y="14"/>
                      </a:lnTo>
                      <a:lnTo>
                        <a:pt x="9"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19" name="Freeform 160">
                  <a:extLst>
                    <a:ext uri="{FF2B5EF4-FFF2-40B4-BE49-F238E27FC236}">
                      <a16:creationId xmlns:a16="http://schemas.microsoft.com/office/drawing/2014/main" id="{47A78FFC-8AB5-9EB6-F87B-BCA1E5BAEEE8}"/>
                    </a:ext>
                  </a:extLst>
                </p:cNvPr>
                <p:cNvSpPr>
                  <a:spLocks/>
                </p:cNvSpPr>
                <p:nvPr/>
              </p:nvSpPr>
              <p:spPr bwMode="gray">
                <a:xfrm>
                  <a:off x="5411" y="3219"/>
                  <a:ext cx="51" cy="71"/>
                </a:xfrm>
                <a:custGeom>
                  <a:avLst/>
                  <a:gdLst>
                    <a:gd name="T0" fmla="*/ 10 w 51"/>
                    <a:gd name="T1" fmla="*/ 0 h 71"/>
                    <a:gd name="T2" fmla="*/ 39 w 51"/>
                    <a:gd name="T3" fmla="*/ 0 h 71"/>
                    <a:gd name="T4" fmla="*/ 50 w 51"/>
                    <a:gd name="T5" fmla="*/ 9 h 71"/>
                    <a:gd name="T6" fmla="*/ 50 w 51"/>
                    <a:gd name="T7" fmla="*/ 28 h 71"/>
                    <a:gd name="T8" fmla="*/ 44 w 51"/>
                    <a:gd name="T9" fmla="*/ 36 h 71"/>
                    <a:gd name="T10" fmla="*/ 50 w 51"/>
                    <a:gd name="T11" fmla="*/ 42 h 71"/>
                    <a:gd name="T12" fmla="*/ 50 w 51"/>
                    <a:gd name="T13" fmla="*/ 44 h 71"/>
                    <a:gd name="T14" fmla="*/ 29 w 51"/>
                    <a:gd name="T15" fmla="*/ 44 h 71"/>
                    <a:gd name="T16" fmla="*/ 29 w 51"/>
                    <a:gd name="T17" fmla="*/ 25 h 71"/>
                    <a:gd name="T18" fmla="*/ 29 w 51"/>
                    <a:gd name="T19" fmla="*/ 10 h 71"/>
                    <a:gd name="T20" fmla="*/ 19 w 51"/>
                    <a:gd name="T21" fmla="*/ 10 h 71"/>
                    <a:gd name="T22" fmla="*/ 19 w 51"/>
                    <a:gd name="T23" fmla="*/ 25 h 71"/>
                    <a:gd name="T24" fmla="*/ 29 w 51"/>
                    <a:gd name="T25" fmla="*/ 25 h 71"/>
                    <a:gd name="T26" fmla="*/ 29 w 51"/>
                    <a:gd name="T27" fmla="*/ 58 h 71"/>
                    <a:gd name="T28" fmla="*/ 19 w 51"/>
                    <a:gd name="T29" fmla="*/ 58 h 71"/>
                    <a:gd name="T30" fmla="*/ 19 w 51"/>
                    <a:gd name="T31" fmla="*/ 44 h 71"/>
                    <a:gd name="T32" fmla="*/ 29 w 51"/>
                    <a:gd name="T33" fmla="*/ 44 h 71"/>
                    <a:gd name="T34" fmla="*/ 50 w 51"/>
                    <a:gd name="T35" fmla="*/ 44 h 71"/>
                    <a:gd name="T36" fmla="*/ 50 w 51"/>
                    <a:gd name="T37" fmla="*/ 61 h 71"/>
                    <a:gd name="T38" fmla="*/ 39 w 51"/>
                    <a:gd name="T39" fmla="*/ 70 h 71"/>
                    <a:gd name="T40" fmla="*/ 10 w 51"/>
                    <a:gd name="T41" fmla="*/ 70 h 71"/>
                    <a:gd name="T42" fmla="*/ 0 w 51"/>
                    <a:gd name="T43" fmla="*/ 61 h 71"/>
                    <a:gd name="T44" fmla="*/ 0 w 51"/>
                    <a:gd name="T45" fmla="*/ 42 h 71"/>
                    <a:gd name="T46" fmla="*/ 6 w 51"/>
                    <a:gd name="T47" fmla="*/ 36 h 71"/>
                    <a:gd name="T48" fmla="*/ 0 w 51"/>
                    <a:gd name="T49" fmla="*/ 28 h 71"/>
                    <a:gd name="T50" fmla="*/ 0 w 51"/>
                    <a:gd name="T51" fmla="*/ 9 h 71"/>
                    <a:gd name="T52" fmla="*/ 10 w 51"/>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71"/>
                    <a:gd name="T83" fmla="*/ 51 w 51"/>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71">
                      <a:moveTo>
                        <a:pt x="10" y="0"/>
                      </a:moveTo>
                      <a:lnTo>
                        <a:pt x="39" y="0"/>
                      </a:lnTo>
                      <a:lnTo>
                        <a:pt x="50" y="9"/>
                      </a:lnTo>
                      <a:lnTo>
                        <a:pt x="50" y="28"/>
                      </a:lnTo>
                      <a:lnTo>
                        <a:pt x="44" y="36"/>
                      </a:lnTo>
                      <a:lnTo>
                        <a:pt x="50" y="42"/>
                      </a:lnTo>
                      <a:lnTo>
                        <a:pt x="50" y="44"/>
                      </a:lnTo>
                      <a:lnTo>
                        <a:pt x="29" y="44"/>
                      </a:lnTo>
                      <a:lnTo>
                        <a:pt x="29" y="25"/>
                      </a:lnTo>
                      <a:lnTo>
                        <a:pt x="29" y="10"/>
                      </a:lnTo>
                      <a:lnTo>
                        <a:pt x="19" y="10"/>
                      </a:lnTo>
                      <a:lnTo>
                        <a:pt x="19" y="25"/>
                      </a:lnTo>
                      <a:lnTo>
                        <a:pt x="29" y="25"/>
                      </a:lnTo>
                      <a:lnTo>
                        <a:pt x="29" y="58"/>
                      </a:lnTo>
                      <a:lnTo>
                        <a:pt x="19" y="58"/>
                      </a:lnTo>
                      <a:lnTo>
                        <a:pt x="19" y="44"/>
                      </a:lnTo>
                      <a:lnTo>
                        <a:pt x="29" y="44"/>
                      </a:lnTo>
                      <a:lnTo>
                        <a:pt x="50" y="44"/>
                      </a:lnTo>
                      <a:lnTo>
                        <a:pt x="50" y="61"/>
                      </a:lnTo>
                      <a:lnTo>
                        <a:pt x="39" y="70"/>
                      </a:lnTo>
                      <a:lnTo>
                        <a:pt x="10" y="70"/>
                      </a:lnTo>
                      <a:lnTo>
                        <a:pt x="0" y="61"/>
                      </a:lnTo>
                      <a:lnTo>
                        <a:pt x="0" y="42"/>
                      </a:lnTo>
                      <a:lnTo>
                        <a:pt x="6" y="36"/>
                      </a:lnTo>
                      <a:lnTo>
                        <a:pt x="0" y="28"/>
                      </a:lnTo>
                      <a:lnTo>
                        <a:pt x="0" y="9"/>
                      </a:lnTo>
                      <a:lnTo>
                        <a:pt x="1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grpSp>
          <p:nvGrpSpPr>
            <p:cNvPr id="4869" name="Group 161">
              <a:extLst>
                <a:ext uri="{FF2B5EF4-FFF2-40B4-BE49-F238E27FC236}">
                  <a16:creationId xmlns:a16="http://schemas.microsoft.com/office/drawing/2014/main" id="{0AEFD0E6-D57D-0CFC-877D-A69E1F0A9224}"/>
                </a:ext>
              </a:extLst>
            </p:cNvPr>
            <p:cNvGrpSpPr>
              <a:grpSpLocks/>
            </p:cNvGrpSpPr>
            <p:nvPr/>
          </p:nvGrpSpPr>
          <p:grpSpPr bwMode="auto">
            <a:xfrm>
              <a:off x="2113" y="3610"/>
              <a:ext cx="710" cy="30"/>
              <a:chOff x="3835" y="3367"/>
              <a:chExt cx="1643" cy="71"/>
            </a:xfrm>
          </p:grpSpPr>
          <p:grpSp>
            <p:nvGrpSpPr>
              <p:cNvPr id="4890" name="Group 162">
                <a:extLst>
                  <a:ext uri="{FF2B5EF4-FFF2-40B4-BE49-F238E27FC236}">
                    <a16:creationId xmlns:a16="http://schemas.microsoft.com/office/drawing/2014/main" id="{08417C2C-DE31-7642-6D1F-9B39FC56BC3E}"/>
                  </a:ext>
                </a:extLst>
              </p:cNvPr>
              <p:cNvGrpSpPr>
                <a:grpSpLocks/>
              </p:cNvGrpSpPr>
              <p:nvPr/>
            </p:nvGrpSpPr>
            <p:grpSpPr bwMode="auto">
              <a:xfrm>
                <a:off x="3835" y="3367"/>
                <a:ext cx="95" cy="71"/>
                <a:chOff x="3835" y="3367"/>
                <a:chExt cx="95" cy="71"/>
              </a:xfrm>
            </p:grpSpPr>
            <p:sp>
              <p:nvSpPr>
                <p:cNvPr id="4909" name="Freeform 163">
                  <a:extLst>
                    <a:ext uri="{FF2B5EF4-FFF2-40B4-BE49-F238E27FC236}">
                      <a16:creationId xmlns:a16="http://schemas.microsoft.com/office/drawing/2014/main" id="{B71724E7-23FF-6976-9EC2-D1B14709C98D}"/>
                    </a:ext>
                  </a:extLst>
                </p:cNvPr>
                <p:cNvSpPr>
                  <a:spLocks/>
                </p:cNvSpPr>
                <p:nvPr/>
              </p:nvSpPr>
              <p:spPr bwMode="gray">
                <a:xfrm>
                  <a:off x="3835" y="3367"/>
                  <a:ext cx="32" cy="71"/>
                </a:xfrm>
                <a:custGeom>
                  <a:avLst/>
                  <a:gdLst>
                    <a:gd name="T0" fmla="*/ 10 w 32"/>
                    <a:gd name="T1" fmla="*/ 70 h 71"/>
                    <a:gd name="T2" fmla="*/ 31 w 32"/>
                    <a:gd name="T3" fmla="*/ 70 h 71"/>
                    <a:gd name="T4" fmla="*/ 31 w 32"/>
                    <a:gd name="T5" fmla="*/ 0 h 71"/>
                    <a:gd name="T6" fmla="*/ 3 w 32"/>
                    <a:gd name="T7" fmla="*/ 0 h 71"/>
                    <a:gd name="T8" fmla="*/ 0 w 32"/>
                    <a:gd name="T9" fmla="*/ 14 h 71"/>
                    <a:gd name="T10" fmla="*/ 10 w 32"/>
                    <a:gd name="T11" fmla="*/ 14 h 71"/>
                    <a:gd name="T12" fmla="*/ 10 w 32"/>
                    <a:gd name="T13" fmla="*/ 70 h 71"/>
                    <a:gd name="T14" fmla="*/ 0 60000 65536"/>
                    <a:gd name="T15" fmla="*/ 0 60000 65536"/>
                    <a:gd name="T16" fmla="*/ 0 60000 65536"/>
                    <a:gd name="T17" fmla="*/ 0 60000 65536"/>
                    <a:gd name="T18" fmla="*/ 0 60000 65536"/>
                    <a:gd name="T19" fmla="*/ 0 60000 65536"/>
                    <a:gd name="T20" fmla="*/ 0 60000 65536"/>
                    <a:gd name="T21" fmla="*/ 0 w 32"/>
                    <a:gd name="T22" fmla="*/ 0 h 71"/>
                    <a:gd name="T23" fmla="*/ 32 w 3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1">
                      <a:moveTo>
                        <a:pt x="10" y="70"/>
                      </a:moveTo>
                      <a:lnTo>
                        <a:pt x="31" y="70"/>
                      </a:lnTo>
                      <a:lnTo>
                        <a:pt x="31"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10" name="Freeform 164">
                  <a:extLst>
                    <a:ext uri="{FF2B5EF4-FFF2-40B4-BE49-F238E27FC236}">
                      <a16:creationId xmlns:a16="http://schemas.microsoft.com/office/drawing/2014/main" id="{4F82B201-5202-AC1B-68F1-ED63A4203F8D}"/>
                    </a:ext>
                  </a:extLst>
                </p:cNvPr>
                <p:cNvSpPr>
                  <a:spLocks/>
                </p:cNvSpPr>
                <p:nvPr/>
              </p:nvSpPr>
              <p:spPr bwMode="gray">
                <a:xfrm>
                  <a:off x="3879" y="3367"/>
                  <a:ext cx="51" cy="71"/>
                </a:xfrm>
                <a:custGeom>
                  <a:avLst/>
                  <a:gdLst>
                    <a:gd name="T0" fmla="*/ 35 w 51"/>
                    <a:gd name="T1" fmla="*/ 0 h 71"/>
                    <a:gd name="T2" fmla="*/ 50 w 51"/>
                    <a:gd name="T3" fmla="*/ 9 h 71"/>
                    <a:gd name="T4" fmla="*/ 50 w 51"/>
                    <a:gd name="T5" fmla="*/ 62 h 71"/>
                    <a:gd name="T6" fmla="*/ 35 w 51"/>
                    <a:gd name="T7" fmla="*/ 70 h 71"/>
                    <a:gd name="T8" fmla="*/ 14 w 51"/>
                    <a:gd name="T9" fmla="*/ 70 h 71"/>
                    <a:gd name="T10" fmla="*/ 0 w 51"/>
                    <a:gd name="T11" fmla="*/ 62 h 71"/>
                    <a:gd name="T12" fmla="*/ 0 w 51"/>
                    <a:gd name="T13" fmla="*/ 49 h 71"/>
                    <a:gd name="T14" fmla="*/ 19 w 51"/>
                    <a:gd name="T15" fmla="*/ 49 h 71"/>
                    <a:gd name="T16" fmla="*/ 19 w 51"/>
                    <a:gd name="T17" fmla="*/ 56 h 71"/>
                    <a:gd name="T18" fmla="*/ 30 w 51"/>
                    <a:gd name="T19" fmla="*/ 56 h 71"/>
                    <a:gd name="T20" fmla="*/ 30 w 51"/>
                    <a:gd name="T21" fmla="*/ 44 h 71"/>
                    <a:gd name="T22" fmla="*/ 30 w 51"/>
                    <a:gd name="T23" fmla="*/ 30 h 71"/>
                    <a:gd name="T24" fmla="*/ 19 w 51"/>
                    <a:gd name="T25" fmla="*/ 30 h 71"/>
                    <a:gd name="T26" fmla="*/ 19 w 51"/>
                    <a:gd name="T27" fmla="*/ 13 h 71"/>
                    <a:gd name="T28" fmla="*/ 30 w 51"/>
                    <a:gd name="T29" fmla="*/ 13 h 71"/>
                    <a:gd name="T30" fmla="*/ 30 w 51"/>
                    <a:gd name="T31" fmla="*/ 30 h 71"/>
                    <a:gd name="T32" fmla="*/ 30 w 51"/>
                    <a:gd name="T33" fmla="*/ 44 h 71"/>
                    <a:gd name="T34" fmla="*/ 14 w 51"/>
                    <a:gd name="T35" fmla="*/ 44 h 71"/>
                    <a:gd name="T36" fmla="*/ 0 w 51"/>
                    <a:gd name="T37" fmla="*/ 35 h 71"/>
                    <a:gd name="T38" fmla="*/ 0 w 51"/>
                    <a:gd name="T39" fmla="*/ 9 h 71"/>
                    <a:gd name="T40" fmla="*/ 14 w 51"/>
                    <a:gd name="T41" fmla="*/ 0 h 71"/>
                    <a:gd name="T42" fmla="*/ 35 w 51"/>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71"/>
                    <a:gd name="T68" fmla="*/ 51 w 51"/>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71">
                      <a:moveTo>
                        <a:pt x="35" y="0"/>
                      </a:moveTo>
                      <a:lnTo>
                        <a:pt x="50" y="9"/>
                      </a:lnTo>
                      <a:lnTo>
                        <a:pt x="50" y="62"/>
                      </a:lnTo>
                      <a:lnTo>
                        <a:pt x="35" y="70"/>
                      </a:lnTo>
                      <a:lnTo>
                        <a:pt x="14" y="70"/>
                      </a:lnTo>
                      <a:lnTo>
                        <a:pt x="0" y="62"/>
                      </a:lnTo>
                      <a:lnTo>
                        <a:pt x="0" y="49"/>
                      </a:lnTo>
                      <a:lnTo>
                        <a:pt x="19" y="49"/>
                      </a:lnTo>
                      <a:lnTo>
                        <a:pt x="19" y="56"/>
                      </a:lnTo>
                      <a:lnTo>
                        <a:pt x="30" y="56"/>
                      </a:lnTo>
                      <a:lnTo>
                        <a:pt x="30" y="44"/>
                      </a:lnTo>
                      <a:lnTo>
                        <a:pt x="30" y="30"/>
                      </a:lnTo>
                      <a:lnTo>
                        <a:pt x="19" y="30"/>
                      </a:lnTo>
                      <a:lnTo>
                        <a:pt x="19" y="13"/>
                      </a:lnTo>
                      <a:lnTo>
                        <a:pt x="30" y="13"/>
                      </a:lnTo>
                      <a:lnTo>
                        <a:pt x="30" y="30"/>
                      </a:lnTo>
                      <a:lnTo>
                        <a:pt x="30" y="44"/>
                      </a:lnTo>
                      <a:lnTo>
                        <a:pt x="14" y="44"/>
                      </a:lnTo>
                      <a:lnTo>
                        <a:pt x="0" y="35"/>
                      </a:lnTo>
                      <a:lnTo>
                        <a:pt x="0" y="9"/>
                      </a:lnTo>
                      <a:lnTo>
                        <a:pt x="14" y="0"/>
                      </a:lnTo>
                      <a:lnTo>
                        <a:pt x="3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1" name="Group 165">
                <a:extLst>
                  <a:ext uri="{FF2B5EF4-FFF2-40B4-BE49-F238E27FC236}">
                    <a16:creationId xmlns:a16="http://schemas.microsoft.com/office/drawing/2014/main" id="{B76CDA20-2F4A-FB24-04F7-BD34ECE3E9D7}"/>
                  </a:ext>
                </a:extLst>
              </p:cNvPr>
              <p:cNvGrpSpPr>
                <a:grpSpLocks/>
              </p:cNvGrpSpPr>
              <p:nvPr/>
            </p:nvGrpSpPr>
            <p:grpSpPr bwMode="auto">
              <a:xfrm>
                <a:off x="4097" y="3367"/>
                <a:ext cx="105" cy="71"/>
                <a:chOff x="4097" y="3367"/>
                <a:chExt cx="105" cy="71"/>
              </a:xfrm>
            </p:grpSpPr>
            <p:sp>
              <p:nvSpPr>
                <p:cNvPr id="4907" name="Freeform 166">
                  <a:extLst>
                    <a:ext uri="{FF2B5EF4-FFF2-40B4-BE49-F238E27FC236}">
                      <a16:creationId xmlns:a16="http://schemas.microsoft.com/office/drawing/2014/main" id="{2C4ADF32-AFD6-3B9D-9C15-3FEE798968E0}"/>
                    </a:ext>
                  </a:extLst>
                </p:cNvPr>
                <p:cNvSpPr>
                  <a:spLocks/>
                </p:cNvSpPr>
                <p:nvPr/>
              </p:nvSpPr>
              <p:spPr bwMode="gray">
                <a:xfrm>
                  <a:off x="4097" y="3367"/>
                  <a:ext cx="48" cy="71"/>
                </a:xfrm>
                <a:custGeom>
                  <a:avLst/>
                  <a:gdLst>
                    <a:gd name="T0" fmla="*/ 0 w 48"/>
                    <a:gd name="T1" fmla="*/ 21 h 71"/>
                    <a:gd name="T2" fmla="*/ 19 w 48"/>
                    <a:gd name="T3" fmla="*/ 21 h 71"/>
                    <a:gd name="T4" fmla="*/ 19 w 48"/>
                    <a:gd name="T5" fmla="*/ 14 h 71"/>
                    <a:gd name="T6" fmla="*/ 30 w 48"/>
                    <a:gd name="T7" fmla="*/ 14 h 71"/>
                    <a:gd name="T8" fmla="*/ 30 w 48"/>
                    <a:gd name="T9" fmla="*/ 25 h 71"/>
                    <a:gd name="T10" fmla="*/ 0 w 48"/>
                    <a:gd name="T11" fmla="*/ 58 h 71"/>
                    <a:gd name="T12" fmla="*/ 0 w 48"/>
                    <a:gd name="T13" fmla="*/ 70 h 71"/>
                    <a:gd name="T14" fmla="*/ 47 w 48"/>
                    <a:gd name="T15" fmla="*/ 70 h 71"/>
                    <a:gd name="T16" fmla="*/ 47 w 48"/>
                    <a:gd name="T17" fmla="*/ 58 h 71"/>
                    <a:gd name="T18" fmla="*/ 21 w 48"/>
                    <a:gd name="T19" fmla="*/ 58 h 71"/>
                    <a:gd name="T20" fmla="*/ 47 w 48"/>
                    <a:gd name="T21" fmla="*/ 28 h 71"/>
                    <a:gd name="T22" fmla="*/ 47 w 48"/>
                    <a:gd name="T23" fmla="*/ 9 h 71"/>
                    <a:gd name="T24" fmla="*/ 33 w 48"/>
                    <a:gd name="T25" fmla="*/ 0 h 71"/>
                    <a:gd name="T26" fmla="*/ 14 w 48"/>
                    <a:gd name="T27" fmla="*/ 0 h 71"/>
                    <a:gd name="T28" fmla="*/ 0 w 48"/>
                    <a:gd name="T29" fmla="*/ 9 h 71"/>
                    <a:gd name="T30" fmla="*/ 0 w 48"/>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1"/>
                    <a:gd name="T50" fmla="*/ 48 w 48"/>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1">
                      <a:moveTo>
                        <a:pt x="0" y="21"/>
                      </a:moveTo>
                      <a:lnTo>
                        <a:pt x="19" y="21"/>
                      </a:lnTo>
                      <a:lnTo>
                        <a:pt x="19" y="14"/>
                      </a:lnTo>
                      <a:lnTo>
                        <a:pt x="30" y="14"/>
                      </a:lnTo>
                      <a:lnTo>
                        <a:pt x="30" y="25"/>
                      </a:lnTo>
                      <a:lnTo>
                        <a:pt x="0" y="58"/>
                      </a:lnTo>
                      <a:lnTo>
                        <a:pt x="0" y="70"/>
                      </a:lnTo>
                      <a:lnTo>
                        <a:pt x="47" y="70"/>
                      </a:lnTo>
                      <a:lnTo>
                        <a:pt x="47" y="58"/>
                      </a:lnTo>
                      <a:lnTo>
                        <a:pt x="21" y="58"/>
                      </a:lnTo>
                      <a:lnTo>
                        <a:pt x="47" y="28"/>
                      </a:lnTo>
                      <a:lnTo>
                        <a:pt x="47" y="9"/>
                      </a:lnTo>
                      <a:lnTo>
                        <a:pt x="33" y="0"/>
                      </a:lnTo>
                      <a:lnTo>
                        <a:pt x="14"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8" name="Freeform 167">
                  <a:extLst>
                    <a:ext uri="{FF2B5EF4-FFF2-40B4-BE49-F238E27FC236}">
                      <a16:creationId xmlns:a16="http://schemas.microsoft.com/office/drawing/2014/main" id="{368600A7-DDF3-CCD7-282E-7AB9A118876E}"/>
                    </a:ext>
                  </a:extLst>
                </p:cNvPr>
                <p:cNvSpPr>
                  <a:spLocks/>
                </p:cNvSpPr>
                <p:nvPr/>
              </p:nvSpPr>
              <p:spPr bwMode="gray">
                <a:xfrm>
                  <a:off x="4151" y="3367"/>
                  <a:ext cx="51" cy="71"/>
                </a:xfrm>
                <a:custGeom>
                  <a:avLst/>
                  <a:gdLst>
                    <a:gd name="T0" fmla="*/ 15 w 51"/>
                    <a:gd name="T1" fmla="*/ 0 h 71"/>
                    <a:gd name="T2" fmla="*/ 35 w 51"/>
                    <a:gd name="T3" fmla="*/ 0 h 71"/>
                    <a:gd name="T4" fmla="*/ 50 w 51"/>
                    <a:gd name="T5" fmla="*/ 10 h 71"/>
                    <a:gd name="T6" fmla="*/ 50 w 51"/>
                    <a:gd name="T7" fmla="*/ 60 h 71"/>
                    <a:gd name="T8" fmla="*/ 35 w 51"/>
                    <a:gd name="T9" fmla="*/ 70 h 71"/>
                    <a:gd name="T10" fmla="*/ 15 w 51"/>
                    <a:gd name="T11" fmla="*/ 70 h 71"/>
                    <a:gd name="T12" fmla="*/ 0 w 51"/>
                    <a:gd name="T13" fmla="*/ 60 h 71"/>
                    <a:gd name="T14" fmla="*/ 0 w 51"/>
                    <a:gd name="T15" fmla="*/ 56 h 71"/>
                    <a:gd name="T16" fmla="*/ 20 w 51"/>
                    <a:gd name="T17" fmla="*/ 56 h 71"/>
                    <a:gd name="T18" fmla="*/ 20 w 51"/>
                    <a:gd name="T19" fmla="*/ 14 h 71"/>
                    <a:gd name="T20" fmla="*/ 30 w 51"/>
                    <a:gd name="T21" fmla="*/ 14 h 71"/>
                    <a:gd name="T22" fmla="*/ 30 w 51"/>
                    <a:gd name="T23" fmla="*/ 56 h 71"/>
                    <a:gd name="T24" fmla="*/ 20 w 51"/>
                    <a:gd name="T25" fmla="*/ 56 h 71"/>
                    <a:gd name="T26" fmla="*/ 0 w 51"/>
                    <a:gd name="T27" fmla="*/ 56 h 71"/>
                    <a:gd name="T28" fmla="*/ 0 w 51"/>
                    <a:gd name="T29" fmla="*/ 10 h 71"/>
                    <a:gd name="T30" fmla="*/ 15 w 51"/>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15" y="0"/>
                      </a:moveTo>
                      <a:lnTo>
                        <a:pt x="35" y="0"/>
                      </a:lnTo>
                      <a:lnTo>
                        <a:pt x="50" y="10"/>
                      </a:lnTo>
                      <a:lnTo>
                        <a:pt x="50" y="60"/>
                      </a:lnTo>
                      <a:lnTo>
                        <a:pt x="35" y="70"/>
                      </a:lnTo>
                      <a:lnTo>
                        <a:pt x="15" y="70"/>
                      </a:lnTo>
                      <a:lnTo>
                        <a:pt x="0" y="60"/>
                      </a:lnTo>
                      <a:lnTo>
                        <a:pt x="0" y="56"/>
                      </a:lnTo>
                      <a:lnTo>
                        <a:pt x="20" y="56"/>
                      </a:lnTo>
                      <a:lnTo>
                        <a:pt x="20" y="14"/>
                      </a:lnTo>
                      <a:lnTo>
                        <a:pt x="30" y="14"/>
                      </a:lnTo>
                      <a:lnTo>
                        <a:pt x="30" y="56"/>
                      </a:lnTo>
                      <a:lnTo>
                        <a:pt x="20" y="56"/>
                      </a:lnTo>
                      <a:lnTo>
                        <a:pt x="0" y="56"/>
                      </a:lnTo>
                      <a:lnTo>
                        <a:pt x="0" y="10"/>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2" name="Group 168">
                <a:extLst>
                  <a:ext uri="{FF2B5EF4-FFF2-40B4-BE49-F238E27FC236}">
                    <a16:creationId xmlns:a16="http://schemas.microsoft.com/office/drawing/2014/main" id="{145A3C74-B221-5425-E621-0BFAEA7BE6D5}"/>
                  </a:ext>
                </a:extLst>
              </p:cNvPr>
              <p:cNvGrpSpPr>
                <a:grpSpLocks/>
              </p:cNvGrpSpPr>
              <p:nvPr/>
            </p:nvGrpSpPr>
            <p:grpSpPr bwMode="auto">
              <a:xfrm>
                <a:off x="4347" y="3367"/>
                <a:ext cx="90" cy="71"/>
                <a:chOff x="4347" y="3367"/>
                <a:chExt cx="90" cy="71"/>
              </a:xfrm>
            </p:grpSpPr>
            <p:sp>
              <p:nvSpPr>
                <p:cNvPr id="4905" name="Freeform 169">
                  <a:extLst>
                    <a:ext uri="{FF2B5EF4-FFF2-40B4-BE49-F238E27FC236}">
                      <a16:creationId xmlns:a16="http://schemas.microsoft.com/office/drawing/2014/main" id="{B127313B-1C9A-AE9E-E6A9-34AD366E3EED}"/>
                    </a:ext>
                  </a:extLst>
                </p:cNvPr>
                <p:cNvSpPr>
                  <a:spLocks/>
                </p:cNvSpPr>
                <p:nvPr/>
              </p:nvSpPr>
              <p:spPr bwMode="gray">
                <a:xfrm>
                  <a:off x="4347" y="3367"/>
                  <a:ext cx="52" cy="71"/>
                </a:xfrm>
                <a:custGeom>
                  <a:avLst/>
                  <a:gdLst>
                    <a:gd name="T0" fmla="*/ 0 w 52"/>
                    <a:gd name="T1" fmla="*/ 21 h 71"/>
                    <a:gd name="T2" fmla="*/ 19 w 52"/>
                    <a:gd name="T3" fmla="*/ 21 h 71"/>
                    <a:gd name="T4" fmla="*/ 19 w 52"/>
                    <a:gd name="T5" fmla="*/ 14 h 71"/>
                    <a:gd name="T6" fmla="*/ 31 w 52"/>
                    <a:gd name="T7" fmla="*/ 14 h 71"/>
                    <a:gd name="T8" fmla="*/ 31 w 52"/>
                    <a:gd name="T9" fmla="*/ 25 h 71"/>
                    <a:gd name="T10" fmla="*/ 0 w 52"/>
                    <a:gd name="T11" fmla="*/ 58 h 71"/>
                    <a:gd name="T12" fmla="*/ 0 w 52"/>
                    <a:gd name="T13" fmla="*/ 70 h 71"/>
                    <a:gd name="T14" fmla="*/ 51 w 52"/>
                    <a:gd name="T15" fmla="*/ 70 h 71"/>
                    <a:gd name="T16" fmla="*/ 51 w 52"/>
                    <a:gd name="T17" fmla="*/ 58 h 71"/>
                    <a:gd name="T18" fmla="*/ 21 w 52"/>
                    <a:gd name="T19" fmla="*/ 58 h 71"/>
                    <a:gd name="T20" fmla="*/ 51 w 52"/>
                    <a:gd name="T21" fmla="*/ 28 h 71"/>
                    <a:gd name="T22" fmla="*/ 51 w 52"/>
                    <a:gd name="T23" fmla="*/ 9 h 71"/>
                    <a:gd name="T24" fmla="*/ 35 w 52"/>
                    <a:gd name="T25" fmla="*/ 0 h 71"/>
                    <a:gd name="T26" fmla="*/ 14 w 52"/>
                    <a:gd name="T27" fmla="*/ 0 h 71"/>
                    <a:gd name="T28" fmla="*/ 0 w 52"/>
                    <a:gd name="T29" fmla="*/ 9 h 71"/>
                    <a:gd name="T30" fmla="*/ 0 w 52"/>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71"/>
                    <a:gd name="T50" fmla="*/ 52 w 52"/>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71">
                      <a:moveTo>
                        <a:pt x="0" y="21"/>
                      </a:moveTo>
                      <a:lnTo>
                        <a:pt x="19" y="21"/>
                      </a:lnTo>
                      <a:lnTo>
                        <a:pt x="19" y="14"/>
                      </a:lnTo>
                      <a:lnTo>
                        <a:pt x="31" y="14"/>
                      </a:lnTo>
                      <a:lnTo>
                        <a:pt x="31" y="25"/>
                      </a:lnTo>
                      <a:lnTo>
                        <a:pt x="0" y="58"/>
                      </a:lnTo>
                      <a:lnTo>
                        <a:pt x="0" y="70"/>
                      </a:lnTo>
                      <a:lnTo>
                        <a:pt x="51" y="70"/>
                      </a:lnTo>
                      <a:lnTo>
                        <a:pt x="51" y="58"/>
                      </a:lnTo>
                      <a:lnTo>
                        <a:pt x="21" y="58"/>
                      </a:lnTo>
                      <a:lnTo>
                        <a:pt x="51" y="28"/>
                      </a:lnTo>
                      <a:lnTo>
                        <a:pt x="51" y="9"/>
                      </a:lnTo>
                      <a:lnTo>
                        <a:pt x="35" y="0"/>
                      </a:lnTo>
                      <a:lnTo>
                        <a:pt x="14"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6" name="Freeform 170">
                  <a:extLst>
                    <a:ext uri="{FF2B5EF4-FFF2-40B4-BE49-F238E27FC236}">
                      <a16:creationId xmlns:a16="http://schemas.microsoft.com/office/drawing/2014/main" id="{5C6E08A4-8BF8-EDC1-8A97-B920A7BBFF7C}"/>
                    </a:ext>
                  </a:extLst>
                </p:cNvPr>
                <p:cNvSpPr>
                  <a:spLocks/>
                </p:cNvSpPr>
                <p:nvPr/>
              </p:nvSpPr>
              <p:spPr bwMode="gray">
                <a:xfrm>
                  <a:off x="4406" y="3367"/>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3" name="Group 171">
                <a:extLst>
                  <a:ext uri="{FF2B5EF4-FFF2-40B4-BE49-F238E27FC236}">
                    <a16:creationId xmlns:a16="http://schemas.microsoft.com/office/drawing/2014/main" id="{D36B7D70-01D4-43EE-1949-1CD3A9FD6E3E}"/>
                  </a:ext>
                </a:extLst>
              </p:cNvPr>
              <p:cNvGrpSpPr>
                <a:grpSpLocks/>
              </p:cNvGrpSpPr>
              <p:nvPr/>
            </p:nvGrpSpPr>
            <p:grpSpPr bwMode="auto">
              <a:xfrm>
                <a:off x="4607" y="3367"/>
                <a:ext cx="108" cy="71"/>
                <a:chOff x="4607" y="3367"/>
                <a:chExt cx="108" cy="71"/>
              </a:xfrm>
            </p:grpSpPr>
            <p:sp>
              <p:nvSpPr>
                <p:cNvPr id="4903" name="Freeform 172">
                  <a:extLst>
                    <a:ext uri="{FF2B5EF4-FFF2-40B4-BE49-F238E27FC236}">
                      <a16:creationId xmlns:a16="http://schemas.microsoft.com/office/drawing/2014/main" id="{87066710-744E-B2C0-5E19-AC36A3FD4A38}"/>
                    </a:ext>
                  </a:extLst>
                </p:cNvPr>
                <p:cNvSpPr>
                  <a:spLocks/>
                </p:cNvSpPr>
                <p:nvPr/>
              </p:nvSpPr>
              <p:spPr bwMode="gray">
                <a:xfrm>
                  <a:off x="4607" y="3367"/>
                  <a:ext cx="50" cy="71"/>
                </a:xfrm>
                <a:custGeom>
                  <a:avLst/>
                  <a:gdLst>
                    <a:gd name="T0" fmla="*/ 0 w 50"/>
                    <a:gd name="T1" fmla="*/ 21 h 71"/>
                    <a:gd name="T2" fmla="*/ 18 w 50"/>
                    <a:gd name="T3" fmla="*/ 21 h 71"/>
                    <a:gd name="T4" fmla="*/ 18 w 50"/>
                    <a:gd name="T5" fmla="*/ 14 h 71"/>
                    <a:gd name="T6" fmla="*/ 29 w 50"/>
                    <a:gd name="T7" fmla="*/ 14 h 71"/>
                    <a:gd name="T8" fmla="*/ 29 w 50"/>
                    <a:gd name="T9" fmla="*/ 25 h 71"/>
                    <a:gd name="T10" fmla="*/ 0 w 50"/>
                    <a:gd name="T11" fmla="*/ 58 h 71"/>
                    <a:gd name="T12" fmla="*/ 0 w 50"/>
                    <a:gd name="T13" fmla="*/ 70 h 71"/>
                    <a:gd name="T14" fmla="*/ 49 w 50"/>
                    <a:gd name="T15" fmla="*/ 70 h 71"/>
                    <a:gd name="T16" fmla="*/ 49 w 50"/>
                    <a:gd name="T17" fmla="*/ 58 h 71"/>
                    <a:gd name="T18" fmla="*/ 20 w 50"/>
                    <a:gd name="T19" fmla="*/ 58 h 71"/>
                    <a:gd name="T20" fmla="*/ 49 w 50"/>
                    <a:gd name="T21" fmla="*/ 28 h 71"/>
                    <a:gd name="T22" fmla="*/ 49 w 50"/>
                    <a:gd name="T23" fmla="*/ 9 h 71"/>
                    <a:gd name="T24" fmla="*/ 34 w 50"/>
                    <a:gd name="T25" fmla="*/ 0 h 71"/>
                    <a:gd name="T26" fmla="*/ 13 w 50"/>
                    <a:gd name="T27" fmla="*/ 0 h 71"/>
                    <a:gd name="T28" fmla="*/ 0 w 50"/>
                    <a:gd name="T29" fmla="*/ 9 h 71"/>
                    <a:gd name="T30" fmla="*/ 0 w 50"/>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71"/>
                    <a:gd name="T50" fmla="*/ 50 w 50"/>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71">
                      <a:moveTo>
                        <a:pt x="0" y="21"/>
                      </a:moveTo>
                      <a:lnTo>
                        <a:pt x="18" y="21"/>
                      </a:lnTo>
                      <a:lnTo>
                        <a:pt x="18" y="14"/>
                      </a:lnTo>
                      <a:lnTo>
                        <a:pt x="29" y="14"/>
                      </a:lnTo>
                      <a:lnTo>
                        <a:pt x="29" y="25"/>
                      </a:lnTo>
                      <a:lnTo>
                        <a:pt x="0" y="58"/>
                      </a:lnTo>
                      <a:lnTo>
                        <a:pt x="0" y="70"/>
                      </a:lnTo>
                      <a:lnTo>
                        <a:pt x="49" y="70"/>
                      </a:lnTo>
                      <a:lnTo>
                        <a:pt x="49" y="58"/>
                      </a:lnTo>
                      <a:lnTo>
                        <a:pt x="20" y="58"/>
                      </a:lnTo>
                      <a:lnTo>
                        <a:pt x="49" y="28"/>
                      </a:lnTo>
                      <a:lnTo>
                        <a:pt x="49" y="9"/>
                      </a:lnTo>
                      <a:lnTo>
                        <a:pt x="34" y="0"/>
                      </a:lnTo>
                      <a:lnTo>
                        <a:pt x="13"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4" name="Freeform 173">
                  <a:extLst>
                    <a:ext uri="{FF2B5EF4-FFF2-40B4-BE49-F238E27FC236}">
                      <a16:creationId xmlns:a16="http://schemas.microsoft.com/office/drawing/2014/main" id="{7705DEA3-9F2D-21FF-C93B-0CAA1BADAA32}"/>
                    </a:ext>
                  </a:extLst>
                </p:cNvPr>
                <p:cNvSpPr>
                  <a:spLocks/>
                </p:cNvSpPr>
                <p:nvPr/>
              </p:nvSpPr>
              <p:spPr bwMode="gray">
                <a:xfrm>
                  <a:off x="4664" y="3367"/>
                  <a:ext cx="51" cy="71"/>
                </a:xfrm>
                <a:custGeom>
                  <a:avLst/>
                  <a:gdLst>
                    <a:gd name="T0" fmla="*/ 0 w 51"/>
                    <a:gd name="T1" fmla="*/ 21 h 71"/>
                    <a:gd name="T2" fmla="*/ 19 w 51"/>
                    <a:gd name="T3" fmla="*/ 21 h 71"/>
                    <a:gd name="T4" fmla="*/ 19 w 51"/>
                    <a:gd name="T5" fmla="*/ 14 h 71"/>
                    <a:gd name="T6" fmla="*/ 29 w 51"/>
                    <a:gd name="T7" fmla="*/ 14 h 71"/>
                    <a:gd name="T8" fmla="*/ 29 w 51"/>
                    <a:gd name="T9" fmla="*/ 25 h 71"/>
                    <a:gd name="T10" fmla="*/ 0 w 51"/>
                    <a:gd name="T11" fmla="*/ 58 h 71"/>
                    <a:gd name="T12" fmla="*/ 0 w 51"/>
                    <a:gd name="T13" fmla="*/ 70 h 71"/>
                    <a:gd name="T14" fmla="*/ 50 w 51"/>
                    <a:gd name="T15" fmla="*/ 70 h 71"/>
                    <a:gd name="T16" fmla="*/ 50 w 51"/>
                    <a:gd name="T17" fmla="*/ 58 h 71"/>
                    <a:gd name="T18" fmla="*/ 22 w 51"/>
                    <a:gd name="T19" fmla="*/ 58 h 71"/>
                    <a:gd name="T20" fmla="*/ 50 w 51"/>
                    <a:gd name="T21" fmla="*/ 28 h 71"/>
                    <a:gd name="T22" fmla="*/ 50 w 51"/>
                    <a:gd name="T23" fmla="*/ 9 h 71"/>
                    <a:gd name="T24" fmla="*/ 34 w 51"/>
                    <a:gd name="T25" fmla="*/ 0 h 71"/>
                    <a:gd name="T26" fmla="*/ 15 w 51"/>
                    <a:gd name="T27" fmla="*/ 0 h 71"/>
                    <a:gd name="T28" fmla="*/ 0 w 51"/>
                    <a:gd name="T29" fmla="*/ 9 h 71"/>
                    <a:gd name="T30" fmla="*/ 0 w 51"/>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0" y="21"/>
                      </a:moveTo>
                      <a:lnTo>
                        <a:pt x="19" y="21"/>
                      </a:lnTo>
                      <a:lnTo>
                        <a:pt x="19" y="14"/>
                      </a:lnTo>
                      <a:lnTo>
                        <a:pt x="29" y="14"/>
                      </a:lnTo>
                      <a:lnTo>
                        <a:pt x="29" y="25"/>
                      </a:lnTo>
                      <a:lnTo>
                        <a:pt x="0" y="58"/>
                      </a:lnTo>
                      <a:lnTo>
                        <a:pt x="0" y="70"/>
                      </a:lnTo>
                      <a:lnTo>
                        <a:pt x="50" y="70"/>
                      </a:lnTo>
                      <a:lnTo>
                        <a:pt x="50" y="58"/>
                      </a:lnTo>
                      <a:lnTo>
                        <a:pt x="22" y="58"/>
                      </a:lnTo>
                      <a:lnTo>
                        <a:pt x="50" y="28"/>
                      </a:lnTo>
                      <a:lnTo>
                        <a:pt x="50" y="9"/>
                      </a:lnTo>
                      <a:lnTo>
                        <a:pt x="34"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4" name="Group 174">
                <a:extLst>
                  <a:ext uri="{FF2B5EF4-FFF2-40B4-BE49-F238E27FC236}">
                    <a16:creationId xmlns:a16="http://schemas.microsoft.com/office/drawing/2014/main" id="{60F54EC5-C3DD-2652-7133-D5047DCE8F7D}"/>
                  </a:ext>
                </a:extLst>
              </p:cNvPr>
              <p:cNvGrpSpPr>
                <a:grpSpLocks/>
              </p:cNvGrpSpPr>
              <p:nvPr/>
            </p:nvGrpSpPr>
            <p:grpSpPr bwMode="auto">
              <a:xfrm>
                <a:off x="4864" y="3367"/>
                <a:ext cx="103" cy="71"/>
                <a:chOff x="4864" y="3367"/>
                <a:chExt cx="103" cy="71"/>
              </a:xfrm>
            </p:grpSpPr>
            <p:sp>
              <p:nvSpPr>
                <p:cNvPr id="4901" name="Freeform 175">
                  <a:extLst>
                    <a:ext uri="{FF2B5EF4-FFF2-40B4-BE49-F238E27FC236}">
                      <a16:creationId xmlns:a16="http://schemas.microsoft.com/office/drawing/2014/main" id="{F4AC5007-5FC1-7898-5A7A-F12F222E93C3}"/>
                    </a:ext>
                  </a:extLst>
                </p:cNvPr>
                <p:cNvSpPr>
                  <a:spLocks/>
                </p:cNvSpPr>
                <p:nvPr/>
              </p:nvSpPr>
              <p:spPr bwMode="gray">
                <a:xfrm>
                  <a:off x="4864" y="3367"/>
                  <a:ext cx="51" cy="71"/>
                </a:xfrm>
                <a:custGeom>
                  <a:avLst/>
                  <a:gdLst>
                    <a:gd name="T0" fmla="*/ 0 w 51"/>
                    <a:gd name="T1" fmla="*/ 21 h 71"/>
                    <a:gd name="T2" fmla="*/ 19 w 51"/>
                    <a:gd name="T3" fmla="*/ 21 h 71"/>
                    <a:gd name="T4" fmla="*/ 19 w 51"/>
                    <a:gd name="T5" fmla="*/ 14 h 71"/>
                    <a:gd name="T6" fmla="*/ 30 w 51"/>
                    <a:gd name="T7" fmla="*/ 14 h 71"/>
                    <a:gd name="T8" fmla="*/ 30 w 51"/>
                    <a:gd name="T9" fmla="*/ 25 h 71"/>
                    <a:gd name="T10" fmla="*/ 0 w 51"/>
                    <a:gd name="T11" fmla="*/ 58 h 71"/>
                    <a:gd name="T12" fmla="*/ 0 w 51"/>
                    <a:gd name="T13" fmla="*/ 70 h 71"/>
                    <a:gd name="T14" fmla="*/ 50 w 51"/>
                    <a:gd name="T15" fmla="*/ 70 h 71"/>
                    <a:gd name="T16" fmla="*/ 50 w 51"/>
                    <a:gd name="T17" fmla="*/ 58 h 71"/>
                    <a:gd name="T18" fmla="*/ 21 w 51"/>
                    <a:gd name="T19" fmla="*/ 58 h 71"/>
                    <a:gd name="T20" fmla="*/ 50 w 51"/>
                    <a:gd name="T21" fmla="*/ 28 h 71"/>
                    <a:gd name="T22" fmla="*/ 50 w 51"/>
                    <a:gd name="T23" fmla="*/ 9 h 71"/>
                    <a:gd name="T24" fmla="*/ 34 w 51"/>
                    <a:gd name="T25" fmla="*/ 0 h 71"/>
                    <a:gd name="T26" fmla="*/ 15 w 51"/>
                    <a:gd name="T27" fmla="*/ 0 h 71"/>
                    <a:gd name="T28" fmla="*/ 0 w 51"/>
                    <a:gd name="T29" fmla="*/ 9 h 71"/>
                    <a:gd name="T30" fmla="*/ 0 w 51"/>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0" y="21"/>
                      </a:moveTo>
                      <a:lnTo>
                        <a:pt x="19" y="21"/>
                      </a:lnTo>
                      <a:lnTo>
                        <a:pt x="19" y="14"/>
                      </a:lnTo>
                      <a:lnTo>
                        <a:pt x="30" y="14"/>
                      </a:lnTo>
                      <a:lnTo>
                        <a:pt x="30" y="25"/>
                      </a:lnTo>
                      <a:lnTo>
                        <a:pt x="0" y="58"/>
                      </a:lnTo>
                      <a:lnTo>
                        <a:pt x="0" y="70"/>
                      </a:lnTo>
                      <a:lnTo>
                        <a:pt x="50" y="70"/>
                      </a:lnTo>
                      <a:lnTo>
                        <a:pt x="50" y="58"/>
                      </a:lnTo>
                      <a:lnTo>
                        <a:pt x="21" y="58"/>
                      </a:lnTo>
                      <a:lnTo>
                        <a:pt x="50" y="28"/>
                      </a:lnTo>
                      <a:lnTo>
                        <a:pt x="50" y="9"/>
                      </a:lnTo>
                      <a:lnTo>
                        <a:pt x="34"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2" name="Freeform 176">
                  <a:extLst>
                    <a:ext uri="{FF2B5EF4-FFF2-40B4-BE49-F238E27FC236}">
                      <a16:creationId xmlns:a16="http://schemas.microsoft.com/office/drawing/2014/main" id="{CEFCAD9C-FFFD-4D60-AD16-A2298CF6BEAF}"/>
                    </a:ext>
                  </a:extLst>
                </p:cNvPr>
                <p:cNvSpPr>
                  <a:spLocks/>
                </p:cNvSpPr>
                <p:nvPr/>
              </p:nvSpPr>
              <p:spPr bwMode="gray">
                <a:xfrm>
                  <a:off x="4918" y="3367"/>
                  <a:ext cx="49" cy="71"/>
                </a:xfrm>
                <a:custGeom>
                  <a:avLst/>
                  <a:gdLst>
                    <a:gd name="T0" fmla="*/ 13 w 49"/>
                    <a:gd name="T1" fmla="*/ 0 h 71"/>
                    <a:gd name="T2" fmla="*/ 33 w 49"/>
                    <a:gd name="T3" fmla="*/ 0 h 71"/>
                    <a:gd name="T4" fmla="*/ 48 w 49"/>
                    <a:gd name="T5" fmla="*/ 9 h 71"/>
                    <a:gd name="T6" fmla="*/ 48 w 49"/>
                    <a:gd name="T7" fmla="*/ 28 h 71"/>
                    <a:gd name="T8" fmla="*/ 40 w 49"/>
                    <a:gd name="T9" fmla="*/ 35 h 71"/>
                    <a:gd name="T10" fmla="*/ 48 w 49"/>
                    <a:gd name="T11" fmla="*/ 42 h 71"/>
                    <a:gd name="T12" fmla="*/ 48 w 49"/>
                    <a:gd name="T13" fmla="*/ 61 h 71"/>
                    <a:gd name="T14" fmla="*/ 33 w 49"/>
                    <a:gd name="T15" fmla="*/ 70 h 71"/>
                    <a:gd name="T16" fmla="*/ 13 w 49"/>
                    <a:gd name="T17" fmla="*/ 70 h 71"/>
                    <a:gd name="T18" fmla="*/ 0 w 49"/>
                    <a:gd name="T19" fmla="*/ 61 h 71"/>
                    <a:gd name="T20" fmla="*/ 0 w 49"/>
                    <a:gd name="T21" fmla="*/ 51 h 71"/>
                    <a:gd name="T22" fmla="*/ 17 w 49"/>
                    <a:gd name="T23" fmla="*/ 51 h 71"/>
                    <a:gd name="T24" fmla="*/ 17 w 49"/>
                    <a:gd name="T25" fmla="*/ 58 h 71"/>
                    <a:gd name="T26" fmla="*/ 29 w 49"/>
                    <a:gd name="T27" fmla="*/ 58 h 71"/>
                    <a:gd name="T28" fmla="*/ 29 w 49"/>
                    <a:gd name="T29" fmla="*/ 42 h 71"/>
                    <a:gd name="T30" fmla="*/ 17 w 49"/>
                    <a:gd name="T31" fmla="*/ 42 h 71"/>
                    <a:gd name="T32" fmla="*/ 17 w 49"/>
                    <a:gd name="T33" fmla="*/ 28 h 71"/>
                    <a:gd name="T34" fmla="*/ 29 w 49"/>
                    <a:gd name="T35" fmla="*/ 28 h 71"/>
                    <a:gd name="T36" fmla="*/ 29 w 49"/>
                    <a:gd name="T37" fmla="*/ 12 h 71"/>
                    <a:gd name="T38" fmla="*/ 17 w 49"/>
                    <a:gd name="T39" fmla="*/ 12 h 71"/>
                    <a:gd name="T40" fmla="*/ 17 w 49"/>
                    <a:gd name="T41" fmla="*/ 19 h 71"/>
                    <a:gd name="T42" fmla="*/ 0 w 49"/>
                    <a:gd name="T43" fmla="*/ 19 h 71"/>
                    <a:gd name="T44" fmla="*/ 0 w 49"/>
                    <a:gd name="T45" fmla="*/ 9 h 71"/>
                    <a:gd name="T46" fmla="*/ 13 w 49"/>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71"/>
                    <a:gd name="T74" fmla="*/ 49 w 49"/>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71">
                      <a:moveTo>
                        <a:pt x="13" y="0"/>
                      </a:moveTo>
                      <a:lnTo>
                        <a:pt x="33" y="0"/>
                      </a:lnTo>
                      <a:lnTo>
                        <a:pt x="48" y="9"/>
                      </a:lnTo>
                      <a:lnTo>
                        <a:pt x="48" y="28"/>
                      </a:lnTo>
                      <a:lnTo>
                        <a:pt x="40" y="35"/>
                      </a:lnTo>
                      <a:lnTo>
                        <a:pt x="48" y="42"/>
                      </a:lnTo>
                      <a:lnTo>
                        <a:pt x="48" y="61"/>
                      </a:lnTo>
                      <a:lnTo>
                        <a:pt x="33" y="70"/>
                      </a:lnTo>
                      <a:lnTo>
                        <a:pt x="13" y="70"/>
                      </a:lnTo>
                      <a:lnTo>
                        <a:pt x="0" y="61"/>
                      </a:lnTo>
                      <a:lnTo>
                        <a:pt x="0" y="51"/>
                      </a:lnTo>
                      <a:lnTo>
                        <a:pt x="17" y="51"/>
                      </a:lnTo>
                      <a:lnTo>
                        <a:pt x="17" y="58"/>
                      </a:lnTo>
                      <a:lnTo>
                        <a:pt x="29" y="58"/>
                      </a:lnTo>
                      <a:lnTo>
                        <a:pt x="29" y="42"/>
                      </a:lnTo>
                      <a:lnTo>
                        <a:pt x="17" y="42"/>
                      </a:lnTo>
                      <a:lnTo>
                        <a:pt x="17" y="28"/>
                      </a:lnTo>
                      <a:lnTo>
                        <a:pt x="29" y="28"/>
                      </a:lnTo>
                      <a:lnTo>
                        <a:pt x="29" y="12"/>
                      </a:lnTo>
                      <a:lnTo>
                        <a:pt x="17" y="12"/>
                      </a:lnTo>
                      <a:lnTo>
                        <a:pt x="17" y="19"/>
                      </a:lnTo>
                      <a:lnTo>
                        <a:pt x="0" y="19"/>
                      </a:lnTo>
                      <a:lnTo>
                        <a:pt x="0" y="9"/>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5" name="Group 177">
                <a:extLst>
                  <a:ext uri="{FF2B5EF4-FFF2-40B4-BE49-F238E27FC236}">
                    <a16:creationId xmlns:a16="http://schemas.microsoft.com/office/drawing/2014/main" id="{6A526C8B-55B5-2AB8-A2B8-9E4BA1C2B12F}"/>
                  </a:ext>
                </a:extLst>
              </p:cNvPr>
              <p:cNvGrpSpPr>
                <a:grpSpLocks/>
              </p:cNvGrpSpPr>
              <p:nvPr/>
            </p:nvGrpSpPr>
            <p:grpSpPr bwMode="auto">
              <a:xfrm>
                <a:off x="5118" y="3367"/>
                <a:ext cx="109" cy="71"/>
                <a:chOff x="5118" y="3367"/>
                <a:chExt cx="109" cy="71"/>
              </a:xfrm>
            </p:grpSpPr>
            <p:sp>
              <p:nvSpPr>
                <p:cNvPr id="4899" name="Freeform 178">
                  <a:extLst>
                    <a:ext uri="{FF2B5EF4-FFF2-40B4-BE49-F238E27FC236}">
                      <a16:creationId xmlns:a16="http://schemas.microsoft.com/office/drawing/2014/main" id="{49B762AD-77A6-2E02-29BA-F0E0159A4FA1}"/>
                    </a:ext>
                  </a:extLst>
                </p:cNvPr>
                <p:cNvSpPr>
                  <a:spLocks/>
                </p:cNvSpPr>
                <p:nvPr/>
              </p:nvSpPr>
              <p:spPr bwMode="gray">
                <a:xfrm>
                  <a:off x="5118" y="3367"/>
                  <a:ext cx="52" cy="71"/>
                </a:xfrm>
                <a:custGeom>
                  <a:avLst/>
                  <a:gdLst>
                    <a:gd name="T0" fmla="*/ 0 w 52"/>
                    <a:gd name="T1" fmla="*/ 21 h 71"/>
                    <a:gd name="T2" fmla="*/ 19 w 52"/>
                    <a:gd name="T3" fmla="*/ 21 h 71"/>
                    <a:gd name="T4" fmla="*/ 19 w 52"/>
                    <a:gd name="T5" fmla="*/ 14 h 71"/>
                    <a:gd name="T6" fmla="*/ 30 w 52"/>
                    <a:gd name="T7" fmla="*/ 14 h 71"/>
                    <a:gd name="T8" fmla="*/ 30 w 52"/>
                    <a:gd name="T9" fmla="*/ 25 h 71"/>
                    <a:gd name="T10" fmla="*/ 0 w 52"/>
                    <a:gd name="T11" fmla="*/ 58 h 71"/>
                    <a:gd name="T12" fmla="*/ 0 w 52"/>
                    <a:gd name="T13" fmla="*/ 70 h 71"/>
                    <a:gd name="T14" fmla="*/ 51 w 52"/>
                    <a:gd name="T15" fmla="*/ 70 h 71"/>
                    <a:gd name="T16" fmla="*/ 51 w 52"/>
                    <a:gd name="T17" fmla="*/ 58 h 71"/>
                    <a:gd name="T18" fmla="*/ 21 w 52"/>
                    <a:gd name="T19" fmla="*/ 58 h 71"/>
                    <a:gd name="T20" fmla="*/ 51 w 52"/>
                    <a:gd name="T21" fmla="*/ 28 h 71"/>
                    <a:gd name="T22" fmla="*/ 51 w 52"/>
                    <a:gd name="T23" fmla="*/ 9 h 71"/>
                    <a:gd name="T24" fmla="*/ 35 w 52"/>
                    <a:gd name="T25" fmla="*/ 0 h 71"/>
                    <a:gd name="T26" fmla="*/ 15 w 52"/>
                    <a:gd name="T27" fmla="*/ 0 h 71"/>
                    <a:gd name="T28" fmla="*/ 0 w 52"/>
                    <a:gd name="T29" fmla="*/ 9 h 71"/>
                    <a:gd name="T30" fmla="*/ 0 w 52"/>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71"/>
                    <a:gd name="T50" fmla="*/ 52 w 52"/>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71">
                      <a:moveTo>
                        <a:pt x="0" y="21"/>
                      </a:moveTo>
                      <a:lnTo>
                        <a:pt x="19" y="21"/>
                      </a:lnTo>
                      <a:lnTo>
                        <a:pt x="19" y="14"/>
                      </a:lnTo>
                      <a:lnTo>
                        <a:pt x="30" y="14"/>
                      </a:lnTo>
                      <a:lnTo>
                        <a:pt x="30" y="25"/>
                      </a:lnTo>
                      <a:lnTo>
                        <a:pt x="0" y="58"/>
                      </a:lnTo>
                      <a:lnTo>
                        <a:pt x="0" y="70"/>
                      </a:lnTo>
                      <a:lnTo>
                        <a:pt x="51" y="70"/>
                      </a:lnTo>
                      <a:lnTo>
                        <a:pt x="51" y="58"/>
                      </a:lnTo>
                      <a:lnTo>
                        <a:pt x="21" y="58"/>
                      </a:lnTo>
                      <a:lnTo>
                        <a:pt x="51" y="28"/>
                      </a:lnTo>
                      <a:lnTo>
                        <a:pt x="51" y="9"/>
                      </a:lnTo>
                      <a:lnTo>
                        <a:pt x="35"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0" name="Freeform 179">
                  <a:extLst>
                    <a:ext uri="{FF2B5EF4-FFF2-40B4-BE49-F238E27FC236}">
                      <a16:creationId xmlns:a16="http://schemas.microsoft.com/office/drawing/2014/main" id="{F36C4643-D019-F967-9226-F594DA3D2974}"/>
                    </a:ext>
                  </a:extLst>
                </p:cNvPr>
                <p:cNvSpPr>
                  <a:spLocks/>
                </p:cNvSpPr>
                <p:nvPr/>
              </p:nvSpPr>
              <p:spPr bwMode="gray">
                <a:xfrm>
                  <a:off x="5170" y="3367"/>
                  <a:ext cx="57" cy="71"/>
                </a:xfrm>
                <a:custGeom>
                  <a:avLst/>
                  <a:gdLst>
                    <a:gd name="T0" fmla="*/ 33 w 57"/>
                    <a:gd name="T1" fmla="*/ 0 h 71"/>
                    <a:gd name="T2" fmla="*/ 52 w 57"/>
                    <a:gd name="T3" fmla="*/ 0 h 71"/>
                    <a:gd name="T4" fmla="*/ 52 w 57"/>
                    <a:gd name="T5" fmla="*/ 42 h 71"/>
                    <a:gd name="T6" fmla="*/ 56 w 57"/>
                    <a:gd name="T7" fmla="*/ 42 h 71"/>
                    <a:gd name="T8" fmla="*/ 56 w 57"/>
                    <a:gd name="T9" fmla="*/ 58 h 71"/>
                    <a:gd name="T10" fmla="*/ 52 w 57"/>
                    <a:gd name="T11" fmla="*/ 58 h 71"/>
                    <a:gd name="T12" fmla="*/ 52 w 57"/>
                    <a:gd name="T13" fmla="*/ 70 h 71"/>
                    <a:gd name="T14" fmla="*/ 33 w 57"/>
                    <a:gd name="T15" fmla="*/ 70 h 71"/>
                    <a:gd name="T16" fmla="*/ 33 w 57"/>
                    <a:gd name="T17" fmla="*/ 58 h 71"/>
                    <a:gd name="T18" fmla="*/ 33 w 57"/>
                    <a:gd name="T19" fmla="*/ 42 h 71"/>
                    <a:gd name="T20" fmla="*/ 20 w 57"/>
                    <a:gd name="T21" fmla="*/ 42 h 71"/>
                    <a:gd name="T22" fmla="*/ 33 w 57"/>
                    <a:gd name="T23" fmla="*/ 27 h 71"/>
                    <a:gd name="T24" fmla="*/ 33 w 57"/>
                    <a:gd name="T25" fmla="*/ 42 h 71"/>
                    <a:gd name="T26" fmla="*/ 33 w 57"/>
                    <a:gd name="T27" fmla="*/ 58 h 71"/>
                    <a:gd name="T28" fmla="*/ 0 w 57"/>
                    <a:gd name="T29" fmla="*/ 58 h 71"/>
                    <a:gd name="T30" fmla="*/ 0 w 57"/>
                    <a:gd name="T31" fmla="*/ 42 h 71"/>
                    <a:gd name="T32" fmla="*/ 33 w 57"/>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1"/>
                    <a:gd name="T53" fmla="*/ 57 w 57"/>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1">
                      <a:moveTo>
                        <a:pt x="33" y="0"/>
                      </a:moveTo>
                      <a:lnTo>
                        <a:pt x="52" y="0"/>
                      </a:lnTo>
                      <a:lnTo>
                        <a:pt x="52" y="42"/>
                      </a:lnTo>
                      <a:lnTo>
                        <a:pt x="56" y="42"/>
                      </a:lnTo>
                      <a:lnTo>
                        <a:pt x="56" y="58"/>
                      </a:lnTo>
                      <a:lnTo>
                        <a:pt x="52" y="58"/>
                      </a:lnTo>
                      <a:lnTo>
                        <a:pt x="52" y="70"/>
                      </a:lnTo>
                      <a:lnTo>
                        <a:pt x="33" y="70"/>
                      </a:lnTo>
                      <a:lnTo>
                        <a:pt x="33" y="58"/>
                      </a:lnTo>
                      <a:lnTo>
                        <a:pt x="33" y="42"/>
                      </a:lnTo>
                      <a:lnTo>
                        <a:pt x="20" y="42"/>
                      </a:lnTo>
                      <a:lnTo>
                        <a:pt x="33" y="27"/>
                      </a:lnTo>
                      <a:lnTo>
                        <a:pt x="33" y="42"/>
                      </a:lnTo>
                      <a:lnTo>
                        <a:pt x="33" y="58"/>
                      </a:lnTo>
                      <a:lnTo>
                        <a:pt x="0" y="58"/>
                      </a:lnTo>
                      <a:lnTo>
                        <a:pt x="0" y="42"/>
                      </a:lnTo>
                      <a:lnTo>
                        <a:pt x="3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6" name="Group 180">
                <a:extLst>
                  <a:ext uri="{FF2B5EF4-FFF2-40B4-BE49-F238E27FC236}">
                    <a16:creationId xmlns:a16="http://schemas.microsoft.com/office/drawing/2014/main" id="{49CE967F-2F12-A119-312D-126AEEE73A7C}"/>
                  </a:ext>
                </a:extLst>
              </p:cNvPr>
              <p:cNvGrpSpPr>
                <a:grpSpLocks/>
              </p:cNvGrpSpPr>
              <p:nvPr/>
            </p:nvGrpSpPr>
            <p:grpSpPr bwMode="auto">
              <a:xfrm>
                <a:off x="5378" y="3367"/>
                <a:ext cx="100" cy="71"/>
                <a:chOff x="5378" y="3367"/>
                <a:chExt cx="100" cy="71"/>
              </a:xfrm>
            </p:grpSpPr>
            <p:sp>
              <p:nvSpPr>
                <p:cNvPr id="4897" name="Freeform 181">
                  <a:extLst>
                    <a:ext uri="{FF2B5EF4-FFF2-40B4-BE49-F238E27FC236}">
                      <a16:creationId xmlns:a16="http://schemas.microsoft.com/office/drawing/2014/main" id="{712A9201-C866-4189-269B-A5889B1F6C01}"/>
                    </a:ext>
                  </a:extLst>
                </p:cNvPr>
                <p:cNvSpPr>
                  <a:spLocks/>
                </p:cNvSpPr>
                <p:nvPr/>
              </p:nvSpPr>
              <p:spPr bwMode="gray">
                <a:xfrm>
                  <a:off x="5378" y="3367"/>
                  <a:ext cx="45" cy="71"/>
                </a:xfrm>
                <a:custGeom>
                  <a:avLst/>
                  <a:gdLst>
                    <a:gd name="T0" fmla="*/ 0 w 45"/>
                    <a:gd name="T1" fmla="*/ 21 h 71"/>
                    <a:gd name="T2" fmla="*/ 17 w 45"/>
                    <a:gd name="T3" fmla="*/ 21 h 71"/>
                    <a:gd name="T4" fmla="*/ 17 w 45"/>
                    <a:gd name="T5" fmla="*/ 14 h 71"/>
                    <a:gd name="T6" fmla="*/ 26 w 45"/>
                    <a:gd name="T7" fmla="*/ 14 h 71"/>
                    <a:gd name="T8" fmla="*/ 26 w 45"/>
                    <a:gd name="T9" fmla="*/ 25 h 71"/>
                    <a:gd name="T10" fmla="*/ 0 w 45"/>
                    <a:gd name="T11" fmla="*/ 58 h 71"/>
                    <a:gd name="T12" fmla="*/ 0 w 45"/>
                    <a:gd name="T13" fmla="*/ 70 h 71"/>
                    <a:gd name="T14" fmla="*/ 44 w 45"/>
                    <a:gd name="T15" fmla="*/ 70 h 71"/>
                    <a:gd name="T16" fmla="*/ 44 w 45"/>
                    <a:gd name="T17" fmla="*/ 58 h 71"/>
                    <a:gd name="T18" fmla="*/ 19 w 45"/>
                    <a:gd name="T19" fmla="*/ 58 h 71"/>
                    <a:gd name="T20" fmla="*/ 44 w 45"/>
                    <a:gd name="T21" fmla="*/ 28 h 71"/>
                    <a:gd name="T22" fmla="*/ 44 w 45"/>
                    <a:gd name="T23" fmla="*/ 9 h 71"/>
                    <a:gd name="T24" fmla="*/ 29 w 45"/>
                    <a:gd name="T25" fmla="*/ 0 h 71"/>
                    <a:gd name="T26" fmla="*/ 13 w 45"/>
                    <a:gd name="T27" fmla="*/ 0 h 71"/>
                    <a:gd name="T28" fmla="*/ 0 w 45"/>
                    <a:gd name="T29" fmla="*/ 9 h 71"/>
                    <a:gd name="T30" fmla="*/ 0 w 45"/>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71"/>
                    <a:gd name="T50" fmla="*/ 45 w 45"/>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71">
                      <a:moveTo>
                        <a:pt x="0" y="21"/>
                      </a:moveTo>
                      <a:lnTo>
                        <a:pt x="17" y="21"/>
                      </a:lnTo>
                      <a:lnTo>
                        <a:pt x="17" y="14"/>
                      </a:lnTo>
                      <a:lnTo>
                        <a:pt x="26" y="14"/>
                      </a:lnTo>
                      <a:lnTo>
                        <a:pt x="26" y="25"/>
                      </a:lnTo>
                      <a:lnTo>
                        <a:pt x="0" y="58"/>
                      </a:lnTo>
                      <a:lnTo>
                        <a:pt x="0" y="70"/>
                      </a:lnTo>
                      <a:lnTo>
                        <a:pt x="44" y="70"/>
                      </a:lnTo>
                      <a:lnTo>
                        <a:pt x="44" y="58"/>
                      </a:lnTo>
                      <a:lnTo>
                        <a:pt x="19" y="58"/>
                      </a:lnTo>
                      <a:lnTo>
                        <a:pt x="44" y="28"/>
                      </a:lnTo>
                      <a:lnTo>
                        <a:pt x="44" y="9"/>
                      </a:lnTo>
                      <a:lnTo>
                        <a:pt x="29" y="0"/>
                      </a:lnTo>
                      <a:lnTo>
                        <a:pt x="13"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98" name="Freeform 182">
                  <a:extLst>
                    <a:ext uri="{FF2B5EF4-FFF2-40B4-BE49-F238E27FC236}">
                      <a16:creationId xmlns:a16="http://schemas.microsoft.com/office/drawing/2014/main" id="{0D946119-AD69-8D07-F7E9-74F02871D0DD}"/>
                    </a:ext>
                  </a:extLst>
                </p:cNvPr>
                <p:cNvSpPr>
                  <a:spLocks/>
                </p:cNvSpPr>
                <p:nvPr/>
              </p:nvSpPr>
              <p:spPr bwMode="gray">
                <a:xfrm>
                  <a:off x="5426" y="3367"/>
                  <a:ext cx="52" cy="71"/>
                </a:xfrm>
                <a:custGeom>
                  <a:avLst/>
                  <a:gdLst>
                    <a:gd name="T0" fmla="*/ 0 w 52"/>
                    <a:gd name="T1" fmla="*/ 0 h 71"/>
                    <a:gd name="T2" fmla="*/ 49 w 52"/>
                    <a:gd name="T3" fmla="*/ 0 h 71"/>
                    <a:gd name="T4" fmla="*/ 49 w 52"/>
                    <a:gd name="T5" fmla="*/ 14 h 71"/>
                    <a:gd name="T6" fmla="*/ 19 w 52"/>
                    <a:gd name="T7" fmla="*/ 14 h 71"/>
                    <a:gd name="T8" fmla="*/ 19 w 52"/>
                    <a:gd name="T9" fmla="*/ 25 h 71"/>
                    <a:gd name="T10" fmla="*/ 36 w 52"/>
                    <a:gd name="T11" fmla="*/ 25 h 71"/>
                    <a:gd name="T12" fmla="*/ 51 w 52"/>
                    <a:gd name="T13" fmla="*/ 35 h 71"/>
                    <a:gd name="T14" fmla="*/ 51 w 52"/>
                    <a:gd name="T15" fmla="*/ 60 h 71"/>
                    <a:gd name="T16" fmla="*/ 36 w 52"/>
                    <a:gd name="T17" fmla="*/ 70 h 71"/>
                    <a:gd name="T18" fmla="*/ 14 w 52"/>
                    <a:gd name="T19" fmla="*/ 70 h 71"/>
                    <a:gd name="T20" fmla="*/ 0 w 52"/>
                    <a:gd name="T21" fmla="*/ 60 h 71"/>
                    <a:gd name="T22" fmla="*/ 0 w 52"/>
                    <a:gd name="T23" fmla="*/ 47 h 71"/>
                    <a:gd name="T24" fmla="*/ 19 w 52"/>
                    <a:gd name="T25" fmla="*/ 47 h 71"/>
                    <a:gd name="T26" fmla="*/ 19 w 52"/>
                    <a:gd name="T27" fmla="*/ 58 h 71"/>
                    <a:gd name="T28" fmla="*/ 31 w 52"/>
                    <a:gd name="T29" fmla="*/ 58 h 71"/>
                    <a:gd name="T30" fmla="*/ 31 w 52"/>
                    <a:gd name="T31" fmla="*/ 37 h 71"/>
                    <a:gd name="T32" fmla="*/ 14 w 52"/>
                    <a:gd name="T33" fmla="*/ 37 h 71"/>
                    <a:gd name="T34" fmla="*/ 0 w 52"/>
                    <a:gd name="T35" fmla="*/ 27 h 71"/>
                    <a:gd name="T36" fmla="*/ 0 w 52"/>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71"/>
                    <a:gd name="T59" fmla="*/ 52 w 52"/>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71">
                      <a:moveTo>
                        <a:pt x="0" y="0"/>
                      </a:moveTo>
                      <a:lnTo>
                        <a:pt x="49" y="0"/>
                      </a:lnTo>
                      <a:lnTo>
                        <a:pt x="49" y="14"/>
                      </a:lnTo>
                      <a:lnTo>
                        <a:pt x="19" y="14"/>
                      </a:lnTo>
                      <a:lnTo>
                        <a:pt x="19" y="25"/>
                      </a:lnTo>
                      <a:lnTo>
                        <a:pt x="36" y="25"/>
                      </a:lnTo>
                      <a:lnTo>
                        <a:pt x="51" y="35"/>
                      </a:lnTo>
                      <a:lnTo>
                        <a:pt x="51" y="60"/>
                      </a:lnTo>
                      <a:lnTo>
                        <a:pt x="36" y="70"/>
                      </a:lnTo>
                      <a:lnTo>
                        <a:pt x="14" y="70"/>
                      </a:lnTo>
                      <a:lnTo>
                        <a:pt x="0" y="60"/>
                      </a:lnTo>
                      <a:lnTo>
                        <a:pt x="0" y="47"/>
                      </a:lnTo>
                      <a:lnTo>
                        <a:pt x="19" y="47"/>
                      </a:lnTo>
                      <a:lnTo>
                        <a:pt x="19" y="58"/>
                      </a:lnTo>
                      <a:lnTo>
                        <a:pt x="31" y="58"/>
                      </a:lnTo>
                      <a:lnTo>
                        <a:pt x="31" y="37"/>
                      </a:lnTo>
                      <a:lnTo>
                        <a:pt x="14" y="37"/>
                      </a:lnTo>
                      <a:lnTo>
                        <a:pt x="0" y="2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grpSp>
          <p:nvGrpSpPr>
            <p:cNvPr id="4870" name="Group 183">
              <a:extLst>
                <a:ext uri="{FF2B5EF4-FFF2-40B4-BE49-F238E27FC236}">
                  <a16:creationId xmlns:a16="http://schemas.microsoft.com/office/drawing/2014/main" id="{7E59D2A9-57C3-1467-C21A-DDA2598E4ABE}"/>
                </a:ext>
              </a:extLst>
            </p:cNvPr>
            <p:cNvGrpSpPr>
              <a:grpSpLocks/>
            </p:cNvGrpSpPr>
            <p:nvPr/>
          </p:nvGrpSpPr>
          <p:grpSpPr bwMode="auto">
            <a:xfrm>
              <a:off x="2113" y="3674"/>
              <a:ext cx="592" cy="30"/>
              <a:chOff x="3835" y="3517"/>
              <a:chExt cx="1370" cy="68"/>
            </a:xfrm>
          </p:grpSpPr>
          <p:grpSp>
            <p:nvGrpSpPr>
              <p:cNvPr id="4872" name="Group 184">
                <a:extLst>
                  <a:ext uri="{FF2B5EF4-FFF2-40B4-BE49-F238E27FC236}">
                    <a16:creationId xmlns:a16="http://schemas.microsoft.com/office/drawing/2014/main" id="{334EB629-EB0B-2D89-A211-2EE9F1B97918}"/>
                  </a:ext>
                </a:extLst>
              </p:cNvPr>
              <p:cNvGrpSpPr>
                <a:grpSpLocks/>
              </p:cNvGrpSpPr>
              <p:nvPr/>
            </p:nvGrpSpPr>
            <p:grpSpPr bwMode="auto">
              <a:xfrm>
                <a:off x="3835" y="3517"/>
                <a:ext cx="104" cy="68"/>
                <a:chOff x="3835" y="3517"/>
                <a:chExt cx="104" cy="68"/>
              </a:xfrm>
            </p:grpSpPr>
            <p:sp>
              <p:nvSpPr>
                <p:cNvPr id="4888" name="Freeform 185">
                  <a:extLst>
                    <a:ext uri="{FF2B5EF4-FFF2-40B4-BE49-F238E27FC236}">
                      <a16:creationId xmlns:a16="http://schemas.microsoft.com/office/drawing/2014/main" id="{28F6BD58-E1C5-D1C3-E0A7-209A68AE7B88}"/>
                    </a:ext>
                  </a:extLst>
                </p:cNvPr>
                <p:cNvSpPr>
                  <a:spLocks/>
                </p:cNvSpPr>
                <p:nvPr/>
              </p:nvSpPr>
              <p:spPr bwMode="gray">
                <a:xfrm>
                  <a:off x="3835" y="3517"/>
                  <a:ext cx="52" cy="68"/>
                </a:xfrm>
                <a:custGeom>
                  <a:avLst/>
                  <a:gdLst>
                    <a:gd name="T0" fmla="*/ 0 w 52"/>
                    <a:gd name="T1" fmla="*/ 21 h 68"/>
                    <a:gd name="T2" fmla="*/ 19 w 52"/>
                    <a:gd name="T3" fmla="*/ 21 h 68"/>
                    <a:gd name="T4" fmla="*/ 19 w 52"/>
                    <a:gd name="T5" fmla="*/ 14 h 68"/>
                    <a:gd name="T6" fmla="*/ 30 w 52"/>
                    <a:gd name="T7" fmla="*/ 14 h 68"/>
                    <a:gd name="T8" fmla="*/ 30 w 52"/>
                    <a:gd name="T9" fmla="*/ 24 h 68"/>
                    <a:gd name="T10" fmla="*/ 0 w 52"/>
                    <a:gd name="T11" fmla="*/ 55 h 68"/>
                    <a:gd name="T12" fmla="*/ 0 w 52"/>
                    <a:gd name="T13" fmla="*/ 67 h 68"/>
                    <a:gd name="T14" fmla="*/ 51 w 52"/>
                    <a:gd name="T15" fmla="*/ 67 h 68"/>
                    <a:gd name="T16" fmla="*/ 51 w 52"/>
                    <a:gd name="T17" fmla="*/ 55 h 68"/>
                    <a:gd name="T18" fmla="*/ 21 w 52"/>
                    <a:gd name="T19" fmla="*/ 55 h 68"/>
                    <a:gd name="T20" fmla="*/ 51 w 52"/>
                    <a:gd name="T21" fmla="*/ 27 h 68"/>
                    <a:gd name="T22" fmla="*/ 51 w 52"/>
                    <a:gd name="T23" fmla="*/ 9 h 68"/>
                    <a:gd name="T24" fmla="*/ 35 w 52"/>
                    <a:gd name="T25" fmla="*/ 0 h 68"/>
                    <a:gd name="T26" fmla="*/ 15 w 52"/>
                    <a:gd name="T27" fmla="*/ 0 h 68"/>
                    <a:gd name="T28" fmla="*/ 0 w 52"/>
                    <a:gd name="T29" fmla="*/ 9 h 68"/>
                    <a:gd name="T30" fmla="*/ 0 w 52"/>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68"/>
                    <a:gd name="T50" fmla="*/ 52 w 52"/>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68">
                      <a:moveTo>
                        <a:pt x="0" y="21"/>
                      </a:moveTo>
                      <a:lnTo>
                        <a:pt x="19" y="21"/>
                      </a:lnTo>
                      <a:lnTo>
                        <a:pt x="19" y="14"/>
                      </a:lnTo>
                      <a:lnTo>
                        <a:pt x="30" y="14"/>
                      </a:lnTo>
                      <a:lnTo>
                        <a:pt x="30" y="24"/>
                      </a:lnTo>
                      <a:lnTo>
                        <a:pt x="0" y="55"/>
                      </a:lnTo>
                      <a:lnTo>
                        <a:pt x="0" y="67"/>
                      </a:lnTo>
                      <a:lnTo>
                        <a:pt x="51" y="67"/>
                      </a:lnTo>
                      <a:lnTo>
                        <a:pt x="51" y="55"/>
                      </a:lnTo>
                      <a:lnTo>
                        <a:pt x="21" y="55"/>
                      </a:lnTo>
                      <a:lnTo>
                        <a:pt x="51" y="27"/>
                      </a:lnTo>
                      <a:lnTo>
                        <a:pt x="51" y="9"/>
                      </a:lnTo>
                      <a:lnTo>
                        <a:pt x="35"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9" name="Freeform 186">
                  <a:extLst>
                    <a:ext uri="{FF2B5EF4-FFF2-40B4-BE49-F238E27FC236}">
                      <a16:creationId xmlns:a16="http://schemas.microsoft.com/office/drawing/2014/main" id="{634F8EBA-FEEC-7FCE-5E81-38A046059042}"/>
                    </a:ext>
                  </a:extLst>
                </p:cNvPr>
                <p:cNvSpPr>
                  <a:spLocks/>
                </p:cNvSpPr>
                <p:nvPr/>
              </p:nvSpPr>
              <p:spPr bwMode="gray">
                <a:xfrm>
                  <a:off x="3889" y="3517"/>
                  <a:ext cx="50" cy="68"/>
                </a:xfrm>
                <a:custGeom>
                  <a:avLst/>
                  <a:gdLst>
                    <a:gd name="T0" fmla="*/ 14 w 50"/>
                    <a:gd name="T1" fmla="*/ 0 h 68"/>
                    <a:gd name="T2" fmla="*/ 34 w 50"/>
                    <a:gd name="T3" fmla="*/ 0 h 68"/>
                    <a:gd name="T4" fmla="*/ 49 w 50"/>
                    <a:gd name="T5" fmla="*/ 9 h 68"/>
                    <a:gd name="T6" fmla="*/ 49 w 50"/>
                    <a:gd name="T7" fmla="*/ 21 h 68"/>
                    <a:gd name="T8" fmla="*/ 29 w 50"/>
                    <a:gd name="T9" fmla="*/ 21 h 68"/>
                    <a:gd name="T10" fmla="*/ 29 w 50"/>
                    <a:gd name="T11" fmla="*/ 14 h 68"/>
                    <a:gd name="T12" fmla="*/ 19 w 50"/>
                    <a:gd name="T13" fmla="*/ 14 h 68"/>
                    <a:gd name="T14" fmla="*/ 19 w 50"/>
                    <a:gd name="T15" fmla="*/ 26 h 68"/>
                    <a:gd name="T16" fmla="*/ 19 w 50"/>
                    <a:gd name="T17" fmla="*/ 39 h 68"/>
                    <a:gd name="T18" fmla="*/ 29 w 50"/>
                    <a:gd name="T19" fmla="*/ 39 h 68"/>
                    <a:gd name="T20" fmla="*/ 29 w 50"/>
                    <a:gd name="T21" fmla="*/ 55 h 68"/>
                    <a:gd name="T22" fmla="*/ 19 w 50"/>
                    <a:gd name="T23" fmla="*/ 55 h 68"/>
                    <a:gd name="T24" fmla="*/ 19 w 50"/>
                    <a:gd name="T25" fmla="*/ 39 h 68"/>
                    <a:gd name="T26" fmla="*/ 19 w 50"/>
                    <a:gd name="T27" fmla="*/ 26 h 68"/>
                    <a:gd name="T28" fmla="*/ 34 w 50"/>
                    <a:gd name="T29" fmla="*/ 26 h 68"/>
                    <a:gd name="T30" fmla="*/ 49 w 50"/>
                    <a:gd name="T31" fmla="*/ 34 h 68"/>
                    <a:gd name="T32" fmla="*/ 49 w 50"/>
                    <a:gd name="T33" fmla="*/ 59 h 68"/>
                    <a:gd name="T34" fmla="*/ 34 w 50"/>
                    <a:gd name="T35" fmla="*/ 67 h 68"/>
                    <a:gd name="T36" fmla="*/ 14 w 50"/>
                    <a:gd name="T37" fmla="*/ 67 h 68"/>
                    <a:gd name="T38" fmla="*/ 0 w 50"/>
                    <a:gd name="T39" fmla="*/ 59 h 68"/>
                    <a:gd name="T40" fmla="*/ 0 w 50"/>
                    <a:gd name="T41" fmla="*/ 9 h 68"/>
                    <a:gd name="T42" fmla="*/ 14 w 50"/>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68"/>
                    <a:gd name="T68" fmla="*/ 50 w 50"/>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68">
                      <a:moveTo>
                        <a:pt x="14" y="0"/>
                      </a:moveTo>
                      <a:lnTo>
                        <a:pt x="34" y="0"/>
                      </a:lnTo>
                      <a:lnTo>
                        <a:pt x="49" y="9"/>
                      </a:lnTo>
                      <a:lnTo>
                        <a:pt x="49" y="21"/>
                      </a:lnTo>
                      <a:lnTo>
                        <a:pt x="29" y="21"/>
                      </a:lnTo>
                      <a:lnTo>
                        <a:pt x="29" y="14"/>
                      </a:lnTo>
                      <a:lnTo>
                        <a:pt x="19" y="14"/>
                      </a:lnTo>
                      <a:lnTo>
                        <a:pt x="19" y="26"/>
                      </a:lnTo>
                      <a:lnTo>
                        <a:pt x="19" y="39"/>
                      </a:lnTo>
                      <a:lnTo>
                        <a:pt x="29" y="39"/>
                      </a:lnTo>
                      <a:lnTo>
                        <a:pt x="29" y="55"/>
                      </a:lnTo>
                      <a:lnTo>
                        <a:pt x="19" y="55"/>
                      </a:lnTo>
                      <a:lnTo>
                        <a:pt x="19" y="39"/>
                      </a:lnTo>
                      <a:lnTo>
                        <a:pt x="19" y="26"/>
                      </a:lnTo>
                      <a:lnTo>
                        <a:pt x="34" y="26"/>
                      </a:lnTo>
                      <a:lnTo>
                        <a:pt x="49" y="34"/>
                      </a:lnTo>
                      <a:lnTo>
                        <a:pt x="49" y="59"/>
                      </a:lnTo>
                      <a:lnTo>
                        <a:pt x="34" y="67"/>
                      </a:lnTo>
                      <a:lnTo>
                        <a:pt x="14" y="67"/>
                      </a:lnTo>
                      <a:lnTo>
                        <a:pt x="0" y="59"/>
                      </a:lnTo>
                      <a:lnTo>
                        <a:pt x="0" y="9"/>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3" name="Group 187">
                <a:extLst>
                  <a:ext uri="{FF2B5EF4-FFF2-40B4-BE49-F238E27FC236}">
                    <a16:creationId xmlns:a16="http://schemas.microsoft.com/office/drawing/2014/main" id="{2ED9BD02-BF1F-130B-4886-A735175DC1B6}"/>
                  </a:ext>
                </a:extLst>
              </p:cNvPr>
              <p:cNvGrpSpPr>
                <a:grpSpLocks/>
              </p:cNvGrpSpPr>
              <p:nvPr/>
            </p:nvGrpSpPr>
            <p:grpSpPr bwMode="auto">
              <a:xfrm>
                <a:off x="4097" y="3517"/>
                <a:ext cx="106" cy="68"/>
                <a:chOff x="4097" y="3517"/>
                <a:chExt cx="106" cy="68"/>
              </a:xfrm>
            </p:grpSpPr>
            <p:sp>
              <p:nvSpPr>
                <p:cNvPr id="4886" name="Freeform 188">
                  <a:extLst>
                    <a:ext uri="{FF2B5EF4-FFF2-40B4-BE49-F238E27FC236}">
                      <a16:creationId xmlns:a16="http://schemas.microsoft.com/office/drawing/2014/main" id="{1920921B-3E0E-D6E6-1747-03AB0E4B94DD}"/>
                    </a:ext>
                  </a:extLst>
                </p:cNvPr>
                <p:cNvSpPr>
                  <a:spLocks/>
                </p:cNvSpPr>
                <p:nvPr/>
              </p:nvSpPr>
              <p:spPr bwMode="gray">
                <a:xfrm>
                  <a:off x="4097" y="3517"/>
                  <a:ext cx="48" cy="68"/>
                </a:xfrm>
                <a:custGeom>
                  <a:avLst/>
                  <a:gdLst>
                    <a:gd name="T0" fmla="*/ 0 w 48"/>
                    <a:gd name="T1" fmla="*/ 21 h 68"/>
                    <a:gd name="T2" fmla="*/ 19 w 48"/>
                    <a:gd name="T3" fmla="*/ 21 h 68"/>
                    <a:gd name="T4" fmla="*/ 19 w 48"/>
                    <a:gd name="T5" fmla="*/ 14 h 68"/>
                    <a:gd name="T6" fmla="*/ 30 w 48"/>
                    <a:gd name="T7" fmla="*/ 14 h 68"/>
                    <a:gd name="T8" fmla="*/ 30 w 48"/>
                    <a:gd name="T9" fmla="*/ 24 h 68"/>
                    <a:gd name="T10" fmla="*/ 0 w 48"/>
                    <a:gd name="T11" fmla="*/ 55 h 68"/>
                    <a:gd name="T12" fmla="*/ 0 w 48"/>
                    <a:gd name="T13" fmla="*/ 67 h 68"/>
                    <a:gd name="T14" fmla="*/ 47 w 48"/>
                    <a:gd name="T15" fmla="*/ 67 h 68"/>
                    <a:gd name="T16" fmla="*/ 47 w 48"/>
                    <a:gd name="T17" fmla="*/ 55 h 68"/>
                    <a:gd name="T18" fmla="*/ 21 w 48"/>
                    <a:gd name="T19" fmla="*/ 55 h 68"/>
                    <a:gd name="T20" fmla="*/ 47 w 48"/>
                    <a:gd name="T21" fmla="*/ 28 h 68"/>
                    <a:gd name="T22" fmla="*/ 47 w 48"/>
                    <a:gd name="T23" fmla="*/ 9 h 68"/>
                    <a:gd name="T24" fmla="*/ 33 w 48"/>
                    <a:gd name="T25" fmla="*/ 0 h 68"/>
                    <a:gd name="T26" fmla="*/ 14 w 48"/>
                    <a:gd name="T27" fmla="*/ 0 h 68"/>
                    <a:gd name="T28" fmla="*/ 0 w 48"/>
                    <a:gd name="T29" fmla="*/ 9 h 68"/>
                    <a:gd name="T30" fmla="*/ 0 w 48"/>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8"/>
                    <a:gd name="T50" fmla="*/ 48 w 48"/>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8">
                      <a:moveTo>
                        <a:pt x="0" y="21"/>
                      </a:moveTo>
                      <a:lnTo>
                        <a:pt x="19" y="21"/>
                      </a:lnTo>
                      <a:lnTo>
                        <a:pt x="19" y="14"/>
                      </a:lnTo>
                      <a:lnTo>
                        <a:pt x="30" y="14"/>
                      </a:lnTo>
                      <a:lnTo>
                        <a:pt x="30" y="24"/>
                      </a:lnTo>
                      <a:lnTo>
                        <a:pt x="0" y="55"/>
                      </a:lnTo>
                      <a:lnTo>
                        <a:pt x="0" y="67"/>
                      </a:lnTo>
                      <a:lnTo>
                        <a:pt x="47" y="67"/>
                      </a:lnTo>
                      <a:lnTo>
                        <a:pt x="47" y="55"/>
                      </a:lnTo>
                      <a:lnTo>
                        <a:pt x="21" y="55"/>
                      </a:lnTo>
                      <a:lnTo>
                        <a:pt x="47" y="28"/>
                      </a:lnTo>
                      <a:lnTo>
                        <a:pt x="47" y="9"/>
                      </a:lnTo>
                      <a:lnTo>
                        <a:pt x="33" y="0"/>
                      </a:lnTo>
                      <a:lnTo>
                        <a:pt x="14"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7" name="Freeform 189">
                  <a:extLst>
                    <a:ext uri="{FF2B5EF4-FFF2-40B4-BE49-F238E27FC236}">
                      <a16:creationId xmlns:a16="http://schemas.microsoft.com/office/drawing/2014/main" id="{C718DC47-32AA-1A9B-FB3E-9291608C0009}"/>
                    </a:ext>
                  </a:extLst>
                </p:cNvPr>
                <p:cNvSpPr>
                  <a:spLocks/>
                </p:cNvSpPr>
                <p:nvPr/>
              </p:nvSpPr>
              <p:spPr bwMode="gray">
                <a:xfrm>
                  <a:off x="4151" y="3517"/>
                  <a:ext cx="52" cy="68"/>
                </a:xfrm>
                <a:custGeom>
                  <a:avLst/>
                  <a:gdLst>
                    <a:gd name="T0" fmla="*/ 0 w 52"/>
                    <a:gd name="T1" fmla="*/ 0 h 68"/>
                    <a:gd name="T2" fmla="*/ 51 w 52"/>
                    <a:gd name="T3" fmla="*/ 0 h 68"/>
                    <a:gd name="T4" fmla="*/ 51 w 52"/>
                    <a:gd name="T5" fmla="*/ 14 h 68"/>
                    <a:gd name="T6" fmla="*/ 21 w 52"/>
                    <a:gd name="T7" fmla="*/ 67 h 68"/>
                    <a:gd name="T8" fmla="*/ 0 w 52"/>
                    <a:gd name="T9" fmla="*/ 67 h 68"/>
                    <a:gd name="T10" fmla="*/ 29 w 52"/>
                    <a:gd name="T11" fmla="*/ 14 h 68"/>
                    <a:gd name="T12" fmla="*/ 0 w 52"/>
                    <a:gd name="T13" fmla="*/ 14 h 68"/>
                    <a:gd name="T14" fmla="*/ 0 w 52"/>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68"/>
                    <a:gd name="T26" fmla="*/ 52 w 52"/>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68">
                      <a:moveTo>
                        <a:pt x="0" y="0"/>
                      </a:moveTo>
                      <a:lnTo>
                        <a:pt x="51" y="0"/>
                      </a:lnTo>
                      <a:lnTo>
                        <a:pt x="51" y="14"/>
                      </a:lnTo>
                      <a:lnTo>
                        <a:pt x="21" y="67"/>
                      </a:lnTo>
                      <a:lnTo>
                        <a:pt x="0" y="67"/>
                      </a:lnTo>
                      <a:lnTo>
                        <a:pt x="29" y="14"/>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4" name="Group 190">
                <a:extLst>
                  <a:ext uri="{FF2B5EF4-FFF2-40B4-BE49-F238E27FC236}">
                    <a16:creationId xmlns:a16="http://schemas.microsoft.com/office/drawing/2014/main" id="{7B63CC15-A25E-1085-0164-6E136E3815C8}"/>
                  </a:ext>
                </a:extLst>
              </p:cNvPr>
              <p:cNvGrpSpPr>
                <a:grpSpLocks/>
              </p:cNvGrpSpPr>
              <p:nvPr/>
            </p:nvGrpSpPr>
            <p:grpSpPr bwMode="auto">
              <a:xfrm>
                <a:off x="4357" y="3517"/>
                <a:ext cx="107" cy="68"/>
                <a:chOff x="4357" y="3517"/>
                <a:chExt cx="107" cy="68"/>
              </a:xfrm>
            </p:grpSpPr>
            <p:sp>
              <p:nvSpPr>
                <p:cNvPr id="4884" name="Freeform 191">
                  <a:extLst>
                    <a:ext uri="{FF2B5EF4-FFF2-40B4-BE49-F238E27FC236}">
                      <a16:creationId xmlns:a16="http://schemas.microsoft.com/office/drawing/2014/main" id="{1E4230C9-9305-B635-0AFE-8BA16C441CAE}"/>
                    </a:ext>
                  </a:extLst>
                </p:cNvPr>
                <p:cNvSpPr>
                  <a:spLocks/>
                </p:cNvSpPr>
                <p:nvPr/>
              </p:nvSpPr>
              <p:spPr bwMode="gray">
                <a:xfrm>
                  <a:off x="4357" y="3517"/>
                  <a:ext cx="50" cy="68"/>
                </a:xfrm>
                <a:custGeom>
                  <a:avLst/>
                  <a:gdLst>
                    <a:gd name="T0" fmla="*/ 0 w 50"/>
                    <a:gd name="T1" fmla="*/ 21 h 68"/>
                    <a:gd name="T2" fmla="*/ 19 w 50"/>
                    <a:gd name="T3" fmla="*/ 21 h 68"/>
                    <a:gd name="T4" fmla="*/ 19 w 50"/>
                    <a:gd name="T5" fmla="*/ 14 h 68"/>
                    <a:gd name="T6" fmla="*/ 29 w 50"/>
                    <a:gd name="T7" fmla="*/ 14 h 68"/>
                    <a:gd name="T8" fmla="*/ 29 w 50"/>
                    <a:gd name="T9" fmla="*/ 24 h 68"/>
                    <a:gd name="T10" fmla="*/ 0 w 50"/>
                    <a:gd name="T11" fmla="*/ 55 h 68"/>
                    <a:gd name="T12" fmla="*/ 0 w 50"/>
                    <a:gd name="T13" fmla="*/ 67 h 68"/>
                    <a:gd name="T14" fmla="*/ 49 w 50"/>
                    <a:gd name="T15" fmla="*/ 67 h 68"/>
                    <a:gd name="T16" fmla="*/ 49 w 50"/>
                    <a:gd name="T17" fmla="*/ 55 h 68"/>
                    <a:gd name="T18" fmla="*/ 20 w 50"/>
                    <a:gd name="T19" fmla="*/ 55 h 68"/>
                    <a:gd name="T20" fmla="*/ 49 w 50"/>
                    <a:gd name="T21" fmla="*/ 28 h 68"/>
                    <a:gd name="T22" fmla="*/ 49 w 50"/>
                    <a:gd name="T23" fmla="*/ 9 h 68"/>
                    <a:gd name="T24" fmla="*/ 34 w 50"/>
                    <a:gd name="T25" fmla="*/ 0 h 68"/>
                    <a:gd name="T26" fmla="*/ 14 w 50"/>
                    <a:gd name="T27" fmla="*/ 0 h 68"/>
                    <a:gd name="T28" fmla="*/ 0 w 50"/>
                    <a:gd name="T29" fmla="*/ 9 h 68"/>
                    <a:gd name="T30" fmla="*/ 0 w 50"/>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68"/>
                    <a:gd name="T50" fmla="*/ 50 w 50"/>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68">
                      <a:moveTo>
                        <a:pt x="0" y="21"/>
                      </a:moveTo>
                      <a:lnTo>
                        <a:pt x="19" y="21"/>
                      </a:lnTo>
                      <a:lnTo>
                        <a:pt x="19" y="14"/>
                      </a:lnTo>
                      <a:lnTo>
                        <a:pt x="29" y="14"/>
                      </a:lnTo>
                      <a:lnTo>
                        <a:pt x="29" y="24"/>
                      </a:lnTo>
                      <a:lnTo>
                        <a:pt x="0" y="55"/>
                      </a:lnTo>
                      <a:lnTo>
                        <a:pt x="0" y="67"/>
                      </a:lnTo>
                      <a:lnTo>
                        <a:pt x="49" y="67"/>
                      </a:lnTo>
                      <a:lnTo>
                        <a:pt x="49" y="55"/>
                      </a:lnTo>
                      <a:lnTo>
                        <a:pt x="20" y="55"/>
                      </a:lnTo>
                      <a:lnTo>
                        <a:pt x="49" y="28"/>
                      </a:lnTo>
                      <a:lnTo>
                        <a:pt x="49" y="9"/>
                      </a:lnTo>
                      <a:lnTo>
                        <a:pt x="34" y="0"/>
                      </a:lnTo>
                      <a:lnTo>
                        <a:pt x="14"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5" name="Freeform 192">
                  <a:extLst>
                    <a:ext uri="{FF2B5EF4-FFF2-40B4-BE49-F238E27FC236}">
                      <a16:creationId xmlns:a16="http://schemas.microsoft.com/office/drawing/2014/main" id="{2BC5AF32-2F32-D4E0-5FFF-D7D9FFDECDFA}"/>
                    </a:ext>
                  </a:extLst>
                </p:cNvPr>
                <p:cNvSpPr>
                  <a:spLocks/>
                </p:cNvSpPr>
                <p:nvPr/>
              </p:nvSpPr>
              <p:spPr bwMode="gray">
                <a:xfrm>
                  <a:off x="4417" y="3517"/>
                  <a:ext cx="47" cy="68"/>
                </a:xfrm>
                <a:custGeom>
                  <a:avLst/>
                  <a:gdLst>
                    <a:gd name="T0" fmla="*/ 10 w 47"/>
                    <a:gd name="T1" fmla="*/ 0 h 68"/>
                    <a:gd name="T2" fmla="*/ 35 w 47"/>
                    <a:gd name="T3" fmla="*/ 0 h 68"/>
                    <a:gd name="T4" fmla="*/ 46 w 47"/>
                    <a:gd name="T5" fmla="*/ 9 h 68"/>
                    <a:gd name="T6" fmla="*/ 46 w 47"/>
                    <a:gd name="T7" fmla="*/ 28 h 68"/>
                    <a:gd name="T8" fmla="*/ 39 w 47"/>
                    <a:gd name="T9" fmla="*/ 35 h 68"/>
                    <a:gd name="T10" fmla="*/ 46 w 47"/>
                    <a:gd name="T11" fmla="*/ 40 h 68"/>
                    <a:gd name="T12" fmla="*/ 46 w 47"/>
                    <a:gd name="T13" fmla="*/ 41 h 68"/>
                    <a:gd name="T14" fmla="*/ 28 w 47"/>
                    <a:gd name="T15" fmla="*/ 41 h 68"/>
                    <a:gd name="T16" fmla="*/ 28 w 47"/>
                    <a:gd name="T17" fmla="*/ 25 h 68"/>
                    <a:gd name="T18" fmla="*/ 28 w 47"/>
                    <a:gd name="T19" fmla="*/ 10 h 68"/>
                    <a:gd name="T20" fmla="*/ 18 w 47"/>
                    <a:gd name="T21" fmla="*/ 10 h 68"/>
                    <a:gd name="T22" fmla="*/ 18 w 47"/>
                    <a:gd name="T23" fmla="*/ 25 h 68"/>
                    <a:gd name="T24" fmla="*/ 28 w 47"/>
                    <a:gd name="T25" fmla="*/ 25 h 68"/>
                    <a:gd name="T26" fmla="*/ 28 w 47"/>
                    <a:gd name="T27" fmla="*/ 55 h 68"/>
                    <a:gd name="T28" fmla="*/ 18 w 47"/>
                    <a:gd name="T29" fmla="*/ 55 h 68"/>
                    <a:gd name="T30" fmla="*/ 18 w 47"/>
                    <a:gd name="T31" fmla="*/ 41 h 68"/>
                    <a:gd name="T32" fmla="*/ 28 w 47"/>
                    <a:gd name="T33" fmla="*/ 41 h 68"/>
                    <a:gd name="T34" fmla="*/ 46 w 47"/>
                    <a:gd name="T35" fmla="*/ 41 h 68"/>
                    <a:gd name="T36" fmla="*/ 46 w 47"/>
                    <a:gd name="T37" fmla="*/ 58 h 68"/>
                    <a:gd name="T38" fmla="*/ 35 w 47"/>
                    <a:gd name="T39" fmla="*/ 67 h 68"/>
                    <a:gd name="T40" fmla="*/ 10 w 47"/>
                    <a:gd name="T41" fmla="*/ 67 h 68"/>
                    <a:gd name="T42" fmla="*/ 0 w 47"/>
                    <a:gd name="T43" fmla="*/ 58 h 68"/>
                    <a:gd name="T44" fmla="*/ 0 w 47"/>
                    <a:gd name="T45" fmla="*/ 40 h 68"/>
                    <a:gd name="T46" fmla="*/ 5 w 47"/>
                    <a:gd name="T47" fmla="*/ 35 h 68"/>
                    <a:gd name="T48" fmla="*/ 0 w 47"/>
                    <a:gd name="T49" fmla="*/ 28 h 68"/>
                    <a:gd name="T50" fmla="*/ 0 w 47"/>
                    <a:gd name="T51" fmla="*/ 9 h 68"/>
                    <a:gd name="T52" fmla="*/ 10 w 47"/>
                    <a:gd name="T53" fmla="*/ 0 h 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68"/>
                    <a:gd name="T83" fmla="*/ 47 w 47"/>
                    <a:gd name="T84" fmla="*/ 68 h 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68">
                      <a:moveTo>
                        <a:pt x="10" y="0"/>
                      </a:moveTo>
                      <a:lnTo>
                        <a:pt x="35" y="0"/>
                      </a:lnTo>
                      <a:lnTo>
                        <a:pt x="46" y="9"/>
                      </a:lnTo>
                      <a:lnTo>
                        <a:pt x="46" y="28"/>
                      </a:lnTo>
                      <a:lnTo>
                        <a:pt x="39" y="35"/>
                      </a:lnTo>
                      <a:lnTo>
                        <a:pt x="46" y="40"/>
                      </a:lnTo>
                      <a:lnTo>
                        <a:pt x="46" y="41"/>
                      </a:lnTo>
                      <a:lnTo>
                        <a:pt x="28" y="41"/>
                      </a:lnTo>
                      <a:lnTo>
                        <a:pt x="28" y="25"/>
                      </a:lnTo>
                      <a:lnTo>
                        <a:pt x="28" y="10"/>
                      </a:lnTo>
                      <a:lnTo>
                        <a:pt x="18" y="10"/>
                      </a:lnTo>
                      <a:lnTo>
                        <a:pt x="18" y="25"/>
                      </a:lnTo>
                      <a:lnTo>
                        <a:pt x="28" y="25"/>
                      </a:lnTo>
                      <a:lnTo>
                        <a:pt x="28" y="55"/>
                      </a:lnTo>
                      <a:lnTo>
                        <a:pt x="18" y="55"/>
                      </a:lnTo>
                      <a:lnTo>
                        <a:pt x="18" y="41"/>
                      </a:lnTo>
                      <a:lnTo>
                        <a:pt x="28" y="41"/>
                      </a:lnTo>
                      <a:lnTo>
                        <a:pt x="46" y="41"/>
                      </a:lnTo>
                      <a:lnTo>
                        <a:pt x="46" y="58"/>
                      </a:lnTo>
                      <a:lnTo>
                        <a:pt x="35" y="67"/>
                      </a:lnTo>
                      <a:lnTo>
                        <a:pt x="10" y="67"/>
                      </a:lnTo>
                      <a:lnTo>
                        <a:pt x="0" y="58"/>
                      </a:lnTo>
                      <a:lnTo>
                        <a:pt x="0" y="40"/>
                      </a:lnTo>
                      <a:lnTo>
                        <a:pt x="5" y="35"/>
                      </a:lnTo>
                      <a:lnTo>
                        <a:pt x="0" y="28"/>
                      </a:lnTo>
                      <a:lnTo>
                        <a:pt x="0" y="9"/>
                      </a:lnTo>
                      <a:lnTo>
                        <a:pt x="1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5" name="Group 193">
                <a:extLst>
                  <a:ext uri="{FF2B5EF4-FFF2-40B4-BE49-F238E27FC236}">
                    <a16:creationId xmlns:a16="http://schemas.microsoft.com/office/drawing/2014/main" id="{6B4A2978-0D42-6657-9530-D8290BB8FF62}"/>
                  </a:ext>
                </a:extLst>
              </p:cNvPr>
              <p:cNvGrpSpPr>
                <a:grpSpLocks/>
              </p:cNvGrpSpPr>
              <p:nvPr/>
            </p:nvGrpSpPr>
            <p:grpSpPr bwMode="auto">
              <a:xfrm>
                <a:off x="4607" y="3517"/>
                <a:ext cx="109" cy="68"/>
                <a:chOff x="4607" y="3517"/>
                <a:chExt cx="109" cy="68"/>
              </a:xfrm>
            </p:grpSpPr>
            <p:sp>
              <p:nvSpPr>
                <p:cNvPr id="4882" name="Freeform 194">
                  <a:extLst>
                    <a:ext uri="{FF2B5EF4-FFF2-40B4-BE49-F238E27FC236}">
                      <a16:creationId xmlns:a16="http://schemas.microsoft.com/office/drawing/2014/main" id="{3A6E06D5-7B89-E467-A0FE-D42AF780F8A4}"/>
                    </a:ext>
                  </a:extLst>
                </p:cNvPr>
                <p:cNvSpPr>
                  <a:spLocks/>
                </p:cNvSpPr>
                <p:nvPr/>
              </p:nvSpPr>
              <p:spPr bwMode="gray">
                <a:xfrm>
                  <a:off x="4607" y="3517"/>
                  <a:ext cx="50" cy="68"/>
                </a:xfrm>
                <a:custGeom>
                  <a:avLst/>
                  <a:gdLst>
                    <a:gd name="T0" fmla="*/ 0 w 50"/>
                    <a:gd name="T1" fmla="*/ 21 h 68"/>
                    <a:gd name="T2" fmla="*/ 18 w 50"/>
                    <a:gd name="T3" fmla="*/ 21 h 68"/>
                    <a:gd name="T4" fmla="*/ 18 w 50"/>
                    <a:gd name="T5" fmla="*/ 14 h 68"/>
                    <a:gd name="T6" fmla="*/ 29 w 50"/>
                    <a:gd name="T7" fmla="*/ 14 h 68"/>
                    <a:gd name="T8" fmla="*/ 29 w 50"/>
                    <a:gd name="T9" fmla="*/ 24 h 68"/>
                    <a:gd name="T10" fmla="*/ 0 w 50"/>
                    <a:gd name="T11" fmla="*/ 55 h 68"/>
                    <a:gd name="T12" fmla="*/ 0 w 50"/>
                    <a:gd name="T13" fmla="*/ 67 h 68"/>
                    <a:gd name="T14" fmla="*/ 49 w 50"/>
                    <a:gd name="T15" fmla="*/ 67 h 68"/>
                    <a:gd name="T16" fmla="*/ 49 w 50"/>
                    <a:gd name="T17" fmla="*/ 55 h 68"/>
                    <a:gd name="T18" fmla="*/ 20 w 50"/>
                    <a:gd name="T19" fmla="*/ 55 h 68"/>
                    <a:gd name="T20" fmla="*/ 49 w 50"/>
                    <a:gd name="T21" fmla="*/ 28 h 68"/>
                    <a:gd name="T22" fmla="*/ 49 w 50"/>
                    <a:gd name="T23" fmla="*/ 9 h 68"/>
                    <a:gd name="T24" fmla="*/ 34 w 50"/>
                    <a:gd name="T25" fmla="*/ 0 h 68"/>
                    <a:gd name="T26" fmla="*/ 13 w 50"/>
                    <a:gd name="T27" fmla="*/ 0 h 68"/>
                    <a:gd name="T28" fmla="*/ 0 w 50"/>
                    <a:gd name="T29" fmla="*/ 9 h 68"/>
                    <a:gd name="T30" fmla="*/ 0 w 50"/>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68"/>
                    <a:gd name="T50" fmla="*/ 50 w 50"/>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68">
                      <a:moveTo>
                        <a:pt x="0" y="21"/>
                      </a:moveTo>
                      <a:lnTo>
                        <a:pt x="18" y="21"/>
                      </a:lnTo>
                      <a:lnTo>
                        <a:pt x="18" y="14"/>
                      </a:lnTo>
                      <a:lnTo>
                        <a:pt x="29" y="14"/>
                      </a:lnTo>
                      <a:lnTo>
                        <a:pt x="29" y="24"/>
                      </a:lnTo>
                      <a:lnTo>
                        <a:pt x="0" y="55"/>
                      </a:lnTo>
                      <a:lnTo>
                        <a:pt x="0" y="67"/>
                      </a:lnTo>
                      <a:lnTo>
                        <a:pt x="49" y="67"/>
                      </a:lnTo>
                      <a:lnTo>
                        <a:pt x="49" y="55"/>
                      </a:lnTo>
                      <a:lnTo>
                        <a:pt x="20" y="55"/>
                      </a:lnTo>
                      <a:lnTo>
                        <a:pt x="49" y="28"/>
                      </a:lnTo>
                      <a:lnTo>
                        <a:pt x="49" y="9"/>
                      </a:lnTo>
                      <a:lnTo>
                        <a:pt x="34" y="0"/>
                      </a:lnTo>
                      <a:lnTo>
                        <a:pt x="13"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3" name="Freeform 195">
                  <a:extLst>
                    <a:ext uri="{FF2B5EF4-FFF2-40B4-BE49-F238E27FC236}">
                      <a16:creationId xmlns:a16="http://schemas.microsoft.com/office/drawing/2014/main" id="{CD84B41C-FAA8-C17B-17F8-77CF18AEBC3C}"/>
                    </a:ext>
                  </a:extLst>
                </p:cNvPr>
                <p:cNvSpPr>
                  <a:spLocks/>
                </p:cNvSpPr>
                <p:nvPr/>
              </p:nvSpPr>
              <p:spPr bwMode="gray">
                <a:xfrm>
                  <a:off x="4666" y="3517"/>
                  <a:ext cx="50" cy="68"/>
                </a:xfrm>
                <a:custGeom>
                  <a:avLst/>
                  <a:gdLst>
                    <a:gd name="T0" fmla="*/ 34 w 50"/>
                    <a:gd name="T1" fmla="*/ 0 h 68"/>
                    <a:gd name="T2" fmla="*/ 49 w 50"/>
                    <a:gd name="T3" fmla="*/ 9 h 68"/>
                    <a:gd name="T4" fmla="*/ 49 w 50"/>
                    <a:gd name="T5" fmla="*/ 58 h 68"/>
                    <a:gd name="T6" fmla="*/ 34 w 50"/>
                    <a:gd name="T7" fmla="*/ 67 h 68"/>
                    <a:gd name="T8" fmla="*/ 15 w 50"/>
                    <a:gd name="T9" fmla="*/ 67 h 68"/>
                    <a:gd name="T10" fmla="*/ 0 w 50"/>
                    <a:gd name="T11" fmla="*/ 58 h 68"/>
                    <a:gd name="T12" fmla="*/ 0 w 50"/>
                    <a:gd name="T13" fmla="*/ 46 h 68"/>
                    <a:gd name="T14" fmla="*/ 19 w 50"/>
                    <a:gd name="T15" fmla="*/ 46 h 68"/>
                    <a:gd name="T16" fmla="*/ 19 w 50"/>
                    <a:gd name="T17" fmla="*/ 53 h 68"/>
                    <a:gd name="T18" fmla="*/ 29 w 50"/>
                    <a:gd name="T19" fmla="*/ 53 h 68"/>
                    <a:gd name="T20" fmla="*/ 29 w 50"/>
                    <a:gd name="T21" fmla="*/ 41 h 68"/>
                    <a:gd name="T22" fmla="*/ 29 w 50"/>
                    <a:gd name="T23" fmla="*/ 29 h 68"/>
                    <a:gd name="T24" fmla="*/ 19 w 50"/>
                    <a:gd name="T25" fmla="*/ 29 h 68"/>
                    <a:gd name="T26" fmla="*/ 19 w 50"/>
                    <a:gd name="T27" fmla="*/ 13 h 68"/>
                    <a:gd name="T28" fmla="*/ 29 w 50"/>
                    <a:gd name="T29" fmla="*/ 13 h 68"/>
                    <a:gd name="T30" fmla="*/ 29 w 50"/>
                    <a:gd name="T31" fmla="*/ 29 h 68"/>
                    <a:gd name="T32" fmla="*/ 29 w 50"/>
                    <a:gd name="T33" fmla="*/ 41 h 68"/>
                    <a:gd name="T34" fmla="*/ 15 w 50"/>
                    <a:gd name="T35" fmla="*/ 41 h 68"/>
                    <a:gd name="T36" fmla="*/ 0 w 50"/>
                    <a:gd name="T37" fmla="*/ 35 h 68"/>
                    <a:gd name="T38" fmla="*/ 0 w 50"/>
                    <a:gd name="T39" fmla="*/ 9 h 68"/>
                    <a:gd name="T40" fmla="*/ 15 w 50"/>
                    <a:gd name="T41" fmla="*/ 0 h 68"/>
                    <a:gd name="T42" fmla="*/ 34 w 50"/>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68"/>
                    <a:gd name="T68" fmla="*/ 50 w 50"/>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68">
                      <a:moveTo>
                        <a:pt x="34" y="0"/>
                      </a:moveTo>
                      <a:lnTo>
                        <a:pt x="49" y="9"/>
                      </a:lnTo>
                      <a:lnTo>
                        <a:pt x="49" y="58"/>
                      </a:lnTo>
                      <a:lnTo>
                        <a:pt x="34" y="67"/>
                      </a:lnTo>
                      <a:lnTo>
                        <a:pt x="15" y="67"/>
                      </a:lnTo>
                      <a:lnTo>
                        <a:pt x="0" y="58"/>
                      </a:lnTo>
                      <a:lnTo>
                        <a:pt x="0" y="46"/>
                      </a:lnTo>
                      <a:lnTo>
                        <a:pt x="19" y="46"/>
                      </a:lnTo>
                      <a:lnTo>
                        <a:pt x="19" y="53"/>
                      </a:lnTo>
                      <a:lnTo>
                        <a:pt x="29" y="53"/>
                      </a:lnTo>
                      <a:lnTo>
                        <a:pt x="29" y="41"/>
                      </a:lnTo>
                      <a:lnTo>
                        <a:pt x="29" y="29"/>
                      </a:lnTo>
                      <a:lnTo>
                        <a:pt x="19" y="29"/>
                      </a:lnTo>
                      <a:lnTo>
                        <a:pt x="19" y="13"/>
                      </a:lnTo>
                      <a:lnTo>
                        <a:pt x="29" y="13"/>
                      </a:lnTo>
                      <a:lnTo>
                        <a:pt x="29" y="29"/>
                      </a:lnTo>
                      <a:lnTo>
                        <a:pt x="29" y="41"/>
                      </a:lnTo>
                      <a:lnTo>
                        <a:pt x="15" y="41"/>
                      </a:lnTo>
                      <a:lnTo>
                        <a:pt x="0" y="35"/>
                      </a:lnTo>
                      <a:lnTo>
                        <a:pt x="0" y="9"/>
                      </a:lnTo>
                      <a:lnTo>
                        <a:pt x="15" y="0"/>
                      </a:lnTo>
                      <a:lnTo>
                        <a:pt x="3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6" name="Group 196">
                <a:extLst>
                  <a:ext uri="{FF2B5EF4-FFF2-40B4-BE49-F238E27FC236}">
                    <a16:creationId xmlns:a16="http://schemas.microsoft.com/office/drawing/2014/main" id="{7ACD9CB1-B5B9-44D3-BF3F-3A3A001D7B75}"/>
                  </a:ext>
                </a:extLst>
              </p:cNvPr>
              <p:cNvGrpSpPr>
                <a:grpSpLocks/>
              </p:cNvGrpSpPr>
              <p:nvPr/>
            </p:nvGrpSpPr>
            <p:grpSpPr bwMode="auto">
              <a:xfrm>
                <a:off x="4865" y="3517"/>
                <a:ext cx="104" cy="68"/>
                <a:chOff x="4865" y="3517"/>
                <a:chExt cx="104" cy="68"/>
              </a:xfrm>
            </p:grpSpPr>
            <p:sp>
              <p:nvSpPr>
                <p:cNvPr id="4880" name="Freeform 197">
                  <a:extLst>
                    <a:ext uri="{FF2B5EF4-FFF2-40B4-BE49-F238E27FC236}">
                      <a16:creationId xmlns:a16="http://schemas.microsoft.com/office/drawing/2014/main" id="{AC713907-F5E0-945F-D816-E1A5D957534A}"/>
                    </a:ext>
                  </a:extLst>
                </p:cNvPr>
                <p:cNvSpPr>
                  <a:spLocks/>
                </p:cNvSpPr>
                <p:nvPr/>
              </p:nvSpPr>
              <p:spPr bwMode="gray">
                <a:xfrm>
                  <a:off x="4865" y="3517"/>
                  <a:ext cx="52" cy="68"/>
                </a:xfrm>
                <a:custGeom>
                  <a:avLst/>
                  <a:gdLst>
                    <a:gd name="T0" fmla="*/ 15 w 52"/>
                    <a:gd name="T1" fmla="*/ 0 h 68"/>
                    <a:gd name="T2" fmla="*/ 36 w 52"/>
                    <a:gd name="T3" fmla="*/ 0 h 68"/>
                    <a:gd name="T4" fmla="*/ 51 w 52"/>
                    <a:gd name="T5" fmla="*/ 9 h 68"/>
                    <a:gd name="T6" fmla="*/ 51 w 52"/>
                    <a:gd name="T7" fmla="*/ 28 h 68"/>
                    <a:gd name="T8" fmla="*/ 43 w 52"/>
                    <a:gd name="T9" fmla="*/ 34 h 68"/>
                    <a:gd name="T10" fmla="*/ 51 w 52"/>
                    <a:gd name="T11" fmla="*/ 39 h 68"/>
                    <a:gd name="T12" fmla="*/ 51 w 52"/>
                    <a:gd name="T13" fmla="*/ 58 h 68"/>
                    <a:gd name="T14" fmla="*/ 36 w 52"/>
                    <a:gd name="T15" fmla="*/ 67 h 68"/>
                    <a:gd name="T16" fmla="*/ 15 w 52"/>
                    <a:gd name="T17" fmla="*/ 67 h 68"/>
                    <a:gd name="T18" fmla="*/ 0 w 52"/>
                    <a:gd name="T19" fmla="*/ 58 h 68"/>
                    <a:gd name="T20" fmla="*/ 0 w 52"/>
                    <a:gd name="T21" fmla="*/ 48 h 68"/>
                    <a:gd name="T22" fmla="*/ 19 w 52"/>
                    <a:gd name="T23" fmla="*/ 48 h 68"/>
                    <a:gd name="T24" fmla="*/ 19 w 52"/>
                    <a:gd name="T25" fmla="*/ 55 h 68"/>
                    <a:gd name="T26" fmla="*/ 31 w 52"/>
                    <a:gd name="T27" fmla="*/ 55 h 68"/>
                    <a:gd name="T28" fmla="*/ 31 w 52"/>
                    <a:gd name="T29" fmla="*/ 39 h 68"/>
                    <a:gd name="T30" fmla="*/ 19 w 52"/>
                    <a:gd name="T31" fmla="*/ 39 h 68"/>
                    <a:gd name="T32" fmla="*/ 19 w 52"/>
                    <a:gd name="T33" fmla="*/ 28 h 68"/>
                    <a:gd name="T34" fmla="*/ 31 w 52"/>
                    <a:gd name="T35" fmla="*/ 28 h 68"/>
                    <a:gd name="T36" fmla="*/ 31 w 52"/>
                    <a:gd name="T37" fmla="*/ 12 h 68"/>
                    <a:gd name="T38" fmla="*/ 19 w 52"/>
                    <a:gd name="T39" fmla="*/ 12 h 68"/>
                    <a:gd name="T40" fmla="*/ 19 w 52"/>
                    <a:gd name="T41" fmla="*/ 19 h 68"/>
                    <a:gd name="T42" fmla="*/ 0 w 52"/>
                    <a:gd name="T43" fmla="*/ 19 h 68"/>
                    <a:gd name="T44" fmla="*/ 0 w 52"/>
                    <a:gd name="T45" fmla="*/ 9 h 68"/>
                    <a:gd name="T46" fmla="*/ 15 w 52"/>
                    <a:gd name="T47" fmla="*/ 0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8"/>
                    <a:gd name="T74" fmla="*/ 52 w 52"/>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8">
                      <a:moveTo>
                        <a:pt x="15" y="0"/>
                      </a:moveTo>
                      <a:lnTo>
                        <a:pt x="36" y="0"/>
                      </a:lnTo>
                      <a:lnTo>
                        <a:pt x="51" y="9"/>
                      </a:lnTo>
                      <a:lnTo>
                        <a:pt x="51" y="28"/>
                      </a:lnTo>
                      <a:lnTo>
                        <a:pt x="43" y="34"/>
                      </a:lnTo>
                      <a:lnTo>
                        <a:pt x="51" y="39"/>
                      </a:lnTo>
                      <a:lnTo>
                        <a:pt x="51" y="58"/>
                      </a:lnTo>
                      <a:lnTo>
                        <a:pt x="36" y="67"/>
                      </a:lnTo>
                      <a:lnTo>
                        <a:pt x="15" y="67"/>
                      </a:lnTo>
                      <a:lnTo>
                        <a:pt x="0" y="58"/>
                      </a:lnTo>
                      <a:lnTo>
                        <a:pt x="0" y="48"/>
                      </a:lnTo>
                      <a:lnTo>
                        <a:pt x="19" y="48"/>
                      </a:lnTo>
                      <a:lnTo>
                        <a:pt x="19" y="55"/>
                      </a:lnTo>
                      <a:lnTo>
                        <a:pt x="31" y="55"/>
                      </a:lnTo>
                      <a:lnTo>
                        <a:pt x="31" y="39"/>
                      </a:lnTo>
                      <a:lnTo>
                        <a:pt x="19" y="39"/>
                      </a:lnTo>
                      <a:lnTo>
                        <a:pt x="19" y="28"/>
                      </a:lnTo>
                      <a:lnTo>
                        <a:pt x="31" y="28"/>
                      </a:lnTo>
                      <a:lnTo>
                        <a:pt x="31" y="12"/>
                      </a:lnTo>
                      <a:lnTo>
                        <a:pt x="19" y="12"/>
                      </a:lnTo>
                      <a:lnTo>
                        <a:pt x="19" y="19"/>
                      </a:lnTo>
                      <a:lnTo>
                        <a:pt x="0" y="19"/>
                      </a:lnTo>
                      <a:lnTo>
                        <a:pt x="0" y="9"/>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1" name="Freeform 198">
                  <a:extLst>
                    <a:ext uri="{FF2B5EF4-FFF2-40B4-BE49-F238E27FC236}">
                      <a16:creationId xmlns:a16="http://schemas.microsoft.com/office/drawing/2014/main" id="{C80414ED-C2E8-DB70-6448-820FCF662F24}"/>
                    </a:ext>
                  </a:extLst>
                </p:cNvPr>
                <p:cNvSpPr>
                  <a:spLocks/>
                </p:cNvSpPr>
                <p:nvPr/>
              </p:nvSpPr>
              <p:spPr bwMode="gray">
                <a:xfrm>
                  <a:off x="4922" y="3517"/>
                  <a:ext cx="47" cy="68"/>
                </a:xfrm>
                <a:custGeom>
                  <a:avLst/>
                  <a:gdLst>
                    <a:gd name="T0" fmla="*/ 13 w 47"/>
                    <a:gd name="T1" fmla="*/ 0 h 68"/>
                    <a:gd name="T2" fmla="*/ 32 w 47"/>
                    <a:gd name="T3" fmla="*/ 0 h 68"/>
                    <a:gd name="T4" fmla="*/ 46 w 47"/>
                    <a:gd name="T5" fmla="*/ 10 h 68"/>
                    <a:gd name="T6" fmla="*/ 46 w 47"/>
                    <a:gd name="T7" fmla="*/ 57 h 68"/>
                    <a:gd name="T8" fmla="*/ 32 w 47"/>
                    <a:gd name="T9" fmla="*/ 67 h 68"/>
                    <a:gd name="T10" fmla="*/ 13 w 47"/>
                    <a:gd name="T11" fmla="*/ 67 h 68"/>
                    <a:gd name="T12" fmla="*/ 0 w 47"/>
                    <a:gd name="T13" fmla="*/ 57 h 68"/>
                    <a:gd name="T14" fmla="*/ 0 w 47"/>
                    <a:gd name="T15" fmla="*/ 53 h 68"/>
                    <a:gd name="T16" fmla="*/ 18 w 47"/>
                    <a:gd name="T17" fmla="*/ 53 h 68"/>
                    <a:gd name="T18" fmla="*/ 18 w 47"/>
                    <a:gd name="T19" fmla="*/ 14 h 68"/>
                    <a:gd name="T20" fmla="*/ 27 w 47"/>
                    <a:gd name="T21" fmla="*/ 14 h 68"/>
                    <a:gd name="T22" fmla="*/ 27 w 47"/>
                    <a:gd name="T23" fmla="*/ 53 h 68"/>
                    <a:gd name="T24" fmla="*/ 18 w 47"/>
                    <a:gd name="T25" fmla="*/ 53 h 68"/>
                    <a:gd name="T26" fmla="*/ 0 w 47"/>
                    <a:gd name="T27" fmla="*/ 53 h 68"/>
                    <a:gd name="T28" fmla="*/ 0 w 47"/>
                    <a:gd name="T29" fmla="*/ 10 h 68"/>
                    <a:gd name="T30" fmla="*/ 13 w 47"/>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68"/>
                    <a:gd name="T50" fmla="*/ 47 w 47"/>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68">
                      <a:moveTo>
                        <a:pt x="13" y="0"/>
                      </a:moveTo>
                      <a:lnTo>
                        <a:pt x="32" y="0"/>
                      </a:lnTo>
                      <a:lnTo>
                        <a:pt x="46" y="10"/>
                      </a:lnTo>
                      <a:lnTo>
                        <a:pt x="46" y="57"/>
                      </a:lnTo>
                      <a:lnTo>
                        <a:pt x="32" y="67"/>
                      </a:lnTo>
                      <a:lnTo>
                        <a:pt x="13" y="67"/>
                      </a:lnTo>
                      <a:lnTo>
                        <a:pt x="0" y="57"/>
                      </a:lnTo>
                      <a:lnTo>
                        <a:pt x="0" y="53"/>
                      </a:lnTo>
                      <a:lnTo>
                        <a:pt x="18" y="53"/>
                      </a:lnTo>
                      <a:lnTo>
                        <a:pt x="18" y="14"/>
                      </a:lnTo>
                      <a:lnTo>
                        <a:pt x="27" y="14"/>
                      </a:lnTo>
                      <a:lnTo>
                        <a:pt x="27" y="53"/>
                      </a:lnTo>
                      <a:lnTo>
                        <a:pt x="18" y="53"/>
                      </a:lnTo>
                      <a:lnTo>
                        <a:pt x="0" y="53"/>
                      </a:lnTo>
                      <a:lnTo>
                        <a:pt x="0" y="1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7" name="Group 199">
                <a:extLst>
                  <a:ext uri="{FF2B5EF4-FFF2-40B4-BE49-F238E27FC236}">
                    <a16:creationId xmlns:a16="http://schemas.microsoft.com/office/drawing/2014/main" id="{8DC26C43-AE97-6704-AD13-A1EDFB0BD6A1}"/>
                  </a:ext>
                </a:extLst>
              </p:cNvPr>
              <p:cNvGrpSpPr>
                <a:grpSpLocks/>
              </p:cNvGrpSpPr>
              <p:nvPr/>
            </p:nvGrpSpPr>
            <p:grpSpPr bwMode="auto">
              <a:xfrm>
                <a:off x="5119" y="3517"/>
                <a:ext cx="86" cy="68"/>
                <a:chOff x="5119" y="3517"/>
                <a:chExt cx="86" cy="68"/>
              </a:xfrm>
            </p:grpSpPr>
            <p:sp>
              <p:nvSpPr>
                <p:cNvPr id="4878" name="Freeform 200">
                  <a:extLst>
                    <a:ext uri="{FF2B5EF4-FFF2-40B4-BE49-F238E27FC236}">
                      <a16:creationId xmlns:a16="http://schemas.microsoft.com/office/drawing/2014/main" id="{D03616B9-E096-B683-9ADF-E2309CCEAC9D}"/>
                    </a:ext>
                  </a:extLst>
                </p:cNvPr>
                <p:cNvSpPr>
                  <a:spLocks/>
                </p:cNvSpPr>
                <p:nvPr/>
              </p:nvSpPr>
              <p:spPr bwMode="gray">
                <a:xfrm>
                  <a:off x="5119" y="3517"/>
                  <a:ext cx="52" cy="68"/>
                </a:xfrm>
                <a:custGeom>
                  <a:avLst/>
                  <a:gdLst>
                    <a:gd name="T0" fmla="*/ 15 w 52"/>
                    <a:gd name="T1" fmla="*/ 0 h 68"/>
                    <a:gd name="T2" fmla="*/ 35 w 52"/>
                    <a:gd name="T3" fmla="*/ 0 h 68"/>
                    <a:gd name="T4" fmla="*/ 51 w 52"/>
                    <a:gd name="T5" fmla="*/ 9 h 68"/>
                    <a:gd name="T6" fmla="*/ 51 w 52"/>
                    <a:gd name="T7" fmla="*/ 28 h 68"/>
                    <a:gd name="T8" fmla="*/ 43 w 52"/>
                    <a:gd name="T9" fmla="*/ 34 h 68"/>
                    <a:gd name="T10" fmla="*/ 51 w 52"/>
                    <a:gd name="T11" fmla="*/ 39 h 68"/>
                    <a:gd name="T12" fmla="*/ 51 w 52"/>
                    <a:gd name="T13" fmla="*/ 58 h 68"/>
                    <a:gd name="T14" fmla="*/ 35 w 52"/>
                    <a:gd name="T15" fmla="*/ 67 h 68"/>
                    <a:gd name="T16" fmla="*/ 15 w 52"/>
                    <a:gd name="T17" fmla="*/ 67 h 68"/>
                    <a:gd name="T18" fmla="*/ 0 w 52"/>
                    <a:gd name="T19" fmla="*/ 58 h 68"/>
                    <a:gd name="T20" fmla="*/ 0 w 52"/>
                    <a:gd name="T21" fmla="*/ 48 h 68"/>
                    <a:gd name="T22" fmla="*/ 19 w 52"/>
                    <a:gd name="T23" fmla="*/ 48 h 68"/>
                    <a:gd name="T24" fmla="*/ 19 w 52"/>
                    <a:gd name="T25" fmla="*/ 55 h 68"/>
                    <a:gd name="T26" fmla="*/ 31 w 52"/>
                    <a:gd name="T27" fmla="*/ 55 h 68"/>
                    <a:gd name="T28" fmla="*/ 31 w 52"/>
                    <a:gd name="T29" fmla="*/ 39 h 68"/>
                    <a:gd name="T30" fmla="*/ 19 w 52"/>
                    <a:gd name="T31" fmla="*/ 39 h 68"/>
                    <a:gd name="T32" fmla="*/ 19 w 52"/>
                    <a:gd name="T33" fmla="*/ 28 h 68"/>
                    <a:gd name="T34" fmla="*/ 31 w 52"/>
                    <a:gd name="T35" fmla="*/ 28 h 68"/>
                    <a:gd name="T36" fmla="*/ 31 w 52"/>
                    <a:gd name="T37" fmla="*/ 12 h 68"/>
                    <a:gd name="T38" fmla="*/ 19 w 52"/>
                    <a:gd name="T39" fmla="*/ 12 h 68"/>
                    <a:gd name="T40" fmla="*/ 19 w 52"/>
                    <a:gd name="T41" fmla="*/ 19 h 68"/>
                    <a:gd name="T42" fmla="*/ 0 w 52"/>
                    <a:gd name="T43" fmla="*/ 19 h 68"/>
                    <a:gd name="T44" fmla="*/ 0 w 52"/>
                    <a:gd name="T45" fmla="*/ 9 h 68"/>
                    <a:gd name="T46" fmla="*/ 15 w 52"/>
                    <a:gd name="T47" fmla="*/ 0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8"/>
                    <a:gd name="T74" fmla="*/ 52 w 52"/>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8">
                      <a:moveTo>
                        <a:pt x="15" y="0"/>
                      </a:moveTo>
                      <a:lnTo>
                        <a:pt x="35" y="0"/>
                      </a:lnTo>
                      <a:lnTo>
                        <a:pt x="51" y="9"/>
                      </a:lnTo>
                      <a:lnTo>
                        <a:pt x="51" y="28"/>
                      </a:lnTo>
                      <a:lnTo>
                        <a:pt x="43" y="34"/>
                      </a:lnTo>
                      <a:lnTo>
                        <a:pt x="51" y="39"/>
                      </a:lnTo>
                      <a:lnTo>
                        <a:pt x="51" y="58"/>
                      </a:lnTo>
                      <a:lnTo>
                        <a:pt x="35" y="67"/>
                      </a:lnTo>
                      <a:lnTo>
                        <a:pt x="15" y="67"/>
                      </a:lnTo>
                      <a:lnTo>
                        <a:pt x="0" y="58"/>
                      </a:lnTo>
                      <a:lnTo>
                        <a:pt x="0" y="48"/>
                      </a:lnTo>
                      <a:lnTo>
                        <a:pt x="19" y="48"/>
                      </a:lnTo>
                      <a:lnTo>
                        <a:pt x="19" y="55"/>
                      </a:lnTo>
                      <a:lnTo>
                        <a:pt x="31" y="55"/>
                      </a:lnTo>
                      <a:lnTo>
                        <a:pt x="31" y="39"/>
                      </a:lnTo>
                      <a:lnTo>
                        <a:pt x="19" y="39"/>
                      </a:lnTo>
                      <a:lnTo>
                        <a:pt x="19" y="28"/>
                      </a:lnTo>
                      <a:lnTo>
                        <a:pt x="31" y="28"/>
                      </a:lnTo>
                      <a:lnTo>
                        <a:pt x="31" y="12"/>
                      </a:lnTo>
                      <a:lnTo>
                        <a:pt x="19" y="12"/>
                      </a:lnTo>
                      <a:lnTo>
                        <a:pt x="19" y="19"/>
                      </a:lnTo>
                      <a:lnTo>
                        <a:pt x="0" y="19"/>
                      </a:lnTo>
                      <a:lnTo>
                        <a:pt x="0" y="9"/>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79" name="Freeform 201">
                  <a:extLst>
                    <a:ext uri="{FF2B5EF4-FFF2-40B4-BE49-F238E27FC236}">
                      <a16:creationId xmlns:a16="http://schemas.microsoft.com/office/drawing/2014/main" id="{0A4FC686-0CBC-3843-D6F9-78E736750BB9}"/>
                    </a:ext>
                  </a:extLst>
                </p:cNvPr>
                <p:cNvSpPr>
                  <a:spLocks/>
                </p:cNvSpPr>
                <p:nvPr/>
              </p:nvSpPr>
              <p:spPr bwMode="gray">
                <a:xfrm>
                  <a:off x="5174" y="3517"/>
                  <a:ext cx="31" cy="68"/>
                </a:xfrm>
                <a:custGeom>
                  <a:avLst/>
                  <a:gdLst>
                    <a:gd name="T0" fmla="*/ 10 w 31"/>
                    <a:gd name="T1" fmla="*/ 67 h 68"/>
                    <a:gd name="T2" fmla="*/ 30 w 31"/>
                    <a:gd name="T3" fmla="*/ 67 h 68"/>
                    <a:gd name="T4" fmla="*/ 30 w 31"/>
                    <a:gd name="T5" fmla="*/ 0 h 68"/>
                    <a:gd name="T6" fmla="*/ 3 w 31"/>
                    <a:gd name="T7" fmla="*/ 0 h 68"/>
                    <a:gd name="T8" fmla="*/ 0 w 31"/>
                    <a:gd name="T9" fmla="*/ 14 h 68"/>
                    <a:gd name="T10" fmla="*/ 10 w 31"/>
                    <a:gd name="T11" fmla="*/ 14 h 68"/>
                    <a:gd name="T12" fmla="*/ 10 w 31"/>
                    <a:gd name="T13" fmla="*/ 67 h 68"/>
                    <a:gd name="T14" fmla="*/ 0 60000 65536"/>
                    <a:gd name="T15" fmla="*/ 0 60000 65536"/>
                    <a:gd name="T16" fmla="*/ 0 60000 65536"/>
                    <a:gd name="T17" fmla="*/ 0 60000 65536"/>
                    <a:gd name="T18" fmla="*/ 0 60000 65536"/>
                    <a:gd name="T19" fmla="*/ 0 60000 65536"/>
                    <a:gd name="T20" fmla="*/ 0 60000 65536"/>
                    <a:gd name="T21" fmla="*/ 0 w 31"/>
                    <a:gd name="T22" fmla="*/ 0 h 68"/>
                    <a:gd name="T23" fmla="*/ 31 w 3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8">
                      <a:moveTo>
                        <a:pt x="10" y="67"/>
                      </a:moveTo>
                      <a:lnTo>
                        <a:pt x="30" y="67"/>
                      </a:lnTo>
                      <a:lnTo>
                        <a:pt x="30" y="0"/>
                      </a:lnTo>
                      <a:lnTo>
                        <a:pt x="3" y="0"/>
                      </a:lnTo>
                      <a:lnTo>
                        <a:pt x="0" y="14"/>
                      </a:lnTo>
                      <a:lnTo>
                        <a:pt x="10" y="14"/>
                      </a:lnTo>
                      <a:lnTo>
                        <a:pt x="10" y="6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sp>
          <p:nvSpPr>
            <p:cNvPr id="4871" name="Rectangle 202">
              <a:extLst>
                <a:ext uri="{FF2B5EF4-FFF2-40B4-BE49-F238E27FC236}">
                  <a16:creationId xmlns:a16="http://schemas.microsoft.com/office/drawing/2014/main" id="{051E2197-EA44-9AB9-3DA7-C29BCD3AF4D6}"/>
                </a:ext>
              </a:extLst>
            </p:cNvPr>
            <p:cNvSpPr>
              <a:spLocks noChangeArrowheads="1"/>
            </p:cNvSpPr>
            <p:nvPr/>
          </p:nvSpPr>
          <p:spPr bwMode="gray">
            <a:xfrm>
              <a:off x="2338" y="3204"/>
              <a:ext cx="852"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26" tIns="47913" rIns="95826" bIns="47913">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r>
                <a:rPr lang="en-US" altLang="en-US" sz="918"/>
                <a:t>2003</a:t>
              </a:r>
            </a:p>
          </p:txBody>
        </p:sp>
      </p:grpSp>
      <p:sp>
        <p:nvSpPr>
          <p:cNvPr id="115915" name="Freeform 203">
            <a:extLst>
              <a:ext uri="{FF2B5EF4-FFF2-40B4-BE49-F238E27FC236}">
                <a16:creationId xmlns:a16="http://schemas.microsoft.com/office/drawing/2014/main" id="{C424D89F-E1D2-C8A5-5808-5834C94F40A2}"/>
              </a:ext>
            </a:extLst>
          </p:cNvPr>
          <p:cNvSpPr>
            <a:spLocks noChangeAspect="1"/>
          </p:cNvSpPr>
          <p:nvPr>
            <p:custDataLst>
              <p:tags r:id="rId23"/>
            </p:custDataLst>
          </p:nvPr>
        </p:nvSpPr>
        <p:spPr bwMode="gray">
          <a:xfrm rot="15620784">
            <a:off x="4206568" y="3438720"/>
            <a:ext cx="484304" cy="461627"/>
          </a:xfrm>
          <a:custGeom>
            <a:avLst/>
            <a:gdLst/>
            <a:ahLst/>
            <a:cxnLst>
              <a:cxn ang="0">
                <a:pos x="2066" y="1285"/>
              </a:cxn>
              <a:cxn ang="0">
                <a:pos x="2012" y="1122"/>
              </a:cxn>
              <a:cxn ang="0">
                <a:pos x="1923" y="978"/>
              </a:cxn>
              <a:cxn ang="0">
                <a:pos x="1804" y="862"/>
              </a:cxn>
              <a:cxn ang="0">
                <a:pos x="1660" y="777"/>
              </a:cxn>
              <a:cxn ang="0">
                <a:pos x="1497" y="730"/>
              </a:cxn>
              <a:cxn ang="0">
                <a:pos x="1322" y="726"/>
              </a:cxn>
              <a:cxn ang="0">
                <a:pos x="1155" y="765"/>
              </a:cxn>
              <a:cxn ang="0">
                <a:pos x="1007" y="843"/>
              </a:cxn>
              <a:cxn ang="0">
                <a:pos x="883" y="953"/>
              </a:cxn>
              <a:cxn ang="0">
                <a:pos x="787" y="1091"/>
              </a:cxn>
              <a:cxn ang="0">
                <a:pos x="726" y="1251"/>
              </a:cxn>
              <a:cxn ang="0">
                <a:pos x="704" y="1428"/>
              </a:cxn>
              <a:cxn ang="0">
                <a:pos x="726" y="1604"/>
              </a:cxn>
              <a:cxn ang="0">
                <a:pos x="787" y="1764"/>
              </a:cxn>
              <a:cxn ang="0">
                <a:pos x="883" y="1902"/>
              </a:cxn>
              <a:cxn ang="0">
                <a:pos x="1007" y="2013"/>
              </a:cxn>
              <a:cxn ang="0">
                <a:pos x="1155" y="2090"/>
              </a:cxn>
              <a:cxn ang="0">
                <a:pos x="1322" y="2129"/>
              </a:cxn>
              <a:cxn ang="0">
                <a:pos x="1490" y="2126"/>
              </a:cxn>
              <a:cxn ang="0">
                <a:pos x="1643" y="2085"/>
              </a:cxn>
              <a:cxn ang="0">
                <a:pos x="1781" y="2009"/>
              </a:cxn>
              <a:cxn ang="0">
                <a:pos x="1898" y="1906"/>
              </a:cxn>
              <a:cxn ang="0">
                <a:pos x="1990" y="1776"/>
              </a:cxn>
              <a:cxn ang="0">
                <a:pos x="2052" y="1628"/>
              </a:cxn>
              <a:cxn ang="0">
                <a:pos x="2727" y="1833"/>
              </a:cxn>
              <a:cxn ang="0">
                <a:pos x="2602" y="2134"/>
              </a:cxn>
              <a:cxn ang="0">
                <a:pos x="2416" y="2395"/>
              </a:cxn>
              <a:cxn ang="0">
                <a:pos x="2179" y="2605"/>
              </a:cxn>
              <a:cxn ang="0">
                <a:pos x="1901" y="2757"/>
              </a:cxn>
              <a:cxn ang="0">
                <a:pos x="1590" y="2841"/>
              </a:cxn>
              <a:cxn ang="0">
                <a:pos x="1250" y="2848"/>
              </a:cxn>
              <a:cxn ang="0">
                <a:pos x="913" y="2769"/>
              </a:cxn>
              <a:cxn ang="0">
                <a:pos x="614" y="2611"/>
              </a:cxn>
              <a:cxn ang="0">
                <a:pos x="362" y="2388"/>
              </a:cxn>
              <a:cxn ang="0">
                <a:pos x="168" y="2109"/>
              </a:cxn>
              <a:cxn ang="0">
                <a:pos x="44" y="1785"/>
              </a:cxn>
              <a:cxn ang="0">
                <a:pos x="0" y="1428"/>
              </a:cxn>
              <a:cxn ang="0">
                <a:pos x="44" y="1071"/>
              </a:cxn>
              <a:cxn ang="0">
                <a:pos x="168" y="746"/>
              </a:cxn>
              <a:cxn ang="0">
                <a:pos x="362" y="467"/>
              </a:cxn>
              <a:cxn ang="0">
                <a:pos x="614" y="244"/>
              </a:cxn>
              <a:cxn ang="0">
                <a:pos x="913" y="86"/>
              </a:cxn>
              <a:cxn ang="0">
                <a:pos x="1250" y="7"/>
              </a:cxn>
              <a:cxn ang="0">
                <a:pos x="1604" y="16"/>
              </a:cxn>
              <a:cxn ang="0">
                <a:pos x="1934" y="111"/>
              </a:cxn>
              <a:cxn ang="0">
                <a:pos x="2225" y="284"/>
              </a:cxn>
              <a:cxn ang="0">
                <a:pos x="2466" y="519"/>
              </a:cxn>
              <a:cxn ang="0">
                <a:pos x="2647" y="808"/>
              </a:cxn>
              <a:cxn ang="0">
                <a:pos x="2756" y="1139"/>
              </a:cxn>
              <a:cxn ang="0">
                <a:pos x="2952" y="1428"/>
              </a:cxn>
            </a:cxnLst>
            <a:rect l="0" t="0" r="r" b="b"/>
            <a:pathLst>
              <a:path w="2953" h="2857">
                <a:moveTo>
                  <a:pt x="2080" y="1428"/>
                </a:moveTo>
                <a:lnTo>
                  <a:pt x="2079" y="1392"/>
                </a:lnTo>
                <a:lnTo>
                  <a:pt x="2076" y="1356"/>
                </a:lnTo>
                <a:lnTo>
                  <a:pt x="2072" y="1320"/>
                </a:lnTo>
                <a:lnTo>
                  <a:pt x="2066" y="1285"/>
                </a:lnTo>
                <a:lnTo>
                  <a:pt x="2058" y="1251"/>
                </a:lnTo>
                <a:lnTo>
                  <a:pt x="2049" y="1217"/>
                </a:lnTo>
                <a:lnTo>
                  <a:pt x="2038" y="1184"/>
                </a:lnTo>
                <a:lnTo>
                  <a:pt x="2026" y="1153"/>
                </a:lnTo>
                <a:lnTo>
                  <a:pt x="2012" y="1122"/>
                </a:lnTo>
                <a:lnTo>
                  <a:pt x="1997" y="1091"/>
                </a:lnTo>
                <a:lnTo>
                  <a:pt x="1980" y="1061"/>
                </a:lnTo>
                <a:lnTo>
                  <a:pt x="1963" y="1033"/>
                </a:lnTo>
                <a:lnTo>
                  <a:pt x="1943" y="1005"/>
                </a:lnTo>
                <a:lnTo>
                  <a:pt x="1923" y="978"/>
                </a:lnTo>
                <a:lnTo>
                  <a:pt x="1901" y="953"/>
                </a:lnTo>
                <a:lnTo>
                  <a:pt x="1879" y="929"/>
                </a:lnTo>
                <a:lnTo>
                  <a:pt x="1855" y="905"/>
                </a:lnTo>
                <a:lnTo>
                  <a:pt x="1830" y="883"/>
                </a:lnTo>
                <a:lnTo>
                  <a:pt x="1804" y="862"/>
                </a:lnTo>
                <a:lnTo>
                  <a:pt x="1777" y="843"/>
                </a:lnTo>
                <a:lnTo>
                  <a:pt x="1749" y="824"/>
                </a:lnTo>
                <a:lnTo>
                  <a:pt x="1720" y="807"/>
                </a:lnTo>
                <a:lnTo>
                  <a:pt x="1690" y="791"/>
                </a:lnTo>
                <a:lnTo>
                  <a:pt x="1660" y="777"/>
                </a:lnTo>
                <a:lnTo>
                  <a:pt x="1629" y="765"/>
                </a:lnTo>
                <a:lnTo>
                  <a:pt x="1597" y="754"/>
                </a:lnTo>
                <a:lnTo>
                  <a:pt x="1564" y="744"/>
                </a:lnTo>
                <a:lnTo>
                  <a:pt x="1531" y="736"/>
                </a:lnTo>
                <a:lnTo>
                  <a:pt x="1497" y="730"/>
                </a:lnTo>
                <a:lnTo>
                  <a:pt x="1462" y="726"/>
                </a:lnTo>
                <a:lnTo>
                  <a:pt x="1427" y="723"/>
                </a:lnTo>
                <a:lnTo>
                  <a:pt x="1392" y="722"/>
                </a:lnTo>
                <a:lnTo>
                  <a:pt x="1357" y="723"/>
                </a:lnTo>
                <a:lnTo>
                  <a:pt x="1322" y="726"/>
                </a:lnTo>
                <a:lnTo>
                  <a:pt x="1287" y="730"/>
                </a:lnTo>
                <a:lnTo>
                  <a:pt x="1253" y="736"/>
                </a:lnTo>
                <a:lnTo>
                  <a:pt x="1220" y="744"/>
                </a:lnTo>
                <a:lnTo>
                  <a:pt x="1187" y="754"/>
                </a:lnTo>
                <a:lnTo>
                  <a:pt x="1155" y="765"/>
                </a:lnTo>
                <a:lnTo>
                  <a:pt x="1124" y="777"/>
                </a:lnTo>
                <a:lnTo>
                  <a:pt x="1094" y="791"/>
                </a:lnTo>
                <a:lnTo>
                  <a:pt x="1064" y="807"/>
                </a:lnTo>
                <a:lnTo>
                  <a:pt x="1035" y="824"/>
                </a:lnTo>
                <a:lnTo>
                  <a:pt x="1007" y="843"/>
                </a:lnTo>
                <a:lnTo>
                  <a:pt x="980" y="862"/>
                </a:lnTo>
                <a:lnTo>
                  <a:pt x="954" y="883"/>
                </a:lnTo>
                <a:lnTo>
                  <a:pt x="929" y="905"/>
                </a:lnTo>
                <a:lnTo>
                  <a:pt x="906" y="929"/>
                </a:lnTo>
                <a:lnTo>
                  <a:pt x="883" y="953"/>
                </a:lnTo>
                <a:lnTo>
                  <a:pt x="861" y="978"/>
                </a:lnTo>
                <a:lnTo>
                  <a:pt x="841" y="1005"/>
                </a:lnTo>
                <a:lnTo>
                  <a:pt x="822" y="1033"/>
                </a:lnTo>
                <a:lnTo>
                  <a:pt x="804" y="1061"/>
                </a:lnTo>
                <a:lnTo>
                  <a:pt x="787" y="1091"/>
                </a:lnTo>
                <a:lnTo>
                  <a:pt x="772" y="1122"/>
                </a:lnTo>
                <a:lnTo>
                  <a:pt x="758" y="1153"/>
                </a:lnTo>
                <a:lnTo>
                  <a:pt x="746" y="1184"/>
                </a:lnTo>
                <a:lnTo>
                  <a:pt x="735" y="1217"/>
                </a:lnTo>
                <a:lnTo>
                  <a:pt x="726" y="1251"/>
                </a:lnTo>
                <a:lnTo>
                  <a:pt x="718" y="1285"/>
                </a:lnTo>
                <a:lnTo>
                  <a:pt x="712" y="1320"/>
                </a:lnTo>
                <a:lnTo>
                  <a:pt x="708" y="1356"/>
                </a:lnTo>
                <a:lnTo>
                  <a:pt x="705" y="1392"/>
                </a:lnTo>
                <a:lnTo>
                  <a:pt x="704" y="1428"/>
                </a:lnTo>
                <a:lnTo>
                  <a:pt x="705" y="1463"/>
                </a:lnTo>
                <a:lnTo>
                  <a:pt x="708" y="1499"/>
                </a:lnTo>
                <a:lnTo>
                  <a:pt x="712" y="1535"/>
                </a:lnTo>
                <a:lnTo>
                  <a:pt x="718" y="1570"/>
                </a:lnTo>
                <a:lnTo>
                  <a:pt x="726" y="1604"/>
                </a:lnTo>
                <a:lnTo>
                  <a:pt x="735" y="1638"/>
                </a:lnTo>
                <a:lnTo>
                  <a:pt x="746" y="1671"/>
                </a:lnTo>
                <a:lnTo>
                  <a:pt x="758" y="1702"/>
                </a:lnTo>
                <a:lnTo>
                  <a:pt x="772" y="1733"/>
                </a:lnTo>
                <a:lnTo>
                  <a:pt x="787" y="1764"/>
                </a:lnTo>
                <a:lnTo>
                  <a:pt x="804" y="1794"/>
                </a:lnTo>
                <a:lnTo>
                  <a:pt x="822" y="1822"/>
                </a:lnTo>
                <a:lnTo>
                  <a:pt x="841" y="1850"/>
                </a:lnTo>
                <a:lnTo>
                  <a:pt x="861" y="1877"/>
                </a:lnTo>
                <a:lnTo>
                  <a:pt x="883" y="1902"/>
                </a:lnTo>
                <a:lnTo>
                  <a:pt x="906" y="1927"/>
                </a:lnTo>
                <a:lnTo>
                  <a:pt x="929" y="1950"/>
                </a:lnTo>
                <a:lnTo>
                  <a:pt x="954" y="1972"/>
                </a:lnTo>
                <a:lnTo>
                  <a:pt x="980" y="1993"/>
                </a:lnTo>
                <a:lnTo>
                  <a:pt x="1007" y="2013"/>
                </a:lnTo>
                <a:lnTo>
                  <a:pt x="1035" y="2031"/>
                </a:lnTo>
                <a:lnTo>
                  <a:pt x="1064" y="2048"/>
                </a:lnTo>
                <a:lnTo>
                  <a:pt x="1094" y="2064"/>
                </a:lnTo>
                <a:lnTo>
                  <a:pt x="1124" y="2078"/>
                </a:lnTo>
                <a:lnTo>
                  <a:pt x="1155" y="2090"/>
                </a:lnTo>
                <a:lnTo>
                  <a:pt x="1187" y="2101"/>
                </a:lnTo>
                <a:lnTo>
                  <a:pt x="1220" y="2111"/>
                </a:lnTo>
                <a:lnTo>
                  <a:pt x="1253" y="2119"/>
                </a:lnTo>
                <a:lnTo>
                  <a:pt x="1287" y="2125"/>
                </a:lnTo>
                <a:lnTo>
                  <a:pt x="1322" y="2129"/>
                </a:lnTo>
                <a:lnTo>
                  <a:pt x="1357" y="2132"/>
                </a:lnTo>
                <a:lnTo>
                  <a:pt x="1392" y="2133"/>
                </a:lnTo>
                <a:lnTo>
                  <a:pt x="1425" y="2132"/>
                </a:lnTo>
                <a:lnTo>
                  <a:pt x="1458" y="2130"/>
                </a:lnTo>
                <a:lnTo>
                  <a:pt x="1490" y="2126"/>
                </a:lnTo>
                <a:lnTo>
                  <a:pt x="1522" y="2121"/>
                </a:lnTo>
                <a:lnTo>
                  <a:pt x="1553" y="2114"/>
                </a:lnTo>
                <a:lnTo>
                  <a:pt x="1584" y="2106"/>
                </a:lnTo>
                <a:lnTo>
                  <a:pt x="1614" y="2095"/>
                </a:lnTo>
                <a:lnTo>
                  <a:pt x="1643" y="2085"/>
                </a:lnTo>
                <a:lnTo>
                  <a:pt x="1672" y="2072"/>
                </a:lnTo>
                <a:lnTo>
                  <a:pt x="1701" y="2058"/>
                </a:lnTo>
                <a:lnTo>
                  <a:pt x="1728" y="2043"/>
                </a:lnTo>
                <a:lnTo>
                  <a:pt x="1755" y="2027"/>
                </a:lnTo>
                <a:lnTo>
                  <a:pt x="1781" y="2009"/>
                </a:lnTo>
                <a:lnTo>
                  <a:pt x="1806" y="1991"/>
                </a:lnTo>
                <a:lnTo>
                  <a:pt x="1831" y="1971"/>
                </a:lnTo>
                <a:lnTo>
                  <a:pt x="1854" y="1951"/>
                </a:lnTo>
                <a:lnTo>
                  <a:pt x="1877" y="1928"/>
                </a:lnTo>
                <a:lnTo>
                  <a:pt x="1898" y="1906"/>
                </a:lnTo>
                <a:lnTo>
                  <a:pt x="1919" y="1881"/>
                </a:lnTo>
                <a:lnTo>
                  <a:pt x="1938" y="1856"/>
                </a:lnTo>
                <a:lnTo>
                  <a:pt x="1957" y="1831"/>
                </a:lnTo>
                <a:lnTo>
                  <a:pt x="1974" y="1804"/>
                </a:lnTo>
                <a:lnTo>
                  <a:pt x="1990" y="1776"/>
                </a:lnTo>
                <a:lnTo>
                  <a:pt x="2005" y="1749"/>
                </a:lnTo>
                <a:lnTo>
                  <a:pt x="2019" y="1719"/>
                </a:lnTo>
                <a:lnTo>
                  <a:pt x="2031" y="1689"/>
                </a:lnTo>
                <a:lnTo>
                  <a:pt x="2042" y="1658"/>
                </a:lnTo>
                <a:lnTo>
                  <a:pt x="2052" y="1628"/>
                </a:lnTo>
                <a:lnTo>
                  <a:pt x="2416" y="1871"/>
                </a:lnTo>
                <a:lnTo>
                  <a:pt x="2769" y="1635"/>
                </a:lnTo>
                <a:lnTo>
                  <a:pt x="2758" y="1702"/>
                </a:lnTo>
                <a:lnTo>
                  <a:pt x="2744" y="1768"/>
                </a:lnTo>
                <a:lnTo>
                  <a:pt x="2727" y="1833"/>
                </a:lnTo>
                <a:lnTo>
                  <a:pt x="2707" y="1895"/>
                </a:lnTo>
                <a:lnTo>
                  <a:pt x="2685" y="1958"/>
                </a:lnTo>
                <a:lnTo>
                  <a:pt x="2659" y="2018"/>
                </a:lnTo>
                <a:lnTo>
                  <a:pt x="2632" y="2077"/>
                </a:lnTo>
                <a:lnTo>
                  <a:pt x="2602" y="2134"/>
                </a:lnTo>
                <a:lnTo>
                  <a:pt x="2569" y="2190"/>
                </a:lnTo>
                <a:lnTo>
                  <a:pt x="2534" y="2244"/>
                </a:lnTo>
                <a:lnTo>
                  <a:pt x="2497" y="2296"/>
                </a:lnTo>
                <a:lnTo>
                  <a:pt x="2457" y="2347"/>
                </a:lnTo>
                <a:lnTo>
                  <a:pt x="2416" y="2395"/>
                </a:lnTo>
                <a:lnTo>
                  <a:pt x="2372" y="2441"/>
                </a:lnTo>
                <a:lnTo>
                  <a:pt x="2327" y="2485"/>
                </a:lnTo>
                <a:lnTo>
                  <a:pt x="2279" y="2528"/>
                </a:lnTo>
                <a:lnTo>
                  <a:pt x="2230" y="2567"/>
                </a:lnTo>
                <a:lnTo>
                  <a:pt x="2179" y="2605"/>
                </a:lnTo>
                <a:lnTo>
                  <a:pt x="2126" y="2641"/>
                </a:lnTo>
                <a:lnTo>
                  <a:pt x="2072" y="2674"/>
                </a:lnTo>
                <a:lnTo>
                  <a:pt x="2016" y="2704"/>
                </a:lnTo>
                <a:lnTo>
                  <a:pt x="1959" y="2731"/>
                </a:lnTo>
                <a:lnTo>
                  <a:pt x="1901" y="2757"/>
                </a:lnTo>
                <a:lnTo>
                  <a:pt x="1841" y="2780"/>
                </a:lnTo>
                <a:lnTo>
                  <a:pt x="1780" y="2799"/>
                </a:lnTo>
                <a:lnTo>
                  <a:pt x="1718" y="2817"/>
                </a:lnTo>
                <a:lnTo>
                  <a:pt x="1654" y="2830"/>
                </a:lnTo>
                <a:lnTo>
                  <a:pt x="1590" y="2841"/>
                </a:lnTo>
                <a:lnTo>
                  <a:pt x="1525" y="2849"/>
                </a:lnTo>
                <a:lnTo>
                  <a:pt x="1459" y="2853"/>
                </a:lnTo>
                <a:lnTo>
                  <a:pt x="1392" y="2856"/>
                </a:lnTo>
                <a:lnTo>
                  <a:pt x="1320" y="2853"/>
                </a:lnTo>
                <a:lnTo>
                  <a:pt x="1250" y="2848"/>
                </a:lnTo>
                <a:lnTo>
                  <a:pt x="1180" y="2839"/>
                </a:lnTo>
                <a:lnTo>
                  <a:pt x="1111" y="2827"/>
                </a:lnTo>
                <a:lnTo>
                  <a:pt x="1044" y="2810"/>
                </a:lnTo>
                <a:lnTo>
                  <a:pt x="978" y="2791"/>
                </a:lnTo>
                <a:lnTo>
                  <a:pt x="913" y="2769"/>
                </a:lnTo>
                <a:lnTo>
                  <a:pt x="850" y="2744"/>
                </a:lnTo>
                <a:lnTo>
                  <a:pt x="788" y="2715"/>
                </a:lnTo>
                <a:lnTo>
                  <a:pt x="728" y="2683"/>
                </a:lnTo>
                <a:lnTo>
                  <a:pt x="670" y="2649"/>
                </a:lnTo>
                <a:lnTo>
                  <a:pt x="614" y="2611"/>
                </a:lnTo>
                <a:lnTo>
                  <a:pt x="559" y="2572"/>
                </a:lnTo>
                <a:lnTo>
                  <a:pt x="506" y="2529"/>
                </a:lnTo>
                <a:lnTo>
                  <a:pt x="456" y="2484"/>
                </a:lnTo>
                <a:lnTo>
                  <a:pt x="408" y="2437"/>
                </a:lnTo>
                <a:lnTo>
                  <a:pt x="362" y="2388"/>
                </a:lnTo>
                <a:lnTo>
                  <a:pt x="318" y="2336"/>
                </a:lnTo>
                <a:lnTo>
                  <a:pt x="277" y="2282"/>
                </a:lnTo>
                <a:lnTo>
                  <a:pt x="238" y="2226"/>
                </a:lnTo>
                <a:lnTo>
                  <a:pt x="202" y="2168"/>
                </a:lnTo>
                <a:lnTo>
                  <a:pt x="168" y="2109"/>
                </a:lnTo>
                <a:lnTo>
                  <a:pt x="137" y="2047"/>
                </a:lnTo>
                <a:lnTo>
                  <a:pt x="109" y="1984"/>
                </a:lnTo>
                <a:lnTo>
                  <a:pt x="84" y="1919"/>
                </a:lnTo>
                <a:lnTo>
                  <a:pt x="63" y="1852"/>
                </a:lnTo>
                <a:lnTo>
                  <a:pt x="44" y="1785"/>
                </a:lnTo>
                <a:lnTo>
                  <a:pt x="28" y="1716"/>
                </a:lnTo>
                <a:lnTo>
                  <a:pt x="16" y="1645"/>
                </a:lnTo>
                <a:lnTo>
                  <a:pt x="7" y="1573"/>
                </a:lnTo>
                <a:lnTo>
                  <a:pt x="2" y="1501"/>
                </a:lnTo>
                <a:lnTo>
                  <a:pt x="0" y="1428"/>
                </a:lnTo>
                <a:lnTo>
                  <a:pt x="2" y="1354"/>
                </a:lnTo>
                <a:lnTo>
                  <a:pt x="7" y="1282"/>
                </a:lnTo>
                <a:lnTo>
                  <a:pt x="16" y="1210"/>
                </a:lnTo>
                <a:lnTo>
                  <a:pt x="28" y="1139"/>
                </a:lnTo>
                <a:lnTo>
                  <a:pt x="44" y="1071"/>
                </a:lnTo>
                <a:lnTo>
                  <a:pt x="63" y="1003"/>
                </a:lnTo>
                <a:lnTo>
                  <a:pt x="84" y="936"/>
                </a:lnTo>
                <a:lnTo>
                  <a:pt x="109" y="871"/>
                </a:lnTo>
                <a:lnTo>
                  <a:pt x="137" y="808"/>
                </a:lnTo>
                <a:lnTo>
                  <a:pt x="168" y="746"/>
                </a:lnTo>
                <a:lnTo>
                  <a:pt x="202" y="687"/>
                </a:lnTo>
                <a:lnTo>
                  <a:pt x="238" y="629"/>
                </a:lnTo>
                <a:lnTo>
                  <a:pt x="277" y="573"/>
                </a:lnTo>
                <a:lnTo>
                  <a:pt x="318" y="519"/>
                </a:lnTo>
                <a:lnTo>
                  <a:pt x="362" y="467"/>
                </a:lnTo>
                <a:lnTo>
                  <a:pt x="408" y="418"/>
                </a:lnTo>
                <a:lnTo>
                  <a:pt x="456" y="371"/>
                </a:lnTo>
                <a:lnTo>
                  <a:pt x="506" y="326"/>
                </a:lnTo>
                <a:lnTo>
                  <a:pt x="559" y="284"/>
                </a:lnTo>
                <a:lnTo>
                  <a:pt x="614" y="244"/>
                </a:lnTo>
                <a:lnTo>
                  <a:pt x="670" y="207"/>
                </a:lnTo>
                <a:lnTo>
                  <a:pt x="728" y="172"/>
                </a:lnTo>
                <a:lnTo>
                  <a:pt x="788" y="140"/>
                </a:lnTo>
                <a:lnTo>
                  <a:pt x="850" y="111"/>
                </a:lnTo>
                <a:lnTo>
                  <a:pt x="913" y="86"/>
                </a:lnTo>
                <a:lnTo>
                  <a:pt x="978" y="64"/>
                </a:lnTo>
                <a:lnTo>
                  <a:pt x="1044" y="45"/>
                </a:lnTo>
                <a:lnTo>
                  <a:pt x="1111" y="28"/>
                </a:lnTo>
                <a:lnTo>
                  <a:pt x="1180" y="16"/>
                </a:lnTo>
                <a:lnTo>
                  <a:pt x="1250" y="7"/>
                </a:lnTo>
                <a:lnTo>
                  <a:pt x="1320" y="2"/>
                </a:lnTo>
                <a:lnTo>
                  <a:pt x="1392" y="0"/>
                </a:lnTo>
                <a:lnTo>
                  <a:pt x="1464" y="2"/>
                </a:lnTo>
                <a:lnTo>
                  <a:pt x="1534" y="7"/>
                </a:lnTo>
                <a:lnTo>
                  <a:pt x="1604" y="16"/>
                </a:lnTo>
                <a:lnTo>
                  <a:pt x="1673" y="28"/>
                </a:lnTo>
                <a:lnTo>
                  <a:pt x="1740" y="45"/>
                </a:lnTo>
                <a:lnTo>
                  <a:pt x="1806" y="64"/>
                </a:lnTo>
                <a:lnTo>
                  <a:pt x="1871" y="86"/>
                </a:lnTo>
                <a:lnTo>
                  <a:pt x="1934" y="111"/>
                </a:lnTo>
                <a:lnTo>
                  <a:pt x="1996" y="140"/>
                </a:lnTo>
                <a:lnTo>
                  <a:pt x="2056" y="172"/>
                </a:lnTo>
                <a:lnTo>
                  <a:pt x="2114" y="207"/>
                </a:lnTo>
                <a:lnTo>
                  <a:pt x="2170" y="244"/>
                </a:lnTo>
                <a:lnTo>
                  <a:pt x="2225" y="284"/>
                </a:lnTo>
                <a:lnTo>
                  <a:pt x="2278" y="326"/>
                </a:lnTo>
                <a:lnTo>
                  <a:pt x="2328" y="371"/>
                </a:lnTo>
                <a:lnTo>
                  <a:pt x="2376" y="418"/>
                </a:lnTo>
                <a:lnTo>
                  <a:pt x="2422" y="467"/>
                </a:lnTo>
                <a:lnTo>
                  <a:pt x="2466" y="519"/>
                </a:lnTo>
                <a:lnTo>
                  <a:pt x="2508" y="573"/>
                </a:lnTo>
                <a:lnTo>
                  <a:pt x="2546" y="629"/>
                </a:lnTo>
                <a:lnTo>
                  <a:pt x="2583" y="687"/>
                </a:lnTo>
                <a:lnTo>
                  <a:pt x="2616" y="746"/>
                </a:lnTo>
                <a:lnTo>
                  <a:pt x="2647" y="808"/>
                </a:lnTo>
                <a:lnTo>
                  <a:pt x="2675" y="871"/>
                </a:lnTo>
                <a:lnTo>
                  <a:pt x="2700" y="936"/>
                </a:lnTo>
                <a:lnTo>
                  <a:pt x="2721" y="1003"/>
                </a:lnTo>
                <a:lnTo>
                  <a:pt x="2740" y="1071"/>
                </a:lnTo>
                <a:lnTo>
                  <a:pt x="2756" y="1139"/>
                </a:lnTo>
                <a:lnTo>
                  <a:pt x="2768" y="1210"/>
                </a:lnTo>
                <a:lnTo>
                  <a:pt x="2777" y="1282"/>
                </a:lnTo>
                <a:lnTo>
                  <a:pt x="2782" y="1354"/>
                </a:lnTo>
                <a:lnTo>
                  <a:pt x="2784" y="1428"/>
                </a:lnTo>
                <a:lnTo>
                  <a:pt x="2952" y="1428"/>
                </a:lnTo>
                <a:lnTo>
                  <a:pt x="2432" y="1748"/>
                </a:lnTo>
                <a:lnTo>
                  <a:pt x="1920" y="1437"/>
                </a:lnTo>
                <a:lnTo>
                  <a:pt x="2080" y="1428"/>
                </a:lnTo>
              </a:path>
            </a:pathLst>
          </a:custGeom>
          <a:gradFill rotWithShape="0">
            <a:gsLst>
              <a:gs pos="0">
                <a:schemeClr val="hlink"/>
              </a:gs>
              <a:gs pos="100000">
                <a:schemeClr val="hlink">
                  <a:gamma/>
                  <a:shade val="51373"/>
                  <a:invGamma/>
                </a:schemeClr>
              </a:gs>
            </a:gsLst>
            <a:path path="rect">
              <a:fillToRect r="100000" b="100000"/>
            </a:path>
          </a:gradFill>
          <a:ln w="12700" cap="rnd" cmpd="sng">
            <a:solidFill>
              <a:schemeClr val="tx1"/>
            </a:solidFill>
            <a:prstDash val="solid"/>
            <a:round/>
            <a:headEnd/>
            <a:tailEnd/>
          </a:ln>
          <a:effectLst>
            <a:outerShdw dist="35921" dir="2700000" algn="ctr" rotWithShape="0">
              <a:schemeClr val="tx1"/>
            </a:outerShdw>
          </a:effectLst>
        </p:spPr>
        <p:txBody>
          <a:bodyPr lIns="91431" tIns="45716" rIns="91431" bIns="45716"/>
          <a:lstStyle/>
          <a:p>
            <a:pPr>
              <a:defRPr/>
            </a:pPr>
            <a:endParaRPr lang="en-US" sz="1837"/>
          </a:p>
        </p:txBody>
      </p:sp>
      <p:pic>
        <p:nvPicPr>
          <p:cNvPr id="4123" name="Picture 204" descr="PE02002_">
            <a:extLst>
              <a:ext uri="{FF2B5EF4-FFF2-40B4-BE49-F238E27FC236}">
                <a16:creationId xmlns:a16="http://schemas.microsoft.com/office/drawing/2014/main" id="{106CFD35-8FBC-BFF3-1F41-0E2D5518AE6A}"/>
              </a:ext>
            </a:extLst>
          </p:cNvPr>
          <p:cNvPicPr>
            <a:picLocks noChangeAspect="1" noChangeArrowheads="1"/>
          </p:cNvPicPr>
          <p:nvPr>
            <p:custDataLst>
              <p:tags r:id="rId24"/>
            </p:custDataLst>
          </p:nvPr>
        </p:nvPicPr>
        <p:blipFill>
          <a:blip r:embed="rId54">
            <a:extLst>
              <a:ext uri="{28A0092B-C50C-407E-A947-70E740481C1C}">
                <a14:useLocalDpi xmlns:a14="http://schemas.microsoft.com/office/drawing/2010/main" val="0"/>
              </a:ext>
            </a:extLst>
          </a:blip>
          <a:srcRect/>
          <a:stretch>
            <a:fillRect/>
          </a:stretch>
        </p:blipFill>
        <p:spPr bwMode="gray">
          <a:xfrm>
            <a:off x="3560290" y="3375549"/>
            <a:ext cx="576629" cy="58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05" descr="HH00705_">
            <a:extLst>
              <a:ext uri="{FF2B5EF4-FFF2-40B4-BE49-F238E27FC236}">
                <a16:creationId xmlns:a16="http://schemas.microsoft.com/office/drawing/2014/main" id="{453453E0-27AE-8644-9EBF-2889B6B3CE66}"/>
              </a:ext>
            </a:extLst>
          </p:cNvPr>
          <p:cNvPicPr>
            <a:picLocks noChangeAspect="1" noChangeArrowheads="1"/>
          </p:cNvPicPr>
          <p:nvPr>
            <p:custDataLst>
              <p:tags r:id="rId25"/>
            </p:custDataLst>
          </p:nvPr>
        </p:nvPicPr>
        <p:blipFill>
          <a:blip r:embed="rId55">
            <a:extLst>
              <a:ext uri="{28A0092B-C50C-407E-A947-70E740481C1C}">
                <a14:useLocalDpi xmlns:a14="http://schemas.microsoft.com/office/drawing/2010/main" val="0"/>
              </a:ext>
            </a:extLst>
          </a:blip>
          <a:srcRect/>
          <a:stretch>
            <a:fillRect/>
          </a:stretch>
        </p:blipFill>
        <p:spPr bwMode="gray">
          <a:xfrm>
            <a:off x="4574250" y="4122253"/>
            <a:ext cx="255920" cy="3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206">
            <a:extLst>
              <a:ext uri="{FF2B5EF4-FFF2-40B4-BE49-F238E27FC236}">
                <a16:creationId xmlns:a16="http://schemas.microsoft.com/office/drawing/2014/main" id="{0BE0F13A-1CAB-0856-0E4E-31244A8CA3B5}"/>
              </a:ext>
            </a:extLst>
          </p:cNvPr>
          <p:cNvSpPr>
            <a:spLocks noChangeShapeType="1"/>
          </p:cNvSpPr>
          <p:nvPr>
            <p:custDataLst>
              <p:tags r:id="rId26"/>
            </p:custDataLst>
          </p:nvPr>
        </p:nvSpPr>
        <p:spPr bwMode="gray">
          <a:xfrm>
            <a:off x="4836649" y="3650906"/>
            <a:ext cx="41141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26" name="Line 207">
            <a:extLst>
              <a:ext uri="{FF2B5EF4-FFF2-40B4-BE49-F238E27FC236}">
                <a16:creationId xmlns:a16="http://schemas.microsoft.com/office/drawing/2014/main" id="{65BF3378-716C-BDBE-0BC9-3397311CD81C}"/>
              </a:ext>
            </a:extLst>
          </p:cNvPr>
          <p:cNvSpPr>
            <a:spLocks noChangeShapeType="1"/>
          </p:cNvSpPr>
          <p:nvPr>
            <p:custDataLst>
              <p:tags r:id="rId27"/>
            </p:custDataLst>
          </p:nvPr>
        </p:nvSpPr>
        <p:spPr bwMode="gray">
          <a:xfrm>
            <a:off x="5094188" y="3479213"/>
            <a:ext cx="153876" cy="1716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27" name="Line 208">
            <a:extLst>
              <a:ext uri="{FF2B5EF4-FFF2-40B4-BE49-F238E27FC236}">
                <a16:creationId xmlns:a16="http://schemas.microsoft.com/office/drawing/2014/main" id="{9CAFAA54-19B6-AFC6-F6D7-BBE2A0086EC7}"/>
              </a:ext>
            </a:extLst>
          </p:cNvPr>
          <p:cNvSpPr>
            <a:spLocks noChangeShapeType="1"/>
          </p:cNvSpPr>
          <p:nvPr>
            <p:custDataLst>
              <p:tags r:id="rId28"/>
            </p:custDataLst>
          </p:nvPr>
        </p:nvSpPr>
        <p:spPr bwMode="gray">
          <a:xfrm>
            <a:off x="4912777" y="3490552"/>
            <a:ext cx="153876" cy="1716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28" name="Line 209">
            <a:extLst>
              <a:ext uri="{FF2B5EF4-FFF2-40B4-BE49-F238E27FC236}">
                <a16:creationId xmlns:a16="http://schemas.microsoft.com/office/drawing/2014/main" id="{8584261F-D039-DC16-431F-6CFDE7237B41}"/>
              </a:ext>
            </a:extLst>
          </p:cNvPr>
          <p:cNvSpPr>
            <a:spLocks noChangeShapeType="1"/>
          </p:cNvSpPr>
          <p:nvPr>
            <p:custDataLst>
              <p:tags r:id="rId29"/>
            </p:custDataLst>
          </p:nvPr>
        </p:nvSpPr>
        <p:spPr bwMode="gray">
          <a:xfrm rot="5400000">
            <a:off x="4895769" y="3651715"/>
            <a:ext cx="155496" cy="1668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29" name="Line 210">
            <a:extLst>
              <a:ext uri="{FF2B5EF4-FFF2-40B4-BE49-F238E27FC236}">
                <a16:creationId xmlns:a16="http://schemas.microsoft.com/office/drawing/2014/main" id="{C67387D9-2807-D316-BE04-F13F65A2CEC4}"/>
              </a:ext>
            </a:extLst>
          </p:cNvPr>
          <p:cNvSpPr>
            <a:spLocks noChangeShapeType="1"/>
          </p:cNvSpPr>
          <p:nvPr>
            <p:custDataLst>
              <p:tags r:id="rId30"/>
            </p:custDataLst>
          </p:nvPr>
        </p:nvSpPr>
        <p:spPr bwMode="gray">
          <a:xfrm rot="5400000">
            <a:off x="5082039" y="3643618"/>
            <a:ext cx="153876" cy="1684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30" name="Rectangle 211">
            <a:extLst>
              <a:ext uri="{FF2B5EF4-FFF2-40B4-BE49-F238E27FC236}">
                <a16:creationId xmlns:a16="http://schemas.microsoft.com/office/drawing/2014/main" id="{BCD670C4-1733-D9C0-92B7-88FA1405D947}"/>
              </a:ext>
            </a:extLst>
          </p:cNvPr>
          <p:cNvSpPr>
            <a:spLocks noChangeArrowheads="1"/>
          </p:cNvSpPr>
          <p:nvPr>
            <p:custDataLst>
              <p:tags r:id="rId31"/>
            </p:custDataLst>
          </p:nvPr>
        </p:nvSpPr>
        <p:spPr bwMode="gray">
          <a:xfrm>
            <a:off x="5244824" y="3531045"/>
            <a:ext cx="129580" cy="24620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131" name="Text Box 212">
            <a:extLst>
              <a:ext uri="{FF2B5EF4-FFF2-40B4-BE49-F238E27FC236}">
                <a16:creationId xmlns:a16="http://schemas.microsoft.com/office/drawing/2014/main" id="{9EF07261-A6BF-92AD-1C0A-50A55D33035B}"/>
              </a:ext>
            </a:extLst>
          </p:cNvPr>
          <p:cNvSpPr txBox="1">
            <a:spLocks noChangeArrowheads="1"/>
          </p:cNvSpPr>
          <p:nvPr>
            <p:custDataLst>
              <p:tags r:id="rId32"/>
            </p:custDataLst>
          </p:nvPr>
        </p:nvSpPr>
        <p:spPr bwMode="gray">
          <a:xfrm>
            <a:off x="4862565" y="3388507"/>
            <a:ext cx="92325"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833438" eaLnBrk="0" hangingPunct="0">
              <a:defRPr sz="1300">
                <a:solidFill>
                  <a:schemeClr val="tx1"/>
                </a:solidFill>
                <a:latin typeface="Arial" panose="020B0604020202020204" pitchFamily="34" charset="0"/>
                <a:cs typeface="Arial" panose="020B0604020202020204" pitchFamily="34" charset="0"/>
              </a:defRPr>
            </a:lvl1pPr>
            <a:lvl2pPr marL="742950" indent="-285750" defTabSz="833438" eaLnBrk="0" hangingPunct="0">
              <a:defRPr sz="1300">
                <a:solidFill>
                  <a:schemeClr val="tx1"/>
                </a:solidFill>
                <a:latin typeface="Arial" panose="020B0604020202020204" pitchFamily="34" charset="0"/>
                <a:cs typeface="Arial" panose="020B0604020202020204" pitchFamily="34" charset="0"/>
              </a:defRPr>
            </a:lvl2pPr>
            <a:lvl3pPr marL="1143000" indent="-228600" defTabSz="833438" eaLnBrk="0" hangingPunct="0">
              <a:defRPr sz="1300">
                <a:solidFill>
                  <a:schemeClr val="tx1"/>
                </a:solidFill>
                <a:latin typeface="Arial" panose="020B0604020202020204" pitchFamily="34" charset="0"/>
                <a:cs typeface="Arial" panose="020B0604020202020204" pitchFamily="34" charset="0"/>
              </a:defRPr>
            </a:lvl3pPr>
            <a:lvl4pPr marL="1600200" indent="-228600" defTabSz="833438" eaLnBrk="0" hangingPunct="0">
              <a:defRPr sz="1300">
                <a:solidFill>
                  <a:schemeClr val="tx1"/>
                </a:solidFill>
                <a:latin typeface="Arial" panose="020B0604020202020204" pitchFamily="34" charset="0"/>
                <a:cs typeface="Arial" panose="020B0604020202020204" pitchFamily="34" charset="0"/>
              </a:defRPr>
            </a:lvl4pPr>
            <a:lvl5pPr marL="2057400" indent="-228600" defTabSz="833438" eaLnBrk="0" hangingPunct="0">
              <a:defRPr sz="1300">
                <a:solidFill>
                  <a:schemeClr val="tx1"/>
                </a:solidFill>
                <a:latin typeface="Arial" panose="020B0604020202020204" pitchFamily="34" charset="0"/>
                <a:cs typeface="Arial" panose="020B0604020202020204" pitchFamily="34" charset="0"/>
              </a:defRPr>
            </a:lvl5pPr>
            <a:lvl6pPr marL="25146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M</a:t>
            </a:r>
          </a:p>
        </p:txBody>
      </p:sp>
      <p:sp>
        <p:nvSpPr>
          <p:cNvPr id="4132" name="Text Box 213">
            <a:extLst>
              <a:ext uri="{FF2B5EF4-FFF2-40B4-BE49-F238E27FC236}">
                <a16:creationId xmlns:a16="http://schemas.microsoft.com/office/drawing/2014/main" id="{6756C2FB-7F3B-96DD-003C-39BBC9B13BF1}"/>
              </a:ext>
            </a:extLst>
          </p:cNvPr>
          <p:cNvSpPr txBox="1">
            <a:spLocks noChangeArrowheads="1"/>
          </p:cNvSpPr>
          <p:nvPr>
            <p:custDataLst>
              <p:tags r:id="rId33"/>
            </p:custDataLst>
          </p:nvPr>
        </p:nvSpPr>
        <p:spPr bwMode="gray">
          <a:xfrm>
            <a:off x="5055314" y="3396607"/>
            <a:ext cx="95565"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833438" eaLnBrk="0" hangingPunct="0">
              <a:defRPr sz="1300">
                <a:solidFill>
                  <a:schemeClr val="tx1"/>
                </a:solidFill>
                <a:latin typeface="Arial" panose="020B0604020202020204" pitchFamily="34" charset="0"/>
                <a:cs typeface="Arial" panose="020B0604020202020204" pitchFamily="34" charset="0"/>
              </a:defRPr>
            </a:lvl1pPr>
            <a:lvl2pPr marL="742950" indent="-285750" defTabSz="833438" eaLnBrk="0" hangingPunct="0">
              <a:defRPr sz="1300">
                <a:solidFill>
                  <a:schemeClr val="tx1"/>
                </a:solidFill>
                <a:latin typeface="Arial" panose="020B0604020202020204" pitchFamily="34" charset="0"/>
                <a:cs typeface="Arial" panose="020B0604020202020204" pitchFamily="34" charset="0"/>
              </a:defRPr>
            </a:lvl2pPr>
            <a:lvl3pPr marL="1143000" indent="-228600" defTabSz="833438" eaLnBrk="0" hangingPunct="0">
              <a:defRPr sz="1300">
                <a:solidFill>
                  <a:schemeClr val="tx1"/>
                </a:solidFill>
                <a:latin typeface="Arial" panose="020B0604020202020204" pitchFamily="34" charset="0"/>
                <a:cs typeface="Arial" panose="020B0604020202020204" pitchFamily="34" charset="0"/>
              </a:defRPr>
            </a:lvl3pPr>
            <a:lvl4pPr marL="1600200" indent="-228600" defTabSz="833438" eaLnBrk="0" hangingPunct="0">
              <a:defRPr sz="1300">
                <a:solidFill>
                  <a:schemeClr val="tx1"/>
                </a:solidFill>
                <a:latin typeface="Arial" panose="020B0604020202020204" pitchFamily="34" charset="0"/>
                <a:cs typeface="Arial" panose="020B0604020202020204" pitchFamily="34" charset="0"/>
              </a:defRPr>
            </a:lvl4pPr>
            <a:lvl5pPr marL="2057400" indent="-228600" defTabSz="833438" eaLnBrk="0" hangingPunct="0">
              <a:defRPr sz="1300">
                <a:solidFill>
                  <a:schemeClr val="tx1"/>
                </a:solidFill>
                <a:latin typeface="Arial" panose="020B0604020202020204" pitchFamily="34" charset="0"/>
                <a:cs typeface="Arial" panose="020B0604020202020204" pitchFamily="34" charset="0"/>
              </a:defRPr>
            </a:lvl5pPr>
            <a:lvl6pPr marL="25146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M</a:t>
            </a:r>
          </a:p>
        </p:txBody>
      </p:sp>
      <p:sp>
        <p:nvSpPr>
          <p:cNvPr id="4133" name="Text Box 214">
            <a:extLst>
              <a:ext uri="{FF2B5EF4-FFF2-40B4-BE49-F238E27FC236}">
                <a16:creationId xmlns:a16="http://schemas.microsoft.com/office/drawing/2014/main" id="{448FB8B0-6639-2570-1EB0-BFB33EFEE1D0}"/>
              </a:ext>
            </a:extLst>
          </p:cNvPr>
          <p:cNvSpPr txBox="1">
            <a:spLocks noChangeArrowheads="1"/>
          </p:cNvSpPr>
          <p:nvPr>
            <p:custDataLst>
              <p:tags r:id="rId34"/>
            </p:custDataLst>
          </p:nvPr>
        </p:nvSpPr>
        <p:spPr bwMode="gray">
          <a:xfrm>
            <a:off x="5039117" y="3811261"/>
            <a:ext cx="93945"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833438" eaLnBrk="0" hangingPunct="0">
              <a:defRPr sz="1300">
                <a:solidFill>
                  <a:schemeClr val="tx1"/>
                </a:solidFill>
                <a:latin typeface="Arial" panose="020B0604020202020204" pitchFamily="34" charset="0"/>
                <a:cs typeface="Arial" panose="020B0604020202020204" pitchFamily="34" charset="0"/>
              </a:defRPr>
            </a:lvl1pPr>
            <a:lvl2pPr marL="742950" indent="-285750" defTabSz="833438" eaLnBrk="0" hangingPunct="0">
              <a:defRPr sz="1300">
                <a:solidFill>
                  <a:schemeClr val="tx1"/>
                </a:solidFill>
                <a:latin typeface="Arial" panose="020B0604020202020204" pitchFamily="34" charset="0"/>
                <a:cs typeface="Arial" panose="020B0604020202020204" pitchFamily="34" charset="0"/>
              </a:defRPr>
            </a:lvl2pPr>
            <a:lvl3pPr marL="1143000" indent="-228600" defTabSz="833438" eaLnBrk="0" hangingPunct="0">
              <a:defRPr sz="1300">
                <a:solidFill>
                  <a:schemeClr val="tx1"/>
                </a:solidFill>
                <a:latin typeface="Arial" panose="020B0604020202020204" pitchFamily="34" charset="0"/>
                <a:cs typeface="Arial" panose="020B0604020202020204" pitchFamily="34" charset="0"/>
              </a:defRPr>
            </a:lvl3pPr>
            <a:lvl4pPr marL="1600200" indent="-228600" defTabSz="833438" eaLnBrk="0" hangingPunct="0">
              <a:defRPr sz="1300">
                <a:solidFill>
                  <a:schemeClr val="tx1"/>
                </a:solidFill>
                <a:latin typeface="Arial" panose="020B0604020202020204" pitchFamily="34" charset="0"/>
                <a:cs typeface="Arial" panose="020B0604020202020204" pitchFamily="34" charset="0"/>
              </a:defRPr>
            </a:lvl4pPr>
            <a:lvl5pPr marL="2057400" indent="-228600" defTabSz="833438" eaLnBrk="0" hangingPunct="0">
              <a:defRPr sz="1300">
                <a:solidFill>
                  <a:schemeClr val="tx1"/>
                </a:solidFill>
                <a:latin typeface="Arial" panose="020B0604020202020204" pitchFamily="34" charset="0"/>
                <a:cs typeface="Arial" panose="020B0604020202020204" pitchFamily="34" charset="0"/>
              </a:defRPr>
            </a:lvl5pPr>
            <a:lvl6pPr marL="25146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M</a:t>
            </a:r>
          </a:p>
        </p:txBody>
      </p:sp>
      <p:sp>
        <p:nvSpPr>
          <p:cNvPr id="4134" name="Text Box 215">
            <a:extLst>
              <a:ext uri="{FF2B5EF4-FFF2-40B4-BE49-F238E27FC236}">
                <a16:creationId xmlns:a16="http://schemas.microsoft.com/office/drawing/2014/main" id="{6ABE57D2-EA3D-0590-B9F0-0EADDB0A0D22}"/>
              </a:ext>
            </a:extLst>
          </p:cNvPr>
          <p:cNvSpPr txBox="1">
            <a:spLocks noChangeArrowheads="1"/>
          </p:cNvSpPr>
          <p:nvPr>
            <p:custDataLst>
              <p:tags r:id="rId35"/>
            </p:custDataLst>
          </p:nvPr>
        </p:nvSpPr>
        <p:spPr bwMode="gray">
          <a:xfrm>
            <a:off x="4847986" y="3811261"/>
            <a:ext cx="92326"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833438" eaLnBrk="0" hangingPunct="0">
              <a:defRPr sz="1300">
                <a:solidFill>
                  <a:schemeClr val="tx1"/>
                </a:solidFill>
                <a:latin typeface="Arial" panose="020B0604020202020204" pitchFamily="34" charset="0"/>
                <a:cs typeface="Arial" panose="020B0604020202020204" pitchFamily="34" charset="0"/>
              </a:defRPr>
            </a:lvl1pPr>
            <a:lvl2pPr marL="742950" indent="-285750" defTabSz="833438" eaLnBrk="0" hangingPunct="0">
              <a:defRPr sz="1300">
                <a:solidFill>
                  <a:schemeClr val="tx1"/>
                </a:solidFill>
                <a:latin typeface="Arial" panose="020B0604020202020204" pitchFamily="34" charset="0"/>
                <a:cs typeface="Arial" panose="020B0604020202020204" pitchFamily="34" charset="0"/>
              </a:defRPr>
            </a:lvl2pPr>
            <a:lvl3pPr marL="1143000" indent="-228600" defTabSz="833438" eaLnBrk="0" hangingPunct="0">
              <a:defRPr sz="1300">
                <a:solidFill>
                  <a:schemeClr val="tx1"/>
                </a:solidFill>
                <a:latin typeface="Arial" panose="020B0604020202020204" pitchFamily="34" charset="0"/>
                <a:cs typeface="Arial" panose="020B0604020202020204" pitchFamily="34" charset="0"/>
              </a:defRPr>
            </a:lvl3pPr>
            <a:lvl4pPr marL="1600200" indent="-228600" defTabSz="833438" eaLnBrk="0" hangingPunct="0">
              <a:defRPr sz="1300">
                <a:solidFill>
                  <a:schemeClr val="tx1"/>
                </a:solidFill>
                <a:latin typeface="Arial" panose="020B0604020202020204" pitchFamily="34" charset="0"/>
                <a:cs typeface="Arial" panose="020B0604020202020204" pitchFamily="34" charset="0"/>
              </a:defRPr>
            </a:lvl4pPr>
            <a:lvl5pPr marL="2057400" indent="-228600" defTabSz="833438" eaLnBrk="0" hangingPunct="0">
              <a:defRPr sz="1300">
                <a:solidFill>
                  <a:schemeClr val="tx1"/>
                </a:solidFill>
                <a:latin typeface="Arial" panose="020B0604020202020204" pitchFamily="34" charset="0"/>
                <a:cs typeface="Arial" panose="020B0604020202020204" pitchFamily="34" charset="0"/>
              </a:defRPr>
            </a:lvl5pPr>
            <a:lvl6pPr marL="25146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M</a:t>
            </a:r>
          </a:p>
        </p:txBody>
      </p:sp>
      <p:sp>
        <p:nvSpPr>
          <p:cNvPr id="4135" name="Arc 216">
            <a:extLst>
              <a:ext uri="{FF2B5EF4-FFF2-40B4-BE49-F238E27FC236}">
                <a16:creationId xmlns:a16="http://schemas.microsoft.com/office/drawing/2014/main" id="{882FDA5D-D48B-DCD5-4854-702900256AFB}"/>
              </a:ext>
            </a:extLst>
          </p:cNvPr>
          <p:cNvSpPr>
            <a:spLocks/>
          </p:cNvSpPr>
          <p:nvPr>
            <p:custDataLst>
              <p:tags r:id="rId36"/>
            </p:custDataLst>
          </p:nvPr>
        </p:nvSpPr>
        <p:spPr bwMode="gray">
          <a:xfrm flipV="1">
            <a:off x="4611504" y="4242047"/>
            <a:ext cx="845507" cy="288448"/>
          </a:xfrm>
          <a:custGeom>
            <a:avLst/>
            <a:gdLst>
              <a:gd name="T0" fmla="*/ 2147483647 w 21529"/>
              <a:gd name="T1" fmla="*/ 151729351 h 20575"/>
              <a:gd name="T2" fmla="*/ 2147483647 w 21529"/>
              <a:gd name="T3" fmla="*/ 1787009975 h 20575"/>
              <a:gd name="T4" fmla="*/ 0 w 21529"/>
              <a:gd name="T5" fmla="*/ 0 h 20575"/>
              <a:gd name="T6" fmla="*/ 0 60000 65536"/>
              <a:gd name="T7" fmla="*/ 0 60000 65536"/>
              <a:gd name="T8" fmla="*/ 0 60000 65536"/>
              <a:gd name="T9" fmla="*/ 0 w 21529"/>
              <a:gd name="T10" fmla="*/ 0 h 20575"/>
              <a:gd name="T11" fmla="*/ 21529 w 21529"/>
              <a:gd name="T12" fmla="*/ 20575 h 20575"/>
            </a:gdLst>
            <a:ahLst/>
            <a:cxnLst>
              <a:cxn ang="T6">
                <a:pos x="T0" y="T1"/>
              </a:cxn>
              <a:cxn ang="T7">
                <a:pos x="T2" y="T3"/>
              </a:cxn>
              <a:cxn ang="T8">
                <a:pos x="T4" y="T5"/>
              </a:cxn>
            </a:cxnLst>
            <a:rect l="T9" t="T10" r="T11" b="T12"/>
            <a:pathLst>
              <a:path w="21529" h="20575" fill="none" extrusionOk="0">
                <a:moveTo>
                  <a:pt x="21529" y="1747"/>
                </a:moveTo>
                <a:cubicBezTo>
                  <a:pt x="20821" y="10473"/>
                  <a:pt x="14914" y="17909"/>
                  <a:pt x="6574" y="20574"/>
                </a:cubicBezTo>
              </a:path>
              <a:path w="21529" h="20575" stroke="0" extrusionOk="0">
                <a:moveTo>
                  <a:pt x="21529" y="1747"/>
                </a:moveTo>
                <a:cubicBezTo>
                  <a:pt x="20821" y="10473"/>
                  <a:pt x="14914" y="17909"/>
                  <a:pt x="6574" y="20574"/>
                </a:cubicBezTo>
                <a:lnTo>
                  <a:pt x="0" y="0"/>
                </a:lnTo>
                <a:close/>
              </a:path>
            </a:pathLst>
          </a:custGeom>
          <a:noFill/>
          <a:ln w="28575">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lIns="0" tIns="0" rIns="0" bIns="0" anchor="ctr">
            <a:spAutoFit/>
          </a:bodyPr>
          <a:lstStyle/>
          <a:p>
            <a:endParaRPr lang="en-US" sz="1837"/>
          </a:p>
        </p:txBody>
      </p:sp>
      <p:pic>
        <p:nvPicPr>
          <p:cNvPr id="4136" name="Picture 217">
            <a:extLst>
              <a:ext uri="{FF2B5EF4-FFF2-40B4-BE49-F238E27FC236}">
                <a16:creationId xmlns:a16="http://schemas.microsoft.com/office/drawing/2014/main" id="{9B69CDCD-661E-7B48-D76F-BD7E3807B688}"/>
              </a:ext>
            </a:extLst>
          </p:cNvPr>
          <p:cNvPicPr>
            <a:picLocks noChangeAspect="1" noChangeArrowheads="1"/>
          </p:cNvPicPr>
          <p:nvPr>
            <p:custDataLst>
              <p:tags r:id="rId37"/>
            </p:custDataLst>
          </p:nvPr>
        </p:nvPicPr>
        <p:blipFill>
          <a:blip r:embed="rId56">
            <a:extLst>
              <a:ext uri="{28A0092B-C50C-407E-A947-70E740481C1C}">
                <a14:useLocalDpi xmlns:a14="http://schemas.microsoft.com/office/drawing/2010/main" val="0"/>
              </a:ext>
            </a:extLst>
          </a:blip>
          <a:srcRect/>
          <a:stretch>
            <a:fillRect/>
          </a:stretch>
        </p:blipFill>
        <p:spPr bwMode="gray">
          <a:xfrm>
            <a:off x="5568774" y="960511"/>
            <a:ext cx="2139683" cy="160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8" name="Object 2">
            <a:extLst>
              <a:ext uri="{FF2B5EF4-FFF2-40B4-BE49-F238E27FC236}">
                <a16:creationId xmlns:a16="http://schemas.microsoft.com/office/drawing/2014/main" id="{54306B92-2576-96D3-EABB-312DC1FAEBB0}"/>
              </a:ext>
            </a:extLst>
          </p:cNvPr>
          <p:cNvPicPr preferRelativeResize="0">
            <a:picLocks noChangeAspect="1" noChangeArrowheads="1"/>
          </p:cNvPicPr>
          <p:nvPr>
            <p:custDataLst>
              <p:tags r:id="rId38"/>
            </p:custDataLst>
          </p:nvPr>
        </p:nvPicPr>
        <p:blipFill>
          <a:blip r:embed="rId57">
            <a:extLst>
              <a:ext uri="{28A0092B-C50C-407E-A947-70E740481C1C}">
                <a14:useLocalDpi xmlns:a14="http://schemas.microsoft.com/office/drawing/2010/main" val="0"/>
              </a:ext>
            </a:extLst>
          </a:blip>
          <a:srcRect/>
          <a:stretch>
            <a:fillRect/>
          </a:stretch>
        </p:blipFill>
        <p:spPr bwMode="gray">
          <a:xfrm>
            <a:off x="8777488" y="3127729"/>
            <a:ext cx="1185653" cy="779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37" name="Group 219">
            <a:extLst>
              <a:ext uri="{FF2B5EF4-FFF2-40B4-BE49-F238E27FC236}">
                <a16:creationId xmlns:a16="http://schemas.microsoft.com/office/drawing/2014/main" id="{122202D8-22C5-A3F4-3564-8A529D432594}"/>
              </a:ext>
            </a:extLst>
          </p:cNvPr>
          <p:cNvGrpSpPr>
            <a:grpSpLocks/>
          </p:cNvGrpSpPr>
          <p:nvPr>
            <p:custDataLst>
              <p:tags r:id="rId39"/>
            </p:custDataLst>
          </p:nvPr>
        </p:nvGrpSpPr>
        <p:grpSpPr bwMode="auto">
          <a:xfrm>
            <a:off x="8957280" y="3887389"/>
            <a:ext cx="153875" cy="158735"/>
            <a:chOff x="5705" y="1003"/>
            <a:chExt cx="84" cy="85"/>
          </a:xfrm>
        </p:grpSpPr>
        <p:sp>
          <p:nvSpPr>
            <p:cNvPr id="4783" name="Oval 220">
              <a:extLst>
                <a:ext uri="{FF2B5EF4-FFF2-40B4-BE49-F238E27FC236}">
                  <a16:creationId xmlns:a16="http://schemas.microsoft.com/office/drawing/2014/main" id="{1855455E-ADC7-7F1A-F274-5745B1C00A51}"/>
                </a:ext>
              </a:extLst>
            </p:cNvPr>
            <p:cNvSpPr>
              <a:spLocks noChangeArrowheads="1"/>
            </p:cNvSpPr>
            <p:nvPr/>
          </p:nvSpPr>
          <p:spPr bwMode="gray">
            <a:xfrm>
              <a:off x="5705" y="1003"/>
              <a:ext cx="84" cy="85"/>
            </a:xfrm>
            <a:prstGeom prst="ellipse">
              <a:avLst/>
            </a:prstGeom>
            <a:solidFill>
              <a:schemeClr val="accent1"/>
            </a:solidFill>
            <a:ln w="12700">
              <a:solidFill>
                <a:schemeClr val="tx1"/>
              </a:solidFill>
              <a:round/>
              <a:headEnd/>
              <a:tailEnd/>
            </a:ln>
          </p:spPr>
          <p:txBody>
            <a:bodyPr wrap="none" lIns="0" tIns="0" rIns="0" bIns="0" anchor="ctr" anchorCtr="1"/>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84" name="Rectangle 221">
              <a:extLst>
                <a:ext uri="{FF2B5EF4-FFF2-40B4-BE49-F238E27FC236}">
                  <a16:creationId xmlns:a16="http://schemas.microsoft.com/office/drawing/2014/main" id="{2EE9585B-71D5-EE01-A32C-0658B0B1C81C}"/>
                </a:ext>
              </a:extLst>
            </p:cNvPr>
            <p:cNvSpPr>
              <a:spLocks noChangeArrowheads="1"/>
            </p:cNvSpPr>
            <p:nvPr/>
          </p:nvSpPr>
          <p:spPr bwMode="gray">
            <a:xfrm>
              <a:off x="5731" y="1011"/>
              <a:ext cx="3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n-US" altLang="en-US" sz="2041"/>
                <a:t>1</a:t>
              </a:r>
            </a:p>
          </p:txBody>
        </p:sp>
      </p:grpSp>
      <p:grpSp>
        <p:nvGrpSpPr>
          <p:cNvPr id="4138" name="Group 222">
            <a:extLst>
              <a:ext uri="{FF2B5EF4-FFF2-40B4-BE49-F238E27FC236}">
                <a16:creationId xmlns:a16="http://schemas.microsoft.com/office/drawing/2014/main" id="{BD762EEA-28E1-BB45-2F5C-DFEE6B4AF801}"/>
              </a:ext>
            </a:extLst>
          </p:cNvPr>
          <p:cNvGrpSpPr>
            <a:grpSpLocks/>
          </p:cNvGrpSpPr>
          <p:nvPr>
            <p:custDataLst>
              <p:tags r:id="rId40"/>
            </p:custDataLst>
          </p:nvPr>
        </p:nvGrpSpPr>
        <p:grpSpPr bwMode="auto">
          <a:xfrm>
            <a:off x="9347637" y="3887389"/>
            <a:ext cx="155496" cy="158735"/>
            <a:chOff x="5705" y="1003"/>
            <a:chExt cx="84" cy="85"/>
          </a:xfrm>
        </p:grpSpPr>
        <p:sp>
          <p:nvSpPr>
            <p:cNvPr id="4781" name="Oval 223">
              <a:extLst>
                <a:ext uri="{FF2B5EF4-FFF2-40B4-BE49-F238E27FC236}">
                  <a16:creationId xmlns:a16="http://schemas.microsoft.com/office/drawing/2014/main" id="{C159A5DE-B01E-1DC1-2410-65B760934247}"/>
                </a:ext>
              </a:extLst>
            </p:cNvPr>
            <p:cNvSpPr>
              <a:spLocks noChangeArrowheads="1"/>
            </p:cNvSpPr>
            <p:nvPr/>
          </p:nvSpPr>
          <p:spPr bwMode="gray">
            <a:xfrm>
              <a:off x="5705" y="1003"/>
              <a:ext cx="84" cy="85"/>
            </a:xfrm>
            <a:prstGeom prst="ellipse">
              <a:avLst/>
            </a:prstGeom>
            <a:solidFill>
              <a:schemeClr val="accent1"/>
            </a:solidFill>
            <a:ln w="12700">
              <a:solidFill>
                <a:schemeClr val="tx1"/>
              </a:solidFill>
              <a:round/>
              <a:headEnd/>
              <a:tailEnd/>
            </a:ln>
          </p:spPr>
          <p:txBody>
            <a:bodyPr wrap="none" lIns="0" tIns="0" rIns="0" bIns="0" anchor="ctr" anchorCtr="1"/>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82" name="Rectangle 224">
              <a:extLst>
                <a:ext uri="{FF2B5EF4-FFF2-40B4-BE49-F238E27FC236}">
                  <a16:creationId xmlns:a16="http://schemas.microsoft.com/office/drawing/2014/main" id="{FF2CAD08-DB84-331F-3482-0406F5FCFAE3}"/>
                </a:ext>
              </a:extLst>
            </p:cNvPr>
            <p:cNvSpPr>
              <a:spLocks noChangeArrowheads="1"/>
            </p:cNvSpPr>
            <p:nvPr/>
          </p:nvSpPr>
          <p:spPr bwMode="gray">
            <a:xfrm>
              <a:off x="5731" y="1011"/>
              <a:ext cx="3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n-US" altLang="en-US" sz="2041"/>
                <a:t>2</a:t>
              </a:r>
            </a:p>
          </p:txBody>
        </p:sp>
      </p:grpSp>
      <p:grpSp>
        <p:nvGrpSpPr>
          <p:cNvPr id="4139" name="Group 225">
            <a:extLst>
              <a:ext uri="{FF2B5EF4-FFF2-40B4-BE49-F238E27FC236}">
                <a16:creationId xmlns:a16="http://schemas.microsoft.com/office/drawing/2014/main" id="{5B12A4D4-19E6-2AA4-13FD-9FC761564E1A}"/>
              </a:ext>
            </a:extLst>
          </p:cNvPr>
          <p:cNvGrpSpPr>
            <a:grpSpLocks/>
          </p:cNvGrpSpPr>
          <p:nvPr>
            <p:custDataLst>
              <p:tags r:id="rId41"/>
            </p:custDataLst>
          </p:nvPr>
        </p:nvGrpSpPr>
        <p:grpSpPr bwMode="auto">
          <a:xfrm>
            <a:off x="9737997" y="3887389"/>
            <a:ext cx="153875" cy="158735"/>
            <a:chOff x="5705" y="1003"/>
            <a:chExt cx="84" cy="85"/>
          </a:xfrm>
        </p:grpSpPr>
        <p:sp>
          <p:nvSpPr>
            <p:cNvPr id="4779" name="Oval 226">
              <a:extLst>
                <a:ext uri="{FF2B5EF4-FFF2-40B4-BE49-F238E27FC236}">
                  <a16:creationId xmlns:a16="http://schemas.microsoft.com/office/drawing/2014/main" id="{D03EAE27-75EA-2683-2566-412BCEE98A54}"/>
                </a:ext>
              </a:extLst>
            </p:cNvPr>
            <p:cNvSpPr>
              <a:spLocks noChangeArrowheads="1"/>
            </p:cNvSpPr>
            <p:nvPr/>
          </p:nvSpPr>
          <p:spPr bwMode="gray">
            <a:xfrm>
              <a:off x="5705" y="1003"/>
              <a:ext cx="84" cy="85"/>
            </a:xfrm>
            <a:prstGeom prst="ellipse">
              <a:avLst/>
            </a:prstGeom>
            <a:solidFill>
              <a:schemeClr val="accent1"/>
            </a:solidFill>
            <a:ln w="12700">
              <a:solidFill>
                <a:schemeClr val="tx1"/>
              </a:solidFill>
              <a:round/>
              <a:headEnd/>
              <a:tailEnd/>
            </a:ln>
          </p:spPr>
          <p:txBody>
            <a:bodyPr wrap="none" lIns="0" tIns="0" rIns="0" bIns="0" anchor="ctr" anchorCtr="1"/>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80" name="Rectangle 227">
              <a:extLst>
                <a:ext uri="{FF2B5EF4-FFF2-40B4-BE49-F238E27FC236}">
                  <a16:creationId xmlns:a16="http://schemas.microsoft.com/office/drawing/2014/main" id="{3147716C-867F-E3AD-53A1-AB4452F7176F}"/>
                </a:ext>
              </a:extLst>
            </p:cNvPr>
            <p:cNvSpPr>
              <a:spLocks noChangeArrowheads="1"/>
            </p:cNvSpPr>
            <p:nvPr/>
          </p:nvSpPr>
          <p:spPr bwMode="gray">
            <a:xfrm>
              <a:off x="5731" y="1011"/>
              <a:ext cx="3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n-US" altLang="en-US" sz="2041"/>
                <a:t>3</a:t>
              </a:r>
            </a:p>
          </p:txBody>
        </p:sp>
      </p:grpSp>
      <p:sp>
        <p:nvSpPr>
          <p:cNvPr id="4140" name="AutoShape 228">
            <a:extLst>
              <a:ext uri="{FF2B5EF4-FFF2-40B4-BE49-F238E27FC236}">
                <a16:creationId xmlns:a16="http://schemas.microsoft.com/office/drawing/2014/main" id="{6BF9B4B8-3584-20B1-EFF9-04B1FBBE0D0B}"/>
              </a:ext>
            </a:extLst>
          </p:cNvPr>
          <p:cNvSpPr>
            <a:spLocks noChangeArrowheads="1"/>
          </p:cNvSpPr>
          <p:nvPr>
            <p:custDataLst>
              <p:tags r:id="rId42"/>
            </p:custDataLst>
          </p:nvPr>
        </p:nvSpPr>
        <p:spPr bwMode="gray">
          <a:xfrm>
            <a:off x="6396462" y="5546008"/>
            <a:ext cx="1982568" cy="1311993"/>
          </a:xfrm>
          <a:prstGeom prst="rtTriangl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141" name="Line 229">
            <a:extLst>
              <a:ext uri="{FF2B5EF4-FFF2-40B4-BE49-F238E27FC236}">
                <a16:creationId xmlns:a16="http://schemas.microsoft.com/office/drawing/2014/main" id="{B58937EA-2933-E73A-DF96-309031EF96CB}"/>
              </a:ext>
            </a:extLst>
          </p:cNvPr>
          <p:cNvSpPr>
            <a:spLocks noChangeShapeType="1"/>
          </p:cNvSpPr>
          <p:nvPr>
            <p:custDataLst>
              <p:tags r:id="rId43"/>
            </p:custDataLst>
          </p:nvPr>
        </p:nvSpPr>
        <p:spPr bwMode="gray">
          <a:xfrm>
            <a:off x="4436572" y="4664866"/>
            <a:ext cx="3657384" cy="210081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42" name="Line 230">
            <a:extLst>
              <a:ext uri="{FF2B5EF4-FFF2-40B4-BE49-F238E27FC236}">
                <a16:creationId xmlns:a16="http://schemas.microsoft.com/office/drawing/2014/main" id="{D28E90DE-B12B-848F-6A28-B8073D143FC5}"/>
              </a:ext>
            </a:extLst>
          </p:cNvPr>
          <p:cNvSpPr>
            <a:spLocks noChangeShapeType="1"/>
          </p:cNvSpPr>
          <p:nvPr>
            <p:custDataLst>
              <p:tags r:id="rId44"/>
            </p:custDataLst>
          </p:nvPr>
        </p:nvSpPr>
        <p:spPr bwMode="gray">
          <a:xfrm flipH="1">
            <a:off x="1637652" y="4289085"/>
            <a:ext cx="2082992" cy="7013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43" name="Rectangle 231">
            <a:extLst>
              <a:ext uri="{FF2B5EF4-FFF2-40B4-BE49-F238E27FC236}">
                <a16:creationId xmlns:a16="http://schemas.microsoft.com/office/drawing/2014/main" id="{96A48265-02F5-6C3C-0229-D70E60BDEE75}"/>
              </a:ext>
            </a:extLst>
          </p:cNvPr>
          <p:cNvSpPr>
            <a:spLocks noChangeArrowheads="1"/>
          </p:cNvSpPr>
          <p:nvPr>
            <p:custDataLst>
              <p:tags r:id="rId45"/>
            </p:custDataLst>
          </p:nvPr>
        </p:nvSpPr>
        <p:spPr bwMode="gray">
          <a:xfrm>
            <a:off x="5410039" y="2972233"/>
            <a:ext cx="929734" cy="4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rgbClr val="FF0000"/>
              </a:buClr>
              <a:buSzPct val="70000"/>
              <a:buFont typeface="Wingdings" panose="05000000000000000000" pitchFamily="2" charset="2"/>
              <a:buChar char="Ø"/>
            </a:pPr>
            <a:r>
              <a:rPr lang="et-EE" altLang="en-US" sz="1224" dirty="0"/>
              <a:t>Analüüsi</a:t>
            </a:r>
          </a:p>
          <a:p>
            <a:pPr eaLnBrk="1" hangingPunct="1">
              <a:lnSpc>
                <a:spcPct val="90000"/>
              </a:lnSpc>
              <a:spcBef>
                <a:spcPct val="20000"/>
              </a:spcBef>
              <a:buClr>
                <a:srgbClr val="FF0000"/>
              </a:buClr>
              <a:buSzPct val="70000"/>
              <a:buFont typeface="Wingdings" panose="05000000000000000000" pitchFamily="2" charset="2"/>
              <a:buChar char="Ø"/>
            </a:pPr>
            <a:r>
              <a:rPr lang="et-EE" altLang="en-US" sz="1224" dirty="0"/>
              <a:t>fakte</a:t>
            </a:r>
            <a:endParaRPr lang="en-US" altLang="en-US" sz="1224" dirty="0"/>
          </a:p>
        </p:txBody>
      </p:sp>
      <p:sp>
        <p:nvSpPr>
          <p:cNvPr id="4144" name="Rectangle 238">
            <a:extLst>
              <a:ext uri="{FF2B5EF4-FFF2-40B4-BE49-F238E27FC236}">
                <a16:creationId xmlns:a16="http://schemas.microsoft.com/office/drawing/2014/main" id="{35DEE112-807A-AA2F-2B65-6A1725F60A91}"/>
              </a:ext>
            </a:extLst>
          </p:cNvPr>
          <p:cNvSpPr>
            <a:spLocks noChangeArrowheads="1"/>
          </p:cNvSpPr>
          <p:nvPr>
            <p:custDataLst>
              <p:tags r:id="rId46"/>
            </p:custDataLst>
          </p:nvPr>
        </p:nvSpPr>
        <p:spPr bwMode="gray">
          <a:xfrm>
            <a:off x="2054735" y="3075649"/>
            <a:ext cx="817972" cy="18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224" dirty="0"/>
              <a:t>Juuruta</a:t>
            </a:r>
            <a:endParaRPr lang="en-US" altLang="en-US" sz="1224" dirty="0"/>
          </a:p>
        </p:txBody>
      </p:sp>
      <p:sp>
        <p:nvSpPr>
          <p:cNvPr id="4145" name="Rectangle 242">
            <a:extLst>
              <a:ext uri="{FF2B5EF4-FFF2-40B4-BE49-F238E27FC236}">
                <a16:creationId xmlns:a16="http://schemas.microsoft.com/office/drawing/2014/main" id="{B9EA4FDF-7895-2338-43E7-2347F742FBF4}"/>
              </a:ext>
            </a:extLst>
          </p:cNvPr>
          <p:cNvSpPr>
            <a:spLocks noChangeArrowheads="1"/>
          </p:cNvSpPr>
          <p:nvPr>
            <p:custDataLst>
              <p:tags r:id="rId47"/>
            </p:custDataLst>
          </p:nvPr>
        </p:nvSpPr>
        <p:spPr bwMode="gray">
          <a:xfrm>
            <a:off x="2920490" y="2453915"/>
            <a:ext cx="1346009" cy="37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224" dirty="0"/>
              <a:t>Kontrolli ja muuda jatkusuutlikuks</a:t>
            </a:r>
            <a:endParaRPr lang="en-US" altLang="en-US" sz="1224" dirty="0"/>
          </a:p>
        </p:txBody>
      </p:sp>
      <p:sp>
        <p:nvSpPr>
          <p:cNvPr id="4146" name="Line 243">
            <a:extLst>
              <a:ext uri="{FF2B5EF4-FFF2-40B4-BE49-F238E27FC236}">
                <a16:creationId xmlns:a16="http://schemas.microsoft.com/office/drawing/2014/main" id="{E8685687-B844-D5C3-8F65-3C8826EC352A}"/>
              </a:ext>
            </a:extLst>
          </p:cNvPr>
          <p:cNvSpPr>
            <a:spLocks noChangeShapeType="1"/>
          </p:cNvSpPr>
          <p:nvPr>
            <p:custDataLst>
              <p:tags r:id="rId48"/>
            </p:custDataLst>
          </p:nvPr>
        </p:nvSpPr>
        <p:spPr bwMode="gray">
          <a:xfrm flipH="1" flipV="1">
            <a:off x="1593919" y="2803779"/>
            <a:ext cx="2047358" cy="32232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47" name="Freeform 244">
            <a:extLst>
              <a:ext uri="{FF2B5EF4-FFF2-40B4-BE49-F238E27FC236}">
                <a16:creationId xmlns:a16="http://schemas.microsoft.com/office/drawing/2014/main" id="{1C20C57F-AFDC-38D3-E6C6-F37983E7AF27}"/>
              </a:ext>
            </a:extLst>
          </p:cNvPr>
          <p:cNvSpPr>
            <a:spLocks/>
          </p:cNvSpPr>
          <p:nvPr>
            <p:custDataLst>
              <p:tags r:id="rId49"/>
            </p:custDataLst>
          </p:nvPr>
        </p:nvSpPr>
        <p:spPr bwMode="gray">
          <a:xfrm>
            <a:off x="4138538" y="2936599"/>
            <a:ext cx="194369" cy="288448"/>
          </a:xfrm>
          <a:custGeom>
            <a:avLst/>
            <a:gdLst>
              <a:gd name="T0" fmla="*/ 0 w 542"/>
              <a:gd name="T1" fmla="*/ 2147483647 h 451"/>
              <a:gd name="T2" fmla="*/ 2147483647 w 542"/>
              <a:gd name="T3" fmla="*/ 2147483647 h 451"/>
              <a:gd name="T4" fmla="*/ 2147483647 w 542"/>
              <a:gd name="T5" fmla="*/ 0 h 451"/>
              <a:gd name="T6" fmla="*/ 0 60000 65536"/>
              <a:gd name="T7" fmla="*/ 0 60000 65536"/>
              <a:gd name="T8" fmla="*/ 0 60000 65536"/>
              <a:gd name="T9" fmla="*/ 0 w 542"/>
              <a:gd name="T10" fmla="*/ 0 h 451"/>
              <a:gd name="T11" fmla="*/ 542 w 542"/>
              <a:gd name="T12" fmla="*/ 451 h 451"/>
            </a:gdLst>
            <a:ahLst/>
            <a:cxnLst>
              <a:cxn ang="T6">
                <a:pos x="T0" y="T1"/>
              </a:cxn>
              <a:cxn ang="T7">
                <a:pos x="T2" y="T3"/>
              </a:cxn>
              <a:cxn ang="T8">
                <a:pos x="T4" y="T5"/>
              </a:cxn>
            </a:cxnLst>
            <a:rect l="T9" t="T10" r="T11" b="T12"/>
            <a:pathLst>
              <a:path w="542" h="451">
                <a:moveTo>
                  <a:pt x="0" y="276"/>
                </a:moveTo>
                <a:lnTo>
                  <a:pt x="117" y="451"/>
                </a:lnTo>
                <a:lnTo>
                  <a:pt x="542"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sz="1837"/>
          </a:p>
        </p:txBody>
      </p:sp>
      <p:sp>
        <p:nvSpPr>
          <p:cNvPr id="4099" name="Rectangle 3" hidden="1">
            <a:extLst>
              <a:ext uri="{FF2B5EF4-FFF2-40B4-BE49-F238E27FC236}">
                <a16:creationId xmlns:a16="http://schemas.microsoft.com/office/drawing/2014/main" id="{E18F83D8-21BA-CD9D-A375-3B0C108AA3F9}"/>
              </a:ext>
            </a:extLst>
          </p:cNvPr>
          <p:cNvSpPr>
            <a:spLocks noChangeArrowheads="1"/>
          </p:cNvSpPr>
          <p:nvPr>
            <p:custDataLst>
              <p:tags r:id="rId50"/>
            </p:custDataLst>
          </p:nvPr>
        </p:nvSpPr>
        <p:spPr bwMode="auto">
          <a:xfrm>
            <a:off x="1524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37"/>
          </a:p>
        </p:txBody>
      </p:sp>
      <p:grpSp>
        <p:nvGrpSpPr>
          <p:cNvPr id="4148" name="Group 246">
            <a:extLst>
              <a:ext uri="{FF2B5EF4-FFF2-40B4-BE49-F238E27FC236}">
                <a16:creationId xmlns:a16="http://schemas.microsoft.com/office/drawing/2014/main" id="{E4CDE49A-5F52-D630-6E47-1B516E0887FA}"/>
              </a:ext>
            </a:extLst>
          </p:cNvPr>
          <p:cNvGrpSpPr>
            <a:grpSpLocks/>
          </p:cNvGrpSpPr>
          <p:nvPr/>
        </p:nvGrpSpPr>
        <p:grpSpPr bwMode="auto">
          <a:xfrm>
            <a:off x="1524270" y="830930"/>
            <a:ext cx="2415040" cy="1631083"/>
            <a:chOff x="75" y="595"/>
            <a:chExt cx="1491" cy="1007"/>
          </a:xfrm>
        </p:grpSpPr>
        <p:sp>
          <p:nvSpPr>
            <p:cNvPr id="4746" name="AutoShape 247">
              <a:extLst>
                <a:ext uri="{FF2B5EF4-FFF2-40B4-BE49-F238E27FC236}">
                  <a16:creationId xmlns:a16="http://schemas.microsoft.com/office/drawing/2014/main" id="{B000AFE0-8037-DD5C-E24A-18D12F48120B}"/>
                </a:ext>
              </a:extLst>
            </p:cNvPr>
            <p:cNvSpPr>
              <a:spLocks noChangeAspect="1" noChangeArrowheads="1" noTextEdit="1"/>
            </p:cNvSpPr>
            <p:nvPr/>
          </p:nvSpPr>
          <p:spPr bwMode="auto">
            <a:xfrm>
              <a:off x="75" y="595"/>
              <a:ext cx="134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37"/>
            </a:p>
          </p:txBody>
        </p:sp>
        <p:sp>
          <p:nvSpPr>
            <p:cNvPr id="4747" name="Rectangle 248">
              <a:extLst>
                <a:ext uri="{FF2B5EF4-FFF2-40B4-BE49-F238E27FC236}">
                  <a16:creationId xmlns:a16="http://schemas.microsoft.com/office/drawing/2014/main" id="{AC63C191-CE8E-2479-1DE0-5A6391F56077}"/>
                </a:ext>
              </a:extLst>
            </p:cNvPr>
            <p:cNvSpPr>
              <a:spLocks noChangeArrowheads="1"/>
            </p:cNvSpPr>
            <p:nvPr/>
          </p:nvSpPr>
          <p:spPr bwMode="auto">
            <a:xfrm>
              <a:off x="75" y="595"/>
              <a:ext cx="1343" cy="10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748" name="Picture 249">
              <a:extLst>
                <a:ext uri="{FF2B5EF4-FFF2-40B4-BE49-F238E27FC236}">
                  <a16:creationId xmlns:a16="http://schemas.microsoft.com/office/drawing/2014/main" id="{E441F06A-891F-F77A-D3F2-1CAA6549A6C6}"/>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5" y="595"/>
              <a:ext cx="16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9" name="Rectangle 250">
              <a:extLst>
                <a:ext uri="{FF2B5EF4-FFF2-40B4-BE49-F238E27FC236}">
                  <a16:creationId xmlns:a16="http://schemas.microsoft.com/office/drawing/2014/main" id="{4270D062-099A-9F37-3422-481E3527CEA1}"/>
                </a:ext>
              </a:extLst>
            </p:cNvPr>
            <p:cNvSpPr>
              <a:spLocks noChangeArrowheads="1"/>
            </p:cNvSpPr>
            <p:nvPr/>
          </p:nvSpPr>
          <p:spPr bwMode="auto">
            <a:xfrm>
              <a:off x="1178" y="601"/>
              <a:ext cx="223"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20051025 Diagnosis DEG v10</a:t>
              </a:r>
              <a:endParaRPr lang="en-US" altLang="en-US" sz="1632"/>
            </a:p>
          </p:txBody>
        </p:sp>
        <p:sp>
          <p:nvSpPr>
            <p:cNvPr id="4750" name="Rectangle 251">
              <a:extLst>
                <a:ext uri="{FF2B5EF4-FFF2-40B4-BE49-F238E27FC236}">
                  <a16:creationId xmlns:a16="http://schemas.microsoft.com/office/drawing/2014/main" id="{C2EC1CA4-71FC-854A-999E-AB195CAD4AF0}"/>
                </a:ext>
              </a:extLst>
            </p:cNvPr>
            <p:cNvSpPr>
              <a:spLocks noChangeArrowheads="1"/>
            </p:cNvSpPr>
            <p:nvPr/>
          </p:nvSpPr>
          <p:spPr bwMode="auto">
            <a:xfrm>
              <a:off x="1372" y="1572"/>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a:t>
              </a:r>
              <a:endParaRPr lang="en-US" altLang="en-US" sz="1632"/>
            </a:p>
          </p:txBody>
        </p:sp>
        <p:sp>
          <p:nvSpPr>
            <p:cNvPr id="4751" name="Rectangle 252">
              <a:extLst>
                <a:ext uri="{FF2B5EF4-FFF2-40B4-BE49-F238E27FC236}">
                  <a16:creationId xmlns:a16="http://schemas.microsoft.com/office/drawing/2014/main" id="{B220B7F7-2837-B0E6-8191-2A9806261E02}"/>
                </a:ext>
              </a:extLst>
            </p:cNvPr>
            <p:cNvSpPr>
              <a:spLocks noChangeArrowheads="1"/>
            </p:cNvSpPr>
            <p:nvPr/>
          </p:nvSpPr>
          <p:spPr bwMode="auto">
            <a:xfrm rot="5400000">
              <a:off x="1381" y="902"/>
              <a:ext cx="55"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Working Draft </a:t>
              </a:r>
              <a:endParaRPr lang="en-US" altLang="en-US" sz="1632"/>
            </a:p>
          </p:txBody>
        </p:sp>
        <p:sp>
          <p:nvSpPr>
            <p:cNvPr id="4752" name="Rectangle 253">
              <a:extLst>
                <a:ext uri="{FF2B5EF4-FFF2-40B4-BE49-F238E27FC236}">
                  <a16:creationId xmlns:a16="http://schemas.microsoft.com/office/drawing/2014/main" id="{35BC1E2C-14DA-FB2F-B19E-E2566233E225}"/>
                </a:ext>
              </a:extLst>
            </p:cNvPr>
            <p:cNvSpPr>
              <a:spLocks noChangeArrowheads="1"/>
            </p:cNvSpPr>
            <p:nvPr/>
          </p:nvSpPr>
          <p:spPr bwMode="auto">
            <a:xfrm rot="5400000">
              <a:off x="1406" y="952"/>
              <a:ext cx="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753" name="Rectangle 254">
              <a:extLst>
                <a:ext uri="{FF2B5EF4-FFF2-40B4-BE49-F238E27FC236}">
                  <a16:creationId xmlns:a16="http://schemas.microsoft.com/office/drawing/2014/main" id="{726EAEB2-AFE3-2D17-15F6-F70F7DC6857F}"/>
                </a:ext>
              </a:extLst>
            </p:cNvPr>
            <p:cNvSpPr>
              <a:spLocks noChangeArrowheads="1"/>
            </p:cNvSpPr>
            <p:nvPr/>
          </p:nvSpPr>
          <p:spPr bwMode="auto">
            <a:xfrm rot="5400000">
              <a:off x="1376" y="985"/>
              <a:ext cx="64"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Last Modified 23</a:t>
              </a:r>
              <a:endParaRPr lang="en-US" altLang="en-US" sz="1632"/>
            </a:p>
          </p:txBody>
        </p:sp>
        <p:sp>
          <p:nvSpPr>
            <p:cNvPr id="4754" name="Rectangle 255">
              <a:extLst>
                <a:ext uri="{FF2B5EF4-FFF2-40B4-BE49-F238E27FC236}">
                  <a16:creationId xmlns:a16="http://schemas.microsoft.com/office/drawing/2014/main" id="{2046D50C-1C70-D1C6-F538-E043A9642EA8}"/>
                </a:ext>
              </a:extLst>
            </p:cNvPr>
            <p:cNvSpPr>
              <a:spLocks noChangeArrowheads="1"/>
            </p:cNvSpPr>
            <p:nvPr/>
          </p:nvSpPr>
          <p:spPr bwMode="auto">
            <a:xfrm rot="5400000">
              <a:off x="1406" y="1043"/>
              <a:ext cx="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755" name="Rectangle 256">
              <a:extLst>
                <a:ext uri="{FF2B5EF4-FFF2-40B4-BE49-F238E27FC236}">
                  <a16:creationId xmlns:a16="http://schemas.microsoft.com/office/drawing/2014/main" id="{3A83F983-A8BC-E1D8-743B-C11E863AA832}"/>
                </a:ext>
              </a:extLst>
            </p:cNvPr>
            <p:cNvSpPr>
              <a:spLocks noChangeArrowheads="1"/>
            </p:cNvSpPr>
            <p:nvPr/>
          </p:nvSpPr>
          <p:spPr bwMode="auto">
            <a:xfrm rot="5400000">
              <a:off x="1403" y="1049"/>
              <a:ext cx="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11</a:t>
              </a:r>
              <a:endParaRPr lang="en-US" altLang="en-US" sz="1632"/>
            </a:p>
          </p:txBody>
        </p:sp>
        <p:sp>
          <p:nvSpPr>
            <p:cNvPr id="4756" name="Rectangle 257">
              <a:extLst>
                <a:ext uri="{FF2B5EF4-FFF2-40B4-BE49-F238E27FC236}">
                  <a16:creationId xmlns:a16="http://schemas.microsoft.com/office/drawing/2014/main" id="{B4E400C4-B1DD-5CD3-4311-B5FA6B415C67}"/>
                </a:ext>
              </a:extLst>
            </p:cNvPr>
            <p:cNvSpPr>
              <a:spLocks noChangeArrowheads="1"/>
            </p:cNvSpPr>
            <p:nvPr/>
          </p:nvSpPr>
          <p:spPr bwMode="auto">
            <a:xfrm rot="5400000">
              <a:off x="1406" y="1059"/>
              <a:ext cx="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757" name="Rectangle 258">
              <a:extLst>
                <a:ext uri="{FF2B5EF4-FFF2-40B4-BE49-F238E27FC236}">
                  <a16:creationId xmlns:a16="http://schemas.microsoft.com/office/drawing/2014/main" id="{3013C81B-3414-3E8E-6163-ED3C1CD19930}"/>
                </a:ext>
              </a:extLst>
            </p:cNvPr>
            <p:cNvSpPr>
              <a:spLocks noChangeArrowheads="1"/>
            </p:cNvSpPr>
            <p:nvPr/>
          </p:nvSpPr>
          <p:spPr bwMode="auto">
            <a:xfrm rot="5400000">
              <a:off x="1380" y="1085"/>
              <a:ext cx="57"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2005 20:05:22</a:t>
              </a:r>
              <a:endParaRPr lang="en-US" altLang="en-US" sz="1632"/>
            </a:p>
          </p:txBody>
        </p:sp>
        <p:sp>
          <p:nvSpPr>
            <p:cNvPr id="4758" name="Rectangle 259">
              <a:extLst>
                <a:ext uri="{FF2B5EF4-FFF2-40B4-BE49-F238E27FC236}">
                  <a16:creationId xmlns:a16="http://schemas.microsoft.com/office/drawing/2014/main" id="{2AFF3D49-92F0-D674-D390-2E9870FC1FBA}"/>
                </a:ext>
              </a:extLst>
            </p:cNvPr>
            <p:cNvSpPr>
              <a:spLocks noChangeArrowheads="1"/>
            </p:cNvSpPr>
            <p:nvPr/>
          </p:nvSpPr>
          <p:spPr bwMode="auto">
            <a:xfrm rot="5400000">
              <a:off x="1353" y="1203"/>
              <a:ext cx="1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Printed 24/10/2005 17:03:58</a:t>
              </a:r>
              <a:endParaRPr lang="en-US" altLang="en-US" sz="1632"/>
            </a:p>
          </p:txBody>
        </p:sp>
        <p:sp>
          <p:nvSpPr>
            <p:cNvPr id="4759" name="Rectangle 260">
              <a:extLst>
                <a:ext uri="{FF2B5EF4-FFF2-40B4-BE49-F238E27FC236}">
                  <a16:creationId xmlns:a16="http://schemas.microsoft.com/office/drawing/2014/main" id="{945211A8-3228-0DD4-CB5C-25737FD3F174}"/>
                </a:ext>
              </a:extLst>
            </p:cNvPr>
            <p:cNvSpPr>
              <a:spLocks noChangeArrowheads="1"/>
            </p:cNvSpPr>
            <p:nvPr/>
          </p:nvSpPr>
          <p:spPr bwMode="auto">
            <a:xfrm>
              <a:off x="93" y="631"/>
              <a:ext cx="1172"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3366"/>
                  </a:solidFill>
                </a:rPr>
                <a:t>The first results on each action are in, the impact can </a:t>
              </a:r>
              <a:endParaRPr lang="en-US" altLang="en-US" sz="1632"/>
            </a:p>
          </p:txBody>
        </p:sp>
        <p:sp>
          <p:nvSpPr>
            <p:cNvPr id="4760" name="Rectangle 261">
              <a:extLst>
                <a:ext uri="{FF2B5EF4-FFF2-40B4-BE49-F238E27FC236}">
                  <a16:creationId xmlns:a16="http://schemas.microsoft.com/office/drawing/2014/main" id="{27C2B23E-EB32-1198-7224-E5CF39083A07}"/>
                </a:ext>
              </a:extLst>
            </p:cNvPr>
            <p:cNvSpPr>
              <a:spLocks noChangeArrowheads="1"/>
            </p:cNvSpPr>
            <p:nvPr/>
          </p:nvSpPr>
          <p:spPr bwMode="auto">
            <a:xfrm>
              <a:off x="93" y="685"/>
              <a:ext cx="833"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3366"/>
                  </a:solidFill>
                </a:rPr>
                <a:t>be measured when the line is running </a:t>
              </a:r>
              <a:endParaRPr lang="en-US" altLang="en-US" sz="1632"/>
            </a:p>
          </p:txBody>
        </p:sp>
        <p:sp>
          <p:nvSpPr>
            <p:cNvPr id="4761" name="Rectangle 262">
              <a:extLst>
                <a:ext uri="{FF2B5EF4-FFF2-40B4-BE49-F238E27FC236}">
                  <a16:creationId xmlns:a16="http://schemas.microsoft.com/office/drawing/2014/main" id="{F12D4760-6AC9-642F-122B-40802AB8451A}"/>
                </a:ext>
              </a:extLst>
            </p:cNvPr>
            <p:cNvSpPr>
              <a:spLocks noChangeArrowheads="1"/>
            </p:cNvSpPr>
            <p:nvPr/>
          </p:nvSpPr>
          <p:spPr bwMode="auto">
            <a:xfrm>
              <a:off x="153" y="774"/>
              <a:ext cx="341"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A. Fail safe for settings </a:t>
              </a:r>
              <a:endParaRPr lang="en-US" altLang="en-US" sz="1632"/>
            </a:p>
          </p:txBody>
        </p:sp>
        <p:sp>
          <p:nvSpPr>
            <p:cNvPr id="4762" name="Rectangle 263">
              <a:extLst>
                <a:ext uri="{FF2B5EF4-FFF2-40B4-BE49-F238E27FC236}">
                  <a16:creationId xmlns:a16="http://schemas.microsoft.com/office/drawing/2014/main" id="{38C66EBE-3D16-BF8B-1EE9-64910B25E8A5}"/>
                </a:ext>
              </a:extLst>
            </p:cNvPr>
            <p:cNvSpPr>
              <a:spLocks noChangeArrowheads="1"/>
            </p:cNvSpPr>
            <p:nvPr/>
          </p:nvSpPr>
          <p:spPr bwMode="auto">
            <a:xfrm>
              <a:off x="193" y="810"/>
              <a:ext cx="149"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was made</a:t>
              </a:r>
              <a:endParaRPr lang="en-US" altLang="en-US" sz="1632"/>
            </a:p>
          </p:txBody>
        </p:sp>
        <p:sp>
          <p:nvSpPr>
            <p:cNvPr id="4763" name="Rectangle 264">
              <a:extLst>
                <a:ext uri="{FF2B5EF4-FFF2-40B4-BE49-F238E27FC236}">
                  <a16:creationId xmlns:a16="http://schemas.microsoft.com/office/drawing/2014/main" id="{33C02D08-7535-F280-16E0-066DBD6F2435}"/>
                </a:ext>
              </a:extLst>
            </p:cNvPr>
            <p:cNvSpPr>
              <a:spLocks noChangeArrowheads="1"/>
            </p:cNvSpPr>
            <p:nvPr/>
          </p:nvSpPr>
          <p:spPr bwMode="auto">
            <a:xfrm>
              <a:off x="554" y="774"/>
              <a:ext cx="37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B. A cleaning schedule is </a:t>
              </a:r>
              <a:endParaRPr lang="en-US" altLang="en-US" sz="1632"/>
            </a:p>
          </p:txBody>
        </p:sp>
        <p:sp>
          <p:nvSpPr>
            <p:cNvPr id="4764" name="Rectangle 265">
              <a:extLst>
                <a:ext uri="{FF2B5EF4-FFF2-40B4-BE49-F238E27FC236}">
                  <a16:creationId xmlns:a16="http://schemas.microsoft.com/office/drawing/2014/main" id="{792C4E5E-E12C-3247-332D-CD9F7393E6E8}"/>
                </a:ext>
              </a:extLst>
            </p:cNvPr>
            <p:cNvSpPr>
              <a:spLocks noChangeArrowheads="1"/>
            </p:cNvSpPr>
            <p:nvPr/>
          </p:nvSpPr>
          <p:spPr bwMode="auto">
            <a:xfrm>
              <a:off x="595" y="810"/>
              <a:ext cx="120"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followed</a:t>
              </a:r>
              <a:endParaRPr lang="en-US" altLang="en-US" sz="1632"/>
            </a:p>
          </p:txBody>
        </p:sp>
        <p:sp>
          <p:nvSpPr>
            <p:cNvPr id="4765" name="Rectangle 266">
              <a:extLst>
                <a:ext uri="{FF2B5EF4-FFF2-40B4-BE49-F238E27FC236}">
                  <a16:creationId xmlns:a16="http://schemas.microsoft.com/office/drawing/2014/main" id="{136D332B-0CD3-05C9-2940-79955F49B17E}"/>
                </a:ext>
              </a:extLst>
            </p:cNvPr>
            <p:cNvSpPr>
              <a:spLocks noChangeArrowheads="1"/>
            </p:cNvSpPr>
            <p:nvPr/>
          </p:nvSpPr>
          <p:spPr bwMode="auto">
            <a:xfrm>
              <a:off x="957" y="774"/>
              <a:ext cx="609"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C. Spare forks were made                         </a:t>
              </a:r>
              <a:endParaRPr lang="en-US" altLang="en-US" sz="1632"/>
            </a:p>
          </p:txBody>
        </p:sp>
        <p:sp>
          <p:nvSpPr>
            <p:cNvPr id="4766" name="Rectangle 267">
              <a:extLst>
                <a:ext uri="{FF2B5EF4-FFF2-40B4-BE49-F238E27FC236}">
                  <a16:creationId xmlns:a16="http://schemas.microsoft.com/office/drawing/2014/main" id="{F4AAD510-B297-7709-37A9-B3561F60EDA3}"/>
                </a:ext>
              </a:extLst>
            </p:cNvPr>
            <p:cNvSpPr>
              <a:spLocks noChangeArrowheads="1"/>
            </p:cNvSpPr>
            <p:nvPr/>
          </p:nvSpPr>
          <p:spPr bwMode="auto">
            <a:xfrm>
              <a:off x="997" y="810"/>
              <a:ext cx="27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to reduce lead time</a:t>
              </a:r>
              <a:endParaRPr lang="en-US" altLang="en-US" sz="1632"/>
            </a:p>
          </p:txBody>
        </p:sp>
        <p:sp>
          <p:nvSpPr>
            <p:cNvPr id="4767" name="Rectangle 268">
              <a:extLst>
                <a:ext uri="{FF2B5EF4-FFF2-40B4-BE49-F238E27FC236}">
                  <a16:creationId xmlns:a16="http://schemas.microsoft.com/office/drawing/2014/main" id="{9F9C3734-4714-F487-8025-0827F2535177}"/>
                </a:ext>
              </a:extLst>
            </p:cNvPr>
            <p:cNvSpPr>
              <a:spLocks noChangeArrowheads="1"/>
            </p:cNvSpPr>
            <p:nvPr/>
          </p:nvSpPr>
          <p:spPr bwMode="auto">
            <a:xfrm>
              <a:off x="153" y="1169"/>
              <a:ext cx="446"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 product guides were put on </a:t>
              </a:r>
              <a:endParaRPr lang="en-US" altLang="en-US" sz="1632"/>
            </a:p>
          </p:txBody>
        </p:sp>
        <p:sp>
          <p:nvSpPr>
            <p:cNvPr id="4768" name="Rectangle 269">
              <a:extLst>
                <a:ext uri="{FF2B5EF4-FFF2-40B4-BE49-F238E27FC236}">
                  <a16:creationId xmlns:a16="http://schemas.microsoft.com/office/drawing/2014/main" id="{EC16D56D-5D24-4ADB-3C87-BC1295674B7F}"/>
                </a:ext>
              </a:extLst>
            </p:cNvPr>
            <p:cNvSpPr>
              <a:spLocks noChangeArrowheads="1"/>
            </p:cNvSpPr>
            <p:nvPr/>
          </p:nvSpPr>
          <p:spPr bwMode="auto">
            <a:xfrm>
              <a:off x="193" y="1206"/>
              <a:ext cx="187"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the conveyor</a:t>
              </a:r>
              <a:endParaRPr lang="en-US" altLang="en-US" sz="1632"/>
            </a:p>
          </p:txBody>
        </p:sp>
        <p:sp>
          <p:nvSpPr>
            <p:cNvPr id="4769" name="Rectangle 270">
              <a:extLst>
                <a:ext uri="{FF2B5EF4-FFF2-40B4-BE49-F238E27FC236}">
                  <a16:creationId xmlns:a16="http://schemas.microsoft.com/office/drawing/2014/main" id="{E357CCFF-67F2-A89F-5FD1-F05C6B4EA36A}"/>
                </a:ext>
              </a:extLst>
            </p:cNvPr>
            <p:cNvSpPr>
              <a:spLocks noChangeArrowheads="1"/>
            </p:cNvSpPr>
            <p:nvPr/>
          </p:nvSpPr>
          <p:spPr bwMode="auto">
            <a:xfrm>
              <a:off x="554" y="1169"/>
              <a:ext cx="403"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E. Settings were put on the </a:t>
              </a:r>
              <a:endParaRPr lang="en-US" altLang="en-US" sz="1632"/>
            </a:p>
          </p:txBody>
        </p:sp>
        <p:sp>
          <p:nvSpPr>
            <p:cNvPr id="4770" name="Rectangle 271">
              <a:extLst>
                <a:ext uri="{FF2B5EF4-FFF2-40B4-BE49-F238E27FC236}">
                  <a16:creationId xmlns:a16="http://schemas.microsoft.com/office/drawing/2014/main" id="{F52D9D70-6A28-716F-C26C-B5F7C1E196DA}"/>
                </a:ext>
              </a:extLst>
            </p:cNvPr>
            <p:cNvSpPr>
              <a:spLocks noChangeArrowheads="1"/>
            </p:cNvSpPr>
            <p:nvPr/>
          </p:nvSpPr>
          <p:spPr bwMode="auto">
            <a:xfrm>
              <a:off x="595" y="1206"/>
              <a:ext cx="109"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monitor</a:t>
              </a:r>
              <a:endParaRPr lang="en-US" altLang="en-US" sz="1632"/>
            </a:p>
          </p:txBody>
        </p:sp>
        <p:sp>
          <p:nvSpPr>
            <p:cNvPr id="4771" name="Rectangle 272">
              <a:extLst>
                <a:ext uri="{FF2B5EF4-FFF2-40B4-BE49-F238E27FC236}">
                  <a16:creationId xmlns:a16="http://schemas.microsoft.com/office/drawing/2014/main" id="{3E717EC5-B6ED-1EC2-720B-6B78B3E73D8A}"/>
                </a:ext>
              </a:extLst>
            </p:cNvPr>
            <p:cNvSpPr>
              <a:spLocks noChangeArrowheads="1"/>
            </p:cNvSpPr>
            <p:nvPr/>
          </p:nvSpPr>
          <p:spPr bwMode="auto">
            <a:xfrm>
              <a:off x="975" y="1169"/>
              <a:ext cx="417"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F. Resetting the entire FC is </a:t>
              </a:r>
              <a:endParaRPr lang="en-US" altLang="en-US" sz="1632"/>
            </a:p>
          </p:txBody>
        </p:sp>
        <p:sp>
          <p:nvSpPr>
            <p:cNvPr id="4772" name="Rectangle 273">
              <a:extLst>
                <a:ext uri="{FF2B5EF4-FFF2-40B4-BE49-F238E27FC236}">
                  <a16:creationId xmlns:a16="http://schemas.microsoft.com/office/drawing/2014/main" id="{5EECD17B-2AA2-2C64-FF55-E61CB0F28381}"/>
                </a:ext>
              </a:extLst>
            </p:cNvPr>
            <p:cNvSpPr>
              <a:spLocks noChangeArrowheads="1"/>
            </p:cNvSpPr>
            <p:nvPr/>
          </p:nvSpPr>
          <p:spPr bwMode="auto">
            <a:xfrm>
              <a:off x="1015" y="1206"/>
              <a:ext cx="205"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being planned</a:t>
              </a:r>
              <a:endParaRPr lang="en-US" altLang="en-US" sz="1632"/>
            </a:p>
          </p:txBody>
        </p:sp>
        <p:pic>
          <p:nvPicPr>
            <p:cNvPr id="4773" name="Picture 274">
              <a:extLst>
                <a:ext uri="{FF2B5EF4-FFF2-40B4-BE49-F238E27FC236}">
                  <a16:creationId xmlns:a16="http://schemas.microsoft.com/office/drawing/2014/main" id="{BC605099-4BCE-5445-FC77-DD561B4F3461}"/>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43" y="859"/>
              <a:ext cx="36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4" name="Picture 275">
              <a:extLst>
                <a:ext uri="{FF2B5EF4-FFF2-40B4-BE49-F238E27FC236}">
                  <a16:creationId xmlns:a16="http://schemas.microsoft.com/office/drawing/2014/main" id="{9E01BCE2-0EE1-1516-948E-B13C7490A281}"/>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43" y="1254"/>
              <a:ext cx="36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5" name="Picture 276">
              <a:extLst>
                <a:ext uri="{FF2B5EF4-FFF2-40B4-BE49-F238E27FC236}">
                  <a16:creationId xmlns:a16="http://schemas.microsoft.com/office/drawing/2014/main" id="{B82719E5-B81B-B06E-A71A-04A8F31ACE6C}"/>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55" y="860"/>
              <a:ext cx="34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6" name="Picture 277">
              <a:extLst>
                <a:ext uri="{FF2B5EF4-FFF2-40B4-BE49-F238E27FC236}">
                  <a16:creationId xmlns:a16="http://schemas.microsoft.com/office/drawing/2014/main" id="{99A8CE73-27A6-E430-000B-95ED41D7BB55}"/>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971" y="1256"/>
              <a:ext cx="36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7" name="Picture 278">
              <a:extLst>
                <a:ext uri="{FF2B5EF4-FFF2-40B4-BE49-F238E27FC236}">
                  <a16:creationId xmlns:a16="http://schemas.microsoft.com/office/drawing/2014/main" id="{DF5612B2-994C-1CD7-299C-3BE5992B72C2}"/>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55" y="1254"/>
              <a:ext cx="36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8" name="Picture 279">
              <a:extLst>
                <a:ext uri="{FF2B5EF4-FFF2-40B4-BE49-F238E27FC236}">
                  <a16:creationId xmlns:a16="http://schemas.microsoft.com/office/drawing/2014/main" id="{374877CE-18A5-5B20-EDDE-95FDD5BB97C5}"/>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969" y="859"/>
              <a:ext cx="36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49" name="AutoShape 280">
            <a:extLst>
              <a:ext uri="{FF2B5EF4-FFF2-40B4-BE49-F238E27FC236}">
                <a16:creationId xmlns:a16="http://schemas.microsoft.com/office/drawing/2014/main" id="{7CDC6AD9-C7D0-821F-E560-F31B6A3B47DC}"/>
              </a:ext>
            </a:extLst>
          </p:cNvPr>
          <p:cNvSpPr>
            <a:spLocks noChangeAspect="1" noChangeArrowheads="1" noTextEdit="1"/>
          </p:cNvSpPr>
          <p:nvPr/>
        </p:nvSpPr>
        <p:spPr bwMode="auto">
          <a:xfrm>
            <a:off x="1697583" y="3322098"/>
            <a:ext cx="1540377" cy="115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sz="1837"/>
          </a:p>
        </p:txBody>
      </p:sp>
      <p:sp>
        <p:nvSpPr>
          <p:cNvPr id="4150" name="Rectangle 281">
            <a:extLst>
              <a:ext uri="{FF2B5EF4-FFF2-40B4-BE49-F238E27FC236}">
                <a16:creationId xmlns:a16="http://schemas.microsoft.com/office/drawing/2014/main" id="{16059921-8BCA-F3B5-DC21-AA424C33751D}"/>
              </a:ext>
            </a:extLst>
          </p:cNvPr>
          <p:cNvSpPr>
            <a:spLocks noChangeArrowheads="1"/>
          </p:cNvSpPr>
          <p:nvPr/>
        </p:nvSpPr>
        <p:spPr bwMode="auto">
          <a:xfrm>
            <a:off x="1697583" y="3322098"/>
            <a:ext cx="1540377" cy="1154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151" name="Picture 282">
            <a:extLst>
              <a:ext uri="{FF2B5EF4-FFF2-40B4-BE49-F238E27FC236}">
                <a16:creationId xmlns:a16="http://schemas.microsoft.com/office/drawing/2014/main" id="{51C6B85F-9D6C-0B88-7511-5E5E62DCEAE3}"/>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697583" y="3322098"/>
            <a:ext cx="187890" cy="115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2" name="Rectangle 283">
            <a:extLst>
              <a:ext uri="{FF2B5EF4-FFF2-40B4-BE49-F238E27FC236}">
                <a16:creationId xmlns:a16="http://schemas.microsoft.com/office/drawing/2014/main" id="{3A64D653-9360-0040-7673-978B43ECED26}"/>
              </a:ext>
            </a:extLst>
          </p:cNvPr>
          <p:cNvSpPr>
            <a:spLocks noChangeArrowheads="1"/>
          </p:cNvSpPr>
          <p:nvPr/>
        </p:nvSpPr>
        <p:spPr bwMode="auto">
          <a:xfrm>
            <a:off x="3169931" y="4442961"/>
            <a:ext cx="29155" cy="3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15</a:t>
            </a:r>
            <a:endParaRPr lang="en-US" altLang="en-US" sz="1632"/>
          </a:p>
        </p:txBody>
      </p:sp>
      <p:sp>
        <p:nvSpPr>
          <p:cNvPr id="4153" name="Rectangle 284">
            <a:extLst>
              <a:ext uri="{FF2B5EF4-FFF2-40B4-BE49-F238E27FC236}">
                <a16:creationId xmlns:a16="http://schemas.microsoft.com/office/drawing/2014/main" id="{36CE8D31-DA40-AFCB-657D-BB91A9D86B0F}"/>
              </a:ext>
            </a:extLst>
          </p:cNvPr>
          <p:cNvSpPr>
            <a:spLocks noChangeArrowheads="1"/>
          </p:cNvSpPr>
          <p:nvPr/>
        </p:nvSpPr>
        <p:spPr bwMode="auto">
          <a:xfrm rot="5400000">
            <a:off x="3182462" y="3685004"/>
            <a:ext cx="88320"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Working Draft </a:t>
            </a:r>
            <a:endParaRPr lang="en-US" altLang="en-US" sz="1632"/>
          </a:p>
        </p:txBody>
      </p:sp>
      <p:sp>
        <p:nvSpPr>
          <p:cNvPr id="4154" name="Rectangle 285">
            <a:extLst>
              <a:ext uri="{FF2B5EF4-FFF2-40B4-BE49-F238E27FC236}">
                <a16:creationId xmlns:a16="http://schemas.microsoft.com/office/drawing/2014/main" id="{007F1264-8970-6523-105E-8F315C241CD1}"/>
              </a:ext>
            </a:extLst>
          </p:cNvPr>
          <p:cNvSpPr>
            <a:spLocks noChangeArrowheads="1"/>
          </p:cNvSpPr>
          <p:nvPr/>
        </p:nvSpPr>
        <p:spPr bwMode="auto">
          <a:xfrm rot="5400000">
            <a:off x="3224192" y="3729464"/>
            <a:ext cx="4860" cy="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55" name="Rectangle 286">
            <a:extLst>
              <a:ext uri="{FF2B5EF4-FFF2-40B4-BE49-F238E27FC236}">
                <a16:creationId xmlns:a16="http://schemas.microsoft.com/office/drawing/2014/main" id="{AB2B062C-FFF7-F05B-8DD5-C5A194D5A921}"/>
              </a:ext>
            </a:extLst>
          </p:cNvPr>
          <p:cNvSpPr>
            <a:spLocks noChangeArrowheads="1"/>
          </p:cNvSpPr>
          <p:nvPr/>
        </p:nvSpPr>
        <p:spPr bwMode="auto">
          <a:xfrm rot="5400000">
            <a:off x="3175102" y="3781379"/>
            <a:ext cx="10304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Last Modified 23</a:t>
            </a:r>
            <a:endParaRPr lang="en-US" altLang="en-US" sz="1632"/>
          </a:p>
        </p:txBody>
      </p:sp>
      <p:sp>
        <p:nvSpPr>
          <p:cNvPr id="4156" name="Rectangle 287">
            <a:extLst>
              <a:ext uri="{FF2B5EF4-FFF2-40B4-BE49-F238E27FC236}">
                <a16:creationId xmlns:a16="http://schemas.microsoft.com/office/drawing/2014/main" id="{BDD86D8F-4FFF-480E-67C2-7EAD0A01C5BD}"/>
              </a:ext>
            </a:extLst>
          </p:cNvPr>
          <p:cNvSpPr>
            <a:spLocks noChangeArrowheads="1"/>
          </p:cNvSpPr>
          <p:nvPr/>
        </p:nvSpPr>
        <p:spPr bwMode="auto">
          <a:xfrm rot="5400000">
            <a:off x="3224192" y="3833128"/>
            <a:ext cx="4860" cy="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57" name="Rectangle 288">
            <a:extLst>
              <a:ext uri="{FF2B5EF4-FFF2-40B4-BE49-F238E27FC236}">
                <a16:creationId xmlns:a16="http://schemas.microsoft.com/office/drawing/2014/main" id="{FC8550A0-4310-1CB4-0610-A7E14BDCCAA5}"/>
              </a:ext>
            </a:extLst>
          </p:cNvPr>
          <p:cNvSpPr>
            <a:spLocks noChangeArrowheads="1"/>
          </p:cNvSpPr>
          <p:nvPr/>
        </p:nvSpPr>
        <p:spPr bwMode="auto">
          <a:xfrm rot="5400000">
            <a:off x="3218444" y="3842119"/>
            <a:ext cx="16356"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11</a:t>
            </a:r>
            <a:endParaRPr lang="en-US" altLang="en-US" sz="1632"/>
          </a:p>
        </p:txBody>
      </p:sp>
      <p:sp>
        <p:nvSpPr>
          <p:cNvPr id="4158" name="Rectangle 289">
            <a:extLst>
              <a:ext uri="{FF2B5EF4-FFF2-40B4-BE49-F238E27FC236}">
                <a16:creationId xmlns:a16="http://schemas.microsoft.com/office/drawing/2014/main" id="{8ED424DD-60CD-303E-8F22-A600CB6904B1}"/>
              </a:ext>
            </a:extLst>
          </p:cNvPr>
          <p:cNvSpPr>
            <a:spLocks noChangeArrowheads="1"/>
          </p:cNvSpPr>
          <p:nvPr/>
        </p:nvSpPr>
        <p:spPr bwMode="auto">
          <a:xfrm rot="5400000">
            <a:off x="3224192" y="3852565"/>
            <a:ext cx="4860" cy="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59" name="Rectangle 290">
            <a:extLst>
              <a:ext uri="{FF2B5EF4-FFF2-40B4-BE49-F238E27FC236}">
                <a16:creationId xmlns:a16="http://schemas.microsoft.com/office/drawing/2014/main" id="{238C288D-0D75-2A92-33D7-69BE0580A1B6}"/>
              </a:ext>
            </a:extLst>
          </p:cNvPr>
          <p:cNvSpPr>
            <a:spLocks noChangeArrowheads="1"/>
          </p:cNvSpPr>
          <p:nvPr/>
        </p:nvSpPr>
        <p:spPr bwMode="auto">
          <a:xfrm rot="5400000">
            <a:off x="3180827" y="3891522"/>
            <a:ext cx="9159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2005 16:42:25</a:t>
            </a:r>
            <a:endParaRPr lang="en-US" altLang="en-US" sz="1632"/>
          </a:p>
        </p:txBody>
      </p:sp>
      <p:sp>
        <p:nvSpPr>
          <p:cNvPr id="4160" name="Rectangle 291">
            <a:extLst>
              <a:ext uri="{FF2B5EF4-FFF2-40B4-BE49-F238E27FC236}">
                <a16:creationId xmlns:a16="http://schemas.microsoft.com/office/drawing/2014/main" id="{246C02C1-5892-3042-A22C-FA47BBB5A9B4}"/>
              </a:ext>
            </a:extLst>
          </p:cNvPr>
          <p:cNvSpPr>
            <a:spLocks noChangeArrowheads="1"/>
          </p:cNvSpPr>
          <p:nvPr/>
        </p:nvSpPr>
        <p:spPr bwMode="auto">
          <a:xfrm rot="5400000">
            <a:off x="3137484" y="4038918"/>
            <a:ext cx="178277"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Printed 24/10/2005 17:03:58</a:t>
            </a:r>
            <a:endParaRPr lang="en-US" altLang="en-US" sz="1632"/>
          </a:p>
        </p:txBody>
      </p:sp>
      <p:sp>
        <p:nvSpPr>
          <p:cNvPr id="4161" name="Rectangle 292">
            <a:extLst>
              <a:ext uri="{FF2B5EF4-FFF2-40B4-BE49-F238E27FC236}">
                <a16:creationId xmlns:a16="http://schemas.microsoft.com/office/drawing/2014/main" id="{472F85B2-8D07-81AA-96AA-5F275DB6333D}"/>
              </a:ext>
            </a:extLst>
          </p:cNvPr>
          <p:cNvSpPr>
            <a:spLocks noChangeArrowheads="1"/>
          </p:cNvSpPr>
          <p:nvPr/>
        </p:nvSpPr>
        <p:spPr bwMode="auto">
          <a:xfrm>
            <a:off x="1718639" y="3364211"/>
            <a:ext cx="1092556"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3366"/>
                </a:solidFill>
              </a:rPr>
              <a:t>Most actions were completed within one week </a:t>
            </a:r>
            <a:endParaRPr lang="en-US" altLang="en-US" sz="1632"/>
          </a:p>
        </p:txBody>
      </p:sp>
      <p:grpSp>
        <p:nvGrpSpPr>
          <p:cNvPr id="4162" name="Group 293">
            <a:extLst>
              <a:ext uri="{FF2B5EF4-FFF2-40B4-BE49-F238E27FC236}">
                <a16:creationId xmlns:a16="http://schemas.microsoft.com/office/drawing/2014/main" id="{22CDB060-DE3A-1133-8196-2B8C57053E3E}"/>
              </a:ext>
            </a:extLst>
          </p:cNvPr>
          <p:cNvGrpSpPr>
            <a:grpSpLocks/>
          </p:cNvGrpSpPr>
          <p:nvPr/>
        </p:nvGrpSpPr>
        <p:grpSpPr bwMode="auto">
          <a:xfrm>
            <a:off x="1807726" y="3464635"/>
            <a:ext cx="1305514" cy="939452"/>
            <a:chOff x="175" y="2139"/>
            <a:chExt cx="806" cy="580"/>
          </a:xfrm>
        </p:grpSpPr>
        <p:sp>
          <p:nvSpPr>
            <p:cNvPr id="4744" name="Rectangle 294">
              <a:extLst>
                <a:ext uri="{FF2B5EF4-FFF2-40B4-BE49-F238E27FC236}">
                  <a16:creationId xmlns:a16="http://schemas.microsoft.com/office/drawing/2014/main" id="{4A3C8EB1-AE69-1579-F516-85F9394032B2}"/>
                </a:ext>
              </a:extLst>
            </p:cNvPr>
            <p:cNvSpPr>
              <a:spLocks noChangeArrowheads="1"/>
            </p:cNvSpPr>
            <p:nvPr/>
          </p:nvSpPr>
          <p:spPr bwMode="auto">
            <a:xfrm>
              <a:off x="175" y="2139"/>
              <a:ext cx="806" cy="580"/>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45" name="Rectangle 295">
              <a:extLst>
                <a:ext uri="{FF2B5EF4-FFF2-40B4-BE49-F238E27FC236}">
                  <a16:creationId xmlns:a16="http://schemas.microsoft.com/office/drawing/2014/main" id="{22EF0B1F-B18F-4B7C-3726-BE0B85B95670}"/>
                </a:ext>
              </a:extLst>
            </p:cNvPr>
            <p:cNvSpPr>
              <a:spLocks noChangeArrowheads="1"/>
            </p:cNvSpPr>
            <p:nvPr/>
          </p:nvSpPr>
          <p:spPr bwMode="auto">
            <a:xfrm>
              <a:off x="175" y="2139"/>
              <a:ext cx="806" cy="580"/>
            </a:xfrm>
            <a:prstGeom prst="rect">
              <a:avLst/>
            </a:prstGeom>
            <a:noFill/>
            <a:ln w="15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163" name="Rectangle 296">
            <a:extLst>
              <a:ext uri="{FF2B5EF4-FFF2-40B4-BE49-F238E27FC236}">
                <a16:creationId xmlns:a16="http://schemas.microsoft.com/office/drawing/2014/main" id="{B07AE4AC-07C9-17BC-E713-9F2E805077EF}"/>
              </a:ext>
            </a:extLst>
          </p:cNvPr>
          <p:cNvSpPr>
            <a:spLocks noChangeArrowheads="1"/>
          </p:cNvSpPr>
          <p:nvPr/>
        </p:nvSpPr>
        <p:spPr bwMode="auto">
          <a:xfrm>
            <a:off x="1825543" y="3479213"/>
            <a:ext cx="794883" cy="9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0000"/>
                </a:solidFill>
              </a:rPr>
              <a:t>PROGRESS STATUS</a:t>
            </a:r>
            <a:endParaRPr lang="en-US" altLang="en-US" sz="1632"/>
          </a:p>
        </p:txBody>
      </p:sp>
      <p:sp>
        <p:nvSpPr>
          <p:cNvPr id="4164" name="Rectangle 297">
            <a:extLst>
              <a:ext uri="{FF2B5EF4-FFF2-40B4-BE49-F238E27FC236}">
                <a16:creationId xmlns:a16="http://schemas.microsoft.com/office/drawing/2014/main" id="{2B97EC4C-8D27-A775-0F1B-22C9F263D04A}"/>
              </a:ext>
            </a:extLst>
          </p:cNvPr>
          <p:cNvSpPr>
            <a:spLocks noChangeArrowheads="1"/>
          </p:cNvSpPr>
          <p:nvPr/>
        </p:nvSpPr>
        <p:spPr bwMode="auto">
          <a:xfrm>
            <a:off x="1825542" y="3636329"/>
            <a:ext cx="212623"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What? </a:t>
            </a:r>
            <a:endParaRPr lang="en-US" altLang="en-US" sz="1632"/>
          </a:p>
        </p:txBody>
      </p:sp>
      <p:sp>
        <p:nvSpPr>
          <p:cNvPr id="4165" name="Rectangle 298">
            <a:extLst>
              <a:ext uri="{FF2B5EF4-FFF2-40B4-BE49-F238E27FC236}">
                <a16:creationId xmlns:a16="http://schemas.microsoft.com/office/drawing/2014/main" id="{9EF8B82C-95DD-1095-6CB1-D4E3566C325C}"/>
              </a:ext>
            </a:extLst>
          </p:cNvPr>
          <p:cNvSpPr>
            <a:spLocks noChangeArrowheads="1"/>
          </p:cNvSpPr>
          <p:nvPr/>
        </p:nvSpPr>
        <p:spPr bwMode="auto">
          <a:xfrm>
            <a:off x="2640275" y="3636329"/>
            <a:ext cx="281317"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Status 18</a:t>
            </a:r>
            <a:endParaRPr lang="en-US" altLang="en-US" sz="1632"/>
          </a:p>
        </p:txBody>
      </p:sp>
      <p:sp>
        <p:nvSpPr>
          <p:cNvPr id="4166" name="Rectangle 299">
            <a:extLst>
              <a:ext uri="{FF2B5EF4-FFF2-40B4-BE49-F238E27FC236}">
                <a16:creationId xmlns:a16="http://schemas.microsoft.com/office/drawing/2014/main" id="{FDA5B88C-F828-6BD0-25D6-640206B684C1}"/>
              </a:ext>
            </a:extLst>
          </p:cNvPr>
          <p:cNvSpPr>
            <a:spLocks noChangeArrowheads="1"/>
          </p:cNvSpPr>
          <p:nvPr/>
        </p:nvSpPr>
        <p:spPr bwMode="auto">
          <a:xfrm>
            <a:off x="2949645" y="3636329"/>
            <a:ext cx="2289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a:t>
            </a:r>
            <a:endParaRPr lang="en-US" altLang="en-US" sz="1632"/>
          </a:p>
        </p:txBody>
      </p:sp>
      <p:sp>
        <p:nvSpPr>
          <p:cNvPr id="4167" name="Rectangle 300">
            <a:extLst>
              <a:ext uri="{FF2B5EF4-FFF2-40B4-BE49-F238E27FC236}">
                <a16:creationId xmlns:a16="http://schemas.microsoft.com/office/drawing/2014/main" id="{4214AF34-240C-92E3-DC18-EA299E74A8B4}"/>
              </a:ext>
            </a:extLst>
          </p:cNvPr>
          <p:cNvSpPr>
            <a:spLocks noChangeArrowheads="1"/>
          </p:cNvSpPr>
          <p:nvPr/>
        </p:nvSpPr>
        <p:spPr bwMode="auto">
          <a:xfrm>
            <a:off x="2972322" y="3636329"/>
            <a:ext cx="9322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11 </a:t>
            </a:r>
            <a:endParaRPr lang="en-US" altLang="en-US" sz="1632"/>
          </a:p>
        </p:txBody>
      </p:sp>
      <p:sp>
        <p:nvSpPr>
          <p:cNvPr id="4168" name="Line 301">
            <a:extLst>
              <a:ext uri="{FF2B5EF4-FFF2-40B4-BE49-F238E27FC236}">
                <a16:creationId xmlns:a16="http://schemas.microsoft.com/office/drawing/2014/main" id="{65CD7F05-A9E3-466E-5183-1DFCEC1E2459}"/>
              </a:ext>
            </a:extLst>
          </p:cNvPr>
          <p:cNvSpPr>
            <a:spLocks noChangeShapeType="1"/>
          </p:cNvSpPr>
          <p:nvPr/>
        </p:nvSpPr>
        <p:spPr bwMode="auto">
          <a:xfrm flipH="1">
            <a:off x="1819064" y="3730274"/>
            <a:ext cx="1281219" cy="16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169" name="Rectangle 302">
            <a:extLst>
              <a:ext uri="{FF2B5EF4-FFF2-40B4-BE49-F238E27FC236}">
                <a16:creationId xmlns:a16="http://schemas.microsoft.com/office/drawing/2014/main" id="{7B464222-9B9F-7926-F0FD-7B13CD863AFC}"/>
              </a:ext>
            </a:extLst>
          </p:cNvPr>
          <p:cNvSpPr>
            <a:spLocks noChangeArrowheads="1"/>
          </p:cNvSpPr>
          <p:nvPr/>
        </p:nvSpPr>
        <p:spPr bwMode="auto">
          <a:xfrm>
            <a:off x="1841740" y="3751330"/>
            <a:ext cx="776893"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A Settings of the conveyor</a:t>
            </a:r>
            <a:endParaRPr lang="en-US" altLang="en-US" sz="1632"/>
          </a:p>
        </p:txBody>
      </p:sp>
      <p:sp>
        <p:nvSpPr>
          <p:cNvPr id="4170" name="Rectangle 303">
            <a:extLst>
              <a:ext uri="{FF2B5EF4-FFF2-40B4-BE49-F238E27FC236}">
                <a16:creationId xmlns:a16="http://schemas.microsoft.com/office/drawing/2014/main" id="{B55A275C-BC82-6730-C2D0-531641B56EDC}"/>
              </a:ext>
            </a:extLst>
          </p:cNvPr>
          <p:cNvSpPr>
            <a:spLocks noChangeArrowheads="1"/>
          </p:cNvSpPr>
          <p:nvPr/>
        </p:nvSpPr>
        <p:spPr bwMode="auto">
          <a:xfrm>
            <a:off x="1841740" y="3861473"/>
            <a:ext cx="613337"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B Cleaning schedule</a:t>
            </a:r>
            <a:endParaRPr lang="en-US" altLang="en-US" sz="1632"/>
          </a:p>
        </p:txBody>
      </p:sp>
      <p:sp>
        <p:nvSpPr>
          <p:cNvPr id="4171" name="Rectangle 304">
            <a:extLst>
              <a:ext uri="{FF2B5EF4-FFF2-40B4-BE49-F238E27FC236}">
                <a16:creationId xmlns:a16="http://schemas.microsoft.com/office/drawing/2014/main" id="{53531875-9718-AD4F-C32E-8767E69646C7}"/>
              </a:ext>
            </a:extLst>
          </p:cNvPr>
          <p:cNvSpPr>
            <a:spLocks noChangeArrowheads="1"/>
          </p:cNvSpPr>
          <p:nvPr/>
        </p:nvSpPr>
        <p:spPr bwMode="auto">
          <a:xfrm>
            <a:off x="1841740" y="3971616"/>
            <a:ext cx="703292"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C Construct spare parts</a:t>
            </a:r>
            <a:endParaRPr lang="en-US" altLang="en-US" sz="1632"/>
          </a:p>
        </p:txBody>
      </p:sp>
      <p:sp>
        <p:nvSpPr>
          <p:cNvPr id="4172" name="Rectangle 305">
            <a:extLst>
              <a:ext uri="{FF2B5EF4-FFF2-40B4-BE49-F238E27FC236}">
                <a16:creationId xmlns:a16="http://schemas.microsoft.com/office/drawing/2014/main" id="{6B6FAAF3-7ECB-5212-D2CD-BD96FFC22760}"/>
              </a:ext>
            </a:extLst>
          </p:cNvPr>
          <p:cNvSpPr>
            <a:spLocks noChangeArrowheads="1"/>
          </p:cNvSpPr>
          <p:nvPr/>
        </p:nvSpPr>
        <p:spPr bwMode="auto">
          <a:xfrm>
            <a:off x="1841740" y="4081758"/>
            <a:ext cx="775256"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D Guides for the conveyor</a:t>
            </a:r>
            <a:endParaRPr lang="en-US" altLang="en-US" sz="1632"/>
          </a:p>
        </p:txBody>
      </p:sp>
      <p:sp>
        <p:nvSpPr>
          <p:cNvPr id="4173" name="Rectangle 306">
            <a:extLst>
              <a:ext uri="{FF2B5EF4-FFF2-40B4-BE49-F238E27FC236}">
                <a16:creationId xmlns:a16="http://schemas.microsoft.com/office/drawing/2014/main" id="{2EDD0FFD-E886-572C-90AA-D65BA31D9373}"/>
              </a:ext>
            </a:extLst>
          </p:cNvPr>
          <p:cNvSpPr>
            <a:spLocks noChangeArrowheads="1"/>
          </p:cNvSpPr>
          <p:nvPr/>
        </p:nvSpPr>
        <p:spPr bwMode="auto">
          <a:xfrm>
            <a:off x="1841740" y="4191901"/>
            <a:ext cx="593710"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E Settings of the FC</a:t>
            </a:r>
            <a:endParaRPr lang="en-US" altLang="en-US" sz="1632"/>
          </a:p>
        </p:txBody>
      </p:sp>
      <p:sp>
        <p:nvSpPr>
          <p:cNvPr id="4174" name="Rectangle 307">
            <a:extLst>
              <a:ext uri="{FF2B5EF4-FFF2-40B4-BE49-F238E27FC236}">
                <a16:creationId xmlns:a16="http://schemas.microsoft.com/office/drawing/2014/main" id="{2C3F0BCF-AD23-B998-5327-BEE6C28EAF76}"/>
              </a:ext>
            </a:extLst>
          </p:cNvPr>
          <p:cNvSpPr>
            <a:spLocks noChangeArrowheads="1"/>
          </p:cNvSpPr>
          <p:nvPr/>
        </p:nvSpPr>
        <p:spPr bwMode="auto">
          <a:xfrm>
            <a:off x="1841740" y="4302044"/>
            <a:ext cx="559362"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F Finish the kaizen</a:t>
            </a:r>
            <a:endParaRPr lang="en-US" altLang="en-US" sz="1632"/>
          </a:p>
        </p:txBody>
      </p:sp>
      <p:grpSp>
        <p:nvGrpSpPr>
          <p:cNvPr id="4175" name="Group 308">
            <a:extLst>
              <a:ext uri="{FF2B5EF4-FFF2-40B4-BE49-F238E27FC236}">
                <a16:creationId xmlns:a16="http://schemas.microsoft.com/office/drawing/2014/main" id="{1DE95535-1D31-3696-87C0-1185BFEBA253}"/>
              </a:ext>
            </a:extLst>
          </p:cNvPr>
          <p:cNvGrpSpPr>
            <a:grpSpLocks/>
          </p:cNvGrpSpPr>
          <p:nvPr/>
        </p:nvGrpSpPr>
        <p:grpSpPr bwMode="auto">
          <a:xfrm>
            <a:off x="2918871" y="3748091"/>
            <a:ext cx="87466" cy="631701"/>
            <a:chOff x="861" y="2314"/>
            <a:chExt cx="54" cy="390"/>
          </a:xfrm>
        </p:grpSpPr>
        <p:grpSp>
          <p:nvGrpSpPr>
            <p:cNvPr id="4706" name="Group 309">
              <a:extLst>
                <a:ext uri="{FF2B5EF4-FFF2-40B4-BE49-F238E27FC236}">
                  <a16:creationId xmlns:a16="http://schemas.microsoft.com/office/drawing/2014/main" id="{3CECCB29-79D9-9073-DD7E-A5C491AA7D90}"/>
                </a:ext>
              </a:extLst>
            </p:cNvPr>
            <p:cNvGrpSpPr>
              <a:grpSpLocks/>
            </p:cNvGrpSpPr>
            <p:nvPr/>
          </p:nvGrpSpPr>
          <p:grpSpPr bwMode="auto">
            <a:xfrm>
              <a:off x="861" y="2314"/>
              <a:ext cx="53" cy="55"/>
              <a:chOff x="861" y="2314"/>
              <a:chExt cx="53" cy="55"/>
            </a:xfrm>
          </p:grpSpPr>
          <p:grpSp>
            <p:nvGrpSpPr>
              <p:cNvPr id="4738" name="Group 310">
                <a:extLst>
                  <a:ext uri="{FF2B5EF4-FFF2-40B4-BE49-F238E27FC236}">
                    <a16:creationId xmlns:a16="http://schemas.microsoft.com/office/drawing/2014/main" id="{362AD3F1-AFF5-D727-543C-E182A07A52DA}"/>
                  </a:ext>
                </a:extLst>
              </p:cNvPr>
              <p:cNvGrpSpPr>
                <a:grpSpLocks/>
              </p:cNvGrpSpPr>
              <p:nvPr/>
            </p:nvGrpSpPr>
            <p:grpSpPr bwMode="auto">
              <a:xfrm>
                <a:off x="861" y="2314"/>
                <a:ext cx="53" cy="53"/>
                <a:chOff x="861" y="2314"/>
                <a:chExt cx="53" cy="53"/>
              </a:xfrm>
            </p:grpSpPr>
            <p:sp>
              <p:nvSpPr>
                <p:cNvPr id="4742" name="Oval 311">
                  <a:extLst>
                    <a:ext uri="{FF2B5EF4-FFF2-40B4-BE49-F238E27FC236}">
                      <a16:creationId xmlns:a16="http://schemas.microsoft.com/office/drawing/2014/main" id="{DEC98F64-973C-7D24-9548-3F1E53FEA9AC}"/>
                    </a:ext>
                  </a:extLst>
                </p:cNvPr>
                <p:cNvSpPr>
                  <a:spLocks noChangeArrowheads="1"/>
                </p:cNvSpPr>
                <p:nvPr/>
              </p:nvSpPr>
              <p:spPr bwMode="auto">
                <a:xfrm>
                  <a:off x="861" y="2314"/>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43" name="Oval 312">
                  <a:extLst>
                    <a:ext uri="{FF2B5EF4-FFF2-40B4-BE49-F238E27FC236}">
                      <a16:creationId xmlns:a16="http://schemas.microsoft.com/office/drawing/2014/main" id="{258A3B49-E5B1-7251-FF81-6B000A8B6BB0}"/>
                    </a:ext>
                  </a:extLst>
                </p:cNvPr>
                <p:cNvSpPr>
                  <a:spLocks noChangeArrowheads="1"/>
                </p:cNvSpPr>
                <p:nvPr/>
              </p:nvSpPr>
              <p:spPr bwMode="auto">
                <a:xfrm>
                  <a:off x="861" y="2314"/>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39" name="Group 313">
                <a:extLst>
                  <a:ext uri="{FF2B5EF4-FFF2-40B4-BE49-F238E27FC236}">
                    <a16:creationId xmlns:a16="http://schemas.microsoft.com/office/drawing/2014/main" id="{18ADB9DB-DE21-EC3E-0377-618147935E67}"/>
                  </a:ext>
                </a:extLst>
              </p:cNvPr>
              <p:cNvGrpSpPr>
                <a:grpSpLocks/>
              </p:cNvGrpSpPr>
              <p:nvPr/>
            </p:nvGrpSpPr>
            <p:grpSpPr bwMode="auto">
              <a:xfrm>
                <a:off x="861" y="2315"/>
                <a:ext cx="53" cy="54"/>
                <a:chOff x="861" y="2315"/>
                <a:chExt cx="53" cy="54"/>
              </a:xfrm>
            </p:grpSpPr>
            <p:sp>
              <p:nvSpPr>
                <p:cNvPr id="4740" name="Freeform 314">
                  <a:extLst>
                    <a:ext uri="{FF2B5EF4-FFF2-40B4-BE49-F238E27FC236}">
                      <a16:creationId xmlns:a16="http://schemas.microsoft.com/office/drawing/2014/main" id="{3A386B85-3D3F-CA48-011E-9D291F1B48AE}"/>
                    </a:ext>
                  </a:extLst>
                </p:cNvPr>
                <p:cNvSpPr>
                  <a:spLocks/>
                </p:cNvSpPr>
                <p:nvPr/>
              </p:nvSpPr>
              <p:spPr bwMode="auto">
                <a:xfrm>
                  <a:off x="861" y="2315"/>
                  <a:ext cx="53" cy="54"/>
                </a:xfrm>
                <a:custGeom>
                  <a:avLst/>
                  <a:gdLst>
                    <a:gd name="T0" fmla="*/ 0 w 1309"/>
                    <a:gd name="T1" fmla="*/ 0 h 1329"/>
                    <a:gd name="T2" fmla="*/ 0 w 1309"/>
                    <a:gd name="T3" fmla="*/ 0 h 1329"/>
                    <a:gd name="T4" fmla="*/ 0 w 1309"/>
                    <a:gd name="T5" fmla="*/ 0 h 1329"/>
                    <a:gd name="T6" fmla="*/ 0 w 1309"/>
                    <a:gd name="T7" fmla="*/ 0 h 1329"/>
                    <a:gd name="T8" fmla="*/ 0 w 1309"/>
                    <a:gd name="T9" fmla="*/ 0 h 1329"/>
                    <a:gd name="T10" fmla="*/ 0 w 1309"/>
                    <a:gd name="T11" fmla="*/ 0 h 1329"/>
                    <a:gd name="T12" fmla="*/ 0 w 1309"/>
                    <a:gd name="T13" fmla="*/ 0 h 1329"/>
                    <a:gd name="T14" fmla="*/ 0 60000 65536"/>
                    <a:gd name="T15" fmla="*/ 0 60000 65536"/>
                    <a:gd name="T16" fmla="*/ 0 60000 65536"/>
                    <a:gd name="T17" fmla="*/ 0 60000 65536"/>
                    <a:gd name="T18" fmla="*/ 0 60000 65536"/>
                    <a:gd name="T19" fmla="*/ 0 60000 65536"/>
                    <a:gd name="T20" fmla="*/ 0 60000 65536"/>
                    <a:gd name="T21" fmla="*/ 0 w 1309"/>
                    <a:gd name="T22" fmla="*/ 0 h 1329"/>
                    <a:gd name="T23" fmla="*/ 1309 w 1309"/>
                    <a:gd name="T24" fmla="*/ 1329 h 1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 h="1329">
                      <a:moveTo>
                        <a:pt x="655" y="0"/>
                      </a:moveTo>
                      <a:cubicBezTo>
                        <a:pt x="1016" y="0"/>
                        <a:pt x="1309" y="297"/>
                        <a:pt x="1309" y="665"/>
                      </a:cubicBezTo>
                      <a:cubicBezTo>
                        <a:pt x="1309" y="1032"/>
                        <a:pt x="1016" y="1329"/>
                        <a:pt x="655" y="1329"/>
                      </a:cubicBezTo>
                      <a:cubicBezTo>
                        <a:pt x="293" y="1329"/>
                        <a:pt x="0" y="1032"/>
                        <a:pt x="0" y="665"/>
                      </a:cubicBezTo>
                      <a:cubicBezTo>
                        <a:pt x="0" y="628"/>
                        <a:pt x="3" y="591"/>
                        <a:pt x="9" y="555"/>
                      </a:cubicBezTo>
                      <a:lnTo>
                        <a:pt x="655" y="665"/>
                      </a:lnTo>
                      <a:lnTo>
                        <a:pt x="655" y="0"/>
                      </a:lnTo>
                      <a:close/>
                    </a:path>
                  </a:pathLst>
                </a:custGeom>
                <a:solidFill>
                  <a:srgbClr val="C2212F"/>
                </a:solidFill>
                <a:ln w="0">
                  <a:solidFill>
                    <a:srgbClr val="000000"/>
                  </a:solidFill>
                  <a:round/>
                  <a:headEnd/>
                  <a:tailEnd/>
                </a:ln>
              </p:spPr>
              <p:txBody>
                <a:bodyPr/>
                <a:lstStyle/>
                <a:p>
                  <a:endParaRPr lang="en-US" sz="1837"/>
                </a:p>
              </p:txBody>
            </p:sp>
            <p:sp>
              <p:nvSpPr>
                <p:cNvPr id="4741" name="Freeform 315">
                  <a:extLst>
                    <a:ext uri="{FF2B5EF4-FFF2-40B4-BE49-F238E27FC236}">
                      <a16:creationId xmlns:a16="http://schemas.microsoft.com/office/drawing/2014/main" id="{2BD3A336-6812-8AAB-4BB9-B46CEAD1510E}"/>
                    </a:ext>
                  </a:extLst>
                </p:cNvPr>
                <p:cNvSpPr>
                  <a:spLocks/>
                </p:cNvSpPr>
                <p:nvPr/>
              </p:nvSpPr>
              <p:spPr bwMode="auto">
                <a:xfrm>
                  <a:off x="861" y="2315"/>
                  <a:ext cx="53" cy="54"/>
                </a:xfrm>
                <a:custGeom>
                  <a:avLst/>
                  <a:gdLst>
                    <a:gd name="T0" fmla="*/ 27 w 53"/>
                    <a:gd name="T1" fmla="*/ 0 h 54"/>
                    <a:gd name="T2" fmla="*/ 53 w 53"/>
                    <a:gd name="T3" fmla="*/ 27 h 54"/>
                    <a:gd name="T4" fmla="*/ 27 w 53"/>
                    <a:gd name="T5" fmla="*/ 54 h 54"/>
                    <a:gd name="T6" fmla="*/ 0 w 53"/>
                    <a:gd name="T7" fmla="*/ 27 h 54"/>
                    <a:gd name="T8" fmla="*/ 1 w 53"/>
                    <a:gd name="T9" fmla="*/ 23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27" y="0"/>
                      </a:moveTo>
                      <a:cubicBezTo>
                        <a:pt x="42" y="0"/>
                        <a:pt x="53" y="12"/>
                        <a:pt x="53" y="27"/>
                      </a:cubicBezTo>
                      <a:cubicBezTo>
                        <a:pt x="53" y="42"/>
                        <a:pt x="42" y="54"/>
                        <a:pt x="27" y="54"/>
                      </a:cubicBezTo>
                      <a:cubicBezTo>
                        <a:pt x="12" y="54"/>
                        <a:pt x="0" y="42"/>
                        <a:pt x="0" y="27"/>
                      </a:cubicBezTo>
                      <a:cubicBezTo>
                        <a:pt x="0" y="25"/>
                        <a:pt x="1" y="24"/>
                        <a:pt x="1" y="23"/>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07" name="Group 316">
              <a:extLst>
                <a:ext uri="{FF2B5EF4-FFF2-40B4-BE49-F238E27FC236}">
                  <a16:creationId xmlns:a16="http://schemas.microsoft.com/office/drawing/2014/main" id="{63310DBA-F3D8-188D-2C35-656A11F9321E}"/>
                </a:ext>
              </a:extLst>
            </p:cNvPr>
            <p:cNvGrpSpPr>
              <a:grpSpLocks/>
            </p:cNvGrpSpPr>
            <p:nvPr/>
          </p:nvGrpSpPr>
          <p:grpSpPr bwMode="auto">
            <a:xfrm>
              <a:off x="861" y="2382"/>
              <a:ext cx="54" cy="54"/>
              <a:chOff x="861" y="2382"/>
              <a:chExt cx="54" cy="54"/>
            </a:xfrm>
          </p:grpSpPr>
          <p:grpSp>
            <p:nvGrpSpPr>
              <p:cNvPr id="4732" name="Group 317">
                <a:extLst>
                  <a:ext uri="{FF2B5EF4-FFF2-40B4-BE49-F238E27FC236}">
                    <a16:creationId xmlns:a16="http://schemas.microsoft.com/office/drawing/2014/main" id="{860E1BA4-9D3A-658A-427D-36E4D9231D77}"/>
                  </a:ext>
                </a:extLst>
              </p:cNvPr>
              <p:cNvGrpSpPr>
                <a:grpSpLocks/>
              </p:cNvGrpSpPr>
              <p:nvPr/>
            </p:nvGrpSpPr>
            <p:grpSpPr bwMode="auto">
              <a:xfrm>
                <a:off x="861" y="2382"/>
                <a:ext cx="53" cy="53"/>
                <a:chOff x="861" y="2382"/>
                <a:chExt cx="53" cy="53"/>
              </a:xfrm>
            </p:grpSpPr>
            <p:sp>
              <p:nvSpPr>
                <p:cNvPr id="4736" name="Oval 318">
                  <a:extLst>
                    <a:ext uri="{FF2B5EF4-FFF2-40B4-BE49-F238E27FC236}">
                      <a16:creationId xmlns:a16="http://schemas.microsoft.com/office/drawing/2014/main" id="{3B85274A-7309-486E-4BEE-97CC67AB1AE6}"/>
                    </a:ext>
                  </a:extLst>
                </p:cNvPr>
                <p:cNvSpPr>
                  <a:spLocks noChangeArrowheads="1"/>
                </p:cNvSpPr>
                <p:nvPr/>
              </p:nvSpPr>
              <p:spPr bwMode="auto">
                <a:xfrm>
                  <a:off x="861" y="2382"/>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37" name="Oval 319">
                  <a:extLst>
                    <a:ext uri="{FF2B5EF4-FFF2-40B4-BE49-F238E27FC236}">
                      <a16:creationId xmlns:a16="http://schemas.microsoft.com/office/drawing/2014/main" id="{12420CE0-2269-77AA-5161-BE09F7BA4551}"/>
                    </a:ext>
                  </a:extLst>
                </p:cNvPr>
                <p:cNvSpPr>
                  <a:spLocks noChangeArrowheads="1"/>
                </p:cNvSpPr>
                <p:nvPr/>
              </p:nvSpPr>
              <p:spPr bwMode="auto">
                <a:xfrm>
                  <a:off x="861" y="2382"/>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33" name="Group 320">
                <a:extLst>
                  <a:ext uri="{FF2B5EF4-FFF2-40B4-BE49-F238E27FC236}">
                    <a16:creationId xmlns:a16="http://schemas.microsoft.com/office/drawing/2014/main" id="{73A72013-1E08-3ED9-8142-424FDA05D275}"/>
                  </a:ext>
                </a:extLst>
              </p:cNvPr>
              <p:cNvGrpSpPr>
                <a:grpSpLocks/>
              </p:cNvGrpSpPr>
              <p:nvPr/>
            </p:nvGrpSpPr>
            <p:grpSpPr bwMode="auto">
              <a:xfrm>
                <a:off x="862" y="2382"/>
                <a:ext cx="53" cy="54"/>
                <a:chOff x="862" y="2382"/>
                <a:chExt cx="53" cy="54"/>
              </a:xfrm>
            </p:grpSpPr>
            <p:sp>
              <p:nvSpPr>
                <p:cNvPr id="4734" name="Freeform 321">
                  <a:extLst>
                    <a:ext uri="{FF2B5EF4-FFF2-40B4-BE49-F238E27FC236}">
                      <a16:creationId xmlns:a16="http://schemas.microsoft.com/office/drawing/2014/main" id="{6F737DB7-219F-2359-8E93-41A095D7AA10}"/>
                    </a:ext>
                  </a:extLst>
                </p:cNvPr>
                <p:cNvSpPr>
                  <a:spLocks/>
                </p:cNvSpPr>
                <p:nvPr/>
              </p:nvSpPr>
              <p:spPr bwMode="auto">
                <a:xfrm>
                  <a:off x="862" y="2382"/>
                  <a:ext cx="53" cy="54"/>
                </a:xfrm>
                <a:custGeom>
                  <a:avLst/>
                  <a:gdLst>
                    <a:gd name="T0" fmla="*/ 0 w 1309"/>
                    <a:gd name="T1" fmla="*/ 0 h 1325"/>
                    <a:gd name="T2" fmla="*/ 0 w 1309"/>
                    <a:gd name="T3" fmla="*/ 0 h 1325"/>
                    <a:gd name="T4" fmla="*/ 0 w 1309"/>
                    <a:gd name="T5" fmla="*/ 0 h 1325"/>
                    <a:gd name="T6" fmla="*/ 0 w 1309"/>
                    <a:gd name="T7" fmla="*/ 0 h 1325"/>
                    <a:gd name="T8" fmla="*/ 0 w 1309"/>
                    <a:gd name="T9" fmla="*/ 0 h 1325"/>
                    <a:gd name="T10" fmla="*/ 0 w 1309"/>
                    <a:gd name="T11" fmla="*/ 0 h 1325"/>
                    <a:gd name="T12" fmla="*/ 0 w 1309"/>
                    <a:gd name="T13" fmla="*/ 0 h 1325"/>
                    <a:gd name="T14" fmla="*/ 0 60000 65536"/>
                    <a:gd name="T15" fmla="*/ 0 60000 65536"/>
                    <a:gd name="T16" fmla="*/ 0 60000 65536"/>
                    <a:gd name="T17" fmla="*/ 0 60000 65536"/>
                    <a:gd name="T18" fmla="*/ 0 60000 65536"/>
                    <a:gd name="T19" fmla="*/ 0 60000 65536"/>
                    <a:gd name="T20" fmla="*/ 0 60000 65536"/>
                    <a:gd name="T21" fmla="*/ 0 w 1309"/>
                    <a:gd name="T22" fmla="*/ 0 h 1325"/>
                    <a:gd name="T23" fmla="*/ 1309 w 1309"/>
                    <a:gd name="T24" fmla="*/ 1325 h 1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 h="1325">
                      <a:moveTo>
                        <a:pt x="654" y="0"/>
                      </a:moveTo>
                      <a:cubicBezTo>
                        <a:pt x="1016" y="0"/>
                        <a:pt x="1309" y="296"/>
                        <a:pt x="1309" y="662"/>
                      </a:cubicBezTo>
                      <a:cubicBezTo>
                        <a:pt x="1309" y="1028"/>
                        <a:pt x="1016" y="1325"/>
                        <a:pt x="654" y="1325"/>
                      </a:cubicBezTo>
                      <a:cubicBezTo>
                        <a:pt x="293" y="1325"/>
                        <a:pt x="0" y="1028"/>
                        <a:pt x="0" y="662"/>
                      </a:cubicBezTo>
                      <a:cubicBezTo>
                        <a:pt x="0" y="635"/>
                        <a:pt x="2" y="607"/>
                        <a:pt x="5" y="580"/>
                      </a:cubicBezTo>
                      <a:lnTo>
                        <a:pt x="654" y="662"/>
                      </a:lnTo>
                      <a:lnTo>
                        <a:pt x="654" y="0"/>
                      </a:lnTo>
                      <a:close/>
                    </a:path>
                  </a:pathLst>
                </a:custGeom>
                <a:solidFill>
                  <a:srgbClr val="C2212F"/>
                </a:solidFill>
                <a:ln w="0">
                  <a:solidFill>
                    <a:srgbClr val="000000"/>
                  </a:solidFill>
                  <a:round/>
                  <a:headEnd/>
                  <a:tailEnd/>
                </a:ln>
              </p:spPr>
              <p:txBody>
                <a:bodyPr/>
                <a:lstStyle/>
                <a:p>
                  <a:endParaRPr lang="en-US" sz="1837"/>
                </a:p>
              </p:txBody>
            </p:sp>
            <p:sp>
              <p:nvSpPr>
                <p:cNvPr id="4735" name="Freeform 322">
                  <a:extLst>
                    <a:ext uri="{FF2B5EF4-FFF2-40B4-BE49-F238E27FC236}">
                      <a16:creationId xmlns:a16="http://schemas.microsoft.com/office/drawing/2014/main" id="{C0F3F4BF-CD7C-B040-E0CF-55D59998A1AF}"/>
                    </a:ext>
                  </a:extLst>
                </p:cNvPr>
                <p:cNvSpPr>
                  <a:spLocks/>
                </p:cNvSpPr>
                <p:nvPr/>
              </p:nvSpPr>
              <p:spPr bwMode="auto">
                <a:xfrm>
                  <a:off x="862" y="2382"/>
                  <a:ext cx="53" cy="54"/>
                </a:xfrm>
                <a:custGeom>
                  <a:avLst/>
                  <a:gdLst>
                    <a:gd name="T0" fmla="*/ 26 w 53"/>
                    <a:gd name="T1" fmla="*/ 0 h 54"/>
                    <a:gd name="T2" fmla="*/ 53 w 53"/>
                    <a:gd name="T3" fmla="*/ 27 h 54"/>
                    <a:gd name="T4" fmla="*/ 26 w 53"/>
                    <a:gd name="T5" fmla="*/ 54 h 54"/>
                    <a:gd name="T6" fmla="*/ 0 w 53"/>
                    <a:gd name="T7" fmla="*/ 27 h 54"/>
                    <a:gd name="T8" fmla="*/ 0 w 53"/>
                    <a:gd name="T9" fmla="*/ 24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26" y="0"/>
                      </a:moveTo>
                      <a:cubicBezTo>
                        <a:pt x="41" y="0"/>
                        <a:pt x="53" y="12"/>
                        <a:pt x="53" y="27"/>
                      </a:cubicBezTo>
                      <a:cubicBezTo>
                        <a:pt x="53" y="42"/>
                        <a:pt x="41" y="54"/>
                        <a:pt x="26" y="54"/>
                      </a:cubicBezTo>
                      <a:cubicBezTo>
                        <a:pt x="12" y="54"/>
                        <a:pt x="0" y="42"/>
                        <a:pt x="0" y="27"/>
                      </a:cubicBezTo>
                      <a:cubicBezTo>
                        <a:pt x="0" y="26"/>
                        <a:pt x="0" y="25"/>
                        <a:pt x="0" y="24"/>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08" name="Group 323">
              <a:extLst>
                <a:ext uri="{FF2B5EF4-FFF2-40B4-BE49-F238E27FC236}">
                  <a16:creationId xmlns:a16="http://schemas.microsoft.com/office/drawing/2014/main" id="{ABBCBE71-CB83-90B9-DB90-F770B451199B}"/>
                </a:ext>
              </a:extLst>
            </p:cNvPr>
            <p:cNvGrpSpPr>
              <a:grpSpLocks/>
            </p:cNvGrpSpPr>
            <p:nvPr/>
          </p:nvGrpSpPr>
          <p:grpSpPr bwMode="auto">
            <a:xfrm>
              <a:off x="861" y="2449"/>
              <a:ext cx="53" cy="54"/>
              <a:chOff x="861" y="2449"/>
              <a:chExt cx="53" cy="54"/>
            </a:xfrm>
          </p:grpSpPr>
          <p:grpSp>
            <p:nvGrpSpPr>
              <p:cNvPr id="4726" name="Group 324">
                <a:extLst>
                  <a:ext uri="{FF2B5EF4-FFF2-40B4-BE49-F238E27FC236}">
                    <a16:creationId xmlns:a16="http://schemas.microsoft.com/office/drawing/2014/main" id="{37DB1A34-5510-0B06-126A-ED7AA393B89F}"/>
                  </a:ext>
                </a:extLst>
              </p:cNvPr>
              <p:cNvGrpSpPr>
                <a:grpSpLocks/>
              </p:cNvGrpSpPr>
              <p:nvPr/>
            </p:nvGrpSpPr>
            <p:grpSpPr bwMode="auto">
              <a:xfrm>
                <a:off x="861" y="2449"/>
                <a:ext cx="53" cy="53"/>
                <a:chOff x="861" y="2449"/>
                <a:chExt cx="53" cy="53"/>
              </a:xfrm>
            </p:grpSpPr>
            <p:sp>
              <p:nvSpPr>
                <p:cNvPr id="4730" name="Oval 325">
                  <a:extLst>
                    <a:ext uri="{FF2B5EF4-FFF2-40B4-BE49-F238E27FC236}">
                      <a16:creationId xmlns:a16="http://schemas.microsoft.com/office/drawing/2014/main" id="{AC956A88-A98F-FAC4-48BE-71B515C9AA00}"/>
                    </a:ext>
                  </a:extLst>
                </p:cNvPr>
                <p:cNvSpPr>
                  <a:spLocks noChangeArrowheads="1"/>
                </p:cNvSpPr>
                <p:nvPr/>
              </p:nvSpPr>
              <p:spPr bwMode="auto">
                <a:xfrm>
                  <a:off x="861" y="2449"/>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31" name="Oval 326">
                  <a:extLst>
                    <a:ext uri="{FF2B5EF4-FFF2-40B4-BE49-F238E27FC236}">
                      <a16:creationId xmlns:a16="http://schemas.microsoft.com/office/drawing/2014/main" id="{DB5BD88F-98B9-3DDE-F298-0F0D672A9C7D}"/>
                    </a:ext>
                  </a:extLst>
                </p:cNvPr>
                <p:cNvSpPr>
                  <a:spLocks noChangeArrowheads="1"/>
                </p:cNvSpPr>
                <p:nvPr/>
              </p:nvSpPr>
              <p:spPr bwMode="auto">
                <a:xfrm>
                  <a:off x="861" y="2449"/>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27" name="Group 327">
                <a:extLst>
                  <a:ext uri="{FF2B5EF4-FFF2-40B4-BE49-F238E27FC236}">
                    <a16:creationId xmlns:a16="http://schemas.microsoft.com/office/drawing/2014/main" id="{262252A5-B82F-735D-7BD3-B59E63DF5C3D}"/>
                  </a:ext>
                </a:extLst>
              </p:cNvPr>
              <p:cNvGrpSpPr>
                <a:grpSpLocks/>
              </p:cNvGrpSpPr>
              <p:nvPr/>
            </p:nvGrpSpPr>
            <p:grpSpPr bwMode="auto">
              <a:xfrm>
                <a:off x="861" y="2449"/>
                <a:ext cx="53" cy="54"/>
                <a:chOff x="861" y="2449"/>
                <a:chExt cx="53" cy="54"/>
              </a:xfrm>
            </p:grpSpPr>
            <p:sp>
              <p:nvSpPr>
                <p:cNvPr id="4728" name="Freeform 328">
                  <a:extLst>
                    <a:ext uri="{FF2B5EF4-FFF2-40B4-BE49-F238E27FC236}">
                      <a16:creationId xmlns:a16="http://schemas.microsoft.com/office/drawing/2014/main" id="{B804543C-E0A6-2818-D227-DACFE545335B}"/>
                    </a:ext>
                  </a:extLst>
                </p:cNvPr>
                <p:cNvSpPr>
                  <a:spLocks/>
                </p:cNvSpPr>
                <p:nvPr/>
              </p:nvSpPr>
              <p:spPr bwMode="auto">
                <a:xfrm>
                  <a:off x="861" y="2449"/>
                  <a:ext cx="53" cy="54"/>
                </a:xfrm>
                <a:custGeom>
                  <a:avLst/>
                  <a:gdLst>
                    <a:gd name="T0" fmla="*/ 0 w 1309"/>
                    <a:gd name="T1" fmla="*/ 0 h 1312"/>
                    <a:gd name="T2" fmla="*/ 0 w 1309"/>
                    <a:gd name="T3" fmla="*/ 0 h 1312"/>
                    <a:gd name="T4" fmla="*/ 0 w 1309"/>
                    <a:gd name="T5" fmla="*/ 0 h 1312"/>
                    <a:gd name="T6" fmla="*/ 0 w 1309"/>
                    <a:gd name="T7" fmla="*/ 0 h 1312"/>
                    <a:gd name="T8" fmla="*/ 0 w 1309"/>
                    <a:gd name="T9" fmla="*/ 0 h 1312"/>
                    <a:gd name="T10" fmla="*/ 0 w 1309"/>
                    <a:gd name="T11" fmla="*/ 0 h 1312"/>
                    <a:gd name="T12" fmla="*/ 0 w 1309"/>
                    <a:gd name="T13" fmla="*/ 0 h 1312"/>
                    <a:gd name="T14" fmla="*/ 0 60000 65536"/>
                    <a:gd name="T15" fmla="*/ 0 60000 65536"/>
                    <a:gd name="T16" fmla="*/ 0 60000 65536"/>
                    <a:gd name="T17" fmla="*/ 0 60000 65536"/>
                    <a:gd name="T18" fmla="*/ 0 60000 65536"/>
                    <a:gd name="T19" fmla="*/ 0 60000 65536"/>
                    <a:gd name="T20" fmla="*/ 0 60000 65536"/>
                    <a:gd name="T21" fmla="*/ 0 w 1309"/>
                    <a:gd name="T22" fmla="*/ 0 h 1312"/>
                    <a:gd name="T23" fmla="*/ 1309 w 1309"/>
                    <a:gd name="T24" fmla="*/ 1312 h 1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 h="1312">
                      <a:moveTo>
                        <a:pt x="655" y="0"/>
                      </a:moveTo>
                      <a:cubicBezTo>
                        <a:pt x="1016" y="0"/>
                        <a:pt x="1309" y="294"/>
                        <a:pt x="1309" y="656"/>
                      </a:cubicBezTo>
                      <a:cubicBezTo>
                        <a:pt x="1309" y="1019"/>
                        <a:pt x="1016" y="1312"/>
                        <a:pt x="655" y="1312"/>
                      </a:cubicBezTo>
                      <a:cubicBezTo>
                        <a:pt x="293" y="1312"/>
                        <a:pt x="0" y="1019"/>
                        <a:pt x="0" y="656"/>
                      </a:cubicBezTo>
                      <a:cubicBezTo>
                        <a:pt x="0" y="520"/>
                        <a:pt x="43" y="387"/>
                        <a:pt x="122" y="276"/>
                      </a:cubicBezTo>
                      <a:lnTo>
                        <a:pt x="655" y="656"/>
                      </a:lnTo>
                      <a:lnTo>
                        <a:pt x="655" y="0"/>
                      </a:lnTo>
                      <a:close/>
                    </a:path>
                  </a:pathLst>
                </a:custGeom>
                <a:solidFill>
                  <a:srgbClr val="C2212F"/>
                </a:solidFill>
                <a:ln w="0">
                  <a:solidFill>
                    <a:srgbClr val="000000"/>
                  </a:solidFill>
                  <a:round/>
                  <a:headEnd/>
                  <a:tailEnd/>
                </a:ln>
              </p:spPr>
              <p:txBody>
                <a:bodyPr/>
                <a:lstStyle/>
                <a:p>
                  <a:endParaRPr lang="en-US" sz="1837"/>
                </a:p>
              </p:txBody>
            </p:sp>
            <p:sp>
              <p:nvSpPr>
                <p:cNvPr id="4729" name="Freeform 329">
                  <a:extLst>
                    <a:ext uri="{FF2B5EF4-FFF2-40B4-BE49-F238E27FC236}">
                      <a16:creationId xmlns:a16="http://schemas.microsoft.com/office/drawing/2014/main" id="{8AC9DF9C-EBF6-3FA3-0FC6-64DEB3627A1E}"/>
                    </a:ext>
                  </a:extLst>
                </p:cNvPr>
                <p:cNvSpPr>
                  <a:spLocks/>
                </p:cNvSpPr>
                <p:nvPr/>
              </p:nvSpPr>
              <p:spPr bwMode="auto">
                <a:xfrm>
                  <a:off x="861" y="2449"/>
                  <a:ext cx="53" cy="54"/>
                </a:xfrm>
                <a:custGeom>
                  <a:avLst/>
                  <a:gdLst>
                    <a:gd name="T0" fmla="*/ 27 w 53"/>
                    <a:gd name="T1" fmla="*/ 0 h 54"/>
                    <a:gd name="T2" fmla="*/ 53 w 53"/>
                    <a:gd name="T3" fmla="*/ 27 h 54"/>
                    <a:gd name="T4" fmla="*/ 27 w 53"/>
                    <a:gd name="T5" fmla="*/ 54 h 54"/>
                    <a:gd name="T6" fmla="*/ 0 w 53"/>
                    <a:gd name="T7" fmla="*/ 27 h 54"/>
                    <a:gd name="T8" fmla="*/ 5 w 53"/>
                    <a:gd name="T9" fmla="*/ 12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27" y="0"/>
                      </a:moveTo>
                      <a:cubicBezTo>
                        <a:pt x="42" y="0"/>
                        <a:pt x="53" y="12"/>
                        <a:pt x="53" y="27"/>
                      </a:cubicBezTo>
                      <a:cubicBezTo>
                        <a:pt x="53" y="42"/>
                        <a:pt x="42" y="54"/>
                        <a:pt x="27" y="54"/>
                      </a:cubicBezTo>
                      <a:cubicBezTo>
                        <a:pt x="12" y="54"/>
                        <a:pt x="0" y="42"/>
                        <a:pt x="0" y="27"/>
                      </a:cubicBezTo>
                      <a:cubicBezTo>
                        <a:pt x="0" y="22"/>
                        <a:pt x="2" y="16"/>
                        <a:pt x="5" y="12"/>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09" name="Group 330">
              <a:extLst>
                <a:ext uri="{FF2B5EF4-FFF2-40B4-BE49-F238E27FC236}">
                  <a16:creationId xmlns:a16="http://schemas.microsoft.com/office/drawing/2014/main" id="{656CCA5B-5E88-26E0-0625-DF580717D319}"/>
                </a:ext>
              </a:extLst>
            </p:cNvPr>
            <p:cNvGrpSpPr>
              <a:grpSpLocks/>
            </p:cNvGrpSpPr>
            <p:nvPr/>
          </p:nvGrpSpPr>
          <p:grpSpPr bwMode="auto">
            <a:xfrm>
              <a:off x="861" y="2516"/>
              <a:ext cx="54" cy="54"/>
              <a:chOff x="861" y="2516"/>
              <a:chExt cx="54" cy="54"/>
            </a:xfrm>
          </p:grpSpPr>
          <p:grpSp>
            <p:nvGrpSpPr>
              <p:cNvPr id="4720" name="Group 331">
                <a:extLst>
                  <a:ext uri="{FF2B5EF4-FFF2-40B4-BE49-F238E27FC236}">
                    <a16:creationId xmlns:a16="http://schemas.microsoft.com/office/drawing/2014/main" id="{E45B68F0-F355-9706-4465-89D5F3DC598C}"/>
                  </a:ext>
                </a:extLst>
              </p:cNvPr>
              <p:cNvGrpSpPr>
                <a:grpSpLocks/>
              </p:cNvGrpSpPr>
              <p:nvPr/>
            </p:nvGrpSpPr>
            <p:grpSpPr bwMode="auto">
              <a:xfrm>
                <a:off x="861" y="2516"/>
                <a:ext cx="53" cy="53"/>
                <a:chOff x="861" y="2516"/>
                <a:chExt cx="53" cy="53"/>
              </a:xfrm>
            </p:grpSpPr>
            <p:sp>
              <p:nvSpPr>
                <p:cNvPr id="4724" name="Oval 332">
                  <a:extLst>
                    <a:ext uri="{FF2B5EF4-FFF2-40B4-BE49-F238E27FC236}">
                      <a16:creationId xmlns:a16="http://schemas.microsoft.com/office/drawing/2014/main" id="{936D2DC7-1044-2A03-BC9E-E70313A8645A}"/>
                    </a:ext>
                  </a:extLst>
                </p:cNvPr>
                <p:cNvSpPr>
                  <a:spLocks noChangeArrowheads="1"/>
                </p:cNvSpPr>
                <p:nvPr/>
              </p:nvSpPr>
              <p:spPr bwMode="auto">
                <a:xfrm>
                  <a:off x="861" y="2516"/>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25" name="Oval 333">
                  <a:extLst>
                    <a:ext uri="{FF2B5EF4-FFF2-40B4-BE49-F238E27FC236}">
                      <a16:creationId xmlns:a16="http://schemas.microsoft.com/office/drawing/2014/main" id="{9712E113-E913-620B-4281-493A7EDF0D6A}"/>
                    </a:ext>
                  </a:extLst>
                </p:cNvPr>
                <p:cNvSpPr>
                  <a:spLocks noChangeArrowheads="1"/>
                </p:cNvSpPr>
                <p:nvPr/>
              </p:nvSpPr>
              <p:spPr bwMode="auto">
                <a:xfrm>
                  <a:off x="861" y="2516"/>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21" name="Group 334">
                <a:extLst>
                  <a:ext uri="{FF2B5EF4-FFF2-40B4-BE49-F238E27FC236}">
                    <a16:creationId xmlns:a16="http://schemas.microsoft.com/office/drawing/2014/main" id="{9345C687-1115-FF16-F8CC-DC8BC15D7429}"/>
                  </a:ext>
                </a:extLst>
              </p:cNvPr>
              <p:cNvGrpSpPr>
                <a:grpSpLocks/>
              </p:cNvGrpSpPr>
              <p:nvPr/>
            </p:nvGrpSpPr>
            <p:grpSpPr bwMode="auto">
              <a:xfrm>
                <a:off x="864" y="2517"/>
                <a:ext cx="51" cy="53"/>
                <a:chOff x="864" y="2517"/>
                <a:chExt cx="51" cy="53"/>
              </a:xfrm>
            </p:grpSpPr>
            <p:sp>
              <p:nvSpPr>
                <p:cNvPr id="4722" name="Freeform 335">
                  <a:extLst>
                    <a:ext uri="{FF2B5EF4-FFF2-40B4-BE49-F238E27FC236}">
                      <a16:creationId xmlns:a16="http://schemas.microsoft.com/office/drawing/2014/main" id="{9D058310-58DC-DAE1-59EC-825BD0F0ECF4}"/>
                    </a:ext>
                  </a:extLst>
                </p:cNvPr>
                <p:cNvSpPr>
                  <a:spLocks/>
                </p:cNvSpPr>
                <p:nvPr/>
              </p:nvSpPr>
              <p:spPr bwMode="auto">
                <a:xfrm>
                  <a:off x="864" y="2517"/>
                  <a:ext cx="51" cy="53"/>
                </a:xfrm>
                <a:custGeom>
                  <a:avLst/>
                  <a:gdLst>
                    <a:gd name="T0" fmla="*/ 0 w 1246"/>
                    <a:gd name="T1" fmla="*/ 0 h 1325"/>
                    <a:gd name="T2" fmla="*/ 0 w 1246"/>
                    <a:gd name="T3" fmla="*/ 0 h 1325"/>
                    <a:gd name="T4" fmla="*/ 0 w 1246"/>
                    <a:gd name="T5" fmla="*/ 0 h 1325"/>
                    <a:gd name="T6" fmla="*/ 0 w 1246"/>
                    <a:gd name="T7" fmla="*/ 0 h 1325"/>
                    <a:gd name="T8" fmla="*/ 0 w 1246"/>
                    <a:gd name="T9" fmla="*/ 0 h 1325"/>
                    <a:gd name="T10" fmla="*/ 0 w 1246"/>
                    <a:gd name="T11" fmla="*/ 0 h 1325"/>
                    <a:gd name="T12" fmla="*/ 0 60000 65536"/>
                    <a:gd name="T13" fmla="*/ 0 60000 65536"/>
                    <a:gd name="T14" fmla="*/ 0 60000 65536"/>
                    <a:gd name="T15" fmla="*/ 0 60000 65536"/>
                    <a:gd name="T16" fmla="*/ 0 60000 65536"/>
                    <a:gd name="T17" fmla="*/ 0 60000 65536"/>
                    <a:gd name="T18" fmla="*/ 0 w 1246"/>
                    <a:gd name="T19" fmla="*/ 0 h 1325"/>
                    <a:gd name="T20" fmla="*/ 1246 w 1246"/>
                    <a:gd name="T21" fmla="*/ 1325 h 1325"/>
                  </a:gdLst>
                  <a:ahLst/>
                  <a:cxnLst>
                    <a:cxn ang="T12">
                      <a:pos x="T0" y="T1"/>
                    </a:cxn>
                    <a:cxn ang="T13">
                      <a:pos x="T2" y="T3"/>
                    </a:cxn>
                    <a:cxn ang="T14">
                      <a:pos x="T4" y="T5"/>
                    </a:cxn>
                    <a:cxn ang="T15">
                      <a:pos x="T6" y="T7"/>
                    </a:cxn>
                    <a:cxn ang="T16">
                      <a:pos x="T8" y="T9"/>
                    </a:cxn>
                    <a:cxn ang="T17">
                      <a:pos x="T10" y="T11"/>
                    </a:cxn>
                  </a:cxnLst>
                  <a:rect l="T18" t="T19" r="T20" b="T21"/>
                  <a:pathLst>
                    <a:path w="1246" h="1325">
                      <a:moveTo>
                        <a:pt x="590" y="0"/>
                      </a:moveTo>
                      <a:cubicBezTo>
                        <a:pt x="953" y="0"/>
                        <a:pt x="1246" y="297"/>
                        <a:pt x="1246" y="663"/>
                      </a:cubicBezTo>
                      <a:cubicBezTo>
                        <a:pt x="1246" y="1029"/>
                        <a:pt x="953" y="1325"/>
                        <a:pt x="590" y="1325"/>
                      </a:cubicBezTo>
                      <a:cubicBezTo>
                        <a:pt x="339" y="1325"/>
                        <a:pt x="110" y="1180"/>
                        <a:pt x="0" y="951"/>
                      </a:cubicBezTo>
                      <a:lnTo>
                        <a:pt x="590" y="663"/>
                      </a:lnTo>
                      <a:lnTo>
                        <a:pt x="590" y="0"/>
                      </a:lnTo>
                      <a:close/>
                    </a:path>
                  </a:pathLst>
                </a:custGeom>
                <a:solidFill>
                  <a:srgbClr val="C2212F"/>
                </a:solidFill>
                <a:ln w="0">
                  <a:solidFill>
                    <a:srgbClr val="000000"/>
                  </a:solidFill>
                  <a:round/>
                  <a:headEnd/>
                  <a:tailEnd/>
                </a:ln>
              </p:spPr>
              <p:txBody>
                <a:bodyPr/>
                <a:lstStyle/>
                <a:p>
                  <a:endParaRPr lang="en-US" sz="1837"/>
                </a:p>
              </p:txBody>
            </p:sp>
            <p:sp>
              <p:nvSpPr>
                <p:cNvPr id="4723" name="Freeform 336">
                  <a:extLst>
                    <a:ext uri="{FF2B5EF4-FFF2-40B4-BE49-F238E27FC236}">
                      <a16:creationId xmlns:a16="http://schemas.microsoft.com/office/drawing/2014/main" id="{06CE5F46-9419-C8D4-6093-1E556D7E4A52}"/>
                    </a:ext>
                  </a:extLst>
                </p:cNvPr>
                <p:cNvSpPr>
                  <a:spLocks/>
                </p:cNvSpPr>
                <p:nvPr/>
              </p:nvSpPr>
              <p:spPr bwMode="auto">
                <a:xfrm>
                  <a:off x="864" y="2517"/>
                  <a:ext cx="51" cy="53"/>
                </a:xfrm>
                <a:custGeom>
                  <a:avLst/>
                  <a:gdLst>
                    <a:gd name="T0" fmla="*/ 24 w 51"/>
                    <a:gd name="T1" fmla="*/ 0 h 53"/>
                    <a:gd name="T2" fmla="*/ 51 w 51"/>
                    <a:gd name="T3" fmla="*/ 26 h 53"/>
                    <a:gd name="T4" fmla="*/ 24 w 51"/>
                    <a:gd name="T5" fmla="*/ 53 h 53"/>
                    <a:gd name="T6" fmla="*/ 0 w 51"/>
                    <a:gd name="T7" fmla="*/ 38 h 53"/>
                    <a:gd name="T8" fmla="*/ 0 60000 65536"/>
                    <a:gd name="T9" fmla="*/ 0 60000 65536"/>
                    <a:gd name="T10" fmla="*/ 0 60000 65536"/>
                    <a:gd name="T11" fmla="*/ 0 60000 65536"/>
                    <a:gd name="T12" fmla="*/ 0 w 51"/>
                    <a:gd name="T13" fmla="*/ 0 h 53"/>
                    <a:gd name="T14" fmla="*/ 51 w 51"/>
                    <a:gd name="T15" fmla="*/ 53 h 53"/>
                  </a:gdLst>
                  <a:ahLst/>
                  <a:cxnLst>
                    <a:cxn ang="T8">
                      <a:pos x="T0" y="T1"/>
                    </a:cxn>
                    <a:cxn ang="T9">
                      <a:pos x="T2" y="T3"/>
                    </a:cxn>
                    <a:cxn ang="T10">
                      <a:pos x="T4" y="T5"/>
                    </a:cxn>
                    <a:cxn ang="T11">
                      <a:pos x="T6" y="T7"/>
                    </a:cxn>
                  </a:cxnLst>
                  <a:rect l="T12" t="T13" r="T14" b="T15"/>
                  <a:pathLst>
                    <a:path w="51" h="53">
                      <a:moveTo>
                        <a:pt x="24" y="0"/>
                      </a:moveTo>
                      <a:cubicBezTo>
                        <a:pt x="39" y="0"/>
                        <a:pt x="51" y="12"/>
                        <a:pt x="51" y="26"/>
                      </a:cubicBezTo>
                      <a:cubicBezTo>
                        <a:pt x="51" y="41"/>
                        <a:pt x="39" y="53"/>
                        <a:pt x="24" y="53"/>
                      </a:cubicBezTo>
                      <a:cubicBezTo>
                        <a:pt x="14" y="53"/>
                        <a:pt x="5" y="47"/>
                        <a:pt x="0" y="38"/>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10" name="Group 337">
              <a:extLst>
                <a:ext uri="{FF2B5EF4-FFF2-40B4-BE49-F238E27FC236}">
                  <a16:creationId xmlns:a16="http://schemas.microsoft.com/office/drawing/2014/main" id="{B948EFED-CA4C-8D98-2D48-0D249C00F0EF}"/>
                </a:ext>
              </a:extLst>
            </p:cNvPr>
            <p:cNvGrpSpPr>
              <a:grpSpLocks/>
            </p:cNvGrpSpPr>
            <p:nvPr/>
          </p:nvGrpSpPr>
          <p:grpSpPr bwMode="auto">
            <a:xfrm>
              <a:off x="861" y="2584"/>
              <a:ext cx="54" cy="54"/>
              <a:chOff x="861" y="2584"/>
              <a:chExt cx="54" cy="54"/>
            </a:xfrm>
          </p:grpSpPr>
          <p:grpSp>
            <p:nvGrpSpPr>
              <p:cNvPr id="4714" name="Group 338">
                <a:extLst>
                  <a:ext uri="{FF2B5EF4-FFF2-40B4-BE49-F238E27FC236}">
                    <a16:creationId xmlns:a16="http://schemas.microsoft.com/office/drawing/2014/main" id="{309C3992-F0DE-B3BC-11AC-072171E44EED}"/>
                  </a:ext>
                </a:extLst>
              </p:cNvPr>
              <p:cNvGrpSpPr>
                <a:grpSpLocks/>
              </p:cNvGrpSpPr>
              <p:nvPr/>
            </p:nvGrpSpPr>
            <p:grpSpPr bwMode="auto">
              <a:xfrm>
                <a:off x="861" y="2584"/>
                <a:ext cx="53" cy="53"/>
                <a:chOff x="861" y="2584"/>
                <a:chExt cx="53" cy="53"/>
              </a:xfrm>
            </p:grpSpPr>
            <p:sp>
              <p:nvSpPr>
                <p:cNvPr id="4718" name="Oval 339">
                  <a:extLst>
                    <a:ext uri="{FF2B5EF4-FFF2-40B4-BE49-F238E27FC236}">
                      <a16:creationId xmlns:a16="http://schemas.microsoft.com/office/drawing/2014/main" id="{5DF1E70B-0B76-645F-CF3B-4FB546307187}"/>
                    </a:ext>
                  </a:extLst>
                </p:cNvPr>
                <p:cNvSpPr>
                  <a:spLocks noChangeArrowheads="1"/>
                </p:cNvSpPr>
                <p:nvPr/>
              </p:nvSpPr>
              <p:spPr bwMode="auto">
                <a:xfrm>
                  <a:off x="861" y="2584"/>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19" name="Oval 340">
                  <a:extLst>
                    <a:ext uri="{FF2B5EF4-FFF2-40B4-BE49-F238E27FC236}">
                      <a16:creationId xmlns:a16="http://schemas.microsoft.com/office/drawing/2014/main" id="{1EE38DB6-8DA2-83FE-D5DD-3ED4BF42E8A8}"/>
                    </a:ext>
                  </a:extLst>
                </p:cNvPr>
                <p:cNvSpPr>
                  <a:spLocks noChangeArrowheads="1"/>
                </p:cNvSpPr>
                <p:nvPr/>
              </p:nvSpPr>
              <p:spPr bwMode="auto">
                <a:xfrm>
                  <a:off x="861" y="2584"/>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15" name="Group 341">
                <a:extLst>
                  <a:ext uri="{FF2B5EF4-FFF2-40B4-BE49-F238E27FC236}">
                    <a16:creationId xmlns:a16="http://schemas.microsoft.com/office/drawing/2014/main" id="{02850AA4-704C-5439-C0A5-D0B075E16056}"/>
                  </a:ext>
                </a:extLst>
              </p:cNvPr>
              <p:cNvGrpSpPr>
                <a:grpSpLocks/>
              </p:cNvGrpSpPr>
              <p:nvPr/>
            </p:nvGrpSpPr>
            <p:grpSpPr bwMode="auto">
              <a:xfrm>
                <a:off x="876" y="2584"/>
                <a:ext cx="39" cy="54"/>
                <a:chOff x="876" y="2584"/>
                <a:chExt cx="39" cy="54"/>
              </a:xfrm>
            </p:grpSpPr>
            <p:sp>
              <p:nvSpPr>
                <p:cNvPr id="4716" name="Freeform 342">
                  <a:extLst>
                    <a:ext uri="{FF2B5EF4-FFF2-40B4-BE49-F238E27FC236}">
                      <a16:creationId xmlns:a16="http://schemas.microsoft.com/office/drawing/2014/main" id="{5E2AED98-918C-5822-A2BA-8A17C19715AE}"/>
                    </a:ext>
                  </a:extLst>
                </p:cNvPr>
                <p:cNvSpPr>
                  <a:spLocks/>
                </p:cNvSpPr>
                <p:nvPr/>
              </p:nvSpPr>
              <p:spPr bwMode="auto">
                <a:xfrm>
                  <a:off x="876" y="2584"/>
                  <a:ext cx="39" cy="54"/>
                </a:xfrm>
                <a:custGeom>
                  <a:avLst/>
                  <a:gdLst>
                    <a:gd name="T0" fmla="*/ 0 w 951"/>
                    <a:gd name="T1" fmla="*/ 0 h 1329"/>
                    <a:gd name="T2" fmla="*/ 0 w 951"/>
                    <a:gd name="T3" fmla="*/ 0 h 1329"/>
                    <a:gd name="T4" fmla="*/ 0 w 951"/>
                    <a:gd name="T5" fmla="*/ 0 h 1329"/>
                    <a:gd name="T6" fmla="*/ 0 w 951"/>
                    <a:gd name="T7" fmla="*/ 0 h 1329"/>
                    <a:gd name="T8" fmla="*/ 0 w 951"/>
                    <a:gd name="T9" fmla="*/ 0 h 1329"/>
                    <a:gd name="T10" fmla="*/ 0 w 951"/>
                    <a:gd name="T11" fmla="*/ 0 h 1329"/>
                    <a:gd name="T12" fmla="*/ 0 60000 65536"/>
                    <a:gd name="T13" fmla="*/ 0 60000 65536"/>
                    <a:gd name="T14" fmla="*/ 0 60000 65536"/>
                    <a:gd name="T15" fmla="*/ 0 60000 65536"/>
                    <a:gd name="T16" fmla="*/ 0 60000 65536"/>
                    <a:gd name="T17" fmla="*/ 0 60000 65536"/>
                    <a:gd name="T18" fmla="*/ 0 w 951"/>
                    <a:gd name="T19" fmla="*/ 0 h 1329"/>
                    <a:gd name="T20" fmla="*/ 951 w 951"/>
                    <a:gd name="T21" fmla="*/ 1329 h 1329"/>
                  </a:gdLst>
                  <a:ahLst/>
                  <a:cxnLst>
                    <a:cxn ang="T12">
                      <a:pos x="T0" y="T1"/>
                    </a:cxn>
                    <a:cxn ang="T13">
                      <a:pos x="T2" y="T3"/>
                    </a:cxn>
                    <a:cxn ang="T14">
                      <a:pos x="T4" y="T5"/>
                    </a:cxn>
                    <a:cxn ang="T15">
                      <a:pos x="T6" y="T7"/>
                    </a:cxn>
                    <a:cxn ang="T16">
                      <a:pos x="T8" y="T9"/>
                    </a:cxn>
                    <a:cxn ang="T17">
                      <a:pos x="T10" y="T11"/>
                    </a:cxn>
                  </a:cxnLst>
                  <a:rect l="T18" t="T19" r="T20" b="T21"/>
                  <a:pathLst>
                    <a:path w="951" h="1329">
                      <a:moveTo>
                        <a:pt x="295" y="0"/>
                      </a:moveTo>
                      <a:cubicBezTo>
                        <a:pt x="657" y="0"/>
                        <a:pt x="951" y="298"/>
                        <a:pt x="951" y="665"/>
                      </a:cubicBezTo>
                      <a:cubicBezTo>
                        <a:pt x="951" y="1032"/>
                        <a:pt x="657" y="1329"/>
                        <a:pt x="295" y="1329"/>
                      </a:cubicBezTo>
                      <a:cubicBezTo>
                        <a:pt x="192" y="1329"/>
                        <a:pt x="92" y="1305"/>
                        <a:pt x="0" y="1259"/>
                      </a:cubicBezTo>
                      <a:lnTo>
                        <a:pt x="295" y="665"/>
                      </a:lnTo>
                      <a:lnTo>
                        <a:pt x="295" y="0"/>
                      </a:lnTo>
                      <a:close/>
                    </a:path>
                  </a:pathLst>
                </a:custGeom>
                <a:solidFill>
                  <a:srgbClr val="C2212F"/>
                </a:solidFill>
                <a:ln w="0">
                  <a:solidFill>
                    <a:srgbClr val="000000"/>
                  </a:solidFill>
                  <a:round/>
                  <a:headEnd/>
                  <a:tailEnd/>
                </a:ln>
              </p:spPr>
              <p:txBody>
                <a:bodyPr/>
                <a:lstStyle/>
                <a:p>
                  <a:endParaRPr lang="en-US" sz="1837"/>
                </a:p>
              </p:txBody>
            </p:sp>
            <p:sp>
              <p:nvSpPr>
                <p:cNvPr id="4717" name="Freeform 343">
                  <a:extLst>
                    <a:ext uri="{FF2B5EF4-FFF2-40B4-BE49-F238E27FC236}">
                      <a16:creationId xmlns:a16="http://schemas.microsoft.com/office/drawing/2014/main" id="{B9FE815D-C14B-352B-E831-74AC50EA6F14}"/>
                    </a:ext>
                  </a:extLst>
                </p:cNvPr>
                <p:cNvSpPr>
                  <a:spLocks/>
                </p:cNvSpPr>
                <p:nvPr/>
              </p:nvSpPr>
              <p:spPr bwMode="auto">
                <a:xfrm>
                  <a:off x="876" y="2584"/>
                  <a:ext cx="39" cy="54"/>
                </a:xfrm>
                <a:custGeom>
                  <a:avLst/>
                  <a:gdLst>
                    <a:gd name="T0" fmla="*/ 12 w 39"/>
                    <a:gd name="T1" fmla="*/ 0 h 54"/>
                    <a:gd name="T2" fmla="*/ 39 w 39"/>
                    <a:gd name="T3" fmla="*/ 27 h 54"/>
                    <a:gd name="T4" fmla="*/ 12 w 39"/>
                    <a:gd name="T5" fmla="*/ 54 h 54"/>
                    <a:gd name="T6" fmla="*/ 0 w 39"/>
                    <a:gd name="T7" fmla="*/ 51 h 54"/>
                    <a:gd name="T8" fmla="*/ 0 60000 65536"/>
                    <a:gd name="T9" fmla="*/ 0 60000 65536"/>
                    <a:gd name="T10" fmla="*/ 0 60000 65536"/>
                    <a:gd name="T11" fmla="*/ 0 60000 65536"/>
                    <a:gd name="T12" fmla="*/ 0 w 39"/>
                    <a:gd name="T13" fmla="*/ 0 h 54"/>
                    <a:gd name="T14" fmla="*/ 39 w 39"/>
                    <a:gd name="T15" fmla="*/ 54 h 54"/>
                  </a:gdLst>
                  <a:ahLst/>
                  <a:cxnLst>
                    <a:cxn ang="T8">
                      <a:pos x="T0" y="T1"/>
                    </a:cxn>
                    <a:cxn ang="T9">
                      <a:pos x="T2" y="T3"/>
                    </a:cxn>
                    <a:cxn ang="T10">
                      <a:pos x="T4" y="T5"/>
                    </a:cxn>
                    <a:cxn ang="T11">
                      <a:pos x="T6" y="T7"/>
                    </a:cxn>
                  </a:cxnLst>
                  <a:rect l="T12" t="T13" r="T14" b="T15"/>
                  <a:pathLst>
                    <a:path w="39" h="54">
                      <a:moveTo>
                        <a:pt x="12" y="0"/>
                      </a:moveTo>
                      <a:cubicBezTo>
                        <a:pt x="27" y="0"/>
                        <a:pt x="39" y="12"/>
                        <a:pt x="39" y="27"/>
                      </a:cubicBezTo>
                      <a:cubicBezTo>
                        <a:pt x="39" y="42"/>
                        <a:pt x="27" y="54"/>
                        <a:pt x="12" y="54"/>
                      </a:cubicBezTo>
                      <a:cubicBezTo>
                        <a:pt x="8" y="54"/>
                        <a:pt x="4" y="53"/>
                        <a:pt x="0" y="51"/>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11" name="Group 344">
              <a:extLst>
                <a:ext uri="{FF2B5EF4-FFF2-40B4-BE49-F238E27FC236}">
                  <a16:creationId xmlns:a16="http://schemas.microsoft.com/office/drawing/2014/main" id="{C9A014CD-309C-6749-C861-58B37F58946C}"/>
                </a:ext>
              </a:extLst>
            </p:cNvPr>
            <p:cNvGrpSpPr>
              <a:grpSpLocks/>
            </p:cNvGrpSpPr>
            <p:nvPr/>
          </p:nvGrpSpPr>
          <p:grpSpPr bwMode="auto">
            <a:xfrm>
              <a:off x="861" y="2651"/>
              <a:ext cx="53" cy="53"/>
              <a:chOff x="861" y="2651"/>
              <a:chExt cx="53" cy="53"/>
            </a:xfrm>
          </p:grpSpPr>
          <p:sp>
            <p:nvSpPr>
              <p:cNvPr id="4712" name="Oval 345">
                <a:extLst>
                  <a:ext uri="{FF2B5EF4-FFF2-40B4-BE49-F238E27FC236}">
                    <a16:creationId xmlns:a16="http://schemas.microsoft.com/office/drawing/2014/main" id="{1D6D7D33-5D09-D0F1-0639-45DC7913CA24}"/>
                  </a:ext>
                </a:extLst>
              </p:cNvPr>
              <p:cNvSpPr>
                <a:spLocks noChangeArrowheads="1"/>
              </p:cNvSpPr>
              <p:nvPr/>
            </p:nvSpPr>
            <p:spPr bwMode="auto">
              <a:xfrm>
                <a:off x="861" y="2651"/>
                <a:ext cx="53" cy="5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13" name="Oval 346">
                <a:extLst>
                  <a:ext uri="{FF2B5EF4-FFF2-40B4-BE49-F238E27FC236}">
                    <a16:creationId xmlns:a16="http://schemas.microsoft.com/office/drawing/2014/main" id="{7C54D694-354F-DE75-8E93-06D90B4A3EA2}"/>
                  </a:ext>
                </a:extLst>
              </p:cNvPr>
              <p:cNvSpPr>
                <a:spLocks noChangeArrowheads="1"/>
              </p:cNvSpPr>
              <p:nvPr/>
            </p:nvSpPr>
            <p:spPr bwMode="auto">
              <a:xfrm>
                <a:off x="861" y="2651"/>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sp>
        <p:nvSpPr>
          <p:cNvPr id="4176" name="AutoShape 347">
            <a:extLst>
              <a:ext uri="{FF2B5EF4-FFF2-40B4-BE49-F238E27FC236}">
                <a16:creationId xmlns:a16="http://schemas.microsoft.com/office/drawing/2014/main" id="{795FBEE0-0B77-0B29-E981-F9F36F00F3A4}"/>
              </a:ext>
            </a:extLst>
          </p:cNvPr>
          <p:cNvSpPr>
            <a:spLocks noChangeAspect="1" noChangeArrowheads="1" noTextEdit="1"/>
          </p:cNvSpPr>
          <p:nvPr/>
        </p:nvSpPr>
        <p:spPr bwMode="auto">
          <a:xfrm>
            <a:off x="1775331" y="5048746"/>
            <a:ext cx="2097569" cy="157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sz="1837"/>
          </a:p>
        </p:txBody>
      </p:sp>
      <p:sp>
        <p:nvSpPr>
          <p:cNvPr id="4177" name="Rectangle 348">
            <a:extLst>
              <a:ext uri="{FF2B5EF4-FFF2-40B4-BE49-F238E27FC236}">
                <a16:creationId xmlns:a16="http://schemas.microsoft.com/office/drawing/2014/main" id="{2B287BCC-F196-468B-006B-610E47BE1050}"/>
              </a:ext>
            </a:extLst>
          </p:cNvPr>
          <p:cNvSpPr>
            <a:spLocks noChangeArrowheads="1"/>
          </p:cNvSpPr>
          <p:nvPr/>
        </p:nvSpPr>
        <p:spPr bwMode="auto">
          <a:xfrm>
            <a:off x="1775331" y="5048746"/>
            <a:ext cx="2097569" cy="15727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178" name="Picture 349">
            <a:extLst>
              <a:ext uri="{FF2B5EF4-FFF2-40B4-BE49-F238E27FC236}">
                <a16:creationId xmlns:a16="http://schemas.microsoft.com/office/drawing/2014/main" id="{0C915D5E-A58A-935A-8A2E-09BA843552B5}"/>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775331" y="5048746"/>
            <a:ext cx="255920" cy="157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9" name="Rectangle 350">
            <a:extLst>
              <a:ext uri="{FF2B5EF4-FFF2-40B4-BE49-F238E27FC236}">
                <a16:creationId xmlns:a16="http://schemas.microsoft.com/office/drawing/2014/main" id="{C283BA01-C519-3BC0-37B2-33980645B50D}"/>
              </a:ext>
            </a:extLst>
          </p:cNvPr>
          <p:cNvSpPr>
            <a:spLocks noChangeArrowheads="1"/>
          </p:cNvSpPr>
          <p:nvPr/>
        </p:nvSpPr>
        <p:spPr bwMode="auto">
          <a:xfrm>
            <a:off x="3801631" y="6574546"/>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9</a:t>
            </a:r>
            <a:endParaRPr lang="en-US" altLang="en-US" sz="1632"/>
          </a:p>
        </p:txBody>
      </p:sp>
      <p:sp>
        <p:nvSpPr>
          <p:cNvPr id="4180" name="Rectangle 351">
            <a:extLst>
              <a:ext uri="{FF2B5EF4-FFF2-40B4-BE49-F238E27FC236}">
                <a16:creationId xmlns:a16="http://schemas.microsoft.com/office/drawing/2014/main" id="{A5E12525-18AD-7378-12AC-7B22A0CB07E5}"/>
              </a:ext>
            </a:extLst>
          </p:cNvPr>
          <p:cNvSpPr>
            <a:spLocks noChangeArrowheads="1"/>
          </p:cNvSpPr>
          <p:nvPr/>
        </p:nvSpPr>
        <p:spPr bwMode="auto">
          <a:xfrm rot="5400000">
            <a:off x="3813353" y="5529894"/>
            <a:ext cx="88320"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Working Draft </a:t>
            </a:r>
            <a:endParaRPr lang="en-US" altLang="en-US" sz="1632"/>
          </a:p>
        </p:txBody>
      </p:sp>
      <p:sp>
        <p:nvSpPr>
          <p:cNvPr id="4181" name="Rectangle 352">
            <a:extLst>
              <a:ext uri="{FF2B5EF4-FFF2-40B4-BE49-F238E27FC236}">
                <a16:creationId xmlns:a16="http://schemas.microsoft.com/office/drawing/2014/main" id="{4F481504-C651-44BA-7558-2937E14C08D7}"/>
              </a:ext>
            </a:extLst>
          </p:cNvPr>
          <p:cNvSpPr>
            <a:spLocks noChangeArrowheads="1"/>
          </p:cNvSpPr>
          <p:nvPr/>
        </p:nvSpPr>
        <p:spPr bwMode="auto">
          <a:xfrm rot="5400000">
            <a:off x="3855059" y="5605213"/>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82" name="Rectangle 353">
            <a:extLst>
              <a:ext uri="{FF2B5EF4-FFF2-40B4-BE49-F238E27FC236}">
                <a16:creationId xmlns:a16="http://schemas.microsoft.com/office/drawing/2014/main" id="{828FEEEE-90B8-2854-575C-8099D124E6E8}"/>
              </a:ext>
            </a:extLst>
          </p:cNvPr>
          <p:cNvSpPr>
            <a:spLocks noChangeArrowheads="1"/>
          </p:cNvSpPr>
          <p:nvPr/>
        </p:nvSpPr>
        <p:spPr bwMode="auto">
          <a:xfrm rot="5400000">
            <a:off x="3805992" y="5659474"/>
            <a:ext cx="10304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Last Modified 23</a:t>
            </a:r>
            <a:endParaRPr lang="en-US" altLang="en-US" sz="1632"/>
          </a:p>
        </p:txBody>
      </p:sp>
      <p:sp>
        <p:nvSpPr>
          <p:cNvPr id="4183" name="Rectangle 354">
            <a:extLst>
              <a:ext uri="{FF2B5EF4-FFF2-40B4-BE49-F238E27FC236}">
                <a16:creationId xmlns:a16="http://schemas.microsoft.com/office/drawing/2014/main" id="{BBF3336E-535B-EC6A-1580-36D6D83FD7EC}"/>
              </a:ext>
            </a:extLst>
          </p:cNvPr>
          <p:cNvSpPr>
            <a:spLocks noChangeArrowheads="1"/>
          </p:cNvSpPr>
          <p:nvPr/>
        </p:nvSpPr>
        <p:spPr bwMode="auto">
          <a:xfrm rot="5400000">
            <a:off x="3855059" y="5747750"/>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84" name="Rectangle 355">
            <a:extLst>
              <a:ext uri="{FF2B5EF4-FFF2-40B4-BE49-F238E27FC236}">
                <a16:creationId xmlns:a16="http://schemas.microsoft.com/office/drawing/2014/main" id="{794C1C43-D87F-038D-8E87-2180D36A1F1E}"/>
              </a:ext>
            </a:extLst>
          </p:cNvPr>
          <p:cNvSpPr>
            <a:spLocks noChangeArrowheads="1"/>
          </p:cNvSpPr>
          <p:nvPr/>
        </p:nvSpPr>
        <p:spPr bwMode="auto">
          <a:xfrm rot="5400000">
            <a:off x="3849335" y="5758278"/>
            <a:ext cx="16356"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11</a:t>
            </a:r>
            <a:endParaRPr lang="en-US" altLang="en-US" sz="1632"/>
          </a:p>
        </p:txBody>
      </p:sp>
      <p:sp>
        <p:nvSpPr>
          <p:cNvPr id="4185" name="Rectangle 356">
            <a:extLst>
              <a:ext uri="{FF2B5EF4-FFF2-40B4-BE49-F238E27FC236}">
                <a16:creationId xmlns:a16="http://schemas.microsoft.com/office/drawing/2014/main" id="{DB66E2D0-3F70-2806-79AF-DA7DC9E7B9F1}"/>
              </a:ext>
            </a:extLst>
          </p:cNvPr>
          <p:cNvSpPr>
            <a:spLocks noChangeArrowheads="1"/>
          </p:cNvSpPr>
          <p:nvPr/>
        </p:nvSpPr>
        <p:spPr bwMode="auto">
          <a:xfrm rot="5400000">
            <a:off x="3855059" y="5772046"/>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86" name="Rectangle 357">
            <a:extLst>
              <a:ext uri="{FF2B5EF4-FFF2-40B4-BE49-F238E27FC236}">
                <a16:creationId xmlns:a16="http://schemas.microsoft.com/office/drawing/2014/main" id="{5303922B-A60D-0BFE-1543-465870EE86D2}"/>
              </a:ext>
            </a:extLst>
          </p:cNvPr>
          <p:cNvSpPr>
            <a:spLocks noChangeArrowheads="1"/>
          </p:cNvSpPr>
          <p:nvPr/>
        </p:nvSpPr>
        <p:spPr bwMode="auto">
          <a:xfrm rot="5400000">
            <a:off x="3811717" y="5814970"/>
            <a:ext cx="9159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2005 16:40:03</a:t>
            </a:r>
            <a:endParaRPr lang="en-US" altLang="en-US" sz="1632"/>
          </a:p>
        </p:txBody>
      </p:sp>
      <p:sp>
        <p:nvSpPr>
          <p:cNvPr id="4187" name="Rectangle 358">
            <a:extLst>
              <a:ext uri="{FF2B5EF4-FFF2-40B4-BE49-F238E27FC236}">
                <a16:creationId xmlns:a16="http://schemas.microsoft.com/office/drawing/2014/main" id="{DAE4637E-544B-6748-557B-2C42950F8BC9}"/>
              </a:ext>
            </a:extLst>
          </p:cNvPr>
          <p:cNvSpPr>
            <a:spLocks noChangeArrowheads="1"/>
          </p:cNvSpPr>
          <p:nvPr/>
        </p:nvSpPr>
        <p:spPr bwMode="auto">
          <a:xfrm rot="5400000">
            <a:off x="3769184" y="6001239"/>
            <a:ext cx="178277"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Printed 24/10/2005 17:03:58</a:t>
            </a:r>
            <a:endParaRPr lang="en-US" altLang="en-US" sz="1632"/>
          </a:p>
        </p:txBody>
      </p:sp>
      <p:sp>
        <p:nvSpPr>
          <p:cNvPr id="4188" name="Rectangle 359">
            <a:extLst>
              <a:ext uri="{FF2B5EF4-FFF2-40B4-BE49-F238E27FC236}">
                <a16:creationId xmlns:a16="http://schemas.microsoft.com/office/drawing/2014/main" id="{3F156BCD-8B23-31F2-DE25-A947BB081F3E}"/>
              </a:ext>
            </a:extLst>
          </p:cNvPr>
          <p:cNvSpPr>
            <a:spLocks noChangeArrowheads="1"/>
          </p:cNvSpPr>
          <p:nvPr/>
        </p:nvSpPr>
        <p:spPr bwMode="auto">
          <a:xfrm>
            <a:off x="1802866" y="5107057"/>
            <a:ext cx="1671545" cy="9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3366"/>
                </a:solidFill>
              </a:rPr>
              <a:t>The first kaizen led to a set of concrete actions </a:t>
            </a:r>
            <a:endParaRPr lang="en-US" altLang="en-US" sz="1632"/>
          </a:p>
        </p:txBody>
      </p:sp>
      <p:grpSp>
        <p:nvGrpSpPr>
          <p:cNvPr id="4189" name="Group 360">
            <a:extLst>
              <a:ext uri="{FF2B5EF4-FFF2-40B4-BE49-F238E27FC236}">
                <a16:creationId xmlns:a16="http://schemas.microsoft.com/office/drawing/2014/main" id="{60FD726D-68A7-1AAC-D72C-02EB927342D8}"/>
              </a:ext>
            </a:extLst>
          </p:cNvPr>
          <p:cNvGrpSpPr>
            <a:grpSpLocks/>
          </p:cNvGrpSpPr>
          <p:nvPr/>
        </p:nvGrpSpPr>
        <p:grpSpPr bwMode="auto">
          <a:xfrm>
            <a:off x="1924347" y="5222058"/>
            <a:ext cx="1780099" cy="1326572"/>
            <a:chOff x="247" y="3224"/>
            <a:chExt cx="1099" cy="819"/>
          </a:xfrm>
        </p:grpSpPr>
        <p:sp>
          <p:nvSpPr>
            <p:cNvPr id="4704" name="Rectangle 361">
              <a:extLst>
                <a:ext uri="{FF2B5EF4-FFF2-40B4-BE49-F238E27FC236}">
                  <a16:creationId xmlns:a16="http://schemas.microsoft.com/office/drawing/2014/main" id="{E4D87CE6-079D-486B-E790-CEF465543629}"/>
                </a:ext>
              </a:extLst>
            </p:cNvPr>
            <p:cNvSpPr>
              <a:spLocks noChangeArrowheads="1"/>
            </p:cNvSpPr>
            <p:nvPr/>
          </p:nvSpPr>
          <p:spPr bwMode="auto">
            <a:xfrm>
              <a:off x="247" y="3224"/>
              <a:ext cx="1099" cy="819"/>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05" name="Rectangle 362">
              <a:extLst>
                <a:ext uri="{FF2B5EF4-FFF2-40B4-BE49-F238E27FC236}">
                  <a16:creationId xmlns:a16="http://schemas.microsoft.com/office/drawing/2014/main" id="{B434B1DF-C03A-D709-41E6-5917F45BE654}"/>
                </a:ext>
              </a:extLst>
            </p:cNvPr>
            <p:cNvSpPr>
              <a:spLocks noChangeArrowheads="1"/>
            </p:cNvSpPr>
            <p:nvPr/>
          </p:nvSpPr>
          <p:spPr bwMode="auto">
            <a:xfrm>
              <a:off x="247" y="3224"/>
              <a:ext cx="1099" cy="819"/>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190" name="Rectangle 363">
            <a:extLst>
              <a:ext uri="{FF2B5EF4-FFF2-40B4-BE49-F238E27FC236}">
                <a16:creationId xmlns:a16="http://schemas.microsoft.com/office/drawing/2014/main" id="{39A0CF2D-B22F-5075-912B-599DBB54DAAD}"/>
              </a:ext>
            </a:extLst>
          </p:cNvPr>
          <p:cNvSpPr>
            <a:spLocks noChangeArrowheads="1"/>
          </p:cNvSpPr>
          <p:nvPr/>
        </p:nvSpPr>
        <p:spPr bwMode="auto">
          <a:xfrm>
            <a:off x="1948643" y="5238256"/>
            <a:ext cx="631327"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IMPLEMENTATION PLAN</a:t>
            </a:r>
            <a:endParaRPr lang="en-US" altLang="en-US" sz="1632"/>
          </a:p>
        </p:txBody>
      </p:sp>
      <p:sp>
        <p:nvSpPr>
          <p:cNvPr id="4191" name="Rectangle 364">
            <a:extLst>
              <a:ext uri="{FF2B5EF4-FFF2-40B4-BE49-F238E27FC236}">
                <a16:creationId xmlns:a16="http://schemas.microsoft.com/office/drawing/2014/main" id="{61AF41E4-ADFB-8803-059A-2E9E011AF27B}"/>
              </a:ext>
            </a:extLst>
          </p:cNvPr>
          <p:cNvSpPr>
            <a:spLocks noChangeArrowheads="1"/>
          </p:cNvSpPr>
          <p:nvPr/>
        </p:nvSpPr>
        <p:spPr bwMode="auto">
          <a:xfrm>
            <a:off x="1950263" y="5311145"/>
            <a:ext cx="12921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What? </a:t>
            </a:r>
            <a:endParaRPr lang="en-US" altLang="en-US" sz="1632"/>
          </a:p>
        </p:txBody>
      </p:sp>
      <p:sp>
        <p:nvSpPr>
          <p:cNvPr id="4192" name="Rectangle 365">
            <a:extLst>
              <a:ext uri="{FF2B5EF4-FFF2-40B4-BE49-F238E27FC236}">
                <a16:creationId xmlns:a16="http://schemas.microsoft.com/office/drawing/2014/main" id="{7FD9F048-CE17-057A-31B0-BD4DF23841ED}"/>
              </a:ext>
            </a:extLst>
          </p:cNvPr>
          <p:cNvSpPr>
            <a:spLocks noChangeArrowheads="1"/>
          </p:cNvSpPr>
          <p:nvPr/>
        </p:nvSpPr>
        <p:spPr bwMode="auto">
          <a:xfrm>
            <a:off x="3037112" y="5311145"/>
            <a:ext cx="10631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Who?</a:t>
            </a:r>
            <a:endParaRPr lang="en-US" altLang="en-US" sz="1632"/>
          </a:p>
        </p:txBody>
      </p:sp>
      <p:sp>
        <p:nvSpPr>
          <p:cNvPr id="4193" name="Rectangle 366">
            <a:extLst>
              <a:ext uri="{FF2B5EF4-FFF2-40B4-BE49-F238E27FC236}">
                <a16:creationId xmlns:a16="http://schemas.microsoft.com/office/drawing/2014/main" id="{8333E925-50FD-61CA-19BE-95A03B8B725B}"/>
              </a:ext>
            </a:extLst>
          </p:cNvPr>
          <p:cNvSpPr>
            <a:spLocks noChangeArrowheads="1"/>
          </p:cNvSpPr>
          <p:nvPr/>
        </p:nvSpPr>
        <p:spPr bwMode="auto">
          <a:xfrm>
            <a:off x="3374018" y="5311145"/>
            <a:ext cx="27968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When finished?</a:t>
            </a:r>
            <a:endParaRPr lang="en-US" altLang="en-US" sz="1632"/>
          </a:p>
        </p:txBody>
      </p:sp>
      <p:sp>
        <p:nvSpPr>
          <p:cNvPr id="4194" name="Line 367">
            <a:extLst>
              <a:ext uri="{FF2B5EF4-FFF2-40B4-BE49-F238E27FC236}">
                <a16:creationId xmlns:a16="http://schemas.microsoft.com/office/drawing/2014/main" id="{F81E0982-7B10-6A49-47EC-D317AB323B34}"/>
              </a:ext>
            </a:extLst>
          </p:cNvPr>
          <p:cNvSpPr>
            <a:spLocks noChangeShapeType="1"/>
          </p:cNvSpPr>
          <p:nvPr/>
        </p:nvSpPr>
        <p:spPr bwMode="auto">
          <a:xfrm flipH="1">
            <a:off x="1942164" y="5359738"/>
            <a:ext cx="174446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195" name="Rectangle 368">
            <a:extLst>
              <a:ext uri="{FF2B5EF4-FFF2-40B4-BE49-F238E27FC236}">
                <a16:creationId xmlns:a16="http://schemas.microsoft.com/office/drawing/2014/main" id="{7A8F1936-AF8A-B265-448B-AC66357179D1}"/>
              </a:ext>
            </a:extLst>
          </p:cNvPr>
          <p:cNvSpPr>
            <a:spLocks noChangeArrowheads="1"/>
          </p:cNvSpPr>
          <p:nvPr/>
        </p:nvSpPr>
        <p:spPr bwMode="auto">
          <a:xfrm>
            <a:off x="1971320" y="5372695"/>
            <a:ext cx="69838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A1. Define the settings of the conveyor</a:t>
            </a:r>
            <a:endParaRPr lang="en-US" altLang="en-US" sz="1632"/>
          </a:p>
        </p:txBody>
      </p:sp>
      <p:sp>
        <p:nvSpPr>
          <p:cNvPr id="4196" name="Rectangle 369">
            <a:extLst>
              <a:ext uri="{FF2B5EF4-FFF2-40B4-BE49-F238E27FC236}">
                <a16:creationId xmlns:a16="http://schemas.microsoft.com/office/drawing/2014/main" id="{1EE53BA0-A5CC-26E1-4296-337D18D33F84}"/>
              </a:ext>
            </a:extLst>
          </p:cNvPr>
          <p:cNvSpPr>
            <a:spLocks noChangeArrowheads="1"/>
          </p:cNvSpPr>
          <p:nvPr/>
        </p:nvSpPr>
        <p:spPr bwMode="auto">
          <a:xfrm>
            <a:off x="1971320" y="5427766"/>
            <a:ext cx="64114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A2. Visualize the setting on the line.</a:t>
            </a:r>
            <a:endParaRPr lang="en-US" altLang="en-US" sz="1632"/>
          </a:p>
        </p:txBody>
      </p:sp>
      <p:sp>
        <p:nvSpPr>
          <p:cNvPr id="4197" name="Rectangle 370">
            <a:extLst>
              <a:ext uri="{FF2B5EF4-FFF2-40B4-BE49-F238E27FC236}">
                <a16:creationId xmlns:a16="http://schemas.microsoft.com/office/drawing/2014/main" id="{FC9B7E50-E34C-448D-CE59-7F1066F0CE47}"/>
              </a:ext>
            </a:extLst>
          </p:cNvPr>
          <p:cNvSpPr>
            <a:spLocks noChangeArrowheads="1"/>
          </p:cNvSpPr>
          <p:nvPr/>
        </p:nvSpPr>
        <p:spPr bwMode="auto">
          <a:xfrm>
            <a:off x="1971320" y="5482838"/>
            <a:ext cx="70656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A3. Fix the setting with a dedicated tool</a:t>
            </a:r>
            <a:endParaRPr lang="en-US" altLang="en-US" sz="1632"/>
          </a:p>
        </p:txBody>
      </p:sp>
      <p:sp>
        <p:nvSpPr>
          <p:cNvPr id="4198" name="Rectangle 371">
            <a:extLst>
              <a:ext uri="{FF2B5EF4-FFF2-40B4-BE49-F238E27FC236}">
                <a16:creationId xmlns:a16="http://schemas.microsoft.com/office/drawing/2014/main" id="{7179BBB7-E979-48EF-7ADE-32BCCB9CF8B4}"/>
              </a:ext>
            </a:extLst>
          </p:cNvPr>
          <p:cNvSpPr>
            <a:spLocks noChangeArrowheads="1"/>
          </p:cNvSpPr>
          <p:nvPr/>
        </p:nvSpPr>
        <p:spPr bwMode="auto">
          <a:xfrm>
            <a:off x="1971320" y="5536289"/>
            <a:ext cx="36963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A4. Test the settings</a:t>
            </a:r>
            <a:endParaRPr lang="en-US" altLang="en-US" sz="1632"/>
          </a:p>
        </p:txBody>
      </p:sp>
      <p:sp>
        <p:nvSpPr>
          <p:cNvPr id="4199" name="Rectangle 372">
            <a:extLst>
              <a:ext uri="{FF2B5EF4-FFF2-40B4-BE49-F238E27FC236}">
                <a16:creationId xmlns:a16="http://schemas.microsoft.com/office/drawing/2014/main" id="{0A02ACC9-9CD6-8548-92A3-476149326A34}"/>
              </a:ext>
            </a:extLst>
          </p:cNvPr>
          <p:cNvSpPr>
            <a:spLocks noChangeArrowheads="1"/>
          </p:cNvSpPr>
          <p:nvPr/>
        </p:nvSpPr>
        <p:spPr bwMode="auto">
          <a:xfrm>
            <a:off x="1971320" y="5646431"/>
            <a:ext cx="5397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B1. Make a cleaning schedule</a:t>
            </a:r>
            <a:endParaRPr lang="en-US" altLang="en-US" sz="1632"/>
          </a:p>
        </p:txBody>
      </p:sp>
      <p:sp>
        <p:nvSpPr>
          <p:cNvPr id="4200" name="Rectangle 373">
            <a:extLst>
              <a:ext uri="{FF2B5EF4-FFF2-40B4-BE49-F238E27FC236}">
                <a16:creationId xmlns:a16="http://schemas.microsoft.com/office/drawing/2014/main" id="{DD84654B-AA51-B7A7-9214-E70C0A78E304}"/>
              </a:ext>
            </a:extLst>
          </p:cNvPr>
          <p:cNvSpPr>
            <a:spLocks noChangeArrowheads="1"/>
          </p:cNvSpPr>
          <p:nvPr/>
        </p:nvSpPr>
        <p:spPr bwMode="auto">
          <a:xfrm>
            <a:off x="1971319" y="5701503"/>
            <a:ext cx="52174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B2. Make a cleaning protocol</a:t>
            </a:r>
            <a:endParaRPr lang="en-US" altLang="en-US" sz="1632"/>
          </a:p>
        </p:txBody>
      </p:sp>
      <p:sp>
        <p:nvSpPr>
          <p:cNvPr id="4201" name="Rectangle 374">
            <a:extLst>
              <a:ext uri="{FF2B5EF4-FFF2-40B4-BE49-F238E27FC236}">
                <a16:creationId xmlns:a16="http://schemas.microsoft.com/office/drawing/2014/main" id="{619059CB-7E16-2048-0479-24B060E4CA49}"/>
              </a:ext>
            </a:extLst>
          </p:cNvPr>
          <p:cNvSpPr>
            <a:spLocks noChangeArrowheads="1"/>
          </p:cNvSpPr>
          <p:nvPr/>
        </p:nvSpPr>
        <p:spPr bwMode="auto">
          <a:xfrm>
            <a:off x="1971319" y="5754955"/>
            <a:ext cx="95844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B3. Communicate schedule and protocol to operators</a:t>
            </a:r>
            <a:endParaRPr lang="en-US" altLang="en-US" sz="1632"/>
          </a:p>
        </p:txBody>
      </p:sp>
      <p:sp>
        <p:nvSpPr>
          <p:cNvPr id="4202" name="Rectangle 375">
            <a:extLst>
              <a:ext uri="{FF2B5EF4-FFF2-40B4-BE49-F238E27FC236}">
                <a16:creationId xmlns:a16="http://schemas.microsoft.com/office/drawing/2014/main" id="{3B48B47B-E115-91C4-B10F-B6F6249C4718}"/>
              </a:ext>
            </a:extLst>
          </p:cNvPr>
          <p:cNvSpPr>
            <a:spLocks noChangeArrowheads="1"/>
          </p:cNvSpPr>
          <p:nvPr/>
        </p:nvSpPr>
        <p:spPr bwMode="auto">
          <a:xfrm>
            <a:off x="1971320" y="5865097"/>
            <a:ext cx="6836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C1. Construct 2 L and 2 R spare forks</a:t>
            </a:r>
            <a:endParaRPr lang="en-US" altLang="en-US" sz="1632"/>
          </a:p>
        </p:txBody>
      </p:sp>
      <p:sp>
        <p:nvSpPr>
          <p:cNvPr id="4203" name="Rectangle 376">
            <a:extLst>
              <a:ext uri="{FF2B5EF4-FFF2-40B4-BE49-F238E27FC236}">
                <a16:creationId xmlns:a16="http://schemas.microsoft.com/office/drawing/2014/main" id="{F6D752DF-B666-7E08-AC21-037153B48A95}"/>
              </a:ext>
            </a:extLst>
          </p:cNvPr>
          <p:cNvSpPr>
            <a:spLocks noChangeArrowheads="1"/>
          </p:cNvSpPr>
          <p:nvPr/>
        </p:nvSpPr>
        <p:spPr bwMode="auto">
          <a:xfrm>
            <a:off x="1971320" y="5918548"/>
            <a:ext cx="66894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C2. Visualize inventory of spare parts</a:t>
            </a:r>
            <a:endParaRPr lang="en-US" altLang="en-US" sz="1632"/>
          </a:p>
        </p:txBody>
      </p:sp>
      <p:sp>
        <p:nvSpPr>
          <p:cNvPr id="4204" name="Rectangle 377">
            <a:extLst>
              <a:ext uri="{FF2B5EF4-FFF2-40B4-BE49-F238E27FC236}">
                <a16:creationId xmlns:a16="http://schemas.microsoft.com/office/drawing/2014/main" id="{FC689981-B3A4-BC84-7FC4-088630AEF802}"/>
              </a:ext>
            </a:extLst>
          </p:cNvPr>
          <p:cNvSpPr>
            <a:spLocks noChangeArrowheads="1"/>
          </p:cNvSpPr>
          <p:nvPr/>
        </p:nvSpPr>
        <p:spPr bwMode="auto">
          <a:xfrm>
            <a:off x="1971320" y="6028691"/>
            <a:ext cx="6869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D1. Design optimal guide for conveyor</a:t>
            </a:r>
            <a:endParaRPr lang="en-US" altLang="en-US" sz="1632"/>
          </a:p>
        </p:txBody>
      </p:sp>
      <p:sp>
        <p:nvSpPr>
          <p:cNvPr id="4205" name="Rectangle 378">
            <a:extLst>
              <a:ext uri="{FF2B5EF4-FFF2-40B4-BE49-F238E27FC236}">
                <a16:creationId xmlns:a16="http://schemas.microsoft.com/office/drawing/2014/main" id="{602A3B95-BEAC-32A5-AA3F-29888022581A}"/>
              </a:ext>
            </a:extLst>
          </p:cNvPr>
          <p:cNvSpPr>
            <a:spLocks noChangeArrowheads="1"/>
          </p:cNvSpPr>
          <p:nvPr/>
        </p:nvSpPr>
        <p:spPr bwMode="auto">
          <a:xfrm>
            <a:off x="1971320" y="6083762"/>
            <a:ext cx="57898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D2. Test the effect of the guides</a:t>
            </a:r>
            <a:endParaRPr lang="en-US" altLang="en-US" sz="1632"/>
          </a:p>
        </p:txBody>
      </p:sp>
      <p:sp>
        <p:nvSpPr>
          <p:cNvPr id="4206" name="Rectangle 379">
            <a:extLst>
              <a:ext uri="{FF2B5EF4-FFF2-40B4-BE49-F238E27FC236}">
                <a16:creationId xmlns:a16="http://schemas.microsoft.com/office/drawing/2014/main" id="{4D0A734F-7899-2CEF-EAC0-1F950A1AAE09}"/>
              </a:ext>
            </a:extLst>
          </p:cNvPr>
          <p:cNvSpPr>
            <a:spLocks noChangeArrowheads="1"/>
          </p:cNvSpPr>
          <p:nvPr/>
        </p:nvSpPr>
        <p:spPr bwMode="auto">
          <a:xfrm>
            <a:off x="1971320" y="6137215"/>
            <a:ext cx="80633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D3. Place the optimal guides on all machines</a:t>
            </a:r>
            <a:endParaRPr lang="en-US" altLang="en-US" sz="1632"/>
          </a:p>
        </p:txBody>
      </p:sp>
      <p:sp>
        <p:nvSpPr>
          <p:cNvPr id="4207" name="Rectangle 380">
            <a:extLst>
              <a:ext uri="{FF2B5EF4-FFF2-40B4-BE49-F238E27FC236}">
                <a16:creationId xmlns:a16="http://schemas.microsoft.com/office/drawing/2014/main" id="{1E60D89B-C6FF-B61D-85C2-162DCEDF5FFD}"/>
              </a:ext>
            </a:extLst>
          </p:cNvPr>
          <p:cNvSpPr>
            <a:spLocks noChangeArrowheads="1"/>
          </p:cNvSpPr>
          <p:nvPr/>
        </p:nvSpPr>
        <p:spPr bwMode="auto">
          <a:xfrm>
            <a:off x="1971320" y="6247357"/>
            <a:ext cx="57571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E1. Make a list of all FC settings</a:t>
            </a:r>
            <a:endParaRPr lang="en-US" altLang="en-US" sz="1632"/>
          </a:p>
        </p:txBody>
      </p:sp>
      <p:sp>
        <p:nvSpPr>
          <p:cNvPr id="4208" name="Rectangle 381">
            <a:extLst>
              <a:ext uri="{FF2B5EF4-FFF2-40B4-BE49-F238E27FC236}">
                <a16:creationId xmlns:a16="http://schemas.microsoft.com/office/drawing/2014/main" id="{CDB473D4-A223-4E06-9D28-90E7BFD7DDCB}"/>
              </a:ext>
            </a:extLst>
          </p:cNvPr>
          <p:cNvSpPr>
            <a:spLocks noChangeArrowheads="1"/>
          </p:cNvSpPr>
          <p:nvPr/>
        </p:nvSpPr>
        <p:spPr bwMode="auto">
          <a:xfrm>
            <a:off x="1971320" y="6300808"/>
            <a:ext cx="66076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E2. Visualize the settings on the line.</a:t>
            </a:r>
            <a:endParaRPr lang="en-US" altLang="en-US" sz="1632"/>
          </a:p>
        </p:txBody>
      </p:sp>
      <p:sp>
        <p:nvSpPr>
          <p:cNvPr id="4209" name="Rectangle 382">
            <a:extLst>
              <a:ext uri="{FF2B5EF4-FFF2-40B4-BE49-F238E27FC236}">
                <a16:creationId xmlns:a16="http://schemas.microsoft.com/office/drawing/2014/main" id="{566EF266-D005-4F36-42D9-29676416D1CC}"/>
              </a:ext>
            </a:extLst>
          </p:cNvPr>
          <p:cNvSpPr>
            <a:spLocks noChangeArrowheads="1"/>
          </p:cNvSpPr>
          <p:nvPr/>
        </p:nvSpPr>
        <p:spPr bwMode="auto">
          <a:xfrm>
            <a:off x="1971320" y="6410951"/>
            <a:ext cx="78670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F1. Finish the Kaizen on the stacking funnel</a:t>
            </a:r>
            <a:endParaRPr lang="en-US" altLang="en-US" sz="1632"/>
          </a:p>
        </p:txBody>
      </p:sp>
      <p:sp>
        <p:nvSpPr>
          <p:cNvPr id="4210" name="Rectangle 383">
            <a:extLst>
              <a:ext uri="{FF2B5EF4-FFF2-40B4-BE49-F238E27FC236}">
                <a16:creationId xmlns:a16="http://schemas.microsoft.com/office/drawing/2014/main" id="{0117E5C4-7D3D-093D-1C59-FE3A92786210}"/>
              </a:ext>
            </a:extLst>
          </p:cNvPr>
          <p:cNvSpPr>
            <a:spLocks noChangeArrowheads="1"/>
          </p:cNvSpPr>
          <p:nvPr/>
        </p:nvSpPr>
        <p:spPr bwMode="auto">
          <a:xfrm>
            <a:off x="3037111" y="5372695"/>
            <a:ext cx="6705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Eric</a:t>
            </a:r>
            <a:endParaRPr lang="en-US" altLang="en-US" sz="1632"/>
          </a:p>
        </p:txBody>
      </p:sp>
      <p:sp>
        <p:nvSpPr>
          <p:cNvPr id="4211" name="Rectangle 384">
            <a:extLst>
              <a:ext uri="{FF2B5EF4-FFF2-40B4-BE49-F238E27FC236}">
                <a16:creationId xmlns:a16="http://schemas.microsoft.com/office/drawing/2014/main" id="{2C54216E-8387-405C-5024-0A04F87358F9}"/>
              </a:ext>
            </a:extLst>
          </p:cNvPr>
          <p:cNvSpPr>
            <a:spLocks noChangeArrowheads="1"/>
          </p:cNvSpPr>
          <p:nvPr/>
        </p:nvSpPr>
        <p:spPr bwMode="auto">
          <a:xfrm>
            <a:off x="3466344" y="5372695"/>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15</a:t>
            </a:r>
            <a:endParaRPr lang="en-US" altLang="en-US" sz="1632"/>
          </a:p>
        </p:txBody>
      </p:sp>
      <p:sp>
        <p:nvSpPr>
          <p:cNvPr id="4212" name="Rectangle 385">
            <a:extLst>
              <a:ext uri="{FF2B5EF4-FFF2-40B4-BE49-F238E27FC236}">
                <a16:creationId xmlns:a16="http://schemas.microsoft.com/office/drawing/2014/main" id="{83ABDFDD-7B07-C597-BFB6-55896B263E62}"/>
              </a:ext>
            </a:extLst>
          </p:cNvPr>
          <p:cNvSpPr>
            <a:spLocks noChangeArrowheads="1"/>
          </p:cNvSpPr>
          <p:nvPr/>
        </p:nvSpPr>
        <p:spPr bwMode="auto">
          <a:xfrm>
            <a:off x="3511697" y="5372695"/>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13" name="Rectangle 386">
            <a:extLst>
              <a:ext uri="{FF2B5EF4-FFF2-40B4-BE49-F238E27FC236}">
                <a16:creationId xmlns:a16="http://schemas.microsoft.com/office/drawing/2014/main" id="{25B3912C-8331-2DCE-3768-1FB8C8A06404}"/>
              </a:ext>
            </a:extLst>
          </p:cNvPr>
          <p:cNvSpPr>
            <a:spLocks noChangeArrowheads="1"/>
          </p:cNvSpPr>
          <p:nvPr/>
        </p:nvSpPr>
        <p:spPr bwMode="auto">
          <a:xfrm>
            <a:off x="3524655" y="5372695"/>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14" name="Rectangle 387">
            <a:extLst>
              <a:ext uri="{FF2B5EF4-FFF2-40B4-BE49-F238E27FC236}">
                <a16:creationId xmlns:a16="http://schemas.microsoft.com/office/drawing/2014/main" id="{17970D1C-860C-8698-DDAF-BF10DC93CEB7}"/>
              </a:ext>
            </a:extLst>
          </p:cNvPr>
          <p:cNvSpPr>
            <a:spLocks noChangeArrowheads="1"/>
          </p:cNvSpPr>
          <p:nvPr/>
        </p:nvSpPr>
        <p:spPr bwMode="auto">
          <a:xfrm>
            <a:off x="3037111" y="5427766"/>
            <a:ext cx="6705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Eric</a:t>
            </a:r>
            <a:endParaRPr lang="en-US" altLang="en-US" sz="1632"/>
          </a:p>
        </p:txBody>
      </p:sp>
      <p:sp>
        <p:nvSpPr>
          <p:cNvPr id="4215" name="Rectangle 388">
            <a:extLst>
              <a:ext uri="{FF2B5EF4-FFF2-40B4-BE49-F238E27FC236}">
                <a16:creationId xmlns:a16="http://schemas.microsoft.com/office/drawing/2014/main" id="{9709DDA2-0E4A-2515-3F7C-26E4D3E3A024}"/>
              </a:ext>
            </a:extLst>
          </p:cNvPr>
          <p:cNvSpPr>
            <a:spLocks noChangeArrowheads="1"/>
          </p:cNvSpPr>
          <p:nvPr/>
        </p:nvSpPr>
        <p:spPr bwMode="auto">
          <a:xfrm>
            <a:off x="3108380" y="5427766"/>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16" name="Rectangle 389">
            <a:extLst>
              <a:ext uri="{FF2B5EF4-FFF2-40B4-BE49-F238E27FC236}">
                <a16:creationId xmlns:a16="http://schemas.microsoft.com/office/drawing/2014/main" id="{348807A3-6979-E990-6CCA-0021ECC8D9B6}"/>
              </a:ext>
            </a:extLst>
          </p:cNvPr>
          <p:cNvSpPr>
            <a:spLocks noChangeArrowheads="1"/>
          </p:cNvSpPr>
          <p:nvPr/>
        </p:nvSpPr>
        <p:spPr bwMode="auto">
          <a:xfrm>
            <a:off x="3121338" y="5427766"/>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Marc</a:t>
            </a:r>
            <a:endParaRPr lang="en-US" altLang="en-US" sz="1632"/>
          </a:p>
        </p:txBody>
      </p:sp>
      <p:sp>
        <p:nvSpPr>
          <p:cNvPr id="4217" name="Rectangle 390">
            <a:extLst>
              <a:ext uri="{FF2B5EF4-FFF2-40B4-BE49-F238E27FC236}">
                <a16:creationId xmlns:a16="http://schemas.microsoft.com/office/drawing/2014/main" id="{013F13A0-68D8-242E-84F4-CE7BE93F92E3}"/>
              </a:ext>
            </a:extLst>
          </p:cNvPr>
          <p:cNvSpPr>
            <a:spLocks noChangeArrowheads="1"/>
          </p:cNvSpPr>
          <p:nvPr/>
        </p:nvSpPr>
        <p:spPr bwMode="auto">
          <a:xfrm>
            <a:off x="3466344" y="5427766"/>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15</a:t>
            </a:r>
            <a:endParaRPr lang="en-US" altLang="en-US" sz="1632"/>
          </a:p>
        </p:txBody>
      </p:sp>
      <p:sp>
        <p:nvSpPr>
          <p:cNvPr id="4218" name="Rectangle 391">
            <a:extLst>
              <a:ext uri="{FF2B5EF4-FFF2-40B4-BE49-F238E27FC236}">
                <a16:creationId xmlns:a16="http://schemas.microsoft.com/office/drawing/2014/main" id="{0E13B19B-0601-5C19-5A84-A36A86EF21B3}"/>
              </a:ext>
            </a:extLst>
          </p:cNvPr>
          <p:cNvSpPr>
            <a:spLocks noChangeArrowheads="1"/>
          </p:cNvSpPr>
          <p:nvPr/>
        </p:nvSpPr>
        <p:spPr bwMode="auto">
          <a:xfrm>
            <a:off x="3511697" y="5427766"/>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19" name="Rectangle 392">
            <a:extLst>
              <a:ext uri="{FF2B5EF4-FFF2-40B4-BE49-F238E27FC236}">
                <a16:creationId xmlns:a16="http://schemas.microsoft.com/office/drawing/2014/main" id="{578FDC29-59D8-81B2-3FAF-5DB0653C044F}"/>
              </a:ext>
            </a:extLst>
          </p:cNvPr>
          <p:cNvSpPr>
            <a:spLocks noChangeArrowheads="1"/>
          </p:cNvSpPr>
          <p:nvPr/>
        </p:nvSpPr>
        <p:spPr bwMode="auto">
          <a:xfrm>
            <a:off x="3524655" y="5427766"/>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20" name="Rectangle 393">
            <a:extLst>
              <a:ext uri="{FF2B5EF4-FFF2-40B4-BE49-F238E27FC236}">
                <a16:creationId xmlns:a16="http://schemas.microsoft.com/office/drawing/2014/main" id="{AC894C45-44B8-DDA0-6D4C-0987E9C62ED0}"/>
              </a:ext>
            </a:extLst>
          </p:cNvPr>
          <p:cNvSpPr>
            <a:spLocks noChangeArrowheads="1"/>
          </p:cNvSpPr>
          <p:nvPr/>
        </p:nvSpPr>
        <p:spPr bwMode="auto">
          <a:xfrm>
            <a:off x="3037112" y="5482838"/>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Marc</a:t>
            </a:r>
            <a:endParaRPr lang="en-US" altLang="en-US" sz="1632"/>
          </a:p>
        </p:txBody>
      </p:sp>
      <p:sp>
        <p:nvSpPr>
          <p:cNvPr id="4221" name="Rectangle 394">
            <a:extLst>
              <a:ext uri="{FF2B5EF4-FFF2-40B4-BE49-F238E27FC236}">
                <a16:creationId xmlns:a16="http://schemas.microsoft.com/office/drawing/2014/main" id="{CAF11AF6-8097-0B0E-4D60-7350919D9B47}"/>
              </a:ext>
            </a:extLst>
          </p:cNvPr>
          <p:cNvSpPr>
            <a:spLocks noChangeArrowheads="1"/>
          </p:cNvSpPr>
          <p:nvPr/>
        </p:nvSpPr>
        <p:spPr bwMode="auto">
          <a:xfrm>
            <a:off x="3129437" y="5482838"/>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22" name="Rectangle 395">
            <a:extLst>
              <a:ext uri="{FF2B5EF4-FFF2-40B4-BE49-F238E27FC236}">
                <a16:creationId xmlns:a16="http://schemas.microsoft.com/office/drawing/2014/main" id="{6E5C3A33-F501-AB56-69E0-5FF03CCE5A74}"/>
              </a:ext>
            </a:extLst>
          </p:cNvPr>
          <p:cNvSpPr>
            <a:spLocks noChangeArrowheads="1"/>
          </p:cNvSpPr>
          <p:nvPr/>
        </p:nvSpPr>
        <p:spPr bwMode="auto">
          <a:xfrm>
            <a:off x="3140775" y="5482838"/>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23" name="Rectangle 396">
            <a:extLst>
              <a:ext uri="{FF2B5EF4-FFF2-40B4-BE49-F238E27FC236}">
                <a16:creationId xmlns:a16="http://schemas.microsoft.com/office/drawing/2014/main" id="{4A0884C0-6295-EAC6-F74C-D6ED6FE64BE1}"/>
              </a:ext>
            </a:extLst>
          </p:cNvPr>
          <p:cNvSpPr>
            <a:spLocks noChangeArrowheads="1"/>
          </p:cNvSpPr>
          <p:nvPr/>
        </p:nvSpPr>
        <p:spPr bwMode="auto">
          <a:xfrm>
            <a:off x="3466344" y="548283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15</a:t>
            </a:r>
            <a:endParaRPr lang="en-US" altLang="en-US" sz="1632"/>
          </a:p>
        </p:txBody>
      </p:sp>
      <p:sp>
        <p:nvSpPr>
          <p:cNvPr id="4224" name="Rectangle 397">
            <a:extLst>
              <a:ext uri="{FF2B5EF4-FFF2-40B4-BE49-F238E27FC236}">
                <a16:creationId xmlns:a16="http://schemas.microsoft.com/office/drawing/2014/main" id="{973C279F-5E69-5D31-3B7F-9468507A1E5F}"/>
              </a:ext>
            </a:extLst>
          </p:cNvPr>
          <p:cNvSpPr>
            <a:spLocks noChangeArrowheads="1"/>
          </p:cNvSpPr>
          <p:nvPr/>
        </p:nvSpPr>
        <p:spPr bwMode="auto">
          <a:xfrm>
            <a:off x="3511697" y="5482838"/>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25" name="Rectangle 398">
            <a:extLst>
              <a:ext uri="{FF2B5EF4-FFF2-40B4-BE49-F238E27FC236}">
                <a16:creationId xmlns:a16="http://schemas.microsoft.com/office/drawing/2014/main" id="{0CB14FD5-BD70-2243-43FF-62F07BDF45BC}"/>
              </a:ext>
            </a:extLst>
          </p:cNvPr>
          <p:cNvSpPr>
            <a:spLocks noChangeArrowheads="1"/>
          </p:cNvSpPr>
          <p:nvPr/>
        </p:nvSpPr>
        <p:spPr bwMode="auto">
          <a:xfrm>
            <a:off x="3524655" y="548283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26" name="Rectangle 399">
            <a:extLst>
              <a:ext uri="{FF2B5EF4-FFF2-40B4-BE49-F238E27FC236}">
                <a16:creationId xmlns:a16="http://schemas.microsoft.com/office/drawing/2014/main" id="{0915BCF5-E6A3-3600-F4FB-F19EC5AF86F1}"/>
              </a:ext>
            </a:extLst>
          </p:cNvPr>
          <p:cNvSpPr>
            <a:spLocks noChangeArrowheads="1"/>
          </p:cNvSpPr>
          <p:nvPr/>
        </p:nvSpPr>
        <p:spPr bwMode="auto">
          <a:xfrm>
            <a:off x="3037112" y="5536289"/>
            <a:ext cx="14392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Severijn</a:t>
            </a:r>
            <a:endParaRPr lang="en-US" altLang="en-US" sz="1632"/>
          </a:p>
        </p:txBody>
      </p:sp>
      <p:sp>
        <p:nvSpPr>
          <p:cNvPr id="4227" name="Rectangle 400">
            <a:extLst>
              <a:ext uri="{FF2B5EF4-FFF2-40B4-BE49-F238E27FC236}">
                <a16:creationId xmlns:a16="http://schemas.microsoft.com/office/drawing/2014/main" id="{A32CB97B-E241-3054-AEB2-89385E8D4842}"/>
              </a:ext>
            </a:extLst>
          </p:cNvPr>
          <p:cNvSpPr>
            <a:spLocks noChangeArrowheads="1"/>
          </p:cNvSpPr>
          <p:nvPr/>
        </p:nvSpPr>
        <p:spPr bwMode="auto">
          <a:xfrm>
            <a:off x="3466344" y="5536289"/>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16</a:t>
            </a:r>
            <a:endParaRPr lang="en-US" altLang="en-US" sz="1632"/>
          </a:p>
        </p:txBody>
      </p:sp>
      <p:sp>
        <p:nvSpPr>
          <p:cNvPr id="4228" name="Rectangle 401">
            <a:extLst>
              <a:ext uri="{FF2B5EF4-FFF2-40B4-BE49-F238E27FC236}">
                <a16:creationId xmlns:a16="http://schemas.microsoft.com/office/drawing/2014/main" id="{B0A2C682-B03A-600A-D2B4-926838140F00}"/>
              </a:ext>
            </a:extLst>
          </p:cNvPr>
          <p:cNvSpPr>
            <a:spLocks noChangeArrowheads="1"/>
          </p:cNvSpPr>
          <p:nvPr/>
        </p:nvSpPr>
        <p:spPr bwMode="auto">
          <a:xfrm>
            <a:off x="3511697" y="5536289"/>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29" name="Rectangle 402">
            <a:extLst>
              <a:ext uri="{FF2B5EF4-FFF2-40B4-BE49-F238E27FC236}">
                <a16:creationId xmlns:a16="http://schemas.microsoft.com/office/drawing/2014/main" id="{8BC771C0-086B-EB35-30EF-ADDBDE199585}"/>
              </a:ext>
            </a:extLst>
          </p:cNvPr>
          <p:cNvSpPr>
            <a:spLocks noChangeArrowheads="1"/>
          </p:cNvSpPr>
          <p:nvPr/>
        </p:nvSpPr>
        <p:spPr bwMode="auto">
          <a:xfrm>
            <a:off x="3524655" y="5536289"/>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30" name="Rectangle 403">
            <a:extLst>
              <a:ext uri="{FF2B5EF4-FFF2-40B4-BE49-F238E27FC236}">
                <a16:creationId xmlns:a16="http://schemas.microsoft.com/office/drawing/2014/main" id="{29742B43-AA5D-8028-A9CC-7BA1DDD4177C}"/>
              </a:ext>
            </a:extLst>
          </p:cNvPr>
          <p:cNvSpPr>
            <a:spLocks noChangeArrowheads="1"/>
          </p:cNvSpPr>
          <p:nvPr/>
        </p:nvSpPr>
        <p:spPr bwMode="auto">
          <a:xfrm>
            <a:off x="3037111" y="5646431"/>
            <a:ext cx="16028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Maarten/</a:t>
            </a:r>
            <a:endParaRPr lang="en-US" altLang="en-US" sz="1632"/>
          </a:p>
        </p:txBody>
      </p:sp>
      <p:sp>
        <p:nvSpPr>
          <p:cNvPr id="4231" name="Rectangle 404">
            <a:extLst>
              <a:ext uri="{FF2B5EF4-FFF2-40B4-BE49-F238E27FC236}">
                <a16:creationId xmlns:a16="http://schemas.microsoft.com/office/drawing/2014/main" id="{559CC280-41A1-AB69-CC53-5EAC62241704}"/>
              </a:ext>
            </a:extLst>
          </p:cNvPr>
          <p:cNvSpPr>
            <a:spLocks noChangeArrowheads="1"/>
          </p:cNvSpPr>
          <p:nvPr/>
        </p:nvSpPr>
        <p:spPr bwMode="auto">
          <a:xfrm>
            <a:off x="3200706" y="5646431"/>
            <a:ext cx="12430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Jurgen</a:t>
            </a:r>
            <a:endParaRPr lang="en-US" altLang="en-US" sz="1632"/>
          </a:p>
        </p:txBody>
      </p:sp>
      <p:sp>
        <p:nvSpPr>
          <p:cNvPr id="4232" name="Rectangle 405">
            <a:extLst>
              <a:ext uri="{FF2B5EF4-FFF2-40B4-BE49-F238E27FC236}">
                <a16:creationId xmlns:a16="http://schemas.microsoft.com/office/drawing/2014/main" id="{D9F904F3-D611-7266-3A41-FB3F37A149E1}"/>
              </a:ext>
            </a:extLst>
          </p:cNvPr>
          <p:cNvSpPr>
            <a:spLocks noChangeArrowheads="1"/>
          </p:cNvSpPr>
          <p:nvPr/>
        </p:nvSpPr>
        <p:spPr bwMode="auto">
          <a:xfrm>
            <a:off x="3466344" y="564643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17</a:t>
            </a:r>
            <a:endParaRPr lang="en-US" altLang="en-US" sz="1632"/>
          </a:p>
        </p:txBody>
      </p:sp>
      <p:sp>
        <p:nvSpPr>
          <p:cNvPr id="4233" name="Rectangle 406">
            <a:extLst>
              <a:ext uri="{FF2B5EF4-FFF2-40B4-BE49-F238E27FC236}">
                <a16:creationId xmlns:a16="http://schemas.microsoft.com/office/drawing/2014/main" id="{036D6AE5-707A-93AC-7BF5-C6AB2FDE5493}"/>
              </a:ext>
            </a:extLst>
          </p:cNvPr>
          <p:cNvSpPr>
            <a:spLocks noChangeArrowheads="1"/>
          </p:cNvSpPr>
          <p:nvPr/>
        </p:nvSpPr>
        <p:spPr bwMode="auto">
          <a:xfrm>
            <a:off x="3511697" y="5646431"/>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34" name="Rectangle 407">
            <a:extLst>
              <a:ext uri="{FF2B5EF4-FFF2-40B4-BE49-F238E27FC236}">
                <a16:creationId xmlns:a16="http://schemas.microsoft.com/office/drawing/2014/main" id="{CD5ACE58-BBAE-330C-164D-DF75E801038D}"/>
              </a:ext>
            </a:extLst>
          </p:cNvPr>
          <p:cNvSpPr>
            <a:spLocks noChangeArrowheads="1"/>
          </p:cNvSpPr>
          <p:nvPr/>
        </p:nvSpPr>
        <p:spPr bwMode="auto">
          <a:xfrm>
            <a:off x="3524655" y="564643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35" name="Rectangle 408">
            <a:extLst>
              <a:ext uri="{FF2B5EF4-FFF2-40B4-BE49-F238E27FC236}">
                <a16:creationId xmlns:a16="http://schemas.microsoft.com/office/drawing/2014/main" id="{39462F5E-E976-4BB6-078D-0FFB89F46FC3}"/>
              </a:ext>
            </a:extLst>
          </p:cNvPr>
          <p:cNvSpPr>
            <a:spLocks noChangeArrowheads="1"/>
          </p:cNvSpPr>
          <p:nvPr/>
        </p:nvSpPr>
        <p:spPr bwMode="auto">
          <a:xfrm>
            <a:off x="3037111" y="5701503"/>
            <a:ext cx="16028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Maarten/</a:t>
            </a:r>
            <a:endParaRPr lang="en-US" altLang="en-US" sz="1632"/>
          </a:p>
        </p:txBody>
      </p:sp>
      <p:sp>
        <p:nvSpPr>
          <p:cNvPr id="4236" name="Rectangle 409">
            <a:extLst>
              <a:ext uri="{FF2B5EF4-FFF2-40B4-BE49-F238E27FC236}">
                <a16:creationId xmlns:a16="http://schemas.microsoft.com/office/drawing/2014/main" id="{94C12D6F-1D9A-633D-5284-BCF84870B22D}"/>
              </a:ext>
            </a:extLst>
          </p:cNvPr>
          <p:cNvSpPr>
            <a:spLocks noChangeArrowheads="1"/>
          </p:cNvSpPr>
          <p:nvPr/>
        </p:nvSpPr>
        <p:spPr bwMode="auto">
          <a:xfrm>
            <a:off x="3200706" y="5701503"/>
            <a:ext cx="12430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Jurgen</a:t>
            </a:r>
            <a:endParaRPr lang="en-US" altLang="en-US" sz="1632"/>
          </a:p>
        </p:txBody>
      </p:sp>
      <p:sp>
        <p:nvSpPr>
          <p:cNvPr id="4237" name="Rectangle 410">
            <a:extLst>
              <a:ext uri="{FF2B5EF4-FFF2-40B4-BE49-F238E27FC236}">
                <a16:creationId xmlns:a16="http://schemas.microsoft.com/office/drawing/2014/main" id="{2AE23966-5ABA-259D-78C1-6654D96961B8}"/>
              </a:ext>
            </a:extLst>
          </p:cNvPr>
          <p:cNvSpPr>
            <a:spLocks noChangeArrowheads="1"/>
          </p:cNvSpPr>
          <p:nvPr/>
        </p:nvSpPr>
        <p:spPr bwMode="auto">
          <a:xfrm>
            <a:off x="3466344" y="5701503"/>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18</a:t>
            </a:r>
            <a:endParaRPr lang="en-US" altLang="en-US" sz="1632"/>
          </a:p>
        </p:txBody>
      </p:sp>
      <p:sp>
        <p:nvSpPr>
          <p:cNvPr id="4238" name="Rectangle 411">
            <a:extLst>
              <a:ext uri="{FF2B5EF4-FFF2-40B4-BE49-F238E27FC236}">
                <a16:creationId xmlns:a16="http://schemas.microsoft.com/office/drawing/2014/main" id="{9F1CDA18-3506-2751-05D8-6CFE3A978CD3}"/>
              </a:ext>
            </a:extLst>
          </p:cNvPr>
          <p:cNvSpPr>
            <a:spLocks noChangeArrowheads="1"/>
          </p:cNvSpPr>
          <p:nvPr/>
        </p:nvSpPr>
        <p:spPr bwMode="auto">
          <a:xfrm>
            <a:off x="3511697" y="5701503"/>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39" name="Rectangle 412">
            <a:extLst>
              <a:ext uri="{FF2B5EF4-FFF2-40B4-BE49-F238E27FC236}">
                <a16:creationId xmlns:a16="http://schemas.microsoft.com/office/drawing/2014/main" id="{19F989EC-EC8D-8BEA-4DF0-D09C63F80A51}"/>
              </a:ext>
            </a:extLst>
          </p:cNvPr>
          <p:cNvSpPr>
            <a:spLocks noChangeArrowheads="1"/>
          </p:cNvSpPr>
          <p:nvPr/>
        </p:nvSpPr>
        <p:spPr bwMode="auto">
          <a:xfrm>
            <a:off x="3524655" y="5701503"/>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40" name="Rectangle 413">
            <a:extLst>
              <a:ext uri="{FF2B5EF4-FFF2-40B4-BE49-F238E27FC236}">
                <a16:creationId xmlns:a16="http://schemas.microsoft.com/office/drawing/2014/main" id="{7CDCE7CD-84D6-ADFC-49CD-99BFD8DCAFCE}"/>
              </a:ext>
            </a:extLst>
          </p:cNvPr>
          <p:cNvSpPr>
            <a:spLocks noChangeArrowheads="1"/>
          </p:cNvSpPr>
          <p:nvPr/>
        </p:nvSpPr>
        <p:spPr bwMode="auto">
          <a:xfrm>
            <a:off x="3037111" y="5754955"/>
            <a:ext cx="12430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Jurgen</a:t>
            </a:r>
            <a:endParaRPr lang="en-US" altLang="en-US" sz="1632"/>
          </a:p>
        </p:txBody>
      </p:sp>
      <p:sp>
        <p:nvSpPr>
          <p:cNvPr id="4241" name="Rectangle 414">
            <a:extLst>
              <a:ext uri="{FF2B5EF4-FFF2-40B4-BE49-F238E27FC236}">
                <a16:creationId xmlns:a16="http://schemas.microsoft.com/office/drawing/2014/main" id="{42CCA557-834C-2237-59C0-298903C92564}"/>
              </a:ext>
            </a:extLst>
          </p:cNvPr>
          <p:cNvSpPr>
            <a:spLocks noChangeArrowheads="1"/>
          </p:cNvSpPr>
          <p:nvPr/>
        </p:nvSpPr>
        <p:spPr bwMode="auto">
          <a:xfrm>
            <a:off x="3163452" y="5754955"/>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42" name="Rectangle 415">
            <a:extLst>
              <a:ext uri="{FF2B5EF4-FFF2-40B4-BE49-F238E27FC236}">
                <a16:creationId xmlns:a16="http://schemas.microsoft.com/office/drawing/2014/main" id="{787FA818-B3A3-F48C-3472-B09928E9B300}"/>
              </a:ext>
            </a:extLst>
          </p:cNvPr>
          <p:cNvSpPr>
            <a:spLocks noChangeArrowheads="1"/>
          </p:cNvSpPr>
          <p:nvPr/>
        </p:nvSpPr>
        <p:spPr bwMode="auto">
          <a:xfrm>
            <a:off x="3174790" y="5754955"/>
            <a:ext cx="12103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Patrick</a:t>
            </a:r>
            <a:endParaRPr lang="en-US" altLang="en-US" sz="1632"/>
          </a:p>
        </p:txBody>
      </p:sp>
      <p:sp>
        <p:nvSpPr>
          <p:cNvPr id="4243" name="Rectangle 416">
            <a:extLst>
              <a:ext uri="{FF2B5EF4-FFF2-40B4-BE49-F238E27FC236}">
                <a16:creationId xmlns:a16="http://schemas.microsoft.com/office/drawing/2014/main" id="{37200564-5FE2-6AF9-9CA3-3F252ABB7E4A}"/>
              </a:ext>
            </a:extLst>
          </p:cNvPr>
          <p:cNvSpPr>
            <a:spLocks noChangeArrowheads="1"/>
          </p:cNvSpPr>
          <p:nvPr/>
        </p:nvSpPr>
        <p:spPr bwMode="auto">
          <a:xfrm>
            <a:off x="3466345" y="5754955"/>
            <a:ext cx="10304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21/11</a:t>
            </a:r>
            <a:endParaRPr lang="en-US" altLang="en-US" sz="1632"/>
          </a:p>
        </p:txBody>
      </p:sp>
      <p:sp>
        <p:nvSpPr>
          <p:cNvPr id="4244" name="Rectangle 417">
            <a:extLst>
              <a:ext uri="{FF2B5EF4-FFF2-40B4-BE49-F238E27FC236}">
                <a16:creationId xmlns:a16="http://schemas.microsoft.com/office/drawing/2014/main" id="{4EACE958-6A85-4868-246E-7C5B5D8C2708}"/>
              </a:ext>
            </a:extLst>
          </p:cNvPr>
          <p:cNvSpPr>
            <a:spLocks noChangeArrowheads="1"/>
          </p:cNvSpPr>
          <p:nvPr/>
        </p:nvSpPr>
        <p:spPr bwMode="auto">
          <a:xfrm>
            <a:off x="3037111" y="5865098"/>
            <a:ext cx="77748" cy="4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Wim</a:t>
            </a:r>
            <a:endParaRPr lang="en-US" altLang="en-US" sz="1632"/>
          </a:p>
        </p:txBody>
      </p:sp>
      <p:sp>
        <p:nvSpPr>
          <p:cNvPr id="4245" name="Rectangle 418">
            <a:extLst>
              <a:ext uri="{FF2B5EF4-FFF2-40B4-BE49-F238E27FC236}">
                <a16:creationId xmlns:a16="http://schemas.microsoft.com/office/drawing/2014/main" id="{6CBFB9A7-6767-1723-7BEA-7262F0DA3DAB}"/>
              </a:ext>
            </a:extLst>
          </p:cNvPr>
          <p:cNvSpPr>
            <a:spLocks noChangeArrowheads="1"/>
          </p:cNvSpPr>
          <p:nvPr/>
        </p:nvSpPr>
        <p:spPr bwMode="auto">
          <a:xfrm>
            <a:off x="3466344" y="5865097"/>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18</a:t>
            </a:r>
            <a:endParaRPr lang="en-US" altLang="en-US" sz="1632"/>
          </a:p>
        </p:txBody>
      </p:sp>
      <p:sp>
        <p:nvSpPr>
          <p:cNvPr id="4246" name="Rectangle 419">
            <a:extLst>
              <a:ext uri="{FF2B5EF4-FFF2-40B4-BE49-F238E27FC236}">
                <a16:creationId xmlns:a16="http://schemas.microsoft.com/office/drawing/2014/main" id="{D1820F9A-A34E-1674-7F93-1CF4D022B595}"/>
              </a:ext>
            </a:extLst>
          </p:cNvPr>
          <p:cNvSpPr>
            <a:spLocks noChangeArrowheads="1"/>
          </p:cNvSpPr>
          <p:nvPr/>
        </p:nvSpPr>
        <p:spPr bwMode="auto">
          <a:xfrm>
            <a:off x="3511697" y="5865098"/>
            <a:ext cx="12958" cy="4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47" name="Rectangle 420">
            <a:extLst>
              <a:ext uri="{FF2B5EF4-FFF2-40B4-BE49-F238E27FC236}">
                <a16:creationId xmlns:a16="http://schemas.microsoft.com/office/drawing/2014/main" id="{6F75D8AB-1303-49D3-1E28-DD53E7528A8C}"/>
              </a:ext>
            </a:extLst>
          </p:cNvPr>
          <p:cNvSpPr>
            <a:spLocks noChangeArrowheads="1"/>
          </p:cNvSpPr>
          <p:nvPr/>
        </p:nvSpPr>
        <p:spPr bwMode="auto">
          <a:xfrm>
            <a:off x="3524655" y="5865097"/>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48" name="Rectangle 421">
            <a:extLst>
              <a:ext uri="{FF2B5EF4-FFF2-40B4-BE49-F238E27FC236}">
                <a16:creationId xmlns:a16="http://schemas.microsoft.com/office/drawing/2014/main" id="{BD2AAB63-BFF7-E989-AAAE-0CEE4F7B6FF1}"/>
              </a:ext>
            </a:extLst>
          </p:cNvPr>
          <p:cNvSpPr>
            <a:spLocks noChangeArrowheads="1"/>
          </p:cNvSpPr>
          <p:nvPr/>
        </p:nvSpPr>
        <p:spPr bwMode="auto">
          <a:xfrm>
            <a:off x="3037111" y="5918548"/>
            <a:ext cx="7850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Wim</a:t>
            </a:r>
            <a:endParaRPr lang="en-US" altLang="en-US" sz="1632"/>
          </a:p>
        </p:txBody>
      </p:sp>
      <p:sp>
        <p:nvSpPr>
          <p:cNvPr id="4249" name="Rectangle 422">
            <a:extLst>
              <a:ext uri="{FF2B5EF4-FFF2-40B4-BE49-F238E27FC236}">
                <a16:creationId xmlns:a16="http://schemas.microsoft.com/office/drawing/2014/main" id="{16926E28-9314-467F-7C7A-765719181029}"/>
              </a:ext>
            </a:extLst>
          </p:cNvPr>
          <p:cNvSpPr>
            <a:spLocks noChangeArrowheads="1"/>
          </p:cNvSpPr>
          <p:nvPr/>
        </p:nvSpPr>
        <p:spPr bwMode="auto">
          <a:xfrm>
            <a:off x="3466344" y="591854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18</a:t>
            </a:r>
            <a:endParaRPr lang="en-US" altLang="en-US" sz="1632"/>
          </a:p>
        </p:txBody>
      </p:sp>
      <p:sp>
        <p:nvSpPr>
          <p:cNvPr id="4250" name="Rectangle 423">
            <a:extLst>
              <a:ext uri="{FF2B5EF4-FFF2-40B4-BE49-F238E27FC236}">
                <a16:creationId xmlns:a16="http://schemas.microsoft.com/office/drawing/2014/main" id="{41728F95-0CDB-1214-6953-E836ADF8744B}"/>
              </a:ext>
            </a:extLst>
          </p:cNvPr>
          <p:cNvSpPr>
            <a:spLocks noChangeArrowheads="1"/>
          </p:cNvSpPr>
          <p:nvPr/>
        </p:nvSpPr>
        <p:spPr bwMode="auto">
          <a:xfrm>
            <a:off x="3511697" y="5918548"/>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51" name="Rectangle 424">
            <a:extLst>
              <a:ext uri="{FF2B5EF4-FFF2-40B4-BE49-F238E27FC236}">
                <a16:creationId xmlns:a16="http://schemas.microsoft.com/office/drawing/2014/main" id="{FDC94D9E-93DA-5C94-8FA4-762BF164E26E}"/>
              </a:ext>
            </a:extLst>
          </p:cNvPr>
          <p:cNvSpPr>
            <a:spLocks noChangeArrowheads="1"/>
          </p:cNvSpPr>
          <p:nvPr/>
        </p:nvSpPr>
        <p:spPr bwMode="auto">
          <a:xfrm>
            <a:off x="3524655" y="591854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52" name="Rectangle 425">
            <a:extLst>
              <a:ext uri="{FF2B5EF4-FFF2-40B4-BE49-F238E27FC236}">
                <a16:creationId xmlns:a16="http://schemas.microsoft.com/office/drawing/2014/main" id="{6A07CF65-59EA-8537-4975-60539AF4A2D5}"/>
              </a:ext>
            </a:extLst>
          </p:cNvPr>
          <p:cNvSpPr>
            <a:spLocks noChangeArrowheads="1"/>
          </p:cNvSpPr>
          <p:nvPr/>
        </p:nvSpPr>
        <p:spPr bwMode="auto">
          <a:xfrm>
            <a:off x="3037111" y="6028691"/>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53" name="Rectangle 426">
            <a:extLst>
              <a:ext uri="{FF2B5EF4-FFF2-40B4-BE49-F238E27FC236}">
                <a16:creationId xmlns:a16="http://schemas.microsoft.com/office/drawing/2014/main" id="{5C0E97BA-0A07-6400-216F-1FD72F3991D3}"/>
              </a:ext>
            </a:extLst>
          </p:cNvPr>
          <p:cNvSpPr>
            <a:spLocks noChangeArrowheads="1"/>
          </p:cNvSpPr>
          <p:nvPr/>
        </p:nvSpPr>
        <p:spPr bwMode="auto">
          <a:xfrm>
            <a:off x="3113240" y="6028691"/>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54" name="Rectangle 427">
            <a:extLst>
              <a:ext uri="{FF2B5EF4-FFF2-40B4-BE49-F238E27FC236}">
                <a16:creationId xmlns:a16="http://schemas.microsoft.com/office/drawing/2014/main" id="{895120EE-C13F-8F78-2F4C-F86D5B877580}"/>
              </a:ext>
            </a:extLst>
          </p:cNvPr>
          <p:cNvSpPr>
            <a:spLocks noChangeArrowheads="1"/>
          </p:cNvSpPr>
          <p:nvPr/>
        </p:nvSpPr>
        <p:spPr bwMode="auto">
          <a:xfrm>
            <a:off x="3124578" y="6028691"/>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John</a:t>
            </a:r>
            <a:endParaRPr lang="en-US" altLang="en-US" sz="1632"/>
          </a:p>
        </p:txBody>
      </p:sp>
      <p:sp>
        <p:nvSpPr>
          <p:cNvPr id="4255" name="Rectangle 428">
            <a:extLst>
              <a:ext uri="{FF2B5EF4-FFF2-40B4-BE49-F238E27FC236}">
                <a16:creationId xmlns:a16="http://schemas.microsoft.com/office/drawing/2014/main" id="{3A35745C-27B1-9198-C574-0B6FC97F42A2}"/>
              </a:ext>
            </a:extLst>
          </p:cNvPr>
          <p:cNvSpPr>
            <a:spLocks noChangeArrowheads="1"/>
          </p:cNvSpPr>
          <p:nvPr/>
        </p:nvSpPr>
        <p:spPr bwMode="auto">
          <a:xfrm>
            <a:off x="3466344" y="602869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15</a:t>
            </a:r>
            <a:endParaRPr lang="en-US" altLang="en-US" sz="1632"/>
          </a:p>
        </p:txBody>
      </p:sp>
      <p:sp>
        <p:nvSpPr>
          <p:cNvPr id="4256" name="Rectangle 429">
            <a:extLst>
              <a:ext uri="{FF2B5EF4-FFF2-40B4-BE49-F238E27FC236}">
                <a16:creationId xmlns:a16="http://schemas.microsoft.com/office/drawing/2014/main" id="{7F7EADD7-975C-9187-F778-09BC7C46DED3}"/>
              </a:ext>
            </a:extLst>
          </p:cNvPr>
          <p:cNvSpPr>
            <a:spLocks noChangeArrowheads="1"/>
          </p:cNvSpPr>
          <p:nvPr/>
        </p:nvSpPr>
        <p:spPr bwMode="auto">
          <a:xfrm>
            <a:off x="3511697" y="6028691"/>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57" name="Rectangle 430">
            <a:extLst>
              <a:ext uri="{FF2B5EF4-FFF2-40B4-BE49-F238E27FC236}">
                <a16:creationId xmlns:a16="http://schemas.microsoft.com/office/drawing/2014/main" id="{6BE67F83-4078-F028-DBFA-E26256A64FDD}"/>
              </a:ext>
            </a:extLst>
          </p:cNvPr>
          <p:cNvSpPr>
            <a:spLocks noChangeArrowheads="1"/>
          </p:cNvSpPr>
          <p:nvPr/>
        </p:nvSpPr>
        <p:spPr bwMode="auto">
          <a:xfrm>
            <a:off x="3524655" y="602869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58" name="Rectangle 431">
            <a:extLst>
              <a:ext uri="{FF2B5EF4-FFF2-40B4-BE49-F238E27FC236}">
                <a16:creationId xmlns:a16="http://schemas.microsoft.com/office/drawing/2014/main" id="{F9B712D1-0318-B83F-B7F5-FA2189FDF1EB}"/>
              </a:ext>
            </a:extLst>
          </p:cNvPr>
          <p:cNvSpPr>
            <a:spLocks noChangeArrowheads="1"/>
          </p:cNvSpPr>
          <p:nvPr/>
        </p:nvSpPr>
        <p:spPr bwMode="auto">
          <a:xfrm>
            <a:off x="3037111" y="6083762"/>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59" name="Rectangle 432">
            <a:extLst>
              <a:ext uri="{FF2B5EF4-FFF2-40B4-BE49-F238E27FC236}">
                <a16:creationId xmlns:a16="http://schemas.microsoft.com/office/drawing/2014/main" id="{B615ABCA-FA89-891A-3B1F-1D9AAA2BEE0B}"/>
              </a:ext>
            </a:extLst>
          </p:cNvPr>
          <p:cNvSpPr>
            <a:spLocks noChangeArrowheads="1"/>
          </p:cNvSpPr>
          <p:nvPr/>
        </p:nvSpPr>
        <p:spPr bwMode="auto">
          <a:xfrm>
            <a:off x="3113240" y="6083762"/>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60" name="Rectangle 433">
            <a:extLst>
              <a:ext uri="{FF2B5EF4-FFF2-40B4-BE49-F238E27FC236}">
                <a16:creationId xmlns:a16="http://schemas.microsoft.com/office/drawing/2014/main" id="{3C4E520A-15AD-3AC5-5A43-2EE687506ADB}"/>
              </a:ext>
            </a:extLst>
          </p:cNvPr>
          <p:cNvSpPr>
            <a:spLocks noChangeArrowheads="1"/>
          </p:cNvSpPr>
          <p:nvPr/>
        </p:nvSpPr>
        <p:spPr bwMode="auto">
          <a:xfrm>
            <a:off x="3124578" y="6083762"/>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John</a:t>
            </a:r>
            <a:endParaRPr lang="en-US" altLang="en-US" sz="1632"/>
          </a:p>
        </p:txBody>
      </p:sp>
      <p:sp>
        <p:nvSpPr>
          <p:cNvPr id="4261" name="Rectangle 434">
            <a:extLst>
              <a:ext uri="{FF2B5EF4-FFF2-40B4-BE49-F238E27FC236}">
                <a16:creationId xmlns:a16="http://schemas.microsoft.com/office/drawing/2014/main" id="{B43D0C55-7833-0CD7-3E79-1EF9779C82E5}"/>
              </a:ext>
            </a:extLst>
          </p:cNvPr>
          <p:cNvSpPr>
            <a:spLocks noChangeArrowheads="1"/>
          </p:cNvSpPr>
          <p:nvPr/>
        </p:nvSpPr>
        <p:spPr bwMode="auto">
          <a:xfrm>
            <a:off x="3466344" y="6083762"/>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16</a:t>
            </a:r>
            <a:endParaRPr lang="en-US" altLang="en-US" sz="1632"/>
          </a:p>
        </p:txBody>
      </p:sp>
      <p:sp>
        <p:nvSpPr>
          <p:cNvPr id="4262" name="Rectangle 435">
            <a:extLst>
              <a:ext uri="{FF2B5EF4-FFF2-40B4-BE49-F238E27FC236}">
                <a16:creationId xmlns:a16="http://schemas.microsoft.com/office/drawing/2014/main" id="{4EBFA617-A3CB-2792-AA24-17D4049482CD}"/>
              </a:ext>
            </a:extLst>
          </p:cNvPr>
          <p:cNvSpPr>
            <a:spLocks noChangeArrowheads="1"/>
          </p:cNvSpPr>
          <p:nvPr/>
        </p:nvSpPr>
        <p:spPr bwMode="auto">
          <a:xfrm>
            <a:off x="3511697" y="6083762"/>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63" name="Rectangle 436">
            <a:extLst>
              <a:ext uri="{FF2B5EF4-FFF2-40B4-BE49-F238E27FC236}">
                <a16:creationId xmlns:a16="http://schemas.microsoft.com/office/drawing/2014/main" id="{644D77CD-B43F-BC18-F624-4E5BCDB176BB}"/>
              </a:ext>
            </a:extLst>
          </p:cNvPr>
          <p:cNvSpPr>
            <a:spLocks noChangeArrowheads="1"/>
          </p:cNvSpPr>
          <p:nvPr/>
        </p:nvSpPr>
        <p:spPr bwMode="auto">
          <a:xfrm>
            <a:off x="3524655" y="6083762"/>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64" name="Rectangle 437">
            <a:extLst>
              <a:ext uri="{FF2B5EF4-FFF2-40B4-BE49-F238E27FC236}">
                <a16:creationId xmlns:a16="http://schemas.microsoft.com/office/drawing/2014/main" id="{9B4037A6-1827-B0DA-D7FE-49FF1E8C9141}"/>
              </a:ext>
            </a:extLst>
          </p:cNvPr>
          <p:cNvSpPr>
            <a:spLocks noChangeArrowheads="1"/>
          </p:cNvSpPr>
          <p:nvPr/>
        </p:nvSpPr>
        <p:spPr bwMode="auto">
          <a:xfrm>
            <a:off x="3037111" y="6137215"/>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65" name="Rectangle 438">
            <a:extLst>
              <a:ext uri="{FF2B5EF4-FFF2-40B4-BE49-F238E27FC236}">
                <a16:creationId xmlns:a16="http://schemas.microsoft.com/office/drawing/2014/main" id="{3BB546DA-EB43-5E25-B91D-4DB4AF472BC0}"/>
              </a:ext>
            </a:extLst>
          </p:cNvPr>
          <p:cNvSpPr>
            <a:spLocks noChangeArrowheads="1"/>
          </p:cNvSpPr>
          <p:nvPr/>
        </p:nvSpPr>
        <p:spPr bwMode="auto">
          <a:xfrm>
            <a:off x="3113240" y="6137215"/>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66" name="Rectangle 439">
            <a:extLst>
              <a:ext uri="{FF2B5EF4-FFF2-40B4-BE49-F238E27FC236}">
                <a16:creationId xmlns:a16="http://schemas.microsoft.com/office/drawing/2014/main" id="{1F8E8437-F6C2-652E-01E2-C5753D4B7AEE}"/>
              </a:ext>
            </a:extLst>
          </p:cNvPr>
          <p:cNvSpPr>
            <a:spLocks noChangeArrowheads="1"/>
          </p:cNvSpPr>
          <p:nvPr/>
        </p:nvSpPr>
        <p:spPr bwMode="auto">
          <a:xfrm>
            <a:off x="3124578" y="6137215"/>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John</a:t>
            </a:r>
            <a:endParaRPr lang="en-US" altLang="en-US" sz="1632"/>
          </a:p>
        </p:txBody>
      </p:sp>
      <p:sp>
        <p:nvSpPr>
          <p:cNvPr id="4267" name="Rectangle 440">
            <a:extLst>
              <a:ext uri="{FF2B5EF4-FFF2-40B4-BE49-F238E27FC236}">
                <a16:creationId xmlns:a16="http://schemas.microsoft.com/office/drawing/2014/main" id="{FF2FCB9B-D9BA-F089-0119-4EEFDD439536}"/>
              </a:ext>
            </a:extLst>
          </p:cNvPr>
          <p:cNvSpPr>
            <a:spLocks noChangeArrowheads="1"/>
          </p:cNvSpPr>
          <p:nvPr/>
        </p:nvSpPr>
        <p:spPr bwMode="auto">
          <a:xfrm>
            <a:off x="3466344" y="6137215"/>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18</a:t>
            </a:r>
            <a:endParaRPr lang="en-US" altLang="en-US" sz="1632"/>
          </a:p>
        </p:txBody>
      </p:sp>
      <p:sp>
        <p:nvSpPr>
          <p:cNvPr id="4268" name="Rectangle 441">
            <a:extLst>
              <a:ext uri="{FF2B5EF4-FFF2-40B4-BE49-F238E27FC236}">
                <a16:creationId xmlns:a16="http://schemas.microsoft.com/office/drawing/2014/main" id="{65C65F50-4CBA-4C5B-46A1-825CBC038939}"/>
              </a:ext>
            </a:extLst>
          </p:cNvPr>
          <p:cNvSpPr>
            <a:spLocks noChangeArrowheads="1"/>
          </p:cNvSpPr>
          <p:nvPr/>
        </p:nvSpPr>
        <p:spPr bwMode="auto">
          <a:xfrm>
            <a:off x="3511697" y="6137215"/>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69" name="Rectangle 442">
            <a:extLst>
              <a:ext uri="{FF2B5EF4-FFF2-40B4-BE49-F238E27FC236}">
                <a16:creationId xmlns:a16="http://schemas.microsoft.com/office/drawing/2014/main" id="{CC314659-5376-4807-33DB-B3B1E2AA9E8A}"/>
              </a:ext>
            </a:extLst>
          </p:cNvPr>
          <p:cNvSpPr>
            <a:spLocks noChangeArrowheads="1"/>
          </p:cNvSpPr>
          <p:nvPr/>
        </p:nvSpPr>
        <p:spPr bwMode="auto">
          <a:xfrm>
            <a:off x="3524655" y="6137215"/>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70" name="Rectangle 443">
            <a:extLst>
              <a:ext uri="{FF2B5EF4-FFF2-40B4-BE49-F238E27FC236}">
                <a16:creationId xmlns:a16="http://schemas.microsoft.com/office/drawing/2014/main" id="{2841B147-0C85-475C-FD6A-2AC3A871FAAD}"/>
              </a:ext>
            </a:extLst>
          </p:cNvPr>
          <p:cNvSpPr>
            <a:spLocks noChangeArrowheads="1"/>
          </p:cNvSpPr>
          <p:nvPr/>
        </p:nvSpPr>
        <p:spPr bwMode="auto">
          <a:xfrm>
            <a:off x="3037111" y="6247357"/>
            <a:ext cx="11121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Roger</a:t>
            </a:r>
            <a:endParaRPr lang="en-US" altLang="en-US" sz="1632"/>
          </a:p>
        </p:txBody>
      </p:sp>
      <p:sp>
        <p:nvSpPr>
          <p:cNvPr id="4271" name="Rectangle 444">
            <a:extLst>
              <a:ext uri="{FF2B5EF4-FFF2-40B4-BE49-F238E27FC236}">
                <a16:creationId xmlns:a16="http://schemas.microsoft.com/office/drawing/2014/main" id="{A69CEE0D-063A-F666-7C3C-CC97CE5091AD}"/>
              </a:ext>
            </a:extLst>
          </p:cNvPr>
          <p:cNvSpPr>
            <a:spLocks noChangeArrowheads="1"/>
          </p:cNvSpPr>
          <p:nvPr/>
        </p:nvSpPr>
        <p:spPr bwMode="auto">
          <a:xfrm>
            <a:off x="3466344" y="6247357"/>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21</a:t>
            </a:r>
            <a:endParaRPr lang="en-US" altLang="en-US" sz="1632"/>
          </a:p>
        </p:txBody>
      </p:sp>
      <p:sp>
        <p:nvSpPr>
          <p:cNvPr id="4272" name="Rectangle 445">
            <a:extLst>
              <a:ext uri="{FF2B5EF4-FFF2-40B4-BE49-F238E27FC236}">
                <a16:creationId xmlns:a16="http://schemas.microsoft.com/office/drawing/2014/main" id="{45B90853-3896-419A-3A8F-ECF2B93B188F}"/>
              </a:ext>
            </a:extLst>
          </p:cNvPr>
          <p:cNvSpPr>
            <a:spLocks noChangeArrowheads="1"/>
          </p:cNvSpPr>
          <p:nvPr/>
        </p:nvSpPr>
        <p:spPr bwMode="auto">
          <a:xfrm>
            <a:off x="3511697" y="6247357"/>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73" name="Rectangle 446">
            <a:extLst>
              <a:ext uri="{FF2B5EF4-FFF2-40B4-BE49-F238E27FC236}">
                <a16:creationId xmlns:a16="http://schemas.microsoft.com/office/drawing/2014/main" id="{3EAA771F-5F93-45EF-1197-B027F5FB9BD8}"/>
              </a:ext>
            </a:extLst>
          </p:cNvPr>
          <p:cNvSpPr>
            <a:spLocks noChangeArrowheads="1"/>
          </p:cNvSpPr>
          <p:nvPr/>
        </p:nvSpPr>
        <p:spPr bwMode="auto">
          <a:xfrm>
            <a:off x="3524655" y="6247357"/>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74" name="Rectangle 447">
            <a:extLst>
              <a:ext uri="{FF2B5EF4-FFF2-40B4-BE49-F238E27FC236}">
                <a16:creationId xmlns:a16="http://schemas.microsoft.com/office/drawing/2014/main" id="{B2DFC985-88D0-13BD-9657-43E2E95BD6E9}"/>
              </a:ext>
            </a:extLst>
          </p:cNvPr>
          <p:cNvSpPr>
            <a:spLocks noChangeArrowheads="1"/>
          </p:cNvSpPr>
          <p:nvPr/>
        </p:nvSpPr>
        <p:spPr bwMode="auto">
          <a:xfrm>
            <a:off x="3037111" y="6300808"/>
            <a:ext cx="15374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Janneke</a:t>
            </a:r>
            <a:endParaRPr lang="en-US" altLang="en-US" sz="1632"/>
          </a:p>
        </p:txBody>
      </p:sp>
      <p:sp>
        <p:nvSpPr>
          <p:cNvPr id="4275" name="Rectangle 448">
            <a:extLst>
              <a:ext uri="{FF2B5EF4-FFF2-40B4-BE49-F238E27FC236}">
                <a16:creationId xmlns:a16="http://schemas.microsoft.com/office/drawing/2014/main" id="{4A8640B6-9719-A0A7-D25E-E8F44E419CC9}"/>
              </a:ext>
            </a:extLst>
          </p:cNvPr>
          <p:cNvSpPr>
            <a:spLocks noChangeArrowheads="1"/>
          </p:cNvSpPr>
          <p:nvPr/>
        </p:nvSpPr>
        <p:spPr bwMode="auto">
          <a:xfrm>
            <a:off x="3194227" y="6300808"/>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76" name="Rectangle 449">
            <a:extLst>
              <a:ext uri="{FF2B5EF4-FFF2-40B4-BE49-F238E27FC236}">
                <a16:creationId xmlns:a16="http://schemas.microsoft.com/office/drawing/2014/main" id="{4011948C-A7C6-BDE5-4D3C-5096948F3523}"/>
              </a:ext>
            </a:extLst>
          </p:cNvPr>
          <p:cNvSpPr>
            <a:spLocks noChangeArrowheads="1"/>
          </p:cNvSpPr>
          <p:nvPr/>
        </p:nvSpPr>
        <p:spPr bwMode="auto">
          <a:xfrm>
            <a:off x="3205565" y="6300808"/>
            <a:ext cx="11121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Roger</a:t>
            </a:r>
            <a:endParaRPr lang="en-US" altLang="en-US" sz="1632"/>
          </a:p>
        </p:txBody>
      </p:sp>
      <p:sp>
        <p:nvSpPr>
          <p:cNvPr id="4277" name="Rectangle 450">
            <a:extLst>
              <a:ext uri="{FF2B5EF4-FFF2-40B4-BE49-F238E27FC236}">
                <a16:creationId xmlns:a16="http://schemas.microsoft.com/office/drawing/2014/main" id="{C41F2B40-AE77-71A8-3994-5E314E3C5A59}"/>
              </a:ext>
            </a:extLst>
          </p:cNvPr>
          <p:cNvSpPr>
            <a:spLocks noChangeArrowheads="1"/>
          </p:cNvSpPr>
          <p:nvPr/>
        </p:nvSpPr>
        <p:spPr bwMode="auto">
          <a:xfrm>
            <a:off x="3466344" y="630080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24</a:t>
            </a:r>
            <a:endParaRPr lang="en-US" altLang="en-US" sz="1632"/>
          </a:p>
        </p:txBody>
      </p:sp>
      <p:sp>
        <p:nvSpPr>
          <p:cNvPr id="4278" name="Rectangle 451">
            <a:extLst>
              <a:ext uri="{FF2B5EF4-FFF2-40B4-BE49-F238E27FC236}">
                <a16:creationId xmlns:a16="http://schemas.microsoft.com/office/drawing/2014/main" id="{0C76CF85-F5AB-A903-C6EA-9DE490E6834E}"/>
              </a:ext>
            </a:extLst>
          </p:cNvPr>
          <p:cNvSpPr>
            <a:spLocks noChangeArrowheads="1"/>
          </p:cNvSpPr>
          <p:nvPr/>
        </p:nvSpPr>
        <p:spPr bwMode="auto">
          <a:xfrm>
            <a:off x="3511697" y="6300808"/>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79" name="Rectangle 452">
            <a:extLst>
              <a:ext uri="{FF2B5EF4-FFF2-40B4-BE49-F238E27FC236}">
                <a16:creationId xmlns:a16="http://schemas.microsoft.com/office/drawing/2014/main" id="{951FE5A3-5AAA-D71E-25EF-227DD9D76CB5}"/>
              </a:ext>
            </a:extLst>
          </p:cNvPr>
          <p:cNvSpPr>
            <a:spLocks noChangeArrowheads="1"/>
          </p:cNvSpPr>
          <p:nvPr/>
        </p:nvSpPr>
        <p:spPr bwMode="auto">
          <a:xfrm>
            <a:off x="3524655" y="630080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80" name="Rectangle 453">
            <a:extLst>
              <a:ext uri="{FF2B5EF4-FFF2-40B4-BE49-F238E27FC236}">
                <a16:creationId xmlns:a16="http://schemas.microsoft.com/office/drawing/2014/main" id="{2155CEB6-A13B-1199-3D21-C5FE06E119F7}"/>
              </a:ext>
            </a:extLst>
          </p:cNvPr>
          <p:cNvSpPr>
            <a:spLocks noChangeArrowheads="1"/>
          </p:cNvSpPr>
          <p:nvPr/>
        </p:nvSpPr>
        <p:spPr bwMode="auto">
          <a:xfrm>
            <a:off x="3037111" y="6410951"/>
            <a:ext cx="11121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Roger</a:t>
            </a:r>
            <a:endParaRPr lang="en-US" altLang="en-US" sz="1632"/>
          </a:p>
        </p:txBody>
      </p:sp>
      <p:sp>
        <p:nvSpPr>
          <p:cNvPr id="4281" name="Rectangle 454">
            <a:extLst>
              <a:ext uri="{FF2B5EF4-FFF2-40B4-BE49-F238E27FC236}">
                <a16:creationId xmlns:a16="http://schemas.microsoft.com/office/drawing/2014/main" id="{6EAA25A6-16F5-5FAE-0250-D4C1803FA166}"/>
              </a:ext>
            </a:extLst>
          </p:cNvPr>
          <p:cNvSpPr>
            <a:spLocks noChangeArrowheads="1"/>
          </p:cNvSpPr>
          <p:nvPr/>
        </p:nvSpPr>
        <p:spPr bwMode="auto">
          <a:xfrm>
            <a:off x="3150493" y="6410951"/>
            <a:ext cx="9813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/Rob/</a:t>
            </a:r>
            <a:endParaRPr lang="en-US" altLang="en-US" sz="1632"/>
          </a:p>
        </p:txBody>
      </p:sp>
      <p:sp>
        <p:nvSpPr>
          <p:cNvPr id="4282" name="Rectangle 455">
            <a:extLst>
              <a:ext uri="{FF2B5EF4-FFF2-40B4-BE49-F238E27FC236}">
                <a16:creationId xmlns:a16="http://schemas.microsoft.com/office/drawing/2014/main" id="{58C81BF6-80F4-6F1B-63B4-3770CF0FD85C}"/>
              </a:ext>
            </a:extLst>
          </p:cNvPr>
          <p:cNvSpPr>
            <a:spLocks noChangeArrowheads="1"/>
          </p:cNvSpPr>
          <p:nvPr/>
        </p:nvSpPr>
        <p:spPr bwMode="auto">
          <a:xfrm>
            <a:off x="3249298" y="6410951"/>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83" name="Rectangle 456">
            <a:extLst>
              <a:ext uri="{FF2B5EF4-FFF2-40B4-BE49-F238E27FC236}">
                <a16:creationId xmlns:a16="http://schemas.microsoft.com/office/drawing/2014/main" id="{9159964F-390D-B99C-73B3-42C26EE4FA0F}"/>
              </a:ext>
            </a:extLst>
          </p:cNvPr>
          <p:cNvSpPr>
            <a:spLocks noChangeArrowheads="1"/>
          </p:cNvSpPr>
          <p:nvPr/>
        </p:nvSpPr>
        <p:spPr bwMode="auto">
          <a:xfrm>
            <a:off x="3325426" y="6410951"/>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84" name="Rectangle 457">
            <a:extLst>
              <a:ext uri="{FF2B5EF4-FFF2-40B4-BE49-F238E27FC236}">
                <a16:creationId xmlns:a16="http://schemas.microsoft.com/office/drawing/2014/main" id="{AB7E40D6-22FF-1EF6-D792-913A8C65B2BD}"/>
              </a:ext>
            </a:extLst>
          </p:cNvPr>
          <p:cNvSpPr>
            <a:spLocks noChangeArrowheads="1"/>
          </p:cNvSpPr>
          <p:nvPr/>
        </p:nvSpPr>
        <p:spPr bwMode="auto">
          <a:xfrm>
            <a:off x="3466344" y="641095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17</a:t>
            </a:r>
            <a:endParaRPr lang="en-US" altLang="en-US" sz="1632"/>
          </a:p>
        </p:txBody>
      </p:sp>
      <p:sp>
        <p:nvSpPr>
          <p:cNvPr id="4285" name="Rectangle 458">
            <a:extLst>
              <a:ext uri="{FF2B5EF4-FFF2-40B4-BE49-F238E27FC236}">
                <a16:creationId xmlns:a16="http://schemas.microsoft.com/office/drawing/2014/main" id="{A560F7D8-3B01-60B5-3944-2F66F6BC374D}"/>
              </a:ext>
            </a:extLst>
          </p:cNvPr>
          <p:cNvSpPr>
            <a:spLocks noChangeArrowheads="1"/>
          </p:cNvSpPr>
          <p:nvPr/>
        </p:nvSpPr>
        <p:spPr bwMode="auto">
          <a:xfrm>
            <a:off x="3511697" y="6410951"/>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86" name="Rectangle 459">
            <a:extLst>
              <a:ext uri="{FF2B5EF4-FFF2-40B4-BE49-F238E27FC236}">
                <a16:creationId xmlns:a16="http://schemas.microsoft.com/office/drawing/2014/main" id="{8928BE08-E937-C3DC-F989-5F637E5C40F6}"/>
              </a:ext>
            </a:extLst>
          </p:cNvPr>
          <p:cNvSpPr>
            <a:spLocks noChangeArrowheads="1"/>
          </p:cNvSpPr>
          <p:nvPr/>
        </p:nvSpPr>
        <p:spPr bwMode="auto">
          <a:xfrm>
            <a:off x="3524655" y="641095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87" name="Rectangle 460">
            <a:extLst>
              <a:ext uri="{FF2B5EF4-FFF2-40B4-BE49-F238E27FC236}">
                <a16:creationId xmlns:a16="http://schemas.microsoft.com/office/drawing/2014/main" id="{BE9FFB40-B235-D6A0-790C-1D4D0E95FAA0}"/>
              </a:ext>
            </a:extLst>
          </p:cNvPr>
          <p:cNvSpPr>
            <a:spLocks noChangeArrowheads="1"/>
          </p:cNvSpPr>
          <p:nvPr/>
        </p:nvSpPr>
        <p:spPr bwMode="auto">
          <a:xfrm>
            <a:off x="3037112" y="6466022"/>
            <a:ext cx="11448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Frank/</a:t>
            </a:r>
            <a:endParaRPr lang="en-US" altLang="en-US" sz="1632"/>
          </a:p>
        </p:txBody>
      </p:sp>
      <p:sp>
        <p:nvSpPr>
          <p:cNvPr id="4288" name="Rectangle 461">
            <a:extLst>
              <a:ext uri="{FF2B5EF4-FFF2-40B4-BE49-F238E27FC236}">
                <a16:creationId xmlns:a16="http://schemas.microsoft.com/office/drawing/2014/main" id="{F81C2C30-0BC8-4159-FC5F-FC5DA2D7F738}"/>
              </a:ext>
            </a:extLst>
          </p:cNvPr>
          <p:cNvSpPr>
            <a:spLocks noChangeArrowheads="1"/>
          </p:cNvSpPr>
          <p:nvPr/>
        </p:nvSpPr>
        <p:spPr bwMode="auto">
          <a:xfrm>
            <a:off x="3155353" y="6466022"/>
            <a:ext cx="15374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Janneke</a:t>
            </a:r>
            <a:endParaRPr lang="en-US" altLang="en-US" sz="1632"/>
          </a:p>
        </p:txBody>
      </p:sp>
      <p:sp>
        <p:nvSpPr>
          <p:cNvPr id="4289" name="AutoShape 462">
            <a:extLst>
              <a:ext uri="{FF2B5EF4-FFF2-40B4-BE49-F238E27FC236}">
                <a16:creationId xmlns:a16="http://schemas.microsoft.com/office/drawing/2014/main" id="{104706EE-283D-434F-4933-43A404B93CF0}"/>
              </a:ext>
            </a:extLst>
          </p:cNvPr>
          <p:cNvSpPr>
            <a:spLocks noChangeAspect="1" noChangeArrowheads="1" noTextEdit="1"/>
          </p:cNvSpPr>
          <p:nvPr/>
        </p:nvSpPr>
        <p:spPr bwMode="auto">
          <a:xfrm>
            <a:off x="6914781" y="4462399"/>
            <a:ext cx="3009486" cy="225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sz="1837"/>
          </a:p>
        </p:txBody>
      </p:sp>
      <p:sp>
        <p:nvSpPr>
          <p:cNvPr id="4290" name="Rectangle 463">
            <a:extLst>
              <a:ext uri="{FF2B5EF4-FFF2-40B4-BE49-F238E27FC236}">
                <a16:creationId xmlns:a16="http://schemas.microsoft.com/office/drawing/2014/main" id="{8221D024-8A3C-01E6-4466-2E2287F3E4C7}"/>
              </a:ext>
            </a:extLst>
          </p:cNvPr>
          <p:cNvSpPr>
            <a:spLocks noChangeArrowheads="1"/>
          </p:cNvSpPr>
          <p:nvPr/>
        </p:nvSpPr>
        <p:spPr bwMode="auto">
          <a:xfrm>
            <a:off x="6914781" y="4462399"/>
            <a:ext cx="3007867" cy="2256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291" name="Picture 464">
            <a:extLst>
              <a:ext uri="{FF2B5EF4-FFF2-40B4-BE49-F238E27FC236}">
                <a16:creationId xmlns:a16="http://schemas.microsoft.com/office/drawing/2014/main" id="{3023528C-5D38-4F78-50CE-830E950902D0}"/>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914781" y="4462399"/>
            <a:ext cx="366062" cy="225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2" name="Rectangle 465">
            <a:extLst>
              <a:ext uri="{FF2B5EF4-FFF2-40B4-BE49-F238E27FC236}">
                <a16:creationId xmlns:a16="http://schemas.microsoft.com/office/drawing/2014/main" id="{A7BDE158-2734-19FA-5512-C6DC18F98222}"/>
              </a:ext>
            </a:extLst>
          </p:cNvPr>
          <p:cNvSpPr>
            <a:spLocks noChangeArrowheads="1"/>
          </p:cNvSpPr>
          <p:nvPr/>
        </p:nvSpPr>
        <p:spPr bwMode="auto">
          <a:xfrm>
            <a:off x="9386512" y="4476975"/>
            <a:ext cx="54627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20051025 Diagnosis DEG v10</a:t>
            </a:r>
            <a:endParaRPr lang="en-US" altLang="en-US" sz="1632"/>
          </a:p>
        </p:txBody>
      </p:sp>
      <p:sp>
        <p:nvSpPr>
          <p:cNvPr id="4293" name="Rectangle 466">
            <a:extLst>
              <a:ext uri="{FF2B5EF4-FFF2-40B4-BE49-F238E27FC236}">
                <a16:creationId xmlns:a16="http://schemas.microsoft.com/office/drawing/2014/main" id="{C2FA0F10-816E-13E8-F483-CDE8F88F596A}"/>
              </a:ext>
            </a:extLst>
          </p:cNvPr>
          <p:cNvSpPr>
            <a:spLocks noChangeArrowheads="1"/>
          </p:cNvSpPr>
          <p:nvPr/>
        </p:nvSpPr>
        <p:spPr bwMode="auto">
          <a:xfrm>
            <a:off x="9820603" y="6650673"/>
            <a:ext cx="29440"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8</a:t>
            </a:r>
            <a:endParaRPr lang="en-US" altLang="en-US" sz="1632"/>
          </a:p>
        </p:txBody>
      </p:sp>
      <p:sp>
        <p:nvSpPr>
          <p:cNvPr id="4294" name="Rectangle 467">
            <a:extLst>
              <a:ext uri="{FF2B5EF4-FFF2-40B4-BE49-F238E27FC236}">
                <a16:creationId xmlns:a16="http://schemas.microsoft.com/office/drawing/2014/main" id="{E31BB301-8890-3AF0-EA8B-BC85C120EC7E}"/>
              </a:ext>
            </a:extLst>
          </p:cNvPr>
          <p:cNvSpPr>
            <a:spLocks noChangeArrowheads="1"/>
          </p:cNvSpPr>
          <p:nvPr/>
        </p:nvSpPr>
        <p:spPr bwMode="auto">
          <a:xfrm rot="5400000">
            <a:off x="9814914" y="5170396"/>
            <a:ext cx="171735"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Working Draft </a:t>
            </a:r>
            <a:endParaRPr lang="en-US" altLang="en-US" sz="1632"/>
          </a:p>
        </p:txBody>
      </p:sp>
      <p:sp>
        <p:nvSpPr>
          <p:cNvPr id="4295" name="Rectangle 468">
            <a:extLst>
              <a:ext uri="{FF2B5EF4-FFF2-40B4-BE49-F238E27FC236}">
                <a16:creationId xmlns:a16="http://schemas.microsoft.com/office/drawing/2014/main" id="{FA6F4B51-2EE6-3439-16E7-2E31088FF39F}"/>
              </a:ext>
            </a:extLst>
          </p:cNvPr>
          <p:cNvSpPr>
            <a:spLocks noChangeArrowheads="1"/>
          </p:cNvSpPr>
          <p:nvPr/>
        </p:nvSpPr>
        <p:spPr bwMode="auto">
          <a:xfrm rot="5400000">
            <a:off x="9896692" y="5257052"/>
            <a:ext cx="8179"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a:t>
            </a:r>
            <a:endParaRPr lang="en-US" altLang="en-US" sz="1632"/>
          </a:p>
        </p:txBody>
      </p:sp>
      <p:sp>
        <p:nvSpPr>
          <p:cNvPr id="4296" name="Rectangle 469">
            <a:extLst>
              <a:ext uri="{FF2B5EF4-FFF2-40B4-BE49-F238E27FC236}">
                <a16:creationId xmlns:a16="http://schemas.microsoft.com/office/drawing/2014/main" id="{350D7E4D-318F-DDAF-7ABB-995D6EFA570A}"/>
              </a:ext>
            </a:extLst>
          </p:cNvPr>
          <p:cNvSpPr>
            <a:spLocks noChangeArrowheads="1"/>
          </p:cNvSpPr>
          <p:nvPr/>
        </p:nvSpPr>
        <p:spPr bwMode="auto">
          <a:xfrm rot="5400000">
            <a:off x="9801012" y="5362335"/>
            <a:ext cx="199538"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Last Modified 23</a:t>
            </a:r>
            <a:endParaRPr lang="en-US" altLang="en-US" sz="1632"/>
          </a:p>
        </p:txBody>
      </p:sp>
      <p:sp>
        <p:nvSpPr>
          <p:cNvPr id="4297" name="Rectangle 470">
            <a:extLst>
              <a:ext uri="{FF2B5EF4-FFF2-40B4-BE49-F238E27FC236}">
                <a16:creationId xmlns:a16="http://schemas.microsoft.com/office/drawing/2014/main" id="{E26677CF-7AEE-C43D-12E4-69B11D5688E7}"/>
              </a:ext>
            </a:extLst>
          </p:cNvPr>
          <p:cNvSpPr>
            <a:spLocks noChangeArrowheads="1"/>
          </p:cNvSpPr>
          <p:nvPr/>
        </p:nvSpPr>
        <p:spPr bwMode="auto">
          <a:xfrm rot="5400000">
            <a:off x="9896692" y="5461140"/>
            <a:ext cx="8179"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a:t>
            </a:r>
            <a:endParaRPr lang="en-US" altLang="en-US" sz="1632"/>
          </a:p>
        </p:txBody>
      </p:sp>
      <p:sp>
        <p:nvSpPr>
          <p:cNvPr id="4298" name="Rectangle 471">
            <a:extLst>
              <a:ext uri="{FF2B5EF4-FFF2-40B4-BE49-F238E27FC236}">
                <a16:creationId xmlns:a16="http://schemas.microsoft.com/office/drawing/2014/main" id="{DB6D59A0-7205-E122-8AE9-013ED61BC00A}"/>
              </a:ext>
            </a:extLst>
          </p:cNvPr>
          <p:cNvSpPr>
            <a:spLocks noChangeArrowheads="1"/>
          </p:cNvSpPr>
          <p:nvPr/>
        </p:nvSpPr>
        <p:spPr bwMode="auto">
          <a:xfrm rot="5400000">
            <a:off x="9886061" y="5481387"/>
            <a:ext cx="29440"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11</a:t>
            </a:r>
            <a:endParaRPr lang="en-US" altLang="en-US" sz="1632"/>
          </a:p>
        </p:txBody>
      </p:sp>
      <p:sp>
        <p:nvSpPr>
          <p:cNvPr id="4299" name="Rectangle 472">
            <a:extLst>
              <a:ext uri="{FF2B5EF4-FFF2-40B4-BE49-F238E27FC236}">
                <a16:creationId xmlns:a16="http://schemas.microsoft.com/office/drawing/2014/main" id="{7B9A6829-D1C2-727C-C2A3-EFF9833D190D}"/>
              </a:ext>
            </a:extLst>
          </p:cNvPr>
          <p:cNvSpPr>
            <a:spLocks noChangeArrowheads="1"/>
          </p:cNvSpPr>
          <p:nvPr/>
        </p:nvSpPr>
        <p:spPr bwMode="auto">
          <a:xfrm rot="5400000">
            <a:off x="9896692" y="5496775"/>
            <a:ext cx="8179"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a:t>
            </a:r>
            <a:endParaRPr lang="en-US" altLang="en-US" sz="1632"/>
          </a:p>
        </p:txBody>
      </p:sp>
      <p:sp>
        <p:nvSpPr>
          <p:cNvPr id="4300" name="Rectangle 473">
            <a:extLst>
              <a:ext uri="{FF2B5EF4-FFF2-40B4-BE49-F238E27FC236}">
                <a16:creationId xmlns:a16="http://schemas.microsoft.com/office/drawing/2014/main" id="{661C7111-E2E7-67F7-A9F9-3029F55FC0CA}"/>
              </a:ext>
            </a:extLst>
          </p:cNvPr>
          <p:cNvSpPr>
            <a:spLocks noChangeArrowheads="1"/>
          </p:cNvSpPr>
          <p:nvPr/>
        </p:nvSpPr>
        <p:spPr bwMode="auto">
          <a:xfrm rot="5400000">
            <a:off x="9814914" y="5584241"/>
            <a:ext cx="171735"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2005 14:27:13</a:t>
            </a:r>
            <a:endParaRPr lang="en-US" altLang="en-US" sz="1632"/>
          </a:p>
        </p:txBody>
      </p:sp>
      <p:sp>
        <p:nvSpPr>
          <p:cNvPr id="4301" name="Rectangle 474">
            <a:extLst>
              <a:ext uri="{FF2B5EF4-FFF2-40B4-BE49-F238E27FC236}">
                <a16:creationId xmlns:a16="http://schemas.microsoft.com/office/drawing/2014/main" id="{86A3971B-A95C-F042-0823-0F67D3F8D598}"/>
              </a:ext>
            </a:extLst>
          </p:cNvPr>
          <p:cNvSpPr>
            <a:spLocks noChangeArrowheads="1"/>
          </p:cNvSpPr>
          <p:nvPr/>
        </p:nvSpPr>
        <p:spPr bwMode="auto">
          <a:xfrm rot="5400000">
            <a:off x="9730683" y="5879034"/>
            <a:ext cx="340197"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Printed 24/10/2005 17:03:58</a:t>
            </a:r>
            <a:endParaRPr lang="en-US" altLang="en-US" sz="1632"/>
          </a:p>
        </p:txBody>
      </p:sp>
      <p:sp>
        <p:nvSpPr>
          <p:cNvPr id="4302" name="Rectangle 475">
            <a:extLst>
              <a:ext uri="{FF2B5EF4-FFF2-40B4-BE49-F238E27FC236}">
                <a16:creationId xmlns:a16="http://schemas.microsoft.com/office/drawing/2014/main" id="{A742EA23-78ED-D710-3E56-89841B8CFA50}"/>
              </a:ext>
            </a:extLst>
          </p:cNvPr>
          <p:cNvSpPr>
            <a:spLocks noChangeArrowheads="1"/>
          </p:cNvSpPr>
          <p:nvPr/>
        </p:nvSpPr>
        <p:spPr bwMode="auto">
          <a:xfrm>
            <a:off x="6955276" y="4545005"/>
            <a:ext cx="1830195" cy="12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816">
                <a:solidFill>
                  <a:srgbClr val="003366"/>
                </a:solidFill>
              </a:rPr>
              <a:t>The first kaizen generated lots of ideas</a:t>
            </a:r>
            <a:endParaRPr lang="en-US" altLang="en-US" sz="1632"/>
          </a:p>
        </p:txBody>
      </p:sp>
      <p:grpSp>
        <p:nvGrpSpPr>
          <p:cNvPr id="4303" name="Group 476">
            <a:extLst>
              <a:ext uri="{FF2B5EF4-FFF2-40B4-BE49-F238E27FC236}">
                <a16:creationId xmlns:a16="http://schemas.microsoft.com/office/drawing/2014/main" id="{FB8302CC-348A-632F-0FE1-DB82C7AA750D}"/>
              </a:ext>
            </a:extLst>
          </p:cNvPr>
          <p:cNvGrpSpPr>
            <a:grpSpLocks/>
          </p:cNvGrpSpPr>
          <p:nvPr/>
        </p:nvGrpSpPr>
        <p:grpSpPr bwMode="auto">
          <a:xfrm>
            <a:off x="7561060" y="5205861"/>
            <a:ext cx="795294" cy="902198"/>
            <a:chOff x="3727" y="3214"/>
            <a:chExt cx="491" cy="557"/>
          </a:xfrm>
        </p:grpSpPr>
        <p:sp>
          <p:nvSpPr>
            <p:cNvPr id="4700" name="Freeform 477">
              <a:extLst>
                <a:ext uri="{FF2B5EF4-FFF2-40B4-BE49-F238E27FC236}">
                  <a16:creationId xmlns:a16="http://schemas.microsoft.com/office/drawing/2014/main" id="{5F40F917-698C-84AE-3989-453B60CBBD8B}"/>
                </a:ext>
              </a:extLst>
            </p:cNvPr>
            <p:cNvSpPr>
              <a:spLocks/>
            </p:cNvSpPr>
            <p:nvPr/>
          </p:nvSpPr>
          <p:spPr bwMode="auto">
            <a:xfrm>
              <a:off x="3727" y="3214"/>
              <a:ext cx="491" cy="557"/>
            </a:xfrm>
            <a:custGeom>
              <a:avLst/>
              <a:gdLst>
                <a:gd name="T0" fmla="*/ 0 w 491"/>
                <a:gd name="T1" fmla="*/ 0 h 557"/>
                <a:gd name="T2" fmla="*/ 0 w 491"/>
                <a:gd name="T3" fmla="*/ 557 h 557"/>
                <a:gd name="T4" fmla="*/ 430 w 491"/>
                <a:gd name="T5" fmla="*/ 557 h 557"/>
                <a:gd name="T6" fmla="*/ 491 w 491"/>
                <a:gd name="T7" fmla="*/ 488 h 557"/>
                <a:gd name="T8" fmla="*/ 491 w 491"/>
                <a:gd name="T9" fmla="*/ 0 h 557"/>
                <a:gd name="T10" fmla="*/ 0 w 491"/>
                <a:gd name="T11" fmla="*/ 0 h 557"/>
                <a:gd name="T12" fmla="*/ 0 60000 65536"/>
                <a:gd name="T13" fmla="*/ 0 60000 65536"/>
                <a:gd name="T14" fmla="*/ 0 60000 65536"/>
                <a:gd name="T15" fmla="*/ 0 60000 65536"/>
                <a:gd name="T16" fmla="*/ 0 60000 65536"/>
                <a:gd name="T17" fmla="*/ 0 60000 65536"/>
                <a:gd name="T18" fmla="*/ 0 w 491"/>
                <a:gd name="T19" fmla="*/ 0 h 557"/>
                <a:gd name="T20" fmla="*/ 491 w 491"/>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491" h="557">
                  <a:moveTo>
                    <a:pt x="0" y="0"/>
                  </a:moveTo>
                  <a:lnTo>
                    <a:pt x="0" y="557"/>
                  </a:lnTo>
                  <a:lnTo>
                    <a:pt x="430" y="557"/>
                  </a:lnTo>
                  <a:lnTo>
                    <a:pt x="491" y="488"/>
                  </a:lnTo>
                  <a:lnTo>
                    <a:pt x="491" y="0"/>
                  </a:lnTo>
                  <a:lnTo>
                    <a:pt x="0" y="0"/>
                  </a:lnTo>
                  <a:close/>
                </a:path>
              </a:pathLst>
            </a:custGeom>
            <a:solidFill>
              <a:srgbClr val="D7E4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701" name="Freeform 478">
              <a:extLst>
                <a:ext uri="{FF2B5EF4-FFF2-40B4-BE49-F238E27FC236}">
                  <a16:creationId xmlns:a16="http://schemas.microsoft.com/office/drawing/2014/main" id="{910919EA-A28A-02AE-F4FE-9230E7EA523B}"/>
                </a:ext>
              </a:extLst>
            </p:cNvPr>
            <p:cNvSpPr>
              <a:spLocks/>
            </p:cNvSpPr>
            <p:nvPr/>
          </p:nvSpPr>
          <p:spPr bwMode="auto">
            <a:xfrm>
              <a:off x="4157" y="3702"/>
              <a:ext cx="61" cy="69"/>
            </a:xfrm>
            <a:custGeom>
              <a:avLst/>
              <a:gdLst>
                <a:gd name="T0" fmla="*/ 0 w 1556"/>
                <a:gd name="T1" fmla="*/ 0 h 1764"/>
                <a:gd name="T2" fmla="*/ 0 w 1556"/>
                <a:gd name="T3" fmla="*/ 0 h 1764"/>
                <a:gd name="T4" fmla="*/ 0 w 1556"/>
                <a:gd name="T5" fmla="*/ 0 h 1764"/>
                <a:gd name="T6" fmla="*/ 0 60000 65536"/>
                <a:gd name="T7" fmla="*/ 0 60000 65536"/>
                <a:gd name="T8" fmla="*/ 0 60000 65536"/>
                <a:gd name="T9" fmla="*/ 0 w 1556"/>
                <a:gd name="T10" fmla="*/ 0 h 1764"/>
                <a:gd name="T11" fmla="*/ 1556 w 1556"/>
                <a:gd name="T12" fmla="*/ 1764 h 1764"/>
              </a:gdLst>
              <a:ahLst/>
              <a:cxnLst>
                <a:cxn ang="T6">
                  <a:pos x="T0" y="T1"/>
                </a:cxn>
                <a:cxn ang="T7">
                  <a:pos x="T2" y="T3"/>
                </a:cxn>
                <a:cxn ang="T8">
                  <a:pos x="T4" y="T5"/>
                </a:cxn>
              </a:cxnLst>
              <a:rect l="T9" t="T10" r="T11" b="T12"/>
              <a:pathLst>
                <a:path w="1556" h="1764">
                  <a:moveTo>
                    <a:pt x="0" y="1764"/>
                  </a:moveTo>
                  <a:lnTo>
                    <a:pt x="403" y="60"/>
                  </a:lnTo>
                  <a:cubicBezTo>
                    <a:pt x="559" y="331"/>
                    <a:pt x="973" y="331"/>
                    <a:pt x="1556" y="0"/>
                  </a:cubicBezTo>
                </a:path>
              </a:pathLst>
            </a:custGeom>
            <a:solidFill>
              <a:srgbClr val="ADB8BE"/>
            </a:solidFill>
            <a:ln w="0">
              <a:solidFill>
                <a:srgbClr val="000000"/>
              </a:solidFill>
              <a:round/>
              <a:headEnd/>
              <a:tailEnd/>
            </a:ln>
          </p:spPr>
          <p:txBody>
            <a:bodyPr/>
            <a:lstStyle/>
            <a:p>
              <a:endParaRPr lang="en-US" sz="1837"/>
            </a:p>
          </p:txBody>
        </p:sp>
        <p:sp>
          <p:nvSpPr>
            <p:cNvPr id="4702" name="Freeform 479">
              <a:extLst>
                <a:ext uri="{FF2B5EF4-FFF2-40B4-BE49-F238E27FC236}">
                  <a16:creationId xmlns:a16="http://schemas.microsoft.com/office/drawing/2014/main" id="{5E9B166A-B676-3DB1-4841-9E58381F5E87}"/>
                </a:ext>
              </a:extLst>
            </p:cNvPr>
            <p:cNvSpPr>
              <a:spLocks/>
            </p:cNvSpPr>
            <p:nvPr/>
          </p:nvSpPr>
          <p:spPr bwMode="auto">
            <a:xfrm>
              <a:off x="3727" y="3214"/>
              <a:ext cx="491" cy="557"/>
            </a:xfrm>
            <a:custGeom>
              <a:avLst/>
              <a:gdLst>
                <a:gd name="T0" fmla="*/ 0 w 491"/>
                <a:gd name="T1" fmla="*/ 0 h 557"/>
                <a:gd name="T2" fmla="*/ 0 w 491"/>
                <a:gd name="T3" fmla="*/ 557 h 557"/>
                <a:gd name="T4" fmla="*/ 430 w 491"/>
                <a:gd name="T5" fmla="*/ 557 h 557"/>
                <a:gd name="T6" fmla="*/ 491 w 491"/>
                <a:gd name="T7" fmla="*/ 488 h 557"/>
                <a:gd name="T8" fmla="*/ 491 w 491"/>
                <a:gd name="T9" fmla="*/ 0 h 557"/>
                <a:gd name="T10" fmla="*/ 0 w 491"/>
                <a:gd name="T11" fmla="*/ 0 h 557"/>
                <a:gd name="T12" fmla="*/ 0 60000 65536"/>
                <a:gd name="T13" fmla="*/ 0 60000 65536"/>
                <a:gd name="T14" fmla="*/ 0 60000 65536"/>
                <a:gd name="T15" fmla="*/ 0 60000 65536"/>
                <a:gd name="T16" fmla="*/ 0 60000 65536"/>
                <a:gd name="T17" fmla="*/ 0 60000 65536"/>
                <a:gd name="T18" fmla="*/ 0 w 491"/>
                <a:gd name="T19" fmla="*/ 0 h 557"/>
                <a:gd name="T20" fmla="*/ 491 w 491"/>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491" h="557">
                  <a:moveTo>
                    <a:pt x="0" y="0"/>
                  </a:moveTo>
                  <a:lnTo>
                    <a:pt x="0" y="557"/>
                  </a:lnTo>
                  <a:lnTo>
                    <a:pt x="430" y="557"/>
                  </a:lnTo>
                  <a:lnTo>
                    <a:pt x="491" y="488"/>
                  </a:lnTo>
                  <a:lnTo>
                    <a:pt x="491" y="0"/>
                  </a:lnTo>
                  <a:lnTo>
                    <a:pt x="0" y="0"/>
                  </a:lnTo>
                  <a:close/>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sp>
          <p:nvSpPr>
            <p:cNvPr id="4703" name="Freeform 480">
              <a:extLst>
                <a:ext uri="{FF2B5EF4-FFF2-40B4-BE49-F238E27FC236}">
                  <a16:creationId xmlns:a16="http://schemas.microsoft.com/office/drawing/2014/main" id="{D545B6E3-C838-D19C-A99A-029BA1B223AA}"/>
                </a:ext>
              </a:extLst>
            </p:cNvPr>
            <p:cNvSpPr>
              <a:spLocks/>
            </p:cNvSpPr>
            <p:nvPr/>
          </p:nvSpPr>
          <p:spPr bwMode="auto">
            <a:xfrm>
              <a:off x="4157" y="3702"/>
              <a:ext cx="61" cy="69"/>
            </a:xfrm>
            <a:custGeom>
              <a:avLst/>
              <a:gdLst>
                <a:gd name="T0" fmla="*/ 0 w 1556"/>
                <a:gd name="T1" fmla="*/ 0 h 1764"/>
                <a:gd name="T2" fmla="*/ 0 w 1556"/>
                <a:gd name="T3" fmla="*/ 0 h 1764"/>
                <a:gd name="T4" fmla="*/ 0 w 1556"/>
                <a:gd name="T5" fmla="*/ 0 h 1764"/>
                <a:gd name="T6" fmla="*/ 0 60000 65536"/>
                <a:gd name="T7" fmla="*/ 0 60000 65536"/>
                <a:gd name="T8" fmla="*/ 0 60000 65536"/>
                <a:gd name="T9" fmla="*/ 0 w 1556"/>
                <a:gd name="T10" fmla="*/ 0 h 1764"/>
                <a:gd name="T11" fmla="*/ 1556 w 1556"/>
                <a:gd name="T12" fmla="*/ 1764 h 1764"/>
              </a:gdLst>
              <a:ahLst/>
              <a:cxnLst>
                <a:cxn ang="T6">
                  <a:pos x="T0" y="T1"/>
                </a:cxn>
                <a:cxn ang="T7">
                  <a:pos x="T2" y="T3"/>
                </a:cxn>
                <a:cxn ang="T8">
                  <a:pos x="T4" y="T5"/>
                </a:cxn>
              </a:cxnLst>
              <a:rect l="T9" t="T10" r="T11" b="T12"/>
              <a:pathLst>
                <a:path w="1556" h="1764">
                  <a:moveTo>
                    <a:pt x="0" y="1764"/>
                  </a:moveTo>
                  <a:lnTo>
                    <a:pt x="403" y="60"/>
                  </a:lnTo>
                  <a:cubicBezTo>
                    <a:pt x="559" y="331"/>
                    <a:pt x="973" y="331"/>
                    <a:pt x="1556" y="0"/>
                  </a:cubicBez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nvGrpSpPr>
          <p:cNvPr id="4304" name="Group 481">
            <a:extLst>
              <a:ext uri="{FF2B5EF4-FFF2-40B4-BE49-F238E27FC236}">
                <a16:creationId xmlns:a16="http://schemas.microsoft.com/office/drawing/2014/main" id="{794E57D6-B2BE-A2EC-C637-83F20D85D1DD}"/>
              </a:ext>
            </a:extLst>
          </p:cNvPr>
          <p:cNvGrpSpPr>
            <a:grpSpLocks/>
          </p:cNvGrpSpPr>
          <p:nvPr/>
        </p:nvGrpSpPr>
        <p:grpSpPr bwMode="auto">
          <a:xfrm>
            <a:off x="6999008" y="5243116"/>
            <a:ext cx="403317" cy="668954"/>
            <a:chOff x="3380" y="3237"/>
            <a:chExt cx="249" cy="413"/>
          </a:xfrm>
        </p:grpSpPr>
        <p:sp>
          <p:nvSpPr>
            <p:cNvPr id="4675" name="Freeform 482">
              <a:extLst>
                <a:ext uri="{FF2B5EF4-FFF2-40B4-BE49-F238E27FC236}">
                  <a16:creationId xmlns:a16="http://schemas.microsoft.com/office/drawing/2014/main" id="{2AD5640B-5DF8-3586-DC75-E453ACF73441}"/>
                </a:ext>
              </a:extLst>
            </p:cNvPr>
            <p:cNvSpPr>
              <a:spLocks/>
            </p:cNvSpPr>
            <p:nvPr/>
          </p:nvSpPr>
          <p:spPr bwMode="auto">
            <a:xfrm>
              <a:off x="3476" y="3628"/>
              <a:ext cx="61" cy="22"/>
            </a:xfrm>
            <a:custGeom>
              <a:avLst/>
              <a:gdLst>
                <a:gd name="T0" fmla="*/ 0 w 61"/>
                <a:gd name="T1" fmla="*/ 0 h 22"/>
                <a:gd name="T2" fmla="*/ 12 w 61"/>
                <a:gd name="T3" fmla="*/ 18 h 22"/>
                <a:gd name="T4" fmla="*/ 13 w 61"/>
                <a:gd name="T5" fmla="*/ 19 h 22"/>
                <a:gd name="T6" fmla="*/ 15 w 61"/>
                <a:gd name="T7" fmla="*/ 19 h 22"/>
                <a:gd name="T8" fmla="*/ 17 w 61"/>
                <a:gd name="T9" fmla="*/ 20 h 22"/>
                <a:gd name="T10" fmla="*/ 19 w 61"/>
                <a:gd name="T11" fmla="*/ 21 h 22"/>
                <a:gd name="T12" fmla="*/ 21 w 61"/>
                <a:gd name="T13" fmla="*/ 21 h 22"/>
                <a:gd name="T14" fmla="*/ 23 w 61"/>
                <a:gd name="T15" fmla="*/ 21 h 22"/>
                <a:gd name="T16" fmla="*/ 25 w 61"/>
                <a:gd name="T17" fmla="*/ 22 h 22"/>
                <a:gd name="T18" fmla="*/ 27 w 61"/>
                <a:gd name="T19" fmla="*/ 22 h 22"/>
                <a:gd name="T20" fmla="*/ 30 w 61"/>
                <a:gd name="T21" fmla="*/ 22 h 22"/>
                <a:gd name="T22" fmla="*/ 32 w 61"/>
                <a:gd name="T23" fmla="*/ 22 h 22"/>
                <a:gd name="T24" fmla="*/ 34 w 61"/>
                <a:gd name="T25" fmla="*/ 22 h 22"/>
                <a:gd name="T26" fmla="*/ 36 w 61"/>
                <a:gd name="T27" fmla="*/ 22 h 22"/>
                <a:gd name="T28" fmla="*/ 39 w 61"/>
                <a:gd name="T29" fmla="*/ 21 h 22"/>
                <a:gd name="T30" fmla="*/ 41 w 61"/>
                <a:gd name="T31" fmla="*/ 21 h 22"/>
                <a:gd name="T32" fmla="*/ 43 w 61"/>
                <a:gd name="T33" fmla="*/ 21 h 22"/>
                <a:gd name="T34" fmla="*/ 45 w 61"/>
                <a:gd name="T35" fmla="*/ 20 h 22"/>
                <a:gd name="T36" fmla="*/ 47 w 61"/>
                <a:gd name="T37" fmla="*/ 19 h 22"/>
                <a:gd name="T38" fmla="*/ 48 w 61"/>
                <a:gd name="T39" fmla="*/ 18 h 22"/>
                <a:gd name="T40" fmla="*/ 49 w 61"/>
                <a:gd name="T41" fmla="*/ 18 h 22"/>
                <a:gd name="T42" fmla="*/ 50 w 61"/>
                <a:gd name="T43" fmla="*/ 17 h 22"/>
                <a:gd name="T44" fmla="*/ 61 w 61"/>
                <a:gd name="T45" fmla="*/ 0 h 22"/>
                <a:gd name="T46" fmla="*/ 0 w 61"/>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22"/>
                <a:gd name="T74" fmla="*/ 61 w 61"/>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22">
                  <a:moveTo>
                    <a:pt x="0" y="0"/>
                  </a:moveTo>
                  <a:lnTo>
                    <a:pt x="12" y="18"/>
                  </a:lnTo>
                  <a:lnTo>
                    <a:pt x="13" y="19"/>
                  </a:lnTo>
                  <a:lnTo>
                    <a:pt x="15" y="19"/>
                  </a:lnTo>
                  <a:lnTo>
                    <a:pt x="17" y="20"/>
                  </a:lnTo>
                  <a:lnTo>
                    <a:pt x="19" y="21"/>
                  </a:lnTo>
                  <a:lnTo>
                    <a:pt x="21" y="21"/>
                  </a:lnTo>
                  <a:lnTo>
                    <a:pt x="23" y="21"/>
                  </a:lnTo>
                  <a:lnTo>
                    <a:pt x="25" y="22"/>
                  </a:lnTo>
                  <a:lnTo>
                    <a:pt x="27" y="22"/>
                  </a:lnTo>
                  <a:lnTo>
                    <a:pt x="30" y="22"/>
                  </a:lnTo>
                  <a:lnTo>
                    <a:pt x="32" y="22"/>
                  </a:lnTo>
                  <a:lnTo>
                    <a:pt x="34" y="22"/>
                  </a:lnTo>
                  <a:lnTo>
                    <a:pt x="36" y="22"/>
                  </a:lnTo>
                  <a:lnTo>
                    <a:pt x="39" y="21"/>
                  </a:lnTo>
                  <a:lnTo>
                    <a:pt x="41" y="21"/>
                  </a:lnTo>
                  <a:lnTo>
                    <a:pt x="43" y="21"/>
                  </a:lnTo>
                  <a:lnTo>
                    <a:pt x="45" y="20"/>
                  </a:lnTo>
                  <a:lnTo>
                    <a:pt x="47" y="19"/>
                  </a:lnTo>
                  <a:lnTo>
                    <a:pt x="48" y="18"/>
                  </a:lnTo>
                  <a:lnTo>
                    <a:pt x="49" y="18"/>
                  </a:lnTo>
                  <a:lnTo>
                    <a:pt x="50" y="17"/>
                  </a:lnTo>
                  <a:lnTo>
                    <a:pt x="6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76" name="Freeform 483">
              <a:extLst>
                <a:ext uri="{FF2B5EF4-FFF2-40B4-BE49-F238E27FC236}">
                  <a16:creationId xmlns:a16="http://schemas.microsoft.com/office/drawing/2014/main" id="{8F915DF4-75F2-3481-CC1B-6A494FC95ECB}"/>
                </a:ext>
              </a:extLst>
            </p:cNvPr>
            <p:cNvSpPr>
              <a:spLocks/>
            </p:cNvSpPr>
            <p:nvPr/>
          </p:nvSpPr>
          <p:spPr bwMode="auto">
            <a:xfrm>
              <a:off x="3485" y="3628"/>
              <a:ext cx="28" cy="22"/>
            </a:xfrm>
            <a:custGeom>
              <a:avLst/>
              <a:gdLst>
                <a:gd name="T0" fmla="*/ 0 w 28"/>
                <a:gd name="T1" fmla="*/ 0 h 22"/>
                <a:gd name="T2" fmla="*/ 8 w 28"/>
                <a:gd name="T3" fmla="*/ 20 h 22"/>
                <a:gd name="T4" fmla="*/ 10 w 28"/>
                <a:gd name="T5" fmla="*/ 21 h 22"/>
                <a:gd name="T6" fmla="*/ 12 w 28"/>
                <a:gd name="T7" fmla="*/ 21 h 22"/>
                <a:gd name="T8" fmla="*/ 14 w 28"/>
                <a:gd name="T9" fmla="*/ 21 h 22"/>
                <a:gd name="T10" fmla="*/ 16 w 28"/>
                <a:gd name="T11" fmla="*/ 22 h 22"/>
                <a:gd name="T12" fmla="*/ 18 w 28"/>
                <a:gd name="T13" fmla="*/ 22 h 22"/>
                <a:gd name="T14" fmla="*/ 21 w 28"/>
                <a:gd name="T15" fmla="*/ 22 h 22"/>
                <a:gd name="T16" fmla="*/ 23 w 28"/>
                <a:gd name="T17" fmla="*/ 22 h 22"/>
                <a:gd name="T18" fmla="*/ 25 w 28"/>
                <a:gd name="T19" fmla="*/ 22 h 22"/>
                <a:gd name="T20" fmla="*/ 28 w 28"/>
                <a:gd name="T21" fmla="*/ 0 h 22"/>
                <a:gd name="T22" fmla="*/ 0 w 28"/>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2"/>
                <a:gd name="T38" fmla="*/ 28 w 28"/>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2">
                  <a:moveTo>
                    <a:pt x="0" y="0"/>
                  </a:moveTo>
                  <a:lnTo>
                    <a:pt x="8" y="20"/>
                  </a:lnTo>
                  <a:lnTo>
                    <a:pt x="10" y="21"/>
                  </a:lnTo>
                  <a:lnTo>
                    <a:pt x="12" y="21"/>
                  </a:lnTo>
                  <a:lnTo>
                    <a:pt x="14" y="21"/>
                  </a:lnTo>
                  <a:lnTo>
                    <a:pt x="16" y="22"/>
                  </a:lnTo>
                  <a:lnTo>
                    <a:pt x="18" y="22"/>
                  </a:lnTo>
                  <a:lnTo>
                    <a:pt x="21" y="22"/>
                  </a:lnTo>
                  <a:lnTo>
                    <a:pt x="23" y="22"/>
                  </a:lnTo>
                  <a:lnTo>
                    <a:pt x="25" y="22"/>
                  </a:lnTo>
                  <a:lnTo>
                    <a:pt x="28"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77" name="Freeform 484">
              <a:extLst>
                <a:ext uri="{FF2B5EF4-FFF2-40B4-BE49-F238E27FC236}">
                  <a16:creationId xmlns:a16="http://schemas.microsoft.com/office/drawing/2014/main" id="{9EF15B3D-685D-ABB9-1F6B-6F7AD8E0F4E7}"/>
                </a:ext>
              </a:extLst>
            </p:cNvPr>
            <p:cNvSpPr>
              <a:spLocks/>
            </p:cNvSpPr>
            <p:nvPr/>
          </p:nvSpPr>
          <p:spPr bwMode="auto">
            <a:xfrm>
              <a:off x="3448" y="3553"/>
              <a:ext cx="112" cy="81"/>
            </a:xfrm>
            <a:custGeom>
              <a:avLst/>
              <a:gdLst>
                <a:gd name="T0" fmla="*/ 2 w 112"/>
                <a:gd name="T1" fmla="*/ 2 h 81"/>
                <a:gd name="T2" fmla="*/ 3 w 112"/>
                <a:gd name="T3" fmla="*/ 5 h 81"/>
                <a:gd name="T4" fmla="*/ 2 w 112"/>
                <a:gd name="T5" fmla="*/ 9 h 81"/>
                <a:gd name="T6" fmla="*/ 1 w 112"/>
                <a:gd name="T7" fmla="*/ 11 h 81"/>
                <a:gd name="T8" fmla="*/ 0 w 112"/>
                <a:gd name="T9" fmla="*/ 14 h 81"/>
                <a:gd name="T10" fmla="*/ 2 w 112"/>
                <a:gd name="T11" fmla="*/ 17 h 81"/>
                <a:gd name="T12" fmla="*/ 4 w 112"/>
                <a:gd name="T13" fmla="*/ 20 h 81"/>
                <a:gd name="T14" fmla="*/ 3 w 112"/>
                <a:gd name="T15" fmla="*/ 22 h 81"/>
                <a:gd name="T16" fmla="*/ 1 w 112"/>
                <a:gd name="T17" fmla="*/ 25 h 81"/>
                <a:gd name="T18" fmla="*/ 0 w 112"/>
                <a:gd name="T19" fmla="*/ 27 h 81"/>
                <a:gd name="T20" fmla="*/ 2 w 112"/>
                <a:gd name="T21" fmla="*/ 29 h 81"/>
                <a:gd name="T22" fmla="*/ 3 w 112"/>
                <a:gd name="T23" fmla="*/ 32 h 81"/>
                <a:gd name="T24" fmla="*/ 3 w 112"/>
                <a:gd name="T25" fmla="*/ 34 h 81"/>
                <a:gd name="T26" fmla="*/ 1 w 112"/>
                <a:gd name="T27" fmla="*/ 37 h 81"/>
                <a:gd name="T28" fmla="*/ 0 w 112"/>
                <a:gd name="T29" fmla="*/ 39 h 81"/>
                <a:gd name="T30" fmla="*/ 1 w 112"/>
                <a:gd name="T31" fmla="*/ 42 h 81"/>
                <a:gd name="T32" fmla="*/ 4 w 112"/>
                <a:gd name="T33" fmla="*/ 45 h 81"/>
                <a:gd name="T34" fmla="*/ 4 w 112"/>
                <a:gd name="T35" fmla="*/ 49 h 81"/>
                <a:gd name="T36" fmla="*/ 2 w 112"/>
                <a:gd name="T37" fmla="*/ 51 h 81"/>
                <a:gd name="T38" fmla="*/ 2 w 112"/>
                <a:gd name="T39" fmla="*/ 54 h 81"/>
                <a:gd name="T40" fmla="*/ 5 w 112"/>
                <a:gd name="T41" fmla="*/ 56 h 81"/>
                <a:gd name="T42" fmla="*/ 13 w 112"/>
                <a:gd name="T43" fmla="*/ 65 h 81"/>
                <a:gd name="T44" fmla="*/ 20 w 112"/>
                <a:gd name="T45" fmla="*/ 71 h 81"/>
                <a:gd name="T46" fmla="*/ 26 w 112"/>
                <a:gd name="T47" fmla="*/ 75 h 81"/>
                <a:gd name="T48" fmla="*/ 38 w 112"/>
                <a:gd name="T49" fmla="*/ 79 h 81"/>
                <a:gd name="T50" fmla="*/ 49 w 112"/>
                <a:gd name="T51" fmla="*/ 81 h 81"/>
                <a:gd name="T52" fmla="*/ 64 w 112"/>
                <a:gd name="T53" fmla="*/ 81 h 81"/>
                <a:gd name="T54" fmla="*/ 77 w 112"/>
                <a:gd name="T55" fmla="*/ 80 h 81"/>
                <a:gd name="T56" fmla="*/ 85 w 112"/>
                <a:gd name="T57" fmla="*/ 77 h 81"/>
                <a:gd name="T58" fmla="*/ 91 w 112"/>
                <a:gd name="T59" fmla="*/ 74 h 81"/>
                <a:gd name="T60" fmla="*/ 95 w 112"/>
                <a:gd name="T61" fmla="*/ 71 h 81"/>
                <a:gd name="T62" fmla="*/ 107 w 112"/>
                <a:gd name="T63" fmla="*/ 56 h 81"/>
                <a:gd name="T64" fmla="*/ 110 w 112"/>
                <a:gd name="T65" fmla="*/ 51 h 81"/>
                <a:gd name="T66" fmla="*/ 110 w 112"/>
                <a:gd name="T67" fmla="*/ 48 h 81"/>
                <a:gd name="T68" fmla="*/ 108 w 112"/>
                <a:gd name="T69" fmla="*/ 46 h 81"/>
                <a:gd name="T70" fmla="*/ 108 w 112"/>
                <a:gd name="T71" fmla="*/ 43 h 81"/>
                <a:gd name="T72" fmla="*/ 110 w 112"/>
                <a:gd name="T73" fmla="*/ 41 h 81"/>
                <a:gd name="T74" fmla="*/ 112 w 112"/>
                <a:gd name="T75" fmla="*/ 39 h 81"/>
                <a:gd name="T76" fmla="*/ 112 w 112"/>
                <a:gd name="T77" fmla="*/ 36 h 81"/>
                <a:gd name="T78" fmla="*/ 111 w 112"/>
                <a:gd name="T79" fmla="*/ 33 h 81"/>
                <a:gd name="T80" fmla="*/ 109 w 112"/>
                <a:gd name="T81" fmla="*/ 31 h 81"/>
                <a:gd name="T82" fmla="*/ 109 w 112"/>
                <a:gd name="T83" fmla="*/ 29 h 81"/>
                <a:gd name="T84" fmla="*/ 111 w 112"/>
                <a:gd name="T85" fmla="*/ 26 h 81"/>
                <a:gd name="T86" fmla="*/ 112 w 112"/>
                <a:gd name="T87" fmla="*/ 23 h 81"/>
                <a:gd name="T88" fmla="*/ 110 w 112"/>
                <a:gd name="T89" fmla="*/ 20 h 81"/>
                <a:gd name="T90" fmla="*/ 109 w 112"/>
                <a:gd name="T91" fmla="*/ 18 h 81"/>
                <a:gd name="T92" fmla="*/ 110 w 112"/>
                <a:gd name="T93" fmla="*/ 15 h 81"/>
                <a:gd name="T94" fmla="*/ 112 w 112"/>
                <a:gd name="T95" fmla="*/ 13 h 81"/>
                <a:gd name="T96" fmla="*/ 112 w 112"/>
                <a:gd name="T97" fmla="*/ 10 h 81"/>
                <a:gd name="T98" fmla="*/ 111 w 112"/>
                <a:gd name="T99" fmla="*/ 8 h 81"/>
                <a:gd name="T100" fmla="*/ 109 w 112"/>
                <a:gd name="T101" fmla="*/ 5 h 81"/>
                <a:gd name="T102" fmla="*/ 110 w 112"/>
                <a:gd name="T103" fmla="*/ 2 h 81"/>
                <a:gd name="T104" fmla="*/ 3 w 112"/>
                <a:gd name="T105" fmla="*/ 0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2"/>
                <a:gd name="T160" fmla="*/ 0 h 81"/>
                <a:gd name="T161" fmla="*/ 112 w 112"/>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2" h="81">
                  <a:moveTo>
                    <a:pt x="3" y="0"/>
                  </a:moveTo>
                  <a:lnTo>
                    <a:pt x="2" y="2"/>
                  </a:lnTo>
                  <a:lnTo>
                    <a:pt x="2" y="4"/>
                  </a:lnTo>
                  <a:lnTo>
                    <a:pt x="3" y="5"/>
                  </a:lnTo>
                  <a:lnTo>
                    <a:pt x="3" y="7"/>
                  </a:lnTo>
                  <a:lnTo>
                    <a:pt x="2" y="9"/>
                  </a:lnTo>
                  <a:lnTo>
                    <a:pt x="2" y="10"/>
                  </a:lnTo>
                  <a:lnTo>
                    <a:pt x="1" y="11"/>
                  </a:lnTo>
                  <a:lnTo>
                    <a:pt x="0" y="13"/>
                  </a:lnTo>
                  <a:lnTo>
                    <a:pt x="0" y="14"/>
                  </a:lnTo>
                  <a:lnTo>
                    <a:pt x="1" y="16"/>
                  </a:lnTo>
                  <a:lnTo>
                    <a:pt x="2" y="17"/>
                  </a:lnTo>
                  <a:lnTo>
                    <a:pt x="3" y="19"/>
                  </a:lnTo>
                  <a:lnTo>
                    <a:pt x="4" y="20"/>
                  </a:lnTo>
                  <a:lnTo>
                    <a:pt x="4" y="21"/>
                  </a:lnTo>
                  <a:lnTo>
                    <a:pt x="3" y="22"/>
                  </a:lnTo>
                  <a:lnTo>
                    <a:pt x="2" y="23"/>
                  </a:lnTo>
                  <a:lnTo>
                    <a:pt x="1" y="25"/>
                  </a:lnTo>
                  <a:lnTo>
                    <a:pt x="1" y="26"/>
                  </a:lnTo>
                  <a:lnTo>
                    <a:pt x="0" y="27"/>
                  </a:lnTo>
                  <a:lnTo>
                    <a:pt x="1" y="28"/>
                  </a:lnTo>
                  <a:lnTo>
                    <a:pt x="2" y="29"/>
                  </a:lnTo>
                  <a:lnTo>
                    <a:pt x="3" y="31"/>
                  </a:lnTo>
                  <a:lnTo>
                    <a:pt x="3" y="32"/>
                  </a:lnTo>
                  <a:lnTo>
                    <a:pt x="4" y="33"/>
                  </a:lnTo>
                  <a:lnTo>
                    <a:pt x="3" y="34"/>
                  </a:lnTo>
                  <a:lnTo>
                    <a:pt x="2" y="36"/>
                  </a:lnTo>
                  <a:lnTo>
                    <a:pt x="1" y="37"/>
                  </a:lnTo>
                  <a:lnTo>
                    <a:pt x="0" y="38"/>
                  </a:lnTo>
                  <a:lnTo>
                    <a:pt x="0" y="39"/>
                  </a:lnTo>
                  <a:lnTo>
                    <a:pt x="0" y="41"/>
                  </a:lnTo>
                  <a:lnTo>
                    <a:pt x="1" y="42"/>
                  </a:lnTo>
                  <a:lnTo>
                    <a:pt x="2" y="43"/>
                  </a:lnTo>
                  <a:lnTo>
                    <a:pt x="4" y="45"/>
                  </a:lnTo>
                  <a:lnTo>
                    <a:pt x="4" y="47"/>
                  </a:lnTo>
                  <a:lnTo>
                    <a:pt x="4" y="49"/>
                  </a:lnTo>
                  <a:lnTo>
                    <a:pt x="2" y="50"/>
                  </a:lnTo>
                  <a:lnTo>
                    <a:pt x="2" y="51"/>
                  </a:lnTo>
                  <a:lnTo>
                    <a:pt x="2" y="53"/>
                  </a:lnTo>
                  <a:lnTo>
                    <a:pt x="2" y="54"/>
                  </a:lnTo>
                  <a:lnTo>
                    <a:pt x="3" y="55"/>
                  </a:lnTo>
                  <a:lnTo>
                    <a:pt x="5" y="56"/>
                  </a:lnTo>
                  <a:lnTo>
                    <a:pt x="8" y="60"/>
                  </a:lnTo>
                  <a:lnTo>
                    <a:pt x="13" y="65"/>
                  </a:lnTo>
                  <a:lnTo>
                    <a:pt x="17" y="69"/>
                  </a:lnTo>
                  <a:lnTo>
                    <a:pt x="20" y="71"/>
                  </a:lnTo>
                  <a:lnTo>
                    <a:pt x="23" y="73"/>
                  </a:lnTo>
                  <a:lnTo>
                    <a:pt x="26" y="75"/>
                  </a:lnTo>
                  <a:lnTo>
                    <a:pt x="31" y="77"/>
                  </a:lnTo>
                  <a:lnTo>
                    <a:pt x="38" y="79"/>
                  </a:lnTo>
                  <a:lnTo>
                    <a:pt x="43" y="80"/>
                  </a:lnTo>
                  <a:lnTo>
                    <a:pt x="49" y="81"/>
                  </a:lnTo>
                  <a:lnTo>
                    <a:pt x="56" y="81"/>
                  </a:lnTo>
                  <a:lnTo>
                    <a:pt x="64" y="81"/>
                  </a:lnTo>
                  <a:lnTo>
                    <a:pt x="71" y="81"/>
                  </a:lnTo>
                  <a:lnTo>
                    <a:pt x="77" y="80"/>
                  </a:lnTo>
                  <a:lnTo>
                    <a:pt x="82" y="79"/>
                  </a:lnTo>
                  <a:lnTo>
                    <a:pt x="85" y="77"/>
                  </a:lnTo>
                  <a:lnTo>
                    <a:pt x="89" y="76"/>
                  </a:lnTo>
                  <a:lnTo>
                    <a:pt x="91" y="74"/>
                  </a:lnTo>
                  <a:lnTo>
                    <a:pt x="93" y="73"/>
                  </a:lnTo>
                  <a:lnTo>
                    <a:pt x="95" y="71"/>
                  </a:lnTo>
                  <a:lnTo>
                    <a:pt x="102" y="63"/>
                  </a:lnTo>
                  <a:lnTo>
                    <a:pt x="107" y="56"/>
                  </a:lnTo>
                  <a:lnTo>
                    <a:pt x="109" y="52"/>
                  </a:lnTo>
                  <a:lnTo>
                    <a:pt x="110" y="51"/>
                  </a:lnTo>
                  <a:lnTo>
                    <a:pt x="110" y="50"/>
                  </a:lnTo>
                  <a:lnTo>
                    <a:pt x="110" y="48"/>
                  </a:lnTo>
                  <a:lnTo>
                    <a:pt x="109" y="47"/>
                  </a:lnTo>
                  <a:lnTo>
                    <a:pt x="108" y="46"/>
                  </a:lnTo>
                  <a:lnTo>
                    <a:pt x="108" y="45"/>
                  </a:lnTo>
                  <a:lnTo>
                    <a:pt x="108" y="43"/>
                  </a:lnTo>
                  <a:lnTo>
                    <a:pt x="109" y="42"/>
                  </a:lnTo>
                  <a:lnTo>
                    <a:pt x="110" y="41"/>
                  </a:lnTo>
                  <a:lnTo>
                    <a:pt x="111" y="40"/>
                  </a:lnTo>
                  <a:lnTo>
                    <a:pt x="112" y="39"/>
                  </a:lnTo>
                  <a:lnTo>
                    <a:pt x="112" y="37"/>
                  </a:lnTo>
                  <a:lnTo>
                    <a:pt x="112" y="36"/>
                  </a:lnTo>
                  <a:lnTo>
                    <a:pt x="111" y="35"/>
                  </a:lnTo>
                  <a:lnTo>
                    <a:pt x="111" y="33"/>
                  </a:lnTo>
                  <a:lnTo>
                    <a:pt x="110" y="32"/>
                  </a:lnTo>
                  <a:lnTo>
                    <a:pt x="109" y="31"/>
                  </a:lnTo>
                  <a:lnTo>
                    <a:pt x="109" y="30"/>
                  </a:lnTo>
                  <a:lnTo>
                    <a:pt x="109" y="29"/>
                  </a:lnTo>
                  <a:lnTo>
                    <a:pt x="110" y="27"/>
                  </a:lnTo>
                  <a:lnTo>
                    <a:pt x="111" y="26"/>
                  </a:lnTo>
                  <a:lnTo>
                    <a:pt x="112" y="25"/>
                  </a:lnTo>
                  <a:lnTo>
                    <a:pt x="112" y="23"/>
                  </a:lnTo>
                  <a:lnTo>
                    <a:pt x="111" y="21"/>
                  </a:lnTo>
                  <a:lnTo>
                    <a:pt x="110" y="20"/>
                  </a:lnTo>
                  <a:lnTo>
                    <a:pt x="109" y="19"/>
                  </a:lnTo>
                  <a:lnTo>
                    <a:pt x="109" y="18"/>
                  </a:lnTo>
                  <a:lnTo>
                    <a:pt x="109" y="16"/>
                  </a:lnTo>
                  <a:lnTo>
                    <a:pt x="110" y="15"/>
                  </a:lnTo>
                  <a:lnTo>
                    <a:pt x="111" y="14"/>
                  </a:lnTo>
                  <a:lnTo>
                    <a:pt x="112" y="13"/>
                  </a:lnTo>
                  <a:lnTo>
                    <a:pt x="112" y="12"/>
                  </a:lnTo>
                  <a:lnTo>
                    <a:pt x="112" y="10"/>
                  </a:lnTo>
                  <a:lnTo>
                    <a:pt x="112" y="9"/>
                  </a:lnTo>
                  <a:lnTo>
                    <a:pt x="111" y="8"/>
                  </a:lnTo>
                  <a:lnTo>
                    <a:pt x="110" y="7"/>
                  </a:lnTo>
                  <a:lnTo>
                    <a:pt x="109" y="5"/>
                  </a:lnTo>
                  <a:lnTo>
                    <a:pt x="109" y="4"/>
                  </a:lnTo>
                  <a:lnTo>
                    <a:pt x="110" y="2"/>
                  </a:lnTo>
                  <a:lnTo>
                    <a:pt x="109" y="0"/>
                  </a:lnTo>
                  <a:lnTo>
                    <a:pt x="3"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78" name="Freeform 485">
              <a:extLst>
                <a:ext uri="{FF2B5EF4-FFF2-40B4-BE49-F238E27FC236}">
                  <a16:creationId xmlns:a16="http://schemas.microsoft.com/office/drawing/2014/main" id="{E1A02254-455A-AC26-2707-2DA48B47F920}"/>
                </a:ext>
              </a:extLst>
            </p:cNvPr>
            <p:cNvSpPr>
              <a:spLocks/>
            </p:cNvSpPr>
            <p:nvPr/>
          </p:nvSpPr>
          <p:spPr bwMode="auto">
            <a:xfrm>
              <a:off x="3448" y="3564"/>
              <a:ext cx="14" cy="11"/>
            </a:xfrm>
            <a:custGeom>
              <a:avLst/>
              <a:gdLst>
                <a:gd name="T0" fmla="*/ 1 w 14"/>
                <a:gd name="T1" fmla="*/ 0 h 11"/>
                <a:gd name="T2" fmla="*/ 2 w 14"/>
                <a:gd name="T3" fmla="*/ 2 h 11"/>
                <a:gd name="T4" fmla="*/ 3 w 14"/>
                <a:gd name="T5" fmla="*/ 3 h 11"/>
                <a:gd name="T6" fmla="*/ 6 w 14"/>
                <a:gd name="T7" fmla="*/ 5 h 11"/>
                <a:gd name="T8" fmla="*/ 9 w 14"/>
                <a:gd name="T9" fmla="*/ 7 h 11"/>
                <a:gd name="T10" fmla="*/ 12 w 14"/>
                <a:gd name="T11" fmla="*/ 8 h 11"/>
                <a:gd name="T12" fmla="*/ 14 w 14"/>
                <a:gd name="T13" fmla="*/ 8 h 11"/>
                <a:gd name="T14" fmla="*/ 13 w 14"/>
                <a:gd name="T15" fmla="*/ 10 h 11"/>
                <a:gd name="T16" fmla="*/ 10 w 14"/>
                <a:gd name="T17" fmla="*/ 10 h 11"/>
                <a:gd name="T18" fmla="*/ 6 w 14"/>
                <a:gd name="T19" fmla="*/ 10 h 11"/>
                <a:gd name="T20" fmla="*/ 3 w 14"/>
                <a:gd name="T21" fmla="*/ 11 h 11"/>
                <a:gd name="T22" fmla="*/ 4 w 14"/>
                <a:gd name="T23" fmla="*/ 10 h 11"/>
                <a:gd name="T24" fmla="*/ 4 w 14"/>
                <a:gd name="T25" fmla="*/ 9 h 11"/>
                <a:gd name="T26" fmla="*/ 3 w 14"/>
                <a:gd name="T27" fmla="*/ 7 h 11"/>
                <a:gd name="T28" fmla="*/ 2 w 14"/>
                <a:gd name="T29" fmla="*/ 6 h 11"/>
                <a:gd name="T30" fmla="*/ 1 w 14"/>
                <a:gd name="T31" fmla="*/ 4 h 11"/>
                <a:gd name="T32" fmla="*/ 0 w 14"/>
                <a:gd name="T33" fmla="*/ 2 h 11"/>
                <a:gd name="T34" fmla="*/ 1 w 14"/>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1"/>
                <a:gd name="T56" fmla="*/ 14 w 14"/>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1">
                  <a:moveTo>
                    <a:pt x="1" y="0"/>
                  </a:moveTo>
                  <a:lnTo>
                    <a:pt x="2" y="2"/>
                  </a:lnTo>
                  <a:lnTo>
                    <a:pt x="3" y="3"/>
                  </a:lnTo>
                  <a:lnTo>
                    <a:pt x="6" y="5"/>
                  </a:lnTo>
                  <a:lnTo>
                    <a:pt x="9" y="7"/>
                  </a:lnTo>
                  <a:lnTo>
                    <a:pt x="12" y="8"/>
                  </a:lnTo>
                  <a:lnTo>
                    <a:pt x="14" y="8"/>
                  </a:lnTo>
                  <a:lnTo>
                    <a:pt x="13" y="10"/>
                  </a:lnTo>
                  <a:lnTo>
                    <a:pt x="10" y="10"/>
                  </a:lnTo>
                  <a:lnTo>
                    <a:pt x="6" y="10"/>
                  </a:lnTo>
                  <a:lnTo>
                    <a:pt x="3" y="11"/>
                  </a:lnTo>
                  <a:lnTo>
                    <a:pt x="4" y="10"/>
                  </a:lnTo>
                  <a:lnTo>
                    <a:pt x="4" y="9"/>
                  </a:lnTo>
                  <a:lnTo>
                    <a:pt x="3" y="7"/>
                  </a:lnTo>
                  <a:lnTo>
                    <a:pt x="2" y="6"/>
                  </a:lnTo>
                  <a:lnTo>
                    <a:pt x="1" y="4"/>
                  </a:lnTo>
                  <a:lnTo>
                    <a:pt x="0" y="2"/>
                  </a:lnTo>
                  <a:lnTo>
                    <a:pt x="1"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79" name="Freeform 486">
              <a:extLst>
                <a:ext uri="{FF2B5EF4-FFF2-40B4-BE49-F238E27FC236}">
                  <a16:creationId xmlns:a16="http://schemas.microsoft.com/office/drawing/2014/main" id="{89A79A61-1481-5E31-3717-3EA28F3A7CCB}"/>
                </a:ext>
              </a:extLst>
            </p:cNvPr>
            <p:cNvSpPr>
              <a:spLocks/>
            </p:cNvSpPr>
            <p:nvPr/>
          </p:nvSpPr>
          <p:spPr bwMode="auto">
            <a:xfrm>
              <a:off x="3449" y="3578"/>
              <a:ext cx="18" cy="9"/>
            </a:xfrm>
            <a:custGeom>
              <a:avLst/>
              <a:gdLst>
                <a:gd name="T0" fmla="*/ 0 w 18"/>
                <a:gd name="T1" fmla="*/ 1 h 9"/>
                <a:gd name="T2" fmla="*/ 0 w 18"/>
                <a:gd name="T3" fmla="*/ 0 h 9"/>
                <a:gd name="T4" fmla="*/ 1 w 18"/>
                <a:gd name="T5" fmla="*/ 1 h 9"/>
                <a:gd name="T6" fmla="*/ 2 w 18"/>
                <a:gd name="T7" fmla="*/ 2 h 9"/>
                <a:gd name="T8" fmla="*/ 5 w 18"/>
                <a:gd name="T9" fmla="*/ 3 h 9"/>
                <a:gd name="T10" fmla="*/ 7 w 18"/>
                <a:gd name="T11" fmla="*/ 3 h 9"/>
                <a:gd name="T12" fmla="*/ 12 w 18"/>
                <a:gd name="T13" fmla="*/ 4 h 9"/>
                <a:gd name="T14" fmla="*/ 16 w 18"/>
                <a:gd name="T15" fmla="*/ 5 h 9"/>
                <a:gd name="T16" fmla="*/ 18 w 18"/>
                <a:gd name="T17" fmla="*/ 9 h 9"/>
                <a:gd name="T18" fmla="*/ 13 w 18"/>
                <a:gd name="T19" fmla="*/ 8 h 9"/>
                <a:gd name="T20" fmla="*/ 8 w 18"/>
                <a:gd name="T21" fmla="*/ 7 h 9"/>
                <a:gd name="T22" fmla="*/ 5 w 18"/>
                <a:gd name="T23" fmla="*/ 8 h 9"/>
                <a:gd name="T24" fmla="*/ 3 w 18"/>
                <a:gd name="T25" fmla="*/ 9 h 9"/>
                <a:gd name="T26" fmla="*/ 3 w 18"/>
                <a:gd name="T27" fmla="*/ 8 h 9"/>
                <a:gd name="T28" fmla="*/ 3 w 18"/>
                <a:gd name="T29" fmla="*/ 7 h 9"/>
                <a:gd name="T30" fmla="*/ 2 w 18"/>
                <a:gd name="T31" fmla="*/ 6 h 9"/>
                <a:gd name="T32" fmla="*/ 1 w 18"/>
                <a:gd name="T33" fmla="*/ 4 h 9"/>
                <a:gd name="T34" fmla="*/ 0 w 18"/>
                <a:gd name="T35" fmla="*/ 3 h 9"/>
                <a:gd name="T36" fmla="*/ 0 w 18"/>
                <a:gd name="T37" fmla="*/ 1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9"/>
                <a:gd name="T59" fmla="*/ 18 w 18"/>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9">
                  <a:moveTo>
                    <a:pt x="0" y="1"/>
                  </a:moveTo>
                  <a:lnTo>
                    <a:pt x="0" y="0"/>
                  </a:lnTo>
                  <a:lnTo>
                    <a:pt x="1" y="1"/>
                  </a:lnTo>
                  <a:lnTo>
                    <a:pt x="2" y="2"/>
                  </a:lnTo>
                  <a:lnTo>
                    <a:pt x="5" y="3"/>
                  </a:lnTo>
                  <a:lnTo>
                    <a:pt x="7" y="3"/>
                  </a:lnTo>
                  <a:lnTo>
                    <a:pt x="12" y="4"/>
                  </a:lnTo>
                  <a:lnTo>
                    <a:pt x="16" y="5"/>
                  </a:lnTo>
                  <a:lnTo>
                    <a:pt x="18" y="9"/>
                  </a:lnTo>
                  <a:lnTo>
                    <a:pt x="13" y="8"/>
                  </a:lnTo>
                  <a:lnTo>
                    <a:pt x="8" y="7"/>
                  </a:lnTo>
                  <a:lnTo>
                    <a:pt x="5" y="8"/>
                  </a:lnTo>
                  <a:lnTo>
                    <a:pt x="3" y="9"/>
                  </a:lnTo>
                  <a:lnTo>
                    <a:pt x="3" y="8"/>
                  </a:lnTo>
                  <a:lnTo>
                    <a:pt x="3" y="7"/>
                  </a:lnTo>
                  <a:lnTo>
                    <a:pt x="2" y="6"/>
                  </a:lnTo>
                  <a:lnTo>
                    <a:pt x="1" y="4"/>
                  </a:lnTo>
                  <a:lnTo>
                    <a:pt x="0" y="3"/>
                  </a:lnTo>
                  <a:lnTo>
                    <a:pt x="0" y="1"/>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0" name="Freeform 487">
              <a:extLst>
                <a:ext uri="{FF2B5EF4-FFF2-40B4-BE49-F238E27FC236}">
                  <a16:creationId xmlns:a16="http://schemas.microsoft.com/office/drawing/2014/main" id="{F820E185-FC77-819A-5C92-06EE4F9261B0}"/>
                </a:ext>
              </a:extLst>
            </p:cNvPr>
            <p:cNvSpPr>
              <a:spLocks/>
            </p:cNvSpPr>
            <p:nvPr/>
          </p:nvSpPr>
          <p:spPr bwMode="auto">
            <a:xfrm>
              <a:off x="3448" y="3590"/>
              <a:ext cx="21" cy="11"/>
            </a:xfrm>
            <a:custGeom>
              <a:avLst/>
              <a:gdLst>
                <a:gd name="T0" fmla="*/ 0 w 21"/>
                <a:gd name="T1" fmla="*/ 1 h 11"/>
                <a:gd name="T2" fmla="*/ 1 w 21"/>
                <a:gd name="T3" fmla="*/ 0 h 11"/>
                <a:gd name="T4" fmla="*/ 2 w 21"/>
                <a:gd name="T5" fmla="*/ 2 h 11"/>
                <a:gd name="T6" fmla="*/ 4 w 21"/>
                <a:gd name="T7" fmla="*/ 2 h 11"/>
                <a:gd name="T8" fmla="*/ 5 w 21"/>
                <a:gd name="T9" fmla="*/ 4 h 11"/>
                <a:gd name="T10" fmla="*/ 8 w 21"/>
                <a:gd name="T11" fmla="*/ 4 h 11"/>
                <a:gd name="T12" fmla="*/ 12 w 21"/>
                <a:gd name="T13" fmla="*/ 5 h 11"/>
                <a:gd name="T14" fmla="*/ 15 w 21"/>
                <a:gd name="T15" fmla="*/ 6 h 11"/>
                <a:gd name="T16" fmla="*/ 20 w 21"/>
                <a:gd name="T17" fmla="*/ 8 h 11"/>
                <a:gd name="T18" fmla="*/ 21 w 21"/>
                <a:gd name="T19" fmla="*/ 11 h 11"/>
                <a:gd name="T20" fmla="*/ 16 w 21"/>
                <a:gd name="T21" fmla="*/ 10 h 11"/>
                <a:gd name="T22" fmla="*/ 13 w 21"/>
                <a:gd name="T23" fmla="*/ 8 h 11"/>
                <a:gd name="T24" fmla="*/ 9 w 21"/>
                <a:gd name="T25" fmla="*/ 8 h 11"/>
                <a:gd name="T26" fmla="*/ 7 w 21"/>
                <a:gd name="T27" fmla="*/ 8 h 11"/>
                <a:gd name="T28" fmla="*/ 6 w 21"/>
                <a:gd name="T29" fmla="*/ 9 h 11"/>
                <a:gd name="T30" fmla="*/ 4 w 21"/>
                <a:gd name="T31" fmla="*/ 10 h 11"/>
                <a:gd name="T32" fmla="*/ 4 w 21"/>
                <a:gd name="T33" fmla="*/ 9 h 11"/>
                <a:gd name="T34" fmla="*/ 2 w 21"/>
                <a:gd name="T35" fmla="*/ 6 h 11"/>
                <a:gd name="T36" fmla="*/ 1 w 21"/>
                <a:gd name="T37" fmla="*/ 5 h 11"/>
                <a:gd name="T38" fmla="*/ 0 w 21"/>
                <a:gd name="T39" fmla="*/ 3 h 11"/>
                <a:gd name="T40" fmla="*/ 0 w 21"/>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1"/>
                <a:gd name="T65" fmla="*/ 21 w 2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1">
                  <a:moveTo>
                    <a:pt x="0" y="1"/>
                  </a:moveTo>
                  <a:lnTo>
                    <a:pt x="1" y="0"/>
                  </a:lnTo>
                  <a:lnTo>
                    <a:pt x="2" y="2"/>
                  </a:lnTo>
                  <a:lnTo>
                    <a:pt x="4" y="2"/>
                  </a:lnTo>
                  <a:lnTo>
                    <a:pt x="5" y="4"/>
                  </a:lnTo>
                  <a:lnTo>
                    <a:pt x="8" y="4"/>
                  </a:lnTo>
                  <a:lnTo>
                    <a:pt x="12" y="5"/>
                  </a:lnTo>
                  <a:lnTo>
                    <a:pt x="15" y="6"/>
                  </a:lnTo>
                  <a:lnTo>
                    <a:pt x="20" y="8"/>
                  </a:lnTo>
                  <a:lnTo>
                    <a:pt x="21" y="11"/>
                  </a:lnTo>
                  <a:lnTo>
                    <a:pt x="16" y="10"/>
                  </a:lnTo>
                  <a:lnTo>
                    <a:pt x="13" y="8"/>
                  </a:lnTo>
                  <a:lnTo>
                    <a:pt x="9" y="8"/>
                  </a:lnTo>
                  <a:lnTo>
                    <a:pt x="7" y="8"/>
                  </a:lnTo>
                  <a:lnTo>
                    <a:pt x="6" y="9"/>
                  </a:lnTo>
                  <a:lnTo>
                    <a:pt x="4" y="10"/>
                  </a:lnTo>
                  <a:lnTo>
                    <a:pt x="4" y="9"/>
                  </a:lnTo>
                  <a:lnTo>
                    <a:pt x="2" y="6"/>
                  </a:lnTo>
                  <a:lnTo>
                    <a:pt x="1" y="5"/>
                  </a:lnTo>
                  <a:lnTo>
                    <a:pt x="0" y="3"/>
                  </a:lnTo>
                  <a:lnTo>
                    <a:pt x="0" y="1"/>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1" name="Freeform 488">
              <a:extLst>
                <a:ext uri="{FF2B5EF4-FFF2-40B4-BE49-F238E27FC236}">
                  <a16:creationId xmlns:a16="http://schemas.microsoft.com/office/drawing/2014/main" id="{798C93C5-AD45-F23C-DB60-D275ACDD9842}"/>
                </a:ext>
              </a:extLst>
            </p:cNvPr>
            <p:cNvSpPr>
              <a:spLocks/>
            </p:cNvSpPr>
            <p:nvPr/>
          </p:nvSpPr>
          <p:spPr bwMode="auto">
            <a:xfrm>
              <a:off x="3450" y="3603"/>
              <a:ext cx="26" cy="25"/>
            </a:xfrm>
            <a:custGeom>
              <a:avLst/>
              <a:gdLst>
                <a:gd name="T0" fmla="*/ 0 w 26"/>
                <a:gd name="T1" fmla="*/ 4 h 25"/>
                <a:gd name="T2" fmla="*/ 0 w 26"/>
                <a:gd name="T3" fmla="*/ 2 h 25"/>
                <a:gd name="T4" fmla="*/ 0 w 26"/>
                <a:gd name="T5" fmla="*/ 1 h 25"/>
                <a:gd name="T6" fmla="*/ 1 w 26"/>
                <a:gd name="T7" fmla="*/ 0 h 25"/>
                <a:gd name="T8" fmla="*/ 3 w 26"/>
                <a:gd name="T9" fmla="*/ 1 h 25"/>
                <a:gd name="T10" fmla="*/ 6 w 26"/>
                <a:gd name="T11" fmla="*/ 3 h 25"/>
                <a:gd name="T12" fmla="*/ 9 w 26"/>
                <a:gd name="T13" fmla="*/ 5 h 25"/>
                <a:gd name="T14" fmla="*/ 13 w 26"/>
                <a:gd name="T15" fmla="*/ 6 h 25"/>
                <a:gd name="T16" fmla="*/ 19 w 26"/>
                <a:gd name="T17" fmla="*/ 7 h 25"/>
                <a:gd name="T18" fmla="*/ 21 w 26"/>
                <a:gd name="T19" fmla="*/ 10 h 25"/>
                <a:gd name="T20" fmla="*/ 17 w 26"/>
                <a:gd name="T21" fmla="*/ 9 h 25"/>
                <a:gd name="T22" fmla="*/ 14 w 26"/>
                <a:gd name="T23" fmla="*/ 9 h 25"/>
                <a:gd name="T24" fmla="*/ 13 w 26"/>
                <a:gd name="T25" fmla="*/ 9 h 25"/>
                <a:gd name="T26" fmla="*/ 12 w 26"/>
                <a:gd name="T27" fmla="*/ 10 h 25"/>
                <a:gd name="T28" fmla="*/ 13 w 26"/>
                <a:gd name="T29" fmla="*/ 12 h 25"/>
                <a:gd name="T30" fmla="*/ 14 w 26"/>
                <a:gd name="T31" fmla="*/ 14 h 25"/>
                <a:gd name="T32" fmla="*/ 17 w 26"/>
                <a:gd name="T33" fmla="*/ 17 h 25"/>
                <a:gd name="T34" fmla="*/ 21 w 26"/>
                <a:gd name="T35" fmla="*/ 20 h 25"/>
                <a:gd name="T36" fmla="*/ 26 w 26"/>
                <a:gd name="T37" fmla="*/ 23 h 25"/>
                <a:gd name="T38" fmla="*/ 26 w 26"/>
                <a:gd name="T39" fmla="*/ 25 h 25"/>
                <a:gd name="T40" fmla="*/ 24 w 26"/>
                <a:gd name="T41" fmla="*/ 24 h 25"/>
                <a:gd name="T42" fmla="*/ 21 w 26"/>
                <a:gd name="T43" fmla="*/ 23 h 25"/>
                <a:gd name="T44" fmla="*/ 16 w 26"/>
                <a:gd name="T45" fmla="*/ 20 h 25"/>
                <a:gd name="T46" fmla="*/ 13 w 26"/>
                <a:gd name="T47" fmla="*/ 16 h 25"/>
                <a:gd name="T48" fmla="*/ 10 w 26"/>
                <a:gd name="T49" fmla="*/ 14 h 25"/>
                <a:gd name="T50" fmla="*/ 7 w 26"/>
                <a:gd name="T51" fmla="*/ 11 h 25"/>
                <a:gd name="T52" fmla="*/ 5 w 26"/>
                <a:gd name="T53" fmla="*/ 8 h 25"/>
                <a:gd name="T54" fmla="*/ 2 w 26"/>
                <a:gd name="T55" fmla="*/ 6 h 25"/>
                <a:gd name="T56" fmla="*/ 0 w 26"/>
                <a:gd name="T57" fmla="*/ 4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25"/>
                <a:gd name="T89" fmla="*/ 26 w 26"/>
                <a:gd name="T90" fmla="*/ 25 h 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25">
                  <a:moveTo>
                    <a:pt x="0" y="4"/>
                  </a:moveTo>
                  <a:lnTo>
                    <a:pt x="0" y="2"/>
                  </a:lnTo>
                  <a:lnTo>
                    <a:pt x="0" y="1"/>
                  </a:lnTo>
                  <a:lnTo>
                    <a:pt x="1" y="0"/>
                  </a:lnTo>
                  <a:lnTo>
                    <a:pt x="3" y="1"/>
                  </a:lnTo>
                  <a:lnTo>
                    <a:pt x="6" y="3"/>
                  </a:lnTo>
                  <a:lnTo>
                    <a:pt x="9" y="5"/>
                  </a:lnTo>
                  <a:lnTo>
                    <a:pt x="13" y="6"/>
                  </a:lnTo>
                  <a:lnTo>
                    <a:pt x="19" y="7"/>
                  </a:lnTo>
                  <a:lnTo>
                    <a:pt x="21" y="10"/>
                  </a:lnTo>
                  <a:lnTo>
                    <a:pt x="17" y="9"/>
                  </a:lnTo>
                  <a:lnTo>
                    <a:pt x="14" y="9"/>
                  </a:lnTo>
                  <a:lnTo>
                    <a:pt x="13" y="9"/>
                  </a:lnTo>
                  <a:lnTo>
                    <a:pt x="12" y="10"/>
                  </a:lnTo>
                  <a:lnTo>
                    <a:pt x="13" y="12"/>
                  </a:lnTo>
                  <a:lnTo>
                    <a:pt x="14" y="14"/>
                  </a:lnTo>
                  <a:lnTo>
                    <a:pt x="17" y="17"/>
                  </a:lnTo>
                  <a:lnTo>
                    <a:pt x="21" y="20"/>
                  </a:lnTo>
                  <a:lnTo>
                    <a:pt x="26" y="23"/>
                  </a:lnTo>
                  <a:lnTo>
                    <a:pt x="26" y="25"/>
                  </a:lnTo>
                  <a:lnTo>
                    <a:pt x="24" y="24"/>
                  </a:lnTo>
                  <a:lnTo>
                    <a:pt x="21" y="23"/>
                  </a:lnTo>
                  <a:lnTo>
                    <a:pt x="16" y="20"/>
                  </a:lnTo>
                  <a:lnTo>
                    <a:pt x="13" y="16"/>
                  </a:lnTo>
                  <a:lnTo>
                    <a:pt x="10" y="14"/>
                  </a:lnTo>
                  <a:lnTo>
                    <a:pt x="7" y="11"/>
                  </a:lnTo>
                  <a:lnTo>
                    <a:pt x="5" y="8"/>
                  </a:lnTo>
                  <a:lnTo>
                    <a:pt x="2" y="6"/>
                  </a:lnTo>
                  <a:lnTo>
                    <a:pt x="0" y="4"/>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2" name="Freeform 489">
              <a:extLst>
                <a:ext uri="{FF2B5EF4-FFF2-40B4-BE49-F238E27FC236}">
                  <a16:creationId xmlns:a16="http://schemas.microsoft.com/office/drawing/2014/main" id="{12EC9175-D91B-FF01-76BD-5CB9558689E4}"/>
                </a:ext>
              </a:extLst>
            </p:cNvPr>
            <p:cNvSpPr>
              <a:spLocks/>
            </p:cNvSpPr>
            <p:nvPr/>
          </p:nvSpPr>
          <p:spPr bwMode="auto">
            <a:xfrm>
              <a:off x="3451" y="3556"/>
              <a:ext cx="10" cy="8"/>
            </a:xfrm>
            <a:custGeom>
              <a:avLst/>
              <a:gdLst>
                <a:gd name="T0" fmla="*/ 0 w 10"/>
                <a:gd name="T1" fmla="*/ 0 h 8"/>
                <a:gd name="T2" fmla="*/ 1 w 10"/>
                <a:gd name="T3" fmla="*/ 1 h 8"/>
                <a:gd name="T4" fmla="*/ 3 w 10"/>
                <a:gd name="T5" fmla="*/ 2 h 8"/>
                <a:gd name="T6" fmla="*/ 5 w 10"/>
                <a:gd name="T7" fmla="*/ 4 h 8"/>
                <a:gd name="T8" fmla="*/ 7 w 10"/>
                <a:gd name="T9" fmla="*/ 5 h 8"/>
                <a:gd name="T10" fmla="*/ 9 w 10"/>
                <a:gd name="T11" fmla="*/ 6 h 8"/>
                <a:gd name="T12" fmla="*/ 10 w 10"/>
                <a:gd name="T13" fmla="*/ 7 h 8"/>
                <a:gd name="T14" fmla="*/ 8 w 10"/>
                <a:gd name="T15" fmla="*/ 8 h 8"/>
                <a:gd name="T16" fmla="*/ 5 w 10"/>
                <a:gd name="T17" fmla="*/ 7 h 8"/>
                <a:gd name="T18" fmla="*/ 2 w 10"/>
                <a:gd name="T19" fmla="*/ 6 h 8"/>
                <a:gd name="T20" fmla="*/ 0 w 10"/>
                <a:gd name="T21" fmla="*/ 5 h 8"/>
                <a:gd name="T22" fmla="*/ 0 w 10"/>
                <a:gd name="T23" fmla="*/ 4 h 8"/>
                <a:gd name="T24" fmla="*/ 0 w 10"/>
                <a:gd name="T25" fmla="*/ 2 h 8"/>
                <a:gd name="T26" fmla="*/ 0 w 10"/>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0" y="0"/>
                  </a:moveTo>
                  <a:lnTo>
                    <a:pt x="1" y="1"/>
                  </a:lnTo>
                  <a:lnTo>
                    <a:pt x="3" y="2"/>
                  </a:lnTo>
                  <a:lnTo>
                    <a:pt x="5" y="4"/>
                  </a:lnTo>
                  <a:lnTo>
                    <a:pt x="7" y="5"/>
                  </a:lnTo>
                  <a:lnTo>
                    <a:pt x="9" y="6"/>
                  </a:lnTo>
                  <a:lnTo>
                    <a:pt x="10" y="7"/>
                  </a:lnTo>
                  <a:lnTo>
                    <a:pt x="8" y="8"/>
                  </a:lnTo>
                  <a:lnTo>
                    <a:pt x="5" y="7"/>
                  </a:lnTo>
                  <a:lnTo>
                    <a:pt x="2" y="6"/>
                  </a:lnTo>
                  <a:lnTo>
                    <a:pt x="0" y="5"/>
                  </a:lnTo>
                  <a:lnTo>
                    <a:pt x="0" y="4"/>
                  </a:lnTo>
                  <a:lnTo>
                    <a:pt x="0" y="2"/>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3" name="Freeform 490">
              <a:extLst>
                <a:ext uri="{FF2B5EF4-FFF2-40B4-BE49-F238E27FC236}">
                  <a16:creationId xmlns:a16="http://schemas.microsoft.com/office/drawing/2014/main" id="{7778DC1E-785D-CF29-F671-92616ECAB738}"/>
                </a:ext>
              </a:extLst>
            </p:cNvPr>
            <p:cNvSpPr>
              <a:spLocks/>
            </p:cNvSpPr>
            <p:nvPr/>
          </p:nvSpPr>
          <p:spPr bwMode="auto">
            <a:xfrm>
              <a:off x="3470" y="3554"/>
              <a:ext cx="90" cy="78"/>
            </a:xfrm>
            <a:custGeom>
              <a:avLst/>
              <a:gdLst>
                <a:gd name="T0" fmla="*/ 43 w 90"/>
                <a:gd name="T1" fmla="*/ 18 h 78"/>
                <a:gd name="T2" fmla="*/ 36 w 90"/>
                <a:gd name="T3" fmla="*/ 21 h 78"/>
                <a:gd name="T4" fmla="*/ 21 w 90"/>
                <a:gd name="T5" fmla="*/ 23 h 78"/>
                <a:gd name="T6" fmla="*/ 0 w 90"/>
                <a:gd name="T7" fmla="*/ 24 h 78"/>
                <a:gd name="T8" fmla="*/ 25 w 90"/>
                <a:gd name="T9" fmla="*/ 28 h 78"/>
                <a:gd name="T10" fmla="*/ 53 w 90"/>
                <a:gd name="T11" fmla="*/ 26 h 78"/>
                <a:gd name="T12" fmla="*/ 73 w 90"/>
                <a:gd name="T13" fmla="*/ 20 h 78"/>
                <a:gd name="T14" fmla="*/ 80 w 90"/>
                <a:gd name="T15" fmla="*/ 19 h 78"/>
                <a:gd name="T16" fmla="*/ 77 w 90"/>
                <a:gd name="T17" fmla="*/ 24 h 78"/>
                <a:gd name="T18" fmla="*/ 63 w 90"/>
                <a:gd name="T19" fmla="*/ 30 h 78"/>
                <a:gd name="T20" fmla="*/ 37 w 90"/>
                <a:gd name="T21" fmla="*/ 35 h 78"/>
                <a:gd name="T22" fmla="*/ 22 w 90"/>
                <a:gd name="T23" fmla="*/ 40 h 78"/>
                <a:gd name="T24" fmla="*/ 51 w 90"/>
                <a:gd name="T25" fmla="*/ 39 h 78"/>
                <a:gd name="T26" fmla="*/ 70 w 90"/>
                <a:gd name="T27" fmla="*/ 35 h 78"/>
                <a:gd name="T28" fmla="*/ 81 w 90"/>
                <a:gd name="T29" fmla="*/ 31 h 78"/>
                <a:gd name="T30" fmla="*/ 81 w 90"/>
                <a:gd name="T31" fmla="*/ 34 h 78"/>
                <a:gd name="T32" fmla="*/ 72 w 90"/>
                <a:gd name="T33" fmla="*/ 40 h 78"/>
                <a:gd name="T34" fmla="*/ 54 w 90"/>
                <a:gd name="T35" fmla="*/ 46 h 78"/>
                <a:gd name="T36" fmla="*/ 29 w 90"/>
                <a:gd name="T37" fmla="*/ 50 h 78"/>
                <a:gd name="T38" fmla="*/ 38 w 90"/>
                <a:gd name="T39" fmla="*/ 53 h 78"/>
                <a:gd name="T40" fmla="*/ 59 w 90"/>
                <a:gd name="T41" fmla="*/ 52 h 78"/>
                <a:gd name="T42" fmla="*/ 77 w 90"/>
                <a:gd name="T43" fmla="*/ 47 h 78"/>
                <a:gd name="T44" fmla="*/ 79 w 90"/>
                <a:gd name="T45" fmla="*/ 49 h 78"/>
                <a:gd name="T46" fmla="*/ 74 w 90"/>
                <a:gd name="T47" fmla="*/ 54 h 78"/>
                <a:gd name="T48" fmla="*/ 60 w 90"/>
                <a:gd name="T49" fmla="*/ 59 h 78"/>
                <a:gd name="T50" fmla="*/ 44 w 90"/>
                <a:gd name="T51" fmla="*/ 61 h 78"/>
                <a:gd name="T52" fmla="*/ 20 w 90"/>
                <a:gd name="T53" fmla="*/ 62 h 78"/>
                <a:gd name="T54" fmla="*/ 37 w 90"/>
                <a:gd name="T55" fmla="*/ 65 h 78"/>
                <a:gd name="T56" fmla="*/ 53 w 90"/>
                <a:gd name="T57" fmla="*/ 65 h 78"/>
                <a:gd name="T58" fmla="*/ 67 w 90"/>
                <a:gd name="T59" fmla="*/ 63 h 78"/>
                <a:gd name="T60" fmla="*/ 72 w 90"/>
                <a:gd name="T61" fmla="*/ 64 h 78"/>
                <a:gd name="T62" fmla="*/ 69 w 90"/>
                <a:gd name="T63" fmla="*/ 67 h 78"/>
                <a:gd name="T64" fmla="*/ 61 w 90"/>
                <a:gd name="T65" fmla="*/ 70 h 78"/>
                <a:gd name="T66" fmla="*/ 31 w 90"/>
                <a:gd name="T67" fmla="*/ 73 h 78"/>
                <a:gd name="T68" fmla="*/ 56 w 90"/>
                <a:gd name="T69" fmla="*/ 75 h 78"/>
                <a:gd name="T70" fmla="*/ 57 w 90"/>
                <a:gd name="T71" fmla="*/ 77 h 78"/>
                <a:gd name="T72" fmla="*/ 67 w 90"/>
                <a:gd name="T73" fmla="*/ 75 h 78"/>
                <a:gd name="T74" fmla="*/ 73 w 90"/>
                <a:gd name="T75" fmla="*/ 70 h 78"/>
                <a:gd name="T76" fmla="*/ 87 w 90"/>
                <a:gd name="T77" fmla="*/ 51 h 78"/>
                <a:gd name="T78" fmla="*/ 88 w 90"/>
                <a:gd name="T79" fmla="*/ 47 h 78"/>
                <a:gd name="T80" fmla="*/ 86 w 90"/>
                <a:gd name="T81" fmla="*/ 44 h 78"/>
                <a:gd name="T82" fmla="*/ 88 w 90"/>
                <a:gd name="T83" fmla="*/ 40 h 78"/>
                <a:gd name="T84" fmla="*/ 90 w 90"/>
                <a:gd name="T85" fmla="*/ 36 h 78"/>
                <a:gd name="T86" fmla="*/ 89 w 90"/>
                <a:gd name="T87" fmla="*/ 32 h 78"/>
                <a:gd name="T88" fmla="*/ 87 w 90"/>
                <a:gd name="T89" fmla="*/ 29 h 78"/>
                <a:gd name="T90" fmla="*/ 89 w 90"/>
                <a:gd name="T91" fmla="*/ 25 h 78"/>
                <a:gd name="T92" fmla="*/ 89 w 90"/>
                <a:gd name="T93" fmla="*/ 20 h 78"/>
                <a:gd name="T94" fmla="*/ 87 w 90"/>
                <a:gd name="T95" fmla="*/ 17 h 78"/>
                <a:gd name="T96" fmla="*/ 89 w 90"/>
                <a:gd name="T97" fmla="*/ 13 h 78"/>
                <a:gd name="T98" fmla="*/ 90 w 90"/>
                <a:gd name="T99" fmla="*/ 9 h 78"/>
                <a:gd name="T100" fmla="*/ 88 w 90"/>
                <a:gd name="T101" fmla="*/ 6 h 78"/>
                <a:gd name="T102" fmla="*/ 78 w 90"/>
                <a:gd name="T103" fmla="*/ 6 h 78"/>
                <a:gd name="T104" fmla="*/ 58 w 90"/>
                <a:gd name="T105" fmla="*/ 12 h 78"/>
                <a:gd name="T106" fmla="*/ 36 w 90"/>
                <a:gd name="T107" fmla="*/ 15 h 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78"/>
                <a:gd name="T164" fmla="*/ 90 w 90"/>
                <a:gd name="T165" fmla="*/ 78 h 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78">
                  <a:moveTo>
                    <a:pt x="36" y="15"/>
                  </a:moveTo>
                  <a:lnTo>
                    <a:pt x="23" y="16"/>
                  </a:lnTo>
                  <a:lnTo>
                    <a:pt x="43" y="18"/>
                  </a:lnTo>
                  <a:lnTo>
                    <a:pt x="42" y="19"/>
                  </a:lnTo>
                  <a:lnTo>
                    <a:pt x="39" y="20"/>
                  </a:lnTo>
                  <a:lnTo>
                    <a:pt x="36" y="21"/>
                  </a:lnTo>
                  <a:lnTo>
                    <a:pt x="32" y="22"/>
                  </a:lnTo>
                  <a:lnTo>
                    <a:pt x="27" y="22"/>
                  </a:lnTo>
                  <a:lnTo>
                    <a:pt x="21" y="23"/>
                  </a:lnTo>
                  <a:lnTo>
                    <a:pt x="15" y="23"/>
                  </a:lnTo>
                  <a:lnTo>
                    <a:pt x="7" y="24"/>
                  </a:lnTo>
                  <a:lnTo>
                    <a:pt x="0" y="24"/>
                  </a:lnTo>
                  <a:lnTo>
                    <a:pt x="12" y="26"/>
                  </a:lnTo>
                  <a:lnTo>
                    <a:pt x="19" y="28"/>
                  </a:lnTo>
                  <a:lnTo>
                    <a:pt x="25" y="28"/>
                  </a:lnTo>
                  <a:lnTo>
                    <a:pt x="33" y="28"/>
                  </a:lnTo>
                  <a:lnTo>
                    <a:pt x="44" y="27"/>
                  </a:lnTo>
                  <a:lnTo>
                    <a:pt x="53" y="26"/>
                  </a:lnTo>
                  <a:lnTo>
                    <a:pt x="61" y="24"/>
                  </a:lnTo>
                  <a:lnTo>
                    <a:pt x="70" y="21"/>
                  </a:lnTo>
                  <a:lnTo>
                    <a:pt x="73" y="20"/>
                  </a:lnTo>
                  <a:lnTo>
                    <a:pt x="77" y="19"/>
                  </a:lnTo>
                  <a:lnTo>
                    <a:pt x="79" y="19"/>
                  </a:lnTo>
                  <a:lnTo>
                    <a:pt x="80" y="19"/>
                  </a:lnTo>
                  <a:lnTo>
                    <a:pt x="80" y="21"/>
                  </a:lnTo>
                  <a:lnTo>
                    <a:pt x="79" y="22"/>
                  </a:lnTo>
                  <a:lnTo>
                    <a:pt x="77" y="24"/>
                  </a:lnTo>
                  <a:lnTo>
                    <a:pt x="73" y="26"/>
                  </a:lnTo>
                  <a:lnTo>
                    <a:pt x="69" y="28"/>
                  </a:lnTo>
                  <a:lnTo>
                    <a:pt x="63" y="30"/>
                  </a:lnTo>
                  <a:lnTo>
                    <a:pt x="55" y="32"/>
                  </a:lnTo>
                  <a:lnTo>
                    <a:pt x="46" y="34"/>
                  </a:lnTo>
                  <a:lnTo>
                    <a:pt x="37" y="35"/>
                  </a:lnTo>
                  <a:lnTo>
                    <a:pt x="28" y="36"/>
                  </a:lnTo>
                  <a:lnTo>
                    <a:pt x="12" y="38"/>
                  </a:lnTo>
                  <a:lnTo>
                    <a:pt x="22" y="40"/>
                  </a:lnTo>
                  <a:lnTo>
                    <a:pt x="30" y="41"/>
                  </a:lnTo>
                  <a:lnTo>
                    <a:pt x="40" y="40"/>
                  </a:lnTo>
                  <a:lnTo>
                    <a:pt x="51" y="39"/>
                  </a:lnTo>
                  <a:lnTo>
                    <a:pt x="58" y="38"/>
                  </a:lnTo>
                  <a:lnTo>
                    <a:pt x="65" y="36"/>
                  </a:lnTo>
                  <a:lnTo>
                    <a:pt x="70" y="35"/>
                  </a:lnTo>
                  <a:lnTo>
                    <a:pt x="75" y="33"/>
                  </a:lnTo>
                  <a:lnTo>
                    <a:pt x="79" y="32"/>
                  </a:lnTo>
                  <a:lnTo>
                    <a:pt x="81" y="31"/>
                  </a:lnTo>
                  <a:lnTo>
                    <a:pt x="82" y="31"/>
                  </a:lnTo>
                  <a:lnTo>
                    <a:pt x="82" y="32"/>
                  </a:lnTo>
                  <a:lnTo>
                    <a:pt x="81" y="34"/>
                  </a:lnTo>
                  <a:lnTo>
                    <a:pt x="80" y="36"/>
                  </a:lnTo>
                  <a:lnTo>
                    <a:pt x="76" y="38"/>
                  </a:lnTo>
                  <a:lnTo>
                    <a:pt x="72" y="40"/>
                  </a:lnTo>
                  <a:lnTo>
                    <a:pt x="67" y="42"/>
                  </a:lnTo>
                  <a:lnTo>
                    <a:pt x="61" y="44"/>
                  </a:lnTo>
                  <a:lnTo>
                    <a:pt x="54" y="46"/>
                  </a:lnTo>
                  <a:lnTo>
                    <a:pt x="43" y="48"/>
                  </a:lnTo>
                  <a:lnTo>
                    <a:pt x="36" y="49"/>
                  </a:lnTo>
                  <a:lnTo>
                    <a:pt x="29" y="50"/>
                  </a:lnTo>
                  <a:lnTo>
                    <a:pt x="19" y="51"/>
                  </a:lnTo>
                  <a:lnTo>
                    <a:pt x="29" y="52"/>
                  </a:lnTo>
                  <a:lnTo>
                    <a:pt x="38" y="53"/>
                  </a:lnTo>
                  <a:lnTo>
                    <a:pt x="44" y="53"/>
                  </a:lnTo>
                  <a:lnTo>
                    <a:pt x="52" y="53"/>
                  </a:lnTo>
                  <a:lnTo>
                    <a:pt x="59" y="52"/>
                  </a:lnTo>
                  <a:lnTo>
                    <a:pt x="65" y="50"/>
                  </a:lnTo>
                  <a:lnTo>
                    <a:pt x="70" y="49"/>
                  </a:lnTo>
                  <a:lnTo>
                    <a:pt x="77" y="47"/>
                  </a:lnTo>
                  <a:lnTo>
                    <a:pt x="78" y="47"/>
                  </a:lnTo>
                  <a:lnTo>
                    <a:pt x="79" y="47"/>
                  </a:lnTo>
                  <a:lnTo>
                    <a:pt x="79" y="49"/>
                  </a:lnTo>
                  <a:lnTo>
                    <a:pt x="78" y="50"/>
                  </a:lnTo>
                  <a:lnTo>
                    <a:pt x="76" y="52"/>
                  </a:lnTo>
                  <a:lnTo>
                    <a:pt x="74" y="54"/>
                  </a:lnTo>
                  <a:lnTo>
                    <a:pt x="69" y="56"/>
                  </a:lnTo>
                  <a:lnTo>
                    <a:pt x="65" y="58"/>
                  </a:lnTo>
                  <a:lnTo>
                    <a:pt x="60" y="59"/>
                  </a:lnTo>
                  <a:lnTo>
                    <a:pt x="55" y="60"/>
                  </a:lnTo>
                  <a:lnTo>
                    <a:pt x="50" y="61"/>
                  </a:lnTo>
                  <a:lnTo>
                    <a:pt x="44" y="61"/>
                  </a:lnTo>
                  <a:lnTo>
                    <a:pt x="38" y="62"/>
                  </a:lnTo>
                  <a:lnTo>
                    <a:pt x="31" y="62"/>
                  </a:lnTo>
                  <a:lnTo>
                    <a:pt x="20" y="62"/>
                  </a:lnTo>
                  <a:lnTo>
                    <a:pt x="26" y="63"/>
                  </a:lnTo>
                  <a:lnTo>
                    <a:pt x="31" y="65"/>
                  </a:lnTo>
                  <a:lnTo>
                    <a:pt x="37" y="65"/>
                  </a:lnTo>
                  <a:lnTo>
                    <a:pt x="42" y="65"/>
                  </a:lnTo>
                  <a:lnTo>
                    <a:pt x="47" y="66"/>
                  </a:lnTo>
                  <a:lnTo>
                    <a:pt x="53" y="65"/>
                  </a:lnTo>
                  <a:lnTo>
                    <a:pt x="57" y="65"/>
                  </a:lnTo>
                  <a:lnTo>
                    <a:pt x="61" y="65"/>
                  </a:lnTo>
                  <a:lnTo>
                    <a:pt x="67" y="63"/>
                  </a:lnTo>
                  <a:lnTo>
                    <a:pt x="71" y="63"/>
                  </a:lnTo>
                  <a:lnTo>
                    <a:pt x="72" y="63"/>
                  </a:lnTo>
                  <a:lnTo>
                    <a:pt x="72" y="64"/>
                  </a:lnTo>
                  <a:lnTo>
                    <a:pt x="72" y="65"/>
                  </a:lnTo>
                  <a:lnTo>
                    <a:pt x="71" y="66"/>
                  </a:lnTo>
                  <a:lnTo>
                    <a:pt x="69" y="67"/>
                  </a:lnTo>
                  <a:lnTo>
                    <a:pt x="67" y="68"/>
                  </a:lnTo>
                  <a:lnTo>
                    <a:pt x="65" y="69"/>
                  </a:lnTo>
                  <a:lnTo>
                    <a:pt x="61" y="70"/>
                  </a:lnTo>
                  <a:lnTo>
                    <a:pt x="53" y="71"/>
                  </a:lnTo>
                  <a:lnTo>
                    <a:pt x="46" y="72"/>
                  </a:lnTo>
                  <a:lnTo>
                    <a:pt x="31" y="73"/>
                  </a:lnTo>
                  <a:lnTo>
                    <a:pt x="50" y="74"/>
                  </a:lnTo>
                  <a:lnTo>
                    <a:pt x="54" y="74"/>
                  </a:lnTo>
                  <a:lnTo>
                    <a:pt x="56" y="75"/>
                  </a:lnTo>
                  <a:lnTo>
                    <a:pt x="57" y="76"/>
                  </a:lnTo>
                  <a:lnTo>
                    <a:pt x="56" y="77"/>
                  </a:lnTo>
                  <a:lnTo>
                    <a:pt x="57" y="77"/>
                  </a:lnTo>
                  <a:lnTo>
                    <a:pt x="60" y="78"/>
                  </a:lnTo>
                  <a:lnTo>
                    <a:pt x="63" y="76"/>
                  </a:lnTo>
                  <a:lnTo>
                    <a:pt x="67" y="75"/>
                  </a:lnTo>
                  <a:lnTo>
                    <a:pt x="69" y="73"/>
                  </a:lnTo>
                  <a:lnTo>
                    <a:pt x="71" y="72"/>
                  </a:lnTo>
                  <a:lnTo>
                    <a:pt x="73" y="70"/>
                  </a:lnTo>
                  <a:lnTo>
                    <a:pt x="80" y="62"/>
                  </a:lnTo>
                  <a:lnTo>
                    <a:pt x="85" y="55"/>
                  </a:lnTo>
                  <a:lnTo>
                    <a:pt x="87" y="51"/>
                  </a:lnTo>
                  <a:lnTo>
                    <a:pt x="88" y="50"/>
                  </a:lnTo>
                  <a:lnTo>
                    <a:pt x="88" y="49"/>
                  </a:lnTo>
                  <a:lnTo>
                    <a:pt x="88" y="47"/>
                  </a:lnTo>
                  <a:lnTo>
                    <a:pt x="87" y="46"/>
                  </a:lnTo>
                  <a:lnTo>
                    <a:pt x="86" y="45"/>
                  </a:lnTo>
                  <a:lnTo>
                    <a:pt x="86" y="44"/>
                  </a:lnTo>
                  <a:lnTo>
                    <a:pt x="86" y="42"/>
                  </a:lnTo>
                  <a:lnTo>
                    <a:pt x="87" y="41"/>
                  </a:lnTo>
                  <a:lnTo>
                    <a:pt x="88" y="40"/>
                  </a:lnTo>
                  <a:lnTo>
                    <a:pt x="89" y="39"/>
                  </a:lnTo>
                  <a:lnTo>
                    <a:pt x="90" y="38"/>
                  </a:lnTo>
                  <a:lnTo>
                    <a:pt x="90" y="36"/>
                  </a:lnTo>
                  <a:lnTo>
                    <a:pt x="90" y="35"/>
                  </a:lnTo>
                  <a:lnTo>
                    <a:pt x="89" y="34"/>
                  </a:lnTo>
                  <a:lnTo>
                    <a:pt x="89" y="32"/>
                  </a:lnTo>
                  <a:lnTo>
                    <a:pt x="88" y="31"/>
                  </a:lnTo>
                  <a:lnTo>
                    <a:pt x="87" y="30"/>
                  </a:lnTo>
                  <a:lnTo>
                    <a:pt x="87" y="29"/>
                  </a:lnTo>
                  <a:lnTo>
                    <a:pt x="87" y="28"/>
                  </a:lnTo>
                  <a:lnTo>
                    <a:pt x="88" y="26"/>
                  </a:lnTo>
                  <a:lnTo>
                    <a:pt x="89" y="25"/>
                  </a:lnTo>
                  <a:lnTo>
                    <a:pt x="90" y="24"/>
                  </a:lnTo>
                  <a:lnTo>
                    <a:pt x="90" y="22"/>
                  </a:lnTo>
                  <a:lnTo>
                    <a:pt x="89" y="20"/>
                  </a:lnTo>
                  <a:lnTo>
                    <a:pt x="88" y="19"/>
                  </a:lnTo>
                  <a:lnTo>
                    <a:pt x="87" y="18"/>
                  </a:lnTo>
                  <a:lnTo>
                    <a:pt x="87" y="17"/>
                  </a:lnTo>
                  <a:lnTo>
                    <a:pt x="87" y="15"/>
                  </a:lnTo>
                  <a:lnTo>
                    <a:pt x="88" y="14"/>
                  </a:lnTo>
                  <a:lnTo>
                    <a:pt x="89" y="13"/>
                  </a:lnTo>
                  <a:lnTo>
                    <a:pt x="90" y="12"/>
                  </a:lnTo>
                  <a:lnTo>
                    <a:pt x="90" y="11"/>
                  </a:lnTo>
                  <a:lnTo>
                    <a:pt x="90" y="9"/>
                  </a:lnTo>
                  <a:lnTo>
                    <a:pt x="90" y="8"/>
                  </a:lnTo>
                  <a:lnTo>
                    <a:pt x="89" y="7"/>
                  </a:lnTo>
                  <a:lnTo>
                    <a:pt x="88" y="6"/>
                  </a:lnTo>
                  <a:lnTo>
                    <a:pt x="87" y="4"/>
                  </a:lnTo>
                  <a:lnTo>
                    <a:pt x="87" y="0"/>
                  </a:lnTo>
                  <a:lnTo>
                    <a:pt x="78" y="6"/>
                  </a:lnTo>
                  <a:lnTo>
                    <a:pt x="72" y="8"/>
                  </a:lnTo>
                  <a:lnTo>
                    <a:pt x="66" y="10"/>
                  </a:lnTo>
                  <a:lnTo>
                    <a:pt x="58" y="12"/>
                  </a:lnTo>
                  <a:lnTo>
                    <a:pt x="52" y="13"/>
                  </a:lnTo>
                  <a:lnTo>
                    <a:pt x="45" y="14"/>
                  </a:lnTo>
                  <a:lnTo>
                    <a:pt x="36" y="1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4" name="Freeform 491">
              <a:extLst>
                <a:ext uri="{FF2B5EF4-FFF2-40B4-BE49-F238E27FC236}">
                  <a16:creationId xmlns:a16="http://schemas.microsoft.com/office/drawing/2014/main" id="{E26EBBF8-715F-2625-021B-4BD3AB3B5DAB}"/>
                </a:ext>
              </a:extLst>
            </p:cNvPr>
            <p:cNvSpPr>
              <a:spLocks/>
            </p:cNvSpPr>
            <p:nvPr/>
          </p:nvSpPr>
          <p:spPr bwMode="auto">
            <a:xfrm>
              <a:off x="3528" y="3580"/>
              <a:ext cx="20" cy="7"/>
            </a:xfrm>
            <a:custGeom>
              <a:avLst/>
              <a:gdLst>
                <a:gd name="T0" fmla="*/ 20 w 20"/>
                <a:gd name="T1" fmla="*/ 1 h 7"/>
                <a:gd name="T2" fmla="*/ 19 w 20"/>
                <a:gd name="T3" fmla="*/ 0 h 7"/>
                <a:gd name="T4" fmla="*/ 12 w 20"/>
                <a:gd name="T5" fmla="*/ 2 h 7"/>
                <a:gd name="T6" fmla="*/ 6 w 20"/>
                <a:gd name="T7" fmla="*/ 5 h 7"/>
                <a:gd name="T8" fmla="*/ 0 w 20"/>
                <a:gd name="T9" fmla="*/ 6 h 7"/>
                <a:gd name="T10" fmla="*/ 1 w 20"/>
                <a:gd name="T11" fmla="*/ 7 h 7"/>
                <a:gd name="T12" fmla="*/ 5 w 20"/>
                <a:gd name="T13" fmla="*/ 7 h 7"/>
                <a:gd name="T14" fmla="*/ 11 w 20"/>
                <a:gd name="T15" fmla="*/ 6 h 7"/>
                <a:gd name="T16" fmla="*/ 16 w 20"/>
                <a:gd name="T17" fmla="*/ 4 h 7"/>
                <a:gd name="T18" fmla="*/ 20 w 20"/>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7"/>
                <a:gd name="T32" fmla="*/ 20 w 2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7">
                  <a:moveTo>
                    <a:pt x="20" y="1"/>
                  </a:moveTo>
                  <a:lnTo>
                    <a:pt x="19" y="0"/>
                  </a:lnTo>
                  <a:lnTo>
                    <a:pt x="12" y="2"/>
                  </a:lnTo>
                  <a:lnTo>
                    <a:pt x="6" y="5"/>
                  </a:lnTo>
                  <a:lnTo>
                    <a:pt x="0" y="6"/>
                  </a:lnTo>
                  <a:lnTo>
                    <a:pt x="1" y="7"/>
                  </a:lnTo>
                  <a:lnTo>
                    <a:pt x="5" y="7"/>
                  </a:lnTo>
                  <a:lnTo>
                    <a:pt x="11" y="6"/>
                  </a:lnTo>
                  <a:lnTo>
                    <a:pt x="16" y="4"/>
                  </a:lnTo>
                  <a:lnTo>
                    <a:pt x="20" y="1"/>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5" name="Freeform 492">
              <a:extLst>
                <a:ext uri="{FF2B5EF4-FFF2-40B4-BE49-F238E27FC236}">
                  <a16:creationId xmlns:a16="http://schemas.microsoft.com/office/drawing/2014/main" id="{DC80E598-F448-FDB1-E3FB-F2126F564D93}"/>
                </a:ext>
              </a:extLst>
            </p:cNvPr>
            <p:cNvSpPr>
              <a:spLocks/>
            </p:cNvSpPr>
            <p:nvPr/>
          </p:nvSpPr>
          <p:spPr bwMode="auto">
            <a:xfrm>
              <a:off x="3532" y="3592"/>
              <a:ext cx="18" cy="9"/>
            </a:xfrm>
            <a:custGeom>
              <a:avLst/>
              <a:gdLst>
                <a:gd name="T0" fmla="*/ 18 w 18"/>
                <a:gd name="T1" fmla="*/ 2 h 9"/>
                <a:gd name="T2" fmla="*/ 17 w 18"/>
                <a:gd name="T3" fmla="*/ 0 h 9"/>
                <a:gd name="T4" fmla="*/ 10 w 18"/>
                <a:gd name="T5" fmla="*/ 4 h 9"/>
                <a:gd name="T6" fmla="*/ 6 w 18"/>
                <a:gd name="T7" fmla="*/ 6 h 9"/>
                <a:gd name="T8" fmla="*/ 0 w 18"/>
                <a:gd name="T9" fmla="*/ 8 h 9"/>
                <a:gd name="T10" fmla="*/ 1 w 18"/>
                <a:gd name="T11" fmla="*/ 9 h 9"/>
                <a:gd name="T12" fmla="*/ 5 w 18"/>
                <a:gd name="T13" fmla="*/ 9 h 9"/>
                <a:gd name="T14" fmla="*/ 9 w 18"/>
                <a:gd name="T15" fmla="*/ 8 h 9"/>
                <a:gd name="T16" fmla="*/ 13 w 18"/>
                <a:gd name="T17" fmla="*/ 5 h 9"/>
                <a:gd name="T18" fmla="*/ 18 w 18"/>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2"/>
                  </a:moveTo>
                  <a:lnTo>
                    <a:pt x="17" y="0"/>
                  </a:lnTo>
                  <a:lnTo>
                    <a:pt x="10" y="4"/>
                  </a:lnTo>
                  <a:lnTo>
                    <a:pt x="6" y="6"/>
                  </a:lnTo>
                  <a:lnTo>
                    <a:pt x="0" y="8"/>
                  </a:lnTo>
                  <a:lnTo>
                    <a:pt x="1" y="9"/>
                  </a:lnTo>
                  <a:lnTo>
                    <a:pt x="5" y="9"/>
                  </a:lnTo>
                  <a:lnTo>
                    <a:pt x="9" y="8"/>
                  </a:lnTo>
                  <a:lnTo>
                    <a:pt x="13" y="5"/>
                  </a:lnTo>
                  <a:lnTo>
                    <a:pt x="18" y="2"/>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6" name="Freeform 493">
              <a:extLst>
                <a:ext uri="{FF2B5EF4-FFF2-40B4-BE49-F238E27FC236}">
                  <a16:creationId xmlns:a16="http://schemas.microsoft.com/office/drawing/2014/main" id="{AA43D20B-2B4B-E12B-F7C0-CCA8D5C9EDBE}"/>
                </a:ext>
              </a:extLst>
            </p:cNvPr>
            <p:cNvSpPr>
              <a:spLocks/>
            </p:cNvSpPr>
            <p:nvPr/>
          </p:nvSpPr>
          <p:spPr bwMode="auto">
            <a:xfrm>
              <a:off x="3530" y="3607"/>
              <a:ext cx="19" cy="9"/>
            </a:xfrm>
            <a:custGeom>
              <a:avLst/>
              <a:gdLst>
                <a:gd name="T0" fmla="*/ 19 w 19"/>
                <a:gd name="T1" fmla="*/ 1 h 9"/>
                <a:gd name="T2" fmla="*/ 17 w 19"/>
                <a:gd name="T3" fmla="*/ 0 h 9"/>
                <a:gd name="T4" fmla="*/ 12 w 19"/>
                <a:gd name="T5" fmla="*/ 3 h 9"/>
                <a:gd name="T6" fmla="*/ 7 w 19"/>
                <a:gd name="T7" fmla="*/ 5 h 9"/>
                <a:gd name="T8" fmla="*/ 0 w 19"/>
                <a:gd name="T9" fmla="*/ 7 h 9"/>
                <a:gd name="T10" fmla="*/ 2 w 19"/>
                <a:gd name="T11" fmla="*/ 9 h 9"/>
                <a:gd name="T12" fmla="*/ 6 w 19"/>
                <a:gd name="T13" fmla="*/ 8 h 9"/>
                <a:gd name="T14" fmla="*/ 10 w 19"/>
                <a:gd name="T15" fmla="*/ 7 h 9"/>
                <a:gd name="T16" fmla="*/ 15 w 19"/>
                <a:gd name="T17" fmla="*/ 4 h 9"/>
                <a:gd name="T18" fmla="*/ 19 w 19"/>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1"/>
                  </a:moveTo>
                  <a:lnTo>
                    <a:pt x="17" y="0"/>
                  </a:lnTo>
                  <a:lnTo>
                    <a:pt x="12" y="3"/>
                  </a:lnTo>
                  <a:lnTo>
                    <a:pt x="7" y="5"/>
                  </a:lnTo>
                  <a:lnTo>
                    <a:pt x="0" y="7"/>
                  </a:lnTo>
                  <a:lnTo>
                    <a:pt x="2" y="9"/>
                  </a:lnTo>
                  <a:lnTo>
                    <a:pt x="6" y="8"/>
                  </a:lnTo>
                  <a:lnTo>
                    <a:pt x="10" y="7"/>
                  </a:lnTo>
                  <a:lnTo>
                    <a:pt x="15" y="4"/>
                  </a:lnTo>
                  <a:lnTo>
                    <a:pt x="19" y="1"/>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7" name="Freeform 494">
              <a:extLst>
                <a:ext uri="{FF2B5EF4-FFF2-40B4-BE49-F238E27FC236}">
                  <a16:creationId xmlns:a16="http://schemas.microsoft.com/office/drawing/2014/main" id="{317BB028-EB18-5073-F22F-EBD079AD16CC}"/>
                </a:ext>
              </a:extLst>
            </p:cNvPr>
            <p:cNvSpPr>
              <a:spLocks/>
            </p:cNvSpPr>
            <p:nvPr/>
          </p:nvSpPr>
          <p:spPr bwMode="auto">
            <a:xfrm>
              <a:off x="3523" y="3566"/>
              <a:ext cx="21" cy="8"/>
            </a:xfrm>
            <a:custGeom>
              <a:avLst/>
              <a:gdLst>
                <a:gd name="T0" fmla="*/ 21 w 21"/>
                <a:gd name="T1" fmla="*/ 2 h 8"/>
                <a:gd name="T2" fmla="*/ 19 w 21"/>
                <a:gd name="T3" fmla="*/ 0 h 8"/>
                <a:gd name="T4" fmla="*/ 12 w 21"/>
                <a:gd name="T5" fmla="*/ 3 h 8"/>
                <a:gd name="T6" fmla="*/ 6 w 21"/>
                <a:gd name="T7" fmla="*/ 5 h 8"/>
                <a:gd name="T8" fmla="*/ 0 w 21"/>
                <a:gd name="T9" fmla="*/ 7 h 8"/>
                <a:gd name="T10" fmla="*/ 1 w 21"/>
                <a:gd name="T11" fmla="*/ 8 h 8"/>
                <a:gd name="T12" fmla="*/ 5 w 21"/>
                <a:gd name="T13" fmla="*/ 8 h 8"/>
                <a:gd name="T14" fmla="*/ 10 w 21"/>
                <a:gd name="T15" fmla="*/ 7 h 8"/>
                <a:gd name="T16" fmla="*/ 15 w 21"/>
                <a:gd name="T17" fmla="*/ 5 h 8"/>
                <a:gd name="T18" fmla="*/ 21 w 21"/>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
                <a:gd name="T32" fmla="*/ 21 w 2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
                  <a:moveTo>
                    <a:pt x="21" y="2"/>
                  </a:moveTo>
                  <a:lnTo>
                    <a:pt x="19" y="0"/>
                  </a:lnTo>
                  <a:lnTo>
                    <a:pt x="12" y="3"/>
                  </a:lnTo>
                  <a:lnTo>
                    <a:pt x="6" y="5"/>
                  </a:lnTo>
                  <a:lnTo>
                    <a:pt x="0" y="7"/>
                  </a:lnTo>
                  <a:lnTo>
                    <a:pt x="1" y="8"/>
                  </a:lnTo>
                  <a:lnTo>
                    <a:pt x="5" y="8"/>
                  </a:lnTo>
                  <a:lnTo>
                    <a:pt x="10" y="7"/>
                  </a:lnTo>
                  <a:lnTo>
                    <a:pt x="15" y="5"/>
                  </a:lnTo>
                  <a:lnTo>
                    <a:pt x="21" y="2"/>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8" name="Freeform 495">
              <a:extLst>
                <a:ext uri="{FF2B5EF4-FFF2-40B4-BE49-F238E27FC236}">
                  <a16:creationId xmlns:a16="http://schemas.microsoft.com/office/drawing/2014/main" id="{7FE91838-CA9D-4C13-12F1-7D12D341CC00}"/>
                </a:ext>
              </a:extLst>
            </p:cNvPr>
            <p:cNvSpPr>
              <a:spLocks/>
            </p:cNvSpPr>
            <p:nvPr/>
          </p:nvSpPr>
          <p:spPr bwMode="auto">
            <a:xfrm>
              <a:off x="3380" y="3237"/>
              <a:ext cx="249" cy="327"/>
            </a:xfrm>
            <a:custGeom>
              <a:avLst/>
              <a:gdLst>
                <a:gd name="T0" fmla="*/ 178 w 249"/>
                <a:gd name="T1" fmla="*/ 316 h 327"/>
                <a:gd name="T2" fmla="*/ 180 w 249"/>
                <a:gd name="T3" fmla="*/ 313 h 327"/>
                <a:gd name="T4" fmla="*/ 181 w 249"/>
                <a:gd name="T5" fmla="*/ 311 h 327"/>
                <a:gd name="T6" fmla="*/ 183 w 249"/>
                <a:gd name="T7" fmla="*/ 303 h 327"/>
                <a:gd name="T8" fmla="*/ 192 w 249"/>
                <a:gd name="T9" fmla="*/ 251 h 327"/>
                <a:gd name="T10" fmla="*/ 199 w 249"/>
                <a:gd name="T11" fmla="*/ 232 h 327"/>
                <a:gd name="T12" fmla="*/ 206 w 249"/>
                <a:gd name="T13" fmla="*/ 218 h 327"/>
                <a:gd name="T14" fmla="*/ 218 w 249"/>
                <a:gd name="T15" fmla="*/ 199 h 327"/>
                <a:gd name="T16" fmla="*/ 231 w 249"/>
                <a:gd name="T17" fmla="*/ 179 h 327"/>
                <a:gd name="T18" fmla="*/ 240 w 249"/>
                <a:gd name="T19" fmla="*/ 161 h 327"/>
                <a:gd name="T20" fmla="*/ 246 w 249"/>
                <a:gd name="T21" fmla="*/ 142 h 327"/>
                <a:gd name="T22" fmla="*/ 249 w 249"/>
                <a:gd name="T23" fmla="*/ 119 h 327"/>
                <a:gd name="T24" fmla="*/ 247 w 249"/>
                <a:gd name="T25" fmla="*/ 98 h 327"/>
                <a:gd name="T26" fmla="*/ 241 w 249"/>
                <a:gd name="T27" fmla="*/ 78 h 327"/>
                <a:gd name="T28" fmla="*/ 233 w 249"/>
                <a:gd name="T29" fmla="*/ 59 h 327"/>
                <a:gd name="T30" fmla="*/ 217 w 249"/>
                <a:gd name="T31" fmla="*/ 40 h 327"/>
                <a:gd name="T32" fmla="*/ 201 w 249"/>
                <a:gd name="T33" fmla="*/ 26 h 327"/>
                <a:gd name="T34" fmla="*/ 181 w 249"/>
                <a:gd name="T35" fmla="*/ 13 h 327"/>
                <a:gd name="T36" fmla="*/ 157 w 249"/>
                <a:gd name="T37" fmla="*/ 4 h 327"/>
                <a:gd name="T38" fmla="*/ 137 w 249"/>
                <a:gd name="T39" fmla="*/ 1 h 327"/>
                <a:gd name="T40" fmla="*/ 115 w 249"/>
                <a:gd name="T41" fmla="*/ 0 h 327"/>
                <a:gd name="T42" fmla="*/ 96 w 249"/>
                <a:gd name="T43" fmla="*/ 3 h 327"/>
                <a:gd name="T44" fmla="*/ 77 w 249"/>
                <a:gd name="T45" fmla="*/ 9 h 327"/>
                <a:gd name="T46" fmla="*/ 61 w 249"/>
                <a:gd name="T47" fmla="*/ 16 h 327"/>
                <a:gd name="T48" fmla="*/ 45 w 249"/>
                <a:gd name="T49" fmla="*/ 27 h 327"/>
                <a:gd name="T50" fmla="*/ 30 w 249"/>
                <a:gd name="T51" fmla="*/ 40 h 327"/>
                <a:gd name="T52" fmla="*/ 17 w 249"/>
                <a:gd name="T53" fmla="*/ 56 h 327"/>
                <a:gd name="T54" fmla="*/ 6 w 249"/>
                <a:gd name="T55" fmla="*/ 77 h 327"/>
                <a:gd name="T56" fmla="*/ 1 w 249"/>
                <a:gd name="T57" fmla="*/ 99 h 327"/>
                <a:gd name="T58" fmla="*/ 0 w 249"/>
                <a:gd name="T59" fmla="*/ 118 h 327"/>
                <a:gd name="T60" fmla="*/ 1 w 249"/>
                <a:gd name="T61" fmla="*/ 139 h 327"/>
                <a:gd name="T62" fmla="*/ 7 w 249"/>
                <a:gd name="T63" fmla="*/ 160 h 327"/>
                <a:gd name="T64" fmla="*/ 18 w 249"/>
                <a:gd name="T65" fmla="*/ 180 h 327"/>
                <a:gd name="T66" fmla="*/ 29 w 249"/>
                <a:gd name="T67" fmla="*/ 199 h 327"/>
                <a:gd name="T68" fmla="*/ 45 w 249"/>
                <a:gd name="T69" fmla="*/ 226 h 327"/>
                <a:gd name="T70" fmla="*/ 53 w 249"/>
                <a:gd name="T71" fmla="*/ 240 h 327"/>
                <a:gd name="T72" fmla="*/ 58 w 249"/>
                <a:gd name="T73" fmla="*/ 258 h 327"/>
                <a:gd name="T74" fmla="*/ 61 w 249"/>
                <a:gd name="T75" fmla="*/ 282 h 327"/>
                <a:gd name="T76" fmla="*/ 65 w 249"/>
                <a:gd name="T77" fmla="*/ 303 h 327"/>
                <a:gd name="T78" fmla="*/ 67 w 249"/>
                <a:gd name="T79" fmla="*/ 311 h 327"/>
                <a:gd name="T80" fmla="*/ 68 w 249"/>
                <a:gd name="T81" fmla="*/ 313 h 327"/>
                <a:gd name="T82" fmla="*/ 71 w 249"/>
                <a:gd name="T83" fmla="*/ 316 h 327"/>
                <a:gd name="T84" fmla="*/ 78 w 249"/>
                <a:gd name="T85" fmla="*/ 320 h 327"/>
                <a:gd name="T86" fmla="*/ 86 w 249"/>
                <a:gd name="T87" fmla="*/ 323 h 327"/>
                <a:gd name="T88" fmla="*/ 96 w 249"/>
                <a:gd name="T89" fmla="*/ 325 h 327"/>
                <a:gd name="T90" fmla="*/ 105 w 249"/>
                <a:gd name="T91" fmla="*/ 326 h 327"/>
                <a:gd name="T92" fmla="*/ 115 w 249"/>
                <a:gd name="T93" fmla="*/ 327 h 327"/>
                <a:gd name="T94" fmla="*/ 124 w 249"/>
                <a:gd name="T95" fmla="*/ 327 h 327"/>
                <a:gd name="T96" fmla="*/ 134 w 249"/>
                <a:gd name="T97" fmla="*/ 327 h 327"/>
                <a:gd name="T98" fmla="*/ 143 w 249"/>
                <a:gd name="T99" fmla="*/ 326 h 327"/>
                <a:gd name="T100" fmla="*/ 153 w 249"/>
                <a:gd name="T101" fmla="*/ 325 h 327"/>
                <a:gd name="T102" fmla="*/ 161 w 249"/>
                <a:gd name="T103" fmla="*/ 323 h 327"/>
                <a:gd name="T104" fmla="*/ 169 w 249"/>
                <a:gd name="T105" fmla="*/ 320 h 3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9"/>
                <a:gd name="T160" fmla="*/ 0 h 327"/>
                <a:gd name="T161" fmla="*/ 249 w 249"/>
                <a:gd name="T162" fmla="*/ 327 h 3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9" h="327">
                  <a:moveTo>
                    <a:pt x="174" y="318"/>
                  </a:moveTo>
                  <a:lnTo>
                    <a:pt x="176" y="317"/>
                  </a:lnTo>
                  <a:lnTo>
                    <a:pt x="178" y="316"/>
                  </a:lnTo>
                  <a:lnTo>
                    <a:pt x="179" y="315"/>
                  </a:lnTo>
                  <a:lnTo>
                    <a:pt x="180" y="314"/>
                  </a:lnTo>
                  <a:lnTo>
                    <a:pt x="180" y="313"/>
                  </a:lnTo>
                  <a:lnTo>
                    <a:pt x="181" y="312"/>
                  </a:lnTo>
                  <a:lnTo>
                    <a:pt x="181" y="311"/>
                  </a:lnTo>
                  <a:lnTo>
                    <a:pt x="182" y="310"/>
                  </a:lnTo>
                  <a:lnTo>
                    <a:pt x="182" y="309"/>
                  </a:lnTo>
                  <a:lnTo>
                    <a:pt x="183" y="303"/>
                  </a:lnTo>
                  <a:lnTo>
                    <a:pt x="190" y="261"/>
                  </a:lnTo>
                  <a:lnTo>
                    <a:pt x="191" y="255"/>
                  </a:lnTo>
                  <a:lnTo>
                    <a:pt x="192" y="251"/>
                  </a:lnTo>
                  <a:lnTo>
                    <a:pt x="194" y="245"/>
                  </a:lnTo>
                  <a:lnTo>
                    <a:pt x="197" y="238"/>
                  </a:lnTo>
                  <a:lnTo>
                    <a:pt x="199" y="232"/>
                  </a:lnTo>
                  <a:lnTo>
                    <a:pt x="202" y="227"/>
                  </a:lnTo>
                  <a:lnTo>
                    <a:pt x="204" y="223"/>
                  </a:lnTo>
                  <a:lnTo>
                    <a:pt x="206" y="218"/>
                  </a:lnTo>
                  <a:lnTo>
                    <a:pt x="210" y="211"/>
                  </a:lnTo>
                  <a:lnTo>
                    <a:pt x="214" y="205"/>
                  </a:lnTo>
                  <a:lnTo>
                    <a:pt x="218" y="199"/>
                  </a:lnTo>
                  <a:lnTo>
                    <a:pt x="222" y="194"/>
                  </a:lnTo>
                  <a:lnTo>
                    <a:pt x="227" y="185"/>
                  </a:lnTo>
                  <a:lnTo>
                    <a:pt x="231" y="179"/>
                  </a:lnTo>
                  <a:lnTo>
                    <a:pt x="235" y="174"/>
                  </a:lnTo>
                  <a:lnTo>
                    <a:pt x="237" y="168"/>
                  </a:lnTo>
                  <a:lnTo>
                    <a:pt x="240" y="161"/>
                  </a:lnTo>
                  <a:lnTo>
                    <a:pt x="243" y="154"/>
                  </a:lnTo>
                  <a:lnTo>
                    <a:pt x="244" y="148"/>
                  </a:lnTo>
                  <a:lnTo>
                    <a:pt x="246" y="142"/>
                  </a:lnTo>
                  <a:lnTo>
                    <a:pt x="247" y="136"/>
                  </a:lnTo>
                  <a:lnTo>
                    <a:pt x="248" y="128"/>
                  </a:lnTo>
                  <a:lnTo>
                    <a:pt x="249" y="119"/>
                  </a:lnTo>
                  <a:lnTo>
                    <a:pt x="249" y="111"/>
                  </a:lnTo>
                  <a:lnTo>
                    <a:pt x="248" y="104"/>
                  </a:lnTo>
                  <a:lnTo>
                    <a:pt x="247" y="98"/>
                  </a:lnTo>
                  <a:lnTo>
                    <a:pt x="246" y="93"/>
                  </a:lnTo>
                  <a:lnTo>
                    <a:pt x="244" y="85"/>
                  </a:lnTo>
                  <a:lnTo>
                    <a:pt x="241" y="78"/>
                  </a:lnTo>
                  <a:lnTo>
                    <a:pt x="239" y="71"/>
                  </a:lnTo>
                  <a:lnTo>
                    <a:pt x="236" y="65"/>
                  </a:lnTo>
                  <a:lnTo>
                    <a:pt x="233" y="59"/>
                  </a:lnTo>
                  <a:lnTo>
                    <a:pt x="228" y="52"/>
                  </a:lnTo>
                  <a:lnTo>
                    <a:pt x="223" y="45"/>
                  </a:lnTo>
                  <a:lnTo>
                    <a:pt x="217" y="40"/>
                  </a:lnTo>
                  <a:lnTo>
                    <a:pt x="213" y="35"/>
                  </a:lnTo>
                  <a:lnTo>
                    <a:pt x="207" y="30"/>
                  </a:lnTo>
                  <a:lnTo>
                    <a:pt x="201" y="26"/>
                  </a:lnTo>
                  <a:lnTo>
                    <a:pt x="196" y="22"/>
                  </a:lnTo>
                  <a:lnTo>
                    <a:pt x="189" y="18"/>
                  </a:lnTo>
                  <a:lnTo>
                    <a:pt x="181" y="13"/>
                  </a:lnTo>
                  <a:lnTo>
                    <a:pt x="174" y="10"/>
                  </a:lnTo>
                  <a:lnTo>
                    <a:pt x="165" y="7"/>
                  </a:lnTo>
                  <a:lnTo>
                    <a:pt x="157" y="4"/>
                  </a:lnTo>
                  <a:lnTo>
                    <a:pt x="151" y="3"/>
                  </a:lnTo>
                  <a:lnTo>
                    <a:pt x="144" y="1"/>
                  </a:lnTo>
                  <a:lnTo>
                    <a:pt x="137" y="1"/>
                  </a:lnTo>
                  <a:lnTo>
                    <a:pt x="130" y="0"/>
                  </a:lnTo>
                  <a:lnTo>
                    <a:pt x="123" y="0"/>
                  </a:lnTo>
                  <a:lnTo>
                    <a:pt x="115" y="0"/>
                  </a:lnTo>
                  <a:lnTo>
                    <a:pt x="109" y="1"/>
                  </a:lnTo>
                  <a:lnTo>
                    <a:pt x="102" y="2"/>
                  </a:lnTo>
                  <a:lnTo>
                    <a:pt x="96" y="3"/>
                  </a:lnTo>
                  <a:lnTo>
                    <a:pt x="89" y="5"/>
                  </a:lnTo>
                  <a:lnTo>
                    <a:pt x="83" y="7"/>
                  </a:lnTo>
                  <a:lnTo>
                    <a:pt x="77" y="9"/>
                  </a:lnTo>
                  <a:lnTo>
                    <a:pt x="72" y="11"/>
                  </a:lnTo>
                  <a:lnTo>
                    <a:pt x="66" y="13"/>
                  </a:lnTo>
                  <a:lnTo>
                    <a:pt x="61" y="16"/>
                  </a:lnTo>
                  <a:lnTo>
                    <a:pt x="56" y="20"/>
                  </a:lnTo>
                  <a:lnTo>
                    <a:pt x="50" y="23"/>
                  </a:lnTo>
                  <a:lnTo>
                    <a:pt x="45" y="27"/>
                  </a:lnTo>
                  <a:lnTo>
                    <a:pt x="40" y="31"/>
                  </a:lnTo>
                  <a:lnTo>
                    <a:pt x="35" y="35"/>
                  </a:lnTo>
                  <a:lnTo>
                    <a:pt x="30" y="40"/>
                  </a:lnTo>
                  <a:lnTo>
                    <a:pt x="25" y="45"/>
                  </a:lnTo>
                  <a:lnTo>
                    <a:pt x="21" y="49"/>
                  </a:lnTo>
                  <a:lnTo>
                    <a:pt x="17" y="56"/>
                  </a:lnTo>
                  <a:lnTo>
                    <a:pt x="13" y="62"/>
                  </a:lnTo>
                  <a:lnTo>
                    <a:pt x="9" y="70"/>
                  </a:lnTo>
                  <a:lnTo>
                    <a:pt x="6" y="77"/>
                  </a:lnTo>
                  <a:lnTo>
                    <a:pt x="4" y="84"/>
                  </a:lnTo>
                  <a:lnTo>
                    <a:pt x="2" y="92"/>
                  </a:lnTo>
                  <a:lnTo>
                    <a:pt x="1" y="99"/>
                  </a:lnTo>
                  <a:lnTo>
                    <a:pt x="0" y="106"/>
                  </a:lnTo>
                  <a:lnTo>
                    <a:pt x="0" y="112"/>
                  </a:lnTo>
                  <a:lnTo>
                    <a:pt x="0" y="118"/>
                  </a:lnTo>
                  <a:lnTo>
                    <a:pt x="0" y="125"/>
                  </a:lnTo>
                  <a:lnTo>
                    <a:pt x="0" y="131"/>
                  </a:lnTo>
                  <a:lnTo>
                    <a:pt x="1" y="139"/>
                  </a:lnTo>
                  <a:lnTo>
                    <a:pt x="3" y="146"/>
                  </a:lnTo>
                  <a:lnTo>
                    <a:pt x="5" y="153"/>
                  </a:lnTo>
                  <a:lnTo>
                    <a:pt x="7" y="160"/>
                  </a:lnTo>
                  <a:lnTo>
                    <a:pt x="10" y="167"/>
                  </a:lnTo>
                  <a:lnTo>
                    <a:pt x="14" y="173"/>
                  </a:lnTo>
                  <a:lnTo>
                    <a:pt x="18" y="180"/>
                  </a:lnTo>
                  <a:lnTo>
                    <a:pt x="22" y="187"/>
                  </a:lnTo>
                  <a:lnTo>
                    <a:pt x="25" y="193"/>
                  </a:lnTo>
                  <a:lnTo>
                    <a:pt x="29" y="199"/>
                  </a:lnTo>
                  <a:lnTo>
                    <a:pt x="33" y="206"/>
                  </a:lnTo>
                  <a:lnTo>
                    <a:pt x="40" y="216"/>
                  </a:lnTo>
                  <a:lnTo>
                    <a:pt x="45" y="226"/>
                  </a:lnTo>
                  <a:lnTo>
                    <a:pt x="49" y="231"/>
                  </a:lnTo>
                  <a:lnTo>
                    <a:pt x="51" y="235"/>
                  </a:lnTo>
                  <a:lnTo>
                    <a:pt x="53" y="240"/>
                  </a:lnTo>
                  <a:lnTo>
                    <a:pt x="55" y="247"/>
                  </a:lnTo>
                  <a:lnTo>
                    <a:pt x="56" y="252"/>
                  </a:lnTo>
                  <a:lnTo>
                    <a:pt x="58" y="258"/>
                  </a:lnTo>
                  <a:lnTo>
                    <a:pt x="59" y="266"/>
                  </a:lnTo>
                  <a:lnTo>
                    <a:pt x="60" y="275"/>
                  </a:lnTo>
                  <a:lnTo>
                    <a:pt x="61" y="282"/>
                  </a:lnTo>
                  <a:lnTo>
                    <a:pt x="63" y="291"/>
                  </a:lnTo>
                  <a:lnTo>
                    <a:pt x="64" y="297"/>
                  </a:lnTo>
                  <a:lnTo>
                    <a:pt x="65" y="303"/>
                  </a:lnTo>
                  <a:lnTo>
                    <a:pt x="66" y="308"/>
                  </a:lnTo>
                  <a:lnTo>
                    <a:pt x="66" y="310"/>
                  </a:lnTo>
                  <a:lnTo>
                    <a:pt x="67" y="311"/>
                  </a:lnTo>
                  <a:lnTo>
                    <a:pt x="67" y="312"/>
                  </a:lnTo>
                  <a:lnTo>
                    <a:pt x="68" y="313"/>
                  </a:lnTo>
                  <a:lnTo>
                    <a:pt x="69" y="314"/>
                  </a:lnTo>
                  <a:lnTo>
                    <a:pt x="70" y="315"/>
                  </a:lnTo>
                  <a:lnTo>
                    <a:pt x="71" y="316"/>
                  </a:lnTo>
                  <a:lnTo>
                    <a:pt x="73" y="318"/>
                  </a:lnTo>
                  <a:lnTo>
                    <a:pt x="75" y="319"/>
                  </a:lnTo>
                  <a:lnTo>
                    <a:pt x="78" y="320"/>
                  </a:lnTo>
                  <a:lnTo>
                    <a:pt x="81" y="321"/>
                  </a:lnTo>
                  <a:lnTo>
                    <a:pt x="84" y="322"/>
                  </a:lnTo>
                  <a:lnTo>
                    <a:pt x="86" y="323"/>
                  </a:lnTo>
                  <a:lnTo>
                    <a:pt x="89" y="323"/>
                  </a:lnTo>
                  <a:lnTo>
                    <a:pt x="93" y="324"/>
                  </a:lnTo>
                  <a:lnTo>
                    <a:pt x="96" y="325"/>
                  </a:lnTo>
                  <a:lnTo>
                    <a:pt x="99" y="325"/>
                  </a:lnTo>
                  <a:lnTo>
                    <a:pt x="102" y="326"/>
                  </a:lnTo>
                  <a:lnTo>
                    <a:pt x="105" y="326"/>
                  </a:lnTo>
                  <a:lnTo>
                    <a:pt x="109" y="326"/>
                  </a:lnTo>
                  <a:lnTo>
                    <a:pt x="111" y="327"/>
                  </a:lnTo>
                  <a:lnTo>
                    <a:pt x="115" y="327"/>
                  </a:lnTo>
                  <a:lnTo>
                    <a:pt x="118" y="327"/>
                  </a:lnTo>
                  <a:lnTo>
                    <a:pt x="121" y="327"/>
                  </a:lnTo>
                  <a:lnTo>
                    <a:pt x="124" y="327"/>
                  </a:lnTo>
                  <a:lnTo>
                    <a:pt x="127" y="327"/>
                  </a:lnTo>
                  <a:lnTo>
                    <a:pt x="131" y="327"/>
                  </a:lnTo>
                  <a:lnTo>
                    <a:pt x="134" y="327"/>
                  </a:lnTo>
                  <a:lnTo>
                    <a:pt x="136" y="327"/>
                  </a:lnTo>
                  <a:lnTo>
                    <a:pt x="140" y="326"/>
                  </a:lnTo>
                  <a:lnTo>
                    <a:pt x="143" y="326"/>
                  </a:lnTo>
                  <a:lnTo>
                    <a:pt x="146" y="326"/>
                  </a:lnTo>
                  <a:lnTo>
                    <a:pt x="150" y="325"/>
                  </a:lnTo>
                  <a:lnTo>
                    <a:pt x="153" y="325"/>
                  </a:lnTo>
                  <a:lnTo>
                    <a:pt x="156" y="324"/>
                  </a:lnTo>
                  <a:lnTo>
                    <a:pt x="159" y="324"/>
                  </a:lnTo>
                  <a:lnTo>
                    <a:pt x="161" y="323"/>
                  </a:lnTo>
                  <a:lnTo>
                    <a:pt x="164" y="322"/>
                  </a:lnTo>
                  <a:lnTo>
                    <a:pt x="167" y="321"/>
                  </a:lnTo>
                  <a:lnTo>
                    <a:pt x="169" y="320"/>
                  </a:lnTo>
                  <a:lnTo>
                    <a:pt x="172" y="319"/>
                  </a:lnTo>
                  <a:lnTo>
                    <a:pt x="174" y="318"/>
                  </a:lnTo>
                  <a:close/>
                </a:path>
              </a:pathLst>
            </a:custGeom>
            <a:solidFill>
              <a:srgbClr val="E0E0E0"/>
            </a:solidFill>
            <a:ln w="3175">
              <a:solidFill>
                <a:srgbClr val="FFFFFF"/>
              </a:solidFill>
              <a:round/>
              <a:headEnd/>
              <a:tailEnd/>
            </a:ln>
          </p:spPr>
          <p:txBody>
            <a:bodyPr/>
            <a:lstStyle/>
            <a:p>
              <a:endParaRPr lang="en-US" sz="1837"/>
            </a:p>
          </p:txBody>
        </p:sp>
        <p:sp>
          <p:nvSpPr>
            <p:cNvPr id="4689" name="Oval 496">
              <a:extLst>
                <a:ext uri="{FF2B5EF4-FFF2-40B4-BE49-F238E27FC236}">
                  <a16:creationId xmlns:a16="http://schemas.microsoft.com/office/drawing/2014/main" id="{6C11199E-1869-759F-1D9E-996CA0BD8766}"/>
                </a:ext>
              </a:extLst>
            </p:cNvPr>
            <p:cNvSpPr>
              <a:spLocks noChangeArrowheads="1"/>
            </p:cNvSpPr>
            <p:nvPr/>
          </p:nvSpPr>
          <p:spPr bwMode="auto">
            <a:xfrm>
              <a:off x="3450" y="3527"/>
              <a:ext cx="108" cy="3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90" name="Freeform 497">
              <a:extLst>
                <a:ext uri="{FF2B5EF4-FFF2-40B4-BE49-F238E27FC236}">
                  <a16:creationId xmlns:a16="http://schemas.microsoft.com/office/drawing/2014/main" id="{20299F74-3F7D-23DC-CF68-314D9E8DECD7}"/>
                </a:ext>
              </a:extLst>
            </p:cNvPr>
            <p:cNvSpPr>
              <a:spLocks/>
            </p:cNvSpPr>
            <p:nvPr/>
          </p:nvSpPr>
          <p:spPr bwMode="auto">
            <a:xfrm>
              <a:off x="3564" y="3270"/>
              <a:ext cx="41" cy="48"/>
            </a:xfrm>
            <a:custGeom>
              <a:avLst/>
              <a:gdLst>
                <a:gd name="T0" fmla="*/ 0 w 41"/>
                <a:gd name="T1" fmla="*/ 0 h 48"/>
                <a:gd name="T2" fmla="*/ 11 w 41"/>
                <a:gd name="T3" fmla="*/ 5 h 48"/>
                <a:gd name="T4" fmla="*/ 21 w 41"/>
                <a:gd name="T5" fmla="*/ 11 h 48"/>
                <a:gd name="T6" fmla="*/ 28 w 41"/>
                <a:gd name="T7" fmla="*/ 16 h 48"/>
                <a:gd name="T8" fmla="*/ 34 w 41"/>
                <a:gd name="T9" fmla="*/ 23 h 48"/>
                <a:gd name="T10" fmla="*/ 37 w 41"/>
                <a:gd name="T11" fmla="*/ 29 h 48"/>
                <a:gd name="T12" fmla="*/ 40 w 41"/>
                <a:gd name="T13" fmla="*/ 34 h 48"/>
                <a:gd name="T14" fmla="*/ 41 w 41"/>
                <a:gd name="T15" fmla="*/ 40 h 48"/>
                <a:gd name="T16" fmla="*/ 27 w 41"/>
                <a:gd name="T17" fmla="*/ 48 h 48"/>
                <a:gd name="T18" fmla="*/ 25 w 41"/>
                <a:gd name="T19" fmla="*/ 41 h 48"/>
                <a:gd name="T20" fmla="*/ 23 w 41"/>
                <a:gd name="T21" fmla="*/ 32 h 48"/>
                <a:gd name="T22" fmla="*/ 19 w 41"/>
                <a:gd name="T23" fmla="*/ 23 h 48"/>
                <a:gd name="T24" fmla="*/ 15 w 41"/>
                <a:gd name="T25" fmla="*/ 16 h 48"/>
                <a:gd name="T26" fmla="*/ 9 w 41"/>
                <a:gd name="T27" fmla="*/ 9 h 48"/>
                <a:gd name="T28" fmla="*/ 0 w 41"/>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8"/>
                <a:gd name="T47" fmla="*/ 41 w 41"/>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8">
                  <a:moveTo>
                    <a:pt x="0" y="0"/>
                  </a:moveTo>
                  <a:lnTo>
                    <a:pt x="11" y="5"/>
                  </a:lnTo>
                  <a:lnTo>
                    <a:pt x="21" y="11"/>
                  </a:lnTo>
                  <a:lnTo>
                    <a:pt x="28" y="16"/>
                  </a:lnTo>
                  <a:lnTo>
                    <a:pt x="34" y="23"/>
                  </a:lnTo>
                  <a:lnTo>
                    <a:pt x="37" y="29"/>
                  </a:lnTo>
                  <a:lnTo>
                    <a:pt x="40" y="34"/>
                  </a:lnTo>
                  <a:lnTo>
                    <a:pt x="41" y="40"/>
                  </a:lnTo>
                  <a:lnTo>
                    <a:pt x="27" y="48"/>
                  </a:lnTo>
                  <a:lnTo>
                    <a:pt x="25" y="41"/>
                  </a:lnTo>
                  <a:lnTo>
                    <a:pt x="23" y="32"/>
                  </a:lnTo>
                  <a:lnTo>
                    <a:pt x="19" y="23"/>
                  </a:lnTo>
                  <a:lnTo>
                    <a:pt x="15" y="16"/>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91" name="Freeform 498">
              <a:extLst>
                <a:ext uri="{FF2B5EF4-FFF2-40B4-BE49-F238E27FC236}">
                  <a16:creationId xmlns:a16="http://schemas.microsoft.com/office/drawing/2014/main" id="{2E73CE65-388B-1E0A-FBBA-80A2EE823409}"/>
                </a:ext>
              </a:extLst>
            </p:cNvPr>
            <p:cNvSpPr>
              <a:spLocks/>
            </p:cNvSpPr>
            <p:nvPr/>
          </p:nvSpPr>
          <p:spPr bwMode="auto">
            <a:xfrm>
              <a:off x="3483" y="3420"/>
              <a:ext cx="42" cy="119"/>
            </a:xfrm>
            <a:custGeom>
              <a:avLst/>
              <a:gdLst>
                <a:gd name="T0" fmla="*/ 0 w 42"/>
                <a:gd name="T1" fmla="*/ 9 h 119"/>
                <a:gd name="T2" fmla="*/ 0 w 42"/>
                <a:gd name="T3" fmla="*/ 28 h 119"/>
                <a:gd name="T4" fmla="*/ 2 w 42"/>
                <a:gd name="T5" fmla="*/ 31 h 119"/>
                <a:gd name="T6" fmla="*/ 2 w 42"/>
                <a:gd name="T7" fmla="*/ 110 h 119"/>
                <a:gd name="T8" fmla="*/ 5 w 42"/>
                <a:gd name="T9" fmla="*/ 119 h 119"/>
                <a:gd name="T10" fmla="*/ 12 w 42"/>
                <a:gd name="T11" fmla="*/ 119 h 119"/>
                <a:gd name="T12" fmla="*/ 18 w 42"/>
                <a:gd name="T13" fmla="*/ 114 h 119"/>
                <a:gd name="T14" fmla="*/ 24 w 42"/>
                <a:gd name="T15" fmla="*/ 114 h 119"/>
                <a:gd name="T16" fmla="*/ 30 w 42"/>
                <a:gd name="T17" fmla="*/ 119 h 119"/>
                <a:gd name="T18" fmla="*/ 37 w 42"/>
                <a:gd name="T19" fmla="*/ 119 h 119"/>
                <a:gd name="T20" fmla="*/ 40 w 42"/>
                <a:gd name="T21" fmla="*/ 110 h 119"/>
                <a:gd name="T22" fmla="*/ 39 w 42"/>
                <a:gd name="T23" fmla="*/ 31 h 119"/>
                <a:gd name="T24" fmla="*/ 41 w 42"/>
                <a:gd name="T25" fmla="*/ 28 h 119"/>
                <a:gd name="T26" fmla="*/ 42 w 42"/>
                <a:gd name="T27" fmla="*/ 9 h 119"/>
                <a:gd name="T28" fmla="*/ 33 w 42"/>
                <a:gd name="T29" fmla="*/ 2 h 119"/>
                <a:gd name="T30" fmla="*/ 28 w 42"/>
                <a:gd name="T31" fmla="*/ 2 h 119"/>
                <a:gd name="T32" fmla="*/ 26 w 42"/>
                <a:gd name="T33" fmla="*/ 0 h 119"/>
                <a:gd name="T34" fmla="*/ 15 w 42"/>
                <a:gd name="T35" fmla="*/ 0 h 119"/>
                <a:gd name="T36" fmla="*/ 12 w 42"/>
                <a:gd name="T37" fmla="*/ 2 h 119"/>
                <a:gd name="T38" fmla="*/ 8 w 42"/>
                <a:gd name="T39" fmla="*/ 2 h 119"/>
                <a:gd name="T40" fmla="*/ 0 w 42"/>
                <a:gd name="T41" fmla="*/ 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19"/>
                <a:gd name="T65" fmla="*/ 42 w 42"/>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19">
                  <a:moveTo>
                    <a:pt x="0" y="9"/>
                  </a:moveTo>
                  <a:lnTo>
                    <a:pt x="0" y="28"/>
                  </a:lnTo>
                  <a:lnTo>
                    <a:pt x="2" y="31"/>
                  </a:lnTo>
                  <a:lnTo>
                    <a:pt x="2" y="110"/>
                  </a:lnTo>
                  <a:lnTo>
                    <a:pt x="5" y="119"/>
                  </a:lnTo>
                  <a:lnTo>
                    <a:pt x="12" y="119"/>
                  </a:lnTo>
                  <a:lnTo>
                    <a:pt x="18" y="114"/>
                  </a:lnTo>
                  <a:lnTo>
                    <a:pt x="24" y="114"/>
                  </a:lnTo>
                  <a:lnTo>
                    <a:pt x="30" y="119"/>
                  </a:lnTo>
                  <a:lnTo>
                    <a:pt x="37" y="119"/>
                  </a:lnTo>
                  <a:lnTo>
                    <a:pt x="40" y="110"/>
                  </a:lnTo>
                  <a:lnTo>
                    <a:pt x="39" y="31"/>
                  </a:lnTo>
                  <a:lnTo>
                    <a:pt x="41" y="28"/>
                  </a:lnTo>
                  <a:lnTo>
                    <a:pt x="42" y="9"/>
                  </a:lnTo>
                  <a:lnTo>
                    <a:pt x="33" y="2"/>
                  </a:lnTo>
                  <a:lnTo>
                    <a:pt x="28" y="2"/>
                  </a:lnTo>
                  <a:lnTo>
                    <a:pt x="26" y="0"/>
                  </a:lnTo>
                  <a:lnTo>
                    <a:pt x="15" y="0"/>
                  </a:lnTo>
                  <a:lnTo>
                    <a:pt x="12" y="2"/>
                  </a:lnTo>
                  <a:lnTo>
                    <a:pt x="8" y="2"/>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92" name="Oval 499">
              <a:extLst>
                <a:ext uri="{FF2B5EF4-FFF2-40B4-BE49-F238E27FC236}">
                  <a16:creationId xmlns:a16="http://schemas.microsoft.com/office/drawing/2014/main" id="{8941E095-CE7D-04BD-D219-814AED91D619}"/>
                </a:ext>
              </a:extLst>
            </p:cNvPr>
            <p:cNvSpPr>
              <a:spLocks noChangeArrowheads="1"/>
            </p:cNvSpPr>
            <p:nvPr/>
          </p:nvSpPr>
          <p:spPr bwMode="auto">
            <a:xfrm>
              <a:off x="3504" y="3424"/>
              <a:ext cx="5" cy="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93" name="Oval 500">
              <a:extLst>
                <a:ext uri="{FF2B5EF4-FFF2-40B4-BE49-F238E27FC236}">
                  <a16:creationId xmlns:a16="http://schemas.microsoft.com/office/drawing/2014/main" id="{E292E543-91A4-3D14-EDC4-2A8E7F026E7F}"/>
                </a:ext>
              </a:extLst>
            </p:cNvPr>
            <p:cNvSpPr>
              <a:spLocks noChangeArrowheads="1"/>
            </p:cNvSpPr>
            <p:nvPr/>
          </p:nvSpPr>
          <p:spPr bwMode="auto">
            <a:xfrm>
              <a:off x="3474" y="3335"/>
              <a:ext cx="6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94" name="Freeform 501">
              <a:extLst>
                <a:ext uri="{FF2B5EF4-FFF2-40B4-BE49-F238E27FC236}">
                  <a16:creationId xmlns:a16="http://schemas.microsoft.com/office/drawing/2014/main" id="{BCEC85C0-9EB7-19A3-4A4E-97C74875333B}"/>
                </a:ext>
              </a:extLst>
            </p:cNvPr>
            <p:cNvSpPr>
              <a:spLocks/>
            </p:cNvSpPr>
            <p:nvPr/>
          </p:nvSpPr>
          <p:spPr bwMode="auto">
            <a:xfrm>
              <a:off x="3470" y="3350"/>
              <a:ext cx="69" cy="79"/>
            </a:xfrm>
            <a:custGeom>
              <a:avLst/>
              <a:gdLst>
                <a:gd name="T0" fmla="*/ 44 w 69"/>
                <a:gd name="T1" fmla="*/ 79 h 79"/>
                <a:gd name="T2" fmla="*/ 69 w 69"/>
                <a:gd name="T3" fmla="*/ 8 h 79"/>
                <a:gd name="T4" fmla="*/ 64 w 69"/>
                <a:gd name="T5" fmla="*/ 6 h 79"/>
                <a:gd name="T6" fmla="*/ 59 w 69"/>
                <a:gd name="T7" fmla="*/ 4 h 79"/>
                <a:gd name="T8" fmla="*/ 53 w 69"/>
                <a:gd name="T9" fmla="*/ 3 h 79"/>
                <a:gd name="T10" fmla="*/ 47 w 69"/>
                <a:gd name="T11" fmla="*/ 1 h 79"/>
                <a:gd name="T12" fmla="*/ 42 w 69"/>
                <a:gd name="T13" fmla="*/ 0 h 79"/>
                <a:gd name="T14" fmla="*/ 36 w 69"/>
                <a:gd name="T15" fmla="*/ 0 h 79"/>
                <a:gd name="T16" fmla="*/ 30 w 69"/>
                <a:gd name="T17" fmla="*/ 0 h 79"/>
                <a:gd name="T18" fmla="*/ 22 w 69"/>
                <a:gd name="T19" fmla="*/ 1 h 79"/>
                <a:gd name="T20" fmla="*/ 16 w 69"/>
                <a:gd name="T21" fmla="*/ 3 h 79"/>
                <a:gd name="T22" fmla="*/ 9 w 69"/>
                <a:gd name="T23" fmla="*/ 4 h 79"/>
                <a:gd name="T24" fmla="*/ 4 w 69"/>
                <a:gd name="T25" fmla="*/ 6 h 79"/>
                <a:gd name="T26" fmla="*/ 0 w 69"/>
                <a:gd name="T27" fmla="*/ 8 h 79"/>
                <a:gd name="T28" fmla="*/ 24 w 69"/>
                <a:gd name="T29" fmla="*/ 79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79"/>
                <a:gd name="T47" fmla="*/ 69 w 69"/>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79">
                  <a:moveTo>
                    <a:pt x="44" y="79"/>
                  </a:moveTo>
                  <a:lnTo>
                    <a:pt x="69" y="8"/>
                  </a:lnTo>
                  <a:lnTo>
                    <a:pt x="64" y="6"/>
                  </a:lnTo>
                  <a:lnTo>
                    <a:pt x="59" y="4"/>
                  </a:lnTo>
                  <a:lnTo>
                    <a:pt x="53" y="3"/>
                  </a:lnTo>
                  <a:lnTo>
                    <a:pt x="47" y="1"/>
                  </a:lnTo>
                  <a:lnTo>
                    <a:pt x="42" y="0"/>
                  </a:lnTo>
                  <a:lnTo>
                    <a:pt x="36" y="0"/>
                  </a:lnTo>
                  <a:lnTo>
                    <a:pt x="30" y="0"/>
                  </a:lnTo>
                  <a:lnTo>
                    <a:pt x="22" y="1"/>
                  </a:lnTo>
                  <a:lnTo>
                    <a:pt x="16" y="3"/>
                  </a:lnTo>
                  <a:lnTo>
                    <a:pt x="9" y="4"/>
                  </a:lnTo>
                  <a:lnTo>
                    <a:pt x="4" y="6"/>
                  </a:lnTo>
                  <a:lnTo>
                    <a:pt x="0" y="8"/>
                  </a:lnTo>
                  <a:lnTo>
                    <a:pt x="24" y="79"/>
                  </a:lnTo>
                </a:path>
              </a:pathLst>
            </a:custGeom>
            <a:noFill/>
            <a:ln w="3175">
              <a:solidFill>
                <a:srgbClr val="A0A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sp>
          <p:nvSpPr>
            <p:cNvPr id="4695" name="Line 502">
              <a:extLst>
                <a:ext uri="{FF2B5EF4-FFF2-40B4-BE49-F238E27FC236}">
                  <a16:creationId xmlns:a16="http://schemas.microsoft.com/office/drawing/2014/main" id="{B63D29F3-34EE-800B-AF42-D4066B1F81FF}"/>
                </a:ext>
              </a:extLst>
            </p:cNvPr>
            <p:cNvSpPr>
              <a:spLocks noChangeShapeType="1"/>
            </p:cNvSpPr>
            <p:nvPr/>
          </p:nvSpPr>
          <p:spPr bwMode="auto">
            <a:xfrm>
              <a:off x="3495" y="3439"/>
              <a:ext cx="1" cy="88"/>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696" name="Line 503">
              <a:extLst>
                <a:ext uri="{FF2B5EF4-FFF2-40B4-BE49-F238E27FC236}">
                  <a16:creationId xmlns:a16="http://schemas.microsoft.com/office/drawing/2014/main" id="{E6F9A8BE-9A7B-4BAB-14B4-18233CBFD410}"/>
                </a:ext>
              </a:extLst>
            </p:cNvPr>
            <p:cNvSpPr>
              <a:spLocks noChangeShapeType="1"/>
            </p:cNvSpPr>
            <p:nvPr/>
          </p:nvSpPr>
          <p:spPr bwMode="auto">
            <a:xfrm flipV="1">
              <a:off x="3511" y="3439"/>
              <a:ext cx="1" cy="88"/>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697" name="Line 504">
              <a:extLst>
                <a:ext uri="{FF2B5EF4-FFF2-40B4-BE49-F238E27FC236}">
                  <a16:creationId xmlns:a16="http://schemas.microsoft.com/office/drawing/2014/main" id="{A88E9141-5690-8B3E-DF06-EDDC2CDF3065}"/>
                </a:ext>
              </a:extLst>
            </p:cNvPr>
            <p:cNvSpPr>
              <a:spLocks noChangeShapeType="1"/>
            </p:cNvSpPr>
            <p:nvPr/>
          </p:nvSpPr>
          <p:spPr bwMode="auto">
            <a:xfrm flipV="1">
              <a:off x="3515" y="3437"/>
              <a:ext cx="1" cy="88"/>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698" name="Line 505">
              <a:extLst>
                <a:ext uri="{FF2B5EF4-FFF2-40B4-BE49-F238E27FC236}">
                  <a16:creationId xmlns:a16="http://schemas.microsoft.com/office/drawing/2014/main" id="{62F83031-55B9-37FC-2AA8-9B3059B549D7}"/>
                </a:ext>
              </a:extLst>
            </p:cNvPr>
            <p:cNvSpPr>
              <a:spLocks noChangeShapeType="1"/>
            </p:cNvSpPr>
            <p:nvPr/>
          </p:nvSpPr>
          <p:spPr bwMode="auto">
            <a:xfrm flipH="1" flipV="1">
              <a:off x="3491" y="3437"/>
              <a:ext cx="1" cy="88"/>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699" name="Freeform 506">
              <a:extLst>
                <a:ext uri="{FF2B5EF4-FFF2-40B4-BE49-F238E27FC236}">
                  <a16:creationId xmlns:a16="http://schemas.microsoft.com/office/drawing/2014/main" id="{547C725F-56D0-4CF9-5C51-6350D8947F45}"/>
                </a:ext>
              </a:extLst>
            </p:cNvPr>
            <p:cNvSpPr>
              <a:spLocks/>
            </p:cNvSpPr>
            <p:nvPr/>
          </p:nvSpPr>
          <p:spPr bwMode="auto">
            <a:xfrm>
              <a:off x="3499" y="3480"/>
              <a:ext cx="68" cy="77"/>
            </a:xfrm>
            <a:custGeom>
              <a:avLst/>
              <a:gdLst>
                <a:gd name="T0" fmla="*/ 68 w 68"/>
                <a:gd name="T1" fmla="*/ 0 h 77"/>
                <a:gd name="T2" fmla="*/ 65 w 68"/>
                <a:gd name="T3" fmla="*/ 2 h 77"/>
                <a:gd name="T4" fmla="*/ 54 w 68"/>
                <a:gd name="T5" fmla="*/ 50 h 77"/>
                <a:gd name="T6" fmla="*/ 52 w 68"/>
                <a:gd name="T7" fmla="*/ 54 h 77"/>
                <a:gd name="T8" fmla="*/ 48 w 68"/>
                <a:gd name="T9" fmla="*/ 58 h 77"/>
                <a:gd name="T10" fmla="*/ 43 w 68"/>
                <a:gd name="T11" fmla="*/ 62 h 77"/>
                <a:gd name="T12" fmla="*/ 38 w 68"/>
                <a:gd name="T13" fmla="*/ 65 h 77"/>
                <a:gd name="T14" fmla="*/ 33 w 68"/>
                <a:gd name="T15" fmla="*/ 67 h 77"/>
                <a:gd name="T16" fmla="*/ 27 w 68"/>
                <a:gd name="T17" fmla="*/ 69 h 77"/>
                <a:gd name="T18" fmla="*/ 20 w 68"/>
                <a:gd name="T19" fmla="*/ 72 h 77"/>
                <a:gd name="T20" fmla="*/ 15 w 68"/>
                <a:gd name="T21" fmla="*/ 73 h 77"/>
                <a:gd name="T22" fmla="*/ 8 w 68"/>
                <a:gd name="T23" fmla="*/ 74 h 77"/>
                <a:gd name="T24" fmla="*/ 0 w 68"/>
                <a:gd name="T25" fmla="*/ 73 h 77"/>
                <a:gd name="T26" fmla="*/ 2 w 68"/>
                <a:gd name="T27" fmla="*/ 76 h 77"/>
                <a:gd name="T28" fmla="*/ 7 w 68"/>
                <a:gd name="T29" fmla="*/ 77 h 77"/>
                <a:gd name="T30" fmla="*/ 11 w 68"/>
                <a:gd name="T31" fmla="*/ 77 h 77"/>
                <a:gd name="T32" fmla="*/ 17 w 68"/>
                <a:gd name="T33" fmla="*/ 76 h 77"/>
                <a:gd name="T34" fmla="*/ 22 w 68"/>
                <a:gd name="T35" fmla="*/ 76 h 77"/>
                <a:gd name="T36" fmla="*/ 28 w 68"/>
                <a:gd name="T37" fmla="*/ 75 h 77"/>
                <a:gd name="T38" fmla="*/ 34 w 68"/>
                <a:gd name="T39" fmla="*/ 74 h 77"/>
                <a:gd name="T40" fmla="*/ 39 w 68"/>
                <a:gd name="T41" fmla="*/ 72 h 77"/>
                <a:gd name="T42" fmla="*/ 43 w 68"/>
                <a:gd name="T43" fmla="*/ 71 h 77"/>
                <a:gd name="T44" fmla="*/ 48 w 68"/>
                <a:gd name="T45" fmla="*/ 69 h 77"/>
                <a:gd name="T46" fmla="*/ 53 w 68"/>
                <a:gd name="T47" fmla="*/ 66 h 77"/>
                <a:gd name="T48" fmla="*/ 55 w 68"/>
                <a:gd name="T49" fmla="*/ 65 h 77"/>
                <a:gd name="T50" fmla="*/ 56 w 68"/>
                <a:gd name="T51" fmla="*/ 62 h 77"/>
                <a:gd name="T52" fmla="*/ 57 w 68"/>
                <a:gd name="T53" fmla="*/ 57 h 77"/>
                <a:gd name="T54" fmla="*/ 58 w 68"/>
                <a:gd name="T55" fmla="*/ 53 h 77"/>
                <a:gd name="T56" fmla="*/ 68 w 68"/>
                <a:gd name="T57" fmla="*/ 0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77"/>
                <a:gd name="T89" fmla="*/ 68 w 68"/>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77">
                  <a:moveTo>
                    <a:pt x="68" y="0"/>
                  </a:moveTo>
                  <a:lnTo>
                    <a:pt x="65" y="2"/>
                  </a:lnTo>
                  <a:lnTo>
                    <a:pt x="54" y="50"/>
                  </a:lnTo>
                  <a:lnTo>
                    <a:pt x="52" y="54"/>
                  </a:lnTo>
                  <a:lnTo>
                    <a:pt x="48" y="58"/>
                  </a:lnTo>
                  <a:lnTo>
                    <a:pt x="43" y="62"/>
                  </a:lnTo>
                  <a:lnTo>
                    <a:pt x="38" y="65"/>
                  </a:lnTo>
                  <a:lnTo>
                    <a:pt x="33" y="67"/>
                  </a:lnTo>
                  <a:lnTo>
                    <a:pt x="27" y="69"/>
                  </a:lnTo>
                  <a:lnTo>
                    <a:pt x="20" y="72"/>
                  </a:lnTo>
                  <a:lnTo>
                    <a:pt x="15" y="73"/>
                  </a:lnTo>
                  <a:lnTo>
                    <a:pt x="8" y="74"/>
                  </a:lnTo>
                  <a:lnTo>
                    <a:pt x="0" y="73"/>
                  </a:lnTo>
                  <a:lnTo>
                    <a:pt x="2" y="76"/>
                  </a:lnTo>
                  <a:lnTo>
                    <a:pt x="7" y="77"/>
                  </a:lnTo>
                  <a:lnTo>
                    <a:pt x="11" y="77"/>
                  </a:lnTo>
                  <a:lnTo>
                    <a:pt x="17" y="76"/>
                  </a:lnTo>
                  <a:lnTo>
                    <a:pt x="22" y="76"/>
                  </a:lnTo>
                  <a:lnTo>
                    <a:pt x="28" y="75"/>
                  </a:lnTo>
                  <a:lnTo>
                    <a:pt x="34" y="74"/>
                  </a:lnTo>
                  <a:lnTo>
                    <a:pt x="39" y="72"/>
                  </a:lnTo>
                  <a:lnTo>
                    <a:pt x="43" y="71"/>
                  </a:lnTo>
                  <a:lnTo>
                    <a:pt x="48" y="69"/>
                  </a:lnTo>
                  <a:lnTo>
                    <a:pt x="53" y="66"/>
                  </a:lnTo>
                  <a:lnTo>
                    <a:pt x="55" y="65"/>
                  </a:lnTo>
                  <a:lnTo>
                    <a:pt x="56" y="62"/>
                  </a:lnTo>
                  <a:lnTo>
                    <a:pt x="57" y="57"/>
                  </a:lnTo>
                  <a:lnTo>
                    <a:pt x="58" y="53"/>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grpSp>
      <p:sp>
        <p:nvSpPr>
          <p:cNvPr id="4305" name="Rectangle 507">
            <a:extLst>
              <a:ext uri="{FF2B5EF4-FFF2-40B4-BE49-F238E27FC236}">
                <a16:creationId xmlns:a16="http://schemas.microsoft.com/office/drawing/2014/main" id="{9AE0D3EC-BD8D-807B-CA06-31C92509DC7C}"/>
              </a:ext>
            </a:extLst>
          </p:cNvPr>
          <p:cNvSpPr>
            <a:spLocks noChangeArrowheads="1"/>
          </p:cNvSpPr>
          <p:nvPr/>
        </p:nvSpPr>
        <p:spPr bwMode="auto">
          <a:xfrm>
            <a:off x="7577257" y="5076282"/>
            <a:ext cx="323842"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Brainstorm</a:t>
            </a:r>
            <a:endParaRPr lang="en-US" altLang="en-US" sz="1632"/>
          </a:p>
        </p:txBody>
      </p:sp>
      <p:sp>
        <p:nvSpPr>
          <p:cNvPr id="4306" name="Freeform 508">
            <a:extLst>
              <a:ext uri="{FF2B5EF4-FFF2-40B4-BE49-F238E27FC236}">
                <a16:creationId xmlns:a16="http://schemas.microsoft.com/office/drawing/2014/main" id="{702A9898-F689-4FDC-FFC9-585EE52C478B}"/>
              </a:ext>
            </a:extLst>
          </p:cNvPr>
          <p:cNvSpPr>
            <a:spLocks/>
          </p:cNvSpPr>
          <p:nvPr/>
        </p:nvSpPr>
        <p:spPr bwMode="auto">
          <a:xfrm>
            <a:off x="8380651" y="5351638"/>
            <a:ext cx="106903" cy="495642"/>
          </a:xfrm>
          <a:custGeom>
            <a:avLst/>
            <a:gdLst>
              <a:gd name="T0" fmla="*/ 2147483647 w 66"/>
              <a:gd name="T1" fmla="*/ 2147483647 h 306"/>
              <a:gd name="T2" fmla="*/ 0 w 66"/>
              <a:gd name="T3" fmla="*/ 2147483647 h 306"/>
              <a:gd name="T4" fmla="*/ 0 w 66"/>
              <a:gd name="T5" fmla="*/ 0 h 306"/>
              <a:gd name="T6" fmla="*/ 2147483647 w 66"/>
              <a:gd name="T7" fmla="*/ 2147483647 h 306"/>
              <a:gd name="T8" fmla="*/ 0 60000 65536"/>
              <a:gd name="T9" fmla="*/ 0 60000 65536"/>
              <a:gd name="T10" fmla="*/ 0 60000 65536"/>
              <a:gd name="T11" fmla="*/ 0 60000 65536"/>
              <a:gd name="T12" fmla="*/ 0 w 66"/>
              <a:gd name="T13" fmla="*/ 0 h 306"/>
              <a:gd name="T14" fmla="*/ 66 w 66"/>
              <a:gd name="T15" fmla="*/ 306 h 306"/>
            </a:gdLst>
            <a:ahLst/>
            <a:cxnLst>
              <a:cxn ang="T8">
                <a:pos x="T0" y="T1"/>
              </a:cxn>
              <a:cxn ang="T9">
                <a:pos x="T2" y="T3"/>
              </a:cxn>
              <a:cxn ang="T10">
                <a:pos x="T4" y="T5"/>
              </a:cxn>
              <a:cxn ang="T11">
                <a:pos x="T6" y="T7"/>
              </a:cxn>
            </a:cxnLst>
            <a:rect l="T12" t="T13" r="T14" b="T15"/>
            <a:pathLst>
              <a:path w="66" h="306">
                <a:moveTo>
                  <a:pt x="66" y="153"/>
                </a:moveTo>
                <a:lnTo>
                  <a:pt x="0" y="306"/>
                </a:lnTo>
                <a:lnTo>
                  <a:pt x="0" y="0"/>
                </a:lnTo>
                <a:lnTo>
                  <a:pt x="66" y="153"/>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a:lstStyle/>
          <a:p>
            <a:endParaRPr lang="en-US" sz="1837"/>
          </a:p>
        </p:txBody>
      </p:sp>
      <p:grpSp>
        <p:nvGrpSpPr>
          <p:cNvPr id="4307" name="Group 509">
            <a:extLst>
              <a:ext uri="{FF2B5EF4-FFF2-40B4-BE49-F238E27FC236}">
                <a16:creationId xmlns:a16="http://schemas.microsoft.com/office/drawing/2014/main" id="{206CE945-BE7A-B2AF-05B7-FFF381405340}"/>
              </a:ext>
            </a:extLst>
          </p:cNvPr>
          <p:cNvGrpSpPr>
            <a:grpSpLocks/>
          </p:cNvGrpSpPr>
          <p:nvPr/>
        </p:nvGrpSpPr>
        <p:grpSpPr bwMode="auto">
          <a:xfrm>
            <a:off x="8168464" y="6167989"/>
            <a:ext cx="691632" cy="272117"/>
            <a:chOff x="4102" y="3808"/>
            <a:chExt cx="427" cy="168"/>
          </a:xfrm>
        </p:grpSpPr>
        <p:sp>
          <p:nvSpPr>
            <p:cNvPr id="4673" name="Freeform 510">
              <a:extLst>
                <a:ext uri="{FF2B5EF4-FFF2-40B4-BE49-F238E27FC236}">
                  <a16:creationId xmlns:a16="http://schemas.microsoft.com/office/drawing/2014/main" id="{5E006C17-526B-E043-5C13-D0126645AE86}"/>
                </a:ext>
              </a:extLst>
            </p:cNvPr>
            <p:cNvSpPr>
              <a:spLocks/>
            </p:cNvSpPr>
            <p:nvPr/>
          </p:nvSpPr>
          <p:spPr bwMode="auto">
            <a:xfrm>
              <a:off x="4102" y="3808"/>
              <a:ext cx="427" cy="168"/>
            </a:xfrm>
            <a:custGeom>
              <a:avLst/>
              <a:gdLst>
                <a:gd name="T0" fmla="*/ 0 w 10812"/>
                <a:gd name="T1" fmla="*/ 0 h 4250"/>
                <a:gd name="T2" fmla="*/ 0 w 10812"/>
                <a:gd name="T3" fmla="*/ 0 h 4250"/>
                <a:gd name="T4" fmla="*/ 0 w 10812"/>
                <a:gd name="T5" fmla="*/ 0 h 4250"/>
                <a:gd name="T6" fmla="*/ 0 w 10812"/>
                <a:gd name="T7" fmla="*/ 0 h 4250"/>
                <a:gd name="T8" fmla="*/ 0 w 10812"/>
                <a:gd name="T9" fmla="*/ 0 h 4250"/>
                <a:gd name="T10" fmla="*/ 0 w 10812"/>
                <a:gd name="T11" fmla="*/ 0 h 4250"/>
                <a:gd name="T12" fmla="*/ 0 w 10812"/>
                <a:gd name="T13" fmla="*/ 0 h 4250"/>
                <a:gd name="T14" fmla="*/ 0 w 10812"/>
                <a:gd name="T15" fmla="*/ 0 h 4250"/>
                <a:gd name="T16" fmla="*/ 0 w 10812"/>
                <a:gd name="T17" fmla="*/ 0 h 4250"/>
                <a:gd name="T18" fmla="*/ 0 w 10812"/>
                <a:gd name="T19" fmla="*/ 0 h 4250"/>
                <a:gd name="T20" fmla="*/ 0 w 10812"/>
                <a:gd name="T21" fmla="*/ 0 h 4250"/>
                <a:gd name="T22" fmla="*/ 0 w 10812"/>
                <a:gd name="T23" fmla="*/ 0 h 4250"/>
                <a:gd name="T24" fmla="*/ 0 w 10812"/>
                <a:gd name="T25" fmla="*/ 0 h 4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12"/>
                <a:gd name="T40" fmla="*/ 0 h 4250"/>
                <a:gd name="T41" fmla="*/ 10812 w 10812"/>
                <a:gd name="T42" fmla="*/ 4250 h 42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12" h="4250">
                  <a:moveTo>
                    <a:pt x="7208" y="1416"/>
                  </a:moveTo>
                  <a:cubicBezTo>
                    <a:pt x="7208" y="2199"/>
                    <a:pt x="6132" y="2833"/>
                    <a:pt x="4805" y="2833"/>
                  </a:cubicBezTo>
                  <a:cubicBezTo>
                    <a:pt x="3478" y="2833"/>
                    <a:pt x="2403" y="2199"/>
                    <a:pt x="2403" y="1416"/>
                  </a:cubicBezTo>
                  <a:cubicBezTo>
                    <a:pt x="2402" y="1328"/>
                    <a:pt x="2417" y="1239"/>
                    <a:pt x="2445" y="1152"/>
                  </a:cubicBezTo>
                  <a:lnTo>
                    <a:pt x="85" y="887"/>
                  </a:lnTo>
                  <a:cubicBezTo>
                    <a:pt x="28" y="1062"/>
                    <a:pt x="0" y="1239"/>
                    <a:pt x="0" y="1416"/>
                  </a:cubicBezTo>
                  <a:cubicBezTo>
                    <a:pt x="0" y="2981"/>
                    <a:pt x="2151" y="4250"/>
                    <a:pt x="4805" y="4250"/>
                  </a:cubicBezTo>
                  <a:cubicBezTo>
                    <a:pt x="7459" y="4250"/>
                    <a:pt x="9610" y="2981"/>
                    <a:pt x="9610" y="1417"/>
                  </a:cubicBezTo>
                  <a:lnTo>
                    <a:pt x="9610" y="1416"/>
                  </a:lnTo>
                  <a:lnTo>
                    <a:pt x="10812" y="1416"/>
                  </a:lnTo>
                  <a:lnTo>
                    <a:pt x="8409" y="0"/>
                  </a:lnTo>
                  <a:lnTo>
                    <a:pt x="6007" y="1416"/>
                  </a:lnTo>
                  <a:lnTo>
                    <a:pt x="7208" y="1416"/>
                  </a:lnTo>
                  <a:close/>
                </a:path>
              </a:pathLst>
            </a:custGeom>
            <a:solidFill>
              <a:srgbClr val="FACA6A"/>
            </a:solidFill>
            <a:ln w="0">
              <a:solidFill>
                <a:srgbClr val="000000"/>
              </a:solidFill>
              <a:round/>
              <a:headEnd/>
              <a:tailEnd/>
            </a:ln>
          </p:spPr>
          <p:txBody>
            <a:bodyPr/>
            <a:lstStyle/>
            <a:p>
              <a:endParaRPr lang="en-US" sz="1837"/>
            </a:p>
          </p:txBody>
        </p:sp>
        <p:sp>
          <p:nvSpPr>
            <p:cNvPr id="4674" name="Freeform 511">
              <a:extLst>
                <a:ext uri="{FF2B5EF4-FFF2-40B4-BE49-F238E27FC236}">
                  <a16:creationId xmlns:a16="http://schemas.microsoft.com/office/drawing/2014/main" id="{01FCD61B-2137-82FB-D2D4-C734E4C1A2C1}"/>
                </a:ext>
              </a:extLst>
            </p:cNvPr>
            <p:cNvSpPr>
              <a:spLocks/>
            </p:cNvSpPr>
            <p:nvPr/>
          </p:nvSpPr>
          <p:spPr bwMode="auto">
            <a:xfrm>
              <a:off x="4102" y="3808"/>
              <a:ext cx="427" cy="168"/>
            </a:xfrm>
            <a:custGeom>
              <a:avLst/>
              <a:gdLst>
                <a:gd name="T0" fmla="*/ 0 w 10812"/>
                <a:gd name="T1" fmla="*/ 0 h 4250"/>
                <a:gd name="T2" fmla="*/ 0 w 10812"/>
                <a:gd name="T3" fmla="*/ 0 h 4250"/>
                <a:gd name="T4" fmla="*/ 0 w 10812"/>
                <a:gd name="T5" fmla="*/ 0 h 4250"/>
                <a:gd name="T6" fmla="*/ 0 w 10812"/>
                <a:gd name="T7" fmla="*/ 0 h 4250"/>
                <a:gd name="T8" fmla="*/ 0 w 10812"/>
                <a:gd name="T9" fmla="*/ 0 h 4250"/>
                <a:gd name="T10" fmla="*/ 0 w 10812"/>
                <a:gd name="T11" fmla="*/ 0 h 4250"/>
                <a:gd name="T12" fmla="*/ 0 w 10812"/>
                <a:gd name="T13" fmla="*/ 0 h 4250"/>
                <a:gd name="T14" fmla="*/ 0 w 10812"/>
                <a:gd name="T15" fmla="*/ 0 h 4250"/>
                <a:gd name="T16" fmla="*/ 0 w 10812"/>
                <a:gd name="T17" fmla="*/ 0 h 4250"/>
                <a:gd name="T18" fmla="*/ 0 w 10812"/>
                <a:gd name="T19" fmla="*/ 0 h 4250"/>
                <a:gd name="T20" fmla="*/ 0 w 10812"/>
                <a:gd name="T21" fmla="*/ 0 h 4250"/>
                <a:gd name="T22" fmla="*/ 0 w 10812"/>
                <a:gd name="T23" fmla="*/ 0 h 4250"/>
                <a:gd name="T24" fmla="*/ 0 w 10812"/>
                <a:gd name="T25" fmla="*/ 0 h 4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12"/>
                <a:gd name="T40" fmla="*/ 0 h 4250"/>
                <a:gd name="T41" fmla="*/ 10812 w 10812"/>
                <a:gd name="T42" fmla="*/ 4250 h 42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12" h="4250">
                  <a:moveTo>
                    <a:pt x="7208" y="1416"/>
                  </a:moveTo>
                  <a:cubicBezTo>
                    <a:pt x="7208" y="2199"/>
                    <a:pt x="6132" y="2833"/>
                    <a:pt x="4805" y="2833"/>
                  </a:cubicBezTo>
                  <a:cubicBezTo>
                    <a:pt x="3478" y="2833"/>
                    <a:pt x="2403" y="2199"/>
                    <a:pt x="2403" y="1416"/>
                  </a:cubicBezTo>
                  <a:cubicBezTo>
                    <a:pt x="2402" y="1328"/>
                    <a:pt x="2417" y="1239"/>
                    <a:pt x="2445" y="1152"/>
                  </a:cubicBezTo>
                  <a:lnTo>
                    <a:pt x="85" y="887"/>
                  </a:lnTo>
                  <a:cubicBezTo>
                    <a:pt x="28" y="1062"/>
                    <a:pt x="0" y="1239"/>
                    <a:pt x="0" y="1416"/>
                  </a:cubicBezTo>
                  <a:cubicBezTo>
                    <a:pt x="0" y="2981"/>
                    <a:pt x="2151" y="4250"/>
                    <a:pt x="4805" y="4250"/>
                  </a:cubicBezTo>
                  <a:cubicBezTo>
                    <a:pt x="7459" y="4250"/>
                    <a:pt x="9610" y="2981"/>
                    <a:pt x="9610" y="1417"/>
                  </a:cubicBezTo>
                  <a:lnTo>
                    <a:pt x="9610" y="1416"/>
                  </a:lnTo>
                  <a:lnTo>
                    <a:pt x="10812" y="1416"/>
                  </a:lnTo>
                  <a:lnTo>
                    <a:pt x="8409" y="0"/>
                  </a:lnTo>
                  <a:lnTo>
                    <a:pt x="6007" y="1416"/>
                  </a:lnTo>
                  <a:lnTo>
                    <a:pt x="7208" y="1416"/>
                  </a:lnTo>
                  <a:close/>
                </a:path>
              </a:pathLst>
            </a:cu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sp>
        <p:nvSpPr>
          <p:cNvPr id="4308" name="Rectangle 512">
            <a:extLst>
              <a:ext uri="{FF2B5EF4-FFF2-40B4-BE49-F238E27FC236}">
                <a16:creationId xmlns:a16="http://schemas.microsoft.com/office/drawing/2014/main" id="{E3DBF6EF-5A8A-060F-853B-FBE9469CAC3B}"/>
              </a:ext>
            </a:extLst>
          </p:cNvPr>
          <p:cNvSpPr>
            <a:spLocks noChangeArrowheads="1"/>
          </p:cNvSpPr>
          <p:nvPr/>
        </p:nvSpPr>
        <p:spPr bwMode="auto">
          <a:xfrm>
            <a:off x="8811503" y="5076282"/>
            <a:ext cx="215894"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Criteria</a:t>
            </a:r>
            <a:endParaRPr lang="en-US" altLang="en-US" sz="1632"/>
          </a:p>
        </p:txBody>
      </p:sp>
      <p:grpSp>
        <p:nvGrpSpPr>
          <p:cNvPr id="4309" name="Group 513">
            <a:extLst>
              <a:ext uri="{FF2B5EF4-FFF2-40B4-BE49-F238E27FC236}">
                <a16:creationId xmlns:a16="http://schemas.microsoft.com/office/drawing/2014/main" id="{2DC925B0-7DAD-A65A-98B3-9AE021C00045}"/>
              </a:ext>
            </a:extLst>
          </p:cNvPr>
          <p:cNvGrpSpPr>
            <a:grpSpLocks/>
          </p:cNvGrpSpPr>
          <p:nvPr/>
        </p:nvGrpSpPr>
        <p:grpSpPr bwMode="auto">
          <a:xfrm>
            <a:off x="8184661" y="6305668"/>
            <a:ext cx="623602" cy="238102"/>
            <a:chOff x="4112" y="3893"/>
            <a:chExt cx="385" cy="147"/>
          </a:xfrm>
        </p:grpSpPr>
        <p:grpSp>
          <p:nvGrpSpPr>
            <p:cNvPr id="4669" name="Group 514">
              <a:extLst>
                <a:ext uri="{FF2B5EF4-FFF2-40B4-BE49-F238E27FC236}">
                  <a16:creationId xmlns:a16="http://schemas.microsoft.com/office/drawing/2014/main" id="{6E925297-CCCF-A6EF-F694-3D8B2690CB10}"/>
                </a:ext>
              </a:extLst>
            </p:cNvPr>
            <p:cNvGrpSpPr>
              <a:grpSpLocks/>
            </p:cNvGrpSpPr>
            <p:nvPr/>
          </p:nvGrpSpPr>
          <p:grpSpPr bwMode="auto">
            <a:xfrm>
              <a:off x="4112" y="3893"/>
              <a:ext cx="385" cy="147"/>
              <a:chOff x="4112" y="3893"/>
              <a:chExt cx="385" cy="147"/>
            </a:xfrm>
          </p:grpSpPr>
          <p:sp>
            <p:nvSpPr>
              <p:cNvPr id="4671" name="Oval 515">
                <a:extLst>
                  <a:ext uri="{FF2B5EF4-FFF2-40B4-BE49-F238E27FC236}">
                    <a16:creationId xmlns:a16="http://schemas.microsoft.com/office/drawing/2014/main" id="{86784491-3BFC-B725-3C05-D3C87E84FEEF}"/>
                  </a:ext>
                </a:extLst>
              </p:cNvPr>
              <p:cNvSpPr>
                <a:spLocks noChangeArrowheads="1"/>
              </p:cNvSpPr>
              <p:nvPr/>
            </p:nvSpPr>
            <p:spPr bwMode="auto">
              <a:xfrm>
                <a:off x="4112" y="3893"/>
                <a:ext cx="385" cy="147"/>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72" name="Oval 516">
                <a:extLst>
                  <a:ext uri="{FF2B5EF4-FFF2-40B4-BE49-F238E27FC236}">
                    <a16:creationId xmlns:a16="http://schemas.microsoft.com/office/drawing/2014/main" id="{5B439C13-D956-07E5-2CA7-1EB7D41CA02C}"/>
                  </a:ext>
                </a:extLst>
              </p:cNvPr>
              <p:cNvSpPr>
                <a:spLocks noChangeArrowheads="1"/>
              </p:cNvSpPr>
              <p:nvPr/>
            </p:nvSpPr>
            <p:spPr bwMode="auto">
              <a:xfrm>
                <a:off x="4113" y="3894"/>
                <a:ext cx="383" cy="145"/>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70" name="Rectangle 517">
              <a:extLst>
                <a:ext uri="{FF2B5EF4-FFF2-40B4-BE49-F238E27FC236}">
                  <a16:creationId xmlns:a16="http://schemas.microsoft.com/office/drawing/2014/main" id="{B11C9D39-B3CA-0E69-037A-0497D18D9E81}"/>
                </a:ext>
              </a:extLst>
            </p:cNvPr>
            <p:cNvSpPr>
              <a:spLocks noChangeArrowheads="1"/>
            </p:cNvSpPr>
            <p:nvPr/>
          </p:nvSpPr>
          <p:spPr bwMode="auto">
            <a:xfrm>
              <a:off x="4179" y="3936"/>
              <a:ext cx="25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Keep it simple</a:t>
              </a:r>
              <a:endParaRPr lang="en-US" altLang="en-US" sz="1632"/>
            </a:p>
          </p:txBody>
        </p:sp>
      </p:grpSp>
      <p:sp>
        <p:nvSpPr>
          <p:cNvPr id="4310" name="Freeform 518">
            <a:extLst>
              <a:ext uri="{FF2B5EF4-FFF2-40B4-BE49-F238E27FC236}">
                <a16:creationId xmlns:a16="http://schemas.microsoft.com/office/drawing/2014/main" id="{FB6A946B-6CDA-7B4D-42F6-1865D8CF4979}"/>
              </a:ext>
            </a:extLst>
          </p:cNvPr>
          <p:cNvSpPr>
            <a:spLocks noEditPoints="1"/>
          </p:cNvSpPr>
          <p:nvPr/>
        </p:nvSpPr>
        <p:spPr bwMode="auto">
          <a:xfrm>
            <a:off x="7342394" y="5210721"/>
            <a:ext cx="173313" cy="370921"/>
          </a:xfrm>
          <a:custGeom>
            <a:avLst/>
            <a:gdLst>
              <a:gd name="T0" fmla="*/ 2147483647 w 107"/>
              <a:gd name="T1" fmla="*/ 2147483647 h 229"/>
              <a:gd name="T2" fmla="*/ 2147483647 w 107"/>
              <a:gd name="T3" fmla="*/ 2147483647 h 229"/>
              <a:gd name="T4" fmla="*/ 2147483647 w 107"/>
              <a:gd name="T5" fmla="*/ 2147483647 h 229"/>
              <a:gd name="T6" fmla="*/ 2147483647 w 107"/>
              <a:gd name="T7" fmla="*/ 2147483647 h 229"/>
              <a:gd name="T8" fmla="*/ 2147483647 w 107"/>
              <a:gd name="T9" fmla="*/ 2147483647 h 229"/>
              <a:gd name="T10" fmla="*/ 2147483647 w 107"/>
              <a:gd name="T11" fmla="*/ 2147483647 h 229"/>
              <a:gd name="T12" fmla="*/ 2147483647 w 107"/>
              <a:gd name="T13" fmla="*/ 2147483647 h 229"/>
              <a:gd name="T14" fmla="*/ 2147483647 w 107"/>
              <a:gd name="T15" fmla="*/ 2147483647 h 229"/>
              <a:gd name="T16" fmla="*/ 2147483647 w 107"/>
              <a:gd name="T17" fmla="*/ 2147483647 h 229"/>
              <a:gd name="T18" fmla="*/ 2147483647 w 107"/>
              <a:gd name="T19" fmla="*/ 2147483647 h 229"/>
              <a:gd name="T20" fmla="*/ 2147483647 w 107"/>
              <a:gd name="T21" fmla="*/ 2147483647 h 229"/>
              <a:gd name="T22" fmla="*/ 2147483647 w 107"/>
              <a:gd name="T23" fmla="*/ 2147483647 h 229"/>
              <a:gd name="T24" fmla="*/ 2147483647 w 107"/>
              <a:gd name="T25" fmla="*/ 2147483647 h 229"/>
              <a:gd name="T26" fmla="*/ 2147483647 w 107"/>
              <a:gd name="T27" fmla="*/ 2147483647 h 229"/>
              <a:gd name="T28" fmla="*/ 2147483647 w 107"/>
              <a:gd name="T29" fmla="*/ 2147483647 h 229"/>
              <a:gd name="T30" fmla="*/ 2147483647 w 107"/>
              <a:gd name="T31" fmla="*/ 2147483647 h 229"/>
              <a:gd name="T32" fmla="*/ 2147483647 w 107"/>
              <a:gd name="T33" fmla="*/ 2147483647 h 229"/>
              <a:gd name="T34" fmla="*/ 2147483647 w 107"/>
              <a:gd name="T35" fmla="*/ 2147483647 h 229"/>
              <a:gd name="T36" fmla="*/ 2147483647 w 107"/>
              <a:gd name="T37" fmla="*/ 2147483647 h 229"/>
              <a:gd name="T38" fmla="*/ 2147483647 w 107"/>
              <a:gd name="T39" fmla="*/ 2147483647 h 229"/>
              <a:gd name="T40" fmla="*/ 2147483647 w 107"/>
              <a:gd name="T41" fmla="*/ 2147483647 h 229"/>
              <a:gd name="T42" fmla="*/ 2147483647 w 107"/>
              <a:gd name="T43" fmla="*/ 2147483647 h 229"/>
              <a:gd name="T44" fmla="*/ 2147483647 w 107"/>
              <a:gd name="T45" fmla="*/ 2147483647 h 229"/>
              <a:gd name="T46" fmla="*/ 2147483647 w 107"/>
              <a:gd name="T47" fmla="*/ 2147483647 h 229"/>
              <a:gd name="T48" fmla="*/ 2147483647 w 107"/>
              <a:gd name="T49" fmla="*/ 2147483647 h 229"/>
              <a:gd name="T50" fmla="*/ 2147483647 w 107"/>
              <a:gd name="T51" fmla="*/ 2147483647 h 229"/>
              <a:gd name="T52" fmla="*/ 2147483647 w 107"/>
              <a:gd name="T53" fmla="*/ 2147483647 h 229"/>
              <a:gd name="T54" fmla="*/ 2147483647 w 107"/>
              <a:gd name="T55" fmla="*/ 2147483647 h 229"/>
              <a:gd name="T56" fmla="*/ 2147483647 w 107"/>
              <a:gd name="T57" fmla="*/ 2147483647 h 229"/>
              <a:gd name="T58" fmla="*/ 2147483647 w 107"/>
              <a:gd name="T59" fmla="*/ 2147483647 h 229"/>
              <a:gd name="T60" fmla="*/ 2147483647 w 107"/>
              <a:gd name="T61" fmla="*/ 2147483647 h 229"/>
              <a:gd name="T62" fmla="*/ 2147483647 w 107"/>
              <a:gd name="T63" fmla="*/ 2147483647 h 229"/>
              <a:gd name="T64" fmla="*/ 2147483647 w 107"/>
              <a:gd name="T65" fmla="*/ 2147483647 h 229"/>
              <a:gd name="T66" fmla="*/ 2147483647 w 107"/>
              <a:gd name="T67" fmla="*/ 2147483647 h 229"/>
              <a:gd name="T68" fmla="*/ 2147483647 w 107"/>
              <a:gd name="T69" fmla="*/ 2147483647 h 2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229"/>
              <a:gd name="T107" fmla="*/ 107 w 107"/>
              <a:gd name="T108" fmla="*/ 229 h 2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229">
                <a:moveTo>
                  <a:pt x="0" y="227"/>
                </a:moveTo>
                <a:lnTo>
                  <a:pt x="4" y="218"/>
                </a:lnTo>
                <a:lnTo>
                  <a:pt x="7" y="219"/>
                </a:lnTo>
                <a:lnTo>
                  <a:pt x="2" y="229"/>
                </a:lnTo>
                <a:lnTo>
                  <a:pt x="0" y="227"/>
                </a:lnTo>
                <a:close/>
                <a:moveTo>
                  <a:pt x="7" y="211"/>
                </a:moveTo>
                <a:lnTo>
                  <a:pt x="12" y="201"/>
                </a:lnTo>
                <a:lnTo>
                  <a:pt x="14" y="202"/>
                </a:lnTo>
                <a:lnTo>
                  <a:pt x="10" y="212"/>
                </a:lnTo>
                <a:lnTo>
                  <a:pt x="7" y="211"/>
                </a:lnTo>
                <a:close/>
                <a:moveTo>
                  <a:pt x="15" y="194"/>
                </a:moveTo>
                <a:lnTo>
                  <a:pt x="20" y="184"/>
                </a:lnTo>
                <a:lnTo>
                  <a:pt x="22" y="186"/>
                </a:lnTo>
                <a:lnTo>
                  <a:pt x="18" y="195"/>
                </a:lnTo>
                <a:lnTo>
                  <a:pt x="15" y="194"/>
                </a:lnTo>
                <a:close/>
                <a:moveTo>
                  <a:pt x="23" y="177"/>
                </a:moveTo>
                <a:lnTo>
                  <a:pt x="27" y="168"/>
                </a:lnTo>
                <a:lnTo>
                  <a:pt x="30" y="169"/>
                </a:lnTo>
                <a:lnTo>
                  <a:pt x="25" y="178"/>
                </a:lnTo>
                <a:lnTo>
                  <a:pt x="23" y="177"/>
                </a:lnTo>
                <a:close/>
                <a:moveTo>
                  <a:pt x="31" y="160"/>
                </a:moveTo>
                <a:lnTo>
                  <a:pt x="35" y="151"/>
                </a:lnTo>
                <a:lnTo>
                  <a:pt x="37" y="152"/>
                </a:lnTo>
                <a:lnTo>
                  <a:pt x="33" y="162"/>
                </a:lnTo>
                <a:lnTo>
                  <a:pt x="31" y="160"/>
                </a:lnTo>
                <a:close/>
                <a:moveTo>
                  <a:pt x="38" y="144"/>
                </a:moveTo>
                <a:lnTo>
                  <a:pt x="43" y="134"/>
                </a:lnTo>
                <a:lnTo>
                  <a:pt x="45" y="135"/>
                </a:lnTo>
                <a:lnTo>
                  <a:pt x="41" y="145"/>
                </a:lnTo>
                <a:lnTo>
                  <a:pt x="38" y="144"/>
                </a:lnTo>
                <a:close/>
                <a:moveTo>
                  <a:pt x="46" y="127"/>
                </a:moveTo>
                <a:lnTo>
                  <a:pt x="50" y="117"/>
                </a:lnTo>
                <a:lnTo>
                  <a:pt x="53" y="119"/>
                </a:lnTo>
                <a:lnTo>
                  <a:pt x="48" y="128"/>
                </a:lnTo>
                <a:lnTo>
                  <a:pt x="46" y="127"/>
                </a:lnTo>
                <a:close/>
                <a:moveTo>
                  <a:pt x="54" y="110"/>
                </a:moveTo>
                <a:lnTo>
                  <a:pt x="58" y="101"/>
                </a:lnTo>
                <a:lnTo>
                  <a:pt x="61" y="102"/>
                </a:lnTo>
                <a:lnTo>
                  <a:pt x="56" y="111"/>
                </a:lnTo>
                <a:lnTo>
                  <a:pt x="54" y="110"/>
                </a:lnTo>
                <a:close/>
                <a:moveTo>
                  <a:pt x="61" y="94"/>
                </a:moveTo>
                <a:lnTo>
                  <a:pt x="66" y="84"/>
                </a:lnTo>
                <a:lnTo>
                  <a:pt x="68" y="85"/>
                </a:lnTo>
                <a:lnTo>
                  <a:pt x="64" y="95"/>
                </a:lnTo>
                <a:lnTo>
                  <a:pt x="61" y="94"/>
                </a:lnTo>
                <a:close/>
                <a:moveTo>
                  <a:pt x="69" y="77"/>
                </a:moveTo>
                <a:lnTo>
                  <a:pt x="74" y="67"/>
                </a:lnTo>
                <a:lnTo>
                  <a:pt x="76" y="68"/>
                </a:lnTo>
                <a:lnTo>
                  <a:pt x="72" y="78"/>
                </a:lnTo>
                <a:lnTo>
                  <a:pt x="69" y="77"/>
                </a:lnTo>
                <a:close/>
                <a:moveTo>
                  <a:pt x="77" y="60"/>
                </a:moveTo>
                <a:lnTo>
                  <a:pt x="81" y="51"/>
                </a:lnTo>
                <a:lnTo>
                  <a:pt x="84" y="52"/>
                </a:lnTo>
                <a:lnTo>
                  <a:pt x="79" y="61"/>
                </a:lnTo>
                <a:lnTo>
                  <a:pt x="77" y="60"/>
                </a:lnTo>
                <a:close/>
                <a:moveTo>
                  <a:pt x="85" y="43"/>
                </a:moveTo>
                <a:lnTo>
                  <a:pt x="89" y="34"/>
                </a:lnTo>
                <a:lnTo>
                  <a:pt x="91" y="35"/>
                </a:lnTo>
                <a:lnTo>
                  <a:pt x="87" y="44"/>
                </a:lnTo>
                <a:lnTo>
                  <a:pt x="85" y="43"/>
                </a:lnTo>
                <a:close/>
                <a:moveTo>
                  <a:pt x="92" y="27"/>
                </a:moveTo>
                <a:lnTo>
                  <a:pt x="97" y="17"/>
                </a:lnTo>
                <a:lnTo>
                  <a:pt x="99" y="18"/>
                </a:lnTo>
                <a:lnTo>
                  <a:pt x="95" y="28"/>
                </a:lnTo>
                <a:lnTo>
                  <a:pt x="92" y="27"/>
                </a:lnTo>
                <a:close/>
                <a:moveTo>
                  <a:pt x="100" y="10"/>
                </a:moveTo>
                <a:lnTo>
                  <a:pt x="104" y="0"/>
                </a:lnTo>
                <a:lnTo>
                  <a:pt x="107" y="2"/>
                </a:lnTo>
                <a:lnTo>
                  <a:pt x="102" y="11"/>
                </a:lnTo>
                <a:lnTo>
                  <a:pt x="100" y="10"/>
                </a:lnTo>
                <a:close/>
              </a:path>
            </a:pathLst>
          </a:custGeom>
          <a:solidFill>
            <a:srgbClr val="000000"/>
          </a:solidFill>
          <a:ln w="1588">
            <a:solidFill>
              <a:srgbClr val="000000"/>
            </a:solidFill>
            <a:bevel/>
            <a:headEnd/>
            <a:tailEnd/>
          </a:ln>
        </p:spPr>
        <p:txBody>
          <a:bodyPr lIns="91431" tIns="45716" rIns="91431" bIns="45716"/>
          <a:lstStyle/>
          <a:p>
            <a:endParaRPr lang="en-US" sz="1837"/>
          </a:p>
        </p:txBody>
      </p:sp>
      <p:sp>
        <p:nvSpPr>
          <p:cNvPr id="4311" name="Freeform 519">
            <a:extLst>
              <a:ext uri="{FF2B5EF4-FFF2-40B4-BE49-F238E27FC236}">
                <a16:creationId xmlns:a16="http://schemas.microsoft.com/office/drawing/2014/main" id="{57562DAE-0146-C77B-41BC-DD5F4BFB7FD7}"/>
              </a:ext>
            </a:extLst>
          </p:cNvPr>
          <p:cNvSpPr>
            <a:spLocks noEditPoints="1"/>
          </p:cNvSpPr>
          <p:nvPr/>
        </p:nvSpPr>
        <p:spPr bwMode="auto">
          <a:xfrm>
            <a:off x="7342394" y="5604318"/>
            <a:ext cx="184651" cy="396838"/>
          </a:xfrm>
          <a:custGeom>
            <a:avLst/>
            <a:gdLst>
              <a:gd name="T0" fmla="*/ 2147483647 w 114"/>
              <a:gd name="T1" fmla="*/ 2147483647 h 245"/>
              <a:gd name="T2" fmla="*/ 0 w 114"/>
              <a:gd name="T3" fmla="*/ 2147483647 h 245"/>
              <a:gd name="T4" fmla="*/ 2147483647 w 114"/>
              <a:gd name="T5" fmla="*/ 2147483647 h 245"/>
              <a:gd name="T6" fmla="*/ 2147483647 w 114"/>
              <a:gd name="T7" fmla="*/ 2147483647 h 245"/>
              <a:gd name="T8" fmla="*/ 2147483647 w 114"/>
              <a:gd name="T9" fmla="*/ 2147483647 h 245"/>
              <a:gd name="T10" fmla="*/ 2147483647 w 114"/>
              <a:gd name="T11" fmla="*/ 2147483647 h 245"/>
              <a:gd name="T12" fmla="*/ 2147483647 w 114"/>
              <a:gd name="T13" fmla="*/ 2147483647 h 245"/>
              <a:gd name="T14" fmla="*/ 2147483647 w 114"/>
              <a:gd name="T15" fmla="*/ 2147483647 h 245"/>
              <a:gd name="T16" fmla="*/ 2147483647 w 114"/>
              <a:gd name="T17" fmla="*/ 2147483647 h 245"/>
              <a:gd name="T18" fmla="*/ 2147483647 w 114"/>
              <a:gd name="T19" fmla="*/ 2147483647 h 245"/>
              <a:gd name="T20" fmla="*/ 2147483647 w 114"/>
              <a:gd name="T21" fmla="*/ 2147483647 h 245"/>
              <a:gd name="T22" fmla="*/ 2147483647 w 114"/>
              <a:gd name="T23" fmla="*/ 2147483647 h 245"/>
              <a:gd name="T24" fmla="*/ 2147483647 w 114"/>
              <a:gd name="T25" fmla="*/ 2147483647 h 245"/>
              <a:gd name="T26" fmla="*/ 2147483647 w 114"/>
              <a:gd name="T27" fmla="*/ 2147483647 h 245"/>
              <a:gd name="T28" fmla="*/ 2147483647 w 114"/>
              <a:gd name="T29" fmla="*/ 2147483647 h 245"/>
              <a:gd name="T30" fmla="*/ 2147483647 w 114"/>
              <a:gd name="T31" fmla="*/ 2147483647 h 245"/>
              <a:gd name="T32" fmla="*/ 2147483647 w 114"/>
              <a:gd name="T33" fmla="*/ 2147483647 h 245"/>
              <a:gd name="T34" fmla="*/ 2147483647 w 114"/>
              <a:gd name="T35" fmla="*/ 2147483647 h 245"/>
              <a:gd name="T36" fmla="*/ 2147483647 w 114"/>
              <a:gd name="T37" fmla="*/ 2147483647 h 245"/>
              <a:gd name="T38" fmla="*/ 2147483647 w 114"/>
              <a:gd name="T39" fmla="*/ 2147483647 h 245"/>
              <a:gd name="T40" fmla="*/ 2147483647 w 114"/>
              <a:gd name="T41" fmla="*/ 2147483647 h 245"/>
              <a:gd name="T42" fmla="*/ 2147483647 w 114"/>
              <a:gd name="T43" fmla="*/ 2147483647 h 245"/>
              <a:gd name="T44" fmla="*/ 2147483647 w 114"/>
              <a:gd name="T45" fmla="*/ 2147483647 h 245"/>
              <a:gd name="T46" fmla="*/ 2147483647 w 114"/>
              <a:gd name="T47" fmla="*/ 2147483647 h 245"/>
              <a:gd name="T48" fmla="*/ 2147483647 w 114"/>
              <a:gd name="T49" fmla="*/ 2147483647 h 245"/>
              <a:gd name="T50" fmla="*/ 2147483647 w 114"/>
              <a:gd name="T51" fmla="*/ 2147483647 h 245"/>
              <a:gd name="T52" fmla="*/ 2147483647 w 114"/>
              <a:gd name="T53" fmla="*/ 2147483647 h 245"/>
              <a:gd name="T54" fmla="*/ 2147483647 w 114"/>
              <a:gd name="T55" fmla="*/ 2147483647 h 245"/>
              <a:gd name="T56" fmla="*/ 2147483647 w 114"/>
              <a:gd name="T57" fmla="*/ 2147483647 h 245"/>
              <a:gd name="T58" fmla="*/ 2147483647 w 114"/>
              <a:gd name="T59" fmla="*/ 2147483647 h 245"/>
              <a:gd name="T60" fmla="*/ 2147483647 w 114"/>
              <a:gd name="T61" fmla="*/ 2147483647 h 245"/>
              <a:gd name="T62" fmla="*/ 2147483647 w 114"/>
              <a:gd name="T63" fmla="*/ 2147483647 h 245"/>
              <a:gd name="T64" fmla="*/ 2147483647 w 114"/>
              <a:gd name="T65" fmla="*/ 2147483647 h 245"/>
              <a:gd name="T66" fmla="*/ 2147483647 w 114"/>
              <a:gd name="T67" fmla="*/ 2147483647 h 245"/>
              <a:gd name="T68" fmla="*/ 2147483647 w 114"/>
              <a:gd name="T69" fmla="*/ 2147483647 h 245"/>
              <a:gd name="T70" fmla="*/ 2147483647 w 114"/>
              <a:gd name="T71" fmla="*/ 2147483647 h 245"/>
              <a:gd name="T72" fmla="*/ 2147483647 w 114"/>
              <a:gd name="T73" fmla="*/ 2147483647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245"/>
              <a:gd name="T113" fmla="*/ 114 w 114"/>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245">
                <a:moveTo>
                  <a:pt x="2" y="0"/>
                </a:moveTo>
                <a:lnTo>
                  <a:pt x="7" y="9"/>
                </a:lnTo>
                <a:lnTo>
                  <a:pt x="4" y="10"/>
                </a:lnTo>
                <a:lnTo>
                  <a:pt x="0" y="1"/>
                </a:lnTo>
                <a:lnTo>
                  <a:pt x="2" y="0"/>
                </a:lnTo>
                <a:close/>
                <a:moveTo>
                  <a:pt x="10" y="16"/>
                </a:moveTo>
                <a:lnTo>
                  <a:pt x="14" y="26"/>
                </a:lnTo>
                <a:lnTo>
                  <a:pt x="12" y="27"/>
                </a:lnTo>
                <a:lnTo>
                  <a:pt x="7" y="17"/>
                </a:lnTo>
                <a:lnTo>
                  <a:pt x="10" y="16"/>
                </a:lnTo>
                <a:close/>
                <a:moveTo>
                  <a:pt x="18" y="33"/>
                </a:moveTo>
                <a:lnTo>
                  <a:pt x="22" y="43"/>
                </a:lnTo>
                <a:lnTo>
                  <a:pt x="20" y="44"/>
                </a:lnTo>
                <a:lnTo>
                  <a:pt x="15" y="34"/>
                </a:lnTo>
                <a:lnTo>
                  <a:pt x="18" y="33"/>
                </a:lnTo>
                <a:close/>
                <a:moveTo>
                  <a:pt x="25" y="50"/>
                </a:moveTo>
                <a:lnTo>
                  <a:pt x="30" y="59"/>
                </a:lnTo>
                <a:lnTo>
                  <a:pt x="27" y="61"/>
                </a:lnTo>
                <a:lnTo>
                  <a:pt x="23" y="51"/>
                </a:lnTo>
                <a:lnTo>
                  <a:pt x="25" y="50"/>
                </a:lnTo>
                <a:close/>
                <a:moveTo>
                  <a:pt x="33" y="67"/>
                </a:moveTo>
                <a:lnTo>
                  <a:pt x="37" y="76"/>
                </a:lnTo>
                <a:lnTo>
                  <a:pt x="35" y="77"/>
                </a:lnTo>
                <a:lnTo>
                  <a:pt x="30" y="68"/>
                </a:lnTo>
                <a:lnTo>
                  <a:pt x="33" y="67"/>
                </a:lnTo>
                <a:close/>
                <a:moveTo>
                  <a:pt x="41" y="83"/>
                </a:moveTo>
                <a:lnTo>
                  <a:pt x="45" y="93"/>
                </a:lnTo>
                <a:lnTo>
                  <a:pt x="43" y="94"/>
                </a:lnTo>
                <a:lnTo>
                  <a:pt x="38" y="84"/>
                </a:lnTo>
                <a:lnTo>
                  <a:pt x="41" y="83"/>
                </a:lnTo>
                <a:close/>
                <a:moveTo>
                  <a:pt x="48" y="100"/>
                </a:moveTo>
                <a:lnTo>
                  <a:pt x="53" y="110"/>
                </a:lnTo>
                <a:lnTo>
                  <a:pt x="50" y="111"/>
                </a:lnTo>
                <a:lnTo>
                  <a:pt x="46" y="101"/>
                </a:lnTo>
                <a:lnTo>
                  <a:pt x="48" y="100"/>
                </a:lnTo>
                <a:close/>
                <a:moveTo>
                  <a:pt x="56" y="117"/>
                </a:moveTo>
                <a:lnTo>
                  <a:pt x="60" y="126"/>
                </a:lnTo>
                <a:lnTo>
                  <a:pt x="58" y="128"/>
                </a:lnTo>
                <a:lnTo>
                  <a:pt x="54" y="118"/>
                </a:lnTo>
                <a:lnTo>
                  <a:pt x="56" y="117"/>
                </a:lnTo>
                <a:close/>
                <a:moveTo>
                  <a:pt x="64" y="134"/>
                </a:moveTo>
                <a:lnTo>
                  <a:pt x="68" y="143"/>
                </a:lnTo>
                <a:lnTo>
                  <a:pt x="66" y="144"/>
                </a:lnTo>
                <a:lnTo>
                  <a:pt x="61" y="135"/>
                </a:lnTo>
                <a:lnTo>
                  <a:pt x="64" y="134"/>
                </a:lnTo>
                <a:close/>
                <a:moveTo>
                  <a:pt x="71" y="150"/>
                </a:moveTo>
                <a:lnTo>
                  <a:pt x="76" y="160"/>
                </a:lnTo>
                <a:lnTo>
                  <a:pt x="73" y="161"/>
                </a:lnTo>
                <a:lnTo>
                  <a:pt x="69" y="151"/>
                </a:lnTo>
                <a:lnTo>
                  <a:pt x="71" y="150"/>
                </a:lnTo>
                <a:close/>
                <a:moveTo>
                  <a:pt x="79" y="167"/>
                </a:moveTo>
                <a:lnTo>
                  <a:pt x="83" y="177"/>
                </a:lnTo>
                <a:lnTo>
                  <a:pt x="81" y="178"/>
                </a:lnTo>
                <a:lnTo>
                  <a:pt x="77" y="168"/>
                </a:lnTo>
                <a:lnTo>
                  <a:pt x="79" y="167"/>
                </a:lnTo>
                <a:close/>
                <a:moveTo>
                  <a:pt x="87" y="184"/>
                </a:moveTo>
                <a:lnTo>
                  <a:pt x="91" y="193"/>
                </a:lnTo>
                <a:lnTo>
                  <a:pt x="89" y="195"/>
                </a:lnTo>
                <a:lnTo>
                  <a:pt x="84" y="185"/>
                </a:lnTo>
                <a:lnTo>
                  <a:pt x="87" y="184"/>
                </a:lnTo>
                <a:close/>
                <a:moveTo>
                  <a:pt x="94" y="201"/>
                </a:moveTo>
                <a:lnTo>
                  <a:pt x="99" y="210"/>
                </a:lnTo>
                <a:lnTo>
                  <a:pt x="96" y="211"/>
                </a:lnTo>
                <a:lnTo>
                  <a:pt x="92" y="202"/>
                </a:lnTo>
                <a:lnTo>
                  <a:pt x="94" y="201"/>
                </a:lnTo>
                <a:close/>
                <a:moveTo>
                  <a:pt x="102" y="217"/>
                </a:moveTo>
                <a:lnTo>
                  <a:pt x="106" y="227"/>
                </a:lnTo>
                <a:lnTo>
                  <a:pt x="104" y="228"/>
                </a:lnTo>
                <a:lnTo>
                  <a:pt x="100" y="218"/>
                </a:lnTo>
                <a:lnTo>
                  <a:pt x="102" y="217"/>
                </a:lnTo>
                <a:close/>
                <a:moveTo>
                  <a:pt x="110" y="234"/>
                </a:moveTo>
                <a:lnTo>
                  <a:pt x="114" y="244"/>
                </a:lnTo>
                <a:lnTo>
                  <a:pt x="112" y="245"/>
                </a:lnTo>
                <a:lnTo>
                  <a:pt x="107" y="235"/>
                </a:lnTo>
                <a:lnTo>
                  <a:pt x="110" y="234"/>
                </a:lnTo>
                <a:close/>
              </a:path>
            </a:pathLst>
          </a:custGeom>
          <a:solidFill>
            <a:srgbClr val="000000"/>
          </a:solidFill>
          <a:ln w="1588">
            <a:solidFill>
              <a:srgbClr val="000000"/>
            </a:solidFill>
            <a:bevel/>
            <a:headEnd/>
            <a:tailEnd/>
          </a:ln>
        </p:spPr>
        <p:txBody>
          <a:bodyPr lIns="91431" tIns="45716" rIns="91431" bIns="45716"/>
          <a:lstStyle/>
          <a:p>
            <a:endParaRPr lang="en-US" sz="1837"/>
          </a:p>
        </p:txBody>
      </p:sp>
      <p:sp>
        <p:nvSpPr>
          <p:cNvPr id="4312" name="Rectangle 520">
            <a:extLst>
              <a:ext uri="{FF2B5EF4-FFF2-40B4-BE49-F238E27FC236}">
                <a16:creationId xmlns:a16="http://schemas.microsoft.com/office/drawing/2014/main" id="{BD963C5D-29B2-AF67-AC7D-355D44230760}"/>
              </a:ext>
            </a:extLst>
          </p:cNvPr>
          <p:cNvSpPr>
            <a:spLocks noChangeArrowheads="1"/>
          </p:cNvSpPr>
          <p:nvPr/>
        </p:nvSpPr>
        <p:spPr bwMode="auto">
          <a:xfrm>
            <a:off x="7580496" y="5209101"/>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a:t>
            </a:r>
            <a:endParaRPr lang="en-US" altLang="en-US" sz="1632"/>
          </a:p>
        </p:txBody>
      </p:sp>
      <p:sp>
        <p:nvSpPr>
          <p:cNvPr id="4313" name="Rectangle 521">
            <a:extLst>
              <a:ext uri="{FF2B5EF4-FFF2-40B4-BE49-F238E27FC236}">
                <a16:creationId xmlns:a16="http://schemas.microsoft.com/office/drawing/2014/main" id="{3C58A04A-B160-5072-3448-1428198B937D}"/>
              </a:ext>
            </a:extLst>
          </p:cNvPr>
          <p:cNvSpPr>
            <a:spLocks noChangeArrowheads="1"/>
          </p:cNvSpPr>
          <p:nvPr/>
        </p:nvSpPr>
        <p:spPr bwMode="auto">
          <a:xfrm>
            <a:off x="7682540" y="5217199"/>
            <a:ext cx="40889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spare parts</a:t>
            </a:r>
            <a:endParaRPr lang="en-US" altLang="en-US" sz="1632"/>
          </a:p>
        </p:txBody>
      </p:sp>
      <p:sp>
        <p:nvSpPr>
          <p:cNvPr id="4314" name="Rectangle 522">
            <a:extLst>
              <a:ext uri="{FF2B5EF4-FFF2-40B4-BE49-F238E27FC236}">
                <a16:creationId xmlns:a16="http://schemas.microsoft.com/office/drawing/2014/main" id="{09B93BBB-8C90-E792-E42E-18412200A72B}"/>
              </a:ext>
            </a:extLst>
          </p:cNvPr>
          <p:cNvSpPr>
            <a:spLocks noChangeArrowheads="1"/>
          </p:cNvSpPr>
          <p:nvPr/>
        </p:nvSpPr>
        <p:spPr bwMode="auto">
          <a:xfrm>
            <a:off x="7580496" y="5270651"/>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2.</a:t>
            </a:r>
            <a:endParaRPr lang="en-US" altLang="en-US" sz="1632"/>
          </a:p>
        </p:txBody>
      </p:sp>
      <p:sp>
        <p:nvSpPr>
          <p:cNvPr id="4315" name="Rectangle 523">
            <a:extLst>
              <a:ext uri="{FF2B5EF4-FFF2-40B4-BE49-F238E27FC236}">
                <a16:creationId xmlns:a16="http://schemas.microsoft.com/office/drawing/2014/main" id="{B3D86E74-4449-B827-2972-E20628BD9280}"/>
              </a:ext>
            </a:extLst>
          </p:cNvPr>
          <p:cNvSpPr>
            <a:spLocks noChangeArrowheads="1"/>
          </p:cNvSpPr>
          <p:nvPr/>
        </p:nvSpPr>
        <p:spPr bwMode="auto">
          <a:xfrm>
            <a:off x="7682540" y="5278750"/>
            <a:ext cx="631327"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Develop cleaning schedule</a:t>
            </a:r>
            <a:endParaRPr lang="en-US" altLang="en-US" sz="1632"/>
          </a:p>
        </p:txBody>
      </p:sp>
      <p:sp>
        <p:nvSpPr>
          <p:cNvPr id="4316" name="Rectangle 524">
            <a:extLst>
              <a:ext uri="{FF2B5EF4-FFF2-40B4-BE49-F238E27FC236}">
                <a16:creationId xmlns:a16="http://schemas.microsoft.com/office/drawing/2014/main" id="{DC9683F0-4634-9CDE-DA00-CFFA913071BF}"/>
              </a:ext>
            </a:extLst>
          </p:cNvPr>
          <p:cNvSpPr>
            <a:spLocks noChangeArrowheads="1"/>
          </p:cNvSpPr>
          <p:nvPr/>
        </p:nvSpPr>
        <p:spPr bwMode="auto">
          <a:xfrm>
            <a:off x="7580496" y="5330582"/>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3.</a:t>
            </a:r>
            <a:endParaRPr lang="en-US" altLang="en-US" sz="1632"/>
          </a:p>
        </p:txBody>
      </p:sp>
      <p:sp>
        <p:nvSpPr>
          <p:cNvPr id="4317" name="Rectangle 525">
            <a:extLst>
              <a:ext uri="{FF2B5EF4-FFF2-40B4-BE49-F238E27FC236}">
                <a16:creationId xmlns:a16="http://schemas.microsoft.com/office/drawing/2014/main" id="{F1FF3061-3245-D22E-65F3-6FD817A4120C}"/>
              </a:ext>
            </a:extLst>
          </p:cNvPr>
          <p:cNvSpPr>
            <a:spLocks noChangeArrowheads="1"/>
          </p:cNvSpPr>
          <p:nvPr/>
        </p:nvSpPr>
        <p:spPr bwMode="auto">
          <a:xfrm>
            <a:off x="7682541" y="5338680"/>
            <a:ext cx="582260"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Replace conveyor rollers</a:t>
            </a:r>
            <a:endParaRPr lang="en-US" altLang="en-US" sz="1632"/>
          </a:p>
        </p:txBody>
      </p:sp>
      <p:sp>
        <p:nvSpPr>
          <p:cNvPr id="4318" name="Rectangle 526">
            <a:extLst>
              <a:ext uri="{FF2B5EF4-FFF2-40B4-BE49-F238E27FC236}">
                <a16:creationId xmlns:a16="http://schemas.microsoft.com/office/drawing/2014/main" id="{A3C4FAD0-3826-77C1-5784-B2DD015146FF}"/>
              </a:ext>
            </a:extLst>
          </p:cNvPr>
          <p:cNvSpPr>
            <a:spLocks noChangeArrowheads="1"/>
          </p:cNvSpPr>
          <p:nvPr/>
        </p:nvSpPr>
        <p:spPr bwMode="auto">
          <a:xfrm>
            <a:off x="7580496" y="5392132"/>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4.</a:t>
            </a:r>
            <a:endParaRPr lang="en-US" altLang="en-US" sz="1632"/>
          </a:p>
        </p:txBody>
      </p:sp>
      <p:sp>
        <p:nvSpPr>
          <p:cNvPr id="4319" name="Rectangle 527">
            <a:extLst>
              <a:ext uri="{FF2B5EF4-FFF2-40B4-BE49-F238E27FC236}">
                <a16:creationId xmlns:a16="http://schemas.microsoft.com/office/drawing/2014/main" id="{014767E9-C1FE-E87D-AE66-A3D3D7F21F59}"/>
              </a:ext>
            </a:extLst>
          </p:cNvPr>
          <p:cNvSpPr>
            <a:spLocks noChangeArrowheads="1"/>
          </p:cNvSpPr>
          <p:nvPr/>
        </p:nvSpPr>
        <p:spPr bwMode="auto">
          <a:xfrm>
            <a:off x="7682540" y="5400230"/>
            <a:ext cx="46777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Develop preventive </a:t>
            </a:r>
            <a:endParaRPr lang="en-US" altLang="en-US" sz="1632"/>
          </a:p>
        </p:txBody>
      </p:sp>
      <p:sp>
        <p:nvSpPr>
          <p:cNvPr id="4320" name="Rectangle 528">
            <a:extLst>
              <a:ext uri="{FF2B5EF4-FFF2-40B4-BE49-F238E27FC236}">
                <a16:creationId xmlns:a16="http://schemas.microsoft.com/office/drawing/2014/main" id="{1F57D467-A345-3343-F3E2-9B9EB407FEA9}"/>
              </a:ext>
            </a:extLst>
          </p:cNvPr>
          <p:cNvSpPr>
            <a:spLocks noChangeArrowheads="1"/>
          </p:cNvSpPr>
          <p:nvPr/>
        </p:nvSpPr>
        <p:spPr bwMode="auto">
          <a:xfrm>
            <a:off x="7682540" y="5461780"/>
            <a:ext cx="502118"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maintenance scheme</a:t>
            </a:r>
            <a:endParaRPr lang="en-US" altLang="en-US" sz="1632"/>
          </a:p>
        </p:txBody>
      </p:sp>
      <p:sp>
        <p:nvSpPr>
          <p:cNvPr id="4321" name="Rectangle 529">
            <a:extLst>
              <a:ext uri="{FF2B5EF4-FFF2-40B4-BE49-F238E27FC236}">
                <a16:creationId xmlns:a16="http://schemas.microsoft.com/office/drawing/2014/main" id="{DF092819-D18E-CE65-C774-B375835EC0C5}"/>
              </a:ext>
            </a:extLst>
          </p:cNvPr>
          <p:cNvSpPr>
            <a:spLocks noChangeArrowheads="1"/>
          </p:cNvSpPr>
          <p:nvPr/>
        </p:nvSpPr>
        <p:spPr bwMode="auto">
          <a:xfrm>
            <a:off x="7580496" y="5515233"/>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5.</a:t>
            </a:r>
            <a:endParaRPr lang="en-US" altLang="en-US" sz="1632"/>
          </a:p>
        </p:txBody>
      </p:sp>
      <p:sp>
        <p:nvSpPr>
          <p:cNvPr id="4322" name="Rectangle 530">
            <a:extLst>
              <a:ext uri="{FF2B5EF4-FFF2-40B4-BE49-F238E27FC236}">
                <a16:creationId xmlns:a16="http://schemas.microsoft.com/office/drawing/2014/main" id="{37597009-A73E-C7B5-C605-9355333264B7}"/>
              </a:ext>
            </a:extLst>
          </p:cNvPr>
          <p:cNvSpPr>
            <a:spLocks noChangeArrowheads="1"/>
          </p:cNvSpPr>
          <p:nvPr/>
        </p:nvSpPr>
        <p:spPr bwMode="auto">
          <a:xfrm>
            <a:off x="7682540" y="5523331"/>
            <a:ext cx="67058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Check and reset the settings</a:t>
            </a:r>
            <a:endParaRPr lang="en-US" altLang="en-US" sz="1632"/>
          </a:p>
        </p:txBody>
      </p:sp>
      <p:sp>
        <p:nvSpPr>
          <p:cNvPr id="4323" name="Rectangle 531">
            <a:extLst>
              <a:ext uri="{FF2B5EF4-FFF2-40B4-BE49-F238E27FC236}">
                <a16:creationId xmlns:a16="http://schemas.microsoft.com/office/drawing/2014/main" id="{705ADCEC-357E-0661-6515-5929BF88F91B}"/>
              </a:ext>
            </a:extLst>
          </p:cNvPr>
          <p:cNvSpPr>
            <a:spLocks noChangeArrowheads="1"/>
          </p:cNvSpPr>
          <p:nvPr/>
        </p:nvSpPr>
        <p:spPr bwMode="auto">
          <a:xfrm>
            <a:off x="7580496" y="5576783"/>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6.</a:t>
            </a:r>
            <a:endParaRPr lang="en-US" altLang="en-US" sz="1632"/>
          </a:p>
        </p:txBody>
      </p:sp>
      <p:sp>
        <p:nvSpPr>
          <p:cNvPr id="4324" name="Rectangle 532">
            <a:extLst>
              <a:ext uri="{FF2B5EF4-FFF2-40B4-BE49-F238E27FC236}">
                <a16:creationId xmlns:a16="http://schemas.microsoft.com/office/drawing/2014/main" id="{6EA22660-2DF1-A1A9-C130-871F9ED550EC}"/>
              </a:ext>
            </a:extLst>
          </p:cNvPr>
          <p:cNvSpPr>
            <a:spLocks noChangeArrowheads="1"/>
          </p:cNvSpPr>
          <p:nvPr/>
        </p:nvSpPr>
        <p:spPr bwMode="auto">
          <a:xfrm>
            <a:off x="7682540" y="5584881"/>
            <a:ext cx="603524"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Develop work instructions</a:t>
            </a:r>
            <a:endParaRPr lang="en-US" altLang="en-US" sz="1632"/>
          </a:p>
        </p:txBody>
      </p:sp>
      <p:sp>
        <p:nvSpPr>
          <p:cNvPr id="4325" name="Rectangle 533">
            <a:extLst>
              <a:ext uri="{FF2B5EF4-FFF2-40B4-BE49-F238E27FC236}">
                <a16:creationId xmlns:a16="http://schemas.microsoft.com/office/drawing/2014/main" id="{0C69DC78-9671-3BC8-F899-848369823081}"/>
              </a:ext>
            </a:extLst>
          </p:cNvPr>
          <p:cNvSpPr>
            <a:spLocks noChangeArrowheads="1"/>
          </p:cNvSpPr>
          <p:nvPr/>
        </p:nvSpPr>
        <p:spPr bwMode="auto">
          <a:xfrm>
            <a:off x="7580496" y="5638334"/>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7.</a:t>
            </a:r>
            <a:endParaRPr lang="en-US" altLang="en-US" sz="1632"/>
          </a:p>
        </p:txBody>
      </p:sp>
      <p:sp>
        <p:nvSpPr>
          <p:cNvPr id="4326" name="Rectangle 534">
            <a:extLst>
              <a:ext uri="{FF2B5EF4-FFF2-40B4-BE49-F238E27FC236}">
                <a16:creationId xmlns:a16="http://schemas.microsoft.com/office/drawing/2014/main" id="{0A202386-83E8-550C-DEB0-9C0618ACD15C}"/>
              </a:ext>
            </a:extLst>
          </p:cNvPr>
          <p:cNvSpPr>
            <a:spLocks noChangeArrowheads="1"/>
          </p:cNvSpPr>
          <p:nvPr/>
        </p:nvSpPr>
        <p:spPr bwMode="auto">
          <a:xfrm>
            <a:off x="7682540" y="5646431"/>
            <a:ext cx="299308"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guides</a:t>
            </a:r>
            <a:endParaRPr lang="en-US" altLang="en-US" sz="1632"/>
          </a:p>
        </p:txBody>
      </p:sp>
      <p:sp>
        <p:nvSpPr>
          <p:cNvPr id="4327" name="Rectangle 535">
            <a:extLst>
              <a:ext uri="{FF2B5EF4-FFF2-40B4-BE49-F238E27FC236}">
                <a16:creationId xmlns:a16="http://schemas.microsoft.com/office/drawing/2014/main" id="{128B2D69-FB5D-B43E-1AA7-6C9CE502A560}"/>
              </a:ext>
            </a:extLst>
          </p:cNvPr>
          <p:cNvSpPr>
            <a:spLocks noChangeArrowheads="1"/>
          </p:cNvSpPr>
          <p:nvPr/>
        </p:nvSpPr>
        <p:spPr bwMode="auto">
          <a:xfrm>
            <a:off x="7580496" y="5698264"/>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8.</a:t>
            </a:r>
            <a:endParaRPr lang="en-US" altLang="en-US" sz="1632"/>
          </a:p>
        </p:txBody>
      </p:sp>
      <p:sp>
        <p:nvSpPr>
          <p:cNvPr id="4328" name="Rectangle 536">
            <a:extLst>
              <a:ext uri="{FF2B5EF4-FFF2-40B4-BE49-F238E27FC236}">
                <a16:creationId xmlns:a16="http://schemas.microsoft.com/office/drawing/2014/main" id="{8E5D2E16-E387-7DE3-17C2-D2322DD733E3}"/>
              </a:ext>
            </a:extLst>
          </p:cNvPr>
          <p:cNvSpPr>
            <a:spLocks noChangeArrowheads="1"/>
          </p:cNvSpPr>
          <p:nvPr/>
        </p:nvSpPr>
        <p:spPr bwMode="auto">
          <a:xfrm>
            <a:off x="7682540" y="5706362"/>
            <a:ext cx="351646"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fail safes</a:t>
            </a:r>
            <a:endParaRPr lang="en-US" altLang="en-US" sz="1632"/>
          </a:p>
        </p:txBody>
      </p:sp>
      <p:sp>
        <p:nvSpPr>
          <p:cNvPr id="4329" name="Rectangle 537">
            <a:extLst>
              <a:ext uri="{FF2B5EF4-FFF2-40B4-BE49-F238E27FC236}">
                <a16:creationId xmlns:a16="http://schemas.microsoft.com/office/drawing/2014/main" id="{29087C20-1880-6CB7-A844-0E6B00AAA1B0}"/>
              </a:ext>
            </a:extLst>
          </p:cNvPr>
          <p:cNvSpPr>
            <a:spLocks noChangeArrowheads="1"/>
          </p:cNvSpPr>
          <p:nvPr/>
        </p:nvSpPr>
        <p:spPr bwMode="auto">
          <a:xfrm>
            <a:off x="7580496" y="5759814"/>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9.</a:t>
            </a:r>
            <a:endParaRPr lang="en-US" altLang="en-US" sz="1632"/>
          </a:p>
        </p:txBody>
      </p:sp>
      <p:sp>
        <p:nvSpPr>
          <p:cNvPr id="4330" name="Rectangle 538">
            <a:extLst>
              <a:ext uri="{FF2B5EF4-FFF2-40B4-BE49-F238E27FC236}">
                <a16:creationId xmlns:a16="http://schemas.microsoft.com/office/drawing/2014/main" id="{89D651EF-1A4B-803F-6154-C39C9F2060F7}"/>
              </a:ext>
            </a:extLst>
          </p:cNvPr>
          <p:cNvSpPr>
            <a:spLocks noChangeArrowheads="1"/>
          </p:cNvSpPr>
          <p:nvPr/>
        </p:nvSpPr>
        <p:spPr bwMode="auto">
          <a:xfrm>
            <a:off x="7682540" y="5767913"/>
            <a:ext cx="461229"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Replace photo cells</a:t>
            </a:r>
            <a:endParaRPr lang="en-US" altLang="en-US" sz="1632"/>
          </a:p>
        </p:txBody>
      </p:sp>
      <p:sp>
        <p:nvSpPr>
          <p:cNvPr id="4331" name="Rectangle 539">
            <a:extLst>
              <a:ext uri="{FF2B5EF4-FFF2-40B4-BE49-F238E27FC236}">
                <a16:creationId xmlns:a16="http://schemas.microsoft.com/office/drawing/2014/main" id="{3070F641-0D37-A5B8-62CA-8B6AB71B5CFB}"/>
              </a:ext>
            </a:extLst>
          </p:cNvPr>
          <p:cNvSpPr>
            <a:spLocks noChangeArrowheads="1"/>
          </p:cNvSpPr>
          <p:nvPr/>
        </p:nvSpPr>
        <p:spPr bwMode="auto">
          <a:xfrm>
            <a:off x="7580496" y="5821364"/>
            <a:ext cx="9322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10.</a:t>
            </a:r>
            <a:endParaRPr lang="en-US" altLang="en-US" sz="1632"/>
          </a:p>
        </p:txBody>
      </p:sp>
      <p:sp>
        <p:nvSpPr>
          <p:cNvPr id="4332" name="Rectangle 540">
            <a:extLst>
              <a:ext uri="{FF2B5EF4-FFF2-40B4-BE49-F238E27FC236}">
                <a16:creationId xmlns:a16="http://schemas.microsoft.com/office/drawing/2014/main" id="{BC1B3F52-7498-AE89-4219-6985FC6FEE2A}"/>
              </a:ext>
            </a:extLst>
          </p:cNvPr>
          <p:cNvSpPr>
            <a:spLocks noChangeArrowheads="1"/>
          </p:cNvSpPr>
          <p:nvPr/>
        </p:nvSpPr>
        <p:spPr bwMode="auto">
          <a:xfrm>
            <a:off x="7682540" y="5829463"/>
            <a:ext cx="636235"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settings available on </a:t>
            </a:r>
            <a:endParaRPr lang="en-US" altLang="en-US" sz="1632"/>
          </a:p>
        </p:txBody>
      </p:sp>
      <p:sp>
        <p:nvSpPr>
          <p:cNvPr id="4333" name="Rectangle 541">
            <a:extLst>
              <a:ext uri="{FF2B5EF4-FFF2-40B4-BE49-F238E27FC236}">
                <a16:creationId xmlns:a16="http://schemas.microsoft.com/office/drawing/2014/main" id="{9946C72B-48FA-5D3A-A139-487E7BA1AECD}"/>
              </a:ext>
            </a:extLst>
          </p:cNvPr>
          <p:cNvSpPr>
            <a:spLocks noChangeArrowheads="1"/>
          </p:cNvSpPr>
          <p:nvPr/>
        </p:nvSpPr>
        <p:spPr bwMode="auto">
          <a:xfrm>
            <a:off x="7682540" y="5891013"/>
            <a:ext cx="170098"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the line</a:t>
            </a:r>
            <a:endParaRPr lang="en-US" altLang="en-US" sz="1632"/>
          </a:p>
        </p:txBody>
      </p:sp>
      <p:sp>
        <p:nvSpPr>
          <p:cNvPr id="4334" name="Rectangle 542">
            <a:extLst>
              <a:ext uri="{FF2B5EF4-FFF2-40B4-BE49-F238E27FC236}">
                <a16:creationId xmlns:a16="http://schemas.microsoft.com/office/drawing/2014/main" id="{70B4D4C9-34BB-014E-9C29-ED8A98C3DB6E}"/>
              </a:ext>
            </a:extLst>
          </p:cNvPr>
          <p:cNvSpPr>
            <a:spLocks noChangeArrowheads="1"/>
          </p:cNvSpPr>
          <p:nvPr/>
        </p:nvSpPr>
        <p:spPr bwMode="auto">
          <a:xfrm>
            <a:off x="7580496" y="5944465"/>
            <a:ext cx="9322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11.</a:t>
            </a:r>
            <a:endParaRPr lang="en-US" altLang="en-US" sz="1632"/>
          </a:p>
        </p:txBody>
      </p:sp>
      <p:sp>
        <p:nvSpPr>
          <p:cNvPr id="4335" name="Rectangle 543">
            <a:extLst>
              <a:ext uri="{FF2B5EF4-FFF2-40B4-BE49-F238E27FC236}">
                <a16:creationId xmlns:a16="http://schemas.microsoft.com/office/drawing/2014/main" id="{257FF04E-5A4F-D27A-8F2D-E39A10D4A432}"/>
              </a:ext>
            </a:extLst>
          </p:cNvPr>
          <p:cNvSpPr>
            <a:spLocks noChangeArrowheads="1"/>
          </p:cNvSpPr>
          <p:nvPr/>
        </p:nvSpPr>
        <p:spPr bwMode="auto">
          <a:xfrm>
            <a:off x="7682540" y="5952564"/>
            <a:ext cx="616608"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speed cam video to </a:t>
            </a:r>
            <a:endParaRPr lang="en-US" altLang="en-US" sz="1632"/>
          </a:p>
        </p:txBody>
      </p:sp>
      <p:sp>
        <p:nvSpPr>
          <p:cNvPr id="4336" name="Rectangle 544">
            <a:extLst>
              <a:ext uri="{FF2B5EF4-FFF2-40B4-BE49-F238E27FC236}">
                <a16:creationId xmlns:a16="http://schemas.microsoft.com/office/drawing/2014/main" id="{7C8FD010-64B0-8256-6E45-4D6B725B6B03}"/>
              </a:ext>
            </a:extLst>
          </p:cNvPr>
          <p:cNvSpPr>
            <a:spLocks noChangeArrowheads="1"/>
          </p:cNvSpPr>
          <p:nvPr/>
        </p:nvSpPr>
        <p:spPr bwMode="auto">
          <a:xfrm>
            <a:off x="7682540" y="6014114"/>
            <a:ext cx="562634"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probe for further causes</a:t>
            </a:r>
            <a:endParaRPr lang="en-US" altLang="en-US" sz="1632"/>
          </a:p>
        </p:txBody>
      </p:sp>
      <p:grpSp>
        <p:nvGrpSpPr>
          <p:cNvPr id="4337" name="Group 545">
            <a:extLst>
              <a:ext uri="{FF2B5EF4-FFF2-40B4-BE49-F238E27FC236}">
                <a16:creationId xmlns:a16="http://schemas.microsoft.com/office/drawing/2014/main" id="{B8A56B1B-D26F-C0ED-45B0-562F5C8FE213}"/>
              </a:ext>
            </a:extLst>
          </p:cNvPr>
          <p:cNvGrpSpPr>
            <a:grpSpLocks/>
          </p:cNvGrpSpPr>
          <p:nvPr/>
        </p:nvGrpSpPr>
        <p:grpSpPr bwMode="auto">
          <a:xfrm>
            <a:off x="8819601" y="5194524"/>
            <a:ext cx="417894" cy="411415"/>
            <a:chOff x="4504" y="3207"/>
            <a:chExt cx="258" cy="254"/>
          </a:xfrm>
        </p:grpSpPr>
        <p:sp>
          <p:nvSpPr>
            <p:cNvPr id="4667" name="Rectangle 546">
              <a:extLst>
                <a:ext uri="{FF2B5EF4-FFF2-40B4-BE49-F238E27FC236}">
                  <a16:creationId xmlns:a16="http://schemas.microsoft.com/office/drawing/2014/main" id="{BF0A1CD0-BC85-45B5-E1F8-FFA50ACADBF0}"/>
                </a:ext>
              </a:extLst>
            </p:cNvPr>
            <p:cNvSpPr>
              <a:spLocks noChangeArrowheads="1"/>
            </p:cNvSpPr>
            <p:nvPr/>
          </p:nvSpPr>
          <p:spPr bwMode="auto">
            <a:xfrm>
              <a:off x="4504" y="3207"/>
              <a:ext cx="258" cy="254"/>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8" name="Rectangle 547">
              <a:extLst>
                <a:ext uri="{FF2B5EF4-FFF2-40B4-BE49-F238E27FC236}">
                  <a16:creationId xmlns:a16="http://schemas.microsoft.com/office/drawing/2014/main" id="{A016C6B3-B751-2612-50AB-DF8A3BFD49E6}"/>
                </a:ext>
              </a:extLst>
            </p:cNvPr>
            <p:cNvSpPr>
              <a:spLocks noChangeArrowheads="1"/>
            </p:cNvSpPr>
            <p:nvPr/>
          </p:nvSpPr>
          <p:spPr bwMode="auto">
            <a:xfrm>
              <a:off x="4505" y="3208"/>
              <a:ext cx="256" cy="2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38" name="Group 548">
            <a:extLst>
              <a:ext uri="{FF2B5EF4-FFF2-40B4-BE49-F238E27FC236}">
                <a16:creationId xmlns:a16="http://schemas.microsoft.com/office/drawing/2014/main" id="{8DA010BA-658F-0EF5-2220-1E4522788464}"/>
              </a:ext>
            </a:extLst>
          </p:cNvPr>
          <p:cNvGrpSpPr>
            <a:grpSpLocks/>
          </p:cNvGrpSpPr>
          <p:nvPr/>
        </p:nvGrpSpPr>
        <p:grpSpPr bwMode="auto">
          <a:xfrm>
            <a:off x="9237496" y="5194524"/>
            <a:ext cx="417894" cy="411415"/>
            <a:chOff x="4762" y="3207"/>
            <a:chExt cx="258" cy="254"/>
          </a:xfrm>
        </p:grpSpPr>
        <p:sp>
          <p:nvSpPr>
            <p:cNvPr id="4665" name="Rectangle 549">
              <a:extLst>
                <a:ext uri="{FF2B5EF4-FFF2-40B4-BE49-F238E27FC236}">
                  <a16:creationId xmlns:a16="http://schemas.microsoft.com/office/drawing/2014/main" id="{7ADF2D1C-A6AD-24CF-4C3B-87665FC13ACB}"/>
                </a:ext>
              </a:extLst>
            </p:cNvPr>
            <p:cNvSpPr>
              <a:spLocks noChangeArrowheads="1"/>
            </p:cNvSpPr>
            <p:nvPr/>
          </p:nvSpPr>
          <p:spPr bwMode="auto">
            <a:xfrm>
              <a:off x="4762" y="3207"/>
              <a:ext cx="258" cy="254"/>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6" name="Rectangle 550">
              <a:extLst>
                <a:ext uri="{FF2B5EF4-FFF2-40B4-BE49-F238E27FC236}">
                  <a16:creationId xmlns:a16="http://schemas.microsoft.com/office/drawing/2014/main" id="{FE0FC97C-8051-52AF-2B31-17A22EF5B473}"/>
                </a:ext>
              </a:extLst>
            </p:cNvPr>
            <p:cNvSpPr>
              <a:spLocks noChangeArrowheads="1"/>
            </p:cNvSpPr>
            <p:nvPr/>
          </p:nvSpPr>
          <p:spPr bwMode="auto">
            <a:xfrm>
              <a:off x="4763" y="3208"/>
              <a:ext cx="256" cy="2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39" name="Group 551">
            <a:extLst>
              <a:ext uri="{FF2B5EF4-FFF2-40B4-BE49-F238E27FC236}">
                <a16:creationId xmlns:a16="http://schemas.microsoft.com/office/drawing/2014/main" id="{FD8CCB68-A9E7-DD5A-2C87-FBF1BD859708}"/>
              </a:ext>
            </a:extLst>
          </p:cNvPr>
          <p:cNvGrpSpPr>
            <a:grpSpLocks/>
          </p:cNvGrpSpPr>
          <p:nvPr/>
        </p:nvGrpSpPr>
        <p:grpSpPr bwMode="auto">
          <a:xfrm>
            <a:off x="8819601" y="5605939"/>
            <a:ext cx="417894" cy="411415"/>
            <a:chOff x="4504" y="3461"/>
            <a:chExt cx="258" cy="254"/>
          </a:xfrm>
        </p:grpSpPr>
        <p:sp>
          <p:nvSpPr>
            <p:cNvPr id="4663" name="Rectangle 552">
              <a:extLst>
                <a:ext uri="{FF2B5EF4-FFF2-40B4-BE49-F238E27FC236}">
                  <a16:creationId xmlns:a16="http://schemas.microsoft.com/office/drawing/2014/main" id="{C05454AB-B871-0DDA-B4AA-5847AB2BD12A}"/>
                </a:ext>
              </a:extLst>
            </p:cNvPr>
            <p:cNvSpPr>
              <a:spLocks noChangeArrowheads="1"/>
            </p:cNvSpPr>
            <p:nvPr/>
          </p:nvSpPr>
          <p:spPr bwMode="auto">
            <a:xfrm>
              <a:off x="4504" y="3461"/>
              <a:ext cx="258" cy="254"/>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4" name="Rectangle 553">
              <a:extLst>
                <a:ext uri="{FF2B5EF4-FFF2-40B4-BE49-F238E27FC236}">
                  <a16:creationId xmlns:a16="http://schemas.microsoft.com/office/drawing/2014/main" id="{E048C20A-BC13-4A6C-384F-D0BCBCE9EB69}"/>
                </a:ext>
              </a:extLst>
            </p:cNvPr>
            <p:cNvSpPr>
              <a:spLocks noChangeArrowheads="1"/>
            </p:cNvSpPr>
            <p:nvPr/>
          </p:nvSpPr>
          <p:spPr bwMode="auto">
            <a:xfrm>
              <a:off x="4505" y="3462"/>
              <a:ext cx="256" cy="2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40" name="Group 554">
            <a:extLst>
              <a:ext uri="{FF2B5EF4-FFF2-40B4-BE49-F238E27FC236}">
                <a16:creationId xmlns:a16="http://schemas.microsoft.com/office/drawing/2014/main" id="{7DF4D269-A0DC-68DF-D3EC-B8D0EB595973}"/>
              </a:ext>
            </a:extLst>
          </p:cNvPr>
          <p:cNvGrpSpPr>
            <a:grpSpLocks/>
          </p:cNvGrpSpPr>
          <p:nvPr/>
        </p:nvGrpSpPr>
        <p:grpSpPr bwMode="auto">
          <a:xfrm>
            <a:off x="9237496" y="5605939"/>
            <a:ext cx="417894" cy="411415"/>
            <a:chOff x="4762" y="3461"/>
            <a:chExt cx="258" cy="254"/>
          </a:xfrm>
        </p:grpSpPr>
        <p:sp>
          <p:nvSpPr>
            <p:cNvPr id="4661" name="Rectangle 555">
              <a:extLst>
                <a:ext uri="{FF2B5EF4-FFF2-40B4-BE49-F238E27FC236}">
                  <a16:creationId xmlns:a16="http://schemas.microsoft.com/office/drawing/2014/main" id="{AD159297-935B-1F2D-CEE3-6C693236E5B5}"/>
                </a:ext>
              </a:extLst>
            </p:cNvPr>
            <p:cNvSpPr>
              <a:spLocks noChangeArrowheads="1"/>
            </p:cNvSpPr>
            <p:nvPr/>
          </p:nvSpPr>
          <p:spPr bwMode="auto">
            <a:xfrm>
              <a:off x="4762" y="3461"/>
              <a:ext cx="258" cy="254"/>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2" name="Rectangle 556">
              <a:extLst>
                <a:ext uri="{FF2B5EF4-FFF2-40B4-BE49-F238E27FC236}">
                  <a16:creationId xmlns:a16="http://schemas.microsoft.com/office/drawing/2014/main" id="{9DB5040A-C811-DBF7-23D3-BFD94BCC4F31}"/>
                </a:ext>
              </a:extLst>
            </p:cNvPr>
            <p:cNvSpPr>
              <a:spLocks noChangeArrowheads="1"/>
            </p:cNvSpPr>
            <p:nvPr/>
          </p:nvSpPr>
          <p:spPr bwMode="auto">
            <a:xfrm>
              <a:off x="4763" y="3462"/>
              <a:ext cx="256" cy="2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341" name="Line 557">
            <a:extLst>
              <a:ext uri="{FF2B5EF4-FFF2-40B4-BE49-F238E27FC236}">
                <a16:creationId xmlns:a16="http://schemas.microsoft.com/office/drawing/2014/main" id="{3D5E88A4-4478-F4C3-A1F1-2904D479AA17}"/>
              </a:ext>
            </a:extLst>
          </p:cNvPr>
          <p:cNvSpPr>
            <a:spLocks noChangeShapeType="1"/>
          </p:cNvSpPr>
          <p:nvPr/>
        </p:nvSpPr>
        <p:spPr bwMode="auto">
          <a:xfrm>
            <a:off x="8814742" y="6099960"/>
            <a:ext cx="840647" cy="16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42" name="Line 558">
            <a:extLst>
              <a:ext uri="{FF2B5EF4-FFF2-40B4-BE49-F238E27FC236}">
                <a16:creationId xmlns:a16="http://schemas.microsoft.com/office/drawing/2014/main" id="{68005FB7-345D-D1C1-6CC4-1AF54005681A}"/>
              </a:ext>
            </a:extLst>
          </p:cNvPr>
          <p:cNvSpPr>
            <a:spLocks noChangeShapeType="1"/>
          </p:cNvSpPr>
          <p:nvPr/>
        </p:nvSpPr>
        <p:spPr bwMode="auto">
          <a:xfrm>
            <a:off x="8719177" y="5191284"/>
            <a:ext cx="1620" cy="8244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43" name="Rectangle 559">
            <a:extLst>
              <a:ext uri="{FF2B5EF4-FFF2-40B4-BE49-F238E27FC236}">
                <a16:creationId xmlns:a16="http://schemas.microsoft.com/office/drawing/2014/main" id="{2218DC2A-BC2C-B81C-48CB-5FA69A07D560}"/>
              </a:ext>
            </a:extLst>
          </p:cNvPr>
          <p:cNvSpPr>
            <a:spLocks noChangeArrowheads="1"/>
          </p:cNvSpPr>
          <p:nvPr/>
        </p:nvSpPr>
        <p:spPr bwMode="auto">
          <a:xfrm>
            <a:off x="8834179" y="5192903"/>
            <a:ext cx="238792"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Do it soon</a:t>
            </a:r>
            <a:endParaRPr lang="en-US" altLang="en-US" sz="1632"/>
          </a:p>
        </p:txBody>
      </p:sp>
      <p:sp>
        <p:nvSpPr>
          <p:cNvPr id="4344" name="Rectangle 560">
            <a:extLst>
              <a:ext uri="{FF2B5EF4-FFF2-40B4-BE49-F238E27FC236}">
                <a16:creationId xmlns:a16="http://schemas.microsoft.com/office/drawing/2014/main" id="{F25D1BEC-B315-3B55-9243-0F85E0ABAF66}"/>
              </a:ext>
            </a:extLst>
          </p:cNvPr>
          <p:cNvSpPr>
            <a:spLocks noChangeArrowheads="1"/>
          </p:cNvSpPr>
          <p:nvPr/>
        </p:nvSpPr>
        <p:spPr bwMode="auto">
          <a:xfrm>
            <a:off x="9248834" y="5192903"/>
            <a:ext cx="106312"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Plan</a:t>
            </a:r>
            <a:endParaRPr lang="en-US" altLang="en-US" sz="1632"/>
          </a:p>
        </p:txBody>
      </p:sp>
      <p:sp>
        <p:nvSpPr>
          <p:cNvPr id="4345" name="Rectangle 561">
            <a:extLst>
              <a:ext uri="{FF2B5EF4-FFF2-40B4-BE49-F238E27FC236}">
                <a16:creationId xmlns:a16="http://schemas.microsoft.com/office/drawing/2014/main" id="{74A45045-1EE0-28E9-2460-EF8563C9AF55}"/>
              </a:ext>
            </a:extLst>
          </p:cNvPr>
          <p:cNvSpPr>
            <a:spLocks noChangeArrowheads="1"/>
          </p:cNvSpPr>
          <p:nvPr/>
        </p:nvSpPr>
        <p:spPr bwMode="auto">
          <a:xfrm>
            <a:off x="8834179" y="5605938"/>
            <a:ext cx="332020"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If there is time</a:t>
            </a:r>
            <a:endParaRPr lang="en-US" altLang="en-US" sz="1632"/>
          </a:p>
        </p:txBody>
      </p:sp>
      <p:sp>
        <p:nvSpPr>
          <p:cNvPr id="4346" name="Rectangle 562">
            <a:extLst>
              <a:ext uri="{FF2B5EF4-FFF2-40B4-BE49-F238E27FC236}">
                <a16:creationId xmlns:a16="http://schemas.microsoft.com/office/drawing/2014/main" id="{942BC054-66D2-7BF3-4158-095460252423}"/>
              </a:ext>
            </a:extLst>
          </p:cNvPr>
          <p:cNvSpPr>
            <a:spLocks noChangeArrowheads="1"/>
          </p:cNvSpPr>
          <p:nvPr/>
        </p:nvSpPr>
        <p:spPr bwMode="auto">
          <a:xfrm>
            <a:off x="9248834" y="5605938"/>
            <a:ext cx="10304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Skip</a:t>
            </a:r>
            <a:endParaRPr lang="en-US" altLang="en-US" sz="1632"/>
          </a:p>
        </p:txBody>
      </p:sp>
      <p:sp>
        <p:nvSpPr>
          <p:cNvPr id="4347" name="Rectangle 563">
            <a:extLst>
              <a:ext uri="{FF2B5EF4-FFF2-40B4-BE49-F238E27FC236}">
                <a16:creationId xmlns:a16="http://schemas.microsoft.com/office/drawing/2014/main" id="{A05F8F00-4BE0-45C4-11C5-20E7455180CF}"/>
              </a:ext>
            </a:extLst>
          </p:cNvPr>
          <p:cNvSpPr>
            <a:spLocks noChangeArrowheads="1"/>
          </p:cNvSpPr>
          <p:nvPr/>
        </p:nvSpPr>
        <p:spPr bwMode="auto">
          <a:xfrm>
            <a:off x="8983196" y="6035171"/>
            <a:ext cx="99770"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low</a:t>
            </a:r>
            <a:endParaRPr lang="en-US" altLang="en-US" sz="1632"/>
          </a:p>
        </p:txBody>
      </p:sp>
      <p:sp>
        <p:nvSpPr>
          <p:cNvPr id="4348" name="Rectangle 564">
            <a:extLst>
              <a:ext uri="{FF2B5EF4-FFF2-40B4-BE49-F238E27FC236}">
                <a16:creationId xmlns:a16="http://schemas.microsoft.com/office/drawing/2014/main" id="{33080E6E-A0D1-64CF-5F5B-879AC93CF6B6}"/>
              </a:ext>
            </a:extLst>
          </p:cNvPr>
          <p:cNvSpPr>
            <a:spLocks noChangeArrowheads="1"/>
          </p:cNvSpPr>
          <p:nvPr/>
        </p:nvSpPr>
        <p:spPr bwMode="auto">
          <a:xfrm>
            <a:off x="9378413" y="6035171"/>
            <a:ext cx="127574"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high</a:t>
            </a:r>
            <a:endParaRPr lang="en-US" altLang="en-US" sz="1632"/>
          </a:p>
        </p:txBody>
      </p:sp>
      <p:sp>
        <p:nvSpPr>
          <p:cNvPr id="4349" name="Rectangle 565">
            <a:extLst>
              <a:ext uri="{FF2B5EF4-FFF2-40B4-BE49-F238E27FC236}">
                <a16:creationId xmlns:a16="http://schemas.microsoft.com/office/drawing/2014/main" id="{556E7F43-D908-0CB4-AABB-165AB37BA952}"/>
              </a:ext>
            </a:extLst>
          </p:cNvPr>
          <p:cNvSpPr>
            <a:spLocks noChangeArrowheads="1"/>
          </p:cNvSpPr>
          <p:nvPr/>
        </p:nvSpPr>
        <p:spPr bwMode="auto">
          <a:xfrm>
            <a:off x="9161368" y="6122637"/>
            <a:ext cx="158650"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Effort</a:t>
            </a:r>
            <a:endParaRPr lang="en-US" altLang="en-US" sz="1632"/>
          </a:p>
        </p:txBody>
      </p:sp>
      <p:sp>
        <p:nvSpPr>
          <p:cNvPr id="4350" name="Rectangle 566">
            <a:extLst>
              <a:ext uri="{FF2B5EF4-FFF2-40B4-BE49-F238E27FC236}">
                <a16:creationId xmlns:a16="http://schemas.microsoft.com/office/drawing/2014/main" id="{4846DE2F-6DB7-3D93-A9EE-2F74F2B652CF}"/>
              </a:ext>
            </a:extLst>
          </p:cNvPr>
          <p:cNvSpPr>
            <a:spLocks noChangeArrowheads="1"/>
          </p:cNvSpPr>
          <p:nvPr/>
        </p:nvSpPr>
        <p:spPr bwMode="auto">
          <a:xfrm rot="16200000">
            <a:off x="8705736" y="5782947"/>
            <a:ext cx="99770"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low</a:t>
            </a:r>
            <a:endParaRPr lang="en-US" altLang="en-US" sz="1632"/>
          </a:p>
        </p:txBody>
      </p:sp>
      <p:sp>
        <p:nvSpPr>
          <p:cNvPr id="4351" name="Rectangle 567">
            <a:extLst>
              <a:ext uri="{FF2B5EF4-FFF2-40B4-BE49-F238E27FC236}">
                <a16:creationId xmlns:a16="http://schemas.microsoft.com/office/drawing/2014/main" id="{26E5262B-4E67-98E8-3407-1FA25102D8F5}"/>
              </a:ext>
            </a:extLst>
          </p:cNvPr>
          <p:cNvSpPr>
            <a:spLocks noChangeArrowheads="1"/>
          </p:cNvSpPr>
          <p:nvPr/>
        </p:nvSpPr>
        <p:spPr bwMode="auto">
          <a:xfrm rot="16200000">
            <a:off x="8691834" y="5363432"/>
            <a:ext cx="127574"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high</a:t>
            </a:r>
            <a:endParaRPr lang="en-US" altLang="en-US" sz="1632"/>
          </a:p>
        </p:txBody>
      </p:sp>
      <p:sp>
        <p:nvSpPr>
          <p:cNvPr id="4352" name="Rectangle 568">
            <a:extLst>
              <a:ext uri="{FF2B5EF4-FFF2-40B4-BE49-F238E27FC236}">
                <a16:creationId xmlns:a16="http://schemas.microsoft.com/office/drawing/2014/main" id="{F988D3E6-F65A-A6BB-4894-BC235AC8D0A3}"/>
              </a:ext>
            </a:extLst>
          </p:cNvPr>
          <p:cNvSpPr>
            <a:spLocks noChangeArrowheads="1"/>
          </p:cNvSpPr>
          <p:nvPr/>
        </p:nvSpPr>
        <p:spPr bwMode="auto">
          <a:xfrm rot="16200000">
            <a:off x="8571625" y="5554562"/>
            <a:ext cx="19953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Impact</a:t>
            </a:r>
            <a:endParaRPr lang="en-US" altLang="en-US" sz="1632"/>
          </a:p>
        </p:txBody>
      </p:sp>
      <p:grpSp>
        <p:nvGrpSpPr>
          <p:cNvPr id="4353" name="Group 569">
            <a:extLst>
              <a:ext uri="{FF2B5EF4-FFF2-40B4-BE49-F238E27FC236}">
                <a16:creationId xmlns:a16="http://schemas.microsoft.com/office/drawing/2014/main" id="{05251617-8823-944E-5AB0-B167DD33258A}"/>
              </a:ext>
            </a:extLst>
          </p:cNvPr>
          <p:cNvGrpSpPr>
            <a:grpSpLocks/>
          </p:cNvGrpSpPr>
          <p:nvPr/>
        </p:nvGrpSpPr>
        <p:grpSpPr bwMode="auto">
          <a:xfrm>
            <a:off x="9396231" y="5785729"/>
            <a:ext cx="102044" cy="105284"/>
            <a:chOff x="4860" y="3572"/>
            <a:chExt cx="63" cy="65"/>
          </a:xfrm>
        </p:grpSpPr>
        <p:grpSp>
          <p:nvGrpSpPr>
            <p:cNvPr id="4656" name="Group 570">
              <a:extLst>
                <a:ext uri="{FF2B5EF4-FFF2-40B4-BE49-F238E27FC236}">
                  <a16:creationId xmlns:a16="http://schemas.microsoft.com/office/drawing/2014/main" id="{6B7D34EA-4A75-F9D7-11E0-C09AC9C62AFA}"/>
                </a:ext>
              </a:extLst>
            </p:cNvPr>
            <p:cNvGrpSpPr>
              <a:grpSpLocks/>
            </p:cNvGrpSpPr>
            <p:nvPr/>
          </p:nvGrpSpPr>
          <p:grpSpPr bwMode="auto">
            <a:xfrm>
              <a:off x="4860" y="3572"/>
              <a:ext cx="63" cy="65"/>
              <a:chOff x="4860" y="3572"/>
              <a:chExt cx="63" cy="65"/>
            </a:xfrm>
          </p:grpSpPr>
          <p:sp>
            <p:nvSpPr>
              <p:cNvPr id="4659" name="Oval 571">
                <a:extLst>
                  <a:ext uri="{FF2B5EF4-FFF2-40B4-BE49-F238E27FC236}">
                    <a16:creationId xmlns:a16="http://schemas.microsoft.com/office/drawing/2014/main" id="{C9074565-A338-AD61-631A-97D80AE3E7F5}"/>
                  </a:ext>
                </a:extLst>
              </p:cNvPr>
              <p:cNvSpPr>
                <a:spLocks noChangeArrowheads="1"/>
              </p:cNvSpPr>
              <p:nvPr/>
            </p:nvSpPr>
            <p:spPr bwMode="auto">
              <a:xfrm>
                <a:off x="4860" y="3572"/>
                <a:ext cx="63" cy="65"/>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0" name="Oval 572">
                <a:extLst>
                  <a:ext uri="{FF2B5EF4-FFF2-40B4-BE49-F238E27FC236}">
                    <a16:creationId xmlns:a16="http://schemas.microsoft.com/office/drawing/2014/main" id="{0E7472F9-9109-4095-8B1C-5E2351FE9802}"/>
                  </a:ext>
                </a:extLst>
              </p:cNvPr>
              <p:cNvSpPr>
                <a:spLocks noChangeArrowheads="1"/>
              </p:cNvSpPr>
              <p:nvPr/>
            </p:nvSpPr>
            <p:spPr bwMode="auto">
              <a:xfrm>
                <a:off x="4861" y="3573"/>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57" name="Rectangle 573">
              <a:extLst>
                <a:ext uri="{FF2B5EF4-FFF2-40B4-BE49-F238E27FC236}">
                  <a16:creationId xmlns:a16="http://schemas.microsoft.com/office/drawing/2014/main" id="{28DEF948-4429-56A1-819C-F04E4F30977B}"/>
                </a:ext>
              </a:extLst>
            </p:cNvPr>
            <p:cNvSpPr>
              <a:spLocks noChangeArrowheads="1"/>
            </p:cNvSpPr>
            <p:nvPr/>
          </p:nvSpPr>
          <p:spPr bwMode="auto">
            <a:xfrm>
              <a:off x="4879" y="3579"/>
              <a:ext cx="23" cy="52"/>
            </a:xfrm>
            <a:prstGeom prst="rect">
              <a:avLst/>
            </a:prstGeom>
            <a:solidFill>
              <a:srgbClr val="C22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58" name="Rectangle 574">
              <a:extLst>
                <a:ext uri="{FF2B5EF4-FFF2-40B4-BE49-F238E27FC236}">
                  <a16:creationId xmlns:a16="http://schemas.microsoft.com/office/drawing/2014/main" id="{1DAAD8FE-C923-F889-62C2-E2095359DC25}"/>
                </a:ext>
              </a:extLst>
            </p:cNvPr>
            <p:cNvSpPr>
              <a:spLocks noChangeArrowheads="1"/>
            </p:cNvSpPr>
            <p:nvPr/>
          </p:nvSpPr>
          <p:spPr bwMode="auto">
            <a:xfrm>
              <a:off x="4881" y="3583"/>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9</a:t>
              </a:r>
              <a:endParaRPr lang="en-US" altLang="en-US" sz="1632"/>
            </a:p>
          </p:txBody>
        </p:sp>
      </p:grpSp>
      <p:grpSp>
        <p:nvGrpSpPr>
          <p:cNvPr id="4354" name="Group 575">
            <a:extLst>
              <a:ext uri="{FF2B5EF4-FFF2-40B4-BE49-F238E27FC236}">
                <a16:creationId xmlns:a16="http://schemas.microsoft.com/office/drawing/2014/main" id="{38EF0715-C121-BBA0-AD96-9E3960E47690}"/>
              </a:ext>
            </a:extLst>
          </p:cNvPr>
          <p:cNvGrpSpPr>
            <a:grpSpLocks/>
          </p:cNvGrpSpPr>
          <p:nvPr/>
        </p:nvGrpSpPr>
        <p:grpSpPr bwMode="auto">
          <a:xfrm>
            <a:off x="9072282" y="5680446"/>
            <a:ext cx="100424" cy="103664"/>
            <a:chOff x="4660" y="3507"/>
            <a:chExt cx="62" cy="64"/>
          </a:xfrm>
        </p:grpSpPr>
        <p:grpSp>
          <p:nvGrpSpPr>
            <p:cNvPr id="4651" name="Group 576">
              <a:extLst>
                <a:ext uri="{FF2B5EF4-FFF2-40B4-BE49-F238E27FC236}">
                  <a16:creationId xmlns:a16="http://schemas.microsoft.com/office/drawing/2014/main" id="{2DBE646B-BA38-0A82-938D-77E0DC63AD1E}"/>
                </a:ext>
              </a:extLst>
            </p:cNvPr>
            <p:cNvGrpSpPr>
              <a:grpSpLocks/>
            </p:cNvGrpSpPr>
            <p:nvPr/>
          </p:nvGrpSpPr>
          <p:grpSpPr bwMode="auto">
            <a:xfrm>
              <a:off x="4660" y="3507"/>
              <a:ext cx="62" cy="64"/>
              <a:chOff x="4660" y="3507"/>
              <a:chExt cx="62" cy="64"/>
            </a:xfrm>
          </p:grpSpPr>
          <p:sp>
            <p:nvSpPr>
              <p:cNvPr id="4654" name="Oval 577">
                <a:extLst>
                  <a:ext uri="{FF2B5EF4-FFF2-40B4-BE49-F238E27FC236}">
                    <a16:creationId xmlns:a16="http://schemas.microsoft.com/office/drawing/2014/main" id="{F448488F-D3E1-1C70-9C43-B5E450BC4AE6}"/>
                  </a:ext>
                </a:extLst>
              </p:cNvPr>
              <p:cNvSpPr>
                <a:spLocks noChangeArrowheads="1"/>
              </p:cNvSpPr>
              <p:nvPr/>
            </p:nvSpPr>
            <p:spPr bwMode="auto">
              <a:xfrm>
                <a:off x="4660" y="3507"/>
                <a:ext cx="62" cy="64"/>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55" name="Oval 578">
                <a:extLst>
                  <a:ext uri="{FF2B5EF4-FFF2-40B4-BE49-F238E27FC236}">
                    <a16:creationId xmlns:a16="http://schemas.microsoft.com/office/drawing/2014/main" id="{8213EADB-F850-2BA6-3737-75E2BC4A3B0E}"/>
                  </a:ext>
                </a:extLst>
              </p:cNvPr>
              <p:cNvSpPr>
                <a:spLocks noChangeArrowheads="1"/>
              </p:cNvSpPr>
              <p:nvPr/>
            </p:nvSpPr>
            <p:spPr bwMode="auto">
              <a:xfrm>
                <a:off x="4661" y="3508"/>
                <a:ext cx="60" cy="62"/>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52" name="Rectangle 579">
              <a:extLst>
                <a:ext uri="{FF2B5EF4-FFF2-40B4-BE49-F238E27FC236}">
                  <a16:creationId xmlns:a16="http://schemas.microsoft.com/office/drawing/2014/main" id="{67911BD1-33DD-AEE6-45CF-DB65C1219405}"/>
                </a:ext>
              </a:extLst>
            </p:cNvPr>
            <p:cNvSpPr>
              <a:spLocks noChangeArrowheads="1"/>
            </p:cNvSpPr>
            <p:nvPr/>
          </p:nvSpPr>
          <p:spPr bwMode="auto">
            <a:xfrm>
              <a:off x="4679" y="3513"/>
              <a:ext cx="23" cy="5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53" name="Rectangle 580">
              <a:extLst>
                <a:ext uri="{FF2B5EF4-FFF2-40B4-BE49-F238E27FC236}">
                  <a16:creationId xmlns:a16="http://schemas.microsoft.com/office/drawing/2014/main" id="{0264049F-7CAC-ACC7-CCE9-98FE9C8859E7}"/>
                </a:ext>
              </a:extLst>
            </p:cNvPr>
            <p:cNvSpPr>
              <a:spLocks noChangeArrowheads="1"/>
            </p:cNvSpPr>
            <p:nvPr/>
          </p:nvSpPr>
          <p:spPr bwMode="auto">
            <a:xfrm>
              <a:off x="4670" y="3517"/>
              <a:ext cx="4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11</a:t>
              </a:r>
              <a:endParaRPr lang="en-US" altLang="en-US" sz="1632"/>
            </a:p>
          </p:txBody>
        </p:sp>
      </p:grpSp>
      <p:grpSp>
        <p:nvGrpSpPr>
          <p:cNvPr id="4355" name="Group 581">
            <a:extLst>
              <a:ext uri="{FF2B5EF4-FFF2-40B4-BE49-F238E27FC236}">
                <a16:creationId xmlns:a16="http://schemas.microsoft.com/office/drawing/2014/main" id="{67CA3E7F-2FB0-7A43-DBF3-733B2028576D}"/>
              </a:ext>
            </a:extLst>
          </p:cNvPr>
          <p:cNvGrpSpPr>
            <a:grpSpLocks/>
          </p:cNvGrpSpPr>
          <p:nvPr/>
        </p:nvGrpSpPr>
        <p:grpSpPr bwMode="auto">
          <a:xfrm>
            <a:off x="9203481" y="5372695"/>
            <a:ext cx="102043" cy="105283"/>
            <a:chOff x="4741" y="3317"/>
            <a:chExt cx="63" cy="65"/>
          </a:xfrm>
        </p:grpSpPr>
        <p:grpSp>
          <p:nvGrpSpPr>
            <p:cNvPr id="4646" name="Group 582">
              <a:extLst>
                <a:ext uri="{FF2B5EF4-FFF2-40B4-BE49-F238E27FC236}">
                  <a16:creationId xmlns:a16="http://schemas.microsoft.com/office/drawing/2014/main" id="{FB3334FA-0081-0E6D-03F1-BB7497332487}"/>
                </a:ext>
              </a:extLst>
            </p:cNvPr>
            <p:cNvGrpSpPr>
              <a:grpSpLocks/>
            </p:cNvGrpSpPr>
            <p:nvPr/>
          </p:nvGrpSpPr>
          <p:grpSpPr bwMode="auto">
            <a:xfrm>
              <a:off x="4741" y="3317"/>
              <a:ext cx="63" cy="65"/>
              <a:chOff x="4741" y="3317"/>
              <a:chExt cx="63" cy="65"/>
            </a:xfrm>
          </p:grpSpPr>
          <p:sp>
            <p:nvSpPr>
              <p:cNvPr id="4649" name="Oval 583">
                <a:extLst>
                  <a:ext uri="{FF2B5EF4-FFF2-40B4-BE49-F238E27FC236}">
                    <a16:creationId xmlns:a16="http://schemas.microsoft.com/office/drawing/2014/main" id="{67CB0052-ED12-1FBB-4081-26647CAAA299}"/>
                  </a:ext>
                </a:extLst>
              </p:cNvPr>
              <p:cNvSpPr>
                <a:spLocks noChangeArrowheads="1"/>
              </p:cNvSpPr>
              <p:nvPr/>
            </p:nvSpPr>
            <p:spPr bwMode="auto">
              <a:xfrm>
                <a:off x="4741" y="3317"/>
                <a:ext cx="63" cy="65"/>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50" name="Oval 584">
                <a:extLst>
                  <a:ext uri="{FF2B5EF4-FFF2-40B4-BE49-F238E27FC236}">
                    <a16:creationId xmlns:a16="http://schemas.microsoft.com/office/drawing/2014/main" id="{4B8A938A-88C5-1C29-E05C-B94CD0DF7154}"/>
                  </a:ext>
                </a:extLst>
              </p:cNvPr>
              <p:cNvSpPr>
                <a:spLocks noChangeArrowheads="1"/>
              </p:cNvSpPr>
              <p:nvPr/>
            </p:nvSpPr>
            <p:spPr bwMode="auto">
              <a:xfrm>
                <a:off x="4742" y="3318"/>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47" name="Rectangle 585">
              <a:extLst>
                <a:ext uri="{FF2B5EF4-FFF2-40B4-BE49-F238E27FC236}">
                  <a16:creationId xmlns:a16="http://schemas.microsoft.com/office/drawing/2014/main" id="{238FA133-40C3-ECDD-FBAA-E719FEBA3C0C}"/>
                </a:ext>
              </a:extLst>
            </p:cNvPr>
            <p:cNvSpPr>
              <a:spLocks noChangeArrowheads="1"/>
            </p:cNvSpPr>
            <p:nvPr/>
          </p:nvSpPr>
          <p:spPr bwMode="auto">
            <a:xfrm>
              <a:off x="4761" y="3323"/>
              <a:ext cx="23" cy="53"/>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48" name="Rectangle 586">
              <a:extLst>
                <a:ext uri="{FF2B5EF4-FFF2-40B4-BE49-F238E27FC236}">
                  <a16:creationId xmlns:a16="http://schemas.microsoft.com/office/drawing/2014/main" id="{19FF5276-625D-C659-BDA2-52E1ADEC603D}"/>
                </a:ext>
              </a:extLst>
            </p:cNvPr>
            <p:cNvSpPr>
              <a:spLocks noChangeArrowheads="1"/>
            </p:cNvSpPr>
            <p:nvPr/>
          </p:nvSpPr>
          <p:spPr bwMode="auto">
            <a:xfrm>
              <a:off x="4762" y="3328"/>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8</a:t>
              </a:r>
              <a:endParaRPr lang="en-US" altLang="en-US" sz="1632"/>
            </a:p>
          </p:txBody>
        </p:sp>
      </p:grpSp>
      <p:grpSp>
        <p:nvGrpSpPr>
          <p:cNvPr id="4356" name="Group 587">
            <a:extLst>
              <a:ext uri="{FF2B5EF4-FFF2-40B4-BE49-F238E27FC236}">
                <a16:creationId xmlns:a16="http://schemas.microsoft.com/office/drawing/2014/main" id="{12A957C6-1808-8231-DB12-DFC8101E5DB3}"/>
              </a:ext>
            </a:extLst>
          </p:cNvPr>
          <p:cNvGrpSpPr>
            <a:grpSpLocks/>
          </p:cNvGrpSpPr>
          <p:nvPr/>
        </p:nvGrpSpPr>
        <p:grpSpPr bwMode="auto">
          <a:xfrm>
            <a:off x="9289328" y="5487696"/>
            <a:ext cx="102044" cy="105284"/>
            <a:chOff x="4794" y="3388"/>
            <a:chExt cx="63" cy="65"/>
          </a:xfrm>
        </p:grpSpPr>
        <p:grpSp>
          <p:nvGrpSpPr>
            <p:cNvPr id="4641" name="Group 588">
              <a:extLst>
                <a:ext uri="{FF2B5EF4-FFF2-40B4-BE49-F238E27FC236}">
                  <a16:creationId xmlns:a16="http://schemas.microsoft.com/office/drawing/2014/main" id="{152AA8CB-4D4A-4BDF-0DEC-9759A418A451}"/>
                </a:ext>
              </a:extLst>
            </p:cNvPr>
            <p:cNvGrpSpPr>
              <a:grpSpLocks/>
            </p:cNvGrpSpPr>
            <p:nvPr/>
          </p:nvGrpSpPr>
          <p:grpSpPr bwMode="auto">
            <a:xfrm>
              <a:off x="4794" y="3388"/>
              <a:ext cx="63" cy="65"/>
              <a:chOff x="4794" y="3388"/>
              <a:chExt cx="63" cy="65"/>
            </a:xfrm>
          </p:grpSpPr>
          <p:sp>
            <p:nvSpPr>
              <p:cNvPr id="4644" name="Oval 589">
                <a:extLst>
                  <a:ext uri="{FF2B5EF4-FFF2-40B4-BE49-F238E27FC236}">
                    <a16:creationId xmlns:a16="http://schemas.microsoft.com/office/drawing/2014/main" id="{2D321BB8-CBE6-3E86-1D93-137171AAC4F0}"/>
                  </a:ext>
                </a:extLst>
              </p:cNvPr>
              <p:cNvSpPr>
                <a:spLocks noChangeArrowheads="1"/>
              </p:cNvSpPr>
              <p:nvPr/>
            </p:nvSpPr>
            <p:spPr bwMode="auto">
              <a:xfrm>
                <a:off x="4794" y="3388"/>
                <a:ext cx="63" cy="65"/>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45" name="Oval 590">
                <a:extLst>
                  <a:ext uri="{FF2B5EF4-FFF2-40B4-BE49-F238E27FC236}">
                    <a16:creationId xmlns:a16="http://schemas.microsoft.com/office/drawing/2014/main" id="{4E4834EE-48D8-3043-B72F-ACC15163BF3F}"/>
                  </a:ext>
                </a:extLst>
              </p:cNvPr>
              <p:cNvSpPr>
                <a:spLocks noChangeArrowheads="1"/>
              </p:cNvSpPr>
              <p:nvPr/>
            </p:nvSpPr>
            <p:spPr bwMode="auto">
              <a:xfrm>
                <a:off x="4795" y="3389"/>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42" name="Rectangle 591">
              <a:extLst>
                <a:ext uri="{FF2B5EF4-FFF2-40B4-BE49-F238E27FC236}">
                  <a16:creationId xmlns:a16="http://schemas.microsoft.com/office/drawing/2014/main" id="{15D7EC04-3895-0700-14F9-B8EE65A15103}"/>
                </a:ext>
              </a:extLst>
            </p:cNvPr>
            <p:cNvSpPr>
              <a:spLocks noChangeArrowheads="1"/>
            </p:cNvSpPr>
            <p:nvPr/>
          </p:nvSpPr>
          <p:spPr bwMode="auto">
            <a:xfrm>
              <a:off x="4813" y="3394"/>
              <a:ext cx="24" cy="53"/>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43" name="Rectangle 592">
              <a:extLst>
                <a:ext uri="{FF2B5EF4-FFF2-40B4-BE49-F238E27FC236}">
                  <a16:creationId xmlns:a16="http://schemas.microsoft.com/office/drawing/2014/main" id="{CC2B8C51-3D87-662D-D186-BFE4A5BD373C}"/>
                </a:ext>
              </a:extLst>
            </p:cNvPr>
            <p:cNvSpPr>
              <a:spLocks noChangeArrowheads="1"/>
            </p:cNvSpPr>
            <p:nvPr/>
          </p:nvSpPr>
          <p:spPr bwMode="auto">
            <a:xfrm>
              <a:off x="4805" y="3399"/>
              <a:ext cx="4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10</a:t>
              </a:r>
              <a:endParaRPr lang="en-US" altLang="en-US" sz="1632"/>
            </a:p>
          </p:txBody>
        </p:sp>
      </p:grpSp>
      <p:grpSp>
        <p:nvGrpSpPr>
          <p:cNvPr id="4357" name="Group 593">
            <a:extLst>
              <a:ext uri="{FF2B5EF4-FFF2-40B4-BE49-F238E27FC236}">
                <a16:creationId xmlns:a16="http://schemas.microsoft.com/office/drawing/2014/main" id="{5789544F-CE2F-7E94-A1B0-9E21D45799E7}"/>
              </a:ext>
            </a:extLst>
          </p:cNvPr>
          <p:cNvGrpSpPr>
            <a:grpSpLocks/>
          </p:cNvGrpSpPr>
          <p:nvPr/>
        </p:nvGrpSpPr>
        <p:grpSpPr bwMode="auto">
          <a:xfrm>
            <a:off x="8921645" y="5675587"/>
            <a:ext cx="102043" cy="105284"/>
            <a:chOff x="4567" y="3504"/>
            <a:chExt cx="63" cy="65"/>
          </a:xfrm>
        </p:grpSpPr>
        <p:grpSp>
          <p:nvGrpSpPr>
            <p:cNvPr id="4636" name="Group 594">
              <a:extLst>
                <a:ext uri="{FF2B5EF4-FFF2-40B4-BE49-F238E27FC236}">
                  <a16:creationId xmlns:a16="http://schemas.microsoft.com/office/drawing/2014/main" id="{82EAC02F-31E1-DD53-3138-9A1885A421F8}"/>
                </a:ext>
              </a:extLst>
            </p:cNvPr>
            <p:cNvGrpSpPr>
              <a:grpSpLocks/>
            </p:cNvGrpSpPr>
            <p:nvPr/>
          </p:nvGrpSpPr>
          <p:grpSpPr bwMode="auto">
            <a:xfrm>
              <a:off x="4567" y="3504"/>
              <a:ext cx="63" cy="65"/>
              <a:chOff x="4567" y="3504"/>
              <a:chExt cx="63" cy="65"/>
            </a:xfrm>
          </p:grpSpPr>
          <p:sp>
            <p:nvSpPr>
              <p:cNvPr id="4639" name="Oval 595">
                <a:extLst>
                  <a:ext uri="{FF2B5EF4-FFF2-40B4-BE49-F238E27FC236}">
                    <a16:creationId xmlns:a16="http://schemas.microsoft.com/office/drawing/2014/main" id="{12B15D62-3780-8144-1872-19A394FA997D}"/>
                  </a:ext>
                </a:extLst>
              </p:cNvPr>
              <p:cNvSpPr>
                <a:spLocks noChangeArrowheads="1"/>
              </p:cNvSpPr>
              <p:nvPr/>
            </p:nvSpPr>
            <p:spPr bwMode="auto">
              <a:xfrm>
                <a:off x="4567" y="3504"/>
                <a:ext cx="63" cy="65"/>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40" name="Oval 596">
                <a:extLst>
                  <a:ext uri="{FF2B5EF4-FFF2-40B4-BE49-F238E27FC236}">
                    <a16:creationId xmlns:a16="http://schemas.microsoft.com/office/drawing/2014/main" id="{CB59F553-D5A2-9100-5E51-58F336965026}"/>
                  </a:ext>
                </a:extLst>
              </p:cNvPr>
              <p:cNvSpPr>
                <a:spLocks noChangeArrowheads="1"/>
              </p:cNvSpPr>
              <p:nvPr/>
            </p:nvSpPr>
            <p:spPr bwMode="auto">
              <a:xfrm>
                <a:off x="4568" y="3505"/>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37" name="Rectangle 597">
              <a:extLst>
                <a:ext uri="{FF2B5EF4-FFF2-40B4-BE49-F238E27FC236}">
                  <a16:creationId xmlns:a16="http://schemas.microsoft.com/office/drawing/2014/main" id="{2C0B3E5D-3636-C8CE-5EC9-B50C42D0FBA8}"/>
                </a:ext>
              </a:extLst>
            </p:cNvPr>
            <p:cNvSpPr>
              <a:spLocks noChangeArrowheads="1"/>
            </p:cNvSpPr>
            <p:nvPr/>
          </p:nvSpPr>
          <p:spPr bwMode="auto">
            <a:xfrm>
              <a:off x="4587" y="3510"/>
              <a:ext cx="23" cy="5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38" name="Rectangle 598">
              <a:extLst>
                <a:ext uri="{FF2B5EF4-FFF2-40B4-BE49-F238E27FC236}">
                  <a16:creationId xmlns:a16="http://schemas.microsoft.com/office/drawing/2014/main" id="{92D6F2CC-E6BE-F8C1-BF81-B161D61C8509}"/>
                </a:ext>
              </a:extLst>
            </p:cNvPr>
            <p:cNvSpPr>
              <a:spLocks noChangeArrowheads="1"/>
            </p:cNvSpPr>
            <p:nvPr/>
          </p:nvSpPr>
          <p:spPr bwMode="auto">
            <a:xfrm>
              <a:off x="4588" y="3515"/>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7</a:t>
              </a:r>
              <a:endParaRPr lang="en-US" altLang="en-US" sz="1632"/>
            </a:p>
          </p:txBody>
        </p:sp>
      </p:grpSp>
      <p:grpSp>
        <p:nvGrpSpPr>
          <p:cNvPr id="4358" name="Group 599">
            <a:extLst>
              <a:ext uri="{FF2B5EF4-FFF2-40B4-BE49-F238E27FC236}">
                <a16:creationId xmlns:a16="http://schemas.microsoft.com/office/drawing/2014/main" id="{96EBECAF-ED5D-51F7-8B34-47CF48350592}"/>
              </a:ext>
            </a:extLst>
          </p:cNvPr>
          <p:cNvGrpSpPr>
            <a:grpSpLocks/>
          </p:cNvGrpSpPr>
          <p:nvPr/>
        </p:nvGrpSpPr>
        <p:grpSpPr bwMode="auto">
          <a:xfrm>
            <a:off x="9365456" y="5270650"/>
            <a:ext cx="102043" cy="105284"/>
            <a:chOff x="4841" y="3254"/>
            <a:chExt cx="63" cy="65"/>
          </a:xfrm>
        </p:grpSpPr>
        <p:grpSp>
          <p:nvGrpSpPr>
            <p:cNvPr id="4631" name="Group 600">
              <a:extLst>
                <a:ext uri="{FF2B5EF4-FFF2-40B4-BE49-F238E27FC236}">
                  <a16:creationId xmlns:a16="http://schemas.microsoft.com/office/drawing/2014/main" id="{7B399CBA-C27E-DC54-3FCA-F9D96C552ED6}"/>
                </a:ext>
              </a:extLst>
            </p:cNvPr>
            <p:cNvGrpSpPr>
              <a:grpSpLocks/>
            </p:cNvGrpSpPr>
            <p:nvPr/>
          </p:nvGrpSpPr>
          <p:grpSpPr bwMode="auto">
            <a:xfrm>
              <a:off x="4841" y="3254"/>
              <a:ext cx="63" cy="65"/>
              <a:chOff x="4841" y="3254"/>
              <a:chExt cx="63" cy="65"/>
            </a:xfrm>
          </p:grpSpPr>
          <p:sp>
            <p:nvSpPr>
              <p:cNvPr id="4634" name="Oval 601">
                <a:extLst>
                  <a:ext uri="{FF2B5EF4-FFF2-40B4-BE49-F238E27FC236}">
                    <a16:creationId xmlns:a16="http://schemas.microsoft.com/office/drawing/2014/main" id="{9436A58A-5B85-EA9B-4939-FCCA59CFA833}"/>
                  </a:ext>
                </a:extLst>
              </p:cNvPr>
              <p:cNvSpPr>
                <a:spLocks noChangeArrowheads="1"/>
              </p:cNvSpPr>
              <p:nvPr/>
            </p:nvSpPr>
            <p:spPr bwMode="auto">
              <a:xfrm>
                <a:off x="4841" y="3254"/>
                <a:ext cx="63" cy="65"/>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35" name="Oval 602">
                <a:extLst>
                  <a:ext uri="{FF2B5EF4-FFF2-40B4-BE49-F238E27FC236}">
                    <a16:creationId xmlns:a16="http://schemas.microsoft.com/office/drawing/2014/main" id="{D8E05FCB-21C7-0C92-2D01-DF7D3E425393}"/>
                  </a:ext>
                </a:extLst>
              </p:cNvPr>
              <p:cNvSpPr>
                <a:spLocks noChangeArrowheads="1"/>
              </p:cNvSpPr>
              <p:nvPr/>
            </p:nvSpPr>
            <p:spPr bwMode="auto">
              <a:xfrm>
                <a:off x="4842" y="3255"/>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32" name="Rectangle 603">
              <a:extLst>
                <a:ext uri="{FF2B5EF4-FFF2-40B4-BE49-F238E27FC236}">
                  <a16:creationId xmlns:a16="http://schemas.microsoft.com/office/drawing/2014/main" id="{DE56555E-B49F-DDF9-EB44-B340C7729CE6}"/>
                </a:ext>
              </a:extLst>
            </p:cNvPr>
            <p:cNvSpPr>
              <a:spLocks noChangeArrowheads="1"/>
            </p:cNvSpPr>
            <p:nvPr/>
          </p:nvSpPr>
          <p:spPr bwMode="auto">
            <a:xfrm>
              <a:off x="4861" y="3260"/>
              <a:ext cx="23" cy="52"/>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33" name="Rectangle 604">
              <a:extLst>
                <a:ext uri="{FF2B5EF4-FFF2-40B4-BE49-F238E27FC236}">
                  <a16:creationId xmlns:a16="http://schemas.microsoft.com/office/drawing/2014/main" id="{A7CD6145-951B-3CDC-2895-C7C2F0AE2897}"/>
                </a:ext>
              </a:extLst>
            </p:cNvPr>
            <p:cNvSpPr>
              <a:spLocks noChangeArrowheads="1"/>
            </p:cNvSpPr>
            <p:nvPr/>
          </p:nvSpPr>
          <p:spPr bwMode="auto">
            <a:xfrm>
              <a:off x="4863" y="3265"/>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5</a:t>
              </a:r>
              <a:endParaRPr lang="en-US" altLang="en-US" sz="1632"/>
            </a:p>
          </p:txBody>
        </p:sp>
      </p:grpSp>
      <p:grpSp>
        <p:nvGrpSpPr>
          <p:cNvPr id="4359" name="Group 605">
            <a:extLst>
              <a:ext uri="{FF2B5EF4-FFF2-40B4-BE49-F238E27FC236}">
                <a16:creationId xmlns:a16="http://schemas.microsoft.com/office/drawing/2014/main" id="{9664E984-BD1E-E03D-1307-06000B42AFB1}"/>
              </a:ext>
            </a:extLst>
          </p:cNvPr>
          <p:cNvGrpSpPr>
            <a:grpSpLocks/>
          </p:cNvGrpSpPr>
          <p:nvPr/>
        </p:nvGrpSpPr>
        <p:grpSpPr bwMode="auto">
          <a:xfrm>
            <a:off x="9182424" y="5795448"/>
            <a:ext cx="102044" cy="103664"/>
            <a:chOff x="4728" y="3578"/>
            <a:chExt cx="63" cy="64"/>
          </a:xfrm>
        </p:grpSpPr>
        <p:grpSp>
          <p:nvGrpSpPr>
            <p:cNvPr id="4626" name="Group 606">
              <a:extLst>
                <a:ext uri="{FF2B5EF4-FFF2-40B4-BE49-F238E27FC236}">
                  <a16:creationId xmlns:a16="http://schemas.microsoft.com/office/drawing/2014/main" id="{777272B1-C624-02B1-5F81-1793E6F217C4}"/>
                </a:ext>
              </a:extLst>
            </p:cNvPr>
            <p:cNvGrpSpPr>
              <a:grpSpLocks/>
            </p:cNvGrpSpPr>
            <p:nvPr/>
          </p:nvGrpSpPr>
          <p:grpSpPr bwMode="auto">
            <a:xfrm>
              <a:off x="4728" y="3578"/>
              <a:ext cx="63" cy="64"/>
              <a:chOff x="4728" y="3578"/>
              <a:chExt cx="63" cy="64"/>
            </a:xfrm>
          </p:grpSpPr>
          <p:sp>
            <p:nvSpPr>
              <p:cNvPr id="4629" name="Oval 607">
                <a:extLst>
                  <a:ext uri="{FF2B5EF4-FFF2-40B4-BE49-F238E27FC236}">
                    <a16:creationId xmlns:a16="http://schemas.microsoft.com/office/drawing/2014/main" id="{2195189A-1763-3C2C-F4F2-3E4220D2A3AA}"/>
                  </a:ext>
                </a:extLst>
              </p:cNvPr>
              <p:cNvSpPr>
                <a:spLocks noChangeArrowheads="1"/>
              </p:cNvSpPr>
              <p:nvPr/>
            </p:nvSpPr>
            <p:spPr bwMode="auto">
              <a:xfrm>
                <a:off x="4728" y="3578"/>
                <a:ext cx="63" cy="64"/>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30" name="Oval 608">
                <a:extLst>
                  <a:ext uri="{FF2B5EF4-FFF2-40B4-BE49-F238E27FC236}">
                    <a16:creationId xmlns:a16="http://schemas.microsoft.com/office/drawing/2014/main" id="{7F1FF49C-507C-6D77-2FD6-16811337B207}"/>
                  </a:ext>
                </a:extLst>
              </p:cNvPr>
              <p:cNvSpPr>
                <a:spLocks noChangeArrowheads="1"/>
              </p:cNvSpPr>
              <p:nvPr/>
            </p:nvSpPr>
            <p:spPr bwMode="auto">
              <a:xfrm>
                <a:off x="4729" y="3579"/>
                <a:ext cx="61" cy="62"/>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27" name="Rectangle 609">
              <a:extLst>
                <a:ext uri="{FF2B5EF4-FFF2-40B4-BE49-F238E27FC236}">
                  <a16:creationId xmlns:a16="http://schemas.microsoft.com/office/drawing/2014/main" id="{9E8F3778-DC2E-8F69-E123-B41FEF41E138}"/>
                </a:ext>
              </a:extLst>
            </p:cNvPr>
            <p:cNvSpPr>
              <a:spLocks noChangeArrowheads="1"/>
            </p:cNvSpPr>
            <p:nvPr/>
          </p:nvSpPr>
          <p:spPr bwMode="auto">
            <a:xfrm>
              <a:off x="4747" y="3584"/>
              <a:ext cx="24" cy="52"/>
            </a:xfrm>
            <a:prstGeom prst="rect">
              <a:avLst/>
            </a:prstGeom>
            <a:solidFill>
              <a:srgbClr val="C22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28" name="Rectangle 610">
              <a:extLst>
                <a:ext uri="{FF2B5EF4-FFF2-40B4-BE49-F238E27FC236}">
                  <a16:creationId xmlns:a16="http://schemas.microsoft.com/office/drawing/2014/main" id="{9CA23EBB-F374-C766-6CB3-F155EE1F984A}"/>
                </a:ext>
              </a:extLst>
            </p:cNvPr>
            <p:cNvSpPr>
              <a:spLocks noChangeArrowheads="1"/>
            </p:cNvSpPr>
            <p:nvPr/>
          </p:nvSpPr>
          <p:spPr bwMode="auto">
            <a:xfrm>
              <a:off x="4749" y="3589"/>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3</a:t>
              </a:r>
              <a:endParaRPr lang="en-US" altLang="en-US" sz="1632"/>
            </a:p>
          </p:txBody>
        </p:sp>
      </p:grpSp>
      <p:grpSp>
        <p:nvGrpSpPr>
          <p:cNvPr id="4360" name="Group 611">
            <a:extLst>
              <a:ext uri="{FF2B5EF4-FFF2-40B4-BE49-F238E27FC236}">
                <a16:creationId xmlns:a16="http://schemas.microsoft.com/office/drawing/2014/main" id="{60EA2310-A15E-4EFA-A36B-0EBB6764B38D}"/>
              </a:ext>
            </a:extLst>
          </p:cNvPr>
          <p:cNvGrpSpPr>
            <a:grpSpLocks/>
          </p:cNvGrpSpPr>
          <p:nvPr/>
        </p:nvGrpSpPr>
        <p:grpSpPr bwMode="auto">
          <a:xfrm>
            <a:off x="9464260" y="4912687"/>
            <a:ext cx="63171" cy="64790"/>
            <a:chOff x="4902" y="3033"/>
            <a:chExt cx="39" cy="40"/>
          </a:xfrm>
        </p:grpSpPr>
        <p:grpSp>
          <p:nvGrpSpPr>
            <p:cNvPr id="4622" name="Group 612">
              <a:extLst>
                <a:ext uri="{FF2B5EF4-FFF2-40B4-BE49-F238E27FC236}">
                  <a16:creationId xmlns:a16="http://schemas.microsoft.com/office/drawing/2014/main" id="{3945DCE6-114F-C297-D7A8-22FFCFC9D8B0}"/>
                </a:ext>
              </a:extLst>
            </p:cNvPr>
            <p:cNvGrpSpPr>
              <a:grpSpLocks/>
            </p:cNvGrpSpPr>
            <p:nvPr/>
          </p:nvGrpSpPr>
          <p:grpSpPr bwMode="auto">
            <a:xfrm>
              <a:off x="4902" y="3033"/>
              <a:ext cx="39" cy="40"/>
              <a:chOff x="4902" y="3033"/>
              <a:chExt cx="39" cy="40"/>
            </a:xfrm>
          </p:grpSpPr>
          <p:sp>
            <p:nvSpPr>
              <p:cNvPr id="4624" name="Oval 613">
                <a:extLst>
                  <a:ext uri="{FF2B5EF4-FFF2-40B4-BE49-F238E27FC236}">
                    <a16:creationId xmlns:a16="http://schemas.microsoft.com/office/drawing/2014/main" id="{8FBC78BC-40FA-EDA9-5711-50610D5CDD45}"/>
                  </a:ext>
                </a:extLst>
              </p:cNvPr>
              <p:cNvSpPr>
                <a:spLocks noChangeArrowheads="1"/>
              </p:cNvSpPr>
              <p:nvPr/>
            </p:nvSpPr>
            <p:spPr bwMode="auto">
              <a:xfrm>
                <a:off x="4902" y="3033"/>
                <a:ext cx="39" cy="40"/>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25" name="Oval 614">
                <a:extLst>
                  <a:ext uri="{FF2B5EF4-FFF2-40B4-BE49-F238E27FC236}">
                    <a16:creationId xmlns:a16="http://schemas.microsoft.com/office/drawing/2014/main" id="{4C6CFE4E-BB16-F2B4-27FD-39C9DA8A521A}"/>
                  </a:ext>
                </a:extLst>
              </p:cNvPr>
              <p:cNvSpPr>
                <a:spLocks noChangeArrowheads="1"/>
              </p:cNvSpPr>
              <p:nvPr/>
            </p:nvSpPr>
            <p:spPr bwMode="auto">
              <a:xfrm>
                <a:off x="4903" y="3034"/>
                <a:ext cx="37" cy="38"/>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23" name="Rectangle 615">
              <a:extLst>
                <a:ext uri="{FF2B5EF4-FFF2-40B4-BE49-F238E27FC236}">
                  <a16:creationId xmlns:a16="http://schemas.microsoft.com/office/drawing/2014/main" id="{36C05951-DF57-59FD-52C9-7638BE348769}"/>
                </a:ext>
              </a:extLst>
            </p:cNvPr>
            <p:cNvSpPr>
              <a:spLocks noChangeArrowheads="1"/>
            </p:cNvSpPr>
            <p:nvPr/>
          </p:nvSpPr>
          <p:spPr bwMode="auto">
            <a:xfrm>
              <a:off x="4914" y="3037"/>
              <a:ext cx="14" cy="3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61" name="Group 616">
            <a:extLst>
              <a:ext uri="{FF2B5EF4-FFF2-40B4-BE49-F238E27FC236}">
                <a16:creationId xmlns:a16="http://schemas.microsoft.com/office/drawing/2014/main" id="{ED5AEC3E-40F8-2EBF-C821-0146A1B4D972}"/>
              </a:ext>
            </a:extLst>
          </p:cNvPr>
          <p:cNvGrpSpPr>
            <a:grpSpLocks/>
          </p:cNvGrpSpPr>
          <p:nvPr/>
        </p:nvGrpSpPr>
        <p:grpSpPr bwMode="auto">
          <a:xfrm>
            <a:off x="9464260" y="5071422"/>
            <a:ext cx="63171" cy="64790"/>
            <a:chOff x="4902" y="3131"/>
            <a:chExt cx="39" cy="40"/>
          </a:xfrm>
        </p:grpSpPr>
        <p:grpSp>
          <p:nvGrpSpPr>
            <p:cNvPr id="4618" name="Group 617">
              <a:extLst>
                <a:ext uri="{FF2B5EF4-FFF2-40B4-BE49-F238E27FC236}">
                  <a16:creationId xmlns:a16="http://schemas.microsoft.com/office/drawing/2014/main" id="{4155E15E-8F4F-81B4-583B-0BD4B588DAA0}"/>
                </a:ext>
              </a:extLst>
            </p:cNvPr>
            <p:cNvGrpSpPr>
              <a:grpSpLocks/>
            </p:cNvGrpSpPr>
            <p:nvPr/>
          </p:nvGrpSpPr>
          <p:grpSpPr bwMode="auto">
            <a:xfrm>
              <a:off x="4902" y="3131"/>
              <a:ext cx="39" cy="40"/>
              <a:chOff x="4902" y="3131"/>
              <a:chExt cx="39" cy="40"/>
            </a:xfrm>
          </p:grpSpPr>
          <p:sp>
            <p:nvSpPr>
              <p:cNvPr id="4620" name="Oval 618">
                <a:extLst>
                  <a:ext uri="{FF2B5EF4-FFF2-40B4-BE49-F238E27FC236}">
                    <a16:creationId xmlns:a16="http://schemas.microsoft.com/office/drawing/2014/main" id="{FA46DD54-C2D0-E2CC-96F8-1E595D54014B}"/>
                  </a:ext>
                </a:extLst>
              </p:cNvPr>
              <p:cNvSpPr>
                <a:spLocks noChangeArrowheads="1"/>
              </p:cNvSpPr>
              <p:nvPr/>
            </p:nvSpPr>
            <p:spPr bwMode="auto">
              <a:xfrm>
                <a:off x="4902" y="3131"/>
                <a:ext cx="39" cy="40"/>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21" name="Oval 619">
                <a:extLst>
                  <a:ext uri="{FF2B5EF4-FFF2-40B4-BE49-F238E27FC236}">
                    <a16:creationId xmlns:a16="http://schemas.microsoft.com/office/drawing/2014/main" id="{FAF88233-9732-2AB7-15B1-043A39833C9D}"/>
                  </a:ext>
                </a:extLst>
              </p:cNvPr>
              <p:cNvSpPr>
                <a:spLocks noChangeArrowheads="1"/>
              </p:cNvSpPr>
              <p:nvPr/>
            </p:nvSpPr>
            <p:spPr bwMode="auto">
              <a:xfrm>
                <a:off x="4903" y="3132"/>
                <a:ext cx="37" cy="38"/>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19" name="Rectangle 620">
              <a:extLst>
                <a:ext uri="{FF2B5EF4-FFF2-40B4-BE49-F238E27FC236}">
                  <a16:creationId xmlns:a16="http://schemas.microsoft.com/office/drawing/2014/main" id="{2FAA0C3D-7FB0-7FB9-3369-4474D05BD0E4}"/>
                </a:ext>
              </a:extLst>
            </p:cNvPr>
            <p:cNvSpPr>
              <a:spLocks noChangeArrowheads="1"/>
            </p:cNvSpPr>
            <p:nvPr/>
          </p:nvSpPr>
          <p:spPr bwMode="auto">
            <a:xfrm>
              <a:off x="4914" y="3135"/>
              <a:ext cx="14" cy="32"/>
            </a:xfrm>
            <a:prstGeom prst="rect">
              <a:avLst/>
            </a:prstGeom>
            <a:solidFill>
              <a:srgbClr val="C22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62" name="Group 621">
            <a:extLst>
              <a:ext uri="{FF2B5EF4-FFF2-40B4-BE49-F238E27FC236}">
                <a16:creationId xmlns:a16="http://schemas.microsoft.com/office/drawing/2014/main" id="{8B5C5E1C-0DD8-CF03-FB12-2DDB9493C4ED}"/>
              </a:ext>
            </a:extLst>
          </p:cNvPr>
          <p:cNvGrpSpPr>
            <a:grpSpLocks/>
          </p:cNvGrpSpPr>
          <p:nvPr/>
        </p:nvGrpSpPr>
        <p:grpSpPr bwMode="auto">
          <a:xfrm>
            <a:off x="9464260" y="4992054"/>
            <a:ext cx="63171" cy="64790"/>
            <a:chOff x="4902" y="3082"/>
            <a:chExt cx="39" cy="40"/>
          </a:xfrm>
        </p:grpSpPr>
        <p:grpSp>
          <p:nvGrpSpPr>
            <p:cNvPr id="4614" name="Group 622">
              <a:extLst>
                <a:ext uri="{FF2B5EF4-FFF2-40B4-BE49-F238E27FC236}">
                  <a16:creationId xmlns:a16="http://schemas.microsoft.com/office/drawing/2014/main" id="{826424B6-7718-F2B1-4A99-CDCAA0EDC838}"/>
                </a:ext>
              </a:extLst>
            </p:cNvPr>
            <p:cNvGrpSpPr>
              <a:grpSpLocks/>
            </p:cNvGrpSpPr>
            <p:nvPr/>
          </p:nvGrpSpPr>
          <p:grpSpPr bwMode="auto">
            <a:xfrm>
              <a:off x="4902" y="3082"/>
              <a:ext cx="39" cy="40"/>
              <a:chOff x="4902" y="3082"/>
              <a:chExt cx="39" cy="40"/>
            </a:xfrm>
          </p:grpSpPr>
          <p:sp>
            <p:nvSpPr>
              <p:cNvPr id="4616" name="Oval 623">
                <a:extLst>
                  <a:ext uri="{FF2B5EF4-FFF2-40B4-BE49-F238E27FC236}">
                    <a16:creationId xmlns:a16="http://schemas.microsoft.com/office/drawing/2014/main" id="{8A3A94E4-7399-1238-AFE5-4FF2418088E0}"/>
                  </a:ext>
                </a:extLst>
              </p:cNvPr>
              <p:cNvSpPr>
                <a:spLocks noChangeArrowheads="1"/>
              </p:cNvSpPr>
              <p:nvPr/>
            </p:nvSpPr>
            <p:spPr bwMode="auto">
              <a:xfrm>
                <a:off x="4902" y="3082"/>
                <a:ext cx="39" cy="40"/>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17" name="Oval 624">
                <a:extLst>
                  <a:ext uri="{FF2B5EF4-FFF2-40B4-BE49-F238E27FC236}">
                    <a16:creationId xmlns:a16="http://schemas.microsoft.com/office/drawing/2014/main" id="{AC99C138-EEAC-7B22-8A31-E66ABDAD7C7F}"/>
                  </a:ext>
                </a:extLst>
              </p:cNvPr>
              <p:cNvSpPr>
                <a:spLocks noChangeArrowheads="1"/>
              </p:cNvSpPr>
              <p:nvPr/>
            </p:nvSpPr>
            <p:spPr bwMode="auto">
              <a:xfrm>
                <a:off x="4903" y="3083"/>
                <a:ext cx="37" cy="38"/>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15" name="Rectangle 625">
              <a:extLst>
                <a:ext uri="{FF2B5EF4-FFF2-40B4-BE49-F238E27FC236}">
                  <a16:creationId xmlns:a16="http://schemas.microsoft.com/office/drawing/2014/main" id="{3D6088B2-3249-4940-E852-BFF5413D468E}"/>
                </a:ext>
              </a:extLst>
            </p:cNvPr>
            <p:cNvSpPr>
              <a:spLocks noChangeArrowheads="1"/>
            </p:cNvSpPr>
            <p:nvPr/>
          </p:nvSpPr>
          <p:spPr bwMode="auto">
            <a:xfrm>
              <a:off x="4914" y="3085"/>
              <a:ext cx="14" cy="33"/>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63" name="Group 626">
            <a:extLst>
              <a:ext uri="{FF2B5EF4-FFF2-40B4-BE49-F238E27FC236}">
                <a16:creationId xmlns:a16="http://schemas.microsoft.com/office/drawing/2014/main" id="{44F52ED1-EBD5-44CE-F687-1371B2C38B3F}"/>
              </a:ext>
            </a:extLst>
          </p:cNvPr>
          <p:cNvGrpSpPr>
            <a:grpSpLocks/>
          </p:cNvGrpSpPr>
          <p:nvPr/>
        </p:nvGrpSpPr>
        <p:grpSpPr bwMode="auto">
          <a:xfrm>
            <a:off x="9049605" y="5479599"/>
            <a:ext cx="102044" cy="105283"/>
            <a:chOff x="4646" y="3383"/>
            <a:chExt cx="63" cy="65"/>
          </a:xfrm>
        </p:grpSpPr>
        <p:grpSp>
          <p:nvGrpSpPr>
            <p:cNvPr id="4609" name="Group 627">
              <a:extLst>
                <a:ext uri="{FF2B5EF4-FFF2-40B4-BE49-F238E27FC236}">
                  <a16:creationId xmlns:a16="http://schemas.microsoft.com/office/drawing/2014/main" id="{C531F2C3-36AD-8645-0993-D43C87924460}"/>
                </a:ext>
              </a:extLst>
            </p:cNvPr>
            <p:cNvGrpSpPr>
              <a:grpSpLocks/>
            </p:cNvGrpSpPr>
            <p:nvPr/>
          </p:nvGrpSpPr>
          <p:grpSpPr bwMode="auto">
            <a:xfrm>
              <a:off x="4646" y="3383"/>
              <a:ext cx="63" cy="65"/>
              <a:chOff x="4646" y="3383"/>
              <a:chExt cx="63" cy="65"/>
            </a:xfrm>
          </p:grpSpPr>
          <p:sp>
            <p:nvSpPr>
              <p:cNvPr id="4612" name="Oval 628">
                <a:extLst>
                  <a:ext uri="{FF2B5EF4-FFF2-40B4-BE49-F238E27FC236}">
                    <a16:creationId xmlns:a16="http://schemas.microsoft.com/office/drawing/2014/main" id="{93743BA7-4102-16CD-485F-A239286994C1}"/>
                  </a:ext>
                </a:extLst>
              </p:cNvPr>
              <p:cNvSpPr>
                <a:spLocks noChangeArrowheads="1"/>
              </p:cNvSpPr>
              <p:nvPr/>
            </p:nvSpPr>
            <p:spPr bwMode="auto">
              <a:xfrm>
                <a:off x="4646" y="3383"/>
                <a:ext cx="63" cy="65"/>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13" name="Oval 629">
                <a:extLst>
                  <a:ext uri="{FF2B5EF4-FFF2-40B4-BE49-F238E27FC236}">
                    <a16:creationId xmlns:a16="http://schemas.microsoft.com/office/drawing/2014/main" id="{74CC1F31-0239-06C9-0AA3-EEFE7B29C763}"/>
                  </a:ext>
                </a:extLst>
              </p:cNvPr>
              <p:cNvSpPr>
                <a:spLocks noChangeArrowheads="1"/>
              </p:cNvSpPr>
              <p:nvPr/>
            </p:nvSpPr>
            <p:spPr bwMode="auto">
              <a:xfrm>
                <a:off x="4647" y="3384"/>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10" name="Rectangle 630">
              <a:extLst>
                <a:ext uri="{FF2B5EF4-FFF2-40B4-BE49-F238E27FC236}">
                  <a16:creationId xmlns:a16="http://schemas.microsoft.com/office/drawing/2014/main" id="{AD949C06-89FC-4F84-14C2-3E43E8513ACE}"/>
                </a:ext>
              </a:extLst>
            </p:cNvPr>
            <p:cNvSpPr>
              <a:spLocks noChangeArrowheads="1"/>
            </p:cNvSpPr>
            <p:nvPr/>
          </p:nvSpPr>
          <p:spPr bwMode="auto">
            <a:xfrm>
              <a:off x="4666" y="3389"/>
              <a:ext cx="23" cy="5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11" name="Rectangle 631">
              <a:extLst>
                <a:ext uri="{FF2B5EF4-FFF2-40B4-BE49-F238E27FC236}">
                  <a16:creationId xmlns:a16="http://schemas.microsoft.com/office/drawing/2014/main" id="{6232DA0F-0407-A669-6DAC-62674A0F4CFE}"/>
                </a:ext>
              </a:extLst>
            </p:cNvPr>
            <p:cNvSpPr>
              <a:spLocks noChangeArrowheads="1"/>
            </p:cNvSpPr>
            <p:nvPr/>
          </p:nvSpPr>
          <p:spPr bwMode="auto">
            <a:xfrm>
              <a:off x="4667" y="3393"/>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1</a:t>
              </a:r>
              <a:endParaRPr lang="en-US" altLang="en-US" sz="1632"/>
            </a:p>
          </p:txBody>
        </p:sp>
      </p:grpSp>
      <p:sp>
        <p:nvSpPr>
          <p:cNvPr id="4364" name="Line 632">
            <a:extLst>
              <a:ext uri="{FF2B5EF4-FFF2-40B4-BE49-F238E27FC236}">
                <a16:creationId xmlns:a16="http://schemas.microsoft.com/office/drawing/2014/main" id="{80CABCAE-66DE-1081-5ED0-E92EBCD6B56E}"/>
              </a:ext>
            </a:extLst>
          </p:cNvPr>
          <p:cNvSpPr>
            <a:spLocks noChangeShapeType="1"/>
          </p:cNvSpPr>
          <p:nvPr/>
        </p:nvSpPr>
        <p:spPr bwMode="auto">
          <a:xfrm>
            <a:off x="9315243" y="5685305"/>
            <a:ext cx="302893" cy="307752"/>
          </a:xfrm>
          <a:prstGeom prst="line">
            <a:avLst/>
          </a:prstGeom>
          <a:noFill/>
          <a:ln w="25400">
            <a:solidFill>
              <a:srgbClr val="C2212F"/>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65" name="Line 633">
            <a:extLst>
              <a:ext uri="{FF2B5EF4-FFF2-40B4-BE49-F238E27FC236}">
                <a16:creationId xmlns:a16="http://schemas.microsoft.com/office/drawing/2014/main" id="{8A501EE2-10A1-2886-034C-439481AE25B7}"/>
              </a:ext>
            </a:extLst>
          </p:cNvPr>
          <p:cNvSpPr>
            <a:spLocks noChangeShapeType="1"/>
          </p:cNvSpPr>
          <p:nvPr/>
        </p:nvSpPr>
        <p:spPr bwMode="auto">
          <a:xfrm flipV="1">
            <a:off x="9260172" y="5625376"/>
            <a:ext cx="366062" cy="370921"/>
          </a:xfrm>
          <a:prstGeom prst="line">
            <a:avLst/>
          </a:prstGeom>
          <a:noFill/>
          <a:ln w="25400">
            <a:solidFill>
              <a:srgbClr val="C2212F"/>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66" name="Rectangle 634">
            <a:extLst>
              <a:ext uri="{FF2B5EF4-FFF2-40B4-BE49-F238E27FC236}">
                <a16:creationId xmlns:a16="http://schemas.microsoft.com/office/drawing/2014/main" id="{1A48CD5C-35F9-9729-F8CE-E9C237D0DEB8}"/>
              </a:ext>
            </a:extLst>
          </p:cNvPr>
          <p:cNvSpPr>
            <a:spLocks noChangeArrowheads="1"/>
          </p:cNvSpPr>
          <p:nvPr/>
        </p:nvSpPr>
        <p:spPr bwMode="auto">
          <a:xfrm>
            <a:off x="9553346" y="4914307"/>
            <a:ext cx="127574"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Done</a:t>
            </a:r>
            <a:endParaRPr lang="en-US" altLang="en-US" sz="1632"/>
          </a:p>
        </p:txBody>
      </p:sp>
      <p:sp>
        <p:nvSpPr>
          <p:cNvPr id="4367" name="Rectangle 635">
            <a:extLst>
              <a:ext uri="{FF2B5EF4-FFF2-40B4-BE49-F238E27FC236}">
                <a16:creationId xmlns:a16="http://schemas.microsoft.com/office/drawing/2014/main" id="{74536884-D96C-B6AF-19D9-705B089D5783}"/>
              </a:ext>
            </a:extLst>
          </p:cNvPr>
          <p:cNvSpPr>
            <a:spLocks noChangeArrowheads="1"/>
          </p:cNvSpPr>
          <p:nvPr/>
        </p:nvSpPr>
        <p:spPr bwMode="auto">
          <a:xfrm>
            <a:off x="9553346" y="4993675"/>
            <a:ext cx="26496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In progress</a:t>
            </a:r>
            <a:endParaRPr lang="en-US" altLang="en-US" sz="1632"/>
          </a:p>
        </p:txBody>
      </p:sp>
      <p:sp>
        <p:nvSpPr>
          <p:cNvPr id="4368" name="Rectangle 636">
            <a:extLst>
              <a:ext uri="{FF2B5EF4-FFF2-40B4-BE49-F238E27FC236}">
                <a16:creationId xmlns:a16="http://schemas.microsoft.com/office/drawing/2014/main" id="{42477A59-5BED-BCFB-6A43-030391534775}"/>
              </a:ext>
            </a:extLst>
          </p:cNvPr>
          <p:cNvSpPr>
            <a:spLocks noChangeArrowheads="1"/>
          </p:cNvSpPr>
          <p:nvPr/>
        </p:nvSpPr>
        <p:spPr bwMode="auto">
          <a:xfrm>
            <a:off x="9553346" y="5073042"/>
            <a:ext cx="260055"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Not started</a:t>
            </a:r>
            <a:endParaRPr lang="en-US" altLang="en-US" sz="1632"/>
          </a:p>
        </p:txBody>
      </p:sp>
      <p:grpSp>
        <p:nvGrpSpPr>
          <p:cNvPr id="4369" name="Group 637">
            <a:extLst>
              <a:ext uri="{FF2B5EF4-FFF2-40B4-BE49-F238E27FC236}">
                <a16:creationId xmlns:a16="http://schemas.microsoft.com/office/drawing/2014/main" id="{F82FEF4E-8857-8757-5C6B-86A64CC8E5AB}"/>
              </a:ext>
            </a:extLst>
          </p:cNvPr>
          <p:cNvGrpSpPr>
            <a:grpSpLocks/>
          </p:cNvGrpSpPr>
          <p:nvPr/>
        </p:nvGrpSpPr>
        <p:grpSpPr bwMode="auto">
          <a:xfrm>
            <a:off x="8910307" y="5380793"/>
            <a:ext cx="100424" cy="105284"/>
            <a:chOff x="4560" y="3322"/>
            <a:chExt cx="62" cy="65"/>
          </a:xfrm>
        </p:grpSpPr>
        <p:grpSp>
          <p:nvGrpSpPr>
            <p:cNvPr id="4604" name="Group 638">
              <a:extLst>
                <a:ext uri="{FF2B5EF4-FFF2-40B4-BE49-F238E27FC236}">
                  <a16:creationId xmlns:a16="http://schemas.microsoft.com/office/drawing/2014/main" id="{D7B34AAE-98B9-4A3D-2BB1-A2E53FA963B7}"/>
                </a:ext>
              </a:extLst>
            </p:cNvPr>
            <p:cNvGrpSpPr>
              <a:grpSpLocks/>
            </p:cNvGrpSpPr>
            <p:nvPr/>
          </p:nvGrpSpPr>
          <p:grpSpPr bwMode="auto">
            <a:xfrm>
              <a:off x="4560" y="3322"/>
              <a:ext cx="62" cy="65"/>
              <a:chOff x="4560" y="3322"/>
              <a:chExt cx="62" cy="65"/>
            </a:xfrm>
          </p:grpSpPr>
          <p:sp>
            <p:nvSpPr>
              <p:cNvPr id="4607" name="Oval 639">
                <a:extLst>
                  <a:ext uri="{FF2B5EF4-FFF2-40B4-BE49-F238E27FC236}">
                    <a16:creationId xmlns:a16="http://schemas.microsoft.com/office/drawing/2014/main" id="{212EEB3E-EF55-C5DD-CD11-695FB06857A1}"/>
                  </a:ext>
                </a:extLst>
              </p:cNvPr>
              <p:cNvSpPr>
                <a:spLocks noChangeArrowheads="1"/>
              </p:cNvSpPr>
              <p:nvPr/>
            </p:nvSpPr>
            <p:spPr bwMode="auto">
              <a:xfrm>
                <a:off x="4560" y="3322"/>
                <a:ext cx="62" cy="65"/>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08" name="Oval 640">
                <a:extLst>
                  <a:ext uri="{FF2B5EF4-FFF2-40B4-BE49-F238E27FC236}">
                    <a16:creationId xmlns:a16="http://schemas.microsoft.com/office/drawing/2014/main" id="{440F81CC-11F6-A4CC-EF0B-0E94F81971E5}"/>
                  </a:ext>
                </a:extLst>
              </p:cNvPr>
              <p:cNvSpPr>
                <a:spLocks noChangeArrowheads="1"/>
              </p:cNvSpPr>
              <p:nvPr/>
            </p:nvSpPr>
            <p:spPr bwMode="auto">
              <a:xfrm>
                <a:off x="4561" y="3323"/>
                <a:ext cx="60"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05" name="Rectangle 641">
              <a:extLst>
                <a:ext uri="{FF2B5EF4-FFF2-40B4-BE49-F238E27FC236}">
                  <a16:creationId xmlns:a16="http://schemas.microsoft.com/office/drawing/2014/main" id="{2D121B39-C741-9F76-1D10-09E0F36CC218}"/>
                </a:ext>
              </a:extLst>
            </p:cNvPr>
            <p:cNvSpPr>
              <a:spLocks noChangeArrowheads="1"/>
            </p:cNvSpPr>
            <p:nvPr/>
          </p:nvSpPr>
          <p:spPr bwMode="auto">
            <a:xfrm>
              <a:off x="4579" y="3329"/>
              <a:ext cx="23" cy="5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06" name="Rectangle 642">
              <a:extLst>
                <a:ext uri="{FF2B5EF4-FFF2-40B4-BE49-F238E27FC236}">
                  <a16:creationId xmlns:a16="http://schemas.microsoft.com/office/drawing/2014/main" id="{2D22D555-96B5-4849-FB70-BF04FE077120}"/>
                </a:ext>
              </a:extLst>
            </p:cNvPr>
            <p:cNvSpPr>
              <a:spLocks noChangeArrowheads="1"/>
            </p:cNvSpPr>
            <p:nvPr/>
          </p:nvSpPr>
          <p:spPr bwMode="auto">
            <a:xfrm>
              <a:off x="4581" y="3333"/>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2</a:t>
              </a:r>
              <a:endParaRPr lang="en-US" altLang="en-US" sz="1632"/>
            </a:p>
          </p:txBody>
        </p:sp>
      </p:grpSp>
      <p:grpSp>
        <p:nvGrpSpPr>
          <p:cNvPr id="4370" name="Group 643">
            <a:extLst>
              <a:ext uri="{FF2B5EF4-FFF2-40B4-BE49-F238E27FC236}">
                <a16:creationId xmlns:a16="http://schemas.microsoft.com/office/drawing/2014/main" id="{BE761896-E6E2-22A4-3F8F-DBCDE9533649}"/>
              </a:ext>
            </a:extLst>
          </p:cNvPr>
          <p:cNvGrpSpPr>
            <a:grpSpLocks/>
          </p:cNvGrpSpPr>
          <p:nvPr/>
        </p:nvGrpSpPr>
        <p:grpSpPr bwMode="auto">
          <a:xfrm>
            <a:off x="9537149" y="5215579"/>
            <a:ext cx="100424" cy="103664"/>
            <a:chOff x="4947" y="3220"/>
            <a:chExt cx="62" cy="64"/>
          </a:xfrm>
        </p:grpSpPr>
        <p:grpSp>
          <p:nvGrpSpPr>
            <p:cNvPr id="4599" name="Group 644">
              <a:extLst>
                <a:ext uri="{FF2B5EF4-FFF2-40B4-BE49-F238E27FC236}">
                  <a16:creationId xmlns:a16="http://schemas.microsoft.com/office/drawing/2014/main" id="{A96B53CE-9141-0E71-CA33-03BFFD00D317}"/>
                </a:ext>
              </a:extLst>
            </p:cNvPr>
            <p:cNvGrpSpPr>
              <a:grpSpLocks/>
            </p:cNvGrpSpPr>
            <p:nvPr/>
          </p:nvGrpSpPr>
          <p:grpSpPr bwMode="auto">
            <a:xfrm>
              <a:off x="4947" y="3220"/>
              <a:ext cx="62" cy="64"/>
              <a:chOff x="4947" y="3220"/>
              <a:chExt cx="62" cy="64"/>
            </a:xfrm>
          </p:grpSpPr>
          <p:sp>
            <p:nvSpPr>
              <p:cNvPr id="4602" name="Oval 645">
                <a:extLst>
                  <a:ext uri="{FF2B5EF4-FFF2-40B4-BE49-F238E27FC236}">
                    <a16:creationId xmlns:a16="http://schemas.microsoft.com/office/drawing/2014/main" id="{C0430EE2-DC8A-9508-CF1E-F717D18F0133}"/>
                  </a:ext>
                </a:extLst>
              </p:cNvPr>
              <p:cNvSpPr>
                <a:spLocks noChangeArrowheads="1"/>
              </p:cNvSpPr>
              <p:nvPr/>
            </p:nvSpPr>
            <p:spPr bwMode="auto">
              <a:xfrm>
                <a:off x="4947" y="3220"/>
                <a:ext cx="62" cy="64"/>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03" name="Oval 646">
                <a:extLst>
                  <a:ext uri="{FF2B5EF4-FFF2-40B4-BE49-F238E27FC236}">
                    <a16:creationId xmlns:a16="http://schemas.microsoft.com/office/drawing/2014/main" id="{15E53A7D-7E07-1691-5662-91DD6C43A1BF}"/>
                  </a:ext>
                </a:extLst>
              </p:cNvPr>
              <p:cNvSpPr>
                <a:spLocks noChangeArrowheads="1"/>
              </p:cNvSpPr>
              <p:nvPr/>
            </p:nvSpPr>
            <p:spPr bwMode="auto">
              <a:xfrm>
                <a:off x="4948" y="3221"/>
                <a:ext cx="60" cy="62"/>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00" name="Rectangle 647">
              <a:extLst>
                <a:ext uri="{FF2B5EF4-FFF2-40B4-BE49-F238E27FC236}">
                  <a16:creationId xmlns:a16="http://schemas.microsoft.com/office/drawing/2014/main" id="{5788475A-10FD-E9F3-A335-1A94AE68057A}"/>
                </a:ext>
              </a:extLst>
            </p:cNvPr>
            <p:cNvSpPr>
              <a:spLocks noChangeArrowheads="1"/>
            </p:cNvSpPr>
            <p:nvPr/>
          </p:nvSpPr>
          <p:spPr bwMode="auto">
            <a:xfrm>
              <a:off x="4966" y="3226"/>
              <a:ext cx="23" cy="52"/>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01" name="Rectangle 648">
              <a:extLst>
                <a:ext uri="{FF2B5EF4-FFF2-40B4-BE49-F238E27FC236}">
                  <a16:creationId xmlns:a16="http://schemas.microsoft.com/office/drawing/2014/main" id="{22B92B41-5AF3-7C0C-5AFB-C95CD3CC4136}"/>
                </a:ext>
              </a:extLst>
            </p:cNvPr>
            <p:cNvSpPr>
              <a:spLocks noChangeArrowheads="1"/>
            </p:cNvSpPr>
            <p:nvPr/>
          </p:nvSpPr>
          <p:spPr bwMode="auto">
            <a:xfrm>
              <a:off x="4967" y="3230"/>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6</a:t>
              </a:r>
              <a:endParaRPr lang="en-US" altLang="en-US" sz="1632"/>
            </a:p>
          </p:txBody>
        </p:sp>
      </p:grpSp>
      <p:grpSp>
        <p:nvGrpSpPr>
          <p:cNvPr id="4371" name="Group 649">
            <a:extLst>
              <a:ext uri="{FF2B5EF4-FFF2-40B4-BE49-F238E27FC236}">
                <a16:creationId xmlns:a16="http://schemas.microsoft.com/office/drawing/2014/main" id="{495E4645-9C0D-36E9-F1CD-EE13C47AE47D}"/>
              </a:ext>
            </a:extLst>
          </p:cNvPr>
          <p:cNvGrpSpPr>
            <a:grpSpLocks/>
          </p:cNvGrpSpPr>
          <p:nvPr/>
        </p:nvGrpSpPr>
        <p:grpSpPr bwMode="auto">
          <a:xfrm>
            <a:off x="9532289" y="5424527"/>
            <a:ext cx="102044" cy="103664"/>
            <a:chOff x="4944" y="3349"/>
            <a:chExt cx="63" cy="64"/>
          </a:xfrm>
        </p:grpSpPr>
        <p:grpSp>
          <p:nvGrpSpPr>
            <p:cNvPr id="4594" name="Group 650">
              <a:extLst>
                <a:ext uri="{FF2B5EF4-FFF2-40B4-BE49-F238E27FC236}">
                  <a16:creationId xmlns:a16="http://schemas.microsoft.com/office/drawing/2014/main" id="{1B14266B-9D9C-38DA-2AAE-A635B83D8747}"/>
                </a:ext>
              </a:extLst>
            </p:cNvPr>
            <p:cNvGrpSpPr>
              <a:grpSpLocks/>
            </p:cNvGrpSpPr>
            <p:nvPr/>
          </p:nvGrpSpPr>
          <p:grpSpPr bwMode="auto">
            <a:xfrm>
              <a:off x="4944" y="3349"/>
              <a:ext cx="63" cy="64"/>
              <a:chOff x="4944" y="3349"/>
              <a:chExt cx="63" cy="64"/>
            </a:xfrm>
          </p:grpSpPr>
          <p:sp>
            <p:nvSpPr>
              <p:cNvPr id="4597" name="Oval 651">
                <a:extLst>
                  <a:ext uri="{FF2B5EF4-FFF2-40B4-BE49-F238E27FC236}">
                    <a16:creationId xmlns:a16="http://schemas.microsoft.com/office/drawing/2014/main" id="{15C81A34-ED38-E049-A1FE-33F69EC43AB1}"/>
                  </a:ext>
                </a:extLst>
              </p:cNvPr>
              <p:cNvSpPr>
                <a:spLocks noChangeArrowheads="1"/>
              </p:cNvSpPr>
              <p:nvPr/>
            </p:nvSpPr>
            <p:spPr bwMode="auto">
              <a:xfrm>
                <a:off x="4944" y="3349"/>
                <a:ext cx="63" cy="64"/>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98" name="Oval 652">
                <a:extLst>
                  <a:ext uri="{FF2B5EF4-FFF2-40B4-BE49-F238E27FC236}">
                    <a16:creationId xmlns:a16="http://schemas.microsoft.com/office/drawing/2014/main" id="{3DFA706F-F758-0E79-050A-B5B372658E4D}"/>
                  </a:ext>
                </a:extLst>
              </p:cNvPr>
              <p:cNvSpPr>
                <a:spLocks noChangeArrowheads="1"/>
              </p:cNvSpPr>
              <p:nvPr/>
            </p:nvSpPr>
            <p:spPr bwMode="auto">
              <a:xfrm>
                <a:off x="4945" y="3350"/>
                <a:ext cx="61" cy="62"/>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95" name="Rectangle 653">
              <a:extLst>
                <a:ext uri="{FF2B5EF4-FFF2-40B4-BE49-F238E27FC236}">
                  <a16:creationId xmlns:a16="http://schemas.microsoft.com/office/drawing/2014/main" id="{DFDE26D8-799B-A883-5A55-54B79F16D7BD}"/>
                </a:ext>
              </a:extLst>
            </p:cNvPr>
            <p:cNvSpPr>
              <a:spLocks noChangeArrowheads="1"/>
            </p:cNvSpPr>
            <p:nvPr/>
          </p:nvSpPr>
          <p:spPr bwMode="auto">
            <a:xfrm>
              <a:off x="4963" y="3355"/>
              <a:ext cx="24" cy="52"/>
            </a:xfrm>
            <a:prstGeom prst="rect">
              <a:avLst/>
            </a:prstGeom>
            <a:solidFill>
              <a:srgbClr val="C22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96" name="Rectangle 654">
              <a:extLst>
                <a:ext uri="{FF2B5EF4-FFF2-40B4-BE49-F238E27FC236}">
                  <a16:creationId xmlns:a16="http://schemas.microsoft.com/office/drawing/2014/main" id="{361E5EFA-D0F5-6B09-0D0A-0C54581D4C81}"/>
                </a:ext>
              </a:extLst>
            </p:cNvPr>
            <p:cNvSpPr>
              <a:spLocks noChangeArrowheads="1"/>
            </p:cNvSpPr>
            <p:nvPr/>
          </p:nvSpPr>
          <p:spPr bwMode="auto">
            <a:xfrm>
              <a:off x="4965" y="3359"/>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4</a:t>
              </a:r>
              <a:endParaRPr lang="en-US" altLang="en-US" sz="1632"/>
            </a:p>
          </p:txBody>
        </p:sp>
      </p:grpSp>
      <p:sp>
        <p:nvSpPr>
          <p:cNvPr id="4372" name="AutoShape 655">
            <a:extLst>
              <a:ext uri="{FF2B5EF4-FFF2-40B4-BE49-F238E27FC236}">
                <a16:creationId xmlns:a16="http://schemas.microsoft.com/office/drawing/2014/main" id="{1A720211-0067-71CC-442E-344118EBA7BF}"/>
              </a:ext>
            </a:extLst>
          </p:cNvPr>
          <p:cNvSpPr>
            <a:spLocks noChangeAspect="1" noChangeArrowheads="1" noTextEdit="1"/>
          </p:cNvSpPr>
          <p:nvPr/>
        </p:nvSpPr>
        <p:spPr bwMode="auto">
          <a:xfrm>
            <a:off x="6414280" y="2742230"/>
            <a:ext cx="2084611" cy="156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sz="1837"/>
          </a:p>
        </p:txBody>
      </p:sp>
      <p:sp>
        <p:nvSpPr>
          <p:cNvPr id="4373" name="Rectangle 656">
            <a:extLst>
              <a:ext uri="{FF2B5EF4-FFF2-40B4-BE49-F238E27FC236}">
                <a16:creationId xmlns:a16="http://schemas.microsoft.com/office/drawing/2014/main" id="{AB61F44E-11D6-B142-3F23-DE0B6A31B69E}"/>
              </a:ext>
            </a:extLst>
          </p:cNvPr>
          <p:cNvSpPr>
            <a:spLocks noChangeArrowheads="1"/>
          </p:cNvSpPr>
          <p:nvPr/>
        </p:nvSpPr>
        <p:spPr bwMode="auto">
          <a:xfrm>
            <a:off x="6414280" y="2742230"/>
            <a:ext cx="2084611" cy="15630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374" name="Picture 657">
            <a:extLst>
              <a:ext uri="{FF2B5EF4-FFF2-40B4-BE49-F238E27FC236}">
                <a16:creationId xmlns:a16="http://schemas.microsoft.com/office/drawing/2014/main" id="{7FD7D804-6FD6-FCCF-C83B-A843847529C5}"/>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414281" y="2742230"/>
            <a:ext cx="254299" cy="156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5" name="Rectangle 658">
            <a:extLst>
              <a:ext uri="{FF2B5EF4-FFF2-40B4-BE49-F238E27FC236}">
                <a16:creationId xmlns:a16="http://schemas.microsoft.com/office/drawing/2014/main" id="{53837E73-951E-E720-C8F3-C63ECA1BE547}"/>
              </a:ext>
            </a:extLst>
          </p:cNvPr>
          <p:cNvSpPr>
            <a:spLocks noChangeArrowheads="1"/>
          </p:cNvSpPr>
          <p:nvPr/>
        </p:nvSpPr>
        <p:spPr bwMode="auto">
          <a:xfrm>
            <a:off x="8126350" y="2751948"/>
            <a:ext cx="361460"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20051025 Diagnosis DEG v10</a:t>
            </a:r>
            <a:endParaRPr lang="en-US" altLang="en-US" sz="1632"/>
          </a:p>
        </p:txBody>
      </p:sp>
      <p:sp>
        <p:nvSpPr>
          <p:cNvPr id="4376" name="Rectangle 659">
            <a:extLst>
              <a:ext uri="{FF2B5EF4-FFF2-40B4-BE49-F238E27FC236}">
                <a16:creationId xmlns:a16="http://schemas.microsoft.com/office/drawing/2014/main" id="{AB9611CA-6866-9D1A-6DF1-A6EEBCF6F189}"/>
              </a:ext>
            </a:extLst>
          </p:cNvPr>
          <p:cNvSpPr>
            <a:spLocks noChangeArrowheads="1"/>
          </p:cNvSpPr>
          <p:nvPr/>
        </p:nvSpPr>
        <p:spPr bwMode="auto">
          <a:xfrm>
            <a:off x="8427622" y="4258310"/>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7</a:t>
            </a:r>
            <a:endParaRPr lang="en-US" altLang="en-US" sz="1632"/>
          </a:p>
        </p:txBody>
      </p:sp>
      <p:sp>
        <p:nvSpPr>
          <p:cNvPr id="4377" name="Rectangle 660">
            <a:extLst>
              <a:ext uri="{FF2B5EF4-FFF2-40B4-BE49-F238E27FC236}">
                <a16:creationId xmlns:a16="http://schemas.microsoft.com/office/drawing/2014/main" id="{599D9227-CBC4-51A2-8A6B-FC20FA71BDB7}"/>
              </a:ext>
            </a:extLst>
          </p:cNvPr>
          <p:cNvSpPr>
            <a:spLocks noChangeArrowheads="1"/>
          </p:cNvSpPr>
          <p:nvPr/>
        </p:nvSpPr>
        <p:spPr bwMode="auto">
          <a:xfrm rot="5400000">
            <a:off x="8440154" y="3220137"/>
            <a:ext cx="88320"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Working Draft </a:t>
            </a:r>
            <a:endParaRPr lang="en-US" altLang="en-US" sz="1632"/>
          </a:p>
        </p:txBody>
      </p:sp>
      <p:sp>
        <p:nvSpPr>
          <p:cNvPr id="4378" name="Rectangle 661">
            <a:extLst>
              <a:ext uri="{FF2B5EF4-FFF2-40B4-BE49-F238E27FC236}">
                <a16:creationId xmlns:a16="http://schemas.microsoft.com/office/drawing/2014/main" id="{ACED577C-F21D-7044-6A47-E869D15EAFDC}"/>
              </a:ext>
            </a:extLst>
          </p:cNvPr>
          <p:cNvSpPr>
            <a:spLocks noChangeArrowheads="1"/>
          </p:cNvSpPr>
          <p:nvPr/>
        </p:nvSpPr>
        <p:spPr bwMode="auto">
          <a:xfrm rot="5400000">
            <a:off x="8481884" y="3295373"/>
            <a:ext cx="4860" cy="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379" name="Rectangle 662">
            <a:extLst>
              <a:ext uri="{FF2B5EF4-FFF2-40B4-BE49-F238E27FC236}">
                <a16:creationId xmlns:a16="http://schemas.microsoft.com/office/drawing/2014/main" id="{03D7C603-23FD-342D-68A2-B3735EAA89D6}"/>
              </a:ext>
            </a:extLst>
          </p:cNvPr>
          <p:cNvSpPr>
            <a:spLocks noChangeArrowheads="1"/>
          </p:cNvSpPr>
          <p:nvPr/>
        </p:nvSpPr>
        <p:spPr bwMode="auto">
          <a:xfrm rot="5400000">
            <a:off x="8432794" y="3348096"/>
            <a:ext cx="10304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Last Modified 23</a:t>
            </a:r>
            <a:endParaRPr lang="en-US" altLang="en-US" sz="1632"/>
          </a:p>
        </p:txBody>
      </p:sp>
      <p:sp>
        <p:nvSpPr>
          <p:cNvPr id="4380" name="Rectangle 663">
            <a:extLst>
              <a:ext uri="{FF2B5EF4-FFF2-40B4-BE49-F238E27FC236}">
                <a16:creationId xmlns:a16="http://schemas.microsoft.com/office/drawing/2014/main" id="{FF28AB93-E82A-9909-7764-F2F941789BCE}"/>
              </a:ext>
            </a:extLst>
          </p:cNvPr>
          <p:cNvSpPr>
            <a:spLocks noChangeArrowheads="1"/>
          </p:cNvSpPr>
          <p:nvPr/>
        </p:nvSpPr>
        <p:spPr bwMode="auto">
          <a:xfrm rot="5400000">
            <a:off x="8481860" y="3436373"/>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381" name="Rectangle 664">
            <a:extLst>
              <a:ext uri="{FF2B5EF4-FFF2-40B4-BE49-F238E27FC236}">
                <a16:creationId xmlns:a16="http://schemas.microsoft.com/office/drawing/2014/main" id="{16D573E3-B4FC-4EC4-6A60-5D601E221C90}"/>
              </a:ext>
            </a:extLst>
          </p:cNvPr>
          <p:cNvSpPr>
            <a:spLocks noChangeArrowheads="1"/>
          </p:cNvSpPr>
          <p:nvPr/>
        </p:nvSpPr>
        <p:spPr bwMode="auto">
          <a:xfrm rot="5400000">
            <a:off x="8476136" y="3446901"/>
            <a:ext cx="16356"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11</a:t>
            </a:r>
            <a:endParaRPr lang="en-US" altLang="en-US" sz="1632"/>
          </a:p>
        </p:txBody>
      </p:sp>
      <p:sp>
        <p:nvSpPr>
          <p:cNvPr id="4382" name="Rectangle 665">
            <a:extLst>
              <a:ext uri="{FF2B5EF4-FFF2-40B4-BE49-F238E27FC236}">
                <a16:creationId xmlns:a16="http://schemas.microsoft.com/office/drawing/2014/main" id="{52DD64F8-B48B-AD96-68DD-B61A72B94825}"/>
              </a:ext>
            </a:extLst>
          </p:cNvPr>
          <p:cNvSpPr>
            <a:spLocks noChangeArrowheads="1"/>
          </p:cNvSpPr>
          <p:nvPr/>
        </p:nvSpPr>
        <p:spPr bwMode="auto">
          <a:xfrm rot="5400000">
            <a:off x="8481860" y="3462289"/>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383" name="Rectangle 666">
            <a:extLst>
              <a:ext uri="{FF2B5EF4-FFF2-40B4-BE49-F238E27FC236}">
                <a16:creationId xmlns:a16="http://schemas.microsoft.com/office/drawing/2014/main" id="{5082C136-612B-1FE3-ABD0-AC34DEC0E2B4}"/>
              </a:ext>
            </a:extLst>
          </p:cNvPr>
          <p:cNvSpPr>
            <a:spLocks noChangeArrowheads="1"/>
          </p:cNvSpPr>
          <p:nvPr/>
        </p:nvSpPr>
        <p:spPr bwMode="auto">
          <a:xfrm rot="5400000">
            <a:off x="8438519" y="3504402"/>
            <a:ext cx="9159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2005 14:30:54</a:t>
            </a:r>
            <a:endParaRPr lang="en-US" altLang="en-US" sz="1632"/>
          </a:p>
        </p:txBody>
      </p:sp>
      <p:sp>
        <p:nvSpPr>
          <p:cNvPr id="4384" name="Rectangle 667">
            <a:extLst>
              <a:ext uri="{FF2B5EF4-FFF2-40B4-BE49-F238E27FC236}">
                <a16:creationId xmlns:a16="http://schemas.microsoft.com/office/drawing/2014/main" id="{36E7F0E1-C060-E863-3FDF-EAB19174F46A}"/>
              </a:ext>
            </a:extLst>
          </p:cNvPr>
          <p:cNvSpPr>
            <a:spLocks noChangeArrowheads="1"/>
          </p:cNvSpPr>
          <p:nvPr/>
        </p:nvSpPr>
        <p:spPr bwMode="auto">
          <a:xfrm rot="5400000">
            <a:off x="8395176" y="3689053"/>
            <a:ext cx="178277"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Printed 24/10/2005 17:03:58</a:t>
            </a:r>
            <a:endParaRPr lang="en-US" altLang="en-US" sz="1632"/>
          </a:p>
        </p:txBody>
      </p:sp>
      <p:grpSp>
        <p:nvGrpSpPr>
          <p:cNvPr id="4385" name="Group 668">
            <a:extLst>
              <a:ext uri="{FF2B5EF4-FFF2-40B4-BE49-F238E27FC236}">
                <a16:creationId xmlns:a16="http://schemas.microsoft.com/office/drawing/2014/main" id="{970386B1-70A7-9E63-05C4-AC80986EF3D2}"/>
              </a:ext>
            </a:extLst>
          </p:cNvPr>
          <p:cNvGrpSpPr>
            <a:grpSpLocks/>
          </p:cNvGrpSpPr>
          <p:nvPr/>
        </p:nvGrpSpPr>
        <p:grpSpPr bwMode="auto">
          <a:xfrm>
            <a:off x="8396848" y="3432241"/>
            <a:ext cx="53451" cy="53451"/>
            <a:chOff x="4243" y="2119"/>
            <a:chExt cx="33" cy="33"/>
          </a:xfrm>
        </p:grpSpPr>
        <p:sp>
          <p:nvSpPr>
            <p:cNvPr id="4592" name="Oval 669">
              <a:extLst>
                <a:ext uri="{FF2B5EF4-FFF2-40B4-BE49-F238E27FC236}">
                  <a16:creationId xmlns:a16="http://schemas.microsoft.com/office/drawing/2014/main" id="{F2262108-AA82-4A53-DC51-BBB87FF2D584}"/>
                </a:ext>
              </a:extLst>
            </p:cNvPr>
            <p:cNvSpPr>
              <a:spLocks noChangeArrowheads="1"/>
            </p:cNvSpPr>
            <p:nvPr/>
          </p:nvSpPr>
          <p:spPr bwMode="auto">
            <a:xfrm>
              <a:off x="4243" y="2119"/>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93" name="Oval 670">
              <a:extLst>
                <a:ext uri="{FF2B5EF4-FFF2-40B4-BE49-F238E27FC236}">
                  <a16:creationId xmlns:a16="http://schemas.microsoft.com/office/drawing/2014/main" id="{97E24D54-07D3-6B8D-4A12-17AD62620A42}"/>
                </a:ext>
              </a:extLst>
            </p:cNvPr>
            <p:cNvSpPr>
              <a:spLocks noChangeArrowheads="1"/>
            </p:cNvSpPr>
            <p:nvPr/>
          </p:nvSpPr>
          <p:spPr bwMode="auto">
            <a:xfrm>
              <a:off x="4243" y="2119"/>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386" name="Rectangle 671">
            <a:extLst>
              <a:ext uri="{FF2B5EF4-FFF2-40B4-BE49-F238E27FC236}">
                <a16:creationId xmlns:a16="http://schemas.microsoft.com/office/drawing/2014/main" id="{90304A65-2966-1435-DA99-CC13F821E326}"/>
              </a:ext>
            </a:extLst>
          </p:cNvPr>
          <p:cNvSpPr>
            <a:spLocks noChangeArrowheads="1"/>
          </p:cNvSpPr>
          <p:nvPr/>
        </p:nvSpPr>
        <p:spPr bwMode="auto">
          <a:xfrm>
            <a:off x="8414665" y="3440339"/>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sp>
        <p:nvSpPr>
          <p:cNvPr id="4387" name="Rectangle 672">
            <a:extLst>
              <a:ext uri="{FF2B5EF4-FFF2-40B4-BE49-F238E27FC236}">
                <a16:creationId xmlns:a16="http://schemas.microsoft.com/office/drawing/2014/main" id="{713891DA-F0E0-E110-AA3F-5FEFE91E0341}"/>
              </a:ext>
            </a:extLst>
          </p:cNvPr>
          <p:cNvSpPr>
            <a:spLocks noChangeArrowheads="1"/>
          </p:cNvSpPr>
          <p:nvPr/>
        </p:nvSpPr>
        <p:spPr bwMode="auto">
          <a:xfrm>
            <a:off x="6441815" y="2798920"/>
            <a:ext cx="1357517" cy="9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3366"/>
                </a:solidFill>
              </a:rPr>
              <a:t>Why do products get stuck in the fork?</a:t>
            </a:r>
            <a:endParaRPr lang="en-US" altLang="en-US" sz="1632"/>
          </a:p>
        </p:txBody>
      </p:sp>
      <p:sp>
        <p:nvSpPr>
          <p:cNvPr id="4388" name="Rectangle 673">
            <a:extLst>
              <a:ext uri="{FF2B5EF4-FFF2-40B4-BE49-F238E27FC236}">
                <a16:creationId xmlns:a16="http://schemas.microsoft.com/office/drawing/2014/main" id="{B649410F-7F9E-DFE5-3D15-21B70B975E59}"/>
              </a:ext>
            </a:extLst>
          </p:cNvPr>
          <p:cNvSpPr>
            <a:spLocks noChangeArrowheads="1"/>
          </p:cNvSpPr>
          <p:nvPr/>
        </p:nvSpPr>
        <p:spPr bwMode="auto">
          <a:xfrm>
            <a:off x="8226774" y="2834554"/>
            <a:ext cx="24042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VOORLOPIG</a:t>
            </a:r>
            <a:endParaRPr lang="en-US" altLang="en-US" sz="1632"/>
          </a:p>
        </p:txBody>
      </p:sp>
      <p:sp>
        <p:nvSpPr>
          <p:cNvPr id="4389" name="Line 674">
            <a:extLst>
              <a:ext uri="{FF2B5EF4-FFF2-40B4-BE49-F238E27FC236}">
                <a16:creationId xmlns:a16="http://schemas.microsoft.com/office/drawing/2014/main" id="{CE184EE3-B52D-6069-16B9-E8E2B6DC301E}"/>
              </a:ext>
            </a:extLst>
          </p:cNvPr>
          <p:cNvSpPr>
            <a:spLocks noChangeShapeType="1"/>
          </p:cNvSpPr>
          <p:nvPr/>
        </p:nvSpPr>
        <p:spPr bwMode="auto">
          <a:xfrm>
            <a:off x="8226775" y="2831315"/>
            <a:ext cx="21218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90" name="Line 675">
            <a:extLst>
              <a:ext uri="{FF2B5EF4-FFF2-40B4-BE49-F238E27FC236}">
                <a16:creationId xmlns:a16="http://schemas.microsoft.com/office/drawing/2014/main" id="{64CBF69E-4AD2-C111-C900-0D161281B387}"/>
              </a:ext>
            </a:extLst>
          </p:cNvPr>
          <p:cNvSpPr>
            <a:spLocks noChangeShapeType="1"/>
          </p:cNvSpPr>
          <p:nvPr/>
        </p:nvSpPr>
        <p:spPr bwMode="auto">
          <a:xfrm>
            <a:off x="8226775" y="2875049"/>
            <a:ext cx="212187"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91" name="Freeform 676">
            <a:extLst>
              <a:ext uri="{FF2B5EF4-FFF2-40B4-BE49-F238E27FC236}">
                <a16:creationId xmlns:a16="http://schemas.microsoft.com/office/drawing/2014/main" id="{C3F1323B-E0B9-6206-3A3F-C1D623F74A9A}"/>
              </a:ext>
            </a:extLst>
          </p:cNvPr>
          <p:cNvSpPr>
            <a:spLocks noEditPoints="1"/>
          </p:cNvSpPr>
          <p:nvPr/>
        </p:nvSpPr>
        <p:spPr bwMode="auto">
          <a:xfrm>
            <a:off x="6712314" y="3637948"/>
            <a:ext cx="1752564" cy="21057"/>
          </a:xfrm>
          <a:custGeom>
            <a:avLst/>
            <a:gdLst>
              <a:gd name="T0" fmla="*/ 2147483647 w 1082"/>
              <a:gd name="T1" fmla="*/ 2147483647 h 13"/>
              <a:gd name="T2" fmla="*/ 2147483647 w 1082"/>
              <a:gd name="T3" fmla="*/ 2147483647 h 13"/>
              <a:gd name="T4" fmla="*/ 2147483647 w 1082"/>
              <a:gd name="T5" fmla="*/ 2147483647 h 13"/>
              <a:gd name="T6" fmla="*/ 2147483647 w 1082"/>
              <a:gd name="T7" fmla="*/ 2147483647 h 13"/>
              <a:gd name="T8" fmla="*/ 2147483647 w 1082"/>
              <a:gd name="T9" fmla="*/ 2147483647 h 13"/>
              <a:gd name="T10" fmla="*/ 2147483647 w 1082"/>
              <a:gd name="T11" fmla="*/ 2147483647 h 13"/>
              <a:gd name="T12" fmla="*/ 0 w 1082"/>
              <a:gd name="T13" fmla="*/ 2147483647 h 13"/>
              <a:gd name="T14" fmla="*/ 2147483647 w 1082"/>
              <a:gd name="T15" fmla="*/ 0 h 13"/>
              <a:gd name="T16" fmla="*/ 2147483647 w 1082"/>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2"/>
              <a:gd name="T28" fmla="*/ 0 h 13"/>
              <a:gd name="T29" fmla="*/ 1082 w 108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2" h="13">
                <a:moveTo>
                  <a:pt x="10" y="5"/>
                </a:moveTo>
                <a:lnTo>
                  <a:pt x="1082" y="5"/>
                </a:lnTo>
                <a:lnTo>
                  <a:pt x="1082" y="9"/>
                </a:lnTo>
                <a:lnTo>
                  <a:pt x="10" y="9"/>
                </a:lnTo>
                <a:lnTo>
                  <a:pt x="10" y="5"/>
                </a:lnTo>
                <a:close/>
                <a:moveTo>
                  <a:pt x="12" y="13"/>
                </a:moveTo>
                <a:lnTo>
                  <a:pt x="0" y="7"/>
                </a:lnTo>
                <a:lnTo>
                  <a:pt x="12" y="0"/>
                </a:lnTo>
                <a:lnTo>
                  <a:pt x="12" y="13"/>
                </a:lnTo>
                <a:close/>
              </a:path>
            </a:pathLst>
          </a:custGeom>
          <a:solidFill>
            <a:srgbClr val="000000"/>
          </a:solidFill>
          <a:ln w="0">
            <a:solidFill>
              <a:srgbClr val="000000"/>
            </a:solidFill>
            <a:bevel/>
            <a:headEnd/>
            <a:tailEnd/>
          </a:ln>
        </p:spPr>
        <p:txBody>
          <a:bodyPr lIns="91431" tIns="45716" rIns="91431" bIns="45716"/>
          <a:lstStyle/>
          <a:p>
            <a:endParaRPr lang="en-US" sz="1837"/>
          </a:p>
        </p:txBody>
      </p:sp>
      <p:grpSp>
        <p:nvGrpSpPr>
          <p:cNvPr id="4392" name="Group 677">
            <a:extLst>
              <a:ext uri="{FF2B5EF4-FFF2-40B4-BE49-F238E27FC236}">
                <a16:creationId xmlns:a16="http://schemas.microsoft.com/office/drawing/2014/main" id="{44B5D6B3-9065-B275-11F5-ACAD39D9EF8C}"/>
              </a:ext>
            </a:extLst>
          </p:cNvPr>
          <p:cNvGrpSpPr>
            <a:grpSpLocks/>
          </p:cNvGrpSpPr>
          <p:nvPr/>
        </p:nvGrpSpPr>
        <p:grpSpPr bwMode="auto">
          <a:xfrm>
            <a:off x="6445055" y="3555341"/>
            <a:ext cx="285075" cy="183031"/>
            <a:chOff x="3038" y="2195"/>
            <a:chExt cx="176" cy="113"/>
          </a:xfrm>
        </p:grpSpPr>
        <p:sp>
          <p:nvSpPr>
            <p:cNvPr id="4590" name="Rectangle 678">
              <a:extLst>
                <a:ext uri="{FF2B5EF4-FFF2-40B4-BE49-F238E27FC236}">
                  <a16:creationId xmlns:a16="http://schemas.microsoft.com/office/drawing/2014/main" id="{BB2FB7CD-9AB8-A403-A992-595AFEA3980A}"/>
                </a:ext>
              </a:extLst>
            </p:cNvPr>
            <p:cNvSpPr>
              <a:spLocks noChangeArrowheads="1"/>
            </p:cNvSpPr>
            <p:nvPr/>
          </p:nvSpPr>
          <p:spPr bwMode="auto">
            <a:xfrm>
              <a:off x="3038" y="2195"/>
              <a:ext cx="176" cy="113"/>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91" name="Rectangle 679">
              <a:extLst>
                <a:ext uri="{FF2B5EF4-FFF2-40B4-BE49-F238E27FC236}">
                  <a16:creationId xmlns:a16="http://schemas.microsoft.com/office/drawing/2014/main" id="{4A63D88F-3640-2439-667C-5A53FC4E16F1}"/>
                </a:ext>
              </a:extLst>
            </p:cNvPr>
            <p:cNvSpPr>
              <a:spLocks noChangeArrowheads="1"/>
            </p:cNvSpPr>
            <p:nvPr/>
          </p:nvSpPr>
          <p:spPr bwMode="auto">
            <a:xfrm>
              <a:off x="3038" y="2195"/>
              <a:ext cx="176" cy="113"/>
            </a:xfrm>
            <a:prstGeom prst="rect">
              <a:avLst/>
            </a:prstGeom>
            <a:noFill/>
            <a:ln w="15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393" name="Rectangle 680">
            <a:extLst>
              <a:ext uri="{FF2B5EF4-FFF2-40B4-BE49-F238E27FC236}">
                <a16:creationId xmlns:a16="http://schemas.microsoft.com/office/drawing/2014/main" id="{6492B664-82F8-061C-70A5-078C834079AB}"/>
              </a:ext>
            </a:extLst>
          </p:cNvPr>
          <p:cNvSpPr>
            <a:spLocks noChangeArrowheads="1"/>
          </p:cNvSpPr>
          <p:nvPr/>
        </p:nvSpPr>
        <p:spPr bwMode="auto">
          <a:xfrm>
            <a:off x="6461252" y="3566679"/>
            <a:ext cx="23552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products get </a:t>
            </a:r>
            <a:endParaRPr lang="en-US" altLang="en-US" sz="1632"/>
          </a:p>
        </p:txBody>
      </p:sp>
      <p:sp>
        <p:nvSpPr>
          <p:cNvPr id="4394" name="Rectangle 681">
            <a:extLst>
              <a:ext uri="{FF2B5EF4-FFF2-40B4-BE49-F238E27FC236}">
                <a16:creationId xmlns:a16="http://schemas.microsoft.com/office/drawing/2014/main" id="{CAFE8B20-6B62-9C92-08C5-552E4F54A6EF}"/>
              </a:ext>
            </a:extLst>
          </p:cNvPr>
          <p:cNvSpPr>
            <a:spLocks noChangeArrowheads="1"/>
          </p:cNvSpPr>
          <p:nvPr/>
        </p:nvSpPr>
        <p:spPr bwMode="auto">
          <a:xfrm>
            <a:off x="6461252" y="3616891"/>
            <a:ext cx="18809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caught by </a:t>
            </a:r>
            <a:endParaRPr lang="en-US" altLang="en-US" sz="1632"/>
          </a:p>
        </p:txBody>
      </p:sp>
      <p:sp>
        <p:nvSpPr>
          <p:cNvPr id="4395" name="Rectangle 682">
            <a:extLst>
              <a:ext uri="{FF2B5EF4-FFF2-40B4-BE49-F238E27FC236}">
                <a16:creationId xmlns:a16="http://schemas.microsoft.com/office/drawing/2014/main" id="{387DAB09-88B5-7FD4-B965-7275EE86FF34}"/>
              </a:ext>
            </a:extLst>
          </p:cNvPr>
          <p:cNvSpPr>
            <a:spLocks noChangeArrowheads="1"/>
          </p:cNvSpPr>
          <p:nvPr/>
        </p:nvSpPr>
        <p:spPr bwMode="auto">
          <a:xfrm>
            <a:off x="6461252" y="3665484"/>
            <a:ext cx="13575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fork</a:t>
            </a:r>
            <a:endParaRPr lang="en-US" altLang="en-US" sz="1632"/>
          </a:p>
        </p:txBody>
      </p:sp>
      <p:sp>
        <p:nvSpPr>
          <p:cNvPr id="4396" name="Freeform 683">
            <a:extLst>
              <a:ext uri="{FF2B5EF4-FFF2-40B4-BE49-F238E27FC236}">
                <a16:creationId xmlns:a16="http://schemas.microsoft.com/office/drawing/2014/main" id="{D9499445-E10B-F0E4-558A-FA5CB5539625}"/>
              </a:ext>
            </a:extLst>
          </p:cNvPr>
          <p:cNvSpPr>
            <a:spLocks noEditPoints="1"/>
          </p:cNvSpPr>
          <p:nvPr/>
        </p:nvSpPr>
        <p:spPr bwMode="auto">
          <a:xfrm>
            <a:off x="7313239" y="3043502"/>
            <a:ext cx="106903" cy="604164"/>
          </a:xfrm>
          <a:custGeom>
            <a:avLst/>
            <a:gdLst>
              <a:gd name="T0" fmla="*/ 534877584 w 2427"/>
              <a:gd name="T1" fmla="*/ 2147483647 h 13636"/>
              <a:gd name="T2" fmla="*/ 2147483647 w 2427"/>
              <a:gd name="T3" fmla="*/ 110216700 h 13636"/>
              <a:gd name="T4" fmla="*/ 2147483647 w 2427"/>
              <a:gd name="T5" fmla="*/ 10644744 h 13636"/>
              <a:gd name="T6" fmla="*/ 2147483647 w 2427"/>
              <a:gd name="T7" fmla="*/ 149358004 h 13636"/>
              <a:gd name="T8" fmla="*/ 764179414 w 2427"/>
              <a:gd name="T9" fmla="*/ 2147483647 h 13636"/>
              <a:gd name="T10" fmla="*/ 628690673 w 2427"/>
              <a:gd name="T11" fmla="*/ 2147483647 h 13636"/>
              <a:gd name="T12" fmla="*/ 534877584 w 2427"/>
              <a:gd name="T13" fmla="*/ 2147483647 h 13636"/>
              <a:gd name="T14" fmla="*/ 1371951877 w 2427"/>
              <a:gd name="T15" fmla="*/ 2147483647 h 13636"/>
              <a:gd name="T16" fmla="*/ 458523708 w 2427"/>
              <a:gd name="T17" fmla="*/ 2147483647 h 13636"/>
              <a:gd name="T18" fmla="*/ 0 w 2427"/>
              <a:gd name="T19" fmla="*/ 2147483647 h 13636"/>
              <a:gd name="T20" fmla="*/ 1371951877 w 2427"/>
              <a:gd name="T21" fmla="*/ 2147483647 h 13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27"/>
              <a:gd name="T34" fmla="*/ 0 h 13636"/>
              <a:gd name="T35" fmla="*/ 2427 w 2427"/>
              <a:gd name="T36" fmla="*/ 13636 h 136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27" h="13636">
                <a:moveTo>
                  <a:pt x="154" y="13302"/>
                </a:moveTo>
                <a:lnTo>
                  <a:pt x="2358" y="31"/>
                </a:lnTo>
                <a:cubicBezTo>
                  <a:pt x="2361" y="13"/>
                  <a:pt x="2378" y="0"/>
                  <a:pt x="2396" y="3"/>
                </a:cubicBezTo>
                <a:cubicBezTo>
                  <a:pt x="2414" y="6"/>
                  <a:pt x="2427" y="23"/>
                  <a:pt x="2424" y="42"/>
                </a:cubicBezTo>
                <a:lnTo>
                  <a:pt x="220" y="13313"/>
                </a:lnTo>
                <a:cubicBezTo>
                  <a:pt x="217" y="13331"/>
                  <a:pt x="199" y="13343"/>
                  <a:pt x="181" y="13340"/>
                </a:cubicBezTo>
                <a:cubicBezTo>
                  <a:pt x="163" y="13337"/>
                  <a:pt x="151" y="13320"/>
                  <a:pt x="154" y="13302"/>
                </a:cubicBezTo>
                <a:close/>
                <a:moveTo>
                  <a:pt x="395" y="13274"/>
                </a:moveTo>
                <a:lnTo>
                  <a:pt x="132" y="13636"/>
                </a:lnTo>
                <a:lnTo>
                  <a:pt x="0" y="13209"/>
                </a:lnTo>
                <a:lnTo>
                  <a:pt x="395" y="13274"/>
                </a:lnTo>
                <a:close/>
              </a:path>
            </a:pathLst>
          </a:custGeom>
          <a:solidFill>
            <a:srgbClr val="000000"/>
          </a:solidFill>
          <a:ln w="0">
            <a:solidFill>
              <a:srgbClr val="000000"/>
            </a:solidFill>
            <a:bevel/>
            <a:headEnd/>
            <a:tailEnd/>
          </a:ln>
        </p:spPr>
        <p:txBody>
          <a:bodyPr lIns="91431" tIns="45716" rIns="91431" bIns="45716"/>
          <a:lstStyle/>
          <a:p>
            <a:endParaRPr lang="en-US" sz="1837"/>
          </a:p>
        </p:txBody>
      </p:sp>
      <p:grpSp>
        <p:nvGrpSpPr>
          <p:cNvPr id="4397" name="Group 684">
            <a:extLst>
              <a:ext uri="{FF2B5EF4-FFF2-40B4-BE49-F238E27FC236}">
                <a16:creationId xmlns:a16="http://schemas.microsoft.com/office/drawing/2014/main" id="{A0EBF732-EB80-5D43-E030-36CF0D55A525}"/>
              </a:ext>
            </a:extLst>
          </p:cNvPr>
          <p:cNvGrpSpPr>
            <a:grpSpLocks/>
          </p:cNvGrpSpPr>
          <p:nvPr/>
        </p:nvGrpSpPr>
        <p:grpSpPr bwMode="auto">
          <a:xfrm>
            <a:off x="7319718" y="2985191"/>
            <a:ext cx="184651" cy="63170"/>
            <a:chOff x="3578" y="1843"/>
            <a:chExt cx="114" cy="39"/>
          </a:xfrm>
        </p:grpSpPr>
        <p:sp>
          <p:nvSpPr>
            <p:cNvPr id="4588" name="Rectangle 685">
              <a:extLst>
                <a:ext uri="{FF2B5EF4-FFF2-40B4-BE49-F238E27FC236}">
                  <a16:creationId xmlns:a16="http://schemas.microsoft.com/office/drawing/2014/main" id="{94406F0C-909A-FC8B-92D3-3E47ED6B17A8}"/>
                </a:ext>
              </a:extLst>
            </p:cNvPr>
            <p:cNvSpPr>
              <a:spLocks noChangeArrowheads="1"/>
            </p:cNvSpPr>
            <p:nvPr/>
          </p:nvSpPr>
          <p:spPr bwMode="auto">
            <a:xfrm>
              <a:off x="3578" y="1843"/>
              <a:ext cx="114" cy="39"/>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89" name="Rectangle 686">
              <a:extLst>
                <a:ext uri="{FF2B5EF4-FFF2-40B4-BE49-F238E27FC236}">
                  <a16:creationId xmlns:a16="http://schemas.microsoft.com/office/drawing/2014/main" id="{BD3333F4-908F-62C9-43D0-B6B5A704DB06}"/>
                </a:ext>
              </a:extLst>
            </p:cNvPr>
            <p:cNvSpPr>
              <a:spLocks noChangeArrowheads="1"/>
            </p:cNvSpPr>
            <p:nvPr/>
          </p:nvSpPr>
          <p:spPr bwMode="auto">
            <a:xfrm>
              <a:off x="3578" y="1843"/>
              <a:ext cx="114" cy="39"/>
            </a:xfrm>
            <a:prstGeom prst="rect">
              <a:avLst/>
            </a:prstGeom>
            <a:noFill/>
            <a:ln w="15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398" name="Rectangle 687">
            <a:extLst>
              <a:ext uri="{FF2B5EF4-FFF2-40B4-BE49-F238E27FC236}">
                <a16:creationId xmlns:a16="http://schemas.microsoft.com/office/drawing/2014/main" id="{60D76B43-2D71-1D86-7A13-D0A89119172E}"/>
              </a:ext>
            </a:extLst>
          </p:cNvPr>
          <p:cNvSpPr>
            <a:spLocks noChangeArrowheads="1"/>
          </p:cNvSpPr>
          <p:nvPr/>
        </p:nvSpPr>
        <p:spPr bwMode="auto">
          <a:xfrm>
            <a:off x="7335915" y="2996529"/>
            <a:ext cx="15210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Machine</a:t>
            </a:r>
            <a:endParaRPr lang="en-US" altLang="en-US" sz="1632"/>
          </a:p>
        </p:txBody>
      </p:sp>
      <p:sp>
        <p:nvSpPr>
          <p:cNvPr id="4399" name="Freeform 688">
            <a:extLst>
              <a:ext uri="{FF2B5EF4-FFF2-40B4-BE49-F238E27FC236}">
                <a16:creationId xmlns:a16="http://schemas.microsoft.com/office/drawing/2014/main" id="{4BBA57B5-B9E6-8721-A8F8-79077600F994}"/>
              </a:ext>
            </a:extLst>
          </p:cNvPr>
          <p:cNvSpPr>
            <a:spLocks noEditPoints="1"/>
          </p:cNvSpPr>
          <p:nvPr/>
        </p:nvSpPr>
        <p:spPr bwMode="auto">
          <a:xfrm>
            <a:off x="7152884" y="3652526"/>
            <a:ext cx="98804" cy="550713"/>
          </a:xfrm>
          <a:custGeom>
            <a:avLst/>
            <a:gdLst>
              <a:gd name="T0" fmla="*/ 2147483647 w 1113"/>
              <a:gd name="T1" fmla="*/ 2147483647 h 6218"/>
              <a:gd name="T2" fmla="*/ 2147483647 w 1113"/>
              <a:gd name="T3" fmla="*/ 2147483647 h 6218"/>
              <a:gd name="T4" fmla="*/ 2147483647 w 1113"/>
              <a:gd name="T5" fmla="*/ 2147483647 h 6218"/>
              <a:gd name="T6" fmla="*/ 2147483647 w 1113"/>
              <a:gd name="T7" fmla="*/ 2147483647 h 6218"/>
              <a:gd name="T8" fmla="*/ 2147483647 w 1113"/>
              <a:gd name="T9" fmla="*/ 2147483647 h 6218"/>
              <a:gd name="T10" fmla="*/ 2147483647 w 1113"/>
              <a:gd name="T11" fmla="*/ 2147483647 h 6218"/>
              <a:gd name="T12" fmla="*/ 2147483647 w 1113"/>
              <a:gd name="T13" fmla="*/ 2147483647 h 6218"/>
              <a:gd name="T14" fmla="*/ 0 w 1113"/>
              <a:gd name="T15" fmla="*/ 2147483647 h 6218"/>
              <a:gd name="T16" fmla="*/ 2147483647 w 1113"/>
              <a:gd name="T17" fmla="*/ 0 h 6218"/>
              <a:gd name="T18" fmla="*/ 2147483647 w 1113"/>
              <a:gd name="T19" fmla="*/ 2147483647 h 6218"/>
              <a:gd name="T20" fmla="*/ 0 w 1113"/>
              <a:gd name="T21" fmla="*/ 2147483647 h 6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3"/>
              <a:gd name="T34" fmla="*/ 0 h 6218"/>
              <a:gd name="T35" fmla="*/ 1113 w 1113"/>
              <a:gd name="T36" fmla="*/ 6218 h 6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3" h="6218">
                <a:moveTo>
                  <a:pt x="109" y="162"/>
                </a:moveTo>
                <a:lnTo>
                  <a:pt x="1111" y="6198"/>
                </a:lnTo>
                <a:cubicBezTo>
                  <a:pt x="1113" y="6207"/>
                  <a:pt x="1107" y="6215"/>
                  <a:pt x="1098" y="6217"/>
                </a:cubicBezTo>
                <a:cubicBezTo>
                  <a:pt x="1088" y="6218"/>
                  <a:pt x="1080" y="6212"/>
                  <a:pt x="1078" y="6203"/>
                </a:cubicBezTo>
                <a:lnTo>
                  <a:pt x="76" y="167"/>
                </a:lnTo>
                <a:cubicBezTo>
                  <a:pt x="75" y="158"/>
                  <a:pt x="81" y="150"/>
                  <a:pt x="90" y="148"/>
                </a:cubicBezTo>
                <a:cubicBezTo>
                  <a:pt x="99" y="147"/>
                  <a:pt x="108" y="153"/>
                  <a:pt x="109" y="162"/>
                </a:cubicBezTo>
                <a:close/>
                <a:moveTo>
                  <a:pt x="0" y="214"/>
                </a:moveTo>
                <a:lnTo>
                  <a:pt x="65" y="0"/>
                </a:lnTo>
                <a:lnTo>
                  <a:pt x="197" y="181"/>
                </a:lnTo>
                <a:lnTo>
                  <a:pt x="0" y="214"/>
                </a:lnTo>
                <a:close/>
              </a:path>
            </a:pathLst>
          </a:custGeom>
          <a:solidFill>
            <a:srgbClr val="000000"/>
          </a:solidFill>
          <a:ln w="0">
            <a:solidFill>
              <a:srgbClr val="000000"/>
            </a:solidFill>
            <a:bevel/>
            <a:headEnd/>
            <a:tailEnd/>
          </a:ln>
        </p:spPr>
        <p:txBody>
          <a:bodyPr lIns="91431" tIns="45716" rIns="91431" bIns="45716"/>
          <a:lstStyle/>
          <a:p>
            <a:endParaRPr lang="en-US" sz="1837"/>
          </a:p>
        </p:txBody>
      </p:sp>
      <p:grpSp>
        <p:nvGrpSpPr>
          <p:cNvPr id="4400" name="Group 689">
            <a:extLst>
              <a:ext uri="{FF2B5EF4-FFF2-40B4-BE49-F238E27FC236}">
                <a16:creationId xmlns:a16="http://schemas.microsoft.com/office/drawing/2014/main" id="{BA8225F3-B012-2204-6678-EF9344611F35}"/>
              </a:ext>
            </a:extLst>
          </p:cNvPr>
          <p:cNvGrpSpPr>
            <a:grpSpLocks/>
          </p:cNvGrpSpPr>
          <p:nvPr/>
        </p:nvGrpSpPr>
        <p:grpSpPr bwMode="auto">
          <a:xfrm>
            <a:off x="7151264" y="4149787"/>
            <a:ext cx="184651" cy="63171"/>
            <a:chOff x="3474" y="2562"/>
            <a:chExt cx="114" cy="39"/>
          </a:xfrm>
        </p:grpSpPr>
        <p:sp>
          <p:nvSpPr>
            <p:cNvPr id="4586" name="Rectangle 690">
              <a:extLst>
                <a:ext uri="{FF2B5EF4-FFF2-40B4-BE49-F238E27FC236}">
                  <a16:creationId xmlns:a16="http://schemas.microsoft.com/office/drawing/2014/main" id="{2F27CE70-A42D-08F5-85F1-74F839FF1693}"/>
                </a:ext>
              </a:extLst>
            </p:cNvPr>
            <p:cNvSpPr>
              <a:spLocks noChangeArrowheads="1"/>
            </p:cNvSpPr>
            <p:nvPr/>
          </p:nvSpPr>
          <p:spPr bwMode="auto">
            <a:xfrm>
              <a:off x="3474" y="2562"/>
              <a:ext cx="114" cy="39"/>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87" name="Rectangle 691">
              <a:extLst>
                <a:ext uri="{FF2B5EF4-FFF2-40B4-BE49-F238E27FC236}">
                  <a16:creationId xmlns:a16="http://schemas.microsoft.com/office/drawing/2014/main" id="{276909EA-56C5-4C7E-9334-57ADEDBD9ED8}"/>
                </a:ext>
              </a:extLst>
            </p:cNvPr>
            <p:cNvSpPr>
              <a:spLocks noChangeArrowheads="1"/>
            </p:cNvSpPr>
            <p:nvPr/>
          </p:nvSpPr>
          <p:spPr bwMode="auto">
            <a:xfrm>
              <a:off x="3474" y="2562"/>
              <a:ext cx="114" cy="39"/>
            </a:xfrm>
            <a:prstGeom prst="rect">
              <a:avLst/>
            </a:prstGeom>
            <a:noFill/>
            <a:ln w="15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01" name="Rectangle 692">
            <a:extLst>
              <a:ext uri="{FF2B5EF4-FFF2-40B4-BE49-F238E27FC236}">
                <a16:creationId xmlns:a16="http://schemas.microsoft.com/office/drawing/2014/main" id="{B094D0F5-0633-4317-3B55-219A5F284742}"/>
              </a:ext>
            </a:extLst>
          </p:cNvPr>
          <p:cNvSpPr>
            <a:spLocks noChangeArrowheads="1"/>
          </p:cNvSpPr>
          <p:nvPr/>
        </p:nvSpPr>
        <p:spPr bwMode="auto">
          <a:xfrm>
            <a:off x="7167461" y="4161126"/>
            <a:ext cx="14229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Material</a:t>
            </a:r>
            <a:endParaRPr lang="en-US" altLang="en-US" sz="1632"/>
          </a:p>
        </p:txBody>
      </p:sp>
      <p:sp>
        <p:nvSpPr>
          <p:cNvPr id="4402" name="Line 693">
            <a:extLst>
              <a:ext uri="{FF2B5EF4-FFF2-40B4-BE49-F238E27FC236}">
                <a16:creationId xmlns:a16="http://schemas.microsoft.com/office/drawing/2014/main" id="{E64D4911-44E9-0B9C-A786-EB3F142BCB38}"/>
              </a:ext>
            </a:extLst>
          </p:cNvPr>
          <p:cNvSpPr>
            <a:spLocks noChangeShapeType="1"/>
          </p:cNvSpPr>
          <p:nvPr/>
        </p:nvSpPr>
        <p:spPr bwMode="auto">
          <a:xfrm flipH="1">
            <a:off x="7413663" y="3080755"/>
            <a:ext cx="2429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03" name="Rectangle 694">
            <a:extLst>
              <a:ext uri="{FF2B5EF4-FFF2-40B4-BE49-F238E27FC236}">
                <a16:creationId xmlns:a16="http://schemas.microsoft.com/office/drawing/2014/main" id="{2E1983C3-9971-6C89-F1F9-ED22A7FCBB12}"/>
              </a:ext>
            </a:extLst>
          </p:cNvPr>
          <p:cNvSpPr>
            <a:spLocks noChangeArrowheads="1"/>
          </p:cNvSpPr>
          <p:nvPr/>
        </p:nvSpPr>
        <p:spPr bwMode="auto">
          <a:xfrm>
            <a:off x="7450918" y="3061318"/>
            <a:ext cx="6231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timing of the fork is not correct</a:t>
            </a:r>
            <a:endParaRPr lang="en-US" altLang="en-US" sz="1632"/>
          </a:p>
        </p:txBody>
      </p:sp>
      <p:sp>
        <p:nvSpPr>
          <p:cNvPr id="4404" name="Line 695">
            <a:extLst>
              <a:ext uri="{FF2B5EF4-FFF2-40B4-BE49-F238E27FC236}">
                <a16:creationId xmlns:a16="http://schemas.microsoft.com/office/drawing/2014/main" id="{8E1DB231-1022-5AC0-DD5D-2A2C0613398F}"/>
              </a:ext>
            </a:extLst>
          </p:cNvPr>
          <p:cNvSpPr>
            <a:spLocks noChangeShapeType="1"/>
          </p:cNvSpPr>
          <p:nvPr/>
        </p:nvSpPr>
        <p:spPr bwMode="auto">
          <a:xfrm flipV="1">
            <a:off x="7378028" y="3098573"/>
            <a:ext cx="72889" cy="43895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05" name="Line 696">
            <a:extLst>
              <a:ext uri="{FF2B5EF4-FFF2-40B4-BE49-F238E27FC236}">
                <a16:creationId xmlns:a16="http://schemas.microsoft.com/office/drawing/2014/main" id="{DDEF8D68-EFE0-1335-CC8F-DED5A342E6E2}"/>
              </a:ext>
            </a:extLst>
          </p:cNvPr>
          <p:cNvSpPr>
            <a:spLocks noChangeShapeType="1"/>
          </p:cNvSpPr>
          <p:nvPr/>
        </p:nvSpPr>
        <p:spPr bwMode="auto">
          <a:xfrm flipH="1">
            <a:off x="7449297" y="3119629"/>
            <a:ext cx="2429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06" name="Rectangle 697">
            <a:extLst>
              <a:ext uri="{FF2B5EF4-FFF2-40B4-BE49-F238E27FC236}">
                <a16:creationId xmlns:a16="http://schemas.microsoft.com/office/drawing/2014/main" id="{8E142BB8-7BC1-AC31-3E6A-19BCF552A1BE}"/>
              </a:ext>
            </a:extLst>
          </p:cNvPr>
          <p:cNvSpPr>
            <a:spLocks noChangeArrowheads="1"/>
          </p:cNvSpPr>
          <p:nvPr/>
        </p:nvSpPr>
        <p:spPr bwMode="auto">
          <a:xfrm>
            <a:off x="7483312" y="3100192"/>
            <a:ext cx="4661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fork moves in too fast</a:t>
            </a:r>
            <a:endParaRPr lang="en-US" altLang="en-US" sz="1632"/>
          </a:p>
        </p:txBody>
      </p:sp>
      <p:sp>
        <p:nvSpPr>
          <p:cNvPr id="4407" name="Line 698">
            <a:extLst>
              <a:ext uri="{FF2B5EF4-FFF2-40B4-BE49-F238E27FC236}">
                <a16:creationId xmlns:a16="http://schemas.microsoft.com/office/drawing/2014/main" id="{F08AB67A-EF89-A94F-834E-0C5896785959}"/>
              </a:ext>
            </a:extLst>
          </p:cNvPr>
          <p:cNvSpPr>
            <a:spLocks noChangeShapeType="1"/>
          </p:cNvSpPr>
          <p:nvPr/>
        </p:nvSpPr>
        <p:spPr bwMode="auto">
          <a:xfrm flipH="1">
            <a:off x="7384507" y="3088855"/>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08" name="Rectangle 699">
            <a:extLst>
              <a:ext uri="{FF2B5EF4-FFF2-40B4-BE49-F238E27FC236}">
                <a16:creationId xmlns:a16="http://schemas.microsoft.com/office/drawing/2014/main" id="{EDA6CAA4-7EC1-B37A-3B8F-BBA3274C0246}"/>
              </a:ext>
            </a:extLst>
          </p:cNvPr>
          <p:cNvSpPr>
            <a:spLocks noChangeArrowheads="1"/>
          </p:cNvSpPr>
          <p:nvPr/>
        </p:nvSpPr>
        <p:spPr bwMode="auto">
          <a:xfrm>
            <a:off x="6751187" y="3069418"/>
            <a:ext cx="84395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products do not fall horizontally on the fork</a:t>
            </a:r>
            <a:endParaRPr lang="en-US" altLang="en-US" sz="1632"/>
          </a:p>
        </p:txBody>
      </p:sp>
      <p:sp>
        <p:nvSpPr>
          <p:cNvPr id="4409" name="Line 700">
            <a:extLst>
              <a:ext uri="{FF2B5EF4-FFF2-40B4-BE49-F238E27FC236}">
                <a16:creationId xmlns:a16="http://schemas.microsoft.com/office/drawing/2014/main" id="{925DBBA0-0490-6F73-A0FE-98E50230BCC2}"/>
              </a:ext>
            </a:extLst>
          </p:cNvPr>
          <p:cNvSpPr>
            <a:spLocks noChangeShapeType="1"/>
          </p:cNvSpPr>
          <p:nvPr/>
        </p:nvSpPr>
        <p:spPr bwMode="auto">
          <a:xfrm flipV="1">
            <a:off x="7316478" y="3109911"/>
            <a:ext cx="46973" cy="28183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0" name="Line 701">
            <a:extLst>
              <a:ext uri="{FF2B5EF4-FFF2-40B4-BE49-F238E27FC236}">
                <a16:creationId xmlns:a16="http://schemas.microsoft.com/office/drawing/2014/main" id="{4EE2693C-7279-6A0D-9176-C12EF031F663}"/>
              </a:ext>
            </a:extLst>
          </p:cNvPr>
          <p:cNvSpPr>
            <a:spLocks noChangeShapeType="1"/>
          </p:cNvSpPr>
          <p:nvPr/>
        </p:nvSpPr>
        <p:spPr bwMode="auto">
          <a:xfrm flipH="1">
            <a:off x="7334295" y="3126108"/>
            <a:ext cx="2591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1" name="Rectangle 702">
            <a:extLst>
              <a:ext uri="{FF2B5EF4-FFF2-40B4-BE49-F238E27FC236}">
                <a16:creationId xmlns:a16="http://schemas.microsoft.com/office/drawing/2014/main" id="{4DCD29AB-4848-0DD6-FE97-63FDC8B9961C}"/>
              </a:ext>
            </a:extLst>
          </p:cNvPr>
          <p:cNvSpPr>
            <a:spLocks noChangeArrowheads="1"/>
          </p:cNvSpPr>
          <p:nvPr/>
        </p:nvSpPr>
        <p:spPr bwMode="auto">
          <a:xfrm>
            <a:off x="6720412" y="3106671"/>
            <a:ext cx="81941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products are not aligned on the conveyor</a:t>
            </a:r>
            <a:endParaRPr lang="en-US" altLang="en-US" sz="1632"/>
          </a:p>
        </p:txBody>
      </p:sp>
      <p:sp>
        <p:nvSpPr>
          <p:cNvPr id="4412" name="Line 703">
            <a:extLst>
              <a:ext uri="{FF2B5EF4-FFF2-40B4-BE49-F238E27FC236}">
                <a16:creationId xmlns:a16="http://schemas.microsoft.com/office/drawing/2014/main" id="{0811497C-BA51-3DB0-461B-2C3D9FFB3A80}"/>
              </a:ext>
            </a:extLst>
          </p:cNvPr>
          <p:cNvSpPr>
            <a:spLocks noChangeShapeType="1"/>
          </p:cNvSpPr>
          <p:nvPr/>
        </p:nvSpPr>
        <p:spPr bwMode="auto">
          <a:xfrm flipV="1">
            <a:off x="7295422" y="3147166"/>
            <a:ext cx="21056" cy="12795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3" name="Line 704">
            <a:extLst>
              <a:ext uri="{FF2B5EF4-FFF2-40B4-BE49-F238E27FC236}">
                <a16:creationId xmlns:a16="http://schemas.microsoft.com/office/drawing/2014/main" id="{41B930D7-C668-F770-6BD9-DE3F77B6340A}"/>
              </a:ext>
            </a:extLst>
          </p:cNvPr>
          <p:cNvSpPr>
            <a:spLocks noChangeShapeType="1"/>
          </p:cNvSpPr>
          <p:nvPr/>
        </p:nvSpPr>
        <p:spPr bwMode="auto">
          <a:xfrm flipH="1">
            <a:off x="7287322" y="3163363"/>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4" name="Rectangle 705">
            <a:extLst>
              <a:ext uri="{FF2B5EF4-FFF2-40B4-BE49-F238E27FC236}">
                <a16:creationId xmlns:a16="http://schemas.microsoft.com/office/drawing/2014/main" id="{1319E07F-0E32-4E6C-5998-66E105FEDE50}"/>
              </a:ext>
            </a:extLst>
          </p:cNvPr>
          <p:cNvSpPr>
            <a:spLocks noChangeArrowheads="1"/>
          </p:cNvSpPr>
          <p:nvPr/>
        </p:nvSpPr>
        <p:spPr bwMode="auto">
          <a:xfrm>
            <a:off x="6675059" y="3143926"/>
            <a:ext cx="81123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products are not picked up symmetrically</a:t>
            </a:r>
            <a:endParaRPr lang="en-US" altLang="en-US" sz="1632"/>
          </a:p>
        </p:txBody>
      </p:sp>
      <p:sp>
        <p:nvSpPr>
          <p:cNvPr id="4415" name="Line 706">
            <a:extLst>
              <a:ext uri="{FF2B5EF4-FFF2-40B4-BE49-F238E27FC236}">
                <a16:creationId xmlns:a16="http://schemas.microsoft.com/office/drawing/2014/main" id="{E6962382-AF2B-F5FB-8067-47D0F53C1BBD}"/>
              </a:ext>
            </a:extLst>
          </p:cNvPr>
          <p:cNvSpPr>
            <a:spLocks noChangeShapeType="1"/>
          </p:cNvSpPr>
          <p:nvPr/>
        </p:nvSpPr>
        <p:spPr bwMode="auto">
          <a:xfrm flipH="1">
            <a:off x="7266267" y="3276746"/>
            <a:ext cx="27535"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6" name="Rectangle 707">
            <a:extLst>
              <a:ext uri="{FF2B5EF4-FFF2-40B4-BE49-F238E27FC236}">
                <a16:creationId xmlns:a16="http://schemas.microsoft.com/office/drawing/2014/main" id="{656853FE-2047-B38E-0551-186046FFF192}"/>
              </a:ext>
            </a:extLst>
          </p:cNvPr>
          <p:cNvSpPr>
            <a:spLocks noChangeArrowheads="1"/>
          </p:cNvSpPr>
          <p:nvPr/>
        </p:nvSpPr>
        <p:spPr bwMode="auto">
          <a:xfrm>
            <a:off x="6930978" y="3257308"/>
            <a:ext cx="40725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lifting arm vibrates</a:t>
            </a:r>
            <a:endParaRPr lang="en-US" altLang="en-US" sz="1632"/>
          </a:p>
        </p:txBody>
      </p:sp>
      <p:sp>
        <p:nvSpPr>
          <p:cNvPr id="4417" name="Line 708">
            <a:extLst>
              <a:ext uri="{FF2B5EF4-FFF2-40B4-BE49-F238E27FC236}">
                <a16:creationId xmlns:a16="http://schemas.microsoft.com/office/drawing/2014/main" id="{AD605BB0-E443-83FC-966A-563DBA01D88A}"/>
              </a:ext>
            </a:extLst>
          </p:cNvPr>
          <p:cNvSpPr>
            <a:spLocks noChangeShapeType="1"/>
          </p:cNvSpPr>
          <p:nvPr/>
        </p:nvSpPr>
        <p:spPr bwMode="auto">
          <a:xfrm flipV="1">
            <a:off x="7478453" y="3135827"/>
            <a:ext cx="3239" cy="2105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8" name="Line 709">
            <a:extLst>
              <a:ext uri="{FF2B5EF4-FFF2-40B4-BE49-F238E27FC236}">
                <a16:creationId xmlns:a16="http://schemas.microsoft.com/office/drawing/2014/main" id="{A9875F1B-058E-2140-9A14-DB71E3B6F409}"/>
              </a:ext>
            </a:extLst>
          </p:cNvPr>
          <p:cNvSpPr>
            <a:spLocks noChangeShapeType="1"/>
          </p:cNvSpPr>
          <p:nvPr/>
        </p:nvSpPr>
        <p:spPr bwMode="auto">
          <a:xfrm flipH="1">
            <a:off x="7480072" y="3156885"/>
            <a:ext cx="2429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9" name="Rectangle 710">
            <a:extLst>
              <a:ext uri="{FF2B5EF4-FFF2-40B4-BE49-F238E27FC236}">
                <a16:creationId xmlns:a16="http://schemas.microsoft.com/office/drawing/2014/main" id="{F86E92A1-14EC-E15F-FFBC-819C9AF78D83}"/>
              </a:ext>
            </a:extLst>
          </p:cNvPr>
          <p:cNvSpPr>
            <a:spLocks noChangeArrowheads="1"/>
          </p:cNvSpPr>
          <p:nvPr/>
        </p:nvSpPr>
        <p:spPr bwMode="auto">
          <a:xfrm>
            <a:off x="7514087" y="3137447"/>
            <a:ext cx="6869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fork are not correct</a:t>
            </a:r>
            <a:endParaRPr lang="en-US" altLang="en-US" sz="1632"/>
          </a:p>
        </p:txBody>
      </p:sp>
      <p:sp>
        <p:nvSpPr>
          <p:cNvPr id="4420" name="Line 711">
            <a:extLst>
              <a:ext uri="{FF2B5EF4-FFF2-40B4-BE49-F238E27FC236}">
                <a16:creationId xmlns:a16="http://schemas.microsoft.com/office/drawing/2014/main" id="{66203684-ED7C-F8A1-C5D7-6CED284C0246}"/>
              </a:ext>
            </a:extLst>
          </p:cNvPr>
          <p:cNvSpPr>
            <a:spLocks noChangeShapeType="1"/>
          </p:cNvSpPr>
          <p:nvPr/>
        </p:nvSpPr>
        <p:spPr bwMode="auto">
          <a:xfrm flipV="1">
            <a:off x="7509228" y="3174701"/>
            <a:ext cx="3239" cy="2105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1" name="Line 712">
            <a:extLst>
              <a:ext uri="{FF2B5EF4-FFF2-40B4-BE49-F238E27FC236}">
                <a16:creationId xmlns:a16="http://schemas.microsoft.com/office/drawing/2014/main" id="{BB1BDAC2-E8FC-A572-0B33-83BCBC3A604B}"/>
              </a:ext>
            </a:extLst>
          </p:cNvPr>
          <p:cNvSpPr>
            <a:spLocks noChangeShapeType="1"/>
          </p:cNvSpPr>
          <p:nvPr/>
        </p:nvSpPr>
        <p:spPr bwMode="auto">
          <a:xfrm flipH="1">
            <a:off x="7510847" y="3195758"/>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2" name="Rectangle 713">
            <a:extLst>
              <a:ext uri="{FF2B5EF4-FFF2-40B4-BE49-F238E27FC236}">
                <a16:creationId xmlns:a16="http://schemas.microsoft.com/office/drawing/2014/main" id="{0D44CF8A-5C4A-1960-058F-AC0E78B79553}"/>
              </a:ext>
            </a:extLst>
          </p:cNvPr>
          <p:cNvSpPr>
            <a:spLocks noChangeArrowheads="1"/>
          </p:cNvSpPr>
          <p:nvPr/>
        </p:nvSpPr>
        <p:spPr bwMode="auto">
          <a:xfrm>
            <a:off x="7544862" y="3176321"/>
            <a:ext cx="50866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followed</a:t>
            </a:r>
            <a:endParaRPr lang="en-US" altLang="en-US" sz="1632"/>
          </a:p>
        </p:txBody>
      </p:sp>
      <p:sp>
        <p:nvSpPr>
          <p:cNvPr id="4423" name="Line 714">
            <a:extLst>
              <a:ext uri="{FF2B5EF4-FFF2-40B4-BE49-F238E27FC236}">
                <a16:creationId xmlns:a16="http://schemas.microsoft.com/office/drawing/2014/main" id="{6BE14CAE-AC16-CB50-11E9-C5F2F223B360}"/>
              </a:ext>
            </a:extLst>
          </p:cNvPr>
          <p:cNvSpPr>
            <a:spLocks noChangeShapeType="1"/>
          </p:cNvSpPr>
          <p:nvPr/>
        </p:nvSpPr>
        <p:spPr bwMode="auto">
          <a:xfrm flipV="1">
            <a:off x="7528665" y="3213575"/>
            <a:ext cx="16197" cy="9394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4" name="Line 715">
            <a:extLst>
              <a:ext uri="{FF2B5EF4-FFF2-40B4-BE49-F238E27FC236}">
                <a16:creationId xmlns:a16="http://schemas.microsoft.com/office/drawing/2014/main" id="{DD298F9A-9A5D-EC62-F68E-909458E8FD7C}"/>
              </a:ext>
            </a:extLst>
          </p:cNvPr>
          <p:cNvSpPr>
            <a:spLocks noChangeShapeType="1"/>
          </p:cNvSpPr>
          <p:nvPr/>
        </p:nvSpPr>
        <p:spPr bwMode="auto">
          <a:xfrm flipH="1">
            <a:off x="7541623" y="3234632"/>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5" name="Rectangle 716">
            <a:extLst>
              <a:ext uri="{FF2B5EF4-FFF2-40B4-BE49-F238E27FC236}">
                <a16:creationId xmlns:a16="http://schemas.microsoft.com/office/drawing/2014/main" id="{A7FCCEDC-A32E-2A4F-EDF8-4797EA2250DF}"/>
              </a:ext>
            </a:extLst>
          </p:cNvPr>
          <p:cNvSpPr>
            <a:spLocks noChangeArrowheads="1"/>
          </p:cNvSpPr>
          <p:nvPr/>
        </p:nvSpPr>
        <p:spPr bwMode="auto">
          <a:xfrm>
            <a:off x="7575637" y="3215195"/>
            <a:ext cx="67058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clear to everyone</a:t>
            </a:r>
            <a:endParaRPr lang="en-US" altLang="en-US" sz="1632"/>
          </a:p>
        </p:txBody>
      </p:sp>
      <p:sp>
        <p:nvSpPr>
          <p:cNvPr id="4426" name="Line 717">
            <a:extLst>
              <a:ext uri="{FF2B5EF4-FFF2-40B4-BE49-F238E27FC236}">
                <a16:creationId xmlns:a16="http://schemas.microsoft.com/office/drawing/2014/main" id="{263E043D-E59A-8EB5-B233-F11E01CF59C7}"/>
              </a:ext>
            </a:extLst>
          </p:cNvPr>
          <p:cNvSpPr>
            <a:spLocks noChangeShapeType="1"/>
          </p:cNvSpPr>
          <p:nvPr/>
        </p:nvSpPr>
        <p:spPr bwMode="auto">
          <a:xfrm flipH="1">
            <a:off x="7528665" y="3307520"/>
            <a:ext cx="2591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7" name="Rectangle 718">
            <a:extLst>
              <a:ext uri="{FF2B5EF4-FFF2-40B4-BE49-F238E27FC236}">
                <a16:creationId xmlns:a16="http://schemas.microsoft.com/office/drawing/2014/main" id="{69E020B0-E826-7049-111B-ACF1DCE1F873}"/>
              </a:ext>
            </a:extLst>
          </p:cNvPr>
          <p:cNvSpPr>
            <a:spLocks noChangeArrowheads="1"/>
          </p:cNvSpPr>
          <p:nvPr/>
        </p:nvSpPr>
        <p:spPr bwMode="auto">
          <a:xfrm>
            <a:off x="7562679" y="3289703"/>
            <a:ext cx="97806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People use their own settings rather than the standard</a:t>
            </a:r>
            <a:endParaRPr lang="en-US" altLang="en-US" sz="1632"/>
          </a:p>
        </p:txBody>
      </p:sp>
      <p:sp>
        <p:nvSpPr>
          <p:cNvPr id="4428" name="Line 719">
            <a:extLst>
              <a:ext uri="{FF2B5EF4-FFF2-40B4-BE49-F238E27FC236}">
                <a16:creationId xmlns:a16="http://schemas.microsoft.com/office/drawing/2014/main" id="{BC23EE30-1C4B-0B57-B7BE-A24B9BC0C4E0}"/>
              </a:ext>
            </a:extLst>
          </p:cNvPr>
          <p:cNvSpPr>
            <a:spLocks noChangeShapeType="1"/>
          </p:cNvSpPr>
          <p:nvPr/>
        </p:nvSpPr>
        <p:spPr bwMode="auto">
          <a:xfrm flipV="1">
            <a:off x="7554581" y="3326957"/>
            <a:ext cx="9718" cy="5669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9" name="Line 720">
            <a:extLst>
              <a:ext uri="{FF2B5EF4-FFF2-40B4-BE49-F238E27FC236}">
                <a16:creationId xmlns:a16="http://schemas.microsoft.com/office/drawing/2014/main" id="{03C873AB-AD90-DC3A-D75F-C6D3DA4BF8D9}"/>
              </a:ext>
            </a:extLst>
          </p:cNvPr>
          <p:cNvSpPr>
            <a:spLocks noChangeShapeType="1"/>
          </p:cNvSpPr>
          <p:nvPr/>
        </p:nvSpPr>
        <p:spPr bwMode="auto">
          <a:xfrm flipH="1">
            <a:off x="7562679" y="3344775"/>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0" name="Rectangle 721">
            <a:extLst>
              <a:ext uri="{FF2B5EF4-FFF2-40B4-BE49-F238E27FC236}">
                <a16:creationId xmlns:a16="http://schemas.microsoft.com/office/drawing/2014/main" id="{810674A0-B94A-7635-EBE4-91001B5B5A7C}"/>
              </a:ext>
            </a:extLst>
          </p:cNvPr>
          <p:cNvSpPr>
            <a:spLocks noChangeArrowheads="1"/>
          </p:cNvSpPr>
          <p:nvPr/>
        </p:nvSpPr>
        <p:spPr bwMode="auto">
          <a:xfrm>
            <a:off x="7596694" y="3325337"/>
            <a:ext cx="88647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visible or available on the line</a:t>
            </a:r>
            <a:endParaRPr lang="en-US" altLang="en-US" sz="1632"/>
          </a:p>
        </p:txBody>
      </p:sp>
      <p:sp>
        <p:nvSpPr>
          <p:cNvPr id="4431" name="Line 722">
            <a:extLst>
              <a:ext uri="{FF2B5EF4-FFF2-40B4-BE49-F238E27FC236}">
                <a16:creationId xmlns:a16="http://schemas.microsoft.com/office/drawing/2014/main" id="{ECFA01BC-C159-8CC2-628D-AB3A3AA092C9}"/>
              </a:ext>
            </a:extLst>
          </p:cNvPr>
          <p:cNvSpPr>
            <a:spLocks noChangeShapeType="1"/>
          </p:cNvSpPr>
          <p:nvPr/>
        </p:nvSpPr>
        <p:spPr bwMode="auto">
          <a:xfrm flipH="1">
            <a:off x="7556200" y="3383649"/>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2" name="Rectangle 723">
            <a:extLst>
              <a:ext uri="{FF2B5EF4-FFF2-40B4-BE49-F238E27FC236}">
                <a16:creationId xmlns:a16="http://schemas.microsoft.com/office/drawing/2014/main" id="{95D401E2-F3CC-DDBE-0F0C-565F13BA290D}"/>
              </a:ext>
            </a:extLst>
          </p:cNvPr>
          <p:cNvSpPr>
            <a:spLocks noChangeArrowheads="1"/>
          </p:cNvSpPr>
          <p:nvPr/>
        </p:nvSpPr>
        <p:spPr bwMode="auto">
          <a:xfrm>
            <a:off x="7590215" y="3364211"/>
            <a:ext cx="85540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People do not receive feedback on their actions</a:t>
            </a:r>
            <a:endParaRPr lang="en-US" altLang="en-US" sz="1632"/>
          </a:p>
        </p:txBody>
      </p:sp>
      <p:sp>
        <p:nvSpPr>
          <p:cNvPr id="4433" name="Line 724">
            <a:extLst>
              <a:ext uri="{FF2B5EF4-FFF2-40B4-BE49-F238E27FC236}">
                <a16:creationId xmlns:a16="http://schemas.microsoft.com/office/drawing/2014/main" id="{1B0654D6-3AF5-D2E9-5DFA-0786F0936C96}"/>
              </a:ext>
            </a:extLst>
          </p:cNvPr>
          <p:cNvSpPr>
            <a:spLocks noChangeShapeType="1"/>
          </p:cNvSpPr>
          <p:nvPr/>
        </p:nvSpPr>
        <p:spPr bwMode="auto">
          <a:xfrm flipH="1">
            <a:off x="7400705" y="3420902"/>
            <a:ext cx="2429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4" name="Rectangle 725">
            <a:extLst>
              <a:ext uri="{FF2B5EF4-FFF2-40B4-BE49-F238E27FC236}">
                <a16:creationId xmlns:a16="http://schemas.microsoft.com/office/drawing/2014/main" id="{F70BF286-0972-5DE5-9C01-70B1453A7E44}"/>
              </a:ext>
            </a:extLst>
          </p:cNvPr>
          <p:cNvSpPr>
            <a:spLocks noChangeArrowheads="1"/>
          </p:cNvSpPr>
          <p:nvPr/>
        </p:nvSpPr>
        <p:spPr bwMode="auto">
          <a:xfrm>
            <a:off x="7434720" y="3401465"/>
            <a:ext cx="48085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fork moves in too slow</a:t>
            </a:r>
            <a:endParaRPr lang="en-US" altLang="en-US" sz="1632"/>
          </a:p>
        </p:txBody>
      </p:sp>
      <p:sp>
        <p:nvSpPr>
          <p:cNvPr id="4435" name="Line 726">
            <a:extLst>
              <a:ext uri="{FF2B5EF4-FFF2-40B4-BE49-F238E27FC236}">
                <a16:creationId xmlns:a16="http://schemas.microsoft.com/office/drawing/2014/main" id="{485B3269-FE39-6E76-84AB-C64D9BC53FE7}"/>
              </a:ext>
            </a:extLst>
          </p:cNvPr>
          <p:cNvSpPr>
            <a:spLocks noChangeShapeType="1"/>
          </p:cNvSpPr>
          <p:nvPr/>
        </p:nvSpPr>
        <p:spPr bwMode="auto">
          <a:xfrm flipV="1">
            <a:off x="7425002" y="3438719"/>
            <a:ext cx="8098" cy="5831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6" name="Line 727">
            <a:extLst>
              <a:ext uri="{FF2B5EF4-FFF2-40B4-BE49-F238E27FC236}">
                <a16:creationId xmlns:a16="http://schemas.microsoft.com/office/drawing/2014/main" id="{036D9E38-BB75-C777-FE8A-0BCCF9BFF5F4}"/>
              </a:ext>
            </a:extLst>
          </p:cNvPr>
          <p:cNvSpPr>
            <a:spLocks noChangeShapeType="1"/>
          </p:cNvSpPr>
          <p:nvPr/>
        </p:nvSpPr>
        <p:spPr bwMode="auto">
          <a:xfrm flipH="1">
            <a:off x="7431480" y="3458157"/>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7" name="Rectangle 728">
            <a:extLst>
              <a:ext uri="{FF2B5EF4-FFF2-40B4-BE49-F238E27FC236}">
                <a16:creationId xmlns:a16="http://schemas.microsoft.com/office/drawing/2014/main" id="{2193BD4D-75CF-6D7B-A04E-BC976FACE14D}"/>
              </a:ext>
            </a:extLst>
          </p:cNvPr>
          <p:cNvSpPr>
            <a:spLocks noChangeArrowheads="1"/>
          </p:cNvSpPr>
          <p:nvPr/>
        </p:nvSpPr>
        <p:spPr bwMode="auto">
          <a:xfrm>
            <a:off x="7465495" y="3438719"/>
            <a:ext cx="6869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fork are not correct</a:t>
            </a:r>
            <a:endParaRPr lang="en-US" altLang="en-US" sz="1632"/>
          </a:p>
        </p:txBody>
      </p:sp>
      <p:sp>
        <p:nvSpPr>
          <p:cNvPr id="4438" name="Line 729">
            <a:extLst>
              <a:ext uri="{FF2B5EF4-FFF2-40B4-BE49-F238E27FC236}">
                <a16:creationId xmlns:a16="http://schemas.microsoft.com/office/drawing/2014/main" id="{9CED7321-14D2-C6BB-D3FA-217F42B7CA1F}"/>
              </a:ext>
            </a:extLst>
          </p:cNvPr>
          <p:cNvSpPr>
            <a:spLocks noChangeShapeType="1"/>
          </p:cNvSpPr>
          <p:nvPr/>
        </p:nvSpPr>
        <p:spPr bwMode="auto">
          <a:xfrm flipH="1">
            <a:off x="7425001" y="3497031"/>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9" name="Rectangle 730">
            <a:extLst>
              <a:ext uri="{FF2B5EF4-FFF2-40B4-BE49-F238E27FC236}">
                <a16:creationId xmlns:a16="http://schemas.microsoft.com/office/drawing/2014/main" id="{CA98D61C-4D76-9473-4DCF-186593D45A7F}"/>
              </a:ext>
            </a:extLst>
          </p:cNvPr>
          <p:cNvSpPr>
            <a:spLocks noChangeArrowheads="1"/>
          </p:cNvSpPr>
          <p:nvPr/>
        </p:nvSpPr>
        <p:spPr bwMode="auto">
          <a:xfrm>
            <a:off x="7459015" y="3479213"/>
            <a:ext cx="30258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Mechanical wear</a:t>
            </a:r>
            <a:endParaRPr lang="en-US" altLang="en-US" sz="1632"/>
          </a:p>
        </p:txBody>
      </p:sp>
      <p:sp>
        <p:nvSpPr>
          <p:cNvPr id="4440" name="Line 731">
            <a:extLst>
              <a:ext uri="{FF2B5EF4-FFF2-40B4-BE49-F238E27FC236}">
                <a16:creationId xmlns:a16="http://schemas.microsoft.com/office/drawing/2014/main" id="{7546A873-6527-F002-87DB-B69D42AA2003}"/>
              </a:ext>
            </a:extLst>
          </p:cNvPr>
          <p:cNvSpPr>
            <a:spLocks noChangeShapeType="1"/>
          </p:cNvSpPr>
          <p:nvPr/>
        </p:nvSpPr>
        <p:spPr bwMode="auto">
          <a:xfrm flipH="1">
            <a:off x="7379648" y="3537524"/>
            <a:ext cx="2429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1" name="Rectangle 732">
            <a:extLst>
              <a:ext uri="{FF2B5EF4-FFF2-40B4-BE49-F238E27FC236}">
                <a16:creationId xmlns:a16="http://schemas.microsoft.com/office/drawing/2014/main" id="{AB8C5FE8-ACC0-644D-148E-FD2D656C69BC}"/>
              </a:ext>
            </a:extLst>
          </p:cNvPr>
          <p:cNvSpPr>
            <a:spLocks noChangeArrowheads="1"/>
          </p:cNvSpPr>
          <p:nvPr/>
        </p:nvSpPr>
        <p:spPr bwMode="auto">
          <a:xfrm>
            <a:off x="7413663" y="3518086"/>
            <a:ext cx="76544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fork does not drop to the right position</a:t>
            </a:r>
            <a:endParaRPr lang="en-US" altLang="en-US" sz="1632"/>
          </a:p>
        </p:txBody>
      </p:sp>
      <p:sp>
        <p:nvSpPr>
          <p:cNvPr id="4442" name="Line 733">
            <a:extLst>
              <a:ext uri="{FF2B5EF4-FFF2-40B4-BE49-F238E27FC236}">
                <a16:creationId xmlns:a16="http://schemas.microsoft.com/office/drawing/2014/main" id="{09B041B2-A409-519E-86BA-CDEA52B148AC}"/>
              </a:ext>
            </a:extLst>
          </p:cNvPr>
          <p:cNvSpPr>
            <a:spLocks noChangeShapeType="1"/>
          </p:cNvSpPr>
          <p:nvPr/>
        </p:nvSpPr>
        <p:spPr bwMode="auto">
          <a:xfrm flipV="1">
            <a:off x="7402325" y="3553721"/>
            <a:ext cx="9718" cy="5993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3" name="Line 734">
            <a:extLst>
              <a:ext uri="{FF2B5EF4-FFF2-40B4-BE49-F238E27FC236}">
                <a16:creationId xmlns:a16="http://schemas.microsoft.com/office/drawing/2014/main" id="{4F013BF2-CA51-032F-1C89-4DF49C068D26}"/>
              </a:ext>
            </a:extLst>
          </p:cNvPr>
          <p:cNvSpPr>
            <a:spLocks noChangeShapeType="1"/>
          </p:cNvSpPr>
          <p:nvPr/>
        </p:nvSpPr>
        <p:spPr bwMode="auto">
          <a:xfrm flipH="1">
            <a:off x="7410423" y="3574779"/>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4" name="Rectangle 735">
            <a:extLst>
              <a:ext uri="{FF2B5EF4-FFF2-40B4-BE49-F238E27FC236}">
                <a16:creationId xmlns:a16="http://schemas.microsoft.com/office/drawing/2014/main" id="{79B8B6C0-925F-BFB6-D8B7-E3ADAB51AAC0}"/>
              </a:ext>
            </a:extLst>
          </p:cNvPr>
          <p:cNvSpPr>
            <a:spLocks noChangeArrowheads="1"/>
          </p:cNvSpPr>
          <p:nvPr/>
        </p:nvSpPr>
        <p:spPr bwMode="auto">
          <a:xfrm>
            <a:off x="7444438" y="3556960"/>
            <a:ext cx="6869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fork are not correct</a:t>
            </a:r>
            <a:endParaRPr lang="en-US" altLang="en-US" sz="1632"/>
          </a:p>
        </p:txBody>
      </p:sp>
      <p:sp>
        <p:nvSpPr>
          <p:cNvPr id="4445" name="Line 736">
            <a:extLst>
              <a:ext uri="{FF2B5EF4-FFF2-40B4-BE49-F238E27FC236}">
                <a16:creationId xmlns:a16="http://schemas.microsoft.com/office/drawing/2014/main" id="{BDE8A509-6699-93EC-8E25-479F3A36A15E}"/>
              </a:ext>
            </a:extLst>
          </p:cNvPr>
          <p:cNvSpPr>
            <a:spLocks noChangeShapeType="1"/>
          </p:cNvSpPr>
          <p:nvPr/>
        </p:nvSpPr>
        <p:spPr bwMode="auto">
          <a:xfrm flipH="1">
            <a:off x="7403944" y="3613653"/>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6" name="Rectangle 737">
            <a:extLst>
              <a:ext uri="{FF2B5EF4-FFF2-40B4-BE49-F238E27FC236}">
                <a16:creationId xmlns:a16="http://schemas.microsoft.com/office/drawing/2014/main" id="{D8515F64-0883-1825-402F-9345628313E1}"/>
              </a:ext>
            </a:extLst>
          </p:cNvPr>
          <p:cNvSpPr>
            <a:spLocks noChangeArrowheads="1"/>
          </p:cNvSpPr>
          <p:nvPr/>
        </p:nvSpPr>
        <p:spPr bwMode="auto">
          <a:xfrm>
            <a:off x="7439578" y="3594215"/>
            <a:ext cx="30258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Mechanical wear</a:t>
            </a:r>
            <a:endParaRPr lang="en-US" altLang="en-US" sz="1632"/>
          </a:p>
        </p:txBody>
      </p:sp>
      <p:sp>
        <p:nvSpPr>
          <p:cNvPr id="4447" name="Line 738">
            <a:extLst>
              <a:ext uri="{FF2B5EF4-FFF2-40B4-BE49-F238E27FC236}">
                <a16:creationId xmlns:a16="http://schemas.microsoft.com/office/drawing/2014/main" id="{9952396A-45C7-54D3-93DE-FA60A41775B0}"/>
              </a:ext>
            </a:extLst>
          </p:cNvPr>
          <p:cNvSpPr>
            <a:spLocks noChangeShapeType="1"/>
          </p:cNvSpPr>
          <p:nvPr/>
        </p:nvSpPr>
        <p:spPr bwMode="auto">
          <a:xfrm flipH="1">
            <a:off x="7219293" y="3312380"/>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8" name="Rectangle 739">
            <a:extLst>
              <a:ext uri="{FF2B5EF4-FFF2-40B4-BE49-F238E27FC236}">
                <a16:creationId xmlns:a16="http://schemas.microsoft.com/office/drawing/2014/main" id="{07836144-0B1A-E964-03D9-AC6C994E1F4B}"/>
              </a:ext>
            </a:extLst>
          </p:cNvPr>
          <p:cNvSpPr>
            <a:spLocks noChangeArrowheads="1"/>
          </p:cNvSpPr>
          <p:nvPr/>
        </p:nvSpPr>
        <p:spPr bwMode="auto">
          <a:xfrm>
            <a:off x="6673440" y="3291322"/>
            <a:ext cx="67385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FC are not correct</a:t>
            </a:r>
            <a:endParaRPr lang="en-US" altLang="en-US" sz="1632"/>
          </a:p>
        </p:txBody>
      </p:sp>
      <p:sp>
        <p:nvSpPr>
          <p:cNvPr id="4449" name="Line 740">
            <a:extLst>
              <a:ext uri="{FF2B5EF4-FFF2-40B4-BE49-F238E27FC236}">
                <a16:creationId xmlns:a16="http://schemas.microsoft.com/office/drawing/2014/main" id="{0407DC56-E624-9331-9BFE-F6D17954E02A}"/>
              </a:ext>
            </a:extLst>
          </p:cNvPr>
          <p:cNvSpPr>
            <a:spLocks noChangeShapeType="1"/>
          </p:cNvSpPr>
          <p:nvPr/>
        </p:nvSpPr>
        <p:spPr bwMode="auto">
          <a:xfrm flipH="1">
            <a:off x="7211195" y="3351254"/>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0" name="Rectangle 741">
            <a:extLst>
              <a:ext uri="{FF2B5EF4-FFF2-40B4-BE49-F238E27FC236}">
                <a16:creationId xmlns:a16="http://schemas.microsoft.com/office/drawing/2014/main" id="{633E8695-AF2D-5F83-A8AD-B65CE2C27F0F}"/>
              </a:ext>
            </a:extLst>
          </p:cNvPr>
          <p:cNvSpPr>
            <a:spLocks noChangeArrowheads="1"/>
          </p:cNvSpPr>
          <p:nvPr/>
        </p:nvSpPr>
        <p:spPr bwMode="auto">
          <a:xfrm>
            <a:off x="6956894" y="3330196"/>
            <a:ext cx="30258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Mechanical wear</a:t>
            </a:r>
            <a:endParaRPr lang="en-US" altLang="en-US" sz="1632"/>
          </a:p>
        </p:txBody>
      </p:sp>
      <p:sp>
        <p:nvSpPr>
          <p:cNvPr id="4451" name="Line 742">
            <a:extLst>
              <a:ext uri="{FF2B5EF4-FFF2-40B4-BE49-F238E27FC236}">
                <a16:creationId xmlns:a16="http://schemas.microsoft.com/office/drawing/2014/main" id="{E84EEBDE-8A4C-0275-CBEA-800BEF96AF36}"/>
              </a:ext>
            </a:extLst>
          </p:cNvPr>
          <p:cNvSpPr>
            <a:spLocks noChangeShapeType="1"/>
          </p:cNvSpPr>
          <p:nvPr/>
        </p:nvSpPr>
        <p:spPr bwMode="auto">
          <a:xfrm flipH="1">
            <a:off x="7290562" y="3391747"/>
            <a:ext cx="2429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2" name="Rectangle 743">
            <a:extLst>
              <a:ext uri="{FF2B5EF4-FFF2-40B4-BE49-F238E27FC236}">
                <a16:creationId xmlns:a16="http://schemas.microsoft.com/office/drawing/2014/main" id="{3A5801FD-6767-B426-842B-C33778306D5F}"/>
              </a:ext>
            </a:extLst>
          </p:cNvPr>
          <p:cNvSpPr>
            <a:spLocks noChangeArrowheads="1"/>
          </p:cNvSpPr>
          <p:nvPr/>
        </p:nvSpPr>
        <p:spPr bwMode="auto">
          <a:xfrm>
            <a:off x="6660482" y="3372309"/>
            <a:ext cx="78016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conveyor is not aligned with respect to </a:t>
            </a:r>
            <a:endParaRPr lang="en-US" altLang="en-US" sz="1632"/>
          </a:p>
        </p:txBody>
      </p:sp>
      <p:sp>
        <p:nvSpPr>
          <p:cNvPr id="4453" name="Rectangle 744">
            <a:extLst>
              <a:ext uri="{FF2B5EF4-FFF2-40B4-BE49-F238E27FC236}">
                <a16:creationId xmlns:a16="http://schemas.microsoft.com/office/drawing/2014/main" id="{87B3BFB1-B274-0134-BC29-87F577987C02}"/>
              </a:ext>
            </a:extLst>
          </p:cNvPr>
          <p:cNvSpPr>
            <a:spLocks noChangeArrowheads="1"/>
          </p:cNvSpPr>
          <p:nvPr/>
        </p:nvSpPr>
        <p:spPr bwMode="auto">
          <a:xfrm>
            <a:off x="7005486" y="3407944"/>
            <a:ext cx="33856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stacking funnel</a:t>
            </a:r>
            <a:endParaRPr lang="en-US" altLang="en-US" sz="1632"/>
          </a:p>
        </p:txBody>
      </p:sp>
      <p:sp>
        <p:nvSpPr>
          <p:cNvPr id="4454" name="Line 745">
            <a:extLst>
              <a:ext uri="{FF2B5EF4-FFF2-40B4-BE49-F238E27FC236}">
                <a16:creationId xmlns:a16="http://schemas.microsoft.com/office/drawing/2014/main" id="{5118A264-AFD0-5733-F786-C6B1C6C1B094}"/>
              </a:ext>
            </a:extLst>
          </p:cNvPr>
          <p:cNvSpPr>
            <a:spLocks noChangeShapeType="1"/>
          </p:cNvSpPr>
          <p:nvPr/>
        </p:nvSpPr>
        <p:spPr bwMode="auto">
          <a:xfrm flipV="1">
            <a:off x="7261406" y="3450057"/>
            <a:ext cx="8099" cy="5345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5" name="Line 746">
            <a:extLst>
              <a:ext uri="{FF2B5EF4-FFF2-40B4-BE49-F238E27FC236}">
                <a16:creationId xmlns:a16="http://schemas.microsoft.com/office/drawing/2014/main" id="{91722FC6-70E2-FDC0-DA5F-56BF84EA5FC8}"/>
              </a:ext>
            </a:extLst>
          </p:cNvPr>
          <p:cNvSpPr>
            <a:spLocks noChangeShapeType="1"/>
          </p:cNvSpPr>
          <p:nvPr/>
        </p:nvSpPr>
        <p:spPr bwMode="auto">
          <a:xfrm flipH="1">
            <a:off x="7240350" y="3466255"/>
            <a:ext cx="2591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6" name="Rectangle 747">
            <a:extLst>
              <a:ext uri="{FF2B5EF4-FFF2-40B4-BE49-F238E27FC236}">
                <a16:creationId xmlns:a16="http://schemas.microsoft.com/office/drawing/2014/main" id="{6FDF02AB-502D-AA69-A5BD-F0205E13DF9F}"/>
              </a:ext>
            </a:extLst>
          </p:cNvPr>
          <p:cNvSpPr>
            <a:spLocks noChangeArrowheads="1"/>
          </p:cNvSpPr>
          <p:nvPr/>
        </p:nvSpPr>
        <p:spPr bwMode="auto">
          <a:xfrm>
            <a:off x="6689637" y="3446818"/>
            <a:ext cx="67385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FC are not correct</a:t>
            </a:r>
            <a:endParaRPr lang="en-US" altLang="en-US" sz="1632"/>
          </a:p>
        </p:txBody>
      </p:sp>
      <p:sp>
        <p:nvSpPr>
          <p:cNvPr id="4457" name="Line 748">
            <a:extLst>
              <a:ext uri="{FF2B5EF4-FFF2-40B4-BE49-F238E27FC236}">
                <a16:creationId xmlns:a16="http://schemas.microsoft.com/office/drawing/2014/main" id="{A245D1AE-F975-B2BA-F9B0-DD319BB4F689}"/>
              </a:ext>
            </a:extLst>
          </p:cNvPr>
          <p:cNvSpPr>
            <a:spLocks noChangeShapeType="1"/>
          </p:cNvSpPr>
          <p:nvPr/>
        </p:nvSpPr>
        <p:spPr bwMode="auto">
          <a:xfrm flipH="1">
            <a:off x="7233871" y="3503510"/>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8" name="Rectangle 749">
            <a:extLst>
              <a:ext uri="{FF2B5EF4-FFF2-40B4-BE49-F238E27FC236}">
                <a16:creationId xmlns:a16="http://schemas.microsoft.com/office/drawing/2014/main" id="{4F566D78-F77F-13DE-6401-806C184F5C25}"/>
              </a:ext>
            </a:extLst>
          </p:cNvPr>
          <p:cNvSpPr>
            <a:spLocks noChangeArrowheads="1"/>
          </p:cNvSpPr>
          <p:nvPr/>
        </p:nvSpPr>
        <p:spPr bwMode="auto">
          <a:xfrm>
            <a:off x="6553579" y="3485692"/>
            <a:ext cx="82923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rollers of the first conveyor are not conical</a:t>
            </a:r>
            <a:endParaRPr lang="en-US" altLang="en-US" sz="1632"/>
          </a:p>
        </p:txBody>
      </p:sp>
      <p:sp>
        <p:nvSpPr>
          <p:cNvPr id="4459" name="Line 750">
            <a:extLst>
              <a:ext uri="{FF2B5EF4-FFF2-40B4-BE49-F238E27FC236}">
                <a16:creationId xmlns:a16="http://schemas.microsoft.com/office/drawing/2014/main" id="{724BC0AF-5C47-55EA-F6E8-8BEE83226524}"/>
              </a:ext>
            </a:extLst>
          </p:cNvPr>
          <p:cNvSpPr>
            <a:spLocks noChangeShapeType="1"/>
          </p:cNvSpPr>
          <p:nvPr/>
        </p:nvSpPr>
        <p:spPr bwMode="auto">
          <a:xfrm flipH="1">
            <a:off x="8322340" y="3344775"/>
            <a:ext cx="64790"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0" name="Line 751">
            <a:extLst>
              <a:ext uri="{FF2B5EF4-FFF2-40B4-BE49-F238E27FC236}">
                <a16:creationId xmlns:a16="http://schemas.microsoft.com/office/drawing/2014/main" id="{C85E023E-34F0-A4C6-37D6-2711579A72C9}"/>
              </a:ext>
            </a:extLst>
          </p:cNvPr>
          <p:cNvSpPr>
            <a:spLocks noChangeShapeType="1"/>
          </p:cNvSpPr>
          <p:nvPr/>
        </p:nvSpPr>
        <p:spPr bwMode="auto">
          <a:xfrm flipH="1">
            <a:off x="8288325" y="3383649"/>
            <a:ext cx="55071"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1" name="Line 752">
            <a:extLst>
              <a:ext uri="{FF2B5EF4-FFF2-40B4-BE49-F238E27FC236}">
                <a16:creationId xmlns:a16="http://schemas.microsoft.com/office/drawing/2014/main" id="{3A95204B-1869-0454-CEF9-9FC6BE92DFC0}"/>
              </a:ext>
            </a:extLst>
          </p:cNvPr>
          <p:cNvSpPr>
            <a:spLocks noChangeShapeType="1"/>
          </p:cNvSpPr>
          <p:nvPr/>
        </p:nvSpPr>
        <p:spPr bwMode="auto">
          <a:xfrm flipH="1">
            <a:off x="8029166" y="3574779"/>
            <a:ext cx="28345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2" name="Line 753">
            <a:extLst>
              <a:ext uri="{FF2B5EF4-FFF2-40B4-BE49-F238E27FC236}">
                <a16:creationId xmlns:a16="http://schemas.microsoft.com/office/drawing/2014/main" id="{E0597DEE-F0BA-C7BA-D280-DEE198C352C3}"/>
              </a:ext>
            </a:extLst>
          </p:cNvPr>
          <p:cNvSpPr>
            <a:spLocks noChangeShapeType="1"/>
          </p:cNvSpPr>
          <p:nvPr/>
        </p:nvSpPr>
        <p:spPr bwMode="auto">
          <a:xfrm flipV="1">
            <a:off x="7574018" y="3250830"/>
            <a:ext cx="3239" cy="2105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3" name="Line 754">
            <a:extLst>
              <a:ext uri="{FF2B5EF4-FFF2-40B4-BE49-F238E27FC236}">
                <a16:creationId xmlns:a16="http://schemas.microsoft.com/office/drawing/2014/main" id="{8C25BD13-0B3A-C15A-8751-053F0D9A4865}"/>
              </a:ext>
            </a:extLst>
          </p:cNvPr>
          <p:cNvSpPr>
            <a:spLocks noChangeShapeType="1"/>
          </p:cNvSpPr>
          <p:nvPr/>
        </p:nvSpPr>
        <p:spPr bwMode="auto">
          <a:xfrm flipH="1">
            <a:off x="7574017" y="3271885"/>
            <a:ext cx="2591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4" name="Rectangle 755">
            <a:extLst>
              <a:ext uri="{FF2B5EF4-FFF2-40B4-BE49-F238E27FC236}">
                <a16:creationId xmlns:a16="http://schemas.microsoft.com/office/drawing/2014/main" id="{F6AB9CEE-DAAB-DCF0-3E66-EDB101F57401}"/>
              </a:ext>
            </a:extLst>
          </p:cNvPr>
          <p:cNvSpPr>
            <a:spLocks noChangeArrowheads="1"/>
          </p:cNvSpPr>
          <p:nvPr/>
        </p:nvSpPr>
        <p:spPr bwMode="auto">
          <a:xfrm>
            <a:off x="7608032" y="3252448"/>
            <a:ext cx="88647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visible or available on the line</a:t>
            </a:r>
            <a:endParaRPr lang="en-US" altLang="en-US" sz="1632"/>
          </a:p>
        </p:txBody>
      </p:sp>
      <p:sp>
        <p:nvSpPr>
          <p:cNvPr id="4465" name="Line 756">
            <a:extLst>
              <a:ext uri="{FF2B5EF4-FFF2-40B4-BE49-F238E27FC236}">
                <a16:creationId xmlns:a16="http://schemas.microsoft.com/office/drawing/2014/main" id="{FE33104E-0E6C-28BE-5788-0CC4F6E65761}"/>
              </a:ext>
            </a:extLst>
          </p:cNvPr>
          <p:cNvSpPr>
            <a:spLocks noChangeShapeType="1"/>
          </p:cNvSpPr>
          <p:nvPr/>
        </p:nvSpPr>
        <p:spPr bwMode="auto">
          <a:xfrm flipH="1">
            <a:off x="8327198" y="3271885"/>
            <a:ext cx="59931"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6" name="Line 757">
            <a:extLst>
              <a:ext uri="{FF2B5EF4-FFF2-40B4-BE49-F238E27FC236}">
                <a16:creationId xmlns:a16="http://schemas.microsoft.com/office/drawing/2014/main" id="{2FF9973C-60B3-68AE-A1EE-ABCB0C5BD21B}"/>
              </a:ext>
            </a:extLst>
          </p:cNvPr>
          <p:cNvSpPr>
            <a:spLocks noChangeShapeType="1"/>
          </p:cNvSpPr>
          <p:nvPr/>
        </p:nvSpPr>
        <p:spPr bwMode="auto">
          <a:xfrm flipV="1">
            <a:off x="7264646" y="3186040"/>
            <a:ext cx="1620" cy="1457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7" name="Line 758">
            <a:extLst>
              <a:ext uri="{FF2B5EF4-FFF2-40B4-BE49-F238E27FC236}">
                <a16:creationId xmlns:a16="http://schemas.microsoft.com/office/drawing/2014/main" id="{55704399-0946-E5C5-B9C9-2AF776114DD1}"/>
              </a:ext>
            </a:extLst>
          </p:cNvPr>
          <p:cNvSpPr>
            <a:spLocks noChangeShapeType="1"/>
          </p:cNvSpPr>
          <p:nvPr/>
        </p:nvSpPr>
        <p:spPr bwMode="auto">
          <a:xfrm flipH="1">
            <a:off x="7237111" y="3202237"/>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8" name="Rectangle 759">
            <a:extLst>
              <a:ext uri="{FF2B5EF4-FFF2-40B4-BE49-F238E27FC236}">
                <a16:creationId xmlns:a16="http://schemas.microsoft.com/office/drawing/2014/main" id="{BB764245-AD96-529B-BA1B-F876CA3F9349}"/>
              </a:ext>
            </a:extLst>
          </p:cNvPr>
          <p:cNvSpPr>
            <a:spLocks noChangeArrowheads="1"/>
          </p:cNvSpPr>
          <p:nvPr/>
        </p:nvSpPr>
        <p:spPr bwMode="auto">
          <a:xfrm>
            <a:off x="6686398" y="3182800"/>
            <a:ext cx="67221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filter paper is not cut out properly</a:t>
            </a:r>
            <a:endParaRPr lang="en-US" altLang="en-US" sz="1632"/>
          </a:p>
        </p:txBody>
      </p:sp>
      <p:sp>
        <p:nvSpPr>
          <p:cNvPr id="4469" name="Line 760">
            <a:extLst>
              <a:ext uri="{FF2B5EF4-FFF2-40B4-BE49-F238E27FC236}">
                <a16:creationId xmlns:a16="http://schemas.microsoft.com/office/drawing/2014/main" id="{A7C11B92-2E4E-A921-39EC-5CE3F7354E9F}"/>
              </a:ext>
            </a:extLst>
          </p:cNvPr>
          <p:cNvSpPr>
            <a:spLocks noChangeShapeType="1"/>
          </p:cNvSpPr>
          <p:nvPr/>
        </p:nvSpPr>
        <p:spPr bwMode="auto">
          <a:xfrm flipV="1">
            <a:off x="7238731" y="3294562"/>
            <a:ext cx="9718" cy="5669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70" name="Group 761">
            <a:extLst>
              <a:ext uri="{FF2B5EF4-FFF2-40B4-BE49-F238E27FC236}">
                <a16:creationId xmlns:a16="http://schemas.microsoft.com/office/drawing/2014/main" id="{4950B566-D55E-8774-709B-8FB4EB2538B3}"/>
              </a:ext>
            </a:extLst>
          </p:cNvPr>
          <p:cNvGrpSpPr>
            <a:grpSpLocks/>
          </p:cNvGrpSpPr>
          <p:nvPr/>
        </p:nvGrpSpPr>
        <p:grpSpPr bwMode="auto">
          <a:xfrm>
            <a:off x="6629710" y="3220086"/>
            <a:ext cx="673815" cy="48593"/>
            <a:chOff x="3152" y="1988"/>
            <a:chExt cx="416" cy="30"/>
          </a:xfrm>
        </p:grpSpPr>
        <p:sp>
          <p:nvSpPr>
            <p:cNvPr id="4583" name="Line 762">
              <a:extLst>
                <a:ext uri="{FF2B5EF4-FFF2-40B4-BE49-F238E27FC236}">
                  <a16:creationId xmlns:a16="http://schemas.microsoft.com/office/drawing/2014/main" id="{41806BD0-D4A2-EE8F-5605-3CE5882DA7E4}"/>
                </a:ext>
              </a:extLst>
            </p:cNvPr>
            <p:cNvSpPr>
              <a:spLocks noChangeShapeType="1"/>
            </p:cNvSpPr>
            <p:nvPr/>
          </p:nvSpPr>
          <p:spPr bwMode="auto">
            <a:xfrm flipH="1">
              <a:off x="3493" y="2000"/>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84" name="Rectangle 763">
              <a:extLst>
                <a:ext uri="{FF2B5EF4-FFF2-40B4-BE49-F238E27FC236}">
                  <a16:creationId xmlns:a16="http://schemas.microsoft.com/office/drawing/2014/main" id="{6C82CC5E-16D7-90FA-D382-DA85E3F8BCED}"/>
                </a:ext>
              </a:extLst>
            </p:cNvPr>
            <p:cNvSpPr>
              <a:spLocks noChangeArrowheads="1"/>
            </p:cNvSpPr>
            <p:nvPr/>
          </p:nvSpPr>
          <p:spPr bwMode="auto">
            <a:xfrm>
              <a:off x="3152" y="1988"/>
              <a:ext cx="416"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FC are not correct</a:t>
              </a:r>
              <a:endParaRPr lang="en-US" altLang="en-US" sz="1632"/>
            </a:p>
          </p:txBody>
        </p:sp>
        <p:sp>
          <p:nvSpPr>
            <p:cNvPr id="4585" name="Line 764">
              <a:extLst>
                <a:ext uri="{FF2B5EF4-FFF2-40B4-BE49-F238E27FC236}">
                  <a16:creationId xmlns:a16="http://schemas.microsoft.com/office/drawing/2014/main" id="{C1EFBB05-2D41-62FE-08DC-7FE5DE8C4BA2}"/>
                </a:ext>
              </a:extLst>
            </p:cNvPr>
            <p:cNvSpPr>
              <a:spLocks noChangeShapeType="1"/>
            </p:cNvSpPr>
            <p:nvPr/>
          </p:nvSpPr>
          <p:spPr bwMode="auto">
            <a:xfrm flipV="1">
              <a:off x="3509" y="1989"/>
              <a:ext cx="2" cy="1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sp>
        <p:nvSpPr>
          <p:cNvPr id="4471" name="Line 765">
            <a:extLst>
              <a:ext uri="{FF2B5EF4-FFF2-40B4-BE49-F238E27FC236}">
                <a16:creationId xmlns:a16="http://schemas.microsoft.com/office/drawing/2014/main" id="{0DFC6A7F-67D3-E366-543A-2DE27B2A6675}"/>
              </a:ext>
            </a:extLst>
          </p:cNvPr>
          <p:cNvSpPr>
            <a:spLocks noChangeShapeType="1"/>
          </p:cNvSpPr>
          <p:nvPr/>
        </p:nvSpPr>
        <p:spPr bwMode="auto">
          <a:xfrm flipH="1">
            <a:off x="6564916" y="3466255"/>
            <a:ext cx="118242"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72" name="Group 766">
            <a:extLst>
              <a:ext uri="{FF2B5EF4-FFF2-40B4-BE49-F238E27FC236}">
                <a16:creationId xmlns:a16="http://schemas.microsoft.com/office/drawing/2014/main" id="{31A51331-8625-DD3F-76E9-625A100595AF}"/>
              </a:ext>
            </a:extLst>
          </p:cNvPr>
          <p:cNvGrpSpPr>
            <a:grpSpLocks/>
          </p:cNvGrpSpPr>
          <p:nvPr/>
        </p:nvGrpSpPr>
        <p:grpSpPr bwMode="auto">
          <a:xfrm>
            <a:off x="8336917" y="3550481"/>
            <a:ext cx="53452" cy="51832"/>
            <a:chOff x="4206" y="2192"/>
            <a:chExt cx="33" cy="32"/>
          </a:xfrm>
        </p:grpSpPr>
        <p:sp>
          <p:nvSpPr>
            <p:cNvPr id="4581" name="Oval 767">
              <a:extLst>
                <a:ext uri="{FF2B5EF4-FFF2-40B4-BE49-F238E27FC236}">
                  <a16:creationId xmlns:a16="http://schemas.microsoft.com/office/drawing/2014/main" id="{1B7EA7D2-2038-CB36-E177-B87668EBDA1C}"/>
                </a:ext>
              </a:extLst>
            </p:cNvPr>
            <p:cNvSpPr>
              <a:spLocks noChangeArrowheads="1"/>
            </p:cNvSpPr>
            <p:nvPr/>
          </p:nvSpPr>
          <p:spPr bwMode="auto">
            <a:xfrm>
              <a:off x="4206" y="2192"/>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82" name="Oval 768">
              <a:extLst>
                <a:ext uri="{FF2B5EF4-FFF2-40B4-BE49-F238E27FC236}">
                  <a16:creationId xmlns:a16="http://schemas.microsoft.com/office/drawing/2014/main" id="{93752618-482A-9AD9-8DAB-F517238DF8FA}"/>
                </a:ext>
              </a:extLst>
            </p:cNvPr>
            <p:cNvSpPr>
              <a:spLocks noChangeArrowheads="1"/>
            </p:cNvSpPr>
            <p:nvPr/>
          </p:nvSpPr>
          <p:spPr bwMode="auto">
            <a:xfrm>
              <a:off x="4206" y="2192"/>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73" name="Rectangle 769">
            <a:extLst>
              <a:ext uri="{FF2B5EF4-FFF2-40B4-BE49-F238E27FC236}">
                <a16:creationId xmlns:a16="http://schemas.microsoft.com/office/drawing/2014/main" id="{8BD1C84C-AE57-C2D4-9C1E-BFE0D97EAADD}"/>
              </a:ext>
            </a:extLst>
          </p:cNvPr>
          <p:cNvSpPr>
            <a:spLocks noChangeArrowheads="1"/>
          </p:cNvSpPr>
          <p:nvPr/>
        </p:nvSpPr>
        <p:spPr bwMode="auto">
          <a:xfrm>
            <a:off x="8354734" y="3558581"/>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74" name="Group 770">
            <a:extLst>
              <a:ext uri="{FF2B5EF4-FFF2-40B4-BE49-F238E27FC236}">
                <a16:creationId xmlns:a16="http://schemas.microsoft.com/office/drawing/2014/main" id="{26EE8B2E-E45D-23B5-6E46-02205152BDEE}"/>
              </a:ext>
            </a:extLst>
          </p:cNvPr>
          <p:cNvGrpSpPr>
            <a:grpSpLocks/>
          </p:cNvGrpSpPr>
          <p:nvPr/>
        </p:nvGrpSpPr>
        <p:grpSpPr bwMode="auto">
          <a:xfrm>
            <a:off x="8396848" y="3317238"/>
            <a:ext cx="53451" cy="53452"/>
            <a:chOff x="4243" y="2048"/>
            <a:chExt cx="33" cy="33"/>
          </a:xfrm>
        </p:grpSpPr>
        <p:sp>
          <p:nvSpPr>
            <p:cNvPr id="4579" name="Oval 771">
              <a:extLst>
                <a:ext uri="{FF2B5EF4-FFF2-40B4-BE49-F238E27FC236}">
                  <a16:creationId xmlns:a16="http://schemas.microsoft.com/office/drawing/2014/main" id="{4B7B9141-2CA2-21E0-9630-358174495C61}"/>
                </a:ext>
              </a:extLst>
            </p:cNvPr>
            <p:cNvSpPr>
              <a:spLocks noChangeArrowheads="1"/>
            </p:cNvSpPr>
            <p:nvPr/>
          </p:nvSpPr>
          <p:spPr bwMode="auto">
            <a:xfrm>
              <a:off x="4243" y="2048"/>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80" name="Oval 772">
              <a:extLst>
                <a:ext uri="{FF2B5EF4-FFF2-40B4-BE49-F238E27FC236}">
                  <a16:creationId xmlns:a16="http://schemas.microsoft.com/office/drawing/2014/main" id="{79CBA1AB-1BF3-26BD-00C8-3688D988B602}"/>
                </a:ext>
              </a:extLst>
            </p:cNvPr>
            <p:cNvSpPr>
              <a:spLocks noChangeArrowheads="1"/>
            </p:cNvSpPr>
            <p:nvPr/>
          </p:nvSpPr>
          <p:spPr bwMode="auto">
            <a:xfrm>
              <a:off x="4243" y="2048"/>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75" name="Rectangle 773">
            <a:extLst>
              <a:ext uri="{FF2B5EF4-FFF2-40B4-BE49-F238E27FC236}">
                <a16:creationId xmlns:a16="http://schemas.microsoft.com/office/drawing/2014/main" id="{D59AF757-7D73-6CA5-D5C5-71B6F57042A4}"/>
              </a:ext>
            </a:extLst>
          </p:cNvPr>
          <p:cNvSpPr>
            <a:spLocks noChangeArrowheads="1"/>
          </p:cNvSpPr>
          <p:nvPr/>
        </p:nvSpPr>
        <p:spPr bwMode="auto">
          <a:xfrm>
            <a:off x="8414665" y="3325337"/>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76" name="Group 774">
            <a:extLst>
              <a:ext uri="{FF2B5EF4-FFF2-40B4-BE49-F238E27FC236}">
                <a16:creationId xmlns:a16="http://schemas.microsoft.com/office/drawing/2014/main" id="{7DE491A5-716A-DC2D-027D-475607A88A8E}"/>
              </a:ext>
            </a:extLst>
          </p:cNvPr>
          <p:cNvGrpSpPr>
            <a:grpSpLocks/>
          </p:cNvGrpSpPr>
          <p:nvPr/>
        </p:nvGrpSpPr>
        <p:grpSpPr bwMode="auto">
          <a:xfrm>
            <a:off x="8396848" y="3548863"/>
            <a:ext cx="53451" cy="53451"/>
            <a:chOff x="4243" y="2191"/>
            <a:chExt cx="33" cy="33"/>
          </a:xfrm>
        </p:grpSpPr>
        <p:sp>
          <p:nvSpPr>
            <p:cNvPr id="4577" name="Oval 775">
              <a:extLst>
                <a:ext uri="{FF2B5EF4-FFF2-40B4-BE49-F238E27FC236}">
                  <a16:creationId xmlns:a16="http://schemas.microsoft.com/office/drawing/2014/main" id="{FAC02429-AE86-3754-E907-EBDD4F149D32}"/>
                </a:ext>
              </a:extLst>
            </p:cNvPr>
            <p:cNvSpPr>
              <a:spLocks noChangeArrowheads="1"/>
            </p:cNvSpPr>
            <p:nvPr/>
          </p:nvSpPr>
          <p:spPr bwMode="auto">
            <a:xfrm>
              <a:off x="4243" y="2191"/>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8" name="Oval 776">
              <a:extLst>
                <a:ext uri="{FF2B5EF4-FFF2-40B4-BE49-F238E27FC236}">
                  <a16:creationId xmlns:a16="http://schemas.microsoft.com/office/drawing/2014/main" id="{76D85A4D-0642-3B3D-BA08-1BE1629FE110}"/>
                </a:ext>
              </a:extLst>
            </p:cNvPr>
            <p:cNvSpPr>
              <a:spLocks noChangeArrowheads="1"/>
            </p:cNvSpPr>
            <p:nvPr/>
          </p:nvSpPr>
          <p:spPr bwMode="auto">
            <a:xfrm>
              <a:off x="4243" y="2191"/>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77" name="Rectangle 777">
            <a:extLst>
              <a:ext uri="{FF2B5EF4-FFF2-40B4-BE49-F238E27FC236}">
                <a16:creationId xmlns:a16="http://schemas.microsoft.com/office/drawing/2014/main" id="{4A14EB1E-9198-C607-2B3E-F4E68E1E1B93}"/>
              </a:ext>
            </a:extLst>
          </p:cNvPr>
          <p:cNvSpPr>
            <a:spLocks noChangeArrowheads="1"/>
          </p:cNvSpPr>
          <p:nvPr/>
        </p:nvSpPr>
        <p:spPr bwMode="auto">
          <a:xfrm>
            <a:off x="8414665" y="3558581"/>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nvGrpSpPr>
          <p:cNvPr id="4478" name="Group 778">
            <a:extLst>
              <a:ext uri="{FF2B5EF4-FFF2-40B4-BE49-F238E27FC236}">
                <a16:creationId xmlns:a16="http://schemas.microsoft.com/office/drawing/2014/main" id="{940A6B2E-7903-B56D-C18B-6378833792D3}"/>
              </a:ext>
            </a:extLst>
          </p:cNvPr>
          <p:cNvGrpSpPr>
            <a:grpSpLocks/>
          </p:cNvGrpSpPr>
          <p:nvPr/>
        </p:nvGrpSpPr>
        <p:grpSpPr bwMode="auto">
          <a:xfrm>
            <a:off x="8396848" y="3242730"/>
            <a:ext cx="53451" cy="51832"/>
            <a:chOff x="4243" y="2002"/>
            <a:chExt cx="33" cy="32"/>
          </a:xfrm>
        </p:grpSpPr>
        <p:sp>
          <p:nvSpPr>
            <p:cNvPr id="4575" name="Oval 779">
              <a:extLst>
                <a:ext uri="{FF2B5EF4-FFF2-40B4-BE49-F238E27FC236}">
                  <a16:creationId xmlns:a16="http://schemas.microsoft.com/office/drawing/2014/main" id="{C42DCB11-5343-FB82-2E4B-B60DBB5A8A61}"/>
                </a:ext>
              </a:extLst>
            </p:cNvPr>
            <p:cNvSpPr>
              <a:spLocks noChangeArrowheads="1"/>
            </p:cNvSpPr>
            <p:nvPr/>
          </p:nvSpPr>
          <p:spPr bwMode="auto">
            <a:xfrm>
              <a:off x="4243" y="2002"/>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6" name="Oval 780">
              <a:extLst>
                <a:ext uri="{FF2B5EF4-FFF2-40B4-BE49-F238E27FC236}">
                  <a16:creationId xmlns:a16="http://schemas.microsoft.com/office/drawing/2014/main" id="{15148A70-85BB-DD79-C557-D513BDC63031}"/>
                </a:ext>
              </a:extLst>
            </p:cNvPr>
            <p:cNvSpPr>
              <a:spLocks noChangeArrowheads="1"/>
            </p:cNvSpPr>
            <p:nvPr/>
          </p:nvSpPr>
          <p:spPr bwMode="auto">
            <a:xfrm>
              <a:off x="4243" y="2002"/>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79" name="Rectangle 781">
            <a:extLst>
              <a:ext uri="{FF2B5EF4-FFF2-40B4-BE49-F238E27FC236}">
                <a16:creationId xmlns:a16="http://schemas.microsoft.com/office/drawing/2014/main" id="{0FB0C50C-0552-5688-6D4F-63A166C92922}"/>
              </a:ext>
            </a:extLst>
          </p:cNvPr>
          <p:cNvSpPr>
            <a:spLocks noChangeArrowheads="1"/>
          </p:cNvSpPr>
          <p:nvPr/>
        </p:nvSpPr>
        <p:spPr bwMode="auto">
          <a:xfrm>
            <a:off x="8414665" y="3250829"/>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sp>
        <p:nvSpPr>
          <p:cNvPr id="4480" name="Line 782">
            <a:extLst>
              <a:ext uri="{FF2B5EF4-FFF2-40B4-BE49-F238E27FC236}">
                <a16:creationId xmlns:a16="http://schemas.microsoft.com/office/drawing/2014/main" id="{910268EC-6D50-035D-C4E3-C0D217D9D7B9}"/>
              </a:ext>
            </a:extLst>
          </p:cNvPr>
          <p:cNvSpPr>
            <a:spLocks noChangeShapeType="1"/>
          </p:cNvSpPr>
          <p:nvPr/>
        </p:nvSpPr>
        <p:spPr bwMode="auto">
          <a:xfrm flipH="1">
            <a:off x="8029166" y="3458157"/>
            <a:ext cx="28345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81" name="Group 783">
            <a:extLst>
              <a:ext uri="{FF2B5EF4-FFF2-40B4-BE49-F238E27FC236}">
                <a16:creationId xmlns:a16="http://schemas.microsoft.com/office/drawing/2014/main" id="{50A22B18-2366-722B-730C-6A8DFDB4EC26}"/>
              </a:ext>
            </a:extLst>
          </p:cNvPr>
          <p:cNvGrpSpPr>
            <a:grpSpLocks/>
          </p:cNvGrpSpPr>
          <p:nvPr/>
        </p:nvGrpSpPr>
        <p:grpSpPr bwMode="auto">
          <a:xfrm>
            <a:off x="8336917" y="3432241"/>
            <a:ext cx="53452" cy="53451"/>
            <a:chOff x="4206" y="2119"/>
            <a:chExt cx="33" cy="33"/>
          </a:xfrm>
        </p:grpSpPr>
        <p:sp>
          <p:nvSpPr>
            <p:cNvPr id="4573" name="Oval 784">
              <a:extLst>
                <a:ext uri="{FF2B5EF4-FFF2-40B4-BE49-F238E27FC236}">
                  <a16:creationId xmlns:a16="http://schemas.microsoft.com/office/drawing/2014/main" id="{B7EEEF95-1EE1-B825-89E0-2D8086DD6059}"/>
                </a:ext>
              </a:extLst>
            </p:cNvPr>
            <p:cNvSpPr>
              <a:spLocks noChangeArrowheads="1"/>
            </p:cNvSpPr>
            <p:nvPr/>
          </p:nvSpPr>
          <p:spPr bwMode="auto">
            <a:xfrm>
              <a:off x="4206" y="2119"/>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4" name="Oval 785">
              <a:extLst>
                <a:ext uri="{FF2B5EF4-FFF2-40B4-BE49-F238E27FC236}">
                  <a16:creationId xmlns:a16="http://schemas.microsoft.com/office/drawing/2014/main" id="{A9BED74A-6540-774F-3B89-DDA1ADF474A0}"/>
                </a:ext>
              </a:extLst>
            </p:cNvPr>
            <p:cNvSpPr>
              <a:spLocks noChangeArrowheads="1"/>
            </p:cNvSpPr>
            <p:nvPr/>
          </p:nvSpPr>
          <p:spPr bwMode="auto">
            <a:xfrm>
              <a:off x="4206" y="2119"/>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82" name="Rectangle 786">
            <a:extLst>
              <a:ext uri="{FF2B5EF4-FFF2-40B4-BE49-F238E27FC236}">
                <a16:creationId xmlns:a16="http://schemas.microsoft.com/office/drawing/2014/main" id="{6B1E91E8-C450-E22B-9AFF-DB293F9895D4}"/>
              </a:ext>
            </a:extLst>
          </p:cNvPr>
          <p:cNvSpPr>
            <a:spLocks noChangeArrowheads="1"/>
          </p:cNvSpPr>
          <p:nvPr/>
        </p:nvSpPr>
        <p:spPr bwMode="auto">
          <a:xfrm>
            <a:off x="8354734" y="3441959"/>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83" name="Group 787">
            <a:extLst>
              <a:ext uri="{FF2B5EF4-FFF2-40B4-BE49-F238E27FC236}">
                <a16:creationId xmlns:a16="http://schemas.microsoft.com/office/drawing/2014/main" id="{EC5013C5-851A-424D-ACE3-331EA8777D61}"/>
              </a:ext>
            </a:extLst>
          </p:cNvPr>
          <p:cNvGrpSpPr>
            <a:grpSpLocks/>
          </p:cNvGrpSpPr>
          <p:nvPr/>
        </p:nvGrpSpPr>
        <p:grpSpPr bwMode="auto">
          <a:xfrm>
            <a:off x="8353114" y="3356112"/>
            <a:ext cx="51832" cy="51832"/>
            <a:chOff x="4216" y="2072"/>
            <a:chExt cx="32" cy="32"/>
          </a:xfrm>
        </p:grpSpPr>
        <p:sp>
          <p:nvSpPr>
            <p:cNvPr id="4571" name="Oval 788">
              <a:extLst>
                <a:ext uri="{FF2B5EF4-FFF2-40B4-BE49-F238E27FC236}">
                  <a16:creationId xmlns:a16="http://schemas.microsoft.com/office/drawing/2014/main" id="{92D57107-98E6-43F7-8E71-89D71158C18B}"/>
                </a:ext>
              </a:extLst>
            </p:cNvPr>
            <p:cNvSpPr>
              <a:spLocks noChangeArrowheads="1"/>
            </p:cNvSpPr>
            <p:nvPr/>
          </p:nvSpPr>
          <p:spPr bwMode="auto">
            <a:xfrm>
              <a:off x="4216" y="2072"/>
              <a:ext cx="32"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2" name="Oval 789">
              <a:extLst>
                <a:ext uri="{FF2B5EF4-FFF2-40B4-BE49-F238E27FC236}">
                  <a16:creationId xmlns:a16="http://schemas.microsoft.com/office/drawing/2014/main" id="{2EEEEF39-4C1D-C04F-6D13-35A4DD8178A4}"/>
                </a:ext>
              </a:extLst>
            </p:cNvPr>
            <p:cNvSpPr>
              <a:spLocks noChangeArrowheads="1"/>
            </p:cNvSpPr>
            <p:nvPr/>
          </p:nvSpPr>
          <p:spPr bwMode="auto">
            <a:xfrm>
              <a:off x="4216" y="2072"/>
              <a:ext cx="32"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84" name="Rectangle 790">
            <a:extLst>
              <a:ext uri="{FF2B5EF4-FFF2-40B4-BE49-F238E27FC236}">
                <a16:creationId xmlns:a16="http://schemas.microsoft.com/office/drawing/2014/main" id="{72B66EEF-CE49-2581-336C-E49E5B13D873}"/>
              </a:ext>
            </a:extLst>
          </p:cNvPr>
          <p:cNvSpPr>
            <a:spLocks noChangeArrowheads="1"/>
          </p:cNvSpPr>
          <p:nvPr/>
        </p:nvSpPr>
        <p:spPr bwMode="auto">
          <a:xfrm>
            <a:off x="8369312" y="3364211"/>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nvGrpSpPr>
          <p:cNvPr id="4485" name="Group 791">
            <a:extLst>
              <a:ext uri="{FF2B5EF4-FFF2-40B4-BE49-F238E27FC236}">
                <a16:creationId xmlns:a16="http://schemas.microsoft.com/office/drawing/2014/main" id="{CB33B91F-3036-26DB-027D-A420270EDA56}"/>
              </a:ext>
            </a:extLst>
          </p:cNvPr>
          <p:cNvGrpSpPr>
            <a:grpSpLocks/>
          </p:cNvGrpSpPr>
          <p:nvPr/>
        </p:nvGrpSpPr>
        <p:grpSpPr bwMode="auto">
          <a:xfrm>
            <a:off x="6445055" y="3437099"/>
            <a:ext cx="53452" cy="53452"/>
            <a:chOff x="3038" y="2122"/>
            <a:chExt cx="33" cy="33"/>
          </a:xfrm>
        </p:grpSpPr>
        <p:sp>
          <p:nvSpPr>
            <p:cNvPr id="4569" name="Oval 792">
              <a:extLst>
                <a:ext uri="{FF2B5EF4-FFF2-40B4-BE49-F238E27FC236}">
                  <a16:creationId xmlns:a16="http://schemas.microsoft.com/office/drawing/2014/main" id="{8EB64860-BE28-1260-4245-55CD915ADD84}"/>
                </a:ext>
              </a:extLst>
            </p:cNvPr>
            <p:cNvSpPr>
              <a:spLocks noChangeArrowheads="1"/>
            </p:cNvSpPr>
            <p:nvPr/>
          </p:nvSpPr>
          <p:spPr bwMode="auto">
            <a:xfrm>
              <a:off x="3038" y="2122"/>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0" name="Oval 793">
              <a:extLst>
                <a:ext uri="{FF2B5EF4-FFF2-40B4-BE49-F238E27FC236}">
                  <a16:creationId xmlns:a16="http://schemas.microsoft.com/office/drawing/2014/main" id="{CC883677-54A3-F4DA-45CD-D8132BC9E45C}"/>
                </a:ext>
              </a:extLst>
            </p:cNvPr>
            <p:cNvSpPr>
              <a:spLocks noChangeArrowheads="1"/>
            </p:cNvSpPr>
            <p:nvPr/>
          </p:nvSpPr>
          <p:spPr bwMode="auto">
            <a:xfrm>
              <a:off x="3038" y="2122"/>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86" name="Rectangle 794">
            <a:extLst>
              <a:ext uri="{FF2B5EF4-FFF2-40B4-BE49-F238E27FC236}">
                <a16:creationId xmlns:a16="http://schemas.microsoft.com/office/drawing/2014/main" id="{5B639DAB-5E7F-DCDE-6B4D-C874EFCF9910}"/>
              </a:ext>
            </a:extLst>
          </p:cNvPr>
          <p:cNvSpPr>
            <a:spLocks noChangeArrowheads="1"/>
          </p:cNvSpPr>
          <p:nvPr/>
        </p:nvSpPr>
        <p:spPr bwMode="auto">
          <a:xfrm>
            <a:off x="6462872" y="3445198"/>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87" name="Group 795">
            <a:extLst>
              <a:ext uri="{FF2B5EF4-FFF2-40B4-BE49-F238E27FC236}">
                <a16:creationId xmlns:a16="http://schemas.microsoft.com/office/drawing/2014/main" id="{A17EEF61-F3DA-CFA9-A4D7-430C17C9443B}"/>
              </a:ext>
            </a:extLst>
          </p:cNvPr>
          <p:cNvGrpSpPr>
            <a:grpSpLocks/>
          </p:cNvGrpSpPr>
          <p:nvPr/>
        </p:nvGrpSpPr>
        <p:grpSpPr bwMode="auto">
          <a:xfrm>
            <a:off x="6504986" y="3437099"/>
            <a:ext cx="53451" cy="51832"/>
            <a:chOff x="3075" y="2122"/>
            <a:chExt cx="33" cy="32"/>
          </a:xfrm>
        </p:grpSpPr>
        <p:sp>
          <p:nvSpPr>
            <p:cNvPr id="4567" name="Oval 796">
              <a:extLst>
                <a:ext uri="{FF2B5EF4-FFF2-40B4-BE49-F238E27FC236}">
                  <a16:creationId xmlns:a16="http://schemas.microsoft.com/office/drawing/2014/main" id="{036E45FE-BF52-7B97-3CDF-B9511645A782}"/>
                </a:ext>
              </a:extLst>
            </p:cNvPr>
            <p:cNvSpPr>
              <a:spLocks noChangeArrowheads="1"/>
            </p:cNvSpPr>
            <p:nvPr/>
          </p:nvSpPr>
          <p:spPr bwMode="auto">
            <a:xfrm>
              <a:off x="3075" y="2122"/>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8" name="Oval 797">
              <a:extLst>
                <a:ext uri="{FF2B5EF4-FFF2-40B4-BE49-F238E27FC236}">
                  <a16:creationId xmlns:a16="http://schemas.microsoft.com/office/drawing/2014/main" id="{1C948282-5576-46B2-0C8A-52D24CDF9372}"/>
                </a:ext>
              </a:extLst>
            </p:cNvPr>
            <p:cNvSpPr>
              <a:spLocks noChangeArrowheads="1"/>
            </p:cNvSpPr>
            <p:nvPr/>
          </p:nvSpPr>
          <p:spPr bwMode="auto">
            <a:xfrm>
              <a:off x="3075" y="2122"/>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88" name="Rectangle 798">
            <a:extLst>
              <a:ext uri="{FF2B5EF4-FFF2-40B4-BE49-F238E27FC236}">
                <a16:creationId xmlns:a16="http://schemas.microsoft.com/office/drawing/2014/main" id="{FC5139EF-9DA0-243E-B38D-51A62AB12AFD}"/>
              </a:ext>
            </a:extLst>
          </p:cNvPr>
          <p:cNvSpPr>
            <a:spLocks noChangeArrowheads="1"/>
          </p:cNvSpPr>
          <p:nvPr/>
        </p:nvSpPr>
        <p:spPr bwMode="auto">
          <a:xfrm>
            <a:off x="6522802" y="3445198"/>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sp>
        <p:nvSpPr>
          <p:cNvPr id="4489" name="Line 799">
            <a:extLst>
              <a:ext uri="{FF2B5EF4-FFF2-40B4-BE49-F238E27FC236}">
                <a16:creationId xmlns:a16="http://schemas.microsoft.com/office/drawing/2014/main" id="{A02A5B9C-02C4-6B68-B007-8CAF1FE9E2A0}"/>
              </a:ext>
            </a:extLst>
          </p:cNvPr>
          <p:cNvSpPr>
            <a:spLocks noChangeShapeType="1"/>
          </p:cNvSpPr>
          <p:nvPr/>
        </p:nvSpPr>
        <p:spPr bwMode="auto">
          <a:xfrm flipH="1">
            <a:off x="6564917" y="3309141"/>
            <a:ext cx="8908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90" name="Group 800">
            <a:extLst>
              <a:ext uri="{FF2B5EF4-FFF2-40B4-BE49-F238E27FC236}">
                <a16:creationId xmlns:a16="http://schemas.microsoft.com/office/drawing/2014/main" id="{118CF566-0A30-12C4-1FF0-ECD9C165F803}"/>
              </a:ext>
            </a:extLst>
          </p:cNvPr>
          <p:cNvGrpSpPr>
            <a:grpSpLocks/>
          </p:cNvGrpSpPr>
          <p:nvPr/>
        </p:nvGrpSpPr>
        <p:grpSpPr bwMode="auto">
          <a:xfrm>
            <a:off x="6445055" y="3281604"/>
            <a:ext cx="53452" cy="51832"/>
            <a:chOff x="3038" y="2026"/>
            <a:chExt cx="33" cy="32"/>
          </a:xfrm>
        </p:grpSpPr>
        <p:sp>
          <p:nvSpPr>
            <p:cNvPr id="4565" name="Oval 801">
              <a:extLst>
                <a:ext uri="{FF2B5EF4-FFF2-40B4-BE49-F238E27FC236}">
                  <a16:creationId xmlns:a16="http://schemas.microsoft.com/office/drawing/2014/main" id="{1683B147-7657-E943-F627-8A075C8FF6D1}"/>
                </a:ext>
              </a:extLst>
            </p:cNvPr>
            <p:cNvSpPr>
              <a:spLocks noChangeArrowheads="1"/>
            </p:cNvSpPr>
            <p:nvPr/>
          </p:nvSpPr>
          <p:spPr bwMode="auto">
            <a:xfrm>
              <a:off x="3038" y="2026"/>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6" name="Oval 802">
              <a:extLst>
                <a:ext uri="{FF2B5EF4-FFF2-40B4-BE49-F238E27FC236}">
                  <a16:creationId xmlns:a16="http://schemas.microsoft.com/office/drawing/2014/main" id="{D0643CE8-A7E4-FE7E-0190-00C917080CA6}"/>
                </a:ext>
              </a:extLst>
            </p:cNvPr>
            <p:cNvSpPr>
              <a:spLocks noChangeArrowheads="1"/>
            </p:cNvSpPr>
            <p:nvPr/>
          </p:nvSpPr>
          <p:spPr bwMode="auto">
            <a:xfrm>
              <a:off x="3038" y="2026"/>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91" name="Rectangle 803">
            <a:extLst>
              <a:ext uri="{FF2B5EF4-FFF2-40B4-BE49-F238E27FC236}">
                <a16:creationId xmlns:a16="http://schemas.microsoft.com/office/drawing/2014/main" id="{6CEAF0D5-0827-1B3B-1C2B-9ED020FCC6C0}"/>
              </a:ext>
            </a:extLst>
          </p:cNvPr>
          <p:cNvSpPr>
            <a:spLocks noChangeArrowheads="1"/>
          </p:cNvSpPr>
          <p:nvPr/>
        </p:nvSpPr>
        <p:spPr bwMode="auto">
          <a:xfrm>
            <a:off x="6462872" y="3289703"/>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92" name="Group 804">
            <a:extLst>
              <a:ext uri="{FF2B5EF4-FFF2-40B4-BE49-F238E27FC236}">
                <a16:creationId xmlns:a16="http://schemas.microsoft.com/office/drawing/2014/main" id="{0FA21CEC-BCA0-C415-E69C-12F5AE32C603}"/>
              </a:ext>
            </a:extLst>
          </p:cNvPr>
          <p:cNvGrpSpPr>
            <a:grpSpLocks/>
          </p:cNvGrpSpPr>
          <p:nvPr/>
        </p:nvGrpSpPr>
        <p:grpSpPr bwMode="auto">
          <a:xfrm>
            <a:off x="6504986" y="3279985"/>
            <a:ext cx="53451" cy="53451"/>
            <a:chOff x="3075" y="2025"/>
            <a:chExt cx="33" cy="33"/>
          </a:xfrm>
        </p:grpSpPr>
        <p:sp>
          <p:nvSpPr>
            <p:cNvPr id="4563" name="Oval 805">
              <a:extLst>
                <a:ext uri="{FF2B5EF4-FFF2-40B4-BE49-F238E27FC236}">
                  <a16:creationId xmlns:a16="http://schemas.microsoft.com/office/drawing/2014/main" id="{5BB2A7A0-D667-AF41-C65B-0D4048CEE417}"/>
                </a:ext>
              </a:extLst>
            </p:cNvPr>
            <p:cNvSpPr>
              <a:spLocks noChangeArrowheads="1"/>
            </p:cNvSpPr>
            <p:nvPr/>
          </p:nvSpPr>
          <p:spPr bwMode="auto">
            <a:xfrm>
              <a:off x="3075" y="2025"/>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4" name="Oval 806">
              <a:extLst>
                <a:ext uri="{FF2B5EF4-FFF2-40B4-BE49-F238E27FC236}">
                  <a16:creationId xmlns:a16="http://schemas.microsoft.com/office/drawing/2014/main" id="{61834A14-DD1E-B079-6307-21294CA65624}"/>
                </a:ext>
              </a:extLst>
            </p:cNvPr>
            <p:cNvSpPr>
              <a:spLocks noChangeArrowheads="1"/>
            </p:cNvSpPr>
            <p:nvPr/>
          </p:nvSpPr>
          <p:spPr bwMode="auto">
            <a:xfrm>
              <a:off x="3075" y="2025"/>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93" name="Rectangle 807">
            <a:extLst>
              <a:ext uri="{FF2B5EF4-FFF2-40B4-BE49-F238E27FC236}">
                <a16:creationId xmlns:a16="http://schemas.microsoft.com/office/drawing/2014/main" id="{24029B0F-9B29-EC4D-F09D-1F930252ABDB}"/>
              </a:ext>
            </a:extLst>
          </p:cNvPr>
          <p:cNvSpPr>
            <a:spLocks noChangeArrowheads="1"/>
          </p:cNvSpPr>
          <p:nvPr/>
        </p:nvSpPr>
        <p:spPr bwMode="auto">
          <a:xfrm>
            <a:off x="6522802" y="3288083"/>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sp>
        <p:nvSpPr>
          <p:cNvPr id="4494" name="Line 808">
            <a:extLst>
              <a:ext uri="{FF2B5EF4-FFF2-40B4-BE49-F238E27FC236}">
                <a16:creationId xmlns:a16="http://schemas.microsoft.com/office/drawing/2014/main" id="{28E9514C-2DAC-CD0C-0367-D9C3CFD79B3F}"/>
              </a:ext>
            </a:extLst>
          </p:cNvPr>
          <p:cNvSpPr>
            <a:spLocks noChangeShapeType="1"/>
          </p:cNvSpPr>
          <p:nvPr/>
        </p:nvSpPr>
        <p:spPr bwMode="auto">
          <a:xfrm flipH="1">
            <a:off x="6564916" y="3239490"/>
            <a:ext cx="59931"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95" name="Group 809">
            <a:extLst>
              <a:ext uri="{FF2B5EF4-FFF2-40B4-BE49-F238E27FC236}">
                <a16:creationId xmlns:a16="http://schemas.microsoft.com/office/drawing/2014/main" id="{B775CFFA-A99B-94E8-E0AB-97040937300A}"/>
              </a:ext>
            </a:extLst>
          </p:cNvPr>
          <p:cNvGrpSpPr>
            <a:grpSpLocks/>
          </p:cNvGrpSpPr>
          <p:nvPr/>
        </p:nvGrpSpPr>
        <p:grpSpPr bwMode="auto">
          <a:xfrm>
            <a:off x="6445055" y="3211955"/>
            <a:ext cx="53452" cy="51832"/>
            <a:chOff x="3038" y="1983"/>
            <a:chExt cx="33" cy="32"/>
          </a:xfrm>
        </p:grpSpPr>
        <p:sp>
          <p:nvSpPr>
            <p:cNvPr id="4561" name="Oval 810">
              <a:extLst>
                <a:ext uri="{FF2B5EF4-FFF2-40B4-BE49-F238E27FC236}">
                  <a16:creationId xmlns:a16="http://schemas.microsoft.com/office/drawing/2014/main" id="{125708A1-CB9B-0624-3682-1C1A3195938C}"/>
                </a:ext>
              </a:extLst>
            </p:cNvPr>
            <p:cNvSpPr>
              <a:spLocks noChangeArrowheads="1"/>
            </p:cNvSpPr>
            <p:nvPr/>
          </p:nvSpPr>
          <p:spPr bwMode="auto">
            <a:xfrm>
              <a:off x="3038" y="1983"/>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2" name="Oval 811">
              <a:extLst>
                <a:ext uri="{FF2B5EF4-FFF2-40B4-BE49-F238E27FC236}">
                  <a16:creationId xmlns:a16="http://schemas.microsoft.com/office/drawing/2014/main" id="{8CA89ADD-CC76-E85D-0587-0B4ED0B69A1C}"/>
                </a:ext>
              </a:extLst>
            </p:cNvPr>
            <p:cNvSpPr>
              <a:spLocks noChangeArrowheads="1"/>
            </p:cNvSpPr>
            <p:nvPr/>
          </p:nvSpPr>
          <p:spPr bwMode="auto">
            <a:xfrm>
              <a:off x="3038" y="1983"/>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96" name="Rectangle 812">
            <a:extLst>
              <a:ext uri="{FF2B5EF4-FFF2-40B4-BE49-F238E27FC236}">
                <a16:creationId xmlns:a16="http://schemas.microsoft.com/office/drawing/2014/main" id="{0D761383-AD12-89E7-2CA1-B88AEC6B5D2C}"/>
              </a:ext>
            </a:extLst>
          </p:cNvPr>
          <p:cNvSpPr>
            <a:spLocks noChangeArrowheads="1"/>
          </p:cNvSpPr>
          <p:nvPr/>
        </p:nvSpPr>
        <p:spPr bwMode="auto">
          <a:xfrm>
            <a:off x="6462872" y="3220053"/>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97" name="Group 813">
            <a:extLst>
              <a:ext uri="{FF2B5EF4-FFF2-40B4-BE49-F238E27FC236}">
                <a16:creationId xmlns:a16="http://schemas.microsoft.com/office/drawing/2014/main" id="{0A63975A-0BAE-1D10-805F-AE401163D33E}"/>
              </a:ext>
            </a:extLst>
          </p:cNvPr>
          <p:cNvGrpSpPr>
            <a:grpSpLocks/>
          </p:cNvGrpSpPr>
          <p:nvPr/>
        </p:nvGrpSpPr>
        <p:grpSpPr bwMode="auto">
          <a:xfrm>
            <a:off x="6504986" y="3210335"/>
            <a:ext cx="53451" cy="53452"/>
            <a:chOff x="3075" y="1982"/>
            <a:chExt cx="33" cy="33"/>
          </a:xfrm>
        </p:grpSpPr>
        <p:sp>
          <p:nvSpPr>
            <p:cNvPr id="4559" name="Oval 814">
              <a:extLst>
                <a:ext uri="{FF2B5EF4-FFF2-40B4-BE49-F238E27FC236}">
                  <a16:creationId xmlns:a16="http://schemas.microsoft.com/office/drawing/2014/main" id="{5FBD3A3C-AAF5-8800-33DF-60BA1CE85714}"/>
                </a:ext>
              </a:extLst>
            </p:cNvPr>
            <p:cNvSpPr>
              <a:spLocks noChangeArrowheads="1"/>
            </p:cNvSpPr>
            <p:nvPr/>
          </p:nvSpPr>
          <p:spPr bwMode="auto">
            <a:xfrm>
              <a:off x="3075" y="1982"/>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0" name="Oval 815">
              <a:extLst>
                <a:ext uri="{FF2B5EF4-FFF2-40B4-BE49-F238E27FC236}">
                  <a16:creationId xmlns:a16="http://schemas.microsoft.com/office/drawing/2014/main" id="{DD3F7CD2-D3ED-0CA7-FE2F-7DF2407AF3A9}"/>
                </a:ext>
              </a:extLst>
            </p:cNvPr>
            <p:cNvSpPr>
              <a:spLocks noChangeArrowheads="1"/>
            </p:cNvSpPr>
            <p:nvPr/>
          </p:nvSpPr>
          <p:spPr bwMode="auto">
            <a:xfrm>
              <a:off x="3075" y="1982"/>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98" name="Rectangle 816">
            <a:extLst>
              <a:ext uri="{FF2B5EF4-FFF2-40B4-BE49-F238E27FC236}">
                <a16:creationId xmlns:a16="http://schemas.microsoft.com/office/drawing/2014/main" id="{4DE40634-9E6F-C74F-F6C4-384B14BDD2A4}"/>
              </a:ext>
            </a:extLst>
          </p:cNvPr>
          <p:cNvSpPr>
            <a:spLocks noChangeArrowheads="1"/>
          </p:cNvSpPr>
          <p:nvPr/>
        </p:nvSpPr>
        <p:spPr bwMode="auto">
          <a:xfrm>
            <a:off x="6522802" y="3220053"/>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nvGrpSpPr>
          <p:cNvPr id="4499" name="Group 817">
            <a:extLst>
              <a:ext uri="{FF2B5EF4-FFF2-40B4-BE49-F238E27FC236}">
                <a16:creationId xmlns:a16="http://schemas.microsoft.com/office/drawing/2014/main" id="{4055BB3A-1BF3-4E65-46A3-CF26CA417EB0}"/>
              </a:ext>
            </a:extLst>
          </p:cNvPr>
          <p:cNvGrpSpPr>
            <a:grpSpLocks/>
          </p:cNvGrpSpPr>
          <p:nvPr/>
        </p:nvGrpSpPr>
        <p:grpSpPr bwMode="auto">
          <a:xfrm>
            <a:off x="7169083" y="3678438"/>
            <a:ext cx="1167837" cy="463246"/>
            <a:chOff x="3485" y="2271"/>
            <a:chExt cx="721" cy="286"/>
          </a:xfrm>
        </p:grpSpPr>
        <p:sp>
          <p:nvSpPr>
            <p:cNvPr id="4503" name="Line 818">
              <a:extLst>
                <a:ext uri="{FF2B5EF4-FFF2-40B4-BE49-F238E27FC236}">
                  <a16:creationId xmlns:a16="http://schemas.microsoft.com/office/drawing/2014/main" id="{481D2002-1A9E-316E-8EC5-E1E384D35D3B}"/>
                </a:ext>
              </a:extLst>
            </p:cNvPr>
            <p:cNvSpPr>
              <a:spLocks noChangeShapeType="1"/>
            </p:cNvSpPr>
            <p:nvPr/>
          </p:nvSpPr>
          <p:spPr bwMode="auto">
            <a:xfrm flipH="1">
              <a:off x="3485" y="2284"/>
              <a:ext cx="1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nvGrpSpPr>
            <p:cNvPr id="4504" name="Group 819">
              <a:extLst>
                <a:ext uri="{FF2B5EF4-FFF2-40B4-BE49-F238E27FC236}">
                  <a16:creationId xmlns:a16="http://schemas.microsoft.com/office/drawing/2014/main" id="{A13C39B7-A11B-19A7-B2E7-B76DBCE648E8}"/>
                </a:ext>
              </a:extLst>
            </p:cNvPr>
            <p:cNvGrpSpPr>
              <a:grpSpLocks/>
            </p:cNvGrpSpPr>
            <p:nvPr/>
          </p:nvGrpSpPr>
          <p:grpSpPr bwMode="auto">
            <a:xfrm>
              <a:off x="3508" y="2271"/>
              <a:ext cx="698" cy="286"/>
              <a:chOff x="3508" y="2271"/>
              <a:chExt cx="698" cy="286"/>
            </a:xfrm>
          </p:grpSpPr>
          <p:sp>
            <p:nvSpPr>
              <p:cNvPr id="4505" name="Line 820">
                <a:extLst>
                  <a:ext uri="{FF2B5EF4-FFF2-40B4-BE49-F238E27FC236}">
                    <a16:creationId xmlns:a16="http://schemas.microsoft.com/office/drawing/2014/main" id="{6519E1CC-02B3-D10D-A086-09211D12BEC6}"/>
                  </a:ext>
                </a:extLst>
              </p:cNvPr>
              <p:cNvSpPr>
                <a:spLocks noChangeShapeType="1"/>
              </p:cNvSpPr>
              <p:nvPr/>
            </p:nvSpPr>
            <p:spPr bwMode="auto">
              <a:xfrm flipH="1">
                <a:off x="4076" y="2421"/>
                <a:ext cx="59"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06" name="Line 821">
                <a:extLst>
                  <a:ext uri="{FF2B5EF4-FFF2-40B4-BE49-F238E27FC236}">
                    <a16:creationId xmlns:a16="http://schemas.microsoft.com/office/drawing/2014/main" id="{AB3E2549-AF83-33EA-B9B3-8DC694614014}"/>
                  </a:ext>
                </a:extLst>
              </p:cNvPr>
              <p:cNvSpPr>
                <a:spLocks noChangeShapeType="1"/>
              </p:cNvSpPr>
              <p:nvPr/>
            </p:nvSpPr>
            <p:spPr bwMode="auto">
              <a:xfrm flipH="1">
                <a:off x="4067" y="2454"/>
                <a:ext cx="68"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07" name="Rectangle 822">
                <a:extLst>
                  <a:ext uri="{FF2B5EF4-FFF2-40B4-BE49-F238E27FC236}">
                    <a16:creationId xmlns:a16="http://schemas.microsoft.com/office/drawing/2014/main" id="{9E2F9F2A-D4F0-BE77-E53E-D2456544B689}"/>
                  </a:ext>
                </a:extLst>
              </p:cNvPr>
              <p:cNvSpPr>
                <a:spLocks noChangeArrowheads="1"/>
              </p:cNvSpPr>
              <p:nvPr/>
            </p:nvSpPr>
            <p:spPr bwMode="auto">
              <a:xfrm>
                <a:off x="3508" y="2271"/>
                <a:ext cx="239"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products are too thick</a:t>
                </a:r>
                <a:endParaRPr lang="en-US" altLang="en-US" sz="1632"/>
              </a:p>
            </p:txBody>
          </p:sp>
          <p:sp>
            <p:nvSpPr>
              <p:cNvPr id="4508" name="Rectangle 823">
                <a:extLst>
                  <a:ext uri="{FF2B5EF4-FFF2-40B4-BE49-F238E27FC236}">
                    <a16:creationId xmlns:a16="http://schemas.microsoft.com/office/drawing/2014/main" id="{4D84A249-3ECB-D77F-6F49-A1F223CBEC3E}"/>
                  </a:ext>
                </a:extLst>
              </p:cNvPr>
              <p:cNvSpPr>
                <a:spLocks noChangeArrowheads="1"/>
              </p:cNvSpPr>
              <p:nvPr/>
            </p:nvSpPr>
            <p:spPr bwMode="auto">
              <a:xfrm>
                <a:off x="3534" y="2295"/>
                <a:ext cx="49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rolling press are incorrect</a:t>
                </a:r>
                <a:endParaRPr lang="en-US" altLang="en-US" sz="1632"/>
              </a:p>
            </p:txBody>
          </p:sp>
          <p:sp>
            <p:nvSpPr>
              <p:cNvPr id="4509" name="Line 824">
                <a:extLst>
                  <a:ext uri="{FF2B5EF4-FFF2-40B4-BE49-F238E27FC236}">
                    <a16:creationId xmlns:a16="http://schemas.microsoft.com/office/drawing/2014/main" id="{F8672CF9-822F-BD3A-3A34-306E0C9A176A}"/>
                  </a:ext>
                </a:extLst>
              </p:cNvPr>
              <p:cNvSpPr>
                <a:spLocks noChangeShapeType="1"/>
              </p:cNvSpPr>
              <p:nvPr/>
            </p:nvSpPr>
            <p:spPr bwMode="auto">
              <a:xfrm flipH="1">
                <a:off x="3513" y="2306"/>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0" name="Line 825">
                <a:extLst>
                  <a:ext uri="{FF2B5EF4-FFF2-40B4-BE49-F238E27FC236}">
                    <a16:creationId xmlns:a16="http://schemas.microsoft.com/office/drawing/2014/main" id="{FA5DB48A-8E6B-C181-9B54-8A7C736B3185}"/>
                  </a:ext>
                </a:extLst>
              </p:cNvPr>
              <p:cNvSpPr>
                <a:spLocks noChangeShapeType="1"/>
              </p:cNvSpPr>
              <p:nvPr/>
            </p:nvSpPr>
            <p:spPr bwMode="auto">
              <a:xfrm>
                <a:off x="3511" y="2294"/>
                <a:ext cx="36" cy="19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1" name="Rectangle 826">
                <a:extLst>
                  <a:ext uri="{FF2B5EF4-FFF2-40B4-BE49-F238E27FC236}">
                    <a16:creationId xmlns:a16="http://schemas.microsoft.com/office/drawing/2014/main" id="{DF332E57-63A4-3E7F-D79F-EB870DC46C15}"/>
                  </a:ext>
                </a:extLst>
              </p:cNvPr>
              <p:cNvSpPr>
                <a:spLocks noChangeArrowheads="1"/>
              </p:cNvSpPr>
              <p:nvPr/>
            </p:nvSpPr>
            <p:spPr bwMode="auto">
              <a:xfrm>
                <a:off x="3564" y="2320"/>
                <a:ext cx="3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followed</a:t>
                </a:r>
                <a:endParaRPr lang="en-US" altLang="en-US" sz="1632"/>
              </a:p>
            </p:txBody>
          </p:sp>
          <p:sp>
            <p:nvSpPr>
              <p:cNvPr id="4512" name="Line 827">
                <a:extLst>
                  <a:ext uri="{FF2B5EF4-FFF2-40B4-BE49-F238E27FC236}">
                    <a16:creationId xmlns:a16="http://schemas.microsoft.com/office/drawing/2014/main" id="{A69ECF37-AA45-F910-ED33-BA0282B359C3}"/>
                  </a:ext>
                </a:extLst>
              </p:cNvPr>
              <p:cNvSpPr>
                <a:spLocks noChangeShapeType="1"/>
              </p:cNvSpPr>
              <p:nvPr/>
            </p:nvSpPr>
            <p:spPr bwMode="auto">
              <a:xfrm flipH="1">
                <a:off x="3543" y="2330"/>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3" name="Line 828">
                <a:extLst>
                  <a:ext uri="{FF2B5EF4-FFF2-40B4-BE49-F238E27FC236}">
                    <a16:creationId xmlns:a16="http://schemas.microsoft.com/office/drawing/2014/main" id="{8B071766-D781-FDE4-E06B-C6637BF6A12B}"/>
                  </a:ext>
                </a:extLst>
              </p:cNvPr>
              <p:cNvSpPr>
                <a:spLocks noChangeShapeType="1"/>
              </p:cNvSpPr>
              <p:nvPr/>
            </p:nvSpPr>
            <p:spPr bwMode="auto">
              <a:xfrm>
                <a:off x="3541" y="2318"/>
                <a:ext cx="2" cy="1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4" name="Rectangle 829">
                <a:extLst>
                  <a:ext uri="{FF2B5EF4-FFF2-40B4-BE49-F238E27FC236}">
                    <a16:creationId xmlns:a16="http://schemas.microsoft.com/office/drawing/2014/main" id="{77679D5D-82E0-9C35-0428-5AA1238A1F1C}"/>
                  </a:ext>
                </a:extLst>
              </p:cNvPr>
              <p:cNvSpPr>
                <a:spLocks noChangeArrowheads="1"/>
              </p:cNvSpPr>
              <p:nvPr/>
            </p:nvSpPr>
            <p:spPr bwMode="auto">
              <a:xfrm>
                <a:off x="3594" y="2342"/>
                <a:ext cx="4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clear to everyone</a:t>
                </a:r>
                <a:endParaRPr lang="en-US" altLang="en-US" sz="1632"/>
              </a:p>
            </p:txBody>
          </p:sp>
          <p:sp>
            <p:nvSpPr>
              <p:cNvPr id="4515" name="Line 830">
                <a:extLst>
                  <a:ext uri="{FF2B5EF4-FFF2-40B4-BE49-F238E27FC236}">
                    <a16:creationId xmlns:a16="http://schemas.microsoft.com/office/drawing/2014/main" id="{81CD85C0-F0E5-7D24-2D51-8CF8684DC10E}"/>
                  </a:ext>
                </a:extLst>
              </p:cNvPr>
              <p:cNvSpPr>
                <a:spLocks noChangeShapeType="1"/>
              </p:cNvSpPr>
              <p:nvPr/>
            </p:nvSpPr>
            <p:spPr bwMode="auto">
              <a:xfrm flipH="1">
                <a:off x="3573" y="2353"/>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6" name="Line 831">
                <a:extLst>
                  <a:ext uri="{FF2B5EF4-FFF2-40B4-BE49-F238E27FC236}">
                    <a16:creationId xmlns:a16="http://schemas.microsoft.com/office/drawing/2014/main" id="{23F70F14-A764-65BF-915F-F94531966347}"/>
                  </a:ext>
                </a:extLst>
              </p:cNvPr>
              <p:cNvSpPr>
                <a:spLocks noChangeShapeType="1"/>
              </p:cNvSpPr>
              <p:nvPr/>
            </p:nvSpPr>
            <p:spPr bwMode="auto">
              <a:xfrm>
                <a:off x="3571" y="2341"/>
                <a:ext cx="9" cy="6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7" name="Rectangle 832">
                <a:extLst>
                  <a:ext uri="{FF2B5EF4-FFF2-40B4-BE49-F238E27FC236}">
                    <a16:creationId xmlns:a16="http://schemas.microsoft.com/office/drawing/2014/main" id="{CF93FCF5-A207-5E8C-36DD-ED9C78846B3C}"/>
                  </a:ext>
                </a:extLst>
              </p:cNvPr>
              <p:cNvSpPr>
                <a:spLocks noChangeArrowheads="1"/>
              </p:cNvSpPr>
              <p:nvPr/>
            </p:nvSpPr>
            <p:spPr bwMode="auto">
              <a:xfrm>
                <a:off x="3602" y="2390"/>
                <a:ext cx="60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People use their own settings rather than the standard</a:t>
                </a:r>
                <a:endParaRPr lang="en-US" altLang="en-US" sz="1632"/>
              </a:p>
            </p:txBody>
          </p:sp>
          <p:sp>
            <p:nvSpPr>
              <p:cNvPr id="4518" name="Line 833">
                <a:extLst>
                  <a:ext uri="{FF2B5EF4-FFF2-40B4-BE49-F238E27FC236}">
                    <a16:creationId xmlns:a16="http://schemas.microsoft.com/office/drawing/2014/main" id="{580E96E7-8A49-7EED-7AE9-AC6D87C89090}"/>
                  </a:ext>
                </a:extLst>
              </p:cNvPr>
              <p:cNvSpPr>
                <a:spLocks noChangeShapeType="1"/>
              </p:cNvSpPr>
              <p:nvPr/>
            </p:nvSpPr>
            <p:spPr bwMode="auto">
              <a:xfrm flipH="1">
                <a:off x="3581" y="2401"/>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9" name="Rectangle 834">
                <a:extLst>
                  <a:ext uri="{FF2B5EF4-FFF2-40B4-BE49-F238E27FC236}">
                    <a16:creationId xmlns:a16="http://schemas.microsoft.com/office/drawing/2014/main" id="{CEC77DC3-2D7E-BBF2-5AF3-28E89E369DD7}"/>
                  </a:ext>
                </a:extLst>
              </p:cNvPr>
              <p:cNvSpPr>
                <a:spLocks noChangeArrowheads="1"/>
              </p:cNvSpPr>
              <p:nvPr/>
            </p:nvSpPr>
            <p:spPr bwMode="auto">
              <a:xfrm>
                <a:off x="3628" y="2414"/>
                <a:ext cx="547"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visible or available on the line</a:t>
                </a:r>
                <a:endParaRPr lang="en-US" altLang="en-US" sz="1632"/>
              </a:p>
            </p:txBody>
          </p:sp>
          <p:sp>
            <p:nvSpPr>
              <p:cNvPr id="4520" name="Line 835">
                <a:extLst>
                  <a:ext uri="{FF2B5EF4-FFF2-40B4-BE49-F238E27FC236}">
                    <a16:creationId xmlns:a16="http://schemas.microsoft.com/office/drawing/2014/main" id="{04138839-F38B-10A0-10DB-0661FAEF8D9C}"/>
                  </a:ext>
                </a:extLst>
              </p:cNvPr>
              <p:cNvSpPr>
                <a:spLocks noChangeShapeType="1"/>
              </p:cNvSpPr>
              <p:nvPr/>
            </p:nvSpPr>
            <p:spPr bwMode="auto">
              <a:xfrm flipH="1">
                <a:off x="3607" y="2424"/>
                <a:ext cx="1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21" name="Line 836">
                <a:extLst>
                  <a:ext uri="{FF2B5EF4-FFF2-40B4-BE49-F238E27FC236}">
                    <a16:creationId xmlns:a16="http://schemas.microsoft.com/office/drawing/2014/main" id="{43BDC276-EB63-FF87-5FAB-BD69E1311D31}"/>
                  </a:ext>
                </a:extLst>
              </p:cNvPr>
              <p:cNvSpPr>
                <a:spLocks noChangeShapeType="1"/>
              </p:cNvSpPr>
              <p:nvPr/>
            </p:nvSpPr>
            <p:spPr bwMode="auto">
              <a:xfrm>
                <a:off x="3604" y="2412"/>
                <a:ext cx="7" cy="3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22" name="Line 837">
                <a:extLst>
                  <a:ext uri="{FF2B5EF4-FFF2-40B4-BE49-F238E27FC236}">
                    <a16:creationId xmlns:a16="http://schemas.microsoft.com/office/drawing/2014/main" id="{D0302B77-2364-E02C-B981-F0F9EC921A3D}"/>
                  </a:ext>
                </a:extLst>
              </p:cNvPr>
              <p:cNvSpPr>
                <a:spLocks noChangeShapeType="1"/>
              </p:cNvSpPr>
              <p:nvPr/>
            </p:nvSpPr>
            <p:spPr bwMode="auto">
              <a:xfrm flipH="1">
                <a:off x="3611" y="2448"/>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23" name="Rectangle 838">
                <a:extLst>
                  <a:ext uri="{FF2B5EF4-FFF2-40B4-BE49-F238E27FC236}">
                    <a16:creationId xmlns:a16="http://schemas.microsoft.com/office/drawing/2014/main" id="{808ACE2D-B11E-D09B-D7A8-D8087A0B1373}"/>
                  </a:ext>
                </a:extLst>
              </p:cNvPr>
              <p:cNvSpPr>
                <a:spLocks noChangeArrowheads="1"/>
              </p:cNvSpPr>
              <p:nvPr/>
            </p:nvSpPr>
            <p:spPr bwMode="auto">
              <a:xfrm>
                <a:off x="3636" y="2437"/>
                <a:ext cx="528"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People do not receive feedback on their actions</a:t>
                </a:r>
                <a:endParaRPr lang="en-US" altLang="en-US" sz="1632"/>
              </a:p>
            </p:txBody>
          </p:sp>
          <p:sp>
            <p:nvSpPr>
              <p:cNvPr id="4524" name="Rectangle 839">
                <a:extLst>
                  <a:ext uri="{FF2B5EF4-FFF2-40B4-BE49-F238E27FC236}">
                    <a16:creationId xmlns:a16="http://schemas.microsoft.com/office/drawing/2014/main" id="{8E033B42-F1AE-E17E-A331-ED131731EEEB}"/>
                  </a:ext>
                </a:extLst>
              </p:cNvPr>
              <p:cNvSpPr>
                <a:spLocks noChangeArrowheads="1"/>
              </p:cNvSpPr>
              <p:nvPr/>
            </p:nvSpPr>
            <p:spPr bwMode="auto">
              <a:xfrm>
                <a:off x="3563" y="2477"/>
                <a:ext cx="369"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Volume weight ratio is not correct</a:t>
                </a:r>
                <a:endParaRPr lang="en-US" altLang="en-US" sz="1632"/>
              </a:p>
            </p:txBody>
          </p:sp>
          <p:sp>
            <p:nvSpPr>
              <p:cNvPr id="4525" name="Rectangle 840">
                <a:extLst>
                  <a:ext uri="{FF2B5EF4-FFF2-40B4-BE49-F238E27FC236}">
                    <a16:creationId xmlns:a16="http://schemas.microsoft.com/office/drawing/2014/main" id="{D8D1532F-51B1-18BD-D465-723BD70F3929}"/>
                  </a:ext>
                </a:extLst>
              </p:cNvPr>
              <p:cNvSpPr>
                <a:spLocks noChangeArrowheads="1"/>
              </p:cNvSpPr>
              <p:nvPr/>
            </p:nvSpPr>
            <p:spPr bwMode="auto">
              <a:xfrm>
                <a:off x="3601" y="2501"/>
                <a:ext cx="40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product is coarser than average</a:t>
                </a:r>
                <a:endParaRPr lang="en-US" altLang="en-US" sz="1632"/>
              </a:p>
            </p:txBody>
          </p:sp>
          <p:grpSp>
            <p:nvGrpSpPr>
              <p:cNvPr id="4526" name="Group 841">
                <a:extLst>
                  <a:ext uri="{FF2B5EF4-FFF2-40B4-BE49-F238E27FC236}">
                    <a16:creationId xmlns:a16="http://schemas.microsoft.com/office/drawing/2014/main" id="{7F10C410-6800-F092-9819-6B00BF0F6BD7}"/>
                  </a:ext>
                </a:extLst>
              </p:cNvPr>
              <p:cNvGrpSpPr>
                <a:grpSpLocks/>
              </p:cNvGrpSpPr>
              <p:nvPr/>
            </p:nvGrpSpPr>
            <p:grpSpPr bwMode="auto">
              <a:xfrm>
                <a:off x="3578" y="2499"/>
                <a:ext cx="17" cy="13"/>
                <a:chOff x="3578" y="2499"/>
                <a:chExt cx="17" cy="13"/>
              </a:xfrm>
            </p:grpSpPr>
            <p:sp>
              <p:nvSpPr>
                <p:cNvPr id="4557" name="Line 842">
                  <a:extLst>
                    <a:ext uri="{FF2B5EF4-FFF2-40B4-BE49-F238E27FC236}">
                      <a16:creationId xmlns:a16="http://schemas.microsoft.com/office/drawing/2014/main" id="{50162AE2-5E8E-C38E-2DE3-00F1CFB2EAA1}"/>
                    </a:ext>
                  </a:extLst>
                </p:cNvPr>
                <p:cNvSpPr>
                  <a:spLocks noChangeShapeType="1"/>
                </p:cNvSpPr>
                <p:nvPr/>
              </p:nvSpPr>
              <p:spPr bwMode="auto">
                <a:xfrm flipH="1">
                  <a:off x="3580" y="2511"/>
                  <a:ext cx="1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58" name="Line 843">
                  <a:extLst>
                    <a:ext uri="{FF2B5EF4-FFF2-40B4-BE49-F238E27FC236}">
                      <a16:creationId xmlns:a16="http://schemas.microsoft.com/office/drawing/2014/main" id="{A8696F6E-59C8-1A1F-55B4-F48D2258F49C}"/>
                    </a:ext>
                  </a:extLst>
                </p:cNvPr>
                <p:cNvSpPr>
                  <a:spLocks noChangeShapeType="1"/>
                </p:cNvSpPr>
                <p:nvPr/>
              </p:nvSpPr>
              <p:spPr bwMode="auto">
                <a:xfrm>
                  <a:off x="3578" y="2499"/>
                  <a:ext cx="2" cy="1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sp>
            <p:nvSpPr>
              <p:cNvPr id="4527" name="Rectangle 844">
                <a:extLst>
                  <a:ext uri="{FF2B5EF4-FFF2-40B4-BE49-F238E27FC236}">
                    <a16:creationId xmlns:a16="http://schemas.microsoft.com/office/drawing/2014/main" id="{570A761F-3422-2B55-A668-6B50DDE7176C}"/>
                  </a:ext>
                </a:extLst>
              </p:cNvPr>
              <p:cNvSpPr>
                <a:spLocks noChangeArrowheads="1"/>
              </p:cNvSpPr>
              <p:nvPr/>
            </p:nvSpPr>
            <p:spPr bwMode="auto">
              <a:xfrm>
                <a:off x="3633" y="2525"/>
                <a:ext cx="38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Processing settings are not correct</a:t>
                </a:r>
                <a:endParaRPr lang="en-US" altLang="en-US" sz="1632"/>
              </a:p>
            </p:txBody>
          </p:sp>
          <p:grpSp>
            <p:nvGrpSpPr>
              <p:cNvPr id="4528" name="Group 845">
                <a:extLst>
                  <a:ext uri="{FF2B5EF4-FFF2-40B4-BE49-F238E27FC236}">
                    <a16:creationId xmlns:a16="http://schemas.microsoft.com/office/drawing/2014/main" id="{2A05E074-940B-2F56-6BDD-F47BF842823D}"/>
                  </a:ext>
                </a:extLst>
              </p:cNvPr>
              <p:cNvGrpSpPr>
                <a:grpSpLocks/>
              </p:cNvGrpSpPr>
              <p:nvPr/>
            </p:nvGrpSpPr>
            <p:grpSpPr bwMode="auto">
              <a:xfrm>
                <a:off x="4141" y="2438"/>
                <a:ext cx="33" cy="33"/>
                <a:chOff x="4141" y="2438"/>
                <a:chExt cx="33" cy="33"/>
              </a:xfrm>
            </p:grpSpPr>
            <p:sp>
              <p:nvSpPr>
                <p:cNvPr id="4555" name="Oval 846">
                  <a:extLst>
                    <a:ext uri="{FF2B5EF4-FFF2-40B4-BE49-F238E27FC236}">
                      <a16:creationId xmlns:a16="http://schemas.microsoft.com/office/drawing/2014/main" id="{6C5450B1-14E5-AC87-4D39-9602D28DDB06}"/>
                    </a:ext>
                  </a:extLst>
                </p:cNvPr>
                <p:cNvSpPr>
                  <a:spLocks noChangeArrowheads="1"/>
                </p:cNvSpPr>
                <p:nvPr/>
              </p:nvSpPr>
              <p:spPr bwMode="auto">
                <a:xfrm>
                  <a:off x="4141" y="2438"/>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56" name="Oval 847">
                  <a:extLst>
                    <a:ext uri="{FF2B5EF4-FFF2-40B4-BE49-F238E27FC236}">
                      <a16:creationId xmlns:a16="http://schemas.microsoft.com/office/drawing/2014/main" id="{2F715886-F095-C3D3-69C3-EB61CB55B238}"/>
                    </a:ext>
                  </a:extLst>
                </p:cNvPr>
                <p:cNvSpPr>
                  <a:spLocks noChangeArrowheads="1"/>
                </p:cNvSpPr>
                <p:nvPr/>
              </p:nvSpPr>
              <p:spPr bwMode="auto">
                <a:xfrm>
                  <a:off x="4141" y="2438"/>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29" name="Rectangle 848">
                <a:extLst>
                  <a:ext uri="{FF2B5EF4-FFF2-40B4-BE49-F238E27FC236}">
                    <a16:creationId xmlns:a16="http://schemas.microsoft.com/office/drawing/2014/main" id="{EDE5A6FE-A65E-7D96-DB60-17E1F887EC04}"/>
                  </a:ext>
                </a:extLst>
              </p:cNvPr>
              <p:cNvSpPr>
                <a:spLocks noChangeArrowheads="1"/>
              </p:cNvSpPr>
              <p:nvPr/>
            </p:nvSpPr>
            <p:spPr bwMode="auto">
              <a:xfrm>
                <a:off x="4152" y="2443"/>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nvGrpSpPr>
              <p:cNvPr id="4530" name="Group 849">
                <a:extLst>
                  <a:ext uri="{FF2B5EF4-FFF2-40B4-BE49-F238E27FC236}">
                    <a16:creationId xmlns:a16="http://schemas.microsoft.com/office/drawing/2014/main" id="{0D973A06-41CB-6241-7739-7FA18E5BC087}"/>
                  </a:ext>
                </a:extLst>
              </p:cNvPr>
              <p:cNvGrpSpPr>
                <a:grpSpLocks/>
              </p:cNvGrpSpPr>
              <p:nvPr/>
            </p:nvGrpSpPr>
            <p:grpSpPr bwMode="auto">
              <a:xfrm>
                <a:off x="4141" y="2405"/>
                <a:ext cx="33" cy="32"/>
                <a:chOff x="4141" y="2405"/>
                <a:chExt cx="33" cy="32"/>
              </a:xfrm>
            </p:grpSpPr>
            <p:sp>
              <p:nvSpPr>
                <p:cNvPr id="4553" name="Oval 850">
                  <a:extLst>
                    <a:ext uri="{FF2B5EF4-FFF2-40B4-BE49-F238E27FC236}">
                      <a16:creationId xmlns:a16="http://schemas.microsoft.com/office/drawing/2014/main" id="{787DD82D-A089-71E3-1096-A80732C317C3}"/>
                    </a:ext>
                  </a:extLst>
                </p:cNvPr>
                <p:cNvSpPr>
                  <a:spLocks noChangeArrowheads="1"/>
                </p:cNvSpPr>
                <p:nvPr/>
              </p:nvSpPr>
              <p:spPr bwMode="auto">
                <a:xfrm>
                  <a:off x="4141" y="2405"/>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54" name="Oval 851">
                  <a:extLst>
                    <a:ext uri="{FF2B5EF4-FFF2-40B4-BE49-F238E27FC236}">
                      <a16:creationId xmlns:a16="http://schemas.microsoft.com/office/drawing/2014/main" id="{0D9A53B2-0502-F7D3-BA7A-1D820078BFE2}"/>
                    </a:ext>
                  </a:extLst>
                </p:cNvPr>
                <p:cNvSpPr>
                  <a:spLocks noChangeArrowheads="1"/>
                </p:cNvSpPr>
                <p:nvPr/>
              </p:nvSpPr>
              <p:spPr bwMode="auto">
                <a:xfrm>
                  <a:off x="4141" y="2405"/>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31" name="Rectangle 852">
                <a:extLst>
                  <a:ext uri="{FF2B5EF4-FFF2-40B4-BE49-F238E27FC236}">
                    <a16:creationId xmlns:a16="http://schemas.microsoft.com/office/drawing/2014/main" id="{C3D0328E-99E2-9BFA-43F6-1AABB0A08D99}"/>
                  </a:ext>
                </a:extLst>
              </p:cNvPr>
              <p:cNvSpPr>
                <a:spLocks noChangeArrowheads="1"/>
              </p:cNvSpPr>
              <p:nvPr/>
            </p:nvSpPr>
            <p:spPr bwMode="auto">
              <a:xfrm>
                <a:off x="4152" y="2410"/>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sp>
            <p:nvSpPr>
              <p:cNvPr id="4532" name="Rectangle 853">
                <a:extLst>
                  <a:ext uri="{FF2B5EF4-FFF2-40B4-BE49-F238E27FC236}">
                    <a16:creationId xmlns:a16="http://schemas.microsoft.com/office/drawing/2014/main" id="{352615E0-B6EA-94DA-AAA1-55A75736993B}"/>
                  </a:ext>
                </a:extLst>
              </p:cNvPr>
              <p:cNvSpPr>
                <a:spLocks noChangeArrowheads="1"/>
              </p:cNvSpPr>
              <p:nvPr/>
            </p:nvSpPr>
            <p:spPr bwMode="auto">
              <a:xfrm>
                <a:off x="3624" y="2366"/>
                <a:ext cx="547"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visible or available on the line</a:t>
                </a:r>
                <a:endParaRPr lang="en-US" altLang="en-US" sz="1632"/>
              </a:p>
            </p:txBody>
          </p:sp>
          <p:sp>
            <p:nvSpPr>
              <p:cNvPr id="4533" name="Line 854">
                <a:extLst>
                  <a:ext uri="{FF2B5EF4-FFF2-40B4-BE49-F238E27FC236}">
                    <a16:creationId xmlns:a16="http://schemas.microsoft.com/office/drawing/2014/main" id="{239840BB-DCE8-F853-1FC9-6ABF955EC6F8}"/>
                  </a:ext>
                </a:extLst>
              </p:cNvPr>
              <p:cNvSpPr>
                <a:spLocks noChangeShapeType="1"/>
              </p:cNvSpPr>
              <p:nvPr/>
            </p:nvSpPr>
            <p:spPr bwMode="auto">
              <a:xfrm flipH="1">
                <a:off x="3603" y="2377"/>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34" name="Line 855">
                <a:extLst>
                  <a:ext uri="{FF2B5EF4-FFF2-40B4-BE49-F238E27FC236}">
                    <a16:creationId xmlns:a16="http://schemas.microsoft.com/office/drawing/2014/main" id="{282D779E-5289-1EF9-9B0A-93D467E613ED}"/>
                  </a:ext>
                </a:extLst>
              </p:cNvPr>
              <p:cNvSpPr>
                <a:spLocks noChangeShapeType="1"/>
              </p:cNvSpPr>
              <p:nvPr/>
            </p:nvSpPr>
            <p:spPr bwMode="auto">
              <a:xfrm>
                <a:off x="3601" y="2365"/>
                <a:ext cx="2" cy="1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35" name="Line 856">
                <a:extLst>
                  <a:ext uri="{FF2B5EF4-FFF2-40B4-BE49-F238E27FC236}">
                    <a16:creationId xmlns:a16="http://schemas.microsoft.com/office/drawing/2014/main" id="{F43305DE-A8C0-6DC6-8893-394D39DD214A}"/>
                  </a:ext>
                </a:extLst>
              </p:cNvPr>
              <p:cNvSpPr>
                <a:spLocks noChangeShapeType="1"/>
              </p:cNvSpPr>
              <p:nvPr/>
            </p:nvSpPr>
            <p:spPr bwMode="auto">
              <a:xfrm flipH="1">
                <a:off x="3547" y="2490"/>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nvGrpSpPr>
              <p:cNvPr id="4536" name="Group 857">
                <a:extLst>
                  <a:ext uri="{FF2B5EF4-FFF2-40B4-BE49-F238E27FC236}">
                    <a16:creationId xmlns:a16="http://schemas.microsoft.com/office/drawing/2014/main" id="{62EA07FC-7563-F92C-7EEC-B98190458921}"/>
                  </a:ext>
                </a:extLst>
              </p:cNvPr>
              <p:cNvGrpSpPr>
                <a:grpSpLocks/>
              </p:cNvGrpSpPr>
              <p:nvPr/>
            </p:nvGrpSpPr>
            <p:grpSpPr bwMode="auto">
              <a:xfrm>
                <a:off x="3611" y="2525"/>
                <a:ext cx="17" cy="13"/>
                <a:chOff x="3611" y="2525"/>
                <a:chExt cx="17" cy="13"/>
              </a:xfrm>
            </p:grpSpPr>
            <p:sp>
              <p:nvSpPr>
                <p:cNvPr id="4551" name="Line 858">
                  <a:extLst>
                    <a:ext uri="{FF2B5EF4-FFF2-40B4-BE49-F238E27FC236}">
                      <a16:creationId xmlns:a16="http://schemas.microsoft.com/office/drawing/2014/main" id="{2DD53A7C-1CE4-91B8-507B-0CC37E382168}"/>
                    </a:ext>
                  </a:extLst>
                </p:cNvPr>
                <p:cNvSpPr>
                  <a:spLocks noChangeShapeType="1"/>
                </p:cNvSpPr>
                <p:nvPr/>
              </p:nvSpPr>
              <p:spPr bwMode="auto">
                <a:xfrm flipH="1">
                  <a:off x="3612" y="2537"/>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52" name="Line 859">
                  <a:extLst>
                    <a:ext uri="{FF2B5EF4-FFF2-40B4-BE49-F238E27FC236}">
                      <a16:creationId xmlns:a16="http://schemas.microsoft.com/office/drawing/2014/main" id="{18DF4D85-F3A0-C69D-61C8-F5D3AA4218F9}"/>
                    </a:ext>
                  </a:extLst>
                </p:cNvPr>
                <p:cNvSpPr>
                  <a:spLocks noChangeShapeType="1"/>
                </p:cNvSpPr>
                <p:nvPr/>
              </p:nvSpPr>
              <p:spPr bwMode="auto">
                <a:xfrm>
                  <a:off x="3611" y="2525"/>
                  <a:ext cx="2" cy="1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sp>
            <p:nvSpPr>
              <p:cNvPr id="4537" name="Line 860">
                <a:extLst>
                  <a:ext uri="{FF2B5EF4-FFF2-40B4-BE49-F238E27FC236}">
                    <a16:creationId xmlns:a16="http://schemas.microsoft.com/office/drawing/2014/main" id="{EF866DA4-1F10-02A0-2E86-661A9CA56553}"/>
                  </a:ext>
                </a:extLst>
              </p:cNvPr>
              <p:cNvSpPr>
                <a:spLocks noChangeShapeType="1"/>
              </p:cNvSpPr>
              <p:nvPr/>
            </p:nvSpPr>
            <p:spPr bwMode="auto">
              <a:xfrm flipH="1">
                <a:off x="4067" y="2379"/>
                <a:ext cx="68"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nvGrpSpPr>
              <p:cNvPr id="4538" name="Group 861">
                <a:extLst>
                  <a:ext uri="{FF2B5EF4-FFF2-40B4-BE49-F238E27FC236}">
                    <a16:creationId xmlns:a16="http://schemas.microsoft.com/office/drawing/2014/main" id="{930BE819-64C5-8E8D-E84B-8669ECDAD2BB}"/>
                  </a:ext>
                </a:extLst>
              </p:cNvPr>
              <p:cNvGrpSpPr>
                <a:grpSpLocks/>
              </p:cNvGrpSpPr>
              <p:nvPr/>
            </p:nvGrpSpPr>
            <p:grpSpPr bwMode="auto">
              <a:xfrm>
                <a:off x="4141" y="2363"/>
                <a:ext cx="33" cy="33"/>
                <a:chOff x="4141" y="2363"/>
                <a:chExt cx="33" cy="33"/>
              </a:xfrm>
            </p:grpSpPr>
            <p:sp>
              <p:nvSpPr>
                <p:cNvPr id="4549" name="Oval 862">
                  <a:extLst>
                    <a:ext uri="{FF2B5EF4-FFF2-40B4-BE49-F238E27FC236}">
                      <a16:creationId xmlns:a16="http://schemas.microsoft.com/office/drawing/2014/main" id="{7EE4E016-AA7D-9929-AE43-22F8F014C2D9}"/>
                    </a:ext>
                  </a:extLst>
                </p:cNvPr>
                <p:cNvSpPr>
                  <a:spLocks noChangeArrowheads="1"/>
                </p:cNvSpPr>
                <p:nvPr/>
              </p:nvSpPr>
              <p:spPr bwMode="auto">
                <a:xfrm>
                  <a:off x="4141" y="2363"/>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50" name="Oval 863">
                  <a:extLst>
                    <a:ext uri="{FF2B5EF4-FFF2-40B4-BE49-F238E27FC236}">
                      <a16:creationId xmlns:a16="http://schemas.microsoft.com/office/drawing/2014/main" id="{F534986D-21E8-5AF6-067C-EF732E075B25}"/>
                    </a:ext>
                  </a:extLst>
                </p:cNvPr>
                <p:cNvSpPr>
                  <a:spLocks noChangeArrowheads="1"/>
                </p:cNvSpPr>
                <p:nvPr/>
              </p:nvSpPr>
              <p:spPr bwMode="auto">
                <a:xfrm>
                  <a:off x="4141" y="2363"/>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39" name="Rectangle 864">
                <a:extLst>
                  <a:ext uri="{FF2B5EF4-FFF2-40B4-BE49-F238E27FC236}">
                    <a16:creationId xmlns:a16="http://schemas.microsoft.com/office/drawing/2014/main" id="{B42B97D8-EBBE-D990-C794-512E1F622F89}"/>
                  </a:ext>
                </a:extLst>
              </p:cNvPr>
              <p:cNvSpPr>
                <a:spLocks noChangeArrowheads="1"/>
              </p:cNvSpPr>
              <p:nvPr/>
            </p:nvSpPr>
            <p:spPr bwMode="auto">
              <a:xfrm>
                <a:off x="4152" y="2368"/>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sp>
            <p:nvSpPr>
              <p:cNvPr id="4540" name="Line 865">
                <a:extLst>
                  <a:ext uri="{FF2B5EF4-FFF2-40B4-BE49-F238E27FC236}">
                    <a16:creationId xmlns:a16="http://schemas.microsoft.com/office/drawing/2014/main" id="{3221F2F7-F379-DCC4-DEBD-976F7B525CE8}"/>
                  </a:ext>
                </a:extLst>
              </p:cNvPr>
              <p:cNvSpPr>
                <a:spLocks noChangeShapeType="1"/>
              </p:cNvSpPr>
              <p:nvPr/>
            </p:nvSpPr>
            <p:spPr bwMode="auto">
              <a:xfrm flipH="1">
                <a:off x="3919" y="2537"/>
                <a:ext cx="17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nvGrpSpPr>
              <p:cNvPr id="4541" name="Group 866">
                <a:extLst>
                  <a:ext uri="{FF2B5EF4-FFF2-40B4-BE49-F238E27FC236}">
                    <a16:creationId xmlns:a16="http://schemas.microsoft.com/office/drawing/2014/main" id="{12CA5441-890C-1759-5EA7-7329157BA5C4}"/>
                  </a:ext>
                </a:extLst>
              </p:cNvPr>
              <p:cNvGrpSpPr>
                <a:grpSpLocks/>
              </p:cNvGrpSpPr>
              <p:nvPr/>
            </p:nvGrpSpPr>
            <p:grpSpPr bwMode="auto">
              <a:xfrm>
                <a:off x="4109" y="2522"/>
                <a:ext cx="33" cy="32"/>
                <a:chOff x="4109" y="2522"/>
                <a:chExt cx="33" cy="32"/>
              </a:xfrm>
            </p:grpSpPr>
            <p:sp>
              <p:nvSpPr>
                <p:cNvPr id="4547" name="Oval 867">
                  <a:extLst>
                    <a:ext uri="{FF2B5EF4-FFF2-40B4-BE49-F238E27FC236}">
                      <a16:creationId xmlns:a16="http://schemas.microsoft.com/office/drawing/2014/main" id="{89046AF9-BBF1-0ABF-9334-FFAA4313F79F}"/>
                    </a:ext>
                  </a:extLst>
                </p:cNvPr>
                <p:cNvSpPr>
                  <a:spLocks noChangeArrowheads="1"/>
                </p:cNvSpPr>
                <p:nvPr/>
              </p:nvSpPr>
              <p:spPr bwMode="auto">
                <a:xfrm>
                  <a:off x="4109" y="2522"/>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48" name="Oval 868">
                  <a:extLst>
                    <a:ext uri="{FF2B5EF4-FFF2-40B4-BE49-F238E27FC236}">
                      <a16:creationId xmlns:a16="http://schemas.microsoft.com/office/drawing/2014/main" id="{B77CF09C-8278-9767-3D54-E0C9FDA0E132}"/>
                    </a:ext>
                  </a:extLst>
                </p:cNvPr>
                <p:cNvSpPr>
                  <a:spLocks noChangeArrowheads="1"/>
                </p:cNvSpPr>
                <p:nvPr/>
              </p:nvSpPr>
              <p:spPr bwMode="auto">
                <a:xfrm>
                  <a:off x="4109" y="2522"/>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42" name="Rectangle 869">
                <a:extLst>
                  <a:ext uri="{FF2B5EF4-FFF2-40B4-BE49-F238E27FC236}">
                    <a16:creationId xmlns:a16="http://schemas.microsoft.com/office/drawing/2014/main" id="{952D8097-A53C-4FA5-6CB2-ACBD59356E37}"/>
                  </a:ext>
                </a:extLst>
              </p:cNvPr>
              <p:cNvSpPr>
                <a:spLocks noChangeArrowheads="1"/>
              </p:cNvSpPr>
              <p:nvPr/>
            </p:nvSpPr>
            <p:spPr bwMode="auto">
              <a:xfrm>
                <a:off x="4120" y="2527"/>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543" name="Group 870">
                <a:extLst>
                  <a:ext uri="{FF2B5EF4-FFF2-40B4-BE49-F238E27FC236}">
                    <a16:creationId xmlns:a16="http://schemas.microsoft.com/office/drawing/2014/main" id="{683B762A-24C0-8029-D6AF-422D94C8163F}"/>
                  </a:ext>
                </a:extLst>
              </p:cNvPr>
              <p:cNvGrpSpPr>
                <a:grpSpLocks/>
              </p:cNvGrpSpPr>
              <p:nvPr/>
            </p:nvGrpSpPr>
            <p:grpSpPr bwMode="auto">
              <a:xfrm>
                <a:off x="4146" y="2521"/>
                <a:ext cx="33" cy="33"/>
                <a:chOff x="4146" y="2521"/>
                <a:chExt cx="33" cy="33"/>
              </a:xfrm>
            </p:grpSpPr>
            <p:sp>
              <p:nvSpPr>
                <p:cNvPr id="4545" name="Oval 871">
                  <a:extLst>
                    <a:ext uri="{FF2B5EF4-FFF2-40B4-BE49-F238E27FC236}">
                      <a16:creationId xmlns:a16="http://schemas.microsoft.com/office/drawing/2014/main" id="{6D1344CA-A87A-CB0D-558D-C240E852A0C5}"/>
                    </a:ext>
                  </a:extLst>
                </p:cNvPr>
                <p:cNvSpPr>
                  <a:spLocks noChangeArrowheads="1"/>
                </p:cNvSpPr>
                <p:nvPr/>
              </p:nvSpPr>
              <p:spPr bwMode="auto">
                <a:xfrm>
                  <a:off x="4146" y="2521"/>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46" name="Oval 872">
                  <a:extLst>
                    <a:ext uri="{FF2B5EF4-FFF2-40B4-BE49-F238E27FC236}">
                      <a16:creationId xmlns:a16="http://schemas.microsoft.com/office/drawing/2014/main" id="{F2481DD6-4AEC-D866-EE33-2C9D5A073717}"/>
                    </a:ext>
                  </a:extLst>
                </p:cNvPr>
                <p:cNvSpPr>
                  <a:spLocks noChangeArrowheads="1"/>
                </p:cNvSpPr>
                <p:nvPr/>
              </p:nvSpPr>
              <p:spPr bwMode="auto">
                <a:xfrm>
                  <a:off x="4146" y="2521"/>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44" name="Rectangle 873">
                <a:extLst>
                  <a:ext uri="{FF2B5EF4-FFF2-40B4-BE49-F238E27FC236}">
                    <a16:creationId xmlns:a16="http://schemas.microsoft.com/office/drawing/2014/main" id="{5C37F215-8D9A-2A33-24DE-741BD3FA993A}"/>
                  </a:ext>
                </a:extLst>
              </p:cNvPr>
              <p:cNvSpPr>
                <a:spLocks noChangeArrowheads="1"/>
              </p:cNvSpPr>
              <p:nvPr/>
            </p:nvSpPr>
            <p:spPr bwMode="auto">
              <a:xfrm>
                <a:off x="4157" y="2527"/>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grpSp>
      <p:grpSp>
        <p:nvGrpSpPr>
          <p:cNvPr id="4500" name="Group 874">
            <a:extLst>
              <a:ext uri="{FF2B5EF4-FFF2-40B4-BE49-F238E27FC236}">
                <a16:creationId xmlns:a16="http://schemas.microsoft.com/office/drawing/2014/main" id="{DF4BB00F-4A62-E382-7FBF-89F81678FF6B}"/>
              </a:ext>
            </a:extLst>
          </p:cNvPr>
          <p:cNvGrpSpPr>
            <a:grpSpLocks/>
          </p:cNvGrpSpPr>
          <p:nvPr/>
        </p:nvGrpSpPr>
        <p:grpSpPr bwMode="auto">
          <a:xfrm>
            <a:off x="7860712" y="918397"/>
            <a:ext cx="2134824" cy="1642421"/>
            <a:chOff x="3912" y="567"/>
            <a:chExt cx="1318" cy="1014"/>
          </a:xfrm>
        </p:grpSpPr>
        <p:pic>
          <p:nvPicPr>
            <p:cNvPr id="4501" name="Picture 875">
              <a:extLst>
                <a:ext uri="{FF2B5EF4-FFF2-40B4-BE49-F238E27FC236}">
                  <a16:creationId xmlns:a16="http://schemas.microsoft.com/office/drawing/2014/main" id="{9DB7E4D1-23FB-0117-B4E7-D170E950144D}"/>
                </a:ext>
              </a:extLst>
            </p:cNvPr>
            <p:cNvPicPr>
              <a:picLocks noChangeAspect="1" noChangeArrowheads="1"/>
            </p:cNvPicPr>
            <p:nvPr>
              <p:custDataLst>
                <p:tags r:id="rId51"/>
              </p:custDataLst>
            </p:nvPr>
          </p:nvPicPr>
          <p:blipFill>
            <a:blip r:embed="rId69">
              <a:extLst>
                <a:ext uri="{28A0092B-C50C-407E-A947-70E740481C1C}">
                  <a14:useLocalDpi xmlns:a14="http://schemas.microsoft.com/office/drawing/2010/main" val="0"/>
                </a:ext>
              </a:extLst>
            </a:blip>
            <a:srcRect/>
            <a:stretch>
              <a:fillRect/>
            </a:stretch>
          </p:blipFill>
          <p:spPr bwMode="gray">
            <a:xfrm>
              <a:off x="3912" y="594"/>
              <a:ext cx="1318"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2" name="Rectangle 876">
              <a:extLst>
                <a:ext uri="{FF2B5EF4-FFF2-40B4-BE49-F238E27FC236}">
                  <a16:creationId xmlns:a16="http://schemas.microsoft.com/office/drawing/2014/main" id="{0F45943A-3738-8DBF-4E0D-378E78D03571}"/>
                </a:ext>
              </a:extLst>
            </p:cNvPr>
            <p:cNvSpPr>
              <a:spLocks noChangeArrowheads="1"/>
            </p:cNvSpPr>
            <p:nvPr/>
          </p:nvSpPr>
          <p:spPr bwMode="auto">
            <a:xfrm>
              <a:off x="5088" y="567"/>
              <a:ext cx="140" cy="79"/>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Tree>
    <p:extLst>
      <p:ext uri="{BB962C8B-B14F-4D97-AF65-F5344CB8AC3E}">
        <p14:creationId xmlns:p14="http://schemas.microsoft.com/office/powerpoint/2010/main" val="2894384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0ED53-A6F2-92D2-5304-BAF77AB24770}"/>
            </a:ext>
          </a:extLst>
        </p:cNvPr>
        <p:cNvGrpSpPr/>
        <p:nvPr/>
      </p:nvGrpSpPr>
      <p:grpSpPr>
        <a:xfrm>
          <a:off x="0" y="0"/>
          <a:ext cx="0" cy="0"/>
          <a:chOff x="0" y="0"/>
          <a:chExt cx="0" cy="0"/>
        </a:xfrm>
      </p:grpSpPr>
      <p:pic>
        <p:nvPicPr>
          <p:cNvPr id="5123" name="Picture 31">
            <a:extLst>
              <a:ext uri="{FF2B5EF4-FFF2-40B4-BE49-F238E27FC236}">
                <a16:creationId xmlns:a16="http://schemas.microsoft.com/office/drawing/2014/main" id="{34F6573D-AA8C-9029-626C-5515DE60D9A0}"/>
              </a:ext>
            </a:extLst>
          </p:cNvPr>
          <p:cNvPicPr>
            <a:picLocks noChangeAspect="1" noChangeArrowheads="1"/>
          </p:cNvPicPr>
          <p:nvPr>
            <p:custDataLst>
              <p:tags r:id="rId1"/>
            </p:custDataLst>
          </p:nvPr>
        </p:nvPicPr>
        <p:blipFill>
          <a:blip r:embed="rId118">
            <a:extLst>
              <a:ext uri="{28A0092B-C50C-407E-A947-70E740481C1C}">
                <a14:useLocalDpi xmlns:a14="http://schemas.microsoft.com/office/drawing/2010/main" val="0"/>
              </a:ext>
            </a:extLst>
          </a:blip>
          <a:srcRect/>
          <a:stretch>
            <a:fillRect/>
          </a:stretch>
        </p:blipFill>
        <p:spPr bwMode="gray">
          <a:xfrm>
            <a:off x="7755430" y="4266409"/>
            <a:ext cx="2912301" cy="181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124" name="Group 129">
            <a:extLst>
              <a:ext uri="{FF2B5EF4-FFF2-40B4-BE49-F238E27FC236}">
                <a16:creationId xmlns:a16="http://schemas.microsoft.com/office/drawing/2014/main" id="{E8C6140A-0783-58EA-326C-EE3A91492E9B}"/>
              </a:ext>
            </a:extLst>
          </p:cNvPr>
          <p:cNvGrpSpPr>
            <a:grpSpLocks/>
          </p:cNvGrpSpPr>
          <p:nvPr/>
        </p:nvGrpSpPr>
        <p:grpSpPr bwMode="auto">
          <a:xfrm>
            <a:off x="8051842" y="1752565"/>
            <a:ext cx="2615889" cy="1904820"/>
            <a:chOff x="4112" y="1104"/>
            <a:chExt cx="1648" cy="1200"/>
          </a:xfrm>
        </p:grpSpPr>
        <p:sp>
          <p:nvSpPr>
            <p:cNvPr id="5154" name="Rectangle 128">
              <a:extLst>
                <a:ext uri="{FF2B5EF4-FFF2-40B4-BE49-F238E27FC236}">
                  <a16:creationId xmlns:a16="http://schemas.microsoft.com/office/drawing/2014/main" id="{77C0A0FE-5531-F2D7-2576-66F3543A7B17}"/>
                </a:ext>
              </a:extLst>
            </p:cNvPr>
            <p:cNvSpPr>
              <a:spLocks noChangeArrowheads="1"/>
            </p:cNvSpPr>
            <p:nvPr/>
          </p:nvSpPr>
          <p:spPr bwMode="gray">
            <a:xfrm>
              <a:off x="4112" y="1264"/>
              <a:ext cx="1616" cy="104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nvGrpSpPr>
            <p:cNvPr id="5155" name="Group 34">
              <a:extLst>
                <a:ext uri="{FF2B5EF4-FFF2-40B4-BE49-F238E27FC236}">
                  <a16:creationId xmlns:a16="http://schemas.microsoft.com/office/drawing/2014/main" id="{9C98CCDD-4F9E-046F-3716-A1B8C4B62E66}"/>
                </a:ext>
              </a:extLst>
            </p:cNvPr>
            <p:cNvGrpSpPr>
              <a:grpSpLocks/>
            </p:cNvGrpSpPr>
            <p:nvPr/>
          </p:nvGrpSpPr>
          <p:grpSpPr bwMode="auto">
            <a:xfrm>
              <a:off x="4128" y="1248"/>
              <a:ext cx="1584" cy="1008"/>
              <a:chOff x="219" y="1002"/>
              <a:chExt cx="4021" cy="2380"/>
            </a:xfrm>
          </p:grpSpPr>
          <p:sp>
            <p:nvSpPr>
              <p:cNvPr id="5157" name="Freeform 35">
                <a:extLst>
                  <a:ext uri="{FF2B5EF4-FFF2-40B4-BE49-F238E27FC236}">
                    <a16:creationId xmlns:a16="http://schemas.microsoft.com/office/drawing/2014/main" id="{89906BBB-1482-050B-69B0-7821D5A42EB4}"/>
                  </a:ext>
                </a:extLst>
              </p:cNvPr>
              <p:cNvSpPr>
                <a:spLocks/>
              </p:cNvSpPr>
              <p:nvPr>
                <p:custDataLst>
                  <p:tags r:id="rId24"/>
                </p:custDataLst>
              </p:nvPr>
            </p:nvSpPr>
            <p:spPr bwMode="gray">
              <a:xfrm>
                <a:off x="219" y="2261"/>
                <a:ext cx="3333" cy="1"/>
              </a:xfrm>
              <a:custGeom>
                <a:avLst/>
                <a:gdLst>
                  <a:gd name="T0" fmla="*/ 0 w 4681"/>
                  <a:gd name="T1" fmla="*/ 0 h 1"/>
                  <a:gd name="T2" fmla="*/ 1203 w 4681"/>
                  <a:gd name="T3" fmla="*/ 0 h 1"/>
                  <a:gd name="T4" fmla="*/ 0 60000 65536"/>
                  <a:gd name="T5" fmla="*/ 0 60000 65536"/>
                  <a:gd name="T6" fmla="*/ 0 w 4681"/>
                  <a:gd name="T7" fmla="*/ 0 h 1"/>
                  <a:gd name="T8" fmla="*/ 4681 w 4681"/>
                  <a:gd name="T9" fmla="*/ 1 h 1"/>
                </a:gdLst>
                <a:ahLst/>
                <a:cxnLst>
                  <a:cxn ang="T4">
                    <a:pos x="T0" y="T1"/>
                  </a:cxn>
                  <a:cxn ang="T5">
                    <a:pos x="T2" y="T3"/>
                  </a:cxn>
                </a:cxnLst>
                <a:rect l="T6" t="T7" r="T8" b="T9"/>
                <a:pathLst>
                  <a:path w="4681" h="1">
                    <a:moveTo>
                      <a:pt x="0" y="0"/>
                    </a:moveTo>
                    <a:lnTo>
                      <a:pt x="468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58" name="Freeform 36">
                <a:extLst>
                  <a:ext uri="{FF2B5EF4-FFF2-40B4-BE49-F238E27FC236}">
                    <a16:creationId xmlns:a16="http://schemas.microsoft.com/office/drawing/2014/main" id="{5015A64C-9381-9F21-B928-92A6FD6A0CFD}"/>
                  </a:ext>
                </a:extLst>
              </p:cNvPr>
              <p:cNvSpPr>
                <a:spLocks/>
              </p:cNvSpPr>
              <p:nvPr>
                <p:custDataLst>
                  <p:tags r:id="rId25"/>
                </p:custDataLst>
              </p:nvPr>
            </p:nvSpPr>
            <p:spPr bwMode="gray">
              <a:xfrm>
                <a:off x="731" y="1389"/>
                <a:ext cx="873" cy="873"/>
              </a:xfrm>
              <a:custGeom>
                <a:avLst/>
                <a:gdLst>
                  <a:gd name="T0" fmla="*/ 0 w 1225"/>
                  <a:gd name="T1" fmla="*/ 0 h 1009"/>
                  <a:gd name="T2" fmla="*/ 316 w 1225"/>
                  <a:gd name="T3" fmla="*/ 564 h 1009"/>
                  <a:gd name="T4" fmla="*/ 0 60000 65536"/>
                  <a:gd name="T5" fmla="*/ 0 60000 65536"/>
                  <a:gd name="T6" fmla="*/ 0 w 1225"/>
                  <a:gd name="T7" fmla="*/ 0 h 1009"/>
                  <a:gd name="T8" fmla="*/ 1225 w 1225"/>
                  <a:gd name="T9" fmla="*/ 1009 h 1009"/>
                </a:gdLst>
                <a:ahLst/>
                <a:cxnLst>
                  <a:cxn ang="T4">
                    <a:pos x="T0" y="T1"/>
                  </a:cxn>
                  <a:cxn ang="T5">
                    <a:pos x="T2" y="T3"/>
                  </a:cxn>
                </a:cxnLst>
                <a:rect l="T6" t="T7" r="T8" b="T9"/>
                <a:pathLst>
                  <a:path w="1225" h="1009">
                    <a:moveTo>
                      <a:pt x="0" y="0"/>
                    </a:moveTo>
                    <a:lnTo>
                      <a:pt x="1224" y="1008"/>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59" name="AutoShape 37">
                <a:extLst>
                  <a:ext uri="{FF2B5EF4-FFF2-40B4-BE49-F238E27FC236}">
                    <a16:creationId xmlns:a16="http://schemas.microsoft.com/office/drawing/2014/main" id="{319CB02F-FD58-5E09-D0FA-3901D87CB537}"/>
                  </a:ext>
                </a:extLst>
              </p:cNvPr>
              <p:cNvSpPr>
                <a:spLocks noChangeArrowheads="1"/>
              </p:cNvSpPr>
              <p:nvPr>
                <p:custDataLst>
                  <p:tags r:id="rId26"/>
                </p:custDataLst>
              </p:nvPr>
            </p:nvSpPr>
            <p:spPr bwMode="gray">
              <a:xfrm>
                <a:off x="2059" y="3133"/>
                <a:ext cx="671" cy="249"/>
              </a:xfrm>
              <a:prstGeom prst="roundRect">
                <a:avLst>
                  <a:gd name="adj" fmla="val 0"/>
                </a:avLst>
              </a:prstGeom>
              <a:solidFill>
                <a:schemeClr val="accent2"/>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Method</a:t>
                </a:r>
              </a:p>
            </p:txBody>
          </p:sp>
          <p:sp>
            <p:nvSpPr>
              <p:cNvPr id="5160" name="AutoShape 38">
                <a:extLst>
                  <a:ext uri="{FF2B5EF4-FFF2-40B4-BE49-F238E27FC236}">
                    <a16:creationId xmlns:a16="http://schemas.microsoft.com/office/drawing/2014/main" id="{2F218A60-A7A9-DD77-F7EB-B41E0AC9BFF0}"/>
                  </a:ext>
                </a:extLst>
              </p:cNvPr>
              <p:cNvSpPr>
                <a:spLocks noChangeArrowheads="1"/>
              </p:cNvSpPr>
              <p:nvPr>
                <p:custDataLst>
                  <p:tags r:id="rId27"/>
                </p:custDataLst>
              </p:nvPr>
            </p:nvSpPr>
            <p:spPr bwMode="gray">
              <a:xfrm>
                <a:off x="419" y="3133"/>
                <a:ext cx="671" cy="249"/>
              </a:xfrm>
              <a:prstGeom prst="roundRect">
                <a:avLst>
                  <a:gd name="adj" fmla="val 0"/>
                </a:avLst>
              </a:prstGeom>
              <a:solidFill>
                <a:schemeClr val="accent2"/>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Material</a:t>
                </a:r>
              </a:p>
            </p:txBody>
          </p:sp>
          <p:sp>
            <p:nvSpPr>
              <p:cNvPr id="5161" name="AutoShape 39">
                <a:extLst>
                  <a:ext uri="{FF2B5EF4-FFF2-40B4-BE49-F238E27FC236}">
                    <a16:creationId xmlns:a16="http://schemas.microsoft.com/office/drawing/2014/main" id="{BE045B3C-CD32-BA04-5FB6-01F3FEAF12C4}"/>
                  </a:ext>
                </a:extLst>
              </p:cNvPr>
              <p:cNvSpPr>
                <a:spLocks noChangeArrowheads="1"/>
              </p:cNvSpPr>
              <p:nvPr>
                <p:custDataLst>
                  <p:tags r:id="rId28"/>
                </p:custDataLst>
              </p:nvPr>
            </p:nvSpPr>
            <p:spPr bwMode="gray">
              <a:xfrm>
                <a:off x="2063" y="1147"/>
                <a:ext cx="671" cy="249"/>
              </a:xfrm>
              <a:prstGeom prst="roundRect">
                <a:avLst>
                  <a:gd name="adj" fmla="val 0"/>
                </a:avLst>
              </a:prstGeom>
              <a:solidFill>
                <a:schemeClr val="accent2"/>
              </a:solidFill>
              <a:ln w="3175" algn="ctr">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816"/>
                  <a:t>Machine</a:t>
                </a:r>
              </a:p>
            </p:txBody>
          </p:sp>
          <p:sp>
            <p:nvSpPr>
              <p:cNvPr id="5162" name="AutoShape 40">
                <a:extLst>
                  <a:ext uri="{FF2B5EF4-FFF2-40B4-BE49-F238E27FC236}">
                    <a16:creationId xmlns:a16="http://schemas.microsoft.com/office/drawing/2014/main" id="{10A386D6-1075-BC80-2BBE-A9C1F27DE1A4}"/>
                  </a:ext>
                </a:extLst>
              </p:cNvPr>
              <p:cNvSpPr>
                <a:spLocks noChangeArrowheads="1"/>
              </p:cNvSpPr>
              <p:nvPr>
                <p:custDataLst>
                  <p:tags r:id="rId29"/>
                </p:custDataLst>
              </p:nvPr>
            </p:nvSpPr>
            <p:spPr bwMode="gray">
              <a:xfrm>
                <a:off x="419" y="1140"/>
                <a:ext cx="671" cy="249"/>
              </a:xfrm>
              <a:prstGeom prst="roundRect">
                <a:avLst>
                  <a:gd name="adj" fmla="val 0"/>
                </a:avLst>
              </a:prstGeom>
              <a:solidFill>
                <a:schemeClr val="accent2"/>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Worker</a:t>
                </a:r>
              </a:p>
            </p:txBody>
          </p:sp>
          <p:sp>
            <p:nvSpPr>
              <p:cNvPr id="5163" name="Freeform 41">
                <a:extLst>
                  <a:ext uri="{FF2B5EF4-FFF2-40B4-BE49-F238E27FC236}">
                    <a16:creationId xmlns:a16="http://schemas.microsoft.com/office/drawing/2014/main" id="{6698E246-EDFB-2D9D-0F82-54B98977B4BC}"/>
                  </a:ext>
                </a:extLst>
              </p:cNvPr>
              <p:cNvSpPr>
                <a:spLocks/>
              </p:cNvSpPr>
              <p:nvPr>
                <p:custDataLst>
                  <p:tags r:id="rId30"/>
                </p:custDataLst>
              </p:nvPr>
            </p:nvSpPr>
            <p:spPr bwMode="gray">
              <a:xfrm>
                <a:off x="2372" y="1389"/>
                <a:ext cx="871" cy="873"/>
              </a:xfrm>
              <a:custGeom>
                <a:avLst/>
                <a:gdLst>
                  <a:gd name="T0" fmla="*/ 0 w 1225"/>
                  <a:gd name="T1" fmla="*/ 0 h 1009"/>
                  <a:gd name="T2" fmla="*/ 313 w 1225"/>
                  <a:gd name="T3" fmla="*/ 564 h 1009"/>
                  <a:gd name="T4" fmla="*/ 0 60000 65536"/>
                  <a:gd name="T5" fmla="*/ 0 60000 65536"/>
                  <a:gd name="T6" fmla="*/ 0 w 1225"/>
                  <a:gd name="T7" fmla="*/ 0 h 1009"/>
                  <a:gd name="T8" fmla="*/ 1225 w 1225"/>
                  <a:gd name="T9" fmla="*/ 1009 h 1009"/>
                </a:gdLst>
                <a:ahLst/>
                <a:cxnLst>
                  <a:cxn ang="T4">
                    <a:pos x="T0" y="T1"/>
                  </a:cxn>
                  <a:cxn ang="T5">
                    <a:pos x="T2" y="T3"/>
                  </a:cxn>
                </a:cxnLst>
                <a:rect l="T6" t="T7" r="T8" b="T9"/>
                <a:pathLst>
                  <a:path w="1225" h="1009">
                    <a:moveTo>
                      <a:pt x="0" y="0"/>
                    </a:moveTo>
                    <a:lnTo>
                      <a:pt x="1224" y="1008"/>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64" name="Freeform 42">
                <a:extLst>
                  <a:ext uri="{FF2B5EF4-FFF2-40B4-BE49-F238E27FC236}">
                    <a16:creationId xmlns:a16="http://schemas.microsoft.com/office/drawing/2014/main" id="{1C4077F4-6394-D6CE-D372-EA0C1F7A29E7}"/>
                  </a:ext>
                </a:extLst>
              </p:cNvPr>
              <p:cNvSpPr>
                <a:spLocks/>
              </p:cNvSpPr>
              <p:nvPr>
                <p:custDataLst>
                  <p:tags r:id="rId31"/>
                </p:custDataLst>
              </p:nvPr>
            </p:nvSpPr>
            <p:spPr bwMode="gray">
              <a:xfrm>
                <a:off x="731" y="2261"/>
                <a:ext cx="873" cy="872"/>
              </a:xfrm>
              <a:custGeom>
                <a:avLst/>
                <a:gdLst>
                  <a:gd name="T0" fmla="*/ 0 w 1225"/>
                  <a:gd name="T1" fmla="*/ 563 h 1009"/>
                  <a:gd name="T2" fmla="*/ 316 w 1225"/>
                  <a:gd name="T3" fmla="*/ 0 h 1009"/>
                  <a:gd name="T4" fmla="*/ 0 60000 65536"/>
                  <a:gd name="T5" fmla="*/ 0 60000 65536"/>
                  <a:gd name="T6" fmla="*/ 0 w 1225"/>
                  <a:gd name="T7" fmla="*/ 0 h 1009"/>
                  <a:gd name="T8" fmla="*/ 1225 w 1225"/>
                  <a:gd name="T9" fmla="*/ 1009 h 1009"/>
                </a:gdLst>
                <a:ahLst/>
                <a:cxnLst>
                  <a:cxn ang="T4">
                    <a:pos x="T0" y="T1"/>
                  </a:cxn>
                  <a:cxn ang="T5">
                    <a:pos x="T2" y="T3"/>
                  </a:cxn>
                </a:cxnLst>
                <a:rect l="T6" t="T7" r="T8" b="T9"/>
                <a:pathLst>
                  <a:path w="1225" h="1009">
                    <a:moveTo>
                      <a:pt x="0" y="1008"/>
                    </a:moveTo>
                    <a:lnTo>
                      <a:pt x="12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65" name="Freeform 43">
                <a:extLst>
                  <a:ext uri="{FF2B5EF4-FFF2-40B4-BE49-F238E27FC236}">
                    <a16:creationId xmlns:a16="http://schemas.microsoft.com/office/drawing/2014/main" id="{9F1177FD-051F-6D40-81F3-5BEBCD4046C8}"/>
                  </a:ext>
                </a:extLst>
              </p:cNvPr>
              <p:cNvSpPr>
                <a:spLocks/>
              </p:cNvSpPr>
              <p:nvPr>
                <p:custDataLst>
                  <p:tags r:id="rId32"/>
                </p:custDataLst>
              </p:nvPr>
            </p:nvSpPr>
            <p:spPr bwMode="gray">
              <a:xfrm>
                <a:off x="2372" y="2261"/>
                <a:ext cx="871" cy="872"/>
              </a:xfrm>
              <a:custGeom>
                <a:avLst/>
                <a:gdLst>
                  <a:gd name="T0" fmla="*/ 0 w 1225"/>
                  <a:gd name="T1" fmla="*/ 563 h 1009"/>
                  <a:gd name="T2" fmla="*/ 313 w 1225"/>
                  <a:gd name="T3" fmla="*/ 0 h 1009"/>
                  <a:gd name="T4" fmla="*/ 0 60000 65536"/>
                  <a:gd name="T5" fmla="*/ 0 60000 65536"/>
                  <a:gd name="T6" fmla="*/ 0 w 1225"/>
                  <a:gd name="T7" fmla="*/ 0 h 1009"/>
                  <a:gd name="T8" fmla="*/ 1225 w 1225"/>
                  <a:gd name="T9" fmla="*/ 1009 h 1009"/>
                </a:gdLst>
                <a:ahLst/>
                <a:cxnLst>
                  <a:cxn ang="T4">
                    <a:pos x="T0" y="T1"/>
                  </a:cxn>
                  <a:cxn ang="T5">
                    <a:pos x="T2" y="T3"/>
                  </a:cxn>
                </a:cxnLst>
                <a:rect l="T6" t="T7" r="T8" b="T9"/>
                <a:pathLst>
                  <a:path w="1225" h="1009">
                    <a:moveTo>
                      <a:pt x="0" y="1008"/>
                    </a:moveTo>
                    <a:lnTo>
                      <a:pt x="12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66" name="Rectangle 44">
                <a:extLst>
                  <a:ext uri="{FF2B5EF4-FFF2-40B4-BE49-F238E27FC236}">
                    <a16:creationId xmlns:a16="http://schemas.microsoft.com/office/drawing/2014/main" id="{9444A30E-A421-B1ED-190A-23A3A0FA357B}"/>
                  </a:ext>
                </a:extLst>
              </p:cNvPr>
              <p:cNvSpPr>
                <a:spLocks noChangeArrowheads="1"/>
              </p:cNvSpPr>
              <p:nvPr>
                <p:custDataLst>
                  <p:tags r:id="rId33"/>
                </p:custDataLst>
              </p:nvPr>
            </p:nvSpPr>
            <p:spPr bwMode="gray">
              <a:xfrm>
                <a:off x="425" y="3173"/>
                <a:ext cx="649" cy="17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1028" tIns="41028" rIns="41028" bIns="41028"/>
              <a:lstStyle>
                <a:lvl1pPr defTabSz="96838" eaLnBrk="0" hangingPunct="0">
                  <a:defRPr sz="1300">
                    <a:solidFill>
                      <a:schemeClr val="tx1"/>
                    </a:solidFill>
                    <a:latin typeface="Arial" panose="020B0604020202020204" pitchFamily="34" charset="0"/>
                    <a:cs typeface="Arial" panose="020B0604020202020204" pitchFamily="34" charset="0"/>
                  </a:defRPr>
                </a:lvl1pPr>
                <a:lvl2pPr marL="742950" indent="-285750" defTabSz="96838" eaLnBrk="0" hangingPunct="0">
                  <a:defRPr sz="1300">
                    <a:solidFill>
                      <a:schemeClr val="tx1"/>
                    </a:solidFill>
                    <a:latin typeface="Arial" panose="020B0604020202020204" pitchFamily="34" charset="0"/>
                    <a:cs typeface="Arial" panose="020B0604020202020204" pitchFamily="34" charset="0"/>
                  </a:defRPr>
                </a:lvl2pPr>
                <a:lvl3pPr marL="1143000" indent="-228600" defTabSz="96838" eaLnBrk="0" hangingPunct="0">
                  <a:defRPr sz="1300">
                    <a:solidFill>
                      <a:schemeClr val="tx1"/>
                    </a:solidFill>
                    <a:latin typeface="Arial" panose="020B0604020202020204" pitchFamily="34" charset="0"/>
                    <a:cs typeface="Arial" panose="020B0604020202020204" pitchFamily="34" charset="0"/>
                  </a:defRPr>
                </a:lvl3pPr>
                <a:lvl4pPr marL="1600200" indent="-228600" defTabSz="96838" eaLnBrk="0" hangingPunct="0">
                  <a:defRPr sz="1300">
                    <a:solidFill>
                      <a:schemeClr val="tx1"/>
                    </a:solidFill>
                    <a:latin typeface="Arial" panose="020B0604020202020204" pitchFamily="34" charset="0"/>
                    <a:cs typeface="Arial" panose="020B0604020202020204" pitchFamily="34" charset="0"/>
                  </a:defRPr>
                </a:lvl4pPr>
                <a:lvl5pPr marL="2057400" indent="-228600" defTabSz="96838" eaLnBrk="0" hangingPunct="0">
                  <a:defRPr sz="1300">
                    <a:solidFill>
                      <a:schemeClr val="tx1"/>
                    </a:solidFill>
                    <a:latin typeface="Arial" panose="020B0604020202020204" pitchFamily="34" charset="0"/>
                    <a:cs typeface="Arial" panose="020B0604020202020204" pitchFamily="34" charset="0"/>
                  </a:defRPr>
                </a:lvl5pPr>
                <a:lvl6pPr marL="25146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endParaRPr lang="ru-RU" altLang="en-US" sz="714"/>
              </a:p>
            </p:txBody>
          </p:sp>
          <p:sp>
            <p:nvSpPr>
              <p:cNvPr id="5167" name="Rectangle 45">
                <a:extLst>
                  <a:ext uri="{FF2B5EF4-FFF2-40B4-BE49-F238E27FC236}">
                    <a16:creationId xmlns:a16="http://schemas.microsoft.com/office/drawing/2014/main" id="{28E78C7F-81EA-75E0-85A9-51D19FA338E1}"/>
                  </a:ext>
                </a:extLst>
              </p:cNvPr>
              <p:cNvSpPr>
                <a:spLocks noChangeArrowheads="1"/>
              </p:cNvSpPr>
              <p:nvPr>
                <p:custDataLst>
                  <p:tags r:id="rId34"/>
                </p:custDataLst>
              </p:nvPr>
            </p:nvSpPr>
            <p:spPr bwMode="gray">
              <a:xfrm>
                <a:off x="2064" y="3173"/>
                <a:ext cx="649" cy="17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1028" tIns="41028" rIns="41028" bIns="41028"/>
              <a:lstStyle>
                <a:lvl1pPr defTabSz="96838" eaLnBrk="0" hangingPunct="0">
                  <a:defRPr sz="1300">
                    <a:solidFill>
                      <a:schemeClr val="tx1"/>
                    </a:solidFill>
                    <a:latin typeface="Arial" panose="020B0604020202020204" pitchFamily="34" charset="0"/>
                    <a:cs typeface="Arial" panose="020B0604020202020204" pitchFamily="34" charset="0"/>
                  </a:defRPr>
                </a:lvl1pPr>
                <a:lvl2pPr marL="742950" indent="-285750" defTabSz="96838" eaLnBrk="0" hangingPunct="0">
                  <a:defRPr sz="1300">
                    <a:solidFill>
                      <a:schemeClr val="tx1"/>
                    </a:solidFill>
                    <a:latin typeface="Arial" panose="020B0604020202020204" pitchFamily="34" charset="0"/>
                    <a:cs typeface="Arial" panose="020B0604020202020204" pitchFamily="34" charset="0"/>
                  </a:defRPr>
                </a:lvl2pPr>
                <a:lvl3pPr marL="1143000" indent="-228600" defTabSz="96838" eaLnBrk="0" hangingPunct="0">
                  <a:defRPr sz="1300">
                    <a:solidFill>
                      <a:schemeClr val="tx1"/>
                    </a:solidFill>
                    <a:latin typeface="Arial" panose="020B0604020202020204" pitchFamily="34" charset="0"/>
                    <a:cs typeface="Arial" panose="020B0604020202020204" pitchFamily="34" charset="0"/>
                  </a:defRPr>
                </a:lvl3pPr>
                <a:lvl4pPr marL="1600200" indent="-228600" defTabSz="96838" eaLnBrk="0" hangingPunct="0">
                  <a:defRPr sz="1300">
                    <a:solidFill>
                      <a:schemeClr val="tx1"/>
                    </a:solidFill>
                    <a:latin typeface="Arial" panose="020B0604020202020204" pitchFamily="34" charset="0"/>
                    <a:cs typeface="Arial" panose="020B0604020202020204" pitchFamily="34" charset="0"/>
                  </a:defRPr>
                </a:lvl4pPr>
                <a:lvl5pPr marL="2057400" indent="-228600" defTabSz="96838" eaLnBrk="0" hangingPunct="0">
                  <a:defRPr sz="1300">
                    <a:solidFill>
                      <a:schemeClr val="tx1"/>
                    </a:solidFill>
                    <a:latin typeface="Arial" panose="020B0604020202020204" pitchFamily="34" charset="0"/>
                    <a:cs typeface="Arial" panose="020B0604020202020204" pitchFamily="34" charset="0"/>
                  </a:defRPr>
                </a:lvl5pPr>
                <a:lvl6pPr marL="25146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endParaRPr lang="ru-RU" altLang="en-US" sz="918"/>
              </a:p>
            </p:txBody>
          </p:sp>
          <p:sp>
            <p:nvSpPr>
              <p:cNvPr id="5168" name="AutoShape 46">
                <a:extLst>
                  <a:ext uri="{FF2B5EF4-FFF2-40B4-BE49-F238E27FC236}">
                    <a16:creationId xmlns:a16="http://schemas.microsoft.com/office/drawing/2014/main" id="{8EBDB7F8-40D2-2255-9D85-44C4C6C26AB2}"/>
                  </a:ext>
                </a:extLst>
              </p:cNvPr>
              <p:cNvSpPr>
                <a:spLocks noChangeArrowheads="1"/>
              </p:cNvSpPr>
              <p:nvPr>
                <p:custDataLst>
                  <p:tags r:id="rId35"/>
                </p:custDataLst>
              </p:nvPr>
            </p:nvSpPr>
            <p:spPr bwMode="gray">
              <a:xfrm>
                <a:off x="3579" y="2074"/>
                <a:ext cx="661" cy="374"/>
              </a:xfrm>
              <a:prstGeom prst="roundRect">
                <a:avLst>
                  <a:gd name="adj" fmla="val 0"/>
                </a:avLst>
              </a:prstGeom>
              <a:solidFill>
                <a:schemeClr val="accent2"/>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Environ-</a:t>
                </a:r>
              </a:p>
              <a:p>
                <a:pPr eaLnBrk="1" hangingPunct="1"/>
                <a:r>
                  <a:rPr lang="en-US" altLang="en-US" sz="918"/>
                  <a:t>ment</a:t>
                </a:r>
                <a:endParaRPr lang="de-CH" altLang="en-US" sz="918"/>
              </a:p>
            </p:txBody>
          </p:sp>
          <p:sp>
            <p:nvSpPr>
              <p:cNvPr id="5169" name="Freeform 47">
                <a:extLst>
                  <a:ext uri="{FF2B5EF4-FFF2-40B4-BE49-F238E27FC236}">
                    <a16:creationId xmlns:a16="http://schemas.microsoft.com/office/drawing/2014/main" id="{E4A68735-A81D-39B2-C940-FDD71EC0F4FF}"/>
                  </a:ext>
                </a:extLst>
              </p:cNvPr>
              <p:cNvSpPr>
                <a:spLocks/>
              </p:cNvSpPr>
              <p:nvPr>
                <p:custDataLst>
                  <p:tags r:id="rId36"/>
                </p:custDataLst>
              </p:nvPr>
            </p:nvSpPr>
            <p:spPr bwMode="gray">
              <a:xfrm>
                <a:off x="527" y="1950"/>
                <a:ext cx="770" cy="0"/>
              </a:xfrm>
              <a:custGeom>
                <a:avLst/>
                <a:gdLst>
                  <a:gd name="T0" fmla="*/ 0 w 1081"/>
                  <a:gd name="T1" fmla="*/ 0 h 1"/>
                  <a:gd name="T2" fmla="*/ 278 w 1081"/>
                  <a:gd name="T3" fmla="*/ 0 h 1"/>
                  <a:gd name="T4" fmla="*/ 0 60000 65536"/>
                  <a:gd name="T5" fmla="*/ 0 60000 65536"/>
                  <a:gd name="T6" fmla="*/ 0 w 1081"/>
                  <a:gd name="T7" fmla="*/ 0 h 1"/>
                  <a:gd name="T8" fmla="*/ 1081 w 1081"/>
                  <a:gd name="T9" fmla="*/ 0 h 1"/>
                </a:gdLst>
                <a:ahLst/>
                <a:cxnLst>
                  <a:cxn ang="T4">
                    <a:pos x="T0" y="T1"/>
                  </a:cxn>
                  <a:cxn ang="T5">
                    <a:pos x="T2" y="T3"/>
                  </a:cxn>
                </a:cxnLst>
                <a:rect l="T6" t="T7" r="T8" b="T9"/>
                <a:pathLst>
                  <a:path w="1081" h="1">
                    <a:moveTo>
                      <a:pt x="0" y="0"/>
                    </a:moveTo>
                    <a:lnTo>
                      <a:pt x="108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0" name="AutoShape 48">
                <a:extLst>
                  <a:ext uri="{FF2B5EF4-FFF2-40B4-BE49-F238E27FC236}">
                    <a16:creationId xmlns:a16="http://schemas.microsoft.com/office/drawing/2014/main" id="{37D61B0E-CDFD-4B04-2CB3-345FD584C3E6}"/>
                  </a:ext>
                </a:extLst>
              </p:cNvPr>
              <p:cNvSpPr>
                <a:spLocks noChangeArrowheads="1"/>
              </p:cNvSpPr>
              <p:nvPr>
                <p:custDataLst>
                  <p:tags r:id="rId37"/>
                </p:custDataLst>
              </p:nvPr>
            </p:nvSpPr>
            <p:spPr bwMode="gray">
              <a:xfrm>
                <a:off x="271" y="1887"/>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71" name="Freeform 49">
                <a:extLst>
                  <a:ext uri="{FF2B5EF4-FFF2-40B4-BE49-F238E27FC236}">
                    <a16:creationId xmlns:a16="http://schemas.microsoft.com/office/drawing/2014/main" id="{3F149372-2071-6CB7-CEB1-9EC0B4FC8FB6}"/>
                  </a:ext>
                </a:extLst>
              </p:cNvPr>
              <p:cNvSpPr>
                <a:spLocks/>
              </p:cNvSpPr>
              <p:nvPr>
                <p:custDataLst>
                  <p:tags r:id="rId38"/>
                </p:custDataLst>
              </p:nvPr>
            </p:nvSpPr>
            <p:spPr bwMode="gray">
              <a:xfrm>
                <a:off x="476" y="1763"/>
                <a:ext cx="155" cy="1"/>
              </a:xfrm>
              <a:custGeom>
                <a:avLst/>
                <a:gdLst>
                  <a:gd name="T0" fmla="*/ 0 w 217"/>
                  <a:gd name="T1" fmla="*/ 0 h 1"/>
                  <a:gd name="T2" fmla="*/ 56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2" name="Freeform 50" descr="25%">
                <a:extLst>
                  <a:ext uri="{FF2B5EF4-FFF2-40B4-BE49-F238E27FC236}">
                    <a16:creationId xmlns:a16="http://schemas.microsoft.com/office/drawing/2014/main" id="{DE446DBA-B6D2-5486-CADA-E93019AE03A2}"/>
                  </a:ext>
                </a:extLst>
              </p:cNvPr>
              <p:cNvSpPr>
                <a:spLocks/>
              </p:cNvSpPr>
              <p:nvPr>
                <p:custDataLst>
                  <p:tags r:id="rId39"/>
                </p:custDataLst>
              </p:nvPr>
            </p:nvSpPr>
            <p:spPr bwMode="gray">
              <a:xfrm>
                <a:off x="630" y="1763"/>
                <a:ext cx="154" cy="187"/>
              </a:xfrm>
              <a:custGeom>
                <a:avLst/>
                <a:gdLst>
                  <a:gd name="T0" fmla="*/ 55 w 217"/>
                  <a:gd name="T1" fmla="*/ 119 h 217"/>
                  <a:gd name="T2" fmla="*/ 0 w 217"/>
                  <a:gd name="T3" fmla="*/ 0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216" y="216"/>
                    </a:moveTo>
                    <a:lnTo>
                      <a:pt x="0" y="0"/>
                    </a:lnTo>
                  </a:path>
                </a:pathLst>
              </a:custGeom>
              <a:pattFill prst="pct25">
                <a:fgClr>
                  <a:srgbClr val="000000"/>
                </a:fgClr>
                <a:bgClr>
                  <a:srgbClr val="FFFFFF"/>
                </a:bgClr>
              </a:pattFill>
              <a:ln w="3175">
                <a:solidFill>
                  <a:schemeClr val="tx1"/>
                </a:solidFill>
                <a:round/>
                <a:headEnd/>
                <a:tailEnd/>
              </a:ln>
            </p:spPr>
            <p:txBody>
              <a:bodyPr wrap="none" anchor="ctr"/>
              <a:lstStyle/>
              <a:p>
                <a:endParaRPr lang="en-US" sz="1837"/>
              </a:p>
            </p:txBody>
          </p:sp>
          <p:sp>
            <p:nvSpPr>
              <p:cNvPr id="5173" name="AutoShape 51">
                <a:extLst>
                  <a:ext uri="{FF2B5EF4-FFF2-40B4-BE49-F238E27FC236}">
                    <a16:creationId xmlns:a16="http://schemas.microsoft.com/office/drawing/2014/main" id="{CE2DB932-9767-7619-43A3-2402040A371B}"/>
                  </a:ext>
                </a:extLst>
              </p:cNvPr>
              <p:cNvSpPr>
                <a:spLocks noChangeArrowheads="1"/>
              </p:cNvSpPr>
              <p:nvPr>
                <p:custDataLst>
                  <p:tags r:id="rId40"/>
                </p:custDataLst>
              </p:nvPr>
            </p:nvSpPr>
            <p:spPr bwMode="gray">
              <a:xfrm>
                <a:off x="219" y="1700"/>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74" name="AutoShape 52">
                <a:extLst>
                  <a:ext uri="{FF2B5EF4-FFF2-40B4-BE49-F238E27FC236}">
                    <a16:creationId xmlns:a16="http://schemas.microsoft.com/office/drawing/2014/main" id="{DB4D8281-BB4F-8E29-6666-815D502D5D71}"/>
                  </a:ext>
                </a:extLst>
              </p:cNvPr>
              <p:cNvSpPr>
                <a:spLocks noChangeArrowheads="1"/>
              </p:cNvSpPr>
              <p:nvPr>
                <p:custDataLst>
                  <p:tags r:id="rId41"/>
                </p:custDataLst>
              </p:nvPr>
            </p:nvSpPr>
            <p:spPr bwMode="gray">
              <a:xfrm>
                <a:off x="322" y="2074"/>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75" name="Freeform 53">
                <a:extLst>
                  <a:ext uri="{FF2B5EF4-FFF2-40B4-BE49-F238E27FC236}">
                    <a16:creationId xmlns:a16="http://schemas.microsoft.com/office/drawing/2014/main" id="{8A522485-D605-F2CD-5B82-940FD3F8B8D0}"/>
                  </a:ext>
                </a:extLst>
              </p:cNvPr>
              <p:cNvSpPr>
                <a:spLocks/>
              </p:cNvSpPr>
              <p:nvPr>
                <p:custDataLst>
                  <p:tags r:id="rId42"/>
                </p:custDataLst>
              </p:nvPr>
            </p:nvSpPr>
            <p:spPr bwMode="gray">
              <a:xfrm>
                <a:off x="578" y="2136"/>
                <a:ext cx="154" cy="1"/>
              </a:xfrm>
              <a:custGeom>
                <a:avLst/>
                <a:gdLst>
                  <a:gd name="T0" fmla="*/ 0 w 217"/>
                  <a:gd name="T1" fmla="*/ 0 h 1"/>
                  <a:gd name="T2" fmla="*/ 55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6" name="Freeform 54">
                <a:extLst>
                  <a:ext uri="{FF2B5EF4-FFF2-40B4-BE49-F238E27FC236}">
                    <a16:creationId xmlns:a16="http://schemas.microsoft.com/office/drawing/2014/main" id="{2E58A615-DFF4-8C76-6245-BE4C5B2B12CF}"/>
                  </a:ext>
                </a:extLst>
              </p:cNvPr>
              <p:cNvSpPr>
                <a:spLocks/>
              </p:cNvSpPr>
              <p:nvPr>
                <p:custDataLst>
                  <p:tags r:id="rId43"/>
                </p:custDataLst>
              </p:nvPr>
            </p:nvSpPr>
            <p:spPr bwMode="gray">
              <a:xfrm>
                <a:off x="731" y="1950"/>
                <a:ext cx="155" cy="187"/>
              </a:xfrm>
              <a:custGeom>
                <a:avLst/>
                <a:gdLst>
                  <a:gd name="T0" fmla="*/ 56 w 217"/>
                  <a:gd name="T1" fmla="*/ 0 h 217"/>
                  <a:gd name="T2" fmla="*/ 0 w 217"/>
                  <a:gd name="T3" fmla="*/ 119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216" y="0"/>
                    </a:moveTo>
                    <a:lnTo>
                      <a:pt x="0"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7" name="Freeform 55">
                <a:extLst>
                  <a:ext uri="{FF2B5EF4-FFF2-40B4-BE49-F238E27FC236}">
                    <a16:creationId xmlns:a16="http://schemas.microsoft.com/office/drawing/2014/main" id="{48BAB6E8-B93F-4786-8D0D-05B112C94843}"/>
                  </a:ext>
                </a:extLst>
              </p:cNvPr>
              <p:cNvSpPr>
                <a:spLocks/>
              </p:cNvSpPr>
              <p:nvPr>
                <p:custDataLst>
                  <p:tags r:id="rId44"/>
                </p:custDataLst>
              </p:nvPr>
            </p:nvSpPr>
            <p:spPr bwMode="gray">
              <a:xfrm>
                <a:off x="1039" y="1700"/>
                <a:ext cx="666" cy="1"/>
              </a:xfrm>
              <a:custGeom>
                <a:avLst/>
                <a:gdLst>
                  <a:gd name="T0" fmla="*/ 0 w 937"/>
                  <a:gd name="T1" fmla="*/ 0 h 1"/>
                  <a:gd name="T2" fmla="*/ 239 w 937"/>
                  <a:gd name="T3" fmla="*/ 0 h 1"/>
                  <a:gd name="T4" fmla="*/ 0 60000 65536"/>
                  <a:gd name="T5" fmla="*/ 0 60000 65536"/>
                  <a:gd name="T6" fmla="*/ 0 w 937"/>
                  <a:gd name="T7" fmla="*/ 0 h 1"/>
                  <a:gd name="T8" fmla="*/ 937 w 937"/>
                  <a:gd name="T9" fmla="*/ 1 h 1"/>
                </a:gdLst>
                <a:ahLst/>
                <a:cxnLst>
                  <a:cxn ang="T4">
                    <a:pos x="T0" y="T1"/>
                  </a:cxn>
                  <a:cxn ang="T5">
                    <a:pos x="T2" y="T3"/>
                  </a:cxn>
                </a:cxnLst>
                <a:rect l="T6" t="T7" r="T8" b="T9"/>
                <a:pathLst>
                  <a:path w="937" h="1">
                    <a:moveTo>
                      <a:pt x="0" y="0"/>
                    </a:moveTo>
                    <a:lnTo>
                      <a:pt x="93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8" name="AutoShape 56">
                <a:extLst>
                  <a:ext uri="{FF2B5EF4-FFF2-40B4-BE49-F238E27FC236}">
                    <a16:creationId xmlns:a16="http://schemas.microsoft.com/office/drawing/2014/main" id="{D220C2A9-9006-FA03-F65C-11D2C44AE1CA}"/>
                  </a:ext>
                </a:extLst>
              </p:cNvPr>
              <p:cNvSpPr>
                <a:spLocks noChangeArrowheads="1"/>
              </p:cNvSpPr>
              <p:nvPr>
                <p:custDataLst>
                  <p:tags r:id="rId45"/>
                </p:custDataLst>
              </p:nvPr>
            </p:nvSpPr>
            <p:spPr bwMode="gray">
              <a:xfrm>
                <a:off x="219" y="1700"/>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79" name="AutoShape 57">
                <a:extLst>
                  <a:ext uri="{FF2B5EF4-FFF2-40B4-BE49-F238E27FC236}">
                    <a16:creationId xmlns:a16="http://schemas.microsoft.com/office/drawing/2014/main" id="{DD09A57E-8405-0C00-AB0A-F3DA49A91468}"/>
                  </a:ext>
                </a:extLst>
              </p:cNvPr>
              <p:cNvSpPr>
                <a:spLocks noChangeArrowheads="1"/>
              </p:cNvSpPr>
              <p:nvPr>
                <p:custDataLst>
                  <p:tags r:id="rId46"/>
                </p:custDataLst>
              </p:nvPr>
            </p:nvSpPr>
            <p:spPr bwMode="gray">
              <a:xfrm>
                <a:off x="373" y="1514"/>
                <a:ext cx="257"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0" name="Freeform 58">
                <a:extLst>
                  <a:ext uri="{FF2B5EF4-FFF2-40B4-BE49-F238E27FC236}">
                    <a16:creationId xmlns:a16="http://schemas.microsoft.com/office/drawing/2014/main" id="{9B69A741-735A-3A60-5747-976C2779019E}"/>
                  </a:ext>
                </a:extLst>
              </p:cNvPr>
              <p:cNvSpPr>
                <a:spLocks/>
              </p:cNvSpPr>
              <p:nvPr>
                <p:custDataLst>
                  <p:tags r:id="rId47"/>
                </p:custDataLst>
              </p:nvPr>
            </p:nvSpPr>
            <p:spPr bwMode="gray">
              <a:xfrm>
                <a:off x="630" y="1576"/>
                <a:ext cx="284" cy="1"/>
              </a:xfrm>
              <a:custGeom>
                <a:avLst/>
                <a:gdLst>
                  <a:gd name="T0" fmla="*/ 0 w 401"/>
                  <a:gd name="T1" fmla="*/ 0 h 1"/>
                  <a:gd name="T2" fmla="*/ 101 w 401"/>
                  <a:gd name="T3" fmla="*/ 0 h 1"/>
                  <a:gd name="T4" fmla="*/ 0 60000 65536"/>
                  <a:gd name="T5" fmla="*/ 0 60000 65536"/>
                  <a:gd name="T6" fmla="*/ 0 w 401"/>
                  <a:gd name="T7" fmla="*/ 0 h 1"/>
                  <a:gd name="T8" fmla="*/ 401 w 401"/>
                  <a:gd name="T9" fmla="*/ 1 h 1"/>
                </a:gdLst>
                <a:ahLst/>
                <a:cxnLst>
                  <a:cxn ang="T4">
                    <a:pos x="T0" y="T1"/>
                  </a:cxn>
                  <a:cxn ang="T5">
                    <a:pos x="T2" y="T3"/>
                  </a:cxn>
                </a:cxnLst>
                <a:rect l="T6" t="T7" r="T8" b="T9"/>
                <a:pathLst>
                  <a:path w="401" h="1">
                    <a:moveTo>
                      <a:pt x="0" y="0"/>
                    </a:moveTo>
                    <a:lnTo>
                      <a:pt x="40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1" name="AutoShape 59">
                <a:extLst>
                  <a:ext uri="{FF2B5EF4-FFF2-40B4-BE49-F238E27FC236}">
                    <a16:creationId xmlns:a16="http://schemas.microsoft.com/office/drawing/2014/main" id="{32C34096-9CF0-DA82-7551-F446D8D52F79}"/>
                  </a:ext>
                </a:extLst>
              </p:cNvPr>
              <p:cNvSpPr>
                <a:spLocks noChangeArrowheads="1"/>
              </p:cNvSpPr>
              <p:nvPr>
                <p:custDataLst>
                  <p:tags r:id="rId48"/>
                </p:custDataLst>
              </p:nvPr>
            </p:nvSpPr>
            <p:spPr bwMode="gray">
              <a:xfrm>
                <a:off x="1655" y="2012"/>
                <a:ext cx="255"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2" name="AutoShape 60">
                <a:extLst>
                  <a:ext uri="{FF2B5EF4-FFF2-40B4-BE49-F238E27FC236}">
                    <a16:creationId xmlns:a16="http://schemas.microsoft.com/office/drawing/2014/main" id="{A8F4B27A-ED27-81FD-A668-5DB9274A9F13}"/>
                  </a:ext>
                </a:extLst>
              </p:cNvPr>
              <p:cNvSpPr>
                <a:spLocks noChangeArrowheads="1"/>
              </p:cNvSpPr>
              <p:nvPr>
                <p:custDataLst>
                  <p:tags r:id="rId49"/>
                </p:custDataLst>
              </p:nvPr>
            </p:nvSpPr>
            <p:spPr bwMode="gray">
              <a:xfrm>
                <a:off x="1552" y="1451"/>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3" name="AutoShape 61">
                <a:extLst>
                  <a:ext uri="{FF2B5EF4-FFF2-40B4-BE49-F238E27FC236}">
                    <a16:creationId xmlns:a16="http://schemas.microsoft.com/office/drawing/2014/main" id="{3B6393EE-229F-C35C-055A-9B1192E260B2}"/>
                  </a:ext>
                </a:extLst>
              </p:cNvPr>
              <p:cNvSpPr>
                <a:spLocks noChangeArrowheads="1"/>
              </p:cNvSpPr>
              <p:nvPr>
                <p:custDataLst>
                  <p:tags r:id="rId50"/>
                </p:custDataLst>
              </p:nvPr>
            </p:nvSpPr>
            <p:spPr bwMode="gray">
              <a:xfrm>
                <a:off x="1705" y="1638"/>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4" name="Freeform 62">
                <a:extLst>
                  <a:ext uri="{FF2B5EF4-FFF2-40B4-BE49-F238E27FC236}">
                    <a16:creationId xmlns:a16="http://schemas.microsoft.com/office/drawing/2014/main" id="{1294F009-742A-1505-2B03-21AFA1CFFEEA}"/>
                  </a:ext>
                </a:extLst>
              </p:cNvPr>
              <p:cNvSpPr>
                <a:spLocks/>
              </p:cNvSpPr>
              <p:nvPr>
                <p:custDataLst>
                  <p:tags r:id="rId51"/>
                </p:custDataLst>
              </p:nvPr>
            </p:nvSpPr>
            <p:spPr bwMode="gray">
              <a:xfrm>
                <a:off x="1603" y="1700"/>
                <a:ext cx="102" cy="1"/>
              </a:xfrm>
              <a:custGeom>
                <a:avLst/>
                <a:gdLst>
                  <a:gd name="T0" fmla="*/ 35 w 145"/>
                  <a:gd name="T1" fmla="*/ 0 h 1"/>
                  <a:gd name="T2" fmla="*/ 0 w 145"/>
                  <a:gd name="T3" fmla="*/ 0 h 1"/>
                  <a:gd name="T4" fmla="*/ 0 60000 65536"/>
                  <a:gd name="T5" fmla="*/ 0 60000 65536"/>
                  <a:gd name="T6" fmla="*/ 0 w 145"/>
                  <a:gd name="T7" fmla="*/ 0 h 1"/>
                  <a:gd name="T8" fmla="*/ 145 w 145"/>
                  <a:gd name="T9" fmla="*/ 1 h 1"/>
                </a:gdLst>
                <a:ahLst/>
                <a:cxnLst>
                  <a:cxn ang="T4">
                    <a:pos x="T0" y="T1"/>
                  </a:cxn>
                  <a:cxn ang="T5">
                    <a:pos x="T2" y="T3"/>
                  </a:cxn>
                </a:cxnLst>
                <a:rect l="T6" t="T7" r="T8" b="T9"/>
                <a:pathLst>
                  <a:path w="145" h="1">
                    <a:moveTo>
                      <a:pt x="144"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5" name="AutoShape 63">
                <a:extLst>
                  <a:ext uri="{FF2B5EF4-FFF2-40B4-BE49-F238E27FC236}">
                    <a16:creationId xmlns:a16="http://schemas.microsoft.com/office/drawing/2014/main" id="{75A52721-614F-2ED2-C106-0379E7271498}"/>
                  </a:ext>
                </a:extLst>
              </p:cNvPr>
              <p:cNvSpPr>
                <a:spLocks noChangeArrowheads="1"/>
              </p:cNvSpPr>
              <p:nvPr>
                <p:custDataLst>
                  <p:tags r:id="rId52"/>
                </p:custDataLst>
              </p:nvPr>
            </p:nvSpPr>
            <p:spPr bwMode="gray">
              <a:xfrm>
                <a:off x="1705" y="1825"/>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6" name="Freeform 64">
                <a:extLst>
                  <a:ext uri="{FF2B5EF4-FFF2-40B4-BE49-F238E27FC236}">
                    <a16:creationId xmlns:a16="http://schemas.microsoft.com/office/drawing/2014/main" id="{BE1FC3F7-10AB-D94A-3784-2399F1583AB8}"/>
                  </a:ext>
                </a:extLst>
              </p:cNvPr>
              <p:cNvSpPr>
                <a:spLocks/>
              </p:cNvSpPr>
              <p:nvPr>
                <p:custDataLst>
                  <p:tags r:id="rId53"/>
                </p:custDataLst>
              </p:nvPr>
            </p:nvSpPr>
            <p:spPr bwMode="gray">
              <a:xfrm>
                <a:off x="1552" y="1887"/>
                <a:ext cx="153" cy="1"/>
              </a:xfrm>
              <a:custGeom>
                <a:avLst/>
                <a:gdLst>
                  <a:gd name="T0" fmla="*/ 53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7" name="Freeform 65">
                <a:extLst>
                  <a:ext uri="{FF2B5EF4-FFF2-40B4-BE49-F238E27FC236}">
                    <a16:creationId xmlns:a16="http://schemas.microsoft.com/office/drawing/2014/main" id="{76C4849A-9F2E-38FE-5650-BA52B310B07B}"/>
                  </a:ext>
                </a:extLst>
              </p:cNvPr>
              <p:cNvSpPr>
                <a:spLocks/>
              </p:cNvSpPr>
              <p:nvPr>
                <p:custDataLst>
                  <p:tags r:id="rId54"/>
                </p:custDataLst>
              </p:nvPr>
            </p:nvSpPr>
            <p:spPr bwMode="gray">
              <a:xfrm>
                <a:off x="1398" y="1700"/>
                <a:ext cx="155" cy="188"/>
              </a:xfrm>
              <a:custGeom>
                <a:avLst/>
                <a:gdLst>
                  <a:gd name="T0" fmla="*/ 0 w 217"/>
                  <a:gd name="T1" fmla="*/ 0 h 217"/>
                  <a:gd name="T2" fmla="*/ 56 w 217"/>
                  <a:gd name="T3" fmla="*/ 121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0" y="0"/>
                    </a:moveTo>
                    <a:lnTo>
                      <a:pt x="216"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8" name="Freeform 66">
                <a:extLst>
                  <a:ext uri="{FF2B5EF4-FFF2-40B4-BE49-F238E27FC236}">
                    <a16:creationId xmlns:a16="http://schemas.microsoft.com/office/drawing/2014/main" id="{674EC097-6DCF-56C9-D3DB-7276BD3782D1}"/>
                  </a:ext>
                </a:extLst>
              </p:cNvPr>
              <p:cNvSpPr>
                <a:spLocks/>
              </p:cNvSpPr>
              <p:nvPr>
                <p:custDataLst>
                  <p:tags r:id="rId55"/>
                </p:custDataLst>
              </p:nvPr>
            </p:nvSpPr>
            <p:spPr bwMode="gray">
              <a:xfrm>
                <a:off x="1398" y="1514"/>
                <a:ext cx="155" cy="1"/>
              </a:xfrm>
              <a:custGeom>
                <a:avLst/>
                <a:gdLst>
                  <a:gd name="T0" fmla="*/ 56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9" name="Freeform 67">
                <a:extLst>
                  <a:ext uri="{FF2B5EF4-FFF2-40B4-BE49-F238E27FC236}">
                    <a16:creationId xmlns:a16="http://schemas.microsoft.com/office/drawing/2014/main" id="{8D2E2070-EFCB-1FCA-67E9-07B6987B23BC}"/>
                  </a:ext>
                </a:extLst>
              </p:cNvPr>
              <p:cNvSpPr>
                <a:spLocks/>
              </p:cNvSpPr>
              <p:nvPr>
                <p:custDataLst>
                  <p:tags r:id="rId56"/>
                </p:custDataLst>
              </p:nvPr>
            </p:nvSpPr>
            <p:spPr bwMode="gray">
              <a:xfrm>
                <a:off x="1296" y="1514"/>
                <a:ext cx="103" cy="187"/>
              </a:xfrm>
              <a:custGeom>
                <a:avLst/>
                <a:gdLst>
                  <a:gd name="T0" fmla="*/ 0 w 145"/>
                  <a:gd name="T1" fmla="*/ 119 h 217"/>
                  <a:gd name="T2" fmla="*/ 36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0" y="216"/>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0" name="Freeform 68">
                <a:extLst>
                  <a:ext uri="{FF2B5EF4-FFF2-40B4-BE49-F238E27FC236}">
                    <a16:creationId xmlns:a16="http://schemas.microsoft.com/office/drawing/2014/main" id="{D113D27D-2FA8-A97D-8F45-90C132351BC3}"/>
                  </a:ext>
                </a:extLst>
              </p:cNvPr>
              <p:cNvSpPr>
                <a:spLocks/>
              </p:cNvSpPr>
              <p:nvPr>
                <p:custDataLst>
                  <p:tags r:id="rId57"/>
                </p:custDataLst>
              </p:nvPr>
            </p:nvSpPr>
            <p:spPr bwMode="gray">
              <a:xfrm>
                <a:off x="1398" y="2074"/>
                <a:ext cx="257" cy="1"/>
              </a:xfrm>
              <a:custGeom>
                <a:avLst/>
                <a:gdLst>
                  <a:gd name="T0" fmla="*/ 93 w 361"/>
                  <a:gd name="T1" fmla="*/ 0 h 1"/>
                  <a:gd name="T2" fmla="*/ 0 w 361"/>
                  <a:gd name="T3" fmla="*/ 0 h 1"/>
                  <a:gd name="T4" fmla="*/ 0 60000 65536"/>
                  <a:gd name="T5" fmla="*/ 0 60000 65536"/>
                  <a:gd name="T6" fmla="*/ 0 w 361"/>
                  <a:gd name="T7" fmla="*/ 0 h 1"/>
                  <a:gd name="T8" fmla="*/ 361 w 361"/>
                  <a:gd name="T9" fmla="*/ 1 h 1"/>
                </a:gdLst>
                <a:ahLst/>
                <a:cxnLst>
                  <a:cxn ang="T4">
                    <a:pos x="T0" y="T1"/>
                  </a:cxn>
                  <a:cxn ang="T5">
                    <a:pos x="T2" y="T3"/>
                  </a:cxn>
                </a:cxnLst>
                <a:rect l="T6" t="T7" r="T8" b="T9"/>
                <a:pathLst>
                  <a:path w="361" h="1">
                    <a:moveTo>
                      <a:pt x="360"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1" name="AutoShape 69">
                <a:extLst>
                  <a:ext uri="{FF2B5EF4-FFF2-40B4-BE49-F238E27FC236}">
                    <a16:creationId xmlns:a16="http://schemas.microsoft.com/office/drawing/2014/main" id="{432C3F19-F6F5-84F6-647F-69AA57F71820}"/>
                  </a:ext>
                </a:extLst>
              </p:cNvPr>
              <p:cNvSpPr>
                <a:spLocks noChangeArrowheads="1"/>
              </p:cNvSpPr>
              <p:nvPr>
                <p:custDataLst>
                  <p:tags r:id="rId58"/>
                </p:custDataLst>
              </p:nvPr>
            </p:nvSpPr>
            <p:spPr bwMode="gray">
              <a:xfrm>
                <a:off x="2167" y="2448"/>
                <a:ext cx="256"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92" name="AutoShape 70">
                <a:extLst>
                  <a:ext uri="{FF2B5EF4-FFF2-40B4-BE49-F238E27FC236}">
                    <a16:creationId xmlns:a16="http://schemas.microsoft.com/office/drawing/2014/main" id="{C6C0C70B-E76A-CCA2-203D-14403317E7E1}"/>
                  </a:ext>
                </a:extLst>
              </p:cNvPr>
              <p:cNvSpPr>
                <a:spLocks noChangeArrowheads="1"/>
              </p:cNvSpPr>
              <p:nvPr>
                <p:custDataLst>
                  <p:tags r:id="rId59"/>
                </p:custDataLst>
              </p:nvPr>
            </p:nvSpPr>
            <p:spPr bwMode="gray">
              <a:xfrm>
                <a:off x="2628" y="2385"/>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93" name="AutoShape 71">
                <a:extLst>
                  <a:ext uri="{FF2B5EF4-FFF2-40B4-BE49-F238E27FC236}">
                    <a16:creationId xmlns:a16="http://schemas.microsoft.com/office/drawing/2014/main" id="{325EDFD8-7214-5046-C8F5-2245ED908750}"/>
                  </a:ext>
                </a:extLst>
              </p:cNvPr>
              <p:cNvSpPr>
                <a:spLocks noChangeArrowheads="1"/>
              </p:cNvSpPr>
              <p:nvPr>
                <p:custDataLst>
                  <p:tags r:id="rId60"/>
                </p:custDataLst>
              </p:nvPr>
            </p:nvSpPr>
            <p:spPr bwMode="gray">
              <a:xfrm>
                <a:off x="2064" y="2821"/>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94" name="AutoShape 72">
                <a:extLst>
                  <a:ext uri="{FF2B5EF4-FFF2-40B4-BE49-F238E27FC236}">
                    <a16:creationId xmlns:a16="http://schemas.microsoft.com/office/drawing/2014/main" id="{3FCD02C9-2913-5E29-2501-72C9ABE544BC}"/>
                  </a:ext>
                </a:extLst>
              </p:cNvPr>
              <p:cNvSpPr>
                <a:spLocks noChangeArrowheads="1"/>
              </p:cNvSpPr>
              <p:nvPr>
                <p:custDataLst>
                  <p:tags r:id="rId61"/>
                </p:custDataLst>
              </p:nvPr>
            </p:nvSpPr>
            <p:spPr bwMode="gray">
              <a:xfrm>
                <a:off x="2167" y="2634"/>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95" name="Freeform 73">
                <a:extLst>
                  <a:ext uri="{FF2B5EF4-FFF2-40B4-BE49-F238E27FC236}">
                    <a16:creationId xmlns:a16="http://schemas.microsoft.com/office/drawing/2014/main" id="{A1F96FE9-F1E8-E67B-5D26-51A87A528AF1}"/>
                  </a:ext>
                </a:extLst>
              </p:cNvPr>
              <p:cNvSpPr>
                <a:spLocks/>
              </p:cNvSpPr>
              <p:nvPr>
                <p:custDataLst>
                  <p:tags r:id="rId62"/>
                </p:custDataLst>
              </p:nvPr>
            </p:nvSpPr>
            <p:spPr bwMode="gray">
              <a:xfrm>
                <a:off x="2321" y="2883"/>
                <a:ext cx="307" cy="1"/>
              </a:xfrm>
              <a:custGeom>
                <a:avLst/>
                <a:gdLst>
                  <a:gd name="T0" fmla="*/ 0 w 433"/>
                  <a:gd name="T1" fmla="*/ 0 h 1"/>
                  <a:gd name="T2" fmla="*/ 109 w 433"/>
                  <a:gd name="T3" fmla="*/ 0 h 1"/>
                  <a:gd name="T4" fmla="*/ 0 60000 65536"/>
                  <a:gd name="T5" fmla="*/ 0 60000 65536"/>
                  <a:gd name="T6" fmla="*/ 0 w 433"/>
                  <a:gd name="T7" fmla="*/ 0 h 1"/>
                  <a:gd name="T8" fmla="*/ 433 w 433"/>
                  <a:gd name="T9" fmla="*/ 1 h 1"/>
                </a:gdLst>
                <a:ahLst/>
                <a:cxnLst>
                  <a:cxn ang="T4">
                    <a:pos x="T0" y="T1"/>
                  </a:cxn>
                  <a:cxn ang="T5">
                    <a:pos x="T2" y="T3"/>
                  </a:cxn>
                </a:cxnLst>
                <a:rect l="T6" t="T7" r="T8" b="T9"/>
                <a:pathLst>
                  <a:path w="433" h="1">
                    <a:moveTo>
                      <a:pt x="0" y="0"/>
                    </a:moveTo>
                    <a:lnTo>
                      <a:pt x="432"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6" name="Freeform 74">
                <a:extLst>
                  <a:ext uri="{FF2B5EF4-FFF2-40B4-BE49-F238E27FC236}">
                    <a16:creationId xmlns:a16="http://schemas.microsoft.com/office/drawing/2014/main" id="{7D57FF0C-AF4C-5E29-7616-69450A1DDF29}"/>
                  </a:ext>
                </a:extLst>
              </p:cNvPr>
              <p:cNvSpPr>
                <a:spLocks/>
              </p:cNvSpPr>
              <p:nvPr>
                <p:custDataLst>
                  <p:tags r:id="rId63"/>
                </p:custDataLst>
              </p:nvPr>
            </p:nvSpPr>
            <p:spPr bwMode="gray">
              <a:xfrm>
                <a:off x="2423" y="2697"/>
                <a:ext cx="359" cy="1"/>
              </a:xfrm>
              <a:custGeom>
                <a:avLst/>
                <a:gdLst>
                  <a:gd name="T0" fmla="*/ 0 w 505"/>
                  <a:gd name="T1" fmla="*/ 0 h 1"/>
                  <a:gd name="T2" fmla="*/ 129 w 505"/>
                  <a:gd name="T3" fmla="*/ 0 h 1"/>
                  <a:gd name="T4" fmla="*/ 0 60000 65536"/>
                  <a:gd name="T5" fmla="*/ 0 60000 65536"/>
                  <a:gd name="T6" fmla="*/ 0 w 505"/>
                  <a:gd name="T7" fmla="*/ 0 h 1"/>
                  <a:gd name="T8" fmla="*/ 505 w 505"/>
                  <a:gd name="T9" fmla="*/ 1 h 1"/>
                </a:gdLst>
                <a:ahLst/>
                <a:cxnLst>
                  <a:cxn ang="T4">
                    <a:pos x="T0" y="T1"/>
                  </a:cxn>
                  <a:cxn ang="T5">
                    <a:pos x="T2" y="T3"/>
                  </a:cxn>
                </a:cxnLst>
                <a:rect l="T6" t="T7" r="T8" b="T9"/>
                <a:pathLst>
                  <a:path w="505" h="1">
                    <a:moveTo>
                      <a:pt x="0" y="0"/>
                    </a:moveTo>
                    <a:lnTo>
                      <a:pt x="50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7" name="Freeform 75">
                <a:extLst>
                  <a:ext uri="{FF2B5EF4-FFF2-40B4-BE49-F238E27FC236}">
                    <a16:creationId xmlns:a16="http://schemas.microsoft.com/office/drawing/2014/main" id="{C3DAB7C0-1E1A-73B8-EE1C-A54D36617A50}"/>
                  </a:ext>
                </a:extLst>
              </p:cNvPr>
              <p:cNvSpPr>
                <a:spLocks/>
              </p:cNvSpPr>
              <p:nvPr>
                <p:custDataLst>
                  <p:tags r:id="rId64"/>
                </p:custDataLst>
              </p:nvPr>
            </p:nvSpPr>
            <p:spPr bwMode="gray">
              <a:xfrm>
                <a:off x="2423" y="2510"/>
                <a:ext cx="104" cy="1"/>
              </a:xfrm>
              <a:custGeom>
                <a:avLst/>
                <a:gdLst>
                  <a:gd name="T0" fmla="*/ 0 w 145"/>
                  <a:gd name="T1" fmla="*/ 0 h 1"/>
                  <a:gd name="T2" fmla="*/ 38 w 145"/>
                  <a:gd name="T3" fmla="*/ 0 h 1"/>
                  <a:gd name="T4" fmla="*/ 0 60000 65536"/>
                  <a:gd name="T5" fmla="*/ 0 60000 65536"/>
                  <a:gd name="T6" fmla="*/ 0 w 145"/>
                  <a:gd name="T7" fmla="*/ 0 h 1"/>
                  <a:gd name="T8" fmla="*/ 145 w 145"/>
                  <a:gd name="T9" fmla="*/ 1 h 1"/>
                </a:gdLst>
                <a:ahLst/>
                <a:cxnLst>
                  <a:cxn ang="T4">
                    <a:pos x="T0" y="T1"/>
                  </a:cxn>
                  <a:cxn ang="T5">
                    <a:pos x="T2" y="T3"/>
                  </a:cxn>
                </a:cxnLst>
                <a:rect l="T6" t="T7" r="T8" b="T9"/>
                <a:pathLst>
                  <a:path w="145" h="1">
                    <a:moveTo>
                      <a:pt x="0" y="0"/>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8" name="Freeform 76">
                <a:extLst>
                  <a:ext uri="{FF2B5EF4-FFF2-40B4-BE49-F238E27FC236}">
                    <a16:creationId xmlns:a16="http://schemas.microsoft.com/office/drawing/2014/main" id="{9D67B1FE-8CF7-C5D6-7CE3-C64BE319EF64}"/>
                  </a:ext>
                </a:extLst>
              </p:cNvPr>
              <p:cNvSpPr>
                <a:spLocks/>
              </p:cNvSpPr>
              <p:nvPr>
                <p:custDataLst>
                  <p:tags r:id="rId65"/>
                </p:custDataLst>
              </p:nvPr>
            </p:nvSpPr>
            <p:spPr bwMode="gray">
              <a:xfrm>
                <a:off x="2526" y="2510"/>
                <a:ext cx="154" cy="188"/>
              </a:xfrm>
              <a:custGeom>
                <a:avLst/>
                <a:gdLst>
                  <a:gd name="T0" fmla="*/ 55 w 217"/>
                  <a:gd name="T1" fmla="*/ 121 h 217"/>
                  <a:gd name="T2" fmla="*/ 0 w 217"/>
                  <a:gd name="T3" fmla="*/ 0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216" y="216"/>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9" name="AutoShape 77">
                <a:extLst>
                  <a:ext uri="{FF2B5EF4-FFF2-40B4-BE49-F238E27FC236}">
                    <a16:creationId xmlns:a16="http://schemas.microsoft.com/office/drawing/2014/main" id="{38E7E6F3-8A67-9E76-5FC0-F08676AE3A49}"/>
                  </a:ext>
                </a:extLst>
              </p:cNvPr>
              <p:cNvSpPr>
                <a:spLocks noChangeArrowheads="1"/>
              </p:cNvSpPr>
              <p:nvPr>
                <p:custDataLst>
                  <p:tags r:id="rId66"/>
                </p:custDataLst>
              </p:nvPr>
            </p:nvSpPr>
            <p:spPr bwMode="gray">
              <a:xfrm>
                <a:off x="3345" y="3070"/>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00" name="AutoShape 78">
                <a:extLst>
                  <a:ext uri="{FF2B5EF4-FFF2-40B4-BE49-F238E27FC236}">
                    <a16:creationId xmlns:a16="http://schemas.microsoft.com/office/drawing/2014/main" id="{4F796BF1-C525-A73D-8512-338C87FD334A}"/>
                  </a:ext>
                </a:extLst>
              </p:cNvPr>
              <p:cNvSpPr>
                <a:spLocks noChangeArrowheads="1"/>
              </p:cNvSpPr>
              <p:nvPr>
                <p:custDataLst>
                  <p:tags r:id="rId67"/>
                </p:custDataLst>
              </p:nvPr>
            </p:nvSpPr>
            <p:spPr bwMode="gray">
              <a:xfrm>
                <a:off x="3448" y="2572"/>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01" name="AutoShape 79">
                <a:extLst>
                  <a:ext uri="{FF2B5EF4-FFF2-40B4-BE49-F238E27FC236}">
                    <a16:creationId xmlns:a16="http://schemas.microsoft.com/office/drawing/2014/main" id="{EDC13966-5081-3CC5-1963-7DB76CFDAB52}"/>
                  </a:ext>
                </a:extLst>
              </p:cNvPr>
              <p:cNvSpPr>
                <a:spLocks noChangeArrowheads="1"/>
              </p:cNvSpPr>
              <p:nvPr>
                <p:custDataLst>
                  <p:tags r:id="rId68"/>
                </p:custDataLst>
              </p:nvPr>
            </p:nvSpPr>
            <p:spPr bwMode="gray">
              <a:xfrm>
                <a:off x="3345" y="2883"/>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02" name="Freeform 80">
                <a:extLst>
                  <a:ext uri="{FF2B5EF4-FFF2-40B4-BE49-F238E27FC236}">
                    <a16:creationId xmlns:a16="http://schemas.microsoft.com/office/drawing/2014/main" id="{8DAE5EFC-0EF3-877A-E901-87EBCC450B0A}"/>
                  </a:ext>
                </a:extLst>
              </p:cNvPr>
              <p:cNvSpPr>
                <a:spLocks/>
              </p:cNvSpPr>
              <p:nvPr>
                <p:custDataLst>
                  <p:tags r:id="rId69"/>
                </p:custDataLst>
              </p:nvPr>
            </p:nvSpPr>
            <p:spPr bwMode="gray">
              <a:xfrm>
                <a:off x="2884" y="2448"/>
                <a:ext cx="155" cy="1"/>
              </a:xfrm>
              <a:custGeom>
                <a:avLst/>
                <a:gdLst>
                  <a:gd name="T0" fmla="*/ 0 w 217"/>
                  <a:gd name="T1" fmla="*/ 0 h 1"/>
                  <a:gd name="T2" fmla="*/ 56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3" name="Freeform 81">
                <a:extLst>
                  <a:ext uri="{FF2B5EF4-FFF2-40B4-BE49-F238E27FC236}">
                    <a16:creationId xmlns:a16="http://schemas.microsoft.com/office/drawing/2014/main" id="{3920F43C-118A-42F3-169C-D781E2296301}"/>
                  </a:ext>
                </a:extLst>
              </p:cNvPr>
              <p:cNvSpPr>
                <a:spLocks/>
              </p:cNvSpPr>
              <p:nvPr>
                <p:custDataLst>
                  <p:tags r:id="rId70"/>
                </p:custDataLst>
              </p:nvPr>
            </p:nvSpPr>
            <p:spPr bwMode="gray">
              <a:xfrm>
                <a:off x="2577" y="2946"/>
                <a:ext cx="769" cy="1"/>
              </a:xfrm>
              <a:custGeom>
                <a:avLst/>
                <a:gdLst>
                  <a:gd name="T0" fmla="*/ 276 w 1081"/>
                  <a:gd name="T1" fmla="*/ 0 h 1"/>
                  <a:gd name="T2" fmla="*/ 0 w 1081"/>
                  <a:gd name="T3" fmla="*/ 0 h 1"/>
                  <a:gd name="T4" fmla="*/ 0 60000 65536"/>
                  <a:gd name="T5" fmla="*/ 0 60000 65536"/>
                  <a:gd name="T6" fmla="*/ 0 w 1081"/>
                  <a:gd name="T7" fmla="*/ 0 h 1"/>
                  <a:gd name="T8" fmla="*/ 1081 w 1081"/>
                  <a:gd name="T9" fmla="*/ 1 h 1"/>
                </a:gdLst>
                <a:ahLst/>
                <a:cxnLst>
                  <a:cxn ang="T4">
                    <a:pos x="T0" y="T1"/>
                  </a:cxn>
                  <a:cxn ang="T5">
                    <a:pos x="T2" y="T3"/>
                  </a:cxn>
                </a:cxnLst>
                <a:rect l="T6" t="T7" r="T8" b="T9"/>
                <a:pathLst>
                  <a:path w="1081" h="1">
                    <a:moveTo>
                      <a:pt x="1080"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4" name="Freeform 82">
                <a:extLst>
                  <a:ext uri="{FF2B5EF4-FFF2-40B4-BE49-F238E27FC236}">
                    <a16:creationId xmlns:a16="http://schemas.microsoft.com/office/drawing/2014/main" id="{3087B73C-743E-E8B0-3894-A64D4B1D0717}"/>
                  </a:ext>
                </a:extLst>
              </p:cNvPr>
              <p:cNvSpPr>
                <a:spLocks/>
              </p:cNvSpPr>
              <p:nvPr>
                <p:custDataLst>
                  <p:tags r:id="rId71"/>
                </p:custDataLst>
              </p:nvPr>
            </p:nvSpPr>
            <p:spPr bwMode="gray">
              <a:xfrm>
                <a:off x="3242" y="3133"/>
                <a:ext cx="104" cy="0"/>
              </a:xfrm>
              <a:custGeom>
                <a:avLst/>
                <a:gdLst>
                  <a:gd name="T0" fmla="*/ 38 w 145"/>
                  <a:gd name="T1" fmla="*/ 0 h 1"/>
                  <a:gd name="T2" fmla="*/ 0 w 145"/>
                  <a:gd name="T3" fmla="*/ 0 h 1"/>
                  <a:gd name="T4" fmla="*/ 0 60000 65536"/>
                  <a:gd name="T5" fmla="*/ 0 60000 65536"/>
                  <a:gd name="T6" fmla="*/ 0 w 145"/>
                  <a:gd name="T7" fmla="*/ 0 h 1"/>
                  <a:gd name="T8" fmla="*/ 145 w 145"/>
                  <a:gd name="T9" fmla="*/ 0 h 1"/>
                </a:gdLst>
                <a:ahLst/>
                <a:cxnLst>
                  <a:cxn ang="T4">
                    <a:pos x="T0" y="T1"/>
                  </a:cxn>
                  <a:cxn ang="T5">
                    <a:pos x="T2" y="T3"/>
                  </a:cxn>
                </a:cxnLst>
                <a:rect l="T6" t="T7" r="T8" b="T9"/>
                <a:pathLst>
                  <a:path w="145" h="1">
                    <a:moveTo>
                      <a:pt x="144"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5" name="Freeform 83">
                <a:extLst>
                  <a:ext uri="{FF2B5EF4-FFF2-40B4-BE49-F238E27FC236}">
                    <a16:creationId xmlns:a16="http://schemas.microsoft.com/office/drawing/2014/main" id="{F8339E26-8894-EA81-3E65-00E05F2DF8AF}"/>
                  </a:ext>
                </a:extLst>
              </p:cNvPr>
              <p:cNvSpPr>
                <a:spLocks/>
              </p:cNvSpPr>
              <p:nvPr>
                <p:custDataLst>
                  <p:tags r:id="rId72"/>
                </p:custDataLst>
              </p:nvPr>
            </p:nvSpPr>
            <p:spPr bwMode="gray">
              <a:xfrm>
                <a:off x="2986" y="2946"/>
                <a:ext cx="257" cy="187"/>
              </a:xfrm>
              <a:custGeom>
                <a:avLst/>
                <a:gdLst>
                  <a:gd name="T0" fmla="*/ 0 w 361"/>
                  <a:gd name="T1" fmla="*/ 0 h 217"/>
                  <a:gd name="T2" fmla="*/ 93 w 361"/>
                  <a:gd name="T3" fmla="*/ 119 h 217"/>
                  <a:gd name="T4" fmla="*/ 0 60000 65536"/>
                  <a:gd name="T5" fmla="*/ 0 60000 65536"/>
                  <a:gd name="T6" fmla="*/ 0 w 361"/>
                  <a:gd name="T7" fmla="*/ 0 h 217"/>
                  <a:gd name="T8" fmla="*/ 361 w 361"/>
                  <a:gd name="T9" fmla="*/ 217 h 217"/>
                </a:gdLst>
                <a:ahLst/>
                <a:cxnLst>
                  <a:cxn ang="T4">
                    <a:pos x="T0" y="T1"/>
                  </a:cxn>
                  <a:cxn ang="T5">
                    <a:pos x="T2" y="T3"/>
                  </a:cxn>
                </a:cxnLst>
                <a:rect l="T6" t="T7" r="T8" b="T9"/>
                <a:pathLst>
                  <a:path w="361" h="217">
                    <a:moveTo>
                      <a:pt x="0" y="0"/>
                    </a:moveTo>
                    <a:lnTo>
                      <a:pt x="360"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6" name="Freeform 84">
                <a:extLst>
                  <a:ext uri="{FF2B5EF4-FFF2-40B4-BE49-F238E27FC236}">
                    <a16:creationId xmlns:a16="http://schemas.microsoft.com/office/drawing/2014/main" id="{7D376EE8-DF9D-90A1-2B73-7D6C384D61C2}"/>
                  </a:ext>
                </a:extLst>
              </p:cNvPr>
              <p:cNvSpPr>
                <a:spLocks/>
              </p:cNvSpPr>
              <p:nvPr>
                <p:custDataLst>
                  <p:tags r:id="rId73"/>
                </p:custDataLst>
              </p:nvPr>
            </p:nvSpPr>
            <p:spPr bwMode="gray">
              <a:xfrm>
                <a:off x="3294" y="2634"/>
                <a:ext cx="154" cy="1"/>
              </a:xfrm>
              <a:custGeom>
                <a:avLst/>
                <a:gdLst>
                  <a:gd name="T0" fmla="*/ 55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7" name="Freeform 85">
                <a:extLst>
                  <a:ext uri="{FF2B5EF4-FFF2-40B4-BE49-F238E27FC236}">
                    <a16:creationId xmlns:a16="http://schemas.microsoft.com/office/drawing/2014/main" id="{F6F5EB5B-218C-44D7-A8C7-A96E40225240}"/>
                  </a:ext>
                </a:extLst>
              </p:cNvPr>
              <p:cNvSpPr>
                <a:spLocks/>
              </p:cNvSpPr>
              <p:nvPr>
                <p:custDataLst>
                  <p:tags r:id="rId74"/>
                </p:custDataLst>
              </p:nvPr>
            </p:nvSpPr>
            <p:spPr bwMode="gray">
              <a:xfrm>
                <a:off x="2884" y="2634"/>
                <a:ext cx="411" cy="313"/>
              </a:xfrm>
              <a:custGeom>
                <a:avLst/>
                <a:gdLst>
                  <a:gd name="T0" fmla="*/ 148 w 577"/>
                  <a:gd name="T1" fmla="*/ 0 h 361"/>
                  <a:gd name="T2" fmla="*/ 0 w 577"/>
                  <a:gd name="T3" fmla="*/ 204 h 361"/>
                  <a:gd name="T4" fmla="*/ 0 60000 65536"/>
                  <a:gd name="T5" fmla="*/ 0 60000 65536"/>
                  <a:gd name="T6" fmla="*/ 0 w 577"/>
                  <a:gd name="T7" fmla="*/ 0 h 361"/>
                  <a:gd name="T8" fmla="*/ 577 w 577"/>
                  <a:gd name="T9" fmla="*/ 361 h 361"/>
                </a:gdLst>
                <a:ahLst/>
                <a:cxnLst>
                  <a:cxn ang="T4">
                    <a:pos x="T0" y="T1"/>
                  </a:cxn>
                  <a:cxn ang="T5">
                    <a:pos x="T2" y="T3"/>
                  </a:cxn>
                </a:cxnLst>
                <a:rect l="T6" t="T7" r="T8" b="T9"/>
                <a:pathLst>
                  <a:path w="577" h="361">
                    <a:moveTo>
                      <a:pt x="576" y="0"/>
                    </a:moveTo>
                    <a:lnTo>
                      <a:pt x="0" y="36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8" name="AutoShape 86">
                <a:extLst>
                  <a:ext uri="{FF2B5EF4-FFF2-40B4-BE49-F238E27FC236}">
                    <a16:creationId xmlns:a16="http://schemas.microsoft.com/office/drawing/2014/main" id="{BAE89D28-DC72-3118-4BE0-14E87FD3B22F}"/>
                  </a:ext>
                </a:extLst>
              </p:cNvPr>
              <p:cNvSpPr>
                <a:spLocks noChangeArrowheads="1"/>
              </p:cNvSpPr>
              <p:nvPr>
                <p:custDataLst>
                  <p:tags r:id="rId75"/>
                </p:custDataLst>
              </p:nvPr>
            </p:nvSpPr>
            <p:spPr bwMode="gray">
              <a:xfrm>
                <a:off x="3704" y="2759"/>
                <a:ext cx="256"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09" name="Freeform 87">
                <a:extLst>
                  <a:ext uri="{FF2B5EF4-FFF2-40B4-BE49-F238E27FC236}">
                    <a16:creationId xmlns:a16="http://schemas.microsoft.com/office/drawing/2014/main" id="{48DAD496-83DB-9169-E78A-FDA20F9ABEF6}"/>
                  </a:ext>
                </a:extLst>
              </p:cNvPr>
              <p:cNvSpPr>
                <a:spLocks/>
              </p:cNvSpPr>
              <p:nvPr>
                <p:custDataLst>
                  <p:tags r:id="rId76"/>
                </p:custDataLst>
              </p:nvPr>
            </p:nvSpPr>
            <p:spPr bwMode="gray">
              <a:xfrm>
                <a:off x="3038" y="2821"/>
                <a:ext cx="666" cy="1"/>
              </a:xfrm>
              <a:custGeom>
                <a:avLst/>
                <a:gdLst>
                  <a:gd name="T0" fmla="*/ 0 w 937"/>
                  <a:gd name="T1" fmla="*/ 0 h 1"/>
                  <a:gd name="T2" fmla="*/ 239 w 937"/>
                  <a:gd name="T3" fmla="*/ 0 h 1"/>
                  <a:gd name="T4" fmla="*/ 0 60000 65536"/>
                  <a:gd name="T5" fmla="*/ 0 60000 65536"/>
                  <a:gd name="T6" fmla="*/ 0 w 937"/>
                  <a:gd name="T7" fmla="*/ 0 h 1"/>
                  <a:gd name="T8" fmla="*/ 937 w 937"/>
                  <a:gd name="T9" fmla="*/ 1 h 1"/>
                </a:gdLst>
                <a:ahLst/>
                <a:cxnLst>
                  <a:cxn ang="T4">
                    <a:pos x="T0" y="T1"/>
                  </a:cxn>
                  <a:cxn ang="T5">
                    <a:pos x="T2" y="T3"/>
                  </a:cxn>
                </a:cxnLst>
                <a:rect l="T6" t="T7" r="T8" b="T9"/>
                <a:pathLst>
                  <a:path w="937" h="1">
                    <a:moveTo>
                      <a:pt x="0" y="0"/>
                    </a:moveTo>
                    <a:lnTo>
                      <a:pt x="93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0" name="AutoShape 88">
                <a:extLst>
                  <a:ext uri="{FF2B5EF4-FFF2-40B4-BE49-F238E27FC236}">
                    <a16:creationId xmlns:a16="http://schemas.microsoft.com/office/drawing/2014/main" id="{E7671990-1FE8-D393-5F18-BB1B1BB765E3}"/>
                  </a:ext>
                </a:extLst>
              </p:cNvPr>
              <p:cNvSpPr>
                <a:spLocks noChangeArrowheads="1"/>
              </p:cNvSpPr>
              <p:nvPr>
                <p:custDataLst>
                  <p:tags r:id="rId77"/>
                </p:custDataLst>
              </p:nvPr>
            </p:nvSpPr>
            <p:spPr bwMode="gray">
              <a:xfrm>
                <a:off x="2269" y="1887"/>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11" name="AutoShape 89">
                <a:extLst>
                  <a:ext uri="{FF2B5EF4-FFF2-40B4-BE49-F238E27FC236}">
                    <a16:creationId xmlns:a16="http://schemas.microsoft.com/office/drawing/2014/main" id="{7AC8F103-5BC6-AA14-7846-2A12F13B8588}"/>
                  </a:ext>
                </a:extLst>
              </p:cNvPr>
              <p:cNvSpPr>
                <a:spLocks noChangeArrowheads="1"/>
              </p:cNvSpPr>
              <p:nvPr>
                <p:custDataLst>
                  <p:tags r:id="rId78"/>
                </p:custDataLst>
              </p:nvPr>
            </p:nvSpPr>
            <p:spPr bwMode="gray">
              <a:xfrm>
                <a:off x="3345" y="1265"/>
                <a:ext cx="256"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12" name="AutoShape 90">
                <a:extLst>
                  <a:ext uri="{FF2B5EF4-FFF2-40B4-BE49-F238E27FC236}">
                    <a16:creationId xmlns:a16="http://schemas.microsoft.com/office/drawing/2014/main" id="{00C0A63E-BF30-DF19-828D-C227FDF595EF}"/>
                  </a:ext>
                </a:extLst>
              </p:cNvPr>
              <p:cNvSpPr>
                <a:spLocks noChangeArrowheads="1"/>
              </p:cNvSpPr>
              <p:nvPr>
                <p:custDataLst>
                  <p:tags r:id="rId79"/>
                </p:custDataLst>
              </p:nvPr>
            </p:nvSpPr>
            <p:spPr bwMode="gray">
              <a:xfrm>
                <a:off x="3499" y="1451"/>
                <a:ext cx="255"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13" name="AutoShape 91">
                <a:extLst>
                  <a:ext uri="{FF2B5EF4-FFF2-40B4-BE49-F238E27FC236}">
                    <a16:creationId xmlns:a16="http://schemas.microsoft.com/office/drawing/2014/main" id="{F94D4519-83DC-2182-FFB6-8BBBC3002877}"/>
                  </a:ext>
                </a:extLst>
              </p:cNvPr>
              <p:cNvSpPr>
                <a:spLocks noChangeArrowheads="1"/>
              </p:cNvSpPr>
              <p:nvPr>
                <p:custDataLst>
                  <p:tags r:id="rId80"/>
                </p:custDataLst>
              </p:nvPr>
            </p:nvSpPr>
            <p:spPr bwMode="gray">
              <a:xfrm>
                <a:off x="3499" y="1638"/>
                <a:ext cx="255"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14" name="Freeform 92">
                <a:extLst>
                  <a:ext uri="{FF2B5EF4-FFF2-40B4-BE49-F238E27FC236}">
                    <a16:creationId xmlns:a16="http://schemas.microsoft.com/office/drawing/2014/main" id="{A2CA9342-EB68-7DF9-A7C4-60EF94FEE4DA}"/>
                  </a:ext>
                </a:extLst>
              </p:cNvPr>
              <p:cNvSpPr>
                <a:spLocks/>
              </p:cNvSpPr>
              <p:nvPr>
                <p:custDataLst>
                  <p:tags r:id="rId81"/>
                </p:custDataLst>
              </p:nvPr>
            </p:nvSpPr>
            <p:spPr bwMode="gray">
              <a:xfrm>
                <a:off x="3345" y="1700"/>
                <a:ext cx="155" cy="1"/>
              </a:xfrm>
              <a:custGeom>
                <a:avLst/>
                <a:gdLst>
                  <a:gd name="T0" fmla="*/ 56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5" name="Freeform 93">
                <a:extLst>
                  <a:ext uri="{FF2B5EF4-FFF2-40B4-BE49-F238E27FC236}">
                    <a16:creationId xmlns:a16="http://schemas.microsoft.com/office/drawing/2014/main" id="{1DAF64AD-E7F5-F381-2604-CE40C36C0C4F}"/>
                  </a:ext>
                </a:extLst>
              </p:cNvPr>
              <p:cNvSpPr>
                <a:spLocks/>
              </p:cNvSpPr>
              <p:nvPr>
                <p:custDataLst>
                  <p:tags r:id="rId82"/>
                </p:custDataLst>
              </p:nvPr>
            </p:nvSpPr>
            <p:spPr bwMode="gray">
              <a:xfrm>
                <a:off x="3192" y="1514"/>
                <a:ext cx="154" cy="187"/>
              </a:xfrm>
              <a:custGeom>
                <a:avLst/>
                <a:gdLst>
                  <a:gd name="T0" fmla="*/ 0 w 217"/>
                  <a:gd name="T1" fmla="*/ 0 h 217"/>
                  <a:gd name="T2" fmla="*/ 55 w 217"/>
                  <a:gd name="T3" fmla="*/ 119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0" y="0"/>
                    </a:moveTo>
                    <a:lnTo>
                      <a:pt x="216"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6" name="Freeform 94">
                <a:extLst>
                  <a:ext uri="{FF2B5EF4-FFF2-40B4-BE49-F238E27FC236}">
                    <a16:creationId xmlns:a16="http://schemas.microsoft.com/office/drawing/2014/main" id="{ECD4ED14-1273-64C9-D915-F337C4317FD5}"/>
                  </a:ext>
                </a:extLst>
              </p:cNvPr>
              <p:cNvSpPr>
                <a:spLocks/>
              </p:cNvSpPr>
              <p:nvPr>
                <p:custDataLst>
                  <p:tags r:id="rId83"/>
                </p:custDataLst>
              </p:nvPr>
            </p:nvSpPr>
            <p:spPr bwMode="gray">
              <a:xfrm>
                <a:off x="3192" y="1327"/>
                <a:ext cx="154" cy="1"/>
              </a:xfrm>
              <a:custGeom>
                <a:avLst/>
                <a:gdLst>
                  <a:gd name="T0" fmla="*/ 55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7" name="Freeform 95">
                <a:extLst>
                  <a:ext uri="{FF2B5EF4-FFF2-40B4-BE49-F238E27FC236}">
                    <a16:creationId xmlns:a16="http://schemas.microsoft.com/office/drawing/2014/main" id="{19E86AE0-2546-4074-44CF-81F5A3CCC54D}"/>
                  </a:ext>
                </a:extLst>
              </p:cNvPr>
              <p:cNvSpPr>
                <a:spLocks/>
              </p:cNvSpPr>
              <p:nvPr>
                <p:custDataLst>
                  <p:tags r:id="rId84"/>
                </p:custDataLst>
              </p:nvPr>
            </p:nvSpPr>
            <p:spPr bwMode="gray">
              <a:xfrm>
                <a:off x="3089" y="1327"/>
                <a:ext cx="103" cy="188"/>
              </a:xfrm>
              <a:custGeom>
                <a:avLst/>
                <a:gdLst>
                  <a:gd name="T0" fmla="*/ 0 w 145"/>
                  <a:gd name="T1" fmla="*/ 121 h 217"/>
                  <a:gd name="T2" fmla="*/ 36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0" y="216"/>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8" name="Freeform 96">
                <a:extLst>
                  <a:ext uri="{FF2B5EF4-FFF2-40B4-BE49-F238E27FC236}">
                    <a16:creationId xmlns:a16="http://schemas.microsoft.com/office/drawing/2014/main" id="{470E50EA-475D-EE9C-57B0-6E0A31E78322}"/>
                  </a:ext>
                </a:extLst>
              </p:cNvPr>
              <p:cNvSpPr>
                <a:spLocks/>
              </p:cNvSpPr>
              <p:nvPr>
                <p:custDataLst>
                  <p:tags r:id="rId85"/>
                </p:custDataLst>
              </p:nvPr>
            </p:nvSpPr>
            <p:spPr bwMode="gray">
              <a:xfrm>
                <a:off x="2526" y="1950"/>
                <a:ext cx="410" cy="0"/>
              </a:xfrm>
              <a:custGeom>
                <a:avLst/>
                <a:gdLst>
                  <a:gd name="T0" fmla="*/ 147 w 577"/>
                  <a:gd name="T1" fmla="*/ 0 h 1"/>
                  <a:gd name="T2" fmla="*/ 0 w 577"/>
                  <a:gd name="T3" fmla="*/ 0 h 1"/>
                  <a:gd name="T4" fmla="*/ 0 60000 65536"/>
                  <a:gd name="T5" fmla="*/ 0 60000 65536"/>
                  <a:gd name="T6" fmla="*/ 0 w 577"/>
                  <a:gd name="T7" fmla="*/ 0 h 1"/>
                  <a:gd name="T8" fmla="*/ 577 w 577"/>
                  <a:gd name="T9" fmla="*/ 0 h 1"/>
                </a:gdLst>
                <a:ahLst/>
                <a:cxnLst>
                  <a:cxn ang="T4">
                    <a:pos x="T0" y="T1"/>
                  </a:cxn>
                  <a:cxn ang="T5">
                    <a:pos x="T2" y="T3"/>
                  </a:cxn>
                </a:cxnLst>
                <a:rect l="T6" t="T7" r="T8" b="T9"/>
                <a:pathLst>
                  <a:path w="577" h="1">
                    <a:moveTo>
                      <a:pt x="57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9" name="AutoShape 97">
                <a:extLst>
                  <a:ext uri="{FF2B5EF4-FFF2-40B4-BE49-F238E27FC236}">
                    <a16:creationId xmlns:a16="http://schemas.microsoft.com/office/drawing/2014/main" id="{C2109AAA-7E7B-039A-2C27-B25C16970280}"/>
                  </a:ext>
                </a:extLst>
              </p:cNvPr>
              <p:cNvSpPr>
                <a:spLocks noChangeArrowheads="1"/>
              </p:cNvSpPr>
              <p:nvPr>
                <p:custDataLst>
                  <p:tags r:id="rId86"/>
                </p:custDataLst>
              </p:nvPr>
            </p:nvSpPr>
            <p:spPr bwMode="gray">
              <a:xfrm>
                <a:off x="2372" y="2074"/>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0" name="Freeform 98" descr="20%">
                <a:extLst>
                  <a:ext uri="{FF2B5EF4-FFF2-40B4-BE49-F238E27FC236}">
                    <a16:creationId xmlns:a16="http://schemas.microsoft.com/office/drawing/2014/main" id="{FE393456-B489-EC35-EDD1-6BA1F922CCE7}"/>
                  </a:ext>
                </a:extLst>
              </p:cNvPr>
              <p:cNvSpPr>
                <a:spLocks/>
              </p:cNvSpPr>
              <p:nvPr>
                <p:custDataLst>
                  <p:tags r:id="rId87"/>
                </p:custDataLst>
              </p:nvPr>
            </p:nvSpPr>
            <p:spPr bwMode="gray">
              <a:xfrm>
                <a:off x="2508" y="1514"/>
                <a:ext cx="992" cy="1"/>
              </a:xfrm>
              <a:custGeom>
                <a:avLst/>
                <a:gdLst>
                  <a:gd name="T0" fmla="*/ 0 w 1393"/>
                  <a:gd name="T1" fmla="*/ 0 h 1"/>
                  <a:gd name="T2" fmla="*/ 358 w 1393"/>
                  <a:gd name="T3" fmla="*/ 0 h 1"/>
                  <a:gd name="T4" fmla="*/ 0 60000 65536"/>
                  <a:gd name="T5" fmla="*/ 0 60000 65536"/>
                  <a:gd name="T6" fmla="*/ 0 w 1393"/>
                  <a:gd name="T7" fmla="*/ 0 h 1"/>
                  <a:gd name="T8" fmla="*/ 1393 w 1393"/>
                  <a:gd name="T9" fmla="*/ 1 h 1"/>
                </a:gdLst>
                <a:ahLst/>
                <a:cxnLst>
                  <a:cxn ang="T4">
                    <a:pos x="T0" y="T1"/>
                  </a:cxn>
                  <a:cxn ang="T5">
                    <a:pos x="T2" y="T3"/>
                  </a:cxn>
                </a:cxnLst>
                <a:rect l="T6" t="T7" r="T8" b="T9"/>
                <a:pathLst>
                  <a:path w="1393" h="1">
                    <a:moveTo>
                      <a:pt x="0" y="0"/>
                    </a:moveTo>
                    <a:lnTo>
                      <a:pt x="1392" y="0"/>
                    </a:lnTo>
                  </a:path>
                </a:pathLst>
              </a:custGeom>
              <a:pattFill prst="pct20">
                <a:fgClr>
                  <a:srgbClr val="000000"/>
                </a:fgClr>
                <a:bgClr>
                  <a:srgbClr val="FFFFFF"/>
                </a:bgClr>
              </a:pattFill>
              <a:ln w="3175">
                <a:solidFill>
                  <a:schemeClr val="tx1"/>
                </a:solidFill>
                <a:round/>
                <a:headEnd/>
                <a:tailEnd/>
              </a:ln>
            </p:spPr>
            <p:txBody>
              <a:bodyPr wrap="none" anchor="ctr"/>
              <a:lstStyle/>
              <a:p>
                <a:endParaRPr lang="en-US" sz="1837"/>
              </a:p>
            </p:txBody>
          </p:sp>
          <p:sp>
            <p:nvSpPr>
              <p:cNvPr id="5221" name="Freeform 99">
                <a:extLst>
                  <a:ext uri="{FF2B5EF4-FFF2-40B4-BE49-F238E27FC236}">
                    <a16:creationId xmlns:a16="http://schemas.microsoft.com/office/drawing/2014/main" id="{855E5B6B-48EA-58C3-B7E6-5131C865C43D}"/>
                  </a:ext>
                </a:extLst>
              </p:cNvPr>
              <p:cNvSpPr>
                <a:spLocks/>
              </p:cNvSpPr>
              <p:nvPr>
                <p:custDataLst>
                  <p:tags r:id="rId88"/>
                </p:custDataLst>
              </p:nvPr>
            </p:nvSpPr>
            <p:spPr bwMode="gray">
              <a:xfrm>
                <a:off x="2679" y="1950"/>
                <a:ext cx="103" cy="187"/>
              </a:xfrm>
              <a:custGeom>
                <a:avLst/>
                <a:gdLst>
                  <a:gd name="T0" fmla="*/ 0 w 145"/>
                  <a:gd name="T1" fmla="*/ 119 h 217"/>
                  <a:gd name="T2" fmla="*/ 36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0" y="216"/>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22" name="Freeform 100">
                <a:extLst>
                  <a:ext uri="{FF2B5EF4-FFF2-40B4-BE49-F238E27FC236}">
                    <a16:creationId xmlns:a16="http://schemas.microsoft.com/office/drawing/2014/main" id="{5D6271ED-7D44-02A1-FA2C-88F8888737D3}"/>
                  </a:ext>
                </a:extLst>
              </p:cNvPr>
              <p:cNvSpPr>
                <a:spLocks/>
              </p:cNvSpPr>
              <p:nvPr>
                <p:custDataLst>
                  <p:tags r:id="rId89"/>
                </p:custDataLst>
              </p:nvPr>
            </p:nvSpPr>
            <p:spPr bwMode="gray">
              <a:xfrm>
                <a:off x="2628" y="2136"/>
                <a:ext cx="52" cy="1"/>
              </a:xfrm>
              <a:custGeom>
                <a:avLst/>
                <a:gdLst>
                  <a:gd name="T0" fmla="*/ 19 w 73"/>
                  <a:gd name="T1" fmla="*/ 0 h 1"/>
                  <a:gd name="T2" fmla="*/ 0 w 73"/>
                  <a:gd name="T3" fmla="*/ 0 h 1"/>
                  <a:gd name="T4" fmla="*/ 0 60000 65536"/>
                  <a:gd name="T5" fmla="*/ 0 60000 65536"/>
                  <a:gd name="T6" fmla="*/ 0 w 73"/>
                  <a:gd name="T7" fmla="*/ 0 h 1"/>
                  <a:gd name="T8" fmla="*/ 73 w 73"/>
                  <a:gd name="T9" fmla="*/ 1 h 1"/>
                </a:gdLst>
                <a:ahLst/>
                <a:cxnLst>
                  <a:cxn ang="T4">
                    <a:pos x="T0" y="T1"/>
                  </a:cxn>
                  <a:cxn ang="T5">
                    <a:pos x="T2" y="T3"/>
                  </a:cxn>
                </a:cxnLst>
                <a:rect l="T6" t="T7" r="T8" b="T9"/>
                <a:pathLst>
                  <a:path w="73" h="1">
                    <a:moveTo>
                      <a:pt x="72"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23" name="AutoShape 101">
                <a:extLst>
                  <a:ext uri="{FF2B5EF4-FFF2-40B4-BE49-F238E27FC236}">
                    <a16:creationId xmlns:a16="http://schemas.microsoft.com/office/drawing/2014/main" id="{68D95B21-E2FC-EEFC-5645-5E9C9233D1BF}"/>
                  </a:ext>
                </a:extLst>
              </p:cNvPr>
              <p:cNvSpPr>
                <a:spLocks noChangeArrowheads="1"/>
              </p:cNvSpPr>
              <p:nvPr>
                <p:custDataLst>
                  <p:tags r:id="rId90"/>
                </p:custDataLst>
              </p:nvPr>
            </p:nvSpPr>
            <p:spPr bwMode="gray">
              <a:xfrm>
                <a:off x="271" y="2883"/>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 name="AutoShape 102">
                <a:extLst>
                  <a:ext uri="{FF2B5EF4-FFF2-40B4-BE49-F238E27FC236}">
                    <a16:creationId xmlns:a16="http://schemas.microsoft.com/office/drawing/2014/main" id="{B0CEE06C-B99E-D720-9CE0-8BF1F9222507}"/>
                  </a:ext>
                </a:extLst>
              </p:cNvPr>
              <p:cNvSpPr>
                <a:spLocks noChangeArrowheads="1"/>
              </p:cNvSpPr>
              <p:nvPr>
                <p:custDataLst>
                  <p:tags r:id="rId91"/>
                </p:custDataLst>
              </p:nvPr>
            </p:nvSpPr>
            <p:spPr bwMode="gray">
              <a:xfrm>
                <a:off x="373" y="2323"/>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5" name="AutoShape 103">
                <a:extLst>
                  <a:ext uri="{FF2B5EF4-FFF2-40B4-BE49-F238E27FC236}">
                    <a16:creationId xmlns:a16="http://schemas.microsoft.com/office/drawing/2014/main" id="{F2AFFB16-4CFD-E5C5-6C94-445A1621F5BE}"/>
                  </a:ext>
                </a:extLst>
              </p:cNvPr>
              <p:cNvSpPr>
                <a:spLocks noChangeArrowheads="1"/>
              </p:cNvSpPr>
              <p:nvPr>
                <p:custDataLst>
                  <p:tags r:id="rId92"/>
                </p:custDataLst>
              </p:nvPr>
            </p:nvSpPr>
            <p:spPr bwMode="gray">
              <a:xfrm>
                <a:off x="219" y="2510"/>
                <a:ext cx="257"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6" name="Freeform 104">
                <a:extLst>
                  <a:ext uri="{FF2B5EF4-FFF2-40B4-BE49-F238E27FC236}">
                    <a16:creationId xmlns:a16="http://schemas.microsoft.com/office/drawing/2014/main" id="{4385A99C-3967-8569-AA04-0E0CA1EFC04F}"/>
                  </a:ext>
                </a:extLst>
              </p:cNvPr>
              <p:cNvSpPr>
                <a:spLocks/>
              </p:cNvSpPr>
              <p:nvPr>
                <p:custDataLst>
                  <p:tags r:id="rId93"/>
                </p:custDataLst>
              </p:nvPr>
            </p:nvSpPr>
            <p:spPr bwMode="gray">
              <a:xfrm>
                <a:off x="476" y="2572"/>
                <a:ext cx="821" cy="1"/>
              </a:xfrm>
              <a:custGeom>
                <a:avLst/>
                <a:gdLst>
                  <a:gd name="T0" fmla="*/ 0 w 1153"/>
                  <a:gd name="T1" fmla="*/ 0 h 1"/>
                  <a:gd name="T2" fmla="*/ 296 w 1153"/>
                  <a:gd name="T3" fmla="*/ 0 h 1"/>
                  <a:gd name="T4" fmla="*/ 0 60000 65536"/>
                  <a:gd name="T5" fmla="*/ 0 60000 65536"/>
                  <a:gd name="T6" fmla="*/ 0 w 1153"/>
                  <a:gd name="T7" fmla="*/ 0 h 1"/>
                  <a:gd name="T8" fmla="*/ 1153 w 1153"/>
                  <a:gd name="T9" fmla="*/ 1 h 1"/>
                </a:gdLst>
                <a:ahLst/>
                <a:cxnLst>
                  <a:cxn ang="T4">
                    <a:pos x="T0" y="T1"/>
                  </a:cxn>
                  <a:cxn ang="T5">
                    <a:pos x="T2" y="T3"/>
                  </a:cxn>
                </a:cxnLst>
                <a:rect l="T6" t="T7" r="T8" b="T9"/>
                <a:pathLst>
                  <a:path w="1153" h="1">
                    <a:moveTo>
                      <a:pt x="0" y="0"/>
                    </a:moveTo>
                    <a:lnTo>
                      <a:pt x="1152"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27" name="AutoShape 105">
                <a:extLst>
                  <a:ext uri="{FF2B5EF4-FFF2-40B4-BE49-F238E27FC236}">
                    <a16:creationId xmlns:a16="http://schemas.microsoft.com/office/drawing/2014/main" id="{874458BE-33FD-92BB-9C84-4DB70E69D41C}"/>
                  </a:ext>
                </a:extLst>
              </p:cNvPr>
              <p:cNvSpPr>
                <a:spLocks noChangeArrowheads="1"/>
              </p:cNvSpPr>
              <p:nvPr>
                <p:custDataLst>
                  <p:tags r:id="rId94"/>
                </p:custDataLst>
              </p:nvPr>
            </p:nvSpPr>
            <p:spPr bwMode="gray">
              <a:xfrm>
                <a:off x="219" y="2697"/>
                <a:ext cx="257"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8" name="Freeform 106">
                <a:extLst>
                  <a:ext uri="{FF2B5EF4-FFF2-40B4-BE49-F238E27FC236}">
                    <a16:creationId xmlns:a16="http://schemas.microsoft.com/office/drawing/2014/main" id="{DFACF9C6-F53C-D11F-C615-4CD0CAE6C367}"/>
                  </a:ext>
                </a:extLst>
              </p:cNvPr>
              <p:cNvSpPr>
                <a:spLocks/>
              </p:cNvSpPr>
              <p:nvPr>
                <p:custDataLst>
                  <p:tags r:id="rId95"/>
                </p:custDataLst>
              </p:nvPr>
            </p:nvSpPr>
            <p:spPr bwMode="gray">
              <a:xfrm>
                <a:off x="476" y="2759"/>
                <a:ext cx="155" cy="1"/>
              </a:xfrm>
              <a:custGeom>
                <a:avLst/>
                <a:gdLst>
                  <a:gd name="T0" fmla="*/ 0 w 217"/>
                  <a:gd name="T1" fmla="*/ 0 h 1"/>
                  <a:gd name="T2" fmla="*/ 56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29" name="Freeform 107">
                <a:extLst>
                  <a:ext uri="{FF2B5EF4-FFF2-40B4-BE49-F238E27FC236}">
                    <a16:creationId xmlns:a16="http://schemas.microsoft.com/office/drawing/2014/main" id="{F56F7809-B71F-6D24-1E79-3560220F9F57}"/>
                  </a:ext>
                </a:extLst>
              </p:cNvPr>
              <p:cNvSpPr>
                <a:spLocks/>
              </p:cNvSpPr>
              <p:nvPr>
                <p:custDataLst>
                  <p:tags r:id="rId96"/>
                </p:custDataLst>
              </p:nvPr>
            </p:nvSpPr>
            <p:spPr bwMode="gray">
              <a:xfrm>
                <a:off x="630" y="2572"/>
                <a:ext cx="154" cy="188"/>
              </a:xfrm>
              <a:custGeom>
                <a:avLst/>
                <a:gdLst>
                  <a:gd name="T0" fmla="*/ 55 w 217"/>
                  <a:gd name="T1" fmla="*/ 0 h 217"/>
                  <a:gd name="T2" fmla="*/ 0 w 217"/>
                  <a:gd name="T3" fmla="*/ 121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216" y="0"/>
                    </a:moveTo>
                    <a:lnTo>
                      <a:pt x="0"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0" name="Freeform 108">
                <a:extLst>
                  <a:ext uri="{FF2B5EF4-FFF2-40B4-BE49-F238E27FC236}">
                    <a16:creationId xmlns:a16="http://schemas.microsoft.com/office/drawing/2014/main" id="{CAF73BAA-066E-26F7-4CFF-D465F1C58E2E}"/>
                  </a:ext>
                </a:extLst>
              </p:cNvPr>
              <p:cNvSpPr>
                <a:spLocks/>
              </p:cNvSpPr>
              <p:nvPr>
                <p:custDataLst>
                  <p:tags r:id="rId97"/>
                </p:custDataLst>
              </p:nvPr>
            </p:nvSpPr>
            <p:spPr bwMode="gray">
              <a:xfrm>
                <a:off x="630" y="2385"/>
                <a:ext cx="154" cy="1"/>
              </a:xfrm>
              <a:custGeom>
                <a:avLst/>
                <a:gdLst>
                  <a:gd name="T0" fmla="*/ 0 w 217"/>
                  <a:gd name="T1" fmla="*/ 0 h 1"/>
                  <a:gd name="T2" fmla="*/ 55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1" name="Freeform 109">
                <a:extLst>
                  <a:ext uri="{FF2B5EF4-FFF2-40B4-BE49-F238E27FC236}">
                    <a16:creationId xmlns:a16="http://schemas.microsoft.com/office/drawing/2014/main" id="{7607DA99-5061-A3D1-F46A-7681D2C45195}"/>
                  </a:ext>
                </a:extLst>
              </p:cNvPr>
              <p:cNvSpPr>
                <a:spLocks/>
              </p:cNvSpPr>
              <p:nvPr>
                <p:custDataLst>
                  <p:tags r:id="rId98"/>
                </p:custDataLst>
              </p:nvPr>
            </p:nvSpPr>
            <p:spPr bwMode="gray">
              <a:xfrm>
                <a:off x="783" y="2385"/>
                <a:ext cx="103" cy="188"/>
              </a:xfrm>
              <a:custGeom>
                <a:avLst/>
                <a:gdLst>
                  <a:gd name="T0" fmla="*/ 36 w 145"/>
                  <a:gd name="T1" fmla="*/ 121 h 217"/>
                  <a:gd name="T2" fmla="*/ 0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144" y="216"/>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2" name="Freeform 110">
                <a:extLst>
                  <a:ext uri="{FF2B5EF4-FFF2-40B4-BE49-F238E27FC236}">
                    <a16:creationId xmlns:a16="http://schemas.microsoft.com/office/drawing/2014/main" id="{18B4B7C6-7C77-4DC1-426C-430420757CAC}"/>
                  </a:ext>
                </a:extLst>
              </p:cNvPr>
              <p:cNvSpPr>
                <a:spLocks/>
              </p:cNvSpPr>
              <p:nvPr>
                <p:custDataLst>
                  <p:tags r:id="rId99"/>
                </p:custDataLst>
              </p:nvPr>
            </p:nvSpPr>
            <p:spPr bwMode="gray">
              <a:xfrm>
                <a:off x="527" y="2946"/>
                <a:ext cx="387" cy="1"/>
              </a:xfrm>
              <a:custGeom>
                <a:avLst/>
                <a:gdLst>
                  <a:gd name="T0" fmla="*/ 0 w 545"/>
                  <a:gd name="T1" fmla="*/ 0 h 1"/>
                  <a:gd name="T2" fmla="*/ 138 w 545"/>
                  <a:gd name="T3" fmla="*/ 0 h 1"/>
                  <a:gd name="T4" fmla="*/ 0 60000 65536"/>
                  <a:gd name="T5" fmla="*/ 0 60000 65536"/>
                  <a:gd name="T6" fmla="*/ 0 w 545"/>
                  <a:gd name="T7" fmla="*/ 0 h 1"/>
                  <a:gd name="T8" fmla="*/ 545 w 545"/>
                  <a:gd name="T9" fmla="*/ 1 h 1"/>
                </a:gdLst>
                <a:ahLst/>
                <a:cxnLst>
                  <a:cxn ang="T4">
                    <a:pos x="T0" y="T1"/>
                  </a:cxn>
                  <a:cxn ang="T5">
                    <a:pos x="T2" y="T3"/>
                  </a:cxn>
                </a:cxnLst>
                <a:rect l="T6" t="T7" r="T8" b="T9"/>
                <a:pathLst>
                  <a:path w="545" h="1">
                    <a:moveTo>
                      <a:pt x="0" y="0"/>
                    </a:moveTo>
                    <a:lnTo>
                      <a:pt x="5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3" name="AutoShape 111">
                <a:extLst>
                  <a:ext uri="{FF2B5EF4-FFF2-40B4-BE49-F238E27FC236}">
                    <a16:creationId xmlns:a16="http://schemas.microsoft.com/office/drawing/2014/main" id="{1C76933E-7622-974B-1A60-632609EACE07}"/>
                  </a:ext>
                </a:extLst>
              </p:cNvPr>
              <p:cNvSpPr>
                <a:spLocks noChangeArrowheads="1"/>
              </p:cNvSpPr>
              <p:nvPr>
                <p:custDataLst>
                  <p:tags r:id="rId100"/>
                </p:custDataLst>
              </p:nvPr>
            </p:nvSpPr>
            <p:spPr bwMode="gray">
              <a:xfrm>
                <a:off x="885" y="2323"/>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34" name="Freeform 112">
                <a:extLst>
                  <a:ext uri="{FF2B5EF4-FFF2-40B4-BE49-F238E27FC236}">
                    <a16:creationId xmlns:a16="http://schemas.microsoft.com/office/drawing/2014/main" id="{3FBC981D-7825-02F0-D893-1AAE4D1B47D8}"/>
                  </a:ext>
                </a:extLst>
              </p:cNvPr>
              <p:cNvSpPr>
                <a:spLocks/>
              </p:cNvSpPr>
              <p:nvPr>
                <p:custDataLst>
                  <p:tags r:id="rId101"/>
                </p:custDataLst>
              </p:nvPr>
            </p:nvSpPr>
            <p:spPr bwMode="gray">
              <a:xfrm>
                <a:off x="1142" y="2385"/>
                <a:ext cx="51" cy="1"/>
              </a:xfrm>
              <a:custGeom>
                <a:avLst/>
                <a:gdLst>
                  <a:gd name="T0" fmla="*/ 0 w 73"/>
                  <a:gd name="T1" fmla="*/ 0 h 1"/>
                  <a:gd name="T2" fmla="*/ 17 w 73"/>
                  <a:gd name="T3" fmla="*/ 0 h 1"/>
                  <a:gd name="T4" fmla="*/ 0 60000 65536"/>
                  <a:gd name="T5" fmla="*/ 0 60000 65536"/>
                  <a:gd name="T6" fmla="*/ 0 w 73"/>
                  <a:gd name="T7" fmla="*/ 0 h 1"/>
                  <a:gd name="T8" fmla="*/ 73 w 73"/>
                  <a:gd name="T9" fmla="*/ 1 h 1"/>
                </a:gdLst>
                <a:ahLst/>
                <a:cxnLst>
                  <a:cxn ang="T4">
                    <a:pos x="T0" y="T1"/>
                  </a:cxn>
                  <a:cxn ang="T5">
                    <a:pos x="T2" y="T3"/>
                  </a:cxn>
                </a:cxnLst>
                <a:rect l="T6" t="T7" r="T8" b="T9"/>
                <a:pathLst>
                  <a:path w="73" h="1">
                    <a:moveTo>
                      <a:pt x="0" y="0"/>
                    </a:moveTo>
                    <a:lnTo>
                      <a:pt x="72"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5" name="Freeform 113">
                <a:extLst>
                  <a:ext uri="{FF2B5EF4-FFF2-40B4-BE49-F238E27FC236}">
                    <a16:creationId xmlns:a16="http://schemas.microsoft.com/office/drawing/2014/main" id="{0D708AC2-B649-7444-0712-129647DE8E72}"/>
                  </a:ext>
                </a:extLst>
              </p:cNvPr>
              <p:cNvSpPr>
                <a:spLocks/>
              </p:cNvSpPr>
              <p:nvPr>
                <p:custDataLst>
                  <p:tags r:id="rId102"/>
                </p:custDataLst>
              </p:nvPr>
            </p:nvSpPr>
            <p:spPr bwMode="gray">
              <a:xfrm>
                <a:off x="1193" y="2385"/>
                <a:ext cx="104" cy="188"/>
              </a:xfrm>
              <a:custGeom>
                <a:avLst/>
                <a:gdLst>
                  <a:gd name="T0" fmla="*/ 38 w 145"/>
                  <a:gd name="T1" fmla="*/ 121 h 217"/>
                  <a:gd name="T2" fmla="*/ 0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144" y="216"/>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6" name="AutoShape 114">
                <a:extLst>
                  <a:ext uri="{FF2B5EF4-FFF2-40B4-BE49-F238E27FC236}">
                    <a16:creationId xmlns:a16="http://schemas.microsoft.com/office/drawing/2014/main" id="{7A93EEC2-0589-4038-CB6A-F3476A2819D5}"/>
                  </a:ext>
                </a:extLst>
              </p:cNvPr>
              <p:cNvSpPr>
                <a:spLocks noChangeArrowheads="1"/>
              </p:cNvSpPr>
              <p:nvPr>
                <p:custDataLst>
                  <p:tags r:id="rId103"/>
                </p:custDataLst>
              </p:nvPr>
            </p:nvSpPr>
            <p:spPr bwMode="gray">
              <a:xfrm>
                <a:off x="1552" y="2759"/>
                <a:ext cx="256"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37" name="Freeform 115">
                <a:extLst>
                  <a:ext uri="{FF2B5EF4-FFF2-40B4-BE49-F238E27FC236}">
                    <a16:creationId xmlns:a16="http://schemas.microsoft.com/office/drawing/2014/main" id="{46677C3A-F29B-E277-22BE-C578FEC89F35}"/>
                  </a:ext>
                </a:extLst>
              </p:cNvPr>
              <p:cNvSpPr>
                <a:spLocks/>
              </p:cNvSpPr>
              <p:nvPr>
                <p:custDataLst>
                  <p:tags r:id="rId104"/>
                </p:custDataLst>
              </p:nvPr>
            </p:nvSpPr>
            <p:spPr bwMode="gray">
              <a:xfrm>
                <a:off x="1039" y="2821"/>
                <a:ext cx="514" cy="1"/>
              </a:xfrm>
              <a:custGeom>
                <a:avLst/>
                <a:gdLst>
                  <a:gd name="T0" fmla="*/ 0 w 721"/>
                  <a:gd name="T1" fmla="*/ 0 h 1"/>
                  <a:gd name="T2" fmla="*/ 186 w 721"/>
                  <a:gd name="T3" fmla="*/ 0 h 1"/>
                  <a:gd name="T4" fmla="*/ 0 60000 65536"/>
                  <a:gd name="T5" fmla="*/ 0 60000 65536"/>
                  <a:gd name="T6" fmla="*/ 0 w 721"/>
                  <a:gd name="T7" fmla="*/ 0 h 1"/>
                  <a:gd name="T8" fmla="*/ 721 w 721"/>
                  <a:gd name="T9" fmla="*/ 1 h 1"/>
                </a:gdLst>
                <a:ahLst/>
                <a:cxnLst>
                  <a:cxn ang="T4">
                    <a:pos x="T0" y="T1"/>
                  </a:cxn>
                  <a:cxn ang="T5">
                    <a:pos x="T2" y="T3"/>
                  </a:cxn>
                </a:cxnLst>
                <a:rect l="T6" t="T7" r="T8" b="T9"/>
                <a:pathLst>
                  <a:path w="721" h="1">
                    <a:moveTo>
                      <a:pt x="0" y="0"/>
                    </a:moveTo>
                    <a:lnTo>
                      <a:pt x="72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8" name="AutoShape 116">
                <a:extLst>
                  <a:ext uri="{FF2B5EF4-FFF2-40B4-BE49-F238E27FC236}">
                    <a16:creationId xmlns:a16="http://schemas.microsoft.com/office/drawing/2014/main" id="{AAD1AF5B-AD3A-D49A-0773-491371BE9285}"/>
                  </a:ext>
                </a:extLst>
              </p:cNvPr>
              <p:cNvSpPr>
                <a:spLocks noChangeArrowheads="1"/>
              </p:cNvSpPr>
              <p:nvPr>
                <p:custDataLst>
                  <p:tags r:id="rId105"/>
                </p:custDataLst>
              </p:nvPr>
            </p:nvSpPr>
            <p:spPr bwMode="gray">
              <a:xfrm>
                <a:off x="1603" y="2572"/>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39" name="AutoShape 117">
                <a:extLst>
                  <a:ext uri="{FF2B5EF4-FFF2-40B4-BE49-F238E27FC236}">
                    <a16:creationId xmlns:a16="http://schemas.microsoft.com/office/drawing/2014/main" id="{D09D21BA-735C-C984-36DA-55361B406644}"/>
                  </a:ext>
                </a:extLst>
              </p:cNvPr>
              <p:cNvSpPr>
                <a:spLocks noChangeArrowheads="1"/>
              </p:cNvSpPr>
              <p:nvPr>
                <p:custDataLst>
                  <p:tags r:id="rId106"/>
                </p:custDataLst>
              </p:nvPr>
            </p:nvSpPr>
            <p:spPr bwMode="gray">
              <a:xfrm>
                <a:off x="1398" y="2946"/>
                <a:ext cx="257"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40" name="Freeform 118">
                <a:extLst>
                  <a:ext uri="{FF2B5EF4-FFF2-40B4-BE49-F238E27FC236}">
                    <a16:creationId xmlns:a16="http://schemas.microsoft.com/office/drawing/2014/main" id="{E8D645CC-02C4-24EB-8E9F-7EA385E4909B}"/>
                  </a:ext>
                </a:extLst>
              </p:cNvPr>
              <p:cNvSpPr>
                <a:spLocks/>
              </p:cNvSpPr>
              <p:nvPr>
                <p:custDataLst>
                  <p:tags r:id="rId107"/>
                </p:custDataLst>
              </p:nvPr>
            </p:nvSpPr>
            <p:spPr bwMode="gray">
              <a:xfrm>
                <a:off x="1501" y="2634"/>
                <a:ext cx="103" cy="1"/>
              </a:xfrm>
              <a:custGeom>
                <a:avLst/>
                <a:gdLst>
                  <a:gd name="T0" fmla="*/ 0 w 145"/>
                  <a:gd name="T1" fmla="*/ 0 h 1"/>
                  <a:gd name="T2" fmla="*/ 36 w 145"/>
                  <a:gd name="T3" fmla="*/ 0 h 1"/>
                  <a:gd name="T4" fmla="*/ 0 60000 65536"/>
                  <a:gd name="T5" fmla="*/ 0 60000 65536"/>
                  <a:gd name="T6" fmla="*/ 0 w 145"/>
                  <a:gd name="T7" fmla="*/ 0 h 1"/>
                  <a:gd name="T8" fmla="*/ 145 w 145"/>
                  <a:gd name="T9" fmla="*/ 1 h 1"/>
                </a:gdLst>
                <a:ahLst/>
                <a:cxnLst>
                  <a:cxn ang="T4">
                    <a:pos x="T0" y="T1"/>
                  </a:cxn>
                  <a:cxn ang="T5">
                    <a:pos x="T2" y="T3"/>
                  </a:cxn>
                </a:cxnLst>
                <a:rect l="T6" t="T7" r="T8" b="T9"/>
                <a:pathLst>
                  <a:path w="145" h="1">
                    <a:moveTo>
                      <a:pt x="0" y="0"/>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1" name="Freeform 119">
                <a:extLst>
                  <a:ext uri="{FF2B5EF4-FFF2-40B4-BE49-F238E27FC236}">
                    <a16:creationId xmlns:a16="http://schemas.microsoft.com/office/drawing/2014/main" id="{61968E1E-CC2D-9359-5FD8-711E1E1D9612}"/>
                  </a:ext>
                </a:extLst>
              </p:cNvPr>
              <p:cNvSpPr>
                <a:spLocks/>
              </p:cNvSpPr>
              <p:nvPr>
                <p:custDataLst>
                  <p:tags r:id="rId108"/>
                </p:custDataLst>
              </p:nvPr>
            </p:nvSpPr>
            <p:spPr bwMode="gray">
              <a:xfrm>
                <a:off x="1296" y="2634"/>
                <a:ext cx="206" cy="188"/>
              </a:xfrm>
              <a:custGeom>
                <a:avLst/>
                <a:gdLst>
                  <a:gd name="T0" fmla="*/ 0 w 289"/>
                  <a:gd name="T1" fmla="*/ 121 h 217"/>
                  <a:gd name="T2" fmla="*/ 74 w 289"/>
                  <a:gd name="T3" fmla="*/ 0 h 217"/>
                  <a:gd name="T4" fmla="*/ 0 60000 65536"/>
                  <a:gd name="T5" fmla="*/ 0 60000 65536"/>
                  <a:gd name="T6" fmla="*/ 0 w 289"/>
                  <a:gd name="T7" fmla="*/ 0 h 217"/>
                  <a:gd name="T8" fmla="*/ 289 w 289"/>
                  <a:gd name="T9" fmla="*/ 217 h 217"/>
                </a:gdLst>
                <a:ahLst/>
                <a:cxnLst>
                  <a:cxn ang="T4">
                    <a:pos x="T0" y="T1"/>
                  </a:cxn>
                  <a:cxn ang="T5">
                    <a:pos x="T2" y="T3"/>
                  </a:cxn>
                </a:cxnLst>
                <a:rect l="T6" t="T7" r="T8" b="T9"/>
                <a:pathLst>
                  <a:path w="289" h="217">
                    <a:moveTo>
                      <a:pt x="0" y="216"/>
                    </a:moveTo>
                    <a:lnTo>
                      <a:pt x="288"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2" name="Freeform 120">
                <a:extLst>
                  <a:ext uri="{FF2B5EF4-FFF2-40B4-BE49-F238E27FC236}">
                    <a16:creationId xmlns:a16="http://schemas.microsoft.com/office/drawing/2014/main" id="{008ACA7B-3B1F-02B0-C8E1-CA0A20E1B4EE}"/>
                  </a:ext>
                </a:extLst>
              </p:cNvPr>
              <p:cNvSpPr>
                <a:spLocks/>
              </p:cNvSpPr>
              <p:nvPr>
                <p:custDataLst>
                  <p:tags r:id="rId109"/>
                </p:custDataLst>
              </p:nvPr>
            </p:nvSpPr>
            <p:spPr bwMode="gray">
              <a:xfrm>
                <a:off x="1142" y="2821"/>
                <a:ext cx="155" cy="188"/>
              </a:xfrm>
              <a:custGeom>
                <a:avLst/>
                <a:gdLst>
                  <a:gd name="T0" fmla="*/ 0 w 217"/>
                  <a:gd name="T1" fmla="*/ 0 h 217"/>
                  <a:gd name="T2" fmla="*/ 56 w 217"/>
                  <a:gd name="T3" fmla="*/ 121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0" y="0"/>
                    </a:moveTo>
                    <a:lnTo>
                      <a:pt x="216"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3" name="Freeform 121">
                <a:extLst>
                  <a:ext uri="{FF2B5EF4-FFF2-40B4-BE49-F238E27FC236}">
                    <a16:creationId xmlns:a16="http://schemas.microsoft.com/office/drawing/2014/main" id="{2DC2C20A-EF22-E4C3-10BA-6E7B31399599}"/>
                  </a:ext>
                </a:extLst>
              </p:cNvPr>
              <p:cNvSpPr>
                <a:spLocks/>
              </p:cNvSpPr>
              <p:nvPr>
                <p:custDataLst>
                  <p:tags r:id="rId110"/>
                </p:custDataLst>
              </p:nvPr>
            </p:nvSpPr>
            <p:spPr bwMode="gray">
              <a:xfrm>
                <a:off x="1296" y="3008"/>
                <a:ext cx="103" cy="1"/>
              </a:xfrm>
              <a:custGeom>
                <a:avLst/>
                <a:gdLst>
                  <a:gd name="T0" fmla="*/ 36 w 145"/>
                  <a:gd name="T1" fmla="*/ 0 h 1"/>
                  <a:gd name="T2" fmla="*/ 0 w 145"/>
                  <a:gd name="T3" fmla="*/ 0 h 1"/>
                  <a:gd name="T4" fmla="*/ 0 60000 65536"/>
                  <a:gd name="T5" fmla="*/ 0 60000 65536"/>
                  <a:gd name="T6" fmla="*/ 0 w 145"/>
                  <a:gd name="T7" fmla="*/ 0 h 1"/>
                  <a:gd name="T8" fmla="*/ 145 w 145"/>
                  <a:gd name="T9" fmla="*/ 1 h 1"/>
                </a:gdLst>
                <a:ahLst/>
                <a:cxnLst>
                  <a:cxn ang="T4">
                    <a:pos x="T0" y="T1"/>
                  </a:cxn>
                  <a:cxn ang="T5">
                    <a:pos x="T2" y="T3"/>
                  </a:cxn>
                </a:cxnLst>
                <a:rect l="T6" t="T7" r="T8" b="T9"/>
                <a:pathLst>
                  <a:path w="145" h="1">
                    <a:moveTo>
                      <a:pt x="144"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4" name="AutoShape 122">
                <a:extLst>
                  <a:ext uri="{FF2B5EF4-FFF2-40B4-BE49-F238E27FC236}">
                    <a16:creationId xmlns:a16="http://schemas.microsoft.com/office/drawing/2014/main" id="{2C691FC2-F873-3A85-5772-2320F2911F6C}"/>
                  </a:ext>
                </a:extLst>
              </p:cNvPr>
              <p:cNvSpPr>
                <a:spLocks noChangeArrowheads="1"/>
              </p:cNvSpPr>
              <p:nvPr>
                <p:custDataLst>
                  <p:tags r:id="rId111"/>
                </p:custDataLst>
              </p:nvPr>
            </p:nvSpPr>
            <p:spPr bwMode="gray">
              <a:xfrm>
                <a:off x="3192" y="1825"/>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45" name="Freeform 123">
                <a:extLst>
                  <a:ext uri="{FF2B5EF4-FFF2-40B4-BE49-F238E27FC236}">
                    <a16:creationId xmlns:a16="http://schemas.microsoft.com/office/drawing/2014/main" id="{C0C834F7-8B70-52CE-7C36-90FDD4459443}"/>
                  </a:ext>
                </a:extLst>
              </p:cNvPr>
              <p:cNvSpPr>
                <a:spLocks/>
              </p:cNvSpPr>
              <p:nvPr>
                <p:custDataLst>
                  <p:tags r:id="rId112"/>
                </p:custDataLst>
              </p:nvPr>
            </p:nvSpPr>
            <p:spPr bwMode="gray">
              <a:xfrm>
                <a:off x="2730" y="1514"/>
                <a:ext cx="411" cy="374"/>
              </a:xfrm>
              <a:custGeom>
                <a:avLst/>
                <a:gdLst>
                  <a:gd name="T0" fmla="*/ 0 w 577"/>
                  <a:gd name="T1" fmla="*/ 0 h 433"/>
                  <a:gd name="T2" fmla="*/ 148 w 577"/>
                  <a:gd name="T3" fmla="*/ 240 h 433"/>
                  <a:gd name="T4" fmla="*/ 0 60000 65536"/>
                  <a:gd name="T5" fmla="*/ 0 60000 65536"/>
                  <a:gd name="T6" fmla="*/ 0 w 577"/>
                  <a:gd name="T7" fmla="*/ 0 h 433"/>
                  <a:gd name="T8" fmla="*/ 577 w 577"/>
                  <a:gd name="T9" fmla="*/ 433 h 433"/>
                </a:gdLst>
                <a:ahLst/>
                <a:cxnLst>
                  <a:cxn ang="T4">
                    <a:pos x="T0" y="T1"/>
                  </a:cxn>
                  <a:cxn ang="T5">
                    <a:pos x="T2" y="T3"/>
                  </a:cxn>
                </a:cxnLst>
                <a:rect l="T6" t="T7" r="T8" b="T9"/>
                <a:pathLst>
                  <a:path w="577" h="433">
                    <a:moveTo>
                      <a:pt x="0" y="0"/>
                    </a:moveTo>
                    <a:lnTo>
                      <a:pt x="576" y="432"/>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6" name="Freeform 124">
                <a:extLst>
                  <a:ext uri="{FF2B5EF4-FFF2-40B4-BE49-F238E27FC236}">
                    <a16:creationId xmlns:a16="http://schemas.microsoft.com/office/drawing/2014/main" id="{3BBB2346-03CE-BE58-5778-04FD146BBD0D}"/>
                  </a:ext>
                </a:extLst>
              </p:cNvPr>
              <p:cNvSpPr>
                <a:spLocks/>
              </p:cNvSpPr>
              <p:nvPr>
                <p:custDataLst>
                  <p:tags r:id="rId113"/>
                </p:custDataLst>
              </p:nvPr>
            </p:nvSpPr>
            <p:spPr bwMode="gray">
              <a:xfrm>
                <a:off x="3140" y="1887"/>
                <a:ext cx="52" cy="1"/>
              </a:xfrm>
              <a:custGeom>
                <a:avLst/>
                <a:gdLst>
                  <a:gd name="T0" fmla="*/ 19 w 73"/>
                  <a:gd name="T1" fmla="*/ 0 h 1"/>
                  <a:gd name="T2" fmla="*/ 0 w 73"/>
                  <a:gd name="T3" fmla="*/ 0 h 1"/>
                  <a:gd name="T4" fmla="*/ 0 60000 65536"/>
                  <a:gd name="T5" fmla="*/ 0 60000 65536"/>
                  <a:gd name="T6" fmla="*/ 0 w 73"/>
                  <a:gd name="T7" fmla="*/ 0 h 1"/>
                  <a:gd name="T8" fmla="*/ 73 w 73"/>
                  <a:gd name="T9" fmla="*/ 1 h 1"/>
                </a:gdLst>
                <a:ahLst/>
                <a:cxnLst>
                  <a:cxn ang="T4">
                    <a:pos x="T0" y="T1"/>
                  </a:cxn>
                  <a:cxn ang="T5">
                    <a:pos x="T2" y="T3"/>
                  </a:cxn>
                </a:cxnLst>
                <a:rect l="T6" t="T7" r="T8" b="T9"/>
                <a:pathLst>
                  <a:path w="73" h="1">
                    <a:moveTo>
                      <a:pt x="72"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7" name="Oval 125">
                <a:extLst>
                  <a:ext uri="{FF2B5EF4-FFF2-40B4-BE49-F238E27FC236}">
                    <a16:creationId xmlns:a16="http://schemas.microsoft.com/office/drawing/2014/main" id="{346CAC1A-E665-4292-E34C-5A8BC369CDB7}"/>
                  </a:ext>
                </a:extLst>
              </p:cNvPr>
              <p:cNvSpPr>
                <a:spLocks noChangeArrowheads="1"/>
              </p:cNvSpPr>
              <p:nvPr>
                <p:custDataLst>
                  <p:tags r:id="rId114"/>
                </p:custDataLst>
              </p:nvPr>
            </p:nvSpPr>
            <p:spPr bwMode="gray">
              <a:xfrm>
                <a:off x="3234" y="1162"/>
                <a:ext cx="668" cy="668"/>
              </a:xfrm>
              <a:prstGeom prst="ellipse">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48" name="Freeform 126">
                <a:extLst>
                  <a:ext uri="{FF2B5EF4-FFF2-40B4-BE49-F238E27FC236}">
                    <a16:creationId xmlns:a16="http://schemas.microsoft.com/office/drawing/2014/main" id="{3E63F73F-1A73-FACF-306E-C2AAC2877E01}"/>
                  </a:ext>
                </a:extLst>
              </p:cNvPr>
              <p:cNvSpPr>
                <a:spLocks/>
              </p:cNvSpPr>
              <p:nvPr>
                <p:custDataLst>
                  <p:tags r:id="rId115"/>
                </p:custDataLst>
              </p:nvPr>
            </p:nvSpPr>
            <p:spPr bwMode="gray">
              <a:xfrm>
                <a:off x="3660" y="1002"/>
                <a:ext cx="216" cy="215"/>
              </a:xfrm>
              <a:custGeom>
                <a:avLst/>
                <a:gdLst>
                  <a:gd name="T0" fmla="*/ 84 w 216"/>
                  <a:gd name="T1" fmla="*/ 0 h 215"/>
                  <a:gd name="T2" fmla="*/ 0 w 216"/>
                  <a:gd name="T3" fmla="*/ 215 h 215"/>
                  <a:gd name="T4" fmla="*/ 216 w 216"/>
                  <a:gd name="T5" fmla="*/ 6 h 215"/>
                  <a:gd name="T6" fmla="*/ 0 60000 65536"/>
                  <a:gd name="T7" fmla="*/ 0 60000 65536"/>
                  <a:gd name="T8" fmla="*/ 0 60000 65536"/>
                  <a:gd name="T9" fmla="*/ 0 w 216"/>
                  <a:gd name="T10" fmla="*/ 0 h 215"/>
                  <a:gd name="T11" fmla="*/ 216 w 216"/>
                  <a:gd name="T12" fmla="*/ 215 h 215"/>
                </a:gdLst>
                <a:ahLst/>
                <a:cxnLst>
                  <a:cxn ang="T6">
                    <a:pos x="T0" y="T1"/>
                  </a:cxn>
                  <a:cxn ang="T7">
                    <a:pos x="T2" y="T3"/>
                  </a:cxn>
                  <a:cxn ang="T8">
                    <a:pos x="T4" y="T5"/>
                  </a:cxn>
                </a:cxnLst>
                <a:rect l="T9" t="T10" r="T11" b="T12"/>
                <a:pathLst>
                  <a:path w="216" h="215">
                    <a:moveTo>
                      <a:pt x="84" y="0"/>
                    </a:moveTo>
                    <a:lnTo>
                      <a:pt x="0" y="215"/>
                    </a:lnTo>
                    <a:lnTo>
                      <a:pt x="216" y="6"/>
                    </a:lnTo>
                  </a:path>
                </a:pathLst>
              </a:custGeom>
              <a:solidFill>
                <a:schemeClr val="accent1"/>
              </a:solidFill>
              <a:ln w="3175">
                <a:solidFill>
                  <a:schemeClr val="tx1"/>
                </a:solidFill>
                <a:round/>
                <a:headEnd/>
                <a:tailEnd/>
              </a:ln>
            </p:spPr>
            <p:txBody>
              <a:bodyPr wrap="none" anchor="ctr"/>
              <a:lstStyle/>
              <a:p>
                <a:endParaRPr lang="en-US" sz="1837"/>
              </a:p>
            </p:txBody>
          </p:sp>
        </p:grpSp>
        <p:sp>
          <p:nvSpPr>
            <p:cNvPr id="5156" name="AutoShape 127">
              <a:extLst>
                <a:ext uri="{FF2B5EF4-FFF2-40B4-BE49-F238E27FC236}">
                  <a16:creationId xmlns:a16="http://schemas.microsoft.com/office/drawing/2014/main" id="{377E11E5-D3ED-AC2A-09F1-299D18D3AD63}"/>
                </a:ext>
              </a:extLst>
            </p:cNvPr>
            <p:cNvSpPr>
              <a:spLocks noChangeArrowheads="1"/>
            </p:cNvSpPr>
            <p:nvPr/>
          </p:nvSpPr>
          <p:spPr bwMode="gray">
            <a:xfrm>
              <a:off x="5280" y="1104"/>
              <a:ext cx="480" cy="192"/>
            </a:xfrm>
            <a:prstGeom prst="wedgeRectCallout">
              <a:avLst>
                <a:gd name="adj1" fmla="val -6250"/>
                <a:gd name="adj2" fmla="val 80208"/>
              </a:avLst>
            </a:prstGeom>
            <a:solidFill>
              <a:srgbClr val="FF5050"/>
            </a:solidFill>
            <a:ln w="9525" algn="ctr">
              <a:solidFill>
                <a:srgbClr val="000000"/>
              </a:solidFill>
              <a:miter lim="800000"/>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224" dirty="0"/>
                <a:t>5 </a:t>
              </a:r>
              <a:r>
                <a:rPr lang="et-EE" altLang="en-US" sz="1224" dirty="0"/>
                <a:t>MIKSi</a:t>
              </a:r>
              <a:endParaRPr lang="en-US" altLang="en-US" sz="1224" dirty="0"/>
            </a:p>
          </p:txBody>
        </p:sp>
      </p:grpSp>
      <p:pic>
        <p:nvPicPr>
          <p:cNvPr id="5125" name="Picture 27">
            <a:extLst>
              <a:ext uri="{FF2B5EF4-FFF2-40B4-BE49-F238E27FC236}">
                <a16:creationId xmlns:a16="http://schemas.microsoft.com/office/drawing/2014/main" id="{77093B0E-0CD1-333A-32D1-3FFBB0F960EB}"/>
              </a:ext>
            </a:extLst>
          </p:cNvPr>
          <p:cNvPicPr>
            <a:picLocks noChangeAspect="1" noChangeArrowheads="1"/>
          </p:cNvPicPr>
          <p:nvPr>
            <p:custDataLst>
              <p:tags r:id="rId2"/>
            </p:custDataLst>
          </p:nvPr>
        </p:nvPicPr>
        <p:blipFill>
          <a:blip r:embed="rId119">
            <a:extLst>
              <a:ext uri="{28A0092B-C50C-407E-A947-70E740481C1C}">
                <a14:useLocalDpi xmlns:a14="http://schemas.microsoft.com/office/drawing/2010/main" val="0"/>
              </a:ext>
            </a:extLst>
          </a:blip>
          <a:srcRect/>
          <a:stretch>
            <a:fillRect/>
          </a:stretch>
        </p:blipFill>
        <p:spPr bwMode="gray">
          <a:xfrm>
            <a:off x="6477450" y="456769"/>
            <a:ext cx="1752564" cy="13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30">
            <a:extLst>
              <a:ext uri="{FF2B5EF4-FFF2-40B4-BE49-F238E27FC236}">
                <a16:creationId xmlns:a16="http://schemas.microsoft.com/office/drawing/2014/main" id="{BFB7CA09-BD60-7B27-BDCF-FABB52A83C46}"/>
              </a:ext>
            </a:extLst>
          </p:cNvPr>
          <p:cNvPicPr>
            <a:picLocks noChangeAspect="1" noChangeArrowheads="1"/>
          </p:cNvPicPr>
          <p:nvPr>
            <p:custDataLst>
              <p:tags r:id="rId3"/>
            </p:custDataLst>
          </p:nvPr>
        </p:nvPicPr>
        <p:blipFill>
          <a:blip r:embed="rId120">
            <a:extLst>
              <a:ext uri="{28A0092B-C50C-407E-A947-70E740481C1C}">
                <a14:useLocalDpi xmlns:a14="http://schemas.microsoft.com/office/drawing/2010/main" val="0"/>
              </a:ext>
            </a:extLst>
          </a:blip>
          <a:srcRect/>
          <a:stretch>
            <a:fillRect/>
          </a:stretch>
        </p:blipFill>
        <p:spPr bwMode="gray">
          <a:xfrm>
            <a:off x="2743938" y="576630"/>
            <a:ext cx="1904820" cy="15144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29">
            <a:extLst>
              <a:ext uri="{FF2B5EF4-FFF2-40B4-BE49-F238E27FC236}">
                <a16:creationId xmlns:a16="http://schemas.microsoft.com/office/drawing/2014/main" id="{E0101BD2-9BD7-E137-361B-9CC7B8024735}"/>
              </a:ext>
            </a:extLst>
          </p:cNvPr>
          <p:cNvPicPr>
            <a:picLocks noChangeAspect="1" noChangeArrowheads="1"/>
          </p:cNvPicPr>
          <p:nvPr>
            <p:custDataLst>
              <p:tags r:id="rId4"/>
            </p:custDataLst>
          </p:nvPr>
        </p:nvPicPr>
        <p:blipFill>
          <a:blip r:embed="rId121">
            <a:extLst>
              <a:ext uri="{28A0092B-C50C-407E-A947-70E740481C1C}">
                <a14:useLocalDpi xmlns:a14="http://schemas.microsoft.com/office/drawing/2010/main" val="0"/>
              </a:ext>
            </a:extLst>
          </a:blip>
          <a:srcRect/>
          <a:stretch>
            <a:fillRect/>
          </a:stretch>
        </p:blipFill>
        <p:spPr bwMode="gray">
          <a:xfrm>
            <a:off x="1600399" y="2424760"/>
            <a:ext cx="2457153" cy="153713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2">
            <a:extLst>
              <a:ext uri="{FF2B5EF4-FFF2-40B4-BE49-F238E27FC236}">
                <a16:creationId xmlns:a16="http://schemas.microsoft.com/office/drawing/2014/main" id="{B2813931-5D8D-01E0-DD8D-6C38E96C58DE}"/>
              </a:ext>
            </a:extLst>
          </p:cNvPr>
          <p:cNvPicPr>
            <a:picLocks noChangeArrowheads="1"/>
          </p:cNvPicPr>
          <p:nvPr>
            <p:custDataLst>
              <p:tags r:id="rId5"/>
            </p:custDataLst>
          </p:nvPr>
        </p:nvPicPr>
        <p:blipFill>
          <a:blip r:embed="rId122">
            <a:extLst>
              <a:ext uri="{28A0092B-C50C-407E-A947-70E740481C1C}">
                <a14:useLocalDpi xmlns:a14="http://schemas.microsoft.com/office/drawing/2010/main" val="0"/>
              </a:ext>
            </a:extLst>
          </a:blip>
          <a:srcRect/>
          <a:stretch>
            <a:fillRect/>
          </a:stretch>
        </p:blipFill>
        <p:spPr bwMode="gray">
          <a:xfrm>
            <a:off x="2209423" y="4572541"/>
            <a:ext cx="2439336" cy="167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9" name="Rectangle 4">
            <a:extLst>
              <a:ext uri="{FF2B5EF4-FFF2-40B4-BE49-F238E27FC236}">
                <a16:creationId xmlns:a16="http://schemas.microsoft.com/office/drawing/2014/main" id="{DA6580ED-17FA-9290-48C5-093946A9E93F}"/>
              </a:ext>
            </a:extLst>
          </p:cNvPr>
          <p:cNvSpPr>
            <a:spLocks noGrp="1" noChangeArrowheads="1"/>
          </p:cNvSpPr>
          <p:nvPr>
            <p:ph type="title"/>
            <p:custDataLst>
              <p:tags r:id="rId6"/>
            </p:custDataLst>
          </p:nvPr>
        </p:nvSpPr>
        <p:spPr>
          <a:xfrm>
            <a:off x="904686" y="34292"/>
            <a:ext cx="8678883" cy="508324"/>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7 </a:t>
            </a:r>
            <a:r>
              <a:rPr lang="et-EE" altLang="en-US" i="1" dirty="0"/>
              <a:t>töövahendit probleemi analüüsimiseks</a:t>
            </a:r>
            <a:endParaRPr lang="en-US" altLang="en-US" i="1" dirty="0"/>
          </a:p>
        </p:txBody>
      </p:sp>
      <p:grpSp>
        <p:nvGrpSpPr>
          <p:cNvPr id="5130" name="Group 5">
            <a:extLst>
              <a:ext uri="{FF2B5EF4-FFF2-40B4-BE49-F238E27FC236}">
                <a16:creationId xmlns:a16="http://schemas.microsoft.com/office/drawing/2014/main" id="{F9A2DCE5-2E23-6E2C-9DB9-028082908A64}"/>
              </a:ext>
            </a:extLst>
          </p:cNvPr>
          <p:cNvGrpSpPr>
            <a:grpSpLocks/>
          </p:cNvGrpSpPr>
          <p:nvPr>
            <p:custDataLst>
              <p:tags r:id="rId7"/>
            </p:custDataLst>
          </p:nvPr>
        </p:nvGrpSpPr>
        <p:grpSpPr bwMode="auto">
          <a:xfrm>
            <a:off x="3895576" y="1195372"/>
            <a:ext cx="4360353" cy="4446200"/>
            <a:chOff x="1484" y="816"/>
            <a:chExt cx="2692" cy="2745"/>
          </a:xfrm>
        </p:grpSpPr>
        <p:sp>
          <p:nvSpPr>
            <p:cNvPr id="5147" name="Freeform 6">
              <a:extLst>
                <a:ext uri="{FF2B5EF4-FFF2-40B4-BE49-F238E27FC236}">
                  <a16:creationId xmlns:a16="http://schemas.microsoft.com/office/drawing/2014/main" id="{0FDD0D05-47F9-2811-A81A-CD3C9C653909}"/>
                </a:ext>
              </a:extLst>
            </p:cNvPr>
            <p:cNvSpPr>
              <a:spLocks/>
            </p:cNvSpPr>
            <p:nvPr/>
          </p:nvSpPr>
          <p:spPr bwMode="gray">
            <a:xfrm>
              <a:off x="3007" y="2345"/>
              <a:ext cx="1025" cy="967"/>
            </a:xfrm>
            <a:custGeom>
              <a:avLst/>
              <a:gdLst>
                <a:gd name="T0" fmla="*/ 89 w 1025"/>
                <a:gd name="T1" fmla="*/ 315 h 967"/>
                <a:gd name="T2" fmla="*/ 116 w 1025"/>
                <a:gd name="T3" fmla="*/ 292 h 967"/>
                <a:gd name="T4" fmla="*/ 143 w 1025"/>
                <a:gd name="T5" fmla="*/ 266 h 967"/>
                <a:gd name="T6" fmla="*/ 168 w 1025"/>
                <a:gd name="T7" fmla="*/ 241 h 967"/>
                <a:gd name="T8" fmla="*/ 192 w 1025"/>
                <a:gd name="T9" fmla="*/ 213 h 967"/>
                <a:gd name="T10" fmla="*/ 214 w 1025"/>
                <a:gd name="T11" fmla="*/ 185 h 967"/>
                <a:gd name="T12" fmla="*/ 234 w 1025"/>
                <a:gd name="T13" fmla="*/ 155 h 967"/>
                <a:gd name="T14" fmla="*/ 253 w 1025"/>
                <a:gd name="T15" fmla="*/ 125 h 967"/>
                <a:gd name="T16" fmla="*/ 270 w 1025"/>
                <a:gd name="T17" fmla="*/ 93 h 967"/>
                <a:gd name="T18" fmla="*/ 285 w 1025"/>
                <a:gd name="T19" fmla="*/ 61 h 967"/>
                <a:gd name="T20" fmla="*/ 299 w 1025"/>
                <a:gd name="T21" fmla="*/ 28 h 967"/>
                <a:gd name="T22" fmla="*/ 310 w 1025"/>
                <a:gd name="T23" fmla="*/ 0 h 967"/>
                <a:gd name="T24" fmla="*/ 667 w 1025"/>
                <a:gd name="T25" fmla="*/ 233 h 967"/>
                <a:gd name="T26" fmla="*/ 1024 w 1025"/>
                <a:gd name="T27" fmla="*/ 5 h 967"/>
                <a:gd name="T28" fmla="*/ 1010 w 1025"/>
                <a:gd name="T29" fmla="*/ 75 h 967"/>
                <a:gd name="T30" fmla="*/ 993 w 1025"/>
                <a:gd name="T31" fmla="*/ 146 h 967"/>
                <a:gd name="T32" fmla="*/ 972 w 1025"/>
                <a:gd name="T33" fmla="*/ 214 h 967"/>
                <a:gd name="T34" fmla="*/ 947 w 1025"/>
                <a:gd name="T35" fmla="*/ 282 h 967"/>
                <a:gd name="T36" fmla="*/ 920 w 1025"/>
                <a:gd name="T37" fmla="*/ 348 h 967"/>
                <a:gd name="T38" fmla="*/ 888 w 1025"/>
                <a:gd name="T39" fmla="*/ 412 h 967"/>
                <a:gd name="T40" fmla="*/ 854 w 1025"/>
                <a:gd name="T41" fmla="*/ 474 h 967"/>
                <a:gd name="T42" fmla="*/ 816 w 1025"/>
                <a:gd name="T43" fmla="*/ 536 h 967"/>
                <a:gd name="T44" fmla="*/ 776 w 1025"/>
                <a:gd name="T45" fmla="*/ 594 h 967"/>
                <a:gd name="T46" fmla="*/ 732 w 1025"/>
                <a:gd name="T47" fmla="*/ 651 h 967"/>
                <a:gd name="T48" fmla="*/ 685 w 1025"/>
                <a:gd name="T49" fmla="*/ 706 h 967"/>
                <a:gd name="T50" fmla="*/ 635 w 1025"/>
                <a:gd name="T51" fmla="*/ 759 h 967"/>
                <a:gd name="T52" fmla="*/ 583 w 1025"/>
                <a:gd name="T53" fmla="*/ 809 h 967"/>
                <a:gd name="T54" fmla="*/ 527 w 1025"/>
                <a:gd name="T55" fmla="*/ 856 h 967"/>
                <a:gd name="T56" fmla="*/ 616 w 1025"/>
                <a:gd name="T57" fmla="*/ 966 h 967"/>
                <a:gd name="T58" fmla="*/ 58 w 1025"/>
                <a:gd name="T59" fmla="*/ 777 h 967"/>
                <a:gd name="T60" fmla="*/ 0 w 1025"/>
                <a:gd name="T61" fmla="*/ 206 h 967"/>
                <a:gd name="T62" fmla="*/ 89 w 1025"/>
                <a:gd name="T63" fmla="*/ 315 h 9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5"/>
                <a:gd name="T97" fmla="*/ 0 h 967"/>
                <a:gd name="T98" fmla="*/ 1025 w 1025"/>
                <a:gd name="T99" fmla="*/ 967 h 9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5" h="967">
                  <a:moveTo>
                    <a:pt x="89" y="315"/>
                  </a:moveTo>
                  <a:lnTo>
                    <a:pt x="116" y="292"/>
                  </a:lnTo>
                  <a:lnTo>
                    <a:pt x="143" y="266"/>
                  </a:lnTo>
                  <a:lnTo>
                    <a:pt x="168" y="241"/>
                  </a:lnTo>
                  <a:lnTo>
                    <a:pt x="192" y="213"/>
                  </a:lnTo>
                  <a:lnTo>
                    <a:pt x="214" y="185"/>
                  </a:lnTo>
                  <a:lnTo>
                    <a:pt x="234" y="155"/>
                  </a:lnTo>
                  <a:lnTo>
                    <a:pt x="253" y="125"/>
                  </a:lnTo>
                  <a:lnTo>
                    <a:pt x="270" y="93"/>
                  </a:lnTo>
                  <a:lnTo>
                    <a:pt x="285" y="61"/>
                  </a:lnTo>
                  <a:lnTo>
                    <a:pt x="299" y="28"/>
                  </a:lnTo>
                  <a:lnTo>
                    <a:pt x="310" y="0"/>
                  </a:lnTo>
                  <a:lnTo>
                    <a:pt x="667" y="233"/>
                  </a:lnTo>
                  <a:lnTo>
                    <a:pt x="1024" y="5"/>
                  </a:lnTo>
                  <a:lnTo>
                    <a:pt x="1010" y="75"/>
                  </a:lnTo>
                  <a:lnTo>
                    <a:pt x="993" y="146"/>
                  </a:lnTo>
                  <a:lnTo>
                    <a:pt x="972" y="214"/>
                  </a:lnTo>
                  <a:lnTo>
                    <a:pt x="947" y="282"/>
                  </a:lnTo>
                  <a:lnTo>
                    <a:pt x="920" y="348"/>
                  </a:lnTo>
                  <a:lnTo>
                    <a:pt x="888" y="412"/>
                  </a:lnTo>
                  <a:lnTo>
                    <a:pt x="854" y="474"/>
                  </a:lnTo>
                  <a:lnTo>
                    <a:pt x="816" y="536"/>
                  </a:lnTo>
                  <a:lnTo>
                    <a:pt x="776" y="594"/>
                  </a:lnTo>
                  <a:lnTo>
                    <a:pt x="732" y="651"/>
                  </a:lnTo>
                  <a:lnTo>
                    <a:pt x="685" y="706"/>
                  </a:lnTo>
                  <a:lnTo>
                    <a:pt x="635" y="759"/>
                  </a:lnTo>
                  <a:lnTo>
                    <a:pt x="583" y="809"/>
                  </a:lnTo>
                  <a:lnTo>
                    <a:pt x="527" y="856"/>
                  </a:lnTo>
                  <a:lnTo>
                    <a:pt x="616" y="966"/>
                  </a:lnTo>
                  <a:lnTo>
                    <a:pt x="58" y="777"/>
                  </a:lnTo>
                  <a:lnTo>
                    <a:pt x="0" y="206"/>
                  </a:lnTo>
                  <a:lnTo>
                    <a:pt x="89" y="315"/>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48" name="Freeform 7">
              <a:extLst>
                <a:ext uri="{FF2B5EF4-FFF2-40B4-BE49-F238E27FC236}">
                  <a16:creationId xmlns:a16="http://schemas.microsoft.com/office/drawing/2014/main" id="{44A721C5-D63B-C8A9-2CC9-DB9B19041D49}"/>
                </a:ext>
              </a:extLst>
            </p:cNvPr>
            <p:cNvSpPr>
              <a:spLocks/>
            </p:cNvSpPr>
            <p:nvPr/>
          </p:nvSpPr>
          <p:spPr bwMode="gray">
            <a:xfrm>
              <a:off x="2227" y="2603"/>
              <a:ext cx="1209" cy="958"/>
            </a:xfrm>
            <a:custGeom>
              <a:avLst/>
              <a:gdLst>
                <a:gd name="T0" fmla="*/ 378 w 1209"/>
                <a:gd name="T1" fmla="*/ 138 h 958"/>
                <a:gd name="T2" fmla="*/ 413 w 1209"/>
                <a:gd name="T3" fmla="*/ 144 h 958"/>
                <a:gd name="T4" fmla="*/ 450 w 1209"/>
                <a:gd name="T5" fmla="*/ 149 h 958"/>
                <a:gd name="T6" fmla="*/ 486 w 1209"/>
                <a:gd name="T7" fmla="*/ 152 h 958"/>
                <a:gd name="T8" fmla="*/ 522 w 1209"/>
                <a:gd name="T9" fmla="*/ 153 h 958"/>
                <a:gd name="T10" fmla="*/ 558 w 1209"/>
                <a:gd name="T11" fmla="*/ 153 h 958"/>
                <a:gd name="T12" fmla="*/ 594 w 1209"/>
                <a:gd name="T13" fmla="*/ 150 h 958"/>
                <a:gd name="T14" fmla="*/ 629 w 1209"/>
                <a:gd name="T15" fmla="*/ 145 h 958"/>
                <a:gd name="T16" fmla="*/ 665 w 1209"/>
                <a:gd name="T17" fmla="*/ 138 h 958"/>
                <a:gd name="T18" fmla="*/ 699 w 1209"/>
                <a:gd name="T19" fmla="*/ 130 h 958"/>
                <a:gd name="T20" fmla="*/ 734 w 1209"/>
                <a:gd name="T21" fmla="*/ 120 h 958"/>
                <a:gd name="T22" fmla="*/ 762 w 1209"/>
                <a:gd name="T23" fmla="*/ 111 h 958"/>
                <a:gd name="T24" fmla="*/ 806 w 1209"/>
                <a:gd name="T25" fmla="*/ 535 h 958"/>
                <a:gd name="T26" fmla="*/ 1208 w 1209"/>
                <a:gd name="T27" fmla="*/ 669 h 958"/>
                <a:gd name="T28" fmla="*/ 1144 w 1209"/>
                <a:gd name="T29" fmla="*/ 702 h 958"/>
                <a:gd name="T30" fmla="*/ 1079 w 1209"/>
                <a:gd name="T31" fmla="*/ 734 h 958"/>
                <a:gd name="T32" fmla="*/ 1013 w 1209"/>
                <a:gd name="T33" fmla="*/ 760 h 958"/>
                <a:gd name="T34" fmla="*/ 944 w 1209"/>
                <a:gd name="T35" fmla="*/ 784 h 958"/>
                <a:gd name="T36" fmla="*/ 876 w 1209"/>
                <a:gd name="T37" fmla="*/ 804 h 958"/>
                <a:gd name="T38" fmla="*/ 806 w 1209"/>
                <a:gd name="T39" fmla="*/ 820 h 958"/>
                <a:gd name="T40" fmla="*/ 736 w 1209"/>
                <a:gd name="T41" fmla="*/ 832 h 958"/>
                <a:gd name="T42" fmla="*/ 664 w 1209"/>
                <a:gd name="T43" fmla="*/ 842 h 958"/>
                <a:gd name="T44" fmla="*/ 594 w 1209"/>
                <a:gd name="T45" fmla="*/ 847 h 958"/>
                <a:gd name="T46" fmla="*/ 522 w 1209"/>
                <a:gd name="T47" fmla="*/ 849 h 958"/>
                <a:gd name="T48" fmla="*/ 450 w 1209"/>
                <a:gd name="T49" fmla="*/ 847 h 958"/>
                <a:gd name="T50" fmla="*/ 377 w 1209"/>
                <a:gd name="T51" fmla="*/ 841 h 958"/>
                <a:gd name="T52" fmla="*/ 305 w 1209"/>
                <a:gd name="T53" fmla="*/ 832 h 958"/>
                <a:gd name="T54" fmla="*/ 234 w 1209"/>
                <a:gd name="T55" fmla="*/ 818 h 958"/>
                <a:gd name="T56" fmla="*/ 204 w 1209"/>
                <a:gd name="T57" fmla="*/ 957 h 958"/>
                <a:gd name="T58" fmla="*/ 0 w 1209"/>
                <a:gd name="T59" fmla="*/ 404 h 958"/>
                <a:gd name="T60" fmla="*/ 407 w 1209"/>
                <a:gd name="T61" fmla="*/ 0 h 958"/>
                <a:gd name="T62" fmla="*/ 378 w 1209"/>
                <a:gd name="T63" fmla="*/ 138 h 9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9"/>
                <a:gd name="T97" fmla="*/ 0 h 958"/>
                <a:gd name="T98" fmla="*/ 1209 w 1209"/>
                <a:gd name="T99" fmla="*/ 958 h 9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9" h="958">
                  <a:moveTo>
                    <a:pt x="378" y="138"/>
                  </a:moveTo>
                  <a:lnTo>
                    <a:pt x="413" y="144"/>
                  </a:lnTo>
                  <a:lnTo>
                    <a:pt x="450" y="149"/>
                  </a:lnTo>
                  <a:lnTo>
                    <a:pt x="486" y="152"/>
                  </a:lnTo>
                  <a:lnTo>
                    <a:pt x="522" y="153"/>
                  </a:lnTo>
                  <a:lnTo>
                    <a:pt x="558" y="153"/>
                  </a:lnTo>
                  <a:lnTo>
                    <a:pt x="594" y="150"/>
                  </a:lnTo>
                  <a:lnTo>
                    <a:pt x="629" y="145"/>
                  </a:lnTo>
                  <a:lnTo>
                    <a:pt x="665" y="138"/>
                  </a:lnTo>
                  <a:lnTo>
                    <a:pt x="699" y="130"/>
                  </a:lnTo>
                  <a:lnTo>
                    <a:pt x="734" y="120"/>
                  </a:lnTo>
                  <a:lnTo>
                    <a:pt x="762" y="111"/>
                  </a:lnTo>
                  <a:lnTo>
                    <a:pt x="806" y="535"/>
                  </a:lnTo>
                  <a:lnTo>
                    <a:pt x="1208" y="669"/>
                  </a:lnTo>
                  <a:lnTo>
                    <a:pt x="1144" y="702"/>
                  </a:lnTo>
                  <a:lnTo>
                    <a:pt x="1079" y="734"/>
                  </a:lnTo>
                  <a:lnTo>
                    <a:pt x="1013" y="760"/>
                  </a:lnTo>
                  <a:lnTo>
                    <a:pt x="944" y="784"/>
                  </a:lnTo>
                  <a:lnTo>
                    <a:pt x="876" y="804"/>
                  </a:lnTo>
                  <a:lnTo>
                    <a:pt x="806" y="820"/>
                  </a:lnTo>
                  <a:lnTo>
                    <a:pt x="736" y="832"/>
                  </a:lnTo>
                  <a:lnTo>
                    <a:pt x="664" y="842"/>
                  </a:lnTo>
                  <a:lnTo>
                    <a:pt x="594" y="847"/>
                  </a:lnTo>
                  <a:lnTo>
                    <a:pt x="522" y="849"/>
                  </a:lnTo>
                  <a:lnTo>
                    <a:pt x="450" y="847"/>
                  </a:lnTo>
                  <a:lnTo>
                    <a:pt x="377" y="841"/>
                  </a:lnTo>
                  <a:lnTo>
                    <a:pt x="305" y="832"/>
                  </a:lnTo>
                  <a:lnTo>
                    <a:pt x="234" y="818"/>
                  </a:lnTo>
                  <a:lnTo>
                    <a:pt x="204" y="957"/>
                  </a:lnTo>
                  <a:lnTo>
                    <a:pt x="0" y="404"/>
                  </a:lnTo>
                  <a:lnTo>
                    <a:pt x="407" y="0"/>
                  </a:lnTo>
                  <a:lnTo>
                    <a:pt x="378" y="138"/>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49" name="Freeform 8">
              <a:extLst>
                <a:ext uri="{FF2B5EF4-FFF2-40B4-BE49-F238E27FC236}">
                  <a16:creationId xmlns:a16="http://schemas.microsoft.com/office/drawing/2014/main" id="{F79C16FC-CB51-CECA-7A86-646980CC85B9}"/>
                </a:ext>
              </a:extLst>
            </p:cNvPr>
            <p:cNvSpPr>
              <a:spLocks/>
            </p:cNvSpPr>
            <p:nvPr/>
          </p:nvSpPr>
          <p:spPr bwMode="gray">
            <a:xfrm>
              <a:off x="1484" y="2284"/>
              <a:ext cx="1009" cy="1106"/>
            </a:xfrm>
            <a:custGeom>
              <a:avLst/>
              <a:gdLst>
                <a:gd name="T0" fmla="*/ 746 w 1009"/>
                <a:gd name="T1" fmla="*/ 126 h 1106"/>
                <a:gd name="T2" fmla="*/ 763 w 1009"/>
                <a:gd name="T3" fmla="*/ 157 h 1106"/>
                <a:gd name="T4" fmla="*/ 783 w 1009"/>
                <a:gd name="T5" fmla="*/ 189 h 1106"/>
                <a:gd name="T6" fmla="*/ 802 w 1009"/>
                <a:gd name="T7" fmla="*/ 219 h 1106"/>
                <a:gd name="T8" fmla="*/ 825 w 1009"/>
                <a:gd name="T9" fmla="*/ 248 h 1106"/>
                <a:gd name="T10" fmla="*/ 847 w 1009"/>
                <a:gd name="T11" fmla="*/ 275 h 1106"/>
                <a:gd name="T12" fmla="*/ 873 w 1009"/>
                <a:gd name="T13" fmla="*/ 301 h 1106"/>
                <a:gd name="T14" fmla="*/ 898 w 1009"/>
                <a:gd name="T15" fmla="*/ 326 h 1106"/>
                <a:gd name="T16" fmla="*/ 926 w 1009"/>
                <a:gd name="T17" fmla="*/ 349 h 1106"/>
                <a:gd name="T18" fmla="*/ 954 w 1009"/>
                <a:gd name="T19" fmla="*/ 371 h 1106"/>
                <a:gd name="T20" fmla="*/ 983 w 1009"/>
                <a:gd name="T21" fmla="*/ 391 h 1106"/>
                <a:gd name="T22" fmla="*/ 1008 w 1009"/>
                <a:gd name="T23" fmla="*/ 408 h 1106"/>
                <a:gd name="T24" fmla="*/ 706 w 1009"/>
                <a:gd name="T25" fmla="*/ 709 h 1106"/>
                <a:gd name="T26" fmla="*/ 855 w 1009"/>
                <a:gd name="T27" fmla="*/ 1105 h 1106"/>
                <a:gd name="T28" fmla="*/ 790 w 1009"/>
                <a:gd name="T29" fmla="*/ 1077 h 1106"/>
                <a:gd name="T30" fmla="*/ 724 w 1009"/>
                <a:gd name="T31" fmla="*/ 1046 h 1106"/>
                <a:gd name="T32" fmla="*/ 661 w 1009"/>
                <a:gd name="T33" fmla="*/ 1011 h 1106"/>
                <a:gd name="T34" fmla="*/ 600 w 1009"/>
                <a:gd name="T35" fmla="*/ 972 h 1106"/>
                <a:gd name="T36" fmla="*/ 541 w 1009"/>
                <a:gd name="T37" fmla="*/ 932 h 1106"/>
                <a:gd name="T38" fmla="*/ 485 w 1009"/>
                <a:gd name="T39" fmla="*/ 888 h 1106"/>
                <a:gd name="T40" fmla="*/ 432 w 1009"/>
                <a:gd name="T41" fmla="*/ 841 h 1106"/>
                <a:gd name="T42" fmla="*/ 379 w 1009"/>
                <a:gd name="T43" fmla="*/ 791 h 1106"/>
                <a:gd name="T44" fmla="*/ 331 w 1009"/>
                <a:gd name="T45" fmla="*/ 740 h 1106"/>
                <a:gd name="T46" fmla="*/ 284 w 1009"/>
                <a:gd name="T47" fmla="*/ 685 h 1106"/>
                <a:gd name="T48" fmla="*/ 240 w 1009"/>
                <a:gd name="T49" fmla="*/ 628 h 1106"/>
                <a:gd name="T50" fmla="*/ 198 w 1009"/>
                <a:gd name="T51" fmla="*/ 568 h 1106"/>
                <a:gd name="T52" fmla="*/ 160 w 1009"/>
                <a:gd name="T53" fmla="*/ 507 h 1106"/>
                <a:gd name="T54" fmla="*/ 126 w 1009"/>
                <a:gd name="T55" fmla="*/ 442 h 1106"/>
                <a:gd name="T56" fmla="*/ 0 w 1009"/>
                <a:gd name="T57" fmla="*/ 506 h 1106"/>
                <a:gd name="T58" fmla="*/ 301 w 1009"/>
                <a:gd name="T59" fmla="*/ 0 h 1106"/>
                <a:gd name="T60" fmla="*/ 871 w 1009"/>
                <a:gd name="T61" fmla="*/ 62 h 1106"/>
                <a:gd name="T62" fmla="*/ 746 w 1009"/>
                <a:gd name="T63" fmla="*/ 126 h 1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9"/>
                <a:gd name="T97" fmla="*/ 0 h 1106"/>
                <a:gd name="T98" fmla="*/ 1009 w 1009"/>
                <a:gd name="T99" fmla="*/ 1106 h 1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9" h="1106">
                  <a:moveTo>
                    <a:pt x="746" y="126"/>
                  </a:moveTo>
                  <a:lnTo>
                    <a:pt x="763" y="157"/>
                  </a:lnTo>
                  <a:lnTo>
                    <a:pt x="783" y="189"/>
                  </a:lnTo>
                  <a:lnTo>
                    <a:pt x="802" y="219"/>
                  </a:lnTo>
                  <a:lnTo>
                    <a:pt x="825" y="248"/>
                  </a:lnTo>
                  <a:lnTo>
                    <a:pt x="847" y="275"/>
                  </a:lnTo>
                  <a:lnTo>
                    <a:pt x="873" y="301"/>
                  </a:lnTo>
                  <a:lnTo>
                    <a:pt x="898" y="326"/>
                  </a:lnTo>
                  <a:lnTo>
                    <a:pt x="926" y="349"/>
                  </a:lnTo>
                  <a:lnTo>
                    <a:pt x="954" y="371"/>
                  </a:lnTo>
                  <a:lnTo>
                    <a:pt x="983" y="391"/>
                  </a:lnTo>
                  <a:lnTo>
                    <a:pt x="1008" y="408"/>
                  </a:lnTo>
                  <a:lnTo>
                    <a:pt x="706" y="709"/>
                  </a:lnTo>
                  <a:lnTo>
                    <a:pt x="855" y="1105"/>
                  </a:lnTo>
                  <a:lnTo>
                    <a:pt x="790" y="1077"/>
                  </a:lnTo>
                  <a:lnTo>
                    <a:pt x="724" y="1046"/>
                  </a:lnTo>
                  <a:lnTo>
                    <a:pt x="661" y="1011"/>
                  </a:lnTo>
                  <a:lnTo>
                    <a:pt x="600" y="972"/>
                  </a:lnTo>
                  <a:lnTo>
                    <a:pt x="541" y="932"/>
                  </a:lnTo>
                  <a:lnTo>
                    <a:pt x="485" y="888"/>
                  </a:lnTo>
                  <a:lnTo>
                    <a:pt x="432" y="841"/>
                  </a:lnTo>
                  <a:lnTo>
                    <a:pt x="379" y="791"/>
                  </a:lnTo>
                  <a:lnTo>
                    <a:pt x="331" y="740"/>
                  </a:lnTo>
                  <a:lnTo>
                    <a:pt x="284" y="685"/>
                  </a:lnTo>
                  <a:lnTo>
                    <a:pt x="240" y="628"/>
                  </a:lnTo>
                  <a:lnTo>
                    <a:pt x="198" y="568"/>
                  </a:lnTo>
                  <a:lnTo>
                    <a:pt x="160" y="507"/>
                  </a:lnTo>
                  <a:lnTo>
                    <a:pt x="126" y="442"/>
                  </a:lnTo>
                  <a:lnTo>
                    <a:pt x="0" y="506"/>
                  </a:lnTo>
                  <a:lnTo>
                    <a:pt x="301" y="0"/>
                  </a:lnTo>
                  <a:lnTo>
                    <a:pt x="871" y="62"/>
                  </a:lnTo>
                  <a:lnTo>
                    <a:pt x="746" y="126"/>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50" name="Freeform 9">
              <a:extLst>
                <a:ext uri="{FF2B5EF4-FFF2-40B4-BE49-F238E27FC236}">
                  <a16:creationId xmlns:a16="http://schemas.microsoft.com/office/drawing/2014/main" id="{130A698E-531C-842F-7B3F-B0B0B28CCD1C}"/>
                </a:ext>
              </a:extLst>
            </p:cNvPr>
            <p:cNvSpPr>
              <a:spLocks/>
            </p:cNvSpPr>
            <p:nvPr/>
          </p:nvSpPr>
          <p:spPr bwMode="gray">
            <a:xfrm>
              <a:off x="1487" y="1497"/>
              <a:ext cx="891" cy="1118"/>
            </a:xfrm>
            <a:custGeom>
              <a:avLst/>
              <a:gdLst>
                <a:gd name="T0" fmla="*/ 762 w 891"/>
                <a:gd name="T1" fmla="*/ 429 h 1118"/>
                <a:gd name="T2" fmla="*/ 748 w 891"/>
                <a:gd name="T3" fmla="*/ 461 h 1118"/>
                <a:gd name="T4" fmla="*/ 735 w 891"/>
                <a:gd name="T5" fmla="*/ 496 h 1118"/>
                <a:gd name="T6" fmla="*/ 723 w 891"/>
                <a:gd name="T7" fmla="*/ 530 h 1118"/>
                <a:gd name="T8" fmla="*/ 714 w 891"/>
                <a:gd name="T9" fmla="*/ 565 h 1118"/>
                <a:gd name="T10" fmla="*/ 706 w 891"/>
                <a:gd name="T11" fmla="*/ 600 h 1118"/>
                <a:gd name="T12" fmla="*/ 702 w 891"/>
                <a:gd name="T13" fmla="*/ 636 h 1118"/>
                <a:gd name="T14" fmla="*/ 698 w 891"/>
                <a:gd name="T15" fmla="*/ 671 h 1118"/>
                <a:gd name="T16" fmla="*/ 696 w 891"/>
                <a:gd name="T17" fmla="*/ 707 h 1118"/>
                <a:gd name="T18" fmla="*/ 697 w 891"/>
                <a:gd name="T19" fmla="*/ 743 h 1118"/>
                <a:gd name="T20" fmla="*/ 699 w 891"/>
                <a:gd name="T21" fmla="*/ 779 h 1118"/>
                <a:gd name="T22" fmla="*/ 701 w 891"/>
                <a:gd name="T23" fmla="*/ 809 h 1118"/>
                <a:gd name="T24" fmla="*/ 278 w 891"/>
                <a:gd name="T25" fmla="*/ 756 h 1118"/>
                <a:gd name="T26" fmla="*/ 57 w 891"/>
                <a:gd name="T27" fmla="*/ 1117 h 1118"/>
                <a:gd name="T28" fmla="*/ 39 w 891"/>
                <a:gd name="T29" fmla="*/ 1048 h 1118"/>
                <a:gd name="T30" fmla="*/ 23 w 891"/>
                <a:gd name="T31" fmla="*/ 977 h 1118"/>
                <a:gd name="T32" fmla="*/ 12 w 891"/>
                <a:gd name="T33" fmla="*/ 906 h 1118"/>
                <a:gd name="T34" fmla="*/ 5 w 891"/>
                <a:gd name="T35" fmla="*/ 834 h 1118"/>
                <a:gd name="T36" fmla="*/ 0 w 891"/>
                <a:gd name="T37" fmla="*/ 763 h 1118"/>
                <a:gd name="T38" fmla="*/ 1 w 891"/>
                <a:gd name="T39" fmla="*/ 692 h 1118"/>
                <a:gd name="T40" fmla="*/ 5 w 891"/>
                <a:gd name="T41" fmla="*/ 621 h 1118"/>
                <a:gd name="T42" fmla="*/ 12 w 891"/>
                <a:gd name="T43" fmla="*/ 549 h 1118"/>
                <a:gd name="T44" fmla="*/ 22 w 891"/>
                <a:gd name="T45" fmla="*/ 479 h 1118"/>
                <a:gd name="T46" fmla="*/ 37 w 891"/>
                <a:gd name="T47" fmla="*/ 408 h 1118"/>
                <a:gd name="T48" fmla="*/ 55 w 891"/>
                <a:gd name="T49" fmla="*/ 338 h 1118"/>
                <a:gd name="T50" fmla="*/ 76 w 891"/>
                <a:gd name="T51" fmla="*/ 269 h 1118"/>
                <a:gd name="T52" fmla="*/ 101 w 891"/>
                <a:gd name="T53" fmla="*/ 201 h 1118"/>
                <a:gd name="T54" fmla="*/ 131 w 891"/>
                <a:gd name="T55" fmla="*/ 134 h 1118"/>
                <a:gd name="T56" fmla="*/ 3 w 891"/>
                <a:gd name="T57" fmla="*/ 74 h 1118"/>
                <a:gd name="T58" fmla="*/ 587 w 891"/>
                <a:gd name="T59" fmla="*/ 0 h 1118"/>
                <a:gd name="T60" fmla="*/ 890 w 891"/>
                <a:gd name="T61" fmla="*/ 488 h 1118"/>
                <a:gd name="T62" fmla="*/ 762 w 891"/>
                <a:gd name="T63" fmla="*/ 429 h 1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1"/>
                <a:gd name="T97" fmla="*/ 0 h 1118"/>
                <a:gd name="T98" fmla="*/ 891 w 891"/>
                <a:gd name="T99" fmla="*/ 1118 h 1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1" h="1118">
                  <a:moveTo>
                    <a:pt x="762" y="429"/>
                  </a:moveTo>
                  <a:lnTo>
                    <a:pt x="748" y="461"/>
                  </a:lnTo>
                  <a:lnTo>
                    <a:pt x="735" y="496"/>
                  </a:lnTo>
                  <a:lnTo>
                    <a:pt x="723" y="530"/>
                  </a:lnTo>
                  <a:lnTo>
                    <a:pt x="714" y="565"/>
                  </a:lnTo>
                  <a:lnTo>
                    <a:pt x="706" y="600"/>
                  </a:lnTo>
                  <a:lnTo>
                    <a:pt x="702" y="636"/>
                  </a:lnTo>
                  <a:lnTo>
                    <a:pt x="698" y="671"/>
                  </a:lnTo>
                  <a:lnTo>
                    <a:pt x="696" y="707"/>
                  </a:lnTo>
                  <a:lnTo>
                    <a:pt x="697" y="743"/>
                  </a:lnTo>
                  <a:lnTo>
                    <a:pt x="699" y="779"/>
                  </a:lnTo>
                  <a:lnTo>
                    <a:pt x="701" y="809"/>
                  </a:lnTo>
                  <a:lnTo>
                    <a:pt x="278" y="756"/>
                  </a:lnTo>
                  <a:lnTo>
                    <a:pt x="57" y="1117"/>
                  </a:lnTo>
                  <a:lnTo>
                    <a:pt x="39" y="1048"/>
                  </a:lnTo>
                  <a:lnTo>
                    <a:pt x="23" y="977"/>
                  </a:lnTo>
                  <a:lnTo>
                    <a:pt x="12" y="906"/>
                  </a:lnTo>
                  <a:lnTo>
                    <a:pt x="5" y="834"/>
                  </a:lnTo>
                  <a:lnTo>
                    <a:pt x="0" y="763"/>
                  </a:lnTo>
                  <a:lnTo>
                    <a:pt x="1" y="692"/>
                  </a:lnTo>
                  <a:lnTo>
                    <a:pt x="5" y="621"/>
                  </a:lnTo>
                  <a:lnTo>
                    <a:pt x="12" y="549"/>
                  </a:lnTo>
                  <a:lnTo>
                    <a:pt x="22" y="479"/>
                  </a:lnTo>
                  <a:lnTo>
                    <a:pt x="37" y="408"/>
                  </a:lnTo>
                  <a:lnTo>
                    <a:pt x="55" y="338"/>
                  </a:lnTo>
                  <a:lnTo>
                    <a:pt x="76" y="269"/>
                  </a:lnTo>
                  <a:lnTo>
                    <a:pt x="101" y="201"/>
                  </a:lnTo>
                  <a:lnTo>
                    <a:pt x="131" y="134"/>
                  </a:lnTo>
                  <a:lnTo>
                    <a:pt x="3" y="74"/>
                  </a:lnTo>
                  <a:lnTo>
                    <a:pt x="587" y="0"/>
                  </a:lnTo>
                  <a:lnTo>
                    <a:pt x="890" y="488"/>
                  </a:lnTo>
                  <a:lnTo>
                    <a:pt x="762" y="429"/>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51" name="Freeform 10">
              <a:extLst>
                <a:ext uri="{FF2B5EF4-FFF2-40B4-BE49-F238E27FC236}">
                  <a16:creationId xmlns:a16="http://schemas.microsoft.com/office/drawing/2014/main" id="{0D8A6FDD-DBD3-D92C-9117-9FD24FF36BA3}"/>
                </a:ext>
              </a:extLst>
            </p:cNvPr>
            <p:cNvSpPr>
              <a:spLocks/>
            </p:cNvSpPr>
            <p:nvPr/>
          </p:nvSpPr>
          <p:spPr bwMode="gray">
            <a:xfrm>
              <a:off x="1670" y="816"/>
              <a:ext cx="1203" cy="1006"/>
            </a:xfrm>
            <a:custGeom>
              <a:avLst/>
              <a:gdLst>
                <a:gd name="T0" fmla="*/ 978 w 1203"/>
                <a:gd name="T1" fmla="*/ 813 h 1006"/>
                <a:gd name="T2" fmla="*/ 944 w 1203"/>
                <a:gd name="T3" fmla="*/ 822 h 1006"/>
                <a:gd name="T4" fmla="*/ 909 w 1203"/>
                <a:gd name="T5" fmla="*/ 835 h 1006"/>
                <a:gd name="T6" fmla="*/ 875 w 1203"/>
                <a:gd name="T7" fmla="*/ 847 h 1006"/>
                <a:gd name="T8" fmla="*/ 842 w 1203"/>
                <a:gd name="T9" fmla="*/ 862 h 1006"/>
                <a:gd name="T10" fmla="*/ 810 w 1203"/>
                <a:gd name="T11" fmla="*/ 878 h 1006"/>
                <a:gd name="T12" fmla="*/ 779 w 1203"/>
                <a:gd name="T13" fmla="*/ 897 h 1006"/>
                <a:gd name="T14" fmla="*/ 749 w 1203"/>
                <a:gd name="T15" fmla="*/ 916 h 1006"/>
                <a:gd name="T16" fmla="*/ 721 w 1203"/>
                <a:gd name="T17" fmla="*/ 938 h 1006"/>
                <a:gd name="T18" fmla="*/ 693 w 1203"/>
                <a:gd name="T19" fmla="*/ 960 h 1006"/>
                <a:gd name="T20" fmla="*/ 667 w 1203"/>
                <a:gd name="T21" fmla="*/ 984 h 1006"/>
                <a:gd name="T22" fmla="*/ 645 w 1203"/>
                <a:gd name="T23" fmla="*/ 1005 h 1006"/>
                <a:gd name="T24" fmla="*/ 420 w 1203"/>
                <a:gd name="T25" fmla="*/ 643 h 1006"/>
                <a:gd name="T26" fmla="*/ 0 w 1203"/>
                <a:gd name="T27" fmla="*/ 699 h 1006"/>
                <a:gd name="T28" fmla="*/ 42 w 1203"/>
                <a:gd name="T29" fmla="*/ 641 h 1006"/>
                <a:gd name="T30" fmla="*/ 88 w 1203"/>
                <a:gd name="T31" fmla="*/ 584 h 1006"/>
                <a:gd name="T32" fmla="*/ 135 w 1203"/>
                <a:gd name="T33" fmla="*/ 531 h 1006"/>
                <a:gd name="T34" fmla="*/ 187 w 1203"/>
                <a:gd name="T35" fmla="*/ 480 h 1006"/>
                <a:gd name="T36" fmla="*/ 239 w 1203"/>
                <a:gd name="T37" fmla="*/ 432 h 1006"/>
                <a:gd name="T38" fmla="*/ 295 w 1203"/>
                <a:gd name="T39" fmla="*/ 387 h 1006"/>
                <a:gd name="T40" fmla="*/ 352 w 1203"/>
                <a:gd name="T41" fmla="*/ 346 h 1006"/>
                <a:gd name="T42" fmla="*/ 413 w 1203"/>
                <a:gd name="T43" fmla="*/ 305 h 1006"/>
                <a:gd name="T44" fmla="*/ 474 w 1203"/>
                <a:gd name="T45" fmla="*/ 270 h 1006"/>
                <a:gd name="T46" fmla="*/ 538 w 1203"/>
                <a:gd name="T47" fmla="*/ 237 h 1006"/>
                <a:gd name="T48" fmla="*/ 603 w 1203"/>
                <a:gd name="T49" fmla="*/ 207 h 1006"/>
                <a:gd name="T50" fmla="*/ 671 w 1203"/>
                <a:gd name="T51" fmla="*/ 180 h 1006"/>
                <a:gd name="T52" fmla="*/ 739 w 1203"/>
                <a:gd name="T53" fmla="*/ 157 h 1006"/>
                <a:gd name="T54" fmla="*/ 810 w 1203"/>
                <a:gd name="T55" fmla="*/ 138 h 1006"/>
                <a:gd name="T56" fmla="*/ 776 w 1203"/>
                <a:gd name="T57" fmla="*/ 0 h 1006"/>
                <a:gd name="T58" fmla="*/ 1202 w 1203"/>
                <a:gd name="T59" fmla="*/ 407 h 1006"/>
                <a:gd name="T60" fmla="*/ 1013 w 1203"/>
                <a:gd name="T61" fmla="*/ 949 h 1006"/>
                <a:gd name="T62" fmla="*/ 978 w 1203"/>
                <a:gd name="T63" fmla="*/ 813 h 10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3"/>
                <a:gd name="T97" fmla="*/ 0 h 1006"/>
                <a:gd name="T98" fmla="*/ 1203 w 1203"/>
                <a:gd name="T99" fmla="*/ 1006 h 10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3" h="1006">
                  <a:moveTo>
                    <a:pt x="978" y="813"/>
                  </a:moveTo>
                  <a:lnTo>
                    <a:pt x="944" y="822"/>
                  </a:lnTo>
                  <a:lnTo>
                    <a:pt x="909" y="835"/>
                  </a:lnTo>
                  <a:lnTo>
                    <a:pt x="875" y="847"/>
                  </a:lnTo>
                  <a:lnTo>
                    <a:pt x="842" y="862"/>
                  </a:lnTo>
                  <a:lnTo>
                    <a:pt x="810" y="878"/>
                  </a:lnTo>
                  <a:lnTo>
                    <a:pt x="779" y="897"/>
                  </a:lnTo>
                  <a:lnTo>
                    <a:pt x="749" y="916"/>
                  </a:lnTo>
                  <a:lnTo>
                    <a:pt x="721" y="938"/>
                  </a:lnTo>
                  <a:lnTo>
                    <a:pt x="693" y="960"/>
                  </a:lnTo>
                  <a:lnTo>
                    <a:pt x="667" y="984"/>
                  </a:lnTo>
                  <a:lnTo>
                    <a:pt x="645" y="1005"/>
                  </a:lnTo>
                  <a:lnTo>
                    <a:pt x="420" y="643"/>
                  </a:lnTo>
                  <a:lnTo>
                    <a:pt x="0" y="699"/>
                  </a:lnTo>
                  <a:lnTo>
                    <a:pt x="42" y="641"/>
                  </a:lnTo>
                  <a:lnTo>
                    <a:pt x="88" y="584"/>
                  </a:lnTo>
                  <a:lnTo>
                    <a:pt x="135" y="531"/>
                  </a:lnTo>
                  <a:lnTo>
                    <a:pt x="187" y="480"/>
                  </a:lnTo>
                  <a:lnTo>
                    <a:pt x="239" y="432"/>
                  </a:lnTo>
                  <a:lnTo>
                    <a:pt x="295" y="387"/>
                  </a:lnTo>
                  <a:lnTo>
                    <a:pt x="352" y="346"/>
                  </a:lnTo>
                  <a:lnTo>
                    <a:pt x="413" y="305"/>
                  </a:lnTo>
                  <a:lnTo>
                    <a:pt x="474" y="270"/>
                  </a:lnTo>
                  <a:lnTo>
                    <a:pt x="538" y="237"/>
                  </a:lnTo>
                  <a:lnTo>
                    <a:pt x="603" y="207"/>
                  </a:lnTo>
                  <a:lnTo>
                    <a:pt x="671" y="180"/>
                  </a:lnTo>
                  <a:lnTo>
                    <a:pt x="739" y="157"/>
                  </a:lnTo>
                  <a:lnTo>
                    <a:pt x="810" y="138"/>
                  </a:lnTo>
                  <a:lnTo>
                    <a:pt x="776" y="0"/>
                  </a:lnTo>
                  <a:lnTo>
                    <a:pt x="1202" y="407"/>
                  </a:lnTo>
                  <a:lnTo>
                    <a:pt x="1013" y="949"/>
                  </a:lnTo>
                  <a:lnTo>
                    <a:pt x="978" y="813"/>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52" name="Freeform 11">
              <a:extLst>
                <a:ext uri="{FF2B5EF4-FFF2-40B4-BE49-F238E27FC236}">
                  <a16:creationId xmlns:a16="http://schemas.microsoft.com/office/drawing/2014/main" id="{E9CB9AAE-9C5D-05A6-AE70-0A5FE013B7F4}"/>
                </a:ext>
              </a:extLst>
            </p:cNvPr>
            <p:cNvSpPr>
              <a:spLocks/>
            </p:cNvSpPr>
            <p:nvPr/>
          </p:nvSpPr>
          <p:spPr bwMode="gray">
            <a:xfrm>
              <a:off x="2618" y="916"/>
              <a:ext cx="1029" cy="955"/>
            </a:xfrm>
            <a:custGeom>
              <a:avLst/>
              <a:gdLst>
                <a:gd name="T0" fmla="*/ 512 w 1029"/>
                <a:gd name="T1" fmla="*/ 843 h 955"/>
                <a:gd name="T2" fmla="*/ 484 w 1029"/>
                <a:gd name="T3" fmla="*/ 822 h 955"/>
                <a:gd name="T4" fmla="*/ 453 w 1029"/>
                <a:gd name="T5" fmla="*/ 801 h 955"/>
                <a:gd name="T6" fmla="*/ 423 w 1029"/>
                <a:gd name="T7" fmla="*/ 783 h 955"/>
                <a:gd name="T8" fmla="*/ 390 w 1029"/>
                <a:gd name="T9" fmla="*/ 766 h 955"/>
                <a:gd name="T10" fmla="*/ 358 w 1029"/>
                <a:gd name="T11" fmla="*/ 750 h 955"/>
                <a:gd name="T12" fmla="*/ 324 w 1029"/>
                <a:gd name="T13" fmla="*/ 738 h 955"/>
                <a:gd name="T14" fmla="*/ 290 w 1029"/>
                <a:gd name="T15" fmla="*/ 726 h 955"/>
                <a:gd name="T16" fmla="*/ 255 w 1029"/>
                <a:gd name="T17" fmla="*/ 717 h 955"/>
                <a:gd name="T18" fmla="*/ 221 w 1029"/>
                <a:gd name="T19" fmla="*/ 709 h 955"/>
                <a:gd name="T20" fmla="*/ 186 w 1029"/>
                <a:gd name="T21" fmla="*/ 703 h 955"/>
                <a:gd name="T22" fmla="*/ 156 w 1029"/>
                <a:gd name="T23" fmla="*/ 698 h 955"/>
                <a:gd name="T24" fmla="*/ 303 w 1029"/>
                <a:gd name="T25" fmla="*/ 298 h 955"/>
                <a:gd name="T26" fmla="*/ 0 w 1029"/>
                <a:gd name="T27" fmla="*/ 2 h 955"/>
                <a:gd name="T28" fmla="*/ 71 w 1029"/>
                <a:gd name="T29" fmla="*/ 0 h 955"/>
                <a:gd name="T30" fmla="*/ 144 w 1029"/>
                <a:gd name="T31" fmla="*/ 0 h 955"/>
                <a:gd name="T32" fmla="*/ 215 w 1029"/>
                <a:gd name="T33" fmla="*/ 5 h 955"/>
                <a:gd name="T34" fmla="*/ 287 w 1029"/>
                <a:gd name="T35" fmla="*/ 14 h 955"/>
                <a:gd name="T36" fmla="*/ 358 w 1029"/>
                <a:gd name="T37" fmla="*/ 26 h 955"/>
                <a:gd name="T38" fmla="*/ 427 w 1029"/>
                <a:gd name="T39" fmla="*/ 43 h 955"/>
                <a:gd name="T40" fmla="*/ 495 w 1029"/>
                <a:gd name="T41" fmla="*/ 62 h 955"/>
                <a:gd name="T42" fmla="*/ 564 w 1029"/>
                <a:gd name="T43" fmla="*/ 85 h 955"/>
                <a:gd name="T44" fmla="*/ 630 w 1029"/>
                <a:gd name="T45" fmla="*/ 111 h 955"/>
                <a:gd name="T46" fmla="*/ 695 w 1029"/>
                <a:gd name="T47" fmla="*/ 141 h 955"/>
                <a:gd name="T48" fmla="*/ 759 w 1029"/>
                <a:gd name="T49" fmla="*/ 174 h 955"/>
                <a:gd name="T50" fmla="*/ 822 w 1029"/>
                <a:gd name="T51" fmla="*/ 211 h 955"/>
                <a:gd name="T52" fmla="*/ 883 w 1029"/>
                <a:gd name="T53" fmla="*/ 250 h 955"/>
                <a:gd name="T54" fmla="*/ 941 w 1029"/>
                <a:gd name="T55" fmla="*/ 294 h 955"/>
                <a:gd name="T56" fmla="*/ 1028 w 1029"/>
                <a:gd name="T57" fmla="*/ 183 h 955"/>
                <a:gd name="T58" fmla="*/ 970 w 1029"/>
                <a:gd name="T59" fmla="*/ 769 h 955"/>
                <a:gd name="T60" fmla="*/ 426 w 1029"/>
                <a:gd name="T61" fmla="*/ 954 h 955"/>
                <a:gd name="T62" fmla="*/ 512 w 1029"/>
                <a:gd name="T63" fmla="*/ 843 h 9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9"/>
                <a:gd name="T97" fmla="*/ 0 h 955"/>
                <a:gd name="T98" fmla="*/ 1029 w 1029"/>
                <a:gd name="T99" fmla="*/ 955 h 9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9" h="955">
                  <a:moveTo>
                    <a:pt x="512" y="843"/>
                  </a:moveTo>
                  <a:lnTo>
                    <a:pt x="484" y="822"/>
                  </a:lnTo>
                  <a:lnTo>
                    <a:pt x="453" y="801"/>
                  </a:lnTo>
                  <a:lnTo>
                    <a:pt x="423" y="783"/>
                  </a:lnTo>
                  <a:lnTo>
                    <a:pt x="390" y="766"/>
                  </a:lnTo>
                  <a:lnTo>
                    <a:pt x="358" y="750"/>
                  </a:lnTo>
                  <a:lnTo>
                    <a:pt x="324" y="738"/>
                  </a:lnTo>
                  <a:lnTo>
                    <a:pt x="290" y="726"/>
                  </a:lnTo>
                  <a:lnTo>
                    <a:pt x="255" y="717"/>
                  </a:lnTo>
                  <a:lnTo>
                    <a:pt x="221" y="709"/>
                  </a:lnTo>
                  <a:lnTo>
                    <a:pt x="186" y="703"/>
                  </a:lnTo>
                  <a:lnTo>
                    <a:pt x="156" y="698"/>
                  </a:lnTo>
                  <a:lnTo>
                    <a:pt x="303" y="298"/>
                  </a:lnTo>
                  <a:lnTo>
                    <a:pt x="0" y="2"/>
                  </a:lnTo>
                  <a:lnTo>
                    <a:pt x="71" y="0"/>
                  </a:lnTo>
                  <a:lnTo>
                    <a:pt x="144" y="0"/>
                  </a:lnTo>
                  <a:lnTo>
                    <a:pt x="215" y="5"/>
                  </a:lnTo>
                  <a:lnTo>
                    <a:pt x="287" y="14"/>
                  </a:lnTo>
                  <a:lnTo>
                    <a:pt x="358" y="26"/>
                  </a:lnTo>
                  <a:lnTo>
                    <a:pt x="427" y="43"/>
                  </a:lnTo>
                  <a:lnTo>
                    <a:pt x="495" y="62"/>
                  </a:lnTo>
                  <a:lnTo>
                    <a:pt x="564" y="85"/>
                  </a:lnTo>
                  <a:lnTo>
                    <a:pt x="630" y="111"/>
                  </a:lnTo>
                  <a:lnTo>
                    <a:pt x="695" y="141"/>
                  </a:lnTo>
                  <a:lnTo>
                    <a:pt x="759" y="174"/>
                  </a:lnTo>
                  <a:lnTo>
                    <a:pt x="822" y="211"/>
                  </a:lnTo>
                  <a:lnTo>
                    <a:pt x="883" y="250"/>
                  </a:lnTo>
                  <a:lnTo>
                    <a:pt x="941" y="294"/>
                  </a:lnTo>
                  <a:lnTo>
                    <a:pt x="1028" y="183"/>
                  </a:lnTo>
                  <a:lnTo>
                    <a:pt x="970" y="769"/>
                  </a:lnTo>
                  <a:lnTo>
                    <a:pt x="426" y="954"/>
                  </a:lnTo>
                  <a:lnTo>
                    <a:pt x="512" y="843"/>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53" name="Freeform 12">
              <a:extLst>
                <a:ext uri="{FF2B5EF4-FFF2-40B4-BE49-F238E27FC236}">
                  <a16:creationId xmlns:a16="http://schemas.microsoft.com/office/drawing/2014/main" id="{7BF35C33-DCE7-E401-63BF-5C9E75DEB668}"/>
                </a:ext>
              </a:extLst>
            </p:cNvPr>
            <p:cNvSpPr>
              <a:spLocks/>
            </p:cNvSpPr>
            <p:nvPr/>
          </p:nvSpPr>
          <p:spPr bwMode="gray">
            <a:xfrm>
              <a:off x="3197" y="1297"/>
              <a:ext cx="979" cy="1238"/>
            </a:xfrm>
            <a:custGeom>
              <a:avLst/>
              <a:gdLst>
                <a:gd name="T0" fmla="*/ 140 w 979"/>
                <a:gd name="T1" fmla="*/ 928 h 1238"/>
                <a:gd name="T2" fmla="*/ 139 w 979"/>
                <a:gd name="T3" fmla="*/ 892 h 1238"/>
                <a:gd name="T4" fmla="*/ 135 w 979"/>
                <a:gd name="T5" fmla="*/ 855 h 1238"/>
                <a:gd name="T6" fmla="*/ 131 w 979"/>
                <a:gd name="T7" fmla="*/ 820 h 1238"/>
                <a:gd name="T8" fmla="*/ 123 w 979"/>
                <a:gd name="T9" fmla="*/ 784 h 1238"/>
                <a:gd name="T10" fmla="*/ 115 w 979"/>
                <a:gd name="T11" fmla="*/ 749 h 1238"/>
                <a:gd name="T12" fmla="*/ 103 w 979"/>
                <a:gd name="T13" fmla="*/ 715 h 1238"/>
                <a:gd name="T14" fmla="*/ 91 w 979"/>
                <a:gd name="T15" fmla="*/ 682 h 1238"/>
                <a:gd name="T16" fmla="*/ 77 w 979"/>
                <a:gd name="T17" fmla="*/ 649 h 1238"/>
                <a:gd name="T18" fmla="*/ 61 w 979"/>
                <a:gd name="T19" fmla="*/ 617 h 1238"/>
                <a:gd name="T20" fmla="*/ 43 w 979"/>
                <a:gd name="T21" fmla="*/ 586 h 1238"/>
                <a:gd name="T22" fmla="*/ 28 w 979"/>
                <a:gd name="T23" fmla="*/ 560 h 1238"/>
                <a:gd name="T24" fmla="*/ 431 w 979"/>
                <a:gd name="T25" fmla="*/ 422 h 1238"/>
                <a:gd name="T26" fmla="*/ 472 w 979"/>
                <a:gd name="T27" fmla="*/ 0 h 1238"/>
                <a:gd name="T28" fmla="*/ 518 w 979"/>
                <a:gd name="T29" fmla="*/ 54 h 1238"/>
                <a:gd name="T30" fmla="*/ 564 w 979"/>
                <a:gd name="T31" fmla="*/ 111 h 1238"/>
                <a:gd name="T32" fmla="*/ 604 w 979"/>
                <a:gd name="T33" fmla="*/ 170 h 1238"/>
                <a:gd name="T34" fmla="*/ 642 w 979"/>
                <a:gd name="T35" fmla="*/ 231 h 1238"/>
                <a:gd name="T36" fmla="*/ 678 w 979"/>
                <a:gd name="T37" fmla="*/ 293 h 1238"/>
                <a:gd name="T38" fmla="*/ 709 w 979"/>
                <a:gd name="T39" fmla="*/ 358 h 1238"/>
                <a:gd name="T40" fmla="*/ 736 w 979"/>
                <a:gd name="T41" fmla="*/ 423 h 1238"/>
                <a:gd name="T42" fmla="*/ 762 w 979"/>
                <a:gd name="T43" fmla="*/ 491 h 1238"/>
                <a:gd name="T44" fmla="*/ 783 w 979"/>
                <a:gd name="T45" fmla="*/ 558 h 1238"/>
                <a:gd name="T46" fmla="*/ 801 w 979"/>
                <a:gd name="T47" fmla="*/ 628 h 1238"/>
                <a:gd name="T48" fmla="*/ 815 w 979"/>
                <a:gd name="T49" fmla="*/ 699 h 1238"/>
                <a:gd name="T50" fmla="*/ 826 w 979"/>
                <a:gd name="T51" fmla="*/ 771 h 1238"/>
                <a:gd name="T52" fmla="*/ 834 w 979"/>
                <a:gd name="T53" fmla="*/ 843 h 1238"/>
                <a:gd name="T54" fmla="*/ 836 w 979"/>
                <a:gd name="T55" fmla="*/ 916 h 1238"/>
                <a:gd name="T56" fmla="*/ 978 w 979"/>
                <a:gd name="T57" fmla="*/ 913 h 1238"/>
                <a:gd name="T58" fmla="*/ 485 w 979"/>
                <a:gd name="T59" fmla="*/ 1237 h 1238"/>
                <a:gd name="T60" fmla="*/ 0 w 979"/>
                <a:gd name="T61" fmla="*/ 931 h 1238"/>
                <a:gd name="T62" fmla="*/ 140 w 979"/>
                <a:gd name="T63" fmla="*/ 928 h 12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9"/>
                <a:gd name="T97" fmla="*/ 0 h 1238"/>
                <a:gd name="T98" fmla="*/ 979 w 979"/>
                <a:gd name="T99" fmla="*/ 1238 h 12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9" h="1238">
                  <a:moveTo>
                    <a:pt x="140" y="928"/>
                  </a:moveTo>
                  <a:lnTo>
                    <a:pt x="139" y="892"/>
                  </a:lnTo>
                  <a:lnTo>
                    <a:pt x="135" y="855"/>
                  </a:lnTo>
                  <a:lnTo>
                    <a:pt x="131" y="820"/>
                  </a:lnTo>
                  <a:lnTo>
                    <a:pt x="123" y="784"/>
                  </a:lnTo>
                  <a:lnTo>
                    <a:pt x="115" y="749"/>
                  </a:lnTo>
                  <a:lnTo>
                    <a:pt x="103" y="715"/>
                  </a:lnTo>
                  <a:lnTo>
                    <a:pt x="91" y="682"/>
                  </a:lnTo>
                  <a:lnTo>
                    <a:pt x="77" y="649"/>
                  </a:lnTo>
                  <a:lnTo>
                    <a:pt x="61" y="617"/>
                  </a:lnTo>
                  <a:lnTo>
                    <a:pt x="43" y="586"/>
                  </a:lnTo>
                  <a:lnTo>
                    <a:pt x="28" y="560"/>
                  </a:lnTo>
                  <a:lnTo>
                    <a:pt x="431" y="422"/>
                  </a:lnTo>
                  <a:lnTo>
                    <a:pt x="472" y="0"/>
                  </a:lnTo>
                  <a:lnTo>
                    <a:pt x="518" y="54"/>
                  </a:lnTo>
                  <a:lnTo>
                    <a:pt x="564" y="111"/>
                  </a:lnTo>
                  <a:lnTo>
                    <a:pt x="604" y="170"/>
                  </a:lnTo>
                  <a:lnTo>
                    <a:pt x="642" y="231"/>
                  </a:lnTo>
                  <a:lnTo>
                    <a:pt x="678" y="293"/>
                  </a:lnTo>
                  <a:lnTo>
                    <a:pt x="709" y="358"/>
                  </a:lnTo>
                  <a:lnTo>
                    <a:pt x="736" y="423"/>
                  </a:lnTo>
                  <a:lnTo>
                    <a:pt x="762" y="491"/>
                  </a:lnTo>
                  <a:lnTo>
                    <a:pt x="783" y="558"/>
                  </a:lnTo>
                  <a:lnTo>
                    <a:pt x="801" y="628"/>
                  </a:lnTo>
                  <a:lnTo>
                    <a:pt x="815" y="699"/>
                  </a:lnTo>
                  <a:lnTo>
                    <a:pt x="826" y="771"/>
                  </a:lnTo>
                  <a:lnTo>
                    <a:pt x="834" y="843"/>
                  </a:lnTo>
                  <a:lnTo>
                    <a:pt x="836" y="916"/>
                  </a:lnTo>
                  <a:lnTo>
                    <a:pt x="978" y="913"/>
                  </a:lnTo>
                  <a:lnTo>
                    <a:pt x="485" y="1237"/>
                  </a:lnTo>
                  <a:lnTo>
                    <a:pt x="0" y="931"/>
                  </a:lnTo>
                  <a:lnTo>
                    <a:pt x="140" y="928"/>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grpSp>
      <p:sp>
        <p:nvSpPr>
          <p:cNvPr id="5131" name="Rectangle 13">
            <a:extLst>
              <a:ext uri="{FF2B5EF4-FFF2-40B4-BE49-F238E27FC236}">
                <a16:creationId xmlns:a16="http://schemas.microsoft.com/office/drawing/2014/main" id="{1B6BA069-D0F0-77B7-1951-09315F06520B}"/>
              </a:ext>
            </a:extLst>
          </p:cNvPr>
          <p:cNvSpPr>
            <a:spLocks noChangeArrowheads="1"/>
          </p:cNvSpPr>
          <p:nvPr>
            <p:custDataLst>
              <p:tags r:id="rId8"/>
            </p:custDataLst>
          </p:nvPr>
        </p:nvSpPr>
        <p:spPr bwMode="gray">
          <a:xfrm>
            <a:off x="4046213" y="2714354"/>
            <a:ext cx="937832" cy="51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de-DE" altLang="en-US" sz="1632" dirty="0">
                <a:solidFill>
                  <a:schemeClr val="bg1"/>
                </a:solidFill>
              </a:rPr>
              <a:t>Histo-gram</a:t>
            </a:r>
            <a:r>
              <a:rPr lang="et-EE" altLang="en-US" sz="1632" dirty="0">
                <a:solidFill>
                  <a:schemeClr val="bg1"/>
                </a:solidFill>
              </a:rPr>
              <a:t>mid</a:t>
            </a:r>
            <a:endParaRPr lang="de-DE" altLang="en-US" sz="1632" dirty="0">
              <a:solidFill>
                <a:schemeClr val="bg1"/>
              </a:solidFill>
            </a:endParaRPr>
          </a:p>
        </p:txBody>
      </p:sp>
      <p:sp>
        <p:nvSpPr>
          <p:cNvPr id="5132" name="Rectangle 14">
            <a:extLst>
              <a:ext uri="{FF2B5EF4-FFF2-40B4-BE49-F238E27FC236}">
                <a16:creationId xmlns:a16="http://schemas.microsoft.com/office/drawing/2014/main" id="{746E0A53-B132-6BFD-2676-E616D40D4D7A}"/>
              </a:ext>
            </a:extLst>
          </p:cNvPr>
          <p:cNvSpPr>
            <a:spLocks noChangeArrowheads="1"/>
          </p:cNvSpPr>
          <p:nvPr>
            <p:custDataLst>
              <p:tags r:id="rId9"/>
            </p:custDataLst>
          </p:nvPr>
        </p:nvSpPr>
        <p:spPr bwMode="gray">
          <a:xfrm>
            <a:off x="4838268" y="1752466"/>
            <a:ext cx="112896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Punktdiagramm</a:t>
            </a:r>
            <a:endParaRPr lang="de-DE" altLang="en-US" sz="1632" dirty="0">
              <a:solidFill>
                <a:schemeClr val="bg1"/>
              </a:solidFill>
            </a:endParaRPr>
          </a:p>
        </p:txBody>
      </p:sp>
      <p:sp>
        <p:nvSpPr>
          <p:cNvPr id="5133" name="Rectangle 15">
            <a:extLst>
              <a:ext uri="{FF2B5EF4-FFF2-40B4-BE49-F238E27FC236}">
                <a16:creationId xmlns:a16="http://schemas.microsoft.com/office/drawing/2014/main" id="{B75C2BD7-F654-C45D-195F-2BFB8956496E}"/>
              </a:ext>
            </a:extLst>
          </p:cNvPr>
          <p:cNvSpPr>
            <a:spLocks noChangeArrowheads="1"/>
          </p:cNvSpPr>
          <p:nvPr>
            <p:custDataLst>
              <p:tags r:id="rId10"/>
            </p:custDataLst>
          </p:nvPr>
        </p:nvSpPr>
        <p:spPr bwMode="gray">
          <a:xfrm>
            <a:off x="6257164" y="1838313"/>
            <a:ext cx="869804"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Arvestusleht</a:t>
            </a:r>
            <a:endParaRPr lang="de-DE" altLang="en-US" sz="1632" dirty="0">
              <a:solidFill>
                <a:schemeClr val="bg1"/>
              </a:solidFill>
            </a:endParaRPr>
          </a:p>
        </p:txBody>
      </p:sp>
      <p:sp>
        <p:nvSpPr>
          <p:cNvPr id="5134" name="Rectangle 16">
            <a:extLst>
              <a:ext uri="{FF2B5EF4-FFF2-40B4-BE49-F238E27FC236}">
                <a16:creationId xmlns:a16="http://schemas.microsoft.com/office/drawing/2014/main" id="{12AE0F5D-C69D-3114-E840-0F9BC4D047C5}"/>
              </a:ext>
            </a:extLst>
          </p:cNvPr>
          <p:cNvSpPr>
            <a:spLocks noChangeArrowheads="1"/>
          </p:cNvSpPr>
          <p:nvPr>
            <p:custDataLst>
              <p:tags r:id="rId11"/>
            </p:custDataLst>
          </p:nvPr>
        </p:nvSpPr>
        <p:spPr bwMode="gray">
          <a:xfrm>
            <a:off x="6859710" y="2813351"/>
            <a:ext cx="1164597" cy="75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Põhjus-tagajärg diagramm</a:t>
            </a:r>
            <a:endParaRPr lang="de-DE" altLang="en-US" sz="1632" dirty="0">
              <a:solidFill>
                <a:schemeClr val="bg1"/>
              </a:solidFill>
            </a:endParaRPr>
          </a:p>
        </p:txBody>
      </p:sp>
      <p:sp>
        <p:nvSpPr>
          <p:cNvPr id="5135" name="Rectangle 17">
            <a:extLst>
              <a:ext uri="{FF2B5EF4-FFF2-40B4-BE49-F238E27FC236}">
                <a16:creationId xmlns:a16="http://schemas.microsoft.com/office/drawing/2014/main" id="{464970E1-E9CD-F105-70F3-2EFCC67C377B}"/>
              </a:ext>
            </a:extLst>
          </p:cNvPr>
          <p:cNvSpPr>
            <a:spLocks noChangeArrowheads="1"/>
          </p:cNvSpPr>
          <p:nvPr>
            <p:custDataLst>
              <p:tags r:id="rId12"/>
            </p:custDataLst>
          </p:nvPr>
        </p:nvSpPr>
        <p:spPr bwMode="gray">
          <a:xfrm>
            <a:off x="6357589" y="4203141"/>
            <a:ext cx="131199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Voodiagrammid</a:t>
            </a:r>
            <a:endParaRPr lang="de-DE" altLang="en-US" sz="1632" dirty="0">
              <a:solidFill>
                <a:schemeClr val="bg1"/>
              </a:solidFill>
            </a:endParaRPr>
          </a:p>
        </p:txBody>
      </p:sp>
      <p:sp>
        <p:nvSpPr>
          <p:cNvPr id="5136" name="Rectangle 18">
            <a:extLst>
              <a:ext uri="{FF2B5EF4-FFF2-40B4-BE49-F238E27FC236}">
                <a16:creationId xmlns:a16="http://schemas.microsoft.com/office/drawing/2014/main" id="{BE122110-03FB-BBAA-05C7-0F495ADECBD3}"/>
              </a:ext>
            </a:extLst>
          </p:cNvPr>
          <p:cNvSpPr>
            <a:spLocks noChangeArrowheads="1"/>
          </p:cNvSpPr>
          <p:nvPr>
            <p:custDataLst>
              <p:tags r:id="rId13"/>
            </p:custDataLst>
          </p:nvPr>
        </p:nvSpPr>
        <p:spPr bwMode="gray">
          <a:xfrm>
            <a:off x="4306992" y="3995814"/>
            <a:ext cx="87304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Kontrollkaardid</a:t>
            </a:r>
            <a:endParaRPr lang="de-DE" altLang="en-US" sz="1632" dirty="0">
              <a:solidFill>
                <a:schemeClr val="bg1"/>
              </a:solidFill>
            </a:endParaRPr>
          </a:p>
        </p:txBody>
      </p:sp>
      <p:sp>
        <p:nvSpPr>
          <p:cNvPr id="5137" name="Rectangle 19">
            <a:extLst>
              <a:ext uri="{FF2B5EF4-FFF2-40B4-BE49-F238E27FC236}">
                <a16:creationId xmlns:a16="http://schemas.microsoft.com/office/drawing/2014/main" id="{10CD101A-0697-65C3-0D2B-D9607482AC89}"/>
              </a:ext>
            </a:extLst>
          </p:cNvPr>
          <p:cNvSpPr>
            <a:spLocks noChangeArrowheads="1"/>
          </p:cNvSpPr>
          <p:nvPr>
            <p:custDataLst>
              <p:tags r:id="rId14"/>
            </p:custDataLst>
          </p:nvPr>
        </p:nvSpPr>
        <p:spPr bwMode="gray">
          <a:xfrm>
            <a:off x="5222148" y="4633751"/>
            <a:ext cx="1190512" cy="51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de-DE" altLang="en-US" sz="1632" dirty="0">
                <a:solidFill>
                  <a:schemeClr val="bg1"/>
                </a:solidFill>
              </a:rPr>
              <a:t>Pareto</a:t>
            </a:r>
            <a:br>
              <a:rPr lang="de-DE" altLang="en-US" sz="1632" dirty="0">
                <a:solidFill>
                  <a:schemeClr val="bg1"/>
                </a:solidFill>
              </a:rPr>
            </a:br>
            <a:r>
              <a:rPr lang="de-DE" altLang="en-US" sz="1632" dirty="0">
                <a:solidFill>
                  <a:schemeClr val="bg1"/>
                </a:solidFill>
              </a:rPr>
              <a:t>diagram</a:t>
            </a:r>
            <a:r>
              <a:rPr lang="et-EE" altLang="en-US" sz="1632" dirty="0">
                <a:solidFill>
                  <a:schemeClr val="bg1"/>
                </a:solidFill>
              </a:rPr>
              <a:t>m</a:t>
            </a:r>
            <a:endParaRPr lang="de-DE" altLang="en-US" sz="1632" dirty="0">
              <a:solidFill>
                <a:schemeClr val="bg1"/>
              </a:solidFill>
            </a:endParaRPr>
          </a:p>
        </p:txBody>
      </p:sp>
      <p:sp>
        <p:nvSpPr>
          <p:cNvPr id="5138" name="Oval 20">
            <a:extLst>
              <a:ext uri="{FF2B5EF4-FFF2-40B4-BE49-F238E27FC236}">
                <a16:creationId xmlns:a16="http://schemas.microsoft.com/office/drawing/2014/main" id="{364461A2-F5C9-2250-2314-B2B6F0D5DFBC}"/>
              </a:ext>
            </a:extLst>
          </p:cNvPr>
          <p:cNvSpPr>
            <a:spLocks noChangeArrowheads="1"/>
          </p:cNvSpPr>
          <p:nvPr>
            <p:custDataLst>
              <p:tags r:id="rId15"/>
            </p:custDataLst>
          </p:nvPr>
        </p:nvSpPr>
        <p:spPr bwMode="gray">
          <a:xfrm>
            <a:off x="6074134" y="1426996"/>
            <a:ext cx="257539" cy="257539"/>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1</a:t>
            </a:r>
          </a:p>
        </p:txBody>
      </p:sp>
      <p:sp>
        <p:nvSpPr>
          <p:cNvPr id="5139" name="Oval 21">
            <a:extLst>
              <a:ext uri="{FF2B5EF4-FFF2-40B4-BE49-F238E27FC236}">
                <a16:creationId xmlns:a16="http://schemas.microsoft.com/office/drawing/2014/main" id="{98E038F1-57C8-403A-4C90-9548216834BB}"/>
              </a:ext>
            </a:extLst>
          </p:cNvPr>
          <p:cNvSpPr>
            <a:spLocks noChangeArrowheads="1"/>
          </p:cNvSpPr>
          <p:nvPr>
            <p:custDataLst>
              <p:tags r:id="rId16"/>
            </p:custDataLst>
          </p:nvPr>
        </p:nvSpPr>
        <p:spPr bwMode="gray">
          <a:xfrm>
            <a:off x="7437959" y="2374547"/>
            <a:ext cx="257539" cy="257540"/>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2</a:t>
            </a:r>
          </a:p>
        </p:txBody>
      </p:sp>
      <p:sp>
        <p:nvSpPr>
          <p:cNvPr id="5140" name="Oval 22">
            <a:extLst>
              <a:ext uri="{FF2B5EF4-FFF2-40B4-BE49-F238E27FC236}">
                <a16:creationId xmlns:a16="http://schemas.microsoft.com/office/drawing/2014/main" id="{8146F1A8-2103-CA7C-C42F-EB2F140C742F}"/>
              </a:ext>
            </a:extLst>
          </p:cNvPr>
          <p:cNvSpPr>
            <a:spLocks noChangeArrowheads="1"/>
          </p:cNvSpPr>
          <p:nvPr>
            <p:custDataLst>
              <p:tags r:id="rId17"/>
            </p:custDataLst>
          </p:nvPr>
        </p:nvSpPr>
        <p:spPr bwMode="gray">
          <a:xfrm>
            <a:off x="7611272" y="3939221"/>
            <a:ext cx="257540" cy="257540"/>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3</a:t>
            </a:r>
          </a:p>
        </p:txBody>
      </p:sp>
      <p:sp>
        <p:nvSpPr>
          <p:cNvPr id="5141" name="Oval 23">
            <a:extLst>
              <a:ext uri="{FF2B5EF4-FFF2-40B4-BE49-F238E27FC236}">
                <a16:creationId xmlns:a16="http://schemas.microsoft.com/office/drawing/2014/main" id="{0B18A846-106E-AC8D-C06D-EE93D6FFF068}"/>
              </a:ext>
            </a:extLst>
          </p:cNvPr>
          <p:cNvSpPr>
            <a:spLocks noChangeArrowheads="1"/>
          </p:cNvSpPr>
          <p:nvPr>
            <p:custDataLst>
              <p:tags r:id="rId18"/>
            </p:custDataLst>
          </p:nvPr>
        </p:nvSpPr>
        <p:spPr bwMode="gray">
          <a:xfrm>
            <a:off x="6377026" y="5058464"/>
            <a:ext cx="257540" cy="257539"/>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4</a:t>
            </a:r>
          </a:p>
        </p:txBody>
      </p:sp>
      <p:sp>
        <p:nvSpPr>
          <p:cNvPr id="5142" name="Oval 24">
            <a:extLst>
              <a:ext uri="{FF2B5EF4-FFF2-40B4-BE49-F238E27FC236}">
                <a16:creationId xmlns:a16="http://schemas.microsoft.com/office/drawing/2014/main" id="{10179EF2-1E0E-BB45-A311-71C2866436DA}"/>
              </a:ext>
            </a:extLst>
          </p:cNvPr>
          <p:cNvSpPr>
            <a:spLocks noChangeArrowheads="1"/>
          </p:cNvSpPr>
          <p:nvPr>
            <p:custDataLst>
              <p:tags r:id="rId19"/>
            </p:custDataLst>
          </p:nvPr>
        </p:nvSpPr>
        <p:spPr bwMode="gray">
          <a:xfrm>
            <a:off x="4784817" y="4843038"/>
            <a:ext cx="257539" cy="257540"/>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5</a:t>
            </a:r>
          </a:p>
        </p:txBody>
      </p:sp>
      <p:sp>
        <p:nvSpPr>
          <p:cNvPr id="5143" name="Oval 25">
            <a:extLst>
              <a:ext uri="{FF2B5EF4-FFF2-40B4-BE49-F238E27FC236}">
                <a16:creationId xmlns:a16="http://schemas.microsoft.com/office/drawing/2014/main" id="{46E203EB-B9C3-D691-46AB-9BE792928F8E}"/>
              </a:ext>
            </a:extLst>
          </p:cNvPr>
          <p:cNvSpPr>
            <a:spLocks noChangeArrowheads="1"/>
          </p:cNvSpPr>
          <p:nvPr>
            <p:custDataLst>
              <p:tags r:id="rId20"/>
            </p:custDataLst>
          </p:nvPr>
        </p:nvSpPr>
        <p:spPr bwMode="gray">
          <a:xfrm>
            <a:off x="3952268" y="3522946"/>
            <a:ext cx="257539" cy="257539"/>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6</a:t>
            </a:r>
          </a:p>
        </p:txBody>
      </p:sp>
      <p:sp>
        <p:nvSpPr>
          <p:cNvPr id="5144" name="Oval 26">
            <a:extLst>
              <a:ext uri="{FF2B5EF4-FFF2-40B4-BE49-F238E27FC236}">
                <a16:creationId xmlns:a16="http://schemas.microsoft.com/office/drawing/2014/main" id="{8921329D-4E42-F3F6-CE9D-8ACEBD62DD1E}"/>
              </a:ext>
            </a:extLst>
          </p:cNvPr>
          <p:cNvSpPr>
            <a:spLocks noChangeArrowheads="1"/>
          </p:cNvSpPr>
          <p:nvPr>
            <p:custDataLst>
              <p:tags r:id="rId21"/>
            </p:custDataLst>
          </p:nvPr>
        </p:nvSpPr>
        <p:spPr bwMode="gray">
          <a:xfrm>
            <a:off x="4512700" y="1943695"/>
            <a:ext cx="257539" cy="257540"/>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7</a:t>
            </a:r>
          </a:p>
        </p:txBody>
      </p:sp>
      <p:pic>
        <p:nvPicPr>
          <p:cNvPr id="5145" name="Picture 28">
            <a:extLst>
              <a:ext uri="{FF2B5EF4-FFF2-40B4-BE49-F238E27FC236}">
                <a16:creationId xmlns:a16="http://schemas.microsoft.com/office/drawing/2014/main" id="{D30AFEC7-CF9E-B941-D217-EDD7F77AD1C1}"/>
              </a:ext>
            </a:extLst>
          </p:cNvPr>
          <p:cNvPicPr>
            <a:picLocks noChangeArrowheads="1"/>
          </p:cNvPicPr>
          <p:nvPr>
            <p:custDataLst>
              <p:tags r:id="rId22"/>
            </p:custDataLst>
          </p:nvPr>
        </p:nvPicPr>
        <p:blipFill>
          <a:blip r:embed="rId123">
            <a:extLst>
              <a:ext uri="{28A0092B-C50C-407E-A947-70E740481C1C}">
                <a14:useLocalDpi xmlns:a14="http://schemas.microsoft.com/office/drawing/2010/main" val="0"/>
              </a:ext>
            </a:extLst>
          </a:blip>
          <a:srcRect/>
          <a:stretch>
            <a:fillRect/>
          </a:stretch>
        </p:blipFill>
        <p:spPr bwMode="gray">
          <a:xfrm>
            <a:off x="5502364" y="5486077"/>
            <a:ext cx="1812495" cy="137192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2" name="Rectangle 2" hidden="1">
            <a:extLst>
              <a:ext uri="{FF2B5EF4-FFF2-40B4-BE49-F238E27FC236}">
                <a16:creationId xmlns:a16="http://schemas.microsoft.com/office/drawing/2014/main" id="{1D97AF6E-AF17-D66D-98E8-F3535E145F8C}"/>
              </a:ext>
            </a:extLst>
          </p:cNvPr>
          <p:cNvSpPr>
            <a:spLocks noChangeArrowheads="1"/>
          </p:cNvSpPr>
          <p:nvPr>
            <p:custDataLst>
              <p:tags r:id="rId23"/>
            </p:custDataLst>
          </p:nvPr>
        </p:nvSpPr>
        <p:spPr bwMode="gray">
          <a:xfrm>
            <a:off x="1524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37"/>
          </a:p>
        </p:txBody>
      </p:sp>
    </p:spTree>
    <p:extLst>
      <p:ext uri="{BB962C8B-B14F-4D97-AF65-F5344CB8AC3E}">
        <p14:creationId xmlns:p14="http://schemas.microsoft.com/office/powerpoint/2010/main" val="12537072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BCE38-5446-E757-2849-96007E77BE3E}"/>
            </a:ext>
          </a:extLst>
        </p:cNvPr>
        <p:cNvGrpSpPr/>
        <p:nvPr/>
      </p:nvGrpSpPr>
      <p:grpSpPr>
        <a:xfrm>
          <a:off x="0" y="0"/>
          <a:ext cx="0" cy="0"/>
          <a:chOff x="0" y="0"/>
          <a:chExt cx="0" cy="0"/>
        </a:xfrm>
      </p:grpSpPr>
      <p:sp>
        <p:nvSpPr>
          <p:cNvPr id="53250" name="Rectangle 2">
            <a:extLst>
              <a:ext uri="{FF2B5EF4-FFF2-40B4-BE49-F238E27FC236}">
                <a16:creationId xmlns:a16="http://schemas.microsoft.com/office/drawing/2014/main" id="{BA72F4A5-1D73-BCC5-6BF7-CF12299325C7}"/>
              </a:ext>
            </a:extLst>
          </p:cNvPr>
          <p:cNvSpPr>
            <a:spLocks noGrp="1" noChangeArrowheads="1"/>
          </p:cNvSpPr>
          <p:nvPr>
            <p:ph type="title"/>
          </p:nvPr>
        </p:nvSpPr>
        <p:spPr>
          <a:xfrm>
            <a:off x="1201479" y="178708"/>
            <a:ext cx="9549319" cy="1255810"/>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a:bodyPr>
          <a:lstStyle/>
          <a:p>
            <a:r>
              <a:rPr lang="et-EE" altLang="en-US" i="1" dirty="0"/>
              <a:t>MISSUGUST KÄITUMIST VÄLTIDA</a:t>
            </a:r>
            <a:endParaRPr lang="en-US" altLang="en-US" i="1" dirty="0"/>
          </a:p>
        </p:txBody>
      </p:sp>
      <p:sp>
        <p:nvSpPr>
          <p:cNvPr id="53251" name="Rectangle 3">
            <a:extLst>
              <a:ext uri="{FF2B5EF4-FFF2-40B4-BE49-F238E27FC236}">
                <a16:creationId xmlns:a16="http://schemas.microsoft.com/office/drawing/2014/main" id="{530B96D8-F4AA-3A6D-0C80-1E86FA3A6A74}"/>
              </a:ext>
            </a:extLst>
          </p:cNvPr>
          <p:cNvSpPr>
            <a:spLocks noGrp="1" noChangeArrowheads="1"/>
          </p:cNvSpPr>
          <p:nvPr>
            <p:ph type="body" idx="1"/>
          </p:nvPr>
        </p:nvSpPr>
        <p:spPr>
          <a:xfrm>
            <a:off x="1201479" y="1434518"/>
            <a:ext cx="8803313" cy="4961669"/>
          </a:xfrm>
          <a:noFill/>
        </p:spPr>
        <p:txBody>
          <a:bodyPr vert="horz" lIns="91431" tIns="45716" rIns="91431" bIns="45716" rtlCol="0">
            <a:noAutofit/>
          </a:bodyPr>
          <a:lstStyle/>
          <a:p>
            <a:r>
              <a:rPr lang="et-EE" altLang="en-US" sz="2400" dirty="0"/>
              <a:t>Kõik on väga hõivatud</a:t>
            </a:r>
            <a:r>
              <a:rPr lang="en-US" altLang="en-US" sz="2400" dirty="0"/>
              <a:t>…</a:t>
            </a:r>
            <a:endParaRPr lang="hu-HU" altLang="en-US" sz="2400" dirty="0"/>
          </a:p>
          <a:p>
            <a:r>
              <a:rPr lang="et-EE" altLang="en-US" sz="2400" dirty="0"/>
              <a:t>Hea idee aga raske ellu viia</a:t>
            </a:r>
            <a:r>
              <a:rPr lang="en-US" altLang="en-US" sz="2400" dirty="0"/>
              <a:t>…</a:t>
            </a:r>
            <a:endParaRPr lang="hu-HU" altLang="en-US" sz="2400" dirty="0"/>
          </a:p>
          <a:p>
            <a:r>
              <a:rPr lang="et-EE" altLang="en-US" sz="2400" dirty="0"/>
              <a:t>Raha pole</a:t>
            </a:r>
            <a:r>
              <a:rPr lang="en-US" altLang="en-US" sz="2400" dirty="0"/>
              <a:t>…</a:t>
            </a:r>
            <a:endParaRPr lang="hu-HU" altLang="en-US" sz="2400" dirty="0"/>
          </a:p>
          <a:p>
            <a:r>
              <a:rPr lang="et-EE" altLang="en-US" sz="2400" dirty="0"/>
              <a:t>Reaalsus on veidi teistsugune</a:t>
            </a:r>
            <a:r>
              <a:rPr lang="en-US" altLang="en-US" sz="2400" dirty="0"/>
              <a:t>…</a:t>
            </a:r>
            <a:endParaRPr lang="hu-HU" altLang="en-US" sz="2400" dirty="0"/>
          </a:p>
          <a:p>
            <a:r>
              <a:rPr lang="et-EE" altLang="en-US" sz="2400" dirty="0"/>
              <a:t>Me ei saa seda mitte teha</a:t>
            </a:r>
            <a:r>
              <a:rPr lang="en-US" altLang="en-US" sz="2400" dirty="0"/>
              <a:t>…</a:t>
            </a:r>
            <a:endParaRPr lang="hu-HU" altLang="en-US" sz="2400" dirty="0"/>
          </a:p>
          <a:p>
            <a:r>
              <a:rPr lang="et-EE" altLang="en-US" sz="2400" dirty="0"/>
              <a:t>See on ettevõtte poliitika vastu</a:t>
            </a:r>
            <a:endParaRPr lang="hu-HU" altLang="en-US" sz="2400" dirty="0"/>
          </a:p>
          <a:p>
            <a:r>
              <a:rPr lang="et-EE" altLang="en-US" sz="2400" dirty="0"/>
              <a:t>See pole minu töö. Keegi teine peaks tegema/ vastutama</a:t>
            </a:r>
            <a:endParaRPr lang="hu-HU" altLang="en-US" sz="2400" dirty="0"/>
          </a:p>
          <a:p>
            <a:r>
              <a:rPr lang="et-EE" altLang="en-US" sz="2400" dirty="0"/>
              <a:t>Ebapiisav kommunikatsioon</a:t>
            </a:r>
            <a:endParaRPr lang="hu-HU" altLang="en-US" sz="2400" dirty="0"/>
          </a:p>
          <a:p>
            <a:r>
              <a:rPr lang="et-EE" altLang="en-US" sz="2400" dirty="0"/>
              <a:t>Ma juba tean, kuhu see viib...</a:t>
            </a:r>
            <a:endParaRPr lang="hu-HU" altLang="en-US" sz="2400" dirty="0"/>
          </a:p>
          <a:p>
            <a:r>
              <a:rPr lang="et-EE" altLang="en-US" sz="2400" dirty="0"/>
              <a:t>Kõik osapooled pole kaasatud...</a:t>
            </a:r>
            <a:endParaRPr lang="hu-HU" altLang="en-US" sz="2400" dirty="0"/>
          </a:p>
          <a:p>
            <a:r>
              <a:rPr lang="et-EE" altLang="en-US" sz="2400" dirty="0"/>
              <a:t>See, mis ma välja pakkusin on parim...</a:t>
            </a:r>
            <a:endParaRPr lang="en-US" altLang="en-US" sz="2400" dirty="0"/>
          </a:p>
        </p:txBody>
      </p:sp>
    </p:spTree>
    <p:extLst>
      <p:ext uri="{BB962C8B-B14F-4D97-AF65-F5344CB8AC3E}">
        <p14:creationId xmlns:p14="http://schemas.microsoft.com/office/powerpoint/2010/main" val="132423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2183C-6E64-5899-58A7-699F7B99E931}"/>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87BB97C8-7FCD-16B7-6B52-9BA3F534C353}"/>
              </a:ext>
            </a:extLst>
          </p:cNvPr>
          <p:cNvSpPr>
            <a:spLocks noGrp="1" noChangeArrowheads="1"/>
          </p:cNvSpPr>
          <p:nvPr>
            <p:ph type="title"/>
          </p:nvPr>
        </p:nvSpPr>
        <p:spPr>
          <a:xfrm>
            <a:off x="1633588" y="598156"/>
            <a:ext cx="8229924"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i="1" dirty="0"/>
              <a:t>MEESKOND</a:t>
            </a:r>
            <a:endParaRPr lang="en-US" altLang="en-US" i="1" dirty="0"/>
          </a:p>
        </p:txBody>
      </p:sp>
      <p:sp>
        <p:nvSpPr>
          <p:cNvPr id="54275" name="Rectangle 3">
            <a:extLst>
              <a:ext uri="{FF2B5EF4-FFF2-40B4-BE49-F238E27FC236}">
                <a16:creationId xmlns:a16="http://schemas.microsoft.com/office/drawing/2014/main" id="{02086558-426A-CC8F-8324-8EFCB0B829AF}"/>
              </a:ext>
            </a:extLst>
          </p:cNvPr>
          <p:cNvSpPr>
            <a:spLocks noGrp="1" noChangeArrowheads="1"/>
          </p:cNvSpPr>
          <p:nvPr>
            <p:ph idx="1"/>
          </p:nvPr>
        </p:nvSpPr>
        <p:spPr>
          <a:xfrm>
            <a:off x="1633588" y="1361561"/>
            <a:ext cx="9305656" cy="4661733"/>
          </a:xfrm>
        </p:spPr>
        <p:txBody>
          <a:bodyPr vert="horz" lIns="91431" tIns="45716" rIns="91431" bIns="45716" rtlCol="0">
            <a:noAutofit/>
          </a:bodyPr>
          <a:lstStyle/>
          <a:p>
            <a:pPr>
              <a:lnSpc>
                <a:spcPct val="105000"/>
              </a:lnSpc>
            </a:pPr>
            <a:r>
              <a:rPr lang="hu-HU" altLang="en-US" sz="2400" dirty="0"/>
              <a:t>3-10 </a:t>
            </a:r>
            <a:r>
              <a:rPr lang="et-EE" altLang="en-US" sz="2400" dirty="0"/>
              <a:t>inimest</a:t>
            </a:r>
            <a:endParaRPr lang="hu-HU" altLang="en-US" sz="2400" dirty="0"/>
          </a:p>
          <a:p>
            <a:pPr>
              <a:lnSpc>
                <a:spcPct val="105000"/>
              </a:lnSpc>
            </a:pPr>
            <a:r>
              <a:rPr lang="et-EE" altLang="en-US" sz="2400" dirty="0"/>
              <a:t>Kaasa inimesi erinevatelt töölõikudelt</a:t>
            </a:r>
            <a:endParaRPr lang="hu-HU" altLang="en-US" sz="2400" dirty="0"/>
          </a:p>
          <a:p>
            <a:pPr>
              <a:lnSpc>
                <a:spcPct val="105000"/>
              </a:lnSpc>
            </a:pPr>
            <a:r>
              <a:rPr lang="et-EE" altLang="en-US" sz="2400" dirty="0"/>
              <a:t>Kaasa ekspedid/ spetsialistid</a:t>
            </a:r>
            <a:endParaRPr lang="hu-HU" altLang="en-US" sz="2400" dirty="0"/>
          </a:p>
          <a:p>
            <a:pPr>
              <a:lnSpc>
                <a:spcPct val="105000"/>
              </a:lnSpc>
            </a:pPr>
            <a:r>
              <a:rPr lang="et-EE" altLang="en-US" sz="2400" dirty="0"/>
              <a:t>Kaasa inimesi, kes tunnevad Kaizenit</a:t>
            </a:r>
            <a:endParaRPr lang="en-US" altLang="en-US" sz="2400" dirty="0"/>
          </a:p>
          <a:p>
            <a:pPr>
              <a:lnSpc>
                <a:spcPct val="105000"/>
              </a:lnSpc>
            </a:pPr>
            <a:r>
              <a:rPr lang="et-EE" altLang="en-US" sz="2400" dirty="0"/>
              <a:t>Ära kaasa bosse</a:t>
            </a:r>
            <a:endParaRPr lang="hu-HU" altLang="en-US" sz="2400" dirty="0"/>
          </a:p>
          <a:p>
            <a:pPr>
              <a:lnSpc>
                <a:spcPct val="105000"/>
              </a:lnSpc>
            </a:pPr>
            <a:r>
              <a:rPr lang="et-EE" altLang="en-US" sz="2400" dirty="0"/>
              <a:t>Otsi toetust</a:t>
            </a:r>
            <a:endParaRPr lang="hu-HU" altLang="en-US" sz="2400" dirty="0"/>
          </a:p>
          <a:p>
            <a:pPr>
              <a:lnSpc>
                <a:spcPct val="105000"/>
              </a:lnSpc>
            </a:pPr>
            <a:r>
              <a:rPr lang="et-EE" altLang="en-US" sz="2400" dirty="0"/>
              <a:t>Lojaalsus, meeskonnatöö, motiveeritus</a:t>
            </a:r>
            <a:endParaRPr lang="en-US" altLang="en-US" sz="2400" dirty="0"/>
          </a:p>
          <a:p>
            <a:pPr>
              <a:lnSpc>
                <a:spcPct val="105000"/>
              </a:lnSpc>
            </a:pPr>
            <a:r>
              <a:rPr lang="et-EE" altLang="en-US" sz="2400" dirty="0"/>
              <a:t>Vali koht, kus probleem asub</a:t>
            </a:r>
            <a:endParaRPr lang="hu-HU" altLang="en-US" sz="2400" dirty="0"/>
          </a:p>
        </p:txBody>
      </p:sp>
    </p:spTree>
    <p:extLst>
      <p:ext uri="{BB962C8B-B14F-4D97-AF65-F5344CB8AC3E}">
        <p14:creationId xmlns:p14="http://schemas.microsoft.com/office/powerpoint/2010/main" val="3495640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8C9F3-40E0-9D26-AC63-C31BC697A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E9AB5-9AF6-BDFB-3828-EF9041C37F97}"/>
              </a:ext>
            </a:extLst>
          </p:cNvPr>
          <p:cNvSpPr>
            <a:spLocks noGrp="1"/>
          </p:cNvSpPr>
          <p:nvPr>
            <p:ph type="title"/>
          </p:nvPr>
        </p:nvSpPr>
        <p:spPr/>
        <p:txBody>
          <a:bodyPr/>
          <a:lstStyle/>
          <a:p>
            <a:r>
              <a:rPr lang="et-EE" dirty="0"/>
              <a:t>Kaizen</a:t>
            </a:r>
            <a:endParaRPr lang="en-US" dirty="0"/>
          </a:p>
        </p:txBody>
      </p:sp>
      <p:sp>
        <p:nvSpPr>
          <p:cNvPr id="3" name="Content Placeholder 2">
            <a:extLst>
              <a:ext uri="{FF2B5EF4-FFF2-40B4-BE49-F238E27FC236}">
                <a16:creationId xmlns:a16="http://schemas.microsoft.com/office/drawing/2014/main" id="{4C69D371-7416-824E-8432-75E4CFDC6283}"/>
              </a:ext>
            </a:extLst>
          </p:cNvPr>
          <p:cNvSpPr>
            <a:spLocks noGrp="1"/>
          </p:cNvSpPr>
          <p:nvPr>
            <p:ph idx="1"/>
          </p:nvPr>
        </p:nvSpPr>
        <p:spPr/>
        <p:txBody>
          <a:bodyPr/>
          <a:lstStyle/>
          <a:p>
            <a:pPr marL="0" indent="0">
              <a:buNone/>
            </a:pPr>
            <a:r>
              <a:rPr lang="et-EE" dirty="0"/>
              <a:t>Loo meeskond</a:t>
            </a:r>
            <a:endParaRPr lang="en-US" dirty="0"/>
          </a:p>
        </p:txBody>
      </p:sp>
      <p:sp>
        <p:nvSpPr>
          <p:cNvPr id="4" name="Rectangle 14">
            <a:extLst>
              <a:ext uri="{FF2B5EF4-FFF2-40B4-BE49-F238E27FC236}">
                <a16:creationId xmlns:a16="http://schemas.microsoft.com/office/drawing/2014/main" id="{190DBAF3-A723-5DCB-C03D-F06378256125}"/>
              </a:ext>
            </a:extLst>
          </p:cNvPr>
          <p:cNvSpPr>
            <a:spLocks noChangeArrowheads="1"/>
          </p:cNvSpPr>
          <p:nvPr>
            <p:custDataLst>
              <p:tags r:id="rId1"/>
            </p:custDataLst>
          </p:nvPr>
        </p:nvSpPr>
        <p:spPr bwMode="auto">
          <a:xfrm>
            <a:off x="3328363" y="3087107"/>
            <a:ext cx="1311275" cy="1665287"/>
          </a:xfrm>
          <a:prstGeom prst="rect">
            <a:avLst/>
          </a:prstGeom>
          <a:solidFill>
            <a:srgbClr val="F6C2C2"/>
          </a:solidFill>
          <a:ln w="9525">
            <a:noFill/>
            <a:miter lim="800000"/>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 name="Rectangle 15">
            <a:extLst>
              <a:ext uri="{FF2B5EF4-FFF2-40B4-BE49-F238E27FC236}">
                <a16:creationId xmlns:a16="http://schemas.microsoft.com/office/drawing/2014/main" id="{24B87AEA-1AEE-0CC7-7D77-E335DF87661D}"/>
              </a:ext>
            </a:extLst>
          </p:cNvPr>
          <p:cNvSpPr>
            <a:spLocks noChangeArrowheads="1"/>
          </p:cNvSpPr>
          <p:nvPr>
            <p:custDataLst>
              <p:tags r:id="rId2"/>
            </p:custDataLst>
          </p:nvPr>
        </p:nvSpPr>
        <p:spPr bwMode="auto">
          <a:xfrm>
            <a:off x="4726951" y="3087107"/>
            <a:ext cx="1311275" cy="1665287"/>
          </a:xfrm>
          <a:prstGeom prst="rect">
            <a:avLst/>
          </a:prstGeom>
          <a:solidFill>
            <a:srgbClr val="F6C2C2"/>
          </a:solidFill>
          <a:ln w="9525">
            <a:noFill/>
            <a:miter lim="800000"/>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 name="Rectangle 13">
            <a:extLst>
              <a:ext uri="{FF2B5EF4-FFF2-40B4-BE49-F238E27FC236}">
                <a16:creationId xmlns:a16="http://schemas.microsoft.com/office/drawing/2014/main" id="{1226634A-B768-7DC3-C5CF-A4FA54E6AB99}"/>
              </a:ext>
            </a:extLst>
          </p:cNvPr>
          <p:cNvSpPr>
            <a:spLocks noChangeArrowheads="1"/>
          </p:cNvSpPr>
          <p:nvPr>
            <p:custDataLst>
              <p:tags r:id="rId3"/>
            </p:custDataLst>
          </p:nvPr>
        </p:nvSpPr>
        <p:spPr bwMode="auto">
          <a:xfrm>
            <a:off x="1929776" y="3087107"/>
            <a:ext cx="1311275" cy="1665287"/>
          </a:xfrm>
          <a:prstGeom prst="rect">
            <a:avLst/>
          </a:prstGeom>
          <a:solidFill>
            <a:srgbClr val="F6C2C2"/>
          </a:solidFill>
          <a:ln w="9525">
            <a:noFill/>
            <a:miter lim="800000"/>
            <a:headEnd/>
            <a:tailEnd/>
          </a:ln>
          <a:effectLst/>
        </p:spPr>
        <p:txBody>
          <a:bodyPr anchor="ctr">
            <a:spAutoFit/>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 name="Rectangle 20">
            <a:extLst>
              <a:ext uri="{FF2B5EF4-FFF2-40B4-BE49-F238E27FC236}">
                <a16:creationId xmlns:a16="http://schemas.microsoft.com/office/drawing/2014/main" id="{CCE33EC9-AF10-1C43-E918-78FC1120367E}"/>
              </a:ext>
            </a:extLst>
          </p:cNvPr>
          <p:cNvSpPr>
            <a:spLocks noChangeArrowheads="1"/>
          </p:cNvSpPr>
          <p:nvPr>
            <p:custDataLst>
              <p:tags r:id="rId4"/>
            </p:custDataLst>
          </p:nvPr>
        </p:nvSpPr>
        <p:spPr bwMode="auto">
          <a:xfrm>
            <a:off x="1929776" y="2785482"/>
            <a:ext cx="4889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Alljuht</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8" name="Rectangle 21">
            <a:extLst>
              <a:ext uri="{FF2B5EF4-FFF2-40B4-BE49-F238E27FC236}">
                <a16:creationId xmlns:a16="http://schemas.microsoft.com/office/drawing/2014/main" id="{7100E454-60EA-4024-084D-57A9419D445A}"/>
              </a:ext>
            </a:extLst>
          </p:cNvPr>
          <p:cNvSpPr>
            <a:spLocks noChangeArrowheads="1"/>
          </p:cNvSpPr>
          <p:nvPr>
            <p:custDataLst>
              <p:tags r:id="rId5"/>
            </p:custDataLst>
          </p:nvPr>
        </p:nvSpPr>
        <p:spPr bwMode="auto">
          <a:xfrm>
            <a:off x="3328363" y="2785482"/>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Tööline</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Rectangle 22">
            <a:extLst>
              <a:ext uri="{FF2B5EF4-FFF2-40B4-BE49-F238E27FC236}">
                <a16:creationId xmlns:a16="http://schemas.microsoft.com/office/drawing/2014/main" id="{8A1F99C4-FE61-6215-F38D-6BF570B01AD4}"/>
              </a:ext>
            </a:extLst>
          </p:cNvPr>
          <p:cNvSpPr>
            <a:spLocks noChangeArrowheads="1"/>
          </p:cNvSpPr>
          <p:nvPr>
            <p:custDataLst>
              <p:tags r:id="rId6"/>
            </p:custDataLst>
          </p:nvPr>
        </p:nvSpPr>
        <p:spPr bwMode="auto">
          <a:xfrm>
            <a:off x="4726951" y="2785482"/>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Tööline</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0" name="Rectangle 16">
            <a:extLst>
              <a:ext uri="{FF2B5EF4-FFF2-40B4-BE49-F238E27FC236}">
                <a16:creationId xmlns:a16="http://schemas.microsoft.com/office/drawing/2014/main" id="{D1909871-FED8-8413-845A-B12D78DA2645}"/>
              </a:ext>
            </a:extLst>
          </p:cNvPr>
          <p:cNvSpPr>
            <a:spLocks noChangeArrowheads="1"/>
          </p:cNvSpPr>
          <p:nvPr>
            <p:custDataLst>
              <p:tags r:id="rId7"/>
            </p:custDataLst>
          </p:nvPr>
        </p:nvSpPr>
        <p:spPr bwMode="auto">
          <a:xfrm>
            <a:off x="6125538" y="3087107"/>
            <a:ext cx="1311275" cy="1665287"/>
          </a:xfrm>
          <a:prstGeom prst="rect">
            <a:avLst/>
          </a:prstGeom>
          <a:solidFill>
            <a:srgbClr val="F6C2C2"/>
          </a:solidFill>
          <a:ln w="9525">
            <a:noFill/>
            <a:miter lim="800000"/>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0FFB2ED-08DF-8F96-4099-FF31A9CE8201}"/>
              </a:ext>
            </a:extLst>
          </p:cNvPr>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6308101" y="3247444"/>
            <a:ext cx="9461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Rectangle 23">
            <a:extLst>
              <a:ext uri="{FF2B5EF4-FFF2-40B4-BE49-F238E27FC236}">
                <a16:creationId xmlns:a16="http://schemas.microsoft.com/office/drawing/2014/main" id="{441B5C61-7226-A31E-F2B6-8E8A98F40B65}"/>
              </a:ext>
            </a:extLst>
          </p:cNvPr>
          <p:cNvSpPr>
            <a:spLocks noChangeArrowheads="1"/>
          </p:cNvSpPr>
          <p:nvPr>
            <p:custDataLst>
              <p:tags r:id="rId9"/>
            </p:custDataLst>
          </p:nvPr>
        </p:nvSpPr>
        <p:spPr bwMode="auto">
          <a:xfrm>
            <a:off x="5882651" y="2785482"/>
            <a:ext cx="13641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Hooldus/kvaliteet</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3" name="Rectangle 17">
            <a:extLst>
              <a:ext uri="{FF2B5EF4-FFF2-40B4-BE49-F238E27FC236}">
                <a16:creationId xmlns:a16="http://schemas.microsoft.com/office/drawing/2014/main" id="{982DB4DE-D28A-2783-B30C-D225FFF43BB5}"/>
              </a:ext>
            </a:extLst>
          </p:cNvPr>
          <p:cNvSpPr>
            <a:spLocks noChangeArrowheads="1"/>
          </p:cNvSpPr>
          <p:nvPr>
            <p:custDataLst>
              <p:tags r:id="rId10"/>
            </p:custDataLst>
          </p:nvPr>
        </p:nvSpPr>
        <p:spPr bwMode="auto">
          <a:xfrm>
            <a:off x="7524126" y="3087107"/>
            <a:ext cx="1311275" cy="1665287"/>
          </a:xfrm>
          <a:prstGeom prst="rect">
            <a:avLst/>
          </a:prstGeom>
          <a:solidFill>
            <a:srgbClr val="F6C2C2"/>
          </a:solidFill>
          <a:ln w="9525">
            <a:noFill/>
            <a:miter lim="800000"/>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pic>
        <p:nvPicPr>
          <p:cNvPr id="14" name="Picture 7">
            <a:extLst>
              <a:ext uri="{FF2B5EF4-FFF2-40B4-BE49-F238E27FC236}">
                <a16:creationId xmlns:a16="http://schemas.microsoft.com/office/drawing/2014/main" id="{7208F5EC-D497-7477-FE5D-4AD54A0B86D4}"/>
              </a:ext>
            </a:extLst>
          </p:cNvPr>
          <p:cNvPicPr>
            <a:picLocks noChangeAspect="1" noChangeArrowheads="1"/>
          </p:cNvPicPr>
          <p:nvPr>
            <p:custDataLst>
              <p:tags r:id="rId11"/>
            </p:custDataLst>
          </p:nvPr>
        </p:nvPicPr>
        <p:blipFill>
          <a:blip r:embed="rId20">
            <a:extLst>
              <a:ext uri="{28A0092B-C50C-407E-A947-70E740481C1C}">
                <a14:useLocalDpi xmlns:a14="http://schemas.microsoft.com/office/drawing/2010/main" val="0"/>
              </a:ext>
            </a:extLst>
          </a:blip>
          <a:srcRect/>
          <a:stretch>
            <a:fillRect/>
          </a:stretch>
        </p:blipFill>
        <p:spPr bwMode="auto">
          <a:xfrm>
            <a:off x="7613026" y="3544307"/>
            <a:ext cx="11366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 name="Rectangle 24">
            <a:extLst>
              <a:ext uri="{FF2B5EF4-FFF2-40B4-BE49-F238E27FC236}">
                <a16:creationId xmlns:a16="http://schemas.microsoft.com/office/drawing/2014/main" id="{2D3D2E53-EA34-62A4-48FC-CE1CCCCCEC56}"/>
              </a:ext>
            </a:extLst>
          </p:cNvPr>
          <p:cNvSpPr>
            <a:spLocks noChangeArrowheads="1"/>
          </p:cNvSpPr>
          <p:nvPr>
            <p:custDataLst>
              <p:tags r:id="rId12"/>
            </p:custDataLst>
          </p:nvPr>
        </p:nvSpPr>
        <p:spPr bwMode="auto">
          <a:xfrm>
            <a:off x="7676526" y="2785482"/>
            <a:ext cx="13731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Tehnika/ kvaliteet</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6" name="Rectangle 31">
            <a:extLst>
              <a:ext uri="{FF2B5EF4-FFF2-40B4-BE49-F238E27FC236}">
                <a16:creationId xmlns:a16="http://schemas.microsoft.com/office/drawing/2014/main" id="{55EB8087-4BCE-3646-74DF-B6528BEBF63E}"/>
              </a:ext>
            </a:extLst>
          </p:cNvPr>
          <p:cNvSpPr>
            <a:spLocks noChangeArrowheads="1"/>
          </p:cNvSpPr>
          <p:nvPr>
            <p:custDataLst>
              <p:tags r:id="rId13"/>
            </p:custDataLst>
          </p:nvPr>
        </p:nvSpPr>
        <p:spPr bwMode="auto">
          <a:xfrm>
            <a:off x="1929776" y="5115932"/>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Juhib meeskonda</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7" name="Rectangle 32">
            <a:extLst>
              <a:ext uri="{FF2B5EF4-FFF2-40B4-BE49-F238E27FC236}">
                <a16:creationId xmlns:a16="http://schemas.microsoft.com/office/drawing/2014/main" id="{0994996F-508F-095A-3E5E-DC642FE5CC68}"/>
              </a:ext>
            </a:extLst>
          </p:cNvPr>
          <p:cNvSpPr>
            <a:spLocks noChangeArrowheads="1"/>
          </p:cNvSpPr>
          <p:nvPr>
            <p:custDataLst>
              <p:tags r:id="rId14"/>
            </p:custDataLst>
          </p:nvPr>
        </p:nvSpPr>
        <p:spPr bwMode="auto">
          <a:xfrm>
            <a:off x="3328363" y="5115932"/>
            <a:ext cx="2709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Teavad detaile</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Testivad lahendust</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8" name="Rectangle 34">
            <a:extLst>
              <a:ext uri="{FF2B5EF4-FFF2-40B4-BE49-F238E27FC236}">
                <a16:creationId xmlns:a16="http://schemas.microsoft.com/office/drawing/2014/main" id="{19F67DAD-E069-B03A-DE02-E03F97035B69}"/>
              </a:ext>
            </a:extLst>
          </p:cNvPr>
          <p:cNvSpPr>
            <a:spLocks noChangeArrowheads="1"/>
          </p:cNvSpPr>
          <p:nvPr>
            <p:custDataLst>
              <p:tags r:id="rId15"/>
            </p:custDataLst>
          </p:nvPr>
        </p:nvSpPr>
        <p:spPr bwMode="auto">
          <a:xfrm>
            <a:off x="6125538" y="5115932"/>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Konsulteerib riske</a:t>
            </a:r>
          </a:p>
        </p:txBody>
      </p:sp>
      <p:sp>
        <p:nvSpPr>
          <p:cNvPr id="19" name="Rectangle 35">
            <a:extLst>
              <a:ext uri="{FF2B5EF4-FFF2-40B4-BE49-F238E27FC236}">
                <a16:creationId xmlns:a16="http://schemas.microsoft.com/office/drawing/2014/main" id="{FE7A2745-FAF6-5C85-F0F2-E0712654A125}"/>
              </a:ext>
            </a:extLst>
          </p:cNvPr>
          <p:cNvSpPr>
            <a:spLocks noChangeArrowheads="1"/>
          </p:cNvSpPr>
          <p:nvPr/>
        </p:nvSpPr>
        <p:spPr bwMode="auto">
          <a:xfrm>
            <a:off x="7524126" y="5115932"/>
            <a:ext cx="1311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Konsulteerib tehnilisi detaile</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20" name="Freeform 36">
            <a:extLst>
              <a:ext uri="{FF2B5EF4-FFF2-40B4-BE49-F238E27FC236}">
                <a16:creationId xmlns:a16="http://schemas.microsoft.com/office/drawing/2014/main" id="{04F43898-942C-62CD-E15B-3B7B19F0D45D}"/>
              </a:ext>
            </a:extLst>
          </p:cNvPr>
          <p:cNvSpPr>
            <a:spLocks/>
          </p:cNvSpPr>
          <p:nvPr>
            <p:custDataLst>
              <p:tags r:id="rId16"/>
            </p:custDataLst>
          </p:nvPr>
        </p:nvSpPr>
        <p:spPr bwMode="auto">
          <a:xfrm rot="5400000">
            <a:off x="4533276" y="3601457"/>
            <a:ext cx="180975" cy="2695575"/>
          </a:xfrm>
          <a:custGeom>
            <a:avLst/>
            <a:gdLst/>
            <a:ahLst/>
            <a:cxnLst>
              <a:cxn ang="0">
                <a:pos x="0" y="0"/>
              </a:cxn>
              <a:cxn ang="0">
                <a:pos x="64" y="0"/>
              </a:cxn>
              <a:cxn ang="0">
                <a:pos x="64" y="803"/>
              </a:cxn>
              <a:cxn ang="0">
                <a:pos x="114" y="849"/>
              </a:cxn>
              <a:cxn ang="0">
                <a:pos x="64" y="895"/>
              </a:cxn>
              <a:cxn ang="0">
                <a:pos x="64" y="1698"/>
              </a:cxn>
              <a:cxn ang="0">
                <a:pos x="0" y="1698"/>
              </a:cxn>
            </a:cxnLst>
            <a:rect l="0" t="0" r="r" b="b"/>
            <a:pathLst>
              <a:path w="114" h="1698">
                <a:moveTo>
                  <a:pt x="0" y="0"/>
                </a:moveTo>
                <a:lnTo>
                  <a:pt x="64" y="0"/>
                </a:lnTo>
                <a:lnTo>
                  <a:pt x="64" y="803"/>
                </a:lnTo>
                <a:lnTo>
                  <a:pt x="114" y="849"/>
                </a:lnTo>
                <a:lnTo>
                  <a:pt x="64" y="895"/>
                </a:lnTo>
                <a:lnTo>
                  <a:pt x="64" y="1698"/>
                </a:lnTo>
                <a:lnTo>
                  <a:pt x="0" y="1698"/>
                </a:lnTo>
              </a:path>
            </a:pathLst>
          </a:custGeom>
          <a:noFill/>
          <a:ln w="9525">
            <a:solidFill>
              <a:srgbClr val="000000"/>
            </a:solidFill>
            <a:round/>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 name="AutoShape 38">
            <a:extLst>
              <a:ext uri="{FF2B5EF4-FFF2-40B4-BE49-F238E27FC236}">
                <a16:creationId xmlns:a16="http://schemas.microsoft.com/office/drawing/2014/main" id="{59F903DA-EC47-1536-FD7C-5653245DAABC}"/>
              </a:ext>
            </a:extLst>
          </p:cNvPr>
          <p:cNvSpPr>
            <a:spLocks noChangeArrowheads="1"/>
          </p:cNvSpPr>
          <p:nvPr>
            <p:custDataLst>
              <p:tags r:id="rId17"/>
            </p:custDataLst>
          </p:nvPr>
        </p:nvSpPr>
        <p:spPr bwMode="auto">
          <a:xfrm>
            <a:off x="9198770" y="3301419"/>
            <a:ext cx="1436687" cy="1246262"/>
          </a:xfrm>
          <a:prstGeom prst="roundRect">
            <a:avLst>
              <a:gd name="adj" fmla="val 4639"/>
            </a:avLst>
          </a:prstGeom>
          <a:solidFill>
            <a:srgbClr val="DE2121"/>
          </a:solidFill>
          <a:ln w="9525">
            <a:noFill/>
            <a:round/>
            <a:headEnd/>
            <a:tailEnd/>
          </a:ln>
          <a:effectLst/>
        </p:spPr>
        <p:txBody>
          <a:bodyPr lIns="71995" tIns="71995" rIns="71995" bIns="71995" anchor="ctr">
            <a:spAutoFit/>
          </a:bodyPr>
          <a:lstStyle/>
          <a:p>
            <a:pPr defTabSz="931863">
              <a:buSzPct val="120000"/>
              <a:defRPr/>
            </a:pPr>
            <a:r>
              <a:rPr lang="et-EE"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Avatud mõtlemisega inimesed, kes tunnevad hästi oma valdkonda</a:t>
            </a:r>
            <a:endPar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graphicFrame>
        <p:nvGraphicFramePr>
          <p:cNvPr id="23" name="Object 3">
            <a:extLst>
              <a:ext uri="{FF2B5EF4-FFF2-40B4-BE49-F238E27FC236}">
                <a16:creationId xmlns:a16="http://schemas.microsoft.com/office/drawing/2014/main" id="{55EC2064-803E-2339-3B15-FE179D9B98F0}"/>
              </a:ext>
            </a:extLst>
          </p:cNvPr>
          <p:cNvGraphicFramePr>
            <a:graphicFrameLocks noChangeAspect="1"/>
          </p:cNvGraphicFramePr>
          <p:nvPr/>
        </p:nvGraphicFramePr>
        <p:xfrm>
          <a:off x="2101226" y="3287132"/>
          <a:ext cx="968375" cy="1266825"/>
        </p:xfrm>
        <a:graphic>
          <a:graphicData uri="http://schemas.openxmlformats.org/presentationml/2006/ole">
            <mc:AlternateContent xmlns:mc="http://schemas.openxmlformats.org/markup-compatibility/2006">
              <mc:Choice xmlns:v="urn:schemas-microsoft-com:vml" Requires="v">
                <p:oleObj name="Clip" r:id="rId21" imgW="3794125" imgH="4960938" progId="MS_ClipArt_Gallery.2">
                  <p:embed/>
                </p:oleObj>
              </mc:Choice>
              <mc:Fallback>
                <p:oleObj name="Clip" r:id="rId21" imgW="3794125" imgH="4960938" progId="MS_ClipArt_Gallery.2">
                  <p:embed/>
                  <p:pic>
                    <p:nvPicPr>
                      <p:cNvPr id="23" name="Object 3">
                        <a:extLst>
                          <a:ext uri="{FF2B5EF4-FFF2-40B4-BE49-F238E27FC236}">
                            <a16:creationId xmlns:a16="http://schemas.microsoft.com/office/drawing/2014/main" id="{55EC2064-803E-2339-3B15-FE179D9B98F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01226" y="3287132"/>
                        <a:ext cx="968375"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 name="Group 159">
            <a:extLst>
              <a:ext uri="{FF2B5EF4-FFF2-40B4-BE49-F238E27FC236}">
                <a16:creationId xmlns:a16="http://schemas.microsoft.com/office/drawing/2014/main" id="{AC8EEE49-5E76-DB7B-9C47-A2D883CA122B}"/>
              </a:ext>
            </a:extLst>
          </p:cNvPr>
          <p:cNvGrpSpPr>
            <a:grpSpLocks/>
          </p:cNvGrpSpPr>
          <p:nvPr/>
        </p:nvGrpSpPr>
        <p:grpSpPr bwMode="auto">
          <a:xfrm>
            <a:off x="3545851" y="3301419"/>
            <a:ext cx="876300" cy="1236663"/>
            <a:chOff x="1150" y="1254"/>
            <a:chExt cx="552" cy="779"/>
          </a:xfrm>
        </p:grpSpPr>
        <p:sp>
          <p:nvSpPr>
            <p:cNvPr id="25" name="Freeform 53">
              <a:extLst>
                <a:ext uri="{FF2B5EF4-FFF2-40B4-BE49-F238E27FC236}">
                  <a16:creationId xmlns:a16="http://schemas.microsoft.com/office/drawing/2014/main" id="{C14747AB-71FA-AF55-A400-EF677D9053AB}"/>
                </a:ext>
              </a:extLst>
            </p:cNvPr>
            <p:cNvSpPr>
              <a:spLocks/>
            </p:cNvSpPr>
            <p:nvPr/>
          </p:nvSpPr>
          <p:spPr bwMode="auto">
            <a:xfrm>
              <a:off x="1437" y="1262"/>
              <a:ext cx="101" cy="56"/>
            </a:xfrm>
            <a:custGeom>
              <a:avLst/>
              <a:gdLst/>
              <a:ahLst/>
              <a:cxnLst>
                <a:cxn ang="0">
                  <a:pos x="171" y="99"/>
                </a:cxn>
                <a:cxn ang="0">
                  <a:pos x="171" y="97"/>
                </a:cxn>
                <a:cxn ang="0">
                  <a:pos x="172" y="93"/>
                </a:cxn>
                <a:cxn ang="0">
                  <a:pos x="173" y="85"/>
                </a:cxn>
                <a:cxn ang="0">
                  <a:pos x="175" y="78"/>
                </a:cxn>
                <a:cxn ang="0">
                  <a:pos x="175" y="73"/>
                </a:cxn>
                <a:cxn ang="0">
                  <a:pos x="176" y="69"/>
                </a:cxn>
                <a:cxn ang="0">
                  <a:pos x="176" y="65"/>
                </a:cxn>
                <a:cxn ang="0">
                  <a:pos x="177" y="61"/>
                </a:cxn>
                <a:cxn ang="0">
                  <a:pos x="177" y="54"/>
                </a:cxn>
                <a:cxn ang="0">
                  <a:pos x="176" y="48"/>
                </a:cxn>
                <a:cxn ang="0">
                  <a:pos x="173" y="43"/>
                </a:cxn>
                <a:cxn ang="0">
                  <a:pos x="167" y="39"/>
                </a:cxn>
                <a:cxn ang="0">
                  <a:pos x="160" y="33"/>
                </a:cxn>
                <a:cxn ang="0">
                  <a:pos x="152" y="29"/>
                </a:cxn>
                <a:cxn ang="0">
                  <a:pos x="148" y="26"/>
                </a:cxn>
                <a:cxn ang="0">
                  <a:pos x="145" y="24"/>
                </a:cxn>
                <a:cxn ang="0">
                  <a:pos x="138" y="21"/>
                </a:cxn>
                <a:cxn ang="0">
                  <a:pos x="133" y="19"/>
                </a:cxn>
                <a:cxn ang="0">
                  <a:pos x="58" y="0"/>
                </a:cxn>
                <a:cxn ang="0">
                  <a:pos x="53" y="1"/>
                </a:cxn>
                <a:cxn ang="0">
                  <a:pos x="49" y="2"/>
                </a:cxn>
                <a:cxn ang="0">
                  <a:pos x="44" y="4"/>
                </a:cxn>
                <a:cxn ang="0">
                  <a:pos x="38" y="6"/>
                </a:cxn>
                <a:cxn ang="0">
                  <a:pos x="32" y="10"/>
                </a:cxn>
                <a:cxn ang="0">
                  <a:pos x="27" y="13"/>
                </a:cxn>
                <a:cxn ang="0">
                  <a:pos x="23" y="18"/>
                </a:cxn>
                <a:cxn ang="0">
                  <a:pos x="20" y="23"/>
                </a:cxn>
                <a:cxn ang="0">
                  <a:pos x="19" y="29"/>
                </a:cxn>
                <a:cxn ang="0">
                  <a:pos x="18" y="35"/>
                </a:cxn>
                <a:cxn ang="0">
                  <a:pos x="19" y="42"/>
                </a:cxn>
                <a:cxn ang="0">
                  <a:pos x="19" y="48"/>
                </a:cxn>
                <a:cxn ang="0">
                  <a:pos x="20" y="52"/>
                </a:cxn>
                <a:cxn ang="0">
                  <a:pos x="20" y="56"/>
                </a:cxn>
                <a:cxn ang="0">
                  <a:pos x="21" y="57"/>
                </a:cxn>
                <a:cxn ang="0">
                  <a:pos x="17" y="57"/>
                </a:cxn>
                <a:cxn ang="0">
                  <a:pos x="10" y="59"/>
                </a:cxn>
                <a:cxn ang="0">
                  <a:pos x="3" y="62"/>
                </a:cxn>
                <a:cxn ang="0">
                  <a:pos x="0" y="65"/>
                </a:cxn>
                <a:cxn ang="0">
                  <a:pos x="0" y="69"/>
                </a:cxn>
                <a:cxn ang="0">
                  <a:pos x="2" y="72"/>
                </a:cxn>
                <a:cxn ang="0">
                  <a:pos x="8" y="73"/>
                </a:cxn>
                <a:cxn ang="0">
                  <a:pos x="11" y="72"/>
                </a:cxn>
                <a:cxn ang="0">
                  <a:pos x="17" y="72"/>
                </a:cxn>
                <a:cxn ang="0">
                  <a:pos x="21" y="72"/>
                </a:cxn>
                <a:cxn ang="0">
                  <a:pos x="26" y="71"/>
                </a:cxn>
                <a:cxn ang="0">
                  <a:pos x="31" y="70"/>
                </a:cxn>
                <a:cxn ang="0">
                  <a:pos x="36" y="69"/>
                </a:cxn>
                <a:cxn ang="0">
                  <a:pos x="39" y="68"/>
                </a:cxn>
                <a:cxn ang="0">
                  <a:pos x="44" y="67"/>
                </a:cxn>
                <a:cxn ang="0">
                  <a:pos x="49" y="66"/>
                </a:cxn>
                <a:cxn ang="0">
                  <a:pos x="52" y="65"/>
                </a:cxn>
                <a:cxn ang="0">
                  <a:pos x="111" y="68"/>
                </a:cxn>
              </a:cxnLst>
              <a:rect l="0" t="0" r="r" b="b"/>
              <a:pathLst>
                <a:path w="177" h="99">
                  <a:moveTo>
                    <a:pt x="111" y="68"/>
                  </a:moveTo>
                  <a:lnTo>
                    <a:pt x="171" y="99"/>
                  </a:lnTo>
                  <a:lnTo>
                    <a:pt x="171" y="98"/>
                  </a:lnTo>
                  <a:lnTo>
                    <a:pt x="171" y="97"/>
                  </a:lnTo>
                  <a:lnTo>
                    <a:pt x="171" y="95"/>
                  </a:lnTo>
                  <a:lnTo>
                    <a:pt x="172" y="93"/>
                  </a:lnTo>
                  <a:lnTo>
                    <a:pt x="172" y="88"/>
                  </a:lnTo>
                  <a:lnTo>
                    <a:pt x="173" y="85"/>
                  </a:lnTo>
                  <a:lnTo>
                    <a:pt x="174" y="81"/>
                  </a:lnTo>
                  <a:lnTo>
                    <a:pt x="175" y="78"/>
                  </a:lnTo>
                  <a:lnTo>
                    <a:pt x="175" y="75"/>
                  </a:lnTo>
                  <a:lnTo>
                    <a:pt x="175" y="73"/>
                  </a:lnTo>
                  <a:lnTo>
                    <a:pt x="176" y="71"/>
                  </a:lnTo>
                  <a:lnTo>
                    <a:pt x="176" y="69"/>
                  </a:lnTo>
                  <a:lnTo>
                    <a:pt x="176" y="67"/>
                  </a:lnTo>
                  <a:lnTo>
                    <a:pt x="176" y="65"/>
                  </a:lnTo>
                  <a:lnTo>
                    <a:pt x="177" y="63"/>
                  </a:lnTo>
                  <a:lnTo>
                    <a:pt x="177" y="61"/>
                  </a:lnTo>
                  <a:lnTo>
                    <a:pt x="177" y="57"/>
                  </a:lnTo>
                  <a:lnTo>
                    <a:pt x="177" y="54"/>
                  </a:lnTo>
                  <a:lnTo>
                    <a:pt x="177" y="51"/>
                  </a:lnTo>
                  <a:lnTo>
                    <a:pt x="176" y="48"/>
                  </a:lnTo>
                  <a:lnTo>
                    <a:pt x="175" y="46"/>
                  </a:lnTo>
                  <a:lnTo>
                    <a:pt x="173" y="43"/>
                  </a:lnTo>
                  <a:lnTo>
                    <a:pt x="170" y="41"/>
                  </a:lnTo>
                  <a:lnTo>
                    <a:pt x="167" y="39"/>
                  </a:lnTo>
                  <a:lnTo>
                    <a:pt x="163" y="35"/>
                  </a:lnTo>
                  <a:lnTo>
                    <a:pt x="160" y="33"/>
                  </a:lnTo>
                  <a:lnTo>
                    <a:pt x="156" y="31"/>
                  </a:lnTo>
                  <a:lnTo>
                    <a:pt x="152" y="29"/>
                  </a:lnTo>
                  <a:lnTo>
                    <a:pt x="150" y="28"/>
                  </a:lnTo>
                  <a:lnTo>
                    <a:pt x="148" y="26"/>
                  </a:lnTo>
                  <a:lnTo>
                    <a:pt x="146" y="25"/>
                  </a:lnTo>
                  <a:lnTo>
                    <a:pt x="145" y="24"/>
                  </a:lnTo>
                  <a:lnTo>
                    <a:pt x="141" y="23"/>
                  </a:lnTo>
                  <a:lnTo>
                    <a:pt x="138" y="21"/>
                  </a:lnTo>
                  <a:lnTo>
                    <a:pt x="135" y="20"/>
                  </a:lnTo>
                  <a:lnTo>
                    <a:pt x="133" y="19"/>
                  </a:lnTo>
                  <a:lnTo>
                    <a:pt x="132" y="19"/>
                  </a:lnTo>
                  <a:lnTo>
                    <a:pt x="58" y="0"/>
                  </a:lnTo>
                  <a:lnTo>
                    <a:pt x="56" y="0"/>
                  </a:lnTo>
                  <a:lnTo>
                    <a:pt x="53" y="1"/>
                  </a:lnTo>
                  <a:lnTo>
                    <a:pt x="51" y="1"/>
                  </a:lnTo>
                  <a:lnTo>
                    <a:pt x="49" y="2"/>
                  </a:lnTo>
                  <a:lnTo>
                    <a:pt x="46" y="3"/>
                  </a:lnTo>
                  <a:lnTo>
                    <a:pt x="44" y="4"/>
                  </a:lnTo>
                  <a:lnTo>
                    <a:pt x="41" y="5"/>
                  </a:lnTo>
                  <a:lnTo>
                    <a:pt x="38" y="6"/>
                  </a:lnTo>
                  <a:lnTo>
                    <a:pt x="35" y="8"/>
                  </a:lnTo>
                  <a:lnTo>
                    <a:pt x="32" y="10"/>
                  </a:lnTo>
                  <a:lnTo>
                    <a:pt x="30" y="11"/>
                  </a:lnTo>
                  <a:lnTo>
                    <a:pt x="27" y="13"/>
                  </a:lnTo>
                  <a:lnTo>
                    <a:pt x="25" y="15"/>
                  </a:lnTo>
                  <a:lnTo>
                    <a:pt x="23" y="18"/>
                  </a:lnTo>
                  <a:lnTo>
                    <a:pt x="21" y="20"/>
                  </a:lnTo>
                  <a:lnTo>
                    <a:pt x="20" y="23"/>
                  </a:lnTo>
                  <a:lnTo>
                    <a:pt x="19" y="25"/>
                  </a:lnTo>
                  <a:lnTo>
                    <a:pt x="19" y="29"/>
                  </a:lnTo>
                  <a:lnTo>
                    <a:pt x="18" y="31"/>
                  </a:lnTo>
                  <a:lnTo>
                    <a:pt x="18" y="35"/>
                  </a:lnTo>
                  <a:lnTo>
                    <a:pt x="18" y="39"/>
                  </a:lnTo>
                  <a:lnTo>
                    <a:pt x="19" y="42"/>
                  </a:lnTo>
                  <a:lnTo>
                    <a:pt x="19" y="45"/>
                  </a:lnTo>
                  <a:lnTo>
                    <a:pt x="19" y="48"/>
                  </a:lnTo>
                  <a:lnTo>
                    <a:pt x="19" y="50"/>
                  </a:lnTo>
                  <a:lnTo>
                    <a:pt x="20" y="52"/>
                  </a:lnTo>
                  <a:lnTo>
                    <a:pt x="20" y="54"/>
                  </a:lnTo>
                  <a:lnTo>
                    <a:pt x="20" y="56"/>
                  </a:lnTo>
                  <a:lnTo>
                    <a:pt x="20" y="56"/>
                  </a:lnTo>
                  <a:lnTo>
                    <a:pt x="21" y="57"/>
                  </a:lnTo>
                  <a:lnTo>
                    <a:pt x="20" y="57"/>
                  </a:lnTo>
                  <a:lnTo>
                    <a:pt x="17" y="57"/>
                  </a:lnTo>
                  <a:lnTo>
                    <a:pt x="14" y="58"/>
                  </a:lnTo>
                  <a:lnTo>
                    <a:pt x="10" y="59"/>
                  </a:lnTo>
                  <a:lnTo>
                    <a:pt x="6" y="60"/>
                  </a:lnTo>
                  <a:lnTo>
                    <a:pt x="3" y="62"/>
                  </a:lnTo>
                  <a:lnTo>
                    <a:pt x="1" y="63"/>
                  </a:lnTo>
                  <a:lnTo>
                    <a:pt x="0" y="65"/>
                  </a:lnTo>
                  <a:lnTo>
                    <a:pt x="0" y="67"/>
                  </a:lnTo>
                  <a:lnTo>
                    <a:pt x="0" y="69"/>
                  </a:lnTo>
                  <a:lnTo>
                    <a:pt x="0" y="71"/>
                  </a:lnTo>
                  <a:lnTo>
                    <a:pt x="2" y="72"/>
                  </a:lnTo>
                  <a:lnTo>
                    <a:pt x="4" y="72"/>
                  </a:lnTo>
                  <a:lnTo>
                    <a:pt x="8" y="73"/>
                  </a:lnTo>
                  <a:lnTo>
                    <a:pt x="9" y="72"/>
                  </a:lnTo>
                  <a:lnTo>
                    <a:pt x="11" y="72"/>
                  </a:lnTo>
                  <a:lnTo>
                    <a:pt x="15" y="72"/>
                  </a:lnTo>
                  <a:lnTo>
                    <a:pt x="17" y="72"/>
                  </a:lnTo>
                  <a:lnTo>
                    <a:pt x="19" y="72"/>
                  </a:lnTo>
                  <a:lnTo>
                    <a:pt x="21" y="72"/>
                  </a:lnTo>
                  <a:lnTo>
                    <a:pt x="24" y="71"/>
                  </a:lnTo>
                  <a:lnTo>
                    <a:pt x="26" y="71"/>
                  </a:lnTo>
                  <a:lnTo>
                    <a:pt x="28" y="70"/>
                  </a:lnTo>
                  <a:lnTo>
                    <a:pt x="31" y="70"/>
                  </a:lnTo>
                  <a:lnTo>
                    <a:pt x="33" y="69"/>
                  </a:lnTo>
                  <a:lnTo>
                    <a:pt x="36" y="69"/>
                  </a:lnTo>
                  <a:lnTo>
                    <a:pt x="37" y="68"/>
                  </a:lnTo>
                  <a:lnTo>
                    <a:pt x="39" y="68"/>
                  </a:lnTo>
                  <a:lnTo>
                    <a:pt x="42" y="67"/>
                  </a:lnTo>
                  <a:lnTo>
                    <a:pt x="44" y="67"/>
                  </a:lnTo>
                  <a:lnTo>
                    <a:pt x="47" y="66"/>
                  </a:lnTo>
                  <a:lnTo>
                    <a:pt x="49" y="66"/>
                  </a:lnTo>
                  <a:lnTo>
                    <a:pt x="51" y="65"/>
                  </a:lnTo>
                  <a:lnTo>
                    <a:pt x="52" y="65"/>
                  </a:lnTo>
                  <a:lnTo>
                    <a:pt x="111" y="68"/>
                  </a:lnTo>
                  <a:lnTo>
                    <a:pt x="111" y="68"/>
                  </a:lnTo>
                  <a:close/>
                </a:path>
              </a:pathLst>
            </a:custGeom>
            <a:solidFill>
              <a:srgbClr val="F7C766"/>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6" name="Freeform 54">
              <a:extLst>
                <a:ext uri="{FF2B5EF4-FFF2-40B4-BE49-F238E27FC236}">
                  <a16:creationId xmlns:a16="http://schemas.microsoft.com/office/drawing/2014/main" id="{BB761BC3-1778-7C91-DB3A-069134B734DB}"/>
                </a:ext>
              </a:extLst>
            </p:cNvPr>
            <p:cNvSpPr>
              <a:spLocks/>
            </p:cNvSpPr>
            <p:nvPr/>
          </p:nvSpPr>
          <p:spPr bwMode="auto">
            <a:xfrm>
              <a:off x="1350" y="1917"/>
              <a:ext cx="35" cy="37"/>
            </a:xfrm>
            <a:custGeom>
              <a:avLst/>
              <a:gdLst/>
              <a:ahLst/>
              <a:cxnLst>
                <a:cxn ang="0">
                  <a:pos x="56" y="49"/>
                </a:cxn>
                <a:cxn ang="0">
                  <a:pos x="56" y="49"/>
                </a:cxn>
                <a:cxn ang="0">
                  <a:pos x="57" y="50"/>
                </a:cxn>
                <a:cxn ang="0">
                  <a:pos x="58" y="52"/>
                </a:cxn>
                <a:cxn ang="0">
                  <a:pos x="58" y="55"/>
                </a:cxn>
                <a:cxn ang="0">
                  <a:pos x="59" y="57"/>
                </a:cxn>
                <a:cxn ang="0">
                  <a:pos x="59" y="60"/>
                </a:cxn>
                <a:cxn ang="0">
                  <a:pos x="59" y="63"/>
                </a:cxn>
                <a:cxn ang="0">
                  <a:pos x="58" y="65"/>
                </a:cxn>
                <a:cxn ang="0">
                  <a:pos x="56" y="65"/>
                </a:cxn>
                <a:cxn ang="0">
                  <a:pos x="55" y="66"/>
                </a:cxn>
                <a:cxn ang="0">
                  <a:pos x="53" y="65"/>
                </a:cxn>
                <a:cxn ang="0">
                  <a:pos x="51" y="64"/>
                </a:cxn>
                <a:cxn ang="0">
                  <a:pos x="46" y="62"/>
                </a:cxn>
                <a:cxn ang="0">
                  <a:pos x="44" y="61"/>
                </a:cxn>
                <a:cxn ang="0">
                  <a:pos x="41" y="59"/>
                </a:cxn>
                <a:cxn ang="0">
                  <a:pos x="38" y="57"/>
                </a:cxn>
                <a:cxn ang="0">
                  <a:pos x="35" y="55"/>
                </a:cxn>
                <a:cxn ang="0">
                  <a:pos x="32" y="53"/>
                </a:cxn>
                <a:cxn ang="0">
                  <a:pos x="29" y="51"/>
                </a:cxn>
                <a:cxn ang="0">
                  <a:pos x="27" y="49"/>
                </a:cxn>
                <a:cxn ang="0">
                  <a:pos x="25" y="47"/>
                </a:cxn>
                <a:cxn ang="0">
                  <a:pos x="23" y="46"/>
                </a:cxn>
                <a:cxn ang="0">
                  <a:pos x="22" y="46"/>
                </a:cxn>
                <a:cxn ang="0">
                  <a:pos x="0" y="2"/>
                </a:cxn>
                <a:cxn ang="0">
                  <a:pos x="13" y="0"/>
                </a:cxn>
                <a:cxn ang="0">
                  <a:pos x="56" y="49"/>
                </a:cxn>
                <a:cxn ang="0">
                  <a:pos x="56" y="49"/>
                </a:cxn>
              </a:cxnLst>
              <a:rect l="0" t="0" r="r" b="b"/>
              <a:pathLst>
                <a:path w="59" h="66">
                  <a:moveTo>
                    <a:pt x="56" y="49"/>
                  </a:moveTo>
                  <a:lnTo>
                    <a:pt x="56" y="49"/>
                  </a:lnTo>
                  <a:lnTo>
                    <a:pt x="57" y="50"/>
                  </a:lnTo>
                  <a:lnTo>
                    <a:pt x="58" y="52"/>
                  </a:lnTo>
                  <a:lnTo>
                    <a:pt x="58" y="55"/>
                  </a:lnTo>
                  <a:lnTo>
                    <a:pt x="59" y="57"/>
                  </a:lnTo>
                  <a:lnTo>
                    <a:pt x="59" y="60"/>
                  </a:lnTo>
                  <a:lnTo>
                    <a:pt x="59" y="63"/>
                  </a:lnTo>
                  <a:lnTo>
                    <a:pt x="58" y="65"/>
                  </a:lnTo>
                  <a:lnTo>
                    <a:pt x="56" y="65"/>
                  </a:lnTo>
                  <a:lnTo>
                    <a:pt x="55" y="66"/>
                  </a:lnTo>
                  <a:lnTo>
                    <a:pt x="53" y="65"/>
                  </a:lnTo>
                  <a:lnTo>
                    <a:pt x="51" y="64"/>
                  </a:lnTo>
                  <a:lnTo>
                    <a:pt x="46" y="62"/>
                  </a:lnTo>
                  <a:lnTo>
                    <a:pt x="44" y="61"/>
                  </a:lnTo>
                  <a:lnTo>
                    <a:pt x="41" y="59"/>
                  </a:lnTo>
                  <a:lnTo>
                    <a:pt x="38" y="57"/>
                  </a:lnTo>
                  <a:lnTo>
                    <a:pt x="35" y="55"/>
                  </a:lnTo>
                  <a:lnTo>
                    <a:pt x="32" y="53"/>
                  </a:lnTo>
                  <a:lnTo>
                    <a:pt x="29" y="51"/>
                  </a:lnTo>
                  <a:lnTo>
                    <a:pt x="27" y="49"/>
                  </a:lnTo>
                  <a:lnTo>
                    <a:pt x="25" y="47"/>
                  </a:lnTo>
                  <a:lnTo>
                    <a:pt x="23" y="46"/>
                  </a:lnTo>
                  <a:lnTo>
                    <a:pt x="22" y="46"/>
                  </a:lnTo>
                  <a:lnTo>
                    <a:pt x="0" y="2"/>
                  </a:lnTo>
                  <a:lnTo>
                    <a:pt x="13" y="0"/>
                  </a:lnTo>
                  <a:lnTo>
                    <a:pt x="56" y="49"/>
                  </a:lnTo>
                  <a:lnTo>
                    <a:pt x="56" y="49"/>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7" name="Freeform 59">
              <a:extLst>
                <a:ext uri="{FF2B5EF4-FFF2-40B4-BE49-F238E27FC236}">
                  <a16:creationId xmlns:a16="http://schemas.microsoft.com/office/drawing/2014/main" id="{441312C9-9CC5-3774-1BB9-BD1824C071A9}"/>
                </a:ext>
              </a:extLst>
            </p:cNvPr>
            <p:cNvSpPr>
              <a:spLocks/>
            </p:cNvSpPr>
            <p:nvPr/>
          </p:nvSpPr>
          <p:spPr bwMode="auto">
            <a:xfrm>
              <a:off x="1574" y="1815"/>
              <a:ext cx="99" cy="114"/>
            </a:xfrm>
            <a:custGeom>
              <a:avLst/>
              <a:gdLst/>
              <a:ahLst/>
              <a:cxnLst>
                <a:cxn ang="0">
                  <a:pos x="170" y="113"/>
                </a:cxn>
                <a:cxn ang="0">
                  <a:pos x="172" y="105"/>
                </a:cxn>
                <a:cxn ang="0">
                  <a:pos x="173" y="97"/>
                </a:cxn>
                <a:cxn ang="0">
                  <a:pos x="174" y="91"/>
                </a:cxn>
                <a:cxn ang="0">
                  <a:pos x="175" y="84"/>
                </a:cxn>
                <a:cxn ang="0">
                  <a:pos x="175" y="76"/>
                </a:cxn>
                <a:cxn ang="0">
                  <a:pos x="175" y="68"/>
                </a:cxn>
                <a:cxn ang="0">
                  <a:pos x="174" y="60"/>
                </a:cxn>
                <a:cxn ang="0">
                  <a:pos x="172" y="52"/>
                </a:cxn>
                <a:cxn ang="0">
                  <a:pos x="168" y="44"/>
                </a:cxn>
                <a:cxn ang="0">
                  <a:pos x="164" y="37"/>
                </a:cxn>
                <a:cxn ang="0">
                  <a:pos x="158" y="31"/>
                </a:cxn>
                <a:cxn ang="0">
                  <a:pos x="152" y="26"/>
                </a:cxn>
                <a:cxn ang="0">
                  <a:pos x="145" y="21"/>
                </a:cxn>
                <a:cxn ang="0">
                  <a:pos x="139" y="17"/>
                </a:cxn>
                <a:cxn ang="0">
                  <a:pos x="131" y="12"/>
                </a:cxn>
                <a:cxn ang="0">
                  <a:pos x="123" y="9"/>
                </a:cxn>
                <a:cxn ang="0">
                  <a:pos x="119" y="8"/>
                </a:cxn>
                <a:cxn ang="0">
                  <a:pos x="113" y="7"/>
                </a:cxn>
                <a:cxn ang="0">
                  <a:pos x="104" y="6"/>
                </a:cxn>
                <a:cxn ang="0">
                  <a:pos x="94" y="4"/>
                </a:cxn>
                <a:cxn ang="0">
                  <a:pos x="88" y="4"/>
                </a:cxn>
                <a:cxn ang="0">
                  <a:pos x="82" y="2"/>
                </a:cxn>
                <a:cxn ang="0">
                  <a:pos x="76" y="2"/>
                </a:cxn>
                <a:cxn ang="0">
                  <a:pos x="70" y="1"/>
                </a:cxn>
                <a:cxn ang="0">
                  <a:pos x="62" y="0"/>
                </a:cxn>
                <a:cxn ang="0">
                  <a:pos x="55" y="0"/>
                </a:cxn>
                <a:cxn ang="0">
                  <a:pos x="46" y="1"/>
                </a:cxn>
                <a:cxn ang="0">
                  <a:pos x="38" y="2"/>
                </a:cxn>
                <a:cxn ang="0">
                  <a:pos x="30" y="4"/>
                </a:cxn>
                <a:cxn ang="0">
                  <a:pos x="23" y="5"/>
                </a:cxn>
                <a:cxn ang="0">
                  <a:pos x="16" y="7"/>
                </a:cxn>
                <a:cxn ang="0">
                  <a:pos x="9" y="8"/>
                </a:cxn>
                <a:cxn ang="0">
                  <a:pos x="4" y="10"/>
                </a:cxn>
                <a:cxn ang="0">
                  <a:pos x="37" y="193"/>
                </a:cxn>
                <a:cxn ang="0">
                  <a:pos x="106" y="176"/>
                </a:cxn>
                <a:cxn ang="0">
                  <a:pos x="100" y="169"/>
                </a:cxn>
                <a:cxn ang="0">
                  <a:pos x="97" y="163"/>
                </a:cxn>
                <a:cxn ang="0">
                  <a:pos x="99" y="154"/>
                </a:cxn>
                <a:cxn ang="0">
                  <a:pos x="108" y="148"/>
                </a:cxn>
                <a:cxn ang="0">
                  <a:pos x="115" y="146"/>
                </a:cxn>
                <a:cxn ang="0">
                  <a:pos x="142" y="147"/>
                </a:cxn>
                <a:cxn ang="0">
                  <a:pos x="170" y="115"/>
                </a:cxn>
              </a:cxnLst>
              <a:rect l="0" t="0" r="r" b="b"/>
              <a:pathLst>
                <a:path w="175" h="198">
                  <a:moveTo>
                    <a:pt x="170" y="115"/>
                  </a:moveTo>
                  <a:lnTo>
                    <a:pt x="170" y="114"/>
                  </a:lnTo>
                  <a:lnTo>
                    <a:pt x="170" y="113"/>
                  </a:lnTo>
                  <a:lnTo>
                    <a:pt x="170" y="111"/>
                  </a:lnTo>
                  <a:lnTo>
                    <a:pt x="171" y="109"/>
                  </a:lnTo>
                  <a:lnTo>
                    <a:pt x="172" y="105"/>
                  </a:lnTo>
                  <a:lnTo>
                    <a:pt x="173" y="101"/>
                  </a:lnTo>
                  <a:lnTo>
                    <a:pt x="173" y="99"/>
                  </a:lnTo>
                  <a:lnTo>
                    <a:pt x="173" y="97"/>
                  </a:lnTo>
                  <a:lnTo>
                    <a:pt x="174" y="95"/>
                  </a:lnTo>
                  <a:lnTo>
                    <a:pt x="174" y="93"/>
                  </a:lnTo>
                  <a:lnTo>
                    <a:pt x="174" y="91"/>
                  </a:lnTo>
                  <a:lnTo>
                    <a:pt x="175" y="88"/>
                  </a:lnTo>
                  <a:lnTo>
                    <a:pt x="175" y="86"/>
                  </a:lnTo>
                  <a:lnTo>
                    <a:pt x="175" y="84"/>
                  </a:lnTo>
                  <a:lnTo>
                    <a:pt x="175" y="81"/>
                  </a:lnTo>
                  <a:lnTo>
                    <a:pt x="175" y="78"/>
                  </a:lnTo>
                  <a:lnTo>
                    <a:pt x="175" y="76"/>
                  </a:lnTo>
                  <a:lnTo>
                    <a:pt x="175" y="73"/>
                  </a:lnTo>
                  <a:lnTo>
                    <a:pt x="175" y="70"/>
                  </a:lnTo>
                  <a:lnTo>
                    <a:pt x="175" y="68"/>
                  </a:lnTo>
                  <a:lnTo>
                    <a:pt x="174" y="65"/>
                  </a:lnTo>
                  <a:lnTo>
                    <a:pt x="174" y="63"/>
                  </a:lnTo>
                  <a:lnTo>
                    <a:pt x="174" y="60"/>
                  </a:lnTo>
                  <a:lnTo>
                    <a:pt x="173" y="58"/>
                  </a:lnTo>
                  <a:lnTo>
                    <a:pt x="173" y="55"/>
                  </a:lnTo>
                  <a:lnTo>
                    <a:pt x="172" y="52"/>
                  </a:lnTo>
                  <a:lnTo>
                    <a:pt x="171" y="49"/>
                  </a:lnTo>
                  <a:lnTo>
                    <a:pt x="170" y="46"/>
                  </a:lnTo>
                  <a:lnTo>
                    <a:pt x="168" y="44"/>
                  </a:lnTo>
                  <a:lnTo>
                    <a:pt x="167" y="42"/>
                  </a:lnTo>
                  <a:lnTo>
                    <a:pt x="165" y="39"/>
                  </a:lnTo>
                  <a:lnTo>
                    <a:pt x="164" y="37"/>
                  </a:lnTo>
                  <a:lnTo>
                    <a:pt x="162" y="35"/>
                  </a:lnTo>
                  <a:lnTo>
                    <a:pt x="160" y="33"/>
                  </a:lnTo>
                  <a:lnTo>
                    <a:pt x="158" y="31"/>
                  </a:lnTo>
                  <a:lnTo>
                    <a:pt x="156" y="29"/>
                  </a:lnTo>
                  <a:lnTo>
                    <a:pt x="154" y="27"/>
                  </a:lnTo>
                  <a:lnTo>
                    <a:pt x="152" y="26"/>
                  </a:lnTo>
                  <a:lnTo>
                    <a:pt x="149" y="24"/>
                  </a:lnTo>
                  <a:lnTo>
                    <a:pt x="147" y="22"/>
                  </a:lnTo>
                  <a:lnTo>
                    <a:pt x="145" y="21"/>
                  </a:lnTo>
                  <a:lnTo>
                    <a:pt x="143" y="20"/>
                  </a:lnTo>
                  <a:lnTo>
                    <a:pt x="141" y="18"/>
                  </a:lnTo>
                  <a:lnTo>
                    <a:pt x="139" y="17"/>
                  </a:lnTo>
                  <a:lnTo>
                    <a:pt x="137" y="16"/>
                  </a:lnTo>
                  <a:lnTo>
                    <a:pt x="134" y="15"/>
                  </a:lnTo>
                  <a:lnTo>
                    <a:pt x="131" y="12"/>
                  </a:lnTo>
                  <a:lnTo>
                    <a:pt x="128" y="11"/>
                  </a:lnTo>
                  <a:lnTo>
                    <a:pt x="125" y="10"/>
                  </a:lnTo>
                  <a:lnTo>
                    <a:pt x="123" y="9"/>
                  </a:lnTo>
                  <a:lnTo>
                    <a:pt x="120" y="8"/>
                  </a:lnTo>
                  <a:lnTo>
                    <a:pt x="120" y="8"/>
                  </a:lnTo>
                  <a:lnTo>
                    <a:pt x="119" y="8"/>
                  </a:lnTo>
                  <a:lnTo>
                    <a:pt x="117" y="8"/>
                  </a:lnTo>
                  <a:lnTo>
                    <a:pt x="116" y="8"/>
                  </a:lnTo>
                  <a:lnTo>
                    <a:pt x="113" y="7"/>
                  </a:lnTo>
                  <a:lnTo>
                    <a:pt x="110" y="7"/>
                  </a:lnTo>
                  <a:lnTo>
                    <a:pt x="107" y="6"/>
                  </a:lnTo>
                  <a:lnTo>
                    <a:pt x="104" y="6"/>
                  </a:lnTo>
                  <a:lnTo>
                    <a:pt x="100" y="5"/>
                  </a:lnTo>
                  <a:lnTo>
                    <a:pt x="97" y="5"/>
                  </a:lnTo>
                  <a:lnTo>
                    <a:pt x="94" y="4"/>
                  </a:lnTo>
                  <a:lnTo>
                    <a:pt x="92" y="4"/>
                  </a:lnTo>
                  <a:lnTo>
                    <a:pt x="90" y="4"/>
                  </a:lnTo>
                  <a:lnTo>
                    <a:pt x="88" y="4"/>
                  </a:lnTo>
                  <a:lnTo>
                    <a:pt x="86" y="3"/>
                  </a:lnTo>
                  <a:lnTo>
                    <a:pt x="84" y="3"/>
                  </a:lnTo>
                  <a:lnTo>
                    <a:pt x="82" y="2"/>
                  </a:lnTo>
                  <a:lnTo>
                    <a:pt x="80" y="2"/>
                  </a:lnTo>
                  <a:lnTo>
                    <a:pt x="78" y="2"/>
                  </a:lnTo>
                  <a:lnTo>
                    <a:pt x="76" y="2"/>
                  </a:lnTo>
                  <a:lnTo>
                    <a:pt x="74" y="1"/>
                  </a:lnTo>
                  <a:lnTo>
                    <a:pt x="72" y="1"/>
                  </a:lnTo>
                  <a:lnTo>
                    <a:pt x="70" y="1"/>
                  </a:lnTo>
                  <a:lnTo>
                    <a:pt x="68" y="0"/>
                  </a:lnTo>
                  <a:lnTo>
                    <a:pt x="65" y="0"/>
                  </a:lnTo>
                  <a:lnTo>
                    <a:pt x="62" y="0"/>
                  </a:lnTo>
                  <a:lnTo>
                    <a:pt x="60" y="0"/>
                  </a:lnTo>
                  <a:lnTo>
                    <a:pt x="57" y="0"/>
                  </a:lnTo>
                  <a:lnTo>
                    <a:pt x="55" y="0"/>
                  </a:lnTo>
                  <a:lnTo>
                    <a:pt x="52" y="1"/>
                  </a:lnTo>
                  <a:lnTo>
                    <a:pt x="49" y="1"/>
                  </a:lnTo>
                  <a:lnTo>
                    <a:pt x="46" y="1"/>
                  </a:lnTo>
                  <a:lnTo>
                    <a:pt x="44" y="1"/>
                  </a:lnTo>
                  <a:lnTo>
                    <a:pt x="41" y="2"/>
                  </a:lnTo>
                  <a:lnTo>
                    <a:pt x="38" y="2"/>
                  </a:lnTo>
                  <a:lnTo>
                    <a:pt x="35" y="3"/>
                  </a:lnTo>
                  <a:lnTo>
                    <a:pt x="33" y="3"/>
                  </a:lnTo>
                  <a:lnTo>
                    <a:pt x="30" y="4"/>
                  </a:lnTo>
                  <a:lnTo>
                    <a:pt x="28" y="4"/>
                  </a:lnTo>
                  <a:lnTo>
                    <a:pt x="25" y="5"/>
                  </a:lnTo>
                  <a:lnTo>
                    <a:pt x="23" y="5"/>
                  </a:lnTo>
                  <a:lnTo>
                    <a:pt x="21" y="6"/>
                  </a:lnTo>
                  <a:lnTo>
                    <a:pt x="18" y="6"/>
                  </a:lnTo>
                  <a:lnTo>
                    <a:pt x="16" y="7"/>
                  </a:lnTo>
                  <a:lnTo>
                    <a:pt x="14" y="7"/>
                  </a:lnTo>
                  <a:lnTo>
                    <a:pt x="13" y="8"/>
                  </a:lnTo>
                  <a:lnTo>
                    <a:pt x="9" y="8"/>
                  </a:lnTo>
                  <a:lnTo>
                    <a:pt x="7" y="9"/>
                  </a:lnTo>
                  <a:lnTo>
                    <a:pt x="6" y="10"/>
                  </a:lnTo>
                  <a:lnTo>
                    <a:pt x="4" y="10"/>
                  </a:lnTo>
                  <a:lnTo>
                    <a:pt x="0" y="62"/>
                  </a:lnTo>
                  <a:lnTo>
                    <a:pt x="25" y="166"/>
                  </a:lnTo>
                  <a:lnTo>
                    <a:pt x="37" y="193"/>
                  </a:lnTo>
                  <a:lnTo>
                    <a:pt x="56" y="198"/>
                  </a:lnTo>
                  <a:lnTo>
                    <a:pt x="106" y="177"/>
                  </a:lnTo>
                  <a:lnTo>
                    <a:pt x="106" y="176"/>
                  </a:lnTo>
                  <a:lnTo>
                    <a:pt x="104" y="175"/>
                  </a:lnTo>
                  <a:lnTo>
                    <a:pt x="102" y="171"/>
                  </a:lnTo>
                  <a:lnTo>
                    <a:pt x="100" y="169"/>
                  </a:lnTo>
                  <a:lnTo>
                    <a:pt x="99" y="166"/>
                  </a:lnTo>
                  <a:lnTo>
                    <a:pt x="98" y="165"/>
                  </a:lnTo>
                  <a:lnTo>
                    <a:pt x="97" y="163"/>
                  </a:lnTo>
                  <a:lnTo>
                    <a:pt x="97" y="160"/>
                  </a:lnTo>
                  <a:lnTo>
                    <a:pt x="97" y="156"/>
                  </a:lnTo>
                  <a:lnTo>
                    <a:pt x="99" y="154"/>
                  </a:lnTo>
                  <a:lnTo>
                    <a:pt x="102" y="152"/>
                  </a:lnTo>
                  <a:lnTo>
                    <a:pt x="105" y="150"/>
                  </a:lnTo>
                  <a:lnTo>
                    <a:pt x="108" y="148"/>
                  </a:lnTo>
                  <a:lnTo>
                    <a:pt x="111" y="147"/>
                  </a:lnTo>
                  <a:lnTo>
                    <a:pt x="113" y="146"/>
                  </a:lnTo>
                  <a:lnTo>
                    <a:pt x="115" y="146"/>
                  </a:lnTo>
                  <a:lnTo>
                    <a:pt x="117" y="145"/>
                  </a:lnTo>
                  <a:lnTo>
                    <a:pt x="117" y="145"/>
                  </a:lnTo>
                  <a:lnTo>
                    <a:pt x="142" y="147"/>
                  </a:lnTo>
                  <a:lnTo>
                    <a:pt x="158" y="132"/>
                  </a:lnTo>
                  <a:lnTo>
                    <a:pt x="170" y="115"/>
                  </a:lnTo>
                  <a:lnTo>
                    <a:pt x="170" y="115"/>
                  </a:lnTo>
                  <a:close/>
                </a:path>
              </a:pathLst>
            </a:custGeom>
            <a:solidFill>
              <a:srgbClr val="FF99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8" name="Freeform 60">
              <a:extLst>
                <a:ext uri="{FF2B5EF4-FFF2-40B4-BE49-F238E27FC236}">
                  <a16:creationId xmlns:a16="http://schemas.microsoft.com/office/drawing/2014/main" id="{C8C26930-3072-65EB-059E-9BA3E6C80D43}"/>
                </a:ext>
              </a:extLst>
            </p:cNvPr>
            <p:cNvSpPr>
              <a:spLocks/>
            </p:cNvSpPr>
            <p:nvPr/>
          </p:nvSpPr>
          <p:spPr bwMode="auto">
            <a:xfrm>
              <a:off x="1435" y="1486"/>
              <a:ext cx="88" cy="95"/>
            </a:xfrm>
            <a:custGeom>
              <a:avLst/>
              <a:gdLst/>
              <a:ahLst/>
              <a:cxnLst>
                <a:cxn ang="0">
                  <a:pos x="149" y="9"/>
                </a:cxn>
                <a:cxn ang="0">
                  <a:pos x="127" y="0"/>
                </a:cxn>
                <a:cxn ang="0">
                  <a:pos x="127" y="1"/>
                </a:cxn>
                <a:cxn ang="0">
                  <a:pos x="126" y="3"/>
                </a:cxn>
                <a:cxn ang="0">
                  <a:pos x="125" y="5"/>
                </a:cxn>
                <a:cxn ang="0">
                  <a:pos x="123" y="8"/>
                </a:cxn>
                <a:cxn ang="0">
                  <a:pos x="122" y="10"/>
                </a:cxn>
                <a:cxn ang="0">
                  <a:pos x="121" y="12"/>
                </a:cxn>
                <a:cxn ang="0">
                  <a:pos x="120" y="14"/>
                </a:cxn>
                <a:cxn ang="0">
                  <a:pos x="119" y="17"/>
                </a:cxn>
                <a:cxn ang="0">
                  <a:pos x="117" y="19"/>
                </a:cxn>
                <a:cxn ang="0">
                  <a:pos x="116" y="21"/>
                </a:cxn>
                <a:cxn ang="0">
                  <a:pos x="114" y="24"/>
                </a:cxn>
                <a:cxn ang="0">
                  <a:pos x="113" y="27"/>
                </a:cxn>
                <a:cxn ang="0">
                  <a:pos x="111" y="30"/>
                </a:cxn>
                <a:cxn ang="0">
                  <a:pos x="109" y="33"/>
                </a:cxn>
                <a:cxn ang="0">
                  <a:pos x="107" y="35"/>
                </a:cxn>
                <a:cxn ang="0">
                  <a:pos x="106" y="38"/>
                </a:cxn>
                <a:cxn ang="0">
                  <a:pos x="104" y="40"/>
                </a:cxn>
                <a:cxn ang="0">
                  <a:pos x="102" y="42"/>
                </a:cxn>
                <a:cxn ang="0">
                  <a:pos x="100" y="44"/>
                </a:cxn>
                <a:cxn ang="0">
                  <a:pos x="98" y="47"/>
                </a:cxn>
                <a:cxn ang="0">
                  <a:pos x="96" y="49"/>
                </a:cxn>
                <a:cxn ang="0">
                  <a:pos x="94" y="51"/>
                </a:cxn>
                <a:cxn ang="0">
                  <a:pos x="92" y="52"/>
                </a:cxn>
                <a:cxn ang="0">
                  <a:pos x="90" y="54"/>
                </a:cxn>
                <a:cxn ang="0">
                  <a:pos x="87" y="57"/>
                </a:cxn>
                <a:cxn ang="0">
                  <a:pos x="83" y="58"/>
                </a:cxn>
                <a:cxn ang="0">
                  <a:pos x="81" y="59"/>
                </a:cxn>
                <a:cxn ang="0">
                  <a:pos x="79" y="59"/>
                </a:cxn>
                <a:cxn ang="0">
                  <a:pos x="77" y="59"/>
                </a:cxn>
                <a:cxn ang="0">
                  <a:pos x="73" y="59"/>
                </a:cxn>
                <a:cxn ang="0">
                  <a:pos x="71" y="59"/>
                </a:cxn>
                <a:cxn ang="0">
                  <a:pos x="69" y="59"/>
                </a:cxn>
                <a:cxn ang="0">
                  <a:pos x="66" y="59"/>
                </a:cxn>
                <a:cxn ang="0">
                  <a:pos x="64" y="59"/>
                </a:cxn>
                <a:cxn ang="0">
                  <a:pos x="62" y="58"/>
                </a:cxn>
                <a:cxn ang="0">
                  <a:pos x="60" y="58"/>
                </a:cxn>
                <a:cxn ang="0">
                  <a:pos x="57" y="58"/>
                </a:cxn>
                <a:cxn ang="0">
                  <a:pos x="55" y="58"/>
                </a:cxn>
                <a:cxn ang="0">
                  <a:pos x="53" y="57"/>
                </a:cxn>
                <a:cxn ang="0">
                  <a:pos x="51" y="57"/>
                </a:cxn>
                <a:cxn ang="0">
                  <a:pos x="49" y="56"/>
                </a:cxn>
                <a:cxn ang="0">
                  <a:pos x="47" y="56"/>
                </a:cxn>
                <a:cxn ang="0">
                  <a:pos x="45" y="55"/>
                </a:cxn>
                <a:cxn ang="0">
                  <a:pos x="42" y="54"/>
                </a:cxn>
                <a:cxn ang="0">
                  <a:pos x="41" y="54"/>
                </a:cxn>
                <a:cxn ang="0">
                  <a:pos x="39" y="53"/>
                </a:cxn>
                <a:cxn ang="0">
                  <a:pos x="36" y="52"/>
                </a:cxn>
                <a:cxn ang="0">
                  <a:pos x="33" y="52"/>
                </a:cxn>
                <a:cxn ang="0">
                  <a:pos x="31" y="50"/>
                </a:cxn>
                <a:cxn ang="0">
                  <a:pos x="29" y="50"/>
                </a:cxn>
                <a:cxn ang="0">
                  <a:pos x="28" y="49"/>
                </a:cxn>
                <a:cxn ang="0">
                  <a:pos x="0" y="34"/>
                </a:cxn>
                <a:cxn ang="0">
                  <a:pos x="49" y="98"/>
                </a:cxn>
                <a:cxn ang="0">
                  <a:pos x="92" y="168"/>
                </a:cxn>
                <a:cxn ang="0">
                  <a:pos x="113" y="147"/>
                </a:cxn>
                <a:cxn ang="0">
                  <a:pos x="155" y="37"/>
                </a:cxn>
                <a:cxn ang="0">
                  <a:pos x="149" y="9"/>
                </a:cxn>
                <a:cxn ang="0">
                  <a:pos x="149" y="9"/>
                </a:cxn>
              </a:cxnLst>
              <a:rect l="0" t="0" r="r" b="b"/>
              <a:pathLst>
                <a:path w="155" h="168">
                  <a:moveTo>
                    <a:pt x="149" y="9"/>
                  </a:moveTo>
                  <a:lnTo>
                    <a:pt x="127" y="0"/>
                  </a:lnTo>
                  <a:lnTo>
                    <a:pt x="127" y="1"/>
                  </a:lnTo>
                  <a:lnTo>
                    <a:pt x="126" y="3"/>
                  </a:lnTo>
                  <a:lnTo>
                    <a:pt x="125" y="5"/>
                  </a:lnTo>
                  <a:lnTo>
                    <a:pt x="123" y="8"/>
                  </a:lnTo>
                  <a:lnTo>
                    <a:pt x="122" y="10"/>
                  </a:lnTo>
                  <a:lnTo>
                    <a:pt x="121" y="12"/>
                  </a:lnTo>
                  <a:lnTo>
                    <a:pt x="120" y="14"/>
                  </a:lnTo>
                  <a:lnTo>
                    <a:pt x="119" y="17"/>
                  </a:lnTo>
                  <a:lnTo>
                    <a:pt x="117" y="19"/>
                  </a:lnTo>
                  <a:lnTo>
                    <a:pt x="116" y="21"/>
                  </a:lnTo>
                  <a:lnTo>
                    <a:pt x="114" y="24"/>
                  </a:lnTo>
                  <a:lnTo>
                    <a:pt x="113" y="27"/>
                  </a:lnTo>
                  <a:lnTo>
                    <a:pt x="111" y="30"/>
                  </a:lnTo>
                  <a:lnTo>
                    <a:pt x="109" y="33"/>
                  </a:lnTo>
                  <a:lnTo>
                    <a:pt x="107" y="35"/>
                  </a:lnTo>
                  <a:lnTo>
                    <a:pt x="106" y="38"/>
                  </a:lnTo>
                  <a:lnTo>
                    <a:pt x="104" y="40"/>
                  </a:lnTo>
                  <a:lnTo>
                    <a:pt x="102" y="42"/>
                  </a:lnTo>
                  <a:lnTo>
                    <a:pt x="100" y="44"/>
                  </a:lnTo>
                  <a:lnTo>
                    <a:pt x="98" y="47"/>
                  </a:lnTo>
                  <a:lnTo>
                    <a:pt x="96" y="49"/>
                  </a:lnTo>
                  <a:lnTo>
                    <a:pt x="94" y="51"/>
                  </a:lnTo>
                  <a:lnTo>
                    <a:pt x="92" y="52"/>
                  </a:lnTo>
                  <a:lnTo>
                    <a:pt x="90" y="54"/>
                  </a:lnTo>
                  <a:lnTo>
                    <a:pt x="87" y="57"/>
                  </a:lnTo>
                  <a:lnTo>
                    <a:pt x="83" y="58"/>
                  </a:lnTo>
                  <a:lnTo>
                    <a:pt x="81" y="59"/>
                  </a:lnTo>
                  <a:lnTo>
                    <a:pt x="79" y="59"/>
                  </a:lnTo>
                  <a:lnTo>
                    <a:pt x="77" y="59"/>
                  </a:lnTo>
                  <a:lnTo>
                    <a:pt x="73" y="59"/>
                  </a:lnTo>
                  <a:lnTo>
                    <a:pt x="71" y="59"/>
                  </a:lnTo>
                  <a:lnTo>
                    <a:pt x="69" y="59"/>
                  </a:lnTo>
                  <a:lnTo>
                    <a:pt x="66" y="59"/>
                  </a:lnTo>
                  <a:lnTo>
                    <a:pt x="64" y="59"/>
                  </a:lnTo>
                  <a:lnTo>
                    <a:pt x="62" y="58"/>
                  </a:lnTo>
                  <a:lnTo>
                    <a:pt x="60" y="58"/>
                  </a:lnTo>
                  <a:lnTo>
                    <a:pt x="57" y="58"/>
                  </a:lnTo>
                  <a:lnTo>
                    <a:pt x="55" y="58"/>
                  </a:lnTo>
                  <a:lnTo>
                    <a:pt x="53" y="57"/>
                  </a:lnTo>
                  <a:lnTo>
                    <a:pt x="51" y="57"/>
                  </a:lnTo>
                  <a:lnTo>
                    <a:pt x="49" y="56"/>
                  </a:lnTo>
                  <a:lnTo>
                    <a:pt x="47" y="56"/>
                  </a:lnTo>
                  <a:lnTo>
                    <a:pt x="45" y="55"/>
                  </a:lnTo>
                  <a:lnTo>
                    <a:pt x="42" y="54"/>
                  </a:lnTo>
                  <a:lnTo>
                    <a:pt x="41" y="54"/>
                  </a:lnTo>
                  <a:lnTo>
                    <a:pt x="39" y="53"/>
                  </a:lnTo>
                  <a:lnTo>
                    <a:pt x="36" y="52"/>
                  </a:lnTo>
                  <a:lnTo>
                    <a:pt x="33" y="52"/>
                  </a:lnTo>
                  <a:lnTo>
                    <a:pt x="31" y="50"/>
                  </a:lnTo>
                  <a:lnTo>
                    <a:pt x="29" y="50"/>
                  </a:lnTo>
                  <a:lnTo>
                    <a:pt x="28" y="49"/>
                  </a:lnTo>
                  <a:lnTo>
                    <a:pt x="0" y="34"/>
                  </a:lnTo>
                  <a:lnTo>
                    <a:pt x="49" y="98"/>
                  </a:lnTo>
                  <a:lnTo>
                    <a:pt x="92" y="168"/>
                  </a:lnTo>
                  <a:lnTo>
                    <a:pt x="113" y="147"/>
                  </a:lnTo>
                  <a:lnTo>
                    <a:pt x="155" y="37"/>
                  </a:lnTo>
                  <a:lnTo>
                    <a:pt x="149" y="9"/>
                  </a:lnTo>
                  <a:lnTo>
                    <a:pt x="149" y="9"/>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9" name="Freeform 61">
              <a:extLst>
                <a:ext uri="{FF2B5EF4-FFF2-40B4-BE49-F238E27FC236}">
                  <a16:creationId xmlns:a16="http://schemas.microsoft.com/office/drawing/2014/main" id="{B70D66F1-2B67-ACBD-F4E9-640F1F1381B4}"/>
                </a:ext>
              </a:extLst>
            </p:cNvPr>
            <p:cNvSpPr>
              <a:spLocks/>
            </p:cNvSpPr>
            <p:nvPr/>
          </p:nvSpPr>
          <p:spPr bwMode="auto">
            <a:xfrm>
              <a:off x="1592" y="1525"/>
              <a:ext cx="48" cy="143"/>
            </a:xfrm>
            <a:custGeom>
              <a:avLst/>
              <a:gdLst/>
              <a:ahLst/>
              <a:cxnLst>
                <a:cxn ang="0">
                  <a:pos x="0" y="188"/>
                </a:cxn>
                <a:cxn ang="0">
                  <a:pos x="2" y="250"/>
                </a:cxn>
                <a:cxn ang="0">
                  <a:pos x="10" y="249"/>
                </a:cxn>
                <a:cxn ang="0">
                  <a:pos x="17" y="247"/>
                </a:cxn>
                <a:cxn ang="0">
                  <a:pos x="23" y="246"/>
                </a:cxn>
                <a:cxn ang="0">
                  <a:pos x="29" y="245"/>
                </a:cxn>
                <a:cxn ang="0">
                  <a:pos x="36" y="243"/>
                </a:cxn>
                <a:cxn ang="0">
                  <a:pos x="45" y="242"/>
                </a:cxn>
                <a:cxn ang="0">
                  <a:pos x="52" y="239"/>
                </a:cxn>
                <a:cxn ang="0">
                  <a:pos x="59" y="235"/>
                </a:cxn>
                <a:cxn ang="0">
                  <a:pos x="65" y="229"/>
                </a:cxn>
                <a:cxn ang="0">
                  <a:pos x="72" y="223"/>
                </a:cxn>
                <a:cxn ang="0">
                  <a:pos x="78" y="215"/>
                </a:cxn>
                <a:cxn ang="0">
                  <a:pos x="83" y="206"/>
                </a:cxn>
                <a:cxn ang="0">
                  <a:pos x="81" y="195"/>
                </a:cxn>
                <a:cxn ang="0">
                  <a:pos x="74" y="185"/>
                </a:cxn>
                <a:cxn ang="0">
                  <a:pos x="63" y="175"/>
                </a:cxn>
                <a:cxn ang="0">
                  <a:pos x="53" y="168"/>
                </a:cxn>
                <a:cxn ang="0">
                  <a:pos x="47" y="164"/>
                </a:cxn>
                <a:cxn ang="0">
                  <a:pos x="48" y="160"/>
                </a:cxn>
                <a:cxn ang="0">
                  <a:pos x="49" y="155"/>
                </a:cxn>
                <a:cxn ang="0">
                  <a:pos x="49" y="148"/>
                </a:cxn>
                <a:cxn ang="0">
                  <a:pos x="51" y="141"/>
                </a:cxn>
                <a:cxn ang="0">
                  <a:pos x="51" y="131"/>
                </a:cxn>
                <a:cxn ang="0">
                  <a:pos x="52" y="119"/>
                </a:cxn>
                <a:cxn ang="0">
                  <a:pos x="52" y="113"/>
                </a:cxn>
                <a:cxn ang="0">
                  <a:pos x="52" y="107"/>
                </a:cxn>
                <a:cxn ang="0">
                  <a:pos x="52" y="100"/>
                </a:cxn>
                <a:cxn ang="0">
                  <a:pos x="52" y="93"/>
                </a:cxn>
                <a:cxn ang="0">
                  <a:pos x="52" y="85"/>
                </a:cxn>
                <a:cxn ang="0">
                  <a:pos x="51" y="78"/>
                </a:cxn>
                <a:cxn ang="0">
                  <a:pos x="51" y="70"/>
                </a:cxn>
                <a:cxn ang="0">
                  <a:pos x="50" y="61"/>
                </a:cxn>
                <a:cxn ang="0">
                  <a:pos x="49" y="54"/>
                </a:cxn>
                <a:cxn ang="0">
                  <a:pos x="48" y="47"/>
                </a:cxn>
                <a:cxn ang="0">
                  <a:pos x="47" y="41"/>
                </a:cxn>
                <a:cxn ang="0">
                  <a:pos x="46" y="36"/>
                </a:cxn>
                <a:cxn ang="0">
                  <a:pos x="43" y="26"/>
                </a:cxn>
                <a:cxn ang="0">
                  <a:pos x="40" y="19"/>
                </a:cxn>
                <a:cxn ang="0">
                  <a:pos x="38" y="12"/>
                </a:cxn>
                <a:cxn ang="0">
                  <a:pos x="34" y="7"/>
                </a:cxn>
                <a:cxn ang="0">
                  <a:pos x="29" y="0"/>
                </a:cxn>
                <a:cxn ang="0">
                  <a:pos x="32" y="77"/>
                </a:cxn>
              </a:cxnLst>
              <a:rect l="0" t="0" r="r" b="b"/>
              <a:pathLst>
                <a:path w="83" h="250">
                  <a:moveTo>
                    <a:pt x="32" y="77"/>
                  </a:moveTo>
                  <a:lnTo>
                    <a:pt x="23" y="169"/>
                  </a:lnTo>
                  <a:lnTo>
                    <a:pt x="0" y="188"/>
                  </a:lnTo>
                  <a:lnTo>
                    <a:pt x="1" y="250"/>
                  </a:lnTo>
                  <a:lnTo>
                    <a:pt x="1" y="250"/>
                  </a:lnTo>
                  <a:lnTo>
                    <a:pt x="2" y="250"/>
                  </a:lnTo>
                  <a:lnTo>
                    <a:pt x="4" y="250"/>
                  </a:lnTo>
                  <a:lnTo>
                    <a:pt x="7" y="249"/>
                  </a:lnTo>
                  <a:lnTo>
                    <a:pt x="10" y="249"/>
                  </a:lnTo>
                  <a:lnTo>
                    <a:pt x="13" y="248"/>
                  </a:lnTo>
                  <a:lnTo>
                    <a:pt x="15" y="248"/>
                  </a:lnTo>
                  <a:lnTo>
                    <a:pt x="17" y="247"/>
                  </a:lnTo>
                  <a:lnTo>
                    <a:pt x="19" y="247"/>
                  </a:lnTo>
                  <a:lnTo>
                    <a:pt x="21" y="247"/>
                  </a:lnTo>
                  <a:lnTo>
                    <a:pt x="23" y="246"/>
                  </a:lnTo>
                  <a:lnTo>
                    <a:pt x="25" y="246"/>
                  </a:lnTo>
                  <a:lnTo>
                    <a:pt x="27" y="245"/>
                  </a:lnTo>
                  <a:lnTo>
                    <a:pt x="29" y="245"/>
                  </a:lnTo>
                  <a:lnTo>
                    <a:pt x="30" y="244"/>
                  </a:lnTo>
                  <a:lnTo>
                    <a:pt x="34" y="244"/>
                  </a:lnTo>
                  <a:lnTo>
                    <a:pt x="36" y="243"/>
                  </a:lnTo>
                  <a:lnTo>
                    <a:pt x="38" y="243"/>
                  </a:lnTo>
                  <a:lnTo>
                    <a:pt x="41" y="242"/>
                  </a:lnTo>
                  <a:lnTo>
                    <a:pt x="45" y="242"/>
                  </a:lnTo>
                  <a:lnTo>
                    <a:pt x="48" y="241"/>
                  </a:lnTo>
                  <a:lnTo>
                    <a:pt x="50" y="240"/>
                  </a:lnTo>
                  <a:lnTo>
                    <a:pt x="52" y="239"/>
                  </a:lnTo>
                  <a:lnTo>
                    <a:pt x="54" y="238"/>
                  </a:lnTo>
                  <a:lnTo>
                    <a:pt x="56" y="237"/>
                  </a:lnTo>
                  <a:lnTo>
                    <a:pt x="59" y="235"/>
                  </a:lnTo>
                  <a:lnTo>
                    <a:pt x="61" y="234"/>
                  </a:lnTo>
                  <a:lnTo>
                    <a:pt x="63" y="231"/>
                  </a:lnTo>
                  <a:lnTo>
                    <a:pt x="65" y="229"/>
                  </a:lnTo>
                  <a:lnTo>
                    <a:pt x="68" y="227"/>
                  </a:lnTo>
                  <a:lnTo>
                    <a:pt x="70" y="225"/>
                  </a:lnTo>
                  <a:lnTo>
                    <a:pt x="72" y="223"/>
                  </a:lnTo>
                  <a:lnTo>
                    <a:pt x="75" y="220"/>
                  </a:lnTo>
                  <a:lnTo>
                    <a:pt x="77" y="218"/>
                  </a:lnTo>
                  <a:lnTo>
                    <a:pt x="78" y="215"/>
                  </a:lnTo>
                  <a:lnTo>
                    <a:pt x="80" y="212"/>
                  </a:lnTo>
                  <a:lnTo>
                    <a:pt x="81" y="209"/>
                  </a:lnTo>
                  <a:lnTo>
                    <a:pt x="83" y="206"/>
                  </a:lnTo>
                  <a:lnTo>
                    <a:pt x="83" y="202"/>
                  </a:lnTo>
                  <a:lnTo>
                    <a:pt x="83" y="199"/>
                  </a:lnTo>
                  <a:lnTo>
                    <a:pt x="81" y="195"/>
                  </a:lnTo>
                  <a:lnTo>
                    <a:pt x="80" y="192"/>
                  </a:lnTo>
                  <a:lnTo>
                    <a:pt x="77" y="188"/>
                  </a:lnTo>
                  <a:lnTo>
                    <a:pt x="74" y="185"/>
                  </a:lnTo>
                  <a:lnTo>
                    <a:pt x="70" y="182"/>
                  </a:lnTo>
                  <a:lnTo>
                    <a:pt x="67" y="179"/>
                  </a:lnTo>
                  <a:lnTo>
                    <a:pt x="63" y="175"/>
                  </a:lnTo>
                  <a:lnTo>
                    <a:pt x="60" y="172"/>
                  </a:lnTo>
                  <a:lnTo>
                    <a:pt x="56" y="170"/>
                  </a:lnTo>
                  <a:lnTo>
                    <a:pt x="53" y="168"/>
                  </a:lnTo>
                  <a:lnTo>
                    <a:pt x="50" y="166"/>
                  </a:lnTo>
                  <a:lnTo>
                    <a:pt x="49" y="165"/>
                  </a:lnTo>
                  <a:lnTo>
                    <a:pt x="47" y="164"/>
                  </a:lnTo>
                  <a:lnTo>
                    <a:pt x="47" y="164"/>
                  </a:lnTo>
                  <a:lnTo>
                    <a:pt x="47" y="163"/>
                  </a:lnTo>
                  <a:lnTo>
                    <a:pt x="48" y="160"/>
                  </a:lnTo>
                  <a:lnTo>
                    <a:pt x="48" y="158"/>
                  </a:lnTo>
                  <a:lnTo>
                    <a:pt x="48" y="157"/>
                  </a:lnTo>
                  <a:lnTo>
                    <a:pt x="49" y="155"/>
                  </a:lnTo>
                  <a:lnTo>
                    <a:pt x="49" y="153"/>
                  </a:lnTo>
                  <a:lnTo>
                    <a:pt x="49" y="151"/>
                  </a:lnTo>
                  <a:lnTo>
                    <a:pt x="49" y="148"/>
                  </a:lnTo>
                  <a:lnTo>
                    <a:pt x="50" y="146"/>
                  </a:lnTo>
                  <a:lnTo>
                    <a:pt x="50" y="143"/>
                  </a:lnTo>
                  <a:lnTo>
                    <a:pt x="51" y="141"/>
                  </a:lnTo>
                  <a:lnTo>
                    <a:pt x="51" y="138"/>
                  </a:lnTo>
                  <a:lnTo>
                    <a:pt x="51" y="135"/>
                  </a:lnTo>
                  <a:lnTo>
                    <a:pt x="51" y="131"/>
                  </a:lnTo>
                  <a:lnTo>
                    <a:pt x="51" y="128"/>
                  </a:lnTo>
                  <a:lnTo>
                    <a:pt x="51" y="124"/>
                  </a:lnTo>
                  <a:lnTo>
                    <a:pt x="52" y="119"/>
                  </a:lnTo>
                  <a:lnTo>
                    <a:pt x="52" y="117"/>
                  </a:lnTo>
                  <a:lnTo>
                    <a:pt x="52" y="115"/>
                  </a:lnTo>
                  <a:lnTo>
                    <a:pt x="52" y="113"/>
                  </a:lnTo>
                  <a:lnTo>
                    <a:pt x="53" y="111"/>
                  </a:lnTo>
                  <a:lnTo>
                    <a:pt x="52" y="109"/>
                  </a:lnTo>
                  <a:lnTo>
                    <a:pt x="52" y="107"/>
                  </a:lnTo>
                  <a:lnTo>
                    <a:pt x="52" y="105"/>
                  </a:lnTo>
                  <a:lnTo>
                    <a:pt x="52" y="103"/>
                  </a:lnTo>
                  <a:lnTo>
                    <a:pt x="52" y="100"/>
                  </a:lnTo>
                  <a:lnTo>
                    <a:pt x="52" y="98"/>
                  </a:lnTo>
                  <a:lnTo>
                    <a:pt x="52" y="95"/>
                  </a:lnTo>
                  <a:lnTo>
                    <a:pt x="52" y="93"/>
                  </a:lnTo>
                  <a:lnTo>
                    <a:pt x="52" y="90"/>
                  </a:lnTo>
                  <a:lnTo>
                    <a:pt x="52" y="88"/>
                  </a:lnTo>
                  <a:lnTo>
                    <a:pt x="52" y="85"/>
                  </a:lnTo>
                  <a:lnTo>
                    <a:pt x="52" y="83"/>
                  </a:lnTo>
                  <a:lnTo>
                    <a:pt x="51" y="80"/>
                  </a:lnTo>
                  <a:lnTo>
                    <a:pt x="51" y="78"/>
                  </a:lnTo>
                  <a:lnTo>
                    <a:pt x="51" y="75"/>
                  </a:lnTo>
                  <a:lnTo>
                    <a:pt x="51" y="73"/>
                  </a:lnTo>
                  <a:lnTo>
                    <a:pt x="51" y="70"/>
                  </a:lnTo>
                  <a:lnTo>
                    <a:pt x="51" y="66"/>
                  </a:lnTo>
                  <a:lnTo>
                    <a:pt x="50" y="63"/>
                  </a:lnTo>
                  <a:lnTo>
                    <a:pt x="50" y="61"/>
                  </a:lnTo>
                  <a:lnTo>
                    <a:pt x="50" y="59"/>
                  </a:lnTo>
                  <a:lnTo>
                    <a:pt x="49" y="56"/>
                  </a:lnTo>
                  <a:lnTo>
                    <a:pt x="49" y="54"/>
                  </a:lnTo>
                  <a:lnTo>
                    <a:pt x="49" y="52"/>
                  </a:lnTo>
                  <a:lnTo>
                    <a:pt x="48" y="50"/>
                  </a:lnTo>
                  <a:lnTo>
                    <a:pt x="48" y="47"/>
                  </a:lnTo>
                  <a:lnTo>
                    <a:pt x="48" y="45"/>
                  </a:lnTo>
                  <a:lnTo>
                    <a:pt x="48" y="44"/>
                  </a:lnTo>
                  <a:lnTo>
                    <a:pt x="47" y="41"/>
                  </a:lnTo>
                  <a:lnTo>
                    <a:pt x="47" y="39"/>
                  </a:lnTo>
                  <a:lnTo>
                    <a:pt x="46" y="37"/>
                  </a:lnTo>
                  <a:lnTo>
                    <a:pt x="46" y="36"/>
                  </a:lnTo>
                  <a:lnTo>
                    <a:pt x="45" y="32"/>
                  </a:lnTo>
                  <a:lnTo>
                    <a:pt x="44" y="29"/>
                  </a:lnTo>
                  <a:lnTo>
                    <a:pt x="43" y="26"/>
                  </a:lnTo>
                  <a:lnTo>
                    <a:pt x="42" y="24"/>
                  </a:lnTo>
                  <a:lnTo>
                    <a:pt x="41" y="21"/>
                  </a:lnTo>
                  <a:lnTo>
                    <a:pt x="40" y="19"/>
                  </a:lnTo>
                  <a:lnTo>
                    <a:pt x="39" y="16"/>
                  </a:lnTo>
                  <a:lnTo>
                    <a:pt x="39" y="15"/>
                  </a:lnTo>
                  <a:lnTo>
                    <a:pt x="38" y="12"/>
                  </a:lnTo>
                  <a:lnTo>
                    <a:pt x="36" y="10"/>
                  </a:lnTo>
                  <a:lnTo>
                    <a:pt x="35" y="8"/>
                  </a:lnTo>
                  <a:lnTo>
                    <a:pt x="34" y="7"/>
                  </a:lnTo>
                  <a:lnTo>
                    <a:pt x="33" y="4"/>
                  </a:lnTo>
                  <a:lnTo>
                    <a:pt x="30" y="3"/>
                  </a:lnTo>
                  <a:lnTo>
                    <a:pt x="29" y="0"/>
                  </a:lnTo>
                  <a:lnTo>
                    <a:pt x="28" y="0"/>
                  </a:lnTo>
                  <a:lnTo>
                    <a:pt x="32" y="77"/>
                  </a:lnTo>
                  <a:lnTo>
                    <a:pt x="32" y="77"/>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0" name="Freeform 62">
              <a:extLst>
                <a:ext uri="{FF2B5EF4-FFF2-40B4-BE49-F238E27FC236}">
                  <a16:creationId xmlns:a16="http://schemas.microsoft.com/office/drawing/2014/main" id="{F9D8890F-2790-E6BE-8F44-F630D1E35FAA}"/>
                </a:ext>
              </a:extLst>
            </p:cNvPr>
            <p:cNvSpPr>
              <a:spLocks/>
            </p:cNvSpPr>
            <p:nvPr/>
          </p:nvSpPr>
          <p:spPr bwMode="auto">
            <a:xfrm>
              <a:off x="1588" y="1646"/>
              <a:ext cx="114" cy="315"/>
            </a:xfrm>
            <a:custGeom>
              <a:avLst/>
              <a:gdLst/>
              <a:ahLst/>
              <a:cxnLst>
                <a:cxn ang="0">
                  <a:pos x="54" y="86"/>
                </a:cxn>
                <a:cxn ang="0">
                  <a:pos x="58" y="95"/>
                </a:cxn>
                <a:cxn ang="0">
                  <a:pos x="63" y="108"/>
                </a:cxn>
                <a:cxn ang="0">
                  <a:pos x="68" y="121"/>
                </a:cxn>
                <a:cxn ang="0">
                  <a:pos x="72" y="134"/>
                </a:cxn>
                <a:cxn ang="0">
                  <a:pos x="77" y="145"/>
                </a:cxn>
                <a:cxn ang="0">
                  <a:pos x="83" y="164"/>
                </a:cxn>
                <a:cxn ang="0">
                  <a:pos x="88" y="181"/>
                </a:cxn>
                <a:cxn ang="0">
                  <a:pos x="91" y="189"/>
                </a:cxn>
                <a:cxn ang="0">
                  <a:pos x="123" y="283"/>
                </a:cxn>
                <a:cxn ang="0">
                  <a:pos x="126" y="295"/>
                </a:cxn>
                <a:cxn ang="0">
                  <a:pos x="128" y="306"/>
                </a:cxn>
                <a:cxn ang="0">
                  <a:pos x="131" y="318"/>
                </a:cxn>
                <a:cxn ang="0">
                  <a:pos x="134" y="331"/>
                </a:cxn>
                <a:cxn ang="0">
                  <a:pos x="139" y="342"/>
                </a:cxn>
                <a:cxn ang="0">
                  <a:pos x="143" y="354"/>
                </a:cxn>
                <a:cxn ang="0">
                  <a:pos x="145" y="369"/>
                </a:cxn>
                <a:cxn ang="0">
                  <a:pos x="145" y="381"/>
                </a:cxn>
                <a:cxn ang="0">
                  <a:pos x="144" y="391"/>
                </a:cxn>
                <a:cxn ang="0">
                  <a:pos x="143" y="405"/>
                </a:cxn>
                <a:cxn ang="0">
                  <a:pos x="142" y="418"/>
                </a:cxn>
                <a:cxn ang="0">
                  <a:pos x="96" y="449"/>
                </a:cxn>
                <a:cxn ang="0">
                  <a:pos x="85" y="451"/>
                </a:cxn>
                <a:cxn ang="0">
                  <a:pos x="75" y="457"/>
                </a:cxn>
                <a:cxn ang="0">
                  <a:pos x="77" y="473"/>
                </a:cxn>
                <a:cxn ang="0">
                  <a:pos x="88" y="484"/>
                </a:cxn>
                <a:cxn ang="0">
                  <a:pos x="0" y="512"/>
                </a:cxn>
                <a:cxn ang="0">
                  <a:pos x="197" y="455"/>
                </a:cxn>
                <a:cxn ang="0">
                  <a:pos x="198" y="444"/>
                </a:cxn>
                <a:cxn ang="0">
                  <a:pos x="199" y="428"/>
                </a:cxn>
                <a:cxn ang="0">
                  <a:pos x="200" y="413"/>
                </a:cxn>
                <a:cxn ang="0">
                  <a:pos x="199" y="400"/>
                </a:cxn>
                <a:cxn ang="0">
                  <a:pos x="197" y="386"/>
                </a:cxn>
                <a:cxn ang="0">
                  <a:pos x="195" y="372"/>
                </a:cxn>
                <a:cxn ang="0">
                  <a:pos x="192" y="358"/>
                </a:cxn>
                <a:cxn ang="0">
                  <a:pos x="190" y="345"/>
                </a:cxn>
                <a:cxn ang="0">
                  <a:pos x="174" y="220"/>
                </a:cxn>
                <a:cxn ang="0">
                  <a:pos x="171" y="207"/>
                </a:cxn>
                <a:cxn ang="0">
                  <a:pos x="170" y="197"/>
                </a:cxn>
                <a:cxn ang="0">
                  <a:pos x="167" y="185"/>
                </a:cxn>
                <a:cxn ang="0">
                  <a:pos x="165" y="174"/>
                </a:cxn>
                <a:cxn ang="0">
                  <a:pos x="162" y="164"/>
                </a:cxn>
                <a:cxn ang="0">
                  <a:pos x="157" y="153"/>
                </a:cxn>
                <a:cxn ang="0">
                  <a:pos x="151" y="141"/>
                </a:cxn>
                <a:cxn ang="0">
                  <a:pos x="145" y="129"/>
                </a:cxn>
                <a:cxn ang="0">
                  <a:pos x="138" y="117"/>
                </a:cxn>
                <a:cxn ang="0">
                  <a:pos x="122" y="47"/>
                </a:cxn>
                <a:cxn ang="0">
                  <a:pos x="94" y="4"/>
                </a:cxn>
                <a:cxn ang="0">
                  <a:pos x="79" y="18"/>
                </a:cxn>
                <a:cxn ang="0">
                  <a:pos x="62" y="31"/>
                </a:cxn>
                <a:cxn ang="0">
                  <a:pos x="49" y="36"/>
                </a:cxn>
                <a:cxn ang="0">
                  <a:pos x="45" y="49"/>
                </a:cxn>
              </a:cxnLst>
              <a:rect l="0" t="0" r="r" b="b"/>
              <a:pathLst>
                <a:path w="200" h="553">
                  <a:moveTo>
                    <a:pt x="52" y="79"/>
                  </a:moveTo>
                  <a:lnTo>
                    <a:pt x="52" y="79"/>
                  </a:lnTo>
                  <a:lnTo>
                    <a:pt x="52" y="80"/>
                  </a:lnTo>
                  <a:lnTo>
                    <a:pt x="53" y="82"/>
                  </a:lnTo>
                  <a:lnTo>
                    <a:pt x="54" y="86"/>
                  </a:lnTo>
                  <a:lnTo>
                    <a:pt x="54" y="87"/>
                  </a:lnTo>
                  <a:lnTo>
                    <a:pt x="55" y="89"/>
                  </a:lnTo>
                  <a:lnTo>
                    <a:pt x="56" y="91"/>
                  </a:lnTo>
                  <a:lnTo>
                    <a:pt x="57" y="93"/>
                  </a:lnTo>
                  <a:lnTo>
                    <a:pt x="58" y="95"/>
                  </a:lnTo>
                  <a:lnTo>
                    <a:pt x="59" y="97"/>
                  </a:lnTo>
                  <a:lnTo>
                    <a:pt x="60" y="100"/>
                  </a:lnTo>
                  <a:lnTo>
                    <a:pt x="61" y="103"/>
                  </a:lnTo>
                  <a:lnTo>
                    <a:pt x="62" y="105"/>
                  </a:lnTo>
                  <a:lnTo>
                    <a:pt x="63" y="108"/>
                  </a:lnTo>
                  <a:lnTo>
                    <a:pt x="63" y="110"/>
                  </a:lnTo>
                  <a:lnTo>
                    <a:pt x="64" y="113"/>
                  </a:lnTo>
                  <a:lnTo>
                    <a:pt x="65" y="115"/>
                  </a:lnTo>
                  <a:lnTo>
                    <a:pt x="67" y="118"/>
                  </a:lnTo>
                  <a:lnTo>
                    <a:pt x="68" y="121"/>
                  </a:lnTo>
                  <a:lnTo>
                    <a:pt x="69" y="123"/>
                  </a:lnTo>
                  <a:lnTo>
                    <a:pt x="69" y="126"/>
                  </a:lnTo>
                  <a:lnTo>
                    <a:pt x="70" y="128"/>
                  </a:lnTo>
                  <a:lnTo>
                    <a:pt x="71" y="132"/>
                  </a:lnTo>
                  <a:lnTo>
                    <a:pt x="72" y="134"/>
                  </a:lnTo>
                  <a:lnTo>
                    <a:pt x="73" y="136"/>
                  </a:lnTo>
                  <a:lnTo>
                    <a:pt x="74" y="138"/>
                  </a:lnTo>
                  <a:lnTo>
                    <a:pt x="74" y="140"/>
                  </a:lnTo>
                  <a:lnTo>
                    <a:pt x="75" y="142"/>
                  </a:lnTo>
                  <a:lnTo>
                    <a:pt x="77" y="145"/>
                  </a:lnTo>
                  <a:lnTo>
                    <a:pt x="78" y="149"/>
                  </a:lnTo>
                  <a:lnTo>
                    <a:pt x="79" y="153"/>
                  </a:lnTo>
                  <a:lnTo>
                    <a:pt x="81" y="156"/>
                  </a:lnTo>
                  <a:lnTo>
                    <a:pt x="82" y="160"/>
                  </a:lnTo>
                  <a:lnTo>
                    <a:pt x="83" y="164"/>
                  </a:lnTo>
                  <a:lnTo>
                    <a:pt x="84" y="168"/>
                  </a:lnTo>
                  <a:lnTo>
                    <a:pt x="86" y="171"/>
                  </a:lnTo>
                  <a:lnTo>
                    <a:pt x="86" y="175"/>
                  </a:lnTo>
                  <a:lnTo>
                    <a:pt x="88" y="178"/>
                  </a:lnTo>
                  <a:lnTo>
                    <a:pt x="88" y="181"/>
                  </a:lnTo>
                  <a:lnTo>
                    <a:pt x="89" y="183"/>
                  </a:lnTo>
                  <a:lnTo>
                    <a:pt x="90" y="185"/>
                  </a:lnTo>
                  <a:lnTo>
                    <a:pt x="90" y="188"/>
                  </a:lnTo>
                  <a:lnTo>
                    <a:pt x="91" y="188"/>
                  </a:lnTo>
                  <a:lnTo>
                    <a:pt x="91" y="189"/>
                  </a:lnTo>
                  <a:lnTo>
                    <a:pt x="109" y="229"/>
                  </a:lnTo>
                  <a:lnTo>
                    <a:pt x="122" y="277"/>
                  </a:lnTo>
                  <a:lnTo>
                    <a:pt x="122" y="278"/>
                  </a:lnTo>
                  <a:lnTo>
                    <a:pt x="122" y="280"/>
                  </a:lnTo>
                  <a:lnTo>
                    <a:pt x="123" y="283"/>
                  </a:lnTo>
                  <a:lnTo>
                    <a:pt x="124" y="286"/>
                  </a:lnTo>
                  <a:lnTo>
                    <a:pt x="124" y="289"/>
                  </a:lnTo>
                  <a:lnTo>
                    <a:pt x="125" y="291"/>
                  </a:lnTo>
                  <a:lnTo>
                    <a:pt x="126" y="293"/>
                  </a:lnTo>
                  <a:lnTo>
                    <a:pt x="126" y="295"/>
                  </a:lnTo>
                  <a:lnTo>
                    <a:pt x="127" y="298"/>
                  </a:lnTo>
                  <a:lnTo>
                    <a:pt x="127" y="300"/>
                  </a:lnTo>
                  <a:lnTo>
                    <a:pt x="127" y="302"/>
                  </a:lnTo>
                  <a:lnTo>
                    <a:pt x="128" y="304"/>
                  </a:lnTo>
                  <a:lnTo>
                    <a:pt x="128" y="306"/>
                  </a:lnTo>
                  <a:lnTo>
                    <a:pt x="128" y="308"/>
                  </a:lnTo>
                  <a:lnTo>
                    <a:pt x="129" y="310"/>
                  </a:lnTo>
                  <a:lnTo>
                    <a:pt x="129" y="312"/>
                  </a:lnTo>
                  <a:lnTo>
                    <a:pt x="130" y="314"/>
                  </a:lnTo>
                  <a:lnTo>
                    <a:pt x="131" y="318"/>
                  </a:lnTo>
                  <a:lnTo>
                    <a:pt x="132" y="321"/>
                  </a:lnTo>
                  <a:lnTo>
                    <a:pt x="133" y="324"/>
                  </a:lnTo>
                  <a:lnTo>
                    <a:pt x="133" y="327"/>
                  </a:lnTo>
                  <a:lnTo>
                    <a:pt x="134" y="329"/>
                  </a:lnTo>
                  <a:lnTo>
                    <a:pt x="134" y="331"/>
                  </a:lnTo>
                  <a:lnTo>
                    <a:pt x="135" y="334"/>
                  </a:lnTo>
                  <a:lnTo>
                    <a:pt x="136" y="336"/>
                  </a:lnTo>
                  <a:lnTo>
                    <a:pt x="137" y="338"/>
                  </a:lnTo>
                  <a:lnTo>
                    <a:pt x="138" y="340"/>
                  </a:lnTo>
                  <a:lnTo>
                    <a:pt x="139" y="342"/>
                  </a:lnTo>
                  <a:lnTo>
                    <a:pt x="140" y="344"/>
                  </a:lnTo>
                  <a:lnTo>
                    <a:pt x="140" y="346"/>
                  </a:lnTo>
                  <a:lnTo>
                    <a:pt x="141" y="349"/>
                  </a:lnTo>
                  <a:lnTo>
                    <a:pt x="142" y="352"/>
                  </a:lnTo>
                  <a:lnTo>
                    <a:pt x="143" y="354"/>
                  </a:lnTo>
                  <a:lnTo>
                    <a:pt x="143" y="357"/>
                  </a:lnTo>
                  <a:lnTo>
                    <a:pt x="144" y="360"/>
                  </a:lnTo>
                  <a:lnTo>
                    <a:pt x="144" y="363"/>
                  </a:lnTo>
                  <a:lnTo>
                    <a:pt x="145" y="366"/>
                  </a:lnTo>
                  <a:lnTo>
                    <a:pt x="145" y="369"/>
                  </a:lnTo>
                  <a:lnTo>
                    <a:pt x="145" y="372"/>
                  </a:lnTo>
                  <a:lnTo>
                    <a:pt x="145" y="374"/>
                  </a:lnTo>
                  <a:lnTo>
                    <a:pt x="145" y="376"/>
                  </a:lnTo>
                  <a:lnTo>
                    <a:pt x="145" y="378"/>
                  </a:lnTo>
                  <a:lnTo>
                    <a:pt x="145" y="381"/>
                  </a:lnTo>
                  <a:lnTo>
                    <a:pt x="145" y="383"/>
                  </a:lnTo>
                  <a:lnTo>
                    <a:pt x="145" y="385"/>
                  </a:lnTo>
                  <a:lnTo>
                    <a:pt x="145" y="387"/>
                  </a:lnTo>
                  <a:lnTo>
                    <a:pt x="145" y="389"/>
                  </a:lnTo>
                  <a:lnTo>
                    <a:pt x="144" y="391"/>
                  </a:lnTo>
                  <a:lnTo>
                    <a:pt x="144" y="393"/>
                  </a:lnTo>
                  <a:lnTo>
                    <a:pt x="144" y="395"/>
                  </a:lnTo>
                  <a:lnTo>
                    <a:pt x="144" y="398"/>
                  </a:lnTo>
                  <a:lnTo>
                    <a:pt x="144" y="401"/>
                  </a:lnTo>
                  <a:lnTo>
                    <a:pt x="143" y="405"/>
                  </a:lnTo>
                  <a:lnTo>
                    <a:pt x="143" y="409"/>
                  </a:lnTo>
                  <a:lnTo>
                    <a:pt x="143" y="413"/>
                  </a:lnTo>
                  <a:lnTo>
                    <a:pt x="142" y="415"/>
                  </a:lnTo>
                  <a:lnTo>
                    <a:pt x="142" y="417"/>
                  </a:lnTo>
                  <a:lnTo>
                    <a:pt x="142" y="418"/>
                  </a:lnTo>
                  <a:lnTo>
                    <a:pt x="142" y="419"/>
                  </a:lnTo>
                  <a:lnTo>
                    <a:pt x="126" y="443"/>
                  </a:lnTo>
                  <a:lnTo>
                    <a:pt x="101" y="449"/>
                  </a:lnTo>
                  <a:lnTo>
                    <a:pt x="99" y="449"/>
                  </a:lnTo>
                  <a:lnTo>
                    <a:pt x="96" y="449"/>
                  </a:lnTo>
                  <a:lnTo>
                    <a:pt x="94" y="449"/>
                  </a:lnTo>
                  <a:lnTo>
                    <a:pt x="91" y="450"/>
                  </a:lnTo>
                  <a:lnTo>
                    <a:pt x="89" y="450"/>
                  </a:lnTo>
                  <a:lnTo>
                    <a:pt x="87" y="451"/>
                  </a:lnTo>
                  <a:lnTo>
                    <a:pt x="85" y="451"/>
                  </a:lnTo>
                  <a:lnTo>
                    <a:pt x="82" y="452"/>
                  </a:lnTo>
                  <a:lnTo>
                    <a:pt x="80" y="453"/>
                  </a:lnTo>
                  <a:lnTo>
                    <a:pt x="78" y="454"/>
                  </a:lnTo>
                  <a:lnTo>
                    <a:pt x="77" y="455"/>
                  </a:lnTo>
                  <a:lnTo>
                    <a:pt x="75" y="457"/>
                  </a:lnTo>
                  <a:lnTo>
                    <a:pt x="74" y="459"/>
                  </a:lnTo>
                  <a:lnTo>
                    <a:pt x="74" y="462"/>
                  </a:lnTo>
                  <a:lnTo>
                    <a:pt x="74" y="466"/>
                  </a:lnTo>
                  <a:lnTo>
                    <a:pt x="75" y="470"/>
                  </a:lnTo>
                  <a:lnTo>
                    <a:pt x="77" y="473"/>
                  </a:lnTo>
                  <a:lnTo>
                    <a:pt x="80" y="477"/>
                  </a:lnTo>
                  <a:lnTo>
                    <a:pt x="83" y="479"/>
                  </a:lnTo>
                  <a:lnTo>
                    <a:pt x="85" y="482"/>
                  </a:lnTo>
                  <a:lnTo>
                    <a:pt x="87" y="483"/>
                  </a:lnTo>
                  <a:lnTo>
                    <a:pt x="88" y="484"/>
                  </a:lnTo>
                  <a:lnTo>
                    <a:pt x="101" y="496"/>
                  </a:lnTo>
                  <a:lnTo>
                    <a:pt x="63" y="519"/>
                  </a:lnTo>
                  <a:lnTo>
                    <a:pt x="31" y="508"/>
                  </a:lnTo>
                  <a:lnTo>
                    <a:pt x="8" y="492"/>
                  </a:lnTo>
                  <a:lnTo>
                    <a:pt x="0" y="512"/>
                  </a:lnTo>
                  <a:lnTo>
                    <a:pt x="58" y="553"/>
                  </a:lnTo>
                  <a:lnTo>
                    <a:pt x="85" y="549"/>
                  </a:lnTo>
                  <a:lnTo>
                    <a:pt x="133" y="532"/>
                  </a:lnTo>
                  <a:lnTo>
                    <a:pt x="172" y="484"/>
                  </a:lnTo>
                  <a:lnTo>
                    <a:pt x="197" y="455"/>
                  </a:lnTo>
                  <a:lnTo>
                    <a:pt x="197" y="454"/>
                  </a:lnTo>
                  <a:lnTo>
                    <a:pt x="198" y="451"/>
                  </a:lnTo>
                  <a:lnTo>
                    <a:pt x="198" y="449"/>
                  </a:lnTo>
                  <a:lnTo>
                    <a:pt x="198" y="447"/>
                  </a:lnTo>
                  <a:lnTo>
                    <a:pt x="198" y="444"/>
                  </a:lnTo>
                  <a:lnTo>
                    <a:pt x="199" y="442"/>
                  </a:lnTo>
                  <a:lnTo>
                    <a:pt x="199" y="438"/>
                  </a:lnTo>
                  <a:lnTo>
                    <a:pt x="199" y="435"/>
                  </a:lnTo>
                  <a:lnTo>
                    <a:pt x="199" y="432"/>
                  </a:lnTo>
                  <a:lnTo>
                    <a:pt x="199" y="428"/>
                  </a:lnTo>
                  <a:lnTo>
                    <a:pt x="199" y="425"/>
                  </a:lnTo>
                  <a:lnTo>
                    <a:pt x="200" y="421"/>
                  </a:lnTo>
                  <a:lnTo>
                    <a:pt x="200" y="418"/>
                  </a:lnTo>
                  <a:lnTo>
                    <a:pt x="200" y="415"/>
                  </a:lnTo>
                  <a:lnTo>
                    <a:pt x="200" y="413"/>
                  </a:lnTo>
                  <a:lnTo>
                    <a:pt x="200" y="410"/>
                  </a:lnTo>
                  <a:lnTo>
                    <a:pt x="199" y="408"/>
                  </a:lnTo>
                  <a:lnTo>
                    <a:pt x="199" y="405"/>
                  </a:lnTo>
                  <a:lnTo>
                    <a:pt x="199" y="402"/>
                  </a:lnTo>
                  <a:lnTo>
                    <a:pt x="199" y="400"/>
                  </a:lnTo>
                  <a:lnTo>
                    <a:pt x="198" y="397"/>
                  </a:lnTo>
                  <a:lnTo>
                    <a:pt x="198" y="395"/>
                  </a:lnTo>
                  <a:lnTo>
                    <a:pt x="198" y="392"/>
                  </a:lnTo>
                  <a:lnTo>
                    <a:pt x="197" y="389"/>
                  </a:lnTo>
                  <a:lnTo>
                    <a:pt x="197" y="386"/>
                  </a:lnTo>
                  <a:lnTo>
                    <a:pt x="197" y="383"/>
                  </a:lnTo>
                  <a:lnTo>
                    <a:pt x="196" y="380"/>
                  </a:lnTo>
                  <a:lnTo>
                    <a:pt x="196" y="377"/>
                  </a:lnTo>
                  <a:lnTo>
                    <a:pt x="195" y="374"/>
                  </a:lnTo>
                  <a:lnTo>
                    <a:pt x="195" y="372"/>
                  </a:lnTo>
                  <a:lnTo>
                    <a:pt x="194" y="368"/>
                  </a:lnTo>
                  <a:lnTo>
                    <a:pt x="194" y="366"/>
                  </a:lnTo>
                  <a:lnTo>
                    <a:pt x="193" y="363"/>
                  </a:lnTo>
                  <a:lnTo>
                    <a:pt x="193" y="361"/>
                  </a:lnTo>
                  <a:lnTo>
                    <a:pt x="192" y="358"/>
                  </a:lnTo>
                  <a:lnTo>
                    <a:pt x="192" y="356"/>
                  </a:lnTo>
                  <a:lnTo>
                    <a:pt x="191" y="353"/>
                  </a:lnTo>
                  <a:lnTo>
                    <a:pt x="191" y="352"/>
                  </a:lnTo>
                  <a:lnTo>
                    <a:pt x="190" y="347"/>
                  </a:lnTo>
                  <a:lnTo>
                    <a:pt x="190" y="345"/>
                  </a:lnTo>
                  <a:lnTo>
                    <a:pt x="190" y="343"/>
                  </a:lnTo>
                  <a:lnTo>
                    <a:pt x="190" y="342"/>
                  </a:lnTo>
                  <a:lnTo>
                    <a:pt x="174" y="222"/>
                  </a:lnTo>
                  <a:lnTo>
                    <a:pt x="174" y="221"/>
                  </a:lnTo>
                  <a:lnTo>
                    <a:pt x="174" y="220"/>
                  </a:lnTo>
                  <a:lnTo>
                    <a:pt x="174" y="218"/>
                  </a:lnTo>
                  <a:lnTo>
                    <a:pt x="173" y="216"/>
                  </a:lnTo>
                  <a:lnTo>
                    <a:pt x="173" y="213"/>
                  </a:lnTo>
                  <a:lnTo>
                    <a:pt x="172" y="209"/>
                  </a:lnTo>
                  <a:lnTo>
                    <a:pt x="171" y="207"/>
                  </a:lnTo>
                  <a:lnTo>
                    <a:pt x="171" y="206"/>
                  </a:lnTo>
                  <a:lnTo>
                    <a:pt x="171" y="203"/>
                  </a:lnTo>
                  <a:lnTo>
                    <a:pt x="171" y="202"/>
                  </a:lnTo>
                  <a:lnTo>
                    <a:pt x="170" y="199"/>
                  </a:lnTo>
                  <a:lnTo>
                    <a:pt x="170" y="197"/>
                  </a:lnTo>
                  <a:lnTo>
                    <a:pt x="169" y="194"/>
                  </a:lnTo>
                  <a:lnTo>
                    <a:pt x="168" y="192"/>
                  </a:lnTo>
                  <a:lnTo>
                    <a:pt x="168" y="190"/>
                  </a:lnTo>
                  <a:lnTo>
                    <a:pt x="167" y="188"/>
                  </a:lnTo>
                  <a:lnTo>
                    <a:pt x="167" y="185"/>
                  </a:lnTo>
                  <a:lnTo>
                    <a:pt x="167" y="182"/>
                  </a:lnTo>
                  <a:lnTo>
                    <a:pt x="166" y="180"/>
                  </a:lnTo>
                  <a:lnTo>
                    <a:pt x="166" y="178"/>
                  </a:lnTo>
                  <a:lnTo>
                    <a:pt x="165" y="176"/>
                  </a:lnTo>
                  <a:lnTo>
                    <a:pt x="165" y="174"/>
                  </a:lnTo>
                  <a:lnTo>
                    <a:pt x="164" y="171"/>
                  </a:lnTo>
                  <a:lnTo>
                    <a:pt x="163" y="169"/>
                  </a:lnTo>
                  <a:lnTo>
                    <a:pt x="163" y="167"/>
                  </a:lnTo>
                  <a:lnTo>
                    <a:pt x="163" y="166"/>
                  </a:lnTo>
                  <a:lnTo>
                    <a:pt x="162" y="164"/>
                  </a:lnTo>
                  <a:lnTo>
                    <a:pt x="161" y="161"/>
                  </a:lnTo>
                  <a:lnTo>
                    <a:pt x="160" y="159"/>
                  </a:lnTo>
                  <a:lnTo>
                    <a:pt x="160" y="158"/>
                  </a:lnTo>
                  <a:lnTo>
                    <a:pt x="158" y="155"/>
                  </a:lnTo>
                  <a:lnTo>
                    <a:pt x="157" y="153"/>
                  </a:lnTo>
                  <a:lnTo>
                    <a:pt x="156" y="151"/>
                  </a:lnTo>
                  <a:lnTo>
                    <a:pt x="156" y="149"/>
                  </a:lnTo>
                  <a:lnTo>
                    <a:pt x="153" y="146"/>
                  </a:lnTo>
                  <a:lnTo>
                    <a:pt x="152" y="144"/>
                  </a:lnTo>
                  <a:lnTo>
                    <a:pt x="151" y="141"/>
                  </a:lnTo>
                  <a:lnTo>
                    <a:pt x="150" y="139"/>
                  </a:lnTo>
                  <a:lnTo>
                    <a:pt x="149" y="137"/>
                  </a:lnTo>
                  <a:lnTo>
                    <a:pt x="148" y="134"/>
                  </a:lnTo>
                  <a:lnTo>
                    <a:pt x="146" y="132"/>
                  </a:lnTo>
                  <a:lnTo>
                    <a:pt x="145" y="129"/>
                  </a:lnTo>
                  <a:lnTo>
                    <a:pt x="144" y="126"/>
                  </a:lnTo>
                  <a:lnTo>
                    <a:pt x="143" y="124"/>
                  </a:lnTo>
                  <a:lnTo>
                    <a:pt x="142" y="122"/>
                  </a:lnTo>
                  <a:lnTo>
                    <a:pt x="140" y="120"/>
                  </a:lnTo>
                  <a:lnTo>
                    <a:pt x="138" y="117"/>
                  </a:lnTo>
                  <a:lnTo>
                    <a:pt x="137" y="114"/>
                  </a:lnTo>
                  <a:lnTo>
                    <a:pt x="135" y="111"/>
                  </a:lnTo>
                  <a:lnTo>
                    <a:pt x="134" y="109"/>
                  </a:lnTo>
                  <a:lnTo>
                    <a:pt x="133" y="108"/>
                  </a:lnTo>
                  <a:lnTo>
                    <a:pt x="122" y="47"/>
                  </a:lnTo>
                  <a:lnTo>
                    <a:pt x="99" y="0"/>
                  </a:lnTo>
                  <a:lnTo>
                    <a:pt x="98" y="0"/>
                  </a:lnTo>
                  <a:lnTo>
                    <a:pt x="98" y="1"/>
                  </a:lnTo>
                  <a:lnTo>
                    <a:pt x="95" y="2"/>
                  </a:lnTo>
                  <a:lnTo>
                    <a:pt x="94" y="4"/>
                  </a:lnTo>
                  <a:lnTo>
                    <a:pt x="91" y="6"/>
                  </a:lnTo>
                  <a:lnTo>
                    <a:pt x="89" y="9"/>
                  </a:lnTo>
                  <a:lnTo>
                    <a:pt x="85" y="12"/>
                  </a:lnTo>
                  <a:lnTo>
                    <a:pt x="83" y="15"/>
                  </a:lnTo>
                  <a:lnTo>
                    <a:pt x="79" y="18"/>
                  </a:lnTo>
                  <a:lnTo>
                    <a:pt x="76" y="21"/>
                  </a:lnTo>
                  <a:lnTo>
                    <a:pt x="72" y="24"/>
                  </a:lnTo>
                  <a:lnTo>
                    <a:pt x="69" y="27"/>
                  </a:lnTo>
                  <a:lnTo>
                    <a:pt x="65" y="29"/>
                  </a:lnTo>
                  <a:lnTo>
                    <a:pt x="62" y="31"/>
                  </a:lnTo>
                  <a:lnTo>
                    <a:pt x="59" y="32"/>
                  </a:lnTo>
                  <a:lnTo>
                    <a:pt x="57" y="34"/>
                  </a:lnTo>
                  <a:lnTo>
                    <a:pt x="53" y="34"/>
                  </a:lnTo>
                  <a:lnTo>
                    <a:pt x="51" y="35"/>
                  </a:lnTo>
                  <a:lnTo>
                    <a:pt x="49" y="36"/>
                  </a:lnTo>
                  <a:lnTo>
                    <a:pt x="48" y="38"/>
                  </a:lnTo>
                  <a:lnTo>
                    <a:pt x="46" y="41"/>
                  </a:lnTo>
                  <a:lnTo>
                    <a:pt x="45" y="44"/>
                  </a:lnTo>
                  <a:lnTo>
                    <a:pt x="45" y="47"/>
                  </a:lnTo>
                  <a:lnTo>
                    <a:pt x="45" y="49"/>
                  </a:lnTo>
                  <a:lnTo>
                    <a:pt x="45" y="51"/>
                  </a:lnTo>
                  <a:lnTo>
                    <a:pt x="46" y="52"/>
                  </a:lnTo>
                  <a:lnTo>
                    <a:pt x="52" y="79"/>
                  </a:lnTo>
                  <a:lnTo>
                    <a:pt x="52" y="79"/>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1" name="Freeform 63">
              <a:extLst>
                <a:ext uri="{FF2B5EF4-FFF2-40B4-BE49-F238E27FC236}">
                  <a16:creationId xmlns:a16="http://schemas.microsoft.com/office/drawing/2014/main" id="{FE43057D-4109-097F-F53D-AA49C1DABE5B}"/>
                </a:ext>
              </a:extLst>
            </p:cNvPr>
            <p:cNvSpPr>
              <a:spLocks/>
            </p:cNvSpPr>
            <p:nvPr/>
          </p:nvSpPr>
          <p:spPr bwMode="auto">
            <a:xfrm>
              <a:off x="1363" y="1870"/>
              <a:ext cx="245" cy="161"/>
            </a:xfrm>
            <a:custGeom>
              <a:avLst/>
              <a:gdLst/>
              <a:ahLst/>
              <a:cxnLst>
                <a:cxn ang="0">
                  <a:pos x="398" y="76"/>
                </a:cxn>
                <a:cxn ang="0">
                  <a:pos x="422" y="137"/>
                </a:cxn>
                <a:cxn ang="0">
                  <a:pos x="431" y="276"/>
                </a:cxn>
                <a:cxn ang="0">
                  <a:pos x="2" y="273"/>
                </a:cxn>
                <a:cxn ang="0">
                  <a:pos x="2" y="272"/>
                </a:cxn>
                <a:cxn ang="0">
                  <a:pos x="2" y="268"/>
                </a:cxn>
                <a:cxn ang="0">
                  <a:pos x="1" y="262"/>
                </a:cxn>
                <a:cxn ang="0">
                  <a:pos x="1" y="258"/>
                </a:cxn>
                <a:cxn ang="0">
                  <a:pos x="1" y="254"/>
                </a:cxn>
                <a:cxn ang="0">
                  <a:pos x="1" y="250"/>
                </a:cxn>
                <a:cxn ang="0">
                  <a:pos x="1" y="245"/>
                </a:cxn>
                <a:cxn ang="0">
                  <a:pos x="0" y="240"/>
                </a:cxn>
                <a:cxn ang="0">
                  <a:pos x="0" y="235"/>
                </a:cxn>
                <a:cxn ang="0">
                  <a:pos x="0" y="228"/>
                </a:cxn>
                <a:cxn ang="0">
                  <a:pos x="0" y="223"/>
                </a:cxn>
                <a:cxn ang="0">
                  <a:pos x="0" y="217"/>
                </a:cxn>
                <a:cxn ang="0">
                  <a:pos x="1" y="212"/>
                </a:cxn>
                <a:cxn ang="0">
                  <a:pos x="1" y="206"/>
                </a:cxn>
                <a:cxn ang="0">
                  <a:pos x="1" y="200"/>
                </a:cxn>
                <a:cxn ang="0">
                  <a:pos x="1" y="195"/>
                </a:cxn>
                <a:cxn ang="0">
                  <a:pos x="2" y="189"/>
                </a:cxn>
                <a:cxn ang="0">
                  <a:pos x="2" y="184"/>
                </a:cxn>
                <a:cxn ang="0">
                  <a:pos x="3" y="179"/>
                </a:cxn>
                <a:cxn ang="0">
                  <a:pos x="3" y="174"/>
                </a:cxn>
                <a:cxn ang="0">
                  <a:pos x="4" y="169"/>
                </a:cxn>
                <a:cxn ang="0">
                  <a:pos x="5" y="165"/>
                </a:cxn>
                <a:cxn ang="0">
                  <a:pos x="6" y="161"/>
                </a:cxn>
                <a:cxn ang="0">
                  <a:pos x="8" y="156"/>
                </a:cxn>
                <a:cxn ang="0">
                  <a:pos x="11" y="152"/>
                </a:cxn>
                <a:cxn ang="0">
                  <a:pos x="15" y="151"/>
                </a:cxn>
                <a:cxn ang="0">
                  <a:pos x="21" y="152"/>
                </a:cxn>
                <a:cxn ang="0">
                  <a:pos x="26" y="152"/>
                </a:cxn>
                <a:cxn ang="0">
                  <a:pos x="31" y="152"/>
                </a:cxn>
                <a:cxn ang="0">
                  <a:pos x="35" y="152"/>
                </a:cxn>
                <a:cxn ang="0">
                  <a:pos x="37" y="151"/>
                </a:cxn>
                <a:cxn ang="0">
                  <a:pos x="40" y="147"/>
                </a:cxn>
                <a:cxn ang="0">
                  <a:pos x="42" y="143"/>
                </a:cxn>
                <a:cxn ang="0">
                  <a:pos x="42" y="139"/>
                </a:cxn>
                <a:cxn ang="0">
                  <a:pos x="43" y="135"/>
                </a:cxn>
                <a:cxn ang="0">
                  <a:pos x="44" y="131"/>
                </a:cxn>
                <a:cxn ang="0">
                  <a:pos x="46" y="126"/>
                </a:cxn>
                <a:cxn ang="0">
                  <a:pos x="47" y="121"/>
                </a:cxn>
                <a:cxn ang="0">
                  <a:pos x="50" y="117"/>
                </a:cxn>
                <a:cxn ang="0">
                  <a:pos x="53" y="113"/>
                </a:cxn>
                <a:cxn ang="0">
                  <a:pos x="56" y="109"/>
                </a:cxn>
                <a:cxn ang="0">
                  <a:pos x="62" y="102"/>
                </a:cxn>
                <a:cxn ang="0">
                  <a:pos x="68" y="96"/>
                </a:cxn>
                <a:cxn ang="0">
                  <a:pos x="73" y="92"/>
                </a:cxn>
                <a:cxn ang="0">
                  <a:pos x="77" y="88"/>
                </a:cxn>
                <a:cxn ang="0">
                  <a:pos x="79" y="88"/>
                </a:cxn>
                <a:cxn ang="0">
                  <a:pos x="158" y="51"/>
                </a:cxn>
                <a:cxn ang="0">
                  <a:pos x="334" y="27"/>
                </a:cxn>
                <a:cxn ang="0">
                  <a:pos x="377" y="0"/>
                </a:cxn>
              </a:cxnLst>
              <a:rect l="0" t="0" r="r" b="b"/>
              <a:pathLst>
                <a:path w="431" h="283">
                  <a:moveTo>
                    <a:pt x="377" y="0"/>
                  </a:moveTo>
                  <a:lnTo>
                    <a:pt x="398" y="76"/>
                  </a:lnTo>
                  <a:lnTo>
                    <a:pt x="401" y="112"/>
                  </a:lnTo>
                  <a:lnTo>
                    <a:pt x="422" y="137"/>
                  </a:lnTo>
                  <a:lnTo>
                    <a:pt x="428" y="213"/>
                  </a:lnTo>
                  <a:lnTo>
                    <a:pt x="431" y="276"/>
                  </a:lnTo>
                  <a:lnTo>
                    <a:pt x="188" y="283"/>
                  </a:lnTo>
                  <a:lnTo>
                    <a:pt x="2" y="273"/>
                  </a:lnTo>
                  <a:lnTo>
                    <a:pt x="2" y="273"/>
                  </a:lnTo>
                  <a:lnTo>
                    <a:pt x="2" y="272"/>
                  </a:lnTo>
                  <a:lnTo>
                    <a:pt x="2" y="270"/>
                  </a:lnTo>
                  <a:lnTo>
                    <a:pt x="2" y="268"/>
                  </a:lnTo>
                  <a:lnTo>
                    <a:pt x="1" y="265"/>
                  </a:lnTo>
                  <a:lnTo>
                    <a:pt x="1" y="262"/>
                  </a:lnTo>
                  <a:lnTo>
                    <a:pt x="1" y="260"/>
                  </a:lnTo>
                  <a:lnTo>
                    <a:pt x="1" y="258"/>
                  </a:lnTo>
                  <a:lnTo>
                    <a:pt x="1" y="256"/>
                  </a:lnTo>
                  <a:lnTo>
                    <a:pt x="1" y="254"/>
                  </a:lnTo>
                  <a:lnTo>
                    <a:pt x="1" y="252"/>
                  </a:lnTo>
                  <a:lnTo>
                    <a:pt x="1" y="250"/>
                  </a:lnTo>
                  <a:lnTo>
                    <a:pt x="1" y="247"/>
                  </a:lnTo>
                  <a:lnTo>
                    <a:pt x="1" y="245"/>
                  </a:lnTo>
                  <a:lnTo>
                    <a:pt x="0" y="242"/>
                  </a:lnTo>
                  <a:lnTo>
                    <a:pt x="0" y="240"/>
                  </a:lnTo>
                  <a:lnTo>
                    <a:pt x="0" y="237"/>
                  </a:lnTo>
                  <a:lnTo>
                    <a:pt x="0" y="235"/>
                  </a:lnTo>
                  <a:lnTo>
                    <a:pt x="0" y="231"/>
                  </a:lnTo>
                  <a:lnTo>
                    <a:pt x="0" y="228"/>
                  </a:lnTo>
                  <a:lnTo>
                    <a:pt x="0" y="225"/>
                  </a:lnTo>
                  <a:lnTo>
                    <a:pt x="0" y="223"/>
                  </a:lnTo>
                  <a:lnTo>
                    <a:pt x="0" y="220"/>
                  </a:lnTo>
                  <a:lnTo>
                    <a:pt x="0" y="217"/>
                  </a:lnTo>
                  <a:lnTo>
                    <a:pt x="0" y="214"/>
                  </a:lnTo>
                  <a:lnTo>
                    <a:pt x="1" y="212"/>
                  </a:lnTo>
                  <a:lnTo>
                    <a:pt x="1" y="209"/>
                  </a:lnTo>
                  <a:lnTo>
                    <a:pt x="1" y="206"/>
                  </a:lnTo>
                  <a:lnTo>
                    <a:pt x="1" y="203"/>
                  </a:lnTo>
                  <a:lnTo>
                    <a:pt x="1" y="200"/>
                  </a:lnTo>
                  <a:lnTo>
                    <a:pt x="1" y="197"/>
                  </a:lnTo>
                  <a:lnTo>
                    <a:pt x="1" y="195"/>
                  </a:lnTo>
                  <a:lnTo>
                    <a:pt x="1" y="192"/>
                  </a:lnTo>
                  <a:lnTo>
                    <a:pt x="2" y="189"/>
                  </a:lnTo>
                  <a:lnTo>
                    <a:pt x="2" y="187"/>
                  </a:lnTo>
                  <a:lnTo>
                    <a:pt x="2" y="184"/>
                  </a:lnTo>
                  <a:lnTo>
                    <a:pt x="2" y="181"/>
                  </a:lnTo>
                  <a:lnTo>
                    <a:pt x="3" y="179"/>
                  </a:lnTo>
                  <a:lnTo>
                    <a:pt x="3" y="176"/>
                  </a:lnTo>
                  <a:lnTo>
                    <a:pt x="3" y="174"/>
                  </a:lnTo>
                  <a:lnTo>
                    <a:pt x="3" y="171"/>
                  </a:lnTo>
                  <a:lnTo>
                    <a:pt x="4" y="169"/>
                  </a:lnTo>
                  <a:lnTo>
                    <a:pt x="4" y="167"/>
                  </a:lnTo>
                  <a:lnTo>
                    <a:pt x="5" y="165"/>
                  </a:lnTo>
                  <a:lnTo>
                    <a:pt x="5" y="163"/>
                  </a:lnTo>
                  <a:lnTo>
                    <a:pt x="6" y="161"/>
                  </a:lnTo>
                  <a:lnTo>
                    <a:pt x="7" y="158"/>
                  </a:lnTo>
                  <a:lnTo>
                    <a:pt x="8" y="156"/>
                  </a:lnTo>
                  <a:lnTo>
                    <a:pt x="9" y="154"/>
                  </a:lnTo>
                  <a:lnTo>
                    <a:pt x="11" y="152"/>
                  </a:lnTo>
                  <a:lnTo>
                    <a:pt x="13" y="151"/>
                  </a:lnTo>
                  <a:lnTo>
                    <a:pt x="15" y="151"/>
                  </a:lnTo>
                  <a:lnTo>
                    <a:pt x="18" y="151"/>
                  </a:lnTo>
                  <a:lnTo>
                    <a:pt x="21" y="152"/>
                  </a:lnTo>
                  <a:lnTo>
                    <a:pt x="24" y="152"/>
                  </a:lnTo>
                  <a:lnTo>
                    <a:pt x="26" y="152"/>
                  </a:lnTo>
                  <a:lnTo>
                    <a:pt x="29" y="152"/>
                  </a:lnTo>
                  <a:lnTo>
                    <a:pt x="31" y="152"/>
                  </a:lnTo>
                  <a:lnTo>
                    <a:pt x="33" y="152"/>
                  </a:lnTo>
                  <a:lnTo>
                    <a:pt x="35" y="152"/>
                  </a:lnTo>
                  <a:lnTo>
                    <a:pt x="36" y="151"/>
                  </a:lnTo>
                  <a:lnTo>
                    <a:pt x="37" y="151"/>
                  </a:lnTo>
                  <a:lnTo>
                    <a:pt x="38" y="149"/>
                  </a:lnTo>
                  <a:lnTo>
                    <a:pt x="40" y="147"/>
                  </a:lnTo>
                  <a:lnTo>
                    <a:pt x="41" y="145"/>
                  </a:lnTo>
                  <a:lnTo>
                    <a:pt x="42" y="143"/>
                  </a:lnTo>
                  <a:lnTo>
                    <a:pt x="42" y="141"/>
                  </a:lnTo>
                  <a:lnTo>
                    <a:pt x="42" y="139"/>
                  </a:lnTo>
                  <a:lnTo>
                    <a:pt x="43" y="137"/>
                  </a:lnTo>
                  <a:lnTo>
                    <a:pt x="43" y="135"/>
                  </a:lnTo>
                  <a:lnTo>
                    <a:pt x="43" y="133"/>
                  </a:lnTo>
                  <a:lnTo>
                    <a:pt x="44" y="131"/>
                  </a:lnTo>
                  <a:lnTo>
                    <a:pt x="44" y="129"/>
                  </a:lnTo>
                  <a:lnTo>
                    <a:pt x="46" y="126"/>
                  </a:lnTo>
                  <a:lnTo>
                    <a:pt x="46" y="124"/>
                  </a:lnTo>
                  <a:lnTo>
                    <a:pt x="47" y="121"/>
                  </a:lnTo>
                  <a:lnTo>
                    <a:pt x="49" y="119"/>
                  </a:lnTo>
                  <a:lnTo>
                    <a:pt x="50" y="117"/>
                  </a:lnTo>
                  <a:lnTo>
                    <a:pt x="51" y="115"/>
                  </a:lnTo>
                  <a:lnTo>
                    <a:pt x="53" y="113"/>
                  </a:lnTo>
                  <a:lnTo>
                    <a:pt x="54" y="111"/>
                  </a:lnTo>
                  <a:lnTo>
                    <a:pt x="56" y="109"/>
                  </a:lnTo>
                  <a:lnTo>
                    <a:pt x="59" y="106"/>
                  </a:lnTo>
                  <a:lnTo>
                    <a:pt x="62" y="102"/>
                  </a:lnTo>
                  <a:lnTo>
                    <a:pt x="65" y="99"/>
                  </a:lnTo>
                  <a:lnTo>
                    <a:pt x="68" y="96"/>
                  </a:lnTo>
                  <a:lnTo>
                    <a:pt x="71" y="93"/>
                  </a:lnTo>
                  <a:lnTo>
                    <a:pt x="73" y="92"/>
                  </a:lnTo>
                  <a:lnTo>
                    <a:pt x="75" y="90"/>
                  </a:lnTo>
                  <a:lnTo>
                    <a:pt x="77" y="88"/>
                  </a:lnTo>
                  <a:lnTo>
                    <a:pt x="78" y="88"/>
                  </a:lnTo>
                  <a:lnTo>
                    <a:pt x="79" y="88"/>
                  </a:lnTo>
                  <a:lnTo>
                    <a:pt x="107" y="39"/>
                  </a:lnTo>
                  <a:lnTo>
                    <a:pt x="158" y="51"/>
                  </a:lnTo>
                  <a:lnTo>
                    <a:pt x="243" y="45"/>
                  </a:lnTo>
                  <a:lnTo>
                    <a:pt x="334" y="27"/>
                  </a:lnTo>
                  <a:lnTo>
                    <a:pt x="377" y="0"/>
                  </a:lnTo>
                  <a:lnTo>
                    <a:pt x="377" y="0"/>
                  </a:lnTo>
                  <a:close/>
                </a:path>
              </a:pathLst>
            </a:custGeom>
            <a:solidFill>
              <a:srgbClr val="7394C2"/>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2" name="Freeform 64">
              <a:extLst>
                <a:ext uri="{FF2B5EF4-FFF2-40B4-BE49-F238E27FC236}">
                  <a16:creationId xmlns:a16="http://schemas.microsoft.com/office/drawing/2014/main" id="{3A4C9896-3B4E-D65F-9D66-89ACA938DA3E}"/>
                </a:ext>
              </a:extLst>
            </p:cNvPr>
            <p:cNvSpPr>
              <a:spLocks/>
            </p:cNvSpPr>
            <p:nvPr/>
          </p:nvSpPr>
          <p:spPr bwMode="auto">
            <a:xfrm>
              <a:off x="1297" y="1843"/>
              <a:ext cx="138" cy="111"/>
            </a:xfrm>
            <a:custGeom>
              <a:avLst/>
              <a:gdLst/>
              <a:ahLst/>
              <a:cxnLst>
                <a:cxn ang="0">
                  <a:pos x="1" y="63"/>
                </a:cxn>
                <a:cxn ang="0">
                  <a:pos x="6" y="65"/>
                </a:cxn>
                <a:cxn ang="0">
                  <a:pos x="11" y="70"/>
                </a:cxn>
                <a:cxn ang="0">
                  <a:pos x="14" y="72"/>
                </a:cxn>
                <a:cxn ang="0">
                  <a:pos x="19" y="75"/>
                </a:cxn>
                <a:cxn ang="0">
                  <a:pos x="23" y="78"/>
                </a:cxn>
                <a:cxn ang="0">
                  <a:pos x="28" y="82"/>
                </a:cxn>
                <a:cxn ang="0">
                  <a:pos x="32" y="85"/>
                </a:cxn>
                <a:cxn ang="0">
                  <a:pos x="36" y="90"/>
                </a:cxn>
                <a:cxn ang="0">
                  <a:pos x="40" y="93"/>
                </a:cxn>
                <a:cxn ang="0">
                  <a:pos x="44" y="98"/>
                </a:cxn>
                <a:cxn ang="0">
                  <a:pos x="48" y="102"/>
                </a:cxn>
                <a:cxn ang="0">
                  <a:pos x="52" y="107"/>
                </a:cxn>
                <a:cxn ang="0">
                  <a:pos x="55" y="111"/>
                </a:cxn>
                <a:cxn ang="0">
                  <a:pos x="59" y="116"/>
                </a:cxn>
                <a:cxn ang="0">
                  <a:pos x="62" y="119"/>
                </a:cxn>
                <a:cxn ang="0">
                  <a:pos x="67" y="123"/>
                </a:cxn>
                <a:cxn ang="0">
                  <a:pos x="71" y="126"/>
                </a:cxn>
                <a:cxn ang="0">
                  <a:pos x="74" y="129"/>
                </a:cxn>
                <a:cxn ang="0">
                  <a:pos x="78" y="131"/>
                </a:cxn>
                <a:cxn ang="0">
                  <a:pos x="82" y="133"/>
                </a:cxn>
                <a:cxn ang="0">
                  <a:pos x="90" y="137"/>
                </a:cxn>
                <a:cxn ang="0">
                  <a:pos x="96" y="139"/>
                </a:cxn>
                <a:cxn ang="0">
                  <a:pos x="99" y="140"/>
                </a:cxn>
                <a:cxn ang="0">
                  <a:pos x="101" y="141"/>
                </a:cxn>
                <a:cxn ang="0">
                  <a:pos x="202" y="196"/>
                </a:cxn>
                <a:cxn ang="0">
                  <a:pos x="231" y="162"/>
                </a:cxn>
                <a:cxn ang="0">
                  <a:pos x="234" y="123"/>
                </a:cxn>
                <a:cxn ang="0">
                  <a:pos x="223" y="71"/>
                </a:cxn>
                <a:cxn ang="0">
                  <a:pos x="46" y="0"/>
                </a:cxn>
                <a:cxn ang="0">
                  <a:pos x="18" y="52"/>
                </a:cxn>
                <a:cxn ang="0">
                  <a:pos x="0" y="62"/>
                </a:cxn>
              </a:cxnLst>
              <a:rect l="0" t="0" r="r" b="b"/>
              <a:pathLst>
                <a:path w="243" h="196">
                  <a:moveTo>
                    <a:pt x="0" y="62"/>
                  </a:moveTo>
                  <a:lnTo>
                    <a:pt x="1" y="63"/>
                  </a:lnTo>
                  <a:lnTo>
                    <a:pt x="3" y="64"/>
                  </a:lnTo>
                  <a:lnTo>
                    <a:pt x="6" y="65"/>
                  </a:lnTo>
                  <a:lnTo>
                    <a:pt x="8" y="67"/>
                  </a:lnTo>
                  <a:lnTo>
                    <a:pt x="11" y="70"/>
                  </a:lnTo>
                  <a:lnTo>
                    <a:pt x="13" y="71"/>
                  </a:lnTo>
                  <a:lnTo>
                    <a:pt x="14" y="72"/>
                  </a:lnTo>
                  <a:lnTo>
                    <a:pt x="17" y="74"/>
                  </a:lnTo>
                  <a:lnTo>
                    <a:pt x="19" y="75"/>
                  </a:lnTo>
                  <a:lnTo>
                    <a:pt x="20" y="76"/>
                  </a:lnTo>
                  <a:lnTo>
                    <a:pt x="23" y="78"/>
                  </a:lnTo>
                  <a:lnTo>
                    <a:pt x="25" y="80"/>
                  </a:lnTo>
                  <a:lnTo>
                    <a:pt x="28" y="82"/>
                  </a:lnTo>
                  <a:lnTo>
                    <a:pt x="30" y="83"/>
                  </a:lnTo>
                  <a:lnTo>
                    <a:pt x="32" y="85"/>
                  </a:lnTo>
                  <a:lnTo>
                    <a:pt x="34" y="87"/>
                  </a:lnTo>
                  <a:lnTo>
                    <a:pt x="36" y="90"/>
                  </a:lnTo>
                  <a:lnTo>
                    <a:pt x="38" y="91"/>
                  </a:lnTo>
                  <a:lnTo>
                    <a:pt x="40" y="93"/>
                  </a:lnTo>
                  <a:lnTo>
                    <a:pt x="42" y="96"/>
                  </a:lnTo>
                  <a:lnTo>
                    <a:pt x="44" y="98"/>
                  </a:lnTo>
                  <a:lnTo>
                    <a:pt x="46" y="100"/>
                  </a:lnTo>
                  <a:lnTo>
                    <a:pt x="48" y="102"/>
                  </a:lnTo>
                  <a:lnTo>
                    <a:pt x="50" y="104"/>
                  </a:lnTo>
                  <a:lnTo>
                    <a:pt x="52" y="107"/>
                  </a:lnTo>
                  <a:lnTo>
                    <a:pt x="53" y="108"/>
                  </a:lnTo>
                  <a:lnTo>
                    <a:pt x="55" y="111"/>
                  </a:lnTo>
                  <a:lnTo>
                    <a:pt x="56" y="113"/>
                  </a:lnTo>
                  <a:lnTo>
                    <a:pt x="59" y="116"/>
                  </a:lnTo>
                  <a:lnTo>
                    <a:pt x="60" y="118"/>
                  </a:lnTo>
                  <a:lnTo>
                    <a:pt x="62" y="119"/>
                  </a:lnTo>
                  <a:lnTo>
                    <a:pt x="65" y="121"/>
                  </a:lnTo>
                  <a:lnTo>
                    <a:pt x="67" y="123"/>
                  </a:lnTo>
                  <a:lnTo>
                    <a:pt x="68" y="124"/>
                  </a:lnTo>
                  <a:lnTo>
                    <a:pt x="71" y="126"/>
                  </a:lnTo>
                  <a:lnTo>
                    <a:pt x="72" y="127"/>
                  </a:lnTo>
                  <a:lnTo>
                    <a:pt x="74" y="129"/>
                  </a:lnTo>
                  <a:lnTo>
                    <a:pt x="76" y="130"/>
                  </a:lnTo>
                  <a:lnTo>
                    <a:pt x="78" y="131"/>
                  </a:lnTo>
                  <a:lnTo>
                    <a:pt x="80" y="132"/>
                  </a:lnTo>
                  <a:lnTo>
                    <a:pt x="82" y="133"/>
                  </a:lnTo>
                  <a:lnTo>
                    <a:pt x="86" y="135"/>
                  </a:lnTo>
                  <a:lnTo>
                    <a:pt x="90" y="137"/>
                  </a:lnTo>
                  <a:lnTo>
                    <a:pt x="93" y="138"/>
                  </a:lnTo>
                  <a:lnTo>
                    <a:pt x="96" y="139"/>
                  </a:lnTo>
                  <a:lnTo>
                    <a:pt x="98" y="140"/>
                  </a:lnTo>
                  <a:lnTo>
                    <a:pt x="99" y="140"/>
                  </a:lnTo>
                  <a:lnTo>
                    <a:pt x="100" y="141"/>
                  </a:lnTo>
                  <a:lnTo>
                    <a:pt x="101" y="141"/>
                  </a:lnTo>
                  <a:lnTo>
                    <a:pt x="154" y="180"/>
                  </a:lnTo>
                  <a:lnTo>
                    <a:pt x="202" y="196"/>
                  </a:lnTo>
                  <a:lnTo>
                    <a:pt x="210" y="172"/>
                  </a:lnTo>
                  <a:lnTo>
                    <a:pt x="231" y="162"/>
                  </a:lnTo>
                  <a:lnTo>
                    <a:pt x="243" y="144"/>
                  </a:lnTo>
                  <a:lnTo>
                    <a:pt x="234" y="123"/>
                  </a:lnTo>
                  <a:lnTo>
                    <a:pt x="243" y="92"/>
                  </a:lnTo>
                  <a:lnTo>
                    <a:pt x="223" y="71"/>
                  </a:lnTo>
                  <a:lnTo>
                    <a:pt x="104" y="52"/>
                  </a:lnTo>
                  <a:lnTo>
                    <a:pt x="46" y="0"/>
                  </a:lnTo>
                  <a:lnTo>
                    <a:pt x="21" y="17"/>
                  </a:lnTo>
                  <a:lnTo>
                    <a:pt x="18" y="52"/>
                  </a:lnTo>
                  <a:lnTo>
                    <a:pt x="0" y="62"/>
                  </a:lnTo>
                  <a:lnTo>
                    <a:pt x="0" y="62"/>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3" name="Freeform 65">
              <a:extLst>
                <a:ext uri="{FF2B5EF4-FFF2-40B4-BE49-F238E27FC236}">
                  <a16:creationId xmlns:a16="http://schemas.microsoft.com/office/drawing/2014/main" id="{DEBF60FA-F104-88F8-0CBF-E258D1BE61FB}"/>
                </a:ext>
              </a:extLst>
            </p:cNvPr>
            <p:cNvSpPr>
              <a:spLocks/>
            </p:cNvSpPr>
            <p:nvPr/>
          </p:nvSpPr>
          <p:spPr bwMode="auto">
            <a:xfrm>
              <a:off x="1175" y="1640"/>
              <a:ext cx="140" cy="222"/>
            </a:xfrm>
            <a:custGeom>
              <a:avLst/>
              <a:gdLst/>
              <a:ahLst/>
              <a:cxnLst>
                <a:cxn ang="0">
                  <a:pos x="67" y="4"/>
                </a:cxn>
                <a:cxn ang="0">
                  <a:pos x="59" y="13"/>
                </a:cxn>
                <a:cxn ang="0">
                  <a:pos x="50" y="25"/>
                </a:cxn>
                <a:cxn ang="0">
                  <a:pos x="43" y="35"/>
                </a:cxn>
                <a:cxn ang="0">
                  <a:pos x="35" y="47"/>
                </a:cxn>
                <a:cxn ang="0">
                  <a:pos x="30" y="55"/>
                </a:cxn>
                <a:cxn ang="0">
                  <a:pos x="25" y="63"/>
                </a:cxn>
                <a:cxn ang="0">
                  <a:pos x="19" y="73"/>
                </a:cxn>
                <a:cxn ang="0">
                  <a:pos x="13" y="83"/>
                </a:cxn>
                <a:cxn ang="0">
                  <a:pos x="8" y="96"/>
                </a:cxn>
                <a:cxn ang="0">
                  <a:pos x="3" y="109"/>
                </a:cxn>
                <a:cxn ang="0">
                  <a:pos x="0" y="121"/>
                </a:cxn>
                <a:cxn ang="0">
                  <a:pos x="0" y="133"/>
                </a:cxn>
                <a:cxn ang="0">
                  <a:pos x="1" y="146"/>
                </a:cxn>
                <a:cxn ang="0">
                  <a:pos x="3" y="157"/>
                </a:cxn>
                <a:cxn ang="0">
                  <a:pos x="5" y="168"/>
                </a:cxn>
                <a:cxn ang="0">
                  <a:pos x="9" y="179"/>
                </a:cxn>
                <a:cxn ang="0">
                  <a:pos x="12" y="189"/>
                </a:cxn>
                <a:cxn ang="0">
                  <a:pos x="16" y="199"/>
                </a:cxn>
                <a:cxn ang="0">
                  <a:pos x="21" y="208"/>
                </a:cxn>
                <a:cxn ang="0">
                  <a:pos x="29" y="218"/>
                </a:cxn>
                <a:cxn ang="0">
                  <a:pos x="38" y="230"/>
                </a:cxn>
                <a:cxn ang="0">
                  <a:pos x="49" y="243"/>
                </a:cxn>
                <a:cxn ang="0">
                  <a:pos x="61" y="258"/>
                </a:cxn>
                <a:cxn ang="0">
                  <a:pos x="75" y="272"/>
                </a:cxn>
                <a:cxn ang="0">
                  <a:pos x="87" y="287"/>
                </a:cxn>
                <a:cxn ang="0">
                  <a:pos x="100" y="301"/>
                </a:cxn>
                <a:cxn ang="0">
                  <a:pos x="112" y="315"/>
                </a:cxn>
                <a:cxn ang="0">
                  <a:pos x="124" y="327"/>
                </a:cxn>
                <a:cxn ang="0">
                  <a:pos x="133" y="338"/>
                </a:cxn>
                <a:cxn ang="0">
                  <a:pos x="141" y="346"/>
                </a:cxn>
                <a:cxn ang="0">
                  <a:pos x="149" y="354"/>
                </a:cxn>
                <a:cxn ang="0">
                  <a:pos x="186" y="389"/>
                </a:cxn>
                <a:cxn ang="0">
                  <a:pos x="183" y="291"/>
                </a:cxn>
                <a:cxn ang="0">
                  <a:pos x="132" y="91"/>
                </a:cxn>
                <a:cxn ang="0">
                  <a:pos x="139" y="85"/>
                </a:cxn>
                <a:cxn ang="0">
                  <a:pos x="147" y="79"/>
                </a:cxn>
                <a:cxn ang="0">
                  <a:pos x="156" y="74"/>
                </a:cxn>
                <a:cxn ang="0">
                  <a:pos x="164" y="67"/>
                </a:cxn>
                <a:cxn ang="0">
                  <a:pos x="172" y="58"/>
                </a:cxn>
                <a:cxn ang="0">
                  <a:pos x="166" y="57"/>
                </a:cxn>
                <a:cxn ang="0">
                  <a:pos x="157" y="53"/>
                </a:cxn>
                <a:cxn ang="0">
                  <a:pos x="145" y="48"/>
                </a:cxn>
                <a:cxn ang="0">
                  <a:pos x="132" y="42"/>
                </a:cxn>
                <a:cxn ang="0">
                  <a:pos x="118" y="36"/>
                </a:cxn>
                <a:cxn ang="0">
                  <a:pos x="106" y="28"/>
                </a:cxn>
                <a:cxn ang="0">
                  <a:pos x="97" y="23"/>
                </a:cxn>
                <a:cxn ang="0">
                  <a:pos x="92" y="20"/>
                </a:cxn>
              </a:cxnLst>
              <a:rect l="0" t="0" r="r" b="b"/>
              <a:pathLst>
                <a:path w="247" h="389">
                  <a:moveTo>
                    <a:pt x="71" y="0"/>
                  </a:moveTo>
                  <a:lnTo>
                    <a:pt x="70" y="0"/>
                  </a:lnTo>
                  <a:lnTo>
                    <a:pt x="68" y="2"/>
                  </a:lnTo>
                  <a:lnTo>
                    <a:pt x="67" y="4"/>
                  </a:lnTo>
                  <a:lnTo>
                    <a:pt x="64" y="6"/>
                  </a:lnTo>
                  <a:lnTo>
                    <a:pt x="63" y="8"/>
                  </a:lnTo>
                  <a:lnTo>
                    <a:pt x="61" y="10"/>
                  </a:lnTo>
                  <a:lnTo>
                    <a:pt x="59" y="13"/>
                  </a:lnTo>
                  <a:lnTo>
                    <a:pt x="57" y="15"/>
                  </a:lnTo>
                  <a:lnTo>
                    <a:pt x="55" y="19"/>
                  </a:lnTo>
                  <a:lnTo>
                    <a:pt x="52" y="22"/>
                  </a:lnTo>
                  <a:lnTo>
                    <a:pt x="50" y="25"/>
                  </a:lnTo>
                  <a:lnTo>
                    <a:pt x="47" y="28"/>
                  </a:lnTo>
                  <a:lnTo>
                    <a:pt x="46" y="30"/>
                  </a:lnTo>
                  <a:lnTo>
                    <a:pt x="45" y="33"/>
                  </a:lnTo>
                  <a:lnTo>
                    <a:pt x="43" y="35"/>
                  </a:lnTo>
                  <a:lnTo>
                    <a:pt x="42" y="37"/>
                  </a:lnTo>
                  <a:lnTo>
                    <a:pt x="40" y="41"/>
                  </a:lnTo>
                  <a:lnTo>
                    <a:pt x="37" y="45"/>
                  </a:lnTo>
                  <a:lnTo>
                    <a:pt x="35" y="47"/>
                  </a:lnTo>
                  <a:lnTo>
                    <a:pt x="34" y="49"/>
                  </a:lnTo>
                  <a:lnTo>
                    <a:pt x="32" y="51"/>
                  </a:lnTo>
                  <a:lnTo>
                    <a:pt x="31" y="53"/>
                  </a:lnTo>
                  <a:lnTo>
                    <a:pt x="30" y="55"/>
                  </a:lnTo>
                  <a:lnTo>
                    <a:pt x="28" y="57"/>
                  </a:lnTo>
                  <a:lnTo>
                    <a:pt x="27" y="59"/>
                  </a:lnTo>
                  <a:lnTo>
                    <a:pt x="26" y="61"/>
                  </a:lnTo>
                  <a:lnTo>
                    <a:pt x="25" y="63"/>
                  </a:lnTo>
                  <a:lnTo>
                    <a:pt x="24" y="65"/>
                  </a:lnTo>
                  <a:lnTo>
                    <a:pt x="22" y="68"/>
                  </a:lnTo>
                  <a:lnTo>
                    <a:pt x="21" y="70"/>
                  </a:lnTo>
                  <a:lnTo>
                    <a:pt x="19" y="73"/>
                  </a:lnTo>
                  <a:lnTo>
                    <a:pt x="16" y="77"/>
                  </a:lnTo>
                  <a:lnTo>
                    <a:pt x="15" y="79"/>
                  </a:lnTo>
                  <a:lnTo>
                    <a:pt x="14" y="81"/>
                  </a:lnTo>
                  <a:lnTo>
                    <a:pt x="13" y="83"/>
                  </a:lnTo>
                  <a:lnTo>
                    <a:pt x="13" y="85"/>
                  </a:lnTo>
                  <a:lnTo>
                    <a:pt x="10" y="90"/>
                  </a:lnTo>
                  <a:lnTo>
                    <a:pt x="9" y="93"/>
                  </a:lnTo>
                  <a:lnTo>
                    <a:pt x="8" y="96"/>
                  </a:lnTo>
                  <a:lnTo>
                    <a:pt x="6" y="100"/>
                  </a:lnTo>
                  <a:lnTo>
                    <a:pt x="4" y="103"/>
                  </a:lnTo>
                  <a:lnTo>
                    <a:pt x="3" y="106"/>
                  </a:lnTo>
                  <a:lnTo>
                    <a:pt x="3" y="109"/>
                  </a:lnTo>
                  <a:lnTo>
                    <a:pt x="2" y="112"/>
                  </a:lnTo>
                  <a:lnTo>
                    <a:pt x="1" y="115"/>
                  </a:lnTo>
                  <a:lnTo>
                    <a:pt x="1" y="118"/>
                  </a:lnTo>
                  <a:lnTo>
                    <a:pt x="0" y="121"/>
                  </a:lnTo>
                  <a:lnTo>
                    <a:pt x="0" y="124"/>
                  </a:lnTo>
                  <a:lnTo>
                    <a:pt x="0" y="127"/>
                  </a:lnTo>
                  <a:lnTo>
                    <a:pt x="0" y="130"/>
                  </a:lnTo>
                  <a:lnTo>
                    <a:pt x="0" y="133"/>
                  </a:lnTo>
                  <a:lnTo>
                    <a:pt x="0" y="136"/>
                  </a:lnTo>
                  <a:lnTo>
                    <a:pt x="0" y="139"/>
                  </a:lnTo>
                  <a:lnTo>
                    <a:pt x="1" y="143"/>
                  </a:lnTo>
                  <a:lnTo>
                    <a:pt x="1" y="146"/>
                  </a:lnTo>
                  <a:lnTo>
                    <a:pt x="2" y="149"/>
                  </a:lnTo>
                  <a:lnTo>
                    <a:pt x="2" y="151"/>
                  </a:lnTo>
                  <a:lnTo>
                    <a:pt x="3" y="155"/>
                  </a:lnTo>
                  <a:lnTo>
                    <a:pt x="3" y="157"/>
                  </a:lnTo>
                  <a:lnTo>
                    <a:pt x="4" y="160"/>
                  </a:lnTo>
                  <a:lnTo>
                    <a:pt x="4" y="163"/>
                  </a:lnTo>
                  <a:lnTo>
                    <a:pt x="5" y="166"/>
                  </a:lnTo>
                  <a:lnTo>
                    <a:pt x="5" y="168"/>
                  </a:lnTo>
                  <a:lnTo>
                    <a:pt x="8" y="171"/>
                  </a:lnTo>
                  <a:lnTo>
                    <a:pt x="8" y="174"/>
                  </a:lnTo>
                  <a:lnTo>
                    <a:pt x="9" y="176"/>
                  </a:lnTo>
                  <a:lnTo>
                    <a:pt x="9" y="179"/>
                  </a:lnTo>
                  <a:lnTo>
                    <a:pt x="10" y="181"/>
                  </a:lnTo>
                  <a:lnTo>
                    <a:pt x="10" y="184"/>
                  </a:lnTo>
                  <a:lnTo>
                    <a:pt x="11" y="186"/>
                  </a:lnTo>
                  <a:lnTo>
                    <a:pt x="12" y="189"/>
                  </a:lnTo>
                  <a:lnTo>
                    <a:pt x="13" y="191"/>
                  </a:lnTo>
                  <a:lnTo>
                    <a:pt x="14" y="193"/>
                  </a:lnTo>
                  <a:lnTo>
                    <a:pt x="15" y="197"/>
                  </a:lnTo>
                  <a:lnTo>
                    <a:pt x="16" y="199"/>
                  </a:lnTo>
                  <a:lnTo>
                    <a:pt x="17" y="201"/>
                  </a:lnTo>
                  <a:lnTo>
                    <a:pt x="19" y="203"/>
                  </a:lnTo>
                  <a:lnTo>
                    <a:pt x="20" y="206"/>
                  </a:lnTo>
                  <a:lnTo>
                    <a:pt x="21" y="208"/>
                  </a:lnTo>
                  <a:lnTo>
                    <a:pt x="23" y="210"/>
                  </a:lnTo>
                  <a:lnTo>
                    <a:pt x="25" y="213"/>
                  </a:lnTo>
                  <a:lnTo>
                    <a:pt x="27" y="216"/>
                  </a:lnTo>
                  <a:lnTo>
                    <a:pt x="29" y="218"/>
                  </a:lnTo>
                  <a:lnTo>
                    <a:pt x="31" y="221"/>
                  </a:lnTo>
                  <a:lnTo>
                    <a:pt x="34" y="224"/>
                  </a:lnTo>
                  <a:lnTo>
                    <a:pt x="36" y="227"/>
                  </a:lnTo>
                  <a:lnTo>
                    <a:pt x="38" y="230"/>
                  </a:lnTo>
                  <a:lnTo>
                    <a:pt x="41" y="233"/>
                  </a:lnTo>
                  <a:lnTo>
                    <a:pt x="43" y="237"/>
                  </a:lnTo>
                  <a:lnTo>
                    <a:pt x="47" y="240"/>
                  </a:lnTo>
                  <a:lnTo>
                    <a:pt x="49" y="243"/>
                  </a:lnTo>
                  <a:lnTo>
                    <a:pt x="52" y="247"/>
                  </a:lnTo>
                  <a:lnTo>
                    <a:pt x="55" y="250"/>
                  </a:lnTo>
                  <a:lnTo>
                    <a:pt x="58" y="255"/>
                  </a:lnTo>
                  <a:lnTo>
                    <a:pt x="61" y="258"/>
                  </a:lnTo>
                  <a:lnTo>
                    <a:pt x="64" y="262"/>
                  </a:lnTo>
                  <a:lnTo>
                    <a:pt x="69" y="265"/>
                  </a:lnTo>
                  <a:lnTo>
                    <a:pt x="72" y="269"/>
                  </a:lnTo>
                  <a:lnTo>
                    <a:pt x="75" y="272"/>
                  </a:lnTo>
                  <a:lnTo>
                    <a:pt x="78" y="276"/>
                  </a:lnTo>
                  <a:lnTo>
                    <a:pt x="81" y="280"/>
                  </a:lnTo>
                  <a:lnTo>
                    <a:pt x="85" y="284"/>
                  </a:lnTo>
                  <a:lnTo>
                    <a:pt x="87" y="287"/>
                  </a:lnTo>
                  <a:lnTo>
                    <a:pt x="91" y="291"/>
                  </a:lnTo>
                  <a:lnTo>
                    <a:pt x="93" y="294"/>
                  </a:lnTo>
                  <a:lnTo>
                    <a:pt x="97" y="297"/>
                  </a:lnTo>
                  <a:lnTo>
                    <a:pt x="100" y="301"/>
                  </a:lnTo>
                  <a:lnTo>
                    <a:pt x="103" y="304"/>
                  </a:lnTo>
                  <a:lnTo>
                    <a:pt x="106" y="309"/>
                  </a:lnTo>
                  <a:lnTo>
                    <a:pt x="109" y="312"/>
                  </a:lnTo>
                  <a:lnTo>
                    <a:pt x="112" y="315"/>
                  </a:lnTo>
                  <a:lnTo>
                    <a:pt x="115" y="318"/>
                  </a:lnTo>
                  <a:lnTo>
                    <a:pt x="117" y="321"/>
                  </a:lnTo>
                  <a:lnTo>
                    <a:pt x="120" y="324"/>
                  </a:lnTo>
                  <a:lnTo>
                    <a:pt x="124" y="327"/>
                  </a:lnTo>
                  <a:lnTo>
                    <a:pt x="126" y="330"/>
                  </a:lnTo>
                  <a:lnTo>
                    <a:pt x="129" y="333"/>
                  </a:lnTo>
                  <a:lnTo>
                    <a:pt x="132" y="336"/>
                  </a:lnTo>
                  <a:lnTo>
                    <a:pt x="133" y="338"/>
                  </a:lnTo>
                  <a:lnTo>
                    <a:pt x="135" y="340"/>
                  </a:lnTo>
                  <a:lnTo>
                    <a:pt x="138" y="343"/>
                  </a:lnTo>
                  <a:lnTo>
                    <a:pt x="140" y="345"/>
                  </a:lnTo>
                  <a:lnTo>
                    <a:pt x="141" y="346"/>
                  </a:lnTo>
                  <a:lnTo>
                    <a:pt x="143" y="348"/>
                  </a:lnTo>
                  <a:lnTo>
                    <a:pt x="145" y="350"/>
                  </a:lnTo>
                  <a:lnTo>
                    <a:pt x="146" y="352"/>
                  </a:lnTo>
                  <a:lnTo>
                    <a:pt x="149" y="354"/>
                  </a:lnTo>
                  <a:lnTo>
                    <a:pt x="151" y="356"/>
                  </a:lnTo>
                  <a:lnTo>
                    <a:pt x="152" y="357"/>
                  </a:lnTo>
                  <a:lnTo>
                    <a:pt x="152" y="358"/>
                  </a:lnTo>
                  <a:lnTo>
                    <a:pt x="186" y="389"/>
                  </a:lnTo>
                  <a:lnTo>
                    <a:pt x="204" y="372"/>
                  </a:lnTo>
                  <a:lnTo>
                    <a:pt x="241" y="365"/>
                  </a:lnTo>
                  <a:lnTo>
                    <a:pt x="247" y="344"/>
                  </a:lnTo>
                  <a:lnTo>
                    <a:pt x="183" y="291"/>
                  </a:lnTo>
                  <a:lnTo>
                    <a:pt x="143" y="230"/>
                  </a:lnTo>
                  <a:lnTo>
                    <a:pt x="109" y="161"/>
                  </a:lnTo>
                  <a:lnTo>
                    <a:pt x="89" y="118"/>
                  </a:lnTo>
                  <a:lnTo>
                    <a:pt x="132" y="91"/>
                  </a:lnTo>
                  <a:lnTo>
                    <a:pt x="132" y="91"/>
                  </a:lnTo>
                  <a:lnTo>
                    <a:pt x="134" y="90"/>
                  </a:lnTo>
                  <a:lnTo>
                    <a:pt x="136" y="88"/>
                  </a:lnTo>
                  <a:lnTo>
                    <a:pt x="139" y="85"/>
                  </a:lnTo>
                  <a:lnTo>
                    <a:pt x="141" y="84"/>
                  </a:lnTo>
                  <a:lnTo>
                    <a:pt x="143" y="82"/>
                  </a:lnTo>
                  <a:lnTo>
                    <a:pt x="145" y="81"/>
                  </a:lnTo>
                  <a:lnTo>
                    <a:pt x="147" y="79"/>
                  </a:lnTo>
                  <a:lnTo>
                    <a:pt x="149" y="78"/>
                  </a:lnTo>
                  <a:lnTo>
                    <a:pt x="152" y="76"/>
                  </a:lnTo>
                  <a:lnTo>
                    <a:pt x="154" y="75"/>
                  </a:lnTo>
                  <a:lnTo>
                    <a:pt x="156" y="74"/>
                  </a:lnTo>
                  <a:lnTo>
                    <a:pt x="158" y="72"/>
                  </a:lnTo>
                  <a:lnTo>
                    <a:pt x="160" y="70"/>
                  </a:lnTo>
                  <a:lnTo>
                    <a:pt x="162" y="69"/>
                  </a:lnTo>
                  <a:lnTo>
                    <a:pt x="164" y="67"/>
                  </a:lnTo>
                  <a:lnTo>
                    <a:pt x="167" y="64"/>
                  </a:lnTo>
                  <a:lnTo>
                    <a:pt x="170" y="62"/>
                  </a:lnTo>
                  <a:lnTo>
                    <a:pt x="172" y="60"/>
                  </a:lnTo>
                  <a:lnTo>
                    <a:pt x="172" y="58"/>
                  </a:lnTo>
                  <a:lnTo>
                    <a:pt x="172" y="57"/>
                  </a:lnTo>
                  <a:lnTo>
                    <a:pt x="170" y="57"/>
                  </a:lnTo>
                  <a:lnTo>
                    <a:pt x="168" y="57"/>
                  </a:lnTo>
                  <a:lnTo>
                    <a:pt x="166" y="57"/>
                  </a:lnTo>
                  <a:lnTo>
                    <a:pt x="164" y="56"/>
                  </a:lnTo>
                  <a:lnTo>
                    <a:pt x="162" y="56"/>
                  </a:lnTo>
                  <a:lnTo>
                    <a:pt x="159" y="54"/>
                  </a:lnTo>
                  <a:lnTo>
                    <a:pt x="157" y="53"/>
                  </a:lnTo>
                  <a:lnTo>
                    <a:pt x="154" y="52"/>
                  </a:lnTo>
                  <a:lnTo>
                    <a:pt x="151" y="51"/>
                  </a:lnTo>
                  <a:lnTo>
                    <a:pt x="148" y="50"/>
                  </a:lnTo>
                  <a:lnTo>
                    <a:pt x="145" y="48"/>
                  </a:lnTo>
                  <a:lnTo>
                    <a:pt x="142" y="47"/>
                  </a:lnTo>
                  <a:lnTo>
                    <a:pt x="139" y="46"/>
                  </a:lnTo>
                  <a:lnTo>
                    <a:pt x="135" y="44"/>
                  </a:lnTo>
                  <a:lnTo>
                    <a:pt x="132" y="42"/>
                  </a:lnTo>
                  <a:lnTo>
                    <a:pt x="129" y="41"/>
                  </a:lnTo>
                  <a:lnTo>
                    <a:pt x="126" y="39"/>
                  </a:lnTo>
                  <a:lnTo>
                    <a:pt x="121" y="37"/>
                  </a:lnTo>
                  <a:lnTo>
                    <a:pt x="118" y="36"/>
                  </a:lnTo>
                  <a:lnTo>
                    <a:pt x="115" y="33"/>
                  </a:lnTo>
                  <a:lnTo>
                    <a:pt x="112" y="31"/>
                  </a:lnTo>
                  <a:lnTo>
                    <a:pt x="109" y="29"/>
                  </a:lnTo>
                  <a:lnTo>
                    <a:pt x="106" y="28"/>
                  </a:lnTo>
                  <a:lnTo>
                    <a:pt x="104" y="26"/>
                  </a:lnTo>
                  <a:lnTo>
                    <a:pt x="102" y="25"/>
                  </a:lnTo>
                  <a:lnTo>
                    <a:pt x="99" y="24"/>
                  </a:lnTo>
                  <a:lnTo>
                    <a:pt x="97" y="23"/>
                  </a:lnTo>
                  <a:lnTo>
                    <a:pt x="95" y="22"/>
                  </a:lnTo>
                  <a:lnTo>
                    <a:pt x="94" y="21"/>
                  </a:lnTo>
                  <a:lnTo>
                    <a:pt x="92" y="20"/>
                  </a:lnTo>
                  <a:lnTo>
                    <a:pt x="92" y="20"/>
                  </a:lnTo>
                  <a:lnTo>
                    <a:pt x="71" y="0"/>
                  </a:lnTo>
                  <a:lnTo>
                    <a:pt x="71" y="0"/>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4" name="Freeform 66">
              <a:extLst>
                <a:ext uri="{FF2B5EF4-FFF2-40B4-BE49-F238E27FC236}">
                  <a16:creationId xmlns:a16="http://schemas.microsoft.com/office/drawing/2014/main" id="{2D381406-45B8-AACC-C172-66F23044586D}"/>
                </a:ext>
              </a:extLst>
            </p:cNvPr>
            <p:cNvSpPr>
              <a:spLocks/>
            </p:cNvSpPr>
            <p:nvPr/>
          </p:nvSpPr>
          <p:spPr bwMode="auto">
            <a:xfrm>
              <a:off x="1210" y="1514"/>
              <a:ext cx="140" cy="162"/>
            </a:xfrm>
            <a:custGeom>
              <a:avLst/>
              <a:gdLst/>
              <a:ahLst/>
              <a:cxnLst>
                <a:cxn ang="0">
                  <a:pos x="196" y="5"/>
                </a:cxn>
                <a:cxn ang="0">
                  <a:pos x="188" y="3"/>
                </a:cxn>
                <a:cxn ang="0">
                  <a:pos x="181" y="3"/>
                </a:cxn>
                <a:cxn ang="0">
                  <a:pos x="171" y="3"/>
                </a:cxn>
                <a:cxn ang="0">
                  <a:pos x="162" y="4"/>
                </a:cxn>
                <a:cxn ang="0">
                  <a:pos x="151" y="7"/>
                </a:cxn>
                <a:cxn ang="0">
                  <a:pos x="140" y="13"/>
                </a:cxn>
                <a:cxn ang="0">
                  <a:pos x="129" y="21"/>
                </a:cxn>
                <a:cxn ang="0">
                  <a:pos x="121" y="28"/>
                </a:cxn>
                <a:cxn ang="0">
                  <a:pos x="115" y="35"/>
                </a:cxn>
                <a:cxn ang="0">
                  <a:pos x="110" y="43"/>
                </a:cxn>
                <a:cxn ang="0">
                  <a:pos x="104" y="50"/>
                </a:cxn>
                <a:cxn ang="0">
                  <a:pos x="99" y="56"/>
                </a:cxn>
                <a:cxn ang="0">
                  <a:pos x="95" y="63"/>
                </a:cxn>
                <a:cxn ang="0">
                  <a:pos x="91" y="69"/>
                </a:cxn>
                <a:cxn ang="0">
                  <a:pos x="88" y="75"/>
                </a:cxn>
                <a:cxn ang="0">
                  <a:pos x="83" y="83"/>
                </a:cxn>
                <a:cxn ang="0">
                  <a:pos x="78" y="93"/>
                </a:cxn>
                <a:cxn ang="0">
                  <a:pos x="76" y="102"/>
                </a:cxn>
                <a:cxn ang="0">
                  <a:pos x="73" y="107"/>
                </a:cxn>
                <a:cxn ang="0">
                  <a:pos x="71" y="115"/>
                </a:cxn>
                <a:cxn ang="0">
                  <a:pos x="71" y="119"/>
                </a:cxn>
                <a:cxn ang="0">
                  <a:pos x="43" y="246"/>
                </a:cxn>
                <a:cxn ang="0">
                  <a:pos x="171" y="204"/>
                </a:cxn>
                <a:cxn ang="0">
                  <a:pos x="177" y="208"/>
                </a:cxn>
                <a:cxn ang="0">
                  <a:pos x="183" y="210"/>
                </a:cxn>
                <a:cxn ang="0">
                  <a:pos x="190" y="213"/>
                </a:cxn>
                <a:cxn ang="0">
                  <a:pos x="197" y="215"/>
                </a:cxn>
                <a:cxn ang="0">
                  <a:pos x="204" y="216"/>
                </a:cxn>
                <a:cxn ang="0">
                  <a:pos x="211" y="216"/>
                </a:cxn>
                <a:cxn ang="0">
                  <a:pos x="218" y="213"/>
                </a:cxn>
                <a:cxn ang="0">
                  <a:pos x="225" y="208"/>
                </a:cxn>
                <a:cxn ang="0">
                  <a:pos x="231" y="201"/>
                </a:cxn>
                <a:cxn ang="0">
                  <a:pos x="235" y="190"/>
                </a:cxn>
                <a:cxn ang="0">
                  <a:pos x="240" y="179"/>
                </a:cxn>
                <a:cxn ang="0">
                  <a:pos x="242" y="169"/>
                </a:cxn>
                <a:cxn ang="0">
                  <a:pos x="243" y="163"/>
                </a:cxn>
                <a:cxn ang="0">
                  <a:pos x="244" y="157"/>
                </a:cxn>
                <a:cxn ang="0">
                  <a:pos x="245" y="151"/>
                </a:cxn>
                <a:cxn ang="0">
                  <a:pos x="245" y="145"/>
                </a:cxn>
                <a:cxn ang="0">
                  <a:pos x="246" y="139"/>
                </a:cxn>
                <a:cxn ang="0">
                  <a:pos x="246" y="132"/>
                </a:cxn>
                <a:cxn ang="0">
                  <a:pos x="246" y="126"/>
                </a:cxn>
                <a:cxn ang="0">
                  <a:pos x="246" y="120"/>
                </a:cxn>
                <a:cxn ang="0">
                  <a:pos x="246" y="114"/>
                </a:cxn>
                <a:cxn ang="0">
                  <a:pos x="246" y="103"/>
                </a:cxn>
                <a:cxn ang="0">
                  <a:pos x="245" y="94"/>
                </a:cxn>
                <a:cxn ang="0">
                  <a:pos x="244" y="83"/>
                </a:cxn>
                <a:cxn ang="0">
                  <a:pos x="242" y="76"/>
                </a:cxn>
                <a:cxn ang="0">
                  <a:pos x="240" y="67"/>
                </a:cxn>
                <a:cxn ang="0">
                  <a:pos x="238" y="57"/>
                </a:cxn>
                <a:cxn ang="0">
                  <a:pos x="234" y="47"/>
                </a:cxn>
                <a:cxn ang="0">
                  <a:pos x="230" y="37"/>
                </a:cxn>
                <a:cxn ang="0">
                  <a:pos x="227" y="27"/>
                </a:cxn>
                <a:cxn ang="0">
                  <a:pos x="224" y="18"/>
                </a:cxn>
                <a:cxn ang="0">
                  <a:pos x="221" y="11"/>
                </a:cxn>
                <a:cxn ang="0">
                  <a:pos x="218" y="5"/>
                </a:cxn>
                <a:cxn ang="0">
                  <a:pos x="217" y="1"/>
                </a:cxn>
                <a:cxn ang="0">
                  <a:pos x="199" y="6"/>
                </a:cxn>
              </a:cxnLst>
              <a:rect l="0" t="0" r="r" b="b"/>
              <a:pathLst>
                <a:path w="246" h="283">
                  <a:moveTo>
                    <a:pt x="199" y="6"/>
                  </a:moveTo>
                  <a:lnTo>
                    <a:pt x="198" y="6"/>
                  </a:lnTo>
                  <a:lnTo>
                    <a:pt x="196" y="5"/>
                  </a:lnTo>
                  <a:lnTo>
                    <a:pt x="194" y="4"/>
                  </a:lnTo>
                  <a:lnTo>
                    <a:pt x="190" y="4"/>
                  </a:lnTo>
                  <a:lnTo>
                    <a:pt x="188" y="3"/>
                  </a:lnTo>
                  <a:lnTo>
                    <a:pt x="186" y="3"/>
                  </a:lnTo>
                  <a:lnTo>
                    <a:pt x="183" y="3"/>
                  </a:lnTo>
                  <a:lnTo>
                    <a:pt x="181" y="3"/>
                  </a:lnTo>
                  <a:lnTo>
                    <a:pt x="177" y="3"/>
                  </a:lnTo>
                  <a:lnTo>
                    <a:pt x="174" y="3"/>
                  </a:lnTo>
                  <a:lnTo>
                    <a:pt x="171" y="3"/>
                  </a:lnTo>
                  <a:lnTo>
                    <a:pt x="168" y="3"/>
                  </a:lnTo>
                  <a:lnTo>
                    <a:pt x="165" y="3"/>
                  </a:lnTo>
                  <a:lnTo>
                    <a:pt x="162" y="4"/>
                  </a:lnTo>
                  <a:lnTo>
                    <a:pt x="158" y="5"/>
                  </a:lnTo>
                  <a:lnTo>
                    <a:pt x="155" y="6"/>
                  </a:lnTo>
                  <a:lnTo>
                    <a:pt x="151" y="7"/>
                  </a:lnTo>
                  <a:lnTo>
                    <a:pt x="147" y="9"/>
                  </a:lnTo>
                  <a:lnTo>
                    <a:pt x="144" y="11"/>
                  </a:lnTo>
                  <a:lnTo>
                    <a:pt x="140" y="13"/>
                  </a:lnTo>
                  <a:lnTo>
                    <a:pt x="136" y="15"/>
                  </a:lnTo>
                  <a:lnTo>
                    <a:pt x="133" y="18"/>
                  </a:lnTo>
                  <a:lnTo>
                    <a:pt x="129" y="21"/>
                  </a:lnTo>
                  <a:lnTo>
                    <a:pt x="125" y="24"/>
                  </a:lnTo>
                  <a:lnTo>
                    <a:pt x="123" y="26"/>
                  </a:lnTo>
                  <a:lnTo>
                    <a:pt x="121" y="28"/>
                  </a:lnTo>
                  <a:lnTo>
                    <a:pt x="120" y="30"/>
                  </a:lnTo>
                  <a:lnTo>
                    <a:pt x="117" y="32"/>
                  </a:lnTo>
                  <a:lnTo>
                    <a:pt x="115" y="35"/>
                  </a:lnTo>
                  <a:lnTo>
                    <a:pt x="113" y="37"/>
                  </a:lnTo>
                  <a:lnTo>
                    <a:pt x="111" y="40"/>
                  </a:lnTo>
                  <a:lnTo>
                    <a:pt x="110" y="43"/>
                  </a:lnTo>
                  <a:lnTo>
                    <a:pt x="108" y="45"/>
                  </a:lnTo>
                  <a:lnTo>
                    <a:pt x="106" y="47"/>
                  </a:lnTo>
                  <a:lnTo>
                    <a:pt x="104" y="50"/>
                  </a:lnTo>
                  <a:lnTo>
                    <a:pt x="103" y="52"/>
                  </a:lnTo>
                  <a:lnTo>
                    <a:pt x="101" y="54"/>
                  </a:lnTo>
                  <a:lnTo>
                    <a:pt x="99" y="56"/>
                  </a:lnTo>
                  <a:lnTo>
                    <a:pt x="98" y="59"/>
                  </a:lnTo>
                  <a:lnTo>
                    <a:pt x="97" y="61"/>
                  </a:lnTo>
                  <a:lnTo>
                    <a:pt x="95" y="63"/>
                  </a:lnTo>
                  <a:lnTo>
                    <a:pt x="94" y="65"/>
                  </a:lnTo>
                  <a:lnTo>
                    <a:pt x="92" y="67"/>
                  </a:lnTo>
                  <a:lnTo>
                    <a:pt x="91" y="69"/>
                  </a:lnTo>
                  <a:lnTo>
                    <a:pt x="90" y="71"/>
                  </a:lnTo>
                  <a:lnTo>
                    <a:pt x="89" y="73"/>
                  </a:lnTo>
                  <a:lnTo>
                    <a:pt x="88" y="75"/>
                  </a:lnTo>
                  <a:lnTo>
                    <a:pt x="87" y="77"/>
                  </a:lnTo>
                  <a:lnTo>
                    <a:pt x="85" y="80"/>
                  </a:lnTo>
                  <a:lnTo>
                    <a:pt x="83" y="83"/>
                  </a:lnTo>
                  <a:lnTo>
                    <a:pt x="81" y="88"/>
                  </a:lnTo>
                  <a:lnTo>
                    <a:pt x="80" y="91"/>
                  </a:lnTo>
                  <a:lnTo>
                    <a:pt x="78" y="93"/>
                  </a:lnTo>
                  <a:lnTo>
                    <a:pt x="77" y="96"/>
                  </a:lnTo>
                  <a:lnTo>
                    <a:pt x="76" y="99"/>
                  </a:lnTo>
                  <a:lnTo>
                    <a:pt x="76" y="102"/>
                  </a:lnTo>
                  <a:lnTo>
                    <a:pt x="75" y="103"/>
                  </a:lnTo>
                  <a:lnTo>
                    <a:pt x="74" y="106"/>
                  </a:lnTo>
                  <a:lnTo>
                    <a:pt x="73" y="107"/>
                  </a:lnTo>
                  <a:lnTo>
                    <a:pt x="73" y="109"/>
                  </a:lnTo>
                  <a:lnTo>
                    <a:pt x="72" y="112"/>
                  </a:lnTo>
                  <a:lnTo>
                    <a:pt x="71" y="115"/>
                  </a:lnTo>
                  <a:lnTo>
                    <a:pt x="71" y="117"/>
                  </a:lnTo>
                  <a:lnTo>
                    <a:pt x="71" y="118"/>
                  </a:lnTo>
                  <a:lnTo>
                    <a:pt x="71" y="119"/>
                  </a:lnTo>
                  <a:lnTo>
                    <a:pt x="71" y="119"/>
                  </a:lnTo>
                  <a:lnTo>
                    <a:pt x="0" y="204"/>
                  </a:lnTo>
                  <a:lnTo>
                    <a:pt x="43" y="246"/>
                  </a:lnTo>
                  <a:lnTo>
                    <a:pt x="106" y="283"/>
                  </a:lnTo>
                  <a:lnTo>
                    <a:pt x="170" y="204"/>
                  </a:lnTo>
                  <a:lnTo>
                    <a:pt x="171" y="204"/>
                  </a:lnTo>
                  <a:lnTo>
                    <a:pt x="172" y="205"/>
                  </a:lnTo>
                  <a:lnTo>
                    <a:pt x="174" y="206"/>
                  </a:lnTo>
                  <a:lnTo>
                    <a:pt x="177" y="208"/>
                  </a:lnTo>
                  <a:lnTo>
                    <a:pt x="179" y="209"/>
                  </a:lnTo>
                  <a:lnTo>
                    <a:pt x="181" y="210"/>
                  </a:lnTo>
                  <a:lnTo>
                    <a:pt x="183" y="210"/>
                  </a:lnTo>
                  <a:lnTo>
                    <a:pt x="185" y="211"/>
                  </a:lnTo>
                  <a:lnTo>
                    <a:pt x="187" y="212"/>
                  </a:lnTo>
                  <a:lnTo>
                    <a:pt x="190" y="213"/>
                  </a:lnTo>
                  <a:lnTo>
                    <a:pt x="192" y="214"/>
                  </a:lnTo>
                  <a:lnTo>
                    <a:pt x="195" y="215"/>
                  </a:lnTo>
                  <a:lnTo>
                    <a:pt x="197" y="215"/>
                  </a:lnTo>
                  <a:lnTo>
                    <a:pt x="199" y="215"/>
                  </a:lnTo>
                  <a:lnTo>
                    <a:pt x="202" y="216"/>
                  </a:lnTo>
                  <a:lnTo>
                    <a:pt x="204" y="216"/>
                  </a:lnTo>
                  <a:lnTo>
                    <a:pt x="206" y="216"/>
                  </a:lnTo>
                  <a:lnTo>
                    <a:pt x="209" y="216"/>
                  </a:lnTo>
                  <a:lnTo>
                    <a:pt x="211" y="216"/>
                  </a:lnTo>
                  <a:lnTo>
                    <a:pt x="214" y="215"/>
                  </a:lnTo>
                  <a:lnTo>
                    <a:pt x="216" y="214"/>
                  </a:lnTo>
                  <a:lnTo>
                    <a:pt x="218" y="213"/>
                  </a:lnTo>
                  <a:lnTo>
                    <a:pt x="221" y="212"/>
                  </a:lnTo>
                  <a:lnTo>
                    <a:pt x="223" y="210"/>
                  </a:lnTo>
                  <a:lnTo>
                    <a:pt x="225" y="208"/>
                  </a:lnTo>
                  <a:lnTo>
                    <a:pt x="227" y="206"/>
                  </a:lnTo>
                  <a:lnTo>
                    <a:pt x="229" y="204"/>
                  </a:lnTo>
                  <a:lnTo>
                    <a:pt x="231" y="201"/>
                  </a:lnTo>
                  <a:lnTo>
                    <a:pt x="233" y="198"/>
                  </a:lnTo>
                  <a:lnTo>
                    <a:pt x="234" y="193"/>
                  </a:lnTo>
                  <a:lnTo>
                    <a:pt x="235" y="190"/>
                  </a:lnTo>
                  <a:lnTo>
                    <a:pt x="237" y="187"/>
                  </a:lnTo>
                  <a:lnTo>
                    <a:pt x="239" y="183"/>
                  </a:lnTo>
                  <a:lnTo>
                    <a:pt x="240" y="179"/>
                  </a:lnTo>
                  <a:lnTo>
                    <a:pt x="241" y="175"/>
                  </a:lnTo>
                  <a:lnTo>
                    <a:pt x="242" y="172"/>
                  </a:lnTo>
                  <a:lnTo>
                    <a:pt x="242" y="169"/>
                  </a:lnTo>
                  <a:lnTo>
                    <a:pt x="242" y="167"/>
                  </a:lnTo>
                  <a:lnTo>
                    <a:pt x="242" y="165"/>
                  </a:lnTo>
                  <a:lnTo>
                    <a:pt x="243" y="163"/>
                  </a:lnTo>
                  <a:lnTo>
                    <a:pt x="243" y="161"/>
                  </a:lnTo>
                  <a:lnTo>
                    <a:pt x="244" y="160"/>
                  </a:lnTo>
                  <a:lnTo>
                    <a:pt x="244" y="157"/>
                  </a:lnTo>
                  <a:lnTo>
                    <a:pt x="244" y="156"/>
                  </a:lnTo>
                  <a:lnTo>
                    <a:pt x="244" y="154"/>
                  </a:lnTo>
                  <a:lnTo>
                    <a:pt x="245" y="151"/>
                  </a:lnTo>
                  <a:lnTo>
                    <a:pt x="245" y="149"/>
                  </a:lnTo>
                  <a:lnTo>
                    <a:pt x="245" y="147"/>
                  </a:lnTo>
                  <a:lnTo>
                    <a:pt x="245" y="145"/>
                  </a:lnTo>
                  <a:lnTo>
                    <a:pt x="245" y="144"/>
                  </a:lnTo>
                  <a:lnTo>
                    <a:pt x="246" y="140"/>
                  </a:lnTo>
                  <a:lnTo>
                    <a:pt x="246" y="139"/>
                  </a:lnTo>
                  <a:lnTo>
                    <a:pt x="246" y="136"/>
                  </a:lnTo>
                  <a:lnTo>
                    <a:pt x="246" y="134"/>
                  </a:lnTo>
                  <a:lnTo>
                    <a:pt x="246" y="132"/>
                  </a:lnTo>
                  <a:lnTo>
                    <a:pt x="246" y="130"/>
                  </a:lnTo>
                  <a:lnTo>
                    <a:pt x="246" y="128"/>
                  </a:lnTo>
                  <a:lnTo>
                    <a:pt x="246" y="126"/>
                  </a:lnTo>
                  <a:lnTo>
                    <a:pt x="246" y="124"/>
                  </a:lnTo>
                  <a:lnTo>
                    <a:pt x="246" y="122"/>
                  </a:lnTo>
                  <a:lnTo>
                    <a:pt x="246" y="120"/>
                  </a:lnTo>
                  <a:lnTo>
                    <a:pt x="246" y="118"/>
                  </a:lnTo>
                  <a:lnTo>
                    <a:pt x="246" y="116"/>
                  </a:lnTo>
                  <a:lnTo>
                    <a:pt x="246" y="114"/>
                  </a:lnTo>
                  <a:lnTo>
                    <a:pt x="246" y="110"/>
                  </a:lnTo>
                  <a:lnTo>
                    <a:pt x="246" y="107"/>
                  </a:lnTo>
                  <a:lnTo>
                    <a:pt x="246" y="103"/>
                  </a:lnTo>
                  <a:lnTo>
                    <a:pt x="245" y="100"/>
                  </a:lnTo>
                  <a:lnTo>
                    <a:pt x="245" y="97"/>
                  </a:lnTo>
                  <a:lnTo>
                    <a:pt x="245" y="94"/>
                  </a:lnTo>
                  <a:lnTo>
                    <a:pt x="245" y="90"/>
                  </a:lnTo>
                  <a:lnTo>
                    <a:pt x="244" y="86"/>
                  </a:lnTo>
                  <a:lnTo>
                    <a:pt x="244" y="83"/>
                  </a:lnTo>
                  <a:lnTo>
                    <a:pt x="244" y="81"/>
                  </a:lnTo>
                  <a:lnTo>
                    <a:pt x="243" y="78"/>
                  </a:lnTo>
                  <a:lnTo>
                    <a:pt x="242" y="76"/>
                  </a:lnTo>
                  <a:lnTo>
                    <a:pt x="242" y="73"/>
                  </a:lnTo>
                  <a:lnTo>
                    <a:pt x="241" y="70"/>
                  </a:lnTo>
                  <a:lnTo>
                    <a:pt x="240" y="67"/>
                  </a:lnTo>
                  <a:lnTo>
                    <a:pt x="240" y="64"/>
                  </a:lnTo>
                  <a:lnTo>
                    <a:pt x="239" y="60"/>
                  </a:lnTo>
                  <a:lnTo>
                    <a:pt x="238" y="57"/>
                  </a:lnTo>
                  <a:lnTo>
                    <a:pt x="237" y="54"/>
                  </a:lnTo>
                  <a:lnTo>
                    <a:pt x="235" y="50"/>
                  </a:lnTo>
                  <a:lnTo>
                    <a:pt x="234" y="47"/>
                  </a:lnTo>
                  <a:lnTo>
                    <a:pt x="233" y="44"/>
                  </a:lnTo>
                  <a:lnTo>
                    <a:pt x="232" y="40"/>
                  </a:lnTo>
                  <a:lnTo>
                    <a:pt x="230" y="37"/>
                  </a:lnTo>
                  <a:lnTo>
                    <a:pt x="229" y="34"/>
                  </a:lnTo>
                  <a:lnTo>
                    <a:pt x="228" y="30"/>
                  </a:lnTo>
                  <a:lnTo>
                    <a:pt x="227" y="27"/>
                  </a:lnTo>
                  <a:lnTo>
                    <a:pt x="226" y="24"/>
                  </a:lnTo>
                  <a:lnTo>
                    <a:pt x="225" y="21"/>
                  </a:lnTo>
                  <a:lnTo>
                    <a:pt x="224" y="18"/>
                  </a:lnTo>
                  <a:lnTo>
                    <a:pt x="223" y="15"/>
                  </a:lnTo>
                  <a:lnTo>
                    <a:pt x="222" y="13"/>
                  </a:lnTo>
                  <a:lnTo>
                    <a:pt x="221" y="11"/>
                  </a:lnTo>
                  <a:lnTo>
                    <a:pt x="220" y="9"/>
                  </a:lnTo>
                  <a:lnTo>
                    <a:pt x="219" y="7"/>
                  </a:lnTo>
                  <a:lnTo>
                    <a:pt x="218" y="5"/>
                  </a:lnTo>
                  <a:lnTo>
                    <a:pt x="218" y="3"/>
                  </a:lnTo>
                  <a:lnTo>
                    <a:pt x="217" y="2"/>
                  </a:lnTo>
                  <a:lnTo>
                    <a:pt x="217" y="1"/>
                  </a:lnTo>
                  <a:lnTo>
                    <a:pt x="217" y="0"/>
                  </a:lnTo>
                  <a:lnTo>
                    <a:pt x="199" y="6"/>
                  </a:lnTo>
                  <a:lnTo>
                    <a:pt x="199" y="6"/>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5" name="Freeform 67">
              <a:extLst>
                <a:ext uri="{FF2B5EF4-FFF2-40B4-BE49-F238E27FC236}">
                  <a16:creationId xmlns:a16="http://schemas.microsoft.com/office/drawing/2014/main" id="{E65E33C2-97F1-3E2F-7777-41A17653D787}"/>
                </a:ext>
              </a:extLst>
            </p:cNvPr>
            <p:cNvSpPr>
              <a:spLocks/>
            </p:cNvSpPr>
            <p:nvPr/>
          </p:nvSpPr>
          <p:spPr bwMode="auto">
            <a:xfrm>
              <a:off x="1306" y="1474"/>
              <a:ext cx="305" cy="423"/>
            </a:xfrm>
            <a:custGeom>
              <a:avLst/>
              <a:gdLst/>
              <a:ahLst/>
              <a:cxnLst>
                <a:cxn ang="0">
                  <a:pos x="54" y="73"/>
                </a:cxn>
                <a:cxn ang="0">
                  <a:pos x="57" y="81"/>
                </a:cxn>
                <a:cxn ang="0">
                  <a:pos x="62" y="92"/>
                </a:cxn>
                <a:cxn ang="0">
                  <a:pos x="66" y="104"/>
                </a:cxn>
                <a:cxn ang="0">
                  <a:pos x="68" y="112"/>
                </a:cxn>
                <a:cxn ang="0">
                  <a:pos x="72" y="121"/>
                </a:cxn>
                <a:cxn ang="0">
                  <a:pos x="75" y="130"/>
                </a:cxn>
                <a:cxn ang="0">
                  <a:pos x="77" y="139"/>
                </a:cxn>
                <a:cxn ang="0">
                  <a:pos x="79" y="148"/>
                </a:cxn>
                <a:cxn ang="0">
                  <a:pos x="81" y="158"/>
                </a:cxn>
                <a:cxn ang="0">
                  <a:pos x="82" y="168"/>
                </a:cxn>
                <a:cxn ang="0">
                  <a:pos x="83" y="177"/>
                </a:cxn>
                <a:cxn ang="0">
                  <a:pos x="83" y="187"/>
                </a:cxn>
                <a:cxn ang="0">
                  <a:pos x="83" y="195"/>
                </a:cxn>
                <a:cxn ang="0">
                  <a:pos x="83" y="203"/>
                </a:cxn>
                <a:cxn ang="0">
                  <a:pos x="83" y="211"/>
                </a:cxn>
                <a:cxn ang="0">
                  <a:pos x="82" y="224"/>
                </a:cxn>
                <a:cxn ang="0">
                  <a:pos x="81" y="238"/>
                </a:cxn>
                <a:cxn ang="0">
                  <a:pos x="79" y="250"/>
                </a:cxn>
                <a:cxn ang="0">
                  <a:pos x="76" y="260"/>
                </a:cxn>
                <a:cxn ang="0">
                  <a:pos x="68" y="272"/>
                </a:cxn>
                <a:cxn ang="0">
                  <a:pos x="57" y="279"/>
                </a:cxn>
                <a:cxn ang="0">
                  <a:pos x="47" y="283"/>
                </a:cxn>
                <a:cxn ang="0">
                  <a:pos x="38" y="288"/>
                </a:cxn>
                <a:cxn ang="0">
                  <a:pos x="28" y="293"/>
                </a:cxn>
                <a:cxn ang="0">
                  <a:pos x="18" y="298"/>
                </a:cxn>
                <a:cxn ang="0">
                  <a:pos x="9" y="301"/>
                </a:cxn>
                <a:cxn ang="0">
                  <a:pos x="2" y="306"/>
                </a:cxn>
                <a:cxn ang="0">
                  <a:pos x="0" y="310"/>
                </a:cxn>
                <a:cxn ang="0">
                  <a:pos x="0" y="320"/>
                </a:cxn>
                <a:cxn ang="0">
                  <a:pos x="1" y="334"/>
                </a:cxn>
                <a:cxn ang="0">
                  <a:pos x="1" y="342"/>
                </a:cxn>
                <a:cxn ang="0">
                  <a:pos x="1" y="351"/>
                </a:cxn>
                <a:cxn ang="0">
                  <a:pos x="1" y="360"/>
                </a:cxn>
                <a:cxn ang="0">
                  <a:pos x="2" y="369"/>
                </a:cxn>
                <a:cxn ang="0">
                  <a:pos x="2" y="379"/>
                </a:cxn>
                <a:cxn ang="0">
                  <a:pos x="3" y="387"/>
                </a:cxn>
                <a:cxn ang="0">
                  <a:pos x="3" y="395"/>
                </a:cxn>
                <a:cxn ang="0">
                  <a:pos x="4" y="403"/>
                </a:cxn>
                <a:cxn ang="0">
                  <a:pos x="5" y="416"/>
                </a:cxn>
                <a:cxn ang="0">
                  <a:pos x="6" y="426"/>
                </a:cxn>
                <a:cxn ang="0">
                  <a:pos x="8" y="439"/>
                </a:cxn>
                <a:cxn ang="0">
                  <a:pos x="12" y="451"/>
                </a:cxn>
                <a:cxn ang="0">
                  <a:pos x="14" y="464"/>
                </a:cxn>
                <a:cxn ang="0">
                  <a:pos x="17" y="474"/>
                </a:cxn>
                <a:cxn ang="0">
                  <a:pos x="19" y="483"/>
                </a:cxn>
                <a:cxn ang="0">
                  <a:pos x="21" y="492"/>
                </a:cxn>
                <a:cxn ang="0">
                  <a:pos x="245" y="740"/>
                </a:cxn>
                <a:cxn ang="0">
                  <a:pos x="488" y="551"/>
                </a:cxn>
                <a:cxn ang="0">
                  <a:pos x="530" y="79"/>
                </a:cxn>
                <a:cxn ang="0">
                  <a:pos x="326" y="192"/>
                </a:cxn>
                <a:cxn ang="0">
                  <a:pos x="159" y="10"/>
                </a:cxn>
              </a:cxnLst>
              <a:rect l="0" t="0" r="r" b="b"/>
              <a:pathLst>
                <a:path w="536" h="740">
                  <a:moveTo>
                    <a:pt x="159" y="10"/>
                  </a:moveTo>
                  <a:lnTo>
                    <a:pt x="52" y="70"/>
                  </a:lnTo>
                  <a:lnTo>
                    <a:pt x="52" y="71"/>
                  </a:lnTo>
                  <a:lnTo>
                    <a:pt x="54" y="73"/>
                  </a:lnTo>
                  <a:lnTo>
                    <a:pt x="54" y="74"/>
                  </a:lnTo>
                  <a:lnTo>
                    <a:pt x="55" y="76"/>
                  </a:lnTo>
                  <a:lnTo>
                    <a:pt x="56" y="78"/>
                  </a:lnTo>
                  <a:lnTo>
                    <a:pt x="57" y="81"/>
                  </a:lnTo>
                  <a:lnTo>
                    <a:pt x="58" y="83"/>
                  </a:lnTo>
                  <a:lnTo>
                    <a:pt x="59" y="86"/>
                  </a:lnTo>
                  <a:lnTo>
                    <a:pt x="60" y="89"/>
                  </a:lnTo>
                  <a:lnTo>
                    <a:pt x="62" y="92"/>
                  </a:lnTo>
                  <a:lnTo>
                    <a:pt x="63" y="96"/>
                  </a:lnTo>
                  <a:lnTo>
                    <a:pt x="64" y="99"/>
                  </a:lnTo>
                  <a:lnTo>
                    <a:pt x="65" y="101"/>
                  </a:lnTo>
                  <a:lnTo>
                    <a:pt x="66" y="104"/>
                  </a:lnTo>
                  <a:lnTo>
                    <a:pt x="66" y="106"/>
                  </a:lnTo>
                  <a:lnTo>
                    <a:pt x="67" y="108"/>
                  </a:lnTo>
                  <a:lnTo>
                    <a:pt x="68" y="110"/>
                  </a:lnTo>
                  <a:lnTo>
                    <a:pt x="68" y="112"/>
                  </a:lnTo>
                  <a:lnTo>
                    <a:pt x="70" y="114"/>
                  </a:lnTo>
                  <a:lnTo>
                    <a:pt x="71" y="116"/>
                  </a:lnTo>
                  <a:lnTo>
                    <a:pt x="71" y="119"/>
                  </a:lnTo>
                  <a:lnTo>
                    <a:pt x="72" y="121"/>
                  </a:lnTo>
                  <a:lnTo>
                    <a:pt x="73" y="123"/>
                  </a:lnTo>
                  <a:lnTo>
                    <a:pt x="74" y="125"/>
                  </a:lnTo>
                  <a:lnTo>
                    <a:pt x="74" y="127"/>
                  </a:lnTo>
                  <a:lnTo>
                    <a:pt x="75" y="130"/>
                  </a:lnTo>
                  <a:lnTo>
                    <a:pt x="75" y="132"/>
                  </a:lnTo>
                  <a:lnTo>
                    <a:pt x="76" y="134"/>
                  </a:lnTo>
                  <a:lnTo>
                    <a:pt x="76" y="136"/>
                  </a:lnTo>
                  <a:lnTo>
                    <a:pt x="77" y="139"/>
                  </a:lnTo>
                  <a:lnTo>
                    <a:pt x="78" y="141"/>
                  </a:lnTo>
                  <a:lnTo>
                    <a:pt x="78" y="144"/>
                  </a:lnTo>
                  <a:lnTo>
                    <a:pt x="79" y="146"/>
                  </a:lnTo>
                  <a:lnTo>
                    <a:pt x="79" y="148"/>
                  </a:lnTo>
                  <a:lnTo>
                    <a:pt x="79" y="151"/>
                  </a:lnTo>
                  <a:lnTo>
                    <a:pt x="80" y="153"/>
                  </a:lnTo>
                  <a:lnTo>
                    <a:pt x="80" y="155"/>
                  </a:lnTo>
                  <a:lnTo>
                    <a:pt x="81" y="158"/>
                  </a:lnTo>
                  <a:lnTo>
                    <a:pt x="81" y="161"/>
                  </a:lnTo>
                  <a:lnTo>
                    <a:pt x="82" y="163"/>
                  </a:lnTo>
                  <a:lnTo>
                    <a:pt x="82" y="165"/>
                  </a:lnTo>
                  <a:lnTo>
                    <a:pt x="82" y="168"/>
                  </a:lnTo>
                  <a:lnTo>
                    <a:pt x="82" y="170"/>
                  </a:lnTo>
                  <a:lnTo>
                    <a:pt x="83" y="173"/>
                  </a:lnTo>
                  <a:lnTo>
                    <a:pt x="83" y="175"/>
                  </a:lnTo>
                  <a:lnTo>
                    <a:pt x="83" y="177"/>
                  </a:lnTo>
                  <a:lnTo>
                    <a:pt x="83" y="180"/>
                  </a:lnTo>
                  <a:lnTo>
                    <a:pt x="83" y="182"/>
                  </a:lnTo>
                  <a:lnTo>
                    <a:pt x="83" y="184"/>
                  </a:lnTo>
                  <a:lnTo>
                    <a:pt x="83" y="187"/>
                  </a:lnTo>
                  <a:lnTo>
                    <a:pt x="83" y="189"/>
                  </a:lnTo>
                  <a:lnTo>
                    <a:pt x="83" y="191"/>
                  </a:lnTo>
                  <a:lnTo>
                    <a:pt x="83" y="193"/>
                  </a:lnTo>
                  <a:lnTo>
                    <a:pt x="83" y="195"/>
                  </a:lnTo>
                  <a:lnTo>
                    <a:pt x="83" y="197"/>
                  </a:lnTo>
                  <a:lnTo>
                    <a:pt x="83" y="199"/>
                  </a:lnTo>
                  <a:lnTo>
                    <a:pt x="83" y="201"/>
                  </a:lnTo>
                  <a:lnTo>
                    <a:pt x="83" y="203"/>
                  </a:lnTo>
                  <a:lnTo>
                    <a:pt x="83" y="205"/>
                  </a:lnTo>
                  <a:lnTo>
                    <a:pt x="83" y="208"/>
                  </a:lnTo>
                  <a:lnTo>
                    <a:pt x="83" y="209"/>
                  </a:lnTo>
                  <a:lnTo>
                    <a:pt x="83" y="211"/>
                  </a:lnTo>
                  <a:lnTo>
                    <a:pt x="83" y="215"/>
                  </a:lnTo>
                  <a:lnTo>
                    <a:pt x="83" y="217"/>
                  </a:lnTo>
                  <a:lnTo>
                    <a:pt x="83" y="220"/>
                  </a:lnTo>
                  <a:lnTo>
                    <a:pt x="82" y="224"/>
                  </a:lnTo>
                  <a:lnTo>
                    <a:pt x="82" y="227"/>
                  </a:lnTo>
                  <a:lnTo>
                    <a:pt x="82" y="231"/>
                  </a:lnTo>
                  <a:lnTo>
                    <a:pt x="82" y="235"/>
                  </a:lnTo>
                  <a:lnTo>
                    <a:pt x="81" y="238"/>
                  </a:lnTo>
                  <a:lnTo>
                    <a:pt x="81" y="241"/>
                  </a:lnTo>
                  <a:lnTo>
                    <a:pt x="80" y="244"/>
                  </a:lnTo>
                  <a:lnTo>
                    <a:pt x="80" y="247"/>
                  </a:lnTo>
                  <a:lnTo>
                    <a:pt x="79" y="250"/>
                  </a:lnTo>
                  <a:lnTo>
                    <a:pt x="78" y="252"/>
                  </a:lnTo>
                  <a:lnTo>
                    <a:pt x="78" y="255"/>
                  </a:lnTo>
                  <a:lnTo>
                    <a:pt x="77" y="257"/>
                  </a:lnTo>
                  <a:lnTo>
                    <a:pt x="76" y="260"/>
                  </a:lnTo>
                  <a:lnTo>
                    <a:pt x="75" y="262"/>
                  </a:lnTo>
                  <a:lnTo>
                    <a:pt x="74" y="264"/>
                  </a:lnTo>
                  <a:lnTo>
                    <a:pt x="72" y="269"/>
                  </a:lnTo>
                  <a:lnTo>
                    <a:pt x="68" y="272"/>
                  </a:lnTo>
                  <a:lnTo>
                    <a:pt x="65" y="275"/>
                  </a:lnTo>
                  <a:lnTo>
                    <a:pt x="61" y="277"/>
                  </a:lnTo>
                  <a:lnTo>
                    <a:pt x="59" y="278"/>
                  </a:lnTo>
                  <a:lnTo>
                    <a:pt x="57" y="279"/>
                  </a:lnTo>
                  <a:lnTo>
                    <a:pt x="55" y="280"/>
                  </a:lnTo>
                  <a:lnTo>
                    <a:pt x="52" y="281"/>
                  </a:lnTo>
                  <a:lnTo>
                    <a:pt x="50" y="282"/>
                  </a:lnTo>
                  <a:lnTo>
                    <a:pt x="47" y="283"/>
                  </a:lnTo>
                  <a:lnTo>
                    <a:pt x="45" y="284"/>
                  </a:lnTo>
                  <a:lnTo>
                    <a:pt x="43" y="286"/>
                  </a:lnTo>
                  <a:lnTo>
                    <a:pt x="40" y="287"/>
                  </a:lnTo>
                  <a:lnTo>
                    <a:pt x="38" y="288"/>
                  </a:lnTo>
                  <a:lnTo>
                    <a:pt x="35" y="289"/>
                  </a:lnTo>
                  <a:lnTo>
                    <a:pt x="33" y="290"/>
                  </a:lnTo>
                  <a:lnTo>
                    <a:pt x="30" y="291"/>
                  </a:lnTo>
                  <a:lnTo>
                    <a:pt x="28" y="293"/>
                  </a:lnTo>
                  <a:lnTo>
                    <a:pt x="25" y="294"/>
                  </a:lnTo>
                  <a:lnTo>
                    <a:pt x="23" y="295"/>
                  </a:lnTo>
                  <a:lnTo>
                    <a:pt x="21" y="296"/>
                  </a:lnTo>
                  <a:lnTo>
                    <a:pt x="18" y="298"/>
                  </a:lnTo>
                  <a:lnTo>
                    <a:pt x="16" y="299"/>
                  </a:lnTo>
                  <a:lnTo>
                    <a:pt x="14" y="300"/>
                  </a:lnTo>
                  <a:lnTo>
                    <a:pt x="12" y="300"/>
                  </a:lnTo>
                  <a:lnTo>
                    <a:pt x="9" y="301"/>
                  </a:lnTo>
                  <a:lnTo>
                    <a:pt x="8" y="303"/>
                  </a:lnTo>
                  <a:lnTo>
                    <a:pt x="6" y="304"/>
                  </a:lnTo>
                  <a:lnTo>
                    <a:pt x="3" y="305"/>
                  </a:lnTo>
                  <a:lnTo>
                    <a:pt x="2" y="306"/>
                  </a:lnTo>
                  <a:lnTo>
                    <a:pt x="0" y="307"/>
                  </a:lnTo>
                  <a:lnTo>
                    <a:pt x="0" y="307"/>
                  </a:lnTo>
                  <a:lnTo>
                    <a:pt x="0" y="308"/>
                  </a:lnTo>
                  <a:lnTo>
                    <a:pt x="0" y="310"/>
                  </a:lnTo>
                  <a:lnTo>
                    <a:pt x="0" y="312"/>
                  </a:lnTo>
                  <a:lnTo>
                    <a:pt x="0" y="314"/>
                  </a:lnTo>
                  <a:lnTo>
                    <a:pt x="0" y="316"/>
                  </a:lnTo>
                  <a:lnTo>
                    <a:pt x="0" y="320"/>
                  </a:lnTo>
                  <a:lnTo>
                    <a:pt x="0" y="323"/>
                  </a:lnTo>
                  <a:lnTo>
                    <a:pt x="0" y="327"/>
                  </a:lnTo>
                  <a:lnTo>
                    <a:pt x="0" y="330"/>
                  </a:lnTo>
                  <a:lnTo>
                    <a:pt x="1" y="334"/>
                  </a:lnTo>
                  <a:lnTo>
                    <a:pt x="1" y="336"/>
                  </a:lnTo>
                  <a:lnTo>
                    <a:pt x="1" y="338"/>
                  </a:lnTo>
                  <a:lnTo>
                    <a:pt x="1" y="340"/>
                  </a:lnTo>
                  <a:lnTo>
                    <a:pt x="1" y="342"/>
                  </a:lnTo>
                  <a:lnTo>
                    <a:pt x="1" y="344"/>
                  </a:lnTo>
                  <a:lnTo>
                    <a:pt x="1" y="347"/>
                  </a:lnTo>
                  <a:lnTo>
                    <a:pt x="1" y="349"/>
                  </a:lnTo>
                  <a:lnTo>
                    <a:pt x="1" y="351"/>
                  </a:lnTo>
                  <a:lnTo>
                    <a:pt x="1" y="353"/>
                  </a:lnTo>
                  <a:lnTo>
                    <a:pt x="1" y="355"/>
                  </a:lnTo>
                  <a:lnTo>
                    <a:pt x="1" y="358"/>
                  </a:lnTo>
                  <a:lnTo>
                    <a:pt x="1" y="360"/>
                  </a:lnTo>
                  <a:lnTo>
                    <a:pt x="1" y="362"/>
                  </a:lnTo>
                  <a:lnTo>
                    <a:pt x="1" y="364"/>
                  </a:lnTo>
                  <a:lnTo>
                    <a:pt x="1" y="366"/>
                  </a:lnTo>
                  <a:lnTo>
                    <a:pt x="2" y="369"/>
                  </a:lnTo>
                  <a:lnTo>
                    <a:pt x="2" y="371"/>
                  </a:lnTo>
                  <a:lnTo>
                    <a:pt x="2" y="373"/>
                  </a:lnTo>
                  <a:lnTo>
                    <a:pt x="2" y="375"/>
                  </a:lnTo>
                  <a:lnTo>
                    <a:pt x="2" y="379"/>
                  </a:lnTo>
                  <a:lnTo>
                    <a:pt x="2" y="381"/>
                  </a:lnTo>
                  <a:lnTo>
                    <a:pt x="2" y="383"/>
                  </a:lnTo>
                  <a:lnTo>
                    <a:pt x="2" y="385"/>
                  </a:lnTo>
                  <a:lnTo>
                    <a:pt x="3" y="387"/>
                  </a:lnTo>
                  <a:lnTo>
                    <a:pt x="3" y="389"/>
                  </a:lnTo>
                  <a:lnTo>
                    <a:pt x="3" y="391"/>
                  </a:lnTo>
                  <a:lnTo>
                    <a:pt x="3" y="393"/>
                  </a:lnTo>
                  <a:lnTo>
                    <a:pt x="3" y="395"/>
                  </a:lnTo>
                  <a:lnTo>
                    <a:pt x="3" y="397"/>
                  </a:lnTo>
                  <a:lnTo>
                    <a:pt x="3" y="399"/>
                  </a:lnTo>
                  <a:lnTo>
                    <a:pt x="3" y="401"/>
                  </a:lnTo>
                  <a:lnTo>
                    <a:pt x="4" y="403"/>
                  </a:lnTo>
                  <a:lnTo>
                    <a:pt x="4" y="406"/>
                  </a:lnTo>
                  <a:lnTo>
                    <a:pt x="4" y="409"/>
                  </a:lnTo>
                  <a:lnTo>
                    <a:pt x="4" y="412"/>
                  </a:lnTo>
                  <a:lnTo>
                    <a:pt x="5" y="416"/>
                  </a:lnTo>
                  <a:lnTo>
                    <a:pt x="5" y="418"/>
                  </a:lnTo>
                  <a:lnTo>
                    <a:pt x="5" y="421"/>
                  </a:lnTo>
                  <a:lnTo>
                    <a:pt x="6" y="423"/>
                  </a:lnTo>
                  <a:lnTo>
                    <a:pt x="6" y="426"/>
                  </a:lnTo>
                  <a:lnTo>
                    <a:pt x="6" y="429"/>
                  </a:lnTo>
                  <a:lnTo>
                    <a:pt x="7" y="433"/>
                  </a:lnTo>
                  <a:lnTo>
                    <a:pt x="7" y="436"/>
                  </a:lnTo>
                  <a:lnTo>
                    <a:pt x="8" y="439"/>
                  </a:lnTo>
                  <a:lnTo>
                    <a:pt x="8" y="442"/>
                  </a:lnTo>
                  <a:lnTo>
                    <a:pt x="9" y="445"/>
                  </a:lnTo>
                  <a:lnTo>
                    <a:pt x="10" y="448"/>
                  </a:lnTo>
                  <a:lnTo>
                    <a:pt x="12" y="451"/>
                  </a:lnTo>
                  <a:lnTo>
                    <a:pt x="12" y="454"/>
                  </a:lnTo>
                  <a:lnTo>
                    <a:pt x="13" y="458"/>
                  </a:lnTo>
                  <a:lnTo>
                    <a:pt x="13" y="461"/>
                  </a:lnTo>
                  <a:lnTo>
                    <a:pt x="14" y="464"/>
                  </a:lnTo>
                  <a:lnTo>
                    <a:pt x="15" y="466"/>
                  </a:lnTo>
                  <a:lnTo>
                    <a:pt x="15" y="469"/>
                  </a:lnTo>
                  <a:lnTo>
                    <a:pt x="16" y="471"/>
                  </a:lnTo>
                  <a:lnTo>
                    <a:pt x="17" y="474"/>
                  </a:lnTo>
                  <a:lnTo>
                    <a:pt x="17" y="476"/>
                  </a:lnTo>
                  <a:lnTo>
                    <a:pt x="18" y="479"/>
                  </a:lnTo>
                  <a:lnTo>
                    <a:pt x="18" y="481"/>
                  </a:lnTo>
                  <a:lnTo>
                    <a:pt x="19" y="483"/>
                  </a:lnTo>
                  <a:lnTo>
                    <a:pt x="20" y="487"/>
                  </a:lnTo>
                  <a:lnTo>
                    <a:pt x="20" y="489"/>
                  </a:lnTo>
                  <a:lnTo>
                    <a:pt x="21" y="491"/>
                  </a:lnTo>
                  <a:lnTo>
                    <a:pt x="21" y="492"/>
                  </a:lnTo>
                  <a:lnTo>
                    <a:pt x="20" y="645"/>
                  </a:lnTo>
                  <a:lnTo>
                    <a:pt x="92" y="713"/>
                  </a:lnTo>
                  <a:lnTo>
                    <a:pt x="141" y="722"/>
                  </a:lnTo>
                  <a:lnTo>
                    <a:pt x="245" y="740"/>
                  </a:lnTo>
                  <a:lnTo>
                    <a:pt x="341" y="740"/>
                  </a:lnTo>
                  <a:lnTo>
                    <a:pt x="405" y="734"/>
                  </a:lnTo>
                  <a:lnTo>
                    <a:pt x="472" y="710"/>
                  </a:lnTo>
                  <a:lnTo>
                    <a:pt x="488" y="551"/>
                  </a:lnTo>
                  <a:lnTo>
                    <a:pt x="503" y="405"/>
                  </a:lnTo>
                  <a:lnTo>
                    <a:pt x="521" y="274"/>
                  </a:lnTo>
                  <a:lnTo>
                    <a:pt x="536" y="162"/>
                  </a:lnTo>
                  <a:lnTo>
                    <a:pt x="530" y="79"/>
                  </a:lnTo>
                  <a:lnTo>
                    <a:pt x="402" y="42"/>
                  </a:lnTo>
                  <a:lnTo>
                    <a:pt x="387" y="27"/>
                  </a:lnTo>
                  <a:lnTo>
                    <a:pt x="356" y="134"/>
                  </a:lnTo>
                  <a:lnTo>
                    <a:pt x="326" y="192"/>
                  </a:lnTo>
                  <a:lnTo>
                    <a:pt x="303" y="171"/>
                  </a:lnTo>
                  <a:lnTo>
                    <a:pt x="223" y="49"/>
                  </a:lnTo>
                  <a:lnTo>
                    <a:pt x="196" y="0"/>
                  </a:lnTo>
                  <a:lnTo>
                    <a:pt x="159" y="10"/>
                  </a:lnTo>
                  <a:lnTo>
                    <a:pt x="159" y="10"/>
                  </a:lnTo>
                  <a:close/>
                </a:path>
              </a:pathLst>
            </a:custGeom>
            <a:solidFill>
              <a:srgbClr val="DEB891"/>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6" name="Freeform 68">
              <a:extLst>
                <a:ext uri="{FF2B5EF4-FFF2-40B4-BE49-F238E27FC236}">
                  <a16:creationId xmlns:a16="http://schemas.microsoft.com/office/drawing/2014/main" id="{20157542-F2A7-0654-D646-8C8A52D13DC2}"/>
                </a:ext>
              </a:extLst>
            </p:cNvPr>
            <p:cNvSpPr>
              <a:spLocks/>
            </p:cNvSpPr>
            <p:nvPr/>
          </p:nvSpPr>
          <p:spPr bwMode="auto">
            <a:xfrm>
              <a:off x="1405" y="1348"/>
              <a:ext cx="16" cy="47"/>
            </a:xfrm>
            <a:custGeom>
              <a:avLst/>
              <a:gdLst/>
              <a:ahLst/>
              <a:cxnLst>
                <a:cxn ang="0">
                  <a:pos x="26" y="46"/>
                </a:cxn>
                <a:cxn ang="0">
                  <a:pos x="26" y="47"/>
                </a:cxn>
                <a:cxn ang="0">
                  <a:pos x="27" y="50"/>
                </a:cxn>
                <a:cxn ang="0">
                  <a:pos x="27" y="53"/>
                </a:cxn>
                <a:cxn ang="0">
                  <a:pos x="27" y="56"/>
                </a:cxn>
                <a:cxn ang="0">
                  <a:pos x="27" y="58"/>
                </a:cxn>
                <a:cxn ang="0">
                  <a:pos x="28" y="62"/>
                </a:cxn>
                <a:cxn ang="0">
                  <a:pos x="27" y="65"/>
                </a:cxn>
                <a:cxn ang="0">
                  <a:pos x="27" y="67"/>
                </a:cxn>
                <a:cxn ang="0">
                  <a:pos x="27" y="70"/>
                </a:cxn>
                <a:cxn ang="0">
                  <a:pos x="27" y="73"/>
                </a:cxn>
                <a:cxn ang="0">
                  <a:pos x="26" y="75"/>
                </a:cxn>
                <a:cxn ang="0">
                  <a:pos x="26" y="78"/>
                </a:cxn>
                <a:cxn ang="0">
                  <a:pos x="24" y="80"/>
                </a:cxn>
                <a:cxn ang="0">
                  <a:pos x="23" y="81"/>
                </a:cxn>
                <a:cxn ang="0">
                  <a:pos x="20" y="82"/>
                </a:cxn>
                <a:cxn ang="0">
                  <a:pos x="17" y="83"/>
                </a:cxn>
                <a:cxn ang="0">
                  <a:pos x="15" y="83"/>
                </a:cxn>
                <a:cxn ang="0">
                  <a:pos x="12" y="84"/>
                </a:cxn>
                <a:cxn ang="0">
                  <a:pos x="9" y="83"/>
                </a:cxn>
                <a:cxn ang="0">
                  <a:pos x="8" y="83"/>
                </a:cxn>
                <a:cxn ang="0">
                  <a:pos x="6" y="82"/>
                </a:cxn>
                <a:cxn ang="0">
                  <a:pos x="2" y="64"/>
                </a:cxn>
                <a:cxn ang="0">
                  <a:pos x="0" y="29"/>
                </a:cxn>
                <a:cxn ang="0">
                  <a:pos x="0" y="2"/>
                </a:cxn>
                <a:cxn ang="0">
                  <a:pos x="0" y="2"/>
                </a:cxn>
                <a:cxn ang="0">
                  <a:pos x="2" y="2"/>
                </a:cxn>
                <a:cxn ang="0">
                  <a:pos x="3" y="1"/>
                </a:cxn>
                <a:cxn ang="0">
                  <a:pos x="5" y="1"/>
                </a:cxn>
                <a:cxn ang="0">
                  <a:pos x="8" y="1"/>
                </a:cxn>
                <a:cxn ang="0">
                  <a:pos x="11" y="1"/>
                </a:cxn>
                <a:cxn ang="0">
                  <a:pos x="13" y="1"/>
                </a:cxn>
                <a:cxn ang="0">
                  <a:pos x="16" y="2"/>
                </a:cxn>
                <a:cxn ang="0">
                  <a:pos x="16" y="2"/>
                </a:cxn>
                <a:cxn ang="0">
                  <a:pos x="17" y="1"/>
                </a:cxn>
                <a:cxn ang="0">
                  <a:pos x="19" y="0"/>
                </a:cxn>
                <a:cxn ang="0">
                  <a:pos x="21" y="0"/>
                </a:cxn>
                <a:cxn ang="0">
                  <a:pos x="23" y="0"/>
                </a:cxn>
                <a:cxn ang="0">
                  <a:pos x="25" y="0"/>
                </a:cxn>
                <a:cxn ang="0">
                  <a:pos x="27" y="1"/>
                </a:cxn>
                <a:cxn ang="0">
                  <a:pos x="28" y="3"/>
                </a:cxn>
                <a:cxn ang="0">
                  <a:pos x="28" y="4"/>
                </a:cxn>
                <a:cxn ang="0">
                  <a:pos x="28" y="7"/>
                </a:cxn>
                <a:cxn ang="0">
                  <a:pos x="28" y="9"/>
                </a:cxn>
                <a:cxn ang="0">
                  <a:pos x="28" y="12"/>
                </a:cxn>
                <a:cxn ang="0">
                  <a:pos x="28" y="15"/>
                </a:cxn>
                <a:cxn ang="0">
                  <a:pos x="28" y="19"/>
                </a:cxn>
                <a:cxn ang="0">
                  <a:pos x="28" y="21"/>
                </a:cxn>
                <a:cxn ang="0">
                  <a:pos x="28" y="23"/>
                </a:cxn>
                <a:cxn ang="0">
                  <a:pos x="28" y="25"/>
                </a:cxn>
                <a:cxn ang="0">
                  <a:pos x="28" y="27"/>
                </a:cxn>
                <a:cxn ang="0">
                  <a:pos x="27" y="30"/>
                </a:cxn>
                <a:cxn ang="0">
                  <a:pos x="27" y="34"/>
                </a:cxn>
                <a:cxn ang="0">
                  <a:pos x="27" y="36"/>
                </a:cxn>
                <a:cxn ang="0">
                  <a:pos x="27" y="40"/>
                </a:cxn>
                <a:cxn ang="0">
                  <a:pos x="26" y="42"/>
                </a:cxn>
                <a:cxn ang="0">
                  <a:pos x="26" y="44"/>
                </a:cxn>
                <a:cxn ang="0">
                  <a:pos x="26" y="45"/>
                </a:cxn>
                <a:cxn ang="0">
                  <a:pos x="26" y="46"/>
                </a:cxn>
                <a:cxn ang="0">
                  <a:pos x="26" y="46"/>
                </a:cxn>
              </a:cxnLst>
              <a:rect l="0" t="0" r="r" b="b"/>
              <a:pathLst>
                <a:path w="28" h="84">
                  <a:moveTo>
                    <a:pt x="26" y="46"/>
                  </a:moveTo>
                  <a:lnTo>
                    <a:pt x="26" y="47"/>
                  </a:lnTo>
                  <a:lnTo>
                    <a:pt x="27" y="50"/>
                  </a:lnTo>
                  <a:lnTo>
                    <a:pt x="27" y="53"/>
                  </a:lnTo>
                  <a:lnTo>
                    <a:pt x="27" y="56"/>
                  </a:lnTo>
                  <a:lnTo>
                    <a:pt x="27" y="58"/>
                  </a:lnTo>
                  <a:lnTo>
                    <a:pt x="28" y="62"/>
                  </a:lnTo>
                  <a:lnTo>
                    <a:pt x="27" y="65"/>
                  </a:lnTo>
                  <a:lnTo>
                    <a:pt x="27" y="67"/>
                  </a:lnTo>
                  <a:lnTo>
                    <a:pt x="27" y="70"/>
                  </a:lnTo>
                  <a:lnTo>
                    <a:pt x="27" y="73"/>
                  </a:lnTo>
                  <a:lnTo>
                    <a:pt x="26" y="75"/>
                  </a:lnTo>
                  <a:lnTo>
                    <a:pt x="26" y="78"/>
                  </a:lnTo>
                  <a:lnTo>
                    <a:pt x="24" y="80"/>
                  </a:lnTo>
                  <a:lnTo>
                    <a:pt x="23" y="81"/>
                  </a:lnTo>
                  <a:lnTo>
                    <a:pt x="20" y="82"/>
                  </a:lnTo>
                  <a:lnTo>
                    <a:pt x="17" y="83"/>
                  </a:lnTo>
                  <a:lnTo>
                    <a:pt x="15" y="83"/>
                  </a:lnTo>
                  <a:lnTo>
                    <a:pt x="12" y="84"/>
                  </a:lnTo>
                  <a:lnTo>
                    <a:pt x="9" y="83"/>
                  </a:lnTo>
                  <a:lnTo>
                    <a:pt x="8" y="83"/>
                  </a:lnTo>
                  <a:lnTo>
                    <a:pt x="6" y="82"/>
                  </a:lnTo>
                  <a:lnTo>
                    <a:pt x="2" y="64"/>
                  </a:lnTo>
                  <a:lnTo>
                    <a:pt x="0" y="29"/>
                  </a:lnTo>
                  <a:lnTo>
                    <a:pt x="0" y="2"/>
                  </a:lnTo>
                  <a:lnTo>
                    <a:pt x="0" y="2"/>
                  </a:lnTo>
                  <a:lnTo>
                    <a:pt x="2" y="2"/>
                  </a:lnTo>
                  <a:lnTo>
                    <a:pt x="3" y="1"/>
                  </a:lnTo>
                  <a:lnTo>
                    <a:pt x="5" y="1"/>
                  </a:lnTo>
                  <a:lnTo>
                    <a:pt x="8" y="1"/>
                  </a:lnTo>
                  <a:lnTo>
                    <a:pt x="11" y="1"/>
                  </a:lnTo>
                  <a:lnTo>
                    <a:pt x="13" y="1"/>
                  </a:lnTo>
                  <a:lnTo>
                    <a:pt x="16" y="2"/>
                  </a:lnTo>
                  <a:lnTo>
                    <a:pt x="16" y="2"/>
                  </a:lnTo>
                  <a:lnTo>
                    <a:pt x="17" y="1"/>
                  </a:lnTo>
                  <a:lnTo>
                    <a:pt x="19" y="0"/>
                  </a:lnTo>
                  <a:lnTo>
                    <a:pt x="21" y="0"/>
                  </a:lnTo>
                  <a:lnTo>
                    <a:pt x="23" y="0"/>
                  </a:lnTo>
                  <a:lnTo>
                    <a:pt x="25" y="0"/>
                  </a:lnTo>
                  <a:lnTo>
                    <a:pt x="27" y="1"/>
                  </a:lnTo>
                  <a:lnTo>
                    <a:pt x="28" y="3"/>
                  </a:lnTo>
                  <a:lnTo>
                    <a:pt x="28" y="4"/>
                  </a:lnTo>
                  <a:lnTo>
                    <a:pt x="28" y="7"/>
                  </a:lnTo>
                  <a:lnTo>
                    <a:pt x="28" y="9"/>
                  </a:lnTo>
                  <a:lnTo>
                    <a:pt x="28" y="12"/>
                  </a:lnTo>
                  <a:lnTo>
                    <a:pt x="28" y="15"/>
                  </a:lnTo>
                  <a:lnTo>
                    <a:pt x="28" y="19"/>
                  </a:lnTo>
                  <a:lnTo>
                    <a:pt x="28" y="21"/>
                  </a:lnTo>
                  <a:lnTo>
                    <a:pt x="28" y="23"/>
                  </a:lnTo>
                  <a:lnTo>
                    <a:pt x="28" y="25"/>
                  </a:lnTo>
                  <a:lnTo>
                    <a:pt x="28" y="27"/>
                  </a:lnTo>
                  <a:lnTo>
                    <a:pt x="27" y="30"/>
                  </a:lnTo>
                  <a:lnTo>
                    <a:pt x="27" y="34"/>
                  </a:lnTo>
                  <a:lnTo>
                    <a:pt x="27" y="36"/>
                  </a:lnTo>
                  <a:lnTo>
                    <a:pt x="27" y="40"/>
                  </a:lnTo>
                  <a:lnTo>
                    <a:pt x="26" y="42"/>
                  </a:lnTo>
                  <a:lnTo>
                    <a:pt x="26" y="44"/>
                  </a:lnTo>
                  <a:lnTo>
                    <a:pt x="26" y="45"/>
                  </a:lnTo>
                  <a:lnTo>
                    <a:pt x="26" y="46"/>
                  </a:lnTo>
                  <a:lnTo>
                    <a:pt x="26" y="46"/>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7" name="Freeform 69">
              <a:extLst>
                <a:ext uri="{FF2B5EF4-FFF2-40B4-BE49-F238E27FC236}">
                  <a16:creationId xmlns:a16="http://schemas.microsoft.com/office/drawing/2014/main" id="{C8D903C0-C7B6-6027-8C41-8F22AFF7EBC5}"/>
                </a:ext>
              </a:extLst>
            </p:cNvPr>
            <p:cNvSpPr>
              <a:spLocks/>
            </p:cNvSpPr>
            <p:nvPr/>
          </p:nvSpPr>
          <p:spPr bwMode="auto">
            <a:xfrm>
              <a:off x="1430" y="1295"/>
              <a:ext cx="117" cy="229"/>
            </a:xfrm>
            <a:custGeom>
              <a:avLst/>
              <a:gdLst/>
              <a:ahLst/>
              <a:cxnLst>
                <a:cxn ang="0">
                  <a:pos x="65" y="2"/>
                </a:cxn>
                <a:cxn ang="0">
                  <a:pos x="50" y="8"/>
                </a:cxn>
                <a:cxn ang="0">
                  <a:pos x="35" y="19"/>
                </a:cxn>
                <a:cxn ang="0">
                  <a:pos x="29" y="33"/>
                </a:cxn>
                <a:cxn ang="0">
                  <a:pos x="28" y="45"/>
                </a:cxn>
                <a:cxn ang="0">
                  <a:pos x="27" y="56"/>
                </a:cxn>
                <a:cxn ang="0">
                  <a:pos x="27" y="72"/>
                </a:cxn>
                <a:cxn ang="0">
                  <a:pos x="26" y="78"/>
                </a:cxn>
                <a:cxn ang="0">
                  <a:pos x="12" y="82"/>
                </a:cxn>
                <a:cxn ang="0">
                  <a:pos x="9" y="93"/>
                </a:cxn>
                <a:cxn ang="0">
                  <a:pos x="13" y="105"/>
                </a:cxn>
                <a:cxn ang="0">
                  <a:pos x="26" y="114"/>
                </a:cxn>
                <a:cxn ang="0">
                  <a:pos x="17" y="120"/>
                </a:cxn>
                <a:cxn ang="0">
                  <a:pos x="11" y="131"/>
                </a:cxn>
                <a:cxn ang="0">
                  <a:pos x="10" y="142"/>
                </a:cxn>
                <a:cxn ang="0">
                  <a:pos x="11" y="153"/>
                </a:cxn>
                <a:cxn ang="0">
                  <a:pos x="15" y="167"/>
                </a:cxn>
                <a:cxn ang="0">
                  <a:pos x="20" y="183"/>
                </a:cxn>
                <a:cxn ang="0">
                  <a:pos x="23" y="190"/>
                </a:cxn>
                <a:cxn ang="0">
                  <a:pos x="17" y="199"/>
                </a:cxn>
                <a:cxn ang="0">
                  <a:pos x="15" y="212"/>
                </a:cxn>
                <a:cxn ang="0">
                  <a:pos x="15" y="223"/>
                </a:cxn>
                <a:cxn ang="0">
                  <a:pos x="19" y="241"/>
                </a:cxn>
                <a:cxn ang="0">
                  <a:pos x="26" y="252"/>
                </a:cxn>
                <a:cxn ang="0">
                  <a:pos x="7" y="259"/>
                </a:cxn>
                <a:cxn ang="0">
                  <a:pos x="5" y="272"/>
                </a:cxn>
                <a:cxn ang="0">
                  <a:pos x="4" y="283"/>
                </a:cxn>
                <a:cxn ang="0">
                  <a:pos x="2" y="296"/>
                </a:cxn>
                <a:cxn ang="0">
                  <a:pos x="0" y="311"/>
                </a:cxn>
                <a:cxn ang="0">
                  <a:pos x="0" y="325"/>
                </a:cxn>
                <a:cxn ang="0">
                  <a:pos x="0" y="337"/>
                </a:cxn>
                <a:cxn ang="0">
                  <a:pos x="1" y="349"/>
                </a:cxn>
                <a:cxn ang="0">
                  <a:pos x="5" y="361"/>
                </a:cxn>
                <a:cxn ang="0">
                  <a:pos x="61" y="394"/>
                </a:cxn>
                <a:cxn ang="0">
                  <a:pos x="72" y="399"/>
                </a:cxn>
                <a:cxn ang="0">
                  <a:pos x="86" y="401"/>
                </a:cxn>
                <a:cxn ang="0">
                  <a:pos x="97" y="397"/>
                </a:cxn>
                <a:cxn ang="0">
                  <a:pos x="106" y="388"/>
                </a:cxn>
                <a:cxn ang="0">
                  <a:pos x="166" y="187"/>
                </a:cxn>
                <a:cxn ang="0">
                  <a:pos x="185" y="179"/>
                </a:cxn>
                <a:cxn ang="0">
                  <a:pos x="194" y="164"/>
                </a:cxn>
                <a:cxn ang="0">
                  <a:pos x="200" y="154"/>
                </a:cxn>
                <a:cxn ang="0">
                  <a:pos x="205" y="139"/>
                </a:cxn>
                <a:cxn ang="0">
                  <a:pos x="204" y="126"/>
                </a:cxn>
                <a:cxn ang="0">
                  <a:pos x="198" y="116"/>
                </a:cxn>
                <a:cxn ang="0">
                  <a:pos x="177" y="22"/>
                </a:cxn>
                <a:cxn ang="0">
                  <a:pos x="166" y="15"/>
                </a:cxn>
                <a:cxn ang="0">
                  <a:pos x="149" y="8"/>
                </a:cxn>
                <a:cxn ang="0">
                  <a:pos x="138" y="5"/>
                </a:cxn>
                <a:cxn ang="0">
                  <a:pos x="127" y="3"/>
                </a:cxn>
                <a:cxn ang="0">
                  <a:pos x="115" y="2"/>
                </a:cxn>
                <a:cxn ang="0">
                  <a:pos x="102" y="1"/>
                </a:cxn>
                <a:cxn ang="0">
                  <a:pos x="90" y="0"/>
                </a:cxn>
                <a:cxn ang="0">
                  <a:pos x="79" y="0"/>
                </a:cxn>
                <a:cxn ang="0">
                  <a:pos x="70" y="0"/>
                </a:cxn>
              </a:cxnLst>
              <a:rect l="0" t="0" r="r" b="b"/>
              <a:pathLst>
                <a:path w="206" h="401">
                  <a:moveTo>
                    <a:pt x="70" y="0"/>
                  </a:moveTo>
                  <a:lnTo>
                    <a:pt x="69" y="0"/>
                  </a:lnTo>
                  <a:lnTo>
                    <a:pt x="68" y="0"/>
                  </a:lnTo>
                  <a:lnTo>
                    <a:pt x="66" y="1"/>
                  </a:lnTo>
                  <a:lnTo>
                    <a:pt x="65" y="2"/>
                  </a:lnTo>
                  <a:lnTo>
                    <a:pt x="62" y="2"/>
                  </a:lnTo>
                  <a:lnTo>
                    <a:pt x="59" y="4"/>
                  </a:lnTo>
                  <a:lnTo>
                    <a:pt x="56" y="5"/>
                  </a:lnTo>
                  <a:lnTo>
                    <a:pt x="53" y="6"/>
                  </a:lnTo>
                  <a:lnTo>
                    <a:pt x="50" y="8"/>
                  </a:lnTo>
                  <a:lnTo>
                    <a:pt x="46" y="10"/>
                  </a:lnTo>
                  <a:lnTo>
                    <a:pt x="43" y="11"/>
                  </a:lnTo>
                  <a:lnTo>
                    <a:pt x="41" y="14"/>
                  </a:lnTo>
                  <a:lnTo>
                    <a:pt x="38" y="16"/>
                  </a:lnTo>
                  <a:lnTo>
                    <a:pt x="35" y="19"/>
                  </a:lnTo>
                  <a:lnTo>
                    <a:pt x="34" y="21"/>
                  </a:lnTo>
                  <a:lnTo>
                    <a:pt x="33" y="25"/>
                  </a:lnTo>
                  <a:lnTo>
                    <a:pt x="31" y="27"/>
                  </a:lnTo>
                  <a:lnTo>
                    <a:pt x="30" y="31"/>
                  </a:lnTo>
                  <a:lnTo>
                    <a:pt x="29" y="33"/>
                  </a:lnTo>
                  <a:lnTo>
                    <a:pt x="29" y="36"/>
                  </a:lnTo>
                  <a:lnTo>
                    <a:pt x="29" y="38"/>
                  </a:lnTo>
                  <a:lnTo>
                    <a:pt x="29" y="41"/>
                  </a:lnTo>
                  <a:lnTo>
                    <a:pt x="28" y="43"/>
                  </a:lnTo>
                  <a:lnTo>
                    <a:pt x="28" y="45"/>
                  </a:lnTo>
                  <a:lnTo>
                    <a:pt x="28" y="47"/>
                  </a:lnTo>
                  <a:lnTo>
                    <a:pt x="28" y="49"/>
                  </a:lnTo>
                  <a:lnTo>
                    <a:pt x="27" y="51"/>
                  </a:lnTo>
                  <a:lnTo>
                    <a:pt x="27" y="53"/>
                  </a:lnTo>
                  <a:lnTo>
                    <a:pt x="27" y="56"/>
                  </a:lnTo>
                  <a:lnTo>
                    <a:pt x="27" y="58"/>
                  </a:lnTo>
                  <a:lnTo>
                    <a:pt x="27" y="62"/>
                  </a:lnTo>
                  <a:lnTo>
                    <a:pt x="27" y="65"/>
                  </a:lnTo>
                  <a:lnTo>
                    <a:pt x="27" y="69"/>
                  </a:lnTo>
                  <a:lnTo>
                    <a:pt x="27" y="72"/>
                  </a:lnTo>
                  <a:lnTo>
                    <a:pt x="27" y="74"/>
                  </a:lnTo>
                  <a:lnTo>
                    <a:pt x="27" y="77"/>
                  </a:lnTo>
                  <a:lnTo>
                    <a:pt x="27" y="78"/>
                  </a:lnTo>
                  <a:lnTo>
                    <a:pt x="27" y="78"/>
                  </a:lnTo>
                  <a:lnTo>
                    <a:pt x="26" y="78"/>
                  </a:lnTo>
                  <a:lnTo>
                    <a:pt x="23" y="78"/>
                  </a:lnTo>
                  <a:lnTo>
                    <a:pt x="20" y="78"/>
                  </a:lnTo>
                  <a:lnTo>
                    <a:pt x="18" y="78"/>
                  </a:lnTo>
                  <a:lnTo>
                    <a:pt x="15" y="79"/>
                  </a:lnTo>
                  <a:lnTo>
                    <a:pt x="12" y="82"/>
                  </a:lnTo>
                  <a:lnTo>
                    <a:pt x="11" y="83"/>
                  </a:lnTo>
                  <a:lnTo>
                    <a:pt x="10" y="85"/>
                  </a:lnTo>
                  <a:lnTo>
                    <a:pt x="9" y="87"/>
                  </a:lnTo>
                  <a:lnTo>
                    <a:pt x="9" y="91"/>
                  </a:lnTo>
                  <a:lnTo>
                    <a:pt x="9" y="93"/>
                  </a:lnTo>
                  <a:lnTo>
                    <a:pt x="9" y="96"/>
                  </a:lnTo>
                  <a:lnTo>
                    <a:pt x="10" y="99"/>
                  </a:lnTo>
                  <a:lnTo>
                    <a:pt x="11" y="101"/>
                  </a:lnTo>
                  <a:lnTo>
                    <a:pt x="12" y="103"/>
                  </a:lnTo>
                  <a:lnTo>
                    <a:pt x="13" y="105"/>
                  </a:lnTo>
                  <a:lnTo>
                    <a:pt x="15" y="107"/>
                  </a:lnTo>
                  <a:lnTo>
                    <a:pt x="17" y="108"/>
                  </a:lnTo>
                  <a:lnTo>
                    <a:pt x="20" y="111"/>
                  </a:lnTo>
                  <a:lnTo>
                    <a:pt x="23" y="113"/>
                  </a:lnTo>
                  <a:lnTo>
                    <a:pt x="26" y="114"/>
                  </a:lnTo>
                  <a:lnTo>
                    <a:pt x="27" y="115"/>
                  </a:lnTo>
                  <a:lnTo>
                    <a:pt x="26" y="115"/>
                  </a:lnTo>
                  <a:lnTo>
                    <a:pt x="23" y="116"/>
                  </a:lnTo>
                  <a:lnTo>
                    <a:pt x="20" y="117"/>
                  </a:lnTo>
                  <a:lnTo>
                    <a:pt x="17" y="120"/>
                  </a:lnTo>
                  <a:lnTo>
                    <a:pt x="16" y="122"/>
                  </a:lnTo>
                  <a:lnTo>
                    <a:pt x="14" y="124"/>
                  </a:lnTo>
                  <a:lnTo>
                    <a:pt x="13" y="126"/>
                  </a:lnTo>
                  <a:lnTo>
                    <a:pt x="12" y="128"/>
                  </a:lnTo>
                  <a:lnTo>
                    <a:pt x="11" y="131"/>
                  </a:lnTo>
                  <a:lnTo>
                    <a:pt x="10" y="135"/>
                  </a:lnTo>
                  <a:lnTo>
                    <a:pt x="10" y="136"/>
                  </a:lnTo>
                  <a:lnTo>
                    <a:pt x="10" y="138"/>
                  </a:lnTo>
                  <a:lnTo>
                    <a:pt x="10" y="140"/>
                  </a:lnTo>
                  <a:lnTo>
                    <a:pt x="10" y="142"/>
                  </a:lnTo>
                  <a:lnTo>
                    <a:pt x="10" y="145"/>
                  </a:lnTo>
                  <a:lnTo>
                    <a:pt x="10" y="147"/>
                  </a:lnTo>
                  <a:lnTo>
                    <a:pt x="11" y="149"/>
                  </a:lnTo>
                  <a:lnTo>
                    <a:pt x="11" y="151"/>
                  </a:lnTo>
                  <a:lnTo>
                    <a:pt x="11" y="153"/>
                  </a:lnTo>
                  <a:lnTo>
                    <a:pt x="11" y="155"/>
                  </a:lnTo>
                  <a:lnTo>
                    <a:pt x="12" y="157"/>
                  </a:lnTo>
                  <a:lnTo>
                    <a:pt x="12" y="159"/>
                  </a:lnTo>
                  <a:lnTo>
                    <a:pt x="14" y="163"/>
                  </a:lnTo>
                  <a:lnTo>
                    <a:pt x="15" y="167"/>
                  </a:lnTo>
                  <a:lnTo>
                    <a:pt x="16" y="170"/>
                  </a:lnTo>
                  <a:lnTo>
                    <a:pt x="17" y="174"/>
                  </a:lnTo>
                  <a:lnTo>
                    <a:pt x="18" y="177"/>
                  </a:lnTo>
                  <a:lnTo>
                    <a:pt x="19" y="180"/>
                  </a:lnTo>
                  <a:lnTo>
                    <a:pt x="20" y="183"/>
                  </a:lnTo>
                  <a:lnTo>
                    <a:pt x="21" y="185"/>
                  </a:lnTo>
                  <a:lnTo>
                    <a:pt x="21" y="187"/>
                  </a:lnTo>
                  <a:lnTo>
                    <a:pt x="22" y="188"/>
                  </a:lnTo>
                  <a:lnTo>
                    <a:pt x="22" y="189"/>
                  </a:lnTo>
                  <a:lnTo>
                    <a:pt x="23" y="190"/>
                  </a:lnTo>
                  <a:lnTo>
                    <a:pt x="22" y="190"/>
                  </a:lnTo>
                  <a:lnTo>
                    <a:pt x="21" y="191"/>
                  </a:lnTo>
                  <a:lnTo>
                    <a:pt x="20" y="193"/>
                  </a:lnTo>
                  <a:lnTo>
                    <a:pt x="19" y="196"/>
                  </a:lnTo>
                  <a:lnTo>
                    <a:pt x="17" y="199"/>
                  </a:lnTo>
                  <a:lnTo>
                    <a:pt x="17" y="201"/>
                  </a:lnTo>
                  <a:lnTo>
                    <a:pt x="16" y="203"/>
                  </a:lnTo>
                  <a:lnTo>
                    <a:pt x="16" y="206"/>
                  </a:lnTo>
                  <a:lnTo>
                    <a:pt x="15" y="209"/>
                  </a:lnTo>
                  <a:lnTo>
                    <a:pt x="15" y="212"/>
                  </a:lnTo>
                  <a:lnTo>
                    <a:pt x="15" y="214"/>
                  </a:lnTo>
                  <a:lnTo>
                    <a:pt x="15" y="216"/>
                  </a:lnTo>
                  <a:lnTo>
                    <a:pt x="15" y="218"/>
                  </a:lnTo>
                  <a:lnTo>
                    <a:pt x="15" y="220"/>
                  </a:lnTo>
                  <a:lnTo>
                    <a:pt x="15" y="223"/>
                  </a:lnTo>
                  <a:lnTo>
                    <a:pt x="15" y="227"/>
                  </a:lnTo>
                  <a:lnTo>
                    <a:pt x="15" y="231"/>
                  </a:lnTo>
                  <a:lnTo>
                    <a:pt x="16" y="234"/>
                  </a:lnTo>
                  <a:lnTo>
                    <a:pt x="17" y="237"/>
                  </a:lnTo>
                  <a:lnTo>
                    <a:pt x="19" y="241"/>
                  </a:lnTo>
                  <a:lnTo>
                    <a:pt x="20" y="243"/>
                  </a:lnTo>
                  <a:lnTo>
                    <a:pt x="21" y="246"/>
                  </a:lnTo>
                  <a:lnTo>
                    <a:pt x="22" y="248"/>
                  </a:lnTo>
                  <a:lnTo>
                    <a:pt x="24" y="250"/>
                  </a:lnTo>
                  <a:lnTo>
                    <a:pt x="26" y="252"/>
                  </a:lnTo>
                  <a:lnTo>
                    <a:pt x="27" y="255"/>
                  </a:lnTo>
                  <a:lnTo>
                    <a:pt x="29" y="256"/>
                  </a:lnTo>
                  <a:lnTo>
                    <a:pt x="29" y="258"/>
                  </a:lnTo>
                  <a:lnTo>
                    <a:pt x="8" y="259"/>
                  </a:lnTo>
                  <a:lnTo>
                    <a:pt x="7" y="259"/>
                  </a:lnTo>
                  <a:lnTo>
                    <a:pt x="7" y="260"/>
                  </a:lnTo>
                  <a:lnTo>
                    <a:pt x="6" y="262"/>
                  </a:lnTo>
                  <a:lnTo>
                    <a:pt x="6" y="265"/>
                  </a:lnTo>
                  <a:lnTo>
                    <a:pt x="6" y="268"/>
                  </a:lnTo>
                  <a:lnTo>
                    <a:pt x="5" y="272"/>
                  </a:lnTo>
                  <a:lnTo>
                    <a:pt x="5" y="274"/>
                  </a:lnTo>
                  <a:lnTo>
                    <a:pt x="5" y="276"/>
                  </a:lnTo>
                  <a:lnTo>
                    <a:pt x="4" y="279"/>
                  </a:lnTo>
                  <a:lnTo>
                    <a:pt x="4" y="281"/>
                  </a:lnTo>
                  <a:lnTo>
                    <a:pt x="4" y="283"/>
                  </a:lnTo>
                  <a:lnTo>
                    <a:pt x="3" y="286"/>
                  </a:lnTo>
                  <a:lnTo>
                    <a:pt x="3" y="288"/>
                  </a:lnTo>
                  <a:lnTo>
                    <a:pt x="3" y="291"/>
                  </a:lnTo>
                  <a:lnTo>
                    <a:pt x="2" y="294"/>
                  </a:lnTo>
                  <a:lnTo>
                    <a:pt x="2" y="296"/>
                  </a:lnTo>
                  <a:lnTo>
                    <a:pt x="1" y="299"/>
                  </a:lnTo>
                  <a:lnTo>
                    <a:pt x="1" y="302"/>
                  </a:lnTo>
                  <a:lnTo>
                    <a:pt x="1" y="305"/>
                  </a:lnTo>
                  <a:lnTo>
                    <a:pt x="1" y="307"/>
                  </a:lnTo>
                  <a:lnTo>
                    <a:pt x="0" y="311"/>
                  </a:lnTo>
                  <a:lnTo>
                    <a:pt x="0" y="314"/>
                  </a:lnTo>
                  <a:lnTo>
                    <a:pt x="0" y="317"/>
                  </a:lnTo>
                  <a:lnTo>
                    <a:pt x="0" y="320"/>
                  </a:lnTo>
                  <a:lnTo>
                    <a:pt x="0" y="323"/>
                  </a:lnTo>
                  <a:lnTo>
                    <a:pt x="0" y="325"/>
                  </a:lnTo>
                  <a:lnTo>
                    <a:pt x="0" y="328"/>
                  </a:lnTo>
                  <a:lnTo>
                    <a:pt x="0" y="330"/>
                  </a:lnTo>
                  <a:lnTo>
                    <a:pt x="0" y="333"/>
                  </a:lnTo>
                  <a:lnTo>
                    <a:pt x="0" y="335"/>
                  </a:lnTo>
                  <a:lnTo>
                    <a:pt x="0" y="337"/>
                  </a:lnTo>
                  <a:lnTo>
                    <a:pt x="0" y="339"/>
                  </a:lnTo>
                  <a:lnTo>
                    <a:pt x="0" y="341"/>
                  </a:lnTo>
                  <a:lnTo>
                    <a:pt x="0" y="343"/>
                  </a:lnTo>
                  <a:lnTo>
                    <a:pt x="0" y="346"/>
                  </a:lnTo>
                  <a:lnTo>
                    <a:pt x="1" y="349"/>
                  </a:lnTo>
                  <a:lnTo>
                    <a:pt x="1" y="351"/>
                  </a:lnTo>
                  <a:lnTo>
                    <a:pt x="3" y="354"/>
                  </a:lnTo>
                  <a:lnTo>
                    <a:pt x="4" y="357"/>
                  </a:lnTo>
                  <a:lnTo>
                    <a:pt x="5" y="360"/>
                  </a:lnTo>
                  <a:lnTo>
                    <a:pt x="5" y="361"/>
                  </a:lnTo>
                  <a:lnTo>
                    <a:pt x="6" y="361"/>
                  </a:lnTo>
                  <a:lnTo>
                    <a:pt x="23" y="376"/>
                  </a:lnTo>
                  <a:lnTo>
                    <a:pt x="59" y="392"/>
                  </a:lnTo>
                  <a:lnTo>
                    <a:pt x="60" y="392"/>
                  </a:lnTo>
                  <a:lnTo>
                    <a:pt x="61" y="394"/>
                  </a:lnTo>
                  <a:lnTo>
                    <a:pt x="63" y="395"/>
                  </a:lnTo>
                  <a:lnTo>
                    <a:pt x="66" y="397"/>
                  </a:lnTo>
                  <a:lnTo>
                    <a:pt x="68" y="398"/>
                  </a:lnTo>
                  <a:lnTo>
                    <a:pt x="70" y="399"/>
                  </a:lnTo>
                  <a:lnTo>
                    <a:pt x="72" y="399"/>
                  </a:lnTo>
                  <a:lnTo>
                    <a:pt x="74" y="400"/>
                  </a:lnTo>
                  <a:lnTo>
                    <a:pt x="76" y="401"/>
                  </a:lnTo>
                  <a:lnTo>
                    <a:pt x="79" y="401"/>
                  </a:lnTo>
                  <a:lnTo>
                    <a:pt x="82" y="401"/>
                  </a:lnTo>
                  <a:lnTo>
                    <a:pt x="86" y="401"/>
                  </a:lnTo>
                  <a:lnTo>
                    <a:pt x="88" y="401"/>
                  </a:lnTo>
                  <a:lnTo>
                    <a:pt x="91" y="400"/>
                  </a:lnTo>
                  <a:lnTo>
                    <a:pt x="93" y="399"/>
                  </a:lnTo>
                  <a:lnTo>
                    <a:pt x="95" y="398"/>
                  </a:lnTo>
                  <a:lnTo>
                    <a:pt x="97" y="397"/>
                  </a:lnTo>
                  <a:lnTo>
                    <a:pt x="99" y="396"/>
                  </a:lnTo>
                  <a:lnTo>
                    <a:pt x="101" y="394"/>
                  </a:lnTo>
                  <a:lnTo>
                    <a:pt x="102" y="393"/>
                  </a:lnTo>
                  <a:lnTo>
                    <a:pt x="104" y="391"/>
                  </a:lnTo>
                  <a:lnTo>
                    <a:pt x="106" y="388"/>
                  </a:lnTo>
                  <a:lnTo>
                    <a:pt x="107" y="387"/>
                  </a:lnTo>
                  <a:lnTo>
                    <a:pt x="108" y="387"/>
                  </a:lnTo>
                  <a:lnTo>
                    <a:pt x="135" y="352"/>
                  </a:lnTo>
                  <a:lnTo>
                    <a:pt x="136" y="241"/>
                  </a:lnTo>
                  <a:lnTo>
                    <a:pt x="166" y="187"/>
                  </a:lnTo>
                  <a:lnTo>
                    <a:pt x="181" y="185"/>
                  </a:lnTo>
                  <a:lnTo>
                    <a:pt x="181" y="184"/>
                  </a:lnTo>
                  <a:lnTo>
                    <a:pt x="182" y="183"/>
                  </a:lnTo>
                  <a:lnTo>
                    <a:pt x="183" y="181"/>
                  </a:lnTo>
                  <a:lnTo>
                    <a:pt x="185" y="179"/>
                  </a:lnTo>
                  <a:lnTo>
                    <a:pt x="186" y="176"/>
                  </a:lnTo>
                  <a:lnTo>
                    <a:pt x="188" y="173"/>
                  </a:lnTo>
                  <a:lnTo>
                    <a:pt x="190" y="169"/>
                  </a:lnTo>
                  <a:lnTo>
                    <a:pt x="193" y="166"/>
                  </a:lnTo>
                  <a:lnTo>
                    <a:pt x="194" y="164"/>
                  </a:lnTo>
                  <a:lnTo>
                    <a:pt x="195" y="162"/>
                  </a:lnTo>
                  <a:lnTo>
                    <a:pt x="196" y="160"/>
                  </a:lnTo>
                  <a:lnTo>
                    <a:pt x="197" y="158"/>
                  </a:lnTo>
                  <a:lnTo>
                    <a:pt x="198" y="156"/>
                  </a:lnTo>
                  <a:lnTo>
                    <a:pt x="200" y="154"/>
                  </a:lnTo>
                  <a:lnTo>
                    <a:pt x="201" y="152"/>
                  </a:lnTo>
                  <a:lnTo>
                    <a:pt x="202" y="150"/>
                  </a:lnTo>
                  <a:lnTo>
                    <a:pt x="203" y="147"/>
                  </a:lnTo>
                  <a:lnTo>
                    <a:pt x="205" y="142"/>
                  </a:lnTo>
                  <a:lnTo>
                    <a:pt x="205" y="139"/>
                  </a:lnTo>
                  <a:lnTo>
                    <a:pt x="206" y="136"/>
                  </a:lnTo>
                  <a:lnTo>
                    <a:pt x="206" y="133"/>
                  </a:lnTo>
                  <a:lnTo>
                    <a:pt x="205" y="131"/>
                  </a:lnTo>
                  <a:lnTo>
                    <a:pt x="205" y="128"/>
                  </a:lnTo>
                  <a:lnTo>
                    <a:pt x="204" y="126"/>
                  </a:lnTo>
                  <a:lnTo>
                    <a:pt x="204" y="124"/>
                  </a:lnTo>
                  <a:lnTo>
                    <a:pt x="203" y="122"/>
                  </a:lnTo>
                  <a:lnTo>
                    <a:pt x="202" y="120"/>
                  </a:lnTo>
                  <a:lnTo>
                    <a:pt x="201" y="119"/>
                  </a:lnTo>
                  <a:lnTo>
                    <a:pt x="198" y="116"/>
                  </a:lnTo>
                  <a:lnTo>
                    <a:pt x="197" y="115"/>
                  </a:lnTo>
                  <a:lnTo>
                    <a:pt x="196" y="113"/>
                  </a:lnTo>
                  <a:lnTo>
                    <a:pt x="184" y="109"/>
                  </a:lnTo>
                  <a:lnTo>
                    <a:pt x="185" y="44"/>
                  </a:lnTo>
                  <a:lnTo>
                    <a:pt x="177" y="22"/>
                  </a:lnTo>
                  <a:lnTo>
                    <a:pt x="175" y="21"/>
                  </a:lnTo>
                  <a:lnTo>
                    <a:pt x="173" y="19"/>
                  </a:lnTo>
                  <a:lnTo>
                    <a:pt x="171" y="18"/>
                  </a:lnTo>
                  <a:lnTo>
                    <a:pt x="168" y="16"/>
                  </a:lnTo>
                  <a:lnTo>
                    <a:pt x="166" y="15"/>
                  </a:lnTo>
                  <a:lnTo>
                    <a:pt x="163" y="14"/>
                  </a:lnTo>
                  <a:lnTo>
                    <a:pt x="160" y="12"/>
                  </a:lnTo>
                  <a:lnTo>
                    <a:pt x="156" y="11"/>
                  </a:lnTo>
                  <a:lnTo>
                    <a:pt x="152" y="9"/>
                  </a:lnTo>
                  <a:lnTo>
                    <a:pt x="149" y="8"/>
                  </a:lnTo>
                  <a:lnTo>
                    <a:pt x="147" y="7"/>
                  </a:lnTo>
                  <a:lnTo>
                    <a:pt x="145" y="7"/>
                  </a:lnTo>
                  <a:lnTo>
                    <a:pt x="143" y="6"/>
                  </a:lnTo>
                  <a:lnTo>
                    <a:pt x="140" y="6"/>
                  </a:lnTo>
                  <a:lnTo>
                    <a:pt x="138" y="5"/>
                  </a:lnTo>
                  <a:lnTo>
                    <a:pt x="136" y="5"/>
                  </a:lnTo>
                  <a:lnTo>
                    <a:pt x="134" y="4"/>
                  </a:lnTo>
                  <a:lnTo>
                    <a:pt x="132" y="4"/>
                  </a:lnTo>
                  <a:lnTo>
                    <a:pt x="129" y="4"/>
                  </a:lnTo>
                  <a:lnTo>
                    <a:pt x="127" y="3"/>
                  </a:lnTo>
                  <a:lnTo>
                    <a:pt x="125" y="3"/>
                  </a:lnTo>
                  <a:lnTo>
                    <a:pt x="123" y="3"/>
                  </a:lnTo>
                  <a:lnTo>
                    <a:pt x="120" y="2"/>
                  </a:lnTo>
                  <a:lnTo>
                    <a:pt x="118" y="2"/>
                  </a:lnTo>
                  <a:lnTo>
                    <a:pt x="115" y="2"/>
                  </a:lnTo>
                  <a:lnTo>
                    <a:pt x="113" y="2"/>
                  </a:lnTo>
                  <a:lnTo>
                    <a:pt x="110" y="2"/>
                  </a:lnTo>
                  <a:lnTo>
                    <a:pt x="107" y="1"/>
                  </a:lnTo>
                  <a:lnTo>
                    <a:pt x="104" y="1"/>
                  </a:lnTo>
                  <a:lnTo>
                    <a:pt x="102" y="1"/>
                  </a:lnTo>
                  <a:lnTo>
                    <a:pt x="99" y="1"/>
                  </a:lnTo>
                  <a:lnTo>
                    <a:pt x="97" y="1"/>
                  </a:lnTo>
                  <a:lnTo>
                    <a:pt x="95" y="1"/>
                  </a:lnTo>
                  <a:lnTo>
                    <a:pt x="93" y="1"/>
                  </a:lnTo>
                  <a:lnTo>
                    <a:pt x="90" y="0"/>
                  </a:lnTo>
                  <a:lnTo>
                    <a:pt x="88" y="0"/>
                  </a:lnTo>
                  <a:lnTo>
                    <a:pt x="86" y="0"/>
                  </a:lnTo>
                  <a:lnTo>
                    <a:pt x="84" y="0"/>
                  </a:lnTo>
                  <a:lnTo>
                    <a:pt x="81" y="0"/>
                  </a:lnTo>
                  <a:lnTo>
                    <a:pt x="79" y="0"/>
                  </a:lnTo>
                  <a:lnTo>
                    <a:pt x="77" y="0"/>
                  </a:lnTo>
                  <a:lnTo>
                    <a:pt x="76" y="0"/>
                  </a:lnTo>
                  <a:lnTo>
                    <a:pt x="73" y="0"/>
                  </a:lnTo>
                  <a:lnTo>
                    <a:pt x="71" y="0"/>
                  </a:lnTo>
                  <a:lnTo>
                    <a:pt x="70" y="0"/>
                  </a:lnTo>
                  <a:lnTo>
                    <a:pt x="70" y="0"/>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8" name="Freeform 70">
              <a:extLst>
                <a:ext uri="{FF2B5EF4-FFF2-40B4-BE49-F238E27FC236}">
                  <a16:creationId xmlns:a16="http://schemas.microsoft.com/office/drawing/2014/main" id="{04E9A162-2BAF-9936-0427-A5AB401F5BF2}"/>
                </a:ext>
              </a:extLst>
            </p:cNvPr>
            <p:cNvSpPr>
              <a:spLocks/>
            </p:cNvSpPr>
            <p:nvPr/>
          </p:nvSpPr>
          <p:spPr bwMode="auto">
            <a:xfrm>
              <a:off x="1405" y="1354"/>
              <a:ext cx="13" cy="19"/>
            </a:xfrm>
            <a:custGeom>
              <a:avLst/>
              <a:gdLst/>
              <a:ahLst/>
              <a:cxnLst>
                <a:cxn ang="0">
                  <a:pos x="21" y="12"/>
                </a:cxn>
                <a:cxn ang="0">
                  <a:pos x="21" y="11"/>
                </a:cxn>
                <a:cxn ang="0">
                  <a:pos x="20" y="9"/>
                </a:cxn>
                <a:cxn ang="0">
                  <a:pos x="18" y="7"/>
                </a:cxn>
                <a:cxn ang="0">
                  <a:pos x="16" y="6"/>
                </a:cxn>
                <a:cxn ang="0">
                  <a:pos x="13" y="3"/>
                </a:cxn>
                <a:cxn ang="0">
                  <a:pos x="11" y="2"/>
                </a:cxn>
                <a:cxn ang="0">
                  <a:pos x="9" y="0"/>
                </a:cxn>
                <a:cxn ang="0">
                  <a:pos x="7" y="0"/>
                </a:cxn>
                <a:cxn ang="0">
                  <a:pos x="4" y="1"/>
                </a:cxn>
                <a:cxn ang="0">
                  <a:pos x="2" y="3"/>
                </a:cxn>
                <a:cxn ang="0">
                  <a:pos x="1" y="5"/>
                </a:cxn>
                <a:cxn ang="0">
                  <a:pos x="0" y="7"/>
                </a:cxn>
                <a:cxn ang="0">
                  <a:pos x="0" y="16"/>
                </a:cxn>
                <a:cxn ang="0">
                  <a:pos x="0" y="15"/>
                </a:cxn>
                <a:cxn ang="0">
                  <a:pos x="2" y="13"/>
                </a:cxn>
                <a:cxn ang="0">
                  <a:pos x="3" y="12"/>
                </a:cxn>
                <a:cxn ang="0">
                  <a:pos x="5" y="11"/>
                </a:cxn>
                <a:cxn ang="0">
                  <a:pos x="6" y="10"/>
                </a:cxn>
                <a:cxn ang="0">
                  <a:pos x="9" y="10"/>
                </a:cxn>
                <a:cxn ang="0">
                  <a:pos x="11" y="11"/>
                </a:cxn>
                <a:cxn ang="0">
                  <a:pos x="13" y="12"/>
                </a:cxn>
                <a:cxn ang="0">
                  <a:pos x="14" y="13"/>
                </a:cxn>
                <a:cxn ang="0">
                  <a:pos x="15" y="14"/>
                </a:cxn>
                <a:cxn ang="0">
                  <a:pos x="15" y="16"/>
                </a:cxn>
                <a:cxn ang="0">
                  <a:pos x="15" y="18"/>
                </a:cxn>
                <a:cxn ang="0">
                  <a:pos x="9" y="26"/>
                </a:cxn>
                <a:cxn ang="0">
                  <a:pos x="11" y="32"/>
                </a:cxn>
                <a:cxn ang="0">
                  <a:pos x="12" y="31"/>
                </a:cxn>
                <a:cxn ang="0">
                  <a:pos x="14" y="31"/>
                </a:cxn>
                <a:cxn ang="0">
                  <a:pos x="17" y="29"/>
                </a:cxn>
                <a:cxn ang="0">
                  <a:pos x="20" y="28"/>
                </a:cxn>
                <a:cxn ang="0">
                  <a:pos x="21" y="26"/>
                </a:cxn>
                <a:cxn ang="0">
                  <a:pos x="21" y="24"/>
                </a:cxn>
                <a:cxn ang="0">
                  <a:pos x="21" y="21"/>
                </a:cxn>
                <a:cxn ang="0">
                  <a:pos x="22" y="18"/>
                </a:cxn>
                <a:cxn ang="0">
                  <a:pos x="21" y="16"/>
                </a:cxn>
                <a:cxn ang="0">
                  <a:pos x="21" y="13"/>
                </a:cxn>
                <a:cxn ang="0">
                  <a:pos x="21" y="12"/>
                </a:cxn>
                <a:cxn ang="0">
                  <a:pos x="21" y="12"/>
                </a:cxn>
                <a:cxn ang="0">
                  <a:pos x="21" y="12"/>
                </a:cxn>
              </a:cxnLst>
              <a:rect l="0" t="0" r="r" b="b"/>
              <a:pathLst>
                <a:path w="22" h="32">
                  <a:moveTo>
                    <a:pt x="21" y="12"/>
                  </a:moveTo>
                  <a:lnTo>
                    <a:pt x="21" y="11"/>
                  </a:lnTo>
                  <a:lnTo>
                    <a:pt x="20" y="9"/>
                  </a:lnTo>
                  <a:lnTo>
                    <a:pt x="18" y="7"/>
                  </a:lnTo>
                  <a:lnTo>
                    <a:pt x="16" y="6"/>
                  </a:lnTo>
                  <a:lnTo>
                    <a:pt x="13" y="3"/>
                  </a:lnTo>
                  <a:lnTo>
                    <a:pt x="11" y="2"/>
                  </a:lnTo>
                  <a:lnTo>
                    <a:pt x="9" y="0"/>
                  </a:lnTo>
                  <a:lnTo>
                    <a:pt x="7" y="0"/>
                  </a:lnTo>
                  <a:lnTo>
                    <a:pt x="4" y="1"/>
                  </a:lnTo>
                  <a:lnTo>
                    <a:pt x="2" y="3"/>
                  </a:lnTo>
                  <a:lnTo>
                    <a:pt x="1" y="5"/>
                  </a:lnTo>
                  <a:lnTo>
                    <a:pt x="0" y="7"/>
                  </a:lnTo>
                  <a:lnTo>
                    <a:pt x="0" y="16"/>
                  </a:lnTo>
                  <a:lnTo>
                    <a:pt x="0" y="15"/>
                  </a:lnTo>
                  <a:lnTo>
                    <a:pt x="2" y="13"/>
                  </a:lnTo>
                  <a:lnTo>
                    <a:pt x="3" y="12"/>
                  </a:lnTo>
                  <a:lnTo>
                    <a:pt x="5" y="11"/>
                  </a:lnTo>
                  <a:lnTo>
                    <a:pt x="6" y="10"/>
                  </a:lnTo>
                  <a:lnTo>
                    <a:pt x="9" y="10"/>
                  </a:lnTo>
                  <a:lnTo>
                    <a:pt x="11" y="11"/>
                  </a:lnTo>
                  <a:lnTo>
                    <a:pt x="13" y="12"/>
                  </a:lnTo>
                  <a:lnTo>
                    <a:pt x="14" y="13"/>
                  </a:lnTo>
                  <a:lnTo>
                    <a:pt x="15" y="14"/>
                  </a:lnTo>
                  <a:lnTo>
                    <a:pt x="15" y="16"/>
                  </a:lnTo>
                  <a:lnTo>
                    <a:pt x="15" y="18"/>
                  </a:lnTo>
                  <a:lnTo>
                    <a:pt x="9" y="26"/>
                  </a:lnTo>
                  <a:lnTo>
                    <a:pt x="11" y="32"/>
                  </a:lnTo>
                  <a:lnTo>
                    <a:pt x="12" y="31"/>
                  </a:lnTo>
                  <a:lnTo>
                    <a:pt x="14" y="31"/>
                  </a:lnTo>
                  <a:lnTo>
                    <a:pt x="17" y="29"/>
                  </a:lnTo>
                  <a:lnTo>
                    <a:pt x="20" y="28"/>
                  </a:lnTo>
                  <a:lnTo>
                    <a:pt x="21" y="26"/>
                  </a:lnTo>
                  <a:lnTo>
                    <a:pt x="21" y="24"/>
                  </a:lnTo>
                  <a:lnTo>
                    <a:pt x="21" y="21"/>
                  </a:lnTo>
                  <a:lnTo>
                    <a:pt x="22" y="18"/>
                  </a:lnTo>
                  <a:lnTo>
                    <a:pt x="21" y="16"/>
                  </a:lnTo>
                  <a:lnTo>
                    <a:pt x="21" y="13"/>
                  </a:lnTo>
                  <a:lnTo>
                    <a:pt x="21" y="12"/>
                  </a:lnTo>
                  <a:lnTo>
                    <a:pt x="21" y="12"/>
                  </a:lnTo>
                  <a:lnTo>
                    <a:pt x="21" y="1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9" name="Freeform 71">
              <a:extLst>
                <a:ext uri="{FF2B5EF4-FFF2-40B4-BE49-F238E27FC236}">
                  <a16:creationId xmlns:a16="http://schemas.microsoft.com/office/drawing/2014/main" id="{398EB49A-8CF4-4E9D-39E0-E945DCD88082}"/>
                </a:ext>
              </a:extLst>
            </p:cNvPr>
            <p:cNvSpPr>
              <a:spLocks/>
            </p:cNvSpPr>
            <p:nvPr/>
          </p:nvSpPr>
          <p:spPr bwMode="auto">
            <a:xfrm>
              <a:off x="1402" y="1345"/>
              <a:ext cx="15" cy="17"/>
            </a:xfrm>
            <a:custGeom>
              <a:avLst/>
              <a:gdLst/>
              <a:ahLst/>
              <a:cxnLst>
                <a:cxn ang="0">
                  <a:pos x="27" y="13"/>
                </a:cxn>
                <a:cxn ang="0">
                  <a:pos x="26" y="13"/>
                </a:cxn>
                <a:cxn ang="0">
                  <a:pos x="24" y="13"/>
                </a:cxn>
                <a:cxn ang="0">
                  <a:pos x="22" y="12"/>
                </a:cxn>
                <a:cxn ang="0">
                  <a:pos x="21" y="12"/>
                </a:cxn>
                <a:cxn ang="0">
                  <a:pos x="18" y="12"/>
                </a:cxn>
                <a:cxn ang="0">
                  <a:pos x="14" y="12"/>
                </a:cxn>
                <a:cxn ang="0">
                  <a:pos x="12" y="13"/>
                </a:cxn>
                <a:cxn ang="0">
                  <a:pos x="10" y="14"/>
                </a:cxn>
                <a:cxn ang="0">
                  <a:pos x="8" y="15"/>
                </a:cxn>
                <a:cxn ang="0">
                  <a:pos x="7" y="17"/>
                </a:cxn>
                <a:cxn ang="0">
                  <a:pos x="6" y="19"/>
                </a:cxn>
                <a:cxn ang="0">
                  <a:pos x="5" y="22"/>
                </a:cxn>
                <a:cxn ang="0">
                  <a:pos x="5" y="24"/>
                </a:cxn>
                <a:cxn ang="0">
                  <a:pos x="4" y="27"/>
                </a:cxn>
                <a:cxn ang="0">
                  <a:pos x="4" y="28"/>
                </a:cxn>
                <a:cxn ang="0">
                  <a:pos x="4" y="29"/>
                </a:cxn>
                <a:cxn ang="0">
                  <a:pos x="4" y="28"/>
                </a:cxn>
                <a:cxn ang="0">
                  <a:pos x="3" y="26"/>
                </a:cxn>
                <a:cxn ang="0">
                  <a:pos x="2" y="23"/>
                </a:cxn>
                <a:cxn ang="0">
                  <a:pos x="1" y="19"/>
                </a:cxn>
                <a:cxn ang="0">
                  <a:pos x="0" y="17"/>
                </a:cxn>
                <a:cxn ang="0">
                  <a:pos x="0" y="15"/>
                </a:cxn>
                <a:cxn ang="0">
                  <a:pos x="0" y="13"/>
                </a:cxn>
                <a:cxn ang="0">
                  <a:pos x="0" y="11"/>
                </a:cxn>
                <a:cxn ang="0">
                  <a:pos x="0" y="8"/>
                </a:cxn>
                <a:cxn ang="0">
                  <a:pos x="2" y="5"/>
                </a:cxn>
                <a:cxn ang="0">
                  <a:pos x="5" y="3"/>
                </a:cxn>
                <a:cxn ang="0">
                  <a:pos x="8" y="2"/>
                </a:cxn>
                <a:cxn ang="0">
                  <a:pos x="10" y="0"/>
                </a:cxn>
                <a:cxn ang="0">
                  <a:pos x="12" y="0"/>
                </a:cxn>
                <a:cxn ang="0">
                  <a:pos x="14" y="0"/>
                </a:cxn>
                <a:cxn ang="0">
                  <a:pos x="17" y="0"/>
                </a:cxn>
                <a:cxn ang="0">
                  <a:pos x="20" y="0"/>
                </a:cxn>
                <a:cxn ang="0">
                  <a:pos x="23" y="0"/>
                </a:cxn>
                <a:cxn ang="0">
                  <a:pos x="26" y="0"/>
                </a:cxn>
                <a:cxn ang="0">
                  <a:pos x="27" y="0"/>
                </a:cxn>
                <a:cxn ang="0">
                  <a:pos x="27" y="13"/>
                </a:cxn>
                <a:cxn ang="0">
                  <a:pos x="27" y="13"/>
                </a:cxn>
              </a:cxnLst>
              <a:rect l="0" t="0" r="r" b="b"/>
              <a:pathLst>
                <a:path w="27" h="29">
                  <a:moveTo>
                    <a:pt x="27" y="13"/>
                  </a:moveTo>
                  <a:lnTo>
                    <a:pt x="26" y="13"/>
                  </a:lnTo>
                  <a:lnTo>
                    <a:pt x="24" y="13"/>
                  </a:lnTo>
                  <a:lnTo>
                    <a:pt x="22" y="12"/>
                  </a:lnTo>
                  <a:lnTo>
                    <a:pt x="21" y="12"/>
                  </a:lnTo>
                  <a:lnTo>
                    <a:pt x="18" y="12"/>
                  </a:lnTo>
                  <a:lnTo>
                    <a:pt x="14" y="12"/>
                  </a:lnTo>
                  <a:lnTo>
                    <a:pt x="12" y="13"/>
                  </a:lnTo>
                  <a:lnTo>
                    <a:pt x="10" y="14"/>
                  </a:lnTo>
                  <a:lnTo>
                    <a:pt x="8" y="15"/>
                  </a:lnTo>
                  <a:lnTo>
                    <a:pt x="7" y="17"/>
                  </a:lnTo>
                  <a:lnTo>
                    <a:pt x="6" y="19"/>
                  </a:lnTo>
                  <a:lnTo>
                    <a:pt x="5" y="22"/>
                  </a:lnTo>
                  <a:lnTo>
                    <a:pt x="5" y="24"/>
                  </a:lnTo>
                  <a:lnTo>
                    <a:pt x="4" y="27"/>
                  </a:lnTo>
                  <a:lnTo>
                    <a:pt x="4" y="28"/>
                  </a:lnTo>
                  <a:lnTo>
                    <a:pt x="4" y="29"/>
                  </a:lnTo>
                  <a:lnTo>
                    <a:pt x="4" y="28"/>
                  </a:lnTo>
                  <a:lnTo>
                    <a:pt x="3" y="26"/>
                  </a:lnTo>
                  <a:lnTo>
                    <a:pt x="2" y="23"/>
                  </a:lnTo>
                  <a:lnTo>
                    <a:pt x="1" y="19"/>
                  </a:lnTo>
                  <a:lnTo>
                    <a:pt x="0" y="17"/>
                  </a:lnTo>
                  <a:lnTo>
                    <a:pt x="0" y="15"/>
                  </a:lnTo>
                  <a:lnTo>
                    <a:pt x="0" y="13"/>
                  </a:lnTo>
                  <a:lnTo>
                    <a:pt x="0" y="11"/>
                  </a:lnTo>
                  <a:lnTo>
                    <a:pt x="0" y="8"/>
                  </a:lnTo>
                  <a:lnTo>
                    <a:pt x="2" y="5"/>
                  </a:lnTo>
                  <a:lnTo>
                    <a:pt x="5" y="3"/>
                  </a:lnTo>
                  <a:lnTo>
                    <a:pt x="8" y="2"/>
                  </a:lnTo>
                  <a:lnTo>
                    <a:pt x="10" y="0"/>
                  </a:lnTo>
                  <a:lnTo>
                    <a:pt x="12" y="0"/>
                  </a:lnTo>
                  <a:lnTo>
                    <a:pt x="14" y="0"/>
                  </a:lnTo>
                  <a:lnTo>
                    <a:pt x="17" y="0"/>
                  </a:lnTo>
                  <a:lnTo>
                    <a:pt x="20" y="0"/>
                  </a:lnTo>
                  <a:lnTo>
                    <a:pt x="23" y="0"/>
                  </a:lnTo>
                  <a:lnTo>
                    <a:pt x="26" y="0"/>
                  </a:lnTo>
                  <a:lnTo>
                    <a:pt x="27" y="0"/>
                  </a:lnTo>
                  <a:lnTo>
                    <a:pt x="27" y="13"/>
                  </a:lnTo>
                  <a:lnTo>
                    <a:pt x="27"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0" name="Freeform 72">
              <a:extLst>
                <a:ext uri="{FF2B5EF4-FFF2-40B4-BE49-F238E27FC236}">
                  <a16:creationId xmlns:a16="http://schemas.microsoft.com/office/drawing/2014/main" id="{22E993EA-890C-27BF-647F-BF7796E2D650}"/>
                </a:ext>
              </a:extLst>
            </p:cNvPr>
            <p:cNvSpPr>
              <a:spLocks/>
            </p:cNvSpPr>
            <p:nvPr/>
          </p:nvSpPr>
          <p:spPr bwMode="auto">
            <a:xfrm>
              <a:off x="1402" y="1354"/>
              <a:ext cx="17" cy="45"/>
            </a:xfrm>
            <a:custGeom>
              <a:avLst/>
              <a:gdLst/>
              <a:ahLst/>
              <a:cxnLst>
                <a:cxn ang="0">
                  <a:pos x="12" y="23"/>
                </a:cxn>
                <a:cxn ang="0">
                  <a:pos x="12" y="24"/>
                </a:cxn>
                <a:cxn ang="0">
                  <a:pos x="11" y="25"/>
                </a:cxn>
                <a:cxn ang="0">
                  <a:pos x="10" y="27"/>
                </a:cxn>
                <a:cxn ang="0">
                  <a:pos x="10" y="31"/>
                </a:cxn>
                <a:cxn ang="0">
                  <a:pos x="9" y="33"/>
                </a:cxn>
                <a:cxn ang="0">
                  <a:pos x="9" y="37"/>
                </a:cxn>
                <a:cxn ang="0">
                  <a:pos x="9" y="41"/>
                </a:cxn>
                <a:cxn ang="0">
                  <a:pos x="11" y="45"/>
                </a:cxn>
                <a:cxn ang="0">
                  <a:pos x="12" y="47"/>
                </a:cxn>
                <a:cxn ang="0">
                  <a:pos x="13" y="49"/>
                </a:cxn>
                <a:cxn ang="0">
                  <a:pos x="13" y="51"/>
                </a:cxn>
                <a:cxn ang="0">
                  <a:pos x="15" y="53"/>
                </a:cxn>
                <a:cxn ang="0">
                  <a:pos x="16" y="55"/>
                </a:cxn>
                <a:cxn ang="0">
                  <a:pos x="16" y="56"/>
                </a:cxn>
                <a:cxn ang="0">
                  <a:pos x="12" y="59"/>
                </a:cxn>
                <a:cxn ang="0">
                  <a:pos x="12" y="59"/>
                </a:cxn>
                <a:cxn ang="0">
                  <a:pos x="13" y="61"/>
                </a:cxn>
                <a:cxn ang="0">
                  <a:pos x="15" y="64"/>
                </a:cxn>
                <a:cxn ang="0">
                  <a:pos x="19" y="66"/>
                </a:cxn>
                <a:cxn ang="0">
                  <a:pos x="21" y="67"/>
                </a:cxn>
                <a:cxn ang="0">
                  <a:pos x="23" y="68"/>
                </a:cxn>
                <a:cxn ang="0">
                  <a:pos x="25" y="68"/>
                </a:cxn>
                <a:cxn ang="0">
                  <a:pos x="28" y="68"/>
                </a:cxn>
                <a:cxn ang="0">
                  <a:pos x="30" y="68"/>
                </a:cxn>
                <a:cxn ang="0">
                  <a:pos x="32" y="68"/>
                </a:cxn>
                <a:cxn ang="0">
                  <a:pos x="31" y="78"/>
                </a:cxn>
                <a:cxn ang="0">
                  <a:pos x="30" y="78"/>
                </a:cxn>
                <a:cxn ang="0">
                  <a:pos x="29" y="78"/>
                </a:cxn>
                <a:cxn ang="0">
                  <a:pos x="27" y="78"/>
                </a:cxn>
                <a:cxn ang="0">
                  <a:pos x="25" y="78"/>
                </a:cxn>
                <a:cxn ang="0">
                  <a:pos x="22" y="77"/>
                </a:cxn>
                <a:cxn ang="0">
                  <a:pos x="19" y="76"/>
                </a:cxn>
                <a:cxn ang="0">
                  <a:pos x="15" y="75"/>
                </a:cxn>
                <a:cxn ang="0">
                  <a:pos x="13" y="72"/>
                </a:cxn>
                <a:cxn ang="0">
                  <a:pos x="11" y="71"/>
                </a:cxn>
                <a:cxn ang="0">
                  <a:pos x="10" y="69"/>
                </a:cxn>
                <a:cxn ang="0">
                  <a:pos x="9" y="66"/>
                </a:cxn>
                <a:cxn ang="0">
                  <a:pos x="8" y="64"/>
                </a:cxn>
                <a:cxn ang="0">
                  <a:pos x="7" y="60"/>
                </a:cxn>
                <a:cxn ang="0">
                  <a:pos x="6" y="58"/>
                </a:cxn>
                <a:cxn ang="0">
                  <a:pos x="5" y="54"/>
                </a:cxn>
                <a:cxn ang="0">
                  <a:pos x="4" y="51"/>
                </a:cxn>
                <a:cxn ang="0">
                  <a:pos x="3" y="48"/>
                </a:cxn>
                <a:cxn ang="0">
                  <a:pos x="2" y="45"/>
                </a:cxn>
                <a:cxn ang="0">
                  <a:pos x="1" y="43"/>
                </a:cxn>
                <a:cxn ang="0">
                  <a:pos x="1" y="40"/>
                </a:cxn>
                <a:cxn ang="0">
                  <a:pos x="0" y="36"/>
                </a:cxn>
                <a:cxn ang="0">
                  <a:pos x="0" y="35"/>
                </a:cxn>
                <a:cxn ang="0">
                  <a:pos x="0" y="0"/>
                </a:cxn>
                <a:cxn ang="0">
                  <a:pos x="12" y="23"/>
                </a:cxn>
                <a:cxn ang="0">
                  <a:pos x="12" y="23"/>
                </a:cxn>
              </a:cxnLst>
              <a:rect l="0" t="0" r="r" b="b"/>
              <a:pathLst>
                <a:path w="32" h="78">
                  <a:moveTo>
                    <a:pt x="12" y="23"/>
                  </a:moveTo>
                  <a:lnTo>
                    <a:pt x="12" y="24"/>
                  </a:lnTo>
                  <a:lnTo>
                    <a:pt x="11" y="25"/>
                  </a:lnTo>
                  <a:lnTo>
                    <a:pt x="10" y="27"/>
                  </a:lnTo>
                  <a:lnTo>
                    <a:pt x="10" y="31"/>
                  </a:lnTo>
                  <a:lnTo>
                    <a:pt x="9" y="33"/>
                  </a:lnTo>
                  <a:lnTo>
                    <a:pt x="9" y="37"/>
                  </a:lnTo>
                  <a:lnTo>
                    <a:pt x="9" y="41"/>
                  </a:lnTo>
                  <a:lnTo>
                    <a:pt x="11" y="45"/>
                  </a:lnTo>
                  <a:lnTo>
                    <a:pt x="12" y="47"/>
                  </a:lnTo>
                  <a:lnTo>
                    <a:pt x="13" y="49"/>
                  </a:lnTo>
                  <a:lnTo>
                    <a:pt x="13" y="51"/>
                  </a:lnTo>
                  <a:lnTo>
                    <a:pt x="15" y="53"/>
                  </a:lnTo>
                  <a:lnTo>
                    <a:pt x="16" y="55"/>
                  </a:lnTo>
                  <a:lnTo>
                    <a:pt x="16" y="56"/>
                  </a:lnTo>
                  <a:lnTo>
                    <a:pt x="12" y="59"/>
                  </a:lnTo>
                  <a:lnTo>
                    <a:pt x="12" y="59"/>
                  </a:lnTo>
                  <a:lnTo>
                    <a:pt x="13" y="61"/>
                  </a:lnTo>
                  <a:lnTo>
                    <a:pt x="15" y="64"/>
                  </a:lnTo>
                  <a:lnTo>
                    <a:pt x="19" y="66"/>
                  </a:lnTo>
                  <a:lnTo>
                    <a:pt x="21" y="67"/>
                  </a:lnTo>
                  <a:lnTo>
                    <a:pt x="23" y="68"/>
                  </a:lnTo>
                  <a:lnTo>
                    <a:pt x="25" y="68"/>
                  </a:lnTo>
                  <a:lnTo>
                    <a:pt x="28" y="68"/>
                  </a:lnTo>
                  <a:lnTo>
                    <a:pt x="30" y="68"/>
                  </a:lnTo>
                  <a:lnTo>
                    <a:pt x="32" y="68"/>
                  </a:lnTo>
                  <a:lnTo>
                    <a:pt x="31" y="78"/>
                  </a:lnTo>
                  <a:lnTo>
                    <a:pt x="30" y="78"/>
                  </a:lnTo>
                  <a:lnTo>
                    <a:pt x="29" y="78"/>
                  </a:lnTo>
                  <a:lnTo>
                    <a:pt x="27" y="78"/>
                  </a:lnTo>
                  <a:lnTo>
                    <a:pt x="25" y="78"/>
                  </a:lnTo>
                  <a:lnTo>
                    <a:pt x="22" y="77"/>
                  </a:lnTo>
                  <a:lnTo>
                    <a:pt x="19" y="76"/>
                  </a:lnTo>
                  <a:lnTo>
                    <a:pt x="15" y="75"/>
                  </a:lnTo>
                  <a:lnTo>
                    <a:pt x="13" y="72"/>
                  </a:lnTo>
                  <a:lnTo>
                    <a:pt x="11" y="71"/>
                  </a:lnTo>
                  <a:lnTo>
                    <a:pt x="10" y="69"/>
                  </a:lnTo>
                  <a:lnTo>
                    <a:pt x="9" y="66"/>
                  </a:lnTo>
                  <a:lnTo>
                    <a:pt x="8" y="64"/>
                  </a:lnTo>
                  <a:lnTo>
                    <a:pt x="7" y="60"/>
                  </a:lnTo>
                  <a:lnTo>
                    <a:pt x="6" y="58"/>
                  </a:lnTo>
                  <a:lnTo>
                    <a:pt x="5" y="54"/>
                  </a:lnTo>
                  <a:lnTo>
                    <a:pt x="4" y="51"/>
                  </a:lnTo>
                  <a:lnTo>
                    <a:pt x="3" y="48"/>
                  </a:lnTo>
                  <a:lnTo>
                    <a:pt x="2" y="45"/>
                  </a:lnTo>
                  <a:lnTo>
                    <a:pt x="1" y="43"/>
                  </a:lnTo>
                  <a:lnTo>
                    <a:pt x="1" y="40"/>
                  </a:lnTo>
                  <a:lnTo>
                    <a:pt x="0" y="36"/>
                  </a:lnTo>
                  <a:lnTo>
                    <a:pt x="0" y="35"/>
                  </a:lnTo>
                  <a:lnTo>
                    <a:pt x="0" y="0"/>
                  </a:lnTo>
                  <a:lnTo>
                    <a:pt x="12" y="23"/>
                  </a:lnTo>
                  <a:lnTo>
                    <a:pt x="12" y="2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1" name="Freeform 73">
              <a:extLst>
                <a:ext uri="{FF2B5EF4-FFF2-40B4-BE49-F238E27FC236}">
                  <a16:creationId xmlns:a16="http://schemas.microsoft.com/office/drawing/2014/main" id="{81D8D749-E63E-6D2A-B5E5-14C8A138A6B1}"/>
                </a:ext>
              </a:extLst>
            </p:cNvPr>
            <p:cNvSpPr>
              <a:spLocks/>
            </p:cNvSpPr>
            <p:nvPr/>
          </p:nvSpPr>
          <p:spPr bwMode="auto">
            <a:xfrm>
              <a:off x="1330" y="1487"/>
              <a:ext cx="267" cy="394"/>
            </a:xfrm>
            <a:custGeom>
              <a:avLst/>
              <a:gdLst/>
              <a:ahLst/>
              <a:cxnLst>
                <a:cxn ang="0">
                  <a:pos x="131" y="24"/>
                </a:cxn>
                <a:cxn ang="0">
                  <a:pos x="111" y="39"/>
                </a:cxn>
                <a:cxn ang="0">
                  <a:pos x="90" y="52"/>
                </a:cxn>
                <a:cxn ang="0">
                  <a:pos x="68" y="63"/>
                </a:cxn>
                <a:cxn ang="0">
                  <a:pos x="47" y="74"/>
                </a:cxn>
                <a:cxn ang="0">
                  <a:pos x="45" y="89"/>
                </a:cxn>
                <a:cxn ang="0">
                  <a:pos x="48" y="109"/>
                </a:cxn>
                <a:cxn ang="0">
                  <a:pos x="52" y="135"/>
                </a:cxn>
                <a:cxn ang="0">
                  <a:pos x="55" y="163"/>
                </a:cxn>
                <a:cxn ang="0">
                  <a:pos x="57" y="190"/>
                </a:cxn>
                <a:cxn ang="0">
                  <a:pos x="56" y="216"/>
                </a:cxn>
                <a:cxn ang="0">
                  <a:pos x="53" y="236"/>
                </a:cxn>
                <a:cxn ang="0">
                  <a:pos x="45" y="256"/>
                </a:cxn>
                <a:cxn ang="0">
                  <a:pos x="36" y="274"/>
                </a:cxn>
                <a:cxn ang="0">
                  <a:pos x="17" y="302"/>
                </a:cxn>
                <a:cxn ang="0">
                  <a:pos x="0" y="323"/>
                </a:cxn>
                <a:cxn ang="0">
                  <a:pos x="39" y="533"/>
                </a:cxn>
                <a:cxn ang="0">
                  <a:pos x="39" y="552"/>
                </a:cxn>
                <a:cxn ang="0">
                  <a:pos x="40" y="573"/>
                </a:cxn>
                <a:cxn ang="0">
                  <a:pos x="43" y="597"/>
                </a:cxn>
                <a:cxn ang="0">
                  <a:pos x="48" y="616"/>
                </a:cxn>
                <a:cxn ang="0">
                  <a:pos x="67" y="643"/>
                </a:cxn>
                <a:cxn ang="0">
                  <a:pos x="87" y="655"/>
                </a:cxn>
                <a:cxn ang="0">
                  <a:pos x="110" y="665"/>
                </a:cxn>
                <a:cxn ang="0">
                  <a:pos x="135" y="674"/>
                </a:cxn>
                <a:cxn ang="0">
                  <a:pos x="160" y="682"/>
                </a:cxn>
                <a:cxn ang="0">
                  <a:pos x="182" y="688"/>
                </a:cxn>
                <a:cxn ang="0">
                  <a:pos x="204" y="692"/>
                </a:cxn>
                <a:cxn ang="0">
                  <a:pos x="225" y="692"/>
                </a:cxn>
                <a:cxn ang="0">
                  <a:pos x="250" y="690"/>
                </a:cxn>
                <a:cxn ang="0">
                  <a:pos x="279" y="689"/>
                </a:cxn>
                <a:cxn ang="0">
                  <a:pos x="306" y="687"/>
                </a:cxn>
                <a:cxn ang="0">
                  <a:pos x="333" y="686"/>
                </a:cxn>
                <a:cxn ang="0">
                  <a:pos x="355" y="684"/>
                </a:cxn>
                <a:cxn ang="0">
                  <a:pos x="379" y="683"/>
                </a:cxn>
                <a:cxn ang="0">
                  <a:pos x="397" y="671"/>
                </a:cxn>
                <a:cxn ang="0">
                  <a:pos x="412" y="649"/>
                </a:cxn>
                <a:cxn ang="0">
                  <a:pos x="420" y="619"/>
                </a:cxn>
                <a:cxn ang="0">
                  <a:pos x="422" y="598"/>
                </a:cxn>
                <a:cxn ang="0">
                  <a:pos x="423" y="572"/>
                </a:cxn>
                <a:cxn ang="0">
                  <a:pos x="424" y="544"/>
                </a:cxn>
                <a:cxn ang="0">
                  <a:pos x="425" y="516"/>
                </a:cxn>
                <a:cxn ang="0">
                  <a:pos x="425" y="494"/>
                </a:cxn>
                <a:cxn ang="0">
                  <a:pos x="425" y="475"/>
                </a:cxn>
                <a:cxn ang="0">
                  <a:pos x="445" y="252"/>
                </a:cxn>
                <a:cxn ang="0">
                  <a:pos x="451" y="234"/>
                </a:cxn>
                <a:cxn ang="0">
                  <a:pos x="457" y="211"/>
                </a:cxn>
                <a:cxn ang="0">
                  <a:pos x="463" y="183"/>
                </a:cxn>
                <a:cxn ang="0">
                  <a:pos x="466" y="154"/>
                </a:cxn>
                <a:cxn ang="0">
                  <a:pos x="466" y="126"/>
                </a:cxn>
                <a:cxn ang="0">
                  <a:pos x="460" y="103"/>
                </a:cxn>
                <a:cxn ang="0">
                  <a:pos x="443" y="83"/>
                </a:cxn>
                <a:cxn ang="0">
                  <a:pos x="420" y="67"/>
                </a:cxn>
                <a:cxn ang="0">
                  <a:pos x="397" y="53"/>
                </a:cxn>
                <a:cxn ang="0">
                  <a:pos x="373" y="42"/>
                </a:cxn>
                <a:cxn ang="0">
                  <a:pos x="352" y="34"/>
                </a:cxn>
                <a:cxn ang="0">
                  <a:pos x="330" y="24"/>
                </a:cxn>
              </a:cxnLst>
              <a:rect l="0" t="0" r="r" b="b"/>
              <a:pathLst>
                <a:path w="467" h="692">
                  <a:moveTo>
                    <a:pt x="150" y="0"/>
                  </a:moveTo>
                  <a:lnTo>
                    <a:pt x="149" y="2"/>
                  </a:lnTo>
                  <a:lnTo>
                    <a:pt x="148" y="5"/>
                  </a:lnTo>
                  <a:lnTo>
                    <a:pt x="146" y="8"/>
                  </a:lnTo>
                  <a:lnTo>
                    <a:pt x="144" y="11"/>
                  </a:lnTo>
                  <a:lnTo>
                    <a:pt x="140" y="14"/>
                  </a:lnTo>
                  <a:lnTo>
                    <a:pt x="137" y="18"/>
                  </a:lnTo>
                  <a:lnTo>
                    <a:pt x="134" y="21"/>
                  </a:lnTo>
                  <a:lnTo>
                    <a:pt x="131" y="24"/>
                  </a:lnTo>
                  <a:lnTo>
                    <a:pt x="129" y="25"/>
                  </a:lnTo>
                  <a:lnTo>
                    <a:pt x="127" y="28"/>
                  </a:lnTo>
                  <a:lnTo>
                    <a:pt x="125" y="29"/>
                  </a:lnTo>
                  <a:lnTo>
                    <a:pt x="123" y="31"/>
                  </a:lnTo>
                  <a:lnTo>
                    <a:pt x="120" y="32"/>
                  </a:lnTo>
                  <a:lnTo>
                    <a:pt x="118" y="34"/>
                  </a:lnTo>
                  <a:lnTo>
                    <a:pt x="116" y="35"/>
                  </a:lnTo>
                  <a:lnTo>
                    <a:pt x="114" y="37"/>
                  </a:lnTo>
                  <a:lnTo>
                    <a:pt x="111" y="39"/>
                  </a:lnTo>
                  <a:lnTo>
                    <a:pt x="109" y="40"/>
                  </a:lnTo>
                  <a:lnTo>
                    <a:pt x="106" y="41"/>
                  </a:lnTo>
                  <a:lnTo>
                    <a:pt x="104" y="43"/>
                  </a:lnTo>
                  <a:lnTo>
                    <a:pt x="102" y="45"/>
                  </a:lnTo>
                  <a:lnTo>
                    <a:pt x="100" y="46"/>
                  </a:lnTo>
                  <a:lnTo>
                    <a:pt x="97" y="48"/>
                  </a:lnTo>
                  <a:lnTo>
                    <a:pt x="95" y="50"/>
                  </a:lnTo>
                  <a:lnTo>
                    <a:pt x="93" y="51"/>
                  </a:lnTo>
                  <a:lnTo>
                    <a:pt x="90" y="52"/>
                  </a:lnTo>
                  <a:lnTo>
                    <a:pt x="88" y="53"/>
                  </a:lnTo>
                  <a:lnTo>
                    <a:pt x="85" y="55"/>
                  </a:lnTo>
                  <a:lnTo>
                    <a:pt x="82" y="56"/>
                  </a:lnTo>
                  <a:lnTo>
                    <a:pt x="79" y="57"/>
                  </a:lnTo>
                  <a:lnTo>
                    <a:pt x="77" y="58"/>
                  </a:lnTo>
                  <a:lnTo>
                    <a:pt x="75" y="60"/>
                  </a:lnTo>
                  <a:lnTo>
                    <a:pt x="73" y="61"/>
                  </a:lnTo>
                  <a:lnTo>
                    <a:pt x="71" y="62"/>
                  </a:lnTo>
                  <a:lnTo>
                    <a:pt x="68" y="63"/>
                  </a:lnTo>
                  <a:lnTo>
                    <a:pt x="66" y="64"/>
                  </a:lnTo>
                  <a:lnTo>
                    <a:pt x="64" y="65"/>
                  </a:lnTo>
                  <a:lnTo>
                    <a:pt x="62" y="66"/>
                  </a:lnTo>
                  <a:lnTo>
                    <a:pt x="60" y="67"/>
                  </a:lnTo>
                  <a:lnTo>
                    <a:pt x="59" y="68"/>
                  </a:lnTo>
                  <a:lnTo>
                    <a:pt x="55" y="70"/>
                  </a:lnTo>
                  <a:lnTo>
                    <a:pt x="52" y="71"/>
                  </a:lnTo>
                  <a:lnTo>
                    <a:pt x="49" y="72"/>
                  </a:lnTo>
                  <a:lnTo>
                    <a:pt x="47" y="74"/>
                  </a:lnTo>
                  <a:lnTo>
                    <a:pt x="44" y="75"/>
                  </a:lnTo>
                  <a:lnTo>
                    <a:pt x="43" y="76"/>
                  </a:lnTo>
                  <a:lnTo>
                    <a:pt x="43" y="77"/>
                  </a:lnTo>
                  <a:lnTo>
                    <a:pt x="43" y="78"/>
                  </a:lnTo>
                  <a:lnTo>
                    <a:pt x="44" y="80"/>
                  </a:lnTo>
                  <a:lnTo>
                    <a:pt x="44" y="83"/>
                  </a:lnTo>
                  <a:lnTo>
                    <a:pt x="45" y="86"/>
                  </a:lnTo>
                  <a:lnTo>
                    <a:pt x="45" y="88"/>
                  </a:lnTo>
                  <a:lnTo>
                    <a:pt x="45" y="89"/>
                  </a:lnTo>
                  <a:lnTo>
                    <a:pt x="45" y="92"/>
                  </a:lnTo>
                  <a:lnTo>
                    <a:pt x="46" y="94"/>
                  </a:lnTo>
                  <a:lnTo>
                    <a:pt x="46" y="95"/>
                  </a:lnTo>
                  <a:lnTo>
                    <a:pt x="46" y="98"/>
                  </a:lnTo>
                  <a:lnTo>
                    <a:pt x="47" y="100"/>
                  </a:lnTo>
                  <a:lnTo>
                    <a:pt x="47" y="102"/>
                  </a:lnTo>
                  <a:lnTo>
                    <a:pt x="48" y="104"/>
                  </a:lnTo>
                  <a:lnTo>
                    <a:pt x="48" y="106"/>
                  </a:lnTo>
                  <a:lnTo>
                    <a:pt x="48" y="109"/>
                  </a:lnTo>
                  <a:lnTo>
                    <a:pt x="49" y="112"/>
                  </a:lnTo>
                  <a:lnTo>
                    <a:pt x="49" y="114"/>
                  </a:lnTo>
                  <a:lnTo>
                    <a:pt x="50" y="117"/>
                  </a:lnTo>
                  <a:lnTo>
                    <a:pt x="50" y="120"/>
                  </a:lnTo>
                  <a:lnTo>
                    <a:pt x="50" y="123"/>
                  </a:lnTo>
                  <a:lnTo>
                    <a:pt x="51" y="125"/>
                  </a:lnTo>
                  <a:lnTo>
                    <a:pt x="51" y="128"/>
                  </a:lnTo>
                  <a:lnTo>
                    <a:pt x="51" y="131"/>
                  </a:lnTo>
                  <a:lnTo>
                    <a:pt x="52" y="135"/>
                  </a:lnTo>
                  <a:lnTo>
                    <a:pt x="52" y="138"/>
                  </a:lnTo>
                  <a:lnTo>
                    <a:pt x="52" y="141"/>
                  </a:lnTo>
                  <a:lnTo>
                    <a:pt x="53" y="144"/>
                  </a:lnTo>
                  <a:lnTo>
                    <a:pt x="54" y="147"/>
                  </a:lnTo>
                  <a:lnTo>
                    <a:pt x="54" y="150"/>
                  </a:lnTo>
                  <a:lnTo>
                    <a:pt x="54" y="153"/>
                  </a:lnTo>
                  <a:lnTo>
                    <a:pt x="54" y="157"/>
                  </a:lnTo>
                  <a:lnTo>
                    <a:pt x="55" y="160"/>
                  </a:lnTo>
                  <a:lnTo>
                    <a:pt x="55" y="163"/>
                  </a:lnTo>
                  <a:lnTo>
                    <a:pt x="55" y="166"/>
                  </a:lnTo>
                  <a:lnTo>
                    <a:pt x="55" y="169"/>
                  </a:lnTo>
                  <a:lnTo>
                    <a:pt x="56" y="172"/>
                  </a:lnTo>
                  <a:lnTo>
                    <a:pt x="56" y="175"/>
                  </a:lnTo>
                  <a:lnTo>
                    <a:pt x="56" y="178"/>
                  </a:lnTo>
                  <a:lnTo>
                    <a:pt x="56" y="182"/>
                  </a:lnTo>
                  <a:lnTo>
                    <a:pt x="57" y="185"/>
                  </a:lnTo>
                  <a:lnTo>
                    <a:pt x="57" y="188"/>
                  </a:lnTo>
                  <a:lnTo>
                    <a:pt x="57" y="190"/>
                  </a:lnTo>
                  <a:lnTo>
                    <a:pt x="57" y="194"/>
                  </a:lnTo>
                  <a:lnTo>
                    <a:pt x="57" y="197"/>
                  </a:lnTo>
                  <a:lnTo>
                    <a:pt x="57" y="200"/>
                  </a:lnTo>
                  <a:lnTo>
                    <a:pt x="57" y="203"/>
                  </a:lnTo>
                  <a:lnTo>
                    <a:pt x="57" y="206"/>
                  </a:lnTo>
                  <a:lnTo>
                    <a:pt x="57" y="209"/>
                  </a:lnTo>
                  <a:lnTo>
                    <a:pt x="56" y="211"/>
                  </a:lnTo>
                  <a:lnTo>
                    <a:pt x="56" y="214"/>
                  </a:lnTo>
                  <a:lnTo>
                    <a:pt x="56" y="216"/>
                  </a:lnTo>
                  <a:lnTo>
                    <a:pt x="56" y="219"/>
                  </a:lnTo>
                  <a:lnTo>
                    <a:pt x="56" y="221"/>
                  </a:lnTo>
                  <a:lnTo>
                    <a:pt x="55" y="223"/>
                  </a:lnTo>
                  <a:lnTo>
                    <a:pt x="55" y="226"/>
                  </a:lnTo>
                  <a:lnTo>
                    <a:pt x="55" y="228"/>
                  </a:lnTo>
                  <a:lnTo>
                    <a:pt x="54" y="230"/>
                  </a:lnTo>
                  <a:lnTo>
                    <a:pt x="54" y="232"/>
                  </a:lnTo>
                  <a:lnTo>
                    <a:pt x="53" y="234"/>
                  </a:lnTo>
                  <a:lnTo>
                    <a:pt x="53" y="236"/>
                  </a:lnTo>
                  <a:lnTo>
                    <a:pt x="52" y="238"/>
                  </a:lnTo>
                  <a:lnTo>
                    <a:pt x="51" y="240"/>
                  </a:lnTo>
                  <a:lnTo>
                    <a:pt x="50" y="242"/>
                  </a:lnTo>
                  <a:lnTo>
                    <a:pt x="50" y="245"/>
                  </a:lnTo>
                  <a:lnTo>
                    <a:pt x="49" y="247"/>
                  </a:lnTo>
                  <a:lnTo>
                    <a:pt x="48" y="249"/>
                  </a:lnTo>
                  <a:lnTo>
                    <a:pt x="47" y="252"/>
                  </a:lnTo>
                  <a:lnTo>
                    <a:pt x="46" y="254"/>
                  </a:lnTo>
                  <a:lnTo>
                    <a:pt x="45" y="256"/>
                  </a:lnTo>
                  <a:lnTo>
                    <a:pt x="45" y="258"/>
                  </a:lnTo>
                  <a:lnTo>
                    <a:pt x="44" y="260"/>
                  </a:lnTo>
                  <a:lnTo>
                    <a:pt x="43" y="262"/>
                  </a:lnTo>
                  <a:lnTo>
                    <a:pt x="41" y="264"/>
                  </a:lnTo>
                  <a:lnTo>
                    <a:pt x="40" y="266"/>
                  </a:lnTo>
                  <a:lnTo>
                    <a:pt x="39" y="268"/>
                  </a:lnTo>
                  <a:lnTo>
                    <a:pt x="38" y="270"/>
                  </a:lnTo>
                  <a:lnTo>
                    <a:pt x="37" y="272"/>
                  </a:lnTo>
                  <a:lnTo>
                    <a:pt x="36" y="274"/>
                  </a:lnTo>
                  <a:lnTo>
                    <a:pt x="35" y="276"/>
                  </a:lnTo>
                  <a:lnTo>
                    <a:pt x="34" y="278"/>
                  </a:lnTo>
                  <a:lnTo>
                    <a:pt x="31" y="282"/>
                  </a:lnTo>
                  <a:lnTo>
                    <a:pt x="29" y="285"/>
                  </a:lnTo>
                  <a:lnTo>
                    <a:pt x="27" y="289"/>
                  </a:lnTo>
                  <a:lnTo>
                    <a:pt x="24" y="292"/>
                  </a:lnTo>
                  <a:lnTo>
                    <a:pt x="21" y="295"/>
                  </a:lnTo>
                  <a:lnTo>
                    <a:pt x="19" y="298"/>
                  </a:lnTo>
                  <a:lnTo>
                    <a:pt x="17" y="302"/>
                  </a:lnTo>
                  <a:lnTo>
                    <a:pt x="14" y="305"/>
                  </a:lnTo>
                  <a:lnTo>
                    <a:pt x="12" y="307"/>
                  </a:lnTo>
                  <a:lnTo>
                    <a:pt x="10" y="310"/>
                  </a:lnTo>
                  <a:lnTo>
                    <a:pt x="8" y="312"/>
                  </a:lnTo>
                  <a:lnTo>
                    <a:pt x="7" y="314"/>
                  </a:lnTo>
                  <a:lnTo>
                    <a:pt x="4" y="317"/>
                  </a:lnTo>
                  <a:lnTo>
                    <a:pt x="2" y="320"/>
                  </a:lnTo>
                  <a:lnTo>
                    <a:pt x="0" y="322"/>
                  </a:lnTo>
                  <a:lnTo>
                    <a:pt x="0" y="323"/>
                  </a:lnTo>
                  <a:lnTo>
                    <a:pt x="40" y="511"/>
                  </a:lnTo>
                  <a:lnTo>
                    <a:pt x="40" y="512"/>
                  </a:lnTo>
                  <a:lnTo>
                    <a:pt x="40" y="515"/>
                  </a:lnTo>
                  <a:lnTo>
                    <a:pt x="39" y="517"/>
                  </a:lnTo>
                  <a:lnTo>
                    <a:pt x="39" y="519"/>
                  </a:lnTo>
                  <a:lnTo>
                    <a:pt x="39" y="523"/>
                  </a:lnTo>
                  <a:lnTo>
                    <a:pt x="39" y="526"/>
                  </a:lnTo>
                  <a:lnTo>
                    <a:pt x="39" y="529"/>
                  </a:lnTo>
                  <a:lnTo>
                    <a:pt x="39" y="533"/>
                  </a:lnTo>
                  <a:lnTo>
                    <a:pt x="39" y="535"/>
                  </a:lnTo>
                  <a:lnTo>
                    <a:pt x="39" y="537"/>
                  </a:lnTo>
                  <a:lnTo>
                    <a:pt x="39" y="539"/>
                  </a:lnTo>
                  <a:lnTo>
                    <a:pt x="39" y="541"/>
                  </a:lnTo>
                  <a:lnTo>
                    <a:pt x="39" y="543"/>
                  </a:lnTo>
                  <a:lnTo>
                    <a:pt x="39" y="545"/>
                  </a:lnTo>
                  <a:lnTo>
                    <a:pt x="39" y="547"/>
                  </a:lnTo>
                  <a:lnTo>
                    <a:pt x="39" y="550"/>
                  </a:lnTo>
                  <a:lnTo>
                    <a:pt x="39" y="552"/>
                  </a:lnTo>
                  <a:lnTo>
                    <a:pt x="39" y="554"/>
                  </a:lnTo>
                  <a:lnTo>
                    <a:pt x="39" y="557"/>
                  </a:lnTo>
                  <a:lnTo>
                    <a:pt x="40" y="559"/>
                  </a:lnTo>
                  <a:lnTo>
                    <a:pt x="40" y="561"/>
                  </a:lnTo>
                  <a:lnTo>
                    <a:pt x="40" y="564"/>
                  </a:lnTo>
                  <a:lnTo>
                    <a:pt x="40" y="566"/>
                  </a:lnTo>
                  <a:lnTo>
                    <a:pt x="40" y="569"/>
                  </a:lnTo>
                  <a:lnTo>
                    <a:pt x="40" y="571"/>
                  </a:lnTo>
                  <a:lnTo>
                    <a:pt x="40" y="573"/>
                  </a:lnTo>
                  <a:lnTo>
                    <a:pt x="40" y="577"/>
                  </a:lnTo>
                  <a:lnTo>
                    <a:pt x="41" y="579"/>
                  </a:lnTo>
                  <a:lnTo>
                    <a:pt x="41" y="582"/>
                  </a:lnTo>
                  <a:lnTo>
                    <a:pt x="41" y="584"/>
                  </a:lnTo>
                  <a:lnTo>
                    <a:pt x="41" y="587"/>
                  </a:lnTo>
                  <a:lnTo>
                    <a:pt x="42" y="589"/>
                  </a:lnTo>
                  <a:lnTo>
                    <a:pt x="42" y="592"/>
                  </a:lnTo>
                  <a:lnTo>
                    <a:pt x="43" y="594"/>
                  </a:lnTo>
                  <a:lnTo>
                    <a:pt x="43" y="597"/>
                  </a:lnTo>
                  <a:lnTo>
                    <a:pt x="44" y="599"/>
                  </a:lnTo>
                  <a:lnTo>
                    <a:pt x="44" y="601"/>
                  </a:lnTo>
                  <a:lnTo>
                    <a:pt x="44" y="603"/>
                  </a:lnTo>
                  <a:lnTo>
                    <a:pt x="45" y="605"/>
                  </a:lnTo>
                  <a:lnTo>
                    <a:pt x="45" y="608"/>
                  </a:lnTo>
                  <a:lnTo>
                    <a:pt x="46" y="610"/>
                  </a:lnTo>
                  <a:lnTo>
                    <a:pt x="46" y="612"/>
                  </a:lnTo>
                  <a:lnTo>
                    <a:pt x="47" y="614"/>
                  </a:lnTo>
                  <a:lnTo>
                    <a:pt x="48" y="616"/>
                  </a:lnTo>
                  <a:lnTo>
                    <a:pt x="49" y="620"/>
                  </a:lnTo>
                  <a:lnTo>
                    <a:pt x="51" y="624"/>
                  </a:lnTo>
                  <a:lnTo>
                    <a:pt x="53" y="627"/>
                  </a:lnTo>
                  <a:lnTo>
                    <a:pt x="55" y="631"/>
                  </a:lnTo>
                  <a:lnTo>
                    <a:pt x="57" y="633"/>
                  </a:lnTo>
                  <a:lnTo>
                    <a:pt x="60" y="636"/>
                  </a:lnTo>
                  <a:lnTo>
                    <a:pt x="62" y="639"/>
                  </a:lnTo>
                  <a:lnTo>
                    <a:pt x="66" y="642"/>
                  </a:lnTo>
                  <a:lnTo>
                    <a:pt x="67" y="643"/>
                  </a:lnTo>
                  <a:lnTo>
                    <a:pt x="69" y="644"/>
                  </a:lnTo>
                  <a:lnTo>
                    <a:pt x="71" y="646"/>
                  </a:lnTo>
                  <a:lnTo>
                    <a:pt x="73" y="647"/>
                  </a:lnTo>
                  <a:lnTo>
                    <a:pt x="75" y="648"/>
                  </a:lnTo>
                  <a:lnTo>
                    <a:pt x="77" y="650"/>
                  </a:lnTo>
                  <a:lnTo>
                    <a:pt x="79" y="651"/>
                  </a:lnTo>
                  <a:lnTo>
                    <a:pt x="82" y="652"/>
                  </a:lnTo>
                  <a:lnTo>
                    <a:pt x="85" y="653"/>
                  </a:lnTo>
                  <a:lnTo>
                    <a:pt x="87" y="655"/>
                  </a:lnTo>
                  <a:lnTo>
                    <a:pt x="90" y="656"/>
                  </a:lnTo>
                  <a:lnTo>
                    <a:pt x="92" y="657"/>
                  </a:lnTo>
                  <a:lnTo>
                    <a:pt x="94" y="658"/>
                  </a:lnTo>
                  <a:lnTo>
                    <a:pt x="97" y="660"/>
                  </a:lnTo>
                  <a:lnTo>
                    <a:pt x="100" y="661"/>
                  </a:lnTo>
                  <a:lnTo>
                    <a:pt x="103" y="662"/>
                  </a:lnTo>
                  <a:lnTo>
                    <a:pt x="105" y="663"/>
                  </a:lnTo>
                  <a:lnTo>
                    <a:pt x="108" y="664"/>
                  </a:lnTo>
                  <a:lnTo>
                    <a:pt x="110" y="665"/>
                  </a:lnTo>
                  <a:lnTo>
                    <a:pt x="113" y="666"/>
                  </a:lnTo>
                  <a:lnTo>
                    <a:pt x="116" y="667"/>
                  </a:lnTo>
                  <a:lnTo>
                    <a:pt x="119" y="668"/>
                  </a:lnTo>
                  <a:lnTo>
                    <a:pt x="121" y="669"/>
                  </a:lnTo>
                  <a:lnTo>
                    <a:pt x="125" y="671"/>
                  </a:lnTo>
                  <a:lnTo>
                    <a:pt x="127" y="672"/>
                  </a:lnTo>
                  <a:lnTo>
                    <a:pt x="130" y="673"/>
                  </a:lnTo>
                  <a:lnTo>
                    <a:pt x="132" y="673"/>
                  </a:lnTo>
                  <a:lnTo>
                    <a:pt x="135" y="674"/>
                  </a:lnTo>
                  <a:lnTo>
                    <a:pt x="138" y="675"/>
                  </a:lnTo>
                  <a:lnTo>
                    <a:pt x="141" y="676"/>
                  </a:lnTo>
                  <a:lnTo>
                    <a:pt x="144" y="677"/>
                  </a:lnTo>
                  <a:lnTo>
                    <a:pt x="147" y="678"/>
                  </a:lnTo>
                  <a:lnTo>
                    <a:pt x="150" y="679"/>
                  </a:lnTo>
                  <a:lnTo>
                    <a:pt x="152" y="679"/>
                  </a:lnTo>
                  <a:lnTo>
                    <a:pt x="155" y="680"/>
                  </a:lnTo>
                  <a:lnTo>
                    <a:pt x="158" y="681"/>
                  </a:lnTo>
                  <a:lnTo>
                    <a:pt x="160" y="682"/>
                  </a:lnTo>
                  <a:lnTo>
                    <a:pt x="163" y="683"/>
                  </a:lnTo>
                  <a:lnTo>
                    <a:pt x="165" y="683"/>
                  </a:lnTo>
                  <a:lnTo>
                    <a:pt x="168" y="684"/>
                  </a:lnTo>
                  <a:lnTo>
                    <a:pt x="170" y="686"/>
                  </a:lnTo>
                  <a:lnTo>
                    <a:pt x="173" y="686"/>
                  </a:lnTo>
                  <a:lnTo>
                    <a:pt x="175" y="687"/>
                  </a:lnTo>
                  <a:lnTo>
                    <a:pt x="178" y="687"/>
                  </a:lnTo>
                  <a:lnTo>
                    <a:pt x="180" y="688"/>
                  </a:lnTo>
                  <a:lnTo>
                    <a:pt x="182" y="688"/>
                  </a:lnTo>
                  <a:lnTo>
                    <a:pt x="184" y="689"/>
                  </a:lnTo>
                  <a:lnTo>
                    <a:pt x="186" y="689"/>
                  </a:lnTo>
                  <a:lnTo>
                    <a:pt x="188" y="689"/>
                  </a:lnTo>
                  <a:lnTo>
                    <a:pt x="190" y="690"/>
                  </a:lnTo>
                  <a:lnTo>
                    <a:pt x="192" y="690"/>
                  </a:lnTo>
                  <a:lnTo>
                    <a:pt x="194" y="691"/>
                  </a:lnTo>
                  <a:lnTo>
                    <a:pt x="197" y="691"/>
                  </a:lnTo>
                  <a:lnTo>
                    <a:pt x="202" y="692"/>
                  </a:lnTo>
                  <a:lnTo>
                    <a:pt x="204" y="692"/>
                  </a:lnTo>
                  <a:lnTo>
                    <a:pt x="208" y="692"/>
                  </a:lnTo>
                  <a:lnTo>
                    <a:pt x="209" y="692"/>
                  </a:lnTo>
                  <a:lnTo>
                    <a:pt x="212" y="692"/>
                  </a:lnTo>
                  <a:lnTo>
                    <a:pt x="214" y="692"/>
                  </a:lnTo>
                  <a:lnTo>
                    <a:pt x="216" y="692"/>
                  </a:lnTo>
                  <a:lnTo>
                    <a:pt x="218" y="692"/>
                  </a:lnTo>
                  <a:lnTo>
                    <a:pt x="220" y="692"/>
                  </a:lnTo>
                  <a:lnTo>
                    <a:pt x="222" y="692"/>
                  </a:lnTo>
                  <a:lnTo>
                    <a:pt x="225" y="692"/>
                  </a:lnTo>
                  <a:lnTo>
                    <a:pt x="227" y="692"/>
                  </a:lnTo>
                  <a:lnTo>
                    <a:pt x="230" y="692"/>
                  </a:lnTo>
                  <a:lnTo>
                    <a:pt x="233" y="692"/>
                  </a:lnTo>
                  <a:lnTo>
                    <a:pt x="236" y="692"/>
                  </a:lnTo>
                  <a:lnTo>
                    <a:pt x="238" y="691"/>
                  </a:lnTo>
                  <a:lnTo>
                    <a:pt x="241" y="691"/>
                  </a:lnTo>
                  <a:lnTo>
                    <a:pt x="244" y="691"/>
                  </a:lnTo>
                  <a:lnTo>
                    <a:pt x="247" y="691"/>
                  </a:lnTo>
                  <a:lnTo>
                    <a:pt x="250" y="690"/>
                  </a:lnTo>
                  <a:lnTo>
                    <a:pt x="253" y="690"/>
                  </a:lnTo>
                  <a:lnTo>
                    <a:pt x="256" y="690"/>
                  </a:lnTo>
                  <a:lnTo>
                    <a:pt x="260" y="690"/>
                  </a:lnTo>
                  <a:lnTo>
                    <a:pt x="263" y="690"/>
                  </a:lnTo>
                  <a:lnTo>
                    <a:pt x="266" y="690"/>
                  </a:lnTo>
                  <a:lnTo>
                    <a:pt x="269" y="690"/>
                  </a:lnTo>
                  <a:lnTo>
                    <a:pt x="272" y="690"/>
                  </a:lnTo>
                  <a:lnTo>
                    <a:pt x="276" y="689"/>
                  </a:lnTo>
                  <a:lnTo>
                    <a:pt x="279" y="689"/>
                  </a:lnTo>
                  <a:lnTo>
                    <a:pt x="282" y="689"/>
                  </a:lnTo>
                  <a:lnTo>
                    <a:pt x="285" y="689"/>
                  </a:lnTo>
                  <a:lnTo>
                    <a:pt x="288" y="689"/>
                  </a:lnTo>
                  <a:lnTo>
                    <a:pt x="291" y="688"/>
                  </a:lnTo>
                  <a:lnTo>
                    <a:pt x="294" y="688"/>
                  </a:lnTo>
                  <a:lnTo>
                    <a:pt x="297" y="688"/>
                  </a:lnTo>
                  <a:lnTo>
                    <a:pt x="300" y="688"/>
                  </a:lnTo>
                  <a:lnTo>
                    <a:pt x="303" y="688"/>
                  </a:lnTo>
                  <a:lnTo>
                    <a:pt x="306" y="687"/>
                  </a:lnTo>
                  <a:lnTo>
                    <a:pt x="310" y="687"/>
                  </a:lnTo>
                  <a:lnTo>
                    <a:pt x="313" y="687"/>
                  </a:lnTo>
                  <a:lnTo>
                    <a:pt x="315" y="687"/>
                  </a:lnTo>
                  <a:lnTo>
                    <a:pt x="319" y="687"/>
                  </a:lnTo>
                  <a:lnTo>
                    <a:pt x="322" y="687"/>
                  </a:lnTo>
                  <a:lnTo>
                    <a:pt x="325" y="686"/>
                  </a:lnTo>
                  <a:lnTo>
                    <a:pt x="328" y="686"/>
                  </a:lnTo>
                  <a:lnTo>
                    <a:pt x="331" y="686"/>
                  </a:lnTo>
                  <a:lnTo>
                    <a:pt x="333" y="686"/>
                  </a:lnTo>
                  <a:lnTo>
                    <a:pt x="336" y="686"/>
                  </a:lnTo>
                  <a:lnTo>
                    <a:pt x="338" y="686"/>
                  </a:lnTo>
                  <a:lnTo>
                    <a:pt x="341" y="684"/>
                  </a:lnTo>
                  <a:lnTo>
                    <a:pt x="343" y="684"/>
                  </a:lnTo>
                  <a:lnTo>
                    <a:pt x="345" y="684"/>
                  </a:lnTo>
                  <a:lnTo>
                    <a:pt x="347" y="684"/>
                  </a:lnTo>
                  <a:lnTo>
                    <a:pt x="349" y="684"/>
                  </a:lnTo>
                  <a:lnTo>
                    <a:pt x="352" y="684"/>
                  </a:lnTo>
                  <a:lnTo>
                    <a:pt x="355" y="684"/>
                  </a:lnTo>
                  <a:lnTo>
                    <a:pt x="359" y="684"/>
                  </a:lnTo>
                  <a:lnTo>
                    <a:pt x="362" y="686"/>
                  </a:lnTo>
                  <a:lnTo>
                    <a:pt x="365" y="686"/>
                  </a:lnTo>
                  <a:lnTo>
                    <a:pt x="367" y="686"/>
                  </a:lnTo>
                  <a:lnTo>
                    <a:pt x="369" y="686"/>
                  </a:lnTo>
                  <a:lnTo>
                    <a:pt x="371" y="686"/>
                  </a:lnTo>
                  <a:lnTo>
                    <a:pt x="375" y="684"/>
                  </a:lnTo>
                  <a:lnTo>
                    <a:pt x="377" y="684"/>
                  </a:lnTo>
                  <a:lnTo>
                    <a:pt x="379" y="683"/>
                  </a:lnTo>
                  <a:lnTo>
                    <a:pt x="381" y="683"/>
                  </a:lnTo>
                  <a:lnTo>
                    <a:pt x="384" y="682"/>
                  </a:lnTo>
                  <a:lnTo>
                    <a:pt x="385" y="681"/>
                  </a:lnTo>
                  <a:lnTo>
                    <a:pt x="387" y="679"/>
                  </a:lnTo>
                  <a:lnTo>
                    <a:pt x="390" y="678"/>
                  </a:lnTo>
                  <a:lnTo>
                    <a:pt x="392" y="677"/>
                  </a:lnTo>
                  <a:lnTo>
                    <a:pt x="393" y="675"/>
                  </a:lnTo>
                  <a:lnTo>
                    <a:pt x="396" y="673"/>
                  </a:lnTo>
                  <a:lnTo>
                    <a:pt x="397" y="671"/>
                  </a:lnTo>
                  <a:lnTo>
                    <a:pt x="400" y="669"/>
                  </a:lnTo>
                  <a:lnTo>
                    <a:pt x="401" y="667"/>
                  </a:lnTo>
                  <a:lnTo>
                    <a:pt x="403" y="664"/>
                  </a:lnTo>
                  <a:lnTo>
                    <a:pt x="404" y="662"/>
                  </a:lnTo>
                  <a:lnTo>
                    <a:pt x="406" y="660"/>
                  </a:lnTo>
                  <a:lnTo>
                    <a:pt x="408" y="657"/>
                  </a:lnTo>
                  <a:lnTo>
                    <a:pt x="409" y="654"/>
                  </a:lnTo>
                  <a:lnTo>
                    <a:pt x="411" y="651"/>
                  </a:lnTo>
                  <a:lnTo>
                    <a:pt x="412" y="649"/>
                  </a:lnTo>
                  <a:lnTo>
                    <a:pt x="413" y="646"/>
                  </a:lnTo>
                  <a:lnTo>
                    <a:pt x="414" y="642"/>
                  </a:lnTo>
                  <a:lnTo>
                    <a:pt x="415" y="639"/>
                  </a:lnTo>
                  <a:lnTo>
                    <a:pt x="417" y="636"/>
                  </a:lnTo>
                  <a:lnTo>
                    <a:pt x="417" y="632"/>
                  </a:lnTo>
                  <a:lnTo>
                    <a:pt x="418" y="628"/>
                  </a:lnTo>
                  <a:lnTo>
                    <a:pt x="419" y="625"/>
                  </a:lnTo>
                  <a:lnTo>
                    <a:pt x="420" y="621"/>
                  </a:lnTo>
                  <a:lnTo>
                    <a:pt x="420" y="619"/>
                  </a:lnTo>
                  <a:lnTo>
                    <a:pt x="420" y="617"/>
                  </a:lnTo>
                  <a:lnTo>
                    <a:pt x="420" y="615"/>
                  </a:lnTo>
                  <a:lnTo>
                    <a:pt x="420" y="613"/>
                  </a:lnTo>
                  <a:lnTo>
                    <a:pt x="420" y="610"/>
                  </a:lnTo>
                  <a:lnTo>
                    <a:pt x="421" y="608"/>
                  </a:lnTo>
                  <a:lnTo>
                    <a:pt x="421" y="606"/>
                  </a:lnTo>
                  <a:lnTo>
                    <a:pt x="422" y="604"/>
                  </a:lnTo>
                  <a:lnTo>
                    <a:pt x="422" y="601"/>
                  </a:lnTo>
                  <a:lnTo>
                    <a:pt x="422" y="598"/>
                  </a:lnTo>
                  <a:lnTo>
                    <a:pt x="422" y="595"/>
                  </a:lnTo>
                  <a:lnTo>
                    <a:pt x="422" y="593"/>
                  </a:lnTo>
                  <a:lnTo>
                    <a:pt x="422" y="590"/>
                  </a:lnTo>
                  <a:lnTo>
                    <a:pt x="422" y="587"/>
                  </a:lnTo>
                  <a:lnTo>
                    <a:pt x="423" y="584"/>
                  </a:lnTo>
                  <a:lnTo>
                    <a:pt x="423" y="582"/>
                  </a:lnTo>
                  <a:lnTo>
                    <a:pt x="423" y="579"/>
                  </a:lnTo>
                  <a:lnTo>
                    <a:pt x="423" y="576"/>
                  </a:lnTo>
                  <a:lnTo>
                    <a:pt x="423" y="572"/>
                  </a:lnTo>
                  <a:lnTo>
                    <a:pt x="423" y="569"/>
                  </a:lnTo>
                  <a:lnTo>
                    <a:pt x="423" y="566"/>
                  </a:lnTo>
                  <a:lnTo>
                    <a:pt x="423" y="562"/>
                  </a:lnTo>
                  <a:lnTo>
                    <a:pt x="423" y="559"/>
                  </a:lnTo>
                  <a:lnTo>
                    <a:pt x="424" y="556"/>
                  </a:lnTo>
                  <a:lnTo>
                    <a:pt x="424" y="553"/>
                  </a:lnTo>
                  <a:lnTo>
                    <a:pt x="424" y="550"/>
                  </a:lnTo>
                  <a:lnTo>
                    <a:pt x="424" y="547"/>
                  </a:lnTo>
                  <a:lnTo>
                    <a:pt x="424" y="544"/>
                  </a:lnTo>
                  <a:lnTo>
                    <a:pt x="424" y="541"/>
                  </a:lnTo>
                  <a:lnTo>
                    <a:pt x="424" y="538"/>
                  </a:lnTo>
                  <a:lnTo>
                    <a:pt x="424" y="535"/>
                  </a:lnTo>
                  <a:lnTo>
                    <a:pt x="425" y="532"/>
                  </a:lnTo>
                  <a:lnTo>
                    <a:pt x="425" y="529"/>
                  </a:lnTo>
                  <a:lnTo>
                    <a:pt x="425" y="526"/>
                  </a:lnTo>
                  <a:lnTo>
                    <a:pt x="425" y="523"/>
                  </a:lnTo>
                  <a:lnTo>
                    <a:pt x="425" y="519"/>
                  </a:lnTo>
                  <a:lnTo>
                    <a:pt x="425" y="516"/>
                  </a:lnTo>
                  <a:lnTo>
                    <a:pt x="425" y="514"/>
                  </a:lnTo>
                  <a:lnTo>
                    <a:pt x="425" y="511"/>
                  </a:lnTo>
                  <a:lnTo>
                    <a:pt x="425" y="508"/>
                  </a:lnTo>
                  <a:lnTo>
                    <a:pt x="425" y="506"/>
                  </a:lnTo>
                  <a:lnTo>
                    <a:pt x="425" y="503"/>
                  </a:lnTo>
                  <a:lnTo>
                    <a:pt x="425" y="501"/>
                  </a:lnTo>
                  <a:lnTo>
                    <a:pt x="425" y="498"/>
                  </a:lnTo>
                  <a:lnTo>
                    <a:pt x="425" y="496"/>
                  </a:lnTo>
                  <a:lnTo>
                    <a:pt x="425" y="494"/>
                  </a:lnTo>
                  <a:lnTo>
                    <a:pt x="425" y="492"/>
                  </a:lnTo>
                  <a:lnTo>
                    <a:pt x="425" y="490"/>
                  </a:lnTo>
                  <a:lnTo>
                    <a:pt x="425" y="488"/>
                  </a:lnTo>
                  <a:lnTo>
                    <a:pt x="425" y="486"/>
                  </a:lnTo>
                  <a:lnTo>
                    <a:pt x="425" y="484"/>
                  </a:lnTo>
                  <a:lnTo>
                    <a:pt x="425" y="482"/>
                  </a:lnTo>
                  <a:lnTo>
                    <a:pt x="425" y="479"/>
                  </a:lnTo>
                  <a:lnTo>
                    <a:pt x="425" y="477"/>
                  </a:lnTo>
                  <a:lnTo>
                    <a:pt x="425" y="475"/>
                  </a:lnTo>
                  <a:lnTo>
                    <a:pt x="425" y="473"/>
                  </a:lnTo>
                  <a:lnTo>
                    <a:pt x="425" y="472"/>
                  </a:lnTo>
                  <a:lnTo>
                    <a:pt x="426" y="472"/>
                  </a:lnTo>
                  <a:lnTo>
                    <a:pt x="448" y="329"/>
                  </a:lnTo>
                  <a:lnTo>
                    <a:pt x="399" y="323"/>
                  </a:lnTo>
                  <a:lnTo>
                    <a:pt x="317" y="299"/>
                  </a:lnTo>
                  <a:lnTo>
                    <a:pt x="310" y="259"/>
                  </a:lnTo>
                  <a:lnTo>
                    <a:pt x="445" y="253"/>
                  </a:lnTo>
                  <a:lnTo>
                    <a:pt x="445" y="252"/>
                  </a:lnTo>
                  <a:lnTo>
                    <a:pt x="445" y="252"/>
                  </a:lnTo>
                  <a:lnTo>
                    <a:pt x="445" y="250"/>
                  </a:lnTo>
                  <a:lnTo>
                    <a:pt x="446" y="248"/>
                  </a:lnTo>
                  <a:lnTo>
                    <a:pt x="447" y="244"/>
                  </a:lnTo>
                  <a:lnTo>
                    <a:pt x="448" y="241"/>
                  </a:lnTo>
                  <a:lnTo>
                    <a:pt x="449" y="239"/>
                  </a:lnTo>
                  <a:lnTo>
                    <a:pt x="449" y="237"/>
                  </a:lnTo>
                  <a:lnTo>
                    <a:pt x="450" y="235"/>
                  </a:lnTo>
                  <a:lnTo>
                    <a:pt x="451" y="234"/>
                  </a:lnTo>
                  <a:lnTo>
                    <a:pt x="451" y="231"/>
                  </a:lnTo>
                  <a:lnTo>
                    <a:pt x="452" y="229"/>
                  </a:lnTo>
                  <a:lnTo>
                    <a:pt x="452" y="226"/>
                  </a:lnTo>
                  <a:lnTo>
                    <a:pt x="453" y="224"/>
                  </a:lnTo>
                  <a:lnTo>
                    <a:pt x="454" y="221"/>
                  </a:lnTo>
                  <a:lnTo>
                    <a:pt x="455" y="218"/>
                  </a:lnTo>
                  <a:lnTo>
                    <a:pt x="455" y="216"/>
                  </a:lnTo>
                  <a:lnTo>
                    <a:pt x="456" y="214"/>
                  </a:lnTo>
                  <a:lnTo>
                    <a:pt x="457" y="211"/>
                  </a:lnTo>
                  <a:lnTo>
                    <a:pt x="457" y="208"/>
                  </a:lnTo>
                  <a:lnTo>
                    <a:pt x="458" y="205"/>
                  </a:lnTo>
                  <a:lnTo>
                    <a:pt x="459" y="202"/>
                  </a:lnTo>
                  <a:lnTo>
                    <a:pt x="460" y="199"/>
                  </a:lnTo>
                  <a:lnTo>
                    <a:pt x="460" y="196"/>
                  </a:lnTo>
                  <a:lnTo>
                    <a:pt x="461" y="193"/>
                  </a:lnTo>
                  <a:lnTo>
                    <a:pt x="462" y="189"/>
                  </a:lnTo>
                  <a:lnTo>
                    <a:pt x="462" y="186"/>
                  </a:lnTo>
                  <a:lnTo>
                    <a:pt x="463" y="183"/>
                  </a:lnTo>
                  <a:lnTo>
                    <a:pt x="463" y="180"/>
                  </a:lnTo>
                  <a:lnTo>
                    <a:pt x="464" y="177"/>
                  </a:lnTo>
                  <a:lnTo>
                    <a:pt x="464" y="173"/>
                  </a:lnTo>
                  <a:lnTo>
                    <a:pt x="465" y="170"/>
                  </a:lnTo>
                  <a:lnTo>
                    <a:pt x="465" y="167"/>
                  </a:lnTo>
                  <a:lnTo>
                    <a:pt x="466" y="164"/>
                  </a:lnTo>
                  <a:lnTo>
                    <a:pt x="466" y="161"/>
                  </a:lnTo>
                  <a:lnTo>
                    <a:pt x="466" y="157"/>
                  </a:lnTo>
                  <a:lnTo>
                    <a:pt x="466" y="154"/>
                  </a:lnTo>
                  <a:lnTo>
                    <a:pt x="467" y="151"/>
                  </a:lnTo>
                  <a:lnTo>
                    <a:pt x="467" y="148"/>
                  </a:lnTo>
                  <a:lnTo>
                    <a:pt x="467" y="144"/>
                  </a:lnTo>
                  <a:lnTo>
                    <a:pt x="467" y="142"/>
                  </a:lnTo>
                  <a:lnTo>
                    <a:pt x="467" y="139"/>
                  </a:lnTo>
                  <a:lnTo>
                    <a:pt x="467" y="135"/>
                  </a:lnTo>
                  <a:lnTo>
                    <a:pt x="467" y="131"/>
                  </a:lnTo>
                  <a:lnTo>
                    <a:pt x="466" y="129"/>
                  </a:lnTo>
                  <a:lnTo>
                    <a:pt x="466" y="126"/>
                  </a:lnTo>
                  <a:lnTo>
                    <a:pt x="466" y="123"/>
                  </a:lnTo>
                  <a:lnTo>
                    <a:pt x="465" y="120"/>
                  </a:lnTo>
                  <a:lnTo>
                    <a:pt x="465" y="118"/>
                  </a:lnTo>
                  <a:lnTo>
                    <a:pt x="465" y="115"/>
                  </a:lnTo>
                  <a:lnTo>
                    <a:pt x="463" y="112"/>
                  </a:lnTo>
                  <a:lnTo>
                    <a:pt x="463" y="110"/>
                  </a:lnTo>
                  <a:lnTo>
                    <a:pt x="462" y="108"/>
                  </a:lnTo>
                  <a:lnTo>
                    <a:pt x="461" y="105"/>
                  </a:lnTo>
                  <a:lnTo>
                    <a:pt x="460" y="103"/>
                  </a:lnTo>
                  <a:lnTo>
                    <a:pt x="459" y="101"/>
                  </a:lnTo>
                  <a:lnTo>
                    <a:pt x="458" y="99"/>
                  </a:lnTo>
                  <a:lnTo>
                    <a:pt x="457" y="98"/>
                  </a:lnTo>
                  <a:lnTo>
                    <a:pt x="453" y="94"/>
                  </a:lnTo>
                  <a:lnTo>
                    <a:pt x="450" y="90"/>
                  </a:lnTo>
                  <a:lnTo>
                    <a:pt x="448" y="88"/>
                  </a:lnTo>
                  <a:lnTo>
                    <a:pt x="446" y="86"/>
                  </a:lnTo>
                  <a:lnTo>
                    <a:pt x="444" y="84"/>
                  </a:lnTo>
                  <a:lnTo>
                    <a:pt x="443" y="83"/>
                  </a:lnTo>
                  <a:lnTo>
                    <a:pt x="440" y="80"/>
                  </a:lnTo>
                  <a:lnTo>
                    <a:pt x="438" y="78"/>
                  </a:lnTo>
                  <a:lnTo>
                    <a:pt x="436" y="77"/>
                  </a:lnTo>
                  <a:lnTo>
                    <a:pt x="434" y="75"/>
                  </a:lnTo>
                  <a:lnTo>
                    <a:pt x="430" y="73"/>
                  </a:lnTo>
                  <a:lnTo>
                    <a:pt x="428" y="72"/>
                  </a:lnTo>
                  <a:lnTo>
                    <a:pt x="425" y="70"/>
                  </a:lnTo>
                  <a:lnTo>
                    <a:pt x="423" y="69"/>
                  </a:lnTo>
                  <a:lnTo>
                    <a:pt x="420" y="67"/>
                  </a:lnTo>
                  <a:lnTo>
                    <a:pt x="418" y="66"/>
                  </a:lnTo>
                  <a:lnTo>
                    <a:pt x="415" y="64"/>
                  </a:lnTo>
                  <a:lnTo>
                    <a:pt x="413" y="62"/>
                  </a:lnTo>
                  <a:lnTo>
                    <a:pt x="410" y="61"/>
                  </a:lnTo>
                  <a:lnTo>
                    <a:pt x="407" y="59"/>
                  </a:lnTo>
                  <a:lnTo>
                    <a:pt x="405" y="57"/>
                  </a:lnTo>
                  <a:lnTo>
                    <a:pt x="402" y="56"/>
                  </a:lnTo>
                  <a:lnTo>
                    <a:pt x="400" y="55"/>
                  </a:lnTo>
                  <a:lnTo>
                    <a:pt x="397" y="53"/>
                  </a:lnTo>
                  <a:lnTo>
                    <a:pt x="394" y="52"/>
                  </a:lnTo>
                  <a:lnTo>
                    <a:pt x="392" y="51"/>
                  </a:lnTo>
                  <a:lnTo>
                    <a:pt x="389" y="50"/>
                  </a:lnTo>
                  <a:lnTo>
                    <a:pt x="387" y="48"/>
                  </a:lnTo>
                  <a:lnTo>
                    <a:pt x="384" y="47"/>
                  </a:lnTo>
                  <a:lnTo>
                    <a:pt x="382" y="46"/>
                  </a:lnTo>
                  <a:lnTo>
                    <a:pt x="379" y="45"/>
                  </a:lnTo>
                  <a:lnTo>
                    <a:pt x="376" y="44"/>
                  </a:lnTo>
                  <a:lnTo>
                    <a:pt x="373" y="42"/>
                  </a:lnTo>
                  <a:lnTo>
                    <a:pt x="370" y="41"/>
                  </a:lnTo>
                  <a:lnTo>
                    <a:pt x="368" y="40"/>
                  </a:lnTo>
                  <a:lnTo>
                    <a:pt x="365" y="39"/>
                  </a:lnTo>
                  <a:lnTo>
                    <a:pt x="363" y="38"/>
                  </a:lnTo>
                  <a:lnTo>
                    <a:pt x="361" y="37"/>
                  </a:lnTo>
                  <a:lnTo>
                    <a:pt x="358" y="36"/>
                  </a:lnTo>
                  <a:lnTo>
                    <a:pt x="356" y="35"/>
                  </a:lnTo>
                  <a:lnTo>
                    <a:pt x="354" y="34"/>
                  </a:lnTo>
                  <a:lnTo>
                    <a:pt x="352" y="34"/>
                  </a:lnTo>
                  <a:lnTo>
                    <a:pt x="350" y="33"/>
                  </a:lnTo>
                  <a:lnTo>
                    <a:pt x="348" y="32"/>
                  </a:lnTo>
                  <a:lnTo>
                    <a:pt x="346" y="31"/>
                  </a:lnTo>
                  <a:lnTo>
                    <a:pt x="344" y="31"/>
                  </a:lnTo>
                  <a:lnTo>
                    <a:pt x="341" y="29"/>
                  </a:lnTo>
                  <a:lnTo>
                    <a:pt x="338" y="28"/>
                  </a:lnTo>
                  <a:lnTo>
                    <a:pt x="335" y="26"/>
                  </a:lnTo>
                  <a:lnTo>
                    <a:pt x="333" y="25"/>
                  </a:lnTo>
                  <a:lnTo>
                    <a:pt x="330" y="24"/>
                  </a:lnTo>
                  <a:lnTo>
                    <a:pt x="329" y="24"/>
                  </a:lnTo>
                  <a:lnTo>
                    <a:pt x="283" y="177"/>
                  </a:lnTo>
                  <a:lnTo>
                    <a:pt x="260" y="177"/>
                  </a:lnTo>
                  <a:lnTo>
                    <a:pt x="150" y="0"/>
                  </a:lnTo>
                  <a:lnTo>
                    <a:pt x="150" y="0"/>
                  </a:lnTo>
                  <a:close/>
                </a:path>
              </a:pathLst>
            </a:custGeom>
            <a:solidFill>
              <a:srgbClr val="C2997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2" name="Freeform 74">
              <a:extLst>
                <a:ext uri="{FF2B5EF4-FFF2-40B4-BE49-F238E27FC236}">
                  <a16:creationId xmlns:a16="http://schemas.microsoft.com/office/drawing/2014/main" id="{D74950DC-67EA-2BC9-C15C-8A97E6909AD3}"/>
                </a:ext>
              </a:extLst>
            </p:cNvPr>
            <p:cNvSpPr>
              <a:spLocks/>
            </p:cNvSpPr>
            <p:nvPr/>
          </p:nvSpPr>
          <p:spPr bwMode="auto">
            <a:xfrm>
              <a:off x="1433" y="1340"/>
              <a:ext cx="33" cy="11"/>
            </a:xfrm>
            <a:custGeom>
              <a:avLst/>
              <a:gdLst/>
              <a:ahLst/>
              <a:cxnLst>
                <a:cxn ang="0">
                  <a:pos x="58" y="1"/>
                </a:cxn>
                <a:cxn ang="0">
                  <a:pos x="57" y="0"/>
                </a:cxn>
                <a:cxn ang="0">
                  <a:pos x="56" y="0"/>
                </a:cxn>
                <a:cxn ang="0">
                  <a:pos x="54" y="0"/>
                </a:cxn>
                <a:cxn ang="0">
                  <a:pos x="52" y="0"/>
                </a:cxn>
                <a:cxn ang="0">
                  <a:pos x="50" y="0"/>
                </a:cxn>
                <a:cxn ang="0">
                  <a:pos x="47" y="0"/>
                </a:cxn>
                <a:cxn ang="0">
                  <a:pos x="44" y="0"/>
                </a:cxn>
                <a:cxn ang="0">
                  <a:pos x="40" y="0"/>
                </a:cxn>
                <a:cxn ang="0">
                  <a:pos x="37" y="0"/>
                </a:cxn>
                <a:cxn ang="0">
                  <a:pos x="33" y="0"/>
                </a:cxn>
                <a:cxn ang="0">
                  <a:pos x="30" y="0"/>
                </a:cxn>
                <a:cxn ang="0">
                  <a:pos x="27" y="0"/>
                </a:cxn>
                <a:cxn ang="0">
                  <a:pos x="24" y="0"/>
                </a:cxn>
                <a:cxn ang="0">
                  <a:pos x="20" y="0"/>
                </a:cxn>
                <a:cxn ang="0">
                  <a:pos x="18" y="0"/>
                </a:cxn>
                <a:cxn ang="0">
                  <a:pos x="17" y="1"/>
                </a:cxn>
                <a:cxn ang="0">
                  <a:pos x="13" y="1"/>
                </a:cxn>
                <a:cxn ang="0">
                  <a:pos x="10" y="3"/>
                </a:cxn>
                <a:cxn ang="0">
                  <a:pos x="7" y="6"/>
                </a:cxn>
                <a:cxn ang="0">
                  <a:pos x="5" y="10"/>
                </a:cxn>
                <a:cxn ang="0">
                  <a:pos x="3" y="14"/>
                </a:cxn>
                <a:cxn ang="0">
                  <a:pos x="1" y="17"/>
                </a:cxn>
                <a:cxn ang="0">
                  <a:pos x="0" y="19"/>
                </a:cxn>
                <a:cxn ang="0">
                  <a:pos x="0" y="20"/>
                </a:cxn>
                <a:cxn ang="0">
                  <a:pos x="4" y="22"/>
                </a:cxn>
                <a:cxn ang="0">
                  <a:pos x="4" y="21"/>
                </a:cxn>
                <a:cxn ang="0">
                  <a:pos x="4" y="20"/>
                </a:cxn>
                <a:cxn ang="0">
                  <a:pos x="5" y="18"/>
                </a:cxn>
                <a:cxn ang="0">
                  <a:pos x="6" y="16"/>
                </a:cxn>
                <a:cxn ang="0">
                  <a:pos x="8" y="13"/>
                </a:cxn>
                <a:cxn ang="0">
                  <a:pos x="10" y="10"/>
                </a:cxn>
                <a:cxn ang="0">
                  <a:pos x="13" y="8"/>
                </a:cxn>
                <a:cxn ang="0">
                  <a:pos x="16" y="7"/>
                </a:cxn>
                <a:cxn ang="0">
                  <a:pos x="17" y="7"/>
                </a:cxn>
                <a:cxn ang="0">
                  <a:pos x="19" y="7"/>
                </a:cxn>
                <a:cxn ang="0">
                  <a:pos x="22" y="7"/>
                </a:cxn>
                <a:cxn ang="0">
                  <a:pos x="24" y="7"/>
                </a:cxn>
                <a:cxn ang="0">
                  <a:pos x="27" y="7"/>
                </a:cxn>
                <a:cxn ang="0">
                  <a:pos x="29" y="7"/>
                </a:cxn>
                <a:cxn ang="0">
                  <a:pos x="31" y="8"/>
                </a:cxn>
                <a:cxn ang="0">
                  <a:pos x="34" y="8"/>
                </a:cxn>
                <a:cxn ang="0">
                  <a:pos x="35" y="9"/>
                </a:cxn>
                <a:cxn ang="0">
                  <a:pos x="38" y="9"/>
                </a:cxn>
                <a:cxn ang="0">
                  <a:pos x="39" y="10"/>
                </a:cxn>
                <a:cxn ang="0">
                  <a:pos x="41" y="10"/>
                </a:cxn>
                <a:cxn ang="0">
                  <a:pos x="44" y="11"/>
                </a:cxn>
                <a:cxn ang="0">
                  <a:pos x="45" y="11"/>
                </a:cxn>
                <a:cxn ang="0">
                  <a:pos x="52" y="16"/>
                </a:cxn>
                <a:cxn ang="0">
                  <a:pos x="58" y="1"/>
                </a:cxn>
                <a:cxn ang="0">
                  <a:pos x="58" y="1"/>
                </a:cxn>
              </a:cxnLst>
              <a:rect l="0" t="0" r="r" b="b"/>
              <a:pathLst>
                <a:path w="58" h="22">
                  <a:moveTo>
                    <a:pt x="58" y="1"/>
                  </a:moveTo>
                  <a:lnTo>
                    <a:pt x="57" y="0"/>
                  </a:lnTo>
                  <a:lnTo>
                    <a:pt x="56" y="0"/>
                  </a:lnTo>
                  <a:lnTo>
                    <a:pt x="54" y="0"/>
                  </a:lnTo>
                  <a:lnTo>
                    <a:pt x="52" y="0"/>
                  </a:lnTo>
                  <a:lnTo>
                    <a:pt x="50" y="0"/>
                  </a:lnTo>
                  <a:lnTo>
                    <a:pt x="47" y="0"/>
                  </a:lnTo>
                  <a:lnTo>
                    <a:pt x="44" y="0"/>
                  </a:lnTo>
                  <a:lnTo>
                    <a:pt x="40" y="0"/>
                  </a:lnTo>
                  <a:lnTo>
                    <a:pt x="37" y="0"/>
                  </a:lnTo>
                  <a:lnTo>
                    <a:pt x="33" y="0"/>
                  </a:lnTo>
                  <a:lnTo>
                    <a:pt x="30" y="0"/>
                  </a:lnTo>
                  <a:lnTo>
                    <a:pt x="27" y="0"/>
                  </a:lnTo>
                  <a:lnTo>
                    <a:pt x="24" y="0"/>
                  </a:lnTo>
                  <a:lnTo>
                    <a:pt x="20" y="0"/>
                  </a:lnTo>
                  <a:lnTo>
                    <a:pt x="18" y="0"/>
                  </a:lnTo>
                  <a:lnTo>
                    <a:pt x="17" y="1"/>
                  </a:lnTo>
                  <a:lnTo>
                    <a:pt x="13" y="1"/>
                  </a:lnTo>
                  <a:lnTo>
                    <a:pt x="10" y="3"/>
                  </a:lnTo>
                  <a:lnTo>
                    <a:pt x="7" y="6"/>
                  </a:lnTo>
                  <a:lnTo>
                    <a:pt x="5" y="10"/>
                  </a:lnTo>
                  <a:lnTo>
                    <a:pt x="3" y="14"/>
                  </a:lnTo>
                  <a:lnTo>
                    <a:pt x="1" y="17"/>
                  </a:lnTo>
                  <a:lnTo>
                    <a:pt x="0" y="19"/>
                  </a:lnTo>
                  <a:lnTo>
                    <a:pt x="0" y="20"/>
                  </a:lnTo>
                  <a:lnTo>
                    <a:pt x="4" y="22"/>
                  </a:lnTo>
                  <a:lnTo>
                    <a:pt x="4" y="21"/>
                  </a:lnTo>
                  <a:lnTo>
                    <a:pt x="4" y="20"/>
                  </a:lnTo>
                  <a:lnTo>
                    <a:pt x="5" y="18"/>
                  </a:lnTo>
                  <a:lnTo>
                    <a:pt x="6" y="16"/>
                  </a:lnTo>
                  <a:lnTo>
                    <a:pt x="8" y="13"/>
                  </a:lnTo>
                  <a:lnTo>
                    <a:pt x="10" y="10"/>
                  </a:lnTo>
                  <a:lnTo>
                    <a:pt x="13" y="8"/>
                  </a:lnTo>
                  <a:lnTo>
                    <a:pt x="16" y="7"/>
                  </a:lnTo>
                  <a:lnTo>
                    <a:pt x="17" y="7"/>
                  </a:lnTo>
                  <a:lnTo>
                    <a:pt x="19" y="7"/>
                  </a:lnTo>
                  <a:lnTo>
                    <a:pt x="22" y="7"/>
                  </a:lnTo>
                  <a:lnTo>
                    <a:pt x="24" y="7"/>
                  </a:lnTo>
                  <a:lnTo>
                    <a:pt x="27" y="7"/>
                  </a:lnTo>
                  <a:lnTo>
                    <a:pt x="29" y="7"/>
                  </a:lnTo>
                  <a:lnTo>
                    <a:pt x="31" y="8"/>
                  </a:lnTo>
                  <a:lnTo>
                    <a:pt x="34" y="8"/>
                  </a:lnTo>
                  <a:lnTo>
                    <a:pt x="35" y="9"/>
                  </a:lnTo>
                  <a:lnTo>
                    <a:pt x="38" y="9"/>
                  </a:lnTo>
                  <a:lnTo>
                    <a:pt x="39" y="10"/>
                  </a:lnTo>
                  <a:lnTo>
                    <a:pt x="41" y="10"/>
                  </a:lnTo>
                  <a:lnTo>
                    <a:pt x="44" y="11"/>
                  </a:lnTo>
                  <a:lnTo>
                    <a:pt x="45" y="11"/>
                  </a:lnTo>
                  <a:lnTo>
                    <a:pt x="52" y="16"/>
                  </a:lnTo>
                  <a:lnTo>
                    <a:pt x="58" y="1"/>
                  </a:lnTo>
                  <a:lnTo>
                    <a:pt x="58"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3" name="Freeform 75">
              <a:extLst>
                <a:ext uri="{FF2B5EF4-FFF2-40B4-BE49-F238E27FC236}">
                  <a16:creationId xmlns:a16="http://schemas.microsoft.com/office/drawing/2014/main" id="{D9C0ED30-ACE7-3B2E-9198-CDDC85FCAA6A}"/>
                </a:ext>
              </a:extLst>
            </p:cNvPr>
            <p:cNvSpPr>
              <a:spLocks/>
            </p:cNvSpPr>
            <p:nvPr/>
          </p:nvSpPr>
          <p:spPr bwMode="auto">
            <a:xfrm>
              <a:off x="1441" y="1353"/>
              <a:ext cx="22" cy="9"/>
            </a:xfrm>
            <a:custGeom>
              <a:avLst/>
              <a:gdLst/>
              <a:ahLst/>
              <a:cxnLst>
                <a:cxn ang="0">
                  <a:pos x="41" y="9"/>
                </a:cxn>
                <a:cxn ang="0">
                  <a:pos x="40" y="8"/>
                </a:cxn>
                <a:cxn ang="0">
                  <a:pos x="38" y="6"/>
                </a:cxn>
                <a:cxn ang="0">
                  <a:pos x="37" y="5"/>
                </a:cxn>
                <a:cxn ang="0">
                  <a:pos x="35" y="4"/>
                </a:cxn>
                <a:cxn ang="0">
                  <a:pos x="32" y="3"/>
                </a:cxn>
                <a:cxn ang="0">
                  <a:pos x="30" y="2"/>
                </a:cxn>
                <a:cxn ang="0">
                  <a:pos x="27" y="1"/>
                </a:cxn>
                <a:cxn ang="0">
                  <a:pos x="24" y="0"/>
                </a:cxn>
                <a:cxn ang="0">
                  <a:pos x="21" y="0"/>
                </a:cxn>
                <a:cxn ang="0">
                  <a:pos x="19" y="0"/>
                </a:cxn>
                <a:cxn ang="0">
                  <a:pos x="16" y="0"/>
                </a:cxn>
                <a:cxn ang="0">
                  <a:pos x="15" y="0"/>
                </a:cxn>
                <a:cxn ang="0">
                  <a:pos x="5" y="4"/>
                </a:cxn>
                <a:cxn ang="0">
                  <a:pos x="0" y="9"/>
                </a:cxn>
                <a:cxn ang="0">
                  <a:pos x="11" y="9"/>
                </a:cxn>
                <a:cxn ang="0">
                  <a:pos x="11" y="10"/>
                </a:cxn>
                <a:cxn ang="0">
                  <a:pos x="11" y="13"/>
                </a:cxn>
                <a:cxn ang="0">
                  <a:pos x="12" y="14"/>
                </a:cxn>
                <a:cxn ang="0">
                  <a:pos x="13" y="15"/>
                </a:cxn>
                <a:cxn ang="0">
                  <a:pos x="15" y="15"/>
                </a:cxn>
                <a:cxn ang="0">
                  <a:pos x="18" y="16"/>
                </a:cxn>
                <a:cxn ang="0">
                  <a:pos x="21" y="15"/>
                </a:cxn>
                <a:cxn ang="0">
                  <a:pos x="23" y="15"/>
                </a:cxn>
                <a:cxn ang="0">
                  <a:pos x="24" y="14"/>
                </a:cxn>
                <a:cxn ang="0">
                  <a:pos x="26" y="13"/>
                </a:cxn>
                <a:cxn ang="0">
                  <a:pos x="26" y="10"/>
                </a:cxn>
                <a:cxn ang="0">
                  <a:pos x="27" y="9"/>
                </a:cxn>
                <a:cxn ang="0">
                  <a:pos x="34" y="11"/>
                </a:cxn>
                <a:cxn ang="0">
                  <a:pos x="41" y="9"/>
                </a:cxn>
                <a:cxn ang="0">
                  <a:pos x="41" y="9"/>
                </a:cxn>
              </a:cxnLst>
              <a:rect l="0" t="0" r="r" b="b"/>
              <a:pathLst>
                <a:path w="41" h="16">
                  <a:moveTo>
                    <a:pt x="41" y="9"/>
                  </a:moveTo>
                  <a:lnTo>
                    <a:pt x="40" y="8"/>
                  </a:lnTo>
                  <a:lnTo>
                    <a:pt x="38" y="6"/>
                  </a:lnTo>
                  <a:lnTo>
                    <a:pt x="37" y="5"/>
                  </a:lnTo>
                  <a:lnTo>
                    <a:pt x="35" y="4"/>
                  </a:lnTo>
                  <a:lnTo>
                    <a:pt x="32" y="3"/>
                  </a:lnTo>
                  <a:lnTo>
                    <a:pt x="30" y="2"/>
                  </a:lnTo>
                  <a:lnTo>
                    <a:pt x="27" y="1"/>
                  </a:lnTo>
                  <a:lnTo>
                    <a:pt x="24" y="0"/>
                  </a:lnTo>
                  <a:lnTo>
                    <a:pt x="21" y="0"/>
                  </a:lnTo>
                  <a:lnTo>
                    <a:pt x="19" y="0"/>
                  </a:lnTo>
                  <a:lnTo>
                    <a:pt x="16" y="0"/>
                  </a:lnTo>
                  <a:lnTo>
                    <a:pt x="15" y="0"/>
                  </a:lnTo>
                  <a:lnTo>
                    <a:pt x="5" y="4"/>
                  </a:lnTo>
                  <a:lnTo>
                    <a:pt x="0" y="9"/>
                  </a:lnTo>
                  <a:lnTo>
                    <a:pt x="11" y="9"/>
                  </a:lnTo>
                  <a:lnTo>
                    <a:pt x="11" y="10"/>
                  </a:lnTo>
                  <a:lnTo>
                    <a:pt x="11" y="13"/>
                  </a:lnTo>
                  <a:lnTo>
                    <a:pt x="12" y="14"/>
                  </a:lnTo>
                  <a:lnTo>
                    <a:pt x="13" y="15"/>
                  </a:lnTo>
                  <a:lnTo>
                    <a:pt x="15" y="15"/>
                  </a:lnTo>
                  <a:lnTo>
                    <a:pt x="18" y="16"/>
                  </a:lnTo>
                  <a:lnTo>
                    <a:pt x="21" y="15"/>
                  </a:lnTo>
                  <a:lnTo>
                    <a:pt x="23" y="15"/>
                  </a:lnTo>
                  <a:lnTo>
                    <a:pt x="24" y="14"/>
                  </a:lnTo>
                  <a:lnTo>
                    <a:pt x="26" y="13"/>
                  </a:lnTo>
                  <a:lnTo>
                    <a:pt x="26" y="10"/>
                  </a:lnTo>
                  <a:lnTo>
                    <a:pt x="27" y="9"/>
                  </a:lnTo>
                  <a:lnTo>
                    <a:pt x="34" y="11"/>
                  </a:lnTo>
                  <a:lnTo>
                    <a:pt x="41" y="9"/>
                  </a:lnTo>
                  <a:lnTo>
                    <a:pt x="41" y="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4" name="Freeform 76">
              <a:extLst>
                <a:ext uri="{FF2B5EF4-FFF2-40B4-BE49-F238E27FC236}">
                  <a16:creationId xmlns:a16="http://schemas.microsoft.com/office/drawing/2014/main" id="{D3BDBD1A-4325-EE47-679A-D95D61D0E9C0}"/>
                </a:ext>
              </a:extLst>
            </p:cNvPr>
            <p:cNvSpPr>
              <a:spLocks/>
            </p:cNvSpPr>
            <p:nvPr/>
          </p:nvSpPr>
          <p:spPr bwMode="auto">
            <a:xfrm>
              <a:off x="1495" y="1356"/>
              <a:ext cx="22" cy="8"/>
            </a:xfrm>
            <a:custGeom>
              <a:avLst/>
              <a:gdLst/>
              <a:ahLst/>
              <a:cxnLst>
                <a:cxn ang="0">
                  <a:pos x="0" y="8"/>
                </a:cxn>
                <a:cxn ang="0">
                  <a:pos x="0" y="7"/>
                </a:cxn>
                <a:cxn ang="0">
                  <a:pos x="1" y="4"/>
                </a:cxn>
                <a:cxn ang="0">
                  <a:pos x="2" y="2"/>
                </a:cxn>
                <a:cxn ang="0">
                  <a:pos x="4" y="1"/>
                </a:cxn>
                <a:cxn ang="0">
                  <a:pos x="6" y="0"/>
                </a:cxn>
                <a:cxn ang="0">
                  <a:pos x="10" y="0"/>
                </a:cxn>
                <a:cxn ang="0">
                  <a:pos x="13" y="0"/>
                </a:cxn>
                <a:cxn ang="0">
                  <a:pos x="16" y="0"/>
                </a:cxn>
                <a:cxn ang="0">
                  <a:pos x="19" y="0"/>
                </a:cxn>
                <a:cxn ang="0">
                  <a:pos x="21" y="1"/>
                </a:cxn>
                <a:cxn ang="0">
                  <a:pos x="23" y="1"/>
                </a:cxn>
                <a:cxn ang="0">
                  <a:pos x="25" y="1"/>
                </a:cxn>
                <a:cxn ang="0">
                  <a:pos x="25" y="1"/>
                </a:cxn>
                <a:cxn ang="0">
                  <a:pos x="26" y="1"/>
                </a:cxn>
                <a:cxn ang="0">
                  <a:pos x="39" y="10"/>
                </a:cxn>
                <a:cxn ang="0">
                  <a:pos x="32" y="10"/>
                </a:cxn>
                <a:cxn ang="0">
                  <a:pos x="24" y="7"/>
                </a:cxn>
                <a:cxn ang="0">
                  <a:pos x="24" y="8"/>
                </a:cxn>
                <a:cxn ang="0">
                  <a:pos x="24" y="10"/>
                </a:cxn>
                <a:cxn ang="0">
                  <a:pos x="22" y="12"/>
                </a:cxn>
                <a:cxn ang="0">
                  <a:pos x="19" y="13"/>
                </a:cxn>
                <a:cxn ang="0">
                  <a:pos x="17" y="14"/>
                </a:cxn>
                <a:cxn ang="0">
                  <a:pos x="15" y="14"/>
                </a:cxn>
                <a:cxn ang="0">
                  <a:pos x="14" y="14"/>
                </a:cxn>
                <a:cxn ang="0">
                  <a:pos x="11" y="14"/>
                </a:cxn>
                <a:cxn ang="0">
                  <a:pos x="10" y="13"/>
                </a:cxn>
                <a:cxn ang="0">
                  <a:pos x="8" y="8"/>
                </a:cxn>
                <a:cxn ang="0">
                  <a:pos x="0" y="8"/>
                </a:cxn>
                <a:cxn ang="0">
                  <a:pos x="0" y="8"/>
                </a:cxn>
              </a:cxnLst>
              <a:rect l="0" t="0" r="r" b="b"/>
              <a:pathLst>
                <a:path w="39" h="14">
                  <a:moveTo>
                    <a:pt x="0" y="8"/>
                  </a:moveTo>
                  <a:lnTo>
                    <a:pt x="0" y="7"/>
                  </a:lnTo>
                  <a:lnTo>
                    <a:pt x="1" y="4"/>
                  </a:lnTo>
                  <a:lnTo>
                    <a:pt x="2" y="2"/>
                  </a:lnTo>
                  <a:lnTo>
                    <a:pt x="4" y="1"/>
                  </a:lnTo>
                  <a:lnTo>
                    <a:pt x="6" y="0"/>
                  </a:lnTo>
                  <a:lnTo>
                    <a:pt x="10" y="0"/>
                  </a:lnTo>
                  <a:lnTo>
                    <a:pt x="13" y="0"/>
                  </a:lnTo>
                  <a:lnTo>
                    <a:pt x="16" y="0"/>
                  </a:lnTo>
                  <a:lnTo>
                    <a:pt x="19" y="0"/>
                  </a:lnTo>
                  <a:lnTo>
                    <a:pt x="21" y="1"/>
                  </a:lnTo>
                  <a:lnTo>
                    <a:pt x="23" y="1"/>
                  </a:lnTo>
                  <a:lnTo>
                    <a:pt x="25" y="1"/>
                  </a:lnTo>
                  <a:lnTo>
                    <a:pt x="25" y="1"/>
                  </a:lnTo>
                  <a:lnTo>
                    <a:pt x="26" y="1"/>
                  </a:lnTo>
                  <a:lnTo>
                    <a:pt x="39" y="10"/>
                  </a:lnTo>
                  <a:lnTo>
                    <a:pt x="32" y="10"/>
                  </a:lnTo>
                  <a:lnTo>
                    <a:pt x="24" y="7"/>
                  </a:lnTo>
                  <a:lnTo>
                    <a:pt x="24" y="8"/>
                  </a:lnTo>
                  <a:lnTo>
                    <a:pt x="24" y="10"/>
                  </a:lnTo>
                  <a:lnTo>
                    <a:pt x="22" y="12"/>
                  </a:lnTo>
                  <a:lnTo>
                    <a:pt x="19" y="13"/>
                  </a:lnTo>
                  <a:lnTo>
                    <a:pt x="17" y="14"/>
                  </a:lnTo>
                  <a:lnTo>
                    <a:pt x="15" y="14"/>
                  </a:lnTo>
                  <a:lnTo>
                    <a:pt x="14" y="14"/>
                  </a:lnTo>
                  <a:lnTo>
                    <a:pt x="11" y="14"/>
                  </a:lnTo>
                  <a:lnTo>
                    <a:pt x="10" y="13"/>
                  </a:lnTo>
                  <a:lnTo>
                    <a:pt x="8" y="8"/>
                  </a:lnTo>
                  <a:lnTo>
                    <a:pt x="0" y="8"/>
                  </a:lnTo>
                  <a:lnTo>
                    <a:pt x="0" y="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5" name="Freeform 77">
              <a:extLst>
                <a:ext uri="{FF2B5EF4-FFF2-40B4-BE49-F238E27FC236}">
                  <a16:creationId xmlns:a16="http://schemas.microsoft.com/office/drawing/2014/main" id="{97C39509-AB20-0F00-3477-F18510FA9136}"/>
                </a:ext>
              </a:extLst>
            </p:cNvPr>
            <p:cNvSpPr>
              <a:spLocks/>
            </p:cNvSpPr>
            <p:nvPr/>
          </p:nvSpPr>
          <p:spPr bwMode="auto">
            <a:xfrm>
              <a:off x="1495" y="1343"/>
              <a:ext cx="28" cy="11"/>
            </a:xfrm>
            <a:custGeom>
              <a:avLst/>
              <a:gdLst/>
              <a:ahLst/>
              <a:cxnLst>
                <a:cxn ang="0">
                  <a:pos x="48" y="20"/>
                </a:cxn>
                <a:cxn ang="0">
                  <a:pos x="46" y="18"/>
                </a:cxn>
                <a:cxn ang="0">
                  <a:pos x="43" y="15"/>
                </a:cxn>
                <a:cxn ang="0">
                  <a:pos x="41" y="13"/>
                </a:cxn>
                <a:cxn ang="0">
                  <a:pos x="39" y="12"/>
                </a:cxn>
                <a:cxn ang="0">
                  <a:pos x="37" y="10"/>
                </a:cxn>
                <a:cxn ang="0">
                  <a:pos x="34" y="10"/>
                </a:cxn>
                <a:cxn ang="0">
                  <a:pos x="32" y="10"/>
                </a:cxn>
                <a:cxn ang="0">
                  <a:pos x="30" y="10"/>
                </a:cxn>
                <a:cxn ang="0">
                  <a:pos x="28" y="10"/>
                </a:cxn>
                <a:cxn ang="0">
                  <a:pos x="25" y="10"/>
                </a:cxn>
                <a:cxn ang="0">
                  <a:pos x="22" y="10"/>
                </a:cxn>
                <a:cxn ang="0">
                  <a:pos x="19" y="10"/>
                </a:cxn>
                <a:cxn ang="0">
                  <a:pos x="16" y="11"/>
                </a:cxn>
                <a:cxn ang="0">
                  <a:pos x="14" y="11"/>
                </a:cxn>
                <a:cxn ang="0">
                  <a:pos x="11" y="11"/>
                </a:cxn>
                <a:cxn ang="0">
                  <a:pos x="8" y="11"/>
                </a:cxn>
                <a:cxn ang="0">
                  <a:pos x="6" y="12"/>
                </a:cxn>
                <a:cxn ang="0">
                  <a:pos x="4" y="12"/>
                </a:cxn>
                <a:cxn ang="0">
                  <a:pos x="1" y="12"/>
                </a:cxn>
                <a:cxn ang="0">
                  <a:pos x="0" y="13"/>
                </a:cxn>
                <a:cxn ang="0">
                  <a:pos x="0" y="1"/>
                </a:cxn>
                <a:cxn ang="0">
                  <a:pos x="34" y="0"/>
                </a:cxn>
                <a:cxn ang="0">
                  <a:pos x="47" y="7"/>
                </a:cxn>
                <a:cxn ang="0">
                  <a:pos x="48" y="20"/>
                </a:cxn>
                <a:cxn ang="0">
                  <a:pos x="48" y="20"/>
                </a:cxn>
              </a:cxnLst>
              <a:rect l="0" t="0" r="r" b="b"/>
              <a:pathLst>
                <a:path w="48" h="20">
                  <a:moveTo>
                    <a:pt x="48" y="20"/>
                  </a:moveTo>
                  <a:lnTo>
                    <a:pt x="46" y="18"/>
                  </a:lnTo>
                  <a:lnTo>
                    <a:pt x="43" y="15"/>
                  </a:lnTo>
                  <a:lnTo>
                    <a:pt x="41" y="13"/>
                  </a:lnTo>
                  <a:lnTo>
                    <a:pt x="39" y="12"/>
                  </a:lnTo>
                  <a:lnTo>
                    <a:pt x="37" y="10"/>
                  </a:lnTo>
                  <a:lnTo>
                    <a:pt x="34" y="10"/>
                  </a:lnTo>
                  <a:lnTo>
                    <a:pt x="32" y="10"/>
                  </a:lnTo>
                  <a:lnTo>
                    <a:pt x="30" y="10"/>
                  </a:lnTo>
                  <a:lnTo>
                    <a:pt x="28" y="10"/>
                  </a:lnTo>
                  <a:lnTo>
                    <a:pt x="25" y="10"/>
                  </a:lnTo>
                  <a:lnTo>
                    <a:pt x="22" y="10"/>
                  </a:lnTo>
                  <a:lnTo>
                    <a:pt x="19" y="10"/>
                  </a:lnTo>
                  <a:lnTo>
                    <a:pt x="16" y="11"/>
                  </a:lnTo>
                  <a:lnTo>
                    <a:pt x="14" y="11"/>
                  </a:lnTo>
                  <a:lnTo>
                    <a:pt x="11" y="11"/>
                  </a:lnTo>
                  <a:lnTo>
                    <a:pt x="8" y="11"/>
                  </a:lnTo>
                  <a:lnTo>
                    <a:pt x="6" y="12"/>
                  </a:lnTo>
                  <a:lnTo>
                    <a:pt x="4" y="12"/>
                  </a:lnTo>
                  <a:lnTo>
                    <a:pt x="1" y="12"/>
                  </a:lnTo>
                  <a:lnTo>
                    <a:pt x="0" y="13"/>
                  </a:lnTo>
                  <a:lnTo>
                    <a:pt x="0" y="1"/>
                  </a:lnTo>
                  <a:lnTo>
                    <a:pt x="34" y="0"/>
                  </a:lnTo>
                  <a:lnTo>
                    <a:pt x="47" y="7"/>
                  </a:lnTo>
                  <a:lnTo>
                    <a:pt x="48" y="20"/>
                  </a:lnTo>
                  <a:lnTo>
                    <a:pt x="48" y="2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6" name="Freeform 78">
              <a:extLst>
                <a:ext uri="{FF2B5EF4-FFF2-40B4-BE49-F238E27FC236}">
                  <a16:creationId xmlns:a16="http://schemas.microsoft.com/office/drawing/2014/main" id="{09912F8A-871A-10A7-DB56-8B9D6AC98DE1}"/>
                </a:ext>
              </a:extLst>
            </p:cNvPr>
            <p:cNvSpPr>
              <a:spLocks/>
            </p:cNvSpPr>
            <p:nvPr/>
          </p:nvSpPr>
          <p:spPr bwMode="auto">
            <a:xfrm>
              <a:off x="1466" y="1346"/>
              <a:ext cx="8" cy="16"/>
            </a:xfrm>
            <a:custGeom>
              <a:avLst/>
              <a:gdLst/>
              <a:ahLst/>
              <a:cxnLst>
                <a:cxn ang="0">
                  <a:pos x="1" y="0"/>
                </a:cxn>
                <a:cxn ang="0">
                  <a:pos x="2" y="0"/>
                </a:cxn>
                <a:cxn ang="0">
                  <a:pos x="4" y="0"/>
                </a:cxn>
                <a:cxn ang="0">
                  <a:pos x="6" y="2"/>
                </a:cxn>
                <a:cxn ang="0">
                  <a:pos x="8" y="3"/>
                </a:cxn>
                <a:cxn ang="0">
                  <a:pos x="10" y="5"/>
                </a:cxn>
                <a:cxn ang="0">
                  <a:pos x="12" y="6"/>
                </a:cxn>
                <a:cxn ang="0">
                  <a:pos x="13" y="9"/>
                </a:cxn>
                <a:cxn ang="0">
                  <a:pos x="13" y="12"/>
                </a:cxn>
                <a:cxn ang="0">
                  <a:pos x="13" y="15"/>
                </a:cxn>
                <a:cxn ang="0">
                  <a:pos x="13" y="17"/>
                </a:cxn>
                <a:cxn ang="0">
                  <a:pos x="13" y="21"/>
                </a:cxn>
                <a:cxn ang="0">
                  <a:pos x="13" y="23"/>
                </a:cxn>
                <a:cxn ang="0">
                  <a:pos x="13" y="25"/>
                </a:cxn>
                <a:cxn ang="0">
                  <a:pos x="13" y="27"/>
                </a:cxn>
                <a:cxn ang="0">
                  <a:pos x="13" y="27"/>
                </a:cxn>
                <a:cxn ang="0">
                  <a:pos x="0" y="27"/>
                </a:cxn>
                <a:cxn ang="0">
                  <a:pos x="1" y="0"/>
                </a:cxn>
                <a:cxn ang="0">
                  <a:pos x="1" y="0"/>
                </a:cxn>
              </a:cxnLst>
              <a:rect l="0" t="0" r="r" b="b"/>
              <a:pathLst>
                <a:path w="13" h="27">
                  <a:moveTo>
                    <a:pt x="1" y="0"/>
                  </a:moveTo>
                  <a:lnTo>
                    <a:pt x="2" y="0"/>
                  </a:lnTo>
                  <a:lnTo>
                    <a:pt x="4" y="0"/>
                  </a:lnTo>
                  <a:lnTo>
                    <a:pt x="6" y="2"/>
                  </a:lnTo>
                  <a:lnTo>
                    <a:pt x="8" y="3"/>
                  </a:lnTo>
                  <a:lnTo>
                    <a:pt x="10" y="5"/>
                  </a:lnTo>
                  <a:lnTo>
                    <a:pt x="12" y="6"/>
                  </a:lnTo>
                  <a:lnTo>
                    <a:pt x="13" y="9"/>
                  </a:lnTo>
                  <a:lnTo>
                    <a:pt x="13" y="12"/>
                  </a:lnTo>
                  <a:lnTo>
                    <a:pt x="13" y="15"/>
                  </a:lnTo>
                  <a:lnTo>
                    <a:pt x="13" y="17"/>
                  </a:lnTo>
                  <a:lnTo>
                    <a:pt x="13" y="21"/>
                  </a:lnTo>
                  <a:lnTo>
                    <a:pt x="13" y="23"/>
                  </a:lnTo>
                  <a:lnTo>
                    <a:pt x="13" y="25"/>
                  </a:lnTo>
                  <a:lnTo>
                    <a:pt x="13" y="27"/>
                  </a:lnTo>
                  <a:lnTo>
                    <a:pt x="13" y="27"/>
                  </a:lnTo>
                  <a:lnTo>
                    <a:pt x="0" y="27"/>
                  </a:lnTo>
                  <a:lnTo>
                    <a:pt x="1" y="0"/>
                  </a:lnTo>
                  <a:lnTo>
                    <a:pt x="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7" name="Freeform 79">
              <a:extLst>
                <a:ext uri="{FF2B5EF4-FFF2-40B4-BE49-F238E27FC236}">
                  <a16:creationId xmlns:a16="http://schemas.microsoft.com/office/drawing/2014/main" id="{8D40ACC9-5CFC-3352-AFFC-009A0198D395}"/>
                </a:ext>
              </a:extLst>
            </p:cNvPr>
            <p:cNvSpPr>
              <a:spLocks/>
            </p:cNvSpPr>
            <p:nvPr/>
          </p:nvSpPr>
          <p:spPr bwMode="auto">
            <a:xfrm>
              <a:off x="1453" y="1401"/>
              <a:ext cx="45" cy="10"/>
            </a:xfrm>
            <a:custGeom>
              <a:avLst/>
              <a:gdLst/>
              <a:ahLst/>
              <a:cxnLst>
                <a:cxn ang="0">
                  <a:pos x="0" y="7"/>
                </a:cxn>
                <a:cxn ang="0">
                  <a:pos x="7" y="11"/>
                </a:cxn>
                <a:cxn ang="0">
                  <a:pos x="26" y="10"/>
                </a:cxn>
                <a:cxn ang="0">
                  <a:pos x="39" y="14"/>
                </a:cxn>
                <a:cxn ang="0">
                  <a:pos x="40" y="12"/>
                </a:cxn>
                <a:cxn ang="0">
                  <a:pos x="44" y="12"/>
                </a:cxn>
                <a:cxn ang="0">
                  <a:pos x="47" y="12"/>
                </a:cxn>
                <a:cxn ang="0">
                  <a:pos x="50" y="12"/>
                </a:cxn>
                <a:cxn ang="0">
                  <a:pos x="53" y="12"/>
                </a:cxn>
                <a:cxn ang="0">
                  <a:pos x="56" y="12"/>
                </a:cxn>
                <a:cxn ang="0">
                  <a:pos x="59" y="12"/>
                </a:cxn>
                <a:cxn ang="0">
                  <a:pos x="60" y="12"/>
                </a:cxn>
                <a:cxn ang="0">
                  <a:pos x="70" y="19"/>
                </a:cxn>
                <a:cxn ang="0">
                  <a:pos x="76" y="19"/>
                </a:cxn>
                <a:cxn ang="0">
                  <a:pos x="76" y="14"/>
                </a:cxn>
                <a:cxn ang="0">
                  <a:pos x="70" y="11"/>
                </a:cxn>
                <a:cxn ang="0">
                  <a:pos x="69" y="10"/>
                </a:cxn>
                <a:cxn ang="0">
                  <a:pos x="66" y="7"/>
                </a:cxn>
                <a:cxn ang="0">
                  <a:pos x="64" y="6"/>
                </a:cxn>
                <a:cxn ang="0">
                  <a:pos x="62" y="5"/>
                </a:cxn>
                <a:cxn ang="0">
                  <a:pos x="60" y="3"/>
                </a:cxn>
                <a:cxn ang="0">
                  <a:pos x="59" y="2"/>
                </a:cxn>
                <a:cxn ang="0">
                  <a:pos x="56" y="2"/>
                </a:cxn>
                <a:cxn ang="0">
                  <a:pos x="54" y="2"/>
                </a:cxn>
                <a:cxn ang="0">
                  <a:pos x="51" y="4"/>
                </a:cxn>
                <a:cxn ang="0">
                  <a:pos x="49" y="5"/>
                </a:cxn>
                <a:cxn ang="0">
                  <a:pos x="46" y="6"/>
                </a:cxn>
                <a:cxn ang="0">
                  <a:pos x="44" y="7"/>
                </a:cxn>
                <a:cxn ang="0">
                  <a:pos x="43" y="8"/>
                </a:cxn>
                <a:cxn ang="0">
                  <a:pos x="43" y="9"/>
                </a:cxn>
                <a:cxn ang="0">
                  <a:pos x="42" y="8"/>
                </a:cxn>
                <a:cxn ang="0">
                  <a:pos x="40" y="7"/>
                </a:cxn>
                <a:cxn ang="0">
                  <a:pos x="38" y="5"/>
                </a:cxn>
                <a:cxn ang="0">
                  <a:pos x="36" y="4"/>
                </a:cxn>
                <a:cxn ang="0">
                  <a:pos x="34" y="2"/>
                </a:cxn>
                <a:cxn ang="0">
                  <a:pos x="32" y="1"/>
                </a:cxn>
                <a:cxn ang="0">
                  <a:pos x="29" y="0"/>
                </a:cxn>
                <a:cxn ang="0">
                  <a:pos x="28" y="0"/>
                </a:cxn>
                <a:cxn ang="0">
                  <a:pos x="25" y="0"/>
                </a:cxn>
                <a:cxn ang="0">
                  <a:pos x="22" y="1"/>
                </a:cxn>
                <a:cxn ang="0">
                  <a:pos x="19" y="2"/>
                </a:cxn>
                <a:cxn ang="0">
                  <a:pos x="16" y="4"/>
                </a:cxn>
                <a:cxn ang="0">
                  <a:pos x="13" y="5"/>
                </a:cxn>
                <a:cxn ang="0">
                  <a:pos x="11" y="6"/>
                </a:cxn>
                <a:cxn ang="0">
                  <a:pos x="9" y="6"/>
                </a:cxn>
                <a:cxn ang="0">
                  <a:pos x="9" y="7"/>
                </a:cxn>
                <a:cxn ang="0">
                  <a:pos x="0" y="7"/>
                </a:cxn>
                <a:cxn ang="0">
                  <a:pos x="0" y="7"/>
                </a:cxn>
              </a:cxnLst>
              <a:rect l="0" t="0" r="r" b="b"/>
              <a:pathLst>
                <a:path w="76" h="19">
                  <a:moveTo>
                    <a:pt x="0" y="7"/>
                  </a:moveTo>
                  <a:lnTo>
                    <a:pt x="7" y="11"/>
                  </a:lnTo>
                  <a:lnTo>
                    <a:pt x="26" y="10"/>
                  </a:lnTo>
                  <a:lnTo>
                    <a:pt x="39" y="14"/>
                  </a:lnTo>
                  <a:lnTo>
                    <a:pt x="40" y="12"/>
                  </a:lnTo>
                  <a:lnTo>
                    <a:pt x="44" y="12"/>
                  </a:lnTo>
                  <a:lnTo>
                    <a:pt x="47" y="12"/>
                  </a:lnTo>
                  <a:lnTo>
                    <a:pt x="50" y="12"/>
                  </a:lnTo>
                  <a:lnTo>
                    <a:pt x="53" y="12"/>
                  </a:lnTo>
                  <a:lnTo>
                    <a:pt x="56" y="12"/>
                  </a:lnTo>
                  <a:lnTo>
                    <a:pt x="59" y="12"/>
                  </a:lnTo>
                  <a:lnTo>
                    <a:pt x="60" y="12"/>
                  </a:lnTo>
                  <a:lnTo>
                    <a:pt x="70" y="19"/>
                  </a:lnTo>
                  <a:lnTo>
                    <a:pt x="76" y="19"/>
                  </a:lnTo>
                  <a:lnTo>
                    <a:pt x="76" y="14"/>
                  </a:lnTo>
                  <a:lnTo>
                    <a:pt x="70" y="11"/>
                  </a:lnTo>
                  <a:lnTo>
                    <a:pt x="69" y="10"/>
                  </a:lnTo>
                  <a:lnTo>
                    <a:pt x="66" y="7"/>
                  </a:lnTo>
                  <a:lnTo>
                    <a:pt x="64" y="6"/>
                  </a:lnTo>
                  <a:lnTo>
                    <a:pt x="62" y="5"/>
                  </a:lnTo>
                  <a:lnTo>
                    <a:pt x="60" y="3"/>
                  </a:lnTo>
                  <a:lnTo>
                    <a:pt x="59" y="2"/>
                  </a:lnTo>
                  <a:lnTo>
                    <a:pt x="56" y="2"/>
                  </a:lnTo>
                  <a:lnTo>
                    <a:pt x="54" y="2"/>
                  </a:lnTo>
                  <a:lnTo>
                    <a:pt x="51" y="4"/>
                  </a:lnTo>
                  <a:lnTo>
                    <a:pt x="49" y="5"/>
                  </a:lnTo>
                  <a:lnTo>
                    <a:pt x="46" y="6"/>
                  </a:lnTo>
                  <a:lnTo>
                    <a:pt x="44" y="7"/>
                  </a:lnTo>
                  <a:lnTo>
                    <a:pt x="43" y="8"/>
                  </a:lnTo>
                  <a:lnTo>
                    <a:pt x="43" y="9"/>
                  </a:lnTo>
                  <a:lnTo>
                    <a:pt x="42" y="8"/>
                  </a:lnTo>
                  <a:lnTo>
                    <a:pt x="40" y="7"/>
                  </a:lnTo>
                  <a:lnTo>
                    <a:pt x="38" y="5"/>
                  </a:lnTo>
                  <a:lnTo>
                    <a:pt x="36" y="4"/>
                  </a:lnTo>
                  <a:lnTo>
                    <a:pt x="34" y="2"/>
                  </a:lnTo>
                  <a:lnTo>
                    <a:pt x="32" y="1"/>
                  </a:lnTo>
                  <a:lnTo>
                    <a:pt x="29" y="0"/>
                  </a:lnTo>
                  <a:lnTo>
                    <a:pt x="28" y="0"/>
                  </a:lnTo>
                  <a:lnTo>
                    <a:pt x="25" y="0"/>
                  </a:lnTo>
                  <a:lnTo>
                    <a:pt x="22" y="1"/>
                  </a:lnTo>
                  <a:lnTo>
                    <a:pt x="19" y="2"/>
                  </a:lnTo>
                  <a:lnTo>
                    <a:pt x="16" y="4"/>
                  </a:lnTo>
                  <a:lnTo>
                    <a:pt x="13" y="5"/>
                  </a:lnTo>
                  <a:lnTo>
                    <a:pt x="11" y="6"/>
                  </a:lnTo>
                  <a:lnTo>
                    <a:pt x="9" y="6"/>
                  </a:lnTo>
                  <a:lnTo>
                    <a:pt x="9" y="7"/>
                  </a:lnTo>
                  <a:lnTo>
                    <a:pt x="0" y="7"/>
                  </a:lnTo>
                  <a:lnTo>
                    <a:pt x="0" y="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8" name="Freeform 80">
              <a:extLst>
                <a:ext uri="{FF2B5EF4-FFF2-40B4-BE49-F238E27FC236}">
                  <a16:creationId xmlns:a16="http://schemas.microsoft.com/office/drawing/2014/main" id="{5156F0EE-72AC-9C05-9D1D-B1DC829883F7}"/>
                </a:ext>
              </a:extLst>
            </p:cNvPr>
            <p:cNvSpPr>
              <a:spLocks/>
            </p:cNvSpPr>
            <p:nvPr/>
          </p:nvSpPr>
          <p:spPr bwMode="auto">
            <a:xfrm>
              <a:off x="1470" y="1416"/>
              <a:ext cx="15" cy="6"/>
            </a:xfrm>
            <a:custGeom>
              <a:avLst/>
              <a:gdLst/>
              <a:ahLst/>
              <a:cxnLst>
                <a:cxn ang="0">
                  <a:pos x="28" y="0"/>
                </a:cxn>
                <a:cxn ang="0">
                  <a:pos x="1" y="0"/>
                </a:cxn>
                <a:cxn ang="0">
                  <a:pos x="0" y="1"/>
                </a:cxn>
                <a:cxn ang="0">
                  <a:pos x="1" y="3"/>
                </a:cxn>
                <a:cxn ang="0">
                  <a:pos x="1" y="5"/>
                </a:cxn>
                <a:cxn ang="0">
                  <a:pos x="3" y="6"/>
                </a:cxn>
                <a:cxn ang="0">
                  <a:pos x="4" y="7"/>
                </a:cxn>
                <a:cxn ang="0">
                  <a:pos x="5" y="8"/>
                </a:cxn>
                <a:cxn ang="0">
                  <a:pos x="7" y="8"/>
                </a:cxn>
                <a:cxn ang="0">
                  <a:pos x="9" y="9"/>
                </a:cxn>
                <a:cxn ang="0">
                  <a:pos x="11" y="9"/>
                </a:cxn>
                <a:cxn ang="0">
                  <a:pos x="14" y="9"/>
                </a:cxn>
                <a:cxn ang="0">
                  <a:pos x="16" y="8"/>
                </a:cxn>
                <a:cxn ang="0">
                  <a:pos x="18" y="8"/>
                </a:cxn>
                <a:cxn ang="0">
                  <a:pos x="21" y="6"/>
                </a:cxn>
                <a:cxn ang="0">
                  <a:pos x="23" y="5"/>
                </a:cxn>
                <a:cxn ang="0">
                  <a:pos x="25" y="3"/>
                </a:cxn>
                <a:cxn ang="0">
                  <a:pos x="26" y="1"/>
                </a:cxn>
                <a:cxn ang="0">
                  <a:pos x="27" y="0"/>
                </a:cxn>
                <a:cxn ang="0">
                  <a:pos x="28" y="0"/>
                </a:cxn>
                <a:cxn ang="0">
                  <a:pos x="28" y="0"/>
                </a:cxn>
              </a:cxnLst>
              <a:rect l="0" t="0" r="r" b="b"/>
              <a:pathLst>
                <a:path w="28" h="9">
                  <a:moveTo>
                    <a:pt x="28" y="0"/>
                  </a:moveTo>
                  <a:lnTo>
                    <a:pt x="1" y="0"/>
                  </a:lnTo>
                  <a:lnTo>
                    <a:pt x="0" y="1"/>
                  </a:lnTo>
                  <a:lnTo>
                    <a:pt x="1" y="3"/>
                  </a:lnTo>
                  <a:lnTo>
                    <a:pt x="1" y="5"/>
                  </a:lnTo>
                  <a:lnTo>
                    <a:pt x="3" y="6"/>
                  </a:lnTo>
                  <a:lnTo>
                    <a:pt x="4" y="7"/>
                  </a:lnTo>
                  <a:lnTo>
                    <a:pt x="5" y="8"/>
                  </a:lnTo>
                  <a:lnTo>
                    <a:pt x="7" y="8"/>
                  </a:lnTo>
                  <a:lnTo>
                    <a:pt x="9" y="9"/>
                  </a:lnTo>
                  <a:lnTo>
                    <a:pt x="11" y="9"/>
                  </a:lnTo>
                  <a:lnTo>
                    <a:pt x="14" y="9"/>
                  </a:lnTo>
                  <a:lnTo>
                    <a:pt x="16" y="8"/>
                  </a:lnTo>
                  <a:lnTo>
                    <a:pt x="18" y="8"/>
                  </a:lnTo>
                  <a:lnTo>
                    <a:pt x="21" y="6"/>
                  </a:lnTo>
                  <a:lnTo>
                    <a:pt x="23" y="5"/>
                  </a:lnTo>
                  <a:lnTo>
                    <a:pt x="25" y="3"/>
                  </a:lnTo>
                  <a:lnTo>
                    <a:pt x="26" y="1"/>
                  </a:lnTo>
                  <a:lnTo>
                    <a:pt x="27" y="0"/>
                  </a:lnTo>
                  <a:lnTo>
                    <a:pt x="28" y="0"/>
                  </a:lnTo>
                  <a:lnTo>
                    <a:pt x="2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9" name="Freeform 81">
              <a:extLst>
                <a:ext uri="{FF2B5EF4-FFF2-40B4-BE49-F238E27FC236}">
                  <a16:creationId xmlns:a16="http://schemas.microsoft.com/office/drawing/2014/main" id="{8B179661-8B51-CA5E-45A4-54BF9AAA4C21}"/>
                </a:ext>
              </a:extLst>
            </p:cNvPr>
            <p:cNvSpPr>
              <a:spLocks/>
            </p:cNvSpPr>
            <p:nvPr/>
          </p:nvSpPr>
          <p:spPr bwMode="auto">
            <a:xfrm>
              <a:off x="1413" y="1312"/>
              <a:ext cx="121" cy="191"/>
            </a:xfrm>
            <a:custGeom>
              <a:avLst/>
              <a:gdLst/>
              <a:ahLst/>
              <a:cxnLst>
                <a:cxn ang="0">
                  <a:pos x="15" y="207"/>
                </a:cxn>
                <a:cxn ang="0">
                  <a:pos x="30" y="223"/>
                </a:cxn>
                <a:cxn ang="0">
                  <a:pos x="42" y="235"/>
                </a:cxn>
                <a:cxn ang="0">
                  <a:pos x="57" y="246"/>
                </a:cxn>
                <a:cxn ang="0">
                  <a:pos x="73" y="261"/>
                </a:cxn>
                <a:cxn ang="0">
                  <a:pos x="88" y="281"/>
                </a:cxn>
                <a:cxn ang="0">
                  <a:pos x="101" y="300"/>
                </a:cxn>
                <a:cxn ang="0">
                  <a:pos x="110" y="315"/>
                </a:cxn>
                <a:cxn ang="0">
                  <a:pos x="116" y="323"/>
                </a:cxn>
                <a:cxn ang="0">
                  <a:pos x="126" y="332"/>
                </a:cxn>
                <a:cxn ang="0">
                  <a:pos x="141" y="331"/>
                </a:cxn>
                <a:cxn ang="0">
                  <a:pos x="155" y="325"/>
                </a:cxn>
                <a:cxn ang="0">
                  <a:pos x="168" y="313"/>
                </a:cxn>
                <a:cxn ang="0">
                  <a:pos x="171" y="298"/>
                </a:cxn>
                <a:cxn ang="0">
                  <a:pos x="172" y="285"/>
                </a:cxn>
                <a:cxn ang="0">
                  <a:pos x="173" y="272"/>
                </a:cxn>
                <a:cxn ang="0">
                  <a:pos x="174" y="259"/>
                </a:cxn>
                <a:cxn ang="0">
                  <a:pos x="174" y="246"/>
                </a:cxn>
                <a:cxn ang="0">
                  <a:pos x="175" y="233"/>
                </a:cxn>
                <a:cxn ang="0">
                  <a:pos x="175" y="216"/>
                </a:cxn>
                <a:cxn ang="0">
                  <a:pos x="179" y="206"/>
                </a:cxn>
                <a:cxn ang="0">
                  <a:pos x="186" y="189"/>
                </a:cxn>
                <a:cxn ang="0">
                  <a:pos x="191" y="176"/>
                </a:cxn>
                <a:cxn ang="0">
                  <a:pos x="196" y="163"/>
                </a:cxn>
                <a:cxn ang="0">
                  <a:pos x="200" y="149"/>
                </a:cxn>
                <a:cxn ang="0">
                  <a:pos x="203" y="135"/>
                </a:cxn>
                <a:cxn ang="0">
                  <a:pos x="207" y="118"/>
                </a:cxn>
                <a:cxn ang="0">
                  <a:pos x="198" y="128"/>
                </a:cxn>
                <a:cxn ang="0">
                  <a:pos x="193" y="140"/>
                </a:cxn>
                <a:cxn ang="0">
                  <a:pos x="187" y="154"/>
                </a:cxn>
                <a:cxn ang="0">
                  <a:pos x="180" y="171"/>
                </a:cxn>
                <a:cxn ang="0">
                  <a:pos x="172" y="186"/>
                </a:cxn>
                <a:cxn ang="0">
                  <a:pos x="156" y="203"/>
                </a:cxn>
                <a:cxn ang="0">
                  <a:pos x="143" y="216"/>
                </a:cxn>
                <a:cxn ang="0">
                  <a:pos x="136" y="221"/>
                </a:cxn>
                <a:cxn ang="0">
                  <a:pos x="119" y="225"/>
                </a:cxn>
                <a:cxn ang="0">
                  <a:pos x="96" y="226"/>
                </a:cxn>
                <a:cxn ang="0">
                  <a:pos x="76" y="217"/>
                </a:cxn>
                <a:cxn ang="0">
                  <a:pos x="57" y="204"/>
                </a:cxn>
                <a:cxn ang="0">
                  <a:pos x="44" y="195"/>
                </a:cxn>
                <a:cxn ang="0">
                  <a:pos x="32" y="183"/>
                </a:cxn>
                <a:cxn ang="0">
                  <a:pos x="26" y="163"/>
                </a:cxn>
                <a:cxn ang="0">
                  <a:pos x="24" y="151"/>
                </a:cxn>
                <a:cxn ang="0">
                  <a:pos x="47" y="163"/>
                </a:cxn>
                <a:cxn ang="0">
                  <a:pos x="36" y="145"/>
                </a:cxn>
                <a:cxn ang="0">
                  <a:pos x="28" y="134"/>
                </a:cxn>
                <a:cxn ang="0">
                  <a:pos x="21" y="118"/>
                </a:cxn>
                <a:cxn ang="0">
                  <a:pos x="20" y="102"/>
                </a:cxn>
                <a:cxn ang="0">
                  <a:pos x="20" y="86"/>
                </a:cxn>
                <a:cxn ang="0">
                  <a:pos x="21" y="71"/>
                </a:cxn>
                <a:cxn ang="0">
                  <a:pos x="21" y="55"/>
                </a:cxn>
                <a:cxn ang="0">
                  <a:pos x="33" y="37"/>
                </a:cxn>
                <a:cxn ang="0">
                  <a:pos x="39" y="28"/>
                </a:cxn>
                <a:cxn ang="0">
                  <a:pos x="39" y="14"/>
                </a:cxn>
                <a:cxn ang="0">
                  <a:pos x="38" y="0"/>
                </a:cxn>
              </a:cxnLst>
              <a:rect l="0" t="0" r="r" b="b"/>
              <a:pathLst>
                <a:path w="210" h="335">
                  <a:moveTo>
                    <a:pt x="8" y="103"/>
                  </a:moveTo>
                  <a:lnTo>
                    <a:pt x="11" y="161"/>
                  </a:lnTo>
                  <a:lnTo>
                    <a:pt x="11" y="202"/>
                  </a:lnTo>
                  <a:lnTo>
                    <a:pt x="12" y="203"/>
                  </a:lnTo>
                  <a:lnTo>
                    <a:pt x="14" y="205"/>
                  </a:lnTo>
                  <a:lnTo>
                    <a:pt x="15" y="207"/>
                  </a:lnTo>
                  <a:lnTo>
                    <a:pt x="17" y="210"/>
                  </a:lnTo>
                  <a:lnTo>
                    <a:pt x="19" y="212"/>
                  </a:lnTo>
                  <a:lnTo>
                    <a:pt x="23" y="215"/>
                  </a:lnTo>
                  <a:lnTo>
                    <a:pt x="25" y="218"/>
                  </a:lnTo>
                  <a:lnTo>
                    <a:pt x="28" y="221"/>
                  </a:lnTo>
                  <a:lnTo>
                    <a:pt x="30" y="223"/>
                  </a:lnTo>
                  <a:lnTo>
                    <a:pt x="32" y="226"/>
                  </a:lnTo>
                  <a:lnTo>
                    <a:pt x="34" y="228"/>
                  </a:lnTo>
                  <a:lnTo>
                    <a:pt x="36" y="230"/>
                  </a:lnTo>
                  <a:lnTo>
                    <a:pt x="38" y="231"/>
                  </a:lnTo>
                  <a:lnTo>
                    <a:pt x="40" y="233"/>
                  </a:lnTo>
                  <a:lnTo>
                    <a:pt x="42" y="235"/>
                  </a:lnTo>
                  <a:lnTo>
                    <a:pt x="44" y="237"/>
                  </a:lnTo>
                  <a:lnTo>
                    <a:pt x="47" y="239"/>
                  </a:lnTo>
                  <a:lnTo>
                    <a:pt x="49" y="241"/>
                  </a:lnTo>
                  <a:lnTo>
                    <a:pt x="51" y="242"/>
                  </a:lnTo>
                  <a:lnTo>
                    <a:pt x="55" y="245"/>
                  </a:lnTo>
                  <a:lnTo>
                    <a:pt x="57" y="246"/>
                  </a:lnTo>
                  <a:lnTo>
                    <a:pt x="60" y="248"/>
                  </a:lnTo>
                  <a:lnTo>
                    <a:pt x="63" y="250"/>
                  </a:lnTo>
                  <a:lnTo>
                    <a:pt x="66" y="253"/>
                  </a:lnTo>
                  <a:lnTo>
                    <a:pt x="68" y="255"/>
                  </a:lnTo>
                  <a:lnTo>
                    <a:pt x="71" y="258"/>
                  </a:lnTo>
                  <a:lnTo>
                    <a:pt x="73" y="261"/>
                  </a:lnTo>
                  <a:lnTo>
                    <a:pt x="76" y="265"/>
                  </a:lnTo>
                  <a:lnTo>
                    <a:pt x="78" y="267"/>
                  </a:lnTo>
                  <a:lnTo>
                    <a:pt x="81" y="271"/>
                  </a:lnTo>
                  <a:lnTo>
                    <a:pt x="83" y="274"/>
                  </a:lnTo>
                  <a:lnTo>
                    <a:pt x="86" y="277"/>
                  </a:lnTo>
                  <a:lnTo>
                    <a:pt x="88" y="281"/>
                  </a:lnTo>
                  <a:lnTo>
                    <a:pt x="91" y="284"/>
                  </a:lnTo>
                  <a:lnTo>
                    <a:pt x="93" y="288"/>
                  </a:lnTo>
                  <a:lnTo>
                    <a:pt x="95" y="291"/>
                  </a:lnTo>
                  <a:lnTo>
                    <a:pt x="97" y="294"/>
                  </a:lnTo>
                  <a:lnTo>
                    <a:pt x="99" y="297"/>
                  </a:lnTo>
                  <a:lnTo>
                    <a:pt x="101" y="300"/>
                  </a:lnTo>
                  <a:lnTo>
                    <a:pt x="103" y="303"/>
                  </a:lnTo>
                  <a:lnTo>
                    <a:pt x="104" y="305"/>
                  </a:lnTo>
                  <a:lnTo>
                    <a:pt x="106" y="308"/>
                  </a:lnTo>
                  <a:lnTo>
                    <a:pt x="108" y="310"/>
                  </a:lnTo>
                  <a:lnTo>
                    <a:pt x="109" y="313"/>
                  </a:lnTo>
                  <a:lnTo>
                    <a:pt x="110" y="315"/>
                  </a:lnTo>
                  <a:lnTo>
                    <a:pt x="113" y="316"/>
                  </a:lnTo>
                  <a:lnTo>
                    <a:pt x="113" y="318"/>
                  </a:lnTo>
                  <a:lnTo>
                    <a:pt x="114" y="320"/>
                  </a:lnTo>
                  <a:lnTo>
                    <a:pt x="115" y="321"/>
                  </a:lnTo>
                  <a:lnTo>
                    <a:pt x="116" y="322"/>
                  </a:lnTo>
                  <a:lnTo>
                    <a:pt x="116" y="323"/>
                  </a:lnTo>
                  <a:lnTo>
                    <a:pt x="117" y="325"/>
                  </a:lnTo>
                  <a:lnTo>
                    <a:pt x="119" y="327"/>
                  </a:lnTo>
                  <a:lnTo>
                    <a:pt x="121" y="330"/>
                  </a:lnTo>
                  <a:lnTo>
                    <a:pt x="122" y="331"/>
                  </a:lnTo>
                  <a:lnTo>
                    <a:pt x="124" y="332"/>
                  </a:lnTo>
                  <a:lnTo>
                    <a:pt x="126" y="332"/>
                  </a:lnTo>
                  <a:lnTo>
                    <a:pt x="128" y="335"/>
                  </a:lnTo>
                  <a:lnTo>
                    <a:pt x="130" y="335"/>
                  </a:lnTo>
                  <a:lnTo>
                    <a:pt x="133" y="335"/>
                  </a:lnTo>
                  <a:lnTo>
                    <a:pt x="136" y="333"/>
                  </a:lnTo>
                  <a:lnTo>
                    <a:pt x="139" y="332"/>
                  </a:lnTo>
                  <a:lnTo>
                    <a:pt x="141" y="331"/>
                  </a:lnTo>
                  <a:lnTo>
                    <a:pt x="144" y="330"/>
                  </a:lnTo>
                  <a:lnTo>
                    <a:pt x="147" y="328"/>
                  </a:lnTo>
                  <a:lnTo>
                    <a:pt x="149" y="327"/>
                  </a:lnTo>
                  <a:lnTo>
                    <a:pt x="151" y="326"/>
                  </a:lnTo>
                  <a:lnTo>
                    <a:pt x="153" y="325"/>
                  </a:lnTo>
                  <a:lnTo>
                    <a:pt x="155" y="325"/>
                  </a:lnTo>
                  <a:lnTo>
                    <a:pt x="157" y="324"/>
                  </a:lnTo>
                  <a:lnTo>
                    <a:pt x="160" y="322"/>
                  </a:lnTo>
                  <a:lnTo>
                    <a:pt x="163" y="320"/>
                  </a:lnTo>
                  <a:lnTo>
                    <a:pt x="165" y="317"/>
                  </a:lnTo>
                  <a:lnTo>
                    <a:pt x="167" y="314"/>
                  </a:lnTo>
                  <a:lnTo>
                    <a:pt x="168" y="313"/>
                  </a:lnTo>
                  <a:lnTo>
                    <a:pt x="168" y="311"/>
                  </a:lnTo>
                  <a:lnTo>
                    <a:pt x="168" y="309"/>
                  </a:lnTo>
                  <a:lnTo>
                    <a:pt x="170" y="307"/>
                  </a:lnTo>
                  <a:lnTo>
                    <a:pt x="170" y="304"/>
                  </a:lnTo>
                  <a:lnTo>
                    <a:pt x="171" y="301"/>
                  </a:lnTo>
                  <a:lnTo>
                    <a:pt x="171" y="298"/>
                  </a:lnTo>
                  <a:lnTo>
                    <a:pt x="172" y="295"/>
                  </a:lnTo>
                  <a:lnTo>
                    <a:pt x="172" y="293"/>
                  </a:lnTo>
                  <a:lnTo>
                    <a:pt x="172" y="291"/>
                  </a:lnTo>
                  <a:lnTo>
                    <a:pt x="172" y="289"/>
                  </a:lnTo>
                  <a:lnTo>
                    <a:pt x="172" y="287"/>
                  </a:lnTo>
                  <a:lnTo>
                    <a:pt x="172" y="285"/>
                  </a:lnTo>
                  <a:lnTo>
                    <a:pt x="172" y="283"/>
                  </a:lnTo>
                  <a:lnTo>
                    <a:pt x="172" y="281"/>
                  </a:lnTo>
                  <a:lnTo>
                    <a:pt x="173" y="278"/>
                  </a:lnTo>
                  <a:lnTo>
                    <a:pt x="173" y="276"/>
                  </a:lnTo>
                  <a:lnTo>
                    <a:pt x="173" y="274"/>
                  </a:lnTo>
                  <a:lnTo>
                    <a:pt x="173" y="272"/>
                  </a:lnTo>
                  <a:lnTo>
                    <a:pt x="173" y="269"/>
                  </a:lnTo>
                  <a:lnTo>
                    <a:pt x="173" y="267"/>
                  </a:lnTo>
                  <a:lnTo>
                    <a:pt x="174" y="265"/>
                  </a:lnTo>
                  <a:lnTo>
                    <a:pt x="174" y="263"/>
                  </a:lnTo>
                  <a:lnTo>
                    <a:pt x="174" y="261"/>
                  </a:lnTo>
                  <a:lnTo>
                    <a:pt x="174" y="259"/>
                  </a:lnTo>
                  <a:lnTo>
                    <a:pt x="174" y="257"/>
                  </a:lnTo>
                  <a:lnTo>
                    <a:pt x="174" y="255"/>
                  </a:lnTo>
                  <a:lnTo>
                    <a:pt x="174" y="252"/>
                  </a:lnTo>
                  <a:lnTo>
                    <a:pt x="174" y="250"/>
                  </a:lnTo>
                  <a:lnTo>
                    <a:pt x="174" y="248"/>
                  </a:lnTo>
                  <a:lnTo>
                    <a:pt x="174" y="246"/>
                  </a:lnTo>
                  <a:lnTo>
                    <a:pt x="174" y="244"/>
                  </a:lnTo>
                  <a:lnTo>
                    <a:pt x="174" y="242"/>
                  </a:lnTo>
                  <a:lnTo>
                    <a:pt x="174" y="240"/>
                  </a:lnTo>
                  <a:lnTo>
                    <a:pt x="174" y="238"/>
                  </a:lnTo>
                  <a:lnTo>
                    <a:pt x="175" y="236"/>
                  </a:lnTo>
                  <a:lnTo>
                    <a:pt x="175" y="233"/>
                  </a:lnTo>
                  <a:lnTo>
                    <a:pt x="175" y="230"/>
                  </a:lnTo>
                  <a:lnTo>
                    <a:pt x="175" y="227"/>
                  </a:lnTo>
                  <a:lnTo>
                    <a:pt x="175" y="223"/>
                  </a:lnTo>
                  <a:lnTo>
                    <a:pt x="175" y="220"/>
                  </a:lnTo>
                  <a:lnTo>
                    <a:pt x="175" y="219"/>
                  </a:lnTo>
                  <a:lnTo>
                    <a:pt x="175" y="216"/>
                  </a:lnTo>
                  <a:lnTo>
                    <a:pt x="175" y="215"/>
                  </a:lnTo>
                  <a:lnTo>
                    <a:pt x="175" y="214"/>
                  </a:lnTo>
                  <a:lnTo>
                    <a:pt x="176" y="213"/>
                  </a:lnTo>
                  <a:lnTo>
                    <a:pt x="176" y="212"/>
                  </a:lnTo>
                  <a:lnTo>
                    <a:pt x="178" y="209"/>
                  </a:lnTo>
                  <a:lnTo>
                    <a:pt x="179" y="206"/>
                  </a:lnTo>
                  <a:lnTo>
                    <a:pt x="180" y="203"/>
                  </a:lnTo>
                  <a:lnTo>
                    <a:pt x="181" y="199"/>
                  </a:lnTo>
                  <a:lnTo>
                    <a:pt x="184" y="195"/>
                  </a:lnTo>
                  <a:lnTo>
                    <a:pt x="184" y="193"/>
                  </a:lnTo>
                  <a:lnTo>
                    <a:pt x="185" y="191"/>
                  </a:lnTo>
                  <a:lnTo>
                    <a:pt x="186" y="189"/>
                  </a:lnTo>
                  <a:lnTo>
                    <a:pt x="187" y="187"/>
                  </a:lnTo>
                  <a:lnTo>
                    <a:pt x="188" y="185"/>
                  </a:lnTo>
                  <a:lnTo>
                    <a:pt x="189" y="183"/>
                  </a:lnTo>
                  <a:lnTo>
                    <a:pt x="190" y="181"/>
                  </a:lnTo>
                  <a:lnTo>
                    <a:pt x="191" y="178"/>
                  </a:lnTo>
                  <a:lnTo>
                    <a:pt x="191" y="176"/>
                  </a:lnTo>
                  <a:lnTo>
                    <a:pt x="192" y="174"/>
                  </a:lnTo>
                  <a:lnTo>
                    <a:pt x="193" y="172"/>
                  </a:lnTo>
                  <a:lnTo>
                    <a:pt x="194" y="170"/>
                  </a:lnTo>
                  <a:lnTo>
                    <a:pt x="194" y="167"/>
                  </a:lnTo>
                  <a:lnTo>
                    <a:pt x="195" y="165"/>
                  </a:lnTo>
                  <a:lnTo>
                    <a:pt x="196" y="163"/>
                  </a:lnTo>
                  <a:lnTo>
                    <a:pt x="197" y="162"/>
                  </a:lnTo>
                  <a:lnTo>
                    <a:pt x="197" y="158"/>
                  </a:lnTo>
                  <a:lnTo>
                    <a:pt x="199" y="155"/>
                  </a:lnTo>
                  <a:lnTo>
                    <a:pt x="199" y="152"/>
                  </a:lnTo>
                  <a:lnTo>
                    <a:pt x="200" y="151"/>
                  </a:lnTo>
                  <a:lnTo>
                    <a:pt x="200" y="149"/>
                  </a:lnTo>
                  <a:lnTo>
                    <a:pt x="201" y="147"/>
                  </a:lnTo>
                  <a:lnTo>
                    <a:pt x="201" y="145"/>
                  </a:lnTo>
                  <a:lnTo>
                    <a:pt x="201" y="143"/>
                  </a:lnTo>
                  <a:lnTo>
                    <a:pt x="202" y="141"/>
                  </a:lnTo>
                  <a:lnTo>
                    <a:pt x="202" y="139"/>
                  </a:lnTo>
                  <a:lnTo>
                    <a:pt x="203" y="135"/>
                  </a:lnTo>
                  <a:lnTo>
                    <a:pt x="205" y="132"/>
                  </a:lnTo>
                  <a:lnTo>
                    <a:pt x="205" y="128"/>
                  </a:lnTo>
                  <a:lnTo>
                    <a:pt x="206" y="125"/>
                  </a:lnTo>
                  <a:lnTo>
                    <a:pt x="206" y="122"/>
                  </a:lnTo>
                  <a:lnTo>
                    <a:pt x="207" y="120"/>
                  </a:lnTo>
                  <a:lnTo>
                    <a:pt x="207" y="118"/>
                  </a:lnTo>
                  <a:lnTo>
                    <a:pt x="208" y="116"/>
                  </a:lnTo>
                  <a:lnTo>
                    <a:pt x="208" y="115"/>
                  </a:lnTo>
                  <a:lnTo>
                    <a:pt x="208" y="115"/>
                  </a:lnTo>
                  <a:lnTo>
                    <a:pt x="210" y="86"/>
                  </a:lnTo>
                  <a:lnTo>
                    <a:pt x="198" y="127"/>
                  </a:lnTo>
                  <a:lnTo>
                    <a:pt x="198" y="128"/>
                  </a:lnTo>
                  <a:lnTo>
                    <a:pt x="197" y="129"/>
                  </a:lnTo>
                  <a:lnTo>
                    <a:pt x="196" y="131"/>
                  </a:lnTo>
                  <a:lnTo>
                    <a:pt x="195" y="134"/>
                  </a:lnTo>
                  <a:lnTo>
                    <a:pt x="194" y="136"/>
                  </a:lnTo>
                  <a:lnTo>
                    <a:pt x="194" y="138"/>
                  </a:lnTo>
                  <a:lnTo>
                    <a:pt x="193" y="140"/>
                  </a:lnTo>
                  <a:lnTo>
                    <a:pt x="192" y="142"/>
                  </a:lnTo>
                  <a:lnTo>
                    <a:pt x="191" y="144"/>
                  </a:lnTo>
                  <a:lnTo>
                    <a:pt x="190" y="147"/>
                  </a:lnTo>
                  <a:lnTo>
                    <a:pt x="189" y="149"/>
                  </a:lnTo>
                  <a:lnTo>
                    <a:pt x="188" y="152"/>
                  </a:lnTo>
                  <a:lnTo>
                    <a:pt x="187" y="154"/>
                  </a:lnTo>
                  <a:lnTo>
                    <a:pt x="186" y="157"/>
                  </a:lnTo>
                  <a:lnTo>
                    <a:pt x="185" y="159"/>
                  </a:lnTo>
                  <a:lnTo>
                    <a:pt x="184" y="162"/>
                  </a:lnTo>
                  <a:lnTo>
                    <a:pt x="182" y="165"/>
                  </a:lnTo>
                  <a:lnTo>
                    <a:pt x="181" y="167"/>
                  </a:lnTo>
                  <a:lnTo>
                    <a:pt x="180" y="171"/>
                  </a:lnTo>
                  <a:lnTo>
                    <a:pt x="179" y="173"/>
                  </a:lnTo>
                  <a:lnTo>
                    <a:pt x="178" y="176"/>
                  </a:lnTo>
                  <a:lnTo>
                    <a:pt x="176" y="178"/>
                  </a:lnTo>
                  <a:lnTo>
                    <a:pt x="175" y="180"/>
                  </a:lnTo>
                  <a:lnTo>
                    <a:pt x="174" y="182"/>
                  </a:lnTo>
                  <a:lnTo>
                    <a:pt x="172" y="186"/>
                  </a:lnTo>
                  <a:lnTo>
                    <a:pt x="170" y="189"/>
                  </a:lnTo>
                  <a:lnTo>
                    <a:pt x="166" y="192"/>
                  </a:lnTo>
                  <a:lnTo>
                    <a:pt x="164" y="195"/>
                  </a:lnTo>
                  <a:lnTo>
                    <a:pt x="161" y="198"/>
                  </a:lnTo>
                  <a:lnTo>
                    <a:pt x="159" y="200"/>
                  </a:lnTo>
                  <a:lnTo>
                    <a:pt x="156" y="203"/>
                  </a:lnTo>
                  <a:lnTo>
                    <a:pt x="154" y="205"/>
                  </a:lnTo>
                  <a:lnTo>
                    <a:pt x="151" y="208"/>
                  </a:lnTo>
                  <a:lnTo>
                    <a:pt x="149" y="211"/>
                  </a:lnTo>
                  <a:lnTo>
                    <a:pt x="147" y="213"/>
                  </a:lnTo>
                  <a:lnTo>
                    <a:pt x="145" y="215"/>
                  </a:lnTo>
                  <a:lnTo>
                    <a:pt x="143" y="216"/>
                  </a:lnTo>
                  <a:lnTo>
                    <a:pt x="142" y="218"/>
                  </a:lnTo>
                  <a:lnTo>
                    <a:pt x="140" y="220"/>
                  </a:lnTo>
                  <a:lnTo>
                    <a:pt x="139" y="221"/>
                  </a:lnTo>
                  <a:lnTo>
                    <a:pt x="138" y="221"/>
                  </a:lnTo>
                  <a:lnTo>
                    <a:pt x="137" y="221"/>
                  </a:lnTo>
                  <a:lnTo>
                    <a:pt x="136" y="221"/>
                  </a:lnTo>
                  <a:lnTo>
                    <a:pt x="134" y="221"/>
                  </a:lnTo>
                  <a:lnTo>
                    <a:pt x="131" y="222"/>
                  </a:lnTo>
                  <a:lnTo>
                    <a:pt x="129" y="223"/>
                  </a:lnTo>
                  <a:lnTo>
                    <a:pt x="125" y="223"/>
                  </a:lnTo>
                  <a:lnTo>
                    <a:pt x="122" y="225"/>
                  </a:lnTo>
                  <a:lnTo>
                    <a:pt x="119" y="225"/>
                  </a:lnTo>
                  <a:lnTo>
                    <a:pt x="115" y="225"/>
                  </a:lnTo>
                  <a:lnTo>
                    <a:pt x="110" y="226"/>
                  </a:lnTo>
                  <a:lnTo>
                    <a:pt x="107" y="226"/>
                  </a:lnTo>
                  <a:lnTo>
                    <a:pt x="103" y="226"/>
                  </a:lnTo>
                  <a:lnTo>
                    <a:pt x="99" y="226"/>
                  </a:lnTo>
                  <a:lnTo>
                    <a:pt x="96" y="226"/>
                  </a:lnTo>
                  <a:lnTo>
                    <a:pt x="93" y="226"/>
                  </a:lnTo>
                  <a:lnTo>
                    <a:pt x="90" y="223"/>
                  </a:lnTo>
                  <a:lnTo>
                    <a:pt x="86" y="222"/>
                  </a:lnTo>
                  <a:lnTo>
                    <a:pt x="83" y="220"/>
                  </a:lnTo>
                  <a:lnTo>
                    <a:pt x="79" y="219"/>
                  </a:lnTo>
                  <a:lnTo>
                    <a:pt x="76" y="217"/>
                  </a:lnTo>
                  <a:lnTo>
                    <a:pt x="72" y="214"/>
                  </a:lnTo>
                  <a:lnTo>
                    <a:pt x="69" y="212"/>
                  </a:lnTo>
                  <a:lnTo>
                    <a:pt x="66" y="210"/>
                  </a:lnTo>
                  <a:lnTo>
                    <a:pt x="62" y="208"/>
                  </a:lnTo>
                  <a:lnTo>
                    <a:pt x="60" y="206"/>
                  </a:lnTo>
                  <a:lnTo>
                    <a:pt x="57" y="204"/>
                  </a:lnTo>
                  <a:lnTo>
                    <a:pt x="55" y="202"/>
                  </a:lnTo>
                  <a:lnTo>
                    <a:pt x="51" y="200"/>
                  </a:lnTo>
                  <a:lnTo>
                    <a:pt x="50" y="199"/>
                  </a:lnTo>
                  <a:lnTo>
                    <a:pt x="49" y="198"/>
                  </a:lnTo>
                  <a:lnTo>
                    <a:pt x="46" y="197"/>
                  </a:lnTo>
                  <a:lnTo>
                    <a:pt x="44" y="195"/>
                  </a:lnTo>
                  <a:lnTo>
                    <a:pt x="42" y="194"/>
                  </a:lnTo>
                  <a:lnTo>
                    <a:pt x="40" y="192"/>
                  </a:lnTo>
                  <a:lnTo>
                    <a:pt x="38" y="190"/>
                  </a:lnTo>
                  <a:lnTo>
                    <a:pt x="36" y="188"/>
                  </a:lnTo>
                  <a:lnTo>
                    <a:pt x="34" y="186"/>
                  </a:lnTo>
                  <a:lnTo>
                    <a:pt x="32" y="183"/>
                  </a:lnTo>
                  <a:lnTo>
                    <a:pt x="30" y="180"/>
                  </a:lnTo>
                  <a:lnTo>
                    <a:pt x="28" y="177"/>
                  </a:lnTo>
                  <a:lnTo>
                    <a:pt x="27" y="174"/>
                  </a:lnTo>
                  <a:lnTo>
                    <a:pt x="26" y="171"/>
                  </a:lnTo>
                  <a:lnTo>
                    <a:pt x="26" y="167"/>
                  </a:lnTo>
                  <a:lnTo>
                    <a:pt x="26" y="163"/>
                  </a:lnTo>
                  <a:lnTo>
                    <a:pt x="25" y="160"/>
                  </a:lnTo>
                  <a:lnTo>
                    <a:pt x="25" y="157"/>
                  </a:lnTo>
                  <a:lnTo>
                    <a:pt x="25" y="155"/>
                  </a:lnTo>
                  <a:lnTo>
                    <a:pt x="24" y="153"/>
                  </a:lnTo>
                  <a:lnTo>
                    <a:pt x="24" y="152"/>
                  </a:lnTo>
                  <a:lnTo>
                    <a:pt x="24" y="151"/>
                  </a:lnTo>
                  <a:lnTo>
                    <a:pt x="24" y="150"/>
                  </a:lnTo>
                  <a:lnTo>
                    <a:pt x="24" y="148"/>
                  </a:lnTo>
                  <a:lnTo>
                    <a:pt x="50" y="167"/>
                  </a:lnTo>
                  <a:lnTo>
                    <a:pt x="49" y="166"/>
                  </a:lnTo>
                  <a:lnTo>
                    <a:pt x="49" y="165"/>
                  </a:lnTo>
                  <a:lnTo>
                    <a:pt x="47" y="163"/>
                  </a:lnTo>
                  <a:lnTo>
                    <a:pt x="46" y="161"/>
                  </a:lnTo>
                  <a:lnTo>
                    <a:pt x="44" y="157"/>
                  </a:lnTo>
                  <a:lnTo>
                    <a:pt x="42" y="155"/>
                  </a:lnTo>
                  <a:lnTo>
                    <a:pt x="39" y="151"/>
                  </a:lnTo>
                  <a:lnTo>
                    <a:pt x="37" y="147"/>
                  </a:lnTo>
                  <a:lnTo>
                    <a:pt x="36" y="145"/>
                  </a:lnTo>
                  <a:lnTo>
                    <a:pt x="34" y="144"/>
                  </a:lnTo>
                  <a:lnTo>
                    <a:pt x="33" y="141"/>
                  </a:lnTo>
                  <a:lnTo>
                    <a:pt x="32" y="140"/>
                  </a:lnTo>
                  <a:lnTo>
                    <a:pt x="30" y="138"/>
                  </a:lnTo>
                  <a:lnTo>
                    <a:pt x="29" y="135"/>
                  </a:lnTo>
                  <a:lnTo>
                    <a:pt x="28" y="134"/>
                  </a:lnTo>
                  <a:lnTo>
                    <a:pt x="27" y="132"/>
                  </a:lnTo>
                  <a:lnTo>
                    <a:pt x="25" y="128"/>
                  </a:lnTo>
                  <a:lnTo>
                    <a:pt x="23" y="125"/>
                  </a:lnTo>
                  <a:lnTo>
                    <a:pt x="22" y="122"/>
                  </a:lnTo>
                  <a:lnTo>
                    <a:pt x="22" y="120"/>
                  </a:lnTo>
                  <a:lnTo>
                    <a:pt x="21" y="118"/>
                  </a:lnTo>
                  <a:lnTo>
                    <a:pt x="21" y="115"/>
                  </a:lnTo>
                  <a:lnTo>
                    <a:pt x="20" y="112"/>
                  </a:lnTo>
                  <a:lnTo>
                    <a:pt x="20" y="109"/>
                  </a:lnTo>
                  <a:lnTo>
                    <a:pt x="20" y="107"/>
                  </a:lnTo>
                  <a:lnTo>
                    <a:pt x="20" y="105"/>
                  </a:lnTo>
                  <a:lnTo>
                    <a:pt x="20" y="102"/>
                  </a:lnTo>
                  <a:lnTo>
                    <a:pt x="20" y="100"/>
                  </a:lnTo>
                  <a:lnTo>
                    <a:pt x="20" y="97"/>
                  </a:lnTo>
                  <a:lnTo>
                    <a:pt x="20" y="95"/>
                  </a:lnTo>
                  <a:lnTo>
                    <a:pt x="20" y="92"/>
                  </a:lnTo>
                  <a:lnTo>
                    <a:pt x="20" y="89"/>
                  </a:lnTo>
                  <a:lnTo>
                    <a:pt x="20" y="86"/>
                  </a:lnTo>
                  <a:lnTo>
                    <a:pt x="21" y="84"/>
                  </a:lnTo>
                  <a:lnTo>
                    <a:pt x="21" y="81"/>
                  </a:lnTo>
                  <a:lnTo>
                    <a:pt x="21" y="78"/>
                  </a:lnTo>
                  <a:lnTo>
                    <a:pt x="21" y="75"/>
                  </a:lnTo>
                  <a:lnTo>
                    <a:pt x="21" y="73"/>
                  </a:lnTo>
                  <a:lnTo>
                    <a:pt x="21" y="71"/>
                  </a:lnTo>
                  <a:lnTo>
                    <a:pt x="21" y="68"/>
                  </a:lnTo>
                  <a:lnTo>
                    <a:pt x="21" y="66"/>
                  </a:lnTo>
                  <a:lnTo>
                    <a:pt x="21" y="64"/>
                  </a:lnTo>
                  <a:lnTo>
                    <a:pt x="21" y="61"/>
                  </a:lnTo>
                  <a:lnTo>
                    <a:pt x="21" y="57"/>
                  </a:lnTo>
                  <a:lnTo>
                    <a:pt x="21" y="55"/>
                  </a:lnTo>
                  <a:lnTo>
                    <a:pt x="22" y="55"/>
                  </a:lnTo>
                  <a:lnTo>
                    <a:pt x="27" y="39"/>
                  </a:lnTo>
                  <a:lnTo>
                    <a:pt x="28" y="39"/>
                  </a:lnTo>
                  <a:lnTo>
                    <a:pt x="29" y="39"/>
                  </a:lnTo>
                  <a:lnTo>
                    <a:pt x="31" y="38"/>
                  </a:lnTo>
                  <a:lnTo>
                    <a:pt x="33" y="37"/>
                  </a:lnTo>
                  <a:lnTo>
                    <a:pt x="36" y="36"/>
                  </a:lnTo>
                  <a:lnTo>
                    <a:pt x="38" y="35"/>
                  </a:lnTo>
                  <a:lnTo>
                    <a:pt x="39" y="33"/>
                  </a:lnTo>
                  <a:lnTo>
                    <a:pt x="40" y="31"/>
                  </a:lnTo>
                  <a:lnTo>
                    <a:pt x="39" y="29"/>
                  </a:lnTo>
                  <a:lnTo>
                    <a:pt x="39" y="28"/>
                  </a:lnTo>
                  <a:lnTo>
                    <a:pt x="39" y="25"/>
                  </a:lnTo>
                  <a:lnTo>
                    <a:pt x="39" y="24"/>
                  </a:lnTo>
                  <a:lnTo>
                    <a:pt x="39" y="21"/>
                  </a:lnTo>
                  <a:lnTo>
                    <a:pt x="39" y="19"/>
                  </a:lnTo>
                  <a:lnTo>
                    <a:pt x="39" y="16"/>
                  </a:lnTo>
                  <a:lnTo>
                    <a:pt x="39" y="14"/>
                  </a:lnTo>
                  <a:lnTo>
                    <a:pt x="39" y="11"/>
                  </a:lnTo>
                  <a:lnTo>
                    <a:pt x="39" y="8"/>
                  </a:lnTo>
                  <a:lnTo>
                    <a:pt x="38" y="6"/>
                  </a:lnTo>
                  <a:lnTo>
                    <a:pt x="38" y="3"/>
                  </a:lnTo>
                  <a:lnTo>
                    <a:pt x="38" y="1"/>
                  </a:lnTo>
                  <a:lnTo>
                    <a:pt x="38" y="0"/>
                  </a:lnTo>
                  <a:lnTo>
                    <a:pt x="3" y="12"/>
                  </a:lnTo>
                  <a:lnTo>
                    <a:pt x="0" y="62"/>
                  </a:lnTo>
                  <a:lnTo>
                    <a:pt x="10" y="74"/>
                  </a:lnTo>
                  <a:lnTo>
                    <a:pt x="8" y="103"/>
                  </a:lnTo>
                  <a:lnTo>
                    <a:pt x="8" y="10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0" name="Freeform 82">
              <a:extLst>
                <a:ext uri="{FF2B5EF4-FFF2-40B4-BE49-F238E27FC236}">
                  <a16:creationId xmlns:a16="http://schemas.microsoft.com/office/drawing/2014/main" id="{BFF8D0D8-0590-33B5-CC25-088263E025AF}"/>
                </a:ext>
              </a:extLst>
            </p:cNvPr>
            <p:cNvSpPr>
              <a:spLocks/>
            </p:cNvSpPr>
            <p:nvPr/>
          </p:nvSpPr>
          <p:spPr bwMode="auto">
            <a:xfrm>
              <a:off x="1413" y="1254"/>
              <a:ext cx="131" cy="116"/>
            </a:xfrm>
            <a:custGeom>
              <a:avLst/>
              <a:gdLst/>
              <a:ahLst/>
              <a:cxnLst>
                <a:cxn ang="0">
                  <a:pos x="224" y="109"/>
                </a:cxn>
                <a:cxn ang="0">
                  <a:pos x="228" y="92"/>
                </a:cxn>
                <a:cxn ang="0">
                  <a:pos x="229" y="78"/>
                </a:cxn>
                <a:cxn ang="0">
                  <a:pos x="228" y="60"/>
                </a:cxn>
                <a:cxn ang="0">
                  <a:pos x="220" y="42"/>
                </a:cxn>
                <a:cxn ang="0">
                  <a:pos x="207" y="27"/>
                </a:cxn>
                <a:cxn ang="0">
                  <a:pos x="192" y="14"/>
                </a:cxn>
                <a:cxn ang="0">
                  <a:pos x="174" y="6"/>
                </a:cxn>
                <a:cxn ang="0">
                  <a:pos x="156" y="4"/>
                </a:cxn>
                <a:cxn ang="0">
                  <a:pos x="137" y="3"/>
                </a:cxn>
                <a:cxn ang="0">
                  <a:pos x="115" y="1"/>
                </a:cxn>
                <a:cxn ang="0">
                  <a:pos x="95" y="0"/>
                </a:cxn>
                <a:cxn ang="0">
                  <a:pos x="77" y="0"/>
                </a:cxn>
                <a:cxn ang="0">
                  <a:pos x="59" y="2"/>
                </a:cxn>
                <a:cxn ang="0">
                  <a:pos x="44" y="6"/>
                </a:cxn>
                <a:cxn ang="0">
                  <a:pos x="31" y="14"/>
                </a:cxn>
                <a:cxn ang="0">
                  <a:pos x="20" y="26"/>
                </a:cxn>
                <a:cxn ang="0">
                  <a:pos x="7" y="44"/>
                </a:cxn>
                <a:cxn ang="0">
                  <a:pos x="2" y="65"/>
                </a:cxn>
                <a:cxn ang="0">
                  <a:pos x="2" y="81"/>
                </a:cxn>
                <a:cxn ang="0">
                  <a:pos x="0" y="96"/>
                </a:cxn>
                <a:cxn ang="0">
                  <a:pos x="0" y="112"/>
                </a:cxn>
                <a:cxn ang="0">
                  <a:pos x="2" y="130"/>
                </a:cxn>
                <a:cxn ang="0">
                  <a:pos x="11" y="132"/>
                </a:cxn>
                <a:cxn ang="0">
                  <a:pos x="25" y="122"/>
                </a:cxn>
                <a:cxn ang="0">
                  <a:pos x="34" y="107"/>
                </a:cxn>
                <a:cxn ang="0">
                  <a:pos x="40" y="89"/>
                </a:cxn>
                <a:cxn ang="0">
                  <a:pos x="48" y="75"/>
                </a:cxn>
                <a:cxn ang="0">
                  <a:pos x="63" y="69"/>
                </a:cxn>
                <a:cxn ang="0">
                  <a:pos x="70" y="54"/>
                </a:cxn>
                <a:cxn ang="0">
                  <a:pos x="67" y="39"/>
                </a:cxn>
                <a:cxn ang="0">
                  <a:pos x="65" y="28"/>
                </a:cxn>
                <a:cxn ang="0">
                  <a:pos x="81" y="31"/>
                </a:cxn>
                <a:cxn ang="0">
                  <a:pos x="86" y="44"/>
                </a:cxn>
                <a:cxn ang="0">
                  <a:pos x="90" y="60"/>
                </a:cxn>
                <a:cxn ang="0">
                  <a:pos x="93" y="71"/>
                </a:cxn>
                <a:cxn ang="0">
                  <a:pos x="106" y="72"/>
                </a:cxn>
                <a:cxn ang="0">
                  <a:pos x="126" y="72"/>
                </a:cxn>
                <a:cxn ang="0">
                  <a:pos x="141" y="67"/>
                </a:cxn>
                <a:cxn ang="0">
                  <a:pos x="151" y="50"/>
                </a:cxn>
                <a:cxn ang="0">
                  <a:pos x="157" y="39"/>
                </a:cxn>
                <a:cxn ang="0">
                  <a:pos x="157" y="50"/>
                </a:cxn>
                <a:cxn ang="0">
                  <a:pos x="160" y="66"/>
                </a:cxn>
                <a:cxn ang="0">
                  <a:pos x="170" y="77"/>
                </a:cxn>
                <a:cxn ang="0">
                  <a:pos x="183" y="83"/>
                </a:cxn>
                <a:cxn ang="0">
                  <a:pos x="196" y="85"/>
                </a:cxn>
                <a:cxn ang="0">
                  <a:pos x="210" y="83"/>
                </a:cxn>
                <a:cxn ang="0">
                  <a:pos x="211" y="86"/>
                </a:cxn>
                <a:cxn ang="0">
                  <a:pos x="206" y="101"/>
                </a:cxn>
                <a:cxn ang="0">
                  <a:pos x="200" y="120"/>
                </a:cxn>
                <a:cxn ang="0">
                  <a:pos x="199" y="132"/>
                </a:cxn>
                <a:cxn ang="0">
                  <a:pos x="200" y="149"/>
                </a:cxn>
                <a:cxn ang="0">
                  <a:pos x="202" y="171"/>
                </a:cxn>
                <a:cxn ang="0">
                  <a:pos x="204" y="189"/>
                </a:cxn>
                <a:cxn ang="0">
                  <a:pos x="206" y="202"/>
                </a:cxn>
              </a:cxnLst>
              <a:rect l="0" t="0" r="r" b="b"/>
              <a:pathLst>
                <a:path w="229" h="203">
                  <a:moveTo>
                    <a:pt x="214" y="182"/>
                  </a:moveTo>
                  <a:lnTo>
                    <a:pt x="222" y="116"/>
                  </a:lnTo>
                  <a:lnTo>
                    <a:pt x="222" y="115"/>
                  </a:lnTo>
                  <a:lnTo>
                    <a:pt x="223" y="113"/>
                  </a:lnTo>
                  <a:lnTo>
                    <a:pt x="224" y="111"/>
                  </a:lnTo>
                  <a:lnTo>
                    <a:pt x="224" y="109"/>
                  </a:lnTo>
                  <a:lnTo>
                    <a:pt x="225" y="107"/>
                  </a:lnTo>
                  <a:lnTo>
                    <a:pt x="226" y="103"/>
                  </a:lnTo>
                  <a:lnTo>
                    <a:pt x="228" y="99"/>
                  </a:lnTo>
                  <a:lnTo>
                    <a:pt x="228" y="96"/>
                  </a:lnTo>
                  <a:lnTo>
                    <a:pt x="228" y="94"/>
                  </a:lnTo>
                  <a:lnTo>
                    <a:pt x="228" y="92"/>
                  </a:lnTo>
                  <a:lnTo>
                    <a:pt x="229" y="89"/>
                  </a:lnTo>
                  <a:lnTo>
                    <a:pt x="229" y="88"/>
                  </a:lnTo>
                  <a:lnTo>
                    <a:pt x="229" y="85"/>
                  </a:lnTo>
                  <a:lnTo>
                    <a:pt x="229" y="83"/>
                  </a:lnTo>
                  <a:lnTo>
                    <a:pt x="229" y="80"/>
                  </a:lnTo>
                  <a:lnTo>
                    <a:pt x="229" y="78"/>
                  </a:lnTo>
                  <a:lnTo>
                    <a:pt x="229" y="75"/>
                  </a:lnTo>
                  <a:lnTo>
                    <a:pt x="229" y="72"/>
                  </a:lnTo>
                  <a:lnTo>
                    <a:pt x="229" y="70"/>
                  </a:lnTo>
                  <a:lnTo>
                    <a:pt x="229" y="67"/>
                  </a:lnTo>
                  <a:lnTo>
                    <a:pt x="228" y="63"/>
                  </a:lnTo>
                  <a:lnTo>
                    <a:pt x="228" y="60"/>
                  </a:lnTo>
                  <a:lnTo>
                    <a:pt x="226" y="57"/>
                  </a:lnTo>
                  <a:lnTo>
                    <a:pt x="225" y="54"/>
                  </a:lnTo>
                  <a:lnTo>
                    <a:pt x="224" y="50"/>
                  </a:lnTo>
                  <a:lnTo>
                    <a:pt x="223" y="47"/>
                  </a:lnTo>
                  <a:lnTo>
                    <a:pt x="221" y="44"/>
                  </a:lnTo>
                  <a:lnTo>
                    <a:pt x="220" y="42"/>
                  </a:lnTo>
                  <a:lnTo>
                    <a:pt x="218" y="39"/>
                  </a:lnTo>
                  <a:lnTo>
                    <a:pt x="216" y="37"/>
                  </a:lnTo>
                  <a:lnTo>
                    <a:pt x="214" y="34"/>
                  </a:lnTo>
                  <a:lnTo>
                    <a:pt x="212" y="32"/>
                  </a:lnTo>
                  <a:lnTo>
                    <a:pt x="210" y="29"/>
                  </a:lnTo>
                  <a:lnTo>
                    <a:pt x="207" y="27"/>
                  </a:lnTo>
                  <a:lnTo>
                    <a:pt x="205" y="24"/>
                  </a:lnTo>
                  <a:lnTo>
                    <a:pt x="203" y="22"/>
                  </a:lnTo>
                  <a:lnTo>
                    <a:pt x="200" y="20"/>
                  </a:lnTo>
                  <a:lnTo>
                    <a:pt x="197" y="18"/>
                  </a:lnTo>
                  <a:lnTo>
                    <a:pt x="194" y="16"/>
                  </a:lnTo>
                  <a:lnTo>
                    <a:pt x="192" y="14"/>
                  </a:lnTo>
                  <a:lnTo>
                    <a:pt x="189" y="13"/>
                  </a:lnTo>
                  <a:lnTo>
                    <a:pt x="186" y="11"/>
                  </a:lnTo>
                  <a:lnTo>
                    <a:pt x="183" y="10"/>
                  </a:lnTo>
                  <a:lnTo>
                    <a:pt x="180" y="9"/>
                  </a:lnTo>
                  <a:lnTo>
                    <a:pt x="177" y="7"/>
                  </a:lnTo>
                  <a:lnTo>
                    <a:pt x="174" y="6"/>
                  </a:lnTo>
                  <a:lnTo>
                    <a:pt x="172" y="6"/>
                  </a:lnTo>
                  <a:lnTo>
                    <a:pt x="168" y="5"/>
                  </a:lnTo>
                  <a:lnTo>
                    <a:pt x="164" y="4"/>
                  </a:lnTo>
                  <a:lnTo>
                    <a:pt x="162" y="4"/>
                  </a:lnTo>
                  <a:lnTo>
                    <a:pt x="159" y="4"/>
                  </a:lnTo>
                  <a:lnTo>
                    <a:pt x="156" y="4"/>
                  </a:lnTo>
                  <a:lnTo>
                    <a:pt x="153" y="3"/>
                  </a:lnTo>
                  <a:lnTo>
                    <a:pt x="150" y="3"/>
                  </a:lnTo>
                  <a:lnTo>
                    <a:pt x="147" y="3"/>
                  </a:lnTo>
                  <a:lnTo>
                    <a:pt x="144" y="3"/>
                  </a:lnTo>
                  <a:lnTo>
                    <a:pt x="140" y="3"/>
                  </a:lnTo>
                  <a:lnTo>
                    <a:pt x="137" y="3"/>
                  </a:lnTo>
                  <a:lnTo>
                    <a:pt x="133" y="2"/>
                  </a:lnTo>
                  <a:lnTo>
                    <a:pt x="130" y="2"/>
                  </a:lnTo>
                  <a:lnTo>
                    <a:pt x="126" y="2"/>
                  </a:lnTo>
                  <a:lnTo>
                    <a:pt x="122" y="2"/>
                  </a:lnTo>
                  <a:lnTo>
                    <a:pt x="119" y="1"/>
                  </a:lnTo>
                  <a:lnTo>
                    <a:pt x="115" y="1"/>
                  </a:lnTo>
                  <a:lnTo>
                    <a:pt x="110" y="1"/>
                  </a:lnTo>
                  <a:lnTo>
                    <a:pt x="107" y="1"/>
                  </a:lnTo>
                  <a:lnTo>
                    <a:pt x="103" y="1"/>
                  </a:lnTo>
                  <a:lnTo>
                    <a:pt x="99" y="1"/>
                  </a:lnTo>
                  <a:lnTo>
                    <a:pt x="97" y="0"/>
                  </a:lnTo>
                  <a:lnTo>
                    <a:pt x="95" y="0"/>
                  </a:lnTo>
                  <a:lnTo>
                    <a:pt x="93" y="0"/>
                  </a:lnTo>
                  <a:lnTo>
                    <a:pt x="91" y="0"/>
                  </a:lnTo>
                  <a:lnTo>
                    <a:pt x="87" y="0"/>
                  </a:lnTo>
                  <a:lnTo>
                    <a:pt x="84" y="0"/>
                  </a:lnTo>
                  <a:lnTo>
                    <a:pt x="80" y="0"/>
                  </a:lnTo>
                  <a:lnTo>
                    <a:pt x="77" y="0"/>
                  </a:lnTo>
                  <a:lnTo>
                    <a:pt x="74" y="0"/>
                  </a:lnTo>
                  <a:lnTo>
                    <a:pt x="71" y="0"/>
                  </a:lnTo>
                  <a:lnTo>
                    <a:pt x="67" y="0"/>
                  </a:lnTo>
                  <a:lnTo>
                    <a:pt x="64" y="1"/>
                  </a:lnTo>
                  <a:lnTo>
                    <a:pt x="61" y="1"/>
                  </a:lnTo>
                  <a:lnTo>
                    <a:pt x="59" y="2"/>
                  </a:lnTo>
                  <a:lnTo>
                    <a:pt x="56" y="2"/>
                  </a:lnTo>
                  <a:lnTo>
                    <a:pt x="54" y="3"/>
                  </a:lnTo>
                  <a:lnTo>
                    <a:pt x="50" y="3"/>
                  </a:lnTo>
                  <a:lnTo>
                    <a:pt x="49" y="4"/>
                  </a:lnTo>
                  <a:lnTo>
                    <a:pt x="47" y="5"/>
                  </a:lnTo>
                  <a:lnTo>
                    <a:pt x="44" y="6"/>
                  </a:lnTo>
                  <a:lnTo>
                    <a:pt x="43" y="7"/>
                  </a:lnTo>
                  <a:lnTo>
                    <a:pt x="41" y="8"/>
                  </a:lnTo>
                  <a:lnTo>
                    <a:pt x="38" y="9"/>
                  </a:lnTo>
                  <a:lnTo>
                    <a:pt x="36" y="11"/>
                  </a:lnTo>
                  <a:lnTo>
                    <a:pt x="33" y="12"/>
                  </a:lnTo>
                  <a:lnTo>
                    <a:pt x="31" y="14"/>
                  </a:lnTo>
                  <a:lnTo>
                    <a:pt x="29" y="15"/>
                  </a:lnTo>
                  <a:lnTo>
                    <a:pt x="27" y="18"/>
                  </a:lnTo>
                  <a:lnTo>
                    <a:pt x="25" y="19"/>
                  </a:lnTo>
                  <a:lnTo>
                    <a:pt x="23" y="21"/>
                  </a:lnTo>
                  <a:lnTo>
                    <a:pt x="21" y="23"/>
                  </a:lnTo>
                  <a:lnTo>
                    <a:pt x="20" y="26"/>
                  </a:lnTo>
                  <a:lnTo>
                    <a:pt x="18" y="28"/>
                  </a:lnTo>
                  <a:lnTo>
                    <a:pt x="16" y="32"/>
                  </a:lnTo>
                  <a:lnTo>
                    <a:pt x="14" y="34"/>
                  </a:lnTo>
                  <a:lnTo>
                    <a:pt x="12" y="38"/>
                  </a:lnTo>
                  <a:lnTo>
                    <a:pt x="9" y="41"/>
                  </a:lnTo>
                  <a:lnTo>
                    <a:pt x="7" y="44"/>
                  </a:lnTo>
                  <a:lnTo>
                    <a:pt x="6" y="48"/>
                  </a:lnTo>
                  <a:lnTo>
                    <a:pt x="5" y="52"/>
                  </a:lnTo>
                  <a:lnTo>
                    <a:pt x="3" y="55"/>
                  </a:lnTo>
                  <a:lnTo>
                    <a:pt x="3" y="58"/>
                  </a:lnTo>
                  <a:lnTo>
                    <a:pt x="2" y="61"/>
                  </a:lnTo>
                  <a:lnTo>
                    <a:pt x="2" y="65"/>
                  </a:lnTo>
                  <a:lnTo>
                    <a:pt x="2" y="68"/>
                  </a:lnTo>
                  <a:lnTo>
                    <a:pt x="2" y="71"/>
                  </a:lnTo>
                  <a:lnTo>
                    <a:pt x="2" y="74"/>
                  </a:lnTo>
                  <a:lnTo>
                    <a:pt x="2" y="76"/>
                  </a:lnTo>
                  <a:lnTo>
                    <a:pt x="2" y="78"/>
                  </a:lnTo>
                  <a:lnTo>
                    <a:pt x="2" y="81"/>
                  </a:lnTo>
                  <a:lnTo>
                    <a:pt x="2" y="83"/>
                  </a:lnTo>
                  <a:lnTo>
                    <a:pt x="2" y="85"/>
                  </a:lnTo>
                  <a:lnTo>
                    <a:pt x="1" y="87"/>
                  </a:lnTo>
                  <a:lnTo>
                    <a:pt x="1" y="89"/>
                  </a:lnTo>
                  <a:lnTo>
                    <a:pt x="1" y="92"/>
                  </a:lnTo>
                  <a:lnTo>
                    <a:pt x="0" y="96"/>
                  </a:lnTo>
                  <a:lnTo>
                    <a:pt x="0" y="99"/>
                  </a:lnTo>
                  <a:lnTo>
                    <a:pt x="0" y="102"/>
                  </a:lnTo>
                  <a:lnTo>
                    <a:pt x="0" y="104"/>
                  </a:lnTo>
                  <a:lnTo>
                    <a:pt x="0" y="107"/>
                  </a:lnTo>
                  <a:lnTo>
                    <a:pt x="0" y="109"/>
                  </a:lnTo>
                  <a:lnTo>
                    <a:pt x="0" y="112"/>
                  </a:lnTo>
                  <a:lnTo>
                    <a:pt x="0" y="115"/>
                  </a:lnTo>
                  <a:lnTo>
                    <a:pt x="0" y="119"/>
                  </a:lnTo>
                  <a:lnTo>
                    <a:pt x="0" y="122"/>
                  </a:lnTo>
                  <a:lnTo>
                    <a:pt x="0" y="125"/>
                  </a:lnTo>
                  <a:lnTo>
                    <a:pt x="1" y="128"/>
                  </a:lnTo>
                  <a:lnTo>
                    <a:pt x="2" y="130"/>
                  </a:lnTo>
                  <a:lnTo>
                    <a:pt x="3" y="132"/>
                  </a:lnTo>
                  <a:lnTo>
                    <a:pt x="4" y="133"/>
                  </a:lnTo>
                  <a:lnTo>
                    <a:pt x="5" y="133"/>
                  </a:lnTo>
                  <a:lnTo>
                    <a:pt x="7" y="134"/>
                  </a:lnTo>
                  <a:lnTo>
                    <a:pt x="9" y="133"/>
                  </a:lnTo>
                  <a:lnTo>
                    <a:pt x="11" y="132"/>
                  </a:lnTo>
                  <a:lnTo>
                    <a:pt x="13" y="131"/>
                  </a:lnTo>
                  <a:lnTo>
                    <a:pt x="16" y="130"/>
                  </a:lnTo>
                  <a:lnTo>
                    <a:pt x="18" y="128"/>
                  </a:lnTo>
                  <a:lnTo>
                    <a:pt x="21" y="126"/>
                  </a:lnTo>
                  <a:lnTo>
                    <a:pt x="23" y="124"/>
                  </a:lnTo>
                  <a:lnTo>
                    <a:pt x="25" y="122"/>
                  </a:lnTo>
                  <a:lnTo>
                    <a:pt x="27" y="120"/>
                  </a:lnTo>
                  <a:lnTo>
                    <a:pt x="29" y="118"/>
                  </a:lnTo>
                  <a:lnTo>
                    <a:pt x="32" y="114"/>
                  </a:lnTo>
                  <a:lnTo>
                    <a:pt x="34" y="112"/>
                  </a:lnTo>
                  <a:lnTo>
                    <a:pt x="34" y="109"/>
                  </a:lnTo>
                  <a:lnTo>
                    <a:pt x="34" y="107"/>
                  </a:lnTo>
                  <a:lnTo>
                    <a:pt x="35" y="103"/>
                  </a:lnTo>
                  <a:lnTo>
                    <a:pt x="35" y="101"/>
                  </a:lnTo>
                  <a:lnTo>
                    <a:pt x="36" y="98"/>
                  </a:lnTo>
                  <a:lnTo>
                    <a:pt x="37" y="96"/>
                  </a:lnTo>
                  <a:lnTo>
                    <a:pt x="38" y="92"/>
                  </a:lnTo>
                  <a:lnTo>
                    <a:pt x="40" y="89"/>
                  </a:lnTo>
                  <a:lnTo>
                    <a:pt x="42" y="85"/>
                  </a:lnTo>
                  <a:lnTo>
                    <a:pt x="43" y="82"/>
                  </a:lnTo>
                  <a:lnTo>
                    <a:pt x="44" y="80"/>
                  </a:lnTo>
                  <a:lnTo>
                    <a:pt x="45" y="78"/>
                  </a:lnTo>
                  <a:lnTo>
                    <a:pt x="47" y="76"/>
                  </a:lnTo>
                  <a:lnTo>
                    <a:pt x="48" y="75"/>
                  </a:lnTo>
                  <a:lnTo>
                    <a:pt x="50" y="75"/>
                  </a:lnTo>
                  <a:lnTo>
                    <a:pt x="52" y="76"/>
                  </a:lnTo>
                  <a:lnTo>
                    <a:pt x="56" y="75"/>
                  </a:lnTo>
                  <a:lnTo>
                    <a:pt x="60" y="73"/>
                  </a:lnTo>
                  <a:lnTo>
                    <a:pt x="61" y="71"/>
                  </a:lnTo>
                  <a:lnTo>
                    <a:pt x="63" y="69"/>
                  </a:lnTo>
                  <a:lnTo>
                    <a:pt x="64" y="67"/>
                  </a:lnTo>
                  <a:lnTo>
                    <a:pt x="66" y="65"/>
                  </a:lnTo>
                  <a:lnTo>
                    <a:pt x="67" y="62"/>
                  </a:lnTo>
                  <a:lnTo>
                    <a:pt x="68" y="60"/>
                  </a:lnTo>
                  <a:lnTo>
                    <a:pt x="69" y="57"/>
                  </a:lnTo>
                  <a:lnTo>
                    <a:pt x="70" y="54"/>
                  </a:lnTo>
                  <a:lnTo>
                    <a:pt x="70" y="50"/>
                  </a:lnTo>
                  <a:lnTo>
                    <a:pt x="70" y="48"/>
                  </a:lnTo>
                  <a:lnTo>
                    <a:pt x="70" y="46"/>
                  </a:lnTo>
                  <a:lnTo>
                    <a:pt x="69" y="44"/>
                  </a:lnTo>
                  <a:lnTo>
                    <a:pt x="68" y="41"/>
                  </a:lnTo>
                  <a:lnTo>
                    <a:pt x="67" y="39"/>
                  </a:lnTo>
                  <a:lnTo>
                    <a:pt x="66" y="37"/>
                  </a:lnTo>
                  <a:lnTo>
                    <a:pt x="66" y="36"/>
                  </a:lnTo>
                  <a:lnTo>
                    <a:pt x="65" y="33"/>
                  </a:lnTo>
                  <a:lnTo>
                    <a:pt x="65" y="31"/>
                  </a:lnTo>
                  <a:lnTo>
                    <a:pt x="65" y="29"/>
                  </a:lnTo>
                  <a:lnTo>
                    <a:pt x="65" y="28"/>
                  </a:lnTo>
                  <a:lnTo>
                    <a:pt x="66" y="28"/>
                  </a:lnTo>
                  <a:lnTo>
                    <a:pt x="67" y="28"/>
                  </a:lnTo>
                  <a:lnTo>
                    <a:pt x="70" y="28"/>
                  </a:lnTo>
                  <a:lnTo>
                    <a:pt x="74" y="28"/>
                  </a:lnTo>
                  <a:lnTo>
                    <a:pt x="77" y="29"/>
                  </a:lnTo>
                  <a:lnTo>
                    <a:pt x="81" y="31"/>
                  </a:lnTo>
                  <a:lnTo>
                    <a:pt x="82" y="32"/>
                  </a:lnTo>
                  <a:lnTo>
                    <a:pt x="83" y="34"/>
                  </a:lnTo>
                  <a:lnTo>
                    <a:pt x="84" y="36"/>
                  </a:lnTo>
                  <a:lnTo>
                    <a:pt x="85" y="39"/>
                  </a:lnTo>
                  <a:lnTo>
                    <a:pt x="86" y="41"/>
                  </a:lnTo>
                  <a:lnTo>
                    <a:pt x="86" y="44"/>
                  </a:lnTo>
                  <a:lnTo>
                    <a:pt x="87" y="46"/>
                  </a:lnTo>
                  <a:lnTo>
                    <a:pt x="87" y="49"/>
                  </a:lnTo>
                  <a:lnTo>
                    <a:pt x="88" y="52"/>
                  </a:lnTo>
                  <a:lnTo>
                    <a:pt x="89" y="55"/>
                  </a:lnTo>
                  <a:lnTo>
                    <a:pt x="89" y="57"/>
                  </a:lnTo>
                  <a:lnTo>
                    <a:pt x="90" y="60"/>
                  </a:lnTo>
                  <a:lnTo>
                    <a:pt x="91" y="62"/>
                  </a:lnTo>
                  <a:lnTo>
                    <a:pt x="91" y="64"/>
                  </a:lnTo>
                  <a:lnTo>
                    <a:pt x="92" y="66"/>
                  </a:lnTo>
                  <a:lnTo>
                    <a:pt x="92" y="68"/>
                  </a:lnTo>
                  <a:lnTo>
                    <a:pt x="93" y="70"/>
                  </a:lnTo>
                  <a:lnTo>
                    <a:pt x="93" y="71"/>
                  </a:lnTo>
                  <a:lnTo>
                    <a:pt x="94" y="71"/>
                  </a:lnTo>
                  <a:lnTo>
                    <a:pt x="96" y="71"/>
                  </a:lnTo>
                  <a:lnTo>
                    <a:pt x="98" y="71"/>
                  </a:lnTo>
                  <a:lnTo>
                    <a:pt x="100" y="71"/>
                  </a:lnTo>
                  <a:lnTo>
                    <a:pt x="103" y="71"/>
                  </a:lnTo>
                  <a:lnTo>
                    <a:pt x="106" y="72"/>
                  </a:lnTo>
                  <a:lnTo>
                    <a:pt x="109" y="72"/>
                  </a:lnTo>
                  <a:lnTo>
                    <a:pt x="113" y="72"/>
                  </a:lnTo>
                  <a:lnTo>
                    <a:pt x="116" y="72"/>
                  </a:lnTo>
                  <a:lnTo>
                    <a:pt x="119" y="72"/>
                  </a:lnTo>
                  <a:lnTo>
                    <a:pt x="123" y="72"/>
                  </a:lnTo>
                  <a:lnTo>
                    <a:pt x="126" y="72"/>
                  </a:lnTo>
                  <a:lnTo>
                    <a:pt x="129" y="72"/>
                  </a:lnTo>
                  <a:lnTo>
                    <a:pt x="132" y="71"/>
                  </a:lnTo>
                  <a:lnTo>
                    <a:pt x="135" y="71"/>
                  </a:lnTo>
                  <a:lnTo>
                    <a:pt x="136" y="70"/>
                  </a:lnTo>
                  <a:lnTo>
                    <a:pt x="138" y="68"/>
                  </a:lnTo>
                  <a:lnTo>
                    <a:pt x="141" y="67"/>
                  </a:lnTo>
                  <a:lnTo>
                    <a:pt x="143" y="65"/>
                  </a:lnTo>
                  <a:lnTo>
                    <a:pt x="144" y="62"/>
                  </a:lnTo>
                  <a:lnTo>
                    <a:pt x="146" y="60"/>
                  </a:lnTo>
                  <a:lnTo>
                    <a:pt x="148" y="57"/>
                  </a:lnTo>
                  <a:lnTo>
                    <a:pt x="150" y="55"/>
                  </a:lnTo>
                  <a:lnTo>
                    <a:pt x="151" y="50"/>
                  </a:lnTo>
                  <a:lnTo>
                    <a:pt x="153" y="48"/>
                  </a:lnTo>
                  <a:lnTo>
                    <a:pt x="154" y="45"/>
                  </a:lnTo>
                  <a:lnTo>
                    <a:pt x="155" y="44"/>
                  </a:lnTo>
                  <a:lnTo>
                    <a:pt x="156" y="42"/>
                  </a:lnTo>
                  <a:lnTo>
                    <a:pt x="156" y="40"/>
                  </a:lnTo>
                  <a:lnTo>
                    <a:pt x="157" y="39"/>
                  </a:lnTo>
                  <a:lnTo>
                    <a:pt x="157" y="39"/>
                  </a:lnTo>
                  <a:lnTo>
                    <a:pt x="157" y="40"/>
                  </a:lnTo>
                  <a:lnTo>
                    <a:pt x="157" y="43"/>
                  </a:lnTo>
                  <a:lnTo>
                    <a:pt x="157" y="45"/>
                  </a:lnTo>
                  <a:lnTo>
                    <a:pt x="157" y="47"/>
                  </a:lnTo>
                  <a:lnTo>
                    <a:pt x="157" y="50"/>
                  </a:lnTo>
                  <a:lnTo>
                    <a:pt x="158" y="54"/>
                  </a:lnTo>
                  <a:lnTo>
                    <a:pt x="158" y="56"/>
                  </a:lnTo>
                  <a:lnTo>
                    <a:pt x="158" y="58"/>
                  </a:lnTo>
                  <a:lnTo>
                    <a:pt x="158" y="61"/>
                  </a:lnTo>
                  <a:lnTo>
                    <a:pt x="159" y="63"/>
                  </a:lnTo>
                  <a:lnTo>
                    <a:pt x="160" y="66"/>
                  </a:lnTo>
                  <a:lnTo>
                    <a:pt x="161" y="68"/>
                  </a:lnTo>
                  <a:lnTo>
                    <a:pt x="162" y="70"/>
                  </a:lnTo>
                  <a:lnTo>
                    <a:pt x="163" y="71"/>
                  </a:lnTo>
                  <a:lnTo>
                    <a:pt x="165" y="73"/>
                  </a:lnTo>
                  <a:lnTo>
                    <a:pt x="168" y="76"/>
                  </a:lnTo>
                  <a:lnTo>
                    <a:pt x="170" y="77"/>
                  </a:lnTo>
                  <a:lnTo>
                    <a:pt x="172" y="78"/>
                  </a:lnTo>
                  <a:lnTo>
                    <a:pt x="174" y="80"/>
                  </a:lnTo>
                  <a:lnTo>
                    <a:pt x="176" y="81"/>
                  </a:lnTo>
                  <a:lnTo>
                    <a:pt x="178" y="82"/>
                  </a:lnTo>
                  <a:lnTo>
                    <a:pt x="180" y="83"/>
                  </a:lnTo>
                  <a:lnTo>
                    <a:pt x="183" y="83"/>
                  </a:lnTo>
                  <a:lnTo>
                    <a:pt x="185" y="84"/>
                  </a:lnTo>
                  <a:lnTo>
                    <a:pt x="187" y="85"/>
                  </a:lnTo>
                  <a:lnTo>
                    <a:pt x="189" y="85"/>
                  </a:lnTo>
                  <a:lnTo>
                    <a:pt x="191" y="85"/>
                  </a:lnTo>
                  <a:lnTo>
                    <a:pt x="194" y="85"/>
                  </a:lnTo>
                  <a:lnTo>
                    <a:pt x="196" y="85"/>
                  </a:lnTo>
                  <a:lnTo>
                    <a:pt x="198" y="84"/>
                  </a:lnTo>
                  <a:lnTo>
                    <a:pt x="200" y="84"/>
                  </a:lnTo>
                  <a:lnTo>
                    <a:pt x="202" y="84"/>
                  </a:lnTo>
                  <a:lnTo>
                    <a:pt x="205" y="83"/>
                  </a:lnTo>
                  <a:lnTo>
                    <a:pt x="208" y="83"/>
                  </a:lnTo>
                  <a:lnTo>
                    <a:pt x="210" y="83"/>
                  </a:lnTo>
                  <a:lnTo>
                    <a:pt x="211" y="83"/>
                  </a:lnTo>
                  <a:lnTo>
                    <a:pt x="212" y="83"/>
                  </a:lnTo>
                  <a:lnTo>
                    <a:pt x="213" y="83"/>
                  </a:lnTo>
                  <a:lnTo>
                    <a:pt x="212" y="83"/>
                  </a:lnTo>
                  <a:lnTo>
                    <a:pt x="212" y="85"/>
                  </a:lnTo>
                  <a:lnTo>
                    <a:pt x="211" y="86"/>
                  </a:lnTo>
                  <a:lnTo>
                    <a:pt x="211" y="88"/>
                  </a:lnTo>
                  <a:lnTo>
                    <a:pt x="210" y="90"/>
                  </a:lnTo>
                  <a:lnTo>
                    <a:pt x="209" y="92"/>
                  </a:lnTo>
                  <a:lnTo>
                    <a:pt x="208" y="95"/>
                  </a:lnTo>
                  <a:lnTo>
                    <a:pt x="207" y="98"/>
                  </a:lnTo>
                  <a:lnTo>
                    <a:pt x="206" y="101"/>
                  </a:lnTo>
                  <a:lnTo>
                    <a:pt x="205" y="104"/>
                  </a:lnTo>
                  <a:lnTo>
                    <a:pt x="203" y="109"/>
                  </a:lnTo>
                  <a:lnTo>
                    <a:pt x="203" y="112"/>
                  </a:lnTo>
                  <a:lnTo>
                    <a:pt x="202" y="115"/>
                  </a:lnTo>
                  <a:lnTo>
                    <a:pt x="201" y="118"/>
                  </a:lnTo>
                  <a:lnTo>
                    <a:pt x="200" y="120"/>
                  </a:lnTo>
                  <a:lnTo>
                    <a:pt x="200" y="123"/>
                  </a:lnTo>
                  <a:lnTo>
                    <a:pt x="199" y="124"/>
                  </a:lnTo>
                  <a:lnTo>
                    <a:pt x="199" y="126"/>
                  </a:lnTo>
                  <a:lnTo>
                    <a:pt x="199" y="128"/>
                  </a:lnTo>
                  <a:lnTo>
                    <a:pt x="199" y="130"/>
                  </a:lnTo>
                  <a:lnTo>
                    <a:pt x="199" y="132"/>
                  </a:lnTo>
                  <a:lnTo>
                    <a:pt x="199" y="134"/>
                  </a:lnTo>
                  <a:lnTo>
                    <a:pt x="199" y="137"/>
                  </a:lnTo>
                  <a:lnTo>
                    <a:pt x="199" y="140"/>
                  </a:lnTo>
                  <a:lnTo>
                    <a:pt x="199" y="143"/>
                  </a:lnTo>
                  <a:lnTo>
                    <a:pt x="199" y="146"/>
                  </a:lnTo>
                  <a:lnTo>
                    <a:pt x="200" y="149"/>
                  </a:lnTo>
                  <a:lnTo>
                    <a:pt x="200" y="153"/>
                  </a:lnTo>
                  <a:lnTo>
                    <a:pt x="200" y="156"/>
                  </a:lnTo>
                  <a:lnTo>
                    <a:pt x="201" y="160"/>
                  </a:lnTo>
                  <a:lnTo>
                    <a:pt x="201" y="164"/>
                  </a:lnTo>
                  <a:lnTo>
                    <a:pt x="202" y="168"/>
                  </a:lnTo>
                  <a:lnTo>
                    <a:pt x="202" y="171"/>
                  </a:lnTo>
                  <a:lnTo>
                    <a:pt x="202" y="174"/>
                  </a:lnTo>
                  <a:lnTo>
                    <a:pt x="202" y="177"/>
                  </a:lnTo>
                  <a:lnTo>
                    <a:pt x="203" y="181"/>
                  </a:lnTo>
                  <a:lnTo>
                    <a:pt x="203" y="184"/>
                  </a:lnTo>
                  <a:lnTo>
                    <a:pt x="204" y="187"/>
                  </a:lnTo>
                  <a:lnTo>
                    <a:pt x="204" y="189"/>
                  </a:lnTo>
                  <a:lnTo>
                    <a:pt x="205" y="192"/>
                  </a:lnTo>
                  <a:lnTo>
                    <a:pt x="205" y="194"/>
                  </a:lnTo>
                  <a:lnTo>
                    <a:pt x="205" y="197"/>
                  </a:lnTo>
                  <a:lnTo>
                    <a:pt x="205" y="198"/>
                  </a:lnTo>
                  <a:lnTo>
                    <a:pt x="206" y="200"/>
                  </a:lnTo>
                  <a:lnTo>
                    <a:pt x="206" y="202"/>
                  </a:lnTo>
                  <a:lnTo>
                    <a:pt x="206" y="203"/>
                  </a:lnTo>
                  <a:lnTo>
                    <a:pt x="214" y="182"/>
                  </a:lnTo>
                  <a:lnTo>
                    <a:pt x="214" y="18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1" name="Freeform 83">
              <a:extLst>
                <a:ext uri="{FF2B5EF4-FFF2-40B4-BE49-F238E27FC236}">
                  <a16:creationId xmlns:a16="http://schemas.microsoft.com/office/drawing/2014/main" id="{88BFB635-F859-4F0A-3409-33F70FE5D8EE}"/>
                </a:ext>
              </a:extLst>
            </p:cNvPr>
            <p:cNvSpPr>
              <a:spLocks/>
            </p:cNvSpPr>
            <p:nvPr/>
          </p:nvSpPr>
          <p:spPr bwMode="auto">
            <a:xfrm>
              <a:off x="1397" y="1416"/>
              <a:ext cx="29" cy="78"/>
            </a:xfrm>
            <a:custGeom>
              <a:avLst/>
              <a:gdLst/>
              <a:ahLst/>
              <a:cxnLst>
                <a:cxn ang="0">
                  <a:pos x="46" y="0"/>
                </a:cxn>
                <a:cxn ang="0">
                  <a:pos x="45" y="2"/>
                </a:cxn>
                <a:cxn ang="0">
                  <a:pos x="43" y="7"/>
                </a:cxn>
                <a:cxn ang="0">
                  <a:pos x="42" y="13"/>
                </a:cxn>
                <a:cxn ang="0">
                  <a:pos x="39" y="19"/>
                </a:cxn>
                <a:cxn ang="0">
                  <a:pos x="37" y="26"/>
                </a:cxn>
                <a:cxn ang="0">
                  <a:pos x="35" y="31"/>
                </a:cxn>
                <a:cxn ang="0">
                  <a:pos x="33" y="36"/>
                </a:cxn>
                <a:cxn ang="0">
                  <a:pos x="30" y="39"/>
                </a:cxn>
                <a:cxn ang="0">
                  <a:pos x="26" y="44"/>
                </a:cxn>
                <a:cxn ang="0">
                  <a:pos x="20" y="48"/>
                </a:cxn>
                <a:cxn ang="0">
                  <a:pos x="15" y="52"/>
                </a:cxn>
                <a:cxn ang="0">
                  <a:pos x="10" y="56"/>
                </a:cxn>
                <a:cxn ang="0">
                  <a:pos x="5" y="59"/>
                </a:cxn>
                <a:cxn ang="0">
                  <a:pos x="1" y="63"/>
                </a:cxn>
                <a:cxn ang="0">
                  <a:pos x="8" y="72"/>
                </a:cxn>
                <a:cxn ang="0">
                  <a:pos x="52" y="134"/>
                </a:cxn>
                <a:cxn ang="0">
                  <a:pos x="51" y="132"/>
                </a:cxn>
                <a:cxn ang="0">
                  <a:pos x="49" y="129"/>
                </a:cxn>
                <a:cxn ang="0">
                  <a:pos x="48" y="124"/>
                </a:cxn>
                <a:cxn ang="0">
                  <a:pos x="46" y="116"/>
                </a:cxn>
                <a:cxn ang="0">
                  <a:pos x="45" y="112"/>
                </a:cxn>
                <a:cxn ang="0">
                  <a:pos x="44" y="107"/>
                </a:cxn>
                <a:cxn ang="0">
                  <a:pos x="43" y="102"/>
                </a:cxn>
                <a:cxn ang="0">
                  <a:pos x="43" y="97"/>
                </a:cxn>
                <a:cxn ang="0">
                  <a:pos x="43" y="90"/>
                </a:cxn>
                <a:cxn ang="0">
                  <a:pos x="43" y="84"/>
                </a:cxn>
                <a:cxn ang="0">
                  <a:pos x="43" y="78"/>
                </a:cxn>
                <a:cxn ang="0">
                  <a:pos x="44" y="72"/>
                </a:cxn>
                <a:cxn ang="0">
                  <a:pos x="44" y="65"/>
                </a:cxn>
                <a:cxn ang="0">
                  <a:pos x="46" y="58"/>
                </a:cxn>
                <a:cxn ang="0">
                  <a:pos x="46" y="53"/>
                </a:cxn>
                <a:cxn ang="0">
                  <a:pos x="47" y="48"/>
                </a:cxn>
                <a:cxn ang="0">
                  <a:pos x="47" y="43"/>
                </a:cxn>
                <a:cxn ang="0">
                  <a:pos x="48" y="38"/>
                </a:cxn>
                <a:cxn ang="0">
                  <a:pos x="49" y="31"/>
                </a:cxn>
                <a:cxn ang="0">
                  <a:pos x="50" y="25"/>
                </a:cxn>
                <a:cxn ang="0">
                  <a:pos x="51" y="22"/>
                </a:cxn>
                <a:cxn ang="0">
                  <a:pos x="52" y="19"/>
                </a:cxn>
                <a:cxn ang="0">
                  <a:pos x="46" y="0"/>
                </a:cxn>
              </a:cxnLst>
              <a:rect l="0" t="0" r="r" b="b"/>
              <a:pathLst>
                <a:path w="52" h="134">
                  <a:moveTo>
                    <a:pt x="46" y="0"/>
                  </a:moveTo>
                  <a:lnTo>
                    <a:pt x="46" y="0"/>
                  </a:lnTo>
                  <a:lnTo>
                    <a:pt x="45" y="1"/>
                  </a:lnTo>
                  <a:lnTo>
                    <a:pt x="45" y="2"/>
                  </a:lnTo>
                  <a:lnTo>
                    <a:pt x="44" y="5"/>
                  </a:lnTo>
                  <a:lnTo>
                    <a:pt x="43" y="7"/>
                  </a:lnTo>
                  <a:lnTo>
                    <a:pt x="43" y="10"/>
                  </a:lnTo>
                  <a:lnTo>
                    <a:pt x="42" y="13"/>
                  </a:lnTo>
                  <a:lnTo>
                    <a:pt x="41" y="16"/>
                  </a:lnTo>
                  <a:lnTo>
                    <a:pt x="39" y="19"/>
                  </a:lnTo>
                  <a:lnTo>
                    <a:pt x="38" y="22"/>
                  </a:lnTo>
                  <a:lnTo>
                    <a:pt x="37" y="26"/>
                  </a:lnTo>
                  <a:lnTo>
                    <a:pt x="36" y="29"/>
                  </a:lnTo>
                  <a:lnTo>
                    <a:pt x="35" y="31"/>
                  </a:lnTo>
                  <a:lnTo>
                    <a:pt x="34" y="34"/>
                  </a:lnTo>
                  <a:lnTo>
                    <a:pt x="33" y="36"/>
                  </a:lnTo>
                  <a:lnTo>
                    <a:pt x="32" y="38"/>
                  </a:lnTo>
                  <a:lnTo>
                    <a:pt x="30" y="39"/>
                  </a:lnTo>
                  <a:lnTo>
                    <a:pt x="28" y="42"/>
                  </a:lnTo>
                  <a:lnTo>
                    <a:pt x="26" y="44"/>
                  </a:lnTo>
                  <a:lnTo>
                    <a:pt x="23" y="46"/>
                  </a:lnTo>
                  <a:lnTo>
                    <a:pt x="20" y="48"/>
                  </a:lnTo>
                  <a:lnTo>
                    <a:pt x="18" y="50"/>
                  </a:lnTo>
                  <a:lnTo>
                    <a:pt x="15" y="52"/>
                  </a:lnTo>
                  <a:lnTo>
                    <a:pt x="13" y="54"/>
                  </a:lnTo>
                  <a:lnTo>
                    <a:pt x="10" y="56"/>
                  </a:lnTo>
                  <a:lnTo>
                    <a:pt x="8" y="58"/>
                  </a:lnTo>
                  <a:lnTo>
                    <a:pt x="5" y="59"/>
                  </a:lnTo>
                  <a:lnTo>
                    <a:pt x="4" y="61"/>
                  </a:lnTo>
                  <a:lnTo>
                    <a:pt x="1" y="63"/>
                  </a:lnTo>
                  <a:lnTo>
                    <a:pt x="0" y="64"/>
                  </a:lnTo>
                  <a:lnTo>
                    <a:pt x="8" y="72"/>
                  </a:lnTo>
                  <a:lnTo>
                    <a:pt x="24" y="97"/>
                  </a:lnTo>
                  <a:lnTo>
                    <a:pt x="52" y="134"/>
                  </a:lnTo>
                  <a:lnTo>
                    <a:pt x="51" y="133"/>
                  </a:lnTo>
                  <a:lnTo>
                    <a:pt x="51" y="132"/>
                  </a:lnTo>
                  <a:lnTo>
                    <a:pt x="50" y="131"/>
                  </a:lnTo>
                  <a:lnTo>
                    <a:pt x="49" y="129"/>
                  </a:lnTo>
                  <a:lnTo>
                    <a:pt x="48" y="126"/>
                  </a:lnTo>
                  <a:lnTo>
                    <a:pt x="48" y="124"/>
                  </a:lnTo>
                  <a:lnTo>
                    <a:pt x="47" y="120"/>
                  </a:lnTo>
                  <a:lnTo>
                    <a:pt x="46" y="116"/>
                  </a:lnTo>
                  <a:lnTo>
                    <a:pt x="46" y="114"/>
                  </a:lnTo>
                  <a:lnTo>
                    <a:pt x="45" y="112"/>
                  </a:lnTo>
                  <a:lnTo>
                    <a:pt x="44" y="109"/>
                  </a:lnTo>
                  <a:lnTo>
                    <a:pt x="44" y="107"/>
                  </a:lnTo>
                  <a:lnTo>
                    <a:pt x="44" y="105"/>
                  </a:lnTo>
                  <a:lnTo>
                    <a:pt x="43" y="102"/>
                  </a:lnTo>
                  <a:lnTo>
                    <a:pt x="43" y="100"/>
                  </a:lnTo>
                  <a:lnTo>
                    <a:pt x="43" y="97"/>
                  </a:lnTo>
                  <a:lnTo>
                    <a:pt x="43" y="93"/>
                  </a:lnTo>
                  <a:lnTo>
                    <a:pt x="43" y="90"/>
                  </a:lnTo>
                  <a:lnTo>
                    <a:pt x="43" y="87"/>
                  </a:lnTo>
                  <a:lnTo>
                    <a:pt x="43" y="84"/>
                  </a:lnTo>
                  <a:lnTo>
                    <a:pt x="43" y="81"/>
                  </a:lnTo>
                  <a:lnTo>
                    <a:pt x="43" y="78"/>
                  </a:lnTo>
                  <a:lnTo>
                    <a:pt x="43" y="75"/>
                  </a:lnTo>
                  <a:lnTo>
                    <a:pt x="44" y="72"/>
                  </a:lnTo>
                  <a:lnTo>
                    <a:pt x="44" y="68"/>
                  </a:lnTo>
                  <a:lnTo>
                    <a:pt x="44" y="65"/>
                  </a:lnTo>
                  <a:lnTo>
                    <a:pt x="45" y="62"/>
                  </a:lnTo>
                  <a:lnTo>
                    <a:pt x="46" y="58"/>
                  </a:lnTo>
                  <a:lnTo>
                    <a:pt x="46" y="55"/>
                  </a:lnTo>
                  <a:lnTo>
                    <a:pt x="46" y="53"/>
                  </a:lnTo>
                  <a:lnTo>
                    <a:pt x="46" y="50"/>
                  </a:lnTo>
                  <a:lnTo>
                    <a:pt x="47" y="48"/>
                  </a:lnTo>
                  <a:lnTo>
                    <a:pt x="47" y="45"/>
                  </a:lnTo>
                  <a:lnTo>
                    <a:pt x="47" y="43"/>
                  </a:lnTo>
                  <a:lnTo>
                    <a:pt x="48" y="41"/>
                  </a:lnTo>
                  <a:lnTo>
                    <a:pt x="48" y="38"/>
                  </a:lnTo>
                  <a:lnTo>
                    <a:pt x="49" y="34"/>
                  </a:lnTo>
                  <a:lnTo>
                    <a:pt x="49" y="31"/>
                  </a:lnTo>
                  <a:lnTo>
                    <a:pt x="50" y="28"/>
                  </a:lnTo>
                  <a:lnTo>
                    <a:pt x="50" y="25"/>
                  </a:lnTo>
                  <a:lnTo>
                    <a:pt x="51" y="23"/>
                  </a:lnTo>
                  <a:lnTo>
                    <a:pt x="51" y="22"/>
                  </a:lnTo>
                  <a:lnTo>
                    <a:pt x="51" y="20"/>
                  </a:lnTo>
                  <a:lnTo>
                    <a:pt x="52" y="19"/>
                  </a:lnTo>
                  <a:lnTo>
                    <a:pt x="46" y="0"/>
                  </a:lnTo>
                  <a:lnTo>
                    <a:pt x="46"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2" name="Freeform 84">
              <a:extLst>
                <a:ext uri="{FF2B5EF4-FFF2-40B4-BE49-F238E27FC236}">
                  <a16:creationId xmlns:a16="http://schemas.microsoft.com/office/drawing/2014/main" id="{1BCDDF3E-27F2-EED0-6F07-055887F8C644}"/>
                </a:ext>
              </a:extLst>
            </p:cNvPr>
            <p:cNvSpPr>
              <a:spLocks/>
            </p:cNvSpPr>
            <p:nvPr/>
          </p:nvSpPr>
          <p:spPr bwMode="auto">
            <a:xfrm>
              <a:off x="1292" y="1452"/>
              <a:ext cx="113" cy="67"/>
            </a:xfrm>
            <a:custGeom>
              <a:avLst/>
              <a:gdLst/>
              <a:ahLst/>
              <a:cxnLst>
                <a:cxn ang="0">
                  <a:pos x="188" y="0"/>
                </a:cxn>
                <a:cxn ang="0">
                  <a:pos x="21" y="83"/>
                </a:cxn>
                <a:cxn ang="0">
                  <a:pos x="0" y="99"/>
                </a:cxn>
                <a:cxn ang="0">
                  <a:pos x="3" y="98"/>
                </a:cxn>
                <a:cxn ang="0">
                  <a:pos x="4" y="97"/>
                </a:cxn>
                <a:cxn ang="0">
                  <a:pos x="6" y="97"/>
                </a:cxn>
                <a:cxn ang="0">
                  <a:pos x="8" y="96"/>
                </a:cxn>
                <a:cxn ang="0">
                  <a:pos x="11" y="96"/>
                </a:cxn>
                <a:cxn ang="0">
                  <a:pos x="13" y="95"/>
                </a:cxn>
                <a:cxn ang="0">
                  <a:pos x="16" y="95"/>
                </a:cxn>
                <a:cxn ang="0">
                  <a:pos x="19" y="94"/>
                </a:cxn>
                <a:cxn ang="0">
                  <a:pos x="21" y="94"/>
                </a:cxn>
                <a:cxn ang="0">
                  <a:pos x="24" y="94"/>
                </a:cxn>
                <a:cxn ang="0">
                  <a:pos x="27" y="95"/>
                </a:cxn>
                <a:cxn ang="0">
                  <a:pos x="29" y="95"/>
                </a:cxn>
                <a:cxn ang="0">
                  <a:pos x="32" y="97"/>
                </a:cxn>
                <a:cxn ang="0">
                  <a:pos x="35" y="98"/>
                </a:cxn>
                <a:cxn ang="0">
                  <a:pos x="37" y="99"/>
                </a:cxn>
                <a:cxn ang="0">
                  <a:pos x="40" y="100"/>
                </a:cxn>
                <a:cxn ang="0">
                  <a:pos x="42" y="102"/>
                </a:cxn>
                <a:cxn ang="0">
                  <a:pos x="45" y="103"/>
                </a:cxn>
                <a:cxn ang="0">
                  <a:pos x="47" y="105"/>
                </a:cxn>
                <a:cxn ang="0">
                  <a:pos x="50" y="106"/>
                </a:cxn>
                <a:cxn ang="0">
                  <a:pos x="52" y="108"/>
                </a:cxn>
                <a:cxn ang="0">
                  <a:pos x="54" y="109"/>
                </a:cxn>
                <a:cxn ang="0">
                  <a:pos x="56" y="110"/>
                </a:cxn>
                <a:cxn ang="0">
                  <a:pos x="58" y="111"/>
                </a:cxn>
                <a:cxn ang="0">
                  <a:pos x="60" y="113"/>
                </a:cxn>
                <a:cxn ang="0">
                  <a:pos x="62" y="114"/>
                </a:cxn>
                <a:cxn ang="0">
                  <a:pos x="63" y="115"/>
                </a:cxn>
                <a:cxn ang="0">
                  <a:pos x="62" y="88"/>
                </a:cxn>
                <a:cxn ang="0">
                  <a:pos x="198" y="11"/>
                </a:cxn>
                <a:cxn ang="0">
                  <a:pos x="188" y="0"/>
                </a:cxn>
                <a:cxn ang="0">
                  <a:pos x="188" y="0"/>
                </a:cxn>
              </a:cxnLst>
              <a:rect l="0" t="0" r="r" b="b"/>
              <a:pathLst>
                <a:path w="198" h="115">
                  <a:moveTo>
                    <a:pt x="188" y="0"/>
                  </a:moveTo>
                  <a:lnTo>
                    <a:pt x="21" y="83"/>
                  </a:lnTo>
                  <a:lnTo>
                    <a:pt x="0" y="99"/>
                  </a:lnTo>
                  <a:lnTo>
                    <a:pt x="3" y="98"/>
                  </a:lnTo>
                  <a:lnTo>
                    <a:pt x="4" y="97"/>
                  </a:lnTo>
                  <a:lnTo>
                    <a:pt x="6" y="97"/>
                  </a:lnTo>
                  <a:lnTo>
                    <a:pt x="8" y="96"/>
                  </a:lnTo>
                  <a:lnTo>
                    <a:pt x="11" y="96"/>
                  </a:lnTo>
                  <a:lnTo>
                    <a:pt x="13" y="95"/>
                  </a:lnTo>
                  <a:lnTo>
                    <a:pt x="16" y="95"/>
                  </a:lnTo>
                  <a:lnTo>
                    <a:pt x="19" y="94"/>
                  </a:lnTo>
                  <a:lnTo>
                    <a:pt x="21" y="94"/>
                  </a:lnTo>
                  <a:lnTo>
                    <a:pt x="24" y="94"/>
                  </a:lnTo>
                  <a:lnTo>
                    <a:pt x="27" y="95"/>
                  </a:lnTo>
                  <a:lnTo>
                    <a:pt x="29" y="95"/>
                  </a:lnTo>
                  <a:lnTo>
                    <a:pt x="32" y="97"/>
                  </a:lnTo>
                  <a:lnTo>
                    <a:pt x="35" y="98"/>
                  </a:lnTo>
                  <a:lnTo>
                    <a:pt x="37" y="99"/>
                  </a:lnTo>
                  <a:lnTo>
                    <a:pt x="40" y="100"/>
                  </a:lnTo>
                  <a:lnTo>
                    <a:pt x="42" y="102"/>
                  </a:lnTo>
                  <a:lnTo>
                    <a:pt x="45" y="103"/>
                  </a:lnTo>
                  <a:lnTo>
                    <a:pt x="47" y="105"/>
                  </a:lnTo>
                  <a:lnTo>
                    <a:pt x="50" y="106"/>
                  </a:lnTo>
                  <a:lnTo>
                    <a:pt x="52" y="108"/>
                  </a:lnTo>
                  <a:lnTo>
                    <a:pt x="54" y="109"/>
                  </a:lnTo>
                  <a:lnTo>
                    <a:pt x="56" y="110"/>
                  </a:lnTo>
                  <a:lnTo>
                    <a:pt x="58" y="111"/>
                  </a:lnTo>
                  <a:lnTo>
                    <a:pt x="60" y="113"/>
                  </a:lnTo>
                  <a:lnTo>
                    <a:pt x="62" y="114"/>
                  </a:lnTo>
                  <a:lnTo>
                    <a:pt x="63" y="115"/>
                  </a:lnTo>
                  <a:lnTo>
                    <a:pt x="62" y="88"/>
                  </a:lnTo>
                  <a:lnTo>
                    <a:pt x="198" y="11"/>
                  </a:lnTo>
                  <a:lnTo>
                    <a:pt x="188" y="0"/>
                  </a:lnTo>
                  <a:lnTo>
                    <a:pt x="18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3" name="Freeform 85">
              <a:extLst>
                <a:ext uri="{FF2B5EF4-FFF2-40B4-BE49-F238E27FC236}">
                  <a16:creationId xmlns:a16="http://schemas.microsoft.com/office/drawing/2014/main" id="{BC4D3EE0-7473-9F3A-B74F-7E63E194CB31}"/>
                </a:ext>
              </a:extLst>
            </p:cNvPr>
            <p:cNvSpPr>
              <a:spLocks/>
            </p:cNvSpPr>
            <p:nvPr/>
          </p:nvSpPr>
          <p:spPr bwMode="auto">
            <a:xfrm>
              <a:off x="1205" y="1499"/>
              <a:ext cx="108" cy="110"/>
            </a:xfrm>
            <a:custGeom>
              <a:avLst/>
              <a:gdLst/>
              <a:ahLst/>
              <a:cxnLst>
                <a:cxn ang="0">
                  <a:pos x="162" y="14"/>
                </a:cxn>
                <a:cxn ang="0">
                  <a:pos x="154" y="16"/>
                </a:cxn>
                <a:cxn ang="0">
                  <a:pos x="148" y="18"/>
                </a:cxn>
                <a:cxn ang="0">
                  <a:pos x="141" y="21"/>
                </a:cxn>
                <a:cxn ang="0">
                  <a:pos x="132" y="25"/>
                </a:cxn>
                <a:cxn ang="0">
                  <a:pos x="122" y="30"/>
                </a:cxn>
                <a:cxn ang="0">
                  <a:pos x="113" y="36"/>
                </a:cxn>
                <a:cxn ang="0">
                  <a:pos x="104" y="44"/>
                </a:cxn>
                <a:cxn ang="0">
                  <a:pos x="96" y="52"/>
                </a:cxn>
                <a:cxn ang="0">
                  <a:pos x="87" y="64"/>
                </a:cxn>
                <a:cxn ang="0">
                  <a:pos x="80" y="74"/>
                </a:cxn>
                <a:cxn ang="0">
                  <a:pos x="74" y="85"/>
                </a:cxn>
                <a:cxn ang="0">
                  <a:pos x="67" y="95"/>
                </a:cxn>
                <a:cxn ang="0">
                  <a:pos x="62" y="105"/>
                </a:cxn>
                <a:cxn ang="0">
                  <a:pos x="59" y="116"/>
                </a:cxn>
                <a:cxn ang="0">
                  <a:pos x="55" y="124"/>
                </a:cxn>
                <a:cxn ang="0">
                  <a:pos x="53" y="131"/>
                </a:cxn>
                <a:cxn ang="0">
                  <a:pos x="51" y="138"/>
                </a:cxn>
                <a:cxn ang="0">
                  <a:pos x="50" y="143"/>
                </a:cxn>
                <a:cxn ang="0">
                  <a:pos x="35" y="129"/>
                </a:cxn>
                <a:cxn ang="0">
                  <a:pos x="37" y="122"/>
                </a:cxn>
                <a:cxn ang="0">
                  <a:pos x="40" y="113"/>
                </a:cxn>
                <a:cxn ang="0">
                  <a:pos x="44" y="103"/>
                </a:cxn>
                <a:cxn ang="0">
                  <a:pos x="47" y="97"/>
                </a:cxn>
                <a:cxn ang="0">
                  <a:pos x="49" y="91"/>
                </a:cxn>
                <a:cxn ang="0">
                  <a:pos x="52" y="85"/>
                </a:cxn>
                <a:cxn ang="0">
                  <a:pos x="55" y="79"/>
                </a:cxn>
                <a:cxn ang="0">
                  <a:pos x="58" y="72"/>
                </a:cxn>
                <a:cxn ang="0">
                  <a:pos x="62" y="66"/>
                </a:cxn>
                <a:cxn ang="0">
                  <a:pos x="66" y="57"/>
                </a:cxn>
                <a:cxn ang="0">
                  <a:pos x="74" y="47"/>
                </a:cxn>
                <a:cxn ang="0">
                  <a:pos x="82" y="38"/>
                </a:cxn>
                <a:cxn ang="0">
                  <a:pos x="90" y="32"/>
                </a:cxn>
                <a:cxn ang="0">
                  <a:pos x="98" y="27"/>
                </a:cxn>
                <a:cxn ang="0">
                  <a:pos x="108" y="23"/>
                </a:cxn>
                <a:cxn ang="0">
                  <a:pos x="118" y="19"/>
                </a:cxn>
                <a:cxn ang="0">
                  <a:pos x="127" y="15"/>
                </a:cxn>
                <a:cxn ang="0">
                  <a:pos x="138" y="12"/>
                </a:cxn>
                <a:cxn ang="0">
                  <a:pos x="146" y="8"/>
                </a:cxn>
                <a:cxn ang="0">
                  <a:pos x="154" y="4"/>
                </a:cxn>
                <a:cxn ang="0">
                  <a:pos x="161" y="3"/>
                </a:cxn>
                <a:cxn ang="0">
                  <a:pos x="169" y="0"/>
                </a:cxn>
                <a:cxn ang="0">
                  <a:pos x="164" y="14"/>
                </a:cxn>
              </a:cxnLst>
              <a:rect l="0" t="0" r="r" b="b"/>
              <a:pathLst>
                <a:path w="189" h="194">
                  <a:moveTo>
                    <a:pt x="164" y="14"/>
                  </a:moveTo>
                  <a:lnTo>
                    <a:pt x="163" y="14"/>
                  </a:lnTo>
                  <a:lnTo>
                    <a:pt x="162" y="14"/>
                  </a:lnTo>
                  <a:lnTo>
                    <a:pt x="160" y="15"/>
                  </a:lnTo>
                  <a:lnTo>
                    <a:pt x="156" y="16"/>
                  </a:lnTo>
                  <a:lnTo>
                    <a:pt x="154" y="16"/>
                  </a:lnTo>
                  <a:lnTo>
                    <a:pt x="152" y="17"/>
                  </a:lnTo>
                  <a:lnTo>
                    <a:pt x="150" y="17"/>
                  </a:lnTo>
                  <a:lnTo>
                    <a:pt x="148" y="18"/>
                  </a:lnTo>
                  <a:lnTo>
                    <a:pt x="146" y="19"/>
                  </a:lnTo>
                  <a:lnTo>
                    <a:pt x="143" y="20"/>
                  </a:lnTo>
                  <a:lnTo>
                    <a:pt x="141" y="21"/>
                  </a:lnTo>
                  <a:lnTo>
                    <a:pt x="138" y="23"/>
                  </a:lnTo>
                  <a:lnTo>
                    <a:pt x="135" y="24"/>
                  </a:lnTo>
                  <a:lnTo>
                    <a:pt x="132" y="25"/>
                  </a:lnTo>
                  <a:lnTo>
                    <a:pt x="129" y="26"/>
                  </a:lnTo>
                  <a:lnTo>
                    <a:pt x="125" y="29"/>
                  </a:lnTo>
                  <a:lnTo>
                    <a:pt x="122" y="30"/>
                  </a:lnTo>
                  <a:lnTo>
                    <a:pt x="119" y="32"/>
                  </a:lnTo>
                  <a:lnTo>
                    <a:pt x="116" y="34"/>
                  </a:lnTo>
                  <a:lnTo>
                    <a:pt x="113" y="36"/>
                  </a:lnTo>
                  <a:lnTo>
                    <a:pt x="110" y="39"/>
                  </a:lnTo>
                  <a:lnTo>
                    <a:pt x="107" y="41"/>
                  </a:lnTo>
                  <a:lnTo>
                    <a:pt x="104" y="44"/>
                  </a:lnTo>
                  <a:lnTo>
                    <a:pt x="101" y="46"/>
                  </a:lnTo>
                  <a:lnTo>
                    <a:pt x="98" y="49"/>
                  </a:lnTo>
                  <a:lnTo>
                    <a:pt x="96" y="52"/>
                  </a:lnTo>
                  <a:lnTo>
                    <a:pt x="93" y="56"/>
                  </a:lnTo>
                  <a:lnTo>
                    <a:pt x="90" y="60"/>
                  </a:lnTo>
                  <a:lnTo>
                    <a:pt x="87" y="64"/>
                  </a:lnTo>
                  <a:lnTo>
                    <a:pt x="85" y="67"/>
                  </a:lnTo>
                  <a:lnTo>
                    <a:pt x="82" y="71"/>
                  </a:lnTo>
                  <a:lnTo>
                    <a:pt x="80" y="74"/>
                  </a:lnTo>
                  <a:lnTo>
                    <a:pt x="78" y="78"/>
                  </a:lnTo>
                  <a:lnTo>
                    <a:pt x="76" y="82"/>
                  </a:lnTo>
                  <a:lnTo>
                    <a:pt x="74" y="85"/>
                  </a:lnTo>
                  <a:lnTo>
                    <a:pt x="72" y="89"/>
                  </a:lnTo>
                  <a:lnTo>
                    <a:pt x="69" y="92"/>
                  </a:lnTo>
                  <a:lnTo>
                    <a:pt x="67" y="95"/>
                  </a:lnTo>
                  <a:lnTo>
                    <a:pt x="65" y="99"/>
                  </a:lnTo>
                  <a:lnTo>
                    <a:pt x="64" y="102"/>
                  </a:lnTo>
                  <a:lnTo>
                    <a:pt x="62" y="105"/>
                  </a:lnTo>
                  <a:lnTo>
                    <a:pt x="61" y="109"/>
                  </a:lnTo>
                  <a:lnTo>
                    <a:pt x="60" y="112"/>
                  </a:lnTo>
                  <a:lnTo>
                    <a:pt x="59" y="116"/>
                  </a:lnTo>
                  <a:lnTo>
                    <a:pt x="58" y="118"/>
                  </a:lnTo>
                  <a:lnTo>
                    <a:pt x="57" y="121"/>
                  </a:lnTo>
                  <a:lnTo>
                    <a:pt x="55" y="124"/>
                  </a:lnTo>
                  <a:lnTo>
                    <a:pt x="55" y="127"/>
                  </a:lnTo>
                  <a:lnTo>
                    <a:pt x="54" y="129"/>
                  </a:lnTo>
                  <a:lnTo>
                    <a:pt x="53" y="131"/>
                  </a:lnTo>
                  <a:lnTo>
                    <a:pt x="53" y="133"/>
                  </a:lnTo>
                  <a:lnTo>
                    <a:pt x="52" y="135"/>
                  </a:lnTo>
                  <a:lnTo>
                    <a:pt x="51" y="138"/>
                  </a:lnTo>
                  <a:lnTo>
                    <a:pt x="51" y="141"/>
                  </a:lnTo>
                  <a:lnTo>
                    <a:pt x="50" y="142"/>
                  </a:lnTo>
                  <a:lnTo>
                    <a:pt x="50" y="143"/>
                  </a:lnTo>
                  <a:lnTo>
                    <a:pt x="0" y="194"/>
                  </a:lnTo>
                  <a:lnTo>
                    <a:pt x="35" y="130"/>
                  </a:lnTo>
                  <a:lnTo>
                    <a:pt x="35" y="129"/>
                  </a:lnTo>
                  <a:lnTo>
                    <a:pt x="36" y="127"/>
                  </a:lnTo>
                  <a:lnTo>
                    <a:pt x="37" y="125"/>
                  </a:lnTo>
                  <a:lnTo>
                    <a:pt x="37" y="122"/>
                  </a:lnTo>
                  <a:lnTo>
                    <a:pt x="38" y="120"/>
                  </a:lnTo>
                  <a:lnTo>
                    <a:pt x="39" y="117"/>
                  </a:lnTo>
                  <a:lnTo>
                    <a:pt x="40" y="113"/>
                  </a:lnTo>
                  <a:lnTo>
                    <a:pt x="42" y="110"/>
                  </a:lnTo>
                  <a:lnTo>
                    <a:pt x="43" y="106"/>
                  </a:lnTo>
                  <a:lnTo>
                    <a:pt x="44" y="103"/>
                  </a:lnTo>
                  <a:lnTo>
                    <a:pt x="45" y="101"/>
                  </a:lnTo>
                  <a:lnTo>
                    <a:pt x="46" y="99"/>
                  </a:lnTo>
                  <a:lnTo>
                    <a:pt x="47" y="97"/>
                  </a:lnTo>
                  <a:lnTo>
                    <a:pt x="48" y="95"/>
                  </a:lnTo>
                  <a:lnTo>
                    <a:pt x="48" y="93"/>
                  </a:lnTo>
                  <a:lnTo>
                    <a:pt x="49" y="91"/>
                  </a:lnTo>
                  <a:lnTo>
                    <a:pt x="50" y="89"/>
                  </a:lnTo>
                  <a:lnTo>
                    <a:pt x="52" y="87"/>
                  </a:lnTo>
                  <a:lnTo>
                    <a:pt x="52" y="85"/>
                  </a:lnTo>
                  <a:lnTo>
                    <a:pt x="53" y="83"/>
                  </a:lnTo>
                  <a:lnTo>
                    <a:pt x="54" y="81"/>
                  </a:lnTo>
                  <a:lnTo>
                    <a:pt x="55" y="79"/>
                  </a:lnTo>
                  <a:lnTo>
                    <a:pt x="56" y="77"/>
                  </a:lnTo>
                  <a:lnTo>
                    <a:pt x="57" y="74"/>
                  </a:lnTo>
                  <a:lnTo>
                    <a:pt x="58" y="72"/>
                  </a:lnTo>
                  <a:lnTo>
                    <a:pt x="59" y="71"/>
                  </a:lnTo>
                  <a:lnTo>
                    <a:pt x="60" y="68"/>
                  </a:lnTo>
                  <a:lnTo>
                    <a:pt x="62" y="66"/>
                  </a:lnTo>
                  <a:lnTo>
                    <a:pt x="63" y="64"/>
                  </a:lnTo>
                  <a:lnTo>
                    <a:pt x="64" y="62"/>
                  </a:lnTo>
                  <a:lnTo>
                    <a:pt x="66" y="57"/>
                  </a:lnTo>
                  <a:lnTo>
                    <a:pt x="69" y="54"/>
                  </a:lnTo>
                  <a:lnTo>
                    <a:pt x="72" y="50"/>
                  </a:lnTo>
                  <a:lnTo>
                    <a:pt x="74" y="47"/>
                  </a:lnTo>
                  <a:lnTo>
                    <a:pt x="77" y="44"/>
                  </a:lnTo>
                  <a:lnTo>
                    <a:pt x="80" y="41"/>
                  </a:lnTo>
                  <a:lnTo>
                    <a:pt x="82" y="38"/>
                  </a:lnTo>
                  <a:lnTo>
                    <a:pt x="85" y="36"/>
                  </a:lnTo>
                  <a:lnTo>
                    <a:pt x="87" y="34"/>
                  </a:lnTo>
                  <a:lnTo>
                    <a:pt x="90" y="32"/>
                  </a:lnTo>
                  <a:lnTo>
                    <a:pt x="93" y="31"/>
                  </a:lnTo>
                  <a:lnTo>
                    <a:pt x="96" y="29"/>
                  </a:lnTo>
                  <a:lnTo>
                    <a:pt x="98" y="27"/>
                  </a:lnTo>
                  <a:lnTo>
                    <a:pt x="102" y="26"/>
                  </a:lnTo>
                  <a:lnTo>
                    <a:pt x="104" y="24"/>
                  </a:lnTo>
                  <a:lnTo>
                    <a:pt x="108" y="23"/>
                  </a:lnTo>
                  <a:lnTo>
                    <a:pt x="111" y="21"/>
                  </a:lnTo>
                  <a:lnTo>
                    <a:pt x="114" y="20"/>
                  </a:lnTo>
                  <a:lnTo>
                    <a:pt x="118" y="19"/>
                  </a:lnTo>
                  <a:lnTo>
                    <a:pt x="121" y="17"/>
                  </a:lnTo>
                  <a:lnTo>
                    <a:pt x="124" y="16"/>
                  </a:lnTo>
                  <a:lnTo>
                    <a:pt x="127" y="15"/>
                  </a:lnTo>
                  <a:lnTo>
                    <a:pt x="131" y="14"/>
                  </a:lnTo>
                  <a:lnTo>
                    <a:pt x="135" y="13"/>
                  </a:lnTo>
                  <a:lnTo>
                    <a:pt x="138" y="12"/>
                  </a:lnTo>
                  <a:lnTo>
                    <a:pt x="141" y="10"/>
                  </a:lnTo>
                  <a:lnTo>
                    <a:pt x="144" y="9"/>
                  </a:lnTo>
                  <a:lnTo>
                    <a:pt x="146" y="8"/>
                  </a:lnTo>
                  <a:lnTo>
                    <a:pt x="149" y="7"/>
                  </a:lnTo>
                  <a:lnTo>
                    <a:pt x="152" y="7"/>
                  </a:lnTo>
                  <a:lnTo>
                    <a:pt x="154" y="4"/>
                  </a:lnTo>
                  <a:lnTo>
                    <a:pt x="157" y="4"/>
                  </a:lnTo>
                  <a:lnTo>
                    <a:pt x="159" y="3"/>
                  </a:lnTo>
                  <a:lnTo>
                    <a:pt x="161" y="3"/>
                  </a:lnTo>
                  <a:lnTo>
                    <a:pt x="165" y="1"/>
                  </a:lnTo>
                  <a:lnTo>
                    <a:pt x="167" y="0"/>
                  </a:lnTo>
                  <a:lnTo>
                    <a:pt x="169" y="0"/>
                  </a:lnTo>
                  <a:lnTo>
                    <a:pt x="170" y="0"/>
                  </a:lnTo>
                  <a:lnTo>
                    <a:pt x="189" y="10"/>
                  </a:lnTo>
                  <a:lnTo>
                    <a:pt x="164" y="14"/>
                  </a:lnTo>
                  <a:lnTo>
                    <a:pt x="164"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4" name="Freeform 86">
              <a:extLst>
                <a:ext uri="{FF2B5EF4-FFF2-40B4-BE49-F238E27FC236}">
                  <a16:creationId xmlns:a16="http://schemas.microsoft.com/office/drawing/2014/main" id="{D851B17F-B307-BDA3-BE9C-E96B0A95DFB6}"/>
                </a:ext>
              </a:extLst>
            </p:cNvPr>
            <p:cNvSpPr>
              <a:spLocks/>
            </p:cNvSpPr>
            <p:nvPr/>
          </p:nvSpPr>
          <p:spPr bwMode="auto">
            <a:xfrm>
              <a:off x="1150" y="1613"/>
              <a:ext cx="234" cy="347"/>
            </a:xfrm>
            <a:custGeom>
              <a:avLst/>
              <a:gdLst/>
              <a:ahLst/>
              <a:cxnLst>
                <a:cxn ang="0">
                  <a:pos x="83" y="12"/>
                </a:cxn>
                <a:cxn ang="0">
                  <a:pos x="68" y="32"/>
                </a:cxn>
                <a:cxn ang="0">
                  <a:pos x="57" y="47"/>
                </a:cxn>
                <a:cxn ang="0">
                  <a:pos x="43" y="64"/>
                </a:cxn>
                <a:cxn ang="0">
                  <a:pos x="32" y="84"/>
                </a:cxn>
                <a:cxn ang="0">
                  <a:pos x="22" y="101"/>
                </a:cxn>
                <a:cxn ang="0">
                  <a:pos x="14" y="120"/>
                </a:cxn>
                <a:cxn ang="0">
                  <a:pos x="7" y="137"/>
                </a:cxn>
                <a:cxn ang="0">
                  <a:pos x="3" y="153"/>
                </a:cxn>
                <a:cxn ang="0">
                  <a:pos x="0" y="171"/>
                </a:cxn>
                <a:cxn ang="0">
                  <a:pos x="0" y="192"/>
                </a:cxn>
                <a:cxn ang="0">
                  <a:pos x="5" y="207"/>
                </a:cxn>
                <a:cxn ang="0">
                  <a:pos x="4" y="216"/>
                </a:cxn>
                <a:cxn ang="0">
                  <a:pos x="6" y="234"/>
                </a:cxn>
                <a:cxn ang="0">
                  <a:pos x="11" y="249"/>
                </a:cxn>
                <a:cxn ang="0">
                  <a:pos x="18" y="266"/>
                </a:cxn>
                <a:cxn ang="0">
                  <a:pos x="30" y="285"/>
                </a:cxn>
                <a:cxn ang="0">
                  <a:pos x="47" y="308"/>
                </a:cxn>
                <a:cxn ang="0">
                  <a:pos x="71" y="333"/>
                </a:cxn>
                <a:cxn ang="0">
                  <a:pos x="95" y="357"/>
                </a:cxn>
                <a:cxn ang="0">
                  <a:pos x="119" y="378"/>
                </a:cxn>
                <a:cxn ang="0">
                  <a:pos x="140" y="396"/>
                </a:cxn>
                <a:cxn ang="0">
                  <a:pos x="159" y="413"/>
                </a:cxn>
                <a:cxn ang="0">
                  <a:pos x="177" y="425"/>
                </a:cxn>
                <a:cxn ang="0">
                  <a:pos x="193" y="439"/>
                </a:cxn>
                <a:cxn ang="0">
                  <a:pos x="209" y="450"/>
                </a:cxn>
                <a:cxn ang="0">
                  <a:pos x="244" y="493"/>
                </a:cxn>
                <a:cxn ang="0">
                  <a:pos x="257" y="510"/>
                </a:cxn>
                <a:cxn ang="0">
                  <a:pos x="272" y="526"/>
                </a:cxn>
                <a:cxn ang="0">
                  <a:pos x="295" y="540"/>
                </a:cxn>
                <a:cxn ang="0">
                  <a:pos x="318" y="551"/>
                </a:cxn>
                <a:cxn ang="0">
                  <a:pos x="392" y="607"/>
                </a:cxn>
                <a:cxn ang="0">
                  <a:pos x="221" y="450"/>
                </a:cxn>
                <a:cxn ang="0">
                  <a:pos x="205" y="433"/>
                </a:cxn>
                <a:cxn ang="0">
                  <a:pos x="188" y="414"/>
                </a:cxn>
                <a:cxn ang="0">
                  <a:pos x="167" y="392"/>
                </a:cxn>
                <a:cxn ang="0">
                  <a:pos x="143" y="367"/>
                </a:cxn>
                <a:cxn ang="0">
                  <a:pos x="120" y="341"/>
                </a:cxn>
                <a:cxn ang="0">
                  <a:pos x="98" y="317"/>
                </a:cxn>
                <a:cxn ang="0">
                  <a:pos x="79" y="294"/>
                </a:cxn>
                <a:cxn ang="0">
                  <a:pos x="66" y="277"/>
                </a:cxn>
                <a:cxn ang="0">
                  <a:pos x="55" y="263"/>
                </a:cxn>
                <a:cxn ang="0">
                  <a:pos x="44" y="245"/>
                </a:cxn>
                <a:cxn ang="0">
                  <a:pos x="34" y="225"/>
                </a:cxn>
                <a:cxn ang="0">
                  <a:pos x="25" y="204"/>
                </a:cxn>
                <a:cxn ang="0">
                  <a:pos x="20" y="189"/>
                </a:cxn>
                <a:cxn ang="0">
                  <a:pos x="18" y="174"/>
                </a:cxn>
                <a:cxn ang="0">
                  <a:pos x="19" y="156"/>
                </a:cxn>
                <a:cxn ang="0">
                  <a:pos x="24" y="132"/>
                </a:cxn>
                <a:cxn ang="0">
                  <a:pos x="36" y="108"/>
                </a:cxn>
                <a:cxn ang="0">
                  <a:pos x="45" y="94"/>
                </a:cxn>
                <a:cxn ang="0">
                  <a:pos x="57" y="75"/>
                </a:cxn>
                <a:cxn ang="0">
                  <a:pos x="73" y="55"/>
                </a:cxn>
                <a:cxn ang="0">
                  <a:pos x="89" y="35"/>
                </a:cxn>
                <a:cxn ang="0">
                  <a:pos x="102" y="20"/>
                </a:cxn>
                <a:cxn ang="0">
                  <a:pos x="93" y="1"/>
                </a:cxn>
              </a:cxnLst>
              <a:rect l="0" t="0" r="r" b="b"/>
              <a:pathLst>
                <a:path w="410" h="607">
                  <a:moveTo>
                    <a:pt x="93" y="0"/>
                  </a:moveTo>
                  <a:lnTo>
                    <a:pt x="92" y="1"/>
                  </a:lnTo>
                  <a:lnTo>
                    <a:pt x="90" y="3"/>
                  </a:lnTo>
                  <a:lnTo>
                    <a:pt x="88" y="4"/>
                  </a:lnTo>
                  <a:lnTo>
                    <a:pt x="87" y="6"/>
                  </a:lnTo>
                  <a:lnTo>
                    <a:pt x="85" y="9"/>
                  </a:lnTo>
                  <a:lnTo>
                    <a:pt x="83" y="12"/>
                  </a:lnTo>
                  <a:lnTo>
                    <a:pt x="80" y="14"/>
                  </a:lnTo>
                  <a:lnTo>
                    <a:pt x="78" y="18"/>
                  </a:lnTo>
                  <a:lnTo>
                    <a:pt x="75" y="21"/>
                  </a:lnTo>
                  <a:lnTo>
                    <a:pt x="73" y="26"/>
                  </a:lnTo>
                  <a:lnTo>
                    <a:pt x="71" y="27"/>
                  </a:lnTo>
                  <a:lnTo>
                    <a:pt x="69" y="30"/>
                  </a:lnTo>
                  <a:lnTo>
                    <a:pt x="68" y="32"/>
                  </a:lnTo>
                  <a:lnTo>
                    <a:pt x="66" y="34"/>
                  </a:lnTo>
                  <a:lnTo>
                    <a:pt x="64" y="36"/>
                  </a:lnTo>
                  <a:lnTo>
                    <a:pt x="63" y="38"/>
                  </a:lnTo>
                  <a:lnTo>
                    <a:pt x="62" y="40"/>
                  </a:lnTo>
                  <a:lnTo>
                    <a:pt x="60" y="43"/>
                  </a:lnTo>
                  <a:lnTo>
                    <a:pt x="58" y="45"/>
                  </a:lnTo>
                  <a:lnTo>
                    <a:pt x="57" y="47"/>
                  </a:lnTo>
                  <a:lnTo>
                    <a:pt x="54" y="50"/>
                  </a:lnTo>
                  <a:lnTo>
                    <a:pt x="53" y="52"/>
                  </a:lnTo>
                  <a:lnTo>
                    <a:pt x="51" y="54"/>
                  </a:lnTo>
                  <a:lnTo>
                    <a:pt x="49" y="57"/>
                  </a:lnTo>
                  <a:lnTo>
                    <a:pt x="47" y="59"/>
                  </a:lnTo>
                  <a:lnTo>
                    <a:pt x="46" y="62"/>
                  </a:lnTo>
                  <a:lnTo>
                    <a:pt x="43" y="64"/>
                  </a:lnTo>
                  <a:lnTo>
                    <a:pt x="42" y="67"/>
                  </a:lnTo>
                  <a:lnTo>
                    <a:pt x="40" y="69"/>
                  </a:lnTo>
                  <a:lnTo>
                    <a:pt x="39" y="72"/>
                  </a:lnTo>
                  <a:lnTo>
                    <a:pt x="37" y="74"/>
                  </a:lnTo>
                  <a:lnTo>
                    <a:pt x="36" y="77"/>
                  </a:lnTo>
                  <a:lnTo>
                    <a:pt x="34" y="81"/>
                  </a:lnTo>
                  <a:lnTo>
                    <a:pt x="32" y="84"/>
                  </a:lnTo>
                  <a:lnTo>
                    <a:pt x="31" y="86"/>
                  </a:lnTo>
                  <a:lnTo>
                    <a:pt x="29" y="89"/>
                  </a:lnTo>
                  <a:lnTo>
                    <a:pt x="28" y="91"/>
                  </a:lnTo>
                  <a:lnTo>
                    <a:pt x="26" y="94"/>
                  </a:lnTo>
                  <a:lnTo>
                    <a:pt x="25" y="96"/>
                  </a:lnTo>
                  <a:lnTo>
                    <a:pt x="23" y="99"/>
                  </a:lnTo>
                  <a:lnTo>
                    <a:pt x="22" y="101"/>
                  </a:lnTo>
                  <a:lnTo>
                    <a:pt x="21" y="104"/>
                  </a:lnTo>
                  <a:lnTo>
                    <a:pt x="19" y="107"/>
                  </a:lnTo>
                  <a:lnTo>
                    <a:pt x="18" y="109"/>
                  </a:lnTo>
                  <a:lnTo>
                    <a:pt x="17" y="112"/>
                  </a:lnTo>
                  <a:lnTo>
                    <a:pt x="16" y="115"/>
                  </a:lnTo>
                  <a:lnTo>
                    <a:pt x="15" y="117"/>
                  </a:lnTo>
                  <a:lnTo>
                    <a:pt x="14" y="120"/>
                  </a:lnTo>
                  <a:lnTo>
                    <a:pt x="12" y="122"/>
                  </a:lnTo>
                  <a:lnTo>
                    <a:pt x="12" y="125"/>
                  </a:lnTo>
                  <a:lnTo>
                    <a:pt x="11" y="127"/>
                  </a:lnTo>
                  <a:lnTo>
                    <a:pt x="10" y="130"/>
                  </a:lnTo>
                  <a:lnTo>
                    <a:pt x="9" y="132"/>
                  </a:lnTo>
                  <a:lnTo>
                    <a:pt x="8" y="135"/>
                  </a:lnTo>
                  <a:lnTo>
                    <a:pt x="7" y="137"/>
                  </a:lnTo>
                  <a:lnTo>
                    <a:pt x="6" y="140"/>
                  </a:lnTo>
                  <a:lnTo>
                    <a:pt x="5" y="142"/>
                  </a:lnTo>
                  <a:lnTo>
                    <a:pt x="5" y="144"/>
                  </a:lnTo>
                  <a:lnTo>
                    <a:pt x="4" y="146"/>
                  </a:lnTo>
                  <a:lnTo>
                    <a:pt x="4" y="148"/>
                  </a:lnTo>
                  <a:lnTo>
                    <a:pt x="3" y="150"/>
                  </a:lnTo>
                  <a:lnTo>
                    <a:pt x="3" y="153"/>
                  </a:lnTo>
                  <a:lnTo>
                    <a:pt x="2" y="154"/>
                  </a:lnTo>
                  <a:lnTo>
                    <a:pt x="2" y="157"/>
                  </a:lnTo>
                  <a:lnTo>
                    <a:pt x="1" y="159"/>
                  </a:lnTo>
                  <a:lnTo>
                    <a:pt x="1" y="161"/>
                  </a:lnTo>
                  <a:lnTo>
                    <a:pt x="1" y="164"/>
                  </a:lnTo>
                  <a:lnTo>
                    <a:pt x="0" y="168"/>
                  </a:lnTo>
                  <a:lnTo>
                    <a:pt x="0" y="171"/>
                  </a:lnTo>
                  <a:lnTo>
                    <a:pt x="0" y="174"/>
                  </a:lnTo>
                  <a:lnTo>
                    <a:pt x="0" y="177"/>
                  </a:lnTo>
                  <a:lnTo>
                    <a:pt x="0" y="180"/>
                  </a:lnTo>
                  <a:lnTo>
                    <a:pt x="0" y="183"/>
                  </a:lnTo>
                  <a:lnTo>
                    <a:pt x="0" y="186"/>
                  </a:lnTo>
                  <a:lnTo>
                    <a:pt x="0" y="189"/>
                  </a:lnTo>
                  <a:lnTo>
                    <a:pt x="0" y="192"/>
                  </a:lnTo>
                  <a:lnTo>
                    <a:pt x="1" y="194"/>
                  </a:lnTo>
                  <a:lnTo>
                    <a:pt x="1" y="196"/>
                  </a:lnTo>
                  <a:lnTo>
                    <a:pt x="2" y="200"/>
                  </a:lnTo>
                  <a:lnTo>
                    <a:pt x="3" y="203"/>
                  </a:lnTo>
                  <a:lnTo>
                    <a:pt x="4" y="205"/>
                  </a:lnTo>
                  <a:lnTo>
                    <a:pt x="4" y="207"/>
                  </a:lnTo>
                  <a:lnTo>
                    <a:pt x="5" y="207"/>
                  </a:lnTo>
                  <a:lnTo>
                    <a:pt x="5" y="208"/>
                  </a:lnTo>
                  <a:lnTo>
                    <a:pt x="5" y="208"/>
                  </a:lnTo>
                  <a:lnTo>
                    <a:pt x="4" y="210"/>
                  </a:lnTo>
                  <a:lnTo>
                    <a:pt x="4" y="211"/>
                  </a:lnTo>
                  <a:lnTo>
                    <a:pt x="4" y="212"/>
                  </a:lnTo>
                  <a:lnTo>
                    <a:pt x="4" y="214"/>
                  </a:lnTo>
                  <a:lnTo>
                    <a:pt x="4" y="216"/>
                  </a:lnTo>
                  <a:lnTo>
                    <a:pt x="4" y="218"/>
                  </a:lnTo>
                  <a:lnTo>
                    <a:pt x="4" y="221"/>
                  </a:lnTo>
                  <a:lnTo>
                    <a:pt x="4" y="223"/>
                  </a:lnTo>
                  <a:lnTo>
                    <a:pt x="5" y="226"/>
                  </a:lnTo>
                  <a:lnTo>
                    <a:pt x="5" y="229"/>
                  </a:lnTo>
                  <a:lnTo>
                    <a:pt x="6" y="233"/>
                  </a:lnTo>
                  <a:lnTo>
                    <a:pt x="6" y="234"/>
                  </a:lnTo>
                  <a:lnTo>
                    <a:pt x="7" y="236"/>
                  </a:lnTo>
                  <a:lnTo>
                    <a:pt x="7" y="238"/>
                  </a:lnTo>
                  <a:lnTo>
                    <a:pt x="8" y="240"/>
                  </a:lnTo>
                  <a:lnTo>
                    <a:pt x="9" y="242"/>
                  </a:lnTo>
                  <a:lnTo>
                    <a:pt x="9" y="245"/>
                  </a:lnTo>
                  <a:lnTo>
                    <a:pt x="10" y="247"/>
                  </a:lnTo>
                  <a:lnTo>
                    <a:pt x="11" y="249"/>
                  </a:lnTo>
                  <a:lnTo>
                    <a:pt x="11" y="251"/>
                  </a:lnTo>
                  <a:lnTo>
                    <a:pt x="12" y="254"/>
                  </a:lnTo>
                  <a:lnTo>
                    <a:pt x="14" y="256"/>
                  </a:lnTo>
                  <a:lnTo>
                    <a:pt x="15" y="259"/>
                  </a:lnTo>
                  <a:lnTo>
                    <a:pt x="16" y="261"/>
                  </a:lnTo>
                  <a:lnTo>
                    <a:pt x="17" y="263"/>
                  </a:lnTo>
                  <a:lnTo>
                    <a:pt x="18" y="266"/>
                  </a:lnTo>
                  <a:lnTo>
                    <a:pt x="20" y="269"/>
                  </a:lnTo>
                  <a:lnTo>
                    <a:pt x="21" y="271"/>
                  </a:lnTo>
                  <a:lnTo>
                    <a:pt x="23" y="274"/>
                  </a:lnTo>
                  <a:lnTo>
                    <a:pt x="25" y="277"/>
                  </a:lnTo>
                  <a:lnTo>
                    <a:pt x="27" y="280"/>
                  </a:lnTo>
                  <a:lnTo>
                    <a:pt x="29" y="282"/>
                  </a:lnTo>
                  <a:lnTo>
                    <a:pt x="30" y="285"/>
                  </a:lnTo>
                  <a:lnTo>
                    <a:pt x="32" y="288"/>
                  </a:lnTo>
                  <a:lnTo>
                    <a:pt x="35" y="291"/>
                  </a:lnTo>
                  <a:lnTo>
                    <a:pt x="37" y="294"/>
                  </a:lnTo>
                  <a:lnTo>
                    <a:pt x="39" y="297"/>
                  </a:lnTo>
                  <a:lnTo>
                    <a:pt x="42" y="302"/>
                  </a:lnTo>
                  <a:lnTo>
                    <a:pt x="45" y="305"/>
                  </a:lnTo>
                  <a:lnTo>
                    <a:pt x="47" y="308"/>
                  </a:lnTo>
                  <a:lnTo>
                    <a:pt x="51" y="312"/>
                  </a:lnTo>
                  <a:lnTo>
                    <a:pt x="54" y="315"/>
                  </a:lnTo>
                  <a:lnTo>
                    <a:pt x="57" y="318"/>
                  </a:lnTo>
                  <a:lnTo>
                    <a:pt x="60" y="322"/>
                  </a:lnTo>
                  <a:lnTo>
                    <a:pt x="64" y="325"/>
                  </a:lnTo>
                  <a:lnTo>
                    <a:pt x="67" y="329"/>
                  </a:lnTo>
                  <a:lnTo>
                    <a:pt x="71" y="333"/>
                  </a:lnTo>
                  <a:lnTo>
                    <a:pt x="74" y="336"/>
                  </a:lnTo>
                  <a:lnTo>
                    <a:pt x="78" y="339"/>
                  </a:lnTo>
                  <a:lnTo>
                    <a:pt x="81" y="343"/>
                  </a:lnTo>
                  <a:lnTo>
                    <a:pt x="85" y="346"/>
                  </a:lnTo>
                  <a:lnTo>
                    <a:pt x="88" y="349"/>
                  </a:lnTo>
                  <a:lnTo>
                    <a:pt x="92" y="354"/>
                  </a:lnTo>
                  <a:lnTo>
                    <a:pt x="95" y="357"/>
                  </a:lnTo>
                  <a:lnTo>
                    <a:pt x="99" y="360"/>
                  </a:lnTo>
                  <a:lnTo>
                    <a:pt x="102" y="363"/>
                  </a:lnTo>
                  <a:lnTo>
                    <a:pt x="105" y="366"/>
                  </a:lnTo>
                  <a:lnTo>
                    <a:pt x="110" y="369"/>
                  </a:lnTo>
                  <a:lnTo>
                    <a:pt x="113" y="372"/>
                  </a:lnTo>
                  <a:lnTo>
                    <a:pt x="116" y="375"/>
                  </a:lnTo>
                  <a:lnTo>
                    <a:pt x="119" y="378"/>
                  </a:lnTo>
                  <a:lnTo>
                    <a:pt x="123" y="381"/>
                  </a:lnTo>
                  <a:lnTo>
                    <a:pt x="126" y="383"/>
                  </a:lnTo>
                  <a:lnTo>
                    <a:pt x="129" y="386"/>
                  </a:lnTo>
                  <a:lnTo>
                    <a:pt x="132" y="388"/>
                  </a:lnTo>
                  <a:lnTo>
                    <a:pt x="134" y="391"/>
                  </a:lnTo>
                  <a:lnTo>
                    <a:pt x="138" y="394"/>
                  </a:lnTo>
                  <a:lnTo>
                    <a:pt x="140" y="396"/>
                  </a:lnTo>
                  <a:lnTo>
                    <a:pt x="143" y="398"/>
                  </a:lnTo>
                  <a:lnTo>
                    <a:pt x="146" y="401"/>
                  </a:lnTo>
                  <a:lnTo>
                    <a:pt x="149" y="403"/>
                  </a:lnTo>
                  <a:lnTo>
                    <a:pt x="151" y="406"/>
                  </a:lnTo>
                  <a:lnTo>
                    <a:pt x="154" y="409"/>
                  </a:lnTo>
                  <a:lnTo>
                    <a:pt x="156" y="411"/>
                  </a:lnTo>
                  <a:lnTo>
                    <a:pt x="159" y="413"/>
                  </a:lnTo>
                  <a:lnTo>
                    <a:pt x="161" y="415"/>
                  </a:lnTo>
                  <a:lnTo>
                    <a:pt x="164" y="417"/>
                  </a:lnTo>
                  <a:lnTo>
                    <a:pt x="167" y="419"/>
                  </a:lnTo>
                  <a:lnTo>
                    <a:pt x="170" y="421"/>
                  </a:lnTo>
                  <a:lnTo>
                    <a:pt x="172" y="422"/>
                  </a:lnTo>
                  <a:lnTo>
                    <a:pt x="175" y="424"/>
                  </a:lnTo>
                  <a:lnTo>
                    <a:pt x="177" y="425"/>
                  </a:lnTo>
                  <a:lnTo>
                    <a:pt x="179" y="427"/>
                  </a:lnTo>
                  <a:lnTo>
                    <a:pt x="181" y="429"/>
                  </a:lnTo>
                  <a:lnTo>
                    <a:pt x="183" y="430"/>
                  </a:lnTo>
                  <a:lnTo>
                    <a:pt x="185" y="431"/>
                  </a:lnTo>
                  <a:lnTo>
                    <a:pt x="187" y="433"/>
                  </a:lnTo>
                  <a:lnTo>
                    <a:pt x="190" y="436"/>
                  </a:lnTo>
                  <a:lnTo>
                    <a:pt x="193" y="439"/>
                  </a:lnTo>
                  <a:lnTo>
                    <a:pt x="196" y="441"/>
                  </a:lnTo>
                  <a:lnTo>
                    <a:pt x="199" y="443"/>
                  </a:lnTo>
                  <a:lnTo>
                    <a:pt x="202" y="444"/>
                  </a:lnTo>
                  <a:lnTo>
                    <a:pt x="204" y="446"/>
                  </a:lnTo>
                  <a:lnTo>
                    <a:pt x="205" y="447"/>
                  </a:lnTo>
                  <a:lnTo>
                    <a:pt x="207" y="449"/>
                  </a:lnTo>
                  <a:lnTo>
                    <a:pt x="209" y="450"/>
                  </a:lnTo>
                  <a:lnTo>
                    <a:pt x="210" y="451"/>
                  </a:lnTo>
                  <a:lnTo>
                    <a:pt x="237" y="484"/>
                  </a:lnTo>
                  <a:lnTo>
                    <a:pt x="237" y="484"/>
                  </a:lnTo>
                  <a:lnTo>
                    <a:pt x="238" y="485"/>
                  </a:lnTo>
                  <a:lnTo>
                    <a:pt x="239" y="487"/>
                  </a:lnTo>
                  <a:lnTo>
                    <a:pt x="242" y="490"/>
                  </a:lnTo>
                  <a:lnTo>
                    <a:pt x="244" y="493"/>
                  </a:lnTo>
                  <a:lnTo>
                    <a:pt x="247" y="497"/>
                  </a:lnTo>
                  <a:lnTo>
                    <a:pt x="248" y="499"/>
                  </a:lnTo>
                  <a:lnTo>
                    <a:pt x="250" y="502"/>
                  </a:lnTo>
                  <a:lnTo>
                    <a:pt x="252" y="504"/>
                  </a:lnTo>
                  <a:lnTo>
                    <a:pt x="254" y="506"/>
                  </a:lnTo>
                  <a:lnTo>
                    <a:pt x="255" y="508"/>
                  </a:lnTo>
                  <a:lnTo>
                    <a:pt x="257" y="510"/>
                  </a:lnTo>
                  <a:lnTo>
                    <a:pt x="259" y="512"/>
                  </a:lnTo>
                  <a:lnTo>
                    <a:pt x="261" y="514"/>
                  </a:lnTo>
                  <a:lnTo>
                    <a:pt x="263" y="516"/>
                  </a:lnTo>
                  <a:lnTo>
                    <a:pt x="264" y="519"/>
                  </a:lnTo>
                  <a:lnTo>
                    <a:pt x="266" y="521"/>
                  </a:lnTo>
                  <a:lnTo>
                    <a:pt x="268" y="524"/>
                  </a:lnTo>
                  <a:lnTo>
                    <a:pt x="272" y="526"/>
                  </a:lnTo>
                  <a:lnTo>
                    <a:pt x="275" y="530"/>
                  </a:lnTo>
                  <a:lnTo>
                    <a:pt x="278" y="532"/>
                  </a:lnTo>
                  <a:lnTo>
                    <a:pt x="281" y="534"/>
                  </a:lnTo>
                  <a:lnTo>
                    <a:pt x="285" y="535"/>
                  </a:lnTo>
                  <a:lnTo>
                    <a:pt x="288" y="536"/>
                  </a:lnTo>
                  <a:lnTo>
                    <a:pt x="291" y="537"/>
                  </a:lnTo>
                  <a:lnTo>
                    <a:pt x="295" y="540"/>
                  </a:lnTo>
                  <a:lnTo>
                    <a:pt x="298" y="541"/>
                  </a:lnTo>
                  <a:lnTo>
                    <a:pt x="302" y="543"/>
                  </a:lnTo>
                  <a:lnTo>
                    <a:pt x="305" y="545"/>
                  </a:lnTo>
                  <a:lnTo>
                    <a:pt x="309" y="547"/>
                  </a:lnTo>
                  <a:lnTo>
                    <a:pt x="312" y="548"/>
                  </a:lnTo>
                  <a:lnTo>
                    <a:pt x="316" y="550"/>
                  </a:lnTo>
                  <a:lnTo>
                    <a:pt x="318" y="551"/>
                  </a:lnTo>
                  <a:lnTo>
                    <a:pt x="321" y="553"/>
                  </a:lnTo>
                  <a:lnTo>
                    <a:pt x="323" y="553"/>
                  </a:lnTo>
                  <a:lnTo>
                    <a:pt x="324" y="555"/>
                  </a:lnTo>
                  <a:lnTo>
                    <a:pt x="325" y="555"/>
                  </a:lnTo>
                  <a:lnTo>
                    <a:pt x="326" y="556"/>
                  </a:lnTo>
                  <a:lnTo>
                    <a:pt x="363" y="594"/>
                  </a:lnTo>
                  <a:lnTo>
                    <a:pt x="392" y="607"/>
                  </a:lnTo>
                  <a:lnTo>
                    <a:pt x="410" y="602"/>
                  </a:lnTo>
                  <a:lnTo>
                    <a:pt x="379" y="589"/>
                  </a:lnTo>
                  <a:lnTo>
                    <a:pt x="340" y="545"/>
                  </a:lnTo>
                  <a:lnTo>
                    <a:pt x="274" y="509"/>
                  </a:lnTo>
                  <a:lnTo>
                    <a:pt x="223" y="451"/>
                  </a:lnTo>
                  <a:lnTo>
                    <a:pt x="223" y="451"/>
                  </a:lnTo>
                  <a:lnTo>
                    <a:pt x="221" y="450"/>
                  </a:lnTo>
                  <a:lnTo>
                    <a:pt x="220" y="448"/>
                  </a:lnTo>
                  <a:lnTo>
                    <a:pt x="218" y="446"/>
                  </a:lnTo>
                  <a:lnTo>
                    <a:pt x="214" y="442"/>
                  </a:lnTo>
                  <a:lnTo>
                    <a:pt x="211" y="439"/>
                  </a:lnTo>
                  <a:lnTo>
                    <a:pt x="209" y="437"/>
                  </a:lnTo>
                  <a:lnTo>
                    <a:pt x="207" y="435"/>
                  </a:lnTo>
                  <a:lnTo>
                    <a:pt x="205" y="433"/>
                  </a:lnTo>
                  <a:lnTo>
                    <a:pt x="203" y="431"/>
                  </a:lnTo>
                  <a:lnTo>
                    <a:pt x="201" y="428"/>
                  </a:lnTo>
                  <a:lnTo>
                    <a:pt x="198" y="425"/>
                  </a:lnTo>
                  <a:lnTo>
                    <a:pt x="196" y="423"/>
                  </a:lnTo>
                  <a:lnTo>
                    <a:pt x="193" y="420"/>
                  </a:lnTo>
                  <a:lnTo>
                    <a:pt x="191" y="417"/>
                  </a:lnTo>
                  <a:lnTo>
                    <a:pt x="188" y="414"/>
                  </a:lnTo>
                  <a:lnTo>
                    <a:pt x="185" y="411"/>
                  </a:lnTo>
                  <a:lnTo>
                    <a:pt x="183" y="409"/>
                  </a:lnTo>
                  <a:lnTo>
                    <a:pt x="180" y="404"/>
                  </a:lnTo>
                  <a:lnTo>
                    <a:pt x="176" y="401"/>
                  </a:lnTo>
                  <a:lnTo>
                    <a:pt x="173" y="398"/>
                  </a:lnTo>
                  <a:lnTo>
                    <a:pt x="170" y="395"/>
                  </a:lnTo>
                  <a:lnTo>
                    <a:pt x="167" y="392"/>
                  </a:lnTo>
                  <a:lnTo>
                    <a:pt x="163" y="388"/>
                  </a:lnTo>
                  <a:lnTo>
                    <a:pt x="160" y="385"/>
                  </a:lnTo>
                  <a:lnTo>
                    <a:pt x="157" y="382"/>
                  </a:lnTo>
                  <a:lnTo>
                    <a:pt x="153" y="378"/>
                  </a:lnTo>
                  <a:lnTo>
                    <a:pt x="150" y="375"/>
                  </a:lnTo>
                  <a:lnTo>
                    <a:pt x="146" y="371"/>
                  </a:lnTo>
                  <a:lnTo>
                    <a:pt x="143" y="367"/>
                  </a:lnTo>
                  <a:lnTo>
                    <a:pt x="140" y="363"/>
                  </a:lnTo>
                  <a:lnTo>
                    <a:pt x="136" y="360"/>
                  </a:lnTo>
                  <a:lnTo>
                    <a:pt x="133" y="356"/>
                  </a:lnTo>
                  <a:lnTo>
                    <a:pt x="130" y="352"/>
                  </a:lnTo>
                  <a:lnTo>
                    <a:pt x="127" y="348"/>
                  </a:lnTo>
                  <a:lnTo>
                    <a:pt x="123" y="345"/>
                  </a:lnTo>
                  <a:lnTo>
                    <a:pt x="120" y="341"/>
                  </a:lnTo>
                  <a:lnTo>
                    <a:pt x="117" y="338"/>
                  </a:lnTo>
                  <a:lnTo>
                    <a:pt x="114" y="334"/>
                  </a:lnTo>
                  <a:lnTo>
                    <a:pt x="111" y="330"/>
                  </a:lnTo>
                  <a:lnTo>
                    <a:pt x="107" y="327"/>
                  </a:lnTo>
                  <a:lnTo>
                    <a:pt x="104" y="324"/>
                  </a:lnTo>
                  <a:lnTo>
                    <a:pt x="101" y="320"/>
                  </a:lnTo>
                  <a:lnTo>
                    <a:pt x="98" y="317"/>
                  </a:lnTo>
                  <a:lnTo>
                    <a:pt x="95" y="314"/>
                  </a:lnTo>
                  <a:lnTo>
                    <a:pt x="92" y="311"/>
                  </a:lnTo>
                  <a:lnTo>
                    <a:pt x="89" y="307"/>
                  </a:lnTo>
                  <a:lnTo>
                    <a:pt x="86" y="304"/>
                  </a:lnTo>
                  <a:lnTo>
                    <a:pt x="84" y="301"/>
                  </a:lnTo>
                  <a:lnTo>
                    <a:pt x="81" y="297"/>
                  </a:lnTo>
                  <a:lnTo>
                    <a:pt x="79" y="294"/>
                  </a:lnTo>
                  <a:lnTo>
                    <a:pt x="76" y="291"/>
                  </a:lnTo>
                  <a:lnTo>
                    <a:pt x="74" y="288"/>
                  </a:lnTo>
                  <a:lnTo>
                    <a:pt x="73" y="286"/>
                  </a:lnTo>
                  <a:lnTo>
                    <a:pt x="70" y="284"/>
                  </a:lnTo>
                  <a:lnTo>
                    <a:pt x="69" y="281"/>
                  </a:lnTo>
                  <a:lnTo>
                    <a:pt x="67" y="279"/>
                  </a:lnTo>
                  <a:lnTo>
                    <a:pt x="66" y="277"/>
                  </a:lnTo>
                  <a:lnTo>
                    <a:pt x="64" y="275"/>
                  </a:lnTo>
                  <a:lnTo>
                    <a:pt x="63" y="273"/>
                  </a:lnTo>
                  <a:lnTo>
                    <a:pt x="61" y="271"/>
                  </a:lnTo>
                  <a:lnTo>
                    <a:pt x="59" y="269"/>
                  </a:lnTo>
                  <a:lnTo>
                    <a:pt x="58" y="267"/>
                  </a:lnTo>
                  <a:lnTo>
                    <a:pt x="57" y="265"/>
                  </a:lnTo>
                  <a:lnTo>
                    <a:pt x="55" y="263"/>
                  </a:lnTo>
                  <a:lnTo>
                    <a:pt x="54" y="260"/>
                  </a:lnTo>
                  <a:lnTo>
                    <a:pt x="53" y="258"/>
                  </a:lnTo>
                  <a:lnTo>
                    <a:pt x="52" y="256"/>
                  </a:lnTo>
                  <a:lnTo>
                    <a:pt x="49" y="254"/>
                  </a:lnTo>
                  <a:lnTo>
                    <a:pt x="48" y="252"/>
                  </a:lnTo>
                  <a:lnTo>
                    <a:pt x="46" y="248"/>
                  </a:lnTo>
                  <a:lnTo>
                    <a:pt x="44" y="245"/>
                  </a:lnTo>
                  <a:lnTo>
                    <a:pt x="43" y="242"/>
                  </a:lnTo>
                  <a:lnTo>
                    <a:pt x="42" y="239"/>
                  </a:lnTo>
                  <a:lnTo>
                    <a:pt x="41" y="238"/>
                  </a:lnTo>
                  <a:lnTo>
                    <a:pt x="40" y="236"/>
                  </a:lnTo>
                  <a:lnTo>
                    <a:pt x="37" y="232"/>
                  </a:lnTo>
                  <a:lnTo>
                    <a:pt x="36" y="229"/>
                  </a:lnTo>
                  <a:lnTo>
                    <a:pt x="34" y="225"/>
                  </a:lnTo>
                  <a:lnTo>
                    <a:pt x="32" y="222"/>
                  </a:lnTo>
                  <a:lnTo>
                    <a:pt x="31" y="218"/>
                  </a:lnTo>
                  <a:lnTo>
                    <a:pt x="30" y="216"/>
                  </a:lnTo>
                  <a:lnTo>
                    <a:pt x="28" y="212"/>
                  </a:lnTo>
                  <a:lnTo>
                    <a:pt x="27" y="209"/>
                  </a:lnTo>
                  <a:lnTo>
                    <a:pt x="26" y="206"/>
                  </a:lnTo>
                  <a:lnTo>
                    <a:pt x="25" y="204"/>
                  </a:lnTo>
                  <a:lnTo>
                    <a:pt x="24" y="201"/>
                  </a:lnTo>
                  <a:lnTo>
                    <a:pt x="23" y="199"/>
                  </a:lnTo>
                  <a:lnTo>
                    <a:pt x="22" y="197"/>
                  </a:lnTo>
                  <a:lnTo>
                    <a:pt x="22" y="195"/>
                  </a:lnTo>
                  <a:lnTo>
                    <a:pt x="21" y="192"/>
                  </a:lnTo>
                  <a:lnTo>
                    <a:pt x="20" y="190"/>
                  </a:lnTo>
                  <a:lnTo>
                    <a:pt x="20" y="189"/>
                  </a:lnTo>
                  <a:lnTo>
                    <a:pt x="20" y="187"/>
                  </a:lnTo>
                  <a:lnTo>
                    <a:pt x="19" y="186"/>
                  </a:lnTo>
                  <a:lnTo>
                    <a:pt x="19" y="185"/>
                  </a:lnTo>
                  <a:lnTo>
                    <a:pt x="19" y="183"/>
                  </a:lnTo>
                  <a:lnTo>
                    <a:pt x="19" y="181"/>
                  </a:lnTo>
                  <a:lnTo>
                    <a:pt x="18" y="178"/>
                  </a:lnTo>
                  <a:lnTo>
                    <a:pt x="18" y="174"/>
                  </a:lnTo>
                  <a:lnTo>
                    <a:pt x="18" y="172"/>
                  </a:lnTo>
                  <a:lnTo>
                    <a:pt x="18" y="169"/>
                  </a:lnTo>
                  <a:lnTo>
                    <a:pt x="18" y="167"/>
                  </a:lnTo>
                  <a:lnTo>
                    <a:pt x="18" y="165"/>
                  </a:lnTo>
                  <a:lnTo>
                    <a:pt x="18" y="162"/>
                  </a:lnTo>
                  <a:lnTo>
                    <a:pt x="18" y="159"/>
                  </a:lnTo>
                  <a:lnTo>
                    <a:pt x="19" y="156"/>
                  </a:lnTo>
                  <a:lnTo>
                    <a:pt x="19" y="153"/>
                  </a:lnTo>
                  <a:lnTo>
                    <a:pt x="20" y="150"/>
                  </a:lnTo>
                  <a:lnTo>
                    <a:pt x="20" y="147"/>
                  </a:lnTo>
                  <a:lnTo>
                    <a:pt x="21" y="143"/>
                  </a:lnTo>
                  <a:lnTo>
                    <a:pt x="22" y="141"/>
                  </a:lnTo>
                  <a:lnTo>
                    <a:pt x="23" y="137"/>
                  </a:lnTo>
                  <a:lnTo>
                    <a:pt x="24" y="132"/>
                  </a:lnTo>
                  <a:lnTo>
                    <a:pt x="25" y="128"/>
                  </a:lnTo>
                  <a:lnTo>
                    <a:pt x="27" y="125"/>
                  </a:lnTo>
                  <a:lnTo>
                    <a:pt x="29" y="121"/>
                  </a:lnTo>
                  <a:lnTo>
                    <a:pt x="30" y="118"/>
                  </a:lnTo>
                  <a:lnTo>
                    <a:pt x="32" y="114"/>
                  </a:lnTo>
                  <a:lnTo>
                    <a:pt x="35" y="110"/>
                  </a:lnTo>
                  <a:lnTo>
                    <a:pt x="36" y="108"/>
                  </a:lnTo>
                  <a:lnTo>
                    <a:pt x="37" y="106"/>
                  </a:lnTo>
                  <a:lnTo>
                    <a:pt x="38" y="104"/>
                  </a:lnTo>
                  <a:lnTo>
                    <a:pt x="39" y="102"/>
                  </a:lnTo>
                  <a:lnTo>
                    <a:pt x="40" y="100"/>
                  </a:lnTo>
                  <a:lnTo>
                    <a:pt x="42" y="98"/>
                  </a:lnTo>
                  <a:lnTo>
                    <a:pt x="43" y="96"/>
                  </a:lnTo>
                  <a:lnTo>
                    <a:pt x="45" y="94"/>
                  </a:lnTo>
                  <a:lnTo>
                    <a:pt x="46" y="92"/>
                  </a:lnTo>
                  <a:lnTo>
                    <a:pt x="47" y="90"/>
                  </a:lnTo>
                  <a:lnTo>
                    <a:pt x="48" y="88"/>
                  </a:lnTo>
                  <a:lnTo>
                    <a:pt x="51" y="86"/>
                  </a:lnTo>
                  <a:lnTo>
                    <a:pt x="53" y="82"/>
                  </a:lnTo>
                  <a:lnTo>
                    <a:pt x="56" y="77"/>
                  </a:lnTo>
                  <a:lnTo>
                    <a:pt x="57" y="75"/>
                  </a:lnTo>
                  <a:lnTo>
                    <a:pt x="59" y="73"/>
                  </a:lnTo>
                  <a:lnTo>
                    <a:pt x="60" y="71"/>
                  </a:lnTo>
                  <a:lnTo>
                    <a:pt x="62" y="69"/>
                  </a:lnTo>
                  <a:lnTo>
                    <a:pt x="64" y="66"/>
                  </a:lnTo>
                  <a:lnTo>
                    <a:pt x="67" y="62"/>
                  </a:lnTo>
                  <a:lnTo>
                    <a:pt x="70" y="59"/>
                  </a:lnTo>
                  <a:lnTo>
                    <a:pt x="73" y="55"/>
                  </a:lnTo>
                  <a:lnTo>
                    <a:pt x="75" y="52"/>
                  </a:lnTo>
                  <a:lnTo>
                    <a:pt x="78" y="49"/>
                  </a:lnTo>
                  <a:lnTo>
                    <a:pt x="80" y="46"/>
                  </a:lnTo>
                  <a:lnTo>
                    <a:pt x="82" y="43"/>
                  </a:lnTo>
                  <a:lnTo>
                    <a:pt x="84" y="40"/>
                  </a:lnTo>
                  <a:lnTo>
                    <a:pt x="87" y="37"/>
                  </a:lnTo>
                  <a:lnTo>
                    <a:pt x="89" y="35"/>
                  </a:lnTo>
                  <a:lnTo>
                    <a:pt x="91" y="32"/>
                  </a:lnTo>
                  <a:lnTo>
                    <a:pt x="93" y="30"/>
                  </a:lnTo>
                  <a:lnTo>
                    <a:pt x="95" y="28"/>
                  </a:lnTo>
                  <a:lnTo>
                    <a:pt x="98" y="25"/>
                  </a:lnTo>
                  <a:lnTo>
                    <a:pt x="100" y="22"/>
                  </a:lnTo>
                  <a:lnTo>
                    <a:pt x="101" y="20"/>
                  </a:lnTo>
                  <a:lnTo>
                    <a:pt x="102" y="20"/>
                  </a:lnTo>
                  <a:lnTo>
                    <a:pt x="101" y="19"/>
                  </a:lnTo>
                  <a:lnTo>
                    <a:pt x="100" y="17"/>
                  </a:lnTo>
                  <a:lnTo>
                    <a:pt x="98" y="14"/>
                  </a:lnTo>
                  <a:lnTo>
                    <a:pt x="97" y="10"/>
                  </a:lnTo>
                  <a:lnTo>
                    <a:pt x="95" y="6"/>
                  </a:lnTo>
                  <a:lnTo>
                    <a:pt x="94" y="4"/>
                  </a:lnTo>
                  <a:lnTo>
                    <a:pt x="93" y="1"/>
                  </a:lnTo>
                  <a:lnTo>
                    <a:pt x="93" y="0"/>
                  </a:lnTo>
                  <a:lnTo>
                    <a:pt x="9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5" name="Freeform 87">
              <a:extLst>
                <a:ext uri="{FF2B5EF4-FFF2-40B4-BE49-F238E27FC236}">
                  <a16:creationId xmlns:a16="http://schemas.microsoft.com/office/drawing/2014/main" id="{ECFDF058-A578-42E6-271C-8058E1B18B5B}"/>
                </a:ext>
              </a:extLst>
            </p:cNvPr>
            <p:cNvSpPr>
              <a:spLocks/>
            </p:cNvSpPr>
            <p:nvPr/>
          </p:nvSpPr>
          <p:spPr bwMode="auto">
            <a:xfrm>
              <a:off x="1215" y="1612"/>
              <a:ext cx="122" cy="107"/>
            </a:xfrm>
            <a:custGeom>
              <a:avLst/>
              <a:gdLst/>
              <a:ahLst/>
              <a:cxnLst>
                <a:cxn ang="0">
                  <a:pos x="164" y="14"/>
                </a:cxn>
                <a:cxn ang="0">
                  <a:pos x="158" y="21"/>
                </a:cxn>
                <a:cxn ang="0">
                  <a:pos x="151" y="32"/>
                </a:cxn>
                <a:cxn ang="0">
                  <a:pos x="146" y="38"/>
                </a:cxn>
                <a:cxn ang="0">
                  <a:pos x="141" y="44"/>
                </a:cxn>
                <a:cxn ang="0">
                  <a:pos x="136" y="51"/>
                </a:cxn>
                <a:cxn ang="0">
                  <a:pos x="131" y="58"/>
                </a:cxn>
                <a:cxn ang="0">
                  <a:pos x="124" y="65"/>
                </a:cxn>
                <a:cxn ang="0">
                  <a:pos x="119" y="72"/>
                </a:cxn>
                <a:cxn ang="0">
                  <a:pos x="113" y="79"/>
                </a:cxn>
                <a:cxn ang="0">
                  <a:pos x="106" y="87"/>
                </a:cxn>
                <a:cxn ang="0">
                  <a:pos x="99" y="94"/>
                </a:cxn>
                <a:cxn ang="0">
                  <a:pos x="93" y="101"/>
                </a:cxn>
                <a:cxn ang="0">
                  <a:pos x="87" y="107"/>
                </a:cxn>
                <a:cxn ang="0">
                  <a:pos x="81" y="114"/>
                </a:cxn>
                <a:cxn ang="0">
                  <a:pos x="70" y="123"/>
                </a:cxn>
                <a:cxn ang="0">
                  <a:pos x="60" y="131"/>
                </a:cxn>
                <a:cxn ang="0">
                  <a:pos x="50" y="139"/>
                </a:cxn>
                <a:cxn ang="0">
                  <a:pos x="40" y="145"/>
                </a:cxn>
                <a:cxn ang="0">
                  <a:pos x="31" y="150"/>
                </a:cxn>
                <a:cxn ang="0">
                  <a:pos x="23" y="154"/>
                </a:cxn>
                <a:cxn ang="0">
                  <a:pos x="17" y="158"/>
                </a:cxn>
                <a:cxn ang="0">
                  <a:pos x="11" y="161"/>
                </a:cxn>
                <a:cxn ang="0">
                  <a:pos x="3" y="165"/>
                </a:cxn>
                <a:cxn ang="0">
                  <a:pos x="0" y="166"/>
                </a:cxn>
                <a:cxn ang="0">
                  <a:pos x="148" y="69"/>
                </a:cxn>
                <a:cxn ang="0">
                  <a:pos x="155" y="69"/>
                </a:cxn>
                <a:cxn ang="0">
                  <a:pos x="161" y="68"/>
                </a:cxn>
                <a:cxn ang="0">
                  <a:pos x="168" y="68"/>
                </a:cxn>
                <a:cxn ang="0">
                  <a:pos x="177" y="67"/>
                </a:cxn>
                <a:cxn ang="0">
                  <a:pos x="186" y="66"/>
                </a:cxn>
                <a:cxn ang="0">
                  <a:pos x="193" y="64"/>
                </a:cxn>
                <a:cxn ang="0">
                  <a:pos x="200" y="61"/>
                </a:cxn>
                <a:cxn ang="0">
                  <a:pos x="208" y="57"/>
                </a:cxn>
                <a:cxn ang="0">
                  <a:pos x="212" y="50"/>
                </a:cxn>
                <a:cxn ang="0">
                  <a:pos x="212" y="44"/>
                </a:cxn>
                <a:cxn ang="0">
                  <a:pos x="211" y="38"/>
                </a:cxn>
                <a:cxn ang="0">
                  <a:pos x="208" y="31"/>
                </a:cxn>
                <a:cxn ang="0">
                  <a:pos x="203" y="23"/>
                </a:cxn>
                <a:cxn ang="0">
                  <a:pos x="198" y="17"/>
                </a:cxn>
                <a:cxn ang="0">
                  <a:pos x="193" y="12"/>
                </a:cxn>
                <a:cxn ang="0">
                  <a:pos x="184" y="3"/>
                </a:cxn>
                <a:cxn ang="0">
                  <a:pos x="167" y="11"/>
                </a:cxn>
              </a:cxnLst>
              <a:rect l="0" t="0" r="r" b="b"/>
              <a:pathLst>
                <a:path w="213" h="189">
                  <a:moveTo>
                    <a:pt x="167" y="11"/>
                  </a:moveTo>
                  <a:lnTo>
                    <a:pt x="166" y="11"/>
                  </a:lnTo>
                  <a:lnTo>
                    <a:pt x="164" y="14"/>
                  </a:lnTo>
                  <a:lnTo>
                    <a:pt x="162" y="16"/>
                  </a:lnTo>
                  <a:lnTo>
                    <a:pt x="160" y="18"/>
                  </a:lnTo>
                  <a:lnTo>
                    <a:pt x="158" y="21"/>
                  </a:lnTo>
                  <a:lnTo>
                    <a:pt x="156" y="24"/>
                  </a:lnTo>
                  <a:lnTo>
                    <a:pt x="153" y="29"/>
                  </a:lnTo>
                  <a:lnTo>
                    <a:pt x="151" y="32"/>
                  </a:lnTo>
                  <a:lnTo>
                    <a:pt x="149" y="34"/>
                  </a:lnTo>
                  <a:lnTo>
                    <a:pt x="148" y="36"/>
                  </a:lnTo>
                  <a:lnTo>
                    <a:pt x="146" y="38"/>
                  </a:lnTo>
                  <a:lnTo>
                    <a:pt x="145" y="40"/>
                  </a:lnTo>
                  <a:lnTo>
                    <a:pt x="143" y="42"/>
                  </a:lnTo>
                  <a:lnTo>
                    <a:pt x="141" y="44"/>
                  </a:lnTo>
                  <a:lnTo>
                    <a:pt x="139" y="46"/>
                  </a:lnTo>
                  <a:lnTo>
                    <a:pt x="138" y="49"/>
                  </a:lnTo>
                  <a:lnTo>
                    <a:pt x="136" y="51"/>
                  </a:lnTo>
                  <a:lnTo>
                    <a:pt x="134" y="53"/>
                  </a:lnTo>
                  <a:lnTo>
                    <a:pt x="132" y="56"/>
                  </a:lnTo>
                  <a:lnTo>
                    <a:pt x="131" y="58"/>
                  </a:lnTo>
                  <a:lnTo>
                    <a:pt x="129" y="60"/>
                  </a:lnTo>
                  <a:lnTo>
                    <a:pt x="127" y="63"/>
                  </a:lnTo>
                  <a:lnTo>
                    <a:pt x="124" y="65"/>
                  </a:lnTo>
                  <a:lnTo>
                    <a:pt x="123" y="67"/>
                  </a:lnTo>
                  <a:lnTo>
                    <a:pt x="121" y="70"/>
                  </a:lnTo>
                  <a:lnTo>
                    <a:pt x="119" y="72"/>
                  </a:lnTo>
                  <a:lnTo>
                    <a:pt x="117" y="75"/>
                  </a:lnTo>
                  <a:lnTo>
                    <a:pt x="115" y="77"/>
                  </a:lnTo>
                  <a:lnTo>
                    <a:pt x="113" y="79"/>
                  </a:lnTo>
                  <a:lnTo>
                    <a:pt x="110" y="83"/>
                  </a:lnTo>
                  <a:lnTo>
                    <a:pt x="107" y="85"/>
                  </a:lnTo>
                  <a:lnTo>
                    <a:pt x="106" y="87"/>
                  </a:lnTo>
                  <a:lnTo>
                    <a:pt x="103" y="89"/>
                  </a:lnTo>
                  <a:lnTo>
                    <a:pt x="101" y="92"/>
                  </a:lnTo>
                  <a:lnTo>
                    <a:pt x="99" y="94"/>
                  </a:lnTo>
                  <a:lnTo>
                    <a:pt x="97" y="97"/>
                  </a:lnTo>
                  <a:lnTo>
                    <a:pt x="95" y="99"/>
                  </a:lnTo>
                  <a:lnTo>
                    <a:pt x="93" y="101"/>
                  </a:lnTo>
                  <a:lnTo>
                    <a:pt x="91" y="103"/>
                  </a:lnTo>
                  <a:lnTo>
                    <a:pt x="89" y="106"/>
                  </a:lnTo>
                  <a:lnTo>
                    <a:pt x="87" y="107"/>
                  </a:lnTo>
                  <a:lnTo>
                    <a:pt x="85" y="109"/>
                  </a:lnTo>
                  <a:lnTo>
                    <a:pt x="83" y="112"/>
                  </a:lnTo>
                  <a:lnTo>
                    <a:pt x="81" y="114"/>
                  </a:lnTo>
                  <a:lnTo>
                    <a:pt x="78" y="117"/>
                  </a:lnTo>
                  <a:lnTo>
                    <a:pt x="74" y="120"/>
                  </a:lnTo>
                  <a:lnTo>
                    <a:pt x="70" y="123"/>
                  </a:lnTo>
                  <a:lnTo>
                    <a:pt x="67" y="126"/>
                  </a:lnTo>
                  <a:lnTo>
                    <a:pt x="64" y="129"/>
                  </a:lnTo>
                  <a:lnTo>
                    <a:pt x="60" y="131"/>
                  </a:lnTo>
                  <a:lnTo>
                    <a:pt x="57" y="133"/>
                  </a:lnTo>
                  <a:lnTo>
                    <a:pt x="54" y="136"/>
                  </a:lnTo>
                  <a:lnTo>
                    <a:pt x="50" y="139"/>
                  </a:lnTo>
                  <a:lnTo>
                    <a:pt x="46" y="141"/>
                  </a:lnTo>
                  <a:lnTo>
                    <a:pt x="43" y="143"/>
                  </a:lnTo>
                  <a:lnTo>
                    <a:pt x="40" y="145"/>
                  </a:lnTo>
                  <a:lnTo>
                    <a:pt x="37" y="146"/>
                  </a:lnTo>
                  <a:lnTo>
                    <a:pt x="34" y="148"/>
                  </a:lnTo>
                  <a:lnTo>
                    <a:pt x="31" y="150"/>
                  </a:lnTo>
                  <a:lnTo>
                    <a:pt x="29" y="151"/>
                  </a:lnTo>
                  <a:lnTo>
                    <a:pt x="26" y="153"/>
                  </a:lnTo>
                  <a:lnTo>
                    <a:pt x="23" y="154"/>
                  </a:lnTo>
                  <a:lnTo>
                    <a:pt x="21" y="156"/>
                  </a:lnTo>
                  <a:lnTo>
                    <a:pt x="19" y="157"/>
                  </a:lnTo>
                  <a:lnTo>
                    <a:pt x="17" y="158"/>
                  </a:lnTo>
                  <a:lnTo>
                    <a:pt x="15" y="159"/>
                  </a:lnTo>
                  <a:lnTo>
                    <a:pt x="13" y="160"/>
                  </a:lnTo>
                  <a:lnTo>
                    <a:pt x="11" y="161"/>
                  </a:lnTo>
                  <a:lnTo>
                    <a:pt x="8" y="162"/>
                  </a:lnTo>
                  <a:lnTo>
                    <a:pt x="5" y="164"/>
                  </a:lnTo>
                  <a:lnTo>
                    <a:pt x="3" y="165"/>
                  </a:lnTo>
                  <a:lnTo>
                    <a:pt x="1" y="166"/>
                  </a:lnTo>
                  <a:lnTo>
                    <a:pt x="0" y="166"/>
                  </a:lnTo>
                  <a:lnTo>
                    <a:pt x="0" y="166"/>
                  </a:lnTo>
                  <a:lnTo>
                    <a:pt x="18" y="189"/>
                  </a:lnTo>
                  <a:lnTo>
                    <a:pt x="147" y="69"/>
                  </a:lnTo>
                  <a:lnTo>
                    <a:pt x="148" y="69"/>
                  </a:lnTo>
                  <a:lnTo>
                    <a:pt x="149" y="69"/>
                  </a:lnTo>
                  <a:lnTo>
                    <a:pt x="151" y="69"/>
                  </a:lnTo>
                  <a:lnTo>
                    <a:pt x="155" y="69"/>
                  </a:lnTo>
                  <a:lnTo>
                    <a:pt x="157" y="68"/>
                  </a:lnTo>
                  <a:lnTo>
                    <a:pt x="159" y="68"/>
                  </a:lnTo>
                  <a:lnTo>
                    <a:pt x="161" y="68"/>
                  </a:lnTo>
                  <a:lnTo>
                    <a:pt x="163" y="68"/>
                  </a:lnTo>
                  <a:lnTo>
                    <a:pt x="166" y="68"/>
                  </a:lnTo>
                  <a:lnTo>
                    <a:pt x="168" y="68"/>
                  </a:lnTo>
                  <a:lnTo>
                    <a:pt x="172" y="67"/>
                  </a:lnTo>
                  <a:lnTo>
                    <a:pt x="175" y="67"/>
                  </a:lnTo>
                  <a:lnTo>
                    <a:pt x="177" y="67"/>
                  </a:lnTo>
                  <a:lnTo>
                    <a:pt x="180" y="66"/>
                  </a:lnTo>
                  <a:lnTo>
                    <a:pt x="183" y="66"/>
                  </a:lnTo>
                  <a:lnTo>
                    <a:pt x="186" y="66"/>
                  </a:lnTo>
                  <a:lnTo>
                    <a:pt x="188" y="65"/>
                  </a:lnTo>
                  <a:lnTo>
                    <a:pt x="191" y="64"/>
                  </a:lnTo>
                  <a:lnTo>
                    <a:pt x="193" y="64"/>
                  </a:lnTo>
                  <a:lnTo>
                    <a:pt x="196" y="63"/>
                  </a:lnTo>
                  <a:lnTo>
                    <a:pt x="198" y="62"/>
                  </a:lnTo>
                  <a:lnTo>
                    <a:pt x="200" y="61"/>
                  </a:lnTo>
                  <a:lnTo>
                    <a:pt x="202" y="60"/>
                  </a:lnTo>
                  <a:lnTo>
                    <a:pt x="204" y="59"/>
                  </a:lnTo>
                  <a:lnTo>
                    <a:pt x="208" y="57"/>
                  </a:lnTo>
                  <a:lnTo>
                    <a:pt x="211" y="54"/>
                  </a:lnTo>
                  <a:lnTo>
                    <a:pt x="211" y="52"/>
                  </a:lnTo>
                  <a:lnTo>
                    <a:pt x="212" y="50"/>
                  </a:lnTo>
                  <a:lnTo>
                    <a:pt x="212" y="48"/>
                  </a:lnTo>
                  <a:lnTo>
                    <a:pt x="213" y="46"/>
                  </a:lnTo>
                  <a:lnTo>
                    <a:pt x="212" y="44"/>
                  </a:lnTo>
                  <a:lnTo>
                    <a:pt x="212" y="42"/>
                  </a:lnTo>
                  <a:lnTo>
                    <a:pt x="211" y="40"/>
                  </a:lnTo>
                  <a:lnTo>
                    <a:pt x="211" y="38"/>
                  </a:lnTo>
                  <a:lnTo>
                    <a:pt x="210" y="35"/>
                  </a:lnTo>
                  <a:lnTo>
                    <a:pt x="209" y="33"/>
                  </a:lnTo>
                  <a:lnTo>
                    <a:pt x="208" y="31"/>
                  </a:lnTo>
                  <a:lnTo>
                    <a:pt x="206" y="29"/>
                  </a:lnTo>
                  <a:lnTo>
                    <a:pt x="205" y="26"/>
                  </a:lnTo>
                  <a:lnTo>
                    <a:pt x="203" y="23"/>
                  </a:lnTo>
                  <a:lnTo>
                    <a:pt x="202" y="21"/>
                  </a:lnTo>
                  <a:lnTo>
                    <a:pt x="200" y="19"/>
                  </a:lnTo>
                  <a:lnTo>
                    <a:pt x="198" y="17"/>
                  </a:lnTo>
                  <a:lnTo>
                    <a:pt x="197" y="15"/>
                  </a:lnTo>
                  <a:lnTo>
                    <a:pt x="195" y="13"/>
                  </a:lnTo>
                  <a:lnTo>
                    <a:pt x="193" y="12"/>
                  </a:lnTo>
                  <a:lnTo>
                    <a:pt x="190" y="8"/>
                  </a:lnTo>
                  <a:lnTo>
                    <a:pt x="187" y="6"/>
                  </a:lnTo>
                  <a:lnTo>
                    <a:pt x="184" y="3"/>
                  </a:lnTo>
                  <a:lnTo>
                    <a:pt x="182" y="2"/>
                  </a:lnTo>
                  <a:lnTo>
                    <a:pt x="181" y="0"/>
                  </a:lnTo>
                  <a:lnTo>
                    <a:pt x="167" y="11"/>
                  </a:lnTo>
                  <a:lnTo>
                    <a:pt x="167" y="1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6" name="Freeform 88">
              <a:extLst>
                <a:ext uri="{FF2B5EF4-FFF2-40B4-BE49-F238E27FC236}">
                  <a16:creationId xmlns:a16="http://schemas.microsoft.com/office/drawing/2014/main" id="{00D73868-3DEE-6C1D-2B7D-9F5008073F5E}"/>
                </a:ext>
              </a:extLst>
            </p:cNvPr>
            <p:cNvSpPr>
              <a:spLocks/>
            </p:cNvSpPr>
            <p:nvPr/>
          </p:nvSpPr>
          <p:spPr bwMode="auto">
            <a:xfrm>
              <a:off x="1217" y="1708"/>
              <a:ext cx="81" cy="121"/>
            </a:xfrm>
            <a:custGeom>
              <a:avLst/>
              <a:gdLst/>
              <a:ahLst/>
              <a:cxnLst>
                <a:cxn ang="0">
                  <a:pos x="0" y="1"/>
                </a:cxn>
                <a:cxn ang="0">
                  <a:pos x="2" y="4"/>
                </a:cxn>
                <a:cxn ang="0">
                  <a:pos x="5" y="7"/>
                </a:cxn>
                <a:cxn ang="0">
                  <a:pos x="7" y="11"/>
                </a:cxn>
                <a:cxn ang="0">
                  <a:pos x="11" y="17"/>
                </a:cxn>
                <a:cxn ang="0">
                  <a:pos x="15" y="24"/>
                </a:cxn>
                <a:cxn ang="0">
                  <a:pos x="17" y="29"/>
                </a:cxn>
                <a:cxn ang="0">
                  <a:pos x="19" y="33"/>
                </a:cxn>
                <a:cxn ang="0">
                  <a:pos x="21" y="37"/>
                </a:cxn>
                <a:cxn ang="0">
                  <a:pos x="23" y="43"/>
                </a:cxn>
                <a:cxn ang="0">
                  <a:pos x="26" y="50"/>
                </a:cxn>
                <a:cxn ang="0">
                  <a:pos x="29" y="55"/>
                </a:cxn>
                <a:cxn ang="0">
                  <a:pos x="31" y="59"/>
                </a:cxn>
                <a:cxn ang="0">
                  <a:pos x="33" y="63"/>
                </a:cxn>
                <a:cxn ang="0">
                  <a:pos x="35" y="67"/>
                </a:cxn>
                <a:cxn ang="0">
                  <a:pos x="37" y="72"/>
                </a:cxn>
                <a:cxn ang="0">
                  <a:pos x="39" y="76"/>
                </a:cxn>
                <a:cxn ang="0">
                  <a:pos x="42" y="81"/>
                </a:cxn>
                <a:cxn ang="0">
                  <a:pos x="44" y="86"/>
                </a:cxn>
                <a:cxn ang="0">
                  <a:pos x="47" y="90"/>
                </a:cxn>
                <a:cxn ang="0">
                  <a:pos x="50" y="95"/>
                </a:cxn>
                <a:cxn ang="0">
                  <a:pos x="53" y="99"/>
                </a:cxn>
                <a:cxn ang="0">
                  <a:pos x="55" y="104"/>
                </a:cxn>
                <a:cxn ang="0">
                  <a:pos x="57" y="108"/>
                </a:cxn>
                <a:cxn ang="0">
                  <a:pos x="59" y="112"/>
                </a:cxn>
                <a:cxn ang="0">
                  <a:pos x="62" y="118"/>
                </a:cxn>
                <a:cxn ang="0">
                  <a:pos x="66" y="125"/>
                </a:cxn>
                <a:cxn ang="0">
                  <a:pos x="69" y="131"/>
                </a:cxn>
                <a:cxn ang="0">
                  <a:pos x="71" y="137"/>
                </a:cxn>
                <a:cxn ang="0">
                  <a:pos x="74" y="142"/>
                </a:cxn>
                <a:cxn ang="0">
                  <a:pos x="142" y="213"/>
                </a:cxn>
                <a:cxn ang="0">
                  <a:pos x="95" y="144"/>
                </a:cxn>
                <a:cxn ang="0">
                  <a:pos x="93" y="140"/>
                </a:cxn>
                <a:cxn ang="0">
                  <a:pos x="91" y="136"/>
                </a:cxn>
                <a:cxn ang="0">
                  <a:pos x="89" y="130"/>
                </a:cxn>
                <a:cxn ang="0">
                  <a:pos x="87" y="124"/>
                </a:cxn>
                <a:cxn ang="0">
                  <a:pos x="83" y="117"/>
                </a:cxn>
                <a:cxn ang="0">
                  <a:pos x="80" y="111"/>
                </a:cxn>
                <a:cxn ang="0">
                  <a:pos x="78" y="105"/>
                </a:cxn>
                <a:cxn ang="0">
                  <a:pos x="76" y="101"/>
                </a:cxn>
                <a:cxn ang="0">
                  <a:pos x="74" y="97"/>
                </a:cxn>
                <a:cxn ang="0">
                  <a:pos x="72" y="93"/>
                </a:cxn>
                <a:cxn ang="0">
                  <a:pos x="71" y="89"/>
                </a:cxn>
                <a:cxn ang="0">
                  <a:pos x="69" y="85"/>
                </a:cxn>
                <a:cxn ang="0">
                  <a:pos x="66" y="80"/>
                </a:cxn>
                <a:cxn ang="0">
                  <a:pos x="63" y="72"/>
                </a:cxn>
                <a:cxn ang="0">
                  <a:pos x="60" y="64"/>
                </a:cxn>
                <a:cxn ang="0">
                  <a:pos x="58" y="58"/>
                </a:cxn>
                <a:cxn ang="0">
                  <a:pos x="55" y="52"/>
                </a:cxn>
                <a:cxn ang="0">
                  <a:pos x="53" y="48"/>
                </a:cxn>
                <a:cxn ang="0">
                  <a:pos x="51" y="43"/>
                </a:cxn>
                <a:cxn ang="0">
                  <a:pos x="47" y="38"/>
                </a:cxn>
                <a:cxn ang="0">
                  <a:pos x="44" y="34"/>
                </a:cxn>
                <a:cxn ang="0">
                  <a:pos x="41" y="30"/>
                </a:cxn>
                <a:cxn ang="0">
                  <a:pos x="37" y="26"/>
                </a:cxn>
                <a:cxn ang="0">
                  <a:pos x="32" y="19"/>
                </a:cxn>
                <a:cxn ang="0">
                  <a:pos x="26" y="13"/>
                </a:cxn>
                <a:cxn ang="0">
                  <a:pos x="19" y="8"/>
                </a:cxn>
                <a:cxn ang="0">
                  <a:pos x="15" y="5"/>
                </a:cxn>
                <a:cxn ang="0">
                  <a:pos x="13" y="3"/>
                </a:cxn>
                <a:cxn ang="0">
                  <a:pos x="0" y="0"/>
                </a:cxn>
              </a:cxnLst>
              <a:rect l="0" t="0" r="r" b="b"/>
              <a:pathLst>
                <a:path w="142" h="213">
                  <a:moveTo>
                    <a:pt x="0" y="0"/>
                  </a:moveTo>
                  <a:lnTo>
                    <a:pt x="0" y="1"/>
                  </a:lnTo>
                  <a:lnTo>
                    <a:pt x="1" y="3"/>
                  </a:lnTo>
                  <a:lnTo>
                    <a:pt x="2" y="4"/>
                  </a:lnTo>
                  <a:lnTo>
                    <a:pt x="3" y="5"/>
                  </a:lnTo>
                  <a:lnTo>
                    <a:pt x="5" y="7"/>
                  </a:lnTo>
                  <a:lnTo>
                    <a:pt x="6" y="9"/>
                  </a:lnTo>
                  <a:lnTo>
                    <a:pt x="7" y="11"/>
                  </a:lnTo>
                  <a:lnTo>
                    <a:pt x="9" y="14"/>
                  </a:lnTo>
                  <a:lnTo>
                    <a:pt x="11" y="17"/>
                  </a:lnTo>
                  <a:lnTo>
                    <a:pt x="13" y="20"/>
                  </a:lnTo>
                  <a:lnTo>
                    <a:pt x="15" y="24"/>
                  </a:lnTo>
                  <a:lnTo>
                    <a:pt x="16" y="27"/>
                  </a:lnTo>
                  <a:lnTo>
                    <a:pt x="17" y="29"/>
                  </a:lnTo>
                  <a:lnTo>
                    <a:pt x="18" y="31"/>
                  </a:lnTo>
                  <a:lnTo>
                    <a:pt x="19" y="33"/>
                  </a:lnTo>
                  <a:lnTo>
                    <a:pt x="20" y="36"/>
                  </a:lnTo>
                  <a:lnTo>
                    <a:pt x="21" y="37"/>
                  </a:lnTo>
                  <a:lnTo>
                    <a:pt x="22" y="40"/>
                  </a:lnTo>
                  <a:lnTo>
                    <a:pt x="23" y="43"/>
                  </a:lnTo>
                  <a:lnTo>
                    <a:pt x="24" y="46"/>
                  </a:lnTo>
                  <a:lnTo>
                    <a:pt x="26" y="50"/>
                  </a:lnTo>
                  <a:lnTo>
                    <a:pt x="28" y="53"/>
                  </a:lnTo>
                  <a:lnTo>
                    <a:pt x="29" y="55"/>
                  </a:lnTo>
                  <a:lnTo>
                    <a:pt x="30" y="57"/>
                  </a:lnTo>
                  <a:lnTo>
                    <a:pt x="31" y="59"/>
                  </a:lnTo>
                  <a:lnTo>
                    <a:pt x="32" y="61"/>
                  </a:lnTo>
                  <a:lnTo>
                    <a:pt x="33" y="63"/>
                  </a:lnTo>
                  <a:lnTo>
                    <a:pt x="34" y="65"/>
                  </a:lnTo>
                  <a:lnTo>
                    <a:pt x="35" y="67"/>
                  </a:lnTo>
                  <a:lnTo>
                    <a:pt x="36" y="69"/>
                  </a:lnTo>
                  <a:lnTo>
                    <a:pt x="37" y="72"/>
                  </a:lnTo>
                  <a:lnTo>
                    <a:pt x="38" y="74"/>
                  </a:lnTo>
                  <a:lnTo>
                    <a:pt x="39" y="76"/>
                  </a:lnTo>
                  <a:lnTo>
                    <a:pt x="41" y="79"/>
                  </a:lnTo>
                  <a:lnTo>
                    <a:pt x="42" y="81"/>
                  </a:lnTo>
                  <a:lnTo>
                    <a:pt x="43" y="84"/>
                  </a:lnTo>
                  <a:lnTo>
                    <a:pt x="44" y="86"/>
                  </a:lnTo>
                  <a:lnTo>
                    <a:pt x="46" y="88"/>
                  </a:lnTo>
                  <a:lnTo>
                    <a:pt x="47" y="90"/>
                  </a:lnTo>
                  <a:lnTo>
                    <a:pt x="48" y="93"/>
                  </a:lnTo>
                  <a:lnTo>
                    <a:pt x="50" y="95"/>
                  </a:lnTo>
                  <a:lnTo>
                    <a:pt x="52" y="98"/>
                  </a:lnTo>
                  <a:lnTo>
                    <a:pt x="53" y="99"/>
                  </a:lnTo>
                  <a:lnTo>
                    <a:pt x="54" y="101"/>
                  </a:lnTo>
                  <a:lnTo>
                    <a:pt x="55" y="104"/>
                  </a:lnTo>
                  <a:lnTo>
                    <a:pt x="56" y="106"/>
                  </a:lnTo>
                  <a:lnTo>
                    <a:pt x="57" y="108"/>
                  </a:lnTo>
                  <a:lnTo>
                    <a:pt x="58" y="110"/>
                  </a:lnTo>
                  <a:lnTo>
                    <a:pt x="59" y="112"/>
                  </a:lnTo>
                  <a:lnTo>
                    <a:pt x="60" y="114"/>
                  </a:lnTo>
                  <a:lnTo>
                    <a:pt x="62" y="118"/>
                  </a:lnTo>
                  <a:lnTo>
                    <a:pt x="64" y="122"/>
                  </a:lnTo>
                  <a:lnTo>
                    <a:pt x="66" y="125"/>
                  </a:lnTo>
                  <a:lnTo>
                    <a:pt x="67" y="129"/>
                  </a:lnTo>
                  <a:lnTo>
                    <a:pt x="69" y="131"/>
                  </a:lnTo>
                  <a:lnTo>
                    <a:pt x="70" y="135"/>
                  </a:lnTo>
                  <a:lnTo>
                    <a:pt x="71" y="137"/>
                  </a:lnTo>
                  <a:lnTo>
                    <a:pt x="73" y="140"/>
                  </a:lnTo>
                  <a:lnTo>
                    <a:pt x="74" y="142"/>
                  </a:lnTo>
                  <a:lnTo>
                    <a:pt x="75" y="143"/>
                  </a:lnTo>
                  <a:lnTo>
                    <a:pt x="142" y="213"/>
                  </a:lnTo>
                  <a:lnTo>
                    <a:pt x="96" y="145"/>
                  </a:lnTo>
                  <a:lnTo>
                    <a:pt x="95" y="144"/>
                  </a:lnTo>
                  <a:lnTo>
                    <a:pt x="94" y="142"/>
                  </a:lnTo>
                  <a:lnTo>
                    <a:pt x="93" y="140"/>
                  </a:lnTo>
                  <a:lnTo>
                    <a:pt x="92" y="138"/>
                  </a:lnTo>
                  <a:lnTo>
                    <a:pt x="91" y="136"/>
                  </a:lnTo>
                  <a:lnTo>
                    <a:pt x="91" y="134"/>
                  </a:lnTo>
                  <a:lnTo>
                    <a:pt x="89" y="130"/>
                  </a:lnTo>
                  <a:lnTo>
                    <a:pt x="88" y="127"/>
                  </a:lnTo>
                  <a:lnTo>
                    <a:pt x="87" y="124"/>
                  </a:lnTo>
                  <a:lnTo>
                    <a:pt x="85" y="121"/>
                  </a:lnTo>
                  <a:lnTo>
                    <a:pt x="83" y="117"/>
                  </a:lnTo>
                  <a:lnTo>
                    <a:pt x="82" y="114"/>
                  </a:lnTo>
                  <a:lnTo>
                    <a:pt x="80" y="111"/>
                  </a:lnTo>
                  <a:lnTo>
                    <a:pt x="79" y="107"/>
                  </a:lnTo>
                  <a:lnTo>
                    <a:pt x="78" y="105"/>
                  </a:lnTo>
                  <a:lnTo>
                    <a:pt x="77" y="103"/>
                  </a:lnTo>
                  <a:lnTo>
                    <a:pt x="76" y="101"/>
                  </a:lnTo>
                  <a:lnTo>
                    <a:pt x="75" y="99"/>
                  </a:lnTo>
                  <a:lnTo>
                    <a:pt x="74" y="97"/>
                  </a:lnTo>
                  <a:lnTo>
                    <a:pt x="73" y="95"/>
                  </a:lnTo>
                  <a:lnTo>
                    <a:pt x="72" y="93"/>
                  </a:lnTo>
                  <a:lnTo>
                    <a:pt x="72" y="92"/>
                  </a:lnTo>
                  <a:lnTo>
                    <a:pt x="71" y="89"/>
                  </a:lnTo>
                  <a:lnTo>
                    <a:pt x="70" y="88"/>
                  </a:lnTo>
                  <a:lnTo>
                    <a:pt x="69" y="85"/>
                  </a:lnTo>
                  <a:lnTo>
                    <a:pt x="68" y="84"/>
                  </a:lnTo>
                  <a:lnTo>
                    <a:pt x="66" y="80"/>
                  </a:lnTo>
                  <a:lnTo>
                    <a:pt x="65" y="75"/>
                  </a:lnTo>
                  <a:lnTo>
                    <a:pt x="63" y="72"/>
                  </a:lnTo>
                  <a:lnTo>
                    <a:pt x="62" y="68"/>
                  </a:lnTo>
                  <a:lnTo>
                    <a:pt x="60" y="64"/>
                  </a:lnTo>
                  <a:lnTo>
                    <a:pt x="59" y="61"/>
                  </a:lnTo>
                  <a:lnTo>
                    <a:pt x="58" y="58"/>
                  </a:lnTo>
                  <a:lnTo>
                    <a:pt x="56" y="55"/>
                  </a:lnTo>
                  <a:lnTo>
                    <a:pt x="55" y="52"/>
                  </a:lnTo>
                  <a:lnTo>
                    <a:pt x="55" y="50"/>
                  </a:lnTo>
                  <a:lnTo>
                    <a:pt x="53" y="48"/>
                  </a:lnTo>
                  <a:lnTo>
                    <a:pt x="52" y="45"/>
                  </a:lnTo>
                  <a:lnTo>
                    <a:pt x="51" y="43"/>
                  </a:lnTo>
                  <a:lnTo>
                    <a:pt x="48" y="41"/>
                  </a:lnTo>
                  <a:lnTo>
                    <a:pt x="47" y="38"/>
                  </a:lnTo>
                  <a:lnTo>
                    <a:pt x="45" y="36"/>
                  </a:lnTo>
                  <a:lnTo>
                    <a:pt x="44" y="34"/>
                  </a:lnTo>
                  <a:lnTo>
                    <a:pt x="42" y="32"/>
                  </a:lnTo>
                  <a:lnTo>
                    <a:pt x="41" y="30"/>
                  </a:lnTo>
                  <a:lnTo>
                    <a:pt x="39" y="28"/>
                  </a:lnTo>
                  <a:lnTo>
                    <a:pt x="37" y="26"/>
                  </a:lnTo>
                  <a:lnTo>
                    <a:pt x="36" y="24"/>
                  </a:lnTo>
                  <a:lnTo>
                    <a:pt x="32" y="19"/>
                  </a:lnTo>
                  <a:lnTo>
                    <a:pt x="29" y="17"/>
                  </a:lnTo>
                  <a:lnTo>
                    <a:pt x="26" y="13"/>
                  </a:lnTo>
                  <a:lnTo>
                    <a:pt x="22" y="11"/>
                  </a:lnTo>
                  <a:lnTo>
                    <a:pt x="19" y="8"/>
                  </a:lnTo>
                  <a:lnTo>
                    <a:pt x="17" y="7"/>
                  </a:lnTo>
                  <a:lnTo>
                    <a:pt x="15" y="5"/>
                  </a:lnTo>
                  <a:lnTo>
                    <a:pt x="14" y="4"/>
                  </a:lnTo>
                  <a:lnTo>
                    <a:pt x="13" y="3"/>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7" name="Freeform 89">
              <a:extLst>
                <a:ext uri="{FF2B5EF4-FFF2-40B4-BE49-F238E27FC236}">
                  <a16:creationId xmlns:a16="http://schemas.microsoft.com/office/drawing/2014/main" id="{2CC7D027-3F54-85CF-8025-71B393586638}"/>
                </a:ext>
              </a:extLst>
            </p:cNvPr>
            <p:cNvSpPr>
              <a:spLocks/>
            </p:cNvSpPr>
            <p:nvPr/>
          </p:nvSpPr>
          <p:spPr bwMode="auto">
            <a:xfrm>
              <a:off x="1284" y="1650"/>
              <a:ext cx="65" cy="177"/>
            </a:xfrm>
            <a:custGeom>
              <a:avLst/>
              <a:gdLst/>
              <a:ahLst/>
              <a:cxnLst>
                <a:cxn ang="0">
                  <a:pos x="0" y="34"/>
                </a:cxn>
                <a:cxn ang="0">
                  <a:pos x="15" y="285"/>
                </a:cxn>
                <a:cxn ang="0">
                  <a:pos x="34" y="310"/>
                </a:cxn>
                <a:cxn ang="0">
                  <a:pos x="18" y="98"/>
                </a:cxn>
                <a:cxn ang="0">
                  <a:pos x="82" y="204"/>
                </a:cxn>
                <a:cxn ang="0">
                  <a:pos x="113" y="218"/>
                </a:cxn>
                <a:cxn ang="0">
                  <a:pos x="20" y="49"/>
                </a:cxn>
                <a:cxn ang="0">
                  <a:pos x="17" y="0"/>
                </a:cxn>
                <a:cxn ang="0">
                  <a:pos x="0" y="34"/>
                </a:cxn>
                <a:cxn ang="0">
                  <a:pos x="0" y="34"/>
                </a:cxn>
              </a:cxnLst>
              <a:rect l="0" t="0" r="r" b="b"/>
              <a:pathLst>
                <a:path w="113" h="310">
                  <a:moveTo>
                    <a:pt x="0" y="34"/>
                  </a:moveTo>
                  <a:lnTo>
                    <a:pt x="15" y="285"/>
                  </a:lnTo>
                  <a:lnTo>
                    <a:pt x="34" y="310"/>
                  </a:lnTo>
                  <a:lnTo>
                    <a:pt x="18" y="98"/>
                  </a:lnTo>
                  <a:lnTo>
                    <a:pt x="82" y="204"/>
                  </a:lnTo>
                  <a:lnTo>
                    <a:pt x="113" y="218"/>
                  </a:lnTo>
                  <a:lnTo>
                    <a:pt x="20" y="49"/>
                  </a:lnTo>
                  <a:lnTo>
                    <a:pt x="17" y="0"/>
                  </a:lnTo>
                  <a:lnTo>
                    <a:pt x="0" y="34"/>
                  </a:lnTo>
                  <a:lnTo>
                    <a:pt x="0" y="3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8" name="Freeform 90">
              <a:extLst>
                <a:ext uri="{FF2B5EF4-FFF2-40B4-BE49-F238E27FC236}">
                  <a16:creationId xmlns:a16="http://schemas.microsoft.com/office/drawing/2014/main" id="{6E7F87E5-BC1A-70A0-EB39-4000A37287F4}"/>
                </a:ext>
              </a:extLst>
            </p:cNvPr>
            <p:cNvSpPr>
              <a:spLocks/>
            </p:cNvSpPr>
            <p:nvPr/>
          </p:nvSpPr>
          <p:spPr bwMode="auto">
            <a:xfrm>
              <a:off x="1592" y="1508"/>
              <a:ext cx="24" cy="133"/>
            </a:xfrm>
            <a:custGeom>
              <a:avLst/>
              <a:gdLst/>
              <a:ahLst/>
              <a:cxnLst>
                <a:cxn ang="0">
                  <a:pos x="14" y="2"/>
                </a:cxn>
                <a:cxn ang="0">
                  <a:pos x="15" y="8"/>
                </a:cxn>
                <a:cxn ang="0">
                  <a:pos x="16" y="15"/>
                </a:cxn>
                <a:cxn ang="0">
                  <a:pos x="17" y="21"/>
                </a:cxn>
                <a:cxn ang="0">
                  <a:pos x="17" y="27"/>
                </a:cxn>
                <a:cxn ang="0">
                  <a:pos x="18" y="34"/>
                </a:cxn>
                <a:cxn ang="0">
                  <a:pos x="18" y="41"/>
                </a:cxn>
                <a:cxn ang="0">
                  <a:pos x="19" y="50"/>
                </a:cxn>
                <a:cxn ang="0">
                  <a:pos x="19" y="58"/>
                </a:cxn>
                <a:cxn ang="0">
                  <a:pos x="19" y="66"/>
                </a:cxn>
                <a:cxn ang="0">
                  <a:pos x="20" y="75"/>
                </a:cxn>
                <a:cxn ang="0">
                  <a:pos x="20" y="82"/>
                </a:cxn>
                <a:cxn ang="0">
                  <a:pos x="20" y="91"/>
                </a:cxn>
                <a:cxn ang="0">
                  <a:pos x="20" y="99"/>
                </a:cxn>
                <a:cxn ang="0">
                  <a:pos x="20" y="107"/>
                </a:cxn>
                <a:cxn ang="0">
                  <a:pos x="20" y="114"/>
                </a:cxn>
                <a:cxn ang="0">
                  <a:pos x="20" y="121"/>
                </a:cxn>
                <a:cxn ang="0">
                  <a:pos x="19" y="127"/>
                </a:cxn>
                <a:cxn ang="0">
                  <a:pos x="18" y="136"/>
                </a:cxn>
                <a:cxn ang="0">
                  <a:pos x="16" y="145"/>
                </a:cxn>
                <a:cxn ang="0">
                  <a:pos x="14" y="156"/>
                </a:cxn>
                <a:cxn ang="0">
                  <a:pos x="12" y="166"/>
                </a:cxn>
                <a:cxn ang="0">
                  <a:pos x="10" y="176"/>
                </a:cxn>
                <a:cxn ang="0">
                  <a:pos x="7" y="185"/>
                </a:cxn>
                <a:cxn ang="0">
                  <a:pos x="5" y="194"/>
                </a:cxn>
                <a:cxn ang="0">
                  <a:pos x="3" y="202"/>
                </a:cxn>
                <a:cxn ang="0">
                  <a:pos x="2" y="210"/>
                </a:cxn>
                <a:cxn ang="0">
                  <a:pos x="0" y="217"/>
                </a:cxn>
                <a:cxn ang="0">
                  <a:pos x="32" y="231"/>
                </a:cxn>
                <a:cxn ang="0">
                  <a:pos x="32" y="227"/>
                </a:cxn>
                <a:cxn ang="0">
                  <a:pos x="33" y="218"/>
                </a:cxn>
                <a:cxn ang="0">
                  <a:pos x="34" y="210"/>
                </a:cxn>
                <a:cxn ang="0">
                  <a:pos x="34" y="202"/>
                </a:cxn>
                <a:cxn ang="0">
                  <a:pos x="35" y="195"/>
                </a:cxn>
                <a:cxn ang="0">
                  <a:pos x="36" y="187"/>
                </a:cxn>
                <a:cxn ang="0">
                  <a:pos x="37" y="178"/>
                </a:cxn>
                <a:cxn ang="0">
                  <a:pos x="38" y="169"/>
                </a:cxn>
                <a:cxn ang="0">
                  <a:pos x="38" y="161"/>
                </a:cxn>
                <a:cxn ang="0">
                  <a:pos x="39" y="151"/>
                </a:cxn>
                <a:cxn ang="0">
                  <a:pos x="39" y="142"/>
                </a:cxn>
                <a:cxn ang="0">
                  <a:pos x="40" y="133"/>
                </a:cxn>
                <a:cxn ang="0">
                  <a:pos x="41" y="125"/>
                </a:cxn>
                <a:cxn ang="0">
                  <a:pos x="41" y="116"/>
                </a:cxn>
                <a:cxn ang="0">
                  <a:pos x="41" y="109"/>
                </a:cxn>
                <a:cxn ang="0">
                  <a:pos x="42" y="102"/>
                </a:cxn>
                <a:cxn ang="0">
                  <a:pos x="42" y="95"/>
                </a:cxn>
                <a:cxn ang="0">
                  <a:pos x="42" y="85"/>
                </a:cxn>
                <a:cxn ang="0">
                  <a:pos x="41" y="75"/>
                </a:cxn>
                <a:cxn ang="0">
                  <a:pos x="39" y="66"/>
                </a:cxn>
                <a:cxn ang="0">
                  <a:pos x="38" y="56"/>
                </a:cxn>
                <a:cxn ang="0">
                  <a:pos x="36" y="47"/>
                </a:cxn>
                <a:cxn ang="0">
                  <a:pos x="34" y="38"/>
                </a:cxn>
                <a:cxn ang="0">
                  <a:pos x="30" y="29"/>
                </a:cxn>
                <a:cxn ang="0">
                  <a:pos x="29" y="23"/>
                </a:cxn>
                <a:cxn ang="0">
                  <a:pos x="27" y="16"/>
                </a:cxn>
                <a:cxn ang="0">
                  <a:pos x="26" y="13"/>
                </a:cxn>
              </a:cxnLst>
              <a:rect l="0" t="0" r="r" b="b"/>
              <a:pathLst>
                <a:path w="42" h="232">
                  <a:moveTo>
                    <a:pt x="14" y="0"/>
                  </a:moveTo>
                  <a:lnTo>
                    <a:pt x="14" y="1"/>
                  </a:lnTo>
                  <a:lnTo>
                    <a:pt x="14" y="2"/>
                  </a:lnTo>
                  <a:lnTo>
                    <a:pt x="15" y="4"/>
                  </a:lnTo>
                  <a:lnTo>
                    <a:pt x="15" y="6"/>
                  </a:lnTo>
                  <a:lnTo>
                    <a:pt x="15" y="8"/>
                  </a:lnTo>
                  <a:lnTo>
                    <a:pt x="16" y="12"/>
                  </a:lnTo>
                  <a:lnTo>
                    <a:pt x="16" y="13"/>
                  </a:lnTo>
                  <a:lnTo>
                    <a:pt x="16" y="15"/>
                  </a:lnTo>
                  <a:lnTo>
                    <a:pt x="16" y="17"/>
                  </a:lnTo>
                  <a:lnTo>
                    <a:pt x="17" y="19"/>
                  </a:lnTo>
                  <a:lnTo>
                    <a:pt x="17" y="21"/>
                  </a:lnTo>
                  <a:lnTo>
                    <a:pt x="17" y="23"/>
                  </a:lnTo>
                  <a:lnTo>
                    <a:pt x="17" y="25"/>
                  </a:lnTo>
                  <a:lnTo>
                    <a:pt x="17" y="27"/>
                  </a:lnTo>
                  <a:lnTo>
                    <a:pt x="17" y="29"/>
                  </a:lnTo>
                  <a:lnTo>
                    <a:pt x="17" y="32"/>
                  </a:lnTo>
                  <a:lnTo>
                    <a:pt x="18" y="34"/>
                  </a:lnTo>
                  <a:lnTo>
                    <a:pt x="18" y="37"/>
                  </a:lnTo>
                  <a:lnTo>
                    <a:pt x="18" y="39"/>
                  </a:lnTo>
                  <a:lnTo>
                    <a:pt x="18" y="41"/>
                  </a:lnTo>
                  <a:lnTo>
                    <a:pt x="18" y="45"/>
                  </a:lnTo>
                  <a:lnTo>
                    <a:pt x="19" y="47"/>
                  </a:lnTo>
                  <a:lnTo>
                    <a:pt x="19" y="50"/>
                  </a:lnTo>
                  <a:lnTo>
                    <a:pt x="19" y="53"/>
                  </a:lnTo>
                  <a:lnTo>
                    <a:pt x="19" y="55"/>
                  </a:lnTo>
                  <a:lnTo>
                    <a:pt x="19" y="58"/>
                  </a:lnTo>
                  <a:lnTo>
                    <a:pt x="19" y="61"/>
                  </a:lnTo>
                  <a:lnTo>
                    <a:pt x="19" y="64"/>
                  </a:lnTo>
                  <a:lnTo>
                    <a:pt x="19" y="66"/>
                  </a:lnTo>
                  <a:lnTo>
                    <a:pt x="20" y="69"/>
                  </a:lnTo>
                  <a:lnTo>
                    <a:pt x="20" y="72"/>
                  </a:lnTo>
                  <a:lnTo>
                    <a:pt x="20" y="75"/>
                  </a:lnTo>
                  <a:lnTo>
                    <a:pt x="20" y="77"/>
                  </a:lnTo>
                  <a:lnTo>
                    <a:pt x="20" y="80"/>
                  </a:lnTo>
                  <a:lnTo>
                    <a:pt x="20" y="82"/>
                  </a:lnTo>
                  <a:lnTo>
                    <a:pt x="20" y="85"/>
                  </a:lnTo>
                  <a:lnTo>
                    <a:pt x="20" y="88"/>
                  </a:lnTo>
                  <a:lnTo>
                    <a:pt x="20" y="91"/>
                  </a:lnTo>
                  <a:lnTo>
                    <a:pt x="20" y="93"/>
                  </a:lnTo>
                  <a:lnTo>
                    <a:pt x="20" y="96"/>
                  </a:lnTo>
                  <a:lnTo>
                    <a:pt x="20" y="99"/>
                  </a:lnTo>
                  <a:lnTo>
                    <a:pt x="21" y="102"/>
                  </a:lnTo>
                  <a:lnTo>
                    <a:pt x="20" y="104"/>
                  </a:lnTo>
                  <a:lnTo>
                    <a:pt x="20" y="107"/>
                  </a:lnTo>
                  <a:lnTo>
                    <a:pt x="20" y="109"/>
                  </a:lnTo>
                  <a:lnTo>
                    <a:pt x="20" y="112"/>
                  </a:lnTo>
                  <a:lnTo>
                    <a:pt x="20" y="114"/>
                  </a:lnTo>
                  <a:lnTo>
                    <a:pt x="20" y="117"/>
                  </a:lnTo>
                  <a:lnTo>
                    <a:pt x="20" y="119"/>
                  </a:lnTo>
                  <a:lnTo>
                    <a:pt x="20" y="121"/>
                  </a:lnTo>
                  <a:lnTo>
                    <a:pt x="19" y="123"/>
                  </a:lnTo>
                  <a:lnTo>
                    <a:pt x="19" y="125"/>
                  </a:lnTo>
                  <a:lnTo>
                    <a:pt x="19" y="127"/>
                  </a:lnTo>
                  <a:lnTo>
                    <a:pt x="19" y="129"/>
                  </a:lnTo>
                  <a:lnTo>
                    <a:pt x="19" y="132"/>
                  </a:lnTo>
                  <a:lnTo>
                    <a:pt x="18" y="136"/>
                  </a:lnTo>
                  <a:lnTo>
                    <a:pt x="17" y="139"/>
                  </a:lnTo>
                  <a:lnTo>
                    <a:pt x="17" y="141"/>
                  </a:lnTo>
                  <a:lnTo>
                    <a:pt x="16" y="145"/>
                  </a:lnTo>
                  <a:lnTo>
                    <a:pt x="16" y="148"/>
                  </a:lnTo>
                  <a:lnTo>
                    <a:pt x="14" y="151"/>
                  </a:lnTo>
                  <a:lnTo>
                    <a:pt x="14" y="156"/>
                  </a:lnTo>
                  <a:lnTo>
                    <a:pt x="13" y="159"/>
                  </a:lnTo>
                  <a:lnTo>
                    <a:pt x="13" y="162"/>
                  </a:lnTo>
                  <a:lnTo>
                    <a:pt x="12" y="166"/>
                  </a:lnTo>
                  <a:lnTo>
                    <a:pt x="11" y="169"/>
                  </a:lnTo>
                  <a:lnTo>
                    <a:pt x="10" y="172"/>
                  </a:lnTo>
                  <a:lnTo>
                    <a:pt x="10" y="176"/>
                  </a:lnTo>
                  <a:lnTo>
                    <a:pt x="8" y="179"/>
                  </a:lnTo>
                  <a:lnTo>
                    <a:pt x="8" y="182"/>
                  </a:lnTo>
                  <a:lnTo>
                    <a:pt x="7" y="185"/>
                  </a:lnTo>
                  <a:lnTo>
                    <a:pt x="7" y="189"/>
                  </a:lnTo>
                  <a:lnTo>
                    <a:pt x="6" y="191"/>
                  </a:lnTo>
                  <a:lnTo>
                    <a:pt x="5" y="194"/>
                  </a:lnTo>
                  <a:lnTo>
                    <a:pt x="4" y="197"/>
                  </a:lnTo>
                  <a:lnTo>
                    <a:pt x="4" y="200"/>
                  </a:lnTo>
                  <a:lnTo>
                    <a:pt x="3" y="202"/>
                  </a:lnTo>
                  <a:lnTo>
                    <a:pt x="3" y="204"/>
                  </a:lnTo>
                  <a:lnTo>
                    <a:pt x="2" y="207"/>
                  </a:lnTo>
                  <a:lnTo>
                    <a:pt x="2" y="210"/>
                  </a:lnTo>
                  <a:lnTo>
                    <a:pt x="1" y="213"/>
                  </a:lnTo>
                  <a:lnTo>
                    <a:pt x="1" y="216"/>
                  </a:lnTo>
                  <a:lnTo>
                    <a:pt x="0" y="217"/>
                  </a:lnTo>
                  <a:lnTo>
                    <a:pt x="0" y="218"/>
                  </a:lnTo>
                  <a:lnTo>
                    <a:pt x="32" y="232"/>
                  </a:lnTo>
                  <a:lnTo>
                    <a:pt x="32" y="231"/>
                  </a:lnTo>
                  <a:lnTo>
                    <a:pt x="32" y="231"/>
                  </a:lnTo>
                  <a:lnTo>
                    <a:pt x="32" y="229"/>
                  </a:lnTo>
                  <a:lnTo>
                    <a:pt x="32" y="227"/>
                  </a:lnTo>
                  <a:lnTo>
                    <a:pt x="32" y="225"/>
                  </a:lnTo>
                  <a:lnTo>
                    <a:pt x="33" y="222"/>
                  </a:lnTo>
                  <a:lnTo>
                    <a:pt x="33" y="218"/>
                  </a:lnTo>
                  <a:lnTo>
                    <a:pt x="34" y="215"/>
                  </a:lnTo>
                  <a:lnTo>
                    <a:pt x="34" y="212"/>
                  </a:lnTo>
                  <a:lnTo>
                    <a:pt x="34" y="210"/>
                  </a:lnTo>
                  <a:lnTo>
                    <a:pt x="34" y="207"/>
                  </a:lnTo>
                  <a:lnTo>
                    <a:pt x="34" y="205"/>
                  </a:lnTo>
                  <a:lnTo>
                    <a:pt x="34" y="202"/>
                  </a:lnTo>
                  <a:lnTo>
                    <a:pt x="35" y="200"/>
                  </a:lnTo>
                  <a:lnTo>
                    <a:pt x="35" y="197"/>
                  </a:lnTo>
                  <a:lnTo>
                    <a:pt x="35" y="195"/>
                  </a:lnTo>
                  <a:lnTo>
                    <a:pt x="35" y="192"/>
                  </a:lnTo>
                  <a:lnTo>
                    <a:pt x="36" y="189"/>
                  </a:lnTo>
                  <a:lnTo>
                    <a:pt x="36" y="187"/>
                  </a:lnTo>
                  <a:lnTo>
                    <a:pt x="36" y="184"/>
                  </a:lnTo>
                  <a:lnTo>
                    <a:pt x="36" y="181"/>
                  </a:lnTo>
                  <a:lnTo>
                    <a:pt x="37" y="178"/>
                  </a:lnTo>
                  <a:lnTo>
                    <a:pt x="37" y="175"/>
                  </a:lnTo>
                  <a:lnTo>
                    <a:pt x="38" y="173"/>
                  </a:lnTo>
                  <a:lnTo>
                    <a:pt x="38" y="169"/>
                  </a:lnTo>
                  <a:lnTo>
                    <a:pt x="38" y="167"/>
                  </a:lnTo>
                  <a:lnTo>
                    <a:pt x="38" y="163"/>
                  </a:lnTo>
                  <a:lnTo>
                    <a:pt x="38" y="161"/>
                  </a:lnTo>
                  <a:lnTo>
                    <a:pt x="38" y="157"/>
                  </a:lnTo>
                  <a:lnTo>
                    <a:pt x="38" y="155"/>
                  </a:lnTo>
                  <a:lnTo>
                    <a:pt x="39" y="151"/>
                  </a:lnTo>
                  <a:lnTo>
                    <a:pt x="39" y="148"/>
                  </a:lnTo>
                  <a:lnTo>
                    <a:pt x="39" y="145"/>
                  </a:lnTo>
                  <a:lnTo>
                    <a:pt x="39" y="142"/>
                  </a:lnTo>
                  <a:lnTo>
                    <a:pt x="39" y="139"/>
                  </a:lnTo>
                  <a:lnTo>
                    <a:pt x="40" y="136"/>
                  </a:lnTo>
                  <a:lnTo>
                    <a:pt x="40" y="133"/>
                  </a:lnTo>
                  <a:lnTo>
                    <a:pt x="40" y="130"/>
                  </a:lnTo>
                  <a:lnTo>
                    <a:pt x="40" y="127"/>
                  </a:lnTo>
                  <a:lnTo>
                    <a:pt x="41" y="125"/>
                  </a:lnTo>
                  <a:lnTo>
                    <a:pt x="41" y="121"/>
                  </a:lnTo>
                  <a:lnTo>
                    <a:pt x="41" y="119"/>
                  </a:lnTo>
                  <a:lnTo>
                    <a:pt x="41" y="116"/>
                  </a:lnTo>
                  <a:lnTo>
                    <a:pt x="41" y="114"/>
                  </a:lnTo>
                  <a:lnTo>
                    <a:pt x="41" y="111"/>
                  </a:lnTo>
                  <a:lnTo>
                    <a:pt x="41" y="109"/>
                  </a:lnTo>
                  <a:lnTo>
                    <a:pt x="41" y="106"/>
                  </a:lnTo>
                  <a:lnTo>
                    <a:pt x="42" y="104"/>
                  </a:lnTo>
                  <a:lnTo>
                    <a:pt x="42" y="102"/>
                  </a:lnTo>
                  <a:lnTo>
                    <a:pt x="42" y="100"/>
                  </a:lnTo>
                  <a:lnTo>
                    <a:pt x="42" y="97"/>
                  </a:lnTo>
                  <a:lnTo>
                    <a:pt x="42" y="95"/>
                  </a:lnTo>
                  <a:lnTo>
                    <a:pt x="42" y="91"/>
                  </a:lnTo>
                  <a:lnTo>
                    <a:pt x="42" y="88"/>
                  </a:lnTo>
                  <a:lnTo>
                    <a:pt x="42" y="85"/>
                  </a:lnTo>
                  <a:lnTo>
                    <a:pt x="41" y="82"/>
                  </a:lnTo>
                  <a:lnTo>
                    <a:pt x="41" y="78"/>
                  </a:lnTo>
                  <a:lnTo>
                    <a:pt x="41" y="75"/>
                  </a:lnTo>
                  <a:lnTo>
                    <a:pt x="40" y="72"/>
                  </a:lnTo>
                  <a:lnTo>
                    <a:pt x="40" y="69"/>
                  </a:lnTo>
                  <a:lnTo>
                    <a:pt x="39" y="66"/>
                  </a:lnTo>
                  <a:lnTo>
                    <a:pt x="39" y="62"/>
                  </a:lnTo>
                  <a:lnTo>
                    <a:pt x="38" y="59"/>
                  </a:lnTo>
                  <a:lnTo>
                    <a:pt x="38" y="56"/>
                  </a:lnTo>
                  <a:lnTo>
                    <a:pt x="37" y="53"/>
                  </a:lnTo>
                  <a:lnTo>
                    <a:pt x="36" y="50"/>
                  </a:lnTo>
                  <a:lnTo>
                    <a:pt x="36" y="47"/>
                  </a:lnTo>
                  <a:lnTo>
                    <a:pt x="35" y="43"/>
                  </a:lnTo>
                  <a:lnTo>
                    <a:pt x="34" y="40"/>
                  </a:lnTo>
                  <a:lnTo>
                    <a:pt x="34" y="38"/>
                  </a:lnTo>
                  <a:lnTo>
                    <a:pt x="33" y="34"/>
                  </a:lnTo>
                  <a:lnTo>
                    <a:pt x="32" y="32"/>
                  </a:lnTo>
                  <a:lnTo>
                    <a:pt x="30" y="29"/>
                  </a:lnTo>
                  <a:lnTo>
                    <a:pt x="30" y="27"/>
                  </a:lnTo>
                  <a:lnTo>
                    <a:pt x="29" y="25"/>
                  </a:lnTo>
                  <a:lnTo>
                    <a:pt x="29" y="23"/>
                  </a:lnTo>
                  <a:lnTo>
                    <a:pt x="28" y="21"/>
                  </a:lnTo>
                  <a:lnTo>
                    <a:pt x="28" y="19"/>
                  </a:lnTo>
                  <a:lnTo>
                    <a:pt x="27" y="16"/>
                  </a:lnTo>
                  <a:lnTo>
                    <a:pt x="26" y="14"/>
                  </a:lnTo>
                  <a:lnTo>
                    <a:pt x="26" y="13"/>
                  </a:lnTo>
                  <a:lnTo>
                    <a:pt x="26" y="13"/>
                  </a:lnTo>
                  <a:lnTo>
                    <a:pt x="14" y="0"/>
                  </a:lnTo>
                  <a:lnTo>
                    <a:pt x="1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9" name="Freeform 91">
              <a:extLst>
                <a:ext uri="{FF2B5EF4-FFF2-40B4-BE49-F238E27FC236}">
                  <a16:creationId xmlns:a16="http://schemas.microsoft.com/office/drawing/2014/main" id="{E1F9931A-A37E-88AC-65D7-EA43FEDF008D}"/>
                </a:ext>
              </a:extLst>
            </p:cNvPr>
            <p:cNvSpPr>
              <a:spLocks/>
            </p:cNvSpPr>
            <p:nvPr/>
          </p:nvSpPr>
          <p:spPr bwMode="auto">
            <a:xfrm>
              <a:off x="1325" y="1513"/>
              <a:ext cx="30" cy="133"/>
            </a:xfrm>
            <a:custGeom>
              <a:avLst/>
              <a:gdLst/>
              <a:ahLst/>
              <a:cxnLst>
                <a:cxn ang="0">
                  <a:pos x="2" y="7"/>
                </a:cxn>
                <a:cxn ang="0">
                  <a:pos x="6" y="13"/>
                </a:cxn>
                <a:cxn ang="0">
                  <a:pos x="10" y="19"/>
                </a:cxn>
                <a:cxn ang="0">
                  <a:pos x="15" y="28"/>
                </a:cxn>
                <a:cxn ang="0">
                  <a:pos x="19" y="38"/>
                </a:cxn>
                <a:cxn ang="0">
                  <a:pos x="23" y="49"/>
                </a:cxn>
                <a:cxn ang="0">
                  <a:pos x="25" y="55"/>
                </a:cxn>
                <a:cxn ang="0">
                  <a:pos x="27" y="62"/>
                </a:cxn>
                <a:cxn ang="0">
                  <a:pos x="29" y="68"/>
                </a:cxn>
                <a:cxn ang="0">
                  <a:pos x="31" y="76"/>
                </a:cxn>
                <a:cxn ang="0">
                  <a:pos x="32" y="83"/>
                </a:cxn>
                <a:cxn ang="0">
                  <a:pos x="34" y="92"/>
                </a:cxn>
                <a:cxn ang="0">
                  <a:pos x="35" y="101"/>
                </a:cxn>
                <a:cxn ang="0">
                  <a:pos x="36" y="109"/>
                </a:cxn>
                <a:cxn ang="0">
                  <a:pos x="36" y="116"/>
                </a:cxn>
                <a:cxn ang="0">
                  <a:pos x="36" y="124"/>
                </a:cxn>
                <a:cxn ang="0">
                  <a:pos x="36" y="131"/>
                </a:cxn>
                <a:cxn ang="0">
                  <a:pos x="36" y="138"/>
                </a:cxn>
                <a:cxn ang="0">
                  <a:pos x="34" y="145"/>
                </a:cxn>
                <a:cxn ang="0">
                  <a:pos x="34" y="154"/>
                </a:cxn>
                <a:cxn ang="0">
                  <a:pos x="31" y="165"/>
                </a:cxn>
                <a:cxn ang="0">
                  <a:pos x="29" y="173"/>
                </a:cxn>
                <a:cxn ang="0">
                  <a:pos x="27" y="180"/>
                </a:cxn>
                <a:cxn ang="0">
                  <a:pos x="25" y="186"/>
                </a:cxn>
                <a:cxn ang="0">
                  <a:pos x="23" y="191"/>
                </a:cxn>
                <a:cxn ang="0">
                  <a:pos x="3" y="233"/>
                </a:cxn>
                <a:cxn ang="0">
                  <a:pos x="9" y="230"/>
                </a:cxn>
                <a:cxn ang="0">
                  <a:pos x="18" y="224"/>
                </a:cxn>
                <a:cxn ang="0">
                  <a:pos x="27" y="215"/>
                </a:cxn>
                <a:cxn ang="0">
                  <a:pos x="34" y="207"/>
                </a:cxn>
                <a:cxn ang="0">
                  <a:pos x="38" y="201"/>
                </a:cxn>
                <a:cxn ang="0">
                  <a:pos x="42" y="192"/>
                </a:cxn>
                <a:cxn ang="0">
                  <a:pos x="44" y="183"/>
                </a:cxn>
                <a:cxn ang="0">
                  <a:pos x="47" y="173"/>
                </a:cxn>
                <a:cxn ang="0">
                  <a:pos x="48" y="163"/>
                </a:cxn>
                <a:cxn ang="0">
                  <a:pos x="50" y="153"/>
                </a:cxn>
                <a:cxn ang="0">
                  <a:pos x="51" y="142"/>
                </a:cxn>
                <a:cxn ang="0">
                  <a:pos x="51" y="132"/>
                </a:cxn>
                <a:cxn ang="0">
                  <a:pos x="52" y="121"/>
                </a:cxn>
                <a:cxn ang="0">
                  <a:pos x="52" y="111"/>
                </a:cxn>
                <a:cxn ang="0">
                  <a:pos x="52" y="102"/>
                </a:cxn>
                <a:cxn ang="0">
                  <a:pos x="51" y="92"/>
                </a:cxn>
                <a:cxn ang="0">
                  <a:pos x="50" y="83"/>
                </a:cxn>
                <a:cxn ang="0">
                  <a:pos x="48" y="74"/>
                </a:cxn>
                <a:cxn ang="0">
                  <a:pos x="45" y="63"/>
                </a:cxn>
                <a:cxn ang="0">
                  <a:pos x="42" y="53"/>
                </a:cxn>
                <a:cxn ang="0">
                  <a:pos x="38" y="42"/>
                </a:cxn>
                <a:cxn ang="0">
                  <a:pos x="34" y="31"/>
                </a:cxn>
                <a:cxn ang="0">
                  <a:pos x="29" y="21"/>
                </a:cxn>
                <a:cxn ang="0">
                  <a:pos x="25" y="14"/>
                </a:cxn>
                <a:cxn ang="0">
                  <a:pos x="22" y="7"/>
                </a:cxn>
                <a:cxn ang="0">
                  <a:pos x="20" y="3"/>
                </a:cxn>
                <a:cxn ang="0">
                  <a:pos x="0" y="4"/>
                </a:cxn>
              </a:cxnLst>
              <a:rect l="0" t="0" r="r" b="b"/>
              <a:pathLst>
                <a:path w="52" h="233">
                  <a:moveTo>
                    <a:pt x="0" y="4"/>
                  </a:moveTo>
                  <a:lnTo>
                    <a:pt x="1" y="5"/>
                  </a:lnTo>
                  <a:lnTo>
                    <a:pt x="2" y="7"/>
                  </a:lnTo>
                  <a:lnTo>
                    <a:pt x="4" y="10"/>
                  </a:lnTo>
                  <a:lnTo>
                    <a:pt x="5" y="11"/>
                  </a:lnTo>
                  <a:lnTo>
                    <a:pt x="6" y="13"/>
                  </a:lnTo>
                  <a:lnTo>
                    <a:pt x="7" y="15"/>
                  </a:lnTo>
                  <a:lnTo>
                    <a:pt x="9" y="17"/>
                  </a:lnTo>
                  <a:lnTo>
                    <a:pt x="10" y="19"/>
                  </a:lnTo>
                  <a:lnTo>
                    <a:pt x="11" y="22"/>
                  </a:lnTo>
                  <a:lnTo>
                    <a:pt x="13" y="24"/>
                  </a:lnTo>
                  <a:lnTo>
                    <a:pt x="15" y="28"/>
                  </a:lnTo>
                  <a:lnTo>
                    <a:pt x="16" y="30"/>
                  </a:lnTo>
                  <a:lnTo>
                    <a:pt x="18" y="34"/>
                  </a:lnTo>
                  <a:lnTo>
                    <a:pt x="19" y="38"/>
                  </a:lnTo>
                  <a:lnTo>
                    <a:pt x="20" y="41"/>
                  </a:lnTo>
                  <a:lnTo>
                    <a:pt x="21" y="45"/>
                  </a:lnTo>
                  <a:lnTo>
                    <a:pt x="23" y="49"/>
                  </a:lnTo>
                  <a:lnTo>
                    <a:pt x="24" y="51"/>
                  </a:lnTo>
                  <a:lnTo>
                    <a:pt x="24" y="53"/>
                  </a:lnTo>
                  <a:lnTo>
                    <a:pt x="25" y="55"/>
                  </a:lnTo>
                  <a:lnTo>
                    <a:pt x="26" y="57"/>
                  </a:lnTo>
                  <a:lnTo>
                    <a:pt x="26" y="59"/>
                  </a:lnTo>
                  <a:lnTo>
                    <a:pt x="27" y="62"/>
                  </a:lnTo>
                  <a:lnTo>
                    <a:pt x="27" y="64"/>
                  </a:lnTo>
                  <a:lnTo>
                    <a:pt x="28" y="66"/>
                  </a:lnTo>
                  <a:lnTo>
                    <a:pt x="29" y="68"/>
                  </a:lnTo>
                  <a:lnTo>
                    <a:pt x="29" y="71"/>
                  </a:lnTo>
                  <a:lnTo>
                    <a:pt x="30" y="73"/>
                  </a:lnTo>
                  <a:lnTo>
                    <a:pt x="31" y="76"/>
                  </a:lnTo>
                  <a:lnTo>
                    <a:pt x="31" y="78"/>
                  </a:lnTo>
                  <a:lnTo>
                    <a:pt x="31" y="81"/>
                  </a:lnTo>
                  <a:lnTo>
                    <a:pt x="32" y="83"/>
                  </a:lnTo>
                  <a:lnTo>
                    <a:pt x="32" y="86"/>
                  </a:lnTo>
                  <a:lnTo>
                    <a:pt x="32" y="90"/>
                  </a:lnTo>
                  <a:lnTo>
                    <a:pt x="34" y="92"/>
                  </a:lnTo>
                  <a:lnTo>
                    <a:pt x="34" y="95"/>
                  </a:lnTo>
                  <a:lnTo>
                    <a:pt x="35" y="98"/>
                  </a:lnTo>
                  <a:lnTo>
                    <a:pt x="35" y="101"/>
                  </a:lnTo>
                  <a:lnTo>
                    <a:pt x="35" y="104"/>
                  </a:lnTo>
                  <a:lnTo>
                    <a:pt x="35" y="106"/>
                  </a:lnTo>
                  <a:lnTo>
                    <a:pt x="36" y="109"/>
                  </a:lnTo>
                  <a:lnTo>
                    <a:pt x="36" y="111"/>
                  </a:lnTo>
                  <a:lnTo>
                    <a:pt x="36" y="114"/>
                  </a:lnTo>
                  <a:lnTo>
                    <a:pt x="36" y="116"/>
                  </a:lnTo>
                  <a:lnTo>
                    <a:pt x="36" y="119"/>
                  </a:lnTo>
                  <a:lnTo>
                    <a:pt x="36" y="121"/>
                  </a:lnTo>
                  <a:lnTo>
                    <a:pt x="36" y="124"/>
                  </a:lnTo>
                  <a:lnTo>
                    <a:pt x="36" y="126"/>
                  </a:lnTo>
                  <a:lnTo>
                    <a:pt x="36" y="128"/>
                  </a:lnTo>
                  <a:lnTo>
                    <a:pt x="36" y="131"/>
                  </a:lnTo>
                  <a:lnTo>
                    <a:pt x="36" y="133"/>
                  </a:lnTo>
                  <a:lnTo>
                    <a:pt x="36" y="135"/>
                  </a:lnTo>
                  <a:lnTo>
                    <a:pt x="36" y="138"/>
                  </a:lnTo>
                  <a:lnTo>
                    <a:pt x="35" y="140"/>
                  </a:lnTo>
                  <a:lnTo>
                    <a:pt x="35" y="142"/>
                  </a:lnTo>
                  <a:lnTo>
                    <a:pt x="34" y="145"/>
                  </a:lnTo>
                  <a:lnTo>
                    <a:pt x="34" y="147"/>
                  </a:lnTo>
                  <a:lnTo>
                    <a:pt x="34" y="151"/>
                  </a:lnTo>
                  <a:lnTo>
                    <a:pt x="34" y="154"/>
                  </a:lnTo>
                  <a:lnTo>
                    <a:pt x="32" y="158"/>
                  </a:lnTo>
                  <a:lnTo>
                    <a:pt x="32" y="162"/>
                  </a:lnTo>
                  <a:lnTo>
                    <a:pt x="31" y="165"/>
                  </a:lnTo>
                  <a:lnTo>
                    <a:pt x="31" y="168"/>
                  </a:lnTo>
                  <a:lnTo>
                    <a:pt x="30" y="170"/>
                  </a:lnTo>
                  <a:lnTo>
                    <a:pt x="29" y="173"/>
                  </a:lnTo>
                  <a:lnTo>
                    <a:pt x="28" y="176"/>
                  </a:lnTo>
                  <a:lnTo>
                    <a:pt x="28" y="178"/>
                  </a:lnTo>
                  <a:lnTo>
                    <a:pt x="27" y="180"/>
                  </a:lnTo>
                  <a:lnTo>
                    <a:pt x="26" y="182"/>
                  </a:lnTo>
                  <a:lnTo>
                    <a:pt x="26" y="184"/>
                  </a:lnTo>
                  <a:lnTo>
                    <a:pt x="25" y="186"/>
                  </a:lnTo>
                  <a:lnTo>
                    <a:pt x="24" y="188"/>
                  </a:lnTo>
                  <a:lnTo>
                    <a:pt x="24" y="190"/>
                  </a:lnTo>
                  <a:lnTo>
                    <a:pt x="23" y="191"/>
                  </a:lnTo>
                  <a:lnTo>
                    <a:pt x="23" y="192"/>
                  </a:lnTo>
                  <a:lnTo>
                    <a:pt x="1" y="209"/>
                  </a:lnTo>
                  <a:lnTo>
                    <a:pt x="3" y="233"/>
                  </a:lnTo>
                  <a:lnTo>
                    <a:pt x="4" y="232"/>
                  </a:lnTo>
                  <a:lnTo>
                    <a:pt x="7" y="231"/>
                  </a:lnTo>
                  <a:lnTo>
                    <a:pt x="9" y="230"/>
                  </a:lnTo>
                  <a:lnTo>
                    <a:pt x="12" y="228"/>
                  </a:lnTo>
                  <a:lnTo>
                    <a:pt x="15" y="226"/>
                  </a:lnTo>
                  <a:lnTo>
                    <a:pt x="18" y="224"/>
                  </a:lnTo>
                  <a:lnTo>
                    <a:pt x="21" y="221"/>
                  </a:lnTo>
                  <a:lnTo>
                    <a:pt x="24" y="218"/>
                  </a:lnTo>
                  <a:lnTo>
                    <a:pt x="27" y="215"/>
                  </a:lnTo>
                  <a:lnTo>
                    <a:pt x="31" y="212"/>
                  </a:lnTo>
                  <a:lnTo>
                    <a:pt x="32" y="210"/>
                  </a:lnTo>
                  <a:lnTo>
                    <a:pt x="34" y="207"/>
                  </a:lnTo>
                  <a:lnTo>
                    <a:pt x="36" y="205"/>
                  </a:lnTo>
                  <a:lnTo>
                    <a:pt x="37" y="203"/>
                  </a:lnTo>
                  <a:lnTo>
                    <a:pt x="38" y="201"/>
                  </a:lnTo>
                  <a:lnTo>
                    <a:pt x="40" y="197"/>
                  </a:lnTo>
                  <a:lnTo>
                    <a:pt x="41" y="195"/>
                  </a:lnTo>
                  <a:lnTo>
                    <a:pt x="42" y="192"/>
                  </a:lnTo>
                  <a:lnTo>
                    <a:pt x="43" y="189"/>
                  </a:lnTo>
                  <a:lnTo>
                    <a:pt x="44" y="186"/>
                  </a:lnTo>
                  <a:lnTo>
                    <a:pt x="44" y="183"/>
                  </a:lnTo>
                  <a:lnTo>
                    <a:pt x="46" y="180"/>
                  </a:lnTo>
                  <a:lnTo>
                    <a:pt x="46" y="176"/>
                  </a:lnTo>
                  <a:lnTo>
                    <a:pt x="47" y="173"/>
                  </a:lnTo>
                  <a:lnTo>
                    <a:pt x="47" y="170"/>
                  </a:lnTo>
                  <a:lnTo>
                    <a:pt x="48" y="167"/>
                  </a:lnTo>
                  <a:lnTo>
                    <a:pt x="48" y="163"/>
                  </a:lnTo>
                  <a:lnTo>
                    <a:pt x="49" y="160"/>
                  </a:lnTo>
                  <a:lnTo>
                    <a:pt x="49" y="157"/>
                  </a:lnTo>
                  <a:lnTo>
                    <a:pt x="50" y="153"/>
                  </a:lnTo>
                  <a:lnTo>
                    <a:pt x="50" y="150"/>
                  </a:lnTo>
                  <a:lnTo>
                    <a:pt x="51" y="147"/>
                  </a:lnTo>
                  <a:lnTo>
                    <a:pt x="51" y="142"/>
                  </a:lnTo>
                  <a:lnTo>
                    <a:pt x="51" y="139"/>
                  </a:lnTo>
                  <a:lnTo>
                    <a:pt x="51" y="135"/>
                  </a:lnTo>
                  <a:lnTo>
                    <a:pt x="51" y="132"/>
                  </a:lnTo>
                  <a:lnTo>
                    <a:pt x="51" y="128"/>
                  </a:lnTo>
                  <a:lnTo>
                    <a:pt x="52" y="125"/>
                  </a:lnTo>
                  <a:lnTo>
                    <a:pt x="52" y="121"/>
                  </a:lnTo>
                  <a:lnTo>
                    <a:pt x="52" y="118"/>
                  </a:lnTo>
                  <a:lnTo>
                    <a:pt x="52" y="115"/>
                  </a:lnTo>
                  <a:lnTo>
                    <a:pt x="52" y="111"/>
                  </a:lnTo>
                  <a:lnTo>
                    <a:pt x="52" y="108"/>
                  </a:lnTo>
                  <a:lnTo>
                    <a:pt x="52" y="105"/>
                  </a:lnTo>
                  <a:lnTo>
                    <a:pt x="52" y="102"/>
                  </a:lnTo>
                  <a:lnTo>
                    <a:pt x="52" y="99"/>
                  </a:lnTo>
                  <a:lnTo>
                    <a:pt x="51" y="95"/>
                  </a:lnTo>
                  <a:lnTo>
                    <a:pt x="51" y="92"/>
                  </a:lnTo>
                  <a:lnTo>
                    <a:pt x="51" y="90"/>
                  </a:lnTo>
                  <a:lnTo>
                    <a:pt x="51" y="86"/>
                  </a:lnTo>
                  <a:lnTo>
                    <a:pt x="50" y="83"/>
                  </a:lnTo>
                  <a:lnTo>
                    <a:pt x="50" y="80"/>
                  </a:lnTo>
                  <a:lnTo>
                    <a:pt x="49" y="77"/>
                  </a:lnTo>
                  <a:lnTo>
                    <a:pt x="48" y="74"/>
                  </a:lnTo>
                  <a:lnTo>
                    <a:pt x="47" y="70"/>
                  </a:lnTo>
                  <a:lnTo>
                    <a:pt x="46" y="67"/>
                  </a:lnTo>
                  <a:lnTo>
                    <a:pt x="45" y="63"/>
                  </a:lnTo>
                  <a:lnTo>
                    <a:pt x="44" y="60"/>
                  </a:lnTo>
                  <a:lnTo>
                    <a:pt x="43" y="56"/>
                  </a:lnTo>
                  <a:lnTo>
                    <a:pt x="42" y="53"/>
                  </a:lnTo>
                  <a:lnTo>
                    <a:pt x="41" y="49"/>
                  </a:lnTo>
                  <a:lnTo>
                    <a:pt x="39" y="46"/>
                  </a:lnTo>
                  <a:lnTo>
                    <a:pt x="38" y="42"/>
                  </a:lnTo>
                  <a:lnTo>
                    <a:pt x="37" y="39"/>
                  </a:lnTo>
                  <a:lnTo>
                    <a:pt x="35" y="36"/>
                  </a:lnTo>
                  <a:lnTo>
                    <a:pt x="34" y="31"/>
                  </a:lnTo>
                  <a:lnTo>
                    <a:pt x="31" y="28"/>
                  </a:lnTo>
                  <a:lnTo>
                    <a:pt x="30" y="25"/>
                  </a:lnTo>
                  <a:lnTo>
                    <a:pt x="29" y="21"/>
                  </a:lnTo>
                  <a:lnTo>
                    <a:pt x="27" y="19"/>
                  </a:lnTo>
                  <a:lnTo>
                    <a:pt x="26" y="16"/>
                  </a:lnTo>
                  <a:lnTo>
                    <a:pt x="25" y="14"/>
                  </a:lnTo>
                  <a:lnTo>
                    <a:pt x="24" y="11"/>
                  </a:lnTo>
                  <a:lnTo>
                    <a:pt x="23" y="9"/>
                  </a:lnTo>
                  <a:lnTo>
                    <a:pt x="22" y="7"/>
                  </a:lnTo>
                  <a:lnTo>
                    <a:pt x="21" y="5"/>
                  </a:lnTo>
                  <a:lnTo>
                    <a:pt x="20" y="4"/>
                  </a:lnTo>
                  <a:lnTo>
                    <a:pt x="20" y="3"/>
                  </a:lnTo>
                  <a:lnTo>
                    <a:pt x="19" y="1"/>
                  </a:lnTo>
                  <a:lnTo>
                    <a:pt x="19" y="0"/>
                  </a:lnTo>
                  <a:lnTo>
                    <a:pt x="0" y="4"/>
                  </a:lnTo>
                  <a:lnTo>
                    <a:pt x="0" y="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0" name="Freeform 92">
              <a:extLst>
                <a:ext uri="{FF2B5EF4-FFF2-40B4-BE49-F238E27FC236}">
                  <a16:creationId xmlns:a16="http://schemas.microsoft.com/office/drawing/2014/main" id="{D8ED5AA0-B9CB-41CC-5792-738BDBC2CE69}"/>
                </a:ext>
              </a:extLst>
            </p:cNvPr>
            <p:cNvSpPr>
              <a:spLocks/>
            </p:cNvSpPr>
            <p:nvPr/>
          </p:nvSpPr>
          <p:spPr bwMode="auto">
            <a:xfrm>
              <a:off x="1401" y="1452"/>
              <a:ext cx="88" cy="143"/>
            </a:xfrm>
            <a:custGeom>
              <a:avLst/>
              <a:gdLst/>
              <a:ahLst/>
              <a:cxnLst>
                <a:cxn ang="0">
                  <a:pos x="1" y="8"/>
                </a:cxn>
                <a:cxn ang="0">
                  <a:pos x="3" y="11"/>
                </a:cxn>
                <a:cxn ang="0">
                  <a:pos x="7" y="18"/>
                </a:cxn>
                <a:cxn ang="0">
                  <a:pos x="9" y="21"/>
                </a:cxn>
                <a:cxn ang="0">
                  <a:pos x="12" y="26"/>
                </a:cxn>
                <a:cxn ang="0">
                  <a:pos x="15" y="30"/>
                </a:cxn>
                <a:cxn ang="0">
                  <a:pos x="18" y="36"/>
                </a:cxn>
                <a:cxn ang="0">
                  <a:pos x="22" y="42"/>
                </a:cxn>
                <a:cxn ang="0">
                  <a:pos x="26" y="48"/>
                </a:cxn>
                <a:cxn ang="0">
                  <a:pos x="30" y="53"/>
                </a:cxn>
                <a:cxn ang="0">
                  <a:pos x="34" y="60"/>
                </a:cxn>
                <a:cxn ang="0">
                  <a:pos x="38" y="66"/>
                </a:cxn>
                <a:cxn ang="0">
                  <a:pos x="43" y="73"/>
                </a:cxn>
                <a:cxn ang="0">
                  <a:pos x="47" y="79"/>
                </a:cxn>
                <a:cxn ang="0">
                  <a:pos x="51" y="86"/>
                </a:cxn>
                <a:cxn ang="0">
                  <a:pos x="55" y="94"/>
                </a:cxn>
                <a:cxn ang="0">
                  <a:pos x="60" y="101"/>
                </a:cxn>
                <a:cxn ang="0">
                  <a:pos x="64" y="108"/>
                </a:cxn>
                <a:cxn ang="0">
                  <a:pos x="68" y="115"/>
                </a:cxn>
                <a:cxn ang="0">
                  <a:pos x="73" y="121"/>
                </a:cxn>
                <a:cxn ang="0">
                  <a:pos x="78" y="128"/>
                </a:cxn>
                <a:cxn ang="0">
                  <a:pos x="81" y="134"/>
                </a:cxn>
                <a:cxn ang="0">
                  <a:pos x="85" y="141"/>
                </a:cxn>
                <a:cxn ang="0">
                  <a:pos x="89" y="147"/>
                </a:cxn>
                <a:cxn ang="0">
                  <a:pos x="93" y="153"/>
                </a:cxn>
                <a:cxn ang="0">
                  <a:pos x="96" y="158"/>
                </a:cxn>
                <a:cxn ang="0">
                  <a:pos x="99" y="164"/>
                </a:cxn>
                <a:cxn ang="0">
                  <a:pos x="102" y="168"/>
                </a:cxn>
                <a:cxn ang="0">
                  <a:pos x="105" y="173"/>
                </a:cxn>
                <a:cxn ang="0">
                  <a:pos x="109" y="180"/>
                </a:cxn>
                <a:cxn ang="0">
                  <a:pos x="113" y="188"/>
                </a:cxn>
                <a:cxn ang="0">
                  <a:pos x="117" y="195"/>
                </a:cxn>
                <a:cxn ang="0">
                  <a:pos x="121" y="203"/>
                </a:cxn>
                <a:cxn ang="0">
                  <a:pos x="125" y="209"/>
                </a:cxn>
                <a:cxn ang="0">
                  <a:pos x="128" y="216"/>
                </a:cxn>
                <a:cxn ang="0">
                  <a:pos x="130" y="222"/>
                </a:cxn>
                <a:cxn ang="0">
                  <a:pos x="133" y="227"/>
                </a:cxn>
                <a:cxn ang="0">
                  <a:pos x="136" y="232"/>
                </a:cxn>
                <a:cxn ang="0">
                  <a:pos x="138" y="237"/>
                </a:cxn>
                <a:cxn ang="0">
                  <a:pos x="141" y="244"/>
                </a:cxn>
                <a:cxn ang="0">
                  <a:pos x="143" y="248"/>
                </a:cxn>
                <a:cxn ang="0">
                  <a:pos x="143" y="250"/>
                </a:cxn>
                <a:cxn ang="0">
                  <a:pos x="13" y="0"/>
                </a:cxn>
                <a:cxn ang="0">
                  <a:pos x="11" y="1"/>
                </a:cxn>
                <a:cxn ang="0">
                  <a:pos x="6" y="3"/>
                </a:cxn>
                <a:cxn ang="0">
                  <a:pos x="2" y="4"/>
                </a:cxn>
                <a:cxn ang="0">
                  <a:pos x="0" y="6"/>
                </a:cxn>
              </a:cxnLst>
              <a:rect l="0" t="0" r="r" b="b"/>
              <a:pathLst>
                <a:path w="155" h="250">
                  <a:moveTo>
                    <a:pt x="0" y="6"/>
                  </a:moveTo>
                  <a:lnTo>
                    <a:pt x="1" y="8"/>
                  </a:lnTo>
                  <a:lnTo>
                    <a:pt x="2" y="9"/>
                  </a:lnTo>
                  <a:lnTo>
                    <a:pt x="3" y="11"/>
                  </a:lnTo>
                  <a:lnTo>
                    <a:pt x="5" y="14"/>
                  </a:lnTo>
                  <a:lnTo>
                    <a:pt x="7" y="18"/>
                  </a:lnTo>
                  <a:lnTo>
                    <a:pt x="8" y="19"/>
                  </a:lnTo>
                  <a:lnTo>
                    <a:pt x="9" y="21"/>
                  </a:lnTo>
                  <a:lnTo>
                    <a:pt x="10" y="23"/>
                  </a:lnTo>
                  <a:lnTo>
                    <a:pt x="12" y="26"/>
                  </a:lnTo>
                  <a:lnTo>
                    <a:pt x="13" y="28"/>
                  </a:lnTo>
                  <a:lnTo>
                    <a:pt x="15" y="30"/>
                  </a:lnTo>
                  <a:lnTo>
                    <a:pt x="17" y="33"/>
                  </a:lnTo>
                  <a:lnTo>
                    <a:pt x="18" y="36"/>
                  </a:lnTo>
                  <a:lnTo>
                    <a:pt x="21" y="39"/>
                  </a:lnTo>
                  <a:lnTo>
                    <a:pt x="22" y="42"/>
                  </a:lnTo>
                  <a:lnTo>
                    <a:pt x="24" y="44"/>
                  </a:lnTo>
                  <a:lnTo>
                    <a:pt x="26" y="48"/>
                  </a:lnTo>
                  <a:lnTo>
                    <a:pt x="28" y="51"/>
                  </a:lnTo>
                  <a:lnTo>
                    <a:pt x="30" y="53"/>
                  </a:lnTo>
                  <a:lnTo>
                    <a:pt x="32" y="57"/>
                  </a:lnTo>
                  <a:lnTo>
                    <a:pt x="34" y="60"/>
                  </a:lnTo>
                  <a:lnTo>
                    <a:pt x="36" y="63"/>
                  </a:lnTo>
                  <a:lnTo>
                    <a:pt x="38" y="66"/>
                  </a:lnTo>
                  <a:lnTo>
                    <a:pt x="41" y="69"/>
                  </a:lnTo>
                  <a:lnTo>
                    <a:pt x="43" y="73"/>
                  </a:lnTo>
                  <a:lnTo>
                    <a:pt x="45" y="76"/>
                  </a:lnTo>
                  <a:lnTo>
                    <a:pt x="47" y="79"/>
                  </a:lnTo>
                  <a:lnTo>
                    <a:pt x="49" y="83"/>
                  </a:lnTo>
                  <a:lnTo>
                    <a:pt x="51" y="86"/>
                  </a:lnTo>
                  <a:lnTo>
                    <a:pt x="53" y="90"/>
                  </a:lnTo>
                  <a:lnTo>
                    <a:pt x="55" y="94"/>
                  </a:lnTo>
                  <a:lnTo>
                    <a:pt x="57" y="97"/>
                  </a:lnTo>
                  <a:lnTo>
                    <a:pt x="60" y="101"/>
                  </a:lnTo>
                  <a:lnTo>
                    <a:pt x="62" y="104"/>
                  </a:lnTo>
                  <a:lnTo>
                    <a:pt x="64" y="108"/>
                  </a:lnTo>
                  <a:lnTo>
                    <a:pt x="66" y="111"/>
                  </a:lnTo>
                  <a:lnTo>
                    <a:pt x="68" y="115"/>
                  </a:lnTo>
                  <a:lnTo>
                    <a:pt x="71" y="118"/>
                  </a:lnTo>
                  <a:lnTo>
                    <a:pt x="73" y="121"/>
                  </a:lnTo>
                  <a:lnTo>
                    <a:pt x="75" y="125"/>
                  </a:lnTo>
                  <a:lnTo>
                    <a:pt x="78" y="128"/>
                  </a:lnTo>
                  <a:lnTo>
                    <a:pt x="80" y="131"/>
                  </a:lnTo>
                  <a:lnTo>
                    <a:pt x="81" y="134"/>
                  </a:lnTo>
                  <a:lnTo>
                    <a:pt x="83" y="137"/>
                  </a:lnTo>
                  <a:lnTo>
                    <a:pt x="85" y="141"/>
                  </a:lnTo>
                  <a:lnTo>
                    <a:pt x="87" y="144"/>
                  </a:lnTo>
                  <a:lnTo>
                    <a:pt x="89" y="147"/>
                  </a:lnTo>
                  <a:lnTo>
                    <a:pt x="91" y="150"/>
                  </a:lnTo>
                  <a:lnTo>
                    <a:pt x="93" y="153"/>
                  </a:lnTo>
                  <a:lnTo>
                    <a:pt x="94" y="156"/>
                  </a:lnTo>
                  <a:lnTo>
                    <a:pt x="96" y="158"/>
                  </a:lnTo>
                  <a:lnTo>
                    <a:pt x="97" y="161"/>
                  </a:lnTo>
                  <a:lnTo>
                    <a:pt x="99" y="164"/>
                  </a:lnTo>
                  <a:lnTo>
                    <a:pt x="101" y="166"/>
                  </a:lnTo>
                  <a:lnTo>
                    <a:pt x="102" y="168"/>
                  </a:lnTo>
                  <a:lnTo>
                    <a:pt x="103" y="170"/>
                  </a:lnTo>
                  <a:lnTo>
                    <a:pt x="105" y="173"/>
                  </a:lnTo>
                  <a:lnTo>
                    <a:pt x="107" y="176"/>
                  </a:lnTo>
                  <a:lnTo>
                    <a:pt x="109" y="180"/>
                  </a:lnTo>
                  <a:lnTo>
                    <a:pt x="111" y="184"/>
                  </a:lnTo>
                  <a:lnTo>
                    <a:pt x="113" y="188"/>
                  </a:lnTo>
                  <a:lnTo>
                    <a:pt x="115" y="191"/>
                  </a:lnTo>
                  <a:lnTo>
                    <a:pt x="117" y="195"/>
                  </a:lnTo>
                  <a:lnTo>
                    <a:pt x="119" y="199"/>
                  </a:lnTo>
                  <a:lnTo>
                    <a:pt x="121" y="203"/>
                  </a:lnTo>
                  <a:lnTo>
                    <a:pt x="123" y="206"/>
                  </a:lnTo>
                  <a:lnTo>
                    <a:pt x="125" y="209"/>
                  </a:lnTo>
                  <a:lnTo>
                    <a:pt x="126" y="212"/>
                  </a:lnTo>
                  <a:lnTo>
                    <a:pt x="128" y="216"/>
                  </a:lnTo>
                  <a:lnTo>
                    <a:pt x="129" y="218"/>
                  </a:lnTo>
                  <a:lnTo>
                    <a:pt x="130" y="222"/>
                  </a:lnTo>
                  <a:lnTo>
                    <a:pt x="132" y="224"/>
                  </a:lnTo>
                  <a:lnTo>
                    <a:pt x="133" y="227"/>
                  </a:lnTo>
                  <a:lnTo>
                    <a:pt x="134" y="229"/>
                  </a:lnTo>
                  <a:lnTo>
                    <a:pt x="136" y="232"/>
                  </a:lnTo>
                  <a:lnTo>
                    <a:pt x="137" y="234"/>
                  </a:lnTo>
                  <a:lnTo>
                    <a:pt x="138" y="237"/>
                  </a:lnTo>
                  <a:lnTo>
                    <a:pt x="139" y="240"/>
                  </a:lnTo>
                  <a:lnTo>
                    <a:pt x="141" y="244"/>
                  </a:lnTo>
                  <a:lnTo>
                    <a:pt x="142" y="246"/>
                  </a:lnTo>
                  <a:lnTo>
                    <a:pt x="143" y="248"/>
                  </a:lnTo>
                  <a:lnTo>
                    <a:pt x="143" y="249"/>
                  </a:lnTo>
                  <a:lnTo>
                    <a:pt x="143" y="250"/>
                  </a:lnTo>
                  <a:lnTo>
                    <a:pt x="155" y="231"/>
                  </a:lnTo>
                  <a:lnTo>
                    <a:pt x="13" y="0"/>
                  </a:lnTo>
                  <a:lnTo>
                    <a:pt x="13" y="0"/>
                  </a:lnTo>
                  <a:lnTo>
                    <a:pt x="11" y="1"/>
                  </a:lnTo>
                  <a:lnTo>
                    <a:pt x="8" y="1"/>
                  </a:lnTo>
                  <a:lnTo>
                    <a:pt x="6" y="3"/>
                  </a:lnTo>
                  <a:lnTo>
                    <a:pt x="3" y="3"/>
                  </a:lnTo>
                  <a:lnTo>
                    <a:pt x="2" y="4"/>
                  </a:lnTo>
                  <a:lnTo>
                    <a:pt x="0" y="5"/>
                  </a:lnTo>
                  <a:lnTo>
                    <a:pt x="0" y="6"/>
                  </a:lnTo>
                  <a:lnTo>
                    <a:pt x="0"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1" name="Freeform 93">
              <a:extLst>
                <a:ext uri="{FF2B5EF4-FFF2-40B4-BE49-F238E27FC236}">
                  <a16:creationId xmlns:a16="http://schemas.microsoft.com/office/drawing/2014/main" id="{B2659EC5-27EA-8BFE-1694-F3387A467417}"/>
                </a:ext>
              </a:extLst>
            </p:cNvPr>
            <p:cNvSpPr>
              <a:spLocks/>
            </p:cNvSpPr>
            <p:nvPr/>
          </p:nvSpPr>
          <p:spPr bwMode="auto">
            <a:xfrm>
              <a:off x="1485" y="1467"/>
              <a:ext cx="41" cy="121"/>
            </a:xfrm>
            <a:custGeom>
              <a:avLst/>
              <a:gdLst/>
              <a:ahLst/>
              <a:cxnLst>
                <a:cxn ang="0">
                  <a:pos x="58" y="2"/>
                </a:cxn>
                <a:cxn ang="0">
                  <a:pos x="58" y="10"/>
                </a:cxn>
                <a:cxn ang="0">
                  <a:pos x="58" y="17"/>
                </a:cxn>
                <a:cxn ang="0">
                  <a:pos x="57" y="25"/>
                </a:cxn>
                <a:cxn ang="0">
                  <a:pos x="57" y="33"/>
                </a:cxn>
                <a:cxn ang="0">
                  <a:pos x="56" y="43"/>
                </a:cxn>
                <a:cxn ang="0">
                  <a:pos x="55" y="53"/>
                </a:cxn>
                <a:cxn ang="0">
                  <a:pos x="54" y="63"/>
                </a:cxn>
                <a:cxn ang="0">
                  <a:pos x="52" y="73"/>
                </a:cxn>
                <a:cxn ang="0">
                  <a:pos x="50" y="83"/>
                </a:cxn>
                <a:cxn ang="0">
                  <a:pos x="48" y="90"/>
                </a:cxn>
                <a:cxn ang="0">
                  <a:pos x="46" y="97"/>
                </a:cxn>
                <a:cxn ang="0">
                  <a:pos x="42" y="104"/>
                </a:cxn>
                <a:cxn ang="0">
                  <a:pos x="40" y="111"/>
                </a:cxn>
                <a:cxn ang="0">
                  <a:pos x="37" y="119"/>
                </a:cxn>
                <a:cxn ang="0">
                  <a:pos x="33" y="127"/>
                </a:cxn>
                <a:cxn ang="0">
                  <a:pos x="31" y="135"/>
                </a:cxn>
                <a:cxn ang="0">
                  <a:pos x="27" y="143"/>
                </a:cxn>
                <a:cxn ang="0">
                  <a:pos x="24" y="152"/>
                </a:cxn>
                <a:cxn ang="0">
                  <a:pos x="21" y="159"/>
                </a:cxn>
                <a:cxn ang="0">
                  <a:pos x="17" y="167"/>
                </a:cxn>
                <a:cxn ang="0">
                  <a:pos x="14" y="175"/>
                </a:cxn>
                <a:cxn ang="0">
                  <a:pos x="11" y="182"/>
                </a:cxn>
                <a:cxn ang="0">
                  <a:pos x="8" y="188"/>
                </a:cxn>
                <a:cxn ang="0">
                  <a:pos x="6" y="194"/>
                </a:cxn>
                <a:cxn ang="0">
                  <a:pos x="2" y="202"/>
                </a:cxn>
                <a:cxn ang="0">
                  <a:pos x="0" y="209"/>
                </a:cxn>
                <a:cxn ang="0">
                  <a:pos x="20" y="208"/>
                </a:cxn>
                <a:cxn ang="0">
                  <a:pos x="23" y="199"/>
                </a:cxn>
                <a:cxn ang="0">
                  <a:pos x="26" y="192"/>
                </a:cxn>
                <a:cxn ang="0">
                  <a:pos x="28" y="186"/>
                </a:cxn>
                <a:cxn ang="0">
                  <a:pos x="31" y="180"/>
                </a:cxn>
                <a:cxn ang="0">
                  <a:pos x="33" y="172"/>
                </a:cxn>
                <a:cxn ang="0">
                  <a:pos x="37" y="164"/>
                </a:cxn>
                <a:cxn ang="0">
                  <a:pos x="40" y="157"/>
                </a:cxn>
                <a:cxn ang="0">
                  <a:pos x="44" y="149"/>
                </a:cxn>
                <a:cxn ang="0">
                  <a:pos x="47" y="140"/>
                </a:cxn>
                <a:cxn ang="0">
                  <a:pos x="49" y="133"/>
                </a:cxn>
                <a:cxn ang="0">
                  <a:pos x="52" y="124"/>
                </a:cxn>
                <a:cxn ang="0">
                  <a:pos x="55" y="117"/>
                </a:cxn>
                <a:cxn ang="0">
                  <a:pos x="58" y="108"/>
                </a:cxn>
                <a:cxn ang="0">
                  <a:pos x="60" y="102"/>
                </a:cxn>
                <a:cxn ang="0">
                  <a:pos x="62" y="95"/>
                </a:cxn>
                <a:cxn ang="0">
                  <a:pos x="64" y="90"/>
                </a:cxn>
                <a:cxn ang="0">
                  <a:pos x="67" y="80"/>
                </a:cxn>
                <a:cxn ang="0">
                  <a:pos x="69" y="71"/>
                </a:cxn>
                <a:cxn ang="0">
                  <a:pos x="69" y="62"/>
                </a:cxn>
                <a:cxn ang="0">
                  <a:pos x="70" y="52"/>
                </a:cxn>
                <a:cxn ang="0">
                  <a:pos x="71" y="43"/>
                </a:cxn>
                <a:cxn ang="0">
                  <a:pos x="71" y="36"/>
                </a:cxn>
                <a:cxn ang="0">
                  <a:pos x="71" y="28"/>
                </a:cxn>
                <a:cxn ang="0">
                  <a:pos x="71" y="19"/>
                </a:cxn>
                <a:cxn ang="0">
                  <a:pos x="71" y="13"/>
                </a:cxn>
              </a:cxnLst>
              <a:rect l="0" t="0" r="r" b="b"/>
              <a:pathLst>
                <a:path w="71" h="212">
                  <a:moveTo>
                    <a:pt x="58" y="0"/>
                  </a:moveTo>
                  <a:lnTo>
                    <a:pt x="58" y="0"/>
                  </a:lnTo>
                  <a:lnTo>
                    <a:pt x="58" y="2"/>
                  </a:lnTo>
                  <a:lnTo>
                    <a:pt x="58" y="4"/>
                  </a:lnTo>
                  <a:lnTo>
                    <a:pt x="58" y="8"/>
                  </a:lnTo>
                  <a:lnTo>
                    <a:pt x="58" y="10"/>
                  </a:lnTo>
                  <a:lnTo>
                    <a:pt x="58" y="12"/>
                  </a:lnTo>
                  <a:lnTo>
                    <a:pt x="58" y="14"/>
                  </a:lnTo>
                  <a:lnTo>
                    <a:pt x="58" y="17"/>
                  </a:lnTo>
                  <a:lnTo>
                    <a:pt x="57" y="19"/>
                  </a:lnTo>
                  <a:lnTo>
                    <a:pt x="57" y="22"/>
                  </a:lnTo>
                  <a:lnTo>
                    <a:pt x="57" y="25"/>
                  </a:lnTo>
                  <a:lnTo>
                    <a:pt x="57" y="28"/>
                  </a:lnTo>
                  <a:lnTo>
                    <a:pt x="57" y="30"/>
                  </a:lnTo>
                  <a:lnTo>
                    <a:pt x="57" y="33"/>
                  </a:lnTo>
                  <a:lnTo>
                    <a:pt x="56" y="36"/>
                  </a:lnTo>
                  <a:lnTo>
                    <a:pt x="56" y="39"/>
                  </a:lnTo>
                  <a:lnTo>
                    <a:pt x="56" y="43"/>
                  </a:lnTo>
                  <a:lnTo>
                    <a:pt x="55" y="46"/>
                  </a:lnTo>
                  <a:lnTo>
                    <a:pt x="55" y="49"/>
                  </a:lnTo>
                  <a:lnTo>
                    <a:pt x="55" y="53"/>
                  </a:lnTo>
                  <a:lnTo>
                    <a:pt x="54" y="56"/>
                  </a:lnTo>
                  <a:lnTo>
                    <a:pt x="54" y="59"/>
                  </a:lnTo>
                  <a:lnTo>
                    <a:pt x="54" y="63"/>
                  </a:lnTo>
                  <a:lnTo>
                    <a:pt x="53" y="67"/>
                  </a:lnTo>
                  <a:lnTo>
                    <a:pt x="53" y="70"/>
                  </a:lnTo>
                  <a:lnTo>
                    <a:pt x="52" y="73"/>
                  </a:lnTo>
                  <a:lnTo>
                    <a:pt x="52" y="76"/>
                  </a:lnTo>
                  <a:lnTo>
                    <a:pt x="51" y="80"/>
                  </a:lnTo>
                  <a:lnTo>
                    <a:pt x="50" y="83"/>
                  </a:lnTo>
                  <a:lnTo>
                    <a:pt x="49" y="86"/>
                  </a:lnTo>
                  <a:lnTo>
                    <a:pt x="48" y="88"/>
                  </a:lnTo>
                  <a:lnTo>
                    <a:pt x="48" y="90"/>
                  </a:lnTo>
                  <a:lnTo>
                    <a:pt x="47" y="92"/>
                  </a:lnTo>
                  <a:lnTo>
                    <a:pt x="47" y="95"/>
                  </a:lnTo>
                  <a:lnTo>
                    <a:pt x="46" y="97"/>
                  </a:lnTo>
                  <a:lnTo>
                    <a:pt x="45" y="99"/>
                  </a:lnTo>
                  <a:lnTo>
                    <a:pt x="44" y="101"/>
                  </a:lnTo>
                  <a:lnTo>
                    <a:pt x="42" y="104"/>
                  </a:lnTo>
                  <a:lnTo>
                    <a:pt x="41" y="106"/>
                  </a:lnTo>
                  <a:lnTo>
                    <a:pt x="41" y="108"/>
                  </a:lnTo>
                  <a:lnTo>
                    <a:pt x="40" y="111"/>
                  </a:lnTo>
                  <a:lnTo>
                    <a:pt x="39" y="114"/>
                  </a:lnTo>
                  <a:lnTo>
                    <a:pt x="38" y="117"/>
                  </a:lnTo>
                  <a:lnTo>
                    <a:pt x="37" y="119"/>
                  </a:lnTo>
                  <a:lnTo>
                    <a:pt x="36" y="122"/>
                  </a:lnTo>
                  <a:lnTo>
                    <a:pt x="35" y="125"/>
                  </a:lnTo>
                  <a:lnTo>
                    <a:pt x="33" y="127"/>
                  </a:lnTo>
                  <a:lnTo>
                    <a:pt x="32" y="130"/>
                  </a:lnTo>
                  <a:lnTo>
                    <a:pt x="31" y="133"/>
                  </a:lnTo>
                  <a:lnTo>
                    <a:pt x="31" y="135"/>
                  </a:lnTo>
                  <a:lnTo>
                    <a:pt x="30" y="138"/>
                  </a:lnTo>
                  <a:lnTo>
                    <a:pt x="28" y="141"/>
                  </a:lnTo>
                  <a:lnTo>
                    <a:pt x="27" y="143"/>
                  </a:lnTo>
                  <a:lnTo>
                    <a:pt x="26" y="146"/>
                  </a:lnTo>
                  <a:lnTo>
                    <a:pt x="25" y="149"/>
                  </a:lnTo>
                  <a:lnTo>
                    <a:pt x="24" y="152"/>
                  </a:lnTo>
                  <a:lnTo>
                    <a:pt x="23" y="154"/>
                  </a:lnTo>
                  <a:lnTo>
                    <a:pt x="22" y="157"/>
                  </a:lnTo>
                  <a:lnTo>
                    <a:pt x="21" y="159"/>
                  </a:lnTo>
                  <a:lnTo>
                    <a:pt x="20" y="162"/>
                  </a:lnTo>
                  <a:lnTo>
                    <a:pt x="18" y="164"/>
                  </a:lnTo>
                  <a:lnTo>
                    <a:pt x="17" y="167"/>
                  </a:lnTo>
                  <a:lnTo>
                    <a:pt x="16" y="169"/>
                  </a:lnTo>
                  <a:lnTo>
                    <a:pt x="15" y="172"/>
                  </a:lnTo>
                  <a:lnTo>
                    <a:pt x="14" y="175"/>
                  </a:lnTo>
                  <a:lnTo>
                    <a:pt x="13" y="177"/>
                  </a:lnTo>
                  <a:lnTo>
                    <a:pt x="12" y="180"/>
                  </a:lnTo>
                  <a:lnTo>
                    <a:pt x="11" y="182"/>
                  </a:lnTo>
                  <a:lnTo>
                    <a:pt x="10" y="184"/>
                  </a:lnTo>
                  <a:lnTo>
                    <a:pt x="9" y="186"/>
                  </a:lnTo>
                  <a:lnTo>
                    <a:pt x="8" y="188"/>
                  </a:lnTo>
                  <a:lnTo>
                    <a:pt x="7" y="190"/>
                  </a:lnTo>
                  <a:lnTo>
                    <a:pt x="7" y="192"/>
                  </a:lnTo>
                  <a:lnTo>
                    <a:pt x="6" y="194"/>
                  </a:lnTo>
                  <a:lnTo>
                    <a:pt x="5" y="197"/>
                  </a:lnTo>
                  <a:lnTo>
                    <a:pt x="3" y="200"/>
                  </a:lnTo>
                  <a:lnTo>
                    <a:pt x="2" y="202"/>
                  </a:lnTo>
                  <a:lnTo>
                    <a:pt x="1" y="205"/>
                  </a:lnTo>
                  <a:lnTo>
                    <a:pt x="0" y="208"/>
                  </a:lnTo>
                  <a:lnTo>
                    <a:pt x="0" y="209"/>
                  </a:lnTo>
                  <a:lnTo>
                    <a:pt x="18" y="212"/>
                  </a:lnTo>
                  <a:lnTo>
                    <a:pt x="18" y="211"/>
                  </a:lnTo>
                  <a:lnTo>
                    <a:pt x="20" y="208"/>
                  </a:lnTo>
                  <a:lnTo>
                    <a:pt x="21" y="205"/>
                  </a:lnTo>
                  <a:lnTo>
                    <a:pt x="22" y="202"/>
                  </a:lnTo>
                  <a:lnTo>
                    <a:pt x="23" y="199"/>
                  </a:lnTo>
                  <a:lnTo>
                    <a:pt x="25" y="196"/>
                  </a:lnTo>
                  <a:lnTo>
                    <a:pt x="25" y="194"/>
                  </a:lnTo>
                  <a:lnTo>
                    <a:pt x="26" y="192"/>
                  </a:lnTo>
                  <a:lnTo>
                    <a:pt x="26" y="190"/>
                  </a:lnTo>
                  <a:lnTo>
                    <a:pt x="27" y="189"/>
                  </a:lnTo>
                  <a:lnTo>
                    <a:pt x="28" y="186"/>
                  </a:lnTo>
                  <a:lnTo>
                    <a:pt x="29" y="184"/>
                  </a:lnTo>
                  <a:lnTo>
                    <a:pt x="30" y="182"/>
                  </a:lnTo>
                  <a:lnTo>
                    <a:pt x="31" y="180"/>
                  </a:lnTo>
                  <a:lnTo>
                    <a:pt x="32" y="177"/>
                  </a:lnTo>
                  <a:lnTo>
                    <a:pt x="33" y="175"/>
                  </a:lnTo>
                  <a:lnTo>
                    <a:pt x="33" y="172"/>
                  </a:lnTo>
                  <a:lnTo>
                    <a:pt x="35" y="169"/>
                  </a:lnTo>
                  <a:lnTo>
                    <a:pt x="36" y="166"/>
                  </a:lnTo>
                  <a:lnTo>
                    <a:pt x="37" y="164"/>
                  </a:lnTo>
                  <a:lnTo>
                    <a:pt x="38" y="161"/>
                  </a:lnTo>
                  <a:lnTo>
                    <a:pt x="39" y="159"/>
                  </a:lnTo>
                  <a:lnTo>
                    <a:pt x="40" y="157"/>
                  </a:lnTo>
                  <a:lnTo>
                    <a:pt x="41" y="154"/>
                  </a:lnTo>
                  <a:lnTo>
                    <a:pt x="42" y="151"/>
                  </a:lnTo>
                  <a:lnTo>
                    <a:pt x="44" y="149"/>
                  </a:lnTo>
                  <a:lnTo>
                    <a:pt x="44" y="146"/>
                  </a:lnTo>
                  <a:lnTo>
                    <a:pt x="46" y="143"/>
                  </a:lnTo>
                  <a:lnTo>
                    <a:pt x="47" y="140"/>
                  </a:lnTo>
                  <a:lnTo>
                    <a:pt x="48" y="138"/>
                  </a:lnTo>
                  <a:lnTo>
                    <a:pt x="48" y="135"/>
                  </a:lnTo>
                  <a:lnTo>
                    <a:pt x="49" y="133"/>
                  </a:lnTo>
                  <a:lnTo>
                    <a:pt x="50" y="130"/>
                  </a:lnTo>
                  <a:lnTo>
                    <a:pt x="52" y="127"/>
                  </a:lnTo>
                  <a:lnTo>
                    <a:pt x="52" y="124"/>
                  </a:lnTo>
                  <a:lnTo>
                    <a:pt x="53" y="122"/>
                  </a:lnTo>
                  <a:lnTo>
                    <a:pt x="54" y="119"/>
                  </a:lnTo>
                  <a:lnTo>
                    <a:pt x="55" y="117"/>
                  </a:lnTo>
                  <a:lnTo>
                    <a:pt x="56" y="113"/>
                  </a:lnTo>
                  <a:lnTo>
                    <a:pt x="57" y="111"/>
                  </a:lnTo>
                  <a:lnTo>
                    <a:pt x="58" y="108"/>
                  </a:lnTo>
                  <a:lnTo>
                    <a:pt x="59" y="106"/>
                  </a:lnTo>
                  <a:lnTo>
                    <a:pt x="59" y="104"/>
                  </a:lnTo>
                  <a:lnTo>
                    <a:pt x="60" y="102"/>
                  </a:lnTo>
                  <a:lnTo>
                    <a:pt x="61" y="100"/>
                  </a:lnTo>
                  <a:lnTo>
                    <a:pt x="62" y="97"/>
                  </a:lnTo>
                  <a:lnTo>
                    <a:pt x="62" y="95"/>
                  </a:lnTo>
                  <a:lnTo>
                    <a:pt x="63" y="93"/>
                  </a:lnTo>
                  <a:lnTo>
                    <a:pt x="64" y="91"/>
                  </a:lnTo>
                  <a:lnTo>
                    <a:pt x="64" y="90"/>
                  </a:lnTo>
                  <a:lnTo>
                    <a:pt x="65" y="86"/>
                  </a:lnTo>
                  <a:lnTo>
                    <a:pt x="66" y="83"/>
                  </a:lnTo>
                  <a:lnTo>
                    <a:pt x="67" y="80"/>
                  </a:lnTo>
                  <a:lnTo>
                    <a:pt x="68" y="77"/>
                  </a:lnTo>
                  <a:lnTo>
                    <a:pt x="68" y="74"/>
                  </a:lnTo>
                  <a:lnTo>
                    <a:pt x="69" y="71"/>
                  </a:lnTo>
                  <a:lnTo>
                    <a:pt x="69" y="68"/>
                  </a:lnTo>
                  <a:lnTo>
                    <a:pt x="69" y="65"/>
                  </a:lnTo>
                  <a:lnTo>
                    <a:pt x="69" y="62"/>
                  </a:lnTo>
                  <a:lnTo>
                    <a:pt x="70" y="58"/>
                  </a:lnTo>
                  <a:lnTo>
                    <a:pt x="70" y="54"/>
                  </a:lnTo>
                  <a:lnTo>
                    <a:pt x="70" y="52"/>
                  </a:lnTo>
                  <a:lnTo>
                    <a:pt x="70" y="49"/>
                  </a:lnTo>
                  <a:lnTo>
                    <a:pt x="71" y="46"/>
                  </a:lnTo>
                  <a:lnTo>
                    <a:pt x="71" y="43"/>
                  </a:lnTo>
                  <a:lnTo>
                    <a:pt x="71" y="41"/>
                  </a:lnTo>
                  <a:lnTo>
                    <a:pt x="71" y="38"/>
                  </a:lnTo>
                  <a:lnTo>
                    <a:pt x="71" y="36"/>
                  </a:lnTo>
                  <a:lnTo>
                    <a:pt x="71" y="33"/>
                  </a:lnTo>
                  <a:lnTo>
                    <a:pt x="71" y="30"/>
                  </a:lnTo>
                  <a:lnTo>
                    <a:pt x="71" y="28"/>
                  </a:lnTo>
                  <a:lnTo>
                    <a:pt x="71" y="26"/>
                  </a:lnTo>
                  <a:lnTo>
                    <a:pt x="71" y="22"/>
                  </a:lnTo>
                  <a:lnTo>
                    <a:pt x="71" y="19"/>
                  </a:lnTo>
                  <a:lnTo>
                    <a:pt x="71" y="16"/>
                  </a:lnTo>
                  <a:lnTo>
                    <a:pt x="71" y="14"/>
                  </a:lnTo>
                  <a:lnTo>
                    <a:pt x="71" y="13"/>
                  </a:lnTo>
                  <a:lnTo>
                    <a:pt x="58" y="0"/>
                  </a:lnTo>
                  <a:lnTo>
                    <a:pt x="5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2" name="Freeform 94">
              <a:extLst>
                <a:ext uri="{FF2B5EF4-FFF2-40B4-BE49-F238E27FC236}">
                  <a16:creationId xmlns:a16="http://schemas.microsoft.com/office/drawing/2014/main" id="{5F7A8A1E-E519-D0FB-0DD5-D58F4B93A718}"/>
                </a:ext>
              </a:extLst>
            </p:cNvPr>
            <p:cNvSpPr>
              <a:spLocks/>
            </p:cNvSpPr>
            <p:nvPr/>
          </p:nvSpPr>
          <p:spPr bwMode="auto">
            <a:xfrm>
              <a:off x="1519" y="1464"/>
              <a:ext cx="80" cy="48"/>
            </a:xfrm>
            <a:custGeom>
              <a:avLst/>
              <a:gdLst/>
              <a:ahLst/>
              <a:cxnLst>
                <a:cxn ang="0">
                  <a:pos x="139" y="71"/>
                </a:cxn>
                <a:cxn ang="0">
                  <a:pos x="138" y="70"/>
                </a:cxn>
                <a:cxn ang="0">
                  <a:pos x="137" y="70"/>
                </a:cxn>
                <a:cxn ang="0">
                  <a:pos x="135" y="69"/>
                </a:cxn>
                <a:cxn ang="0">
                  <a:pos x="133" y="68"/>
                </a:cxn>
                <a:cxn ang="0">
                  <a:pos x="131" y="65"/>
                </a:cxn>
                <a:cxn ang="0">
                  <a:pos x="129" y="65"/>
                </a:cxn>
                <a:cxn ang="0">
                  <a:pos x="127" y="64"/>
                </a:cxn>
                <a:cxn ang="0">
                  <a:pos x="125" y="63"/>
                </a:cxn>
                <a:cxn ang="0">
                  <a:pos x="123" y="62"/>
                </a:cxn>
                <a:cxn ang="0">
                  <a:pos x="121" y="61"/>
                </a:cxn>
                <a:cxn ang="0">
                  <a:pos x="118" y="60"/>
                </a:cxn>
                <a:cxn ang="0">
                  <a:pos x="116" y="59"/>
                </a:cxn>
                <a:cxn ang="0">
                  <a:pos x="113" y="58"/>
                </a:cxn>
                <a:cxn ang="0">
                  <a:pos x="110" y="56"/>
                </a:cxn>
                <a:cxn ang="0">
                  <a:pos x="107" y="55"/>
                </a:cxn>
                <a:cxn ang="0">
                  <a:pos x="104" y="54"/>
                </a:cxn>
                <a:cxn ang="0">
                  <a:pos x="101" y="52"/>
                </a:cxn>
                <a:cxn ang="0">
                  <a:pos x="96" y="51"/>
                </a:cxn>
                <a:cxn ang="0">
                  <a:pos x="93" y="49"/>
                </a:cxn>
                <a:cxn ang="0">
                  <a:pos x="90" y="48"/>
                </a:cxn>
                <a:cxn ang="0">
                  <a:pos x="86" y="47"/>
                </a:cxn>
                <a:cxn ang="0">
                  <a:pos x="83" y="45"/>
                </a:cxn>
                <a:cxn ang="0">
                  <a:pos x="79" y="44"/>
                </a:cxn>
                <a:cxn ang="0">
                  <a:pos x="76" y="42"/>
                </a:cxn>
                <a:cxn ang="0">
                  <a:pos x="72" y="41"/>
                </a:cxn>
                <a:cxn ang="0">
                  <a:pos x="68" y="39"/>
                </a:cxn>
                <a:cxn ang="0">
                  <a:pos x="65" y="38"/>
                </a:cxn>
                <a:cxn ang="0">
                  <a:pos x="61" y="37"/>
                </a:cxn>
                <a:cxn ang="0">
                  <a:pos x="57" y="35"/>
                </a:cxn>
                <a:cxn ang="0">
                  <a:pos x="54" y="34"/>
                </a:cxn>
                <a:cxn ang="0">
                  <a:pos x="50" y="32"/>
                </a:cxn>
                <a:cxn ang="0">
                  <a:pos x="47" y="31"/>
                </a:cxn>
                <a:cxn ang="0">
                  <a:pos x="44" y="29"/>
                </a:cxn>
                <a:cxn ang="0">
                  <a:pos x="40" y="28"/>
                </a:cxn>
                <a:cxn ang="0">
                  <a:pos x="36" y="26"/>
                </a:cxn>
                <a:cxn ang="0">
                  <a:pos x="34" y="25"/>
                </a:cxn>
                <a:cxn ang="0">
                  <a:pos x="31" y="23"/>
                </a:cxn>
                <a:cxn ang="0">
                  <a:pos x="28" y="22"/>
                </a:cxn>
                <a:cxn ang="0">
                  <a:pos x="26" y="20"/>
                </a:cxn>
                <a:cxn ang="0">
                  <a:pos x="24" y="19"/>
                </a:cxn>
                <a:cxn ang="0">
                  <a:pos x="21" y="17"/>
                </a:cxn>
                <a:cxn ang="0">
                  <a:pos x="19" y="16"/>
                </a:cxn>
                <a:cxn ang="0">
                  <a:pos x="17" y="14"/>
                </a:cxn>
                <a:cxn ang="0">
                  <a:pos x="15" y="13"/>
                </a:cxn>
                <a:cxn ang="0">
                  <a:pos x="11" y="10"/>
                </a:cxn>
                <a:cxn ang="0">
                  <a:pos x="9" y="7"/>
                </a:cxn>
                <a:cxn ang="0">
                  <a:pos x="6" y="5"/>
                </a:cxn>
                <a:cxn ang="0">
                  <a:pos x="4" y="4"/>
                </a:cxn>
                <a:cxn ang="0">
                  <a:pos x="1" y="1"/>
                </a:cxn>
                <a:cxn ang="0">
                  <a:pos x="0" y="0"/>
                </a:cxn>
                <a:cxn ang="0">
                  <a:pos x="3" y="33"/>
                </a:cxn>
                <a:cxn ang="0">
                  <a:pos x="46" y="52"/>
                </a:cxn>
                <a:cxn ang="0">
                  <a:pos x="127" y="85"/>
                </a:cxn>
                <a:cxn ang="0">
                  <a:pos x="139" y="71"/>
                </a:cxn>
                <a:cxn ang="0">
                  <a:pos x="139" y="71"/>
                </a:cxn>
              </a:cxnLst>
              <a:rect l="0" t="0" r="r" b="b"/>
              <a:pathLst>
                <a:path w="139" h="85">
                  <a:moveTo>
                    <a:pt x="139" y="71"/>
                  </a:moveTo>
                  <a:lnTo>
                    <a:pt x="138" y="70"/>
                  </a:lnTo>
                  <a:lnTo>
                    <a:pt x="137" y="70"/>
                  </a:lnTo>
                  <a:lnTo>
                    <a:pt x="135" y="69"/>
                  </a:lnTo>
                  <a:lnTo>
                    <a:pt x="133" y="68"/>
                  </a:lnTo>
                  <a:lnTo>
                    <a:pt x="131" y="65"/>
                  </a:lnTo>
                  <a:lnTo>
                    <a:pt x="129" y="65"/>
                  </a:lnTo>
                  <a:lnTo>
                    <a:pt x="127" y="64"/>
                  </a:lnTo>
                  <a:lnTo>
                    <a:pt x="125" y="63"/>
                  </a:lnTo>
                  <a:lnTo>
                    <a:pt x="123" y="62"/>
                  </a:lnTo>
                  <a:lnTo>
                    <a:pt x="121" y="61"/>
                  </a:lnTo>
                  <a:lnTo>
                    <a:pt x="118" y="60"/>
                  </a:lnTo>
                  <a:lnTo>
                    <a:pt x="116" y="59"/>
                  </a:lnTo>
                  <a:lnTo>
                    <a:pt x="113" y="58"/>
                  </a:lnTo>
                  <a:lnTo>
                    <a:pt x="110" y="56"/>
                  </a:lnTo>
                  <a:lnTo>
                    <a:pt x="107" y="55"/>
                  </a:lnTo>
                  <a:lnTo>
                    <a:pt x="104" y="54"/>
                  </a:lnTo>
                  <a:lnTo>
                    <a:pt x="101" y="52"/>
                  </a:lnTo>
                  <a:lnTo>
                    <a:pt x="96" y="51"/>
                  </a:lnTo>
                  <a:lnTo>
                    <a:pt x="93" y="49"/>
                  </a:lnTo>
                  <a:lnTo>
                    <a:pt x="90" y="48"/>
                  </a:lnTo>
                  <a:lnTo>
                    <a:pt x="86" y="47"/>
                  </a:lnTo>
                  <a:lnTo>
                    <a:pt x="83" y="45"/>
                  </a:lnTo>
                  <a:lnTo>
                    <a:pt x="79" y="44"/>
                  </a:lnTo>
                  <a:lnTo>
                    <a:pt x="76" y="42"/>
                  </a:lnTo>
                  <a:lnTo>
                    <a:pt x="72" y="41"/>
                  </a:lnTo>
                  <a:lnTo>
                    <a:pt x="68" y="39"/>
                  </a:lnTo>
                  <a:lnTo>
                    <a:pt x="65" y="38"/>
                  </a:lnTo>
                  <a:lnTo>
                    <a:pt x="61" y="37"/>
                  </a:lnTo>
                  <a:lnTo>
                    <a:pt x="57" y="35"/>
                  </a:lnTo>
                  <a:lnTo>
                    <a:pt x="54" y="34"/>
                  </a:lnTo>
                  <a:lnTo>
                    <a:pt x="50" y="32"/>
                  </a:lnTo>
                  <a:lnTo>
                    <a:pt x="47" y="31"/>
                  </a:lnTo>
                  <a:lnTo>
                    <a:pt x="44" y="29"/>
                  </a:lnTo>
                  <a:lnTo>
                    <a:pt x="40" y="28"/>
                  </a:lnTo>
                  <a:lnTo>
                    <a:pt x="36" y="26"/>
                  </a:lnTo>
                  <a:lnTo>
                    <a:pt x="34" y="25"/>
                  </a:lnTo>
                  <a:lnTo>
                    <a:pt x="31" y="23"/>
                  </a:lnTo>
                  <a:lnTo>
                    <a:pt x="28" y="22"/>
                  </a:lnTo>
                  <a:lnTo>
                    <a:pt x="26" y="20"/>
                  </a:lnTo>
                  <a:lnTo>
                    <a:pt x="24" y="19"/>
                  </a:lnTo>
                  <a:lnTo>
                    <a:pt x="21" y="17"/>
                  </a:lnTo>
                  <a:lnTo>
                    <a:pt x="19" y="16"/>
                  </a:lnTo>
                  <a:lnTo>
                    <a:pt x="17" y="14"/>
                  </a:lnTo>
                  <a:lnTo>
                    <a:pt x="15" y="13"/>
                  </a:lnTo>
                  <a:lnTo>
                    <a:pt x="11" y="10"/>
                  </a:lnTo>
                  <a:lnTo>
                    <a:pt x="9" y="7"/>
                  </a:lnTo>
                  <a:lnTo>
                    <a:pt x="6" y="5"/>
                  </a:lnTo>
                  <a:lnTo>
                    <a:pt x="4" y="4"/>
                  </a:lnTo>
                  <a:lnTo>
                    <a:pt x="1" y="1"/>
                  </a:lnTo>
                  <a:lnTo>
                    <a:pt x="0" y="0"/>
                  </a:lnTo>
                  <a:lnTo>
                    <a:pt x="3" y="33"/>
                  </a:lnTo>
                  <a:lnTo>
                    <a:pt x="46" y="52"/>
                  </a:lnTo>
                  <a:lnTo>
                    <a:pt x="127" y="85"/>
                  </a:lnTo>
                  <a:lnTo>
                    <a:pt x="139" y="71"/>
                  </a:lnTo>
                  <a:lnTo>
                    <a:pt x="139" y="7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3" name="Freeform 95">
              <a:extLst>
                <a:ext uri="{FF2B5EF4-FFF2-40B4-BE49-F238E27FC236}">
                  <a16:creationId xmlns:a16="http://schemas.microsoft.com/office/drawing/2014/main" id="{12601298-BF82-BF7E-A384-02DF08D75B85}"/>
                </a:ext>
              </a:extLst>
            </p:cNvPr>
            <p:cNvSpPr>
              <a:spLocks/>
            </p:cNvSpPr>
            <p:nvPr/>
          </p:nvSpPr>
          <p:spPr bwMode="auto">
            <a:xfrm>
              <a:off x="1619" y="1543"/>
              <a:ext cx="14" cy="74"/>
            </a:xfrm>
            <a:custGeom>
              <a:avLst/>
              <a:gdLst/>
              <a:ahLst/>
              <a:cxnLst>
                <a:cxn ang="0">
                  <a:pos x="1" y="1"/>
                </a:cxn>
                <a:cxn ang="0">
                  <a:pos x="4" y="6"/>
                </a:cxn>
                <a:cxn ang="0">
                  <a:pos x="6" y="9"/>
                </a:cxn>
                <a:cxn ang="0">
                  <a:pos x="8" y="14"/>
                </a:cxn>
                <a:cxn ang="0">
                  <a:pos x="11" y="18"/>
                </a:cxn>
                <a:cxn ang="0">
                  <a:pos x="13" y="23"/>
                </a:cxn>
                <a:cxn ang="0">
                  <a:pos x="15" y="28"/>
                </a:cxn>
                <a:cxn ang="0">
                  <a:pos x="18" y="34"/>
                </a:cxn>
                <a:cxn ang="0">
                  <a:pos x="20" y="40"/>
                </a:cxn>
                <a:cxn ang="0">
                  <a:pos x="22" y="46"/>
                </a:cxn>
                <a:cxn ang="0">
                  <a:pos x="23" y="52"/>
                </a:cxn>
                <a:cxn ang="0">
                  <a:pos x="25" y="58"/>
                </a:cxn>
                <a:cxn ang="0">
                  <a:pos x="25" y="64"/>
                </a:cxn>
                <a:cxn ang="0">
                  <a:pos x="26" y="70"/>
                </a:cxn>
                <a:cxn ang="0">
                  <a:pos x="26" y="75"/>
                </a:cxn>
                <a:cxn ang="0">
                  <a:pos x="25" y="81"/>
                </a:cxn>
                <a:cxn ang="0">
                  <a:pos x="24" y="86"/>
                </a:cxn>
                <a:cxn ang="0">
                  <a:pos x="24" y="91"/>
                </a:cxn>
                <a:cxn ang="0">
                  <a:pos x="22" y="97"/>
                </a:cxn>
                <a:cxn ang="0">
                  <a:pos x="21" y="102"/>
                </a:cxn>
                <a:cxn ang="0">
                  <a:pos x="19" y="107"/>
                </a:cxn>
                <a:cxn ang="0">
                  <a:pos x="18" y="111"/>
                </a:cxn>
                <a:cxn ang="0">
                  <a:pos x="16" y="115"/>
                </a:cxn>
                <a:cxn ang="0">
                  <a:pos x="15" y="119"/>
                </a:cxn>
                <a:cxn ang="0">
                  <a:pos x="13" y="125"/>
                </a:cxn>
                <a:cxn ang="0">
                  <a:pos x="11" y="128"/>
                </a:cxn>
                <a:cxn ang="0">
                  <a:pos x="11" y="130"/>
                </a:cxn>
                <a:cxn ang="0">
                  <a:pos x="11" y="128"/>
                </a:cxn>
                <a:cxn ang="0">
                  <a:pos x="11" y="121"/>
                </a:cxn>
                <a:cxn ang="0">
                  <a:pos x="11" y="117"/>
                </a:cxn>
                <a:cxn ang="0">
                  <a:pos x="12" y="112"/>
                </a:cxn>
                <a:cxn ang="0">
                  <a:pos x="12" y="106"/>
                </a:cxn>
                <a:cxn ang="0">
                  <a:pos x="13" y="101"/>
                </a:cxn>
                <a:cxn ang="0">
                  <a:pos x="13" y="95"/>
                </a:cxn>
                <a:cxn ang="0">
                  <a:pos x="13" y="87"/>
                </a:cxn>
                <a:cxn ang="0">
                  <a:pos x="13" y="81"/>
                </a:cxn>
                <a:cxn ang="0">
                  <a:pos x="13" y="74"/>
                </a:cxn>
                <a:cxn ang="0">
                  <a:pos x="13" y="68"/>
                </a:cxn>
                <a:cxn ang="0">
                  <a:pos x="13" y="62"/>
                </a:cxn>
                <a:cxn ang="0">
                  <a:pos x="13" y="57"/>
                </a:cxn>
                <a:cxn ang="0">
                  <a:pos x="12" y="52"/>
                </a:cxn>
                <a:cxn ang="0">
                  <a:pos x="11" y="46"/>
                </a:cxn>
                <a:cxn ang="0">
                  <a:pos x="10" y="42"/>
                </a:cxn>
                <a:cxn ang="0">
                  <a:pos x="10" y="36"/>
                </a:cxn>
                <a:cxn ang="0">
                  <a:pos x="9" y="32"/>
                </a:cxn>
                <a:cxn ang="0">
                  <a:pos x="8" y="27"/>
                </a:cxn>
                <a:cxn ang="0">
                  <a:pos x="7" y="23"/>
                </a:cxn>
                <a:cxn ang="0">
                  <a:pos x="6" y="18"/>
                </a:cxn>
                <a:cxn ang="0">
                  <a:pos x="5" y="15"/>
                </a:cxn>
                <a:cxn ang="0">
                  <a:pos x="3" y="9"/>
                </a:cxn>
                <a:cxn ang="0">
                  <a:pos x="2" y="4"/>
                </a:cxn>
                <a:cxn ang="0">
                  <a:pos x="0" y="1"/>
                </a:cxn>
                <a:cxn ang="0">
                  <a:pos x="0" y="0"/>
                </a:cxn>
              </a:cxnLst>
              <a:rect l="0" t="0" r="r" b="b"/>
              <a:pathLst>
                <a:path w="26" h="130">
                  <a:moveTo>
                    <a:pt x="0" y="0"/>
                  </a:moveTo>
                  <a:lnTo>
                    <a:pt x="1" y="1"/>
                  </a:lnTo>
                  <a:lnTo>
                    <a:pt x="2" y="3"/>
                  </a:lnTo>
                  <a:lnTo>
                    <a:pt x="4" y="6"/>
                  </a:lnTo>
                  <a:lnTo>
                    <a:pt x="5" y="7"/>
                  </a:lnTo>
                  <a:lnTo>
                    <a:pt x="6" y="9"/>
                  </a:lnTo>
                  <a:lnTo>
                    <a:pt x="7" y="11"/>
                  </a:lnTo>
                  <a:lnTo>
                    <a:pt x="8" y="14"/>
                  </a:lnTo>
                  <a:lnTo>
                    <a:pt x="9" y="16"/>
                  </a:lnTo>
                  <a:lnTo>
                    <a:pt x="11" y="18"/>
                  </a:lnTo>
                  <a:lnTo>
                    <a:pt x="12" y="20"/>
                  </a:lnTo>
                  <a:lnTo>
                    <a:pt x="13" y="23"/>
                  </a:lnTo>
                  <a:lnTo>
                    <a:pt x="14" y="25"/>
                  </a:lnTo>
                  <a:lnTo>
                    <a:pt x="15" y="28"/>
                  </a:lnTo>
                  <a:lnTo>
                    <a:pt x="16" y="31"/>
                  </a:lnTo>
                  <a:lnTo>
                    <a:pt x="18" y="34"/>
                  </a:lnTo>
                  <a:lnTo>
                    <a:pt x="19" y="36"/>
                  </a:lnTo>
                  <a:lnTo>
                    <a:pt x="20" y="40"/>
                  </a:lnTo>
                  <a:lnTo>
                    <a:pt x="21" y="43"/>
                  </a:lnTo>
                  <a:lnTo>
                    <a:pt x="22" y="46"/>
                  </a:lnTo>
                  <a:lnTo>
                    <a:pt x="23" y="49"/>
                  </a:lnTo>
                  <a:lnTo>
                    <a:pt x="23" y="52"/>
                  </a:lnTo>
                  <a:lnTo>
                    <a:pt x="24" y="55"/>
                  </a:lnTo>
                  <a:lnTo>
                    <a:pt x="25" y="58"/>
                  </a:lnTo>
                  <a:lnTo>
                    <a:pt x="25" y="61"/>
                  </a:lnTo>
                  <a:lnTo>
                    <a:pt x="25" y="64"/>
                  </a:lnTo>
                  <a:lnTo>
                    <a:pt x="26" y="67"/>
                  </a:lnTo>
                  <a:lnTo>
                    <a:pt x="26" y="70"/>
                  </a:lnTo>
                  <a:lnTo>
                    <a:pt x="26" y="73"/>
                  </a:lnTo>
                  <a:lnTo>
                    <a:pt x="26" y="75"/>
                  </a:lnTo>
                  <a:lnTo>
                    <a:pt x="25" y="78"/>
                  </a:lnTo>
                  <a:lnTo>
                    <a:pt x="25" y="81"/>
                  </a:lnTo>
                  <a:lnTo>
                    <a:pt x="25" y="83"/>
                  </a:lnTo>
                  <a:lnTo>
                    <a:pt x="24" y="86"/>
                  </a:lnTo>
                  <a:lnTo>
                    <a:pt x="24" y="89"/>
                  </a:lnTo>
                  <a:lnTo>
                    <a:pt x="24" y="91"/>
                  </a:lnTo>
                  <a:lnTo>
                    <a:pt x="23" y="95"/>
                  </a:lnTo>
                  <a:lnTo>
                    <a:pt x="22" y="97"/>
                  </a:lnTo>
                  <a:lnTo>
                    <a:pt x="21" y="100"/>
                  </a:lnTo>
                  <a:lnTo>
                    <a:pt x="21" y="102"/>
                  </a:lnTo>
                  <a:lnTo>
                    <a:pt x="20" y="104"/>
                  </a:lnTo>
                  <a:lnTo>
                    <a:pt x="19" y="107"/>
                  </a:lnTo>
                  <a:lnTo>
                    <a:pt x="19" y="109"/>
                  </a:lnTo>
                  <a:lnTo>
                    <a:pt x="18" y="111"/>
                  </a:lnTo>
                  <a:lnTo>
                    <a:pt x="17" y="113"/>
                  </a:lnTo>
                  <a:lnTo>
                    <a:pt x="16" y="115"/>
                  </a:lnTo>
                  <a:lnTo>
                    <a:pt x="16" y="117"/>
                  </a:lnTo>
                  <a:lnTo>
                    <a:pt x="15" y="119"/>
                  </a:lnTo>
                  <a:lnTo>
                    <a:pt x="14" y="122"/>
                  </a:lnTo>
                  <a:lnTo>
                    <a:pt x="13" y="125"/>
                  </a:lnTo>
                  <a:lnTo>
                    <a:pt x="12" y="127"/>
                  </a:lnTo>
                  <a:lnTo>
                    <a:pt x="11" y="128"/>
                  </a:lnTo>
                  <a:lnTo>
                    <a:pt x="11" y="129"/>
                  </a:lnTo>
                  <a:lnTo>
                    <a:pt x="11" y="130"/>
                  </a:lnTo>
                  <a:lnTo>
                    <a:pt x="11" y="129"/>
                  </a:lnTo>
                  <a:lnTo>
                    <a:pt x="11" y="128"/>
                  </a:lnTo>
                  <a:lnTo>
                    <a:pt x="11" y="124"/>
                  </a:lnTo>
                  <a:lnTo>
                    <a:pt x="11" y="121"/>
                  </a:lnTo>
                  <a:lnTo>
                    <a:pt x="11" y="119"/>
                  </a:lnTo>
                  <a:lnTo>
                    <a:pt x="11" y="117"/>
                  </a:lnTo>
                  <a:lnTo>
                    <a:pt x="11" y="114"/>
                  </a:lnTo>
                  <a:lnTo>
                    <a:pt x="12" y="112"/>
                  </a:lnTo>
                  <a:lnTo>
                    <a:pt x="12" y="109"/>
                  </a:lnTo>
                  <a:lnTo>
                    <a:pt x="12" y="106"/>
                  </a:lnTo>
                  <a:lnTo>
                    <a:pt x="12" y="103"/>
                  </a:lnTo>
                  <a:lnTo>
                    <a:pt x="13" y="101"/>
                  </a:lnTo>
                  <a:lnTo>
                    <a:pt x="13" y="98"/>
                  </a:lnTo>
                  <a:lnTo>
                    <a:pt x="13" y="95"/>
                  </a:lnTo>
                  <a:lnTo>
                    <a:pt x="13" y="90"/>
                  </a:lnTo>
                  <a:lnTo>
                    <a:pt x="13" y="87"/>
                  </a:lnTo>
                  <a:lnTo>
                    <a:pt x="13" y="84"/>
                  </a:lnTo>
                  <a:lnTo>
                    <a:pt x="13" y="81"/>
                  </a:lnTo>
                  <a:lnTo>
                    <a:pt x="13" y="77"/>
                  </a:lnTo>
                  <a:lnTo>
                    <a:pt x="13" y="74"/>
                  </a:lnTo>
                  <a:lnTo>
                    <a:pt x="13" y="71"/>
                  </a:lnTo>
                  <a:lnTo>
                    <a:pt x="13" y="68"/>
                  </a:lnTo>
                  <a:lnTo>
                    <a:pt x="13" y="65"/>
                  </a:lnTo>
                  <a:lnTo>
                    <a:pt x="13" y="62"/>
                  </a:lnTo>
                  <a:lnTo>
                    <a:pt x="13" y="59"/>
                  </a:lnTo>
                  <a:lnTo>
                    <a:pt x="13" y="57"/>
                  </a:lnTo>
                  <a:lnTo>
                    <a:pt x="12" y="54"/>
                  </a:lnTo>
                  <a:lnTo>
                    <a:pt x="12" y="52"/>
                  </a:lnTo>
                  <a:lnTo>
                    <a:pt x="11" y="49"/>
                  </a:lnTo>
                  <a:lnTo>
                    <a:pt x="11" y="46"/>
                  </a:lnTo>
                  <a:lnTo>
                    <a:pt x="11" y="44"/>
                  </a:lnTo>
                  <a:lnTo>
                    <a:pt x="10" y="42"/>
                  </a:lnTo>
                  <a:lnTo>
                    <a:pt x="10" y="39"/>
                  </a:lnTo>
                  <a:lnTo>
                    <a:pt x="10" y="36"/>
                  </a:lnTo>
                  <a:lnTo>
                    <a:pt x="9" y="34"/>
                  </a:lnTo>
                  <a:lnTo>
                    <a:pt x="9" y="32"/>
                  </a:lnTo>
                  <a:lnTo>
                    <a:pt x="8" y="29"/>
                  </a:lnTo>
                  <a:lnTo>
                    <a:pt x="8" y="27"/>
                  </a:lnTo>
                  <a:lnTo>
                    <a:pt x="7" y="25"/>
                  </a:lnTo>
                  <a:lnTo>
                    <a:pt x="7" y="23"/>
                  </a:lnTo>
                  <a:lnTo>
                    <a:pt x="6" y="21"/>
                  </a:lnTo>
                  <a:lnTo>
                    <a:pt x="6" y="18"/>
                  </a:lnTo>
                  <a:lnTo>
                    <a:pt x="5" y="17"/>
                  </a:lnTo>
                  <a:lnTo>
                    <a:pt x="5" y="15"/>
                  </a:lnTo>
                  <a:lnTo>
                    <a:pt x="4" y="12"/>
                  </a:lnTo>
                  <a:lnTo>
                    <a:pt x="3" y="9"/>
                  </a:lnTo>
                  <a:lnTo>
                    <a:pt x="2" y="6"/>
                  </a:lnTo>
                  <a:lnTo>
                    <a:pt x="2" y="4"/>
                  </a:lnTo>
                  <a:lnTo>
                    <a:pt x="1" y="2"/>
                  </a:lnTo>
                  <a:lnTo>
                    <a:pt x="0" y="1"/>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4" name="Freeform 96">
              <a:extLst>
                <a:ext uri="{FF2B5EF4-FFF2-40B4-BE49-F238E27FC236}">
                  <a16:creationId xmlns:a16="http://schemas.microsoft.com/office/drawing/2014/main" id="{06C35B61-CFA4-7E25-C4DC-33738A23C7B3}"/>
                </a:ext>
              </a:extLst>
            </p:cNvPr>
            <p:cNvSpPr>
              <a:spLocks/>
            </p:cNvSpPr>
            <p:nvPr/>
          </p:nvSpPr>
          <p:spPr bwMode="auto">
            <a:xfrm>
              <a:off x="1596" y="1643"/>
              <a:ext cx="45" cy="24"/>
            </a:xfrm>
            <a:custGeom>
              <a:avLst/>
              <a:gdLst/>
              <a:ahLst/>
              <a:cxnLst>
                <a:cxn ang="0">
                  <a:pos x="79" y="1"/>
                </a:cxn>
                <a:cxn ang="0">
                  <a:pos x="76" y="4"/>
                </a:cxn>
                <a:cxn ang="0">
                  <a:pos x="73" y="7"/>
                </a:cxn>
                <a:cxn ang="0">
                  <a:pos x="68" y="11"/>
                </a:cxn>
                <a:cxn ang="0">
                  <a:pos x="63" y="15"/>
                </a:cxn>
                <a:cxn ang="0">
                  <a:pos x="56" y="20"/>
                </a:cxn>
                <a:cxn ang="0">
                  <a:pos x="50" y="23"/>
                </a:cxn>
                <a:cxn ang="0">
                  <a:pos x="46" y="25"/>
                </a:cxn>
                <a:cxn ang="0">
                  <a:pos x="42" y="26"/>
                </a:cxn>
                <a:cxn ang="0">
                  <a:pos x="38" y="29"/>
                </a:cxn>
                <a:cxn ang="0">
                  <a:pos x="33" y="30"/>
                </a:cxn>
                <a:cxn ang="0">
                  <a:pos x="29" y="32"/>
                </a:cxn>
                <a:cxn ang="0">
                  <a:pos x="22" y="33"/>
                </a:cxn>
                <a:cxn ang="0">
                  <a:pos x="16" y="35"/>
                </a:cxn>
                <a:cxn ang="0">
                  <a:pos x="9" y="36"/>
                </a:cxn>
                <a:cxn ang="0">
                  <a:pos x="5" y="37"/>
                </a:cxn>
                <a:cxn ang="0">
                  <a:pos x="1" y="38"/>
                </a:cxn>
                <a:cxn ang="0">
                  <a:pos x="1" y="39"/>
                </a:cxn>
                <a:cxn ang="0">
                  <a:pos x="4" y="41"/>
                </a:cxn>
                <a:cxn ang="0">
                  <a:pos x="8" y="42"/>
                </a:cxn>
                <a:cxn ang="0">
                  <a:pos x="13" y="43"/>
                </a:cxn>
                <a:cxn ang="0">
                  <a:pos x="20" y="43"/>
                </a:cxn>
                <a:cxn ang="0">
                  <a:pos x="25" y="43"/>
                </a:cxn>
                <a:cxn ang="0">
                  <a:pos x="30" y="42"/>
                </a:cxn>
                <a:cxn ang="0">
                  <a:pos x="35" y="42"/>
                </a:cxn>
                <a:cxn ang="0">
                  <a:pos x="39" y="41"/>
                </a:cxn>
                <a:cxn ang="0">
                  <a:pos x="44" y="39"/>
                </a:cxn>
                <a:cxn ang="0">
                  <a:pos x="48" y="37"/>
                </a:cxn>
                <a:cxn ang="0">
                  <a:pos x="54" y="33"/>
                </a:cxn>
                <a:cxn ang="0">
                  <a:pos x="61" y="26"/>
                </a:cxn>
                <a:cxn ang="0">
                  <a:pos x="67" y="20"/>
                </a:cxn>
                <a:cxn ang="0">
                  <a:pos x="72" y="13"/>
                </a:cxn>
                <a:cxn ang="0">
                  <a:pos x="76" y="7"/>
                </a:cxn>
                <a:cxn ang="0">
                  <a:pos x="78" y="3"/>
                </a:cxn>
                <a:cxn ang="0">
                  <a:pos x="80" y="0"/>
                </a:cxn>
              </a:cxnLst>
              <a:rect l="0" t="0" r="r" b="b"/>
              <a:pathLst>
                <a:path w="80" h="43">
                  <a:moveTo>
                    <a:pt x="80" y="0"/>
                  </a:moveTo>
                  <a:lnTo>
                    <a:pt x="79" y="1"/>
                  </a:lnTo>
                  <a:lnTo>
                    <a:pt x="78" y="3"/>
                  </a:lnTo>
                  <a:lnTo>
                    <a:pt x="76" y="4"/>
                  </a:lnTo>
                  <a:lnTo>
                    <a:pt x="75" y="5"/>
                  </a:lnTo>
                  <a:lnTo>
                    <a:pt x="73" y="7"/>
                  </a:lnTo>
                  <a:lnTo>
                    <a:pt x="71" y="9"/>
                  </a:lnTo>
                  <a:lnTo>
                    <a:pt x="68" y="11"/>
                  </a:lnTo>
                  <a:lnTo>
                    <a:pt x="66" y="13"/>
                  </a:lnTo>
                  <a:lnTo>
                    <a:pt x="63" y="15"/>
                  </a:lnTo>
                  <a:lnTo>
                    <a:pt x="60" y="17"/>
                  </a:lnTo>
                  <a:lnTo>
                    <a:pt x="56" y="20"/>
                  </a:lnTo>
                  <a:lnTo>
                    <a:pt x="52" y="22"/>
                  </a:lnTo>
                  <a:lnTo>
                    <a:pt x="50" y="23"/>
                  </a:lnTo>
                  <a:lnTo>
                    <a:pt x="48" y="24"/>
                  </a:lnTo>
                  <a:lnTo>
                    <a:pt x="46" y="25"/>
                  </a:lnTo>
                  <a:lnTo>
                    <a:pt x="44" y="26"/>
                  </a:lnTo>
                  <a:lnTo>
                    <a:pt x="42" y="26"/>
                  </a:lnTo>
                  <a:lnTo>
                    <a:pt x="40" y="28"/>
                  </a:lnTo>
                  <a:lnTo>
                    <a:pt x="38" y="29"/>
                  </a:lnTo>
                  <a:lnTo>
                    <a:pt x="35" y="30"/>
                  </a:lnTo>
                  <a:lnTo>
                    <a:pt x="33" y="30"/>
                  </a:lnTo>
                  <a:lnTo>
                    <a:pt x="31" y="31"/>
                  </a:lnTo>
                  <a:lnTo>
                    <a:pt x="29" y="32"/>
                  </a:lnTo>
                  <a:lnTo>
                    <a:pt x="27" y="32"/>
                  </a:lnTo>
                  <a:lnTo>
                    <a:pt x="22" y="33"/>
                  </a:lnTo>
                  <a:lnTo>
                    <a:pt x="19" y="34"/>
                  </a:lnTo>
                  <a:lnTo>
                    <a:pt x="16" y="35"/>
                  </a:lnTo>
                  <a:lnTo>
                    <a:pt x="13" y="36"/>
                  </a:lnTo>
                  <a:lnTo>
                    <a:pt x="9" y="36"/>
                  </a:lnTo>
                  <a:lnTo>
                    <a:pt x="7" y="37"/>
                  </a:lnTo>
                  <a:lnTo>
                    <a:pt x="5" y="37"/>
                  </a:lnTo>
                  <a:lnTo>
                    <a:pt x="3" y="38"/>
                  </a:lnTo>
                  <a:lnTo>
                    <a:pt x="1" y="38"/>
                  </a:lnTo>
                  <a:lnTo>
                    <a:pt x="0" y="39"/>
                  </a:lnTo>
                  <a:lnTo>
                    <a:pt x="1" y="39"/>
                  </a:lnTo>
                  <a:lnTo>
                    <a:pt x="3" y="40"/>
                  </a:lnTo>
                  <a:lnTo>
                    <a:pt x="4" y="41"/>
                  </a:lnTo>
                  <a:lnTo>
                    <a:pt x="6" y="41"/>
                  </a:lnTo>
                  <a:lnTo>
                    <a:pt x="8" y="42"/>
                  </a:lnTo>
                  <a:lnTo>
                    <a:pt x="11" y="43"/>
                  </a:lnTo>
                  <a:lnTo>
                    <a:pt x="13" y="43"/>
                  </a:lnTo>
                  <a:lnTo>
                    <a:pt x="17" y="43"/>
                  </a:lnTo>
                  <a:lnTo>
                    <a:pt x="20" y="43"/>
                  </a:lnTo>
                  <a:lnTo>
                    <a:pt x="24" y="43"/>
                  </a:lnTo>
                  <a:lnTo>
                    <a:pt x="25" y="43"/>
                  </a:lnTo>
                  <a:lnTo>
                    <a:pt x="28" y="43"/>
                  </a:lnTo>
                  <a:lnTo>
                    <a:pt x="30" y="42"/>
                  </a:lnTo>
                  <a:lnTo>
                    <a:pt x="33" y="42"/>
                  </a:lnTo>
                  <a:lnTo>
                    <a:pt x="35" y="42"/>
                  </a:lnTo>
                  <a:lnTo>
                    <a:pt x="37" y="41"/>
                  </a:lnTo>
                  <a:lnTo>
                    <a:pt x="39" y="41"/>
                  </a:lnTo>
                  <a:lnTo>
                    <a:pt x="41" y="40"/>
                  </a:lnTo>
                  <a:lnTo>
                    <a:pt x="44" y="39"/>
                  </a:lnTo>
                  <a:lnTo>
                    <a:pt x="46" y="38"/>
                  </a:lnTo>
                  <a:lnTo>
                    <a:pt x="48" y="37"/>
                  </a:lnTo>
                  <a:lnTo>
                    <a:pt x="50" y="36"/>
                  </a:lnTo>
                  <a:lnTo>
                    <a:pt x="54" y="33"/>
                  </a:lnTo>
                  <a:lnTo>
                    <a:pt x="57" y="30"/>
                  </a:lnTo>
                  <a:lnTo>
                    <a:pt x="61" y="26"/>
                  </a:lnTo>
                  <a:lnTo>
                    <a:pt x="64" y="23"/>
                  </a:lnTo>
                  <a:lnTo>
                    <a:pt x="67" y="20"/>
                  </a:lnTo>
                  <a:lnTo>
                    <a:pt x="70" y="16"/>
                  </a:lnTo>
                  <a:lnTo>
                    <a:pt x="72" y="13"/>
                  </a:lnTo>
                  <a:lnTo>
                    <a:pt x="74" y="10"/>
                  </a:lnTo>
                  <a:lnTo>
                    <a:pt x="76" y="7"/>
                  </a:lnTo>
                  <a:lnTo>
                    <a:pt x="77" y="5"/>
                  </a:lnTo>
                  <a:lnTo>
                    <a:pt x="78" y="3"/>
                  </a:lnTo>
                  <a:lnTo>
                    <a:pt x="79" y="1"/>
                  </a:lnTo>
                  <a:lnTo>
                    <a:pt x="80" y="0"/>
                  </a:lnTo>
                  <a:lnTo>
                    <a:pt x="8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5" name="Freeform 97">
              <a:extLst>
                <a:ext uri="{FF2B5EF4-FFF2-40B4-BE49-F238E27FC236}">
                  <a16:creationId xmlns:a16="http://schemas.microsoft.com/office/drawing/2014/main" id="{A9EB11E9-1D8D-944C-5E32-6D20F4BD42F1}"/>
                </a:ext>
              </a:extLst>
            </p:cNvPr>
            <p:cNvSpPr>
              <a:spLocks/>
            </p:cNvSpPr>
            <p:nvPr/>
          </p:nvSpPr>
          <p:spPr bwMode="auto">
            <a:xfrm>
              <a:off x="1594" y="1665"/>
              <a:ext cx="46" cy="67"/>
            </a:xfrm>
            <a:custGeom>
              <a:avLst/>
              <a:gdLst/>
              <a:ahLst/>
              <a:cxnLst>
                <a:cxn ang="0">
                  <a:pos x="32" y="117"/>
                </a:cxn>
                <a:cxn ang="0">
                  <a:pos x="34" y="117"/>
                </a:cxn>
                <a:cxn ang="0">
                  <a:pos x="39" y="117"/>
                </a:cxn>
                <a:cxn ang="0">
                  <a:pos x="44" y="117"/>
                </a:cxn>
                <a:cxn ang="0">
                  <a:pos x="51" y="117"/>
                </a:cxn>
                <a:cxn ang="0">
                  <a:pos x="56" y="117"/>
                </a:cxn>
                <a:cxn ang="0">
                  <a:pos x="62" y="116"/>
                </a:cxn>
                <a:cxn ang="0">
                  <a:pos x="66" y="114"/>
                </a:cxn>
                <a:cxn ang="0">
                  <a:pos x="68" y="110"/>
                </a:cxn>
                <a:cxn ang="0">
                  <a:pos x="70" y="106"/>
                </a:cxn>
                <a:cxn ang="0">
                  <a:pos x="72" y="102"/>
                </a:cxn>
                <a:cxn ang="0">
                  <a:pos x="75" y="98"/>
                </a:cxn>
                <a:cxn ang="0">
                  <a:pos x="77" y="93"/>
                </a:cxn>
                <a:cxn ang="0">
                  <a:pos x="79" y="89"/>
                </a:cxn>
                <a:cxn ang="0">
                  <a:pos x="81" y="86"/>
                </a:cxn>
                <a:cxn ang="0">
                  <a:pos x="81" y="86"/>
                </a:cxn>
                <a:cxn ang="0">
                  <a:pos x="76" y="88"/>
                </a:cxn>
                <a:cxn ang="0">
                  <a:pos x="72" y="91"/>
                </a:cxn>
                <a:cxn ang="0">
                  <a:pos x="67" y="93"/>
                </a:cxn>
                <a:cxn ang="0">
                  <a:pos x="63" y="94"/>
                </a:cxn>
                <a:cxn ang="0">
                  <a:pos x="58" y="96"/>
                </a:cxn>
                <a:cxn ang="0">
                  <a:pos x="54" y="96"/>
                </a:cxn>
                <a:cxn ang="0">
                  <a:pos x="52" y="95"/>
                </a:cxn>
                <a:cxn ang="0">
                  <a:pos x="49" y="91"/>
                </a:cxn>
                <a:cxn ang="0">
                  <a:pos x="47" y="87"/>
                </a:cxn>
                <a:cxn ang="0">
                  <a:pos x="44" y="82"/>
                </a:cxn>
                <a:cxn ang="0">
                  <a:pos x="42" y="77"/>
                </a:cxn>
                <a:cxn ang="0">
                  <a:pos x="39" y="72"/>
                </a:cxn>
                <a:cxn ang="0">
                  <a:pos x="37" y="66"/>
                </a:cxn>
                <a:cxn ang="0">
                  <a:pos x="34" y="61"/>
                </a:cxn>
                <a:cxn ang="0">
                  <a:pos x="32" y="55"/>
                </a:cxn>
                <a:cxn ang="0">
                  <a:pos x="28" y="50"/>
                </a:cxn>
                <a:cxn ang="0">
                  <a:pos x="27" y="45"/>
                </a:cxn>
                <a:cxn ang="0">
                  <a:pos x="25" y="40"/>
                </a:cxn>
                <a:cxn ang="0">
                  <a:pos x="23" y="36"/>
                </a:cxn>
                <a:cxn ang="0">
                  <a:pos x="22" y="33"/>
                </a:cxn>
                <a:cxn ang="0">
                  <a:pos x="15" y="3"/>
                </a:cxn>
                <a:cxn ang="0">
                  <a:pos x="0" y="56"/>
                </a:cxn>
              </a:cxnLst>
              <a:rect l="0" t="0" r="r" b="b"/>
              <a:pathLst>
                <a:path w="82" h="118">
                  <a:moveTo>
                    <a:pt x="0" y="56"/>
                  </a:moveTo>
                  <a:lnTo>
                    <a:pt x="32" y="117"/>
                  </a:lnTo>
                  <a:lnTo>
                    <a:pt x="33" y="117"/>
                  </a:lnTo>
                  <a:lnTo>
                    <a:pt x="34" y="117"/>
                  </a:lnTo>
                  <a:lnTo>
                    <a:pt x="37" y="117"/>
                  </a:lnTo>
                  <a:lnTo>
                    <a:pt x="39" y="117"/>
                  </a:lnTo>
                  <a:lnTo>
                    <a:pt x="42" y="117"/>
                  </a:lnTo>
                  <a:lnTo>
                    <a:pt x="44" y="117"/>
                  </a:lnTo>
                  <a:lnTo>
                    <a:pt x="48" y="118"/>
                  </a:lnTo>
                  <a:lnTo>
                    <a:pt x="51" y="117"/>
                  </a:lnTo>
                  <a:lnTo>
                    <a:pt x="53" y="117"/>
                  </a:lnTo>
                  <a:lnTo>
                    <a:pt x="56" y="117"/>
                  </a:lnTo>
                  <a:lnTo>
                    <a:pt x="59" y="117"/>
                  </a:lnTo>
                  <a:lnTo>
                    <a:pt x="62" y="116"/>
                  </a:lnTo>
                  <a:lnTo>
                    <a:pt x="64" y="115"/>
                  </a:lnTo>
                  <a:lnTo>
                    <a:pt x="66" y="114"/>
                  </a:lnTo>
                  <a:lnTo>
                    <a:pt x="67" y="112"/>
                  </a:lnTo>
                  <a:lnTo>
                    <a:pt x="68" y="110"/>
                  </a:lnTo>
                  <a:lnTo>
                    <a:pt x="69" y="108"/>
                  </a:lnTo>
                  <a:lnTo>
                    <a:pt x="70" y="106"/>
                  </a:lnTo>
                  <a:lnTo>
                    <a:pt x="71" y="104"/>
                  </a:lnTo>
                  <a:lnTo>
                    <a:pt x="72" y="102"/>
                  </a:lnTo>
                  <a:lnTo>
                    <a:pt x="73" y="100"/>
                  </a:lnTo>
                  <a:lnTo>
                    <a:pt x="75" y="98"/>
                  </a:lnTo>
                  <a:lnTo>
                    <a:pt x="76" y="95"/>
                  </a:lnTo>
                  <a:lnTo>
                    <a:pt x="77" y="93"/>
                  </a:lnTo>
                  <a:lnTo>
                    <a:pt x="78" y="91"/>
                  </a:lnTo>
                  <a:lnTo>
                    <a:pt x="79" y="89"/>
                  </a:lnTo>
                  <a:lnTo>
                    <a:pt x="80" y="88"/>
                  </a:lnTo>
                  <a:lnTo>
                    <a:pt x="81" y="86"/>
                  </a:lnTo>
                  <a:lnTo>
                    <a:pt x="82" y="86"/>
                  </a:lnTo>
                  <a:lnTo>
                    <a:pt x="81" y="86"/>
                  </a:lnTo>
                  <a:lnTo>
                    <a:pt x="78" y="88"/>
                  </a:lnTo>
                  <a:lnTo>
                    <a:pt x="76" y="88"/>
                  </a:lnTo>
                  <a:lnTo>
                    <a:pt x="74" y="89"/>
                  </a:lnTo>
                  <a:lnTo>
                    <a:pt x="72" y="91"/>
                  </a:lnTo>
                  <a:lnTo>
                    <a:pt x="70" y="92"/>
                  </a:lnTo>
                  <a:lnTo>
                    <a:pt x="67" y="93"/>
                  </a:lnTo>
                  <a:lnTo>
                    <a:pt x="65" y="94"/>
                  </a:lnTo>
                  <a:lnTo>
                    <a:pt x="63" y="94"/>
                  </a:lnTo>
                  <a:lnTo>
                    <a:pt x="60" y="95"/>
                  </a:lnTo>
                  <a:lnTo>
                    <a:pt x="58" y="96"/>
                  </a:lnTo>
                  <a:lnTo>
                    <a:pt x="56" y="96"/>
                  </a:lnTo>
                  <a:lnTo>
                    <a:pt x="54" y="96"/>
                  </a:lnTo>
                  <a:lnTo>
                    <a:pt x="53" y="96"/>
                  </a:lnTo>
                  <a:lnTo>
                    <a:pt x="52" y="95"/>
                  </a:lnTo>
                  <a:lnTo>
                    <a:pt x="50" y="93"/>
                  </a:lnTo>
                  <a:lnTo>
                    <a:pt x="49" y="91"/>
                  </a:lnTo>
                  <a:lnTo>
                    <a:pt x="48" y="89"/>
                  </a:lnTo>
                  <a:lnTo>
                    <a:pt x="47" y="87"/>
                  </a:lnTo>
                  <a:lnTo>
                    <a:pt x="46" y="85"/>
                  </a:lnTo>
                  <a:lnTo>
                    <a:pt x="44" y="82"/>
                  </a:lnTo>
                  <a:lnTo>
                    <a:pt x="43" y="80"/>
                  </a:lnTo>
                  <a:lnTo>
                    <a:pt x="42" y="77"/>
                  </a:lnTo>
                  <a:lnTo>
                    <a:pt x="41" y="75"/>
                  </a:lnTo>
                  <a:lnTo>
                    <a:pt x="39" y="72"/>
                  </a:lnTo>
                  <a:lnTo>
                    <a:pt x="38" y="69"/>
                  </a:lnTo>
                  <a:lnTo>
                    <a:pt x="37" y="66"/>
                  </a:lnTo>
                  <a:lnTo>
                    <a:pt x="36" y="64"/>
                  </a:lnTo>
                  <a:lnTo>
                    <a:pt x="34" y="61"/>
                  </a:lnTo>
                  <a:lnTo>
                    <a:pt x="33" y="58"/>
                  </a:lnTo>
                  <a:lnTo>
                    <a:pt x="32" y="55"/>
                  </a:lnTo>
                  <a:lnTo>
                    <a:pt x="31" y="52"/>
                  </a:lnTo>
                  <a:lnTo>
                    <a:pt x="28" y="50"/>
                  </a:lnTo>
                  <a:lnTo>
                    <a:pt x="27" y="47"/>
                  </a:lnTo>
                  <a:lnTo>
                    <a:pt x="27" y="45"/>
                  </a:lnTo>
                  <a:lnTo>
                    <a:pt x="26" y="42"/>
                  </a:lnTo>
                  <a:lnTo>
                    <a:pt x="25" y="40"/>
                  </a:lnTo>
                  <a:lnTo>
                    <a:pt x="24" y="38"/>
                  </a:lnTo>
                  <a:lnTo>
                    <a:pt x="23" y="36"/>
                  </a:lnTo>
                  <a:lnTo>
                    <a:pt x="23" y="35"/>
                  </a:lnTo>
                  <a:lnTo>
                    <a:pt x="22" y="33"/>
                  </a:lnTo>
                  <a:lnTo>
                    <a:pt x="22" y="32"/>
                  </a:lnTo>
                  <a:lnTo>
                    <a:pt x="15" y="3"/>
                  </a:lnTo>
                  <a:lnTo>
                    <a:pt x="5" y="0"/>
                  </a:lnTo>
                  <a:lnTo>
                    <a:pt x="0" y="56"/>
                  </a:lnTo>
                  <a:lnTo>
                    <a:pt x="0" y="5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6" name="Freeform 98">
              <a:extLst>
                <a:ext uri="{FF2B5EF4-FFF2-40B4-BE49-F238E27FC236}">
                  <a16:creationId xmlns:a16="http://schemas.microsoft.com/office/drawing/2014/main" id="{8E273F9A-6E0A-8754-A0D8-FA1A1E2B6C42}"/>
                </a:ext>
              </a:extLst>
            </p:cNvPr>
            <p:cNvSpPr>
              <a:spLocks/>
            </p:cNvSpPr>
            <p:nvPr/>
          </p:nvSpPr>
          <p:spPr bwMode="auto">
            <a:xfrm>
              <a:off x="1614" y="1735"/>
              <a:ext cx="41" cy="85"/>
            </a:xfrm>
            <a:custGeom>
              <a:avLst/>
              <a:gdLst/>
              <a:ahLst/>
              <a:cxnLst>
                <a:cxn ang="0">
                  <a:pos x="0" y="12"/>
                </a:cxn>
                <a:cxn ang="0">
                  <a:pos x="0" y="15"/>
                </a:cxn>
                <a:cxn ang="0">
                  <a:pos x="0" y="20"/>
                </a:cxn>
                <a:cxn ang="0">
                  <a:pos x="1" y="27"/>
                </a:cxn>
                <a:cxn ang="0">
                  <a:pos x="2" y="31"/>
                </a:cxn>
                <a:cxn ang="0">
                  <a:pos x="2" y="36"/>
                </a:cxn>
                <a:cxn ang="0">
                  <a:pos x="3" y="40"/>
                </a:cxn>
                <a:cxn ang="0">
                  <a:pos x="4" y="45"/>
                </a:cxn>
                <a:cxn ang="0">
                  <a:pos x="5" y="50"/>
                </a:cxn>
                <a:cxn ang="0">
                  <a:pos x="7" y="55"/>
                </a:cxn>
                <a:cxn ang="0">
                  <a:pos x="8" y="60"/>
                </a:cxn>
                <a:cxn ang="0">
                  <a:pos x="10" y="66"/>
                </a:cxn>
                <a:cxn ang="0">
                  <a:pos x="12" y="71"/>
                </a:cxn>
                <a:cxn ang="0">
                  <a:pos x="14" y="76"/>
                </a:cxn>
                <a:cxn ang="0">
                  <a:pos x="16" y="81"/>
                </a:cxn>
                <a:cxn ang="0">
                  <a:pos x="18" y="88"/>
                </a:cxn>
                <a:cxn ang="0">
                  <a:pos x="20" y="92"/>
                </a:cxn>
                <a:cxn ang="0">
                  <a:pos x="22" y="97"/>
                </a:cxn>
                <a:cxn ang="0">
                  <a:pos x="25" y="102"/>
                </a:cxn>
                <a:cxn ang="0">
                  <a:pos x="27" y="107"/>
                </a:cxn>
                <a:cxn ang="0">
                  <a:pos x="30" y="114"/>
                </a:cxn>
                <a:cxn ang="0">
                  <a:pos x="33" y="120"/>
                </a:cxn>
                <a:cxn ang="0">
                  <a:pos x="35" y="123"/>
                </a:cxn>
                <a:cxn ang="0">
                  <a:pos x="36" y="125"/>
                </a:cxn>
                <a:cxn ang="0">
                  <a:pos x="70" y="147"/>
                </a:cxn>
                <a:cxn ang="0">
                  <a:pos x="68" y="143"/>
                </a:cxn>
                <a:cxn ang="0">
                  <a:pos x="65" y="139"/>
                </a:cxn>
                <a:cxn ang="0">
                  <a:pos x="62" y="133"/>
                </a:cxn>
                <a:cxn ang="0">
                  <a:pos x="59" y="126"/>
                </a:cxn>
                <a:cxn ang="0">
                  <a:pos x="55" y="119"/>
                </a:cxn>
                <a:cxn ang="0">
                  <a:pos x="51" y="112"/>
                </a:cxn>
                <a:cxn ang="0">
                  <a:pos x="48" y="106"/>
                </a:cxn>
                <a:cxn ang="0">
                  <a:pos x="45" y="102"/>
                </a:cxn>
                <a:cxn ang="0">
                  <a:pos x="43" y="98"/>
                </a:cxn>
                <a:cxn ang="0">
                  <a:pos x="41" y="93"/>
                </a:cxn>
                <a:cxn ang="0">
                  <a:pos x="39" y="90"/>
                </a:cxn>
                <a:cxn ang="0">
                  <a:pos x="37" y="85"/>
                </a:cxn>
                <a:cxn ang="0">
                  <a:pos x="34" y="79"/>
                </a:cxn>
                <a:cxn ang="0">
                  <a:pos x="32" y="73"/>
                </a:cxn>
                <a:cxn ang="0">
                  <a:pos x="30" y="69"/>
                </a:cxn>
                <a:cxn ang="0">
                  <a:pos x="28" y="64"/>
                </a:cxn>
                <a:cxn ang="0">
                  <a:pos x="26" y="57"/>
                </a:cxn>
                <a:cxn ang="0">
                  <a:pos x="24" y="51"/>
                </a:cxn>
                <a:cxn ang="0">
                  <a:pos x="23" y="47"/>
                </a:cxn>
                <a:cxn ang="0">
                  <a:pos x="22" y="42"/>
                </a:cxn>
                <a:cxn ang="0">
                  <a:pos x="22" y="37"/>
                </a:cxn>
                <a:cxn ang="0">
                  <a:pos x="21" y="33"/>
                </a:cxn>
                <a:cxn ang="0">
                  <a:pos x="20" y="29"/>
                </a:cxn>
                <a:cxn ang="0">
                  <a:pos x="20" y="23"/>
                </a:cxn>
                <a:cxn ang="0">
                  <a:pos x="19" y="19"/>
                </a:cxn>
                <a:cxn ang="0">
                  <a:pos x="19" y="16"/>
                </a:cxn>
                <a:cxn ang="0">
                  <a:pos x="18" y="11"/>
                </a:cxn>
                <a:cxn ang="0">
                  <a:pos x="18" y="6"/>
                </a:cxn>
                <a:cxn ang="0">
                  <a:pos x="18" y="1"/>
                </a:cxn>
                <a:cxn ang="0">
                  <a:pos x="0" y="11"/>
                </a:cxn>
              </a:cxnLst>
              <a:rect l="0" t="0" r="r" b="b"/>
              <a:pathLst>
                <a:path w="71" h="148">
                  <a:moveTo>
                    <a:pt x="0" y="11"/>
                  </a:moveTo>
                  <a:lnTo>
                    <a:pt x="0" y="12"/>
                  </a:lnTo>
                  <a:lnTo>
                    <a:pt x="0" y="13"/>
                  </a:lnTo>
                  <a:lnTo>
                    <a:pt x="0" y="15"/>
                  </a:lnTo>
                  <a:lnTo>
                    <a:pt x="0" y="17"/>
                  </a:lnTo>
                  <a:lnTo>
                    <a:pt x="0" y="20"/>
                  </a:lnTo>
                  <a:lnTo>
                    <a:pt x="1" y="23"/>
                  </a:lnTo>
                  <a:lnTo>
                    <a:pt x="1" y="27"/>
                  </a:lnTo>
                  <a:lnTo>
                    <a:pt x="1" y="30"/>
                  </a:lnTo>
                  <a:lnTo>
                    <a:pt x="2" y="31"/>
                  </a:lnTo>
                  <a:lnTo>
                    <a:pt x="2" y="34"/>
                  </a:lnTo>
                  <a:lnTo>
                    <a:pt x="2" y="36"/>
                  </a:lnTo>
                  <a:lnTo>
                    <a:pt x="2" y="38"/>
                  </a:lnTo>
                  <a:lnTo>
                    <a:pt x="3" y="40"/>
                  </a:lnTo>
                  <a:lnTo>
                    <a:pt x="4" y="43"/>
                  </a:lnTo>
                  <a:lnTo>
                    <a:pt x="4" y="45"/>
                  </a:lnTo>
                  <a:lnTo>
                    <a:pt x="5" y="47"/>
                  </a:lnTo>
                  <a:lnTo>
                    <a:pt x="5" y="50"/>
                  </a:lnTo>
                  <a:lnTo>
                    <a:pt x="6" y="52"/>
                  </a:lnTo>
                  <a:lnTo>
                    <a:pt x="7" y="55"/>
                  </a:lnTo>
                  <a:lnTo>
                    <a:pt x="7" y="58"/>
                  </a:lnTo>
                  <a:lnTo>
                    <a:pt x="8" y="60"/>
                  </a:lnTo>
                  <a:lnTo>
                    <a:pt x="9" y="63"/>
                  </a:lnTo>
                  <a:lnTo>
                    <a:pt x="10" y="66"/>
                  </a:lnTo>
                  <a:lnTo>
                    <a:pt x="11" y="68"/>
                  </a:lnTo>
                  <a:lnTo>
                    <a:pt x="12" y="71"/>
                  </a:lnTo>
                  <a:lnTo>
                    <a:pt x="13" y="73"/>
                  </a:lnTo>
                  <a:lnTo>
                    <a:pt x="14" y="76"/>
                  </a:lnTo>
                  <a:lnTo>
                    <a:pt x="15" y="79"/>
                  </a:lnTo>
                  <a:lnTo>
                    <a:pt x="16" y="81"/>
                  </a:lnTo>
                  <a:lnTo>
                    <a:pt x="17" y="85"/>
                  </a:lnTo>
                  <a:lnTo>
                    <a:pt x="18" y="88"/>
                  </a:lnTo>
                  <a:lnTo>
                    <a:pt x="19" y="90"/>
                  </a:lnTo>
                  <a:lnTo>
                    <a:pt x="20" y="92"/>
                  </a:lnTo>
                  <a:lnTo>
                    <a:pt x="21" y="95"/>
                  </a:lnTo>
                  <a:lnTo>
                    <a:pt x="22" y="97"/>
                  </a:lnTo>
                  <a:lnTo>
                    <a:pt x="23" y="99"/>
                  </a:lnTo>
                  <a:lnTo>
                    <a:pt x="25" y="102"/>
                  </a:lnTo>
                  <a:lnTo>
                    <a:pt x="26" y="104"/>
                  </a:lnTo>
                  <a:lnTo>
                    <a:pt x="27" y="107"/>
                  </a:lnTo>
                  <a:lnTo>
                    <a:pt x="28" y="110"/>
                  </a:lnTo>
                  <a:lnTo>
                    <a:pt x="30" y="114"/>
                  </a:lnTo>
                  <a:lnTo>
                    <a:pt x="32" y="117"/>
                  </a:lnTo>
                  <a:lnTo>
                    <a:pt x="33" y="120"/>
                  </a:lnTo>
                  <a:lnTo>
                    <a:pt x="34" y="122"/>
                  </a:lnTo>
                  <a:lnTo>
                    <a:pt x="35" y="123"/>
                  </a:lnTo>
                  <a:lnTo>
                    <a:pt x="36" y="124"/>
                  </a:lnTo>
                  <a:lnTo>
                    <a:pt x="36" y="125"/>
                  </a:lnTo>
                  <a:lnTo>
                    <a:pt x="71" y="148"/>
                  </a:lnTo>
                  <a:lnTo>
                    <a:pt x="70" y="147"/>
                  </a:lnTo>
                  <a:lnTo>
                    <a:pt x="69" y="145"/>
                  </a:lnTo>
                  <a:lnTo>
                    <a:pt x="68" y="143"/>
                  </a:lnTo>
                  <a:lnTo>
                    <a:pt x="67" y="141"/>
                  </a:lnTo>
                  <a:lnTo>
                    <a:pt x="65" y="139"/>
                  </a:lnTo>
                  <a:lnTo>
                    <a:pt x="64" y="136"/>
                  </a:lnTo>
                  <a:lnTo>
                    <a:pt x="62" y="133"/>
                  </a:lnTo>
                  <a:lnTo>
                    <a:pt x="61" y="129"/>
                  </a:lnTo>
                  <a:lnTo>
                    <a:pt x="59" y="126"/>
                  </a:lnTo>
                  <a:lnTo>
                    <a:pt x="57" y="123"/>
                  </a:lnTo>
                  <a:lnTo>
                    <a:pt x="55" y="119"/>
                  </a:lnTo>
                  <a:lnTo>
                    <a:pt x="54" y="115"/>
                  </a:lnTo>
                  <a:lnTo>
                    <a:pt x="51" y="112"/>
                  </a:lnTo>
                  <a:lnTo>
                    <a:pt x="49" y="108"/>
                  </a:lnTo>
                  <a:lnTo>
                    <a:pt x="48" y="106"/>
                  </a:lnTo>
                  <a:lnTo>
                    <a:pt x="47" y="104"/>
                  </a:lnTo>
                  <a:lnTo>
                    <a:pt x="45" y="102"/>
                  </a:lnTo>
                  <a:lnTo>
                    <a:pt x="44" y="100"/>
                  </a:lnTo>
                  <a:lnTo>
                    <a:pt x="43" y="98"/>
                  </a:lnTo>
                  <a:lnTo>
                    <a:pt x="42" y="96"/>
                  </a:lnTo>
                  <a:lnTo>
                    <a:pt x="41" y="93"/>
                  </a:lnTo>
                  <a:lnTo>
                    <a:pt x="40" y="92"/>
                  </a:lnTo>
                  <a:lnTo>
                    <a:pt x="39" y="90"/>
                  </a:lnTo>
                  <a:lnTo>
                    <a:pt x="38" y="87"/>
                  </a:lnTo>
                  <a:lnTo>
                    <a:pt x="37" y="85"/>
                  </a:lnTo>
                  <a:lnTo>
                    <a:pt x="36" y="82"/>
                  </a:lnTo>
                  <a:lnTo>
                    <a:pt x="34" y="79"/>
                  </a:lnTo>
                  <a:lnTo>
                    <a:pt x="33" y="75"/>
                  </a:lnTo>
                  <a:lnTo>
                    <a:pt x="32" y="73"/>
                  </a:lnTo>
                  <a:lnTo>
                    <a:pt x="31" y="71"/>
                  </a:lnTo>
                  <a:lnTo>
                    <a:pt x="30" y="69"/>
                  </a:lnTo>
                  <a:lnTo>
                    <a:pt x="30" y="67"/>
                  </a:lnTo>
                  <a:lnTo>
                    <a:pt x="28" y="64"/>
                  </a:lnTo>
                  <a:lnTo>
                    <a:pt x="27" y="60"/>
                  </a:lnTo>
                  <a:lnTo>
                    <a:pt x="26" y="57"/>
                  </a:lnTo>
                  <a:lnTo>
                    <a:pt x="25" y="54"/>
                  </a:lnTo>
                  <a:lnTo>
                    <a:pt x="24" y="51"/>
                  </a:lnTo>
                  <a:lnTo>
                    <a:pt x="24" y="49"/>
                  </a:lnTo>
                  <a:lnTo>
                    <a:pt x="23" y="47"/>
                  </a:lnTo>
                  <a:lnTo>
                    <a:pt x="23" y="44"/>
                  </a:lnTo>
                  <a:lnTo>
                    <a:pt x="22" y="42"/>
                  </a:lnTo>
                  <a:lnTo>
                    <a:pt x="22" y="40"/>
                  </a:lnTo>
                  <a:lnTo>
                    <a:pt x="22" y="37"/>
                  </a:lnTo>
                  <a:lnTo>
                    <a:pt x="21" y="35"/>
                  </a:lnTo>
                  <a:lnTo>
                    <a:pt x="21" y="33"/>
                  </a:lnTo>
                  <a:lnTo>
                    <a:pt x="21" y="31"/>
                  </a:lnTo>
                  <a:lnTo>
                    <a:pt x="20" y="29"/>
                  </a:lnTo>
                  <a:lnTo>
                    <a:pt x="20" y="25"/>
                  </a:lnTo>
                  <a:lnTo>
                    <a:pt x="20" y="23"/>
                  </a:lnTo>
                  <a:lnTo>
                    <a:pt x="20" y="22"/>
                  </a:lnTo>
                  <a:lnTo>
                    <a:pt x="19" y="19"/>
                  </a:lnTo>
                  <a:lnTo>
                    <a:pt x="19" y="18"/>
                  </a:lnTo>
                  <a:lnTo>
                    <a:pt x="19" y="16"/>
                  </a:lnTo>
                  <a:lnTo>
                    <a:pt x="19" y="14"/>
                  </a:lnTo>
                  <a:lnTo>
                    <a:pt x="18" y="11"/>
                  </a:lnTo>
                  <a:lnTo>
                    <a:pt x="18" y="8"/>
                  </a:lnTo>
                  <a:lnTo>
                    <a:pt x="18" y="6"/>
                  </a:lnTo>
                  <a:lnTo>
                    <a:pt x="18" y="4"/>
                  </a:lnTo>
                  <a:lnTo>
                    <a:pt x="18" y="1"/>
                  </a:lnTo>
                  <a:lnTo>
                    <a:pt x="18" y="0"/>
                  </a:lnTo>
                  <a:lnTo>
                    <a:pt x="0" y="11"/>
                  </a:lnTo>
                  <a:lnTo>
                    <a:pt x="0" y="1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7" name="Freeform 99">
              <a:extLst>
                <a:ext uri="{FF2B5EF4-FFF2-40B4-BE49-F238E27FC236}">
                  <a16:creationId xmlns:a16="http://schemas.microsoft.com/office/drawing/2014/main" id="{73C2A9D6-84D6-A2A9-BB71-706F8BC71E72}"/>
                </a:ext>
              </a:extLst>
            </p:cNvPr>
            <p:cNvSpPr>
              <a:spLocks/>
            </p:cNvSpPr>
            <p:nvPr/>
          </p:nvSpPr>
          <p:spPr bwMode="auto">
            <a:xfrm>
              <a:off x="1643" y="1640"/>
              <a:ext cx="19" cy="62"/>
            </a:xfrm>
            <a:custGeom>
              <a:avLst/>
              <a:gdLst/>
              <a:ahLst/>
              <a:cxnLst>
                <a:cxn ang="0">
                  <a:pos x="0" y="13"/>
                </a:cxn>
                <a:cxn ang="0">
                  <a:pos x="18" y="66"/>
                </a:cxn>
                <a:cxn ang="0">
                  <a:pos x="35" y="109"/>
                </a:cxn>
                <a:cxn ang="0">
                  <a:pos x="35" y="108"/>
                </a:cxn>
                <a:cxn ang="0">
                  <a:pos x="35" y="107"/>
                </a:cxn>
                <a:cxn ang="0">
                  <a:pos x="35" y="105"/>
                </a:cxn>
                <a:cxn ang="0">
                  <a:pos x="35" y="103"/>
                </a:cxn>
                <a:cxn ang="0">
                  <a:pos x="34" y="100"/>
                </a:cxn>
                <a:cxn ang="0">
                  <a:pos x="34" y="97"/>
                </a:cxn>
                <a:cxn ang="0">
                  <a:pos x="34" y="95"/>
                </a:cxn>
                <a:cxn ang="0">
                  <a:pos x="34" y="93"/>
                </a:cxn>
                <a:cxn ang="0">
                  <a:pos x="34" y="91"/>
                </a:cxn>
                <a:cxn ang="0">
                  <a:pos x="34" y="89"/>
                </a:cxn>
                <a:cxn ang="0">
                  <a:pos x="34" y="86"/>
                </a:cxn>
                <a:cxn ang="0">
                  <a:pos x="34" y="84"/>
                </a:cxn>
                <a:cxn ang="0">
                  <a:pos x="33" y="81"/>
                </a:cxn>
                <a:cxn ang="0">
                  <a:pos x="33" y="79"/>
                </a:cxn>
                <a:cxn ang="0">
                  <a:pos x="33" y="76"/>
                </a:cxn>
                <a:cxn ang="0">
                  <a:pos x="33" y="74"/>
                </a:cxn>
                <a:cxn ang="0">
                  <a:pos x="32" y="72"/>
                </a:cxn>
                <a:cxn ang="0">
                  <a:pos x="32" y="70"/>
                </a:cxn>
                <a:cxn ang="0">
                  <a:pos x="32" y="67"/>
                </a:cxn>
                <a:cxn ang="0">
                  <a:pos x="31" y="65"/>
                </a:cxn>
                <a:cxn ang="0">
                  <a:pos x="31" y="62"/>
                </a:cxn>
                <a:cxn ang="0">
                  <a:pos x="31" y="60"/>
                </a:cxn>
                <a:cxn ang="0">
                  <a:pos x="30" y="58"/>
                </a:cxn>
                <a:cxn ang="0">
                  <a:pos x="29" y="55"/>
                </a:cxn>
                <a:cxn ang="0">
                  <a:pos x="29" y="53"/>
                </a:cxn>
                <a:cxn ang="0">
                  <a:pos x="28" y="51"/>
                </a:cxn>
                <a:cxn ang="0">
                  <a:pos x="27" y="48"/>
                </a:cxn>
                <a:cxn ang="0">
                  <a:pos x="27" y="46"/>
                </a:cxn>
                <a:cxn ang="0">
                  <a:pos x="26" y="44"/>
                </a:cxn>
                <a:cxn ang="0">
                  <a:pos x="25" y="42"/>
                </a:cxn>
                <a:cxn ang="0">
                  <a:pos x="24" y="39"/>
                </a:cxn>
                <a:cxn ang="0">
                  <a:pos x="24" y="37"/>
                </a:cxn>
                <a:cxn ang="0">
                  <a:pos x="23" y="35"/>
                </a:cxn>
                <a:cxn ang="0">
                  <a:pos x="23" y="33"/>
                </a:cxn>
                <a:cxn ang="0">
                  <a:pos x="22" y="30"/>
                </a:cxn>
                <a:cxn ang="0">
                  <a:pos x="21" y="28"/>
                </a:cxn>
                <a:cxn ang="0">
                  <a:pos x="21" y="26"/>
                </a:cxn>
                <a:cxn ang="0">
                  <a:pos x="20" y="24"/>
                </a:cxn>
                <a:cxn ang="0">
                  <a:pos x="19" y="21"/>
                </a:cxn>
                <a:cxn ang="0">
                  <a:pos x="19" y="19"/>
                </a:cxn>
                <a:cxn ang="0">
                  <a:pos x="18" y="17"/>
                </a:cxn>
                <a:cxn ang="0">
                  <a:pos x="18" y="16"/>
                </a:cxn>
                <a:cxn ang="0">
                  <a:pos x="17" y="13"/>
                </a:cxn>
                <a:cxn ang="0">
                  <a:pos x="16" y="10"/>
                </a:cxn>
                <a:cxn ang="0">
                  <a:pos x="15" y="7"/>
                </a:cxn>
                <a:cxn ang="0">
                  <a:pos x="15" y="5"/>
                </a:cxn>
                <a:cxn ang="0">
                  <a:pos x="14" y="3"/>
                </a:cxn>
                <a:cxn ang="0">
                  <a:pos x="14" y="1"/>
                </a:cxn>
                <a:cxn ang="0">
                  <a:pos x="14" y="0"/>
                </a:cxn>
                <a:cxn ang="0">
                  <a:pos x="0" y="13"/>
                </a:cxn>
                <a:cxn ang="0">
                  <a:pos x="0" y="13"/>
                </a:cxn>
              </a:cxnLst>
              <a:rect l="0" t="0" r="r" b="b"/>
              <a:pathLst>
                <a:path w="35" h="109">
                  <a:moveTo>
                    <a:pt x="0" y="13"/>
                  </a:moveTo>
                  <a:lnTo>
                    <a:pt x="18" y="66"/>
                  </a:lnTo>
                  <a:lnTo>
                    <a:pt x="35" y="109"/>
                  </a:lnTo>
                  <a:lnTo>
                    <a:pt x="35" y="108"/>
                  </a:lnTo>
                  <a:lnTo>
                    <a:pt x="35" y="107"/>
                  </a:lnTo>
                  <a:lnTo>
                    <a:pt x="35" y="105"/>
                  </a:lnTo>
                  <a:lnTo>
                    <a:pt x="35" y="103"/>
                  </a:lnTo>
                  <a:lnTo>
                    <a:pt x="34" y="100"/>
                  </a:lnTo>
                  <a:lnTo>
                    <a:pt x="34" y="97"/>
                  </a:lnTo>
                  <a:lnTo>
                    <a:pt x="34" y="95"/>
                  </a:lnTo>
                  <a:lnTo>
                    <a:pt x="34" y="93"/>
                  </a:lnTo>
                  <a:lnTo>
                    <a:pt x="34" y="91"/>
                  </a:lnTo>
                  <a:lnTo>
                    <a:pt x="34" y="89"/>
                  </a:lnTo>
                  <a:lnTo>
                    <a:pt x="34" y="86"/>
                  </a:lnTo>
                  <a:lnTo>
                    <a:pt x="34" y="84"/>
                  </a:lnTo>
                  <a:lnTo>
                    <a:pt x="33" y="81"/>
                  </a:lnTo>
                  <a:lnTo>
                    <a:pt x="33" y="79"/>
                  </a:lnTo>
                  <a:lnTo>
                    <a:pt x="33" y="76"/>
                  </a:lnTo>
                  <a:lnTo>
                    <a:pt x="33" y="74"/>
                  </a:lnTo>
                  <a:lnTo>
                    <a:pt x="32" y="72"/>
                  </a:lnTo>
                  <a:lnTo>
                    <a:pt x="32" y="70"/>
                  </a:lnTo>
                  <a:lnTo>
                    <a:pt x="32" y="67"/>
                  </a:lnTo>
                  <a:lnTo>
                    <a:pt x="31" y="65"/>
                  </a:lnTo>
                  <a:lnTo>
                    <a:pt x="31" y="62"/>
                  </a:lnTo>
                  <a:lnTo>
                    <a:pt x="31" y="60"/>
                  </a:lnTo>
                  <a:lnTo>
                    <a:pt x="30" y="58"/>
                  </a:lnTo>
                  <a:lnTo>
                    <a:pt x="29" y="55"/>
                  </a:lnTo>
                  <a:lnTo>
                    <a:pt x="29" y="53"/>
                  </a:lnTo>
                  <a:lnTo>
                    <a:pt x="28" y="51"/>
                  </a:lnTo>
                  <a:lnTo>
                    <a:pt x="27" y="48"/>
                  </a:lnTo>
                  <a:lnTo>
                    <a:pt x="27" y="46"/>
                  </a:lnTo>
                  <a:lnTo>
                    <a:pt x="26" y="44"/>
                  </a:lnTo>
                  <a:lnTo>
                    <a:pt x="25" y="42"/>
                  </a:lnTo>
                  <a:lnTo>
                    <a:pt x="24" y="39"/>
                  </a:lnTo>
                  <a:lnTo>
                    <a:pt x="24" y="37"/>
                  </a:lnTo>
                  <a:lnTo>
                    <a:pt x="23" y="35"/>
                  </a:lnTo>
                  <a:lnTo>
                    <a:pt x="23" y="33"/>
                  </a:lnTo>
                  <a:lnTo>
                    <a:pt x="22" y="30"/>
                  </a:lnTo>
                  <a:lnTo>
                    <a:pt x="21" y="28"/>
                  </a:lnTo>
                  <a:lnTo>
                    <a:pt x="21" y="26"/>
                  </a:lnTo>
                  <a:lnTo>
                    <a:pt x="20" y="24"/>
                  </a:lnTo>
                  <a:lnTo>
                    <a:pt x="19" y="21"/>
                  </a:lnTo>
                  <a:lnTo>
                    <a:pt x="19" y="19"/>
                  </a:lnTo>
                  <a:lnTo>
                    <a:pt x="18" y="17"/>
                  </a:lnTo>
                  <a:lnTo>
                    <a:pt x="18" y="16"/>
                  </a:lnTo>
                  <a:lnTo>
                    <a:pt x="17" y="13"/>
                  </a:lnTo>
                  <a:lnTo>
                    <a:pt x="16" y="10"/>
                  </a:lnTo>
                  <a:lnTo>
                    <a:pt x="15" y="7"/>
                  </a:lnTo>
                  <a:lnTo>
                    <a:pt x="15" y="5"/>
                  </a:lnTo>
                  <a:lnTo>
                    <a:pt x="14" y="3"/>
                  </a:lnTo>
                  <a:lnTo>
                    <a:pt x="14" y="1"/>
                  </a:lnTo>
                  <a:lnTo>
                    <a:pt x="14"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8" name="Freeform 100">
              <a:extLst>
                <a:ext uri="{FF2B5EF4-FFF2-40B4-BE49-F238E27FC236}">
                  <a16:creationId xmlns:a16="http://schemas.microsoft.com/office/drawing/2014/main" id="{8CA9E733-B36B-7871-C335-F7E0A49555D9}"/>
                </a:ext>
              </a:extLst>
            </p:cNvPr>
            <p:cNvSpPr>
              <a:spLocks/>
            </p:cNvSpPr>
            <p:nvPr/>
          </p:nvSpPr>
          <p:spPr bwMode="auto">
            <a:xfrm>
              <a:off x="1661" y="1706"/>
              <a:ext cx="38" cy="166"/>
            </a:xfrm>
            <a:custGeom>
              <a:avLst/>
              <a:gdLst/>
              <a:ahLst/>
              <a:cxnLst>
                <a:cxn ang="0">
                  <a:pos x="3" y="3"/>
                </a:cxn>
                <a:cxn ang="0">
                  <a:pos x="7" y="12"/>
                </a:cxn>
                <a:cxn ang="0">
                  <a:pos x="14" y="24"/>
                </a:cxn>
                <a:cxn ang="0">
                  <a:pos x="19" y="36"/>
                </a:cxn>
                <a:cxn ang="0">
                  <a:pos x="22" y="44"/>
                </a:cxn>
                <a:cxn ang="0">
                  <a:pos x="26" y="54"/>
                </a:cxn>
                <a:cxn ang="0">
                  <a:pos x="30" y="64"/>
                </a:cxn>
                <a:cxn ang="0">
                  <a:pos x="33" y="75"/>
                </a:cxn>
                <a:cxn ang="0">
                  <a:pos x="36" y="87"/>
                </a:cxn>
                <a:cxn ang="0">
                  <a:pos x="38" y="99"/>
                </a:cxn>
                <a:cxn ang="0">
                  <a:pos x="40" y="111"/>
                </a:cxn>
                <a:cxn ang="0">
                  <a:pos x="40" y="124"/>
                </a:cxn>
                <a:cxn ang="0">
                  <a:pos x="41" y="137"/>
                </a:cxn>
                <a:cxn ang="0">
                  <a:pos x="41" y="149"/>
                </a:cxn>
                <a:cxn ang="0">
                  <a:pos x="41" y="161"/>
                </a:cxn>
                <a:cxn ang="0">
                  <a:pos x="42" y="172"/>
                </a:cxn>
                <a:cxn ang="0">
                  <a:pos x="43" y="183"/>
                </a:cxn>
                <a:cxn ang="0">
                  <a:pos x="44" y="194"/>
                </a:cxn>
                <a:cxn ang="0">
                  <a:pos x="45" y="203"/>
                </a:cxn>
                <a:cxn ang="0">
                  <a:pos x="46" y="211"/>
                </a:cxn>
                <a:cxn ang="0">
                  <a:pos x="48" y="224"/>
                </a:cxn>
                <a:cxn ang="0">
                  <a:pos x="50" y="236"/>
                </a:cxn>
                <a:cxn ang="0">
                  <a:pos x="52" y="245"/>
                </a:cxn>
                <a:cxn ang="0">
                  <a:pos x="65" y="288"/>
                </a:cxn>
                <a:cxn ang="0">
                  <a:pos x="64" y="276"/>
                </a:cxn>
                <a:cxn ang="0">
                  <a:pos x="64" y="268"/>
                </a:cxn>
                <a:cxn ang="0">
                  <a:pos x="63" y="259"/>
                </a:cxn>
                <a:cxn ang="0">
                  <a:pos x="63" y="249"/>
                </a:cxn>
                <a:cxn ang="0">
                  <a:pos x="61" y="236"/>
                </a:cxn>
                <a:cxn ang="0">
                  <a:pos x="61" y="225"/>
                </a:cxn>
                <a:cxn ang="0">
                  <a:pos x="60" y="212"/>
                </a:cxn>
                <a:cxn ang="0">
                  <a:pos x="60" y="199"/>
                </a:cxn>
                <a:cxn ang="0">
                  <a:pos x="60" y="183"/>
                </a:cxn>
                <a:cxn ang="0">
                  <a:pos x="59" y="169"/>
                </a:cxn>
                <a:cxn ang="0">
                  <a:pos x="59" y="154"/>
                </a:cxn>
                <a:cxn ang="0">
                  <a:pos x="60" y="139"/>
                </a:cxn>
                <a:cxn ang="0">
                  <a:pos x="59" y="123"/>
                </a:cxn>
                <a:cxn ang="0">
                  <a:pos x="58" y="108"/>
                </a:cxn>
                <a:cxn ang="0">
                  <a:pos x="55" y="95"/>
                </a:cxn>
                <a:cxn ang="0">
                  <a:pos x="53" y="82"/>
                </a:cxn>
                <a:cxn ang="0">
                  <a:pos x="49" y="69"/>
                </a:cxn>
                <a:cxn ang="0">
                  <a:pos x="45" y="58"/>
                </a:cxn>
                <a:cxn ang="0">
                  <a:pos x="41" y="48"/>
                </a:cxn>
                <a:cxn ang="0">
                  <a:pos x="37" y="39"/>
                </a:cxn>
                <a:cxn ang="0">
                  <a:pos x="32" y="30"/>
                </a:cxn>
                <a:cxn ang="0">
                  <a:pos x="28" y="22"/>
                </a:cxn>
                <a:cxn ang="0">
                  <a:pos x="19" y="11"/>
                </a:cxn>
                <a:cxn ang="0">
                  <a:pos x="13" y="3"/>
                </a:cxn>
                <a:cxn ang="0">
                  <a:pos x="0" y="0"/>
                </a:cxn>
              </a:cxnLst>
              <a:rect l="0" t="0" r="r" b="b"/>
              <a:pathLst>
                <a:path w="66" h="292">
                  <a:moveTo>
                    <a:pt x="0" y="0"/>
                  </a:moveTo>
                  <a:lnTo>
                    <a:pt x="0" y="0"/>
                  </a:lnTo>
                  <a:lnTo>
                    <a:pt x="2" y="2"/>
                  </a:lnTo>
                  <a:lnTo>
                    <a:pt x="3" y="3"/>
                  </a:lnTo>
                  <a:lnTo>
                    <a:pt x="4" y="5"/>
                  </a:lnTo>
                  <a:lnTo>
                    <a:pt x="5" y="7"/>
                  </a:lnTo>
                  <a:lnTo>
                    <a:pt x="6" y="10"/>
                  </a:lnTo>
                  <a:lnTo>
                    <a:pt x="7" y="12"/>
                  </a:lnTo>
                  <a:lnTo>
                    <a:pt x="9" y="15"/>
                  </a:lnTo>
                  <a:lnTo>
                    <a:pt x="11" y="18"/>
                  </a:lnTo>
                  <a:lnTo>
                    <a:pt x="12" y="21"/>
                  </a:lnTo>
                  <a:lnTo>
                    <a:pt x="14" y="24"/>
                  </a:lnTo>
                  <a:lnTo>
                    <a:pt x="16" y="29"/>
                  </a:lnTo>
                  <a:lnTo>
                    <a:pt x="17" y="32"/>
                  </a:lnTo>
                  <a:lnTo>
                    <a:pt x="18" y="34"/>
                  </a:lnTo>
                  <a:lnTo>
                    <a:pt x="19" y="36"/>
                  </a:lnTo>
                  <a:lnTo>
                    <a:pt x="20" y="38"/>
                  </a:lnTo>
                  <a:lnTo>
                    <a:pt x="21" y="40"/>
                  </a:lnTo>
                  <a:lnTo>
                    <a:pt x="22" y="42"/>
                  </a:lnTo>
                  <a:lnTo>
                    <a:pt x="22" y="44"/>
                  </a:lnTo>
                  <a:lnTo>
                    <a:pt x="23" y="46"/>
                  </a:lnTo>
                  <a:lnTo>
                    <a:pt x="24" y="49"/>
                  </a:lnTo>
                  <a:lnTo>
                    <a:pt x="25" y="51"/>
                  </a:lnTo>
                  <a:lnTo>
                    <a:pt x="26" y="54"/>
                  </a:lnTo>
                  <a:lnTo>
                    <a:pt x="28" y="56"/>
                  </a:lnTo>
                  <a:lnTo>
                    <a:pt x="29" y="59"/>
                  </a:lnTo>
                  <a:lnTo>
                    <a:pt x="29" y="61"/>
                  </a:lnTo>
                  <a:lnTo>
                    <a:pt x="30" y="64"/>
                  </a:lnTo>
                  <a:lnTo>
                    <a:pt x="31" y="67"/>
                  </a:lnTo>
                  <a:lnTo>
                    <a:pt x="32" y="69"/>
                  </a:lnTo>
                  <a:lnTo>
                    <a:pt x="33" y="72"/>
                  </a:lnTo>
                  <a:lnTo>
                    <a:pt x="33" y="75"/>
                  </a:lnTo>
                  <a:lnTo>
                    <a:pt x="34" y="78"/>
                  </a:lnTo>
                  <a:lnTo>
                    <a:pt x="35" y="80"/>
                  </a:lnTo>
                  <a:lnTo>
                    <a:pt x="35" y="84"/>
                  </a:lnTo>
                  <a:lnTo>
                    <a:pt x="36" y="87"/>
                  </a:lnTo>
                  <a:lnTo>
                    <a:pt x="37" y="90"/>
                  </a:lnTo>
                  <a:lnTo>
                    <a:pt x="37" y="93"/>
                  </a:lnTo>
                  <a:lnTo>
                    <a:pt x="38" y="96"/>
                  </a:lnTo>
                  <a:lnTo>
                    <a:pt x="38" y="99"/>
                  </a:lnTo>
                  <a:lnTo>
                    <a:pt x="39" y="102"/>
                  </a:lnTo>
                  <a:lnTo>
                    <a:pt x="39" y="105"/>
                  </a:lnTo>
                  <a:lnTo>
                    <a:pt x="39" y="108"/>
                  </a:lnTo>
                  <a:lnTo>
                    <a:pt x="40" y="111"/>
                  </a:lnTo>
                  <a:lnTo>
                    <a:pt x="40" y="114"/>
                  </a:lnTo>
                  <a:lnTo>
                    <a:pt x="40" y="118"/>
                  </a:lnTo>
                  <a:lnTo>
                    <a:pt x="40" y="121"/>
                  </a:lnTo>
                  <a:lnTo>
                    <a:pt x="40" y="124"/>
                  </a:lnTo>
                  <a:lnTo>
                    <a:pt x="41" y="127"/>
                  </a:lnTo>
                  <a:lnTo>
                    <a:pt x="41" y="130"/>
                  </a:lnTo>
                  <a:lnTo>
                    <a:pt x="41" y="133"/>
                  </a:lnTo>
                  <a:lnTo>
                    <a:pt x="41" y="137"/>
                  </a:lnTo>
                  <a:lnTo>
                    <a:pt x="41" y="140"/>
                  </a:lnTo>
                  <a:lnTo>
                    <a:pt x="41" y="143"/>
                  </a:lnTo>
                  <a:lnTo>
                    <a:pt x="41" y="146"/>
                  </a:lnTo>
                  <a:lnTo>
                    <a:pt x="41" y="149"/>
                  </a:lnTo>
                  <a:lnTo>
                    <a:pt x="41" y="152"/>
                  </a:lnTo>
                  <a:lnTo>
                    <a:pt x="41" y="155"/>
                  </a:lnTo>
                  <a:lnTo>
                    <a:pt x="41" y="158"/>
                  </a:lnTo>
                  <a:lnTo>
                    <a:pt x="41" y="161"/>
                  </a:lnTo>
                  <a:lnTo>
                    <a:pt x="42" y="164"/>
                  </a:lnTo>
                  <a:lnTo>
                    <a:pt x="42" y="167"/>
                  </a:lnTo>
                  <a:lnTo>
                    <a:pt x="42" y="170"/>
                  </a:lnTo>
                  <a:lnTo>
                    <a:pt x="42" y="172"/>
                  </a:lnTo>
                  <a:lnTo>
                    <a:pt x="43" y="175"/>
                  </a:lnTo>
                  <a:lnTo>
                    <a:pt x="43" y="178"/>
                  </a:lnTo>
                  <a:lnTo>
                    <a:pt x="43" y="180"/>
                  </a:lnTo>
                  <a:lnTo>
                    <a:pt x="43" y="183"/>
                  </a:lnTo>
                  <a:lnTo>
                    <a:pt x="43" y="185"/>
                  </a:lnTo>
                  <a:lnTo>
                    <a:pt x="43" y="188"/>
                  </a:lnTo>
                  <a:lnTo>
                    <a:pt x="44" y="190"/>
                  </a:lnTo>
                  <a:lnTo>
                    <a:pt x="44" y="194"/>
                  </a:lnTo>
                  <a:lnTo>
                    <a:pt x="44" y="196"/>
                  </a:lnTo>
                  <a:lnTo>
                    <a:pt x="44" y="198"/>
                  </a:lnTo>
                  <a:lnTo>
                    <a:pt x="45" y="200"/>
                  </a:lnTo>
                  <a:lnTo>
                    <a:pt x="45" y="203"/>
                  </a:lnTo>
                  <a:lnTo>
                    <a:pt x="45" y="205"/>
                  </a:lnTo>
                  <a:lnTo>
                    <a:pt x="45" y="207"/>
                  </a:lnTo>
                  <a:lnTo>
                    <a:pt x="46" y="209"/>
                  </a:lnTo>
                  <a:lnTo>
                    <a:pt x="46" y="211"/>
                  </a:lnTo>
                  <a:lnTo>
                    <a:pt x="46" y="214"/>
                  </a:lnTo>
                  <a:lnTo>
                    <a:pt x="47" y="217"/>
                  </a:lnTo>
                  <a:lnTo>
                    <a:pt x="47" y="221"/>
                  </a:lnTo>
                  <a:lnTo>
                    <a:pt x="48" y="224"/>
                  </a:lnTo>
                  <a:lnTo>
                    <a:pt x="48" y="228"/>
                  </a:lnTo>
                  <a:lnTo>
                    <a:pt x="49" y="230"/>
                  </a:lnTo>
                  <a:lnTo>
                    <a:pt x="49" y="233"/>
                  </a:lnTo>
                  <a:lnTo>
                    <a:pt x="50" y="236"/>
                  </a:lnTo>
                  <a:lnTo>
                    <a:pt x="50" y="238"/>
                  </a:lnTo>
                  <a:lnTo>
                    <a:pt x="50" y="240"/>
                  </a:lnTo>
                  <a:lnTo>
                    <a:pt x="51" y="244"/>
                  </a:lnTo>
                  <a:lnTo>
                    <a:pt x="52" y="245"/>
                  </a:lnTo>
                  <a:lnTo>
                    <a:pt x="52" y="248"/>
                  </a:lnTo>
                  <a:lnTo>
                    <a:pt x="53" y="248"/>
                  </a:lnTo>
                  <a:lnTo>
                    <a:pt x="66" y="292"/>
                  </a:lnTo>
                  <a:lnTo>
                    <a:pt x="65" y="288"/>
                  </a:lnTo>
                  <a:lnTo>
                    <a:pt x="65" y="285"/>
                  </a:lnTo>
                  <a:lnTo>
                    <a:pt x="65" y="283"/>
                  </a:lnTo>
                  <a:lnTo>
                    <a:pt x="64" y="279"/>
                  </a:lnTo>
                  <a:lnTo>
                    <a:pt x="64" y="276"/>
                  </a:lnTo>
                  <a:lnTo>
                    <a:pt x="64" y="273"/>
                  </a:lnTo>
                  <a:lnTo>
                    <a:pt x="64" y="272"/>
                  </a:lnTo>
                  <a:lnTo>
                    <a:pt x="64" y="269"/>
                  </a:lnTo>
                  <a:lnTo>
                    <a:pt x="64" y="268"/>
                  </a:lnTo>
                  <a:lnTo>
                    <a:pt x="63" y="265"/>
                  </a:lnTo>
                  <a:lnTo>
                    <a:pt x="63" y="263"/>
                  </a:lnTo>
                  <a:lnTo>
                    <a:pt x="63" y="261"/>
                  </a:lnTo>
                  <a:lnTo>
                    <a:pt x="63" y="259"/>
                  </a:lnTo>
                  <a:lnTo>
                    <a:pt x="63" y="256"/>
                  </a:lnTo>
                  <a:lnTo>
                    <a:pt x="63" y="254"/>
                  </a:lnTo>
                  <a:lnTo>
                    <a:pt x="63" y="251"/>
                  </a:lnTo>
                  <a:lnTo>
                    <a:pt x="63" y="249"/>
                  </a:lnTo>
                  <a:lnTo>
                    <a:pt x="62" y="245"/>
                  </a:lnTo>
                  <a:lnTo>
                    <a:pt x="62" y="242"/>
                  </a:lnTo>
                  <a:lnTo>
                    <a:pt x="61" y="239"/>
                  </a:lnTo>
                  <a:lnTo>
                    <a:pt x="61" y="236"/>
                  </a:lnTo>
                  <a:lnTo>
                    <a:pt x="61" y="233"/>
                  </a:lnTo>
                  <a:lnTo>
                    <a:pt x="61" y="230"/>
                  </a:lnTo>
                  <a:lnTo>
                    <a:pt x="61" y="228"/>
                  </a:lnTo>
                  <a:lnTo>
                    <a:pt x="61" y="225"/>
                  </a:lnTo>
                  <a:lnTo>
                    <a:pt x="61" y="221"/>
                  </a:lnTo>
                  <a:lnTo>
                    <a:pt x="61" y="218"/>
                  </a:lnTo>
                  <a:lnTo>
                    <a:pt x="60" y="215"/>
                  </a:lnTo>
                  <a:lnTo>
                    <a:pt x="60" y="212"/>
                  </a:lnTo>
                  <a:lnTo>
                    <a:pt x="60" y="208"/>
                  </a:lnTo>
                  <a:lnTo>
                    <a:pt x="60" y="205"/>
                  </a:lnTo>
                  <a:lnTo>
                    <a:pt x="60" y="202"/>
                  </a:lnTo>
                  <a:lnTo>
                    <a:pt x="60" y="199"/>
                  </a:lnTo>
                  <a:lnTo>
                    <a:pt x="60" y="195"/>
                  </a:lnTo>
                  <a:lnTo>
                    <a:pt x="60" y="192"/>
                  </a:lnTo>
                  <a:lnTo>
                    <a:pt x="60" y="187"/>
                  </a:lnTo>
                  <a:lnTo>
                    <a:pt x="60" y="183"/>
                  </a:lnTo>
                  <a:lnTo>
                    <a:pt x="59" y="180"/>
                  </a:lnTo>
                  <a:lnTo>
                    <a:pt x="59" y="176"/>
                  </a:lnTo>
                  <a:lnTo>
                    <a:pt x="59" y="172"/>
                  </a:lnTo>
                  <a:lnTo>
                    <a:pt x="59" y="169"/>
                  </a:lnTo>
                  <a:lnTo>
                    <a:pt x="59" y="165"/>
                  </a:lnTo>
                  <a:lnTo>
                    <a:pt x="59" y="162"/>
                  </a:lnTo>
                  <a:lnTo>
                    <a:pt x="59" y="158"/>
                  </a:lnTo>
                  <a:lnTo>
                    <a:pt x="59" y="154"/>
                  </a:lnTo>
                  <a:lnTo>
                    <a:pt x="59" y="150"/>
                  </a:lnTo>
                  <a:lnTo>
                    <a:pt x="59" y="147"/>
                  </a:lnTo>
                  <a:lnTo>
                    <a:pt x="59" y="143"/>
                  </a:lnTo>
                  <a:lnTo>
                    <a:pt x="60" y="139"/>
                  </a:lnTo>
                  <a:lnTo>
                    <a:pt x="59" y="134"/>
                  </a:lnTo>
                  <a:lnTo>
                    <a:pt x="59" y="130"/>
                  </a:lnTo>
                  <a:lnTo>
                    <a:pt x="59" y="126"/>
                  </a:lnTo>
                  <a:lnTo>
                    <a:pt x="59" y="123"/>
                  </a:lnTo>
                  <a:lnTo>
                    <a:pt x="59" y="119"/>
                  </a:lnTo>
                  <a:lnTo>
                    <a:pt x="58" y="115"/>
                  </a:lnTo>
                  <a:lnTo>
                    <a:pt x="58" y="112"/>
                  </a:lnTo>
                  <a:lnTo>
                    <a:pt x="58" y="108"/>
                  </a:lnTo>
                  <a:lnTo>
                    <a:pt x="57" y="105"/>
                  </a:lnTo>
                  <a:lnTo>
                    <a:pt x="56" y="101"/>
                  </a:lnTo>
                  <a:lnTo>
                    <a:pt x="56" y="98"/>
                  </a:lnTo>
                  <a:lnTo>
                    <a:pt x="55" y="95"/>
                  </a:lnTo>
                  <a:lnTo>
                    <a:pt x="54" y="91"/>
                  </a:lnTo>
                  <a:lnTo>
                    <a:pt x="54" y="88"/>
                  </a:lnTo>
                  <a:lnTo>
                    <a:pt x="53" y="85"/>
                  </a:lnTo>
                  <a:lnTo>
                    <a:pt x="53" y="82"/>
                  </a:lnTo>
                  <a:lnTo>
                    <a:pt x="51" y="78"/>
                  </a:lnTo>
                  <a:lnTo>
                    <a:pt x="50" y="75"/>
                  </a:lnTo>
                  <a:lnTo>
                    <a:pt x="49" y="72"/>
                  </a:lnTo>
                  <a:lnTo>
                    <a:pt x="49" y="69"/>
                  </a:lnTo>
                  <a:lnTo>
                    <a:pt x="48" y="66"/>
                  </a:lnTo>
                  <a:lnTo>
                    <a:pt x="47" y="63"/>
                  </a:lnTo>
                  <a:lnTo>
                    <a:pt x="46" y="60"/>
                  </a:lnTo>
                  <a:lnTo>
                    <a:pt x="45" y="58"/>
                  </a:lnTo>
                  <a:lnTo>
                    <a:pt x="44" y="55"/>
                  </a:lnTo>
                  <a:lnTo>
                    <a:pt x="43" y="53"/>
                  </a:lnTo>
                  <a:lnTo>
                    <a:pt x="42" y="50"/>
                  </a:lnTo>
                  <a:lnTo>
                    <a:pt x="41" y="48"/>
                  </a:lnTo>
                  <a:lnTo>
                    <a:pt x="40" y="45"/>
                  </a:lnTo>
                  <a:lnTo>
                    <a:pt x="39" y="43"/>
                  </a:lnTo>
                  <a:lnTo>
                    <a:pt x="38" y="41"/>
                  </a:lnTo>
                  <a:lnTo>
                    <a:pt x="37" y="39"/>
                  </a:lnTo>
                  <a:lnTo>
                    <a:pt x="35" y="36"/>
                  </a:lnTo>
                  <a:lnTo>
                    <a:pt x="34" y="34"/>
                  </a:lnTo>
                  <a:lnTo>
                    <a:pt x="33" y="32"/>
                  </a:lnTo>
                  <a:lnTo>
                    <a:pt x="32" y="30"/>
                  </a:lnTo>
                  <a:lnTo>
                    <a:pt x="31" y="28"/>
                  </a:lnTo>
                  <a:lnTo>
                    <a:pt x="30" y="25"/>
                  </a:lnTo>
                  <a:lnTo>
                    <a:pt x="29" y="23"/>
                  </a:lnTo>
                  <a:lnTo>
                    <a:pt x="28" y="22"/>
                  </a:lnTo>
                  <a:lnTo>
                    <a:pt x="25" y="18"/>
                  </a:lnTo>
                  <a:lnTo>
                    <a:pt x="22" y="16"/>
                  </a:lnTo>
                  <a:lnTo>
                    <a:pt x="20" y="13"/>
                  </a:lnTo>
                  <a:lnTo>
                    <a:pt x="19" y="11"/>
                  </a:lnTo>
                  <a:lnTo>
                    <a:pt x="17" y="8"/>
                  </a:lnTo>
                  <a:lnTo>
                    <a:pt x="15" y="6"/>
                  </a:lnTo>
                  <a:lnTo>
                    <a:pt x="14" y="4"/>
                  </a:lnTo>
                  <a:lnTo>
                    <a:pt x="13" y="3"/>
                  </a:lnTo>
                  <a:lnTo>
                    <a:pt x="12" y="2"/>
                  </a:lnTo>
                  <a:lnTo>
                    <a:pt x="11" y="1"/>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9" name="Freeform 101">
              <a:extLst>
                <a:ext uri="{FF2B5EF4-FFF2-40B4-BE49-F238E27FC236}">
                  <a16:creationId xmlns:a16="http://schemas.microsoft.com/office/drawing/2014/main" id="{EDBCFFF7-D4D1-94CA-011D-6619967156BD}"/>
                </a:ext>
              </a:extLst>
            </p:cNvPr>
            <p:cNvSpPr>
              <a:spLocks/>
            </p:cNvSpPr>
            <p:nvPr/>
          </p:nvSpPr>
          <p:spPr bwMode="auto">
            <a:xfrm>
              <a:off x="1640" y="1900"/>
              <a:ext cx="60" cy="51"/>
            </a:xfrm>
            <a:custGeom>
              <a:avLst/>
              <a:gdLst/>
              <a:ahLst/>
              <a:cxnLst>
                <a:cxn ang="0">
                  <a:pos x="104" y="0"/>
                </a:cxn>
                <a:cxn ang="0">
                  <a:pos x="75" y="26"/>
                </a:cxn>
                <a:cxn ang="0">
                  <a:pos x="43" y="63"/>
                </a:cxn>
                <a:cxn ang="0">
                  <a:pos x="38" y="74"/>
                </a:cxn>
                <a:cxn ang="0">
                  <a:pos x="23" y="80"/>
                </a:cxn>
                <a:cxn ang="0">
                  <a:pos x="0" y="91"/>
                </a:cxn>
                <a:cxn ang="0">
                  <a:pos x="40" y="85"/>
                </a:cxn>
                <a:cxn ang="0">
                  <a:pos x="102" y="19"/>
                </a:cxn>
                <a:cxn ang="0">
                  <a:pos x="104" y="0"/>
                </a:cxn>
                <a:cxn ang="0">
                  <a:pos x="104" y="0"/>
                </a:cxn>
              </a:cxnLst>
              <a:rect l="0" t="0" r="r" b="b"/>
              <a:pathLst>
                <a:path w="104" h="91">
                  <a:moveTo>
                    <a:pt x="104" y="0"/>
                  </a:moveTo>
                  <a:lnTo>
                    <a:pt x="75" y="26"/>
                  </a:lnTo>
                  <a:lnTo>
                    <a:pt x="43" y="63"/>
                  </a:lnTo>
                  <a:lnTo>
                    <a:pt x="38" y="74"/>
                  </a:lnTo>
                  <a:lnTo>
                    <a:pt x="23" y="80"/>
                  </a:lnTo>
                  <a:lnTo>
                    <a:pt x="0" y="91"/>
                  </a:lnTo>
                  <a:lnTo>
                    <a:pt x="40" y="85"/>
                  </a:lnTo>
                  <a:lnTo>
                    <a:pt x="102" y="19"/>
                  </a:lnTo>
                  <a:lnTo>
                    <a:pt x="104" y="0"/>
                  </a:lnTo>
                  <a:lnTo>
                    <a:pt x="10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0" name="Freeform 102">
              <a:extLst>
                <a:ext uri="{FF2B5EF4-FFF2-40B4-BE49-F238E27FC236}">
                  <a16:creationId xmlns:a16="http://schemas.microsoft.com/office/drawing/2014/main" id="{6064BF00-7B97-3CA4-03FB-5A18C98C8352}"/>
                </a:ext>
              </a:extLst>
            </p:cNvPr>
            <p:cNvSpPr>
              <a:spLocks/>
            </p:cNvSpPr>
            <p:nvPr/>
          </p:nvSpPr>
          <p:spPr bwMode="auto">
            <a:xfrm>
              <a:off x="1596" y="1937"/>
              <a:ext cx="49" cy="24"/>
            </a:xfrm>
            <a:custGeom>
              <a:avLst/>
              <a:gdLst/>
              <a:ahLst/>
              <a:cxnLst>
                <a:cxn ang="0">
                  <a:pos x="88" y="25"/>
                </a:cxn>
                <a:cxn ang="0">
                  <a:pos x="86" y="26"/>
                </a:cxn>
                <a:cxn ang="0">
                  <a:pos x="82" y="28"/>
                </a:cxn>
                <a:cxn ang="0">
                  <a:pos x="80" y="29"/>
                </a:cxn>
                <a:cxn ang="0">
                  <a:pos x="78" y="30"/>
                </a:cxn>
                <a:cxn ang="0">
                  <a:pos x="75" y="32"/>
                </a:cxn>
                <a:cxn ang="0">
                  <a:pos x="72" y="33"/>
                </a:cxn>
                <a:cxn ang="0">
                  <a:pos x="69" y="35"/>
                </a:cxn>
                <a:cxn ang="0">
                  <a:pos x="66" y="36"/>
                </a:cxn>
                <a:cxn ang="0">
                  <a:pos x="64" y="38"/>
                </a:cxn>
                <a:cxn ang="0">
                  <a:pos x="61" y="39"/>
                </a:cxn>
                <a:cxn ang="0">
                  <a:pos x="58" y="40"/>
                </a:cxn>
                <a:cxn ang="0">
                  <a:pos x="56" y="41"/>
                </a:cxn>
                <a:cxn ang="0">
                  <a:pos x="53" y="42"/>
                </a:cxn>
                <a:cxn ang="0">
                  <a:pos x="52" y="42"/>
                </a:cxn>
                <a:cxn ang="0">
                  <a:pos x="49" y="41"/>
                </a:cxn>
                <a:cxn ang="0">
                  <a:pos x="47" y="41"/>
                </a:cxn>
                <a:cxn ang="0">
                  <a:pos x="44" y="39"/>
                </a:cxn>
                <a:cxn ang="0">
                  <a:pos x="42" y="38"/>
                </a:cxn>
                <a:cxn ang="0">
                  <a:pos x="39" y="36"/>
                </a:cxn>
                <a:cxn ang="0">
                  <a:pos x="35" y="34"/>
                </a:cxn>
                <a:cxn ang="0">
                  <a:pos x="32" y="32"/>
                </a:cxn>
                <a:cxn ang="0">
                  <a:pos x="29" y="30"/>
                </a:cxn>
                <a:cxn ang="0">
                  <a:pos x="25" y="27"/>
                </a:cxn>
                <a:cxn ang="0">
                  <a:pos x="22" y="25"/>
                </a:cxn>
                <a:cxn ang="0">
                  <a:pos x="19" y="23"/>
                </a:cxn>
                <a:cxn ang="0">
                  <a:pos x="17" y="21"/>
                </a:cxn>
                <a:cxn ang="0">
                  <a:pos x="14" y="20"/>
                </a:cxn>
                <a:cxn ang="0">
                  <a:pos x="13" y="19"/>
                </a:cxn>
                <a:cxn ang="0">
                  <a:pos x="12" y="18"/>
                </a:cxn>
                <a:cxn ang="0">
                  <a:pos x="0" y="0"/>
                </a:cxn>
                <a:cxn ang="0">
                  <a:pos x="41" y="25"/>
                </a:cxn>
                <a:cxn ang="0">
                  <a:pos x="88" y="25"/>
                </a:cxn>
                <a:cxn ang="0">
                  <a:pos x="88" y="25"/>
                </a:cxn>
              </a:cxnLst>
              <a:rect l="0" t="0" r="r" b="b"/>
              <a:pathLst>
                <a:path w="88" h="42">
                  <a:moveTo>
                    <a:pt x="88" y="25"/>
                  </a:moveTo>
                  <a:lnTo>
                    <a:pt x="86" y="26"/>
                  </a:lnTo>
                  <a:lnTo>
                    <a:pt x="82" y="28"/>
                  </a:lnTo>
                  <a:lnTo>
                    <a:pt x="80" y="29"/>
                  </a:lnTo>
                  <a:lnTo>
                    <a:pt x="78" y="30"/>
                  </a:lnTo>
                  <a:lnTo>
                    <a:pt x="75" y="32"/>
                  </a:lnTo>
                  <a:lnTo>
                    <a:pt x="72" y="33"/>
                  </a:lnTo>
                  <a:lnTo>
                    <a:pt x="69" y="35"/>
                  </a:lnTo>
                  <a:lnTo>
                    <a:pt x="66" y="36"/>
                  </a:lnTo>
                  <a:lnTo>
                    <a:pt x="64" y="38"/>
                  </a:lnTo>
                  <a:lnTo>
                    <a:pt x="61" y="39"/>
                  </a:lnTo>
                  <a:lnTo>
                    <a:pt x="58" y="40"/>
                  </a:lnTo>
                  <a:lnTo>
                    <a:pt x="56" y="41"/>
                  </a:lnTo>
                  <a:lnTo>
                    <a:pt x="53" y="42"/>
                  </a:lnTo>
                  <a:lnTo>
                    <a:pt x="52" y="42"/>
                  </a:lnTo>
                  <a:lnTo>
                    <a:pt x="49" y="41"/>
                  </a:lnTo>
                  <a:lnTo>
                    <a:pt x="47" y="41"/>
                  </a:lnTo>
                  <a:lnTo>
                    <a:pt x="44" y="39"/>
                  </a:lnTo>
                  <a:lnTo>
                    <a:pt x="42" y="38"/>
                  </a:lnTo>
                  <a:lnTo>
                    <a:pt x="39" y="36"/>
                  </a:lnTo>
                  <a:lnTo>
                    <a:pt x="35" y="34"/>
                  </a:lnTo>
                  <a:lnTo>
                    <a:pt x="32" y="32"/>
                  </a:lnTo>
                  <a:lnTo>
                    <a:pt x="29" y="30"/>
                  </a:lnTo>
                  <a:lnTo>
                    <a:pt x="25" y="27"/>
                  </a:lnTo>
                  <a:lnTo>
                    <a:pt x="22" y="25"/>
                  </a:lnTo>
                  <a:lnTo>
                    <a:pt x="19" y="23"/>
                  </a:lnTo>
                  <a:lnTo>
                    <a:pt x="17" y="21"/>
                  </a:lnTo>
                  <a:lnTo>
                    <a:pt x="14" y="20"/>
                  </a:lnTo>
                  <a:lnTo>
                    <a:pt x="13" y="19"/>
                  </a:lnTo>
                  <a:lnTo>
                    <a:pt x="12" y="18"/>
                  </a:lnTo>
                  <a:lnTo>
                    <a:pt x="0" y="0"/>
                  </a:lnTo>
                  <a:lnTo>
                    <a:pt x="41" y="25"/>
                  </a:lnTo>
                  <a:lnTo>
                    <a:pt x="88" y="25"/>
                  </a:lnTo>
                  <a:lnTo>
                    <a:pt x="88" y="2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1" name="Freeform 103">
              <a:extLst>
                <a:ext uri="{FF2B5EF4-FFF2-40B4-BE49-F238E27FC236}">
                  <a16:creationId xmlns:a16="http://schemas.microsoft.com/office/drawing/2014/main" id="{5FA8A902-DAEC-3D73-0823-8577E5B5474A}"/>
                </a:ext>
              </a:extLst>
            </p:cNvPr>
            <p:cNvSpPr>
              <a:spLocks/>
            </p:cNvSpPr>
            <p:nvPr/>
          </p:nvSpPr>
          <p:spPr bwMode="auto">
            <a:xfrm>
              <a:off x="1611" y="1910"/>
              <a:ext cx="60" cy="32"/>
            </a:xfrm>
            <a:custGeom>
              <a:avLst/>
              <a:gdLst/>
              <a:ahLst/>
              <a:cxnLst>
                <a:cxn ang="0">
                  <a:pos x="104" y="3"/>
                </a:cxn>
                <a:cxn ang="0">
                  <a:pos x="78" y="5"/>
                </a:cxn>
                <a:cxn ang="0">
                  <a:pos x="48" y="10"/>
                </a:cxn>
                <a:cxn ang="0">
                  <a:pos x="33" y="0"/>
                </a:cxn>
                <a:cxn ang="0">
                  <a:pos x="36" y="16"/>
                </a:cxn>
                <a:cxn ang="0">
                  <a:pos x="45" y="25"/>
                </a:cxn>
                <a:cxn ang="0">
                  <a:pos x="19" y="40"/>
                </a:cxn>
                <a:cxn ang="0">
                  <a:pos x="0" y="47"/>
                </a:cxn>
                <a:cxn ang="0">
                  <a:pos x="33" y="56"/>
                </a:cxn>
                <a:cxn ang="0">
                  <a:pos x="83" y="28"/>
                </a:cxn>
                <a:cxn ang="0">
                  <a:pos x="77" y="19"/>
                </a:cxn>
                <a:cxn ang="0">
                  <a:pos x="104" y="3"/>
                </a:cxn>
                <a:cxn ang="0">
                  <a:pos x="104" y="3"/>
                </a:cxn>
              </a:cxnLst>
              <a:rect l="0" t="0" r="r" b="b"/>
              <a:pathLst>
                <a:path w="104" h="56">
                  <a:moveTo>
                    <a:pt x="104" y="3"/>
                  </a:moveTo>
                  <a:lnTo>
                    <a:pt x="78" y="5"/>
                  </a:lnTo>
                  <a:lnTo>
                    <a:pt x="48" y="10"/>
                  </a:lnTo>
                  <a:lnTo>
                    <a:pt x="33" y="0"/>
                  </a:lnTo>
                  <a:lnTo>
                    <a:pt x="36" y="16"/>
                  </a:lnTo>
                  <a:lnTo>
                    <a:pt x="45" y="25"/>
                  </a:lnTo>
                  <a:lnTo>
                    <a:pt x="19" y="40"/>
                  </a:lnTo>
                  <a:lnTo>
                    <a:pt x="0" y="47"/>
                  </a:lnTo>
                  <a:lnTo>
                    <a:pt x="33" y="56"/>
                  </a:lnTo>
                  <a:lnTo>
                    <a:pt x="83" y="28"/>
                  </a:lnTo>
                  <a:lnTo>
                    <a:pt x="77" y="19"/>
                  </a:lnTo>
                  <a:lnTo>
                    <a:pt x="104" y="3"/>
                  </a:lnTo>
                  <a:lnTo>
                    <a:pt x="104"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2" name="Freeform 104">
              <a:extLst>
                <a:ext uri="{FF2B5EF4-FFF2-40B4-BE49-F238E27FC236}">
                  <a16:creationId xmlns:a16="http://schemas.microsoft.com/office/drawing/2014/main" id="{B7CEEF5D-3849-AC33-A0DF-53D0204C7A8C}"/>
                </a:ext>
              </a:extLst>
            </p:cNvPr>
            <p:cNvSpPr>
              <a:spLocks/>
            </p:cNvSpPr>
            <p:nvPr/>
          </p:nvSpPr>
          <p:spPr bwMode="auto">
            <a:xfrm>
              <a:off x="1655" y="1822"/>
              <a:ext cx="20" cy="75"/>
            </a:xfrm>
            <a:custGeom>
              <a:avLst/>
              <a:gdLst/>
              <a:ahLst/>
              <a:cxnLst>
                <a:cxn ang="0">
                  <a:pos x="1" y="1"/>
                </a:cxn>
                <a:cxn ang="0">
                  <a:pos x="3" y="5"/>
                </a:cxn>
                <a:cxn ang="0">
                  <a:pos x="5" y="10"/>
                </a:cxn>
                <a:cxn ang="0">
                  <a:pos x="9" y="16"/>
                </a:cxn>
                <a:cxn ang="0">
                  <a:pos x="13" y="23"/>
                </a:cxn>
                <a:cxn ang="0">
                  <a:pos x="14" y="27"/>
                </a:cxn>
                <a:cxn ang="0">
                  <a:pos x="16" y="31"/>
                </a:cxn>
                <a:cxn ang="0">
                  <a:pos x="17" y="35"/>
                </a:cxn>
                <a:cxn ang="0">
                  <a:pos x="19" y="39"/>
                </a:cxn>
                <a:cxn ang="0">
                  <a:pos x="20" y="44"/>
                </a:cxn>
                <a:cxn ang="0">
                  <a:pos x="21" y="48"/>
                </a:cxn>
                <a:cxn ang="0">
                  <a:pos x="21" y="52"/>
                </a:cxn>
                <a:cxn ang="0">
                  <a:pos x="21" y="56"/>
                </a:cxn>
                <a:cxn ang="0">
                  <a:pos x="21" y="60"/>
                </a:cxn>
                <a:cxn ang="0">
                  <a:pos x="21" y="64"/>
                </a:cxn>
                <a:cxn ang="0">
                  <a:pos x="21" y="68"/>
                </a:cxn>
                <a:cxn ang="0">
                  <a:pos x="21" y="72"/>
                </a:cxn>
                <a:cxn ang="0">
                  <a:pos x="21" y="80"/>
                </a:cxn>
                <a:cxn ang="0">
                  <a:pos x="20" y="86"/>
                </a:cxn>
                <a:cxn ang="0">
                  <a:pos x="19" y="91"/>
                </a:cxn>
                <a:cxn ang="0">
                  <a:pos x="19" y="94"/>
                </a:cxn>
                <a:cxn ang="0">
                  <a:pos x="19" y="96"/>
                </a:cxn>
                <a:cxn ang="0">
                  <a:pos x="15" y="127"/>
                </a:cxn>
                <a:cxn ang="0">
                  <a:pos x="17" y="122"/>
                </a:cxn>
                <a:cxn ang="0">
                  <a:pos x="21" y="118"/>
                </a:cxn>
                <a:cxn ang="0">
                  <a:pos x="27" y="115"/>
                </a:cxn>
                <a:cxn ang="0">
                  <a:pos x="30" y="111"/>
                </a:cxn>
                <a:cxn ang="0">
                  <a:pos x="32" y="106"/>
                </a:cxn>
                <a:cxn ang="0">
                  <a:pos x="33" y="98"/>
                </a:cxn>
                <a:cxn ang="0">
                  <a:pos x="34" y="93"/>
                </a:cxn>
                <a:cxn ang="0">
                  <a:pos x="34" y="89"/>
                </a:cxn>
                <a:cxn ang="0">
                  <a:pos x="34" y="85"/>
                </a:cxn>
                <a:cxn ang="0">
                  <a:pos x="34" y="81"/>
                </a:cxn>
                <a:cxn ang="0">
                  <a:pos x="34" y="75"/>
                </a:cxn>
                <a:cxn ang="0">
                  <a:pos x="34" y="70"/>
                </a:cxn>
                <a:cxn ang="0">
                  <a:pos x="33" y="68"/>
                </a:cxn>
                <a:cxn ang="0">
                  <a:pos x="33" y="65"/>
                </a:cxn>
                <a:cxn ang="0">
                  <a:pos x="32" y="60"/>
                </a:cxn>
                <a:cxn ang="0">
                  <a:pos x="31" y="53"/>
                </a:cxn>
                <a:cxn ang="0">
                  <a:pos x="30" y="48"/>
                </a:cxn>
                <a:cxn ang="0">
                  <a:pos x="29" y="44"/>
                </a:cxn>
                <a:cxn ang="0">
                  <a:pos x="28" y="39"/>
                </a:cxn>
                <a:cxn ang="0">
                  <a:pos x="27" y="35"/>
                </a:cxn>
                <a:cxn ang="0">
                  <a:pos x="26" y="31"/>
                </a:cxn>
                <a:cxn ang="0">
                  <a:pos x="25" y="27"/>
                </a:cxn>
                <a:cxn ang="0">
                  <a:pos x="23" y="21"/>
                </a:cxn>
                <a:cxn ang="0">
                  <a:pos x="19" y="15"/>
                </a:cxn>
                <a:cxn ang="0">
                  <a:pos x="15" y="10"/>
                </a:cxn>
                <a:cxn ang="0">
                  <a:pos x="10" y="5"/>
                </a:cxn>
                <a:cxn ang="0">
                  <a:pos x="4" y="1"/>
                </a:cxn>
                <a:cxn ang="0">
                  <a:pos x="0" y="0"/>
                </a:cxn>
                <a:cxn ang="0">
                  <a:pos x="0" y="0"/>
                </a:cxn>
              </a:cxnLst>
              <a:rect l="0" t="0" r="r" b="b"/>
              <a:pathLst>
                <a:path w="34" h="131">
                  <a:moveTo>
                    <a:pt x="0" y="0"/>
                  </a:moveTo>
                  <a:lnTo>
                    <a:pt x="1" y="1"/>
                  </a:lnTo>
                  <a:lnTo>
                    <a:pt x="1" y="2"/>
                  </a:lnTo>
                  <a:lnTo>
                    <a:pt x="3" y="5"/>
                  </a:lnTo>
                  <a:lnTo>
                    <a:pt x="4" y="7"/>
                  </a:lnTo>
                  <a:lnTo>
                    <a:pt x="5" y="10"/>
                  </a:lnTo>
                  <a:lnTo>
                    <a:pt x="7" y="13"/>
                  </a:lnTo>
                  <a:lnTo>
                    <a:pt x="9" y="16"/>
                  </a:lnTo>
                  <a:lnTo>
                    <a:pt x="11" y="19"/>
                  </a:lnTo>
                  <a:lnTo>
                    <a:pt x="13" y="23"/>
                  </a:lnTo>
                  <a:lnTo>
                    <a:pt x="13" y="25"/>
                  </a:lnTo>
                  <a:lnTo>
                    <a:pt x="14" y="27"/>
                  </a:lnTo>
                  <a:lnTo>
                    <a:pt x="15" y="29"/>
                  </a:lnTo>
                  <a:lnTo>
                    <a:pt x="16" y="31"/>
                  </a:lnTo>
                  <a:lnTo>
                    <a:pt x="16" y="33"/>
                  </a:lnTo>
                  <a:lnTo>
                    <a:pt x="17" y="35"/>
                  </a:lnTo>
                  <a:lnTo>
                    <a:pt x="18" y="37"/>
                  </a:lnTo>
                  <a:lnTo>
                    <a:pt x="19" y="39"/>
                  </a:lnTo>
                  <a:lnTo>
                    <a:pt x="19" y="41"/>
                  </a:lnTo>
                  <a:lnTo>
                    <a:pt x="20" y="44"/>
                  </a:lnTo>
                  <a:lnTo>
                    <a:pt x="20" y="46"/>
                  </a:lnTo>
                  <a:lnTo>
                    <a:pt x="21" y="48"/>
                  </a:lnTo>
                  <a:lnTo>
                    <a:pt x="21" y="50"/>
                  </a:lnTo>
                  <a:lnTo>
                    <a:pt x="21" y="52"/>
                  </a:lnTo>
                  <a:lnTo>
                    <a:pt x="21" y="54"/>
                  </a:lnTo>
                  <a:lnTo>
                    <a:pt x="21" y="56"/>
                  </a:lnTo>
                  <a:lnTo>
                    <a:pt x="21" y="58"/>
                  </a:lnTo>
                  <a:lnTo>
                    <a:pt x="21" y="60"/>
                  </a:lnTo>
                  <a:lnTo>
                    <a:pt x="21" y="62"/>
                  </a:lnTo>
                  <a:lnTo>
                    <a:pt x="21" y="64"/>
                  </a:lnTo>
                  <a:lnTo>
                    <a:pt x="21" y="66"/>
                  </a:lnTo>
                  <a:lnTo>
                    <a:pt x="21" y="68"/>
                  </a:lnTo>
                  <a:lnTo>
                    <a:pt x="21" y="70"/>
                  </a:lnTo>
                  <a:lnTo>
                    <a:pt x="21" y="72"/>
                  </a:lnTo>
                  <a:lnTo>
                    <a:pt x="21" y="76"/>
                  </a:lnTo>
                  <a:lnTo>
                    <a:pt x="21" y="80"/>
                  </a:lnTo>
                  <a:lnTo>
                    <a:pt x="20" y="83"/>
                  </a:lnTo>
                  <a:lnTo>
                    <a:pt x="20" y="86"/>
                  </a:lnTo>
                  <a:lnTo>
                    <a:pt x="19" y="89"/>
                  </a:lnTo>
                  <a:lnTo>
                    <a:pt x="19" y="91"/>
                  </a:lnTo>
                  <a:lnTo>
                    <a:pt x="19" y="93"/>
                  </a:lnTo>
                  <a:lnTo>
                    <a:pt x="19" y="94"/>
                  </a:lnTo>
                  <a:lnTo>
                    <a:pt x="19" y="95"/>
                  </a:lnTo>
                  <a:lnTo>
                    <a:pt x="19" y="96"/>
                  </a:lnTo>
                  <a:lnTo>
                    <a:pt x="3" y="131"/>
                  </a:lnTo>
                  <a:lnTo>
                    <a:pt x="15" y="127"/>
                  </a:lnTo>
                  <a:lnTo>
                    <a:pt x="16" y="125"/>
                  </a:lnTo>
                  <a:lnTo>
                    <a:pt x="17" y="122"/>
                  </a:lnTo>
                  <a:lnTo>
                    <a:pt x="19" y="120"/>
                  </a:lnTo>
                  <a:lnTo>
                    <a:pt x="21" y="118"/>
                  </a:lnTo>
                  <a:lnTo>
                    <a:pt x="24" y="116"/>
                  </a:lnTo>
                  <a:lnTo>
                    <a:pt x="27" y="115"/>
                  </a:lnTo>
                  <a:lnTo>
                    <a:pt x="28" y="113"/>
                  </a:lnTo>
                  <a:lnTo>
                    <a:pt x="30" y="111"/>
                  </a:lnTo>
                  <a:lnTo>
                    <a:pt x="31" y="108"/>
                  </a:lnTo>
                  <a:lnTo>
                    <a:pt x="32" y="106"/>
                  </a:lnTo>
                  <a:lnTo>
                    <a:pt x="33" y="102"/>
                  </a:lnTo>
                  <a:lnTo>
                    <a:pt x="33" y="98"/>
                  </a:lnTo>
                  <a:lnTo>
                    <a:pt x="33" y="95"/>
                  </a:lnTo>
                  <a:lnTo>
                    <a:pt x="34" y="93"/>
                  </a:lnTo>
                  <a:lnTo>
                    <a:pt x="34" y="91"/>
                  </a:lnTo>
                  <a:lnTo>
                    <a:pt x="34" y="89"/>
                  </a:lnTo>
                  <a:lnTo>
                    <a:pt x="34" y="87"/>
                  </a:lnTo>
                  <a:lnTo>
                    <a:pt x="34" y="85"/>
                  </a:lnTo>
                  <a:lnTo>
                    <a:pt x="34" y="83"/>
                  </a:lnTo>
                  <a:lnTo>
                    <a:pt x="34" y="81"/>
                  </a:lnTo>
                  <a:lnTo>
                    <a:pt x="34" y="78"/>
                  </a:lnTo>
                  <a:lnTo>
                    <a:pt x="34" y="75"/>
                  </a:lnTo>
                  <a:lnTo>
                    <a:pt x="34" y="72"/>
                  </a:lnTo>
                  <a:lnTo>
                    <a:pt x="34" y="70"/>
                  </a:lnTo>
                  <a:lnTo>
                    <a:pt x="34" y="69"/>
                  </a:lnTo>
                  <a:lnTo>
                    <a:pt x="33" y="68"/>
                  </a:lnTo>
                  <a:lnTo>
                    <a:pt x="33" y="67"/>
                  </a:lnTo>
                  <a:lnTo>
                    <a:pt x="33" y="65"/>
                  </a:lnTo>
                  <a:lnTo>
                    <a:pt x="33" y="63"/>
                  </a:lnTo>
                  <a:lnTo>
                    <a:pt x="32" y="60"/>
                  </a:lnTo>
                  <a:lnTo>
                    <a:pt x="32" y="57"/>
                  </a:lnTo>
                  <a:lnTo>
                    <a:pt x="31" y="53"/>
                  </a:lnTo>
                  <a:lnTo>
                    <a:pt x="31" y="50"/>
                  </a:lnTo>
                  <a:lnTo>
                    <a:pt x="30" y="48"/>
                  </a:lnTo>
                  <a:lnTo>
                    <a:pt x="30" y="46"/>
                  </a:lnTo>
                  <a:lnTo>
                    <a:pt x="29" y="44"/>
                  </a:lnTo>
                  <a:lnTo>
                    <a:pt x="28" y="41"/>
                  </a:lnTo>
                  <a:lnTo>
                    <a:pt x="28" y="39"/>
                  </a:lnTo>
                  <a:lnTo>
                    <a:pt x="27" y="37"/>
                  </a:lnTo>
                  <a:lnTo>
                    <a:pt x="27" y="35"/>
                  </a:lnTo>
                  <a:lnTo>
                    <a:pt x="27" y="33"/>
                  </a:lnTo>
                  <a:lnTo>
                    <a:pt x="26" y="31"/>
                  </a:lnTo>
                  <a:lnTo>
                    <a:pt x="25" y="29"/>
                  </a:lnTo>
                  <a:lnTo>
                    <a:pt x="25" y="27"/>
                  </a:lnTo>
                  <a:lnTo>
                    <a:pt x="24" y="25"/>
                  </a:lnTo>
                  <a:lnTo>
                    <a:pt x="23" y="21"/>
                  </a:lnTo>
                  <a:lnTo>
                    <a:pt x="21" y="18"/>
                  </a:lnTo>
                  <a:lnTo>
                    <a:pt x="19" y="15"/>
                  </a:lnTo>
                  <a:lnTo>
                    <a:pt x="17" y="13"/>
                  </a:lnTo>
                  <a:lnTo>
                    <a:pt x="15" y="10"/>
                  </a:lnTo>
                  <a:lnTo>
                    <a:pt x="14" y="8"/>
                  </a:lnTo>
                  <a:lnTo>
                    <a:pt x="10" y="5"/>
                  </a:lnTo>
                  <a:lnTo>
                    <a:pt x="7" y="3"/>
                  </a:lnTo>
                  <a:lnTo>
                    <a:pt x="4" y="1"/>
                  </a:lnTo>
                  <a:lnTo>
                    <a:pt x="2" y="1"/>
                  </a:lnTo>
                  <a:lnTo>
                    <a:pt x="0" y="0"/>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3" name="Freeform 105">
              <a:extLst>
                <a:ext uri="{FF2B5EF4-FFF2-40B4-BE49-F238E27FC236}">
                  <a16:creationId xmlns:a16="http://schemas.microsoft.com/office/drawing/2014/main" id="{90FC5C93-A742-D41C-4006-E3DD0AA42F48}"/>
                </a:ext>
              </a:extLst>
            </p:cNvPr>
            <p:cNvSpPr>
              <a:spLocks/>
            </p:cNvSpPr>
            <p:nvPr/>
          </p:nvSpPr>
          <p:spPr bwMode="auto">
            <a:xfrm>
              <a:off x="1629" y="1896"/>
              <a:ext cx="27" cy="16"/>
            </a:xfrm>
            <a:custGeom>
              <a:avLst/>
              <a:gdLst/>
              <a:ahLst/>
              <a:cxnLst>
                <a:cxn ang="0">
                  <a:pos x="36" y="8"/>
                </a:cxn>
                <a:cxn ang="0">
                  <a:pos x="35" y="8"/>
                </a:cxn>
                <a:cxn ang="0">
                  <a:pos x="32" y="8"/>
                </a:cxn>
                <a:cxn ang="0">
                  <a:pos x="30" y="8"/>
                </a:cxn>
                <a:cxn ang="0">
                  <a:pos x="28" y="8"/>
                </a:cxn>
                <a:cxn ang="0">
                  <a:pos x="25" y="8"/>
                </a:cxn>
                <a:cxn ang="0">
                  <a:pos x="23" y="9"/>
                </a:cxn>
                <a:cxn ang="0">
                  <a:pos x="20" y="9"/>
                </a:cxn>
                <a:cxn ang="0">
                  <a:pos x="18" y="9"/>
                </a:cxn>
                <a:cxn ang="0">
                  <a:pos x="15" y="10"/>
                </a:cxn>
                <a:cxn ang="0">
                  <a:pos x="13" y="10"/>
                </a:cxn>
                <a:cxn ang="0">
                  <a:pos x="10" y="11"/>
                </a:cxn>
                <a:cxn ang="0">
                  <a:pos x="8" y="13"/>
                </a:cxn>
                <a:cxn ang="0">
                  <a:pos x="6" y="14"/>
                </a:cxn>
                <a:cxn ang="0">
                  <a:pos x="5" y="17"/>
                </a:cxn>
                <a:cxn ang="0">
                  <a:pos x="5" y="19"/>
                </a:cxn>
                <a:cxn ang="0">
                  <a:pos x="5" y="22"/>
                </a:cxn>
                <a:cxn ang="0">
                  <a:pos x="5" y="24"/>
                </a:cxn>
                <a:cxn ang="0">
                  <a:pos x="5" y="26"/>
                </a:cxn>
                <a:cxn ang="0">
                  <a:pos x="5" y="27"/>
                </a:cxn>
                <a:cxn ang="0">
                  <a:pos x="6" y="28"/>
                </a:cxn>
                <a:cxn ang="0">
                  <a:pos x="4" y="27"/>
                </a:cxn>
                <a:cxn ang="0">
                  <a:pos x="2" y="25"/>
                </a:cxn>
                <a:cxn ang="0">
                  <a:pos x="1" y="23"/>
                </a:cxn>
                <a:cxn ang="0">
                  <a:pos x="1" y="22"/>
                </a:cxn>
                <a:cxn ang="0">
                  <a:pos x="0" y="18"/>
                </a:cxn>
                <a:cxn ang="0">
                  <a:pos x="1" y="16"/>
                </a:cxn>
                <a:cxn ang="0">
                  <a:pos x="2" y="12"/>
                </a:cxn>
                <a:cxn ang="0">
                  <a:pos x="4" y="10"/>
                </a:cxn>
                <a:cxn ang="0">
                  <a:pos x="7" y="7"/>
                </a:cxn>
                <a:cxn ang="0">
                  <a:pos x="10" y="6"/>
                </a:cxn>
                <a:cxn ang="0">
                  <a:pos x="12" y="4"/>
                </a:cxn>
                <a:cxn ang="0">
                  <a:pos x="15" y="3"/>
                </a:cxn>
                <a:cxn ang="0">
                  <a:pos x="17" y="2"/>
                </a:cxn>
                <a:cxn ang="0">
                  <a:pos x="18" y="2"/>
                </a:cxn>
                <a:cxn ang="0">
                  <a:pos x="50" y="0"/>
                </a:cxn>
                <a:cxn ang="0">
                  <a:pos x="41" y="8"/>
                </a:cxn>
                <a:cxn ang="0">
                  <a:pos x="36" y="8"/>
                </a:cxn>
                <a:cxn ang="0">
                  <a:pos x="36" y="8"/>
                </a:cxn>
              </a:cxnLst>
              <a:rect l="0" t="0" r="r" b="b"/>
              <a:pathLst>
                <a:path w="50" h="28">
                  <a:moveTo>
                    <a:pt x="36" y="8"/>
                  </a:moveTo>
                  <a:lnTo>
                    <a:pt x="35" y="8"/>
                  </a:lnTo>
                  <a:lnTo>
                    <a:pt x="32" y="8"/>
                  </a:lnTo>
                  <a:lnTo>
                    <a:pt x="30" y="8"/>
                  </a:lnTo>
                  <a:lnTo>
                    <a:pt x="28" y="8"/>
                  </a:lnTo>
                  <a:lnTo>
                    <a:pt x="25" y="8"/>
                  </a:lnTo>
                  <a:lnTo>
                    <a:pt x="23" y="9"/>
                  </a:lnTo>
                  <a:lnTo>
                    <a:pt x="20" y="9"/>
                  </a:lnTo>
                  <a:lnTo>
                    <a:pt x="18" y="9"/>
                  </a:lnTo>
                  <a:lnTo>
                    <a:pt x="15" y="10"/>
                  </a:lnTo>
                  <a:lnTo>
                    <a:pt x="13" y="10"/>
                  </a:lnTo>
                  <a:lnTo>
                    <a:pt x="10" y="11"/>
                  </a:lnTo>
                  <a:lnTo>
                    <a:pt x="8" y="13"/>
                  </a:lnTo>
                  <a:lnTo>
                    <a:pt x="6" y="14"/>
                  </a:lnTo>
                  <a:lnTo>
                    <a:pt x="5" y="17"/>
                  </a:lnTo>
                  <a:lnTo>
                    <a:pt x="5" y="19"/>
                  </a:lnTo>
                  <a:lnTo>
                    <a:pt x="5" y="22"/>
                  </a:lnTo>
                  <a:lnTo>
                    <a:pt x="5" y="24"/>
                  </a:lnTo>
                  <a:lnTo>
                    <a:pt x="5" y="26"/>
                  </a:lnTo>
                  <a:lnTo>
                    <a:pt x="5" y="27"/>
                  </a:lnTo>
                  <a:lnTo>
                    <a:pt x="6" y="28"/>
                  </a:lnTo>
                  <a:lnTo>
                    <a:pt x="4" y="27"/>
                  </a:lnTo>
                  <a:lnTo>
                    <a:pt x="2" y="25"/>
                  </a:lnTo>
                  <a:lnTo>
                    <a:pt x="1" y="23"/>
                  </a:lnTo>
                  <a:lnTo>
                    <a:pt x="1" y="22"/>
                  </a:lnTo>
                  <a:lnTo>
                    <a:pt x="0" y="18"/>
                  </a:lnTo>
                  <a:lnTo>
                    <a:pt x="1" y="16"/>
                  </a:lnTo>
                  <a:lnTo>
                    <a:pt x="2" y="12"/>
                  </a:lnTo>
                  <a:lnTo>
                    <a:pt x="4" y="10"/>
                  </a:lnTo>
                  <a:lnTo>
                    <a:pt x="7" y="7"/>
                  </a:lnTo>
                  <a:lnTo>
                    <a:pt x="10" y="6"/>
                  </a:lnTo>
                  <a:lnTo>
                    <a:pt x="12" y="4"/>
                  </a:lnTo>
                  <a:lnTo>
                    <a:pt x="15" y="3"/>
                  </a:lnTo>
                  <a:lnTo>
                    <a:pt x="17" y="2"/>
                  </a:lnTo>
                  <a:lnTo>
                    <a:pt x="18" y="2"/>
                  </a:lnTo>
                  <a:lnTo>
                    <a:pt x="50" y="0"/>
                  </a:lnTo>
                  <a:lnTo>
                    <a:pt x="41" y="8"/>
                  </a:lnTo>
                  <a:lnTo>
                    <a:pt x="36" y="8"/>
                  </a:lnTo>
                  <a:lnTo>
                    <a:pt x="36" y="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4" name="Freeform 106">
              <a:extLst>
                <a:ext uri="{FF2B5EF4-FFF2-40B4-BE49-F238E27FC236}">
                  <a16:creationId xmlns:a16="http://schemas.microsoft.com/office/drawing/2014/main" id="{A2FA6EA1-C97C-F592-F981-768709152089}"/>
                </a:ext>
              </a:extLst>
            </p:cNvPr>
            <p:cNvSpPr>
              <a:spLocks/>
            </p:cNvSpPr>
            <p:nvPr/>
          </p:nvSpPr>
          <p:spPr bwMode="auto">
            <a:xfrm>
              <a:off x="1573" y="1820"/>
              <a:ext cx="32" cy="115"/>
            </a:xfrm>
            <a:custGeom>
              <a:avLst/>
              <a:gdLst/>
              <a:ahLst/>
              <a:cxnLst>
                <a:cxn ang="0">
                  <a:pos x="11" y="32"/>
                </a:cxn>
                <a:cxn ang="0">
                  <a:pos x="15" y="39"/>
                </a:cxn>
                <a:cxn ang="0">
                  <a:pos x="19" y="49"/>
                </a:cxn>
                <a:cxn ang="0">
                  <a:pos x="24" y="61"/>
                </a:cxn>
                <a:cxn ang="0">
                  <a:pos x="29" y="74"/>
                </a:cxn>
                <a:cxn ang="0">
                  <a:pos x="34" y="86"/>
                </a:cxn>
                <a:cxn ang="0">
                  <a:pos x="38" y="98"/>
                </a:cxn>
                <a:cxn ang="0">
                  <a:pos x="40" y="108"/>
                </a:cxn>
                <a:cxn ang="0">
                  <a:pos x="41" y="117"/>
                </a:cxn>
                <a:cxn ang="0">
                  <a:pos x="43" y="127"/>
                </a:cxn>
                <a:cxn ang="0">
                  <a:pos x="45" y="137"/>
                </a:cxn>
                <a:cxn ang="0">
                  <a:pos x="46" y="146"/>
                </a:cxn>
                <a:cxn ang="0">
                  <a:pos x="47" y="156"/>
                </a:cxn>
                <a:cxn ang="0">
                  <a:pos x="48" y="163"/>
                </a:cxn>
                <a:cxn ang="0">
                  <a:pos x="37" y="170"/>
                </a:cxn>
                <a:cxn ang="0">
                  <a:pos x="37" y="163"/>
                </a:cxn>
                <a:cxn ang="0">
                  <a:pos x="36" y="156"/>
                </a:cxn>
                <a:cxn ang="0">
                  <a:pos x="36" y="146"/>
                </a:cxn>
                <a:cxn ang="0">
                  <a:pos x="34" y="135"/>
                </a:cxn>
                <a:cxn ang="0">
                  <a:pos x="33" y="124"/>
                </a:cxn>
                <a:cxn ang="0">
                  <a:pos x="30" y="113"/>
                </a:cxn>
                <a:cxn ang="0">
                  <a:pos x="28" y="102"/>
                </a:cxn>
                <a:cxn ang="0">
                  <a:pos x="24" y="90"/>
                </a:cxn>
                <a:cxn ang="0">
                  <a:pos x="21" y="81"/>
                </a:cxn>
                <a:cxn ang="0">
                  <a:pos x="18" y="71"/>
                </a:cxn>
                <a:cxn ang="0">
                  <a:pos x="15" y="64"/>
                </a:cxn>
                <a:cxn ang="0">
                  <a:pos x="10" y="52"/>
                </a:cxn>
                <a:cxn ang="0">
                  <a:pos x="8" y="50"/>
                </a:cxn>
                <a:cxn ang="0">
                  <a:pos x="5" y="62"/>
                </a:cxn>
                <a:cxn ang="0">
                  <a:pos x="4" y="71"/>
                </a:cxn>
                <a:cxn ang="0">
                  <a:pos x="3" y="79"/>
                </a:cxn>
                <a:cxn ang="0">
                  <a:pos x="2" y="87"/>
                </a:cxn>
                <a:cxn ang="0">
                  <a:pos x="2" y="98"/>
                </a:cxn>
                <a:cxn ang="0">
                  <a:pos x="2" y="107"/>
                </a:cxn>
                <a:cxn ang="0">
                  <a:pos x="0" y="115"/>
                </a:cxn>
                <a:cxn ang="0">
                  <a:pos x="0" y="124"/>
                </a:cxn>
                <a:cxn ang="0">
                  <a:pos x="0" y="132"/>
                </a:cxn>
                <a:cxn ang="0">
                  <a:pos x="1" y="143"/>
                </a:cxn>
                <a:cxn ang="0">
                  <a:pos x="4" y="153"/>
                </a:cxn>
                <a:cxn ang="0">
                  <a:pos x="9" y="165"/>
                </a:cxn>
                <a:cxn ang="0">
                  <a:pos x="13" y="174"/>
                </a:cxn>
                <a:cxn ang="0">
                  <a:pos x="20" y="186"/>
                </a:cxn>
                <a:cxn ang="0">
                  <a:pos x="28" y="196"/>
                </a:cxn>
                <a:cxn ang="0">
                  <a:pos x="34" y="201"/>
                </a:cxn>
                <a:cxn ang="0">
                  <a:pos x="56" y="198"/>
                </a:cxn>
                <a:cxn ang="0">
                  <a:pos x="56" y="189"/>
                </a:cxn>
                <a:cxn ang="0">
                  <a:pos x="56" y="178"/>
                </a:cxn>
                <a:cxn ang="0">
                  <a:pos x="56" y="170"/>
                </a:cxn>
                <a:cxn ang="0">
                  <a:pos x="55" y="159"/>
                </a:cxn>
                <a:cxn ang="0">
                  <a:pos x="53" y="146"/>
                </a:cxn>
                <a:cxn ang="0">
                  <a:pos x="52" y="135"/>
                </a:cxn>
                <a:cxn ang="0">
                  <a:pos x="50" y="127"/>
                </a:cxn>
                <a:cxn ang="0">
                  <a:pos x="48" y="119"/>
                </a:cxn>
                <a:cxn ang="0">
                  <a:pos x="47" y="110"/>
                </a:cxn>
                <a:cxn ang="0">
                  <a:pos x="45" y="102"/>
                </a:cxn>
                <a:cxn ang="0">
                  <a:pos x="43" y="92"/>
                </a:cxn>
                <a:cxn ang="0">
                  <a:pos x="41" y="84"/>
                </a:cxn>
                <a:cxn ang="0">
                  <a:pos x="39" y="72"/>
                </a:cxn>
                <a:cxn ang="0">
                  <a:pos x="36" y="60"/>
                </a:cxn>
                <a:cxn ang="0">
                  <a:pos x="34" y="51"/>
                </a:cxn>
                <a:cxn ang="0">
                  <a:pos x="10" y="28"/>
                </a:cxn>
              </a:cxnLst>
              <a:rect l="0" t="0" r="r" b="b"/>
              <a:pathLst>
                <a:path w="56" h="201">
                  <a:moveTo>
                    <a:pt x="10" y="28"/>
                  </a:moveTo>
                  <a:lnTo>
                    <a:pt x="10" y="29"/>
                  </a:lnTo>
                  <a:lnTo>
                    <a:pt x="11" y="30"/>
                  </a:lnTo>
                  <a:lnTo>
                    <a:pt x="11" y="32"/>
                  </a:lnTo>
                  <a:lnTo>
                    <a:pt x="12" y="33"/>
                  </a:lnTo>
                  <a:lnTo>
                    <a:pt x="13" y="35"/>
                  </a:lnTo>
                  <a:lnTo>
                    <a:pt x="14" y="37"/>
                  </a:lnTo>
                  <a:lnTo>
                    <a:pt x="15" y="39"/>
                  </a:lnTo>
                  <a:lnTo>
                    <a:pt x="16" y="41"/>
                  </a:lnTo>
                  <a:lnTo>
                    <a:pt x="17" y="43"/>
                  </a:lnTo>
                  <a:lnTo>
                    <a:pt x="18" y="47"/>
                  </a:lnTo>
                  <a:lnTo>
                    <a:pt x="19" y="49"/>
                  </a:lnTo>
                  <a:lnTo>
                    <a:pt x="20" y="52"/>
                  </a:lnTo>
                  <a:lnTo>
                    <a:pt x="22" y="55"/>
                  </a:lnTo>
                  <a:lnTo>
                    <a:pt x="23" y="59"/>
                  </a:lnTo>
                  <a:lnTo>
                    <a:pt x="24" y="61"/>
                  </a:lnTo>
                  <a:lnTo>
                    <a:pt x="26" y="65"/>
                  </a:lnTo>
                  <a:lnTo>
                    <a:pt x="27" y="68"/>
                  </a:lnTo>
                  <a:lnTo>
                    <a:pt x="28" y="71"/>
                  </a:lnTo>
                  <a:lnTo>
                    <a:pt x="29" y="74"/>
                  </a:lnTo>
                  <a:lnTo>
                    <a:pt x="31" y="77"/>
                  </a:lnTo>
                  <a:lnTo>
                    <a:pt x="32" y="80"/>
                  </a:lnTo>
                  <a:lnTo>
                    <a:pt x="33" y="83"/>
                  </a:lnTo>
                  <a:lnTo>
                    <a:pt x="34" y="86"/>
                  </a:lnTo>
                  <a:lnTo>
                    <a:pt x="35" y="89"/>
                  </a:lnTo>
                  <a:lnTo>
                    <a:pt x="36" y="92"/>
                  </a:lnTo>
                  <a:lnTo>
                    <a:pt x="37" y="95"/>
                  </a:lnTo>
                  <a:lnTo>
                    <a:pt x="38" y="98"/>
                  </a:lnTo>
                  <a:lnTo>
                    <a:pt x="39" y="101"/>
                  </a:lnTo>
                  <a:lnTo>
                    <a:pt x="39" y="104"/>
                  </a:lnTo>
                  <a:lnTo>
                    <a:pt x="40" y="106"/>
                  </a:lnTo>
                  <a:lnTo>
                    <a:pt x="40" y="108"/>
                  </a:lnTo>
                  <a:lnTo>
                    <a:pt x="41" y="110"/>
                  </a:lnTo>
                  <a:lnTo>
                    <a:pt x="41" y="113"/>
                  </a:lnTo>
                  <a:lnTo>
                    <a:pt x="41" y="115"/>
                  </a:lnTo>
                  <a:lnTo>
                    <a:pt x="41" y="117"/>
                  </a:lnTo>
                  <a:lnTo>
                    <a:pt x="42" y="120"/>
                  </a:lnTo>
                  <a:lnTo>
                    <a:pt x="42" y="122"/>
                  </a:lnTo>
                  <a:lnTo>
                    <a:pt x="43" y="125"/>
                  </a:lnTo>
                  <a:lnTo>
                    <a:pt x="43" y="127"/>
                  </a:lnTo>
                  <a:lnTo>
                    <a:pt x="44" y="130"/>
                  </a:lnTo>
                  <a:lnTo>
                    <a:pt x="44" y="132"/>
                  </a:lnTo>
                  <a:lnTo>
                    <a:pt x="44" y="135"/>
                  </a:lnTo>
                  <a:lnTo>
                    <a:pt x="45" y="137"/>
                  </a:lnTo>
                  <a:lnTo>
                    <a:pt x="45" y="140"/>
                  </a:lnTo>
                  <a:lnTo>
                    <a:pt x="45" y="142"/>
                  </a:lnTo>
                  <a:lnTo>
                    <a:pt x="46" y="145"/>
                  </a:lnTo>
                  <a:lnTo>
                    <a:pt x="46" y="146"/>
                  </a:lnTo>
                  <a:lnTo>
                    <a:pt x="46" y="149"/>
                  </a:lnTo>
                  <a:lnTo>
                    <a:pt x="46" y="151"/>
                  </a:lnTo>
                  <a:lnTo>
                    <a:pt x="47" y="153"/>
                  </a:lnTo>
                  <a:lnTo>
                    <a:pt x="47" y="156"/>
                  </a:lnTo>
                  <a:lnTo>
                    <a:pt x="47" y="157"/>
                  </a:lnTo>
                  <a:lnTo>
                    <a:pt x="47" y="159"/>
                  </a:lnTo>
                  <a:lnTo>
                    <a:pt x="48" y="161"/>
                  </a:lnTo>
                  <a:lnTo>
                    <a:pt x="48" y="163"/>
                  </a:lnTo>
                  <a:lnTo>
                    <a:pt x="48" y="166"/>
                  </a:lnTo>
                  <a:lnTo>
                    <a:pt x="48" y="167"/>
                  </a:lnTo>
                  <a:lnTo>
                    <a:pt x="49" y="167"/>
                  </a:lnTo>
                  <a:lnTo>
                    <a:pt x="37" y="170"/>
                  </a:lnTo>
                  <a:lnTo>
                    <a:pt x="37" y="169"/>
                  </a:lnTo>
                  <a:lnTo>
                    <a:pt x="37" y="168"/>
                  </a:lnTo>
                  <a:lnTo>
                    <a:pt x="37" y="166"/>
                  </a:lnTo>
                  <a:lnTo>
                    <a:pt x="37" y="163"/>
                  </a:lnTo>
                  <a:lnTo>
                    <a:pt x="36" y="162"/>
                  </a:lnTo>
                  <a:lnTo>
                    <a:pt x="36" y="160"/>
                  </a:lnTo>
                  <a:lnTo>
                    <a:pt x="36" y="158"/>
                  </a:lnTo>
                  <a:lnTo>
                    <a:pt x="36" y="156"/>
                  </a:lnTo>
                  <a:lnTo>
                    <a:pt x="36" y="152"/>
                  </a:lnTo>
                  <a:lnTo>
                    <a:pt x="36" y="150"/>
                  </a:lnTo>
                  <a:lnTo>
                    <a:pt x="36" y="148"/>
                  </a:lnTo>
                  <a:lnTo>
                    <a:pt x="36" y="146"/>
                  </a:lnTo>
                  <a:lnTo>
                    <a:pt x="35" y="143"/>
                  </a:lnTo>
                  <a:lnTo>
                    <a:pt x="35" y="141"/>
                  </a:lnTo>
                  <a:lnTo>
                    <a:pt x="35" y="138"/>
                  </a:lnTo>
                  <a:lnTo>
                    <a:pt x="34" y="135"/>
                  </a:lnTo>
                  <a:lnTo>
                    <a:pt x="34" y="132"/>
                  </a:lnTo>
                  <a:lnTo>
                    <a:pt x="34" y="130"/>
                  </a:lnTo>
                  <a:lnTo>
                    <a:pt x="33" y="127"/>
                  </a:lnTo>
                  <a:lnTo>
                    <a:pt x="33" y="124"/>
                  </a:lnTo>
                  <a:lnTo>
                    <a:pt x="32" y="121"/>
                  </a:lnTo>
                  <a:lnTo>
                    <a:pt x="31" y="118"/>
                  </a:lnTo>
                  <a:lnTo>
                    <a:pt x="31" y="115"/>
                  </a:lnTo>
                  <a:lnTo>
                    <a:pt x="30" y="113"/>
                  </a:lnTo>
                  <a:lnTo>
                    <a:pt x="29" y="110"/>
                  </a:lnTo>
                  <a:lnTo>
                    <a:pt x="29" y="107"/>
                  </a:lnTo>
                  <a:lnTo>
                    <a:pt x="28" y="104"/>
                  </a:lnTo>
                  <a:lnTo>
                    <a:pt x="28" y="102"/>
                  </a:lnTo>
                  <a:lnTo>
                    <a:pt x="26" y="98"/>
                  </a:lnTo>
                  <a:lnTo>
                    <a:pt x="26" y="96"/>
                  </a:lnTo>
                  <a:lnTo>
                    <a:pt x="25" y="93"/>
                  </a:lnTo>
                  <a:lnTo>
                    <a:pt x="24" y="90"/>
                  </a:lnTo>
                  <a:lnTo>
                    <a:pt x="23" y="87"/>
                  </a:lnTo>
                  <a:lnTo>
                    <a:pt x="22" y="85"/>
                  </a:lnTo>
                  <a:lnTo>
                    <a:pt x="22" y="83"/>
                  </a:lnTo>
                  <a:lnTo>
                    <a:pt x="21" y="81"/>
                  </a:lnTo>
                  <a:lnTo>
                    <a:pt x="20" y="78"/>
                  </a:lnTo>
                  <a:lnTo>
                    <a:pt x="19" y="76"/>
                  </a:lnTo>
                  <a:lnTo>
                    <a:pt x="18" y="73"/>
                  </a:lnTo>
                  <a:lnTo>
                    <a:pt x="18" y="71"/>
                  </a:lnTo>
                  <a:lnTo>
                    <a:pt x="17" y="69"/>
                  </a:lnTo>
                  <a:lnTo>
                    <a:pt x="16" y="67"/>
                  </a:lnTo>
                  <a:lnTo>
                    <a:pt x="15" y="65"/>
                  </a:lnTo>
                  <a:lnTo>
                    <a:pt x="15" y="64"/>
                  </a:lnTo>
                  <a:lnTo>
                    <a:pt x="13" y="60"/>
                  </a:lnTo>
                  <a:lnTo>
                    <a:pt x="12" y="57"/>
                  </a:lnTo>
                  <a:lnTo>
                    <a:pt x="11" y="54"/>
                  </a:lnTo>
                  <a:lnTo>
                    <a:pt x="10" y="52"/>
                  </a:lnTo>
                  <a:lnTo>
                    <a:pt x="9" y="49"/>
                  </a:lnTo>
                  <a:lnTo>
                    <a:pt x="9" y="48"/>
                  </a:lnTo>
                  <a:lnTo>
                    <a:pt x="8" y="48"/>
                  </a:lnTo>
                  <a:lnTo>
                    <a:pt x="8" y="50"/>
                  </a:lnTo>
                  <a:lnTo>
                    <a:pt x="8" y="52"/>
                  </a:lnTo>
                  <a:lnTo>
                    <a:pt x="7" y="55"/>
                  </a:lnTo>
                  <a:lnTo>
                    <a:pt x="5" y="58"/>
                  </a:lnTo>
                  <a:lnTo>
                    <a:pt x="5" y="62"/>
                  </a:lnTo>
                  <a:lnTo>
                    <a:pt x="5" y="64"/>
                  </a:lnTo>
                  <a:lnTo>
                    <a:pt x="4" y="66"/>
                  </a:lnTo>
                  <a:lnTo>
                    <a:pt x="4" y="68"/>
                  </a:lnTo>
                  <a:lnTo>
                    <a:pt x="4" y="71"/>
                  </a:lnTo>
                  <a:lnTo>
                    <a:pt x="4" y="73"/>
                  </a:lnTo>
                  <a:lnTo>
                    <a:pt x="3" y="75"/>
                  </a:lnTo>
                  <a:lnTo>
                    <a:pt x="3" y="77"/>
                  </a:lnTo>
                  <a:lnTo>
                    <a:pt x="3" y="79"/>
                  </a:lnTo>
                  <a:lnTo>
                    <a:pt x="3" y="81"/>
                  </a:lnTo>
                  <a:lnTo>
                    <a:pt x="2" y="83"/>
                  </a:lnTo>
                  <a:lnTo>
                    <a:pt x="2" y="85"/>
                  </a:lnTo>
                  <a:lnTo>
                    <a:pt x="2" y="87"/>
                  </a:lnTo>
                  <a:lnTo>
                    <a:pt x="2" y="91"/>
                  </a:lnTo>
                  <a:lnTo>
                    <a:pt x="2" y="94"/>
                  </a:lnTo>
                  <a:lnTo>
                    <a:pt x="2" y="96"/>
                  </a:lnTo>
                  <a:lnTo>
                    <a:pt x="2" y="98"/>
                  </a:lnTo>
                  <a:lnTo>
                    <a:pt x="2" y="99"/>
                  </a:lnTo>
                  <a:lnTo>
                    <a:pt x="2" y="102"/>
                  </a:lnTo>
                  <a:lnTo>
                    <a:pt x="2" y="104"/>
                  </a:lnTo>
                  <a:lnTo>
                    <a:pt x="2" y="107"/>
                  </a:lnTo>
                  <a:lnTo>
                    <a:pt x="1" y="109"/>
                  </a:lnTo>
                  <a:lnTo>
                    <a:pt x="1" y="112"/>
                  </a:lnTo>
                  <a:lnTo>
                    <a:pt x="0" y="114"/>
                  </a:lnTo>
                  <a:lnTo>
                    <a:pt x="0" y="115"/>
                  </a:lnTo>
                  <a:lnTo>
                    <a:pt x="0" y="118"/>
                  </a:lnTo>
                  <a:lnTo>
                    <a:pt x="0" y="120"/>
                  </a:lnTo>
                  <a:lnTo>
                    <a:pt x="0" y="121"/>
                  </a:lnTo>
                  <a:lnTo>
                    <a:pt x="0" y="124"/>
                  </a:lnTo>
                  <a:lnTo>
                    <a:pt x="0" y="126"/>
                  </a:lnTo>
                  <a:lnTo>
                    <a:pt x="0" y="128"/>
                  </a:lnTo>
                  <a:lnTo>
                    <a:pt x="0" y="130"/>
                  </a:lnTo>
                  <a:lnTo>
                    <a:pt x="0" y="132"/>
                  </a:lnTo>
                  <a:lnTo>
                    <a:pt x="0" y="135"/>
                  </a:lnTo>
                  <a:lnTo>
                    <a:pt x="1" y="138"/>
                  </a:lnTo>
                  <a:lnTo>
                    <a:pt x="1" y="140"/>
                  </a:lnTo>
                  <a:lnTo>
                    <a:pt x="1" y="143"/>
                  </a:lnTo>
                  <a:lnTo>
                    <a:pt x="2" y="145"/>
                  </a:lnTo>
                  <a:lnTo>
                    <a:pt x="3" y="148"/>
                  </a:lnTo>
                  <a:lnTo>
                    <a:pt x="3" y="150"/>
                  </a:lnTo>
                  <a:lnTo>
                    <a:pt x="4" y="153"/>
                  </a:lnTo>
                  <a:lnTo>
                    <a:pt x="5" y="157"/>
                  </a:lnTo>
                  <a:lnTo>
                    <a:pt x="7" y="160"/>
                  </a:lnTo>
                  <a:lnTo>
                    <a:pt x="8" y="162"/>
                  </a:lnTo>
                  <a:lnTo>
                    <a:pt x="9" y="165"/>
                  </a:lnTo>
                  <a:lnTo>
                    <a:pt x="10" y="167"/>
                  </a:lnTo>
                  <a:lnTo>
                    <a:pt x="11" y="170"/>
                  </a:lnTo>
                  <a:lnTo>
                    <a:pt x="12" y="172"/>
                  </a:lnTo>
                  <a:lnTo>
                    <a:pt x="13" y="174"/>
                  </a:lnTo>
                  <a:lnTo>
                    <a:pt x="14" y="176"/>
                  </a:lnTo>
                  <a:lnTo>
                    <a:pt x="15" y="179"/>
                  </a:lnTo>
                  <a:lnTo>
                    <a:pt x="18" y="182"/>
                  </a:lnTo>
                  <a:lnTo>
                    <a:pt x="20" y="186"/>
                  </a:lnTo>
                  <a:lnTo>
                    <a:pt x="22" y="189"/>
                  </a:lnTo>
                  <a:lnTo>
                    <a:pt x="24" y="192"/>
                  </a:lnTo>
                  <a:lnTo>
                    <a:pt x="26" y="194"/>
                  </a:lnTo>
                  <a:lnTo>
                    <a:pt x="28" y="196"/>
                  </a:lnTo>
                  <a:lnTo>
                    <a:pt x="30" y="197"/>
                  </a:lnTo>
                  <a:lnTo>
                    <a:pt x="31" y="199"/>
                  </a:lnTo>
                  <a:lnTo>
                    <a:pt x="33" y="201"/>
                  </a:lnTo>
                  <a:lnTo>
                    <a:pt x="34" y="201"/>
                  </a:lnTo>
                  <a:lnTo>
                    <a:pt x="43" y="190"/>
                  </a:lnTo>
                  <a:lnTo>
                    <a:pt x="56" y="201"/>
                  </a:lnTo>
                  <a:lnTo>
                    <a:pt x="56" y="200"/>
                  </a:lnTo>
                  <a:lnTo>
                    <a:pt x="56" y="198"/>
                  </a:lnTo>
                  <a:lnTo>
                    <a:pt x="56" y="196"/>
                  </a:lnTo>
                  <a:lnTo>
                    <a:pt x="56" y="194"/>
                  </a:lnTo>
                  <a:lnTo>
                    <a:pt x="56" y="192"/>
                  </a:lnTo>
                  <a:lnTo>
                    <a:pt x="56" y="189"/>
                  </a:lnTo>
                  <a:lnTo>
                    <a:pt x="56" y="186"/>
                  </a:lnTo>
                  <a:lnTo>
                    <a:pt x="56" y="183"/>
                  </a:lnTo>
                  <a:lnTo>
                    <a:pt x="56" y="181"/>
                  </a:lnTo>
                  <a:lnTo>
                    <a:pt x="56" y="178"/>
                  </a:lnTo>
                  <a:lnTo>
                    <a:pt x="56" y="176"/>
                  </a:lnTo>
                  <a:lnTo>
                    <a:pt x="56" y="174"/>
                  </a:lnTo>
                  <a:lnTo>
                    <a:pt x="56" y="172"/>
                  </a:lnTo>
                  <a:lnTo>
                    <a:pt x="56" y="170"/>
                  </a:lnTo>
                  <a:lnTo>
                    <a:pt x="55" y="167"/>
                  </a:lnTo>
                  <a:lnTo>
                    <a:pt x="55" y="165"/>
                  </a:lnTo>
                  <a:lnTo>
                    <a:pt x="55" y="162"/>
                  </a:lnTo>
                  <a:lnTo>
                    <a:pt x="55" y="159"/>
                  </a:lnTo>
                  <a:lnTo>
                    <a:pt x="55" y="157"/>
                  </a:lnTo>
                  <a:lnTo>
                    <a:pt x="55" y="153"/>
                  </a:lnTo>
                  <a:lnTo>
                    <a:pt x="54" y="150"/>
                  </a:lnTo>
                  <a:lnTo>
                    <a:pt x="53" y="146"/>
                  </a:lnTo>
                  <a:lnTo>
                    <a:pt x="53" y="143"/>
                  </a:lnTo>
                  <a:lnTo>
                    <a:pt x="52" y="139"/>
                  </a:lnTo>
                  <a:lnTo>
                    <a:pt x="52" y="137"/>
                  </a:lnTo>
                  <a:lnTo>
                    <a:pt x="52" y="135"/>
                  </a:lnTo>
                  <a:lnTo>
                    <a:pt x="51" y="133"/>
                  </a:lnTo>
                  <a:lnTo>
                    <a:pt x="51" y="131"/>
                  </a:lnTo>
                  <a:lnTo>
                    <a:pt x="50" y="129"/>
                  </a:lnTo>
                  <a:lnTo>
                    <a:pt x="50" y="127"/>
                  </a:lnTo>
                  <a:lnTo>
                    <a:pt x="50" y="125"/>
                  </a:lnTo>
                  <a:lnTo>
                    <a:pt x="50" y="123"/>
                  </a:lnTo>
                  <a:lnTo>
                    <a:pt x="49" y="121"/>
                  </a:lnTo>
                  <a:lnTo>
                    <a:pt x="48" y="119"/>
                  </a:lnTo>
                  <a:lnTo>
                    <a:pt x="48" y="116"/>
                  </a:lnTo>
                  <a:lnTo>
                    <a:pt x="48" y="114"/>
                  </a:lnTo>
                  <a:lnTo>
                    <a:pt x="47" y="112"/>
                  </a:lnTo>
                  <a:lnTo>
                    <a:pt x="47" y="110"/>
                  </a:lnTo>
                  <a:lnTo>
                    <a:pt x="46" y="108"/>
                  </a:lnTo>
                  <a:lnTo>
                    <a:pt x="46" y="106"/>
                  </a:lnTo>
                  <a:lnTo>
                    <a:pt x="45" y="104"/>
                  </a:lnTo>
                  <a:lnTo>
                    <a:pt x="45" y="102"/>
                  </a:lnTo>
                  <a:lnTo>
                    <a:pt x="44" y="98"/>
                  </a:lnTo>
                  <a:lnTo>
                    <a:pt x="44" y="96"/>
                  </a:lnTo>
                  <a:lnTo>
                    <a:pt x="44" y="94"/>
                  </a:lnTo>
                  <a:lnTo>
                    <a:pt x="43" y="92"/>
                  </a:lnTo>
                  <a:lnTo>
                    <a:pt x="42" y="90"/>
                  </a:lnTo>
                  <a:lnTo>
                    <a:pt x="42" y="88"/>
                  </a:lnTo>
                  <a:lnTo>
                    <a:pt x="42" y="86"/>
                  </a:lnTo>
                  <a:lnTo>
                    <a:pt x="41" y="84"/>
                  </a:lnTo>
                  <a:lnTo>
                    <a:pt x="41" y="82"/>
                  </a:lnTo>
                  <a:lnTo>
                    <a:pt x="40" y="79"/>
                  </a:lnTo>
                  <a:lnTo>
                    <a:pt x="39" y="76"/>
                  </a:lnTo>
                  <a:lnTo>
                    <a:pt x="39" y="72"/>
                  </a:lnTo>
                  <a:lnTo>
                    <a:pt x="37" y="68"/>
                  </a:lnTo>
                  <a:lnTo>
                    <a:pt x="37" y="65"/>
                  </a:lnTo>
                  <a:lnTo>
                    <a:pt x="36" y="62"/>
                  </a:lnTo>
                  <a:lnTo>
                    <a:pt x="36" y="60"/>
                  </a:lnTo>
                  <a:lnTo>
                    <a:pt x="35" y="57"/>
                  </a:lnTo>
                  <a:lnTo>
                    <a:pt x="34" y="55"/>
                  </a:lnTo>
                  <a:lnTo>
                    <a:pt x="34" y="52"/>
                  </a:lnTo>
                  <a:lnTo>
                    <a:pt x="34" y="51"/>
                  </a:lnTo>
                  <a:lnTo>
                    <a:pt x="33" y="49"/>
                  </a:lnTo>
                  <a:lnTo>
                    <a:pt x="33" y="48"/>
                  </a:lnTo>
                  <a:lnTo>
                    <a:pt x="13" y="0"/>
                  </a:lnTo>
                  <a:lnTo>
                    <a:pt x="10" y="28"/>
                  </a:lnTo>
                  <a:lnTo>
                    <a:pt x="10" y="2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5" name="Freeform 107">
              <a:extLst>
                <a:ext uri="{FF2B5EF4-FFF2-40B4-BE49-F238E27FC236}">
                  <a16:creationId xmlns:a16="http://schemas.microsoft.com/office/drawing/2014/main" id="{9939644F-E172-E784-3112-E0773D0E61EC}"/>
                </a:ext>
              </a:extLst>
            </p:cNvPr>
            <p:cNvSpPr>
              <a:spLocks/>
            </p:cNvSpPr>
            <p:nvPr/>
          </p:nvSpPr>
          <p:spPr bwMode="auto">
            <a:xfrm>
              <a:off x="1578" y="1794"/>
              <a:ext cx="57" cy="12"/>
            </a:xfrm>
            <a:custGeom>
              <a:avLst/>
              <a:gdLst/>
              <a:ahLst/>
              <a:cxnLst>
                <a:cxn ang="0">
                  <a:pos x="97" y="20"/>
                </a:cxn>
                <a:cxn ang="0">
                  <a:pos x="94" y="20"/>
                </a:cxn>
                <a:cxn ang="0">
                  <a:pos x="89" y="19"/>
                </a:cxn>
                <a:cxn ang="0">
                  <a:pos x="85" y="18"/>
                </a:cxn>
                <a:cxn ang="0">
                  <a:pos x="80" y="18"/>
                </a:cxn>
                <a:cxn ang="0">
                  <a:pos x="76" y="17"/>
                </a:cxn>
                <a:cxn ang="0">
                  <a:pos x="71" y="17"/>
                </a:cxn>
                <a:cxn ang="0">
                  <a:pos x="66" y="16"/>
                </a:cxn>
                <a:cxn ang="0">
                  <a:pos x="61" y="16"/>
                </a:cxn>
                <a:cxn ang="0">
                  <a:pos x="55" y="15"/>
                </a:cxn>
                <a:cxn ang="0">
                  <a:pos x="50" y="15"/>
                </a:cxn>
                <a:cxn ang="0">
                  <a:pos x="45" y="15"/>
                </a:cxn>
                <a:cxn ang="0">
                  <a:pos x="41" y="15"/>
                </a:cxn>
                <a:cxn ang="0">
                  <a:pos x="37" y="15"/>
                </a:cxn>
                <a:cxn ang="0">
                  <a:pos x="32" y="15"/>
                </a:cxn>
                <a:cxn ang="0">
                  <a:pos x="25" y="16"/>
                </a:cxn>
                <a:cxn ang="0">
                  <a:pos x="19" y="16"/>
                </a:cxn>
                <a:cxn ang="0">
                  <a:pos x="14" y="17"/>
                </a:cxn>
                <a:cxn ang="0">
                  <a:pos x="10" y="17"/>
                </a:cxn>
                <a:cxn ang="0">
                  <a:pos x="6" y="18"/>
                </a:cxn>
                <a:cxn ang="0">
                  <a:pos x="3" y="19"/>
                </a:cxn>
                <a:cxn ang="0">
                  <a:pos x="0" y="2"/>
                </a:cxn>
                <a:cxn ang="0">
                  <a:pos x="4" y="1"/>
                </a:cxn>
                <a:cxn ang="0">
                  <a:pos x="8" y="1"/>
                </a:cxn>
                <a:cxn ang="0">
                  <a:pos x="14" y="1"/>
                </a:cxn>
                <a:cxn ang="0">
                  <a:pos x="20" y="1"/>
                </a:cxn>
                <a:cxn ang="0">
                  <a:pos x="27" y="1"/>
                </a:cxn>
                <a:cxn ang="0">
                  <a:pos x="34" y="1"/>
                </a:cxn>
                <a:cxn ang="0">
                  <a:pos x="41" y="0"/>
                </a:cxn>
                <a:cxn ang="0">
                  <a:pos x="48" y="0"/>
                </a:cxn>
                <a:cxn ang="0">
                  <a:pos x="55" y="0"/>
                </a:cxn>
                <a:cxn ang="0">
                  <a:pos x="63" y="0"/>
                </a:cxn>
                <a:cxn ang="0">
                  <a:pos x="71" y="0"/>
                </a:cxn>
                <a:cxn ang="0">
                  <a:pos x="77" y="1"/>
                </a:cxn>
                <a:cxn ang="0">
                  <a:pos x="82" y="1"/>
                </a:cxn>
                <a:cxn ang="0">
                  <a:pos x="85" y="1"/>
                </a:cxn>
                <a:cxn ang="0">
                  <a:pos x="87" y="2"/>
                </a:cxn>
                <a:cxn ang="0">
                  <a:pos x="98" y="21"/>
                </a:cxn>
              </a:cxnLst>
              <a:rect l="0" t="0" r="r" b="b"/>
              <a:pathLst>
                <a:path w="98" h="21">
                  <a:moveTo>
                    <a:pt x="98" y="21"/>
                  </a:moveTo>
                  <a:lnTo>
                    <a:pt x="97" y="20"/>
                  </a:lnTo>
                  <a:lnTo>
                    <a:pt x="96" y="20"/>
                  </a:lnTo>
                  <a:lnTo>
                    <a:pt x="94" y="20"/>
                  </a:lnTo>
                  <a:lnTo>
                    <a:pt x="91" y="19"/>
                  </a:lnTo>
                  <a:lnTo>
                    <a:pt x="89" y="19"/>
                  </a:lnTo>
                  <a:lnTo>
                    <a:pt x="87" y="18"/>
                  </a:lnTo>
                  <a:lnTo>
                    <a:pt x="85" y="18"/>
                  </a:lnTo>
                  <a:lnTo>
                    <a:pt x="83" y="18"/>
                  </a:lnTo>
                  <a:lnTo>
                    <a:pt x="80" y="18"/>
                  </a:lnTo>
                  <a:lnTo>
                    <a:pt x="78" y="17"/>
                  </a:lnTo>
                  <a:lnTo>
                    <a:pt x="76" y="17"/>
                  </a:lnTo>
                  <a:lnTo>
                    <a:pt x="74" y="17"/>
                  </a:lnTo>
                  <a:lnTo>
                    <a:pt x="71" y="17"/>
                  </a:lnTo>
                  <a:lnTo>
                    <a:pt x="69" y="16"/>
                  </a:lnTo>
                  <a:lnTo>
                    <a:pt x="66" y="16"/>
                  </a:lnTo>
                  <a:lnTo>
                    <a:pt x="64" y="16"/>
                  </a:lnTo>
                  <a:lnTo>
                    <a:pt x="61" y="16"/>
                  </a:lnTo>
                  <a:lnTo>
                    <a:pt x="58" y="15"/>
                  </a:lnTo>
                  <a:lnTo>
                    <a:pt x="55" y="15"/>
                  </a:lnTo>
                  <a:lnTo>
                    <a:pt x="53" y="15"/>
                  </a:lnTo>
                  <a:lnTo>
                    <a:pt x="50" y="15"/>
                  </a:lnTo>
                  <a:lnTo>
                    <a:pt x="47" y="15"/>
                  </a:lnTo>
                  <a:lnTo>
                    <a:pt x="45" y="15"/>
                  </a:lnTo>
                  <a:lnTo>
                    <a:pt x="43" y="15"/>
                  </a:lnTo>
                  <a:lnTo>
                    <a:pt x="41" y="15"/>
                  </a:lnTo>
                  <a:lnTo>
                    <a:pt x="39" y="15"/>
                  </a:lnTo>
                  <a:lnTo>
                    <a:pt x="37" y="15"/>
                  </a:lnTo>
                  <a:lnTo>
                    <a:pt x="36" y="15"/>
                  </a:lnTo>
                  <a:lnTo>
                    <a:pt x="32" y="15"/>
                  </a:lnTo>
                  <a:lnTo>
                    <a:pt x="28" y="15"/>
                  </a:lnTo>
                  <a:lnTo>
                    <a:pt x="25" y="16"/>
                  </a:lnTo>
                  <a:lnTo>
                    <a:pt x="22" y="16"/>
                  </a:lnTo>
                  <a:lnTo>
                    <a:pt x="19" y="16"/>
                  </a:lnTo>
                  <a:lnTo>
                    <a:pt x="17" y="17"/>
                  </a:lnTo>
                  <a:lnTo>
                    <a:pt x="14" y="17"/>
                  </a:lnTo>
                  <a:lnTo>
                    <a:pt x="12" y="17"/>
                  </a:lnTo>
                  <a:lnTo>
                    <a:pt x="10" y="17"/>
                  </a:lnTo>
                  <a:lnTo>
                    <a:pt x="8" y="18"/>
                  </a:lnTo>
                  <a:lnTo>
                    <a:pt x="6" y="18"/>
                  </a:lnTo>
                  <a:lnTo>
                    <a:pt x="5" y="18"/>
                  </a:lnTo>
                  <a:lnTo>
                    <a:pt x="3" y="19"/>
                  </a:lnTo>
                  <a:lnTo>
                    <a:pt x="3" y="19"/>
                  </a:lnTo>
                  <a:lnTo>
                    <a:pt x="0" y="2"/>
                  </a:lnTo>
                  <a:lnTo>
                    <a:pt x="1" y="1"/>
                  </a:lnTo>
                  <a:lnTo>
                    <a:pt x="4" y="1"/>
                  </a:lnTo>
                  <a:lnTo>
                    <a:pt x="6" y="1"/>
                  </a:lnTo>
                  <a:lnTo>
                    <a:pt x="8" y="1"/>
                  </a:lnTo>
                  <a:lnTo>
                    <a:pt x="11" y="1"/>
                  </a:lnTo>
                  <a:lnTo>
                    <a:pt x="14" y="1"/>
                  </a:lnTo>
                  <a:lnTo>
                    <a:pt x="17" y="1"/>
                  </a:lnTo>
                  <a:lnTo>
                    <a:pt x="20" y="1"/>
                  </a:lnTo>
                  <a:lnTo>
                    <a:pt x="23" y="1"/>
                  </a:lnTo>
                  <a:lnTo>
                    <a:pt x="27" y="1"/>
                  </a:lnTo>
                  <a:lnTo>
                    <a:pt x="30" y="1"/>
                  </a:lnTo>
                  <a:lnTo>
                    <a:pt x="34" y="1"/>
                  </a:lnTo>
                  <a:lnTo>
                    <a:pt x="37" y="0"/>
                  </a:lnTo>
                  <a:lnTo>
                    <a:pt x="41" y="0"/>
                  </a:lnTo>
                  <a:lnTo>
                    <a:pt x="44" y="0"/>
                  </a:lnTo>
                  <a:lnTo>
                    <a:pt x="48" y="0"/>
                  </a:lnTo>
                  <a:lnTo>
                    <a:pt x="51" y="0"/>
                  </a:lnTo>
                  <a:lnTo>
                    <a:pt x="55" y="0"/>
                  </a:lnTo>
                  <a:lnTo>
                    <a:pt x="60" y="0"/>
                  </a:lnTo>
                  <a:lnTo>
                    <a:pt x="63" y="0"/>
                  </a:lnTo>
                  <a:lnTo>
                    <a:pt x="67" y="0"/>
                  </a:lnTo>
                  <a:lnTo>
                    <a:pt x="71" y="0"/>
                  </a:lnTo>
                  <a:lnTo>
                    <a:pt x="74" y="0"/>
                  </a:lnTo>
                  <a:lnTo>
                    <a:pt x="77" y="1"/>
                  </a:lnTo>
                  <a:lnTo>
                    <a:pt x="80" y="1"/>
                  </a:lnTo>
                  <a:lnTo>
                    <a:pt x="82" y="1"/>
                  </a:lnTo>
                  <a:lnTo>
                    <a:pt x="84" y="1"/>
                  </a:lnTo>
                  <a:lnTo>
                    <a:pt x="85" y="1"/>
                  </a:lnTo>
                  <a:lnTo>
                    <a:pt x="86" y="1"/>
                  </a:lnTo>
                  <a:lnTo>
                    <a:pt x="87" y="2"/>
                  </a:lnTo>
                  <a:lnTo>
                    <a:pt x="98" y="21"/>
                  </a:lnTo>
                  <a:lnTo>
                    <a:pt x="98" y="2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6" name="Freeform 108">
              <a:extLst>
                <a:ext uri="{FF2B5EF4-FFF2-40B4-BE49-F238E27FC236}">
                  <a16:creationId xmlns:a16="http://schemas.microsoft.com/office/drawing/2014/main" id="{86F35C24-008D-76AD-20B0-F594E348DF17}"/>
                </a:ext>
              </a:extLst>
            </p:cNvPr>
            <p:cNvSpPr>
              <a:spLocks/>
            </p:cNvSpPr>
            <p:nvPr/>
          </p:nvSpPr>
          <p:spPr bwMode="auto">
            <a:xfrm>
              <a:off x="1576" y="1695"/>
              <a:ext cx="19" cy="102"/>
            </a:xfrm>
            <a:custGeom>
              <a:avLst/>
              <a:gdLst/>
              <a:ahLst/>
              <a:cxnLst>
                <a:cxn ang="0">
                  <a:pos x="15" y="0"/>
                </a:cxn>
                <a:cxn ang="0">
                  <a:pos x="0" y="106"/>
                </a:cxn>
                <a:cxn ang="0">
                  <a:pos x="9" y="179"/>
                </a:cxn>
                <a:cxn ang="0">
                  <a:pos x="23" y="174"/>
                </a:cxn>
                <a:cxn ang="0">
                  <a:pos x="21" y="110"/>
                </a:cxn>
                <a:cxn ang="0">
                  <a:pos x="21" y="110"/>
                </a:cxn>
                <a:cxn ang="0">
                  <a:pos x="21" y="109"/>
                </a:cxn>
                <a:cxn ang="0">
                  <a:pos x="21" y="107"/>
                </a:cxn>
                <a:cxn ang="0">
                  <a:pos x="21" y="106"/>
                </a:cxn>
                <a:cxn ang="0">
                  <a:pos x="21" y="103"/>
                </a:cxn>
                <a:cxn ang="0">
                  <a:pos x="21" y="101"/>
                </a:cxn>
                <a:cxn ang="0">
                  <a:pos x="22" y="97"/>
                </a:cxn>
                <a:cxn ang="0">
                  <a:pos x="23" y="94"/>
                </a:cxn>
                <a:cxn ang="0">
                  <a:pos x="23" y="90"/>
                </a:cxn>
                <a:cxn ang="0">
                  <a:pos x="23" y="87"/>
                </a:cxn>
                <a:cxn ang="0">
                  <a:pos x="23" y="84"/>
                </a:cxn>
                <a:cxn ang="0">
                  <a:pos x="23" y="82"/>
                </a:cxn>
                <a:cxn ang="0">
                  <a:pos x="24" y="80"/>
                </a:cxn>
                <a:cxn ang="0">
                  <a:pos x="24" y="78"/>
                </a:cxn>
                <a:cxn ang="0">
                  <a:pos x="24" y="76"/>
                </a:cxn>
                <a:cxn ang="0">
                  <a:pos x="24" y="74"/>
                </a:cxn>
                <a:cxn ang="0">
                  <a:pos x="25" y="72"/>
                </a:cxn>
                <a:cxn ang="0">
                  <a:pos x="25" y="69"/>
                </a:cxn>
                <a:cxn ang="0">
                  <a:pos x="25" y="67"/>
                </a:cxn>
                <a:cxn ang="0">
                  <a:pos x="25" y="65"/>
                </a:cxn>
                <a:cxn ang="0">
                  <a:pos x="26" y="63"/>
                </a:cxn>
                <a:cxn ang="0">
                  <a:pos x="26" y="61"/>
                </a:cxn>
                <a:cxn ang="0">
                  <a:pos x="26" y="58"/>
                </a:cxn>
                <a:cxn ang="0">
                  <a:pos x="26" y="56"/>
                </a:cxn>
                <a:cxn ang="0">
                  <a:pos x="26" y="54"/>
                </a:cxn>
                <a:cxn ang="0">
                  <a:pos x="27" y="52"/>
                </a:cxn>
                <a:cxn ang="0">
                  <a:pos x="27" y="50"/>
                </a:cxn>
                <a:cxn ang="0">
                  <a:pos x="27" y="47"/>
                </a:cxn>
                <a:cxn ang="0">
                  <a:pos x="28" y="45"/>
                </a:cxn>
                <a:cxn ang="0">
                  <a:pos x="28" y="42"/>
                </a:cxn>
                <a:cxn ang="0">
                  <a:pos x="28" y="40"/>
                </a:cxn>
                <a:cxn ang="0">
                  <a:pos x="28" y="38"/>
                </a:cxn>
                <a:cxn ang="0">
                  <a:pos x="28" y="36"/>
                </a:cxn>
                <a:cxn ang="0">
                  <a:pos x="29" y="34"/>
                </a:cxn>
                <a:cxn ang="0">
                  <a:pos x="29" y="30"/>
                </a:cxn>
                <a:cxn ang="0">
                  <a:pos x="30" y="27"/>
                </a:cxn>
                <a:cxn ang="0">
                  <a:pos x="30" y="24"/>
                </a:cxn>
                <a:cxn ang="0">
                  <a:pos x="30" y="21"/>
                </a:cxn>
                <a:cxn ang="0">
                  <a:pos x="30" y="19"/>
                </a:cxn>
                <a:cxn ang="0">
                  <a:pos x="31" y="17"/>
                </a:cxn>
                <a:cxn ang="0">
                  <a:pos x="31" y="14"/>
                </a:cxn>
                <a:cxn ang="0">
                  <a:pos x="32" y="14"/>
                </a:cxn>
                <a:cxn ang="0">
                  <a:pos x="31" y="14"/>
                </a:cxn>
                <a:cxn ang="0">
                  <a:pos x="30" y="13"/>
                </a:cxn>
                <a:cxn ang="0">
                  <a:pos x="27" y="10"/>
                </a:cxn>
                <a:cxn ang="0">
                  <a:pos x="24" y="8"/>
                </a:cxn>
                <a:cxn ang="0">
                  <a:pos x="21" y="5"/>
                </a:cxn>
                <a:cxn ang="0">
                  <a:pos x="18" y="2"/>
                </a:cxn>
                <a:cxn ang="0">
                  <a:pos x="16" y="0"/>
                </a:cxn>
                <a:cxn ang="0">
                  <a:pos x="15" y="0"/>
                </a:cxn>
                <a:cxn ang="0">
                  <a:pos x="15" y="0"/>
                </a:cxn>
              </a:cxnLst>
              <a:rect l="0" t="0" r="r" b="b"/>
              <a:pathLst>
                <a:path w="32" h="179">
                  <a:moveTo>
                    <a:pt x="15" y="0"/>
                  </a:moveTo>
                  <a:lnTo>
                    <a:pt x="0" y="106"/>
                  </a:lnTo>
                  <a:lnTo>
                    <a:pt x="9" y="179"/>
                  </a:lnTo>
                  <a:lnTo>
                    <a:pt x="23" y="174"/>
                  </a:lnTo>
                  <a:lnTo>
                    <a:pt x="21" y="110"/>
                  </a:lnTo>
                  <a:lnTo>
                    <a:pt x="21" y="110"/>
                  </a:lnTo>
                  <a:lnTo>
                    <a:pt x="21" y="109"/>
                  </a:lnTo>
                  <a:lnTo>
                    <a:pt x="21" y="107"/>
                  </a:lnTo>
                  <a:lnTo>
                    <a:pt x="21" y="106"/>
                  </a:lnTo>
                  <a:lnTo>
                    <a:pt x="21" y="103"/>
                  </a:lnTo>
                  <a:lnTo>
                    <a:pt x="21" y="101"/>
                  </a:lnTo>
                  <a:lnTo>
                    <a:pt x="22" y="97"/>
                  </a:lnTo>
                  <a:lnTo>
                    <a:pt x="23" y="94"/>
                  </a:lnTo>
                  <a:lnTo>
                    <a:pt x="23" y="90"/>
                  </a:lnTo>
                  <a:lnTo>
                    <a:pt x="23" y="87"/>
                  </a:lnTo>
                  <a:lnTo>
                    <a:pt x="23" y="84"/>
                  </a:lnTo>
                  <a:lnTo>
                    <a:pt x="23" y="82"/>
                  </a:lnTo>
                  <a:lnTo>
                    <a:pt x="24" y="80"/>
                  </a:lnTo>
                  <a:lnTo>
                    <a:pt x="24" y="78"/>
                  </a:lnTo>
                  <a:lnTo>
                    <a:pt x="24" y="76"/>
                  </a:lnTo>
                  <a:lnTo>
                    <a:pt x="24" y="74"/>
                  </a:lnTo>
                  <a:lnTo>
                    <a:pt x="25" y="72"/>
                  </a:lnTo>
                  <a:lnTo>
                    <a:pt x="25" y="69"/>
                  </a:lnTo>
                  <a:lnTo>
                    <a:pt x="25" y="67"/>
                  </a:lnTo>
                  <a:lnTo>
                    <a:pt x="25" y="65"/>
                  </a:lnTo>
                  <a:lnTo>
                    <a:pt x="26" y="63"/>
                  </a:lnTo>
                  <a:lnTo>
                    <a:pt x="26" y="61"/>
                  </a:lnTo>
                  <a:lnTo>
                    <a:pt x="26" y="58"/>
                  </a:lnTo>
                  <a:lnTo>
                    <a:pt x="26" y="56"/>
                  </a:lnTo>
                  <a:lnTo>
                    <a:pt x="26" y="54"/>
                  </a:lnTo>
                  <a:lnTo>
                    <a:pt x="27" y="52"/>
                  </a:lnTo>
                  <a:lnTo>
                    <a:pt x="27" y="50"/>
                  </a:lnTo>
                  <a:lnTo>
                    <a:pt x="27" y="47"/>
                  </a:lnTo>
                  <a:lnTo>
                    <a:pt x="28" y="45"/>
                  </a:lnTo>
                  <a:lnTo>
                    <a:pt x="28" y="42"/>
                  </a:lnTo>
                  <a:lnTo>
                    <a:pt x="28" y="40"/>
                  </a:lnTo>
                  <a:lnTo>
                    <a:pt x="28" y="38"/>
                  </a:lnTo>
                  <a:lnTo>
                    <a:pt x="28" y="36"/>
                  </a:lnTo>
                  <a:lnTo>
                    <a:pt x="29" y="34"/>
                  </a:lnTo>
                  <a:lnTo>
                    <a:pt x="29" y="30"/>
                  </a:lnTo>
                  <a:lnTo>
                    <a:pt x="30" y="27"/>
                  </a:lnTo>
                  <a:lnTo>
                    <a:pt x="30" y="24"/>
                  </a:lnTo>
                  <a:lnTo>
                    <a:pt x="30" y="21"/>
                  </a:lnTo>
                  <a:lnTo>
                    <a:pt x="30" y="19"/>
                  </a:lnTo>
                  <a:lnTo>
                    <a:pt x="31" y="17"/>
                  </a:lnTo>
                  <a:lnTo>
                    <a:pt x="31" y="14"/>
                  </a:lnTo>
                  <a:lnTo>
                    <a:pt x="32" y="14"/>
                  </a:lnTo>
                  <a:lnTo>
                    <a:pt x="31" y="14"/>
                  </a:lnTo>
                  <a:lnTo>
                    <a:pt x="30" y="13"/>
                  </a:lnTo>
                  <a:lnTo>
                    <a:pt x="27" y="10"/>
                  </a:lnTo>
                  <a:lnTo>
                    <a:pt x="24" y="8"/>
                  </a:lnTo>
                  <a:lnTo>
                    <a:pt x="21" y="5"/>
                  </a:lnTo>
                  <a:lnTo>
                    <a:pt x="18" y="2"/>
                  </a:lnTo>
                  <a:lnTo>
                    <a:pt x="16" y="0"/>
                  </a:lnTo>
                  <a:lnTo>
                    <a:pt x="15" y="0"/>
                  </a:lnTo>
                  <a:lnTo>
                    <a:pt x="15"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7" name="Freeform 109">
              <a:extLst>
                <a:ext uri="{FF2B5EF4-FFF2-40B4-BE49-F238E27FC236}">
                  <a16:creationId xmlns:a16="http://schemas.microsoft.com/office/drawing/2014/main" id="{1712BC89-D4BF-CC98-2E7E-42AD88C8D0FC}"/>
                </a:ext>
              </a:extLst>
            </p:cNvPr>
            <p:cNvSpPr>
              <a:spLocks/>
            </p:cNvSpPr>
            <p:nvPr/>
          </p:nvSpPr>
          <p:spPr bwMode="auto">
            <a:xfrm>
              <a:off x="1512" y="1778"/>
              <a:ext cx="67" cy="53"/>
            </a:xfrm>
            <a:custGeom>
              <a:avLst/>
              <a:gdLst/>
              <a:ahLst/>
              <a:cxnLst>
                <a:cxn ang="0">
                  <a:pos x="85" y="69"/>
                </a:cxn>
                <a:cxn ang="0">
                  <a:pos x="29" y="54"/>
                </a:cxn>
                <a:cxn ang="0">
                  <a:pos x="19" y="36"/>
                </a:cxn>
                <a:cxn ang="0">
                  <a:pos x="17" y="0"/>
                </a:cxn>
                <a:cxn ang="0">
                  <a:pos x="0" y="16"/>
                </a:cxn>
                <a:cxn ang="0">
                  <a:pos x="0" y="17"/>
                </a:cxn>
                <a:cxn ang="0">
                  <a:pos x="0" y="18"/>
                </a:cxn>
                <a:cxn ang="0">
                  <a:pos x="0" y="20"/>
                </a:cxn>
                <a:cxn ang="0">
                  <a:pos x="1" y="24"/>
                </a:cxn>
                <a:cxn ang="0">
                  <a:pos x="1" y="25"/>
                </a:cxn>
                <a:cxn ang="0">
                  <a:pos x="1" y="27"/>
                </a:cxn>
                <a:cxn ang="0">
                  <a:pos x="1" y="29"/>
                </a:cxn>
                <a:cxn ang="0">
                  <a:pos x="2" y="31"/>
                </a:cxn>
                <a:cxn ang="0">
                  <a:pos x="2" y="33"/>
                </a:cxn>
                <a:cxn ang="0">
                  <a:pos x="2" y="36"/>
                </a:cxn>
                <a:cxn ang="0">
                  <a:pos x="2" y="38"/>
                </a:cxn>
                <a:cxn ang="0">
                  <a:pos x="3" y="40"/>
                </a:cxn>
                <a:cxn ang="0">
                  <a:pos x="3" y="42"/>
                </a:cxn>
                <a:cxn ang="0">
                  <a:pos x="3" y="45"/>
                </a:cxn>
                <a:cxn ang="0">
                  <a:pos x="4" y="47"/>
                </a:cxn>
                <a:cxn ang="0">
                  <a:pos x="4" y="49"/>
                </a:cxn>
                <a:cxn ang="0">
                  <a:pos x="5" y="51"/>
                </a:cxn>
                <a:cxn ang="0">
                  <a:pos x="5" y="53"/>
                </a:cxn>
                <a:cxn ang="0">
                  <a:pos x="6" y="55"/>
                </a:cxn>
                <a:cxn ang="0">
                  <a:pos x="6" y="57"/>
                </a:cxn>
                <a:cxn ang="0">
                  <a:pos x="7" y="60"/>
                </a:cxn>
                <a:cxn ang="0">
                  <a:pos x="8" y="63"/>
                </a:cxn>
                <a:cxn ang="0">
                  <a:pos x="10" y="65"/>
                </a:cxn>
                <a:cxn ang="0">
                  <a:pos x="11" y="67"/>
                </a:cxn>
                <a:cxn ang="0">
                  <a:pos x="12" y="67"/>
                </a:cxn>
                <a:cxn ang="0">
                  <a:pos x="15" y="68"/>
                </a:cxn>
                <a:cxn ang="0">
                  <a:pos x="16" y="68"/>
                </a:cxn>
                <a:cxn ang="0">
                  <a:pos x="17" y="69"/>
                </a:cxn>
                <a:cxn ang="0">
                  <a:pos x="19" y="69"/>
                </a:cxn>
                <a:cxn ang="0">
                  <a:pos x="22" y="70"/>
                </a:cxn>
                <a:cxn ang="0">
                  <a:pos x="23" y="71"/>
                </a:cxn>
                <a:cxn ang="0">
                  <a:pos x="26" y="72"/>
                </a:cxn>
                <a:cxn ang="0">
                  <a:pos x="28" y="73"/>
                </a:cxn>
                <a:cxn ang="0">
                  <a:pos x="30" y="74"/>
                </a:cxn>
                <a:cxn ang="0">
                  <a:pos x="33" y="74"/>
                </a:cxn>
                <a:cxn ang="0">
                  <a:pos x="35" y="75"/>
                </a:cxn>
                <a:cxn ang="0">
                  <a:pos x="38" y="76"/>
                </a:cxn>
                <a:cxn ang="0">
                  <a:pos x="40" y="77"/>
                </a:cxn>
                <a:cxn ang="0">
                  <a:pos x="43" y="78"/>
                </a:cxn>
                <a:cxn ang="0">
                  <a:pos x="45" y="79"/>
                </a:cxn>
                <a:cxn ang="0">
                  <a:pos x="47" y="79"/>
                </a:cxn>
                <a:cxn ang="0">
                  <a:pos x="50" y="80"/>
                </a:cxn>
                <a:cxn ang="0">
                  <a:pos x="51" y="81"/>
                </a:cxn>
                <a:cxn ang="0">
                  <a:pos x="55" y="81"/>
                </a:cxn>
                <a:cxn ang="0">
                  <a:pos x="57" y="82"/>
                </a:cxn>
                <a:cxn ang="0">
                  <a:pos x="59" y="83"/>
                </a:cxn>
                <a:cxn ang="0">
                  <a:pos x="62" y="84"/>
                </a:cxn>
                <a:cxn ang="0">
                  <a:pos x="65" y="85"/>
                </a:cxn>
                <a:cxn ang="0">
                  <a:pos x="66" y="86"/>
                </a:cxn>
                <a:cxn ang="0">
                  <a:pos x="67" y="86"/>
                </a:cxn>
                <a:cxn ang="0">
                  <a:pos x="89" y="95"/>
                </a:cxn>
                <a:cxn ang="0">
                  <a:pos x="116" y="49"/>
                </a:cxn>
                <a:cxn ang="0">
                  <a:pos x="104" y="51"/>
                </a:cxn>
                <a:cxn ang="0">
                  <a:pos x="85" y="69"/>
                </a:cxn>
                <a:cxn ang="0">
                  <a:pos x="85" y="69"/>
                </a:cxn>
              </a:cxnLst>
              <a:rect l="0" t="0" r="r" b="b"/>
              <a:pathLst>
                <a:path w="116" h="95">
                  <a:moveTo>
                    <a:pt x="85" y="69"/>
                  </a:moveTo>
                  <a:lnTo>
                    <a:pt x="29" y="54"/>
                  </a:lnTo>
                  <a:lnTo>
                    <a:pt x="19" y="36"/>
                  </a:lnTo>
                  <a:lnTo>
                    <a:pt x="17" y="0"/>
                  </a:lnTo>
                  <a:lnTo>
                    <a:pt x="0" y="16"/>
                  </a:lnTo>
                  <a:lnTo>
                    <a:pt x="0" y="17"/>
                  </a:lnTo>
                  <a:lnTo>
                    <a:pt x="0" y="18"/>
                  </a:lnTo>
                  <a:lnTo>
                    <a:pt x="0" y="20"/>
                  </a:lnTo>
                  <a:lnTo>
                    <a:pt x="1" y="24"/>
                  </a:lnTo>
                  <a:lnTo>
                    <a:pt x="1" y="25"/>
                  </a:lnTo>
                  <a:lnTo>
                    <a:pt x="1" y="27"/>
                  </a:lnTo>
                  <a:lnTo>
                    <a:pt x="1" y="29"/>
                  </a:lnTo>
                  <a:lnTo>
                    <a:pt x="2" y="31"/>
                  </a:lnTo>
                  <a:lnTo>
                    <a:pt x="2" y="33"/>
                  </a:lnTo>
                  <a:lnTo>
                    <a:pt x="2" y="36"/>
                  </a:lnTo>
                  <a:lnTo>
                    <a:pt x="2" y="38"/>
                  </a:lnTo>
                  <a:lnTo>
                    <a:pt x="3" y="40"/>
                  </a:lnTo>
                  <a:lnTo>
                    <a:pt x="3" y="42"/>
                  </a:lnTo>
                  <a:lnTo>
                    <a:pt x="3" y="45"/>
                  </a:lnTo>
                  <a:lnTo>
                    <a:pt x="4" y="47"/>
                  </a:lnTo>
                  <a:lnTo>
                    <a:pt x="4" y="49"/>
                  </a:lnTo>
                  <a:lnTo>
                    <a:pt x="5" y="51"/>
                  </a:lnTo>
                  <a:lnTo>
                    <a:pt x="5" y="53"/>
                  </a:lnTo>
                  <a:lnTo>
                    <a:pt x="6" y="55"/>
                  </a:lnTo>
                  <a:lnTo>
                    <a:pt x="6" y="57"/>
                  </a:lnTo>
                  <a:lnTo>
                    <a:pt x="7" y="60"/>
                  </a:lnTo>
                  <a:lnTo>
                    <a:pt x="8" y="63"/>
                  </a:lnTo>
                  <a:lnTo>
                    <a:pt x="10" y="65"/>
                  </a:lnTo>
                  <a:lnTo>
                    <a:pt x="11" y="67"/>
                  </a:lnTo>
                  <a:lnTo>
                    <a:pt x="12" y="67"/>
                  </a:lnTo>
                  <a:lnTo>
                    <a:pt x="15" y="68"/>
                  </a:lnTo>
                  <a:lnTo>
                    <a:pt x="16" y="68"/>
                  </a:lnTo>
                  <a:lnTo>
                    <a:pt x="17" y="69"/>
                  </a:lnTo>
                  <a:lnTo>
                    <a:pt x="19" y="69"/>
                  </a:lnTo>
                  <a:lnTo>
                    <a:pt x="22" y="70"/>
                  </a:lnTo>
                  <a:lnTo>
                    <a:pt x="23" y="71"/>
                  </a:lnTo>
                  <a:lnTo>
                    <a:pt x="26" y="72"/>
                  </a:lnTo>
                  <a:lnTo>
                    <a:pt x="28" y="73"/>
                  </a:lnTo>
                  <a:lnTo>
                    <a:pt x="30" y="74"/>
                  </a:lnTo>
                  <a:lnTo>
                    <a:pt x="33" y="74"/>
                  </a:lnTo>
                  <a:lnTo>
                    <a:pt x="35" y="75"/>
                  </a:lnTo>
                  <a:lnTo>
                    <a:pt x="38" y="76"/>
                  </a:lnTo>
                  <a:lnTo>
                    <a:pt x="40" y="77"/>
                  </a:lnTo>
                  <a:lnTo>
                    <a:pt x="43" y="78"/>
                  </a:lnTo>
                  <a:lnTo>
                    <a:pt x="45" y="79"/>
                  </a:lnTo>
                  <a:lnTo>
                    <a:pt x="47" y="79"/>
                  </a:lnTo>
                  <a:lnTo>
                    <a:pt x="50" y="80"/>
                  </a:lnTo>
                  <a:lnTo>
                    <a:pt x="51" y="81"/>
                  </a:lnTo>
                  <a:lnTo>
                    <a:pt x="55" y="81"/>
                  </a:lnTo>
                  <a:lnTo>
                    <a:pt x="57" y="82"/>
                  </a:lnTo>
                  <a:lnTo>
                    <a:pt x="59" y="83"/>
                  </a:lnTo>
                  <a:lnTo>
                    <a:pt x="62" y="84"/>
                  </a:lnTo>
                  <a:lnTo>
                    <a:pt x="65" y="85"/>
                  </a:lnTo>
                  <a:lnTo>
                    <a:pt x="66" y="86"/>
                  </a:lnTo>
                  <a:lnTo>
                    <a:pt x="67" y="86"/>
                  </a:lnTo>
                  <a:lnTo>
                    <a:pt x="89" y="95"/>
                  </a:lnTo>
                  <a:lnTo>
                    <a:pt x="116" y="49"/>
                  </a:lnTo>
                  <a:lnTo>
                    <a:pt x="104" y="51"/>
                  </a:lnTo>
                  <a:lnTo>
                    <a:pt x="85" y="69"/>
                  </a:lnTo>
                  <a:lnTo>
                    <a:pt x="85" y="6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8" name="Freeform 110">
              <a:extLst>
                <a:ext uri="{FF2B5EF4-FFF2-40B4-BE49-F238E27FC236}">
                  <a16:creationId xmlns:a16="http://schemas.microsoft.com/office/drawing/2014/main" id="{4D61E005-3E2A-2496-47C9-6065A2827E26}"/>
                </a:ext>
              </a:extLst>
            </p:cNvPr>
            <p:cNvSpPr>
              <a:spLocks/>
            </p:cNvSpPr>
            <p:nvPr/>
          </p:nvSpPr>
          <p:spPr bwMode="auto">
            <a:xfrm>
              <a:off x="1556" y="1792"/>
              <a:ext cx="10" cy="10"/>
            </a:xfrm>
            <a:custGeom>
              <a:avLst/>
              <a:gdLst/>
              <a:ahLst/>
              <a:cxnLst>
                <a:cxn ang="0">
                  <a:pos x="12" y="0"/>
                </a:cxn>
                <a:cxn ang="0">
                  <a:pos x="14" y="1"/>
                </a:cxn>
                <a:cxn ang="0">
                  <a:pos x="15" y="3"/>
                </a:cxn>
                <a:cxn ang="0">
                  <a:pos x="16" y="6"/>
                </a:cxn>
                <a:cxn ang="0">
                  <a:pos x="17" y="8"/>
                </a:cxn>
                <a:cxn ang="0">
                  <a:pos x="16" y="11"/>
                </a:cxn>
                <a:cxn ang="0">
                  <a:pos x="15" y="13"/>
                </a:cxn>
                <a:cxn ang="0">
                  <a:pos x="12" y="15"/>
                </a:cxn>
                <a:cxn ang="0">
                  <a:pos x="9" y="15"/>
                </a:cxn>
                <a:cxn ang="0">
                  <a:pos x="6" y="15"/>
                </a:cxn>
                <a:cxn ang="0">
                  <a:pos x="4" y="13"/>
                </a:cxn>
                <a:cxn ang="0">
                  <a:pos x="2" y="10"/>
                </a:cxn>
                <a:cxn ang="0">
                  <a:pos x="1" y="7"/>
                </a:cxn>
                <a:cxn ang="0">
                  <a:pos x="0" y="5"/>
                </a:cxn>
                <a:cxn ang="0">
                  <a:pos x="0" y="3"/>
                </a:cxn>
                <a:cxn ang="0">
                  <a:pos x="0" y="3"/>
                </a:cxn>
                <a:cxn ang="0">
                  <a:pos x="12" y="0"/>
                </a:cxn>
                <a:cxn ang="0">
                  <a:pos x="12" y="0"/>
                </a:cxn>
              </a:cxnLst>
              <a:rect l="0" t="0" r="r" b="b"/>
              <a:pathLst>
                <a:path w="17" h="15">
                  <a:moveTo>
                    <a:pt x="12" y="0"/>
                  </a:moveTo>
                  <a:lnTo>
                    <a:pt x="14" y="1"/>
                  </a:lnTo>
                  <a:lnTo>
                    <a:pt x="15" y="3"/>
                  </a:lnTo>
                  <a:lnTo>
                    <a:pt x="16" y="6"/>
                  </a:lnTo>
                  <a:lnTo>
                    <a:pt x="17" y="8"/>
                  </a:lnTo>
                  <a:lnTo>
                    <a:pt x="16" y="11"/>
                  </a:lnTo>
                  <a:lnTo>
                    <a:pt x="15" y="13"/>
                  </a:lnTo>
                  <a:lnTo>
                    <a:pt x="12" y="15"/>
                  </a:lnTo>
                  <a:lnTo>
                    <a:pt x="9" y="15"/>
                  </a:lnTo>
                  <a:lnTo>
                    <a:pt x="6" y="15"/>
                  </a:lnTo>
                  <a:lnTo>
                    <a:pt x="4" y="13"/>
                  </a:lnTo>
                  <a:lnTo>
                    <a:pt x="2" y="10"/>
                  </a:lnTo>
                  <a:lnTo>
                    <a:pt x="1" y="7"/>
                  </a:lnTo>
                  <a:lnTo>
                    <a:pt x="0" y="5"/>
                  </a:lnTo>
                  <a:lnTo>
                    <a:pt x="0" y="3"/>
                  </a:lnTo>
                  <a:lnTo>
                    <a:pt x="0" y="3"/>
                  </a:lnTo>
                  <a:lnTo>
                    <a:pt x="12" y="0"/>
                  </a:lnTo>
                  <a:lnTo>
                    <a:pt x="12"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9" name="Freeform 111">
              <a:extLst>
                <a:ext uri="{FF2B5EF4-FFF2-40B4-BE49-F238E27FC236}">
                  <a16:creationId xmlns:a16="http://schemas.microsoft.com/office/drawing/2014/main" id="{2BD4A84F-AFF5-AE6E-7198-A24C8FEDCA60}"/>
                </a:ext>
              </a:extLst>
            </p:cNvPr>
            <p:cNvSpPr>
              <a:spLocks/>
            </p:cNvSpPr>
            <p:nvPr/>
          </p:nvSpPr>
          <p:spPr bwMode="auto">
            <a:xfrm>
              <a:off x="1533" y="1760"/>
              <a:ext cx="43" cy="18"/>
            </a:xfrm>
            <a:custGeom>
              <a:avLst/>
              <a:gdLst/>
              <a:ahLst/>
              <a:cxnLst>
                <a:cxn ang="0">
                  <a:pos x="77" y="1"/>
                </a:cxn>
                <a:cxn ang="0">
                  <a:pos x="71" y="2"/>
                </a:cxn>
                <a:cxn ang="0">
                  <a:pos x="68" y="2"/>
                </a:cxn>
                <a:cxn ang="0">
                  <a:pos x="64" y="1"/>
                </a:cxn>
                <a:cxn ang="0">
                  <a:pos x="62" y="1"/>
                </a:cxn>
                <a:cxn ang="0">
                  <a:pos x="60" y="0"/>
                </a:cxn>
                <a:cxn ang="0">
                  <a:pos x="59" y="0"/>
                </a:cxn>
                <a:cxn ang="0">
                  <a:pos x="0" y="19"/>
                </a:cxn>
                <a:cxn ang="0">
                  <a:pos x="37" y="29"/>
                </a:cxn>
                <a:cxn ang="0">
                  <a:pos x="77" y="1"/>
                </a:cxn>
                <a:cxn ang="0">
                  <a:pos x="77" y="1"/>
                </a:cxn>
              </a:cxnLst>
              <a:rect l="0" t="0" r="r" b="b"/>
              <a:pathLst>
                <a:path w="77" h="29">
                  <a:moveTo>
                    <a:pt x="77" y="1"/>
                  </a:moveTo>
                  <a:lnTo>
                    <a:pt x="71" y="2"/>
                  </a:lnTo>
                  <a:lnTo>
                    <a:pt x="68" y="2"/>
                  </a:lnTo>
                  <a:lnTo>
                    <a:pt x="64" y="1"/>
                  </a:lnTo>
                  <a:lnTo>
                    <a:pt x="62" y="1"/>
                  </a:lnTo>
                  <a:lnTo>
                    <a:pt x="60" y="0"/>
                  </a:lnTo>
                  <a:lnTo>
                    <a:pt x="59" y="0"/>
                  </a:lnTo>
                  <a:lnTo>
                    <a:pt x="0" y="19"/>
                  </a:lnTo>
                  <a:lnTo>
                    <a:pt x="37" y="29"/>
                  </a:lnTo>
                  <a:lnTo>
                    <a:pt x="77" y="1"/>
                  </a:lnTo>
                  <a:lnTo>
                    <a:pt x="77"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0" name="Freeform 112">
              <a:extLst>
                <a:ext uri="{FF2B5EF4-FFF2-40B4-BE49-F238E27FC236}">
                  <a16:creationId xmlns:a16="http://schemas.microsoft.com/office/drawing/2014/main" id="{3D1E339F-249A-85BB-1867-D3471D438665}"/>
                </a:ext>
              </a:extLst>
            </p:cNvPr>
            <p:cNvSpPr>
              <a:spLocks/>
            </p:cNvSpPr>
            <p:nvPr/>
          </p:nvSpPr>
          <p:spPr bwMode="auto">
            <a:xfrm>
              <a:off x="1356" y="1786"/>
              <a:ext cx="115" cy="81"/>
            </a:xfrm>
            <a:custGeom>
              <a:avLst/>
              <a:gdLst/>
              <a:ahLst/>
              <a:cxnLst>
                <a:cxn ang="0">
                  <a:pos x="197" y="36"/>
                </a:cxn>
                <a:cxn ang="0">
                  <a:pos x="194" y="37"/>
                </a:cxn>
                <a:cxn ang="0">
                  <a:pos x="190" y="38"/>
                </a:cxn>
                <a:cxn ang="0">
                  <a:pos x="184" y="40"/>
                </a:cxn>
                <a:cxn ang="0">
                  <a:pos x="178" y="42"/>
                </a:cxn>
                <a:cxn ang="0">
                  <a:pos x="171" y="45"/>
                </a:cxn>
                <a:cxn ang="0">
                  <a:pos x="166" y="46"/>
                </a:cxn>
                <a:cxn ang="0">
                  <a:pos x="162" y="47"/>
                </a:cxn>
                <a:cxn ang="0">
                  <a:pos x="158" y="48"/>
                </a:cxn>
                <a:cxn ang="0">
                  <a:pos x="153" y="51"/>
                </a:cxn>
                <a:cxn ang="0">
                  <a:pos x="149" y="52"/>
                </a:cxn>
                <a:cxn ang="0">
                  <a:pos x="145" y="53"/>
                </a:cxn>
                <a:cxn ang="0">
                  <a:pos x="141" y="54"/>
                </a:cxn>
                <a:cxn ang="0">
                  <a:pos x="137" y="55"/>
                </a:cxn>
                <a:cxn ang="0">
                  <a:pos x="133" y="56"/>
                </a:cxn>
                <a:cxn ang="0">
                  <a:pos x="129" y="57"/>
                </a:cxn>
                <a:cxn ang="0">
                  <a:pos x="124" y="58"/>
                </a:cxn>
                <a:cxn ang="0">
                  <a:pos x="117" y="60"/>
                </a:cxn>
                <a:cxn ang="0">
                  <a:pos x="112" y="60"/>
                </a:cxn>
                <a:cxn ang="0">
                  <a:pos x="107" y="60"/>
                </a:cxn>
                <a:cxn ang="0">
                  <a:pos x="104" y="60"/>
                </a:cxn>
                <a:cxn ang="0">
                  <a:pos x="102" y="59"/>
                </a:cxn>
                <a:cxn ang="0">
                  <a:pos x="98" y="57"/>
                </a:cxn>
                <a:cxn ang="0">
                  <a:pos x="92" y="55"/>
                </a:cxn>
                <a:cxn ang="0">
                  <a:pos x="86" y="53"/>
                </a:cxn>
                <a:cxn ang="0">
                  <a:pos x="80" y="51"/>
                </a:cxn>
                <a:cxn ang="0">
                  <a:pos x="73" y="48"/>
                </a:cxn>
                <a:cxn ang="0">
                  <a:pos x="65" y="46"/>
                </a:cxn>
                <a:cxn ang="0">
                  <a:pos x="58" y="44"/>
                </a:cxn>
                <a:cxn ang="0">
                  <a:pos x="52" y="42"/>
                </a:cxn>
                <a:cxn ang="0">
                  <a:pos x="48" y="41"/>
                </a:cxn>
                <a:cxn ang="0">
                  <a:pos x="42" y="40"/>
                </a:cxn>
                <a:cxn ang="0">
                  <a:pos x="35" y="37"/>
                </a:cxn>
                <a:cxn ang="0">
                  <a:pos x="28" y="36"/>
                </a:cxn>
                <a:cxn ang="0">
                  <a:pos x="23" y="34"/>
                </a:cxn>
                <a:cxn ang="0">
                  <a:pos x="19" y="33"/>
                </a:cxn>
                <a:cxn ang="0">
                  <a:pos x="15" y="33"/>
                </a:cxn>
                <a:cxn ang="0">
                  <a:pos x="15" y="33"/>
                </a:cxn>
                <a:cxn ang="0">
                  <a:pos x="10" y="29"/>
                </a:cxn>
                <a:cxn ang="0">
                  <a:pos x="0" y="0"/>
                </a:cxn>
                <a:cxn ang="0">
                  <a:pos x="2" y="118"/>
                </a:cxn>
                <a:cxn ang="0">
                  <a:pos x="18" y="111"/>
                </a:cxn>
                <a:cxn ang="0">
                  <a:pos x="90" y="77"/>
                </a:cxn>
                <a:cxn ang="0">
                  <a:pos x="201" y="46"/>
                </a:cxn>
                <a:cxn ang="0">
                  <a:pos x="198" y="36"/>
                </a:cxn>
              </a:cxnLst>
              <a:rect l="0" t="0" r="r" b="b"/>
              <a:pathLst>
                <a:path w="201" h="141">
                  <a:moveTo>
                    <a:pt x="198" y="36"/>
                  </a:moveTo>
                  <a:lnTo>
                    <a:pt x="197" y="36"/>
                  </a:lnTo>
                  <a:lnTo>
                    <a:pt x="195" y="37"/>
                  </a:lnTo>
                  <a:lnTo>
                    <a:pt x="194" y="37"/>
                  </a:lnTo>
                  <a:lnTo>
                    <a:pt x="192" y="38"/>
                  </a:lnTo>
                  <a:lnTo>
                    <a:pt x="190" y="38"/>
                  </a:lnTo>
                  <a:lnTo>
                    <a:pt x="187" y="39"/>
                  </a:lnTo>
                  <a:lnTo>
                    <a:pt x="184" y="40"/>
                  </a:lnTo>
                  <a:lnTo>
                    <a:pt x="182" y="41"/>
                  </a:lnTo>
                  <a:lnTo>
                    <a:pt x="178" y="42"/>
                  </a:lnTo>
                  <a:lnTo>
                    <a:pt x="175" y="44"/>
                  </a:lnTo>
                  <a:lnTo>
                    <a:pt x="171" y="45"/>
                  </a:lnTo>
                  <a:lnTo>
                    <a:pt x="168" y="46"/>
                  </a:lnTo>
                  <a:lnTo>
                    <a:pt x="166" y="46"/>
                  </a:lnTo>
                  <a:lnTo>
                    <a:pt x="164" y="47"/>
                  </a:lnTo>
                  <a:lnTo>
                    <a:pt x="162" y="47"/>
                  </a:lnTo>
                  <a:lnTo>
                    <a:pt x="160" y="48"/>
                  </a:lnTo>
                  <a:lnTo>
                    <a:pt x="158" y="48"/>
                  </a:lnTo>
                  <a:lnTo>
                    <a:pt x="156" y="49"/>
                  </a:lnTo>
                  <a:lnTo>
                    <a:pt x="153" y="51"/>
                  </a:lnTo>
                  <a:lnTo>
                    <a:pt x="151" y="52"/>
                  </a:lnTo>
                  <a:lnTo>
                    <a:pt x="149" y="52"/>
                  </a:lnTo>
                  <a:lnTo>
                    <a:pt x="147" y="53"/>
                  </a:lnTo>
                  <a:lnTo>
                    <a:pt x="145" y="53"/>
                  </a:lnTo>
                  <a:lnTo>
                    <a:pt x="143" y="54"/>
                  </a:lnTo>
                  <a:lnTo>
                    <a:pt x="141" y="54"/>
                  </a:lnTo>
                  <a:lnTo>
                    <a:pt x="139" y="55"/>
                  </a:lnTo>
                  <a:lnTo>
                    <a:pt x="137" y="55"/>
                  </a:lnTo>
                  <a:lnTo>
                    <a:pt x="135" y="56"/>
                  </a:lnTo>
                  <a:lnTo>
                    <a:pt x="133" y="56"/>
                  </a:lnTo>
                  <a:lnTo>
                    <a:pt x="131" y="57"/>
                  </a:lnTo>
                  <a:lnTo>
                    <a:pt x="129" y="57"/>
                  </a:lnTo>
                  <a:lnTo>
                    <a:pt x="127" y="58"/>
                  </a:lnTo>
                  <a:lnTo>
                    <a:pt x="124" y="58"/>
                  </a:lnTo>
                  <a:lnTo>
                    <a:pt x="121" y="59"/>
                  </a:lnTo>
                  <a:lnTo>
                    <a:pt x="117" y="60"/>
                  </a:lnTo>
                  <a:lnTo>
                    <a:pt x="114" y="60"/>
                  </a:lnTo>
                  <a:lnTo>
                    <a:pt x="112" y="60"/>
                  </a:lnTo>
                  <a:lnTo>
                    <a:pt x="109" y="60"/>
                  </a:lnTo>
                  <a:lnTo>
                    <a:pt x="107" y="60"/>
                  </a:lnTo>
                  <a:lnTo>
                    <a:pt x="105" y="60"/>
                  </a:lnTo>
                  <a:lnTo>
                    <a:pt x="104" y="60"/>
                  </a:lnTo>
                  <a:lnTo>
                    <a:pt x="103" y="60"/>
                  </a:lnTo>
                  <a:lnTo>
                    <a:pt x="102" y="59"/>
                  </a:lnTo>
                  <a:lnTo>
                    <a:pt x="100" y="58"/>
                  </a:lnTo>
                  <a:lnTo>
                    <a:pt x="98" y="57"/>
                  </a:lnTo>
                  <a:lnTo>
                    <a:pt x="95" y="56"/>
                  </a:lnTo>
                  <a:lnTo>
                    <a:pt x="92" y="55"/>
                  </a:lnTo>
                  <a:lnTo>
                    <a:pt x="89" y="54"/>
                  </a:lnTo>
                  <a:lnTo>
                    <a:pt x="86" y="53"/>
                  </a:lnTo>
                  <a:lnTo>
                    <a:pt x="83" y="52"/>
                  </a:lnTo>
                  <a:lnTo>
                    <a:pt x="80" y="51"/>
                  </a:lnTo>
                  <a:lnTo>
                    <a:pt x="76" y="49"/>
                  </a:lnTo>
                  <a:lnTo>
                    <a:pt x="73" y="48"/>
                  </a:lnTo>
                  <a:lnTo>
                    <a:pt x="69" y="47"/>
                  </a:lnTo>
                  <a:lnTo>
                    <a:pt x="65" y="46"/>
                  </a:lnTo>
                  <a:lnTo>
                    <a:pt x="62" y="45"/>
                  </a:lnTo>
                  <a:lnTo>
                    <a:pt x="58" y="44"/>
                  </a:lnTo>
                  <a:lnTo>
                    <a:pt x="54" y="43"/>
                  </a:lnTo>
                  <a:lnTo>
                    <a:pt x="52" y="42"/>
                  </a:lnTo>
                  <a:lnTo>
                    <a:pt x="50" y="42"/>
                  </a:lnTo>
                  <a:lnTo>
                    <a:pt x="48" y="41"/>
                  </a:lnTo>
                  <a:lnTo>
                    <a:pt x="46" y="41"/>
                  </a:lnTo>
                  <a:lnTo>
                    <a:pt x="42" y="40"/>
                  </a:lnTo>
                  <a:lnTo>
                    <a:pt x="39" y="39"/>
                  </a:lnTo>
                  <a:lnTo>
                    <a:pt x="35" y="37"/>
                  </a:lnTo>
                  <a:lnTo>
                    <a:pt x="31" y="36"/>
                  </a:lnTo>
                  <a:lnTo>
                    <a:pt x="28" y="36"/>
                  </a:lnTo>
                  <a:lnTo>
                    <a:pt x="26" y="35"/>
                  </a:lnTo>
                  <a:lnTo>
                    <a:pt x="23" y="34"/>
                  </a:lnTo>
                  <a:lnTo>
                    <a:pt x="21" y="34"/>
                  </a:lnTo>
                  <a:lnTo>
                    <a:pt x="19" y="33"/>
                  </a:lnTo>
                  <a:lnTo>
                    <a:pt x="17" y="33"/>
                  </a:lnTo>
                  <a:lnTo>
                    <a:pt x="15" y="33"/>
                  </a:lnTo>
                  <a:lnTo>
                    <a:pt x="16" y="33"/>
                  </a:lnTo>
                  <a:lnTo>
                    <a:pt x="15" y="33"/>
                  </a:lnTo>
                  <a:lnTo>
                    <a:pt x="13" y="31"/>
                  </a:lnTo>
                  <a:lnTo>
                    <a:pt x="10" y="29"/>
                  </a:lnTo>
                  <a:lnTo>
                    <a:pt x="8" y="27"/>
                  </a:lnTo>
                  <a:lnTo>
                    <a:pt x="0" y="0"/>
                  </a:lnTo>
                  <a:lnTo>
                    <a:pt x="0" y="38"/>
                  </a:lnTo>
                  <a:lnTo>
                    <a:pt x="2" y="118"/>
                  </a:lnTo>
                  <a:lnTo>
                    <a:pt x="29" y="141"/>
                  </a:lnTo>
                  <a:lnTo>
                    <a:pt x="18" y="111"/>
                  </a:lnTo>
                  <a:lnTo>
                    <a:pt x="13" y="56"/>
                  </a:lnTo>
                  <a:lnTo>
                    <a:pt x="90" y="77"/>
                  </a:lnTo>
                  <a:lnTo>
                    <a:pt x="120" y="83"/>
                  </a:lnTo>
                  <a:lnTo>
                    <a:pt x="201" y="46"/>
                  </a:lnTo>
                  <a:lnTo>
                    <a:pt x="198" y="36"/>
                  </a:lnTo>
                  <a:lnTo>
                    <a:pt x="198" y="3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1" name="Freeform 113">
              <a:extLst>
                <a:ext uri="{FF2B5EF4-FFF2-40B4-BE49-F238E27FC236}">
                  <a16:creationId xmlns:a16="http://schemas.microsoft.com/office/drawing/2014/main" id="{7A886088-0612-1B5D-5CBC-5EBF8048AD06}"/>
                </a:ext>
              </a:extLst>
            </p:cNvPr>
            <p:cNvSpPr>
              <a:spLocks/>
            </p:cNvSpPr>
            <p:nvPr/>
          </p:nvSpPr>
          <p:spPr bwMode="auto">
            <a:xfrm>
              <a:off x="1418" y="1798"/>
              <a:ext cx="10" cy="10"/>
            </a:xfrm>
            <a:custGeom>
              <a:avLst/>
              <a:gdLst/>
              <a:ahLst/>
              <a:cxnLst>
                <a:cxn ang="0">
                  <a:pos x="4" y="0"/>
                </a:cxn>
                <a:cxn ang="0">
                  <a:pos x="3" y="0"/>
                </a:cxn>
                <a:cxn ang="0">
                  <a:pos x="2" y="2"/>
                </a:cxn>
                <a:cxn ang="0">
                  <a:pos x="1" y="5"/>
                </a:cxn>
                <a:cxn ang="0">
                  <a:pos x="1" y="8"/>
                </a:cxn>
                <a:cxn ang="0">
                  <a:pos x="0" y="11"/>
                </a:cxn>
                <a:cxn ang="0">
                  <a:pos x="1" y="14"/>
                </a:cxn>
                <a:cxn ang="0">
                  <a:pos x="1" y="15"/>
                </a:cxn>
                <a:cxn ang="0">
                  <a:pos x="3" y="16"/>
                </a:cxn>
                <a:cxn ang="0">
                  <a:pos x="4" y="17"/>
                </a:cxn>
                <a:cxn ang="0">
                  <a:pos x="6" y="17"/>
                </a:cxn>
                <a:cxn ang="0">
                  <a:pos x="8" y="17"/>
                </a:cxn>
                <a:cxn ang="0">
                  <a:pos x="10" y="17"/>
                </a:cxn>
                <a:cxn ang="0">
                  <a:pos x="11" y="16"/>
                </a:cxn>
                <a:cxn ang="0">
                  <a:pos x="12" y="16"/>
                </a:cxn>
                <a:cxn ang="0">
                  <a:pos x="14" y="14"/>
                </a:cxn>
                <a:cxn ang="0">
                  <a:pos x="16" y="13"/>
                </a:cxn>
                <a:cxn ang="0">
                  <a:pos x="16" y="10"/>
                </a:cxn>
                <a:cxn ang="0">
                  <a:pos x="17" y="9"/>
                </a:cxn>
                <a:cxn ang="0">
                  <a:pos x="17" y="7"/>
                </a:cxn>
                <a:cxn ang="0">
                  <a:pos x="17" y="7"/>
                </a:cxn>
                <a:cxn ang="0">
                  <a:pos x="4" y="0"/>
                </a:cxn>
                <a:cxn ang="0">
                  <a:pos x="4" y="0"/>
                </a:cxn>
              </a:cxnLst>
              <a:rect l="0" t="0" r="r" b="b"/>
              <a:pathLst>
                <a:path w="17" h="17">
                  <a:moveTo>
                    <a:pt x="4" y="0"/>
                  </a:moveTo>
                  <a:lnTo>
                    <a:pt x="3" y="0"/>
                  </a:lnTo>
                  <a:lnTo>
                    <a:pt x="2" y="2"/>
                  </a:lnTo>
                  <a:lnTo>
                    <a:pt x="1" y="5"/>
                  </a:lnTo>
                  <a:lnTo>
                    <a:pt x="1" y="8"/>
                  </a:lnTo>
                  <a:lnTo>
                    <a:pt x="0" y="11"/>
                  </a:lnTo>
                  <a:lnTo>
                    <a:pt x="1" y="14"/>
                  </a:lnTo>
                  <a:lnTo>
                    <a:pt x="1" y="15"/>
                  </a:lnTo>
                  <a:lnTo>
                    <a:pt x="3" y="16"/>
                  </a:lnTo>
                  <a:lnTo>
                    <a:pt x="4" y="17"/>
                  </a:lnTo>
                  <a:lnTo>
                    <a:pt x="6" y="17"/>
                  </a:lnTo>
                  <a:lnTo>
                    <a:pt x="8" y="17"/>
                  </a:lnTo>
                  <a:lnTo>
                    <a:pt x="10" y="17"/>
                  </a:lnTo>
                  <a:lnTo>
                    <a:pt x="11" y="16"/>
                  </a:lnTo>
                  <a:lnTo>
                    <a:pt x="12" y="16"/>
                  </a:lnTo>
                  <a:lnTo>
                    <a:pt x="14" y="14"/>
                  </a:lnTo>
                  <a:lnTo>
                    <a:pt x="16" y="13"/>
                  </a:lnTo>
                  <a:lnTo>
                    <a:pt x="16" y="10"/>
                  </a:lnTo>
                  <a:lnTo>
                    <a:pt x="17" y="9"/>
                  </a:lnTo>
                  <a:lnTo>
                    <a:pt x="17" y="7"/>
                  </a:lnTo>
                  <a:lnTo>
                    <a:pt x="17" y="7"/>
                  </a:lnTo>
                  <a:lnTo>
                    <a:pt x="4" y="0"/>
                  </a:lnTo>
                  <a:lnTo>
                    <a:pt x="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2" name="Freeform 114">
              <a:extLst>
                <a:ext uri="{FF2B5EF4-FFF2-40B4-BE49-F238E27FC236}">
                  <a16:creationId xmlns:a16="http://schemas.microsoft.com/office/drawing/2014/main" id="{B63B5C2D-7BB8-A762-A964-C54957363366}"/>
                </a:ext>
              </a:extLst>
            </p:cNvPr>
            <p:cNvSpPr>
              <a:spLocks/>
            </p:cNvSpPr>
            <p:nvPr/>
          </p:nvSpPr>
          <p:spPr bwMode="auto">
            <a:xfrm>
              <a:off x="1356" y="1775"/>
              <a:ext cx="114" cy="14"/>
            </a:xfrm>
            <a:custGeom>
              <a:avLst/>
              <a:gdLst/>
              <a:ahLst/>
              <a:cxnLst>
                <a:cxn ang="0">
                  <a:pos x="174" y="3"/>
                </a:cxn>
                <a:cxn ang="0">
                  <a:pos x="0" y="0"/>
                </a:cxn>
                <a:cxn ang="0">
                  <a:pos x="6" y="24"/>
                </a:cxn>
                <a:cxn ang="0">
                  <a:pos x="199" y="25"/>
                </a:cxn>
                <a:cxn ang="0">
                  <a:pos x="174" y="3"/>
                </a:cxn>
                <a:cxn ang="0">
                  <a:pos x="174" y="3"/>
                </a:cxn>
              </a:cxnLst>
              <a:rect l="0" t="0" r="r" b="b"/>
              <a:pathLst>
                <a:path w="199" h="25">
                  <a:moveTo>
                    <a:pt x="174" y="3"/>
                  </a:moveTo>
                  <a:lnTo>
                    <a:pt x="0" y="0"/>
                  </a:lnTo>
                  <a:lnTo>
                    <a:pt x="6" y="24"/>
                  </a:lnTo>
                  <a:lnTo>
                    <a:pt x="199" y="25"/>
                  </a:lnTo>
                  <a:lnTo>
                    <a:pt x="174" y="3"/>
                  </a:lnTo>
                  <a:lnTo>
                    <a:pt x="174"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3" name="Freeform 115">
              <a:extLst>
                <a:ext uri="{FF2B5EF4-FFF2-40B4-BE49-F238E27FC236}">
                  <a16:creationId xmlns:a16="http://schemas.microsoft.com/office/drawing/2014/main" id="{C55712DC-A5AA-6DA4-2929-A143224AF14A}"/>
                </a:ext>
              </a:extLst>
            </p:cNvPr>
            <p:cNvSpPr>
              <a:spLocks/>
            </p:cNvSpPr>
            <p:nvPr/>
          </p:nvSpPr>
          <p:spPr bwMode="auto">
            <a:xfrm>
              <a:off x="1481" y="1620"/>
              <a:ext cx="14" cy="10"/>
            </a:xfrm>
            <a:custGeom>
              <a:avLst/>
              <a:gdLst/>
              <a:ahLst/>
              <a:cxnLst>
                <a:cxn ang="0">
                  <a:pos x="20" y="3"/>
                </a:cxn>
                <a:cxn ang="0">
                  <a:pos x="20" y="3"/>
                </a:cxn>
                <a:cxn ang="0">
                  <a:pos x="22" y="5"/>
                </a:cxn>
                <a:cxn ang="0">
                  <a:pos x="23" y="7"/>
                </a:cxn>
                <a:cxn ang="0">
                  <a:pos x="25" y="11"/>
                </a:cxn>
                <a:cxn ang="0">
                  <a:pos x="25" y="14"/>
                </a:cxn>
                <a:cxn ang="0">
                  <a:pos x="25" y="16"/>
                </a:cxn>
                <a:cxn ang="0">
                  <a:pos x="24" y="17"/>
                </a:cxn>
                <a:cxn ang="0">
                  <a:pos x="24" y="18"/>
                </a:cxn>
                <a:cxn ang="0">
                  <a:pos x="22" y="18"/>
                </a:cxn>
                <a:cxn ang="0">
                  <a:pos x="20" y="18"/>
                </a:cxn>
                <a:cxn ang="0">
                  <a:pos x="17" y="18"/>
                </a:cxn>
                <a:cxn ang="0">
                  <a:pos x="15" y="17"/>
                </a:cxn>
                <a:cxn ang="0">
                  <a:pos x="13" y="16"/>
                </a:cxn>
                <a:cxn ang="0">
                  <a:pos x="11" y="16"/>
                </a:cxn>
                <a:cxn ang="0">
                  <a:pos x="8" y="15"/>
                </a:cxn>
                <a:cxn ang="0">
                  <a:pos x="7" y="14"/>
                </a:cxn>
                <a:cxn ang="0">
                  <a:pos x="5" y="13"/>
                </a:cxn>
                <a:cxn ang="0">
                  <a:pos x="4" y="13"/>
                </a:cxn>
                <a:cxn ang="0">
                  <a:pos x="1" y="9"/>
                </a:cxn>
                <a:cxn ang="0">
                  <a:pos x="0" y="7"/>
                </a:cxn>
                <a:cxn ang="0">
                  <a:pos x="0" y="5"/>
                </a:cxn>
                <a:cxn ang="0">
                  <a:pos x="2" y="3"/>
                </a:cxn>
                <a:cxn ang="0">
                  <a:pos x="4" y="1"/>
                </a:cxn>
                <a:cxn ang="0">
                  <a:pos x="7" y="0"/>
                </a:cxn>
                <a:cxn ang="0">
                  <a:pos x="10" y="0"/>
                </a:cxn>
                <a:cxn ang="0">
                  <a:pos x="13" y="1"/>
                </a:cxn>
                <a:cxn ang="0">
                  <a:pos x="15" y="1"/>
                </a:cxn>
                <a:cxn ang="0">
                  <a:pos x="18" y="2"/>
                </a:cxn>
                <a:cxn ang="0">
                  <a:pos x="19" y="2"/>
                </a:cxn>
                <a:cxn ang="0">
                  <a:pos x="20" y="3"/>
                </a:cxn>
                <a:cxn ang="0">
                  <a:pos x="20" y="3"/>
                </a:cxn>
              </a:cxnLst>
              <a:rect l="0" t="0" r="r" b="b"/>
              <a:pathLst>
                <a:path w="25" h="18">
                  <a:moveTo>
                    <a:pt x="20" y="3"/>
                  </a:moveTo>
                  <a:lnTo>
                    <a:pt x="20" y="3"/>
                  </a:lnTo>
                  <a:lnTo>
                    <a:pt x="22" y="5"/>
                  </a:lnTo>
                  <a:lnTo>
                    <a:pt x="23" y="7"/>
                  </a:lnTo>
                  <a:lnTo>
                    <a:pt x="25" y="11"/>
                  </a:lnTo>
                  <a:lnTo>
                    <a:pt x="25" y="14"/>
                  </a:lnTo>
                  <a:lnTo>
                    <a:pt x="25" y="16"/>
                  </a:lnTo>
                  <a:lnTo>
                    <a:pt x="24" y="17"/>
                  </a:lnTo>
                  <a:lnTo>
                    <a:pt x="24" y="18"/>
                  </a:lnTo>
                  <a:lnTo>
                    <a:pt x="22" y="18"/>
                  </a:lnTo>
                  <a:lnTo>
                    <a:pt x="20" y="18"/>
                  </a:lnTo>
                  <a:lnTo>
                    <a:pt x="17" y="18"/>
                  </a:lnTo>
                  <a:lnTo>
                    <a:pt x="15" y="17"/>
                  </a:lnTo>
                  <a:lnTo>
                    <a:pt x="13" y="16"/>
                  </a:lnTo>
                  <a:lnTo>
                    <a:pt x="11" y="16"/>
                  </a:lnTo>
                  <a:lnTo>
                    <a:pt x="8" y="15"/>
                  </a:lnTo>
                  <a:lnTo>
                    <a:pt x="7" y="14"/>
                  </a:lnTo>
                  <a:lnTo>
                    <a:pt x="5" y="13"/>
                  </a:lnTo>
                  <a:lnTo>
                    <a:pt x="4" y="13"/>
                  </a:lnTo>
                  <a:lnTo>
                    <a:pt x="1" y="9"/>
                  </a:lnTo>
                  <a:lnTo>
                    <a:pt x="0" y="7"/>
                  </a:lnTo>
                  <a:lnTo>
                    <a:pt x="0" y="5"/>
                  </a:lnTo>
                  <a:lnTo>
                    <a:pt x="2" y="3"/>
                  </a:lnTo>
                  <a:lnTo>
                    <a:pt x="4" y="1"/>
                  </a:lnTo>
                  <a:lnTo>
                    <a:pt x="7" y="0"/>
                  </a:lnTo>
                  <a:lnTo>
                    <a:pt x="10" y="0"/>
                  </a:lnTo>
                  <a:lnTo>
                    <a:pt x="13" y="1"/>
                  </a:lnTo>
                  <a:lnTo>
                    <a:pt x="15" y="1"/>
                  </a:lnTo>
                  <a:lnTo>
                    <a:pt x="18" y="2"/>
                  </a:lnTo>
                  <a:lnTo>
                    <a:pt x="19" y="2"/>
                  </a:lnTo>
                  <a:lnTo>
                    <a:pt x="20" y="3"/>
                  </a:lnTo>
                  <a:lnTo>
                    <a:pt x="20"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4" name="Freeform 116">
              <a:extLst>
                <a:ext uri="{FF2B5EF4-FFF2-40B4-BE49-F238E27FC236}">
                  <a16:creationId xmlns:a16="http://schemas.microsoft.com/office/drawing/2014/main" id="{6113760A-9712-E78F-C906-9253F18BC2B0}"/>
                </a:ext>
              </a:extLst>
            </p:cNvPr>
            <p:cNvSpPr>
              <a:spLocks/>
            </p:cNvSpPr>
            <p:nvPr/>
          </p:nvSpPr>
          <p:spPr bwMode="auto">
            <a:xfrm>
              <a:off x="1490" y="1700"/>
              <a:ext cx="11" cy="14"/>
            </a:xfrm>
            <a:custGeom>
              <a:avLst/>
              <a:gdLst/>
              <a:ahLst/>
              <a:cxnLst>
                <a:cxn ang="0">
                  <a:pos x="17" y="7"/>
                </a:cxn>
                <a:cxn ang="0">
                  <a:pos x="18" y="9"/>
                </a:cxn>
                <a:cxn ang="0">
                  <a:pos x="19" y="10"/>
                </a:cxn>
                <a:cxn ang="0">
                  <a:pos x="19" y="13"/>
                </a:cxn>
                <a:cxn ang="0">
                  <a:pos x="19" y="15"/>
                </a:cxn>
                <a:cxn ang="0">
                  <a:pos x="19" y="18"/>
                </a:cxn>
                <a:cxn ang="0">
                  <a:pos x="18" y="20"/>
                </a:cxn>
                <a:cxn ang="0">
                  <a:pos x="16" y="23"/>
                </a:cxn>
                <a:cxn ang="0">
                  <a:pos x="13" y="24"/>
                </a:cxn>
                <a:cxn ang="0">
                  <a:pos x="10" y="24"/>
                </a:cxn>
                <a:cxn ang="0">
                  <a:pos x="7" y="22"/>
                </a:cxn>
                <a:cxn ang="0">
                  <a:pos x="5" y="21"/>
                </a:cxn>
                <a:cxn ang="0">
                  <a:pos x="3" y="18"/>
                </a:cxn>
                <a:cxn ang="0">
                  <a:pos x="1" y="16"/>
                </a:cxn>
                <a:cxn ang="0">
                  <a:pos x="0" y="14"/>
                </a:cxn>
                <a:cxn ang="0">
                  <a:pos x="0" y="14"/>
                </a:cxn>
                <a:cxn ang="0">
                  <a:pos x="10" y="0"/>
                </a:cxn>
                <a:cxn ang="0">
                  <a:pos x="17" y="7"/>
                </a:cxn>
                <a:cxn ang="0">
                  <a:pos x="17" y="7"/>
                </a:cxn>
              </a:cxnLst>
              <a:rect l="0" t="0" r="r" b="b"/>
              <a:pathLst>
                <a:path w="19" h="24">
                  <a:moveTo>
                    <a:pt x="17" y="7"/>
                  </a:moveTo>
                  <a:lnTo>
                    <a:pt x="18" y="9"/>
                  </a:lnTo>
                  <a:lnTo>
                    <a:pt x="19" y="10"/>
                  </a:lnTo>
                  <a:lnTo>
                    <a:pt x="19" y="13"/>
                  </a:lnTo>
                  <a:lnTo>
                    <a:pt x="19" y="15"/>
                  </a:lnTo>
                  <a:lnTo>
                    <a:pt x="19" y="18"/>
                  </a:lnTo>
                  <a:lnTo>
                    <a:pt x="18" y="20"/>
                  </a:lnTo>
                  <a:lnTo>
                    <a:pt x="16" y="23"/>
                  </a:lnTo>
                  <a:lnTo>
                    <a:pt x="13" y="24"/>
                  </a:lnTo>
                  <a:lnTo>
                    <a:pt x="10" y="24"/>
                  </a:lnTo>
                  <a:lnTo>
                    <a:pt x="7" y="22"/>
                  </a:lnTo>
                  <a:lnTo>
                    <a:pt x="5" y="21"/>
                  </a:lnTo>
                  <a:lnTo>
                    <a:pt x="3" y="18"/>
                  </a:lnTo>
                  <a:lnTo>
                    <a:pt x="1" y="16"/>
                  </a:lnTo>
                  <a:lnTo>
                    <a:pt x="0" y="14"/>
                  </a:lnTo>
                  <a:lnTo>
                    <a:pt x="0" y="14"/>
                  </a:lnTo>
                  <a:lnTo>
                    <a:pt x="10" y="0"/>
                  </a:lnTo>
                  <a:lnTo>
                    <a:pt x="17" y="7"/>
                  </a:lnTo>
                  <a:lnTo>
                    <a:pt x="17" y="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5" name="Freeform 117">
              <a:extLst>
                <a:ext uri="{FF2B5EF4-FFF2-40B4-BE49-F238E27FC236}">
                  <a16:creationId xmlns:a16="http://schemas.microsoft.com/office/drawing/2014/main" id="{114F1AA4-400D-4A56-7220-A97BD6CF2A7A}"/>
                </a:ext>
              </a:extLst>
            </p:cNvPr>
            <p:cNvSpPr>
              <a:spLocks/>
            </p:cNvSpPr>
            <p:nvPr/>
          </p:nvSpPr>
          <p:spPr bwMode="auto">
            <a:xfrm>
              <a:off x="1493" y="1786"/>
              <a:ext cx="17" cy="14"/>
            </a:xfrm>
            <a:custGeom>
              <a:avLst/>
              <a:gdLst/>
              <a:ahLst/>
              <a:cxnLst>
                <a:cxn ang="0">
                  <a:pos x="10" y="0"/>
                </a:cxn>
                <a:cxn ang="0">
                  <a:pos x="9" y="1"/>
                </a:cxn>
                <a:cxn ang="0">
                  <a:pos x="7" y="3"/>
                </a:cxn>
                <a:cxn ang="0">
                  <a:pos x="4" y="5"/>
                </a:cxn>
                <a:cxn ang="0">
                  <a:pos x="2" y="9"/>
                </a:cxn>
                <a:cxn ang="0">
                  <a:pos x="1" y="13"/>
                </a:cxn>
                <a:cxn ang="0">
                  <a:pos x="0" y="16"/>
                </a:cxn>
                <a:cxn ang="0">
                  <a:pos x="0" y="18"/>
                </a:cxn>
                <a:cxn ang="0">
                  <a:pos x="1" y="20"/>
                </a:cxn>
                <a:cxn ang="0">
                  <a:pos x="3" y="21"/>
                </a:cxn>
                <a:cxn ang="0">
                  <a:pos x="5" y="23"/>
                </a:cxn>
                <a:cxn ang="0">
                  <a:pos x="7" y="24"/>
                </a:cxn>
                <a:cxn ang="0">
                  <a:pos x="10" y="24"/>
                </a:cxn>
                <a:cxn ang="0">
                  <a:pos x="12" y="24"/>
                </a:cxn>
                <a:cxn ang="0">
                  <a:pos x="14" y="24"/>
                </a:cxn>
                <a:cxn ang="0">
                  <a:pos x="18" y="22"/>
                </a:cxn>
                <a:cxn ang="0">
                  <a:pos x="22" y="20"/>
                </a:cxn>
                <a:cxn ang="0">
                  <a:pos x="24" y="17"/>
                </a:cxn>
                <a:cxn ang="0">
                  <a:pos x="26" y="16"/>
                </a:cxn>
                <a:cxn ang="0">
                  <a:pos x="27" y="14"/>
                </a:cxn>
                <a:cxn ang="0">
                  <a:pos x="28" y="14"/>
                </a:cxn>
                <a:cxn ang="0">
                  <a:pos x="10" y="0"/>
                </a:cxn>
                <a:cxn ang="0">
                  <a:pos x="10" y="0"/>
                </a:cxn>
              </a:cxnLst>
              <a:rect l="0" t="0" r="r" b="b"/>
              <a:pathLst>
                <a:path w="28" h="24">
                  <a:moveTo>
                    <a:pt x="10" y="0"/>
                  </a:moveTo>
                  <a:lnTo>
                    <a:pt x="9" y="1"/>
                  </a:lnTo>
                  <a:lnTo>
                    <a:pt x="7" y="3"/>
                  </a:lnTo>
                  <a:lnTo>
                    <a:pt x="4" y="5"/>
                  </a:lnTo>
                  <a:lnTo>
                    <a:pt x="2" y="9"/>
                  </a:lnTo>
                  <a:lnTo>
                    <a:pt x="1" y="13"/>
                  </a:lnTo>
                  <a:lnTo>
                    <a:pt x="0" y="16"/>
                  </a:lnTo>
                  <a:lnTo>
                    <a:pt x="0" y="18"/>
                  </a:lnTo>
                  <a:lnTo>
                    <a:pt x="1" y="20"/>
                  </a:lnTo>
                  <a:lnTo>
                    <a:pt x="3" y="21"/>
                  </a:lnTo>
                  <a:lnTo>
                    <a:pt x="5" y="23"/>
                  </a:lnTo>
                  <a:lnTo>
                    <a:pt x="7" y="24"/>
                  </a:lnTo>
                  <a:lnTo>
                    <a:pt x="10" y="24"/>
                  </a:lnTo>
                  <a:lnTo>
                    <a:pt x="12" y="24"/>
                  </a:lnTo>
                  <a:lnTo>
                    <a:pt x="14" y="24"/>
                  </a:lnTo>
                  <a:lnTo>
                    <a:pt x="18" y="22"/>
                  </a:lnTo>
                  <a:lnTo>
                    <a:pt x="22" y="20"/>
                  </a:lnTo>
                  <a:lnTo>
                    <a:pt x="24" y="17"/>
                  </a:lnTo>
                  <a:lnTo>
                    <a:pt x="26" y="16"/>
                  </a:lnTo>
                  <a:lnTo>
                    <a:pt x="27" y="14"/>
                  </a:lnTo>
                  <a:lnTo>
                    <a:pt x="28" y="14"/>
                  </a:lnTo>
                  <a:lnTo>
                    <a:pt x="10" y="0"/>
                  </a:lnTo>
                  <a:lnTo>
                    <a:pt x="1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6" name="Freeform 118">
              <a:extLst>
                <a:ext uri="{FF2B5EF4-FFF2-40B4-BE49-F238E27FC236}">
                  <a16:creationId xmlns:a16="http://schemas.microsoft.com/office/drawing/2014/main" id="{7ABED719-A6A0-BD69-932B-3404C342E7FC}"/>
                </a:ext>
              </a:extLst>
            </p:cNvPr>
            <p:cNvSpPr>
              <a:spLocks/>
            </p:cNvSpPr>
            <p:nvPr/>
          </p:nvSpPr>
          <p:spPr bwMode="auto">
            <a:xfrm>
              <a:off x="1492" y="1867"/>
              <a:ext cx="15" cy="13"/>
            </a:xfrm>
            <a:custGeom>
              <a:avLst/>
              <a:gdLst/>
              <a:ahLst/>
              <a:cxnLst>
                <a:cxn ang="0">
                  <a:pos x="4" y="0"/>
                </a:cxn>
                <a:cxn ang="0">
                  <a:pos x="4" y="1"/>
                </a:cxn>
                <a:cxn ang="0">
                  <a:pos x="3" y="3"/>
                </a:cxn>
                <a:cxn ang="0">
                  <a:pos x="2" y="5"/>
                </a:cxn>
                <a:cxn ang="0">
                  <a:pos x="2" y="7"/>
                </a:cxn>
                <a:cxn ang="0">
                  <a:pos x="1" y="9"/>
                </a:cxn>
                <a:cxn ang="0">
                  <a:pos x="1" y="12"/>
                </a:cxn>
                <a:cxn ang="0">
                  <a:pos x="0" y="14"/>
                </a:cxn>
                <a:cxn ang="0">
                  <a:pos x="0" y="16"/>
                </a:cxn>
                <a:cxn ang="0">
                  <a:pos x="0" y="18"/>
                </a:cxn>
                <a:cxn ang="0">
                  <a:pos x="1" y="21"/>
                </a:cxn>
                <a:cxn ang="0">
                  <a:pos x="2" y="22"/>
                </a:cxn>
                <a:cxn ang="0">
                  <a:pos x="3" y="23"/>
                </a:cxn>
                <a:cxn ang="0">
                  <a:pos x="5" y="24"/>
                </a:cxn>
                <a:cxn ang="0">
                  <a:pos x="7" y="25"/>
                </a:cxn>
                <a:cxn ang="0">
                  <a:pos x="9" y="24"/>
                </a:cxn>
                <a:cxn ang="0">
                  <a:pos x="11" y="24"/>
                </a:cxn>
                <a:cxn ang="0">
                  <a:pos x="13" y="23"/>
                </a:cxn>
                <a:cxn ang="0">
                  <a:pos x="15" y="22"/>
                </a:cxn>
                <a:cxn ang="0">
                  <a:pos x="18" y="19"/>
                </a:cxn>
                <a:cxn ang="0">
                  <a:pos x="21" y="16"/>
                </a:cxn>
                <a:cxn ang="0">
                  <a:pos x="22" y="13"/>
                </a:cxn>
                <a:cxn ang="0">
                  <a:pos x="23" y="11"/>
                </a:cxn>
                <a:cxn ang="0">
                  <a:pos x="24" y="9"/>
                </a:cxn>
                <a:cxn ang="0">
                  <a:pos x="24" y="9"/>
                </a:cxn>
                <a:cxn ang="0">
                  <a:pos x="15" y="0"/>
                </a:cxn>
                <a:cxn ang="0">
                  <a:pos x="4" y="0"/>
                </a:cxn>
                <a:cxn ang="0">
                  <a:pos x="4" y="0"/>
                </a:cxn>
              </a:cxnLst>
              <a:rect l="0" t="0" r="r" b="b"/>
              <a:pathLst>
                <a:path w="24" h="25">
                  <a:moveTo>
                    <a:pt x="4" y="0"/>
                  </a:moveTo>
                  <a:lnTo>
                    <a:pt x="4" y="1"/>
                  </a:lnTo>
                  <a:lnTo>
                    <a:pt x="3" y="3"/>
                  </a:lnTo>
                  <a:lnTo>
                    <a:pt x="2" y="5"/>
                  </a:lnTo>
                  <a:lnTo>
                    <a:pt x="2" y="7"/>
                  </a:lnTo>
                  <a:lnTo>
                    <a:pt x="1" y="9"/>
                  </a:lnTo>
                  <a:lnTo>
                    <a:pt x="1" y="12"/>
                  </a:lnTo>
                  <a:lnTo>
                    <a:pt x="0" y="14"/>
                  </a:lnTo>
                  <a:lnTo>
                    <a:pt x="0" y="16"/>
                  </a:lnTo>
                  <a:lnTo>
                    <a:pt x="0" y="18"/>
                  </a:lnTo>
                  <a:lnTo>
                    <a:pt x="1" y="21"/>
                  </a:lnTo>
                  <a:lnTo>
                    <a:pt x="2" y="22"/>
                  </a:lnTo>
                  <a:lnTo>
                    <a:pt x="3" y="23"/>
                  </a:lnTo>
                  <a:lnTo>
                    <a:pt x="5" y="24"/>
                  </a:lnTo>
                  <a:lnTo>
                    <a:pt x="7" y="25"/>
                  </a:lnTo>
                  <a:lnTo>
                    <a:pt x="9" y="24"/>
                  </a:lnTo>
                  <a:lnTo>
                    <a:pt x="11" y="24"/>
                  </a:lnTo>
                  <a:lnTo>
                    <a:pt x="13" y="23"/>
                  </a:lnTo>
                  <a:lnTo>
                    <a:pt x="15" y="22"/>
                  </a:lnTo>
                  <a:lnTo>
                    <a:pt x="18" y="19"/>
                  </a:lnTo>
                  <a:lnTo>
                    <a:pt x="21" y="16"/>
                  </a:lnTo>
                  <a:lnTo>
                    <a:pt x="22" y="13"/>
                  </a:lnTo>
                  <a:lnTo>
                    <a:pt x="23" y="11"/>
                  </a:lnTo>
                  <a:lnTo>
                    <a:pt x="24" y="9"/>
                  </a:lnTo>
                  <a:lnTo>
                    <a:pt x="24" y="9"/>
                  </a:lnTo>
                  <a:lnTo>
                    <a:pt x="15" y="0"/>
                  </a:lnTo>
                  <a:lnTo>
                    <a:pt x="4" y="0"/>
                  </a:lnTo>
                  <a:lnTo>
                    <a:pt x="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7" name="Freeform 119">
              <a:extLst>
                <a:ext uri="{FF2B5EF4-FFF2-40B4-BE49-F238E27FC236}">
                  <a16:creationId xmlns:a16="http://schemas.microsoft.com/office/drawing/2014/main" id="{C6B09F7E-7B15-854B-1F11-EF88613E8BA8}"/>
                </a:ext>
              </a:extLst>
            </p:cNvPr>
            <p:cNvSpPr>
              <a:spLocks/>
            </p:cNvSpPr>
            <p:nvPr/>
          </p:nvSpPr>
          <p:spPr bwMode="auto">
            <a:xfrm>
              <a:off x="1493" y="1636"/>
              <a:ext cx="105" cy="50"/>
            </a:xfrm>
            <a:custGeom>
              <a:avLst/>
              <a:gdLst/>
              <a:ahLst/>
              <a:cxnLst>
                <a:cxn ang="0">
                  <a:pos x="28" y="1"/>
                </a:cxn>
                <a:cxn ang="0">
                  <a:pos x="28" y="2"/>
                </a:cxn>
                <a:cxn ang="0">
                  <a:pos x="28" y="4"/>
                </a:cxn>
                <a:cxn ang="0">
                  <a:pos x="28" y="6"/>
                </a:cxn>
                <a:cxn ang="0">
                  <a:pos x="28" y="8"/>
                </a:cxn>
                <a:cxn ang="0">
                  <a:pos x="28" y="11"/>
                </a:cxn>
                <a:cxn ang="0">
                  <a:pos x="29" y="13"/>
                </a:cxn>
                <a:cxn ang="0">
                  <a:pos x="29" y="16"/>
                </a:cxn>
                <a:cxn ang="0">
                  <a:pos x="31" y="18"/>
                </a:cxn>
                <a:cxn ang="0">
                  <a:pos x="31" y="21"/>
                </a:cxn>
                <a:cxn ang="0">
                  <a:pos x="33" y="24"/>
                </a:cxn>
                <a:cxn ang="0">
                  <a:pos x="34" y="26"/>
                </a:cxn>
                <a:cxn ang="0">
                  <a:pos x="35" y="28"/>
                </a:cxn>
                <a:cxn ang="0">
                  <a:pos x="36" y="31"/>
                </a:cxn>
                <a:cxn ang="0">
                  <a:pos x="37" y="33"/>
                </a:cxn>
                <a:cxn ang="0">
                  <a:pos x="38" y="33"/>
                </a:cxn>
                <a:cxn ang="0">
                  <a:pos x="39" y="34"/>
                </a:cxn>
                <a:cxn ang="0">
                  <a:pos x="41" y="35"/>
                </a:cxn>
                <a:cxn ang="0">
                  <a:pos x="43" y="36"/>
                </a:cxn>
                <a:cxn ang="0">
                  <a:pos x="45" y="37"/>
                </a:cxn>
                <a:cxn ang="0">
                  <a:pos x="48" y="38"/>
                </a:cxn>
                <a:cxn ang="0">
                  <a:pos x="51" y="40"/>
                </a:cxn>
                <a:cxn ang="0">
                  <a:pos x="55" y="41"/>
                </a:cxn>
                <a:cxn ang="0">
                  <a:pos x="58" y="43"/>
                </a:cxn>
                <a:cxn ang="0">
                  <a:pos x="61" y="44"/>
                </a:cxn>
                <a:cxn ang="0">
                  <a:pos x="63" y="44"/>
                </a:cxn>
                <a:cxn ang="0">
                  <a:pos x="65" y="45"/>
                </a:cxn>
                <a:cxn ang="0">
                  <a:pos x="67" y="45"/>
                </a:cxn>
                <a:cxn ang="0">
                  <a:pos x="69" y="46"/>
                </a:cxn>
                <a:cxn ang="0">
                  <a:pos x="71" y="46"/>
                </a:cxn>
                <a:cxn ang="0">
                  <a:pos x="73" y="47"/>
                </a:cxn>
                <a:cxn ang="0">
                  <a:pos x="75" y="48"/>
                </a:cxn>
                <a:cxn ang="0">
                  <a:pos x="78" y="48"/>
                </a:cxn>
                <a:cxn ang="0">
                  <a:pos x="80" y="49"/>
                </a:cxn>
                <a:cxn ang="0">
                  <a:pos x="82" y="49"/>
                </a:cxn>
                <a:cxn ang="0">
                  <a:pos x="84" y="50"/>
                </a:cxn>
                <a:cxn ang="0">
                  <a:pos x="86" y="51"/>
                </a:cxn>
                <a:cxn ang="0">
                  <a:pos x="89" y="51"/>
                </a:cxn>
                <a:cxn ang="0">
                  <a:pos x="91" y="51"/>
                </a:cxn>
                <a:cxn ang="0">
                  <a:pos x="93" y="52"/>
                </a:cxn>
                <a:cxn ang="0">
                  <a:pos x="95" y="53"/>
                </a:cxn>
                <a:cxn ang="0">
                  <a:pos x="97" y="53"/>
                </a:cxn>
                <a:cxn ang="0">
                  <a:pos x="99" y="54"/>
                </a:cxn>
                <a:cxn ang="0">
                  <a:pos x="101" y="54"/>
                </a:cxn>
                <a:cxn ang="0">
                  <a:pos x="103" y="55"/>
                </a:cxn>
                <a:cxn ang="0">
                  <a:pos x="107" y="55"/>
                </a:cxn>
                <a:cxn ang="0">
                  <a:pos x="111" y="56"/>
                </a:cxn>
                <a:cxn ang="0">
                  <a:pos x="114" y="57"/>
                </a:cxn>
                <a:cxn ang="0">
                  <a:pos x="117" y="58"/>
                </a:cxn>
                <a:cxn ang="0">
                  <a:pos x="120" y="59"/>
                </a:cxn>
                <a:cxn ang="0">
                  <a:pos x="123" y="59"/>
                </a:cxn>
                <a:cxn ang="0">
                  <a:pos x="125" y="60"/>
                </a:cxn>
                <a:cxn ang="0">
                  <a:pos x="127" y="60"/>
                </a:cxn>
                <a:cxn ang="0">
                  <a:pos x="130" y="61"/>
                </a:cxn>
                <a:cxn ang="0">
                  <a:pos x="131" y="61"/>
                </a:cxn>
                <a:cxn ang="0">
                  <a:pos x="183" y="44"/>
                </a:cxn>
                <a:cxn ang="0">
                  <a:pos x="177" y="61"/>
                </a:cxn>
                <a:cxn ang="0">
                  <a:pos x="120" y="88"/>
                </a:cxn>
                <a:cxn ang="0">
                  <a:pos x="18" y="59"/>
                </a:cxn>
                <a:cxn ang="0">
                  <a:pos x="0" y="0"/>
                </a:cxn>
                <a:cxn ang="0">
                  <a:pos x="28" y="1"/>
                </a:cxn>
                <a:cxn ang="0">
                  <a:pos x="28" y="1"/>
                </a:cxn>
              </a:cxnLst>
              <a:rect l="0" t="0" r="r" b="b"/>
              <a:pathLst>
                <a:path w="183" h="88">
                  <a:moveTo>
                    <a:pt x="28" y="1"/>
                  </a:moveTo>
                  <a:lnTo>
                    <a:pt x="28" y="2"/>
                  </a:lnTo>
                  <a:lnTo>
                    <a:pt x="28" y="4"/>
                  </a:lnTo>
                  <a:lnTo>
                    <a:pt x="28" y="6"/>
                  </a:lnTo>
                  <a:lnTo>
                    <a:pt x="28" y="8"/>
                  </a:lnTo>
                  <a:lnTo>
                    <a:pt x="28" y="11"/>
                  </a:lnTo>
                  <a:lnTo>
                    <a:pt x="29" y="13"/>
                  </a:lnTo>
                  <a:lnTo>
                    <a:pt x="29" y="16"/>
                  </a:lnTo>
                  <a:lnTo>
                    <a:pt x="31" y="18"/>
                  </a:lnTo>
                  <a:lnTo>
                    <a:pt x="31" y="21"/>
                  </a:lnTo>
                  <a:lnTo>
                    <a:pt x="33" y="24"/>
                  </a:lnTo>
                  <a:lnTo>
                    <a:pt x="34" y="26"/>
                  </a:lnTo>
                  <a:lnTo>
                    <a:pt x="35" y="28"/>
                  </a:lnTo>
                  <a:lnTo>
                    <a:pt x="36" y="31"/>
                  </a:lnTo>
                  <a:lnTo>
                    <a:pt x="37" y="33"/>
                  </a:lnTo>
                  <a:lnTo>
                    <a:pt x="38" y="33"/>
                  </a:lnTo>
                  <a:lnTo>
                    <a:pt x="39" y="34"/>
                  </a:lnTo>
                  <a:lnTo>
                    <a:pt x="41" y="35"/>
                  </a:lnTo>
                  <a:lnTo>
                    <a:pt x="43" y="36"/>
                  </a:lnTo>
                  <a:lnTo>
                    <a:pt x="45" y="37"/>
                  </a:lnTo>
                  <a:lnTo>
                    <a:pt x="48" y="38"/>
                  </a:lnTo>
                  <a:lnTo>
                    <a:pt x="51" y="40"/>
                  </a:lnTo>
                  <a:lnTo>
                    <a:pt x="55" y="41"/>
                  </a:lnTo>
                  <a:lnTo>
                    <a:pt x="58" y="43"/>
                  </a:lnTo>
                  <a:lnTo>
                    <a:pt x="61" y="44"/>
                  </a:lnTo>
                  <a:lnTo>
                    <a:pt x="63" y="44"/>
                  </a:lnTo>
                  <a:lnTo>
                    <a:pt x="65" y="45"/>
                  </a:lnTo>
                  <a:lnTo>
                    <a:pt x="67" y="45"/>
                  </a:lnTo>
                  <a:lnTo>
                    <a:pt x="69" y="46"/>
                  </a:lnTo>
                  <a:lnTo>
                    <a:pt x="71" y="46"/>
                  </a:lnTo>
                  <a:lnTo>
                    <a:pt x="73" y="47"/>
                  </a:lnTo>
                  <a:lnTo>
                    <a:pt x="75" y="48"/>
                  </a:lnTo>
                  <a:lnTo>
                    <a:pt x="78" y="48"/>
                  </a:lnTo>
                  <a:lnTo>
                    <a:pt x="80" y="49"/>
                  </a:lnTo>
                  <a:lnTo>
                    <a:pt x="82" y="49"/>
                  </a:lnTo>
                  <a:lnTo>
                    <a:pt x="84" y="50"/>
                  </a:lnTo>
                  <a:lnTo>
                    <a:pt x="86" y="51"/>
                  </a:lnTo>
                  <a:lnTo>
                    <a:pt x="89" y="51"/>
                  </a:lnTo>
                  <a:lnTo>
                    <a:pt x="91" y="51"/>
                  </a:lnTo>
                  <a:lnTo>
                    <a:pt x="93" y="52"/>
                  </a:lnTo>
                  <a:lnTo>
                    <a:pt x="95" y="53"/>
                  </a:lnTo>
                  <a:lnTo>
                    <a:pt x="97" y="53"/>
                  </a:lnTo>
                  <a:lnTo>
                    <a:pt x="99" y="54"/>
                  </a:lnTo>
                  <a:lnTo>
                    <a:pt x="101" y="54"/>
                  </a:lnTo>
                  <a:lnTo>
                    <a:pt x="103" y="55"/>
                  </a:lnTo>
                  <a:lnTo>
                    <a:pt x="107" y="55"/>
                  </a:lnTo>
                  <a:lnTo>
                    <a:pt x="111" y="56"/>
                  </a:lnTo>
                  <a:lnTo>
                    <a:pt x="114" y="57"/>
                  </a:lnTo>
                  <a:lnTo>
                    <a:pt x="117" y="58"/>
                  </a:lnTo>
                  <a:lnTo>
                    <a:pt x="120" y="59"/>
                  </a:lnTo>
                  <a:lnTo>
                    <a:pt x="123" y="59"/>
                  </a:lnTo>
                  <a:lnTo>
                    <a:pt x="125" y="60"/>
                  </a:lnTo>
                  <a:lnTo>
                    <a:pt x="127" y="60"/>
                  </a:lnTo>
                  <a:lnTo>
                    <a:pt x="130" y="61"/>
                  </a:lnTo>
                  <a:lnTo>
                    <a:pt x="131" y="61"/>
                  </a:lnTo>
                  <a:lnTo>
                    <a:pt x="183" y="44"/>
                  </a:lnTo>
                  <a:lnTo>
                    <a:pt x="177" y="61"/>
                  </a:lnTo>
                  <a:lnTo>
                    <a:pt x="120" y="88"/>
                  </a:lnTo>
                  <a:lnTo>
                    <a:pt x="18" y="59"/>
                  </a:lnTo>
                  <a:lnTo>
                    <a:pt x="0" y="0"/>
                  </a:lnTo>
                  <a:lnTo>
                    <a:pt x="28" y="1"/>
                  </a:lnTo>
                  <a:lnTo>
                    <a:pt x="28"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8" name="Freeform 120">
              <a:extLst>
                <a:ext uri="{FF2B5EF4-FFF2-40B4-BE49-F238E27FC236}">
                  <a16:creationId xmlns:a16="http://schemas.microsoft.com/office/drawing/2014/main" id="{87FDE470-2BAB-C56D-AD11-7B2FCD907C2B}"/>
                </a:ext>
              </a:extLst>
            </p:cNvPr>
            <p:cNvSpPr>
              <a:spLocks/>
            </p:cNvSpPr>
            <p:nvPr/>
          </p:nvSpPr>
          <p:spPr bwMode="auto">
            <a:xfrm>
              <a:off x="1560" y="1645"/>
              <a:ext cx="14" cy="15"/>
            </a:xfrm>
            <a:custGeom>
              <a:avLst/>
              <a:gdLst/>
              <a:ahLst/>
              <a:cxnLst>
                <a:cxn ang="0">
                  <a:pos x="0" y="13"/>
                </a:cxn>
                <a:cxn ang="0">
                  <a:pos x="0" y="13"/>
                </a:cxn>
                <a:cxn ang="0">
                  <a:pos x="1" y="15"/>
                </a:cxn>
                <a:cxn ang="0">
                  <a:pos x="2" y="17"/>
                </a:cxn>
                <a:cxn ang="0">
                  <a:pos x="4" y="19"/>
                </a:cxn>
                <a:cxn ang="0">
                  <a:pos x="6" y="21"/>
                </a:cxn>
                <a:cxn ang="0">
                  <a:pos x="8" y="24"/>
                </a:cxn>
                <a:cxn ang="0">
                  <a:pos x="11" y="26"/>
                </a:cxn>
                <a:cxn ang="0">
                  <a:pos x="14" y="27"/>
                </a:cxn>
                <a:cxn ang="0">
                  <a:pos x="17" y="26"/>
                </a:cxn>
                <a:cxn ang="0">
                  <a:pos x="19" y="24"/>
                </a:cxn>
                <a:cxn ang="0">
                  <a:pos x="21" y="20"/>
                </a:cxn>
                <a:cxn ang="0">
                  <a:pos x="22" y="18"/>
                </a:cxn>
                <a:cxn ang="0">
                  <a:pos x="22" y="15"/>
                </a:cxn>
                <a:cxn ang="0">
                  <a:pos x="23" y="12"/>
                </a:cxn>
                <a:cxn ang="0">
                  <a:pos x="23" y="11"/>
                </a:cxn>
                <a:cxn ang="0">
                  <a:pos x="23" y="10"/>
                </a:cxn>
                <a:cxn ang="0">
                  <a:pos x="5" y="0"/>
                </a:cxn>
                <a:cxn ang="0">
                  <a:pos x="0" y="13"/>
                </a:cxn>
                <a:cxn ang="0">
                  <a:pos x="0" y="13"/>
                </a:cxn>
              </a:cxnLst>
              <a:rect l="0" t="0" r="r" b="b"/>
              <a:pathLst>
                <a:path w="23" h="27">
                  <a:moveTo>
                    <a:pt x="0" y="13"/>
                  </a:moveTo>
                  <a:lnTo>
                    <a:pt x="0" y="13"/>
                  </a:lnTo>
                  <a:lnTo>
                    <a:pt x="1" y="15"/>
                  </a:lnTo>
                  <a:lnTo>
                    <a:pt x="2" y="17"/>
                  </a:lnTo>
                  <a:lnTo>
                    <a:pt x="4" y="19"/>
                  </a:lnTo>
                  <a:lnTo>
                    <a:pt x="6" y="21"/>
                  </a:lnTo>
                  <a:lnTo>
                    <a:pt x="8" y="24"/>
                  </a:lnTo>
                  <a:lnTo>
                    <a:pt x="11" y="26"/>
                  </a:lnTo>
                  <a:lnTo>
                    <a:pt x="14" y="27"/>
                  </a:lnTo>
                  <a:lnTo>
                    <a:pt x="17" y="26"/>
                  </a:lnTo>
                  <a:lnTo>
                    <a:pt x="19" y="24"/>
                  </a:lnTo>
                  <a:lnTo>
                    <a:pt x="21" y="20"/>
                  </a:lnTo>
                  <a:lnTo>
                    <a:pt x="22" y="18"/>
                  </a:lnTo>
                  <a:lnTo>
                    <a:pt x="22" y="15"/>
                  </a:lnTo>
                  <a:lnTo>
                    <a:pt x="23" y="12"/>
                  </a:lnTo>
                  <a:lnTo>
                    <a:pt x="23" y="11"/>
                  </a:lnTo>
                  <a:lnTo>
                    <a:pt x="23" y="10"/>
                  </a:lnTo>
                  <a:lnTo>
                    <a:pt x="5"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9" name="Freeform 121">
              <a:extLst>
                <a:ext uri="{FF2B5EF4-FFF2-40B4-BE49-F238E27FC236}">
                  <a16:creationId xmlns:a16="http://schemas.microsoft.com/office/drawing/2014/main" id="{0F4D0482-067B-76DF-3D43-245015A75D71}"/>
                </a:ext>
              </a:extLst>
            </p:cNvPr>
            <p:cNvSpPr>
              <a:spLocks/>
            </p:cNvSpPr>
            <p:nvPr/>
          </p:nvSpPr>
          <p:spPr bwMode="auto">
            <a:xfrm>
              <a:off x="1362" y="1633"/>
              <a:ext cx="93" cy="8"/>
            </a:xfrm>
            <a:custGeom>
              <a:avLst/>
              <a:gdLst/>
              <a:ahLst/>
              <a:cxnLst>
                <a:cxn ang="0">
                  <a:pos x="0" y="0"/>
                </a:cxn>
                <a:cxn ang="0">
                  <a:pos x="1" y="2"/>
                </a:cxn>
                <a:cxn ang="0">
                  <a:pos x="7" y="6"/>
                </a:cxn>
                <a:cxn ang="0">
                  <a:pos x="11" y="8"/>
                </a:cxn>
                <a:cxn ang="0">
                  <a:pos x="16" y="10"/>
                </a:cxn>
                <a:cxn ang="0">
                  <a:pos x="21" y="12"/>
                </a:cxn>
                <a:cxn ang="0">
                  <a:pos x="27" y="12"/>
                </a:cxn>
                <a:cxn ang="0">
                  <a:pos x="31" y="12"/>
                </a:cxn>
                <a:cxn ang="0">
                  <a:pos x="37" y="12"/>
                </a:cxn>
                <a:cxn ang="0">
                  <a:pos x="40" y="12"/>
                </a:cxn>
                <a:cxn ang="0">
                  <a:pos x="45" y="12"/>
                </a:cxn>
                <a:cxn ang="0">
                  <a:pos x="49" y="12"/>
                </a:cxn>
                <a:cxn ang="0">
                  <a:pos x="54" y="12"/>
                </a:cxn>
                <a:cxn ang="0">
                  <a:pos x="59" y="12"/>
                </a:cxn>
                <a:cxn ang="0">
                  <a:pos x="64" y="12"/>
                </a:cxn>
                <a:cxn ang="0">
                  <a:pos x="69" y="12"/>
                </a:cxn>
                <a:cxn ang="0">
                  <a:pos x="75" y="13"/>
                </a:cxn>
                <a:cxn ang="0">
                  <a:pos x="80" y="13"/>
                </a:cxn>
                <a:cxn ang="0">
                  <a:pos x="87" y="13"/>
                </a:cxn>
                <a:cxn ang="0">
                  <a:pos x="93" y="13"/>
                </a:cxn>
                <a:cxn ang="0">
                  <a:pos x="99" y="13"/>
                </a:cxn>
                <a:cxn ang="0">
                  <a:pos x="104" y="13"/>
                </a:cxn>
                <a:cxn ang="0">
                  <a:pos x="110" y="13"/>
                </a:cxn>
                <a:cxn ang="0">
                  <a:pos x="115" y="13"/>
                </a:cxn>
                <a:cxn ang="0">
                  <a:pos x="121" y="13"/>
                </a:cxn>
                <a:cxn ang="0">
                  <a:pos x="126" y="13"/>
                </a:cxn>
                <a:cxn ang="0">
                  <a:pos x="131" y="13"/>
                </a:cxn>
                <a:cxn ang="0">
                  <a:pos x="136" y="13"/>
                </a:cxn>
                <a:cxn ang="0">
                  <a:pos x="141" y="13"/>
                </a:cxn>
                <a:cxn ang="0">
                  <a:pos x="149" y="13"/>
                </a:cxn>
                <a:cxn ang="0">
                  <a:pos x="155" y="13"/>
                </a:cxn>
                <a:cxn ang="0">
                  <a:pos x="158" y="13"/>
                </a:cxn>
                <a:cxn ang="0">
                  <a:pos x="160" y="14"/>
                </a:cxn>
                <a:cxn ang="0">
                  <a:pos x="164" y="1"/>
                </a:cxn>
              </a:cxnLst>
              <a:rect l="0" t="0" r="r" b="b"/>
              <a:pathLst>
                <a:path w="164" h="14">
                  <a:moveTo>
                    <a:pt x="164" y="1"/>
                  </a:moveTo>
                  <a:lnTo>
                    <a:pt x="0" y="0"/>
                  </a:lnTo>
                  <a:lnTo>
                    <a:pt x="0" y="0"/>
                  </a:lnTo>
                  <a:lnTo>
                    <a:pt x="1" y="2"/>
                  </a:lnTo>
                  <a:lnTo>
                    <a:pt x="4" y="3"/>
                  </a:lnTo>
                  <a:lnTo>
                    <a:pt x="7" y="6"/>
                  </a:lnTo>
                  <a:lnTo>
                    <a:pt x="9" y="7"/>
                  </a:lnTo>
                  <a:lnTo>
                    <a:pt x="11" y="8"/>
                  </a:lnTo>
                  <a:lnTo>
                    <a:pt x="13" y="9"/>
                  </a:lnTo>
                  <a:lnTo>
                    <a:pt x="16" y="10"/>
                  </a:lnTo>
                  <a:lnTo>
                    <a:pt x="18" y="11"/>
                  </a:lnTo>
                  <a:lnTo>
                    <a:pt x="21" y="12"/>
                  </a:lnTo>
                  <a:lnTo>
                    <a:pt x="23" y="12"/>
                  </a:lnTo>
                  <a:lnTo>
                    <a:pt x="27" y="12"/>
                  </a:lnTo>
                  <a:lnTo>
                    <a:pt x="29" y="12"/>
                  </a:lnTo>
                  <a:lnTo>
                    <a:pt x="31" y="12"/>
                  </a:lnTo>
                  <a:lnTo>
                    <a:pt x="34" y="12"/>
                  </a:lnTo>
                  <a:lnTo>
                    <a:pt x="37" y="12"/>
                  </a:lnTo>
                  <a:lnTo>
                    <a:pt x="39" y="12"/>
                  </a:lnTo>
                  <a:lnTo>
                    <a:pt x="40" y="12"/>
                  </a:lnTo>
                  <a:lnTo>
                    <a:pt x="43" y="12"/>
                  </a:lnTo>
                  <a:lnTo>
                    <a:pt x="45" y="12"/>
                  </a:lnTo>
                  <a:lnTo>
                    <a:pt x="47" y="12"/>
                  </a:lnTo>
                  <a:lnTo>
                    <a:pt x="49" y="12"/>
                  </a:lnTo>
                  <a:lnTo>
                    <a:pt x="52" y="12"/>
                  </a:lnTo>
                  <a:lnTo>
                    <a:pt x="54" y="12"/>
                  </a:lnTo>
                  <a:lnTo>
                    <a:pt x="56" y="12"/>
                  </a:lnTo>
                  <a:lnTo>
                    <a:pt x="59" y="12"/>
                  </a:lnTo>
                  <a:lnTo>
                    <a:pt x="61" y="12"/>
                  </a:lnTo>
                  <a:lnTo>
                    <a:pt x="64" y="12"/>
                  </a:lnTo>
                  <a:lnTo>
                    <a:pt x="66" y="12"/>
                  </a:lnTo>
                  <a:lnTo>
                    <a:pt x="69" y="12"/>
                  </a:lnTo>
                  <a:lnTo>
                    <a:pt x="72" y="12"/>
                  </a:lnTo>
                  <a:lnTo>
                    <a:pt x="75" y="13"/>
                  </a:lnTo>
                  <a:lnTo>
                    <a:pt x="77" y="13"/>
                  </a:lnTo>
                  <a:lnTo>
                    <a:pt x="80" y="13"/>
                  </a:lnTo>
                  <a:lnTo>
                    <a:pt x="83" y="13"/>
                  </a:lnTo>
                  <a:lnTo>
                    <a:pt x="87" y="13"/>
                  </a:lnTo>
                  <a:lnTo>
                    <a:pt x="90" y="13"/>
                  </a:lnTo>
                  <a:lnTo>
                    <a:pt x="93" y="13"/>
                  </a:lnTo>
                  <a:lnTo>
                    <a:pt x="96" y="13"/>
                  </a:lnTo>
                  <a:lnTo>
                    <a:pt x="99" y="13"/>
                  </a:lnTo>
                  <a:lnTo>
                    <a:pt x="102" y="13"/>
                  </a:lnTo>
                  <a:lnTo>
                    <a:pt x="104" y="13"/>
                  </a:lnTo>
                  <a:lnTo>
                    <a:pt x="107" y="13"/>
                  </a:lnTo>
                  <a:lnTo>
                    <a:pt x="110" y="13"/>
                  </a:lnTo>
                  <a:lnTo>
                    <a:pt x="113" y="13"/>
                  </a:lnTo>
                  <a:lnTo>
                    <a:pt x="115" y="13"/>
                  </a:lnTo>
                  <a:lnTo>
                    <a:pt x="118" y="13"/>
                  </a:lnTo>
                  <a:lnTo>
                    <a:pt x="121" y="13"/>
                  </a:lnTo>
                  <a:lnTo>
                    <a:pt x="124" y="13"/>
                  </a:lnTo>
                  <a:lnTo>
                    <a:pt x="126" y="13"/>
                  </a:lnTo>
                  <a:lnTo>
                    <a:pt x="129" y="13"/>
                  </a:lnTo>
                  <a:lnTo>
                    <a:pt x="131" y="13"/>
                  </a:lnTo>
                  <a:lnTo>
                    <a:pt x="134" y="13"/>
                  </a:lnTo>
                  <a:lnTo>
                    <a:pt x="136" y="13"/>
                  </a:lnTo>
                  <a:lnTo>
                    <a:pt x="138" y="13"/>
                  </a:lnTo>
                  <a:lnTo>
                    <a:pt x="141" y="13"/>
                  </a:lnTo>
                  <a:lnTo>
                    <a:pt x="145" y="13"/>
                  </a:lnTo>
                  <a:lnTo>
                    <a:pt x="149" y="13"/>
                  </a:lnTo>
                  <a:lnTo>
                    <a:pt x="152" y="13"/>
                  </a:lnTo>
                  <a:lnTo>
                    <a:pt x="155" y="13"/>
                  </a:lnTo>
                  <a:lnTo>
                    <a:pt x="157" y="13"/>
                  </a:lnTo>
                  <a:lnTo>
                    <a:pt x="158" y="13"/>
                  </a:lnTo>
                  <a:lnTo>
                    <a:pt x="159" y="13"/>
                  </a:lnTo>
                  <a:lnTo>
                    <a:pt x="160" y="14"/>
                  </a:lnTo>
                  <a:lnTo>
                    <a:pt x="164" y="1"/>
                  </a:lnTo>
                  <a:lnTo>
                    <a:pt x="164"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0" name="Freeform 122">
              <a:extLst>
                <a:ext uri="{FF2B5EF4-FFF2-40B4-BE49-F238E27FC236}">
                  <a16:creationId xmlns:a16="http://schemas.microsoft.com/office/drawing/2014/main" id="{00D3536F-B7F4-5798-CED1-E83621DB1A69}"/>
                </a:ext>
              </a:extLst>
            </p:cNvPr>
            <p:cNvSpPr>
              <a:spLocks/>
            </p:cNvSpPr>
            <p:nvPr/>
          </p:nvSpPr>
          <p:spPr bwMode="auto">
            <a:xfrm>
              <a:off x="1201" y="1617"/>
              <a:ext cx="67" cy="58"/>
            </a:xfrm>
            <a:custGeom>
              <a:avLst/>
              <a:gdLst/>
              <a:ahLst/>
              <a:cxnLst>
                <a:cxn ang="0">
                  <a:pos x="3" y="1"/>
                </a:cxn>
                <a:cxn ang="0">
                  <a:pos x="6" y="5"/>
                </a:cxn>
                <a:cxn ang="0">
                  <a:pos x="9" y="9"/>
                </a:cxn>
                <a:cxn ang="0">
                  <a:pos x="12" y="15"/>
                </a:cxn>
                <a:cxn ang="0">
                  <a:pos x="16" y="21"/>
                </a:cxn>
                <a:cxn ang="0">
                  <a:pos x="20" y="25"/>
                </a:cxn>
                <a:cxn ang="0">
                  <a:pos x="24" y="28"/>
                </a:cxn>
                <a:cxn ang="0">
                  <a:pos x="27" y="33"/>
                </a:cxn>
                <a:cxn ang="0">
                  <a:pos x="32" y="37"/>
                </a:cxn>
                <a:cxn ang="0">
                  <a:pos x="36" y="42"/>
                </a:cxn>
                <a:cxn ang="0">
                  <a:pos x="41" y="47"/>
                </a:cxn>
                <a:cxn ang="0">
                  <a:pos x="45" y="52"/>
                </a:cxn>
                <a:cxn ang="0">
                  <a:pos x="51" y="57"/>
                </a:cxn>
                <a:cxn ang="0">
                  <a:pos x="56" y="61"/>
                </a:cxn>
                <a:cxn ang="0">
                  <a:pos x="61" y="66"/>
                </a:cxn>
                <a:cxn ang="0">
                  <a:pos x="66" y="69"/>
                </a:cxn>
                <a:cxn ang="0">
                  <a:pos x="71" y="73"/>
                </a:cxn>
                <a:cxn ang="0">
                  <a:pos x="76" y="78"/>
                </a:cxn>
                <a:cxn ang="0">
                  <a:pos x="82" y="80"/>
                </a:cxn>
                <a:cxn ang="0">
                  <a:pos x="87" y="83"/>
                </a:cxn>
                <a:cxn ang="0">
                  <a:pos x="92" y="86"/>
                </a:cxn>
                <a:cxn ang="0">
                  <a:pos x="98" y="90"/>
                </a:cxn>
                <a:cxn ang="0">
                  <a:pos x="102" y="92"/>
                </a:cxn>
                <a:cxn ang="0">
                  <a:pos x="117" y="102"/>
                </a:cxn>
                <a:cxn ang="0">
                  <a:pos x="76" y="86"/>
                </a:cxn>
                <a:cxn ang="0">
                  <a:pos x="74" y="85"/>
                </a:cxn>
                <a:cxn ang="0">
                  <a:pos x="70" y="83"/>
                </a:cxn>
                <a:cxn ang="0">
                  <a:pos x="63" y="80"/>
                </a:cxn>
                <a:cxn ang="0">
                  <a:pos x="58" y="77"/>
                </a:cxn>
                <a:cxn ang="0">
                  <a:pos x="54" y="73"/>
                </a:cxn>
                <a:cxn ang="0">
                  <a:pos x="50" y="70"/>
                </a:cxn>
                <a:cxn ang="0">
                  <a:pos x="46" y="68"/>
                </a:cxn>
                <a:cxn ang="0">
                  <a:pos x="42" y="64"/>
                </a:cxn>
                <a:cxn ang="0">
                  <a:pos x="38" y="61"/>
                </a:cxn>
                <a:cxn ang="0">
                  <a:pos x="34" y="57"/>
                </a:cxn>
                <a:cxn ang="0">
                  <a:pos x="30" y="53"/>
                </a:cxn>
                <a:cxn ang="0">
                  <a:pos x="26" y="48"/>
                </a:cxn>
                <a:cxn ang="0">
                  <a:pos x="22" y="44"/>
                </a:cxn>
                <a:cxn ang="0">
                  <a:pos x="18" y="40"/>
                </a:cxn>
                <a:cxn ang="0">
                  <a:pos x="15" y="37"/>
                </a:cxn>
                <a:cxn ang="0">
                  <a:pos x="11" y="32"/>
                </a:cxn>
                <a:cxn ang="0">
                  <a:pos x="7" y="27"/>
                </a:cxn>
                <a:cxn ang="0">
                  <a:pos x="3" y="22"/>
                </a:cxn>
                <a:cxn ang="0">
                  <a:pos x="0" y="17"/>
                </a:cxn>
                <a:cxn ang="0">
                  <a:pos x="3" y="0"/>
                </a:cxn>
              </a:cxnLst>
              <a:rect l="0" t="0" r="r" b="b"/>
              <a:pathLst>
                <a:path w="117" h="102">
                  <a:moveTo>
                    <a:pt x="3" y="0"/>
                  </a:moveTo>
                  <a:lnTo>
                    <a:pt x="3" y="1"/>
                  </a:lnTo>
                  <a:lnTo>
                    <a:pt x="5" y="3"/>
                  </a:lnTo>
                  <a:lnTo>
                    <a:pt x="6" y="5"/>
                  </a:lnTo>
                  <a:lnTo>
                    <a:pt x="7" y="7"/>
                  </a:lnTo>
                  <a:lnTo>
                    <a:pt x="9" y="9"/>
                  </a:lnTo>
                  <a:lnTo>
                    <a:pt x="11" y="12"/>
                  </a:lnTo>
                  <a:lnTo>
                    <a:pt x="12" y="15"/>
                  </a:lnTo>
                  <a:lnTo>
                    <a:pt x="15" y="18"/>
                  </a:lnTo>
                  <a:lnTo>
                    <a:pt x="16" y="21"/>
                  </a:lnTo>
                  <a:lnTo>
                    <a:pt x="18" y="22"/>
                  </a:lnTo>
                  <a:lnTo>
                    <a:pt x="20" y="25"/>
                  </a:lnTo>
                  <a:lnTo>
                    <a:pt x="22" y="27"/>
                  </a:lnTo>
                  <a:lnTo>
                    <a:pt x="24" y="28"/>
                  </a:lnTo>
                  <a:lnTo>
                    <a:pt x="25" y="31"/>
                  </a:lnTo>
                  <a:lnTo>
                    <a:pt x="27" y="33"/>
                  </a:lnTo>
                  <a:lnTo>
                    <a:pt x="29" y="35"/>
                  </a:lnTo>
                  <a:lnTo>
                    <a:pt x="32" y="37"/>
                  </a:lnTo>
                  <a:lnTo>
                    <a:pt x="34" y="40"/>
                  </a:lnTo>
                  <a:lnTo>
                    <a:pt x="36" y="42"/>
                  </a:lnTo>
                  <a:lnTo>
                    <a:pt x="39" y="45"/>
                  </a:lnTo>
                  <a:lnTo>
                    <a:pt x="41" y="47"/>
                  </a:lnTo>
                  <a:lnTo>
                    <a:pt x="43" y="50"/>
                  </a:lnTo>
                  <a:lnTo>
                    <a:pt x="45" y="52"/>
                  </a:lnTo>
                  <a:lnTo>
                    <a:pt x="48" y="55"/>
                  </a:lnTo>
                  <a:lnTo>
                    <a:pt x="51" y="57"/>
                  </a:lnTo>
                  <a:lnTo>
                    <a:pt x="54" y="59"/>
                  </a:lnTo>
                  <a:lnTo>
                    <a:pt x="56" y="61"/>
                  </a:lnTo>
                  <a:lnTo>
                    <a:pt x="59" y="64"/>
                  </a:lnTo>
                  <a:lnTo>
                    <a:pt x="61" y="66"/>
                  </a:lnTo>
                  <a:lnTo>
                    <a:pt x="64" y="67"/>
                  </a:lnTo>
                  <a:lnTo>
                    <a:pt x="66" y="69"/>
                  </a:lnTo>
                  <a:lnTo>
                    <a:pt x="69" y="71"/>
                  </a:lnTo>
                  <a:lnTo>
                    <a:pt x="71" y="73"/>
                  </a:lnTo>
                  <a:lnTo>
                    <a:pt x="74" y="76"/>
                  </a:lnTo>
                  <a:lnTo>
                    <a:pt x="76" y="78"/>
                  </a:lnTo>
                  <a:lnTo>
                    <a:pt x="80" y="79"/>
                  </a:lnTo>
                  <a:lnTo>
                    <a:pt x="82" y="80"/>
                  </a:lnTo>
                  <a:lnTo>
                    <a:pt x="84" y="82"/>
                  </a:lnTo>
                  <a:lnTo>
                    <a:pt x="87" y="83"/>
                  </a:lnTo>
                  <a:lnTo>
                    <a:pt x="89" y="84"/>
                  </a:lnTo>
                  <a:lnTo>
                    <a:pt x="92" y="86"/>
                  </a:lnTo>
                  <a:lnTo>
                    <a:pt x="96" y="89"/>
                  </a:lnTo>
                  <a:lnTo>
                    <a:pt x="98" y="90"/>
                  </a:lnTo>
                  <a:lnTo>
                    <a:pt x="100" y="91"/>
                  </a:lnTo>
                  <a:lnTo>
                    <a:pt x="102" y="92"/>
                  </a:lnTo>
                  <a:lnTo>
                    <a:pt x="102" y="92"/>
                  </a:lnTo>
                  <a:lnTo>
                    <a:pt x="117" y="102"/>
                  </a:lnTo>
                  <a:lnTo>
                    <a:pt x="78" y="86"/>
                  </a:lnTo>
                  <a:lnTo>
                    <a:pt x="76" y="86"/>
                  </a:lnTo>
                  <a:lnTo>
                    <a:pt x="76" y="86"/>
                  </a:lnTo>
                  <a:lnTo>
                    <a:pt x="74" y="85"/>
                  </a:lnTo>
                  <a:lnTo>
                    <a:pt x="72" y="84"/>
                  </a:lnTo>
                  <a:lnTo>
                    <a:pt x="70" y="83"/>
                  </a:lnTo>
                  <a:lnTo>
                    <a:pt x="67" y="81"/>
                  </a:lnTo>
                  <a:lnTo>
                    <a:pt x="63" y="80"/>
                  </a:lnTo>
                  <a:lnTo>
                    <a:pt x="60" y="78"/>
                  </a:lnTo>
                  <a:lnTo>
                    <a:pt x="58" y="77"/>
                  </a:lnTo>
                  <a:lnTo>
                    <a:pt x="56" y="76"/>
                  </a:lnTo>
                  <a:lnTo>
                    <a:pt x="54" y="73"/>
                  </a:lnTo>
                  <a:lnTo>
                    <a:pt x="52" y="72"/>
                  </a:lnTo>
                  <a:lnTo>
                    <a:pt x="50" y="70"/>
                  </a:lnTo>
                  <a:lnTo>
                    <a:pt x="48" y="69"/>
                  </a:lnTo>
                  <a:lnTo>
                    <a:pt x="46" y="68"/>
                  </a:lnTo>
                  <a:lnTo>
                    <a:pt x="44" y="66"/>
                  </a:lnTo>
                  <a:lnTo>
                    <a:pt x="42" y="64"/>
                  </a:lnTo>
                  <a:lnTo>
                    <a:pt x="40" y="63"/>
                  </a:lnTo>
                  <a:lnTo>
                    <a:pt x="38" y="61"/>
                  </a:lnTo>
                  <a:lnTo>
                    <a:pt x="36" y="59"/>
                  </a:lnTo>
                  <a:lnTo>
                    <a:pt x="34" y="57"/>
                  </a:lnTo>
                  <a:lnTo>
                    <a:pt x="32" y="55"/>
                  </a:lnTo>
                  <a:lnTo>
                    <a:pt x="30" y="53"/>
                  </a:lnTo>
                  <a:lnTo>
                    <a:pt x="28" y="51"/>
                  </a:lnTo>
                  <a:lnTo>
                    <a:pt x="26" y="48"/>
                  </a:lnTo>
                  <a:lnTo>
                    <a:pt x="24" y="46"/>
                  </a:lnTo>
                  <a:lnTo>
                    <a:pt x="22" y="44"/>
                  </a:lnTo>
                  <a:lnTo>
                    <a:pt x="21" y="42"/>
                  </a:lnTo>
                  <a:lnTo>
                    <a:pt x="18" y="40"/>
                  </a:lnTo>
                  <a:lnTo>
                    <a:pt x="16" y="38"/>
                  </a:lnTo>
                  <a:lnTo>
                    <a:pt x="15" y="37"/>
                  </a:lnTo>
                  <a:lnTo>
                    <a:pt x="14" y="35"/>
                  </a:lnTo>
                  <a:lnTo>
                    <a:pt x="11" y="32"/>
                  </a:lnTo>
                  <a:lnTo>
                    <a:pt x="9" y="30"/>
                  </a:lnTo>
                  <a:lnTo>
                    <a:pt x="7" y="27"/>
                  </a:lnTo>
                  <a:lnTo>
                    <a:pt x="6" y="25"/>
                  </a:lnTo>
                  <a:lnTo>
                    <a:pt x="3" y="22"/>
                  </a:lnTo>
                  <a:lnTo>
                    <a:pt x="1" y="20"/>
                  </a:lnTo>
                  <a:lnTo>
                    <a:pt x="0" y="17"/>
                  </a:lnTo>
                  <a:lnTo>
                    <a:pt x="3" y="0"/>
                  </a:lnTo>
                  <a:lnTo>
                    <a:pt x="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1" name="Freeform 123">
              <a:extLst>
                <a:ext uri="{FF2B5EF4-FFF2-40B4-BE49-F238E27FC236}">
                  <a16:creationId xmlns:a16="http://schemas.microsoft.com/office/drawing/2014/main" id="{1AFC8CF4-1354-889A-6E05-B75B91E06469}"/>
                </a:ext>
              </a:extLst>
            </p:cNvPr>
            <p:cNvSpPr>
              <a:spLocks/>
            </p:cNvSpPr>
            <p:nvPr/>
          </p:nvSpPr>
          <p:spPr bwMode="auto">
            <a:xfrm>
              <a:off x="1296" y="1813"/>
              <a:ext cx="73" cy="75"/>
            </a:xfrm>
            <a:custGeom>
              <a:avLst/>
              <a:gdLst/>
              <a:ahLst/>
              <a:cxnLst>
                <a:cxn ang="0">
                  <a:pos x="10" y="37"/>
                </a:cxn>
                <a:cxn ang="0">
                  <a:pos x="65" y="92"/>
                </a:cxn>
                <a:cxn ang="0">
                  <a:pos x="108" y="133"/>
                </a:cxn>
                <a:cxn ang="0">
                  <a:pos x="127" y="131"/>
                </a:cxn>
                <a:cxn ang="0">
                  <a:pos x="20" y="24"/>
                </a:cxn>
                <a:cxn ang="0">
                  <a:pos x="3" y="0"/>
                </a:cxn>
                <a:cxn ang="0">
                  <a:pos x="0" y="23"/>
                </a:cxn>
                <a:cxn ang="0">
                  <a:pos x="10" y="37"/>
                </a:cxn>
                <a:cxn ang="0">
                  <a:pos x="10" y="37"/>
                </a:cxn>
              </a:cxnLst>
              <a:rect l="0" t="0" r="r" b="b"/>
              <a:pathLst>
                <a:path w="127" h="133">
                  <a:moveTo>
                    <a:pt x="10" y="37"/>
                  </a:moveTo>
                  <a:lnTo>
                    <a:pt x="65" y="92"/>
                  </a:lnTo>
                  <a:lnTo>
                    <a:pt x="108" y="133"/>
                  </a:lnTo>
                  <a:lnTo>
                    <a:pt x="127" y="131"/>
                  </a:lnTo>
                  <a:lnTo>
                    <a:pt x="20" y="24"/>
                  </a:lnTo>
                  <a:lnTo>
                    <a:pt x="3" y="0"/>
                  </a:lnTo>
                  <a:lnTo>
                    <a:pt x="0" y="23"/>
                  </a:lnTo>
                  <a:lnTo>
                    <a:pt x="10" y="37"/>
                  </a:lnTo>
                  <a:lnTo>
                    <a:pt x="10" y="3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2" name="Freeform 124">
              <a:extLst>
                <a:ext uri="{FF2B5EF4-FFF2-40B4-BE49-F238E27FC236}">
                  <a16:creationId xmlns:a16="http://schemas.microsoft.com/office/drawing/2014/main" id="{49C6DADD-C418-820A-70F6-40FA5E96CC92}"/>
                </a:ext>
              </a:extLst>
            </p:cNvPr>
            <p:cNvSpPr>
              <a:spLocks/>
            </p:cNvSpPr>
            <p:nvPr/>
          </p:nvSpPr>
          <p:spPr bwMode="auto">
            <a:xfrm>
              <a:off x="1354" y="1912"/>
              <a:ext cx="56" cy="47"/>
            </a:xfrm>
            <a:custGeom>
              <a:avLst/>
              <a:gdLst/>
              <a:ahLst/>
              <a:cxnLst>
                <a:cxn ang="0">
                  <a:pos x="0" y="13"/>
                </a:cxn>
                <a:cxn ang="0">
                  <a:pos x="13" y="27"/>
                </a:cxn>
                <a:cxn ang="0">
                  <a:pos x="26" y="45"/>
                </a:cxn>
                <a:cxn ang="0">
                  <a:pos x="43" y="58"/>
                </a:cxn>
                <a:cxn ang="0">
                  <a:pos x="50" y="71"/>
                </a:cxn>
                <a:cxn ang="0">
                  <a:pos x="60" y="66"/>
                </a:cxn>
                <a:cxn ang="0">
                  <a:pos x="82" y="81"/>
                </a:cxn>
                <a:cxn ang="0">
                  <a:pos x="97" y="71"/>
                </a:cxn>
                <a:cxn ang="0">
                  <a:pos x="54" y="49"/>
                </a:cxn>
                <a:cxn ang="0">
                  <a:pos x="30" y="29"/>
                </a:cxn>
                <a:cxn ang="0">
                  <a:pos x="5" y="0"/>
                </a:cxn>
                <a:cxn ang="0">
                  <a:pos x="0" y="13"/>
                </a:cxn>
                <a:cxn ang="0">
                  <a:pos x="0" y="13"/>
                </a:cxn>
              </a:cxnLst>
              <a:rect l="0" t="0" r="r" b="b"/>
              <a:pathLst>
                <a:path w="97" h="81">
                  <a:moveTo>
                    <a:pt x="0" y="13"/>
                  </a:moveTo>
                  <a:lnTo>
                    <a:pt x="13" y="27"/>
                  </a:lnTo>
                  <a:lnTo>
                    <a:pt x="26" y="45"/>
                  </a:lnTo>
                  <a:lnTo>
                    <a:pt x="43" y="58"/>
                  </a:lnTo>
                  <a:lnTo>
                    <a:pt x="50" y="71"/>
                  </a:lnTo>
                  <a:lnTo>
                    <a:pt x="60" y="66"/>
                  </a:lnTo>
                  <a:lnTo>
                    <a:pt x="82" y="81"/>
                  </a:lnTo>
                  <a:lnTo>
                    <a:pt x="97" y="71"/>
                  </a:lnTo>
                  <a:lnTo>
                    <a:pt x="54" y="49"/>
                  </a:lnTo>
                  <a:lnTo>
                    <a:pt x="30" y="29"/>
                  </a:lnTo>
                  <a:lnTo>
                    <a:pt x="5"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3" name="Freeform 125">
              <a:extLst>
                <a:ext uri="{FF2B5EF4-FFF2-40B4-BE49-F238E27FC236}">
                  <a16:creationId xmlns:a16="http://schemas.microsoft.com/office/drawing/2014/main" id="{8AE86959-295C-F5F7-8335-2FAADAC65C43}"/>
                </a:ext>
              </a:extLst>
            </p:cNvPr>
            <p:cNvSpPr>
              <a:spLocks/>
            </p:cNvSpPr>
            <p:nvPr/>
          </p:nvSpPr>
          <p:spPr bwMode="auto">
            <a:xfrm>
              <a:off x="1369" y="1903"/>
              <a:ext cx="64" cy="47"/>
            </a:xfrm>
            <a:custGeom>
              <a:avLst/>
              <a:gdLst/>
              <a:ahLst/>
              <a:cxnLst>
                <a:cxn ang="0">
                  <a:pos x="0" y="5"/>
                </a:cxn>
                <a:cxn ang="0">
                  <a:pos x="33" y="38"/>
                </a:cxn>
                <a:cxn ang="0">
                  <a:pos x="57" y="56"/>
                </a:cxn>
                <a:cxn ang="0">
                  <a:pos x="73" y="70"/>
                </a:cxn>
                <a:cxn ang="0">
                  <a:pos x="82" y="82"/>
                </a:cxn>
                <a:cxn ang="0">
                  <a:pos x="93" y="61"/>
                </a:cxn>
                <a:cxn ang="0">
                  <a:pos x="107" y="56"/>
                </a:cxn>
                <a:cxn ang="0">
                  <a:pos x="113" y="46"/>
                </a:cxn>
                <a:cxn ang="0">
                  <a:pos x="113" y="46"/>
                </a:cxn>
                <a:cxn ang="0">
                  <a:pos x="111" y="47"/>
                </a:cxn>
                <a:cxn ang="0">
                  <a:pos x="108" y="48"/>
                </a:cxn>
                <a:cxn ang="0">
                  <a:pos x="104" y="49"/>
                </a:cxn>
                <a:cxn ang="0">
                  <a:pos x="102" y="49"/>
                </a:cxn>
                <a:cxn ang="0">
                  <a:pos x="100" y="49"/>
                </a:cxn>
                <a:cxn ang="0">
                  <a:pos x="98" y="48"/>
                </a:cxn>
                <a:cxn ang="0">
                  <a:pos x="96" y="48"/>
                </a:cxn>
                <a:cxn ang="0">
                  <a:pos x="93" y="48"/>
                </a:cxn>
                <a:cxn ang="0">
                  <a:pos x="91" y="47"/>
                </a:cxn>
                <a:cxn ang="0">
                  <a:pos x="88" y="46"/>
                </a:cxn>
                <a:cxn ang="0">
                  <a:pos x="86" y="45"/>
                </a:cxn>
                <a:cxn ang="0">
                  <a:pos x="83" y="43"/>
                </a:cxn>
                <a:cxn ang="0">
                  <a:pos x="80" y="41"/>
                </a:cxn>
                <a:cxn ang="0">
                  <a:pos x="77" y="40"/>
                </a:cxn>
                <a:cxn ang="0">
                  <a:pos x="76" y="39"/>
                </a:cxn>
                <a:cxn ang="0">
                  <a:pos x="73" y="38"/>
                </a:cxn>
                <a:cxn ang="0">
                  <a:pos x="71" y="37"/>
                </a:cxn>
                <a:cxn ang="0">
                  <a:pos x="69" y="36"/>
                </a:cxn>
                <a:cxn ang="0">
                  <a:pos x="66" y="35"/>
                </a:cxn>
                <a:cxn ang="0">
                  <a:pos x="64" y="34"/>
                </a:cxn>
                <a:cxn ang="0">
                  <a:pos x="62" y="33"/>
                </a:cxn>
                <a:cxn ang="0">
                  <a:pos x="60" y="32"/>
                </a:cxn>
                <a:cxn ang="0">
                  <a:pos x="58" y="31"/>
                </a:cxn>
                <a:cxn ang="0">
                  <a:pos x="56" y="29"/>
                </a:cxn>
                <a:cxn ang="0">
                  <a:pos x="54" y="29"/>
                </a:cxn>
                <a:cxn ang="0">
                  <a:pos x="52" y="28"/>
                </a:cxn>
                <a:cxn ang="0">
                  <a:pos x="49" y="27"/>
                </a:cxn>
                <a:cxn ang="0">
                  <a:pos x="47" y="26"/>
                </a:cxn>
                <a:cxn ang="0">
                  <a:pos x="46" y="24"/>
                </a:cxn>
                <a:cxn ang="0">
                  <a:pos x="42" y="23"/>
                </a:cxn>
                <a:cxn ang="0">
                  <a:pos x="39" y="22"/>
                </a:cxn>
                <a:cxn ang="0">
                  <a:pos x="36" y="21"/>
                </a:cxn>
                <a:cxn ang="0">
                  <a:pos x="34" y="20"/>
                </a:cxn>
                <a:cxn ang="0">
                  <a:pos x="33" y="19"/>
                </a:cxn>
                <a:cxn ang="0">
                  <a:pos x="8" y="0"/>
                </a:cxn>
                <a:cxn ang="0">
                  <a:pos x="0" y="5"/>
                </a:cxn>
                <a:cxn ang="0">
                  <a:pos x="0" y="5"/>
                </a:cxn>
              </a:cxnLst>
              <a:rect l="0" t="0" r="r" b="b"/>
              <a:pathLst>
                <a:path w="113" h="82">
                  <a:moveTo>
                    <a:pt x="0" y="5"/>
                  </a:moveTo>
                  <a:lnTo>
                    <a:pt x="33" y="38"/>
                  </a:lnTo>
                  <a:lnTo>
                    <a:pt x="57" y="56"/>
                  </a:lnTo>
                  <a:lnTo>
                    <a:pt x="73" y="70"/>
                  </a:lnTo>
                  <a:lnTo>
                    <a:pt x="82" y="82"/>
                  </a:lnTo>
                  <a:lnTo>
                    <a:pt x="93" y="61"/>
                  </a:lnTo>
                  <a:lnTo>
                    <a:pt x="107" y="56"/>
                  </a:lnTo>
                  <a:lnTo>
                    <a:pt x="113" y="46"/>
                  </a:lnTo>
                  <a:lnTo>
                    <a:pt x="113" y="46"/>
                  </a:lnTo>
                  <a:lnTo>
                    <a:pt x="111" y="47"/>
                  </a:lnTo>
                  <a:lnTo>
                    <a:pt x="108" y="48"/>
                  </a:lnTo>
                  <a:lnTo>
                    <a:pt x="104" y="49"/>
                  </a:lnTo>
                  <a:lnTo>
                    <a:pt x="102" y="49"/>
                  </a:lnTo>
                  <a:lnTo>
                    <a:pt x="100" y="49"/>
                  </a:lnTo>
                  <a:lnTo>
                    <a:pt x="98" y="48"/>
                  </a:lnTo>
                  <a:lnTo>
                    <a:pt x="96" y="48"/>
                  </a:lnTo>
                  <a:lnTo>
                    <a:pt x="93" y="48"/>
                  </a:lnTo>
                  <a:lnTo>
                    <a:pt x="91" y="47"/>
                  </a:lnTo>
                  <a:lnTo>
                    <a:pt x="88" y="46"/>
                  </a:lnTo>
                  <a:lnTo>
                    <a:pt x="86" y="45"/>
                  </a:lnTo>
                  <a:lnTo>
                    <a:pt x="83" y="43"/>
                  </a:lnTo>
                  <a:lnTo>
                    <a:pt x="80" y="41"/>
                  </a:lnTo>
                  <a:lnTo>
                    <a:pt x="77" y="40"/>
                  </a:lnTo>
                  <a:lnTo>
                    <a:pt x="76" y="39"/>
                  </a:lnTo>
                  <a:lnTo>
                    <a:pt x="73" y="38"/>
                  </a:lnTo>
                  <a:lnTo>
                    <a:pt x="71" y="37"/>
                  </a:lnTo>
                  <a:lnTo>
                    <a:pt x="69" y="36"/>
                  </a:lnTo>
                  <a:lnTo>
                    <a:pt x="66" y="35"/>
                  </a:lnTo>
                  <a:lnTo>
                    <a:pt x="64" y="34"/>
                  </a:lnTo>
                  <a:lnTo>
                    <a:pt x="62" y="33"/>
                  </a:lnTo>
                  <a:lnTo>
                    <a:pt x="60" y="32"/>
                  </a:lnTo>
                  <a:lnTo>
                    <a:pt x="58" y="31"/>
                  </a:lnTo>
                  <a:lnTo>
                    <a:pt x="56" y="29"/>
                  </a:lnTo>
                  <a:lnTo>
                    <a:pt x="54" y="29"/>
                  </a:lnTo>
                  <a:lnTo>
                    <a:pt x="52" y="28"/>
                  </a:lnTo>
                  <a:lnTo>
                    <a:pt x="49" y="27"/>
                  </a:lnTo>
                  <a:lnTo>
                    <a:pt x="47" y="26"/>
                  </a:lnTo>
                  <a:lnTo>
                    <a:pt x="46" y="24"/>
                  </a:lnTo>
                  <a:lnTo>
                    <a:pt x="42" y="23"/>
                  </a:lnTo>
                  <a:lnTo>
                    <a:pt x="39" y="22"/>
                  </a:lnTo>
                  <a:lnTo>
                    <a:pt x="36" y="21"/>
                  </a:lnTo>
                  <a:lnTo>
                    <a:pt x="34" y="20"/>
                  </a:lnTo>
                  <a:lnTo>
                    <a:pt x="33" y="19"/>
                  </a:lnTo>
                  <a:lnTo>
                    <a:pt x="8" y="0"/>
                  </a:lnTo>
                  <a:lnTo>
                    <a:pt x="0" y="5"/>
                  </a:lnTo>
                  <a:lnTo>
                    <a:pt x="0" y="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4" name="Freeform 126">
              <a:extLst>
                <a:ext uri="{FF2B5EF4-FFF2-40B4-BE49-F238E27FC236}">
                  <a16:creationId xmlns:a16="http://schemas.microsoft.com/office/drawing/2014/main" id="{E26ADAA0-98C4-7535-5CDE-93768260157D}"/>
                </a:ext>
              </a:extLst>
            </p:cNvPr>
            <p:cNvSpPr>
              <a:spLocks/>
            </p:cNvSpPr>
            <p:nvPr/>
          </p:nvSpPr>
          <p:spPr bwMode="auto">
            <a:xfrm>
              <a:off x="1376" y="1888"/>
              <a:ext cx="63" cy="31"/>
            </a:xfrm>
            <a:custGeom>
              <a:avLst/>
              <a:gdLst/>
              <a:ahLst/>
              <a:cxnLst>
                <a:cxn ang="0">
                  <a:pos x="95" y="55"/>
                </a:cxn>
                <a:cxn ang="0">
                  <a:pos x="41" y="23"/>
                </a:cxn>
                <a:cxn ang="0">
                  <a:pos x="0" y="1"/>
                </a:cxn>
                <a:cxn ang="0">
                  <a:pos x="0" y="1"/>
                </a:cxn>
                <a:cxn ang="0">
                  <a:pos x="2" y="0"/>
                </a:cxn>
                <a:cxn ang="0">
                  <a:pos x="4" y="0"/>
                </a:cxn>
                <a:cxn ang="0">
                  <a:pos x="9" y="0"/>
                </a:cxn>
                <a:cxn ang="0">
                  <a:pos x="12" y="0"/>
                </a:cxn>
                <a:cxn ang="0">
                  <a:pos x="16" y="0"/>
                </a:cxn>
                <a:cxn ang="0">
                  <a:pos x="19" y="1"/>
                </a:cxn>
                <a:cxn ang="0">
                  <a:pos x="22" y="2"/>
                </a:cxn>
                <a:cxn ang="0">
                  <a:pos x="24" y="3"/>
                </a:cxn>
                <a:cxn ang="0">
                  <a:pos x="26" y="4"/>
                </a:cxn>
                <a:cxn ang="0">
                  <a:pos x="28" y="5"/>
                </a:cxn>
                <a:cxn ang="0">
                  <a:pos x="30" y="6"/>
                </a:cxn>
                <a:cxn ang="0">
                  <a:pos x="32" y="6"/>
                </a:cxn>
                <a:cxn ang="0">
                  <a:pos x="34" y="7"/>
                </a:cxn>
                <a:cxn ang="0">
                  <a:pos x="36" y="8"/>
                </a:cxn>
                <a:cxn ang="0">
                  <a:pos x="38" y="9"/>
                </a:cxn>
                <a:cxn ang="0">
                  <a:pos x="41" y="10"/>
                </a:cxn>
                <a:cxn ang="0">
                  <a:pos x="43" y="11"/>
                </a:cxn>
                <a:cxn ang="0">
                  <a:pos x="46" y="12"/>
                </a:cxn>
                <a:cxn ang="0">
                  <a:pos x="48" y="13"/>
                </a:cxn>
                <a:cxn ang="0">
                  <a:pos x="51" y="14"/>
                </a:cxn>
                <a:cxn ang="0">
                  <a:pos x="54" y="15"/>
                </a:cxn>
                <a:cxn ang="0">
                  <a:pos x="56" y="16"/>
                </a:cxn>
                <a:cxn ang="0">
                  <a:pos x="58" y="16"/>
                </a:cxn>
                <a:cxn ang="0">
                  <a:pos x="61" y="17"/>
                </a:cxn>
                <a:cxn ang="0">
                  <a:pos x="64" y="18"/>
                </a:cxn>
                <a:cxn ang="0">
                  <a:pos x="66" y="19"/>
                </a:cxn>
                <a:cxn ang="0">
                  <a:pos x="69" y="20"/>
                </a:cxn>
                <a:cxn ang="0">
                  <a:pos x="71" y="20"/>
                </a:cxn>
                <a:cxn ang="0">
                  <a:pos x="73" y="21"/>
                </a:cxn>
                <a:cxn ang="0">
                  <a:pos x="76" y="22"/>
                </a:cxn>
                <a:cxn ang="0">
                  <a:pos x="79" y="24"/>
                </a:cxn>
                <a:cxn ang="0">
                  <a:pos x="81" y="24"/>
                </a:cxn>
                <a:cxn ang="0">
                  <a:pos x="81" y="25"/>
                </a:cxn>
                <a:cxn ang="0">
                  <a:pos x="89" y="25"/>
                </a:cxn>
                <a:cxn ang="0">
                  <a:pos x="95" y="17"/>
                </a:cxn>
                <a:cxn ang="0">
                  <a:pos x="90" y="8"/>
                </a:cxn>
                <a:cxn ang="0">
                  <a:pos x="113" y="13"/>
                </a:cxn>
                <a:cxn ang="0">
                  <a:pos x="95" y="55"/>
                </a:cxn>
                <a:cxn ang="0">
                  <a:pos x="95" y="55"/>
                </a:cxn>
              </a:cxnLst>
              <a:rect l="0" t="0" r="r" b="b"/>
              <a:pathLst>
                <a:path w="113" h="55">
                  <a:moveTo>
                    <a:pt x="95" y="55"/>
                  </a:moveTo>
                  <a:lnTo>
                    <a:pt x="41" y="23"/>
                  </a:lnTo>
                  <a:lnTo>
                    <a:pt x="0" y="1"/>
                  </a:lnTo>
                  <a:lnTo>
                    <a:pt x="0" y="1"/>
                  </a:lnTo>
                  <a:lnTo>
                    <a:pt x="2" y="0"/>
                  </a:lnTo>
                  <a:lnTo>
                    <a:pt x="4" y="0"/>
                  </a:lnTo>
                  <a:lnTo>
                    <a:pt x="9" y="0"/>
                  </a:lnTo>
                  <a:lnTo>
                    <a:pt x="12" y="0"/>
                  </a:lnTo>
                  <a:lnTo>
                    <a:pt x="16" y="0"/>
                  </a:lnTo>
                  <a:lnTo>
                    <a:pt x="19" y="1"/>
                  </a:lnTo>
                  <a:lnTo>
                    <a:pt x="22" y="2"/>
                  </a:lnTo>
                  <a:lnTo>
                    <a:pt x="24" y="3"/>
                  </a:lnTo>
                  <a:lnTo>
                    <a:pt x="26" y="4"/>
                  </a:lnTo>
                  <a:lnTo>
                    <a:pt x="28" y="5"/>
                  </a:lnTo>
                  <a:lnTo>
                    <a:pt x="30" y="6"/>
                  </a:lnTo>
                  <a:lnTo>
                    <a:pt x="32" y="6"/>
                  </a:lnTo>
                  <a:lnTo>
                    <a:pt x="34" y="7"/>
                  </a:lnTo>
                  <a:lnTo>
                    <a:pt x="36" y="8"/>
                  </a:lnTo>
                  <a:lnTo>
                    <a:pt x="38" y="9"/>
                  </a:lnTo>
                  <a:lnTo>
                    <a:pt x="41" y="10"/>
                  </a:lnTo>
                  <a:lnTo>
                    <a:pt x="43" y="11"/>
                  </a:lnTo>
                  <a:lnTo>
                    <a:pt x="46" y="12"/>
                  </a:lnTo>
                  <a:lnTo>
                    <a:pt x="48" y="13"/>
                  </a:lnTo>
                  <a:lnTo>
                    <a:pt x="51" y="14"/>
                  </a:lnTo>
                  <a:lnTo>
                    <a:pt x="54" y="15"/>
                  </a:lnTo>
                  <a:lnTo>
                    <a:pt x="56" y="16"/>
                  </a:lnTo>
                  <a:lnTo>
                    <a:pt x="58" y="16"/>
                  </a:lnTo>
                  <a:lnTo>
                    <a:pt x="61" y="17"/>
                  </a:lnTo>
                  <a:lnTo>
                    <a:pt x="64" y="18"/>
                  </a:lnTo>
                  <a:lnTo>
                    <a:pt x="66" y="19"/>
                  </a:lnTo>
                  <a:lnTo>
                    <a:pt x="69" y="20"/>
                  </a:lnTo>
                  <a:lnTo>
                    <a:pt x="71" y="20"/>
                  </a:lnTo>
                  <a:lnTo>
                    <a:pt x="73" y="21"/>
                  </a:lnTo>
                  <a:lnTo>
                    <a:pt x="76" y="22"/>
                  </a:lnTo>
                  <a:lnTo>
                    <a:pt x="79" y="24"/>
                  </a:lnTo>
                  <a:lnTo>
                    <a:pt x="81" y="24"/>
                  </a:lnTo>
                  <a:lnTo>
                    <a:pt x="81" y="25"/>
                  </a:lnTo>
                  <a:lnTo>
                    <a:pt x="89" y="25"/>
                  </a:lnTo>
                  <a:lnTo>
                    <a:pt x="95" y="17"/>
                  </a:lnTo>
                  <a:lnTo>
                    <a:pt x="90" y="8"/>
                  </a:lnTo>
                  <a:lnTo>
                    <a:pt x="113" y="13"/>
                  </a:lnTo>
                  <a:lnTo>
                    <a:pt x="95" y="55"/>
                  </a:lnTo>
                  <a:lnTo>
                    <a:pt x="95" y="5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5" name="Freeform 127">
              <a:extLst>
                <a:ext uri="{FF2B5EF4-FFF2-40B4-BE49-F238E27FC236}">
                  <a16:creationId xmlns:a16="http://schemas.microsoft.com/office/drawing/2014/main" id="{D57E0662-CDBE-04C2-4481-98469746662B}"/>
                </a:ext>
              </a:extLst>
            </p:cNvPr>
            <p:cNvSpPr>
              <a:spLocks/>
            </p:cNvSpPr>
            <p:nvPr/>
          </p:nvSpPr>
          <p:spPr bwMode="auto">
            <a:xfrm>
              <a:off x="1332" y="1940"/>
              <a:ext cx="30" cy="90"/>
            </a:xfrm>
            <a:custGeom>
              <a:avLst/>
              <a:gdLst/>
              <a:ahLst/>
              <a:cxnLst>
                <a:cxn ang="0">
                  <a:pos x="10" y="0"/>
                </a:cxn>
                <a:cxn ang="0">
                  <a:pos x="10" y="2"/>
                </a:cxn>
                <a:cxn ang="0">
                  <a:pos x="8" y="6"/>
                </a:cxn>
                <a:cxn ang="0">
                  <a:pos x="7" y="13"/>
                </a:cxn>
                <a:cxn ang="0">
                  <a:pos x="5" y="20"/>
                </a:cxn>
                <a:cxn ang="0">
                  <a:pos x="3" y="27"/>
                </a:cxn>
                <a:cxn ang="0">
                  <a:pos x="2" y="34"/>
                </a:cxn>
                <a:cxn ang="0">
                  <a:pos x="1" y="40"/>
                </a:cxn>
                <a:cxn ang="0">
                  <a:pos x="0" y="44"/>
                </a:cxn>
                <a:cxn ang="0">
                  <a:pos x="0" y="48"/>
                </a:cxn>
                <a:cxn ang="0">
                  <a:pos x="1" y="55"/>
                </a:cxn>
                <a:cxn ang="0">
                  <a:pos x="1" y="62"/>
                </a:cxn>
                <a:cxn ang="0">
                  <a:pos x="2" y="69"/>
                </a:cxn>
                <a:cxn ang="0">
                  <a:pos x="3" y="75"/>
                </a:cxn>
                <a:cxn ang="0">
                  <a:pos x="4" y="79"/>
                </a:cxn>
                <a:cxn ang="0">
                  <a:pos x="4" y="84"/>
                </a:cxn>
                <a:cxn ang="0">
                  <a:pos x="5" y="88"/>
                </a:cxn>
                <a:cxn ang="0">
                  <a:pos x="5" y="92"/>
                </a:cxn>
                <a:cxn ang="0">
                  <a:pos x="6" y="97"/>
                </a:cxn>
                <a:cxn ang="0">
                  <a:pos x="7" y="101"/>
                </a:cxn>
                <a:cxn ang="0">
                  <a:pos x="8" y="105"/>
                </a:cxn>
                <a:cxn ang="0">
                  <a:pos x="8" y="111"/>
                </a:cxn>
                <a:cxn ang="0">
                  <a:pos x="9" y="115"/>
                </a:cxn>
                <a:cxn ang="0">
                  <a:pos x="9" y="121"/>
                </a:cxn>
                <a:cxn ang="0">
                  <a:pos x="11" y="128"/>
                </a:cxn>
                <a:cxn ang="0">
                  <a:pos x="12" y="134"/>
                </a:cxn>
                <a:cxn ang="0">
                  <a:pos x="12" y="139"/>
                </a:cxn>
                <a:cxn ang="0">
                  <a:pos x="14" y="144"/>
                </a:cxn>
                <a:cxn ang="0">
                  <a:pos x="36" y="156"/>
                </a:cxn>
                <a:cxn ang="0">
                  <a:pos x="36" y="153"/>
                </a:cxn>
                <a:cxn ang="0">
                  <a:pos x="36" y="149"/>
                </a:cxn>
                <a:cxn ang="0">
                  <a:pos x="36" y="144"/>
                </a:cxn>
                <a:cxn ang="0">
                  <a:pos x="36" y="138"/>
                </a:cxn>
                <a:cxn ang="0">
                  <a:pos x="37" y="132"/>
                </a:cxn>
                <a:cxn ang="0">
                  <a:pos x="37" y="124"/>
                </a:cxn>
                <a:cxn ang="0">
                  <a:pos x="38" y="117"/>
                </a:cxn>
                <a:cxn ang="0">
                  <a:pos x="38" y="113"/>
                </a:cxn>
                <a:cxn ang="0">
                  <a:pos x="38" y="110"/>
                </a:cxn>
                <a:cxn ang="0">
                  <a:pos x="38" y="101"/>
                </a:cxn>
                <a:cxn ang="0">
                  <a:pos x="39" y="94"/>
                </a:cxn>
                <a:cxn ang="0">
                  <a:pos x="40" y="87"/>
                </a:cxn>
                <a:cxn ang="0">
                  <a:pos x="40" y="80"/>
                </a:cxn>
                <a:cxn ang="0">
                  <a:pos x="41" y="75"/>
                </a:cxn>
                <a:cxn ang="0">
                  <a:pos x="41" y="70"/>
                </a:cxn>
                <a:cxn ang="0">
                  <a:pos x="42" y="67"/>
                </a:cxn>
                <a:cxn ang="0">
                  <a:pos x="43" y="61"/>
                </a:cxn>
                <a:cxn ang="0">
                  <a:pos x="45" y="56"/>
                </a:cxn>
                <a:cxn ang="0">
                  <a:pos x="46" y="51"/>
                </a:cxn>
                <a:cxn ang="0">
                  <a:pos x="48" y="47"/>
                </a:cxn>
                <a:cxn ang="0">
                  <a:pos x="51" y="41"/>
                </a:cxn>
                <a:cxn ang="0">
                  <a:pos x="53" y="39"/>
                </a:cxn>
                <a:cxn ang="0">
                  <a:pos x="11" y="0"/>
                </a:cxn>
              </a:cxnLst>
              <a:rect l="0" t="0" r="r" b="b"/>
              <a:pathLst>
                <a:path w="53" h="156">
                  <a:moveTo>
                    <a:pt x="11" y="0"/>
                  </a:moveTo>
                  <a:lnTo>
                    <a:pt x="10" y="0"/>
                  </a:lnTo>
                  <a:lnTo>
                    <a:pt x="10" y="1"/>
                  </a:lnTo>
                  <a:lnTo>
                    <a:pt x="10" y="2"/>
                  </a:lnTo>
                  <a:lnTo>
                    <a:pt x="9" y="4"/>
                  </a:lnTo>
                  <a:lnTo>
                    <a:pt x="8" y="6"/>
                  </a:lnTo>
                  <a:lnTo>
                    <a:pt x="8" y="10"/>
                  </a:lnTo>
                  <a:lnTo>
                    <a:pt x="7" y="13"/>
                  </a:lnTo>
                  <a:lnTo>
                    <a:pt x="6" y="16"/>
                  </a:lnTo>
                  <a:lnTo>
                    <a:pt x="5" y="20"/>
                  </a:lnTo>
                  <a:lnTo>
                    <a:pt x="4" y="23"/>
                  </a:lnTo>
                  <a:lnTo>
                    <a:pt x="3" y="27"/>
                  </a:lnTo>
                  <a:lnTo>
                    <a:pt x="3" y="31"/>
                  </a:lnTo>
                  <a:lnTo>
                    <a:pt x="2" y="34"/>
                  </a:lnTo>
                  <a:lnTo>
                    <a:pt x="1" y="37"/>
                  </a:lnTo>
                  <a:lnTo>
                    <a:pt x="1" y="40"/>
                  </a:lnTo>
                  <a:lnTo>
                    <a:pt x="1" y="43"/>
                  </a:lnTo>
                  <a:lnTo>
                    <a:pt x="0" y="44"/>
                  </a:lnTo>
                  <a:lnTo>
                    <a:pt x="0" y="46"/>
                  </a:lnTo>
                  <a:lnTo>
                    <a:pt x="0" y="48"/>
                  </a:lnTo>
                  <a:lnTo>
                    <a:pt x="1" y="51"/>
                  </a:lnTo>
                  <a:lnTo>
                    <a:pt x="1" y="55"/>
                  </a:lnTo>
                  <a:lnTo>
                    <a:pt x="1" y="58"/>
                  </a:lnTo>
                  <a:lnTo>
                    <a:pt x="1" y="62"/>
                  </a:lnTo>
                  <a:lnTo>
                    <a:pt x="2" y="65"/>
                  </a:lnTo>
                  <a:lnTo>
                    <a:pt x="2" y="69"/>
                  </a:lnTo>
                  <a:lnTo>
                    <a:pt x="3" y="73"/>
                  </a:lnTo>
                  <a:lnTo>
                    <a:pt x="3" y="75"/>
                  </a:lnTo>
                  <a:lnTo>
                    <a:pt x="3" y="77"/>
                  </a:lnTo>
                  <a:lnTo>
                    <a:pt x="4" y="79"/>
                  </a:lnTo>
                  <a:lnTo>
                    <a:pt x="4" y="81"/>
                  </a:lnTo>
                  <a:lnTo>
                    <a:pt x="4" y="84"/>
                  </a:lnTo>
                  <a:lnTo>
                    <a:pt x="4" y="86"/>
                  </a:lnTo>
                  <a:lnTo>
                    <a:pt x="5" y="88"/>
                  </a:lnTo>
                  <a:lnTo>
                    <a:pt x="5" y="90"/>
                  </a:lnTo>
                  <a:lnTo>
                    <a:pt x="5" y="92"/>
                  </a:lnTo>
                  <a:lnTo>
                    <a:pt x="6" y="95"/>
                  </a:lnTo>
                  <a:lnTo>
                    <a:pt x="6" y="97"/>
                  </a:lnTo>
                  <a:lnTo>
                    <a:pt x="7" y="99"/>
                  </a:lnTo>
                  <a:lnTo>
                    <a:pt x="7" y="101"/>
                  </a:lnTo>
                  <a:lnTo>
                    <a:pt x="7" y="103"/>
                  </a:lnTo>
                  <a:lnTo>
                    <a:pt x="8" y="105"/>
                  </a:lnTo>
                  <a:lnTo>
                    <a:pt x="8" y="107"/>
                  </a:lnTo>
                  <a:lnTo>
                    <a:pt x="8" y="111"/>
                  </a:lnTo>
                  <a:lnTo>
                    <a:pt x="8" y="113"/>
                  </a:lnTo>
                  <a:lnTo>
                    <a:pt x="9" y="115"/>
                  </a:lnTo>
                  <a:lnTo>
                    <a:pt x="9" y="117"/>
                  </a:lnTo>
                  <a:lnTo>
                    <a:pt x="9" y="121"/>
                  </a:lnTo>
                  <a:lnTo>
                    <a:pt x="10" y="124"/>
                  </a:lnTo>
                  <a:lnTo>
                    <a:pt x="11" y="128"/>
                  </a:lnTo>
                  <a:lnTo>
                    <a:pt x="11" y="132"/>
                  </a:lnTo>
                  <a:lnTo>
                    <a:pt x="12" y="134"/>
                  </a:lnTo>
                  <a:lnTo>
                    <a:pt x="12" y="137"/>
                  </a:lnTo>
                  <a:lnTo>
                    <a:pt x="12" y="139"/>
                  </a:lnTo>
                  <a:lnTo>
                    <a:pt x="13" y="142"/>
                  </a:lnTo>
                  <a:lnTo>
                    <a:pt x="14" y="144"/>
                  </a:lnTo>
                  <a:lnTo>
                    <a:pt x="14" y="146"/>
                  </a:lnTo>
                  <a:lnTo>
                    <a:pt x="36" y="156"/>
                  </a:lnTo>
                  <a:lnTo>
                    <a:pt x="36" y="155"/>
                  </a:lnTo>
                  <a:lnTo>
                    <a:pt x="36" y="153"/>
                  </a:lnTo>
                  <a:lnTo>
                    <a:pt x="36" y="150"/>
                  </a:lnTo>
                  <a:lnTo>
                    <a:pt x="36" y="149"/>
                  </a:lnTo>
                  <a:lnTo>
                    <a:pt x="36" y="146"/>
                  </a:lnTo>
                  <a:lnTo>
                    <a:pt x="36" y="144"/>
                  </a:lnTo>
                  <a:lnTo>
                    <a:pt x="36" y="141"/>
                  </a:lnTo>
                  <a:lnTo>
                    <a:pt x="36" y="138"/>
                  </a:lnTo>
                  <a:lnTo>
                    <a:pt x="36" y="135"/>
                  </a:lnTo>
                  <a:lnTo>
                    <a:pt x="37" y="132"/>
                  </a:lnTo>
                  <a:lnTo>
                    <a:pt x="37" y="128"/>
                  </a:lnTo>
                  <a:lnTo>
                    <a:pt x="37" y="124"/>
                  </a:lnTo>
                  <a:lnTo>
                    <a:pt x="37" y="121"/>
                  </a:lnTo>
                  <a:lnTo>
                    <a:pt x="38" y="117"/>
                  </a:lnTo>
                  <a:lnTo>
                    <a:pt x="38" y="115"/>
                  </a:lnTo>
                  <a:lnTo>
                    <a:pt x="38" y="113"/>
                  </a:lnTo>
                  <a:lnTo>
                    <a:pt x="38" y="111"/>
                  </a:lnTo>
                  <a:lnTo>
                    <a:pt x="38" y="110"/>
                  </a:lnTo>
                  <a:lnTo>
                    <a:pt x="38" y="105"/>
                  </a:lnTo>
                  <a:lnTo>
                    <a:pt x="38" y="101"/>
                  </a:lnTo>
                  <a:lnTo>
                    <a:pt x="38" y="97"/>
                  </a:lnTo>
                  <a:lnTo>
                    <a:pt x="39" y="94"/>
                  </a:lnTo>
                  <a:lnTo>
                    <a:pt x="39" y="90"/>
                  </a:lnTo>
                  <a:lnTo>
                    <a:pt x="40" y="87"/>
                  </a:lnTo>
                  <a:lnTo>
                    <a:pt x="40" y="83"/>
                  </a:lnTo>
                  <a:lnTo>
                    <a:pt x="40" y="80"/>
                  </a:lnTo>
                  <a:lnTo>
                    <a:pt x="40" y="77"/>
                  </a:lnTo>
                  <a:lnTo>
                    <a:pt x="41" y="75"/>
                  </a:lnTo>
                  <a:lnTo>
                    <a:pt x="41" y="72"/>
                  </a:lnTo>
                  <a:lnTo>
                    <a:pt x="41" y="70"/>
                  </a:lnTo>
                  <a:lnTo>
                    <a:pt x="41" y="68"/>
                  </a:lnTo>
                  <a:lnTo>
                    <a:pt x="42" y="67"/>
                  </a:lnTo>
                  <a:lnTo>
                    <a:pt x="42" y="64"/>
                  </a:lnTo>
                  <a:lnTo>
                    <a:pt x="43" y="61"/>
                  </a:lnTo>
                  <a:lnTo>
                    <a:pt x="43" y="58"/>
                  </a:lnTo>
                  <a:lnTo>
                    <a:pt x="45" y="56"/>
                  </a:lnTo>
                  <a:lnTo>
                    <a:pt x="45" y="53"/>
                  </a:lnTo>
                  <a:lnTo>
                    <a:pt x="46" y="51"/>
                  </a:lnTo>
                  <a:lnTo>
                    <a:pt x="47" y="48"/>
                  </a:lnTo>
                  <a:lnTo>
                    <a:pt x="48" y="47"/>
                  </a:lnTo>
                  <a:lnTo>
                    <a:pt x="49" y="43"/>
                  </a:lnTo>
                  <a:lnTo>
                    <a:pt x="51" y="41"/>
                  </a:lnTo>
                  <a:lnTo>
                    <a:pt x="52" y="39"/>
                  </a:lnTo>
                  <a:lnTo>
                    <a:pt x="53" y="39"/>
                  </a:lnTo>
                  <a:lnTo>
                    <a:pt x="11" y="0"/>
                  </a:lnTo>
                  <a:lnTo>
                    <a:pt x="1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6" name="Freeform 128">
              <a:extLst>
                <a:ext uri="{FF2B5EF4-FFF2-40B4-BE49-F238E27FC236}">
                  <a16:creationId xmlns:a16="http://schemas.microsoft.com/office/drawing/2014/main" id="{67B7C5CA-A8A1-9A66-5662-0FD7BA5D1B18}"/>
                </a:ext>
              </a:extLst>
            </p:cNvPr>
            <p:cNvSpPr>
              <a:spLocks/>
            </p:cNvSpPr>
            <p:nvPr/>
          </p:nvSpPr>
          <p:spPr bwMode="auto">
            <a:xfrm>
              <a:off x="1485" y="2005"/>
              <a:ext cx="35" cy="27"/>
            </a:xfrm>
            <a:custGeom>
              <a:avLst/>
              <a:gdLst/>
              <a:ahLst/>
              <a:cxnLst>
                <a:cxn ang="0">
                  <a:pos x="33" y="0"/>
                </a:cxn>
                <a:cxn ang="0">
                  <a:pos x="0" y="44"/>
                </a:cxn>
                <a:cxn ang="0">
                  <a:pos x="1" y="44"/>
                </a:cxn>
                <a:cxn ang="0">
                  <a:pos x="3" y="44"/>
                </a:cxn>
                <a:cxn ang="0">
                  <a:pos x="4" y="44"/>
                </a:cxn>
                <a:cxn ang="0">
                  <a:pos x="6" y="44"/>
                </a:cxn>
                <a:cxn ang="0">
                  <a:pos x="8" y="44"/>
                </a:cxn>
                <a:cxn ang="0">
                  <a:pos x="11" y="44"/>
                </a:cxn>
                <a:cxn ang="0">
                  <a:pos x="13" y="44"/>
                </a:cxn>
                <a:cxn ang="0">
                  <a:pos x="15" y="44"/>
                </a:cxn>
                <a:cxn ang="0">
                  <a:pos x="18" y="44"/>
                </a:cxn>
                <a:cxn ang="0">
                  <a:pos x="21" y="45"/>
                </a:cxn>
                <a:cxn ang="0">
                  <a:pos x="23" y="45"/>
                </a:cxn>
                <a:cxn ang="0">
                  <a:pos x="27" y="45"/>
                </a:cxn>
                <a:cxn ang="0">
                  <a:pos x="30" y="45"/>
                </a:cxn>
                <a:cxn ang="0">
                  <a:pos x="33" y="45"/>
                </a:cxn>
                <a:cxn ang="0">
                  <a:pos x="36" y="45"/>
                </a:cxn>
                <a:cxn ang="0">
                  <a:pos x="38" y="45"/>
                </a:cxn>
                <a:cxn ang="0">
                  <a:pos x="41" y="45"/>
                </a:cxn>
                <a:cxn ang="0">
                  <a:pos x="45" y="45"/>
                </a:cxn>
                <a:cxn ang="0">
                  <a:pos x="48" y="45"/>
                </a:cxn>
                <a:cxn ang="0">
                  <a:pos x="50" y="45"/>
                </a:cxn>
                <a:cxn ang="0">
                  <a:pos x="52" y="45"/>
                </a:cxn>
                <a:cxn ang="0">
                  <a:pos x="55" y="46"/>
                </a:cxn>
                <a:cxn ang="0">
                  <a:pos x="58" y="45"/>
                </a:cxn>
                <a:cxn ang="0">
                  <a:pos x="60" y="45"/>
                </a:cxn>
                <a:cxn ang="0">
                  <a:pos x="61" y="44"/>
                </a:cxn>
                <a:cxn ang="0">
                  <a:pos x="61" y="44"/>
                </a:cxn>
                <a:cxn ang="0">
                  <a:pos x="59" y="42"/>
                </a:cxn>
                <a:cxn ang="0">
                  <a:pos x="58" y="40"/>
                </a:cxn>
                <a:cxn ang="0">
                  <a:pos x="55" y="38"/>
                </a:cxn>
                <a:cxn ang="0">
                  <a:pos x="53" y="35"/>
                </a:cxn>
                <a:cxn ang="0">
                  <a:pos x="51" y="31"/>
                </a:cxn>
                <a:cxn ang="0">
                  <a:pos x="49" y="28"/>
                </a:cxn>
                <a:cxn ang="0">
                  <a:pos x="47" y="24"/>
                </a:cxn>
                <a:cxn ang="0">
                  <a:pos x="44" y="20"/>
                </a:cxn>
                <a:cxn ang="0">
                  <a:pos x="42" y="18"/>
                </a:cxn>
                <a:cxn ang="0">
                  <a:pos x="41" y="16"/>
                </a:cxn>
                <a:cxn ang="0">
                  <a:pos x="40" y="14"/>
                </a:cxn>
                <a:cxn ang="0">
                  <a:pos x="39" y="12"/>
                </a:cxn>
                <a:cxn ang="0">
                  <a:pos x="37" y="9"/>
                </a:cxn>
                <a:cxn ang="0">
                  <a:pos x="36" y="6"/>
                </a:cxn>
                <a:cxn ang="0">
                  <a:pos x="35" y="3"/>
                </a:cxn>
                <a:cxn ang="0">
                  <a:pos x="34" y="2"/>
                </a:cxn>
                <a:cxn ang="0">
                  <a:pos x="33" y="0"/>
                </a:cxn>
                <a:cxn ang="0">
                  <a:pos x="33" y="0"/>
                </a:cxn>
              </a:cxnLst>
              <a:rect l="0" t="0" r="r" b="b"/>
              <a:pathLst>
                <a:path w="61" h="46">
                  <a:moveTo>
                    <a:pt x="33" y="0"/>
                  </a:moveTo>
                  <a:lnTo>
                    <a:pt x="0" y="44"/>
                  </a:lnTo>
                  <a:lnTo>
                    <a:pt x="1" y="44"/>
                  </a:lnTo>
                  <a:lnTo>
                    <a:pt x="3" y="44"/>
                  </a:lnTo>
                  <a:lnTo>
                    <a:pt x="4" y="44"/>
                  </a:lnTo>
                  <a:lnTo>
                    <a:pt x="6" y="44"/>
                  </a:lnTo>
                  <a:lnTo>
                    <a:pt x="8" y="44"/>
                  </a:lnTo>
                  <a:lnTo>
                    <a:pt x="11" y="44"/>
                  </a:lnTo>
                  <a:lnTo>
                    <a:pt x="13" y="44"/>
                  </a:lnTo>
                  <a:lnTo>
                    <a:pt x="15" y="44"/>
                  </a:lnTo>
                  <a:lnTo>
                    <a:pt x="18" y="44"/>
                  </a:lnTo>
                  <a:lnTo>
                    <a:pt x="21" y="45"/>
                  </a:lnTo>
                  <a:lnTo>
                    <a:pt x="23" y="45"/>
                  </a:lnTo>
                  <a:lnTo>
                    <a:pt x="27" y="45"/>
                  </a:lnTo>
                  <a:lnTo>
                    <a:pt x="30" y="45"/>
                  </a:lnTo>
                  <a:lnTo>
                    <a:pt x="33" y="45"/>
                  </a:lnTo>
                  <a:lnTo>
                    <a:pt x="36" y="45"/>
                  </a:lnTo>
                  <a:lnTo>
                    <a:pt x="38" y="45"/>
                  </a:lnTo>
                  <a:lnTo>
                    <a:pt x="41" y="45"/>
                  </a:lnTo>
                  <a:lnTo>
                    <a:pt x="45" y="45"/>
                  </a:lnTo>
                  <a:lnTo>
                    <a:pt x="48" y="45"/>
                  </a:lnTo>
                  <a:lnTo>
                    <a:pt x="50" y="45"/>
                  </a:lnTo>
                  <a:lnTo>
                    <a:pt x="52" y="45"/>
                  </a:lnTo>
                  <a:lnTo>
                    <a:pt x="55" y="46"/>
                  </a:lnTo>
                  <a:lnTo>
                    <a:pt x="58" y="45"/>
                  </a:lnTo>
                  <a:lnTo>
                    <a:pt x="60" y="45"/>
                  </a:lnTo>
                  <a:lnTo>
                    <a:pt x="61" y="44"/>
                  </a:lnTo>
                  <a:lnTo>
                    <a:pt x="61" y="44"/>
                  </a:lnTo>
                  <a:lnTo>
                    <a:pt x="59" y="42"/>
                  </a:lnTo>
                  <a:lnTo>
                    <a:pt x="58" y="40"/>
                  </a:lnTo>
                  <a:lnTo>
                    <a:pt x="55" y="38"/>
                  </a:lnTo>
                  <a:lnTo>
                    <a:pt x="53" y="35"/>
                  </a:lnTo>
                  <a:lnTo>
                    <a:pt x="51" y="31"/>
                  </a:lnTo>
                  <a:lnTo>
                    <a:pt x="49" y="28"/>
                  </a:lnTo>
                  <a:lnTo>
                    <a:pt x="47" y="24"/>
                  </a:lnTo>
                  <a:lnTo>
                    <a:pt x="44" y="20"/>
                  </a:lnTo>
                  <a:lnTo>
                    <a:pt x="42" y="18"/>
                  </a:lnTo>
                  <a:lnTo>
                    <a:pt x="41" y="16"/>
                  </a:lnTo>
                  <a:lnTo>
                    <a:pt x="40" y="14"/>
                  </a:lnTo>
                  <a:lnTo>
                    <a:pt x="39" y="12"/>
                  </a:lnTo>
                  <a:lnTo>
                    <a:pt x="37" y="9"/>
                  </a:lnTo>
                  <a:lnTo>
                    <a:pt x="36" y="6"/>
                  </a:lnTo>
                  <a:lnTo>
                    <a:pt x="35" y="3"/>
                  </a:lnTo>
                  <a:lnTo>
                    <a:pt x="34" y="2"/>
                  </a:lnTo>
                  <a:lnTo>
                    <a:pt x="33" y="0"/>
                  </a:lnTo>
                  <a:lnTo>
                    <a:pt x="3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7" name="Freeform 129">
              <a:extLst>
                <a:ext uri="{FF2B5EF4-FFF2-40B4-BE49-F238E27FC236}">
                  <a16:creationId xmlns:a16="http://schemas.microsoft.com/office/drawing/2014/main" id="{C74BE758-4394-FD2F-515B-245EF1CB3146}"/>
                </a:ext>
              </a:extLst>
            </p:cNvPr>
            <p:cNvSpPr>
              <a:spLocks/>
            </p:cNvSpPr>
            <p:nvPr/>
          </p:nvSpPr>
          <p:spPr bwMode="auto">
            <a:xfrm>
              <a:off x="1486" y="1900"/>
              <a:ext cx="40" cy="101"/>
            </a:xfrm>
            <a:custGeom>
              <a:avLst/>
              <a:gdLst/>
              <a:ahLst/>
              <a:cxnLst>
                <a:cxn ang="0">
                  <a:pos x="59" y="150"/>
                </a:cxn>
                <a:cxn ang="0">
                  <a:pos x="57" y="152"/>
                </a:cxn>
                <a:cxn ang="0">
                  <a:pos x="55" y="156"/>
                </a:cxn>
                <a:cxn ang="0">
                  <a:pos x="51" y="162"/>
                </a:cxn>
                <a:cxn ang="0">
                  <a:pos x="47" y="167"/>
                </a:cxn>
                <a:cxn ang="0">
                  <a:pos x="42" y="172"/>
                </a:cxn>
                <a:cxn ang="0">
                  <a:pos x="36" y="175"/>
                </a:cxn>
                <a:cxn ang="0">
                  <a:pos x="32" y="177"/>
                </a:cxn>
                <a:cxn ang="0">
                  <a:pos x="27" y="176"/>
                </a:cxn>
                <a:cxn ang="0">
                  <a:pos x="22" y="172"/>
                </a:cxn>
                <a:cxn ang="0">
                  <a:pos x="16" y="167"/>
                </a:cxn>
                <a:cxn ang="0">
                  <a:pos x="12" y="161"/>
                </a:cxn>
                <a:cxn ang="0">
                  <a:pos x="8" y="155"/>
                </a:cxn>
                <a:cxn ang="0">
                  <a:pos x="4" y="148"/>
                </a:cxn>
                <a:cxn ang="0">
                  <a:pos x="1" y="144"/>
                </a:cxn>
                <a:cxn ang="0">
                  <a:pos x="0" y="141"/>
                </a:cxn>
                <a:cxn ang="0">
                  <a:pos x="22" y="122"/>
                </a:cxn>
                <a:cxn ang="0">
                  <a:pos x="24" y="127"/>
                </a:cxn>
                <a:cxn ang="0">
                  <a:pos x="26" y="130"/>
                </a:cxn>
                <a:cxn ang="0">
                  <a:pos x="29" y="134"/>
                </a:cxn>
                <a:cxn ang="0">
                  <a:pos x="35" y="141"/>
                </a:cxn>
                <a:cxn ang="0">
                  <a:pos x="42" y="142"/>
                </a:cxn>
                <a:cxn ang="0">
                  <a:pos x="45" y="140"/>
                </a:cxn>
                <a:cxn ang="0">
                  <a:pos x="48" y="136"/>
                </a:cxn>
                <a:cxn ang="0">
                  <a:pos x="51" y="130"/>
                </a:cxn>
                <a:cxn ang="0">
                  <a:pos x="54" y="124"/>
                </a:cxn>
                <a:cxn ang="0">
                  <a:pos x="56" y="119"/>
                </a:cxn>
                <a:cxn ang="0">
                  <a:pos x="58" y="114"/>
                </a:cxn>
                <a:cxn ang="0">
                  <a:pos x="60" y="111"/>
                </a:cxn>
                <a:cxn ang="0">
                  <a:pos x="61" y="110"/>
                </a:cxn>
                <a:cxn ang="0">
                  <a:pos x="61" y="0"/>
                </a:cxn>
                <a:cxn ang="0">
                  <a:pos x="59" y="150"/>
                </a:cxn>
              </a:cxnLst>
              <a:rect l="0" t="0" r="r" b="b"/>
              <a:pathLst>
                <a:path w="69" h="177">
                  <a:moveTo>
                    <a:pt x="59" y="150"/>
                  </a:moveTo>
                  <a:lnTo>
                    <a:pt x="59" y="150"/>
                  </a:lnTo>
                  <a:lnTo>
                    <a:pt x="58" y="151"/>
                  </a:lnTo>
                  <a:lnTo>
                    <a:pt x="57" y="152"/>
                  </a:lnTo>
                  <a:lnTo>
                    <a:pt x="56" y="155"/>
                  </a:lnTo>
                  <a:lnTo>
                    <a:pt x="55" y="156"/>
                  </a:lnTo>
                  <a:lnTo>
                    <a:pt x="53" y="159"/>
                  </a:lnTo>
                  <a:lnTo>
                    <a:pt x="51" y="162"/>
                  </a:lnTo>
                  <a:lnTo>
                    <a:pt x="49" y="165"/>
                  </a:lnTo>
                  <a:lnTo>
                    <a:pt x="47" y="167"/>
                  </a:lnTo>
                  <a:lnTo>
                    <a:pt x="45" y="170"/>
                  </a:lnTo>
                  <a:lnTo>
                    <a:pt x="42" y="172"/>
                  </a:lnTo>
                  <a:lnTo>
                    <a:pt x="39" y="174"/>
                  </a:lnTo>
                  <a:lnTo>
                    <a:pt x="36" y="175"/>
                  </a:lnTo>
                  <a:lnTo>
                    <a:pt x="34" y="176"/>
                  </a:lnTo>
                  <a:lnTo>
                    <a:pt x="32" y="177"/>
                  </a:lnTo>
                  <a:lnTo>
                    <a:pt x="30" y="177"/>
                  </a:lnTo>
                  <a:lnTo>
                    <a:pt x="27" y="176"/>
                  </a:lnTo>
                  <a:lnTo>
                    <a:pt x="24" y="175"/>
                  </a:lnTo>
                  <a:lnTo>
                    <a:pt x="22" y="172"/>
                  </a:lnTo>
                  <a:lnTo>
                    <a:pt x="19" y="170"/>
                  </a:lnTo>
                  <a:lnTo>
                    <a:pt x="16" y="167"/>
                  </a:lnTo>
                  <a:lnTo>
                    <a:pt x="14" y="164"/>
                  </a:lnTo>
                  <a:lnTo>
                    <a:pt x="12" y="161"/>
                  </a:lnTo>
                  <a:lnTo>
                    <a:pt x="10" y="158"/>
                  </a:lnTo>
                  <a:lnTo>
                    <a:pt x="8" y="155"/>
                  </a:lnTo>
                  <a:lnTo>
                    <a:pt x="5" y="151"/>
                  </a:lnTo>
                  <a:lnTo>
                    <a:pt x="4" y="148"/>
                  </a:lnTo>
                  <a:lnTo>
                    <a:pt x="3" y="146"/>
                  </a:lnTo>
                  <a:lnTo>
                    <a:pt x="1" y="144"/>
                  </a:lnTo>
                  <a:lnTo>
                    <a:pt x="1" y="142"/>
                  </a:lnTo>
                  <a:lnTo>
                    <a:pt x="0" y="141"/>
                  </a:lnTo>
                  <a:lnTo>
                    <a:pt x="4" y="119"/>
                  </a:lnTo>
                  <a:lnTo>
                    <a:pt x="22" y="122"/>
                  </a:lnTo>
                  <a:lnTo>
                    <a:pt x="22" y="123"/>
                  </a:lnTo>
                  <a:lnTo>
                    <a:pt x="24" y="127"/>
                  </a:lnTo>
                  <a:lnTo>
                    <a:pt x="25" y="128"/>
                  </a:lnTo>
                  <a:lnTo>
                    <a:pt x="26" y="130"/>
                  </a:lnTo>
                  <a:lnTo>
                    <a:pt x="27" y="132"/>
                  </a:lnTo>
                  <a:lnTo>
                    <a:pt x="29" y="134"/>
                  </a:lnTo>
                  <a:lnTo>
                    <a:pt x="32" y="138"/>
                  </a:lnTo>
                  <a:lnTo>
                    <a:pt x="35" y="141"/>
                  </a:lnTo>
                  <a:lnTo>
                    <a:pt x="38" y="143"/>
                  </a:lnTo>
                  <a:lnTo>
                    <a:pt x="42" y="142"/>
                  </a:lnTo>
                  <a:lnTo>
                    <a:pt x="44" y="141"/>
                  </a:lnTo>
                  <a:lnTo>
                    <a:pt x="45" y="140"/>
                  </a:lnTo>
                  <a:lnTo>
                    <a:pt x="46" y="138"/>
                  </a:lnTo>
                  <a:lnTo>
                    <a:pt x="48" y="136"/>
                  </a:lnTo>
                  <a:lnTo>
                    <a:pt x="50" y="133"/>
                  </a:lnTo>
                  <a:lnTo>
                    <a:pt x="51" y="130"/>
                  </a:lnTo>
                  <a:lnTo>
                    <a:pt x="52" y="128"/>
                  </a:lnTo>
                  <a:lnTo>
                    <a:pt x="54" y="124"/>
                  </a:lnTo>
                  <a:lnTo>
                    <a:pt x="55" y="121"/>
                  </a:lnTo>
                  <a:lnTo>
                    <a:pt x="56" y="119"/>
                  </a:lnTo>
                  <a:lnTo>
                    <a:pt x="57" y="116"/>
                  </a:lnTo>
                  <a:lnTo>
                    <a:pt x="58" y="114"/>
                  </a:lnTo>
                  <a:lnTo>
                    <a:pt x="59" y="112"/>
                  </a:lnTo>
                  <a:lnTo>
                    <a:pt x="60" y="111"/>
                  </a:lnTo>
                  <a:lnTo>
                    <a:pt x="60" y="110"/>
                  </a:lnTo>
                  <a:lnTo>
                    <a:pt x="61" y="110"/>
                  </a:lnTo>
                  <a:lnTo>
                    <a:pt x="53" y="13"/>
                  </a:lnTo>
                  <a:lnTo>
                    <a:pt x="61" y="0"/>
                  </a:lnTo>
                  <a:lnTo>
                    <a:pt x="69" y="126"/>
                  </a:lnTo>
                  <a:lnTo>
                    <a:pt x="59" y="150"/>
                  </a:lnTo>
                  <a:lnTo>
                    <a:pt x="59" y="15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8" name="Freeform 130">
              <a:extLst>
                <a:ext uri="{FF2B5EF4-FFF2-40B4-BE49-F238E27FC236}">
                  <a16:creationId xmlns:a16="http://schemas.microsoft.com/office/drawing/2014/main" id="{C7689828-FAFF-C025-F196-FA9BEF6BA8C3}"/>
                </a:ext>
              </a:extLst>
            </p:cNvPr>
            <p:cNvSpPr>
              <a:spLocks/>
            </p:cNvSpPr>
            <p:nvPr/>
          </p:nvSpPr>
          <p:spPr bwMode="auto">
            <a:xfrm>
              <a:off x="1431" y="1892"/>
              <a:ext cx="81" cy="70"/>
            </a:xfrm>
            <a:custGeom>
              <a:avLst/>
              <a:gdLst/>
              <a:ahLst/>
              <a:cxnLst>
                <a:cxn ang="0">
                  <a:pos x="90" y="13"/>
                </a:cxn>
                <a:cxn ang="0">
                  <a:pos x="98" y="92"/>
                </a:cxn>
                <a:cxn ang="0">
                  <a:pos x="111" y="89"/>
                </a:cxn>
                <a:cxn ang="0">
                  <a:pos x="131" y="84"/>
                </a:cxn>
                <a:cxn ang="0">
                  <a:pos x="137" y="122"/>
                </a:cxn>
                <a:cxn ang="0">
                  <a:pos x="142" y="78"/>
                </a:cxn>
                <a:cxn ang="0">
                  <a:pos x="131" y="4"/>
                </a:cxn>
                <a:cxn ang="0">
                  <a:pos x="55" y="6"/>
                </a:cxn>
                <a:cxn ang="0">
                  <a:pos x="0" y="0"/>
                </a:cxn>
                <a:cxn ang="0">
                  <a:pos x="5" y="15"/>
                </a:cxn>
                <a:cxn ang="0">
                  <a:pos x="90" y="13"/>
                </a:cxn>
                <a:cxn ang="0">
                  <a:pos x="90" y="13"/>
                </a:cxn>
              </a:cxnLst>
              <a:rect l="0" t="0" r="r" b="b"/>
              <a:pathLst>
                <a:path w="142" h="122">
                  <a:moveTo>
                    <a:pt x="90" y="13"/>
                  </a:moveTo>
                  <a:lnTo>
                    <a:pt x="98" y="92"/>
                  </a:lnTo>
                  <a:lnTo>
                    <a:pt x="111" y="89"/>
                  </a:lnTo>
                  <a:lnTo>
                    <a:pt x="131" y="84"/>
                  </a:lnTo>
                  <a:lnTo>
                    <a:pt x="137" y="122"/>
                  </a:lnTo>
                  <a:lnTo>
                    <a:pt x="142" y="78"/>
                  </a:lnTo>
                  <a:lnTo>
                    <a:pt x="131" y="4"/>
                  </a:lnTo>
                  <a:lnTo>
                    <a:pt x="55" y="6"/>
                  </a:lnTo>
                  <a:lnTo>
                    <a:pt x="0" y="0"/>
                  </a:lnTo>
                  <a:lnTo>
                    <a:pt x="5" y="15"/>
                  </a:lnTo>
                  <a:lnTo>
                    <a:pt x="90" y="13"/>
                  </a:lnTo>
                  <a:lnTo>
                    <a:pt x="9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9" name="Freeform 131">
              <a:extLst>
                <a:ext uri="{FF2B5EF4-FFF2-40B4-BE49-F238E27FC236}">
                  <a16:creationId xmlns:a16="http://schemas.microsoft.com/office/drawing/2014/main" id="{9FC38799-96CF-74DE-983F-0C9DF880F3B0}"/>
                </a:ext>
              </a:extLst>
            </p:cNvPr>
            <p:cNvSpPr>
              <a:spLocks/>
            </p:cNvSpPr>
            <p:nvPr/>
          </p:nvSpPr>
          <p:spPr bwMode="auto">
            <a:xfrm>
              <a:off x="1514" y="1877"/>
              <a:ext cx="64" cy="28"/>
            </a:xfrm>
            <a:custGeom>
              <a:avLst/>
              <a:gdLst/>
              <a:ahLst/>
              <a:cxnLst>
                <a:cxn ang="0">
                  <a:pos x="0" y="31"/>
                </a:cxn>
                <a:cxn ang="0">
                  <a:pos x="71" y="14"/>
                </a:cxn>
                <a:cxn ang="0">
                  <a:pos x="102" y="0"/>
                </a:cxn>
                <a:cxn ang="0">
                  <a:pos x="102" y="0"/>
                </a:cxn>
                <a:cxn ang="0">
                  <a:pos x="104" y="1"/>
                </a:cxn>
                <a:cxn ang="0">
                  <a:pos x="106" y="4"/>
                </a:cxn>
                <a:cxn ang="0">
                  <a:pos x="108" y="6"/>
                </a:cxn>
                <a:cxn ang="0">
                  <a:pos x="111" y="8"/>
                </a:cxn>
                <a:cxn ang="0">
                  <a:pos x="112" y="10"/>
                </a:cxn>
                <a:cxn ang="0">
                  <a:pos x="112" y="11"/>
                </a:cxn>
                <a:cxn ang="0">
                  <a:pos x="111" y="11"/>
                </a:cxn>
                <a:cxn ang="0">
                  <a:pos x="109" y="11"/>
                </a:cxn>
                <a:cxn ang="0">
                  <a:pos x="108" y="11"/>
                </a:cxn>
                <a:cxn ang="0">
                  <a:pos x="106" y="12"/>
                </a:cxn>
                <a:cxn ang="0">
                  <a:pos x="104" y="13"/>
                </a:cxn>
                <a:cxn ang="0">
                  <a:pos x="101" y="13"/>
                </a:cxn>
                <a:cxn ang="0">
                  <a:pos x="99" y="15"/>
                </a:cxn>
                <a:cxn ang="0">
                  <a:pos x="96" y="16"/>
                </a:cxn>
                <a:cxn ang="0">
                  <a:pos x="92" y="17"/>
                </a:cxn>
                <a:cxn ang="0">
                  <a:pos x="90" y="18"/>
                </a:cxn>
                <a:cxn ang="0">
                  <a:pos x="89" y="18"/>
                </a:cxn>
                <a:cxn ang="0">
                  <a:pos x="86" y="19"/>
                </a:cxn>
                <a:cxn ang="0">
                  <a:pos x="85" y="20"/>
                </a:cxn>
                <a:cxn ang="0">
                  <a:pos x="82" y="21"/>
                </a:cxn>
                <a:cxn ang="0">
                  <a:pos x="80" y="22"/>
                </a:cxn>
                <a:cxn ang="0">
                  <a:pos x="78" y="22"/>
                </a:cxn>
                <a:cxn ang="0">
                  <a:pos x="76" y="23"/>
                </a:cxn>
                <a:cxn ang="0">
                  <a:pos x="74" y="24"/>
                </a:cxn>
                <a:cxn ang="0">
                  <a:pos x="72" y="25"/>
                </a:cxn>
                <a:cxn ang="0">
                  <a:pos x="70" y="26"/>
                </a:cxn>
                <a:cxn ang="0">
                  <a:pos x="68" y="27"/>
                </a:cxn>
                <a:cxn ang="0">
                  <a:pos x="66" y="28"/>
                </a:cxn>
                <a:cxn ang="0">
                  <a:pos x="64" y="29"/>
                </a:cxn>
                <a:cxn ang="0">
                  <a:pos x="62" y="30"/>
                </a:cxn>
                <a:cxn ang="0">
                  <a:pos x="59" y="31"/>
                </a:cxn>
                <a:cxn ang="0">
                  <a:pos x="57" y="32"/>
                </a:cxn>
                <a:cxn ang="0">
                  <a:pos x="55" y="32"/>
                </a:cxn>
                <a:cxn ang="0">
                  <a:pos x="53" y="33"/>
                </a:cxn>
                <a:cxn ang="0">
                  <a:pos x="49" y="34"/>
                </a:cxn>
                <a:cxn ang="0">
                  <a:pos x="47" y="35"/>
                </a:cxn>
                <a:cxn ang="0">
                  <a:pos x="45" y="36"/>
                </a:cxn>
                <a:cxn ang="0">
                  <a:pos x="43" y="37"/>
                </a:cxn>
                <a:cxn ang="0">
                  <a:pos x="41" y="38"/>
                </a:cxn>
                <a:cxn ang="0">
                  <a:pos x="39" y="38"/>
                </a:cxn>
                <a:cxn ang="0">
                  <a:pos x="37" y="39"/>
                </a:cxn>
                <a:cxn ang="0">
                  <a:pos x="35" y="40"/>
                </a:cxn>
                <a:cxn ang="0">
                  <a:pos x="33" y="41"/>
                </a:cxn>
                <a:cxn ang="0">
                  <a:pos x="30" y="42"/>
                </a:cxn>
                <a:cxn ang="0">
                  <a:pos x="26" y="44"/>
                </a:cxn>
                <a:cxn ang="0">
                  <a:pos x="23" y="45"/>
                </a:cxn>
                <a:cxn ang="0">
                  <a:pos x="20" y="47"/>
                </a:cxn>
                <a:cxn ang="0">
                  <a:pos x="18" y="48"/>
                </a:cxn>
                <a:cxn ang="0">
                  <a:pos x="16" y="49"/>
                </a:cxn>
                <a:cxn ang="0">
                  <a:pos x="13" y="50"/>
                </a:cxn>
                <a:cxn ang="0">
                  <a:pos x="12" y="51"/>
                </a:cxn>
                <a:cxn ang="0">
                  <a:pos x="0" y="31"/>
                </a:cxn>
                <a:cxn ang="0">
                  <a:pos x="0" y="31"/>
                </a:cxn>
              </a:cxnLst>
              <a:rect l="0" t="0" r="r" b="b"/>
              <a:pathLst>
                <a:path w="112" h="51">
                  <a:moveTo>
                    <a:pt x="0" y="31"/>
                  </a:moveTo>
                  <a:lnTo>
                    <a:pt x="71" y="14"/>
                  </a:lnTo>
                  <a:lnTo>
                    <a:pt x="102" y="0"/>
                  </a:lnTo>
                  <a:lnTo>
                    <a:pt x="102" y="0"/>
                  </a:lnTo>
                  <a:lnTo>
                    <a:pt x="104" y="1"/>
                  </a:lnTo>
                  <a:lnTo>
                    <a:pt x="106" y="4"/>
                  </a:lnTo>
                  <a:lnTo>
                    <a:pt x="108" y="6"/>
                  </a:lnTo>
                  <a:lnTo>
                    <a:pt x="111" y="8"/>
                  </a:lnTo>
                  <a:lnTo>
                    <a:pt x="112" y="10"/>
                  </a:lnTo>
                  <a:lnTo>
                    <a:pt x="112" y="11"/>
                  </a:lnTo>
                  <a:lnTo>
                    <a:pt x="111" y="11"/>
                  </a:lnTo>
                  <a:lnTo>
                    <a:pt x="109" y="11"/>
                  </a:lnTo>
                  <a:lnTo>
                    <a:pt x="108" y="11"/>
                  </a:lnTo>
                  <a:lnTo>
                    <a:pt x="106" y="12"/>
                  </a:lnTo>
                  <a:lnTo>
                    <a:pt x="104" y="13"/>
                  </a:lnTo>
                  <a:lnTo>
                    <a:pt x="101" y="13"/>
                  </a:lnTo>
                  <a:lnTo>
                    <a:pt x="99" y="15"/>
                  </a:lnTo>
                  <a:lnTo>
                    <a:pt x="96" y="16"/>
                  </a:lnTo>
                  <a:lnTo>
                    <a:pt x="92" y="17"/>
                  </a:lnTo>
                  <a:lnTo>
                    <a:pt x="90" y="18"/>
                  </a:lnTo>
                  <a:lnTo>
                    <a:pt x="89" y="18"/>
                  </a:lnTo>
                  <a:lnTo>
                    <a:pt x="86" y="19"/>
                  </a:lnTo>
                  <a:lnTo>
                    <a:pt x="85" y="20"/>
                  </a:lnTo>
                  <a:lnTo>
                    <a:pt x="82" y="21"/>
                  </a:lnTo>
                  <a:lnTo>
                    <a:pt x="80" y="22"/>
                  </a:lnTo>
                  <a:lnTo>
                    <a:pt x="78" y="22"/>
                  </a:lnTo>
                  <a:lnTo>
                    <a:pt x="76" y="23"/>
                  </a:lnTo>
                  <a:lnTo>
                    <a:pt x="74" y="24"/>
                  </a:lnTo>
                  <a:lnTo>
                    <a:pt x="72" y="25"/>
                  </a:lnTo>
                  <a:lnTo>
                    <a:pt x="70" y="26"/>
                  </a:lnTo>
                  <a:lnTo>
                    <a:pt x="68" y="27"/>
                  </a:lnTo>
                  <a:lnTo>
                    <a:pt x="66" y="28"/>
                  </a:lnTo>
                  <a:lnTo>
                    <a:pt x="64" y="29"/>
                  </a:lnTo>
                  <a:lnTo>
                    <a:pt x="62" y="30"/>
                  </a:lnTo>
                  <a:lnTo>
                    <a:pt x="59" y="31"/>
                  </a:lnTo>
                  <a:lnTo>
                    <a:pt x="57" y="32"/>
                  </a:lnTo>
                  <a:lnTo>
                    <a:pt x="55" y="32"/>
                  </a:lnTo>
                  <a:lnTo>
                    <a:pt x="53" y="33"/>
                  </a:lnTo>
                  <a:lnTo>
                    <a:pt x="49" y="34"/>
                  </a:lnTo>
                  <a:lnTo>
                    <a:pt x="47" y="35"/>
                  </a:lnTo>
                  <a:lnTo>
                    <a:pt x="45" y="36"/>
                  </a:lnTo>
                  <a:lnTo>
                    <a:pt x="43" y="37"/>
                  </a:lnTo>
                  <a:lnTo>
                    <a:pt x="41" y="38"/>
                  </a:lnTo>
                  <a:lnTo>
                    <a:pt x="39" y="38"/>
                  </a:lnTo>
                  <a:lnTo>
                    <a:pt x="37" y="39"/>
                  </a:lnTo>
                  <a:lnTo>
                    <a:pt x="35" y="40"/>
                  </a:lnTo>
                  <a:lnTo>
                    <a:pt x="33" y="41"/>
                  </a:lnTo>
                  <a:lnTo>
                    <a:pt x="30" y="42"/>
                  </a:lnTo>
                  <a:lnTo>
                    <a:pt x="26" y="44"/>
                  </a:lnTo>
                  <a:lnTo>
                    <a:pt x="23" y="45"/>
                  </a:lnTo>
                  <a:lnTo>
                    <a:pt x="20" y="47"/>
                  </a:lnTo>
                  <a:lnTo>
                    <a:pt x="18" y="48"/>
                  </a:lnTo>
                  <a:lnTo>
                    <a:pt x="16" y="49"/>
                  </a:lnTo>
                  <a:lnTo>
                    <a:pt x="13" y="50"/>
                  </a:lnTo>
                  <a:lnTo>
                    <a:pt x="12" y="51"/>
                  </a:lnTo>
                  <a:lnTo>
                    <a:pt x="0" y="31"/>
                  </a:lnTo>
                  <a:lnTo>
                    <a:pt x="0" y="3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0" name="Freeform 132">
              <a:extLst>
                <a:ext uri="{FF2B5EF4-FFF2-40B4-BE49-F238E27FC236}">
                  <a16:creationId xmlns:a16="http://schemas.microsoft.com/office/drawing/2014/main" id="{35D69633-8CA4-0698-9E0F-A83E0EB8BAE7}"/>
                </a:ext>
              </a:extLst>
            </p:cNvPr>
            <p:cNvSpPr>
              <a:spLocks/>
            </p:cNvSpPr>
            <p:nvPr/>
          </p:nvSpPr>
          <p:spPr bwMode="auto">
            <a:xfrm>
              <a:off x="1522" y="1981"/>
              <a:ext cx="60" cy="22"/>
            </a:xfrm>
            <a:custGeom>
              <a:avLst/>
              <a:gdLst/>
              <a:ahLst/>
              <a:cxnLst>
                <a:cxn ang="0">
                  <a:pos x="106" y="0"/>
                </a:cxn>
                <a:cxn ang="0">
                  <a:pos x="105" y="0"/>
                </a:cxn>
                <a:cxn ang="0">
                  <a:pos x="104" y="0"/>
                </a:cxn>
                <a:cxn ang="0">
                  <a:pos x="101" y="0"/>
                </a:cxn>
                <a:cxn ang="0">
                  <a:pos x="98" y="1"/>
                </a:cxn>
                <a:cxn ang="0">
                  <a:pos x="95" y="1"/>
                </a:cxn>
                <a:cxn ang="0">
                  <a:pos x="93" y="1"/>
                </a:cxn>
                <a:cxn ang="0">
                  <a:pos x="91" y="2"/>
                </a:cxn>
                <a:cxn ang="0">
                  <a:pos x="88" y="2"/>
                </a:cxn>
                <a:cxn ang="0">
                  <a:pos x="86" y="2"/>
                </a:cxn>
                <a:cxn ang="0">
                  <a:pos x="83" y="3"/>
                </a:cxn>
                <a:cxn ang="0">
                  <a:pos x="81" y="3"/>
                </a:cxn>
                <a:cxn ang="0">
                  <a:pos x="78" y="4"/>
                </a:cxn>
                <a:cxn ang="0">
                  <a:pos x="75" y="4"/>
                </a:cxn>
                <a:cxn ang="0">
                  <a:pos x="72" y="4"/>
                </a:cxn>
                <a:cxn ang="0">
                  <a:pos x="68" y="5"/>
                </a:cxn>
                <a:cxn ang="0">
                  <a:pos x="66" y="5"/>
                </a:cxn>
                <a:cxn ang="0">
                  <a:pos x="62" y="6"/>
                </a:cxn>
                <a:cxn ang="0">
                  <a:pos x="60" y="7"/>
                </a:cxn>
                <a:cxn ang="0">
                  <a:pos x="56" y="7"/>
                </a:cxn>
                <a:cxn ang="0">
                  <a:pos x="54" y="8"/>
                </a:cxn>
                <a:cxn ang="0">
                  <a:pos x="50" y="8"/>
                </a:cxn>
                <a:cxn ang="0">
                  <a:pos x="47" y="9"/>
                </a:cxn>
                <a:cxn ang="0">
                  <a:pos x="44" y="9"/>
                </a:cxn>
                <a:cxn ang="0">
                  <a:pos x="41" y="10"/>
                </a:cxn>
                <a:cxn ang="0">
                  <a:pos x="37" y="11"/>
                </a:cxn>
                <a:cxn ang="0">
                  <a:pos x="34" y="12"/>
                </a:cxn>
                <a:cxn ang="0">
                  <a:pos x="32" y="13"/>
                </a:cxn>
                <a:cxn ang="0">
                  <a:pos x="29" y="14"/>
                </a:cxn>
                <a:cxn ang="0">
                  <a:pos x="27" y="14"/>
                </a:cxn>
                <a:cxn ang="0">
                  <a:pos x="24" y="15"/>
                </a:cxn>
                <a:cxn ang="0">
                  <a:pos x="22" y="16"/>
                </a:cxn>
                <a:cxn ang="0">
                  <a:pos x="20" y="17"/>
                </a:cxn>
                <a:cxn ang="0">
                  <a:pos x="18" y="18"/>
                </a:cxn>
                <a:cxn ang="0">
                  <a:pos x="16" y="19"/>
                </a:cxn>
                <a:cxn ang="0">
                  <a:pos x="14" y="20"/>
                </a:cxn>
                <a:cxn ang="0">
                  <a:pos x="13" y="21"/>
                </a:cxn>
                <a:cxn ang="0">
                  <a:pos x="10" y="23"/>
                </a:cxn>
                <a:cxn ang="0">
                  <a:pos x="7" y="25"/>
                </a:cxn>
                <a:cxn ang="0">
                  <a:pos x="5" y="28"/>
                </a:cxn>
                <a:cxn ang="0">
                  <a:pos x="4" y="30"/>
                </a:cxn>
                <a:cxn ang="0">
                  <a:pos x="1" y="33"/>
                </a:cxn>
                <a:cxn ang="0">
                  <a:pos x="0" y="36"/>
                </a:cxn>
                <a:cxn ang="0">
                  <a:pos x="0" y="39"/>
                </a:cxn>
                <a:cxn ang="0">
                  <a:pos x="0" y="40"/>
                </a:cxn>
                <a:cxn ang="0">
                  <a:pos x="69" y="21"/>
                </a:cxn>
                <a:cxn ang="0">
                  <a:pos x="106" y="0"/>
                </a:cxn>
                <a:cxn ang="0">
                  <a:pos x="106" y="0"/>
                </a:cxn>
              </a:cxnLst>
              <a:rect l="0" t="0" r="r" b="b"/>
              <a:pathLst>
                <a:path w="106" h="40">
                  <a:moveTo>
                    <a:pt x="106" y="0"/>
                  </a:moveTo>
                  <a:lnTo>
                    <a:pt x="105" y="0"/>
                  </a:lnTo>
                  <a:lnTo>
                    <a:pt x="104" y="0"/>
                  </a:lnTo>
                  <a:lnTo>
                    <a:pt x="101" y="0"/>
                  </a:lnTo>
                  <a:lnTo>
                    <a:pt x="98" y="1"/>
                  </a:lnTo>
                  <a:lnTo>
                    <a:pt x="95" y="1"/>
                  </a:lnTo>
                  <a:lnTo>
                    <a:pt x="93" y="1"/>
                  </a:lnTo>
                  <a:lnTo>
                    <a:pt x="91" y="2"/>
                  </a:lnTo>
                  <a:lnTo>
                    <a:pt x="88" y="2"/>
                  </a:lnTo>
                  <a:lnTo>
                    <a:pt x="86" y="2"/>
                  </a:lnTo>
                  <a:lnTo>
                    <a:pt x="83" y="3"/>
                  </a:lnTo>
                  <a:lnTo>
                    <a:pt x="81" y="3"/>
                  </a:lnTo>
                  <a:lnTo>
                    <a:pt x="78" y="4"/>
                  </a:lnTo>
                  <a:lnTo>
                    <a:pt x="75" y="4"/>
                  </a:lnTo>
                  <a:lnTo>
                    <a:pt x="72" y="4"/>
                  </a:lnTo>
                  <a:lnTo>
                    <a:pt x="68" y="5"/>
                  </a:lnTo>
                  <a:lnTo>
                    <a:pt x="66" y="5"/>
                  </a:lnTo>
                  <a:lnTo>
                    <a:pt x="62" y="6"/>
                  </a:lnTo>
                  <a:lnTo>
                    <a:pt x="60" y="7"/>
                  </a:lnTo>
                  <a:lnTo>
                    <a:pt x="56" y="7"/>
                  </a:lnTo>
                  <a:lnTo>
                    <a:pt x="54" y="8"/>
                  </a:lnTo>
                  <a:lnTo>
                    <a:pt x="50" y="8"/>
                  </a:lnTo>
                  <a:lnTo>
                    <a:pt x="47" y="9"/>
                  </a:lnTo>
                  <a:lnTo>
                    <a:pt x="44" y="9"/>
                  </a:lnTo>
                  <a:lnTo>
                    <a:pt x="41" y="10"/>
                  </a:lnTo>
                  <a:lnTo>
                    <a:pt x="37" y="11"/>
                  </a:lnTo>
                  <a:lnTo>
                    <a:pt x="34" y="12"/>
                  </a:lnTo>
                  <a:lnTo>
                    <a:pt x="32" y="13"/>
                  </a:lnTo>
                  <a:lnTo>
                    <a:pt x="29" y="14"/>
                  </a:lnTo>
                  <a:lnTo>
                    <a:pt x="27" y="14"/>
                  </a:lnTo>
                  <a:lnTo>
                    <a:pt x="24" y="15"/>
                  </a:lnTo>
                  <a:lnTo>
                    <a:pt x="22" y="16"/>
                  </a:lnTo>
                  <a:lnTo>
                    <a:pt x="20" y="17"/>
                  </a:lnTo>
                  <a:lnTo>
                    <a:pt x="18" y="18"/>
                  </a:lnTo>
                  <a:lnTo>
                    <a:pt x="16" y="19"/>
                  </a:lnTo>
                  <a:lnTo>
                    <a:pt x="14" y="20"/>
                  </a:lnTo>
                  <a:lnTo>
                    <a:pt x="13" y="21"/>
                  </a:lnTo>
                  <a:lnTo>
                    <a:pt x="10" y="23"/>
                  </a:lnTo>
                  <a:lnTo>
                    <a:pt x="7" y="25"/>
                  </a:lnTo>
                  <a:lnTo>
                    <a:pt x="5" y="28"/>
                  </a:lnTo>
                  <a:lnTo>
                    <a:pt x="4" y="30"/>
                  </a:lnTo>
                  <a:lnTo>
                    <a:pt x="1" y="33"/>
                  </a:lnTo>
                  <a:lnTo>
                    <a:pt x="0" y="36"/>
                  </a:lnTo>
                  <a:lnTo>
                    <a:pt x="0" y="39"/>
                  </a:lnTo>
                  <a:lnTo>
                    <a:pt x="0" y="40"/>
                  </a:lnTo>
                  <a:lnTo>
                    <a:pt x="69" y="21"/>
                  </a:lnTo>
                  <a:lnTo>
                    <a:pt x="106" y="0"/>
                  </a:lnTo>
                  <a:lnTo>
                    <a:pt x="106"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1" name="Freeform 133">
              <a:extLst>
                <a:ext uri="{FF2B5EF4-FFF2-40B4-BE49-F238E27FC236}">
                  <a16:creationId xmlns:a16="http://schemas.microsoft.com/office/drawing/2014/main" id="{1860EF2A-B74E-FCF3-806D-52FBE4539D5D}"/>
                </a:ext>
              </a:extLst>
            </p:cNvPr>
            <p:cNvSpPr>
              <a:spLocks/>
            </p:cNvSpPr>
            <p:nvPr/>
          </p:nvSpPr>
          <p:spPr bwMode="auto">
            <a:xfrm>
              <a:off x="1522" y="1927"/>
              <a:ext cx="59" cy="70"/>
            </a:xfrm>
            <a:custGeom>
              <a:avLst/>
              <a:gdLst/>
              <a:ahLst/>
              <a:cxnLst>
                <a:cxn ang="0">
                  <a:pos x="81" y="0"/>
                </a:cxn>
                <a:cxn ang="0">
                  <a:pos x="80" y="0"/>
                </a:cxn>
                <a:cxn ang="0">
                  <a:pos x="79" y="2"/>
                </a:cxn>
                <a:cxn ang="0">
                  <a:pos x="78" y="5"/>
                </a:cxn>
                <a:cxn ang="0">
                  <a:pos x="76" y="8"/>
                </a:cxn>
                <a:cxn ang="0">
                  <a:pos x="75" y="10"/>
                </a:cxn>
                <a:cxn ang="0">
                  <a:pos x="73" y="12"/>
                </a:cxn>
                <a:cxn ang="0">
                  <a:pos x="72" y="14"/>
                </a:cxn>
                <a:cxn ang="0">
                  <a:pos x="71" y="17"/>
                </a:cxn>
                <a:cxn ang="0">
                  <a:pos x="69" y="19"/>
                </a:cxn>
                <a:cxn ang="0">
                  <a:pos x="67" y="23"/>
                </a:cxn>
                <a:cxn ang="0">
                  <a:pos x="66" y="25"/>
                </a:cxn>
                <a:cxn ang="0">
                  <a:pos x="64" y="28"/>
                </a:cxn>
                <a:cxn ang="0">
                  <a:pos x="62" y="31"/>
                </a:cxn>
                <a:cxn ang="0">
                  <a:pos x="60" y="34"/>
                </a:cxn>
                <a:cxn ang="0">
                  <a:pos x="59" y="36"/>
                </a:cxn>
                <a:cxn ang="0">
                  <a:pos x="57" y="39"/>
                </a:cxn>
                <a:cxn ang="0">
                  <a:pos x="55" y="42"/>
                </a:cxn>
                <a:cxn ang="0">
                  <a:pos x="53" y="44"/>
                </a:cxn>
                <a:cxn ang="0">
                  <a:pos x="51" y="47"/>
                </a:cxn>
                <a:cxn ang="0">
                  <a:pos x="49" y="50"/>
                </a:cxn>
                <a:cxn ang="0">
                  <a:pos x="47" y="52"/>
                </a:cxn>
                <a:cxn ang="0">
                  <a:pos x="45" y="54"/>
                </a:cxn>
                <a:cxn ang="0">
                  <a:pos x="44" y="56"/>
                </a:cxn>
                <a:cxn ang="0">
                  <a:pos x="42" y="59"/>
                </a:cxn>
                <a:cxn ang="0">
                  <a:pos x="37" y="62"/>
                </a:cxn>
                <a:cxn ang="0">
                  <a:pos x="34" y="65"/>
                </a:cxn>
                <a:cxn ang="0">
                  <a:pos x="30" y="67"/>
                </a:cxn>
                <a:cxn ang="0">
                  <a:pos x="27" y="70"/>
                </a:cxn>
                <a:cxn ang="0">
                  <a:pos x="25" y="72"/>
                </a:cxn>
                <a:cxn ang="0">
                  <a:pos x="24" y="74"/>
                </a:cxn>
                <a:cxn ang="0">
                  <a:pos x="22" y="76"/>
                </a:cxn>
                <a:cxn ang="0">
                  <a:pos x="21" y="79"/>
                </a:cxn>
                <a:cxn ang="0">
                  <a:pos x="19" y="81"/>
                </a:cxn>
                <a:cxn ang="0">
                  <a:pos x="17" y="83"/>
                </a:cxn>
                <a:cxn ang="0">
                  <a:pos x="16" y="86"/>
                </a:cxn>
                <a:cxn ang="0">
                  <a:pos x="14" y="88"/>
                </a:cxn>
                <a:cxn ang="0">
                  <a:pos x="13" y="91"/>
                </a:cxn>
                <a:cxn ang="0">
                  <a:pos x="12" y="93"/>
                </a:cxn>
                <a:cxn ang="0">
                  <a:pos x="11" y="96"/>
                </a:cxn>
                <a:cxn ang="0">
                  <a:pos x="10" y="98"/>
                </a:cxn>
                <a:cxn ang="0">
                  <a:pos x="8" y="100"/>
                </a:cxn>
                <a:cxn ang="0">
                  <a:pos x="7" y="102"/>
                </a:cxn>
                <a:cxn ang="0">
                  <a:pos x="6" y="104"/>
                </a:cxn>
                <a:cxn ang="0">
                  <a:pos x="5" y="107"/>
                </a:cxn>
                <a:cxn ang="0">
                  <a:pos x="4" y="108"/>
                </a:cxn>
                <a:cxn ang="0">
                  <a:pos x="3" y="111"/>
                </a:cxn>
                <a:cxn ang="0">
                  <a:pos x="2" y="112"/>
                </a:cxn>
                <a:cxn ang="0">
                  <a:pos x="2" y="114"/>
                </a:cxn>
                <a:cxn ang="0">
                  <a:pos x="1" y="117"/>
                </a:cxn>
                <a:cxn ang="0">
                  <a:pos x="0" y="119"/>
                </a:cxn>
                <a:cxn ang="0">
                  <a:pos x="0" y="121"/>
                </a:cxn>
                <a:cxn ang="0">
                  <a:pos x="0" y="122"/>
                </a:cxn>
                <a:cxn ang="0">
                  <a:pos x="61" y="89"/>
                </a:cxn>
                <a:cxn ang="0">
                  <a:pos x="104" y="59"/>
                </a:cxn>
                <a:cxn ang="0">
                  <a:pos x="55" y="68"/>
                </a:cxn>
                <a:cxn ang="0">
                  <a:pos x="85" y="37"/>
                </a:cxn>
                <a:cxn ang="0">
                  <a:pos x="102" y="14"/>
                </a:cxn>
                <a:cxn ang="0">
                  <a:pos x="81" y="0"/>
                </a:cxn>
                <a:cxn ang="0">
                  <a:pos x="81" y="0"/>
                </a:cxn>
              </a:cxnLst>
              <a:rect l="0" t="0" r="r" b="b"/>
              <a:pathLst>
                <a:path w="104" h="122">
                  <a:moveTo>
                    <a:pt x="81" y="0"/>
                  </a:moveTo>
                  <a:lnTo>
                    <a:pt x="80" y="0"/>
                  </a:lnTo>
                  <a:lnTo>
                    <a:pt x="79" y="2"/>
                  </a:lnTo>
                  <a:lnTo>
                    <a:pt x="78" y="5"/>
                  </a:lnTo>
                  <a:lnTo>
                    <a:pt x="76" y="8"/>
                  </a:lnTo>
                  <a:lnTo>
                    <a:pt x="75" y="10"/>
                  </a:lnTo>
                  <a:lnTo>
                    <a:pt x="73" y="12"/>
                  </a:lnTo>
                  <a:lnTo>
                    <a:pt x="72" y="14"/>
                  </a:lnTo>
                  <a:lnTo>
                    <a:pt x="71" y="17"/>
                  </a:lnTo>
                  <a:lnTo>
                    <a:pt x="69" y="19"/>
                  </a:lnTo>
                  <a:lnTo>
                    <a:pt x="67" y="23"/>
                  </a:lnTo>
                  <a:lnTo>
                    <a:pt x="66" y="25"/>
                  </a:lnTo>
                  <a:lnTo>
                    <a:pt x="64" y="28"/>
                  </a:lnTo>
                  <a:lnTo>
                    <a:pt x="62" y="31"/>
                  </a:lnTo>
                  <a:lnTo>
                    <a:pt x="60" y="34"/>
                  </a:lnTo>
                  <a:lnTo>
                    <a:pt x="59" y="36"/>
                  </a:lnTo>
                  <a:lnTo>
                    <a:pt x="57" y="39"/>
                  </a:lnTo>
                  <a:lnTo>
                    <a:pt x="55" y="42"/>
                  </a:lnTo>
                  <a:lnTo>
                    <a:pt x="53" y="44"/>
                  </a:lnTo>
                  <a:lnTo>
                    <a:pt x="51" y="47"/>
                  </a:lnTo>
                  <a:lnTo>
                    <a:pt x="49" y="50"/>
                  </a:lnTo>
                  <a:lnTo>
                    <a:pt x="47" y="52"/>
                  </a:lnTo>
                  <a:lnTo>
                    <a:pt x="45" y="54"/>
                  </a:lnTo>
                  <a:lnTo>
                    <a:pt x="44" y="56"/>
                  </a:lnTo>
                  <a:lnTo>
                    <a:pt x="42" y="59"/>
                  </a:lnTo>
                  <a:lnTo>
                    <a:pt x="37" y="62"/>
                  </a:lnTo>
                  <a:lnTo>
                    <a:pt x="34" y="65"/>
                  </a:lnTo>
                  <a:lnTo>
                    <a:pt x="30" y="67"/>
                  </a:lnTo>
                  <a:lnTo>
                    <a:pt x="27" y="70"/>
                  </a:lnTo>
                  <a:lnTo>
                    <a:pt x="25" y="72"/>
                  </a:lnTo>
                  <a:lnTo>
                    <a:pt x="24" y="74"/>
                  </a:lnTo>
                  <a:lnTo>
                    <a:pt x="22" y="76"/>
                  </a:lnTo>
                  <a:lnTo>
                    <a:pt x="21" y="79"/>
                  </a:lnTo>
                  <a:lnTo>
                    <a:pt x="19" y="81"/>
                  </a:lnTo>
                  <a:lnTo>
                    <a:pt x="17" y="83"/>
                  </a:lnTo>
                  <a:lnTo>
                    <a:pt x="16" y="86"/>
                  </a:lnTo>
                  <a:lnTo>
                    <a:pt x="14" y="88"/>
                  </a:lnTo>
                  <a:lnTo>
                    <a:pt x="13" y="91"/>
                  </a:lnTo>
                  <a:lnTo>
                    <a:pt x="12" y="93"/>
                  </a:lnTo>
                  <a:lnTo>
                    <a:pt x="11" y="96"/>
                  </a:lnTo>
                  <a:lnTo>
                    <a:pt x="10" y="98"/>
                  </a:lnTo>
                  <a:lnTo>
                    <a:pt x="8" y="100"/>
                  </a:lnTo>
                  <a:lnTo>
                    <a:pt x="7" y="102"/>
                  </a:lnTo>
                  <a:lnTo>
                    <a:pt x="6" y="104"/>
                  </a:lnTo>
                  <a:lnTo>
                    <a:pt x="5" y="107"/>
                  </a:lnTo>
                  <a:lnTo>
                    <a:pt x="4" y="108"/>
                  </a:lnTo>
                  <a:lnTo>
                    <a:pt x="3" y="111"/>
                  </a:lnTo>
                  <a:lnTo>
                    <a:pt x="2" y="112"/>
                  </a:lnTo>
                  <a:lnTo>
                    <a:pt x="2" y="114"/>
                  </a:lnTo>
                  <a:lnTo>
                    <a:pt x="1" y="117"/>
                  </a:lnTo>
                  <a:lnTo>
                    <a:pt x="0" y="119"/>
                  </a:lnTo>
                  <a:lnTo>
                    <a:pt x="0" y="121"/>
                  </a:lnTo>
                  <a:lnTo>
                    <a:pt x="0" y="122"/>
                  </a:lnTo>
                  <a:lnTo>
                    <a:pt x="61" y="89"/>
                  </a:lnTo>
                  <a:lnTo>
                    <a:pt x="104" y="59"/>
                  </a:lnTo>
                  <a:lnTo>
                    <a:pt x="55" y="68"/>
                  </a:lnTo>
                  <a:lnTo>
                    <a:pt x="85" y="37"/>
                  </a:lnTo>
                  <a:lnTo>
                    <a:pt x="102" y="14"/>
                  </a:lnTo>
                  <a:lnTo>
                    <a:pt x="81" y="0"/>
                  </a:lnTo>
                  <a:lnTo>
                    <a:pt x="8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2" name="Freeform 134">
              <a:extLst>
                <a:ext uri="{FF2B5EF4-FFF2-40B4-BE49-F238E27FC236}">
                  <a16:creationId xmlns:a16="http://schemas.microsoft.com/office/drawing/2014/main" id="{2F4712FD-2C58-3B56-220C-D9AD3BBB38AE}"/>
                </a:ext>
              </a:extLst>
            </p:cNvPr>
            <p:cNvSpPr>
              <a:spLocks/>
            </p:cNvSpPr>
            <p:nvPr/>
          </p:nvSpPr>
          <p:spPr bwMode="auto">
            <a:xfrm>
              <a:off x="1586" y="1943"/>
              <a:ext cx="26" cy="90"/>
            </a:xfrm>
            <a:custGeom>
              <a:avLst/>
              <a:gdLst/>
              <a:ahLst/>
              <a:cxnLst>
                <a:cxn ang="0">
                  <a:pos x="20" y="14"/>
                </a:cxn>
                <a:cxn ang="0">
                  <a:pos x="24" y="70"/>
                </a:cxn>
                <a:cxn ang="0">
                  <a:pos x="0" y="117"/>
                </a:cxn>
                <a:cxn ang="0">
                  <a:pos x="29" y="105"/>
                </a:cxn>
                <a:cxn ang="0">
                  <a:pos x="24" y="148"/>
                </a:cxn>
                <a:cxn ang="0">
                  <a:pos x="46" y="157"/>
                </a:cxn>
                <a:cxn ang="0">
                  <a:pos x="41" y="76"/>
                </a:cxn>
                <a:cxn ang="0">
                  <a:pos x="34" y="15"/>
                </a:cxn>
                <a:cxn ang="0">
                  <a:pos x="20" y="0"/>
                </a:cxn>
                <a:cxn ang="0">
                  <a:pos x="20" y="14"/>
                </a:cxn>
                <a:cxn ang="0">
                  <a:pos x="20" y="14"/>
                </a:cxn>
              </a:cxnLst>
              <a:rect l="0" t="0" r="r" b="b"/>
              <a:pathLst>
                <a:path w="46" h="157">
                  <a:moveTo>
                    <a:pt x="20" y="14"/>
                  </a:moveTo>
                  <a:lnTo>
                    <a:pt x="24" y="70"/>
                  </a:lnTo>
                  <a:lnTo>
                    <a:pt x="0" y="117"/>
                  </a:lnTo>
                  <a:lnTo>
                    <a:pt x="29" y="105"/>
                  </a:lnTo>
                  <a:lnTo>
                    <a:pt x="24" y="148"/>
                  </a:lnTo>
                  <a:lnTo>
                    <a:pt x="46" y="157"/>
                  </a:lnTo>
                  <a:lnTo>
                    <a:pt x="41" y="76"/>
                  </a:lnTo>
                  <a:lnTo>
                    <a:pt x="34" y="15"/>
                  </a:lnTo>
                  <a:lnTo>
                    <a:pt x="20" y="0"/>
                  </a:lnTo>
                  <a:lnTo>
                    <a:pt x="20" y="14"/>
                  </a:lnTo>
                  <a:lnTo>
                    <a:pt x="20"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3" name="Freeform 135">
              <a:extLst>
                <a:ext uri="{FF2B5EF4-FFF2-40B4-BE49-F238E27FC236}">
                  <a16:creationId xmlns:a16="http://schemas.microsoft.com/office/drawing/2014/main" id="{44422D51-CF95-7526-57F6-C6B6FBF75E42}"/>
                </a:ext>
              </a:extLst>
            </p:cNvPr>
            <p:cNvSpPr>
              <a:spLocks/>
            </p:cNvSpPr>
            <p:nvPr/>
          </p:nvSpPr>
          <p:spPr bwMode="auto">
            <a:xfrm>
              <a:off x="1602" y="1922"/>
              <a:ext cx="10" cy="14"/>
            </a:xfrm>
            <a:custGeom>
              <a:avLst/>
              <a:gdLst/>
              <a:ahLst/>
              <a:cxnLst>
                <a:cxn ang="0">
                  <a:pos x="0" y="18"/>
                </a:cxn>
                <a:cxn ang="0">
                  <a:pos x="19" y="24"/>
                </a:cxn>
                <a:cxn ang="0">
                  <a:pos x="11" y="0"/>
                </a:cxn>
                <a:cxn ang="0">
                  <a:pos x="0" y="18"/>
                </a:cxn>
                <a:cxn ang="0">
                  <a:pos x="0" y="18"/>
                </a:cxn>
              </a:cxnLst>
              <a:rect l="0" t="0" r="r" b="b"/>
              <a:pathLst>
                <a:path w="19" h="24">
                  <a:moveTo>
                    <a:pt x="0" y="18"/>
                  </a:moveTo>
                  <a:lnTo>
                    <a:pt x="19" y="24"/>
                  </a:lnTo>
                  <a:lnTo>
                    <a:pt x="11" y="0"/>
                  </a:lnTo>
                  <a:lnTo>
                    <a:pt x="0" y="18"/>
                  </a:lnTo>
                  <a:lnTo>
                    <a:pt x="0" y="1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4" name="Freeform 136">
              <a:extLst>
                <a:ext uri="{FF2B5EF4-FFF2-40B4-BE49-F238E27FC236}">
                  <a16:creationId xmlns:a16="http://schemas.microsoft.com/office/drawing/2014/main" id="{4C1C71D3-7A1B-5DD5-1C9E-ABE202EEB4C0}"/>
                </a:ext>
              </a:extLst>
            </p:cNvPr>
            <p:cNvSpPr>
              <a:spLocks/>
            </p:cNvSpPr>
            <p:nvPr/>
          </p:nvSpPr>
          <p:spPr bwMode="auto">
            <a:xfrm>
              <a:off x="1611" y="1917"/>
              <a:ext cx="26" cy="17"/>
            </a:xfrm>
            <a:custGeom>
              <a:avLst/>
              <a:gdLst/>
              <a:ahLst/>
              <a:cxnLst>
                <a:cxn ang="0">
                  <a:pos x="44" y="6"/>
                </a:cxn>
                <a:cxn ang="0">
                  <a:pos x="2" y="29"/>
                </a:cxn>
                <a:cxn ang="0">
                  <a:pos x="0" y="17"/>
                </a:cxn>
                <a:cxn ang="0">
                  <a:pos x="32" y="0"/>
                </a:cxn>
                <a:cxn ang="0">
                  <a:pos x="44" y="6"/>
                </a:cxn>
                <a:cxn ang="0">
                  <a:pos x="44" y="6"/>
                </a:cxn>
              </a:cxnLst>
              <a:rect l="0" t="0" r="r" b="b"/>
              <a:pathLst>
                <a:path w="44" h="29">
                  <a:moveTo>
                    <a:pt x="44" y="6"/>
                  </a:moveTo>
                  <a:lnTo>
                    <a:pt x="2" y="29"/>
                  </a:lnTo>
                  <a:lnTo>
                    <a:pt x="0" y="17"/>
                  </a:lnTo>
                  <a:lnTo>
                    <a:pt x="32" y="0"/>
                  </a:lnTo>
                  <a:lnTo>
                    <a:pt x="44" y="6"/>
                  </a:lnTo>
                  <a:lnTo>
                    <a:pt x="44"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5" name="Freeform 137">
              <a:extLst>
                <a:ext uri="{FF2B5EF4-FFF2-40B4-BE49-F238E27FC236}">
                  <a16:creationId xmlns:a16="http://schemas.microsoft.com/office/drawing/2014/main" id="{4D74B728-1820-284E-EBAE-ED5236A6B0BF}"/>
                </a:ext>
              </a:extLst>
            </p:cNvPr>
            <p:cNvSpPr>
              <a:spLocks/>
            </p:cNvSpPr>
            <p:nvPr/>
          </p:nvSpPr>
          <p:spPr bwMode="auto">
            <a:xfrm>
              <a:off x="1616" y="1878"/>
              <a:ext cx="49" cy="30"/>
            </a:xfrm>
            <a:custGeom>
              <a:avLst/>
              <a:gdLst/>
              <a:ahLst/>
              <a:cxnLst>
                <a:cxn ang="0">
                  <a:pos x="85" y="0"/>
                </a:cxn>
                <a:cxn ang="0">
                  <a:pos x="6" y="39"/>
                </a:cxn>
                <a:cxn ang="0">
                  <a:pos x="0" y="51"/>
                </a:cxn>
                <a:cxn ang="0">
                  <a:pos x="83" y="12"/>
                </a:cxn>
                <a:cxn ang="0">
                  <a:pos x="85" y="0"/>
                </a:cxn>
                <a:cxn ang="0">
                  <a:pos x="85" y="0"/>
                </a:cxn>
              </a:cxnLst>
              <a:rect l="0" t="0" r="r" b="b"/>
              <a:pathLst>
                <a:path w="85" h="51">
                  <a:moveTo>
                    <a:pt x="85" y="0"/>
                  </a:moveTo>
                  <a:lnTo>
                    <a:pt x="6" y="39"/>
                  </a:lnTo>
                  <a:lnTo>
                    <a:pt x="0" y="51"/>
                  </a:lnTo>
                  <a:lnTo>
                    <a:pt x="83" y="12"/>
                  </a:lnTo>
                  <a:lnTo>
                    <a:pt x="85" y="0"/>
                  </a:lnTo>
                  <a:lnTo>
                    <a:pt x="85"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6" name="Freeform 138">
              <a:extLst>
                <a:ext uri="{FF2B5EF4-FFF2-40B4-BE49-F238E27FC236}">
                  <a16:creationId xmlns:a16="http://schemas.microsoft.com/office/drawing/2014/main" id="{D68E1F45-E197-9F61-3066-A54BD02783A0}"/>
                </a:ext>
              </a:extLst>
            </p:cNvPr>
            <p:cNvSpPr>
              <a:spLocks/>
            </p:cNvSpPr>
            <p:nvPr/>
          </p:nvSpPr>
          <p:spPr bwMode="auto">
            <a:xfrm>
              <a:off x="1298" y="1838"/>
              <a:ext cx="17" cy="21"/>
            </a:xfrm>
            <a:custGeom>
              <a:avLst/>
              <a:gdLst/>
              <a:ahLst/>
              <a:cxnLst>
                <a:cxn ang="0">
                  <a:pos x="17" y="0"/>
                </a:cxn>
                <a:cxn ang="0">
                  <a:pos x="0" y="17"/>
                </a:cxn>
                <a:cxn ang="0">
                  <a:pos x="16" y="37"/>
                </a:cxn>
                <a:cxn ang="0">
                  <a:pos x="32" y="16"/>
                </a:cxn>
                <a:cxn ang="0">
                  <a:pos x="17" y="0"/>
                </a:cxn>
                <a:cxn ang="0">
                  <a:pos x="17" y="0"/>
                </a:cxn>
              </a:cxnLst>
              <a:rect l="0" t="0" r="r" b="b"/>
              <a:pathLst>
                <a:path w="32" h="37">
                  <a:moveTo>
                    <a:pt x="17" y="0"/>
                  </a:moveTo>
                  <a:lnTo>
                    <a:pt x="0" y="17"/>
                  </a:lnTo>
                  <a:lnTo>
                    <a:pt x="16" y="37"/>
                  </a:lnTo>
                  <a:lnTo>
                    <a:pt x="32" y="16"/>
                  </a:lnTo>
                  <a:lnTo>
                    <a:pt x="17" y="0"/>
                  </a:lnTo>
                  <a:lnTo>
                    <a:pt x="17"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7" name="Freeform 139">
              <a:extLst>
                <a:ext uri="{FF2B5EF4-FFF2-40B4-BE49-F238E27FC236}">
                  <a16:creationId xmlns:a16="http://schemas.microsoft.com/office/drawing/2014/main" id="{02C2543B-F58C-DDAF-E502-7C0EACBCFDD0}"/>
                </a:ext>
              </a:extLst>
            </p:cNvPr>
            <p:cNvSpPr>
              <a:spLocks/>
            </p:cNvSpPr>
            <p:nvPr/>
          </p:nvSpPr>
          <p:spPr bwMode="auto">
            <a:xfrm>
              <a:off x="1277" y="1868"/>
              <a:ext cx="13" cy="14"/>
            </a:xfrm>
            <a:custGeom>
              <a:avLst/>
              <a:gdLst/>
              <a:ahLst/>
              <a:cxnLst>
                <a:cxn ang="0">
                  <a:pos x="9" y="0"/>
                </a:cxn>
                <a:cxn ang="0">
                  <a:pos x="0" y="8"/>
                </a:cxn>
                <a:cxn ang="0">
                  <a:pos x="15" y="27"/>
                </a:cxn>
                <a:cxn ang="0">
                  <a:pos x="24" y="13"/>
                </a:cxn>
                <a:cxn ang="0">
                  <a:pos x="9" y="0"/>
                </a:cxn>
                <a:cxn ang="0">
                  <a:pos x="9" y="0"/>
                </a:cxn>
              </a:cxnLst>
              <a:rect l="0" t="0" r="r" b="b"/>
              <a:pathLst>
                <a:path w="24" h="27">
                  <a:moveTo>
                    <a:pt x="9" y="0"/>
                  </a:moveTo>
                  <a:lnTo>
                    <a:pt x="0" y="8"/>
                  </a:lnTo>
                  <a:lnTo>
                    <a:pt x="15" y="27"/>
                  </a:lnTo>
                  <a:lnTo>
                    <a:pt x="24" y="13"/>
                  </a:lnTo>
                  <a:lnTo>
                    <a:pt x="9" y="0"/>
                  </a:lnTo>
                  <a:lnTo>
                    <a:pt x="9"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8" name="Freeform 140">
              <a:extLst>
                <a:ext uri="{FF2B5EF4-FFF2-40B4-BE49-F238E27FC236}">
                  <a16:creationId xmlns:a16="http://schemas.microsoft.com/office/drawing/2014/main" id="{3969B425-9FE1-5BBF-5403-26363478CC34}"/>
                </a:ext>
              </a:extLst>
            </p:cNvPr>
            <p:cNvSpPr>
              <a:spLocks/>
            </p:cNvSpPr>
            <p:nvPr/>
          </p:nvSpPr>
          <p:spPr bwMode="auto">
            <a:xfrm>
              <a:off x="1279" y="1848"/>
              <a:ext cx="18" cy="24"/>
            </a:xfrm>
            <a:custGeom>
              <a:avLst/>
              <a:gdLst/>
              <a:ahLst/>
              <a:cxnLst>
                <a:cxn ang="0">
                  <a:pos x="30" y="6"/>
                </a:cxn>
                <a:cxn ang="0">
                  <a:pos x="29" y="6"/>
                </a:cxn>
                <a:cxn ang="0">
                  <a:pos x="28" y="6"/>
                </a:cxn>
                <a:cxn ang="0">
                  <a:pos x="26" y="6"/>
                </a:cxn>
                <a:cxn ang="0">
                  <a:pos x="23" y="7"/>
                </a:cxn>
                <a:cxn ang="0">
                  <a:pos x="21" y="7"/>
                </a:cxn>
                <a:cxn ang="0">
                  <a:pos x="18" y="9"/>
                </a:cxn>
                <a:cxn ang="0">
                  <a:pos x="16" y="10"/>
                </a:cxn>
                <a:cxn ang="0">
                  <a:pos x="15" y="12"/>
                </a:cxn>
                <a:cxn ang="0">
                  <a:pos x="13" y="13"/>
                </a:cxn>
                <a:cxn ang="0">
                  <a:pos x="12" y="15"/>
                </a:cxn>
                <a:cxn ang="0">
                  <a:pos x="11" y="17"/>
                </a:cxn>
                <a:cxn ang="0">
                  <a:pos x="10" y="19"/>
                </a:cxn>
                <a:cxn ang="0">
                  <a:pos x="9" y="21"/>
                </a:cxn>
                <a:cxn ang="0">
                  <a:pos x="9" y="23"/>
                </a:cxn>
                <a:cxn ang="0">
                  <a:pos x="9" y="25"/>
                </a:cxn>
                <a:cxn ang="0">
                  <a:pos x="9" y="27"/>
                </a:cxn>
                <a:cxn ang="0">
                  <a:pos x="9" y="29"/>
                </a:cxn>
                <a:cxn ang="0">
                  <a:pos x="9" y="31"/>
                </a:cxn>
                <a:cxn ang="0">
                  <a:pos x="9" y="34"/>
                </a:cxn>
                <a:cxn ang="0">
                  <a:pos x="10" y="37"/>
                </a:cxn>
                <a:cxn ang="0">
                  <a:pos x="10" y="39"/>
                </a:cxn>
                <a:cxn ang="0">
                  <a:pos x="11" y="40"/>
                </a:cxn>
                <a:cxn ang="0">
                  <a:pos x="3" y="36"/>
                </a:cxn>
                <a:cxn ang="0">
                  <a:pos x="2" y="36"/>
                </a:cxn>
                <a:cxn ang="0">
                  <a:pos x="1" y="34"/>
                </a:cxn>
                <a:cxn ang="0">
                  <a:pos x="1" y="32"/>
                </a:cxn>
                <a:cxn ang="0">
                  <a:pos x="1" y="29"/>
                </a:cxn>
                <a:cxn ang="0">
                  <a:pos x="0" y="26"/>
                </a:cxn>
                <a:cxn ang="0">
                  <a:pos x="1" y="22"/>
                </a:cxn>
                <a:cxn ang="0">
                  <a:pos x="2" y="18"/>
                </a:cxn>
                <a:cxn ang="0">
                  <a:pos x="4" y="15"/>
                </a:cxn>
                <a:cxn ang="0">
                  <a:pos x="5" y="12"/>
                </a:cxn>
                <a:cxn ang="0">
                  <a:pos x="6" y="11"/>
                </a:cxn>
                <a:cxn ang="0">
                  <a:pos x="8" y="9"/>
                </a:cxn>
                <a:cxn ang="0">
                  <a:pos x="9" y="8"/>
                </a:cxn>
                <a:cxn ang="0">
                  <a:pos x="11" y="6"/>
                </a:cxn>
                <a:cxn ang="0">
                  <a:pos x="14" y="4"/>
                </a:cxn>
                <a:cxn ang="0">
                  <a:pos x="17" y="2"/>
                </a:cxn>
                <a:cxn ang="0">
                  <a:pos x="18" y="2"/>
                </a:cxn>
                <a:cxn ang="0">
                  <a:pos x="30" y="0"/>
                </a:cxn>
                <a:cxn ang="0">
                  <a:pos x="30" y="6"/>
                </a:cxn>
                <a:cxn ang="0">
                  <a:pos x="30" y="6"/>
                </a:cxn>
              </a:cxnLst>
              <a:rect l="0" t="0" r="r" b="b"/>
              <a:pathLst>
                <a:path w="30" h="40">
                  <a:moveTo>
                    <a:pt x="30" y="6"/>
                  </a:moveTo>
                  <a:lnTo>
                    <a:pt x="29" y="6"/>
                  </a:lnTo>
                  <a:lnTo>
                    <a:pt x="28" y="6"/>
                  </a:lnTo>
                  <a:lnTo>
                    <a:pt x="26" y="6"/>
                  </a:lnTo>
                  <a:lnTo>
                    <a:pt x="23" y="7"/>
                  </a:lnTo>
                  <a:lnTo>
                    <a:pt x="21" y="7"/>
                  </a:lnTo>
                  <a:lnTo>
                    <a:pt x="18" y="9"/>
                  </a:lnTo>
                  <a:lnTo>
                    <a:pt x="16" y="10"/>
                  </a:lnTo>
                  <a:lnTo>
                    <a:pt x="15" y="12"/>
                  </a:lnTo>
                  <a:lnTo>
                    <a:pt x="13" y="13"/>
                  </a:lnTo>
                  <a:lnTo>
                    <a:pt x="12" y="15"/>
                  </a:lnTo>
                  <a:lnTo>
                    <a:pt x="11" y="17"/>
                  </a:lnTo>
                  <a:lnTo>
                    <a:pt x="10" y="19"/>
                  </a:lnTo>
                  <a:lnTo>
                    <a:pt x="9" y="21"/>
                  </a:lnTo>
                  <a:lnTo>
                    <a:pt x="9" y="23"/>
                  </a:lnTo>
                  <a:lnTo>
                    <a:pt x="9" y="25"/>
                  </a:lnTo>
                  <a:lnTo>
                    <a:pt x="9" y="27"/>
                  </a:lnTo>
                  <a:lnTo>
                    <a:pt x="9" y="29"/>
                  </a:lnTo>
                  <a:lnTo>
                    <a:pt x="9" y="31"/>
                  </a:lnTo>
                  <a:lnTo>
                    <a:pt x="9" y="34"/>
                  </a:lnTo>
                  <a:lnTo>
                    <a:pt x="10" y="37"/>
                  </a:lnTo>
                  <a:lnTo>
                    <a:pt x="10" y="39"/>
                  </a:lnTo>
                  <a:lnTo>
                    <a:pt x="11" y="40"/>
                  </a:lnTo>
                  <a:lnTo>
                    <a:pt x="3" y="36"/>
                  </a:lnTo>
                  <a:lnTo>
                    <a:pt x="2" y="36"/>
                  </a:lnTo>
                  <a:lnTo>
                    <a:pt x="1" y="34"/>
                  </a:lnTo>
                  <a:lnTo>
                    <a:pt x="1" y="32"/>
                  </a:lnTo>
                  <a:lnTo>
                    <a:pt x="1" y="29"/>
                  </a:lnTo>
                  <a:lnTo>
                    <a:pt x="0" y="26"/>
                  </a:lnTo>
                  <a:lnTo>
                    <a:pt x="1" y="22"/>
                  </a:lnTo>
                  <a:lnTo>
                    <a:pt x="2" y="18"/>
                  </a:lnTo>
                  <a:lnTo>
                    <a:pt x="4" y="15"/>
                  </a:lnTo>
                  <a:lnTo>
                    <a:pt x="5" y="12"/>
                  </a:lnTo>
                  <a:lnTo>
                    <a:pt x="6" y="11"/>
                  </a:lnTo>
                  <a:lnTo>
                    <a:pt x="8" y="9"/>
                  </a:lnTo>
                  <a:lnTo>
                    <a:pt x="9" y="8"/>
                  </a:lnTo>
                  <a:lnTo>
                    <a:pt x="11" y="6"/>
                  </a:lnTo>
                  <a:lnTo>
                    <a:pt x="14" y="4"/>
                  </a:lnTo>
                  <a:lnTo>
                    <a:pt x="17" y="2"/>
                  </a:lnTo>
                  <a:lnTo>
                    <a:pt x="18" y="2"/>
                  </a:lnTo>
                  <a:lnTo>
                    <a:pt x="30" y="0"/>
                  </a:lnTo>
                  <a:lnTo>
                    <a:pt x="30" y="6"/>
                  </a:lnTo>
                  <a:lnTo>
                    <a:pt x="30"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9" name="Freeform 141">
              <a:extLst>
                <a:ext uri="{FF2B5EF4-FFF2-40B4-BE49-F238E27FC236}">
                  <a16:creationId xmlns:a16="http://schemas.microsoft.com/office/drawing/2014/main" id="{B375B353-D5B0-C350-2289-5943AA129949}"/>
                </a:ext>
              </a:extLst>
            </p:cNvPr>
            <p:cNvSpPr>
              <a:spLocks/>
            </p:cNvSpPr>
            <p:nvPr/>
          </p:nvSpPr>
          <p:spPr bwMode="auto">
            <a:xfrm>
              <a:off x="1285" y="1857"/>
              <a:ext cx="24" cy="20"/>
            </a:xfrm>
            <a:custGeom>
              <a:avLst/>
              <a:gdLst/>
              <a:ahLst/>
              <a:cxnLst>
                <a:cxn ang="0">
                  <a:pos x="30" y="1"/>
                </a:cxn>
                <a:cxn ang="0">
                  <a:pos x="31" y="2"/>
                </a:cxn>
                <a:cxn ang="0">
                  <a:pos x="32" y="3"/>
                </a:cxn>
                <a:cxn ang="0">
                  <a:pos x="33" y="6"/>
                </a:cxn>
                <a:cxn ang="0">
                  <a:pos x="33" y="8"/>
                </a:cxn>
                <a:cxn ang="0">
                  <a:pos x="33" y="11"/>
                </a:cxn>
                <a:cxn ang="0">
                  <a:pos x="32" y="14"/>
                </a:cxn>
                <a:cxn ang="0">
                  <a:pos x="30" y="18"/>
                </a:cxn>
                <a:cxn ang="0">
                  <a:pos x="28" y="21"/>
                </a:cxn>
                <a:cxn ang="0">
                  <a:pos x="25" y="23"/>
                </a:cxn>
                <a:cxn ang="0">
                  <a:pos x="22" y="25"/>
                </a:cxn>
                <a:cxn ang="0">
                  <a:pos x="20" y="27"/>
                </a:cxn>
                <a:cxn ang="0">
                  <a:pos x="18" y="27"/>
                </a:cxn>
                <a:cxn ang="0">
                  <a:pos x="16" y="28"/>
                </a:cxn>
                <a:cxn ang="0">
                  <a:pos x="15" y="28"/>
                </a:cxn>
                <a:cxn ang="0">
                  <a:pos x="15" y="28"/>
                </a:cxn>
                <a:cxn ang="0">
                  <a:pos x="0" y="26"/>
                </a:cxn>
                <a:cxn ang="0">
                  <a:pos x="0" y="34"/>
                </a:cxn>
                <a:cxn ang="0">
                  <a:pos x="1" y="34"/>
                </a:cxn>
                <a:cxn ang="0">
                  <a:pos x="3" y="34"/>
                </a:cxn>
                <a:cxn ang="0">
                  <a:pos x="5" y="34"/>
                </a:cxn>
                <a:cxn ang="0">
                  <a:pos x="9" y="34"/>
                </a:cxn>
                <a:cxn ang="0">
                  <a:pos x="11" y="33"/>
                </a:cxn>
                <a:cxn ang="0">
                  <a:pos x="13" y="33"/>
                </a:cxn>
                <a:cxn ang="0">
                  <a:pos x="15" y="33"/>
                </a:cxn>
                <a:cxn ang="0">
                  <a:pos x="17" y="33"/>
                </a:cxn>
                <a:cxn ang="0">
                  <a:pos x="20" y="32"/>
                </a:cxn>
                <a:cxn ang="0">
                  <a:pos x="22" y="31"/>
                </a:cxn>
                <a:cxn ang="0">
                  <a:pos x="24" y="31"/>
                </a:cxn>
                <a:cxn ang="0">
                  <a:pos x="26" y="30"/>
                </a:cxn>
                <a:cxn ang="0">
                  <a:pos x="29" y="28"/>
                </a:cxn>
                <a:cxn ang="0">
                  <a:pos x="32" y="26"/>
                </a:cxn>
                <a:cxn ang="0">
                  <a:pos x="35" y="23"/>
                </a:cxn>
                <a:cxn ang="0">
                  <a:pos x="37" y="21"/>
                </a:cxn>
                <a:cxn ang="0">
                  <a:pos x="39" y="18"/>
                </a:cxn>
                <a:cxn ang="0">
                  <a:pos x="41" y="17"/>
                </a:cxn>
                <a:cxn ang="0">
                  <a:pos x="38" y="0"/>
                </a:cxn>
                <a:cxn ang="0">
                  <a:pos x="30" y="1"/>
                </a:cxn>
                <a:cxn ang="0">
                  <a:pos x="30" y="1"/>
                </a:cxn>
              </a:cxnLst>
              <a:rect l="0" t="0" r="r" b="b"/>
              <a:pathLst>
                <a:path w="41" h="34">
                  <a:moveTo>
                    <a:pt x="30" y="1"/>
                  </a:moveTo>
                  <a:lnTo>
                    <a:pt x="31" y="2"/>
                  </a:lnTo>
                  <a:lnTo>
                    <a:pt x="32" y="3"/>
                  </a:lnTo>
                  <a:lnTo>
                    <a:pt x="33" y="6"/>
                  </a:lnTo>
                  <a:lnTo>
                    <a:pt x="33" y="8"/>
                  </a:lnTo>
                  <a:lnTo>
                    <a:pt x="33" y="11"/>
                  </a:lnTo>
                  <a:lnTo>
                    <a:pt x="32" y="14"/>
                  </a:lnTo>
                  <a:lnTo>
                    <a:pt x="30" y="18"/>
                  </a:lnTo>
                  <a:lnTo>
                    <a:pt x="28" y="21"/>
                  </a:lnTo>
                  <a:lnTo>
                    <a:pt x="25" y="23"/>
                  </a:lnTo>
                  <a:lnTo>
                    <a:pt x="22" y="25"/>
                  </a:lnTo>
                  <a:lnTo>
                    <a:pt x="20" y="27"/>
                  </a:lnTo>
                  <a:lnTo>
                    <a:pt x="18" y="27"/>
                  </a:lnTo>
                  <a:lnTo>
                    <a:pt x="16" y="28"/>
                  </a:lnTo>
                  <a:lnTo>
                    <a:pt x="15" y="28"/>
                  </a:lnTo>
                  <a:lnTo>
                    <a:pt x="15" y="28"/>
                  </a:lnTo>
                  <a:lnTo>
                    <a:pt x="0" y="26"/>
                  </a:lnTo>
                  <a:lnTo>
                    <a:pt x="0" y="34"/>
                  </a:lnTo>
                  <a:lnTo>
                    <a:pt x="1" y="34"/>
                  </a:lnTo>
                  <a:lnTo>
                    <a:pt x="3" y="34"/>
                  </a:lnTo>
                  <a:lnTo>
                    <a:pt x="5" y="34"/>
                  </a:lnTo>
                  <a:lnTo>
                    <a:pt x="9" y="34"/>
                  </a:lnTo>
                  <a:lnTo>
                    <a:pt x="11" y="33"/>
                  </a:lnTo>
                  <a:lnTo>
                    <a:pt x="13" y="33"/>
                  </a:lnTo>
                  <a:lnTo>
                    <a:pt x="15" y="33"/>
                  </a:lnTo>
                  <a:lnTo>
                    <a:pt x="17" y="33"/>
                  </a:lnTo>
                  <a:lnTo>
                    <a:pt x="20" y="32"/>
                  </a:lnTo>
                  <a:lnTo>
                    <a:pt x="22" y="31"/>
                  </a:lnTo>
                  <a:lnTo>
                    <a:pt x="24" y="31"/>
                  </a:lnTo>
                  <a:lnTo>
                    <a:pt x="26" y="30"/>
                  </a:lnTo>
                  <a:lnTo>
                    <a:pt x="29" y="28"/>
                  </a:lnTo>
                  <a:lnTo>
                    <a:pt x="32" y="26"/>
                  </a:lnTo>
                  <a:lnTo>
                    <a:pt x="35" y="23"/>
                  </a:lnTo>
                  <a:lnTo>
                    <a:pt x="37" y="21"/>
                  </a:lnTo>
                  <a:lnTo>
                    <a:pt x="39" y="18"/>
                  </a:lnTo>
                  <a:lnTo>
                    <a:pt x="41" y="17"/>
                  </a:lnTo>
                  <a:lnTo>
                    <a:pt x="38" y="0"/>
                  </a:lnTo>
                  <a:lnTo>
                    <a:pt x="30" y="1"/>
                  </a:lnTo>
                  <a:lnTo>
                    <a:pt x="30"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0" name="Freeform 142">
              <a:extLst>
                <a:ext uri="{FF2B5EF4-FFF2-40B4-BE49-F238E27FC236}">
                  <a16:creationId xmlns:a16="http://schemas.microsoft.com/office/drawing/2014/main" id="{3C9624DF-E2E3-4E90-4EF2-FCC5F6F67272}"/>
                </a:ext>
              </a:extLst>
            </p:cNvPr>
            <p:cNvSpPr>
              <a:spLocks/>
            </p:cNvSpPr>
            <p:nvPr/>
          </p:nvSpPr>
          <p:spPr bwMode="auto">
            <a:xfrm>
              <a:off x="1532" y="1364"/>
              <a:ext cx="10" cy="14"/>
            </a:xfrm>
            <a:custGeom>
              <a:avLst/>
              <a:gdLst/>
              <a:ahLst/>
              <a:cxnLst>
                <a:cxn ang="0">
                  <a:pos x="2" y="6"/>
                </a:cxn>
                <a:cxn ang="0">
                  <a:pos x="3" y="5"/>
                </a:cxn>
                <a:cxn ang="0">
                  <a:pos x="5" y="3"/>
                </a:cxn>
                <a:cxn ang="0">
                  <a:pos x="6" y="1"/>
                </a:cxn>
                <a:cxn ang="0">
                  <a:pos x="7" y="1"/>
                </a:cxn>
                <a:cxn ang="0">
                  <a:pos x="9" y="0"/>
                </a:cxn>
                <a:cxn ang="0">
                  <a:pos x="11" y="1"/>
                </a:cxn>
                <a:cxn ang="0">
                  <a:pos x="13" y="2"/>
                </a:cxn>
                <a:cxn ang="0">
                  <a:pos x="14" y="4"/>
                </a:cxn>
                <a:cxn ang="0">
                  <a:pos x="15" y="6"/>
                </a:cxn>
                <a:cxn ang="0">
                  <a:pos x="16" y="9"/>
                </a:cxn>
                <a:cxn ang="0">
                  <a:pos x="16" y="11"/>
                </a:cxn>
                <a:cxn ang="0">
                  <a:pos x="16" y="13"/>
                </a:cxn>
                <a:cxn ang="0">
                  <a:pos x="16" y="15"/>
                </a:cxn>
                <a:cxn ang="0">
                  <a:pos x="17" y="16"/>
                </a:cxn>
                <a:cxn ang="0">
                  <a:pos x="14" y="27"/>
                </a:cxn>
                <a:cxn ang="0">
                  <a:pos x="14" y="26"/>
                </a:cxn>
                <a:cxn ang="0">
                  <a:pos x="14" y="23"/>
                </a:cxn>
                <a:cxn ang="0">
                  <a:pos x="13" y="21"/>
                </a:cxn>
                <a:cxn ang="0">
                  <a:pos x="13" y="19"/>
                </a:cxn>
                <a:cxn ang="0">
                  <a:pos x="12" y="17"/>
                </a:cxn>
                <a:cxn ang="0">
                  <a:pos x="12" y="14"/>
                </a:cxn>
                <a:cxn ang="0">
                  <a:pos x="11" y="13"/>
                </a:cxn>
                <a:cxn ang="0">
                  <a:pos x="11" y="13"/>
                </a:cxn>
                <a:cxn ang="0">
                  <a:pos x="9" y="13"/>
                </a:cxn>
                <a:cxn ang="0">
                  <a:pos x="7" y="13"/>
                </a:cxn>
                <a:cxn ang="0">
                  <a:pos x="5" y="14"/>
                </a:cxn>
                <a:cxn ang="0">
                  <a:pos x="4" y="15"/>
                </a:cxn>
                <a:cxn ang="0">
                  <a:pos x="1" y="16"/>
                </a:cxn>
                <a:cxn ang="0">
                  <a:pos x="0" y="17"/>
                </a:cxn>
                <a:cxn ang="0">
                  <a:pos x="2" y="6"/>
                </a:cxn>
                <a:cxn ang="0">
                  <a:pos x="2" y="6"/>
                </a:cxn>
              </a:cxnLst>
              <a:rect l="0" t="0" r="r" b="b"/>
              <a:pathLst>
                <a:path w="17" h="27">
                  <a:moveTo>
                    <a:pt x="2" y="6"/>
                  </a:moveTo>
                  <a:lnTo>
                    <a:pt x="3" y="5"/>
                  </a:lnTo>
                  <a:lnTo>
                    <a:pt x="5" y="3"/>
                  </a:lnTo>
                  <a:lnTo>
                    <a:pt x="6" y="1"/>
                  </a:lnTo>
                  <a:lnTo>
                    <a:pt x="7" y="1"/>
                  </a:lnTo>
                  <a:lnTo>
                    <a:pt x="9" y="0"/>
                  </a:lnTo>
                  <a:lnTo>
                    <a:pt x="11" y="1"/>
                  </a:lnTo>
                  <a:lnTo>
                    <a:pt x="13" y="2"/>
                  </a:lnTo>
                  <a:lnTo>
                    <a:pt x="14" y="4"/>
                  </a:lnTo>
                  <a:lnTo>
                    <a:pt x="15" y="6"/>
                  </a:lnTo>
                  <a:lnTo>
                    <a:pt x="16" y="9"/>
                  </a:lnTo>
                  <a:lnTo>
                    <a:pt x="16" y="11"/>
                  </a:lnTo>
                  <a:lnTo>
                    <a:pt x="16" y="13"/>
                  </a:lnTo>
                  <a:lnTo>
                    <a:pt x="16" y="15"/>
                  </a:lnTo>
                  <a:lnTo>
                    <a:pt x="17" y="16"/>
                  </a:lnTo>
                  <a:lnTo>
                    <a:pt x="14" y="27"/>
                  </a:lnTo>
                  <a:lnTo>
                    <a:pt x="14" y="26"/>
                  </a:lnTo>
                  <a:lnTo>
                    <a:pt x="14" y="23"/>
                  </a:lnTo>
                  <a:lnTo>
                    <a:pt x="13" y="21"/>
                  </a:lnTo>
                  <a:lnTo>
                    <a:pt x="13" y="19"/>
                  </a:lnTo>
                  <a:lnTo>
                    <a:pt x="12" y="17"/>
                  </a:lnTo>
                  <a:lnTo>
                    <a:pt x="12" y="14"/>
                  </a:lnTo>
                  <a:lnTo>
                    <a:pt x="11" y="13"/>
                  </a:lnTo>
                  <a:lnTo>
                    <a:pt x="11" y="13"/>
                  </a:lnTo>
                  <a:lnTo>
                    <a:pt x="9" y="13"/>
                  </a:lnTo>
                  <a:lnTo>
                    <a:pt x="7" y="13"/>
                  </a:lnTo>
                  <a:lnTo>
                    <a:pt x="5" y="14"/>
                  </a:lnTo>
                  <a:lnTo>
                    <a:pt x="4" y="15"/>
                  </a:lnTo>
                  <a:lnTo>
                    <a:pt x="1" y="16"/>
                  </a:lnTo>
                  <a:lnTo>
                    <a:pt x="0" y="17"/>
                  </a:lnTo>
                  <a:lnTo>
                    <a:pt x="2" y="6"/>
                  </a:lnTo>
                  <a:lnTo>
                    <a:pt x="2"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1" name="Freeform 143">
              <a:extLst>
                <a:ext uri="{FF2B5EF4-FFF2-40B4-BE49-F238E27FC236}">
                  <a16:creationId xmlns:a16="http://schemas.microsoft.com/office/drawing/2014/main" id="{5F5DB3EB-FDD3-1717-5580-6607FBE569C8}"/>
                </a:ext>
              </a:extLst>
            </p:cNvPr>
            <p:cNvSpPr>
              <a:spLocks/>
            </p:cNvSpPr>
            <p:nvPr/>
          </p:nvSpPr>
          <p:spPr bwMode="auto">
            <a:xfrm>
              <a:off x="1523" y="1356"/>
              <a:ext cx="25" cy="49"/>
            </a:xfrm>
            <a:custGeom>
              <a:avLst/>
              <a:gdLst/>
              <a:ahLst/>
              <a:cxnLst>
                <a:cxn ang="0">
                  <a:pos x="18" y="10"/>
                </a:cxn>
                <a:cxn ang="0">
                  <a:pos x="23" y="8"/>
                </a:cxn>
                <a:cxn ang="0">
                  <a:pos x="30" y="9"/>
                </a:cxn>
                <a:cxn ang="0">
                  <a:pos x="34" y="12"/>
                </a:cxn>
                <a:cxn ang="0">
                  <a:pos x="35" y="16"/>
                </a:cxn>
                <a:cxn ang="0">
                  <a:pos x="35" y="21"/>
                </a:cxn>
                <a:cxn ang="0">
                  <a:pos x="33" y="27"/>
                </a:cxn>
                <a:cxn ang="0">
                  <a:pos x="33" y="33"/>
                </a:cxn>
                <a:cxn ang="0">
                  <a:pos x="31" y="40"/>
                </a:cxn>
                <a:cxn ang="0">
                  <a:pos x="30" y="44"/>
                </a:cxn>
                <a:cxn ang="0">
                  <a:pos x="29" y="48"/>
                </a:cxn>
                <a:cxn ang="0">
                  <a:pos x="29" y="49"/>
                </a:cxn>
                <a:cxn ang="0">
                  <a:pos x="21" y="58"/>
                </a:cxn>
                <a:cxn ang="0">
                  <a:pos x="20" y="62"/>
                </a:cxn>
                <a:cxn ang="0">
                  <a:pos x="19" y="68"/>
                </a:cxn>
                <a:cxn ang="0">
                  <a:pos x="17" y="73"/>
                </a:cxn>
                <a:cxn ang="0">
                  <a:pos x="13" y="74"/>
                </a:cxn>
                <a:cxn ang="0">
                  <a:pos x="9" y="75"/>
                </a:cxn>
                <a:cxn ang="0">
                  <a:pos x="6" y="76"/>
                </a:cxn>
                <a:cxn ang="0">
                  <a:pos x="0" y="85"/>
                </a:cxn>
                <a:cxn ang="0">
                  <a:pos x="17" y="84"/>
                </a:cxn>
                <a:cxn ang="0">
                  <a:pos x="19" y="81"/>
                </a:cxn>
                <a:cxn ang="0">
                  <a:pos x="22" y="76"/>
                </a:cxn>
                <a:cxn ang="0">
                  <a:pos x="25" y="70"/>
                </a:cxn>
                <a:cxn ang="0">
                  <a:pos x="28" y="66"/>
                </a:cxn>
                <a:cxn ang="0">
                  <a:pos x="31" y="61"/>
                </a:cxn>
                <a:cxn ang="0">
                  <a:pos x="33" y="55"/>
                </a:cxn>
                <a:cxn ang="0">
                  <a:pos x="37" y="50"/>
                </a:cxn>
                <a:cxn ang="0">
                  <a:pos x="39" y="44"/>
                </a:cxn>
                <a:cxn ang="0">
                  <a:pos x="42" y="39"/>
                </a:cxn>
                <a:cxn ang="0">
                  <a:pos x="43" y="32"/>
                </a:cxn>
                <a:cxn ang="0">
                  <a:pos x="44" y="28"/>
                </a:cxn>
                <a:cxn ang="0">
                  <a:pos x="45" y="24"/>
                </a:cxn>
                <a:cxn ang="0">
                  <a:pos x="44" y="19"/>
                </a:cxn>
                <a:cxn ang="0">
                  <a:pos x="43" y="13"/>
                </a:cxn>
                <a:cxn ang="0">
                  <a:pos x="41" y="8"/>
                </a:cxn>
                <a:cxn ang="0">
                  <a:pos x="37" y="3"/>
                </a:cxn>
                <a:cxn ang="0">
                  <a:pos x="31" y="1"/>
                </a:cxn>
                <a:cxn ang="0">
                  <a:pos x="26" y="0"/>
                </a:cxn>
                <a:cxn ang="0">
                  <a:pos x="22" y="1"/>
                </a:cxn>
                <a:cxn ang="0">
                  <a:pos x="16" y="10"/>
                </a:cxn>
              </a:cxnLst>
              <a:rect l="0" t="0" r="r" b="b"/>
              <a:pathLst>
                <a:path w="45" h="85">
                  <a:moveTo>
                    <a:pt x="16" y="10"/>
                  </a:moveTo>
                  <a:lnTo>
                    <a:pt x="18" y="10"/>
                  </a:lnTo>
                  <a:lnTo>
                    <a:pt x="20" y="9"/>
                  </a:lnTo>
                  <a:lnTo>
                    <a:pt x="23" y="8"/>
                  </a:lnTo>
                  <a:lnTo>
                    <a:pt x="26" y="8"/>
                  </a:lnTo>
                  <a:lnTo>
                    <a:pt x="30" y="9"/>
                  </a:lnTo>
                  <a:lnTo>
                    <a:pt x="32" y="10"/>
                  </a:lnTo>
                  <a:lnTo>
                    <a:pt x="34" y="12"/>
                  </a:lnTo>
                  <a:lnTo>
                    <a:pt x="34" y="14"/>
                  </a:lnTo>
                  <a:lnTo>
                    <a:pt x="35" y="16"/>
                  </a:lnTo>
                  <a:lnTo>
                    <a:pt x="35" y="18"/>
                  </a:lnTo>
                  <a:lnTo>
                    <a:pt x="35" y="21"/>
                  </a:lnTo>
                  <a:lnTo>
                    <a:pt x="34" y="24"/>
                  </a:lnTo>
                  <a:lnTo>
                    <a:pt x="33" y="27"/>
                  </a:lnTo>
                  <a:lnTo>
                    <a:pt x="33" y="30"/>
                  </a:lnTo>
                  <a:lnTo>
                    <a:pt x="33" y="33"/>
                  </a:lnTo>
                  <a:lnTo>
                    <a:pt x="32" y="37"/>
                  </a:lnTo>
                  <a:lnTo>
                    <a:pt x="31" y="40"/>
                  </a:lnTo>
                  <a:lnTo>
                    <a:pt x="31" y="42"/>
                  </a:lnTo>
                  <a:lnTo>
                    <a:pt x="30" y="44"/>
                  </a:lnTo>
                  <a:lnTo>
                    <a:pt x="30" y="46"/>
                  </a:lnTo>
                  <a:lnTo>
                    <a:pt x="29" y="48"/>
                  </a:lnTo>
                  <a:lnTo>
                    <a:pt x="29" y="48"/>
                  </a:lnTo>
                  <a:lnTo>
                    <a:pt x="29" y="49"/>
                  </a:lnTo>
                  <a:lnTo>
                    <a:pt x="21" y="58"/>
                  </a:lnTo>
                  <a:lnTo>
                    <a:pt x="21" y="58"/>
                  </a:lnTo>
                  <a:lnTo>
                    <a:pt x="21" y="60"/>
                  </a:lnTo>
                  <a:lnTo>
                    <a:pt x="20" y="62"/>
                  </a:lnTo>
                  <a:lnTo>
                    <a:pt x="20" y="66"/>
                  </a:lnTo>
                  <a:lnTo>
                    <a:pt x="19" y="68"/>
                  </a:lnTo>
                  <a:lnTo>
                    <a:pt x="18" y="71"/>
                  </a:lnTo>
                  <a:lnTo>
                    <a:pt x="17" y="73"/>
                  </a:lnTo>
                  <a:lnTo>
                    <a:pt x="15" y="74"/>
                  </a:lnTo>
                  <a:lnTo>
                    <a:pt x="13" y="74"/>
                  </a:lnTo>
                  <a:lnTo>
                    <a:pt x="11" y="74"/>
                  </a:lnTo>
                  <a:lnTo>
                    <a:pt x="9" y="75"/>
                  </a:lnTo>
                  <a:lnTo>
                    <a:pt x="8" y="75"/>
                  </a:lnTo>
                  <a:lnTo>
                    <a:pt x="6" y="76"/>
                  </a:lnTo>
                  <a:lnTo>
                    <a:pt x="6" y="76"/>
                  </a:lnTo>
                  <a:lnTo>
                    <a:pt x="0" y="85"/>
                  </a:lnTo>
                  <a:lnTo>
                    <a:pt x="17" y="85"/>
                  </a:lnTo>
                  <a:lnTo>
                    <a:pt x="17" y="84"/>
                  </a:lnTo>
                  <a:lnTo>
                    <a:pt x="18" y="83"/>
                  </a:lnTo>
                  <a:lnTo>
                    <a:pt x="19" y="81"/>
                  </a:lnTo>
                  <a:lnTo>
                    <a:pt x="20" y="79"/>
                  </a:lnTo>
                  <a:lnTo>
                    <a:pt x="22" y="76"/>
                  </a:lnTo>
                  <a:lnTo>
                    <a:pt x="24" y="72"/>
                  </a:lnTo>
                  <a:lnTo>
                    <a:pt x="25" y="70"/>
                  </a:lnTo>
                  <a:lnTo>
                    <a:pt x="27" y="68"/>
                  </a:lnTo>
                  <a:lnTo>
                    <a:pt x="28" y="66"/>
                  </a:lnTo>
                  <a:lnTo>
                    <a:pt x="30" y="64"/>
                  </a:lnTo>
                  <a:lnTo>
                    <a:pt x="31" y="61"/>
                  </a:lnTo>
                  <a:lnTo>
                    <a:pt x="32" y="58"/>
                  </a:lnTo>
                  <a:lnTo>
                    <a:pt x="33" y="55"/>
                  </a:lnTo>
                  <a:lnTo>
                    <a:pt x="35" y="53"/>
                  </a:lnTo>
                  <a:lnTo>
                    <a:pt x="37" y="50"/>
                  </a:lnTo>
                  <a:lnTo>
                    <a:pt x="38" y="47"/>
                  </a:lnTo>
                  <a:lnTo>
                    <a:pt x="39" y="44"/>
                  </a:lnTo>
                  <a:lnTo>
                    <a:pt x="41" y="42"/>
                  </a:lnTo>
                  <a:lnTo>
                    <a:pt x="42" y="39"/>
                  </a:lnTo>
                  <a:lnTo>
                    <a:pt x="43" y="35"/>
                  </a:lnTo>
                  <a:lnTo>
                    <a:pt x="43" y="32"/>
                  </a:lnTo>
                  <a:lnTo>
                    <a:pt x="44" y="30"/>
                  </a:lnTo>
                  <a:lnTo>
                    <a:pt x="44" y="28"/>
                  </a:lnTo>
                  <a:lnTo>
                    <a:pt x="45" y="26"/>
                  </a:lnTo>
                  <a:lnTo>
                    <a:pt x="45" y="24"/>
                  </a:lnTo>
                  <a:lnTo>
                    <a:pt x="45" y="23"/>
                  </a:lnTo>
                  <a:lnTo>
                    <a:pt x="44" y="19"/>
                  </a:lnTo>
                  <a:lnTo>
                    <a:pt x="43" y="16"/>
                  </a:lnTo>
                  <a:lnTo>
                    <a:pt x="43" y="13"/>
                  </a:lnTo>
                  <a:lnTo>
                    <a:pt x="43" y="11"/>
                  </a:lnTo>
                  <a:lnTo>
                    <a:pt x="41" y="8"/>
                  </a:lnTo>
                  <a:lnTo>
                    <a:pt x="39" y="4"/>
                  </a:lnTo>
                  <a:lnTo>
                    <a:pt x="37" y="3"/>
                  </a:lnTo>
                  <a:lnTo>
                    <a:pt x="34" y="2"/>
                  </a:lnTo>
                  <a:lnTo>
                    <a:pt x="31" y="1"/>
                  </a:lnTo>
                  <a:lnTo>
                    <a:pt x="29" y="1"/>
                  </a:lnTo>
                  <a:lnTo>
                    <a:pt x="26" y="0"/>
                  </a:lnTo>
                  <a:lnTo>
                    <a:pt x="24" y="0"/>
                  </a:lnTo>
                  <a:lnTo>
                    <a:pt x="22" y="1"/>
                  </a:lnTo>
                  <a:lnTo>
                    <a:pt x="16" y="10"/>
                  </a:lnTo>
                  <a:lnTo>
                    <a:pt x="16" y="1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2" name="Freeform 144">
              <a:extLst>
                <a:ext uri="{FF2B5EF4-FFF2-40B4-BE49-F238E27FC236}">
                  <a16:creationId xmlns:a16="http://schemas.microsoft.com/office/drawing/2014/main" id="{ADA283C2-ECD9-E886-8448-BEA72D12D0A1}"/>
                </a:ext>
              </a:extLst>
            </p:cNvPr>
            <p:cNvSpPr>
              <a:spLocks/>
            </p:cNvSpPr>
            <p:nvPr/>
          </p:nvSpPr>
          <p:spPr bwMode="auto">
            <a:xfrm>
              <a:off x="1434" y="1491"/>
              <a:ext cx="77" cy="37"/>
            </a:xfrm>
            <a:custGeom>
              <a:avLst/>
              <a:gdLst/>
              <a:ahLst/>
              <a:cxnLst>
                <a:cxn ang="0">
                  <a:pos x="136" y="2"/>
                </a:cxn>
                <a:cxn ang="0">
                  <a:pos x="133" y="6"/>
                </a:cxn>
                <a:cxn ang="0">
                  <a:pos x="131" y="10"/>
                </a:cxn>
                <a:cxn ang="0">
                  <a:pos x="128" y="14"/>
                </a:cxn>
                <a:cxn ang="0">
                  <a:pos x="125" y="19"/>
                </a:cxn>
                <a:cxn ang="0">
                  <a:pos x="122" y="25"/>
                </a:cxn>
                <a:cxn ang="0">
                  <a:pos x="118" y="30"/>
                </a:cxn>
                <a:cxn ang="0">
                  <a:pos x="114" y="36"/>
                </a:cxn>
                <a:cxn ang="0">
                  <a:pos x="111" y="41"/>
                </a:cxn>
                <a:cxn ang="0">
                  <a:pos x="107" y="46"/>
                </a:cxn>
                <a:cxn ang="0">
                  <a:pos x="103" y="50"/>
                </a:cxn>
                <a:cxn ang="0">
                  <a:pos x="100" y="55"/>
                </a:cxn>
                <a:cxn ang="0">
                  <a:pos x="96" y="58"/>
                </a:cxn>
                <a:cxn ang="0">
                  <a:pos x="92" y="62"/>
                </a:cxn>
                <a:cxn ang="0">
                  <a:pos x="88" y="64"/>
                </a:cxn>
                <a:cxn ang="0">
                  <a:pos x="85" y="64"/>
                </a:cxn>
                <a:cxn ang="0">
                  <a:pos x="80" y="63"/>
                </a:cxn>
                <a:cxn ang="0">
                  <a:pos x="74" y="62"/>
                </a:cxn>
                <a:cxn ang="0">
                  <a:pos x="68" y="61"/>
                </a:cxn>
                <a:cxn ang="0">
                  <a:pos x="62" y="59"/>
                </a:cxn>
                <a:cxn ang="0">
                  <a:pos x="56" y="56"/>
                </a:cxn>
                <a:cxn ang="0">
                  <a:pos x="50" y="54"/>
                </a:cxn>
                <a:cxn ang="0">
                  <a:pos x="43" y="52"/>
                </a:cxn>
                <a:cxn ang="0">
                  <a:pos x="37" y="49"/>
                </a:cxn>
                <a:cxn ang="0">
                  <a:pos x="31" y="46"/>
                </a:cxn>
                <a:cxn ang="0">
                  <a:pos x="26" y="44"/>
                </a:cxn>
                <a:cxn ang="0">
                  <a:pos x="21" y="42"/>
                </a:cxn>
                <a:cxn ang="0">
                  <a:pos x="16" y="40"/>
                </a:cxn>
                <a:cxn ang="0">
                  <a:pos x="13" y="39"/>
                </a:cxn>
                <a:cxn ang="0">
                  <a:pos x="0" y="18"/>
                </a:cxn>
                <a:cxn ang="0">
                  <a:pos x="2" y="21"/>
                </a:cxn>
                <a:cxn ang="0">
                  <a:pos x="4" y="22"/>
                </a:cxn>
                <a:cxn ang="0">
                  <a:pos x="8" y="24"/>
                </a:cxn>
                <a:cxn ang="0">
                  <a:pos x="12" y="26"/>
                </a:cxn>
                <a:cxn ang="0">
                  <a:pos x="19" y="29"/>
                </a:cxn>
                <a:cxn ang="0">
                  <a:pos x="24" y="32"/>
                </a:cxn>
                <a:cxn ang="0">
                  <a:pos x="30" y="35"/>
                </a:cxn>
                <a:cxn ang="0">
                  <a:pos x="36" y="37"/>
                </a:cxn>
                <a:cxn ang="0">
                  <a:pos x="42" y="40"/>
                </a:cxn>
                <a:cxn ang="0">
                  <a:pos x="48" y="43"/>
                </a:cxn>
                <a:cxn ang="0">
                  <a:pos x="54" y="45"/>
                </a:cxn>
                <a:cxn ang="0">
                  <a:pos x="59" y="47"/>
                </a:cxn>
                <a:cxn ang="0">
                  <a:pos x="64" y="48"/>
                </a:cxn>
                <a:cxn ang="0">
                  <a:pos x="68" y="49"/>
                </a:cxn>
                <a:cxn ang="0">
                  <a:pos x="72" y="49"/>
                </a:cxn>
                <a:cxn ang="0">
                  <a:pos x="79" y="48"/>
                </a:cxn>
                <a:cxn ang="0">
                  <a:pos x="85" y="46"/>
                </a:cxn>
                <a:cxn ang="0">
                  <a:pos x="90" y="44"/>
                </a:cxn>
                <a:cxn ang="0">
                  <a:pos x="94" y="41"/>
                </a:cxn>
                <a:cxn ang="0">
                  <a:pos x="101" y="36"/>
                </a:cxn>
                <a:cxn ang="0">
                  <a:pos x="103" y="34"/>
                </a:cxn>
                <a:cxn ang="0">
                  <a:pos x="137" y="0"/>
                </a:cxn>
              </a:cxnLst>
              <a:rect l="0" t="0" r="r" b="b"/>
              <a:pathLst>
                <a:path w="137" h="64">
                  <a:moveTo>
                    <a:pt x="137" y="0"/>
                  </a:moveTo>
                  <a:lnTo>
                    <a:pt x="136" y="2"/>
                  </a:lnTo>
                  <a:lnTo>
                    <a:pt x="135" y="5"/>
                  </a:lnTo>
                  <a:lnTo>
                    <a:pt x="133" y="6"/>
                  </a:lnTo>
                  <a:lnTo>
                    <a:pt x="132" y="8"/>
                  </a:lnTo>
                  <a:lnTo>
                    <a:pt x="131" y="10"/>
                  </a:lnTo>
                  <a:lnTo>
                    <a:pt x="129" y="12"/>
                  </a:lnTo>
                  <a:lnTo>
                    <a:pt x="128" y="14"/>
                  </a:lnTo>
                  <a:lnTo>
                    <a:pt x="127" y="16"/>
                  </a:lnTo>
                  <a:lnTo>
                    <a:pt x="125" y="19"/>
                  </a:lnTo>
                  <a:lnTo>
                    <a:pt x="123" y="23"/>
                  </a:lnTo>
                  <a:lnTo>
                    <a:pt x="122" y="25"/>
                  </a:lnTo>
                  <a:lnTo>
                    <a:pt x="120" y="28"/>
                  </a:lnTo>
                  <a:lnTo>
                    <a:pt x="118" y="30"/>
                  </a:lnTo>
                  <a:lnTo>
                    <a:pt x="117" y="33"/>
                  </a:lnTo>
                  <a:lnTo>
                    <a:pt x="114" y="36"/>
                  </a:lnTo>
                  <a:lnTo>
                    <a:pt x="113" y="38"/>
                  </a:lnTo>
                  <a:lnTo>
                    <a:pt x="111" y="41"/>
                  </a:lnTo>
                  <a:lnTo>
                    <a:pt x="109" y="44"/>
                  </a:lnTo>
                  <a:lnTo>
                    <a:pt x="107" y="46"/>
                  </a:lnTo>
                  <a:lnTo>
                    <a:pt x="105" y="48"/>
                  </a:lnTo>
                  <a:lnTo>
                    <a:pt x="103" y="50"/>
                  </a:lnTo>
                  <a:lnTo>
                    <a:pt x="102" y="53"/>
                  </a:lnTo>
                  <a:lnTo>
                    <a:pt x="100" y="55"/>
                  </a:lnTo>
                  <a:lnTo>
                    <a:pt x="98" y="57"/>
                  </a:lnTo>
                  <a:lnTo>
                    <a:pt x="96" y="58"/>
                  </a:lnTo>
                  <a:lnTo>
                    <a:pt x="95" y="60"/>
                  </a:lnTo>
                  <a:lnTo>
                    <a:pt x="92" y="62"/>
                  </a:lnTo>
                  <a:lnTo>
                    <a:pt x="90" y="64"/>
                  </a:lnTo>
                  <a:lnTo>
                    <a:pt x="88" y="64"/>
                  </a:lnTo>
                  <a:lnTo>
                    <a:pt x="87" y="64"/>
                  </a:lnTo>
                  <a:lnTo>
                    <a:pt x="85" y="64"/>
                  </a:lnTo>
                  <a:lnTo>
                    <a:pt x="83" y="64"/>
                  </a:lnTo>
                  <a:lnTo>
                    <a:pt x="80" y="63"/>
                  </a:lnTo>
                  <a:lnTo>
                    <a:pt x="78" y="63"/>
                  </a:lnTo>
                  <a:lnTo>
                    <a:pt x="74" y="62"/>
                  </a:lnTo>
                  <a:lnTo>
                    <a:pt x="72" y="62"/>
                  </a:lnTo>
                  <a:lnTo>
                    <a:pt x="68" y="61"/>
                  </a:lnTo>
                  <a:lnTo>
                    <a:pt x="66" y="60"/>
                  </a:lnTo>
                  <a:lnTo>
                    <a:pt x="62" y="59"/>
                  </a:lnTo>
                  <a:lnTo>
                    <a:pt x="59" y="58"/>
                  </a:lnTo>
                  <a:lnTo>
                    <a:pt x="56" y="56"/>
                  </a:lnTo>
                  <a:lnTo>
                    <a:pt x="53" y="55"/>
                  </a:lnTo>
                  <a:lnTo>
                    <a:pt x="50" y="54"/>
                  </a:lnTo>
                  <a:lnTo>
                    <a:pt x="47" y="53"/>
                  </a:lnTo>
                  <a:lnTo>
                    <a:pt x="43" y="52"/>
                  </a:lnTo>
                  <a:lnTo>
                    <a:pt x="40" y="50"/>
                  </a:lnTo>
                  <a:lnTo>
                    <a:pt x="37" y="49"/>
                  </a:lnTo>
                  <a:lnTo>
                    <a:pt x="34" y="48"/>
                  </a:lnTo>
                  <a:lnTo>
                    <a:pt x="31" y="46"/>
                  </a:lnTo>
                  <a:lnTo>
                    <a:pt x="28" y="45"/>
                  </a:lnTo>
                  <a:lnTo>
                    <a:pt x="26" y="44"/>
                  </a:lnTo>
                  <a:lnTo>
                    <a:pt x="24" y="43"/>
                  </a:lnTo>
                  <a:lnTo>
                    <a:pt x="21" y="42"/>
                  </a:lnTo>
                  <a:lnTo>
                    <a:pt x="20" y="41"/>
                  </a:lnTo>
                  <a:lnTo>
                    <a:pt x="16" y="40"/>
                  </a:lnTo>
                  <a:lnTo>
                    <a:pt x="15" y="40"/>
                  </a:lnTo>
                  <a:lnTo>
                    <a:pt x="13" y="39"/>
                  </a:lnTo>
                  <a:lnTo>
                    <a:pt x="13" y="39"/>
                  </a:lnTo>
                  <a:lnTo>
                    <a:pt x="0" y="18"/>
                  </a:lnTo>
                  <a:lnTo>
                    <a:pt x="0" y="18"/>
                  </a:lnTo>
                  <a:lnTo>
                    <a:pt x="2" y="21"/>
                  </a:lnTo>
                  <a:lnTo>
                    <a:pt x="3" y="21"/>
                  </a:lnTo>
                  <a:lnTo>
                    <a:pt x="4" y="22"/>
                  </a:lnTo>
                  <a:lnTo>
                    <a:pt x="6" y="23"/>
                  </a:lnTo>
                  <a:lnTo>
                    <a:pt x="8" y="24"/>
                  </a:lnTo>
                  <a:lnTo>
                    <a:pt x="10" y="25"/>
                  </a:lnTo>
                  <a:lnTo>
                    <a:pt x="12" y="26"/>
                  </a:lnTo>
                  <a:lnTo>
                    <a:pt x="15" y="27"/>
                  </a:lnTo>
                  <a:lnTo>
                    <a:pt x="19" y="29"/>
                  </a:lnTo>
                  <a:lnTo>
                    <a:pt x="21" y="30"/>
                  </a:lnTo>
                  <a:lnTo>
                    <a:pt x="24" y="32"/>
                  </a:lnTo>
                  <a:lnTo>
                    <a:pt x="27" y="33"/>
                  </a:lnTo>
                  <a:lnTo>
                    <a:pt x="30" y="35"/>
                  </a:lnTo>
                  <a:lnTo>
                    <a:pt x="33" y="36"/>
                  </a:lnTo>
                  <a:lnTo>
                    <a:pt x="36" y="37"/>
                  </a:lnTo>
                  <a:lnTo>
                    <a:pt x="38" y="39"/>
                  </a:lnTo>
                  <a:lnTo>
                    <a:pt x="42" y="40"/>
                  </a:lnTo>
                  <a:lnTo>
                    <a:pt x="44" y="41"/>
                  </a:lnTo>
                  <a:lnTo>
                    <a:pt x="48" y="43"/>
                  </a:lnTo>
                  <a:lnTo>
                    <a:pt x="51" y="44"/>
                  </a:lnTo>
                  <a:lnTo>
                    <a:pt x="54" y="45"/>
                  </a:lnTo>
                  <a:lnTo>
                    <a:pt x="56" y="46"/>
                  </a:lnTo>
                  <a:lnTo>
                    <a:pt x="59" y="47"/>
                  </a:lnTo>
                  <a:lnTo>
                    <a:pt x="61" y="48"/>
                  </a:lnTo>
                  <a:lnTo>
                    <a:pt x="64" y="48"/>
                  </a:lnTo>
                  <a:lnTo>
                    <a:pt x="66" y="49"/>
                  </a:lnTo>
                  <a:lnTo>
                    <a:pt x="68" y="49"/>
                  </a:lnTo>
                  <a:lnTo>
                    <a:pt x="70" y="49"/>
                  </a:lnTo>
                  <a:lnTo>
                    <a:pt x="72" y="49"/>
                  </a:lnTo>
                  <a:lnTo>
                    <a:pt x="75" y="49"/>
                  </a:lnTo>
                  <a:lnTo>
                    <a:pt x="79" y="48"/>
                  </a:lnTo>
                  <a:lnTo>
                    <a:pt x="82" y="47"/>
                  </a:lnTo>
                  <a:lnTo>
                    <a:pt x="85" y="46"/>
                  </a:lnTo>
                  <a:lnTo>
                    <a:pt x="87" y="45"/>
                  </a:lnTo>
                  <a:lnTo>
                    <a:pt x="90" y="44"/>
                  </a:lnTo>
                  <a:lnTo>
                    <a:pt x="92" y="42"/>
                  </a:lnTo>
                  <a:lnTo>
                    <a:pt x="94" y="41"/>
                  </a:lnTo>
                  <a:lnTo>
                    <a:pt x="97" y="38"/>
                  </a:lnTo>
                  <a:lnTo>
                    <a:pt x="101" y="36"/>
                  </a:lnTo>
                  <a:lnTo>
                    <a:pt x="102" y="34"/>
                  </a:lnTo>
                  <a:lnTo>
                    <a:pt x="103" y="34"/>
                  </a:lnTo>
                  <a:lnTo>
                    <a:pt x="124" y="0"/>
                  </a:lnTo>
                  <a:lnTo>
                    <a:pt x="137" y="0"/>
                  </a:lnTo>
                  <a:lnTo>
                    <a:pt x="137"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3" name="Freeform 145">
              <a:extLst>
                <a:ext uri="{FF2B5EF4-FFF2-40B4-BE49-F238E27FC236}">
                  <a16:creationId xmlns:a16="http://schemas.microsoft.com/office/drawing/2014/main" id="{61381895-A380-1BC3-156F-864DA47AD17C}"/>
                </a:ext>
              </a:extLst>
            </p:cNvPr>
            <p:cNvSpPr>
              <a:spLocks/>
            </p:cNvSpPr>
            <p:nvPr/>
          </p:nvSpPr>
          <p:spPr bwMode="auto">
            <a:xfrm>
              <a:off x="1523" y="1303"/>
              <a:ext cx="13" cy="9"/>
            </a:xfrm>
            <a:custGeom>
              <a:avLst/>
              <a:gdLst/>
              <a:ahLst/>
              <a:cxnLst>
                <a:cxn ang="0">
                  <a:pos x="23" y="0"/>
                </a:cxn>
                <a:cxn ang="0">
                  <a:pos x="11" y="7"/>
                </a:cxn>
                <a:cxn ang="0">
                  <a:pos x="0" y="6"/>
                </a:cxn>
                <a:cxn ang="0">
                  <a:pos x="6" y="16"/>
                </a:cxn>
                <a:cxn ang="0">
                  <a:pos x="6" y="15"/>
                </a:cxn>
                <a:cxn ang="0">
                  <a:pos x="7" y="15"/>
                </a:cxn>
                <a:cxn ang="0">
                  <a:pos x="9" y="15"/>
                </a:cxn>
                <a:cxn ang="0">
                  <a:pos x="11" y="15"/>
                </a:cxn>
                <a:cxn ang="0">
                  <a:pos x="13" y="14"/>
                </a:cxn>
                <a:cxn ang="0">
                  <a:pos x="15" y="13"/>
                </a:cxn>
                <a:cxn ang="0">
                  <a:pos x="16" y="12"/>
                </a:cxn>
                <a:cxn ang="0">
                  <a:pos x="19" y="11"/>
                </a:cxn>
                <a:cxn ang="0">
                  <a:pos x="20" y="9"/>
                </a:cxn>
                <a:cxn ang="0">
                  <a:pos x="21" y="7"/>
                </a:cxn>
                <a:cxn ang="0">
                  <a:pos x="21" y="5"/>
                </a:cxn>
                <a:cxn ang="0">
                  <a:pos x="22" y="4"/>
                </a:cxn>
                <a:cxn ang="0">
                  <a:pos x="22" y="1"/>
                </a:cxn>
                <a:cxn ang="0">
                  <a:pos x="23" y="0"/>
                </a:cxn>
                <a:cxn ang="0">
                  <a:pos x="23" y="0"/>
                </a:cxn>
              </a:cxnLst>
              <a:rect l="0" t="0" r="r" b="b"/>
              <a:pathLst>
                <a:path w="23" h="16">
                  <a:moveTo>
                    <a:pt x="23" y="0"/>
                  </a:moveTo>
                  <a:lnTo>
                    <a:pt x="11" y="7"/>
                  </a:lnTo>
                  <a:lnTo>
                    <a:pt x="0" y="6"/>
                  </a:lnTo>
                  <a:lnTo>
                    <a:pt x="6" y="16"/>
                  </a:lnTo>
                  <a:lnTo>
                    <a:pt x="6" y="15"/>
                  </a:lnTo>
                  <a:lnTo>
                    <a:pt x="7" y="15"/>
                  </a:lnTo>
                  <a:lnTo>
                    <a:pt x="9" y="15"/>
                  </a:lnTo>
                  <a:lnTo>
                    <a:pt x="11" y="15"/>
                  </a:lnTo>
                  <a:lnTo>
                    <a:pt x="13" y="14"/>
                  </a:lnTo>
                  <a:lnTo>
                    <a:pt x="15" y="13"/>
                  </a:lnTo>
                  <a:lnTo>
                    <a:pt x="16" y="12"/>
                  </a:lnTo>
                  <a:lnTo>
                    <a:pt x="19" y="11"/>
                  </a:lnTo>
                  <a:lnTo>
                    <a:pt x="20" y="9"/>
                  </a:lnTo>
                  <a:lnTo>
                    <a:pt x="21" y="7"/>
                  </a:lnTo>
                  <a:lnTo>
                    <a:pt x="21" y="5"/>
                  </a:lnTo>
                  <a:lnTo>
                    <a:pt x="22" y="4"/>
                  </a:lnTo>
                  <a:lnTo>
                    <a:pt x="22" y="1"/>
                  </a:lnTo>
                  <a:lnTo>
                    <a:pt x="23" y="0"/>
                  </a:lnTo>
                  <a:lnTo>
                    <a:pt x="2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4" name="Freeform 146">
              <a:extLst>
                <a:ext uri="{FF2B5EF4-FFF2-40B4-BE49-F238E27FC236}">
                  <a16:creationId xmlns:a16="http://schemas.microsoft.com/office/drawing/2014/main" id="{1567658C-F58F-D44A-522E-491CE21C8A55}"/>
                </a:ext>
              </a:extLst>
            </p:cNvPr>
            <p:cNvSpPr>
              <a:spLocks/>
            </p:cNvSpPr>
            <p:nvPr/>
          </p:nvSpPr>
          <p:spPr bwMode="auto">
            <a:xfrm>
              <a:off x="1499" y="1270"/>
              <a:ext cx="8" cy="24"/>
            </a:xfrm>
            <a:custGeom>
              <a:avLst/>
              <a:gdLst/>
              <a:ahLst/>
              <a:cxnLst>
                <a:cxn ang="0">
                  <a:pos x="8" y="42"/>
                </a:cxn>
                <a:cxn ang="0">
                  <a:pos x="0" y="41"/>
                </a:cxn>
                <a:cxn ang="0">
                  <a:pos x="0" y="40"/>
                </a:cxn>
                <a:cxn ang="0">
                  <a:pos x="1" y="39"/>
                </a:cxn>
                <a:cxn ang="0">
                  <a:pos x="1" y="38"/>
                </a:cxn>
                <a:cxn ang="0">
                  <a:pos x="2" y="36"/>
                </a:cxn>
                <a:cxn ang="0">
                  <a:pos x="3" y="34"/>
                </a:cxn>
                <a:cxn ang="0">
                  <a:pos x="4" y="31"/>
                </a:cxn>
                <a:cxn ang="0">
                  <a:pos x="4" y="28"/>
                </a:cxn>
                <a:cxn ang="0">
                  <a:pos x="5" y="24"/>
                </a:cxn>
                <a:cxn ang="0">
                  <a:pos x="5" y="20"/>
                </a:cxn>
                <a:cxn ang="0">
                  <a:pos x="6" y="17"/>
                </a:cxn>
                <a:cxn ang="0">
                  <a:pos x="6" y="14"/>
                </a:cxn>
                <a:cxn ang="0">
                  <a:pos x="6" y="11"/>
                </a:cxn>
                <a:cxn ang="0">
                  <a:pos x="6" y="10"/>
                </a:cxn>
                <a:cxn ang="0">
                  <a:pos x="7" y="9"/>
                </a:cxn>
                <a:cxn ang="0">
                  <a:pos x="10" y="0"/>
                </a:cxn>
                <a:cxn ang="0">
                  <a:pos x="10" y="0"/>
                </a:cxn>
                <a:cxn ang="0">
                  <a:pos x="11" y="1"/>
                </a:cxn>
                <a:cxn ang="0">
                  <a:pos x="11" y="4"/>
                </a:cxn>
                <a:cxn ang="0">
                  <a:pos x="13" y="7"/>
                </a:cxn>
                <a:cxn ang="0">
                  <a:pos x="13" y="10"/>
                </a:cxn>
                <a:cxn ang="0">
                  <a:pos x="14" y="14"/>
                </a:cxn>
                <a:cxn ang="0">
                  <a:pos x="14" y="17"/>
                </a:cxn>
                <a:cxn ang="0">
                  <a:pos x="14" y="20"/>
                </a:cxn>
                <a:cxn ang="0">
                  <a:pos x="14" y="24"/>
                </a:cxn>
                <a:cxn ang="0">
                  <a:pos x="13" y="27"/>
                </a:cxn>
                <a:cxn ang="0">
                  <a:pos x="11" y="30"/>
                </a:cxn>
                <a:cxn ang="0">
                  <a:pos x="10" y="34"/>
                </a:cxn>
                <a:cxn ang="0">
                  <a:pos x="9" y="37"/>
                </a:cxn>
                <a:cxn ang="0">
                  <a:pos x="8" y="39"/>
                </a:cxn>
                <a:cxn ang="0">
                  <a:pos x="8" y="41"/>
                </a:cxn>
                <a:cxn ang="0">
                  <a:pos x="8" y="42"/>
                </a:cxn>
                <a:cxn ang="0">
                  <a:pos x="8" y="42"/>
                </a:cxn>
              </a:cxnLst>
              <a:rect l="0" t="0" r="r" b="b"/>
              <a:pathLst>
                <a:path w="14" h="42">
                  <a:moveTo>
                    <a:pt x="8" y="42"/>
                  </a:moveTo>
                  <a:lnTo>
                    <a:pt x="0" y="41"/>
                  </a:lnTo>
                  <a:lnTo>
                    <a:pt x="0" y="40"/>
                  </a:lnTo>
                  <a:lnTo>
                    <a:pt x="1" y="39"/>
                  </a:lnTo>
                  <a:lnTo>
                    <a:pt x="1" y="38"/>
                  </a:lnTo>
                  <a:lnTo>
                    <a:pt x="2" y="36"/>
                  </a:lnTo>
                  <a:lnTo>
                    <a:pt x="3" y="34"/>
                  </a:lnTo>
                  <a:lnTo>
                    <a:pt x="4" y="31"/>
                  </a:lnTo>
                  <a:lnTo>
                    <a:pt x="4" y="28"/>
                  </a:lnTo>
                  <a:lnTo>
                    <a:pt x="5" y="24"/>
                  </a:lnTo>
                  <a:lnTo>
                    <a:pt x="5" y="20"/>
                  </a:lnTo>
                  <a:lnTo>
                    <a:pt x="6" y="17"/>
                  </a:lnTo>
                  <a:lnTo>
                    <a:pt x="6" y="14"/>
                  </a:lnTo>
                  <a:lnTo>
                    <a:pt x="6" y="11"/>
                  </a:lnTo>
                  <a:lnTo>
                    <a:pt x="6" y="10"/>
                  </a:lnTo>
                  <a:lnTo>
                    <a:pt x="7" y="9"/>
                  </a:lnTo>
                  <a:lnTo>
                    <a:pt x="10" y="0"/>
                  </a:lnTo>
                  <a:lnTo>
                    <a:pt x="10" y="0"/>
                  </a:lnTo>
                  <a:lnTo>
                    <a:pt x="11" y="1"/>
                  </a:lnTo>
                  <a:lnTo>
                    <a:pt x="11" y="4"/>
                  </a:lnTo>
                  <a:lnTo>
                    <a:pt x="13" y="7"/>
                  </a:lnTo>
                  <a:lnTo>
                    <a:pt x="13" y="10"/>
                  </a:lnTo>
                  <a:lnTo>
                    <a:pt x="14" y="14"/>
                  </a:lnTo>
                  <a:lnTo>
                    <a:pt x="14" y="17"/>
                  </a:lnTo>
                  <a:lnTo>
                    <a:pt x="14" y="20"/>
                  </a:lnTo>
                  <a:lnTo>
                    <a:pt x="14" y="24"/>
                  </a:lnTo>
                  <a:lnTo>
                    <a:pt x="13" y="27"/>
                  </a:lnTo>
                  <a:lnTo>
                    <a:pt x="11" y="30"/>
                  </a:lnTo>
                  <a:lnTo>
                    <a:pt x="10" y="34"/>
                  </a:lnTo>
                  <a:lnTo>
                    <a:pt x="9" y="37"/>
                  </a:lnTo>
                  <a:lnTo>
                    <a:pt x="8" y="39"/>
                  </a:lnTo>
                  <a:lnTo>
                    <a:pt x="8" y="41"/>
                  </a:lnTo>
                  <a:lnTo>
                    <a:pt x="8" y="42"/>
                  </a:lnTo>
                  <a:lnTo>
                    <a:pt x="8" y="4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5" name="Freeform 147">
              <a:extLst>
                <a:ext uri="{FF2B5EF4-FFF2-40B4-BE49-F238E27FC236}">
                  <a16:creationId xmlns:a16="http://schemas.microsoft.com/office/drawing/2014/main" id="{5E2B0114-BCB1-AB24-90F5-71F7EC0E726E}"/>
                </a:ext>
              </a:extLst>
            </p:cNvPr>
            <p:cNvSpPr>
              <a:spLocks/>
            </p:cNvSpPr>
            <p:nvPr/>
          </p:nvSpPr>
          <p:spPr bwMode="auto">
            <a:xfrm>
              <a:off x="1447" y="1265"/>
              <a:ext cx="14" cy="29"/>
            </a:xfrm>
            <a:custGeom>
              <a:avLst/>
              <a:gdLst/>
              <a:ahLst/>
              <a:cxnLst>
                <a:cxn ang="0">
                  <a:pos x="17" y="49"/>
                </a:cxn>
                <a:cxn ang="0">
                  <a:pos x="17" y="48"/>
                </a:cxn>
                <a:cxn ang="0">
                  <a:pos x="17" y="48"/>
                </a:cxn>
                <a:cxn ang="0">
                  <a:pos x="17" y="46"/>
                </a:cxn>
                <a:cxn ang="0">
                  <a:pos x="17" y="45"/>
                </a:cxn>
                <a:cxn ang="0">
                  <a:pos x="17" y="42"/>
                </a:cxn>
                <a:cxn ang="0">
                  <a:pos x="17" y="40"/>
                </a:cxn>
                <a:cxn ang="0">
                  <a:pos x="17" y="36"/>
                </a:cxn>
                <a:cxn ang="0">
                  <a:pos x="17" y="34"/>
                </a:cxn>
                <a:cxn ang="0">
                  <a:pos x="17" y="30"/>
                </a:cxn>
                <a:cxn ang="0">
                  <a:pos x="16" y="28"/>
                </a:cxn>
                <a:cxn ang="0">
                  <a:pos x="15" y="26"/>
                </a:cxn>
                <a:cxn ang="0">
                  <a:pos x="14" y="24"/>
                </a:cxn>
                <a:cxn ang="0">
                  <a:pos x="12" y="22"/>
                </a:cxn>
                <a:cxn ang="0">
                  <a:pos x="11" y="20"/>
                </a:cxn>
                <a:cxn ang="0">
                  <a:pos x="10" y="18"/>
                </a:cxn>
                <a:cxn ang="0">
                  <a:pos x="8" y="16"/>
                </a:cxn>
                <a:cxn ang="0">
                  <a:pos x="5" y="13"/>
                </a:cxn>
                <a:cxn ang="0">
                  <a:pos x="2" y="10"/>
                </a:cxn>
                <a:cxn ang="0">
                  <a:pos x="0" y="8"/>
                </a:cxn>
                <a:cxn ang="0">
                  <a:pos x="0" y="8"/>
                </a:cxn>
                <a:cxn ang="0">
                  <a:pos x="5" y="0"/>
                </a:cxn>
                <a:cxn ang="0">
                  <a:pos x="5" y="1"/>
                </a:cxn>
                <a:cxn ang="0">
                  <a:pos x="7" y="3"/>
                </a:cxn>
                <a:cxn ang="0">
                  <a:pos x="8" y="4"/>
                </a:cxn>
                <a:cxn ang="0">
                  <a:pos x="10" y="6"/>
                </a:cxn>
                <a:cxn ang="0">
                  <a:pos x="11" y="8"/>
                </a:cxn>
                <a:cxn ang="0">
                  <a:pos x="13" y="10"/>
                </a:cxn>
                <a:cxn ang="0">
                  <a:pos x="15" y="12"/>
                </a:cxn>
                <a:cxn ang="0">
                  <a:pos x="16" y="14"/>
                </a:cxn>
                <a:cxn ang="0">
                  <a:pos x="18" y="17"/>
                </a:cxn>
                <a:cxn ang="0">
                  <a:pos x="19" y="19"/>
                </a:cxn>
                <a:cxn ang="0">
                  <a:pos x="21" y="21"/>
                </a:cxn>
                <a:cxn ang="0">
                  <a:pos x="22" y="24"/>
                </a:cxn>
                <a:cxn ang="0">
                  <a:pos x="22" y="26"/>
                </a:cxn>
                <a:cxn ang="0">
                  <a:pos x="23" y="29"/>
                </a:cxn>
                <a:cxn ang="0">
                  <a:pos x="23" y="32"/>
                </a:cxn>
                <a:cxn ang="0">
                  <a:pos x="23" y="34"/>
                </a:cxn>
                <a:cxn ang="0">
                  <a:pos x="23" y="36"/>
                </a:cxn>
                <a:cxn ang="0">
                  <a:pos x="23" y="38"/>
                </a:cxn>
                <a:cxn ang="0">
                  <a:pos x="23" y="41"/>
                </a:cxn>
                <a:cxn ang="0">
                  <a:pos x="23" y="44"/>
                </a:cxn>
                <a:cxn ang="0">
                  <a:pos x="23" y="46"/>
                </a:cxn>
                <a:cxn ang="0">
                  <a:pos x="23" y="48"/>
                </a:cxn>
                <a:cxn ang="0">
                  <a:pos x="23" y="49"/>
                </a:cxn>
                <a:cxn ang="0">
                  <a:pos x="23" y="50"/>
                </a:cxn>
                <a:cxn ang="0">
                  <a:pos x="17" y="49"/>
                </a:cxn>
                <a:cxn ang="0">
                  <a:pos x="17" y="49"/>
                </a:cxn>
              </a:cxnLst>
              <a:rect l="0" t="0" r="r" b="b"/>
              <a:pathLst>
                <a:path w="23" h="50">
                  <a:moveTo>
                    <a:pt x="17" y="49"/>
                  </a:moveTo>
                  <a:lnTo>
                    <a:pt x="17" y="48"/>
                  </a:lnTo>
                  <a:lnTo>
                    <a:pt x="17" y="48"/>
                  </a:lnTo>
                  <a:lnTo>
                    <a:pt x="17" y="46"/>
                  </a:lnTo>
                  <a:lnTo>
                    <a:pt x="17" y="45"/>
                  </a:lnTo>
                  <a:lnTo>
                    <a:pt x="17" y="42"/>
                  </a:lnTo>
                  <a:lnTo>
                    <a:pt x="17" y="40"/>
                  </a:lnTo>
                  <a:lnTo>
                    <a:pt x="17" y="36"/>
                  </a:lnTo>
                  <a:lnTo>
                    <a:pt x="17" y="34"/>
                  </a:lnTo>
                  <a:lnTo>
                    <a:pt x="17" y="30"/>
                  </a:lnTo>
                  <a:lnTo>
                    <a:pt x="16" y="28"/>
                  </a:lnTo>
                  <a:lnTo>
                    <a:pt x="15" y="26"/>
                  </a:lnTo>
                  <a:lnTo>
                    <a:pt x="14" y="24"/>
                  </a:lnTo>
                  <a:lnTo>
                    <a:pt x="12" y="22"/>
                  </a:lnTo>
                  <a:lnTo>
                    <a:pt x="11" y="20"/>
                  </a:lnTo>
                  <a:lnTo>
                    <a:pt x="10" y="18"/>
                  </a:lnTo>
                  <a:lnTo>
                    <a:pt x="8" y="16"/>
                  </a:lnTo>
                  <a:lnTo>
                    <a:pt x="5" y="13"/>
                  </a:lnTo>
                  <a:lnTo>
                    <a:pt x="2" y="10"/>
                  </a:lnTo>
                  <a:lnTo>
                    <a:pt x="0" y="8"/>
                  </a:lnTo>
                  <a:lnTo>
                    <a:pt x="0" y="8"/>
                  </a:lnTo>
                  <a:lnTo>
                    <a:pt x="5" y="0"/>
                  </a:lnTo>
                  <a:lnTo>
                    <a:pt x="5" y="1"/>
                  </a:lnTo>
                  <a:lnTo>
                    <a:pt x="7" y="3"/>
                  </a:lnTo>
                  <a:lnTo>
                    <a:pt x="8" y="4"/>
                  </a:lnTo>
                  <a:lnTo>
                    <a:pt x="10" y="6"/>
                  </a:lnTo>
                  <a:lnTo>
                    <a:pt x="11" y="8"/>
                  </a:lnTo>
                  <a:lnTo>
                    <a:pt x="13" y="10"/>
                  </a:lnTo>
                  <a:lnTo>
                    <a:pt x="15" y="12"/>
                  </a:lnTo>
                  <a:lnTo>
                    <a:pt x="16" y="14"/>
                  </a:lnTo>
                  <a:lnTo>
                    <a:pt x="18" y="17"/>
                  </a:lnTo>
                  <a:lnTo>
                    <a:pt x="19" y="19"/>
                  </a:lnTo>
                  <a:lnTo>
                    <a:pt x="21" y="21"/>
                  </a:lnTo>
                  <a:lnTo>
                    <a:pt x="22" y="24"/>
                  </a:lnTo>
                  <a:lnTo>
                    <a:pt x="22" y="26"/>
                  </a:lnTo>
                  <a:lnTo>
                    <a:pt x="23" y="29"/>
                  </a:lnTo>
                  <a:lnTo>
                    <a:pt x="23" y="32"/>
                  </a:lnTo>
                  <a:lnTo>
                    <a:pt x="23" y="34"/>
                  </a:lnTo>
                  <a:lnTo>
                    <a:pt x="23" y="36"/>
                  </a:lnTo>
                  <a:lnTo>
                    <a:pt x="23" y="38"/>
                  </a:lnTo>
                  <a:lnTo>
                    <a:pt x="23" y="41"/>
                  </a:lnTo>
                  <a:lnTo>
                    <a:pt x="23" y="44"/>
                  </a:lnTo>
                  <a:lnTo>
                    <a:pt x="23" y="46"/>
                  </a:lnTo>
                  <a:lnTo>
                    <a:pt x="23" y="48"/>
                  </a:lnTo>
                  <a:lnTo>
                    <a:pt x="23" y="49"/>
                  </a:lnTo>
                  <a:lnTo>
                    <a:pt x="23" y="50"/>
                  </a:lnTo>
                  <a:lnTo>
                    <a:pt x="17" y="49"/>
                  </a:lnTo>
                  <a:lnTo>
                    <a:pt x="17" y="4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6" name="Freeform 148">
              <a:extLst>
                <a:ext uri="{FF2B5EF4-FFF2-40B4-BE49-F238E27FC236}">
                  <a16:creationId xmlns:a16="http://schemas.microsoft.com/office/drawing/2014/main" id="{82FAD5CE-FA4A-DE04-A969-4253F4E74F37}"/>
                </a:ext>
              </a:extLst>
            </p:cNvPr>
            <p:cNvSpPr>
              <a:spLocks/>
            </p:cNvSpPr>
            <p:nvPr/>
          </p:nvSpPr>
          <p:spPr bwMode="auto">
            <a:xfrm>
              <a:off x="1465" y="1383"/>
              <a:ext cx="27" cy="14"/>
            </a:xfrm>
            <a:custGeom>
              <a:avLst/>
              <a:gdLst/>
              <a:ahLst/>
              <a:cxnLst>
                <a:cxn ang="0">
                  <a:pos x="44" y="4"/>
                </a:cxn>
                <a:cxn ang="0">
                  <a:pos x="43" y="5"/>
                </a:cxn>
                <a:cxn ang="0">
                  <a:pos x="40" y="8"/>
                </a:cxn>
                <a:cxn ang="0">
                  <a:pos x="38" y="10"/>
                </a:cxn>
                <a:cxn ang="0">
                  <a:pos x="36" y="11"/>
                </a:cxn>
                <a:cxn ang="0">
                  <a:pos x="34" y="12"/>
                </a:cxn>
                <a:cxn ang="0">
                  <a:pos x="31" y="12"/>
                </a:cxn>
                <a:cxn ang="0">
                  <a:pos x="28" y="10"/>
                </a:cxn>
                <a:cxn ang="0">
                  <a:pos x="25" y="9"/>
                </a:cxn>
                <a:cxn ang="0">
                  <a:pos x="21" y="7"/>
                </a:cxn>
                <a:cxn ang="0">
                  <a:pos x="19" y="5"/>
                </a:cxn>
                <a:cxn ang="0">
                  <a:pos x="17" y="3"/>
                </a:cxn>
                <a:cxn ang="0">
                  <a:pos x="15" y="1"/>
                </a:cxn>
                <a:cxn ang="0">
                  <a:pos x="14" y="0"/>
                </a:cxn>
                <a:cxn ang="0">
                  <a:pos x="0" y="6"/>
                </a:cxn>
                <a:cxn ang="0">
                  <a:pos x="5" y="16"/>
                </a:cxn>
                <a:cxn ang="0">
                  <a:pos x="40" y="23"/>
                </a:cxn>
                <a:cxn ang="0">
                  <a:pos x="49" y="6"/>
                </a:cxn>
                <a:cxn ang="0">
                  <a:pos x="44" y="4"/>
                </a:cxn>
                <a:cxn ang="0">
                  <a:pos x="44" y="4"/>
                </a:cxn>
              </a:cxnLst>
              <a:rect l="0" t="0" r="r" b="b"/>
              <a:pathLst>
                <a:path w="49" h="23">
                  <a:moveTo>
                    <a:pt x="44" y="4"/>
                  </a:moveTo>
                  <a:lnTo>
                    <a:pt x="43" y="5"/>
                  </a:lnTo>
                  <a:lnTo>
                    <a:pt x="40" y="8"/>
                  </a:lnTo>
                  <a:lnTo>
                    <a:pt x="38" y="10"/>
                  </a:lnTo>
                  <a:lnTo>
                    <a:pt x="36" y="11"/>
                  </a:lnTo>
                  <a:lnTo>
                    <a:pt x="34" y="12"/>
                  </a:lnTo>
                  <a:lnTo>
                    <a:pt x="31" y="12"/>
                  </a:lnTo>
                  <a:lnTo>
                    <a:pt x="28" y="10"/>
                  </a:lnTo>
                  <a:lnTo>
                    <a:pt x="25" y="9"/>
                  </a:lnTo>
                  <a:lnTo>
                    <a:pt x="21" y="7"/>
                  </a:lnTo>
                  <a:lnTo>
                    <a:pt x="19" y="5"/>
                  </a:lnTo>
                  <a:lnTo>
                    <a:pt x="17" y="3"/>
                  </a:lnTo>
                  <a:lnTo>
                    <a:pt x="15" y="1"/>
                  </a:lnTo>
                  <a:lnTo>
                    <a:pt x="14" y="0"/>
                  </a:lnTo>
                  <a:lnTo>
                    <a:pt x="0" y="6"/>
                  </a:lnTo>
                  <a:lnTo>
                    <a:pt x="5" y="16"/>
                  </a:lnTo>
                  <a:lnTo>
                    <a:pt x="40" y="23"/>
                  </a:lnTo>
                  <a:lnTo>
                    <a:pt x="49" y="6"/>
                  </a:lnTo>
                  <a:lnTo>
                    <a:pt x="44" y="4"/>
                  </a:lnTo>
                  <a:lnTo>
                    <a:pt x="44" y="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7" name="Freeform 149">
              <a:extLst>
                <a:ext uri="{FF2B5EF4-FFF2-40B4-BE49-F238E27FC236}">
                  <a16:creationId xmlns:a16="http://schemas.microsoft.com/office/drawing/2014/main" id="{23CB29A8-6487-2821-69EB-01A48075A8F2}"/>
                </a:ext>
              </a:extLst>
            </p:cNvPr>
            <p:cNvSpPr>
              <a:spLocks/>
            </p:cNvSpPr>
            <p:nvPr/>
          </p:nvSpPr>
          <p:spPr bwMode="auto">
            <a:xfrm>
              <a:off x="1638" y="1592"/>
              <a:ext cx="17" cy="43"/>
            </a:xfrm>
            <a:custGeom>
              <a:avLst/>
              <a:gdLst/>
              <a:ahLst/>
              <a:cxnLst>
                <a:cxn ang="0">
                  <a:pos x="21" y="76"/>
                </a:cxn>
                <a:cxn ang="0">
                  <a:pos x="0" y="25"/>
                </a:cxn>
                <a:cxn ang="0">
                  <a:pos x="10" y="0"/>
                </a:cxn>
                <a:cxn ang="0">
                  <a:pos x="31" y="65"/>
                </a:cxn>
                <a:cxn ang="0">
                  <a:pos x="21" y="76"/>
                </a:cxn>
                <a:cxn ang="0">
                  <a:pos x="21" y="76"/>
                </a:cxn>
              </a:cxnLst>
              <a:rect l="0" t="0" r="r" b="b"/>
              <a:pathLst>
                <a:path w="31" h="76">
                  <a:moveTo>
                    <a:pt x="21" y="76"/>
                  </a:moveTo>
                  <a:lnTo>
                    <a:pt x="0" y="25"/>
                  </a:lnTo>
                  <a:lnTo>
                    <a:pt x="10" y="0"/>
                  </a:lnTo>
                  <a:lnTo>
                    <a:pt x="31" y="65"/>
                  </a:lnTo>
                  <a:lnTo>
                    <a:pt x="21" y="76"/>
                  </a:lnTo>
                  <a:lnTo>
                    <a:pt x="21" y="7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8" name="Freeform 153">
              <a:extLst>
                <a:ext uri="{FF2B5EF4-FFF2-40B4-BE49-F238E27FC236}">
                  <a16:creationId xmlns:a16="http://schemas.microsoft.com/office/drawing/2014/main" id="{08A01E99-632F-0C70-D6BD-13BA77CCB6D0}"/>
                </a:ext>
              </a:extLst>
            </p:cNvPr>
            <p:cNvSpPr>
              <a:spLocks/>
            </p:cNvSpPr>
            <p:nvPr/>
          </p:nvSpPr>
          <p:spPr bwMode="auto">
            <a:xfrm>
              <a:off x="1364" y="1881"/>
              <a:ext cx="93" cy="15"/>
            </a:xfrm>
            <a:custGeom>
              <a:avLst/>
              <a:gdLst/>
              <a:ahLst/>
              <a:cxnLst>
                <a:cxn ang="0">
                  <a:pos x="3" y="0"/>
                </a:cxn>
                <a:cxn ang="0">
                  <a:pos x="143" y="15"/>
                </a:cxn>
                <a:cxn ang="0">
                  <a:pos x="163" y="25"/>
                </a:cxn>
                <a:cxn ang="0">
                  <a:pos x="98" y="23"/>
                </a:cxn>
                <a:cxn ang="0">
                  <a:pos x="0" y="11"/>
                </a:cxn>
                <a:cxn ang="0">
                  <a:pos x="3" y="0"/>
                </a:cxn>
                <a:cxn ang="0">
                  <a:pos x="3" y="0"/>
                </a:cxn>
              </a:cxnLst>
              <a:rect l="0" t="0" r="r" b="b"/>
              <a:pathLst>
                <a:path w="163" h="25">
                  <a:moveTo>
                    <a:pt x="3" y="0"/>
                  </a:moveTo>
                  <a:lnTo>
                    <a:pt x="143" y="15"/>
                  </a:lnTo>
                  <a:lnTo>
                    <a:pt x="163" y="25"/>
                  </a:lnTo>
                  <a:lnTo>
                    <a:pt x="98" y="23"/>
                  </a:lnTo>
                  <a:lnTo>
                    <a:pt x="0" y="11"/>
                  </a:lnTo>
                  <a:lnTo>
                    <a:pt x="3" y="0"/>
                  </a:lnTo>
                  <a:lnTo>
                    <a:pt x="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9" name="Freeform 154">
              <a:extLst>
                <a:ext uri="{FF2B5EF4-FFF2-40B4-BE49-F238E27FC236}">
                  <a16:creationId xmlns:a16="http://schemas.microsoft.com/office/drawing/2014/main" id="{35F3F4B7-BEC3-2BED-8B2A-D50E3158BBC7}"/>
                </a:ext>
              </a:extLst>
            </p:cNvPr>
            <p:cNvSpPr>
              <a:spLocks/>
            </p:cNvSpPr>
            <p:nvPr/>
          </p:nvSpPr>
          <p:spPr bwMode="auto">
            <a:xfrm>
              <a:off x="1591" y="1640"/>
              <a:ext cx="12" cy="29"/>
            </a:xfrm>
            <a:custGeom>
              <a:avLst/>
              <a:gdLst/>
              <a:ahLst/>
              <a:cxnLst>
                <a:cxn ang="0">
                  <a:pos x="10" y="0"/>
                </a:cxn>
                <a:cxn ang="0">
                  <a:pos x="0" y="51"/>
                </a:cxn>
                <a:cxn ang="0">
                  <a:pos x="13" y="53"/>
                </a:cxn>
                <a:cxn ang="0">
                  <a:pos x="20" y="4"/>
                </a:cxn>
                <a:cxn ang="0">
                  <a:pos x="10" y="0"/>
                </a:cxn>
                <a:cxn ang="0">
                  <a:pos x="10" y="0"/>
                </a:cxn>
              </a:cxnLst>
              <a:rect l="0" t="0" r="r" b="b"/>
              <a:pathLst>
                <a:path w="20" h="53">
                  <a:moveTo>
                    <a:pt x="10" y="0"/>
                  </a:moveTo>
                  <a:lnTo>
                    <a:pt x="0" y="51"/>
                  </a:lnTo>
                  <a:lnTo>
                    <a:pt x="13" y="53"/>
                  </a:lnTo>
                  <a:lnTo>
                    <a:pt x="20" y="4"/>
                  </a:lnTo>
                  <a:lnTo>
                    <a:pt x="10" y="0"/>
                  </a:lnTo>
                  <a:lnTo>
                    <a:pt x="1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0" name="Freeform 155">
              <a:extLst>
                <a:ext uri="{FF2B5EF4-FFF2-40B4-BE49-F238E27FC236}">
                  <a16:creationId xmlns:a16="http://schemas.microsoft.com/office/drawing/2014/main" id="{F1152AF5-3816-A706-DBF2-F5F61234ED18}"/>
                </a:ext>
              </a:extLst>
            </p:cNvPr>
            <p:cNvSpPr>
              <a:spLocks/>
            </p:cNvSpPr>
            <p:nvPr/>
          </p:nvSpPr>
          <p:spPr bwMode="auto">
            <a:xfrm>
              <a:off x="1354" y="1640"/>
              <a:ext cx="124" cy="51"/>
            </a:xfrm>
            <a:custGeom>
              <a:avLst/>
              <a:gdLst/>
              <a:ahLst/>
              <a:cxnLst>
                <a:cxn ang="0">
                  <a:pos x="198" y="0"/>
                </a:cxn>
                <a:cxn ang="0">
                  <a:pos x="198" y="0"/>
                </a:cxn>
                <a:cxn ang="0">
                  <a:pos x="198" y="1"/>
                </a:cxn>
                <a:cxn ang="0">
                  <a:pos x="197" y="2"/>
                </a:cxn>
                <a:cxn ang="0">
                  <a:pos x="197" y="5"/>
                </a:cxn>
                <a:cxn ang="0">
                  <a:pos x="196" y="7"/>
                </a:cxn>
                <a:cxn ang="0">
                  <a:pos x="196" y="10"/>
                </a:cxn>
                <a:cxn ang="0">
                  <a:pos x="195" y="13"/>
                </a:cxn>
                <a:cxn ang="0">
                  <a:pos x="194" y="16"/>
                </a:cxn>
                <a:cxn ang="0">
                  <a:pos x="193" y="20"/>
                </a:cxn>
                <a:cxn ang="0">
                  <a:pos x="192" y="23"/>
                </a:cxn>
                <a:cxn ang="0">
                  <a:pos x="191" y="26"/>
                </a:cxn>
                <a:cxn ang="0">
                  <a:pos x="190" y="29"/>
                </a:cxn>
                <a:cxn ang="0">
                  <a:pos x="189" y="32"/>
                </a:cxn>
                <a:cxn ang="0">
                  <a:pos x="188" y="36"/>
                </a:cxn>
                <a:cxn ang="0">
                  <a:pos x="186" y="39"/>
                </a:cxn>
                <a:cxn ang="0">
                  <a:pos x="185" y="41"/>
                </a:cxn>
                <a:cxn ang="0">
                  <a:pos x="184" y="42"/>
                </a:cxn>
                <a:cxn ang="0">
                  <a:pos x="183" y="42"/>
                </a:cxn>
                <a:cxn ang="0">
                  <a:pos x="181" y="43"/>
                </a:cxn>
                <a:cxn ang="0">
                  <a:pos x="179" y="44"/>
                </a:cxn>
                <a:cxn ang="0">
                  <a:pos x="176" y="45"/>
                </a:cxn>
                <a:cxn ang="0">
                  <a:pos x="174" y="47"/>
                </a:cxn>
                <a:cxn ang="0">
                  <a:pos x="171" y="48"/>
                </a:cxn>
                <a:cxn ang="0">
                  <a:pos x="168" y="49"/>
                </a:cxn>
                <a:cxn ang="0">
                  <a:pos x="165" y="50"/>
                </a:cxn>
                <a:cxn ang="0">
                  <a:pos x="162" y="51"/>
                </a:cxn>
                <a:cxn ang="0">
                  <a:pos x="157" y="53"/>
                </a:cxn>
                <a:cxn ang="0">
                  <a:pos x="154" y="54"/>
                </a:cxn>
                <a:cxn ang="0">
                  <a:pos x="150" y="55"/>
                </a:cxn>
                <a:cxn ang="0">
                  <a:pos x="146" y="56"/>
                </a:cxn>
                <a:cxn ang="0">
                  <a:pos x="143" y="58"/>
                </a:cxn>
                <a:cxn ang="0">
                  <a:pos x="139" y="59"/>
                </a:cxn>
                <a:cxn ang="0">
                  <a:pos x="135" y="60"/>
                </a:cxn>
                <a:cxn ang="0">
                  <a:pos x="132" y="61"/>
                </a:cxn>
                <a:cxn ang="0">
                  <a:pos x="128" y="62"/>
                </a:cxn>
                <a:cxn ang="0">
                  <a:pos x="124" y="63"/>
                </a:cxn>
                <a:cxn ang="0">
                  <a:pos x="121" y="64"/>
                </a:cxn>
                <a:cxn ang="0">
                  <a:pos x="118" y="65"/>
                </a:cxn>
                <a:cxn ang="0">
                  <a:pos x="114" y="66"/>
                </a:cxn>
                <a:cxn ang="0">
                  <a:pos x="112" y="67"/>
                </a:cxn>
                <a:cxn ang="0">
                  <a:pos x="109" y="68"/>
                </a:cxn>
                <a:cxn ang="0">
                  <a:pos x="107" y="68"/>
                </a:cxn>
                <a:cxn ang="0">
                  <a:pos x="105" y="69"/>
                </a:cxn>
                <a:cxn ang="0">
                  <a:pos x="103" y="70"/>
                </a:cxn>
                <a:cxn ang="0">
                  <a:pos x="101" y="70"/>
                </a:cxn>
                <a:cxn ang="0">
                  <a:pos x="99" y="71"/>
                </a:cxn>
                <a:cxn ang="0">
                  <a:pos x="0" y="27"/>
                </a:cxn>
                <a:cxn ang="0">
                  <a:pos x="1" y="41"/>
                </a:cxn>
                <a:cxn ang="0">
                  <a:pos x="96" y="90"/>
                </a:cxn>
                <a:cxn ang="0">
                  <a:pos x="199" y="59"/>
                </a:cxn>
                <a:cxn ang="0">
                  <a:pos x="218" y="0"/>
                </a:cxn>
                <a:cxn ang="0">
                  <a:pos x="198" y="0"/>
                </a:cxn>
                <a:cxn ang="0">
                  <a:pos x="198" y="0"/>
                </a:cxn>
              </a:cxnLst>
              <a:rect l="0" t="0" r="r" b="b"/>
              <a:pathLst>
                <a:path w="218" h="90">
                  <a:moveTo>
                    <a:pt x="198" y="0"/>
                  </a:moveTo>
                  <a:lnTo>
                    <a:pt x="198" y="0"/>
                  </a:lnTo>
                  <a:lnTo>
                    <a:pt x="198" y="1"/>
                  </a:lnTo>
                  <a:lnTo>
                    <a:pt x="197" y="2"/>
                  </a:lnTo>
                  <a:lnTo>
                    <a:pt x="197" y="5"/>
                  </a:lnTo>
                  <a:lnTo>
                    <a:pt x="196" y="7"/>
                  </a:lnTo>
                  <a:lnTo>
                    <a:pt x="196" y="10"/>
                  </a:lnTo>
                  <a:lnTo>
                    <a:pt x="195" y="13"/>
                  </a:lnTo>
                  <a:lnTo>
                    <a:pt x="194" y="16"/>
                  </a:lnTo>
                  <a:lnTo>
                    <a:pt x="193" y="20"/>
                  </a:lnTo>
                  <a:lnTo>
                    <a:pt x="192" y="23"/>
                  </a:lnTo>
                  <a:lnTo>
                    <a:pt x="191" y="26"/>
                  </a:lnTo>
                  <a:lnTo>
                    <a:pt x="190" y="29"/>
                  </a:lnTo>
                  <a:lnTo>
                    <a:pt x="189" y="32"/>
                  </a:lnTo>
                  <a:lnTo>
                    <a:pt x="188" y="36"/>
                  </a:lnTo>
                  <a:lnTo>
                    <a:pt x="186" y="39"/>
                  </a:lnTo>
                  <a:lnTo>
                    <a:pt x="185" y="41"/>
                  </a:lnTo>
                  <a:lnTo>
                    <a:pt x="184" y="42"/>
                  </a:lnTo>
                  <a:lnTo>
                    <a:pt x="183" y="42"/>
                  </a:lnTo>
                  <a:lnTo>
                    <a:pt x="181" y="43"/>
                  </a:lnTo>
                  <a:lnTo>
                    <a:pt x="179" y="44"/>
                  </a:lnTo>
                  <a:lnTo>
                    <a:pt x="176" y="45"/>
                  </a:lnTo>
                  <a:lnTo>
                    <a:pt x="174" y="47"/>
                  </a:lnTo>
                  <a:lnTo>
                    <a:pt x="171" y="48"/>
                  </a:lnTo>
                  <a:lnTo>
                    <a:pt x="168" y="49"/>
                  </a:lnTo>
                  <a:lnTo>
                    <a:pt x="165" y="50"/>
                  </a:lnTo>
                  <a:lnTo>
                    <a:pt x="162" y="51"/>
                  </a:lnTo>
                  <a:lnTo>
                    <a:pt x="157" y="53"/>
                  </a:lnTo>
                  <a:lnTo>
                    <a:pt x="154" y="54"/>
                  </a:lnTo>
                  <a:lnTo>
                    <a:pt x="150" y="55"/>
                  </a:lnTo>
                  <a:lnTo>
                    <a:pt x="146" y="56"/>
                  </a:lnTo>
                  <a:lnTo>
                    <a:pt x="143" y="58"/>
                  </a:lnTo>
                  <a:lnTo>
                    <a:pt x="139" y="59"/>
                  </a:lnTo>
                  <a:lnTo>
                    <a:pt x="135" y="60"/>
                  </a:lnTo>
                  <a:lnTo>
                    <a:pt x="132" y="61"/>
                  </a:lnTo>
                  <a:lnTo>
                    <a:pt x="128" y="62"/>
                  </a:lnTo>
                  <a:lnTo>
                    <a:pt x="124" y="63"/>
                  </a:lnTo>
                  <a:lnTo>
                    <a:pt x="121" y="64"/>
                  </a:lnTo>
                  <a:lnTo>
                    <a:pt x="118" y="65"/>
                  </a:lnTo>
                  <a:lnTo>
                    <a:pt x="114" y="66"/>
                  </a:lnTo>
                  <a:lnTo>
                    <a:pt x="112" y="67"/>
                  </a:lnTo>
                  <a:lnTo>
                    <a:pt x="109" y="68"/>
                  </a:lnTo>
                  <a:lnTo>
                    <a:pt x="107" y="68"/>
                  </a:lnTo>
                  <a:lnTo>
                    <a:pt x="105" y="69"/>
                  </a:lnTo>
                  <a:lnTo>
                    <a:pt x="103" y="70"/>
                  </a:lnTo>
                  <a:lnTo>
                    <a:pt x="101" y="70"/>
                  </a:lnTo>
                  <a:lnTo>
                    <a:pt x="99" y="71"/>
                  </a:lnTo>
                  <a:lnTo>
                    <a:pt x="0" y="27"/>
                  </a:lnTo>
                  <a:lnTo>
                    <a:pt x="1" y="41"/>
                  </a:lnTo>
                  <a:lnTo>
                    <a:pt x="96" y="90"/>
                  </a:lnTo>
                  <a:lnTo>
                    <a:pt x="199" y="59"/>
                  </a:lnTo>
                  <a:lnTo>
                    <a:pt x="218" y="0"/>
                  </a:lnTo>
                  <a:lnTo>
                    <a:pt x="198" y="0"/>
                  </a:lnTo>
                  <a:lnTo>
                    <a:pt x="19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1" name="Freeform 156">
              <a:extLst>
                <a:ext uri="{FF2B5EF4-FFF2-40B4-BE49-F238E27FC236}">
                  <a16:creationId xmlns:a16="http://schemas.microsoft.com/office/drawing/2014/main" id="{F8CEA7B6-20C2-BB7E-76FB-BC0775EB5203}"/>
                </a:ext>
              </a:extLst>
            </p:cNvPr>
            <p:cNvSpPr>
              <a:spLocks/>
            </p:cNvSpPr>
            <p:nvPr/>
          </p:nvSpPr>
          <p:spPr bwMode="auto">
            <a:xfrm>
              <a:off x="1392" y="1648"/>
              <a:ext cx="12" cy="13"/>
            </a:xfrm>
            <a:custGeom>
              <a:avLst/>
              <a:gdLst/>
              <a:ahLst/>
              <a:cxnLst>
                <a:cxn ang="0">
                  <a:pos x="0" y="14"/>
                </a:cxn>
                <a:cxn ang="0">
                  <a:pos x="0" y="14"/>
                </a:cxn>
                <a:cxn ang="0">
                  <a:pos x="0" y="15"/>
                </a:cxn>
                <a:cxn ang="0">
                  <a:pos x="1" y="17"/>
                </a:cxn>
                <a:cxn ang="0">
                  <a:pos x="3" y="19"/>
                </a:cxn>
                <a:cxn ang="0">
                  <a:pos x="5" y="22"/>
                </a:cxn>
                <a:cxn ang="0">
                  <a:pos x="7" y="24"/>
                </a:cxn>
                <a:cxn ang="0">
                  <a:pos x="10" y="26"/>
                </a:cxn>
                <a:cxn ang="0">
                  <a:pos x="13" y="26"/>
                </a:cxn>
                <a:cxn ang="0">
                  <a:pos x="16" y="26"/>
                </a:cxn>
                <a:cxn ang="0">
                  <a:pos x="18" y="24"/>
                </a:cxn>
                <a:cxn ang="0">
                  <a:pos x="19" y="21"/>
                </a:cxn>
                <a:cxn ang="0">
                  <a:pos x="20" y="18"/>
                </a:cxn>
                <a:cxn ang="0">
                  <a:pos x="20" y="15"/>
                </a:cxn>
                <a:cxn ang="0">
                  <a:pos x="21" y="13"/>
                </a:cxn>
                <a:cxn ang="0">
                  <a:pos x="21" y="11"/>
                </a:cxn>
                <a:cxn ang="0">
                  <a:pos x="21" y="11"/>
                </a:cxn>
                <a:cxn ang="0">
                  <a:pos x="5" y="0"/>
                </a:cxn>
                <a:cxn ang="0">
                  <a:pos x="0" y="14"/>
                </a:cxn>
                <a:cxn ang="0">
                  <a:pos x="0" y="14"/>
                </a:cxn>
              </a:cxnLst>
              <a:rect l="0" t="0" r="r" b="b"/>
              <a:pathLst>
                <a:path w="21" h="26">
                  <a:moveTo>
                    <a:pt x="0" y="14"/>
                  </a:moveTo>
                  <a:lnTo>
                    <a:pt x="0" y="14"/>
                  </a:lnTo>
                  <a:lnTo>
                    <a:pt x="0" y="15"/>
                  </a:lnTo>
                  <a:lnTo>
                    <a:pt x="1" y="17"/>
                  </a:lnTo>
                  <a:lnTo>
                    <a:pt x="3" y="19"/>
                  </a:lnTo>
                  <a:lnTo>
                    <a:pt x="5" y="22"/>
                  </a:lnTo>
                  <a:lnTo>
                    <a:pt x="7" y="24"/>
                  </a:lnTo>
                  <a:lnTo>
                    <a:pt x="10" y="26"/>
                  </a:lnTo>
                  <a:lnTo>
                    <a:pt x="13" y="26"/>
                  </a:lnTo>
                  <a:lnTo>
                    <a:pt x="16" y="26"/>
                  </a:lnTo>
                  <a:lnTo>
                    <a:pt x="18" y="24"/>
                  </a:lnTo>
                  <a:lnTo>
                    <a:pt x="19" y="21"/>
                  </a:lnTo>
                  <a:lnTo>
                    <a:pt x="20" y="18"/>
                  </a:lnTo>
                  <a:lnTo>
                    <a:pt x="20" y="15"/>
                  </a:lnTo>
                  <a:lnTo>
                    <a:pt x="21" y="13"/>
                  </a:lnTo>
                  <a:lnTo>
                    <a:pt x="21" y="11"/>
                  </a:lnTo>
                  <a:lnTo>
                    <a:pt x="21" y="11"/>
                  </a:lnTo>
                  <a:lnTo>
                    <a:pt x="5" y="0"/>
                  </a:lnTo>
                  <a:lnTo>
                    <a:pt x="0" y="14"/>
                  </a:lnTo>
                  <a:lnTo>
                    <a:pt x="0"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grpSp>
      <p:grpSp>
        <p:nvGrpSpPr>
          <p:cNvPr id="122" name="Group 160">
            <a:extLst>
              <a:ext uri="{FF2B5EF4-FFF2-40B4-BE49-F238E27FC236}">
                <a16:creationId xmlns:a16="http://schemas.microsoft.com/office/drawing/2014/main" id="{C195C31D-312A-27BC-4E03-7E73E5B6A3A3}"/>
              </a:ext>
            </a:extLst>
          </p:cNvPr>
          <p:cNvGrpSpPr>
            <a:grpSpLocks/>
          </p:cNvGrpSpPr>
          <p:nvPr/>
        </p:nvGrpSpPr>
        <p:grpSpPr bwMode="auto">
          <a:xfrm>
            <a:off x="4944438" y="3301419"/>
            <a:ext cx="876300" cy="1236663"/>
            <a:chOff x="1150" y="1254"/>
            <a:chExt cx="552" cy="779"/>
          </a:xfrm>
        </p:grpSpPr>
        <p:sp>
          <p:nvSpPr>
            <p:cNvPr id="123" name="Freeform 161">
              <a:extLst>
                <a:ext uri="{FF2B5EF4-FFF2-40B4-BE49-F238E27FC236}">
                  <a16:creationId xmlns:a16="http://schemas.microsoft.com/office/drawing/2014/main" id="{43BA298A-1426-1ADA-9D3D-E91165DDADC0}"/>
                </a:ext>
              </a:extLst>
            </p:cNvPr>
            <p:cNvSpPr>
              <a:spLocks/>
            </p:cNvSpPr>
            <p:nvPr/>
          </p:nvSpPr>
          <p:spPr bwMode="auto">
            <a:xfrm>
              <a:off x="1437" y="1262"/>
              <a:ext cx="101" cy="56"/>
            </a:xfrm>
            <a:custGeom>
              <a:avLst/>
              <a:gdLst/>
              <a:ahLst/>
              <a:cxnLst>
                <a:cxn ang="0">
                  <a:pos x="171" y="99"/>
                </a:cxn>
                <a:cxn ang="0">
                  <a:pos x="171" y="97"/>
                </a:cxn>
                <a:cxn ang="0">
                  <a:pos x="172" y="93"/>
                </a:cxn>
                <a:cxn ang="0">
                  <a:pos x="173" y="85"/>
                </a:cxn>
                <a:cxn ang="0">
                  <a:pos x="175" y="78"/>
                </a:cxn>
                <a:cxn ang="0">
                  <a:pos x="175" y="73"/>
                </a:cxn>
                <a:cxn ang="0">
                  <a:pos x="176" y="69"/>
                </a:cxn>
                <a:cxn ang="0">
                  <a:pos x="176" y="65"/>
                </a:cxn>
                <a:cxn ang="0">
                  <a:pos x="177" y="61"/>
                </a:cxn>
                <a:cxn ang="0">
                  <a:pos x="177" y="54"/>
                </a:cxn>
                <a:cxn ang="0">
                  <a:pos x="176" y="48"/>
                </a:cxn>
                <a:cxn ang="0">
                  <a:pos x="173" y="43"/>
                </a:cxn>
                <a:cxn ang="0">
                  <a:pos x="167" y="39"/>
                </a:cxn>
                <a:cxn ang="0">
                  <a:pos x="160" y="33"/>
                </a:cxn>
                <a:cxn ang="0">
                  <a:pos x="152" y="29"/>
                </a:cxn>
                <a:cxn ang="0">
                  <a:pos x="148" y="26"/>
                </a:cxn>
                <a:cxn ang="0">
                  <a:pos x="145" y="24"/>
                </a:cxn>
                <a:cxn ang="0">
                  <a:pos x="138" y="21"/>
                </a:cxn>
                <a:cxn ang="0">
                  <a:pos x="133" y="19"/>
                </a:cxn>
                <a:cxn ang="0">
                  <a:pos x="58" y="0"/>
                </a:cxn>
                <a:cxn ang="0">
                  <a:pos x="53" y="1"/>
                </a:cxn>
                <a:cxn ang="0">
                  <a:pos x="49" y="2"/>
                </a:cxn>
                <a:cxn ang="0">
                  <a:pos x="44" y="4"/>
                </a:cxn>
                <a:cxn ang="0">
                  <a:pos x="38" y="6"/>
                </a:cxn>
                <a:cxn ang="0">
                  <a:pos x="32" y="10"/>
                </a:cxn>
                <a:cxn ang="0">
                  <a:pos x="27" y="13"/>
                </a:cxn>
                <a:cxn ang="0">
                  <a:pos x="23" y="18"/>
                </a:cxn>
                <a:cxn ang="0">
                  <a:pos x="20" y="23"/>
                </a:cxn>
                <a:cxn ang="0">
                  <a:pos x="19" y="29"/>
                </a:cxn>
                <a:cxn ang="0">
                  <a:pos x="18" y="35"/>
                </a:cxn>
                <a:cxn ang="0">
                  <a:pos x="19" y="42"/>
                </a:cxn>
                <a:cxn ang="0">
                  <a:pos x="19" y="48"/>
                </a:cxn>
                <a:cxn ang="0">
                  <a:pos x="20" y="52"/>
                </a:cxn>
                <a:cxn ang="0">
                  <a:pos x="20" y="56"/>
                </a:cxn>
                <a:cxn ang="0">
                  <a:pos x="21" y="57"/>
                </a:cxn>
                <a:cxn ang="0">
                  <a:pos x="17" y="57"/>
                </a:cxn>
                <a:cxn ang="0">
                  <a:pos x="10" y="59"/>
                </a:cxn>
                <a:cxn ang="0">
                  <a:pos x="3" y="62"/>
                </a:cxn>
                <a:cxn ang="0">
                  <a:pos x="0" y="65"/>
                </a:cxn>
                <a:cxn ang="0">
                  <a:pos x="0" y="69"/>
                </a:cxn>
                <a:cxn ang="0">
                  <a:pos x="2" y="72"/>
                </a:cxn>
                <a:cxn ang="0">
                  <a:pos x="8" y="73"/>
                </a:cxn>
                <a:cxn ang="0">
                  <a:pos x="11" y="72"/>
                </a:cxn>
                <a:cxn ang="0">
                  <a:pos x="17" y="72"/>
                </a:cxn>
                <a:cxn ang="0">
                  <a:pos x="21" y="72"/>
                </a:cxn>
                <a:cxn ang="0">
                  <a:pos x="26" y="71"/>
                </a:cxn>
                <a:cxn ang="0">
                  <a:pos x="31" y="70"/>
                </a:cxn>
                <a:cxn ang="0">
                  <a:pos x="36" y="69"/>
                </a:cxn>
                <a:cxn ang="0">
                  <a:pos x="39" y="68"/>
                </a:cxn>
                <a:cxn ang="0">
                  <a:pos x="44" y="67"/>
                </a:cxn>
                <a:cxn ang="0">
                  <a:pos x="49" y="66"/>
                </a:cxn>
                <a:cxn ang="0">
                  <a:pos x="52" y="65"/>
                </a:cxn>
                <a:cxn ang="0">
                  <a:pos x="111" y="68"/>
                </a:cxn>
              </a:cxnLst>
              <a:rect l="0" t="0" r="r" b="b"/>
              <a:pathLst>
                <a:path w="177" h="99">
                  <a:moveTo>
                    <a:pt x="111" y="68"/>
                  </a:moveTo>
                  <a:lnTo>
                    <a:pt x="171" y="99"/>
                  </a:lnTo>
                  <a:lnTo>
                    <a:pt x="171" y="98"/>
                  </a:lnTo>
                  <a:lnTo>
                    <a:pt x="171" y="97"/>
                  </a:lnTo>
                  <a:lnTo>
                    <a:pt x="171" y="95"/>
                  </a:lnTo>
                  <a:lnTo>
                    <a:pt x="172" y="93"/>
                  </a:lnTo>
                  <a:lnTo>
                    <a:pt x="172" y="88"/>
                  </a:lnTo>
                  <a:lnTo>
                    <a:pt x="173" y="85"/>
                  </a:lnTo>
                  <a:lnTo>
                    <a:pt x="174" y="81"/>
                  </a:lnTo>
                  <a:lnTo>
                    <a:pt x="175" y="78"/>
                  </a:lnTo>
                  <a:lnTo>
                    <a:pt x="175" y="75"/>
                  </a:lnTo>
                  <a:lnTo>
                    <a:pt x="175" y="73"/>
                  </a:lnTo>
                  <a:lnTo>
                    <a:pt x="176" y="71"/>
                  </a:lnTo>
                  <a:lnTo>
                    <a:pt x="176" y="69"/>
                  </a:lnTo>
                  <a:lnTo>
                    <a:pt x="176" y="67"/>
                  </a:lnTo>
                  <a:lnTo>
                    <a:pt x="176" y="65"/>
                  </a:lnTo>
                  <a:lnTo>
                    <a:pt x="177" y="63"/>
                  </a:lnTo>
                  <a:lnTo>
                    <a:pt x="177" y="61"/>
                  </a:lnTo>
                  <a:lnTo>
                    <a:pt x="177" y="57"/>
                  </a:lnTo>
                  <a:lnTo>
                    <a:pt x="177" y="54"/>
                  </a:lnTo>
                  <a:lnTo>
                    <a:pt x="177" y="51"/>
                  </a:lnTo>
                  <a:lnTo>
                    <a:pt x="176" y="48"/>
                  </a:lnTo>
                  <a:lnTo>
                    <a:pt x="175" y="46"/>
                  </a:lnTo>
                  <a:lnTo>
                    <a:pt x="173" y="43"/>
                  </a:lnTo>
                  <a:lnTo>
                    <a:pt x="170" y="41"/>
                  </a:lnTo>
                  <a:lnTo>
                    <a:pt x="167" y="39"/>
                  </a:lnTo>
                  <a:lnTo>
                    <a:pt x="163" y="35"/>
                  </a:lnTo>
                  <a:lnTo>
                    <a:pt x="160" y="33"/>
                  </a:lnTo>
                  <a:lnTo>
                    <a:pt x="156" y="31"/>
                  </a:lnTo>
                  <a:lnTo>
                    <a:pt x="152" y="29"/>
                  </a:lnTo>
                  <a:lnTo>
                    <a:pt x="150" y="28"/>
                  </a:lnTo>
                  <a:lnTo>
                    <a:pt x="148" y="26"/>
                  </a:lnTo>
                  <a:lnTo>
                    <a:pt x="146" y="25"/>
                  </a:lnTo>
                  <a:lnTo>
                    <a:pt x="145" y="24"/>
                  </a:lnTo>
                  <a:lnTo>
                    <a:pt x="141" y="23"/>
                  </a:lnTo>
                  <a:lnTo>
                    <a:pt x="138" y="21"/>
                  </a:lnTo>
                  <a:lnTo>
                    <a:pt x="135" y="20"/>
                  </a:lnTo>
                  <a:lnTo>
                    <a:pt x="133" y="19"/>
                  </a:lnTo>
                  <a:lnTo>
                    <a:pt x="132" y="19"/>
                  </a:lnTo>
                  <a:lnTo>
                    <a:pt x="58" y="0"/>
                  </a:lnTo>
                  <a:lnTo>
                    <a:pt x="56" y="0"/>
                  </a:lnTo>
                  <a:lnTo>
                    <a:pt x="53" y="1"/>
                  </a:lnTo>
                  <a:lnTo>
                    <a:pt x="51" y="1"/>
                  </a:lnTo>
                  <a:lnTo>
                    <a:pt x="49" y="2"/>
                  </a:lnTo>
                  <a:lnTo>
                    <a:pt x="46" y="3"/>
                  </a:lnTo>
                  <a:lnTo>
                    <a:pt x="44" y="4"/>
                  </a:lnTo>
                  <a:lnTo>
                    <a:pt x="41" y="5"/>
                  </a:lnTo>
                  <a:lnTo>
                    <a:pt x="38" y="6"/>
                  </a:lnTo>
                  <a:lnTo>
                    <a:pt x="35" y="8"/>
                  </a:lnTo>
                  <a:lnTo>
                    <a:pt x="32" y="10"/>
                  </a:lnTo>
                  <a:lnTo>
                    <a:pt x="30" y="11"/>
                  </a:lnTo>
                  <a:lnTo>
                    <a:pt x="27" y="13"/>
                  </a:lnTo>
                  <a:lnTo>
                    <a:pt x="25" y="15"/>
                  </a:lnTo>
                  <a:lnTo>
                    <a:pt x="23" y="18"/>
                  </a:lnTo>
                  <a:lnTo>
                    <a:pt x="21" y="20"/>
                  </a:lnTo>
                  <a:lnTo>
                    <a:pt x="20" y="23"/>
                  </a:lnTo>
                  <a:lnTo>
                    <a:pt x="19" y="25"/>
                  </a:lnTo>
                  <a:lnTo>
                    <a:pt x="19" y="29"/>
                  </a:lnTo>
                  <a:lnTo>
                    <a:pt x="18" y="31"/>
                  </a:lnTo>
                  <a:lnTo>
                    <a:pt x="18" y="35"/>
                  </a:lnTo>
                  <a:lnTo>
                    <a:pt x="18" y="39"/>
                  </a:lnTo>
                  <a:lnTo>
                    <a:pt x="19" y="42"/>
                  </a:lnTo>
                  <a:lnTo>
                    <a:pt x="19" y="45"/>
                  </a:lnTo>
                  <a:lnTo>
                    <a:pt x="19" y="48"/>
                  </a:lnTo>
                  <a:lnTo>
                    <a:pt x="19" y="50"/>
                  </a:lnTo>
                  <a:lnTo>
                    <a:pt x="20" y="52"/>
                  </a:lnTo>
                  <a:lnTo>
                    <a:pt x="20" y="54"/>
                  </a:lnTo>
                  <a:lnTo>
                    <a:pt x="20" y="56"/>
                  </a:lnTo>
                  <a:lnTo>
                    <a:pt x="20" y="56"/>
                  </a:lnTo>
                  <a:lnTo>
                    <a:pt x="21" y="57"/>
                  </a:lnTo>
                  <a:lnTo>
                    <a:pt x="20" y="57"/>
                  </a:lnTo>
                  <a:lnTo>
                    <a:pt x="17" y="57"/>
                  </a:lnTo>
                  <a:lnTo>
                    <a:pt x="14" y="58"/>
                  </a:lnTo>
                  <a:lnTo>
                    <a:pt x="10" y="59"/>
                  </a:lnTo>
                  <a:lnTo>
                    <a:pt x="6" y="60"/>
                  </a:lnTo>
                  <a:lnTo>
                    <a:pt x="3" y="62"/>
                  </a:lnTo>
                  <a:lnTo>
                    <a:pt x="1" y="63"/>
                  </a:lnTo>
                  <a:lnTo>
                    <a:pt x="0" y="65"/>
                  </a:lnTo>
                  <a:lnTo>
                    <a:pt x="0" y="67"/>
                  </a:lnTo>
                  <a:lnTo>
                    <a:pt x="0" y="69"/>
                  </a:lnTo>
                  <a:lnTo>
                    <a:pt x="0" y="71"/>
                  </a:lnTo>
                  <a:lnTo>
                    <a:pt x="2" y="72"/>
                  </a:lnTo>
                  <a:lnTo>
                    <a:pt x="4" y="72"/>
                  </a:lnTo>
                  <a:lnTo>
                    <a:pt x="8" y="73"/>
                  </a:lnTo>
                  <a:lnTo>
                    <a:pt x="9" y="72"/>
                  </a:lnTo>
                  <a:lnTo>
                    <a:pt x="11" y="72"/>
                  </a:lnTo>
                  <a:lnTo>
                    <a:pt x="15" y="72"/>
                  </a:lnTo>
                  <a:lnTo>
                    <a:pt x="17" y="72"/>
                  </a:lnTo>
                  <a:lnTo>
                    <a:pt x="19" y="72"/>
                  </a:lnTo>
                  <a:lnTo>
                    <a:pt x="21" y="72"/>
                  </a:lnTo>
                  <a:lnTo>
                    <a:pt x="24" y="71"/>
                  </a:lnTo>
                  <a:lnTo>
                    <a:pt x="26" y="71"/>
                  </a:lnTo>
                  <a:lnTo>
                    <a:pt x="28" y="70"/>
                  </a:lnTo>
                  <a:lnTo>
                    <a:pt x="31" y="70"/>
                  </a:lnTo>
                  <a:lnTo>
                    <a:pt x="33" y="69"/>
                  </a:lnTo>
                  <a:lnTo>
                    <a:pt x="36" y="69"/>
                  </a:lnTo>
                  <a:lnTo>
                    <a:pt x="37" y="68"/>
                  </a:lnTo>
                  <a:lnTo>
                    <a:pt x="39" y="68"/>
                  </a:lnTo>
                  <a:lnTo>
                    <a:pt x="42" y="67"/>
                  </a:lnTo>
                  <a:lnTo>
                    <a:pt x="44" y="67"/>
                  </a:lnTo>
                  <a:lnTo>
                    <a:pt x="47" y="66"/>
                  </a:lnTo>
                  <a:lnTo>
                    <a:pt x="49" y="66"/>
                  </a:lnTo>
                  <a:lnTo>
                    <a:pt x="51" y="65"/>
                  </a:lnTo>
                  <a:lnTo>
                    <a:pt x="52" y="65"/>
                  </a:lnTo>
                  <a:lnTo>
                    <a:pt x="111" y="68"/>
                  </a:lnTo>
                  <a:lnTo>
                    <a:pt x="111" y="68"/>
                  </a:lnTo>
                  <a:close/>
                </a:path>
              </a:pathLst>
            </a:custGeom>
            <a:solidFill>
              <a:srgbClr val="F7C766"/>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4" name="Freeform 162">
              <a:extLst>
                <a:ext uri="{FF2B5EF4-FFF2-40B4-BE49-F238E27FC236}">
                  <a16:creationId xmlns:a16="http://schemas.microsoft.com/office/drawing/2014/main" id="{52558855-6C13-D068-8BE9-EEC690F396FA}"/>
                </a:ext>
              </a:extLst>
            </p:cNvPr>
            <p:cNvSpPr>
              <a:spLocks/>
            </p:cNvSpPr>
            <p:nvPr/>
          </p:nvSpPr>
          <p:spPr bwMode="auto">
            <a:xfrm>
              <a:off x="1350" y="1917"/>
              <a:ext cx="35" cy="37"/>
            </a:xfrm>
            <a:custGeom>
              <a:avLst/>
              <a:gdLst/>
              <a:ahLst/>
              <a:cxnLst>
                <a:cxn ang="0">
                  <a:pos x="56" y="49"/>
                </a:cxn>
                <a:cxn ang="0">
                  <a:pos x="56" y="49"/>
                </a:cxn>
                <a:cxn ang="0">
                  <a:pos x="57" y="50"/>
                </a:cxn>
                <a:cxn ang="0">
                  <a:pos x="58" y="52"/>
                </a:cxn>
                <a:cxn ang="0">
                  <a:pos x="58" y="55"/>
                </a:cxn>
                <a:cxn ang="0">
                  <a:pos x="59" y="57"/>
                </a:cxn>
                <a:cxn ang="0">
                  <a:pos x="59" y="60"/>
                </a:cxn>
                <a:cxn ang="0">
                  <a:pos x="59" y="63"/>
                </a:cxn>
                <a:cxn ang="0">
                  <a:pos x="58" y="65"/>
                </a:cxn>
                <a:cxn ang="0">
                  <a:pos x="56" y="65"/>
                </a:cxn>
                <a:cxn ang="0">
                  <a:pos x="55" y="66"/>
                </a:cxn>
                <a:cxn ang="0">
                  <a:pos x="53" y="65"/>
                </a:cxn>
                <a:cxn ang="0">
                  <a:pos x="51" y="64"/>
                </a:cxn>
                <a:cxn ang="0">
                  <a:pos x="46" y="62"/>
                </a:cxn>
                <a:cxn ang="0">
                  <a:pos x="44" y="61"/>
                </a:cxn>
                <a:cxn ang="0">
                  <a:pos x="41" y="59"/>
                </a:cxn>
                <a:cxn ang="0">
                  <a:pos x="38" y="57"/>
                </a:cxn>
                <a:cxn ang="0">
                  <a:pos x="35" y="55"/>
                </a:cxn>
                <a:cxn ang="0">
                  <a:pos x="32" y="53"/>
                </a:cxn>
                <a:cxn ang="0">
                  <a:pos x="29" y="51"/>
                </a:cxn>
                <a:cxn ang="0">
                  <a:pos x="27" y="49"/>
                </a:cxn>
                <a:cxn ang="0">
                  <a:pos x="25" y="47"/>
                </a:cxn>
                <a:cxn ang="0">
                  <a:pos x="23" y="46"/>
                </a:cxn>
                <a:cxn ang="0">
                  <a:pos x="22" y="46"/>
                </a:cxn>
                <a:cxn ang="0">
                  <a:pos x="0" y="2"/>
                </a:cxn>
                <a:cxn ang="0">
                  <a:pos x="13" y="0"/>
                </a:cxn>
                <a:cxn ang="0">
                  <a:pos x="56" y="49"/>
                </a:cxn>
                <a:cxn ang="0">
                  <a:pos x="56" y="49"/>
                </a:cxn>
              </a:cxnLst>
              <a:rect l="0" t="0" r="r" b="b"/>
              <a:pathLst>
                <a:path w="59" h="66">
                  <a:moveTo>
                    <a:pt x="56" y="49"/>
                  </a:moveTo>
                  <a:lnTo>
                    <a:pt x="56" y="49"/>
                  </a:lnTo>
                  <a:lnTo>
                    <a:pt x="57" y="50"/>
                  </a:lnTo>
                  <a:lnTo>
                    <a:pt x="58" y="52"/>
                  </a:lnTo>
                  <a:lnTo>
                    <a:pt x="58" y="55"/>
                  </a:lnTo>
                  <a:lnTo>
                    <a:pt x="59" y="57"/>
                  </a:lnTo>
                  <a:lnTo>
                    <a:pt x="59" y="60"/>
                  </a:lnTo>
                  <a:lnTo>
                    <a:pt x="59" y="63"/>
                  </a:lnTo>
                  <a:lnTo>
                    <a:pt x="58" y="65"/>
                  </a:lnTo>
                  <a:lnTo>
                    <a:pt x="56" y="65"/>
                  </a:lnTo>
                  <a:lnTo>
                    <a:pt x="55" y="66"/>
                  </a:lnTo>
                  <a:lnTo>
                    <a:pt x="53" y="65"/>
                  </a:lnTo>
                  <a:lnTo>
                    <a:pt x="51" y="64"/>
                  </a:lnTo>
                  <a:lnTo>
                    <a:pt x="46" y="62"/>
                  </a:lnTo>
                  <a:lnTo>
                    <a:pt x="44" y="61"/>
                  </a:lnTo>
                  <a:lnTo>
                    <a:pt x="41" y="59"/>
                  </a:lnTo>
                  <a:lnTo>
                    <a:pt x="38" y="57"/>
                  </a:lnTo>
                  <a:lnTo>
                    <a:pt x="35" y="55"/>
                  </a:lnTo>
                  <a:lnTo>
                    <a:pt x="32" y="53"/>
                  </a:lnTo>
                  <a:lnTo>
                    <a:pt x="29" y="51"/>
                  </a:lnTo>
                  <a:lnTo>
                    <a:pt x="27" y="49"/>
                  </a:lnTo>
                  <a:lnTo>
                    <a:pt x="25" y="47"/>
                  </a:lnTo>
                  <a:lnTo>
                    <a:pt x="23" y="46"/>
                  </a:lnTo>
                  <a:lnTo>
                    <a:pt x="22" y="46"/>
                  </a:lnTo>
                  <a:lnTo>
                    <a:pt x="0" y="2"/>
                  </a:lnTo>
                  <a:lnTo>
                    <a:pt x="13" y="0"/>
                  </a:lnTo>
                  <a:lnTo>
                    <a:pt x="56" y="49"/>
                  </a:lnTo>
                  <a:lnTo>
                    <a:pt x="56" y="49"/>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5" name="Freeform 163">
              <a:extLst>
                <a:ext uri="{FF2B5EF4-FFF2-40B4-BE49-F238E27FC236}">
                  <a16:creationId xmlns:a16="http://schemas.microsoft.com/office/drawing/2014/main" id="{A5FAC51D-C0EA-1A68-D602-FF4A48511136}"/>
                </a:ext>
              </a:extLst>
            </p:cNvPr>
            <p:cNvSpPr>
              <a:spLocks/>
            </p:cNvSpPr>
            <p:nvPr/>
          </p:nvSpPr>
          <p:spPr bwMode="auto">
            <a:xfrm>
              <a:off x="1574" y="1815"/>
              <a:ext cx="99" cy="114"/>
            </a:xfrm>
            <a:custGeom>
              <a:avLst/>
              <a:gdLst/>
              <a:ahLst/>
              <a:cxnLst>
                <a:cxn ang="0">
                  <a:pos x="170" y="113"/>
                </a:cxn>
                <a:cxn ang="0">
                  <a:pos x="172" y="105"/>
                </a:cxn>
                <a:cxn ang="0">
                  <a:pos x="173" y="97"/>
                </a:cxn>
                <a:cxn ang="0">
                  <a:pos x="174" y="91"/>
                </a:cxn>
                <a:cxn ang="0">
                  <a:pos x="175" y="84"/>
                </a:cxn>
                <a:cxn ang="0">
                  <a:pos x="175" y="76"/>
                </a:cxn>
                <a:cxn ang="0">
                  <a:pos x="175" y="68"/>
                </a:cxn>
                <a:cxn ang="0">
                  <a:pos x="174" y="60"/>
                </a:cxn>
                <a:cxn ang="0">
                  <a:pos x="172" y="52"/>
                </a:cxn>
                <a:cxn ang="0">
                  <a:pos x="168" y="44"/>
                </a:cxn>
                <a:cxn ang="0">
                  <a:pos x="164" y="37"/>
                </a:cxn>
                <a:cxn ang="0">
                  <a:pos x="158" y="31"/>
                </a:cxn>
                <a:cxn ang="0">
                  <a:pos x="152" y="26"/>
                </a:cxn>
                <a:cxn ang="0">
                  <a:pos x="145" y="21"/>
                </a:cxn>
                <a:cxn ang="0">
                  <a:pos x="139" y="17"/>
                </a:cxn>
                <a:cxn ang="0">
                  <a:pos x="131" y="12"/>
                </a:cxn>
                <a:cxn ang="0">
                  <a:pos x="123" y="9"/>
                </a:cxn>
                <a:cxn ang="0">
                  <a:pos x="119" y="8"/>
                </a:cxn>
                <a:cxn ang="0">
                  <a:pos x="113" y="7"/>
                </a:cxn>
                <a:cxn ang="0">
                  <a:pos x="104" y="6"/>
                </a:cxn>
                <a:cxn ang="0">
                  <a:pos x="94" y="4"/>
                </a:cxn>
                <a:cxn ang="0">
                  <a:pos x="88" y="4"/>
                </a:cxn>
                <a:cxn ang="0">
                  <a:pos x="82" y="2"/>
                </a:cxn>
                <a:cxn ang="0">
                  <a:pos x="76" y="2"/>
                </a:cxn>
                <a:cxn ang="0">
                  <a:pos x="70" y="1"/>
                </a:cxn>
                <a:cxn ang="0">
                  <a:pos x="62" y="0"/>
                </a:cxn>
                <a:cxn ang="0">
                  <a:pos x="55" y="0"/>
                </a:cxn>
                <a:cxn ang="0">
                  <a:pos x="46" y="1"/>
                </a:cxn>
                <a:cxn ang="0">
                  <a:pos x="38" y="2"/>
                </a:cxn>
                <a:cxn ang="0">
                  <a:pos x="30" y="4"/>
                </a:cxn>
                <a:cxn ang="0">
                  <a:pos x="23" y="5"/>
                </a:cxn>
                <a:cxn ang="0">
                  <a:pos x="16" y="7"/>
                </a:cxn>
                <a:cxn ang="0">
                  <a:pos x="9" y="8"/>
                </a:cxn>
                <a:cxn ang="0">
                  <a:pos x="4" y="10"/>
                </a:cxn>
                <a:cxn ang="0">
                  <a:pos x="37" y="193"/>
                </a:cxn>
                <a:cxn ang="0">
                  <a:pos x="106" y="176"/>
                </a:cxn>
                <a:cxn ang="0">
                  <a:pos x="100" y="169"/>
                </a:cxn>
                <a:cxn ang="0">
                  <a:pos x="97" y="163"/>
                </a:cxn>
                <a:cxn ang="0">
                  <a:pos x="99" y="154"/>
                </a:cxn>
                <a:cxn ang="0">
                  <a:pos x="108" y="148"/>
                </a:cxn>
                <a:cxn ang="0">
                  <a:pos x="115" y="146"/>
                </a:cxn>
                <a:cxn ang="0">
                  <a:pos x="142" y="147"/>
                </a:cxn>
                <a:cxn ang="0">
                  <a:pos x="170" y="115"/>
                </a:cxn>
              </a:cxnLst>
              <a:rect l="0" t="0" r="r" b="b"/>
              <a:pathLst>
                <a:path w="175" h="198">
                  <a:moveTo>
                    <a:pt x="170" y="115"/>
                  </a:moveTo>
                  <a:lnTo>
                    <a:pt x="170" y="114"/>
                  </a:lnTo>
                  <a:lnTo>
                    <a:pt x="170" y="113"/>
                  </a:lnTo>
                  <a:lnTo>
                    <a:pt x="170" y="111"/>
                  </a:lnTo>
                  <a:lnTo>
                    <a:pt x="171" y="109"/>
                  </a:lnTo>
                  <a:lnTo>
                    <a:pt x="172" y="105"/>
                  </a:lnTo>
                  <a:lnTo>
                    <a:pt x="173" y="101"/>
                  </a:lnTo>
                  <a:lnTo>
                    <a:pt x="173" y="99"/>
                  </a:lnTo>
                  <a:lnTo>
                    <a:pt x="173" y="97"/>
                  </a:lnTo>
                  <a:lnTo>
                    <a:pt x="174" y="95"/>
                  </a:lnTo>
                  <a:lnTo>
                    <a:pt x="174" y="93"/>
                  </a:lnTo>
                  <a:lnTo>
                    <a:pt x="174" y="91"/>
                  </a:lnTo>
                  <a:lnTo>
                    <a:pt x="175" y="88"/>
                  </a:lnTo>
                  <a:lnTo>
                    <a:pt x="175" y="86"/>
                  </a:lnTo>
                  <a:lnTo>
                    <a:pt x="175" y="84"/>
                  </a:lnTo>
                  <a:lnTo>
                    <a:pt x="175" y="81"/>
                  </a:lnTo>
                  <a:lnTo>
                    <a:pt x="175" y="78"/>
                  </a:lnTo>
                  <a:lnTo>
                    <a:pt x="175" y="76"/>
                  </a:lnTo>
                  <a:lnTo>
                    <a:pt x="175" y="73"/>
                  </a:lnTo>
                  <a:lnTo>
                    <a:pt x="175" y="70"/>
                  </a:lnTo>
                  <a:lnTo>
                    <a:pt x="175" y="68"/>
                  </a:lnTo>
                  <a:lnTo>
                    <a:pt x="174" y="65"/>
                  </a:lnTo>
                  <a:lnTo>
                    <a:pt x="174" y="63"/>
                  </a:lnTo>
                  <a:lnTo>
                    <a:pt x="174" y="60"/>
                  </a:lnTo>
                  <a:lnTo>
                    <a:pt x="173" y="58"/>
                  </a:lnTo>
                  <a:lnTo>
                    <a:pt x="173" y="55"/>
                  </a:lnTo>
                  <a:lnTo>
                    <a:pt x="172" y="52"/>
                  </a:lnTo>
                  <a:lnTo>
                    <a:pt x="171" y="49"/>
                  </a:lnTo>
                  <a:lnTo>
                    <a:pt x="170" y="46"/>
                  </a:lnTo>
                  <a:lnTo>
                    <a:pt x="168" y="44"/>
                  </a:lnTo>
                  <a:lnTo>
                    <a:pt x="167" y="42"/>
                  </a:lnTo>
                  <a:lnTo>
                    <a:pt x="165" y="39"/>
                  </a:lnTo>
                  <a:lnTo>
                    <a:pt x="164" y="37"/>
                  </a:lnTo>
                  <a:lnTo>
                    <a:pt x="162" y="35"/>
                  </a:lnTo>
                  <a:lnTo>
                    <a:pt x="160" y="33"/>
                  </a:lnTo>
                  <a:lnTo>
                    <a:pt x="158" y="31"/>
                  </a:lnTo>
                  <a:lnTo>
                    <a:pt x="156" y="29"/>
                  </a:lnTo>
                  <a:lnTo>
                    <a:pt x="154" y="27"/>
                  </a:lnTo>
                  <a:lnTo>
                    <a:pt x="152" y="26"/>
                  </a:lnTo>
                  <a:lnTo>
                    <a:pt x="149" y="24"/>
                  </a:lnTo>
                  <a:lnTo>
                    <a:pt x="147" y="22"/>
                  </a:lnTo>
                  <a:lnTo>
                    <a:pt x="145" y="21"/>
                  </a:lnTo>
                  <a:lnTo>
                    <a:pt x="143" y="20"/>
                  </a:lnTo>
                  <a:lnTo>
                    <a:pt x="141" y="18"/>
                  </a:lnTo>
                  <a:lnTo>
                    <a:pt x="139" y="17"/>
                  </a:lnTo>
                  <a:lnTo>
                    <a:pt x="137" y="16"/>
                  </a:lnTo>
                  <a:lnTo>
                    <a:pt x="134" y="15"/>
                  </a:lnTo>
                  <a:lnTo>
                    <a:pt x="131" y="12"/>
                  </a:lnTo>
                  <a:lnTo>
                    <a:pt x="128" y="11"/>
                  </a:lnTo>
                  <a:lnTo>
                    <a:pt x="125" y="10"/>
                  </a:lnTo>
                  <a:lnTo>
                    <a:pt x="123" y="9"/>
                  </a:lnTo>
                  <a:lnTo>
                    <a:pt x="120" y="8"/>
                  </a:lnTo>
                  <a:lnTo>
                    <a:pt x="120" y="8"/>
                  </a:lnTo>
                  <a:lnTo>
                    <a:pt x="119" y="8"/>
                  </a:lnTo>
                  <a:lnTo>
                    <a:pt x="117" y="8"/>
                  </a:lnTo>
                  <a:lnTo>
                    <a:pt x="116" y="8"/>
                  </a:lnTo>
                  <a:lnTo>
                    <a:pt x="113" y="7"/>
                  </a:lnTo>
                  <a:lnTo>
                    <a:pt x="110" y="7"/>
                  </a:lnTo>
                  <a:lnTo>
                    <a:pt x="107" y="6"/>
                  </a:lnTo>
                  <a:lnTo>
                    <a:pt x="104" y="6"/>
                  </a:lnTo>
                  <a:lnTo>
                    <a:pt x="100" y="5"/>
                  </a:lnTo>
                  <a:lnTo>
                    <a:pt x="97" y="5"/>
                  </a:lnTo>
                  <a:lnTo>
                    <a:pt x="94" y="4"/>
                  </a:lnTo>
                  <a:lnTo>
                    <a:pt x="92" y="4"/>
                  </a:lnTo>
                  <a:lnTo>
                    <a:pt x="90" y="4"/>
                  </a:lnTo>
                  <a:lnTo>
                    <a:pt x="88" y="4"/>
                  </a:lnTo>
                  <a:lnTo>
                    <a:pt x="86" y="3"/>
                  </a:lnTo>
                  <a:lnTo>
                    <a:pt x="84" y="3"/>
                  </a:lnTo>
                  <a:lnTo>
                    <a:pt x="82" y="2"/>
                  </a:lnTo>
                  <a:lnTo>
                    <a:pt x="80" y="2"/>
                  </a:lnTo>
                  <a:lnTo>
                    <a:pt x="78" y="2"/>
                  </a:lnTo>
                  <a:lnTo>
                    <a:pt x="76" y="2"/>
                  </a:lnTo>
                  <a:lnTo>
                    <a:pt x="74" y="1"/>
                  </a:lnTo>
                  <a:lnTo>
                    <a:pt x="72" y="1"/>
                  </a:lnTo>
                  <a:lnTo>
                    <a:pt x="70" y="1"/>
                  </a:lnTo>
                  <a:lnTo>
                    <a:pt x="68" y="0"/>
                  </a:lnTo>
                  <a:lnTo>
                    <a:pt x="65" y="0"/>
                  </a:lnTo>
                  <a:lnTo>
                    <a:pt x="62" y="0"/>
                  </a:lnTo>
                  <a:lnTo>
                    <a:pt x="60" y="0"/>
                  </a:lnTo>
                  <a:lnTo>
                    <a:pt x="57" y="0"/>
                  </a:lnTo>
                  <a:lnTo>
                    <a:pt x="55" y="0"/>
                  </a:lnTo>
                  <a:lnTo>
                    <a:pt x="52" y="1"/>
                  </a:lnTo>
                  <a:lnTo>
                    <a:pt x="49" y="1"/>
                  </a:lnTo>
                  <a:lnTo>
                    <a:pt x="46" y="1"/>
                  </a:lnTo>
                  <a:lnTo>
                    <a:pt x="44" y="1"/>
                  </a:lnTo>
                  <a:lnTo>
                    <a:pt x="41" y="2"/>
                  </a:lnTo>
                  <a:lnTo>
                    <a:pt x="38" y="2"/>
                  </a:lnTo>
                  <a:lnTo>
                    <a:pt x="35" y="3"/>
                  </a:lnTo>
                  <a:lnTo>
                    <a:pt x="33" y="3"/>
                  </a:lnTo>
                  <a:lnTo>
                    <a:pt x="30" y="4"/>
                  </a:lnTo>
                  <a:lnTo>
                    <a:pt x="28" y="4"/>
                  </a:lnTo>
                  <a:lnTo>
                    <a:pt x="25" y="5"/>
                  </a:lnTo>
                  <a:lnTo>
                    <a:pt x="23" y="5"/>
                  </a:lnTo>
                  <a:lnTo>
                    <a:pt x="21" y="6"/>
                  </a:lnTo>
                  <a:lnTo>
                    <a:pt x="18" y="6"/>
                  </a:lnTo>
                  <a:lnTo>
                    <a:pt x="16" y="7"/>
                  </a:lnTo>
                  <a:lnTo>
                    <a:pt x="14" y="7"/>
                  </a:lnTo>
                  <a:lnTo>
                    <a:pt x="13" y="8"/>
                  </a:lnTo>
                  <a:lnTo>
                    <a:pt x="9" y="8"/>
                  </a:lnTo>
                  <a:lnTo>
                    <a:pt x="7" y="9"/>
                  </a:lnTo>
                  <a:lnTo>
                    <a:pt x="6" y="10"/>
                  </a:lnTo>
                  <a:lnTo>
                    <a:pt x="4" y="10"/>
                  </a:lnTo>
                  <a:lnTo>
                    <a:pt x="0" y="62"/>
                  </a:lnTo>
                  <a:lnTo>
                    <a:pt x="25" y="166"/>
                  </a:lnTo>
                  <a:lnTo>
                    <a:pt x="37" y="193"/>
                  </a:lnTo>
                  <a:lnTo>
                    <a:pt x="56" y="198"/>
                  </a:lnTo>
                  <a:lnTo>
                    <a:pt x="106" y="177"/>
                  </a:lnTo>
                  <a:lnTo>
                    <a:pt x="106" y="176"/>
                  </a:lnTo>
                  <a:lnTo>
                    <a:pt x="104" y="175"/>
                  </a:lnTo>
                  <a:lnTo>
                    <a:pt x="102" y="171"/>
                  </a:lnTo>
                  <a:lnTo>
                    <a:pt x="100" y="169"/>
                  </a:lnTo>
                  <a:lnTo>
                    <a:pt x="99" y="166"/>
                  </a:lnTo>
                  <a:lnTo>
                    <a:pt x="98" y="165"/>
                  </a:lnTo>
                  <a:lnTo>
                    <a:pt x="97" y="163"/>
                  </a:lnTo>
                  <a:lnTo>
                    <a:pt x="97" y="160"/>
                  </a:lnTo>
                  <a:lnTo>
                    <a:pt x="97" y="156"/>
                  </a:lnTo>
                  <a:lnTo>
                    <a:pt x="99" y="154"/>
                  </a:lnTo>
                  <a:lnTo>
                    <a:pt x="102" y="152"/>
                  </a:lnTo>
                  <a:lnTo>
                    <a:pt x="105" y="150"/>
                  </a:lnTo>
                  <a:lnTo>
                    <a:pt x="108" y="148"/>
                  </a:lnTo>
                  <a:lnTo>
                    <a:pt x="111" y="147"/>
                  </a:lnTo>
                  <a:lnTo>
                    <a:pt x="113" y="146"/>
                  </a:lnTo>
                  <a:lnTo>
                    <a:pt x="115" y="146"/>
                  </a:lnTo>
                  <a:lnTo>
                    <a:pt x="117" y="145"/>
                  </a:lnTo>
                  <a:lnTo>
                    <a:pt x="117" y="145"/>
                  </a:lnTo>
                  <a:lnTo>
                    <a:pt x="142" y="147"/>
                  </a:lnTo>
                  <a:lnTo>
                    <a:pt x="158" y="132"/>
                  </a:lnTo>
                  <a:lnTo>
                    <a:pt x="170" y="115"/>
                  </a:lnTo>
                  <a:lnTo>
                    <a:pt x="170" y="115"/>
                  </a:lnTo>
                  <a:close/>
                </a:path>
              </a:pathLst>
            </a:custGeom>
            <a:solidFill>
              <a:srgbClr val="FF99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6" name="Freeform 164">
              <a:extLst>
                <a:ext uri="{FF2B5EF4-FFF2-40B4-BE49-F238E27FC236}">
                  <a16:creationId xmlns:a16="http://schemas.microsoft.com/office/drawing/2014/main" id="{729D469F-A18C-534D-3AAD-A16B2E5694CB}"/>
                </a:ext>
              </a:extLst>
            </p:cNvPr>
            <p:cNvSpPr>
              <a:spLocks/>
            </p:cNvSpPr>
            <p:nvPr/>
          </p:nvSpPr>
          <p:spPr bwMode="auto">
            <a:xfrm>
              <a:off x="1435" y="1486"/>
              <a:ext cx="88" cy="95"/>
            </a:xfrm>
            <a:custGeom>
              <a:avLst/>
              <a:gdLst/>
              <a:ahLst/>
              <a:cxnLst>
                <a:cxn ang="0">
                  <a:pos x="149" y="9"/>
                </a:cxn>
                <a:cxn ang="0">
                  <a:pos x="127" y="0"/>
                </a:cxn>
                <a:cxn ang="0">
                  <a:pos x="127" y="1"/>
                </a:cxn>
                <a:cxn ang="0">
                  <a:pos x="126" y="3"/>
                </a:cxn>
                <a:cxn ang="0">
                  <a:pos x="125" y="5"/>
                </a:cxn>
                <a:cxn ang="0">
                  <a:pos x="123" y="8"/>
                </a:cxn>
                <a:cxn ang="0">
                  <a:pos x="122" y="10"/>
                </a:cxn>
                <a:cxn ang="0">
                  <a:pos x="121" y="12"/>
                </a:cxn>
                <a:cxn ang="0">
                  <a:pos x="120" y="14"/>
                </a:cxn>
                <a:cxn ang="0">
                  <a:pos x="119" y="17"/>
                </a:cxn>
                <a:cxn ang="0">
                  <a:pos x="117" y="19"/>
                </a:cxn>
                <a:cxn ang="0">
                  <a:pos x="116" y="21"/>
                </a:cxn>
                <a:cxn ang="0">
                  <a:pos x="114" y="24"/>
                </a:cxn>
                <a:cxn ang="0">
                  <a:pos x="113" y="27"/>
                </a:cxn>
                <a:cxn ang="0">
                  <a:pos x="111" y="30"/>
                </a:cxn>
                <a:cxn ang="0">
                  <a:pos x="109" y="33"/>
                </a:cxn>
                <a:cxn ang="0">
                  <a:pos x="107" y="35"/>
                </a:cxn>
                <a:cxn ang="0">
                  <a:pos x="106" y="38"/>
                </a:cxn>
                <a:cxn ang="0">
                  <a:pos x="104" y="40"/>
                </a:cxn>
                <a:cxn ang="0">
                  <a:pos x="102" y="42"/>
                </a:cxn>
                <a:cxn ang="0">
                  <a:pos x="100" y="44"/>
                </a:cxn>
                <a:cxn ang="0">
                  <a:pos x="98" y="47"/>
                </a:cxn>
                <a:cxn ang="0">
                  <a:pos x="96" y="49"/>
                </a:cxn>
                <a:cxn ang="0">
                  <a:pos x="94" y="51"/>
                </a:cxn>
                <a:cxn ang="0">
                  <a:pos x="92" y="52"/>
                </a:cxn>
                <a:cxn ang="0">
                  <a:pos x="90" y="54"/>
                </a:cxn>
                <a:cxn ang="0">
                  <a:pos x="87" y="57"/>
                </a:cxn>
                <a:cxn ang="0">
                  <a:pos x="83" y="58"/>
                </a:cxn>
                <a:cxn ang="0">
                  <a:pos x="81" y="59"/>
                </a:cxn>
                <a:cxn ang="0">
                  <a:pos x="79" y="59"/>
                </a:cxn>
                <a:cxn ang="0">
                  <a:pos x="77" y="59"/>
                </a:cxn>
                <a:cxn ang="0">
                  <a:pos x="73" y="59"/>
                </a:cxn>
                <a:cxn ang="0">
                  <a:pos x="71" y="59"/>
                </a:cxn>
                <a:cxn ang="0">
                  <a:pos x="69" y="59"/>
                </a:cxn>
                <a:cxn ang="0">
                  <a:pos x="66" y="59"/>
                </a:cxn>
                <a:cxn ang="0">
                  <a:pos x="64" y="59"/>
                </a:cxn>
                <a:cxn ang="0">
                  <a:pos x="62" y="58"/>
                </a:cxn>
                <a:cxn ang="0">
                  <a:pos x="60" y="58"/>
                </a:cxn>
                <a:cxn ang="0">
                  <a:pos x="57" y="58"/>
                </a:cxn>
                <a:cxn ang="0">
                  <a:pos x="55" y="58"/>
                </a:cxn>
                <a:cxn ang="0">
                  <a:pos x="53" y="57"/>
                </a:cxn>
                <a:cxn ang="0">
                  <a:pos x="51" y="57"/>
                </a:cxn>
                <a:cxn ang="0">
                  <a:pos x="49" y="56"/>
                </a:cxn>
                <a:cxn ang="0">
                  <a:pos x="47" y="56"/>
                </a:cxn>
                <a:cxn ang="0">
                  <a:pos x="45" y="55"/>
                </a:cxn>
                <a:cxn ang="0">
                  <a:pos x="42" y="54"/>
                </a:cxn>
                <a:cxn ang="0">
                  <a:pos x="41" y="54"/>
                </a:cxn>
                <a:cxn ang="0">
                  <a:pos x="39" y="53"/>
                </a:cxn>
                <a:cxn ang="0">
                  <a:pos x="36" y="52"/>
                </a:cxn>
                <a:cxn ang="0">
                  <a:pos x="33" y="52"/>
                </a:cxn>
                <a:cxn ang="0">
                  <a:pos x="31" y="50"/>
                </a:cxn>
                <a:cxn ang="0">
                  <a:pos x="29" y="50"/>
                </a:cxn>
                <a:cxn ang="0">
                  <a:pos x="28" y="49"/>
                </a:cxn>
                <a:cxn ang="0">
                  <a:pos x="0" y="34"/>
                </a:cxn>
                <a:cxn ang="0">
                  <a:pos x="49" y="98"/>
                </a:cxn>
                <a:cxn ang="0">
                  <a:pos x="92" y="168"/>
                </a:cxn>
                <a:cxn ang="0">
                  <a:pos x="113" y="147"/>
                </a:cxn>
                <a:cxn ang="0">
                  <a:pos x="155" y="37"/>
                </a:cxn>
                <a:cxn ang="0">
                  <a:pos x="149" y="9"/>
                </a:cxn>
                <a:cxn ang="0">
                  <a:pos x="149" y="9"/>
                </a:cxn>
              </a:cxnLst>
              <a:rect l="0" t="0" r="r" b="b"/>
              <a:pathLst>
                <a:path w="155" h="168">
                  <a:moveTo>
                    <a:pt x="149" y="9"/>
                  </a:moveTo>
                  <a:lnTo>
                    <a:pt x="127" y="0"/>
                  </a:lnTo>
                  <a:lnTo>
                    <a:pt x="127" y="1"/>
                  </a:lnTo>
                  <a:lnTo>
                    <a:pt x="126" y="3"/>
                  </a:lnTo>
                  <a:lnTo>
                    <a:pt x="125" y="5"/>
                  </a:lnTo>
                  <a:lnTo>
                    <a:pt x="123" y="8"/>
                  </a:lnTo>
                  <a:lnTo>
                    <a:pt x="122" y="10"/>
                  </a:lnTo>
                  <a:lnTo>
                    <a:pt x="121" y="12"/>
                  </a:lnTo>
                  <a:lnTo>
                    <a:pt x="120" y="14"/>
                  </a:lnTo>
                  <a:lnTo>
                    <a:pt x="119" y="17"/>
                  </a:lnTo>
                  <a:lnTo>
                    <a:pt x="117" y="19"/>
                  </a:lnTo>
                  <a:lnTo>
                    <a:pt x="116" y="21"/>
                  </a:lnTo>
                  <a:lnTo>
                    <a:pt x="114" y="24"/>
                  </a:lnTo>
                  <a:lnTo>
                    <a:pt x="113" y="27"/>
                  </a:lnTo>
                  <a:lnTo>
                    <a:pt x="111" y="30"/>
                  </a:lnTo>
                  <a:lnTo>
                    <a:pt x="109" y="33"/>
                  </a:lnTo>
                  <a:lnTo>
                    <a:pt x="107" y="35"/>
                  </a:lnTo>
                  <a:lnTo>
                    <a:pt x="106" y="38"/>
                  </a:lnTo>
                  <a:lnTo>
                    <a:pt x="104" y="40"/>
                  </a:lnTo>
                  <a:lnTo>
                    <a:pt x="102" y="42"/>
                  </a:lnTo>
                  <a:lnTo>
                    <a:pt x="100" y="44"/>
                  </a:lnTo>
                  <a:lnTo>
                    <a:pt x="98" y="47"/>
                  </a:lnTo>
                  <a:lnTo>
                    <a:pt x="96" y="49"/>
                  </a:lnTo>
                  <a:lnTo>
                    <a:pt x="94" y="51"/>
                  </a:lnTo>
                  <a:lnTo>
                    <a:pt x="92" y="52"/>
                  </a:lnTo>
                  <a:lnTo>
                    <a:pt x="90" y="54"/>
                  </a:lnTo>
                  <a:lnTo>
                    <a:pt x="87" y="57"/>
                  </a:lnTo>
                  <a:lnTo>
                    <a:pt x="83" y="58"/>
                  </a:lnTo>
                  <a:lnTo>
                    <a:pt x="81" y="59"/>
                  </a:lnTo>
                  <a:lnTo>
                    <a:pt x="79" y="59"/>
                  </a:lnTo>
                  <a:lnTo>
                    <a:pt x="77" y="59"/>
                  </a:lnTo>
                  <a:lnTo>
                    <a:pt x="73" y="59"/>
                  </a:lnTo>
                  <a:lnTo>
                    <a:pt x="71" y="59"/>
                  </a:lnTo>
                  <a:lnTo>
                    <a:pt x="69" y="59"/>
                  </a:lnTo>
                  <a:lnTo>
                    <a:pt x="66" y="59"/>
                  </a:lnTo>
                  <a:lnTo>
                    <a:pt x="64" y="59"/>
                  </a:lnTo>
                  <a:lnTo>
                    <a:pt x="62" y="58"/>
                  </a:lnTo>
                  <a:lnTo>
                    <a:pt x="60" y="58"/>
                  </a:lnTo>
                  <a:lnTo>
                    <a:pt x="57" y="58"/>
                  </a:lnTo>
                  <a:lnTo>
                    <a:pt x="55" y="58"/>
                  </a:lnTo>
                  <a:lnTo>
                    <a:pt x="53" y="57"/>
                  </a:lnTo>
                  <a:lnTo>
                    <a:pt x="51" y="57"/>
                  </a:lnTo>
                  <a:lnTo>
                    <a:pt x="49" y="56"/>
                  </a:lnTo>
                  <a:lnTo>
                    <a:pt x="47" y="56"/>
                  </a:lnTo>
                  <a:lnTo>
                    <a:pt x="45" y="55"/>
                  </a:lnTo>
                  <a:lnTo>
                    <a:pt x="42" y="54"/>
                  </a:lnTo>
                  <a:lnTo>
                    <a:pt x="41" y="54"/>
                  </a:lnTo>
                  <a:lnTo>
                    <a:pt x="39" y="53"/>
                  </a:lnTo>
                  <a:lnTo>
                    <a:pt x="36" y="52"/>
                  </a:lnTo>
                  <a:lnTo>
                    <a:pt x="33" y="52"/>
                  </a:lnTo>
                  <a:lnTo>
                    <a:pt x="31" y="50"/>
                  </a:lnTo>
                  <a:lnTo>
                    <a:pt x="29" y="50"/>
                  </a:lnTo>
                  <a:lnTo>
                    <a:pt x="28" y="49"/>
                  </a:lnTo>
                  <a:lnTo>
                    <a:pt x="0" y="34"/>
                  </a:lnTo>
                  <a:lnTo>
                    <a:pt x="49" y="98"/>
                  </a:lnTo>
                  <a:lnTo>
                    <a:pt x="92" y="168"/>
                  </a:lnTo>
                  <a:lnTo>
                    <a:pt x="113" y="147"/>
                  </a:lnTo>
                  <a:lnTo>
                    <a:pt x="155" y="37"/>
                  </a:lnTo>
                  <a:lnTo>
                    <a:pt x="149" y="9"/>
                  </a:lnTo>
                  <a:lnTo>
                    <a:pt x="149" y="9"/>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7" name="Freeform 165">
              <a:extLst>
                <a:ext uri="{FF2B5EF4-FFF2-40B4-BE49-F238E27FC236}">
                  <a16:creationId xmlns:a16="http://schemas.microsoft.com/office/drawing/2014/main" id="{421ECC22-3345-8828-B7CA-B8DCFB74C7F1}"/>
                </a:ext>
              </a:extLst>
            </p:cNvPr>
            <p:cNvSpPr>
              <a:spLocks/>
            </p:cNvSpPr>
            <p:nvPr/>
          </p:nvSpPr>
          <p:spPr bwMode="auto">
            <a:xfrm>
              <a:off x="1592" y="1525"/>
              <a:ext cx="48" cy="143"/>
            </a:xfrm>
            <a:custGeom>
              <a:avLst/>
              <a:gdLst/>
              <a:ahLst/>
              <a:cxnLst>
                <a:cxn ang="0">
                  <a:pos x="0" y="188"/>
                </a:cxn>
                <a:cxn ang="0">
                  <a:pos x="2" y="250"/>
                </a:cxn>
                <a:cxn ang="0">
                  <a:pos x="10" y="249"/>
                </a:cxn>
                <a:cxn ang="0">
                  <a:pos x="17" y="247"/>
                </a:cxn>
                <a:cxn ang="0">
                  <a:pos x="23" y="246"/>
                </a:cxn>
                <a:cxn ang="0">
                  <a:pos x="29" y="245"/>
                </a:cxn>
                <a:cxn ang="0">
                  <a:pos x="36" y="243"/>
                </a:cxn>
                <a:cxn ang="0">
                  <a:pos x="45" y="242"/>
                </a:cxn>
                <a:cxn ang="0">
                  <a:pos x="52" y="239"/>
                </a:cxn>
                <a:cxn ang="0">
                  <a:pos x="59" y="235"/>
                </a:cxn>
                <a:cxn ang="0">
                  <a:pos x="65" y="229"/>
                </a:cxn>
                <a:cxn ang="0">
                  <a:pos x="72" y="223"/>
                </a:cxn>
                <a:cxn ang="0">
                  <a:pos x="78" y="215"/>
                </a:cxn>
                <a:cxn ang="0">
                  <a:pos x="83" y="206"/>
                </a:cxn>
                <a:cxn ang="0">
                  <a:pos x="81" y="195"/>
                </a:cxn>
                <a:cxn ang="0">
                  <a:pos x="74" y="185"/>
                </a:cxn>
                <a:cxn ang="0">
                  <a:pos x="63" y="175"/>
                </a:cxn>
                <a:cxn ang="0">
                  <a:pos x="53" y="168"/>
                </a:cxn>
                <a:cxn ang="0">
                  <a:pos x="47" y="164"/>
                </a:cxn>
                <a:cxn ang="0">
                  <a:pos x="48" y="160"/>
                </a:cxn>
                <a:cxn ang="0">
                  <a:pos x="49" y="155"/>
                </a:cxn>
                <a:cxn ang="0">
                  <a:pos x="49" y="148"/>
                </a:cxn>
                <a:cxn ang="0">
                  <a:pos x="51" y="141"/>
                </a:cxn>
                <a:cxn ang="0">
                  <a:pos x="51" y="131"/>
                </a:cxn>
                <a:cxn ang="0">
                  <a:pos x="52" y="119"/>
                </a:cxn>
                <a:cxn ang="0">
                  <a:pos x="52" y="113"/>
                </a:cxn>
                <a:cxn ang="0">
                  <a:pos x="52" y="107"/>
                </a:cxn>
                <a:cxn ang="0">
                  <a:pos x="52" y="100"/>
                </a:cxn>
                <a:cxn ang="0">
                  <a:pos x="52" y="93"/>
                </a:cxn>
                <a:cxn ang="0">
                  <a:pos x="52" y="85"/>
                </a:cxn>
                <a:cxn ang="0">
                  <a:pos x="51" y="78"/>
                </a:cxn>
                <a:cxn ang="0">
                  <a:pos x="51" y="70"/>
                </a:cxn>
                <a:cxn ang="0">
                  <a:pos x="50" y="61"/>
                </a:cxn>
                <a:cxn ang="0">
                  <a:pos x="49" y="54"/>
                </a:cxn>
                <a:cxn ang="0">
                  <a:pos x="48" y="47"/>
                </a:cxn>
                <a:cxn ang="0">
                  <a:pos x="47" y="41"/>
                </a:cxn>
                <a:cxn ang="0">
                  <a:pos x="46" y="36"/>
                </a:cxn>
                <a:cxn ang="0">
                  <a:pos x="43" y="26"/>
                </a:cxn>
                <a:cxn ang="0">
                  <a:pos x="40" y="19"/>
                </a:cxn>
                <a:cxn ang="0">
                  <a:pos x="38" y="12"/>
                </a:cxn>
                <a:cxn ang="0">
                  <a:pos x="34" y="7"/>
                </a:cxn>
                <a:cxn ang="0">
                  <a:pos x="29" y="0"/>
                </a:cxn>
                <a:cxn ang="0">
                  <a:pos x="32" y="77"/>
                </a:cxn>
              </a:cxnLst>
              <a:rect l="0" t="0" r="r" b="b"/>
              <a:pathLst>
                <a:path w="83" h="250">
                  <a:moveTo>
                    <a:pt x="32" y="77"/>
                  </a:moveTo>
                  <a:lnTo>
                    <a:pt x="23" y="169"/>
                  </a:lnTo>
                  <a:lnTo>
                    <a:pt x="0" y="188"/>
                  </a:lnTo>
                  <a:lnTo>
                    <a:pt x="1" y="250"/>
                  </a:lnTo>
                  <a:lnTo>
                    <a:pt x="1" y="250"/>
                  </a:lnTo>
                  <a:lnTo>
                    <a:pt x="2" y="250"/>
                  </a:lnTo>
                  <a:lnTo>
                    <a:pt x="4" y="250"/>
                  </a:lnTo>
                  <a:lnTo>
                    <a:pt x="7" y="249"/>
                  </a:lnTo>
                  <a:lnTo>
                    <a:pt x="10" y="249"/>
                  </a:lnTo>
                  <a:lnTo>
                    <a:pt x="13" y="248"/>
                  </a:lnTo>
                  <a:lnTo>
                    <a:pt x="15" y="248"/>
                  </a:lnTo>
                  <a:lnTo>
                    <a:pt x="17" y="247"/>
                  </a:lnTo>
                  <a:lnTo>
                    <a:pt x="19" y="247"/>
                  </a:lnTo>
                  <a:lnTo>
                    <a:pt x="21" y="247"/>
                  </a:lnTo>
                  <a:lnTo>
                    <a:pt x="23" y="246"/>
                  </a:lnTo>
                  <a:lnTo>
                    <a:pt x="25" y="246"/>
                  </a:lnTo>
                  <a:lnTo>
                    <a:pt x="27" y="245"/>
                  </a:lnTo>
                  <a:lnTo>
                    <a:pt x="29" y="245"/>
                  </a:lnTo>
                  <a:lnTo>
                    <a:pt x="30" y="244"/>
                  </a:lnTo>
                  <a:lnTo>
                    <a:pt x="34" y="244"/>
                  </a:lnTo>
                  <a:lnTo>
                    <a:pt x="36" y="243"/>
                  </a:lnTo>
                  <a:lnTo>
                    <a:pt x="38" y="243"/>
                  </a:lnTo>
                  <a:lnTo>
                    <a:pt x="41" y="242"/>
                  </a:lnTo>
                  <a:lnTo>
                    <a:pt x="45" y="242"/>
                  </a:lnTo>
                  <a:lnTo>
                    <a:pt x="48" y="241"/>
                  </a:lnTo>
                  <a:lnTo>
                    <a:pt x="50" y="240"/>
                  </a:lnTo>
                  <a:lnTo>
                    <a:pt x="52" y="239"/>
                  </a:lnTo>
                  <a:lnTo>
                    <a:pt x="54" y="238"/>
                  </a:lnTo>
                  <a:lnTo>
                    <a:pt x="56" y="237"/>
                  </a:lnTo>
                  <a:lnTo>
                    <a:pt x="59" y="235"/>
                  </a:lnTo>
                  <a:lnTo>
                    <a:pt x="61" y="234"/>
                  </a:lnTo>
                  <a:lnTo>
                    <a:pt x="63" y="231"/>
                  </a:lnTo>
                  <a:lnTo>
                    <a:pt x="65" y="229"/>
                  </a:lnTo>
                  <a:lnTo>
                    <a:pt x="68" y="227"/>
                  </a:lnTo>
                  <a:lnTo>
                    <a:pt x="70" y="225"/>
                  </a:lnTo>
                  <a:lnTo>
                    <a:pt x="72" y="223"/>
                  </a:lnTo>
                  <a:lnTo>
                    <a:pt x="75" y="220"/>
                  </a:lnTo>
                  <a:lnTo>
                    <a:pt x="77" y="218"/>
                  </a:lnTo>
                  <a:lnTo>
                    <a:pt x="78" y="215"/>
                  </a:lnTo>
                  <a:lnTo>
                    <a:pt x="80" y="212"/>
                  </a:lnTo>
                  <a:lnTo>
                    <a:pt x="81" y="209"/>
                  </a:lnTo>
                  <a:lnTo>
                    <a:pt x="83" y="206"/>
                  </a:lnTo>
                  <a:lnTo>
                    <a:pt x="83" y="202"/>
                  </a:lnTo>
                  <a:lnTo>
                    <a:pt x="83" y="199"/>
                  </a:lnTo>
                  <a:lnTo>
                    <a:pt x="81" y="195"/>
                  </a:lnTo>
                  <a:lnTo>
                    <a:pt x="80" y="192"/>
                  </a:lnTo>
                  <a:lnTo>
                    <a:pt x="77" y="188"/>
                  </a:lnTo>
                  <a:lnTo>
                    <a:pt x="74" y="185"/>
                  </a:lnTo>
                  <a:lnTo>
                    <a:pt x="70" y="182"/>
                  </a:lnTo>
                  <a:lnTo>
                    <a:pt x="67" y="179"/>
                  </a:lnTo>
                  <a:lnTo>
                    <a:pt x="63" y="175"/>
                  </a:lnTo>
                  <a:lnTo>
                    <a:pt x="60" y="172"/>
                  </a:lnTo>
                  <a:lnTo>
                    <a:pt x="56" y="170"/>
                  </a:lnTo>
                  <a:lnTo>
                    <a:pt x="53" y="168"/>
                  </a:lnTo>
                  <a:lnTo>
                    <a:pt x="50" y="166"/>
                  </a:lnTo>
                  <a:lnTo>
                    <a:pt x="49" y="165"/>
                  </a:lnTo>
                  <a:lnTo>
                    <a:pt x="47" y="164"/>
                  </a:lnTo>
                  <a:lnTo>
                    <a:pt x="47" y="164"/>
                  </a:lnTo>
                  <a:lnTo>
                    <a:pt x="47" y="163"/>
                  </a:lnTo>
                  <a:lnTo>
                    <a:pt x="48" y="160"/>
                  </a:lnTo>
                  <a:lnTo>
                    <a:pt x="48" y="158"/>
                  </a:lnTo>
                  <a:lnTo>
                    <a:pt x="48" y="157"/>
                  </a:lnTo>
                  <a:lnTo>
                    <a:pt x="49" y="155"/>
                  </a:lnTo>
                  <a:lnTo>
                    <a:pt x="49" y="153"/>
                  </a:lnTo>
                  <a:lnTo>
                    <a:pt x="49" y="151"/>
                  </a:lnTo>
                  <a:lnTo>
                    <a:pt x="49" y="148"/>
                  </a:lnTo>
                  <a:lnTo>
                    <a:pt x="50" y="146"/>
                  </a:lnTo>
                  <a:lnTo>
                    <a:pt x="50" y="143"/>
                  </a:lnTo>
                  <a:lnTo>
                    <a:pt x="51" y="141"/>
                  </a:lnTo>
                  <a:lnTo>
                    <a:pt x="51" y="138"/>
                  </a:lnTo>
                  <a:lnTo>
                    <a:pt x="51" y="135"/>
                  </a:lnTo>
                  <a:lnTo>
                    <a:pt x="51" y="131"/>
                  </a:lnTo>
                  <a:lnTo>
                    <a:pt x="51" y="128"/>
                  </a:lnTo>
                  <a:lnTo>
                    <a:pt x="51" y="124"/>
                  </a:lnTo>
                  <a:lnTo>
                    <a:pt x="52" y="119"/>
                  </a:lnTo>
                  <a:lnTo>
                    <a:pt x="52" y="117"/>
                  </a:lnTo>
                  <a:lnTo>
                    <a:pt x="52" y="115"/>
                  </a:lnTo>
                  <a:lnTo>
                    <a:pt x="52" y="113"/>
                  </a:lnTo>
                  <a:lnTo>
                    <a:pt x="53" y="111"/>
                  </a:lnTo>
                  <a:lnTo>
                    <a:pt x="52" y="109"/>
                  </a:lnTo>
                  <a:lnTo>
                    <a:pt x="52" y="107"/>
                  </a:lnTo>
                  <a:lnTo>
                    <a:pt x="52" y="105"/>
                  </a:lnTo>
                  <a:lnTo>
                    <a:pt x="52" y="103"/>
                  </a:lnTo>
                  <a:lnTo>
                    <a:pt x="52" y="100"/>
                  </a:lnTo>
                  <a:lnTo>
                    <a:pt x="52" y="98"/>
                  </a:lnTo>
                  <a:lnTo>
                    <a:pt x="52" y="95"/>
                  </a:lnTo>
                  <a:lnTo>
                    <a:pt x="52" y="93"/>
                  </a:lnTo>
                  <a:lnTo>
                    <a:pt x="52" y="90"/>
                  </a:lnTo>
                  <a:lnTo>
                    <a:pt x="52" y="88"/>
                  </a:lnTo>
                  <a:lnTo>
                    <a:pt x="52" y="85"/>
                  </a:lnTo>
                  <a:lnTo>
                    <a:pt x="52" y="83"/>
                  </a:lnTo>
                  <a:lnTo>
                    <a:pt x="51" y="80"/>
                  </a:lnTo>
                  <a:lnTo>
                    <a:pt x="51" y="78"/>
                  </a:lnTo>
                  <a:lnTo>
                    <a:pt x="51" y="75"/>
                  </a:lnTo>
                  <a:lnTo>
                    <a:pt x="51" y="73"/>
                  </a:lnTo>
                  <a:lnTo>
                    <a:pt x="51" y="70"/>
                  </a:lnTo>
                  <a:lnTo>
                    <a:pt x="51" y="66"/>
                  </a:lnTo>
                  <a:lnTo>
                    <a:pt x="50" y="63"/>
                  </a:lnTo>
                  <a:lnTo>
                    <a:pt x="50" y="61"/>
                  </a:lnTo>
                  <a:lnTo>
                    <a:pt x="50" y="59"/>
                  </a:lnTo>
                  <a:lnTo>
                    <a:pt x="49" y="56"/>
                  </a:lnTo>
                  <a:lnTo>
                    <a:pt x="49" y="54"/>
                  </a:lnTo>
                  <a:lnTo>
                    <a:pt x="49" y="52"/>
                  </a:lnTo>
                  <a:lnTo>
                    <a:pt x="48" y="50"/>
                  </a:lnTo>
                  <a:lnTo>
                    <a:pt x="48" y="47"/>
                  </a:lnTo>
                  <a:lnTo>
                    <a:pt x="48" y="45"/>
                  </a:lnTo>
                  <a:lnTo>
                    <a:pt x="48" y="44"/>
                  </a:lnTo>
                  <a:lnTo>
                    <a:pt x="47" y="41"/>
                  </a:lnTo>
                  <a:lnTo>
                    <a:pt x="47" y="39"/>
                  </a:lnTo>
                  <a:lnTo>
                    <a:pt x="46" y="37"/>
                  </a:lnTo>
                  <a:lnTo>
                    <a:pt x="46" y="36"/>
                  </a:lnTo>
                  <a:lnTo>
                    <a:pt x="45" y="32"/>
                  </a:lnTo>
                  <a:lnTo>
                    <a:pt x="44" y="29"/>
                  </a:lnTo>
                  <a:lnTo>
                    <a:pt x="43" y="26"/>
                  </a:lnTo>
                  <a:lnTo>
                    <a:pt x="42" y="24"/>
                  </a:lnTo>
                  <a:lnTo>
                    <a:pt x="41" y="21"/>
                  </a:lnTo>
                  <a:lnTo>
                    <a:pt x="40" y="19"/>
                  </a:lnTo>
                  <a:lnTo>
                    <a:pt x="39" y="16"/>
                  </a:lnTo>
                  <a:lnTo>
                    <a:pt x="39" y="15"/>
                  </a:lnTo>
                  <a:lnTo>
                    <a:pt x="38" y="12"/>
                  </a:lnTo>
                  <a:lnTo>
                    <a:pt x="36" y="10"/>
                  </a:lnTo>
                  <a:lnTo>
                    <a:pt x="35" y="8"/>
                  </a:lnTo>
                  <a:lnTo>
                    <a:pt x="34" y="7"/>
                  </a:lnTo>
                  <a:lnTo>
                    <a:pt x="33" y="4"/>
                  </a:lnTo>
                  <a:lnTo>
                    <a:pt x="30" y="3"/>
                  </a:lnTo>
                  <a:lnTo>
                    <a:pt x="29" y="0"/>
                  </a:lnTo>
                  <a:lnTo>
                    <a:pt x="28" y="0"/>
                  </a:lnTo>
                  <a:lnTo>
                    <a:pt x="32" y="77"/>
                  </a:lnTo>
                  <a:lnTo>
                    <a:pt x="32" y="77"/>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8" name="Freeform 166">
              <a:extLst>
                <a:ext uri="{FF2B5EF4-FFF2-40B4-BE49-F238E27FC236}">
                  <a16:creationId xmlns:a16="http://schemas.microsoft.com/office/drawing/2014/main" id="{19D16326-F619-9E11-C5D7-C1900305D0E2}"/>
                </a:ext>
              </a:extLst>
            </p:cNvPr>
            <p:cNvSpPr>
              <a:spLocks/>
            </p:cNvSpPr>
            <p:nvPr/>
          </p:nvSpPr>
          <p:spPr bwMode="auto">
            <a:xfrm>
              <a:off x="1588" y="1646"/>
              <a:ext cx="114" cy="315"/>
            </a:xfrm>
            <a:custGeom>
              <a:avLst/>
              <a:gdLst/>
              <a:ahLst/>
              <a:cxnLst>
                <a:cxn ang="0">
                  <a:pos x="54" y="86"/>
                </a:cxn>
                <a:cxn ang="0">
                  <a:pos x="58" y="95"/>
                </a:cxn>
                <a:cxn ang="0">
                  <a:pos x="63" y="108"/>
                </a:cxn>
                <a:cxn ang="0">
                  <a:pos x="68" y="121"/>
                </a:cxn>
                <a:cxn ang="0">
                  <a:pos x="72" y="134"/>
                </a:cxn>
                <a:cxn ang="0">
                  <a:pos x="77" y="145"/>
                </a:cxn>
                <a:cxn ang="0">
                  <a:pos x="83" y="164"/>
                </a:cxn>
                <a:cxn ang="0">
                  <a:pos x="88" y="181"/>
                </a:cxn>
                <a:cxn ang="0">
                  <a:pos x="91" y="189"/>
                </a:cxn>
                <a:cxn ang="0">
                  <a:pos x="123" y="283"/>
                </a:cxn>
                <a:cxn ang="0">
                  <a:pos x="126" y="295"/>
                </a:cxn>
                <a:cxn ang="0">
                  <a:pos x="128" y="306"/>
                </a:cxn>
                <a:cxn ang="0">
                  <a:pos x="131" y="318"/>
                </a:cxn>
                <a:cxn ang="0">
                  <a:pos x="134" y="331"/>
                </a:cxn>
                <a:cxn ang="0">
                  <a:pos x="139" y="342"/>
                </a:cxn>
                <a:cxn ang="0">
                  <a:pos x="143" y="354"/>
                </a:cxn>
                <a:cxn ang="0">
                  <a:pos x="145" y="369"/>
                </a:cxn>
                <a:cxn ang="0">
                  <a:pos x="145" y="381"/>
                </a:cxn>
                <a:cxn ang="0">
                  <a:pos x="144" y="391"/>
                </a:cxn>
                <a:cxn ang="0">
                  <a:pos x="143" y="405"/>
                </a:cxn>
                <a:cxn ang="0">
                  <a:pos x="142" y="418"/>
                </a:cxn>
                <a:cxn ang="0">
                  <a:pos x="96" y="449"/>
                </a:cxn>
                <a:cxn ang="0">
                  <a:pos x="85" y="451"/>
                </a:cxn>
                <a:cxn ang="0">
                  <a:pos x="75" y="457"/>
                </a:cxn>
                <a:cxn ang="0">
                  <a:pos x="77" y="473"/>
                </a:cxn>
                <a:cxn ang="0">
                  <a:pos x="88" y="484"/>
                </a:cxn>
                <a:cxn ang="0">
                  <a:pos x="0" y="512"/>
                </a:cxn>
                <a:cxn ang="0">
                  <a:pos x="197" y="455"/>
                </a:cxn>
                <a:cxn ang="0">
                  <a:pos x="198" y="444"/>
                </a:cxn>
                <a:cxn ang="0">
                  <a:pos x="199" y="428"/>
                </a:cxn>
                <a:cxn ang="0">
                  <a:pos x="200" y="413"/>
                </a:cxn>
                <a:cxn ang="0">
                  <a:pos x="199" y="400"/>
                </a:cxn>
                <a:cxn ang="0">
                  <a:pos x="197" y="386"/>
                </a:cxn>
                <a:cxn ang="0">
                  <a:pos x="195" y="372"/>
                </a:cxn>
                <a:cxn ang="0">
                  <a:pos x="192" y="358"/>
                </a:cxn>
                <a:cxn ang="0">
                  <a:pos x="190" y="345"/>
                </a:cxn>
                <a:cxn ang="0">
                  <a:pos x="174" y="220"/>
                </a:cxn>
                <a:cxn ang="0">
                  <a:pos x="171" y="207"/>
                </a:cxn>
                <a:cxn ang="0">
                  <a:pos x="170" y="197"/>
                </a:cxn>
                <a:cxn ang="0">
                  <a:pos x="167" y="185"/>
                </a:cxn>
                <a:cxn ang="0">
                  <a:pos x="165" y="174"/>
                </a:cxn>
                <a:cxn ang="0">
                  <a:pos x="162" y="164"/>
                </a:cxn>
                <a:cxn ang="0">
                  <a:pos x="157" y="153"/>
                </a:cxn>
                <a:cxn ang="0">
                  <a:pos x="151" y="141"/>
                </a:cxn>
                <a:cxn ang="0">
                  <a:pos x="145" y="129"/>
                </a:cxn>
                <a:cxn ang="0">
                  <a:pos x="138" y="117"/>
                </a:cxn>
                <a:cxn ang="0">
                  <a:pos x="122" y="47"/>
                </a:cxn>
                <a:cxn ang="0">
                  <a:pos x="94" y="4"/>
                </a:cxn>
                <a:cxn ang="0">
                  <a:pos x="79" y="18"/>
                </a:cxn>
                <a:cxn ang="0">
                  <a:pos x="62" y="31"/>
                </a:cxn>
                <a:cxn ang="0">
                  <a:pos x="49" y="36"/>
                </a:cxn>
                <a:cxn ang="0">
                  <a:pos x="45" y="49"/>
                </a:cxn>
              </a:cxnLst>
              <a:rect l="0" t="0" r="r" b="b"/>
              <a:pathLst>
                <a:path w="200" h="553">
                  <a:moveTo>
                    <a:pt x="52" y="79"/>
                  </a:moveTo>
                  <a:lnTo>
                    <a:pt x="52" y="79"/>
                  </a:lnTo>
                  <a:lnTo>
                    <a:pt x="52" y="80"/>
                  </a:lnTo>
                  <a:lnTo>
                    <a:pt x="53" y="82"/>
                  </a:lnTo>
                  <a:lnTo>
                    <a:pt x="54" y="86"/>
                  </a:lnTo>
                  <a:lnTo>
                    <a:pt x="54" y="87"/>
                  </a:lnTo>
                  <a:lnTo>
                    <a:pt x="55" y="89"/>
                  </a:lnTo>
                  <a:lnTo>
                    <a:pt x="56" y="91"/>
                  </a:lnTo>
                  <a:lnTo>
                    <a:pt x="57" y="93"/>
                  </a:lnTo>
                  <a:lnTo>
                    <a:pt x="58" y="95"/>
                  </a:lnTo>
                  <a:lnTo>
                    <a:pt x="59" y="97"/>
                  </a:lnTo>
                  <a:lnTo>
                    <a:pt x="60" y="100"/>
                  </a:lnTo>
                  <a:lnTo>
                    <a:pt x="61" y="103"/>
                  </a:lnTo>
                  <a:lnTo>
                    <a:pt x="62" y="105"/>
                  </a:lnTo>
                  <a:lnTo>
                    <a:pt x="63" y="108"/>
                  </a:lnTo>
                  <a:lnTo>
                    <a:pt x="63" y="110"/>
                  </a:lnTo>
                  <a:lnTo>
                    <a:pt x="64" y="113"/>
                  </a:lnTo>
                  <a:lnTo>
                    <a:pt x="65" y="115"/>
                  </a:lnTo>
                  <a:lnTo>
                    <a:pt x="67" y="118"/>
                  </a:lnTo>
                  <a:lnTo>
                    <a:pt x="68" y="121"/>
                  </a:lnTo>
                  <a:lnTo>
                    <a:pt x="69" y="123"/>
                  </a:lnTo>
                  <a:lnTo>
                    <a:pt x="69" y="126"/>
                  </a:lnTo>
                  <a:lnTo>
                    <a:pt x="70" y="128"/>
                  </a:lnTo>
                  <a:lnTo>
                    <a:pt x="71" y="132"/>
                  </a:lnTo>
                  <a:lnTo>
                    <a:pt x="72" y="134"/>
                  </a:lnTo>
                  <a:lnTo>
                    <a:pt x="73" y="136"/>
                  </a:lnTo>
                  <a:lnTo>
                    <a:pt x="74" y="138"/>
                  </a:lnTo>
                  <a:lnTo>
                    <a:pt x="74" y="140"/>
                  </a:lnTo>
                  <a:lnTo>
                    <a:pt x="75" y="142"/>
                  </a:lnTo>
                  <a:lnTo>
                    <a:pt x="77" y="145"/>
                  </a:lnTo>
                  <a:lnTo>
                    <a:pt x="78" y="149"/>
                  </a:lnTo>
                  <a:lnTo>
                    <a:pt x="79" y="153"/>
                  </a:lnTo>
                  <a:lnTo>
                    <a:pt x="81" y="156"/>
                  </a:lnTo>
                  <a:lnTo>
                    <a:pt x="82" y="160"/>
                  </a:lnTo>
                  <a:lnTo>
                    <a:pt x="83" y="164"/>
                  </a:lnTo>
                  <a:lnTo>
                    <a:pt x="84" y="168"/>
                  </a:lnTo>
                  <a:lnTo>
                    <a:pt x="86" y="171"/>
                  </a:lnTo>
                  <a:lnTo>
                    <a:pt x="86" y="175"/>
                  </a:lnTo>
                  <a:lnTo>
                    <a:pt x="88" y="178"/>
                  </a:lnTo>
                  <a:lnTo>
                    <a:pt x="88" y="181"/>
                  </a:lnTo>
                  <a:lnTo>
                    <a:pt x="89" y="183"/>
                  </a:lnTo>
                  <a:lnTo>
                    <a:pt x="90" y="185"/>
                  </a:lnTo>
                  <a:lnTo>
                    <a:pt x="90" y="188"/>
                  </a:lnTo>
                  <a:lnTo>
                    <a:pt x="91" y="188"/>
                  </a:lnTo>
                  <a:lnTo>
                    <a:pt x="91" y="189"/>
                  </a:lnTo>
                  <a:lnTo>
                    <a:pt x="109" y="229"/>
                  </a:lnTo>
                  <a:lnTo>
                    <a:pt x="122" y="277"/>
                  </a:lnTo>
                  <a:lnTo>
                    <a:pt x="122" y="278"/>
                  </a:lnTo>
                  <a:lnTo>
                    <a:pt x="122" y="280"/>
                  </a:lnTo>
                  <a:lnTo>
                    <a:pt x="123" y="283"/>
                  </a:lnTo>
                  <a:lnTo>
                    <a:pt x="124" y="286"/>
                  </a:lnTo>
                  <a:lnTo>
                    <a:pt x="124" y="289"/>
                  </a:lnTo>
                  <a:lnTo>
                    <a:pt x="125" y="291"/>
                  </a:lnTo>
                  <a:lnTo>
                    <a:pt x="126" y="293"/>
                  </a:lnTo>
                  <a:lnTo>
                    <a:pt x="126" y="295"/>
                  </a:lnTo>
                  <a:lnTo>
                    <a:pt x="127" y="298"/>
                  </a:lnTo>
                  <a:lnTo>
                    <a:pt x="127" y="300"/>
                  </a:lnTo>
                  <a:lnTo>
                    <a:pt x="127" y="302"/>
                  </a:lnTo>
                  <a:lnTo>
                    <a:pt x="128" y="304"/>
                  </a:lnTo>
                  <a:lnTo>
                    <a:pt x="128" y="306"/>
                  </a:lnTo>
                  <a:lnTo>
                    <a:pt x="128" y="308"/>
                  </a:lnTo>
                  <a:lnTo>
                    <a:pt x="129" y="310"/>
                  </a:lnTo>
                  <a:lnTo>
                    <a:pt x="129" y="312"/>
                  </a:lnTo>
                  <a:lnTo>
                    <a:pt x="130" y="314"/>
                  </a:lnTo>
                  <a:lnTo>
                    <a:pt x="131" y="318"/>
                  </a:lnTo>
                  <a:lnTo>
                    <a:pt x="132" y="321"/>
                  </a:lnTo>
                  <a:lnTo>
                    <a:pt x="133" y="324"/>
                  </a:lnTo>
                  <a:lnTo>
                    <a:pt x="133" y="327"/>
                  </a:lnTo>
                  <a:lnTo>
                    <a:pt x="134" y="329"/>
                  </a:lnTo>
                  <a:lnTo>
                    <a:pt x="134" y="331"/>
                  </a:lnTo>
                  <a:lnTo>
                    <a:pt x="135" y="334"/>
                  </a:lnTo>
                  <a:lnTo>
                    <a:pt x="136" y="336"/>
                  </a:lnTo>
                  <a:lnTo>
                    <a:pt x="137" y="338"/>
                  </a:lnTo>
                  <a:lnTo>
                    <a:pt x="138" y="340"/>
                  </a:lnTo>
                  <a:lnTo>
                    <a:pt x="139" y="342"/>
                  </a:lnTo>
                  <a:lnTo>
                    <a:pt x="140" y="344"/>
                  </a:lnTo>
                  <a:lnTo>
                    <a:pt x="140" y="346"/>
                  </a:lnTo>
                  <a:lnTo>
                    <a:pt x="141" y="349"/>
                  </a:lnTo>
                  <a:lnTo>
                    <a:pt x="142" y="352"/>
                  </a:lnTo>
                  <a:lnTo>
                    <a:pt x="143" y="354"/>
                  </a:lnTo>
                  <a:lnTo>
                    <a:pt x="143" y="357"/>
                  </a:lnTo>
                  <a:lnTo>
                    <a:pt x="144" y="360"/>
                  </a:lnTo>
                  <a:lnTo>
                    <a:pt x="144" y="363"/>
                  </a:lnTo>
                  <a:lnTo>
                    <a:pt x="145" y="366"/>
                  </a:lnTo>
                  <a:lnTo>
                    <a:pt x="145" y="369"/>
                  </a:lnTo>
                  <a:lnTo>
                    <a:pt x="145" y="372"/>
                  </a:lnTo>
                  <a:lnTo>
                    <a:pt x="145" y="374"/>
                  </a:lnTo>
                  <a:lnTo>
                    <a:pt x="145" y="376"/>
                  </a:lnTo>
                  <a:lnTo>
                    <a:pt x="145" y="378"/>
                  </a:lnTo>
                  <a:lnTo>
                    <a:pt x="145" y="381"/>
                  </a:lnTo>
                  <a:lnTo>
                    <a:pt x="145" y="383"/>
                  </a:lnTo>
                  <a:lnTo>
                    <a:pt x="145" y="385"/>
                  </a:lnTo>
                  <a:lnTo>
                    <a:pt x="145" y="387"/>
                  </a:lnTo>
                  <a:lnTo>
                    <a:pt x="145" y="389"/>
                  </a:lnTo>
                  <a:lnTo>
                    <a:pt x="144" y="391"/>
                  </a:lnTo>
                  <a:lnTo>
                    <a:pt x="144" y="393"/>
                  </a:lnTo>
                  <a:lnTo>
                    <a:pt x="144" y="395"/>
                  </a:lnTo>
                  <a:lnTo>
                    <a:pt x="144" y="398"/>
                  </a:lnTo>
                  <a:lnTo>
                    <a:pt x="144" y="401"/>
                  </a:lnTo>
                  <a:lnTo>
                    <a:pt x="143" y="405"/>
                  </a:lnTo>
                  <a:lnTo>
                    <a:pt x="143" y="409"/>
                  </a:lnTo>
                  <a:lnTo>
                    <a:pt x="143" y="413"/>
                  </a:lnTo>
                  <a:lnTo>
                    <a:pt x="142" y="415"/>
                  </a:lnTo>
                  <a:lnTo>
                    <a:pt x="142" y="417"/>
                  </a:lnTo>
                  <a:lnTo>
                    <a:pt x="142" y="418"/>
                  </a:lnTo>
                  <a:lnTo>
                    <a:pt x="142" y="419"/>
                  </a:lnTo>
                  <a:lnTo>
                    <a:pt x="126" y="443"/>
                  </a:lnTo>
                  <a:lnTo>
                    <a:pt x="101" y="449"/>
                  </a:lnTo>
                  <a:lnTo>
                    <a:pt x="99" y="449"/>
                  </a:lnTo>
                  <a:lnTo>
                    <a:pt x="96" y="449"/>
                  </a:lnTo>
                  <a:lnTo>
                    <a:pt x="94" y="449"/>
                  </a:lnTo>
                  <a:lnTo>
                    <a:pt x="91" y="450"/>
                  </a:lnTo>
                  <a:lnTo>
                    <a:pt x="89" y="450"/>
                  </a:lnTo>
                  <a:lnTo>
                    <a:pt x="87" y="451"/>
                  </a:lnTo>
                  <a:lnTo>
                    <a:pt x="85" y="451"/>
                  </a:lnTo>
                  <a:lnTo>
                    <a:pt x="82" y="452"/>
                  </a:lnTo>
                  <a:lnTo>
                    <a:pt x="80" y="453"/>
                  </a:lnTo>
                  <a:lnTo>
                    <a:pt x="78" y="454"/>
                  </a:lnTo>
                  <a:lnTo>
                    <a:pt x="77" y="455"/>
                  </a:lnTo>
                  <a:lnTo>
                    <a:pt x="75" y="457"/>
                  </a:lnTo>
                  <a:lnTo>
                    <a:pt x="74" y="459"/>
                  </a:lnTo>
                  <a:lnTo>
                    <a:pt x="74" y="462"/>
                  </a:lnTo>
                  <a:lnTo>
                    <a:pt x="74" y="466"/>
                  </a:lnTo>
                  <a:lnTo>
                    <a:pt x="75" y="470"/>
                  </a:lnTo>
                  <a:lnTo>
                    <a:pt x="77" y="473"/>
                  </a:lnTo>
                  <a:lnTo>
                    <a:pt x="80" y="477"/>
                  </a:lnTo>
                  <a:lnTo>
                    <a:pt x="83" y="479"/>
                  </a:lnTo>
                  <a:lnTo>
                    <a:pt x="85" y="482"/>
                  </a:lnTo>
                  <a:lnTo>
                    <a:pt x="87" y="483"/>
                  </a:lnTo>
                  <a:lnTo>
                    <a:pt x="88" y="484"/>
                  </a:lnTo>
                  <a:lnTo>
                    <a:pt x="101" y="496"/>
                  </a:lnTo>
                  <a:lnTo>
                    <a:pt x="63" y="519"/>
                  </a:lnTo>
                  <a:lnTo>
                    <a:pt x="31" y="508"/>
                  </a:lnTo>
                  <a:lnTo>
                    <a:pt x="8" y="492"/>
                  </a:lnTo>
                  <a:lnTo>
                    <a:pt x="0" y="512"/>
                  </a:lnTo>
                  <a:lnTo>
                    <a:pt x="58" y="553"/>
                  </a:lnTo>
                  <a:lnTo>
                    <a:pt x="85" y="549"/>
                  </a:lnTo>
                  <a:lnTo>
                    <a:pt x="133" y="532"/>
                  </a:lnTo>
                  <a:lnTo>
                    <a:pt x="172" y="484"/>
                  </a:lnTo>
                  <a:lnTo>
                    <a:pt x="197" y="455"/>
                  </a:lnTo>
                  <a:lnTo>
                    <a:pt x="197" y="454"/>
                  </a:lnTo>
                  <a:lnTo>
                    <a:pt x="198" y="451"/>
                  </a:lnTo>
                  <a:lnTo>
                    <a:pt x="198" y="449"/>
                  </a:lnTo>
                  <a:lnTo>
                    <a:pt x="198" y="447"/>
                  </a:lnTo>
                  <a:lnTo>
                    <a:pt x="198" y="444"/>
                  </a:lnTo>
                  <a:lnTo>
                    <a:pt x="199" y="442"/>
                  </a:lnTo>
                  <a:lnTo>
                    <a:pt x="199" y="438"/>
                  </a:lnTo>
                  <a:lnTo>
                    <a:pt x="199" y="435"/>
                  </a:lnTo>
                  <a:lnTo>
                    <a:pt x="199" y="432"/>
                  </a:lnTo>
                  <a:lnTo>
                    <a:pt x="199" y="428"/>
                  </a:lnTo>
                  <a:lnTo>
                    <a:pt x="199" y="425"/>
                  </a:lnTo>
                  <a:lnTo>
                    <a:pt x="200" y="421"/>
                  </a:lnTo>
                  <a:lnTo>
                    <a:pt x="200" y="418"/>
                  </a:lnTo>
                  <a:lnTo>
                    <a:pt x="200" y="415"/>
                  </a:lnTo>
                  <a:lnTo>
                    <a:pt x="200" y="413"/>
                  </a:lnTo>
                  <a:lnTo>
                    <a:pt x="200" y="410"/>
                  </a:lnTo>
                  <a:lnTo>
                    <a:pt x="199" y="408"/>
                  </a:lnTo>
                  <a:lnTo>
                    <a:pt x="199" y="405"/>
                  </a:lnTo>
                  <a:lnTo>
                    <a:pt x="199" y="402"/>
                  </a:lnTo>
                  <a:lnTo>
                    <a:pt x="199" y="400"/>
                  </a:lnTo>
                  <a:lnTo>
                    <a:pt x="198" y="397"/>
                  </a:lnTo>
                  <a:lnTo>
                    <a:pt x="198" y="395"/>
                  </a:lnTo>
                  <a:lnTo>
                    <a:pt x="198" y="392"/>
                  </a:lnTo>
                  <a:lnTo>
                    <a:pt x="197" y="389"/>
                  </a:lnTo>
                  <a:lnTo>
                    <a:pt x="197" y="386"/>
                  </a:lnTo>
                  <a:lnTo>
                    <a:pt x="197" y="383"/>
                  </a:lnTo>
                  <a:lnTo>
                    <a:pt x="196" y="380"/>
                  </a:lnTo>
                  <a:lnTo>
                    <a:pt x="196" y="377"/>
                  </a:lnTo>
                  <a:lnTo>
                    <a:pt x="195" y="374"/>
                  </a:lnTo>
                  <a:lnTo>
                    <a:pt x="195" y="372"/>
                  </a:lnTo>
                  <a:lnTo>
                    <a:pt x="194" y="368"/>
                  </a:lnTo>
                  <a:lnTo>
                    <a:pt x="194" y="366"/>
                  </a:lnTo>
                  <a:lnTo>
                    <a:pt x="193" y="363"/>
                  </a:lnTo>
                  <a:lnTo>
                    <a:pt x="193" y="361"/>
                  </a:lnTo>
                  <a:lnTo>
                    <a:pt x="192" y="358"/>
                  </a:lnTo>
                  <a:lnTo>
                    <a:pt x="192" y="356"/>
                  </a:lnTo>
                  <a:lnTo>
                    <a:pt x="191" y="353"/>
                  </a:lnTo>
                  <a:lnTo>
                    <a:pt x="191" y="352"/>
                  </a:lnTo>
                  <a:lnTo>
                    <a:pt x="190" y="347"/>
                  </a:lnTo>
                  <a:lnTo>
                    <a:pt x="190" y="345"/>
                  </a:lnTo>
                  <a:lnTo>
                    <a:pt x="190" y="343"/>
                  </a:lnTo>
                  <a:lnTo>
                    <a:pt x="190" y="342"/>
                  </a:lnTo>
                  <a:lnTo>
                    <a:pt x="174" y="222"/>
                  </a:lnTo>
                  <a:lnTo>
                    <a:pt x="174" y="221"/>
                  </a:lnTo>
                  <a:lnTo>
                    <a:pt x="174" y="220"/>
                  </a:lnTo>
                  <a:lnTo>
                    <a:pt x="174" y="218"/>
                  </a:lnTo>
                  <a:lnTo>
                    <a:pt x="173" y="216"/>
                  </a:lnTo>
                  <a:lnTo>
                    <a:pt x="173" y="213"/>
                  </a:lnTo>
                  <a:lnTo>
                    <a:pt x="172" y="209"/>
                  </a:lnTo>
                  <a:lnTo>
                    <a:pt x="171" y="207"/>
                  </a:lnTo>
                  <a:lnTo>
                    <a:pt x="171" y="206"/>
                  </a:lnTo>
                  <a:lnTo>
                    <a:pt x="171" y="203"/>
                  </a:lnTo>
                  <a:lnTo>
                    <a:pt x="171" y="202"/>
                  </a:lnTo>
                  <a:lnTo>
                    <a:pt x="170" y="199"/>
                  </a:lnTo>
                  <a:lnTo>
                    <a:pt x="170" y="197"/>
                  </a:lnTo>
                  <a:lnTo>
                    <a:pt x="169" y="194"/>
                  </a:lnTo>
                  <a:lnTo>
                    <a:pt x="168" y="192"/>
                  </a:lnTo>
                  <a:lnTo>
                    <a:pt x="168" y="190"/>
                  </a:lnTo>
                  <a:lnTo>
                    <a:pt x="167" y="188"/>
                  </a:lnTo>
                  <a:lnTo>
                    <a:pt x="167" y="185"/>
                  </a:lnTo>
                  <a:lnTo>
                    <a:pt x="167" y="182"/>
                  </a:lnTo>
                  <a:lnTo>
                    <a:pt x="166" y="180"/>
                  </a:lnTo>
                  <a:lnTo>
                    <a:pt x="166" y="178"/>
                  </a:lnTo>
                  <a:lnTo>
                    <a:pt x="165" y="176"/>
                  </a:lnTo>
                  <a:lnTo>
                    <a:pt x="165" y="174"/>
                  </a:lnTo>
                  <a:lnTo>
                    <a:pt x="164" y="171"/>
                  </a:lnTo>
                  <a:lnTo>
                    <a:pt x="163" y="169"/>
                  </a:lnTo>
                  <a:lnTo>
                    <a:pt x="163" y="167"/>
                  </a:lnTo>
                  <a:lnTo>
                    <a:pt x="163" y="166"/>
                  </a:lnTo>
                  <a:lnTo>
                    <a:pt x="162" y="164"/>
                  </a:lnTo>
                  <a:lnTo>
                    <a:pt x="161" y="161"/>
                  </a:lnTo>
                  <a:lnTo>
                    <a:pt x="160" y="159"/>
                  </a:lnTo>
                  <a:lnTo>
                    <a:pt x="160" y="158"/>
                  </a:lnTo>
                  <a:lnTo>
                    <a:pt x="158" y="155"/>
                  </a:lnTo>
                  <a:lnTo>
                    <a:pt x="157" y="153"/>
                  </a:lnTo>
                  <a:lnTo>
                    <a:pt x="156" y="151"/>
                  </a:lnTo>
                  <a:lnTo>
                    <a:pt x="156" y="149"/>
                  </a:lnTo>
                  <a:lnTo>
                    <a:pt x="153" y="146"/>
                  </a:lnTo>
                  <a:lnTo>
                    <a:pt x="152" y="144"/>
                  </a:lnTo>
                  <a:lnTo>
                    <a:pt x="151" y="141"/>
                  </a:lnTo>
                  <a:lnTo>
                    <a:pt x="150" y="139"/>
                  </a:lnTo>
                  <a:lnTo>
                    <a:pt x="149" y="137"/>
                  </a:lnTo>
                  <a:lnTo>
                    <a:pt x="148" y="134"/>
                  </a:lnTo>
                  <a:lnTo>
                    <a:pt x="146" y="132"/>
                  </a:lnTo>
                  <a:lnTo>
                    <a:pt x="145" y="129"/>
                  </a:lnTo>
                  <a:lnTo>
                    <a:pt x="144" y="126"/>
                  </a:lnTo>
                  <a:lnTo>
                    <a:pt x="143" y="124"/>
                  </a:lnTo>
                  <a:lnTo>
                    <a:pt x="142" y="122"/>
                  </a:lnTo>
                  <a:lnTo>
                    <a:pt x="140" y="120"/>
                  </a:lnTo>
                  <a:lnTo>
                    <a:pt x="138" y="117"/>
                  </a:lnTo>
                  <a:lnTo>
                    <a:pt x="137" y="114"/>
                  </a:lnTo>
                  <a:lnTo>
                    <a:pt x="135" y="111"/>
                  </a:lnTo>
                  <a:lnTo>
                    <a:pt x="134" y="109"/>
                  </a:lnTo>
                  <a:lnTo>
                    <a:pt x="133" y="108"/>
                  </a:lnTo>
                  <a:lnTo>
                    <a:pt x="122" y="47"/>
                  </a:lnTo>
                  <a:lnTo>
                    <a:pt x="99" y="0"/>
                  </a:lnTo>
                  <a:lnTo>
                    <a:pt x="98" y="0"/>
                  </a:lnTo>
                  <a:lnTo>
                    <a:pt x="98" y="1"/>
                  </a:lnTo>
                  <a:lnTo>
                    <a:pt x="95" y="2"/>
                  </a:lnTo>
                  <a:lnTo>
                    <a:pt x="94" y="4"/>
                  </a:lnTo>
                  <a:lnTo>
                    <a:pt x="91" y="6"/>
                  </a:lnTo>
                  <a:lnTo>
                    <a:pt x="89" y="9"/>
                  </a:lnTo>
                  <a:lnTo>
                    <a:pt x="85" y="12"/>
                  </a:lnTo>
                  <a:lnTo>
                    <a:pt x="83" y="15"/>
                  </a:lnTo>
                  <a:lnTo>
                    <a:pt x="79" y="18"/>
                  </a:lnTo>
                  <a:lnTo>
                    <a:pt x="76" y="21"/>
                  </a:lnTo>
                  <a:lnTo>
                    <a:pt x="72" y="24"/>
                  </a:lnTo>
                  <a:lnTo>
                    <a:pt x="69" y="27"/>
                  </a:lnTo>
                  <a:lnTo>
                    <a:pt x="65" y="29"/>
                  </a:lnTo>
                  <a:lnTo>
                    <a:pt x="62" y="31"/>
                  </a:lnTo>
                  <a:lnTo>
                    <a:pt x="59" y="32"/>
                  </a:lnTo>
                  <a:lnTo>
                    <a:pt x="57" y="34"/>
                  </a:lnTo>
                  <a:lnTo>
                    <a:pt x="53" y="34"/>
                  </a:lnTo>
                  <a:lnTo>
                    <a:pt x="51" y="35"/>
                  </a:lnTo>
                  <a:lnTo>
                    <a:pt x="49" y="36"/>
                  </a:lnTo>
                  <a:lnTo>
                    <a:pt x="48" y="38"/>
                  </a:lnTo>
                  <a:lnTo>
                    <a:pt x="46" y="41"/>
                  </a:lnTo>
                  <a:lnTo>
                    <a:pt x="45" y="44"/>
                  </a:lnTo>
                  <a:lnTo>
                    <a:pt x="45" y="47"/>
                  </a:lnTo>
                  <a:lnTo>
                    <a:pt x="45" y="49"/>
                  </a:lnTo>
                  <a:lnTo>
                    <a:pt x="45" y="51"/>
                  </a:lnTo>
                  <a:lnTo>
                    <a:pt x="46" y="52"/>
                  </a:lnTo>
                  <a:lnTo>
                    <a:pt x="52" y="79"/>
                  </a:lnTo>
                  <a:lnTo>
                    <a:pt x="52" y="79"/>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9" name="Freeform 167">
              <a:extLst>
                <a:ext uri="{FF2B5EF4-FFF2-40B4-BE49-F238E27FC236}">
                  <a16:creationId xmlns:a16="http://schemas.microsoft.com/office/drawing/2014/main" id="{35CEB275-AB14-2076-36B3-932F6720DBE9}"/>
                </a:ext>
              </a:extLst>
            </p:cNvPr>
            <p:cNvSpPr>
              <a:spLocks/>
            </p:cNvSpPr>
            <p:nvPr/>
          </p:nvSpPr>
          <p:spPr bwMode="auto">
            <a:xfrm>
              <a:off x="1363" y="1870"/>
              <a:ext cx="245" cy="161"/>
            </a:xfrm>
            <a:custGeom>
              <a:avLst/>
              <a:gdLst/>
              <a:ahLst/>
              <a:cxnLst>
                <a:cxn ang="0">
                  <a:pos x="398" y="76"/>
                </a:cxn>
                <a:cxn ang="0">
                  <a:pos x="422" y="137"/>
                </a:cxn>
                <a:cxn ang="0">
                  <a:pos x="431" y="276"/>
                </a:cxn>
                <a:cxn ang="0">
                  <a:pos x="2" y="273"/>
                </a:cxn>
                <a:cxn ang="0">
                  <a:pos x="2" y="272"/>
                </a:cxn>
                <a:cxn ang="0">
                  <a:pos x="2" y="268"/>
                </a:cxn>
                <a:cxn ang="0">
                  <a:pos x="1" y="262"/>
                </a:cxn>
                <a:cxn ang="0">
                  <a:pos x="1" y="258"/>
                </a:cxn>
                <a:cxn ang="0">
                  <a:pos x="1" y="254"/>
                </a:cxn>
                <a:cxn ang="0">
                  <a:pos x="1" y="250"/>
                </a:cxn>
                <a:cxn ang="0">
                  <a:pos x="1" y="245"/>
                </a:cxn>
                <a:cxn ang="0">
                  <a:pos x="0" y="240"/>
                </a:cxn>
                <a:cxn ang="0">
                  <a:pos x="0" y="235"/>
                </a:cxn>
                <a:cxn ang="0">
                  <a:pos x="0" y="228"/>
                </a:cxn>
                <a:cxn ang="0">
                  <a:pos x="0" y="223"/>
                </a:cxn>
                <a:cxn ang="0">
                  <a:pos x="0" y="217"/>
                </a:cxn>
                <a:cxn ang="0">
                  <a:pos x="1" y="212"/>
                </a:cxn>
                <a:cxn ang="0">
                  <a:pos x="1" y="206"/>
                </a:cxn>
                <a:cxn ang="0">
                  <a:pos x="1" y="200"/>
                </a:cxn>
                <a:cxn ang="0">
                  <a:pos x="1" y="195"/>
                </a:cxn>
                <a:cxn ang="0">
                  <a:pos x="2" y="189"/>
                </a:cxn>
                <a:cxn ang="0">
                  <a:pos x="2" y="184"/>
                </a:cxn>
                <a:cxn ang="0">
                  <a:pos x="3" y="179"/>
                </a:cxn>
                <a:cxn ang="0">
                  <a:pos x="3" y="174"/>
                </a:cxn>
                <a:cxn ang="0">
                  <a:pos x="4" y="169"/>
                </a:cxn>
                <a:cxn ang="0">
                  <a:pos x="5" y="165"/>
                </a:cxn>
                <a:cxn ang="0">
                  <a:pos x="6" y="161"/>
                </a:cxn>
                <a:cxn ang="0">
                  <a:pos x="8" y="156"/>
                </a:cxn>
                <a:cxn ang="0">
                  <a:pos x="11" y="152"/>
                </a:cxn>
                <a:cxn ang="0">
                  <a:pos x="15" y="151"/>
                </a:cxn>
                <a:cxn ang="0">
                  <a:pos x="21" y="152"/>
                </a:cxn>
                <a:cxn ang="0">
                  <a:pos x="26" y="152"/>
                </a:cxn>
                <a:cxn ang="0">
                  <a:pos x="31" y="152"/>
                </a:cxn>
                <a:cxn ang="0">
                  <a:pos x="35" y="152"/>
                </a:cxn>
                <a:cxn ang="0">
                  <a:pos x="37" y="151"/>
                </a:cxn>
                <a:cxn ang="0">
                  <a:pos x="40" y="147"/>
                </a:cxn>
                <a:cxn ang="0">
                  <a:pos x="42" y="143"/>
                </a:cxn>
                <a:cxn ang="0">
                  <a:pos x="42" y="139"/>
                </a:cxn>
                <a:cxn ang="0">
                  <a:pos x="43" y="135"/>
                </a:cxn>
                <a:cxn ang="0">
                  <a:pos x="44" y="131"/>
                </a:cxn>
                <a:cxn ang="0">
                  <a:pos x="46" y="126"/>
                </a:cxn>
                <a:cxn ang="0">
                  <a:pos x="47" y="121"/>
                </a:cxn>
                <a:cxn ang="0">
                  <a:pos x="50" y="117"/>
                </a:cxn>
                <a:cxn ang="0">
                  <a:pos x="53" y="113"/>
                </a:cxn>
                <a:cxn ang="0">
                  <a:pos x="56" y="109"/>
                </a:cxn>
                <a:cxn ang="0">
                  <a:pos x="62" y="102"/>
                </a:cxn>
                <a:cxn ang="0">
                  <a:pos x="68" y="96"/>
                </a:cxn>
                <a:cxn ang="0">
                  <a:pos x="73" y="92"/>
                </a:cxn>
                <a:cxn ang="0">
                  <a:pos x="77" y="88"/>
                </a:cxn>
                <a:cxn ang="0">
                  <a:pos x="79" y="88"/>
                </a:cxn>
                <a:cxn ang="0">
                  <a:pos x="158" y="51"/>
                </a:cxn>
                <a:cxn ang="0">
                  <a:pos x="334" y="27"/>
                </a:cxn>
                <a:cxn ang="0">
                  <a:pos x="377" y="0"/>
                </a:cxn>
              </a:cxnLst>
              <a:rect l="0" t="0" r="r" b="b"/>
              <a:pathLst>
                <a:path w="431" h="283">
                  <a:moveTo>
                    <a:pt x="377" y="0"/>
                  </a:moveTo>
                  <a:lnTo>
                    <a:pt x="398" y="76"/>
                  </a:lnTo>
                  <a:lnTo>
                    <a:pt x="401" y="112"/>
                  </a:lnTo>
                  <a:lnTo>
                    <a:pt x="422" y="137"/>
                  </a:lnTo>
                  <a:lnTo>
                    <a:pt x="428" y="213"/>
                  </a:lnTo>
                  <a:lnTo>
                    <a:pt x="431" y="276"/>
                  </a:lnTo>
                  <a:lnTo>
                    <a:pt x="188" y="283"/>
                  </a:lnTo>
                  <a:lnTo>
                    <a:pt x="2" y="273"/>
                  </a:lnTo>
                  <a:lnTo>
                    <a:pt x="2" y="273"/>
                  </a:lnTo>
                  <a:lnTo>
                    <a:pt x="2" y="272"/>
                  </a:lnTo>
                  <a:lnTo>
                    <a:pt x="2" y="270"/>
                  </a:lnTo>
                  <a:lnTo>
                    <a:pt x="2" y="268"/>
                  </a:lnTo>
                  <a:lnTo>
                    <a:pt x="1" y="265"/>
                  </a:lnTo>
                  <a:lnTo>
                    <a:pt x="1" y="262"/>
                  </a:lnTo>
                  <a:lnTo>
                    <a:pt x="1" y="260"/>
                  </a:lnTo>
                  <a:lnTo>
                    <a:pt x="1" y="258"/>
                  </a:lnTo>
                  <a:lnTo>
                    <a:pt x="1" y="256"/>
                  </a:lnTo>
                  <a:lnTo>
                    <a:pt x="1" y="254"/>
                  </a:lnTo>
                  <a:lnTo>
                    <a:pt x="1" y="252"/>
                  </a:lnTo>
                  <a:lnTo>
                    <a:pt x="1" y="250"/>
                  </a:lnTo>
                  <a:lnTo>
                    <a:pt x="1" y="247"/>
                  </a:lnTo>
                  <a:lnTo>
                    <a:pt x="1" y="245"/>
                  </a:lnTo>
                  <a:lnTo>
                    <a:pt x="0" y="242"/>
                  </a:lnTo>
                  <a:lnTo>
                    <a:pt x="0" y="240"/>
                  </a:lnTo>
                  <a:lnTo>
                    <a:pt x="0" y="237"/>
                  </a:lnTo>
                  <a:lnTo>
                    <a:pt x="0" y="235"/>
                  </a:lnTo>
                  <a:lnTo>
                    <a:pt x="0" y="231"/>
                  </a:lnTo>
                  <a:lnTo>
                    <a:pt x="0" y="228"/>
                  </a:lnTo>
                  <a:lnTo>
                    <a:pt x="0" y="225"/>
                  </a:lnTo>
                  <a:lnTo>
                    <a:pt x="0" y="223"/>
                  </a:lnTo>
                  <a:lnTo>
                    <a:pt x="0" y="220"/>
                  </a:lnTo>
                  <a:lnTo>
                    <a:pt x="0" y="217"/>
                  </a:lnTo>
                  <a:lnTo>
                    <a:pt x="0" y="214"/>
                  </a:lnTo>
                  <a:lnTo>
                    <a:pt x="1" y="212"/>
                  </a:lnTo>
                  <a:lnTo>
                    <a:pt x="1" y="209"/>
                  </a:lnTo>
                  <a:lnTo>
                    <a:pt x="1" y="206"/>
                  </a:lnTo>
                  <a:lnTo>
                    <a:pt x="1" y="203"/>
                  </a:lnTo>
                  <a:lnTo>
                    <a:pt x="1" y="200"/>
                  </a:lnTo>
                  <a:lnTo>
                    <a:pt x="1" y="197"/>
                  </a:lnTo>
                  <a:lnTo>
                    <a:pt x="1" y="195"/>
                  </a:lnTo>
                  <a:lnTo>
                    <a:pt x="1" y="192"/>
                  </a:lnTo>
                  <a:lnTo>
                    <a:pt x="2" y="189"/>
                  </a:lnTo>
                  <a:lnTo>
                    <a:pt x="2" y="187"/>
                  </a:lnTo>
                  <a:lnTo>
                    <a:pt x="2" y="184"/>
                  </a:lnTo>
                  <a:lnTo>
                    <a:pt x="2" y="181"/>
                  </a:lnTo>
                  <a:lnTo>
                    <a:pt x="3" y="179"/>
                  </a:lnTo>
                  <a:lnTo>
                    <a:pt x="3" y="176"/>
                  </a:lnTo>
                  <a:lnTo>
                    <a:pt x="3" y="174"/>
                  </a:lnTo>
                  <a:lnTo>
                    <a:pt x="3" y="171"/>
                  </a:lnTo>
                  <a:lnTo>
                    <a:pt x="4" y="169"/>
                  </a:lnTo>
                  <a:lnTo>
                    <a:pt x="4" y="167"/>
                  </a:lnTo>
                  <a:lnTo>
                    <a:pt x="5" y="165"/>
                  </a:lnTo>
                  <a:lnTo>
                    <a:pt x="5" y="163"/>
                  </a:lnTo>
                  <a:lnTo>
                    <a:pt x="6" y="161"/>
                  </a:lnTo>
                  <a:lnTo>
                    <a:pt x="7" y="158"/>
                  </a:lnTo>
                  <a:lnTo>
                    <a:pt x="8" y="156"/>
                  </a:lnTo>
                  <a:lnTo>
                    <a:pt x="9" y="154"/>
                  </a:lnTo>
                  <a:lnTo>
                    <a:pt x="11" y="152"/>
                  </a:lnTo>
                  <a:lnTo>
                    <a:pt x="13" y="151"/>
                  </a:lnTo>
                  <a:lnTo>
                    <a:pt x="15" y="151"/>
                  </a:lnTo>
                  <a:lnTo>
                    <a:pt x="18" y="151"/>
                  </a:lnTo>
                  <a:lnTo>
                    <a:pt x="21" y="152"/>
                  </a:lnTo>
                  <a:lnTo>
                    <a:pt x="24" y="152"/>
                  </a:lnTo>
                  <a:lnTo>
                    <a:pt x="26" y="152"/>
                  </a:lnTo>
                  <a:lnTo>
                    <a:pt x="29" y="152"/>
                  </a:lnTo>
                  <a:lnTo>
                    <a:pt x="31" y="152"/>
                  </a:lnTo>
                  <a:lnTo>
                    <a:pt x="33" y="152"/>
                  </a:lnTo>
                  <a:lnTo>
                    <a:pt x="35" y="152"/>
                  </a:lnTo>
                  <a:lnTo>
                    <a:pt x="36" y="151"/>
                  </a:lnTo>
                  <a:lnTo>
                    <a:pt x="37" y="151"/>
                  </a:lnTo>
                  <a:lnTo>
                    <a:pt x="38" y="149"/>
                  </a:lnTo>
                  <a:lnTo>
                    <a:pt x="40" y="147"/>
                  </a:lnTo>
                  <a:lnTo>
                    <a:pt x="41" y="145"/>
                  </a:lnTo>
                  <a:lnTo>
                    <a:pt x="42" y="143"/>
                  </a:lnTo>
                  <a:lnTo>
                    <a:pt x="42" y="141"/>
                  </a:lnTo>
                  <a:lnTo>
                    <a:pt x="42" y="139"/>
                  </a:lnTo>
                  <a:lnTo>
                    <a:pt x="43" y="137"/>
                  </a:lnTo>
                  <a:lnTo>
                    <a:pt x="43" y="135"/>
                  </a:lnTo>
                  <a:lnTo>
                    <a:pt x="43" y="133"/>
                  </a:lnTo>
                  <a:lnTo>
                    <a:pt x="44" y="131"/>
                  </a:lnTo>
                  <a:lnTo>
                    <a:pt x="44" y="129"/>
                  </a:lnTo>
                  <a:lnTo>
                    <a:pt x="46" y="126"/>
                  </a:lnTo>
                  <a:lnTo>
                    <a:pt x="46" y="124"/>
                  </a:lnTo>
                  <a:lnTo>
                    <a:pt x="47" y="121"/>
                  </a:lnTo>
                  <a:lnTo>
                    <a:pt x="49" y="119"/>
                  </a:lnTo>
                  <a:lnTo>
                    <a:pt x="50" y="117"/>
                  </a:lnTo>
                  <a:lnTo>
                    <a:pt x="51" y="115"/>
                  </a:lnTo>
                  <a:lnTo>
                    <a:pt x="53" y="113"/>
                  </a:lnTo>
                  <a:lnTo>
                    <a:pt x="54" y="111"/>
                  </a:lnTo>
                  <a:lnTo>
                    <a:pt x="56" y="109"/>
                  </a:lnTo>
                  <a:lnTo>
                    <a:pt x="59" y="106"/>
                  </a:lnTo>
                  <a:lnTo>
                    <a:pt x="62" y="102"/>
                  </a:lnTo>
                  <a:lnTo>
                    <a:pt x="65" y="99"/>
                  </a:lnTo>
                  <a:lnTo>
                    <a:pt x="68" y="96"/>
                  </a:lnTo>
                  <a:lnTo>
                    <a:pt x="71" y="93"/>
                  </a:lnTo>
                  <a:lnTo>
                    <a:pt x="73" y="92"/>
                  </a:lnTo>
                  <a:lnTo>
                    <a:pt x="75" y="90"/>
                  </a:lnTo>
                  <a:lnTo>
                    <a:pt x="77" y="88"/>
                  </a:lnTo>
                  <a:lnTo>
                    <a:pt x="78" y="88"/>
                  </a:lnTo>
                  <a:lnTo>
                    <a:pt x="79" y="88"/>
                  </a:lnTo>
                  <a:lnTo>
                    <a:pt x="107" y="39"/>
                  </a:lnTo>
                  <a:lnTo>
                    <a:pt x="158" y="51"/>
                  </a:lnTo>
                  <a:lnTo>
                    <a:pt x="243" y="45"/>
                  </a:lnTo>
                  <a:lnTo>
                    <a:pt x="334" y="27"/>
                  </a:lnTo>
                  <a:lnTo>
                    <a:pt x="377" y="0"/>
                  </a:lnTo>
                  <a:lnTo>
                    <a:pt x="377" y="0"/>
                  </a:lnTo>
                  <a:close/>
                </a:path>
              </a:pathLst>
            </a:custGeom>
            <a:solidFill>
              <a:srgbClr val="7394C2"/>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0" name="Freeform 168">
              <a:extLst>
                <a:ext uri="{FF2B5EF4-FFF2-40B4-BE49-F238E27FC236}">
                  <a16:creationId xmlns:a16="http://schemas.microsoft.com/office/drawing/2014/main" id="{4CA00CFD-4A71-0173-EFCF-E9DB4B821AB5}"/>
                </a:ext>
              </a:extLst>
            </p:cNvPr>
            <p:cNvSpPr>
              <a:spLocks/>
            </p:cNvSpPr>
            <p:nvPr/>
          </p:nvSpPr>
          <p:spPr bwMode="auto">
            <a:xfrm>
              <a:off x="1297" y="1843"/>
              <a:ext cx="138" cy="111"/>
            </a:xfrm>
            <a:custGeom>
              <a:avLst/>
              <a:gdLst/>
              <a:ahLst/>
              <a:cxnLst>
                <a:cxn ang="0">
                  <a:pos x="1" y="63"/>
                </a:cxn>
                <a:cxn ang="0">
                  <a:pos x="6" y="65"/>
                </a:cxn>
                <a:cxn ang="0">
                  <a:pos x="11" y="70"/>
                </a:cxn>
                <a:cxn ang="0">
                  <a:pos x="14" y="72"/>
                </a:cxn>
                <a:cxn ang="0">
                  <a:pos x="19" y="75"/>
                </a:cxn>
                <a:cxn ang="0">
                  <a:pos x="23" y="78"/>
                </a:cxn>
                <a:cxn ang="0">
                  <a:pos x="28" y="82"/>
                </a:cxn>
                <a:cxn ang="0">
                  <a:pos x="32" y="85"/>
                </a:cxn>
                <a:cxn ang="0">
                  <a:pos x="36" y="90"/>
                </a:cxn>
                <a:cxn ang="0">
                  <a:pos x="40" y="93"/>
                </a:cxn>
                <a:cxn ang="0">
                  <a:pos x="44" y="98"/>
                </a:cxn>
                <a:cxn ang="0">
                  <a:pos x="48" y="102"/>
                </a:cxn>
                <a:cxn ang="0">
                  <a:pos x="52" y="107"/>
                </a:cxn>
                <a:cxn ang="0">
                  <a:pos x="55" y="111"/>
                </a:cxn>
                <a:cxn ang="0">
                  <a:pos x="59" y="116"/>
                </a:cxn>
                <a:cxn ang="0">
                  <a:pos x="62" y="119"/>
                </a:cxn>
                <a:cxn ang="0">
                  <a:pos x="67" y="123"/>
                </a:cxn>
                <a:cxn ang="0">
                  <a:pos x="71" y="126"/>
                </a:cxn>
                <a:cxn ang="0">
                  <a:pos x="74" y="129"/>
                </a:cxn>
                <a:cxn ang="0">
                  <a:pos x="78" y="131"/>
                </a:cxn>
                <a:cxn ang="0">
                  <a:pos x="82" y="133"/>
                </a:cxn>
                <a:cxn ang="0">
                  <a:pos x="90" y="137"/>
                </a:cxn>
                <a:cxn ang="0">
                  <a:pos x="96" y="139"/>
                </a:cxn>
                <a:cxn ang="0">
                  <a:pos x="99" y="140"/>
                </a:cxn>
                <a:cxn ang="0">
                  <a:pos x="101" y="141"/>
                </a:cxn>
                <a:cxn ang="0">
                  <a:pos x="202" y="196"/>
                </a:cxn>
                <a:cxn ang="0">
                  <a:pos x="231" y="162"/>
                </a:cxn>
                <a:cxn ang="0">
                  <a:pos x="234" y="123"/>
                </a:cxn>
                <a:cxn ang="0">
                  <a:pos x="223" y="71"/>
                </a:cxn>
                <a:cxn ang="0">
                  <a:pos x="46" y="0"/>
                </a:cxn>
                <a:cxn ang="0">
                  <a:pos x="18" y="52"/>
                </a:cxn>
                <a:cxn ang="0">
                  <a:pos x="0" y="62"/>
                </a:cxn>
              </a:cxnLst>
              <a:rect l="0" t="0" r="r" b="b"/>
              <a:pathLst>
                <a:path w="243" h="196">
                  <a:moveTo>
                    <a:pt x="0" y="62"/>
                  </a:moveTo>
                  <a:lnTo>
                    <a:pt x="1" y="63"/>
                  </a:lnTo>
                  <a:lnTo>
                    <a:pt x="3" y="64"/>
                  </a:lnTo>
                  <a:lnTo>
                    <a:pt x="6" y="65"/>
                  </a:lnTo>
                  <a:lnTo>
                    <a:pt x="8" y="67"/>
                  </a:lnTo>
                  <a:lnTo>
                    <a:pt x="11" y="70"/>
                  </a:lnTo>
                  <a:lnTo>
                    <a:pt x="13" y="71"/>
                  </a:lnTo>
                  <a:lnTo>
                    <a:pt x="14" y="72"/>
                  </a:lnTo>
                  <a:lnTo>
                    <a:pt x="17" y="74"/>
                  </a:lnTo>
                  <a:lnTo>
                    <a:pt x="19" y="75"/>
                  </a:lnTo>
                  <a:lnTo>
                    <a:pt x="20" y="76"/>
                  </a:lnTo>
                  <a:lnTo>
                    <a:pt x="23" y="78"/>
                  </a:lnTo>
                  <a:lnTo>
                    <a:pt x="25" y="80"/>
                  </a:lnTo>
                  <a:lnTo>
                    <a:pt x="28" y="82"/>
                  </a:lnTo>
                  <a:lnTo>
                    <a:pt x="30" y="83"/>
                  </a:lnTo>
                  <a:lnTo>
                    <a:pt x="32" y="85"/>
                  </a:lnTo>
                  <a:lnTo>
                    <a:pt x="34" y="87"/>
                  </a:lnTo>
                  <a:lnTo>
                    <a:pt x="36" y="90"/>
                  </a:lnTo>
                  <a:lnTo>
                    <a:pt x="38" y="91"/>
                  </a:lnTo>
                  <a:lnTo>
                    <a:pt x="40" y="93"/>
                  </a:lnTo>
                  <a:lnTo>
                    <a:pt x="42" y="96"/>
                  </a:lnTo>
                  <a:lnTo>
                    <a:pt x="44" y="98"/>
                  </a:lnTo>
                  <a:lnTo>
                    <a:pt x="46" y="100"/>
                  </a:lnTo>
                  <a:lnTo>
                    <a:pt x="48" y="102"/>
                  </a:lnTo>
                  <a:lnTo>
                    <a:pt x="50" y="104"/>
                  </a:lnTo>
                  <a:lnTo>
                    <a:pt x="52" y="107"/>
                  </a:lnTo>
                  <a:lnTo>
                    <a:pt x="53" y="108"/>
                  </a:lnTo>
                  <a:lnTo>
                    <a:pt x="55" y="111"/>
                  </a:lnTo>
                  <a:lnTo>
                    <a:pt x="56" y="113"/>
                  </a:lnTo>
                  <a:lnTo>
                    <a:pt x="59" y="116"/>
                  </a:lnTo>
                  <a:lnTo>
                    <a:pt x="60" y="118"/>
                  </a:lnTo>
                  <a:lnTo>
                    <a:pt x="62" y="119"/>
                  </a:lnTo>
                  <a:lnTo>
                    <a:pt x="65" y="121"/>
                  </a:lnTo>
                  <a:lnTo>
                    <a:pt x="67" y="123"/>
                  </a:lnTo>
                  <a:lnTo>
                    <a:pt x="68" y="124"/>
                  </a:lnTo>
                  <a:lnTo>
                    <a:pt x="71" y="126"/>
                  </a:lnTo>
                  <a:lnTo>
                    <a:pt x="72" y="127"/>
                  </a:lnTo>
                  <a:lnTo>
                    <a:pt x="74" y="129"/>
                  </a:lnTo>
                  <a:lnTo>
                    <a:pt x="76" y="130"/>
                  </a:lnTo>
                  <a:lnTo>
                    <a:pt x="78" y="131"/>
                  </a:lnTo>
                  <a:lnTo>
                    <a:pt x="80" y="132"/>
                  </a:lnTo>
                  <a:lnTo>
                    <a:pt x="82" y="133"/>
                  </a:lnTo>
                  <a:lnTo>
                    <a:pt x="86" y="135"/>
                  </a:lnTo>
                  <a:lnTo>
                    <a:pt x="90" y="137"/>
                  </a:lnTo>
                  <a:lnTo>
                    <a:pt x="93" y="138"/>
                  </a:lnTo>
                  <a:lnTo>
                    <a:pt x="96" y="139"/>
                  </a:lnTo>
                  <a:lnTo>
                    <a:pt x="98" y="140"/>
                  </a:lnTo>
                  <a:lnTo>
                    <a:pt x="99" y="140"/>
                  </a:lnTo>
                  <a:lnTo>
                    <a:pt x="100" y="141"/>
                  </a:lnTo>
                  <a:lnTo>
                    <a:pt x="101" y="141"/>
                  </a:lnTo>
                  <a:lnTo>
                    <a:pt x="154" y="180"/>
                  </a:lnTo>
                  <a:lnTo>
                    <a:pt x="202" y="196"/>
                  </a:lnTo>
                  <a:lnTo>
                    <a:pt x="210" y="172"/>
                  </a:lnTo>
                  <a:lnTo>
                    <a:pt x="231" y="162"/>
                  </a:lnTo>
                  <a:lnTo>
                    <a:pt x="243" y="144"/>
                  </a:lnTo>
                  <a:lnTo>
                    <a:pt x="234" y="123"/>
                  </a:lnTo>
                  <a:lnTo>
                    <a:pt x="243" y="92"/>
                  </a:lnTo>
                  <a:lnTo>
                    <a:pt x="223" y="71"/>
                  </a:lnTo>
                  <a:lnTo>
                    <a:pt x="104" y="52"/>
                  </a:lnTo>
                  <a:lnTo>
                    <a:pt x="46" y="0"/>
                  </a:lnTo>
                  <a:lnTo>
                    <a:pt x="21" y="17"/>
                  </a:lnTo>
                  <a:lnTo>
                    <a:pt x="18" y="52"/>
                  </a:lnTo>
                  <a:lnTo>
                    <a:pt x="0" y="62"/>
                  </a:lnTo>
                  <a:lnTo>
                    <a:pt x="0" y="62"/>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1" name="Freeform 169">
              <a:extLst>
                <a:ext uri="{FF2B5EF4-FFF2-40B4-BE49-F238E27FC236}">
                  <a16:creationId xmlns:a16="http://schemas.microsoft.com/office/drawing/2014/main" id="{08071916-5ABD-D1CC-E8A8-EB129D38914D}"/>
                </a:ext>
              </a:extLst>
            </p:cNvPr>
            <p:cNvSpPr>
              <a:spLocks/>
            </p:cNvSpPr>
            <p:nvPr/>
          </p:nvSpPr>
          <p:spPr bwMode="auto">
            <a:xfrm>
              <a:off x="1175" y="1640"/>
              <a:ext cx="140" cy="222"/>
            </a:xfrm>
            <a:custGeom>
              <a:avLst/>
              <a:gdLst/>
              <a:ahLst/>
              <a:cxnLst>
                <a:cxn ang="0">
                  <a:pos x="67" y="4"/>
                </a:cxn>
                <a:cxn ang="0">
                  <a:pos x="59" y="13"/>
                </a:cxn>
                <a:cxn ang="0">
                  <a:pos x="50" y="25"/>
                </a:cxn>
                <a:cxn ang="0">
                  <a:pos x="43" y="35"/>
                </a:cxn>
                <a:cxn ang="0">
                  <a:pos x="35" y="47"/>
                </a:cxn>
                <a:cxn ang="0">
                  <a:pos x="30" y="55"/>
                </a:cxn>
                <a:cxn ang="0">
                  <a:pos x="25" y="63"/>
                </a:cxn>
                <a:cxn ang="0">
                  <a:pos x="19" y="73"/>
                </a:cxn>
                <a:cxn ang="0">
                  <a:pos x="13" y="83"/>
                </a:cxn>
                <a:cxn ang="0">
                  <a:pos x="8" y="96"/>
                </a:cxn>
                <a:cxn ang="0">
                  <a:pos x="3" y="109"/>
                </a:cxn>
                <a:cxn ang="0">
                  <a:pos x="0" y="121"/>
                </a:cxn>
                <a:cxn ang="0">
                  <a:pos x="0" y="133"/>
                </a:cxn>
                <a:cxn ang="0">
                  <a:pos x="1" y="146"/>
                </a:cxn>
                <a:cxn ang="0">
                  <a:pos x="3" y="157"/>
                </a:cxn>
                <a:cxn ang="0">
                  <a:pos x="5" y="168"/>
                </a:cxn>
                <a:cxn ang="0">
                  <a:pos x="9" y="179"/>
                </a:cxn>
                <a:cxn ang="0">
                  <a:pos x="12" y="189"/>
                </a:cxn>
                <a:cxn ang="0">
                  <a:pos x="16" y="199"/>
                </a:cxn>
                <a:cxn ang="0">
                  <a:pos x="21" y="208"/>
                </a:cxn>
                <a:cxn ang="0">
                  <a:pos x="29" y="218"/>
                </a:cxn>
                <a:cxn ang="0">
                  <a:pos x="38" y="230"/>
                </a:cxn>
                <a:cxn ang="0">
                  <a:pos x="49" y="243"/>
                </a:cxn>
                <a:cxn ang="0">
                  <a:pos x="61" y="258"/>
                </a:cxn>
                <a:cxn ang="0">
                  <a:pos x="75" y="272"/>
                </a:cxn>
                <a:cxn ang="0">
                  <a:pos x="87" y="287"/>
                </a:cxn>
                <a:cxn ang="0">
                  <a:pos x="100" y="301"/>
                </a:cxn>
                <a:cxn ang="0">
                  <a:pos x="112" y="315"/>
                </a:cxn>
                <a:cxn ang="0">
                  <a:pos x="124" y="327"/>
                </a:cxn>
                <a:cxn ang="0">
                  <a:pos x="133" y="338"/>
                </a:cxn>
                <a:cxn ang="0">
                  <a:pos x="141" y="346"/>
                </a:cxn>
                <a:cxn ang="0">
                  <a:pos x="149" y="354"/>
                </a:cxn>
                <a:cxn ang="0">
                  <a:pos x="186" y="389"/>
                </a:cxn>
                <a:cxn ang="0">
                  <a:pos x="183" y="291"/>
                </a:cxn>
                <a:cxn ang="0">
                  <a:pos x="132" y="91"/>
                </a:cxn>
                <a:cxn ang="0">
                  <a:pos x="139" y="85"/>
                </a:cxn>
                <a:cxn ang="0">
                  <a:pos x="147" y="79"/>
                </a:cxn>
                <a:cxn ang="0">
                  <a:pos x="156" y="74"/>
                </a:cxn>
                <a:cxn ang="0">
                  <a:pos x="164" y="67"/>
                </a:cxn>
                <a:cxn ang="0">
                  <a:pos x="172" y="58"/>
                </a:cxn>
                <a:cxn ang="0">
                  <a:pos x="166" y="57"/>
                </a:cxn>
                <a:cxn ang="0">
                  <a:pos x="157" y="53"/>
                </a:cxn>
                <a:cxn ang="0">
                  <a:pos x="145" y="48"/>
                </a:cxn>
                <a:cxn ang="0">
                  <a:pos x="132" y="42"/>
                </a:cxn>
                <a:cxn ang="0">
                  <a:pos x="118" y="36"/>
                </a:cxn>
                <a:cxn ang="0">
                  <a:pos x="106" y="28"/>
                </a:cxn>
                <a:cxn ang="0">
                  <a:pos x="97" y="23"/>
                </a:cxn>
                <a:cxn ang="0">
                  <a:pos x="92" y="20"/>
                </a:cxn>
              </a:cxnLst>
              <a:rect l="0" t="0" r="r" b="b"/>
              <a:pathLst>
                <a:path w="247" h="389">
                  <a:moveTo>
                    <a:pt x="71" y="0"/>
                  </a:moveTo>
                  <a:lnTo>
                    <a:pt x="70" y="0"/>
                  </a:lnTo>
                  <a:lnTo>
                    <a:pt x="68" y="2"/>
                  </a:lnTo>
                  <a:lnTo>
                    <a:pt x="67" y="4"/>
                  </a:lnTo>
                  <a:lnTo>
                    <a:pt x="64" y="6"/>
                  </a:lnTo>
                  <a:lnTo>
                    <a:pt x="63" y="8"/>
                  </a:lnTo>
                  <a:lnTo>
                    <a:pt x="61" y="10"/>
                  </a:lnTo>
                  <a:lnTo>
                    <a:pt x="59" y="13"/>
                  </a:lnTo>
                  <a:lnTo>
                    <a:pt x="57" y="15"/>
                  </a:lnTo>
                  <a:lnTo>
                    <a:pt x="55" y="19"/>
                  </a:lnTo>
                  <a:lnTo>
                    <a:pt x="52" y="22"/>
                  </a:lnTo>
                  <a:lnTo>
                    <a:pt x="50" y="25"/>
                  </a:lnTo>
                  <a:lnTo>
                    <a:pt x="47" y="28"/>
                  </a:lnTo>
                  <a:lnTo>
                    <a:pt x="46" y="30"/>
                  </a:lnTo>
                  <a:lnTo>
                    <a:pt x="45" y="33"/>
                  </a:lnTo>
                  <a:lnTo>
                    <a:pt x="43" y="35"/>
                  </a:lnTo>
                  <a:lnTo>
                    <a:pt x="42" y="37"/>
                  </a:lnTo>
                  <a:lnTo>
                    <a:pt x="40" y="41"/>
                  </a:lnTo>
                  <a:lnTo>
                    <a:pt x="37" y="45"/>
                  </a:lnTo>
                  <a:lnTo>
                    <a:pt x="35" y="47"/>
                  </a:lnTo>
                  <a:lnTo>
                    <a:pt x="34" y="49"/>
                  </a:lnTo>
                  <a:lnTo>
                    <a:pt x="32" y="51"/>
                  </a:lnTo>
                  <a:lnTo>
                    <a:pt x="31" y="53"/>
                  </a:lnTo>
                  <a:lnTo>
                    <a:pt x="30" y="55"/>
                  </a:lnTo>
                  <a:lnTo>
                    <a:pt x="28" y="57"/>
                  </a:lnTo>
                  <a:lnTo>
                    <a:pt x="27" y="59"/>
                  </a:lnTo>
                  <a:lnTo>
                    <a:pt x="26" y="61"/>
                  </a:lnTo>
                  <a:lnTo>
                    <a:pt x="25" y="63"/>
                  </a:lnTo>
                  <a:lnTo>
                    <a:pt x="24" y="65"/>
                  </a:lnTo>
                  <a:lnTo>
                    <a:pt x="22" y="68"/>
                  </a:lnTo>
                  <a:lnTo>
                    <a:pt x="21" y="70"/>
                  </a:lnTo>
                  <a:lnTo>
                    <a:pt x="19" y="73"/>
                  </a:lnTo>
                  <a:lnTo>
                    <a:pt x="16" y="77"/>
                  </a:lnTo>
                  <a:lnTo>
                    <a:pt x="15" y="79"/>
                  </a:lnTo>
                  <a:lnTo>
                    <a:pt x="14" y="81"/>
                  </a:lnTo>
                  <a:lnTo>
                    <a:pt x="13" y="83"/>
                  </a:lnTo>
                  <a:lnTo>
                    <a:pt x="13" y="85"/>
                  </a:lnTo>
                  <a:lnTo>
                    <a:pt x="10" y="90"/>
                  </a:lnTo>
                  <a:lnTo>
                    <a:pt x="9" y="93"/>
                  </a:lnTo>
                  <a:lnTo>
                    <a:pt x="8" y="96"/>
                  </a:lnTo>
                  <a:lnTo>
                    <a:pt x="6" y="100"/>
                  </a:lnTo>
                  <a:lnTo>
                    <a:pt x="4" y="103"/>
                  </a:lnTo>
                  <a:lnTo>
                    <a:pt x="3" y="106"/>
                  </a:lnTo>
                  <a:lnTo>
                    <a:pt x="3" y="109"/>
                  </a:lnTo>
                  <a:lnTo>
                    <a:pt x="2" y="112"/>
                  </a:lnTo>
                  <a:lnTo>
                    <a:pt x="1" y="115"/>
                  </a:lnTo>
                  <a:lnTo>
                    <a:pt x="1" y="118"/>
                  </a:lnTo>
                  <a:lnTo>
                    <a:pt x="0" y="121"/>
                  </a:lnTo>
                  <a:lnTo>
                    <a:pt x="0" y="124"/>
                  </a:lnTo>
                  <a:lnTo>
                    <a:pt x="0" y="127"/>
                  </a:lnTo>
                  <a:lnTo>
                    <a:pt x="0" y="130"/>
                  </a:lnTo>
                  <a:lnTo>
                    <a:pt x="0" y="133"/>
                  </a:lnTo>
                  <a:lnTo>
                    <a:pt x="0" y="136"/>
                  </a:lnTo>
                  <a:lnTo>
                    <a:pt x="0" y="139"/>
                  </a:lnTo>
                  <a:lnTo>
                    <a:pt x="1" y="143"/>
                  </a:lnTo>
                  <a:lnTo>
                    <a:pt x="1" y="146"/>
                  </a:lnTo>
                  <a:lnTo>
                    <a:pt x="2" y="149"/>
                  </a:lnTo>
                  <a:lnTo>
                    <a:pt x="2" y="151"/>
                  </a:lnTo>
                  <a:lnTo>
                    <a:pt x="3" y="155"/>
                  </a:lnTo>
                  <a:lnTo>
                    <a:pt x="3" y="157"/>
                  </a:lnTo>
                  <a:lnTo>
                    <a:pt x="4" y="160"/>
                  </a:lnTo>
                  <a:lnTo>
                    <a:pt x="4" y="163"/>
                  </a:lnTo>
                  <a:lnTo>
                    <a:pt x="5" y="166"/>
                  </a:lnTo>
                  <a:lnTo>
                    <a:pt x="5" y="168"/>
                  </a:lnTo>
                  <a:lnTo>
                    <a:pt x="8" y="171"/>
                  </a:lnTo>
                  <a:lnTo>
                    <a:pt x="8" y="174"/>
                  </a:lnTo>
                  <a:lnTo>
                    <a:pt x="9" y="176"/>
                  </a:lnTo>
                  <a:lnTo>
                    <a:pt x="9" y="179"/>
                  </a:lnTo>
                  <a:lnTo>
                    <a:pt x="10" y="181"/>
                  </a:lnTo>
                  <a:lnTo>
                    <a:pt x="10" y="184"/>
                  </a:lnTo>
                  <a:lnTo>
                    <a:pt x="11" y="186"/>
                  </a:lnTo>
                  <a:lnTo>
                    <a:pt x="12" y="189"/>
                  </a:lnTo>
                  <a:lnTo>
                    <a:pt x="13" y="191"/>
                  </a:lnTo>
                  <a:lnTo>
                    <a:pt x="14" y="193"/>
                  </a:lnTo>
                  <a:lnTo>
                    <a:pt x="15" y="197"/>
                  </a:lnTo>
                  <a:lnTo>
                    <a:pt x="16" y="199"/>
                  </a:lnTo>
                  <a:lnTo>
                    <a:pt x="17" y="201"/>
                  </a:lnTo>
                  <a:lnTo>
                    <a:pt x="19" y="203"/>
                  </a:lnTo>
                  <a:lnTo>
                    <a:pt x="20" y="206"/>
                  </a:lnTo>
                  <a:lnTo>
                    <a:pt x="21" y="208"/>
                  </a:lnTo>
                  <a:lnTo>
                    <a:pt x="23" y="210"/>
                  </a:lnTo>
                  <a:lnTo>
                    <a:pt x="25" y="213"/>
                  </a:lnTo>
                  <a:lnTo>
                    <a:pt x="27" y="216"/>
                  </a:lnTo>
                  <a:lnTo>
                    <a:pt x="29" y="218"/>
                  </a:lnTo>
                  <a:lnTo>
                    <a:pt x="31" y="221"/>
                  </a:lnTo>
                  <a:lnTo>
                    <a:pt x="34" y="224"/>
                  </a:lnTo>
                  <a:lnTo>
                    <a:pt x="36" y="227"/>
                  </a:lnTo>
                  <a:lnTo>
                    <a:pt x="38" y="230"/>
                  </a:lnTo>
                  <a:lnTo>
                    <a:pt x="41" y="233"/>
                  </a:lnTo>
                  <a:lnTo>
                    <a:pt x="43" y="237"/>
                  </a:lnTo>
                  <a:lnTo>
                    <a:pt x="47" y="240"/>
                  </a:lnTo>
                  <a:lnTo>
                    <a:pt x="49" y="243"/>
                  </a:lnTo>
                  <a:lnTo>
                    <a:pt x="52" y="247"/>
                  </a:lnTo>
                  <a:lnTo>
                    <a:pt x="55" y="250"/>
                  </a:lnTo>
                  <a:lnTo>
                    <a:pt x="58" y="255"/>
                  </a:lnTo>
                  <a:lnTo>
                    <a:pt x="61" y="258"/>
                  </a:lnTo>
                  <a:lnTo>
                    <a:pt x="64" y="262"/>
                  </a:lnTo>
                  <a:lnTo>
                    <a:pt x="69" y="265"/>
                  </a:lnTo>
                  <a:lnTo>
                    <a:pt x="72" y="269"/>
                  </a:lnTo>
                  <a:lnTo>
                    <a:pt x="75" y="272"/>
                  </a:lnTo>
                  <a:lnTo>
                    <a:pt x="78" y="276"/>
                  </a:lnTo>
                  <a:lnTo>
                    <a:pt x="81" y="280"/>
                  </a:lnTo>
                  <a:lnTo>
                    <a:pt x="85" y="284"/>
                  </a:lnTo>
                  <a:lnTo>
                    <a:pt x="87" y="287"/>
                  </a:lnTo>
                  <a:lnTo>
                    <a:pt x="91" y="291"/>
                  </a:lnTo>
                  <a:lnTo>
                    <a:pt x="93" y="294"/>
                  </a:lnTo>
                  <a:lnTo>
                    <a:pt x="97" y="297"/>
                  </a:lnTo>
                  <a:lnTo>
                    <a:pt x="100" y="301"/>
                  </a:lnTo>
                  <a:lnTo>
                    <a:pt x="103" y="304"/>
                  </a:lnTo>
                  <a:lnTo>
                    <a:pt x="106" y="309"/>
                  </a:lnTo>
                  <a:lnTo>
                    <a:pt x="109" y="312"/>
                  </a:lnTo>
                  <a:lnTo>
                    <a:pt x="112" y="315"/>
                  </a:lnTo>
                  <a:lnTo>
                    <a:pt x="115" y="318"/>
                  </a:lnTo>
                  <a:lnTo>
                    <a:pt x="117" y="321"/>
                  </a:lnTo>
                  <a:lnTo>
                    <a:pt x="120" y="324"/>
                  </a:lnTo>
                  <a:lnTo>
                    <a:pt x="124" y="327"/>
                  </a:lnTo>
                  <a:lnTo>
                    <a:pt x="126" y="330"/>
                  </a:lnTo>
                  <a:lnTo>
                    <a:pt x="129" y="333"/>
                  </a:lnTo>
                  <a:lnTo>
                    <a:pt x="132" y="336"/>
                  </a:lnTo>
                  <a:lnTo>
                    <a:pt x="133" y="338"/>
                  </a:lnTo>
                  <a:lnTo>
                    <a:pt x="135" y="340"/>
                  </a:lnTo>
                  <a:lnTo>
                    <a:pt x="138" y="343"/>
                  </a:lnTo>
                  <a:lnTo>
                    <a:pt x="140" y="345"/>
                  </a:lnTo>
                  <a:lnTo>
                    <a:pt x="141" y="346"/>
                  </a:lnTo>
                  <a:lnTo>
                    <a:pt x="143" y="348"/>
                  </a:lnTo>
                  <a:lnTo>
                    <a:pt x="145" y="350"/>
                  </a:lnTo>
                  <a:lnTo>
                    <a:pt x="146" y="352"/>
                  </a:lnTo>
                  <a:lnTo>
                    <a:pt x="149" y="354"/>
                  </a:lnTo>
                  <a:lnTo>
                    <a:pt x="151" y="356"/>
                  </a:lnTo>
                  <a:lnTo>
                    <a:pt x="152" y="357"/>
                  </a:lnTo>
                  <a:lnTo>
                    <a:pt x="152" y="358"/>
                  </a:lnTo>
                  <a:lnTo>
                    <a:pt x="186" y="389"/>
                  </a:lnTo>
                  <a:lnTo>
                    <a:pt x="204" y="372"/>
                  </a:lnTo>
                  <a:lnTo>
                    <a:pt x="241" y="365"/>
                  </a:lnTo>
                  <a:lnTo>
                    <a:pt x="247" y="344"/>
                  </a:lnTo>
                  <a:lnTo>
                    <a:pt x="183" y="291"/>
                  </a:lnTo>
                  <a:lnTo>
                    <a:pt x="143" y="230"/>
                  </a:lnTo>
                  <a:lnTo>
                    <a:pt x="109" y="161"/>
                  </a:lnTo>
                  <a:lnTo>
                    <a:pt x="89" y="118"/>
                  </a:lnTo>
                  <a:lnTo>
                    <a:pt x="132" y="91"/>
                  </a:lnTo>
                  <a:lnTo>
                    <a:pt x="132" y="91"/>
                  </a:lnTo>
                  <a:lnTo>
                    <a:pt x="134" y="90"/>
                  </a:lnTo>
                  <a:lnTo>
                    <a:pt x="136" y="88"/>
                  </a:lnTo>
                  <a:lnTo>
                    <a:pt x="139" y="85"/>
                  </a:lnTo>
                  <a:lnTo>
                    <a:pt x="141" y="84"/>
                  </a:lnTo>
                  <a:lnTo>
                    <a:pt x="143" y="82"/>
                  </a:lnTo>
                  <a:lnTo>
                    <a:pt x="145" y="81"/>
                  </a:lnTo>
                  <a:lnTo>
                    <a:pt x="147" y="79"/>
                  </a:lnTo>
                  <a:lnTo>
                    <a:pt x="149" y="78"/>
                  </a:lnTo>
                  <a:lnTo>
                    <a:pt x="152" y="76"/>
                  </a:lnTo>
                  <a:lnTo>
                    <a:pt x="154" y="75"/>
                  </a:lnTo>
                  <a:lnTo>
                    <a:pt x="156" y="74"/>
                  </a:lnTo>
                  <a:lnTo>
                    <a:pt x="158" y="72"/>
                  </a:lnTo>
                  <a:lnTo>
                    <a:pt x="160" y="70"/>
                  </a:lnTo>
                  <a:lnTo>
                    <a:pt x="162" y="69"/>
                  </a:lnTo>
                  <a:lnTo>
                    <a:pt x="164" y="67"/>
                  </a:lnTo>
                  <a:lnTo>
                    <a:pt x="167" y="64"/>
                  </a:lnTo>
                  <a:lnTo>
                    <a:pt x="170" y="62"/>
                  </a:lnTo>
                  <a:lnTo>
                    <a:pt x="172" y="60"/>
                  </a:lnTo>
                  <a:lnTo>
                    <a:pt x="172" y="58"/>
                  </a:lnTo>
                  <a:lnTo>
                    <a:pt x="172" y="57"/>
                  </a:lnTo>
                  <a:lnTo>
                    <a:pt x="170" y="57"/>
                  </a:lnTo>
                  <a:lnTo>
                    <a:pt x="168" y="57"/>
                  </a:lnTo>
                  <a:lnTo>
                    <a:pt x="166" y="57"/>
                  </a:lnTo>
                  <a:lnTo>
                    <a:pt x="164" y="56"/>
                  </a:lnTo>
                  <a:lnTo>
                    <a:pt x="162" y="56"/>
                  </a:lnTo>
                  <a:lnTo>
                    <a:pt x="159" y="54"/>
                  </a:lnTo>
                  <a:lnTo>
                    <a:pt x="157" y="53"/>
                  </a:lnTo>
                  <a:lnTo>
                    <a:pt x="154" y="52"/>
                  </a:lnTo>
                  <a:lnTo>
                    <a:pt x="151" y="51"/>
                  </a:lnTo>
                  <a:lnTo>
                    <a:pt x="148" y="50"/>
                  </a:lnTo>
                  <a:lnTo>
                    <a:pt x="145" y="48"/>
                  </a:lnTo>
                  <a:lnTo>
                    <a:pt x="142" y="47"/>
                  </a:lnTo>
                  <a:lnTo>
                    <a:pt x="139" y="46"/>
                  </a:lnTo>
                  <a:lnTo>
                    <a:pt x="135" y="44"/>
                  </a:lnTo>
                  <a:lnTo>
                    <a:pt x="132" y="42"/>
                  </a:lnTo>
                  <a:lnTo>
                    <a:pt x="129" y="41"/>
                  </a:lnTo>
                  <a:lnTo>
                    <a:pt x="126" y="39"/>
                  </a:lnTo>
                  <a:lnTo>
                    <a:pt x="121" y="37"/>
                  </a:lnTo>
                  <a:lnTo>
                    <a:pt x="118" y="36"/>
                  </a:lnTo>
                  <a:lnTo>
                    <a:pt x="115" y="33"/>
                  </a:lnTo>
                  <a:lnTo>
                    <a:pt x="112" y="31"/>
                  </a:lnTo>
                  <a:lnTo>
                    <a:pt x="109" y="29"/>
                  </a:lnTo>
                  <a:lnTo>
                    <a:pt x="106" y="28"/>
                  </a:lnTo>
                  <a:lnTo>
                    <a:pt x="104" y="26"/>
                  </a:lnTo>
                  <a:lnTo>
                    <a:pt x="102" y="25"/>
                  </a:lnTo>
                  <a:lnTo>
                    <a:pt x="99" y="24"/>
                  </a:lnTo>
                  <a:lnTo>
                    <a:pt x="97" y="23"/>
                  </a:lnTo>
                  <a:lnTo>
                    <a:pt x="95" y="22"/>
                  </a:lnTo>
                  <a:lnTo>
                    <a:pt x="94" y="21"/>
                  </a:lnTo>
                  <a:lnTo>
                    <a:pt x="92" y="20"/>
                  </a:lnTo>
                  <a:lnTo>
                    <a:pt x="92" y="20"/>
                  </a:lnTo>
                  <a:lnTo>
                    <a:pt x="71" y="0"/>
                  </a:lnTo>
                  <a:lnTo>
                    <a:pt x="71" y="0"/>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2" name="Freeform 170">
              <a:extLst>
                <a:ext uri="{FF2B5EF4-FFF2-40B4-BE49-F238E27FC236}">
                  <a16:creationId xmlns:a16="http://schemas.microsoft.com/office/drawing/2014/main" id="{576DB58C-DC48-8396-0143-DC0EAE2A6886}"/>
                </a:ext>
              </a:extLst>
            </p:cNvPr>
            <p:cNvSpPr>
              <a:spLocks/>
            </p:cNvSpPr>
            <p:nvPr/>
          </p:nvSpPr>
          <p:spPr bwMode="auto">
            <a:xfrm>
              <a:off x="1210" y="1514"/>
              <a:ext cx="140" cy="162"/>
            </a:xfrm>
            <a:custGeom>
              <a:avLst/>
              <a:gdLst/>
              <a:ahLst/>
              <a:cxnLst>
                <a:cxn ang="0">
                  <a:pos x="196" y="5"/>
                </a:cxn>
                <a:cxn ang="0">
                  <a:pos x="188" y="3"/>
                </a:cxn>
                <a:cxn ang="0">
                  <a:pos x="181" y="3"/>
                </a:cxn>
                <a:cxn ang="0">
                  <a:pos x="171" y="3"/>
                </a:cxn>
                <a:cxn ang="0">
                  <a:pos x="162" y="4"/>
                </a:cxn>
                <a:cxn ang="0">
                  <a:pos x="151" y="7"/>
                </a:cxn>
                <a:cxn ang="0">
                  <a:pos x="140" y="13"/>
                </a:cxn>
                <a:cxn ang="0">
                  <a:pos x="129" y="21"/>
                </a:cxn>
                <a:cxn ang="0">
                  <a:pos x="121" y="28"/>
                </a:cxn>
                <a:cxn ang="0">
                  <a:pos x="115" y="35"/>
                </a:cxn>
                <a:cxn ang="0">
                  <a:pos x="110" y="43"/>
                </a:cxn>
                <a:cxn ang="0">
                  <a:pos x="104" y="50"/>
                </a:cxn>
                <a:cxn ang="0">
                  <a:pos x="99" y="56"/>
                </a:cxn>
                <a:cxn ang="0">
                  <a:pos x="95" y="63"/>
                </a:cxn>
                <a:cxn ang="0">
                  <a:pos x="91" y="69"/>
                </a:cxn>
                <a:cxn ang="0">
                  <a:pos x="88" y="75"/>
                </a:cxn>
                <a:cxn ang="0">
                  <a:pos x="83" y="83"/>
                </a:cxn>
                <a:cxn ang="0">
                  <a:pos x="78" y="93"/>
                </a:cxn>
                <a:cxn ang="0">
                  <a:pos x="76" y="102"/>
                </a:cxn>
                <a:cxn ang="0">
                  <a:pos x="73" y="107"/>
                </a:cxn>
                <a:cxn ang="0">
                  <a:pos x="71" y="115"/>
                </a:cxn>
                <a:cxn ang="0">
                  <a:pos x="71" y="119"/>
                </a:cxn>
                <a:cxn ang="0">
                  <a:pos x="43" y="246"/>
                </a:cxn>
                <a:cxn ang="0">
                  <a:pos x="171" y="204"/>
                </a:cxn>
                <a:cxn ang="0">
                  <a:pos x="177" y="208"/>
                </a:cxn>
                <a:cxn ang="0">
                  <a:pos x="183" y="210"/>
                </a:cxn>
                <a:cxn ang="0">
                  <a:pos x="190" y="213"/>
                </a:cxn>
                <a:cxn ang="0">
                  <a:pos x="197" y="215"/>
                </a:cxn>
                <a:cxn ang="0">
                  <a:pos x="204" y="216"/>
                </a:cxn>
                <a:cxn ang="0">
                  <a:pos x="211" y="216"/>
                </a:cxn>
                <a:cxn ang="0">
                  <a:pos x="218" y="213"/>
                </a:cxn>
                <a:cxn ang="0">
                  <a:pos x="225" y="208"/>
                </a:cxn>
                <a:cxn ang="0">
                  <a:pos x="231" y="201"/>
                </a:cxn>
                <a:cxn ang="0">
                  <a:pos x="235" y="190"/>
                </a:cxn>
                <a:cxn ang="0">
                  <a:pos x="240" y="179"/>
                </a:cxn>
                <a:cxn ang="0">
                  <a:pos x="242" y="169"/>
                </a:cxn>
                <a:cxn ang="0">
                  <a:pos x="243" y="163"/>
                </a:cxn>
                <a:cxn ang="0">
                  <a:pos x="244" y="157"/>
                </a:cxn>
                <a:cxn ang="0">
                  <a:pos x="245" y="151"/>
                </a:cxn>
                <a:cxn ang="0">
                  <a:pos x="245" y="145"/>
                </a:cxn>
                <a:cxn ang="0">
                  <a:pos x="246" y="139"/>
                </a:cxn>
                <a:cxn ang="0">
                  <a:pos x="246" y="132"/>
                </a:cxn>
                <a:cxn ang="0">
                  <a:pos x="246" y="126"/>
                </a:cxn>
                <a:cxn ang="0">
                  <a:pos x="246" y="120"/>
                </a:cxn>
                <a:cxn ang="0">
                  <a:pos x="246" y="114"/>
                </a:cxn>
                <a:cxn ang="0">
                  <a:pos x="246" y="103"/>
                </a:cxn>
                <a:cxn ang="0">
                  <a:pos x="245" y="94"/>
                </a:cxn>
                <a:cxn ang="0">
                  <a:pos x="244" y="83"/>
                </a:cxn>
                <a:cxn ang="0">
                  <a:pos x="242" y="76"/>
                </a:cxn>
                <a:cxn ang="0">
                  <a:pos x="240" y="67"/>
                </a:cxn>
                <a:cxn ang="0">
                  <a:pos x="238" y="57"/>
                </a:cxn>
                <a:cxn ang="0">
                  <a:pos x="234" y="47"/>
                </a:cxn>
                <a:cxn ang="0">
                  <a:pos x="230" y="37"/>
                </a:cxn>
                <a:cxn ang="0">
                  <a:pos x="227" y="27"/>
                </a:cxn>
                <a:cxn ang="0">
                  <a:pos x="224" y="18"/>
                </a:cxn>
                <a:cxn ang="0">
                  <a:pos x="221" y="11"/>
                </a:cxn>
                <a:cxn ang="0">
                  <a:pos x="218" y="5"/>
                </a:cxn>
                <a:cxn ang="0">
                  <a:pos x="217" y="1"/>
                </a:cxn>
                <a:cxn ang="0">
                  <a:pos x="199" y="6"/>
                </a:cxn>
              </a:cxnLst>
              <a:rect l="0" t="0" r="r" b="b"/>
              <a:pathLst>
                <a:path w="246" h="283">
                  <a:moveTo>
                    <a:pt x="199" y="6"/>
                  </a:moveTo>
                  <a:lnTo>
                    <a:pt x="198" y="6"/>
                  </a:lnTo>
                  <a:lnTo>
                    <a:pt x="196" y="5"/>
                  </a:lnTo>
                  <a:lnTo>
                    <a:pt x="194" y="4"/>
                  </a:lnTo>
                  <a:lnTo>
                    <a:pt x="190" y="4"/>
                  </a:lnTo>
                  <a:lnTo>
                    <a:pt x="188" y="3"/>
                  </a:lnTo>
                  <a:lnTo>
                    <a:pt x="186" y="3"/>
                  </a:lnTo>
                  <a:lnTo>
                    <a:pt x="183" y="3"/>
                  </a:lnTo>
                  <a:lnTo>
                    <a:pt x="181" y="3"/>
                  </a:lnTo>
                  <a:lnTo>
                    <a:pt x="177" y="3"/>
                  </a:lnTo>
                  <a:lnTo>
                    <a:pt x="174" y="3"/>
                  </a:lnTo>
                  <a:lnTo>
                    <a:pt x="171" y="3"/>
                  </a:lnTo>
                  <a:lnTo>
                    <a:pt x="168" y="3"/>
                  </a:lnTo>
                  <a:lnTo>
                    <a:pt x="165" y="3"/>
                  </a:lnTo>
                  <a:lnTo>
                    <a:pt x="162" y="4"/>
                  </a:lnTo>
                  <a:lnTo>
                    <a:pt x="158" y="5"/>
                  </a:lnTo>
                  <a:lnTo>
                    <a:pt x="155" y="6"/>
                  </a:lnTo>
                  <a:lnTo>
                    <a:pt x="151" y="7"/>
                  </a:lnTo>
                  <a:lnTo>
                    <a:pt x="147" y="9"/>
                  </a:lnTo>
                  <a:lnTo>
                    <a:pt x="144" y="11"/>
                  </a:lnTo>
                  <a:lnTo>
                    <a:pt x="140" y="13"/>
                  </a:lnTo>
                  <a:lnTo>
                    <a:pt x="136" y="15"/>
                  </a:lnTo>
                  <a:lnTo>
                    <a:pt x="133" y="18"/>
                  </a:lnTo>
                  <a:lnTo>
                    <a:pt x="129" y="21"/>
                  </a:lnTo>
                  <a:lnTo>
                    <a:pt x="125" y="24"/>
                  </a:lnTo>
                  <a:lnTo>
                    <a:pt x="123" y="26"/>
                  </a:lnTo>
                  <a:lnTo>
                    <a:pt x="121" y="28"/>
                  </a:lnTo>
                  <a:lnTo>
                    <a:pt x="120" y="30"/>
                  </a:lnTo>
                  <a:lnTo>
                    <a:pt x="117" y="32"/>
                  </a:lnTo>
                  <a:lnTo>
                    <a:pt x="115" y="35"/>
                  </a:lnTo>
                  <a:lnTo>
                    <a:pt x="113" y="37"/>
                  </a:lnTo>
                  <a:lnTo>
                    <a:pt x="111" y="40"/>
                  </a:lnTo>
                  <a:lnTo>
                    <a:pt x="110" y="43"/>
                  </a:lnTo>
                  <a:lnTo>
                    <a:pt x="108" y="45"/>
                  </a:lnTo>
                  <a:lnTo>
                    <a:pt x="106" y="47"/>
                  </a:lnTo>
                  <a:lnTo>
                    <a:pt x="104" y="50"/>
                  </a:lnTo>
                  <a:lnTo>
                    <a:pt x="103" y="52"/>
                  </a:lnTo>
                  <a:lnTo>
                    <a:pt x="101" y="54"/>
                  </a:lnTo>
                  <a:lnTo>
                    <a:pt x="99" y="56"/>
                  </a:lnTo>
                  <a:lnTo>
                    <a:pt x="98" y="59"/>
                  </a:lnTo>
                  <a:lnTo>
                    <a:pt x="97" y="61"/>
                  </a:lnTo>
                  <a:lnTo>
                    <a:pt x="95" y="63"/>
                  </a:lnTo>
                  <a:lnTo>
                    <a:pt x="94" y="65"/>
                  </a:lnTo>
                  <a:lnTo>
                    <a:pt x="92" y="67"/>
                  </a:lnTo>
                  <a:lnTo>
                    <a:pt x="91" y="69"/>
                  </a:lnTo>
                  <a:lnTo>
                    <a:pt x="90" y="71"/>
                  </a:lnTo>
                  <a:lnTo>
                    <a:pt x="89" y="73"/>
                  </a:lnTo>
                  <a:lnTo>
                    <a:pt x="88" y="75"/>
                  </a:lnTo>
                  <a:lnTo>
                    <a:pt x="87" y="77"/>
                  </a:lnTo>
                  <a:lnTo>
                    <a:pt x="85" y="80"/>
                  </a:lnTo>
                  <a:lnTo>
                    <a:pt x="83" y="83"/>
                  </a:lnTo>
                  <a:lnTo>
                    <a:pt x="81" y="88"/>
                  </a:lnTo>
                  <a:lnTo>
                    <a:pt x="80" y="91"/>
                  </a:lnTo>
                  <a:lnTo>
                    <a:pt x="78" y="93"/>
                  </a:lnTo>
                  <a:lnTo>
                    <a:pt x="77" y="96"/>
                  </a:lnTo>
                  <a:lnTo>
                    <a:pt x="76" y="99"/>
                  </a:lnTo>
                  <a:lnTo>
                    <a:pt x="76" y="102"/>
                  </a:lnTo>
                  <a:lnTo>
                    <a:pt x="75" y="103"/>
                  </a:lnTo>
                  <a:lnTo>
                    <a:pt x="74" y="106"/>
                  </a:lnTo>
                  <a:lnTo>
                    <a:pt x="73" y="107"/>
                  </a:lnTo>
                  <a:lnTo>
                    <a:pt x="73" y="109"/>
                  </a:lnTo>
                  <a:lnTo>
                    <a:pt x="72" y="112"/>
                  </a:lnTo>
                  <a:lnTo>
                    <a:pt x="71" y="115"/>
                  </a:lnTo>
                  <a:lnTo>
                    <a:pt x="71" y="117"/>
                  </a:lnTo>
                  <a:lnTo>
                    <a:pt x="71" y="118"/>
                  </a:lnTo>
                  <a:lnTo>
                    <a:pt x="71" y="119"/>
                  </a:lnTo>
                  <a:lnTo>
                    <a:pt x="71" y="119"/>
                  </a:lnTo>
                  <a:lnTo>
                    <a:pt x="0" y="204"/>
                  </a:lnTo>
                  <a:lnTo>
                    <a:pt x="43" y="246"/>
                  </a:lnTo>
                  <a:lnTo>
                    <a:pt x="106" y="283"/>
                  </a:lnTo>
                  <a:lnTo>
                    <a:pt x="170" y="204"/>
                  </a:lnTo>
                  <a:lnTo>
                    <a:pt x="171" y="204"/>
                  </a:lnTo>
                  <a:lnTo>
                    <a:pt x="172" y="205"/>
                  </a:lnTo>
                  <a:lnTo>
                    <a:pt x="174" y="206"/>
                  </a:lnTo>
                  <a:lnTo>
                    <a:pt x="177" y="208"/>
                  </a:lnTo>
                  <a:lnTo>
                    <a:pt x="179" y="209"/>
                  </a:lnTo>
                  <a:lnTo>
                    <a:pt x="181" y="210"/>
                  </a:lnTo>
                  <a:lnTo>
                    <a:pt x="183" y="210"/>
                  </a:lnTo>
                  <a:lnTo>
                    <a:pt x="185" y="211"/>
                  </a:lnTo>
                  <a:lnTo>
                    <a:pt x="187" y="212"/>
                  </a:lnTo>
                  <a:lnTo>
                    <a:pt x="190" y="213"/>
                  </a:lnTo>
                  <a:lnTo>
                    <a:pt x="192" y="214"/>
                  </a:lnTo>
                  <a:lnTo>
                    <a:pt x="195" y="215"/>
                  </a:lnTo>
                  <a:lnTo>
                    <a:pt x="197" y="215"/>
                  </a:lnTo>
                  <a:lnTo>
                    <a:pt x="199" y="215"/>
                  </a:lnTo>
                  <a:lnTo>
                    <a:pt x="202" y="216"/>
                  </a:lnTo>
                  <a:lnTo>
                    <a:pt x="204" y="216"/>
                  </a:lnTo>
                  <a:lnTo>
                    <a:pt x="206" y="216"/>
                  </a:lnTo>
                  <a:lnTo>
                    <a:pt x="209" y="216"/>
                  </a:lnTo>
                  <a:lnTo>
                    <a:pt x="211" y="216"/>
                  </a:lnTo>
                  <a:lnTo>
                    <a:pt x="214" y="215"/>
                  </a:lnTo>
                  <a:lnTo>
                    <a:pt x="216" y="214"/>
                  </a:lnTo>
                  <a:lnTo>
                    <a:pt x="218" y="213"/>
                  </a:lnTo>
                  <a:lnTo>
                    <a:pt x="221" y="212"/>
                  </a:lnTo>
                  <a:lnTo>
                    <a:pt x="223" y="210"/>
                  </a:lnTo>
                  <a:lnTo>
                    <a:pt x="225" y="208"/>
                  </a:lnTo>
                  <a:lnTo>
                    <a:pt x="227" y="206"/>
                  </a:lnTo>
                  <a:lnTo>
                    <a:pt x="229" y="204"/>
                  </a:lnTo>
                  <a:lnTo>
                    <a:pt x="231" y="201"/>
                  </a:lnTo>
                  <a:lnTo>
                    <a:pt x="233" y="198"/>
                  </a:lnTo>
                  <a:lnTo>
                    <a:pt x="234" y="193"/>
                  </a:lnTo>
                  <a:lnTo>
                    <a:pt x="235" y="190"/>
                  </a:lnTo>
                  <a:lnTo>
                    <a:pt x="237" y="187"/>
                  </a:lnTo>
                  <a:lnTo>
                    <a:pt x="239" y="183"/>
                  </a:lnTo>
                  <a:lnTo>
                    <a:pt x="240" y="179"/>
                  </a:lnTo>
                  <a:lnTo>
                    <a:pt x="241" y="175"/>
                  </a:lnTo>
                  <a:lnTo>
                    <a:pt x="242" y="172"/>
                  </a:lnTo>
                  <a:lnTo>
                    <a:pt x="242" y="169"/>
                  </a:lnTo>
                  <a:lnTo>
                    <a:pt x="242" y="167"/>
                  </a:lnTo>
                  <a:lnTo>
                    <a:pt x="242" y="165"/>
                  </a:lnTo>
                  <a:lnTo>
                    <a:pt x="243" y="163"/>
                  </a:lnTo>
                  <a:lnTo>
                    <a:pt x="243" y="161"/>
                  </a:lnTo>
                  <a:lnTo>
                    <a:pt x="244" y="160"/>
                  </a:lnTo>
                  <a:lnTo>
                    <a:pt x="244" y="157"/>
                  </a:lnTo>
                  <a:lnTo>
                    <a:pt x="244" y="156"/>
                  </a:lnTo>
                  <a:lnTo>
                    <a:pt x="244" y="154"/>
                  </a:lnTo>
                  <a:lnTo>
                    <a:pt x="245" y="151"/>
                  </a:lnTo>
                  <a:lnTo>
                    <a:pt x="245" y="149"/>
                  </a:lnTo>
                  <a:lnTo>
                    <a:pt x="245" y="147"/>
                  </a:lnTo>
                  <a:lnTo>
                    <a:pt x="245" y="145"/>
                  </a:lnTo>
                  <a:lnTo>
                    <a:pt x="245" y="144"/>
                  </a:lnTo>
                  <a:lnTo>
                    <a:pt x="246" y="140"/>
                  </a:lnTo>
                  <a:lnTo>
                    <a:pt x="246" y="139"/>
                  </a:lnTo>
                  <a:lnTo>
                    <a:pt x="246" y="136"/>
                  </a:lnTo>
                  <a:lnTo>
                    <a:pt x="246" y="134"/>
                  </a:lnTo>
                  <a:lnTo>
                    <a:pt x="246" y="132"/>
                  </a:lnTo>
                  <a:lnTo>
                    <a:pt x="246" y="130"/>
                  </a:lnTo>
                  <a:lnTo>
                    <a:pt x="246" y="128"/>
                  </a:lnTo>
                  <a:lnTo>
                    <a:pt x="246" y="126"/>
                  </a:lnTo>
                  <a:lnTo>
                    <a:pt x="246" y="124"/>
                  </a:lnTo>
                  <a:lnTo>
                    <a:pt x="246" y="122"/>
                  </a:lnTo>
                  <a:lnTo>
                    <a:pt x="246" y="120"/>
                  </a:lnTo>
                  <a:lnTo>
                    <a:pt x="246" y="118"/>
                  </a:lnTo>
                  <a:lnTo>
                    <a:pt x="246" y="116"/>
                  </a:lnTo>
                  <a:lnTo>
                    <a:pt x="246" y="114"/>
                  </a:lnTo>
                  <a:lnTo>
                    <a:pt x="246" y="110"/>
                  </a:lnTo>
                  <a:lnTo>
                    <a:pt x="246" y="107"/>
                  </a:lnTo>
                  <a:lnTo>
                    <a:pt x="246" y="103"/>
                  </a:lnTo>
                  <a:lnTo>
                    <a:pt x="245" y="100"/>
                  </a:lnTo>
                  <a:lnTo>
                    <a:pt x="245" y="97"/>
                  </a:lnTo>
                  <a:lnTo>
                    <a:pt x="245" y="94"/>
                  </a:lnTo>
                  <a:lnTo>
                    <a:pt x="245" y="90"/>
                  </a:lnTo>
                  <a:lnTo>
                    <a:pt x="244" y="86"/>
                  </a:lnTo>
                  <a:lnTo>
                    <a:pt x="244" y="83"/>
                  </a:lnTo>
                  <a:lnTo>
                    <a:pt x="244" y="81"/>
                  </a:lnTo>
                  <a:lnTo>
                    <a:pt x="243" y="78"/>
                  </a:lnTo>
                  <a:lnTo>
                    <a:pt x="242" y="76"/>
                  </a:lnTo>
                  <a:lnTo>
                    <a:pt x="242" y="73"/>
                  </a:lnTo>
                  <a:lnTo>
                    <a:pt x="241" y="70"/>
                  </a:lnTo>
                  <a:lnTo>
                    <a:pt x="240" y="67"/>
                  </a:lnTo>
                  <a:lnTo>
                    <a:pt x="240" y="64"/>
                  </a:lnTo>
                  <a:lnTo>
                    <a:pt x="239" y="60"/>
                  </a:lnTo>
                  <a:lnTo>
                    <a:pt x="238" y="57"/>
                  </a:lnTo>
                  <a:lnTo>
                    <a:pt x="237" y="54"/>
                  </a:lnTo>
                  <a:lnTo>
                    <a:pt x="235" y="50"/>
                  </a:lnTo>
                  <a:lnTo>
                    <a:pt x="234" y="47"/>
                  </a:lnTo>
                  <a:lnTo>
                    <a:pt x="233" y="44"/>
                  </a:lnTo>
                  <a:lnTo>
                    <a:pt x="232" y="40"/>
                  </a:lnTo>
                  <a:lnTo>
                    <a:pt x="230" y="37"/>
                  </a:lnTo>
                  <a:lnTo>
                    <a:pt x="229" y="34"/>
                  </a:lnTo>
                  <a:lnTo>
                    <a:pt x="228" y="30"/>
                  </a:lnTo>
                  <a:lnTo>
                    <a:pt x="227" y="27"/>
                  </a:lnTo>
                  <a:lnTo>
                    <a:pt x="226" y="24"/>
                  </a:lnTo>
                  <a:lnTo>
                    <a:pt x="225" y="21"/>
                  </a:lnTo>
                  <a:lnTo>
                    <a:pt x="224" y="18"/>
                  </a:lnTo>
                  <a:lnTo>
                    <a:pt x="223" y="15"/>
                  </a:lnTo>
                  <a:lnTo>
                    <a:pt x="222" y="13"/>
                  </a:lnTo>
                  <a:lnTo>
                    <a:pt x="221" y="11"/>
                  </a:lnTo>
                  <a:lnTo>
                    <a:pt x="220" y="9"/>
                  </a:lnTo>
                  <a:lnTo>
                    <a:pt x="219" y="7"/>
                  </a:lnTo>
                  <a:lnTo>
                    <a:pt x="218" y="5"/>
                  </a:lnTo>
                  <a:lnTo>
                    <a:pt x="218" y="3"/>
                  </a:lnTo>
                  <a:lnTo>
                    <a:pt x="217" y="2"/>
                  </a:lnTo>
                  <a:lnTo>
                    <a:pt x="217" y="1"/>
                  </a:lnTo>
                  <a:lnTo>
                    <a:pt x="217" y="0"/>
                  </a:lnTo>
                  <a:lnTo>
                    <a:pt x="199" y="6"/>
                  </a:lnTo>
                  <a:lnTo>
                    <a:pt x="199" y="6"/>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3" name="Freeform 171">
              <a:extLst>
                <a:ext uri="{FF2B5EF4-FFF2-40B4-BE49-F238E27FC236}">
                  <a16:creationId xmlns:a16="http://schemas.microsoft.com/office/drawing/2014/main" id="{80A78F14-E738-0E6D-9249-DDC035A29392}"/>
                </a:ext>
              </a:extLst>
            </p:cNvPr>
            <p:cNvSpPr>
              <a:spLocks/>
            </p:cNvSpPr>
            <p:nvPr/>
          </p:nvSpPr>
          <p:spPr bwMode="auto">
            <a:xfrm>
              <a:off x="1306" y="1474"/>
              <a:ext cx="305" cy="423"/>
            </a:xfrm>
            <a:custGeom>
              <a:avLst/>
              <a:gdLst/>
              <a:ahLst/>
              <a:cxnLst>
                <a:cxn ang="0">
                  <a:pos x="54" y="73"/>
                </a:cxn>
                <a:cxn ang="0">
                  <a:pos x="57" y="81"/>
                </a:cxn>
                <a:cxn ang="0">
                  <a:pos x="62" y="92"/>
                </a:cxn>
                <a:cxn ang="0">
                  <a:pos x="66" y="104"/>
                </a:cxn>
                <a:cxn ang="0">
                  <a:pos x="68" y="112"/>
                </a:cxn>
                <a:cxn ang="0">
                  <a:pos x="72" y="121"/>
                </a:cxn>
                <a:cxn ang="0">
                  <a:pos x="75" y="130"/>
                </a:cxn>
                <a:cxn ang="0">
                  <a:pos x="77" y="139"/>
                </a:cxn>
                <a:cxn ang="0">
                  <a:pos x="79" y="148"/>
                </a:cxn>
                <a:cxn ang="0">
                  <a:pos x="81" y="158"/>
                </a:cxn>
                <a:cxn ang="0">
                  <a:pos x="82" y="168"/>
                </a:cxn>
                <a:cxn ang="0">
                  <a:pos x="83" y="177"/>
                </a:cxn>
                <a:cxn ang="0">
                  <a:pos x="83" y="187"/>
                </a:cxn>
                <a:cxn ang="0">
                  <a:pos x="83" y="195"/>
                </a:cxn>
                <a:cxn ang="0">
                  <a:pos x="83" y="203"/>
                </a:cxn>
                <a:cxn ang="0">
                  <a:pos x="83" y="211"/>
                </a:cxn>
                <a:cxn ang="0">
                  <a:pos x="82" y="224"/>
                </a:cxn>
                <a:cxn ang="0">
                  <a:pos x="81" y="238"/>
                </a:cxn>
                <a:cxn ang="0">
                  <a:pos x="79" y="250"/>
                </a:cxn>
                <a:cxn ang="0">
                  <a:pos x="76" y="260"/>
                </a:cxn>
                <a:cxn ang="0">
                  <a:pos x="68" y="272"/>
                </a:cxn>
                <a:cxn ang="0">
                  <a:pos x="57" y="279"/>
                </a:cxn>
                <a:cxn ang="0">
                  <a:pos x="47" y="283"/>
                </a:cxn>
                <a:cxn ang="0">
                  <a:pos x="38" y="288"/>
                </a:cxn>
                <a:cxn ang="0">
                  <a:pos x="28" y="293"/>
                </a:cxn>
                <a:cxn ang="0">
                  <a:pos x="18" y="298"/>
                </a:cxn>
                <a:cxn ang="0">
                  <a:pos x="9" y="301"/>
                </a:cxn>
                <a:cxn ang="0">
                  <a:pos x="2" y="306"/>
                </a:cxn>
                <a:cxn ang="0">
                  <a:pos x="0" y="310"/>
                </a:cxn>
                <a:cxn ang="0">
                  <a:pos x="0" y="320"/>
                </a:cxn>
                <a:cxn ang="0">
                  <a:pos x="1" y="334"/>
                </a:cxn>
                <a:cxn ang="0">
                  <a:pos x="1" y="342"/>
                </a:cxn>
                <a:cxn ang="0">
                  <a:pos x="1" y="351"/>
                </a:cxn>
                <a:cxn ang="0">
                  <a:pos x="1" y="360"/>
                </a:cxn>
                <a:cxn ang="0">
                  <a:pos x="2" y="369"/>
                </a:cxn>
                <a:cxn ang="0">
                  <a:pos x="2" y="379"/>
                </a:cxn>
                <a:cxn ang="0">
                  <a:pos x="3" y="387"/>
                </a:cxn>
                <a:cxn ang="0">
                  <a:pos x="3" y="395"/>
                </a:cxn>
                <a:cxn ang="0">
                  <a:pos x="4" y="403"/>
                </a:cxn>
                <a:cxn ang="0">
                  <a:pos x="5" y="416"/>
                </a:cxn>
                <a:cxn ang="0">
                  <a:pos x="6" y="426"/>
                </a:cxn>
                <a:cxn ang="0">
                  <a:pos x="8" y="439"/>
                </a:cxn>
                <a:cxn ang="0">
                  <a:pos x="12" y="451"/>
                </a:cxn>
                <a:cxn ang="0">
                  <a:pos x="14" y="464"/>
                </a:cxn>
                <a:cxn ang="0">
                  <a:pos x="17" y="474"/>
                </a:cxn>
                <a:cxn ang="0">
                  <a:pos x="19" y="483"/>
                </a:cxn>
                <a:cxn ang="0">
                  <a:pos x="21" y="492"/>
                </a:cxn>
                <a:cxn ang="0">
                  <a:pos x="245" y="740"/>
                </a:cxn>
                <a:cxn ang="0">
                  <a:pos x="488" y="551"/>
                </a:cxn>
                <a:cxn ang="0">
                  <a:pos x="530" y="79"/>
                </a:cxn>
                <a:cxn ang="0">
                  <a:pos x="326" y="192"/>
                </a:cxn>
                <a:cxn ang="0">
                  <a:pos x="159" y="10"/>
                </a:cxn>
              </a:cxnLst>
              <a:rect l="0" t="0" r="r" b="b"/>
              <a:pathLst>
                <a:path w="536" h="740">
                  <a:moveTo>
                    <a:pt x="159" y="10"/>
                  </a:moveTo>
                  <a:lnTo>
                    <a:pt x="52" y="70"/>
                  </a:lnTo>
                  <a:lnTo>
                    <a:pt x="52" y="71"/>
                  </a:lnTo>
                  <a:lnTo>
                    <a:pt x="54" y="73"/>
                  </a:lnTo>
                  <a:lnTo>
                    <a:pt x="54" y="74"/>
                  </a:lnTo>
                  <a:lnTo>
                    <a:pt x="55" y="76"/>
                  </a:lnTo>
                  <a:lnTo>
                    <a:pt x="56" y="78"/>
                  </a:lnTo>
                  <a:lnTo>
                    <a:pt x="57" y="81"/>
                  </a:lnTo>
                  <a:lnTo>
                    <a:pt x="58" y="83"/>
                  </a:lnTo>
                  <a:lnTo>
                    <a:pt x="59" y="86"/>
                  </a:lnTo>
                  <a:lnTo>
                    <a:pt x="60" y="89"/>
                  </a:lnTo>
                  <a:lnTo>
                    <a:pt x="62" y="92"/>
                  </a:lnTo>
                  <a:lnTo>
                    <a:pt x="63" y="96"/>
                  </a:lnTo>
                  <a:lnTo>
                    <a:pt x="64" y="99"/>
                  </a:lnTo>
                  <a:lnTo>
                    <a:pt x="65" y="101"/>
                  </a:lnTo>
                  <a:lnTo>
                    <a:pt x="66" y="104"/>
                  </a:lnTo>
                  <a:lnTo>
                    <a:pt x="66" y="106"/>
                  </a:lnTo>
                  <a:lnTo>
                    <a:pt x="67" y="108"/>
                  </a:lnTo>
                  <a:lnTo>
                    <a:pt x="68" y="110"/>
                  </a:lnTo>
                  <a:lnTo>
                    <a:pt x="68" y="112"/>
                  </a:lnTo>
                  <a:lnTo>
                    <a:pt x="70" y="114"/>
                  </a:lnTo>
                  <a:lnTo>
                    <a:pt x="71" y="116"/>
                  </a:lnTo>
                  <a:lnTo>
                    <a:pt x="71" y="119"/>
                  </a:lnTo>
                  <a:lnTo>
                    <a:pt x="72" y="121"/>
                  </a:lnTo>
                  <a:lnTo>
                    <a:pt x="73" y="123"/>
                  </a:lnTo>
                  <a:lnTo>
                    <a:pt x="74" y="125"/>
                  </a:lnTo>
                  <a:lnTo>
                    <a:pt x="74" y="127"/>
                  </a:lnTo>
                  <a:lnTo>
                    <a:pt x="75" y="130"/>
                  </a:lnTo>
                  <a:lnTo>
                    <a:pt x="75" y="132"/>
                  </a:lnTo>
                  <a:lnTo>
                    <a:pt x="76" y="134"/>
                  </a:lnTo>
                  <a:lnTo>
                    <a:pt x="76" y="136"/>
                  </a:lnTo>
                  <a:lnTo>
                    <a:pt x="77" y="139"/>
                  </a:lnTo>
                  <a:lnTo>
                    <a:pt x="78" y="141"/>
                  </a:lnTo>
                  <a:lnTo>
                    <a:pt x="78" y="144"/>
                  </a:lnTo>
                  <a:lnTo>
                    <a:pt x="79" y="146"/>
                  </a:lnTo>
                  <a:lnTo>
                    <a:pt x="79" y="148"/>
                  </a:lnTo>
                  <a:lnTo>
                    <a:pt x="79" y="151"/>
                  </a:lnTo>
                  <a:lnTo>
                    <a:pt x="80" y="153"/>
                  </a:lnTo>
                  <a:lnTo>
                    <a:pt x="80" y="155"/>
                  </a:lnTo>
                  <a:lnTo>
                    <a:pt x="81" y="158"/>
                  </a:lnTo>
                  <a:lnTo>
                    <a:pt x="81" y="161"/>
                  </a:lnTo>
                  <a:lnTo>
                    <a:pt x="82" y="163"/>
                  </a:lnTo>
                  <a:lnTo>
                    <a:pt x="82" y="165"/>
                  </a:lnTo>
                  <a:lnTo>
                    <a:pt x="82" y="168"/>
                  </a:lnTo>
                  <a:lnTo>
                    <a:pt x="82" y="170"/>
                  </a:lnTo>
                  <a:lnTo>
                    <a:pt x="83" y="173"/>
                  </a:lnTo>
                  <a:lnTo>
                    <a:pt x="83" y="175"/>
                  </a:lnTo>
                  <a:lnTo>
                    <a:pt x="83" y="177"/>
                  </a:lnTo>
                  <a:lnTo>
                    <a:pt x="83" y="180"/>
                  </a:lnTo>
                  <a:lnTo>
                    <a:pt x="83" y="182"/>
                  </a:lnTo>
                  <a:lnTo>
                    <a:pt x="83" y="184"/>
                  </a:lnTo>
                  <a:lnTo>
                    <a:pt x="83" y="187"/>
                  </a:lnTo>
                  <a:lnTo>
                    <a:pt x="83" y="189"/>
                  </a:lnTo>
                  <a:lnTo>
                    <a:pt x="83" y="191"/>
                  </a:lnTo>
                  <a:lnTo>
                    <a:pt x="83" y="193"/>
                  </a:lnTo>
                  <a:lnTo>
                    <a:pt x="83" y="195"/>
                  </a:lnTo>
                  <a:lnTo>
                    <a:pt x="83" y="197"/>
                  </a:lnTo>
                  <a:lnTo>
                    <a:pt x="83" y="199"/>
                  </a:lnTo>
                  <a:lnTo>
                    <a:pt x="83" y="201"/>
                  </a:lnTo>
                  <a:lnTo>
                    <a:pt x="83" y="203"/>
                  </a:lnTo>
                  <a:lnTo>
                    <a:pt x="83" y="205"/>
                  </a:lnTo>
                  <a:lnTo>
                    <a:pt x="83" y="208"/>
                  </a:lnTo>
                  <a:lnTo>
                    <a:pt x="83" y="209"/>
                  </a:lnTo>
                  <a:lnTo>
                    <a:pt x="83" y="211"/>
                  </a:lnTo>
                  <a:lnTo>
                    <a:pt x="83" y="215"/>
                  </a:lnTo>
                  <a:lnTo>
                    <a:pt x="83" y="217"/>
                  </a:lnTo>
                  <a:lnTo>
                    <a:pt x="83" y="220"/>
                  </a:lnTo>
                  <a:lnTo>
                    <a:pt x="82" y="224"/>
                  </a:lnTo>
                  <a:lnTo>
                    <a:pt x="82" y="227"/>
                  </a:lnTo>
                  <a:lnTo>
                    <a:pt x="82" y="231"/>
                  </a:lnTo>
                  <a:lnTo>
                    <a:pt x="82" y="235"/>
                  </a:lnTo>
                  <a:lnTo>
                    <a:pt x="81" y="238"/>
                  </a:lnTo>
                  <a:lnTo>
                    <a:pt x="81" y="241"/>
                  </a:lnTo>
                  <a:lnTo>
                    <a:pt x="80" y="244"/>
                  </a:lnTo>
                  <a:lnTo>
                    <a:pt x="80" y="247"/>
                  </a:lnTo>
                  <a:lnTo>
                    <a:pt x="79" y="250"/>
                  </a:lnTo>
                  <a:lnTo>
                    <a:pt x="78" y="252"/>
                  </a:lnTo>
                  <a:lnTo>
                    <a:pt x="78" y="255"/>
                  </a:lnTo>
                  <a:lnTo>
                    <a:pt x="77" y="257"/>
                  </a:lnTo>
                  <a:lnTo>
                    <a:pt x="76" y="260"/>
                  </a:lnTo>
                  <a:lnTo>
                    <a:pt x="75" y="262"/>
                  </a:lnTo>
                  <a:lnTo>
                    <a:pt x="74" y="264"/>
                  </a:lnTo>
                  <a:lnTo>
                    <a:pt x="72" y="269"/>
                  </a:lnTo>
                  <a:lnTo>
                    <a:pt x="68" y="272"/>
                  </a:lnTo>
                  <a:lnTo>
                    <a:pt x="65" y="275"/>
                  </a:lnTo>
                  <a:lnTo>
                    <a:pt x="61" y="277"/>
                  </a:lnTo>
                  <a:lnTo>
                    <a:pt x="59" y="278"/>
                  </a:lnTo>
                  <a:lnTo>
                    <a:pt x="57" y="279"/>
                  </a:lnTo>
                  <a:lnTo>
                    <a:pt x="55" y="280"/>
                  </a:lnTo>
                  <a:lnTo>
                    <a:pt x="52" y="281"/>
                  </a:lnTo>
                  <a:lnTo>
                    <a:pt x="50" y="282"/>
                  </a:lnTo>
                  <a:lnTo>
                    <a:pt x="47" y="283"/>
                  </a:lnTo>
                  <a:lnTo>
                    <a:pt x="45" y="284"/>
                  </a:lnTo>
                  <a:lnTo>
                    <a:pt x="43" y="286"/>
                  </a:lnTo>
                  <a:lnTo>
                    <a:pt x="40" y="287"/>
                  </a:lnTo>
                  <a:lnTo>
                    <a:pt x="38" y="288"/>
                  </a:lnTo>
                  <a:lnTo>
                    <a:pt x="35" y="289"/>
                  </a:lnTo>
                  <a:lnTo>
                    <a:pt x="33" y="290"/>
                  </a:lnTo>
                  <a:lnTo>
                    <a:pt x="30" y="291"/>
                  </a:lnTo>
                  <a:lnTo>
                    <a:pt x="28" y="293"/>
                  </a:lnTo>
                  <a:lnTo>
                    <a:pt x="25" y="294"/>
                  </a:lnTo>
                  <a:lnTo>
                    <a:pt x="23" y="295"/>
                  </a:lnTo>
                  <a:lnTo>
                    <a:pt x="21" y="296"/>
                  </a:lnTo>
                  <a:lnTo>
                    <a:pt x="18" y="298"/>
                  </a:lnTo>
                  <a:lnTo>
                    <a:pt x="16" y="299"/>
                  </a:lnTo>
                  <a:lnTo>
                    <a:pt x="14" y="300"/>
                  </a:lnTo>
                  <a:lnTo>
                    <a:pt x="12" y="300"/>
                  </a:lnTo>
                  <a:lnTo>
                    <a:pt x="9" y="301"/>
                  </a:lnTo>
                  <a:lnTo>
                    <a:pt x="8" y="303"/>
                  </a:lnTo>
                  <a:lnTo>
                    <a:pt x="6" y="304"/>
                  </a:lnTo>
                  <a:lnTo>
                    <a:pt x="3" y="305"/>
                  </a:lnTo>
                  <a:lnTo>
                    <a:pt x="2" y="306"/>
                  </a:lnTo>
                  <a:lnTo>
                    <a:pt x="0" y="307"/>
                  </a:lnTo>
                  <a:lnTo>
                    <a:pt x="0" y="307"/>
                  </a:lnTo>
                  <a:lnTo>
                    <a:pt x="0" y="308"/>
                  </a:lnTo>
                  <a:lnTo>
                    <a:pt x="0" y="310"/>
                  </a:lnTo>
                  <a:lnTo>
                    <a:pt x="0" y="312"/>
                  </a:lnTo>
                  <a:lnTo>
                    <a:pt x="0" y="314"/>
                  </a:lnTo>
                  <a:lnTo>
                    <a:pt x="0" y="316"/>
                  </a:lnTo>
                  <a:lnTo>
                    <a:pt x="0" y="320"/>
                  </a:lnTo>
                  <a:lnTo>
                    <a:pt x="0" y="323"/>
                  </a:lnTo>
                  <a:lnTo>
                    <a:pt x="0" y="327"/>
                  </a:lnTo>
                  <a:lnTo>
                    <a:pt x="0" y="330"/>
                  </a:lnTo>
                  <a:lnTo>
                    <a:pt x="1" y="334"/>
                  </a:lnTo>
                  <a:lnTo>
                    <a:pt x="1" y="336"/>
                  </a:lnTo>
                  <a:lnTo>
                    <a:pt x="1" y="338"/>
                  </a:lnTo>
                  <a:lnTo>
                    <a:pt x="1" y="340"/>
                  </a:lnTo>
                  <a:lnTo>
                    <a:pt x="1" y="342"/>
                  </a:lnTo>
                  <a:lnTo>
                    <a:pt x="1" y="344"/>
                  </a:lnTo>
                  <a:lnTo>
                    <a:pt x="1" y="347"/>
                  </a:lnTo>
                  <a:lnTo>
                    <a:pt x="1" y="349"/>
                  </a:lnTo>
                  <a:lnTo>
                    <a:pt x="1" y="351"/>
                  </a:lnTo>
                  <a:lnTo>
                    <a:pt x="1" y="353"/>
                  </a:lnTo>
                  <a:lnTo>
                    <a:pt x="1" y="355"/>
                  </a:lnTo>
                  <a:lnTo>
                    <a:pt x="1" y="358"/>
                  </a:lnTo>
                  <a:lnTo>
                    <a:pt x="1" y="360"/>
                  </a:lnTo>
                  <a:lnTo>
                    <a:pt x="1" y="362"/>
                  </a:lnTo>
                  <a:lnTo>
                    <a:pt x="1" y="364"/>
                  </a:lnTo>
                  <a:lnTo>
                    <a:pt x="1" y="366"/>
                  </a:lnTo>
                  <a:lnTo>
                    <a:pt x="2" y="369"/>
                  </a:lnTo>
                  <a:lnTo>
                    <a:pt x="2" y="371"/>
                  </a:lnTo>
                  <a:lnTo>
                    <a:pt x="2" y="373"/>
                  </a:lnTo>
                  <a:lnTo>
                    <a:pt x="2" y="375"/>
                  </a:lnTo>
                  <a:lnTo>
                    <a:pt x="2" y="379"/>
                  </a:lnTo>
                  <a:lnTo>
                    <a:pt x="2" y="381"/>
                  </a:lnTo>
                  <a:lnTo>
                    <a:pt x="2" y="383"/>
                  </a:lnTo>
                  <a:lnTo>
                    <a:pt x="2" y="385"/>
                  </a:lnTo>
                  <a:lnTo>
                    <a:pt x="3" y="387"/>
                  </a:lnTo>
                  <a:lnTo>
                    <a:pt x="3" y="389"/>
                  </a:lnTo>
                  <a:lnTo>
                    <a:pt x="3" y="391"/>
                  </a:lnTo>
                  <a:lnTo>
                    <a:pt x="3" y="393"/>
                  </a:lnTo>
                  <a:lnTo>
                    <a:pt x="3" y="395"/>
                  </a:lnTo>
                  <a:lnTo>
                    <a:pt x="3" y="397"/>
                  </a:lnTo>
                  <a:lnTo>
                    <a:pt x="3" y="399"/>
                  </a:lnTo>
                  <a:lnTo>
                    <a:pt x="3" y="401"/>
                  </a:lnTo>
                  <a:lnTo>
                    <a:pt x="4" y="403"/>
                  </a:lnTo>
                  <a:lnTo>
                    <a:pt x="4" y="406"/>
                  </a:lnTo>
                  <a:lnTo>
                    <a:pt x="4" y="409"/>
                  </a:lnTo>
                  <a:lnTo>
                    <a:pt x="4" y="412"/>
                  </a:lnTo>
                  <a:lnTo>
                    <a:pt x="5" y="416"/>
                  </a:lnTo>
                  <a:lnTo>
                    <a:pt x="5" y="418"/>
                  </a:lnTo>
                  <a:lnTo>
                    <a:pt x="5" y="421"/>
                  </a:lnTo>
                  <a:lnTo>
                    <a:pt x="6" y="423"/>
                  </a:lnTo>
                  <a:lnTo>
                    <a:pt x="6" y="426"/>
                  </a:lnTo>
                  <a:lnTo>
                    <a:pt x="6" y="429"/>
                  </a:lnTo>
                  <a:lnTo>
                    <a:pt x="7" y="433"/>
                  </a:lnTo>
                  <a:lnTo>
                    <a:pt x="7" y="436"/>
                  </a:lnTo>
                  <a:lnTo>
                    <a:pt x="8" y="439"/>
                  </a:lnTo>
                  <a:lnTo>
                    <a:pt x="8" y="442"/>
                  </a:lnTo>
                  <a:lnTo>
                    <a:pt x="9" y="445"/>
                  </a:lnTo>
                  <a:lnTo>
                    <a:pt x="10" y="448"/>
                  </a:lnTo>
                  <a:lnTo>
                    <a:pt x="12" y="451"/>
                  </a:lnTo>
                  <a:lnTo>
                    <a:pt x="12" y="454"/>
                  </a:lnTo>
                  <a:lnTo>
                    <a:pt x="13" y="458"/>
                  </a:lnTo>
                  <a:lnTo>
                    <a:pt x="13" y="461"/>
                  </a:lnTo>
                  <a:lnTo>
                    <a:pt x="14" y="464"/>
                  </a:lnTo>
                  <a:lnTo>
                    <a:pt x="15" y="466"/>
                  </a:lnTo>
                  <a:lnTo>
                    <a:pt x="15" y="469"/>
                  </a:lnTo>
                  <a:lnTo>
                    <a:pt x="16" y="471"/>
                  </a:lnTo>
                  <a:lnTo>
                    <a:pt x="17" y="474"/>
                  </a:lnTo>
                  <a:lnTo>
                    <a:pt x="17" y="476"/>
                  </a:lnTo>
                  <a:lnTo>
                    <a:pt x="18" y="479"/>
                  </a:lnTo>
                  <a:lnTo>
                    <a:pt x="18" y="481"/>
                  </a:lnTo>
                  <a:lnTo>
                    <a:pt x="19" y="483"/>
                  </a:lnTo>
                  <a:lnTo>
                    <a:pt x="20" y="487"/>
                  </a:lnTo>
                  <a:lnTo>
                    <a:pt x="20" y="489"/>
                  </a:lnTo>
                  <a:lnTo>
                    <a:pt x="21" y="491"/>
                  </a:lnTo>
                  <a:lnTo>
                    <a:pt x="21" y="492"/>
                  </a:lnTo>
                  <a:lnTo>
                    <a:pt x="20" y="645"/>
                  </a:lnTo>
                  <a:lnTo>
                    <a:pt x="92" y="713"/>
                  </a:lnTo>
                  <a:lnTo>
                    <a:pt x="141" y="722"/>
                  </a:lnTo>
                  <a:lnTo>
                    <a:pt x="245" y="740"/>
                  </a:lnTo>
                  <a:lnTo>
                    <a:pt x="341" y="740"/>
                  </a:lnTo>
                  <a:lnTo>
                    <a:pt x="405" y="734"/>
                  </a:lnTo>
                  <a:lnTo>
                    <a:pt x="472" y="710"/>
                  </a:lnTo>
                  <a:lnTo>
                    <a:pt x="488" y="551"/>
                  </a:lnTo>
                  <a:lnTo>
                    <a:pt x="503" y="405"/>
                  </a:lnTo>
                  <a:lnTo>
                    <a:pt x="521" y="274"/>
                  </a:lnTo>
                  <a:lnTo>
                    <a:pt x="536" y="162"/>
                  </a:lnTo>
                  <a:lnTo>
                    <a:pt x="530" y="79"/>
                  </a:lnTo>
                  <a:lnTo>
                    <a:pt x="402" y="42"/>
                  </a:lnTo>
                  <a:lnTo>
                    <a:pt x="387" y="27"/>
                  </a:lnTo>
                  <a:lnTo>
                    <a:pt x="356" y="134"/>
                  </a:lnTo>
                  <a:lnTo>
                    <a:pt x="326" y="192"/>
                  </a:lnTo>
                  <a:lnTo>
                    <a:pt x="303" y="171"/>
                  </a:lnTo>
                  <a:lnTo>
                    <a:pt x="223" y="49"/>
                  </a:lnTo>
                  <a:lnTo>
                    <a:pt x="196" y="0"/>
                  </a:lnTo>
                  <a:lnTo>
                    <a:pt x="159" y="10"/>
                  </a:lnTo>
                  <a:lnTo>
                    <a:pt x="159" y="10"/>
                  </a:lnTo>
                  <a:close/>
                </a:path>
              </a:pathLst>
            </a:custGeom>
            <a:solidFill>
              <a:srgbClr val="DEB891"/>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4" name="Freeform 172">
              <a:extLst>
                <a:ext uri="{FF2B5EF4-FFF2-40B4-BE49-F238E27FC236}">
                  <a16:creationId xmlns:a16="http://schemas.microsoft.com/office/drawing/2014/main" id="{6CD1CA3D-8945-1DE2-00DD-E5FFA6541598}"/>
                </a:ext>
              </a:extLst>
            </p:cNvPr>
            <p:cNvSpPr>
              <a:spLocks/>
            </p:cNvSpPr>
            <p:nvPr/>
          </p:nvSpPr>
          <p:spPr bwMode="auto">
            <a:xfrm>
              <a:off x="1405" y="1348"/>
              <a:ext cx="16" cy="47"/>
            </a:xfrm>
            <a:custGeom>
              <a:avLst/>
              <a:gdLst/>
              <a:ahLst/>
              <a:cxnLst>
                <a:cxn ang="0">
                  <a:pos x="26" y="46"/>
                </a:cxn>
                <a:cxn ang="0">
                  <a:pos x="26" y="47"/>
                </a:cxn>
                <a:cxn ang="0">
                  <a:pos x="27" y="50"/>
                </a:cxn>
                <a:cxn ang="0">
                  <a:pos x="27" y="53"/>
                </a:cxn>
                <a:cxn ang="0">
                  <a:pos x="27" y="56"/>
                </a:cxn>
                <a:cxn ang="0">
                  <a:pos x="27" y="58"/>
                </a:cxn>
                <a:cxn ang="0">
                  <a:pos x="28" y="62"/>
                </a:cxn>
                <a:cxn ang="0">
                  <a:pos x="27" y="65"/>
                </a:cxn>
                <a:cxn ang="0">
                  <a:pos x="27" y="67"/>
                </a:cxn>
                <a:cxn ang="0">
                  <a:pos x="27" y="70"/>
                </a:cxn>
                <a:cxn ang="0">
                  <a:pos x="27" y="73"/>
                </a:cxn>
                <a:cxn ang="0">
                  <a:pos x="26" y="75"/>
                </a:cxn>
                <a:cxn ang="0">
                  <a:pos x="26" y="78"/>
                </a:cxn>
                <a:cxn ang="0">
                  <a:pos x="24" y="80"/>
                </a:cxn>
                <a:cxn ang="0">
                  <a:pos x="23" y="81"/>
                </a:cxn>
                <a:cxn ang="0">
                  <a:pos x="20" y="82"/>
                </a:cxn>
                <a:cxn ang="0">
                  <a:pos x="17" y="83"/>
                </a:cxn>
                <a:cxn ang="0">
                  <a:pos x="15" y="83"/>
                </a:cxn>
                <a:cxn ang="0">
                  <a:pos x="12" y="84"/>
                </a:cxn>
                <a:cxn ang="0">
                  <a:pos x="9" y="83"/>
                </a:cxn>
                <a:cxn ang="0">
                  <a:pos x="8" y="83"/>
                </a:cxn>
                <a:cxn ang="0">
                  <a:pos x="6" y="82"/>
                </a:cxn>
                <a:cxn ang="0">
                  <a:pos x="2" y="64"/>
                </a:cxn>
                <a:cxn ang="0">
                  <a:pos x="0" y="29"/>
                </a:cxn>
                <a:cxn ang="0">
                  <a:pos x="0" y="2"/>
                </a:cxn>
                <a:cxn ang="0">
                  <a:pos x="0" y="2"/>
                </a:cxn>
                <a:cxn ang="0">
                  <a:pos x="2" y="2"/>
                </a:cxn>
                <a:cxn ang="0">
                  <a:pos x="3" y="1"/>
                </a:cxn>
                <a:cxn ang="0">
                  <a:pos x="5" y="1"/>
                </a:cxn>
                <a:cxn ang="0">
                  <a:pos x="8" y="1"/>
                </a:cxn>
                <a:cxn ang="0">
                  <a:pos x="11" y="1"/>
                </a:cxn>
                <a:cxn ang="0">
                  <a:pos x="13" y="1"/>
                </a:cxn>
                <a:cxn ang="0">
                  <a:pos x="16" y="2"/>
                </a:cxn>
                <a:cxn ang="0">
                  <a:pos x="16" y="2"/>
                </a:cxn>
                <a:cxn ang="0">
                  <a:pos x="17" y="1"/>
                </a:cxn>
                <a:cxn ang="0">
                  <a:pos x="19" y="0"/>
                </a:cxn>
                <a:cxn ang="0">
                  <a:pos x="21" y="0"/>
                </a:cxn>
                <a:cxn ang="0">
                  <a:pos x="23" y="0"/>
                </a:cxn>
                <a:cxn ang="0">
                  <a:pos x="25" y="0"/>
                </a:cxn>
                <a:cxn ang="0">
                  <a:pos x="27" y="1"/>
                </a:cxn>
                <a:cxn ang="0">
                  <a:pos x="28" y="3"/>
                </a:cxn>
                <a:cxn ang="0">
                  <a:pos x="28" y="4"/>
                </a:cxn>
                <a:cxn ang="0">
                  <a:pos x="28" y="7"/>
                </a:cxn>
                <a:cxn ang="0">
                  <a:pos x="28" y="9"/>
                </a:cxn>
                <a:cxn ang="0">
                  <a:pos x="28" y="12"/>
                </a:cxn>
                <a:cxn ang="0">
                  <a:pos x="28" y="15"/>
                </a:cxn>
                <a:cxn ang="0">
                  <a:pos x="28" y="19"/>
                </a:cxn>
                <a:cxn ang="0">
                  <a:pos x="28" y="21"/>
                </a:cxn>
                <a:cxn ang="0">
                  <a:pos x="28" y="23"/>
                </a:cxn>
                <a:cxn ang="0">
                  <a:pos x="28" y="25"/>
                </a:cxn>
                <a:cxn ang="0">
                  <a:pos x="28" y="27"/>
                </a:cxn>
                <a:cxn ang="0">
                  <a:pos x="27" y="30"/>
                </a:cxn>
                <a:cxn ang="0">
                  <a:pos x="27" y="34"/>
                </a:cxn>
                <a:cxn ang="0">
                  <a:pos x="27" y="36"/>
                </a:cxn>
                <a:cxn ang="0">
                  <a:pos x="27" y="40"/>
                </a:cxn>
                <a:cxn ang="0">
                  <a:pos x="26" y="42"/>
                </a:cxn>
                <a:cxn ang="0">
                  <a:pos x="26" y="44"/>
                </a:cxn>
                <a:cxn ang="0">
                  <a:pos x="26" y="45"/>
                </a:cxn>
                <a:cxn ang="0">
                  <a:pos x="26" y="46"/>
                </a:cxn>
                <a:cxn ang="0">
                  <a:pos x="26" y="46"/>
                </a:cxn>
              </a:cxnLst>
              <a:rect l="0" t="0" r="r" b="b"/>
              <a:pathLst>
                <a:path w="28" h="84">
                  <a:moveTo>
                    <a:pt x="26" y="46"/>
                  </a:moveTo>
                  <a:lnTo>
                    <a:pt x="26" y="47"/>
                  </a:lnTo>
                  <a:lnTo>
                    <a:pt x="27" y="50"/>
                  </a:lnTo>
                  <a:lnTo>
                    <a:pt x="27" y="53"/>
                  </a:lnTo>
                  <a:lnTo>
                    <a:pt x="27" y="56"/>
                  </a:lnTo>
                  <a:lnTo>
                    <a:pt x="27" y="58"/>
                  </a:lnTo>
                  <a:lnTo>
                    <a:pt x="28" y="62"/>
                  </a:lnTo>
                  <a:lnTo>
                    <a:pt x="27" y="65"/>
                  </a:lnTo>
                  <a:lnTo>
                    <a:pt x="27" y="67"/>
                  </a:lnTo>
                  <a:lnTo>
                    <a:pt x="27" y="70"/>
                  </a:lnTo>
                  <a:lnTo>
                    <a:pt x="27" y="73"/>
                  </a:lnTo>
                  <a:lnTo>
                    <a:pt x="26" y="75"/>
                  </a:lnTo>
                  <a:lnTo>
                    <a:pt x="26" y="78"/>
                  </a:lnTo>
                  <a:lnTo>
                    <a:pt x="24" y="80"/>
                  </a:lnTo>
                  <a:lnTo>
                    <a:pt x="23" y="81"/>
                  </a:lnTo>
                  <a:lnTo>
                    <a:pt x="20" y="82"/>
                  </a:lnTo>
                  <a:lnTo>
                    <a:pt x="17" y="83"/>
                  </a:lnTo>
                  <a:lnTo>
                    <a:pt x="15" y="83"/>
                  </a:lnTo>
                  <a:lnTo>
                    <a:pt x="12" y="84"/>
                  </a:lnTo>
                  <a:lnTo>
                    <a:pt x="9" y="83"/>
                  </a:lnTo>
                  <a:lnTo>
                    <a:pt x="8" y="83"/>
                  </a:lnTo>
                  <a:lnTo>
                    <a:pt x="6" y="82"/>
                  </a:lnTo>
                  <a:lnTo>
                    <a:pt x="2" y="64"/>
                  </a:lnTo>
                  <a:lnTo>
                    <a:pt x="0" y="29"/>
                  </a:lnTo>
                  <a:lnTo>
                    <a:pt x="0" y="2"/>
                  </a:lnTo>
                  <a:lnTo>
                    <a:pt x="0" y="2"/>
                  </a:lnTo>
                  <a:lnTo>
                    <a:pt x="2" y="2"/>
                  </a:lnTo>
                  <a:lnTo>
                    <a:pt x="3" y="1"/>
                  </a:lnTo>
                  <a:lnTo>
                    <a:pt x="5" y="1"/>
                  </a:lnTo>
                  <a:lnTo>
                    <a:pt x="8" y="1"/>
                  </a:lnTo>
                  <a:lnTo>
                    <a:pt x="11" y="1"/>
                  </a:lnTo>
                  <a:lnTo>
                    <a:pt x="13" y="1"/>
                  </a:lnTo>
                  <a:lnTo>
                    <a:pt x="16" y="2"/>
                  </a:lnTo>
                  <a:lnTo>
                    <a:pt x="16" y="2"/>
                  </a:lnTo>
                  <a:lnTo>
                    <a:pt x="17" y="1"/>
                  </a:lnTo>
                  <a:lnTo>
                    <a:pt x="19" y="0"/>
                  </a:lnTo>
                  <a:lnTo>
                    <a:pt x="21" y="0"/>
                  </a:lnTo>
                  <a:lnTo>
                    <a:pt x="23" y="0"/>
                  </a:lnTo>
                  <a:lnTo>
                    <a:pt x="25" y="0"/>
                  </a:lnTo>
                  <a:lnTo>
                    <a:pt x="27" y="1"/>
                  </a:lnTo>
                  <a:lnTo>
                    <a:pt x="28" y="3"/>
                  </a:lnTo>
                  <a:lnTo>
                    <a:pt x="28" y="4"/>
                  </a:lnTo>
                  <a:lnTo>
                    <a:pt x="28" y="7"/>
                  </a:lnTo>
                  <a:lnTo>
                    <a:pt x="28" y="9"/>
                  </a:lnTo>
                  <a:lnTo>
                    <a:pt x="28" y="12"/>
                  </a:lnTo>
                  <a:lnTo>
                    <a:pt x="28" y="15"/>
                  </a:lnTo>
                  <a:lnTo>
                    <a:pt x="28" y="19"/>
                  </a:lnTo>
                  <a:lnTo>
                    <a:pt x="28" y="21"/>
                  </a:lnTo>
                  <a:lnTo>
                    <a:pt x="28" y="23"/>
                  </a:lnTo>
                  <a:lnTo>
                    <a:pt x="28" y="25"/>
                  </a:lnTo>
                  <a:lnTo>
                    <a:pt x="28" y="27"/>
                  </a:lnTo>
                  <a:lnTo>
                    <a:pt x="27" y="30"/>
                  </a:lnTo>
                  <a:lnTo>
                    <a:pt x="27" y="34"/>
                  </a:lnTo>
                  <a:lnTo>
                    <a:pt x="27" y="36"/>
                  </a:lnTo>
                  <a:lnTo>
                    <a:pt x="27" y="40"/>
                  </a:lnTo>
                  <a:lnTo>
                    <a:pt x="26" y="42"/>
                  </a:lnTo>
                  <a:lnTo>
                    <a:pt x="26" y="44"/>
                  </a:lnTo>
                  <a:lnTo>
                    <a:pt x="26" y="45"/>
                  </a:lnTo>
                  <a:lnTo>
                    <a:pt x="26" y="46"/>
                  </a:lnTo>
                  <a:lnTo>
                    <a:pt x="26" y="46"/>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5" name="Freeform 173">
              <a:extLst>
                <a:ext uri="{FF2B5EF4-FFF2-40B4-BE49-F238E27FC236}">
                  <a16:creationId xmlns:a16="http://schemas.microsoft.com/office/drawing/2014/main" id="{7715DE2D-8009-A55A-DF46-E0AE99C6A066}"/>
                </a:ext>
              </a:extLst>
            </p:cNvPr>
            <p:cNvSpPr>
              <a:spLocks/>
            </p:cNvSpPr>
            <p:nvPr/>
          </p:nvSpPr>
          <p:spPr bwMode="auto">
            <a:xfrm>
              <a:off x="1430" y="1295"/>
              <a:ext cx="117" cy="229"/>
            </a:xfrm>
            <a:custGeom>
              <a:avLst/>
              <a:gdLst/>
              <a:ahLst/>
              <a:cxnLst>
                <a:cxn ang="0">
                  <a:pos x="65" y="2"/>
                </a:cxn>
                <a:cxn ang="0">
                  <a:pos x="50" y="8"/>
                </a:cxn>
                <a:cxn ang="0">
                  <a:pos x="35" y="19"/>
                </a:cxn>
                <a:cxn ang="0">
                  <a:pos x="29" y="33"/>
                </a:cxn>
                <a:cxn ang="0">
                  <a:pos x="28" y="45"/>
                </a:cxn>
                <a:cxn ang="0">
                  <a:pos x="27" y="56"/>
                </a:cxn>
                <a:cxn ang="0">
                  <a:pos x="27" y="72"/>
                </a:cxn>
                <a:cxn ang="0">
                  <a:pos x="26" y="78"/>
                </a:cxn>
                <a:cxn ang="0">
                  <a:pos x="12" y="82"/>
                </a:cxn>
                <a:cxn ang="0">
                  <a:pos x="9" y="93"/>
                </a:cxn>
                <a:cxn ang="0">
                  <a:pos x="13" y="105"/>
                </a:cxn>
                <a:cxn ang="0">
                  <a:pos x="26" y="114"/>
                </a:cxn>
                <a:cxn ang="0">
                  <a:pos x="17" y="120"/>
                </a:cxn>
                <a:cxn ang="0">
                  <a:pos x="11" y="131"/>
                </a:cxn>
                <a:cxn ang="0">
                  <a:pos x="10" y="142"/>
                </a:cxn>
                <a:cxn ang="0">
                  <a:pos x="11" y="153"/>
                </a:cxn>
                <a:cxn ang="0">
                  <a:pos x="15" y="167"/>
                </a:cxn>
                <a:cxn ang="0">
                  <a:pos x="20" y="183"/>
                </a:cxn>
                <a:cxn ang="0">
                  <a:pos x="23" y="190"/>
                </a:cxn>
                <a:cxn ang="0">
                  <a:pos x="17" y="199"/>
                </a:cxn>
                <a:cxn ang="0">
                  <a:pos x="15" y="212"/>
                </a:cxn>
                <a:cxn ang="0">
                  <a:pos x="15" y="223"/>
                </a:cxn>
                <a:cxn ang="0">
                  <a:pos x="19" y="241"/>
                </a:cxn>
                <a:cxn ang="0">
                  <a:pos x="26" y="252"/>
                </a:cxn>
                <a:cxn ang="0">
                  <a:pos x="7" y="259"/>
                </a:cxn>
                <a:cxn ang="0">
                  <a:pos x="5" y="272"/>
                </a:cxn>
                <a:cxn ang="0">
                  <a:pos x="4" y="283"/>
                </a:cxn>
                <a:cxn ang="0">
                  <a:pos x="2" y="296"/>
                </a:cxn>
                <a:cxn ang="0">
                  <a:pos x="0" y="311"/>
                </a:cxn>
                <a:cxn ang="0">
                  <a:pos x="0" y="325"/>
                </a:cxn>
                <a:cxn ang="0">
                  <a:pos x="0" y="337"/>
                </a:cxn>
                <a:cxn ang="0">
                  <a:pos x="1" y="349"/>
                </a:cxn>
                <a:cxn ang="0">
                  <a:pos x="5" y="361"/>
                </a:cxn>
                <a:cxn ang="0">
                  <a:pos x="61" y="394"/>
                </a:cxn>
                <a:cxn ang="0">
                  <a:pos x="72" y="399"/>
                </a:cxn>
                <a:cxn ang="0">
                  <a:pos x="86" y="401"/>
                </a:cxn>
                <a:cxn ang="0">
                  <a:pos x="97" y="397"/>
                </a:cxn>
                <a:cxn ang="0">
                  <a:pos x="106" y="388"/>
                </a:cxn>
                <a:cxn ang="0">
                  <a:pos x="166" y="187"/>
                </a:cxn>
                <a:cxn ang="0">
                  <a:pos x="185" y="179"/>
                </a:cxn>
                <a:cxn ang="0">
                  <a:pos x="194" y="164"/>
                </a:cxn>
                <a:cxn ang="0">
                  <a:pos x="200" y="154"/>
                </a:cxn>
                <a:cxn ang="0">
                  <a:pos x="205" y="139"/>
                </a:cxn>
                <a:cxn ang="0">
                  <a:pos x="204" y="126"/>
                </a:cxn>
                <a:cxn ang="0">
                  <a:pos x="198" y="116"/>
                </a:cxn>
                <a:cxn ang="0">
                  <a:pos x="177" y="22"/>
                </a:cxn>
                <a:cxn ang="0">
                  <a:pos x="166" y="15"/>
                </a:cxn>
                <a:cxn ang="0">
                  <a:pos x="149" y="8"/>
                </a:cxn>
                <a:cxn ang="0">
                  <a:pos x="138" y="5"/>
                </a:cxn>
                <a:cxn ang="0">
                  <a:pos x="127" y="3"/>
                </a:cxn>
                <a:cxn ang="0">
                  <a:pos x="115" y="2"/>
                </a:cxn>
                <a:cxn ang="0">
                  <a:pos x="102" y="1"/>
                </a:cxn>
                <a:cxn ang="0">
                  <a:pos x="90" y="0"/>
                </a:cxn>
                <a:cxn ang="0">
                  <a:pos x="79" y="0"/>
                </a:cxn>
                <a:cxn ang="0">
                  <a:pos x="70" y="0"/>
                </a:cxn>
              </a:cxnLst>
              <a:rect l="0" t="0" r="r" b="b"/>
              <a:pathLst>
                <a:path w="206" h="401">
                  <a:moveTo>
                    <a:pt x="70" y="0"/>
                  </a:moveTo>
                  <a:lnTo>
                    <a:pt x="69" y="0"/>
                  </a:lnTo>
                  <a:lnTo>
                    <a:pt x="68" y="0"/>
                  </a:lnTo>
                  <a:lnTo>
                    <a:pt x="66" y="1"/>
                  </a:lnTo>
                  <a:lnTo>
                    <a:pt x="65" y="2"/>
                  </a:lnTo>
                  <a:lnTo>
                    <a:pt x="62" y="2"/>
                  </a:lnTo>
                  <a:lnTo>
                    <a:pt x="59" y="4"/>
                  </a:lnTo>
                  <a:lnTo>
                    <a:pt x="56" y="5"/>
                  </a:lnTo>
                  <a:lnTo>
                    <a:pt x="53" y="6"/>
                  </a:lnTo>
                  <a:lnTo>
                    <a:pt x="50" y="8"/>
                  </a:lnTo>
                  <a:lnTo>
                    <a:pt x="46" y="10"/>
                  </a:lnTo>
                  <a:lnTo>
                    <a:pt x="43" y="11"/>
                  </a:lnTo>
                  <a:lnTo>
                    <a:pt x="41" y="14"/>
                  </a:lnTo>
                  <a:lnTo>
                    <a:pt x="38" y="16"/>
                  </a:lnTo>
                  <a:lnTo>
                    <a:pt x="35" y="19"/>
                  </a:lnTo>
                  <a:lnTo>
                    <a:pt x="34" y="21"/>
                  </a:lnTo>
                  <a:lnTo>
                    <a:pt x="33" y="25"/>
                  </a:lnTo>
                  <a:lnTo>
                    <a:pt x="31" y="27"/>
                  </a:lnTo>
                  <a:lnTo>
                    <a:pt x="30" y="31"/>
                  </a:lnTo>
                  <a:lnTo>
                    <a:pt x="29" y="33"/>
                  </a:lnTo>
                  <a:lnTo>
                    <a:pt x="29" y="36"/>
                  </a:lnTo>
                  <a:lnTo>
                    <a:pt x="29" y="38"/>
                  </a:lnTo>
                  <a:lnTo>
                    <a:pt x="29" y="41"/>
                  </a:lnTo>
                  <a:lnTo>
                    <a:pt x="28" y="43"/>
                  </a:lnTo>
                  <a:lnTo>
                    <a:pt x="28" y="45"/>
                  </a:lnTo>
                  <a:lnTo>
                    <a:pt x="28" y="47"/>
                  </a:lnTo>
                  <a:lnTo>
                    <a:pt x="28" y="49"/>
                  </a:lnTo>
                  <a:lnTo>
                    <a:pt x="27" y="51"/>
                  </a:lnTo>
                  <a:lnTo>
                    <a:pt x="27" y="53"/>
                  </a:lnTo>
                  <a:lnTo>
                    <a:pt x="27" y="56"/>
                  </a:lnTo>
                  <a:lnTo>
                    <a:pt x="27" y="58"/>
                  </a:lnTo>
                  <a:lnTo>
                    <a:pt x="27" y="62"/>
                  </a:lnTo>
                  <a:lnTo>
                    <a:pt x="27" y="65"/>
                  </a:lnTo>
                  <a:lnTo>
                    <a:pt x="27" y="69"/>
                  </a:lnTo>
                  <a:lnTo>
                    <a:pt x="27" y="72"/>
                  </a:lnTo>
                  <a:lnTo>
                    <a:pt x="27" y="74"/>
                  </a:lnTo>
                  <a:lnTo>
                    <a:pt x="27" y="77"/>
                  </a:lnTo>
                  <a:lnTo>
                    <a:pt x="27" y="78"/>
                  </a:lnTo>
                  <a:lnTo>
                    <a:pt x="27" y="78"/>
                  </a:lnTo>
                  <a:lnTo>
                    <a:pt x="26" y="78"/>
                  </a:lnTo>
                  <a:lnTo>
                    <a:pt x="23" y="78"/>
                  </a:lnTo>
                  <a:lnTo>
                    <a:pt x="20" y="78"/>
                  </a:lnTo>
                  <a:lnTo>
                    <a:pt x="18" y="78"/>
                  </a:lnTo>
                  <a:lnTo>
                    <a:pt x="15" y="79"/>
                  </a:lnTo>
                  <a:lnTo>
                    <a:pt x="12" y="82"/>
                  </a:lnTo>
                  <a:lnTo>
                    <a:pt x="11" y="83"/>
                  </a:lnTo>
                  <a:lnTo>
                    <a:pt x="10" y="85"/>
                  </a:lnTo>
                  <a:lnTo>
                    <a:pt x="9" y="87"/>
                  </a:lnTo>
                  <a:lnTo>
                    <a:pt x="9" y="91"/>
                  </a:lnTo>
                  <a:lnTo>
                    <a:pt x="9" y="93"/>
                  </a:lnTo>
                  <a:lnTo>
                    <a:pt x="9" y="96"/>
                  </a:lnTo>
                  <a:lnTo>
                    <a:pt x="10" y="99"/>
                  </a:lnTo>
                  <a:lnTo>
                    <a:pt x="11" y="101"/>
                  </a:lnTo>
                  <a:lnTo>
                    <a:pt x="12" y="103"/>
                  </a:lnTo>
                  <a:lnTo>
                    <a:pt x="13" y="105"/>
                  </a:lnTo>
                  <a:lnTo>
                    <a:pt x="15" y="107"/>
                  </a:lnTo>
                  <a:lnTo>
                    <a:pt x="17" y="108"/>
                  </a:lnTo>
                  <a:lnTo>
                    <a:pt x="20" y="111"/>
                  </a:lnTo>
                  <a:lnTo>
                    <a:pt x="23" y="113"/>
                  </a:lnTo>
                  <a:lnTo>
                    <a:pt x="26" y="114"/>
                  </a:lnTo>
                  <a:lnTo>
                    <a:pt x="27" y="115"/>
                  </a:lnTo>
                  <a:lnTo>
                    <a:pt x="26" y="115"/>
                  </a:lnTo>
                  <a:lnTo>
                    <a:pt x="23" y="116"/>
                  </a:lnTo>
                  <a:lnTo>
                    <a:pt x="20" y="117"/>
                  </a:lnTo>
                  <a:lnTo>
                    <a:pt x="17" y="120"/>
                  </a:lnTo>
                  <a:lnTo>
                    <a:pt x="16" y="122"/>
                  </a:lnTo>
                  <a:lnTo>
                    <a:pt x="14" y="124"/>
                  </a:lnTo>
                  <a:lnTo>
                    <a:pt x="13" y="126"/>
                  </a:lnTo>
                  <a:lnTo>
                    <a:pt x="12" y="128"/>
                  </a:lnTo>
                  <a:lnTo>
                    <a:pt x="11" y="131"/>
                  </a:lnTo>
                  <a:lnTo>
                    <a:pt x="10" y="135"/>
                  </a:lnTo>
                  <a:lnTo>
                    <a:pt x="10" y="136"/>
                  </a:lnTo>
                  <a:lnTo>
                    <a:pt x="10" y="138"/>
                  </a:lnTo>
                  <a:lnTo>
                    <a:pt x="10" y="140"/>
                  </a:lnTo>
                  <a:lnTo>
                    <a:pt x="10" y="142"/>
                  </a:lnTo>
                  <a:lnTo>
                    <a:pt x="10" y="145"/>
                  </a:lnTo>
                  <a:lnTo>
                    <a:pt x="10" y="147"/>
                  </a:lnTo>
                  <a:lnTo>
                    <a:pt x="11" y="149"/>
                  </a:lnTo>
                  <a:lnTo>
                    <a:pt x="11" y="151"/>
                  </a:lnTo>
                  <a:lnTo>
                    <a:pt x="11" y="153"/>
                  </a:lnTo>
                  <a:lnTo>
                    <a:pt x="11" y="155"/>
                  </a:lnTo>
                  <a:lnTo>
                    <a:pt x="12" y="157"/>
                  </a:lnTo>
                  <a:lnTo>
                    <a:pt x="12" y="159"/>
                  </a:lnTo>
                  <a:lnTo>
                    <a:pt x="14" y="163"/>
                  </a:lnTo>
                  <a:lnTo>
                    <a:pt x="15" y="167"/>
                  </a:lnTo>
                  <a:lnTo>
                    <a:pt x="16" y="170"/>
                  </a:lnTo>
                  <a:lnTo>
                    <a:pt x="17" y="174"/>
                  </a:lnTo>
                  <a:lnTo>
                    <a:pt x="18" y="177"/>
                  </a:lnTo>
                  <a:lnTo>
                    <a:pt x="19" y="180"/>
                  </a:lnTo>
                  <a:lnTo>
                    <a:pt x="20" y="183"/>
                  </a:lnTo>
                  <a:lnTo>
                    <a:pt x="21" y="185"/>
                  </a:lnTo>
                  <a:lnTo>
                    <a:pt x="21" y="187"/>
                  </a:lnTo>
                  <a:lnTo>
                    <a:pt x="22" y="188"/>
                  </a:lnTo>
                  <a:lnTo>
                    <a:pt x="22" y="189"/>
                  </a:lnTo>
                  <a:lnTo>
                    <a:pt x="23" y="190"/>
                  </a:lnTo>
                  <a:lnTo>
                    <a:pt x="22" y="190"/>
                  </a:lnTo>
                  <a:lnTo>
                    <a:pt x="21" y="191"/>
                  </a:lnTo>
                  <a:lnTo>
                    <a:pt x="20" y="193"/>
                  </a:lnTo>
                  <a:lnTo>
                    <a:pt x="19" y="196"/>
                  </a:lnTo>
                  <a:lnTo>
                    <a:pt x="17" y="199"/>
                  </a:lnTo>
                  <a:lnTo>
                    <a:pt x="17" y="201"/>
                  </a:lnTo>
                  <a:lnTo>
                    <a:pt x="16" y="203"/>
                  </a:lnTo>
                  <a:lnTo>
                    <a:pt x="16" y="206"/>
                  </a:lnTo>
                  <a:lnTo>
                    <a:pt x="15" y="209"/>
                  </a:lnTo>
                  <a:lnTo>
                    <a:pt x="15" y="212"/>
                  </a:lnTo>
                  <a:lnTo>
                    <a:pt x="15" y="214"/>
                  </a:lnTo>
                  <a:lnTo>
                    <a:pt x="15" y="216"/>
                  </a:lnTo>
                  <a:lnTo>
                    <a:pt x="15" y="218"/>
                  </a:lnTo>
                  <a:lnTo>
                    <a:pt x="15" y="220"/>
                  </a:lnTo>
                  <a:lnTo>
                    <a:pt x="15" y="223"/>
                  </a:lnTo>
                  <a:lnTo>
                    <a:pt x="15" y="227"/>
                  </a:lnTo>
                  <a:lnTo>
                    <a:pt x="15" y="231"/>
                  </a:lnTo>
                  <a:lnTo>
                    <a:pt x="16" y="234"/>
                  </a:lnTo>
                  <a:lnTo>
                    <a:pt x="17" y="237"/>
                  </a:lnTo>
                  <a:lnTo>
                    <a:pt x="19" y="241"/>
                  </a:lnTo>
                  <a:lnTo>
                    <a:pt x="20" y="243"/>
                  </a:lnTo>
                  <a:lnTo>
                    <a:pt x="21" y="246"/>
                  </a:lnTo>
                  <a:lnTo>
                    <a:pt x="22" y="248"/>
                  </a:lnTo>
                  <a:lnTo>
                    <a:pt x="24" y="250"/>
                  </a:lnTo>
                  <a:lnTo>
                    <a:pt x="26" y="252"/>
                  </a:lnTo>
                  <a:lnTo>
                    <a:pt x="27" y="255"/>
                  </a:lnTo>
                  <a:lnTo>
                    <a:pt x="29" y="256"/>
                  </a:lnTo>
                  <a:lnTo>
                    <a:pt x="29" y="258"/>
                  </a:lnTo>
                  <a:lnTo>
                    <a:pt x="8" y="259"/>
                  </a:lnTo>
                  <a:lnTo>
                    <a:pt x="7" y="259"/>
                  </a:lnTo>
                  <a:lnTo>
                    <a:pt x="7" y="260"/>
                  </a:lnTo>
                  <a:lnTo>
                    <a:pt x="6" y="262"/>
                  </a:lnTo>
                  <a:lnTo>
                    <a:pt x="6" y="265"/>
                  </a:lnTo>
                  <a:lnTo>
                    <a:pt x="6" y="268"/>
                  </a:lnTo>
                  <a:lnTo>
                    <a:pt x="5" y="272"/>
                  </a:lnTo>
                  <a:lnTo>
                    <a:pt x="5" y="274"/>
                  </a:lnTo>
                  <a:lnTo>
                    <a:pt x="5" y="276"/>
                  </a:lnTo>
                  <a:lnTo>
                    <a:pt x="4" y="279"/>
                  </a:lnTo>
                  <a:lnTo>
                    <a:pt x="4" y="281"/>
                  </a:lnTo>
                  <a:lnTo>
                    <a:pt x="4" y="283"/>
                  </a:lnTo>
                  <a:lnTo>
                    <a:pt x="3" y="286"/>
                  </a:lnTo>
                  <a:lnTo>
                    <a:pt x="3" y="288"/>
                  </a:lnTo>
                  <a:lnTo>
                    <a:pt x="3" y="291"/>
                  </a:lnTo>
                  <a:lnTo>
                    <a:pt x="2" y="294"/>
                  </a:lnTo>
                  <a:lnTo>
                    <a:pt x="2" y="296"/>
                  </a:lnTo>
                  <a:lnTo>
                    <a:pt x="1" y="299"/>
                  </a:lnTo>
                  <a:lnTo>
                    <a:pt x="1" y="302"/>
                  </a:lnTo>
                  <a:lnTo>
                    <a:pt x="1" y="305"/>
                  </a:lnTo>
                  <a:lnTo>
                    <a:pt x="1" y="307"/>
                  </a:lnTo>
                  <a:lnTo>
                    <a:pt x="0" y="311"/>
                  </a:lnTo>
                  <a:lnTo>
                    <a:pt x="0" y="314"/>
                  </a:lnTo>
                  <a:lnTo>
                    <a:pt x="0" y="317"/>
                  </a:lnTo>
                  <a:lnTo>
                    <a:pt x="0" y="320"/>
                  </a:lnTo>
                  <a:lnTo>
                    <a:pt x="0" y="323"/>
                  </a:lnTo>
                  <a:lnTo>
                    <a:pt x="0" y="325"/>
                  </a:lnTo>
                  <a:lnTo>
                    <a:pt x="0" y="328"/>
                  </a:lnTo>
                  <a:lnTo>
                    <a:pt x="0" y="330"/>
                  </a:lnTo>
                  <a:lnTo>
                    <a:pt x="0" y="333"/>
                  </a:lnTo>
                  <a:lnTo>
                    <a:pt x="0" y="335"/>
                  </a:lnTo>
                  <a:lnTo>
                    <a:pt x="0" y="337"/>
                  </a:lnTo>
                  <a:lnTo>
                    <a:pt x="0" y="339"/>
                  </a:lnTo>
                  <a:lnTo>
                    <a:pt x="0" y="341"/>
                  </a:lnTo>
                  <a:lnTo>
                    <a:pt x="0" y="343"/>
                  </a:lnTo>
                  <a:lnTo>
                    <a:pt x="0" y="346"/>
                  </a:lnTo>
                  <a:lnTo>
                    <a:pt x="1" y="349"/>
                  </a:lnTo>
                  <a:lnTo>
                    <a:pt x="1" y="351"/>
                  </a:lnTo>
                  <a:lnTo>
                    <a:pt x="3" y="354"/>
                  </a:lnTo>
                  <a:lnTo>
                    <a:pt x="4" y="357"/>
                  </a:lnTo>
                  <a:lnTo>
                    <a:pt x="5" y="360"/>
                  </a:lnTo>
                  <a:lnTo>
                    <a:pt x="5" y="361"/>
                  </a:lnTo>
                  <a:lnTo>
                    <a:pt x="6" y="361"/>
                  </a:lnTo>
                  <a:lnTo>
                    <a:pt x="23" y="376"/>
                  </a:lnTo>
                  <a:lnTo>
                    <a:pt x="59" y="392"/>
                  </a:lnTo>
                  <a:lnTo>
                    <a:pt x="60" y="392"/>
                  </a:lnTo>
                  <a:lnTo>
                    <a:pt x="61" y="394"/>
                  </a:lnTo>
                  <a:lnTo>
                    <a:pt x="63" y="395"/>
                  </a:lnTo>
                  <a:lnTo>
                    <a:pt x="66" y="397"/>
                  </a:lnTo>
                  <a:lnTo>
                    <a:pt x="68" y="398"/>
                  </a:lnTo>
                  <a:lnTo>
                    <a:pt x="70" y="399"/>
                  </a:lnTo>
                  <a:lnTo>
                    <a:pt x="72" y="399"/>
                  </a:lnTo>
                  <a:lnTo>
                    <a:pt x="74" y="400"/>
                  </a:lnTo>
                  <a:lnTo>
                    <a:pt x="76" y="401"/>
                  </a:lnTo>
                  <a:lnTo>
                    <a:pt x="79" y="401"/>
                  </a:lnTo>
                  <a:lnTo>
                    <a:pt x="82" y="401"/>
                  </a:lnTo>
                  <a:lnTo>
                    <a:pt x="86" y="401"/>
                  </a:lnTo>
                  <a:lnTo>
                    <a:pt x="88" y="401"/>
                  </a:lnTo>
                  <a:lnTo>
                    <a:pt x="91" y="400"/>
                  </a:lnTo>
                  <a:lnTo>
                    <a:pt x="93" y="399"/>
                  </a:lnTo>
                  <a:lnTo>
                    <a:pt x="95" y="398"/>
                  </a:lnTo>
                  <a:lnTo>
                    <a:pt x="97" y="397"/>
                  </a:lnTo>
                  <a:lnTo>
                    <a:pt x="99" y="396"/>
                  </a:lnTo>
                  <a:lnTo>
                    <a:pt x="101" y="394"/>
                  </a:lnTo>
                  <a:lnTo>
                    <a:pt x="102" y="393"/>
                  </a:lnTo>
                  <a:lnTo>
                    <a:pt x="104" y="391"/>
                  </a:lnTo>
                  <a:lnTo>
                    <a:pt x="106" y="388"/>
                  </a:lnTo>
                  <a:lnTo>
                    <a:pt x="107" y="387"/>
                  </a:lnTo>
                  <a:lnTo>
                    <a:pt x="108" y="387"/>
                  </a:lnTo>
                  <a:lnTo>
                    <a:pt x="135" y="352"/>
                  </a:lnTo>
                  <a:lnTo>
                    <a:pt x="136" y="241"/>
                  </a:lnTo>
                  <a:lnTo>
                    <a:pt x="166" y="187"/>
                  </a:lnTo>
                  <a:lnTo>
                    <a:pt x="181" y="185"/>
                  </a:lnTo>
                  <a:lnTo>
                    <a:pt x="181" y="184"/>
                  </a:lnTo>
                  <a:lnTo>
                    <a:pt x="182" y="183"/>
                  </a:lnTo>
                  <a:lnTo>
                    <a:pt x="183" y="181"/>
                  </a:lnTo>
                  <a:lnTo>
                    <a:pt x="185" y="179"/>
                  </a:lnTo>
                  <a:lnTo>
                    <a:pt x="186" y="176"/>
                  </a:lnTo>
                  <a:lnTo>
                    <a:pt x="188" y="173"/>
                  </a:lnTo>
                  <a:lnTo>
                    <a:pt x="190" y="169"/>
                  </a:lnTo>
                  <a:lnTo>
                    <a:pt x="193" y="166"/>
                  </a:lnTo>
                  <a:lnTo>
                    <a:pt x="194" y="164"/>
                  </a:lnTo>
                  <a:lnTo>
                    <a:pt x="195" y="162"/>
                  </a:lnTo>
                  <a:lnTo>
                    <a:pt x="196" y="160"/>
                  </a:lnTo>
                  <a:lnTo>
                    <a:pt x="197" y="158"/>
                  </a:lnTo>
                  <a:lnTo>
                    <a:pt x="198" y="156"/>
                  </a:lnTo>
                  <a:lnTo>
                    <a:pt x="200" y="154"/>
                  </a:lnTo>
                  <a:lnTo>
                    <a:pt x="201" y="152"/>
                  </a:lnTo>
                  <a:lnTo>
                    <a:pt x="202" y="150"/>
                  </a:lnTo>
                  <a:lnTo>
                    <a:pt x="203" y="147"/>
                  </a:lnTo>
                  <a:lnTo>
                    <a:pt x="205" y="142"/>
                  </a:lnTo>
                  <a:lnTo>
                    <a:pt x="205" y="139"/>
                  </a:lnTo>
                  <a:lnTo>
                    <a:pt x="206" y="136"/>
                  </a:lnTo>
                  <a:lnTo>
                    <a:pt x="206" y="133"/>
                  </a:lnTo>
                  <a:lnTo>
                    <a:pt x="205" y="131"/>
                  </a:lnTo>
                  <a:lnTo>
                    <a:pt x="205" y="128"/>
                  </a:lnTo>
                  <a:lnTo>
                    <a:pt x="204" y="126"/>
                  </a:lnTo>
                  <a:lnTo>
                    <a:pt x="204" y="124"/>
                  </a:lnTo>
                  <a:lnTo>
                    <a:pt x="203" y="122"/>
                  </a:lnTo>
                  <a:lnTo>
                    <a:pt x="202" y="120"/>
                  </a:lnTo>
                  <a:lnTo>
                    <a:pt x="201" y="119"/>
                  </a:lnTo>
                  <a:lnTo>
                    <a:pt x="198" y="116"/>
                  </a:lnTo>
                  <a:lnTo>
                    <a:pt x="197" y="115"/>
                  </a:lnTo>
                  <a:lnTo>
                    <a:pt x="196" y="113"/>
                  </a:lnTo>
                  <a:lnTo>
                    <a:pt x="184" y="109"/>
                  </a:lnTo>
                  <a:lnTo>
                    <a:pt x="185" y="44"/>
                  </a:lnTo>
                  <a:lnTo>
                    <a:pt x="177" y="22"/>
                  </a:lnTo>
                  <a:lnTo>
                    <a:pt x="175" y="21"/>
                  </a:lnTo>
                  <a:lnTo>
                    <a:pt x="173" y="19"/>
                  </a:lnTo>
                  <a:lnTo>
                    <a:pt x="171" y="18"/>
                  </a:lnTo>
                  <a:lnTo>
                    <a:pt x="168" y="16"/>
                  </a:lnTo>
                  <a:lnTo>
                    <a:pt x="166" y="15"/>
                  </a:lnTo>
                  <a:lnTo>
                    <a:pt x="163" y="14"/>
                  </a:lnTo>
                  <a:lnTo>
                    <a:pt x="160" y="12"/>
                  </a:lnTo>
                  <a:lnTo>
                    <a:pt x="156" y="11"/>
                  </a:lnTo>
                  <a:lnTo>
                    <a:pt x="152" y="9"/>
                  </a:lnTo>
                  <a:lnTo>
                    <a:pt x="149" y="8"/>
                  </a:lnTo>
                  <a:lnTo>
                    <a:pt x="147" y="7"/>
                  </a:lnTo>
                  <a:lnTo>
                    <a:pt x="145" y="7"/>
                  </a:lnTo>
                  <a:lnTo>
                    <a:pt x="143" y="6"/>
                  </a:lnTo>
                  <a:lnTo>
                    <a:pt x="140" y="6"/>
                  </a:lnTo>
                  <a:lnTo>
                    <a:pt x="138" y="5"/>
                  </a:lnTo>
                  <a:lnTo>
                    <a:pt x="136" y="5"/>
                  </a:lnTo>
                  <a:lnTo>
                    <a:pt x="134" y="4"/>
                  </a:lnTo>
                  <a:lnTo>
                    <a:pt x="132" y="4"/>
                  </a:lnTo>
                  <a:lnTo>
                    <a:pt x="129" y="4"/>
                  </a:lnTo>
                  <a:lnTo>
                    <a:pt x="127" y="3"/>
                  </a:lnTo>
                  <a:lnTo>
                    <a:pt x="125" y="3"/>
                  </a:lnTo>
                  <a:lnTo>
                    <a:pt x="123" y="3"/>
                  </a:lnTo>
                  <a:lnTo>
                    <a:pt x="120" y="2"/>
                  </a:lnTo>
                  <a:lnTo>
                    <a:pt x="118" y="2"/>
                  </a:lnTo>
                  <a:lnTo>
                    <a:pt x="115" y="2"/>
                  </a:lnTo>
                  <a:lnTo>
                    <a:pt x="113" y="2"/>
                  </a:lnTo>
                  <a:lnTo>
                    <a:pt x="110" y="2"/>
                  </a:lnTo>
                  <a:lnTo>
                    <a:pt x="107" y="1"/>
                  </a:lnTo>
                  <a:lnTo>
                    <a:pt x="104" y="1"/>
                  </a:lnTo>
                  <a:lnTo>
                    <a:pt x="102" y="1"/>
                  </a:lnTo>
                  <a:lnTo>
                    <a:pt x="99" y="1"/>
                  </a:lnTo>
                  <a:lnTo>
                    <a:pt x="97" y="1"/>
                  </a:lnTo>
                  <a:lnTo>
                    <a:pt x="95" y="1"/>
                  </a:lnTo>
                  <a:lnTo>
                    <a:pt x="93" y="1"/>
                  </a:lnTo>
                  <a:lnTo>
                    <a:pt x="90" y="0"/>
                  </a:lnTo>
                  <a:lnTo>
                    <a:pt x="88" y="0"/>
                  </a:lnTo>
                  <a:lnTo>
                    <a:pt x="86" y="0"/>
                  </a:lnTo>
                  <a:lnTo>
                    <a:pt x="84" y="0"/>
                  </a:lnTo>
                  <a:lnTo>
                    <a:pt x="81" y="0"/>
                  </a:lnTo>
                  <a:lnTo>
                    <a:pt x="79" y="0"/>
                  </a:lnTo>
                  <a:lnTo>
                    <a:pt x="77" y="0"/>
                  </a:lnTo>
                  <a:lnTo>
                    <a:pt x="76" y="0"/>
                  </a:lnTo>
                  <a:lnTo>
                    <a:pt x="73" y="0"/>
                  </a:lnTo>
                  <a:lnTo>
                    <a:pt x="71" y="0"/>
                  </a:lnTo>
                  <a:lnTo>
                    <a:pt x="70" y="0"/>
                  </a:lnTo>
                  <a:lnTo>
                    <a:pt x="70" y="0"/>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6" name="Freeform 174">
              <a:extLst>
                <a:ext uri="{FF2B5EF4-FFF2-40B4-BE49-F238E27FC236}">
                  <a16:creationId xmlns:a16="http://schemas.microsoft.com/office/drawing/2014/main" id="{1600E1B5-6FCA-A94C-05FB-3599408FE2B9}"/>
                </a:ext>
              </a:extLst>
            </p:cNvPr>
            <p:cNvSpPr>
              <a:spLocks/>
            </p:cNvSpPr>
            <p:nvPr/>
          </p:nvSpPr>
          <p:spPr bwMode="auto">
            <a:xfrm>
              <a:off x="1405" y="1354"/>
              <a:ext cx="13" cy="19"/>
            </a:xfrm>
            <a:custGeom>
              <a:avLst/>
              <a:gdLst/>
              <a:ahLst/>
              <a:cxnLst>
                <a:cxn ang="0">
                  <a:pos x="21" y="12"/>
                </a:cxn>
                <a:cxn ang="0">
                  <a:pos x="21" y="11"/>
                </a:cxn>
                <a:cxn ang="0">
                  <a:pos x="20" y="9"/>
                </a:cxn>
                <a:cxn ang="0">
                  <a:pos x="18" y="7"/>
                </a:cxn>
                <a:cxn ang="0">
                  <a:pos x="16" y="6"/>
                </a:cxn>
                <a:cxn ang="0">
                  <a:pos x="13" y="3"/>
                </a:cxn>
                <a:cxn ang="0">
                  <a:pos x="11" y="2"/>
                </a:cxn>
                <a:cxn ang="0">
                  <a:pos x="9" y="0"/>
                </a:cxn>
                <a:cxn ang="0">
                  <a:pos x="7" y="0"/>
                </a:cxn>
                <a:cxn ang="0">
                  <a:pos x="4" y="1"/>
                </a:cxn>
                <a:cxn ang="0">
                  <a:pos x="2" y="3"/>
                </a:cxn>
                <a:cxn ang="0">
                  <a:pos x="1" y="5"/>
                </a:cxn>
                <a:cxn ang="0">
                  <a:pos x="0" y="7"/>
                </a:cxn>
                <a:cxn ang="0">
                  <a:pos x="0" y="16"/>
                </a:cxn>
                <a:cxn ang="0">
                  <a:pos x="0" y="15"/>
                </a:cxn>
                <a:cxn ang="0">
                  <a:pos x="2" y="13"/>
                </a:cxn>
                <a:cxn ang="0">
                  <a:pos x="3" y="12"/>
                </a:cxn>
                <a:cxn ang="0">
                  <a:pos x="5" y="11"/>
                </a:cxn>
                <a:cxn ang="0">
                  <a:pos x="6" y="10"/>
                </a:cxn>
                <a:cxn ang="0">
                  <a:pos x="9" y="10"/>
                </a:cxn>
                <a:cxn ang="0">
                  <a:pos x="11" y="11"/>
                </a:cxn>
                <a:cxn ang="0">
                  <a:pos x="13" y="12"/>
                </a:cxn>
                <a:cxn ang="0">
                  <a:pos x="14" y="13"/>
                </a:cxn>
                <a:cxn ang="0">
                  <a:pos x="15" y="14"/>
                </a:cxn>
                <a:cxn ang="0">
                  <a:pos x="15" y="16"/>
                </a:cxn>
                <a:cxn ang="0">
                  <a:pos x="15" y="18"/>
                </a:cxn>
                <a:cxn ang="0">
                  <a:pos x="9" y="26"/>
                </a:cxn>
                <a:cxn ang="0">
                  <a:pos x="11" y="32"/>
                </a:cxn>
                <a:cxn ang="0">
                  <a:pos x="12" y="31"/>
                </a:cxn>
                <a:cxn ang="0">
                  <a:pos x="14" y="31"/>
                </a:cxn>
                <a:cxn ang="0">
                  <a:pos x="17" y="29"/>
                </a:cxn>
                <a:cxn ang="0">
                  <a:pos x="20" y="28"/>
                </a:cxn>
                <a:cxn ang="0">
                  <a:pos x="21" y="26"/>
                </a:cxn>
                <a:cxn ang="0">
                  <a:pos x="21" y="24"/>
                </a:cxn>
                <a:cxn ang="0">
                  <a:pos x="21" y="21"/>
                </a:cxn>
                <a:cxn ang="0">
                  <a:pos x="22" y="18"/>
                </a:cxn>
                <a:cxn ang="0">
                  <a:pos x="21" y="16"/>
                </a:cxn>
                <a:cxn ang="0">
                  <a:pos x="21" y="13"/>
                </a:cxn>
                <a:cxn ang="0">
                  <a:pos x="21" y="12"/>
                </a:cxn>
                <a:cxn ang="0">
                  <a:pos x="21" y="12"/>
                </a:cxn>
                <a:cxn ang="0">
                  <a:pos x="21" y="12"/>
                </a:cxn>
              </a:cxnLst>
              <a:rect l="0" t="0" r="r" b="b"/>
              <a:pathLst>
                <a:path w="22" h="32">
                  <a:moveTo>
                    <a:pt x="21" y="12"/>
                  </a:moveTo>
                  <a:lnTo>
                    <a:pt x="21" y="11"/>
                  </a:lnTo>
                  <a:lnTo>
                    <a:pt x="20" y="9"/>
                  </a:lnTo>
                  <a:lnTo>
                    <a:pt x="18" y="7"/>
                  </a:lnTo>
                  <a:lnTo>
                    <a:pt x="16" y="6"/>
                  </a:lnTo>
                  <a:lnTo>
                    <a:pt x="13" y="3"/>
                  </a:lnTo>
                  <a:lnTo>
                    <a:pt x="11" y="2"/>
                  </a:lnTo>
                  <a:lnTo>
                    <a:pt x="9" y="0"/>
                  </a:lnTo>
                  <a:lnTo>
                    <a:pt x="7" y="0"/>
                  </a:lnTo>
                  <a:lnTo>
                    <a:pt x="4" y="1"/>
                  </a:lnTo>
                  <a:lnTo>
                    <a:pt x="2" y="3"/>
                  </a:lnTo>
                  <a:lnTo>
                    <a:pt x="1" y="5"/>
                  </a:lnTo>
                  <a:lnTo>
                    <a:pt x="0" y="7"/>
                  </a:lnTo>
                  <a:lnTo>
                    <a:pt x="0" y="16"/>
                  </a:lnTo>
                  <a:lnTo>
                    <a:pt x="0" y="15"/>
                  </a:lnTo>
                  <a:lnTo>
                    <a:pt x="2" y="13"/>
                  </a:lnTo>
                  <a:lnTo>
                    <a:pt x="3" y="12"/>
                  </a:lnTo>
                  <a:lnTo>
                    <a:pt x="5" y="11"/>
                  </a:lnTo>
                  <a:lnTo>
                    <a:pt x="6" y="10"/>
                  </a:lnTo>
                  <a:lnTo>
                    <a:pt x="9" y="10"/>
                  </a:lnTo>
                  <a:lnTo>
                    <a:pt x="11" y="11"/>
                  </a:lnTo>
                  <a:lnTo>
                    <a:pt x="13" y="12"/>
                  </a:lnTo>
                  <a:lnTo>
                    <a:pt x="14" y="13"/>
                  </a:lnTo>
                  <a:lnTo>
                    <a:pt x="15" y="14"/>
                  </a:lnTo>
                  <a:lnTo>
                    <a:pt x="15" y="16"/>
                  </a:lnTo>
                  <a:lnTo>
                    <a:pt x="15" y="18"/>
                  </a:lnTo>
                  <a:lnTo>
                    <a:pt x="9" y="26"/>
                  </a:lnTo>
                  <a:lnTo>
                    <a:pt x="11" y="32"/>
                  </a:lnTo>
                  <a:lnTo>
                    <a:pt x="12" y="31"/>
                  </a:lnTo>
                  <a:lnTo>
                    <a:pt x="14" y="31"/>
                  </a:lnTo>
                  <a:lnTo>
                    <a:pt x="17" y="29"/>
                  </a:lnTo>
                  <a:lnTo>
                    <a:pt x="20" y="28"/>
                  </a:lnTo>
                  <a:lnTo>
                    <a:pt x="21" y="26"/>
                  </a:lnTo>
                  <a:lnTo>
                    <a:pt x="21" y="24"/>
                  </a:lnTo>
                  <a:lnTo>
                    <a:pt x="21" y="21"/>
                  </a:lnTo>
                  <a:lnTo>
                    <a:pt x="22" y="18"/>
                  </a:lnTo>
                  <a:lnTo>
                    <a:pt x="21" y="16"/>
                  </a:lnTo>
                  <a:lnTo>
                    <a:pt x="21" y="13"/>
                  </a:lnTo>
                  <a:lnTo>
                    <a:pt x="21" y="12"/>
                  </a:lnTo>
                  <a:lnTo>
                    <a:pt x="21" y="12"/>
                  </a:lnTo>
                  <a:lnTo>
                    <a:pt x="21" y="1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7" name="Freeform 175">
              <a:extLst>
                <a:ext uri="{FF2B5EF4-FFF2-40B4-BE49-F238E27FC236}">
                  <a16:creationId xmlns:a16="http://schemas.microsoft.com/office/drawing/2014/main" id="{4BFC0C15-10A3-B5CC-BE95-4DE2DAC70DFF}"/>
                </a:ext>
              </a:extLst>
            </p:cNvPr>
            <p:cNvSpPr>
              <a:spLocks/>
            </p:cNvSpPr>
            <p:nvPr/>
          </p:nvSpPr>
          <p:spPr bwMode="auto">
            <a:xfrm>
              <a:off x="1402" y="1345"/>
              <a:ext cx="15" cy="17"/>
            </a:xfrm>
            <a:custGeom>
              <a:avLst/>
              <a:gdLst/>
              <a:ahLst/>
              <a:cxnLst>
                <a:cxn ang="0">
                  <a:pos x="27" y="13"/>
                </a:cxn>
                <a:cxn ang="0">
                  <a:pos x="26" y="13"/>
                </a:cxn>
                <a:cxn ang="0">
                  <a:pos x="24" y="13"/>
                </a:cxn>
                <a:cxn ang="0">
                  <a:pos x="22" y="12"/>
                </a:cxn>
                <a:cxn ang="0">
                  <a:pos x="21" y="12"/>
                </a:cxn>
                <a:cxn ang="0">
                  <a:pos x="18" y="12"/>
                </a:cxn>
                <a:cxn ang="0">
                  <a:pos x="14" y="12"/>
                </a:cxn>
                <a:cxn ang="0">
                  <a:pos x="12" y="13"/>
                </a:cxn>
                <a:cxn ang="0">
                  <a:pos x="10" y="14"/>
                </a:cxn>
                <a:cxn ang="0">
                  <a:pos x="8" y="15"/>
                </a:cxn>
                <a:cxn ang="0">
                  <a:pos x="7" y="17"/>
                </a:cxn>
                <a:cxn ang="0">
                  <a:pos x="6" y="19"/>
                </a:cxn>
                <a:cxn ang="0">
                  <a:pos x="5" y="22"/>
                </a:cxn>
                <a:cxn ang="0">
                  <a:pos x="5" y="24"/>
                </a:cxn>
                <a:cxn ang="0">
                  <a:pos x="4" y="27"/>
                </a:cxn>
                <a:cxn ang="0">
                  <a:pos x="4" y="28"/>
                </a:cxn>
                <a:cxn ang="0">
                  <a:pos x="4" y="29"/>
                </a:cxn>
                <a:cxn ang="0">
                  <a:pos x="4" y="28"/>
                </a:cxn>
                <a:cxn ang="0">
                  <a:pos x="3" y="26"/>
                </a:cxn>
                <a:cxn ang="0">
                  <a:pos x="2" y="23"/>
                </a:cxn>
                <a:cxn ang="0">
                  <a:pos x="1" y="19"/>
                </a:cxn>
                <a:cxn ang="0">
                  <a:pos x="0" y="17"/>
                </a:cxn>
                <a:cxn ang="0">
                  <a:pos x="0" y="15"/>
                </a:cxn>
                <a:cxn ang="0">
                  <a:pos x="0" y="13"/>
                </a:cxn>
                <a:cxn ang="0">
                  <a:pos x="0" y="11"/>
                </a:cxn>
                <a:cxn ang="0">
                  <a:pos x="0" y="8"/>
                </a:cxn>
                <a:cxn ang="0">
                  <a:pos x="2" y="5"/>
                </a:cxn>
                <a:cxn ang="0">
                  <a:pos x="5" y="3"/>
                </a:cxn>
                <a:cxn ang="0">
                  <a:pos x="8" y="2"/>
                </a:cxn>
                <a:cxn ang="0">
                  <a:pos x="10" y="0"/>
                </a:cxn>
                <a:cxn ang="0">
                  <a:pos x="12" y="0"/>
                </a:cxn>
                <a:cxn ang="0">
                  <a:pos x="14" y="0"/>
                </a:cxn>
                <a:cxn ang="0">
                  <a:pos x="17" y="0"/>
                </a:cxn>
                <a:cxn ang="0">
                  <a:pos x="20" y="0"/>
                </a:cxn>
                <a:cxn ang="0">
                  <a:pos x="23" y="0"/>
                </a:cxn>
                <a:cxn ang="0">
                  <a:pos x="26" y="0"/>
                </a:cxn>
                <a:cxn ang="0">
                  <a:pos x="27" y="0"/>
                </a:cxn>
                <a:cxn ang="0">
                  <a:pos x="27" y="13"/>
                </a:cxn>
                <a:cxn ang="0">
                  <a:pos x="27" y="13"/>
                </a:cxn>
              </a:cxnLst>
              <a:rect l="0" t="0" r="r" b="b"/>
              <a:pathLst>
                <a:path w="27" h="29">
                  <a:moveTo>
                    <a:pt x="27" y="13"/>
                  </a:moveTo>
                  <a:lnTo>
                    <a:pt x="26" y="13"/>
                  </a:lnTo>
                  <a:lnTo>
                    <a:pt x="24" y="13"/>
                  </a:lnTo>
                  <a:lnTo>
                    <a:pt x="22" y="12"/>
                  </a:lnTo>
                  <a:lnTo>
                    <a:pt x="21" y="12"/>
                  </a:lnTo>
                  <a:lnTo>
                    <a:pt x="18" y="12"/>
                  </a:lnTo>
                  <a:lnTo>
                    <a:pt x="14" y="12"/>
                  </a:lnTo>
                  <a:lnTo>
                    <a:pt x="12" y="13"/>
                  </a:lnTo>
                  <a:lnTo>
                    <a:pt x="10" y="14"/>
                  </a:lnTo>
                  <a:lnTo>
                    <a:pt x="8" y="15"/>
                  </a:lnTo>
                  <a:lnTo>
                    <a:pt x="7" y="17"/>
                  </a:lnTo>
                  <a:lnTo>
                    <a:pt x="6" y="19"/>
                  </a:lnTo>
                  <a:lnTo>
                    <a:pt x="5" y="22"/>
                  </a:lnTo>
                  <a:lnTo>
                    <a:pt x="5" y="24"/>
                  </a:lnTo>
                  <a:lnTo>
                    <a:pt x="4" y="27"/>
                  </a:lnTo>
                  <a:lnTo>
                    <a:pt x="4" y="28"/>
                  </a:lnTo>
                  <a:lnTo>
                    <a:pt x="4" y="29"/>
                  </a:lnTo>
                  <a:lnTo>
                    <a:pt x="4" y="28"/>
                  </a:lnTo>
                  <a:lnTo>
                    <a:pt x="3" y="26"/>
                  </a:lnTo>
                  <a:lnTo>
                    <a:pt x="2" y="23"/>
                  </a:lnTo>
                  <a:lnTo>
                    <a:pt x="1" y="19"/>
                  </a:lnTo>
                  <a:lnTo>
                    <a:pt x="0" y="17"/>
                  </a:lnTo>
                  <a:lnTo>
                    <a:pt x="0" y="15"/>
                  </a:lnTo>
                  <a:lnTo>
                    <a:pt x="0" y="13"/>
                  </a:lnTo>
                  <a:lnTo>
                    <a:pt x="0" y="11"/>
                  </a:lnTo>
                  <a:lnTo>
                    <a:pt x="0" y="8"/>
                  </a:lnTo>
                  <a:lnTo>
                    <a:pt x="2" y="5"/>
                  </a:lnTo>
                  <a:lnTo>
                    <a:pt x="5" y="3"/>
                  </a:lnTo>
                  <a:lnTo>
                    <a:pt x="8" y="2"/>
                  </a:lnTo>
                  <a:lnTo>
                    <a:pt x="10" y="0"/>
                  </a:lnTo>
                  <a:lnTo>
                    <a:pt x="12" y="0"/>
                  </a:lnTo>
                  <a:lnTo>
                    <a:pt x="14" y="0"/>
                  </a:lnTo>
                  <a:lnTo>
                    <a:pt x="17" y="0"/>
                  </a:lnTo>
                  <a:lnTo>
                    <a:pt x="20" y="0"/>
                  </a:lnTo>
                  <a:lnTo>
                    <a:pt x="23" y="0"/>
                  </a:lnTo>
                  <a:lnTo>
                    <a:pt x="26" y="0"/>
                  </a:lnTo>
                  <a:lnTo>
                    <a:pt x="27" y="0"/>
                  </a:lnTo>
                  <a:lnTo>
                    <a:pt x="27" y="13"/>
                  </a:lnTo>
                  <a:lnTo>
                    <a:pt x="27"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8" name="Freeform 176">
              <a:extLst>
                <a:ext uri="{FF2B5EF4-FFF2-40B4-BE49-F238E27FC236}">
                  <a16:creationId xmlns:a16="http://schemas.microsoft.com/office/drawing/2014/main" id="{84774531-FE12-88C4-6015-A9278E4DB09D}"/>
                </a:ext>
              </a:extLst>
            </p:cNvPr>
            <p:cNvSpPr>
              <a:spLocks/>
            </p:cNvSpPr>
            <p:nvPr/>
          </p:nvSpPr>
          <p:spPr bwMode="auto">
            <a:xfrm>
              <a:off x="1402" y="1354"/>
              <a:ext cx="17" cy="45"/>
            </a:xfrm>
            <a:custGeom>
              <a:avLst/>
              <a:gdLst/>
              <a:ahLst/>
              <a:cxnLst>
                <a:cxn ang="0">
                  <a:pos x="12" y="23"/>
                </a:cxn>
                <a:cxn ang="0">
                  <a:pos x="12" y="24"/>
                </a:cxn>
                <a:cxn ang="0">
                  <a:pos x="11" y="25"/>
                </a:cxn>
                <a:cxn ang="0">
                  <a:pos x="10" y="27"/>
                </a:cxn>
                <a:cxn ang="0">
                  <a:pos x="10" y="31"/>
                </a:cxn>
                <a:cxn ang="0">
                  <a:pos x="9" y="33"/>
                </a:cxn>
                <a:cxn ang="0">
                  <a:pos x="9" y="37"/>
                </a:cxn>
                <a:cxn ang="0">
                  <a:pos x="9" y="41"/>
                </a:cxn>
                <a:cxn ang="0">
                  <a:pos x="11" y="45"/>
                </a:cxn>
                <a:cxn ang="0">
                  <a:pos x="12" y="47"/>
                </a:cxn>
                <a:cxn ang="0">
                  <a:pos x="13" y="49"/>
                </a:cxn>
                <a:cxn ang="0">
                  <a:pos x="13" y="51"/>
                </a:cxn>
                <a:cxn ang="0">
                  <a:pos x="15" y="53"/>
                </a:cxn>
                <a:cxn ang="0">
                  <a:pos x="16" y="55"/>
                </a:cxn>
                <a:cxn ang="0">
                  <a:pos x="16" y="56"/>
                </a:cxn>
                <a:cxn ang="0">
                  <a:pos x="12" y="59"/>
                </a:cxn>
                <a:cxn ang="0">
                  <a:pos x="12" y="59"/>
                </a:cxn>
                <a:cxn ang="0">
                  <a:pos x="13" y="61"/>
                </a:cxn>
                <a:cxn ang="0">
                  <a:pos x="15" y="64"/>
                </a:cxn>
                <a:cxn ang="0">
                  <a:pos x="19" y="66"/>
                </a:cxn>
                <a:cxn ang="0">
                  <a:pos x="21" y="67"/>
                </a:cxn>
                <a:cxn ang="0">
                  <a:pos x="23" y="68"/>
                </a:cxn>
                <a:cxn ang="0">
                  <a:pos x="25" y="68"/>
                </a:cxn>
                <a:cxn ang="0">
                  <a:pos x="28" y="68"/>
                </a:cxn>
                <a:cxn ang="0">
                  <a:pos x="30" y="68"/>
                </a:cxn>
                <a:cxn ang="0">
                  <a:pos x="32" y="68"/>
                </a:cxn>
                <a:cxn ang="0">
                  <a:pos x="31" y="78"/>
                </a:cxn>
                <a:cxn ang="0">
                  <a:pos x="30" y="78"/>
                </a:cxn>
                <a:cxn ang="0">
                  <a:pos x="29" y="78"/>
                </a:cxn>
                <a:cxn ang="0">
                  <a:pos x="27" y="78"/>
                </a:cxn>
                <a:cxn ang="0">
                  <a:pos x="25" y="78"/>
                </a:cxn>
                <a:cxn ang="0">
                  <a:pos x="22" y="77"/>
                </a:cxn>
                <a:cxn ang="0">
                  <a:pos x="19" y="76"/>
                </a:cxn>
                <a:cxn ang="0">
                  <a:pos x="15" y="75"/>
                </a:cxn>
                <a:cxn ang="0">
                  <a:pos x="13" y="72"/>
                </a:cxn>
                <a:cxn ang="0">
                  <a:pos x="11" y="71"/>
                </a:cxn>
                <a:cxn ang="0">
                  <a:pos x="10" y="69"/>
                </a:cxn>
                <a:cxn ang="0">
                  <a:pos x="9" y="66"/>
                </a:cxn>
                <a:cxn ang="0">
                  <a:pos x="8" y="64"/>
                </a:cxn>
                <a:cxn ang="0">
                  <a:pos x="7" y="60"/>
                </a:cxn>
                <a:cxn ang="0">
                  <a:pos x="6" y="58"/>
                </a:cxn>
                <a:cxn ang="0">
                  <a:pos x="5" y="54"/>
                </a:cxn>
                <a:cxn ang="0">
                  <a:pos x="4" y="51"/>
                </a:cxn>
                <a:cxn ang="0">
                  <a:pos x="3" y="48"/>
                </a:cxn>
                <a:cxn ang="0">
                  <a:pos x="2" y="45"/>
                </a:cxn>
                <a:cxn ang="0">
                  <a:pos x="1" y="43"/>
                </a:cxn>
                <a:cxn ang="0">
                  <a:pos x="1" y="40"/>
                </a:cxn>
                <a:cxn ang="0">
                  <a:pos x="0" y="36"/>
                </a:cxn>
                <a:cxn ang="0">
                  <a:pos x="0" y="35"/>
                </a:cxn>
                <a:cxn ang="0">
                  <a:pos x="0" y="0"/>
                </a:cxn>
                <a:cxn ang="0">
                  <a:pos x="12" y="23"/>
                </a:cxn>
                <a:cxn ang="0">
                  <a:pos x="12" y="23"/>
                </a:cxn>
              </a:cxnLst>
              <a:rect l="0" t="0" r="r" b="b"/>
              <a:pathLst>
                <a:path w="32" h="78">
                  <a:moveTo>
                    <a:pt x="12" y="23"/>
                  </a:moveTo>
                  <a:lnTo>
                    <a:pt x="12" y="24"/>
                  </a:lnTo>
                  <a:lnTo>
                    <a:pt x="11" y="25"/>
                  </a:lnTo>
                  <a:lnTo>
                    <a:pt x="10" y="27"/>
                  </a:lnTo>
                  <a:lnTo>
                    <a:pt x="10" y="31"/>
                  </a:lnTo>
                  <a:lnTo>
                    <a:pt x="9" y="33"/>
                  </a:lnTo>
                  <a:lnTo>
                    <a:pt x="9" y="37"/>
                  </a:lnTo>
                  <a:lnTo>
                    <a:pt x="9" y="41"/>
                  </a:lnTo>
                  <a:lnTo>
                    <a:pt x="11" y="45"/>
                  </a:lnTo>
                  <a:lnTo>
                    <a:pt x="12" y="47"/>
                  </a:lnTo>
                  <a:lnTo>
                    <a:pt x="13" y="49"/>
                  </a:lnTo>
                  <a:lnTo>
                    <a:pt x="13" y="51"/>
                  </a:lnTo>
                  <a:lnTo>
                    <a:pt x="15" y="53"/>
                  </a:lnTo>
                  <a:lnTo>
                    <a:pt x="16" y="55"/>
                  </a:lnTo>
                  <a:lnTo>
                    <a:pt x="16" y="56"/>
                  </a:lnTo>
                  <a:lnTo>
                    <a:pt x="12" y="59"/>
                  </a:lnTo>
                  <a:lnTo>
                    <a:pt x="12" y="59"/>
                  </a:lnTo>
                  <a:lnTo>
                    <a:pt x="13" y="61"/>
                  </a:lnTo>
                  <a:lnTo>
                    <a:pt x="15" y="64"/>
                  </a:lnTo>
                  <a:lnTo>
                    <a:pt x="19" y="66"/>
                  </a:lnTo>
                  <a:lnTo>
                    <a:pt x="21" y="67"/>
                  </a:lnTo>
                  <a:lnTo>
                    <a:pt x="23" y="68"/>
                  </a:lnTo>
                  <a:lnTo>
                    <a:pt x="25" y="68"/>
                  </a:lnTo>
                  <a:lnTo>
                    <a:pt x="28" y="68"/>
                  </a:lnTo>
                  <a:lnTo>
                    <a:pt x="30" y="68"/>
                  </a:lnTo>
                  <a:lnTo>
                    <a:pt x="32" y="68"/>
                  </a:lnTo>
                  <a:lnTo>
                    <a:pt x="31" y="78"/>
                  </a:lnTo>
                  <a:lnTo>
                    <a:pt x="30" y="78"/>
                  </a:lnTo>
                  <a:lnTo>
                    <a:pt x="29" y="78"/>
                  </a:lnTo>
                  <a:lnTo>
                    <a:pt x="27" y="78"/>
                  </a:lnTo>
                  <a:lnTo>
                    <a:pt x="25" y="78"/>
                  </a:lnTo>
                  <a:lnTo>
                    <a:pt x="22" y="77"/>
                  </a:lnTo>
                  <a:lnTo>
                    <a:pt x="19" y="76"/>
                  </a:lnTo>
                  <a:lnTo>
                    <a:pt x="15" y="75"/>
                  </a:lnTo>
                  <a:lnTo>
                    <a:pt x="13" y="72"/>
                  </a:lnTo>
                  <a:lnTo>
                    <a:pt x="11" y="71"/>
                  </a:lnTo>
                  <a:lnTo>
                    <a:pt x="10" y="69"/>
                  </a:lnTo>
                  <a:lnTo>
                    <a:pt x="9" y="66"/>
                  </a:lnTo>
                  <a:lnTo>
                    <a:pt x="8" y="64"/>
                  </a:lnTo>
                  <a:lnTo>
                    <a:pt x="7" y="60"/>
                  </a:lnTo>
                  <a:lnTo>
                    <a:pt x="6" y="58"/>
                  </a:lnTo>
                  <a:lnTo>
                    <a:pt x="5" y="54"/>
                  </a:lnTo>
                  <a:lnTo>
                    <a:pt x="4" y="51"/>
                  </a:lnTo>
                  <a:lnTo>
                    <a:pt x="3" y="48"/>
                  </a:lnTo>
                  <a:lnTo>
                    <a:pt x="2" y="45"/>
                  </a:lnTo>
                  <a:lnTo>
                    <a:pt x="1" y="43"/>
                  </a:lnTo>
                  <a:lnTo>
                    <a:pt x="1" y="40"/>
                  </a:lnTo>
                  <a:lnTo>
                    <a:pt x="0" y="36"/>
                  </a:lnTo>
                  <a:lnTo>
                    <a:pt x="0" y="35"/>
                  </a:lnTo>
                  <a:lnTo>
                    <a:pt x="0" y="0"/>
                  </a:lnTo>
                  <a:lnTo>
                    <a:pt x="12" y="23"/>
                  </a:lnTo>
                  <a:lnTo>
                    <a:pt x="12" y="2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9" name="Freeform 177">
              <a:extLst>
                <a:ext uri="{FF2B5EF4-FFF2-40B4-BE49-F238E27FC236}">
                  <a16:creationId xmlns:a16="http://schemas.microsoft.com/office/drawing/2014/main" id="{1D97E90B-2C2A-FE01-8E15-150AC0D00D58}"/>
                </a:ext>
              </a:extLst>
            </p:cNvPr>
            <p:cNvSpPr>
              <a:spLocks/>
            </p:cNvSpPr>
            <p:nvPr/>
          </p:nvSpPr>
          <p:spPr bwMode="auto">
            <a:xfrm>
              <a:off x="1330" y="1487"/>
              <a:ext cx="267" cy="394"/>
            </a:xfrm>
            <a:custGeom>
              <a:avLst/>
              <a:gdLst/>
              <a:ahLst/>
              <a:cxnLst>
                <a:cxn ang="0">
                  <a:pos x="131" y="24"/>
                </a:cxn>
                <a:cxn ang="0">
                  <a:pos x="111" y="39"/>
                </a:cxn>
                <a:cxn ang="0">
                  <a:pos x="90" y="52"/>
                </a:cxn>
                <a:cxn ang="0">
                  <a:pos x="68" y="63"/>
                </a:cxn>
                <a:cxn ang="0">
                  <a:pos x="47" y="74"/>
                </a:cxn>
                <a:cxn ang="0">
                  <a:pos x="45" y="89"/>
                </a:cxn>
                <a:cxn ang="0">
                  <a:pos x="48" y="109"/>
                </a:cxn>
                <a:cxn ang="0">
                  <a:pos x="52" y="135"/>
                </a:cxn>
                <a:cxn ang="0">
                  <a:pos x="55" y="163"/>
                </a:cxn>
                <a:cxn ang="0">
                  <a:pos x="57" y="190"/>
                </a:cxn>
                <a:cxn ang="0">
                  <a:pos x="56" y="216"/>
                </a:cxn>
                <a:cxn ang="0">
                  <a:pos x="53" y="236"/>
                </a:cxn>
                <a:cxn ang="0">
                  <a:pos x="45" y="256"/>
                </a:cxn>
                <a:cxn ang="0">
                  <a:pos x="36" y="274"/>
                </a:cxn>
                <a:cxn ang="0">
                  <a:pos x="17" y="302"/>
                </a:cxn>
                <a:cxn ang="0">
                  <a:pos x="0" y="323"/>
                </a:cxn>
                <a:cxn ang="0">
                  <a:pos x="39" y="533"/>
                </a:cxn>
                <a:cxn ang="0">
                  <a:pos x="39" y="552"/>
                </a:cxn>
                <a:cxn ang="0">
                  <a:pos x="40" y="573"/>
                </a:cxn>
                <a:cxn ang="0">
                  <a:pos x="43" y="597"/>
                </a:cxn>
                <a:cxn ang="0">
                  <a:pos x="48" y="616"/>
                </a:cxn>
                <a:cxn ang="0">
                  <a:pos x="67" y="643"/>
                </a:cxn>
                <a:cxn ang="0">
                  <a:pos x="87" y="655"/>
                </a:cxn>
                <a:cxn ang="0">
                  <a:pos x="110" y="665"/>
                </a:cxn>
                <a:cxn ang="0">
                  <a:pos x="135" y="674"/>
                </a:cxn>
                <a:cxn ang="0">
                  <a:pos x="160" y="682"/>
                </a:cxn>
                <a:cxn ang="0">
                  <a:pos x="182" y="688"/>
                </a:cxn>
                <a:cxn ang="0">
                  <a:pos x="204" y="692"/>
                </a:cxn>
                <a:cxn ang="0">
                  <a:pos x="225" y="692"/>
                </a:cxn>
                <a:cxn ang="0">
                  <a:pos x="250" y="690"/>
                </a:cxn>
                <a:cxn ang="0">
                  <a:pos x="279" y="689"/>
                </a:cxn>
                <a:cxn ang="0">
                  <a:pos x="306" y="687"/>
                </a:cxn>
                <a:cxn ang="0">
                  <a:pos x="333" y="686"/>
                </a:cxn>
                <a:cxn ang="0">
                  <a:pos x="355" y="684"/>
                </a:cxn>
                <a:cxn ang="0">
                  <a:pos x="379" y="683"/>
                </a:cxn>
                <a:cxn ang="0">
                  <a:pos x="397" y="671"/>
                </a:cxn>
                <a:cxn ang="0">
                  <a:pos x="412" y="649"/>
                </a:cxn>
                <a:cxn ang="0">
                  <a:pos x="420" y="619"/>
                </a:cxn>
                <a:cxn ang="0">
                  <a:pos x="422" y="598"/>
                </a:cxn>
                <a:cxn ang="0">
                  <a:pos x="423" y="572"/>
                </a:cxn>
                <a:cxn ang="0">
                  <a:pos x="424" y="544"/>
                </a:cxn>
                <a:cxn ang="0">
                  <a:pos x="425" y="516"/>
                </a:cxn>
                <a:cxn ang="0">
                  <a:pos x="425" y="494"/>
                </a:cxn>
                <a:cxn ang="0">
                  <a:pos x="425" y="475"/>
                </a:cxn>
                <a:cxn ang="0">
                  <a:pos x="445" y="252"/>
                </a:cxn>
                <a:cxn ang="0">
                  <a:pos x="451" y="234"/>
                </a:cxn>
                <a:cxn ang="0">
                  <a:pos x="457" y="211"/>
                </a:cxn>
                <a:cxn ang="0">
                  <a:pos x="463" y="183"/>
                </a:cxn>
                <a:cxn ang="0">
                  <a:pos x="466" y="154"/>
                </a:cxn>
                <a:cxn ang="0">
                  <a:pos x="466" y="126"/>
                </a:cxn>
                <a:cxn ang="0">
                  <a:pos x="460" y="103"/>
                </a:cxn>
                <a:cxn ang="0">
                  <a:pos x="443" y="83"/>
                </a:cxn>
                <a:cxn ang="0">
                  <a:pos x="420" y="67"/>
                </a:cxn>
                <a:cxn ang="0">
                  <a:pos x="397" y="53"/>
                </a:cxn>
                <a:cxn ang="0">
                  <a:pos x="373" y="42"/>
                </a:cxn>
                <a:cxn ang="0">
                  <a:pos x="352" y="34"/>
                </a:cxn>
                <a:cxn ang="0">
                  <a:pos x="330" y="24"/>
                </a:cxn>
              </a:cxnLst>
              <a:rect l="0" t="0" r="r" b="b"/>
              <a:pathLst>
                <a:path w="467" h="692">
                  <a:moveTo>
                    <a:pt x="150" y="0"/>
                  </a:moveTo>
                  <a:lnTo>
                    <a:pt x="149" y="2"/>
                  </a:lnTo>
                  <a:lnTo>
                    <a:pt x="148" y="5"/>
                  </a:lnTo>
                  <a:lnTo>
                    <a:pt x="146" y="8"/>
                  </a:lnTo>
                  <a:lnTo>
                    <a:pt x="144" y="11"/>
                  </a:lnTo>
                  <a:lnTo>
                    <a:pt x="140" y="14"/>
                  </a:lnTo>
                  <a:lnTo>
                    <a:pt x="137" y="18"/>
                  </a:lnTo>
                  <a:lnTo>
                    <a:pt x="134" y="21"/>
                  </a:lnTo>
                  <a:lnTo>
                    <a:pt x="131" y="24"/>
                  </a:lnTo>
                  <a:lnTo>
                    <a:pt x="129" y="25"/>
                  </a:lnTo>
                  <a:lnTo>
                    <a:pt x="127" y="28"/>
                  </a:lnTo>
                  <a:lnTo>
                    <a:pt x="125" y="29"/>
                  </a:lnTo>
                  <a:lnTo>
                    <a:pt x="123" y="31"/>
                  </a:lnTo>
                  <a:lnTo>
                    <a:pt x="120" y="32"/>
                  </a:lnTo>
                  <a:lnTo>
                    <a:pt x="118" y="34"/>
                  </a:lnTo>
                  <a:lnTo>
                    <a:pt x="116" y="35"/>
                  </a:lnTo>
                  <a:lnTo>
                    <a:pt x="114" y="37"/>
                  </a:lnTo>
                  <a:lnTo>
                    <a:pt x="111" y="39"/>
                  </a:lnTo>
                  <a:lnTo>
                    <a:pt x="109" y="40"/>
                  </a:lnTo>
                  <a:lnTo>
                    <a:pt x="106" y="41"/>
                  </a:lnTo>
                  <a:lnTo>
                    <a:pt x="104" y="43"/>
                  </a:lnTo>
                  <a:lnTo>
                    <a:pt x="102" y="45"/>
                  </a:lnTo>
                  <a:lnTo>
                    <a:pt x="100" y="46"/>
                  </a:lnTo>
                  <a:lnTo>
                    <a:pt x="97" y="48"/>
                  </a:lnTo>
                  <a:lnTo>
                    <a:pt x="95" y="50"/>
                  </a:lnTo>
                  <a:lnTo>
                    <a:pt x="93" y="51"/>
                  </a:lnTo>
                  <a:lnTo>
                    <a:pt x="90" y="52"/>
                  </a:lnTo>
                  <a:lnTo>
                    <a:pt x="88" y="53"/>
                  </a:lnTo>
                  <a:lnTo>
                    <a:pt x="85" y="55"/>
                  </a:lnTo>
                  <a:lnTo>
                    <a:pt x="82" y="56"/>
                  </a:lnTo>
                  <a:lnTo>
                    <a:pt x="79" y="57"/>
                  </a:lnTo>
                  <a:lnTo>
                    <a:pt x="77" y="58"/>
                  </a:lnTo>
                  <a:lnTo>
                    <a:pt x="75" y="60"/>
                  </a:lnTo>
                  <a:lnTo>
                    <a:pt x="73" y="61"/>
                  </a:lnTo>
                  <a:lnTo>
                    <a:pt x="71" y="62"/>
                  </a:lnTo>
                  <a:lnTo>
                    <a:pt x="68" y="63"/>
                  </a:lnTo>
                  <a:lnTo>
                    <a:pt x="66" y="64"/>
                  </a:lnTo>
                  <a:lnTo>
                    <a:pt x="64" y="65"/>
                  </a:lnTo>
                  <a:lnTo>
                    <a:pt x="62" y="66"/>
                  </a:lnTo>
                  <a:lnTo>
                    <a:pt x="60" y="67"/>
                  </a:lnTo>
                  <a:lnTo>
                    <a:pt x="59" y="68"/>
                  </a:lnTo>
                  <a:lnTo>
                    <a:pt x="55" y="70"/>
                  </a:lnTo>
                  <a:lnTo>
                    <a:pt x="52" y="71"/>
                  </a:lnTo>
                  <a:lnTo>
                    <a:pt x="49" y="72"/>
                  </a:lnTo>
                  <a:lnTo>
                    <a:pt x="47" y="74"/>
                  </a:lnTo>
                  <a:lnTo>
                    <a:pt x="44" y="75"/>
                  </a:lnTo>
                  <a:lnTo>
                    <a:pt x="43" y="76"/>
                  </a:lnTo>
                  <a:lnTo>
                    <a:pt x="43" y="77"/>
                  </a:lnTo>
                  <a:lnTo>
                    <a:pt x="43" y="78"/>
                  </a:lnTo>
                  <a:lnTo>
                    <a:pt x="44" y="80"/>
                  </a:lnTo>
                  <a:lnTo>
                    <a:pt x="44" y="83"/>
                  </a:lnTo>
                  <a:lnTo>
                    <a:pt x="45" y="86"/>
                  </a:lnTo>
                  <a:lnTo>
                    <a:pt x="45" y="88"/>
                  </a:lnTo>
                  <a:lnTo>
                    <a:pt x="45" y="89"/>
                  </a:lnTo>
                  <a:lnTo>
                    <a:pt x="45" y="92"/>
                  </a:lnTo>
                  <a:lnTo>
                    <a:pt x="46" y="94"/>
                  </a:lnTo>
                  <a:lnTo>
                    <a:pt x="46" y="95"/>
                  </a:lnTo>
                  <a:lnTo>
                    <a:pt x="46" y="98"/>
                  </a:lnTo>
                  <a:lnTo>
                    <a:pt x="47" y="100"/>
                  </a:lnTo>
                  <a:lnTo>
                    <a:pt x="47" y="102"/>
                  </a:lnTo>
                  <a:lnTo>
                    <a:pt x="48" y="104"/>
                  </a:lnTo>
                  <a:lnTo>
                    <a:pt x="48" y="106"/>
                  </a:lnTo>
                  <a:lnTo>
                    <a:pt x="48" y="109"/>
                  </a:lnTo>
                  <a:lnTo>
                    <a:pt x="49" y="112"/>
                  </a:lnTo>
                  <a:lnTo>
                    <a:pt x="49" y="114"/>
                  </a:lnTo>
                  <a:lnTo>
                    <a:pt x="50" y="117"/>
                  </a:lnTo>
                  <a:lnTo>
                    <a:pt x="50" y="120"/>
                  </a:lnTo>
                  <a:lnTo>
                    <a:pt x="50" y="123"/>
                  </a:lnTo>
                  <a:lnTo>
                    <a:pt x="51" y="125"/>
                  </a:lnTo>
                  <a:lnTo>
                    <a:pt x="51" y="128"/>
                  </a:lnTo>
                  <a:lnTo>
                    <a:pt x="51" y="131"/>
                  </a:lnTo>
                  <a:lnTo>
                    <a:pt x="52" y="135"/>
                  </a:lnTo>
                  <a:lnTo>
                    <a:pt x="52" y="138"/>
                  </a:lnTo>
                  <a:lnTo>
                    <a:pt x="52" y="141"/>
                  </a:lnTo>
                  <a:lnTo>
                    <a:pt x="53" y="144"/>
                  </a:lnTo>
                  <a:lnTo>
                    <a:pt x="54" y="147"/>
                  </a:lnTo>
                  <a:lnTo>
                    <a:pt x="54" y="150"/>
                  </a:lnTo>
                  <a:lnTo>
                    <a:pt x="54" y="153"/>
                  </a:lnTo>
                  <a:lnTo>
                    <a:pt x="54" y="157"/>
                  </a:lnTo>
                  <a:lnTo>
                    <a:pt x="55" y="160"/>
                  </a:lnTo>
                  <a:lnTo>
                    <a:pt x="55" y="163"/>
                  </a:lnTo>
                  <a:lnTo>
                    <a:pt x="55" y="166"/>
                  </a:lnTo>
                  <a:lnTo>
                    <a:pt x="55" y="169"/>
                  </a:lnTo>
                  <a:lnTo>
                    <a:pt x="56" y="172"/>
                  </a:lnTo>
                  <a:lnTo>
                    <a:pt x="56" y="175"/>
                  </a:lnTo>
                  <a:lnTo>
                    <a:pt x="56" y="178"/>
                  </a:lnTo>
                  <a:lnTo>
                    <a:pt x="56" y="182"/>
                  </a:lnTo>
                  <a:lnTo>
                    <a:pt x="57" y="185"/>
                  </a:lnTo>
                  <a:lnTo>
                    <a:pt x="57" y="188"/>
                  </a:lnTo>
                  <a:lnTo>
                    <a:pt x="57" y="190"/>
                  </a:lnTo>
                  <a:lnTo>
                    <a:pt x="57" y="194"/>
                  </a:lnTo>
                  <a:lnTo>
                    <a:pt x="57" y="197"/>
                  </a:lnTo>
                  <a:lnTo>
                    <a:pt x="57" y="200"/>
                  </a:lnTo>
                  <a:lnTo>
                    <a:pt x="57" y="203"/>
                  </a:lnTo>
                  <a:lnTo>
                    <a:pt x="57" y="206"/>
                  </a:lnTo>
                  <a:lnTo>
                    <a:pt x="57" y="209"/>
                  </a:lnTo>
                  <a:lnTo>
                    <a:pt x="56" y="211"/>
                  </a:lnTo>
                  <a:lnTo>
                    <a:pt x="56" y="214"/>
                  </a:lnTo>
                  <a:lnTo>
                    <a:pt x="56" y="216"/>
                  </a:lnTo>
                  <a:lnTo>
                    <a:pt x="56" y="219"/>
                  </a:lnTo>
                  <a:lnTo>
                    <a:pt x="56" y="221"/>
                  </a:lnTo>
                  <a:lnTo>
                    <a:pt x="55" y="223"/>
                  </a:lnTo>
                  <a:lnTo>
                    <a:pt x="55" y="226"/>
                  </a:lnTo>
                  <a:lnTo>
                    <a:pt x="55" y="228"/>
                  </a:lnTo>
                  <a:lnTo>
                    <a:pt x="54" y="230"/>
                  </a:lnTo>
                  <a:lnTo>
                    <a:pt x="54" y="232"/>
                  </a:lnTo>
                  <a:lnTo>
                    <a:pt x="53" y="234"/>
                  </a:lnTo>
                  <a:lnTo>
                    <a:pt x="53" y="236"/>
                  </a:lnTo>
                  <a:lnTo>
                    <a:pt x="52" y="238"/>
                  </a:lnTo>
                  <a:lnTo>
                    <a:pt x="51" y="240"/>
                  </a:lnTo>
                  <a:lnTo>
                    <a:pt x="50" y="242"/>
                  </a:lnTo>
                  <a:lnTo>
                    <a:pt x="50" y="245"/>
                  </a:lnTo>
                  <a:lnTo>
                    <a:pt x="49" y="247"/>
                  </a:lnTo>
                  <a:lnTo>
                    <a:pt x="48" y="249"/>
                  </a:lnTo>
                  <a:lnTo>
                    <a:pt x="47" y="252"/>
                  </a:lnTo>
                  <a:lnTo>
                    <a:pt x="46" y="254"/>
                  </a:lnTo>
                  <a:lnTo>
                    <a:pt x="45" y="256"/>
                  </a:lnTo>
                  <a:lnTo>
                    <a:pt x="45" y="258"/>
                  </a:lnTo>
                  <a:lnTo>
                    <a:pt x="44" y="260"/>
                  </a:lnTo>
                  <a:lnTo>
                    <a:pt x="43" y="262"/>
                  </a:lnTo>
                  <a:lnTo>
                    <a:pt x="41" y="264"/>
                  </a:lnTo>
                  <a:lnTo>
                    <a:pt x="40" y="266"/>
                  </a:lnTo>
                  <a:lnTo>
                    <a:pt x="39" y="268"/>
                  </a:lnTo>
                  <a:lnTo>
                    <a:pt x="38" y="270"/>
                  </a:lnTo>
                  <a:lnTo>
                    <a:pt x="37" y="272"/>
                  </a:lnTo>
                  <a:lnTo>
                    <a:pt x="36" y="274"/>
                  </a:lnTo>
                  <a:lnTo>
                    <a:pt x="35" y="276"/>
                  </a:lnTo>
                  <a:lnTo>
                    <a:pt x="34" y="278"/>
                  </a:lnTo>
                  <a:lnTo>
                    <a:pt x="31" y="282"/>
                  </a:lnTo>
                  <a:lnTo>
                    <a:pt x="29" y="285"/>
                  </a:lnTo>
                  <a:lnTo>
                    <a:pt x="27" y="289"/>
                  </a:lnTo>
                  <a:lnTo>
                    <a:pt x="24" y="292"/>
                  </a:lnTo>
                  <a:lnTo>
                    <a:pt x="21" y="295"/>
                  </a:lnTo>
                  <a:lnTo>
                    <a:pt x="19" y="298"/>
                  </a:lnTo>
                  <a:lnTo>
                    <a:pt x="17" y="302"/>
                  </a:lnTo>
                  <a:lnTo>
                    <a:pt x="14" y="305"/>
                  </a:lnTo>
                  <a:lnTo>
                    <a:pt x="12" y="307"/>
                  </a:lnTo>
                  <a:lnTo>
                    <a:pt x="10" y="310"/>
                  </a:lnTo>
                  <a:lnTo>
                    <a:pt x="8" y="312"/>
                  </a:lnTo>
                  <a:lnTo>
                    <a:pt x="7" y="314"/>
                  </a:lnTo>
                  <a:lnTo>
                    <a:pt x="4" y="317"/>
                  </a:lnTo>
                  <a:lnTo>
                    <a:pt x="2" y="320"/>
                  </a:lnTo>
                  <a:lnTo>
                    <a:pt x="0" y="322"/>
                  </a:lnTo>
                  <a:lnTo>
                    <a:pt x="0" y="323"/>
                  </a:lnTo>
                  <a:lnTo>
                    <a:pt x="40" y="511"/>
                  </a:lnTo>
                  <a:lnTo>
                    <a:pt x="40" y="512"/>
                  </a:lnTo>
                  <a:lnTo>
                    <a:pt x="40" y="515"/>
                  </a:lnTo>
                  <a:lnTo>
                    <a:pt x="39" y="517"/>
                  </a:lnTo>
                  <a:lnTo>
                    <a:pt x="39" y="519"/>
                  </a:lnTo>
                  <a:lnTo>
                    <a:pt x="39" y="523"/>
                  </a:lnTo>
                  <a:lnTo>
                    <a:pt x="39" y="526"/>
                  </a:lnTo>
                  <a:lnTo>
                    <a:pt x="39" y="529"/>
                  </a:lnTo>
                  <a:lnTo>
                    <a:pt x="39" y="533"/>
                  </a:lnTo>
                  <a:lnTo>
                    <a:pt x="39" y="535"/>
                  </a:lnTo>
                  <a:lnTo>
                    <a:pt x="39" y="537"/>
                  </a:lnTo>
                  <a:lnTo>
                    <a:pt x="39" y="539"/>
                  </a:lnTo>
                  <a:lnTo>
                    <a:pt x="39" y="541"/>
                  </a:lnTo>
                  <a:lnTo>
                    <a:pt x="39" y="543"/>
                  </a:lnTo>
                  <a:lnTo>
                    <a:pt x="39" y="545"/>
                  </a:lnTo>
                  <a:lnTo>
                    <a:pt x="39" y="547"/>
                  </a:lnTo>
                  <a:lnTo>
                    <a:pt x="39" y="550"/>
                  </a:lnTo>
                  <a:lnTo>
                    <a:pt x="39" y="552"/>
                  </a:lnTo>
                  <a:lnTo>
                    <a:pt x="39" y="554"/>
                  </a:lnTo>
                  <a:lnTo>
                    <a:pt x="39" y="557"/>
                  </a:lnTo>
                  <a:lnTo>
                    <a:pt x="40" y="559"/>
                  </a:lnTo>
                  <a:lnTo>
                    <a:pt x="40" y="561"/>
                  </a:lnTo>
                  <a:lnTo>
                    <a:pt x="40" y="564"/>
                  </a:lnTo>
                  <a:lnTo>
                    <a:pt x="40" y="566"/>
                  </a:lnTo>
                  <a:lnTo>
                    <a:pt x="40" y="569"/>
                  </a:lnTo>
                  <a:lnTo>
                    <a:pt x="40" y="571"/>
                  </a:lnTo>
                  <a:lnTo>
                    <a:pt x="40" y="573"/>
                  </a:lnTo>
                  <a:lnTo>
                    <a:pt x="40" y="577"/>
                  </a:lnTo>
                  <a:lnTo>
                    <a:pt x="41" y="579"/>
                  </a:lnTo>
                  <a:lnTo>
                    <a:pt x="41" y="582"/>
                  </a:lnTo>
                  <a:lnTo>
                    <a:pt x="41" y="584"/>
                  </a:lnTo>
                  <a:lnTo>
                    <a:pt x="41" y="587"/>
                  </a:lnTo>
                  <a:lnTo>
                    <a:pt x="42" y="589"/>
                  </a:lnTo>
                  <a:lnTo>
                    <a:pt x="42" y="592"/>
                  </a:lnTo>
                  <a:lnTo>
                    <a:pt x="43" y="594"/>
                  </a:lnTo>
                  <a:lnTo>
                    <a:pt x="43" y="597"/>
                  </a:lnTo>
                  <a:lnTo>
                    <a:pt x="44" y="599"/>
                  </a:lnTo>
                  <a:lnTo>
                    <a:pt x="44" y="601"/>
                  </a:lnTo>
                  <a:lnTo>
                    <a:pt x="44" y="603"/>
                  </a:lnTo>
                  <a:lnTo>
                    <a:pt x="45" y="605"/>
                  </a:lnTo>
                  <a:lnTo>
                    <a:pt x="45" y="608"/>
                  </a:lnTo>
                  <a:lnTo>
                    <a:pt x="46" y="610"/>
                  </a:lnTo>
                  <a:lnTo>
                    <a:pt x="46" y="612"/>
                  </a:lnTo>
                  <a:lnTo>
                    <a:pt x="47" y="614"/>
                  </a:lnTo>
                  <a:lnTo>
                    <a:pt x="48" y="616"/>
                  </a:lnTo>
                  <a:lnTo>
                    <a:pt x="49" y="620"/>
                  </a:lnTo>
                  <a:lnTo>
                    <a:pt x="51" y="624"/>
                  </a:lnTo>
                  <a:lnTo>
                    <a:pt x="53" y="627"/>
                  </a:lnTo>
                  <a:lnTo>
                    <a:pt x="55" y="631"/>
                  </a:lnTo>
                  <a:lnTo>
                    <a:pt x="57" y="633"/>
                  </a:lnTo>
                  <a:lnTo>
                    <a:pt x="60" y="636"/>
                  </a:lnTo>
                  <a:lnTo>
                    <a:pt x="62" y="639"/>
                  </a:lnTo>
                  <a:lnTo>
                    <a:pt x="66" y="642"/>
                  </a:lnTo>
                  <a:lnTo>
                    <a:pt x="67" y="643"/>
                  </a:lnTo>
                  <a:lnTo>
                    <a:pt x="69" y="644"/>
                  </a:lnTo>
                  <a:lnTo>
                    <a:pt x="71" y="646"/>
                  </a:lnTo>
                  <a:lnTo>
                    <a:pt x="73" y="647"/>
                  </a:lnTo>
                  <a:lnTo>
                    <a:pt x="75" y="648"/>
                  </a:lnTo>
                  <a:lnTo>
                    <a:pt x="77" y="650"/>
                  </a:lnTo>
                  <a:lnTo>
                    <a:pt x="79" y="651"/>
                  </a:lnTo>
                  <a:lnTo>
                    <a:pt x="82" y="652"/>
                  </a:lnTo>
                  <a:lnTo>
                    <a:pt x="85" y="653"/>
                  </a:lnTo>
                  <a:lnTo>
                    <a:pt x="87" y="655"/>
                  </a:lnTo>
                  <a:lnTo>
                    <a:pt x="90" y="656"/>
                  </a:lnTo>
                  <a:lnTo>
                    <a:pt x="92" y="657"/>
                  </a:lnTo>
                  <a:lnTo>
                    <a:pt x="94" y="658"/>
                  </a:lnTo>
                  <a:lnTo>
                    <a:pt x="97" y="660"/>
                  </a:lnTo>
                  <a:lnTo>
                    <a:pt x="100" y="661"/>
                  </a:lnTo>
                  <a:lnTo>
                    <a:pt x="103" y="662"/>
                  </a:lnTo>
                  <a:lnTo>
                    <a:pt x="105" y="663"/>
                  </a:lnTo>
                  <a:lnTo>
                    <a:pt x="108" y="664"/>
                  </a:lnTo>
                  <a:lnTo>
                    <a:pt x="110" y="665"/>
                  </a:lnTo>
                  <a:lnTo>
                    <a:pt x="113" y="666"/>
                  </a:lnTo>
                  <a:lnTo>
                    <a:pt x="116" y="667"/>
                  </a:lnTo>
                  <a:lnTo>
                    <a:pt x="119" y="668"/>
                  </a:lnTo>
                  <a:lnTo>
                    <a:pt x="121" y="669"/>
                  </a:lnTo>
                  <a:lnTo>
                    <a:pt x="125" y="671"/>
                  </a:lnTo>
                  <a:lnTo>
                    <a:pt x="127" y="672"/>
                  </a:lnTo>
                  <a:lnTo>
                    <a:pt x="130" y="673"/>
                  </a:lnTo>
                  <a:lnTo>
                    <a:pt x="132" y="673"/>
                  </a:lnTo>
                  <a:lnTo>
                    <a:pt x="135" y="674"/>
                  </a:lnTo>
                  <a:lnTo>
                    <a:pt x="138" y="675"/>
                  </a:lnTo>
                  <a:lnTo>
                    <a:pt x="141" y="676"/>
                  </a:lnTo>
                  <a:lnTo>
                    <a:pt x="144" y="677"/>
                  </a:lnTo>
                  <a:lnTo>
                    <a:pt x="147" y="678"/>
                  </a:lnTo>
                  <a:lnTo>
                    <a:pt x="150" y="679"/>
                  </a:lnTo>
                  <a:lnTo>
                    <a:pt x="152" y="679"/>
                  </a:lnTo>
                  <a:lnTo>
                    <a:pt x="155" y="680"/>
                  </a:lnTo>
                  <a:lnTo>
                    <a:pt x="158" y="681"/>
                  </a:lnTo>
                  <a:lnTo>
                    <a:pt x="160" y="682"/>
                  </a:lnTo>
                  <a:lnTo>
                    <a:pt x="163" y="683"/>
                  </a:lnTo>
                  <a:lnTo>
                    <a:pt x="165" y="683"/>
                  </a:lnTo>
                  <a:lnTo>
                    <a:pt x="168" y="684"/>
                  </a:lnTo>
                  <a:lnTo>
                    <a:pt x="170" y="686"/>
                  </a:lnTo>
                  <a:lnTo>
                    <a:pt x="173" y="686"/>
                  </a:lnTo>
                  <a:lnTo>
                    <a:pt x="175" y="687"/>
                  </a:lnTo>
                  <a:lnTo>
                    <a:pt x="178" y="687"/>
                  </a:lnTo>
                  <a:lnTo>
                    <a:pt x="180" y="688"/>
                  </a:lnTo>
                  <a:lnTo>
                    <a:pt x="182" y="688"/>
                  </a:lnTo>
                  <a:lnTo>
                    <a:pt x="184" y="689"/>
                  </a:lnTo>
                  <a:lnTo>
                    <a:pt x="186" y="689"/>
                  </a:lnTo>
                  <a:lnTo>
                    <a:pt x="188" y="689"/>
                  </a:lnTo>
                  <a:lnTo>
                    <a:pt x="190" y="690"/>
                  </a:lnTo>
                  <a:lnTo>
                    <a:pt x="192" y="690"/>
                  </a:lnTo>
                  <a:lnTo>
                    <a:pt x="194" y="691"/>
                  </a:lnTo>
                  <a:lnTo>
                    <a:pt x="197" y="691"/>
                  </a:lnTo>
                  <a:lnTo>
                    <a:pt x="202" y="692"/>
                  </a:lnTo>
                  <a:lnTo>
                    <a:pt x="204" y="692"/>
                  </a:lnTo>
                  <a:lnTo>
                    <a:pt x="208" y="692"/>
                  </a:lnTo>
                  <a:lnTo>
                    <a:pt x="209" y="692"/>
                  </a:lnTo>
                  <a:lnTo>
                    <a:pt x="212" y="692"/>
                  </a:lnTo>
                  <a:lnTo>
                    <a:pt x="214" y="692"/>
                  </a:lnTo>
                  <a:lnTo>
                    <a:pt x="216" y="692"/>
                  </a:lnTo>
                  <a:lnTo>
                    <a:pt x="218" y="692"/>
                  </a:lnTo>
                  <a:lnTo>
                    <a:pt x="220" y="692"/>
                  </a:lnTo>
                  <a:lnTo>
                    <a:pt x="222" y="692"/>
                  </a:lnTo>
                  <a:lnTo>
                    <a:pt x="225" y="692"/>
                  </a:lnTo>
                  <a:lnTo>
                    <a:pt x="227" y="692"/>
                  </a:lnTo>
                  <a:lnTo>
                    <a:pt x="230" y="692"/>
                  </a:lnTo>
                  <a:lnTo>
                    <a:pt x="233" y="692"/>
                  </a:lnTo>
                  <a:lnTo>
                    <a:pt x="236" y="692"/>
                  </a:lnTo>
                  <a:lnTo>
                    <a:pt x="238" y="691"/>
                  </a:lnTo>
                  <a:lnTo>
                    <a:pt x="241" y="691"/>
                  </a:lnTo>
                  <a:lnTo>
                    <a:pt x="244" y="691"/>
                  </a:lnTo>
                  <a:lnTo>
                    <a:pt x="247" y="691"/>
                  </a:lnTo>
                  <a:lnTo>
                    <a:pt x="250" y="690"/>
                  </a:lnTo>
                  <a:lnTo>
                    <a:pt x="253" y="690"/>
                  </a:lnTo>
                  <a:lnTo>
                    <a:pt x="256" y="690"/>
                  </a:lnTo>
                  <a:lnTo>
                    <a:pt x="260" y="690"/>
                  </a:lnTo>
                  <a:lnTo>
                    <a:pt x="263" y="690"/>
                  </a:lnTo>
                  <a:lnTo>
                    <a:pt x="266" y="690"/>
                  </a:lnTo>
                  <a:lnTo>
                    <a:pt x="269" y="690"/>
                  </a:lnTo>
                  <a:lnTo>
                    <a:pt x="272" y="690"/>
                  </a:lnTo>
                  <a:lnTo>
                    <a:pt x="276" y="689"/>
                  </a:lnTo>
                  <a:lnTo>
                    <a:pt x="279" y="689"/>
                  </a:lnTo>
                  <a:lnTo>
                    <a:pt x="282" y="689"/>
                  </a:lnTo>
                  <a:lnTo>
                    <a:pt x="285" y="689"/>
                  </a:lnTo>
                  <a:lnTo>
                    <a:pt x="288" y="689"/>
                  </a:lnTo>
                  <a:lnTo>
                    <a:pt x="291" y="688"/>
                  </a:lnTo>
                  <a:lnTo>
                    <a:pt x="294" y="688"/>
                  </a:lnTo>
                  <a:lnTo>
                    <a:pt x="297" y="688"/>
                  </a:lnTo>
                  <a:lnTo>
                    <a:pt x="300" y="688"/>
                  </a:lnTo>
                  <a:lnTo>
                    <a:pt x="303" y="688"/>
                  </a:lnTo>
                  <a:lnTo>
                    <a:pt x="306" y="687"/>
                  </a:lnTo>
                  <a:lnTo>
                    <a:pt x="310" y="687"/>
                  </a:lnTo>
                  <a:lnTo>
                    <a:pt x="313" y="687"/>
                  </a:lnTo>
                  <a:lnTo>
                    <a:pt x="315" y="687"/>
                  </a:lnTo>
                  <a:lnTo>
                    <a:pt x="319" y="687"/>
                  </a:lnTo>
                  <a:lnTo>
                    <a:pt x="322" y="687"/>
                  </a:lnTo>
                  <a:lnTo>
                    <a:pt x="325" y="686"/>
                  </a:lnTo>
                  <a:lnTo>
                    <a:pt x="328" y="686"/>
                  </a:lnTo>
                  <a:lnTo>
                    <a:pt x="331" y="686"/>
                  </a:lnTo>
                  <a:lnTo>
                    <a:pt x="333" y="686"/>
                  </a:lnTo>
                  <a:lnTo>
                    <a:pt x="336" y="686"/>
                  </a:lnTo>
                  <a:lnTo>
                    <a:pt x="338" y="686"/>
                  </a:lnTo>
                  <a:lnTo>
                    <a:pt x="341" y="684"/>
                  </a:lnTo>
                  <a:lnTo>
                    <a:pt x="343" y="684"/>
                  </a:lnTo>
                  <a:lnTo>
                    <a:pt x="345" y="684"/>
                  </a:lnTo>
                  <a:lnTo>
                    <a:pt x="347" y="684"/>
                  </a:lnTo>
                  <a:lnTo>
                    <a:pt x="349" y="684"/>
                  </a:lnTo>
                  <a:lnTo>
                    <a:pt x="352" y="684"/>
                  </a:lnTo>
                  <a:lnTo>
                    <a:pt x="355" y="684"/>
                  </a:lnTo>
                  <a:lnTo>
                    <a:pt x="359" y="684"/>
                  </a:lnTo>
                  <a:lnTo>
                    <a:pt x="362" y="686"/>
                  </a:lnTo>
                  <a:lnTo>
                    <a:pt x="365" y="686"/>
                  </a:lnTo>
                  <a:lnTo>
                    <a:pt x="367" y="686"/>
                  </a:lnTo>
                  <a:lnTo>
                    <a:pt x="369" y="686"/>
                  </a:lnTo>
                  <a:lnTo>
                    <a:pt x="371" y="686"/>
                  </a:lnTo>
                  <a:lnTo>
                    <a:pt x="375" y="684"/>
                  </a:lnTo>
                  <a:lnTo>
                    <a:pt x="377" y="684"/>
                  </a:lnTo>
                  <a:lnTo>
                    <a:pt x="379" y="683"/>
                  </a:lnTo>
                  <a:lnTo>
                    <a:pt x="381" y="683"/>
                  </a:lnTo>
                  <a:lnTo>
                    <a:pt x="384" y="682"/>
                  </a:lnTo>
                  <a:lnTo>
                    <a:pt x="385" y="681"/>
                  </a:lnTo>
                  <a:lnTo>
                    <a:pt x="387" y="679"/>
                  </a:lnTo>
                  <a:lnTo>
                    <a:pt x="390" y="678"/>
                  </a:lnTo>
                  <a:lnTo>
                    <a:pt x="392" y="677"/>
                  </a:lnTo>
                  <a:lnTo>
                    <a:pt x="393" y="675"/>
                  </a:lnTo>
                  <a:lnTo>
                    <a:pt x="396" y="673"/>
                  </a:lnTo>
                  <a:lnTo>
                    <a:pt x="397" y="671"/>
                  </a:lnTo>
                  <a:lnTo>
                    <a:pt x="400" y="669"/>
                  </a:lnTo>
                  <a:lnTo>
                    <a:pt x="401" y="667"/>
                  </a:lnTo>
                  <a:lnTo>
                    <a:pt x="403" y="664"/>
                  </a:lnTo>
                  <a:lnTo>
                    <a:pt x="404" y="662"/>
                  </a:lnTo>
                  <a:lnTo>
                    <a:pt x="406" y="660"/>
                  </a:lnTo>
                  <a:lnTo>
                    <a:pt x="408" y="657"/>
                  </a:lnTo>
                  <a:lnTo>
                    <a:pt x="409" y="654"/>
                  </a:lnTo>
                  <a:lnTo>
                    <a:pt x="411" y="651"/>
                  </a:lnTo>
                  <a:lnTo>
                    <a:pt x="412" y="649"/>
                  </a:lnTo>
                  <a:lnTo>
                    <a:pt x="413" y="646"/>
                  </a:lnTo>
                  <a:lnTo>
                    <a:pt x="414" y="642"/>
                  </a:lnTo>
                  <a:lnTo>
                    <a:pt x="415" y="639"/>
                  </a:lnTo>
                  <a:lnTo>
                    <a:pt x="417" y="636"/>
                  </a:lnTo>
                  <a:lnTo>
                    <a:pt x="417" y="632"/>
                  </a:lnTo>
                  <a:lnTo>
                    <a:pt x="418" y="628"/>
                  </a:lnTo>
                  <a:lnTo>
                    <a:pt x="419" y="625"/>
                  </a:lnTo>
                  <a:lnTo>
                    <a:pt x="420" y="621"/>
                  </a:lnTo>
                  <a:lnTo>
                    <a:pt x="420" y="619"/>
                  </a:lnTo>
                  <a:lnTo>
                    <a:pt x="420" y="617"/>
                  </a:lnTo>
                  <a:lnTo>
                    <a:pt x="420" y="615"/>
                  </a:lnTo>
                  <a:lnTo>
                    <a:pt x="420" y="613"/>
                  </a:lnTo>
                  <a:lnTo>
                    <a:pt x="420" y="610"/>
                  </a:lnTo>
                  <a:lnTo>
                    <a:pt x="421" y="608"/>
                  </a:lnTo>
                  <a:lnTo>
                    <a:pt x="421" y="606"/>
                  </a:lnTo>
                  <a:lnTo>
                    <a:pt x="422" y="604"/>
                  </a:lnTo>
                  <a:lnTo>
                    <a:pt x="422" y="601"/>
                  </a:lnTo>
                  <a:lnTo>
                    <a:pt x="422" y="598"/>
                  </a:lnTo>
                  <a:lnTo>
                    <a:pt x="422" y="595"/>
                  </a:lnTo>
                  <a:lnTo>
                    <a:pt x="422" y="593"/>
                  </a:lnTo>
                  <a:lnTo>
                    <a:pt x="422" y="590"/>
                  </a:lnTo>
                  <a:lnTo>
                    <a:pt x="422" y="587"/>
                  </a:lnTo>
                  <a:lnTo>
                    <a:pt x="423" y="584"/>
                  </a:lnTo>
                  <a:lnTo>
                    <a:pt x="423" y="582"/>
                  </a:lnTo>
                  <a:lnTo>
                    <a:pt x="423" y="579"/>
                  </a:lnTo>
                  <a:lnTo>
                    <a:pt x="423" y="576"/>
                  </a:lnTo>
                  <a:lnTo>
                    <a:pt x="423" y="572"/>
                  </a:lnTo>
                  <a:lnTo>
                    <a:pt x="423" y="569"/>
                  </a:lnTo>
                  <a:lnTo>
                    <a:pt x="423" y="566"/>
                  </a:lnTo>
                  <a:lnTo>
                    <a:pt x="423" y="562"/>
                  </a:lnTo>
                  <a:lnTo>
                    <a:pt x="423" y="559"/>
                  </a:lnTo>
                  <a:lnTo>
                    <a:pt x="424" y="556"/>
                  </a:lnTo>
                  <a:lnTo>
                    <a:pt x="424" y="553"/>
                  </a:lnTo>
                  <a:lnTo>
                    <a:pt x="424" y="550"/>
                  </a:lnTo>
                  <a:lnTo>
                    <a:pt x="424" y="547"/>
                  </a:lnTo>
                  <a:lnTo>
                    <a:pt x="424" y="544"/>
                  </a:lnTo>
                  <a:lnTo>
                    <a:pt x="424" y="541"/>
                  </a:lnTo>
                  <a:lnTo>
                    <a:pt x="424" y="538"/>
                  </a:lnTo>
                  <a:lnTo>
                    <a:pt x="424" y="535"/>
                  </a:lnTo>
                  <a:lnTo>
                    <a:pt x="425" y="532"/>
                  </a:lnTo>
                  <a:lnTo>
                    <a:pt x="425" y="529"/>
                  </a:lnTo>
                  <a:lnTo>
                    <a:pt x="425" y="526"/>
                  </a:lnTo>
                  <a:lnTo>
                    <a:pt x="425" y="523"/>
                  </a:lnTo>
                  <a:lnTo>
                    <a:pt x="425" y="519"/>
                  </a:lnTo>
                  <a:lnTo>
                    <a:pt x="425" y="516"/>
                  </a:lnTo>
                  <a:lnTo>
                    <a:pt x="425" y="514"/>
                  </a:lnTo>
                  <a:lnTo>
                    <a:pt x="425" y="511"/>
                  </a:lnTo>
                  <a:lnTo>
                    <a:pt x="425" y="508"/>
                  </a:lnTo>
                  <a:lnTo>
                    <a:pt x="425" y="506"/>
                  </a:lnTo>
                  <a:lnTo>
                    <a:pt x="425" y="503"/>
                  </a:lnTo>
                  <a:lnTo>
                    <a:pt x="425" y="501"/>
                  </a:lnTo>
                  <a:lnTo>
                    <a:pt x="425" y="498"/>
                  </a:lnTo>
                  <a:lnTo>
                    <a:pt x="425" y="496"/>
                  </a:lnTo>
                  <a:lnTo>
                    <a:pt x="425" y="494"/>
                  </a:lnTo>
                  <a:lnTo>
                    <a:pt x="425" y="492"/>
                  </a:lnTo>
                  <a:lnTo>
                    <a:pt x="425" y="490"/>
                  </a:lnTo>
                  <a:lnTo>
                    <a:pt x="425" y="488"/>
                  </a:lnTo>
                  <a:lnTo>
                    <a:pt x="425" y="486"/>
                  </a:lnTo>
                  <a:lnTo>
                    <a:pt x="425" y="484"/>
                  </a:lnTo>
                  <a:lnTo>
                    <a:pt x="425" y="482"/>
                  </a:lnTo>
                  <a:lnTo>
                    <a:pt x="425" y="479"/>
                  </a:lnTo>
                  <a:lnTo>
                    <a:pt x="425" y="477"/>
                  </a:lnTo>
                  <a:lnTo>
                    <a:pt x="425" y="475"/>
                  </a:lnTo>
                  <a:lnTo>
                    <a:pt x="425" y="473"/>
                  </a:lnTo>
                  <a:lnTo>
                    <a:pt x="425" y="472"/>
                  </a:lnTo>
                  <a:lnTo>
                    <a:pt x="426" y="472"/>
                  </a:lnTo>
                  <a:lnTo>
                    <a:pt x="448" y="329"/>
                  </a:lnTo>
                  <a:lnTo>
                    <a:pt x="399" y="323"/>
                  </a:lnTo>
                  <a:lnTo>
                    <a:pt x="317" y="299"/>
                  </a:lnTo>
                  <a:lnTo>
                    <a:pt x="310" y="259"/>
                  </a:lnTo>
                  <a:lnTo>
                    <a:pt x="445" y="253"/>
                  </a:lnTo>
                  <a:lnTo>
                    <a:pt x="445" y="252"/>
                  </a:lnTo>
                  <a:lnTo>
                    <a:pt x="445" y="252"/>
                  </a:lnTo>
                  <a:lnTo>
                    <a:pt x="445" y="250"/>
                  </a:lnTo>
                  <a:lnTo>
                    <a:pt x="446" y="248"/>
                  </a:lnTo>
                  <a:lnTo>
                    <a:pt x="447" y="244"/>
                  </a:lnTo>
                  <a:lnTo>
                    <a:pt x="448" y="241"/>
                  </a:lnTo>
                  <a:lnTo>
                    <a:pt x="449" y="239"/>
                  </a:lnTo>
                  <a:lnTo>
                    <a:pt x="449" y="237"/>
                  </a:lnTo>
                  <a:lnTo>
                    <a:pt x="450" y="235"/>
                  </a:lnTo>
                  <a:lnTo>
                    <a:pt x="451" y="234"/>
                  </a:lnTo>
                  <a:lnTo>
                    <a:pt x="451" y="231"/>
                  </a:lnTo>
                  <a:lnTo>
                    <a:pt x="452" y="229"/>
                  </a:lnTo>
                  <a:lnTo>
                    <a:pt x="452" y="226"/>
                  </a:lnTo>
                  <a:lnTo>
                    <a:pt x="453" y="224"/>
                  </a:lnTo>
                  <a:lnTo>
                    <a:pt x="454" y="221"/>
                  </a:lnTo>
                  <a:lnTo>
                    <a:pt x="455" y="218"/>
                  </a:lnTo>
                  <a:lnTo>
                    <a:pt x="455" y="216"/>
                  </a:lnTo>
                  <a:lnTo>
                    <a:pt x="456" y="214"/>
                  </a:lnTo>
                  <a:lnTo>
                    <a:pt x="457" y="211"/>
                  </a:lnTo>
                  <a:lnTo>
                    <a:pt x="457" y="208"/>
                  </a:lnTo>
                  <a:lnTo>
                    <a:pt x="458" y="205"/>
                  </a:lnTo>
                  <a:lnTo>
                    <a:pt x="459" y="202"/>
                  </a:lnTo>
                  <a:lnTo>
                    <a:pt x="460" y="199"/>
                  </a:lnTo>
                  <a:lnTo>
                    <a:pt x="460" y="196"/>
                  </a:lnTo>
                  <a:lnTo>
                    <a:pt x="461" y="193"/>
                  </a:lnTo>
                  <a:lnTo>
                    <a:pt x="462" y="189"/>
                  </a:lnTo>
                  <a:lnTo>
                    <a:pt x="462" y="186"/>
                  </a:lnTo>
                  <a:lnTo>
                    <a:pt x="463" y="183"/>
                  </a:lnTo>
                  <a:lnTo>
                    <a:pt x="463" y="180"/>
                  </a:lnTo>
                  <a:lnTo>
                    <a:pt x="464" y="177"/>
                  </a:lnTo>
                  <a:lnTo>
                    <a:pt x="464" y="173"/>
                  </a:lnTo>
                  <a:lnTo>
                    <a:pt x="465" y="170"/>
                  </a:lnTo>
                  <a:lnTo>
                    <a:pt x="465" y="167"/>
                  </a:lnTo>
                  <a:lnTo>
                    <a:pt x="466" y="164"/>
                  </a:lnTo>
                  <a:lnTo>
                    <a:pt x="466" y="161"/>
                  </a:lnTo>
                  <a:lnTo>
                    <a:pt x="466" y="157"/>
                  </a:lnTo>
                  <a:lnTo>
                    <a:pt x="466" y="154"/>
                  </a:lnTo>
                  <a:lnTo>
                    <a:pt x="467" y="151"/>
                  </a:lnTo>
                  <a:lnTo>
                    <a:pt x="467" y="148"/>
                  </a:lnTo>
                  <a:lnTo>
                    <a:pt x="467" y="144"/>
                  </a:lnTo>
                  <a:lnTo>
                    <a:pt x="467" y="142"/>
                  </a:lnTo>
                  <a:lnTo>
                    <a:pt x="467" y="139"/>
                  </a:lnTo>
                  <a:lnTo>
                    <a:pt x="467" y="135"/>
                  </a:lnTo>
                  <a:lnTo>
                    <a:pt x="467" y="131"/>
                  </a:lnTo>
                  <a:lnTo>
                    <a:pt x="466" y="129"/>
                  </a:lnTo>
                  <a:lnTo>
                    <a:pt x="466" y="126"/>
                  </a:lnTo>
                  <a:lnTo>
                    <a:pt x="466" y="123"/>
                  </a:lnTo>
                  <a:lnTo>
                    <a:pt x="465" y="120"/>
                  </a:lnTo>
                  <a:lnTo>
                    <a:pt x="465" y="118"/>
                  </a:lnTo>
                  <a:lnTo>
                    <a:pt x="465" y="115"/>
                  </a:lnTo>
                  <a:lnTo>
                    <a:pt x="463" y="112"/>
                  </a:lnTo>
                  <a:lnTo>
                    <a:pt x="463" y="110"/>
                  </a:lnTo>
                  <a:lnTo>
                    <a:pt x="462" y="108"/>
                  </a:lnTo>
                  <a:lnTo>
                    <a:pt x="461" y="105"/>
                  </a:lnTo>
                  <a:lnTo>
                    <a:pt x="460" y="103"/>
                  </a:lnTo>
                  <a:lnTo>
                    <a:pt x="459" y="101"/>
                  </a:lnTo>
                  <a:lnTo>
                    <a:pt x="458" y="99"/>
                  </a:lnTo>
                  <a:lnTo>
                    <a:pt x="457" y="98"/>
                  </a:lnTo>
                  <a:lnTo>
                    <a:pt x="453" y="94"/>
                  </a:lnTo>
                  <a:lnTo>
                    <a:pt x="450" y="90"/>
                  </a:lnTo>
                  <a:lnTo>
                    <a:pt x="448" y="88"/>
                  </a:lnTo>
                  <a:lnTo>
                    <a:pt x="446" y="86"/>
                  </a:lnTo>
                  <a:lnTo>
                    <a:pt x="444" y="84"/>
                  </a:lnTo>
                  <a:lnTo>
                    <a:pt x="443" y="83"/>
                  </a:lnTo>
                  <a:lnTo>
                    <a:pt x="440" y="80"/>
                  </a:lnTo>
                  <a:lnTo>
                    <a:pt x="438" y="78"/>
                  </a:lnTo>
                  <a:lnTo>
                    <a:pt x="436" y="77"/>
                  </a:lnTo>
                  <a:lnTo>
                    <a:pt x="434" y="75"/>
                  </a:lnTo>
                  <a:lnTo>
                    <a:pt x="430" y="73"/>
                  </a:lnTo>
                  <a:lnTo>
                    <a:pt x="428" y="72"/>
                  </a:lnTo>
                  <a:lnTo>
                    <a:pt x="425" y="70"/>
                  </a:lnTo>
                  <a:lnTo>
                    <a:pt x="423" y="69"/>
                  </a:lnTo>
                  <a:lnTo>
                    <a:pt x="420" y="67"/>
                  </a:lnTo>
                  <a:lnTo>
                    <a:pt x="418" y="66"/>
                  </a:lnTo>
                  <a:lnTo>
                    <a:pt x="415" y="64"/>
                  </a:lnTo>
                  <a:lnTo>
                    <a:pt x="413" y="62"/>
                  </a:lnTo>
                  <a:lnTo>
                    <a:pt x="410" y="61"/>
                  </a:lnTo>
                  <a:lnTo>
                    <a:pt x="407" y="59"/>
                  </a:lnTo>
                  <a:lnTo>
                    <a:pt x="405" y="57"/>
                  </a:lnTo>
                  <a:lnTo>
                    <a:pt x="402" y="56"/>
                  </a:lnTo>
                  <a:lnTo>
                    <a:pt x="400" y="55"/>
                  </a:lnTo>
                  <a:lnTo>
                    <a:pt x="397" y="53"/>
                  </a:lnTo>
                  <a:lnTo>
                    <a:pt x="394" y="52"/>
                  </a:lnTo>
                  <a:lnTo>
                    <a:pt x="392" y="51"/>
                  </a:lnTo>
                  <a:lnTo>
                    <a:pt x="389" y="50"/>
                  </a:lnTo>
                  <a:lnTo>
                    <a:pt x="387" y="48"/>
                  </a:lnTo>
                  <a:lnTo>
                    <a:pt x="384" y="47"/>
                  </a:lnTo>
                  <a:lnTo>
                    <a:pt x="382" y="46"/>
                  </a:lnTo>
                  <a:lnTo>
                    <a:pt x="379" y="45"/>
                  </a:lnTo>
                  <a:lnTo>
                    <a:pt x="376" y="44"/>
                  </a:lnTo>
                  <a:lnTo>
                    <a:pt x="373" y="42"/>
                  </a:lnTo>
                  <a:lnTo>
                    <a:pt x="370" y="41"/>
                  </a:lnTo>
                  <a:lnTo>
                    <a:pt x="368" y="40"/>
                  </a:lnTo>
                  <a:lnTo>
                    <a:pt x="365" y="39"/>
                  </a:lnTo>
                  <a:lnTo>
                    <a:pt x="363" y="38"/>
                  </a:lnTo>
                  <a:lnTo>
                    <a:pt x="361" y="37"/>
                  </a:lnTo>
                  <a:lnTo>
                    <a:pt x="358" y="36"/>
                  </a:lnTo>
                  <a:lnTo>
                    <a:pt x="356" y="35"/>
                  </a:lnTo>
                  <a:lnTo>
                    <a:pt x="354" y="34"/>
                  </a:lnTo>
                  <a:lnTo>
                    <a:pt x="352" y="34"/>
                  </a:lnTo>
                  <a:lnTo>
                    <a:pt x="350" y="33"/>
                  </a:lnTo>
                  <a:lnTo>
                    <a:pt x="348" y="32"/>
                  </a:lnTo>
                  <a:lnTo>
                    <a:pt x="346" y="31"/>
                  </a:lnTo>
                  <a:lnTo>
                    <a:pt x="344" y="31"/>
                  </a:lnTo>
                  <a:lnTo>
                    <a:pt x="341" y="29"/>
                  </a:lnTo>
                  <a:lnTo>
                    <a:pt x="338" y="28"/>
                  </a:lnTo>
                  <a:lnTo>
                    <a:pt x="335" y="26"/>
                  </a:lnTo>
                  <a:lnTo>
                    <a:pt x="333" y="25"/>
                  </a:lnTo>
                  <a:lnTo>
                    <a:pt x="330" y="24"/>
                  </a:lnTo>
                  <a:lnTo>
                    <a:pt x="329" y="24"/>
                  </a:lnTo>
                  <a:lnTo>
                    <a:pt x="283" y="177"/>
                  </a:lnTo>
                  <a:lnTo>
                    <a:pt x="260" y="177"/>
                  </a:lnTo>
                  <a:lnTo>
                    <a:pt x="150" y="0"/>
                  </a:lnTo>
                  <a:lnTo>
                    <a:pt x="150" y="0"/>
                  </a:lnTo>
                  <a:close/>
                </a:path>
              </a:pathLst>
            </a:custGeom>
            <a:solidFill>
              <a:srgbClr val="C2997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0" name="Freeform 178">
              <a:extLst>
                <a:ext uri="{FF2B5EF4-FFF2-40B4-BE49-F238E27FC236}">
                  <a16:creationId xmlns:a16="http://schemas.microsoft.com/office/drawing/2014/main" id="{DF68176B-36F8-60E5-F584-2818083D5188}"/>
                </a:ext>
              </a:extLst>
            </p:cNvPr>
            <p:cNvSpPr>
              <a:spLocks/>
            </p:cNvSpPr>
            <p:nvPr/>
          </p:nvSpPr>
          <p:spPr bwMode="auto">
            <a:xfrm>
              <a:off x="1433" y="1340"/>
              <a:ext cx="33" cy="11"/>
            </a:xfrm>
            <a:custGeom>
              <a:avLst/>
              <a:gdLst/>
              <a:ahLst/>
              <a:cxnLst>
                <a:cxn ang="0">
                  <a:pos x="58" y="1"/>
                </a:cxn>
                <a:cxn ang="0">
                  <a:pos x="57" y="0"/>
                </a:cxn>
                <a:cxn ang="0">
                  <a:pos x="56" y="0"/>
                </a:cxn>
                <a:cxn ang="0">
                  <a:pos x="54" y="0"/>
                </a:cxn>
                <a:cxn ang="0">
                  <a:pos x="52" y="0"/>
                </a:cxn>
                <a:cxn ang="0">
                  <a:pos x="50" y="0"/>
                </a:cxn>
                <a:cxn ang="0">
                  <a:pos x="47" y="0"/>
                </a:cxn>
                <a:cxn ang="0">
                  <a:pos x="44" y="0"/>
                </a:cxn>
                <a:cxn ang="0">
                  <a:pos x="40" y="0"/>
                </a:cxn>
                <a:cxn ang="0">
                  <a:pos x="37" y="0"/>
                </a:cxn>
                <a:cxn ang="0">
                  <a:pos x="33" y="0"/>
                </a:cxn>
                <a:cxn ang="0">
                  <a:pos x="30" y="0"/>
                </a:cxn>
                <a:cxn ang="0">
                  <a:pos x="27" y="0"/>
                </a:cxn>
                <a:cxn ang="0">
                  <a:pos x="24" y="0"/>
                </a:cxn>
                <a:cxn ang="0">
                  <a:pos x="20" y="0"/>
                </a:cxn>
                <a:cxn ang="0">
                  <a:pos x="18" y="0"/>
                </a:cxn>
                <a:cxn ang="0">
                  <a:pos x="17" y="1"/>
                </a:cxn>
                <a:cxn ang="0">
                  <a:pos x="13" y="1"/>
                </a:cxn>
                <a:cxn ang="0">
                  <a:pos x="10" y="3"/>
                </a:cxn>
                <a:cxn ang="0">
                  <a:pos x="7" y="6"/>
                </a:cxn>
                <a:cxn ang="0">
                  <a:pos x="5" y="10"/>
                </a:cxn>
                <a:cxn ang="0">
                  <a:pos x="3" y="14"/>
                </a:cxn>
                <a:cxn ang="0">
                  <a:pos x="1" y="17"/>
                </a:cxn>
                <a:cxn ang="0">
                  <a:pos x="0" y="19"/>
                </a:cxn>
                <a:cxn ang="0">
                  <a:pos x="0" y="20"/>
                </a:cxn>
                <a:cxn ang="0">
                  <a:pos x="4" y="22"/>
                </a:cxn>
                <a:cxn ang="0">
                  <a:pos x="4" y="21"/>
                </a:cxn>
                <a:cxn ang="0">
                  <a:pos x="4" y="20"/>
                </a:cxn>
                <a:cxn ang="0">
                  <a:pos x="5" y="18"/>
                </a:cxn>
                <a:cxn ang="0">
                  <a:pos x="6" y="16"/>
                </a:cxn>
                <a:cxn ang="0">
                  <a:pos x="8" y="13"/>
                </a:cxn>
                <a:cxn ang="0">
                  <a:pos x="10" y="10"/>
                </a:cxn>
                <a:cxn ang="0">
                  <a:pos x="13" y="8"/>
                </a:cxn>
                <a:cxn ang="0">
                  <a:pos x="16" y="7"/>
                </a:cxn>
                <a:cxn ang="0">
                  <a:pos x="17" y="7"/>
                </a:cxn>
                <a:cxn ang="0">
                  <a:pos x="19" y="7"/>
                </a:cxn>
                <a:cxn ang="0">
                  <a:pos x="22" y="7"/>
                </a:cxn>
                <a:cxn ang="0">
                  <a:pos x="24" y="7"/>
                </a:cxn>
                <a:cxn ang="0">
                  <a:pos x="27" y="7"/>
                </a:cxn>
                <a:cxn ang="0">
                  <a:pos x="29" y="7"/>
                </a:cxn>
                <a:cxn ang="0">
                  <a:pos x="31" y="8"/>
                </a:cxn>
                <a:cxn ang="0">
                  <a:pos x="34" y="8"/>
                </a:cxn>
                <a:cxn ang="0">
                  <a:pos x="35" y="9"/>
                </a:cxn>
                <a:cxn ang="0">
                  <a:pos x="38" y="9"/>
                </a:cxn>
                <a:cxn ang="0">
                  <a:pos x="39" y="10"/>
                </a:cxn>
                <a:cxn ang="0">
                  <a:pos x="41" y="10"/>
                </a:cxn>
                <a:cxn ang="0">
                  <a:pos x="44" y="11"/>
                </a:cxn>
                <a:cxn ang="0">
                  <a:pos x="45" y="11"/>
                </a:cxn>
                <a:cxn ang="0">
                  <a:pos x="52" y="16"/>
                </a:cxn>
                <a:cxn ang="0">
                  <a:pos x="58" y="1"/>
                </a:cxn>
                <a:cxn ang="0">
                  <a:pos x="58" y="1"/>
                </a:cxn>
              </a:cxnLst>
              <a:rect l="0" t="0" r="r" b="b"/>
              <a:pathLst>
                <a:path w="58" h="22">
                  <a:moveTo>
                    <a:pt x="58" y="1"/>
                  </a:moveTo>
                  <a:lnTo>
                    <a:pt x="57" y="0"/>
                  </a:lnTo>
                  <a:lnTo>
                    <a:pt x="56" y="0"/>
                  </a:lnTo>
                  <a:lnTo>
                    <a:pt x="54" y="0"/>
                  </a:lnTo>
                  <a:lnTo>
                    <a:pt x="52" y="0"/>
                  </a:lnTo>
                  <a:lnTo>
                    <a:pt x="50" y="0"/>
                  </a:lnTo>
                  <a:lnTo>
                    <a:pt x="47" y="0"/>
                  </a:lnTo>
                  <a:lnTo>
                    <a:pt x="44" y="0"/>
                  </a:lnTo>
                  <a:lnTo>
                    <a:pt x="40" y="0"/>
                  </a:lnTo>
                  <a:lnTo>
                    <a:pt x="37" y="0"/>
                  </a:lnTo>
                  <a:lnTo>
                    <a:pt x="33" y="0"/>
                  </a:lnTo>
                  <a:lnTo>
                    <a:pt x="30" y="0"/>
                  </a:lnTo>
                  <a:lnTo>
                    <a:pt x="27" y="0"/>
                  </a:lnTo>
                  <a:lnTo>
                    <a:pt x="24" y="0"/>
                  </a:lnTo>
                  <a:lnTo>
                    <a:pt x="20" y="0"/>
                  </a:lnTo>
                  <a:lnTo>
                    <a:pt x="18" y="0"/>
                  </a:lnTo>
                  <a:lnTo>
                    <a:pt x="17" y="1"/>
                  </a:lnTo>
                  <a:lnTo>
                    <a:pt x="13" y="1"/>
                  </a:lnTo>
                  <a:lnTo>
                    <a:pt x="10" y="3"/>
                  </a:lnTo>
                  <a:lnTo>
                    <a:pt x="7" y="6"/>
                  </a:lnTo>
                  <a:lnTo>
                    <a:pt x="5" y="10"/>
                  </a:lnTo>
                  <a:lnTo>
                    <a:pt x="3" y="14"/>
                  </a:lnTo>
                  <a:lnTo>
                    <a:pt x="1" y="17"/>
                  </a:lnTo>
                  <a:lnTo>
                    <a:pt x="0" y="19"/>
                  </a:lnTo>
                  <a:lnTo>
                    <a:pt x="0" y="20"/>
                  </a:lnTo>
                  <a:lnTo>
                    <a:pt x="4" y="22"/>
                  </a:lnTo>
                  <a:lnTo>
                    <a:pt x="4" y="21"/>
                  </a:lnTo>
                  <a:lnTo>
                    <a:pt x="4" y="20"/>
                  </a:lnTo>
                  <a:lnTo>
                    <a:pt x="5" y="18"/>
                  </a:lnTo>
                  <a:lnTo>
                    <a:pt x="6" y="16"/>
                  </a:lnTo>
                  <a:lnTo>
                    <a:pt x="8" y="13"/>
                  </a:lnTo>
                  <a:lnTo>
                    <a:pt x="10" y="10"/>
                  </a:lnTo>
                  <a:lnTo>
                    <a:pt x="13" y="8"/>
                  </a:lnTo>
                  <a:lnTo>
                    <a:pt x="16" y="7"/>
                  </a:lnTo>
                  <a:lnTo>
                    <a:pt x="17" y="7"/>
                  </a:lnTo>
                  <a:lnTo>
                    <a:pt x="19" y="7"/>
                  </a:lnTo>
                  <a:lnTo>
                    <a:pt x="22" y="7"/>
                  </a:lnTo>
                  <a:lnTo>
                    <a:pt x="24" y="7"/>
                  </a:lnTo>
                  <a:lnTo>
                    <a:pt x="27" y="7"/>
                  </a:lnTo>
                  <a:lnTo>
                    <a:pt x="29" y="7"/>
                  </a:lnTo>
                  <a:lnTo>
                    <a:pt x="31" y="8"/>
                  </a:lnTo>
                  <a:lnTo>
                    <a:pt x="34" y="8"/>
                  </a:lnTo>
                  <a:lnTo>
                    <a:pt x="35" y="9"/>
                  </a:lnTo>
                  <a:lnTo>
                    <a:pt x="38" y="9"/>
                  </a:lnTo>
                  <a:lnTo>
                    <a:pt x="39" y="10"/>
                  </a:lnTo>
                  <a:lnTo>
                    <a:pt x="41" y="10"/>
                  </a:lnTo>
                  <a:lnTo>
                    <a:pt x="44" y="11"/>
                  </a:lnTo>
                  <a:lnTo>
                    <a:pt x="45" y="11"/>
                  </a:lnTo>
                  <a:lnTo>
                    <a:pt x="52" y="16"/>
                  </a:lnTo>
                  <a:lnTo>
                    <a:pt x="58" y="1"/>
                  </a:lnTo>
                  <a:lnTo>
                    <a:pt x="58"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1" name="Freeform 179">
              <a:extLst>
                <a:ext uri="{FF2B5EF4-FFF2-40B4-BE49-F238E27FC236}">
                  <a16:creationId xmlns:a16="http://schemas.microsoft.com/office/drawing/2014/main" id="{B0E7BA9E-3DBE-4B4F-4B0D-C58728F55C96}"/>
                </a:ext>
              </a:extLst>
            </p:cNvPr>
            <p:cNvSpPr>
              <a:spLocks/>
            </p:cNvSpPr>
            <p:nvPr/>
          </p:nvSpPr>
          <p:spPr bwMode="auto">
            <a:xfrm>
              <a:off x="1441" y="1353"/>
              <a:ext cx="22" cy="9"/>
            </a:xfrm>
            <a:custGeom>
              <a:avLst/>
              <a:gdLst/>
              <a:ahLst/>
              <a:cxnLst>
                <a:cxn ang="0">
                  <a:pos x="41" y="9"/>
                </a:cxn>
                <a:cxn ang="0">
                  <a:pos x="40" y="8"/>
                </a:cxn>
                <a:cxn ang="0">
                  <a:pos x="38" y="6"/>
                </a:cxn>
                <a:cxn ang="0">
                  <a:pos x="37" y="5"/>
                </a:cxn>
                <a:cxn ang="0">
                  <a:pos x="35" y="4"/>
                </a:cxn>
                <a:cxn ang="0">
                  <a:pos x="32" y="3"/>
                </a:cxn>
                <a:cxn ang="0">
                  <a:pos x="30" y="2"/>
                </a:cxn>
                <a:cxn ang="0">
                  <a:pos x="27" y="1"/>
                </a:cxn>
                <a:cxn ang="0">
                  <a:pos x="24" y="0"/>
                </a:cxn>
                <a:cxn ang="0">
                  <a:pos x="21" y="0"/>
                </a:cxn>
                <a:cxn ang="0">
                  <a:pos x="19" y="0"/>
                </a:cxn>
                <a:cxn ang="0">
                  <a:pos x="16" y="0"/>
                </a:cxn>
                <a:cxn ang="0">
                  <a:pos x="15" y="0"/>
                </a:cxn>
                <a:cxn ang="0">
                  <a:pos x="5" y="4"/>
                </a:cxn>
                <a:cxn ang="0">
                  <a:pos x="0" y="9"/>
                </a:cxn>
                <a:cxn ang="0">
                  <a:pos x="11" y="9"/>
                </a:cxn>
                <a:cxn ang="0">
                  <a:pos x="11" y="10"/>
                </a:cxn>
                <a:cxn ang="0">
                  <a:pos x="11" y="13"/>
                </a:cxn>
                <a:cxn ang="0">
                  <a:pos x="12" y="14"/>
                </a:cxn>
                <a:cxn ang="0">
                  <a:pos x="13" y="15"/>
                </a:cxn>
                <a:cxn ang="0">
                  <a:pos x="15" y="15"/>
                </a:cxn>
                <a:cxn ang="0">
                  <a:pos x="18" y="16"/>
                </a:cxn>
                <a:cxn ang="0">
                  <a:pos x="21" y="15"/>
                </a:cxn>
                <a:cxn ang="0">
                  <a:pos x="23" y="15"/>
                </a:cxn>
                <a:cxn ang="0">
                  <a:pos x="24" y="14"/>
                </a:cxn>
                <a:cxn ang="0">
                  <a:pos x="26" y="13"/>
                </a:cxn>
                <a:cxn ang="0">
                  <a:pos x="26" y="10"/>
                </a:cxn>
                <a:cxn ang="0">
                  <a:pos x="27" y="9"/>
                </a:cxn>
                <a:cxn ang="0">
                  <a:pos x="34" y="11"/>
                </a:cxn>
                <a:cxn ang="0">
                  <a:pos x="41" y="9"/>
                </a:cxn>
                <a:cxn ang="0">
                  <a:pos x="41" y="9"/>
                </a:cxn>
              </a:cxnLst>
              <a:rect l="0" t="0" r="r" b="b"/>
              <a:pathLst>
                <a:path w="41" h="16">
                  <a:moveTo>
                    <a:pt x="41" y="9"/>
                  </a:moveTo>
                  <a:lnTo>
                    <a:pt x="40" y="8"/>
                  </a:lnTo>
                  <a:lnTo>
                    <a:pt x="38" y="6"/>
                  </a:lnTo>
                  <a:lnTo>
                    <a:pt x="37" y="5"/>
                  </a:lnTo>
                  <a:lnTo>
                    <a:pt x="35" y="4"/>
                  </a:lnTo>
                  <a:lnTo>
                    <a:pt x="32" y="3"/>
                  </a:lnTo>
                  <a:lnTo>
                    <a:pt x="30" y="2"/>
                  </a:lnTo>
                  <a:lnTo>
                    <a:pt x="27" y="1"/>
                  </a:lnTo>
                  <a:lnTo>
                    <a:pt x="24" y="0"/>
                  </a:lnTo>
                  <a:lnTo>
                    <a:pt x="21" y="0"/>
                  </a:lnTo>
                  <a:lnTo>
                    <a:pt x="19" y="0"/>
                  </a:lnTo>
                  <a:lnTo>
                    <a:pt x="16" y="0"/>
                  </a:lnTo>
                  <a:lnTo>
                    <a:pt x="15" y="0"/>
                  </a:lnTo>
                  <a:lnTo>
                    <a:pt x="5" y="4"/>
                  </a:lnTo>
                  <a:lnTo>
                    <a:pt x="0" y="9"/>
                  </a:lnTo>
                  <a:lnTo>
                    <a:pt x="11" y="9"/>
                  </a:lnTo>
                  <a:lnTo>
                    <a:pt x="11" y="10"/>
                  </a:lnTo>
                  <a:lnTo>
                    <a:pt x="11" y="13"/>
                  </a:lnTo>
                  <a:lnTo>
                    <a:pt x="12" y="14"/>
                  </a:lnTo>
                  <a:lnTo>
                    <a:pt x="13" y="15"/>
                  </a:lnTo>
                  <a:lnTo>
                    <a:pt x="15" y="15"/>
                  </a:lnTo>
                  <a:lnTo>
                    <a:pt x="18" y="16"/>
                  </a:lnTo>
                  <a:lnTo>
                    <a:pt x="21" y="15"/>
                  </a:lnTo>
                  <a:lnTo>
                    <a:pt x="23" y="15"/>
                  </a:lnTo>
                  <a:lnTo>
                    <a:pt x="24" y="14"/>
                  </a:lnTo>
                  <a:lnTo>
                    <a:pt x="26" y="13"/>
                  </a:lnTo>
                  <a:lnTo>
                    <a:pt x="26" y="10"/>
                  </a:lnTo>
                  <a:lnTo>
                    <a:pt x="27" y="9"/>
                  </a:lnTo>
                  <a:lnTo>
                    <a:pt x="34" y="11"/>
                  </a:lnTo>
                  <a:lnTo>
                    <a:pt x="41" y="9"/>
                  </a:lnTo>
                  <a:lnTo>
                    <a:pt x="41" y="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2" name="Freeform 180">
              <a:extLst>
                <a:ext uri="{FF2B5EF4-FFF2-40B4-BE49-F238E27FC236}">
                  <a16:creationId xmlns:a16="http://schemas.microsoft.com/office/drawing/2014/main" id="{982380D1-8463-7750-E47D-4B1F94E5D544}"/>
                </a:ext>
              </a:extLst>
            </p:cNvPr>
            <p:cNvSpPr>
              <a:spLocks/>
            </p:cNvSpPr>
            <p:nvPr/>
          </p:nvSpPr>
          <p:spPr bwMode="auto">
            <a:xfrm>
              <a:off x="1495" y="1356"/>
              <a:ext cx="22" cy="8"/>
            </a:xfrm>
            <a:custGeom>
              <a:avLst/>
              <a:gdLst/>
              <a:ahLst/>
              <a:cxnLst>
                <a:cxn ang="0">
                  <a:pos x="0" y="8"/>
                </a:cxn>
                <a:cxn ang="0">
                  <a:pos x="0" y="7"/>
                </a:cxn>
                <a:cxn ang="0">
                  <a:pos x="1" y="4"/>
                </a:cxn>
                <a:cxn ang="0">
                  <a:pos x="2" y="2"/>
                </a:cxn>
                <a:cxn ang="0">
                  <a:pos x="4" y="1"/>
                </a:cxn>
                <a:cxn ang="0">
                  <a:pos x="6" y="0"/>
                </a:cxn>
                <a:cxn ang="0">
                  <a:pos x="10" y="0"/>
                </a:cxn>
                <a:cxn ang="0">
                  <a:pos x="13" y="0"/>
                </a:cxn>
                <a:cxn ang="0">
                  <a:pos x="16" y="0"/>
                </a:cxn>
                <a:cxn ang="0">
                  <a:pos x="19" y="0"/>
                </a:cxn>
                <a:cxn ang="0">
                  <a:pos x="21" y="1"/>
                </a:cxn>
                <a:cxn ang="0">
                  <a:pos x="23" y="1"/>
                </a:cxn>
                <a:cxn ang="0">
                  <a:pos x="25" y="1"/>
                </a:cxn>
                <a:cxn ang="0">
                  <a:pos x="25" y="1"/>
                </a:cxn>
                <a:cxn ang="0">
                  <a:pos x="26" y="1"/>
                </a:cxn>
                <a:cxn ang="0">
                  <a:pos x="39" y="10"/>
                </a:cxn>
                <a:cxn ang="0">
                  <a:pos x="32" y="10"/>
                </a:cxn>
                <a:cxn ang="0">
                  <a:pos x="24" y="7"/>
                </a:cxn>
                <a:cxn ang="0">
                  <a:pos x="24" y="8"/>
                </a:cxn>
                <a:cxn ang="0">
                  <a:pos x="24" y="10"/>
                </a:cxn>
                <a:cxn ang="0">
                  <a:pos x="22" y="12"/>
                </a:cxn>
                <a:cxn ang="0">
                  <a:pos x="19" y="13"/>
                </a:cxn>
                <a:cxn ang="0">
                  <a:pos x="17" y="14"/>
                </a:cxn>
                <a:cxn ang="0">
                  <a:pos x="15" y="14"/>
                </a:cxn>
                <a:cxn ang="0">
                  <a:pos x="14" y="14"/>
                </a:cxn>
                <a:cxn ang="0">
                  <a:pos x="11" y="14"/>
                </a:cxn>
                <a:cxn ang="0">
                  <a:pos x="10" y="13"/>
                </a:cxn>
                <a:cxn ang="0">
                  <a:pos x="8" y="8"/>
                </a:cxn>
                <a:cxn ang="0">
                  <a:pos x="0" y="8"/>
                </a:cxn>
                <a:cxn ang="0">
                  <a:pos x="0" y="8"/>
                </a:cxn>
              </a:cxnLst>
              <a:rect l="0" t="0" r="r" b="b"/>
              <a:pathLst>
                <a:path w="39" h="14">
                  <a:moveTo>
                    <a:pt x="0" y="8"/>
                  </a:moveTo>
                  <a:lnTo>
                    <a:pt x="0" y="7"/>
                  </a:lnTo>
                  <a:lnTo>
                    <a:pt x="1" y="4"/>
                  </a:lnTo>
                  <a:lnTo>
                    <a:pt x="2" y="2"/>
                  </a:lnTo>
                  <a:lnTo>
                    <a:pt x="4" y="1"/>
                  </a:lnTo>
                  <a:lnTo>
                    <a:pt x="6" y="0"/>
                  </a:lnTo>
                  <a:lnTo>
                    <a:pt x="10" y="0"/>
                  </a:lnTo>
                  <a:lnTo>
                    <a:pt x="13" y="0"/>
                  </a:lnTo>
                  <a:lnTo>
                    <a:pt x="16" y="0"/>
                  </a:lnTo>
                  <a:lnTo>
                    <a:pt x="19" y="0"/>
                  </a:lnTo>
                  <a:lnTo>
                    <a:pt x="21" y="1"/>
                  </a:lnTo>
                  <a:lnTo>
                    <a:pt x="23" y="1"/>
                  </a:lnTo>
                  <a:lnTo>
                    <a:pt x="25" y="1"/>
                  </a:lnTo>
                  <a:lnTo>
                    <a:pt x="25" y="1"/>
                  </a:lnTo>
                  <a:lnTo>
                    <a:pt x="26" y="1"/>
                  </a:lnTo>
                  <a:lnTo>
                    <a:pt x="39" y="10"/>
                  </a:lnTo>
                  <a:lnTo>
                    <a:pt x="32" y="10"/>
                  </a:lnTo>
                  <a:lnTo>
                    <a:pt x="24" y="7"/>
                  </a:lnTo>
                  <a:lnTo>
                    <a:pt x="24" y="8"/>
                  </a:lnTo>
                  <a:lnTo>
                    <a:pt x="24" y="10"/>
                  </a:lnTo>
                  <a:lnTo>
                    <a:pt x="22" y="12"/>
                  </a:lnTo>
                  <a:lnTo>
                    <a:pt x="19" y="13"/>
                  </a:lnTo>
                  <a:lnTo>
                    <a:pt x="17" y="14"/>
                  </a:lnTo>
                  <a:lnTo>
                    <a:pt x="15" y="14"/>
                  </a:lnTo>
                  <a:lnTo>
                    <a:pt x="14" y="14"/>
                  </a:lnTo>
                  <a:lnTo>
                    <a:pt x="11" y="14"/>
                  </a:lnTo>
                  <a:lnTo>
                    <a:pt x="10" y="13"/>
                  </a:lnTo>
                  <a:lnTo>
                    <a:pt x="8" y="8"/>
                  </a:lnTo>
                  <a:lnTo>
                    <a:pt x="0" y="8"/>
                  </a:lnTo>
                  <a:lnTo>
                    <a:pt x="0" y="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3" name="Freeform 181">
              <a:extLst>
                <a:ext uri="{FF2B5EF4-FFF2-40B4-BE49-F238E27FC236}">
                  <a16:creationId xmlns:a16="http://schemas.microsoft.com/office/drawing/2014/main" id="{76393E22-5972-1B84-C468-544CEBF78941}"/>
                </a:ext>
              </a:extLst>
            </p:cNvPr>
            <p:cNvSpPr>
              <a:spLocks/>
            </p:cNvSpPr>
            <p:nvPr/>
          </p:nvSpPr>
          <p:spPr bwMode="auto">
            <a:xfrm>
              <a:off x="1495" y="1343"/>
              <a:ext cx="28" cy="11"/>
            </a:xfrm>
            <a:custGeom>
              <a:avLst/>
              <a:gdLst/>
              <a:ahLst/>
              <a:cxnLst>
                <a:cxn ang="0">
                  <a:pos x="48" y="20"/>
                </a:cxn>
                <a:cxn ang="0">
                  <a:pos x="46" y="18"/>
                </a:cxn>
                <a:cxn ang="0">
                  <a:pos x="43" y="15"/>
                </a:cxn>
                <a:cxn ang="0">
                  <a:pos x="41" y="13"/>
                </a:cxn>
                <a:cxn ang="0">
                  <a:pos x="39" y="12"/>
                </a:cxn>
                <a:cxn ang="0">
                  <a:pos x="37" y="10"/>
                </a:cxn>
                <a:cxn ang="0">
                  <a:pos x="34" y="10"/>
                </a:cxn>
                <a:cxn ang="0">
                  <a:pos x="32" y="10"/>
                </a:cxn>
                <a:cxn ang="0">
                  <a:pos x="30" y="10"/>
                </a:cxn>
                <a:cxn ang="0">
                  <a:pos x="28" y="10"/>
                </a:cxn>
                <a:cxn ang="0">
                  <a:pos x="25" y="10"/>
                </a:cxn>
                <a:cxn ang="0">
                  <a:pos x="22" y="10"/>
                </a:cxn>
                <a:cxn ang="0">
                  <a:pos x="19" y="10"/>
                </a:cxn>
                <a:cxn ang="0">
                  <a:pos x="16" y="11"/>
                </a:cxn>
                <a:cxn ang="0">
                  <a:pos x="14" y="11"/>
                </a:cxn>
                <a:cxn ang="0">
                  <a:pos x="11" y="11"/>
                </a:cxn>
                <a:cxn ang="0">
                  <a:pos x="8" y="11"/>
                </a:cxn>
                <a:cxn ang="0">
                  <a:pos x="6" y="12"/>
                </a:cxn>
                <a:cxn ang="0">
                  <a:pos x="4" y="12"/>
                </a:cxn>
                <a:cxn ang="0">
                  <a:pos x="1" y="12"/>
                </a:cxn>
                <a:cxn ang="0">
                  <a:pos x="0" y="13"/>
                </a:cxn>
                <a:cxn ang="0">
                  <a:pos x="0" y="1"/>
                </a:cxn>
                <a:cxn ang="0">
                  <a:pos x="34" y="0"/>
                </a:cxn>
                <a:cxn ang="0">
                  <a:pos x="47" y="7"/>
                </a:cxn>
                <a:cxn ang="0">
                  <a:pos x="48" y="20"/>
                </a:cxn>
                <a:cxn ang="0">
                  <a:pos x="48" y="20"/>
                </a:cxn>
              </a:cxnLst>
              <a:rect l="0" t="0" r="r" b="b"/>
              <a:pathLst>
                <a:path w="48" h="20">
                  <a:moveTo>
                    <a:pt x="48" y="20"/>
                  </a:moveTo>
                  <a:lnTo>
                    <a:pt x="46" y="18"/>
                  </a:lnTo>
                  <a:lnTo>
                    <a:pt x="43" y="15"/>
                  </a:lnTo>
                  <a:lnTo>
                    <a:pt x="41" y="13"/>
                  </a:lnTo>
                  <a:lnTo>
                    <a:pt x="39" y="12"/>
                  </a:lnTo>
                  <a:lnTo>
                    <a:pt x="37" y="10"/>
                  </a:lnTo>
                  <a:lnTo>
                    <a:pt x="34" y="10"/>
                  </a:lnTo>
                  <a:lnTo>
                    <a:pt x="32" y="10"/>
                  </a:lnTo>
                  <a:lnTo>
                    <a:pt x="30" y="10"/>
                  </a:lnTo>
                  <a:lnTo>
                    <a:pt x="28" y="10"/>
                  </a:lnTo>
                  <a:lnTo>
                    <a:pt x="25" y="10"/>
                  </a:lnTo>
                  <a:lnTo>
                    <a:pt x="22" y="10"/>
                  </a:lnTo>
                  <a:lnTo>
                    <a:pt x="19" y="10"/>
                  </a:lnTo>
                  <a:lnTo>
                    <a:pt x="16" y="11"/>
                  </a:lnTo>
                  <a:lnTo>
                    <a:pt x="14" y="11"/>
                  </a:lnTo>
                  <a:lnTo>
                    <a:pt x="11" y="11"/>
                  </a:lnTo>
                  <a:lnTo>
                    <a:pt x="8" y="11"/>
                  </a:lnTo>
                  <a:lnTo>
                    <a:pt x="6" y="12"/>
                  </a:lnTo>
                  <a:lnTo>
                    <a:pt x="4" y="12"/>
                  </a:lnTo>
                  <a:lnTo>
                    <a:pt x="1" y="12"/>
                  </a:lnTo>
                  <a:lnTo>
                    <a:pt x="0" y="13"/>
                  </a:lnTo>
                  <a:lnTo>
                    <a:pt x="0" y="1"/>
                  </a:lnTo>
                  <a:lnTo>
                    <a:pt x="34" y="0"/>
                  </a:lnTo>
                  <a:lnTo>
                    <a:pt x="47" y="7"/>
                  </a:lnTo>
                  <a:lnTo>
                    <a:pt x="48" y="20"/>
                  </a:lnTo>
                  <a:lnTo>
                    <a:pt x="48" y="2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4" name="Freeform 182">
              <a:extLst>
                <a:ext uri="{FF2B5EF4-FFF2-40B4-BE49-F238E27FC236}">
                  <a16:creationId xmlns:a16="http://schemas.microsoft.com/office/drawing/2014/main" id="{45F98CB4-4606-7C35-71F0-C34C443247C5}"/>
                </a:ext>
              </a:extLst>
            </p:cNvPr>
            <p:cNvSpPr>
              <a:spLocks/>
            </p:cNvSpPr>
            <p:nvPr/>
          </p:nvSpPr>
          <p:spPr bwMode="auto">
            <a:xfrm>
              <a:off x="1466" y="1346"/>
              <a:ext cx="8" cy="16"/>
            </a:xfrm>
            <a:custGeom>
              <a:avLst/>
              <a:gdLst/>
              <a:ahLst/>
              <a:cxnLst>
                <a:cxn ang="0">
                  <a:pos x="1" y="0"/>
                </a:cxn>
                <a:cxn ang="0">
                  <a:pos x="2" y="0"/>
                </a:cxn>
                <a:cxn ang="0">
                  <a:pos x="4" y="0"/>
                </a:cxn>
                <a:cxn ang="0">
                  <a:pos x="6" y="2"/>
                </a:cxn>
                <a:cxn ang="0">
                  <a:pos x="8" y="3"/>
                </a:cxn>
                <a:cxn ang="0">
                  <a:pos x="10" y="5"/>
                </a:cxn>
                <a:cxn ang="0">
                  <a:pos x="12" y="6"/>
                </a:cxn>
                <a:cxn ang="0">
                  <a:pos x="13" y="9"/>
                </a:cxn>
                <a:cxn ang="0">
                  <a:pos x="13" y="12"/>
                </a:cxn>
                <a:cxn ang="0">
                  <a:pos x="13" y="15"/>
                </a:cxn>
                <a:cxn ang="0">
                  <a:pos x="13" y="17"/>
                </a:cxn>
                <a:cxn ang="0">
                  <a:pos x="13" y="21"/>
                </a:cxn>
                <a:cxn ang="0">
                  <a:pos x="13" y="23"/>
                </a:cxn>
                <a:cxn ang="0">
                  <a:pos x="13" y="25"/>
                </a:cxn>
                <a:cxn ang="0">
                  <a:pos x="13" y="27"/>
                </a:cxn>
                <a:cxn ang="0">
                  <a:pos x="13" y="27"/>
                </a:cxn>
                <a:cxn ang="0">
                  <a:pos x="0" y="27"/>
                </a:cxn>
                <a:cxn ang="0">
                  <a:pos x="1" y="0"/>
                </a:cxn>
                <a:cxn ang="0">
                  <a:pos x="1" y="0"/>
                </a:cxn>
              </a:cxnLst>
              <a:rect l="0" t="0" r="r" b="b"/>
              <a:pathLst>
                <a:path w="13" h="27">
                  <a:moveTo>
                    <a:pt x="1" y="0"/>
                  </a:moveTo>
                  <a:lnTo>
                    <a:pt x="2" y="0"/>
                  </a:lnTo>
                  <a:lnTo>
                    <a:pt x="4" y="0"/>
                  </a:lnTo>
                  <a:lnTo>
                    <a:pt x="6" y="2"/>
                  </a:lnTo>
                  <a:lnTo>
                    <a:pt x="8" y="3"/>
                  </a:lnTo>
                  <a:lnTo>
                    <a:pt x="10" y="5"/>
                  </a:lnTo>
                  <a:lnTo>
                    <a:pt x="12" y="6"/>
                  </a:lnTo>
                  <a:lnTo>
                    <a:pt x="13" y="9"/>
                  </a:lnTo>
                  <a:lnTo>
                    <a:pt x="13" y="12"/>
                  </a:lnTo>
                  <a:lnTo>
                    <a:pt x="13" y="15"/>
                  </a:lnTo>
                  <a:lnTo>
                    <a:pt x="13" y="17"/>
                  </a:lnTo>
                  <a:lnTo>
                    <a:pt x="13" y="21"/>
                  </a:lnTo>
                  <a:lnTo>
                    <a:pt x="13" y="23"/>
                  </a:lnTo>
                  <a:lnTo>
                    <a:pt x="13" y="25"/>
                  </a:lnTo>
                  <a:lnTo>
                    <a:pt x="13" y="27"/>
                  </a:lnTo>
                  <a:lnTo>
                    <a:pt x="13" y="27"/>
                  </a:lnTo>
                  <a:lnTo>
                    <a:pt x="0" y="27"/>
                  </a:lnTo>
                  <a:lnTo>
                    <a:pt x="1" y="0"/>
                  </a:lnTo>
                  <a:lnTo>
                    <a:pt x="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5" name="Freeform 183">
              <a:extLst>
                <a:ext uri="{FF2B5EF4-FFF2-40B4-BE49-F238E27FC236}">
                  <a16:creationId xmlns:a16="http://schemas.microsoft.com/office/drawing/2014/main" id="{46C69B57-B2A9-AAAD-D464-7BC60B2B1025}"/>
                </a:ext>
              </a:extLst>
            </p:cNvPr>
            <p:cNvSpPr>
              <a:spLocks/>
            </p:cNvSpPr>
            <p:nvPr/>
          </p:nvSpPr>
          <p:spPr bwMode="auto">
            <a:xfrm>
              <a:off x="1453" y="1401"/>
              <a:ext cx="45" cy="10"/>
            </a:xfrm>
            <a:custGeom>
              <a:avLst/>
              <a:gdLst/>
              <a:ahLst/>
              <a:cxnLst>
                <a:cxn ang="0">
                  <a:pos x="0" y="7"/>
                </a:cxn>
                <a:cxn ang="0">
                  <a:pos x="7" y="11"/>
                </a:cxn>
                <a:cxn ang="0">
                  <a:pos x="26" y="10"/>
                </a:cxn>
                <a:cxn ang="0">
                  <a:pos x="39" y="14"/>
                </a:cxn>
                <a:cxn ang="0">
                  <a:pos x="40" y="12"/>
                </a:cxn>
                <a:cxn ang="0">
                  <a:pos x="44" y="12"/>
                </a:cxn>
                <a:cxn ang="0">
                  <a:pos x="47" y="12"/>
                </a:cxn>
                <a:cxn ang="0">
                  <a:pos x="50" y="12"/>
                </a:cxn>
                <a:cxn ang="0">
                  <a:pos x="53" y="12"/>
                </a:cxn>
                <a:cxn ang="0">
                  <a:pos x="56" y="12"/>
                </a:cxn>
                <a:cxn ang="0">
                  <a:pos x="59" y="12"/>
                </a:cxn>
                <a:cxn ang="0">
                  <a:pos x="60" y="12"/>
                </a:cxn>
                <a:cxn ang="0">
                  <a:pos x="70" y="19"/>
                </a:cxn>
                <a:cxn ang="0">
                  <a:pos x="76" y="19"/>
                </a:cxn>
                <a:cxn ang="0">
                  <a:pos x="76" y="14"/>
                </a:cxn>
                <a:cxn ang="0">
                  <a:pos x="70" y="11"/>
                </a:cxn>
                <a:cxn ang="0">
                  <a:pos x="69" y="10"/>
                </a:cxn>
                <a:cxn ang="0">
                  <a:pos x="66" y="7"/>
                </a:cxn>
                <a:cxn ang="0">
                  <a:pos x="64" y="6"/>
                </a:cxn>
                <a:cxn ang="0">
                  <a:pos x="62" y="5"/>
                </a:cxn>
                <a:cxn ang="0">
                  <a:pos x="60" y="3"/>
                </a:cxn>
                <a:cxn ang="0">
                  <a:pos x="59" y="2"/>
                </a:cxn>
                <a:cxn ang="0">
                  <a:pos x="56" y="2"/>
                </a:cxn>
                <a:cxn ang="0">
                  <a:pos x="54" y="2"/>
                </a:cxn>
                <a:cxn ang="0">
                  <a:pos x="51" y="4"/>
                </a:cxn>
                <a:cxn ang="0">
                  <a:pos x="49" y="5"/>
                </a:cxn>
                <a:cxn ang="0">
                  <a:pos x="46" y="6"/>
                </a:cxn>
                <a:cxn ang="0">
                  <a:pos x="44" y="7"/>
                </a:cxn>
                <a:cxn ang="0">
                  <a:pos x="43" y="8"/>
                </a:cxn>
                <a:cxn ang="0">
                  <a:pos x="43" y="9"/>
                </a:cxn>
                <a:cxn ang="0">
                  <a:pos x="42" y="8"/>
                </a:cxn>
                <a:cxn ang="0">
                  <a:pos x="40" y="7"/>
                </a:cxn>
                <a:cxn ang="0">
                  <a:pos x="38" y="5"/>
                </a:cxn>
                <a:cxn ang="0">
                  <a:pos x="36" y="4"/>
                </a:cxn>
                <a:cxn ang="0">
                  <a:pos x="34" y="2"/>
                </a:cxn>
                <a:cxn ang="0">
                  <a:pos x="32" y="1"/>
                </a:cxn>
                <a:cxn ang="0">
                  <a:pos x="29" y="0"/>
                </a:cxn>
                <a:cxn ang="0">
                  <a:pos x="28" y="0"/>
                </a:cxn>
                <a:cxn ang="0">
                  <a:pos x="25" y="0"/>
                </a:cxn>
                <a:cxn ang="0">
                  <a:pos x="22" y="1"/>
                </a:cxn>
                <a:cxn ang="0">
                  <a:pos x="19" y="2"/>
                </a:cxn>
                <a:cxn ang="0">
                  <a:pos x="16" y="4"/>
                </a:cxn>
                <a:cxn ang="0">
                  <a:pos x="13" y="5"/>
                </a:cxn>
                <a:cxn ang="0">
                  <a:pos x="11" y="6"/>
                </a:cxn>
                <a:cxn ang="0">
                  <a:pos x="9" y="6"/>
                </a:cxn>
                <a:cxn ang="0">
                  <a:pos x="9" y="7"/>
                </a:cxn>
                <a:cxn ang="0">
                  <a:pos x="0" y="7"/>
                </a:cxn>
                <a:cxn ang="0">
                  <a:pos x="0" y="7"/>
                </a:cxn>
              </a:cxnLst>
              <a:rect l="0" t="0" r="r" b="b"/>
              <a:pathLst>
                <a:path w="76" h="19">
                  <a:moveTo>
                    <a:pt x="0" y="7"/>
                  </a:moveTo>
                  <a:lnTo>
                    <a:pt x="7" y="11"/>
                  </a:lnTo>
                  <a:lnTo>
                    <a:pt x="26" y="10"/>
                  </a:lnTo>
                  <a:lnTo>
                    <a:pt x="39" y="14"/>
                  </a:lnTo>
                  <a:lnTo>
                    <a:pt x="40" y="12"/>
                  </a:lnTo>
                  <a:lnTo>
                    <a:pt x="44" y="12"/>
                  </a:lnTo>
                  <a:lnTo>
                    <a:pt x="47" y="12"/>
                  </a:lnTo>
                  <a:lnTo>
                    <a:pt x="50" y="12"/>
                  </a:lnTo>
                  <a:lnTo>
                    <a:pt x="53" y="12"/>
                  </a:lnTo>
                  <a:lnTo>
                    <a:pt x="56" y="12"/>
                  </a:lnTo>
                  <a:lnTo>
                    <a:pt x="59" y="12"/>
                  </a:lnTo>
                  <a:lnTo>
                    <a:pt x="60" y="12"/>
                  </a:lnTo>
                  <a:lnTo>
                    <a:pt x="70" y="19"/>
                  </a:lnTo>
                  <a:lnTo>
                    <a:pt x="76" y="19"/>
                  </a:lnTo>
                  <a:lnTo>
                    <a:pt x="76" y="14"/>
                  </a:lnTo>
                  <a:lnTo>
                    <a:pt x="70" y="11"/>
                  </a:lnTo>
                  <a:lnTo>
                    <a:pt x="69" y="10"/>
                  </a:lnTo>
                  <a:lnTo>
                    <a:pt x="66" y="7"/>
                  </a:lnTo>
                  <a:lnTo>
                    <a:pt x="64" y="6"/>
                  </a:lnTo>
                  <a:lnTo>
                    <a:pt x="62" y="5"/>
                  </a:lnTo>
                  <a:lnTo>
                    <a:pt x="60" y="3"/>
                  </a:lnTo>
                  <a:lnTo>
                    <a:pt x="59" y="2"/>
                  </a:lnTo>
                  <a:lnTo>
                    <a:pt x="56" y="2"/>
                  </a:lnTo>
                  <a:lnTo>
                    <a:pt x="54" y="2"/>
                  </a:lnTo>
                  <a:lnTo>
                    <a:pt x="51" y="4"/>
                  </a:lnTo>
                  <a:lnTo>
                    <a:pt x="49" y="5"/>
                  </a:lnTo>
                  <a:lnTo>
                    <a:pt x="46" y="6"/>
                  </a:lnTo>
                  <a:lnTo>
                    <a:pt x="44" y="7"/>
                  </a:lnTo>
                  <a:lnTo>
                    <a:pt x="43" y="8"/>
                  </a:lnTo>
                  <a:lnTo>
                    <a:pt x="43" y="9"/>
                  </a:lnTo>
                  <a:lnTo>
                    <a:pt x="42" y="8"/>
                  </a:lnTo>
                  <a:lnTo>
                    <a:pt x="40" y="7"/>
                  </a:lnTo>
                  <a:lnTo>
                    <a:pt x="38" y="5"/>
                  </a:lnTo>
                  <a:lnTo>
                    <a:pt x="36" y="4"/>
                  </a:lnTo>
                  <a:lnTo>
                    <a:pt x="34" y="2"/>
                  </a:lnTo>
                  <a:lnTo>
                    <a:pt x="32" y="1"/>
                  </a:lnTo>
                  <a:lnTo>
                    <a:pt x="29" y="0"/>
                  </a:lnTo>
                  <a:lnTo>
                    <a:pt x="28" y="0"/>
                  </a:lnTo>
                  <a:lnTo>
                    <a:pt x="25" y="0"/>
                  </a:lnTo>
                  <a:lnTo>
                    <a:pt x="22" y="1"/>
                  </a:lnTo>
                  <a:lnTo>
                    <a:pt x="19" y="2"/>
                  </a:lnTo>
                  <a:lnTo>
                    <a:pt x="16" y="4"/>
                  </a:lnTo>
                  <a:lnTo>
                    <a:pt x="13" y="5"/>
                  </a:lnTo>
                  <a:lnTo>
                    <a:pt x="11" y="6"/>
                  </a:lnTo>
                  <a:lnTo>
                    <a:pt x="9" y="6"/>
                  </a:lnTo>
                  <a:lnTo>
                    <a:pt x="9" y="7"/>
                  </a:lnTo>
                  <a:lnTo>
                    <a:pt x="0" y="7"/>
                  </a:lnTo>
                  <a:lnTo>
                    <a:pt x="0" y="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6" name="Freeform 184">
              <a:extLst>
                <a:ext uri="{FF2B5EF4-FFF2-40B4-BE49-F238E27FC236}">
                  <a16:creationId xmlns:a16="http://schemas.microsoft.com/office/drawing/2014/main" id="{354A9CDB-0B9E-DF8F-2913-72DBCB572DF3}"/>
                </a:ext>
              </a:extLst>
            </p:cNvPr>
            <p:cNvSpPr>
              <a:spLocks/>
            </p:cNvSpPr>
            <p:nvPr/>
          </p:nvSpPr>
          <p:spPr bwMode="auto">
            <a:xfrm>
              <a:off x="1470" y="1416"/>
              <a:ext cx="15" cy="6"/>
            </a:xfrm>
            <a:custGeom>
              <a:avLst/>
              <a:gdLst/>
              <a:ahLst/>
              <a:cxnLst>
                <a:cxn ang="0">
                  <a:pos x="28" y="0"/>
                </a:cxn>
                <a:cxn ang="0">
                  <a:pos x="1" y="0"/>
                </a:cxn>
                <a:cxn ang="0">
                  <a:pos x="0" y="1"/>
                </a:cxn>
                <a:cxn ang="0">
                  <a:pos x="1" y="3"/>
                </a:cxn>
                <a:cxn ang="0">
                  <a:pos x="1" y="5"/>
                </a:cxn>
                <a:cxn ang="0">
                  <a:pos x="3" y="6"/>
                </a:cxn>
                <a:cxn ang="0">
                  <a:pos x="4" y="7"/>
                </a:cxn>
                <a:cxn ang="0">
                  <a:pos x="5" y="8"/>
                </a:cxn>
                <a:cxn ang="0">
                  <a:pos x="7" y="8"/>
                </a:cxn>
                <a:cxn ang="0">
                  <a:pos x="9" y="9"/>
                </a:cxn>
                <a:cxn ang="0">
                  <a:pos x="11" y="9"/>
                </a:cxn>
                <a:cxn ang="0">
                  <a:pos x="14" y="9"/>
                </a:cxn>
                <a:cxn ang="0">
                  <a:pos x="16" y="8"/>
                </a:cxn>
                <a:cxn ang="0">
                  <a:pos x="18" y="8"/>
                </a:cxn>
                <a:cxn ang="0">
                  <a:pos x="21" y="6"/>
                </a:cxn>
                <a:cxn ang="0">
                  <a:pos x="23" y="5"/>
                </a:cxn>
                <a:cxn ang="0">
                  <a:pos x="25" y="3"/>
                </a:cxn>
                <a:cxn ang="0">
                  <a:pos x="26" y="1"/>
                </a:cxn>
                <a:cxn ang="0">
                  <a:pos x="27" y="0"/>
                </a:cxn>
                <a:cxn ang="0">
                  <a:pos x="28" y="0"/>
                </a:cxn>
                <a:cxn ang="0">
                  <a:pos x="28" y="0"/>
                </a:cxn>
              </a:cxnLst>
              <a:rect l="0" t="0" r="r" b="b"/>
              <a:pathLst>
                <a:path w="28" h="9">
                  <a:moveTo>
                    <a:pt x="28" y="0"/>
                  </a:moveTo>
                  <a:lnTo>
                    <a:pt x="1" y="0"/>
                  </a:lnTo>
                  <a:lnTo>
                    <a:pt x="0" y="1"/>
                  </a:lnTo>
                  <a:lnTo>
                    <a:pt x="1" y="3"/>
                  </a:lnTo>
                  <a:lnTo>
                    <a:pt x="1" y="5"/>
                  </a:lnTo>
                  <a:lnTo>
                    <a:pt x="3" y="6"/>
                  </a:lnTo>
                  <a:lnTo>
                    <a:pt x="4" y="7"/>
                  </a:lnTo>
                  <a:lnTo>
                    <a:pt x="5" y="8"/>
                  </a:lnTo>
                  <a:lnTo>
                    <a:pt x="7" y="8"/>
                  </a:lnTo>
                  <a:lnTo>
                    <a:pt x="9" y="9"/>
                  </a:lnTo>
                  <a:lnTo>
                    <a:pt x="11" y="9"/>
                  </a:lnTo>
                  <a:lnTo>
                    <a:pt x="14" y="9"/>
                  </a:lnTo>
                  <a:lnTo>
                    <a:pt x="16" y="8"/>
                  </a:lnTo>
                  <a:lnTo>
                    <a:pt x="18" y="8"/>
                  </a:lnTo>
                  <a:lnTo>
                    <a:pt x="21" y="6"/>
                  </a:lnTo>
                  <a:lnTo>
                    <a:pt x="23" y="5"/>
                  </a:lnTo>
                  <a:lnTo>
                    <a:pt x="25" y="3"/>
                  </a:lnTo>
                  <a:lnTo>
                    <a:pt x="26" y="1"/>
                  </a:lnTo>
                  <a:lnTo>
                    <a:pt x="27" y="0"/>
                  </a:lnTo>
                  <a:lnTo>
                    <a:pt x="28" y="0"/>
                  </a:lnTo>
                  <a:lnTo>
                    <a:pt x="2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7" name="Freeform 185">
              <a:extLst>
                <a:ext uri="{FF2B5EF4-FFF2-40B4-BE49-F238E27FC236}">
                  <a16:creationId xmlns:a16="http://schemas.microsoft.com/office/drawing/2014/main" id="{5BF9327C-D474-BB21-B18A-58D9E1DA4397}"/>
                </a:ext>
              </a:extLst>
            </p:cNvPr>
            <p:cNvSpPr>
              <a:spLocks/>
            </p:cNvSpPr>
            <p:nvPr/>
          </p:nvSpPr>
          <p:spPr bwMode="auto">
            <a:xfrm>
              <a:off x="1413" y="1312"/>
              <a:ext cx="121" cy="191"/>
            </a:xfrm>
            <a:custGeom>
              <a:avLst/>
              <a:gdLst/>
              <a:ahLst/>
              <a:cxnLst>
                <a:cxn ang="0">
                  <a:pos x="15" y="207"/>
                </a:cxn>
                <a:cxn ang="0">
                  <a:pos x="30" y="223"/>
                </a:cxn>
                <a:cxn ang="0">
                  <a:pos x="42" y="235"/>
                </a:cxn>
                <a:cxn ang="0">
                  <a:pos x="57" y="246"/>
                </a:cxn>
                <a:cxn ang="0">
                  <a:pos x="73" y="261"/>
                </a:cxn>
                <a:cxn ang="0">
                  <a:pos x="88" y="281"/>
                </a:cxn>
                <a:cxn ang="0">
                  <a:pos x="101" y="300"/>
                </a:cxn>
                <a:cxn ang="0">
                  <a:pos x="110" y="315"/>
                </a:cxn>
                <a:cxn ang="0">
                  <a:pos x="116" y="323"/>
                </a:cxn>
                <a:cxn ang="0">
                  <a:pos x="126" y="332"/>
                </a:cxn>
                <a:cxn ang="0">
                  <a:pos x="141" y="331"/>
                </a:cxn>
                <a:cxn ang="0">
                  <a:pos x="155" y="325"/>
                </a:cxn>
                <a:cxn ang="0">
                  <a:pos x="168" y="313"/>
                </a:cxn>
                <a:cxn ang="0">
                  <a:pos x="171" y="298"/>
                </a:cxn>
                <a:cxn ang="0">
                  <a:pos x="172" y="285"/>
                </a:cxn>
                <a:cxn ang="0">
                  <a:pos x="173" y="272"/>
                </a:cxn>
                <a:cxn ang="0">
                  <a:pos x="174" y="259"/>
                </a:cxn>
                <a:cxn ang="0">
                  <a:pos x="174" y="246"/>
                </a:cxn>
                <a:cxn ang="0">
                  <a:pos x="175" y="233"/>
                </a:cxn>
                <a:cxn ang="0">
                  <a:pos x="175" y="216"/>
                </a:cxn>
                <a:cxn ang="0">
                  <a:pos x="179" y="206"/>
                </a:cxn>
                <a:cxn ang="0">
                  <a:pos x="186" y="189"/>
                </a:cxn>
                <a:cxn ang="0">
                  <a:pos x="191" y="176"/>
                </a:cxn>
                <a:cxn ang="0">
                  <a:pos x="196" y="163"/>
                </a:cxn>
                <a:cxn ang="0">
                  <a:pos x="200" y="149"/>
                </a:cxn>
                <a:cxn ang="0">
                  <a:pos x="203" y="135"/>
                </a:cxn>
                <a:cxn ang="0">
                  <a:pos x="207" y="118"/>
                </a:cxn>
                <a:cxn ang="0">
                  <a:pos x="198" y="128"/>
                </a:cxn>
                <a:cxn ang="0">
                  <a:pos x="193" y="140"/>
                </a:cxn>
                <a:cxn ang="0">
                  <a:pos x="187" y="154"/>
                </a:cxn>
                <a:cxn ang="0">
                  <a:pos x="180" y="171"/>
                </a:cxn>
                <a:cxn ang="0">
                  <a:pos x="172" y="186"/>
                </a:cxn>
                <a:cxn ang="0">
                  <a:pos x="156" y="203"/>
                </a:cxn>
                <a:cxn ang="0">
                  <a:pos x="143" y="216"/>
                </a:cxn>
                <a:cxn ang="0">
                  <a:pos x="136" y="221"/>
                </a:cxn>
                <a:cxn ang="0">
                  <a:pos x="119" y="225"/>
                </a:cxn>
                <a:cxn ang="0">
                  <a:pos x="96" y="226"/>
                </a:cxn>
                <a:cxn ang="0">
                  <a:pos x="76" y="217"/>
                </a:cxn>
                <a:cxn ang="0">
                  <a:pos x="57" y="204"/>
                </a:cxn>
                <a:cxn ang="0">
                  <a:pos x="44" y="195"/>
                </a:cxn>
                <a:cxn ang="0">
                  <a:pos x="32" y="183"/>
                </a:cxn>
                <a:cxn ang="0">
                  <a:pos x="26" y="163"/>
                </a:cxn>
                <a:cxn ang="0">
                  <a:pos x="24" y="151"/>
                </a:cxn>
                <a:cxn ang="0">
                  <a:pos x="47" y="163"/>
                </a:cxn>
                <a:cxn ang="0">
                  <a:pos x="36" y="145"/>
                </a:cxn>
                <a:cxn ang="0">
                  <a:pos x="28" y="134"/>
                </a:cxn>
                <a:cxn ang="0">
                  <a:pos x="21" y="118"/>
                </a:cxn>
                <a:cxn ang="0">
                  <a:pos x="20" y="102"/>
                </a:cxn>
                <a:cxn ang="0">
                  <a:pos x="20" y="86"/>
                </a:cxn>
                <a:cxn ang="0">
                  <a:pos x="21" y="71"/>
                </a:cxn>
                <a:cxn ang="0">
                  <a:pos x="21" y="55"/>
                </a:cxn>
                <a:cxn ang="0">
                  <a:pos x="33" y="37"/>
                </a:cxn>
                <a:cxn ang="0">
                  <a:pos x="39" y="28"/>
                </a:cxn>
                <a:cxn ang="0">
                  <a:pos x="39" y="14"/>
                </a:cxn>
                <a:cxn ang="0">
                  <a:pos x="38" y="0"/>
                </a:cxn>
              </a:cxnLst>
              <a:rect l="0" t="0" r="r" b="b"/>
              <a:pathLst>
                <a:path w="210" h="335">
                  <a:moveTo>
                    <a:pt x="8" y="103"/>
                  </a:moveTo>
                  <a:lnTo>
                    <a:pt x="11" y="161"/>
                  </a:lnTo>
                  <a:lnTo>
                    <a:pt x="11" y="202"/>
                  </a:lnTo>
                  <a:lnTo>
                    <a:pt x="12" y="203"/>
                  </a:lnTo>
                  <a:lnTo>
                    <a:pt x="14" y="205"/>
                  </a:lnTo>
                  <a:lnTo>
                    <a:pt x="15" y="207"/>
                  </a:lnTo>
                  <a:lnTo>
                    <a:pt x="17" y="210"/>
                  </a:lnTo>
                  <a:lnTo>
                    <a:pt x="19" y="212"/>
                  </a:lnTo>
                  <a:lnTo>
                    <a:pt x="23" y="215"/>
                  </a:lnTo>
                  <a:lnTo>
                    <a:pt x="25" y="218"/>
                  </a:lnTo>
                  <a:lnTo>
                    <a:pt x="28" y="221"/>
                  </a:lnTo>
                  <a:lnTo>
                    <a:pt x="30" y="223"/>
                  </a:lnTo>
                  <a:lnTo>
                    <a:pt x="32" y="226"/>
                  </a:lnTo>
                  <a:lnTo>
                    <a:pt x="34" y="228"/>
                  </a:lnTo>
                  <a:lnTo>
                    <a:pt x="36" y="230"/>
                  </a:lnTo>
                  <a:lnTo>
                    <a:pt x="38" y="231"/>
                  </a:lnTo>
                  <a:lnTo>
                    <a:pt x="40" y="233"/>
                  </a:lnTo>
                  <a:lnTo>
                    <a:pt x="42" y="235"/>
                  </a:lnTo>
                  <a:lnTo>
                    <a:pt x="44" y="237"/>
                  </a:lnTo>
                  <a:lnTo>
                    <a:pt x="47" y="239"/>
                  </a:lnTo>
                  <a:lnTo>
                    <a:pt x="49" y="241"/>
                  </a:lnTo>
                  <a:lnTo>
                    <a:pt x="51" y="242"/>
                  </a:lnTo>
                  <a:lnTo>
                    <a:pt x="55" y="245"/>
                  </a:lnTo>
                  <a:lnTo>
                    <a:pt x="57" y="246"/>
                  </a:lnTo>
                  <a:lnTo>
                    <a:pt x="60" y="248"/>
                  </a:lnTo>
                  <a:lnTo>
                    <a:pt x="63" y="250"/>
                  </a:lnTo>
                  <a:lnTo>
                    <a:pt x="66" y="253"/>
                  </a:lnTo>
                  <a:lnTo>
                    <a:pt x="68" y="255"/>
                  </a:lnTo>
                  <a:lnTo>
                    <a:pt x="71" y="258"/>
                  </a:lnTo>
                  <a:lnTo>
                    <a:pt x="73" y="261"/>
                  </a:lnTo>
                  <a:lnTo>
                    <a:pt x="76" y="265"/>
                  </a:lnTo>
                  <a:lnTo>
                    <a:pt x="78" y="267"/>
                  </a:lnTo>
                  <a:lnTo>
                    <a:pt x="81" y="271"/>
                  </a:lnTo>
                  <a:lnTo>
                    <a:pt x="83" y="274"/>
                  </a:lnTo>
                  <a:lnTo>
                    <a:pt x="86" y="277"/>
                  </a:lnTo>
                  <a:lnTo>
                    <a:pt x="88" y="281"/>
                  </a:lnTo>
                  <a:lnTo>
                    <a:pt x="91" y="284"/>
                  </a:lnTo>
                  <a:lnTo>
                    <a:pt x="93" y="288"/>
                  </a:lnTo>
                  <a:lnTo>
                    <a:pt x="95" y="291"/>
                  </a:lnTo>
                  <a:lnTo>
                    <a:pt x="97" y="294"/>
                  </a:lnTo>
                  <a:lnTo>
                    <a:pt x="99" y="297"/>
                  </a:lnTo>
                  <a:lnTo>
                    <a:pt x="101" y="300"/>
                  </a:lnTo>
                  <a:lnTo>
                    <a:pt x="103" y="303"/>
                  </a:lnTo>
                  <a:lnTo>
                    <a:pt x="104" y="305"/>
                  </a:lnTo>
                  <a:lnTo>
                    <a:pt x="106" y="308"/>
                  </a:lnTo>
                  <a:lnTo>
                    <a:pt x="108" y="310"/>
                  </a:lnTo>
                  <a:lnTo>
                    <a:pt x="109" y="313"/>
                  </a:lnTo>
                  <a:lnTo>
                    <a:pt x="110" y="315"/>
                  </a:lnTo>
                  <a:lnTo>
                    <a:pt x="113" y="316"/>
                  </a:lnTo>
                  <a:lnTo>
                    <a:pt x="113" y="318"/>
                  </a:lnTo>
                  <a:lnTo>
                    <a:pt x="114" y="320"/>
                  </a:lnTo>
                  <a:lnTo>
                    <a:pt x="115" y="321"/>
                  </a:lnTo>
                  <a:lnTo>
                    <a:pt x="116" y="322"/>
                  </a:lnTo>
                  <a:lnTo>
                    <a:pt x="116" y="323"/>
                  </a:lnTo>
                  <a:lnTo>
                    <a:pt x="117" y="325"/>
                  </a:lnTo>
                  <a:lnTo>
                    <a:pt x="119" y="327"/>
                  </a:lnTo>
                  <a:lnTo>
                    <a:pt x="121" y="330"/>
                  </a:lnTo>
                  <a:lnTo>
                    <a:pt x="122" y="331"/>
                  </a:lnTo>
                  <a:lnTo>
                    <a:pt x="124" y="332"/>
                  </a:lnTo>
                  <a:lnTo>
                    <a:pt x="126" y="332"/>
                  </a:lnTo>
                  <a:lnTo>
                    <a:pt x="128" y="335"/>
                  </a:lnTo>
                  <a:lnTo>
                    <a:pt x="130" y="335"/>
                  </a:lnTo>
                  <a:lnTo>
                    <a:pt x="133" y="335"/>
                  </a:lnTo>
                  <a:lnTo>
                    <a:pt x="136" y="333"/>
                  </a:lnTo>
                  <a:lnTo>
                    <a:pt x="139" y="332"/>
                  </a:lnTo>
                  <a:lnTo>
                    <a:pt x="141" y="331"/>
                  </a:lnTo>
                  <a:lnTo>
                    <a:pt x="144" y="330"/>
                  </a:lnTo>
                  <a:lnTo>
                    <a:pt x="147" y="328"/>
                  </a:lnTo>
                  <a:lnTo>
                    <a:pt x="149" y="327"/>
                  </a:lnTo>
                  <a:lnTo>
                    <a:pt x="151" y="326"/>
                  </a:lnTo>
                  <a:lnTo>
                    <a:pt x="153" y="325"/>
                  </a:lnTo>
                  <a:lnTo>
                    <a:pt x="155" y="325"/>
                  </a:lnTo>
                  <a:lnTo>
                    <a:pt x="157" y="324"/>
                  </a:lnTo>
                  <a:lnTo>
                    <a:pt x="160" y="322"/>
                  </a:lnTo>
                  <a:lnTo>
                    <a:pt x="163" y="320"/>
                  </a:lnTo>
                  <a:lnTo>
                    <a:pt x="165" y="317"/>
                  </a:lnTo>
                  <a:lnTo>
                    <a:pt x="167" y="314"/>
                  </a:lnTo>
                  <a:lnTo>
                    <a:pt x="168" y="313"/>
                  </a:lnTo>
                  <a:lnTo>
                    <a:pt x="168" y="311"/>
                  </a:lnTo>
                  <a:lnTo>
                    <a:pt x="168" y="309"/>
                  </a:lnTo>
                  <a:lnTo>
                    <a:pt x="170" y="307"/>
                  </a:lnTo>
                  <a:lnTo>
                    <a:pt x="170" y="304"/>
                  </a:lnTo>
                  <a:lnTo>
                    <a:pt x="171" y="301"/>
                  </a:lnTo>
                  <a:lnTo>
                    <a:pt x="171" y="298"/>
                  </a:lnTo>
                  <a:lnTo>
                    <a:pt x="172" y="295"/>
                  </a:lnTo>
                  <a:lnTo>
                    <a:pt x="172" y="293"/>
                  </a:lnTo>
                  <a:lnTo>
                    <a:pt x="172" y="291"/>
                  </a:lnTo>
                  <a:lnTo>
                    <a:pt x="172" y="289"/>
                  </a:lnTo>
                  <a:lnTo>
                    <a:pt x="172" y="287"/>
                  </a:lnTo>
                  <a:lnTo>
                    <a:pt x="172" y="285"/>
                  </a:lnTo>
                  <a:lnTo>
                    <a:pt x="172" y="283"/>
                  </a:lnTo>
                  <a:lnTo>
                    <a:pt x="172" y="281"/>
                  </a:lnTo>
                  <a:lnTo>
                    <a:pt x="173" y="278"/>
                  </a:lnTo>
                  <a:lnTo>
                    <a:pt x="173" y="276"/>
                  </a:lnTo>
                  <a:lnTo>
                    <a:pt x="173" y="274"/>
                  </a:lnTo>
                  <a:lnTo>
                    <a:pt x="173" y="272"/>
                  </a:lnTo>
                  <a:lnTo>
                    <a:pt x="173" y="269"/>
                  </a:lnTo>
                  <a:lnTo>
                    <a:pt x="173" y="267"/>
                  </a:lnTo>
                  <a:lnTo>
                    <a:pt x="174" y="265"/>
                  </a:lnTo>
                  <a:lnTo>
                    <a:pt x="174" y="263"/>
                  </a:lnTo>
                  <a:lnTo>
                    <a:pt x="174" y="261"/>
                  </a:lnTo>
                  <a:lnTo>
                    <a:pt x="174" y="259"/>
                  </a:lnTo>
                  <a:lnTo>
                    <a:pt x="174" y="257"/>
                  </a:lnTo>
                  <a:lnTo>
                    <a:pt x="174" y="255"/>
                  </a:lnTo>
                  <a:lnTo>
                    <a:pt x="174" y="252"/>
                  </a:lnTo>
                  <a:lnTo>
                    <a:pt x="174" y="250"/>
                  </a:lnTo>
                  <a:lnTo>
                    <a:pt x="174" y="248"/>
                  </a:lnTo>
                  <a:lnTo>
                    <a:pt x="174" y="246"/>
                  </a:lnTo>
                  <a:lnTo>
                    <a:pt x="174" y="244"/>
                  </a:lnTo>
                  <a:lnTo>
                    <a:pt x="174" y="242"/>
                  </a:lnTo>
                  <a:lnTo>
                    <a:pt x="174" y="240"/>
                  </a:lnTo>
                  <a:lnTo>
                    <a:pt x="174" y="238"/>
                  </a:lnTo>
                  <a:lnTo>
                    <a:pt x="175" y="236"/>
                  </a:lnTo>
                  <a:lnTo>
                    <a:pt x="175" y="233"/>
                  </a:lnTo>
                  <a:lnTo>
                    <a:pt x="175" y="230"/>
                  </a:lnTo>
                  <a:lnTo>
                    <a:pt x="175" y="227"/>
                  </a:lnTo>
                  <a:lnTo>
                    <a:pt x="175" y="223"/>
                  </a:lnTo>
                  <a:lnTo>
                    <a:pt x="175" y="220"/>
                  </a:lnTo>
                  <a:lnTo>
                    <a:pt x="175" y="219"/>
                  </a:lnTo>
                  <a:lnTo>
                    <a:pt x="175" y="216"/>
                  </a:lnTo>
                  <a:lnTo>
                    <a:pt x="175" y="215"/>
                  </a:lnTo>
                  <a:lnTo>
                    <a:pt x="175" y="214"/>
                  </a:lnTo>
                  <a:lnTo>
                    <a:pt x="176" y="213"/>
                  </a:lnTo>
                  <a:lnTo>
                    <a:pt x="176" y="212"/>
                  </a:lnTo>
                  <a:lnTo>
                    <a:pt x="178" y="209"/>
                  </a:lnTo>
                  <a:lnTo>
                    <a:pt x="179" y="206"/>
                  </a:lnTo>
                  <a:lnTo>
                    <a:pt x="180" y="203"/>
                  </a:lnTo>
                  <a:lnTo>
                    <a:pt x="181" y="199"/>
                  </a:lnTo>
                  <a:lnTo>
                    <a:pt x="184" y="195"/>
                  </a:lnTo>
                  <a:lnTo>
                    <a:pt x="184" y="193"/>
                  </a:lnTo>
                  <a:lnTo>
                    <a:pt x="185" y="191"/>
                  </a:lnTo>
                  <a:lnTo>
                    <a:pt x="186" y="189"/>
                  </a:lnTo>
                  <a:lnTo>
                    <a:pt x="187" y="187"/>
                  </a:lnTo>
                  <a:lnTo>
                    <a:pt x="188" y="185"/>
                  </a:lnTo>
                  <a:lnTo>
                    <a:pt x="189" y="183"/>
                  </a:lnTo>
                  <a:lnTo>
                    <a:pt x="190" y="181"/>
                  </a:lnTo>
                  <a:lnTo>
                    <a:pt x="191" y="178"/>
                  </a:lnTo>
                  <a:lnTo>
                    <a:pt x="191" y="176"/>
                  </a:lnTo>
                  <a:lnTo>
                    <a:pt x="192" y="174"/>
                  </a:lnTo>
                  <a:lnTo>
                    <a:pt x="193" y="172"/>
                  </a:lnTo>
                  <a:lnTo>
                    <a:pt x="194" y="170"/>
                  </a:lnTo>
                  <a:lnTo>
                    <a:pt x="194" y="167"/>
                  </a:lnTo>
                  <a:lnTo>
                    <a:pt x="195" y="165"/>
                  </a:lnTo>
                  <a:lnTo>
                    <a:pt x="196" y="163"/>
                  </a:lnTo>
                  <a:lnTo>
                    <a:pt x="197" y="162"/>
                  </a:lnTo>
                  <a:lnTo>
                    <a:pt x="197" y="158"/>
                  </a:lnTo>
                  <a:lnTo>
                    <a:pt x="199" y="155"/>
                  </a:lnTo>
                  <a:lnTo>
                    <a:pt x="199" y="152"/>
                  </a:lnTo>
                  <a:lnTo>
                    <a:pt x="200" y="151"/>
                  </a:lnTo>
                  <a:lnTo>
                    <a:pt x="200" y="149"/>
                  </a:lnTo>
                  <a:lnTo>
                    <a:pt x="201" y="147"/>
                  </a:lnTo>
                  <a:lnTo>
                    <a:pt x="201" y="145"/>
                  </a:lnTo>
                  <a:lnTo>
                    <a:pt x="201" y="143"/>
                  </a:lnTo>
                  <a:lnTo>
                    <a:pt x="202" y="141"/>
                  </a:lnTo>
                  <a:lnTo>
                    <a:pt x="202" y="139"/>
                  </a:lnTo>
                  <a:lnTo>
                    <a:pt x="203" y="135"/>
                  </a:lnTo>
                  <a:lnTo>
                    <a:pt x="205" y="132"/>
                  </a:lnTo>
                  <a:lnTo>
                    <a:pt x="205" y="128"/>
                  </a:lnTo>
                  <a:lnTo>
                    <a:pt x="206" y="125"/>
                  </a:lnTo>
                  <a:lnTo>
                    <a:pt x="206" y="122"/>
                  </a:lnTo>
                  <a:lnTo>
                    <a:pt x="207" y="120"/>
                  </a:lnTo>
                  <a:lnTo>
                    <a:pt x="207" y="118"/>
                  </a:lnTo>
                  <a:lnTo>
                    <a:pt x="208" y="116"/>
                  </a:lnTo>
                  <a:lnTo>
                    <a:pt x="208" y="115"/>
                  </a:lnTo>
                  <a:lnTo>
                    <a:pt x="208" y="115"/>
                  </a:lnTo>
                  <a:lnTo>
                    <a:pt x="210" y="86"/>
                  </a:lnTo>
                  <a:lnTo>
                    <a:pt x="198" y="127"/>
                  </a:lnTo>
                  <a:lnTo>
                    <a:pt x="198" y="128"/>
                  </a:lnTo>
                  <a:lnTo>
                    <a:pt x="197" y="129"/>
                  </a:lnTo>
                  <a:lnTo>
                    <a:pt x="196" y="131"/>
                  </a:lnTo>
                  <a:lnTo>
                    <a:pt x="195" y="134"/>
                  </a:lnTo>
                  <a:lnTo>
                    <a:pt x="194" y="136"/>
                  </a:lnTo>
                  <a:lnTo>
                    <a:pt x="194" y="138"/>
                  </a:lnTo>
                  <a:lnTo>
                    <a:pt x="193" y="140"/>
                  </a:lnTo>
                  <a:lnTo>
                    <a:pt x="192" y="142"/>
                  </a:lnTo>
                  <a:lnTo>
                    <a:pt x="191" y="144"/>
                  </a:lnTo>
                  <a:lnTo>
                    <a:pt x="190" y="147"/>
                  </a:lnTo>
                  <a:lnTo>
                    <a:pt x="189" y="149"/>
                  </a:lnTo>
                  <a:lnTo>
                    <a:pt x="188" y="152"/>
                  </a:lnTo>
                  <a:lnTo>
                    <a:pt x="187" y="154"/>
                  </a:lnTo>
                  <a:lnTo>
                    <a:pt x="186" y="157"/>
                  </a:lnTo>
                  <a:lnTo>
                    <a:pt x="185" y="159"/>
                  </a:lnTo>
                  <a:lnTo>
                    <a:pt x="184" y="162"/>
                  </a:lnTo>
                  <a:lnTo>
                    <a:pt x="182" y="165"/>
                  </a:lnTo>
                  <a:lnTo>
                    <a:pt x="181" y="167"/>
                  </a:lnTo>
                  <a:lnTo>
                    <a:pt x="180" y="171"/>
                  </a:lnTo>
                  <a:lnTo>
                    <a:pt x="179" y="173"/>
                  </a:lnTo>
                  <a:lnTo>
                    <a:pt x="178" y="176"/>
                  </a:lnTo>
                  <a:lnTo>
                    <a:pt x="176" y="178"/>
                  </a:lnTo>
                  <a:lnTo>
                    <a:pt x="175" y="180"/>
                  </a:lnTo>
                  <a:lnTo>
                    <a:pt x="174" y="182"/>
                  </a:lnTo>
                  <a:lnTo>
                    <a:pt x="172" y="186"/>
                  </a:lnTo>
                  <a:lnTo>
                    <a:pt x="170" y="189"/>
                  </a:lnTo>
                  <a:lnTo>
                    <a:pt x="166" y="192"/>
                  </a:lnTo>
                  <a:lnTo>
                    <a:pt x="164" y="195"/>
                  </a:lnTo>
                  <a:lnTo>
                    <a:pt x="161" y="198"/>
                  </a:lnTo>
                  <a:lnTo>
                    <a:pt x="159" y="200"/>
                  </a:lnTo>
                  <a:lnTo>
                    <a:pt x="156" y="203"/>
                  </a:lnTo>
                  <a:lnTo>
                    <a:pt x="154" y="205"/>
                  </a:lnTo>
                  <a:lnTo>
                    <a:pt x="151" y="208"/>
                  </a:lnTo>
                  <a:lnTo>
                    <a:pt x="149" y="211"/>
                  </a:lnTo>
                  <a:lnTo>
                    <a:pt x="147" y="213"/>
                  </a:lnTo>
                  <a:lnTo>
                    <a:pt x="145" y="215"/>
                  </a:lnTo>
                  <a:lnTo>
                    <a:pt x="143" y="216"/>
                  </a:lnTo>
                  <a:lnTo>
                    <a:pt x="142" y="218"/>
                  </a:lnTo>
                  <a:lnTo>
                    <a:pt x="140" y="220"/>
                  </a:lnTo>
                  <a:lnTo>
                    <a:pt x="139" y="221"/>
                  </a:lnTo>
                  <a:lnTo>
                    <a:pt x="138" y="221"/>
                  </a:lnTo>
                  <a:lnTo>
                    <a:pt x="137" y="221"/>
                  </a:lnTo>
                  <a:lnTo>
                    <a:pt x="136" y="221"/>
                  </a:lnTo>
                  <a:lnTo>
                    <a:pt x="134" y="221"/>
                  </a:lnTo>
                  <a:lnTo>
                    <a:pt x="131" y="222"/>
                  </a:lnTo>
                  <a:lnTo>
                    <a:pt x="129" y="223"/>
                  </a:lnTo>
                  <a:lnTo>
                    <a:pt x="125" y="223"/>
                  </a:lnTo>
                  <a:lnTo>
                    <a:pt x="122" y="225"/>
                  </a:lnTo>
                  <a:lnTo>
                    <a:pt x="119" y="225"/>
                  </a:lnTo>
                  <a:lnTo>
                    <a:pt x="115" y="225"/>
                  </a:lnTo>
                  <a:lnTo>
                    <a:pt x="110" y="226"/>
                  </a:lnTo>
                  <a:lnTo>
                    <a:pt x="107" y="226"/>
                  </a:lnTo>
                  <a:lnTo>
                    <a:pt x="103" y="226"/>
                  </a:lnTo>
                  <a:lnTo>
                    <a:pt x="99" y="226"/>
                  </a:lnTo>
                  <a:lnTo>
                    <a:pt x="96" y="226"/>
                  </a:lnTo>
                  <a:lnTo>
                    <a:pt x="93" y="226"/>
                  </a:lnTo>
                  <a:lnTo>
                    <a:pt x="90" y="223"/>
                  </a:lnTo>
                  <a:lnTo>
                    <a:pt x="86" y="222"/>
                  </a:lnTo>
                  <a:lnTo>
                    <a:pt x="83" y="220"/>
                  </a:lnTo>
                  <a:lnTo>
                    <a:pt x="79" y="219"/>
                  </a:lnTo>
                  <a:lnTo>
                    <a:pt x="76" y="217"/>
                  </a:lnTo>
                  <a:lnTo>
                    <a:pt x="72" y="214"/>
                  </a:lnTo>
                  <a:lnTo>
                    <a:pt x="69" y="212"/>
                  </a:lnTo>
                  <a:lnTo>
                    <a:pt x="66" y="210"/>
                  </a:lnTo>
                  <a:lnTo>
                    <a:pt x="62" y="208"/>
                  </a:lnTo>
                  <a:lnTo>
                    <a:pt x="60" y="206"/>
                  </a:lnTo>
                  <a:lnTo>
                    <a:pt x="57" y="204"/>
                  </a:lnTo>
                  <a:lnTo>
                    <a:pt x="55" y="202"/>
                  </a:lnTo>
                  <a:lnTo>
                    <a:pt x="51" y="200"/>
                  </a:lnTo>
                  <a:lnTo>
                    <a:pt x="50" y="199"/>
                  </a:lnTo>
                  <a:lnTo>
                    <a:pt x="49" y="198"/>
                  </a:lnTo>
                  <a:lnTo>
                    <a:pt x="46" y="197"/>
                  </a:lnTo>
                  <a:lnTo>
                    <a:pt x="44" y="195"/>
                  </a:lnTo>
                  <a:lnTo>
                    <a:pt x="42" y="194"/>
                  </a:lnTo>
                  <a:lnTo>
                    <a:pt x="40" y="192"/>
                  </a:lnTo>
                  <a:lnTo>
                    <a:pt x="38" y="190"/>
                  </a:lnTo>
                  <a:lnTo>
                    <a:pt x="36" y="188"/>
                  </a:lnTo>
                  <a:lnTo>
                    <a:pt x="34" y="186"/>
                  </a:lnTo>
                  <a:lnTo>
                    <a:pt x="32" y="183"/>
                  </a:lnTo>
                  <a:lnTo>
                    <a:pt x="30" y="180"/>
                  </a:lnTo>
                  <a:lnTo>
                    <a:pt x="28" y="177"/>
                  </a:lnTo>
                  <a:lnTo>
                    <a:pt x="27" y="174"/>
                  </a:lnTo>
                  <a:lnTo>
                    <a:pt x="26" y="171"/>
                  </a:lnTo>
                  <a:lnTo>
                    <a:pt x="26" y="167"/>
                  </a:lnTo>
                  <a:lnTo>
                    <a:pt x="26" y="163"/>
                  </a:lnTo>
                  <a:lnTo>
                    <a:pt x="25" y="160"/>
                  </a:lnTo>
                  <a:lnTo>
                    <a:pt x="25" y="157"/>
                  </a:lnTo>
                  <a:lnTo>
                    <a:pt x="25" y="155"/>
                  </a:lnTo>
                  <a:lnTo>
                    <a:pt x="24" y="153"/>
                  </a:lnTo>
                  <a:lnTo>
                    <a:pt x="24" y="152"/>
                  </a:lnTo>
                  <a:lnTo>
                    <a:pt x="24" y="151"/>
                  </a:lnTo>
                  <a:lnTo>
                    <a:pt x="24" y="150"/>
                  </a:lnTo>
                  <a:lnTo>
                    <a:pt x="24" y="148"/>
                  </a:lnTo>
                  <a:lnTo>
                    <a:pt x="50" y="167"/>
                  </a:lnTo>
                  <a:lnTo>
                    <a:pt x="49" y="166"/>
                  </a:lnTo>
                  <a:lnTo>
                    <a:pt x="49" y="165"/>
                  </a:lnTo>
                  <a:lnTo>
                    <a:pt x="47" y="163"/>
                  </a:lnTo>
                  <a:lnTo>
                    <a:pt x="46" y="161"/>
                  </a:lnTo>
                  <a:lnTo>
                    <a:pt x="44" y="157"/>
                  </a:lnTo>
                  <a:lnTo>
                    <a:pt x="42" y="155"/>
                  </a:lnTo>
                  <a:lnTo>
                    <a:pt x="39" y="151"/>
                  </a:lnTo>
                  <a:lnTo>
                    <a:pt x="37" y="147"/>
                  </a:lnTo>
                  <a:lnTo>
                    <a:pt x="36" y="145"/>
                  </a:lnTo>
                  <a:lnTo>
                    <a:pt x="34" y="144"/>
                  </a:lnTo>
                  <a:lnTo>
                    <a:pt x="33" y="141"/>
                  </a:lnTo>
                  <a:lnTo>
                    <a:pt x="32" y="140"/>
                  </a:lnTo>
                  <a:lnTo>
                    <a:pt x="30" y="138"/>
                  </a:lnTo>
                  <a:lnTo>
                    <a:pt x="29" y="135"/>
                  </a:lnTo>
                  <a:lnTo>
                    <a:pt x="28" y="134"/>
                  </a:lnTo>
                  <a:lnTo>
                    <a:pt x="27" y="132"/>
                  </a:lnTo>
                  <a:lnTo>
                    <a:pt x="25" y="128"/>
                  </a:lnTo>
                  <a:lnTo>
                    <a:pt x="23" y="125"/>
                  </a:lnTo>
                  <a:lnTo>
                    <a:pt x="22" y="122"/>
                  </a:lnTo>
                  <a:lnTo>
                    <a:pt x="22" y="120"/>
                  </a:lnTo>
                  <a:lnTo>
                    <a:pt x="21" y="118"/>
                  </a:lnTo>
                  <a:lnTo>
                    <a:pt x="21" y="115"/>
                  </a:lnTo>
                  <a:lnTo>
                    <a:pt x="20" y="112"/>
                  </a:lnTo>
                  <a:lnTo>
                    <a:pt x="20" y="109"/>
                  </a:lnTo>
                  <a:lnTo>
                    <a:pt x="20" y="107"/>
                  </a:lnTo>
                  <a:lnTo>
                    <a:pt x="20" y="105"/>
                  </a:lnTo>
                  <a:lnTo>
                    <a:pt x="20" y="102"/>
                  </a:lnTo>
                  <a:lnTo>
                    <a:pt x="20" y="100"/>
                  </a:lnTo>
                  <a:lnTo>
                    <a:pt x="20" y="97"/>
                  </a:lnTo>
                  <a:lnTo>
                    <a:pt x="20" y="95"/>
                  </a:lnTo>
                  <a:lnTo>
                    <a:pt x="20" y="92"/>
                  </a:lnTo>
                  <a:lnTo>
                    <a:pt x="20" y="89"/>
                  </a:lnTo>
                  <a:lnTo>
                    <a:pt x="20" y="86"/>
                  </a:lnTo>
                  <a:lnTo>
                    <a:pt x="21" y="84"/>
                  </a:lnTo>
                  <a:lnTo>
                    <a:pt x="21" y="81"/>
                  </a:lnTo>
                  <a:lnTo>
                    <a:pt x="21" y="78"/>
                  </a:lnTo>
                  <a:lnTo>
                    <a:pt x="21" y="75"/>
                  </a:lnTo>
                  <a:lnTo>
                    <a:pt x="21" y="73"/>
                  </a:lnTo>
                  <a:lnTo>
                    <a:pt x="21" y="71"/>
                  </a:lnTo>
                  <a:lnTo>
                    <a:pt x="21" y="68"/>
                  </a:lnTo>
                  <a:lnTo>
                    <a:pt x="21" y="66"/>
                  </a:lnTo>
                  <a:lnTo>
                    <a:pt x="21" y="64"/>
                  </a:lnTo>
                  <a:lnTo>
                    <a:pt x="21" y="61"/>
                  </a:lnTo>
                  <a:lnTo>
                    <a:pt x="21" y="57"/>
                  </a:lnTo>
                  <a:lnTo>
                    <a:pt x="21" y="55"/>
                  </a:lnTo>
                  <a:lnTo>
                    <a:pt x="22" y="55"/>
                  </a:lnTo>
                  <a:lnTo>
                    <a:pt x="27" y="39"/>
                  </a:lnTo>
                  <a:lnTo>
                    <a:pt x="28" y="39"/>
                  </a:lnTo>
                  <a:lnTo>
                    <a:pt x="29" y="39"/>
                  </a:lnTo>
                  <a:lnTo>
                    <a:pt x="31" y="38"/>
                  </a:lnTo>
                  <a:lnTo>
                    <a:pt x="33" y="37"/>
                  </a:lnTo>
                  <a:lnTo>
                    <a:pt x="36" y="36"/>
                  </a:lnTo>
                  <a:lnTo>
                    <a:pt x="38" y="35"/>
                  </a:lnTo>
                  <a:lnTo>
                    <a:pt x="39" y="33"/>
                  </a:lnTo>
                  <a:lnTo>
                    <a:pt x="40" y="31"/>
                  </a:lnTo>
                  <a:lnTo>
                    <a:pt x="39" y="29"/>
                  </a:lnTo>
                  <a:lnTo>
                    <a:pt x="39" y="28"/>
                  </a:lnTo>
                  <a:lnTo>
                    <a:pt x="39" y="25"/>
                  </a:lnTo>
                  <a:lnTo>
                    <a:pt x="39" y="24"/>
                  </a:lnTo>
                  <a:lnTo>
                    <a:pt x="39" y="21"/>
                  </a:lnTo>
                  <a:lnTo>
                    <a:pt x="39" y="19"/>
                  </a:lnTo>
                  <a:lnTo>
                    <a:pt x="39" y="16"/>
                  </a:lnTo>
                  <a:lnTo>
                    <a:pt x="39" y="14"/>
                  </a:lnTo>
                  <a:lnTo>
                    <a:pt x="39" y="11"/>
                  </a:lnTo>
                  <a:lnTo>
                    <a:pt x="39" y="8"/>
                  </a:lnTo>
                  <a:lnTo>
                    <a:pt x="38" y="6"/>
                  </a:lnTo>
                  <a:lnTo>
                    <a:pt x="38" y="3"/>
                  </a:lnTo>
                  <a:lnTo>
                    <a:pt x="38" y="1"/>
                  </a:lnTo>
                  <a:lnTo>
                    <a:pt x="38" y="0"/>
                  </a:lnTo>
                  <a:lnTo>
                    <a:pt x="3" y="12"/>
                  </a:lnTo>
                  <a:lnTo>
                    <a:pt x="0" y="62"/>
                  </a:lnTo>
                  <a:lnTo>
                    <a:pt x="10" y="74"/>
                  </a:lnTo>
                  <a:lnTo>
                    <a:pt x="8" y="103"/>
                  </a:lnTo>
                  <a:lnTo>
                    <a:pt x="8" y="10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8" name="Freeform 186">
              <a:extLst>
                <a:ext uri="{FF2B5EF4-FFF2-40B4-BE49-F238E27FC236}">
                  <a16:creationId xmlns:a16="http://schemas.microsoft.com/office/drawing/2014/main" id="{416AF967-F0DB-C3B7-A79A-7BB72D0F6C1E}"/>
                </a:ext>
              </a:extLst>
            </p:cNvPr>
            <p:cNvSpPr>
              <a:spLocks/>
            </p:cNvSpPr>
            <p:nvPr/>
          </p:nvSpPr>
          <p:spPr bwMode="auto">
            <a:xfrm>
              <a:off x="1413" y="1254"/>
              <a:ext cx="131" cy="116"/>
            </a:xfrm>
            <a:custGeom>
              <a:avLst/>
              <a:gdLst/>
              <a:ahLst/>
              <a:cxnLst>
                <a:cxn ang="0">
                  <a:pos x="224" y="109"/>
                </a:cxn>
                <a:cxn ang="0">
                  <a:pos x="228" y="92"/>
                </a:cxn>
                <a:cxn ang="0">
                  <a:pos x="229" y="78"/>
                </a:cxn>
                <a:cxn ang="0">
                  <a:pos x="228" y="60"/>
                </a:cxn>
                <a:cxn ang="0">
                  <a:pos x="220" y="42"/>
                </a:cxn>
                <a:cxn ang="0">
                  <a:pos x="207" y="27"/>
                </a:cxn>
                <a:cxn ang="0">
                  <a:pos x="192" y="14"/>
                </a:cxn>
                <a:cxn ang="0">
                  <a:pos x="174" y="6"/>
                </a:cxn>
                <a:cxn ang="0">
                  <a:pos x="156" y="4"/>
                </a:cxn>
                <a:cxn ang="0">
                  <a:pos x="137" y="3"/>
                </a:cxn>
                <a:cxn ang="0">
                  <a:pos x="115" y="1"/>
                </a:cxn>
                <a:cxn ang="0">
                  <a:pos x="95" y="0"/>
                </a:cxn>
                <a:cxn ang="0">
                  <a:pos x="77" y="0"/>
                </a:cxn>
                <a:cxn ang="0">
                  <a:pos x="59" y="2"/>
                </a:cxn>
                <a:cxn ang="0">
                  <a:pos x="44" y="6"/>
                </a:cxn>
                <a:cxn ang="0">
                  <a:pos x="31" y="14"/>
                </a:cxn>
                <a:cxn ang="0">
                  <a:pos x="20" y="26"/>
                </a:cxn>
                <a:cxn ang="0">
                  <a:pos x="7" y="44"/>
                </a:cxn>
                <a:cxn ang="0">
                  <a:pos x="2" y="65"/>
                </a:cxn>
                <a:cxn ang="0">
                  <a:pos x="2" y="81"/>
                </a:cxn>
                <a:cxn ang="0">
                  <a:pos x="0" y="96"/>
                </a:cxn>
                <a:cxn ang="0">
                  <a:pos x="0" y="112"/>
                </a:cxn>
                <a:cxn ang="0">
                  <a:pos x="2" y="130"/>
                </a:cxn>
                <a:cxn ang="0">
                  <a:pos x="11" y="132"/>
                </a:cxn>
                <a:cxn ang="0">
                  <a:pos x="25" y="122"/>
                </a:cxn>
                <a:cxn ang="0">
                  <a:pos x="34" y="107"/>
                </a:cxn>
                <a:cxn ang="0">
                  <a:pos x="40" y="89"/>
                </a:cxn>
                <a:cxn ang="0">
                  <a:pos x="48" y="75"/>
                </a:cxn>
                <a:cxn ang="0">
                  <a:pos x="63" y="69"/>
                </a:cxn>
                <a:cxn ang="0">
                  <a:pos x="70" y="54"/>
                </a:cxn>
                <a:cxn ang="0">
                  <a:pos x="67" y="39"/>
                </a:cxn>
                <a:cxn ang="0">
                  <a:pos x="65" y="28"/>
                </a:cxn>
                <a:cxn ang="0">
                  <a:pos x="81" y="31"/>
                </a:cxn>
                <a:cxn ang="0">
                  <a:pos x="86" y="44"/>
                </a:cxn>
                <a:cxn ang="0">
                  <a:pos x="90" y="60"/>
                </a:cxn>
                <a:cxn ang="0">
                  <a:pos x="93" y="71"/>
                </a:cxn>
                <a:cxn ang="0">
                  <a:pos x="106" y="72"/>
                </a:cxn>
                <a:cxn ang="0">
                  <a:pos x="126" y="72"/>
                </a:cxn>
                <a:cxn ang="0">
                  <a:pos x="141" y="67"/>
                </a:cxn>
                <a:cxn ang="0">
                  <a:pos x="151" y="50"/>
                </a:cxn>
                <a:cxn ang="0">
                  <a:pos x="157" y="39"/>
                </a:cxn>
                <a:cxn ang="0">
                  <a:pos x="157" y="50"/>
                </a:cxn>
                <a:cxn ang="0">
                  <a:pos x="160" y="66"/>
                </a:cxn>
                <a:cxn ang="0">
                  <a:pos x="170" y="77"/>
                </a:cxn>
                <a:cxn ang="0">
                  <a:pos x="183" y="83"/>
                </a:cxn>
                <a:cxn ang="0">
                  <a:pos x="196" y="85"/>
                </a:cxn>
                <a:cxn ang="0">
                  <a:pos x="210" y="83"/>
                </a:cxn>
                <a:cxn ang="0">
                  <a:pos x="211" y="86"/>
                </a:cxn>
                <a:cxn ang="0">
                  <a:pos x="206" y="101"/>
                </a:cxn>
                <a:cxn ang="0">
                  <a:pos x="200" y="120"/>
                </a:cxn>
                <a:cxn ang="0">
                  <a:pos x="199" y="132"/>
                </a:cxn>
                <a:cxn ang="0">
                  <a:pos x="200" y="149"/>
                </a:cxn>
                <a:cxn ang="0">
                  <a:pos x="202" y="171"/>
                </a:cxn>
                <a:cxn ang="0">
                  <a:pos x="204" y="189"/>
                </a:cxn>
                <a:cxn ang="0">
                  <a:pos x="206" y="202"/>
                </a:cxn>
              </a:cxnLst>
              <a:rect l="0" t="0" r="r" b="b"/>
              <a:pathLst>
                <a:path w="229" h="203">
                  <a:moveTo>
                    <a:pt x="214" y="182"/>
                  </a:moveTo>
                  <a:lnTo>
                    <a:pt x="222" y="116"/>
                  </a:lnTo>
                  <a:lnTo>
                    <a:pt x="222" y="115"/>
                  </a:lnTo>
                  <a:lnTo>
                    <a:pt x="223" y="113"/>
                  </a:lnTo>
                  <a:lnTo>
                    <a:pt x="224" y="111"/>
                  </a:lnTo>
                  <a:lnTo>
                    <a:pt x="224" y="109"/>
                  </a:lnTo>
                  <a:lnTo>
                    <a:pt x="225" y="107"/>
                  </a:lnTo>
                  <a:lnTo>
                    <a:pt x="226" y="103"/>
                  </a:lnTo>
                  <a:lnTo>
                    <a:pt x="228" y="99"/>
                  </a:lnTo>
                  <a:lnTo>
                    <a:pt x="228" y="96"/>
                  </a:lnTo>
                  <a:lnTo>
                    <a:pt x="228" y="94"/>
                  </a:lnTo>
                  <a:lnTo>
                    <a:pt x="228" y="92"/>
                  </a:lnTo>
                  <a:lnTo>
                    <a:pt x="229" y="89"/>
                  </a:lnTo>
                  <a:lnTo>
                    <a:pt x="229" y="88"/>
                  </a:lnTo>
                  <a:lnTo>
                    <a:pt x="229" y="85"/>
                  </a:lnTo>
                  <a:lnTo>
                    <a:pt x="229" y="83"/>
                  </a:lnTo>
                  <a:lnTo>
                    <a:pt x="229" y="80"/>
                  </a:lnTo>
                  <a:lnTo>
                    <a:pt x="229" y="78"/>
                  </a:lnTo>
                  <a:lnTo>
                    <a:pt x="229" y="75"/>
                  </a:lnTo>
                  <a:lnTo>
                    <a:pt x="229" y="72"/>
                  </a:lnTo>
                  <a:lnTo>
                    <a:pt x="229" y="70"/>
                  </a:lnTo>
                  <a:lnTo>
                    <a:pt x="229" y="67"/>
                  </a:lnTo>
                  <a:lnTo>
                    <a:pt x="228" y="63"/>
                  </a:lnTo>
                  <a:lnTo>
                    <a:pt x="228" y="60"/>
                  </a:lnTo>
                  <a:lnTo>
                    <a:pt x="226" y="57"/>
                  </a:lnTo>
                  <a:lnTo>
                    <a:pt x="225" y="54"/>
                  </a:lnTo>
                  <a:lnTo>
                    <a:pt x="224" y="50"/>
                  </a:lnTo>
                  <a:lnTo>
                    <a:pt x="223" y="47"/>
                  </a:lnTo>
                  <a:lnTo>
                    <a:pt x="221" y="44"/>
                  </a:lnTo>
                  <a:lnTo>
                    <a:pt x="220" y="42"/>
                  </a:lnTo>
                  <a:lnTo>
                    <a:pt x="218" y="39"/>
                  </a:lnTo>
                  <a:lnTo>
                    <a:pt x="216" y="37"/>
                  </a:lnTo>
                  <a:lnTo>
                    <a:pt x="214" y="34"/>
                  </a:lnTo>
                  <a:lnTo>
                    <a:pt x="212" y="32"/>
                  </a:lnTo>
                  <a:lnTo>
                    <a:pt x="210" y="29"/>
                  </a:lnTo>
                  <a:lnTo>
                    <a:pt x="207" y="27"/>
                  </a:lnTo>
                  <a:lnTo>
                    <a:pt x="205" y="24"/>
                  </a:lnTo>
                  <a:lnTo>
                    <a:pt x="203" y="22"/>
                  </a:lnTo>
                  <a:lnTo>
                    <a:pt x="200" y="20"/>
                  </a:lnTo>
                  <a:lnTo>
                    <a:pt x="197" y="18"/>
                  </a:lnTo>
                  <a:lnTo>
                    <a:pt x="194" y="16"/>
                  </a:lnTo>
                  <a:lnTo>
                    <a:pt x="192" y="14"/>
                  </a:lnTo>
                  <a:lnTo>
                    <a:pt x="189" y="13"/>
                  </a:lnTo>
                  <a:lnTo>
                    <a:pt x="186" y="11"/>
                  </a:lnTo>
                  <a:lnTo>
                    <a:pt x="183" y="10"/>
                  </a:lnTo>
                  <a:lnTo>
                    <a:pt x="180" y="9"/>
                  </a:lnTo>
                  <a:lnTo>
                    <a:pt x="177" y="7"/>
                  </a:lnTo>
                  <a:lnTo>
                    <a:pt x="174" y="6"/>
                  </a:lnTo>
                  <a:lnTo>
                    <a:pt x="172" y="6"/>
                  </a:lnTo>
                  <a:lnTo>
                    <a:pt x="168" y="5"/>
                  </a:lnTo>
                  <a:lnTo>
                    <a:pt x="164" y="4"/>
                  </a:lnTo>
                  <a:lnTo>
                    <a:pt x="162" y="4"/>
                  </a:lnTo>
                  <a:lnTo>
                    <a:pt x="159" y="4"/>
                  </a:lnTo>
                  <a:lnTo>
                    <a:pt x="156" y="4"/>
                  </a:lnTo>
                  <a:lnTo>
                    <a:pt x="153" y="3"/>
                  </a:lnTo>
                  <a:lnTo>
                    <a:pt x="150" y="3"/>
                  </a:lnTo>
                  <a:lnTo>
                    <a:pt x="147" y="3"/>
                  </a:lnTo>
                  <a:lnTo>
                    <a:pt x="144" y="3"/>
                  </a:lnTo>
                  <a:lnTo>
                    <a:pt x="140" y="3"/>
                  </a:lnTo>
                  <a:lnTo>
                    <a:pt x="137" y="3"/>
                  </a:lnTo>
                  <a:lnTo>
                    <a:pt x="133" y="2"/>
                  </a:lnTo>
                  <a:lnTo>
                    <a:pt x="130" y="2"/>
                  </a:lnTo>
                  <a:lnTo>
                    <a:pt x="126" y="2"/>
                  </a:lnTo>
                  <a:lnTo>
                    <a:pt x="122" y="2"/>
                  </a:lnTo>
                  <a:lnTo>
                    <a:pt x="119" y="1"/>
                  </a:lnTo>
                  <a:lnTo>
                    <a:pt x="115" y="1"/>
                  </a:lnTo>
                  <a:lnTo>
                    <a:pt x="110" y="1"/>
                  </a:lnTo>
                  <a:lnTo>
                    <a:pt x="107" y="1"/>
                  </a:lnTo>
                  <a:lnTo>
                    <a:pt x="103" y="1"/>
                  </a:lnTo>
                  <a:lnTo>
                    <a:pt x="99" y="1"/>
                  </a:lnTo>
                  <a:lnTo>
                    <a:pt x="97" y="0"/>
                  </a:lnTo>
                  <a:lnTo>
                    <a:pt x="95" y="0"/>
                  </a:lnTo>
                  <a:lnTo>
                    <a:pt x="93" y="0"/>
                  </a:lnTo>
                  <a:lnTo>
                    <a:pt x="91" y="0"/>
                  </a:lnTo>
                  <a:lnTo>
                    <a:pt x="87" y="0"/>
                  </a:lnTo>
                  <a:lnTo>
                    <a:pt x="84" y="0"/>
                  </a:lnTo>
                  <a:lnTo>
                    <a:pt x="80" y="0"/>
                  </a:lnTo>
                  <a:lnTo>
                    <a:pt x="77" y="0"/>
                  </a:lnTo>
                  <a:lnTo>
                    <a:pt x="74" y="0"/>
                  </a:lnTo>
                  <a:lnTo>
                    <a:pt x="71" y="0"/>
                  </a:lnTo>
                  <a:lnTo>
                    <a:pt x="67" y="0"/>
                  </a:lnTo>
                  <a:lnTo>
                    <a:pt x="64" y="1"/>
                  </a:lnTo>
                  <a:lnTo>
                    <a:pt x="61" y="1"/>
                  </a:lnTo>
                  <a:lnTo>
                    <a:pt x="59" y="2"/>
                  </a:lnTo>
                  <a:lnTo>
                    <a:pt x="56" y="2"/>
                  </a:lnTo>
                  <a:lnTo>
                    <a:pt x="54" y="3"/>
                  </a:lnTo>
                  <a:lnTo>
                    <a:pt x="50" y="3"/>
                  </a:lnTo>
                  <a:lnTo>
                    <a:pt x="49" y="4"/>
                  </a:lnTo>
                  <a:lnTo>
                    <a:pt x="47" y="5"/>
                  </a:lnTo>
                  <a:lnTo>
                    <a:pt x="44" y="6"/>
                  </a:lnTo>
                  <a:lnTo>
                    <a:pt x="43" y="7"/>
                  </a:lnTo>
                  <a:lnTo>
                    <a:pt x="41" y="8"/>
                  </a:lnTo>
                  <a:lnTo>
                    <a:pt x="38" y="9"/>
                  </a:lnTo>
                  <a:lnTo>
                    <a:pt x="36" y="11"/>
                  </a:lnTo>
                  <a:lnTo>
                    <a:pt x="33" y="12"/>
                  </a:lnTo>
                  <a:lnTo>
                    <a:pt x="31" y="14"/>
                  </a:lnTo>
                  <a:lnTo>
                    <a:pt x="29" y="15"/>
                  </a:lnTo>
                  <a:lnTo>
                    <a:pt x="27" y="18"/>
                  </a:lnTo>
                  <a:lnTo>
                    <a:pt x="25" y="19"/>
                  </a:lnTo>
                  <a:lnTo>
                    <a:pt x="23" y="21"/>
                  </a:lnTo>
                  <a:lnTo>
                    <a:pt x="21" y="23"/>
                  </a:lnTo>
                  <a:lnTo>
                    <a:pt x="20" y="26"/>
                  </a:lnTo>
                  <a:lnTo>
                    <a:pt x="18" y="28"/>
                  </a:lnTo>
                  <a:lnTo>
                    <a:pt x="16" y="32"/>
                  </a:lnTo>
                  <a:lnTo>
                    <a:pt x="14" y="34"/>
                  </a:lnTo>
                  <a:lnTo>
                    <a:pt x="12" y="38"/>
                  </a:lnTo>
                  <a:lnTo>
                    <a:pt x="9" y="41"/>
                  </a:lnTo>
                  <a:lnTo>
                    <a:pt x="7" y="44"/>
                  </a:lnTo>
                  <a:lnTo>
                    <a:pt x="6" y="48"/>
                  </a:lnTo>
                  <a:lnTo>
                    <a:pt x="5" y="52"/>
                  </a:lnTo>
                  <a:lnTo>
                    <a:pt x="3" y="55"/>
                  </a:lnTo>
                  <a:lnTo>
                    <a:pt x="3" y="58"/>
                  </a:lnTo>
                  <a:lnTo>
                    <a:pt x="2" y="61"/>
                  </a:lnTo>
                  <a:lnTo>
                    <a:pt x="2" y="65"/>
                  </a:lnTo>
                  <a:lnTo>
                    <a:pt x="2" y="68"/>
                  </a:lnTo>
                  <a:lnTo>
                    <a:pt x="2" y="71"/>
                  </a:lnTo>
                  <a:lnTo>
                    <a:pt x="2" y="74"/>
                  </a:lnTo>
                  <a:lnTo>
                    <a:pt x="2" y="76"/>
                  </a:lnTo>
                  <a:lnTo>
                    <a:pt x="2" y="78"/>
                  </a:lnTo>
                  <a:lnTo>
                    <a:pt x="2" y="81"/>
                  </a:lnTo>
                  <a:lnTo>
                    <a:pt x="2" y="83"/>
                  </a:lnTo>
                  <a:lnTo>
                    <a:pt x="2" y="85"/>
                  </a:lnTo>
                  <a:lnTo>
                    <a:pt x="1" y="87"/>
                  </a:lnTo>
                  <a:lnTo>
                    <a:pt x="1" y="89"/>
                  </a:lnTo>
                  <a:lnTo>
                    <a:pt x="1" y="92"/>
                  </a:lnTo>
                  <a:lnTo>
                    <a:pt x="0" y="96"/>
                  </a:lnTo>
                  <a:lnTo>
                    <a:pt x="0" y="99"/>
                  </a:lnTo>
                  <a:lnTo>
                    <a:pt x="0" y="102"/>
                  </a:lnTo>
                  <a:lnTo>
                    <a:pt x="0" y="104"/>
                  </a:lnTo>
                  <a:lnTo>
                    <a:pt x="0" y="107"/>
                  </a:lnTo>
                  <a:lnTo>
                    <a:pt x="0" y="109"/>
                  </a:lnTo>
                  <a:lnTo>
                    <a:pt x="0" y="112"/>
                  </a:lnTo>
                  <a:lnTo>
                    <a:pt x="0" y="115"/>
                  </a:lnTo>
                  <a:lnTo>
                    <a:pt x="0" y="119"/>
                  </a:lnTo>
                  <a:lnTo>
                    <a:pt x="0" y="122"/>
                  </a:lnTo>
                  <a:lnTo>
                    <a:pt x="0" y="125"/>
                  </a:lnTo>
                  <a:lnTo>
                    <a:pt x="1" y="128"/>
                  </a:lnTo>
                  <a:lnTo>
                    <a:pt x="2" y="130"/>
                  </a:lnTo>
                  <a:lnTo>
                    <a:pt x="3" y="132"/>
                  </a:lnTo>
                  <a:lnTo>
                    <a:pt x="4" y="133"/>
                  </a:lnTo>
                  <a:lnTo>
                    <a:pt x="5" y="133"/>
                  </a:lnTo>
                  <a:lnTo>
                    <a:pt x="7" y="134"/>
                  </a:lnTo>
                  <a:lnTo>
                    <a:pt x="9" y="133"/>
                  </a:lnTo>
                  <a:lnTo>
                    <a:pt x="11" y="132"/>
                  </a:lnTo>
                  <a:lnTo>
                    <a:pt x="13" y="131"/>
                  </a:lnTo>
                  <a:lnTo>
                    <a:pt x="16" y="130"/>
                  </a:lnTo>
                  <a:lnTo>
                    <a:pt x="18" y="128"/>
                  </a:lnTo>
                  <a:lnTo>
                    <a:pt x="21" y="126"/>
                  </a:lnTo>
                  <a:lnTo>
                    <a:pt x="23" y="124"/>
                  </a:lnTo>
                  <a:lnTo>
                    <a:pt x="25" y="122"/>
                  </a:lnTo>
                  <a:lnTo>
                    <a:pt x="27" y="120"/>
                  </a:lnTo>
                  <a:lnTo>
                    <a:pt x="29" y="118"/>
                  </a:lnTo>
                  <a:lnTo>
                    <a:pt x="32" y="114"/>
                  </a:lnTo>
                  <a:lnTo>
                    <a:pt x="34" y="112"/>
                  </a:lnTo>
                  <a:lnTo>
                    <a:pt x="34" y="109"/>
                  </a:lnTo>
                  <a:lnTo>
                    <a:pt x="34" y="107"/>
                  </a:lnTo>
                  <a:lnTo>
                    <a:pt x="35" y="103"/>
                  </a:lnTo>
                  <a:lnTo>
                    <a:pt x="35" y="101"/>
                  </a:lnTo>
                  <a:lnTo>
                    <a:pt x="36" y="98"/>
                  </a:lnTo>
                  <a:lnTo>
                    <a:pt x="37" y="96"/>
                  </a:lnTo>
                  <a:lnTo>
                    <a:pt x="38" y="92"/>
                  </a:lnTo>
                  <a:lnTo>
                    <a:pt x="40" y="89"/>
                  </a:lnTo>
                  <a:lnTo>
                    <a:pt x="42" y="85"/>
                  </a:lnTo>
                  <a:lnTo>
                    <a:pt x="43" y="82"/>
                  </a:lnTo>
                  <a:lnTo>
                    <a:pt x="44" y="80"/>
                  </a:lnTo>
                  <a:lnTo>
                    <a:pt x="45" y="78"/>
                  </a:lnTo>
                  <a:lnTo>
                    <a:pt x="47" y="76"/>
                  </a:lnTo>
                  <a:lnTo>
                    <a:pt x="48" y="75"/>
                  </a:lnTo>
                  <a:lnTo>
                    <a:pt x="50" y="75"/>
                  </a:lnTo>
                  <a:lnTo>
                    <a:pt x="52" y="76"/>
                  </a:lnTo>
                  <a:lnTo>
                    <a:pt x="56" y="75"/>
                  </a:lnTo>
                  <a:lnTo>
                    <a:pt x="60" y="73"/>
                  </a:lnTo>
                  <a:lnTo>
                    <a:pt x="61" y="71"/>
                  </a:lnTo>
                  <a:lnTo>
                    <a:pt x="63" y="69"/>
                  </a:lnTo>
                  <a:lnTo>
                    <a:pt x="64" y="67"/>
                  </a:lnTo>
                  <a:lnTo>
                    <a:pt x="66" y="65"/>
                  </a:lnTo>
                  <a:lnTo>
                    <a:pt x="67" y="62"/>
                  </a:lnTo>
                  <a:lnTo>
                    <a:pt x="68" y="60"/>
                  </a:lnTo>
                  <a:lnTo>
                    <a:pt x="69" y="57"/>
                  </a:lnTo>
                  <a:lnTo>
                    <a:pt x="70" y="54"/>
                  </a:lnTo>
                  <a:lnTo>
                    <a:pt x="70" y="50"/>
                  </a:lnTo>
                  <a:lnTo>
                    <a:pt x="70" y="48"/>
                  </a:lnTo>
                  <a:lnTo>
                    <a:pt x="70" y="46"/>
                  </a:lnTo>
                  <a:lnTo>
                    <a:pt x="69" y="44"/>
                  </a:lnTo>
                  <a:lnTo>
                    <a:pt x="68" y="41"/>
                  </a:lnTo>
                  <a:lnTo>
                    <a:pt x="67" y="39"/>
                  </a:lnTo>
                  <a:lnTo>
                    <a:pt x="66" y="37"/>
                  </a:lnTo>
                  <a:lnTo>
                    <a:pt x="66" y="36"/>
                  </a:lnTo>
                  <a:lnTo>
                    <a:pt x="65" y="33"/>
                  </a:lnTo>
                  <a:lnTo>
                    <a:pt x="65" y="31"/>
                  </a:lnTo>
                  <a:lnTo>
                    <a:pt x="65" y="29"/>
                  </a:lnTo>
                  <a:lnTo>
                    <a:pt x="65" y="28"/>
                  </a:lnTo>
                  <a:lnTo>
                    <a:pt x="66" y="28"/>
                  </a:lnTo>
                  <a:lnTo>
                    <a:pt x="67" y="28"/>
                  </a:lnTo>
                  <a:lnTo>
                    <a:pt x="70" y="28"/>
                  </a:lnTo>
                  <a:lnTo>
                    <a:pt x="74" y="28"/>
                  </a:lnTo>
                  <a:lnTo>
                    <a:pt x="77" y="29"/>
                  </a:lnTo>
                  <a:lnTo>
                    <a:pt x="81" y="31"/>
                  </a:lnTo>
                  <a:lnTo>
                    <a:pt x="82" y="32"/>
                  </a:lnTo>
                  <a:lnTo>
                    <a:pt x="83" y="34"/>
                  </a:lnTo>
                  <a:lnTo>
                    <a:pt x="84" y="36"/>
                  </a:lnTo>
                  <a:lnTo>
                    <a:pt x="85" y="39"/>
                  </a:lnTo>
                  <a:lnTo>
                    <a:pt x="86" y="41"/>
                  </a:lnTo>
                  <a:lnTo>
                    <a:pt x="86" y="44"/>
                  </a:lnTo>
                  <a:lnTo>
                    <a:pt x="87" y="46"/>
                  </a:lnTo>
                  <a:lnTo>
                    <a:pt x="87" y="49"/>
                  </a:lnTo>
                  <a:lnTo>
                    <a:pt x="88" y="52"/>
                  </a:lnTo>
                  <a:lnTo>
                    <a:pt x="89" y="55"/>
                  </a:lnTo>
                  <a:lnTo>
                    <a:pt x="89" y="57"/>
                  </a:lnTo>
                  <a:lnTo>
                    <a:pt x="90" y="60"/>
                  </a:lnTo>
                  <a:lnTo>
                    <a:pt x="91" y="62"/>
                  </a:lnTo>
                  <a:lnTo>
                    <a:pt x="91" y="64"/>
                  </a:lnTo>
                  <a:lnTo>
                    <a:pt x="92" y="66"/>
                  </a:lnTo>
                  <a:lnTo>
                    <a:pt x="92" y="68"/>
                  </a:lnTo>
                  <a:lnTo>
                    <a:pt x="93" y="70"/>
                  </a:lnTo>
                  <a:lnTo>
                    <a:pt x="93" y="71"/>
                  </a:lnTo>
                  <a:lnTo>
                    <a:pt x="94" y="71"/>
                  </a:lnTo>
                  <a:lnTo>
                    <a:pt x="96" y="71"/>
                  </a:lnTo>
                  <a:lnTo>
                    <a:pt x="98" y="71"/>
                  </a:lnTo>
                  <a:lnTo>
                    <a:pt x="100" y="71"/>
                  </a:lnTo>
                  <a:lnTo>
                    <a:pt x="103" y="71"/>
                  </a:lnTo>
                  <a:lnTo>
                    <a:pt x="106" y="72"/>
                  </a:lnTo>
                  <a:lnTo>
                    <a:pt x="109" y="72"/>
                  </a:lnTo>
                  <a:lnTo>
                    <a:pt x="113" y="72"/>
                  </a:lnTo>
                  <a:lnTo>
                    <a:pt x="116" y="72"/>
                  </a:lnTo>
                  <a:lnTo>
                    <a:pt x="119" y="72"/>
                  </a:lnTo>
                  <a:lnTo>
                    <a:pt x="123" y="72"/>
                  </a:lnTo>
                  <a:lnTo>
                    <a:pt x="126" y="72"/>
                  </a:lnTo>
                  <a:lnTo>
                    <a:pt x="129" y="72"/>
                  </a:lnTo>
                  <a:lnTo>
                    <a:pt x="132" y="71"/>
                  </a:lnTo>
                  <a:lnTo>
                    <a:pt x="135" y="71"/>
                  </a:lnTo>
                  <a:lnTo>
                    <a:pt x="136" y="70"/>
                  </a:lnTo>
                  <a:lnTo>
                    <a:pt x="138" y="68"/>
                  </a:lnTo>
                  <a:lnTo>
                    <a:pt x="141" y="67"/>
                  </a:lnTo>
                  <a:lnTo>
                    <a:pt x="143" y="65"/>
                  </a:lnTo>
                  <a:lnTo>
                    <a:pt x="144" y="62"/>
                  </a:lnTo>
                  <a:lnTo>
                    <a:pt x="146" y="60"/>
                  </a:lnTo>
                  <a:lnTo>
                    <a:pt x="148" y="57"/>
                  </a:lnTo>
                  <a:lnTo>
                    <a:pt x="150" y="55"/>
                  </a:lnTo>
                  <a:lnTo>
                    <a:pt x="151" y="50"/>
                  </a:lnTo>
                  <a:lnTo>
                    <a:pt x="153" y="48"/>
                  </a:lnTo>
                  <a:lnTo>
                    <a:pt x="154" y="45"/>
                  </a:lnTo>
                  <a:lnTo>
                    <a:pt x="155" y="44"/>
                  </a:lnTo>
                  <a:lnTo>
                    <a:pt x="156" y="42"/>
                  </a:lnTo>
                  <a:lnTo>
                    <a:pt x="156" y="40"/>
                  </a:lnTo>
                  <a:lnTo>
                    <a:pt x="157" y="39"/>
                  </a:lnTo>
                  <a:lnTo>
                    <a:pt x="157" y="39"/>
                  </a:lnTo>
                  <a:lnTo>
                    <a:pt x="157" y="40"/>
                  </a:lnTo>
                  <a:lnTo>
                    <a:pt x="157" y="43"/>
                  </a:lnTo>
                  <a:lnTo>
                    <a:pt x="157" y="45"/>
                  </a:lnTo>
                  <a:lnTo>
                    <a:pt x="157" y="47"/>
                  </a:lnTo>
                  <a:lnTo>
                    <a:pt x="157" y="50"/>
                  </a:lnTo>
                  <a:lnTo>
                    <a:pt x="158" y="54"/>
                  </a:lnTo>
                  <a:lnTo>
                    <a:pt x="158" y="56"/>
                  </a:lnTo>
                  <a:lnTo>
                    <a:pt x="158" y="58"/>
                  </a:lnTo>
                  <a:lnTo>
                    <a:pt x="158" y="61"/>
                  </a:lnTo>
                  <a:lnTo>
                    <a:pt x="159" y="63"/>
                  </a:lnTo>
                  <a:lnTo>
                    <a:pt x="160" y="66"/>
                  </a:lnTo>
                  <a:lnTo>
                    <a:pt x="161" y="68"/>
                  </a:lnTo>
                  <a:lnTo>
                    <a:pt x="162" y="70"/>
                  </a:lnTo>
                  <a:lnTo>
                    <a:pt x="163" y="71"/>
                  </a:lnTo>
                  <a:lnTo>
                    <a:pt x="165" y="73"/>
                  </a:lnTo>
                  <a:lnTo>
                    <a:pt x="168" y="76"/>
                  </a:lnTo>
                  <a:lnTo>
                    <a:pt x="170" y="77"/>
                  </a:lnTo>
                  <a:lnTo>
                    <a:pt x="172" y="78"/>
                  </a:lnTo>
                  <a:lnTo>
                    <a:pt x="174" y="80"/>
                  </a:lnTo>
                  <a:lnTo>
                    <a:pt x="176" y="81"/>
                  </a:lnTo>
                  <a:lnTo>
                    <a:pt x="178" y="82"/>
                  </a:lnTo>
                  <a:lnTo>
                    <a:pt x="180" y="83"/>
                  </a:lnTo>
                  <a:lnTo>
                    <a:pt x="183" y="83"/>
                  </a:lnTo>
                  <a:lnTo>
                    <a:pt x="185" y="84"/>
                  </a:lnTo>
                  <a:lnTo>
                    <a:pt x="187" y="85"/>
                  </a:lnTo>
                  <a:lnTo>
                    <a:pt x="189" y="85"/>
                  </a:lnTo>
                  <a:lnTo>
                    <a:pt x="191" y="85"/>
                  </a:lnTo>
                  <a:lnTo>
                    <a:pt x="194" y="85"/>
                  </a:lnTo>
                  <a:lnTo>
                    <a:pt x="196" y="85"/>
                  </a:lnTo>
                  <a:lnTo>
                    <a:pt x="198" y="84"/>
                  </a:lnTo>
                  <a:lnTo>
                    <a:pt x="200" y="84"/>
                  </a:lnTo>
                  <a:lnTo>
                    <a:pt x="202" y="84"/>
                  </a:lnTo>
                  <a:lnTo>
                    <a:pt x="205" y="83"/>
                  </a:lnTo>
                  <a:lnTo>
                    <a:pt x="208" y="83"/>
                  </a:lnTo>
                  <a:lnTo>
                    <a:pt x="210" y="83"/>
                  </a:lnTo>
                  <a:lnTo>
                    <a:pt x="211" y="83"/>
                  </a:lnTo>
                  <a:lnTo>
                    <a:pt x="212" y="83"/>
                  </a:lnTo>
                  <a:lnTo>
                    <a:pt x="213" y="83"/>
                  </a:lnTo>
                  <a:lnTo>
                    <a:pt x="212" y="83"/>
                  </a:lnTo>
                  <a:lnTo>
                    <a:pt x="212" y="85"/>
                  </a:lnTo>
                  <a:lnTo>
                    <a:pt x="211" y="86"/>
                  </a:lnTo>
                  <a:lnTo>
                    <a:pt x="211" y="88"/>
                  </a:lnTo>
                  <a:lnTo>
                    <a:pt x="210" y="90"/>
                  </a:lnTo>
                  <a:lnTo>
                    <a:pt x="209" y="92"/>
                  </a:lnTo>
                  <a:lnTo>
                    <a:pt x="208" y="95"/>
                  </a:lnTo>
                  <a:lnTo>
                    <a:pt x="207" y="98"/>
                  </a:lnTo>
                  <a:lnTo>
                    <a:pt x="206" y="101"/>
                  </a:lnTo>
                  <a:lnTo>
                    <a:pt x="205" y="104"/>
                  </a:lnTo>
                  <a:lnTo>
                    <a:pt x="203" y="109"/>
                  </a:lnTo>
                  <a:lnTo>
                    <a:pt x="203" y="112"/>
                  </a:lnTo>
                  <a:lnTo>
                    <a:pt x="202" y="115"/>
                  </a:lnTo>
                  <a:lnTo>
                    <a:pt x="201" y="118"/>
                  </a:lnTo>
                  <a:lnTo>
                    <a:pt x="200" y="120"/>
                  </a:lnTo>
                  <a:lnTo>
                    <a:pt x="200" y="123"/>
                  </a:lnTo>
                  <a:lnTo>
                    <a:pt x="199" y="124"/>
                  </a:lnTo>
                  <a:lnTo>
                    <a:pt x="199" y="126"/>
                  </a:lnTo>
                  <a:lnTo>
                    <a:pt x="199" y="128"/>
                  </a:lnTo>
                  <a:lnTo>
                    <a:pt x="199" y="130"/>
                  </a:lnTo>
                  <a:lnTo>
                    <a:pt x="199" y="132"/>
                  </a:lnTo>
                  <a:lnTo>
                    <a:pt x="199" y="134"/>
                  </a:lnTo>
                  <a:lnTo>
                    <a:pt x="199" y="137"/>
                  </a:lnTo>
                  <a:lnTo>
                    <a:pt x="199" y="140"/>
                  </a:lnTo>
                  <a:lnTo>
                    <a:pt x="199" y="143"/>
                  </a:lnTo>
                  <a:lnTo>
                    <a:pt x="199" y="146"/>
                  </a:lnTo>
                  <a:lnTo>
                    <a:pt x="200" y="149"/>
                  </a:lnTo>
                  <a:lnTo>
                    <a:pt x="200" y="153"/>
                  </a:lnTo>
                  <a:lnTo>
                    <a:pt x="200" y="156"/>
                  </a:lnTo>
                  <a:lnTo>
                    <a:pt x="201" y="160"/>
                  </a:lnTo>
                  <a:lnTo>
                    <a:pt x="201" y="164"/>
                  </a:lnTo>
                  <a:lnTo>
                    <a:pt x="202" y="168"/>
                  </a:lnTo>
                  <a:lnTo>
                    <a:pt x="202" y="171"/>
                  </a:lnTo>
                  <a:lnTo>
                    <a:pt x="202" y="174"/>
                  </a:lnTo>
                  <a:lnTo>
                    <a:pt x="202" y="177"/>
                  </a:lnTo>
                  <a:lnTo>
                    <a:pt x="203" y="181"/>
                  </a:lnTo>
                  <a:lnTo>
                    <a:pt x="203" y="184"/>
                  </a:lnTo>
                  <a:lnTo>
                    <a:pt x="204" y="187"/>
                  </a:lnTo>
                  <a:lnTo>
                    <a:pt x="204" y="189"/>
                  </a:lnTo>
                  <a:lnTo>
                    <a:pt x="205" y="192"/>
                  </a:lnTo>
                  <a:lnTo>
                    <a:pt x="205" y="194"/>
                  </a:lnTo>
                  <a:lnTo>
                    <a:pt x="205" y="197"/>
                  </a:lnTo>
                  <a:lnTo>
                    <a:pt x="205" y="198"/>
                  </a:lnTo>
                  <a:lnTo>
                    <a:pt x="206" y="200"/>
                  </a:lnTo>
                  <a:lnTo>
                    <a:pt x="206" y="202"/>
                  </a:lnTo>
                  <a:lnTo>
                    <a:pt x="206" y="203"/>
                  </a:lnTo>
                  <a:lnTo>
                    <a:pt x="214" y="182"/>
                  </a:lnTo>
                  <a:lnTo>
                    <a:pt x="214" y="18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9" name="Freeform 187">
              <a:extLst>
                <a:ext uri="{FF2B5EF4-FFF2-40B4-BE49-F238E27FC236}">
                  <a16:creationId xmlns:a16="http://schemas.microsoft.com/office/drawing/2014/main" id="{861E2A0B-445A-365B-6039-FBAE886C812D}"/>
                </a:ext>
              </a:extLst>
            </p:cNvPr>
            <p:cNvSpPr>
              <a:spLocks/>
            </p:cNvSpPr>
            <p:nvPr/>
          </p:nvSpPr>
          <p:spPr bwMode="auto">
            <a:xfrm>
              <a:off x="1397" y="1416"/>
              <a:ext cx="29" cy="78"/>
            </a:xfrm>
            <a:custGeom>
              <a:avLst/>
              <a:gdLst/>
              <a:ahLst/>
              <a:cxnLst>
                <a:cxn ang="0">
                  <a:pos x="46" y="0"/>
                </a:cxn>
                <a:cxn ang="0">
                  <a:pos x="45" y="2"/>
                </a:cxn>
                <a:cxn ang="0">
                  <a:pos x="43" y="7"/>
                </a:cxn>
                <a:cxn ang="0">
                  <a:pos x="42" y="13"/>
                </a:cxn>
                <a:cxn ang="0">
                  <a:pos x="39" y="19"/>
                </a:cxn>
                <a:cxn ang="0">
                  <a:pos x="37" y="26"/>
                </a:cxn>
                <a:cxn ang="0">
                  <a:pos x="35" y="31"/>
                </a:cxn>
                <a:cxn ang="0">
                  <a:pos x="33" y="36"/>
                </a:cxn>
                <a:cxn ang="0">
                  <a:pos x="30" y="39"/>
                </a:cxn>
                <a:cxn ang="0">
                  <a:pos x="26" y="44"/>
                </a:cxn>
                <a:cxn ang="0">
                  <a:pos x="20" y="48"/>
                </a:cxn>
                <a:cxn ang="0">
                  <a:pos x="15" y="52"/>
                </a:cxn>
                <a:cxn ang="0">
                  <a:pos x="10" y="56"/>
                </a:cxn>
                <a:cxn ang="0">
                  <a:pos x="5" y="59"/>
                </a:cxn>
                <a:cxn ang="0">
                  <a:pos x="1" y="63"/>
                </a:cxn>
                <a:cxn ang="0">
                  <a:pos x="8" y="72"/>
                </a:cxn>
                <a:cxn ang="0">
                  <a:pos x="52" y="134"/>
                </a:cxn>
                <a:cxn ang="0">
                  <a:pos x="51" y="132"/>
                </a:cxn>
                <a:cxn ang="0">
                  <a:pos x="49" y="129"/>
                </a:cxn>
                <a:cxn ang="0">
                  <a:pos x="48" y="124"/>
                </a:cxn>
                <a:cxn ang="0">
                  <a:pos x="46" y="116"/>
                </a:cxn>
                <a:cxn ang="0">
                  <a:pos x="45" y="112"/>
                </a:cxn>
                <a:cxn ang="0">
                  <a:pos x="44" y="107"/>
                </a:cxn>
                <a:cxn ang="0">
                  <a:pos x="43" y="102"/>
                </a:cxn>
                <a:cxn ang="0">
                  <a:pos x="43" y="97"/>
                </a:cxn>
                <a:cxn ang="0">
                  <a:pos x="43" y="90"/>
                </a:cxn>
                <a:cxn ang="0">
                  <a:pos x="43" y="84"/>
                </a:cxn>
                <a:cxn ang="0">
                  <a:pos x="43" y="78"/>
                </a:cxn>
                <a:cxn ang="0">
                  <a:pos x="44" y="72"/>
                </a:cxn>
                <a:cxn ang="0">
                  <a:pos x="44" y="65"/>
                </a:cxn>
                <a:cxn ang="0">
                  <a:pos x="46" y="58"/>
                </a:cxn>
                <a:cxn ang="0">
                  <a:pos x="46" y="53"/>
                </a:cxn>
                <a:cxn ang="0">
                  <a:pos x="47" y="48"/>
                </a:cxn>
                <a:cxn ang="0">
                  <a:pos x="47" y="43"/>
                </a:cxn>
                <a:cxn ang="0">
                  <a:pos x="48" y="38"/>
                </a:cxn>
                <a:cxn ang="0">
                  <a:pos x="49" y="31"/>
                </a:cxn>
                <a:cxn ang="0">
                  <a:pos x="50" y="25"/>
                </a:cxn>
                <a:cxn ang="0">
                  <a:pos x="51" y="22"/>
                </a:cxn>
                <a:cxn ang="0">
                  <a:pos x="52" y="19"/>
                </a:cxn>
                <a:cxn ang="0">
                  <a:pos x="46" y="0"/>
                </a:cxn>
              </a:cxnLst>
              <a:rect l="0" t="0" r="r" b="b"/>
              <a:pathLst>
                <a:path w="52" h="134">
                  <a:moveTo>
                    <a:pt x="46" y="0"/>
                  </a:moveTo>
                  <a:lnTo>
                    <a:pt x="46" y="0"/>
                  </a:lnTo>
                  <a:lnTo>
                    <a:pt x="45" y="1"/>
                  </a:lnTo>
                  <a:lnTo>
                    <a:pt x="45" y="2"/>
                  </a:lnTo>
                  <a:lnTo>
                    <a:pt x="44" y="5"/>
                  </a:lnTo>
                  <a:lnTo>
                    <a:pt x="43" y="7"/>
                  </a:lnTo>
                  <a:lnTo>
                    <a:pt x="43" y="10"/>
                  </a:lnTo>
                  <a:lnTo>
                    <a:pt x="42" y="13"/>
                  </a:lnTo>
                  <a:lnTo>
                    <a:pt x="41" y="16"/>
                  </a:lnTo>
                  <a:lnTo>
                    <a:pt x="39" y="19"/>
                  </a:lnTo>
                  <a:lnTo>
                    <a:pt x="38" y="22"/>
                  </a:lnTo>
                  <a:lnTo>
                    <a:pt x="37" y="26"/>
                  </a:lnTo>
                  <a:lnTo>
                    <a:pt x="36" y="29"/>
                  </a:lnTo>
                  <a:lnTo>
                    <a:pt x="35" y="31"/>
                  </a:lnTo>
                  <a:lnTo>
                    <a:pt x="34" y="34"/>
                  </a:lnTo>
                  <a:lnTo>
                    <a:pt x="33" y="36"/>
                  </a:lnTo>
                  <a:lnTo>
                    <a:pt x="32" y="38"/>
                  </a:lnTo>
                  <a:lnTo>
                    <a:pt x="30" y="39"/>
                  </a:lnTo>
                  <a:lnTo>
                    <a:pt x="28" y="42"/>
                  </a:lnTo>
                  <a:lnTo>
                    <a:pt x="26" y="44"/>
                  </a:lnTo>
                  <a:lnTo>
                    <a:pt x="23" y="46"/>
                  </a:lnTo>
                  <a:lnTo>
                    <a:pt x="20" y="48"/>
                  </a:lnTo>
                  <a:lnTo>
                    <a:pt x="18" y="50"/>
                  </a:lnTo>
                  <a:lnTo>
                    <a:pt x="15" y="52"/>
                  </a:lnTo>
                  <a:lnTo>
                    <a:pt x="13" y="54"/>
                  </a:lnTo>
                  <a:lnTo>
                    <a:pt x="10" y="56"/>
                  </a:lnTo>
                  <a:lnTo>
                    <a:pt x="8" y="58"/>
                  </a:lnTo>
                  <a:lnTo>
                    <a:pt x="5" y="59"/>
                  </a:lnTo>
                  <a:lnTo>
                    <a:pt x="4" y="61"/>
                  </a:lnTo>
                  <a:lnTo>
                    <a:pt x="1" y="63"/>
                  </a:lnTo>
                  <a:lnTo>
                    <a:pt x="0" y="64"/>
                  </a:lnTo>
                  <a:lnTo>
                    <a:pt x="8" y="72"/>
                  </a:lnTo>
                  <a:lnTo>
                    <a:pt x="24" y="97"/>
                  </a:lnTo>
                  <a:lnTo>
                    <a:pt x="52" y="134"/>
                  </a:lnTo>
                  <a:lnTo>
                    <a:pt x="51" y="133"/>
                  </a:lnTo>
                  <a:lnTo>
                    <a:pt x="51" y="132"/>
                  </a:lnTo>
                  <a:lnTo>
                    <a:pt x="50" y="131"/>
                  </a:lnTo>
                  <a:lnTo>
                    <a:pt x="49" y="129"/>
                  </a:lnTo>
                  <a:lnTo>
                    <a:pt x="48" y="126"/>
                  </a:lnTo>
                  <a:lnTo>
                    <a:pt x="48" y="124"/>
                  </a:lnTo>
                  <a:lnTo>
                    <a:pt x="47" y="120"/>
                  </a:lnTo>
                  <a:lnTo>
                    <a:pt x="46" y="116"/>
                  </a:lnTo>
                  <a:lnTo>
                    <a:pt x="46" y="114"/>
                  </a:lnTo>
                  <a:lnTo>
                    <a:pt x="45" y="112"/>
                  </a:lnTo>
                  <a:lnTo>
                    <a:pt x="44" y="109"/>
                  </a:lnTo>
                  <a:lnTo>
                    <a:pt x="44" y="107"/>
                  </a:lnTo>
                  <a:lnTo>
                    <a:pt x="44" y="105"/>
                  </a:lnTo>
                  <a:lnTo>
                    <a:pt x="43" y="102"/>
                  </a:lnTo>
                  <a:lnTo>
                    <a:pt x="43" y="100"/>
                  </a:lnTo>
                  <a:lnTo>
                    <a:pt x="43" y="97"/>
                  </a:lnTo>
                  <a:lnTo>
                    <a:pt x="43" y="93"/>
                  </a:lnTo>
                  <a:lnTo>
                    <a:pt x="43" y="90"/>
                  </a:lnTo>
                  <a:lnTo>
                    <a:pt x="43" y="87"/>
                  </a:lnTo>
                  <a:lnTo>
                    <a:pt x="43" y="84"/>
                  </a:lnTo>
                  <a:lnTo>
                    <a:pt x="43" y="81"/>
                  </a:lnTo>
                  <a:lnTo>
                    <a:pt x="43" y="78"/>
                  </a:lnTo>
                  <a:lnTo>
                    <a:pt x="43" y="75"/>
                  </a:lnTo>
                  <a:lnTo>
                    <a:pt x="44" y="72"/>
                  </a:lnTo>
                  <a:lnTo>
                    <a:pt x="44" y="68"/>
                  </a:lnTo>
                  <a:lnTo>
                    <a:pt x="44" y="65"/>
                  </a:lnTo>
                  <a:lnTo>
                    <a:pt x="45" y="62"/>
                  </a:lnTo>
                  <a:lnTo>
                    <a:pt x="46" y="58"/>
                  </a:lnTo>
                  <a:lnTo>
                    <a:pt x="46" y="55"/>
                  </a:lnTo>
                  <a:lnTo>
                    <a:pt x="46" y="53"/>
                  </a:lnTo>
                  <a:lnTo>
                    <a:pt x="46" y="50"/>
                  </a:lnTo>
                  <a:lnTo>
                    <a:pt x="47" y="48"/>
                  </a:lnTo>
                  <a:lnTo>
                    <a:pt x="47" y="45"/>
                  </a:lnTo>
                  <a:lnTo>
                    <a:pt x="47" y="43"/>
                  </a:lnTo>
                  <a:lnTo>
                    <a:pt x="48" y="41"/>
                  </a:lnTo>
                  <a:lnTo>
                    <a:pt x="48" y="38"/>
                  </a:lnTo>
                  <a:lnTo>
                    <a:pt x="49" y="34"/>
                  </a:lnTo>
                  <a:lnTo>
                    <a:pt x="49" y="31"/>
                  </a:lnTo>
                  <a:lnTo>
                    <a:pt x="50" y="28"/>
                  </a:lnTo>
                  <a:lnTo>
                    <a:pt x="50" y="25"/>
                  </a:lnTo>
                  <a:lnTo>
                    <a:pt x="51" y="23"/>
                  </a:lnTo>
                  <a:lnTo>
                    <a:pt x="51" y="22"/>
                  </a:lnTo>
                  <a:lnTo>
                    <a:pt x="51" y="20"/>
                  </a:lnTo>
                  <a:lnTo>
                    <a:pt x="52" y="19"/>
                  </a:lnTo>
                  <a:lnTo>
                    <a:pt x="46" y="0"/>
                  </a:lnTo>
                  <a:lnTo>
                    <a:pt x="46"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0" name="Freeform 188">
              <a:extLst>
                <a:ext uri="{FF2B5EF4-FFF2-40B4-BE49-F238E27FC236}">
                  <a16:creationId xmlns:a16="http://schemas.microsoft.com/office/drawing/2014/main" id="{14664A11-7F0B-B854-E8E9-3C699A7BE48D}"/>
                </a:ext>
              </a:extLst>
            </p:cNvPr>
            <p:cNvSpPr>
              <a:spLocks/>
            </p:cNvSpPr>
            <p:nvPr/>
          </p:nvSpPr>
          <p:spPr bwMode="auto">
            <a:xfrm>
              <a:off x="1292" y="1452"/>
              <a:ext cx="113" cy="67"/>
            </a:xfrm>
            <a:custGeom>
              <a:avLst/>
              <a:gdLst/>
              <a:ahLst/>
              <a:cxnLst>
                <a:cxn ang="0">
                  <a:pos x="188" y="0"/>
                </a:cxn>
                <a:cxn ang="0">
                  <a:pos x="21" y="83"/>
                </a:cxn>
                <a:cxn ang="0">
                  <a:pos x="0" y="99"/>
                </a:cxn>
                <a:cxn ang="0">
                  <a:pos x="3" y="98"/>
                </a:cxn>
                <a:cxn ang="0">
                  <a:pos x="4" y="97"/>
                </a:cxn>
                <a:cxn ang="0">
                  <a:pos x="6" y="97"/>
                </a:cxn>
                <a:cxn ang="0">
                  <a:pos x="8" y="96"/>
                </a:cxn>
                <a:cxn ang="0">
                  <a:pos x="11" y="96"/>
                </a:cxn>
                <a:cxn ang="0">
                  <a:pos x="13" y="95"/>
                </a:cxn>
                <a:cxn ang="0">
                  <a:pos x="16" y="95"/>
                </a:cxn>
                <a:cxn ang="0">
                  <a:pos x="19" y="94"/>
                </a:cxn>
                <a:cxn ang="0">
                  <a:pos x="21" y="94"/>
                </a:cxn>
                <a:cxn ang="0">
                  <a:pos x="24" y="94"/>
                </a:cxn>
                <a:cxn ang="0">
                  <a:pos x="27" y="95"/>
                </a:cxn>
                <a:cxn ang="0">
                  <a:pos x="29" y="95"/>
                </a:cxn>
                <a:cxn ang="0">
                  <a:pos x="32" y="97"/>
                </a:cxn>
                <a:cxn ang="0">
                  <a:pos x="35" y="98"/>
                </a:cxn>
                <a:cxn ang="0">
                  <a:pos x="37" y="99"/>
                </a:cxn>
                <a:cxn ang="0">
                  <a:pos x="40" y="100"/>
                </a:cxn>
                <a:cxn ang="0">
                  <a:pos x="42" y="102"/>
                </a:cxn>
                <a:cxn ang="0">
                  <a:pos x="45" y="103"/>
                </a:cxn>
                <a:cxn ang="0">
                  <a:pos x="47" y="105"/>
                </a:cxn>
                <a:cxn ang="0">
                  <a:pos x="50" y="106"/>
                </a:cxn>
                <a:cxn ang="0">
                  <a:pos x="52" y="108"/>
                </a:cxn>
                <a:cxn ang="0">
                  <a:pos x="54" y="109"/>
                </a:cxn>
                <a:cxn ang="0">
                  <a:pos x="56" y="110"/>
                </a:cxn>
                <a:cxn ang="0">
                  <a:pos x="58" y="111"/>
                </a:cxn>
                <a:cxn ang="0">
                  <a:pos x="60" y="113"/>
                </a:cxn>
                <a:cxn ang="0">
                  <a:pos x="62" y="114"/>
                </a:cxn>
                <a:cxn ang="0">
                  <a:pos x="63" y="115"/>
                </a:cxn>
                <a:cxn ang="0">
                  <a:pos x="62" y="88"/>
                </a:cxn>
                <a:cxn ang="0">
                  <a:pos x="198" y="11"/>
                </a:cxn>
                <a:cxn ang="0">
                  <a:pos x="188" y="0"/>
                </a:cxn>
                <a:cxn ang="0">
                  <a:pos x="188" y="0"/>
                </a:cxn>
              </a:cxnLst>
              <a:rect l="0" t="0" r="r" b="b"/>
              <a:pathLst>
                <a:path w="198" h="115">
                  <a:moveTo>
                    <a:pt x="188" y="0"/>
                  </a:moveTo>
                  <a:lnTo>
                    <a:pt x="21" y="83"/>
                  </a:lnTo>
                  <a:lnTo>
                    <a:pt x="0" y="99"/>
                  </a:lnTo>
                  <a:lnTo>
                    <a:pt x="3" y="98"/>
                  </a:lnTo>
                  <a:lnTo>
                    <a:pt x="4" y="97"/>
                  </a:lnTo>
                  <a:lnTo>
                    <a:pt x="6" y="97"/>
                  </a:lnTo>
                  <a:lnTo>
                    <a:pt x="8" y="96"/>
                  </a:lnTo>
                  <a:lnTo>
                    <a:pt x="11" y="96"/>
                  </a:lnTo>
                  <a:lnTo>
                    <a:pt x="13" y="95"/>
                  </a:lnTo>
                  <a:lnTo>
                    <a:pt x="16" y="95"/>
                  </a:lnTo>
                  <a:lnTo>
                    <a:pt x="19" y="94"/>
                  </a:lnTo>
                  <a:lnTo>
                    <a:pt x="21" y="94"/>
                  </a:lnTo>
                  <a:lnTo>
                    <a:pt x="24" y="94"/>
                  </a:lnTo>
                  <a:lnTo>
                    <a:pt x="27" y="95"/>
                  </a:lnTo>
                  <a:lnTo>
                    <a:pt x="29" y="95"/>
                  </a:lnTo>
                  <a:lnTo>
                    <a:pt x="32" y="97"/>
                  </a:lnTo>
                  <a:lnTo>
                    <a:pt x="35" y="98"/>
                  </a:lnTo>
                  <a:lnTo>
                    <a:pt x="37" y="99"/>
                  </a:lnTo>
                  <a:lnTo>
                    <a:pt x="40" y="100"/>
                  </a:lnTo>
                  <a:lnTo>
                    <a:pt x="42" y="102"/>
                  </a:lnTo>
                  <a:lnTo>
                    <a:pt x="45" y="103"/>
                  </a:lnTo>
                  <a:lnTo>
                    <a:pt x="47" y="105"/>
                  </a:lnTo>
                  <a:lnTo>
                    <a:pt x="50" y="106"/>
                  </a:lnTo>
                  <a:lnTo>
                    <a:pt x="52" y="108"/>
                  </a:lnTo>
                  <a:lnTo>
                    <a:pt x="54" y="109"/>
                  </a:lnTo>
                  <a:lnTo>
                    <a:pt x="56" y="110"/>
                  </a:lnTo>
                  <a:lnTo>
                    <a:pt x="58" y="111"/>
                  </a:lnTo>
                  <a:lnTo>
                    <a:pt x="60" y="113"/>
                  </a:lnTo>
                  <a:lnTo>
                    <a:pt x="62" y="114"/>
                  </a:lnTo>
                  <a:lnTo>
                    <a:pt x="63" y="115"/>
                  </a:lnTo>
                  <a:lnTo>
                    <a:pt x="62" y="88"/>
                  </a:lnTo>
                  <a:lnTo>
                    <a:pt x="198" y="11"/>
                  </a:lnTo>
                  <a:lnTo>
                    <a:pt x="188" y="0"/>
                  </a:lnTo>
                  <a:lnTo>
                    <a:pt x="18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1" name="Freeform 189">
              <a:extLst>
                <a:ext uri="{FF2B5EF4-FFF2-40B4-BE49-F238E27FC236}">
                  <a16:creationId xmlns:a16="http://schemas.microsoft.com/office/drawing/2014/main" id="{F207B512-90D4-FA6A-206B-0B1930CB2EBC}"/>
                </a:ext>
              </a:extLst>
            </p:cNvPr>
            <p:cNvSpPr>
              <a:spLocks/>
            </p:cNvSpPr>
            <p:nvPr/>
          </p:nvSpPr>
          <p:spPr bwMode="auto">
            <a:xfrm>
              <a:off x="1205" y="1499"/>
              <a:ext cx="108" cy="110"/>
            </a:xfrm>
            <a:custGeom>
              <a:avLst/>
              <a:gdLst/>
              <a:ahLst/>
              <a:cxnLst>
                <a:cxn ang="0">
                  <a:pos x="162" y="14"/>
                </a:cxn>
                <a:cxn ang="0">
                  <a:pos x="154" y="16"/>
                </a:cxn>
                <a:cxn ang="0">
                  <a:pos x="148" y="18"/>
                </a:cxn>
                <a:cxn ang="0">
                  <a:pos x="141" y="21"/>
                </a:cxn>
                <a:cxn ang="0">
                  <a:pos x="132" y="25"/>
                </a:cxn>
                <a:cxn ang="0">
                  <a:pos x="122" y="30"/>
                </a:cxn>
                <a:cxn ang="0">
                  <a:pos x="113" y="36"/>
                </a:cxn>
                <a:cxn ang="0">
                  <a:pos x="104" y="44"/>
                </a:cxn>
                <a:cxn ang="0">
                  <a:pos x="96" y="52"/>
                </a:cxn>
                <a:cxn ang="0">
                  <a:pos x="87" y="64"/>
                </a:cxn>
                <a:cxn ang="0">
                  <a:pos x="80" y="74"/>
                </a:cxn>
                <a:cxn ang="0">
                  <a:pos x="74" y="85"/>
                </a:cxn>
                <a:cxn ang="0">
                  <a:pos x="67" y="95"/>
                </a:cxn>
                <a:cxn ang="0">
                  <a:pos x="62" y="105"/>
                </a:cxn>
                <a:cxn ang="0">
                  <a:pos x="59" y="116"/>
                </a:cxn>
                <a:cxn ang="0">
                  <a:pos x="55" y="124"/>
                </a:cxn>
                <a:cxn ang="0">
                  <a:pos x="53" y="131"/>
                </a:cxn>
                <a:cxn ang="0">
                  <a:pos x="51" y="138"/>
                </a:cxn>
                <a:cxn ang="0">
                  <a:pos x="50" y="143"/>
                </a:cxn>
                <a:cxn ang="0">
                  <a:pos x="35" y="129"/>
                </a:cxn>
                <a:cxn ang="0">
                  <a:pos x="37" y="122"/>
                </a:cxn>
                <a:cxn ang="0">
                  <a:pos x="40" y="113"/>
                </a:cxn>
                <a:cxn ang="0">
                  <a:pos x="44" y="103"/>
                </a:cxn>
                <a:cxn ang="0">
                  <a:pos x="47" y="97"/>
                </a:cxn>
                <a:cxn ang="0">
                  <a:pos x="49" y="91"/>
                </a:cxn>
                <a:cxn ang="0">
                  <a:pos x="52" y="85"/>
                </a:cxn>
                <a:cxn ang="0">
                  <a:pos x="55" y="79"/>
                </a:cxn>
                <a:cxn ang="0">
                  <a:pos x="58" y="72"/>
                </a:cxn>
                <a:cxn ang="0">
                  <a:pos x="62" y="66"/>
                </a:cxn>
                <a:cxn ang="0">
                  <a:pos x="66" y="57"/>
                </a:cxn>
                <a:cxn ang="0">
                  <a:pos x="74" y="47"/>
                </a:cxn>
                <a:cxn ang="0">
                  <a:pos x="82" y="38"/>
                </a:cxn>
                <a:cxn ang="0">
                  <a:pos x="90" y="32"/>
                </a:cxn>
                <a:cxn ang="0">
                  <a:pos x="98" y="27"/>
                </a:cxn>
                <a:cxn ang="0">
                  <a:pos x="108" y="23"/>
                </a:cxn>
                <a:cxn ang="0">
                  <a:pos x="118" y="19"/>
                </a:cxn>
                <a:cxn ang="0">
                  <a:pos x="127" y="15"/>
                </a:cxn>
                <a:cxn ang="0">
                  <a:pos x="138" y="12"/>
                </a:cxn>
                <a:cxn ang="0">
                  <a:pos x="146" y="8"/>
                </a:cxn>
                <a:cxn ang="0">
                  <a:pos x="154" y="4"/>
                </a:cxn>
                <a:cxn ang="0">
                  <a:pos x="161" y="3"/>
                </a:cxn>
                <a:cxn ang="0">
                  <a:pos x="169" y="0"/>
                </a:cxn>
                <a:cxn ang="0">
                  <a:pos x="164" y="14"/>
                </a:cxn>
              </a:cxnLst>
              <a:rect l="0" t="0" r="r" b="b"/>
              <a:pathLst>
                <a:path w="189" h="194">
                  <a:moveTo>
                    <a:pt x="164" y="14"/>
                  </a:moveTo>
                  <a:lnTo>
                    <a:pt x="163" y="14"/>
                  </a:lnTo>
                  <a:lnTo>
                    <a:pt x="162" y="14"/>
                  </a:lnTo>
                  <a:lnTo>
                    <a:pt x="160" y="15"/>
                  </a:lnTo>
                  <a:lnTo>
                    <a:pt x="156" y="16"/>
                  </a:lnTo>
                  <a:lnTo>
                    <a:pt x="154" y="16"/>
                  </a:lnTo>
                  <a:lnTo>
                    <a:pt x="152" y="17"/>
                  </a:lnTo>
                  <a:lnTo>
                    <a:pt x="150" y="17"/>
                  </a:lnTo>
                  <a:lnTo>
                    <a:pt x="148" y="18"/>
                  </a:lnTo>
                  <a:lnTo>
                    <a:pt x="146" y="19"/>
                  </a:lnTo>
                  <a:lnTo>
                    <a:pt x="143" y="20"/>
                  </a:lnTo>
                  <a:lnTo>
                    <a:pt x="141" y="21"/>
                  </a:lnTo>
                  <a:lnTo>
                    <a:pt x="138" y="23"/>
                  </a:lnTo>
                  <a:lnTo>
                    <a:pt x="135" y="24"/>
                  </a:lnTo>
                  <a:lnTo>
                    <a:pt x="132" y="25"/>
                  </a:lnTo>
                  <a:lnTo>
                    <a:pt x="129" y="26"/>
                  </a:lnTo>
                  <a:lnTo>
                    <a:pt x="125" y="29"/>
                  </a:lnTo>
                  <a:lnTo>
                    <a:pt x="122" y="30"/>
                  </a:lnTo>
                  <a:lnTo>
                    <a:pt x="119" y="32"/>
                  </a:lnTo>
                  <a:lnTo>
                    <a:pt x="116" y="34"/>
                  </a:lnTo>
                  <a:lnTo>
                    <a:pt x="113" y="36"/>
                  </a:lnTo>
                  <a:lnTo>
                    <a:pt x="110" y="39"/>
                  </a:lnTo>
                  <a:lnTo>
                    <a:pt x="107" y="41"/>
                  </a:lnTo>
                  <a:lnTo>
                    <a:pt x="104" y="44"/>
                  </a:lnTo>
                  <a:lnTo>
                    <a:pt x="101" y="46"/>
                  </a:lnTo>
                  <a:lnTo>
                    <a:pt x="98" y="49"/>
                  </a:lnTo>
                  <a:lnTo>
                    <a:pt x="96" y="52"/>
                  </a:lnTo>
                  <a:lnTo>
                    <a:pt x="93" y="56"/>
                  </a:lnTo>
                  <a:lnTo>
                    <a:pt x="90" y="60"/>
                  </a:lnTo>
                  <a:lnTo>
                    <a:pt x="87" y="64"/>
                  </a:lnTo>
                  <a:lnTo>
                    <a:pt x="85" y="67"/>
                  </a:lnTo>
                  <a:lnTo>
                    <a:pt x="82" y="71"/>
                  </a:lnTo>
                  <a:lnTo>
                    <a:pt x="80" y="74"/>
                  </a:lnTo>
                  <a:lnTo>
                    <a:pt x="78" y="78"/>
                  </a:lnTo>
                  <a:lnTo>
                    <a:pt x="76" y="82"/>
                  </a:lnTo>
                  <a:lnTo>
                    <a:pt x="74" y="85"/>
                  </a:lnTo>
                  <a:lnTo>
                    <a:pt x="72" y="89"/>
                  </a:lnTo>
                  <a:lnTo>
                    <a:pt x="69" y="92"/>
                  </a:lnTo>
                  <a:lnTo>
                    <a:pt x="67" y="95"/>
                  </a:lnTo>
                  <a:lnTo>
                    <a:pt x="65" y="99"/>
                  </a:lnTo>
                  <a:lnTo>
                    <a:pt x="64" y="102"/>
                  </a:lnTo>
                  <a:lnTo>
                    <a:pt x="62" y="105"/>
                  </a:lnTo>
                  <a:lnTo>
                    <a:pt x="61" y="109"/>
                  </a:lnTo>
                  <a:lnTo>
                    <a:pt x="60" y="112"/>
                  </a:lnTo>
                  <a:lnTo>
                    <a:pt x="59" y="116"/>
                  </a:lnTo>
                  <a:lnTo>
                    <a:pt x="58" y="118"/>
                  </a:lnTo>
                  <a:lnTo>
                    <a:pt x="57" y="121"/>
                  </a:lnTo>
                  <a:lnTo>
                    <a:pt x="55" y="124"/>
                  </a:lnTo>
                  <a:lnTo>
                    <a:pt x="55" y="127"/>
                  </a:lnTo>
                  <a:lnTo>
                    <a:pt x="54" y="129"/>
                  </a:lnTo>
                  <a:lnTo>
                    <a:pt x="53" y="131"/>
                  </a:lnTo>
                  <a:lnTo>
                    <a:pt x="53" y="133"/>
                  </a:lnTo>
                  <a:lnTo>
                    <a:pt x="52" y="135"/>
                  </a:lnTo>
                  <a:lnTo>
                    <a:pt x="51" y="138"/>
                  </a:lnTo>
                  <a:lnTo>
                    <a:pt x="51" y="141"/>
                  </a:lnTo>
                  <a:lnTo>
                    <a:pt x="50" y="142"/>
                  </a:lnTo>
                  <a:lnTo>
                    <a:pt x="50" y="143"/>
                  </a:lnTo>
                  <a:lnTo>
                    <a:pt x="0" y="194"/>
                  </a:lnTo>
                  <a:lnTo>
                    <a:pt x="35" y="130"/>
                  </a:lnTo>
                  <a:lnTo>
                    <a:pt x="35" y="129"/>
                  </a:lnTo>
                  <a:lnTo>
                    <a:pt x="36" y="127"/>
                  </a:lnTo>
                  <a:lnTo>
                    <a:pt x="37" y="125"/>
                  </a:lnTo>
                  <a:lnTo>
                    <a:pt x="37" y="122"/>
                  </a:lnTo>
                  <a:lnTo>
                    <a:pt x="38" y="120"/>
                  </a:lnTo>
                  <a:lnTo>
                    <a:pt x="39" y="117"/>
                  </a:lnTo>
                  <a:lnTo>
                    <a:pt x="40" y="113"/>
                  </a:lnTo>
                  <a:lnTo>
                    <a:pt x="42" y="110"/>
                  </a:lnTo>
                  <a:lnTo>
                    <a:pt x="43" y="106"/>
                  </a:lnTo>
                  <a:lnTo>
                    <a:pt x="44" y="103"/>
                  </a:lnTo>
                  <a:lnTo>
                    <a:pt x="45" y="101"/>
                  </a:lnTo>
                  <a:lnTo>
                    <a:pt x="46" y="99"/>
                  </a:lnTo>
                  <a:lnTo>
                    <a:pt x="47" y="97"/>
                  </a:lnTo>
                  <a:lnTo>
                    <a:pt x="48" y="95"/>
                  </a:lnTo>
                  <a:lnTo>
                    <a:pt x="48" y="93"/>
                  </a:lnTo>
                  <a:lnTo>
                    <a:pt x="49" y="91"/>
                  </a:lnTo>
                  <a:lnTo>
                    <a:pt x="50" y="89"/>
                  </a:lnTo>
                  <a:lnTo>
                    <a:pt x="52" y="87"/>
                  </a:lnTo>
                  <a:lnTo>
                    <a:pt x="52" y="85"/>
                  </a:lnTo>
                  <a:lnTo>
                    <a:pt x="53" y="83"/>
                  </a:lnTo>
                  <a:lnTo>
                    <a:pt x="54" y="81"/>
                  </a:lnTo>
                  <a:lnTo>
                    <a:pt x="55" y="79"/>
                  </a:lnTo>
                  <a:lnTo>
                    <a:pt x="56" y="77"/>
                  </a:lnTo>
                  <a:lnTo>
                    <a:pt x="57" y="74"/>
                  </a:lnTo>
                  <a:lnTo>
                    <a:pt x="58" y="72"/>
                  </a:lnTo>
                  <a:lnTo>
                    <a:pt x="59" y="71"/>
                  </a:lnTo>
                  <a:lnTo>
                    <a:pt x="60" y="68"/>
                  </a:lnTo>
                  <a:lnTo>
                    <a:pt x="62" y="66"/>
                  </a:lnTo>
                  <a:lnTo>
                    <a:pt x="63" y="64"/>
                  </a:lnTo>
                  <a:lnTo>
                    <a:pt x="64" y="62"/>
                  </a:lnTo>
                  <a:lnTo>
                    <a:pt x="66" y="57"/>
                  </a:lnTo>
                  <a:lnTo>
                    <a:pt x="69" y="54"/>
                  </a:lnTo>
                  <a:lnTo>
                    <a:pt x="72" y="50"/>
                  </a:lnTo>
                  <a:lnTo>
                    <a:pt x="74" y="47"/>
                  </a:lnTo>
                  <a:lnTo>
                    <a:pt x="77" y="44"/>
                  </a:lnTo>
                  <a:lnTo>
                    <a:pt x="80" y="41"/>
                  </a:lnTo>
                  <a:lnTo>
                    <a:pt x="82" y="38"/>
                  </a:lnTo>
                  <a:lnTo>
                    <a:pt x="85" y="36"/>
                  </a:lnTo>
                  <a:lnTo>
                    <a:pt x="87" y="34"/>
                  </a:lnTo>
                  <a:lnTo>
                    <a:pt x="90" y="32"/>
                  </a:lnTo>
                  <a:lnTo>
                    <a:pt x="93" y="31"/>
                  </a:lnTo>
                  <a:lnTo>
                    <a:pt x="96" y="29"/>
                  </a:lnTo>
                  <a:lnTo>
                    <a:pt x="98" y="27"/>
                  </a:lnTo>
                  <a:lnTo>
                    <a:pt x="102" y="26"/>
                  </a:lnTo>
                  <a:lnTo>
                    <a:pt x="104" y="24"/>
                  </a:lnTo>
                  <a:lnTo>
                    <a:pt x="108" y="23"/>
                  </a:lnTo>
                  <a:lnTo>
                    <a:pt x="111" y="21"/>
                  </a:lnTo>
                  <a:lnTo>
                    <a:pt x="114" y="20"/>
                  </a:lnTo>
                  <a:lnTo>
                    <a:pt x="118" y="19"/>
                  </a:lnTo>
                  <a:lnTo>
                    <a:pt x="121" y="17"/>
                  </a:lnTo>
                  <a:lnTo>
                    <a:pt x="124" y="16"/>
                  </a:lnTo>
                  <a:lnTo>
                    <a:pt x="127" y="15"/>
                  </a:lnTo>
                  <a:lnTo>
                    <a:pt x="131" y="14"/>
                  </a:lnTo>
                  <a:lnTo>
                    <a:pt x="135" y="13"/>
                  </a:lnTo>
                  <a:lnTo>
                    <a:pt x="138" y="12"/>
                  </a:lnTo>
                  <a:lnTo>
                    <a:pt x="141" y="10"/>
                  </a:lnTo>
                  <a:lnTo>
                    <a:pt x="144" y="9"/>
                  </a:lnTo>
                  <a:lnTo>
                    <a:pt x="146" y="8"/>
                  </a:lnTo>
                  <a:lnTo>
                    <a:pt x="149" y="7"/>
                  </a:lnTo>
                  <a:lnTo>
                    <a:pt x="152" y="7"/>
                  </a:lnTo>
                  <a:lnTo>
                    <a:pt x="154" y="4"/>
                  </a:lnTo>
                  <a:lnTo>
                    <a:pt x="157" y="4"/>
                  </a:lnTo>
                  <a:lnTo>
                    <a:pt x="159" y="3"/>
                  </a:lnTo>
                  <a:lnTo>
                    <a:pt x="161" y="3"/>
                  </a:lnTo>
                  <a:lnTo>
                    <a:pt x="165" y="1"/>
                  </a:lnTo>
                  <a:lnTo>
                    <a:pt x="167" y="0"/>
                  </a:lnTo>
                  <a:lnTo>
                    <a:pt x="169" y="0"/>
                  </a:lnTo>
                  <a:lnTo>
                    <a:pt x="170" y="0"/>
                  </a:lnTo>
                  <a:lnTo>
                    <a:pt x="189" y="10"/>
                  </a:lnTo>
                  <a:lnTo>
                    <a:pt x="164" y="14"/>
                  </a:lnTo>
                  <a:lnTo>
                    <a:pt x="164"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2" name="Freeform 190">
              <a:extLst>
                <a:ext uri="{FF2B5EF4-FFF2-40B4-BE49-F238E27FC236}">
                  <a16:creationId xmlns:a16="http://schemas.microsoft.com/office/drawing/2014/main" id="{588D4BCF-0038-1BA4-2FB7-76BBF0B2B002}"/>
                </a:ext>
              </a:extLst>
            </p:cNvPr>
            <p:cNvSpPr>
              <a:spLocks/>
            </p:cNvSpPr>
            <p:nvPr/>
          </p:nvSpPr>
          <p:spPr bwMode="auto">
            <a:xfrm>
              <a:off x="1150" y="1613"/>
              <a:ext cx="234" cy="347"/>
            </a:xfrm>
            <a:custGeom>
              <a:avLst/>
              <a:gdLst/>
              <a:ahLst/>
              <a:cxnLst>
                <a:cxn ang="0">
                  <a:pos x="83" y="12"/>
                </a:cxn>
                <a:cxn ang="0">
                  <a:pos x="68" y="32"/>
                </a:cxn>
                <a:cxn ang="0">
                  <a:pos x="57" y="47"/>
                </a:cxn>
                <a:cxn ang="0">
                  <a:pos x="43" y="64"/>
                </a:cxn>
                <a:cxn ang="0">
                  <a:pos x="32" y="84"/>
                </a:cxn>
                <a:cxn ang="0">
                  <a:pos x="22" y="101"/>
                </a:cxn>
                <a:cxn ang="0">
                  <a:pos x="14" y="120"/>
                </a:cxn>
                <a:cxn ang="0">
                  <a:pos x="7" y="137"/>
                </a:cxn>
                <a:cxn ang="0">
                  <a:pos x="3" y="153"/>
                </a:cxn>
                <a:cxn ang="0">
                  <a:pos x="0" y="171"/>
                </a:cxn>
                <a:cxn ang="0">
                  <a:pos x="0" y="192"/>
                </a:cxn>
                <a:cxn ang="0">
                  <a:pos x="5" y="207"/>
                </a:cxn>
                <a:cxn ang="0">
                  <a:pos x="4" y="216"/>
                </a:cxn>
                <a:cxn ang="0">
                  <a:pos x="6" y="234"/>
                </a:cxn>
                <a:cxn ang="0">
                  <a:pos x="11" y="249"/>
                </a:cxn>
                <a:cxn ang="0">
                  <a:pos x="18" y="266"/>
                </a:cxn>
                <a:cxn ang="0">
                  <a:pos x="30" y="285"/>
                </a:cxn>
                <a:cxn ang="0">
                  <a:pos x="47" y="308"/>
                </a:cxn>
                <a:cxn ang="0">
                  <a:pos x="71" y="333"/>
                </a:cxn>
                <a:cxn ang="0">
                  <a:pos x="95" y="357"/>
                </a:cxn>
                <a:cxn ang="0">
                  <a:pos x="119" y="378"/>
                </a:cxn>
                <a:cxn ang="0">
                  <a:pos x="140" y="396"/>
                </a:cxn>
                <a:cxn ang="0">
                  <a:pos x="159" y="413"/>
                </a:cxn>
                <a:cxn ang="0">
                  <a:pos x="177" y="425"/>
                </a:cxn>
                <a:cxn ang="0">
                  <a:pos x="193" y="439"/>
                </a:cxn>
                <a:cxn ang="0">
                  <a:pos x="209" y="450"/>
                </a:cxn>
                <a:cxn ang="0">
                  <a:pos x="244" y="493"/>
                </a:cxn>
                <a:cxn ang="0">
                  <a:pos x="257" y="510"/>
                </a:cxn>
                <a:cxn ang="0">
                  <a:pos x="272" y="526"/>
                </a:cxn>
                <a:cxn ang="0">
                  <a:pos x="295" y="540"/>
                </a:cxn>
                <a:cxn ang="0">
                  <a:pos x="318" y="551"/>
                </a:cxn>
                <a:cxn ang="0">
                  <a:pos x="392" y="607"/>
                </a:cxn>
                <a:cxn ang="0">
                  <a:pos x="221" y="450"/>
                </a:cxn>
                <a:cxn ang="0">
                  <a:pos x="205" y="433"/>
                </a:cxn>
                <a:cxn ang="0">
                  <a:pos x="188" y="414"/>
                </a:cxn>
                <a:cxn ang="0">
                  <a:pos x="167" y="392"/>
                </a:cxn>
                <a:cxn ang="0">
                  <a:pos x="143" y="367"/>
                </a:cxn>
                <a:cxn ang="0">
                  <a:pos x="120" y="341"/>
                </a:cxn>
                <a:cxn ang="0">
                  <a:pos x="98" y="317"/>
                </a:cxn>
                <a:cxn ang="0">
                  <a:pos x="79" y="294"/>
                </a:cxn>
                <a:cxn ang="0">
                  <a:pos x="66" y="277"/>
                </a:cxn>
                <a:cxn ang="0">
                  <a:pos x="55" y="263"/>
                </a:cxn>
                <a:cxn ang="0">
                  <a:pos x="44" y="245"/>
                </a:cxn>
                <a:cxn ang="0">
                  <a:pos x="34" y="225"/>
                </a:cxn>
                <a:cxn ang="0">
                  <a:pos x="25" y="204"/>
                </a:cxn>
                <a:cxn ang="0">
                  <a:pos x="20" y="189"/>
                </a:cxn>
                <a:cxn ang="0">
                  <a:pos x="18" y="174"/>
                </a:cxn>
                <a:cxn ang="0">
                  <a:pos x="19" y="156"/>
                </a:cxn>
                <a:cxn ang="0">
                  <a:pos x="24" y="132"/>
                </a:cxn>
                <a:cxn ang="0">
                  <a:pos x="36" y="108"/>
                </a:cxn>
                <a:cxn ang="0">
                  <a:pos x="45" y="94"/>
                </a:cxn>
                <a:cxn ang="0">
                  <a:pos x="57" y="75"/>
                </a:cxn>
                <a:cxn ang="0">
                  <a:pos x="73" y="55"/>
                </a:cxn>
                <a:cxn ang="0">
                  <a:pos x="89" y="35"/>
                </a:cxn>
                <a:cxn ang="0">
                  <a:pos x="102" y="20"/>
                </a:cxn>
                <a:cxn ang="0">
                  <a:pos x="93" y="1"/>
                </a:cxn>
              </a:cxnLst>
              <a:rect l="0" t="0" r="r" b="b"/>
              <a:pathLst>
                <a:path w="410" h="607">
                  <a:moveTo>
                    <a:pt x="93" y="0"/>
                  </a:moveTo>
                  <a:lnTo>
                    <a:pt x="92" y="1"/>
                  </a:lnTo>
                  <a:lnTo>
                    <a:pt x="90" y="3"/>
                  </a:lnTo>
                  <a:lnTo>
                    <a:pt x="88" y="4"/>
                  </a:lnTo>
                  <a:lnTo>
                    <a:pt x="87" y="6"/>
                  </a:lnTo>
                  <a:lnTo>
                    <a:pt x="85" y="9"/>
                  </a:lnTo>
                  <a:lnTo>
                    <a:pt x="83" y="12"/>
                  </a:lnTo>
                  <a:lnTo>
                    <a:pt x="80" y="14"/>
                  </a:lnTo>
                  <a:lnTo>
                    <a:pt x="78" y="18"/>
                  </a:lnTo>
                  <a:lnTo>
                    <a:pt x="75" y="21"/>
                  </a:lnTo>
                  <a:lnTo>
                    <a:pt x="73" y="26"/>
                  </a:lnTo>
                  <a:lnTo>
                    <a:pt x="71" y="27"/>
                  </a:lnTo>
                  <a:lnTo>
                    <a:pt x="69" y="30"/>
                  </a:lnTo>
                  <a:lnTo>
                    <a:pt x="68" y="32"/>
                  </a:lnTo>
                  <a:lnTo>
                    <a:pt x="66" y="34"/>
                  </a:lnTo>
                  <a:lnTo>
                    <a:pt x="64" y="36"/>
                  </a:lnTo>
                  <a:lnTo>
                    <a:pt x="63" y="38"/>
                  </a:lnTo>
                  <a:lnTo>
                    <a:pt x="62" y="40"/>
                  </a:lnTo>
                  <a:lnTo>
                    <a:pt x="60" y="43"/>
                  </a:lnTo>
                  <a:lnTo>
                    <a:pt x="58" y="45"/>
                  </a:lnTo>
                  <a:lnTo>
                    <a:pt x="57" y="47"/>
                  </a:lnTo>
                  <a:lnTo>
                    <a:pt x="54" y="50"/>
                  </a:lnTo>
                  <a:lnTo>
                    <a:pt x="53" y="52"/>
                  </a:lnTo>
                  <a:lnTo>
                    <a:pt x="51" y="54"/>
                  </a:lnTo>
                  <a:lnTo>
                    <a:pt x="49" y="57"/>
                  </a:lnTo>
                  <a:lnTo>
                    <a:pt x="47" y="59"/>
                  </a:lnTo>
                  <a:lnTo>
                    <a:pt x="46" y="62"/>
                  </a:lnTo>
                  <a:lnTo>
                    <a:pt x="43" y="64"/>
                  </a:lnTo>
                  <a:lnTo>
                    <a:pt x="42" y="67"/>
                  </a:lnTo>
                  <a:lnTo>
                    <a:pt x="40" y="69"/>
                  </a:lnTo>
                  <a:lnTo>
                    <a:pt x="39" y="72"/>
                  </a:lnTo>
                  <a:lnTo>
                    <a:pt x="37" y="74"/>
                  </a:lnTo>
                  <a:lnTo>
                    <a:pt x="36" y="77"/>
                  </a:lnTo>
                  <a:lnTo>
                    <a:pt x="34" y="81"/>
                  </a:lnTo>
                  <a:lnTo>
                    <a:pt x="32" y="84"/>
                  </a:lnTo>
                  <a:lnTo>
                    <a:pt x="31" y="86"/>
                  </a:lnTo>
                  <a:lnTo>
                    <a:pt x="29" y="89"/>
                  </a:lnTo>
                  <a:lnTo>
                    <a:pt x="28" y="91"/>
                  </a:lnTo>
                  <a:lnTo>
                    <a:pt x="26" y="94"/>
                  </a:lnTo>
                  <a:lnTo>
                    <a:pt x="25" y="96"/>
                  </a:lnTo>
                  <a:lnTo>
                    <a:pt x="23" y="99"/>
                  </a:lnTo>
                  <a:lnTo>
                    <a:pt x="22" y="101"/>
                  </a:lnTo>
                  <a:lnTo>
                    <a:pt x="21" y="104"/>
                  </a:lnTo>
                  <a:lnTo>
                    <a:pt x="19" y="107"/>
                  </a:lnTo>
                  <a:lnTo>
                    <a:pt x="18" y="109"/>
                  </a:lnTo>
                  <a:lnTo>
                    <a:pt x="17" y="112"/>
                  </a:lnTo>
                  <a:lnTo>
                    <a:pt x="16" y="115"/>
                  </a:lnTo>
                  <a:lnTo>
                    <a:pt x="15" y="117"/>
                  </a:lnTo>
                  <a:lnTo>
                    <a:pt x="14" y="120"/>
                  </a:lnTo>
                  <a:lnTo>
                    <a:pt x="12" y="122"/>
                  </a:lnTo>
                  <a:lnTo>
                    <a:pt x="12" y="125"/>
                  </a:lnTo>
                  <a:lnTo>
                    <a:pt x="11" y="127"/>
                  </a:lnTo>
                  <a:lnTo>
                    <a:pt x="10" y="130"/>
                  </a:lnTo>
                  <a:lnTo>
                    <a:pt x="9" y="132"/>
                  </a:lnTo>
                  <a:lnTo>
                    <a:pt x="8" y="135"/>
                  </a:lnTo>
                  <a:lnTo>
                    <a:pt x="7" y="137"/>
                  </a:lnTo>
                  <a:lnTo>
                    <a:pt x="6" y="140"/>
                  </a:lnTo>
                  <a:lnTo>
                    <a:pt x="5" y="142"/>
                  </a:lnTo>
                  <a:lnTo>
                    <a:pt x="5" y="144"/>
                  </a:lnTo>
                  <a:lnTo>
                    <a:pt x="4" y="146"/>
                  </a:lnTo>
                  <a:lnTo>
                    <a:pt x="4" y="148"/>
                  </a:lnTo>
                  <a:lnTo>
                    <a:pt x="3" y="150"/>
                  </a:lnTo>
                  <a:lnTo>
                    <a:pt x="3" y="153"/>
                  </a:lnTo>
                  <a:lnTo>
                    <a:pt x="2" y="154"/>
                  </a:lnTo>
                  <a:lnTo>
                    <a:pt x="2" y="157"/>
                  </a:lnTo>
                  <a:lnTo>
                    <a:pt x="1" y="159"/>
                  </a:lnTo>
                  <a:lnTo>
                    <a:pt x="1" y="161"/>
                  </a:lnTo>
                  <a:lnTo>
                    <a:pt x="1" y="164"/>
                  </a:lnTo>
                  <a:lnTo>
                    <a:pt x="0" y="168"/>
                  </a:lnTo>
                  <a:lnTo>
                    <a:pt x="0" y="171"/>
                  </a:lnTo>
                  <a:lnTo>
                    <a:pt x="0" y="174"/>
                  </a:lnTo>
                  <a:lnTo>
                    <a:pt x="0" y="177"/>
                  </a:lnTo>
                  <a:lnTo>
                    <a:pt x="0" y="180"/>
                  </a:lnTo>
                  <a:lnTo>
                    <a:pt x="0" y="183"/>
                  </a:lnTo>
                  <a:lnTo>
                    <a:pt x="0" y="186"/>
                  </a:lnTo>
                  <a:lnTo>
                    <a:pt x="0" y="189"/>
                  </a:lnTo>
                  <a:lnTo>
                    <a:pt x="0" y="192"/>
                  </a:lnTo>
                  <a:lnTo>
                    <a:pt x="1" y="194"/>
                  </a:lnTo>
                  <a:lnTo>
                    <a:pt x="1" y="196"/>
                  </a:lnTo>
                  <a:lnTo>
                    <a:pt x="2" y="200"/>
                  </a:lnTo>
                  <a:lnTo>
                    <a:pt x="3" y="203"/>
                  </a:lnTo>
                  <a:lnTo>
                    <a:pt x="4" y="205"/>
                  </a:lnTo>
                  <a:lnTo>
                    <a:pt x="4" y="207"/>
                  </a:lnTo>
                  <a:lnTo>
                    <a:pt x="5" y="207"/>
                  </a:lnTo>
                  <a:lnTo>
                    <a:pt x="5" y="208"/>
                  </a:lnTo>
                  <a:lnTo>
                    <a:pt x="5" y="208"/>
                  </a:lnTo>
                  <a:lnTo>
                    <a:pt x="4" y="210"/>
                  </a:lnTo>
                  <a:lnTo>
                    <a:pt x="4" y="211"/>
                  </a:lnTo>
                  <a:lnTo>
                    <a:pt x="4" y="212"/>
                  </a:lnTo>
                  <a:lnTo>
                    <a:pt x="4" y="214"/>
                  </a:lnTo>
                  <a:lnTo>
                    <a:pt x="4" y="216"/>
                  </a:lnTo>
                  <a:lnTo>
                    <a:pt x="4" y="218"/>
                  </a:lnTo>
                  <a:lnTo>
                    <a:pt x="4" y="221"/>
                  </a:lnTo>
                  <a:lnTo>
                    <a:pt x="4" y="223"/>
                  </a:lnTo>
                  <a:lnTo>
                    <a:pt x="5" y="226"/>
                  </a:lnTo>
                  <a:lnTo>
                    <a:pt x="5" y="229"/>
                  </a:lnTo>
                  <a:lnTo>
                    <a:pt x="6" y="233"/>
                  </a:lnTo>
                  <a:lnTo>
                    <a:pt x="6" y="234"/>
                  </a:lnTo>
                  <a:lnTo>
                    <a:pt x="7" y="236"/>
                  </a:lnTo>
                  <a:lnTo>
                    <a:pt x="7" y="238"/>
                  </a:lnTo>
                  <a:lnTo>
                    <a:pt x="8" y="240"/>
                  </a:lnTo>
                  <a:lnTo>
                    <a:pt x="9" y="242"/>
                  </a:lnTo>
                  <a:lnTo>
                    <a:pt x="9" y="245"/>
                  </a:lnTo>
                  <a:lnTo>
                    <a:pt x="10" y="247"/>
                  </a:lnTo>
                  <a:lnTo>
                    <a:pt x="11" y="249"/>
                  </a:lnTo>
                  <a:lnTo>
                    <a:pt x="11" y="251"/>
                  </a:lnTo>
                  <a:lnTo>
                    <a:pt x="12" y="254"/>
                  </a:lnTo>
                  <a:lnTo>
                    <a:pt x="14" y="256"/>
                  </a:lnTo>
                  <a:lnTo>
                    <a:pt x="15" y="259"/>
                  </a:lnTo>
                  <a:lnTo>
                    <a:pt x="16" y="261"/>
                  </a:lnTo>
                  <a:lnTo>
                    <a:pt x="17" y="263"/>
                  </a:lnTo>
                  <a:lnTo>
                    <a:pt x="18" y="266"/>
                  </a:lnTo>
                  <a:lnTo>
                    <a:pt x="20" y="269"/>
                  </a:lnTo>
                  <a:lnTo>
                    <a:pt x="21" y="271"/>
                  </a:lnTo>
                  <a:lnTo>
                    <a:pt x="23" y="274"/>
                  </a:lnTo>
                  <a:lnTo>
                    <a:pt x="25" y="277"/>
                  </a:lnTo>
                  <a:lnTo>
                    <a:pt x="27" y="280"/>
                  </a:lnTo>
                  <a:lnTo>
                    <a:pt x="29" y="282"/>
                  </a:lnTo>
                  <a:lnTo>
                    <a:pt x="30" y="285"/>
                  </a:lnTo>
                  <a:lnTo>
                    <a:pt x="32" y="288"/>
                  </a:lnTo>
                  <a:lnTo>
                    <a:pt x="35" y="291"/>
                  </a:lnTo>
                  <a:lnTo>
                    <a:pt x="37" y="294"/>
                  </a:lnTo>
                  <a:lnTo>
                    <a:pt x="39" y="297"/>
                  </a:lnTo>
                  <a:lnTo>
                    <a:pt x="42" y="302"/>
                  </a:lnTo>
                  <a:lnTo>
                    <a:pt x="45" y="305"/>
                  </a:lnTo>
                  <a:lnTo>
                    <a:pt x="47" y="308"/>
                  </a:lnTo>
                  <a:lnTo>
                    <a:pt x="51" y="312"/>
                  </a:lnTo>
                  <a:lnTo>
                    <a:pt x="54" y="315"/>
                  </a:lnTo>
                  <a:lnTo>
                    <a:pt x="57" y="318"/>
                  </a:lnTo>
                  <a:lnTo>
                    <a:pt x="60" y="322"/>
                  </a:lnTo>
                  <a:lnTo>
                    <a:pt x="64" y="325"/>
                  </a:lnTo>
                  <a:lnTo>
                    <a:pt x="67" y="329"/>
                  </a:lnTo>
                  <a:lnTo>
                    <a:pt x="71" y="333"/>
                  </a:lnTo>
                  <a:lnTo>
                    <a:pt x="74" y="336"/>
                  </a:lnTo>
                  <a:lnTo>
                    <a:pt x="78" y="339"/>
                  </a:lnTo>
                  <a:lnTo>
                    <a:pt x="81" y="343"/>
                  </a:lnTo>
                  <a:lnTo>
                    <a:pt x="85" y="346"/>
                  </a:lnTo>
                  <a:lnTo>
                    <a:pt x="88" y="349"/>
                  </a:lnTo>
                  <a:lnTo>
                    <a:pt x="92" y="354"/>
                  </a:lnTo>
                  <a:lnTo>
                    <a:pt x="95" y="357"/>
                  </a:lnTo>
                  <a:lnTo>
                    <a:pt x="99" y="360"/>
                  </a:lnTo>
                  <a:lnTo>
                    <a:pt x="102" y="363"/>
                  </a:lnTo>
                  <a:lnTo>
                    <a:pt x="105" y="366"/>
                  </a:lnTo>
                  <a:lnTo>
                    <a:pt x="110" y="369"/>
                  </a:lnTo>
                  <a:lnTo>
                    <a:pt x="113" y="372"/>
                  </a:lnTo>
                  <a:lnTo>
                    <a:pt x="116" y="375"/>
                  </a:lnTo>
                  <a:lnTo>
                    <a:pt x="119" y="378"/>
                  </a:lnTo>
                  <a:lnTo>
                    <a:pt x="123" y="381"/>
                  </a:lnTo>
                  <a:lnTo>
                    <a:pt x="126" y="383"/>
                  </a:lnTo>
                  <a:lnTo>
                    <a:pt x="129" y="386"/>
                  </a:lnTo>
                  <a:lnTo>
                    <a:pt x="132" y="388"/>
                  </a:lnTo>
                  <a:lnTo>
                    <a:pt x="134" y="391"/>
                  </a:lnTo>
                  <a:lnTo>
                    <a:pt x="138" y="394"/>
                  </a:lnTo>
                  <a:lnTo>
                    <a:pt x="140" y="396"/>
                  </a:lnTo>
                  <a:lnTo>
                    <a:pt x="143" y="398"/>
                  </a:lnTo>
                  <a:lnTo>
                    <a:pt x="146" y="401"/>
                  </a:lnTo>
                  <a:lnTo>
                    <a:pt x="149" y="403"/>
                  </a:lnTo>
                  <a:lnTo>
                    <a:pt x="151" y="406"/>
                  </a:lnTo>
                  <a:lnTo>
                    <a:pt x="154" y="409"/>
                  </a:lnTo>
                  <a:lnTo>
                    <a:pt x="156" y="411"/>
                  </a:lnTo>
                  <a:lnTo>
                    <a:pt x="159" y="413"/>
                  </a:lnTo>
                  <a:lnTo>
                    <a:pt x="161" y="415"/>
                  </a:lnTo>
                  <a:lnTo>
                    <a:pt x="164" y="417"/>
                  </a:lnTo>
                  <a:lnTo>
                    <a:pt x="167" y="419"/>
                  </a:lnTo>
                  <a:lnTo>
                    <a:pt x="170" y="421"/>
                  </a:lnTo>
                  <a:lnTo>
                    <a:pt x="172" y="422"/>
                  </a:lnTo>
                  <a:lnTo>
                    <a:pt x="175" y="424"/>
                  </a:lnTo>
                  <a:lnTo>
                    <a:pt x="177" y="425"/>
                  </a:lnTo>
                  <a:lnTo>
                    <a:pt x="179" y="427"/>
                  </a:lnTo>
                  <a:lnTo>
                    <a:pt x="181" y="429"/>
                  </a:lnTo>
                  <a:lnTo>
                    <a:pt x="183" y="430"/>
                  </a:lnTo>
                  <a:lnTo>
                    <a:pt x="185" y="431"/>
                  </a:lnTo>
                  <a:lnTo>
                    <a:pt x="187" y="433"/>
                  </a:lnTo>
                  <a:lnTo>
                    <a:pt x="190" y="436"/>
                  </a:lnTo>
                  <a:lnTo>
                    <a:pt x="193" y="439"/>
                  </a:lnTo>
                  <a:lnTo>
                    <a:pt x="196" y="441"/>
                  </a:lnTo>
                  <a:lnTo>
                    <a:pt x="199" y="443"/>
                  </a:lnTo>
                  <a:lnTo>
                    <a:pt x="202" y="444"/>
                  </a:lnTo>
                  <a:lnTo>
                    <a:pt x="204" y="446"/>
                  </a:lnTo>
                  <a:lnTo>
                    <a:pt x="205" y="447"/>
                  </a:lnTo>
                  <a:lnTo>
                    <a:pt x="207" y="449"/>
                  </a:lnTo>
                  <a:lnTo>
                    <a:pt x="209" y="450"/>
                  </a:lnTo>
                  <a:lnTo>
                    <a:pt x="210" y="451"/>
                  </a:lnTo>
                  <a:lnTo>
                    <a:pt x="237" y="484"/>
                  </a:lnTo>
                  <a:lnTo>
                    <a:pt x="237" y="484"/>
                  </a:lnTo>
                  <a:lnTo>
                    <a:pt x="238" y="485"/>
                  </a:lnTo>
                  <a:lnTo>
                    <a:pt x="239" y="487"/>
                  </a:lnTo>
                  <a:lnTo>
                    <a:pt x="242" y="490"/>
                  </a:lnTo>
                  <a:lnTo>
                    <a:pt x="244" y="493"/>
                  </a:lnTo>
                  <a:lnTo>
                    <a:pt x="247" y="497"/>
                  </a:lnTo>
                  <a:lnTo>
                    <a:pt x="248" y="499"/>
                  </a:lnTo>
                  <a:lnTo>
                    <a:pt x="250" y="502"/>
                  </a:lnTo>
                  <a:lnTo>
                    <a:pt x="252" y="504"/>
                  </a:lnTo>
                  <a:lnTo>
                    <a:pt x="254" y="506"/>
                  </a:lnTo>
                  <a:lnTo>
                    <a:pt x="255" y="508"/>
                  </a:lnTo>
                  <a:lnTo>
                    <a:pt x="257" y="510"/>
                  </a:lnTo>
                  <a:lnTo>
                    <a:pt x="259" y="512"/>
                  </a:lnTo>
                  <a:lnTo>
                    <a:pt x="261" y="514"/>
                  </a:lnTo>
                  <a:lnTo>
                    <a:pt x="263" y="516"/>
                  </a:lnTo>
                  <a:lnTo>
                    <a:pt x="264" y="519"/>
                  </a:lnTo>
                  <a:lnTo>
                    <a:pt x="266" y="521"/>
                  </a:lnTo>
                  <a:lnTo>
                    <a:pt x="268" y="524"/>
                  </a:lnTo>
                  <a:lnTo>
                    <a:pt x="272" y="526"/>
                  </a:lnTo>
                  <a:lnTo>
                    <a:pt x="275" y="530"/>
                  </a:lnTo>
                  <a:lnTo>
                    <a:pt x="278" y="532"/>
                  </a:lnTo>
                  <a:lnTo>
                    <a:pt x="281" y="534"/>
                  </a:lnTo>
                  <a:lnTo>
                    <a:pt x="285" y="535"/>
                  </a:lnTo>
                  <a:lnTo>
                    <a:pt x="288" y="536"/>
                  </a:lnTo>
                  <a:lnTo>
                    <a:pt x="291" y="537"/>
                  </a:lnTo>
                  <a:lnTo>
                    <a:pt x="295" y="540"/>
                  </a:lnTo>
                  <a:lnTo>
                    <a:pt x="298" y="541"/>
                  </a:lnTo>
                  <a:lnTo>
                    <a:pt x="302" y="543"/>
                  </a:lnTo>
                  <a:lnTo>
                    <a:pt x="305" y="545"/>
                  </a:lnTo>
                  <a:lnTo>
                    <a:pt x="309" y="547"/>
                  </a:lnTo>
                  <a:lnTo>
                    <a:pt x="312" y="548"/>
                  </a:lnTo>
                  <a:lnTo>
                    <a:pt x="316" y="550"/>
                  </a:lnTo>
                  <a:lnTo>
                    <a:pt x="318" y="551"/>
                  </a:lnTo>
                  <a:lnTo>
                    <a:pt x="321" y="553"/>
                  </a:lnTo>
                  <a:lnTo>
                    <a:pt x="323" y="553"/>
                  </a:lnTo>
                  <a:lnTo>
                    <a:pt x="324" y="555"/>
                  </a:lnTo>
                  <a:lnTo>
                    <a:pt x="325" y="555"/>
                  </a:lnTo>
                  <a:lnTo>
                    <a:pt x="326" y="556"/>
                  </a:lnTo>
                  <a:lnTo>
                    <a:pt x="363" y="594"/>
                  </a:lnTo>
                  <a:lnTo>
                    <a:pt x="392" y="607"/>
                  </a:lnTo>
                  <a:lnTo>
                    <a:pt x="410" y="602"/>
                  </a:lnTo>
                  <a:lnTo>
                    <a:pt x="379" y="589"/>
                  </a:lnTo>
                  <a:lnTo>
                    <a:pt x="340" y="545"/>
                  </a:lnTo>
                  <a:lnTo>
                    <a:pt x="274" y="509"/>
                  </a:lnTo>
                  <a:lnTo>
                    <a:pt x="223" y="451"/>
                  </a:lnTo>
                  <a:lnTo>
                    <a:pt x="223" y="451"/>
                  </a:lnTo>
                  <a:lnTo>
                    <a:pt x="221" y="450"/>
                  </a:lnTo>
                  <a:lnTo>
                    <a:pt x="220" y="448"/>
                  </a:lnTo>
                  <a:lnTo>
                    <a:pt x="218" y="446"/>
                  </a:lnTo>
                  <a:lnTo>
                    <a:pt x="214" y="442"/>
                  </a:lnTo>
                  <a:lnTo>
                    <a:pt x="211" y="439"/>
                  </a:lnTo>
                  <a:lnTo>
                    <a:pt x="209" y="437"/>
                  </a:lnTo>
                  <a:lnTo>
                    <a:pt x="207" y="435"/>
                  </a:lnTo>
                  <a:lnTo>
                    <a:pt x="205" y="433"/>
                  </a:lnTo>
                  <a:lnTo>
                    <a:pt x="203" y="431"/>
                  </a:lnTo>
                  <a:lnTo>
                    <a:pt x="201" y="428"/>
                  </a:lnTo>
                  <a:lnTo>
                    <a:pt x="198" y="425"/>
                  </a:lnTo>
                  <a:lnTo>
                    <a:pt x="196" y="423"/>
                  </a:lnTo>
                  <a:lnTo>
                    <a:pt x="193" y="420"/>
                  </a:lnTo>
                  <a:lnTo>
                    <a:pt x="191" y="417"/>
                  </a:lnTo>
                  <a:lnTo>
                    <a:pt x="188" y="414"/>
                  </a:lnTo>
                  <a:lnTo>
                    <a:pt x="185" y="411"/>
                  </a:lnTo>
                  <a:lnTo>
                    <a:pt x="183" y="409"/>
                  </a:lnTo>
                  <a:lnTo>
                    <a:pt x="180" y="404"/>
                  </a:lnTo>
                  <a:lnTo>
                    <a:pt x="176" y="401"/>
                  </a:lnTo>
                  <a:lnTo>
                    <a:pt x="173" y="398"/>
                  </a:lnTo>
                  <a:lnTo>
                    <a:pt x="170" y="395"/>
                  </a:lnTo>
                  <a:lnTo>
                    <a:pt x="167" y="392"/>
                  </a:lnTo>
                  <a:lnTo>
                    <a:pt x="163" y="388"/>
                  </a:lnTo>
                  <a:lnTo>
                    <a:pt x="160" y="385"/>
                  </a:lnTo>
                  <a:lnTo>
                    <a:pt x="157" y="382"/>
                  </a:lnTo>
                  <a:lnTo>
                    <a:pt x="153" y="378"/>
                  </a:lnTo>
                  <a:lnTo>
                    <a:pt x="150" y="375"/>
                  </a:lnTo>
                  <a:lnTo>
                    <a:pt x="146" y="371"/>
                  </a:lnTo>
                  <a:lnTo>
                    <a:pt x="143" y="367"/>
                  </a:lnTo>
                  <a:lnTo>
                    <a:pt x="140" y="363"/>
                  </a:lnTo>
                  <a:lnTo>
                    <a:pt x="136" y="360"/>
                  </a:lnTo>
                  <a:lnTo>
                    <a:pt x="133" y="356"/>
                  </a:lnTo>
                  <a:lnTo>
                    <a:pt x="130" y="352"/>
                  </a:lnTo>
                  <a:lnTo>
                    <a:pt x="127" y="348"/>
                  </a:lnTo>
                  <a:lnTo>
                    <a:pt x="123" y="345"/>
                  </a:lnTo>
                  <a:lnTo>
                    <a:pt x="120" y="341"/>
                  </a:lnTo>
                  <a:lnTo>
                    <a:pt x="117" y="338"/>
                  </a:lnTo>
                  <a:lnTo>
                    <a:pt x="114" y="334"/>
                  </a:lnTo>
                  <a:lnTo>
                    <a:pt x="111" y="330"/>
                  </a:lnTo>
                  <a:lnTo>
                    <a:pt x="107" y="327"/>
                  </a:lnTo>
                  <a:lnTo>
                    <a:pt x="104" y="324"/>
                  </a:lnTo>
                  <a:lnTo>
                    <a:pt x="101" y="320"/>
                  </a:lnTo>
                  <a:lnTo>
                    <a:pt x="98" y="317"/>
                  </a:lnTo>
                  <a:lnTo>
                    <a:pt x="95" y="314"/>
                  </a:lnTo>
                  <a:lnTo>
                    <a:pt x="92" y="311"/>
                  </a:lnTo>
                  <a:lnTo>
                    <a:pt x="89" y="307"/>
                  </a:lnTo>
                  <a:lnTo>
                    <a:pt x="86" y="304"/>
                  </a:lnTo>
                  <a:lnTo>
                    <a:pt x="84" y="301"/>
                  </a:lnTo>
                  <a:lnTo>
                    <a:pt x="81" y="297"/>
                  </a:lnTo>
                  <a:lnTo>
                    <a:pt x="79" y="294"/>
                  </a:lnTo>
                  <a:lnTo>
                    <a:pt x="76" y="291"/>
                  </a:lnTo>
                  <a:lnTo>
                    <a:pt x="74" y="288"/>
                  </a:lnTo>
                  <a:lnTo>
                    <a:pt x="73" y="286"/>
                  </a:lnTo>
                  <a:lnTo>
                    <a:pt x="70" y="284"/>
                  </a:lnTo>
                  <a:lnTo>
                    <a:pt x="69" y="281"/>
                  </a:lnTo>
                  <a:lnTo>
                    <a:pt x="67" y="279"/>
                  </a:lnTo>
                  <a:lnTo>
                    <a:pt x="66" y="277"/>
                  </a:lnTo>
                  <a:lnTo>
                    <a:pt x="64" y="275"/>
                  </a:lnTo>
                  <a:lnTo>
                    <a:pt x="63" y="273"/>
                  </a:lnTo>
                  <a:lnTo>
                    <a:pt x="61" y="271"/>
                  </a:lnTo>
                  <a:lnTo>
                    <a:pt x="59" y="269"/>
                  </a:lnTo>
                  <a:lnTo>
                    <a:pt x="58" y="267"/>
                  </a:lnTo>
                  <a:lnTo>
                    <a:pt x="57" y="265"/>
                  </a:lnTo>
                  <a:lnTo>
                    <a:pt x="55" y="263"/>
                  </a:lnTo>
                  <a:lnTo>
                    <a:pt x="54" y="260"/>
                  </a:lnTo>
                  <a:lnTo>
                    <a:pt x="53" y="258"/>
                  </a:lnTo>
                  <a:lnTo>
                    <a:pt x="52" y="256"/>
                  </a:lnTo>
                  <a:lnTo>
                    <a:pt x="49" y="254"/>
                  </a:lnTo>
                  <a:lnTo>
                    <a:pt x="48" y="252"/>
                  </a:lnTo>
                  <a:lnTo>
                    <a:pt x="46" y="248"/>
                  </a:lnTo>
                  <a:lnTo>
                    <a:pt x="44" y="245"/>
                  </a:lnTo>
                  <a:lnTo>
                    <a:pt x="43" y="242"/>
                  </a:lnTo>
                  <a:lnTo>
                    <a:pt x="42" y="239"/>
                  </a:lnTo>
                  <a:lnTo>
                    <a:pt x="41" y="238"/>
                  </a:lnTo>
                  <a:lnTo>
                    <a:pt x="40" y="236"/>
                  </a:lnTo>
                  <a:lnTo>
                    <a:pt x="37" y="232"/>
                  </a:lnTo>
                  <a:lnTo>
                    <a:pt x="36" y="229"/>
                  </a:lnTo>
                  <a:lnTo>
                    <a:pt x="34" y="225"/>
                  </a:lnTo>
                  <a:lnTo>
                    <a:pt x="32" y="222"/>
                  </a:lnTo>
                  <a:lnTo>
                    <a:pt x="31" y="218"/>
                  </a:lnTo>
                  <a:lnTo>
                    <a:pt x="30" y="216"/>
                  </a:lnTo>
                  <a:lnTo>
                    <a:pt x="28" y="212"/>
                  </a:lnTo>
                  <a:lnTo>
                    <a:pt x="27" y="209"/>
                  </a:lnTo>
                  <a:lnTo>
                    <a:pt x="26" y="206"/>
                  </a:lnTo>
                  <a:lnTo>
                    <a:pt x="25" y="204"/>
                  </a:lnTo>
                  <a:lnTo>
                    <a:pt x="24" y="201"/>
                  </a:lnTo>
                  <a:lnTo>
                    <a:pt x="23" y="199"/>
                  </a:lnTo>
                  <a:lnTo>
                    <a:pt x="22" y="197"/>
                  </a:lnTo>
                  <a:lnTo>
                    <a:pt x="22" y="195"/>
                  </a:lnTo>
                  <a:lnTo>
                    <a:pt x="21" y="192"/>
                  </a:lnTo>
                  <a:lnTo>
                    <a:pt x="20" y="190"/>
                  </a:lnTo>
                  <a:lnTo>
                    <a:pt x="20" y="189"/>
                  </a:lnTo>
                  <a:lnTo>
                    <a:pt x="20" y="187"/>
                  </a:lnTo>
                  <a:lnTo>
                    <a:pt x="19" y="186"/>
                  </a:lnTo>
                  <a:lnTo>
                    <a:pt x="19" y="185"/>
                  </a:lnTo>
                  <a:lnTo>
                    <a:pt x="19" y="183"/>
                  </a:lnTo>
                  <a:lnTo>
                    <a:pt x="19" y="181"/>
                  </a:lnTo>
                  <a:lnTo>
                    <a:pt x="18" y="178"/>
                  </a:lnTo>
                  <a:lnTo>
                    <a:pt x="18" y="174"/>
                  </a:lnTo>
                  <a:lnTo>
                    <a:pt x="18" y="172"/>
                  </a:lnTo>
                  <a:lnTo>
                    <a:pt x="18" y="169"/>
                  </a:lnTo>
                  <a:lnTo>
                    <a:pt x="18" y="167"/>
                  </a:lnTo>
                  <a:lnTo>
                    <a:pt x="18" y="165"/>
                  </a:lnTo>
                  <a:lnTo>
                    <a:pt x="18" y="162"/>
                  </a:lnTo>
                  <a:lnTo>
                    <a:pt x="18" y="159"/>
                  </a:lnTo>
                  <a:lnTo>
                    <a:pt x="19" y="156"/>
                  </a:lnTo>
                  <a:lnTo>
                    <a:pt x="19" y="153"/>
                  </a:lnTo>
                  <a:lnTo>
                    <a:pt x="20" y="150"/>
                  </a:lnTo>
                  <a:lnTo>
                    <a:pt x="20" y="147"/>
                  </a:lnTo>
                  <a:lnTo>
                    <a:pt x="21" y="143"/>
                  </a:lnTo>
                  <a:lnTo>
                    <a:pt x="22" y="141"/>
                  </a:lnTo>
                  <a:lnTo>
                    <a:pt x="23" y="137"/>
                  </a:lnTo>
                  <a:lnTo>
                    <a:pt x="24" y="132"/>
                  </a:lnTo>
                  <a:lnTo>
                    <a:pt x="25" y="128"/>
                  </a:lnTo>
                  <a:lnTo>
                    <a:pt x="27" y="125"/>
                  </a:lnTo>
                  <a:lnTo>
                    <a:pt x="29" y="121"/>
                  </a:lnTo>
                  <a:lnTo>
                    <a:pt x="30" y="118"/>
                  </a:lnTo>
                  <a:lnTo>
                    <a:pt x="32" y="114"/>
                  </a:lnTo>
                  <a:lnTo>
                    <a:pt x="35" y="110"/>
                  </a:lnTo>
                  <a:lnTo>
                    <a:pt x="36" y="108"/>
                  </a:lnTo>
                  <a:lnTo>
                    <a:pt x="37" y="106"/>
                  </a:lnTo>
                  <a:lnTo>
                    <a:pt x="38" y="104"/>
                  </a:lnTo>
                  <a:lnTo>
                    <a:pt x="39" y="102"/>
                  </a:lnTo>
                  <a:lnTo>
                    <a:pt x="40" y="100"/>
                  </a:lnTo>
                  <a:lnTo>
                    <a:pt x="42" y="98"/>
                  </a:lnTo>
                  <a:lnTo>
                    <a:pt x="43" y="96"/>
                  </a:lnTo>
                  <a:lnTo>
                    <a:pt x="45" y="94"/>
                  </a:lnTo>
                  <a:lnTo>
                    <a:pt x="46" y="92"/>
                  </a:lnTo>
                  <a:lnTo>
                    <a:pt x="47" y="90"/>
                  </a:lnTo>
                  <a:lnTo>
                    <a:pt x="48" y="88"/>
                  </a:lnTo>
                  <a:lnTo>
                    <a:pt x="51" y="86"/>
                  </a:lnTo>
                  <a:lnTo>
                    <a:pt x="53" y="82"/>
                  </a:lnTo>
                  <a:lnTo>
                    <a:pt x="56" y="77"/>
                  </a:lnTo>
                  <a:lnTo>
                    <a:pt x="57" y="75"/>
                  </a:lnTo>
                  <a:lnTo>
                    <a:pt x="59" y="73"/>
                  </a:lnTo>
                  <a:lnTo>
                    <a:pt x="60" y="71"/>
                  </a:lnTo>
                  <a:lnTo>
                    <a:pt x="62" y="69"/>
                  </a:lnTo>
                  <a:lnTo>
                    <a:pt x="64" y="66"/>
                  </a:lnTo>
                  <a:lnTo>
                    <a:pt x="67" y="62"/>
                  </a:lnTo>
                  <a:lnTo>
                    <a:pt x="70" y="59"/>
                  </a:lnTo>
                  <a:lnTo>
                    <a:pt x="73" y="55"/>
                  </a:lnTo>
                  <a:lnTo>
                    <a:pt x="75" y="52"/>
                  </a:lnTo>
                  <a:lnTo>
                    <a:pt x="78" y="49"/>
                  </a:lnTo>
                  <a:lnTo>
                    <a:pt x="80" y="46"/>
                  </a:lnTo>
                  <a:lnTo>
                    <a:pt x="82" y="43"/>
                  </a:lnTo>
                  <a:lnTo>
                    <a:pt x="84" y="40"/>
                  </a:lnTo>
                  <a:lnTo>
                    <a:pt x="87" y="37"/>
                  </a:lnTo>
                  <a:lnTo>
                    <a:pt x="89" y="35"/>
                  </a:lnTo>
                  <a:lnTo>
                    <a:pt x="91" y="32"/>
                  </a:lnTo>
                  <a:lnTo>
                    <a:pt x="93" y="30"/>
                  </a:lnTo>
                  <a:lnTo>
                    <a:pt x="95" y="28"/>
                  </a:lnTo>
                  <a:lnTo>
                    <a:pt x="98" y="25"/>
                  </a:lnTo>
                  <a:lnTo>
                    <a:pt x="100" y="22"/>
                  </a:lnTo>
                  <a:lnTo>
                    <a:pt x="101" y="20"/>
                  </a:lnTo>
                  <a:lnTo>
                    <a:pt x="102" y="20"/>
                  </a:lnTo>
                  <a:lnTo>
                    <a:pt x="101" y="19"/>
                  </a:lnTo>
                  <a:lnTo>
                    <a:pt x="100" y="17"/>
                  </a:lnTo>
                  <a:lnTo>
                    <a:pt x="98" y="14"/>
                  </a:lnTo>
                  <a:lnTo>
                    <a:pt x="97" y="10"/>
                  </a:lnTo>
                  <a:lnTo>
                    <a:pt x="95" y="6"/>
                  </a:lnTo>
                  <a:lnTo>
                    <a:pt x="94" y="4"/>
                  </a:lnTo>
                  <a:lnTo>
                    <a:pt x="93" y="1"/>
                  </a:lnTo>
                  <a:lnTo>
                    <a:pt x="93" y="0"/>
                  </a:lnTo>
                  <a:lnTo>
                    <a:pt x="9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3" name="Freeform 191">
              <a:extLst>
                <a:ext uri="{FF2B5EF4-FFF2-40B4-BE49-F238E27FC236}">
                  <a16:creationId xmlns:a16="http://schemas.microsoft.com/office/drawing/2014/main" id="{673BA906-D885-A69B-03E6-8119ECBB9071}"/>
                </a:ext>
              </a:extLst>
            </p:cNvPr>
            <p:cNvSpPr>
              <a:spLocks/>
            </p:cNvSpPr>
            <p:nvPr/>
          </p:nvSpPr>
          <p:spPr bwMode="auto">
            <a:xfrm>
              <a:off x="1215" y="1612"/>
              <a:ext cx="122" cy="107"/>
            </a:xfrm>
            <a:custGeom>
              <a:avLst/>
              <a:gdLst/>
              <a:ahLst/>
              <a:cxnLst>
                <a:cxn ang="0">
                  <a:pos x="164" y="14"/>
                </a:cxn>
                <a:cxn ang="0">
                  <a:pos x="158" y="21"/>
                </a:cxn>
                <a:cxn ang="0">
                  <a:pos x="151" y="32"/>
                </a:cxn>
                <a:cxn ang="0">
                  <a:pos x="146" y="38"/>
                </a:cxn>
                <a:cxn ang="0">
                  <a:pos x="141" y="44"/>
                </a:cxn>
                <a:cxn ang="0">
                  <a:pos x="136" y="51"/>
                </a:cxn>
                <a:cxn ang="0">
                  <a:pos x="131" y="58"/>
                </a:cxn>
                <a:cxn ang="0">
                  <a:pos x="124" y="65"/>
                </a:cxn>
                <a:cxn ang="0">
                  <a:pos x="119" y="72"/>
                </a:cxn>
                <a:cxn ang="0">
                  <a:pos x="113" y="79"/>
                </a:cxn>
                <a:cxn ang="0">
                  <a:pos x="106" y="87"/>
                </a:cxn>
                <a:cxn ang="0">
                  <a:pos x="99" y="94"/>
                </a:cxn>
                <a:cxn ang="0">
                  <a:pos x="93" y="101"/>
                </a:cxn>
                <a:cxn ang="0">
                  <a:pos x="87" y="107"/>
                </a:cxn>
                <a:cxn ang="0">
                  <a:pos x="81" y="114"/>
                </a:cxn>
                <a:cxn ang="0">
                  <a:pos x="70" y="123"/>
                </a:cxn>
                <a:cxn ang="0">
                  <a:pos x="60" y="131"/>
                </a:cxn>
                <a:cxn ang="0">
                  <a:pos x="50" y="139"/>
                </a:cxn>
                <a:cxn ang="0">
                  <a:pos x="40" y="145"/>
                </a:cxn>
                <a:cxn ang="0">
                  <a:pos x="31" y="150"/>
                </a:cxn>
                <a:cxn ang="0">
                  <a:pos x="23" y="154"/>
                </a:cxn>
                <a:cxn ang="0">
                  <a:pos x="17" y="158"/>
                </a:cxn>
                <a:cxn ang="0">
                  <a:pos x="11" y="161"/>
                </a:cxn>
                <a:cxn ang="0">
                  <a:pos x="3" y="165"/>
                </a:cxn>
                <a:cxn ang="0">
                  <a:pos x="0" y="166"/>
                </a:cxn>
                <a:cxn ang="0">
                  <a:pos x="148" y="69"/>
                </a:cxn>
                <a:cxn ang="0">
                  <a:pos x="155" y="69"/>
                </a:cxn>
                <a:cxn ang="0">
                  <a:pos x="161" y="68"/>
                </a:cxn>
                <a:cxn ang="0">
                  <a:pos x="168" y="68"/>
                </a:cxn>
                <a:cxn ang="0">
                  <a:pos x="177" y="67"/>
                </a:cxn>
                <a:cxn ang="0">
                  <a:pos x="186" y="66"/>
                </a:cxn>
                <a:cxn ang="0">
                  <a:pos x="193" y="64"/>
                </a:cxn>
                <a:cxn ang="0">
                  <a:pos x="200" y="61"/>
                </a:cxn>
                <a:cxn ang="0">
                  <a:pos x="208" y="57"/>
                </a:cxn>
                <a:cxn ang="0">
                  <a:pos x="212" y="50"/>
                </a:cxn>
                <a:cxn ang="0">
                  <a:pos x="212" y="44"/>
                </a:cxn>
                <a:cxn ang="0">
                  <a:pos x="211" y="38"/>
                </a:cxn>
                <a:cxn ang="0">
                  <a:pos x="208" y="31"/>
                </a:cxn>
                <a:cxn ang="0">
                  <a:pos x="203" y="23"/>
                </a:cxn>
                <a:cxn ang="0">
                  <a:pos x="198" y="17"/>
                </a:cxn>
                <a:cxn ang="0">
                  <a:pos x="193" y="12"/>
                </a:cxn>
                <a:cxn ang="0">
                  <a:pos x="184" y="3"/>
                </a:cxn>
                <a:cxn ang="0">
                  <a:pos x="167" y="11"/>
                </a:cxn>
              </a:cxnLst>
              <a:rect l="0" t="0" r="r" b="b"/>
              <a:pathLst>
                <a:path w="213" h="189">
                  <a:moveTo>
                    <a:pt x="167" y="11"/>
                  </a:moveTo>
                  <a:lnTo>
                    <a:pt x="166" y="11"/>
                  </a:lnTo>
                  <a:lnTo>
                    <a:pt x="164" y="14"/>
                  </a:lnTo>
                  <a:lnTo>
                    <a:pt x="162" y="16"/>
                  </a:lnTo>
                  <a:lnTo>
                    <a:pt x="160" y="18"/>
                  </a:lnTo>
                  <a:lnTo>
                    <a:pt x="158" y="21"/>
                  </a:lnTo>
                  <a:lnTo>
                    <a:pt x="156" y="24"/>
                  </a:lnTo>
                  <a:lnTo>
                    <a:pt x="153" y="29"/>
                  </a:lnTo>
                  <a:lnTo>
                    <a:pt x="151" y="32"/>
                  </a:lnTo>
                  <a:lnTo>
                    <a:pt x="149" y="34"/>
                  </a:lnTo>
                  <a:lnTo>
                    <a:pt x="148" y="36"/>
                  </a:lnTo>
                  <a:lnTo>
                    <a:pt x="146" y="38"/>
                  </a:lnTo>
                  <a:lnTo>
                    <a:pt x="145" y="40"/>
                  </a:lnTo>
                  <a:lnTo>
                    <a:pt x="143" y="42"/>
                  </a:lnTo>
                  <a:lnTo>
                    <a:pt x="141" y="44"/>
                  </a:lnTo>
                  <a:lnTo>
                    <a:pt x="139" y="46"/>
                  </a:lnTo>
                  <a:lnTo>
                    <a:pt x="138" y="49"/>
                  </a:lnTo>
                  <a:lnTo>
                    <a:pt x="136" y="51"/>
                  </a:lnTo>
                  <a:lnTo>
                    <a:pt x="134" y="53"/>
                  </a:lnTo>
                  <a:lnTo>
                    <a:pt x="132" y="56"/>
                  </a:lnTo>
                  <a:lnTo>
                    <a:pt x="131" y="58"/>
                  </a:lnTo>
                  <a:lnTo>
                    <a:pt x="129" y="60"/>
                  </a:lnTo>
                  <a:lnTo>
                    <a:pt x="127" y="63"/>
                  </a:lnTo>
                  <a:lnTo>
                    <a:pt x="124" y="65"/>
                  </a:lnTo>
                  <a:lnTo>
                    <a:pt x="123" y="67"/>
                  </a:lnTo>
                  <a:lnTo>
                    <a:pt x="121" y="70"/>
                  </a:lnTo>
                  <a:lnTo>
                    <a:pt x="119" y="72"/>
                  </a:lnTo>
                  <a:lnTo>
                    <a:pt x="117" y="75"/>
                  </a:lnTo>
                  <a:lnTo>
                    <a:pt x="115" y="77"/>
                  </a:lnTo>
                  <a:lnTo>
                    <a:pt x="113" y="79"/>
                  </a:lnTo>
                  <a:lnTo>
                    <a:pt x="110" y="83"/>
                  </a:lnTo>
                  <a:lnTo>
                    <a:pt x="107" y="85"/>
                  </a:lnTo>
                  <a:lnTo>
                    <a:pt x="106" y="87"/>
                  </a:lnTo>
                  <a:lnTo>
                    <a:pt x="103" y="89"/>
                  </a:lnTo>
                  <a:lnTo>
                    <a:pt x="101" y="92"/>
                  </a:lnTo>
                  <a:lnTo>
                    <a:pt x="99" y="94"/>
                  </a:lnTo>
                  <a:lnTo>
                    <a:pt x="97" y="97"/>
                  </a:lnTo>
                  <a:lnTo>
                    <a:pt x="95" y="99"/>
                  </a:lnTo>
                  <a:lnTo>
                    <a:pt x="93" y="101"/>
                  </a:lnTo>
                  <a:lnTo>
                    <a:pt x="91" y="103"/>
                  </a:lnTo>
                  <a:lnTo>
                    <a:pt x="89" y="106"/>
                  </a:lnTo>
                  <a:lnTo>
                    <a:pt x="87" y="107"/>
                  </a:lnTo>
                  <a:lnTo>
                    <a:pt x="85" y="109"/>
                  </a:lnTo>
                  <a:lnTo>
                    <a:pt x="83" y="112"/>
                  </a:lnTo>
                  <a:lnTo>
                    <a:pt x="81" y="114"/>
                  </a:lnTo>
                  <a:lnTo>
                    <a:pt x="78" y="117"/>
                  </a:lnTo>
                  <a:lnTo>
                    <a:pt x="74" y="120"/>
                  </a:lnTo>
                  <a:lnTo>
                    <a:pt x="70" y="123"/>
                  </a:lnTo>
                  <a:lnTo>
                    <a:pt x="67" y="126"/>
                  </a:lnTo>
                  <a:lnTo>
                    <a:pt x="64" y="129"/>
                  </a:lnTo>
                  <a:lnTo>
                    <a:pt x="60" y="131"/>
                  </a:lnTo>
                  <a:lnTo>
                    <a:pt x="57" y="133"/>
                  </a:lnTo>
                  <a:lnTo>
                    <a:pt x="54" y="136"/>
                  </a:lnTo>
                  <a:lnTo>
                    <a:pt x="50" y="139"/>
                  </a:lnTo>
                  <a:lnTo>
                    <a:pt x="46" y="141"/>
                  </a:lnTo>
                  <a:lnTo>
                    <a:pt x="43" y="143"/>
                  </a:lnTo>
                  <a:lnTo>
                    <a:pt x="40" y="145"/>
                  </a:lnTo>
                  <a:lnTo>
                    <a:pt x="37" y="146"/>
                  </a:lnTo>
                  <a:lnTo>
                    <a:pt x="34" y="148"/>
                  </a:lnTo>
                  <a:lnTo>
                    <a:pt x="31" y="150"/>
                  </a:lnTo>
                  <a:lnTo>
                    <a:pt x="29" y="151"/>
                  </a:lnTo>
                  <a:lnTo>
                    <a:pt x="26" y="153"/>
                  </a:lnTo>
                  <a:lnTo>
                    <a:pt x="23" y="154"/>
                  </a:lnTo>
                  <a:lnTo>
                    <a:pt x="21" y="156"/>
                  </a:lnTo>
                  <a:lnTo>
                    <a:pt x="19" y="157"/>
                  </a:lnTo>
                  <a:lnTo>
                    <a:pt x="17" y="158"/>
                  </a:lnTo>
                  <a:lnTo>
                    <a:pt x="15" y="159"/>
                  </a:lnTo>
                  <a:lnTo>
                    <a:pt x="13" y="160"/>
                  </a:lnTo>
                  <a:lnTo>
                    <a:pt x="11" y="161"/>
                  </a:lnTo>
                  <a:lnTo>
                    <a:pt x="8" y="162"/>
                  </a:lnTo>
                  <a:lnTo>
                    <a:pt x="5" y="164"/>
                  </a:lnTo>
                  <a:lnTo>
                    <a:pt x="3" y="165"/>
                  </a:lnTo>
                  <a:lnTo>
                    <a:pt x="1" y="166"/>
                  </a:lnTo>
                  <a:lnTo>
                    <a:pt x="0" y="166"/>
                  </a:lnTo>
                  <a:lnTo>
                    <a:pt x="0" y="166"/>
                  </a:lnTo>
                  <a:lnTo>
                    <a:pt x="18" y="189"/>
                  </a:lnTo>
                  <a:lnTo>
                    <a:pt x="147" y="69"/>
                  </a:lnTo>
                  <a:lnTo>
                    <a:pt x="148" y="69"/>
                  </a:lnTo>
                  <a:lnTo>
                    <a:pt x="149" y="69"/>
                  </a:lnTo>
                  <a:lnTo>
                    <a:pt x="151" y="69"/>
                  </a:lnTo>
                  <a:lnTo>
                    <a:pt x="155" y="69"/>
                  </a:lnTo>
                  <a:lnTo>
                    <a:pt x="157" y="68"/>
                  </a:lnTo>
                  <a:lnTo>
                    <a:pt x="159" y="68"/>
                  </a:lnTo>
                  <a:lnTo>
                    <a:pt x="161" y="68"/>
                  </a:lnTo>
                  <a:lnTo>
                    <a:pt x="163" y="68"/>
                  </a:lnTo>
                  <a:lnTo>
                    <a:pt x="166" y="68"/>
                  </a:lnTo>
                  <a:lnTo>
                    <a:pt x="168" y="68"/>
                  </a:lnTo>
                  <a:lnTo>
                    <a:pt x="172" y="67"/>
                  </a:lnTo>
                  <a:lnTo>
                    <a:pt x="175" y="67"/>
                  </a:lnTo>
                  <a:lnTo>
                    <a:pt x="177" y="67"/>
                  </a:lnTo>
                  <a:lnTo>
                    <a:pt x="180" y="66"/>
                  </a:lnTo>
                  <a:lnTo>
                    <a:pt x="183" y="66"/>
                  </a:lnTo>
                  <a:lnTo>
                    <a:pt x="186" y="66"/>
                  </a:lnTo>
                  <a:lnTo>
                    <a:pt x="188" y="65"/>
                  </a:lnTo>
                  <a:lnTo>
                    <a:pt x="191" y="64"/>
                  </a:lnTo>
                  <a:lnTo>
                    <a:pt x="193" y="64"/>
                  </a:lnTo>
                  <a:lnTo>
                    <a:pt x="196" y="63"/>
                  </a:lnTo>
                  <a:lnTo>
                    <a:pt x="198" y="62"/>
                  </a:lnTo>
                  <a:lnTo>
                    <a:pt x="200" y="61"/>
                  </a:lnTo>
                  <a:lnTo>
                    <a:pt x="202" y="60"/>
                  </a:lnTo>
                  <a:lnTo>
                    <a:pt x="204" y="59"/>
                  </a:lnTo>
                  <a:lnTo>
                    <a:pt x="208" y="57"/>
                  </a:lnTo>
                  <a:lnTo>
                    <a:pt x="211" y="54"/>
                  </a:lnTo>
                  <a:lnTo>
                    <a:pt x="211" y="52"/>
                  </a:lnTo>
                  <a:lnTo>
                    <a:pt x="212" y="50"/>
                  </a:lnTo>
                  <a:lnTo>
                    <a:pt x="212" y="48"/>
                  </a:lnTo>
                  <a:lnTo>
                    <a:pt x="213" y="46"/>
                  </a:lnTo>
                  <a:lnTo>
                    <a:pt x="212" y="44"/>
                  </a:lnTo>
                  <a:lnTo>
                    <a:pt x="212" y="42"/>
                  </a:lnTo>
                  <a:lnTo>
                    <a:pt x="211" y="40"/>
                  </a:lnTo>
                  <a:lnTo>
                    <a:pt x="211" y="38"/>
                  </a:lnTo>
                  <a:lnTo>
                    <a:pt x="210" y="35"/>
                  </a:lnTo>
                  <a:lnTo>
                    <a:pt x="209" y="33"/>
                  </a:lnTo>
                  <a:lnTo>
                    <a:pt x="208" y="31"/>
                  </a:lnTo>
                  <a:lnTo>
                    <a:pt x="206" y="29"/>
                  </a:lnTo>
                  <a:lnTo>
                    <a:pt x="205" y="26"/>
                  </a:lnTo>
                  <a:lnTo>
                    <a:pt x="203" y="23"/>
                  </a:lnTo>
                  <a:lnTo>
                    <a:pt x="202" y="21"/>
                  </a:lnTo>
                  <a:lnTo>
                    <a:pt x="200" y="19"/>
                  </a:lnTo>
                  <a:lnTo>
                    <a:pt x="198" y="17"/>
                  </a:lnTo>
                  <a:lnTo>
                    <a:pt x="197" y="15"/>
                  </a:lnTo>
                  <a:lnTo>
                    <a:pt x="195" y="13"/>
                  </a:lnTo>
                  <a:lnTo>
                    <a:pt x="193" y="12"/>
                  </a:lnTo>
                  <a:lnTo>
                    <a:pt x="190" y="8"/>
                  </a:lnTo>
                  <a:lnTo>
                    <a:pt x="187" y="6"/>
                  </a:lnTo>
                  <a:lnTo>
                    <a:pt x="184" y="3"/>
                  </a:lnTo>
                  <a:lnTo>
                    <a:pt x="182" y="2"/>
                  </a:lnTo>
                  <a:lnTo>
                    <a:pt x="181" y="0"/>
                  </a:lnTo>
                  <a:lnTo>
                    <a:pt x="167" y="11"/>
                  </a:lnTo>
                  <a:lnTo>
                    <a:pt x="167" y="1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4" name="Freeform 192">
              <a:extLst>
                <a:ext uri="{FF2B5EF4-FFF2-40B4-BE49-F238E27FC236}">
                  <a16:creationId xmlns:a16="http://schemas.microsoft.com/office/drawing/2014/main" id="{E2C740F4-0B0B-A9A7-3814-6FF404A354D7}"/>
                </a:ext>
              </a:extLst>
            </p:cNvPr>
            <p:cNvSpPr>
              <a:spLocks/>
            </p:cNvSpPr>
            <p:nvPr/>
          </p:nvSpPr>
          <p:spPr bwMode="auto">
            <a:xfrm>
              <a:off x="1217" y="1708"/>
              <a:ext cx="81" cy="121"/>
            </a:xfrm>
            <a:custGeom>
              <a:avLst/>
              <a:gdLst/>
              <a:ahLst/>
              <a:cxnLst>
                <a:cxn ang="0">
                  <a:pos x="0" y="1"/>
                </a:cxn>
                <a:cxn ang="0">
                  <a:pos x="2" y="4"/>
                </a:cxn>
                <a:cxn ang="0">
                  <a:pos x="5" y="7"/>
                </a:cxn>
                <a:cxn ang="0">
                  <a:pos x="7" y="11"/>
                </a:cxn>
                <a:cxn ang="0">
                  <a:pos x="11" y="17"/>
                </a:cxn>
                <a:cxn ang="0">
                  <a:pos x="15" y="24"/>
                </a:cxn>
                <a:cxn ang="0">
                  <a:pos x="17" y="29"/>
                </a:cxn>
                <a:cxn ang="0">
                  <a:pos x="19" y="33"/>
                </a:cxn>
                <a:cxn ang="0">
                  <a:pos x="21" y="37"/>
                </a:cxn>
                <a:cxn ang="0">
                  <a:pos x="23" y="43"/>
                </a:cxn>
                <a:cxn ang="0">
                  <a:pos x="26" y="50"/>
                </a:cxn>
                <a:cxn ang="0">
                  <a:pos x="29" y="55"/>
                </a:cxn>
                <a:cxn ang="0">
                  <a:pos x="31" y="59"/>
                </a:cxn>
                <a:cxn ang="0">
                  <a:pos x="33" y="63"/>
                </a:cxn>
                <a:cxn ang="0">
                  <a:pos x="35" y="67"/>
                </a:cxn>
                <a:cxn ang="0">
                  <a:pos x="37" y="72"/>
                </a:cxn>
                <a:cxn ang="0">
                  <a:pos x="39" y="76"/>
                </a:cxn>
                <a:cxn ang="0">
                  <a:pos x="42" y="81"/>
                </a:cxn>
                <a:cxn ang="0">
                  <a:pos x="44" y="86"/>
                </a:cxn>
                <a:cxn ang="0">
                  <a:pos x="47" y="90"/>
                </a:cxn>
                <a:cxn ang="0">
                  <a:pos x="50" y="95"/>
                </a:cxn>
                <a:cxn ang="0">
                  <a:pos x="53" y="99"/>
                </a:cxn>
                <a:cxn ang="0">
                  <a:pos x="55" y="104"/>
                </a:cxn>
                <a:cxn ang="0">
                  <a:pos x="57" y="108"/>
                </a:cxn>
                <a:cxn ang="0">
                  <a:pos x="59" y="112"/>
                </a:cxn>
                <a:cxn ang="0">
                  <a:pos x="62" y="118"/>
                </a:cxn>
                <a:cxn ang="0">
                  <a:pos x="66" y="125"/>
                </a:cxn>
                <a:cxn ang="0">
                  <a:pos x="69" y="131"/>
                </a:cxn>
                <a:cxn ang="0">
                  <a:pos x="71" y="137"/>
                </a:cxn>
                <a:cxn ang="0">
                  <a:pos x="74" y="142"/>
                </a:cxn>
                <a:cxn ang="0">
                  <a:pos x="142" y="213"/>
                </a:cxn>
                <a:cxn ang="0">
                  <a:pos x="95" y="144"/>
                </a:cxn>
                <a:cxn ang="0">
                  <a:pos x="93" y="140"/>
                </a:cxn>
                <a:cxn ang="0">
                  <a:pos x="91" y="136"/>
                </a:cxn>
                <a:cxn ang="0">
                  <a:pos x="89" y="130"/>
                </a:cxn>
                <a:cxn ang="0">
                  <a:pos x="87" y="124"/>
                </a:cxn>
                <a:cxn ang="0">
                  <a:pos x="83" y="117"/>
                </a:cxn>
                <a:cxn ang="0">
                  <a:pos x="80" y="111"/>
                </a:cxn>
                <a:cxn ang="0">
                  <a:pos x="78" y="105"/>
                </a:cxn>
                <a:cxn ang="0">
                  <a:pos x="76" y="101"/>
                </a:cxn>
                <a:cxn ang="0">
                  <a:pos x="74" y="97"/>
                </a:cxn>
                <a:cxn ang="0">
                  <a:pos x="72" y="93"/>
                </a:cxn>
                <a:cxn ang="0">
                  <a:pos x="71" y="89"/>
                </a:cxn>
                <a:cxn ang="0">
                  <a:pos x="69" y="85"/>
                </a:cxn>
                <a:cxn ang="0">
                  <a:pos x="66" y="80"/>
                </a:cxn>
                <a:cxn ang="0">
                  <a:pos x="63" y="72"/>
                </a:cxn>
                <a:cxn ang="0">
                  <a:pos x="60" y="64"/>
                </a:cxn>
                <a:cxn ang="0">
                  <a:pos x="58" y="58"/>
                </a:cxn>
                <a:cxn ang="0">
                  <a:pos x="55" y="52"/>
                </a:cxn>
                <a:cxn ang="0">
                  <a:pos x="53" y="48"/>
                </a:cxn>
                <a:cxn ang="0">
                  <a:pos x="51" y="43"/>
                </a:cxn>
                <a:cxn ang="0">
                  <a:pos x="47" y="38"/>
                </a:cxn>
                <a:cxn ang="0">
                  <a:pos x="44" y="34"/>
                </a:cxn>
                <a:cxn ang="0">
                  <a:pos x="41" y="30"/>
                </a:cxn>
                <a:cxn ang="0">
                  <a:pos x="37" y="26"/>
                </a:cxn>
                <a:cxn ang="0">
                  <a:pos x="32" y="19"/>
                </a:cxn>
                <a:cxn ang="0">
                  <a:pos x="26" y="13"/>
                </a:cxn>
                <a:cxn ang="0">
                  <a:pos x="19" y="8"/>
                </a:cxn>
                <a:cxn ang="0">
                  <a:pos x="15" y="5"/>
                </a:cxn>
                <a:cxn ang="0">
                  <a:pos x="13" y="3"/>
                </a:cxn>
                <a:cxn ang="0">
                  <a:pos x="0" y="0"/>
                </a:cxn>
              </a:cxnLst>
              <a:rect l="0" t="0" r="r" b="b"/>
              <a:pathLst>
                <a:path w="142" h="213">
                  <a:moveTo>
                    <a:pt x="0" y="0"/>
                  </a:moveTo>
                  <a:lnTo>
                    <a:pt x="0" y="1"/>
                  </a:lnTo>
                  <a:lnTo>
                    <a:pt x="1" y="3"/>
                  </a:lnTo>
                  <a:lnTo>
                    <a:pt x="2" y="4"/>
                  </a:lnTo>
                  <a:lnTo>
                    <a:pt x="3" y="5"/>
                  </a:lnTo>
                  <a:lnTo>
                    <a:pt x="5" y="7"/>
                  </a:lnTo>
                  <a:lnTo>
                    <a:pt x="6" y="9"/>
                  </a:lnTo>
                  <a:lnTo>
                    <a:pt x="7" y="11"/>
                  </a:lnTo>
                  <a:lnTo>
                    <a:pt x="9" y="14"/>
                  </a:lnTo>
                  <a:lnTo>
                    <a:pt x="11" y="17"/>
                  </a:lnTo>
                  <a:lnTo>
                    <a:pt x="13" y="20"/>
                  </a:lnTo>
                  <a:lnTo>
                    <a:pt x="15" y="24"/>
                  </a:lnTo>
                  <a:lnTo>
                    <a:pt x="16" y="27"/>
                  </a:lnTo>
                  <a:lnTo>
                    <a:pt x="17" y="29"/>
                  </a:lnTo>
                  <a:lnTo>
                    <a:pt x="18" y="31"/>
                  </a:lnTo>
                  <a:lnTo>
                    <a:pt x="19" y="33"/>
                  </a:lnTo>
                  <a:lnTo>
                    <a:pt x="20" y="36"/>
                  </a:lnTo>
                  <a:lnTo>
                    <a:pt x="21" y="37"/>
                  </a:lnTo>
                  <a:lnTo>
                    <a:pt x="22" y="40"/>
                  </a:lnTo>
                  <a:lnTo>
                    <a:pt x="23" y="43"/>
                  </a:lnTo>
                  <a:lnTo>
                    <a:pt x="24" y="46"/>
                  </a:lnTo>
                  <a:lnTo>
                    <a:pt x="26" y="50"/>
                  </a:lnTo>
                  <a:lnTo>
                    <a:pt x="28" y="53"/>
                  </a:lnTo>
                  <a:lnTo>
                    <a:pt x="29" y="55"/>
                  </a:lnTo>
                  <a:lnTo>
                    <a:pt x="30" y="57"/>
                  </a:lnTo>
                  <a:lnTo>
                    <a:pt x="31" y="59"/>
                  </a:lnTo>
                  <a:lnTo>
                    <a:pt x="32" y="61"/>
                  </a:lnTo>
                  <a:lnTo>
                    <a:pt x="33" y="63"/>
                  </a:lnTo>
                  <a:lnTo>
                    <a:pt x="34" y="65"/>
                  </a:lnTo>
                  <a:lnTo>
                    <a:pt x="35" y="67"/>
                  </a:lnTo>
                  <a:lnTo>
                    <a:pt x="36" y="69"/>
                  </a:lnTo>
                  <a:lnTo>
                    <a:pt x="37" y="72"/>
                  </a:lnTo>
                  <a:lnTo>
                    <a:pt x="38" y="74"/>
                  </a:lnTo>
                  <a:lnTo>
                    <a:pt x="39" y="76"/>
                  </a:lnTo>
                  <a:lnTo>
                    <a:pt x="41" y="79"/>
                  </a:lnTo>
                  <a:lnTo>
                    <a:pt x="42" y="81"/>
                  </a:lnTo>
                  <a:lnTo>
                    <a:pt x="43" y="84"/>
                  </a:lnTo>
                  <a:lnTo>
                    <a:pt x="44" y="86"/>
                  </a:lnTo>
                  <a:lnTo>
                    <a:pt x="46" y="88"/>
                  </a:lnTo>
                  <a:lnTo>
                    <a:pt x="47" y="90"/>
                  </a:lnTo>
                  <a:lnTo>
                    <a:pt x="48" y="93"/>
                  </a:lnTo>
                  <a:lnTo>
                    <a:pt x="50" y="95"/>
                  </a:lnTo>
                  <a:lnTo>
                    <a:pt x="52" y="98"/>
                  </a:lnTo>
                  <a:lnTo>
                    <a:pt x="53" y="99"/>
                  </a:lnTo>
                  <a:lnTo>
                    <a:pt x="54" y="101"/>
                  </a:lnTo>
                  <a:lnTo>
                    <a:pt x="55" y="104"/>
                  </a:lnTo>
                  <a:lnTo>
                    <a:pt x="56" y="106"/>
                  </a:lnTo>
                  <a:lnTo>
                    <a:pt x="57" y="108"/>
                  </a:lnTo>
                  <a:lnTo>
                    <a:pt x="58" y="110"/>
                  </a:lnTo>
                  <a:lnTo>
                    <a:pt x="59" y="112"/>
                  </a:lnTo>
                  <a:lnTo>
                    <a:pt x="60" y="114"/>
                  </a:lnTo>
                  <a:lnTo>
                    <a:pt x="62" y="118"/>
                  </a:lnTo>
                  <a:lnTo>
                    <a:pt x="64" y="122"/>
                  </a:lnTo>
                  <a:lnTo>
                    <a:pt x="66" y="125"/>
                  </a:lnTo>
                  <a:lnTo>
                    <a:pt x="67" y="129"/>
                  </a:lnTo>
                  <a:lnTo>
                    <a:pt x="69" y="131"/>
                  </a:lnTo>
                  <a:lnTo>
                    <a:pt x="70" y="135"/>
                  </a:lnTo>
                  <a:lnTo>
                    <a:pt x="71" y="137"/>
                  </a:lnTo>
                  <a:lnTo>
                    <a:pt x="73" y="140"/>
                  </a:lnTo>
                  <a:lnTo>
                    <a:pt x="74" y="142"/>
                  </a:lnTo>
                  <a:lnTo>
                    <a:pt x="75" y="143"/>
                  </a:lnTo>
                  <a:lnTo>
                    <a:pt x="142" y="213"/>
                  </a:lnTo>
                  <a:lnTo>
                    <a:pt x="96" y="145"/>
                  </a:lnTo>
                  <a:lnTo>
                    <a:pt x="95" y="144"/>
                  </a:lnTo>
                  <a:lnTo>
                    <a:pt x="94" y="142"/>
                  </a:lnTo>
                  <a:lnTo>
                    <a:pt x="93" y="140"/>
                  </a:lnTo>
                  <a:lnTo>
                    <a:pt x="92" y="138"/>
                  </a:lnTo>
                  <a:lnTo>
                    <a:pt x="91" y="136"/>
                  </a:lnTo>
                  <a:lnTo>
                    <a:pt x="91" y="134"/>
                  </a:lnTo>
                  <a:lnTo>
                    <a:pt x="89" y="130"/>
                  </a:lnTo>
                  <a:lnTo>
                    <a:pt x="88" y="127"/>
                  </a:lnTo>
                  <a:lnTo>
                    <a:pt x="87" y="124"/>
                  </a:lnTo>
                  <a:lnTo>
                    <a:pt x="85" y="121"/>
                  </a:lnTo>
                  <a:lnTo>
                    <a:pt x="83" y="117"/>
                  </a:lnTo>
                  <a:lnTo>
                    <a:pt x="82" y="114"/>
                  </a:lnTo>
                  <a:lnTo>
                    <a:pt x="80" y="111"/>
                  </a:lnTo>
                  <a:lnTo>
                    <a:pt x="79" y="107"/>
                  </a:lnTo>
                  <a:lnTo>
                    <a:pt x="78" y="105"/>
                  </a:lnTo>
                  <a:lnTo>
                    <a:pt x="77" y="103"/>
                  </a:lnTo>
                  <a:lnTo>
                    <a:pt x="76" y="101"/>
                  </a:lnTo>
                  <a:lnTo>
                    <a:pt x="75" y="99"/>
                  </a:lnTo>
                  <a:lnTo>
                    <a:pt x="74" y="97"/>
                  </a:lnTo>
                  <a:lnTo>
                    <a:pt x="73" y="95"/>
                  </a:lnTo>
                  <a:lnTo>
                    <a:pt x="72" y="93"/>
                  </a:lnTo>
                  <a:lnTo>
                    <a:pt x="72" y="92"/>
                  </a:lnTo>
                  <a:lnTo>
                    <a:pt x="71" y="89"/>
                  </a:lnTo>
                  <a:lnTo>
                    <a:pt x="70" y="88"/>
                  </a:lnTo>
                  <a:lnTo>
                    <a:pt x="69" y="85"/>
                  </a:lnTo>
                  <a:lnTo>
                    <a:pt x="68" y="84"/>
                  </a:lnTo>
                  <a:lnTo>
                    <a:pt x="66" y="80"/>
                  </a:lnTo>
                  <a:lnTo>
                    <a:pt x="65" y="75"/>
                  </a:lnTo>
                  <a:lnTo>
                    <a:pt x="63" y="72"/>
                  </a:lnTo>
                  <a:lnTo>
                    <a:pt x="62" y="68"/>
                  </a:lnTo>
                  <a:lnTo>
                    <a:pt x="60" y="64"/>
                  </a:lnTo>
                  <a:lnTo>
                    <a:pt x="59" y="61"/>
                  </a:lnTo>
                  <a:lnTo>
                    <a:pt x="58" y="58"/>
                  </a:lnTo>
                  <a:lnTo>
                    <a:pt x="56" y="55"/>
                  </a:lnTo>
                  <a:lnTo>
                    <a:pt x="55" y="52"/>
                  </a:lnTo>
                  <a:lnTo>
                    <a:pt x="55" y="50"/>
                  </a:lnTo>
                  <a:lnTo>
                    <a:pt x="53" y="48"/>
                  </a:lnTo>
                  <a:lnTo>
                    <a:pt x="52" y="45"/>
                  </a:lnTo>
                  <a:lnTo>
                    <a:pt x="51" y="43"/>
                  </a:lnTo>
                  <a:lnTo>
                    <a:pt x="48" y="41"/>
                  </a:lnTo>
                  <a:lnTo>
                    <a:pt x="47" y="38"/>
                  </a:lnTo>
                  <a:lnTo>
                    <a:pt x="45" y="36"/>
                  </a:lnTo>
                  <a:lnTo>
                    <a:pt x="44" y="34"/>
                  </a:lnTo>
                  <a:lnTo>
                    <a:pt x="42" y="32"/>
                  </a:lnTo>
                  <a:lnTo>
                    <a:pt x="41" y="30"/>
                  </a:lnTo>
                  <a:lnTo>
                    <a:pt x="39" y="28"/>
                  </a:lnTo>
                  <a:lnTo>
                    <a:pt x="37" y="26"/>
                  </a:lnTo>
                  <a:lnTo>
                    <a:pt x="36" y="24"/>
                  </a:lnTo>
                  <a:lnTo>
                    <a:pt x="32" y="19"/>
                  </a:lnTo>
                  <a:lnTo>
                    <a:pt x="29" y="17"/>
                  </a:lnTo>
                  <a:lnTo>
                    <a:pt x="26" y="13"/>
                  </a:lnTo>
                  <a:lnTo>
                    <a:pt x="22" y="11"/>
                  </a:lnTo>
                  <a:lnTo>
                    <a:pt x="19" y="8"/>
                  </a:lnTo>
                  <a:lnTo>
                    <a:pt x="17" y="7"/>
                  </a:lnTo>
                  <a:lnTo>
                    <a:pt x="15" y="5"/>
                  </a:lnTo>
                  <a:lnTo>
                    <a:pt x="14" y="4"/>
                  </a:lnTo>
                  <a:lnTo>
                    <a:pt x="13" y="3"/>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5" name="Freeform 193">
              <a:extLst>
                <a:ext uri="{FF2B5EF4-FFF2-40B4-BE49-F238E27FC236}">
                  <a16:creationId xmlns:a16="http://schemas.microsoft.com/office/drawing/2014/main" id="{3DAAF5D9-0AF0-460A-3E77-CC072C6D41FA}"/>
                </a:ext>
              </a:extLst>
            </p:cNvPr>
            <p:cNvSpPr>
              <a:spLocks/>
            </p:cNvSpPr>
            <p:nvPr/>
          </p:nvSpPr>
          <p:spPr bwMode="auto">
            <a:xfrm>
              <a:off x="1284" y="1650"/>
              <a:ext cx="65" cy="177"/>
            </a:xfrm>
            <a:custGeom>
              <a:avLst/>
              <a:gdLst/>
              <a:ahLst/>
              <a:cxnLst>
                <a:cxn ang="0">
                  <a:pos x="0" y="34"/>
                </a:cxn>
                <a:cxn ang="0">
                  <a:pos x="15" y="285"/>
                </a:cxn>
                <a:cxn ang="0">
                  <a:pos x="34" y="310"/>
                </a:cxn>
                <a:cxn ang="0">
                  <a:pos x="18" y="98"/>
                </a:cxn>
                <a:cxn ang="0">
                  <a:pos x="82" y="204"/>
                </a:cxn>
                <a:cxn ang="0">
                  <a:pos x="113" y="218"/>
                </a:cxn>
                <a:cxn ang="0">
                  <a:pos x="20" y="49"/>
                </a:cxn>
                <a:cxn ang="0">
                  <a:pos x="17" y="0"/>
                </a:cxn>
                <a:cxn ang="0">
                  <a:pos x="0" y="34"/>
                </a:cxn>
                <a:cxn ang="0">
                  <a:pos x="0" y="34"/>
                </a:cxn>
              </a:cxnLst>
              <a:rect l="0" t="0" r="r" b="b"/>
              <a:pathLst>
                <a:path w="113" h="310">
                  <a:moveTo>
                    <a:pt x="0" y="34"/>
                  </a:moveTo>
                  <a:lnTo>
                    <a:pt x="15" y="285"/>
                  </a:lnTo>
                  <a:lnTo>
                    <a:pt x="34" y="310"/>
                  </a:lnTo>
                  <a:lnTo>
                    <a:pt x="18" y="98"/>
                  </a:lnTo>
                  <a:lnTo>
                    <a:pt x="82" y="204"/>
                  </a:lnTo>
                  <a:lnTo>
                    <a:pt x="113" y="218"/>
                  </a:lnTo>
                  <a:lnTo>
                    <a:pt x="20" y="49"/>
                  </a:lnTo>
                  <a:lnTo>
                    <a:pt x="17" y="0"/>
                  </a:lnTo>
                  <a:lnTo>
                    <a:pt x="0" y="34"/>
                  </a:lnTo>
                  <a:lnTo>
                    <a:pt x="0" y="3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6" name="Freeform 194">
              <a:extLst>
                <a:ext uri="{FF2B5EF4-FFF2-40B4-BE49-F238E27FC236}">
                  <a16:creationId xmlns:a16="http://schemas.microsoft.com/office/drawing/2014/main" id="{F6C3F779-D6BE-FE16-6A21-8DBA95F4FA3E}"/>
                </a:ext>
              </a:extLst>
            </p:cNvPr>
            <p:cNvSpPr>
              <a:spLocks/>
            </p:cNvSpPr>
            <p:nvPr/>
          </p:nvSpPr>
          <p:spPr bwMode="auto">
            <a:xfrm>
              <a:off x="1592" y="1508"/>
              <a:ext cx="24" cy="133"/>
            </a:xfrm>
            <a:custGeom>
              <a:avLst/>
              <a:gdLst/>
              <a:ahLst/>
              <a:cxnLst>
                <a:cxn ang="0">
                  <a:pos x="14" y="2"/>
                </a:cxn>
                <a:cxn ang="0">
                  <a:pos x="15" y="8"/>
                </a:cxn>
                <a:cxn ang="0">
                  <a:pos x="16" y="15"/>
                </a:cxn>
                <a:cxn ang="0">
                  <a:pos x="17" y="21"/>
                </a:cxn>
                <a:cxn ang="0">
                  <a:pos x="17" y="27"/>
                </a:cxn>
                <a:cxn ang="0">
                  <a:pos x="18" y="34"/>
                </a:cxn>
                <a:cxn ang="0">
                  <a:pos x="18" y="41"/>
                </a:cxn>
                <a:cxn ang="0">
                  <a:pos x="19" y="50"/>
                </a:cxn>
                <a:cxn ang="0">
                  <a:pos x="19" y="58"/>
                </a:cxn>
                <a:cxn ang="0">
                  <a:pos x="19" y="66"/>
                </a:cxn>
                <a:cxn ang="0">
                  <a:pos x="20" y="75"/>
                </a:cxn>
                <a:cxn ang="0">
                  <a:pos x="20" y="82"/>
                </a:cxn>
                <a:cxn ang="0">
                  <a:pos x="20" y="91"/>
                </a:cxn>
                <a:cxn ang="0">
                  <a:pos x="20" y="99"/>
                </a:cxn>
                <a:cxn ang="0">
                  <a:pos x="20" y="107"/>
                </a:cxn>
                <a:cxn ang="0">
                  <a:pos x="20" y="114"/>
                </a:cxn>
                <a:cxn ang="0">
                  <a:pos x="20" y="121"/>
                </a:cxn>
                <a:cxn ang="0">
                  <a:pos x="19" y="127"/>
                </a:cxn>
                <a:cxn ang="0">
                  <a:pos x="18" y="136"/>
                </a:cxn>
                <a:cxn ang="0">
                  <a:pos x="16" y="145"/>
                </a:cxn>
                <a:cxn ang="0">
                  <a:pos x="14" y="156"/>
                </a:cxn>
                <a:cxn ang="0">
                  <a:pos x="12" y="166"/>
                </a:cxn>
                <a:cxn ang="0">
                  <a:pos x="10" y="176"/>
                </a:cxn>
                <a:cxn ang="0">
                  <a:pos x="7" y="185"/>
                </a:cxn>
                <a:cxn ang="0">
                  <a:pos x="5" y="194"/>
                </a:cxn>
                <a:cxn ang="0">
                  <a:pos x="3" y="202"/>
                </a:cxn>
                <a:cxn ang="0">
                  <a:pos x="2" y="210"/>
                </a:cxn>
                <a:cxn ang="0">
                  <a:pos x="0" y="217"/>
                </a:cxn>
                <a:cxn ang="0">
                  <a:pos x="32" y="231"/>
                </a:cxn>
                <a:cxn ang="0">
                  <a:pos x="32" y="227"/>
                </a:cxn>
                <a:cxn ang="0">
                  <a:pos x="33" y="218"/>
                </a:cxn>
                <a:cxn ang="0">
                  <a:pos x="34" y="210"/>
                </a:cxn>
                <a:cxn ang="0">
                  <a:pos x="34" y="202"/>
                </a:cxn>
                <a:cxn ang="0">
                  <a:pos x="35" y="195"/>
                </a:cxn>
                <a:cxn ang="0">
                  <a:pos x="36" y="187"/>
                </a:cxn>
                <a:cxn ang="0">
                  <a:pos x="37" y="178"/>
                </a:cxn>
                <a:cxn ang="0">
                  <a:pos x="38" y="169"/>
                </a:cxn>
                <a:cxn ang="0">
                  <a:pos x="38" y="161"/>
                </a:cxn>
                <a:cxn ang="0">
                  <a:pos x="39" y="151"/>
                </a:cxn>
                <a:cxn ang="0">
                  <a:pos x="39" y="142"/>
                </a:cxn>
                <a:cxn ang="0">
                  <a:pos x="40" y="133"/>
                </a:cxn>
                <a:cxn ang="0">
                  <a:pos x="41" y="125"/>
                </a:cxn>
                <a:cxn ang="0">
                  <a:pos x="41" y="116"/>
                </a:cxn>
                <a:cxn ang="0">
                  <a:pos x="41" y="109"/>
                </a:cxn>
                <a:cxn ang="0">
                  <a:pos x="42" y="102"/>
                </a:cxn>
                <a:cxn ang="0">
                  <a:pos x="42" y="95"/>
                </a:cxn>
                <a:cxn ang="0">
                  <a:pos x="42" y="85"/>
                </a:cxn>
                <a:cxn ang="0">
                  <a:pos x="41" y="75"/>
                </a:cxn>
                <a:cxn ang="0">
                  <a:pos x="39" y="66"/>
                </a:cxn>
                <a:cxn ang="0">
                  <a:pos x="38" y="56"/>
                </a:cxn>
                <a:cxn ang="0">
                  <a:pos x="36" y="47"/>
                </a:cxn>
                <a:cxn ang="0">
                  <a:pos x="34" y="38"/>
                </a:cxn>
                <a:cxn ang="0">
                  <a:pos x="30" y="29"/>
                </a:cxn>
                <a:cxn ang="0">
                  <a:pos x="29" y="23"/>
                </a:cxn>
                <a:cxn ang="0">
                  <a:pos x="27" y="16"/>
                </a:cxn>
                <a:cxn ang="0">
                  <a:pos x="26" y="13"/>
                </a:cxn>
              </a:cxnLst>
              <a:rect l="0" t="0" r="r" b="b"/>
              <a:pathLst>
                <a:path w="42" h="232">
                  <a:moveTo>
                    <a:pt x="14" y="0"/>
                  </a:moveTo>
                  <a:lnTo>
                    <a:pt x="14" y="1"/>
                  </a:lnTo>
                  <a:lnTo>
                    <a:pt x="14" y="2"/>
                  </a:lnTo>
                  <a:lnTo>
                    <a:pt x="15" y="4"/>
                  </a:lnTo>
                  <a:lnTo>
                    <a:pt x="15" y="6"/>
                  </a:lnTo>
                  <a:lnTo>
                    <a:pt x="15" y="8"/>
                  </a:lnTo>
                  <a:lnTo>
                    <a:pt x="16" y="12"/>
                  </a:lnTo>
                  <a:lnTo>
                    <a:pt x="16" y="13"/>
                  </a:lnTo>
                  <a:lnTo>
                    <a:pt x="16" y="15"/>
                  </a:lnTo>
                  <a:lnTo>
                    <a:pt x="16" y="17"/>
                  </a:lnTo>
                  <a:lnTo>
                    <a:pt x="17" y="19"/>
                  </a:lnTo>
                  <a:lnTo>
                    <a:pt x="17" y="21"/>
                  </a:lnTo>
                  <a:lnTo>
                    <a:pt x="17" y="23"/>
                  </a:lnTo>
                  <a:lnTo>
                    <a:pt x="17" y="25"/>
                  </a:lnTo>
                  <a:lnTo>
                    <a:pt x="17" y="27"/>
                  </a:lnTo>
                  <a:lnTo>
                    <a:pt x="17" y="29"/>
                  </a:lnTo>
                  <a:lnTo>
                    <a:pt x="17" y="32"/>
                  </a:lnTo>
                  <a:lnTo>
                    <a:pt x="18" y="34"/>
                  </a:lnTo>
                  <a:lnTo>
                    <a:pt x="18" y="37"/>
                  </a:lnTo>
                  <a:lnTo>
                    <a:pt x="18" y="39"/>
                  </a:lnTo>
                  <a:lnTo>
                    <a:pt x="18" y="41"/>
                  </a:lnTo>
                  <a:lnTo>
                    <a:pt x="18" y="45"/>
                  </a:lnTo>
                  <a:lnTo>
                    <a:pt x="19" y="47"/>
                  </a:lnTo>
                  <a:lnTo>
                    <a:pt x="19" y="50"/>
                  </a:lnTo>
                  <a:lnTo>
                    <a:pt x="19" y="53"/>
                  </a:lnTo>
                  <a:lnTo>
                    <a:pt x="19" y="55"/>
                  </a:lnTo>
                  <a:lnTo>
                    <a:pt x="19" y="58"/>
                  </a:lnTo>
                  <a:lnTo>
                    <a:pt x="19" y="61"/>
                  </a:lnTo>
                  <a:lnTo>
                    <a:pt x="19" y="64"/>
                  </a:lnTo>
                  <a:lnTo>
                    <a:pt x="19" y="66"/>
                  </a:lnTo>
                  <a:lnTo>
                    <a:pt x="20" y="69"/>
                  </a:lnTo>
                  <a:lnTo>
                    <a:pt x="20" y="72"/>
                  </a:lnTo>
                  <a:lnTo>
                    <a:pt x="20" y="75"/>
                  </a:lnTo>
                  <a:lnTo>
                    <a:pt x="20" y="77"/>
                  </a:lnTo>
                  <a:lnTo>
                    <a:pt x="20" y="80"/>
                  </a:lnTo>
                  <a:lnTo>
                    <a:pt x="20" y="82"/>
                  </a:lnTo>
                  <a:lnTo>
                    <a:pt x="20" y="85"/>
                  </a:lnTo>
                  <a:lnTo>
                    <a:pt x="20" y="88"/>
                  </a:lnTo>
                  <a:lnTo>
                    <a:pt x="20" y="91"/>
                  </a:lnTo>
                  <a:lnTo>
                    <a:pt x="20" y="93"/>
                  </a:lnTo>
                  <a:lnTo>
                    <a:pt x="20" y="96"/>
                  </a:lnTo>
                  <a:lnTo>
                    <a:pt x="20" y="99"/>
                  </a:lnTo>
                  <a:lnTo>
                    <a:pt x="21" y="102"/>
                  </a:lnTo>
                  <a:lnTo>
                    <a:pt x="20" y="104"/>
                  </a:lnTo>
                  <a:lnTo>
                    <a:pt x="20" y="107"/>
                  </a:lnTo>
                  <a:lnTo>
                    <a:pt x="20" y="109"/>
                  </a:lnTo>
                  <a:lnTo>
                    <a:pt x="20" y="112"/>
                  </a:lnTo>
                  <a:lnTo>
                    <a:pt x="20" y="114"/>
                  </a:lnTo>
                  <a:lnTo>
                    <a:pt x="20" y="117"/>
                  </a:lnTo>
                  <a:lnTo>
                    <a:pt x="20" y="119"/>
                  </a:lnTo>
                  <a:lnTo>
                    <a:pt x="20" y="121"/>
                  </a:lnTo>
                  <a:lnTo>
                    <a:pt x="19" y="123"/>
                  </a:lnTo>
                  <a:lnTo>
                    <a:pt x="19" y="125"/>
                  </a:lnTo>
                  <a:lnTo>
                    <a:pt x="19" y="127"/>
                  </a:lnTo>
                  <a:lnTo>
                    <a:pt x="19" y="129"/>
                  </a:lnTo>
                  <a:lnTo>
                    <a:pt x="19" y="132"/>
                  </a:lnTo>
                  <a:lnTo>
                    <a:pt x="18" y="136"/>
                  </a:lnTo>
                  <a:lnTo>
                    <a:pt x="17" y="139"/>
                  </a:lnTo>
                  <a:lnTo>
                    <a:pt x="17" y="141"/>
                  </a:lnTo>
                  <a:lnTo>
                    <a:pt x="16" y="145"/>
                  </a:lnTo>
                  <a:lnTo>
                    <a:pt x="16" y="148"/>
                  </a:lnTo>
                  <a:lnTo>
                    <a:pt x="14" y="151"/>
                  </a:lnTo>
                  <a:lnTo>
                    <a:pt x="14" y="156"/>
                  </a:lnTo>
                  <a:lnTo>
                    <a:pt x="13" y="159"/>
                  </a:lnTo>
                  <a:lnTo>
                    <a:pt x="13" y="162"/>
                  </a:lnTo>
                  <a:lnTo>
                    <a:pt x="12" y="166"/>
                  </a:lnTo>
                  <a:lnTo>
                    <a:pt x="11" y="169"/>
                  </a:lnTo>
                  <a:lnTo>
                    <a:pt x="10" y="172"/>
                  </a:lnTo>
                  <a:lnTo>
                    <a:pt x="10" y="176"/>
                  </a:lnTo>
                  <a:lnTo>
                    <a:pt x="8" y="179"/>
                  </a:lnTo>
                  <a:lnTo>
                    <a:pt x="8" y="182"/>
                  </a:lnTo>
                  <a:lnTo>
                    <a:pt x="7" y="185"/>
                  </a:lnTo>
                  <a:lnTo>
                    <a:pt x="7" y="189"/>
                  </a:lnTo>
                  <a:lnTo>
                    <a:pt x="6" y="191"/>
                  </a:lnTo>
                  <a:lnTo>
                    <a:pt x="5" y="194"/>
                  </a:lnTo>
                  <a:lnTo>
                    <a:pt x="4" y="197"/>
                  </a:lnTo>
                  <a:lnTo>
                    <a:pt x="4" y="200"/>
                  </a:lnTo>
                  <a:lnTo>
                    <a:pt x="3" y="202"/>
                  </a:lnTo>
                  <a:lnTo>
                    <a:pt x="3" y="204"/>
                  </a:lnTo>
                  <a:lnTo>
                    <a:pt x="2" y="207"/>
                  </a:lnTo>
                  <a:lnTo>
                    <a:pt x="2" y="210"/>
                  </a:lnTo>
                  <a:lnTo>
                    <a:pt x="1" y="213"/>
                  </a:lnTo>
                  <a:lnTo>
                    <a:pt x="1" y="216"/>
                  </a:lnTo>
                  <a:lnTo>
                    <a:pt x="0" y="217"/>
                  </a:lnTo>
                  <a:lnTo>
                    <a:pt x="0" y="218"/>
                  </a:lnTo>
                  <a:lnTo>
                    <a:pt x="32" y="232"/>
                  </a:lnTo>
                  <a:lnTo>
                    <a:pt x="32" y="231"/>
                  </a:lnTo>
                  <a:lnTo>
                    <a:pt x="32" y="231"/>
                  </a:lnTo>
                  <a:lnTo>
                    <a:pt x="32" y="229"/>
                  </a:lnTo>
                  <a:lnTo>
                    <a:pt x="32" y="227"/>
                  </a:lnTo>
                  <a:lnTo>
                    <a:pt x="32" y="225"/>
                  </a:lnTo>
                  <a:lnTo>
                    <a:pt x="33" y="222"/>
                  </a:lnTo>
                  <a:lnTo>
                    <a:pt x="33" y="218"/>
                  </a:lnTo>
                  <a:lnTo>
                    <a:pt x="34" y="215"/>
                  </a:lnTo>
                  <a:lnTo>
                    <a:pt x="34" y="212"/>
                  </a:lnTo>
                  <a:lnTo>
                    <a:pt x="34" y="210"/>
                  </a:lnTo>
                  <a:lnTo>
                    <a:pt x="34" y="207"/>
                  </a:lnTo>
                  <a:lnTo>
                    <a:pt x="34" y="205"/>
                  </a:lnTo>
                  <a:lnTo>
                    <a:pt x="34" y="202"/>
                  </a:lnTo>
                  <a:lnTo>
                    <a:pt x="35" y="200"/>
                  </a:lnTo>
                  <a:lnTo>
                    <a:pt x="35" y="197"/>
                  </a:lnTo>
                  <a:lnTo>
                    <a:pt x="35" y="195"/>
                  </a:lnTo>
                  <a:lnTo>
                    <a:pt x="35" y="192"/>
                  </a:lnTo>
                  <a:lnTo>
                    <a:pt x="36" y="189"/>
                  </a:lnTo>
                  <a:lnTo>
                    <a:pt x="36" y="187"/>
                  </a:lnTo>
                  <a:lnTo>
                    <a:pt x="36" y="184"/>
                  </a:lnTo>
                  <a:lnTo>
                    <a:pt x="36" y="181"/>
                  </a:lnTo>
                  <a:lnTo>
                    <a:pt x="37" y="178"/>
                  </a:lnTo>
                  <a:lnTo>
                    <a:pt x="37" y="175"/>
                  </a:lnTo>
                  <a:lnTo>
                    <a:pt x="38" y="173"/>
                  </a:lnTo>
                  <a:lnTo>
                    <a:pt x="38" y="169"/>
                  </a:lnTo>
                  <a:lnTo>
                    <a:pt x="38" y="167"/>
                  </a:lnTo>
                  <a:lnTo>
                    <a:pt x="38" y="163"/>
                  </a:lnTo>
                  <a:lnTo>
                    <a:pt x="38" y="161"/>
                  </a:lnTo>
                  <a:lnTo>
                    <a:pt x="38" y="157"/>
                  </a:lnTo>
                  <a:lnTo>
                    <a:pt x="38" y="155"/>
                  </a:lnTo>
                  <a:lnTo>
                    <a:pt x="39" y="151"/>
                  </a:lnTo>
                  <a:lnTo>
                    <a:pt x="39" y="148"/>
                  </a:lnTo>
                  <a:lnTo>
                    <a:pt x="39" y="145"/>
                  </a:lnTo>
                  <a:lnTo>
                    <a:pt x="39" y="142"/>
                  </a:lnTo>
                  <a:lnTo>
                    <a:pt x="39" y="139"/>
                  </a:lnTo>
                  <a:lnTo>
                    <a:pt x="40" y="136"/>
                  </a:lnTo>
                  <a:lnTo>
                    <a:pt x="40" y="133"/>
                  </a:lnTo>
                  <a:lnTo>
                    <a:pt x="40" y="130"/>
                  </a:lnTo>
                  <a:lnTo>
                    <a:pt x="40" y="127"/>
                  </a:lnTo>
                  <a:lnTo>
                    <a:pt x="41" y="125"/>
                  </a:lnTo>
                  <a:lnTo>
                    <a:pt x="41" y="121"/>
                  </a:lnTo>
                  <a:lnTo>
                    <a:pt x="41" y="119"/>
                  </a:lnTo>
                  <a:lnTo>
                    <a:pt x="41" y="116"/>
                  </a:lnTo>
                  <a:lnTo>
                    <a:pt x="41" y="114"/>
                  </a:lnTo>
                  <a:lnTo>
                    <a:pt x="41" y="111"/>
                  </a:lnTo>
                  <a:lnTo>
                    <a:pt x="41" y="109"/>
                  </a:lnTo>
                  <a:lnTo>
                    <a:pt x="41" y="106"/>
                  </a:lnTo>
                  <a:lnTo>
                    <a:pt x="42" y="104"/>
                  </a:lnTo>
                  <a:lnTo>
                    <a:pt x="42" y="102"/>
                  </a:lnTo>
                  <a:lnTo>
                    <a:pt x="42" y="100"/>
                  </a:lnTo>
                  <a:lnTo>
                    <a:pt x="42" y="97"/>
                  </a:lnTo>
                  <a:lnTo>
                    <a:pt x="42" y="95"/>
                  </a:lnTo>
                  <a:lnTo>
                    <a:pt x="42" y="91"/>
                  </a:lnTo>
                  <a:lnTo>
                    <a:pt x="42" y="88"/>
                  </a:lnTo>
                  <a:lnTo>
                    <a:pt x="42" y="85"/>
                  </a:lnTo>
                  <a:lnTo>
                    <a:pt x="41" y="82"/>
                  </a:lnTo>
                  <a:lnTo>
                    <a:pt x="41" y="78"/>
                  </a:lnTo>
                  <a:lnTo>
                    <a:pt x="41" y="75"/>
                  </a:lnTo>
                  <a:lnTo>
                    <a:pt x="40" y="72"/>
                  </a:lnTo>
                  <a:lnTo>
                    <a:pt x="40" y="69"/>
                  </a:lnTo>
                  <a:lnTo>
                    <a:pt x="39" y="66"/>
                  </a:lnTo>
                  <a:lnTo>
                    <a:pt x="39" y="62"/>
                  </a:lnTo>
                  <a:lnTo>
                    <a:pt x="38" y="59"/>
                  </a:lnTo>
                  <a:lnTo>
                    <a:pt x="38" y="56"/>
                  </a:lnTo>
                  <a:lnTo>
                    <a:pt x="37" y="53"/>
                  </a:lnTo>
                  <a:lnTo>
                    <a:pt x="36" y="50"/>
                  </a:lnTo>
                  <a:lnTo>
                    <a:pt x="36" y="47"/>
                  </a:lnTo>
                  <a:lnTo>
                    <a:pt x="35" y="43"/>
                  </a:lnTo>
                  <a:lnTo>
                    <a:pt x="34" y="40"/>
                  </a:lnTo>
                  <a:lnTo>
                    <a:pt x="34" y="38"/>
                  </a:lnTo>
                  <a:lnTo>
                    <a:pt x="33" y="34"/>
                  </a:lnTo>
                  <a:lnTo>
                    <a:pt x="32" y="32"/>
                  </a:lnTo>
                  <a:lnTo>
                    <a:pt x="30" y="29"/>
                  </a:lnTo>
                  <a:lnTo>
                    <a:pt x="30" y="27"/>
                  </a:lnTo>
                  <a:lnTo>
                    <a:pt x="29" y="25"/>
                  </a:lnTo>
                  <a:lnTo>
                    <a:pt x="29" y="23"/>
                  </a:lnTo>
                  <a:lnTo>
                    <a:pt x="28" y="21"/>
                  </a:lnTo>
                  <a:lnTo>
                    <a:pt x="28" y="19"/>
                  </a:lnTo>
                  <a:lnTo>
                    <a:pt x="27" y="16"/>
                  </a:lnTo>
                  <a:lnTo>
                    <a:pt x="26" y="14"/>
                  </a:lnTo>
                  <a:lnTo>
                    <a:pt x="26" y="13"/>
                  </a:lnTo>
                  <a:lnTo>
                    <a:pt x="26" y="13"/>
                  </a:lnTo>
                  <a:lnTo>
                    <a:pt x="14" y="0"/>
                  </a:lnTo>
                  <a:lnTo>
                    <a:pt x="1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7" name="Freeform 195">
              <a:extLst>
                <a:ext uri="{FF2B5EF4-FFF2-40B4-BE49-F238E27FC236}">
                  <a16:creationId xmlns:a16="http://schemas.microsoft.com/office/drawing/2014/main" id="{35347DA7-051A-755E-343E-2CF4C36F37C5}"/>
                </a:ext>
              </a:extLst>
            </p:cNvPr>
            <p:cNvSpPr>
              <a:spLocks/>
            </p:cNvSpPr>
            <p:nvPr/>
          </p:nvSpPr>
          <p:spPr bwMode="auto">
            <a:xfrm>
              <a:off x="1325" y="1513"/>
              <a:ext cx="30" cy="133"/>
            </a:xfrm>
            <a:custGeom>
              <a:avLst/>
              <a:gdLst/>
              <a:ahLst/>
              <a:cxnLst>
                <a:cxn ang="0">
                  <a:pos x="2" y="7"/>
                </a:cxn>
                <a:cxn ang="0">
                  <a:pos x="6" y="13"/>
                </a:cxn>
                <a:cxn ang="0">
                  <a:pos x="10" y="19"/>
                </a:cxn>
                <a:cxn ang="0">
                  <a:pos x="15" y="28"/>
                </a:cxn>
                <a:cxn ang="0">
                  <a:pos x="19" y="38"/>
                </a:cxn>
                <a:cxn ang="0">
                  <a:pos x="23" y="49"/>
                </a:cxn>
                <a:cxn ang="0">
                  <a:pos x="25" y="55"/>
                </a:cxn>
                <a:cxn ang="0">
                  <a:pos x="27" y="62"/>
                </a:cxn>
                <a:cxn ang="0">
                  <a:pos x="29" y="68"/>
                </a:cxn>
                <a:cxn ang="0">
                  <a:pos x="31" y="76"/>
                </a:cxn>
                <a:cxn ang="0">
                  <a:pos x="32" y="83"/>
                </a:cxn>
                <a:cxn ang="0">
                  <a:pos x="34" y="92"/>
                </a:cxn>
                <a:cxn ang="0">
                  <a:pos x="35" y="101"/>
                </a:cxn>
                <a:cxn ang="0">
                  <a:pos x="36" y="109"/>
                </a:cxn>
                <a:cxn ang="0">
                  <a:pos x="36" y="116"/>
                </a:cxn>
                <a:cxn ang="0">
                  <a:pos x="36" y="124"/>
                </a:cxn>
                <a:cxn ang="0">
                  <a:pos x="36" y="131"/>
                </a:cxn>
                <a:cxn ang="0">
                  <a:pos x="36" y="138"/>
                </a:cxn>
                <a:cxn ang="0">
                  <a:pos x="34" y="145"/>
                </a:cxn>
                <a:cxn ang="0">
                  <a:pos x="34" y="154"/>
                </a:cxn>
                <a:cxn ang="0">
                  <a:pos x="31" y="165"/>
                </a:cxn>
                <a:cxn ang="0">
                  <a:pos x="29" y="173"/>
                </a:cxn>
                <a:cxn ang="0">
                  <a:pos x="27" y="180"/>
                </a:cxn>
                <a:cxn ang="0">
                  <a:pos x="25" y="186"/>
                </a:cxn>
                <a:cxn ang="0">
                  <a:pos x="23" y="191"/>
                </a:cxn>
                <a:cxn ang="0">
                  <a:pos x="3" y="233"/>
                </a:cxn>
                <a:cxn ang="0">
                  <a:pos x="9" y="230"/>
                </a:cxn>
                <a:cxn ang="0">
                  <a:pos x="18" y="224"/>
                </a:cxn>
                <a:cxn ang="0">
                  <a:pos x="27" y="215"/>
                </a:cxn>
                <a:cxn ang="0">
                  <a:pos x="34" y="207"/>
                </a:cxn>
                <a:cxn ang="0">
                  <a:pos x="38" y="201"/>
                </a:cxn>
                <a:cxn ang="0">
                  <a:pos x="42" y="192"/>
                </a:cxn>
                <a:cxn ang="0">
                  <a:pos x="44" y="183"/>
                </a:cxn>
                <a:cxn ang="0">
                  <a:pos x="47" y="173"/>
                </a:cxn>
                <a:cxn ang="0">
                  <a:pos x="48" y="163"/>
                </a:cxn>
                <a:cxn ang="0">
                  <a:pos x="50" y="153"/>
                </a:cxn>
                <a:cxn ang="0">
                  <a:pos x="51" y="142"/>
                </a:cxn>
                <a:cxn ang="0">
                  <a:pos x="51" y="132"/>
                </a:cxn>
                <a:cxn ang="0">
                  <a:pos x="52" y="121"/>
                </a:cxn>
                <a:cxn ang="0">
                  <a:pos x="52" y="111"/>
                </a:cxn>
                <a:cxn ang="0">
                  <a:pos x="52" y="102"/>
                </a:cxn>
                <a:cxn ang="0">
                  <a:pos x="51" y="92"/>
                </a:cxn>
                <a:cxn ang="0">
                  <a:pos x="50" y="83"/>
                </a:cxn>
                <a:cxn ang="0">
                  <a:pos x="48" y="74"/>
                </a:cxn>
                <a:cxn ang="0">
                  <a:pos x="45" y="63"/>
                </a:cxn>
                <a:cxn ang="0">
                  <a:pos x="42" y="53"/>
                </a:cxn>
                <a:cxn ang="0">
                  <a:pos x="38" y="42"/>
                </a:cxn>
                <a:cxn ang="0">
                  <a:pos x="34" y="31"/>
                </a:cxn>
                <a:cxn ang="0">
                  <a:pos x="29" y="21"/>
                </a:cxn>
                <a:cxn ang="0">
                  <a:pos x="25" y="14"/>
                </a:cxn>
                <a:cxn ang="0">
                  <a:pos x="22" y="7"/>
                </a:cxn>
                <a:cxn ang="0">
                  <a:pos x="20" y="3"/>
                </a:cxn>
                <a:cxn ang="0">
                  <a:pos x="0" y="4"/>
                </a:cxn>
              </a:cxnLst>
              <a:rect l="0" t="0" r="r" b="b"/>
              <a:pathLst>
                <a:path w="52" h="233">
                  <a:moveTo>
                    <a:pt x="0" y="4"/>
                  </a:moveTo>
                  <a:lnTo>
                    <a:pt x="1" y="5"/>
                  </a:lnTo>
                  <a:lnTo>
                    <a:pt x="2" y="7"/>
                  </a:lnTo>
                  <a:lnTo>
                    <a:pt x="4" y="10"/>
                  </a:lnTo>
                  <a:lnTo>
                    <a:pt x="5" y="11"/>
                  </a:lnTo>
                  <a:lnTo>
                    <a:pt x="6" y="13"/>
                  </a:lnTo>
                  <a:lnTo>
                    <a:pt x="7" y="15"/>
                  </a:lnTo>
                  <a:lnTo>
                    <a:pt x="9" y="17"/>
                  </a:lnTo>
                  <a:lnTo>
                    <a:pt x="10" y="19"/>
                  </a:lnTo>
                  <a:lnTo>
                    <a:pt x="11" y="22"/>
                  </a:lnTo>
                  <a:lnTo>
                    <a:pt x="13" y="24"/>
                  </a:lnTo>
                  <a:lnTo>
                    <a:pt x="15" y="28"/>
                  </a:lnTo>
                  <a:lnTo>
                    <a:pt x="16" y="30"/>
                  </a:lnTo>
                  <a:lnTo>
                    <a:pt x="18" y="34"/>
                  </a:lnTo>
                  <a:lnTo>
                    <a:pt x="19" y="38"/>
                  </a:lnTo>
                  <a:lnTo>
                    <a:pt x="20" y="41"/>
                  </a:lnTo>
                  <a:lnTo>
                    <a:pt x="21" y="45"/>
                  </a:lnTo>
                  <a:lnTo>
                    <a:pt x="23" y="49"/>
                  </a:lnTo>
                  <a:lnTo>
                    <a:pt x="24" y="51"/>
                  </a:lnTo>
                  <a:lnTo>
                    <a:pt x="24" y="53"/>
                  </a:lnTo>
                  <a:lnTo>
                    <a:pt x="25" y="55"/>
                  </a:lnTo>
                  <a:lnTo>
                    <a:pt x="26" y="57"/>
                  </a:lnTo>
                  <a:lnTo>
                    <a:pt x="26" y="59"/>
                  </a:lnTo>
                  <a:lnTo>
                    <a:pt x="27" y="62"/>
                  </a:lnTo>
                  <a:lnTo>
                    <a:pt x="27" y="64"/>
                  </a:lnTo>
                  <a:lnTo>
                    <a:pt x="28" y="66"/>
                  </a:lnTo>
                  <a:lnTo>
                    <a:pt x="29" y="68"/>
                  </a:lnTo>
                  <a:lnTo>
                    <a:pt x="29" y="71"/>
                  </a:lnTo>
                  <a:lnTo>
                    <a:pt x="30" y="73"/>
                  </a:lnTo>
                  <a:lnTo>
                    <a:pt x="31" y="76"/>
                  </a:lnTo>
                  <a:lnTo>
                    <a:pt x="31" y="78"/>
                  </a:lnTo>
                  <a:lnTo>
                    <a:pt x="31" y="81"/>
                  </a:lnTo>
                  <a:lnTo>
                    <a:pt x="32" y="83"/>
                  </a:lnTo>
                  <a:lnTo>
                    <a:pt x="32" y="86"/>
                  </a:lnTo>
                  <a:lnTo>
                    <a:pt x="32" y="90"/>
                  </a:lnTo>
                  <a:lnTo>
                    <a:pt x="34" y="92"/>
                  </a:lnTo>
                  <a:lnTo>
                    <a:pt x="34" y="95"/>
                  </a:lnTo>
                  <a:lnTo>
                    <a:pt x="35" y="98"/>
                  </a:lnTo>
                  <a:lnTo>
                    <a:pt x="35" y="101"/>
                  </a:lnTo>
                  <a:lnTo>
                    <a:pt x="35" y="104"/>
                  </a:lnTo>
                  <a:lnTo>
                    <a:pt x="35" y="106"/>
                  </a:lnTo>
                  <a:lnTo>
                    <a:pt x="36" y="109"/>
                  </a:lnTo>
                  <a:lnTo>
                    <a:pt x="36" y="111"/>
                  </a:lnTo>
                  <a:lnTo>
                    <a:pt x="36" y="114"/>
                  </a:lnTo>
                  <a:lnTo>
                    <a:pt x="36" y="116"/>
                  </a:lnTo>
                  <a:lnTo>
                    <a:pt x="36" y="119"/>
                  </a:lnTo>
                  <a:lnTo>
                    <a:pt x="36" y="121"/>
                  </a:lnTo>
                  <a:lnTo>
                    <a:pt x="36" y="124"/>
                  </a:lnTo>
                  <a:lnTo>
                    <a:pt x="36" y="126"/>
                  </a:lnTo>
                  <a:lnTo>
                    <a:pt x="36" y="128"/>
                  </a:lnTo>
                  <a:lnTo>
                    <a:pt x="36" y="131"/>
                  </a:lnTo>
                  <a:lnTo>
                    <a:pt x="36" y="133"/>
                  </a:lnTo>
                  <a:lnTo>
                    <a:pt x="36" y="135"/>
                  </a:lnTo>
                  <a:lnTo>
                    <a:pt x="36" y="138"/>
                  </a:lnTo>
                  <a:lnTo>
                    <a:pt x="35" y="140"/>
                  </a:lnTo>
                  <a:lnTo>
                    <a:pt x="35" y="142"/>
                  </a:lnTo>
                  <a:lnTo>
                    <a:pt x="34" y="145"/>
                  </a:lnTo>
                  <a:lnTo>
                    <a:pt x="34" y="147"/>
                  </a:lnTo>
                  <a:lnTo>
                    <a:pt x="34" y="151"/>
                  </a:lnTo>
                  <a:lnTo>
                    <a:pt x="34" y="154"/>
                  </a:lnTo>
                  <a:lnTo>
                    <a:pt x="32" y="158"/>
                  </a:lnTo>
                  <a:lnTo>
                    <a:pt x="32" y="162"/>
                  </a:lnTo>
                  <a:lnTo>
                    <a:pt x="31" y="165"/>
                  </a:lnTo>
                  <a:lnTo>
                    <a:pt x="31" y="168"/>
                  </a:lnTo>
                  <a:lnTo>
                    <a:pt x="30" y="170"/>
                  </a:lnTo>
                  <a:lnTo>
                    <a:pt x="29" y="173"/>
                  </a:lnTo>
                  <a:lnTo>
                    <a:pt x="28" y="176"/>
                  </a:lnTo>
                  <a:lnTo>
                    <a:pt x="28" y="178"/>
                  </a:lnTo>
                  <a:lnTo>
                    <a:pt x="27" y="180"/>
                  </a:lnTo>
                  <a:lnTo>
                    <a:pt x="26" y="182"/>
                  </a:lnTo>
                  <a:lnTo>
                    <a:pt x="26" y="184"/>
                  </a:lnTo>
                  <a:lnTo>
                    <a:pt x="25" y="186"/>
                  </a:lnTo>
                  <a:lnTo>
                    <a:pt x="24" y="188"/>
                  </a:lnTo>
                  <a:lnTo>
                    <a:pt x="24" y="190"/>
                  </a:lnTo>
                  <a:lnTo>
                    <a:pt x="23" y="191"/>
                  </a:lnTo>
                  <a:lnTo>
                    <a:pt x="23" y="192"/>
                  </a:lnTo>
                  <a:lnTo>
                    <a:pt x="1" y="209"/>
                  </a:lnTo>
                  <a:lnTo>
                    <a:pt x="3" y="233"/>
                  </a:lnTo>
                  <a:lnTo>
                    <a:pt x="4" y="232"/>
                  </a:lnTo>
                  <a:lnTo>
                    <a:pt x="7" y="231"/>
                  </a:lnTo>
                  <a:lnTo>
                    <a:pt x="9" y="230"/>
                  </a:lnTo>
                  <a:lnTo>
                    <a:pt x="12" y="228"/>
                  </a:lnTo>
                  <a:lnTo>
                    <a:pt x="15" y="226"/>
                  </a:lnTo>
                  <a:lnTo>
                    <a:pt x="18" y="224"/>
                  </a:lnTo>
                  <a:lnTo>
                    <a:pt x="21" y="221"/>
                  </a:lnTo>
                  <a:lnTo>
                    <a:pt x="24" y="218"/>
                  </a:lnTo>
                  <a:lnTo>
                    <a:pt x="27" y="215"/>
                  </a:lnTo>
                  <a:lnTo>
                    <a:pt x="31" y="212"/>
                  </a:lnTo>
                  <a:lnTo>
                    <a:pt x="32" y="210"/>
                  </a:lnTo>
                  <a:lnTo>
                    <a:pt x="34" y="207"/>
                  </a:lnTo>
                  <a:lnTo>
                    <a:pt x="36" y="205"/>
                  </a:lnTo>
                  <a:lnTo>
                    <a:pt x="37" y="203"/>
                  </a:lnTo>
                  <a:lnTo>
                    <a:pt x="38" y="201"/>
                  </a:lnTo>
                  <a:lnTo>
                    <a:pt x="40" y="197"/>
                  </a:lnTo>
                  <a:lnTo>
                    <a:pt x="41" y="195"/>
                  </a:lnTo>
                  <a:lnTo>
                    <a:pt x="42" y="192"/>
                  </a:lnTo>
                  <a:lnTo>
                    <a:pt x="43" y="189"/>
                  </a:lnTo>
                  <a:lnTo>
                    <a:pt x="44" y="186"/>
                  </a:lnTo>
                  <a:lnTo>
                    <a:pt x="44" y="183"/>
                  </a:lnTo>
                  <a:lnTo>
                    <a:pt x="46" y="180"/>
                  </a:lnTo>
                  <a:lnTo>
                    <a:pt x="46" y="176"/>
                  </a:lnTo>
                  <a:lnTo>
                    <a:pt x="47" y="173"/>
                  </a:lnTo>
                  <a:lnTo>
                    <a:pt x="47" y="170"/>
                  </a:lnTo>
                  <a:lnTo>
                    <a:pt x="48" y="167"/>
                  </a:lnTo>
                  <a:lnTo>
                    <a:pt x="48" y="163"/>
                  </a:lnTo>
                  <a:lnTo>
                    <a:pt x="49" y="160"/>
                  </a:lnTo>
                  <a:lnTo>
                    <a:pt x="49" y="157"/>
                  </a:lnTo>
                  <a:lnTo>
                    <a:pt x="50" y="153"/>
                  </a:lnTo>
                  <a:lnTo>
                    <a:pt x="50" y="150"/>
                  </a:lnTo>
                  <a:lnTo>
                    <a:pt x="51" y="147"/>
                  </a:lnTo>
                  <a:lnTo>
                    <a:pt x="51" y="142"/>
                  </a:lnTo>
                  <a:lnTo>
                    <a:pt x="51" y="139"/>
                  </a:lnTo>
                  <a:lnTo>
                    <a:pt x="51" y="135"/>
                  </a:lnTo>
                  <a:lnTo>
                    <a:pt x="51" y="132"/>
                  </a:lnTo>
                  <a:lnTo>
                    <a:pt x="51" y="128"/>
                  </a:lnTo>
                  <a:lnTo>
                    <a:pt x="52" y="125"/>
                  </a:lnTo>
                  <a:lnTo>
                    <a:pt x="52" y="121"/>
                  </a:lnTo>
                  <a:lnTo>
                    <a:pt x="52" y="118"/>
                  </a:lnTo>
                  <a:lnTo>
                    <a:pt x="52" y="115"/>
                  </a:lnTo>
                  <a:lnTo>
                    <a:pt x="52" y="111"/>
                  </a:lnTo>
                  <a:lnTo>
                    <a:pt x="52" y="108"/>
                  </a:lnTo>
                  <a:lnTo>
                    <a:pt x="52" y="105"/>
                  </a:lnTo>
                  <a:lnTo>
                    <a:pt x="52" y="102"/>
                  </a:lnTo>
                  <a:lnTo>
                    <a:pt x="52" y="99"/>
                  </a:lnTo>
                  <a:lnTo>
                    <a:pt x="51" y="95"/>
                  </a:lnTo>
                  <a:lnTo>
                    <a:pt x="51" y="92"/>
                  </a:lnTo>
                  <a:lnTo>
                    <a:pt x="51" y="90"/>
                  </a:lnTo>
                  <a:lnTo>
                    <a:pt x="51" y="86"/>
                  </a:lnTo>
                  <a:lnTo>
                    <a:pt x="50" y="83"/>
                  </a:lnTo>
                  <a:lnTo>
                    <a:pt x="50" y="80"/>
                  </a:lnTo>
                  <a:lnTo>
                    <a:pt x="49" y="77"/>
                  </a:lnTo>
                  <a:lnTo>
                    <a:pt x="48" y="74"/>
                  </a:lnTo>
                  <a:lnTo>
                    <a:pt x="47" y="70"/>
                  </a:lnTo>
                  <a:lnTo>
                    <a:pt x="46" y="67"/>
                  </a:lnTo>
                  <a:lnTo>
                    <a:pt x="45" y="63"/>
                  </a:lnTo>
                  <a:lnTo>
                    <a:pt x="44" y="60"/>
                  </a:lnTo>
                  <a:lnTo>
                    <a:pt x="43" y="56"/>
                  </a:lnTo>
                  <a:lnTo>
                    <a:pt x="42" y="53"/>
                  </a:lnTo>
                  <a:lnTo>
                    <a:pt x="41" y="49"/>
                  </a:lnTo>
                  <a:lnTo>
                    <a:pt x="39" y="46"/>
                  </a:lnTo>
                  <a:lnTo>
                    <a:pt x="38" y="42"/>
                  </a:lnTo>
                  <a:lnTo>
                    <a:pt x="37" y="39"/>
                  </a:lnTo>
                  <a:lnTo>
                    <a:pt x="35" y="36"/>
                  </a:lnTo>
                  <a:lnTo>
                    <a:pt x="34" y="31"/>
                  </a:lnTo>
                  <a:lnTo>
                    <a:pt x="31" y="28"/>
                  </a:lnTo>
                  <a:lnTo>
                    <a:pt x="30" y="25"/>
                  </a:lnTo>
                  <a:lnTo>
                    <a:pt x="29" y="21"/>
                  </a:lnTo>
                  <a:lnTo>
                    <a:pt x="27" y="19"/>
                  </a:lnTo>
                  <a:lnTo>
                    <a:pt x="26" y="16"/>
                  </a:lnTo>
                  <a:lnTo>
                    <a:pt x="25" y="14"/>
                  </a:lnTo>
                  <a:lnTo>
                    <a:pt x="24" y="11"/>
                  </a:lnTo>
                  <a:lnTo>
                    <a:pt x="23" y="9"/>
                  </a:lnTo>
                  <a:lnTo>
                    <a:pt x="22" y="7"/>
                  </a:lnTo>
                  <a:lnTo>
                    <a:pt x="21" y="5"/>
                  </a:lnTo>
                  <a:lnTo>
                    <a:pt x="20" y="4"/>
                  </a:lnTo>
                  <a:lnTo>
                    <a:pt x="20" y="3"/>
                  </a:lnTo>
                  <a:lnTo>
                    <a:pt x="19" y="1"/>
                  </a:lnTo>
                  <a:lnTo>
                    <a:pt x="19" y="0"/>
                  </a:lnTo>
                  <a:lnTo>
                    <a:pt x="0" y="4"/>
                  </a:lnTo>
                  <a:lnTo>
                    <a:pt x="0" y="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8" name="Freeform 196">
              <a:extLst>
                <a:ext uri="{FF2B5EF4-FFF2-40B4-BE49-F238E27FC236}">
                  <a16:creationId xmlns:a16="http://schemas.microsoft.com/office/drawing/2014/main" id="{DFD5B5D9-32AA-80E3-088D-906F7F92866D}"/>
                </a:ext>
              </a:extLst>
            </p:cNvPr>
            <p:cNvSpPr>
              <a:spLocks/>
            </p:cNvSpPr>
            <p:nvPr/>
          </p:nvSpPr>
          <p:spPr bwMode="auto">
            <a:xfrm>
              <a:off x="1401" y="1452"/>
              <a:ext cx="88" cy="143"/>
            </a:xfrm>
            <a:custGeom>
              <a:avLst/>
              <a:gdLst/>
              <a:ahLst/>
              <a:cxnLst>
                <a:cxn ang="0">
                  <a:pos x="1" y="8"/>
                </a:cxn>
                <a:cxn ang="0">
                  <a:pos x="3" y="11"/>
                </a:cxn>
                <a:cxn ang="0">
                  <a:pos x="7" y="18"/>
                </a:cxn>
                <a:cxn ang="0">
                  <a:pos x="9" y="21"/>
                </a:cxn>
                <a:cxn ang="0">
                  <a:pos x="12" y="26"/>
                </a:cxn>
                <a:cxn ang="0">
                  <a:pos x="15" y="30"/>
                </a:cxn>
                <a:cxn ang="0">
                  <a:pos x="18" y="36"/>
                </a:cxn>
                <a:cxn ang="0">
                  <a:pos x="22" y="42"/>
                </a:cxn>
                <a:cxn ang="0">
                  <a:pos x="26" y="48"/>
                </a:cxn>
                <a:cxn ang="0">
                  <a:pos x="30" y="53"/>
                </a:cxn>
                <a:cxn ang="0">
                  <a:pos x="34" y="60"/>
                </a:cxn>
                <a:cxn ang="0">
                  <a:pos x="38" y="66"/>
                </a:cxn>
                <a:cxn ang="0">
                  <a:pos x="43" y="73"/>
                </a:cxn>
                <a:cxn ang="0">
                  <a:pos x="47" y="79"/>
                </a:cxn>
                <a:cxn ang="0">
                  <a:pos x="51" y="86"/>
                </a:cxn>
                <a:cxn ang="0">
                  <a:pos x="55" y="94"/>
                </a:cxn>
                <a:cxn ang="0">
                  <a:pos x="60" y="101"/>
                </a:cxn>
                <a:cxn ang="0">
                  <a:pos x="64" y="108"/>
                </a:cxn>
                <a:cxn ang="0">
                  <a:pos x="68" y="115"/>
                </a:cxn>
                <a:cxn ang="0">
                  <a:pos x="73" y="121"/>
                </a:cxn>
                <a:cxn ang="0">
                  <a:pos x="78" y="128"/>
                </a:cxn>
                <a:cxn ang="0">
                  <a:pos x="81" y="134"/>
                </a:cxn>
                <a:cxn ang="0">
                  <a:pos x="85" y="141"/>
                </a:cxn>
                <a:cxn ang="0">
                  <a:pos x="89" y="147"/>
                </a:cxn>
                <a:cxn ang="0">
                  <a:pos x="93" y="153"/>
                </a:cxn>
                <a:cxn ang="0">
                  <a:pos x="96" y="158"/>
                </a:cxn>
                <a:cxn ang="0">
                  <a:pos x="99" y="164"/>
                </a:cxn>
                <a:cxn ang="0">
                  <a:pos x="102" y="168"/>
                </a:cxn>
                <a:cxn ang="0">
                  <a:pos x="105" y="173"/>
                </a:cxn>
                <a:cxn ang="0">
                  <a:pos x="109" y="180"/>
                </a:cxn>
                <a:cxn ang="0">
                  <a:pos x="113" y="188"/>
                </a:cxn>
                <a:cxn ang="0">
                  <a:pos x="117" y="195"/>
                </a:cxn>
                <a:cxn ang="0">
                  <a:pos x="121" y="203"/>
                </a:cxn>
                <a:cxn ang="0">
                  <a:pos x="125" y="209"/>
                </a:cxn>
                <a:cxn ang="0">
                  <a:pos x="128" y="216"/>
                </a:cxn>
                <a:cxn ang="0">
                  <a:pos x="130" y="222"/>
                </a:cxn>
                <a:cxn ang="0">
                  <a:pos x="133" y="227"/>
                </a:cxn>
                <a:cxn ang="0">
                  <a:pos x="136" y="232"/>
                </a:cxn>
                <a:cxn ang="0">
                  <a:pos x="138" y="237"/>
                </a:cxn>
                <a:cxn ang="0">
                  <a:pos x="141" y="244"/>
                </a:cxn>
                <a:cxn ang="0">
                  <a:pos x="143" y="248"/>
                </a:cxn>
                <a:cxn ang="0">
                  <a:pos x="143" y="250"/>
                </a:cxn>
                <a:cxn ang="0">
                  <a:pos x="13" y="0"/>
                </a:cxn>
                <a:cxn ang="0">
                  <a:pos x="11" y="1"/>
                </a:cxn>
                <a:cxn ang="0">
                  <a:pos x="6" y="3"/>
                </a:cxn>
                <a:cxn ang="0">
                  <a:pos x="2" y="4"/>
                </a:cxn>
                <a:cxn ang="0">
                  <a:pos x="0" y="6"/>
                </a:cxn>
              </a:cxnLst>
              <a:rect l="0" t="0" r="r" b="b"/>
              <a:pathLst>
                <a:path w="155" h="250">
                  <a:moveTo>
                    <a:pt x="0" y="6"/>
                  </a:moveTo>
                  <a:lnTo>
                    <a:pt x="1" y="8"/>
                  </a:lnTo>
                  <a:lnTo>
                    <a:pt x="2" y="9"/>
                  </a:lnTo>
                  <a:lnTo>
                    <a:pt x="3" y="11"/>
                  </a:lnTo>
                  <a:lnTo>
                    <a:pt x="5" y="14"/>
                  </a:lnTo>
                  <a:lnTo>
                    <a:pt x="7" y="18"/>
                  </a:lnTo>
                  <a:lnTo>
                    <a:pt x="8" y="19"/>
                  </a:lnTo>
                  <a:lnTo>
                    <a:pt x="9" y="21"/>
                  </a:lnTo>
                  <a:lnTo>
                    <a:pt x="10" y="23"/>
                  </a:lnTo>
                  <a:lnTo>
                    <a:pt x="12" y="26"/>
                  </a:lnTo>
                  <a:lnTo>
                    <a:pt x="13" y="28"/>
                  </a:lnTo>
                  <a:lnTo>
                    <a:pt x="15" y="30"/>
                  </a:lnTo>
                  <a:lnTo>
                    <a:pt x="17" y="33"/>
                  </a:lnTo>
                  <a:lnTo>
                    <a:pt x="18" y="36"/>
                  </a:lnTo>
                  <a:lnTo>
                    <a:pt x="21" y="39"/>
                  </a:lnTo>
                  <a:lnTo>
                    <a:pt x="22" y="42"/>
                  </a:lnTo>
                  <a:lnTo>
                    <a:pt x="24" y="44"/>
                  </a:lnTo>
                  <a:lnTo>
                    <a:pt x="26" y="48"/>
                  </a:lnTo>
                  <a:lnTo>
                    <a:pt x="28" y="51"/>
                  </a:lnTo>
                  <a:lnTo>
                    <a:pt x="30" y="53"/>
                  </a:lnTo>
                  <a:lnTo>
                    <a:pt x="32" y="57"/>
                  </a:lnTo>
                  <a:lnTo>
                    <a:pt x="34" y="60"/>
                  </a:lnTo>
                  <a:lnTo>
                    <a:pt x="36" y="63"/>
                  </a:lnTo>
                  <a:lnTo>
                    <a:pt x="38" y="66"/>
                  </a:lnTo>
                  <a:lnTo>
                    <a:pt x="41" y="69"/>
                  </a:lnTo>
                  <a:lnTo>
                    <a:pt x="43" y="73"/>
                  </a:lnTo>
                  <a:lnTo>
                    <a:pt x="45" y="76"/>
                  </a:lnTo>
                  <a:lnTo>
                    <a:pt x="47" y="79"/>
                  </a:lnTo>
                  <a:lnTo>
                    <a:pt x="49" y="83"/>
                  </a:lnTo>
                  <a:lnTo>
                    <a:pt x="51" y="86"/>
                  </a:lnTo>
                  <a:lnTo>
                    <a:pt x="53" y="90"/>
                  </a:lnTo>
                  <a:lnTo>
                    <a:pt x="55" y="94"/>
                  </a:lnTo>
                  <a:lnTo>
                    <a:pt x="57" y="97"/>
                  </a:lnTo>
                  <a:lnTo>
                    <a:pt x="60" y="101"/>
                  </a:lnTo>
                  <a:lnTo>
                    <a:pt x="62" y="104"/>
                  </a:lnTo>
                  <a:lnTo>
                    <a:pt x="64" y="108"/>
                  </a:lnTo>
                  <a:lnTo>
                    <a:pt x="66" y="111"/>
                  </a:lnTo>
                  <a:lnTo>
                    <a:pt x="68" y="115"/>
                  </a:lnTo>
                  <a:lnTo>
                    <a:pt x="71" y="118"/>
                  </a:lnTo>
                  <a:lnTo>
                    <a:pt x="73" y="121"/>
                  </a:lnTo>
                  <a:lnTo>
                    <a:pt x="75" y="125"/>
                  </a:lnTo>
                  <a:lnTo>
                    <a:pt x="78" y="128"/>
                  </a:lnTo>
                  <a:lnTo>
                    <a:pt x="80" y="131"/>
                  </a:lnTo>
                  <a:lnTo>
                    <a:pt x="81" y="134"/>
                  </a:lnTo>
                  <a:lnTo>
                    <a:pt x="83" y="137"/>
                  </a:lnTo>
                  <a:lnTo>
                    <a:pt x="85" y="141"/>
                  </a:lnTo>
                  <a:lnTo>
                    <a:pt x="87" y="144"/>
                  </a:lnTo>
                  <a:lnTo>
                    <a:pt x="89" y="147"/>
                  </a:lnTo>
                  <a:lnTo>
                    <a:pt x="91" y="150"/>
                  </a:lnTo>
                  <a:lnTo>
                    <a:pt x="93" y="153"/>
                  </a:lnTo>
                  <a:lnTo>
                    <a:pt x="94" y="156"/>
                  </a:lnTo>
                  <a:lnTo>
                    <a:pt x="96" y="158"/>
                  </a:lnTo>
                  <a:lnTo>
                    <a:pt x="97" y="161"/>
                  </a:lnTo>
                  <a:lnTo>
                    <a:pt x="99" y="164"/>
                  </a:lnTo>
                  <a:lnTo>
                    <a:pt x="101" y="166"/>
                  </a:lnTo>
                  <a:lnTo>
                    <a:pt x="102" y="168"/>
                  </a:lnTo>
                  <a:lnTo>
                    <a:pt x="103" y="170"/>
                  </a:lnTo>
                  <a:lnTo>
                    <a:pt x="105" y="173"/>
                  </a:lnTo>
                  <a:lnTo>
                    <a:pt x="107" y="176"/>
                  </a:lnTo>
                  <a:lnTo>
                    <a:pt x="109" y="180"/>
                  </a:lnTo>
                  <a:lnTo>
                    <a:pt x="111" y="184"/>
                  </a:lnTo>
                  <a:lnTo>
                    <a:pt x="113" y="188"/>
                  </a:lnTo>
                  <a:lnTo>
                    <a:pt x="115" y="191"/>
                  </a:lnTo>
                  <a:lnTo>
                    <a:pt x="117" y="195"/>
                  </a:lnTo>
                  <a:lnTo>
                    <a:pt x="119" y="199"/>
                  </a:lnTo>
                  <a:lnTo>
                    <a:pt x="121" y="203"/>
                  </a:lnTo>
                  <a:lnTo>
                    <a:pt x="123" y="206"/>
                  </a:lnTo>
                  <a:lnTo>
                    <a:pt x="125" y="209"/>
                  </a:lnTo>
                  <a:lnTo>
                    <a:pt x="126" y="212"/>
                  </a:lnTo>
                  <a:lnTo>
                    <a:pt x="128" y="216"/>
                  </a:lnTo>
                  <a:lnTo>
                    <a:pt x="129" y="218"/>
                  </a:lnTo>
                  <a:lnTo>
                    <a:pt x="130" y="222"/>
                  </a:lnTo>
                  <a:lnTo>
                    <a:pt x="132" y="224"/>
                  </a:lnTo>
                  <a:lnTo>
                    <a:pt x="133" y="227"/>
                  </a:lnTo>
                  <a:lnTo>
                    <a:pt x="134" y="229"/>
                  </a:lnTo>
                  <a:lnTo>
                    <a:pt x="136" y="232"/>
                  </a:lnTo>
                  <a:lnTo>
                    <a:pt x="137" y="234"/>
                  </a:lnTo>
                  <a:lnTo>
                    <a:pt x="138" y="237"/>
                  </a:lnTo>
                  <a:lnTo>
                    <a:pt x="139" y="240"/>
                  </a:lnTo>
                  <a:lnTo>
                    <a:pt x="141" y="244"/>
                  </a:lnTo>
                  <a:lnTo>
                    <a:pt x="142" y="246"/>
                  </a:lnTo>
                  <a:lnTo>
                    <a:pt x="143" y="248"/>
                  </a:lnTo>
                  <a:lnTo>
                    <a:pt x="143" y="249"/>
                  </a:lnTo>
                  <a:lnTo>
                    <a:pt x="143" y="250"/>
                  </a:lnTo>
                  <a:lnTo>
                    <a:pt x="155" y="231"/>
                  </a:lnTo>
                  <a:lnTo>
                    <a:pt x="13" y="0"/>
                  </a:lnTo>
                  <a:lnTo>
                    <a:pt x="13" y="0"/>
                  </a:lnTo>
                  <a:lnTo>
                    <a:pt x="11" y="1"/>
                  </a:lnTo>
                  <a:lnTo>
                    <a:pt x="8" y="1"/>
                  </a:lnTo>
                  <a:lnTo>
                    <a:pt x="6" y="3"/>
                  </a:lnTo>
                  <a:lnTo>
                    <a:pt x="3" y="3"/>
                  </a:lnTo>
                  <a:lnTo>
                    <a:pt x="2" y="4"/>
                  </a:lnTo>
                  <a:lnTo>
                    <a:pt x="0" y="5"/>
                  </a:lnTo>
                  <a:lnTo>
                    <a:pt x="0" y="6"/>
                  </a:lnTo>
                  <a:lnTo>
                    <a:pt x="0"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9" name="Freeform 197">
              <a:extLst>
                <a:ext uri="{FF2B5EF4-FFF2-40B4-BE49-F238E27FC236}">
                  <a16:creationId xmlns:a16="http://schemas.microsoft.com/office/drawing/2014/main" id="{C7083A67-2A5B-D24B-B0AF-BBC505C468C8}"/>
                </a:ext>
              </a:extLst>
            </p:cNvPr>
            <p:cNvSpPr>
              <a:spLocks/>
            </p:cNvSpPr>
            <p:nvPr/>
          </p:nvSpPr>
          <p:spPr bwMode="auto">
            <a:xfrm>
              <a:off x="1485" y="1467"/>
              <a:ext cx="41" cy="121"/>
            </a:xfrm>
            <a:custGeom>
              <a:avLst/>
              <a:gdLst/>
              <a:ahLst/>
              <a:cxnLst>
                <a:cxn ang="0">
                  <a:pos x="58" y="2"/>
                </a:cxn>
                <a:cxn ang="0">
                  <a:pos x="58" y="10"/>
                </a:cxn>
                <a:cxn ang="0">
                  <a:pos x="58" y="17"/>
                </a:cxn>
                <a:cxn ang="0">
                  <a:pos x="57" y="25"/>
                </a:cxn>
                <a:cxn ang="0">
                  <a:pos x="57" y="33"/>
                </a:cxn>
                <a:cxn ang="0">
                  <a:pos x="56" y="43"/>
                </a:cxn>
                <a:cxn ang="0">
                  <a:pos x="55" y="53"/>
                </a:cxn>
                <a:cxn ang="0">
                  <a:pos x="54" y="63"/>
                </a:cxn>
                <a:cxn ang="0">
                  <a:pos x="52" y="73"/>
                </a:cxn>
                <a:cxn ang="0">
                  <a:pos x="50" y="83"/>
                </a:cxn>
                <a:cxn ang="0">
                  <a:pos x="48" y="90"/>
                </a:cxn>
                <a:cxn ang="0">
                  <a:pos x="46" y="97"/>
                </a:cxn>
                <a:cxn ang="0">
                  <a:pos x="42" y="104"/>
                </a:cxn>
                <a:cxn ang="0">
                  <a:pos x="40" y="111"/>
                </a:cxn>
                <a:cxn ang="0">
                  <a:pos x="37" y="119"/>
                </a:cxn>
                <a:cxn ang="0">
                  <a:pos x="33" y="127"/>
                </a:cxn>
                <a:cxn ang="0">
                  <a:pos x="31" y="135"/>
                </a:cxn>
                <a:cxn ang="0">
                  <a:pos x="27" y="143"/>
                </a:cxn>
                <a:cxn ang="0">
                  <a:pos x="24" y="152"/>
                </a:cxn>
                <a:cxn ang="0">
                  <a:pos x="21" y="159"/>
                </a:cxn>
                <a:cxn ang="0">
                  <a:pos x="17" y="167"/>
                </a:cxn>
                <a:cxn ang="0">
                  <a:pos x="14" y="175"/>
                </a:cxn>
                <a:cxn ang="0">
                  <a:pos x="11" y="182"/>
                </a:cxn>
                <a:cxn ang="0">
                  <a:pos x="8" y="188"/>
                </a:cxn>
                <a:cxn ang="0">
                  <a:pos x="6" y="194"/>
                </a:cxn>
                <a:cxn ang="0">
                  <a:pos x="2" y="202"/>
                </a:cxn>
                <a:cxn ang="0">
                  <a:pos x="0" y="209"/>
                </a:cxn>
                <a:cxn ang="0">
                  <a:pos x="20" y="208"/>
                </a:cxn>
                <a:cxn ang="0">
                  <a:pos x="23" y="199"/>
                </a:cxn>
                <a:cxn ang="0">
                  <a:pos x="26" y="192"/>
                </a:cxn>
                <a:cxn ang="0">
                  <a:pos x="28" y="186"/>
                </a:cxn>
                <a:cxn ang="0">
                  <a:pos x="31" y="180"/>
                </a:cxn>
                <a:cxn ang="0">
                  <a:pos x="33" y="172"/>
                </a:cxn>
                <a:cxn ang="0">
                  <a:pos x="37" y="164"/>
                </a:cxn>
                <a:cxn ang="0">
                  <a:pos x="40" y="157"/>
                </a:cxn>
                <a:cxn ang="0">
                  <a:pos x="44" y="149"/>
                </a:cxn>
                <a:cxn ang="0">
                  <a:pos x="47" y="140"/>
                </a:cxn>
                <a:cxn ang="0">
                  <a:pos x="49" y="133"/>
                </a:cxn>
                <a:cxn ang="0">
                  <a:pos x="52" y="124"/>
                </a:cxn>
                <a:cxn ang="0">
                  <a:pos x="55" y="117"/>
                </a:cxn>
                <a:cxn ang="0">
                  <a:pos x="58" y="108"/>
                </a:cxn>
                <a:cxn ang="0">
                  <a:pos x="60" y="102"/>
                </a:cxn>
                <a:cxn ang="0">
                  <a:pos x="62" y="95"/>
                </a:cxn>
                <a:cxn ang="0">
                  <a:pos x="64" y="90"/>
                </a:cxn>
                <a:cxn ang="0">
                  <a:pos x="67" y="80"/>
                </a:cxn>
                <a:cxn ang="0">
                  <a:pos x="69" y="71"/>
                </a:cxn>
                <a:cxn ang="0">
                  <a:pos x="69" y="62"/>
                </a:cxn>
                <a:cxn ang="0">
                  <a:pos x="70" y="52"/>
                </a:cxn>
                <a:cxn ang="0">
                  <a:pos x="71" y="43"/>
                </a:cxn>
                <a:cxn ang="0">
                  <a:pos x="71" y="36"/>
                </a:cxn>
                <a:cxn ang="0">
                  <a:pos x="71" y="28"/>
                </a:cxn>
                <a:cxn ang="0">
                  <a:pos x="71" y="19"/>
                </a:cxn>
                <a:cxn ang="0">
                  <a:pos x="71" y="13"/>
                </a:cxn>
              </a:cxnLst>
              <a:rect l="0" t="0" r="r" b="b"/>
              <a:pathLst>
                <a:path w="71" h="212">
                  <a:moveTo>
                    <a:pt x="58" y="0"/>
                  </a:moveTo>
                  <a:lnTo>
                    <a:pt x="58" y="0"/>
                  </a:lnTo>
                  <a:lnTo>
                    <a:pt x="58" y="2"/>
                  </a:lnTo>
                  <a:lnTo>
                    <a:pt x="58" y="4"/>
                  </a:lnTo>
                  <a:lnTo>
                    <a:pt x="58" y="8"/>
                  </a:lnTo>
                  <a:lnTo>
                    <a:pt x="58" y="10"/>
                  </a:lnTo>
                  <a:lnTo>
                    <a:pt x="58" y="12"/>
                  </a:lnTo>
                  <a:lnTo>
                    <a:pt x="58" y="14"/>
                  </a:lnTo>
                  <a:lnTo>
                    <a:pt x="58" y="17"/>
                  </a:lnTo>
                  <a:lnTo>
                    <a:pt x="57" y="19"/>
                  </a:lnTo>
                  <a:lnTo>
                    <a:pt x="57" y="22"/>
                  </a:lnTo>
                  <a:lnTo>
                    <a:pt x="57" y="25"/>
                  </a:lnTo>
                  <a:lnTo>
                    <a:pt x="57" y="28"/>
                  </a:lnTo>
                  <a:lnTo>
                    <a:pt x="57" y="30"/>
                  </a:lnTo>
                  <a:lnTo>
                    <a:pt x="57" y="33"/>
                  </a:lnTo>
                  <a:lnTo>
                    <a:pt x="56" y="36"/>
                  </a:lnTo>
                  <a:lnTo>
                    <a:pt x="56" y="39"/>
                  </a:lnTo>
                  <a:lnTo>
                    <a:pt x="56" y="43"/>
                  </a:lnTo>
                  <a:lnTo>
                    <a:pt x="55" y="46"/>
                  </a:lnTo>
                  <a:lnTo>
                    <a:pt x="55" y="49"/>
                  </a:lnTo>
                  <a:lnTo>
                    <a:pt x="55" y="53"/>
                  </a:lnTo>
                  <a:lnTo>
                    <a:pt x="54" y="56"/>
                  </a:lnTo>
                  <a:lnTo>
                    <a:pt x="54" y="59"/>
                  </a:lnTo>
                  <a:lnTo>
                    <a:pt x="54" y="63"/>
                  </a:lnTo>
                  <a:lnTo>
                    <a:pt x="53" y="67"/>
                  </a:lnTo>
                  <a:lnTo>
                    <a:pt x="53" y="70"/>
                  </a:lnTo>
                  <a:lnTo>
                    <a:pt x="52" y="73"/>
                  </a:lnTo>
                  <a:lnTo>
                    <a:pt x="52" y="76"/>
                  </a:lnTo>
                  <a:lnTo>
                    <a:pt x="51" y="80"/>
                  </a:lnTo>
                  <a:lnTo>
                    <a:pt x="50" y="83"/>
                  </a:lnTo>
                  <a:lnTo>
                    <a:pt x="49" y="86"/>
                  </a:lnTo>
                  <a:lnTo>
                    <a:pt x="48" y="88"/>
                  </a:lnTo>
                  <a:lnTo>
                    <a:pt x="48" y="90"/>
                  </a:lnTo>
                  <a:lnTo>
                    <a:pt x="47" y="92"/>
                  </a:lnTo>
                  <a:lnTo>
                    <a:pt x="47" y="95"/>
                  </a:lnTo>
                  <a:lnTo>
                    <a:pt x="46" y="97"/>
                  </a:lnTo>
                  <a:lnTo>
                    <a:pt x="45" y="99"/>
                  </a:lnTo>
                  <a:lnTo>
                    <a:pt x="44" y="101"/>
                  </a:lnTo>
                  <a:lnTo>
                    <a:pt x="42" y="104"/>
                  </a:lnTo>
                  <a:lnTo>
                    <a:pt x="41" y="106"/>
                  </a:lnTo>
                  <a:lnTo>
                    <a:pt x="41" y="108"/>
                  </a:lnTo>
                  <a:lnTo>
                    <a:pt x="40" y="111"/>
                  </a:lnTo>
                  <a:lnTo>
                    <a:pt x="39" y="114"/>
                  </a:lnTo>
                  <a:lnTo>
                    <a:pt x="38" y="117"/>
                  </a:lnTo>
                  <a:lnTo>
                    <a:pt x="37" y="119"/>
                  </a:lnTo>
                  <a:lnTo>
                    <a:pt x="36" y="122"/>
                  </a:lnTo>
                  <a:lnTo>
                    <a:pt x="35" y="125"/>
                  </a:lnTo>
                  <a:lnTo>
                    <a:pt x="33" y="127"/>
                  </a:lnTo>
                  <a:lnTo>
                    <a:pt x="32" y="130"/>
                  </a:lnTo>
                  <a:lnTo>
                    <a:pt x="31" y="133"/>
                  </a:lnTo>
                  <a:lnTo>
                    <a:pt x="31" y="135"/>
                  </a:lnTo>
                  <a:lnTo>
                    <a:pt x="30" y="138"/>
                  </a:lnTo>
                  <a:lnTo>
                    <a:pt x="28" y="141"/>
                  </a:lnTo>
                  <a:lnTo>
                    <a:pt x="27" y="143"/>
                  </a:lnTo>
                  <a:lnTo>
                    <a:pt x="26" y="146"/>
                  </a:lnTo>
                  <a:lnTo>
                    <a:pt x="25" y="149"/>
                  </a:lnTo>
                  <a:lnTo>
                    <a:pt x="24" y="152"/>
                  </a:lnTo>
                  <a:lnTo>
                    <a:pt x="23" y="154"/>
                  </a:lnTo>
                  <a:lnTo>
                    <a:pt x="22" y="157"/>
                  </a:lnTo>
                  <a:lnTo>
                    <a:pt x="21" y="159"/>
                  </a:lnTo>
                  <a:lnTo>
                    <a:pt x="20" y="162"/>
                  </a:lnTo>
                  <a:lnTo>
                    <a:pt x="18" y="164"/>
                  </a:lnTo>
                  <a:lnTo>
                    <a:pt x="17" y="167"/>
                  </a:lnTo>
                  <a:lnTo>
                    <a:pt x="16" y="169"/>
                  </a:lnTo>
                  <a:lnTo>
                    <a:pt x="15" y="172"/>
                  </a:lnTo>
                  <a:lnTo>
                    <a:pt x="14" y="175"/>
                  </a:lnTo>
                  <a:lnTo>
                    <a:pt x="13" y="177"/>
                  </a:lnTo>
                  <a:lnTo>
                    <a:pt x="12" y="180"/>
                  </a:lnTo>
                  <a:lnTo>
                    <a:pt x="11" y="182"/>
                  </a:lnTo>
                  <a:lnTo>
                    <a:pt x="10" y="184"/>
                  </a:lnTo>
                  <a:lnTo>
                    <a:pt x="9" y="186"/>
                  </a:lnTo>
                  <a:lnTo>
                    <a:pt x="8" y="188"/>
                  </a:lnTo>
                  <a:lnTo>
                    <a:pt x="7" y="190"/>
                  </a:lnTo>
                  <a:lnTo>
                    <a:pt x="7" y="192"/>
                  </a:lnTo>
                  <a:lnTo>
                    <a:pt x="6" y="194"/>
                  </a:lnTo>
                  <a:lnTo>
                    <a:pt x="5" y="197"/>
                  </a:lnTo>
                  <a:lnTo>
                    <a:pt x="3" y="200"/>
                  </a:lnTo>
                  <a:lnTo>
                    <a:pt x="2" y="202"/>
                  </a:lnTo>
                  <a:lnTo>
                    <a:pt x="1" y="205"/>
                  </a:lnTo>
                  <a:lnTo>
                    <a:pt x="0" y="208"/>
                  </a:lnTo>
                  <a:lnTo>
                    <a:pt x="0" y="209"/>
                  </a:lnTo>
                  <a:lnTo>
                    <a:pt x="18" y="212"/>
                  </a:lnTo>
                  <a:lnTo>
                    <a:pt x="18" y="211"/>
                  </a:lnTo>
                  <a:lnTo>
                    <a:pt x="20" y="208"/>
                  </a:lnTo>
                  <a:lnTo>
                    <a:pt x="21" y="205"/>
                  </a:lnTo>
                  <a:lnTo>
                    <a:pt x="22" y="202"/>
                  </a:lnTo>
                  <a:lnTo>
                    <a:pt x="23" y="199"/>
                  </a:lnTo>
                  <a:lnTo>
                    <a:pt x="25" y="196"/>
                  </a:lnTo>
                  <a:lnTo>
                    <a:pt x="25" y="194"/>
                  </a:lnTo>
                  <a:lnTo>
                    <a:pt x="26" y="192"/>
                  </a:lnTo>
                  <a:lnTo>
                    <a:pt x="26" y="190"/>
                  </a:lnTo>
                  <a:lnTo>
                    <a:pt x="27" y="189"/>
                  </a:lnTo>
                  <a:lnTo>
                    <a:pt x="28" y="186"/>
                  </a:lnTo>
                  <a:lnTo>
                    <a:pt x="29" y="184"/>
                  </a:lnTo>
                  <a:lnTo>
                    <a:pt x="30" y="182"/>
                  </a:lnTo>
                  <a:lnTo>
                    <a:pt x="31" y="180"/>
                  </a:lnTo>
                  <a:lnTo>
                    <a:pt x="32" y="177"/>
                  </a:lnTo>
                  <a:lnTo>
                    <a:pt x="33" y="175"/>
                  </a:lnTo>
                  <a:lnTo>
                    <a:pt x="33" y="172"/>
                  </a:lnTo>
                  <a:lnTo>
                    <a:pt x="35" y="169"/>
                  </a:lnTo>
                  <a:lnTo>
                    <a:pt x="36" y="166"/>
                  </a:lnTo>
                  <a:lnTo>
                    <a:pt x="37" y="164"/>
                  </a:lnTo>
                  <a:lnTo>
                    <a:pt x="38" y="161"/>
                  </a:lnTo>
                  <a:lnTo>
                    <a:pt x="39" y="159"/>
                  </a:lnTo>
                  <a:lnTo>
                    <a:pt x="40" y="157"/>
                  </a:lnTo>
                  <a:lnTo>
                    <a:pt x="41" y="154"/>
                  </a:lnTo>
                  <a:lnTo>
                    <a:pt x="42" y="151"/>
                  </a:lnTo>
                  <a:lnTo>
                    <a:pt x="44" y="149"/>
                  </a:lnTo>
                  <a:lnTo>
                    <a:pt x="44" y="146"/>
                  </a:lnTo>
                  <a:lnTo>
                    <a:pt x="46" y="143"/>
                  </a:lnTo>
                  <a:lnTo>
                    <a:pt x="47" y="140"/>
                  </a:lnTo>
                  <a:lnTo>
                    <a:pt x="48" y="138"/>
                  </a:lnTo>
                  <a:lnTo>
                    <a:pt x="48" y="135"/>
                  </a:lnTo>
                  <a:lnTo>
                    <a:pt x="49" y="133"/>
                  </a:lnTo>
                  <a:lnTo>
                    <a:pt x="50" y="130"/>
                  </a:lnTo>
                  <a:lnTo>
                    <a:pt x="52" y="127"/>
                  </a:lnTo>
                  <a:lnTo>
                    <a:pt x="52" y="124"/>
                  </a:lnTo>
                  <a:lnTo>
                    <a:pt x="53" y="122"/>
                  </a:lnTo>
                  <a:lnTo>
                    <a:pt x="54" y="119"/>
                  </a:lnTo>
                  <a:lnTo>
                    <a:pt x="55" y="117"/>
                  </a:lnTo>
                  <a:lnTo>
                    <a:pt x="56" y="113"/>
                  </a:lnTo>
                  <a:lnTo>
                    <a:pt x="57" y="111"/>
                  </a:lnTo>
                  <a:lnTo>
                    <a:pt x="58" y="108"/>
                  </a:lnTo>
                  <a:lnTo>
                    <a:pt x="59" y="106"/>
                  </a:lnTo>
                  <a:lnTo>
                    <a:pt x="59" y="104"/>
                  </a:lnTo>
                  <a:lnTo>
                    <a:pt x="60" y="102"/>
                  </a:lnTo>
                  <a:lnTo>
                    <a:pt x="61" y="100"/>
                  </a:lnTo>
                  <a:lnTo>
                    <a:pt x="62" y="97"/>
                  </a:lnTo>
                  <a:lnTo>
                    <a:pt x="62" y="95"/>
                  </a:lnTo>
                  <a:lnTo>
                    <a:pt x="63" y="93"/>
                  </a:lnTo>
                  <a:lnTo>
                    <a:pt x="64" y="91"/>
                  </a:lnTo>
                  <a:lnTo>
                    <a:pt x="64" y="90"/>
                  </a:lnTo>
                  <a:lnTo>
                    <a:pt x="65" y="86"/>
                  </a:lnTo>
                  <a:lnTo>
                    <a:pt x="66" y="83"/>
                  </a:lnTo>
                  <a:lnTo>
                    <a:pt x="67" y="80"/>
                  </a:lnTo>
                  <a:lnTo>
                    <a:pt x="68" y="77"/>
                  </a:lnTo>
                  <a:lnTo>
                    <a:pt x="68" y="74"/>
                  </a:lnTo>
                  <a:lnTo>
                    <a:pt x="69" y="71"/>
                  </a:lnTo>
                  <a:lnTo>
                    <a:pt x="69" y="68"/>
                  </a:lnTo>
                  <a:lnTo>
                    <a:pt x="69" y="65"/>
                  </a:lnTo>
                  <a:lnTo>
                    <a:pt x="69" y="62"/>
                  </a:lnTo>
                  <a:lnTo>
                    <a:pt x="70" y="58"/>
                  </a:lnTo>
                  <a:lnTo>
                    <a:pt x="70" y="54"/>
                  </a:lnTo>
                  <a:lnTo>
                    <a:pt x="70" y="52"/>
                  </a:lnTo>
                  <a:lnTo>
                    <a:pt x="70" y="49"/>
                  </a:lnTo>
                  <a:lnTo>
                    <a:pt x="71" y="46"/>
                  </a:lnTo>
                  <a:lnTo>
                    <a:pt x="71" y="43"/>
                  </a:lnTo>
                  <a:lnTo>
                    <a:pt x="71" y="41"/>
                  </a:lnTo>
                  <a:lnTo>
                    <a:pt x="71" y="38"/>
                  </a:lnTo>
                  <a:lnTo>
                    <a:pt x="71" y="36"/>
                  </a:lnTo>
                  <a:lnTo>
                    <a:pt x="71" y="33"/>
                  </a:lnTo>
                  <a:lnTo>
                    <a:pt x="71" y="30"/>
                  </a:lnTo>
                  <a:lnTo>
                    <a:pt x="71" y="28"/>
                  </a:lnTo>
                  <a:lnTo>
                    <a:pt x="71" y="26"/>
                  </a:lnTo>
                  <a:lnTo>
                    <a:pt x="71" y="22"/>
                  </a:lnTo>
                  <a:lnTo>
                    <a:pt x="71" y="19"/>
                  </a:lnTo>
                  <a:lnTo>
                    <a:pt x="71" y="16"/>
                  </a:lnTo>
                  <a:lnTo>
                    <a:pt x="71" y="14"/>
                  </a:lnTo>
                  <a:lnTo>
                    <a:pt x="71" y="13"/>
                  </a:lnTo>
                  <a:lnTo>
                    <a:pt x="58" y="0"/>
                  </a:lnTo>
                  <a:lnTo>
                    <a:pt x="5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0" name="Freeform 198">
              <a:extLst>
                <a:ext uri="{FF2B5EF4-FFF2-40B4-BE49-F238E27FC236}">
                  <a16:creationId xmlns:a16="http://schemas.microsoft.com/office/drawing/2014/main" id="{962882CA-CC97-A704-9430-499889F247FF}"/>
                </a:ext>
              </a:extLst>
            </p:cNvPr>
            <p:cNvSpPr>
              <a:spLocks/>
            </p:cNvSpPr>
            <p:nvPr/>
          </p:nvSpPr>
          <p:spPr bwMode="auto">
            <a:xfrm>
              <a:off x="1519" y="1464"/>
              <a:ext cx="80" cy="48"/>
            </a:xfrm>
            <a:custGeom>
              <a:avLst/>
              <a:gdLst/>
              <a:ahLst/>
              <a:cxnLst>
                <a:cxn ang="0">
                  <a:pos x="139" y="71"/>
                </a:cxn>
                <a:cxn ang="0">
                  <a:pos x="138" y="70"/>
                </a:cxn>
                <a:cxn ang="0">
                  <a:pos x="137" y="70"/>
                </a:cxn>
                <a:cxn ang="0">
                  <a:pos x="135" y="69"/>
                </a:cxn>
                <a:cxn ang="0">
                  <a:pos x="133" y="68"/>
                </a:cxn>
                <a:cxn ang="0">
                  <a:pos x="131" y="65"/>
                </a:cxn>
                <a:cxn ang="0">
                  <a:pos x="129" y="65"/>
                </a:cxn>
                <a:cxn ang="0">
                  <a:pos x="127" y="64"/>
                </a:cxn>
                <a:cxn ang="0">
                  <a:pos x="125" y="63"/>
                </a:cxn>
                <a:cxn ang="0">
                  <a:pos x="123" y="62"/>
                </a:cxn>
                <a:cxn ang="0">
                  <a:pos x="121" y="61"/>
                </a:cxn>
                <a:cxn ang="0">
                  <a:pos x="118" y="60"/>
                </a:cxn>
                <a:cxn ang="0">
                  <a:pos x="116" y="59"/>
                </a:cxn>
                <a:cxn ang="0">
                  <a:pos x="113" y="58"/>
                </a:cxn>
                <a:cxn ang="0">
                  <a:pos x="110" y="56"/>
                </a:cxn>
                <a:cxn ang="0">
                  <a:pos x="107" y="55"/>
                </a:cxn>
                <a:cxn ang="0">
                  <a:pos x="104" y="54"/>
                </a:cxn>
                <a:cxn ang="0">
                  <a:pos x="101" y="52"/>
                </a:cxn>
                <a:cxn ang="0">
                  <a:pos x="96" y="51"/>
                </a:cxn>
                <a:cxn ang="0">
                  <a:pos x="93" y="49"/>
                </a:cxn>
                <a:cxn ang="0">
                  <a:pos x="90" y="48"/>
                </a:cxn>
                <a:cxn ang="0">
                  <a:pos x="86" y="47"/>
                </a:cxn>
                <a:cxn ang="0">
                  <a:pos x="83" y="45"/>
                </a:cxn>
                <a:cxn ang="0">
                  <a:pos x="79" y="44"/>
                </a:cxn>
                <a:cxn ang="0">
                  <a:pos x="76" y="42"/>
                </a:cxn>
                <a:cxn ang="0">
                  <a:pos x="72" y="41"/>
                </a:cxn>
                <a:cxn ang="0">
                  <a:pos x="68" y="39"/>
                </a:cxn>
                <a:cxn ang="0">
                  <a:pos x="65" y="38"/>
                </a:cxn>
                <a:cxn ang="0">
                  <a:pos x="61" y="37"/>
                </a:cxn>
                <a:cxn ang="0">
                  <a:pos x="57" y="35"/>
                </a:cxn>
                <a:cxn ang="0">
                  <a:pos x="54" y="34"/>
                </a:cxn>
                <a:cxn ang="0">
                  <a:pos x="50" y="32"/>
                </a:cxn>
                <a:cxn ang="0">
                  <a:pos x="47" y="31"/>
                </a:cxn>
                <a:cxn ang="0">
                  <a:pos x="44" y="29"/>
                </a:cxn>
                <a:cxn ang="0">
                  <a:pos x="40" y="28"/>
                </a:cxn>
                <a:cxn ang="0">
                  <a:pos x="36" y="26"/>
                </a:cxn>
                <a:cxn ang="0">
                  <a:pos x="34" y="25"/>
                </a:cxn>
                <a:cxn ang="0">
                  <a:pos x="31" y="23"/>
                </a:cxn>
                <a:cxn ang="0">
                  <a:pos x="28" y="22"/>
                </a:cxn>
                <a:cxn ang="0">
                  <a:pos x="26" y="20"/>
                </a:cxn>
                <a:cxn ang="0">
                  <a:pos x="24" y="19"/>
                </a:cxn>
                <a:cxn ang="0">
                  <a:pos x="21" y="17"/>
                </a:cxn>
                <a:cxn ang="0">
                  <a:pos x="19" y="16"/>
                </a:cxn>
                <a:cxn ang="0">
                  <a:pos x="17" y="14"/>
                </a:cxn>
                <a:cxn ang="0">
                  <a:pos x="15" y="13"/>
                </a:cxn>
                <a:cxn ang="0">
                  <a:pos x="11" y="10"/>
                </a:cxn>
                <a:cxn ang="0">
                  <a:pos x="9" y="7"/>
                </a:cxn>
                <a:cxn ang="0">
                  <a:pos x="6" y="5"/>
                </a:cxn>
                <a:cxn ang="0">
                  <a:pos x="4" y="4"/>
                </a:cxn>
                <a:cxn ang="0">
                  <a:pos x="1" y="1"/>
                </a:cxn>
                <a:cxn ang="0">
                  <a:pos x="0" y="0"/>
                </a:cxn>
                <a:cxn ang="0">
                  <a:pos x="3" y="33"/>
                </a:cxn>
                <a:cxn ang="0">
                  <a:pos x="46" y="52"/>
                </a:cxn>
                <a:cxn ang="0">
                  <a:pos x="127" y="85"/>
                </a:cxn>
                <a:cxn ang="0">
                  <a:pos x="139" y="71"/>
                </a:cxn>
                <a:cxn ang="0">
                  <a:pos x="139" y="71"/>
                </a:cxn>
              </a:cxnLst>
              <a:rect l="0" t="0" r="r" b="b"/>
              <a:pathLst>
                <a:path w="139" h="85">
                  <a:moveTo>
                    <a:pt x="139" y="71"/>
                  </a:moveTo>
                  <a:lnTo>
                    <a:pt x="138" y="70"/>
                  </a:lnTo>
                  <a:lnTo>
                    <a:pt x="137" y="70"/>
                  </a:lnTo>
                  <a:lnTo>
                    <a:pt x="135" y="69"/>
                  </a:lnTo>
                  <a:lnTo>
                    <a:pt x="133" y="68"/>
                  </a:lnTo>
                  <a:lnTo>
                    <a:pt x="131" y="65"/>
                  </a:lnTo>
                  <a:lnTo>
                    <a:pt x="129" y="65"/>
                  </a:lnTo>
                  <a:lnTo>
                    <a:pt x="127" y="64"/>
                  </a:lnTo>
                  <a:lnTo>
                    <a:pt x="125" y="63"/>
                  </a:lnTo>
                  <a:lnTo>
                    <a:pt x="123" y="62"/>
                  </a:lnTo>
                  <a:lnTo>
                    <a:pt x="121" y="61"/>
                  </a:lnTo>
                  <a:lnTo>
                    <a:pt x="118" y="60"/>
                  </a:lnTo>
                  <a:lnTo>
                    <a:pt x="116" y="59"/>
                  </a:lnTo>
                  <a:lnTo>
                    <a:pt x="113" y="58"/>
                  </a:lnTo>
                  <a:lnTo>
                    <a:pt x="110" y="56"/>
                  </a:lnTo>
                  <a:lnTo>
                    <a:pt x="107" y="55"/>
                  </a:lnTo>
                  <a:lnTo>
                    <a:pt x="104" y="54"/>
                  </a:lnTo>
                  <a:lnTo>
                    <a:pt x="101" y="52"/>
                  </a:lnTo>
                  <a:lnTo>
                    <a:pt x="96" y="51"/>
                  </a:lnTo>
                  <a:lnTo>
                    <a:pt x="93" y="49"/>
                  </a:lnTo>
                  <a:lnTo>
                    <a:pt x="90" y="48"/>
                  </a:lnTo>
                  <a:lnTo>
                    <a:pt x="86" y="47"/>
                  </a:lnTo>
                  <a:lnTo>
                    <a:pt x="83" y="45"/>
                  </a:lnTo>
                  <a:lnTo>
                    <a:pt x="79" y="44"/>
                  </a:lnTo>
                  <a:lnTo>
                    <a:pt x="76" y="42"/>
                  </a:lnTo>
                  <a:lnTo>
                    <a:pt x="72" y="41"/>
                  </a:lnTo>
                  <a:lnTo>
                    <a:pt x="68" y="39"/>
                  </a:lnTo>
                  <a:lnTo>
                    <a:pt x="65" y="38"/>
                  </a:lnTo>
                  <a:lnTo>
                    <a:pt x="61" y="37"/>
                  </a:lnTo>
                  <a:lnTo>
                    <a:pt x="57" y="35"/>
                  </a:lnTo>
                  <a:lnTo>
                    <a:pt x="54" y="34"/>
                  </a:lnTo>
                  <a:lnTo>
                    <a:pt x="50" y="32"/>
                  </a:lnTo>
                  <a:lnTo>
                    <a:pt x="47" y="31"/>
                  </a:lnTo>
                  <a:lnTo>
                    <a:pt x="44" y="29"/>
                  </a:lnTo>
                  <a:lnTo>
                    <a:pt x="40" y="28"/>
                  </a:lnTo>
                  <a:lnTo>
                    <a:pt x="36" y="26"/>
                  </a:lnTo>
                  <a:lnTo>
                    <a:pt x="34" y="25"/>
                  </a:lnTo>
                  <a:lnTo>
                    <a:pt x="31" y="23"/>
                  </a:lnTo>
                  <a:lnTo>
                    <a:pt x="28" y="22"/>
                  </a:lnTo>
                  <a:lnTo>
                    <a:pt x="26" y="20"/>
                  </a:lnTo>
                  <a:lnTo>
                    <a:pt x="24" y="19"/>
                  </a:lnTo>
                  <a:lnTo>
                    <a:pt x="21" y="17"/>
                  </a:lnTo>
                  <a:lnTo>
                    <a:pt x="19" y="16"/>
                  </a:lnTo>
                  <a:lnTo>
                    <a:pt x="17" y="14"/>
                  </a:lnTo>
                  <a:lnTo>
                    <a:pt x="15" y="13"/>
                  </a:lnTo>
                  <a:lnTo>
                    <a:pt x="11" y="10"/>
                  </a:lnTo>
                  <a:lnTo>
                    <a:pt x="9" y="7"/>
                  </a:lnTo>
                  <a:lnTo>
                    <a:pt x="6" y="5"/>
                  </a:lnTo>
                  <a:lnTo>
                    <a:pt x="4" y="4"/>
                  </a:lnTo>
                  <a:lnTo>
                    <a:pt x="1" y="1"/>
                  </a:lnTo>
                  <a:lnTo>
                    <a:pt x="0" y="0"/>
                  </a:lnTo>
                  <a:lnTo>
                    <a:pt x="3" y="33"/>
                  </a:lnTo>
                  <a:lnTo>
                    <a:pt x="46" y="52"/>
                  </a:lnTo>
                  <a:lnTo>
                    <a:pt x="127" y="85"/>
                  </a:lnTo>
                  <a:lnTo>
                    <a:pt x="139" y="71"/>
                  </a:lnTo>
                  <a:lnTo>
                    <a:pt x="139" y="7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1" name="Freeform 199">
              <a:extLst>
                <a:ext uri="{FF2B5EF4-FFF2-40B4-BE49-F238E27FC236}">
                  <a16:creationId xmlns:a16="http://schemas.microsoft.com/office/drawing/2014/main" id="{06098D3D-A000-1719-F36E-5EEBA75E4617}"/>
                </a:ext>
              </a:extLst>
            </p:cNvPr>
            <p:cNvSpPr>
              <a:spLocks/>
            </p:cNvSpPr>
            <p:nvPr/>
          </p:nvSpPr>
          <p:spPr bwMode="auto">
            <a:xfrm>
              <a:off x="1619" y="1543"/>
              <a:ext cx="14" cy="74"/>
            </a:xfrm>
            <a:custGeom>
              <a:avLst/>
              <a:gdLst/>
              <a:ahLst/>
              <a:cxnLst>
                <a:cxn ang="0">
                  <a:pos x="1" y="1"/>
                </a:cxn>
                <a:cxn ang="0">
                  <a:pos x="4" y="6"/>
                </a:cxn>
                <a:cxn ang="0">
                  <a:pos x="6" y="9"/>
                </a:cxn>
                <a:cxn ang="0">
                  <a:pos x="8" y="14"/>
                </a:cxn>
                <a:cxn ang="0">
                  <a:pos x="11" y="18"/>
                </a:cxn>
                <a:cxn ang="0">
                  <a:pos x="13" y="23"/>
                </a:cxn>
                <a:cxn ang="0">
                  <a:pos x="15" y="28"/>
                </a:cxn>
                <a:cxn ang="0">
                  <a:pos x="18" y="34"/>
                </a:cxn>
                <a:cxn ang="0">
                  <a:pos x="20" y="40"/>
                </a:cxn>
                <a:cxn ang="0">
                  <a:pos x="22" y="46"/>
                </a:cxn>
                <a:cxn ang="0">
                  <a:pos x="23" y="52"/>
                </a:cxn>
                <a:cxn ang="0">
                  <a:pos x="25" y="58"/>
                </a:cxn>
                <a:cxn ang="0">
                  <a:pos x="25" y="64"/>
                </a:cxn>
                <a:cxn ang="0">
                  <a:pos x="26" y="70"/>
                </a:cxn>
                <a:cxn ang="0">
                  <a:pos x="26" y="75"/>
                </a:cxn>
                <a:cxn ang="0">
                  <a:pos x="25" y="81"/>
                </a:cxn>
                <a:cxn ang="0">
                  <a:pos x="24" y="86"/>
                </a:cxn>
                <a:cxn ang="0">
                  <a:pos x="24" y="91"/>
                </a:cxn>
                <a:cxn ang="0">
                  <a:pos x="22" y="97"/>
                </a:cxn>
                <a:cxn ang="0">
                  <a:pos x="21" y="102"/>
                </a:cxn>
                <a:cxn ang="0">
                  <a:pos x="19" y="107"/>
                </a:cxn>
                <a:cxn ang="0">
                  <a:pos x="18" y="111"/>
                </a:cxn>
                <a:cxn ang="0">
                  <a:pos x="16" y="115"/>
                </a:cxn>
                <a:cxn ang="0">
                  <a:pos x="15" y="119"/>
                </a:cxn>
                <a:cxn ang="0">
                  <a:pos x="13" y="125"/>
                </a:cxn>
                <a:cxn ang="0">
                  <a:pos x="11" y="128"/>
                </a:cxn>
                <a:cxn ang="0">
                  <a:pos x="11" y="130"/>
                </a:cxn>
                <a:cxn ang="0">
                  <a:pos x="11" y="128"/>
                </a:cxn>
                <a:cxn ang="0">
                  <a:pos x="11" y="121"/>
                </a:cxn>
                <a:cxn ang="0">
                  <a:pos x="11" y="117"/>
                </a:cxn>
                <a:cxn ang="0">
                  <a:pos x="12" y="112"/>
                </a:cxn>
                <a:cxn ang="0">
                  <a:pos x="12" y="106"/>
                </a:cxn>
                <a:cxn ang="0">
                  <a:pos x="13" y="101"/>
                </a:cxn>
                <a:cxn ang="0">
                  <a:pos x="13" y="95"/>
                </a:cxn>
                <a:cxn ang="0">
                  <a:pos x="13" y="87"/>
                </a:cxn>
                <a:cxn ang="0">
                  <a:pos x="13" y="81"/>
                </a:cxn>
                <a:cxn ang="0">
                  <a:pos x="13" y="74"/>
                </a:cxn>
                <a:cxn ang="0">
                  <a:pos x="13" y="68"/>
                </a:cxn>
                <a:cxn ang="0">
                  <a:pos x="13" y="62"/>
                </a:cxn>
                <a:cxn ang="0">
                  <a:pos x="13" y="57"/>
                </a:cxn>
                <a:cxn ang="0">
                  <a:pos x="12" y="52"/>
                </a:cxn>
                <a:cxn ang="0">
                  <a:pos x="11" y="46"/>
                </a:cxn>
                <a:cxn ang="0">
                  <a:pos x="10" y="42"/>
                </a:cxn>
                <a:cxn ang="0">
                  <a:pos x="10" y="36"/>
                </a:cxn>
                <a:cxn ang="0">
                  <a:pos x="9" y="32"/>
                </a:cxn>
                <a:cxn ang="0">
                  <a:pos x="8" y="27"/>
                </a:cxn>
                <a:cxn ang="0">
                  <a:pos x="7" y="23"/>
                </a:cxn>
                <a:cxn ang="0">
                  <a:pos x="6" y="18"/>
                </a:cxn>
                <a:cxn ang="0">
                  <a:pos x="5" y="15"/>
                </a:cxn>
                <a:cxn ang="0">
                  <a:pos x="3" y="9"/>
                </a:cxn>
                <a:cxn ang="0">
                  <a:pos x="2" y="4"/>
                </a:cxn>
                <a:cxn ang="0">
                  <a:pos x="0" y="1"/>
                </a:cxn>
                <a:cxn ang="0">
                  <a:pos x="0" y="0"/>
                </a:cxn>
              </a:cxnLst>
              <a:rect l="0" t="0" r="r" b="b"/>
              <a:pathLst>
                <a:path w="26" h="130">
                  <a:moveTo>
                    <a:pt x="0" y="0"/>
                  </a:moveTo>
                  <a:lnTo>
                    <a:pt x="1" y="1"/>
                  </a:lnTo>
                  <a:lnTo>
                    <a:pt x="2" y="3"/>
                  </a:lnTo>
                  <a:lnTo>
                    <a:pt x="4" y="6"/>
                  </a:lnTo>
                  <a:lnTo>
                    <a:pt x="5" y="7"/>
                  </a:lnTo>
                  <a:lnTo>
                    <a:pt x="6" y="9"/>
                  </a:lnTo>
                  <a:lnTo>
                    <a:pt x="7" y="11"/>
                  </a:lnTo>
                  <a:lnTo>
                    <a:pt x="8" y="14"/>
                  </a:lnTo>
                  <a:lnTo>
                    <a:pt x="9" y="16"/>
                  </a:lnTo>
                  <a:lnTo>
                    <a:pt x="11" y="18"/>
                  </a:lnTo>
                  <a:lnTo>
                    <a:pt x="12" y="20"/>
                  </a:lnTo>
                  <a:lnTo>
                    <a:pt x="13" y="23"/>
                  </a:lnTo>
                  <a:lnTo>
                    <a:pt x="14" y="25"/>
                  </a:lnTo>
                  <a:lnTo>
                    <a:pt x="15" y="28"/>
                  </a:lnTo>
                  <a:lnTo>
                    <a:pt x="16" y="31"/>
                  </a:lnTo>
                  <a:lnTo>
                    <a:pt x="18" y="34"/>
                  </a:lnTo>
                  <a:lnTo>
                    <a:pt x="19" y="36"/>
                  </a:lnTo>
                  <a:lnTo>
                    <a:pt x="20" y="40"/>
                  </a:lnTo>
                  <a:lnTo>
                    <a:pt x="21" y="43"/>
                  </a:lnTo>
                  <a:lnTo>
                    <a:pt x="22" y="46"/>
                  </a:lnTo>
                  <a:lnTo>
                    <a:pt x="23" y="49"/>
                  </a:lnTo>
                  <a:lnTo>
                    <a:pt x="23" y="52"/>
                  </a:lnTo>
                  <a:lnTo>
                    <a:pt x="24" y="55"/>
                  </a:lnTo>
                  <a:lnTo>
                    <a:pt x="25" y="58"/>
                  </a:lnTo>
                  <a:lnTo>
                    <a:pt x="25" y="61"/>
                  </a:lnTo>
                  <a:lnTo>
                    <a:pt x="25" y="64"/>
                  </a:lnTo>
                  <a:lnTo>
                    <a:pt x="26" y="67"/>
                  </a:lnTo>
                  <a:lnTo>
                    <a:pt x="26" y="70"/>
                  </a:lnTo>
                  <a:lnTo>
                    <a:pt x="26" y="73"/>
                  </a:lnTo>
                  <a:lnTo>
                    <a:pt x="26" y="75"/>
                  </a:lnTo>
                  <a:lnTo>
                    <a:pt x="25" y="78"/>
                  </a:lnTo>
                  <a:lnTo>
                    <a:pt x="25" y="81"/>
                  </a:lnTo>
                  <a:lnTo>
                    <a:pt x="25" y="83"/>
                  </a:lnTo>
                  <a:lnTo>
                    <a:pt x="24" y="86"/>
                  </a:lnTo>
                  <a:lnTo>
                    <a:pt x="24" y="89"/>
                  </a:lnTo>
                  <a:lnTo>
                    <a:pt x="24" y="91"/>
                  </a:lnTo>
                  <a:lnTo>
                    <a:pt x="23" y="95"/>
                  </a:lnTo>
                  <a:lnTo>
                    <a:pt x="22" y="97"/>
                  </a:lnTo>
                  <a:lnTo>
                    <a:pt x="21" y="100"/>
                  </a:lnTo>
                  <a:lnTo>
                    <a:pt x="21" y="102"/>
                  </a:lnTo>
                  <a:lnTo>
                    <a:pt x="20" y="104"/>
                  </a:lnTo>
                  <a:lnTo>
                    <a:pt x="19" y="107"/>
                  </a:lnTo>
                  <a:lnTo>
                    <a:pt x="19" y="109"/>
                  </a:lnTo>
                  <a:lnTo>
                    <a:pt x="18" y="111"/>
                  </a:lnTo>
                  <a:lnTo>
                    <a:pt x="17" y="113"/>
                  </a:lnTo>
                  <a:lnTo>
                    <a:pt x="16" y="115"/>
                  </a:lnTo>
                  <a:lnTo>
                    <a:pt x="16" y="117"/>
                  </a:lnTo>
                  <a:lnTo>
                    <a:pt x="15" y="119"/>
                  </a:lnTo>
                  <a:lnTo>
                    <a:pt x="14" y="122"/>
                  </a:lnTo>
                  <a:lnTo>
                    <a:pt x="13" y="125"/>
                  </a:lnTo>
                  <a:lnTo>
                    <a:pt x="12" y="127"/>
                  </a:lnTo>
                  <a:lnTo>
                    <a:pt x="11" y="128"/>
                  </a:lnTo>
                  <a:lnTo>
                    <a:pt x="11" y="129"/>
                  </a:lnTo>
                  <a:lnTo>
                    <a:pt x="11" y="130"/>
                  </a:lnTo>
                  <a:lnTo>
                    <a:pt x="11" y="129"/>
                  </a:lnTo>
                  <a:lnTo>
                    <a:pt x="11" y="128"/>
                  </a:lnTo>
                  <a:lnTo>
                    <a:pt x="11" y="124"/>
                  </a:lnTo>
                  <a:lnTo>
                    <a:pt x="11" y="121"/>
                  </a:lnTo>
                  <a:lnTo>
                    <a:pt x="11" y="119"/>
                  </a:lnTo>
                  <a:lnTo>
                    <a:pt x="11" y="117"/>
                  </a:lnTo>
                  <a:lnTo>
                    <a:pt x="11" y="114"/>
                  </a:lnTo>
                  <a:lnTo>
                    <a:pt x="12" y="112"/>
                  </a:lnTo>
                  <a:lnTo>
                    <a:pt x="12" y="109"/>
                  </a:lnTo>
                  <a:lnTo>
                    <a:pt x="12" y="106"/>
                  </a:lnTo>
                  <a:lnTo>
                    <a:pt x="12" y="103"/>
                  </a:lnTo>
                  <a:lnTo>
                    <a:pt x="13" y="101"/>
                  </a:lnTo>
                  <a:lnTo>
                    <a:pt x="13" y="98"/>
                  </a:lnTo>
                  <a:lnTo>
                    <a:pt x="13" y="95"/>
                  </a:lnTo>
                  <a:lnTo>
                    <a:pt x="13" y="90"/>
                  </a:lnTo>
                  <a:lnTo>
                    <a:pt x="13" y="87"/>
                  </a:lnTo>
                  <a:lnTo>
                    <a:pt x="13" y="84"/>
                  </a:lnTo>
                  <a:lnTo>
                    <a:pt x="13" y="81"/>
                  </a:lnTo>
                  <a:lnTo>
                    <a:pt x="13" y="77"/>
                  </a:lnTo>
                  <a:lnTo>
                    <a:pt x="13" y="74"/>
                  </a:lnTo>
                  <a:lnTo>
                    <a:pt x="13" y="71"/>
                  </a:lnTo>
                  <a:lnTo>
                    <a:pt x="13" y="68"/>
                  </a:lnTo>
                  <a:lnTo>
                    <a:pt x="13" y="65"/>
                  </a:lnTo>
                  <a:lnTo>
                    <a:pt x="13" y="62"/>
                  </a:lnTo>
                  <a:lnTo>
                    <a:pt x="13" y="59"/>
                  </a:lnTo>
                  <a:lnTo>
                    <a:pt x="13" y="57"/>
                  </a:lnTo>
                  <a:lnTo>
                    <a:pt x="12" y="54"/>
                  </a:lnTo>
                  <a:lnTo>
                    <a:pt x="12" y="52"/>
                  </a:lnTo>
                  <a:lnTo>
                    <a:pt x="11" y="49"/>
                  </a:lnTo>
                  <a:lnTo>
                    <a:pt x="11" y="46"/>
                  </a:lnTo>
                  <a:lnTo>
                    <a:pt x="11" y="44"/>
                  </a:lnTo>
                  <a:lnTo>
                    <a:pt x="10" y="42"/>
                  </a:lnTo>
                  <a:lnTo>
                    <a:pt x="10" y="39"/>
                  </a:lnTo>
                  <a:lnTo>
                    <a:pt x="10" y="36"/>
                  </a:lnTo>
                  <a:lnTo>
                    <a:pt x="9" y="34"/>
                  </a:lnTo>
                  <a:lnTo>
                    <a:pt x="9" y="32"/>
                  </a:lnTo>
                  <a:lnTo>
                    <a:pt x="8" y="29"/>
                  </a:lnTo>
                  <a:lnTo>
                    <a:pt x="8" y="27"/>
                  </a:lnTo>
                  <a:lnTo>
                    <a:pt x="7" y="25"/>
                  </a:lnTo>
                  <a:lnTo>
                    <a:pt x="7" y="23"/>
                  </a:lnTo>
                  <a:lnTo>
                    <a:pt x="6" y="21"/>
                  </a:lnTo>
                  <a:lnTo>
                    <a:pt x="6" y="18"/>
                  </a:lnTo>
                  <a:lnTo>
                    <a:pt x="5" y="17"/>
                  </a:lnTo>
                  <a:lnTo>
                    <a:pt x="5" y="15"/>
                  </a:lnTo>
                  <a:lnTo>
                    <a:pt x="4" y="12"/>
                  </a:lnTo>
                  <a:lnTo>
                    <a:pt x="3" y="9"/>
                  </a:lnTo>
                  <a:lnTo>
                    <a:pt x="2" y="6"/>
                  </a:lnTo>
                  <a:lnTo>
                    <a:pt x="2" y="4"/>
                  </a:lnTo>
                  <a:lnTo>
                    <a:pt x="1" y="2"/>
                  </a:lnTo>
                  <a:lnTo>
                    <a:pt x="0" y="1"/>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2" name="Freeform 200">
              <a:extLst>
                <a:ext uri="{FF2B5EF4-FFF2-40B4-BE49-F238E27FC236}">
                  <a16:creationId xmlns:a16="http://schemas.microsoft.com/office/drawing/2014/main" id="{F4528727-CAEC-FA34-4006-1BBD330F15DF}"/>
                </a:ext>
              </a:extLst>
            </p:cNvPr>
            <p:cNvSpPr>
              <a:spLocks/>
            </p:cNvSpPr>
            <p:nvPr/>
          </p:nvSpPr>
          <p:spPr bwMode="auto">
            <a:xfrm>
              <a:off x="1596" y="1643"/>
              <a:ext cx="45" cy="24"/>
            </a:xfrm>
            <a:custGeom>
              <a:avLst/>
              <a:gdLst/>
              <a:ahLst/>
              <a:cxnLst>
                <a:cxn ang="0">
                  <a:pos x="79" y="1"/>
                </a:cxn>
                <a:cxn ang="0">
                  <a:pos x="76" y="4"/>
                </a:cxn>
                <a:cxn ang="0">
                  <a:pos x="73" y="7"/>
                </a:cxn>
                <a:cxn ang="0">
                  <a:pos x="68" y="11"/>
                </a:cxn>
                <a:cxn ang="0">
                  <a:pos x="63" y="15"/>
                </a:cxn>
                <a:cxn ang="0">
                  <a:pos x="56" y="20"/>
                </a:cxn>
                <a:cxn ang="0">
                  <a:pos x="50" y="23"/>
                </a:cxn>
                <a:cxn ang="0">
                  <a:pos x="46" y="25"/>
                </a:cxn>
                <a:cxn ang="0">
                  <a:pos x="42" y="26"/>
                </a:cxn>
                <a:cxn ang="0">
                  <a:pos x="38" y="29"/>
                </a:cxn>
                <a:cxn ang="0">
                  <a:pos x="33" y="30"/>
                </a:cxn>
                <a:cxn ang="0">
                  <a:pos x="29" y="32"/>
                </a:cxn>
                <a:cxn ang="0">
                  <a:pos x="22" y="33"/>
                </a:cxn>
                <a:cxn ang="0">
                  <a:pos x="16" y="35"/>
                </a:cxn>
                <a:cxn ang="0">
                  <a:pos x="9" y="36"/>
                </a:cxn>
                <a:cxn ang="0">
                  <a:pos x="5" y="37"/>
                </a:cxn>
                <a:cxn ang="0">
                  <a:pos x="1" y="38"/>
                </a:cxn>
                <a:cxn ang="0">
                  <a:pos x="1" y="39"/>
                </a:cxn>
                <a:cxn ang="0">
                  <a:pos x="4" y="41"/>
                </a:cxn>
                <a:cxn ang="0">
                  <a:pos x="8" y="42"/>
                </a:cxn>
                <a:cxn ang="0">
                  <a:pos x="13" y="43"/>
                </a:cxn>
                <a:cxn ang="0">
                  <a:pos x="20" y="43"/>
                </a:cxn>
                <a:cxn ang="0">
                  <a:pos x="25" y="43"/>
                </a:cxn>
                <a:cxn ang="0">
                  <a:pos x="30" y="42"/>
                </a:cxn>
                <a:cxn ang="0">
                  <a:pos x="35" y="42"/>
                </a:cxn>
                <a:cxn ang="0">
                  <a:pos x="39" y="41"/>
                </a:cxn>
                <a:cxn ang="0">
                  <a:pos x="44" y="39"/>
                </a:cxn>
                <a:cxn ang="0">
                  <a:pos x="48" y="37"/>
                </a:cxn>
                <a:cxn ang="0">
                  <a:pos x="54" y="33"/>
                </a:cxn>
                <a:cxn ang="0">
                  <a:pos x="61" y="26"/>
                </a:cxn>
                <a:cxn ang="0">
                  <a:pos x="67" y="20"/>
                </a:cxn>
                <a:cxn ang="0">
                  <a:pos x="72" y="13"/>
                </a:cxn>
                <a:cxn ang="0">
                  <a:pos x="76" y="7"/>
                </a:cxn>
                <a:cxn ang="0">
                  <a:pos x="78" y="3"/>
                </a:cxn>
                <a:cxn ang="0">
                  <a:pos x="80" y="0"/>
                </a:cxn>
              </a:cxnLst>
              <a:rect l="0" t="0" r="r" b="b"/>
              <a:pathLst>
                <a:path w="80" h="43">
                  <a:moveTo>
                    <a:pt x="80" y="0"/>
                  </a:moveTo>
                  <a:lnTo>
                    <a:pt x="79" y="1"/>
                  </a:lnTo>
                  <a:lnTo>
                    <a:pt x="78" y="3"/>
                  </a:lnTo>
                  <a:lnTo>
                    <a:pt x="76" y="4"/>
                  </a:lnTo>
                  <a:lnTo>
                    <a:pt x="75" y="5"/>
                  </a:lnTo>
                  <a:lnTo>
                    <a:pt x="73" y="7"/>
                  </a:lnTo>
                  <a:lnTo>
                    <a:pt x="71" y="9"/>
                  </a:lnTo>
                  <a:lnTo>
                    <a:pt x="68" y="11"/>
                  </a:lnTo>
                  <a:lnTo>
                    <a:pt x="66" y="13"/>
                  </a:lnTo>
                  <a:lnTo>
                    <a:pt x="63" y="15"/>
                  </a:lnTo>
                  <a:lnTo>
                    <a:pt x="60" y="17"/>
                  </a:lnTo>
                  <a:lnTo>
                    <a:pt x="56" y="20"/>
                  </a:lnTo>
                  <a:lnTo>
                    <a:pt x="52" y="22"/>
                  </a:lnTo>
                  <a:lnTo>
                    <a:pt x="50" y="23"/>
                  </a:lnTo>
                  <a:lnTo>
                    <a:pt x="48" y="24"/>
                  </a:lnTo>
                  <a:lnTo>
                    <a:pt x="46" y="25"/>
                  </a:lnTo>
                  <a:lnTo>
                    <a:pt x="44" y="26"/>
                  </a:lnTo>
                  <a:lnTo>
                    <a:pt x="42" y="26"/>
                  </a:lnTo>
                  <a:lnTo>
                    <a:pt x="40" y="28"/>
                  </a:lnTo>
                  <a:lnTo>
                    <a:pt x="38" y="29"/>
                  </a:lnTo>
                  <a:lnTo>
                    <a:pt x="35" y="30"/>
                  </a:lnTo>
                  <a:lnTo>
                    <a:pt x="33" y="30"/>
                  </a:lnTo>
                  <a:lnTo>
                    <a:pt x="31" y="31"/>
                  </a:lnTo>
                  <a:lnTo>
                    <a:pt x="29" y="32"/>
                  </a:lnTo>
                  <a:lnTo>
                    <a:pt x="27" y="32"/>
                  </a:lnTo>
                  <a:lnTo>
                    <a:pt x="22" y="33"/>
                  </a:lnTo>
                  <a:lnTo>
                    <a:pt x="19" y="34"/>
                  </a:lnTo>
                  <a:lnTo>
                    <a:pt x="16" y="35"/>
                  </a:lnTo>
                  <a:lnTo>
                    <a:pt x="13" y="36"/>
                  </a:lnTo>
                  <a:lnTo>
                    <a:pt x="9" y="36"/>
                  </a:lnTo>
                  <a:lnTo>
                    <a:pt x="7" y="37"/>
                  </a:lnTo>
                  <a:lnTo>
                    <a:pt x="5" y="37"/>
                  </a:lnTo>
                  <a:lnTo>
                    <a:pt x="3" y="38"/>
                  </a:lnTo>
                  <a:lnTo>
                    <a:pt x="1" y="38"/>
                  </a:lnTo>
                  <a:lnTo>
                    <a:pt x="0" y="39"/>
                  </a:lnTo>
                  <a:lnTo>
                    <a:pt x="1" y="39"/>
                  </a:lnTo>
                  <a:lnTo>
                    <a:pt x="3" y="40"/>
                  </a:lnTo>
                  <a:lnTo>
                    <a:pt x="4" y="41"/>
                  </a:lnTo>
                  <a:lnTo>
                    <a:pt x="6" y="41"/>
                  </a:lnTo>
                  <a:lnTo>
                    <a:pt x="8" y="42"/>
                  </a:lnTo>
                  <a:lnTo>
                    <a:pt x="11" y="43"/>
                  </a:lnTo>
                  <a:lnTo>
                    <a:pt x="13" y="43"/>
                  </a:lnTo>
                  <a:lnTo>
                    <a:pt x="17" y="43"/>
                  </a:lnTo>
                  <a:lnTo>
                    <a:pt x="20" y="43"/>
                  </a:lnTo>
                  <a:lnTo>
                    <a:pt x="24" y="43"/>
                  </a:lnTo>
                  <a:lnTo>
                    <a:pt x="25" y="43"/>
                  </a:lnTo>
                  <a:lnTo>
                    <a:pt x="28" y="43"/>
                  </a:lnTo>
                  <a:lnTo>
                    <a:pt x="30" y="42"/>
                  </a:lnTo>
                  <a:lnTo>
                    <a:pt x="33" y="42"/>
                  </a:lnTo>
                  <a:lnTo>
                    <a:pt x="35" y="42"/>
                  </a:lnTo>
                  <a:lnTo>
                    <a:pt x="37" y="41"/>
                  </a:lnTo>
                  <a:lnTo>
                    <a:pt x="39" y="41"/>
                  </a:lnTo>
                  <a:lnTo>
                    <a:pt x="41" y="40"/>
                  </a:lnTo>
                  <a:lnTo>
                    <a:pt x="44" y="39"/>
                  </a:lnTo>
                  <a:lnTo>
                    <a:pt x="46" y="38"/>
                  </a:lnTo>
                  <a:lnTo>
                    <a:pt x="48" y="37"/>
                  </a:lnTo>
                  <a:lnTo>
                    <a:pt x="50" y="36"/>
                  </a:lnTo>
                  <a:lnTo>
                    <a:pt x="54" y="33"/>
                  </a:lnTo>
                  <a:lnTo>
                    <a:pt x="57" y="30"/>
                  </a:lnTo>
                  <a:lnTo>
                    <a:pt x="61" y="26"/>
                  </a:lnTo>
                  <a:lnTo>
                    <a:pt x="64" y="23"/>
                  </a:lnTo>
                  <a:lnTo>
                    <a:pt x="67" y="20"/>
                  </a:lnTo>
                  <a:lnTo>
                    <a:pt x="70" y="16"/>
                  </a:lnTo>
                  <a:lnTo>
                    <a:pt x="72" y="13"/>
                  </a:lnTo>
                  <a:lnTo>
                    <a:pt x="74" y="10"/>
                  </a:lnTo>
                  <a:lnTo>
                    <a:pt x="76" y="7"/>
                  </a:lnTo>
                  <a:lnTo>
                    <a:pt x="77" y="5"/>
                  </a:lnTo>
                  <a:lnTo>
                    <a:pt x="78" y="3"/>
                  </a:lnTo>
                  <a:lnTo>
                    <a:pt x="79" y="1"/>
                  </a:lnTo>
                  <a:lnTo>
                    <a:pt x="80" y="0"/>
                  </a:lnTo>
                  <a:lnTo>
                    <a:pt x="8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3" name="Freeform 201">
              <a:extLst>
                <a:ext uri="{FF2B5EF4-FFF2-40B4-BE49-F238E27FC236}">
                  <a16:creationId xmlns:a16="http://schemas.microsoft.com/office/drawing/2014/main" id="{3E10BDB5-3388-DBBC-674E-3FC4ADF44B55}"/>
                </a:ext>
              </a:extLst>
            </p:cNvPr>
            <p:cNvSpPr>
              <a:spLocks/>
            </p:cNvSpPr>
            <p:nvPr/>
          </p:nvSpPr>
          <p:spPr bwMode="auto">
            <a:xfrm>
              <a:off x="1594" y="1665"/>
              <a:ext cx="46" cy="67"/>
            </a:xfrm>
            <a:custGeom>
              <a:avLst/>
              <a:gdLst/>
              <a:ahLst/>
              <a:cxnLst>
                <a:cxn ang="0">
                  <a:pos x="32" y="117"/>
                </a:cxn>
                <a:cxn ang="0">
                  <a:pos x="34" y="117"/>
                </a:cxn>
                <a:cxn ang="0">
                  <a:pos x="39" y="117"/>
                </a:cxn>
                <a:cxn ang="0">
                  <a:pos x="44" y="117"/>
                </a:cxn>
                <a:cxn ang="0">
                  <a:pos x="51" y="117"/>
                </a:cxn>
                <a:cxn ang="0">
                  <a:pos x="56" y="117"/>
                </a:cxn>
                <a:cxn ang="0">
                  <a:pos x="62" y="116"/>
                </a:cxn>
                <a:cxn ang="0">
                  <a:pos x="66" y="114"/>
                </a:cxn>
                <a:cxn ang="0">
                  <a:pos x="68" y="110"/>
                </a:cxn>
                <a:cxn ang="0">
                  <a:pos x="70" y="106"/>
                </a:cxn>
                <a:cxn ang="0">
                  <a:pos x="72" y="102"/>
                </a:cxn>
                <a:cxn ang="0">
                  <a:pos x="75" y="98"/>
                </a:cxn>
                <a:cxn ang="0">
                  <a:pos x="77" y="93"/>
                </a:cxn>
                <a:cxn ang="0">
                  <a:pos x="79" y="89"/>
                </a:cxn>
                <a:cxn ang="0">
                  <a:pos x="81" y="86"/>
                </a:cxn>
                <a:cxn ang="0">
                  <a:pos x="81" y="86"/>
                </a:cxn>
                <a:cxn ang="0">
                  <a:pos x="76" y="88"/>
                </a:cxn>
                <a:cxn ang="0">
                  <a:pos x="72" y="91"/>
                </a:cxn>
                <a:cxn ang="0">
                  <a:pos x="67" y="93"/>
                </a:cxn>
                <a:cxn ang="0">
                  <a:pos x="63" y="94"/>
                </a:cxn>
                <a:cxn ang="0">
                  <a:pos x="58" y="96"/>
                </a:cxn>
                <a:cxn ang="0">
                  <a:pos x="54" y="96"/>
                </a:cxn>
                <a:cxn ang="0">
                  <a:pos x="52" y="95"/>
                </a:cxn>
                <a:cxn ang="0">
                  <a:pos x="49" y="91"/>
                </a:cxn>
                <a:cxn ang="0">
                  <a:pos x="47" y="87"/>
                </a:cxn>
                <a:cxn ang="0">
                  <a:pos x="44" y="82"/>
                </a:cxn>
                <a:cxn ang="0">
                  <a:pos x="42" y="77"/>
                </a:cxn>
                <a:cxn ang="0">
                  <a:pos x="39" y="72"/>
                </a:cxn>
                <a:cxn ang="0">
                  <a:pos x="37" y="66"/>
                </a:cxn>
                <a:cxn ang="0">
                  <a:pos x="34" y="61"/>
                </a:cxn>
                <a:cxn ang="0">
                  <a:pos x="32" y="55"/>
                </a:cxn>
                <a:cxn ang="0">
                  <a:pos x="28" y="50"/>
                </a:cxn>
                <a:cxn ang="0">
                  <a:pos x="27" y="45"/>
                </a:cxn>
                <a:cxn ang="0">
                  <a:pos x="25" y="40"/>
                </a:cxn>
                <a:cxn ang="0">
                  <a:pos x="23" y="36"/>
                </a:cxn>
                <a:cxn ang="0">
                  <a:pos x="22" y="33"/>
                </a:cxn>
                <a:cxn ang="0">
                  <a:pos x="15" y="3"/>
                </a:cxn>
                <a:cxn ang="0">
                  <a:pos x="0" y="56"/>
                </a:cxn>
              </a:cxnLst>
              <a:rect l="0" t="0" r="r" b="b"/>
              <a:pathLst>
                <a:path w="82" h="118">
                  <a:moveTo>
                    <a:pt x="0" y="56"/>
                  </a:moveTo>
                  <a:lnTo>
                    <a:pt x="32" y="117"/>
                  </a:lnTo>
                  <a:lnTo>
                    <a:pt x="33" y="117"/>
                  </a:lnTo>
                  <a:lnTo>
                    <a:pt x="34" y="117"/>
                  </a:lnTo>
                  <a:lnTo>
                    <a:pt x="37" y="117"/>
                  </a:lnTo>
                  <a:lnTo>
                    <a:pt x="39" y="117"/>
                  </a:lnTo>
                  <a:lnTo>
                    <a:pt x="42" y="117"/>
                  </a:lnTo>
                  <a:lnTo>
                    <a:pt x="44" y="117"/>
                  </a:lnTo>
                  <a:lnTo>
                    <a:pt x="48" y="118"/>
                  </a:lnTo>
                  <a:lnTo>
                    <a:pt x="51" y="117"/>
                  </a:lnTo>
                  <a:lnTo>
                    <a:pt x="53" y="117"/>
                  </a:lnTo>
                  <a:lnTo>
                    <a:pt x="56" y="117"/>
                  </a:lnTo>
                  <a:lnTo>
                    <a:pt x="59" y="117"/>
                  </a:lnTo>
                  <a:lnTo>
                    <a:pt x="62" y="116"/>
                  </a:lnTo>
                  <a:lnTo>
                    <a:pt x="64" y="115"/>
                  </a:lnTo>
                  <a:lnTo>
                    <a:pt x="66" y="114"/>
                  </a:lnTo>
                  <a:lnTo>
                    <a:pt x="67" y="112"/>
                  </a:lnTo>
                  <a:lnTo>
                    <a:pt x="68" y="110"/>
                  </a:lnTo>
                  <a:lnTo>
                    <a:pt x="69" y="108"/>
                  </a:lnTo>
                  <a:lnTo>
                    <a:pt x="70" y="106"/>
                  </a:lnTo>
                  <a:lnTo>
                    <a:pt x="71" y="104"/>
                  </a:lnTo>
                  <a:lnTo>
                    <a:pt x="72" y="102"/>
                  </a:lnTo>
                  <a:lnTo>
                    <a:pt x="73" y="100"/>
                  </a:lnTo>
                  <a:lnTo>
                    <a:pt x="75" y="98"/>
                  </a:lnTo>
                  <a:lnTo>
                    <a:pt x="76" y="95"/>
                  </a:lnTo>
                  <a:lnTo>
                    <a:pt x="77" y="93"/>
                  </a:lnTo>
                  <a:lnTo>
                    <a:pt x="78" y="91"/>
                  </a:lnTo>
                  <a:lnTo>
                    <a:pt x="79" y="89"/>
                  </a:lnTo>
                  <a:lnTo>
                    <a:pt x="80" y="88"/>
                  </a:lnTo>
                  <a:lnTo>
                    <a:pt x="81" y="86"/>
                  </a:lnTo>
                  <a:lnTo>
                    <a:pt x="82" y="86"/>
                  </a:lnTo>
                  <a:lnTo>
                    <a:pt x="81" y="86"/>
                  </a:lnTo>
                  <a:lnTo>
                    <a:pt x="78" y="88"/>
                  </a:lnTo>
                  <a:lnTo>
                    <a:pt x="76" y="88"/>
                  </a:lnTo>
                  <a:lnTo>
                    <a:pt x="74" y="89"/>
                  </a:lnTo>
                  <a:lnTo>
                    <a:pt x="72" y="91"/>
                  </a:lnTo>
                  <a:lnTo>
                    <a:pt x="70" y="92"/>
                  </a:lnTo>
                  <a:lnTo>
                    <a:pt x="67" y="93"/>
                  </a:lnTo>
                  <a:lnTo>
                    <a:pt x="65" y="94"/>
                  </a:lnTo>
                  <a:lnTo>
                    <a:pt x="63" y="94"/>
                  </a:lnTo>
                  <a:lnTo>
                    <a:pt x="60" y="95"/>
                  </a:lnTo>
                  <a:lnTo>
                    <a:pt x="58" y="96"/>
                  </a:lnTo>
                  <a:lnTo>
                    <a:pt x="56" y="96"/>
                  </a:lnTo>
                  <a:lnTo>
                    <a:pt x="54" y="96"/>
                  </a:lnTo>
                  <a:lnTo>
                    <a:pt x="53" y="96"/>
                  </a:lnTo>
                  <a:lnTo>
                    <a:pt x="52" y="95"/>
                  </a:lnTo>
                  <a:lnTo>
                    <a:pt x="50" y="93"/>
                  </a:lnTo>
                  <a:lnTo>
                    <a:pt x="49" y="91"/>
                  </a:lnTo>
                  <a:lnTo>
                    <a:pt x="48" y="89"/>
                  </a:lnTo>
                  <a:lnTo>
                    <a:pt x="47" y="87"/>
                  </a:lnTo>
                  <a:lnTo>
                    <a:pt x="46" y="85"/>
                  </a:lnTo>
                  <a:lnTo>
                    <a:pt x="44" y="82"/>
                  </a:lnTo>
                  <a:lnTo>
                    <a:pt x="43" y="80"/>
                  </a:lnTo>
                  <a:lnTo>
                    <a:pt x="42" y="77"/>
                  </a:lnTo>
                  <a:lnTo>
                    <a:pt x="41" y="75"/>
                  </a:lnTo>
                  <a:lnTo>
                    <a:pt x="39" y="72"/>
                  </a:lnTo>
                  <a:lnTo>
                    <a:pt x="38" y="69"/>
                  </a:lnTo>
                  <a:lnTo>
                    <a:pt x="37" y="66"/>
                  </a:lnTo>
                  <a:lnTo>
                    <a:pt x="36" y="64"/>
                  </a:lnTo>
                  <a:lnTo>
                    <a:pt x="34" y="61"/>
                  </a:lnTo>
                  <a:lnTo>
                    <a:pt x="33" y="58"/>
                  </a:lnTo>
                  <a:lnTo>
                    <a:pt x="32" y="55"/>
                  </a:lnTo>
                  <a:lnTo>
                    <a:pt x="31" y="52"/>
                  </a:lnTo>
                  <a:lnTo>
                    <a:pt x="28" y="50"/>
                  </a:lnTo>
                  <a:lnTo>
                    <a:pt x="27" y="47"/>
                  </a:lnTo>
                  <a:lnTo>
                    <a:pt x="27" y="45"/>
                  </a:lnTo>
                  <a:lnTo>
                    <a:pt x="26" y="42"/>
                  </a:lnTo>
                  <a:lnTo>
                    <a:pt x="25" y="40"/>
                  </a:lnTo>
                  <a:lnTo>
                    <a:pt x="24" y="38"/>
                  </a:lnTo>
                  <a:lnTo>
                    <a:pt x="23" y="36"/>
                  </a:lnTo>
                  <a:lnTo>
                    <a:pt x="23" y="35"/>
                  </a:lnTo>
                  <a:lnTo>
                    <a:pt x="22" y="33"/>
                  </a:lnTo>
                  <a:lnTo>
                    <a:pt x="22" y="32"/>
                  </a:lnTo>
                  <a:lnTo>
                    <a:pt x="15" y="3"/>
                  </a:lnTo>
                  <a:lnTo>
                    <a:pt x="5" y="0"/>
                  </a:lnTo>
                  <a:lnTo>
                    <a:pt x="0" y="56"/>
                  </a:lnTo>
                  <a:lnTo>
                    <a:pt x="0" y="5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4" name="Freeform 202">
              <a:extLst>
                <a:ext uri="{FF2B5EF4-FFF2-40B4-BE49-F238E27FC236}">
                  <a16:creationId xmlns:a16="http://schemas.microsoft.com/office/drawing/2014/main" id="{88B1DC4E-8592-3DE8-6041-116CE0750B47}"/>
                </a:ext>
              </a:extLst>
            </p:cNvPr>
            <p:cNvSpPr>
              <a:spLocks/>
            </p:cNvSpPr>
            <p:nvPr/>
          </p:nvSpPr>
          <p:spPr bwMode="auto">
            <a:xfrm>
              <a:off x="1614" y="1735"/>
              <a:ext cx="41" cy="85"/>
            </a:xfrm>
            <a:custGeom>
              <a:avLst/>
              <a:gdLst/>
              <a:ahLst/>
              <a:cxnLst>
                <a:cxn ang="0">
                  <a:pos x="0" y="12"/>
                </a:cxn>
                <a:cxn ang="0">
                  <a:pos x="0" y="15"/>
                </a:cxn>
                <a:cxn ang="0">
                  <a:pos x="0" y="20"/>
                </a:cxn>
                <a:cxn ang="0">
                  <a:pos x="1" y="27"/>
                </a:cxn>
                <a:cxn ang="0">
                  <a:pos x="2" y="31"/>
                </a:cxn>
                <a:cxn ang="0">
                  <a:pos x="2" y="36"/>
                </a:cxn>
                <a:cxn ang="0">
                  <a:pos x="3" y="40"/>
                </a:cxn>
                <a:cxn ang="0">
                  <a:pos x="4" y="45"/>
                </a:cxn>
                <a:cxn ang="0">
                  <a:pos x="5" y="50"/>
                </a:cxn>
                <a:cxn ang="0">
                  <a:pos x="7" y="55"/>
                </a:cxn>
                <a:cxn ang="0">
                  <a:pos x="8" y="60"/>
                </a:cxn>
                <a:cxn ang="0">
                  <a:pos x="10" y="66"/>
                </a:cxn>
                <a:cxn ang="0">
                  <a:pos x="12" y="71"/>
                </a:cxn>
                <a:cxn ang="0">
                  <a:pos x="14" y="76"/>
                </a:cxn>
                <a:cxn ang="0">
                  <a:pos x="16" y="81"/>
                </a:cxn>
                <a:cxn ang="0">
                  <a:pos x="18" y="88"/>
                </a:cxn>
                <a:cxn ang="0">
                  <a:pos x="20" y="92"/>
                </a:cxn>
                <a:cxn ang="0">
                  <a:pos x="22" y="97"/>
                </a:cxn>
                <a:cxn ang="0">
                  <a:pos x="25" y="102"/>
                </a:cxn>
                <a:cxn ang="0">
                  <a:pos x="27" y="107"/>
                </a:cxn>
                <a:cxn ang="0">
                  <a:pos x="30" y="114"/>
                </a:cxn>
                <a:cxn ang="0">
                  <a:pos x="33" y="120"/>
                </a:cxn>
                <a:cxn ang="0">
                  <a:pos x="35" y="123"/>
                </a:cxn>
                <a:cxn ang="0">
                  <a:pos x="36" y="125"/>
                </a:cxn>
                <a:cxn ang="0">
                  <a:pos x="70" y="147"/>
                </a:cxn>
                <a:cxn ang="0">
                  <a:pos x="68" y="143"/>
                </a:cxn>
                <a:cxn ang="0">
                  <a:pos x="65" y="139"/>
                </a:cxn>
                <a:cxn ang="0">
                  <a:pos x="62" y="133"/>
                </a:cxn>
                <a:cxn ang="0">
                  <a:pos x="59" y="126"/>
                </a:cxn>
                <a:cxn ang="0">
                  <a:pos x="55" y="119"/>
                </a:cxn>
                <a:cxn ang="0">
                  <a:pos x="51" y="112"/>
                </a:cxn>
                <a:cxn ang="0">
                  <a:pos x="48" y="106"/>
                </a:cxn>
                <a:cxn ang="0">
                  <a:pos x="45" y="102"/>
                </a:cxn>
                <a:cxn ang="0">
                  <a:pos x="43" y="98"/>
                </a:cxn>
                <a:cxn ang="0">
                  <a:pos x="41" y="93"/>
                </a:cxn>
                <a:cxn ang="0">
                  <a:pos x="39" y="90"/>
                </a:cxn>
                <a:cxn ang="0">
                  <a:pos x="37" y="85"/>
                </a:cxn>
                <a:cxn ang="0">
                  <a:pos x="34" y="79"/>
                </a:cxn>
                <a:cxn ang="0">
                  <a:pos x="32" y="73"/>
                </a:cxn>
                <a:cxn ang="0">
                  <a:pos x="30" y="69"/>
                </a:cxn>
                <a:cxn ang="0">
                  <a:pos x="28" y="64"/>
                </a:cxn>
                <a:cxn ang="0">
                  <a:pos x="26" y="57"/>
                </a:cxn>
                <a:cxn ang="0">
                  <a:pos x="24" y="51"/>
                </a:cxn>
                <a:cxn ang="0">
                  <a:pos x="23" y="47"/>
                </a:cxn>
                <a:cxn ang="0">
                  <a:pos x="22" y="42"/>
                </a:cxn>
                <a:cxn ang="0">
                  <a:pos x="22" y="37"/>
                </a:cxn>
                <a:cxn ang="0">
                  <a:pos x="21" y="33"/>
                </a:cxn>
                <a:cxn ang="0">
                  <a:pos x="20" y="29"/>
                </a:cxn>
                <a:cxn ang="0">
                  <a:pos x="20" y="23"/>
                </a:cxn>
                <a:cxn ang="0">
                  <a:pos x="19" y="19"/>
                </a:cxn>
                <a:cxn ang="0">
                  <a:pos x="19" y="16"/>
                </a:cxn>
                <a:cxn ang="0">
                  <a:pos x="18" y="11"/>
                </a:cxn>
                <a:cxn ang="0">
                  <a:pos x="18" y="6"/>
                </a:cxn>
                <a:cxn ang="0">
                  <a:pos x="18" y="1"/>
                </a:cxn>
                <a:cxn ang="0">
                  <a:pos x="0" y="11"/>
                </a:cxn>
              </a:cxnLst>
              <a:rect l="0" t="0" r="r" b="b"/>
              <a:pathLst>
                <a:path w="71" h="148">
                  <a:moveTo>
                    <a:pt x="0" y="11"/>
                  </a:moveTo>
                  <a:lnTo>
                    <a:pt x="0" y="12"/>
                  </a:lnTo>
                  <a:lnTo>
                    <a:pt x="0" y="13"/>
                  </a:lnTo>
                  <a:lnTo>
                    <a:pt x="0" y="15"/>
                  </a:lnTo>
                  <a:lnTo>
                    <a:pt x="0" y="17"/>
                  </a:lnTo>
                  <a:lnTo>
                    <a:pt x="0" y="20"/>
                  </a:lnTo>
                  <a:lnTo>
                    <a:pt x="1" y="23"/>
                  </a:lnTo>
                  <a:lnTo>
                    <a:pt x="1" y="27"/>
                  </a:lnTo>
                  <a:lnTo>
                    <a:pt x="1" y="30"/>
                  </a:lnTo>
                  <a:lnTo>
                    <a:pt x="2" y="31"/>
                  </a:lnTo>
                  <a:lnTo>
                    <a:pt x="2" y="34"/>
                  </a:lnTo>
                  <a:lnTo>
                    <a:pt x="2" y="36"/>
                  </a:lnTo>
                  <a:lnTo>
                    <a:pt x="2" y="38"/>
                  </a:lnTo>
                  <a:lnTo>
                    <a:pt x="3" y="40"/>
                  </a:lnTo>
                  <a:lnTo>
                    <a:pt x="4" y="43"/>
                  </a:lnTo>
                  <a:lnTo>
                    <a:pt x="4" y="45"/>
                  </a:lnTo>
                  <a:lnTo>
                    <a:pt x="5" y="47"/>
                  </a:lnTo>
                  <a:lnTo>
                    <a:pt x="5" y="50"/>
                  </a:lnTo>
                  <a:lnTo>
                    <a:pt x="6" y="52"/>
                  </a:lnTo>
                  <a:lnTo>
                    <a:pt x="7" y="55"/>
                  </a:lnTo>
                  <a:lnTo>
                    <a:pt x="7" y="58"/>
                  </a:lnTo>
                  <a:lnTo>
                    <a:pt x="8" y="60"/>
                  </a:lnTo>
                  <a:lnTo>
                    <a:pt x="9" y="63"/>
                  </a:lnTo>
                  <a:lnTo>
                    <a:pt x="10" y="66"/>
                  </a:lnTo>
                  <a:lnTo>
                    <a:pt x="11" y="68"/>
                  </a:lnTo>
                  <a:lnTo>
                    <a:pt x="12" y="71"/>
                  </a:lnTo>
                  <a:lnTo>
                    <a:pt x="13" y="73"/>
                  </a:lnTo>
                  <a:lnTo>
                    <a:pt x="14" y="76"/>
                  </a:lnTo>
                  <a:lnTo>
                    <a:pt x="15" y="79"/>
                  </a:lnTo>
                  <a:lnTo>
                    <a:pt x="16" y="81"/>
                  </a:lnTo>
                  <a:lnTo>
                    <a:pt x="17" y="85"/>
                  </a:lnTo>
                  <a:lnTo>
                    <a:pt x="18" y="88"/>
                  </a:lnTo>
                  <a:lnTo>
                    <a:pt x="19" y="90"/>
                  </a:lnTo>
                  <a:lnTo>
                    <a:pt x="20" y="92"/>
                  </a:lnTo>
                  <a:lnTo>
                    <a:pt x="21" y="95"/>
                  </a:lnTo>
                  <a:lnTo>
                    <a:pt x="22" y="97"/>
                  </a:lnTo>
                  <a:lnTo>
                    <a:pt x="23" y="99"/>
                  </a:lnTo>
                  <a:lnTo>
                    <a:pt x="25" y="102"/>
                  </a:lnTo>
                  <a:lnTo>
                    <a:pt x="26" y="104"/>
                  </a:lnTo>
                  <a:lnTo>
                    <a:pt x="27" y="107"/>
                  </a:lnTo>
                  <a:lnTo>
                    <a:pt x="28" y="110"/>
                  </a:lnTo>
                  <a:lnTo>
                    <a:pt x="30" y="114"/>
                  </a:lnTo>
                  <a:lnTo>
                    <a:pt x="32" y="117"/>
                  </a:lnTo>
                  <a:lnTo>
                    <a:pt x="33" y="120"/>
                  </a:lnTo>
                  <a:lnTo>
                    <a:pt x="34" y="122"/>
                  </a:lnTo>
                  <a:lnTo>
                    <a:pt x="35" y="123"/>
                  </a:lnTo>
                  <a:lnTo>
                    <a:pt x="36" y="124"/>
                  </a:lnTo>
                  <a:lnTo>
                    <a:pt x="36" y="125"/>
                  </a:lnTo>
                  <a:lnTo>
                    <a:pt x="71" y="148"/>
                  </a:lnTo>
                  <a:lnTo>
                    <a:pt x="70" y="147"/>
                  </a:lnTo>
                  <a:lnTo>
                    <a:pt x="69" y="145"/>
                  </a:lnTo>
                  <a:lnTo>
                    <a:pt x="68" y="143"/>
                  </a:lnTo>
                  <a:lnTo>
                    <a:pt x="67" y="141"/>
                  </a:lnTo>
                  <a:lnTo>
                    <a:pt x="65" y="139"/>
                  </a:lnTo>
                  <a:lnTo>
                    <a:pt x="64" y="136"/>
                  </a:lnTo>
                  <a:lnTo>
                    <a:pt x="62" y="133"/>
                  </a:lnTo>
                  <a:lnTo>
                    <a:pt x="61" y="129"/>
                  </a:lnTo>
                  <a:lnTo>
                    <a:pt x="59" y="126"/>
                  </a:lnTo>
                  <a:lnTo>
                    <a:pt x="57" y="123"/>
                  </a:lnTo>
                  <a:lnTo>
                    <a:pt x="55" y="119"/>
                  </a:lnTo>
                  <a:lnTo>
                    <a:pt x="54" y="115"/>
                  </a:lnTo>
                  <a:lnTo>
                    <a:pt x="51" y="112"/>
                  </a:lnTo>
                  <a:lnTo>
                    <a:pt x="49" y="108"/>
                  </a:lnTo>
                  <a:lnTo>
                    <a:pt x="48" y="106"/>
                  </a:lnTo>
                  <a:lnTo>
                    <a:pt x="47" y="104"/>
                  </a:lnTo>
                  <a:lnTo>
                    <a:pt x="45" y="102"/>
                  </a:lnTo>
                  <a:lnTo>
                    <a:pt x="44" y="100"/>
                  </a:lnTo>
                  <a:lnTo>
                    <a:pt x="43" y="98"/>
                  </a:lnTo>
                  <a:lnTo>
                    <a:pt x="42" y="96"/>
                  </a:lnTo>
                  <a:lnTo>
                    <a:pt x="41" y="93"/>
                  </a:lnTo>
                  <a:lnTo>
                    <a:pt x="40" y="92"/>
                  </a:lnTo>
                  <a:lnTo>
                    <a:pt x="39" y="90"/>
                  </a:lnTo>
                  <a:lnTo>
                    <a:pt x="38" y="87"/>
                  </a:lnTo>
                  <a:lnTo>
                    <a:pt x="37" y="85"/>
                  </a:lnTo>
                  <a:lnTo>
                    <a:pt x="36" y="82"/>
                  </a:lnTo>
                  <a:lnTo>
                    <a:pt x="34" y="79"/>
                  </a:lnTo>
                  <a:lnTo>
                    <a:pt x="33" y="75"/>
                  </a:lnTo>
                  <a:lnTo>
                    <a:pt x="32" y="73"/>
                  </a:lnTo>
                  <a:lnTo>
                    <a:pt x="31" y="71"/>
                  </a:lnTo>
                  <a:lnTo>
                    <a:pt x="30" y="69"/>
                  </a:lnTo>
                  <a:lnTo>
                    <a:pt x="30" y="67"/>
                  </a:lnTo>
                  <a:lnTo>
                    <a:pt x="28" y="64"/>
                  </a:lnTo>
                  <a:lnTo>
                    <a:pt x="27" y="60"/>
                  </a:lnTo>
                  <a:lnTo>
                    <a:pt x="26" y="57"/>
                  </a:lnTo>
                  <a:lnTo>
                    <a:pt x="25" y="54"/>
                  </a:lnTo>
                  <a:lnTo>
                    <a:pt x="24" y="51"/>
                  </a:lnTo>
                  <a:lnTo>
                    <a:pt x="24" y="49"/>
                  </a:lnTo>
                  <a:lnTo>
                    <a:pt x="23" y="47"/>
                  </a:lnTo>
                  <a:lnTo>
                    <a:pt x="23" y="44"/>
                  </a:lnTo>
                  <a:lnTo>
                    <a:pt x="22" y="42"/>
                  </a:lnTo>
                  <a:lnTo>
                    <a:pt x="22" y="40"/>
                  </a:lnTo>
                  <a:lnTo>
                    <a:pt x="22" y="37"/>
                  </a:lnTo>
                  <a:lnTo>
                    <a:pt x="21" y="35"/>
                  </a:lnTo>
                  <a:lnTo>
                    <a:pt x="21" y="33"/>
                  </a:lnTo>
                  <a:lnTo>
                    <a:pt x="21" y="31"/>
                  </a:lnTo>
                  <a:lnTo>
                    <a:pt x="20" y="29"/>
                  </a:lnTo>
                  <a:lnTo>
                    <a:pt x="20" y="25"/>
                  </a:lnTo>
                  <a:lnTo>
                    <a:pt x="20" y="23"/>
                  </a:lnTo>
                  <a:lnTo>
                    <a:pt x="20" y="22"/>
                  </a:lnTo>
                  <a:lnTo>
                    <a:pt x="19" y="19"/>
                  </a:lnTo>
                  <a:lnTo>
                    <a:pt x="19" y="18"/>
                  </a:lnTo>
                  <a:lnTo>
                    <a:pt x="19" y="16"/>
                  </a:lnTo>
                  <a:lnTo>
                    <a:pt x="19" y="14"/>
                  </a:lnTo>
                  <a:lnTo>
                    <a:pt x="18" y="11"/>
                  </a:lnTo>
                  <a:lnTo>
                    <a:pt x="18" y="8"/>
                  </a:lnTo>
                  <a:lnTo>
                    <a:pt x="18" y="6"/>
                  </a:lnTo>
                  <a:lnTo>
                    <a:pt x="18" y="4"/>
                  </a:lnTo>
                  <a:lnTo>
                    <a:pt x="18" y="1"/>
                  </a:lnTo>
                  <a:lnTo>
                    <a:pt x="18" y="0"/>
                  </a:lnTo>
                  <a:lnTo>
                    <a:pt x="0" y="11"/>
                  </a:lnTo>
                  <a:lnTo>
                    <a:pt x="0" y="1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5" name="Freeform 203">
              <a:extLst>
                <a:ext uri="{FF2B5EF4-FFF2-40B4-BE49-F238E27FC236}">
                  <a16:creationId xmlns:a16="http://schemas.microsoft.com/office/drawing/2014/main" id="{E23D401A-C888-65D1-5484-8F5A4D03E8DE}"/>
                </a:ext>
              </a:extLst>
            </p:cNvPr>
            <p:cNvSpPr>
              <a:spLocks/>
            </p:cNvSpPr>
            <p:nvPr/>
          </p:nvSpPr>
          <p:spPr bwMode="auto">
            <a:xfrm>
              <a:off x="1643" y="1640"/>
              <a:ext cx="19" cy="62"/>
            </a:xfrm>
            <a:custGeom>
              <a:avLst/>
              <a:gdLst/>
              <a:ahLst/>
              <a:cxnLst>
                <a:cxn ang="0">
                  <a:pos x="0" y="13"/>
                </a:cxn>
                <a:cxn ang="0">
                  <a:pos x="18" y="66"/>
                </a:cxn>
                <a:cxn ang="0">
                  <a:pos x="35" y="109"/>
                </a:cxn>
                <a:cxn ang="0">
                  <a:pos x="35" y="108"/>
                </a:cxn>
                <a:cxn ang="0">
                  <a:pos x="35" y="107"/>
                </a:cxn>
                <a:cxn ang="0">
                  <a:pos x="35" y="105"/>
                </a:cxn>
                <a:cxn ang="0">
                  <a:pos x="35" y="103"/>
                </a:cxn>
                <a:cxn ang="0">
                  <a:pos x="34" y="100"/>
                </a:cxn>
                <a:cxn ang="0">
                  <a:pos x="34" y="97"/>
                </a:cxn>
                <a:cxn ang="0">
                  <a:pos x="34" y="95"/>
                </a:cxn>
                <a:cxn ang="0">
                  <a:pos x="34" y="93"/>
                </a:cxn>
                <a:cxn ang="0">
                  <a:pos x="34" y="91"/>
                </a:cxn>
                <a:cxn ang="0">
                  <a:pos x="34" y="89"/>
                </a:cxn>
                <a:cxn ang="0">
                  <a:pos x="34" y="86"/>
                </a:cxn>
                <a:cxn ang="0">
                  <a:pos x="34" y="84"/>
                </a:cxn>
                <a:cxn ang="0">
                  <a:pos x="33" y="81"/>
                </a:cxn>
                <a:cxn ang="0">
                  <a:pos x="33" y="79"/>
                </a:cxn>
                <a:cxn ang="0">
                  <a:pos x="33" y="76"/>
                </a:cxn>
                <a:cxn ang="0">
                  <a:pos x="33" y="74"/>
                </a:cxn>
                <a:cxn ang="0">
                  <a:pos x="32" y="72"/>
                </a:cxn>
                <a:cxn ang="0">
                  <a:pos x="32" y="70"/>
                </a:cxn>
                <a:cxn ang="0">
                  <a:pos x="32" y="67"/>
                </a:cxn>
                <a:cxn ang="0">
                  <a:pos x="31" y="65"/>
                </a:cxn>
                <a:cxn ang="0">
                  <a:pos x="31" y="62"/>
                </a:cxn>
                <a:cxn ang="0">
                  <a:pos x="31" y="60"/>
                </a:cxn>
                <a:cxn ang="0">
                  <a:pos x="30" y="58"/>
                </a:cxn>
                <a:cxn ang="0">
                  <a:pos x="29" y="55"/>
                </a:cxn>
                <a:cxn ang="0">
                  <a:pos x="29" y="53"/>
                </a:cxn>
                <a:cxn ang="0">
                  <a:pos x="28" y="51"/>
                </a:cxn>
                <a:cxn ang="0">
                  <a:pos x="27" y="48"/>
                </a:cxn>
                <a:cxn ang="0">
                  <a:pos x="27" y="46"/>
                </a:cxn>
                <a:cxn ang="0">
                  <a:pos x="26" y="44"/>
                </a:cxn>
                <a:cxn ang="0">
                  <a:pos x="25" y="42"/>
                </a:cxn>
                <a:cxn ang="0">
                  <a:pos x="24" y="39"/>
                </a:cxn>
                <a:cxn ang="0">
                  <a:pos x="24" y="37"/>
                </a:cxn>
                <a:cxn ang="0">
                  <a:pos x="23" y="35"/>
                </a:cxn>
                <a:cxn ang="0">
                  <a:pos x="23" y="33"/>
                </a:cxn>
                <a:cxn ang="0">
                  <a:pos x="22" y="30"/>
                </a:cxn>
                <a:cxn ang="0">
                  <a:pos x="21" y="28"/>
                </a:cxn>
                <a:cxn ang="0">
                  <a:pos x="21" y="26"/>
                </a:cxn>
                <a:cxn ang="0">
                  <a:pos x="20" y="24"/>
                </a:cxn>
                <a:cxn ang="0">
                  <a:pos x="19" y="21"/>
                </a:cxn>
                <a:cxn ang="0">
                  <a:pos x="19" y="19"/>
                </a:cxn>
                <a:cxn ang="0">
                  <a:pos x="18" y="17"/>
                </a:cxn>
                <a:cxn ang="0">
                  <a:pos x="18" y="16"/>
                </a:cxn>
                <a:cxn ang="0">
                  <a:pos x="17" y="13"/>
                </a:cxn>
                <a:cxn ang="0">
                  <a:pos x="16" y="10"/>
                </a:cxn>
                <a:cxn ang="0">
                  <a:pos x="15" y="7"/>
                </a:cxn>
                <a:cxn ang="0">
                  <a:pos x="15" y="5"/>
                </a:cxn>
                <a:cxn ang="0">
                  <a:pos x="14" y="3"/>
                </a:cxn>
                <a:cxn ang="0">
                  <a:pos x="14" y="1"/>
                </a:cxn>
                <a:cxn ang="0">
                  <a:pos x="14" y="0"/>
                </a:cxn>
                <a:cxn ang="0">
                  <a:pos x="0" y="13"/>
                </a:cxn>
                <a:cxn ang="0">
                  <a:pos x="0" y="13"/>
                </a:cxn>
              </a:cxnLst>
              <a:rect l="0" t="0" r="r" b="b"/>
              <a:pathLst>
                <a:path w="35" h="109">
                  <a:moveTo>
                    <a:pt x="0" y="13"/>
                  </a:moveTo>
                  <a:lnTo>
                    <a:pt x="18" y="66"/>
                  </a:lnTo>
                  <a:lnTo>
                    <a:pt x="35" y="109"/>
                  </a:lnTo>
                  <a:lnTo>
                    <a:pt x="35" y="108"/>
                  </a:lnTo>
                  <a:lnTo>
                    <a:pt x="35" y="107"/>
                  </a:lnTo>
                  <a:lnTo>
                    <a:pt x="35" y="105"/>
                  </a:lnTo>
                  <a:lnTo>
                    <a:pt x="35" y="103"/>
                  </a:lnTo>
                  <a:lnTo>
                    <a:pt x="34" y="100"/>
                  </a:lnTo>
                  <a:lnTo>
                    <a:pt x="34" y="97"/>
                  </a:lnTo>
                  <a:lnTo>
                    <a:pt x="34" y="95"/>
                  </a:lnTo>
                  <a:lnTo>
                    <a:pt x="34" y="93"/>
                  </a:lnTo>
                  <a:lnTo>
                    <a:pt x="34" y="91"/>
                  </a:lnTo>
                  <a:lnTo>
                    <a:pt x="34" y="89"/>
                  </a:lnTo>
                  <a:lnTo>
                    <a:pt x="34" y="86"/>
                  </a:lnTo>
                  <a:lnTo>
                    <a:pt x="34" y="84"/>
                  </a:lnTo>
                  <a:lnTo>
                    <a:pt x="33" y="81"/>
                  </a:lnTo>
                  <a:lnTo>
                    <a:pt x="33" y="79"/>
                  </a:lnTo>
                  <a:lnTo>
                    <a:pt x="33" y="76"/>
                  </a:lnTo>
                  <a:lnTo>
                    <a:pt x="33" y="74"/>
                  </a:lnTo>
                  <a:lnTo>
                    <a:pt x="32" y="72"/>
                  </a:lnTo>
                  <a:lnTo>
                    <a:pt x="32" y="70"/>
                  </a:lnTo>
                  <a:lnTo>
                    <a:pt x="32" y="67"/>
                  </a:lnTo>
                  <a:lnTo>
                    <a:pt x="31" y="65"/>
                  </a:lnTo>
                  <a:lnTo>
                    <a:pt x="31" y="62"/>
                  </a:lnTo>
                  <a:lnTo>
                    <a:pt x="31" y="60"/>
                  </a:lnTo>
                  <a:lnTo>
                    <a:pt x="30" y="58"/>
                  </a:lnTo>
                  <a:lnTo>
                    <a:pt x="29" y="55"/>
                  </a:lnTo>
                  <a:lnTo>
                    <a:pt x="29" y="53"/>
                  </a:lnTo>
                  <a:lnTo>
                    <a:pt x="28" y="51"/>
                  </a:lnTo>
                  <a:lnTo>
                    <a:pt x="27" y="48"/>
                  </a:lnTo>
                  <a:lnTo>
                    <a:pt x="27" y="46"/>
                  </a:lnTo>
                  <a:lnTo>
                    <a:pt x="26" y="44"/>
                  </a:lnTo>
                  <a:lnTo>
                    <a:pt x="25" y="42"/>
                  </a:lnTo>
                  <a:lnTo>
                    <a:pt x="24" y="39"/>
                  </a:lnTo>
                  <a:lnTo>
                    <a:pt x="24" y="37"/>
                  </a:lnTo>
                  <a:lnTo>
                    <a:pt x="23" y="35"/>
                  </a:lnTo>
                  <a:lnTo>
                    <a:pt x="23" y="33"/>
                  </a:lnTo>
                  <a:lnTo>
                    <a:pt x="22" y="30"/>
                  </a:lnTo>
                  <a:lnTo>
                    <a:pt x="21" y="28"/>
                  </a:lnTo>
                  <a:lnTo>
                    <a:pt x="21" y="26"/>
                  </a:lnTo>
                  <a:lnTo>
                    <a:pt x="20" y="24"/>
                  </a:lnTo>
                  <a:lnTo>
                    <a:pt x="19" y="21"/>
                  </a:lnTo>
                  <a:lnTo>
                    <a:pt x="19" y="19"/>
                  </a:lnTo>
                  <a:lnTo>
                    <a:pt x="18" y="17"/>
                  </a:lnTo>
                  <a:lnTo>
                    <a:pt x="18" y="16"/>
                  </a:lnTo>
                  <a:lnTo>
                    <a:pt x="17" y="13"/>
                  </a:lnTo>
                  <a:lnTo>
                    <a:pt x="16" y="10"/>
                  </a:lnTo>
                  <a:lnTo>
                    <a:pt x="15" y="7"/>
                  </a:lnTo>
                  <a:lnTo>
                    <a:pt x="15" y="5"/>
                  </a:lnTo>
                  <a:lnTo>
                    <a:pt x="14" y="3"/>
                  </a:lnTo>
                  <a:lnTo>
                    <a:pt x="14" y="1"/>
                  </a:lnTo>
                  <a:lnTo>
                    <a:pt x="14"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6" name="Freeform 204">
              <a:extLst>
                <a:ext uri="{FF2B5EF4-FFF2-40B4-BE49-F238E27FC236}">
                  <a16:creationId xmlns:a16="http://schemas.microsoft.com/office/drawing/2014/main" id="{A9721BFA-E5C3-D2EE-39A2-200D540C6D26}"/>
                </a:ext>
              </a:extLst>
            </p:cNvPr>
            <p:cNvSpPr>
              <a:spLocks/>
            </p:cNvSpPr>
            <p:nvPr/>
          </p:nvSpPr>
          <p:spPr bwMode="auto">
            <a:xfrm>
              <a:off x="1661" y="1706"/>
              <a:ext cx="38" cy="166"/>
            </a:xfrm>
            <a:custGeom>
              <a:avLst/>
              <a:gdLst/>
              <a:ahLst/>
              <a:cxnLst>
                <a:cxn ang="0">
                  <a:pos x="3" y="3"/>
                </a:cxn>
                <a:cxn ang="0">
                  <a:pos x="7" y="12"/>
                </a:cxn>
                <a:cxn ang="0">
                  <a:pos x="14" y="24"/>
                </a:cxn>
                <a:cxn ang="0">
                  <a:pos x="19" y="36"/>
                </a:cxn>
                <a:cxn ang="0">
                  <a:pos x="22" y="44"/>
                </a:cxn>
                <a:cxn ang="0">
                  <a:pos x="26" y="54"/>
                </a:cxn>
                <a:cxn ang="0">
                  <a:pos x="30" y="64"/>
                </a:cxn>
                <a:cxn ang="0">
                  <a:pos x="33" y="75"/>
                </a:cxn>
                <a:cxn ang="0">
                  <a:pos x="36" y="87"/>
                </a:cxn>
                <a:cxn ang="0">
                  <a:pos x="38" y="99"/>
                </a:cxn>
                <a:cxn ang="0">
                  <a:pos x="40" y="111"/>
                </a:cxn>
                <a:cxn ang="0">
                  <a:pos x="40" y="124"/>
                </a:cxn>
                <a:cxn ang="0">
                  <a:pos x="41" y="137"/>
                </a:cxn>
                <a:cxn ang="0">
                  <a:pos x="41" y="149"/>
                </a:cxn>
                <a:cxn ang="0">
                  <a:pos x="41" y="161"/>
                </a:cxn>
                <a:cxn ang="0">
                  <a:pos x="42" y="172"/>
                </a:cxn>
                <a:cxn ang="0">
                  <a:pos x="43" y="183"/>
                </a:cxn>
                <a:cxn ang="0">
                  <a:pos x="44" y="194"/>
                </a:cxn>
                <a:cxn ang="0">
                  <a:pos x="45" y="203"/>
                </a:cxn>
                <a:cxn ang="0">
                  <a:pos x="46" y="211"/>
                </a:cxn>
                <a:cxn ang="0">
                  <a:pos x="48" y="224"/>
                </a:cxn>
                <a:cxn ang="0">
                  <a:pos x="50" y="236"/>
                </a:cxn>
                <a:cxn ang="0">
                  <a:pos x="52" y="245"/>
                </a:cxn>
                <a:cxn ang="0">
                  <a:pos x="65" y="288"/>
                </a:cxn>
                <a:cxn ang="0">
                  <a:pos x="64" y="276"/>
                </a:cxn>
                <a:cxn ang="0">
                  <a:pos x="64" y="268"/>
                </a:cxn>
                <a:cxn ang="0">
                  <a:pos x="63" y="259"/>
                </a:cxn>
                <a:cxn ang="0">
                  <a:pos x="63" y="249"/>
                </a:cxn>
                <a:cxn ang="0">
                  <a:pos x="61" y="236"/>
                </a:cxn>
                <a:cxn ang="0">
                  <a:pos x="61" y="225"/>
                </a:cxn>
                <a:cxn ang="0">
                  <a:pos x="60" y="212"/>
                </a:cxn>
                <a:cxn ang="0">
                  <a:pos x="60" y="199"/>
                </a:cxn>
                <a:cxn ang="0">
                  <a:pos x="60" y="183"/>
                </a:cxn>
                <a:cxn ang="0">
                  <a:pos x="59" y="169"/>
                </a:cxn>
                <a:cxn ang="0">
                  <a:pos x="59" y="154"/>
                </a:cxn>
                <a:cxn ang="0">
                  <a:pos x="60" y="139"/>
                </a:cxn>
                <a:cxn ang="0">
                  <a:pos x="59" y="123"/>
                </a:cxn>
                <a:cxn ang="0">
                  <a:pos x="58" y="108"/>
                </a:cxn>
                <a:cxn ang="0">
                  <a:pos x="55" y="95"/>
                </a:cxn>
                <a:cxn ang="0">
                  <a:pos x="53" y="82"/>
                </a:cxn>
                <a:cxn ang="0">
                  <a:pos x="49" y="69"/>
                </a:cxn>
                <a:cxn ang="0">
                  <a:pos x="45" y="58"/>
                </a:cxn>
                <a:cxn ang="0">
                  <a:pos x="41" y="48"/>
                </a:cxn>
                <a:cxn ang="0">
                  <a:pos x="37" y="39"/>
                </a:cxn>
                <a:cxn ang="0">
                  <a:pos x="32" y="30"/>
                </a:cxn>
                <a:cxn ang="0">
                  <a:pos x="28" y="22"/>
                </a:cxn>
                <a:cxn ang="0">
                  <a:pos x="19" y="11"/>
                </a:cxn>
                <a:cxn ang="0">
                  <a:pos x="13" y="3"/>
                </a:cxn>
                <a:cxn ang="0">
                  <a:pos x="0" y="0"/>
                </a:cxn>
              </a:cxnLst>
              <a:rect l="0" t="0" r="r" b="b"/>
              <a:pathLst>
                <a:path w="66" h="292">
                  <a:moveTo>
                    <a:pt x="0" y="0"/>
                  </a:moveTo>
                  <a:lnTo>
                    <a:pt x="0" y="0"/>
                  </a:lnTo>
                  <a:lnTo>
                    <a:pt x="2" y="2"/>
                  </a:lnTo>
                  <a:lnTo>
                    <a:pt x="3" y="3"/>
                  </a:lnTo>
                  <a:lnTo>
                    <a:pt x="4" y="5"/>
                  </a:lnTo>
                  <a:lnTo>
                    <a:pt x="5" y="7"/>
                  </a:lnTo>
                  <a:lnTo>
                    <a:pt x="6" y="10"/>
                  </a:lnTo>
                  <a:lnTo>
                    <a:pt x="7" y="12"/>
                  </a:lnTo>
                  <a:lnTo>
                    <a:pt x="9" y="15"/>
                  </a:lnTo>
                  <a:lnTo>
                    <a:pt x="11" y="18"/>
                  </a:lnTo>
                  <a:lnTo>
                    <a:pt x="12" y="21"/>
                  </a:lnTo>
                  <a:lnTo>
                    <a:pt x="14" y="24"/>
                  </a:lnTo>
                  <a:lnTo>
                    <a:pt x="16" y="29"/>
                  </a:lnTo>
                  <a:lnTo>
                    <a:pt x="17" y="32"/>
                  </a:lnTo>
                  <a:lnTo>
                    <a:pt x="18" y="34"/>
                  </a:lnTo>
                  <a:lnTo>
                    <a:pt x="19" y="36"/>
                  </a:lnTo>
                  <a:lnTo>
                    <a:pt x="20" y="38"/>
                  </a:lnTo>
                  <a:lnTo>
                    <a:pt x="21" y="40"/>
                  </a:lnTo>
                  <a:lnTo>
                    <a:pt x="22" y="42"/>
                  </a:lnTo>
                  <a:lnTo>
                    <a:pt x="22" y="44"/>
                  </a:lnTo>
                  <a:lnTo>
                    <a:pt x="23" y="46"/>
                  </a:lnTo>
                  <a:lnTo>
                    <a:pt x="24" y="49"/>
                  </a:lnTo>
                  <a:lnTo>
                    <a:pt x="25" y="51"/>
                  </a:lnTo>
                  <a:lnTo>
                    <a:pt x="26" y="54"/>
                  </a:lnTo>
                  <a:lnTo>
                    <a:pt x="28" y="56"/>
                  </a:lnTo>
                  <a:lnTo>
                    <a:pt x="29" y="59"/>
                  </a:lnTo>
                  <a:lnTo>
                    <a:pt x="29" y="61"/>
                  </a:lnTo>
                  <a:lnTo>
                    <a:pt x="30" y="64"/>
                  </a:lnTo>
                  <a:lnTo>
                    <a:pt x="31" y="67"/>
                  </a:lnTo>
                  <a:lnTo>
                    <a:pt x="32" y="69"/>
                  </a:lnTo>
                  <a:lnTo>
                    <a:pt x="33" y="72"/>
                  </a:lnTo>
                  <a:lnTo>
                    <a:pt x="33" y="75"/>
                  </a:lnTo>
                  <a:lnTo>
                    <a:pt x="34" y="78"/>
                  </a:lnTo>
                  <a:lnTo>
                    <a:pt x="35" y="80"/>
                  </a:lnTo>
                  <a:lnTo>
                    <a:pt x="35" y="84"/>
                  </a:lnTo>
                  <a:lnTo>
                    <a:pt x="36" y="87"/>
                  </a:lnTo>
                  <a:lnTo>
                    <a:pt x="37" y="90"/>
                  </a:lnTo>
                  <a:lnTo>
                    <a:pt x="37" y="93"/>
                  </a:lnTo>
                  <a:lnTo>
                    <a:pt x="38" y="96"/>
                  </a:lnTo>
                  <a:lnTo>
                    <a:pt x="38" y="99"/>
                  </a:lnTo>
                  <a:lnTo>
                    <a:pt x="39" y="102"/>
                  </a:lnTo>
                  <a:lnTo>
                    <a:pt x="39" y="105"/>
                  </a:lnTo>
                  <a:lnTo>
                    <a:pt x="39" y="108"/>
                  </a:lnTo>
                  <a:lnTo>
                    <a:pt x="40" y="111"/>
                  </a:lnTo>
                  <a:lnTo>
                    <a:pt x="40" y="114"/>
                  </a:lnTo>
                  <a:lnTo>
                    <a:pt x="40" y="118"/>
                  </a:lnTo>
                  <a:lnTo>
                    <a:pt x="40" y="121"/>
                  </a:lnTo>
                  <a:lnTo>
                    <a:pt x="40" y="124"/>
                  </a:lnTo>
                  <a:lnTo>
                    <a:pt x="41" y="127"/>
                  </a:lnTo>
                  <a:lnTo>
                    <a:pt x="41" y="130"/>
                  </a:lnTo>
                  <a:lnTo>
                    <a:pt x="41" y="133"/>
                  </a:lnTo>
                  <a:lnTo>
                    <a:pt x="41" y="137"/>
                  </a:lnTo>
                  <a:lnTo>
                    <a:pt x="41" y="140"/>
                  </a:lnTo>
                  <a:lnTo>
                    <a:pt x="41" y="143"/>
                  </a:lnTo>
                  <a:lnTo>
                    <a:pt x="41" y="146"/>
                  </a:lnTo>
                  <a:lnTo>
                    <a:pt x="41" y="149"/>
                  </a:lnTo>
                  <a:lnTo>
                    <a:pt x="41" y="152"/>
                  </a:lnTo>
                  <a:lnTo>
                    <a:pt x="41" y="155"/>
                  </a:lnTo>
                  <a:lnTo>
                    <a:pt x="41" y="158"/>
                  </a:lnTo>
                  <a:lnTo>
                    <a:pt x="41" y="161"/>
                  </a:lnTo>
                  <a:lnTo>
                    <a:pt x="42" y="164"/>
                  </a:lnTo>
                  <a:lnTo>
                    <a:pt x="42" y="167"/>
                  </a:lnTo>
                  <a:lnTo>
                    <a:pt x="42" y="170"/>
                  </a:lnTo>
                  <a:lnTo>
                    <a:pt x="42" y="172"/>
                  </a:lnTo>
                  <a:lnTo>
                    <a:pt x="43" y="175"/>
                  </a:lnTo>
                  <a:lnTo>
                    <a:pt x="43" y="178"/>
                  </a:lnTo>
                  <a:lnTo>
                    <a:pt x="43" y="180"/>
                  </a:lnTo>
                  <a:lnTo>
                    <a:pt x="43" y="183"/>
                  </a:lnTo>
                  <a:lnTo>
                    <a:pt x="43" y="185"/>
                  </a:lnTo>
                  <a:lnTo>
                    <a:pt x="43" y="188"/>
                  </a:lnTo>
                  <a:lnTo>
                    <a:pt x="44" y="190"/>
                  </a:lnTo>
                  <a:lnTo>
                    <a:pt x="44" y="194"/>
                  </a:lnTo>
                  <a:lnTo>
                    <a:pt x="44" y="196"/>
                  </a:lnTo>
                  <a:lnTo>
                    <a:pt x="44" y="198"/>
                  </a:lnTo>
                  <a:lnTo>
                    <a:pt x="45" y="200"/>
                  </a:lnTo>
                  <a:lnTo>
                    <a:pt x="45" y="203"/>
                  </a:lnTo>
                  <a:lnTo>
                    <a:pt x="45" y="205"/>
                  </a:lnTo>
                  <a:lnTo>
                    <a:pt x="45" y="207"/>
                  </a:lnTo>
                  <a:lnTo>
                    <a:pt x="46" y="209"/>
                  </a:lnTo>
                  <a:lnTo>
                    <a:pt x="46" y="211"/>
                  </a:lnTo>
                  <a:lnTo>
                    <a:pt x="46" y="214"/>
                  </a:lnTo>
                  <a:lnTo>
                    <a:pt x="47" y="217"/>
                  </a:lnTo>
                  <a:lnTo>
                    <a:pt x="47" y="221"/>
                  </a:lnTo>
                  <a:lnTo>
                    <a:pt x="48" y="224"/>
                  </a:lnTo>
                  <a:lnTo>
                    <a:pt x="48" y="228"/>
                  </a:lnTo>
                  <a:lnTo>
                    <a:pt x="49" y="230"/>
                  </a:lnTo>
                  <a:lnTo>
                    <a:pt x="49" y="233"/>
                  </a:lnTo>
                  <a:lnTo>
                    <a:pt x="50" y="236"/>
                  </a:lnTo>
                  <a:lnTo>
                    <a:pt x="50" y="238"/>
                  </a:lnTo>
                  <a:lnTo>
                    <a:pt x="50" y="240"/>
                  </a:lnTo>
                  <a:lnTo>
                    <a:pt x="51" y="244"/>
                  </a:lnTo>
                  <a:lnTo>
                    <a:pt x="52" y="245"/>
                  </a:lnTo>
                  <a:lnTo>
                    <a:pt x="52" y="248"/>
                  </a:lnTo>
                  <a:lnTo>
                    <a:pt x="53" y="248"/>
                  </a:lnTo>
                  <a:lnTo>
                    <a:pt x="66" y="292"/>
                  </a:lnTo>
                  <a:lnTo>
                    <a:pt x="65" y="288"/>
                  </a:lnTo>
                  <a:lnTo>
                    <a:pt x="65" y="285"/>
                  </a:lnTo>
                  <a:lnTo>
                    <a:pt x="65" y="283"/>
                  </a:lnTo>
                  <a:lnTo>
                    <a:pt x="64" y="279"/>
                  </a:lnTo>
                  <a:lnTo>
                    <a:pt x="64" y="276"/>
                  </a:lnTo>
                  <a:lnTo>
                    <a:pt x="64" y="273"/>
                  </a:lnTo>
                  <a:lnTo>
                    <a:pt x="64" y="272"/>
                  </a:lnTo>
                  <a:lnTo>
                    <a:pt x="64" y="269"/>
                  </a:lnTo>
                  <a:lnTo>
                    <a:pt x="64" y="268"/>
                  </a:lnTo>
                  <a:lnTo>
                    <a:pt x="63" y="265"/>
                  </a:lnTo>
                  <a:lnTo>
                    <a:pt x="63" y="263"/>
                  </a:lnTo>
                  <a:lnTo>
                    <a:pt x="63" y="261"/>
                  </a:lnTo>
                  <a:lnTo>
                    <a:pt x="63" y="259"/>
                  </a:lnTo>
                  <a:lnTo>
                    <a:pt x="63" y="256"/>
                  </a:lnTo>
                  <a:lnTo>
                    <a:pt x="63" y="254"/>
                  </a:lnTo>
                  <a:lnTo>
                    <a:pt x="63" y="251"/>
                  </a:lnTo>
                  <a:lnTo>
                    <a:pt x="63" y="249"/>
                  </a:lnTo>
                  <a:lnTo>
                    <a:pt x="62" y="245"/>
                  </a:lnTo>
                  <a:lnTo>
                    <a:pt x="62" y="242"/>
                  </a:lnTo>
                  <a:lnTo>
                    <a:pt x="61" y="239"/>
                  </a:lnTo>
                  <a:lnTo>
                    <a:pt x="61" y="236"/>
                  </a:lnTo>
                  <a:lnTo>
                    <a:pt x="61" y="233"/>
                  </a:lnTo>
                  <a:lnTo>
                    <a:pt x="61" y="230"/>
                  </a:lnTo>
                  <a:lnTo>
                    <a:pt x="61" y="228"/>
                  </a:lnTo>
                  <a:lnTo>
                    <a:pt x="61" y="225"/>
                  </a:lnTo>
                  <a:lnTo>
                    <a:pt x="61" y="221"/>
                  </a:lnTo>
                  <a:lnTo>
                    <a:pt x="61" y="218"/>
                  </a:lnTo>
                  <a:lnTo>
                    <a:pt x="60" y="215"/>
                  </a:lnTo>
                  <a:lnTo>
                    <a:pt x="60" y="212"/>
                  </a:lnTo>
                  <a:lnTo>
                    <a:pt x="60" y="208"/>
                  </a:lnTo>
                  <a:lnTo>
                    <a:pt x="60" y="205"/>
                  </a:lnTo>
                  <a:lnTo>
                    <a:pt x="60" y="202"/>
                  </a:lnTo>
                  <a:lnTo>
                    <a:pt x="60" y="199"/>
                  </a:lnTo>
                  <a:lnTo>
                    <a:pt x="60" y="195"/>
                  </a:lnTo>
                  <a:lnTo>
                    <a:pt x="60" y="192"/>
                  </a:lnTo>
                  <a:lnTo>
                    <a:pt x="60" y="187"/>
                  </a:lnTo>
                  <a:lnTo>
                    <a:pt x="60" y="183"/>
                  </a:lnTo>
                  <a:lnTo>
                    <a:pt x="59" y="180"/>
                  </a:lnTo>
                  <a:lnTo>
                    <a:pt x="59" y="176"/>
                  </a:lnTo>
                  <a:lnTo>
                    <a:pt x="59" y="172"/>
                  </a:lnTo>
                  <a:lnTo>
                    <a:pt x="59" y="169"/>
                  </a:lnTo>
                  <a:lnTo>
                    <a:pt x="59" y="165"/>
                  </a:lnTo>
                  <a:lnTo>
                    <a:pt x="59" y="162"/>
                  </a:lnTo>
                  <a:lnTo>
                    <a:pt x="59" y="158"/>
                  </a:lnTo>
                  <a:lnTo>
                    <a:pt x="59" y="154"/>
                  </a:lnTo>
                  <a:lnTo>
                    <a:pt x="59" y="150"/>
                  </a:lnTo>
                  <a:lnTo>
                    <a:pt x="59" y="147"/>
                  </a:lnTo>
                  <a:lnTo>
                    <a:pt x="59" y="143"/>
                  </a:lnTo>
                  <a:lnTo>
                    <a:pt x="60" y="139"/>
                  </a:lnTo>
                  <a:lnTo>
                    <a:pt x="59" y="134"/>
                  </a:lnTo>
                  <a:lnTo>
                    <a:pt x="59" y="130"/>
                  </a:lnTo>
                  <a:lnTo>
                    <a:pt x="59" y="126"/>
                  </a:lnTo>
                  <a:lnTo>
                    <a:pt x="59" y="123"/>
                  </a:lnTo>
                  <a:lnTo>
                    <a:pt x="59" y="119"/>
                  </a:lnTo>
                  <a:lnTo>
                    <a:pt x="58" y="115"/>
                  </a:lnTo>
                  <a:lnTo>
                    <a:pt x="58" y="112"/>
                  </a:lnTo>
                  <a:lnTo>
                    <a:pt x="58" y="108"/>
                  </a:lnTo>
                  <a:lnTo>
                    <a:pt x="57" y="105"/>
                  </a:lnTo>
                  <a:lnTo>
                    <a:pt x="56" y="101"/>
                  </a:lnTo>
                  <a:lnTo>
                    <a:pt x="56" y="98"/>
                  </a:lnTo>
                  <a:lnTo>
                    <a:pt x="55" y="95"/>
                  </a:lnTo>
                  <a:lnTo>
                    <a:pt x="54" y="91"/>
                  </a:lnTo>
                  <a:lnTo>
                    <a:pt x="54" y="88"/>
                  </a:lnTo>
                  <a:lnTo>
                    <a:pt x="53" y="85"/>
                  </a:lnTo>
                  <a:lnTo>
                    <a:pt x="53" y="82"/>
                  </a:lnTo>
                  <a:lnTo>
                    <a:pt x="51" y="78"/>
                  </a:lnTo>
                  <a:lnTo>
                    <a:pt x="50" y="75"/>
                  </a:lnTo>
                  <a:lnTo>
                    <a:pt x="49" y="72"/>
                  </a:lnTo>
                  <a:lnTo>
                    <a:pt x="49" y="69"/>
                  </a:lnTo>
                  <a:lnTo>
                    <a:pt x="48" y="66"/>
                  </a:lnTo>
                  <a:lnTo>
                    <a:pt x="47" y="63"/>
                  </a:lnTo>
                  <a:lnTo>
                    <a:pt x="46" y="60"/>
                  </a:lnTo>
                  <a:lnTo>
                    <a:pt x="45" y="58"/>
                  </a:lnTo>
                  <a:lnTo>
                    <a:pt x="44" y="55"/>
                  </a:lnTo>
                  <a:lnTo>
                    <a:pt x="43" y="53"/>
                  </a:lnTo>
                  <a:lnTo>
                    <a:pt x="42" y="50"/>
                  </a:lnTo>
                  <a:lnTo>
                    <a:pt x="41" y="48"/>
                  </a:lnTo>
                  <a:lnTo>
                    <a:pt x="40" y="45"/>
                  </a:lnTo>
                  <a:lnTo>
                    <a:pt x="39" y="43"/>
                  </a:lnTo>
                  <a:lnTo>
                    <a:pt x="38" y="41"/>
                  </a:lnTo>
                  <a:lnTo>
                    <a:pt x="37" y="39"/>
                  </a:lnTo>
                  <a:lnTo>
                    <a:pt x="35" y="36"/>
                  </a:lnTo>
                  <a:lnTo>
                    <a:pt x="34" y="34"/>
                  </a:lnTo>
                  <a:lnTo>
                    <a:pt x="33" y="32"/>
                  </a:lnTo>
                  <a:lnTo>
                    <a:pt x="32" y="30"/>
                  </a:lnTo>
                  <a:lnTo>
                    <a:pt x="31" y="28"/>
                  </a:lnTo>
                  <a:lnTo>
                    <a:pt x="30" y="25"/>
                  </a:lnTo>
                  <a:lnTo>
                    <a:pt x="29" y="23"/>
                  </a:lnTo>
                  <a:lnTo>
                    <a:pt x="28" y="22"/>
                  </a:lnTo>
                  <a:lnTo>
                    <a:pt x="25" y="18"/>
                  </a:lnTo>
                  <a:lnTo>
                    <a:pt x="22" y="16"/>
                  </a:lnTo>
                  <a:lnTo>
                    <a:pt x="20" y="13"/>
                  </a:lnTo>
                  <a:lnTo>
                    <a:pt x="19" y="11"/>
                  </a:lnTo>
                  <a:lnTo>
                    <a:pt x="17" y="8"/>
                  </a:lnTo>
                  <a:lnTo>
                    <a:pt x="15" y="6"/>
                  </a:lnTo>
                  <a:lnTo>
                    <a:pt x="14" y="4"/>
                  </a:lnTo>
                  <a:lnTo>
                    <a:pt x="13" y="3"/>
                  </a:lnTo>
                  <a:lnTo>
                    <a:pt x="12" y="2"/>
                  </a:lnTo>
                  <a:lnTo>
                    <a:pt x="11" y="1"/>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7" name="Freeform 205">
              <a:extLst>
                <a:ext uri="{FF2B5EF4-FFF2-40B4-BE49-F238E27FC236}">
                  <a16:creationId xmlns:a16="http://schemas.microsoft.com/office/drawing/2014/main" id="{6C1885FC-9182-5203-B60D-FD9C01340407}"/>
                </a:ext>
              </a:extLst>
            </p:cNvPr>
            <p:cNvSpPr>
              <a:spLocks/>
            </p:cNvSpPr>
            <p:nvPr/>
          </p:nvSpPr>
          <p:spPr bwMode="auto">
            <a:xfrm>
              <a:off x="1640" y="1900"/>
              <a:ext cx="60" cy="51"/>
            </a:xfrm>
            <a:custGeom>
              <a:avLst/>
              <a:gdLst/>
              <a:ahLst/>
              <a:cxnLst>
                <a:cxn ang="0">
                  <a:pos x="104" y="0"/>
                </a:cxn>
                <a:cxn ang="0">
                  <a:pos x="75" y="26"/>
                </a:cxn>
                <a:cxn ang="0">
                  <a:pos x="43" y="63"/>
                </a:cxn>
                <a:cxn ang="0">
                  <a:pos x="38" y="74"/>
                </a:cxn>
                <a:cxn ang="0">
                  <a:pos x="23" y="80"/>
                </a:cxn>
                <a:cxn ang="0">
                  <a:pos x="0" y="91"/>
                </a:cxn>
                <a:cxn ang="0">
                  <a:pos x="40" y="85"/>
                </a:cxn>
                <a:cxn ang="0">
                  <a:pos x="102" y="19"/>
                </a:cxn>
                <a:cxn ang="0">
                  <a:pos x="104" y="0"/>
                </a:cxn>
                <a:cxn ang="0">
                  <a:pos x="104" y="0"/>
                </a:cxn>
              </a:cxnLst>
              <a:rect l="0" t="0" r="r" b="b"/>
              <a:pathLst>
                <a:path w="104" h="91">
                  <a:moveTo>
                    <a:pt x="104" y="0"/>
                  </a:moveTo>
                  <a:lnTo>
                    <a:pt x="75" y="26"/>
                  </a:lnTo>
                  <a:lnTo>
                    <a:pt x="43" y="63"/>
                  </a:lnTo>
                  <a:lnTo>
                    <a:pt x="38" y="74"/>
                  </a:lnTo>
                  <a:lnTo>
                    <a:pt x="23" y="80"/>
                  </a:lnTo>
                  <a:lnTo>
                    <a:pt x="0" y="91"/>
                  </a:lnTo>
                  <a:lnTo>
                    <a:pt x="40" y="85"/>
                  </a:lnTo>
                  <a:lnTo>
                    <a:pt x="102" y="19"/>
                  </a:lnTo>
                  <a:lnTo>
                    <a:pt x="104" y="0"/>
                  </a:lnTo>
                  <a:lnTo>
                    <a:pt x="10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8" name="Freeform 206">
              <a:extLst>
                <a:ext uri="{FF2B5EF4-FFF2-40B4-BE49-F238E27FC236}">
                  <a16:creationId xmlns:a16="http://schemas.microsoft.com/office/drawing/2014/main" id="{8056120C-D5E5-BCC3-EFD6-D8D46D434E8B}"/>
                </a:ext>
              </a:extLst>
            </p:cNvPr>
            <p:cNvSpPr>
              <a:spLocks/>
            </p:cNvSpPr>
            <p:nvPr/>
          </p:nvSpPr>
          <p:spPr bwMode="auto">
            <a:xfrm>
              <a:off x="1596" y="1937"/>
              <a:ext cx="49" cy="24"/>
            </a:xfrm>
            <a:custGeom>
              <a:avLst/>
              <a:gdLst/>
              <a:ahLst/>
              <a:cxnLst>
                <a:cxn ang="0">
                  <a:pos x="88" y="25"/>
                </a:cxn>
                <a:cxn ang="0">
                  <a:pos x="86" y="26"/>
                </a:cxn>
                <a:cxn ang="0">
                  <a:pos x="82" y="28"/>
                </a:cxn>
                <a:cxn ang="0">
                  <a:pos x="80" y="29"/>
                </a:cxn>
                <a:cxn ang="0">
                  <a:pos x="78" y="30"/>
                </a:cxn>
                <a:cxn ang="0">
                  <a:pos x="75" y="32"/>
                </a:cxn>
                <a:cxn ang="0">
                  <a:pos x="72" y="33"/>
                </a:cxn>
                <a:cxn ang="0">
                  <a:pos x="69" y="35"/>
                </a:cxn>
                <a:cxn ang="0">
                  <a:pos x="66" y="36"/>
                </a:cxn>
                <a:cxn ang="0">
                  <a:pos x="64" y="38"/>
                </a:cxn>
                <a:cxn ang="0">
                  <a:pos x="61" y="39"/>
                </a:cxn>
                <a:cxn ang="0">
                  <a:pos x="58" y="40"/>
                </a:cxn>
                <a:cxn ang="0">
                  <a:pos x="56" y="41"/>
                </a:cxn>
                <a:cxn ang="0">
                  <a:pos x="53" y="42"/>
                </a:cxn>
                <a:cxn ang="0">
                  <a:pos x="52" y="42"/>
                </a:cxn>
                <a:cxn ang="0">
                  <a:pos x="49" y="41"/>
                </a:cxn>
                <a:cxn ang="0">
                  <a:pos x="47" y="41"/>
                </a:cxn>
                <a:cxn ang="0">
                  <a:pos x="44" y="39"/>
                </a:cxn>
                <a:cxn ang="0">
                  <a:pos x="42" y="38"/>
                </a:cxn>
                <a:cxn ang="0">
                  <a:pos x="39" y="36"/>
                </a:cxn>
                <a:cxn ang="0">
                  <a:pos x="35" y="34"/>
                </a:cxn>
                <a:cxn ang="0">
                  <a:pos x="32" y="32"/>
                </a:cxn>
                <a:cxn ang="0">
                  <a:pos x="29" y="30"/>
                </a:cxn>
                <a:cxn ang="0">
                  <a:pos x="25" y="27"/>
                </a:cxn>
                <a:cxn ang="0">
                  <a:pos x="22" y="25"/>
                </a:cxn>
                <a:cxn ang="0">
                  <a:pos x="19" y="23"/>
                </a:cxn>
                <a:cxn ang="0">
                  <a:pos x="17" y="21"/>
                </a:cxn>
                <a:cxn ang="0">
                  <a:pos x="14" y="20"/>
                </a:cxn>
                <a:cxn ang="0">
                  <a:pos x="13" y="19"/>
                </a:cxn>
                <a:cxn ang="0">
                  <a:pos x="12" y="18"/>
                </a:cxn>
                <a:cxn ang="0">
                  <a:pos x="0" y="0"/>
                </a:cxn>
                <a:cxn ang="0">
                  <a:pos x="41" y="25"/>
                </a:cxn>
                <a:cxn ang="0">
                  <a:pos x="88" y="25"/>
                </a:cxn>
                <a:cxn ang="0">
                  <a:pos x="88" y="25"/>
                </a:cxn>
              </a:cxnLst>
              <a:rect l="0" t="0" r="r" b="b"/>
              <a:pathLst>
                <a:path w="88" h="42">
                  <a:moveTo>
                    <a:pt x="88" y="25"/>
                  </a:moveTo>
                  <a:lnTo>
                    <a:pt x="86" y="26"/>
                  </a:lnTo>
                  <a:lnTo>
                    <a:pt x="82" y="28"/>
                  </a:lnTo>
                  <a:lnTo>
                    <a:pt x="80" y="29"/>
                  </a:lnTo>
                  <a:lnTo>
                    <a:pt x="78" y="30"/>
                  </a:lnTo>
                  <a:lnTo>
                    <a:pt x="75" y="32"/>
                  </a:lnTo>
                  <a:lnTo>
                    <a:pt x="72" y="33"/>
                  </a:lnTo>
                  <a:lnTo>
                    <a:pt x="69" y="35"/>
                  </a:lnTo>
                  <a:lnTo>
                    <a:pt x="66" y="36"/>
                  </a:lnTo>
                  <a:lnTo>
                    <a:pt x="64" y="38"/>
                  </a:lnTo>
                  <a:lnTo>
                    <a:pt x="61" y="39"/>
                  </a:lnTo>
                  <a:lnTo>
                    <a:pt x="58" y="40"/>
                  </a:lnTo>
                  <a:lnTo>
                    <a:pt x="56" y="41"/>
                  </a:lnTo>
                  <a:lnTo>
                    <a:pt x="53" y="42"/>
                  </a:lnTo>
                  <a:lnTo>
                    <a:pt x="52" y="42"/>
                  </a:lnTo>
                  <a:lnTo>
                    <a:pt x="49" y="41"/>
                  </a:lnTo>
                  <a:lnTo>
                    <a:pt x="47" y="41"/>
                  </a:lnTo>
                  <a:lnTo>
                    <a:pt x="44" y="39"/>
                  </a:lnTo>
                  <a:lnTo>
                    <a:pt x="42" y="38"/>
                  </a:lnTo>
                  <a:lnTo>
                    <a:pt x="39" y="36"/>
                  </a:lnTo>
                  <a:lnTo>
                    <a:pt x="35" y="34"/>
                  </a:lnTo>
                  <a:lnTo>
                    <a:pt x="32" y="32"/>
                  </a:lnTo>
                  <a:lnTo>
                    <a:pt x="29" y="30"/>
                  </a:lnTo>
                  <a:lnTo>
                    <a:pt x="25" y="27"/>
                  </a:lnTo>
                  <a:lnTo>
                    <a:pt x="22" y="25"/>
                  </a:lnTo>
                  <a:lnTo>
                    <a:pt x="19" y="23"/>
                  </a:lnTo>
                  <a:lnTo>
                    <a:pt x="17" y="21"/>
                  </a:lnTo>
                  <a:lnTo>
                    <a:pt x="14" y="20"/>
                  </a:lnTo>
                  <a:lnTo>
                    <a:pt x="13" y="19"/>
                  </a:lnTo>
                  <a:lnTo>
                    <a:pt x="12" y="18"/>
                  </a:lnTo>
                  <a:lnTo>
                    <a:pt x="0" y="0"/>
                  </a:lnTo>
                  <a:lnTo>
                    <a:pt x="41" y="25"/>
                  </a:lnTo>
                  <a:lnTo>
                    <a:pt x="88" y="25"/>
                  </a:lnTo>
                  <a:lnTo>
                    <a:pt x="88" y="2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9" name="Freeform 207">
              <a:extLst>
                <a:ext uri="{FF2B5EF4-FFF2-40B4-BE49-F238E27FC236}">
                  <a16:creationId xmlns:a16="http://schemas.microsoft.com/office/drawing/2014/main" id="{0028F0A8-AC7D-6B80-5B1C-BAB0D620301D}"/>
                </a:ext>
              </a:extLst>
            </p:cNvPr>
            <p:cNvSpPr>
              <a:spLocks/>
            </p:cNvSpPr>
            <p:nvPr/>
          </p:nvSpPr>
          <p:spPr bwMode="auto">
            <a:xfrm>
              <a:off x="1611" y="1910"/>
              <a:ext cx="60" cy="32"/>
            </a:xfrm>
            <a:custGeom>
              <a:avLst/>
              <a:gdLst/>
              <a:ahLst/>
              <a:cxnLst>
                <a:cxn ang="0">
                  <a:pos x="104" y="3"/>
                </a:cxn>
                <a:cxn ang="0">
                  <a:pos x="78" y="5"/>
                </a:cxn>
                <a:cxn ang="0">
                  <a:pos x="48" y="10"/>
                </a:cxn>
                <a:cxn ang="0">
                  <a:pos x="33" y="0"/>
                </a:cxn>
                <a:cxn ang="0">
                  <a:pos x="36" y="16"/>
                </a:cxn>
                <a:cxn ang="0">
                  <a:pos x="45" y="25"/>
                </a:cxn>
                <a:cxn ang="0">
                  <a:pos x="19" y="40"/>
                </a:cxn>
                <a:cxn ang="0">
                  <a:pos x="0" y="47"/>
                </a:cxn>
                <a:cxn ang="0">
                  <a:pos x="33" y="56"/>
                </a:cxn>
                <a:cxn ang="0">
                  <a:pos x="83" y="28"/>
                </a:cxn>
                <a:cxn ang="0">
                  <a:pos x="77" y="19"/>
                </a:cxn>
                <a:cxn ang="0">
                  <a:pos x="104" y="3"/>
                </a:cxn>
                <a:cxn ang="0">
                  <a:pos x="104" y="3"/>
                </a:cxn>
              </a:cxnLst>
              <a:rect l="0" t="0" r="r" b="b"/>
              <a:pathLst>
                <a:path w="104" h="56">
                  <a:moveTo>
                    <a:pt x="104" y="3"/>
                  </a:moveTo>
                  <a:lnTo>
                    <a:pt x="78" y="5"/>
                  </a:lnTo>
                  <a:lnTo>
                    <a:pt x="48" y="10"/>
                  </a:lnTo>
                  <a:lnTo>
                    <a:pt x="33" y="0"/>
                  </a:lnTo>
                  <a:lnTo>
                    <a:pt x="36" y="16"/>
                  </a:lnTo>
                  <a:lnTo>
                    <a:pt x="45" y="25"/>
                  </a:lnTo>
                  <a:lnTo>
                    <a:pt x="19" y="40"/>
                  </a:lnTo>
                  <a:lnTo>
                    <a:pt x="0" y="47"/>
                  </a:lnTo>
                  <a:lnTo>
                    <a:pt x="33" y="56"/>
                  </a:lnTo>
                  <a:lnTo>
                    <a:pt x="83" y="28"/>
                  </a:lnTo>
                  <a:lnTo>
                    <a:pt x="77" y="19"/>
                  </a:lnTo>
                  <a:lnTo>
                    <a:pt x="104" y="3"/>
                  </a:lnTo>
                  <a:lnTo>
                    <a:pt x="104"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0" name="Freeform 208">
              <a:extLst>
                <a:ext uri="{FF2B5EF4-FFF2-40B4-BE49-F238E27FC236}">
                  <a16:creationId xmlns:a16="http://schemas.microsoft.com/office/drawing/2014/main" id="{DF658A33-2929-5FC2-0A97-F35CBB172AFD}"/>
                </a:ext>
              </a:extLst>
            </p:cNvPr>
            <p:cNvSpPr>
              <a:spLocks/>
            </p:cNvSpPr>
            <p:nvPr/>
          </p:nvSpPr>
          <p:spPr bwMode="auto">
            <a:xfrm>
              <a:off x="1655" y="1822"/>
              <a:ext cx="20" cy="75"/>
            </a:xfrm>
            <a:custGeom>
              <a:avLst/>
              <a:gdLst/>
              <a:ahLst/>
              <a:cxnLst>
                <a:cxn ang="0">
                  <a:pos x="1" y="1"/>
                </a:cxn>
                <a:cxn ang="0">
                  <a:pos x="3" y="5"/>
                </a:cxn>
                <a:cxn ang="0">
                  <a:pos x="5" y="10"/>
                </a:cxn>
                <a:cxn ang="0">
                  <a:pos x="9" y="16"/>
                </a:cxn>
                <a:cxn ang="0">
                  <a:pos x="13" y="23"/>
                </a:cxn>
                <a:cxn ang="0">
                  <a:pos x="14" y="27"/>
                </a:cxn>
                <a:cxn ang="0">
                  <a:pos x="16" y="31"/>
                </a:cxn>
                <a:cxn ang="0">
                  <a:pos x="17" y="35"/>
                </a:cxn>
                <a:cxn ang="0">
                  <a:pos x="19" y="39"/>
                </a:cxn>
                <a:cxn ang="0">
                  <a:pos x="20" y="44"/>
                </a:cxn>
                <a:cxn ang="0">
                  <a:pos x="21" y="48"/>
                </a:cxn>
                <a:cxn ang="0">
                  <a:pos x="21" y="52"/>
                </a:cxn>
                <a:cxn ang="0">
                  <a:pos x="21" y="56"/>
                </a:cxn>
                <a:cxn ang="0">
                  <a:pos x="21" y="60"/>
                </a:cxn>
                <a:cxn ang="0">
                  <a:pos x="21" y="64"/>
                </a:cxn>
                <a:cxn ang="0">
                  <a:pos x="21" y="68"/>
                </a:cxn>
                <a:cxn ang="0">
                  <a:pos x="21" y="72"/>
                </a:cxn>
                <a:cxn ang="0">
                  <a:pos x="21" y="80"/>
                </a:cxn>
                <a:cxn ang="0">
                  <a:pos x="20" y="86"/>
                </a:cxn>
                <a:cxn ang="0">
                  <a:pos x="19" y="91"/>
                </a:cxn>
                <a:cxn ang="0">
                  <a:pos x="19" y="94"/>
                </a:cxn>
                <a:cxn ang="0">
                  <a:pos x="19" y="96"/>
                </a:cxn>
                <a:cxn ang="0">
                  <a:pos x="15" y="127"/>
                </a:cxn>
                <a:cxn ang="0">
                  <a:pos x="17" y="122"/>
                </a:cxn>
                <a:cxn ang="0">
                  <a:pos x="21" y="118"/>
                </a:cxn>
                <a:cxn ang="0">
                  <a:pos x="27" y="115"/>
                </a:cxn>
                <a:cxn ang="0">
                  <a:pos x="30" y="111"/>
                </a:cxn>
                <a:cxn ang="0">
                  <a:pos x="32" y="106"/>
                </a:cxn>
                <a:cxn ang="0">
                  <a:pos x="33" y="98"/>
                </a:cxn>
                <a:cxn ang="0">
                  <a:pos x="34" y="93"/>
                </a:cxn>
                <a:cxn ang="0">
                  <a:pos x="34" y="89"/>
                </a:cxn>
                <a:cxn ang="0">
                  <a:pos x="34" y="85"/>
                </a:cxn>
                <a:cxn ang="0">
                  <a:pos x="34" y="81"/>
                </a:cxn>
                <a:cxn ang="0">
                  <a:pos x="34" y="75"/>
                </a:cxn>
                <a:cxn ang="0">
                  <a:pos x="34" y="70"/>
                </a:cxn>
                <a:cxn ang="0">
                  <a:pos x="33" y="68"/>
                </a:cxn>
                <a:cxn ang="0">
                  <a:pos x="33" y="65"/>
                </a:cxn>
                <a:cxn ang="0">
                  <a:pos x="32" y="60"/>
                </a:cxn>
                <a:cxn ang="0">
                  <a:pos x="31" y="53"/>
                </a:cxn>
                <a:cxn ang="0">
                  <a:pos x="30" y="48"/>
                </a:cxn>
                <a:cxn ang="0">
                  <a:pos x="29" y="44"/>
                </a:cxn>
                <a:cxn ang="0">
                  <a:pos x="28" y="39"/>
                </a:cxn>
                <a:cxn ang="0">
                  <a:pos x="27" y="35"/>
                </a:cxn>
                <a:cxn ang="0">
                  <a:pos x="26" y="31"/>
                </a:cxn>
                <a:cxn ang="0">
                  <a:pos x="25" y="27"/>
                </a:cxn>
                <a:cxn ang="0">
                  <a:pos x="23" y="21"/>
                </a:cxn>
                <a:cxn ang="0">
                  <a:pos x="19" y="15"/>
                </a:cxn>
                <a:cxn ang="0">
                  <a:pos x="15" y="10"/>
                </a:cxn>
                <a:cxn ang="0">
                  <a:pos x="10" y="5"/>
                </a:cxn>
                <a:cxn ang="0">
                  <a:pos x="4" y="1"/>
                </a:cxn>
                <a:cxn ang="0">
                  <a:pos x="0" y="0"/>
                </a:cxn>
                <a:cxn ang="0">
                  <a:pos x="0" y="0"/>
                </a:cxn>
              </a:cxnLst>
              <a:rect l="0" t="0" r="r" b="b"/>
              <a:pathLst>
                <a:path w="34" h="131">
                  <a:moveTo>
                    <a:pt x="0" y="0"/>
                  </a:moveTo>
                  <a:lnTo>
                    <a:pt x="1" y="1"/>
                  </a:lnTo>
                  <a:lnTo>
                    <a:pt x="1" y="2"/>
                  </a:lnTo>
                  <a:lnTo>
                    <a:pt x="3" y="5"/>
                  </a:lnTo>
                  <a:lnTo>
                    <a:pt x="4" y="7"/>
                  </a:lnTo>
                  <a:lnTo>
                    <a:pt x="5" y="10"/>
                  </a:lnTo>
                  <a:lnTo>
                    <a:pt x="7" y="13"/>
                  </a:lnTo>
                  <a:lnTo>
                    <a:pt x="9" y="16"/>
                  </a:lnTo>
                  <a:lnTo>
                    <a:pt x="11" y="19"/>
                  </a:lnTo>
                  <a:lnTo>
                    <a:pt x="13" y="23"/>
                  </a:lnTo>
                  <a:lnTo>
                    <a:pt x="13" y="25"/>
                  </a:lnTo>
                  <a:lnTo>
                    <a:pt x="14" y="27"/>
                  </a:lnTo>
                  <a:lnTo>
                    <a:pt x="15" y="29"/>
                  </a:lnTo>
                  <a:lnTo>
                    <a:pt x="16" y="31"/>
                  </a:lnTo>
                  <a:lnTo>
                    <a:pt x="16" y="33"/>
                  </a:lnTo>
                  <a:lnTo>
                    <a:pt x="17" y="35"/>
                  </a:lnTo>
                  <a:lnTo>
                    <a:pt x="18" y="37"/>
                  </a:lnTo>
                  <a:lnTo>
                    <a:pt x="19" y="39"/>
                  </a:lnTo>
                  <a:lnTo>
                    <a:pt x="19" y="41"/>
                  </a:lnTo>
                  <a:lnTo>
                    <a:pt x="20" y="44"/>
                  </a:lnTo>
                  <a:lnTo>
                    <a:pt x="20" y="46"/>
                  </a:lnTo>
                  <a:lnTo>
                    <a:pt x="21" y="48"/>
                  </a:lnTo>
                  <a:lnTo>
                    <a:pt x="21" y="50"/>
                  </a:lnTo>
                  <a:lnTo>
                    <a:pt x="21" y="52"/>
                  </a:lnTo>
                  <a:lnTo>
                    <a:pt x="21" y="54"/>
                  </a:lnTo>
                  <a:lnTo>
                    <a:pt x="21" y="56"/>
                  </a:lnTo>
                  <a:lnTo>
                    <a:pt x="21" y="58"/>
                  </a:lnTo>
                  <a:lnTo>
                    <a:pt x="21" y="60"/>
                  </a:lnTo>
                  <a:lnTo>
                    <a:pt x="21" y="62"/>
                  </a:lnTo>
                  <a:lnTo>
                    <a:pt x="21" y="64"/>
                  </a:lnTo>
                  <a:lnTo>
                    <a:pt x="21" y="66"/>
                  </a:lnTo>
                  <a:lnTo>
                    <a:pt x="21" y="68"/>
                  </a:lnTo>
                  <a:lnTo>
                    <a:pt x="21" y="70"/>
                  </a:lnTo>
                  <a:lnTo>
                    <a:pt x="21" y="72"/>
                  </a:lnTo>
                  <a:lnTo>
                    <a:pt x="21" y="76"/>
                  </a:lnTo>
                  <a:lnTo>
                    <a:pt x="21" y="80"/>
                  </a:lnTo>
                  <a:lnTo>
                    <a:pt x="20" y="83"/>
                  </a:lnTo>
                  <a:lnTo>
                    <a:pt x="20" y="86"/>
                  </a:lnTo>
                  <a:lnTo>
                    <a:pt x="19" y="89"/>
                  </a:lnTo>
                  <a:lnTo>
                    <a:pt x="19" y="91"/>
                  </a:lnTo>
                  <a:lnTo>
                    <a:pt x="19" y="93"/>
                  </a:lnTo>
                  <a:lnTo>
                    <a:pt x="19" y="94"/>
                  </a:lnTo>
                  <a:lnTo>
                    <a:pt x="19" y="95"/>
                  </a:lnTo>
                  <a:lnTo>
                    <a:pt x="19" y="96"/>
                  </a:lnTo>
                  <a:lnTo>
                    <a:pt x="3" y="131"/>
                  </a:lnTo>
                  <a:lnTo>
                    <a:pt x="15" y="127"/>
                  </a:lnTo>
                  <a:lnTo>
                    <a:pt x="16" y="125"/>
                  </a:lnTo>
                  <a:lnTo>
                    <a:pt x="17" y="122"/>
                  </a:lnTo>
                  <a:lnTo>
                    <a:pt x="19" y="120"/>
                  </a:lnTo>
                  <a:lnTo>
                    <a:pt x="21" y="118"/>
                  </a:lnTo>
                  <a:lnTo>
                    <a:pt x="24" y="116"/>
                  </a:lnTo>
                  <a:lnTo>
                    <a:pt x="27" y="115"/>
                  </a:lnTo>
                  <a:lnTo>
                    <a:pt x="28" y="113"/>
                  </a:lnTo>
                  <a:lnTo>
                    <a:pt x="30" y="111"/>
                  </a:lnTo>
                  <a:lnTo>
                    <a:pt x="31" y="108"/>
                  </a:lnTo>
                  <a:lnTo>
                    <a:pt x="32" y="106"/>
                  </a:lnTo>
                  <a:lnTo>
                    <a:pt x="33" y="102"/>
                  </a:lnTo>
                  <a:lnTo>
                    <a:pt x="33" y="98"/>
                  </a:lnTo>
                  <a:lnTo>
                    <a:pt x="33" y="95"/>
                  </a:lnTo>
                  <a:lnTo>
                    <a:pt x="34" y="93"/>
                  </a:lnTo>
                  <a:lnTo>
                    <a:pt x="34" y="91"/>
                  </a:lnTo>
                  <a:lnTo>
                    <a:pt x="34" y="89"/>
                  </a:lnTo>
                  <a:lnTo>
                    <a:pt x="34" y="87"/>
                  </a:lnTo>
                  <a:lnTo>
                    <a:pt x="34" y="85"/>
                  </a:lnTo>
                  <a:lnTo>
                    <a:pt x="34" y="83"/>
                  </a:lnTo>
                  <a:lnTo>
                    <a:pt x="34" y="81"/>
                  </a:lnTo>
                  <a:lnTo>
                    <a:pt x="34" y="78"/>
                  </a:lnTo>
                  <a:lnTo>
                    <a:pt x="34" y="75"/>
                  </a:lnTo>
                  <a:lnTo>
                    <a:pt x="34" y="72"/>
                  </a:lnTo>
                  <a:lnTo>
                    <a:pt x="34" y="70"/>
                  </a:lnTo>
                  <a:lnTo>
                    <a:pt x="34" y="69"/>
                  </a:lnTo>
                  <a:lnTo>
                    <a:pt x="33" y="68"/>
                  </a:lnTo>
                  <a:lnTo>
                    <a:pt x="33" y="67"/>
                  </a:lnTo>
                  <a:lnTo>
                    <a:pt x="33" y="65"/>
                  </a:lnTo>
                  <a:lnTo>
                    <a:pt x="33" y="63"/>
                  </a:lnTo>
                  <a:lnTo>
                    <a:pt x="32" y="60"/>
                  </a:lnTo>
                  <a:lnTo>
                    <a:pt x="32" y="57"/>
                  </a:lnTo>
                  <a:lnTo>
                    <a:pt x="31" y="53"/>
                  </a:lnTo>
                  <a:lnTo>
                    <a:pt x="31" y="50"/>
                  </a:lnTo>
                  <a:lnTo>
                    <a:pt x="30" y="48"/>
                  </a:lnTo>
                  <a:lnTo>
                    <a:pt x="30" y="46"/>
                  </a:lnTo>
                  <a:lnTo>
                    <a:pt x="29" y="44"/>
                  </a:lnTo>
                  <a:lnTo>
                    <a:pt x="28" y="41"/>
                  </a:lnTo>
                  <a:lnTo>
                    <a:pt x="28" y="39"/>
                  </a:lnTo>
                  <a:lnTo>
                    <a:pt x="27" y="37"/>
                  </a:lnTo>
                  <a:lnTo>
                    <a:pt x="27" y="35"/>
                  </a:lnTo>
                  <a:lnTo>
                    <a:pt x="27" y="33"/>
                  </a:lnTo>
                  <a:lnTo>
                    <a:pt x="26" y="31"/>
                  </a:lnTo>
                  <a:lnTo>
                    <a:pt x="25" y="29"/>
                  </a:lnTo>
                  <a:lnTo>
                    <a:pt x="25" y="27"/>
                  </a:lnTo>
                  <a:lnTo>
                    <a:pt x="24" y="25"/>
                  </a:lnTo>
                  <a:lnTo>
                    <a:pt x="23" y="21"/>
                  </a:lnTo>
                  <a:lnTo>
                    <a:pt x="21" y="18"/>
                  </a:lnTo>
                  <a:lnTo>
                    <a:pt x="19" y="15"/>
                  </a:lnTo>
                  <a:lnTo>
                    <a:pt x="17" y="13"/>
                  </a:lnTo>
                  <a:lnTo>
                    <a:pt x="15" y="10"/>
                  </a:lnTo>
                  <a:lnTo>
                    <a:pt x="14" y="8"/>
                  </a:lnTo>
                  <a:lnTo>
                    <a:pt x="10" y="5"/>
                  </a:lnTo>
                  <a:lnTo>
                    <a:pt x="7" y="3"/>
                  </a:lnTo>
                  <a:lnTo>
                    <a:pt x="4" y="1"/>
                  </a:lnTo>
                  <a:lnTo>
                    <a:pt x="2" y="1"/>
                  </a:lnTo>
                  <a:lnTo>
                    <a:pt x="0" y="0"/>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1" name="Freeform 209">
              <a:extLst>
                <a:ext uri="{FF2B5EF4-FFF2-40B4-BE49-F238E27FC236}">
                  <a16:creationId xmlns:a16="http://schemas.microsoft.com/office/drawing/2014/main" id="{24E2AF17-4873-7041-5075-77DD59BFA6A6}"/>
                </a:ext>
              </a:extLst>
            </p:cNvPr>
            <p:cNvSpPr>
              <a:spLocks/>
            </p:cNvSpPr>
            <p:nvPr/>
          </p:nvSpPr>
          <p:spPr bwMode="auto">
            <a:xfrm>
              <a:off x="1629" y="1896"/>
              <a:ext cx="27" cy="16"/>
            </a:xfrm>
            <a:custGeom>
              <a:avLst/>
              <a:gdLst/>
              <a:ahLst/>
              <a:cxnLst>
                <a:cxn ang="0">
                  <a:pos x="36" y="8"/>
                </a:cxn>
                <a:cxn ang="0">
                  <a:pos x="35" y="8"/>
                </a:cxn>
                <a:cxn ang="0">
                  <a:pos x="32" y="8"/>
                </a:cxn>
                <a:cxn ang="0">
                  <a:pos x="30" y="8"/>
                </a:cxn>
                <a:cxn ang="0">
                  <a:pos x="28" y="8"/>
                </a:cxn>
                <a:cxn ang="0">
                  <a:pos x="25" y="8"/>
                </a:cxn>
                <a:cxn ang="0">
                  <a:pos x="23" y="9"/>
                </a:cxn>
                <a:cxn ang="0">
                  <a:pos x="20" y="9"/>
                </a:cxn>
                <a:cxn ang="0">
                  <a:pos x="18" y="9"/>
                </a:cxn>
                <a:cxn ang="0">
                  <a:pos x="15" y="10"/>
                </a:cxn>
                <a:cxn ang="0">
                  <a:pos x="13" y="10"/>
                </a:cxn>
                <a:cxn ang="0">
                  <a:pos x="10" y="11"/>
                </a:cxn>
                <a:cxn ang="0">
                  <a:pos x="8" y="13"/>
                </a:cxn>
                <a:cxn ang="0">
                  <a:pos x="6" y="14"/>
                </a:cxn>
                <a:cxn ang="0">
                  <a:pos x="5" y="17"/>
                </a:cxn>
                <a:cxn ang="0">
                  <a:pos x="5" y="19"/>
                </a:cxn>
                <a:cxn ang="0">
                  <a:pos x="5" y="22"/>
                </a:cxn>
                <a:cxn ang="0">
                  <a:pos x="5" y="24"/>
                </a:cxn>
                <a:cxn ang="0">
                  <a:pos x="5" y="26"/>
                </a:cxn>
                <a:cxn ang="0">
                  <a:pos x="5" y="27"/>
                </a:cxn>
                <a:cxn ang="0">
                  <a:pos x="6" y="28"/>
                </a:cxn>
                <a:cxn ang="0">
                  <a:pos x="4" y="27"/>
                </a:cxn>
                <a:cxn ang="0">
                  <a:pos x="2" y="25"/>
                </a:cxn>
                <a:cxn ang="0">
                  <a:pos x="1" y="23"/>
                </a:cxn>
                <a:cxn ang="0">
                  <a:pos x="1" y="22"/>
                </a:cxn>
                <a:cxn ang="0">
                  <a:pos x="0" y="18"/>
                </a:cxn>
                <a:cxn ang="0">
                  <a:pos x="1" y="16"/>
                </a:cxn>
                <a:cxn ang="0">
                  <a:pos x="2" y="12"/>
                </a:cxn>
                <a:cxn ang="0">
                  <a:pos x="4" y="10"/>
                </a:cxn>
                <a:cxn ang="0">
                  <a:pos x="7" y="7"/>
                </a:cxn>
                <a:cxn ang="0">
                  <a:pos x="10" y="6"/>
                </a:cxn>
                <a:cxn ang="0">
                  <a:pos x="12" y="4"/>
                </a:cxn>
                <a:cxn ang="0">
                  <a:pos x="15" y="3"/>
                </a:cxn>
                <a:cxn ang="0">
                  <a:pos x="17" y="2"/>
                </a:cxn>
                <a:cxn ang="0">
                  <a:pos x="18" y="2"/>
                </a:cxn>
                <a:cxn ang="0">
                  <a:pos x="50" y="0"/>
                </a:cxn>
                <a:cxn ang="0">
                  <a:pos x="41" y="8"/>
                </a:cxn>
                <a:cxn ang="0">
                  <a:pos x="36" y="8"/>
                </a:cxn>
                <a:cxn ang="0">
                  <a:pos x="36" y="8"/>
                </a:cxn>
              </a:cxnLst>
              <a:rect l="0" t="0" r="r" b="b"/>
              <a:pathLst>
                <a:path w="50" h="28">
                  <a:moveTo>
                    <a:pt x="36" y="8"/>
                  </a:moveTo>
                  <a:lnTo>
                    <a:pt x="35" y="8"/>
                  </a:lnTo>
                  <a:lnTo>
                    <a:pt x="32" y="8"/>
                  </a:lnTo>
                  <a:lnTo>
                    <a:pt x="30" y="8"/>
                  </a:lnTo>
                  <a:lnTo>
                    <a:pt x="28" y="8"/>
                  </a:lnTo>
                  <a:lnTo>
                    <a:pt x="25" y="8"/>
                  </a:lnTo>
                  <a:lnTo>
                    <a:pt x="23" y="9"/>
                  </a:lnTo>
                  <a:lnTo>
                    <a:pt x="20" y="9"/>
                  </a:lnTo>
                  <a:lnTo>
                    <a:pt x="18" y="9"/>
                  </a:lnTo>
                  <a:lnTo>
                    <a:pt x="15" y="10"/>
                  </a:lnTo>
                  <a:lnTo>
                    <a:pt x="13" y="10"/>
                  </a:lnTo>
                  <a:lnTo>
                    <a:pt x="10" y="11"/>
                  </a:lnTo>
                  <a:lnTo>
                    <a:pt x="8" y="13"/>
                  </a:lnTo>
                  <a:lnTo>
                    <a:pt x="6" y="14"/>
                  </a:lnTo>
                  <a:lnTo>
                    <a:pt x="5" y="17"/>
                  </a:lnTo>
                  <a:lnTo>
                    <a:pt x="5" y="19"/>
                  </a:lnTo>
                  <a:lnTo>
                    <a:pt x="5" y="22"/>
                  </a:lnTo>
                  <a:lnTo>
                    <a:pt x="5" y="24"/>
                  </a:lnTo>
                  <a:lnTo>
                    <a:pt x="5" y="26"/>
                  </a:lnTo>
                  <a:lnTo>
                    <a:pt x="5" y="27"/>
                  </a:lnTo>
                  <a:lnTo>
                    <a:pt x="6" y="28"/>
                  </a:lnTo>
                  <a:lnTo>
                    <a:pt x="4" y="27"/>
                  </a:lnTo>
                  <a:lnTo>
                    <a:pt x="2" y="25"/>
                  </a:lnTo>
                  <a:lnTo>
                    <a:pt x="1" y="23"/>
                  </a:lnTo>
                  <a:lnTo>
                    <a:pt x="1" y="22"/>
                  </a:lnTo>
                  <a:lnTo>
                    <a:pt x="0" y="18"/>
                  </a:lnTo>
                  <a:lnTo>
                    <a:pt x="1" y="16"/>
                  </a:lnTo>
                  <a:lnTo>
                    <a:pt x="2" y="12"/>
                  </a:lnTo>
                  <a:lnTo>
                    <a:pt x="4" y="10"/>
                  </a:lnTo>
                  <a:lnTo>
                    <a:pt x="7" y="7"/>
                  </a:lnTo>
                  <a:lnTo>
                    <a:pt x="10" y="6"/>
                  </a:lnTo>
                  <a:lnTo>
                    <a:pt x="12" y="4"/>
                  </a:lnTo>
                  <a:lnTo>
                    <a:pt x="15" y="3"/>
                  </a:lnTo>
                  <a:lnTo>
                    <a:pt x="17" y="2"/>
                  </a:lnTo>
                  <a:lnTo>
                    <a:pt x="18" y="2"/>
                  </a:lnTo>
                  <a:lnTo>
                    <a:pt x="50" y="0"/>
                  </a:lnTo>
                  <a:lnTo>
                    <a:pt x="41" y="8"/>
                  </a:lnTo>
                  <a:lnTo>
                    <a:pt x="36" y="8"/>
                  </a:lnTo>
                  <a:lnTo>
                    <a:pt x="36" y="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2" name="Freeform 210">
              <a:extLst>
                <a:ext uri="{FF2B5EF4-FFF2-40B4-BE49-F238E27FC236}">
                  <a16:creationId xmlns:a16="http://schemas.microsoft.com/office/drawing/2014/main" id="{2F4C9DAA-C774-B299-14E8-E248C3331D42}"/>
                </a:ext>
              </a:extLst>
            </p:cNvPr>
            <p:cNvSpPr>
              <a:spLocks/>
            </p:cNvSpPr>
            <p:nvPr/>
          </p:nvSpPr>
          <p:spPr bwMode="auto">
            <a:xfrm>
              <a:off x="1573" y="1820"/>
              <a:ext cx="32" cy="115"/>
            </a:xfrm>
            <a:custGeom>
              <a:avLst/>
              <a:gdLst/>
              <a:ahLst/>
              <a:cxnLst>
                <a:cxn ang="0">
                  <a:pos x="11" y="32"/>
                </a:cxn>
                <a:cxn ang="0">
                  <a:pos x="15" y="39"/>
                </a:cxn>
                <a:cxn ang="0">
                  <a:pos x="19" y="49"/>
                </a:cxn>
                <a:cxn ang="0">
                  <a:pos x="24" y="61"/>
                </a:cxn>
                <a:cxn ang="0">
                  <a:pos x="29" y="74"/>
                </a:cxn>
                <a:cxn ang="0">
                  <a:pos x="34" y="86"/>
                </a:cxn>
                <a:cxn ang="0">
                  <a:pos x="38" y="98"/>
                </a:cxn>
                <a:cxn ang="0">
                  <a:pos x="40" y="108"/>
                </a:cxn>
                <a:cxn ang="0">
                  <a:pos x="41" y="117"/>
                </a:cxn>
                <a:cxn ang="0">
                  <a:pos x="43" y="127"/>
                </a:cxn>
                <a:cxn ang="0">
                  <a:pos x="45" y="137"/>
                </a:cxn>
                <a:cxn ang="0">
                  <a:pos x="46" y="146"/>
                </a:cxn>
                <a:cxn ang="0">
                  <a:pos x="47" y="156"/>
                </a:cxn>
                <a:cxn ang="0">
                  <a:pos x="48" y="163"/>
                </a:cxn>
                <a:cxn ang="0">
                  <a:pos x="37" y="170"/>
                </a:cxn>
                <a:cxn ang="0">
                  <a:pos x="37" y="163"/>
                </a:cxn>
                <a:cxn ang="0">
                  <a:pos x="36" y="156"/>
                </a:cxn>
                <a:cxn ang="0">
                  <a:pos x="36" y="146"/>
                </a:cxn>
                <a:cxn ang="0">
                  <a:pos x="34" y="135"/>
                </a:cxn>
                <a:cxn ang="0">
                  <a:pos x="33" y="124"/>
                </a:cxn>
                <a:cxn ang="0">
                  <a:pos x="30" y="113"/>
                </a:cxn>
                <a:cxn ang="0">
                  <a:pos x="28" y="102"/>
                </a:cxn>
                <a:cxn ang="0">
                  <a:pos x="24" y="90"/>
                </a:cxn>
                <a:cxn ang="0">
                  <a:pos x="21" y="81"/>
                </a:cxn>
                <a:cxn ang="0">
                  <a:pos x="18" y="71"/>
                </a:cxn>
                <a:cxn ang="0">
                  <a:pos x="15" y="64"/>
                </a:cxn>
                <a:cxn ang="0">
                  <a:pos x="10" y="52"/>
                </a:cxn>
                <a:cxn ang="0">
                  <a:pos x="8" y="50"/>
                </a:cxn>
                <a:cxn ang="0">
                  <a:pos x="5" y="62"/>
                </a:cxn>
                <a:cxn ang="0">
                  <a:pos x="4" y="71"/>
                </a:cxn>
                <a:cxn ang="0">
                  <a:pos x="3" y="79"/>
                </a:cxn>
                <a:cxn ang="0">
                  <a:pos x="2" y="87"/>
                </a:cxn>
                <a:cxn ang="0">
                  <a:pos x="2" y="98"/>
                </a:cxn>
                <a:cxn ang="0">
                  <a:pos x="2" y="107"/>
                </a:cxn>
                <a:cxn ang="0">
                  <a:pos x="0" y="115"/>
                </a:cxn>
                <a:cxn ang="0">
                  <a:pos x="0" y="124"/>
                </a:cxn>
                <a:cxn ang="0">
                  <a:pos x="0" y="132"/>
                </a:cxn>
                <a:cxn ang="0">
                  <a:pos x="1" y="143"/>
                </a:cxn>
                <a:cxn ang="0">
                  <a:pos x="4" y="153"/>
                </a:cxn>
                <a:cxn ang="0">
                  <a:pos x="9" y="165"/>
                </a:cxn>
                <a:cxn ang="0">
                  <a:pos x="13" y="174"/>
                </a:cxn>
                <a:cxn ang="0">
                  <a:pos x="20" y="186"/>
                </a:cxn>
                <a:cxn ang="0">
                  <a:pos x="28" y="196"/>
                </a:cxn>
                <a:cxn ang="0">
                  <a:pos x="34" y="201"/>
                </a:cxn>
                <a:cxn ang="0">
                  <a:pos x="56" y="198"/>
                </a:cxn>
                <a:cxn ang="0">
                  <a:pos x="56" y="189"/>
                </a:cxn>
                <a:cxn ang="0">
                  <a:pos x="56" y="178"/>
                </a:cxn>
                <a:cxn ang="0">
                  <a:pos x="56" y="170"/>
                </a:cxn>
                <a:cxn ang="0">
                  <a:pos x="55" y="159"/>
                </a:cxn>
                <a:cxn ang="0">
                  <a:pos x="53" y="146"/>
                </a:cxn>
                <a:cxn ang="0">
                  <a:pos x="52" y="135"/>
                </a:cxn>
                <a:cxn ang="0">
                  <a:pos x="50" y="127"/>
                </a:cxn>
                <a:cxn ang="0">
                  <a:pos x="48" y="119"/>
                </a:cxn>
                <a:cxn ang="0">
                  <a:pos x="47" y="110"/>
                </a:cxn>
                <a:cxn ang="0">
                  <a:pos x="45" y="102"/>
                </a:cxn>
                <a:cxn ang="0">
                  <a:pos x="43" y="92"/>
                </a:cxn>
                <a:cxn ang="0">
                  <a:pos x="41" y="84"/>
                </a:cxn>
                <a:cxn ang="0">
                  <a:pos x="39" y="72"/>
                </a:cxn>
                <a:cxn ang="0">
                  <a:pos x="36" y="60"/>
                </a:cxn>
                <a:cxn ang="0">
                  <a:pos x="34" y="51"/>
                </a:cxn>
                <a:cxn ang="0">
                  <a:pos x="10" y="28"/>
                </a:cxn>
              </a:cxnLst>
              <a:rect l="0" t="0" r="r" b="b"/>
              <a:pathLst>
                <a:path w="56" h="201">
                  <a:moveTo>
                    <a:pt x="10" y="28"/>
                  </a:moveTo>
                  <a:lnTo>
                    <a:pt x="10" y="29"/>
                  </a:lnTo>
                  <a:lnTo>
                    <a:pt x="11" y="30"/>
                  </a:lnTo>
                  <a:lnTo>
                    <a:pt x="11" y="32"/>
                  </a:lnTo>
                  <a:lnTo>
                    <a:pt x="12" y="33"/>
                  </a:lnTo>
                  <a:lnTo>
                    <a:pt x="13" y="35"/>
                  </a:lnTo>
                  <a:lnTo>
                    <a:pt x="14" y="37"/>
                  </a:lnTo>
                  <a:lnTo>
                    <a:pt x="15" y="39"/>
                  </a:lnTo>
                  <a:lnTo>
                    <a:pt x="16" y="41"/>
                  </a:lnTo>
                  <a:lnTo>
                    <a:pt x="17" y="43"/>
                  </a:lnTo>
                  <a:lnTo>
                    <a:pt x="18" y="47"/>
                  </a:lnTo>
                  <a:lnTo>
                    <a:pt x="19" y="49"/>
                  </a:lnTo>
                  <a:lnTo>
                    <a:pt x="20" y="52"/>
                  </a:lnTo>
                  <a:lnTo>
                    <a:pt x="22" y="55"/>
                  </a:lnTo>
                  <a:lnTo>
                    <a:pt x="23" y="59"/>
                  </a:lnTo>
                  <a:lnTo>
                    <a:pt x="24" y="61"/>
                  </a:lnTo>
                  <a:lnTo>
                    <a:pt x="26" y="65"/>
                  </a:lnTo>
                  <a:lnTo>
                    <a:pt x="27" y="68"/>
                  </a:lnTo>
                  <a:lnTo>
                    <a:pt x="28" y="71"/>
                  </a:lnTo>
                  <a:lnTo>
                    <a:pt x="29" y="74"/>
                  </a:lnTo>
                  <a:lnTo>
                    <a:pt x="31" y="77"/>
                  </a:lnTo>
                  <a:lnTo>
                    <a:pt x="32" y="80"/>
                  </a:lnTo>
                  <a:lnTo>
                    <a:pt x="33" y="83"/>
                  </a:lnTo>
                  <a:lnTo>
                    <a:pt x="34" y="86"/>
                  </a:lnTo>
                  <a:lnTo>
                    <a:pt x="35" y="89"/>
                  </a:lnTo>
                  <a:lnTo>
                    <a:pt x="36" y="92"/>
                  </a:lnTo>
                  <a:lnTo>
                    <a:pt x="37" y="95"/>
                  </a:lnTo>
                  <a:lnTo>
                    <a:pt x="38" y="98"/>
                  </a:lnTo>
                  <a:lnTo>
                    <a:pt x="39" y="101"/>
                  </a:lnTo>
                  <a:lnTo>
                    <a:pt x="39" y="104"/>
                  </a:lnTo>
                  <a:lnTo>
                    <a:pt x="40" y="106"/>
                  </a:lnTo>
                  <a:lnTo>
                    <a:pt x="40" y="108"/>
                  </a:lnTo>
                  <a:lnTo>
                    <a:pt x="41" y="110"/>
                  </a:lnTo>
                  <a:lnTo>
                    <a:pt x="41" y="113"/>
                  </a:lnTo>
                  <a:lnTo>
                    <a:pt x="41" y="115"/>
                  </a:lnTo>
                  <a:lnTo>
                    <a:pt x="41" y="117"/>
                  </a:lnTo>
                  <a:lnTo>
                    <a:pt x="42" y="120"/>
                  </a:lnTo>
                  <a:lnTo>
                    <a:pt x="42" y="122"/>
                  </a:lnTo>
                  <a:lnTo>
                    <a:pt x="43" y="125"/>
                  </a:lnTo>
                  <a:lnTo>
                    <a:pt x="43" y="127"/>
                  </a:lnTo>
                  <a:lnTo>
                    <a:pt x="44" y="130"/>
                  </a:lnTo>
                  <a:lnTo>
                    <a:pt x="44" y="132"/>
                  </a:lnTo>
                  <a:lnTo>
                    <a:pt x="44" y="135"/>
                  </a:lnTo>
                  <a:lnTo>
                    <a:pt x="45" y="137"/>
                  </a:lnTo>
                  <a:lnTo>
                    <a:pt x="45" y="140"/>
                  </a:lnTo>
                  <a:lnTo>
                    <a:pt x="45" y="142"/>
                  </a:lnTo>
                  <a:lnTo>
                    <a:pt x="46" y="145"/>
                  </a:lnTo>
                  <a:lnTo>
                    <a:pt x="46" y="146"/>
                  </a:lnTo>
                  <a:lnTo>
                    <a:pt x="46" y="149"/>
                  </a:lnTo>
                  <a:lnTo>
                    <a:pt x="46" y="151"/>
                  </a:lnTo>
                  <a:lnTo>
                    <a:pt x="47" y="153"/>
                  </a:lnTo>
                  <a:lnTo>
                    <a:pt x="47" y="156"/>
                  </a:lnTo>
                  <a:lnTo>
                    <a:pt x="47" y="157"/>
                  </a:lnTo>
                  <a:lnTo>
                    <a:pt x="47" y="159"/>
                  </a:lnTo>
                  <a:lnTo>
                    <a:pt x="48" y="161"/>
                  </a:lnTo>
                  <a:lnTo>
                    <a:pt x="48" y="163"/>
                  </a:lnTo>
                  <a:lnTo>
                    <a:pt x="48" y="166"/>
                  </a:lnTo>
                  <a:lnTo>
                    <a:pt x="48" y="167"/>
                  </a:lnTo>
                  <a:lnTo>
                    <a:pt x="49" y="167"/>
                  </a:lnTo>
                  <a:lnTo>
                    <a:pt x="37" y="170"/>
                  </a:lnTo>
                  <a:lnTo>
                    <a:pt x="37" y="169"/>
                  </a:lnTo>
                  <a:lnTo>
                    <a:pt x="37" y="168"/>
                  </a:lnTo>
                  <a:lnTo>
                    <a:pt x="37" y="166"/>
                  </a:lnTo>
                  <a:lnTo>
                    <a:pt x="37" y="163"/>
                  </a:lnTo>
                  <a:lnTo>
                    <a:pt x="36" y="162"/>
                  </a:lnTo>
                  <a:lnTo>
                    <a:pt x="36" y="160"/>
                  </a:lnTo>
                  <a:lnTo>
                    <a:pt x="36" y="158"/>
                  </a:lnTo>
                  <a:lnTo>
                    <a:pt x="36" y="156"/>
                  </a:lnTo>
                  <a:lnTo>
                    <a:pt x="36" y="152"/>
                  </a:lnTo>
                  <a:lnTo>
                    <a:pt x="36" y="150"/>
                  </a:lnTo>
                  <a:lnTo>
                    <a:pt x="36" y="148"/>
                  </a:lnTo>
                  <a:lnTo>
                    <a:pt x="36" y="146"/>
                  </a:lnTo>
                  <a:lnTo>
                    <a:pt x="35" y="143"/>
                  </a:lnTo>
                  <a:lnTo>
                    <a:pt x="35" y="141"/>
                  </a:lnTo>
                  <a:lnTo>
                    <a:pt x="35" y="138"/>
                  </a:lnTo>
                  <a:lnTo>
                    <a:pt x="34" y="135"/>
                  </a:lnTo>
                  <a:lnTo>
                    <a:pt x="34" y="132"/>
                  </a:lnTo>
                  <a:lnTo>
                    <a:pt x="34" y="130"/>
                  </a:lnTo>
                  <a:lnTo>
                    <a:pt x="33" y="127"/>
                  </a:lnTo>
                  <a:lnTo>
                    <a:pt x="33" y="124"/>
                  </a:lnTo>
                  <a:lnTo>
                    <a:pt x="32" y="121"/>
                  </a:lnTo>
                  <a:lnTo>
                    <a:pt x="31" y="118"/>
                  </a:lnTo>
                  <a:lnTo>
                    <a:pt x="31" y="115"/>
                  </a:lnTo>
                  <a:lnTo>
                    <a:pt x="30" y="113"/>
                  </a:lnTo>
                  <a:lnTo>
                    <a:pt x="29" y="110"/>
                  </a:lnTo>
                  <a:lnTo>
                    <a:pt x="29" y="107"/>
                  </a:lnTo>
                  <a:lnTo>
                    <a:pt x="28" y="104"/>
                  </a:lnTo>
                  <a:lnTo>
                    <a:pt x="28" y="102"/>
                  </a:lnTo>
                  <a:lnTo>
                    <a:pt x="26" y="98"/>
                  </a:lnTo>
                  <a:lnTo>
                    <a:pt x="26" y="96"/>
                  </a:lnTo>
                  <a:lnTo>
                    <a:pt x="25" y="93"/>
                  </a:lnTo>
                  <a:lnTo>
                    <a:pt x="24" y="90"/>
                  </a:lnTo>
                  <a:lnTo>
                    <a:pt x="23" y="87"/>
                  </a:lnTo>
                  <a:lnTo>
                    <a:pt x="22" y="85"/>
                  </a:lnTo>
                  <a:lnTo>
                    <a:pt x="22" y="83"/>
                  </a:lnTo>
                  <a:lnTo>
                    <a:pt x="21" y="81"/>
                  </a:lnTo>
                  <a:lnTo>
                    <a:pt x="20" y="78"/>
                  </a:lnTo>
                  <a:lnTo>
                    <a:pt x="19" y="76"/>
                  </a:lnTo>
                  <a:lnTo>
                    <a:pt x="18" y="73"/>
                  </a:lnTo>
                  <a:lnTo>
                    <a:pt x="18" y="71"/>
                  </a:lnTo>
                  <a:lnTo>
                    <a:pt x="17" y="69"/>
                  </a:lnTo>
                  <a:lnTo>
                    <a:pt x="16" y="67"/>
                  </a:lnTo>
                  <a:lnTo>
                    <a:pt x="15" y="65"/>
                  </a:lnTo>
                  <a:lnTo>
                    <a:pt x="15" y="64"/>
                  </a:lnTo>
                  <a:lnTo>
                    <a:pt x="13" y="60"/>
                  </a:lnTo>
                  <a:lnTo>
                    <a:pt x="12" y="57"/>
                  </a:lnTo>
                  <a:lnTo>
                    <a:pt x="11" y="54"/>
                  </a:lnTo>
                  <a:lnTo>
                    <a:pt x="10" y="52"/>
                  </a:lnTo>
                  <a:lnTo>
                    <a:pt x="9" y="49"/>
                  </a:lnTo>
                  <a:lnTo>
                    <a:pt x="9" y="48"/>
                  </a:lnTo>
                  <a:lnTo>
                    <a:pt x="8" y="48"/>
                  </a:lnTo>
                  <a:lnTo>
                    <a:pt x="8" y="50"/>
                  </a:lnTo>
                  <a:lnTo>
                    <a:pt x="8" y="52"/>
                  </a:lnTo>
                  <a:lnTo>
                    <a:pt x="7" y="55"/>
                  </a:lnTo>
                  <a:lnTo>
                    <a:pt x="5" y="58"/>
                  </a:lnTo>
                  <a:lnTo>
                    <a:pt x="5" y="62"/>
                  </a:lnTo>
                  <a:lnTo>
                    <a:pt x="5" y="64"/>
                  </a:lnTo>
                  <a:lnTo>
                    <a:pt x="4" y="66"/>
                  </a:lnTo>
                  <a:lnTo>
                    <a:pt x="4" y="68"/>
                  </a:lnTo>
                  <a:lnTo>
                    <a:pt x="4" y="71"/>
                  </a:lnTo>
                  <a:lnTo>
                    <a:pt x="4" y="73"/>
                  </a:lnTo>
                  <a:lnTo>
                    <a:pt x="3" y="75"/>
                  </a:lnTo>
                  <a:lnTo>
                    <a:pt x="3" y="77"/>
                  </a:lnTo>
                  <a:lnTo>
                    <a:pt x="3" y="79"/>
                  </a:lnTo>
                  <a:lnTo>
                    <a:pt x="3" y="81"/>
                  </a:lnTo>
                  <a:lnTo>
                    <a:pt x="2" y="83"/>
                  </a:lnTo>
                  <a:lnTo>
                    <a:pt x="2" y="85"/>
                  </a:lnTo>
                  <a:lnTo>
                    <a:pt x="2" y="87"/>
                  </a:lnTo>
                  <a:lnTo>
                    <a:pt x="2" y="91"/>
                  </a:lnTo>
                  <a:lnTo>
                    <a:pt x="2" y="94"/>
                  </a:lnTo>
                  <a:lnTo>
                    <a:pt x="2" y="96"/>
                  </a:lnTo>
                  <a:lnTo>
                    <a:pt x="2" y="98"/>
                  </a:lnTo>
                  <a:lnTo>
                    <a:pt x="2" y="99"/>
                  </a:lnTo>
                  <a:lnTo>
                    <a:pt x="2" y="102"/>
                  </a:lnTo>
                  <a:lnTo>
                    <a:pt x="2" y="104"/>
                  </a:lnTo>
                  <a:lnTo>
                    <a:pt x="2" y="107"/>
                  </a:lnTo>
                  <a:lnTo>
                    <a:pt x="1" y="109"/>
                  </a:lnTo>
                  <a:lnTo>
                    <a:pt x="1" y="112"/>
                  </a:lnTo>
                  <a:lnTo>
                    <a:pt x="0" y="114"/>
                  </a:lnTo>
                  <a:lnTo>
                    <a:pt x="0" y="115"/>
                  </a:lnTo>
                  <a:lnTo>
                    <a:pt x="0" y="118"/>
                  </a:lnTo>
                  <a:lnTo>
                    <a:pt x="0" y="120"/>
                  </a:lnTo>
                  <a:lnTo>
                    <a:pt x="0" y="121"/>
                  </a:lnTo>
                  <a:lnTo>
                    <a:pt x="0" y="124"/>
                  </a:lnTo>
                  <a:lnTo>
                    <a:pt x="0" y="126"/>
                  </a:lnTo>
                  <a:lnTo>
                    <a:pt x="0" y="128"/>
                  </a:lnTo>
                  <a:lnTo>
                    <a:pt x="0" y="130"/>
                  </a:lnTo>
                  <a:lnTo>
                    <a:pt x="0" y="132"/>
                  </a:lnTo>
                  <a:lnTo>
                    <a:pt x="0" y="135"/>
                  </a:lnTo>
                  <a:lnTo>
                    <a:pt x="1" y="138"/>
                  </a:lnTo>
                  <a:lnTo>
                    <a:pt x="1" y="140"/>
                  </a:lnTo>
                  <a:lnTo>
                    <a:pt x="1" y="143"/>
                  </a:lnTo>
                  <a:lnTo>
                    <a:pt x="2" y="145"/>
                  </a:lnTo>
                  <a:lnTo>
                    <a:pt x="3" y="148"/>
                  </a:lnTo>
                  <a:lnTo>
                    <a:pt x="3" y="150"/>
                  </a:lnTo>
                  <a:lnTo>
                    <a:pt x="4" y="153"/>
                  </a:lnTo>
                  <a:lnTo>
                    <a:pt x="5" y="157"/>
                  </a:lnTo>
                  <a:lnTo>
                    <a:pt x="7" y="160"/>
                  </a:lnTo>
                  <a:lnTo>
                    <a:pt x="8" y="162"/>
                  </a:lnTo>
                  <a:lnTo>
                    <a:pt x="9" y="165"/>
                  </a:lnTo>
                  <a:lnTo>
                    <a:pt x="10" y="167"/>
                  </a:lnTo>
                  <a:lnTo>
                    <a:pt x="11" y="170"/>
                  </a:lnTo>
                  <a:lnTo>
                    <a:pt x="12" y="172"/>
                  </a:lnTo>
                  <a:lnTo>
                    <a:pt x="13" y="174"/>
                  </a:lnTo>
                  <a:lnTo>
                    <a:pt x="14" y="176"/>
                  </a:lnTo>
                  <a:lnTo>
                    <a:pt x="15" y="179"/>
                  </a:lnTo>
                  <a:lnTo>
                    <a:pt x="18" y="182"/>
                  </a:lnTo>
                  <a:lnTo>
                    <a:pt x="20" y="186"/>
                  </a:lnTo>
                  <a:lnTo>
                    <a:pt x="22" y="189"/>
                  </a:lnTo>
                  <a:lnTo>
                    <a:pt x="24" y="192"/>
                  </a:lnTo>
                  <a:lnTo>
                    <a:pt x="26" y="194"/>
                  </a:lnTo>
                  <a:lnTo>
                    <a:pt x="28" y="196"/>
                  </a:lnTo>
                  <a:lnTo>
                    <a:pt x="30" y="197"/>
                  </a:lnTo>
                  <a:lnTo>
                    <a:pt x="31" y="199"/>
                  </a:lnTo>
                  <a:lnTo>
                    <a:pt x="33" y="201"/>
                  </a:lnTo>
                  <a:lnTo>
                    <a:pt x="34" y="201"/>
                  </a:lnTo>
                  <a:lnTo>
                    <a:pt x="43" y="190"/>
                  </a:lnTo>
                  <a:lnTo>
                    <a:pt x="56" y="201"/>
                  </a:lnTo>
                  <a:lnTo>
                    <a:pt x="56" y="200"/>
                  </a:lnTo>
                  <a:lnTo>
                    <a:pt x="56" y="198"/>
                  </a:lnTo>
                  <a:lnTo>
                    <a:pt x="56" y="196"/>
                  </a:lnTo>
                  <a:lnTo>
                    <a:pt x="56" y="194"/>
                  </a:lnTo>
                  <a:lnTo>
                    <a:pt x="56" y="192"/>
                  </a:lnTo>
                  <a:lnTo>
                    <a:pt x="56" y="189"/>
                  </a:lnTo>
                  <a:lnTo>
                    <a:pt x="56" y="186"/>
                  </a:lnTo>
                  <a:lnTo>
                    <a:pt x="56" y="183"/>
                  </a:lnTo>
                  <a:lnTo>
                    <a:pt x="56" y="181"/>
                  </a:lnTo>
                  <a:lnTo>
                    <a:pt x="56" y="178"/>
                  </a:lnTo>
                  <a:lnTo>
                    <a:pt x="56" y="176"/>
                  </a:lnTo>
                  <a:lnTo>
                    <a:pt x="56" y="174"/>
                  </a:lnTo>
                  <a:lnTo>
                    <a:pt x="56" y="172"/>
                  </a:lnTo>
                  <a:lnTo>
                    <a:pt x="56" y="170"/>
                  </a:lnTo>
                  <a:lnTo>
                    <a:pt x="55" y="167"/>
                  </a:lnTo>
                  <a:lnTo>
                    <a:pt x="55" y="165"/>
                  </a:lnTo>
                  <a:lnTo>
                    <a:pt x="55" y="162"/>
                  </a:lnTo>
                  <a:lnTo>
                    <a:pt x="55" y="159"/>
                  </a:lnTo>
                  <a:lnTo>
                    <a:pt x="55" y="157"/>
                  </a:lnTo>
                  <a:lnTo>
                    <a:pt x="55" y="153"/>
                  </a:lnTo>
                  <a:lnTo>
                    <a:pt x="54" y="150"/>
                  </a:lnTo>
                  <a:lnTo>
                    <a:pt x="53" y="146"/>
                  </a:lnTo>
                  <a:lnTo>
                    <a:pt x="53" y="143"/>
                  </a:lnTo>
                  <a:lnTo>
                    <a:pt x="52" y="139"/>
                  </a:lnTo>
                  <a:lnTo>
                    <a:pt x="52" y="137"/>
                  </a:lnTo>
                  <a:lnTo>
                    <a:pt x="52" y="135"/>
                  </a:lnTo>
                  <a:lnTo>
                    <a:pt x="51" y="133"/>
                  </a:lnTo>
                  <a:lnTo>
                    <a:pt x="51" y="131"/>
                  </a:lnTo>
                  <a:lnTo>
                    <a:pt x="50" y="129"/>
                  </a:lnTo>
                  <a:lnTo>
                    <a:pt x="50" y="127"/>
                  </a:lnTo>
                  <a:lnTo>
                    <a:pt x="50" y="125"/>
                  </a:lnTo>
                  <a:lnTo>
                    <a:pt x="50" y="123"/>
                  </a:lnTo>
                  <a:lnTo>
                    <a:pt x="49" y="121"/>
                  </a:lnTo>
                  <a:lnTo>
                    <a:pt x="48" y="119"/>
                  </a:lnTo>
                  <a:lnTo>
                    <a:pt x="48" y="116"/>
                  </a:lnTo>
                  <a:lnTo>
                    <a:pt x="48" y="114"/>
                  </a:lnTo>
                  <a:lnTo>
                    <a:pt x="47" y="112"/>
                  </a:lnTo>
                  <a:lnTo>
                    <a:pt x="47" y="110"/>
                  </a:lnTo>
                  <a:lnTo>
                    <a:pt x="46" y="108"/>
                  </a:lnTo>
                  <a:lnTo>
                    <a:pt x="46" y="106"/>
                  </a:lnTo>
                  <a:lnTo>
                    <a:pt x="45" y="104"/>
                  </a:lnTo>
                  <a:lnTo>
                    <a:pt x="45" y="102"/>
                  </a:lnTo>
                  <a:lnTo>
                    <a:pt x="44" y="98"/>
                  </a:lnTo>
                  <a:lnTo>
                    <a:pt x="44" y="96"/>
                  </a:lnTo>
                  <a:lnTo>
                    <a:pt x="44" y="94"/>
                  </a:lnTo>
                  <a:lnTo>
                    <a:pt x="43" y="92"/>
                  </a:lnTo>
                  <a:lnTo>
                    <a:pt x="42" y="90"/>
                  </a:lnTo>
                  <a:lnTo>
                    <a:pt x="42" y="88"/>
                  </a:lnTo>
                  <a:lnTo>
                    <a:pt x="42" y="86"/>
                  </a:lnTo>
                  <a:lnTo>
                    <a:pt x="41" y="84"/>
                  </a:lnTo>
                  <a:lnTo>
                    <a:pt x="41" y="82"/>
                  </a:lnTo>
                  <a:lnTo>
                    <a:pt x="40" y="79"/>
                  </a:lnTo>
                  <a:lnTo>
                    <a:pt x="39" y="76"/>
                  </a:lnTo>
                  <a:lnTo>
                    <a:pt x="39" y="72"/>
                  </a:lnTo>
                  <a:lnTo>
                    <a:pt x="37" y="68"/>
                  </a:lnTo>
                  <a:lnTo>
                    <a:pt x="37" y="65"/>
                  </a:lnTo>
                  <a:lnTo>
                    <a:pt x="36" y="62"/>
                  </a:lnTo>
                  <a:lnTo>
                    <a:pt x="36" y="60"/>
                  </a:lnTo>
                  <a:lnTo>
                    <a:pt x="35" y="57"/>
                  </a:lnTo>
                  <a:lnTo>
                    <a:pt x="34" y="55"/>
                  </a:lnTo>
                  <a:lnTo>
                    <a:pt x="34" y="52"/>
                  </a:lnTo>
                  <a:lnTo>
                    <a:pt x="34" y="51"/>
                  </a:lnTo>
                  <a:lnTo>
                    <a:pt x="33" y="49"/>
                  </a:lnTo>
                  <a:lnTo>
                    <a:pt x="33" y="48"/>
                  </a:lnTo>
                  <a:lnTo>
                    <a:pt x="13" y="0"/>
                  </a:lnTo>
                  <a:lnTo>
                    <a:pt x="10" y="28"/>
                  </a:lnTo>
                  <a:lnTo>
                    <a:pt x="10" y="2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3" name="Freeform 211">
              <a:extLst>
                <a:ext uri="{FF2B5EF4-FFF2-40B4-BE49-F238E27FC236}">
                  <a16:creationId xmlns:a16="http://schemas.microsoft.com/office/drawing/2014/main" id="{2D1C3ED2-58CB-06C3-5889-9426D5C5BF0A}"/>
                </a:ext>
              </a:extLst>
            </p:cNvPr>
            <p:cNvSpPr>
              <a:spLocks/>
            </p:cNvSpPr>
            <p:nvPr/>
          </p:nvSpPr>
          <p:spPr bwMode="auto">
            <a:xfrm>
              <a:off x="1578" y="1794"/>
              <a:ext cx="57" cy="12"/>
            </a:xfrm>
            <a:custGeom>
              <a:avLst/>
              <a:gdLst/>
              <a:ahLst/>
              <a:cxnLst>
                <a:cxn ang="0">
                  <a:pos x="97" y="20"/>
                </a:cxn>
                <a:cxn ang="0">
                  <a:pos x="94" y="20"/>
                </a:cxn>
                <a:cxn ang="0">
                  <a:pos x="89" y="19"/>
                </a:cxn>
                <a:cxn ang="0">
                  <a:pos x="85" y="18"/>
                </a:cxn>
                <a:cxn ang="0">
                  <a:pos x="80" y="18"/>
                </a:cxn>
                <a:cxn ang="0">
                  <a:pos x="76" y="17"/>
                </a:cxn>
                <a:cxn ang="0">
                  <a:pos x="71" y="17"/>
                </a:cxn>
                <a:cxn ang="0">
                  <a:pos x="66" y="16"/>
                </a:cxn>
                <a:cxn ang="0">
                  <a:pos x="61" y="16"/>
                </a:cxn>
                <a:cxn ang="0">
                  <a:pos x="55" y="15"/>
                </a:cxn>
                <a:cxn ang="0">
                  <a:pos x="50" y="15"/>
                </a:cxn>
                <a:cxn ang="0">
                  <a:pos x="45" y="15"/>
                </a:cxn>
                <a:cxn ang="0">
                  <a:pos x="41" y="15"/>
                </a:cxn>
                <a:cxn ang="0">
                  <a:pos x="37" y="15"/>
                </a:cxn>
                <a:cxn ang="0">
                  <a:pos x="32" y="15"/>
                </a:cxn>
                <a:cxn ang="0">
                  <a:pos x="25" y="16"/>
                </a:cxn>
                <a:cxn ang="0">
                  <a:pos x="19" y="16"/>
                </a:cxn>
                <a:cxn ang="0">
                  <a:pos x="14" y="17"/>
                </a:cxn>
                <a:cxn ang="0">
                  <a:pos x="10" y="17"/>
                </a:cxn>
                <a:cxn ang="0">
                  <a:pos x="6" y="18"/>
                </a:cxn>
                <a:cxn ang="0">
                  <a:pos x="3" y="19"/>
                </a:cxn>
                <a:cxn ang="0">
                  <a:pos x="0" y="2"/>
                </a:cxn>
                <a:cxn ang="0">
                  <a:pos x="4" y="1"/>
                </a:cxn>
                <a:cxn ang="0">
                  <a:pos x="8" y="1"/>
                </a:cxn>
                <a:cxn ang="0">
                  <a:pos x="14" y="1"/>
                </a:cxn>
                <a:cxn ang="0">
                  <a:pos x="20" y="1"/>
                </a:cxn>
                <a:cxn ang="0">
                  <a:pos x="27" y="1"/>
                </a:cxn>
                <a:cxn ang="0">
                  <a:pos x="34" y="1"/>
                </a:cxn>
                <a:cxn ang="0">
                  <a:pos x="41" y="0"/>
                </a:cxn>
                <a:cxn ang="0">
                  <a:pos x="48" y="0"/>
                </a:cxn>
                <a:cxn ang="0">
                  <a:pos x="55" y="0"/>
                </a:cxn>
                <a:cxn ang="0">
                  <a:pos x="63" y="0"/>
                </a:cxn>
                <a:cxn ang="0">
                  <a:pos x="71" y="0"/>
                </a:cxn>
                <a:cxn ang="0">
                  <a:pos x="77" y="1"/>
                </a:cxn>
                <a:cxn ang="0">
                  <a:pos x="82" y="1"/>
                </a:cxn>
                <a:cxn ang="0">
                  <a:pos x="85" y="1"/>
                </a:cxn>
                <a:cxn ang="0">
                  <a:pos x="87" y="2"/>
                </a:cxn>
                <a:cxn ang="0">
                  <a:pos x="98" y="21"/>
                </a:cxn>
              </a:cxnLst>
              <a:rect l="0" t="0" r="r" b="b"/>
              <a:pathLst>
                <a:path w="98" h="21">
                  <a:moveTo>
                    <a:pt x="98" y="21"/>
                  </a:moveTo>
                  <a:lnTo>
                    <a:pt x="97" y="20"/>
                  </a:lnTo>
                  <a:lnTo>
                    <a:pt x="96" y="20"/>
                  </a:lnTo>
                  <a:lnTo>
                    <a:pt x="94" y="20"/>
                  </a:lnTo>
                  <a:lnTo>
                    <a:pt x="91" y="19"/>
                  </a:lnTo>
                  <a:lnTo>
                    <a:pt x="89" y="19"/>
                  </a:lnTo>
                  <a:lnTo>
                    <a:pt x="87" y="18"/>
                  </a:lnTo>
                  <a:lnTo>
                    <a:pt x="85" y="18"/>
                  </a:lnTo>
                  <a:lnTo>
                    <a:pt x="83" y="18"/>
                  </a:lnTo>
                  <a:lnTo>
                    <a:pt x="80" y="18"/>
                  </a:lnTo>
                  <a:lnTo>
                    <a:pt x="78" y="17"/>
                  </a:lnTo>
                  <a:lnTo>
                    <a:pt x="76" y="17"/>
                  </a:lnTo>
                  <a:lnTo>
                    <a:pt x="74" y="17"/>
                  </a:lnTo>
                  <a:lnTo>
                    <a:pt x="71" y="17"/>
                  </a:lnTo>
                  <a:lnTo>
                    <a:pt x="69" y="16"/>
                  </a:lnTo>
                  <a:lnTo>
                    <a:pt x="66" y="16"/>
                  </a:lnTo>
                  <a:lnTo>
                    <a:pt x="64" y="16"/>
                  </a:lnTo>
                  <a:lnTo>
                    <a:pt x="61" y="16"/>
                  </a:lnTo>
                  <a:lnTo>
                    <a:pt x="58" y="15"/>
                  </a:lnTo>
                  <a:lnTo>
                    <a:pt x="55" y="15"/>
                  </a:lnTo>
                  <a:lnTo>
                    <a:pt x="53" y="15"/>
                  </a:lnTo>
                  <a:lnTo>
                    <a:pt x="50" y="15"/>
                  </a:lnTo>
                  <a:lnTo>
                    <a:pt x="47" y="15"/>
                  </a:lnTo>
                  <a:lnTo>
                    <a:pt x="45" y="15"/>
                  </a:lnTo>
                  <a:lnTo>
                    <a:pt x="43" y="15"/>
                  </a:lnTo>
                  <a:lnTo>
                    <a:pt x="41" y="15"/>
                  </a:lnTo>
                  <a:lnTo>
                    <a:pt x="39" y="15"/>
                  </a:lnTo>
                  <a:lnTo>
                    <a:pt x="37" y="15"/>
                  </a:lnTo>
                  <a:lnTo>
                    <a:pt x="36" y="15"/>
                  </a:lnTo>
                  <a:lnTo>
                    <a:pt x="32" y="15"/>
                  </a:lnTo>
                  <a:lnTo>
                    <a:pt x="28" y="15"/>
                  </a:lnTo>
                  <a:lnTo>
                    <a:pt x="25" y="16"/>
                  </a:lnTo>
                  <a:lnTo>
                    <a:pt x="22" y="16"/>
                  </a:lnTo>
                  <a:lnTo>
                    <a:pt x="19" y="16"/>
                  </a:lnTo>
                  <a:lnTo>
                    <a:pt x="17" y="17"/>
                  </a:lnTo>
                  <a:lnTo>
                    <a:pt x="14" y="17"/>
                  </a:lnTo>
                  <a:lnTo>
                    <a:pt x="12" y="17"/>
                  </a:lnTo>
                  <a:lnTo>
                    <a:pt x="10" y="17"/>
                  </a:lnTo>
                  <a:lnTo>
                    <a:pt x="8" y="18"/>
                  </a:lnTo>
                  <a:lnTo>
                    <a:pt x="6" y="18"/>
                  </a:lnTo>
                  <a:lnTo>
                    <a:pt x="5" y="18"/>
                  </a:lnTo>
                  <a:lnTo>
                    <a:pt x="3" y="19"/>
                  </a:lnTo>
                  <a:lnTo>
                    <a:pt x="3" y="19"/>
                  </a:lnTo>
                  <a:lnTo>
                    <a:pt x="0" y="2"/>
                  </a:lnTo>
                  <a:lnTo>
                    <a:pt x="1" y="1"/>
                  </a:lnTo>
                  <a:lnTo>
                    <a:pt x="4" y="1"/>
                  </a:lnTo>
                  <a:lnTo>
                    <a:pt x="6" y="1"/>
                  </a:lnTo>
                  <a:lnTo>
                    <a:pt x="8" y="1"/>
                  </a:lnTo>
                  <a:lnTo>
                    <a:pt x="11" y="1"/>
                  </a:lnTo>
                  <a:lnTo>
                    <a:pt x="14" y="1"/>
                  </a:lnTo>
                  <a:lnTo>
                    <a:pt x="17" y="1"/>
                  </a:lnTo>
                  <a:lnTo>
                    <a:pt x="20" y="1"/>
                  </a:lnTo>
                  <a:lnTo>
                    <a:pt x="23" y="1"/>
                  </a:lnTo>
                  <a:lnTo>
                    <a:pt x="27" y="1"/>
                  </a:lnTo>
                  <a:lnTo>
                    <a:pt x="30" y="1"/>
                  </a:lnTo>
                  <a:lnTo>
                    <a:pt x="34" y="1"/>
                  </a:lnTo>
                  <a:lnTo>
                    <a:pt x="37" y="0"/>
                  </a:lnTo>
                  <a:lnTo>
                    <a:pt x="41" y="0"/>
                  </a:lnTo>
                  <a:lnTo>
                    <a:pt x="44" y="0"/>
                  </a:lnTo>
                  <a:lnTo>
                    <a:pt x="48" y="0"/>
                  </a:lnTo>
                  <a:lnTo>
                    <a:pt x="51" y="0"/>
                  </a:lnTo>
                  <a:lnTo>
                    <a:pt x="55" y="0"/>
                  </a:lnTo>
                  <a:lnTo>
                    <a:pt x="60" y="0"/>
                  </a:lnTo>
                  <a:lnTo>
                    <a:pt x="63" y="0"/>
                  </a:lnTo>
                  <a:lnTo>
                    <a:pt x="67" y="0"/>
                  </a:lnTo>
                  <a:lnTo>
                    <a:pt x="71" y="0"/>
                  </a:lnTo>
                  <a:lnTo>
                    <a:pt x="74" y="0"/>
                  </a:lnTo>
                  <a:lnTo>
                    <a:pt x="77" y="1"/>
                  </a:lnTo>
                  <a:lnTo>
                    <a:pt x="80" y="1"/>
                  </a:lnTo>
                  <a:lnTo>
                    <a:pt x="82" y="1"/>
                  </a:lnTo>
                  <a:lnTo>
                    <a:pt x="84" y="1"/>
                  </a:lnTo>
                  <a:lnTo>
                    <a:pt x="85" y="1"/>
                  </a:lnTo>
                  <a:lnTo>
                    <a:pt x="86" y="1"/>
                  </a:lnTo>
                  <a:lnTo>
                    <a:pt x="87" y="2"/>
                  </a:lnTo>
                  <a:lnTo>
                    <a:pt x="98" y="21"/>
                  </a:lnTo>
                  <a:lnTo>
                    <a:pt x="98" y="2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4" name="Freeform 212">
              <a:extLst>
                <a:ext uri="{FF2B5EF4-FFF2-40B4-BE49-F238E27FC236}">
                  <a16:creationId xmlns:a16="http://schemas.microsoft.com/office/drawing/2014/main" id="{89B94ED9-8EE0-7631-1681-75737D32F8C5}"/>
                </a:ext>
              </a:extLst>
            </p:cNvPr>
            <p:cNvSpPr>
              <a:spLocks/>
            </p:cNvSpPr>
            <p:nvPr/>
          </p:nvSpPr>
          <p:spPr bwMode="auto">
            <a:xfrm>
              <a:off x="1576" y="1695"/>
              <a:ext cx="19" cy="102"/>
            </a:xfrm>
            <a:custGeom>
              <a:avLst/>
              <a:gdLst/>
              <a:ahLst/>
              <a:cxnLst>
                <a:cxn ang="0">
                  <a:pos x="15" y="0"/>
                </a:cxn>
                <a:cxn ang="0">
                  <a:pos x="0" y="106"/>
                </a:cxn>
                <a:cxn ang="0">
                  <a:pos x="9" y="179"/>
                </a:cxn>
                <a:cxn ang="0">
                  <a:pos x="23" y="174"/>
                </a:cxn>
                <a:cxn ang="0">
                  <a:pos x="21" y="110"/>
                </a:cxn>
                <a:cxn ang="0">
                  <a:pos x="21" y="110"/>
                </a:cxn>
                <a:cxn ang="0">
                  <a:pos x="21" y="109"/>
                </a:cxn>
                <a:cxn ang="0">
                  <a:pos x="21" y="107"/>
                </a:cxn>
                <a:cxn ang="0">
                  <a:pos x="21" y="106"/>
                </a:cxn>
                <a:cxn ang="0">
                  <a:pos x="21" y="103"/>
                </a:cxn>
                <a:cxn ang="0">
                  <a:pos x="21" y="101"/>
                </a:cxn>
                <a:cxn ang="0">
                  <a:pos x="22" y="97"/>
                </a:cxn>
                <a:cxn ang="0">
                  <a:pos x="23" y="94"/>
                </a:cxn>
                <a:cxn ang="0">
                  <a:pos x="23" y="90"/>
                </a:cxn>
                <a:cxn ang="0">
                  <a:pos x="23" y="87"/>
                </a:cxn>
                <a:cxn ang="0">
                  <a:pos x="23" y="84"/>
                </a:cxn>
                <a:cxn ang="0">
                  <a:pos x="23" y="82"/>
                </a:cxn>
                <a:cxn ang="0">
                  <a:pos x="24" y="80"/>
                </a:cxn>
                <a:cxn ang="0">
                  <a:pos x="24" y="78"/>
                </a:cxn>
                <a:cxn ang="0">
                  <a:pos x="24" y="76"/>
                </a:cxn>
                <a:cxn ang="0">
                  <a:pos x="24" y="74"/>
                </a:cxn>
                <a:cxn ang="0">
                  <a:pos x="25" y="72"/>
                </a:cxn>
                <a:cxn ang="0">
                  <a:pos x="25" y="69"/>
                </a:cxn>
                <a:cxn ang="0">
                  <a:pos x="25" y="67"/>
                </a:cxn>
                <a:cxn ang="0">
                  <a:pos x="25" y="65"/>
                </a:cxn>
                <a:cxn ang="0">
                  <a:pos x="26" y="63"/>
                </a:cxn>
                <a:cxn ang="0">
                  <a:pos x="26" y="61"/>
                </a:cxn>
                <a:cxn ang="0">
                  <a:pos x="26" y="58"/>
                </a:cxn>
                <a:cxn ang="0">
                  <a:pos x="26" y="56"/>
                </a:cxn>
                <a:cxn ang="0">
                  <a:pos x="26" y="54"/>
                </a:cxn>
                <a:cxn ang="0">
                  <a:pos x="27" y="52"/>
                </a:cxn>
                <a:cxn ang="0">
                  <a:pos x="27" y="50"/>
                </a:cxn>
                <a:cxn ang="0">
                  <a:pos x="27" y="47"/>
                </a:cxn>
                <a:cxn ang="0">
                  <a:pos x="28" y="45"/>
                </a:cxn>
                <a:cxn ang="0">
                  <a:pos x="28" y="42"/>
                </a:cxn>
                <a:cxn ang="0">
                  <a:pos x="28" y="40"/>
                </a:cxn>
                <a:cxn ang="0">
                  <a:pos x="28" y="38"/>
                </a:cxn>
                <a:cxn ang="0">
                  <a:pos x="28" y="36"/>
                </a:cxn>
                <a:cxn ang="0">
                  <a:pos x="29" y="34"/>
                </a:cxn>
                <a:cxn ang="0">
                  <a:pos x="29" y="30"/>
                </a:cxn>
                <a:cxn ang="0">
                  <a:pos x="30" y="27"/>
                </a:cxn>
                <a:cxn ang="0">
                  <a:pos x="30" y="24"/>
                </a:cxn>
                <a:cxn ang="0">
                  <a:pos x="30" y="21"/>
                </a:cxn>
                <a:cxn ang="0">
                  <a:pos x="30" y="19"/>
                </a:cxn>
                <a:cxn ang="0">
                  <a:pos x="31" y="17"/>
                </a:cxn>
                <a:cxn ang="0">
                  <a:pos x="31" y="14"/>
                </a:cxn>
                <a:cxn ang="0">
                  <a:pos x="32" y="14"/>
                </a:cxn>
                <a:cxn ang="0">
                  <a:pos x="31" y="14"/>
                </a:cxn>
                <a:cxn ang="0">
                  <a:pos x="30" y="13"/>
                </a:cxn>
                <a:cxn ang="0">
                  <a:pos x="27" y="10"/>
                </a:cxn>
                <a:cxn ang="0">
                  <a:pos x="24" y="8"/>
                </a:cxn>
                <a:cxn ang="0">
                  <a:pos x="21" y="5"/>
                </a:cxn>
                <a:cxn ang="0">
                  <a:pos x="18" y="2"/>
                </a:cxn>
                <a:cxn ang="0">
                  <a:pos x="16" y="0"/>
                </a:cxn>
                <a:cxn ang="0">
                  <a:pos x="15" y="0"/>
                </a:cxn>
                <a:cxn ang="0">
                  <a:pos x="15" y="0"/>
                </a:cxn>
              </a:cxnLst>
              <a:rect l="0" t="0" r="r" b="b"/>
              <a:pathLst>
                <a:path w="32" h="179">
                  <a:moveTo>
                    <a:pt x="15" y="0"/>
                  </a:moveTo>
                  <a:lnTo>
                    <a:pt x="0" y="106"/>
                  </a:lnTo>
                  <a:lnTo>
                    <a:pt x="9" y="179"/>
                  </a:lnTo>
                  <a:lnTo>
                    <a:pt x="23" y="174"/>
                  </a:lnTo>
                  <a:lnTo>
                    <a:pt x="21" y="110"/>
                  </a:lnTo>
                  <a:lnTo>
                    <a:pt x="21" y="110"/>
                  </a:lnTo>
                  <a:lnTo>
                    <a:pt x="21" y="109"/>
                  </a:lnTo>
                  <a:lnTo>
                    <a:pt x="21" y="107"/>
                  </a:lnTo>
                  <a:lnTo>
                    <a:pt x="21" y="106"/>
                  </a:lnTo>
                  <a:lnTo>
                    <a:pt x="21" y="103"/>
                  </a:lnTo>
                  <a:lnTo>
                    <a:pt x="21" y="101"/>
                  </a:lnTo>
                  <a:lnTo>
                    <a:pt x="22" y="97"/>
                  </a:lnTo>
                  <a:lnTo>
                    <a:pt x="23" y="94"/>
                  </a:lnTo>
                  <a:lnTo>
                    <a:pt x="23" y="90"/>
                  </a:lnTo>
                  <a:lnTo>
                    <a:pt x="23" y="87"/>
                  </a:lnTo>
                  <a:lnTo>
                    <a:pt x="23" y="84"/>
                  </a:lnTo>
                  <a:lnTo>
                    <a:pt x="23" y="82"/>
                  </a:lnTo>
                  <a:lnTo>
                    <a:pt x="24" y="80"/>
                  </a:lnTo>
                  <a:lnTo>
                    <a:pt x="24" y="78"/>
                  </a:lnTo>
                  <a:lnTo>
                    <a:pt x="24" y="76"/>
                  </a:lnTo>
                  <a:lnTo>
                    <a:pt x="24" y="74"/>
                  </a:lnTo>
                  <a:lnTo>
                    <a:pt x="25" y="72"/>
                  </a:lnTo>
                  <a:lnTo>
                    <a:pt x="25" y="69"/>
                  </a:lnTo>
                  <a:lnTo>
                    <a:pt x="25" y="67"/>
                  </a:lnTo>
                  <a:lnTo>
                    <a:pt x="25" y="65"/>
                  </a:lnTo>
                  <a:lnTo>
                    <a:pt x="26" y="63"/>
                  </a:lnTo>
                  <a:lnTo>
                    <a:pt x="26" y="61"/>
                  </a:lnTo>
                  <a:lnTo>
                    <a:pt x="26" y="58"/>
                  </a:lnTo>
                  <a:lnTo>
                    <a:pt x="26" y="56"/>
                  </a:lnTo>
                  <a:lnTo>
                    <a:pt x="26" y="54"/>
                  </a:lnTo>
                  <a:lnTo>
                    <a:pt x="27" y="52"/>
                  </a:lnTo>
                  <a:lnTo>
                    <a:pt x="27" y="50"/>
                  </a:lnTo>
                  <a:lnTo>
                    <a:pt x="27" y="47"/>
                  </a:lnTo>
                  <a:lnTo>
                    <a:pt x="28" y="45"/>
                  </a:lnTo>
                  <a:lnTo>
                    <a:pt x="28" y="42"/>
                  </a:lnTo>
                  <a:lnTo>
                    <a:pt x="28" y="40"/>
                  </a:lnTo>
                  <a:lnTo>
                    <a:pt x="28" y="38"/>
                  </a:lnTo>
                  <a:lnTo>
                    <a:pt x="28" y="36"/>
                  </a:lnTo>
                  <a:lnTo>
                    <a:pt x="29" y="34"/>
                  </a:lnTo>
                  <a:lnTo>
                    <a:pt x="29" y="30"/>
                  </a:lnTo>
                  <a:lnTo>
                    <a:pt x="30" y="27"/>
                  </a:lnTo>
                  <a:lnTo>
                    <a:pt x="30" y="24"/>
                  </a:lnTo>
                  <a:lnTo>
                    <a:pt x="30" y="21"/>
                  </a:lnTo>
                  <a:lnTo>
                    <a:pt x="30" y="19"/>
                  </a:lnTo>
                  <a:lnTo>
                    <a:pt x="31" y="17"/>
                  </a:lnTo>
                  <a:lnTo>
                    <a:pt x="31" y="14"/>
                  </a:lnTo>
                  <a:lnTo>
                    <a:pt x="32" y="14"/>
                  </a:lnTo>
                  <a:lnTo>
                    <a:pt x="31" y="14"/>
                  </a:lnTo>
                  <a:lnTo>
                    <a:pt x="30" y="13"/>
                  </a:lnTo>
                  <a:lnTo>
                    <a:pt x="27" y="10"/>
                  </a:lnTo>
                  <a:lnTo>
                    <a:pt x="24" y="8"/>
                  </a:lnTo>
                  <a:lnTo>
                    <a:pt x="21" y="5"/>
                  </a:lnTo>
                  <a:lnTo>
                    <a:pt x="18" y="2"/>
                  </a:lnTo>
                  <a:lnTo>
                    <a:pt x="16" y="0"/>
                  </a:lnTo>
                  <a:lnTo>
                    <a:pt x="15" y="0"/>
                  </a:lnTo>
                  <a:lnTo>
                    <a:pt x="15"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5" name="Freeform 213">
              <a:extLst>
                <a:ext uri="{FF2B5EF4-FFF2-40B4-BE49-F238E27FC236}">
                  <a16:creationId xmlns:a16="http://schemas.microsoft.com/office/drawing/2014/main" id="{1DD43E1B-3F0A-4144-20CF-EEAD3AFE7876}"/>
                </a:ext>
              </a:extLst>
            </p:cNvPr>
            <p:cNvSpPr>
              <a:spLocks/>
            </p:cNvSpPr>
            <p:nvPr/>
          </p:nvSpPr>
          <p:spPr bwMode="auto">
            <a:xfrm>
              <a:off x="1512" y="1778"/>
              <a:ext cx="67" cy="53"/>
            </a:xfrm>
            <a:custGeom>
              <a:avLst/>
              <a:gdLst/>
              <a:ahLst/>
              <a:cxnLst>
                <a:cxn ang="0">
                  <a:pos x="85" y="69"/>
                </a:cxn>
                <a:cxn ang="0">
                  <a:pos x="29" y="54"/>
                </a:cxn>
                <a:cxn ang="0">
                  <a:pos x="19" y="36"/>
                </a:cxn>
                <a:cxn ang="0">
                  <a:pos x="17" y="0"/>
                </a:cxn>
                <a:cxn ang="0">
                  <a:pos x="0" y="16"/>
                </a:cxn>
                <a:cxn ang="0">
                  <a:pos x="0" y="17"/>
                </a:cxn>
                <a:cxn ang="0">
                  <a:pos x="0" y="18"/>
                </a:cxn>
                <a:cxn ang="0">
                  <a:pos x="0" y="20"/>
                </a:cxn>
                <a:cxn ang="0">
                  <a:pos x="1" y="24"/>
                </a:cxn>
                <a:cxn ang="0">
                  <a:pos x="1" y="25"/>
                </a:cxn>
                <a:cxn ang="0">
                  <a:pos x="1" y="27"/>
                </a:cxn>
                <a:cxn ang="0">
                  <a:pos x="1" y="29"/>
                </a:cxn>
                <a:cxn ang="0">
                  <a:pos x="2" y="31"/>
                </a:cxn>
                <a:cxn ang="0">
                  <a:pos x="2" y="33"/>
                </a:cxn>
                <a:cxn ang="0">
                  <a:pos x="2" y="36"/>
                </a:cxn>
                <a:cxn ang="0">
                  <a:pos x="2" y="38"/>
                </a:cxn>
                <a:cxn ang="0">
                  <a:pos x="3" y="40"/>
                </a:cxn>
                <a:cxn ang="0">
                  <a:pos x="3" y="42"/>
                </a:cxn>
                <a:cxn ang="0">
                  <a:pos x="3" y="45"/>
                </a:cxn>
                <a:cxn ang="0">
                  <a:pos x="4" y="47"/>
                </a:cxn>
                <a:cxn ang="0">
                  <a:pos x="4" y="49"/>
                </a:cxn>
                <a:cxn ang="0">
                  <a:pos x="5" y="51"/>
                </a:cxn>
                <a:cxn ang="0">
                  <a:pos x="5" y="53"/>
                </a:cxn>
                <a:cxn ang="0">
                  <a:pos x="6" y="55"/>
                </a:cxn>
                <a:cxn ang="0">
                  <a:pos x="6" y="57"/>
                </a:cxn>
                <a:cxn ang="0">
                  <a:pos x="7" y="60"/>
                </a:cxn>
                <a:cxn ang="0">
                  <a:pos x="8" y="63"/>
                </a:cxn>
                <a:cxn ang="0">
                  <a:pos x="10" y="65"/>
                </a:cxn>
                <a:cxn ang="0">
                  <a:pos x="11" y="67"/>
                </a:cxn>
                <a:cxn ang="0">
                  <a:pos x="12" y="67"/>
                </a:cxn>
                <a:cxn ang="0">
                  <a:pos x="15" y="68"/>
                </a:cxn>
                <a:cxn ang="0">
                  <a:pos x="16" y="68"/>
                </a:cxn>
                <a:cxn ang="0">
                  <a:pos x="17" y="69"/>
                </a:cxn>
                <a:cxn ang="0">
                  <a:pos x="19" y="69"/>
                </a:cxn>
                <a:cxn ang="0">
                  <a:pos x="22" y="70"/>
                </a:cxn>
                <a:cxn ang="0">
                  <a:pos x="23" y="71"/>
                </a:cxn>
                <a:cxn ang="0">
                  <a:pos x="26" y="72"/>
                </a:cxn>
                <a:cxn ang="0">
                  <a:pos x="28" y="73"/>
                </a:cxn>
                <a:cxn ang="0">
                  <a:pos x="30" y="74"/>
                </a:cxn>
                <a:cxn ang="0">
                  <a:pos x="33" y="74"/>
                </a:cxn>
                <a:cxn ang="0">
                  <a:pos x="35" y="75"/>
                </a:cxn>
                <a:cxn ang="0">
                  <a:pos x="38" y="76"/>
                </a:cxn>
                <a:cxn ang="0">
                  <a:pos x="40" y="77"/>
                </a:cxn>
                <a:cxn ang="0">
                  <a:pos x="43" y="78"/>
                </a:cxn>
                <a:cxn ang="0">
                  <a:pos x="45" y="79"/>
                </a:cxn>
                <a:cxn ang="0">
                  <a:pos x="47" y="79"/>
                </a:cxn>
                <a:cxn ang="0">
                  <a:pos x="50" y="80"/>
                </a:cxn>
                <a:cxn ang="0">
                  <a:pos x="51" y="81"/>
                </a:cxn>
                <a:cxn ang="0">
                  <a:pos x="55" y="81"/>
                </a:cxn>
                <a:cxn ang="0">
                  <a:pos x="57" y="82"/>
                </a:cxn>
                <a:cxn ang="0">
                  <a:pos x="59" y="83"/>
                </a:cxn>
                <a:cxn ang="0">
                  <a:pos x="62" y="84"/>
                </a:cxn>
                <a:cxn ang="0">
                  <a:pos x="65" y="85"/>
                </a:cxn>
                <a:cxn ang="0">
                  <a:pos x="66" y="86"/>
                </a:cxn>
                <a:cxn ang="0">
                  <a:pos x="67" y="86"/>
                </a:cxn>
                <a:cxn ang="0">
                  <a:pos x="89" y="95"/>
                </a:cxn>
                <a:cxn ang="0">
                  <a:pos x="116" y="49"/>
                </a:cxn>
                <a:cxn ang="0">
                  <a:pos x="104" y="51"/>
                </a:cxn>
                <a:cxn ang="0">
                  <a:pos x="85" y="69"/>
                </a:cxn>
                <a:cxn ang="0">
                  <a:pos x="85" y="69"/>
                </a:cxn>
              </a:cxnLst>
              <a:rect l="0" t="0" r="r" b="b"/>
              <a:pathLst>
                <a:path w="116" h="95">
                  <a:moveTo>
                    <a:pt x="85" y="69"/>
                  </a:moveTo>
                  <a:lnTo>
                    <a:pt x="29" y="54"/>
                  </a:lnTo>
                  <a:lnTo>
                    <a:pt x="19" y="36"/>
                  </a:lnTo>
                  <a:lnTo>
                    <a:pt x="17" y="0"/>
                  </a:lnTo>
                  <a:lnTo>
                    <a:pt x="0" y="16"/>
                  </a:lnTo>
                  <a:lnTo>
                    <a:pt x="0" y="17"/>
                  </a:lnTo>
                  <a:lnTo>
                    <a:pt x="0" y="18"/>
                  </a:lnTo>
                  <a:lnTo>
                    <a:pt x="0" y="20"/>
                  </a:lnTo>
                  <a:lnTo>
                    <a:pt x="1" y="24"/>
                  </a:lnTo>
                  <a:lnTo>
                    <a:pt x="1" y="25"/>
                  </a:lnTo>
                  <a:lnTo>
                    <a:pt x="1" y="27"/>
                  </a:lnTo>
                  <a:lnTo>
                    <a:pt x="1" y="29"/>
                  </a:lnTo>
                  <a:lnTo>
                    <a:pt x="2" y="31"/>
                  </a:lnTo>
                  <a:lnTo>
                    <a:pt x="2" y="33"/>
                  </a:lnTo>
                  <a:lnTo>
                    <a:pt x="2" y="36"/>
                  </a:lnTo>
                  <a:lnTo>
                    <a:pt x="2" y="38"/>
                  </a:lnTo>
                  <a:lnTo>
                    <a:pt x="3" y="40"/>
                  </a:lnTo>
                  <a:lnTo>
                    <a:pt x="3" y="42"/>
                  </a:lnTo>
                  <a:lnTo>
                    <a:pt x="3" y="45"/>
                  </a:lnTo>
                  <a:lnTo>
                    <a:pt x="4" y="47"/>
                  </a:lnTo>
                  <a:lnTo>
                    <a:pt x="4" y="49"/>
                  </a:lnTo>
                  <a:lnTo>
                    <a:pt x="5" y="51"/>
                  </a:lnTo>
                  <a:lnTo>
                    <a:pt x="5" y="53"/>
                  </a:lnTo>
                  <a:lnTo>
                    <a:pt x="6" y="55"/>
                  </a:lnTo>
                  <a:lnTo>
                    <a:pt x="6" y="57"/>
                  </a:lnTo>
                  <a:lnTo>
                    <a:pt x="7" y="60"/>
                  </a:lnTo>
                  <a:lnTo>
                    <a:pt x="8" y="63"/>
                  </a:lnTo>
                  <a:lnTo>
                    <a:pt x="10" y="65"/>
                  </a:lnTo>
                  <a:lnTo>
                    <a:pt x="11" y="67"/>
                  </a:lnTo>
                  <a:lnTo>
                    <a:pt x="12" y="67"/>
                  </a:lnTo>
                  <a:lnTo>
                    <a:pt x="15" y="68"/>
                  </a:lnTo>
                  <a:lnTo>
                    <a:pt x="16" y="68"/>
                  </a:lnTo>
                  <a:lnTo>
                    <a:pt x="17" y="69"/>
                  </a:lnTo>
                  <a:lnTo>
                    <a:pt x="19" y="69"/>
                  </a:lnTo>
                  <a:lnTo>
                    <a:pt x="22" y="70"/>
                  </a:lnTo>
                  <a:lnTo>
                    <a:pt x="23" y="71"/>
                  </a:lnTo>
                  <a:lnTo>
                    <a:pt x="26" y="72"/>
                  </a:lnTo>
                  <a:lnTo>
                    <a:pt x="28" y="73"/>
                  </a:lnTo>
                  <a:lnTo>
                    <a:pt x="30" y="74"/>
                  </a:lnTo>
                  <a:lnTo>
                    <a:pt x="33" y="74"/>
                  </a:lnTo>
                  <a:lnTo>
                    <a:pt x="35" y="75"/>
                  </a:lnTo>
                  <a:lnTo>
                    <a:pt x="38" y="76"/>
                  </a:lnTo>
                  <a:lnTo>
                    <a:pt x="40" y="77"/>
                  </a:lnTo>
                  <a:lnTo>
                    <a:pt x="43" y="78"/>
                  </a:lnTo>
                  <a:lnTo>
                    <a:pt x="45" y="79"/>
                  </a:lnTo>
                  <a:lnTo>
                    <a:pt x="47" y="79"/>
                  </a:lnTo>
                  <a:lnTo>
                    <a:pt x="50" y="80"/>
                  </a:lnTo>
                  <a:lnTo>
                    <a:pt x="51" y="81"/>
                  </a:lnTo>
                  <a:lnTo>
                    <a:pt x="55" y="81"/>
                  </a:lnTo>
                  <a:lnTo>
                    <a:pt x="57" y="82"/>
                  </a:lnTo>
                  <a:lnTo>
                    <a:pt x="59" y="83"/>
                  </a:lnTo>
                  <a:lnTo>
                    <a:pt x="62" y="84"/>
                  </a:lnTo>
                  <a:lnTo>
                    <a:pt x="65" y="85"/>
                  </a:lnTo>
                  <a:lnTo>
                    <a:pt x="66" y="86"/>
                  </a:lnTo>
                  <a:lnTo>
                    <a:pt x="67" y="86"/>
                  </a:lnTo>
                  <a:lnTo>
                    <a:pt x="89" y="95"/>
                  </a:lnTo>
                  <a:lnTo>
                    <a:pt x="116" y="49"/>
                  </a:lnTo>
                  <a:lnTo>
                    <a:pt x="104" y="51"/>
                  </a:lnTo>
                  <a:lnTo>
                    <a:pt x="85" y="69"/>
                  </a:lnTo>
                  <a:lnTo>
                    <a:pt x="85" y="6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6" name="Freeform 214">
              <a:extLst>
                <a:ext uri="{FF2B5EF4-FFF2-40B4-BE49-F238E27FC236}">
                  <a16:creationId xmlns:a16="http://schemas.microsoft.com/office/drawing/2014/main" id="{FCA7EAC3-6869-AA56-4FCD-5D18AC9E6F38}"/>
                </a:ext>
              </a:extLst>
            </p:cNvPr>
            <p:cNvSpPr>
              <a:spLocks/>
            </p:cNvSpPr>
            <p:nvPr/>
          </p:nvSpPr>
          <p:spPr bwMode="auto">
            <a:xfrm>
              <a:off x="1556" y="1792"/>
              <a:ext cx="10" cy="10"/>
            </a:xfrm>
            <a:custGeom>
              <a:avLst/>
              <a:gdLst/>
              <a:ahLst/>
              <a:cxnLst>
                <a:cxn ang="0">
                  <a:pos x="12" y="0"/>
                </a:cxn>
                <a:cxn ang="0">
                  <a:pos x="14" y="1"/>
                </a:cxn>
                <a:cxn ang="0">
                  <a:pos x="15" y="3"/>
                </a:cxn>
                <a:cxn ang="0">
                  <a:pos x="16" y="6"/>
                </a:cxn>
                <a:cxn ang="0">
                  <a:pos x="17" y="8"/>
                </a:cxn>
                <a:cxn ang="0">
                  <a:pos x="16" y="11"/>
                </a:cxn>
                <a:cxn ang="0">
                  <a:pos x="15" y="13"/>
                </a:cxn>
                <a:cxn ang="0">
                  <a:pos x="12" y="15"/>
                </a:cxn>
                <a:cxn ang="0">
                  <a:pos x="9" y="15"/>
                </a:cxn>
                <a:cxn ang="0">
                  <a:pos x="6" y="15"/>
                </a:cxn>
                <a:cxn ang="0">
                  <a:pos x="4" y="13"/>
                </a:cxn>
                <a:cxn ang="0">
                  <a:pos x="2" y="10"/>
                </a:cxn>
                <a:cxn ang="0">
                  <a:pos x="1" y="7"/>
                </a:cxn>
                <a:cxn ang="0">
                  <a:pos x="0" y="5"/>
                </a:cxn>
                <a:cxn ang="0">
                  <a:pos x="0" y="3"/>
                </a:cxn>
                <a:cxn ang="0">
                  <a:pos x="0" y="3"/>
                </a:cxn>
                <a:cxn ang="0">
                  <a:pos x="12" y="0"/>
                </a:cxn>
                <a:cxn ang="0">
                  <a:pos x="12" y="0"/>
                </a:cxn>
              </a:cxnLst>
              <a:rect l="0" t="0" r="r" b="b"/>
              <a:pathLst>
                <a:path w="17" h="15">
                  <a:moveTo>
                    <a:pt x="12" y="0"/>
                  </a:moveTo>
                  <a:lnTo>
                    <a:pt x="14" y="1"/>
                  </a:lnTo>
                  <a:lnTo>
                    <a:pt x="15" y="3"/>
                  </a:lnTo>
                  <a:lnTo>
                    <a:pt x="16" y="6"/>
                  </a:lnTo>
                  <a:lnTo>
                    <a:pt x="17" y="8"/>
                  </a:lnTo>
                  <a:lnTo>
                    <a:pt x="16" y="11"/>
                  </a:lnTo>
                  <a:lnTo>
                    <a:pt x="15" y="13"/>
                  </a:lnTo>
                  <a:lnTo>
                    <a:pt x="12" y="15"/>
                  </a:lnTo>
                  <a:lnTo>
                    <a:pt x="9" y="15"/>
                  </a:lnTo>
                  <a:lnTo>
                    <a:pt x="6" y="15"/>
                  </a:lnTo>
                  <a:lnTo>
                    <a:pt x="4" y="13"/>
                  </a:lnTo>
                  <a:lnTo>
                    <a:pt x="2" y="10"/>
                  </a:lnTo>
                  <a:lnTo>
                    <a:pt x="1" y="7"/>
                  </a:lnTo>
                  <a:lnTo>
                    <a:pt x="0" y="5"/>
                  </a:lnTo>
                  <a:lnTo>
                    <a:pt x="0" y="3"/>
                  </a:lnTo>
                  <a:lnTo>
                    <a:pt x="0" y="3"/>
                  </a:lnTo>
                  <a:lnTo>
                    <a:pt x="12" y="0"/>
                  </a:lnTo>
                  <a:lnTo>
                    <a:pt x="12"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7" name="Freeform 215">
              <a:extLst>
                <a:ext uri="{FF2B5EF4-FFF2-40B4-BE49-F238E27FC236}">
                  <a16:creationId xmlns:a16="http://schemas.microsoft.com/office/drawing/2014/main" id="{DDD6F187-F512-E3E5-4EC7-2262AB55207D}"/>
                </a:ext>
              </a:extLst>
            </p:cNvPr>
            <p:cNvSpPr>
              <a:spLocks/>
            </p:cNvSpPr>
            <p:nvPr/>
          </p:nvSpPr>
          <p:spPr bwMode="auto">
            <a:xfrm>
              <a:off x="1533" y="1760"/>
              <a:ext cx="43" cy="18"/>
            </a:xfrm>
            <a:custGeom>
              <a:avLst/>
              <a:gdLst/>
              <a:ahLst/>
              <a:cxnLst>
                <a:cxn ang="0">
                  <a:pos x="77" y="1"/>
                </a:cxn>
                <a:cxn ang="0">
                  <a:pos x="71" y="2"/>
                </a:cxn>
                <a:cxn ang="0">
                  <a:pos x="68" y="2"/>
                </a:cxn>
                <a:cxn ang="0">
                  <a:pos x="64" y="1"/>
                </a:cxn>
                <a:cxn ang="0">
                  <a:pos x="62" y="1"/>
                </a:cxn>
                <a:cxn ang="0">
                  <a:pos x="60" y="0"/>
                </a:cxn>
                <a:cxn ang="0">
                  <a:pos x="59" y="0"/>
                </a:cxn>
                <a:cxn ang="0">
                  <a:pos x="0" y="19"/>
                </a:cxn>
                <a:cxn ang="0">
                  <a:pos x="37" y="29"/>
                </a:cxn>
                <a:cxn ang="0">
                  <a:pos x="77" y="1"/>
                </a:cxn>
                <a:cxn ang="0">
                  <a:pos x="77" y="1"/>
                </a:cxn>
              </a:cxnLst>
              <a:rect l="0" t="0" r="r" b="b"/>
              <a:pathLst>
                <a:path w="77" h="29">
                  <a:moveTo>
                    <a:pt x="77" y="1"/>
                  </a:moveTo>
                  <a:lnTo>
                    <a:pt x="71" y="2"/>
                  </a:lnTo>
                  <a:lnTo>
                    <a:pt x="68" y="2"/>
                  </a:lnTo>
                  <a:lnTo>
                    <a:pt x="64" y="1"/>
                  </a:lnTo>
                  <a:lnTo>
                    <a:pt x="62" y="1"/>
                  </a:lnTo>
                  <a:lnTo>
                    <a:pt x="60" y="0"/>
                  </a:lnTo>
                  <a:lnTo>
                    <a:pt x="59" y="0"/>
                  </a:lnTo>
                  <a:lnTo>
                    <a:pt x="0" y="19"/>
                  </a:lnTo>
                  <a:lnTo>
                    <a:pt x="37" y="29"/>
                  </a:lnTo>
                  <a:lnTo>
                    <a:pt x="77" y="1"/>
                  </a:lnTo>
                  <a:lnTo>
                    <a:pt x="77"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8" name="Freeform 216">
              <a:extLst>
                <a:ext uri="{FF2B5EF4-FFF2-40B4-BE49-F238E27FC236}">
                  <a16:creationId xmlns:a16="http://schemas.microsoft.com/office/drawing/2014/main" id="{A83D0914-8E78-4A2A-77A8-04E543E254D7}"/>
                </a:ext>
              </a:extLst>
            </p:cNvPr>
            <p:cNvSpPr>
              <a:spLocks/>
            </p:cNvSpPr>
            <p:nvPr/>
          </p:nvSpPr>
          <p:spPr bwMode="auto">
            <a:xfrm>
              <a:off x="1356" y="1786"/>
              <a:ext cx="115" cy="81"/>
            </a:xfrm>
            <a:custGeom>
              <a:avLst/>
              <a:gdLst/>
              <a:ahLst/>
              <a:cxnLst>
                <a:cxn ang="0">
                  <a:pos x="197" y="36"/>
                </a:cxn>
                <a:cxn ang="0">
                  <a:pos x="194" y="37"/>
                </a:cxn>
                <a:cxn ang="0">
                  <a:pos x="190" y="38"/>
                </a:cxn>
                <a:cxn ang="0">
                  <a:pos x="184" y="40"/>
                </a:cxn>
                <a:cxn ang="0">
                  <a:pos x="178" y="42"/>
                </a:cxn>
                <a:cxn ang="0">
                  <a:pos x="171" y="45"/>
                </a:cxn>
                <a:cxn ang="0">
                  <a:pos x="166" y="46"/>
                </a:cxn>
                <a:cxn ang="0">
                  <a:pos x="162" y="47"/>
                </a:cxn>
                <a:cxn ang="0">
                  <a:pos x="158" y="48"/>
                </a:cxn>
                <a:cxn ang="0">
                  <a:pos x="153" y="51"/>
                </a:cxn>
                <a:cxn ang="0">
                  <a:pos x="149" y="52"/>
                </a:cxn>
                <a:cxn ang="0">
                  <a:pos x="145" y="53"/>
                </a:cxn>
                <a:cxn ang="0">
                  <a:pos x="141" y="54"/>
                </a:cxn>
                <a:cxn ang="0">
                  <a:pos x="137" y="55"/>
                </a:cxn>
                <a:cxn ang="0">
                  <a:pos x="133" y="56"/>
                </a:cxn>
                <a:cxn ang="0">
                  <a:pos x="129" y="57"/>
                </a:cxn>
                <a:cxn ang="0">
                  <a:pos x="124" y="58"/>
                </a:cxn>
                <a:cxn ang="0">
                  <a:pos x="117" y="60"/>
                </a:cxn>
                <a:cxn ang="0">
                  <a:pos x="112" y="60"/>
                </a:cxn>
                <a:cxn ang="0">
                  <a:pos x="107" y="60"/>
                </a:cxn>
                <a:cxn ang="0">
                  <a:pos x="104" y="60"/>
                </a:cxn>
                <a:cxn ang="0">
                  <a:pos x="102" y="59"/>
                </a:cxn>
                <a:cxn ang="0">
                  <a:pos x="98" y="57"/>
                </a:cxn>
                <a:cxn ang="0">
                  <a:pos x="92" y="55"/>
                </a:cxn>
                <a:cxn ang="0">
                  <a:pos x="86" y="53"/>
                </a:cxn>
                <a:cxn ang="0">
                  <a:pos x="80" y="51"/>
                </a:cxn>
                <a:cxn ang="0">
                  <a:pos x="73" y="48"/>
                </a:cxn>
                <a:cxn ang="0">
                  <a:pos x="65" y="46"/>
                </a:cxn>
                <a:cxn ang="0">
                  <a:pos x="58" y="44"/>
                </a:cxn>
                <a:cxn ang="0">
                  <a:pos x="52" y="42"/>
                </a:cxn>
                <a:cxn ang="0">
                  <a:pos x="48" y="41"/>
                </a:cxn>
                <a:cxn ang="0">
                  <a:pos x="42" y="40"/>
                </a:cxn>
                <a:cxn ang="0">
                  <a:pos x="35" y="37"/>
                </a:cxn>
                <a:cxn ang="0">
                  <a:pos x="28" y="36"/>
                </a:cxn>
                <a:cxn ang="0">
                  <a:pos x="23" y="34"/>
                </a:cxn>
                <a:cxn ang="0">
                  <a:pos x="19" y="33"/>
                </a:cxn>
                <a:cxn ang="0">
                  <a:pos x="15" y="33"/>
                </a:cxn>
                <a:cxn ang="0">
                  <a:pos x="15" y="33"/>
                </a:cxn>
                <a:cxn ang="0">
                  <a:pos x="10" y="29"/>
                </a:cxn>
                <a:cxn ang="0">
                  <a:pos x="0" y="0"/>
                </a:cxn>
                <a:cxn ang="0">
                  <a:pos x="2" y="118"/>
                </a:cxn>
                <a:cxn ang="0">
                  <a:pos x="18" y="111"/>
                </a:cxn>
                <a:cxn ang="0">
                  <a:pos x="90" y="77"/>
                </a:cxn>
                <a:cxn ang="0">
                  <a:pos x="201" y="46"/>
                </a:cxn>
                <a:cxn ang="0">
                  <a:pos x="198" y="36"/>
                </a:cxn>
              </a:cxnLst>
              <a:rect l="0" t="0" r="r" b="b"/>
              <a:pathLst>
                <a:path w="201" h="141">
                  <a:moveTo>
                    <a:pt x="198" y="36"/>
                  </a:moveTo>
                  <a:lnTo>
                    <a:pt x="197" y="36"/>
                  </a:lnTo>
                  <a:lnTo>
                    <a:pt x="195" y="37"/>
                  </a:lnTo>
                  <a:lnTo>
                    <a:pt x="194" y="37"/>
                  </a:lnTo>
                  <a:lnTo>
                    <a:pt x="192" y="38"/>
                  </a:lnTo>
                  <a:lnTo>
                    <a:pt x="190" y="38"/>
                  </a:lnTo>
                  <a:lnTo>
                    <a:pt x="187" y="39"/>
                  </a:lnTo>
                  <a:lnTo>
                    <a:pt x="184" y="40"/>
                  </a:lnTo>
                  <a:lnTo>
                    <a:pt x="182" y="41"/>
                  </a:lnTo>
                  <a:lnTo>
                    <a:pt x="178" y="42"/>
                  </a:lnTo>
                  <a:lnTo>
                    <a:pt x="175" y="44"/>
                  </a:lnTo>
                  <a:lnTo>
                    <a:pt x="171" y="45"/>
                  </a:lnTo>
                  <a:lnTo>
                    <a:pt x="168" y="46"/>
                  </a:lnTo>
                  <a:lnTo>
                    <a:pt x="166" y="46"/>
                  </a:lnTo>
                  <a:lnTo>
                    <a:pt x="164" y="47"/>
                  </a:lnTo>
                  <a:lnTo>
                    <a:pt x="162" y="47"/>
                  </a:lnTo>
                  <a:lnTo>
                    <a:pt x="160" y="48"/>
                  </a:lnTo>
                  <a:lnTo>
                    <a:pt x="158" y="48"/>
                  </a:lnTo>
                  <a:lnTo>
                    <a:pt x="156" y="49"/>
                  </a:lnTo>
                  <a:lnTo>
                    <a:pt x="153" y="51"/>
                  </a:lnTo>
                  <a:lnTo>
                    <a:pt x="151" y="52"/>
                  </a:lnTo>
                  <a:lnTo>
                    <a:pt x="149" y="52"/>
                  </a:lnTo>
                  <a:lnTo>
                    <a:pt x="147" y="53"/>
                  </a:lnTo>
                  <a:lnTo>
                    <a:pt x="145" y="53"/>
                  </a:lnTo>
                  <a:lnTo>
                    <a:pt x="143" y="54"/>
                  </a:lnTo>
                  <a:lnTo>
                    <a:pt x="141" y="54"/>
                  </a:lnTo>
                  <a:lnTo>
                    <a:pt x="139" y="55"/>
                  </a:lnTo>
                  <a:lnTo>
                    <a:pt x="137" y="55"/>
                  </a:lnTo>
                  <a:lnTo>
                    <a:pt x="135" y="56"/>
                  </a:lnTo>
                  <a:lnTo>
                    <a:pt x="133" y="56"/>
                  </a:lnTo>
                  <a:lnTo>
                    <a:pt x="131" y="57"/>
                  </a:lnTo>
                  <a:lnTo>
                    <a:pt x="129" y="57"/>
                  </a:lnTo>
                  <a:lnTo>
                    <a:pt x="127" y="58"/>
                  </a:lnTo>
                  <a:lnTo>
                    <a:pt x="124" y="58"/>
                  </a:lnTo>
                  <a:lnTo>
                    <a:pt x="121" y="59"/>
                  </a:lnTo>
                  <a:lnTo>
                    <a:pt x="117" y="60"/>
                  </a:lnTo>
                  <a:lnTo>
                    <a:pt x="114" y="60"/>
                  </a:lnTo>
                  <a:lnTo>
                    <a:pt x="112" y="60"/>
                  </a:lnTo>
                  <a:lnTo>
                    <a:pt x="109" y="60"/>
                  </a:lnTo>
                  <a:lnTo>
                    <a:pt x="107" y="60"/>
                  </a:lnTo>
                  <a:lnTo>
                    <a:pt x="105" y="60"/>
                  </a:lnTo>
                  <a:lnTo>
                    <a:pt x="104" y="60"/>
                  </a:lnTo>
                  <a:lnTo>
                    <a:pt x="103" y="60"/>
                  </a:lnTo>
                  <a:lnTo>
                    <a:pt x="102" y="59"/>
                  </a:lnTo>
                  <a:lnTo>
                    <a:pt x="100" y="58"/>
                  </a:lnTo>
                  <a:lnTo>
                    <a:pt x="98" y="57"/>
                  </a:lnTo>
                  <a:lnTo>
                    <a:pt x="95" y="56"/>
                  </a:lnTo>
                  <a:lnTo>
                    <a:pt x="92" y="55"/>
                  </a:lnTo>
                  <a:lnTo>
                    <a:pt x="89" y="54"/>
                  </a:lnTo>
                  <a:lnTo>
                    <a:pt x="86" y="53"/>
                  </a:lnTo>
                  <a:lnTo>
                    <a:pt x="83" y="52"/>
                  </a:lnTo>
                  <a:lnTo>
                    <a:pt x="80" y="51"/>
                  </a:lnTo>
                  <a:lnTo>
                    <a:pt x="76" y="49"/>
                  </a:lnTo>
                  <a:lnTo>
                    <a:pt x="73" y="48"/>
                  </a:lnTo>
                  <a:lnTo>
                    <a:pt x="69" y="47"/>
                  </a:lnTo>
                  <a:lnTo>
                    <a:pt x="65" y="46"/>
                  </a:lnTo>
                  <a:lnTo>
                    <a:pt x="62" y="45"/>
                  </a:lnTo>
                  <a:lnTo>
                    <a:pt x="58" y="44"/>
                  </a:lnTo>
                  <a:lnTo>
                    <a:pt x="54" y="43"/>
                  </a:lnTo>
                  <a:lnTo>
                    <a:pt x="52" y="42"/>
                  </a:lnTo>
                  <a:lnTo>
                    <a:pt x="50" y="42"/>
                  </a:lnTo>
                  <a:lnTo>
                    <a:pt x="48" y="41"/>
                  </a:lnTo>
                  <a:lnTo>
                    <a:pt x="46" y="41"/>
                  </a:lnTo>
                  <a:lnTo>
                    <a:pt x="42" y="40"/>
                  </a:lnTo>
                  <a:lnTo>
                    <a:pt x="39" y="39"/>
                  </a:lnTo>
                  <a:lnTo>
                    <a:pt x="35" y="37"/>
                  </a:lnTo>
                  <a:lnTo>
                    <a:pt x="31" y="36"/>
                  </a:lnTo>
                  <a:lnTo>
                    <a:pt x="28" y="36"/>
                  </a:lnTo>
                  <a:lnTo>
                    <a:pt x="26" y="35"/>
                  </a:lnTo>
                  <a:lnTo>
                    <a:pt x="23" y="34"/>
                  </a:lnTo>
                  <a:lnTo>
                    <a:pt x="21" y="34"/>
                  </a:lnTo>
                  <a:lnTo>
                    <a:pt x="19" y="33"/>
                  </a:lnTo>
                  <a:lnTo>
                    <a:pt x="17" y="33"/>
                  </a:lnTo>
                  <a:lnTo>
                    <a:pt x="15" y="33"/>
                  </a:lnTo>
                  <a:lnTo>
                    <a:pt x="16" y="33"/>
                  </a:lnTo>
                  <a:lnTo>
                    <a:pt x="15" y="33"/>
                  </a:lnTo>
                  <a:lnTo>
                    <a:pt x="13" y="31"/>
                  </a:lnTo>
                  <a:lnTo>
                    <a:pt x="10" y="29"/>
                  </a:lnTo>
                  <a:lnTo>
                    <a:pt x="8" y="27"/>
                  </a:lnTo>
                  <a:lnTo>
                    <a:pt x="0" y="0"/>
                  </a:lnTo>
                  <a:lnTo>
                    <a:pt x="0" y="38"/>
                  </a:lnTo>
                  <a:lnTo>
                    <a:pt x="2" y="118"/>
                  </a:lnTo>
                  <a:lnTo>
                    <a:pt x="29" y="141"/>
                  </a:lnTo>
                  <a:lnTo>
                    <a:pt x="18" y="111"/>
                  </a:lnTo>
                  <a:lnTo>
                    <a:pt x="13" y="56"/>
                  </a:lnTo>
                  <a:lnTo>
                    <a:pt x="90" y="77"/>
                  </a:lnTo>
                  <a:lnTo>
                    <a:pt x="120" y="83"/>
                  </a:lnTo>
                  <a:lnTo>
                    <a:pt x="201" y="46"/>
                  </a:lnTo>
                  <a:lnTo>
                    <a:pt x="198" y="36"/>
                  </a:lnTo>
                  <a:lnTo>
                    <a:pt x="198" y="3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9" name="Freeform 217">
              <a:extLst>
                <a:ext uri="{FF2B5EF4-FFF2-40B4-BE49-F238E27FC236}">
                  <a16:creationId xmlns:a16="http://schemas.microsoft.com/office/drawing/2014/main" id="{7DB37476-16F0-6B09-031E-BC2C027EE4F4}"/>
                </a:ext>
              </a:extLst>
            </p:cNvPr>
            <p:cNvSpPr>
              <a:spLocks/>
            </p:cNvSpPr>
            <p:nvPr/>
          </p:nvSpPr>
          <p:spPr bwMode="auto">
            <a:xfrm>
              <a:off x="1418" y="1798"/>
              <a:ext cx="10" cy="10"/>
            </a:xfrm>
            <a:custGeom>
              <a:avLst/>
              <a:gdLst/>
              <a:ahLst/>
              <a:cxnLst>
                <a:cxn ang="0">
                  <a:pos x="4" y="0"/>
                </a:cxn>
                <a:cxn ang="0">
                  <a:pos x="3" y="0"/>
                </a:cxn>
                <a:cxn ang="0">
                  <a:pos x="2" y="2"/>
                </a:cxn>
                <a:cxn ang="0">
                  <a:pos x="1" y="5"/>
                </a:cxn>
                <a:cxn ang="0">
                  <a:pos x="1" y="8"/>
                </a:cxn>
                <a:cxn ang="0">
                  <a:pos x="0" y="11"/>
                </a:cxn>
                <a:cxn ang="0">
                  <a:pos x="1" y="14"/>
                </a:cxn>
                <a:cxn ang="0">
                  <a:pos x="1" y="15"/>
                </a:cxn>
                <a:cxn ang="0">
                  <a:pos x="3" y="16"/>
                </a:cxn>
                <a:cxn ang="0">
                  <a:pos x="4" y="17"/>
                </a:cxn>
                <a:cxn ang="0">
                  <a:pos x="6" y="17"/>
                </a:cxn>
                <a:cxn ang="0">
                  <a:pos x="8" y="17"/>
                </a:cxn>
                <a:cxn ang="0">
                  <a:pos x="10" y="17"/>
                </a:cxn>
                <a:cxn ang="0">
                  <a:pos x="11" y="16"/>
                </a:cxn>
                <a:cxn ang="0">
                  <a:pos x="12" y="16"/>
                </a:cxn>
                <a:cxn ang="0">
                  <a:pos x="14" y="14"/>
                </a:cxn>
                <a:cxn ang="0">
                  <a:pos x="16" y="13"/>
                </a:cxn>
                <a:cxn ang="0">
                  <a:pos x="16" y="10"/>
                </a:cxn>
                <a:cxn ang="0">
                  <a:pos x="17" y="9"/>
                </a:cxn>
                <a:cxn ang="0">
                  <a:pos x="17" y="7"/>
                </a:cxn>
                <a:cxn ang="0">
                  <a:pos x="17" y="7"/>
                </a:cxn>
                <a:cxn ang="0">
                  <a:pos x="4" y="0"/>
                </a:cxn>
                <a:cxn ang="0">
                  <a:pos x="4" y="0"/>
                </a:cxn>
              </a:cxnLst>
              <a:rect l="0" t="0" r="r" b="b"/>
              <a:pathLst>
                <a:path w="17" h="17">
                  <a:moveTo>
                    <a:pt x="4" y="0"/>
                  </a:moveTo>
                  <a:lnTo>
                    <a:pt x="3" y="0"/>
                  </a:lnTo>
                  <a:lnTo>
                    <a:pt x="2" y="2"/>
                  </a:lnTo>
                  <a:lnTo>
                    <a:pt x="1" y="5"/>
                  </a:lnTo>
                  <a:lnTo>
                    <a:pt x="1" y="8"/>
                  </a:lnTo>
                  <a:lnTo>
                    <a:pt x="0" y="11"/>
                  </a:lnTo>
                  <a:lnTo>
                    <a:pt x="1" y="14"/>
                  </a:lnTo>
                  <a:lnTo>
                    <a:pt x="1" y="15"/>
                  </a:lnTo>
                  <a:lnTo>
                    <a:pt x="3" y="16"/>
                  </a:lnTo>
                  <a:lnTo>
                    <a:pt x="4" y="17"/>
                  </a:lnTo>
                  <a:lnTo>
                    <a:pt x="6" y="17"/>
                  </a:lnTo>
                  <a:lnTo>
                    <a:pt x="8" y="17"/>
                  </a:lnTo>
                  <a:lnTo>
                    <a:pt x="10" y="17"/>
                  </a:lnTo>
                  <a:lnTo>
                    <a:pt x="11" y="16"/>
                  </a:lnTo>
                  <a:lnTo>
                    <a:pt x="12" y="16"/>
                  </a:lnTo>
                  <a:lnTo>
                    <a:pt x="14" y="14"/>
                  </a:lnTo>
                  <a:lnTo>
                    <a:pt x="16" y="13"/>
                  </a:lnTo>
                  <a:lnTo>
                    <a:pt x="16" y="10"/>
                  </a:lnTo>
                  <a:lnTo>
                    <a:pt x="17" y="9"/>
                  </a:lnTo>
                  <a:lnTo>
                    <a:pt x="17" y="7"/>
                  </a:lnTo>
                  <a:lnTo>
                    <a:pt x="17" y="7"/>
                  </a:lnTo>
                  <a:lnTo>
                    <a:pt x="4" y="0"/>
                  </a:lnTo>
                  <a:lnTo>
                    <a:pt x="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0" name="Freeform 218">
              <a:extLst>
                <a:ext uri="{FF2B5EF4-FFF2-40B4-BE49-F238E27FC236}">
                  <a16:creationId xmlns:a16="http://schemas.microsoft.com/office/drawing/2014/main" id="{B1126D96-D92B-8876-0232-8F5684C221AE}"/>
                </a:ext>
              </a:extLst>
            </p:cNvPr>
            <p:cNvSpPr>
              <a:spLocks/>
            </p:cNvSpPr>
            <p:nvPr/>
          </p:nvSpPr>
          <p:spPr bwMode="auto">
            <a:xfrm>
              <a:off x="1356" y="1775"/>
              <a:ext cx="114" cy="14"/>
            </a:xfrm>
            <a:custGeom>
              <a:avLst/>
              <a:gdLst/>
              <a:ahLst/>
              <a:cxnLst>
                <a:cxn ang="0">
                  <a:pos x="174" y="3"/>
                </a:cxn>
                <a:cxn ang="0">
                  <a:pos x="0" y="0"/>
                </a:cxn>
                <a:cxn ang="0">
                  <a:pos x="6" y="24"/>
                </a:cxn>
                <a:cxn ang="0">
                  <a:pos x="199" y="25"/>
                </a:cxn>
                <a:cxn ang="0">
                  <a:pos x="174" y="3"/>
                </a:cxn>
                <a:cxn ang="0">
                  <a:pos x="174" y="3"/>
                </a:cxn>
              </a:cxnLst>
              <a:rect l="0" t="0" r="r" b="b"/>
              <a:pathLst>
                <a:path w="199" h="25">
                  <a:moveTo>
                    <a:pt x="174" y="3"/>
                  </a:moveTo>
                  <a:lnTo>
                    <a:pt x="0" y="0"/>
                  </a:lnTo>
                  <a:lnTo>
                    <a:pt x="6" y="24"/>
                  </a:lnTo>
                  <a:lnTo>
                    <a:pt x="199" y="25"/>
                  </a:lnTo>
                  <a:lnTo>
                    <a:pt x="174" y="3"/>
                  </a:lnTo>
                  <a:lnTo>
                    <a:pt x="174"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1" name="Freeform 219">
              <a:extLst>
                <a:ext uri="{FF2B5EF4-FFF2-40B4-BE49-F238E27FC236}">
                  <a16:creationId xmlns:a16="http://schemas.microsoft.com/office/drawing/2014/main" id="{1F0535D1-3774-95AB-A169-8B48FD552C93}"/>
                </a:ext>
              </a:extLst>
            </p:cNvPr>
            <p:cNvSpPr>
              <a:spLocks/>
            </p:cNvSpPr>
            <p:nvPr/>
          </p:nvSpPr>
          <p:spPr bwMode="auto">
            <a:xfrm>
              <a:off x="1481" y="1620"/>
              <a:ext cx="14" cy="10"/>
            </a:xfrm>
            <a:custGeom>
              <a:avLst/>
              <a:gdLst/>
              <a:ahLst/>
              <a:cxnLst>
                <a:cxn ang="0">
                  <a:pos x="20" y="3"/>
                </a:cxn>
                <a:cxn ang="0">
                  <a:pos x="20" y="3"/>
                </a:cxn>
                <a:cxn ang="0">
                  <a:pos x="22" y="5"/>
                </a:cxn>
                <a:cxn ang="0">
                  <a:pos x="23" y="7"/>
                </a:cxn>
                <a:cxn ang="0">
                  <a:pos x="25" y="11"/>
                </a:cxn>
                <a:cxn ang="0">
                  <a:pos x="25" y="14"/>
                </a:cxn>
                <a:cxn ang="0">
                  <a:pos x="25" y="16"/>
                </a:cxn>
                <a:cxn ang="0">
                  <a:pos x="24" y="17"/>
                </a:cxn>
                <a:cxn ang="0">
                  <a:pos x="24" y="18"/>
                </a:cxn>
                <a:cxn ang="0">
                  <a:pos x="22" y="18"/>
                </a:cxn>
                <a:cxn ang="0">
                  <a:pos x="20" y="18"/>
                </a:cxn>
                <a:cxn ang="0">
                  <a:pos x="17" y="18"/>
                </a:cxn>
                <a:cxn ang="0">
                  <a:pos x="15" y="17"/>
                </a:cxn>
                <a:cxn ang="0">
                  <a:pos x="13" y="16"/>
                </a:cxn>
                <a:cxn ang="0">
                  <a:pos x="11" y="16"/>
                </a:cxn>
                <a:cxn ang="0">
                  <a:pos x="8" y="15"/>
                </a:cxn>
                <a:cxn ang="0">
                  <a:pos x="7" y="14"/>
                </a:cxn>
                <a:cxn ang="0">
                  <a:pos x="5" y="13"/>
                </a:cxn>
                <a:cxn ang="0">
                  <a:pos x="4" y="13"/>
                </a:cxn>
                <a:cxn ang="0">
                  <a:pos x="1" y="9"/>
                </a:cxn>
                <a:cxn ang="0">
                  <a:pos x="0" y="7"/>
                </a:cxn>
                <a:cxn ang="0">
                  <a:pos x="0" y="5"/>
                </a:cxn>
                <a:cxn ang="0">
                  <a:pos x="2" y="3"/>
                </a:cxn>
                <a:cxn ang="0">
                  <a:pos x="4" y="1"/>
                </a:cxn>
                <a:cxn ang="0">
                  <a:pos x="7" y="0"/>
                </a:cxn>
                <a:cxn ang="0">
                  <a:pos x="10" y="0"/>
                </a:cxn>
                <a:cxn ang="0">
                  <a:pos x="13" y="1"/>
                </a:cxn>
                <a:cxn ang="0">
                  <a:pos x="15" y="1"/>
                </a:cxn>
                <a:cxn ang="0">
                  <a:pos x="18" y="2"/>
                </a:cxn>
                <a:cxn ang="0">
                  <a:pos x="19" y="2"/>
                </a:cxn>
                <a:cxn ang="0">
                  <a:pos x="20" y="3"/>
                </a:cxn>
                <a:cxn ang="0">
                  <a:pos x="20" y="3"/>
                </a:cxn>
              </a:cxnLst>
              <a:rect l="0" t="0" r="r" b="b"/>
              <a:pathLst>
                <a:path w="25" h="18">
                  <a:moveTo>
                    <a:pt x="20" y="3"/>
                  </a:moveTo>
                  <a:lnTo>
                    <a:pt x="20" y="3"/>
                  </a:lnTo>
                  <a:lnTo>
                    <a:pt x="22" y="5"/>
                  </a:lnTo>
                  <a:lnTo>
                    <a:pt x="23" y="7"/>
                  </a:lnTo>
                  <a:lnTo>
                    <a:pt x="25" y="11"/>
                  </a:lnTo>
                  <a:lnTo>
                    <a:pt x="25" y="14"/>
                  </a:lnTo>
                  <a:lnTo>
                    <a:pt x="25" y="16"/>
                  </a:lnTo>
                  <a:lnTo>
                    <a:pt x="24" y="17"/>
                  </a:lnTo>
                  <a:lnTo>
                    <a:pt x="24" y="18"/>
                  </a:lnTo>
                  <a:lnTo>
                    <a:pt x="22" y="18"/>
                  </a:lnTo>
                  <a:lnTo>
                    <a:pt x="20" y="18"/>
                  </a:lnTo>
                  <a:lnTo>
                    <a:pt x="17" y="18"/>
                  </a:lnTo>
                  <a:lnTo>
                    <a:pt x="15" y="17"/>
                  </a:lnTo>
                  <a:lnTo>
                    <a:pt x="13" y="16"/>
                  </a:lnTo>
                  <a:lnTo>
                    <a:pt x="11" y="16"/>
                  </a:lnTo>
                  <a:lnTo>
                    <a:pt x="8" y="15"/>
                  </a:lnTo>
                  <a:lnTo>
                    <a:pt x="7" y="14"/>
                  </a:lnTo>
                  <a:lnTo>
                    <a:pt x="5" y="13"/>
                  </a:lnTo>
                  <a:lnTo>
                    <a:pt x="4" y="13"/>
                  </a:lnTo>
                  <a:lnTo>
                    <a:pt x="1" y="9"/>
                  </a:lnTo>
                  <a:lnTo>
                    <a:pt x="0" y="7"/>
                  </a:lnTo>
                  <a:lnTo>
                    <a:pt x="0" y="5"/>
                  </a:lnTo>
                  <a:lnTo>
                    <a:pt x="2" y="3"/>
                  </a:lnTo>
                  <a:lnTo>
                    <a:pt x="4" y="1"/>
                  </a:lnTo>
                  <a:lnTo>
                    <a:pt x="7" y="0"/>
                  </a:lnTo>
                  <a:lnTo>
                    <a:pt x="10" y="0"/>
                  </a:lnTo>
                  <a:lnTo>
                    <a:pt x="13" y="1"/>
                  </a:lnTo>
                  <a:lnTo>
                    <a:pt x="15" y="1"/>
                  </a:lnTo>
                  <a:lnTo>
                    <a:pt x="18" y="2"/>
                  </a:lnTo>
                  <a:lnTo>
                    <a:pt x="19" y="2"/>
                  </a:lnTo>
                  <a:lnTo>
                    <a:pt x="20" y="3"/>
                  </a:lnTo>
                  <a:lnTo>
                    <a:pt x="20"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2" name="Freeform 220">
              <a:extLst>
                <a:ext uri="{FF2B5EF4-FFF2-40B4-BE49-F238E27FC236}">
                  <a16:creationId xmlns:a16="http://schemas.microsoft.com/office/drawing/2014/main" id="{416FAF83-3D15-8065-0110-05D75E0EE666}"/>
                </a:ext>
              </a:extLst>
            </p:cNvPr>
            <p:cNvSpPr>
              <a:spLocks/>
            </p:cNvSpPr>
            <p:nvPr/>
          </p:nvSpPr>
          <p:spPr bwMode="auto">
            <a:xfrm>
              <a:off x="1490" y="1700"/>
              <a:ext cx="11" cy="14"/>
            </a:xfrm>
            <a:custGeom>
              <a:avLst/>
              <a:gdLst/>
              <a:ahLst/>
              <a:cxnLst>
                <a:cxn ang="0">
                  <a:pos x="17" y="7"/>
                </a:cxn>
                <a:cxn ang="0">
                  <a:pos x="18" y="9"/>
                </a:cxn>
                <a:cxn ang="0">
                  <a:pos x="19" y="10"/>
                </a:cxn>
                <a:cxn ang="0">
                  <a:pos x="19" y="13"/>
                </a:cxn>
                <a:cxn ang="0">
                  <a:pos x="19" y="15"/>
                </a:cxn>
                <a:cxn ang="0">
                  <a:pos x="19" y="18"/>
                </a:cxn>
                <a:cxn ang="0">
                  <a:pos x="18" y="20"/>
                </a:cxn>
                <a:cxn ang="0">
                  <a:pos x="16" y="23"/>
                </a:cxn>
                <a:cxn ang="0">
                  <a:pos x="13" y="24"/>
                </a:cxn>
                <a:cxn ang="0">
                  <a:pos x="10" y="24"/>
                </a:cxn>
                <a:cxn ang="0">
                  <a:pos x="7" y="22"/>
                </a:cxn>
                <a:cxn ang="0">
                  <a:pos x="5" y="21"/>
                </a:cxn>
                <a:cxn ang="0">
                  <a:pos x="3" y="18"/>
                </a:cxn>
                <a:cxn ang="0">
                  <a:pos x="1" y="16"/>
                </a:cxn>
                <a:cxn ang="0">
                  <a:pos x="0" y="14"/>
                </a:cxn>
                <a:cxn ang="0">
                  <a:pos x="0" y="14"/>
                </a:cxn>
                <a:cxn ang="0">
                  <a:pos x="10" y="0"/>
                </a:cxn>
                <a:cxn ang="0">
                  <a:pos x="17" y="7"/>
                </a:cxn>
                <a:cxn ang="0">
                  <a:pos x="17" y="7"/>
                </a:cxn>
              </a:cxnLst>
              <a:rect l="0" t="0" r="r" b="b"/>
              <a:pathLst>
                <a:path w="19" h="24">
                  <a:moveTo>
                    <a:pt x="17" y="7"/>
                  </a:moveTo>
                  <a:lnTo>
                    <a:pt x="18" y="9"/>
                  </a:lnTo>
                  <a:lnTo>
                    <a:pt x="19" y="10"/>
                  </a:lnTo>
                  <a:lnTo>
                    <a:pt x="19" y="13"/>
                  </a:lnTo>
                  <a:lnTo>
                    <a:pt x="19" y="15"/>
                  </a:lnTo>
                  <a:lnTo>
                    <a:pt x="19" y="18"/>
                  </a:lnTo>
                  <a:lnTo>
                    <a:pt x="18" y="20"/>
                  </a:lnTo>
                  <a:lnTo>
                    <a:pt x="16" y="23"/>
                  </a:lnTo>
                  <a:lnTo>
                    <a:pt x="13" y="24"/>
                  </a:lnTo>
                  <a:lnTo>
                    <a:pt x="10" y="24"/>
                  </a:lnTo>
                  <a:lnTo>
                    <a:pt x="7" y="22"/>
                  </a:lnTo>
                  <a:lnTo>
                    <a:pt x="5" y="21"/>
                  </a:lnTo>
                  <a:lnTo>
                    <a:pt x="3" y="18"/>
                  </a:lnTo>
                  <a:lnTo>
                    <a:pt x="1" y="16"/>
                  </a:lnTo>
                  <a:lnTo>
                    <a:pt x="0" y="14"/>
                  </a:lnTo>
                  <a:lnTo>
                    <a:pt x="0" y="14"/>
                  </a:lnTo>
                  <a:lnTo>
                    <a:pt x="10" y="0"/>
                  </a:lnTo>
                  <a:lnTo>
                    <a:pt x="17" y="7"/>
                  </a:lnTo>
                  <a:lnTo>
                    <a:pt x="17" y="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3" name="Freeform 221">
              <a:extLst>
                <a:ext uri="{FF2B5EF4-FFF2-40B4-BE49-F238E27FC236}">
                  <a16:creationId xmlns:a16="http://schemas.microsoft.com/office/drawing/2014/main" id="{FCD53FC0-52BC-CE3C-CDCA-5411CB21DFFB}"/>
                </a:ext>
              </a:extLst>
            </p:cNvPr>
            <p:cNvSpPr>
              <a:spLocks/>
            </p:cNvSpPr>
            <p:nvPr/>
          </p:nvSpPr>
          <p:spPr bwMode="auto">
            <a:xfrm>
              <a:off x="1493" y="1786"/>
              <a:ext cx="17" cy="14"/>
            </a:xfrm>
            <a:custGeom>
              <a:avLst/>
              <a:gdLst/>
              <a:ahLst/>
              <a:cxnLst>
                <a:cxn ang="0">
                  <a:pos x="10" y="0"/>
                </a:cxn>
                <a:cxn ang="0">
                  <a:pos x="9" y="1"/>
                </a:cxn>
                <a:cxn ang="0">
                  <a:pos x="7" y="3"/>
                </a:cxn>
                <a:cxn ang="0">
                  <a:pos x="4" y="5"/>
                </a:cxn>
                <a:cxn ang="0">
                  <a:pos x="2" y="9"/>
                </a:cxn>
                <a:cxn ang="0">
                  <a:pos x="1" y="13"/>
                </a:cxn>
                <a:cxn ang="0">
                  <a:pos x="0" y="16"/>
                </a:cxn>
                <a:cxn ang="0">
                  <a:pos x="0" y="18"/>
                </a:cxn>
                <a:cxn ang="0">
                  <a:pos x="1" y="20"/>
                </a:cxn>
                <a:cxn ang="0">
                  <a:pos x="3" y="21"/>
                </a:cxn>
                <a:cxn ang="0">
                  <a:pos x="5" y="23"/>
                </a:cxn>
                <a:cxn ang="0">
                  <a:pos x="7" y="24"/>
                </a:cxn>
                <a:cxn ang="0">
                  <a:pos x="10" y="24"/>
                </a:cxn>
                <a:cxn ang="0">
                  <a:pos x="12" y="24"/>
                </a:cxn>
                <a:cxn ang="0">
                  <a:pos x="14" y="24"/>
                </a:cxn>
                <a:cxn ang="0">
                  <a:pos x="18" y="22"/>
                </a:cxn>
                <a:cxn ang="0">
                  <a:pos x="22" y="20"/>
                </a:cxn>
                <a:cxn ang="0">
                  <a:pos x="24" y="17"/>
                </a:cxn>
                <a:cxn ang="0">
                  <a:pos x="26" y="16"/>
                </a:cxn>
                <a:cxn ang="0">
                  <a:pos x="27" y="14"/>
                </a:cxn>
                <a:cxn ang="0">
                  <a:pos x="28" y="14"/>
                </a:cxn>
                <a:cxn ang="0">
                  <a:pos x="10" y="0"/>
                </a:cxn>
                <a:cxn ang="0">
                  <a:pos x="10" y="0"/>
                </a:cxn>
              </a:cxnLst>
              <a:rect l="0" t="0" r="r" b="b"/>
              <a:pathLst>
                <a:path w="28" h="24">
                  <a:moveTo>
                    <a:pt x="10" y="0"/>
                  </a:moveTo>
                  <a:lnTo>
                    <a:pt x="9" y="1"/>
                  </a:lnTo>
                  <a:lnTo>
                    <a:pt x="7" y="3"/>
                  </a:lnTo>
                  <a:lnTo>
                    <a:pt x="4" y="5"/>
                  </a:lnTo>
                  <a:lnTo>
                    <a:pt x="2" y="9"/>
                  </a:lnTo>
                  <a:lnTo>
                    <a:pt x="1" y="13"/>
                  </a:lnTo>
                  <a:lnTo>
                    <a:pt x="0" y="16"/>
                  </a:lnTo>
                  <a:lnTo>
                    <a:pt x="0" y="18"/>
                  </a:lnTo>
                  <a:lnTo>
                    <a:pt x="1" y="20"/>
                  </a:lnTo>
                  <a:lnTo>
                    <a:pt x="3" y="21"/>
                  </a:lnTo>
                  <a:lnTo>
                    <a:pt x="5" y="23"/>
                  </a:lnTo>
                  <a:lnTo>
                    <a:pt x="7" y="24"/>
                  </a:lnTo>
                  <a:lnTo>
                    <a:pt x="10" y="24"/>
                  </a:lnTo>
                  <a:lnTo>
                    <a:pt x="12" y="24"/>
                  </a:lnTo>
                  <a:lnTo>
                    <a:pt x="14" y="24"/>
                  </a:lnTo>
                  <a:lnTo>
                    <a:pt x="18" y="22"/>
                  </a:lnTo>
                  <a:lnTo>
                    <a:pt x="22" y="20"/>
                  </a:lnTo>
                  <a:lnTo>
                    <a:pt x="24" y="17"/>
                  </a:lnTo>
                  <a:lnTo>
                    <a:pt x="26" y="16"/>
                  </a:lnTo>
                  <a:lnTo>
                    <a:pt x="27" y="14"/>
                  </a:lnTo>
                  <a:lnTo>
                    <a:pt x="28" y="14"/>
                  </a:lnTo>
                  <a:lnTo>
                    <a:pt x="10" y="0"/>
                  </a:lnTo>
                  <a:lnTo>
                    <a:pt x="1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4" name="Freeform 222">
              <a:extLst>
                <a:ext uri="{FF2B5EF4-FFF2-40B4-BE49-F238E27FC236}">
                  <a16:creationId xmlns:a16="http://schemas.microsoft.com/office/drawing/2014/main" id="{B7CE01FF-6AD0-20F0-309C-D24DD08F6F9D}"/>
                </a:ext>
              </a:extLst>
            </p:cNvPr>
            <p:cNvSpPr>
              <a:spLocks/>
            </p:cNvSpPr>
            <p:nvPr/>
          </p:nvSpPr>
          <p:spPr bwMode="auto">
            <a:xfrm>
              <a:off x="1492" y="1867"/>
              <a:ext cx="15" cy="13"/>
            </a:xfrm>
            <a:custGeom>
              <a:avLst/>
              <a:gdLst/>
              <a:ahLst/>
              <a:cxnLst>
                <a:cxn ang="0">
                  <a:pos x="4" y="0"/>
                </a:cxn>
                <a:cxn ang="0">
                  <a:pos x="4" y="1"/>
                </a:cxn>
                <a:cxn ang="0">
                  <a:pos x="3" y="3"/>
                </a:cxn>
                <a:cxn ang="0">
                  <a:pos x="2" y="5"/>
                </a:cxn>
                <a:cxn ang="0">
                  <a:pos x="2" y="7"/>
                </a:cxn>
                <a:cxn ang="0">
                  <a:pos x="1" y="9"/>
                </a:cxn>
                <a:cxn ang="0">
                  <a:pos x="1" y="12"/>
                </a:cxn>
                <a:cxn ang="0">
                  <a:pos x="0" y="14"/>
                </a:cxn>
                <a:cxn ang="0">
                  <a:pos x="0" y="16"/>
                </a:cxn>
                <a:cxn ang="0">
                  <a:pos x="0" y="18"/>
                </a:cxn>
                <a:cxn ang="0">
                  <a:pos x="1" y="21"/>
                </a:cxn>
                <a:cxn ang="0">
                  <a:pos x="2" y="22"/>
                </a:cxn>
                <a:cxn ang="0">
                  <a:pos x="3" y="23"/>
                </a:cxn>
                <a:cxn ang="0">
                  <a:pos x="5" y="24"/>
                </a:cxn>
                <a:cxn ang="0">
                  <a:pos x="7" y="25"/>
                </a:cxn>
                <a:cxn ang="0">
                  <a:pos x="9" y="24"/>
                </a:cxn>
                <a:cxn ang="0">
                  <a:pos x="11" y="24"/>
                </a:cxn>
                <a:cxn ang="0">
                  <a:pos x="13" y="23"/>
                </a:cxn>
                <a:cxn ang="0">
                  <a:pos x="15" y="22"/>
                </a:cxn>
                <a:cxn ang="0">
                  <a:pos x="18" y="19"/>
                </a:cxn>
                <a:cxn ang="0">
                  <a:pos x="21" y="16"/>
                </a:cxn>
                <a:cxn ang="0">
                  <a:pos x="22" y="13"/>
                </a:cxn>
                <a:cxn ang="0">
                  <a:pos x="23" y="11"/>
                </a:cxn>
                <a:cxn ang="0">
                  <a:pos x="24" y="9"/>
                </a:cxn>
                <a:cxn ang="0">
                  <a:pos x="24" y="9"/>
                </a:cxn>
                <a:cxn ang="0">
                  <a:pos x="15" y="0"/>
                </a:cxn>
                <a:cxn ang="0">
                  <a:pos x="4" y="0"/>
                </a:cxn>
                <a:cxn ang="0">
                  <a:pos x="4" y="0"/>
                </a:cxn>
              </a:cxnLst>
              <a:rect l="0" t="0" r="r" b="b"/>
              <a:pathLst>
                <a:path w="24" h="25">
                  <a:moveTo>
                    <a:pt x="4" y="0"/>
                  </a:moveTo>
                  <a:lnTo>
                    <a:pt x="4" y="1"/>
                  </a:lnTo>
                  <a:lnTo>
                    <a:pt x="3" y="3"/>
                  </a:lnTo>
                  <a:lnTo>
                    <a:pt x="2" y="5"/>
                  </a:lnTo>
                  <a:lnTo>
                    <a:pt x="2" y="7"/>
                  </a:lnTo>
                  <a:lnTo>
                    <a:pt x="1" y="9"/>
                  </a:lnTo>
                  <a:lnTo>
                    <a:pt x="1" y="12"/>
                  </a:lnTo>
                  <a:lnTo>
                    <a:pt x="0" y="14"/>
                  </a:lnTo>
                  <a:lnTo>
                    <a:pt x="0" y="16"/>
                  </a:lnTo>
                  <a:lnTo>
                    <a:pt x="0" y="18"/>
                  </a:lnTo>
                  <a:lnTo>
                    <a:pt x="1" y="21"/>
                  </a:lnTo>
                  <a:lnTo>
                    <a:pt x="2" y="22"/>
                  </a:lnTo>
                  <a:lnTo>
                    <a:pt x="3" y="23"/>
                  </a:lnTo>
                  <a:lnTo>
                    <a:pt x="5" y="24"/>
                  </a:lnTo>
                  <a:lnTo>
                    <a:pt x="7" y="25"/>
                  </a:lnTo>
                  <a:lnTo>
                    <a:pt x="9" y="24"/>
                  </a:lnTo>
                  <a:lnTo>
                    <a:pt x="11" y="24"/>
                  </a:lnTo>
                  <a:lnTo>
                    <a:pt x="13" y="23"/>
                  </a:lnTo>
                  <a:lnTo>
                    <a:pt x="15" y="22"/>
                  </a:lnTo>
                  <a:lnTo>
                    <a:pt x="18" y="19"/>
                  </a:lnTo>
                  <a:lnTo>
                    <a:pt x="21" y="16"/>
                  </a:lnTo>
                  <a:lnTo>
                    <a:pt x="22" y="13"/>
                  </a:lnTo>
                  <a:lnTo>
                    <a:pt x="23" y="11"/>
                  </a:lnTo>
                  <a:lnTo>
                    <a:pt x="24" y="9"/>
                  </a:lnTo>
                  <a:lnTo>
                    <a:pt x="24" y="9"/>
                  </a:lnTo>
                  <a:lnTo>
                    <a:pt x="15" y="0"/>
                  </a:lnTo>
                  <a:lnTo>
                    <a:pt x="4" y="0"/>
                  </a:lnTo>
                  <a:lnTo>
                    <a:pt x="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5" name="Freeform 223">
              <a:extLst>
                <a:ext uri="{FF2B5EF4-FFF2-40B4-BE49-F238E27FC236}">
                  <a16:creationId xmlns:a16="http://schemas.microsoft.com/office/drawing/2014/main" id="{AAEC83D4-6850-B210-37C6-9B1940EE4428}"/>
                </a:ext>
              </a:extLst>
            </p:cNvPr>
            <p:cNvSpPr>
              <a:spLocks/>
            </p:cNvSpPr>
            <p:nvPr/>
          </p:nvSpPr>
          <p:spPr bwMode="auto">
            <a:xfrm>
              <a:off x="1493" y="1636"/>
              <a:ext cx="105" cy="50"/>
            </a:xfrm>
            <a:custGeom>
              <a:avLst/>
              <a:gdLst/>
              <a:ahLst/>
              <a:cxnLst>
                <a:cxn ang="0">
                  <a:pos x="28" y="1"/>
                </a:cxn>
                <a:cxn ang="0">
                  <a:pos x="28" y="2"/>
                </a:cxn>
                <a:cxn ang="0">
                  <a:pos x="28" y="4"/>
                </a:cxn>
                <a:cxn ang="0">
                  <a:pos x="28" y="6"/>
                </a:cxn>
                <a:cxn ang="0">
                  <a:pos x="28" y="8"/>
                </a:cxn>
                <a:cxn ang="0">
                  <a:pos x="28" y="11"/>
                </a:cxn>
                <a:cxn ang="0">
                  <a:pos x="29" y="13"/>
                </a:cxn>
                <a:cxn ang="0">
                  <a:pos x="29" y="16"/>
                </a:cxn>
                <a:cxn ang="0">
                  <a:pos x="31" y="18"/>
                </a:cxn>
                <a:cxn ang="0">
                  <a:pos x="31" y="21"/>
                </a:cxn>
                <a:cxn ang="0">
                  <a:pos x="33" y="24"/>
                </a:cxn>
                <a:cxn ang="0">
                  <a:pos x="34" y="26"/>
                </a:cxn>
                <a:cxn ang="0">
                  <a:pos x="35" y="28"/>
                </a:cxn>
                <a:cxn ang="0">
                  <a:pos x="36" y="31"/>
                </a:cxn>
                <a:cxn ang="0">
                  <a:pos x="37" y="33"/>
                </a:cxn>
                <a:cxn ang="0">
                  <a:pos x="38" y="33"/>
                </a:cxn>
                <a:cxn ang="0">
                  <a:pos x="39" y="34"/>
                </a:cxn>
                <a:cxn ang="0">
                  <a:pos x="41" y="35"/>
                </a:cxn>
                <a:cxn ang="0">
                  <a:pos x="43" y="36"/>
                </a:cxn>
                <a:cxn ang="0">
                  <a:pos x="45" y="37"/>
                </a:cxn>
                <a:cxn ang="0">
                  <a:pos x="48" y="38"/>
                </a:cxn>
                <a:cxn ang="0">
                  <a:pos x="51" y="40"/>
                </a:cxn>
                <a:cxn ang="0">
                  <a:pos x="55" y="41"/>
                </a:cxn>
                <a:cxn ang="0">
                  <a:pos x="58" y="43"/>
                </a:cxn>
                <a:cxn ang="0">
                  <a:pos x="61" y="44"/>
                </a:cxn>
                <a:cxn ang="0">
                  <a:pos x="63" y="44"/>
                </a:cxn>
                <a:cxn ang="0">
                  <a:pos x="65" y="45"/>
                </a:cxn>
                <a:cxn ang="0">
                  <a:pos x="67" y="45"/>
                </a:cxn>
                <a:cxn ang="0">
                  <a:pos x="69" y="46"/>
                </a:cxn>
                <a:cxn ang="0">
                  <a:pos x="71" y="46"/>
                </a:cxn>
                <a:cxn ang="0">
                  <a:pos x="73" y="47"/>
                </a:cxn>
                <a:cxn ang="0">
                  <a:pos x="75" y="48"/>
                </a:cxn>
                <a:cxn ang="0">
                  <a:pos x="78" y="48"/>
                </a:cxn>
                <a:cxn ang="0">
                  <a:pos x="80" y="49"/>
                </a:cxn>
                <a:cxn ang="0">
                  <a:pos x="82" y="49"/>
                </a:cxn>
                <a:cxn ang="0">
                  <a:pos x="84" y="50"/>
                </a:cxn>
                <a:cxn ang="0">
                  <a:pos x="86" y="51"/>
                </a:cxn>
                <a:cxn ang="0">
                  <a:pos x="89" y="51"/>
                </a:cxn>
                <a:cxn ang="0">
                  <a:pos x="91" y="51"/>
                </a:cxn>
                <a:cxn ang="0">
                  <a:pos x="93" y="52"/>
                </a:cxn>
                <a:cxn ang="0">
                  <a:pos x="95" y="53"/>
                </a:cxn>
                <a:cxn ang="0">
                  <a:pos x="97" y="53"/>
                </a:cxn>
                <a:cxn ang="0">
                  <a:pos x="99" y="54"/>
                </a:cxn>
                <a:cxn ang="0">
                  <a:pos x="101" y="54"/>
                </a:cxn>
                <a:cxn ang="0">
                  <a:pos x="103" y="55"/>
                </a:cxn>
                <a:cxn ang="0">
                  <a:pos x="107" y="55"/>
                </a:cxn>
                <a:cxn ang="0">
                  <a:pos x="111" y="56"/>
                </a:cxn>
                <a:cxn ang="0">
                  <a:pos x="114" y="57"/>
                </a:cxn>
                <a:cxn ang="0">
                  <a:pos x="117" y="58"/>
                </a:cxn>
                <a:cxn ang="0">
                  <a:pos x="120" y="59"/>
                </a:cxn>
                <a:cxn ang="0">
                  <a:pos x="123" y="59"/>
                </a:cxn>
                <a:cxn ang="0">
                  <a:pos x="125" y="60"/>
                </a:cxn>
                <a:cxn ang="0">
                  <a:pos x="127" y="60"/>
                </a:cxn>
                <a:cxn ang="0">
                  <a:pos x="130" y="61"/>
                </a:cxn>
                <a:cxn ang="0">
                  <a:pos x="131" y="61"/>
                </a:cxn>
                <a:cxn ang="0">
                  <a:pos x="183" y="44"/>
                </a:cxn>
                <a:cxn ang="0">
                  <a:pos x="177" y="61"/>
                </a:cxn>
                <a:cxn ang="0">
                  <a:pos x="120" y="88"/>
                </a:cxn>
                <a:cxn ang="0">
                  <a:pos x="18" y="59"/>
                </a:cxn>
                <a:cxn ang="0">
                  <a:pos x="0" y="0"/>
                </a:cxn>
                <a:cxn ang="0">
                  <a:pos x="28" y="1"/>
                </a:cxn>
                <a:cxn ang="0">
                  <a:pos x="28" y="1"/>
                </a:cxn>
              </a:cxnLst>
              <a:rect l="0" t="0" r="r" b="b"/>
              <a:pathLst>
                <a:path w="183" h="88">
                  <a:moveTo>
                    <a:pt x="28" y="1"/>
                  </a:moveTo>
                  <a:lnTo>
                    <a:pt x="28" y="2"/>
                  </a:lnTo>
                  <a:lnTo>
                    <a:pt x="28" y="4"/>
                  </a:lnTo>
                  <a:lnTo>
                    <a:pt x="28" y="6"/>
                  </a:lnTo>
                  <a:lnTo>
                    <a:pt x="28" y="8"/>
                  </a:lnTo>
                  <a:lnTo>
                    <a:pt x="28" y="11"/>
                  </a:lnTo>
                  <a:lnTo>
                    <a:pt x="29" y="13"/>
                  </a:lnTo>
                  <a:lnTo>
                    <a:pt x="29" y="16"/>
                  </a:lnTo>
                  <a:lnTo>
                    <a:pt x="31" y="18"/>
                  </a:lnTo>
                  <a:lnTo>
                    <a:pt x="31" y="21"/>
                  </a:lnTo>
                  <a:lnTo>
                    <a:pt x="33" y="24"/>
                  </a:lnTo>
                  <a:lnTo>
                    <a:pt x="34" y="26"/>
                  </a:lnTo>
                  <a:lnTo>
                    <a:pt x="35" y="28"/>
                  </a:lnTo>
                  <a:lnTo>
                    <a:pt x="36" y="31"/>
                  </a:lnTo>
                  <a:lnTo>
                    <a:pt x="37" y="33"/>
                  </a:lnTo>
                  <a:lnTo>
                    <a:pt x="38" y="33"/>
                  </a:lnTo>
                  <a:lnTo>
                    <a:pt x="39" y="34"/>
                  </a:lnTo>
                  <a:lnTo>
                    <a:pt x="41" y="35"/>
                  </a:lnTo>
                  <a:lnTo>
                    <a:pt x="43" y="36"/>
                  </a:lnTo>
                  <a:lnTo>
                    <a:pt x="45" y="37"/>
                  </a:lnTo>
                  <a:lnTo>
                    <a:pt x="48" y="38"/>
                  </a:lnTo>
                  <a:lnTo>
                    <a:pt x="51" y="40"/>
                  </a:lnTo>
                  <a:lnTo>
                    <a:pt x="55" y="41"/>
                  </a:lnTo>
                  <a:lnTo>
                    <a:pt x="58" y="43"/>
                  </a:lnTo>
                  <a:lnTo>
                    <a:pt x="61" y="44"/>
                  </a:lnTo>
                  <a:lnTo>
                    <a:pt x="63" y="44"/>
                  </a:lnTo>
                  <a:lnTo>
                    <a:pt x="65" y="45"/>
                  </a:lnTo>
                  <a:lnTo>
                    <a:pt x="67" y="45"/>
                  </a:lnTo>
                  <a:lnTo>
                    <a:pt x="69" y="46"/>
                  </a:lnTo>
                  <a:lnTo>
                    <a:pt x="71" y="46"/>
                  </a:lnTo>
                  <a:lnTo>
                    <a:pt x="73" y="47"/>
                  </a:lnTo>
                  <a:lnTo>
                    <a:pt x="75" y="48"/>
                  </a:lnTo>
                  <a:lnTo>
                    <a:pt x="78" y="48"/>
                  </a:lnTo>
                  <a:lnTo>
                    <a:pt x="80" y="49"/>
                  </a:lnTo>
                  <a:lnTo>
                    <a:pt x="82" y="49"/>
                  </a:lnTo>
                  <a:lnTo>
                    <a:pt x="84" y="50"/>
                  </a:lnTo>
                  <a:lnTo>
                    <a:pt x="86" y="51"/>
                  </a:lnTo>
                  <a:lnTo>
                    <a:pt x="89" y="51"/>
                  </a:lnTo>
                  <a:lnTo>
                    <a:pt x="91" y="51"/>
                  </a:lnTo>
                  <a:lnTo>
                    <a:pt x="93" y="52"/>
                  </a:lnTo>
                  <a:lnTo>
                    <a:pt x="95" y="53"/>
                  </a:lnTo>
                  <a:lnTo>
                    <a:pt x="97" y="53"/>
                  </a:lnTo>
                  <a:lnTo>
                    <a:pt x="99" y="54"/>
                  </a:lnTo>
                  <a:lnTo>
                    <a:pt x="101" y="54"/>
                  </a:lnTo>
                  <a:lnTo>
                    <a:pt x="103" y="55"/>
                  </a:lnTo>
                  <a:lnTo>
                    <a:pt x="107" y="55"/>
                  </a:lnTo>
                  <a:lnTo>
                    <a:pt x="111" y="56"/>
                  </a:lnTo>
                  <a:lnTo>
                    <a:pt x="114" y="57"/>
                  </a:lnTo>
                  <a:lnTo>
                    <a:pt x="117" y="58"/>
                  </a:lnTo>
                  <a:lnTo>
                    <a:pt x="120" y="59"/>
                  </a:lnTo>
                  <a:lnTo>
                    <a:pt x="123" y="59"/>
                  </a:lnTo>
                  <a:lnTo>
                    <a:pt x="125" y="60"/>
                  </a:lnTo>
                  <a:lnTo>
                    <a:pt x="127" y="60"/>
                  </a:lnTo>
                  <a:lnTo>
                    <a:pt x="130" y="61"/>
                  </a:lnTo>
                  <a:lnTo>
                    <a:pt x="131" y="61"/>
                  </a:lnTo>
                  <a:lnTo>
                    <a:pt x="183" y="44"/>
                  </a:lnTo>
                  <a:lnTo>
                    <a:pt x="177" y="61"/>
                  </a:lnTo>
                  <a:lnTo>
                    <a:pt x="120" y="88"/>
                  </a:lnTo>
                  <a:lnTo>
                    <a:pt x="18" y="59"/>
                  </a:lnTo>
                  <a:lnTo>
                    <a:pt x="0" y="0"/>
                  </a:lnTo>
                  <a:lnTo>
                    <a:pt x="28" y="1"/>
                  </a:lnTo>
                  <a:lnTo>
                    <a:pt x="28"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6" name="Freeform 224">
              <a:extLst>
                <a:ext uri="{FF2B5EF4-FFF2-40B4-BE49-F238E27FC236}">
                  <a16:creationId xmlns:a16="http://schemas.microsoft.com/office/drawing/2014/main" id="{1E600CF5-DEA7-3179-6CF2-46E027FAA57E}"/>
                </a:ext>
              </a:extLst>
            </p:cNvPr>
            <p:cNvSpPr>
              <a:spLocks/>
            </p:cNvSpPr>
            <p:nvPr/>
          </p:nvSpPr>
          <p:spPr bwMode="auto">
            <a:xfrm>
              <a:off x="1560" y="1645"/>
              <a:ext cx="14" cy="15"/>
            </a:xfrm>
            <a:custGeom>
              <a:avLst/>
              <a:gdLst/>
              <a:ahLst/>
              <a:cxnLst>
                <a:cxn ang="0">
                  <a:pos x="0" y="13"/>
                </a:cxn>
                <a:cxn ang="0">
                  <a:pos x="0" y="13"/>
                </a:cxn>
                <a:cxn ang="0">
                  <a:pos x="1" y="15"/>
                </a:cxn>
                <a:cxn ang="0">
                  <a:pos x="2" y="17"/>
                </a:cxn>
                <a:cxn ang="0">
                  <a:pos x="4" y="19"/>
                </a:cxn>
                <a:cxn ang="0">
                  <a:pos x="6" y="21"/>
                </a:cxn>
                <a:cxn ang="0">
                  <a:pos x="8" y="24"/>
                </a:cxn>
                <a:cxn ang="0">
                  <a:pos x="11" y="26"/>
                </a:cxn>
                <a:cxn ang="0">
                  <a:pos x="14" y="27"/>
                </a:cxn>
                <a:cxn ang="0">
                  <a:pos x="17" y="26"/>
                </a:cxn>
                <a:cxn ang="0">
                  <a:pos x="19" y="24"/>
                </a:cxn>
                <a:cxn ang="0">
                  <a:pos x="21" y="20"/>
                </a:cxn>
                <a:cxn ang="0">
                  <a:pos x="22" y="18"/>
                </a:cxn>
                <a:cxn ang="0">
                  <a:pos x="22" y="15"/>
                </a:cxn>
                <a:cxn ang="0">
                  <a:pos x="23" y="12"/>
                </a:cxn>
                <a:cxn ang="0">
                  <a:pos x="23" y="11"/>
                </a:cxn>
                <a:cxn ang="0">
                  <a:pos x="23" y="10"/>
                </a:cxn>
                <a:cxn ang="0">
                  <a:pos x="5" y="0"/>
                </a:cxn>
                <a:cxn ang="0">
                  <a:pos x="0" y="13"/>
                </a:cxn>
                <a:cxn ang="0">
                  <a:pos x="0" y="13"/>
                </a:cxn>
              </a:cxnLst>
              <a:rect l="0" t="0" r="r" b="b"/>
              <a:pathLst>
                <a:path w="23" h="27">
                  <a:moveTo>
                    <a:pt x="0" y="13"/>
                  </a:moveTo>
                  <a:lnTo>
                    <a:pt x="0" y="13"/>
                  </a:lnTo>
                  <a:lnTo>
                    <a:pt x="1" y="15"/>
                  </a:lnTo>
                  <a:lnTo>
                    <a:pt x="2" y="17"/>
                  </a:lnTo>
                  <a:lnTo>
                    <a:pt x="4" y="19"/>
                  </a:lnTo>
                  <a:lnTo>
                    <a:pt x="6" y="21"/>
                  </a:lnTo>
                  <a:lnTo>
                    <a:pt x="8" y="24"/>
                  </a:lnTo>
                  <a:lnTo>
                    <a:pt x="11" y="26"/>
                  </a:lnTo>
                  <a:lnTo>
                    <a:pt x="14" y="27"/>
                  </a:lnTo>
                  <a:lnTo>
                    <a:pt x="17" y="26"/>
                  </a:lnTo>
                  <a:lnTo>
                    <a:pt x="19" y="24"/>
                  </a:lnTo>
                  <a:lnTo>
                    <a:pt x="21" y="20"/>
                  </a:lnTo>
                  <a:lnTo>
                    <a:pt x="22" y="18"/>
                  </a:lnTo>
                  <a:lnTo>
                    <a:pt x="22" y="15"/>
                  </a:lnTo>
                  <a:lnTo>
                    <a:pt x="23" y="12"/>
                  </a:lnTo>
                  <a:lnTo>
                    <a:pt x="23" y="11"/>
                  </a:lnTo>
                  <a:lnTo>
                    <a:pt x="23" y="10"/>
                  </a:lnTo>
                  <a:lnTo>
                    <a:pt x="5"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7" name="Freeform 225">
              <a:extLst>
                <a:ext uri="{FF2B5EF4-FFF2-40B4-BE49-F238E27FC236}">
                  <a16:creationId xmlns:a16="http://schemas.microsoft.com/office/drawing/2014/main" id="{347AD26B-B00B-33A3-1210-F505B19D4DA5}"/>
                </a:ext>
              </a:extLst>
            </p:cNvPr>
            <p:cNvSpPr>
              <a:spLocks/>
            </p:cNvSpPr>
            <p:nvPr/>
          </p:nvSpPr>
          <p:spPr bwMode="auto">
            <a:xfrm>
              <a:off x="1362" y="1633"/>
              <a:ext cx="93" cy="8"/>
            </a:xfrm>
            <a:custGeom>
              <a:avLst/>
              <a:gdLst/>
              <a:ahLst/>
              <a:cxnLst>
                <a:cxn ang="0">
                  <a:pos x="0" y="0"/>
                </a:cxn>
                <a:cxn ang="0">
                  <a:pos x="1" y="2"/>
                </a:cxn>
                <a:cxn ang="0">
                  <a:pos x="7" y="6"/>
                </a:cxn>
                <a:cxn ang="0">
                  <a:pos x="11" y="8"/>
                </a:cxn>
                <a:cxn ang="0">
                  <a:pos x="16" y="10"/>
                </a:cxn>
                <a:cxn ang="0">
                  <a:pos x="21" y="12"/>
                </a:cxn>
                <a:cxn ang="0">
                  <a:pos x="27" y="12"/>
                </a:cxn>
                <a:cxn ang="0">
                  <a:pos x="31" y="12"/>
                </a:cxn>
                <a:cxn ang="0">
                  <a:pos x="37" y="12"/>
                </a:cxn>
                <a:cxn ang="0">
                  <a:pos x="40" y="12"/>
                </a:cxn>
                <a:cxn ang="0">
                  <a:pos x="45" y="12"/>
                </a:cxn>
                <a:cxn ang="0">
                  <a:pos x="49" y="12"/>
                </a:cxn>
                <a:cxn ang="0">
                  <a:pos x="54" y="12"/>
                </a:cxn>
                <a:cxn ang="0">
                  <a:pos x="59" y="12"/>
                </a:cxn>
                <a:cxn ang="0">
                  <a:pos x="64" y="12"/>
                </a:cxn>
                <a:cxn ang="0">
                  <a:pos x="69" y="12"/>
                </a:cxn>
                <a:cxn ang="0">
                  <a:pos x="75" y="13"/>
                </a:cxn>
                <a:cxn ang="0">
                  <a:pos x="80" y="13"/>
                </a:cxn>
                <a:cxn ang="0">
                  <a:pos x="87" y="13"/>
                </a:cxn>
                <a:cxn ang="0">
                  <a:pos x="93" y="13"/>
                </a:cxn>
                <a:cxn ang="0">
                  <a:pos x="99" y="13"/>
                </a:cxn>
                <a:cxn ang="0">
                  <a:pos x="104" y="13"/>
                </a:cxn>
                <a:cxn ang="0">
                  <a:pos x="110" y="13"/>
                </a:cxn>
                <a:cxn ang="0">
                  <a:pos x="115" y="13"/>
                </a:cxn>
                <a:cxn ang="0">
                  <a:pos x="121" y="13"/>
                </a:cxn>
                <a:cxn ang="0">
                  <a:pos x="126" y="13"/>
                </a:cxn>
                <a:cxn ang="0">
                  <a:pos x="131" y="13"/>
                </a:cxn>
                <a:cxn ang="0">
                  <a:pos x="136" y="13"/>
                </a:cxn>
                <a:cxn ang="0">
                  <a:pos x="141" y="13"/>
                </a:cxn>
                <a:cxn ang="0">
                  <a:pos x="149" y="13"/>
                </a:cxn>
                <a:cxn ang="0">
                  <a:pos x="155" y="13"/>
                </a:cxn>
                <a:cxn ang="0">
                  <a:pos x="158" y="13"/>
                </a:cxn>
                <a:cxn ang="0">
                  <a:pos x="160" y="14"/>
                </a:cxn>
                <a:cxn ang="0">
                  <a:pos x="164" y="1"/>
                </a:cxn>
              </a:cxnLst>
              <a:rect l="0" t="0" r="r" b="b"/>
              <a:pathLst>
                <a:path w="164" h="14">
                  <a:moveTo>
                    <a:pt x="164" y="1"/>
                  </a:moveTo>
                  <a:lnTo>
                    <a:pt x="0" y="0"/>
                  </a:lnTo>
                  <a:lnTo>
                    <a:pt x="0" y="0"/>
                  </a:lnTo>
                  <a:lnTo>
                    <a:pt x="1" y="2"/>
                  </a:lnTo>
                  <a:lnTo>
                    <a:pt x="4" y="3"/>
                  </a:lnTo>
                  <a:lnTo>
                    <a:pt x="7" y="6"/>
                  </a:lnTo>
                  <a:lnTo>
                    <a:pt x="9" y="7"/>
                  </a:lnTo>
                  <a:lnTo>
                    <a:pt x="11" y="8"/>
                  </a:lnTo>
                  <a:lnTo>
                    <a:pt x="13" y="9"/>
                  </a:lnTo>
                  <a:lnTo>
                    <a:pt x="16" y="10"/>
                  </a:lnTo>
                  <a:lnTo>
                    <a:pt x="18" y="11"/>
                  </a:lnTo>
                  <a:lnTo>
                    <a:pt x="21" y="12"/>
                  </a:lnTo>
                  <a:lnTo>
                    <a:pt x="23" y="12"/>
                  </a:lnTo>
                  <a:lnTo>
                    <a:pt x="27" y="12"/>
                  </a:lnTo>
                  <a:lnTo>
                    <a:pt x="29" y="12"/>
                  </a:lnTo>
                  <a:lnTo>
                    <a:pt x="31" y="12"/>
                  </a:lnTo>
                  <a:lnTo>
                    <a:pt x="34" y="12"/>
                  </a:lnTo>
                  <a:lnTo>
                    <a:pt x="37" y="12"/>
                  </a:lnTo>
                  <a:lnTo>
                    <a:pt x="39" y="12"/>
                  </a:lnTo>
                  <a:lnTo>
                    <a:pt x="40" y="12"/>
                  </a:lnTo>
                  <a:lnTo>
                    <a:pt x="43" y="12"/>
                  </a:lnTo>
                  <a:lnTo>
                    <a:pt x="45" y="12"/>
                  </a:lnTo>
                  <a:lnTo>
                    <a:pt x="47" y="12"/>
                  </a:lnTo>
                  <a:lnTo>
                    <a:pt x="49" y="12"/>
                  </a:lnTo>
                  <a:lnTo>
                    <a:pt x="52" y="12"/>
                  </a:lnTo>
                  <a:lnTo>
                    <a:pt x="54" y="12"/>
                  </a:lnTo>
                  <a:lnTo>
                    <a:pt x="56" y="12"/>
                  </a:lnTo>
                  <a:lnTo>
                    <a:pt x="59" y="12"/>
                  </a:lnTo>
                  <a:lnTo>
                    <a:pt x="61" y="12"/>
                  </a:lnTo>
                  <a:lnTo>
                    <a:pt x="64" y="12"/>
                  </a:lnTo>
                  <a:lnTo>
                    <a:pt x="66" y="12"/>
                  </a:lnTo>
                  <a:lnTo>
                    <a:pt x="69" y="12"/>
                  </a:lnTo>
                  <a:lnTo>
                    <a:pt x="72" y="12"/>
                  </a:lnTo>
                  <a:lnTo>
                    <a:pt x="75" y="13"/>
                  </a:lnTo>
                  <a:lnTo>
                    <a:pt x="77" y="13"/>
                  </a:lnTo>
                  <a:lnTo>
                    <a:pt x="80" y="13"/>
                  </a:lnTo>
                  <a:lnTo>
                    <a:pt x="83" y="13"/>
                  </a:lnTo>
                  <a:lnTo>
                    <a:pt x="87" y="13"/>
                  </a:lnTo>
                  <a:lnTo>
                    <a:pt x="90" y="13"/>
                  </a:lnTo>
                  <a:lnTo>
                    <a:pt x="93" y="13"/>
                  </a:lnTo>
                  <a:lnTo>
                    <a:pt x="96" y="13"/>
                  </a:lnTo>
                  <a:lnTo>
                    <a:pt x="99" y="13"/>
                  </a:lnTo>
                  <a:lnTo>
                    <a:pt x="102" y="13"/>
                  </a:lnTo>
                  <a:lnTo>
                    <a:pt x="104" y="13"/>
                  </a:lnTo>
                  <a:lnTo>
                    <a:pt x="107" y="13"/>
                  </a:lnTo>
                  <a:lnTo>
                    <a:pt x="110" y="13"/>
                  </a:lnTo>
                  <a:lnTo>
                    <a:pt x="113" y="13"/>
                  </a:lnTo>
                  <a:lnTo>
                    <a:pt x="115" y="13"/>
                  </a:lnTo>
                  <a:lnTo>
                    <a:pt x="118" y="13"/>
                  </a:lnTo>
                  <a:lnTo>
                    <a:pt x="121" y="13"/>
                  </a:lnTo>
                  <a:lnTo>
                    <a:pt x="124" y="13"/>
                  </a:lnTo>
                  <a:lnTo>
                    <a:pt x="126" y="13"/>
                  </a:lnTo>
                  <a:lnTo>
                    <a:pt x="129" y="13"/>
                  </a:lnTo>
                  <a:lnTo>
                    <a:pt x="131" y="13"/>
                  </a:lnTo>
                  <a:lnTo>
                    <a:pt x="134" y="13"/>
                  </a:lnTo>
                  <a:lnTo>
                    <a:pt x="136" y="13"/>
                  </a:lnTo>
                  <a:lnTo>
                    <a:pt x="138" y="13"/>
                  </a:lnTo>
                  <a:lnTo>
                    <a:pt x="141" y="13"/>
                  </a:lnTo>
                  <a:lnTo>
                    <a:pt x="145" y="13"/>
                  </a:lnTo>
                  <a:lnTo>
                    <a:pt x="149" y="13"/>
                  </a:lnTo>
                  <a:lnTo>
                    <a:pt x="152" y="13"/>
                  </a:lnTo>
                  <a:lnTo>
                    <a:pt x="155" y="13"/>
                  </a:lnTo>
                  <a:lnTo>
                    <a:pt x="157" y="13"/>
                  </a:lnTo>
                  <a:lnTo>
                    <a:pt x="158" y="13"/>
                  </a:lnTo>
                  <a:lnTo>
                    <a:pt x="159" y="13"/>
                  </a:lnTo>
                  <a:lnTo>
                    <a:pt x="160" y="14"/>
                  </a:lnTo>
                  <a:lnTo>
                    <a:pt x="164" y="1"/>
                  </a:lnTo>
                  <a:lnTo>
                    <a:pt x="164"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8" name="Freeform 226">
              <a:extLst>
                <a:ext uri="{FF2B5EF4-FFF2-40B4-BE49-F238E27FC236}">
                  <a16:creationId xmlns:a16="http://schemas.microsoft.com/office/drawing/2014/main" id="{4F3B220C-8DF1-4F71-2FE2-18CB86EAD2A0}"/>
                </a:ext>
              </a:extLst>
            </p:cNvPr>
            <p:cNvSpPr>
              <a:spLocks/>
            </p:cNvSpPr>
            <p:nvPr/>
          </p:nvSpPr>
          <p:spPr bwMode="auto">
            <a:xfrm>
              <a:off x="1201" y="1617"/>
              <a:ext cx="67" cy="58"/>
            </a:xfrm>
            <a:custGeom>
              <a:avLst/>
              <a:gdLst/>
              <a:ahLst/>
              <a:cxnLst>
                <a:cxn ang="0">
                  <a:pos x="3" y="1"/>
                </a:cxn>
                <a:cxn ang="0">
                  <a:pos x="6" y="5"/>
                </a:cxn>
                <a:cxn ang="0">
                  <a:pos x="9" y="9"/>
                </a:cxn>
                <a:cxn ang="0">
                  <a:pos x="12" y="15"/>
                </a:cxn>
                <a:cxn ang="0">
                  <a:pos x="16" y="21"/>
                </a:cxn>
                <a:cxn ang="0">
                  <a:pos x="20" y="25"/>
                </a:cxn>
                <a:cxn ang="0">
                  <a:pos x="24" y="28"/>
                </a:cxn>
                <a:cxn ang="0">
                  <a:pos x="27" y="33"/>
                </a:cxn>
                <a:cxn ang="0">
                  <a:pos x="32" y="37"/>
                </a:cxn>
                <a:cxn ang="0">
                  <a:pos x="36" y="42"/>
                </a:cxn>
                <a:cxn ang="0">
                  <a:pos x="41" y="47"/>
                </a:cxn>
                <a:cxn ang="0">
                  <a:pos x="45" y="52"/>
                </a:cxn>
                <a:cxn ang="0">
                  <a:pos x="51" y="57"/>
                </a:cxn>
                <a:cxn ang="0">
                  <a:pos x="56" y="61"/>
                </a:cxn>
                <a:cxn ang="0">
                  <a:pos x="61" y="66"/>
                </a:cxn>
                <a:cxn ang="0">
                  <a:pos x="66" y="69"/>
                </a:cxn>
                <a:cxn ang="0">
                  <a:pos x="71" y="73"/>
                </a:cxn>
                <a:cxn ang="0">
                  <a:pos x="76" y="78"/>
                </a:cxn>
                <a:cxn ang="0">
                  <a:pos x="82" y="80"/>
                </a:cxn>
                <a:cxn ang="0">
                  <a:pos x="87" y="83"/>
                </a:cxn>
                <a:cxn ang="0">
                  <a:pos x="92" y="86"/>
                </a:cxn>
                <a:cxn ang="0">
                  <a:pos x="98" y="90"/>
                </a:cxn>
                <a:cxn ang="0">
                  <a:pos x="102" y="92"/>
                </a:cxn>
                <a:cxn ang="0">
                  <a:pos x="117" y="102"/>
                </a:cxn>
                <a:cxn ang="0">
                  <a:pos x="76" y="86"/>
                </a:cxn>
                <a:cxn ang="0">
                  <a:pos x="74" y="85"/>
                </a:cxn>
                <a:cxn ang="0">
                  <a:pos x="70" y="83"/>
                </a:cxn>
                <a:cxn ang="0">
                  <a:pos x="63" y="80"/>
                </a:cxn>
                <a:cxn ang="0">
                  <a:pos x="58" y="77"/>
                </a:cxn>
                <a:cxn ang="0">
                  <a:pos x="54" y="73"/>
                </a:cxn>
                <a:cxn ang="0">
                  <a:pos x="50" y="70"/>
                </a:cxn>
                <a:cxn ang="0">
                  <a:pos x="46" y="68"/>
                </a:cxn>
                <a:cxn ang="0">
                  <a:pos x="42" y="64"/>
                </a:cxn>
                <a:cxn ang="0">
                  <a:pos x="38" y="61"/>
                </a:cxn>
                <a:cxn ang="0">
                  <a:pos x="34" y="57"/>
                </a:cxn>
                <a:cxn ang="0">
                  <a:pos x="30" y="53"/>
                </a:cxn>
                <a:cxn ang="0">
                  <a:pos x="26" y="48"/>
                </a:cxn>
                <a:cxn ang="0">
                  <a:pos x="22" y="44"/>
                </a:cxn>
                <a:cxn ang="0">
                  <a:pos x="18" y="40"/>
                </a:cxn>
                <a:cxn ang="0">
                  <a:pos x="15" y="37"/>
                </a:cxn>
                <a:cxn ang="0">
                  <a:pos x="11" y="32"/>
                </a:cxn>
                <a:cxn ang="0">
                  <a:pos x="7" y="27"/>
                </a:cxn>
                <a:cxn ang="0">
                  <a:pos x="3" y="22"/>
                </a:cxn>
                <a:cxn ang="0">
                  <a:pos x="0" y="17"/>
                </a:cxn>
                <a:cxn ang="0">
                  <a:pos x="3" y="0"/>
                </a:cxn>
              </a:cxnLst>
              <a:rect l="0" t="0" r="r" b="b"/>
              <a:pathLst>
                <a:path w="117" h="102">
                  <a:moveTo>
                    <a:pt x="3" y="0"/>
                  </a:moveTo>
                  <a:lnTo>
                    <a:pt x="3" y="1"/>
                  </a:lnTo>
                  <a:lnTo>
                    <a:pt x="5" y="3"/>
                  </a:lnTo>
                  <a:lnTo>
                    <a:pt x="6" y="5"/>
                  </a:lnTo>
                  <a:lnTo>
                    <a:pt x="7" y="7"/>
                  </a:lnTo>
                  <a:lnTo>
                    <a:pt x="9" y="9"/>
                  </a:lnTo>
                  <a:lnTo>
                    <a:pt x="11" y="12"/>
                  </a:lnTo>
                  <a:lnTo>
                    <a:pt x="12" y="15"/>
                  </a:lnTo>
                  <a:lnTo>
                    <a:pt x="15" y="18"/>
                  </a:lnTo>
                  <a:lnTo>
                    <a:pt x="16" y="21"/>
                  </a:lnTo>
                  <a:lnTo>
                    <a:pt x="18" y="22"/>
                  </a:lnTo>
                  <a:lnTo>
                    <a:pt x="20" y="25"/>
                  </a:lnTo>
                  <a:lnTo>
                    <a:pt x="22" y="27"/>
                  </a:lnTo>
                  <a:lnTo>
                    <a:pt x="24" y="28"/>
                  </a:lnTo>
                  <a:lnTo>
                    <a:pt x="25" y="31"/>
                  </a:lnTo>
                  <a:lnTo>
                    <a:pt x="27" y="33"/>
                  </a:lnTo>
                  <a:lnTo>
                    <a:pt x="29" y="35"/>
                  </a:lnTo>
                  <a:lnTo>
                    <a:pt x="32" y="37"/>
                  </a:lnTo>
                  <a:lnTo>
                    <a:pt x="34" y="40"/>
                  </a:lnTo>
                  <a:lnTo>
                    <a:pt x="36" y="42"/>
                  </a:lnTo>
                  <a:lnTo>
                    <a:pt x="39" y="45"/>
                  </a:lnTo>
                  <a:lnTo>
                    <a:pt x="41" y="47"/>
                  </a:lnTo>
                  <a:lnTo>
                    <a:pt x="43" y="50"/>
                  </a:lnTo>
                  <a:lnTo>
                    <a:pt x="45" y="52"/>
                  </a:lnTo>
                  <a:lnTo>
                    <a:pt x="48" y="55"/>
                  </a:lnTo>
                  <a:lnTo>
                    <a:pt x="51" y="57"/>
                  </a:lnTo>
                  <a:lnTo>
                    <a:pt x="54" y="59"/>
                  </a:lnTo>
                  <a:lnTo>
                    <a:pt x="56" y="61"/>
                  </a:lnTo>
                  <a:lnTo>
                    <a:pt x="59" y="64"/>
                  </a:lnTo>
                  <a:lnTo>
                    <a:pt x="61" y="66"/>
                  </a:lnTo>
                  <a:lnTo>
                    <a:pt x="64" y="67"/>
                  </a:lnTo>
                  <a:lnTo>
                    <a:pt x="66" y="69"/>
                  </a:lnTo>
                  <a:lnTo>
                    <a:pt x="69" y="71"/>
                  </a:lnTo>
                  <a:lnTo>
                    <a:pt x="71" y="73"/>
                  </a:lnTo>
                  <a:lnTo>
                    <a:pt x="74" y="76"/>
                  </a:lnTo>
                  <a:lnTo>
                    <a:pt x="76" y="78"/>
                  </a:lnTo>
                  <a:lnTo>
                    <a:pt x="80" y="79"/>
                  </a:lnTo>
                  <a:lnTo>
                    <a:pt x="82" y="80"/>
                  </a:lnTo>
                  <a:lnTo>
                    <a:pt x="84" y="82"/>
                  </a:lnTo>
                  <a:lnTo>
                    <a:pt x="87" y="83"/>
                  </a:lnTo>
                  <a:lnTo>
                    <a:pt x="89" y="84"/>
                  </a:lnTo>
                  <a:lnTo>
                    <a:pt x="92" y="86"/>
                  </a:lnTo>
                  <a:lnTo>
                    <a:pt x="96" y="89"/>
                  </a:lnTo>
                  <a:lnTo>
                    <a:pt x="98" y="90"/>
                  </a:lnTo>
                  <a:lnTo>
                    <a:pt x="100" y="91"/>
                  </a:lnTo>
                  <a:lnTo>
                    <a:pt x="102" y="92"/>
                  </a:lnTo>
                  <a:lnTo>
                    <a:pt x="102" y="92"/>
                  </a:lnTo>
                  <a:lnTo>
                    <a:pt x="117" y="102"/>
                  </a:lnTo>
                  <a:lnTo>
                    <a:pt x="78" y="86"/>
                  </a:lnTo>
                  <a:lnTo>
                    <a:pt x="76" y="86"/>
                  </a:lnTo>
                  <a:lnTo>
                    <a:pt x="76" y="86"/>
                  </a:lnTo>
                  <a:lnTo>
                    <a:pt x="74" y="85"/>
                  </a:lnTo>
                  <a:lnTo>
                    <a:pt x="72" y="84"/>
                  </a:lnTo>
                  <a:lnTo>
                    <a:pt x="70" y="83"/>
                  </a:lnTo>
                  <a:lnTo>
                    <a:pt x="67" y="81"/>
                  </a:lnTo>
                  <a:lnTo>
                    <a:pt x="63" y="80"/>
                  </a:lnTo>
                  <a:lnTo>
                    <a:pt x="60" y="78"/>
                  </a:lnTo>
                  <a:lnTo>
                    <a:pt x="58" y="77"/>
                  </a:lnTo>
                  <a:lnTo>
                    <a:pt x="56" y="76"/>
                  </a:lnTo>
                  <a:lnTo>
                    <a:pt x="54" y="73"/>
                  </a:lnTo>
                  <a:lnTo>
                    <a:pt x="52" y="72"/>
                  </a:lnTo>
                  <a:lnTo>
                    <a:pt x="50" y="70"/>
                  </a:lnTo>
                  <a:lnTo>
                    <a:pt x="48" y="69"/>
                  </a:lnTo>
                  <a:lnTo>
                    <a:pt x="46" y="68"/>
                  </a:lnTo>
                  <a:lnTo>
                    <a:pt x="44" y="66"/>
                  </a:lnTo>
                  <a:lnTo>
                    <a:pt x="42" y="64"/>
                  </a:lnTo>
                  <a:lnTo>
                    <a:pt x="40" y="63"/>
                  </a:lnTo>
                  <a:lnTo>
                    <a:pt x="38" y="61"/>
                  </a:lnTo>
                  <a:lnTo>
                    <a:pt x="36" y="59"/>
                  </a:lnTo>
                  <a:lnTo>
                    <a:pt x="34" y="57"/>
                  </a:lnTo>
                  <a:lnTo>
                    <a:pt x="32" y="55"/>
                  </a:lnTo>
                  <a:lnTo>
                    <a:pt x="30" y="53"/>
                  </a:lnTo>
                  <a:lnTo>
                    <a:pt x="28" y="51"/>
                  </a:lnTo>
                  <a:lnTo>
                    <a:pt x="26" y="48"/>
                  </a:lnTo>
                  <a:lnTo>
                    <a:pt x="24" y="46"/>
                  </a:lnTo>
                  <a:lnTo>
                    <a:pt x="22" y="44"/>
                  </a:lnTo>
                  <a:lnTo>
                    <a:pt x="21" y="42"/>
                  </a:lnTo>
                  <a:lnTo>
                    <a:pt x="18" y="40"/>
                  </a:lnTo>
                  <a:lnTo>
                    <a:pt x="16" y="38"/>
                  </a:lnTo>
                  <a:lnTo>
                    <a:pt x="15" y="37"/>
                  </a:lnTo>
                  <a:lnTo>
                    <a:pt x="14" y="35"/>
                  </a:lnTo>
                  <a:lnTo>
                    <a:pt x="11" y="32"/>
                  </a:lnTo>
                  <a:lnTo>
                    <a:pt x="9" y="30"/>
                  </a:lnTo>
                  <a:lnTo>
                    <a:pt x="7" y="27"/>
                  </a:lnTo>
                  <a:lnTo>
                    <a:pt x="6" y="25"/>
                  </a:lnTo>
                  <a:lnTo>
                    <a:pt x="3" y="22"/>
                  </a:lnTo>
                  <a:lnTo>
                    <a:pt x="1" y="20"/>
                  </a:lnTo>
                  <a:lnTo>
                    <a:pt x="0" y="17"/>
                  </a:lnTo>
                  <a:lnTo>
                    <a:pt x="3" y="0"/>
                  </a:lnTo>
                  <a:lnTo>
                    <a:pt x="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9" name="Freeform 227">
              <a:extLst>
                <a:ext uri="{FF2B5EF4-FFF2-40B4-BE49-F238E27FC236}">
                  <a16:creationId xmlns:a16="http://schemas.microsoft.com/office/drawing/2014/main" id="{F47F35EC-A310-F0B4-D034-0E0D32D54FBB}"/>
                </a:ext>
              </a:extLst>
            </p:cNvPr>
            <p:cNvSpPr>
              <a:spLocks/>
            </p:cNvSpPr>
            <p:nvPr/>
          </p:nvSpPr>
          <p:spPr bwMode="auto">
            <a:xfrm>
              <a:off x="1296" y="1813"/>
              <a:ext cx="73" cy="75"/>
            </a:xfrm>
            <a:custGeom>
              <a:avLst/>
              <a:gdLst/>
              <a:ahLst/>
              <a:cxnLst>
                <a:cxn ang="0">
                  <a:pos x="10" y="37"/>
                </a:cxn>
                <a:cxn ang="0">
                  <a:pos x="65" y="92"/>
                </a:cxn>
                <a:cxn ang="0">
                  <a:pos x="108" y="133"/>
                </a:cxn>
                <a:cxn ang="0">
                  <a:pos x="127" y="131"/>
                </a:cxn>
                <a:cxn ang="0">
                  <a:pos x="20" y="24"/>
                </a:cxn>
                <a:cxn ang="0">
                  <a:pos x="3" y="0"/>
                </a:cxn>
                <a:cxn ang="0">
                  <a:pos x="0" y="23"/>
                </a:cxn>
                <a:cxn ang="0">
                  <a:pos x="10" y="37"/>
                </a:cxn>
                <a:cxn ang="0">
                  <a:pos x="10" y="37"/>
                </a:cxn>
              </a:cxnLst>
              <a:rect l="0" t="0" r="r" b="b"/>
              <a:pathLst>
                <a:path w="127" h="133">
                  <a:moveTo>
                    <a:pt x="10" y="37"/>
                  </a:moveTo>
                  <a:lnTo>
                    <a:pt x="65" y="92"/>
                  </a:lnTo>
                  <a:lnTo>
                    <a:pt x="108" y="133"/>
                  </a:lnTo>
                  <a:lnTo>
                    <a:pt x="127" y="131"/>
                  </a:lnTo>
                  <a:lnTo>
                    <a:pt x="20" y="24"/>
                  </a:lnTo>
                  <a:lnTo>
                    <a:pt x="3" y="0"/>
                  </a:lnTo>
                  <a:lnTo>
                    <a:pt x="0" y="23"/>
                  </a:lnTo>
                  <a:lnTo>
                    <a:pt x="10" y="37"/>
                  </a:lnTo>
                  <a:lnTo>
                    <a:pt x="10" y="3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0" name="Freeform 228">
              <a:extLst>
                <a:ext uri="{FF2B5EF4-FFF2-40B4-BE49-F238E27FC236}">
                  <a16:creationId xmlns:a16="http://schemas.microsoft.com/office/drawing/2014/main" id="{EDC72141-6EE5-F20B-016E-BD8CA18F9218}"/>
                </a:ext>
              </a:extLst>
            </p:cNvPr>
            <p:cNvSpPr>
              <a:spLocks/>
            </p:cNvSpPr>
            <p:nvPr/>
          </p:nvSpPr>
          <p:spPr bwMode="auto">
            <a:xfrm>
              <a:off x="1354" y="1912"/>
              <a:ext cx="56" cy="47"/>
            </a:xfrm>
            <a:custGeom>
              <a:avLst/>
              <a:gdLst/>
              <a:ahLst/>
              <a:cxnLst>
                <a:cxn ang="0">
                  <a:pos x="0" y="13"/>
                </a:cxn>
                <a:cxn ang="0">
                  <a:pos x="13" y="27"/>
                </a:cxn>
                <a:cxn ang="0">
                  <a:pos x="26" y="45"/>
                </a:cxn>
                <a:cxn ang="0">
                  <a:pos x="43" y="58"/>
                </a:cxn>
                <a:cxn ang="0">
                  <a:pos x="50" y="71"/>
                </a:cxn>
                <a:cxn ang="0">
                  <a:pos x="60" y="66"/>
                </a:cxn>
                <a:cxn ang="0">
                  <a:pos x="82" y="81"/>
                </a:cxn>
                <a:cxn ang="0">
                  <a:pos x="97" y="71"/>
                </a:cxn>
                <a:cxn ang="0">
                  <a:pos x="54" y="49"/>
                </a:cxn>
                <a:cxn ang="0">
                  <a:pos x="30" y="29"/>
                </a:cxn>
                <a:cxn ang="0">
                  <a:pos x="5" y="0"/>
                </a:cxn>
                <a:cxn ang="0">
                  <a:pos x="0" y="13"/>
                </a:cxn>
                <a:cxn ang="0">
                  <a:pos x="0" y="13"/>
                </a:cxn>
              </a:cxnLst>
              <a:rect l="0" t="0" r="r" b="b"/>
              <a:pathLst>
                <a:path w="97" h="81">
                  <a:moveTo>
                    <a:pt x="0" y="13"/>
                  </a:moveTo>
                  <a:lnTo>
                    <a:pt x="13" y="27"/>
                  </a:lnTo>
                  <a:lnTo>
                    <a:pt x="26" y="45"/>
                  </a:lnTo>
                  <a:lnTo>
                    <a:pt x="43" y="58"/>
                  </a:lnTo>
                  <a:lnTo>
                    <a:pt x="50" y="71"/>
                  </a:lnTo>
                  <a:lnTo>
                    <a:pt x="60" y="66"/>
                  </a:lnTo>
                  <a:lnTo>
                    <a:pt x="82" y="81"/>
                  </a:lnTo>
                  <a:lnTo>
                    <a:pt x="97" y="71"/>
                  </a:lnTo>
                  <a:lnTo>
                    <a:pt x="54" y="49"/>
                  </a:lnTo>
                  <a:lnTo>
                    <a:pt x="30" y="29"/>
                  </a:lnTo>
                  <a:lnTo>
                    <a:pt x="5"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1" name="Freeform 229">
              <a:extLst>
                <a:ext uri="{FF2B5EF4-FFF2-40B4-BE49-F238E27FC236}">
                  <a16:creationId xmlns:a16="http://schemas.microsoft.com/office/drawing/2014/main" id="{72E3F7D4-AA2C-D13C-E5D0-51ECA05C92F1}"/>
                </a:ext>
              </a:extLst>
            </p:cNvPr>
            <p:cNvSpPr>
              <a:spLocks/>
            </p:cNvSpPr>
            <p:nvPr/>
          </p:nvSpPr>
          <p:spPr bwMode="auto">
            <a:xfrm>
              <a:off x="1369" y="1903"/>
              <a:ext cx="64" cy="47"/>
            </a:xfrm>
            <a:custGeom>
              <a:avLst/>
              <a:gdLst/>
              <a:ahLst/>
              <a:cxnLst>
                <a:cxn ang="0">
                  <a:pos x="0" y="5"/>
                </a:cxn>
                <a:cxn ang="0">
                  <a:pos x="33" y="38"/>
                </a:cxn>
                <a:cxn ang="0">
                  <a:pos x="57" y="56"/>
                </a:cxn>
                <a:cxn ang="0">
                  <a:pos x="73" y="70"/>
                </a:cxn>
                <a:cxn ang="0">
                  <a:pos x="82" y="82"/>
                </a:cxn>
                <a:cxn ang="0">
                  <a:pos x="93" y="61"/>
                </a:cxn>
                <a:cxn ang="0">
                  <a:pos x="107" y="56"/>
                </a:cxn>
                <a:cxn ang="0">
                  <a:pos x="113" y="46"/>
                </a:cxn>
                <a:cxn ang="0">
                  <a:pos x="113" y="46"/>
                </a:cxn>
                <a:cxn ang="0">
                  <a:pos x="111" y="47"/>
                </a:cxn>
                <a:cxn ang="0">
                  <a:pos x="108" y="48"/>
                </a:cxn>
                <a:cxn ang="0">
                  <a:pos x="104" y="49"/>
                </a:cxn>
                <a:cxn ang="0">
                  <a:pos x="102" y="49"/>
                </a:cxn>
                <a:cxn ang="0">
                  <a:pos x="100" y="49"/>
                </a:cxn>
                <a:cxn ang="0">
                  <a:pos x="98" y="48"/>
                </a:cxn>
                <a:cxn ang="0">
                  <a:pos x="96" y="48"/>
                </a:cxn>
                <a:cxn ang="0">
                  <a:pos x="93" y="48"/>
                </a:cxn>
                <a:cxn ang="0">
                  <a:pos x="91" y="47"/>
                </a:cxn>
                <a:cxn ang="0">
                  <a:pos x="88" y="46"/>
                </a:cxn>
                <a:cxn ang="0">
                  <a:pos x="86" y="45"/>
                </a:cxn>
                <a:cxn ang="0">
                  <a:pos x="83" y="43"/>
                </a:cxn>
                <a:cxn ang="0">
                  <a:pos x="80" y="41"/>
                </a:cxn>
                <a:cxn ang="0">
                  <a:pos x="77" y="40"/>
                </a:cxn>
                <a:cxn ang="0">
                  <a:pos x="76" y="39"/>
                </a:cxn>
                <a:cxn ang="0">
                  <a:pos x="73" y="38"/>
                </a:cxn>
                <a:cxn ang="0">
                  <a:pos x="71" y="37"/>
                </a:cxn>
                <a:cxn ang="0">
                  <a:pos x="69" y="36"/>
                </a:cxn>
                <a:cxn ang="0">
                  <a:pos x="66" y="35"/>
                </a:cxn>
                <a:cxn ang="0">
                  <a:pos x="64" y="34"/>
                </a:cxn>
                <a:cxn ang="0">
                  <a:pos x="62" y="33"/>
                </a:cxn>
                <a:cxn ang="0">
                  <a:pos x="60" y="32"/>
                </a:cxn>
                <a:cxn ang="0">
                  <a:pos x="58" y="31"/>
                </a:cxn>
                <a:cxn ang="0">
                  <a:pos x="56" y="29"/>
                </a:cxn>
                <a:cxn ang="0">
                  <a:pos x="54" y="29"/>
                </a:cxn>
                <a:cxn ang="0">
                  <a:pos x="52" y="28"/>
                </a:cxn>
                <a:cxn ang="0">
                  <a:pos x="49" y="27"/>
                </a:cxn>
                <a:cxn ang="0">
                  <a:pos x="47" y="26"/>
                </a:cxn>
                <a:cxn ang="0">
                  <a:pos x="46" y="24"/>
                </a:cxn>
                <a:cxn ang="0">
                  <a:pos x="42" y="23"/>
                </a:cxn>
                <a:cxn ang="0">
                  <a:pos x="39" y="22"/>
                </a:cxn>
                <a:cxn ang="0">
                  <a:pos x="36" y="21"/>
                </a:cxn>
                <a:cxn ang="0">
                  <a:pos x="34" y="20"/>
                </a:cxn>
                <a:cxn ang="0">
                  <a:pos x="33" y="19"/>
                </a:cxn>
                <a:cxn ang="0">
                  <a:pos x="8" y="0"/>
                </a:cxn>
                <a:cxn ang="0">
                  <a:pos x="0" y="5"/>
                </a:cxn>
                <a:cxn ang="0">
                  <a:pos x="0" y="5"/>
                </a:cxn>
              </a:cxnLst>
              <a:rect l="0" t="0" r="r" b="b"/>
              <a:pathLst>
                <a:path w="113" h="82">
                  <a:moveTo>
                    <a:pt x="0" y="5"/>
                  </a:moveTo>
                  <a:lnTo>
                    <a:pt x="33" y="38"/>
                  </a:lnTo>
                  <a:lnTo>
                    <a:pt x="57" y="56"/>
                  </a:lnTo>
                  <a:lnTo>
                    <a:pt x="73" y="70"/>
                  </a:lnTo>
                  <a:lnTo>
                    <a:pt x="82" y="82"/>
                  </a:lnTo>
                  <a:lnTo>
                    <a:pt x="93" y="61"/>
                  </a:lnTo>
                  <a:lnTo>
                    <a:pt x="107" y="56"/>
                  </a:lnTo>
                  <a:lnTo>
                    <a:pt x="113" y="46"/>
                  </a:lnTo>
                  <a:lnTo>
                    <a:pt x="113" y="46"/>
                  </a:lnTo>
                  <a:lnTo>
                    <a:pt x="111" y="47"/>
                  </a:lnTo>
                  <a:lnTo>
                    <a:pt x="108" y="48"/>
                  </a:lnTo>
                  <a:lnTo>
                    <a:pt x="104" y="49"/>
                  </a:lnTo>
                  <a:lnTo>
                    <a:pt x="102" y="49"/>
                  </a:lnTo>
                  <a:lnTo>
                    <a:pt x="100" y="49"/>
                  </a:lnTo>
                  <a:lnTo>
                    <a:pt x="98" y="48"/>
                  </a:lnTo>
                  <a:lnTo>
                    <a:pt x="96" y="48"/>
                  </a:lnTo>
                  <a:lnTo>
                    <a:pt x="93" y="48"/>
                  </a:lnTo>
                  <a:lnTo>
                    <a:pt x="91" y="47"/>
                  </a:lnTo>
                  <a:lnTo>
                    <a:pt x="88" y="46"/>
                  </a:lnTo>
                  <a:lnTo>
                    <a:pt x="86" y="45"/>
                  </a:lnTo>
                  <a:lnTo>
                    <a:pt x="83" y="43"/>
                  </a:lnTo>
                  <a:lnTo>
                    <a:pt x="80" y="41"/>
                  </a:lnTo>
                  <a:lnTo>
                    <a:pt x="77" y="40"/>
                  </a:lnTo>
                  <a:lnTo>
                    <a:pt x="76" y="39"/>
                  </a:lnTo>
                  <a:lnTo>
                    <a:pt x="73" y="38"/>
                  </a:lnTo>
                  <a:lnTo>
                    <a:pt x="71" y="37"/>
                  </a:lnTo>
                  <a:lnTo>
                    <a:pt x="69" y="36"/>
                  </a:lnTo>
                  <a:lnTo>
                    <a:pt x="66" y="35"/>
                  </a:lnTo>
                  <a:lnTo>
                    <a:pt x="64" y="34"/>
                  </a:lnTo>
                  <a:lnTo>
                    <a:pt x="62" y="33"/>
                  </a:lnTo>
                  <a:lnTo>
                    <a:pt x="60" y="32"/>
                  </a:lnTo>
                  <a:lnTo>
                    <a:pt x="58" y="31"/>
                  </a:lnTo>
                  <a:lnTo>
                    <a:pt x="56" y="29"/>
                  </a:lnTo>
                  <a:lnTo>
                    <a:pt x="54" y="29"/>
                  </a:lnTo>
                  <a:lnTo>
                    <a:pt x="52" y="28"/>
                  </a:lnTo>
                  <a:lnTo>
                    <a:pt x="49" y="27"/>
                  </a:lnTo>
                  <a:lnTo>
                    <a:pt x="47" y="26"/>
                  </a:lnTo>
                  <a:lnTo>
                    <a:pt x="46" y="24"/>
                  </a:lnTo>
                  <a:lnTo>
                    <a:pt x="42" y="23"/>
                  </a:lnTo>
                  <a:lnTo>
                    <a:pt x="39" y="22"/>
                  </a:lnTo>
                  <a:lnTo>
                    <a:pt x="36" y="21"/>
                  </a:lnTo>
                  <a:lnTo>
                    <a:pt x="34" y="20"/>
                  </a:lnTo>
                  <a:lnTo>
                    <a:pt x="33" y="19"/>
                  </a:lnTo>
                  <a:lnTo>
                    <a:pt x="8" y="0"/>
                  </a:lnTo>
                  <a:lnTo>
                    <a:pt x="0" y="5"/>
                  </a:lnTo>
                  <a:lnTo>
                    <a:pt x="0" y="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2" name="Freeform 230">
              <a:extLst>
                <a:ext uri="{FF2B5EF4-FFF2-40B4-BE49-F238E27FC236}">
                  <a16:creationId xmlns:a16="http://schemas.microsoft.com/office/drawing/2014/main" id="{F6611E12-A79A-0468-C242-944DF6E66E38}"/>
                </a:ext>
              </a:extLst>
            </p:cNvPr>
            <p:cNvSpPr>
              <a:spLocks/>
            </p:cNvSpPr>
            <p:nvPr/>
          </p:nvSpPr>
          <p:spPr bwMode="auto">
            <a:xfrm>
              <a:off x="1376" y="1888"/>
              <a:ext cx="63" cy="31"/>
            </a:xfrm>
            <a:custGeom>
              <a:avLst/>
              <a:gdLst/>
              <a:ahLst/>
              <a:cxnLst>
                <a:cxn ang="0">
                  <a:pos x="95" y="55"/>
                </a:cxn>
                <a:cxn ang="0">
                  <a:pos x="41" y="23"/>
                </a:cxn>
                <a:cxn ang="0">
                  <a:pos x="0" y="1"/>
                </a:cxn>
                <a:cxn ang="0">
                  <a:pos x="0" y="1"/>
                </a:cxn>
                <a:cxn ang="0">
                  <a:pos x="2" y="0"/>
                </a:cxn>
                <a:cxn ang="0">
                  <a:pos x="4" y="0"/>
                </a:cxn>
                <a:cxn ang="0">
                  <a:pos x="9" y="0"/>
                </a:cxn>
                <a:cxn ang="0">
                  <a:pos x="12" y="0"/>
                </a:cxn>
                <a:cxn ang="0">
                  <a:pos x="16" y="0"/>
                </a:cxn>
                <a:cxn ang="0">
                  <a:pos x="19" y="1"/>
                </a:cxn>
                <a:cxn ang="0">
                  <a:pos x="22" y="2"/>
                </a:cxn>
                <a:cxn ang="0">
                  <a:pos x="24" y="3"/>
                </a:cxn>
                <a:cxn ang="0">
                  <a:pos x="26" y="4"/>
                </a:cxn>
                <a:cxn ang="0">
                  <a:pos x="28" y="5"/>
                </a:cxn>
                <a:cxn ang="0">
                  <a:pos x="30" y="6"/>
                </a:cxn>
                <a:cxn ang="0">
                  <a:pos x="32" y="6"/>
                </a:cxn>
                <a:cxn ang="0">
                  <a:pos x="34" y="7"/>
                </a:cxn>
                <a:cxn ang="0">
                  <a:pos x="36" y="8"/>
                </a:cxn>
                <a:cxn ang="0">
                  <a:pos x="38" y="9"/>
                </a:cxn>
                <a:cxn ang="0">
                  <a:pos x="41" y="10"/>
                </a:cxn>
                <a:cxn ang="0">
                  <a:pos x="43" y="11"/>
                </a:cxn>
                <a:cxn ang="0">
                  <a:pos x="46" y="12"/>
                </a:cxn>
                <a:cxn ang="0">
                  <a:pos x="48" y="13"/>
                </a:cxn>
                <a:cxn ang="0">
                  <a:pos x="51" y="14"/>
                </a:cxn>
                <a:cxn ang="0">
                  <a:pos x="54" y="15"/>
                </a:cxn>
                <a:cxn ang="0">
                  <a:pos x="56" y="16"/>
                </a:cxn>
                <a:cxn ang="0">
                  <a:pos x="58" y="16"/>
                </a:cxn>
                <a:cxn ang="0">
                  <a:pos x="61" y="17"/>
                </a:cxn>
                <a:cxn ang="0">
                  <a:pos x="64" y="18"/>
                </a:cxn>
                <a:cxn ang="0">
                  <a:pos x="66" y="19"/>
                </a:cxn>
                <a:cxn ang="0">
                  <a:pos x="69" y="20"/>
                </a:cxn>
                <a:cxn ang="0">
                  <a:pos x="71" y="20"/>
                </a:cxn>
                <a:cxn ang="0">
                  <a:pos x="73" y="21"/>
                </a:cxn>
                <a:cxn ang="0">
                  <a:pos x="76" y="22"/>
                </a:cxn>
                <a:cxn ang="0">
                  <a:pos x="79" y="24"/>
                </a:cxn>
                <a:cxn ang="0">
                  <a:pos x="81" y="24"/>
                </a:cxn>
                <a:cxn ang="0">
                  <a:pos x="81" y="25"/>
                </a:cxn>
                <a:cxn ang="0">
                  <a:pos x="89" y="25"/>
                </a:cxn>
                <a:cxn ang="0">
                  <a:pos x="95" y="17"/>
                </a:cxn>
                <a:cxn ang="0">
                  <a:pos x="90" y="8"/>
                </a:cxn>
                <a:cxn ang="0">
                  <a:pos x="113" y="13"/>
                </a:cxn>
                <a:cxn ang="0">
                  <a:pos x="95" y="55"/>
                </a:cxn>
                <a:cxn ang="0">
                  <a:pos x="95" y="55"/>
                </a:cxn>
              </a:cxnLst>
              <a:rect l="0" t="0" r="r" b="b"/>
              <a:pathLst>
                <a:path w="113" h="55">
                  <a:moveTo>
                    <a:pt x="95" y="55"/>
                  </a:moveTo>
                  <a:lnTo>
                    <a:pt x="41" y="23"/>
                  </a:lnTo>
                  <a:lnTo>
                    <a:pt x="0" y="1"/>
                  </a:lnTo>
                  <a:lnTo>
                    <a:pt x="0" y="1"/>
                  </a:lnTo>
                  <a:lnTo>
                    <a:pt x="2" y="0"/>
                  </a:lnTo>
                  <a:lnTo>
                    <a:pt x="4" y="0"/>
                  </a:lnTo>
                  <a:lnTo>
                    <a:pt x="9" y="0"/>
                  </a:lnTo>
                  <a:lnTo>
                    <a:pt x="12" y="0"/>
                  </a:lnTo>
                  <a:lnTo>
                    <a:pt x="16" y="0"/>
                  </a:lnTo>
                  <a:lnTo>
                    <a:pt x="19" y="1"/>
                  </a:lnTo>
                  <a:lnTo>
                    <a:pt x="22" y="2"/>
                  </a:lnTo>
                  <a:lnTo>
                    <a:pt x="24" y="3"/>
                  </a:lnTo>
                  <a:lnTo>
                    <a:pt x="26" y="4"/>
                  </a:lnTo>
                  <a:lnTo>
                    <a:pt x="28" y="5"/>
                  </a:lnTo>
                  <a:lnTo>
                    <a:pt x="30" y="6"/>
                  </a:lnTo>
                  <a:lnTo>
                    <a:pt x="32" y="6"/>
                  </a:lnTo>
                  <a:lnTo>
                    <a:pt x="34" y="7"/>
                  </a:lnTo>
                  <a:lnTo>
                    <a:pt x="36" y="8"/>
                  </a:lnTo>
                  <a:lnTo>
                    <a:pt x="38" y="9"/>
                  </a:lnTo>
                  <a:lnTo>
                    <a:pt x="41" y="10"/>
                  </a:lnTo>
                  <a:lnTo>
                    <a:pt x="43" y="11"/>
                  </a:lnTo>
                  <a:lnTo>
                    <a:pt x="46" y="12"/>
                  </a:lnTo>
                  <a:lnTo>
                    <a:pt x="48" y="13"/>
                  </a:lnTo>
                  <a:lnTo>
                    <a:pt x="51" y="14"/>
                  </a:lnTo>
                  <a:lnTo>
                    <a:pt x="54" y="15"/>
                  </a:lnTo>
                  <a:lnTo>
                    <a:pt x="56" y="16"/>
                  </a:lnTo>
                  <a:lnTo>
                    <a:pt x="58" y="16"/>
                  </a:lnTo>
                  <a:lnTo>
                    <a:pt x="61" y="17"/>
                  </a:lnTo>
                  <a:lnTo>
                    <a:pt x="64" y="18"/>
                  </a:lnTo>
                  <a:lnTo>
                    <a:pt x="66" y="19"/>
                  </a:lnTo>
                  <a:lnTo>
                    <a:pt x="69" y="20"/>
                  </a:lnTo>
                  <a:lnTo>
                    <a:pt x="71" y="20"/>
                  </a:lnTo>
                  <a:lnTo>
                    <a:pt x="73" y="21"/>
                  </a:lnTo>
                  <a:lnTo>
                    <a:pt x="76" y="22"/>
                  </a:lnTo>
                  <a:lnTo>
                    <a:pt x="79" y="24"/>
                  </a:lnTo>
                  <a:lnTo>
                    <a:pt x="81" y="24"/>
                  </a:lnTo>
                  <a:lnTo>
                    <a:pt x="81" y="25"/>
                  </a:lnTo>
                  <a:lnTo>
                    <a:pt x="89" y="25"/>
                  </a:lnTo>
                  <a:lnTo>
                    <a:pt x="95" y="17"/>
                  </a:lnTo>
                  <a:lnTo>
                    <a:pt x="90" y="8"/>
                  </a:lnTo>
                  <a:lnTo>
                    <a:pt x="113" y="13"/>
                  </a:lnTo>
                  <a:lnTo>
                    <a:pt x="95" y="55"/>
                  </a:lnTo>
                  <a:lnTo>
                    <a:pt x="95" y="5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3" name="Freeform 231">
              <a:extLst>
                <a:ext uri="{FF2B5EF4-FFF2-40B4-BE49-F238E27FC236}">
                  <a16:creationId xmlns:a16="http://schemas.microsoft.com/office/drawing/2014/main" id="{B7D5629B-0995-073C-9864-46B1C79E90D5}"/>
                </a:ext>
              </a:extLst>
            </p:cNvPr>
            <p:cNvSpPr>
              <a:spLocks/>
            </p:cNvSpPr>
            <p:nvPr/>
          </p:nvSpPr>
          <p:spPr bwMode="auto">
            <a:xfrm>
              <a:off x="1332" y="1940"/>
              <a:ext cx="30" cy="90"/>
            </a:xfrm>
            <a:custGeom>
              <a:avLst/>
              <a:gdLst/>
              <a:ahLst/>
              <a:cxnLst>
                <a:cxn ang="0">
                  <a:pos x="10" y="0"/>
                </a:cxn>
                <a:cxn ang="0">
                  <a:pos x="10" y="2"/>
                </a:cxn>
                <a:cxn ang="0">
                  <a:pos x="8" y="6"/>
                </a:cxn>
                <a:cxn ang="0">
                  <a:pos x="7" y="13"/>
                </a:cxn>
                <a:cxn ang="0">
                  <a:pos x="5" y="20"/>
                </a:cxn>
                <a:cxn ang="0">
                  <a:pos x="3" y="27"/>
                </a:cxn>
                <a:cxn ang="0">
                  <a:pos x="2" y="34"/>
                </a:cxn>
                <a:cxn ang="0">
                  <a:pos x="1" y="40"/>
                </a:cxn>
                <a:cxn ang="0">
                  <a:pos x="0" y="44"/>
                </a:cxn>
                <a:cxn ang="0">
                  <a:pos x="0" y="48"/>
                </a:cxn>
                <a:cxn ang="0">
                  <a:pos x="1" y="55"/>
                </a:cxn>
                <a:cxn ang="0">
                  <a:pos x="1" y="62"/>
                </a:cxn>
                <a:cxn ang="0">
                  <a:pos x="2" y="69"/>
                </a:cxn>
                <a:cxn ang="0">
                  <a:pos x="3" y="75"/>
                </a:cxn>
                <a:cxn ang="0">
                  <a:pos x="4" y="79"/>
                </a:cxn>
                <a:cxn ang="0">
                  <a:pos x="4" y="84"/>
                </a:cxn>
                <a:cxn ang="0">
                  <a:pos x="5" y="88"/>
                </a:cxn>
                <a:cxn ang="0">
                  <a:pos x="5" y="92"/>
                </a:cxn>
                <a:cxn ang="0">
                  <a:pos x="6" y="97"/>
                </a:cxn>
                <a:cxn ang="0">
                  <a:pos x="7" y="101"/>
                </a:cxn>
                <a:cxn ang="0">
                  <a:pos x="8" y="105"/>
                </a:cxn>
                <a:cxn ang="0">
                  <a:pos x="8" y="111"/>
                </a:cxn>
                <a:cxn ang="0">
                  <a:pos x="9" y="115"/>
                </a:cxn>
                <a:cxn ang="0">
                  <a:pos x="9" y="121"/>
                </a:cxn>
                <a:cxn ang="0">
                  <a:pos x="11" y="128"/>
                </a:cxn>
                <a:cxn ang="0">
                  <a:pos x="12" y="134"/>
                </a:cxn>
                <a:cxn ang="0">
                  <a:pos x="12" y="139"/>
                </a:cxn>
                <a:cxn ang="0">
                  <a:pos x="14" y="144"/>
                </a:cxn>
                <a:cxn ang="0">
                  <a:pos x="36" y="156"/>
                </a:cxn>
                <a:cxn ang="0">
                  <a:pos x="36" y="153"/>
                </a:cxn>
                <a:cxn ang="0">
                  <a:pos x="36" y="149"/>
                </a:cxn>
                <a:cxn ang="0">
                  <a:pos x="36" y="144"/>
                </a:cxn>
                <a:cxn ang="0">
                  <a:pos x="36" y="138"/>
                </a:cxn>
                <a:cxn ang="0">
                  <a:pos x="37" y="132"/>
                </a:cxn>
                <a:cxn ang="0">
                  <a:pos x="37" y="124"/>
                </a:cxn>
                <a:cxn ang="0">
                  <a:pos x="38" y="117"/>
                </a:cxn>
                <a:cxn ang="0">
                  <a:pos x="38" y="113"/>
                </a:cxn>
                <a:cxn ang="0">
                  <a:pos x="38" y="110"/>
                </a:cxn>
                <a:cxn ang="0">
                  <a:pos x="38" y="101"/>
                </a:cxn>
                <a:cxn ang="0">
                  <a:pos x="39" y="94"/>
                </a:cxn>
                <a:cxn ang="0">
                  <a:pos x="40" y="87"/>
                </a:cxn>
                <a:cxn ang="0">
                  <a:pos x="40" y="80"/>
                </a:cxn>
                <a:cxn ang="0">
                  <a:pos x="41" y="75"/>
                </a:cxn>
                <a:cxn ang="0">
                  <a:pos x="41" y="70"/>
                </a:cxn>
                <a:cxn ang="0">
                  <a:pos x="42" y="67"/>
                </a:cxn>
                <a:cxn ang="0">
                  <a:pos x="43" y="61"/>
                </a:cxn>
                <a:cxn ang="0">
                  <a:pos x="45" y="56"/>
                </a:cxn>
                <a:cxn ang="0">
                  <a:pos x="46" y="51"/>
                </a:cxn>
                <a:cxn ang="0">
                  <a:pos x="48" y="47"/>
                </a:cxn>
                <a:cxn ang="0">
                  <a:pos x="51" y="41"/>
                </a:cxn>
                <a:cxn ang="0">
                  <a:pos x="53" y="39"/>
                </a:cxn>
                <a:cxn ang="0">
                  <a:pos x="11" y="0"/>
                </a:cxn>
              </a:cxnLst>
              <a:rect l="0" t="0" r="r" b="b"/>
              <a:pathLst>
                <a:path w="53" h="156">
                  <a:moveTo>
                    <a:pt x="11" y="0"/>
                  </a:moveTo>
                  <a:lnTo>
                    <a:pt x="10" y="0"/>
                  </a:lnTo>
                  <a:lnTo>
                    <a:pt x="10" y="1"/>
                  </a:lnTo>
                  <a:lnTo>
                    <a:pt x="10" y="2"/>
                  </a:lnTo>
                  <a:lnTo>
                    <a:pt x="9" y="4"/>
                  </a:lnTo>
                  <a:lnTo>
                    <a:pt x="8" y="6"/>
                  </a:lnTo>
                  <a:lnTo>
                    <a:pt x="8" y="10"/>
                  </a:lnTo>
                  <a:lnTo>
                    <a:pt x="7" y="13"/>
                  </a:lnTo>
                  <a:lnTo>
                    <a:pt x="6" y="16"/>
                  </a:lnTo>
                  <a:lnTo>
                    <a:pt x="5" y="20"/>
                  </a:lnTo>
                  <a:lnTo>
                    <a:pt x="4" y="23"/>
                  </a:lnTo>
                  <a:lnTo>
                    <a:pt x="3" y="27"/>
                  </a:lnTo>
                  <a:lnTo>
                    <a:pt x="3" y="31"/>
                  </a:lnTo>
                  <a:lnTo>
                    <a:pt x="2" y="34"/>
                  </a:lnTo>
                  <a:lnTo>
                    <a:pt x="1" y="37"/>
                  </a:lnTo>
                  <a:lnTo>
                    <a:pt x="1" y="40"/>
                  </a:lnTo>
                  <a:lnTo>
                    <a:pt x="1" y="43"/>
                  </a:lnTo>
                  <a:lnTo>
                    <a:pt x="0" y="44"/>
                  </a:lnTo>
                  <a:lnTo>
                    <a:pt x="0" y="46"/>
                  </a:lnTo>
                  <a:lnTo>
                    <a:pt x="0" y="48"/>
                  </a:lnTo>
                  <a:lnTo>
                    <a:pt x="1" y="51"/>
                  </a:lnTo>
                  <a:lnTo>
                    <a:pt x="1" y="55"/>
                  </a:lnTo>
                  <a:lnTo>
                    <a:pt x="1" y="58"/>
                  </a:lnTo>
                  <a:lnTo>
                    <a:pt x="1" y="62"/>
                  </a:lnTo>
                  <a:lnTo>
                    <a:pt x="2" y="65"/>
                  </a:lnTo>
                  <a:lnTo>
                    <a:pt x="2" y="69"/>
                  </a:lnTo>
                  <a:lnTo>
                    <a:pt x="3" y="73"/>
                  </a:lnTo>
                  <a:lnTo>
                    <a:pt x="3" y="75"/>
                  </a:lnTo>
                  <a:lnTo>
                    <a:pt x="3" y="77"/>
                  </a:lnTo>
                  <a:lnTo>
                    <a:pt x="4" y="79"/>
                  </a:lnTo>
                  <a:lnTo>
                    <a:pt x="4" y="81"/>
                  </a:lnTo>
                  <a:lnTo>
                    <a:pt x="4" y="84"/>
                  </a:lnTo>
                  <a:lnTo>
                    <a:pt x="4" y="86"/>
                  </a:lnTo>
                  <a:lnTo>
                    <a:pt x="5" y="88"/>
                  </a:lnTo>
                  <a:lnTo>
                    <a:pt x="5" y="90"/>
                  </a:lnTo>
                  <a:lnTo>
                    <a:pt x="5" y="92"/>
                  </a:lnTo>
                  <a:lnTo>
                    <a:pt x="6" y="95"/>
                  </a:lnTo>
                  <a:lnTo>
                    <a:pt x="6" y="97"/>
                  </a:lnTo>
                  <a:lnTo>
                    <a:pt x="7" y="99"/>
                  </a:lnTo>
                  <a:lnTo>
                    <a:pt x="7" y="101"/>
                  </a:lnTo>
                  <a:lnTo>
                    <a:pt x="7" y="103"/>
                  </a:lnTo>
                  <a:lnTo>
                    <a:pt x="8" y="105"/>
                  </a:lnTo>
                  <a:lnTo>
                    <a:pt x="8" y="107"/>
                  </a:lnTo>
                  <a:lnTo>
                    <a:pt x="8" y="111"/>
                  </a:lnTo>
                  <a:lnTo>
                    <a:pt x="8" y="113"/>
                  </a:lnTo>
                  <a:lnTo>
                    <a:pt x="9" y="115"/>
                  </a:lnTo>
                  <a:lnTo>
                    <a:pt x="9" y="117"/>
                  </a:lnTo>
                  <a:lnTo>
                    <a:pt x="9" y="121"/>
                  </a:lnTo>
                  <a:lnTo>
                    <a:pt x="10" y="124"/>
                  </a:lnTo>
                  <a:lnTo>
                    <a:pt x="11" y="128"/>
                  </a:lnTo>
                  <a:lnTo>
                    <a:pt x="11" y="132"/>
                  </a:lnTo>
                  <a:lnTo>
                    <a:pt x="12" y="134"/>
                  </a:lnTo>
                  <a:lnTo>
                    <a:pt x="12" y="137"/>
                  </a:lnTo>
                  <a:lnTo>
                    <a:pt x="12" y="139"/>
                  </a:lnTo>
                  <a:lnTo>
                    <a:pt x="13" y="142"/>
                  </a:lnTo>
                  <a:lnTo>
                    <a:pt x="14" y="144"/>
                  </a:lnTo>
                  <a:lnTo>
                    <a:pt x="14" y="146"/>
                  </a:lnTo>
                  <a:lnTo>
                    <a:pt x="36" y="156"/>
                  </a:lnTo>
                  <a:lnTo>
                    <a:pt x="36" y="155"/>
                  </a:lnTo>
                  <a:lnTo>
                    <a:pt x="36" y="153"/>
                  </a:lnTo>
                  <a:lnTo>
                    <a:pt x="36" y="150"/>
                  </a:lnTo>
                  <a:lnTo>
                    <a:pt x="36" y="149"/>
                  </a:lnTo>
                  <a:lnTo>
                    <a:pt x="36" y="146"/>
                  </a:lnTo>
                  <a:lnTo>
                    <a:pt x="36" y="144"/>
                  </a:lnTo>
                  <a:lnTo>
                    <a:pt x="36" y="141"/>
                  </a:lnTo>
                  <a:lnTo>
                    <a:pt x="36" y="138"/>
                  </a:lnTo>
                  <a:lnTo>
                    <a:pt x="36" y="135"/>
                  </a:lnTo>
                  <a:lnTo>
                    <a:pt x="37" y="132"/>
                  </a:lnTo>
                  <a:lnTo>
                    <a:pt x="37" y="128"/>
                  </a:lnTo>
                  <a:lnTo>
                    <a:pt x="37" y="124"/>
                  </a:lnTo>
                  <a:lnTo>
                    <a:pt x="37" y="121"/>
                  </a:lnTo>
                  <a:lnTo>
                    <a:pt x="38" y="117"/>
                  </a:lnTo>
                  <a:lnTo>
                    <a:pt x="38" y="115"/>
                  </a:lnTo>
                  <a:lnTo>
                    <a:pt x="38" y="113"/>
                  </a:lnTo>
                  <a:lnTo>
                    <a:pt x="38" y="111"/>
                  </a:lnTo>
                  <a:lnTo>
                    <a:pt x="38" y="110"/>
                  </a:lnTo>
                  <a:lnTo>
                    <a:pt x="38" y="105"/>
                  </a:lnTo>
                  <a:lnTo>
                    <a:pt x="38" y="101"/>
                  </a:lnTo>
                  <a:lnTo>
                    <a:pt x="38" y="97"/>
                  </a:lnTo>
                  <a:lnTo>
                    <a:pt x="39" y="94"/>
                  </a:lnTo>
                  <a:lnTo>
                    <a:pt x="39" y="90"/>
                  </a:lnTo>
                  <a:lnTo>
                    <a:pt x="40" y="87"/>
                  </a:lnTo>
                  <a:lnTo>
                    <a:pt x="40" y="83"/>
                  </a:lnTo>
                  <a:lnTo>
                    <a:pt x="40" y="80"/>
                  </a:lnTo>
                  <a:lnTo>
                    <a:pt x="40" y="77"/>
                  </a:lnTo>
                  <a:lnTo>
                    <a:pt x="41" y="75"/>
                  </a:lnTo>
                  <a:lnTo>
                    <a:pt x="41" y="72"/>
                  </a:lnTo>
                  <a:lnTo>
                    <a:pt x="41" y="70"/>
                  </a:lnTo>
                  <a:lnTo>
                    <a:pt x="41" y="68"/>
                  </a:lnTo>
                  <a:lnTo>
                    <a:pt x="42" y="67"/>
                  </a:lnTo>
                  <a:lnTo>
                    <a:pt x="42" y="64"/>
                  </a:lnTo>
                  <a:lnTo>
                    <a:pt x="43" y="61"/>
                  </a:lnTo>
                  <a:lnTo>
                    <a:pt x="43" y="58"/>
                  </a:lnTo>
                  <a:lnTo>
                    <a:pt x="45" y="56"/>
                  </a:lnTo>
                  <a:lnTo>
                    <a:pt x="45" y="53"/>
                  </a:lnTo>
                  <a:lnTo>
                    <a:pt x="46" y="51"/>
                  </a:lnTo>
                  <a:lnTo>
                    <a:pt x="47" y="48"/>
                  </a:lnTo>
                  <a:lnTo>
                    <a:pt x="48" y="47"/>
                  </a:lnTo>
                  <a:lnTo>
                    <a:pt x="49" y="43"/>
                  </a:lnTo>
                  <a:lnTo>
                    <a:pt x="51" y="41"/>
                  </a:lnTo>
                  <a:lnTo>
                    <a:pt x="52" y="39"/>
                  </a:lnTo>
                  <a:lnTo>
                    <a:pt x="53" y="39"/>
                  </a:lnTo>
                  <a:lnTo>
                    <a:pt x="11" y="0"/>
                  </a:lnTo>
                  <a:lnTo>
                    <a:pt x="1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4" name="Freeform 232">
              <a:extLst>
                <a:ext uri="{FF2B5EF4-FFF2-40B4-BE49-F238E27FC236}">
                  <a16:creationId xmlns:a16="http://schemas.microsoft.com/office/drawing/2014/main" id="{14BDF784-41EF-6E15-A4C5-4D3FC233C6F0}"/>
                </a:ext>
              </a:extLst>
            </p:cNvPr>
            <p:cNvSpPr>
              <a:spLocks/>
            </p:cNvSpPr>
            <p:nvPr/>
          </p:nvSpPr>
          <p:spPr bwMode="auto">
            <a:xfrm>
              <a:off x="1485" y="2005"/>
              <a:ext cx="35" cy="27"/>
            </a:xfrm>
            <a:custGeom>
              <a:avLst/>
              <a:gdLst/>
              <a:ahLst/>
              <a:cxnLst>
                <a:cxn ang="0">
                  <a:pos x="33" y="0"/>
                </a:cxn>
                <a:cxn ang="0">
                  <a:pos x="0" y="44"/>
                </a:cxn>
                <a:cxn ang="0">
                  <a:pos x="1" y="44"/>
                </a:cxn>
                <a:cxn ang="0">
                  <a:pos x="3" y="44"/>
                </a:cxn>
                <a:cxn ang="0">
                  <a:pos x="4" y="44"/>
                </a:cxn>
                <a:cxn ang="0">
                  <a:pos x="6" y="44"/>
                </a:cxn>
                <a:cxn ang="0">
                  <a:pos x="8" y="44"/>
                </a:cxn>
                <a:cxn ang="0">
                  <a:pos x="11" y="44"/>
                </a:cxn>
                <a:cxn ang="0">
                  <a:pos x="13" y="44"/>
                </a:cxn>
                <a:cxn ang="0">
                  <a:pos x="15" y="44"/>
                </a:cxn>
                <a:cxn ang="0">
                  <a:pos x="18" y="44"/>
                </a:cxn>
                <a:cxn ang="0">
                  <a:pos x="21" y="45"/>
                </a:cxn>
                <a:cxn ang="0">
                  <a:pos x="23" y="45"/>
                </a:cxn>
                <a:cxn ang="0">
                  <a:pos x="27" y="45"/>
                </a:cxn>
                <a:cxn ang="0">
                  <a:pos x="30" y="45"/>
                </a:cxn>
                <a:cxn ang="0">
                  <a:pos x="33" y="45"/>
                </a:cxn>
                <a:cxn ang="0">
                  <a:pos x="36" y="45"/>
                </a:cxn>
                <a:cxn ang="0">
                  <a:pos x="38" y="45"/>
                </a:cxn>
                <a:cxn ang="0">
                  <a:pos x="41" y="45"/>
                </a:cxn>
                <a:cxn ang="0">
                  <a:pos x="45" y="45"/>
                </a:cxn>
                <a:cxn ang="0">
                  <a:pos x="48" y="45"/>
                </a:cxn>
                <a:cxn ang="0">
                  <a:pos x="50" y="45"/>
                </a:cxn>
                <a:cxn ang="0">
                  <a:pos x="52" y="45"/>
                </a:cxn>
                <a:cxn ang="0">
                  <a:pos x="55" y="46"/>
                </a:cxn>
                <a:cxn ang="0">
                  <a:pos x="58" y="45"/>
                </a:cxn>
                <a:cxn ang="0">
                  <a:pos x="60" y="45"/>
                </a:cxn>
                <a:cxn ang="0">
                  <a:pos x="61" y="44"/>
                </a:cxn>
                <a:cxn ang="0">
                  <a:pos x="61" y="44"/>
                </a:cxn>
                <a:cxn ang="0">
                  <a:pos x="59" y="42"/>
                </a:cxn>
                <a:cxn ang="0">
                  <a:pos x="58" y="40"/>
                </a:cxn>
                <a:cxn ang="0">
                  <a:pos x="55" y="38"/>
                </a:cxn>
                <a:cxn ang="0">
                  <a:pos x="53" y="35"/>
                </a:cxn>
                <a:cxn ang="0">
                  <a:pos x="51" y="31"/>
                </a:cxn>
                <a:cxn ang="0">
                  <a:pos x="49" y="28"/>
                </a:cxn>
                <a:cxn ang="0">
                  <a:pos x="47" y="24"/>
                </a:cxn>
                <a:cxn ang="0">
                  <a:pos x="44" y="20"/>
                </a:cxn>
                <a:cxn ang="0">
                  <a:pos x="42" y="18"/>
                </a:cxn>
                <a:cxn ang="0">
                  <a:pos x="41" y="16"/>
                </a:cxn>
                <a:cxn ang="0">
                  <a:pos x="40" y="14"/>
                </a:cxn>
                <a:cxn ang="0">
                  <a:pos x="39" y="12"/>
                </a:cxn>
                <a:cxn ang="0">
                  <a:pos x="37" y="9"/>
                </a:cxn>
                <a:cxn ang="0">
                  <a:pos x="36" y="6"/>
                </a:cxn>
                <a:cxn ang="0">
                  <a:pos x="35" y="3"/>
                </a:cxn>
                <a:cxn ang="0">
                  <a:pos x="34" y="2"/>
                </a:cxn>
                <a:cxn ang="0">
                  <a:pos x="33" y="0"/>
                </a:cxn>
                <a:cxn ang="0">
                  <a:pos x="33" y="0"/>
                </a:cxn>
              </a:cxnLst>
              <a:rect l="0" t="0" r="r" b="b"/>
              <a:pathLst>
                <a:path w="61" h="46">
                  <a:moveTo>
                    <a:pt x="33" y="0"/>
                  </a:moveTo>
                  <a:lnTo>
                    <a:pt x="0" y="44"/>
                  </a:lnTo>
                  <a:lnTo>
                    <a:pt x="1" y="44"/>
                  </a:lnTo>
                  <a:lnTo>
                    <a:pt x="3" y="44"/>
                  </a:lnTo>
                  <a:lnTo>
                    <a:pt x="4" y="44"/>
                  </a:lnTo>
                  <a:lnTo>
                    <a:pt x="6" y="44"/>
                  </a:lnTo>
                  <a:lnTo>
                    <a:pt x="8" y="44"/>
                  </a:lnTo>
                  <a:lnTo>
                    <a:pt x="11" y="44"/>
                  </a:lnTo>
                  <a:lnTo>
                    <a:pt x="13" y="44"/>
                  </a:lnTo>
                  <a:lnTo>
                    <a:pt x="15" y="44"/>
                  </a:lnTo>
                  <a:lnTo>
                    <a:pt x="18" y="44"/>
                  </a:lnTo>
                  <a:lnTo>
                    <a:pt x="21" y="45"/>
                  </a:lnTo>
                  <a:lnTo>
                    <a:pt x="23" y="45"/>
                  </a:lnTo>
                  <a:lnTo>
                    <a:pt x="27" y="45"/>
                  </a:lnTo>
                  <a:lnTo>
                    <a:pt x="30" y="45"/>
                  </a:lnTo>
                  <a:lnTo>
                    <a:pt x="33" y="45"/>
                  </a:lnTo>
                  <a:lnTo>
                    <a:pt x="36" y="45"/>
                  </a:lnTo>
                  <a:lnTo>
                    <a:pt x="38" y="45"/>
                  </a:lnTo>
                  <a:lnTo>
                    <a:pt x="41" y="45"/>
                  </a:lnTo>
                  <a:lnTo>
                    <a:pt x="45" y="45"/>
                  </a:lnTo>
                  <a:lnTo>
                    <a:pt x="48" y="45"/>
                  </a:lnTo>
                  <a:lnTo>
                    <a:pt x="50" y="45"/>
                  </a:lnTo>
                  <a:lnTo>
                    <a:pt x="52" y="45"/>
                  </a:lnTo>
                  <a:lnTo>
                    <a:pt x="55" y="46"/>
                  </a:lnTo>
                  <a:lnTo>
                    <a:pt x="58" y="45"/>
                  </a:lnTo>
                  <a:lnTo>
                    <a:pt x="60" y="45"/>
                  </a:lnTo>
                  <a:lnTo>
                    <a:pt x="61" y="44"/>
                  </a:lnTo>
                  <a:lnTo>
                    <a:pt x="61" y="44"/>
                  </a:lnTo>
                  <a:lnTo>
                    <a:pt x="59" y="42"/>
                  </a:lnTo>
                  <a:lnTo>
                    <a:pt x="58" y="40"/>
                  </a:lnTo>
                  <a:lnTo>
                    <a:pt x="55" y="38"/>
                  </a:lnTo>
                  <a:lnTo>
                    <a:pt x="53" y="35"/>
                  </a:lnTo>
                  <a:lnTo>
                    <a:pt x="51" y="31"/>
                  </a:lnTo>
                  <a:lnTo>
                    <a:pt x="49" y="28"/>
                  </a:lnTo>
                  <a:lnTo>
                    <a:pt x="47" y="24"/>
                  </a:lnTo>
                  <a:lnTo>
                    <a:pt x="44" y="20"/>
                  </a:lnTo>
                  <a:lnTo>
                    <a:pt x="42" y="18"/>
                  </a:lnTo>
                  <a:lnTo>
                    <a:pt x="41" y="16"/>
                  </a:lnTo>
                  <a:lnTo>
                    <a:pt x="40" y="14"/>
                  </a:lnTo>
                  <a:lnTo>
                    <a:pt x="39" y="12"/>
                  </a:lnTo>
                  <a:lnTo>
                    <a:pt x="37" y="9"/>
                  </a:lnTo>
                  <a:lnTo>
                    <a:pt x="36" y="6"/>
                  </a:lnTo>
                  <a:lnTo>
                    <a:pt x="35" y="3"/>
                  </a:lnTo>
                  <a:lnTo>
                    <a:pt x="34" y="2"/>
                  </a:lnTo>
                  <a:lnTo>
                    <a:pt x="33" y="0"/>
                  </a:lnTo>
                  <a:lnTo>
                    <a:pt x="3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5" name="Freeform 233">
              <a:extLst>
                <a:ext uri="{FF2B5EF4-FFF2-40B4-BE49-F238E27FC236}">
                  <a16:creationId xmlns:a16="http://schemas.microsoft.com/office/drawing/2014/main" id="{D8EA6C62-1D13-EFA5-DE88-630D658AB094}"/>
                </a:ext>
              </a:extLst>
            </p:cNvPr>
            <p:cNvSpPr>
              <a:spLocks/>
            </p:cNvSpPr>
            <p:nvPr/>
          </p:nvSpPr>
          <p:spPr bwMode="auto">
            <a:xfrm>
              <a:off x="1486" y="1900"/>
              <a:ext cx="40" cy="101"/>
            </a:xfrm>
            <a:custGeom>
              <a:avLst/>
              <a:gdLst/>
              <a:ahLst/>
              <a:cxnLst>
                <a:cxn ang="0">
                  <a:pos x="59" y="150"/>
                </a:cxn>
                <a:cxn ang="0">
                  <a:pos x="57" y="152"/>
                </a:cxn>
                <a:cxn ang="0">
                  <a:pos x="55" y="156"/>
                </a:cxn>
                <a:cxn ang="0">
                  <a:pos x="51" y="162"/>
                </a:cxn>
                <a:cxn ang="0">
                  <a:pos x="47" y="167"/>
                </a:cxn>
                <a:cxn ang="0">
                  <a:pos x="42" y="172"/>
                </a:cxn>
                <a:cxn ang="0">
                  <a:pos x="36" y="175"/>
                </a:cxn>
                <a:cxn ang="0">
                  <a:pos x="32" y="177"/>
                </a:cxn>
                <a:cxn ang="0">
                  <a:pos x="27" y="176"/>
                </a:cxn>
                <a:cxn ang="0">
                  <a:pos x="22" y="172"/>
                </a:cxn>
                <a:cxn ang="0">
                  <a:pos x="16" y="167"/>
                </a:cxn>
                <a:cxn ang="0">
                  <a:pos x="12" y="161"/>
                </a:cxn>
                <a:cxn ang="0">
                  <a:pos x="8" y="155"/>
                </a:cxn>
                <a:cxn ang="0">
                  <a:pos x="4" y="148"/>
                </a:cxn>
                <a:cxn ang="0">
                  <a:pos x="1" y="144"/>
                </a:cxn>
                <a:cxn ang="0">
                  <a:pos x="0" y="141"/>
                </a:cxn>
                <a:cxn ang="0">
                  <a:pos x="22" y="122"/>
                </a:cxn>
                <a:cxn ang="0">
                  <a:pos x="24" y="127"/>
                </a:cxn>
                <a:cxn ang="0">
                  <a:pos x="26" y="130"/>
                </a:cxn>
                <a:cxn ang="0">
                  <a:pos x="29" y="134"/>
                </a:cxn>
                <a:cxn ang="0">
                  <a:pos x="35" y="141"/>
                </a:cxn>
                <a:cxn ang="0">
                  <a:pos x="42" y="142"/>
                </a:cxn>
                <a:cxn ang="0">
                  <a:pos x="45" y="140"/>
                </a:cxn>
                <a:cxn ang="0">
                  <a:pos x="48" y="136"/>
                </a:cxn>
                <a:cxn ang="0">
                  <a:pos x="51" y="130"/>
                </a:cxn>
                <a:cxn ang="0">
                  <a:pos x="54" y="124"/>
                </a:cxn>
                <a:cxn ang="0">
                  <a:pos x="56" y="119"/>
                </a:cxn>
                <a:cxn ang="0">
                  <a:pos x="58" y="114"/>
                </a:cxn>
                <a:cxn ang="0">
                  <a:pos x="60" y="111"/>
                </a:cxn>
                <a:cxn ang="0">
                  <a:pos x="61" y="110"/>
                </a:cxn>
                <a:cxn ang="0">
                  <a:pos x="61" y="0"/>
                </a:cxn>
                <a:cxn ang="0">
                  <a:pos x="59" y="150"/>
                </a:cxn>
              </a:cxnLst>
              <a:rect l="0" t="0" r="r" b="b"/>
              <a:pathLst>
                <a:path w="69" h="177">
                  <a:moveTo>
                    <a:pt x="59" y="150"/>
                  </a:moveTo>
                  <a:lnTo>
                    <a:pt x="59" y="150"/>
                  </a:lnTo>
                  <a:lnTo>
                    <a:pt x="58" y="151"/>
                  </a:lnTo>
                  <a:lnTo>
                    <a:pt x="57" y="152"/>
                  </a:lnTo>
                  <a:lnTo>
                    <a:pt x="56" y="155"/>
                  </a:lnTo>
                  <a:lnTo>
                    <a:pt x="55" y="156"/>
                  </a:lnTo>
                  <a:lnTo>
                    <a:pt x="53" y="159"/>
                  </a:lnTo>
                  <a:lnTo>
                    <a:pt x="51" y="162"/>
                  </a:lnTo>
                  <a:lnTo>
                    <a:pt x="49" y="165"/>
                  </a:lnTo>
                  <a:lnTo>
                    <a:pt x="47" y="167"/>
                  </a:lnTo>
                  <a:lnTo>
                    <a:pt x="45" y="170"/>
                  </a:lnTo>
                  <a:lnTo>
                    <a:pt x="42" y="172"/>
                  </a:lnTo>
                  <a:lnTo>
                    <a:pt x="39" y="174"/>
                  </a:lnTo>
                  <a:lnTo>
                    <a:pt x="36" y="175"/>
                  </a:lnTo>
                  <a:lnTo>
                    <a:pt x="34" y="176"/>
                  </a:lnTo>
                  <a:lnTo>
                    <a:pt x="32" y="177"/>
                  </a:lnTo>
                  <a:lnTo>
                    <a:pt x="30" y="177"/>
                  </a:lnTo>
                  <a:lnTo>
                    <a:pt x="27" y="176"/>
                  </a:lnTo>
                  <a:lnTo>
                    <a:pt x="24" y="175"/>
                  </a:lnTo>
                  <a:lnTo>
                    <a:pt x="22" y="172"/>
                  </a:lnTo>
                  <a:lnTo>
                    <a:pt x="19" y="170"/>
                  </a:lnTo>
                  <a:lnTo>
                    <a:pt x="16" y="167"/>
                  </a:lnTo>
                  <a:lnTo>
                    <a:pt x="14" y="164"/>
                  </a:lnTo>
                  <a:lnTo>
                    <a:pt x="12" y="161"/>
                  </a:lnTo>
                  <a:lnTo>
                    <a:pt x="10" y="158"/>
                  </a:lnTo>
                  <a:lnTo>
                    <a:pt x="8" y="155"/>
                  </a:lnTo>
                  <a:lnTo>
                    <a:pt x="5" y="151"/>
                  </a:lnTo>
                  <a:lnTo>
                    <a:pt x="4" y="148"/>
                  </a:lnTo>
                  <a:lnTo>
                    <a:pt x="3" y="146"/>
                  </a:lnTo>
                  <a:lnTo>
                    <a:pt x="1" y="144"/>
                  </a:lnTo>
                  <a:lnTo>
                    <a:pt x="1" y="142"/>
                  </a:lnTo>
                  <a:lnTo>
                    <a:pt x="0" y="141"/>
                  </a:lnTo>
                  <a:lnTo>
                    <a:pt x="4" y="119"/>
                  </a:lnTo>
                  <a:lnTo>
                    <a:pt x="22" y="122"/>
                  </a:lnTo>
                  <a:lnTo>
                    <a:pt x="22" y="123"/>
                  </a:lnTo>
                  <a:lnTo>
                    <a:pt x="24" y="127"/>
                  </a:lnTo>
                  <a:lnTo>
                    <a:pt x="25" y="128"/>
                  </a:lnTo>
                  <a:lnTo>
                    <a:pt x="26" y="130"/>
                  </a:lnTo>
                  <a:lnTo>
                    <a:pt x="27" y="132"/>
                  </a:lnTo>
                  <a:lnTo>
                    <a:pt x="29" y="134"/>
                  </a:lnTo>
                  <a:lnTo>
                    <a:pt x="32" y="138"/>
                  </a:lnTo>
                  <a:lnTo>
                    <a:pt x="35" y="141"/>
                  </a:lnTo>
                  <a:lnTo>
                    <a:pt x="38" y="143"/>
                  </a:lnTo>
                  <a:lnTo>
                    <a:pt x="42" y="142"/>
                  </a:lnTo>
                  <a:lnTo>
                    <a:pt x="44" y="141"/>
                  </a:lnTo>
                  <a:lnTo>
                    <a:pt x="45" y="140"/>
                  </a:lnTo>
                  <a:lnTo>
                    <a:pt x="46" y="138"/>
                  </a:lnTo>
                  <a:lnTo>
                    <a:pt x="48" y="136"/>
                  </a:lnTo>
                  <a:lnTo>
                    <a:pt x="50" y="133"/>
                  </a:lnTo>
                  <a:lnTo>
                    <a:pt x="51" y="130"/>
                  </a:lnTo>
                  <a:lnTo>
                    <a:pt x="52" y="128"/>
                  </a:lnTo>
                  <a:lnTo>
                    <a:pt x="54" y="124"/>
                  </a:lnTo>
                  <a:lnTo>
                    <a:pt x="55" y="121"/>
                  </a:lnTo>
                  <a:lnTo>
                    <a:pt x="56" y="119"/>
                  </a:lnTo>
                  <a:lnTo>
                    <a:pt x="57" y="116"/>
                  </a:lnTo>
                  <a:lnTo>
                    <a:pt x="58" y="114"/>
                  </a:lnTo>
                  <a:lnTo>
                    <a:pt x="59" y="112"/>
                  </a:lnTo>
                  <a:lnTo>
                    <a:pt x="60" y="111"/>
                  </a:lnTo>
                  <a:lnTo>
                    <a:pt x="60" y="110"/>
                  </a:lnTo>
                  <a:lnTo>
                    <a:pt x="61" y="110"/>
                  </a:lnTo>
                  <a:lnTo>
                    <a:pt x="53" y="13"/>
                  </a:lnTo>
                  <a:lnTo>
                    <a:pt x="61" y="0"/>
                  </a:lnTo>
                  <a:lnTo>
                    <a:pt x="69" y="126"/>
                  </a:lnTo>
                  <a:lnTo>
                    <a:pt x="59" y="150"/>
                  </a:lnTo>
                  <a:lnTo>
                    <a:pt x="59" y="15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6" name="Freeform 234">
              <a:extLst>
                <a:ext uri="{FF2B5EF4-FFF2-40B4-BE49-F238E27FC236}">
                  <a16:creationId xmlns:a16="http://schemas.microsoft.com/office/drawing/2014/main" id="{0AE2E153-17EA-E114-A8EC-336CC6645FD7}"/>
                </a:ext>
              </a:extLst>
            </p:cNvPr>
            <p:cNvSpPr>
              <a:spLocks/>
            </p:cNvSpPr>
            <p:nvPr/>
          </p:nvSpPr>
          <p:spPr bwMode="auto">
            <a:xfrm>
              <a:off x="1431" y="1892"/>
              <a:ext cx="81" cy="70"/>
            </a:xfrm>
            <a:custGeom>
              <a:avLst/>
              <a:gdLst/>
              <a:ahLst/>
              <a:cxnLst>
                <a:cxn ang="0">
                  <a:pos x="90" y="13"/>
                </a:cxn>
                <a:cxn ang="0">
                  <a:pos x="98" y="92"/>
                </a:cxn>
                <a:cxn ang="0">
                  <a:pos x="111" y="89"/>
                </a:cxn>
                <a:cxn ang="0">
                  <a:pos x="131" y="84"/>
                </a:cxn>
                <a:cxn ang="0">
                  <a:pos x="137" y="122"/>
                </a:cxn>
                <a:cxn ang="0">
                  <a:pos x="142" y="78"/>
                </a:cxn>
                <a:cxn ang="0">
                  <a:pos x="131" y="4"/>
                </a:cxn>
                <a:cxn ang="0">
                  <a:pos x="55" y="6"/>
                </a:cxn>
                <a:cxn ang="0">
                  <a:pos x="0" y="0"/>
                </a:cxn>
                <a:cxn ang="0">
                  <a:pos x="5" y="15"/>
                </a:cxn>
                <a:cxn ang="0">
                  <a:pos x="90" y="13"/>
                </a:cxn>
                <a:cxn ang="0">
                  <a:pos x="90" y="13"/>
                </a:cxn>
              </a:cxnLst>
              <a:rect l="0" t="0" r="r" b="b"/>
              <a:pathLst>
                <a:path w="142" h="122">
                  <a:moveTo>
                    <a:pt x="90" y="13"/>
                  </a:moveTo>
                  <a:lnTo>
                    <a:pt x="98" y="92"/>
                  </a:lnTo>
                  <a:lnTo>
                    <a:pt x="111" y="89"/>
                  </a:lnTo>
                  <a:lnTo>
                    <a:pt x="131" y="84"/>
                  </a:lnTo>
                  <a:lnTo>
                    <a:pt x="137" y="122"/>
                  </a:lnTo>
                  <a:lnTo>
                    <a:pt x="142" y="78"/>
                  </a:lnTo>
                  <a:lnTo>
                    <a:pt x="131" y="4"/>
                  </a:lnTo>
                  <a:lnTo>
                    <a:pt x="55" y="6"/>
                  </a:lnTo>
                  <a:lnTo>
                    <a:pt x="0" y="0"/>
                  </a:lnTo>
                  <a:lnTo>
                    <a:pt x="5" y="15"/>
                  </a:lnTo>
                  <a:lnTo>
                    <a:pt x="90" y="13"/>
                  </a:lnTo>
                  <a:lnTo>
                    <a:pt x="9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7" name="Freeform 235">
              <a:extLst>
                <a:ext uri="{FF2B5EF4-FFF2-40B4-BE49-F238E27FC236}">
                  <a16:creationId xmlns:a16="http://schemas.microsoft.com/office/drawing/2014/main" id="{857CBE3B-B112-D024-4C95-94B3207F6110}"/>
                </a:ext>
              </a:extLst>
            </p:cNvPr>
            <p:cNvSpPr>
              <a:spLocks/>
            </p:cNvSpPr>
            <p:nvPr/>
          </p:nvSpPr>
          <p:spPr bwMode="auto">
            <a:xfrm>
              <a:off x="1514" y="1877"/>
              <a:ext cx="64" cy="28"/>
            </a:xfrm>
            <a:custGeom>
              <a:avLst/>
              <a:gdLst/>
              <a:ahLst/>
              <a:cxnLst>
                <a:cxn ang="0">
                  <a:pos x="0" y="31"/>
                </a:cxn>
                <a:cxn ang="0">
                  <a:pos x="71" y="14"/>
                </a:cxn>
                <a:cxn ang="0">
                  <a:pos x="102" y="0"/>
                </a:cxn>
                <a:cxn ang="0">
                  <a:pos x="102" y="0"/>
                </a:cxn>
                <a:cxn ang="0">
                  <a:pos x="104" y="1"/>
                </a:cxn>
                <a:cxn ang="0">
                  <a:pos x="106" y="4"/>
                </a:cxn>
                <a:cxn ang="0">
                  <a:pos x="108" y="6"/>
                </a:cxn>
                <a:cxn ang="0">
                  <a:pos x="111" y="8"/>
                </a:cxn>
                <a:cxn ang="0">
                  <a:pos x="112" y="10"/>
                </a:cxn>
                <a:cxn ang="0">
                  <a:pos x="112" y="11"/>
                </a:cxn>
                <a:cxn ang="0">
                  <a:pos x="111" y="11"/>
                </a:cxn>
                <a:cxn ang="0">
                  <a:pos x="109" y="11"/>
                </a:cxn>
                <a:cxn ang="0">
                  <a:pos x="108" y="11"/>
                </a:cxn>
                <a:cxn ang="0">
                  <a:pos x="106" y="12"/>
                </a:cxn>
                <a:cxn ang="0">
                  <a:pos x="104" y="13"/>
                </a:cxn>
                <a:cxn ang="0">
                  <a:pos x="101" y="13"/>
                </a:cxn>
                <a:cxn ang="0">
                  <a:pos x="99" y="15"/>
                </a:cxn>
                <a:cxn ang="0">
                  <a:pos x="96" y="16"/>
                </a:cxn>
                <a:cxn ang="0">
                  <a:pos x="92" y="17"/>
                </a:cxn>
                <a:cxn ang="0">
                  <a:pos x="90" y="18"/>
                </a:cxn>
                <a:cxn ang="0">
                  <a:pos x="89" y="18"/>
                </a:cxn>
                <a:cxn ang="0">
                  <a:pos x="86" y="19"/>
                </a:cxn>
                <a:cxn ang="0">
                  <a:pos x="85" y="20"/>
                </a:cxn>
                <a:cxn ang="0">
                  <a:pos x="82" y="21"/>
                </a:cxn>
                <a:cxn ang="0">
                  <a:pos x="80" y="22"/>
                </a:cxn>
                <a:cxn ang="0">
                  <a:pos x="78" y="22"/>
                </a:cxn>
                <a:cxn ang="0">
                  <a:pos x="76" y="23"/>
                </a:cxn>
                <a:cxn ang="0">
                  <a:pos x="74" y="24"/>
                </a:cxn>
                <a:cxn ang="0">
                  <a:pos x="72" y="25"/>
                </a:cxn>
                <a:cxn ang="0">
                  <a:pos x="70" y="26"/>
                </a:cxn>
                <a:cxn ang="0">
                  <a:pos x="68" y="27"/>
                </a:cxn>
                <a:cxn ang="0">
                  <a:pos x="66" y="28"/>
                </a:cxn>
                <a:cxn ang="0">
                  <a:pos x="64" y="29"/>
                </a:cxn>
                <a:cxn ang="0">
                  <a:pos x="62" y="30"/>
                </a:cxn>
                <a:cxn ang="0">
                  <a:pos x="59" y="31"/>
                </a:cxn>
                <a:cxn ang="0">
                  <a:pos x="57" y="32"/>
                </a:cxn>
                <a:cxn ang="0">
                  <a:pos x="55" y="32"/>
                </a:cxn>
                <a:cxn ang="0">
                  <a:pos x="53" y="33"/>
                </a:cxn>
                <a:cxn ang="0">
                  <a:pos x="49" y="34"/>
                </a:cxn>
                <a:cxn ang="0">
                  <a:pos x="47" y="35"/>
                </a:cxn>
                <a:cxn ang="0">
                  <a:pos x="45" y="36"/>
                </a:cxn>
                <a:cxn ang="0">
                  <a:pos x="43" y="37"/>
                </a:cxn>
                <a:cxn ang="0">
                  <a:pos x="41" y="38"/>
                </a:cxn>
                <a:cxn ang="0">
                  <a:pos x="39" y="38"/>
                </a:cxn>
                <a:cxn ang="0">
                  <a:pos x="37" y="39"/>
                </a:cxn>
                <a:cxn ang="0">
                  <a:pos x="35" y="40"/>
                </a:cxn>
                <a:cxn ang="0">
                  <a:pos x="33" y="41"/>
                </a:cxn>
                <a:cxn ang="0">
                  <a:pos x="30" y="42"/>
                </a:cxn>
                <a:cxn ang="0">
                  <a:pos x="26" y="44"/>
                </a:cxn>
                <a:cxn ang="0">
                  <a:pos x="23" y="45"/>
                </a:cxn>
                <a:cxn ang="0">
                  <a:pos x="20" y="47"/>
                </a:cxn>
                <a:cxn ang="0">
                  <a:pos x="18" y="48"/>
                </a:cxn>
                <a:cxn ang="0">
                  <a:pos x="16" y="49"/>
                </a:cxn>
                <a:cxn ang="0">
                  <a:pos x="13" y="50"/>
                </a:cxn>
                <a:cxn ang="0">
                  <a:pos x="12" y="51"/>
                </a:cxn>
                <a:cxn ang="0">
                  <a:pos x="0" y="31"/>
                </a:cxn>
                <a:cxn ang="0">
                  <a:pos x="0" y="31"/>
                </a:cxn>
              </a:cxnLst>
              <a:rect l="0" t="0" r="r" b="b"/>
              <a:pathLst>
                <a:path w="112" h="51">
                  <a:moveTo>
                    <a:pt x="0" y="31"/>
                  </a:moveTo>
                  <a:lnTo>
                    <a:pt x="71" y="14"/>
                  </a:lnTo>
                  <a:lnTo>
                    <a:pt x="102" y="0"/>
                  </a:lnTo>
                  <a:lnTo>
                    <a:pt x="102" y="0"/>
                  </a:lnTo>
                  <a:lnTo>
                    <a:pt x="104" y="1"/>
                  </a:lnTo>
                  <a:lnTo>
                    <a:pt x="106" y="4"/>
                  </a:lnTo>
                  <a:lnTo>
                    <a:pt x="108" y="6"/>
                  </a:lnTo>
                  <a:lnTo>
                    <a:pt x="111" y="8"/>
                  </a:lnTo>
                  <a:lnTo>
                    <a:pt x="112" y="10"/>
                  </a:lnTo>
                  <a:lnTo>
                    <a:pt x="112" y="11"/>
                  </a:lnTo>
                  <a:lnTo>
                    <a:pt x="111" y="11"/>
                  </a:lnTo>
                  <a:lnTo>
                    <a:pt x="109" y="11"/>
                  </a:lnTo>
                  <a:lnTo>
                    <a:pt x="108" y="11"/>
                  </a:lnTo>
                  <a:lnTo>
                    <a:pt x="106" y="12"/>
                  </a:lnTo>
                  <a:lnTo>
                    <a:pt x="104" y="13"/>
                  </a:lnTo>
                  <a:lnTo>
                    <a:pt x="101" y="13"/>
                  </a:lnTo>
                  <a:lnTo>
                    <a:pt x="99" y="15"/>
                  </a:lnTo>
                  <a:lnTo>
                    <a:pt x="96" y="16"/>
                  </a:lnTo>
                  <a:lnTo>
                    <a:pt x="92" y="17"/>
                  </a:lnTo>
                  <a:lnTo>
                    <a:pt x="90" y="18"/>
                  </a:lnTo>
                  <a:lnTo>
                    <a:pt x="89" y="18"/>
                  </a:lnTo>
                  <a:lnTo>
                    <a:pt x="86" y="19"/>
                  </a:lnTo>
                  <a:lnTo>
                    <a:pt x="85" y="20"/>
                  </a:lnTo>
                  <a:lnTo>
                    <a:pt x="82" y="21"/>
                  </a:lnTo>
                  <a:lnTo>
                    <a:pt x="80" y="22"/>
                  </a:lnTo>
                  <a:lnTo>
                    <a:pt x="78" y="22"/>
                  </a:lnTo>
                  <a:lnTo>
                    <a:pt x="76" y="23"/>
                  </a:lnTo>
                  <a:lnTo>
                    <a:pt x="74" y="24"/>
                  </a:lnTo>
                  <a:lnTo>
                    <a:pt x="72" y="25"/>
                  </a:lnTo>
                  <a:lnTo>
                    <a:pt x="70" y="26"/>
                  </a:lnTo>
                  <a:lnTo>
                    <a:pt x="68" y="27"/>
                  </a:lnTo>
                  <a:lnTo>
                    <a:pt x="66" y="28"/>
                  </a:lnTo>
                  <a:lnTo>
                    <a:pt x="64" y="29"/>
                  </a:lnTo>
                  <a:lnTo>
                    <a:pt x="62" y="30"/>
                  </a:lnTo>
                  <a:lnTo>
                    <a:pt x="59" y="31"/>
                  </a:lnTo>
                  <a:lnTo>
                    <a:pt x="57" y="32"/>
                  </a:lnTo>
                  <a:lnTo>
                    <a:pt x="55" y="32"/>
                  </a:lnTo>
                  <a:lnTo>
                    <a:pt x="53" y="33"/>
                  </a:lnTo>
                  <a:lnTo>
                    <a:pt x="49" y="34"/>
                  </a:lnTo>
                  <a:lnTo>
                    <a:pt x="47" y="35"/>
                  </a:lnTo>
                  <a:lnTo>
                    <a:pt x="45" y="36"/>
                  </a:lnTo>
                  <a:lnTo>
                    <a:pt x="43" y="37"/>
                  </a:lnTo>
                  <a:lnTo>
                    <a:pt x="41" y="38"/>
                  </a:lnTo>
                  <a:lnTo>
                    <a:pt x="39" y="38"/>
                  </a:lnTo>
                  <a:lnTo>
                    <a:pt x="37" y="39"/>
                  </a:lnTo>
                  <a:lnTo>
                    <a:pt x="35" y="40"/>
                  </a:lnTo>
                  <a:lnTo>
                    <a:pt x="33" y="41"/>
                  </a:lnTo>
                  <a:lnTo>
                    <a:pt x="30" y="42"/>
                  </a:lnTo>
                  <a:lnTo>
                    <a:pt x="26" y="44"/>
                  </a:lnTo>
                  <a:lnTo>
                    <a:pt x="23" y="45"/>
                  </a:lnTo>
                  <a:lnTo>
                    <a:pt x="20" y="47"/>
                  </a:lnTo>
                  <a:lnTo>
                    <a:pt x="18" y="48"/>
                  </a:lnTo>
                  <a:lnTo>
                    <a:pt x="16" y="49"/>
                  </a:lnTo>
                  <a:lnTo>
                    <a:pt x="13" y="50"/>
                  </a:lnTo>
                  <a:lnTo>
                    <a:pt x="12" y="51"/>
                  </a:lnTo>
                  <a:lnTo>
                    <a:pt x="0" y="31"/>
                  </a:lnTo>
                  <a:lnTo>
                    <a:pt x="0" y="3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8" name="Freeform 236">
              <a:extLst>
                <a:ext uri="{FF2B5EF4-FFF2-40B4-BE49-F238E27FC236}">
                  <a16:creationId xmlns:a16="http://schemas.microsoft.com/office/drawing/2014/main" id="{0D95E021-C291-5E7E-0F8F-AFFE6F4F611B}"/>
                </a:ext>
              </a:extLst>
            </p:cNvPr>
            <p:cNvSpPr>
              <a:spLocks/>
            </p:cNvSpPr>
            <p:nvPr/>
          </p:nvSpPr>
          <p:spPr bwMode="auto">
            <a:xfrm>
              <a:off x="1522" y="1981"/>
              <a:ext cx="60" cy="22"/>
            </a:xfrm>
            <a:custGeom>
              <a:avLst/>
              <a:gdLst/>
              <a:ahLst/>
              <a:cxnLst>
                <a:cxn ang="0">
                  <a:pos x="106" y="0"/>
                </a:cxn>
                <a:cxn ang="0">
                  <a:pos x="105" y="0"/>
                </a:cxn>
                <a:cxn ang="0">
                  <a:pos x="104" y="0"/>
                </a:cxn>
                <a:cxn ang="0">
                  <a:pos x="101" y="0"/>
                </a:cxn>
                <a:cxn ang="0">
                  <a:pos x="98" y="1"/>
                </a:cxn>
                <a:cxn ang="0">
                  <a:pos x="95" y="1"/>
                </a:cxn>
                <a:cxn ang="0">
                  <a:pos x="93" y="1"/>
                </a:cxn>
                <a:cxn ang="0">
                  <a:pos x="91" y="2"/>
                </a:cxn>
                <a:cxn ang="0">
                  <a:pos x="88" y="2"/>
                </a:cxn>
                <a:cxn ang="0">
                  <a:pos x="86" y="2"/>
                </a:cxn>
                <a:cxn ang="0">
                  <a:pos x="83" y="3"/>
                </a:cxn>
                <a:cxn ang="0">
                  <a:pos x="81" y="3"/>
                </a:cxn>
                <a:cxn ang="0">
                  <a:pos x="78" y="4"/>
                </a:cxn>
                <a:cxn ang="0">
                  <a:pos x="75" y="4"/>
                </a:cxn>
                <a:cxn ang="0">
                  <a:pos x="72" y="4"/>
                </a:cxn>
                <a:cxn ang="0">
                  <a:pos x="68" y="5"/>
                </a:cxn>
                <a:cxn ang="0">
                  <a:pos x="66" y="5"/>
                </a:cxn>
                <a:cxn ang="0">
                  <a:pos x="62" y="6"/>
                </a:cxn>
                <a:cxn ang="0">
                  <a:pos x="60" y="7"/>
                </a:cxn>
                <a:cxn ang="0">
                  <a:pos x="56" y="7"/>
                </a:cxn>
                <a:cxn ang="0">
                  <a:pos x="54" y="8"/>
                </a:cxn>
                <a:cxn ang="0">
                  <a:pos x="50" y="8"/>
                </a:cxn>
                <a:cxn ang="0">
                  <a:pos x="47" y="9"/>
                </a:cxn>
                <a:cxn ang="0">
                  <a:pos x="44" y="9"/>
                </a:cxn>
                <a:cxn ang="0">
                  <a:pos x="41" y="10"/>
                </a:cxn>
                <a:cxn ang="0">
                  <a:pos x="37" y="11"/>
                </a:cxn>
                <a:cxn ang="0">
                  <a:pos x="34" y="12"/>
                </a:cxn>
                <a:cxn ang="0">
                  <a:pos x="32" y="13"/>
                </a:cxn>
                <a:cxn ang="0">
                  <a:pos x="29" y="14"/>
                </a:cxn>
                <a:cxn ang="0">
                  <a:pos x="27" y="14"/>
                </a:cxn>
                <a:cxn ang="0">
                  <a:pos x="24" y="15"/>
                </a:cxn>
                <a:cxn ang="0">
                  <a:pos x="22" y="16"/>
                </a:cxn>
                <a:cxn ang="0">
                  <a:pos x="20" y="17"/>
                </a:cxn>
                <a:cxn ang="0">
                  <a:pos x="18" y="18"/>
                </a:cxn>
                <a:cxn ang="0">
                  <a:pos x="16" y="19"/>
                </a:cxn>
                <a:cxn ang="0">
                  <a:pos x="14" y="20"/>
                </a:cxn>
                <a:cxn ang="0">
                  <a:pos x="13" y="21"/>
                </a:cxn>
                <a:cxn ang="0">
                  <a:pos x="10" y="23"/>
                </a:cxn>
                <a:cxn ang="0">
                  <a:pos x="7" y="25"/>
                </a:cxn>
                <a:cxn ang="0">
                  <a:pos x="5" y="28"/>
                </a:cxn>
                <a:cxn ang="0">
                  <a:pos x="4" y="30"/>
                </a:cxn>
                <a:cxn ang="0">
                  <a:pos x="1" y="33"/>
                </a:cxn>
                <a:cxn ang="0">
                  <a:pos x="0" y="36"/>
                </a:cxn>
                <a:cxn ang="0">
                  <a:pos x="0" y="39"/>
                </a:cxn>
                <a:cxn ang="0">
                  <a:pos x="0" y="40"/>
                </a:cxn>
                <a:cxn ang="0">
                  <a:pos x="69" y="21"/>
                </a:cxn>
                <a:cxn ang="0">
                  <a:pos x="106" y="0"/>
                </a:cxn>
                <a:cxn ang="0">
                  <a:pos x="106" y="0"/>
                </a:cxn>
              </a:cxnLst>
              <a:rect l="0" t="0" r="r" b="b"/>
              <a:pathLst>
                <a:path w="106" h="40">
                  <a:moveTo>
                    <a:pt x="106" y="0"/>
                  </a:moveTo>
                  <a:lnTo>
                    <a:pt x="105" y="0"/>
                  </a:lnTo>
                  <a:lnTo>
                    <a:pt x="104" y="0"/>
                  </a:lnTo>
                  <a:lnTo>
                    <a:pt x="101" y="0"/>
                  </a:lnTo>
                  <a:lnTo>
                    <a:pt x="98" y="1"/>
                  </a:lnTo>
                  <a:lnTo>
                    <a:pt x="95" y="1"/>
                  </a:lnTo>
                  <a:lnTo>
                    <a:pt x="93" y="1"/>
                  </a:lnTo>
                  <a:lnTo>
                    <a:pt x="91" y="2"/>
                  </a:lnTo>
                  <a:lnTo>
                    <a:pt x="88" y="2"/>
                  </a:lnTo>
                  <a:lnTo>
                    <a:pt x="86" y="2"/>
                  </a:lnTo>
                  <a:lnTo>
                    <a:pt x="83" y="3"/>
                  </a:lnTo>
                  <a:lnTo>
                    <a:pt x="81" y="3"/>
                  </a:lnTo>
                  <a:lnTo>
                    <a:pt x="78" y="4"/>
                  </a:lnTo>
                  <a:lnTo>
                    <a:pt x="75" y="4"/>
                  </a:lnTo>
                  <a:lnTo>
                    <a:pt x="72" y="4"/>
                  </a:lnTo>
                  <a:lnTo>
                    <a:pt x="68" y="5"/>
                  </a:lnTo>
                  <a:lnTo>
                    <a:pt x="66" y="5"/>
                  </a:lnTo>
                  <a:lnTo>
                    <a:pt x="62" y="6"/>
                  </a:lnTo>
                  <a:lnTo>
                    <a:pt x="60" y="7"/>
                  </a:lnTo>
                  <a:lnTo>
                    <a:pt x="56" y="7"/>
                  </a:lnTo>
                  <a:lnTo>
                    <a:pt x="54" y="8"/>
                  </a:lnTo>
                  <a:lnTo>
                    <a:pt x="50" y="8"/>
                  </a:lnTo>
                  <a:lnTo>
                    <a:pt x="47" y="9"/>
                  </a:lnTo>
                  <a:lnTo>
                    <a:pt x="44" y="9"/>
                  </a:lnTo>
                  <a:lnTo>
                    <a:pt x="41" y="10"/>
                  </a:lnTo>
                  <a:lnTo>
                    <a:pt x="37" y="11"/>
                  </a:lnTo>
                  <a:lnTo>
                    <a:pt x="34" y="12"/>
                  </a:lnTo>
                  <a:lnTo>
                    <a:pt x="32" y="13"/>
                  </a:lnTo>
                  <a:lnTo>
                    <a:pt x="29" y="14"/>
                  </a:lnTo>
                  <a:lnTo>
                    <a:pt x="27" y="14"/>
                  </a:lnTo>
                  <a:lnTo>
                    <a:pt x="24" y="15"/>
                  </a:lnTo>
                  <a:lnTo>
                    <a:pt x="22" y="16"/>
                  </a:lnTo>
                  <a:lnTo>
                    <a:pt x="20" y="17"/>
                  </a:lnTo>
                  <a:lnTo>
                    <a:pt x="18" y="18"/>
                  </a:lnTo>
                  <a:lnTo>
                    <a:pt x="16" y="19"/>
                  </a:lnTo>
                  <a:lnTo>
                    <a:pt x="14" y="20"/>
                  </a:lnTo>
                  <a:lnTo>
                    <a:pt x="13" y="21"/>
                  </a:lnTo>
                  <a:lnTo>
                    <a:pt x="10" y="23"/>
                  </a:lnTo>
                  <a:lnTo>
                    <a:pt x="7" y="25"/>
                  </a:lnTo>
                  <a:lnTo>
                    <a:pt x="5" y="28"/>
                  </a:lnTo>
                  <a:lnTo>
                    <a:pt x="4" y="30"/>
                  </a:lnTo>
                  <a:lnTo>
                    <a:pt x="1" y="33"/>
                  </a:lnTo>
                  <a:lnTo>
                    <a:pt x="0" y="36"/>
                  </a:lnTo>
                  <a:lnTo>
                    <a:pt x="0" y="39"/>
                  </a:lnTo>
                  <a:lnTo>
                    <a:pt x="0" y="40"/>
                  </a:lnTo>
                  <a:lnTo>
                    <a:pt x="69" y="21"/>
                  </a:lnTo>
                  <a:lnTo>
                    <a:pt x="106" y="0"/>
                  </a:lnTo>
                  <a:lnTo>
                    <a:pt x="106"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9" name="Freeform 237">
              <a:extLst>
                <a:ext uri="{FF2B5EF4-FFF2-40B4-BE49-F238E27FC236}">
                  <a16:creationId xmlns:a16="http://schemas.microsoft.com/office/drawing/2014/main" id="{274245F8-F078-B703-723C-E1053407B201}"/>
                </a:ext>
              </a:extLst>
            </p:cNvPr>
            <p:cNvSpPr>
              <a:spLocks/>
            </p:cNvSpPr>
            <p:nvPr/>
          </p:nvSpPr>
          <p:spPr bwMode="auto">
            <a:xfrm>
              <a:off x="1522" y="1927"/>
              <a:ext cx="59" cy="70"/>
            </a:xfrm>
            <a:custGeom>
              <a:avLst/>
              <a:gdLst/>
              <a:ahLst/>
              <a:cxnLst>
                <a:cxn ang="0">
                  <a:pos x="81" y="0"/>
                </a:cxn>
                <a:cxn ang="0">
                  <a:pos x="80" y="0"/>
                </a:cxn>
                <a:cxn ang="0">
                  <a:pos x="79" y="2"/>
                </a:cxn>
                <a:cxn ang="0">
                  <a:pos x="78" y="5"/>
                </a:cxn>
                <a:cxn ang="0">
                  <a:pos x="76" y="8"/>
                </a:cxn>
                <a:cxn ang="0">
                  <a:pos x="75" y="10"/>
                </a:cxn>
                <a:cxn ang="0">
                  <a:pos x="73" y="12"/>
                </a:cxn>
                <a:cxn ang="0">
                  <a:pos x="72" y="14"/>
                </a:cxn>
                <a:cxn ang="0">
                  <a:pos x="71" y="17"/>
                </a:cxn>
                <a:cxn ang="0">
                  <a:pos x="69" y="19"/>
                </a:cxn>
                <a:cxn ang="0">
                  <a:pos x="67" y="23"/>
                </a:cxn>
                <a:cxn ang="0">
                  <a:pos x="66" y="25"/>
                </a:cxn>
                <a:cxn ang="0">
                  <a:pos x="64" y="28"/>
                </a:cxn>
                <a:cxn ang="0">
                  <a:pos x="62" y="31"/>
                </a:cxn>
                <a:cxn ang="0">
                  <a:pos x="60" y="34"/>
                </a:cxn>
                <a:cxn ang="0">
                  <a:pos x="59" y="36"/>
                </a:cxn>
                <a:cxn ang="0">
                  <a:pos x="57" y="39"/>
                </a:cxn>
                <a:cxn ang="0">
                  <a:pos x="55" y="42"/>
                </a:cxn>
                <a:cxn ang="0">
                  <a:pos x="53" y="44"/>
                </a:cxn>
                <a:cxn ang="0">
                  <a:pos x="51" y="47"/>
                </a:cxn>
                <a:cxn ang="0">
                  <a:pos x="49" y="50"/>
                </a:cxn>
                <a:cxn ang="0">
                  <a:pos x="47" y="52"/>
                </a:cxn>
                <a:cxn ang="0">
                  <a:pos x="45" y="54"/>
                </a:cxn>
                <a:cxn ang="0">
                  <a:pos x="44" y="56"/>
                </a:cxn>
                <a:cxn ang="0">
                  <a:pos x="42" y="59"/>
                </a:cxn>
                <a:cxn ang="0">
                  <a:pos x="37" y="62"/>
                </a:cxn>
                <a:cxn ang="0">
                  <a:pos x="34" y="65"/>
                </a:cxn>
                <a:cxn ang="0">
                  <a:pos x="30" y="67"/>
                </a:cxn>
                <a:cxn ang="0">
                  <a:pos x="27" y="70"/>
                </a:cxn>
                <a:cxn ang="0">
                  <a:pos x="25" y="72"/>
                </a:cxn>
                <a:cxn ang="0">
                  <a:pos x="24" y="74"/>
                </a:cxn>
                <a:cxn ang="0">
                  <a:pos x="22" y="76"/>
                </a:cxn>
                <a:cxn ang="0">
                  <a:pos x="21" y="79"/>
                </a:cxn>
                <a:cxn ang="0">
                  <a:pos x="19" y="81"/>
                </a:cxn>
                <a:cxn ang="0">
                  <a:pos x="17" y="83"/>
                </a:cxn>
                <a:cxn ang="0">
                  <a:pos x="16" y="86"/>
                </a:cxn>
                <a:cxn ang="0">
                  <a:pos x="14" y="88"/>
                </a:cxn>
                <a:cxn ang="0">
                  <a:pos x="13" y="91"/>
                </a:cxn>
                <a:cxn ang="0">
                  <a:pos x="12" y="93"/>
                </a:cxn>
                <a:cxn ang="0">
                  <a:pos x="11" y="96"/>
                </a:cxn>
                <a:cxn ang="0">
                  <a:pos x="10" y="98"/>
                </a:cxn>
                <a:cxn ang="0">
                  <a:pos x="8" y="100"/>
                </a:cxn>
                <a:cxn ang="0">
                  <a:pos x="7" y="102"/>
                </a:cxn>
                <a:cxn ang="0">
                  <a:pos x="6" y="104"/>
                </a:cxn>
                <a:cxn ang="0">
                  <a:pos x="5" y="107"/>
                </a:cxn>
                <a:cxn ang="0">
                  <a:pos x="4" y="108"/>
                </a:cxn>
                <a:cxn ang="0">
                  <a:pos x="3" y="111"/>
                </a:cxn>
                <a:cxn ang="0">
                  <a:pos x="2" y="112"/>
                </a:cxn>
                <a:cxn ang="0">
                  <a:pos x="2" y="114"/>
                </a:cxn>
                <a:cxn ang="0">
                  <a:pos x="1" y="117"/>
                </a:cxn>
                <a:cxn ang="0">
                  <a:pos x="0" y="119"/>
                </a:cxn>
                <a:cxn ang="0">
                  <a:pos x="0" y="121"/>
                </a:cxn>
                <a:cxn ang="0">
                  <a:pos x="0" y="122"/>
                </a:cxn>
                <a:cxn ang="0">
                  <a:pos x="61" y="89"/>
                </a:cxn>
                <a:cxn ang="0">
                  <a:pos x="104" y="59"/>
                </a:cxn>
                <a:cxn ang="0">
                  <a:pos x="55" y="68"/>
                </a:cxn>
                <a:cxn ang="0">
                  <a:pos x="85" y="37"/>
                </a:cxn>
                <a:cxn ang="0">
                  <a:pos x="102" y="14"/>
                </a:cxn>
                <a:cxn ang="0">
                  <a:pos x="81" y="0"/>
                </a:cxn>
                <a:cxn ang="0">
                  <a:pos x="81" y="0"/>
                </a:cxn>
              </a:cxnLst>
              <a:rect l="0" t="0" r="r" b="b"/>
              <a:pathLst>
                <a:path w="104" h="122">
                  <a:moveTo>
                    <a:pt x="81" y="0"/>
                  </a:moveTo>
                  <a:lnTo>
                    <a:pt x="80" y="0"/>
                  </a:lnTo>
                  <a:lnTo>
                    <a:pt x="79" y="2"/>
                  </a:lnTo>
                  <a:lnTo>
                    <a:pt x="78" y="5"/>
                  </a:lnTo>
                  <a:lnTo>
                    <a:pt x="76" y="8"/>
                  </a:lnTo>
                  <a:lnTo>
                    <a:pt x="75" y="10"/>
                  </a:lnTo>
                  <a:lnTo>
                    <a:pt x="73" y="12"/>
                  </a:lnTo>
                  <a:lnTo>
                    <a:pt x="72" y="14"/>
                  </a:lnTo>
                  <a:lnTo>
                    <a:pt x="71" y="17"/>
                  </a:lnTo>
                  <a:lnTo>
                    <a:pt x="69" y="19"/>
                  </a:lnTo>
                  <a:lnTo>
                    <a:pt x="67" y="23"/>
                  </a:lnTo>
                  <a:lnTo>
                    <a:pt x="66" y="25"/>
                  </a:lnTo>
                  <a:lnTo>
                    <a:pt x="64" y="28"/>
                  </a:lnTo>
                  <a:lnTo>
                    <a:pt x="62" y="31"/>
                  </a:lnTo>
                  <a:lnTo>
                    <a:pt x="60" y="34"/>
                  </a:lnTo>
                  <a:lnTo>
                    <a:pt x="59" y="36"/>
                  </a:lnTo>
                  <a:lnTo>
                    <a:pt x="57" y="39"/>
                  </a:lnTo>
                  <a:lnTo>
                    <a:pt x="55" y="42"/>
                  </a:lnTo>
                  <a:lnTo>
                    <a:pt x="53" y="44"/>
                  </a:lnTo>
                  <a:lnTo>
                    <a:pt x="51" y="47"/>
                  </a:lnTo>
                  <a:lnTo>
                    <a:pt x="49" y="50"/>
                  </a:lnTo>
                  <a:lnTo>
                    <a:pt x="47" y="52"/>
                  </a:lnTo>
                  <a:lnTo>
                    <a:pt x="45" y="54"/>
                  </a:lnTo>
                  <a:lnTo>
                    <a:pt x="44" y="56"/>
                  </a:lnTo>
                  <a:lnTo>
                    <a:pt x="42" y="59"/>
                  </a:lnTo>
                  <a:lnTo>
                    <a:pt x="37" y="62"/>
                  </a:lnTo>
                  <a:lnTo>
                    <a:pt x="34" y="65"/>
                  </a:lnTo>
                  <a:lnTo>
                    <a:pt x="30" y="67"/>
                  </a:lnTo>
                  <a:lnTo>
                    <a:pt x="27" y="70"/>
                  </a:lnTo>
                  <a:lnTo>
                    <a:pt x="25" y="72"/>
                  </a:lnTo>
                  <a:lnTo>
                    <a:pt x="24" y="74"/>
                  </a:lnTo>
                  <a:lnTo>
                    <a:pt x="22" y="76"/>
                  </a:lnTo>
                  <a:lnTo>
                    <a:pt x="21" y="79"/>
                  </a:lnTo>
                  <a:lnTo>
                    <a:pt x="19" y="81"/>
                  </a:lnTo>
                  <a:lnTo>
                    <a:pt x="17" y="83"/>
                  </a:lnTo>
                  <a:lnTo>
                    <a:pt x="16" y="86"/>
                  </a:lnTo>
                  <a:lnTo>
                    <a:pt x="14" y="88"/>
                  </a:lnTo>
                  <a:lnTo>
                    <a:pt x="13" y="91"/>
                  </a:lnTo>
                  <a:lnTo>
                    <a:pt x="12" y="93"/>
                  </a:lnTo>
                  <a:lnTo>
                    <a:pt x="11" y="96"/>
                  </a:lnTo>
                  <a:lnTo>
                    <a:pt x="10" y="98"/>
                  </a:lnTo>
                  <a:lnTo>
                    <a:pt x="8" y="100"/>
                  </a:lnTo>
                  <a:lnTo>
                    <a:pt x="7" y="102"/>
                  </a:lnTo>
                  <a:lnTo>
                    <a:pt x="6" y="104"/>
                  </a:lnTo>
                  <a:lnTo>
                    <a:pt x="5" y="107"/>
                  </a:lnTo>
                  <a:lnTo>
                    <a:pt x="4" y="108"/>
                  </a:lnTo>
                  <a:lnTo>
                    <a:pt x="3" y="111"/>
                  </a:lnTo>
                  <a:lnTo>
                    <a:pt x="2" y="112"/>
                  </a:lnTo>
                  <a:lnTo>
                    <a:pt x="2" y="114"/>
                  </a:lnTo>
                  <a:lnTo>
                    <a:pt x="1" y="117"/>
                  </a:lnTo>
                  <a:lnTo>
                    <a:pt x="0" y="119"/>
                  </a:lnTo>
                  <a:lnTo>
                    <a:pt x="0" y="121"/>
                  </a:lnTo>
                  <a:lnTo>
                    <a:pt x="0" y="122"/>
                  </a:lnTo>
                  <a:lnTo>
                    <a:pt x="61" y="89"/>
                  </a:lnTo>
                  <a:lnTo>
                    <a:pt x="104" y="59"/>
                  </a:lnTo>
                  <a:lnTo>
                    <a:pt x="55" y="68"/>
                  </a:lnTo>
                  <a:lnTo>
                    <a:pt x="85" y="37"/>
                  </a:lnTo>
                  <a:lnTo>
                    <a:pt x="102" y="14"/>
                  </a:lnTo>
                  <a:lnTo>
                    <a:pt x="81" y="0"/>
                  </a:lnTo>
                  <a:lnTo>
                    <a:pt x="8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0" name="Freeform 238">
              <a:extLst>
                <a:ext uri="{FF2B5EF4-FFF2-40B4-BE49-F238E27FC236}">
                  <a16:creationId xmlns:a16="http://schemas.microsoft.com/office/drawing/2014/main" id="{C55005B3-CDF1-DFD5-03A9-9EF9D8724BD9}"/>
                </a:ext>
              </a:extLst>
            </p:cNvPr>
            <p:cNvSpPr>
              <a:spLocks/>
            </p:cNvSpPr>
            <p:nvPr/>
          </p:nvSpPr>
          <p:spPr bwMode="auto">
            <a:xfrm>
              <a:off x="1586" y="1943"/>
              <a:ext cx="26" cy="90"/>
            </a:xfrm>
            <a:custGeom>
              <a:avLst/>
              <a:gdLst/>
              <a:ahLst/>
              <a:cxnLst>
                <a:cxn ang="0">
                  <a:pos x="20" y="14"/>
                </a:cxn>
                <a:cxn ang="0">
                  <a:pos x="24" y="70"/>
                </a:cxn>
                <a:cxn ang="0">
                  <a:pos x="0" y="117"/>
                </a:cxn>
                <a:cxn ang="0">
                  <a:pos x="29" y="105"/>
                </a:cxn>
                <a:cxn ang="0">
                  <a:pos x="24" y="148"/>
                </a:cxn>
                <a:cxn ang="0">
                  <a:pos x="46" y="157"/>
                </a:cxn>
                <a:cxn ang="0">
                  <a:pos x="41" y="76"/>
                </a:cxn>
                <a:cxn ang="0">
                  <a:pos x="34" y="15"/>
                </a:cxn>
                <a:cxn ang="0">
                  <a:pos x="20" y="0"/>
                </a:cxn>
                <a:cxn ang="0">
                  <a:pos x="20" y="14"/>
                </a:cxn>
                <a:cxn ang="0">
                  <a:pos x="20" y="14"/>
                </a:cxn>
              </a:cxnLst>
              <a:rect l="0" t="0" r="r" b="b"/>
              <a:pathLst>
                <a:path w="46" h="157">
                  <a:moveTo>
                    <a:pt x="20" y="14"/>
                  </a:moveTo>
                  <a:lnTo>
                    <a:pt x="24" y="70"/>
                  </a:lnTo>
                  <a:lnTo>
                    <a:pt x="0" y="117"/>
                  </a:lnTo>
                  <a:lnTo>
                    <a:pt x="29" y="105"/>
                  </a:lnTo>
                  <a:lnTo>
                    <a:pt x="24" y="148"/>
                  </a:lnTo>
                  <a:lnTo>
                    <a:pt x="46" y="157"/>
                  </a:lnTo>
                  <a:lnTo>
                    <a:pt x="41" y="76"/>
                  </a:lnTo>
                  <a:lnTo>
                    <a:pt x="34" y="15"/>
                  </a:lnTo>
                  <a:lnTo>
                    <a:pt x="20" y="0"/>
                  </a:lnTo>
                  <a:lnTo>
                    <a:pt x="20" y="14"/>
                  </a:lnTo>
                  <a:lnTo>
                    <a:pt x="20"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1" name="Freeform 239">
              <a:extLst>
                <a:ext uri="{FF2B5EF4-FFF2-40B4-BE49-F238E27FC236}">
                  <a16:creationId xmlns:a16="http://schemas.microsoft.com/office/drawing/2014/main" id="{3611E443-DAD2-468D-BE61-DA85DAD6A57A}"/>
                </a:ext>
              </a:extLst>
            </p:cNvPr>
            <p:cNvSpPr>
              <a:spLocks/>
            </p:cNvSpPr>
            <p:nvPr/>
          </p:nvSpPr>
          <p:spPr bwMode="auto">
            <a:xfrm>
              <a:off x="1602" y="1922"/>
              <a:ext cx="10" cy="14"/>
            </a:xfrm>
            <a:custGeom>
              <a:avLst/>
              <a:gdLst/>
              <a:ahLst/>
              <a:cxnLst>
                <a:cxn ang="0">
                  <a:pos x="0" y="18"/>
                </a:cxn>
                <a:cxn ang="0">
                  <a:pos x="19" y="24"/>
                </a:cxn>
                <a:cxn ang="0">
                  <a:pos x="11" y="0"/>
                </a:cxn>
                <a:cxn ang="0">
                  <a:pos x="0" y="18"/>
                </a:cxn>
                <a:cxn ang="0">
                  <a:pos x="0" y="18"/>
                </a:cxn>
              </a:cxnLst>
              <a:rect l="0" t="0" r="r" b="b"/>
              <a:pathLst>
                <a:path w="19" h="24">
                  <a:moveTo>
                    <a:pt x="0" y="18"/>
                  </a:moveTo>
                  <a:lnTo>
                    <a:pt x="19" y="24"/>
                  </a:lnTo>
                  <a:lnTo>
                    <a:pt x="11" y="0"/>
                  </a:lnTo>
                  <a:lnTo>
                    <a:pt x="0" y="18"/>
                  </a:lnTo>
                  <a:lnTo>
                    <a:pt x="0" y="1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2" name="Freeform 240">
              <a:extLst>
                <a:ext uri="{FF2B5EF4-FFF2-40B4-BE49-F238E27FC236}">
                  <a16:creationId xmlns:a16="http://schemas.microsoft.com/office/drawing/2014/main" id="{59C6D0D0-14C9-A2FE-CD0E-9C0279D4B2B9}"/>
                </a:ext>
              </a:extLst>
            </p:cNvPr>
            <p:cNvSpPr>
              <a:spLocks/>
            </p:cNvSpPr>
            <p:nvPr/>
          </p:nvSpPr>
          <p:spPr bwMode="auto">
            <a:xfrm>
              <a:off x="1611" y="1917"/>
              <a:ext cx="26" cy="17"/>
            </a:xfrm>
            <a:custGeom>
              <a:avLst/>
              <a:gdLst/>
              <a:ahLst/>
              <a:cxnLst>
                <a:cxn ang="0">
                  <a:pos x="44" y="6"/>
                </a:cxn>
                <a:cxn ang="0">
                  <a:pos x="2" y="29"/>
                </a:cxn>
                <a:cxn ang="0">
                  <a:pos x="0" y="17"/>
                </a:cxn>
                <a:cxn ang="0">
                  <a:pos x="32" y="0"/>
                </a:cxn>
                <a:cxn ang="0">
                  <a:pos x="44" y="6"/>
                </a:cxn>
                <a:cxn ang="0">
                  <a:pos x="44" y="6"/>
                </a:cxn>
              </a:cxnLst>
              <a:rect l="0" t="0" r="r" b="b"/>
              <a:pathLst>
                <a:path w="44" h="29">
                  <a:moveTo>
                    <a:pt x="44" y="6"/>
                  </a:moveTo>
                  <a:lnTo>
                    <a:pt x="2" y="29"/>
                  </a:lnTo>
                  <a:lnTo>
                    <a:pt x="0" y="17"/>
                  </a:lnTo>
                  <a:lnTo>
                    <a:pt x="32" y="0"/>
                  </a:lnTo>
                  <a:lnTo>
                    <a:pt x="44" y="6"/>
                  </a:lnTo>
                  <a:lnTo>
                    <a:pt x="44"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3" name="Freeform 241">
              <a:extLst>
                <a:ext uri="{FF2B5EF4-FFF2-40B4-BE49-F238E27FC236}">
                  <a16:creationId xmlns:a16="http://schemas.microsoft.com/office/drawing/2014/main" id="{568DED1A-3287-0542-E480-E73EE62822E5}"/>
                </a:ext>
              </a:extLst>
            </p:cNvPr>
            <p:cNvSpPr>
              <a:spLocks/>
            </p:cNvSpPr>
            <p:nvPr/>
          </p:nvSpPr>
          <p:spPr bwMode="auto">
            <a:xfrm>
              <a:off x="1616" y="1878"/>
              <a:ext cx="49" cy="30"/>
            </a:xfrm>
            <a:custGeom>
              <a:avLst/>
              <a:gdLst/>
              <a:ahLst/>
              <a:cxnLst>
                <a:cxn ang="0">
                  <a:pos x="85" y="0"/>
                </a:cxn>
                <a:cxn ang="0">
                  <a:pos x="6" y="39"/>
                </a:cxn>
                <a:cxn ang="0">
                  <a:pos x="0" y="51"/>
                </a:cxn>
                <a:cxn ang="0">
                  <a:pos x="83" y="12"/>
                </a:cxn>
                <a:cxn ang="0">
                  <a:pos x="85" y="0"/>
                </a:cxn>
                <a:cxn ang="0">
                  <a:pos x="85" y="0"/>
                </a:cxn>
              </a:cxnLst>
              <a:rect l="0" t="0" r="r" b="b"/>
              <a:pathLst>
                <a:path w="85" h="51">
                  <a:moveTo>
                    <a:pt x="85" y="0"/>
                  </a:moveTo>
                  <a:lnTo>
                    <a:pt x="6" y="39"/>
                  </a:lnTo>
                  <a:lnTo>
                    <a:pt x="0" y="51"/>
                  </a:lnTo>
                  <a:lnTo>
                    <a:pt x="83" y="12"/>
                  </a:lnTo>
                  <a:lnTo>
                    <a:pt x="85" y="0"/>
                  </a:lnTo>
                  <a:lnTo>
                    <a:pt x="85"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4" name="Freeform 242">
              <a:extLst>
                <a:ext uri="{FF2B5EF4-FFF2-40B4-BE49-F238E27FC236}">
                  <a16:creationId xmlns:a16="http://schemas.microsoft.com/office/drawing/2014/main" id="{8D896A0F-89EC-508E-7789-3D823028BCDD}"/>
                </a:ext>
              </a:extLst>
            </p:cNvPr>
            <p:cNvSpPr>
              <a:spLocks/>
            </p:cNvSpPr>
            <p:nvPr/>
          </p:nvSpPr>
          <p:spPr bwMode="auto">
            <a:xfrm>
              <a:off x="1298" y="1838"/>
              <a:ext cx="17" cy="21"/>
            </a:xfrm>
            <a:custGeom>
              <a:avLst/>
              <a:gdLst/>
              <a:ahLst/>
              <a:cxnLst>
                <a:cxn ang="0">
                  <a:pos x="17" y="0"/>
                </a:cxn>
                <a:cxn ang="0">
                  <a:pos x="0" y="17"/>
                </a:cxn>
                <a:cxn ang="0">
                  <a:pos x="16" y="37"/>
                </a:cxn>
                <a:cxn ang="0">
                  <a:pos x="32" y="16"/>
                </a:cxn>
                <a:cxn ang="0">
                  <a:pos x="17" y="0"/>
                </a:cxn>
                <a:cxn ang="0">
                  <a:pos x="17" y="0"/>
                </a:cxn>
              </a:cxnLst>
              <a:rect l="0" t="0" r="r" b="b"/>
              <a:pathLst>
                <a:path w="32" h="37">
                  <a:moveTo>
                    <a:pt x="17" y="0"/>
                  </a:moveTo>
                  <a:lnTo>
                    <a:pt x="0" y="17"/>
                  </a:lnTo>
                  <a:lnTo>
                    <a:pt x="16" y="37"/>
                  </a:lnTo>
                  <a:lnTo>
                    <a:pt x="32" y="16"/>
                  </a:lnTo>
                  <a:lnTo>
                    <a:pt x="17" y="0"/>
                  </a:lnTo>
                  <a:lnTo>
                    <a:pt x="17"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5" name="Freeform 243">
              <a:extLst>
                <a:ext uri="{FF2B5EF4-FFF2-40B4-BE49-F238E27FC236}">
                  <a16:creationId xmlns:a16="http://schemas.microsoft.com/office/drawing/2014/main" id="{EED78701-C5A3-9D94-AEA0-9C9A591ABA3E}"/>
                </a:ext>
              </a:extLst>
            </p:cNvPr>
            <p:cNvSpPr>
              <a:spLocks/>
            </p:cNvSpPr>
            <p:nvPr/>
          </p:nvSpPr>
          <p:spPr bwMode="auto">
            <a:xfrm>
              <a:off x="1277" y="1868"/>
              <a:ext cx="13" cy="14"/>
            </a:xfrm>
            <a:custGeom>
              <a:avLst/>
              <a:gdLst/>
              <a:ahLst/>
              <a:cxnLst>
                <a:cxn ang="0">
                  <a:pos x="9" y="0"/>
                </a:cxn>
                <a:cxn ang="0">
                  <a:pos x="0" y="8"/>
                </a:cxn>
                <a:cxn ang="0">
                  <a:pos x="15" y="27"/>
                </a:cxn>
                <a:cxn ang="0">
                  <a:pos x="24" y="13"/>
                </a:cxn>
                <a:cxn ang="0">
                  <a:pos x="9" y="0"/>
                </a:cxn>
                <a:cxn ang="0">
                  <a:pos x="9" y="0"/>
                </a:cxn>
              </a:cxnLst>
              <a:rect l="0" t="0" r="r" b="b"/>
              <a:pathLst>
                <a:path w="24" h="27">
                  <a:moveTo>
                    <a:pt x="9" y="0"/>
                  </a:moveTo>
                  <a:lnTo>
                    <a:pt x="0" y="8"/>
                  </a:lnTo>
                  <a:lnTo>
                    <a:pt x="15" y="27"/>
                  </a:lnTo>
                  <a:lnTo>
                    <a:pt x="24" y="13"/>
                  </a:lnTo>
                  <a:lnTo>
                    <a:pt x="9" y="0"/>
                  </a:lnTo>
                  <a:lnTo>
                    <a:pt x="9"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6" name="Freeform 244">
              <a:extLst>
                <a:ext uri="{FF2B5EF4-FFF2-40B4-BE49-F238E27FC236}">
                  <a16:creationId xmlns:a16="http://schemas.microsoft.com/office/drawing/2014/main" id="{37A8B091-7856-7D0C-B42A-DF9E73A8B6C5}"/>
                </a:ext>
              </a:extLst>
            </p:cNvPr>
            <p:cNvSpPr>
              <a:spLocks/>
            </p:cNvSpPr>
            <p:nvPr/>
          </p:nvSpPr>
          <p:spPr bwMode="auto">
            <a:xfrm>
              <a:off x="1279" y="1848"/>
              <a:ext cx="18" cy="24"/>
            </a:xfrm>
            <a:custGeom>
              <a:avLst/>
              <a:gdLst/>
              <a:ahLst/>
              <a:cxnLst>
                <a:cxn ang="0">
                  <a:pos x="30" y="6"/>
                </a:cxn>
                <a:cxn ang="0">
                  <a:pos x="29" y="6"/>
                </a:cxn>
                <a:cxn ang="0">
                  <a:pos x="28" y="6"/>
                </a:cxn>
                <a:cxn ang="0">
                  <a:pos x="26" y="6"/>
                </a:cxn>
                <a:cxn ang="0">
                  <a:pos x="23" y="7"/>
                </a:cxn>
                <a:cxn ang="0">
                  <a:pos x="21" y="7"/>
                </a:cxn>
                <a:cxn ang="0">
                  <a:pos x="18" y="9"/>
                </a:cxn>
                <a:cxn ang="0">
                  <a:pos x="16" y="10"/>
                </a:cxn>
                <a:cxn ang="0">
                  <a:pos x="15" y="12"/>
                </a:cxn>
                <a:cxn ang="0">
                  <a:pos x="13" y="13"/>
                </a:cxn>
                <a:cxn ang="0">
                  <a:pos x="12" y="15"/>
                </a:cxn>
                <a:cxn ang="0">
                  <a:pos x="11" y="17"/>
                </a:cxn>
                <a:cxn ang="0">
                  <a:pos x="10" y="19"/>
                </a:cxn>
                <a:cxn ang="0">
                  <a:pos x="9" y="21"/>
                </a:cxn>
                <a:cxn ang="0">
                  <a:pos x="9" y="23"/>
                </a:cxn>
                <a:cxn ang="0">
                  <a:pos x="9" y="25"/>
                </a:cxn>
                <a:cxn ang="0">
                  <a:pos x="9" y="27"/>
                </a:cxn>
                <a:cxn ang="0">
                  <a:pos x="9" y="29"/>
                </a:cxn>
                <a:cxn ang="0">
                  <a:pos x="9" y="31"/>
                </a:cxn>
                <a:cxn ang="0">
                  <a:pos x="9" y="34"/>
                </a:cxn>
                <a:cxn ang="0">
                  <a:pos x="10" y="37"/>
                </a:cxn>
                <a:cxn ang="0">
                  <a:pos x="10" y="39"/>
                </a:cxn>
                <a:cxn ang="0">
                  <a:pos x="11" y="40"/>
                </a:cxn>
                <a:cxn ang="0">
                  <a:pos x="3" y="36"/>
                </a:cxn>
                <a:cxn ang="0">
                  <a:pos x="2" y="36"/>
                </a:cxn>
                <a:cxn ang="0">
                  <a:pos x="1" y="34"/>
                </a:cxn>
                <a:cxn ang="0">
                  <a:pos x="1" y="32"/>
                </a:cxn>
                <a:cxn ang="0">
                  <a:pos x="1" y="29"/>
                </a:cxn>
                <a:cxn ang="0">
                  <a:pos x="0" y="26"/>
                </a:cxn>
                <a:cxn ang="0">
                  <a:pos x="1" y="22"/>
                </a:cxn>
                <a:cxn ang="0">
                  <a:pos x="2" y="18"/>
                </a:cxn>
                <a:cxn ang="0">
                  <a:pos x="4" y="15"/>
                </a:cxn>
                <a:cxn ang="0">
                  <a:pos x="5" y="12"/>
                </a:cxn>
                <a:cxn ang="0">
                  <a:pos x="6" y="11"/>
                </a:cxn>
                <a:cxn ang="0">
                  <a:pos x="8" y="9"/>
                </a:cxn>
                <a:cxn ang="0">
                  <a:pos x="9" y="8"/>
                </a:cxn>
                <a:cxn ang="0">
                  <a:pos x="11" y="6"/>
                </a:cxn>
                <a:cxn ang="0">
                  <a:pos x="14" y="4"/>
                </a:cxn>
                <a:cxn ang="0">
                  <a:pos x="17" y="2"/>
                </a:cxn>
                <a:cxn ang="0">
                  <a:pos x="18" y="2"/>
                </a:cxn>
                <a:cxn ang="0">
                  <a:pos x="30" y="0"/>
                </a:cxn>
                <a:cxn ang="0">
                  <a:pos x="30" y="6"/>
                </a:cxn>
                <a:cxn ang="0">
                  <a:pos x="30" y="6"/>
                </a:cxn>
              </a:cxnLst>
              <a:rect l="0" t="0" r="r" b="b"/>
              <a:pathLst>
                <a:path w="30" h="40">
                  <a:moveTo>
                    <a:pt x="30" y="6"/>
                  </a:moveTo>
                  <a:lnTo>
                    <a:pt x="29" y="6"/>
                  </a:lnTo>
                  <a:lnTo>
                    <a:pt x="28" y="6"/>
                  </a:lnTo>
                  <a:lnTo>
                    <a:pt x="26" y="6"/>
                  </a:lnTo>
                  <a:lnTo>
                    <a:pt x="23" y="7"/>
                  </a:lnTo>
                  <a:lnTo>
                    <a:pt x="21" y="7"/>
                  </a:lnTo>
                  <a:lnTo>
                    <a:pt x="18" y="9"/>
                  </a:lnTo>
                  <a:lnTo>
                    <a:pt x="16" y="10"/>
                  </a:lnTo>
                  <a:lnTo>
                    <a:pt x="15" y="12"/>
                  </a:lnTo>
                  <a:lnTo>
                    <a:pt x="13" y="13"/>
                  </a:lnTo>
                  <a:lnTo>
                    <a:pt x="12" y="15"/>
                  </a:lnTo>
                  <a:lnTo>
                    <a:pt x="11" y="17"/>
                  </a:lnTo>
                  <a:lnTo>
                    <a:pt x="10" y="19"/>
                  </a:lnTo>
                  <a:lnTo>
                    <a:pt x="9" y="21"/>
                  </a:lnTo>
                  <a:lnTo>
                    <a:pt x="9" y="23"/>
                  </a:lnTo>
                  <a:lnTo>
                    <a:pt x="9" y="25"/>
                  </a:lnTo>
                  <a:lnTo>
                    <a:pt x="9" y="27"/>
                  </a:lnTo>
                  <a:lnTo>
                    <a:pt x="9" y="29"/>
                  </a:lnTo>
                  <a:lnTo>
                    <a:pt x="9" y="31"/>
                  </a:lnTo>
                  <a:lnTo>
                    <a:pt x="9" y="34"/>
                  </a:lnTo>
                  <a:lnTo>
                    <a:pt x="10" y="37"/>
                  </a:lnTo>
                  <a:lnTo>
                    <a:pt x="10" y="39"/>
                  </a:lnTo>
                  <a:lnTo>
                    <a:pt x="11" y="40"/>
                  </a:lnTo>
                  <a:lnTo>
                    <a:pt x="3" y="36"/>
                  </a:lnTo>
                  <a:lnTo>
                    <a:pt x="2" y="36"/>
                  </a:lnTo>
                  <a:lnTo>
                    <a:pt x="1" y="34"/>
                  </a:lnTo>
                  <a:lnTo>
                    <a:pt x="1" y="32"/>
                  </a:lnTo>
                  <a:lnTo>
                    <a:pt x="1" y="29"/>
                  </a:lnTo>
                  <a:lnTo>
                    <a:pt x="0" y="26"/>
                  </a:lnTo>
                  <a:lnTo>
                    <a:pt x="1" y="22"/>
                  </a:lnTo>
                  <a:lnTo>
                    <a:pt x="2" y="18"/>
                  </a:lnTo>
                  <a:lnTo>
                    <a:pt x="4" y="15"/>
                  </a:lnTo>
                  <a:lnTo>
                    <a:pt x="5" y="12"/>
                  </a:lnTo>
                  <a:lnTo>
                    <a:pt x="6" y="11"/>
                  </a:lnTo>
                  <a:lnTo>
                    <a:pt x="8" y="9"/>
                  </a:lnTo>
                  <a:lnTo>
                    <a:pt x="9" y="8"/>
                  </a:lnTo>
                  <a:lnTo>
                    <a:pt x="11" y="6"/>
                  </a:lnTo>
                  <a:lnTo>
                    <a:pt x="14" y="4"/>
                  </a:lnTo>
                  <a:lnTo>
                    <a:pt x="17" y="2"/>
                  </a:lnTo>
                  <a:lnTo>
                    <a:pt x="18" y="2"/>
                  </a:lnTo>
                  <a:lnTo>
                    <a:pt x="30" y="0"/>
                  </a:lnTo>
                  <a:lnTo>
                    <a:pt x="30" y="6"/>
                  </a:lnTo>
                  <a:lnTo>
                    <a:pt x="30"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7" name="Freeform 245">
              <a:extLst>
                <a:ext uri="{FF2B5EF4-FFF2-40B4-BE49-F238E27FC236}">
                  <a16:creationId xmlns:a16="http://schemas.microsoft.com/office/drawing/2014/main" id="{C17C1D3E-BAC1-A036-B129-FB81CA68AEC6}"/>
                </a:ext>
              </a:extLst>
            </p:cNvPr>
            <p:cNvSpPr>
              <a:spLocks/>
            </p:cNvSpPr>
            <p:nvPr/>
          </p:nvSpPr>
          <p:spPr bwMode="auto">
            <a:xfrm>
              <a:off x="1285" y="1857"/>
              <a:ext cx="24" cy="20"/>
            </a:xfrm>
            <a:custGeom>
              <a:avLst/>
              <a:gdLst/>
              <a:ahLst/>
              <a:cxnLst>
                <a:cxn ang="0">
                  <a:pos x="30" y="1"/>
                </a:cxn>
                <a:cxn ang="0">
                  <a:pos x="31" y="2"/>
                </a:cxn>
                <a:cxn ang="0">
                  <a:pos x="32" y="3"/>
                </a:cxn>
                <a:cxn ang="0">
                  <a:pos x="33" y="6"/>
                </a:cxn>
                <a:cxn ang="0">
                  <a:pos x="33" y="8"/>
                </a:cxn>
                <a:cxn ang="0">
                  <a:pos x="33" y="11"/>
                </a:cxn>
                <a:cxn ang="0">
                  <a:pos x="32" y="14"/>
                </a:cxn>
                <a:cxn ang="0">
                  <a:pos x="30" y="18"/>
                </a:cxn>
                <a:cxn ang="0">
                  <a:pos x="28" y="21"/>
                </a:cxn>
                <a:cxn ang="0">
                  <a:pos x="25" y="23"/>
                </a:cxn>
                <a:cxn ang="0">
                  <a:pos x="22" y="25"/>
                </a:cxn>
                <a:cxn ang="0">
                  <a:pos x="20" y="27"/>
                </a:cxn>
                <a:cxn ang="0">
                  <a:pos x="18" y="27"/>
                </a:cxn>
                <a:cxn ang="0">
                  <a:pos x="16" y="28"/>
                </a:cxn>
                <a:cxn ang="0">
                  <a:pos x="15" y="28"/>
                </a:cxn>
                <a:cxn ang="0">
                  <a:pos x="15" y="28"/>
                </a:cxn>
                <a:cxn ang="0">
                  <a:pos x="0" y="26"/>
                </a:cxn>
                <a:cxn ang="0">
                  <a:pos x="0" y="34"/>
                </a:cxn>
                <a:cxn ang="0">
                  <a:pos x="1" y="34"/>
                </a:cxn>
                <a:cxn ang="0">
                  <a:pos x="3" y="34"/>
                </a:cxn>
                <a:cxn ang="0">
                  <a:pos x="5" y="34"/>
                </a:cxn>
                <a:cxn ang="0">
                  <a:pos x="9" y="34"/>
                </a:cxn>
                <a:cxn ang="0">
                  <a:pos x="11" y="33"/>
                </a:cxn>
                <a:cxn ang="0">
                  <a:pos x="13" y="33"/>
                </a:cxn>
                <a:cxn ang="0">
                  <a:pos x="15" y="33"/>
                </a:cxn>
                <a:cxn ang="0">
                  <a:pos x="17" y="33"/>
                </a:cxn>
                <a:cxn ang="0">
                  <a:pos x="20" y="32"/>
                </a:cxn>
                <a:cxn ang="0">
                  <a:pos x="22" y="31"/>
                </a:cxn>
                <a:cxn ang="0">
                  <a:pos x="24" y="31"/>
                </a:cxn>
                <a:cxn ang="0">
                  <a:pos x="26" y="30"/>
                </a:cxn>
                <a:cxn ang="0">
                  <a:pos x="29" y="28"/>
                </a:cxn>
                <a:cxn ang="0">
                  <a:pos x="32" y="26"/>
                </a:cxn>
                <a:cxn ang="0">
                  <a:pos x="35" y="23"/>
                </a:cxn>
                <a:cxn ang="0">
                  <a:pos x="37" y="21"/>
                </a:cxn>
                <a:cxn ang="0">
                  <a:pos x="39" y="18"/>
                </a:cxn>
                <a:cxn ang="0">
                  <a:pos x="41" y="17"/>
                </a:cxn>
                <a:cxn ang="0">
                  <a:pos x="38" y="0"/>
                </a:cxn>
                <a:cxn ang="0">
                  <a:pos x="30" y="1"/>
                </a:cxn>
                <a:cxn ang="0">
                  <a:pos x="30" y="1"/>
                </a:cxn>
              </a:cxnLst>
              <a:rect l="0" t="0" r="r" b="b"/>
              <a:pathLst>
                <a:path w="41" h="34">
                  <a:moveTo>
                    <a:pt x="30" y="1"/>
                  </a:moveTo>
                  <a:lnTo>
                    <a:pt x="31" y="2"/>
                  </a:lnTo>
                  <a:lnTo>
                    <a:pt x="32" y="3"/>
                  </a:lnTo>
                  <a:lnTo>
                    <a:pt x="33" y="6"/>
                  </a:lnTo>
                  <a:lnTo>
                    <a:pt x="33" y="8"/>
                  </a:lnTo>
                  <a:lnTo>
                    <a:pt x="33" y="11"/>
                  </a:lnTo>
                  <a:lnTo>
                    <a:pt x="32" y="14"/>
                  </a:lnTo>
                  <a:lnTo>
                    <a:pt x="30" y="18"/>
                  </a:lnTo>
                  <a:lnTo>
                    <a:pt x="28" y="21"/>
                  </a:lnTo>
                  <a:lnTo>
                    <a:pt x="25" y="23"/>
                  </a:lnTo>
                  <a:lnTo>
                    <a:pt x="22" y="25"/>
                  </a:lnTo>
                  <a:lnTo>
                    <a:pt x="20" y="27"/>
                  </a:lnTo>
                  <a:lnTo>
                    <a:pt x="18" y="27"/>
                  </a:lnTo>
                  <a:lnTo>
                    <a:pt x="16" y="28"/>
                  </a:lnTo>
                  <a:lnTo>
                    <a:pt x="15" y="28"/>
                  </a:lnTo>
                  <a:lnTo>
                    <a:pt x="15" y="28"/>
                  </a:lnTo>
                  <a:lnTo>
                    <a:pt x="0" y="26"/>
                  </a:lnTo>
                  <a:lnTo>
                    <a:pt x="0" y="34"/>
                  </a:lnTo>
                  <a:lnTo>
                    <a:pt x="1" y="34"/>
                  </a:lnTo>
                  <a:lnTo>
                    <a:pt x="3" y="34"/>
                  </a:lnTo>
                  <a:lnTo>
                    <a:pt x="5" y="34"/>
                  </a:lnTo>
                  <a:lnTo>
                    <a:pt x="9" y="34"/>
                  </a:lnTo>
                  <a:lnTo>
                    <a:pt x="11" y="33"/>
                  </a:lnTo>
                  <a:lnTo>
                    <a:pt x="13" y="33"/>
                  </a:lnTo>
                  <a:lnTo>
                    <a:pt x="15" y="33"/>
                  </a:lnTo>
                  <a:lnTo>
                    <a:pt x="17" y="33"/>
                  </a:lnTo>
                  <a:lnTo>
                    <a:pt x="20" y="32"/>
                  </a:lnTo>
                  <a:lnTo>
                    <a:pt x="22" y="31"/>
                  </a:lnTo>
                  <a:lnTo>
                    <a:pt x="24" y="31"/>
                  </a:lnTo>
                  <a:lnTo>
                    <a:pt x="26" y="30"/>
                  </a:lnTo>
                  <a:lnTo>
                    <a:pt x="29" y="28"/>
                  </a:lnTo>
                  <a:lnTo>
                    <a:pt x="32" y="26"/>
                  </a:lnTo>
                  <a:lnTo>
                    <a:pt x="35" y="23"/>
                  </a:lnTo>
                  <a:lnTo>
                    <a:pt x="37" y="21"/>
                  </a:lnTo>
                  <a:lnTo>
                    <a:pt x="39" y="18"/>
                  </a:lnTo>
                  <a:lnTo>
                    <a:pt x="41" y="17"/>
                  </a:lnTo>
                  <a:lnTo>
                    <a:pt x="38" y="0"/>
                  </a:lnTo>
                  <a:lnTo>
                    <a:pt x="30" y="1"/>
                  </a:lnTo>
                  <a:lnTo>
                    <a:pt x="30"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8" name="Freeform 246">
              <a:extLst>
                <a:ext uri="{FF2B5EF4-FFF2-40B4-BE49-F238E27FC236}">
                  <a16:creationId xmlns:a16="http://schemas.microsoft.com/office/drawing/2014/main" id="{3E89B80F-8B01-AC49-CFB4-9D1CB51F7B8A}"/>
                </a:ext>
              </a:extLst>
            </p:cNvPr>
            <p:cNvSpPr>
              <a:spLocks/>
            </p:cNvSpPr>
            <p:nvPr/>
          </p:nvSpPr>
          <p:spPr bwMode="auto">
            <a:xfrm>
              <a:off x="1532" y="1364"/>
              <a:ext cx="10" cy="14"/>
            </a:xfrm>
            <a:custGeom>
              <a:avLst/>
              <a:gdLst/>
              <a:ahLst/>
              <a:cxnLst>
                <a:cxn ang="0">
                  <a:pos x="2" y="6"/>
                </a:cxn>
                <a:cxn ang="0">
                  <a:pos x="3" y="5"/>
                </a:cxn>
                <a:cxn ang="0">
                  <a:pos x="5" y="3"/>
                </a:cxn>
                <a:cxn ang="0">
                  <a:pos x="6" y="1"/>
                </a:cxn>
                <a:cxn ang="0">
                  <a:pos x="7" y="1"/>
                </a:cxn>
                <a:cxn ang="0">
                  <a:pos x="9" y="0"/>
                </a:cxn>
                <a:cxn ang="0">
                  <a:pos x="11" y="1"/>
                </a:cxn>
                <a:cxn ang="0">
                  <a:pos x="13" y="2"/>
                </a:cxn>
                <a:cxn ang="0">
                  <a:pos x="14" y="4"/>
                </a:cxn>
                <a:cxn ang="0">
                  <a:pos x="15" y="6"/>
                </a:cxn>
                <a:cxn ang="0">
                  <a:pos x="16" y="9"/>
                </a:cxn>
                <a:cxn ang="0">
                  <a:pos x="16" y="11"/>
                </a:cxn>
                <a:cxn ang="0">
                  <a:pos x="16" y="13"/>
                </a:cxn>
                <a:cxn ang="0">
                  <a:pos x="16" y="15"/>
                </a:cxn>
                <a:cxn ang="0">
                  <a:pos x="17" y="16"/>
                </a:cxn>
                <a:cxn ang="0">
                  <a:pos x="14" y="27"/>
                </a:cxn>
                <a:cxn ang="0">
                  <a:pos x="14" y="26"/>
                </a:cxn>
                <a:cxn ang="0">
                  <a:pos x="14" y="23"/>
                </a:cxn>
                <a:cxn ang="0">
                  <a:pos x="13" y="21"/>
                </a:cxn>
                <a:cxn ang="0">
                  <a:pos x="13" y="19"/>
                </a:cxn>
                <a:cxn ang="0">
                  <a:pos x="12" y="17"/>
                </a:cxn>
                <a:cxn ang="0">
                  <a:pos x="12" y="14"/>
                </a:cxn>
                <a:cxn ang="0">
                  <a:pos x="11" y="13"/>
                </a:cxn>
                <a:cxn ang="0">
                  <a:pos x="11" y="13"/>
                </a:cxn>
                <a:cxn ang="0">
                  <a:pos x="9" y="13"/>
                </a:cxn>
                <a:cxn ang="0">
                  <a:pos x="7" y="13"/>
                </a:cxn>
                <a:cxn ang="0">
                  <a:pos x="5" y="14"/>
                </a:cxn>
                <a:cxn ang="0">
                  <a:pos x="4" y="15"/>
                </a:cxn>
                <a:cxn ang="0">
                  <a:pos x="1" y="16"/>
                </a:cxn>
                <a:cxn ang="0">
                  <a:pos x="0" y="17"/>
                </a:cxn>
                <a:cxn ang="0">
                  <a:pos x="2" y="6"/>
                </a:cxn>
                <a:cxn ang="0">
                  <a:pos x="2" y="6"/>
                </a:cxn>
              </a:cxnLst>
              <a:rect l="0" t="0" r="r" b="b"/>
              <a:pathLst>
                <a:path w="17" h="27">
                  <a:moveTo>
                    <a:pt x="2" y="6"/>
                  </a:moveTo>
                  <a:lnTo>
                    <a:pt x="3" y="5"/>
                  </a:lnTo>
                  <a:lnTo>
                    <a:pt x="5" y="3"/>
                  </a:lnTo>
                  <a:lnTo>
                    <a:pt x="6" y="1"/>
                  </a:lnTo>
                  <a:lnTo>
                    <a:pt x="7" y="1"/>
                  </a:lnTo>
                  <a:lnTo>
                    <a:pt x="9" y="0"/>
                  </a:lnTo>
                  <a:lnTo>
                    <a:pt x="11" y="1"/>
                  </a:lnTo>
                  <a:lnTo>
                    <a:pt x="13" y="2"/>
                  </a:lnTo>
                  <a:lnTo>
                    <a:pt x="14" y="4"/>
                  </a:lnTo>
                  <a:lnTo>
                    <a:pt x="15" y="6"/>
                  </a:lnTo>
                  <a:lnTo>
                    <a:pt x="16" y="9"/>
                  </a:lnTo>
                  <a:lnTo>
                    <a:pt x="16" y="11"/>
                  </a:lnTo>
                  <a:lnTo>
                    <a:pt x="16" y="13"/>
                  </a:lnTo>
                  <a:lnTo>
                    <a:pt x="16" y="15"/>
                  </a:lnTo>
                  <a:lnTo>
                    <a:pt x="17" y="16"/>
                  </a:lnTo>
                  <a:lnTo>
                    <a:pt x="14" y="27"/>
                  </a:lnTo>
                  <a:lnTo>
                    <a:pt x="14" y="26"/>
                  </a:lnTo>
                  <a:lnTo>
                    <a:pt x="14" y="23"/>
                  </a:lnTo>
                  <a:lnTo>
                    <a:pt x="13" y="21"/>
                  </a:lnTo>
                  <a:lnTo>
                    <a:pt x="13" y="19"/>
                  </a:lnTo>
                  <a:lnTo>
                    <a:pt x="12" y="17"/>
                  </a:lnTo>
                  <a:lnTo>
                    <a:pt x="12" y="14"/>
                  </a:lnTo>
                  <a:lnTo>
                    <a:pt x="11" y="13"/>
                  </a:lnTo>
                  <a:lnTo>
                    <a:pt x="11" y="13"/>
                  </a:lnTo>
                  <a:lnTo>
                    <a:pt x="9" y="13"/>
                  </a:lnTo>
                  <a:lnTo>
                    <a:pt x="7" y="13"/>
                  </a:lnTo>
                  <a:lnTo>
                    <a:pt x="5" y="14"/>
                  </a:lnTo>
                  <a:lnTo>
                    <a:pt x="4" y="15"/>
                  </a:lnTo>
                  <a:lnTo>
                    <a:pt x="1" y="16"/>
                  </a:lnTo>
                  <a:lnTo>
                    <a:pt x="0" y="17"/>
                  </a:lnTo>
                  <a:lnTo>
                    <a:pt x="2" y="6"/>
                  </a:lnTo>
                  <a:lnTo>
                    <a:pt x="2"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9" name="Freeform 247">
              <a:extLst>
                <a:ext uri="{FF2B5EF4-FFF2-40B4-BE49-F238E27FC236}">
                  <a16:creationId xmlns:a16="http://schemas.microsoft.com/office/drawing/2014/main" id="{37A9D0AE-02CA-CC02-F093-F6C280F2EBEA}"/>
                </a:ext>
              </a:extLst>
            </p:cNvPr>
            <p:cNvSpPr>
              <a:spLocks/>
            </p:cNvSpPr>
            <p:nvPr/>
          </p:nvSpPr>
          <p:spPr bwMode="auto">
            <a:xfrm>
              <a:off x="1523" y="1356"/>
              <a:ext cx="25" cy="49"/>
            </a:xfrm>
            <a:custGeom>
              <a:avLst/>
              <a:gdLst/>
              <a:ahLst/>
              <a:cxnLst>
                <a:cxn ang="0">
                  <a:pos x="18" y="10"/>
                </a:cxn>
                <a:cxn ang="0">
                  <a:pos x="23" y="8"/>
                </a:cxn>
                <a:cxn ang="0">
                  <a:pos x="30" y="9"/>
                </a:cxn>
                <a:cxn ang="0">
                  <a:pos x="34" y="12"/>
                </a:cxn>
                <a:cxn ang="0">
                  <a:pos x="35" y="16"/>
                </a:cxn>
                <a:cxn ang="0">
                  <a:pos x="35" y="21"/>
                </a:cxn>
                <a:cxn ang="0">
                  <a:pos x="33" y="27"/>
                </a:cxn>
                <a:cxn ang="0">
                  <a:pos x="33" y="33"/>
                </a:cxn>
                <a:cxn ang="0">
                  <a:pos x="31" y="40"/>
                </a:cxn>
                <a:cxn ang="0">
                  <a:pos x="30" y="44"/>
                </a:cxn>
                <a:cxn ang="0">
                  <a:pos x="29" y="48"/>
                </a:cxn>
                <a:cxn ang="0">
                  <a:pos x="29" y="49"/>
                </a:cxn>
                <a:cxn ang="0">
                  <a:pos x="21" y="58"/>
                </a:cxn>
                <a:cxn ang="0">
                  <a:pos x="20" y="62"/>
                </a:cxn>
                <a:cxn ang="0">
                  <a:pos x="19" y="68"/>
                </a:cxn>
                <a:cxn ang="0">
                  <a:pos x="17" y="73"/>
                </a:cxn>
                <a:cxn ang="0">
                  <a:pos x="13" y="74"/>
                </a:cxn>
                <a:cxn ang="0">
                  <a:pos x="9" y="75"/>
                </a:cxn>
                <a:cxn ang="0">
                  <a:pos x="6" y="76"/>
                </a:cxn>
                <a:cxn ang="0">
                  <a:pos x="0" y="85"/>
                </a:cxn>
                <a:cxn ang="0">
                  <a:pos x="17" y="84"/>
                </a:cxn>
                <a:cxn ang="0">
                  <a:pos x="19" y="81"/>
                </a:cxn>
                <a:cxn ang="0">
                  <a:pos x="22" y="76"/>
                </a:cxn>
                <a:cxn ang="0">
                  <a:pos x="25" y="70"/>
                </a:cxn>
                <a:cxn ang="0">
                  <a:pos x="28" y="66"/>
                </a:cxn>
                <a:cxn ang="0">
                  <a:pos x="31" y="61"/>
                </a:cxn>
                <a:cxn ang="0">
                  <a:pos x="33" y="55"/>
                </a:cxn>
                <a:cxn ang="0">
                  <a:pos x="37" y="50"/>
                </a:cxn>
                <a:cxn ang="0">
                  <a:pos x="39" y="44"/>
                </a:cxn>
                <a:cxn ang="0">
                  <a:pos x="42" y="39"/>
                </a:cxn>
                <a:cxn ang="0">
                  <a:pos x="43" y="32"/>
                </a:cxn>
                <a:cxn ang="0">
                  <a:pos x="44" y="28"/>
                </a:cxn>
                <a:cxn ang="0">
                  <a:pos x="45" y="24"/>
                </a:cxn>
                <a:cxn ang="0">
                  <a:pos x="44" y="19"/>
                </a:cxn>
                <a:cxn ang="0">
                  <a:pos x="43" y="13"/>
                </a:cxn>
                <a:cxn ang="0">
                  <a:pos x="41" y="8"/>
                </a:cxn>
                <a:cxn ang="0">
                  <a:pos x="37" y="3"/>
                </a:cxn>
                <a:cxn ang="0">
                  <a:pos x="31" y="1"/>
                </a:cxn>
                <a:cxn ang="0">
                  <a:pos x="26" y="0"/>
                </a:cxn>
                <a:cxn ang="0">
                  <a:pos x="22" y="1"/>
                </a:cxn>
                <a:cxn ang="0">
                  <a:pos x="16" y="10"/>
                </a:cxn>
              </a:cxnLst>
              <a:rect l="0" t="0" r="r" b="b"/>
              <a:pathLst>
                <a:path w="45" h="85">
                  <a:moveTo>
                    <a:pt x="16" y="10"/>
                  </a:moveTo>
                  <a:lnTo>
                    <a:pt x="18" y="10"/>
                  </a:lnTo>
                  <a:lnTo>
                    <a:pt x="20" y="9"/>
                  </a:lnTo>
                  <a:lnTo>
                    <a:pt x="23" y="8"/>
                  </a:lnTo>
                  <a:lnTo>
                    <a:pt x="26" y="8"/>
                  </a:lnTo>
                  <a:lnTo>
                    <a:pt x="30" y="9"/>
                  </a:lnTo>
                  <a:lnTo>
                    <a:pt x="32" y="10"/>
                  </a:lnTo>
                  <a:lnTo>
                    <a:pt x="34" y="12"/>
                  </a:lnTo>
                  <a:lnTo>
                    <a:pt x="34" y="14"/>
                  </a:lnTo>
                  <a:lnTo>
                    <a:pt x="35" y="16"/>
                  </a:lnTo>
                  <a:lnTo>
                    <a:pt x="35" y="18"/>
                  </a:lnTo>
                  <a:lnTo>
                    <a:pt x="35" y="21"/>
                  </a:lnTo>
                  <a:lnTo>
                    <a:pt x="34" y="24"/>
                  </a:lnTo>
                  <a:lnTo>
                    <a:pt x="33" y="27"/>
                  </a:lnTo>
                  <a:lnTo>
                    <a:pt x="33" y="30"/>
                  </a:lnTo>
                  <a:lnTo>
                    <a:pt x="33" y="33"/>
                  </a:lnTo>
                  <a:lnTo>
                    <a:pt x="32" y="37"/>
                  </a:lnTo>
                  <a:lnTo>
                    <a:pt x="31" y="40"/>
                  </a:lnTo>
                  <a:lnTo>
                    <a:pt x="31" y="42"/>
                  </a:lnTo>
                  <a:lnTo>
                    <a:pt x="30" y="44"/>
                  </a:lnTo>
                  <a:lnTo>
                    <a:pt x="30" y="46"/>
                  </a:lnTo>
                  <a:lnTo>
                    <a:pt x="29" y="48"/>
                  </a:lnTo>
                  <a:lnTo>
                    <a:pt x="29" y="48"/>
                  </a:lnTo>
                  <a:lnTo>
                    <a:pt x="29" y="49"/>
                  </a:lnTo>
                  <a:lnTo>
                    <a:pt x="21" y="58"/>
                  </a:lnTo>
                  <a:lnTo>
                    <a:pt x="21" y="58"/>
                  </a:lnTo>
                  <a:lnTo>
                    <a:pt x="21" y="60"/>
                  </a:lnTo>
                  <a:lnTo>
                    <a:pt x="20" y="62"/>
                  </a:lnTo>
                  <a:lnTo>
                    <a:pt x="20" y="66"/>
                  </a:lnTo>
                  <a:lnTo>
                    <a:pt x="19" y="68"/>
                  </a:lnTo>
                  <a:lnTo>
                    <a:pt x="18" y="71"/>
                  </a:lnTo>
                  <a:lnTo>
                    <a:pt x="17" y="73"/>
                  </a:lnTo>
                  <a:lnTo>
                    <a:pt x="15" y="74"/>
                  </a:lnTo>
                  <a:lnTo>
                    <a:pt x="13" y="74"/>
                  </a:lnTo>
                  <a:lnTo>
                    <a:pt x="11" y="74"/>
                  </a:lnTo>
                  <a:lnTo>
                    <a:pt x="9" y="75"/>
                  </a:lnTo>
                  <a:lnTo>
                    <a:pt x="8" y="75"/>
                  </a:lnTo>
                  <a:lnTo>
                    <a:pt x="6" y="76"/>
                  </a:lnTo>
                  <a:lnTo>
                    <a:pt x="6" y="76"/>
                  </a:lnTo>
                  <a:lnTo>
                    <a:pt x="0" y="85"/>
                  </a:lnTo>
                  <a:lnTo>
                    <a:pt x="17" y="85"/>
                  </a:lnTo>
                  <a:lnTo>
                    <a:pt x="17" y="84"/>
                  </a:lnTo>
                  <a:lnTo>
                    <a:pt x="18" y="83"/>
                  </a:lnTo>
                  <a:lnTo>
                    <a:pt x="19" y="81"/>
                  </a:lnTo>
                  <a:lnTo>
                    <a:pt x="20" y="79"/>
                  </a:lnTo>
                  <a:lnTo>
                    <a:pt x="22" y="76"/>
                  </a:lnTo>
                  <a:lnTo>
                    <a:pt x="24" y="72"/>
                  </a:lnTo>
                  <a:lnTo>
                    <a:pt x="25" y="70"/>
                  </a:lnTo>
                  <a:lnTo>
                    <a:pt x="27" y="68"/>
                  </a:lnTo>
                  <a:lnTo>
                    <a:pt x="28" y="66"/>
                  </a:lnTo>
                  <a:lnTo>
                    <a:pt x="30" y="64"/>
                  </a:lnTo>
                  <a:lnTo>
                    <a:pt x="31" y="61"/>
                  </a:lnTo>
                  <a:lnTo>
                    <a:pt x="32" y="58"/>
                  </a:lnTo>
                  <a:lnTo>
                    <a:pt x="33" y="55"/>
                  </a:lnTo>
                  <a:lnTo>
                    <a:pt x="35" y="53"/>
                  </a:lnTo>
                  <a:lnTo>
                    <a:pt x="37" y="50"/>
                  </a:lnTo>
                  <a:lnTo>
                    <a:pt x="38" y="47"/>
                  </a:lnTo>
                  <a:lnTo>
                    <a:pt x="39" y="44"/>
                  </a:lnTo>
                  <a:lnTo>
                    <a:pt x="41" y="42"/>
                  </a:lnTo>
                  <a:lnTo>
                    <a:pt x="42" y="39"/>
                  </a:lnTo>
                  <a:lnTo>
                    <a:pt x="43" y="35"/>
                  </a:lnTo>
                  <a:lnTo>
                    <a:pt x="43" y="32"/>
                  </a:lnTo>
                  <a:lnTo>
                    <a:pt x="44" y="30"/>
                  </a:lnTo>
                  <a:lnTo>
                    <a:pt x="44" y="28"/>
                  </a:lnTo>
                  <a:lnTo>
                    <a:pt x="45" y="26"/>
                  </a:lnTo>
                  <a:lnTo>
                    <a:pt x="45" y="24"/>
                  </a:lnTo>
                  <a:lnTo>
                    <a:pt x="45" y="23"/>
                  </a:lnTo>
                  <a:lnTo>
                    <a:pt x="44" y="19"/>
                  </a:lnTo>
                  <a:lnTo>
                    <a:pt x="43" y="16"/>
                  </a:lnTo>
                  <a:lnTo>
                    <a:pt x="43" y="13"/>
                  </a:lnTo>
                  <a:lnTo>
                    <a:pt x="43" y="11"/>
                  </a:lnTo>
                  <a:lnTo>
                    <a:pt x="41" y="8"/>
                  </a:lnTo>
                  <a:lnTo>
                    <a:pt x="39" y="4"/>
                  </a:lnTo>
                  <a:lnTo>
                    <a:pt x="37" y="3"/>
                  </a:lnTo>
                  <a:lnTo>
                    <a:pt x="34" y="2"/>
                  </a:lnTo>
                  <a:lnTo>
                    <a:pt x="31" y="1"/>
                  </a:lnTo>
                  <a:lnTo>
                    <a:pt x="29" y="1"/>
                  </a:lnTo>
                  <a:lnTo>
                    <a:pt x="26" y="0"/>
                  </a:lnTo>
                  <a:lnTo>
                    <a:pt x="24" y="0"/>
                  </a:lnTo>
                  <a:lnTo>
                    <a:pt x="22" y="1"/>
                  </a:lnTo>
                  <a:lnTo>
                    <a:pt x="16" y="10"/>
                  </a:lnTo>
                  <a:lnTo>
                    <a:pt x="16" y="1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0" name="Freeform 248">
              <a:extLst>
                <a:ext uri="{FF2B5EF4-FFF2-40B4-BE49-F238E27FC236}">
                  <a16:creationId xmlns:a16="http://schemas.microsoft.com/office/drawing/2014/main" id="{842862CB-7BE3-1E3E-60A6-8ABD9629ADFB}"/>
                </a:ext>
              </a:extLst>
            </p:cNvPr>
            <p:cNvSpPr>
              <a:spLocks/>
            </p:cNvSpPr>
            <p:nvPr/>
          </p:nvSpPr>
          <p:spPr bwMode="auto">
            <a:xfrm>
              <a:off x="1434" y="1491"/>
              <a:ext cx="77" cy="37"/>
            </a:xfrm>
            <a:custGeom>
              <a:avLst/>
              <a:gdLst/>
              <a:ahLst/>
              <a:cxnLst>
                <a:cxn ang="0">
                  <a:pos x="136" y="2"/>
                </a:cxn>
                <a:cxn ang="0">
                  <a:pos x="133" y="6"/>
                </a:cxn>
                <a:cxn ang="0">
                  <a:pos x="131" y="10"/>
                </a:cxn>
                <a:cxn ang="0">
                  <a:pos x="128" y="14"/>
                </a:cxn>
                <a:cxn ang="0">
                  <a:pos x="125" y="19"/>
                </a:cxn>
                <a:cxn ang="0">
                  <a:pos x="122" y="25"/>
                </a:cxn>
                <a:cxn ang="0">
                  <a:pos x="118" y="30"/>
                </a:cxn>
                <a:cxn ang="0">
                  <a:pos x="114" y="36"/>
                </a:cxn>
                <a:cxn ang="0">
                  <a:pos x="111" y="41"/>
                </a:cxn>
                <a:cxn ang="0">
                  <a:pos x="107" y="46"/>
                </a:cxn>
                <a:cxn ang="0">
                  <a:pos x="103" y="50"/>
                </a:cxn>
                <a:cxn ang="0">
                  <a:pos x="100" y="55"/>
                </a:cxn>
                <a:cxn ang="0">
                  <a:pos x="96" y="58"/>
                </a:cxn>
                <a:cxn ang="0">
                  <a:pos x="92" y="62"/>
                </a:cxn>
                <a:cxn ang="0">
                  <a:pos x="88" y="64"/>
                </a:cxn>
                <a:cxn ang="0">
                  <a:pos x="85" y="64"/>
                </a:cxn>
                <a:cxn ang="0">
                  <a:pos x="80" y="63"/>
                </a:cxn>
                <a:cxn ang="0">
                  <a:pos x="74" y="62"/>
                </a:cxn>
                <a:cxn ang="0">
                  <a:pos x="68" y="61"/>
                </a:cxn>
                <a:cxn ang="0">
                  <a:pos x="62" y="59"/>
                </a:cxn>
                <a:cxn ang="0">
                  <a:pos x="56" y="56"/>
                </a:cxn>
                <a:cxn ang="0">
                  <a:pos x="50" y="54"/>
                </a:cxn>
                <a:cxn ang="0">
                  <a:pos x="43" y="52"/>
                </a:cxn>
                <a:cxn ang="0">
                  <a:pos x="37" y="49"/>
                </a:cxn>
                <a:cxn ang="0">
                  <a:pos x="31" y="46"/>
                </a:cxn>
                <a:cxn ang="0">
                  <a:pos x="26" y="44"/>
                </a:cxn>
                <a:cxn ang="0">
                  <a:pos x="21" y="42"/>
                </a:cxn>
                <a:cxn ang="0">
                  <a:pos x="16" y="40"/>
                </a:cxn>
                <a:cxn ang="0">
                  <a:pos x="13" y="39"/>
                </a:cxn>
                <a:cxn ang="0">
                  <a:pos x="0" y="18"/>
                </a:cxn>
                <a:cxn ang="0">
                  <a:pos x="2" y="21"/>
                </a:cxn>
                <a:cxn ang="0">
                  <a:pos x="4" y="22"/>
                </a:cxn>
                <a:cxn ang="0">
                  <a:pos x="8" y="24"/>
                </a:cxn>
                <a:cxn ang="0">
                  <a:pos x="12" y="26"/>
                </a:cxn>
                <a:cxn ang="0">
                  <a:pos x="19" y="29"/>
                </a:cxn>
                <a:cxn ang="0">
                  <a:pos x="24" y="32"/>
                </a:cxn>
                <a:cxn ang="0">
                  <a:pos x="30" y="35"/>
                </a:cxn>
                <a:cxn ang="0">
                  <a:pos x="36" y="37"/>
                </a:cxn>
                <a:cxn ang="0">
                  <a:pos x="42" y="40"/>
                </a:cxn>
                <a:cxn ang="0">
                  <a:pos x="48" y="43"/>
                </a:cxn>
                <a:cxn ang="0">
                  <a:pos x="54" y="45"/>
                </a:cxn>
                <a:cxn ang="0">
                  <a:pos x="59" y="47"/>
                </a:cxn>
                <a:cxn ang="0">
                  <a:pos x="64" y="48"/>
                </a:cxn>
                <a:cxn ang="0">
                  <a:pos x="68" y="49"/>
                </a:cxn>
                <a:cxn ang="0">
                  <a:pos x="72" y="49"/>
                </a:cxn>
                <a:cxn ang="0">
                  <a:pos x="79" y="48"/>
                </a:cxn>
                <a:cxn ang="0">
                  <a:pos x="85" y="46"/>
                </a:cxn>
                <a:cxn ang="0">
                  <a:pos x="90" y="44"/>
                </a:cxn>
                <a:cxn ang="0">
                  <a:pos x="94" y="41"/>
                </a:cxn>
                <a:cxn ang="0">
                  <a:pos x="101" y="36"/>
                </a:cxn>
                <a:cxn ang="0">
                  <a:pos x="103" y="34"/>
                </a:cxn>
                <a:cxn ang="0">
                  <a:pos x="137" y="0"/>
                </a:cxn>
              </a:cxnLst>
              <a:rect l="0" t="0" r="r" b="b"/>
              <a:pathLst>
                <a:path w="137" h="64">
                  <a:moveTo>
                    <a:pt x="137" y="0"/>
                  </a:moveTo>
                  <a:lnTo>
                    <a:pt x="136" y="2"/>
                  </a:lnTo>
                  <a:lnTo>
                    <a:pt x="135" y="5"/>
                  </a:lnTo>
                  <a:lnTo>
                    <a:pt x="133" y="6"/>
                  </a:lnTo>
                  <a:lnTo>
                    <a:pt x="132" y="8"/>
                  </a:lnTo>
                  <a:lnTo>
                    <a:pt x="131" y="10"/>
                  </a:lnTo>
                  <a:lnTo>
                    <a:pt x="129" y="12"/>
                  </a:lnTo>
                  <a:lnTo>
                    <a:pt x="128" y="14"/>
                  </a:lnTo>
                  <a:lnTo>
                    <a:pt x="127" y="16"/>
                  </a:lnTo>
                  <a:lnTo>
                    <a:pt x="125" y="19"/>
                  </a:lnTo>
                  <a:lnTo>
                    <a:pt x="123" y="23"/>
                  </a:lnTo>
                  <a:lnTo>
                    <a:pt x="122" y="25"/>
                  </a:lnTo>
                  <a:lnTo>
                    <a:pt x="120" y="28"/>
                  </a:lnTo>
                  <a:lnTo>
                    <a:pt x="118" y="30"/>
                  </a:lnTo>
                  <a:lnTo>
                    <a:pt x="117" y="33"/>
                  </a:lnTo>
                  <a:lnTo>
                    <a:pt x="114" y="36"/>
                  </a:lnTo>
                  <a:lnTo>
                    <a:pt x="113" y="38"/>
                  </a:lnTo>
                  <a:lnTo>
                    <a:pt x="111" y="41"/>
                  </a:lnTo>
                  <a:lnTo>
                    <a:pt x="109" y="44"/>
                  </a:lnTo>
                  <a:lnTo>
                    <a:pt x="107" y="46"/>
                  </a:lnTo>
                  <a:lnTo>
                    <a:pt x="105" y="48"/>
                  </a:lnTo>
                  <a:lnTo>
                    <a:pt x="103" y="50"/>
                  </a:lnTo>
                  <a:lnTo>
                    <a:pt x="102" y="53"/>
                  </a:lnTo>
                  <a:lnTo>
                    <a:pt x="100" y="55"/>
                  </a:lnTo>
                  <a:lnTo>
                    <a:pt x="98" y="57"/>
                  </a:lnTo>
                  <a:lnTo>
                    <a:pt x="96" y="58"/>
                  </a:lnTo>
                  <a:lnTo>
                    <a:pt x="95" y="60"/>
                  </a:lnTo>
                  <a:lnTo>
                    <a:pt x="92" y="62"/>
                  </a:lnTo>
                  <a:lnTo>
                    <a:pt x="90" y="64"/>
                  </a:lnTo>
                  <a:lnTo>
                    <a:pt x="88" y="64"/>
                  </a:lnTo>
                  <a:lnTo>
                    <a:pt x="87" y="64"/>
                  </a:lnTo>
                  <a:lnTo>
                    <a:pt x="85" y="64"/>
                  </a:lnTo>
                  <a:lnTo>
                    <a:pt x="83" y="64"/>
                  </a:lnTo>
                  <a:lnTo>
                    <a:pt x="80" y="63"/>
                  </a:lnTo>
                  <a:lnTo>
                    <a:pt x="78" y="63"/>
                  </a:lnTo>
                  <a:lnTo>
                    <a:pt x="74" y="62"/>
                  </a:lnTo>
                  <a:lnTo>
                    <a:pt x="72" y="62"/>
                  </a:lnTo>
                  <a:lnTo>
                    <a:pt x="68" y="61"/>
                  </a:lnTo>
                  <a:lnTo>
                    <a:pt x="66" y="60"/>
                  </a:lnTo>
                  <a:lnTo>
                    <a:pt x="62" y="59"/>
                  </a:lnTo>
                  <a:lnTo>
                    <a:pt x="59" y="58"/>
                  </a:lnTo>
                  <a:lnTo>
                    <a:pt x="56" y="56"/>
                  </a:lnTo>
                  <a:lnTo>
                    <a:pt x="53" y="55"/>
                  </a:lnTo>
                  <a:lnTo>
                    <a:pt x="50" y="54"/>
                  </a:lnTo>
                  <a:lnTo>
                    <a:pt x="47" y="53"/>
                  </a:lnTo>
                  <a:lnTo>
                    <a:pt x="43" y="52"/>
                  </a:lnTo>
                  <a:lnTo>
                    <a:pt x="40" y="50"/>
                  </a:lnTo>
                  <a:lnTo>
                    <a:pt x="37" y="49"/>
                  </a:lnTo>
                  <a:lnTo>
                    <a:pt x="34" y="48"/>
                  </a:lnTo>
                  <a:lnTo>
                    <a:pt x="31" y="46"/>
                  </a:lnTo>
                  <a:lnTo>
                    <a:pt x="28" y="45"/>
                  </a:lnTo>
                  <a:lnTo>
                    <a:pt x="26" y="44"/>
                  </a:lnTo>
                  <a:lnTo>
                    <a:pt x="24" y="43"/>
                  </a:lnTo>
                  <a:lnTo>
                    <a:pt x="21" y="42"/>
                  </a:lnTo>
                  <a:lnTo>
                    <a:pt x="20" y="41"/>
                  </a:lnTo>
                  <a:lnTo>
                    <a:pt x="16" y="40"/>
                  </a:lnTo>
                  <a:lnTo>
                    <a:pt x="15" y="40"/>
                  </a:lnTo>
                  <a:lnTo>
                    <a:pt x="13" y="39"/>
                  </a:lnTo>
                  <a:lnTo>
                    <a:pt x="13" y="39"/>
                  </a:lnTo>
                  <a:lnTo>
                    <a:pt x="0" y="18"/>
                  </a:lnTo>
                  <a:lnTo>
                    <a:pt x="0" y="18"/>
                  </a:lnTo>
                  <a:lnTo>
                    <a:pt x="2" y="21"/>
                  </a:lnTo>
                  <a:lnTo>
                    <a:pt x="3" y="21"/>
                  </a:lnTo>
                  <a:lnTo>
                    <a:pt x="4" y="22"/>
                  </a:lnTo>
                  <a:lnTo>
                    <a:pt x="6" y="23"/>
                  </a:lnTo>
                  <a:lnTo>
                    <a:pt x="8" y="24"/>
                  </a:lnTo>
                  <a:lnTo>
                    <a:pt x="10" y="25"/>
                  </a:lnTo>
                  <a:lnTo>
                    <a:pt x="12" y="26"/>
                  </a:lnTo>
                  <a:lnTo>
                    <a:pt x="15" y="27"/>
                  </a:lnTo>
                  <a:lnTo>
                    <a:pt x="19" y="29"/>
                  </a:lnTo>
                  <a:lnTo>
                    <a:pt x="21" y="30"/>
                  </a:lnTo>
                  <a:lnTo>
                    <a:pt x="24" y="32"/>
                  </a:lnTo>
                  <a:lnTo>
                    <a:pt x="27" y="33"/>
                  </a:lnTo>
                  <a:lnTo>
                    <a:pt x="30" y="35"/>
                  </a:lnTo>
                  <a:lnTo>
                    <a:pt x="33" y="36"/>
                  </a:lnTo>
                  <a:lnTo>
                    <a:pt x="36" y="37"/>
                  </a:lnTo>
                  <a:lnTo>
                    <a:pt x="38" y="39"/>
                  </a:lnTo>
                  <a:lnTo>
                    <a:pt x="42" y="40"/>
                  </a:lnTo>
                  <a:lnTo>
                    <a:pt x="44" y="41"/>
                  </a:lnTo>
                  <a:lnTo>
                    <a:pt x="48" y="43"/>
                  </a:lnTo>
                  <a:lnTo>
                    <a:pt x="51" y="44"/>
                  </a:lnTo>
                  <a:lnTo>
                    <a:pt x="54" y="45"/>
                  </a:lnTo>
                  <a:lnTo>
                    <a:pt x="56" y="46"/>
                  </a:lnTo>
                  <a:lnTo>
                    <a:pt x="59" y="47"/>
                  </a:lnTo>
                  <a:lnTo>
                    <a:pt x="61" y="48"/>
                  </a:lnTo>
                  <a:lnTo>
                    <a:pt x="64" y="48"/>
                  </a:lnTo>
                  <a:lnTo>
                    <a:pt x="66" y="49"/>
                  </a:lnTo>
                  <a:lnTo>
                    <a:pt x="68" y="49"/>
                  </a:lnTo>
                  <a:lnTo>
                    <a:pt x="70" y="49"/>
                  </a:lnTo>
                  <a:lnTo>
                    <a:pt x="72" y="49"/>
                  </a:lnTo>
                  <a:lnTo>
                    <a:pt x="75" y="49"/>
                  </a:lnTo>
                  <a:lnTo>
                    <a:pt x="79" y="48"/>
                  </a:lnTo>
                  <a:lnTo>
                    <a:pt x="82" y="47"/>
                  </a:lnTo>
                  <a:lnTo>
                    <a:pt x="85" y="46"/>
                  </a:lnTo>
                  <a:lnTo>
                    <a:pt x="87" y="45"/>
                  </a:lnTo>
                  <a:lnTo>
                    <a:pt x="90" y="44"/>
                  </a:lnTo>
                  <a:lnTo>
                    <a:pt x="92" y="42"/>
                  </a:lnTo>
                  <a:lnTo>
                    <a:pt x="94" y="41"/>
                  </a:lnTo>
                  <a:lnTo>
                    <a:pt x="97" y="38"/>
                  </a:lnTo>
                  <a:lnTo>
                    <a:pt x="101" y="36"/>
                  </a:lnTo>
                  <a:lnTo>
                    <a:pt x="102" y="34"/>
                  </a:lnTo>
                  <a:lnTo>
                    <a:pt x="103" y="34"/>
                  </a:lnTo>
                  <a:lnTo>
                    <a:pt x="124" y="0"/>
                  </a:lnTo>
                  <a:lnTo>
                    <a:pt x="137" y="0"/>
                  </a:lnTo>
                  <a:lnTo>
                    <a:pt x="137"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1" name="Freeform 249">
              <a:extLst>
                <a:ext uri="{FF2B5EF4-FFF2-40B4-BE49-F238E27FC236}">
                  <a16:creationId xmlns:a16="http://schemas.microsoft.com/office/drawing/2014/main" id="{D87440DC-BCA7-E422-5C36-47D8CC8827A0}"/>
                </a:ext>
              </a:extLst>
            </p:cNvPr>
            <p:cNvSpPr>
              <a:spLocks/>
            </p:cNvSpPr>
            <p:nvPr/>
          </p:nvSpPr>
          <p:spPr bwMode="auto">
            <a:xfrm>
              <a:off x="1523" y="1303"/>
              <a:ext cx="13" cy="9"/>
            </a:xfrm>
            <a:custGeom>
              <a:avLst/>
              <a:gdLst/>
              <a:ahLst/>
              <a:cxnLst>
                <a:cxn ang="0">
                  <a:pos x="23" y="0"/>
                </a:cxn>
                <a:cxn ang="0">
                  <a:pos x="11" y="7"/>
                </a:cxn>
                <a:cxn ang="0">
                  <a:pos x="0" y="6"/>
                </a:cxn>
                <a:cxn ang="0">
                  <a:pos x="6" y="16"/>
                </a:cxn>
                <a:cxn ang="0">
                  <a:pos x="6" y="15"/>
                </a:cxn>
                <a:cxn ang="0">
                  <a:pos x="7" y="15"/>
                </a:cxn>
                <a:cxn ang="0">
                  <a:pos x="9" y="15"/>
                </a:cxn>
                <a:cxn ang="0">
                  <a:pos x="11" y="15"/>
                </a:cxn>
                <a:cxn ang="0">
                  <a:pos x="13" y="14"/>
                </a:cxn>
                <a:cxn ang="0">
                  <a:pos x="15" y="13"/>
                </a:cxn>
                <a:cxn ang="0">
                  <a:pos x="16" y="12"/>
                </a:cxn>
                <a:cxn ang="0">
                  <a:pos x="19" y="11"/>
                </a:cxn>
                <a:cxn ang="0">
                  <a:pos x="20" y="9"/>
                </a:cxn>
                <a:cxn ang="0">
                  <a:pos x="21" y="7"/>
                </a:cxn>
                <a:cxn ang="0">
                  <a:pos x="21" y="5"/>
                </a:cxn>
                <a:cxn ang="0">
                  <a:pos x="22" y="4"/>
                </a:cxn>
                <a:cxn ang="0">
                  <a:pos x="22" y="1"/>
                </a:cxn>
                <a:cxn ang="0">
                  <a:pos x="23" y="0"/>
                </a:cxn>
                <a:cxn ang="0">
                  <a:pos x="23" y="0"/>
                </a:cxn>
              </a:cxnLst>
              <a:rect l="0" t="0" r="r" b="b"/>
              <a:pathLst>
                <a:path w="23" h="16">
                  <a:moveTo>
                    <a:pt x="23" y="0"/>
                  </a:moveTo>
                  <a:lnTo>
                    <a:pt x="11" y="7"/>
                  </a:lnTo>
                  <a:lnTo>
                    <a:pt x="0" y="6"/>
                  </a:lnTo>
                  <a:lnTo>
                    <a:pt x="6" y="16"/>
                  </a:lnTo>
                  <a:lnTo>
                    <a:pt x="6" y="15"/>
                  </a:lnTo>
                  <a:lnTo>
                    <a:pt x="7" y="15"/>
                  </a:lnTo>
                  <a:lnTo>
                    <a:pt x="9" y="15"/>
                  </a:lnTo>
                  <a:lnTo>
                    <a:pt x="11" y="15"/>
                  </a:lnTo>
                  <a:lnTo>
                    <a:pt x="13" y="14"/>
                  </a:lnTo>
                  <a:lnTo>
                    <a:pt x="15" y="13"/>
                  </a:lnTo>
                  <a:lnTo>
                    <a:pt x="16" y="12"/>
                  </a:lnTo>
                  <a:lnTo>
                    <a:pt x="19" y="11"/>
                  </a:lnTo>
                  <a:lnTo>
                    <a:pt x="20" y="9"/>
                  </a:lnTo>
                  <a:lnTo>
                    <a:pt x="21" y="7"/>
                  </a:lnTo>
                  <a:lnTo>
                    <a:pt x="21" y="5"/>
                  </a:lnTo>
                  <a:lnTo>
                    <a:pt x="22" y="4"/>
                  </a:lnTo>
                  <a:lnTo>
                    <a:pt x="22" y="1"/>
                  </a:lnTo>
                  <a:lnTo>
                    <a:pt x="23" y="0"/>
                  </a:lnTo>
                  <a:lnTo>
                    <a:pt x="2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2" name="Freeform 250">
              <a:extLst>
                <a:ext uri="{FF2B5EF4-FFF2-40B4-BE49-F238E27FC236}">
                  <a16:creationId xmlns:a16="http://schemas.microsoft.com/office/drawing/2014/main" id="{C561FD46-9BEB-C823-47BC-366BE7382F6E}"/>
                </a:ext>
              </a:extLst>
            </p:cNvPr>
            <p:cNvSpPr>
              <a:spLocks/>
            </p:cNvSpPr>
            <p:nvPr/>
          </p:nvSpPr>
          <p:spPr bwMode="auto">
            <a:xfrm>
              <a:off x="1499" y="1270"/>
              <a:ext cx="8" cy="24"/>
            </a:xfrm>
            <a:custGeom>
              <a:avLst/>
              <a:gdLst/>
              <a:ahLst/>
              <a:cxnLst>
                <a:cxn ang="0">
                  <a:pos x="8" y="42"/>
                </a:cxn>
                <a:cxn ang="0">
                  <a:pos x="0" y="41"/>
                </a:cxn>
                <a:cxn ang="0">
                  <a:pos x="0" y="40"/>
                </a:cxn>
                <a:cxn ang="0">
                  <a:pos x="1" y="39"/>
                </a:cxn>
                <a:cxn ang="0">
                  <a:pos x="1" y="38"/>
                </a:cxn>
                <a:cxn ang="0">
                  <a:pos x="2" y="36"/>
                </a:cxn>
                <a:cxn ang="0">
                  <a:pos x="3" y="34"/>
                </a:cxn>
                <a:cxn ang="0">
                  <a:pos x="4" y="31"/>
                </a:cxn>
                <a:cxn ang="0">
                  <a:pos x="4" y="28"/>
                </a:cxn>
                <a:cxn ang="0">
                  <a:pos x="5" y="24"/>
                </a:cxn>
                <a:cxn ang="0">
                  <a:pos x="5" y="20"/>
                </a:cxn>
                <a:cxn ang="0">
                  <a:pos x="6" y="17"/>
                </a:cxn>
                <a:cxn ang="0">
                  <a:pos x="6" y="14"/>
                </a:cxn>
                <a:cxn ang="0">
                  <a:pos x="6" y="11"/>
                </a:cxn>
                <a:cxn ang="0">
                  <a:pos x="6" y="10"/>
                </a:cxn>
                <a:cxn ang="0">
                  <a:pos x="7" y="9"/>
                </a:cxn>
                <a:cxn ang="0">
                  <a:pos x="10" y="0"/>
                </a:cxn>
                <a:cxn ang="0">
                  <a:pos x="10" y="0"/>
                </a:cxn>
                <a:cxn ang="0">
                  <a:pos x="11" y="1"/>
                </a:cxn>
                <a:cxn ang="0">
                  <a:pos x="11" y="4"/>
                </a:cxn>
                <a:cxn ang="0">
                  <a:pos x="13" y="7"/>
                </a:cxn>
                <a:cxn ang="0">
                  <a:pos x="13" y="10"/>
                </a:cxn>
                <a:cxn ang="0">
                  <a:pos x="14" y="14"/>
                </a:cxn>
                <a:cxn ang="0">
                  <a:pos x="14" y="17"/>
                </a:cxn>
                <a:cxn ang="0">
                  <a:pos x="14" y="20"/>
                </a:cxn>
                <a:cxn ang="0">
                  <a:pos x="14" y="24"/>
                </a:cxn>
                <a:cxn ang="0">
                  <a:pos x="13" y="27"/>
                </a:cxn>
                <a:cxn ang="0">
                  <a:pos x="11" y="30"/>
                </a:cxn>
                <a:cxn ang="0">
                  <a:pos x="10" y="34"/>
                </a:cxn>
                <a:cxn ang="0">
                  <a:pos x="9" y="37"/>
                </a:cxn>
                <a:cxn ang="0">
                  <a:pos x="8" y="39"/>
                </a:cxn>
                <a:cxn ang="0">
                  <a:pos x="8" y="41"/>
                </a:cxn>
                <a:cxn ang="0">
                  <a:pos x="8" y="42"/>
                </a:cxn>
                <a:cxn ang="0">
                  <a:pos x="8" y="42"/>
                </a:cxn>
              </a:cxnLst>
              <a:rect l="0" t="0" r="r" b="b"/>
              <a:pathLst>
                <a:path w="14" h="42">
                  <a:moveTo>
                    <a:pt x="8" y="42"/>
                  </a:moveTo>
                  <a:lnTo>
                    <a:pt x="0" y="41"/>
                  </a:lnTo>
                  <a:lnTo>
                    <a:pt x="0" y="40"/>
                  </a:lnTo>
                  <a:lnTo>
                    <a:pt x="1" y="39"/>
                  </a:lnTo>
                  <a:lnTo>
                    <a:pt x="1" y="38"/>
                  </a:lnTo>
                  <a:lnTo>
                    <a:pt x="2" y="36"/>
                  </a:lnTo>
                  <a:lnTo>
                    <a:pt x="3" y="34"/>
                  </a:lnTo>
                  <a:lnTo>
                    <a:pt x="4" y="31"/>
                  </a:lnTo>
                  <a:lnTo>
                    <a:pt x="4" y="28"/>
                  </a:lnTo>
                  <a:lnTo>
                    <a:pt x="5" y="24"/>
                  </a:lnTo>
                  <a:lnTo>
                    <a:pt x="5" y="20"/>
                  </a:lnTo>
                  <a:lnTo>
                    <a:pt x="6" y="17"/>
                  </a:lnTo>
                  <a:lnTo>
                    <a:pt x="6" y="14"/>
                  </a:lnTo>
                  <a:lnTo>
                    <a:pt x="6" y="11"/>
                  </a:lnTo>
                  <a:lnTo>
                    <a:pt x="6" y="10"/>
                  </a:lnTo>
                  <a:lnTo>
                    <a:pt x="7" y="9"/>
                  </a:lnTo>
                  <a:lnTo>
                    <a:pt x="10" y="0"/>
                  </a:lnTo>
                  <a:lnTo>
                    <a:pt x="10" y="0"/>
                  </a:lnTo>
                  <a:lnTo>
                    <a:pt x="11" y="1"/>
                  </a:lnTo>
                  <a:lnTo>
                    <a:pt x="11" y="4"/>
                  </a:lnTo>
                  <a:lnTo>
                    <a:pt x="13" y="7"/>
                  </a:lnTo>
                  <a:lnTo>
                    <a:pt x="13" y="10"/>
                  </a:lnTo>
                  <a:lnTo>
                    <a:pt x="14" y="14"/>
                  </a:lnTo>
                  <a:lnTo>
                    <a:pt x="14" y="17"/>
                  </a:lnTo>
                  <a:lnTo>
                    <a:pt x="14" y="20"/>
                  </a:lnTo>
                  <a:lnTo>
                    <a:pt x="14" y="24"/>
                  </a:lnTo>
                  <a:lnTo>
                    <a:pt x="13" y="27"/>
                  </a:lnTo>
                  <a:lnTo>
                    <a:pt x="11" y="30"/>
                  </a:lnTo>
                  <a:lnTo>
                    <a:pt x="10" y="34"/>
                  </a:lnTo>
                  <a:lnTo>
                    <a:pt x="9" y="37"/>
                  </a:lnTo>
                  <a:lnTo>
                    <a:pt x="8" y="39"/>
                  </a:lnTo>
                  <a:lnTo>
                    <a:pt x="8" y="41"/>
                  </a:lnTo>
                  <a:lnTo>
                    <a:pt x="8" y="42"/>
                  </a:lnTo>
                  <a:lnTo>
                    <a:pt x="8" y="4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3" name="Freeform 251">
              <a:extLst>
                <a:ext uri="{FF2B5EF4-FFF2-40B4-BE49-F238E27FC236}">
                  <a16:creationId xmlns:a16="http://schemas.microsoft.com/office/drawing/2014/main" id="{CFB783B5-3AAB-4A28-E899-4C133D4BC0DA}"/>
                </a:ext>
              </a:extLst>
            </p:cNvPr>
            <p:cNvSpPr>
              <a:spLocks/>
            </p:cNvSpPr>
            <p:nvPr/>
          </p:nvSpPr>
          <p:spPr bwMode="auto">
            <a:xfrm>
              <a:off x="1447" y="1265"/>
              <a:ext cx="14" cy="29"/>
            </a:xfrm>
            <a:custGeom>
              <a:avLst/>
              <a:gdLst/>
              <a:ahLst/>
              <a:cxnLst>
                <a:cxn ang="0">
                  <a:pos x="17" y="49"/>
                </a:cxn>
                <a:cxn ang="0">
                  <a:pos x="17" y="48"/>
                </a:cxn>
                <a:cxn ang="0">
                  <a:pos x="17" y="48"/>
                </a:cxn>
                <a:cxn ang="0">
                  <a:pos x="17" y="46"/>
                </a:cxn>
                <a:cxn ang="0">
                  <a:pos x="17" y="45"/>
                </a:cxn>
                <a:cxn ang="0">
                  <a:pos x="17" y="42"/>
                </a:cxn>
                <a:cxn ang="0">
                  <a:pos x="17" y="40"/>
                </a:cxn>
                <a:cxn ang="0">
                  <a:pos x="17" y="36"/>
                </a:cxn>
                <a:cxn ang="0">
                  <a:pos x="17" y="34"/>
                </a:cxn>
                <a:cxn ang="0">
                  <a:pos x="17" y="30"/>
                </a:cxn>
                <a:cxn ang="0">
                  <a:pos x="16" y="28"/>
                </a:cxn>
                <a:cxn ang="0">
                  <a:pos x="15" y="26"/>
                </a:cxn>
                <a:cxn ang="0">
                  <a:pos x="14" y="24"/>
                </a:cxn>
                <a:cxn ang="0">
                  <a:pos x="12" y="22"/>
                </a:cxn>
                <a:cxn ang="0">
                  <a:pos x="11" y="20"/>
                </a:cxn>
                <a:cxn ang="0">
                  <a:pos x="10" y="18"/>
                </a:cxn>
                <a:cxn ang="0">
                  <a:pos x="8" y="16"/>
                </a:cxn>
                <a:cxn ang="0">
                  <a:pos x="5" y="13"/>
                </a:cxn>
                <a:cxn ang="0">
                  <a:pos x="2" y="10"/>
                </a:cxn>
                <a:cxn ang="0">
                  <a:pos x="0" y="8"/>
                </a:cxn>
                <a:cxn ang="0">
                  <a:pos x="0" y="8"/>
                </a:cxn>
                <a:cxn ang="0">
                  <a:pos x="5" y="0"/>
                </a:cxn>
                <a:cxn ang="0">
                  <a:pos x="5" y="1"/>
                </a:cxn>
                <a:cxn ang="0">
                  <a:pos x="7" y="3"/>
                </a:cxn>
                <a:cxn ang="0">
                  <a:pos x="8" y="4"/>
                </a:cxn>
                <a:cxn ang="0">
                  <a:pos x="10" y="6"/>
                </a:cxn>
                <a:cxn ang="0">
                  <a:pos x="11" y="8"/>
                </a:cxn>
                <a:cxn ang="0">
                  <a:pos x="13" y="10"/>
                </a:cxn>
                <a:cxn ang="0">
                  <a:pos x="15" y="12"/>
                </a:cxn>
                <a:cxn ang="0">
                  <a:pos x="16" y="14"/>
                </a:cxn>
                <a:cxn ang="0">
                  <a:pos x="18" y="17"/>
                </a:cxn>
                <a:cxn ang="0">
                  <a:pos x="19" y="19"/>
                </a:cxn>
                <a:cxn ang="0">
                  <a:pos x="21" y="21"/>
                </a:cxn>
                <a:cxn ang="0">
                  <a:pos x="22" y="24"/>
                </a:cxn>
                <a:cxn ang="0">
                  <a:pos x="22" y="26"/>
                </a:cxn>
                <a:cxn ang="0">
                  <a:pos x="23" y="29"/>
                </a:cxn>
                <a:cxn ang="0">
                  <a:pos x="23" y="32"/>
                </a:cxn>
                <a:cxn ang="0">
                  <a:pos x="23" y="34"/>
                </a:cxn>
                <a:cxn ang="0">
                  <a:pos x="23" y="36"/>
                </a:cxn>
                <a:cxn ang="0">
                  <a:pos x="23" y="38"/>
                </a:cxn>
                <a:cxn ang="0">
                  <a:pos x="23" y="41"/>
                </a:cxn>
                <a:cxn ang="0">
                  <a:pos x="23" y="44"/>
                </a:cxn>
                <a:cxn ang="0">
                  <a:pos x="23" y="46"/>
                </a:cxn>
                <a:cxn ang="0">
                  <a:pos x="23" y="48"/>
                </a:cxn>
                <a:cxn ang="0">
                  <a:pos x="23" y="49"/>
                </a:cxn>
                <a:cxn ang="0">
                  <a:pos x="23" y="50"/>
                </a:cxn>
                <a:cxn ang="0">
                  <a:pos x="17" y="49"/>
                </a:cxn>
                <a:cxn ang="0">
                  <a:pos x="17" y="49"/>
                </a:cxn>
              </a:cxnLst>
              <a:rect l="0" t="0" r="r" b="b"/>
              <a:pathLst>
                <a:path w="23" h="50">
                  <a:moveTo>
                    <a:pt x="17" y="49"/>
                  </a:moveTo>
                  <a:lnTo>
                    <a:pt x="17" y="48"/>
                  </a:lnTo>
                  <a:lnTo>
                    <a:pt x="17" y="48"/>
                  </a:lnTo>
                  <a:lnTo>
                    <a:pt x="17" y="46"/>
                  </a:lnTo>
                  <a:lnTo>
                    <a:pt x="17" y="45"/>
                  </a:lnTo>
                  <a:lnTo>
                    <a:pt x="17" y="42"/>
                  </a:lnTo>
                  <a:lnTo>
                    <a:pt x="17" y="40"/>
                  </a:lnTo>
                  <a:lnTo>
                    <a:pt x="17" y="36"/>
                  </a:lnTo>
                  <a:lnTo>
                    <a:pt x="17" y="34"/>
                  </a:lnTo>
                  <a:lnTo>
                    <a:pt x="17" y="30"/>
                  </a:lnTo>
                  <a:lnTo>
                    <a:pt x="16" y="28"/>
                  </a:lnTo>
                  <a:lnTo>
                    <a:pt x="15" y="26"/>
                  </a:lnTo>
                  <a:lnTo>
                    <a:pt x="14" y="24"/>
                  </a:lnTo>
                  <a:lnTo>
                    <a:pt x="12" y="22"/>
                  </a:lnTo>
                  <a:lnTo>
                    <a:pt x="11" y="20"/>
                  </a:lnTo>
                  <a:lnTo>
                    <a:pt x="10" y="18"/>
                  </a:lnTo>
                  <a:lnTo>
                    <a:pt x="8" y="16"/>
                  </a:lnTo>
                  <a:lnTo>
                    <a:pt x="5" y="13"/>
                  </a:lnTo>
                  <a:lnTo>
                    <a:pt x="2" y="10"/>
                  </a:lnTo>
                  <a:lnTo>
                    <a:pt x="0" y="8"/>
                  </a:lnTo>
                  <a:lnTo>
                    <a:pt x="0" y="8"/>
                  </a:lnTo>
                  <a:lnTo>
                    <a:pt x="5" y="0"/>
                  </a:lnTo>
                  <a:lnTo>
                    <a:pt x="5" y="1"/>
                  </a:lnTo>
                  <a:lnTo>
                    <a:pt x="7" y="3"/>
                  </a:lnTo>
                  <a:lnTo>
                    <a:pt x="8" y="4"/>
                  </a:lnTo>
                  <a:lnTo>
                    <a:pt x="10" y="6"/>
                  </a:lnTo>
                  <a:lnTo>
                    <a:pt x="11" y="8"/>
                  </a:lnTo>
                  <a:lnTo>
                    <a:pt x="13" y="10"/>
                  </a:lnTo>
                  <a:lnTo>
                    <a:pt x="15" y="12"/>
                  </a:lnTo>
                  <a:lnTo>
                    <a:pt x="16" y="14"/>
                  </a:lnTo>
                  <a:lnTo>
                    <a:pt x="18" y="17"/>
                  </a:lnTo>
                  <a:lnTo>
                    <a:pt x="19" y="19"/>
                  </a:lnTo>
                  <a:lnTo>
                    <a:pt x="21" y="21"/>
                  </a:lnTo>
                  <a:lnTo>
                    <a:pt x="22" y="24"/>
                  </a:lnTo>
                  <a:lnTo>
                    <a:pt x="22" y="26"/>
                  </a:lnTo>
                  <a:lnTo>
                    <a:pt x="23" y="29"/>
                  </a:lnTo>
                  <a:lnTo>
                    <a:pt x="23" y="32"/>
                  </a:lnTo>
                  <a:lnTo>
                    <a:pt x="23" y="34"/>
                  </a:lnTo>
                  <a:lnTo>
                    <a:pt x="23" y="36"/>
                  </a:lnTo>
                  <a:lnTo>
                    <a:pt x="23" y="38"/>
                  </a:lnTo>
                  <a:lnTo>
                    <a:pt x="23" y="41"/>
                  </a:lnTo>
                  <a:lnTo>
                    <a:pt x="23" y="44"/>
                  </a:lnTo>
                  <a:lnTo>
                    <a:pt x="23" y="46"/>
                  </a:lnTo>
                  <a:lnTo>
                    <a:pt x="23" y="48"/>
                  </a:lnTo>
                  <a:lnTo>
                    <a:pt x="23" y="49"/>
                  </a:lnTo>
                  <a:lnTo>
                    <a:pt x="23" y="50"/>
                  </a:lnTo>
                  <a:lnTo>
                    <a:pt x="17" y="49"/>
                  </a:lnTo>
                  <a:lnTo>
                    <a:pt x="17" y="4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4" name="Freeform 252">
              <a:extLst>
                <a:ext uri="{FF2B5EF4-FFF2-40B4-BE49-F238E27FC236}">
                  <a16:creationId xmlns:a16="http://schemas.microsoft.com/office/drawing/2014/main" id="{C0D6CD86-C146-C734-3B4E-402FBE293FEF}"/>
                </a:ext>
              </a:extLst>
            </p:cNvPr>
            <p:cNvSpPr>
              <a:spLocks/>
            </p:cNvSpPr>
            <p:nvPr/>
          </p:nvSpPr>
          <p:spPr bwMode="auto">
            <a:xfrm>
              <a:off x="1465" y="1383"/>
              <a:ext cx="27" cy="14"/>
            </a:xfrm>
            <a:custGeom>
              <a:avLst/>
              <a:gdLst/>
              <a:ahLst/>
              <a:cxnLst>
                <a:cxn ang="0">
                  <a:pos x="44" y="4"/>
                </a:cxn>
                <a:cxn ang="0">
                  <a:pos x="43" y="5"/>
                </a:cxn>
                <a:cxn ang="0">
                  <a:pos x="40" y="8"/>
                </a:cxn>
                <a:cxn ang="0">
                  <a:pos x="38" y="10"/>
                </a:cxn>
                <a:cxn ang="0">
                  <a:pos x="36" y="11"/>
                </a:cxn>
                <a:cxn ang="0">
                  <a:pos x="34" y="12"/>
                </a:cxn>
                <a:cxn ang="0">
                  <a:pos x="31" y="12"/>
                </a:cxn>
                <a:cxn ang="0">
                  <a:pos x="28" y="10"/>
                </a:cxn>
                <a:cxn ang="0">
                  <a:pos x="25" y="9"/>
                </a:cxn>
                <a:cxn ang="0">
                  <a:pos x="21" y="7"/>
                </a:cxn>
                <a:cxn ang="0">
                  <a:pos x="19" y="5"/>
                </a:cxn>
                <a:cxn ang="0">
                  <a:pos x="17" y="3"/>
                </a:cxn>
                <a:cxn ang="0">
                  <a:pos x="15" y="1"/>
                </a:cxn>
                <a:cxn ang="0">
                  <a:pos x="14" y="0"/>
                </a:cxn>
                <a:cxn ang="0">
                  <a:pos x="0" y="6"/>
                </a:cxn>
                <a:cxn ang="0">
                  <a:pos x="5" y="16"/>
                </a:cxn>
                <a:cxn ang="0">
                  <a:pos x="40" y="23"/>
                </a:cxn>
                <a:cxn ang="0">
                  <a:pos x="49" y="6"/>
                </a:cxn>
                <a:cxn ang="0">
                  <a:pos x="44" y="4"/>
                </a:cxn>
                <a:cxn ang="0">
                  <a:pos x="44" y="4"/>
                </a:cxn>
              </a:cxnLst>
              <a:rect l="0" t="0" r="r" b="b"/>
              <a:pathLst>
                <a:path w="49" h="23">
                  <a:moveTo>
                    <a:pt x="44" y="4"/>
                  </a:moveTo>
                  <a:lnTo>
                    <a:pt x="43" y="5"/>
                  </a:lnTo>
                  <a:lnTo>
                    <a:pt x="40" y="8"/>
                  </a:lnTo>
                  <a:lnTo>
                    <a:pt x="38" y="10"/>
                  </a:lnTo>
                  <a:lnTo>
                    <a:pt x="36" y="11"/>
                  </a:lnTo>
                  <a:lnTo>
                    <a:pt x="34" y="12"/>
                  </a:lnTo>
                  <a:lnTo>
                    <a:pt x="31" y="12"/>
                  </a:lnTo>
                  <a:lnTo>
                    <a:pt x="28" y="10"/>
                  </a:lnTo>
                  <a:lnTo>
                    <a:pt x="25" y="9"/>
                  </a:lnTo>
                  <a:lnTo>
                    <a:pt x="21" y="7"/>
                  </a:lnTo>
                  <a:lnTo>
                    <a:pt x="19" y="5"/>
                  </a:lnTo>
                  <a:lnTo>
                    <a:pt x="17" y="3"/>
                  </a:lnTo>
                  <a:lnTo>
                    <a:pt x="15" y="1"/>
                  </a:lnTo>
                  <a:lnTo>
                    <a:pt x="14" y="0"/>
                  </a:lnTo>
                  <a:lnTo>
                    <a:pt x="0" y="6"/>
                  </a:lnTo>
                  <a:lnTo>
                    <a:pt x="5" y="16"/>
                  </a:lnTo>
                  <a:lnTo>
                    <a:pt x="40" y="23"/>
                  </a:lnTo>
                  <a:lnTo>
                    <a:pt x="49" y="6"/>
                  </a:lnTo>
                  <a:lnTo>
                    <a:pt x="44" y="4"/>
                  </a:lnTo>
                  <a:lnTo>
                    <a:pt x="44" y="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5" name="Freeform 253">
              <a:extLst>
                <a:ext uri="{FF2B5EF4-FFF2-40B4-BE49-F238E27FC236}">
                  <a16:creationId xmlns:a16="http://schemas.microsoft.com/office/drawing/2014/main" id="{77282828-48DA-3FB9-7FF7-64313F180D30}"/>
                </a:ext>
              </a:extLst>
            </p:cNvPr>
            <p:cNvSpPr>
              <a:spLocks/>
            </p:cNvSpPr>
            <p:nvPr/>
          </p:nvSpPr>
          <p:spPr bwMode="auto">
            <a:xfrm>
              <a:off x="1638" y="1592"/>
              <a:ext cx="17" cy="43"/>
            </a:xfrm>
            <a:custGeom>
              <a:avLst/>
              <a:gdLst/>
              <a:ahLst/>
              <a:cxnLst>
                <a:cxn ang="0">
                  <a:pos x="21" y="76"/>
                </a:cxn>
                <a:cxn ang="0">
                  <a:pos x="0" y="25"/>
                </a:cxn>
                <a:cxn ang="0">
                  <a:pos x="10" y="0"/>
                </a:cxn>
                <a:cxn ang="0">
                  <a:pos x="31" y="65"/>
                </a:cxn>
                <a:cxn ang="0">
                  <a:pos x="21" y="76"/>
                </a:cxn>
                <a:cxn ang="0">
                  <a:pos x="21" y="76"/>
                </a:cxn>
              </a:cxnLst>
              <a:rect l="0" t="0" r="r" b="b"/>
              <a:pathLst>
                <a:path w="31" h="76">
                  <a:moveTo>
                    <a:pt x="21" y="76"/>
                  </a:moveTo>
                  <a:lnTo>
                    <a:pt x="0" y="25"/>
                  </a:lnTo>
                  <a:lnTo>
                    <a:pt x="10" y="0"/>
                  </a:lnTo>
                  <a:lnTo>
                    <a:pt x="31" y="65"/>
                  </a:lnTo>
                  <a:lnTo>
                    <a:pt x="21" y="76"/>
                  </a:lnTo>
                  <a:lnTo>
                    <a:pt x="21" y="7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6" name="Freeform 254">
              <a:extLst>
                <a:ext uri="{FF2B5EF4-FFF2-40B4-BE49-F238E27FC236}">
                  <a16:creationId xmlns:a16="http://schemas.microsoft.com/office/drawing/2014/main" id="{3AF611E9-C922-8C38-CC1F-3F0E55198D1B}"/>
                </a:ext>
              </a:extLst>
            </p:cNvPr>
            <p:cNvSpPr>
              <a:spLocks/>
            </p:cNvSpPr>
            <p:nvPr/>
          </p:nvSpPr>
          <p:spPr bwMode="auto">
            <a:xfrm>
              <a:off x="1364" y="1881"/>
              <a:ext cx="93" cy="15"/>
            </a:xfrm>
            <a:custGeom>
              <a:avLst/>
              <a:gdLst/>
              <a:ahLst/>
              <a:cxnLst>
                <a:cxn ang="0">
                  <a:pos x="3" y="0"/>
                </a:cxn>
                <a:cxn ang="0">
                  <a:pos x="143" y="15"/>
                </a:cxn>
                <a:cxn ang="0">
                  <a:pos x="163" y="25"/>
                </a:cxn>
                <a:cxn ang="0">
                  <a:pos x="98" y="23"/>
                </a:cxn>
                <a:cxn ang="0">
                  <a:pos x="0" y="11"/>
                </a:cxn>
                <a:cxn ang="0">
                  <a:pos x="3" y="0"/>
                </a:cxn>
                <a:cxn ang="0">
                  <a:pos x="3" y="0"/>
                </a:cxn>
              </a:cxnLst>
              <a:rect l="0" t="0" r="r" b="b"/>
              <a:pathLst>
                <a:path w="163" h="25">
                  <a:moveTo>
                    <a:pt x="3" y="0"/>
                  </a:moveTo>
                  <a:lnTo>
                    <a:pt x="143" y="15"/>
                  </a:lnTo>
                  <a:lnTo>
                    <a:pt x="163" y="25"/>
                  </a:lnTo>
                  <a:lnTo>
                    <a:pt x="98" y="23"/>
                  </a:lnTo>
                  <a:lnTo>
                    <a:pt x="0" y="11"/>
                  </a:lnTo>
                  <a:lnTo>
                    <a:pt x="3" y="0"/>
                  </a:lnTo>
                  <a:lnTo>
                    <a:pt x="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7" name="Freeform 255">
              <a:extLst>
                <a:ext uri="{FF2B5EF4-FFF2-40B4-BE49-F238E27FC236}">
                  <a16:creationId xmlns:a16="http://schemas.microsoft.com/office/drawing/2014/main" id="{B00A0134-4A9B-3DBA-A541-2C8300B7B1E9}"/>
                </a:ext>
              </a:extLst>
            </p:cNvPr>
            <p:cNvSpPr>
              <a:spLocks/>
            </p:cNvSpPr>
            <p:nvPr/>
          </p:nvSpPr>
          <p:spPr bwMode="auto">
            <a:xfrm>
              <a:off x="1591" y="1640"/>
              <a:ext cx="12" cy="29"/>
            </a:xfrm>
            <a:custGeom>
              <a:avLst/>
              <a:gdLst/>
              <a:ahLst/>
              <a:cxnLst>
                <a:cxn ang="0">
                  <a:pos x="10" y="0"/>
                </a:cxn>
                <a:cxn ang="0">
                  <a:pos x="0" y="51"/>
                </a:cxn>
                <a:cxn ang="0">
                  <a:pos x="13" y="53"/>
                </a:cxn>
                <a:cxn ang="0">
                  <a:pos x="20" y="4"/>
                </a:cxn>
                <a:cxn ang="0">
                  <a:pos x="10" y="0"/>
                </a:cxn>
                <a:cxn ang="0">
                  <a:pos x="10" y="0"/>
                </a:cxn>
              </a:cxnLst>
              <a:rect l="0" t="0" r="r" b="b"/>
              <a:pathLst>
                <a:path w="20" h="53">
                  <a:moveTo>
                    <a:pt x="10" y="0"/>
                  </a:moveTo>
                  <a:lnTo>
                    <a:pt x="0" y="51"/>
                  </a:lnTo>
                  <a:lnTo>
                    <a:pt x="13" y="53"/>
                  </a:lnTo>
                  <a:lnTo>
                    <a:pt x="20" y="4"/>
                  </a:lnTo>
                  <a:lnTo>
                    <a:pt x="10" y="0"/>
                  </a:lnTo>
                  <a:lnTo>
                    <a:pt x="1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8" name="Freeform 256">
              <a:extLst>
                <a:ext uri="{FF2B5EF4-FFF2-40B4-BE49-F238E27FC236}">
                  <a16:creationId xmlns:a16="http://schemas.microsoft.com/office/drawing/2014/main" id="{42E08D59-D8EF-B5A4-957B-6CE2F39CC9C0}"/>
                </a:ext>
              </a:extLst>
            </p:cNvPr>
            <p:cNvSpPr>
              <a:spLocks/>
            </p:cNvSpPr>
            <p:nvPr/>
          </p:nvSpPr>
          <p:spPr bwMode="auto">
            <a:xfrm>
              <a:off x="1354" y="1640"/>
              <a:ext cx="124" cy="51"/>
            </a:xfrm>
            <a:custGeom>
              <a:avLst/>
              <a:gdLst/>
              <a:ahLst/>
              <a:cxnLst>
                <a:cxn ang="0">
                  <a:pos x="198" y="0"/>
                </a:cxn>
                <a:cxn ang="0">
                  <a:pos x="198" y="0"/>
                </a:cxn>
                <a:cxn ang="0">
                  <a:pos x="198" y="1"/>
                </a:cxn>
                <a:cxn ang="0">
                  <a:pos x="197" y="2"/>
                </a:cxn>
                <a:cxn ang="0">
                  <a:pos x="197" y="5"/>
                </a:cxn>
                <a:cxn ang="0">
                  <a:pos x="196" y="7"/>
                </a:cxn>
                <a:cxn ang="0">
                  <a:pos x="196" y="10"/>
                </a:cxn>
                <a:cxn ang="0">
                  <a:pos x="195" y="13"/>
                </a:cxn>
                <a:cxn ang="0">
                  <a:pos x="194" y="16"/>
                </a:cxn>
                <a:cxn ang="0">
                  <a:pos x="193" y="20"/>
                </a:cxn>
                <a:cxn ang="0">
                  <a:pos x="192" y="23"/>
                </a:cxn>
                <a:cxn ang="0">
                  <a:pos x="191" y="26"/>
                </a:cxn>
                <a:cxn ang="0">
                  <a:pos x="190" y="29"/>
                </a:cxn>
                <a:cxn ang="0">
                  <a:pos x="189" y="32"/>
                </a:cxn>
                <a:cxn ang="0">
                  <a:pos x="188" y="36"/>
                </a:cxn>
                <a:cxn ang="0">
                  <a:pos x="186" y="39"/>
                </a:cxn>
                <a:cxn ang="0">
                  <a:pos x="185" y="41"/>
                </a:cxn>
                <a:cxn ang="0">
                  <a:pos x="184" y="42"/>
                </a:cxn>
                <a:cxn ang="0">
                  <a:pos x="183" y="42"/>
                </a:cxn>
                <a:cxn ang="0">
                  <a:pos x="181" y="43"/>
                </a:cxn>
                <a:cxn ang="0">
                  <a:pos x="179" y="44"/>
                </a:cxn>
                <a:cxn ang="0">
                  <a:pos x="176" y="45"/>
                </a:cxn>
                <a:cxn ang="0">
                  <a:pos x="174" y="47"/>
                </a:cxn>
                <a:cxn ang="0">
                  <a:pos x="171" y="48"/>
                </a:cxn>
                <a:cxn ang="0">
                  <a:pos x="168" y="49"/>
                </a:cxn>
                <a:cxn ang="0">
                  <a:pos x="165" y="50"/>
                </a:cxn>
                <a:cxn ang="0">
                  <a:pos x="162" y="51"/>
                </a:cxn>
                <a:cxn ang="0">
                  <a:pos x="157" y="53"/>
                </a:cxn>
                <a:cxn ang="0">
                  <a:pos x="154" y="54"/>
                </a:cxn>
                <a:cxn ang="0">
                  <a:pos x="150" y="55"/>
                </a:cxn>
                <a:cxn ang="0">
                  <a:pos x="146" y="56"/>
                </a:cxn>
                <a:cxn ang="0">
                  <a:pos x="143" y="58"/>
                </a:cxn>
                <a:cxn ang="0">
                  <a:pos x="139" y="59"/>
                </a:cxn>
                <a:cxn ang="0">
                  <a:pos x="135" y="60"/>
                </a:cxn>
                <a:cxn ang="0">
                  <a:pos x="132" y="61"/>
                </a:cxn>
                <a:cxn ang="0">
                  <a:pos x="128" y="62"/>
                </a:cxn>
                <a:cxn ang="0">
                  <a:pos x="124" y="63"/>
                </a:cxn>
                <a:cxn ang="0">
                  <a:pos x="121" y="64"/>
                </a:cxn>
                <a:cxn ang="0">
                  <a:pos x="118" y="65"/>
                </a:cxn>
                <a:cxn ang="0">
                  <a:pos x="114" y="66"/>
                </a:cxn>
                <a:cxn ang="0">
                  <a:pos x="112" y="67"/>
                </a:cxn>
                <a:cxn ang="0">
                  <a:pos x="109" y="68"/>
                </a:cxn>
                <a:cxn ang="0">
                  <a:pos x="107" y="68"/>
                </a:cxn>
                <a:cxn ang="0">
                  <a:pos x="105" y="69"/>
                </a:cxn>
                <a:cxn ang="0">
                  <a:pos x="103" y="70"/>
                </a:cxn>
                <a:cxn ang="0">
                  <a:pos x="101" y="70"/>
                </a:cxn>
                <a:cxn ang="0">
                  <a:pos x="99" y="71"/>
                </a:cxn>
                <a:cxn ang="0">
                  <a:pos x="0" y="27"/>
                </a:cxn>
                <a:cxn ang="0">
                  <a:pos x="1" y="41"/>
                </a:cxn>
                <a:cxn ang="0">
                  <a:pos x="96" y="90"/>
                </a:cxn>
                <a:cxn ang="0">
                  <a:pos x="199" y="59"/>
                </a:cxn>
                <a:cxn ang="0">
                  <a:pos x="218" y="0"/>
                </a:cxn>
                <a:cxn ang="0">
                  <a:pos x="198" y="0"/>
                </a:cxn>
                <a:cxn ang="0">
                  <a:pos x="198" y="0"/>
                </a:cxn>
              </a:cxnLst>
              <a:rect l="0" t="0" r="r" b="b"/>
              <a:pathLst>
                <a:path w="218" h="90">
                  <a:moveTo>
                    <a:pt x="198" y="0"/>
                  </a:moveTo>
                  <a:lnTo>
                    <a:pt x="198" y="0"/>
                  </a:lnTo>
                  <a:lnTo>
                    <a:pt x="198" y="1"/>
                  </a:lnTo>
                  <a:lnTo>
                    <a:pt x="197" y="2"/>
                  </a:lnTo>
                  <a:lnTo>
                    <a:pt x="197" y="5"/>
                  </a:lnTo>
                  <a:lnTo>
                    <a:pt x="196" y="7"/>
                  </a:lnTo>
                  <a:lnTo>
                    <a:pt x="196" y="10"/>
                  </a:lnTo>
                  <a:lnTo>
                    <a:pt x="195" y="13"/>
                  </a:lnTo>
                  <a:lnTo>
                    <a:pt x="194" y="16"/>
                  </a:lnTo>
                  <a:lnTo>
                    <a:pt x="193" y="20"/>
                  </a:lnTo>
                  <a:lnTo>
                    <a:pt x="192" y="23"/>
                  </a:lnTo>
                  <a:lnTo>
                    <a:pt x="191" y="26"/>
                  </a:lnTo>
                  <a:lnTo>
                    <a:pt x="190" y="29"/>
                  </a:lnTo>
                  <a:lnTo>
                    <a:pt x="189" y="32"/>
                  </a:lnTo>
                  <a:lnTo>
                    <a:pt x="188" y="36"/>
                  </a:lnTo>
                  <a:lnTo>
                    <a:pt x="186" y="39"/>
                  </a:lnTo>
                  <a:lnTo>
                    <a:pt x="185" y="41"/>
                  </a:lnTo>
                  <a:lnTo>
                    <a:pt x="184" y="42"/>
                  </a:lnTo>
                  <a:lnTo>
                    <a:pt x="183" y="42"/>
                  </a:lnTo>
                  <a:lnTo>
                    <a:pt x="181" y="43"/>
                  </a:lnTo>
                  <a:lnTo>
                    <a:pt x="179" y="44"/>
                  </a:lnTo>
                  <a:lnTo>
                    <a:pt x="176" y="45"/>
                  </a:lnTo>
                  <a:lnTo>
                    <a:pt x="174" y="47"/>
                  </a:lnTo>
                  <a:lnTo>
                    <a:pt x="171" y="48"/>
                  </a:lnTo>
                  <a:lnTo>
                    <a:pt x="168" y="49"/>
                  </a:lnTo>
                  <a:lnTo>
                    <a:pt x="165" y="50"/>
                  </a:lnTo>
                  <a:lnTo>
                    <a:pt x="162" y="51"/>
                  </a:lnTo>
                  <a:lnTo>
                    <a:pt x="157" y="53"/>
                  </a:lnTo>
                  <a:lnTo>
                    <a:pt x="154" y="54"/>
                  </a:lnTo>
                  <a:lnTo>
                    <a:pt x="150" y="55"/>
                  </a:lnTo>
                  <a:lnTo>
                    <a:pt x="146" y="56"/>
                  </a:lnTo>
                  <a:lnTo>
                    <a:pt x="143" y="58"/>
                  </a:lnTo>
                  <a:lnTo>
                    <a:pt x="139" y="59"/>
                  </a:lnTo>
                  <a:lnTo>
                    <a:pt x="135" y="60"/>
                  </a:lnTo>
                  <a:lnTo>
                    <a:pt x="132" y="61"/>
                  </a:lnTo>
                  <a:lnTo>
                    <a:pt x="128" y="62"/>
                  </a:lnTo>
                  <a:lnTo>
                    <a:pt x="124" y="63"/>
                  </a:lnTo>
                  <a:lnTo>
                    <a:pt x="121" y="64"/>
                  </a:lnTo>
                  <a:lnTo>
                    <a:pt x="118" y="65"/>
                  </a:lnTo>
                  <a:lnTo>
                    <a:pt x="114" y="66"/>
                  </a:lnTo>
                  <a:lnTo>
                    <a:pt x="112" y="67"/>
                  </a:lnTo>
                  <a:lnTo>
                    <a:pt x="109" y="68"/>
                  </a:lnTo>
                  <a:lnTo>
                    <a:pt x="107" y="68"/>
                  </a:lnTo>
                  <a:lnTo>
                    <a:pt x="105" y="69"/>
                  </a:lnTo>
                  <a:lnTo>
                    <a:pt x="103" y="70"/>
                  </a:lnTo>
                  <a:lnTo>
                    <a:pt x="101" y="70"/>
                  </a:lnTo>
                  <a:lnTo>
                    <a:pt x="99" y="71"/>
                  </a:lnTo>
                  <a:lnTo>
                    <a:pt x="0" y="27"/>
                  </a:lnTo>
                  <a:lnTo>
                    <a:pt x="1" y="41"/>
                  </a:lnTo>
                  <a:lnTo>
                    <a:pt x="96" y="90"/>
                  </a:lnTo>
                  <a:lnTo>
                    <a:pt x="199" y="59"/>
                  </a:lnTo>
                  <a:lnTo>
                    <a:pt x="218" y="0"/>
                  </a:lnTo>
                  <a:lnTo>
                    <a:pt x="198" y="0"/>
                  </a:lnTo>
                  <a:lnTo>
                    <a:pt x="19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9" name="Freeform 257">
              <a:extLst>
                <a:ext uri="{FF2B5EF4-FFF2-40B4-BE49-F238E27FC236}">
                  <a16:creationId xmlns:a16="http://schemas.microsoft.com/office/drawing/2014/main" id="{398AB95E-C950-235A-DD34-2F2022E01344}"/>
                </a:ext>
              </a:extLst>
            </p:cNvPr>
            <p:cNvSpPr>
              <a:spLocks/>
            </p:cNvSpPr>
            <p:nvPr/>
          </p:nvSpPr>
          <p:spPr bwMode="auto">
            <a:xfrm>
              <a:off x="1392" y="1648"/>
              <a:ext cx="12" cy="13"/>
            </a:xfrm>
            <a:custGeom>
              <a:avLst/>
              <a:gdLst/>
              <a:ahLst/>
              <a:cxnLst>
                <a:cxn ang="0">
                  <a:pos x="0" y="14"/>
                </a:cxn>
                <a:cxn ang="0">
                  <a:pos x="0" y="14"/>
                </a:cxn>
                <a:cxn ang="0">
                  <a:pos x="0" y="15"/>
                </a:cxn>
                <a:cxn ang="0">
                  <a:pos x="1" y="17"/>
                </a:cxn>
                <a:cxn ang="0">
                  <a:pos x="3" y="19"/>
                </a:cxn>
                <a:cxn ang="0">
                  <a:pos x="5" y="22"/>
                </a:cxn>
                <a:cxn ang="0">
                  <a:pos x="7" y="24"/>
                </a:cxn>
                <a:cxn ang="0">
                  <a:pos x="10" y="26"/>
                </a:cxn>
                <a:cxn ang="0">
                  <a:pos x="13" y="26"/>
                </a:cxn>
                <a:cxn ang="0">
                  <a:pos x="16" y="26"/>
                </a:cxn>
                <a:cxn ang="0">
                  <a:pos x="18" y="24"/>
                </a:cxn>
                <a:cxn ang="0">
                  <a:pos x="19" y="21"/>
                </a:cxn>
                <a:cxn ang="0">
                  <a:pos x="20" y="18"/>
                </a:cxn>
                <a:cxn ang="0">
                  <a:pos x="20" y="15"/>
                </a:cxn>
                <a:cxn ang="0">
                  <a:pos x="21" y="13"/>
                </a:cxn>
                <a:cxn ang="0">
                  <a:pos x="21" y="11"/>
                </a:cxn>
                <a:cxn ang="0">
                  <a:pos x="21" y="11"/>
                </a:cxn>
                <a:cxn ang="0">
                  <a:pos x="5" y="0"/>
                </a:cxn>
                <a:cxn ang="0">
                  <a:pos x="0" y="14"/>
                </a:cxn>
                <a:cxn ang="0">
                  <a:pos x="0" y="14"/>
                </a:cxn>
              </a:cxnLst>
              <a:rect l="0" t="0" r="r" b="b"/>
              <a:pathLst>
                <a:path w="21" h="26">
                  <a:moveTo>
                    <a:pt x="0" y="14"/>
                  </a:moveTo>
                  <a:lnTo>
                    <a:pt x="0" y="14"/>
                  </a:lnTo>
                  <a:lnTo>
                    <a:pt x="0" y="15"/>
                  </a:lnTo>
                  <a:lnTo>
                    <a:pt x="1" y="17"/>
                  </a:lnTo>
                  <a:lnTo>
                    <a:pt x="3" y="19"/>
                  </a:lnTo>
                  <a:lnTo>
                    <a:pt x="5" y="22"/>
                  </a:lnTo>
                  <a:lnTo>
                    <a:pt x="7" y="24"/>
                  </a:lnTo>
                  <a:lnTo>
                    <a:pt x="10" y="26"/>
                  </a:lnTo>
                  <a:lnTo>
                    <a:pt x="13" y="26"/>
                  </a:lnTo>
                  <a:lnTo>
                    <a:pt x="16" y="26"/>
                  </a:lnTo>
                  <a:lnTo>
                    <a:pt x="18" y="24"/>
                  </a:lnTo>
                  <a:lnTo>
                    <a:pt x="19" y="21"/>
                  </a:lnTo>
                  <a:lnTo>
                    <a:pt x="20" y="18"/>
                  </a:lnTo>
                  <a:lnTo>
                    <a:pt x="20" y="15"/>
                  </a:lnTo>
                  <a:lnTo>
                    <a:pt x="21" y="13"/>
                  </a:lnTo>
                  <a:lnTo>
                    <a:pt x="21" y="11"/>
                  </a:lnTo>
                  <a:lnTo>
                    <a:pt x="21" y="11"/>
                  </a:lnTo>
                  <a:lnTo>
                    <a:pt x="5" y="0"/>
                  </a:lnTo>
                  <a:lnTo>
                    <a:pt x="0" y="14"/>
                  </a:lnTo>
                  <a:lnTo>
                    <a:pt x="0"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grpSp>
      <p:sp>
        <p:nvSpPr>
          <p:cNvPr id="220" name="Line 258">
            <a:extLst>
              <a:ext uri="{FF2B5EF4-FFF2-40B4-BE49-F238E27FC236}">
                <a16:creationId xmlns:a16="http://schemas.microsoft.com/office/drawing/2014/main" id="{D94118CA-3C1D-9F36-5A8B-4D65791D29AE}"/>
              </a:ext>
            </a:extLst>
          </p:cNvPr>
          <p:cNvSpPr>
            <a:spLocks noChangeShapeType="1"/>
          </p:cNvSpPr>
          <p:nvPr/>
        </p:nvSpPr>
        <p:spPr bwMode="auto">
          <a:xfrm>
            <a:off x="1915488" y="2580694"/>
            <a:ext cx="6942138" cy="0"/>
          </a:xfrm>
          <a:prstGeom prst="line">
            <a:avLst/>
          </a:prstGeom>
          <a:noFill/>
          <a:ln w="9525">
            <a:solidFill>
              <a:srgbClr val="000000"/>
            </a:solidFill>
            <a:round/>
            <a:headEnd/>
            <a:tailEnd/>
          </a:ln>
          <a:effectLst/>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graphicFrame>
        <p:nvGraphicFramePr>
          <p:cNvPr id="22" name="Object 21">
            <a:hlinkClick r:id="" action="ppaction://ole?verb=0"/>
            <a:extLst>
              <a:ext uri="{FF2B5EF4-FFF2-40B4-BE49-F238E27FC236}">
                <a16:creationId xmlns:a16="http://schemas.microsoft.com/office/drawing/2014/main" id="{1D121F23-C507-C354-09FA-803B6AC615A0}"/>
              </a:ext>
            </a:extLst>
          </p:cNvPr>
          <p:cNvGraphicFramePr>
            <a:graphicFrameLocks noChangeAspect="1"/>
          </p:cNvGraphicFramePr>
          <p:nvPr/>
        </p:nvGraphicFramePr>
        <p:xfrm>
          <a:off x="9554245" y="365125"/>
          <a:ext cx="2162423" cy="1824544"/>
        </p:xfrm>
        <a:graphic>
          <a:graphicData uri="http://schemas.openxmlformats.org/presentationml/2006/ole">
            <mc:AlternateContent xmlns:mc="http://schemas.openxmlformats.org/markup-compatibility/2006">
              <mc:Choice xmlns:v="urn:schemas-microsoft-com:vml" Requires="v">
                <p:oleObj name="Presentation" showAsIcon="1" r:id="rId23" imgW="914400" imgH="771525" progId="PowerPoint.Show.12">
                  <p:embed/>
                </p:oleObj>
              </mc:Choice>
              <mc:Fallback>
                <p:oleObj name="Presentation" showAsIcon="1" r:id="rId23" imgW="914400" imgH="771525" progId="PowerPoint.Show.12">
                  <p:embed/>
                  <p:pic>
                    <p:nvPicPr>
                      <p:cNvPr id="22" name="Object 21">
                        <a:hlinkClick r:id="" action="ppaction://ole?verb=0"/>
                        <a:extLst>
                          <a:ext uri="{FF2B5EF4-FFF2-40B4-BE49-F238E27FC236}">
                            <a16:creationId xmlns:a16="http://schemas.microsoft.com/office/drawing/2014/main" id="{1D121F23-C507-C354-09FA-803B6AC615A0}"/>
                          </a:ext>
                        </a:extLst>
                      </p:cNvPr>
                      <p:cNvPicPr/>
                      <p:nvPr/>
                    </p:nvPicPr>
                    <p:blipFill>
                      <a:blip r:embed="rId24"/>
                      <a:stretch>
                        <a:fillRect/>
                      </a:stretch>
                    </p:blipFill>
                    <p:spPr>
                      <a:xfrm>
                        <a:off x="9554245" y="365125"/>
                        <a:ext cx="2162423" cy="1824544"/>
                      </a:xfrm>
                      <a:prstGeom prst="rect">
                        <a:avLst/>
                      </a:prstGeom>
                    </p:spPr>
                  </p:pic>
                </p:oleObj>
              </mc:Fallback>
            </mc:AlternateContent>
          </a:graphicData>
        </a:graphic>
      </p:graphicFrame>
    </p:spTree>
    <p:extLst>
      <p:ext uri="{BB962C8B-B14F-4D97-AF65-F5344CB8AC3E}">
        <p14:creationId xmlns:p14="http://schemas.microsoft.com/office/powerpoint/2010/main" val="3971157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58C0-E76D-1EFC-A836-F39E14D5ADF3}"/>
              </a:ext>
            </a:extLst>
          </p:cNvPr>
          <p:cNvSpPr>
            <a:spLocks noGrp="1"/>
          </p:cNvSpPr>
          <p:nvPr>
            <p:ph type="title"/>
          </p:nvPr>
        </p:nvSpPr>
        <p:spPr>
          <a:xfrm>
            <a:off x="308361" y="108751"/>
            <a:ext cx="10515600" cy="1325563"/>
          </a:xfrm>
        </p:spPr>
        <p:txBody>
          <a:bodyPr/>
          <a:lstStyle/>
          <a:p>
            <a:r>
              <a:rPr lang="en-US" dirty="0"/>
              <a:t>Kaizen vs </a:t>
            </a:r>
            <a:r>
              <a:rPr lang="en-US" dirty="0" err="1"/>
              <a:t>Kaikaku</a:t>
            </a:r>
            <a:r>
              <a:rPr lang="en-US" dirty="0"/>
              <a:t> – </a:t>
            </a:r>
            <a:r>
              <a:rPr lang="en-US" dirty="0" err="1"/>
              <a:t>erinevuse</a:t>
            </a:r>
            <a:r>
              <a:rPr lang="en-US" dirty="0"/>
              <a:t> </a:t>
            </a:r>
            <a:r>
              <a:rPr lang="en-US" dirty="0" err="1"/>
              <a:t>mõistmine</a:t>
            </a:r>
            <a:endParaRPr lang="en-US" dirty="0"/>
          </a:p>
        </p:txBody>
      </p:sp>
      <p:sp>
        <p:nvSpPr>
          <p:cNvPr id="3" name="Content Placeholder 2">
            <a:extLst>
              <a:ext uri="{FF2B5EF4-FFF2-40B4-BE49-F238E27FC236}">
                <a16:creationId xmlns:a16="http://schemas.microsoft.com/office/drawing/2014/main" id="{FB72BA02-EF8D-7EE3-A9FB-F3F3FFD4E605}"/>
              </a:ext>
            </a:extLst>
          </p:cNvPr>
          <p:cNvSpPr>
            <a:spLocks noGrp="1"/>
          </p:cNvSpPr>
          <p:nvPr>
            <p:ph idx="1"/>
          </p:nvPr>
        </p:nvSpPr>
        <p:spPr>
          <a:xfrm>
            <a:off x="445093" y="1329969"/>
            <a:ext cx="11578840" cy="5419280"/>
          </a:xfrm>
        </p:spPr>
        <p:txBody>
          <a:bodyPr>
            <a:normAutofit fontScale="77500" lnSpcReduction="20000"/>
          </a:bodyPr>
          <a:lstStyle/>
          <a:p>
            <a:pPr marL="0" indent="0">
              <a:buNone/>
            </a:pPr>
            <a:r>
              <a:rPr lang="en-US" sz="2400" dirty="0"/>
              <a:t>Kaizen vs </a:t>
            </a:r>
            <a:r>
              <a:rPr lang="en-US" sz="2400" dirty="0" err="1"/>
              <a:t>Kaikaku</a:t>
            </a:r>
            <a:r>
              <a:rPr lang="en-US" sz="2400" dirty="0"/>
              <a:t> – ka</a:t>
            </a:r>
            <a:r>
              <a:rPr lang="et-EE" sz="2400" dirty="0" err="1"/>
              <a:t>ks</a:t>
            </a:r>
            <a:r>
              <a:rPr lang="en-US" sz="2400" dirty="0"/>
              <a:t> </a:t>
            </a:r>
            <a:r>
              <a:rPr lang="en-US" sz="2400" dirty="0" err="1"/>
              <a:t>Jaapani</a:t>
            </a:r>
            <a:r>
              <a:rPr lang="en-US" sz="2400" dirty="0"/>
              <a:t> </a:t>
            </a:r>
            <a:r>
              <a:rPr lang="en-US" sz="2400" dirty="0" err="1"/>
              <a:t>pideva</a:t>
            </a:r>
            <a:r>
              <a:rPr lang="en-US" sz="2400" dirty="0"/>
              <a:t> </a:t>
            </a:r>
            <a:r>
              <a:rPr lang="en-US" sz="2400" dirty="0" err="1"/>
              <a:t>täiustamise</a:t>
            </a:r>
            <a:r>
              <a:rPr lang="en-US" sz="2400" dirty="0"/>
              <a:t> </a:t>
            </a:r>
            <a:r>
              <a:rPr lang="en-US" sz="2400" dirty="0" err="1"/>
              <a:t>ehk</a:t>
            </a:r>
            <a:r>
              <a:rPr lang="en-US" sz="2400" dirty="0"/>
              <a:t> Lean-</a:t>
            </a:r>
            <a:r>
              <a:rPr lang="en-US" sz="2400" dirty="0" err="1"/>
              <a:t>tootmise</a:t>
            </a:r>
            <a:r>
              <a:rPr lang="en-US" sz="2400" dirty="0"/>
              <a:t> </a:t>
            </a:r>
            <a:r>
              <a:rPr lang="en-US" sz="2400" dirty="0" err="1"/>
              <a:t>kontseptsiooni</a:t>
            </a:r>
            <a:endParaRPr lang="et-EE" sz="2400" dirty="0"/>
          </a:p>
          <a:p>
            <a:r>
              <a:rPr lang="en-US" sz="2400" dirty="0" err="1"/>
              <a:t>Mõisted</a:t>
            </a:r>
            <a:r>
              <a:rPr lang="en-US" sz="2400" dirty="0"/>
              <a:t> kaizen ja </a:t>
            </a:r>
            <a:r>
              <a:rPr lang="en-US" sz="2400" dirty="0" err="1"/>
              <a:t>kaikaku</a:t>
            </a:r>
            <a:r>
              <a:rPr lang="en-US" sz="2400" dirty="0"/>
              <a:t> on </a:t>
            </a:r>
            <a:r>
              <a:rPr lang="en-US" sz="2400" dirty="0" err="1"/>
              <a:t>Jaapanist</a:t>
            </a:r>
            <a:r>
              <a:rPr lang="en-US" sz="2400" dirty="0"/>
              <a:t> </a:t>
            </a:r>
            <a:r>
              <a:rPr lang="en-US" sz="2400" dirty="0" err="1"/>
              <a:t>pärit</a:t>
            </a:r>
            <a:r>
              <a:rPr lang="en-US" sz="2400" dirty="0"/>
              <a:t> ja </a:t>
            </a:r>
            <a:r>
              <a:rPr lang="en-US" sz="2400" dirty="0" err="1"/>
              <a:t>ülemaailmseks</a:t>
            </a:r>
            <a:r>
              <a:rPr lang="en-US" sz="2400" dirty="0"/>
              <a:t> </a:t>
            </a:r>
            <a:r>
              <a:rPr lang="en-US" sz="2400" dirty="0" err="1"/>
              <a:t>nähtuseks</a:t>
            </a:r>
            <a:r>
              <a:rPr lang="en-US" sz="2400" dirty="0"/>
              <a:t> </a:t>
            </a:r>
            <a:r>
              <a:rPr lang="en-US" sz="2400" dirty="0" err="1"/>
              <a:t>saanud</a:t>
            </a:r>
            <a:r>
              <a:rPr lang="en-US" sz="2400" dirty="0"/>
              <a:t> </a:t>
            </a:r>
            <a:r>
              <a:rPr lang="et-EE" sz="2400" dirty="0"/>
              <a:t>LEAN</a:t>
            </a:r>
            <a:r>
              <a:rPr lang="en-US" sz="2400" dirty="0"/>
              <a:t> </a:t>
            </a:r>
            <a:r>
              <a:rPr lang="en-US" sz="2400" dirty="0" err="1"/>
              <a:t>tootmise</a:t>
            </a:r>
            <a:r>
              <a:rPr lang="en-US" sz="2400" dirty="0"/>
              <a:t> </a:t>
            </a:r>
            <a:r>
              <a:rPr lang="en-US" sz="2400" dirty="0" err="1"/>
              <a:t>praktikas</a:t>
            </a:r>
            <a:r>
              <a:rPr lang="en-US" sz="2400" dirty="0"/>
              <a:t> </a:t>
            </a:r>
            <a:r>
              <a:rPr lang="en-US" sz="2400" dirty="0" err="1"/>
              <a:t>olulised</a:t>
            </a:r>
            <a:r>
              <a:rPr lang="en-US" sz="2400" dirty="0"/>
              <a:t> </a:t>
            </a:r>
            <a:r>
              <a:rPr lang="en-US" sz="2400" dirty="0" err="1"/>
              <a:t>mõisted</a:t>
            </a:r>
            <a:r>
              <a:rPr lang="en-US" sz="2400" dirty="0"/>
              <a:t>. </a:t>
            </a:r>
            <a:endParaRPr lang="et-EE" sz="2400" dirty="0"/>
          </a:p>
          <a:p>
            <a:r>
              <a:rPr lang="en-US" sz="2400" dirty="0" err="1"/>
              <a:t>Paljude</a:t>
            </a:r>
            <a:r>
              <a:rPr lang="en-US" sz="2400" dirty="0"/>
              <a:t> </a:t>
            </a:r>
            <a:r>
              <a:rPr lang="en-US" sz="2400" dirty="0" err="1"/>
              <a:t>inimeste</a:t>
            </a:r>
            <a:r>
              <a:rPr lang="en-US" sz="2400" dirty="0"/>
              <a:t> </a:t>
            </a:r>
            <a:r>
              <a:rPr lang="en-US" sz="2400" dirty="0" err="1"/>
              <a:t>poolt</a:t>
            </a:r>
            <a:r>
              <a:rPr lang="en-US" sz="2400" dirty="0"/>
              <a:t> </a:t>
            </a:r>
            <a:r>
              <a:rPr lang="en-US" sz="2400" dirty="0" err="1"/>
              <a:t>vaheldumisi</a:t>
            </a:r>
            <a:r>
              <a:rPr lang="en-US" sz="2400" dirty="0"/>
              <a:t> </a:t>
            </a:r>
            <a:r>
              <a:rPr lang="en-US" sz="2400" dirty="0" err="1"/>
              <a:t>kasutatavad</a:t>
            </a:r>
            <a:r>
              <a:rPr lang="en-US" sz="2400" dirty="0"/>
              <a:t> </a:t>
            </a:r>
            <a:r>
              <a:rPr lang="en-US" sz="2400" dirty="0" err="1"/>
              <a:t>sõnad</a:t>
            </a:r>
            <a:r>
              <a:rPr lang="en-US" sz="2400" dirty="0"/>
              <a:t> kaizen ja </a:t>
            </a:r>
            <a:r>
              <a:rPr lang="en-US" sz="2400" dirty="0" err="1"/>
              <a:t>kaikaku</a:t>
            </a:r>
            <a:r>
              <a:rPr lang="en-US" sz="2400" dirty="0"/>
              <a:t> </a:t>
            </a:r>
            <a:r>
              <a:rPr lang="en-US" sz="2400" dirty="0" err="1"/>
              <a:t>viitavad</a:t>
            </a:r>
            <a:r>
              <a:rPr lang="en-US" sz="2400" dirty="0"/>
              <a:t> </a:t>
            </a:r>
            <a:r>
              <a:rPr lang="en-US" sz="2400" dirty="0" err="1"/>
              <a:t>tegelikult</a:t>
            </a:r>
            <a:r>
              <a:rPr lang="en-US" sz="2400" dirty="0"/>
              <a:t> </a:t>
            </a:r>
            <a:r>
              <a:rPr lang="en-US" sz="2400" dirty="0" err="1"/>
              <a:t>kahele</a:t>
            </a:r>
            <a:r>
              <a:rPr lang="en-US" sz="2400" dirty="0"/>
              <a:t> </a:t>
            </a:r>
            <a:r>
              <a:rPr lang="en-US" sz="2400" dirty="0" err="1"/>
              <a:t>erinevale</a:t>
            </a:r>
            <a:r>
              <a:rPr lang="en-US" sz="2400" dirty="0"/>
              <a:t> </a:t>
            </a:r>
            <a:r>
              <a:rPr lang="en-US" sz="2400" dirty="0" err="1"/>
              <a:t>lähenemisviisile</a:t>
            </a:r>
            <a:r>
              <a:rPr lang="en-US" sz="2400" dirty="0"/>
              <a:t> </a:t>
            </a:r>
            <a:r>
              <a:rPr lang="en-US" sz="2400" dirty="0" err="1"/>
              <a:t>äritegevuse</a:t>
            </a:r>
            <a:r>
              <a:rPr lang="en-US" sz="2400" dirty="0"/>
              <a:t> </a:t>
            </a:r>
            <a:r>
              <a:rPr lang="en-US" sz="2400" dirty="0" err="1"/>
              <a:t>parandamiseks</a:t>
            </a:r>
            <a:r>
              <a:rPr lang="en-US" sz="2400" dirty="0"/>
              <a:t>. </a:t>
            </a:r>
            <a:endParaRPr lang="et-EE" sz="2400" dirty="0"/>
          </a:p>
          <a:p>
            <a:r>
              <a:rPr lang="en-US" sz="2400" dirty="0" err="1"/>
              <a:t>Kaizeni</a:t>
            </a:r>
            <a:r>
              <a:rPr lang="en-US" sz="2400" dirty="0"/>
              <a:t> ja </a:t>
            </a:r>
            <a:r>
              <a:rPr lang="en-US" sz="2400" dirty="0" err="1"/>
              <a:t>kaikaku</a:t>
            </a:r>
            <a:r>
              <a:rPr lang="en-US" sz="2400" dirty="0"/>
              <a:t> </a:t>
            </a:r>
            <a:r>
              <a:rPr lang="en-US" sz="2400" dirty="0" err="1"/>
              <a:t>erinevuse</a:t>
            </a:r>
            <a:r>
              <a:rPr lang="en-US" sz="2400" dirty="0"/>
              <a:t> </a:t>
            </a:r>
            <a:r>
              <a:rPr lang="en-US" sz="2400" dirty="0" err="1"/>
              <a:t>mõistmine</a:t>
            </a:r>
            <a:r>
              <a:rPr lang="en-US" sz="2400" dirty="0"/>
              <a:t> on </a:t>
            </a:r>
            <a:r>
              <a:rPr lang="en-US" sz="2400" dirty="0" err="1"/>
              <a:t>kriitilise</a:t>
            </a:r>
            <a:r>
              <a:rPr lang="en-US" sz="2400" dirty="0"/>
              <a:t> </a:t>
            </a:r>
            <a:r>
              <a:rPr lang="en-US" sz="2400" dirty="0" err="1"/>
              <a:t>tähtsusega</a:t>
            </a:r>
            <a:r>
              <a:rPr lang="en-US" sz="2400" dirty="0"/>
              <a:t> </a:t>
            </a:r>
            <a:r>
              <a:rPr lang="en-US" sz="2400" dirty="0" err="1"/>
              <a:t>ettevõtetele</a:t>
            </a:r>
            <a:r>
              <a:rPr lang="en-US" sz="2400" dirty="0"/>
              <a:t>, </a:t>
            </a:r>
            <a:r>
              <a:rPr lang="en-US" sz="2400" dirty="0" err="1"/>
              <a:t>kes</a:t>
            </a:r>
            <a:r>
              <a:rPr lang="en-US" sz="2400" dirty="0"/>
              <a:t> </a:t>
            </a:r>
            <a:r>
              <a:rPr lang="en-US" sz="2400" dirty="0" err="1"/>
              <a:t>püüavad</a:t>
            </a:r>
            <a:r>
              <a:rPr lang="en-US" sz="2400" dirty="0"/>
              <a:t> </a:t>
            </a:r>
            <a:r>
              <a:rPr lang="en-US" sz="2400" dirty="0" err="1"/>
              <a:t>mõlemat</a:t>
            </a:r>
            <a:r>
              <a:rPr lang="en-US" sz="2400" dirty="0"/>
              <a:t> </a:t>
            </a:r>
            <a:r>
              <a:rPr lang="en-US" sz="2400" dirty="0" err="1"/>
              <a:t>strateegiat</a:t>
            </a:r>
            <a:r>
              <a:rPr lang="en-US" sz="2400" dirty="0"/>
              <a:t> </a:t>
            </a:r>
            <a:r>
              <a:rPr lang="en-US" sz="2400" dirty="0" err="1"/>
              <a:t>kasutada</a:t>
            </a:r>
            <a:r>
              <a:rPr lang="en-US" sz="2400" dirty="0"/>
              <a:t> </a:t>
            </a:r>
            <a:r>
              <a:rPr lang="en-US" sz="2400" dirty="0" err="1"/>
              <a:t>efektiivsuse</a:t>
            </a:r>
            <a:r>
              <a:rPr lang="en-US" sz="2400" dirty="0"/>
              <a:t> ja </a:t>
            </a:r>
            <a:r>
              <a:rPr lang="en-US" sz="2400" dirty="0" err="1"/>
              <a:t>tootlikkuse</a:t>
            </a:r>
            <a:r>
              <a:rPr lang="en-US" sz="2400" dirty="0"/>
              <a:t> </a:t>
            </a:r>
            <a:r>
              <a:rPr lang="en-US" sz="2400" dirty="0" err="1"/>
              <a:t>maksimeerimiseks</a:t>
            </a:r>
            <a:r>
              <a:rPr lang="en-US" sz="2400" dirty="0"/>
              <a:t>.</a:t>
            </a:r>
            <a:endParaRPr lang="et-EE" sz="2400" dirty="0"/>
          </a:p>
          <a:p>
            <a:r>
              <a:rPr lang="en-US" sz="2400" dirty="0"/>
              <a:t>Kaizen on </a:t>
            </a:r>
            <a:r>
              <a:rPr lang="en-US" sz="2400" dirty="0" err="1"/>
              <a:t>kontseptsioon</a:t>
            </a:r>
            <a:r>
              <a:rPr lang="en-US" sz="2400" dirty="0"/>
              <a:t>, mis </a:t>
            </a:r>
            <a:r>
              <a:rPr lang="en-US" sz="2400" dirty="0" err="1"/>
              <a:t>viitab</a:t>
            </a:r>
            <a:r>
              <a:rPr lang="en-US" sz="2400" dirty="0"/>
              <a:t> </a:t>
            </a:r>
            <a:r>
              <a:rPr lang="en-US" sz="2400" dirty="0" err="1"/>
              <a:t>organisatsiooni</a:t>
            </a:r>
            <a:r>
              <a:rPr lang="en-US" sz="2400" dirty="0"/>
              <a:t> sees </a:t>
            </a:r>
            <a:r>
              <a:rPr lang="en-US" sz="2400" dirty="0" err="1"/>
              <a:t>järkjärgulistele</a:t>
            </a:r>
            <a:r>
              <a:rPr lang="en-US" sz="2400" dirty="0"/>
              <a:t> </a:t>
            </a:r>
            <a:r>
              <a:rPr lang="en-US" sz="2400" dirty="0" err="1"/>
              <a:t>täiustustele</a:t>
            </a:r>
            <a:r>
              <a:rPr lang="en-US" sz="2400" dirty="0"/>
              <a:t>. </a:t>
            </a:r>
            <a:r>
              <a:rPr lang="en-US" sz="2400" dirty="0" err="1"/>
              <a:t>Kaizeni</a:t>
            </a:r>
            <a:r>
              <a:rPr lang="en-US" sz="2400" dirty="0"/>
              <a:t> </a:t>
            </a:r>
            <a:r>
              <a:rPr lang="en-US" sz="2400" dirty="0" err="1"/>
              <a:t>eesmärk</a:t>
            </a:r>
            <a:r>
              <a:rPr lang="en-US" sz="2400" dirty="0"/>
              <a:t> on </a:t>
            </a:r>
            <a:r>
              <a:rPr lang="en-US" sz="2400" dirty="0" err="1"/>
              <a:t>pidev</a:t>
            </a:r>
            <a:r>
              <a:rPr lang="en-US" sz="2400" dirty="0"/>
              <a:t> </a:t>
            </a:r>
            <a:r>
              <a:rPr lang="en-US" sz="2400" dirty="0" err="1"/>
              <a:t>täiustamine</a:t>
            </a:r>
            <a:r>
              <a:rPr lang="en-US" sz="2400" dirty="0"/>
              <a:t> </a:t>
            </a:r>
            <a:r>
              <a:rPr lang="en-US" sz="2400" dirty="0" err="1"/>
              <a:t>aja</a:t>
            </a:r>
            <a:r>
              <a:rPr lang="en-US" sz="2400" dirty="0"/>
              <a:t> </a:t>
            </a:r>
            <a:r>
              <a:rPr lang="en-US" sz="2400" dirty="0" err="1"/>
              <a:t>jooksul</a:t>
            </a:r>
            <a:r>
              <a:rPr lang="en-US" sz="2400" dirty="0"/>
              <a:t> </a:t>
            </a:r>
            <a:r>
              <a:rPr lang="en-US" sz="2400" dirty="0" err="1"/>
              <a:t>tehtavate</a:t>
            </a:r>
            <a:r>
              <a:rPr lang="en-US" sz="2400" dirty="0"/>
              <a:t> </a:t>
            </a:r>
            <a:r>
              <a:rPr lang="en-US" sz="2400" dirty="0" err="1"/>
              <a:t>väikeste</a:t>
            </a:r>
            <a:r>
              <a:rPr lang="en-US" sz="2400" dirty="0"/>
              <a:t> </a:t>
            </a:r>
            <a:r>
              <a:rPr lang="en-US" sz="2400" dirty="0" err="1"/>
              <a:t>muudatuste</a:t>
            </a:r>
            <a:r>
              <a:rPr lang="en-US" sz="2400" dirty="0"/>
              <a:t> kaudu. </a:t>
            </a:r>
            <a:r>
              <a:rPr lang="en-US" sz="2400" dirty="0" err="1"/>
              <a:t>Kaizeni</a:t>
            </a:r>
            <a:r>
              <a:rPr lang="en-US" sz="2400" dirty="0"/>
              <a:t> </a:t>
            </a:r>
            <a:r>
              <a:rPr lang="en-US" sz="2400" dirty="0" err="1"/>
              <a:t>tavad</a:t>
            </a:r>
            <a:r>
              <a:rPr lang="en-US" sz="2400" dirty="0"/>
              <a:t> </a:t>
            </a:r>
            <a:r>
              <a:rPr lang="en-US" sz="2400" dirty="0" err="1"/>
              <a:t>keskenduvad</a:t>
            </a:r>
            <a:r>
              <a:rPr lang="en-US" sz="2400" dirty="0"/>
              <a:t> </a:t>
            </a:r>
            <a:r>
              <a:rPr lang="en-US" sz="2400" dirty="0" err="1"/>
              <a:t>olemasolevate</a:t>
            </a:r>
            <a:r>
              <a:rPr lang="en-US" sz="2400" dirty="0"/>
              <a:t> </a:t>
            </a:r>
            <a:r>
              <a:rPr lang="en-US" sz="2400" dirty="0" err="1"/>
              <a:t>protseduuride</a:t>
            </a:r>
            <a:r>
              <a:rPr lang="en-US" sz="2400" dirty="0"/>
              <a:t> </a:t>
            </a:r>
            <a:r>
              <a:rPr lang="en-US" sz="2400" dirty="0" err="1"/>
              <a:t>optimeerimisele</a:t>
            </a:r>
            <a:r>
              <a:rPr lang="en-US" sz="2400" dirty="0"/>
              <a:t>; Need </a:t>
            </a:r>
            <a:r>
              <a:rPr lang="en-US" sz="2400" dirty="0" err="1"/>
              <a:t>võivad</a:t>
            </a:r>
            <a:r>
              <a:rPr lang="en-US" sz="2400" dirty="0"/>
              <a:t> </a:t>
            </a:r>
            <a:r>
              <a:rPr lang="en-US" sz="2400" dirty="0" err="1"/>
              <a:t>hõlmata</a:t>
            </a:r>
            <a:r>
              <a:rPr lang="en-US" sz="2400" dirty="0"/>
              <a:t> </a:t>
            </a:r>
            <a:r>
              <a:rPr lang="en-US" sz="2400" dirty="0" err="1"/>
              <a:t>väiksemaid</a:t>
            </a:r>
            <a:r>
              <a:rPr lang="en-US" sz="2400" dirty="0"/>
              <a:t> </a:t>
            </a:r>
            <a:r>
              <a:rPr lang="en-US" sz="2400" dirty="0" err="1"/>
              <a:t>kohandusi</a:t>
            </a:r>
            <a:r>
              <a:rPr lang="en-US" sz="2400" dirty="0"/>
              <a:t>, </a:t>
            </a:r>
            <a:r>
              <a:rPr lang="en-US" sz="2400" dirty="0" err="1"/>
              <a:t>näiteks</a:t>
            </a:r>
            <a:r>
              <a:rPr lang="en-US" sz="2400" dirty="0"/>
              <a:t> </a:t>
            </a:r>
            <a:r>
              <a:rPr lang="en-US" sz="2400" dirty="0" err="1"/>
              <a:t>protsesside</a:t>
            </a:r>
            <a:r>
              <a:rPr lang="en-US" sz="2400" dirty="0"/>
              <a:t> </a:t>
            </a:r>
            <a:r>
              <a:rPr lang="en-US" sz="2400" dirty="0" err="1"/>
              <a:t>sujuvamaks</a:t>
            </a:r>
            <a:r>
              <a:rPr lang="en-US" sz="2400" dirty="0"/>
              <a:t> </a:t>
            </a:r>
            <a:r>
              <a:rPr lang="en-US" sz="2400" dirty="0" err="1"/>
              <a:t>muutmist</a:t>
            </a:r>
            <a:r>
              <a:rPr lang="en-US" sz="2400" dirty="0"/>
              <a:t> </a:t>
            </a:r>
            <a:r>
              <a:rPr lang="en-US" sz="2400" dirty="0" err="1"/>
              <a:t>või</a:t>
            </a:r>
            <a:r>
              <a:rPr lang="en-US" sz="2400" dirty="0"/>
              <a:t> </a:t>
            </a:r>
            <a:r>
              <a:rPr lang="en-US" sz="2400" dirty="0" err="1"/>
              <a:t>uute</a:t>
            </a:r>
            <a:r>
              <a:rPr lang="en-US" sz="2400" dirty="0"/>
              <a:t> </a:t>
            </a:r>
            <a:r>
              <a:rPr lang="en-US" sz="2400" dirty="0" err="1"/>
              <a:t>tehnoloogiate</a:t>
            </a:r>
            <a:r>
              <a:rPr lang="en-US" sz="2400" dirty="0"/>
              <a:t> </a:t>
            </a:r>
            <a:r>
              <a:rPr lang="en-US" sz="2400" dirty="0" err="1"/>
              <a:t>rakendamist</a:t>
            </a:r>
            <a:r>
              <a:rPr lang="en-US" sz="2400" dirty="0"/>
              <a:t>. </a:t>
            </a:r>
            <a:r>
              <a:rPr lang="en-US" sz="2400" dirty="0" err="1"/>
              <a:t>Väikesemahulisi</a:t>
            </a:r>
            <a:r>
              <a:rPr lang="en-US" sz="2400" dirty="0"/>
              <a:t> </a:t>
            </a:r>
            <a:r>
              <a:rPr lang="en-US" sz="2400" dirty="0" err="1"/>
              <a:t>kaizeni</a:t>
            </a:r>
            <a:r>
              <a:rPr lang="en-US" sz="2400" dirty="0"/>
              <a:t> </a:t>
            </a:r>
            <a:r>
              <a:rPr lang="en-US" sz="2400" dirty="0" err="1"/>
              <a:t>algatusi</a:t>
            </a:r>
            <a:r>
              <a:rPr lang="en-US" sz="2400" dirty="0"/>
              <a:t> </a:t>
            </a:r>
            <a:r>
              <a:rPr lang="en-US" sz="2400" dirty="0" err="1"/>
              <a:t>saab</a:t>
            </a:r>
            <a:r>
              <a:rPr lang="en-US" sz="2400" dirty="0"/>
              <a:t> </a:t>
            </a:r>
            <a:r>
              <a:rPr lang="en-US" sz="2400" dirty="0" err="1"/>
              <a:t>kiiresti</a:t>
            </a:r>
            <a:r>
              <a:rPr lang="en-US" sz="2400" dirty="0"/>
              <a:t> </a:t>
            </a:r>
            <a:r>
              <a:rPr lang="en-US" sz="2400" dirty="0" err="1"/>
              <a:t>ellu</a:t>
            </a:r>
            <a:r>
              <a:rPr lang="en-US" sz="2400" dirty="0"/>
              <a:t> </a:t>
            </a:r>
            <a:r>
              <a:rPr lang="en-US" sz="2400" dirty="0" err="1"/>
              <a:t>viia</a:t>
            </a:r>
            <a:r>
              <a:rPr lang="en-US" sz="2400" dirty="0"/>
              <a:t> ja need </a:t>
            </a:r>
            <a:r>
              <a:rPr lang="en-US" sz="2400" dirty="0" err="1"/>
              <a:t>nõuavad</a:t>
            </a:r>
            <a:r>
              <a:rPr lang="en-US" sz="2400" dirty="0"/>
              <a:t> </a:t>
            </a:r>
            <a:r>
              <a:rPr lang="en-US" sz="2400" dirty="0" err="1"/>
              <a:t>minimaalseid</a:t>
            </a:r>
            <a:r>
              <a:rPr lang="en-US" sz="2400" dirty="0"/>
              <a:t> </a:t>
            </a:r>
            <a:r>
              <a:rPr lang="en-US" sz="2400" dirty="0" err="1"/>
              <a:t>ressursse</a:t>
            </a:r>
            <a:r>
              <a:rPr lang="en-US" sz="2400" dirty="0"/>
              <a:t>, </a:t>
            </a:r>
            <a:r>
              <a:rPr lang="en-US" sz="2400" dirty="0" err="1"/>
              <a:t>võimaldades</a:t>
            </a:r>
            <a:r>
              <a:rPr lang="en-US" sz="2400" dirty="0"/>
              <a:t> </a:t>
            </a:r>
            <a:r>
              <a:rPr lang="en-US" sz="2400" dirty="0" err="1"/>
              <a:t>suhteliselt</a:t>
            </a:r>
            <a:r>
              <a:rPr lang="en-US" sz="2400" dirty="0"/>
              <a:t> </a:t>
            </a:r>
            <a:r>
              <a:rPr lang="en-US" sz="2400" dirty="0" err="1"/>
              <a:t>vähese</a:t>
            </a:r>
            <a:r>
              <a:rPr lang="en-US" sz="2400" dirty="0"/>
              <a:t> </a:t>
            </a:r>
            <a:r>
              <a:rPr lang="en-US" sz="2400" dirty="0" err="1"/>
              <a:t>pingutusega</a:t>
            </a:r>
            <a:r>
              <a:rPr lang="en-US" sz="2400" dirty="0"/>
              <a:t> </a:t>
            </a:r>
            <a:r>
              <a:rPr lang="en-US" sz="2400" dirty="0" err="1"/>
              <a:t>märkimisväärset</a:t>
            </a:r>
            <a:r>
              <a:rPr lang="en-US" sz="2400" dirty="0"/>
              <a:t> </a:t>
            </a:r>
            <a:r>
              <a:rPr lang="en-US" sz="2400" dirty="0" err="1"/>
              <a:t>edu</a:t>
            </a:r>
            <a:r>
              <a:rPr lang="en-US" sz="2400" dirty="0"/>
              <a:t> </a:t>
            </a:r>
            <a:r>
              <a:rPr lang="en-US" sz="2400" dirty="0" err="1"/>
              <a:t>saavutada</a:t>
            </a:r>
            <a:r>
              <a:rPr lang="en-US" sz="2400" dirty="0"/>
              <a:t>.</a:t>
            </a:r>
            <a:endParaRPr lang="et-EE" sz="2400" dirty="0"/>
          </a:p>
          <a:p>
            <a:r>
              <a:rPr lang="et-EE" sz="2400" dirty="0"/>
              <a:t>K</a:t>
            </a:r>
            <a:r>
              <a:rPr lang="en-US" sz="2400" dirty="0" err="1"/>
              <a:t>aikaku</a:t>
            </a:r>
            <a:r>
              <a:rPr lang="en-US" sz="2400" dirty="0"/>
              <a:t> </a:t>
            </a:r>
            <a:r>
              <a:rPr lang="en-US" sz="2400" dirty="0" err="1"/>
              <a:t>viitab</a:t>
            </a:r>
            <a:r>
              <a:rPr lang="en-US" sz="2400" dirty="0"/>
              <a:t> </a:t>
            </a:r>
            <a:r>
              <a:rPr lang="en-US" sz="2400" dirty="0" err="1"/>
              <a:t>ulatuslikele</a:t>
            </a:r>
            <a:r>
              <a:rPr lang="en-US" sz="2400" dirty="0"/>
              <a:t>, </a:t>
            </a:r>
            <a:r>
              <a:rPr lang="en-US" sz="2400" dirty="0" err="1"/>
              <a:t>dramaatilistele</a:t>
            </a:r>
            <a:r>
              <a:rPr lang="en-US" sz="2400" dirty="0"/>
              <a:t> </a:t>
            </a:r>
            <a:r>
              <a:rPr lang="en-US" sz="2400" dirty="0" err="1"/>
              <a:t>muudatustele</a:t>
            </a:r>
            <a:r>
              <a:rPr lang="en-US" sz="2400" dirty="0"/>
              <a:t>, </a:t>
            </a:r>
            <a:r>
              <a:rPr lang="en-US" sz="2400" dirty="0" err="1"/>
              <a:t>mida</a:t>
            </a:r>
            <a:r>
              <a:rPr lang="en-US" sz="2400" dirty="0"/>
              <a:t> </a:t>
            </a:r>
            <a:r>
              <a:rPr lang="en-US" sz="2400" dirty="0" err="1"/>
              <a:t>rakendatakse</a:t>
            </a:r>
            <a:r>
              <a:rPr lang="en-US" sz="2400" dirty="0"/>
              <a:t> </a:t>
            </a:r>
            <a:r>
              <a:rPr lang="en-US" sz="2400" dirty="0" err="1"/>
              <a:t>kiiresti</a:t>
            </a:r>
            <a:r>
              <a:rPr lang="en-US" sz="2400" dirty="0"/>
              <a:t> </a:t>
            </a:r>
            <a:r>
              <a:rPr lang="en-US" sz="2400" dirty="0" err="1"/>
              <a:t>dramaatiliste</a:t>
            </a:r>
            <a:r>
              <a:rPr lang="en-US" sz="2400" dirty="0"/>
              <a:t> </a:t>
            </a:r>
            <a:r>
              <a:rPr lang="en-US" sz="2400" dirty="0" err="1"/>
              <a:t>tulemuste</a:t>
            </a:r>
            <a:r>
              <a:rPr lang="en-US" sz="2400" dirty="0"/>
              <a:t> </a:t>
            </a:r>
            <a:r>
              <a:rPr lang="en-US" sz="2400" dirty="0" err="1"/>
              <a:t>saavutamiseks</a:t>
            </a:r>
            <a:r>
              <a:rPr lang="en-US" sz="2400" dirty="0"/>
              <a:t>. </a:t>
            </a:r>
            <a:r>
              <a:rPr lang="en-US" sz="2400" dirty="0" err="1"/>
              <a:t>Protseduuride</a:t>
            </a:r>
            <a:r>
              <a:rPr lang="en-US" sz="2400" dirty="0"/>
              <a:t> </a:t>
            </a:r>
            <a:r>
              <a:rPr lang="en-US" sz="2400" dirty="0" err="1"/>
              <a:t>järkjärgulise</a:t>
            </a:r>
            <a:r>
              <a:rPr lang="en-US" sz="2400" dirty="0"/>
              <a:t> </a:t>
            </a:r>
            <a:r>
              <a:rPr lang="en-US" sz="2400" dirty="0" err="1"/>
              <a:t>muutmise</a:t>
            </a:r>
            <a:r>
              <a:rPr lang="en-US" sz="2400" dirty="0"/>
              <a:t> </a:t>
            </a:r>
            <a:r>
              <a:rPr lang="en-US" sz="2400" dirty="0" err="1"/>
              <a:t>asemel</a:t>
            </a:r>
            <a:r>
              <a:rPr lang="en-US" sz="2400" dirty="0"/>
              <a:t> </a:t>
            </a:r>
            <a:r>
              <a:rPr lang="en-US" sz="2400" dirty="0" err="1"/>
              <a:t>hõlmab</a:t>
            </a:r>
            <a:r>
              <a:rPr lang="en-US" sz="2400" dirty="0"/>
              <a:t> </a:t>
            </a:r>
            <a:r>
              <a:rPr lang="en-US" sz="2400" dirty="0" err="1"/>
              <a:t>kaikaku</a:t>
            </a:r>
            <a:r>
              <a:rPr lang="en-US" sz="2400" dirty="0"/>
              <a:t> </a:t>
            </a:r>
            <a:r>
              <a:rPr lang="en-US" sz="2400" dirty="0" err="1"/>
              <a:t>suuri</a:t>
            </a:r>
            <a:r>
              <a:rPr lang="en-US" sz="2400" dirty="0"/>
              <a:t> </a:t>
            </a:r>
            <a:r>
              <a:rPr lang="en-US" sz="2400" dirty="0" err="1"/>
              <a:t>muudatusi</a:t>
            </a:r>
            <a:r>
              <a:rPr lang="en-US" sz="2400" dirty="0"/>
              <a:t>, mis </a:t>
            </a:r>
            <a:r>
              <a:rPr lang="en-US" sz="2400" dirty="0" err="1"/>
              <a:t>võivad</a:t>
            </a:r>
            <a:r>
              <a:rPr lang="en-US" sz="2400" dirty="0"/>
              <a:t> </a:t>
            </a:r>
            <a:r>
              <a:rPr lang="en-US" sz="2400" dirty="0" err="1"/>
              <a:t>organisatsiooni</a:t>
            </a:r>
            <a:r>
              <a:rPr lang="en-US" sz="2400" dirty="0"/>
              <a:t> </a:t>
            </a:r>
            <a:r>
              <a:rPr lang="en-US" sz="2400" dirty="0" err="1"/>
              <a:t>toimimist</a:t>
            </a:r>
            <a:r>
              <a:rPr lang="en-US" sz="2400" dirty="0"/>
              <a:t> </a:t>
            </a:r>
            <a:r>
              <a:rPr lang="en-US" sz="2400" dirty="0" err="1"/>
              <a:t>radikaalselt</a:t>
            </a:r>
            <a:r>
              <a:rPr lang="en-US" sz="2400" dirty="0"/>
              <a:t> </a:t>
            </a:r>
            <a:r>
              <a:rPr lang="en-US" sz="2400" dirty="0" err="1"/>
              <a:t>muuta</a:t>
            </a:r>
            <a:r>
              <a:rPr lang="en-US" sz="2400" dirty="0"/>
              <a:t>. </a:t>
            </a:r>
            <a:r>
              <a:rPr lang="en-US" sz="2400" dirty="0" err="1"/>
              <a:t>Kaikaku</a:t>
            </a:r>
            <a:r>
              <a:rPr lang="en-US" sz="2400" dirty="0"/>
              <a:t> </a:t>
            </a:r>
            <a:r>
              <a:rPr lang="en-US" sz="2400" dirty="0" err="1"/>
              <a:t>nõuab</a:t>
            </a:r>
            <a:r>
              <a:rPr lang="en-US" sz="2400" dirty="0"/>
              <a:t> </a:t>
            </a:r>
            <a:r>
              <a:rPr lang="en-US" sz="2400" dirty="0" err="1"/>
              <a:t>tavaliselt</a:t>
            </a:r>
            <a:r>
              <a:rPr lang="en-US" sz="2400" dirty="0"/>
              <a:t> </a:t>
            </a:r>
            <a:r>
              <a:rPr lang="en-US" sz="2400" dirty="0" err="1"/>
              <a:t>ressursside</a:t>
            </a:r>
            <a:r>
              <a:rPr lang="en-US" sz="2400" dirty="0"/>
              <a:t> </a:t>
            </a:r>
            <a:r>
              <a:rPr lang="en-US" sz="2400" dirty="0" err="1"/>
              <a:t>sissevoolu</a:t>
            </a:r>
            <a:r>
              <a:rPr lang="en-US" sz="2400" dirty="0"/>
              <a:t>, </a:t>
            </a:r>
            <a:r>
              <a:rPr lang="en-US" sz="2400" dirty="0" err="1"/>
              <a:t>kuid</a:t>
            </a:r>
            <a:r>
              <a:rPr lang="en-US" sz="2400" dirty="0"/>
              <a:t> </a:t>
            </a:r>
            <a:r>
              <a:rPr lang="en-US" sz="2400" dirty="0" err="1"/>
              <a:t>tõhusa</a:t>
            </a:r>
            <a:r>
              <a:rPr lang="en-US" sz="2400" dirty="0"/>
              <a:t> </a:t>
            </a:r>
            <a:r>
              <a:rPr lang="en-US" sz="2400" dirty="0" err="1"/>
              <a:t>rakendamise</a:t>
            </a:r>
            <a:r>
              <a:rPr lang="en-US" sz="2400" dirty="0"/>
              <a:t> </a:t>
            </a:r>
            <a:r>
              <a:rPr lang="en-US" sz="2400" dirty="0" err="1"/>
              <a:t>korral</a:t>
            </a:r>
            <a:r>
              <a:rPr lang="en-US" sz="2400" dirty="0"/>
              <a:t> </a:t>
            </a:r>
            <a:r>
              <a:rPr lang="en-US" sz="2400" dirty="0" err="1"/>
              <a:t>võib</a:t>
            </a:r>
            <a:r>
              <a:rPr lang="en-US" sz="2400" dirty="0"/>
              <a:t> see </a:t>
            </a:r>
            <a:r>
              <a:rPr lang="en-US" sz="2400" dirty="0" err="1"/>
              <a:t>luua</a:t>
            </a:r>
            <a:r>
              <a:rPr lang="en-US" sz="2400" dirty="0"/>
              <a:t> </a:t>
            </a:r>
            <a:r>
              <a:rPr lang="en-US" sz="2400" dirty="0" err="1"/>
              <a:t>pikaajalisi</a:t>
            </a:r>
            <a:r>
              <a:rPr lang="en-US" sz="2400" dirty="0"/>
              <a:t> </a:t>
            </a:r>
            <a:r>
              <a:rPr lang="en-US" sz="2400" dirty="0" err="1"/>
              <a:t>muutusi</a:t>
            </a:r>
            <a:r>
              <a:rPr lang="en-US" sz="2400" dirty="0"/>
              <a:t>.</a:t>
            </a:r>
            <a:endParaRPr lang="et-EE" sz="2400" dirty="0"/>
          </a:p>
          <a:p>
            <a:r>
              <a:rPr lang="en-US" sz="2400" dirty="0" err="1"/>
              <a:t>Edukaimad</a:t>
            </a:r>
            <a:r>
              <a:rPr lang="en-US" sz="2400" dirty="0"/>
              <a:t> </a:t>
            </a:r>
            <a:r>
              <a:rPr lang="en-US" sz="2400" dirty="0" err="1"/>
              <a:t>organisatsioonid</a:t>
            </a:r>
            <a:r>
              <a:rPr lang="en-US" sz="2400" dirty="0"/>
              <a:t> </a:t>
            </a:r>
            <a:r>
              <a:rPr lang="en-US" sz="2400" dirty="0" err="1"/>
              <a:t>kasutavad</a:t>
            </a:r>
            <a:r>
              <a:rPr lang="en-US" sz="2400" dirty="0"/>
              <a:t> </a:t>
            </a:r>
            <a:r>
              <a:rPr lang="en-US" sz="2400" dirty="0" err="1"/>
              <a:t>kaizenit</a:t>
            </a:r>
            <a:r>
              <a:rPr lang="en-US" sz="2400" dirty="0"/>
              <a:t> ja </a:t>
            </a:r>
            <a:r>
              <a:rPr lang="en-US" sz="2400" dirty="0" err="1"/>
              <a:t>kaikakut</a:t>
            </a:r>
            <a:r>
              <a:rPr lang="en-US" sz="2400" dirty="0"/>
              <a:t> </a:t>
            </a:r>
            <a:r>
              <a:rPr lang="en-US" sz="2400" dirty="0" err="1"/>
              <a:t>sageli</a:t>
            </a:r>
            <a:r>
              <a:rPr lang="en-US" sz="2400" dirty="0"/>
              <a:t> </a:t>
            </a:r>
            <a:r>
              <a:rPr lang="en-US" sz="2400" dirty="0" err="1"/>
              <a:t>koos</a:t>
            </a:r>
            <a:r>
              <a:rPr lang="en-US" sz="2400" dirty="0"/>
              <a:t>, et </a:t>
            </a:r>
            <a:r>
              <a:rPr lang="en-US" sz="2400" dirty="0" err="1"/>
              <a:t>saada</a:t>
            </a:r>
            <a:r>
              <a:rPr lang="en-US" sz="2400" dirty="0"/>
              <a:t> </a:t>
            </a:r>
            <a:r>
              <a:rPr lang="en-US" sz="2400" dirty="0" err="1"/>
              <a:t>mõlema</a:t>
            </a:r>
            <a:r>
              <a:rPr lang="en-US" sz="2400" dirty="0"/>
              <a:t> </a:t>
            </a:r>
            <a:r>
              <a:rPr lang="en-US" sz="2400" dirty="0" err="1"/>
              <a:t>lähenemisviisi</a:t>
            </a:r>
            <a:r>
              <a:rPr lang="en-US" sz="2400" dirty="0"/>
              <a:t> </a:t>
            </a:r>
            <a:r>
              <a:rPr lang="en-US" sz="2400" dirty="0" err="1"/>
              <a:t>eeliseid</a:t>
            </a:r>
            <a:r>
              <a:rPr lang="en-US" sz="2400" dirty="0"/>
              <a:t>: </a:t>
            </a:r>
            <a:r>
              <a:rPr lang="en-US" sz="2400" dirty="0" err="1"/>
              <a:t>nii</a:t>
            </a:r>
            <a:r>
              <a:rPr lang="en-US" sz="2400" dirty="0"/>
              <a:t> </a:t>
            </a:r>
            <a:r>
              <a:rPr lang="en-US" sz="2400" dirty="0" err="1"/>
              <a:t>järkjärgulisi</a:t>
            </a:r>
            <a:r>
              <a:rPr lang="en-US" sz="2400" dirty="0"/>
              <a:t> </a:t>
            </a:r>
            <a:r>
              <a:rPr lang="en-US" sz="2400" dirty="0" err="1"/>
              <a:t>täiustusi</a:t>
            </a:r>
            <a:r>
              <a:rPr lang="en-US" sz="2400" dirty="0"/>
              <a:t> </a:t>
            </a:r>
            <a:r>
              <a:rPr lang="en-US" sz="2400" dirty="0" err="1"/>
              <a:t>kui</a:t>
            </a:r>
            <a:r>
              <a:rPr lang="en-US" sz="2400" dirty="0"/>
              <a:t> ka </a:t>
            </a:r>
            <a:r>
              <a:rPr lang="en-US" sz="2400" dirty="0" err="1"/>
              <a:t>järsemaid</a:t>
            </a:r>
            <a:r>
              <a:rPr lang="en-US" sz="2400" dirty="0"/>
              <a:t> </a:t>
            </a:r>
            <a:r>
              <a:rPr lang="en-US" sz="2400" dirty="0" err="1"/>
              <a:t>ümberkujundamisalgatusi</a:t>
            </a:r>
            <a:r>
              <a:rPr lang="en-US" sz="2400" dirty="0"/>
              <a:t>. </a:t>
            </a:r>
            <a:r>
              <a:rPr lang="en-US" sz="2400" dirty="0" err="1"/>
              <a:t>Mõlema</a:t>
            </a:r>
            <a:r>
              <a:rPr lang="en-US" sz="2400" dirty="0"/>
              <a:t> </a:t>
            </a:r>
            <a:r>
              <a:rPr lang="en-US" sz="2400" dirty="0" err="1"/>
              <a:t>strateegia</a:t>
            </a:r>
            <a:r>
              <a:rPr lang="en-US" sz="2400" dirty="0"/>
              <a:t> </a:t>
            </a:r>
            <a:r>
              <a:rPr lang="en-US" sz="2400" dirty="0" err="1"/>
              <a:t>abil</a:t>
            </a:r>
            <a:r>
              <a:rPr lang="en-US" sz="2400" dirty="0"/>
              <a:t> </a:t>
            </a:r>
            <a:r>
              <a:rPr lang="en-US" sz="2400" dirty="0" err="1"/>
              <a:t>saavad</a:t>
            </a:r>
            <a:r>
              <a:rPr lang="en-US" sz="2400" dirty="0"/>
              <a:t> </a:t>
            </a:r>
            <a:r>
              <a:rPr lang="en-US" sz="2400" dirty="0" err="1"/>
              <a:t>ettevõtted</a:t>
            </a:r>
            <a:r>
              <a:rPr lang="en-US" sz="2400" dirty="0"/>
              <a:t> </a:t>
            </a:r>
            <a:r>
              <a:rPr lang="en-US" sz="2400" dirty="0" err="1"/>
              <a:t>pidevalt</a:t>
            </a:r>
            <a:r>
              <a:rPr lang="en-US" sz="2400" dirty="0"/>
              <a:t> </a:t>
            </a:r>
            <a:r>
              <a:rPr lang="en-US" sz="2400" dirty="0" err="1"/>
              <a:t>oma</a:t>
            </a:r>
            <a:r>
              <a:rPr lang="en-US" sz="2400" dirty="0"/>
              <a:t> </a:t>
            </a:r>
            <a:r>
              <a:rPr lang="en-US" sz="2400" dirty="0" err="1"/>
              <a:t>tegevust</a:t>
            </a:r>
            <a:r>
              <a:rPr lang="en-US" sz="2400" dirty="0"/>
              <a:t> </a:t>
            </a:r>
            <a:r>
              <a:rPr lang="en-US" sz="2400" dirty="0" err="1"/>
              <a:t>täiustada</a:t>
            </a:r>
            <a:r>
              <a:rPr lang="en-US" sz="2400" dirty="0"/>
              <a:t>, </a:t>
            </a:r>
            <a:r>
              <a:rPr lang="en-US" sz="2400" dirty="0" err="1"/>
              <a:t>püüdes</a:t>
            </a:r>
            <a:r>
              <a:rPr lang="en-US" sz="2400" dirty="0"/>
              <a:t> </a:t>
            </a:r>
            <a:r>
              <a:rPr lang="en-US" sz="2400" dirty="0" err="1"/>
              <a:t>samal</a:t>
            </a:r>
            <a:r>
              <a:rPr lang="en-US" sz="2400" dirty="0"/>
              <a:t> </a:t>
            </a:r>
            <a:r>
              <a:rPr lang="en-US" sz="2400" dirty="0" err="1"/>
              <a:t>ajal</a:t>
            </a:r>
            <a:r>
              <a:rPr lang="en-US" sz="2400" dirty="0"/>
              <a:t> </a:t>
            </a:r>
            <a:r>
              <a:rPr lang="en-US" sz="2400" dirty="0" err="1"/>
              <a:t>pidevalt</a:t>
            </a:r>
            <a:r>
              <a:rPr lang="en-US" sz="2400" dirty="0"/>
              <a:t> </a:t>
            </a:r>
            <a:r>
              <a:rPr lang="en-US" sz="2400" dirty="0" err="1"/>
              <a:t>suuremaid</a:t>
            </a:r>
            <a:r>
              <a:rPr lang="en-US" sz="2400" dirty="0"/>
              <a:t> </a:t>
            </a:r>
            <a:r>
              <a:rPr lang="en-US" sz="2400" dirty="0" err="1"/>
              <a:t>saavutusi</a:t>
            </a:r>
            <a:r>
              <a:rPr lang="en-US" sz="2400" dirty="0"/>
              <a:t> </a:t>
            </a:r>
            <a:r>
              <a:rPr lang="en-US" sz="2400" dirty="0" err="1"/>
              <a:t>saavutada</a:t>
            </a:r>
            <a:r>
              <a:rPr lang="en-US" sz="2400" dirty="0"/>
              <a:t> </a:t>
            </a:r>
            <a:r>
              <a:rPr lang="en-US" sz="2400" dirty="0" err="1"/>
              <a:t>revolutsiooniliste</a:t>
            </a:r>
            <a:r>
              <a:rPr lang="en-US" sz="2400" dirty="0"/>
              <a:t> </a:t>
            </a:r>
            <a:r>
              <a:rPr lang="en-US" sz="2400" dirty="0" err="1"/>
              <a:t>projektide</a:t>
            </a:r>
            <a:r>
              <a:rPr lang="en-US" sz="2400" dirty="0"/>
              <a:t> </a:t>
            </a:r>
            <a:r>
              <a:rPr lang="en-US" sz="2400" dirty="0" err="1"/>
              <a:t>või</a:t>
            </a:r>
            <a:r>
              <a:rPr lang="en-US" sz="2400" dirty="0"/>
              <a:t> </a:t>
            </a:r>
            <a:r>
              <a:rPr lang="en-US" sz="2400" dirty="0" err="1"/>
              <a:t>algatuste</a:t>
            </a:r>
            <a:r>
              <a:rPr lang="en-US" sz="2400" dirty="0"/>
              <a:t> kaudu, et </a:t>
            </a:r>
            <a:r>
              <a:rPr lang="en-US" sz="2400" dirty="0" err="1"/>
              <a:t>saavutada</a:t>
            </a:r>
            <a:r>
              <a:rPr lang="en-US" sz="2400" dirty="0"/>
              <a:t> lean-</a:t>
            </a:r>
            <a:r>
              <a:rPr lang="en-US" sz="2400" dirty="0" err="1"/>
              <a:t>praktikaid</a:t>
            </a:r>
            <a:r>
              <a:rPr lang="en-US" sz="2400" dirty="0"/>
              <a:t> ja </a:t>
            </a:r>
            <a:r>
              <a:rPr lang="en-US" sz="2400" dirty="0" err="1"/>
              <a:t>parandada</a:t>
            </a:r>
            <a:r>
              <a:rPr lang="en-US" sz="2400" dirty="0"/>
              <a:t> </a:t>
            </a:r>
            <a:r>
              <a:rPr lang="en-US" sz="2400" dirty="0" err="1"/>
              <a:t>organisatsiooni</a:t>
            </a:r>
            <a:r>
              <a:rPr lang="en-US" sz="2400" dirty="0"/>
              <a:t> </a:t>
            </a:r>
            <a:r>
              <a:rPr lang="en-US" sz="2400" dirty="0" err="1"/>
              <a:t>tõhusust</a:t>
            </a:r>
            <a:r>
              <a:rPr lang="en-US" sz="2400" dirty="0"/>
              <a:t>.</a:t>
            </a:r>
          </a:p>
        </p:txBody>
      </p:sp>
    </p:spTree>
    <p:extLst>
      <p:ext uri="{BB962C8B-B14F-4D97-AF65-F5344CB8AC3E}">
        <p14:creationId xmlns:p14="http://schemas.microsoft.com/office/powerpoint/2010/main" val="1178749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2ADFC5-175E-1293-FEDE-194FA62186F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Agiilsus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21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13C0-98C0-2AE4-F2B8-0F455F87F4CB}"/>
              </a:ext>
            </a:extLst>
          </p:cNvPr>
          <p:cNvSpPr>
            <a:spLocks noGrp="1"/>
          </p:cNvSpPr>
          <p:nvPr>
            <p:ph type="title"/>
          </p:nvPr>
        </p:nvSpPr>
        <p:spPr/>
        <p:txBody>
          <a:bodyPr/>
          <a:lstStyle/>
          <a:p>
            <a:r>
              <a:rPr lang="et-EE" dirty="0"/>
              <a:t>Mis on </a:t>
            </a:r>
            <a:r>
              <a:rPr lang="et-EE" dirty="0" err="1"/>
              <a:t>agiilsus</a:t>
            </a:r>
            <a:endParaRPr lang="en-US" dirty="0"/>
          </a:p>
        </p:txBody>
      </p:sp>
      <p:sp>
        <p:nvSpPr>
          <p:cNvPr id="3" name="Content Placeholder 2">
            <a:extLst>
              <a:ext uri="{FF2B5EF4-FFF2-40B4-BE49-F238E27FC236}">
                <a16:creationId xmlns:a16="http://schemas.microsoft.com/office/drawing/2014/main" id="{15D30BBE-F972-A700-E92C-DD550789F6C2}"/>
              </a:ext>
            </a:extLst>
          </p:cNvPr>
          <p:cNvSpPr>
            <a:spLocks noGrp="1"/>
          </p:cNvSpPr>
          <p:nvPr>
            <p:ph idx="1"/>
          </p:nvPr>
        </p:nvSpPr>
        <p:spPr/>
        <p:txBody>
          <a:bodyPr/>
          <a:lstStyle/>
          <a:p>
            <a:pPr fontAlgn="base"/>
            <a:r>
              <a:rPr lang="en-US" b="1" i="1" dirty="0" err="1"/>
              <a:t>Agiilsus</a:t>
            </a:r>
            <a:r>
              <a:rPr lang="en-US" b="1" i="1" dirty="0"/>
              <a:t> on </a:t>
            </a:r>
            <a:r>
              <a:rPr lang="en-US" b="1" i="1" dirty="0" err="1"/>
              <a:t>võime</a:t>
            </a:r>
            <a:r>
              <a:rPr lang="en-US" b="1" i="1" dirty="0"/>
              <a:t> </a:t>
            </a:r>
            <a:r>
              <a:rPr lang="en-US" b="1" i="1" dirty="0" err="1"/>
              <a:t>luua</a:t>
            </a:r>
            <a:r>
              <a:rPr lang="en-US" b="1" i="1" dirty="0"/>
              <a:t> </a:t>
            </a:r>
            <a:r>
              <a:rPr lang="en-US" b="1" i="1" dirty="0" err="1"/>
              <a:t>muutusi</a:t>
            </a:r>
            <a:r>
              <a:rPr lang="en-US" b="1" i="1" dirty="0"/>
              <a:t> ja </a:t>
            </a:r>
            <a:r>
              <a:rPr lang="en-US" b="1" i="1" dirty="0" err="1"/>
              <a:t>neile</a:t>
            </a:r>
            <a:r>
              <a:rPr lang="en-US" b="1" i="1" dirty="0"/>
              <a:t> </a:t>
            </a:r>
            <a:r>
              <a:rPr lang="en-US" b="1" i="1" dirty="0" err="1"/>
              <a:t>reageerida</a:t>
            </a:r>
            <a:r>
              <a:rPr lang="en-US" b="1" i="1" dirty="0"/>
              <a:t>. See on </a:t>
            </a:r>
            <a:r>
              <a:rPr lang="en-US" b="1" i="1" dirty="0" err="1"/>
              <a:t>viis</a:t>
            </a:r>
            <a:r>
              <a:rPr lang="en-US" b="1" i="1" dirty="0"/>
              <a:t> </a:t>
            </a:r>
            <a:r>
              <a:rPr lang="en-US" b="1" i="1" dirty="0" err="1"/>
              <a:t>ebakindlas</a:t>
            </a:r>
            <a:r>
              <a:rPr lang="en-US" b="1" i="1" dirty="0"/>
              <a:t> ja </a:t>
            </a:r>
            <a:r>
              <a:rPr lang="en-US" b="1" i="1" dirty="0" err="1"/>
              <a:t>muutuvas</a:t>
            </a:r>
            <a:r>
              <a:rPr lang="en-US" b="1" i="1" dirty="0"/>
              <a:t> </a:t>
            </a:r>
            <a:r>
              <a:rPr lang="en-US" b="1" i="1" dirty="0" err="1"/>
              <a:t>keskkonnas</a:t>
            </a:r>
            <a:r>
              <a:rPr lang="en-US" b="1" i="1" dirty="0"/>
              <a:t> </a:t>
            </a:r>
            <a:r>
              <a:rPr lang="en-US" b="1" i="1" dirty="0" err="1"/>
              <a:t>toimetulekuks</a:t>
            </a:r>
            <a:r>
              <a:rPr lang="en-US" b="1" i="1" dirty="0"/>
              <a:t> </a:t>
            </a:r>
            <a:r>
              <a:rPr lang="en-US" b="1" i="1" dirty="0" err="1"/>
              <a:t>ning</a:t>
            </a:r>
            <a:r>
              <a:rPr lang="en-US" b="1" i="1" dirty="0"/>
              <a:t> </a:t>
            </a:r>
            <a:r>
              <a:rPr lang="en-US" b="1" i="1" dirty="0" err="1"/>
              <a:t>selles</a:t>
            </a:r>
            <a:r>
              <a:rPr lang="en-US" b="1" i="1" dirty="0"/>
              <a:t> </a:t>
            </a:r>
            <a:r>
              <a:rPr lang="en-US" b="1" i="1" dirty="0" err="1"/>
              <a:t>edu</a:t>
            </a:r>
            <a:r>
              <a:rPr lang="en-US" b="1" i="1" dirty="0"/>
              <a:t> </a:t>
            </a:r>
            <a:r>
              <a:rPr lang="en-US" b="1" i="1" dirty="0" err="1"/>
              <a:t>saavutamiseks</a:t>
            </a:r>
            <a:r>
              <a:rPr lang="en-US" b="1" i="1" dirty="0"/>
              <a:t>.</a:t>
            </a:r>
            <a:endParaRPr lang="et-EE" b="1" i="1" dirty="0"/>
          </a:p>
          <a:p>
            <a:pPr fontAlgn="base"/>
            <a:endParaRPr lang="et-EE" b="1" i="1" dirty="0"/>
          </a:p>
          <a:p>
            <a:pPr fontAlgn="base"/>
            <a:endParaRPr lang="et-EE" b="1" i="1" dirty="0"/>
          </a:p>
          <a:p>
            <a:pPr fontAlgn="base"/>
            <a:endParaRPr lang="et-EE" b="1" i="1" dirty="0"/>
          </a:p>
          <a:p>
            <a:pPr fontAlgn="base"/>
            <a:endParaRPr lang="et-EE" b="1" i="1" dirty="0"/>
          </a:p>
          <a:p>
            <a:pPr fontAlgn="base"/>
            <a:endParaRPr lang="en-US" b="1" i="1" dirty="0"/>
          </a:p>
          <a:p>
            <a:pPr marL="0" indent="0" fontAlgn="base">
              <a:buNone/>
            </a:pPr>
            <a:r>
              <a:rPr lang="en-US" dirty="0"/>
              <a:t>(</a:t>
            </a:r>
            <a:r>
              <a:rPr lang="en-US" dirty="0" err="1"/>
              <a:t>allikas</a:t>
            </a:r>
            <a:r>
              <a:rPr lang="en-US" dirty="0"/>
              <a:t>: </a:t>
            </a:r>
            <a:r>
              <a:rPr lang="en-US" dirty="0">
                <a:hlinkClick r:id="rId2"/>
              </a:rPr>
              <a:t>Agile Alliance</a:t>
            </a:r>
            <a:r>
              <a:rPr lang="en-US" dirty="0"/>
              <a:t>)</a:t>
            </a:r>
          </a:p>
          <a:p>
            <a:endParaRPr lang="en-US" dirty="0"/>
          </a:p>
        </p:txBody>
      </p:sp>
    </p:spTree>
    <p:extLst>
      <p:ext uri="{BB962C8B-B14F-4D97-AF65-F5344CB8AC3E}">
        <p14:creationId xmlns:p14="http://schemas.microsoft.com/office/powerpoint/2010/main" val="3764922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CC324B05-0CCC-7CE4-8260-4C48FA9BB225}"/>
              </a:ext>
            </a:extLst>
          </p:cNvPr>
          <p:cNvPicPr>
            <a:picLocks noChangeAspect="1"/>
          </p:cNvPicPr>
          <p:nvPr/>
        </p:nvPicPr>
        <p:blipFill>
          <a:blip r:embed="rId2"/>
          <a:srcRect t="13143"/>
          <a:stretch>
            <a:fillRect/>
          </a:stretch>
        </p:blipFill>
        <p:spPr>
          <a:xfrm>
            <a:off x="20" y="1282"/>
            <a:ext cx="12191980" cy="6856718"/>
          </a:xfrm>
          <a:prstGeom prst="rect">
            <a:avLst/>
          </a:prstGeom>
        </p:spPr>
      </p:pic>
    </p:spTree>
    <p:extLst>
      <p:ext uri="{BB962C8B-B14F-4D97-AF65-F5344CB8AC3E}">
        <p14:creationId xmlns:p14="http://schemas.microsoft.com/office/powerpoint/2010/main" val="237284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7004A65-250A-08D1-E941-1658DF873DB4}"/>
              </a:ext>
            </a:extLst>
          </p:cNvPr>
          <p:cNvSpPr>
            <a:spLocks noGrp="1" noChangeArrowheads="1"/>
          </p:cNvSpPr>
          <p:nvPr>
            <p:ph type="title"/>
          </p:nvPr>
        </p:nvSpPr>
        <p:spPr>
          <a:xfrm>
            <a:off x="764315" y="843387"/>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i="1" dirty="0"/>
              <a:t>SISSEJUHATUSEKS</a:t>
            </a:r>
            <a:r>
              <a:rPr lang="en-US" altLang="en-US" i="1" dirty="0"/>
              <a:t>…</a:t>
            </a:r>
          </a:p>
        </p:txBody>
      </p:sp>
      <p:sp>
        <p:nvSpPr>
          <p:cNvPr id="10243" name="Rectangle 3">
            <a:extLst>
              <a:ext uri="{FF2B5EF4-FFF2-40B4-BE49-F238E27FC236}">
                <a16:creationId xmlns:a16="http://schemas.microsoft.com/office/drawing/2014/main" id="{D0D1899F-41FC-0041-ACFE-462BCE2B9FA9}"/>
              </a:ext>
            </a:extLst>
          </p:cNvPr>
          <p:cNvSpPr>
            <a:spLocks noGrp="1" noChangeArrowheads="1"/>
          </p:cNvSpPr>
          <p:nvPr>
            <p:ph type="body" idx="1"/>
          </p:nvPr>
        </p:nvSpPr>
        <p:spPr>
          <a:xfrm>
            <a:off x="764315" y="2241541"/>
            <a:ext cx="8803313" cy="2165598"/>
          </a:xfrm>
          <a:noFill/>
        </p:spPr>
        <p:txBody>
          <a:bodyPr vert="horz" lIns="91431" tIns="45716" rIns="91431" bIns="45716" rtlCol="0">
            <a:normAutofit fontScale="92500" lnSpcReduction="10000"/>
          </a:bodyPr>
          <a:lstStyle/>
          <a:p>
            <a:r>
              <a:rPr lang="hu-HU" altLang="en-US" sz="2449" dirty="0"/>
              <a:t>Lean </a:t>
            </a:r>
            <a:r>
              <a:rPr lang="et-EE" altLang="en-US" sz="2449" dirty="0"/>
              <a:t>juhtimine</a:t>
            </a:r>
            <a:r>
              <a:rPr lang="hu-HU" altLang="en-US" sz="2449" dirty="0"/>
              <a:t> </a:t>
            </a:r>
            <a:r>
              <a:rPr lang="en-US" altLang="en-US" sz="2449" dirty="0"/>
              <a:t>&amp; </a:t>
            </a:r>
            <a:r>
              <a:rPr lang="et-EE" altLang="en-US" sz="2449" dirty="0"/>
              <a:t>ajalugu</a:t>
            </a:r>
            <a:endParaRPr lang="hu-HU" altLang="en-US" sz="2449" dirty="0"/>
          </a:p>
          <a:p>
            <a:pPr lvl="1"/>
            <a:r>
              <a:rPr lang="hu-HU" altLang="en-US" sz="2041" dirty="0"/>
              <a:t>Lean</a:t>
            </a:r>
            <a:r>
              <a:rPr lang="et-EE" altLang="en-US" sz="2041" dirty="0"/>
              <a:t> ajalugu</a:t>
            </a:r>
            <a:r>
              <a:rPr lang="hu-HU" altLang="en-US" sz="2041" dirty="0"/>
              <a:t>, </a:t>
            </a:r>
          </a:p>
          <a:p>
            <a:r>
              <a:rPr lang="hu-HU" altLang="en-US" sz="2449" dirty="0"/>
              <a:t>Lean </a:t>
            </a:r>
            <a:r>
              <a:rPr lang="et-EE" altLang="en-US" sz="2449" dirty="0"/>
              <a:t>põhimõtted</a:t>
            </a:r>
            <a:endParaRPr lang="hu-HU" altLang="en-US" sz="2449" dirty="0"/>
          </a:p>
          <a:p>
            <a:pPr lvl="1"/>
            <a:r>
              <a:rPr lang="et-EE" altLang="en-US" sz="2041" dirty="0"/>
              <a:t>LEAN sambad</a:t>
            </a:r>
            <a:endParaRPr lang="hu-HU" altLang="en-US" sz="2041" dirty="0"/>
          </a:p>
          <a:p>
            <a:r>
              <a:rPr lang="hu-HU" altLang="en-US" sz="2449" dirty="0"/>
              <a:t>Lean </a:t>
            </a:r>
            <a:r>
              <a:rPr lang="et-EE" altLang="en-US" sz="2449" dirty="0"/>
              <a:t>töövahendid</a:t>
            </a:r>
            <a:endParaRPr lang="hu-HU" altLang="en-US" sz="2449" dirty="0"/>
          </a:p>
          <a:p>
            <a:pPr lvl="1"/>
            <a:r>
              <a:rPr lang="et-EE" altLang="en-US" sz="2041" dirty="0"/>
              <a:t>Standardiseerimine, </a:t>
            </a:r>
            <a:r>
              <a:rPr lang="et-EE" altLang="en-US" sz="2041" dirty="0" err="1"/>
              <a:t>Kaizen</a:t>
            </a:r>
            <a:r>
              <a:rPr lang="et-EE" altLang="en-US" sz="2041" dirty="0"/>
              <a:t>, Visualiseerimine, 6S jne</a:t>
            </a:r>
            <a:endParaRPr lang="en-US" altLang="en-US" sz="204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0FC71-C860-20F6-B202-91ED8104D08F}"/>
              </a:ext>
            </a:extLst>
          </p:cNvPr>
          <p:cNvSpPr>
            <a:spLocks noGrp="1"/>
          </p:cNvSpPr>
          <p:nvPr>
            <p:ph type="title"/>
          </p:nvPr>
        </p:nvSpPr>
        <p:spPr>
          <a:xfrm>
            <a:off x="145721" y="185082"/>
            <a:ext cx="4621553" cy="1006517"/>
          </a:xfrm>
        </p:spPr>
        <p:txBody>
          <a:bodyPr anchor="b">
            <a:normAutofit/>
          </a:bodyPr>
          <a:lstStyle/>
          <a:p>
            <a:r>
              <a:rPr lang="et-EE" dirty="0"/>
              <a:t>Agiilsed väärtused</a:t>
            </a:r>
            <a:endParaRPr lang="en-US" dirty="0"/>
          </a:p>
        </p:txBody>
      </p:sp>
      <p:sp>
        <p:nvSpPr>
          <p:cNvPr id="3" name="Content Placeholder 2">
            <a:extLst>
              <a:ext uri="{FF2B5EF4-FFF2-40B4-BE49-F238E27FC236}">
                <a16:creationId xmlns:a16="http://schemas.microsoft.com/office/drawing/2014/main" id="{FFA126B1-E876-3A21-D135-8EC8034F1AEA}"/>
              </a:ext>
            </a:extLst>
          </p:cNvPr>
          <p:cNvSpPr>
            <a:spLocks noGrp="1"/>
          </p:cNvSpPr>
          <p:nvPr>
            <p:ph idx="1"/>
          </p:nvPr>
        </p:nvSpPr>
        <p:spPr>
          <a:xfrm>
            <a:off x="233269" y="1376680"/>
            <a:ext cx="6848467" cy="5374316"/>
          </a:xfrm>
        </p:spPr>
        <p:txBody>
          <a:bodyPr>
            <a:normAutofit fontScale="92500" lnSpcReduction="20000"/>
          </a:bodyPr>
          <a:lstStyle/>
          <a:p>
            <a:pPr fontAlgn="base"/>
            <a:r>
              <a:rPr lang="en-US" sz="1500" b="1" dirty="0"/>
              <a:t>1. </a:t>
            </a:r>
            <a:r>
              <a:rPr lang="en-US" sz="1500" b="1" dirty="0" err="1"/>
              <a:t>väärtus</a:t>
            </a:r>
            <a:r>
              <a:rPr lang="en-US" sz="1500" b="1" dirty="0"/>
              <a:t>: </a:t>
            </a:r>
            <a:r>
              <a:rPr lang="en-US" sz="1500" b="1" dirty="0" err="1"/>
              <a:t>hindame</a:t>
            </a:r>
            <a:r>
              <a:rPr lang="en-US" sz="1500" b="1" dirty="0"/>
              <a:t> </a:t>
            </a:r>
            <a:r>
              <a:rPr lang="en-US" sz="1500" b="1" dirty="0" err="1"/>
              <a:t>inimesi</a:t>
            </a:r>
            <a:r>
              <a:rPr lang="en-US" sz="1500" b="1" dirty="0"/>
              <a:t> ja </a:t>
            </a:r>
            <a:r>
              <a:rPr lang="en-US" sz="1500" b="1" dirty="0" err="1"/>
              <a:t>nendevahelist</a:t>
            </a:r>
            <a:r>
              <a:rPr lang="en-US" sz="1500" b="1" dirty="0"/>
              <a:t> </a:t>
            </a:r>
            <a:r>
              <a:rPr lang="en-US" sz="1500" b="1" dirty="0" err="1"/>
              <a:t>suhtlust</a:t>
            </a:r>
            <a:r>
              <a:rPr lang="en-US" sz="1500" b="1" dirty="0"/>
              <a:t> </a:t>
            </a:r>
            <a:r>
              <a:rPr lang="en-US" sz="1500" b="1" dirty="0" err="1"/>
              <a:t>rohkem</a:t>
            </a:r>
            <a:r>
              <a:rPr lang="en-US" sz="1500" b="1" dirty="0"/>
              <a:t>, </a:t>
            </a:r>
            <a:r>
              <a:rPr lang="en-US" sz="1500" b="1" dirty="0" err="1"/>
              <a:t>kui</a:t>
            </a:r>
            <a:r>
              <a:rPr lang="en-US" sz="1500" b="1" dirty="0"/>
              <a:t> </a:t>
            </a:r>
            <a:r>
              <a:rPr lang="en-US" sz="1500" b="1" dirty="0" err="1"/>
              <a:t>protsesse</a:t>
            </a:r>
            <a:r>
              <a:rPr lang="en-US" sz="1500" b="1" dirty="0"/>
              <a:t> ja </a:t>
            </a:r>
            <a:r>
              <a:rPr lang="en-US" sz="1500" b="1" dirty="0" err="1"/>
              <a:t>arendusvahendeid</a:t>
            </a:r>
            <a:endParaRPr lang="en-US" sz="1500" dirty="0"/>
          </a:p>
          <a:p>
            <a:pPr fontAlgn="base"/>
            <a:r>
              <a:rPr lang="en-US" sz="1500" dirty="0" err="1"/>
              <a:t>Inimesed</a:t>
            </a:r>
            <a:r>
              <a:rPr lang="en-US" sz="1500" dirty="0"/>
              <a:t> on </a:t>
            </a:r>
            <a:r>
              <a:rPr lang="en-US" sz="1500" dirty="0" err="1"/>
              <a:t>agiilses</a:t>
            </a:r>
            <a:r>
              <a:rPr lang="en-US" sz="1500" dirty="0"/>
              <a:t> </a:t>
            </a:r>
            <a:r>
              <a:rPr lang="en-US" sz="1500" dirty="0" err="1"/>
              <a:t>filosoofias</a:t>
            </a:r>
            <a:r>
              <a:rPr lang="en-US" sz="1500" dirty="0"/>
              <a:t> </a:t>
            </a:r>
            <a:r>
              <a:rPr lang="en-US" sz="1500" dirty="0" err="1"/>
              <a:t>kõige</a:t>
            </a:r>
            <a:r>
              <a:rPr lang="en-US" sz="1500" dirty="0"/>
              <a:t> </a:t>
            </a:r>
            <a:r>
              <a:rPr lang="en-US" sz="1500" dirty="0" err="1"/>
              <a:t>tähtsamad</a:t>
            </a:r>
            <a:r>
              <a:rPr lang="en-US" sz="1500" dirty="0"/>
              <a:t>. See </a:t>
            </a:r>
            <a:r>
              <a:rPr lang="en-US" sz="1500" dirty="0" err="1"/>
              <a:t>ei</a:t>
            </a:r>
            <a:r>
              <a:rPr lang="en-US" sz="1500" dirty="0"/>
              <a:t> </a:t>
            </a:r>
            <a:r>
              <a:rPr lang="en-US" sz="1500" dirty="0" err="1"/>
              <a:t>tähenda</a:t>
            </a:r>
            <a:r>
              <a:rPr lang="en-US" sz="1500" dirty="0"/>
              <a:t>, et </a:t>
            </a:r>
            <a:r>
              <a:rPr lang="en-US" sz="1500" dirty="0" err="1"/>
              <a:t>efektiivne</a:t>
            </a:r>
            <a:r>
              <a:rPr lang="en-US" sz="1500" dirty="0"/>
              <a:t> </a:t>
            </a:r>
            <a:r>
              <a:rPr lang="en-US" sz="1500" dirty="0" err="1"/>
              <a:t>arendusprotsess</a:t>
            </a:r>
            <a:r>
              <a:rPr lang="en-US" sz="1500" dirty="0"/>
              <a:t> ja </a:t>
            </a:r>
            <a:r>
              <a:rPr lang="en-US" sz="1500" dirty="0" err="1"/>
              <a:t>võimsad</a:t>
            </a:r>
            <a:r>
              <a:rPr lang="en-US" sz="1500" dirty="0"/>
              <a:t> </a:t>
            </a:r>
            <a:r>
              <a:rPr lang="en-US" sz="1500" dirty="0" err="1"/>
              <a:t>tööriistad</a:t>
            </a:r>
            <a:r>
              <a:rPr lang="en-US" sz="1500" dirty="0"/>
              <a:t> </a:t>
            </a:r>
            <a:r>
              <a:rPr lang="en-US" sz="1500" dirty="0" err="1"/>
              <a:t>poleks</a:t>
            </a:r>
            <a:r>
              <a:rPr lang="en-US" sz="1500" dirty="0"/>
              <a:t> </a:t>
            </a:r>
            <a:r>
              <a:rPr lang="en-US" sz="1500" dirty="0" err="1"/>
              <a:t>olulised</a:t>
            </a:r>
            <a:r>
              <a:rPr lang="en-US" sz="1500" dirty="0"/>
              <a:t> - </a:t>
            </a:r>
            <a:r>
              <a:rPr lang="en-US" sz="1500" dirty="0" err="1"/>
              <a:t>loomulikult</a:t>
            </a:r>
            <a:r>
              <a:rPr lang="en-US" sz="1500" dirty="0"/>
              <a:t> on, aga just </a:t>
            </a:r>
            <a:r>
              <a:rPr lang="en-US" sz="1500" dirty="0" err="1"/>
              <a:t>inimesed</a:t>
            </a:r>
            <a:r>
              <a:rPr lang="en-US" sz="1500" dirty="0"/>
              <a:t> ja </a:t>
            </a:r>
            <a:r>
              <a:rPr lang="en-US" sz="1500" dirty="0" err="1"/>
              <a:t>nende</a:t>
            </a:r>
            <a:r>
              <a:rPr lang="en-US" sz="1500" dirty="0"/>
              <a:t> </a:t>
            </a:r>
            <a:r>
              <a:rPr lang="en-US" sz="1500" dirty="0" err="1"/>
              <a:t>pingutused</a:t>
            </a:r>
            <a:r>
              <a:rPr lang="en-US" sz="1500" dirty="0"/>
              <a:t> </a:t>
            </a:r>
            <a:r>
              <a:rPr lang="en-US" sz="1500" dirty="0" err="1"/>
              <a:t>aitavad</a:t>
            </a:r>
            <a:r>
              <a:rPr lang="en-US" sz="1500" dirty="0"/>
              <a:t> </a:t>
            </a:r>
            <a:r>
              <a:rPr lang="en-US" sz="1500" dirty="0" err="1"/>
              <a:t>tegelikult</a:t>
            </a:r>
            <a:r>
              <a:rPr lang="en-US" sz="1500" dirty="0"/>
              <a:t> </a:t>
            </a:r>
            <a:r>
              <a:rPr lang="en-US" sz="1500" dirty="0" err="1"/>
              <a:t>probleeme</a:t>
            </a:r>
            <a:r>
              <a:rPr lang="en-US" sz="1500" dirty="0"/>
              <a:t> </a:t>
            </a:r>
            <a:r>
              <a:rPr lang="en-US" sz="1500" dirty="0" err="1"/>
              <a:t>lahendada</a:t>
            </a:r>
            <a:r>
              <a:rPr lang="en-US" sz="1500" dirty="0"/>
              <a:t> ja </a:t>
            </a:r>
            <a:r>
              <a:rPr lang="en-US" sz="1500" dirty="0" err="1"/>
              <a:t>väärtust</a:t>
            </a:r>
            <a:r>
              <a:rPr lang="en-US" sz="1500" dirty="0"/>
              <a:t> </a:t>
            </a:r>
            <a:r>
              <a:rPr lang="en-US" sz="1500" dirty="0" err="1"/>
              <a:t>luua</a:t>
            </a:r>
            <a:r>
              <a:rPr lang="en-US" sz="1500" dirty="0"/>
              <a:t>.</a:t>
            </a:r>
          </a:p>
          <a:p>
            <a:pPr fontAlgn="base"/>
            <a:r>
              <a:rPr lang="en-US" sz="1500" b="1" dirty="0"/>
              <a:t>2. </a:t>
            </a:r>
            <a:r>
              <a:rPr lang="en-US" sz="1500" b="1" dirty="0" err="1"/>
              <a:t>väärtus</a:t>
            </a:r>
            <a:r>
              <a:rPr lang="en-US" sz="1500" b="1" dirty="0"/>
              <a:t>: </a:t>
            </a:r>
            <a:r>
              <a:rPr lang="en-US" sz="1500" b="1" dirty="0" err="1"/>
              <a:t>hindame</a:t>
            </a:r>
            <a:r>
              <a:rPr lang="en-US" sz="1500" b="1" dirty="0"/>
              <a:t> </a:t>
            </a:r>
            <a:r>
              <a:rPr lang="en-US" sz="1500" b="1" dirty="0" err="1"/>
              <a:t>töötavat</a:t>
            </a:r>
            <a:r>
              <a:rPr lang="en-US" sz="1500" b="1" dirty="0"/>
              <a:t> </a:t>
            </a:r>
            <a:r>
              <a:rPr lang="en-US" sz="1500" b="1" dirty="0" err="1"/>
              <a:t>tarkvara</a:t>
            </a:r>
            <a:r>
              <a:rPr lang="en-US" sz="1500" b="1" dirty="0"/>
              <a:t> </a:t>
            </a:r>
            <a:r>
              <a:rPr lang="en-US" sz="1500" b="1" dirty="0" err="1"/>
              <a:t>rohkem</a:t>
            </a:r>
            <a:r>
              <a:rPr lang="en-US" sz="1500" b="1" dirty="0"/>
              <a:t>, </a:t>
            </a:r>
            <a:r>
              <a:rPr lang="en-US" sz="1500" b="1" dirty="0" err="1"/>
              <a:t>kui</a:t>
            </a:r>
            <a:r>
              <a:rPr lang="en-US" sz="1500" b="1" dirty="0"/>
              <a:t> </a:t>
            </a:r>
            <a:r>
              <a:rPr lang="en-US" sz="1500" b="1" dirty="0" err="1"/>
              <a:t>kõikehõlmavat</a:t>
            </a:r>
            <a:r>
              <a:rPr lang="en-US" sz="1500" b="1" dirty="0"/>
              <a:t> </a:t>
            </a:r>
            <a:r>
              <a:rPr lang="en-US" sz="1500" b="1" dirty="0" err="1"/>
              <a:t>dokumentatsiooni</a:t>
            </a:r>
            <a:endParaRPr lang="en-US" sz="1500" dirty="0"/>
          </a:p>
          <a:p>
            <a:pPr fontAlgn="base"/>
            <a:r>
              <a:rPr lang="en-US" sz="1500" dirty="0" err="1"/>
              <a:t>Vanasti</a:t>
            </a:r>
            <a:r>
              <a:rPr lang="en-US" sz="1500" dirty="0"/>
              <a:t> </a:t>
            </a:r>
            <a:r>
              <a:rPr lang="en-US" sz="1500" dirty="0" err="1"/>
              <a:t>kirjutati</a:t>
            </a:r>
            <a:r>
              <a:rPr lang="en-US" sz="1500" dirty="0"/>
              <a:t> </a:t>
            </a:r>
            <a:r>
              <a:rPr lang="en-US" sz="1500" dirty="0" err="1"/>
              <a:t>enne</a:t>
            </a:r>
            <a:r>
              <a:rPr lang="en-US" sz="1500" dirty="0"/>
              <a:t> </a:t>
            </a:r>
            <a:r>
              <a:rPr lang="en-US" sz="1500" dirty="0" err="1"/>
              <a:t>arenduse</a:t>
            </a:r>
            <a:r>
              <a:rPr lang="en-US" sz="1500" dirty="0"/>
              <a:t> </a:t>
            </a:r>
            <a:r>
              <a:rPr lang="en-US" sz="1500" dirty="0" err="1"/>
              <a:t>alustamist</a:t>
            </a:r>
            <a:r>
              <a:rPr lang="en-US" sz="1500" dirty="0"/>
              <a:t> </a:t>
            </a:r>
            <a:r>
              <a:rPr lang="en-US" sz="1500" dirty="0" err="1"/>
              <a:t>valmis</a:t>
            </a:r>
            <a:r>
              <a:rPr lang="en-US" sz="1500" dirty="0"/>
              <a:t> </a:t>
            </a:r>
            <a:r>
              <a:rPr lang="en-US" sz="1500" dirty="0" err="1"/>
              <a:t>ülimalt</a:t>
            </a:r>
            <a:r>
              <a:rPr lang="en-US" sz="1500" dirty="0"/>
              <a:t> </a:t>
            </a:r>
            <a:r>
              <a:rPr lang="en-US" sz="1500" dirty="0" err="1"/>
              <a:t>põhjalik</a:t>
            </a:r>
            <a:r>
              <a:rPr lang="en-US" sz="1500" dirty="0"/>
              <a:t> </a:t>
            </a:r>
            <a:r>
              <a:rPr lang="en-US" sz="1500" dirty="0" err="1"/>
              <a:t>dokumentatsioon</a:t>
            </a:r>
            <a:r>
              <a:rPr lang="en-US" sz="1500" dirty="0"/>
              <a:t>. </a:t>
            </a:r>
            <a:r>
              <a:rPr lang="en-US" sz="1500" dirty="0" err="1"/>
              <a:t>Traditsioonilise</a:t>
            </a:r>
            <a:r>
              <a:rPr lang="en-US" sz="1500" dirty="0"/>
              <a:t> </a:t>
            </a:r>
            <a:r>
              <a:rPr lang="en-US" sz="1500" dirty="0" err="1"/>
              <a:t>kose</a:t>
            </a:r>
            <a:r>
              <a:rPr lang="en-US" sz="1500" dirty="0"/>
              <a:t> (</a:t>
            </a:r>
            <a:r>
              <a:rPr lang="en-US" sz="1500" i="1" dirty="0"/>
              <a:t>waterfall</a:t>
            </a:r>
            <a:r>
              <a:rPr lang="en-US" sz="1500" dirty="0"/>
              <a:t>) </a:t>
            </a:r>
            <a:r>
              <a:rPr lang="en-US" sz="1500" dirty="0" err="1"/>
              <a:t>meetodi</a:t>
            </a:r>
            <a:r>
              <a:rPr lang="en-US" sz="1500" dirty="0"/>
              <a:t> </a:t>
            </a:r>
            <a:r>
              <a:rPr lang="en-US" sz="1500" dirty="0" err="1"/>
              <a:t>korral</a:t>
            </a:r>
            <a:r>
              <a:rPr lang="en-US" sz="1500" dirty="0"/>
              <a:t> </a:t>
            </a:r>
            <a:r>
              <a:rPr lang="en-US" sz="1500" dirty="0" err="1"/>
              <a:t>kulus</a:t>
            </a:r>
            <a:r>
              <a:rPr lang="en-US" sz="1500" dirty="0"/>
              <a:t> </a:t>
            </a:r>
            <a:r>
              <a:rPr lang="en-US" sz="1500" dirty="0" err="1"/>
              <a:t>tarkvara</a:t>
            </a:r>
            <a:r>
              <a:rPr lang="en-US" sz="1500" dirty="0"/>
              <a:t> </a:t>
            </a:r>
            <a:r>
              <a:rPr lang="en-US" sz="1500" dirty="0" err="1"/>
              <a:t>ehitamiseks</a:t>
            </a:r>
            <a:r>
              <a:rPr lang="en-US" sz="1500" dirty="0"/>
              <a:t> </a:t>
            </a:r>
            <a:r>
              <a:rPr lang="en-US" sz="1500" dirty="0" err="1"/>
              <a:t>sageli</a:t>
            </a:r>
            <a:r>
              <a:rPr lang="en-US" sz="1500" dirty="0"/>
              <a:t> </a:t>
            </a:r>
            <a:r>
              <a:rPr lang="en-US" sz="1500" dirty="0" err="1"/>
              <a:t>palju</a:t>
            </a:r>
            <a:r>
              <a:rPr lang="en-US" sz="1500" dirty="0"/>
              <a:t> </a:t>
            </a:r>
            <a:r>
              <a:rPr lang="en-US" sz="1500" dirty="0" err="1"/>
              <a:t>aega</a:t>
            </a:r>
            <a:r>
              <a:rPr lang="en-US" sz="1500" dirty="0"/>
              <a:t> ja </a:t>
            </a:r>
            <a:r>
              <a:rPr lang="en-US" sz="1500" dirty="0" err="1"/>
              <a:t>kui</a:t>
            </a:r>
            <a:r>
              <a:rPr lang="en-US" sz="1500" dirty="0"/>
              <a:t> </a:t>
            </a:r>
            <a:r>
              <a:rPr lang="en-US" sz="1500" dirty="0" err="1"/>
              <a:t>lõpuks</a:t>
            </a:r>
            <a:r>
              <a:rPr lang="en-US" sz="1500" dirty="0"/>
              <a:t> </a:t>
            </a:r>
            <a:r>
              <a:rPr lang="en-US" sz="1500" dirty="0" err="1"/>
              <a:t>lahendus</a:t>
            </a:r>
            <a:r>
              <a:rPr lang="en-US" sz="1500" dirty="0"/>
              <a:t> </a:t>
            </a:r>
            <a:r>
              <a:rPr lang="en-US" sz="1500" dirty="0" err="1"/>
              <a:t>valmis</a:t>
            </a:r>
            <a:r>
              <a:rPr lang="en-US" sz="1500" dirty="0"/>
              <a:t> </a:t>
            </a:r>
            <a:r>
              <a:rPr lang="en-US" sz="1500" dirty="0" err="1"/>
              <a:t>sai</a:t>
            </a:r>
            <a:r>
              <a:rPr lang="en-US" sz="1500" dirty="0"/>
              <a:t>, </a:t>
            </a:r>
            <a:r>
              <a:rPr lang="en-US" sz="1500" dirty="0" err="1"/>
              <a:t>ei</a:t>
            </a:r>
            <a:r>
              <a:rPr lang="en-US" sz="1500" dirty="0"/>
              <a:t> </a:t>
            </a:r>
            <a:r>
              <a:rPr lang="en-US" sz="1500" dirty="0" err="1"/>
              <a:t>vastanud</a:t>
            </a:r>
            <a:r>
              <a:rPr lang="en-US" sz="1500" dirty="0"/>
              <a:t> see </a:t>
            </a:r>
            <a:r>
              <a:rPr lang="en-US" sz="1500" dirty="0" err="1"/>
              <a:t>enamasti</a:t>
            </a:r>
            <a:r>
              <a:rPr lang="en-US" sz="1500" dirty="0"/>
              <a:t> </a:t>
            </a:r>
            <a:r>
              <a:rPr lang="en-US" sz="1500" dirty="0" err="1"/>
              <a:t>kasutajate</a:t>
            </a:r>
            <a:r>
              <a:rPr lang="en-US" sz="1500" dirty="0"/>
              <a:t> </a:t>
            </a:r>
            <a:r>
              <a:rPr lang="en-US" sz="1500" dirty="0" err="1"/>
              <a:t>ootustele</a:t>
            </a:r>
            <a:r>
              <a:rPr lang="en-US" sz="1500" dirty="0"/>
              <a:t>.</a:t>
            </a:r>
          </a:p>
          <a:p>
            <a:pPr fontAlgn="base"/>
            <a:r>
              <a:rPr lang="en-US" sz="1500" dirty="0" err="1"/>
              <a:t>Agiilne</a:t>
            </a:r>
            <a:r>
              <a:rPr lang="en-US" sz="1500" dirty="0"/>
              <a:t> </a:t>
            </a:r>
            <a:r>
              <a:rPr lang="en-US" sz="1500" dirty="0" err="1"/>
              <a:t>lähenemine</a:t>
            </a:r>
            <a:r>
              <a:rPr lang="en-US" sz="1500" dirty="0"/>
              <a:t> </a:t>
            </a:r>
            <a:r>
              <a:rPr lang="en-US" sz="1500" dirty="0" err="1"/>
              <a:t>paneb</a:t>
            </a:r>
            <a:r>
              <a:rPr lang="en-US" sz="1500" dirty="0"/>
              <a:t> </a:t>
            </a:r>
            <a:r>
              <a:rPr lang="en-US" sz="1500" dirty="0" err="1"/>
              <a:t>rohkem</a:t>
            </a:r>
            <a:r>
              <a:rPr lang="en-US" sz="1500" dirty="0"/>
              <a:t> </a:t>
            </a:r>
            <a:r>
              <a:rPr lang="en-US" sz="1500" dirty="0" err="1"/>
              <a:t>fookuse</a:t>
            </a:r>
            <a:r>
              <a:rPr lang="en-US" sz="1500" dirty="0"/>
              <a:t> </a:t>
            </a:r>
            <a:r>
              <a:rPr lang="en-US" sz="1500" dirty="0" err="1"/>
              <a:t>kiirele</a:t>
            </a:r>
            <a:r>
              <a:rPr lang="en-US" sz="1500" dirty="0"/>
              <a:t> </a:t>
            </a:r>
            <a:r>
              <a:rPr lang="en-US" sz="1500" dirty="0" err="1"/>
              <a:t>tarnele</a:t>
            </a:r>
            <a:r>
              <a:rPr lang="en-US" sz="1500" dirty="0"/>
              <a:t>, </a:t>
            </a:r>
            <a:r>
              <a:rPr lang="en-US" sz="1500" dirty="0" err="1"/>
              <a:t>kui</a:t>
            </a:r>
            <a:r>
              <a:rPr lang="en-US" sz="1500" dirty="0"/>
              <a:t> </a:t>
            </a:r>
            <a:r>
              <a:rPr lang="en-US" sz="1500" dirty="0" err="1"/>
              <a:t>dokumentatsioonile</a:t>
            </a:r>
            <a:r>
              <a:rPr lang="en-US" sz="1500" dirty="0"/>
              <a:t>, et </a:t>
            </a:r>
            <a:r>
              <a:rPr lang="en-US" sz="1500" dirty="0" err="1"/>
              <a:t>koguda</a:t>
            </a:r>
            <a:r>
              <a:rPr lang="en-US" sz="1500" dirty="0"/>
              <a:t> </a:t>
            </a:r>
            <a:r>
              <a:rPr lang="en-US" sz="1500" dirty="0" err="1"/>
              <a:t>lõppkasutajate</a:t>
            </a:r>
            <a:r>
              <a:rPr lang="en-US" sz="1500" dirty="0"/>
              <a:t> </a:t>
            </a:r>
            <a:r>
              <a:rPr lang="en-US" sz="1500" dirty="0" err="1"/>
              <a:t>tagasisidet</a:t>
            </a:r>
            <a:r>
              <a:rPr lang="en-US" sz="1500" dirty="0"/>
              <a:t> ja </a:t>
            </a:r>
            <a:r>
              <a:rPr lang="en-US" sz="1500" dirty="0" err="1"/>
              <a:t>teha</a:t>
            </a:r>
            <a:r>
              <a:rPr lang="en-US" sz="1500" dirty="0"/>
              <a:t> </a:t>
            </a:r>
            <a:r>
              <a:rPr lang="en-US" sz="1500" dirty="0" err="1"/>
              <a:t>vajalikke</a:t>
            </a:r>
            <a:r>
              <a:rPr lang="en-US" sz="1500" dirty="0"/>
              <a:t> </a:t>
            </a:r>
            <a:r>
              <a:rPr lang="en-US" sz="1500" dirty="0" err="1"/>
              <a:t>muudatusi</a:t>
            </a:r>
            <a:r>
              <a:rPr lang="en-US" sz="1500" dirty="0"/>
              <a:t> </a:t>
            </a:r>
            <a:r>
              <a:rPr lang="en-US" sz="1500" dirty="0" err="1"/>
              <a:t>võimalikult</a:t>
            </a:r>
            <a:r>
              <a:rPr lang="en-US" sz="1500" dirty="0"/>
              <a:t> </a:t>
            </a:r>
            <a:r>
              <a:rPr lang="en-US" sz="1500" dirty="0" err="1"/>
              <a:t>varakult</a:t>
            </a:r>
            <a:r>
              <a:rPr lang="en-US" sz="1500" dirty="0"/>
              <a:t>.</a:t>
            </a:r>
          </a:p>
          <a:p>
            <a:pPr fontAlgn="base"/>
            <a:r>
              <a:rPr lang="en-US" sz="1500" b="1" dirty="0"/>
              <a:t>3. </a:t>
            </a:r>
            <a:r>
              <a:rPr lang="en-US" sz="1500" b="1" dirty="0" err="1"/>
              <a:t>väärtus</a:t>
            </a:r>
            <a:r>
              <a:rPr lang="en-US" sz="1500" b="1" dirty="0"/>
              <a:t>: </a:t>
            </a:r>
            <a:r>
              <a:rPr lang="en-US" sz="1500" b="1" dirty="0" err="1"/>
              <a:t>hindame</a:t>
            </a:r>
            <a:r>
              <a:rPr lang="en-US" sz="1500" b="1" dirty="0"/>
              <a:t> </a:t>
            </a:r>
            <a:r>
              <a:rPr lang="en-US" sz="1500" b="1" dirty="0" err="1"/>
              <a:t>koostööd</a:t>
            </a:r>
            <a:r>
              <a:rPr lang="en-US" sz="1500" b="1" dirty="0"/>
              <a:t> </a:t>
            </a:r>
            <a:r>
              <a:rPr lang="en-US" sz="1500" b="1" dirty="0" err="1"/>
              <a:t>kliendiga</a:t>
            </a:r>
            <a:r>
              <a:rPr lang="en-US" sz="1500" b="1" dirty="0"/>
              <a:t> </a:t>
            </a:r>
            <a:r>
              <a:rPr lang="en-US" sz="1500" b="1" dirty="0" err="1"/>
              <a:t>rohkem</a:t>
            </a:r>
            <a:r>
              <a:rPr lang="en-US" sz="1500" b="1" dirty="0"/>
              <a:t>, </a:t>
            </a:r>
            <a:r>
              <a:rPr lang="en-US" sz="1500" b="1" dirty="0" err="1"/>
              <a:t>kui</a:t>
            </a:r>
            <a:r>
              <a:rPr lang="en-US" sz="1500" b="1" dirty="0"/>
              <a:t> </a:t>
            </a:r>
            <a:r>
              <a:rPr lang="en-US" sz="1500" b="1" dirty="0" err="1"/>
              <a:t>läbirääkimisi</a:t>
            </a:r>
            <a:r>
              <a:rPr lang="en-US" sz="1500" b="1" dirty="0"/>
              <a:t> </a:t>
            </a:r>
            <a:r>
              <a:rPr lang="en-US" sz="1500" b="1" dirty="0" err="1"/>
              <a:t>lepingute</a:t>
            </a:r>
            <a:r>
              <a:rPr lang="en-US" sz="1500" b="1" dirty="0"/>
              <a:t> </a:t>
            </a:r>
            <a:r>
              <a:rPr lang="en-US" sz="1500" b="1" dirty="0" err="1"/>
              <a:t>üle</a:t>
            </a:r>
            <a:endParaRPr lang="en-US" sz="1500" dirty="0"/>
          </a:p>
          <a:p>
            <a:pPr fontAlgn="base"/>
            <a:r>
              <a:rPr lang="en-US" sz="1500" dirty="0" err="1"/>
              <a:t>Nagu</a:t>
            </a:r>
            <a:r>
              <a:rPr lang="en-US" sz="1500" dirty="0"/>
              <a:t> </a:t>
            </a:r>
            <a:r>
              <a:rPr lang="en-US" sz="1500" dirty="0" err="1"/>
              <a:t>öeldud</a:t>
            </a:r>
            <a:r>
              <a:rPr lang="en-US" sz="1500" dirty="0"/>
              <a:t>, </a:t>
            </a:r>
            <a:r>
              <a:rPr lang="en-US" sz="1500" dirty="0" err="1"/>
              <a:t>fikseeriti</a:t>
            </a:r>
            <a:r>
              <a:rPr lang="en-US" sz="1500" dirty="0"/>
              <a:t> </a:t>
            </a:r>
            <a:r>
              <a:rPr lang="en-US" sz="1500" dirty="0" err="1"/>
              <a:t>kose</a:t>
            </a:r>
            <a:r>
              <a:rPr lang="en-US" sz="1500" dirty="0"/>
              <a:t> </a:t>
            </a:r>
            <a:r>
              <a:rPr lang="en-US" sz="1500" dirty="0" err="1"/>
              <a:t>meetodi</a:t>
            </a:r>
            <a:r>
              <a:rPr lang="en-US" sz="1500" dirty="0"/>
              <a:t> </a:t>
            </a:r>
            <a:r>
              <a:rPr lang="en-US" sz="1500" dirty="0" err="1"/>
              <a:t>korral</a:t>
            </a:r>
            <a:r>
              <a:rPr lang="en-US" sz="1500" dirty="0"/>
              <a:t> </a:t>
            </a:r>
            <a:r>
              <a:rPr lang="en-US" sz="1500" dirty="0" err="1"/>
              <a:t>kõigepealt</a:t>
            </a:r>
            <a:r>
              <a:rPr lang="en-US" sz="1500" dirty="0"/>
              <a:t> </a:t>
            </a:r>
            <a:r>
              <a:rPr lang="en-US" sz="1500" dirty="0" err="1"/>
              <a:t>detailne</a:t>
            </a:r>
            <a:r>
              <a:rPr lang="en-US" sz="1500" dirty="0"/>
              <a:t> </a:t>
            </a:r>
            <a:r>
              <a:rPr lang="en-US" sz="1500" dirty="0" err="1"/>
              <a:t>skoop</a:t>
            </a:r>
            <a:r>
              <a:rPr lang="en-US" sz="1500" dirty="0"/>
              <a:t>, mis </a:t>
            </a:r>
            <a:r>
              <a:rPr lang="en-US" sz="1500" dirty="0" err="1"/>
              <a:t>võeti</a:t>
            </a:r>
            <a:r>
              <a:rPr lang="en-US" sz="1500" dirty="0"/>
              <a:t> </a:t>
            </a:r>
            <a:r>
              <a:rPr lang="en-US" sz="1500" dirty="0" err="1"/>
              <a:t>lepinguliste</a:t>
            </a:r>
            <a:r>
              <a:rPr lang="en-US" sz="1500" dirty="0"/>
              <a:t> </a:t>
            </a:r>
            <a:r>
              <a:rPr lang="en-US" sz="1500" dirty="0" err="1"/>
              <a:t>tööde</a:t>
            </a:r>
            <a:r>
              <a:rPr lang="en-US" sz="1500" dirty="0"/>
              <a:t> </a:t>
            </a:r>
            <a:r>
              <a:rPr lang="en-US" sz="1500" dirty="0" err="1"/>
              <a:t>aluseks</a:t>
            </a:r>
            <a:r>
              <a:rPr lang="en-US" sz="1500" dirty="0"/>
              <a:t>. </a:t>
            </a:r>
            <a:r>
              <a:rPr lang="en-US" sz="1500" dirty="0" err="1"/>
              <a:t>Tegelikkuses</a:t>
            </a:r>
            <a:r>
              <a:rPr lang="en-US" sz="1500" dirty="0"/>
              <a:t> on aga </a:t>
            </a:r>
            <a:r>
              <a:rPr lang="en-US" sz="1500" dirty="0" err="1"/>
              <a:t>võimatu</a:t>
            </a:r>
            <a:r>
              <a:rPr lang="en-US" sz="1500" dirty="0"/>
              <a:t> </a:t>
            </a:r>
            <a:r>
              <a:rPr lang="en-US" sz="1500" dirty="0" err="1"/>
              <a:t>kõiki</a:t>
            </a:r>
            <a:r>
              <a:rPr lang="en-US" sz="1500" dirty="0"/>
              <a:t> </a:t>
            </a:r>
            <a:r>
              <a:rPr lang="en-US" sz="1500" dirty="0" err="1"/>
              <a:t>lõppkasutajate</a:t>
            </a:r>
            <a:r>
              <a:rPr lang="en-US" sz="1500" dirty="0"/>
              <a:t> </a:t>
            </a:r>
            <a:r>
              <a:rPr lang="en-US" sz="1500" dirty="0" err="1"/>
              <a:t>vajadusi</a:t>
            </a:r>
            <a:r>
              <a:rPr lang="en-US" sz="1500" dirty="0"/>
              <a:t> ja </a:t>
            </a:r>
            <a:r>
              <a:rPr lang="en-US" sz="1500" dirty="0" err="1"/>
              <a:t>tagasisidet</a:t>
            </a:r>
            <a:r>
              <a:rPr lang="en-US" sz="1500" dirty="0"/>
              <a:t> </a:t>
            </a:r>
            <a:r>
              <a:rPr lang="en-US" sz="1500" dirty="0" err="1"/>
              <a:t>ette</a:t>
            </a:r>
            <a:r>
              <a:rPr lang="en-US" sz="1500" dirty="0"/>
              <a:t> </a:t>
            </a:r>
            <a:r>
              <a:rPr lang="en-US" sz="1500" dirty="0" err="1"/>
              <a:t>näha</a:t>
            </a:r>
            <a:r>
              <a:rPr lang="en-US" sz="1500" dirty="0"/>
              <a:t> </a:t>
            </a:r>
            <a:r>
              <a:rPr lang="en-US" sz="1500" dirty="0" err="1"/>
              <a:t>ning</a:t>
            </a:r>
            <a:r>
              <a:rPr lang="en-US" sz="1500" dirty="0"/>
              <a:t>  </a:t>
            </a:r>
            <a:r>
              <a:rPr lang="en-US" sz="1500" dirty="0" err="1"/>
              <a:t>muudatused</a:t>
            </a:r>
            <a:r>
              <a:rPr lang="en-US" sz="1500" dirty="0"/>
              <a:t> on </a:t>
            </a:r>
            <a:r>
              <a:rPr lang="en-US" sz="1500" dirty="0" err="1"/>
              <a:t>paratamatud</a:t>
            </a:r>
            <a:r>
              <a:rPr lang="en-US" sz="1500" dirty="0"/>
              <a:t>. Kui </a:t>
            </a:r>
            <a:r>
              <a:rPr lang="en-US" sz="1500" dirty="0" err="1"/>
              <a:t>vanasti</a:t>
            </a:r>
            <a:r>
              <a:rPr lang="en-US" sz="1500" dirty="0"/>
              <a:t> algas </a:t>
            </a:r>
            <a:r>
              <a:rPr lang="en-US" sz="1500" dirty="0" err="1"/>
              <a:t>sellisel</a:t>
            </a:r>
            <a:r>
              <a:rPr lang="en-US" sz="1500" dirty="0"/>
              <a:t> </a:t>
            </a:r>
            <a:r>
              <a:rPr lang="en-US" sz="1500" dirty="0" err="1"/>
              <a:t>juhul</a:t>
            </a:r>
            <a:r>
              <a:rPr lang="en-US" sz="1500" dirty="0"/>
              <a:t> kas </a:t>
            </a:r>
            <a:r>
              <a:rPr lang="en-US" sz="1500" dirty="0" err="1"/>
              <a:t>aeganõudev</a:t>
            </a:r>
            <a:r>
              <a:rPr lang="en-US" sz="1500" dirty="0"/>
              <a:t> </a:t>
            </a:r>
            <a:r>
              <a:rPr lang="en-US" sz="1500" dirty="0" err="1"/>
              <a:t>lepingu</a:t>
            </a:r>
            <a:r>
              <a:rPr lang="en-US" sz="1500" dirty="0"/>
              <a:t> </a:t>
            </a:r>
            <a:r>
              <a:rPr lang="en-US" sz="1500" dirty="0" err="1"/>
              <a:t>muutmise</a:t>
            </a:r>
            <a:r>
              <a:rPr lang="en-US" sz="1500" dirty="0"/>
              <a:t> </a:t>
            </a:r>
            <a:r>
              <a:rPr lang="en-US" sz="1500" dirty="0" err="1"/>
              <a:t>protsess</a:t>
            </a:r>
            <a:r>
              <a:rPr lang="en-US" sz="1500" dirty="0"/>
              <a:t> </a:t>
            </a:r>
            <a:r>
              <a:rPr lang="en-US" sz="1500" dirty="0" err="1"/>
              <a:t>või</a:t>
            </a:r>
            <a:r>
              <a:rPr lang="en-US" sz="1500" dirty="0"/>
              <a:t> </a:t>
            </a:r>
            <a:r>
              <a:rPr lang="en-US" sz="1500" dirty="0" err="1"/>
              <a:t>skoobi</a:t>
            </a:r>
            <a:r>
              <a:rPr lang="en-US" sz="1500" dirty="0"/>
              <a:t> </a:t>
            </a:r>
            <a:r>
              <a:rPr lang="en-US" sz="1500" dirty="0" err="1"/>
              <a:t>vaidlus</a:t>
            </a:r>
            <a:r>
              <a:rPr lang="en-US" sz="1500" dirty="0"/>
              <a:t>, </a:t>
            </a:r>
            <a:r>
              <a:rPr lang="en-US" sz="1500" dirty="0" err="1"/>
              <a:t>siis</a:t>
            </a:r>
            <a:r>
              <a:rPr lang="en-US" sz="1500" dirty="0"/>
              <a:t> </a:t>
            </a:r>
            <a:r>
              <a:rPr lang="en-US" sz="1500" dirty="0" err="1"/>
              <a:t>agiilses</a:t>
            </a:r>
            <a:r>
              <a:rPr lang="en-US" sz="1500" dirty="0"/>
              <a:t> </a:t>
            </a:r>
            <a:r>
              <a:rPr lang="en-US" sz="1500" dirty="0" err="1"/>
              <a:t>arenduses</a:t>
            </a:r>
            <a:r>
              <a:rPr lang="en-US" sz="1500" dirty="0"/>
              <a:t> </a:t>
            </a:r>
            <a:r>
              <a:rPr lang="en-US" sz="1500" dirty="0" err="1"/>
              <a:t>võib</a:t>
            </a:r>
            <a:r>
              <a:rPr lang="en-US" sz="1500" dirty="0"/>
              <a:t> </a:t>
            </a:r>
            <a:r>
              <a:rPr lang="en-US" sz="1500" dirty="0" err="1"/>
              <a:t>lepinguliselt</a:t>
            </a:r>
            <a:r>
              <a:rPr lang="en-US" sz="1500" dirty="0"/>
              <a:t> olla </a:t>
            </a:r>
            <a:r>
              <a:rPr lang="en-US" sz="1500" dirty="0" err="1"/>
              <a:t>fikseeritud</a:t>
            </a:r>
            <a:r>
              <a:rPr lang="en-US" sz="1500" dirty="0"/>
              <a:t> </a:t>
            </a:r>
            <a:r>
              <a:rPr lang="en-US" sz="1500" dirty="0" err="1"/>
              <a:t>eelarve</a:t>
            </a:r>
            <a:r>
              <a:rPr lang="en-US" sz="1500" dirty="0"/>
              <a:t> ja </a:t>
            </a:r>
            <a:r>
              <a:rPr lang="en-US" sz="1500" dirty="0" err="1"/>
              <a:t>tähtaeg</a:t>
            </a:r>
            <a:r>
              <a:rPr lang="en-US" sz="1500" dirty="0"/>
              <a:t>, aga </a:t>
            </a:r>
            <a:r>
              <a:rPr lang="en-US" sz="1500" dirty="0" err="1"/>
              <a:t>skoobi</a:t>
            </a:r>
            <a:r>
              <a:rPr lang="en-US" sz="1500" dirty="0"/>
              <a:t> </a:t>
            </a:r>
            <a:r>
              <a:rPr lang="en-US" sz="1500" dirty="0" err="1"/>
              <a:t>suhtes</a:t>
            </a:r>
            <a:r>
              <a:rPr lang="en-US" sz="1500" dirty="0"/>
              <a:t> </a:t>
            </a:r>
            <a:r>
              <a:rPr lang="en-US" sz="1500" dirty="0" err="1"/>
              <a:t>saab</a:t>
            </a:r>
            <a:r>
              <a:rPr lang="en-US" sz="1500" dirty="0"/>
              <a:t> </a:t>
            </a:r>
            <a:r>
              <a:rPr lang="en-US" sz="1500" dirty="0" err="1"/>
              <a:t>tellija</a:t>
            </a:r>
            <a:r>
              <a:rPr lang="en-US" sz="1500" dirty="0"/>
              <a:t> </a:t>
            </a:r>
            <a:r>
              <a:rPr lang="en-US" sz="1500" dirty="0" err="1"/>
              <a:t>teha</a:t>
            </a:r>
            <a:r>
              <a:rPr lang="en-US" sz="1500" dirty="0"/>
              <a:t> </a:t>
            </a:r>
            <a:r>
              <a:rPr lang="en-US" sz="1500" dirty="0" err="1"/>
              <a:t>muudatusi</a:t>
            </a:r>
            <a:r>
              <a:rPr lang="en-US" sz="1500" dirty="0"/>
              <a:t> </a:t>
            </a:r>
            <a:r>
              <a:rPr lang="en-US" sz="1500" dirty="0" err="1"/>
              <a:t>vastavalt</a:t>
            </a:r>
            <a:r>
              <a:rPr lang="en-US" sz="1500" dirty="0"/>
              <a:t> </a:t>
            </a:r>
            <a:r>
              <a:rPr lang="en-US" sz="1500" dirty="0" err="1"/>
              <a:t>oma</a:t>
            </a:r>
            <a:r>
              <a:rPr lang="en-US" sz="1500" dirty="0"/>
              <a:t> </a:t>
            </a:r>
            <a:r>
              <a:rPr lang="en-US" sz="1500" dirty="0" err="1"/>
              <a:t>vajadustele</a:t>
            </a:r>
            <a:r>
              <a:rPr lang="en-US" sz="1500" dirty="0"/>
              <a:t>.</a:t>
            </a:r>
          </a:p>
          <a:p>
            <a:pPr fontAlgn="base"/>
            <a:r>
              <a:rPr lang="en-US" sz="1500" b="1" dirty="0"/>
              <a:t>4. </a:t>
            </a:r>
            <a:r>
              <a:rPr lang="en-US" sz="1500" b="1" dirty="0" err="1"/>
              <a:t>väärtus</a:t>
            </a:r>
            <a:r>
              <a:rPr lang="en-US" sz="1500" b="1" dirty="0"/>
              <a:t>: </a:t>
            </a:r>
            <a:r>
              <a:rPr lang="en-US" sz="1500" b="1" dirty="0" err="1"/>
              <a:t>hindame</a:t>
            </a:r>
            <a:r>
              <a:rPr lang="en-US" sz="1500" b="1" dirty="0"/>
              <a:t> </a:t>
            </a:r>
            <a:r>
              <a:rPr lang="en-US" sz="1500" b="1" dirty="0" err="1"/>
              <a:t>reageerimist</a:t>
            </a:r>
            <a:r>
              <a:rPr lang="en-US" sz="1500" b="1" dirty="0"/>
              <a:t> </a:t>
            </a:r>
            <a:r>
              <a:rPr lang="en-US" sz="1500" b="1" dirty="0" err="1"/>
              <a:t>muutunud</a:t>
            </a:r>
            <a:r>
              <a:rPr lang="en-US" sz="1500" b="1" dirty="0"/>
              <a:t> </a:t>
            </a:r>
            <a:r>
              <a:rPr lang="en-US" sz="1500" b="1" dirty="0" err="1"/>
              <a:t>oludele</a:t>
            </a:r>
            <a:r>
              <a:rPr lang="en-US" sz="1500" b="1" dirty="0"/>
              <a:t> </a:t>
            </a:r>
            <a:r>
              <a:rPr lang="en-US" sz="1500" b="1" dirty="0" err="1"/>
              <a:t>rohkem</a:t>
            </a:r>
            <a:r>
              <a:rPr lang="en-US" sz="1500" b="1" dirty="0"/>
              <a:t>, </a:t>
            </a:r>
            <a:r>
              <a:rPr lang="en-US" sz="1500" b="1" dirty="0" err="1"/>
              <a:t>kui</a:t>
            </a:r>
            <a:r>
              <a:rPr lang="en-US" sz="1500" b="1" dirty="0"/>
              <a:t> </a:t>
            </a:r>
            <a:r>
              <a:rPr lang="en-US" sz="1500" b="1" dirty="0" err="1"/>
              <a:t>algse</a:t>
            </a:r>
            <a:r>
              <a:rPr lang="en-US" sz="1500" b="1" dirty="0"/>
              <a:t> </a:t>
            </a:r>
            <a:r>
              <a:rPr lang="en-US" sz="1500" b="1" dirty="0" err="1"/>
              <a:t>plaani</a:t>
            </a:r>
            <a:r>
              <a:rPr lang="en-US" sz="1500" b="1" dirty="0"/>
              <a:t> </a:t>
            </a:r>
            <a:r>
              <a:rPr lang="en-US" sz="1500" b="1" dirty="0" err="1"/>
              <a:t>järgimist</a:t>
            </a:r>
            <a:endParaRPr lang="en-US" sz="1500" dirty="0"/>
          </a:p>
          <a:p>
            <a:pPr fontAlgn="base"/>
            <a:r>
              <a:rPr lang="en-US" sz="1500" dirty="0"/>
              <a:t>Kui </a:t>
            </a:r>
            <a:r>
              <a:rPr lang="en-US" sz="1500" dirty="0" err="1"/>
              <a:t>kose</a:t>
            </a:r>
            <a:r>
              <a:rPr lang="en-US" sz="1500" dirty="0"/>
              <a:t> </a:t>
            </a:r>
            <a:r>
              <a:rPr lang="en-US" sz="1500" dirty="0" err="1"/>
              <a:t>meetodil</a:t>
            </a:r>
            <a:r>
              <a:rPr lang="en-US" sz="1500" dirty="0"/>
              <a:t> </a:t>
            </a:r>
            <a:r>
              <a:rPr lang="en-US" sz="1500" dirty="0" err="1"/>
              <a:t>arendades</a:t>
            </a:r>
            <a:r>
              <a:rPr lang="en-US" sz="1500" dirty="0"/>
              <a:t> </a:t>
            </a:r>
            <a:r>
              <a:rPr lang="en-US" sz="1500" dirty="0" err="1"/>
              <a:t>olid</a:t>
            </a:r>
            <a:r>
              <a:rPr lang="en-US" sz="1500" dirty="0"/>
              <a:t> </a:t>
            </a:r>
            <a:r>
              <a:rPr lang="en-US" sz="1500" dirty="0" err="1"/>
              <a:t>kõik</a:t>
            </a:r>
            <a:r>
              <a:rPr lang="en-US" sz="1500" dirty="0"/>
              <a:t> </a:t>
            </a:r>
            <a:r>
              <a:rPr lang="en-US" sz="1500" dirty="0" err="1"/>
              <a:t>tarkvara</a:t>
            </a:r>
            <a:r>
              <a:rPr lang="en-US" sz="1500" dirty="0"/>
              <a:t> </a:t>
            </a:r>
            <a:r>
              <a:rPr lang="en-US" sz="1500" dirty="0" err="1"/>
              <a:t>muudatus-soovid</a:t>
            </a:r>
            <a:r>
              <a:rPr lang="en-US" sz="1500" dirty="0"/>
              <a:t> </a:t>
            </a:r>
            <a:r>
              <a:rPr lang="en-US" sz="1500" dirty="0" err="1"/>
              <a:t>projekti</a:t>
            </a:r>
            <a:r>
              <a:rPr lang="en-US" sz="1500" dirty="0"/>
              <a:t> </a:t>
            </a:r>
            <a:r>
              <a:rPr lang="en-US" sz="1500" dirty="0" err="1"/>
              <a:t>käigus</a:t>
            </a:r>
            <a:r>
              <a:rPr lang="en-US" sz="1500" dirty="0"/>
              <a:t> </a:t>
            </a:r>
            <a:r>
              <a:rPr lang="en-US" sz="1500" dirty="0" err="1"/>
              <a:t>arendustiimi</a:t>
            </a:r>
            <a:r>
              <a:rPr lang="en-US" sz="1500" dirty="0"/>
              <a:t> </a:t>
            </a:r>
            <a:r>
              <a:rPr lang="en-US" sz="1500" dirty="0" err="1"/>
              <a:t>õudusunenäoks</a:t>
            </a:r>
            <a:r>
              <a:rPr lang="en-US" sz="1500" dirty="0"/>
              <a:t> ja </a:t>
            </a:r>
            <a:r>
              <a:rPr lang="en-US" sz="1500" dirty="0" err="1"/>
              <a:t>lõid</a:t>
            </a:r>
            <a:r>
              <a:rPr lang="en-US" sz="1500" dirty="0"/>
              <a:t> </a:t>
            </a:r>
            <a:r>
              <a:rPr lang="en-US" sz="1500" dirty="0" err="1"/>
              <a:t>kogu</a:t>
            </a:r>
            <a:r>
              <a:rPr lang="en-US" sz="1500" dirty="0"/>
              <a:t> </a:t>
            </a:r>
            <a:r>
              <a:rPr lang="en-US" sz="1500" dirty="0" err="1"/>
              <a:t>projekti</a:t>
            </a:r>
            <a:r>
              <a:rPr lang="en-US" sz="1500" dirty="0"/>
              <a:t> </a:t>
            </a:r>
            <a:r>
              <a:rPr lang="en-US" sz="1500" dirty="0" err="1"/>
              <a:t>sisuliselt</a:t>
            </a:r>
            <a:r>
              <a:rPr lang="en-US" sz="1500" dirty="0"/>
              <a:t> </a:t>
            </a:r>
            <a:r>
              <a:rPr lang="en-US" sz="1500" dirty="0" err="1"/>
              <a:t>uppi</a:t>
            </a:r>
            <a:r>
              <a:rPr lang="en-US" sz="1500" dirty="0"/>
              <a:t>, </a:t>
            </a:r>
            <a:r>
              <a:rPr lang="en-US" sz="1500" dirty="0" err="1"/>
              <a:t>siis</a:t>
            </a:r>
            <a:r>
              <a:rPr lang="en-US" sz="1500" dirty="0"/>
              <a:t> </a:t>
            </a:r>
            <a:r>
              <a:rPr lang="en-US" sz="1500" dirty="0" err="1"/>
              <a:t>agiilses</a:t>
            </a:r>
            <a:r>
              <a:rPr lang="en-US" sz="1500" dirty="0"/>
              <a:t> </a:t>
            </a:r>
            <a:r>
              <a:rPr lang="en-US" sz="1500" dirty="0" err="1"/>
              <a:t>arenduses</a:t>
            </a:r>
            <a:r>
              <a:rPr lang="en-US" sz="1500" dirty="0"/>
              <a:t> on </a:t>
            </a:r>
            <a:r>
              <a:rPr lang="en-US" sz="1500" dirty="0" err="1"/>
              <a:t>muudatused</a:t>
            </a:r>
            <a:r>
              <a:rPr lang="en-US" sz="1500" dirty="0"/>
              <a:t> </a:t>
            </a:r>
            <a:r>
              <a:rPr lang="en-US" sz="1500" dirty="0" err="1"/>
              <a:t>oodatud</a:t>
            </a:r>
            <a:r>
              <a:rPr lang="en-US" sz="1500" dirty="0"/>
              <a:t> ja </a:t>
            </a:r>
            <a:r>
              <a:rPr lang="en-US" sz="1500" dirty="0" err="1"/>
              <a:t>teretulnud</a:t>
            </a:r>
            <a:r>
              <a:rPr lang="en-US" sz="1500" dirty="0"/>
              <a:t>. </a:t>
            </a:r>
            <a:r>
              <a:rPr lang="en-US" sz="1500" dirty="0" err="1"/>
              <a:t>Plaani</a:t>
            </a:r>
            <a:r>
              <a:rPr lang="en-US" sz="1500" dirty="0"/>
              <a:t> </a:t>
            </a:r>
            <a:r>
              <a:rPr lang="en-US" sz="1500" dirty="0" err="1"/>
              <a:t>kohendatakse</a:t>
            </a:r>
            <a:r>
              <a:rPr lang="en-US" sz="1500" dirty="0"/>
              <a:t> </a:t>
            </a:r>
            <a:r>
              <a:rPr lang="en-US" sz="1500" dirty="0" err="1"/>
              <a:t>kiirelt</a:t>
            </a:r>
            <a:r>
              <a:rPr lang="en-US" sz="1500" dirty="0"/>
              <a:t> </a:t>
            </a:r>
            <a:r>
              <a:rPr lang="en-US" sz="1500" dirty="0" err="1"/>
              <a:t>nii</a:t>
            </a:r>
            <a:r>
              <a:rPr lang="en-US" sz="1500" dirty="0"/>
              <a:t>, et ta </a:t>
            </a:r>
            <a:r>
              <a:rPr lang="en-US" sz="1500" dirty="0" err="1"/>
              <a:t>vastaks</a:t>
            </a:r>
            <a:r>
              <a:rPr lang="en-US" sz="1500" dirty="0"/>
              <a:t> </a:t>
            </a:r>
            <a:r>
              <a:rPr lang="en-US" sz="1500" dirty="0" err="1"/>
              <a:t>uuele</a:t>
            </a:r>
            <a:r>
              <a:rPr lang="en-US" sz="1500" dirty="0"/>
              <a:t> </a:t>
            </a:r>
            <a:r>
              <a:rPr lang="en-US" sz="1500" dirty="0" err="1"/>
              <a:t>olukorrale</a:t>
            </a:r>
            <a:r>
              <a:rPr lang="en-US" sz="1500" dirty="0"/>
              <a:t>.</a:t>
            </a:r>
          </a:p>
          <a:p>
            <a:endParaRPr lang="en-US" sz="700" dirty="0"/>
          </a:p>
        </p:txBody>
      </p:sp>
      <p:pic>
        <p:nvPicPr>
          <p:cNvPr id="4" name="Picture 3">
            <a:extLst>
              <a:ext uri="{FF2B5EF4-FFF2-40B4-BE49-F238E27FC236}">
                <a16:creationId xmlns:a16="http://schemas.microsoft.com/office/drawing/2014/main" id="{92447CD2-4293-947D-3B19-B4144D3B2A7C}"/>
              </a:ext>
            </a:extLst>
          </p:cNvPr>
          <p:cNvPicPr>
            <a:picLocks noChangeAspect="1"/>
          </p:cNvPicPr>
          <p:nvPr/>
        </p:nvPicPr>
        <p:blipFill>
          <a:blip r:embed="rId2"/>
          <a:stretch>
            <a:fillRect/>
          </a:stretch>
        </p:blipFill>
        <p:spPr>
          <a:xfrm>
            <a:off x="6974330" y="1191599"/>
            <a:ext cx="5071949" cy="4628153"/>
          </a:xfrm>
          <a:prstGeom prst="rect">
            <a:avLst/>
          </a:prstGeom>
        </p:spPr>
      </p:pic>
    </p:spTree>
    <p:extLst>
      <p:ext uri="{BB962C8B-B14F-4D97-AF65-F5344CB8AC3E}">
        <p14:creationId xmlns:p14="http://schemas.microsoft.com/office/powerpoint/2010/main" val="2473488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D1EB-2ADD-A0C8-681A-A22F471A6122}"/>
              </a:ext>
            </a:extLst>
          </p:cNvPr>
          <p:cNvSpPr>
            <a:spLocks noGrp="1"/>
          </p:cNvSpPr>
          <p:nvPr>
            <p:ph type="title"/>
          </p:nvPr>
        </p:nvSpPr>
        <p:spPr>
          <a:xfrm>
            <a:off x="157065" y="150521"/>
            <a:ext cx="10515600" cy="1325563"/>
          </a:xfrm>
        </p:spPr>
        <p:txBody>
          <a:bodyPr/>
          <a:lstStyle/>
          <a:p>
            <a:r>
              <a:rPr lang="en-US" b="1" dirty="0" err="1"/>
              <a:t>Kiire</a:t>
            </a:r>
            <a:r>
              <a:rPr lang="en-US" b="1" dirty="0"/>
              <a:t> </a:t>
            </a:r>
            <a:r>
              <a:rPr lang="en-US" b="1" dirty="0" err="1"/>
              <a:t>kontroll</a:t>
            </a:r>
            <a:r>
              <a:rPr lang="en-US" b="1" dirty="0"/>
              <a:t> – kas </a:t>
            </a:r>
            <a:r>
              <a:rPr lang="en-US" b="1" dirty="0" err="1"/>
              <a:t>järgid</a:t>
            </a:r>
            <a:r>
              <a:rPr lang="en-US" b="1" dirty="0"/>
              <a:t> </a:t>
            </a:r>
            <a:r>
              <a:rPr lang="en-US" b="1" dirty="0" err="1"/>
              <a:t>agiilset</a:t>
            </a:r>
            <a:r>
              <a:rPr lang="en-US" b="1" dirty="0"/>
              <a:t> </a:t>
            </a:r>
            <a:r>
              <a:rPr lang="en-US" b="1" dirty="0" err="1"/>
              <a:t>mõtteviisi</a:t>
            </a:r>
            <a:r>
              <a:rPr lang="en-US" b="1" dirty="0"/>
              <a:t>?</a:t>
            </a:r>
            <a:endParaRPr lang="en-US" dirty="0"/>
          </a:p>
        </p:txBody>
      </p:sp>
      <p:sp>
        <p:nvSpPr>
          <p:cNvPr id="3" name="Content Placeholder 2">
            <a:extLst>
              <a:ext uri="{FF2B5EF4-FFF2-40B4-BE49-F238E27FC236}">
                <a16:creationId xmlns:a16="http://schemas.microsoft.com/office/drawing/2014/main" id="{5D9782F1-E5CA-E51F-8A8E-424128D7140E}"/>
              </a:ext>
            </a:extLst>
          </p:cNvPr>
          <p:cNvSpPr>
            <a:spLocks noGrp="1"/>
          </p:cNvSpPr>
          <p:nvPr>
            <p:ph idx="1"/>
          </p:nvPr>
        </p:nvSpPr>
        <p:spPr>
          <a:xfrm>
            <a:off x="157064" y="1336123"/>
            <a:ext cx="12034935" cy="5231395"/>
          </a:xfrm>
        </p:spPr>
        <p:txBody>
          <a:bodyPr>
            <a:normAutofit lnSpcReduction="10000"/>
          </a:bodyPr>
          <a:lstStyle/>
          <a:p>
            <a:pPr marL="0" indent="0" fontAlgn="base">
              <a:buNone/>
            </a:pPr>
            <a:r>
              <a:rPr lang="en-US" dirty="0" err="1"/>
              <a:t>Siin</a:t>
            </a:r>
            <a:r>
              <a:rPr lang="en-US" dirty="0"/>
              <a:t> on </a:t>
            </a:r>
            <a:r>
              <a:rPr lang="en-US" dirty="0" err="1"/>
              <a:t>lühike</a:t>
            </a:r>
            <a:r>
              <a:rPr lang="en-US" dirty="0"/>
              <a:t> </a:t>
            </a:r>
            <a:r>
              <a:rPr lang="en-US" dirty="0" err="1"/>
              <a:t>küsimustik</a:t>
            </a:r>
            <a:r>
              <a:rPr lang="en-US" dirty="0"/>
              <a:t>, mis </a:t>
            </a:r>
            <a:r>
              <a:rPr lang="en-US" dirty="0" err="1"/>
              <a:t>aitab</a:t>
            </a:r>
            <a:r>
              <a:rPr lang="en-US" dirty="0"/>
              <a:t> </a:t>
            </a:r>
            <a:r>
              <a:rPr lang="en-US" dirty="0" err="1"/>
              <a:t>sul</a:t>
            </a:r>
            <a:r>
              <a:rPr lang="en-US" dirty="0"/>
              <a:t> </a:t>
            </a:r>
            <a:r>
              <a:rPr lang="en-US" dirty="0" err="1"/>
              <a:t>analüüsida</a:t>
            </a:r>
            <a:r>
              <a:rPr lang="en-US" dirty="0"/>
              <a:t> </a:t>
            </a:r>
            <a:r>
              <a:rPr lang="en-US" dirty="0" err="1"/>
              <a:t>kui</a:t>
            </a:r>
            <a:r>
              <a:rPr lang="en-US" dirty="0"/>
              <a:t> </a:t>
            </a:r>
            <a:r>
              <a:rPr lang="en-US" dirty="0" err="1"/>
              <a:t>agiilne</a:t>
            </a:r>
            <a:r>
              <a:rPr lang="en-US" dirty="0"/>
              <a:t> </a:t>
            </a:r>
            <a:r>
              <a:rPr lang="en-US" dirty="0" err="1"/>
              <a:t>sa</a:t>
            </a:r>
            <a:r>
              <a:rPr lang="en-US" dirty="0"/>
              <a:t> </a:t>
            </a:r>
            <a:r>
              <a:rPr lang="en-US" dirty="0" err="1"/>
              <a:t>oled</a:t>
            </a:r>
            <a:r>
              <a:rPr lang="en-US" dirty="0"/>
              <a:t> ja on </a:t>
            </a:r>
            <a:r>
              <a:rPr lang="en-US" dirty="0" err="1"/>
              <a:t>piisavalt</a:t>
            </a:r>
            <a:r>
              <a:rPr lang="en-US" dirty="0"/>
              <a:t> </a:t>
            </a:r>
            <a:r>
              <a:rPr lang="en-US" dirty="0" err="1"/>
              <a:t>üldine</a:t>
            </a:r>
            <a:r>
              <a:rPr lang="en-US" dirty="0"/>
              <a:t>, </a:t>
            </a:r>
            <a:r>
              <a:rPr lang="en-US" dirty="0" err="1"/>
              <a:t>sobides</a:t>
            </a:r>
            <a:r>
              <a:rPr lang="en-US" dirty="0"/>
              <a:t> </a:t>
            </a:r>
            <a:r>
              <a:rPr lang="en-US" dirty="0" err="1"/>
              <a:t>eri</a:t>
            </a:r>
            <a:r>
              <a:rPr lang="en-US" dirty="0"/>
              <a:t> </a:t>
            </a:r>
            <a:r>
              <a:rPr lang="en-US" dirty="0" err="1"/>
              <a:t>valdkondade</a:t>
            </a:r>
            <a:r>
              <a:rPr lang="en-US" dirty="0"/>
              <a:t> </a:t>
            </a:r>
            <a:r>
              <a:rPr lang="en-US" dirty="0" err="1"/>
              <a:t>jaoks</a:t>
            </a:r>
            <a:r>
              <a:rPr lang="en-US" dirty="0"/>
              <a:t>.</a:t>
            </a:r>
          </a:p>
          <a:p>
            <a:pPr fontAlgn="base"/>
            <a:r>
              <a:rPr lang="en-US" dirty="0"/>
              <a:t>Sa </a:t>
            </a:r>
            <a:r>
              <a:rPr lang="en-US" dirty="0" err="1"/>
              <a:t>eelistad</a:t>
            </a:r>
            <a:r>
              <a:rPr lang="en-US" dirty="0"/>
              <a:t> </a:t>
            </a:r>
            <a:r>
              <a:rPr lang="en-US" dirty="0" err="1"/>
              <a:t>inimestega</a:t>
            </a:r>
            <a:r>
              <a:rPr lang="en-US" dirty="0"/>
              <a:t> </a:t>
            </a:r>
            <a:r>
              <a:rPr lang="en-US" dirty="0" err="1"/>
              <a:t>vahetut</a:t>
            </a:r>
            <a:r>
              <a:rPr lang="en-US" dirty="0"/>
              <a:t> </a:t>
            </a:r>
            <a:r>
              <a:rPr lang="en-US" dirty="0" err="1"/>
              <a:t>suhtlemist</a:t>
            </a:r>
            <a:r>
              <a:rPr lang="en-US" dirty="0"/>
              <a:t> pika </a:t>
            </a:r>
            <a:r>
              <a:rPr lang="en-US" dirty="0" err="1"/>
              <a:t>dokumendi</a:t>
            </a:r>
            <a:r>
              <a:rPr lang="en-US" dirty="0"/>
              <a:t> </a:t>
            </a:r>
            <a:r>
              <a:rPr lang="en-US" dirty="0" err="1"/>
              <a:t>lugemise</a:t>
            </a:r>
            <a:r>
              <a:rPr lang="en-US" dirty="0"/>
              <a:t>/</a:t>
            </a:r>
            <a:r>
              <a:rPr lang="en-US" dirty="0" err="1"/>
              <a:t>kirjutamise</a:t>
            </a:r>
            <a:r>
              <a:rPr lang="en-US" dirty="0"/>
              <a:t> </a:t>
            </a:r>
            <a:r>
              <a:rPr lang="en-US" dirty="0" err="1"/>
              <a:t>asemel</a:t>
            </a:r>
            <a:endParaRPr lang="en-US" dirty="0"/>
          </a:p>
          <a:p>
            <a:pPr fontAlgn="base"/>
            <a:r>
              <a:rPr lang="en-US" dirty="0"/>
              <a:t>Sa </a:t>
            </a:r>
            <a:r>
              <a:rPr lang="en-US" dirty="0" err="1"/>
              <a:t>oled</a:t>
            </a:r>
            <a:r>
              <a:rPr lang="en-US" dirty="0"/>
              <a:t> </a:t>
            </a:r>
            <a:r>
              <a:rPr lang="en-US" dirty="0" err="1"/>
              <a:t>valmis</a:t>
            </a:r>
            <a:r>
              <a:rPr lang="en-US" dirty="0"/>
              <a:t> </a:t>
            </a:r>
            <a:r>
              <a:rPr lang="en-US" dirty="0" err="1"/>
              <a:t>muutusteks</a:t>
            </a:r>
            <a:r>
              <a:rPr lang="en-US" dirty="0"/>
              <a:t> ja </a:t>
            </a:r>
            <a:r>
              <a:rPr lang="en-US" dirty="0" err="1"/>
              <a:t>tervitad</a:t>
            </a:r>
            <a:r>
              <a:rPr lang="en-US" dirty="0"/>
              <a:t> </a:t>
            </a:r>
            <a:r>
              <a:rPr lang="en-US" dirty="0" err="1"/>
              <a:t>neid</a:t>
            </a:r>
            <a:endParaRPr lang="en-US" dirty="0"/>
          </a:p>
          <a:p>
            <a:pPr fontAlgn="base"/>
            <a:r>
              <a:rPr lang="en-US" dirty="0"/>
              <a:t>Sa </a:t>
            </a:r>
            <a:r>
              <a:rPr lang="en-US" dirty="0" err="1"/>
              <a:t>hindad</a:t>
            </a:r>
            <a:r>
              <a:rPr lang="en-US" dirty="0"/>
              <a:t> </a:t>
            </a:r>
            <a:r>
              <a:rPr lang="en-US" dirty="0" err="1"/>
              <a:t>lihtsust</a:t>
            </a:r>
            <a:r>
              <a:rPr lang="en-US" dirty="0"/>
              <a:t> ja </a:t>
            </a:r>
            <a:r>
              <a:rPr lang="en-US" dirty="0" err="1"/>
              <a:t>ütled</a:t>
            </a:r>
            <a:r>
              <a:rPr lang="en-US" dirty="0"/>
              <a:t> “</a:t>
            </a:r>
            <a:r>
              <a:rPr lang="en-US" dirty="0" err="1"/>
              <a:t>ei</a:t>
            </a:r>
            <a:r>
              <a:rPr lang="en-US" dirty="0"/>
              <a:t>” </a:t>
            </a:r>
            <a:r>
              <a:rPr lang="en-US" dirty="0" err="1"/>
              <a:t>ebavajalikule</a:t>
            </a:r>
            <a:r>
              <a:rPr lang="en-US" dirty="0"/>
              <a:t> </a:t>
            </a:r>
            <a:r>
              <a:rPr lang="en-US" dirty="0" err="1"/>
              <a:t>tööle</a:t>
            </a:r>
            <a:endParaRPr lang="en-US" dirty="0"/>
          </a:p>
          <a:p>
            <a:pPr fontAlgn="base"/>
            <a:r>
              <a:rPr lang="en-US" dirty="0"/>
              <a:t>Sa </a:t>
            </a:r>
            <a:r>
              <a:rPr lang="en-US" dirty="0" err="1"/>
              <a:t>eelistad</a:t>
            </a:r>
            <a:r>
              <a:rPr lang="en-US" dirty="0"/>
              <a:t> </a:t>
            </a:r>
            <a:r>
              <a:rPr lang="en-US" dirty="0" err="1"/>
              <a:t>vahetut</a:t>
            </a:r>
            <a:r>
              <a:rPr lang="en-US" dirty="0"/>
              <a:t> </a:t>
            </a:r>
            <a:r>
              <a:rPr lang="en-US" dirty="0" err="1"/>
              <a:t>koostööd</a:t>
            </a:r>
            <a:r>
              <a:rPr lang="en-US" dirty="0"/>
              <a:t> </a:t>
            </a:r>
            <a:r>
              <a:rPr lang="en-US" dirty="0" err="1"/>
              <a:t>äripoole</a:t>
            </a:r>
            <a:r>
              <a:rPr lang="en-US" dirty="0"/>
              <a:t> ja </a:t>
            </a:r>
            <a:r>
              <a:rPr lang="en-US" dirty="0" err="1"/>
              <a:t>arendustiimi</a:t>
            </a:r>
            <a:r>
              <a:rPr lang="en-US" dirty="0"/>
              <a:t> </a:t>
            </a:r>
            <a:r>
              <a:rPr lang="en-US" dirty="0" err="1"/>
              <a:t>vahel</a:t>
            </a:r>
            <a:endParaRPr lang="en-US" dirty="0"/>
          </a:p>
          <a:p>
            <a:pPr fontAlgn="base"/>
            <a:r>
              <a:rPr lang="en-US" dirty="0"/>
              <a:t>Sa </a:t>
            </a:r>
            <a:r>
              <a:rPr lang="en-US" dirty="0" err="1"/>
              <a:t>tarnid</a:t>
            </a:r>
            <a:r>
              <a:rPr lang="en-US" dirty="0"/>
              <a:t> </a:t>
            </a:r>
            <a:r>
              <a:rPr lang="et-EE" dirty="0"/>
              <a:t>materjale, tooteid, vahendeid, </a:t>
            </a:r>
            <a:r>
              <a:rPr lang="en-US" dirty="0" err="1"/>
              <a:t>tarkvara</a:t>
            </a:r>
            <a:r>
              <a:rPr lang="en-US" dirty="0"/>
              <a:t> (</a:t>
            </a:r>
            <a:r>
              <a:rPr lang="en-US" dirty="0" err="1"/>
              <a:t>või</a:t>
            </a:r>
            <a:r>
              <a:rPr lang="en-US" dirty="0"/>
              <a:t> </a:t>
            </a:r>
            <a:r>
              <a:rPr lang="en-US" dirty="0" err="1"/>
              <a:t>muid</a:t>
            </a:r>
            <a:r>
              <a:rPr lang="en-US" dirty="0"/>
              <a:t> </a:t>
            </a:r>
            <a:r>
              <a:rPr lang="en-US" dirty="0" err="1"/>
              <a:t>tulemusi</a:t>
            </a:r>
            <a:r>
              <a:rPr lang="en-US" dirty="0"/>
              <a:t>) </a:t>
            </a:r>
            <a:r>
              <a:rPr lang="en-US" dirty="0" err="1"/>
              <a:t>kiiresti</a:t>
            </a:r>
            <a:r>
              <a:rPr lang="en-US" dirty="0"/>
              <a:t> ja </a:t>
            </a:r>
            <a:r>
              <a:rPr lang="en-US" dirty="0" err="1"/>
              <a:t>tihti</a:t>
            </a:r>
            <a:r>
              <a:rPr lang="en-US" dirty="0"/>
              <a:t>, </a:t>
            </a:r>
            <a:r>
              <a:rPr lang="en-US" dirty="0" err="1"/>
              <a:t>vähemalt</a:t>
            </a:r>
            <a:r>
              <a:rPr lang="en-US" dirty="0"/>
              <a:t> </a:t>
            </a:r>
            <a:r>
              <a:rPr lang="en-US" dirty="0" err="1"/>
              <a:t>korra</a:t>
            </a:r>
            <a:r>
              <a:rPr lang="en-US" dirty="0"/>
              <a:t> </a:t>
            </a:r>
            <a:r>
              <a:rPr lang="en-US" dirty="0" err="1"/>
              <a:t>kuus</a:t>
            </a:r>
            <a:endParaRPr lang="en-US" dirty="0"/>
          </a:p>
          <a:p>
            <a:pPr fontAlgn="base"/>
            <a:r>
              <a:rPr lang="en-US" dirty="0"/>
              <a:t>Sinu </a:t>
            </a:r>
            <a:r>
              <a:rPr lang="en-US" dirty="0" err="1"/>
              <a:t>peamisteks</a:t>
            </a:r>
            <a:r>
              <a:rPr lang="en-US" dirty="0"/>
              <a:t> </a:t>
            </a:r>
            <a:r>
              <a:rPr lang="en-US" dirty="0" err="1"/>
              <a:t>edu</a:t>
            </a:r>
            <a:r>
              <a:rPr lang="en-US" dirty="0"/>
              <a:t> </a:t>
            </a:r>
            <a:r>
              <a:rPr lang="en-US" dirty="0" err="1"/>
              <a:t>mõõdikuteks</a:t>
            </a:r>
            <a:r>
              <a:rPr lang="en-US" dirty="0"/>
              <a:t> on </a:t>
            </a:r>
            <a:r>
              <a:rPr lang="en-US" dirty="0" err="1"/>
              <a:t>kliendi</a:t>
            </a:r>
            <a:r>
              <a:rPr lang="en-US" dirty="0"/>
              <a:t> </a:t>
            </a:r>
            <a:r>
              <a:rPr lang="en-US" dirty="0" err="1"/>
              <a:t>rahulolu</a:t>
            </a:r>
            <a:r>
              <a:rPr lang="en-US" dirty="0"/>
              <a:t> ja </a:t>
            </a:r>
            <a:r>
              <a:rPr lang="en-US" dirty="0" err="1"/>
              <a:t>loodud</a:t>
            </a:r>
            <a:r>
              <a:rPr lang="en-US" dirty="0"/>
              <a:t> </a:t>
            </a:r>
            <a:r>
              <a:rPr lang="en-US" dirty="0" err="1"/>
              <a:t>väärtus</a:t>
            </a:r>
            <a:endParaRPr lang="en-US" dirty="0"/>
          </a:p>
          <a:p>
            <a:pPr fontAlgn="base"/>
            <a:r>
              <a:rPr lang="en-US" dirty="0"/>
              <a:t>Sa </a:t>
            </a:r>
            <a:r>
              <a:rPr lang="en-US" dirty="0" err="1"/>
              <a:t>otsid</a:t>
            </a:r>
            <a:r>
              <a:rPr lang="en-US" dirty="0"/>
              <a:t> </a:t>
            </a:r>
            <a:r>
              <a:rPr lang="en-US" dirty="0" err="1"/>
              <a:t>pidevalt</a:t>
            </a:r>
            <a:r>
              <a:rPr lang="en-US" dirty="0"/>
              <a:t> </a:t>
            </a:r>
            <a:r>
              <a:rPr lang="en-US" dirty="0" err="1"/>
              <a:t>võimalusi</a:t>
            </a:r>
            <a:r>
              <a:rPr lang="en-US" dirty="0"/>
              <a:t> </a:t>
            </a:r>
            <a:r>
              <a:rPr lang="en-US" dirty="0" err="1"/>
              <a:t>kuidas</a:t>
            </a:r>
            <a:r>
              <a:rPr lang="en-US" dirty="0"/>
              <a:t> </a:t>
            </a:r>
            <a:r>
              <a:rPr lang="en-US" dirty="0" err="1"/>
              <a:t>edasi</a:t>
            </a:r>
            <a:r>
              <a:rPr lang="en-US" dirty="0"/>
              <a:t> </a:t>
            </a:r>
            <a:r>
              <a:rPr lang="en-US" dirty="0" err="1"/>
              <a:t>areneda</a:t>
            </a:r>
            <a:endParaRPr lang="en-US" dirty="0"/>
          </a:p>
          <a:p>
            <a:pPr fontAlgn="base"/>
            <a:r>
              <a:rPr lang="en-US" dirty="0"/>
              <a:t>Sa </a:t>
            </a:r>
            <a:r>
              <a:rPr lang="en-US" dirty="0" err="1"/>
              <a:t>töötad</a:t>
            </a:r>
            <a:r>
              <a:rPr lang="en-US" dirty="0"/>
              <a:t> </a:t>
            </a:r>
            <a:r>
              <a:rPr lang="en-US" dirty="0" err="1"/>
              <a:t>iseorganiseeruvas</a:t>
            </a:r>
            <a:r>
              <a:rPr lang="en-US" dirty="0"/>
              <a:t> ja </a:t>
            </a:r>
            <a:r>
              <a:rPr lang="en-US" dirty="0" err="1"/>
              <a:t>multifunktsionaalses</a:t>
            </a:r>
            <a:r>
              <a:rPr lang="en-US" dirty="0"/>
              <a:t> </a:t>
            </a:r>
            <a:r>
              <a:rPr lang="en-US" dirty="0" err="1"/>
              <a:t>tiimis</a:t>
            </a:r>
            <a:endParaRPr lang="en-US" dirty="0"/>
          </a:p>
          <a:p>
            <a:endParaRPr lang="en-US" dirty="0"/>
          </a:p>
        </p:txBody>
      </p:sp>
    </p:spTree>
    <p:extLst>
      <p:ext uri="{BB962C8B-B14F-4D97-AF65-F5344CB8AC3E}">
        <p14:creationId xmlns:p14="http://schemas.microsoft.com/office/powerpoint/2010/main" val="38912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4">
            <a:extLst>
              <a:ext uri="{FF2B5EF4-FFF2-40B4-BE49-F238E27FC236}">
                <a16:creationId xmlns:a16="http://schemas.microsoft.com/office/drawing/2014/main" id="{B1B76432-FCE5-51DC-38E4-EA95969EA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40" t="57014" r="154" b="-53"/>
          <a:stretch>
            <a:fillRect/>
          </a:stretch>
        </p:blipFill>
        <p:spPr bwMode="auto">
          <a:xfrm>
            <a:off x="9251248" y="950942"/>
            <a:ext cx="1828693" cy="22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7" name="Rectangle 2">
            <a:extLst>
              <a:ext uri="{FF2B5EF4-FFF2-40B4-BE49-F238E27FC236}">
                <a16:creationId xmlns:a16="http://schemas.microsoft.com/office/drawing/2014/main" id="{B8D0A650-2BED-09D4-DB65-86D6138BD348}"/>
              </a:ext>
            </a:extLst>
          </p:cNvPr>
          <p:cNvSpPr>
            <a:spLocks noGrp="1" noChangeArrowheads="1"/>
          </p:cNvSpPr>
          <p:nvPr>
            <p:ph type="title"/>
          </p:nvPr>
        </p:nvSpPr>
        <p:spPr>
          <a:xfrm>
            <a:off x="768659" y="636711"/>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i="1" dirty="0"/>
              <a:t>Alates</a:t>
            </a:r>
            <a:r>
              <a:rPr lang="en-US" altLang="en-US" i="1" dirty="0"/>
              <a:t> XV </a:t>
            </a:r>
            <a:r>
              <a:rPr lang="et-EE" altLang="en-US" i="1" dirty="0"/>
              <a:t>sajandist</a:t>
            </a:r>
            <a:r>
              <a:rPr lang="en-US" altLang="en-US" i="1" dirty="0"/>
              <a:t>…</a:t>
            </a:r>
          </a:p>
        </p:txBody>
      </p:sp>
      <p:sp>
        <p:nvSpPr>
          <p:cNvPr id="11268" name="AutoShape 4">
            <a:extLst>
              <a:ext uri="{FF2B5EF4-FFF2-40B4-BE49-F238E27FC236}">
                <a16:creationId xmlns:a16="http://schemas.microsoft.com/office/drawing/2014/main" id="{1613AEEF-E2AE-B403-9ECF-F5BDBA13FC16}"/>
              </a:ext>
            </a:extLst>
          </p:cNvPr>
          <p:cNvSpPr>
            <a:spLocks noChangeArrowheads="1"/>
          </p:cNvSpPr>
          <p:nvPr/>
        </p:nvSpPr>
        <p:spPr bwMode="auto">
          <a:xfrm rot="19685743">
            <a:off x="514353" y="3040561"/>
            <a:ext cx="8991205" cy="1141920"/>
          </a:xfrm>
          <a:prstGeom prst="notchedRightArrow">
            <a:avLst>
              <a:gd name="adj1" fmla="val 50000"/>
              <a:gd name="adj2" fmla="val 59491"/>
            </a:avLst>
          </a:prstGeom>
          <a:gradFill rotWithShape="1">
            <a:gsLst>
              <a:gs pos="0">
                <a:srgbClr val="5E0000"/>
              </a:gs>
              <a:gs pos="50000">
                <a:srgbClr val="CC0000"/>
              </a:gs>
              <a:gs pos="100000">
                <a:srgbClr val="5E0000"/>
              </a:gs>
            </a:gsLst>
            <a:lin ang="5400000" scaled="1"/>
          </a:gradFill>
          <a:ln w="9525" algn="ctr">
            <a:solidFill>
              <a:schemeClr val="tx1"/>
            </a:solidFill>
            <a:miter lim="800000"/>
            <a:headEnd/>
            <a:tailEnd/>
          </a:ln>
        </p:spPr>
        <p:txBody>
          <a:bodyPr wrap="none" lIns="91431" tIns="45716" rIns="91431" bIns="45716"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solidFill>
                <a:srgbClr val="FF0000"/>
              </a:solidFill>
              <a:latin typeface="Century Gothic" panose="020B0502020202020204" pitchFamily="34" charset="0"/>
            </a:endParaRPr>
          </a:p>
        </p:txBody>
      </p:sp>
      <p:sp>
        <p:nvSpPr>
          <p:cNvPr id="11269" name="Rectangle 6">
            <a:extLst>
              <a:ext uri="{FF2B5EF4-FFF2-40B4-BE49-F238E27FC236}">
                <a16:creationId xmlns:a16="http://schemas.microsoft.com/office/drawing/2014/main" id="{12BEE8C1-249D-2729-3FA9-109349220382}"/>
              </a:ext>
            </a:extLst>
          </p:cNvPr>
          <p:cNvSpPr>
            <a:spLocks noChangeArrowheads="1"/>
          </p:cNvSpPr>
          <p:nvPr/>
        </p:nvSpPr>
        <p:spPr bwMode="auto">
          <a:xfrm>
            <a:off x="2361679" y="5882914"/>
            <a:ext cx="6172847" cy="53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lgn="r" eaLnBrk="1" hangingPunct="1"/>
            <a:r>
              <a:rPr lang="en-US" altLang="en-US" sz="1428" dirty="0">
                <a:latin typeface="Tahoma" panose="020B0604030504040204" pitchFamily="34" charset="0"/>
              </a:rPr>
              <a:t>King Henry III of France </a:t>
            </a:r>
            <a:r>
              <a:rPr lang="et-EE" altLang="en-US" sz="1428" dirty="0">
                <a:latin typeface="Tahoma" panose="020B0604030504040204" pitchFamily="34" charset="0"/>
              </a:rPr>
              <a:t>vaatas kuidas tunni ajaga ehitati Veneetsia arsenalis valmis galeeripaadid kasutades pidevat voogu</a:t>
            </a:r>
            <a:endParaRPr lang="en-US" altLang="en-US" sz="1428" dirty="0">
              <a:latin typeface="Tahoma" panose="020B0604030504040204" pitchFamily="34" charset="0"/>
            </a:endParaRPr>
          </a:p>
        </p:txBody>
      </p:sp>
      <p:sp>
        <p:nvSpPr>
          <p:cNvPr id="11270" name="Text Box 9">
            <a:extLst>
              <a:ext uri="{FF2B5EF4-FFF2-40B4-BE49-F238E27FC236}">
                <a16:creationId xmlns:a16="http://schemas.microsoft.com/office/drawing/2014/main" id="{2A81E204-7A2C-F30E-B588-0C490CE98AE5}"/>
              </a:ext>
            </a:extLst>
          </p:cNvPr>
          <p:cNvSpPr txBox="1">
            <a:spLocks noChangeArrowheads="1"/>
          </p:cNvSpPr>
          <p:nvPr/>
        </p:nvSpPr>
        <p:spPr bwMode="auto">
          <a:xfrm>
            <a:off x="2209423" y="5790590"/>
            <a:ext cx="590268" cy="31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a:latin typeface="Tahoma" panose="020B0604030504040204" pitchFamily="34" charset="0"/>
              </a:rPr>
              <a:t>1574</a:t>
            </a:r>
          </a:p>
        </p:txBody>
      </p:sp>
      <p:sp>
        <p:nvSpPr>
          <p:cNvPr id="11271" name="Rectangle 10">
            <a:extLst>
              <a:ext uri="{FF2B5EF4-FFF2-40B4-BE49-F238E27FC236}">
                <a16:creationId xmlns:a16="http://schemas.microsoft.com/office/drawing/2014/main" id="{DD97C518-AF3D-BD0F-CB67-B698D81D3154}"/>
              </a:ext>
            </a:extLst>
          </p:cNvPr>
          <p:cNvSpPr>
            <a:spLocks noChangeArrowheads="1"/>
          </p:cNvSpPr>
          <p:nvPr/>
        </p:nvSpPr>
        <p:spPr bwMode="auto">
          <a:xfrm>
            <a:off x="4344246" y="5045506"/>
            <a:ext cx="6247356" cy="53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428" dirty="0">
                <a:latin typeface="Tahoma" panose="020B0604030504040204" pitchFamily="34" charset="0"/>
              </a:rPr>
              <a:t>Prantsuse kindral</a:t>
            </a:r>
            <a:r>
              <a:rPr lang="en-US" altLang="en-US" sz="1428" dirty="0">
                <a:latin typeface="Tahoma" panose="020B0604030504040204" pitchFamily="34" charset="0"/>
              </a:rPr>
              <a:t> </a:t>
            </a:r>
            <a:r>
              <a:rPr lang="en-US" altLang="en-US" sz="1428" dirty="0" err="1">
                <a:latin typeface="Tahoma" panose="020B0604030504040204" pitchFamily="34" charset="0"/>
              </a:rPr>
              <a:t>Gribeauval</a:t>
            </a:r>
            <a:r>
              <a:rPr lang="et-EE" altLang="en-US" sz="1428" dirty="0">
                <a:latin typeface="Tahoma" panose="020B0604030504040204" pitchFamily="34" charset="0"/>
              </a:rPr>
              <a:t> kiitis standardiseeritud disaini ning vahetavaid osi, et relvi lahinguväljal ise parandada</a:t>
            </a:r>
            <a:endParaRPr lang="en-US" altLang="en-US" sz="1428" dirty="0">
              <a:latin typeface="Tahoma" panose="020B0604030504040204" pitchFamily="34" charset="0"/>
            </a:endParaRPr>
          </a:p>
        </p:txBody>
      </p:sp>
      <p:sp>
        <p:nvSpPr>
          <p:cNvPr id="11272" name="Text Box 11">
            <a:extLst>
              <a:ext uri="{FF2B5EF4-FFF2-40B4-BE49-F238E27FC236}">
                <a16:creationId xmlns:a16="http://schemas.microsoft.com/office/drawing/2014/main" id="{0EC994A5-4004-A732-C866-2CBD1980B9E7}"/>
              </a:ext>
            </a:extLst>
          </p:cNvPr>
          <p:cNvSpPr txBox="1">
            <a:spLocks noChangeArrowheads="1"/>
          </p:cNvSpPr>
          <p:nvPr/>
        </p:nvSpPr>
        <p:spPr bwMode="auto">
          <a:xfrm>
            <a:off x="3403174" y="5029310"/>
            <a:ext cx="590268" cy="31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a:latin typeface="Tahoma" panose="020B0604030504040204" pitchFamily="34" charset="0"/>
              </a:rPr>
              <a:t>1760</a:t>
            </a:r>
          </a:p>
        </p:txBody>
      </p:sp>
      <p:sp>
        <p:nvSpPr>
          <p:cNvPr id="11273" name="Rectangle 14">
            <a:extLst>
              <a:ext uri="{FF2B5EF4-FFF2-40B4-BE49-F238E27FC236}">
                <a16:creationId xmlns:a16="http://schemas.microsoft.com/office/drawing/2014/main" id="{533229A1-A45E-39E3-52F1-EFA45AFA9956}"/>
              </a:ext>
            </a:extLst>
          </p:cNvPr>
          <p:cNvSpPr>
            <a:spLocks noChangeArrowheads="1"/>
          </p:cNvSpPr>
          <p:nvPr/>
        </p:nvSpPr>
        <p:spPr bwMode="auto">
          <a:xfrm>
            <a:off x="5448102" y="3892031"/>
            <a:ext cx="6399612" cy="75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lgn="r" eaLnBrk="1" hangingPunct="1"/>
            <a:r>
              <a:rPr lang="en-US" altLang="en-US" sz="1428" dirty="0" err="1">
                <a:latin typeface="Tahoma" panose="020B0604030504040204" pitchFamily="34" charset="0"/>
              </a:rPr>
              <a:t>Inglismaal</a:t>
            </a:r>
            <a:r>
              <a:rPr lang="en-US" altLang="en-US" sz="1428" dirty="0">
                <a:latin typeface="Tahoma" panose="020B0604030504040204" pitchFamily="34" charset="0"/>
              </a:rPr>
              <a:t> </a:t>
            </a:r>
            <a:r>
              <a:rPr lang="en-US" altLang="en-US" sz="1428" dirty="0" err="1">
                <a:latin typeface="Tahoma" panose="020B0604030504040204" pitchFamily="34" charset="0"/>
              </a:rPr>
              <a:t>töötas</a:t>
            </a:r>
            <a:r>
              <a:rPr lang="en-US" altLang="en-US" sz="1428" dirty="0">
                <a:latin typeface="Tahoma" panose="020B0604030504040204" pitchFamily="34" charset="0"/>
              </a:rPr>
              <a:t> Marc Brunel </a:t>
            </a:r>
            <a:r>
              <a:rPr lang="en-US" altLang="en-US" sz="1428" dirty="0" err="1">
                <a:latin typeface="Tahoma" panose="020B0604030504040204" pitchFamily="34" charset="0"/>
              </a:rPr>
              <a:t>välja</a:t>
            </a:r>
            <a:r>
              <a:rPr lang="en-US" altLang="en-US" sz="1428" dirty="0">
                <a:latin typeface="Tahoma" panose="020B0604030504040204" pitchFamily="34" charset="0"/>
              </a:rPr>
              <a:t> </a:t>
            </a:r>
            <a:r>
              <a:rPr lang="en-US" altLang="en-US" sz="1428" dirty="0" err="1">
                <a:latin typeface="Tahoma" panose="020B0604030504040204" pitchFamily="34" charset="0"/>
              </a:rPr>
              <a:t>seadmed</a:t>
            </a:r>
            <a:r>
              <a:rPr lang="en-US" altLang="en-US" sz="1428" dirty="0">
                <a:latin typeface="Tahoma" panose="020B0604030504040204" pitchFamily="34" charset="0"/>
              </a:rPr>
              <a:t> </a:t>
            </a:r>
            <a:r>
              <a:rPr lang="en-US" altLang="en-US" sz="1428" dirty="0" err="1">
                <a:latin typeface="Tahoma" panose="020B0604030504040204" pitchFamily="34" charset="0"/>
              </a:rPr>
              <a:t>lihtsate</a:t>
            </a:r>
            <a:r>
              <a:rPr lang="en-US" altLang="en-US" sz="1428" dirty="0">
                <a:latin typeface="Tahoma" panose="020B0604030504040204" pitchFamily="34" charset="0"/>
              </a:rPr>
              <a:t> </a:t>
            </a:r>
            <a:r>
              <a:rPr lang="en-US" altLang="en-US" sz="1428" dirty="0" err="1">
                <a:latin typeface="Tahoma" panose="020B0604030504040204" pitchFamily="34" charset="0"/>
              </a:rPr>
              <a:t>puidust</a:t>
            </a:r>
            <a:r>
              <a:rPr lang="en-US" altLang="en-US" sz="1428" dirty="0">
                <a:latin typeface="Tahoma" panose="020B0604030504040204" pitchFamily="34" charset="0"/>
              </a:rPr>
              <a:t> </a:t>
            </a:r>
            <a:r>
              <a:rPr lang="en-US" altLang="en-US" sz="1428" dirty="0" err="1">
                <a:latin typeface="Tahoma" panose="020B0604030504040204" pitchFamily="34" charset="0"/>
              </a:rPr>
              <a:t>esemete</a:t>
            </a:r>
            <a:r>
              <a:rPr lang="en-US" altLang="en-US" sz="1428" dirty="0">
                <a:latin typeface="Tahoma" panose="020B0604030504040204" pitchFamily="34" charset="0"/>
              </a:rPr>
              <a:t>, </a:t>
            </a:r>
            <a:r>
              <a:rPr lang="en-US" altLang="en-US" sz="1428" dirty="0" err="1">
                <a:latin typeface="Tahoma" panose="020B0604030504040204" pitchFamily="34" charset="0"/>
              </a:rPr>
              <a:t>näiteks</a:t>
            </a:r>
            <a:r>
              <a:rPr lang="en-US" altLang="en-US" sz="1428" dirty="0">
                <a:latin typeface="Tahoma" panose="020B0604030504040204" pitchFamily="34" charset="0"/>
              </a:rPr>
              <a:t> </a:t>
            </a:r>
            <a:r>
              <a:rPr lang="en-US" altLang="en-US" sz="1428" dirty="0" err="1">
                <a:latin typeface="Tahoma" panose="020B0604030504040204" pitchFamily="34" charset="0"/>
              </a:rPr>
              <a:t>köieplokkide</a:t>
            </a:r>
            <a:r>
              <a:rPr lang="en-US" altLang="en-US" sz="1428" dirty="0">
                <a:latin typeface="Tahoma" panose="020B0604030504040204" pitchFamily="34" charset="0"/>
              </a:rPr>
              <a:t>, </a:t>
            </a:r>
            <a:r>
              <a:rPr lang="en-US" altLang="en-US" sz="1428" dirty="0" err="1">
                <a:latin typeface="Tahoma" panose="020B0604030504040204" pitchFamily="34" charset="0"/>
              </a:rPr>
              <a:t>valmistamiseks</a:t>
            </a:r>
            <a:r>
              <a:rPr lang="en-US" altLang="en-US" sz="1428" dirty="0">
                <a:latin typeface="Tahoma" panose="020B0604030504040204" pitchFamily="34" charset="0"/>
              </a:rPr>
              <a:t> </a:t>
            </a:r>
            <a:r>
              <a:rPr lang="en-US" altLang="en-US" sz="1428" dirty="0" err="1">
                <a:latin typeface="Tahoma" panose="020B0604030504040204" pitchFamily="34" charset="0"/>
              </a:rPr>
              <a:t>Kuningliku</a:t>
            </a:r>
            <a:r>
              <a:rPr lang="en-US" altLang="en-US" sz="1428" dirty="0">
                <a:latin typeface="Tahoma" panose="020B0604030504040204" pitchFamily="34" charset="0"/>
              </a:rPr>
              <a:t> </a:t>
            </a:r>
            <a:r>
              <a:rPr lang="en-US" altLang="en-US" sz="1428" dirty="0" err="1">
                <a:latin typeface="Tahoma" panose="020B0604030504040204" pitchFamily="34" charset="0"/>
              </a:rPr>
              <a:t>Mereväe</a:t>
            </a:r>
            <a:r>
              <a:rPr lang="en-US" altLang="en-US" sz="1428" dirty="0">
                <a:latin typeface="Tahoma" panose="020B0604030504040204" pitchFamily="34" charset="0"/>
              </a:rPr>
              <a:t> </a:t>
            </a:r>
            <a:r>
              <a:rPr lang="en-US" altLang="en-US" sz="1428" dirty="0" err="1">
                <a:latin typeface="Tahoma" panose="020B0604030504040204" pitchFamily="34" charset="0"/>
              </a:rPr>
              <a:t>jaoks</a:t>
            </a:r>
            <a:r>
              <a:rPr lang="en-US" altLang="en-US" sz="1428" dirty="0">
                <a:latin typeface="Tahoma" panose="020B0604030504040204" pitchFamily="34" charset="0"/>
              </a:rPr>
              <a:t>, </a:t>
            </a:r>
            <a:r>
              <a:rPr lang="en-US" altLang="en-US" sz="1428" dirty="0" err="1">
                <a:latin typeface="Tahoma" panose="020B0604030504040204" pitchFamily="34" charset="0"/>
              </a:rPr>
              <a:t>kasutades</a:t>
            </a:r>
            <a:r>
              <a:rPr lang="en-US" altLang="en-US" sz="1428" dirty="0">
                <a:latin typeface="Tahoma" panose="020B0604030504040204" pitchFamily="34" charset="0"/>
              </a:rPr>
              <a:t> 22 </a:t>
            </a:r>
            <a:r>
              <a:rPr lang="en-US" altLang="en-US" sz="1428" dirty="0" err="1">
                <a:latin typeface="Tahoma" panose="020B0604030504040204" pitchFamily="34" charset="0"/>
              </a:rPr>
              <a:t>tüüpi</a:t>
            </a:r>
            <a:r>
              <a:rPr lang="en-US" altLang="en-US" sz="1428" dirty="0">
                <a:latin typeface="Tahoma" panose="020B0604030504040204" pitchFamily="34" charset="0"/>
              </a:rPr>
              <a:t> </a:t>
            </a:r>
            <a:r>
              <a:rPr lang="en-US" altLang="en-US" sz="1428" dirty="0" err="1">
                <a:latin typeface="Tahoma" panose="020B0604030504040204" pitchFamily="34" charset="0"/>
              </a:rPr>
              <a:t>masinaid</a:t>
            </a:r>
            <a:r>
              <a:rPr lang="en-US" altLang="en-US" sz="1428" dirty="0">
                <a:latin typeface="Tahoma" panose="020B0604030504040204" pitchFamily="34" charset="0"/>
              </a:rPr>
              <a:t>, mis </a:t>
            </a:r>
            <a:r>
              <a:rPr lang="en-US" altLang="en-US" sz="1428" dirty="0" err="1">
                <a:latin typeface="Tahoma" panose="020B0604030504040204" pitchFamily="34" charset="0"/>
              </a:rPr>
              <a:t>tootsid</a:t>
            </a:r>
            <a:r>
              <a:rPr lang="en-US" altLang="en-US" sz="1428" dirty="0">
                <a:latin typeface="Tahoma" panose="020B0604030504040204" pitchFamily="34" charset="0"/>
              </a:rPr>
              <a:t> </a:t>
            </a:r>
            <a:r>
              <a:rPr lang="en-US" altLang="en-US" sz="1428" dirty="0" err="1">
                <a:latin typeface="Tahoma" panose="020B0604030504040204" pitchFamily="34" charset="0"/>
              </a:rPr>
              <a:t>identseid</a:t>
            </a:r>
            <a:r>
              <a:rPr lang="en-US" altLang="en-US" sz="1428" dirty="0">
                <a:latin typeface="Tahoma" panose="020B0604030504040204" pitchFamily="34" charset="0"/>
              </a:rPr>
              <a:t> </a:t>
            </a:r>
            <a:r>
              <a:rPr lang="en-US" altLang="en-US" sz="1428" dirty="0" err="1">
                <a:latin typeface="Tahoma" panose="020B0604030504040204" pitchFamily="34" charset="0"/>
              </a:rPr>
              <a:t>esemeid</a:t>
            </a:r>
            <a:r>
              <a:rPr lang="en-US" altLang="en-US" sz="1428" dirty="0">
                <a:latin typeface="Tahoma" panose="020B0604030504040204" pitchFamily="34" charset="0"/>
              </a:rPr>
              <a:t> </a:t>
            </a:r>
            <a:r>
              <a:rPr lang="en-US" altLang="en-US" sz="1428" dirty="0" err="1">
                <a:latin typeface="Tahoma" panose="020B0604030504040204" pitchFamily="34" charset="0"/>
              </a:rPr>
              <a:t>järjest</a:t>
            </a:r>
            <a:r>
              <a:rPr lang="en-US" altLang="en-US" sz="1428" dirty="0">
                <a:latin typeface="Tahoma" panose="020B0604030504040204" pitchFamily="34" charset="0"/>
              </a:rPr>
              <a:t>.</a:t>
            </a:r>
          </a:p>
        </p:txBody>
      </p:sp>
      <p:sp>
        <p:nvSpPr>
          <p:cNvPr id="11274" name="Text Box 15">
            <a:extLst>
              <a:ext uri="{FF2B5EF4-FFF2-40B4-BE49-F238E27FC236}">
                <a16:creationId xmlns:a16="http://schemas.microsoft.com/office/drawing/2014/main" id="{B5D59865-BEEA-29BD-1BB0-F796B8809013}"/>
              </a:ext>
            </a:extLst>
          </p:cNvPr>
          <p:cNvSpPr txBox="1">
            <a:spLocks noChangeArrowheads="1"/>
          </p:cNvSpPr>
          <p:nvPr/>
        </p:nvSpPr>
        <p:spPr bwMode="auto">
          <a:xfrm>
            <a:off x="5333910" y="3809641"/>
            <a:ext cx="590268" cy="31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a:latin typeface="Tahoma" panose="020B0604030504040204" pitchFamily="34" charset="0"/>
              </a:rPr>
              <a:t>1807</a:t>
            </a:r>
          </a:p>
        </p:txBody>
      </p:sp>
      <p:sp>
        <p:nvSpPr>
          <p:cNvPr id="11275" name="Rectangle 16">
            <a:extLst>
              <a:ext uri="{FF2B5EF4-FFF2-40B4-BE49-F238E27FC236}">
                <a16:creationId xmlns:a16="http://schemas.microsoft.com/office/drawing/2014/main" id="{4EE96885-2610-08C5-D1EC-DCAE0FB1ADAF}"/>
              </a:ext>
            </a:extLst>
          </p:cNvPr>
          <p:cNvSpPr>
            <a:spLocks noChangeArrowheads="1"/>
          </p:cNvSpPr>
          <p:nvPr/>
        </p:nvSpPr>
        <p:spPr bwMode="auto">
          <a:xfrm>
            <a:off x="1468389" y="1452918"/>
            <a:ext cx="5866716" cy="75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dirty="0">
                <a:latin typeface="Tahoma" panose="020B0604030504040204" pitchFamily="34" charset="0"/>
              </a:rPr>
              <a:t>Thomas Blanchard </a:t>
            </a:r>
            <a:r>
              <a:rPr lang="en-US" altLang="en-US" sz="1428" dirty="0" err="1">
                <a:latin typeface="Tahoma" panose="020B0604030504040204" pitchFamily="34" charset="0"/>
              </a:rPr>
              <a:t>oli</a:t>
            </a:r>
            <a:r>
              <a:rPr lang="en-US" altLang="en-US" sz="1428" dirty="0">
                <a:latin typeface="Tahoma" panose="020B0604030504040204" pitchFamily="34" charset="0"/>
              </a:rPr>
              <a:t> </a:t>
            </a:r>
            <a:r>
              <a:rPr lang="en-US" altLang="en-US" sz="1428" dirty="0" err="1">
                <a:latin typeface="Tahoma" panose="020B0604030504040204" pitchFamily="34" charset="0"/>
              </a:rPr>
              <a:t>välja</a:t>
            </a:r>
            <a:r>
              <a:rPr lang="en-US" altLang="en-US" sz="1428" dirty="0">
                <a:latin typeface="Tahoma" panose="020B0604030504040204" pitchFamily="34" charset="0"/>
              </a:rPr>
              <a:t> </a:t>
            </a:r>
            <a:r>
              <a:rPr lang="en-US" altLang="en-US" sz="1428" dirty="0" err="1">
                <a:latin typeface="Tahoma" panose="020B0604030504040204" pitchFamily="34" charset="0"/>
              </a:rPr>
              <a:t>töötanud</a:t>
            </a:r>
            <a:r>
              <a:rPr lang="en-US" altLang="en-US" sz="1428" dirty="0">
                <a:latin typeface="Tahoma" panose="020B0604030504040204" pitchFamily="34" charset="0"/>
              </a:rPr>
              <a:t> 14 </a:t>
            </a:r>
            <a:r>
              <a:rPr lang="en-US" altLang="en-US" sz="1428" dirty="0" err="1">
                <a:latin typeface="Tahoma" panose="020B0604030504040204" pitchFamily="34" charset="0"/>
              </a:rPr>
              <a:t>masinast</a:t>
            </a:r>
            <a:r>
              <a:rPr lang="en-US" altLang="en-US" sz="1428" dirty="0">
                <a:latin typeface="Tahoma" panose="020B0604030504040204" pitchFamily="34" charset="0"/>
              </a:rPr>
              <a:t> </a:t>
            </a:r>
            <a:r>
              <a:rPr lang="en-US" altLang="en-US" sz="1428" dirty="0" err="1">
                <a:latin typeface="Tahoma" panose="020B0604030504040204" pitchFamily="34" charset="0"/>
              </a:rPr>
              <a:t>koosneva</a:t>
            </a:r>
            <a:r>
              <a:rPr lang="en-US" altLang="en-US" sz="1428" dirty="0">
                <a:latin typeface="Tahoma" panose="020B0604030504040204" pitchFamily="34" charset="0"/>
              </a:rPr>
              <a:t> </a:t>
            </a:r>
            <a:r>
              <a:rPr lang="et-EE" altLang="en-US" sz="1428" dirty="0">
                <a:latin typeface="Tahoma" panose="020B0604030504040204" pitchFamily="34" charset="0"/>
              </a:rPr>
              <a:t>tootmise</a:t>
            </a:r>
            <a:r>
              <a:rPr lang="en-US" altLang="en-US" sz="1428" dirty="0">
                <a:latin typeface="Tahoma" panose="020B0604030504040204" pitchFamily="34" charset="0"/>
              </a:rPr>
              <a:t> ja </a:t>
            </a:r>
            <a:r>
              <a:rPr lang="en-US" altLang="en-US" sz="1428" dirty="0" err="1">
                <a:latin typeface="Tahoma" panose="020B0604030504040204" pitchFamily="34" charset="0"/>
              </a:rPr>
              <a:t>paigutanud</a:t>
            </a:r>
            <a:r>
              <a:rPr lang="en-US" altLang="en-US" sz="1428" dirty="0">
                <a:latin typeface="Tahoma" panose="020B0604030504040204" pitchFamily="34" charset="0"/>
              </a:rPr>
              <a:t> n</a:t>
            </a:r>
            <a:r>
              <a:rPr lang="et-EE" altLang="en-US" sz="1428" dirty="0">
                <a:latin typeface="Tahoma" panose="020B0604030504040204" pitchFamily="34" charset="0"/>
              </a:rPr>
              <a:t>seadmed</a:t>
            </a:r>
            <a:r>
              <a:rPr lang="en-US" altLang="en-US" sz="1428" dirty="0">
                <a:latin typeface="Tahoma" panose="020B0604030504040204" pitchFamily="34" charset="0"/>
              </a:rPr>
              <a:t> </a:t>
            </a:r>
            <a:r>
              <a:rPr lang="en-US" altLang="en-US" sz="1428" dirty="0" err="1">
                <a:latin typeface="Tahoma" panose="020B0604030504040204" pitchFamily="34" charset="0"/>
              </a:rPr>
              <a:t>kärgstruktuuri</a:t>
            </a:r>
            <a:r>
              <a:rPr lang="en-US" altLang="en-US" sz="1428" dirty="0">
                <a:latin typeface="Tahoma" panose="020B0604030504040204" pitchFamily="34" charset="0"/>
              </a:rPr>
              <a:t>, </a:t>
            </a:r>
            <a:r>
              <a:rPr lang="en-US" altLang="en-US" sz="1428" dirty="0" err="1">
                <a:latin typeface="Tahoma" panose="020B0604030504040204" pitchFamily="34" charset="0"/>
              </a:rPr>
              <a:t>kus</a:t>
            </a:r>
            <a:r>
              <a:rPr lang="en-US" altLang="en-US" sz="1428" dirty="0">
                <a:latin typeface="Tahoma" panose="020B0604030504040204" pitchFamily="34" charset="0"/>
              </a:rPr>
              <a:t> </a:t>
            </a:r>
            <a:r>
              <a:rPr lang="en-US" altLang="en-US" sz="1428" dirty="0" err="1">
                <a:latin typeface="Tahoma" panose="020B0604030504040204" pitchFamily="34" charset="0"/>
              </a:rPr>
              <a:t>töötlemiseks</a:t>
            </a:r>
            <a:r>
              <a:rPr lang="en-US" altLang="en-US" sz="1428" dirty="0">
                <a:latin typeface="Tahoma" panose="020B0604030504040204" pitchFamily="34" charset="0"/>
              </a:rPr>
              <a:t> </a:t>
            </a:r>
            <a:r>
              <a:rPr lang="en-US" altLang="en-US" sz="1428" dirty="0" err="1">
                <a:latin typeface="Tahoma" panose="020B0604030504040204" pitchFamily="34" charset="0"/>
              </a:rPr>
              <a:t>polnud</a:t>
            </a:r>
            <a:r>
              <a:rPr lang="en-US" altLang="en-US" sz="1428" dirty="0">
                <a:latin typeface="Tahoma" panose="020B0604030504040204" pitchFamily="34" charset="0"/>
              </a:rPr>
              <a:t> </a:t>
            </a:r>
            <a:r>
              <a:rPr lang="en-US" altLang="en-US" sz="1428" dirty="0" err="1">
                <a:latin typeface="Tahoma" panose="020B0604030504040204" pitchFamily="34" charset="0"/>
              </a:rPr>
              <a:t>vaja</a:t>
            </a:r>
            <a:r>
              <a:rPr lang="en-US" altLang="en-US" sz="1428" dirty="0">
                <a:latin typeface="Tahoma" panose="020B0604030504040204" pitchFamily="34" charset="0"/>
              </a:rPr>
              <a:t> </a:t>
            </a:r>
            <a:r>
              <a:rPr lang="en-US" altLang="en-US" sz="1428" dirty="0" err="1">
                <a:latin typeface="Tahoma" panose="020B0604030504040204" pitchFamily="34" charset="0"/>
              </a:rPr>
              <a:t>inimtööd</a:t>
            </a:r>
            <a:r>
              <a:rPr lang="en-US" altLang="en-US" sz="1428" dirty="0">
                <a:latin typeface="Tahoma" panose="020B0604030504040204" pitchFamily="34" charset="0"/>
              </a:rPr>
              <a:t> ja </a:t>
            </a:r>
            <a:r>
              <a:rPr lang="en-US" altLang="en-US" sz="1428" dirty="0" err="1">
                <a:latin typeface="Tahoma" panose="020B0604030504040204" pitchFamily="34" charset="0"/>
              </a:rPr>
              <a:t>esemeid</a:t>
            </a:r>
            <a:r>
              <a:rPr lang="en-US" altLang="en-US" sz="1428" dirty="0">
                <a:latin typeface="Tahoma" panose="020B0604030504040204" pitchFamily="34" charset="0"/>
              </a:rPr>
              <a:t> </a:t>
            </a:r>
            <a:r>
              <a:rPr lang="en-US" altLang="en-US" sz="1428" dirty="0" err="1">
                <a:latin typeface="Tahoma" panose="020B0604030504040204" pitchFamily="34" charset="0"/>
              </a:rPr>
              <a:t>liigutati</a:t>
            </a:r>
            <a:r>
              <a:rPr lang="en-US" altLang="en-US" sz="1428" dirty="0">
                <a:latin typeface="Tahoma" panose="020B0604030504040204" pitchFamily="34" charset="0"/>
              </a:rPr>
              <a:t> </a:t>
            </a:r>
            <a:r>
              <a:rPr lang="en-US" altLang="en-US" sz="1428" dirty="0" err="1">
                <a:latin typeface="Tahoma" panose="020B0604030504040204" pitchFamily="34" charset="0"/>
              </a:rPr>
              <a:t>ükshaaval</a:t>
            </a:r>
            <a:r>
              <a:rPr lang="en-US" altLang="en-US" sz="1428" dirty="0">
                <a:latin typeface="Tahoma" panose="020B0604030504040204" pitchFamily="34" charset="0"/>
              </a:rPr>
              <a:t> </a:t>
            </a:r>
            <a:r>
              <a:rPr lang="en-US" altLang="en-US" sz="1428" dirty="0" err="1">
                <a:latin typeface="Tahoma" panose="020B0604030504040204" pitchFamily="34" charset="0"/>
              </a:rPr>
              <a:t>masinast</a:t>
            </a:r>
            <a:r>
              <a:rPr lang="en-US" altLang="en-US" sz="1428" dirty="0">
                <a:latin typeface="Tahoma" panose="020B0604030504040204" pitchFamily="34" charset="0"/>
              </a:rPr>
              <a:t> </a:t>
            </a:r>
            <a:r>
              <a:rPr lang="en-US" altLang="en-US" sz="1428" dirty="0" err="1">
                <a:latin typeface="Tahoma" panose="020B0604030504040204" pitchFamily="34" charset="0"/>
              </a:rPr>
              <a:t>masinasse</a:t>
            </a:r>
            <a:r>
              <a:rPr lang="en-US" altLang="en-US" sz="1428" dirty="0">
                <a:latin typeface="Tahoma" panose="020B0604030504040204" pitchFamily="34" charset="0"/>
              </a:rPr>
              <a:t>.</a:t>
            </a:r>
          </a:p>
        </p:txBody>
      </p:sp>
      <p:sp>
        <p:nvSpPr>
          <p:cNvPr id="11276" name="Text Box 17">
            <a:extLst>
              <a:ext uri="{FF2B5EF4-FFF2-40B4-BE49-F238E27FC236}">
                <a16:creationId xmlns:a16="http://schemas.microsoft.com/office/drawing/2014/main" id="{36E239F5-F206-6BB1-CC0A-330935C3B1B2}"/>
              </a:ext>
            </a:extLst>
          </p:cNvPr>
          <p:cNvSpPr txBox="1">
            <a:spLocks noChangeArrowheads="1"/>
          </p:cNvSpPr>
          <p:nvPr/>
        </p:nvSpPr>
        <p:spPr bwMode="auto">
          <a:xfrm>
            <a:off x="7847754" y="2209333"/>
            <a:ext cx="590268" cy="31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a:latin typeface="Tahoma" panose="020B0604030504040204" pitchFamily="34" charset="0"/>
              </a:rPr>
              <a:t>1822</a:t>
            </a:r>
          </a:p>
        </p:txBody>
      </p:sp>
      <p:pic>
        <p:nvPicPr>
          <p:cNvPr id="11277" name="Picture 18">
            <a:extLst>
              <a:ext uri="{FF2B5EF4-FFF2-40B4-BE49-F238E27FC236}">
                <a16:creationId xmlns:a16="http://schemas.microsoft.com/office/drawing/2014/main" id="{88B135F3-9266-665D-34C3-EAAB73A7E0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36" t="28293" r="3477" b="52414"/>
          <a:stretch>
            <a:fillRect/>
          </a:stretch>
        </p:blipFill>
        <p:spPr>
          <a:xfrm>
            <a:off x="8534526" y="5698263"/>
            <a:ext cx="1980949" cy="855225"/>
          </a:xfrm>
        </p:spPr>
      </p:pic>
      <p:pic>
        <p:nvPicPr>
          <p:cNvPr id="11278" name="Picture 25">
            <a:extLst>
              <a:ext uri="{FF2B5EF4-FFF2-40B4-BE49-F238E27FC236}">
                <a16:creationId xmlns:a16="http://schemas.microsoft.com/office/drawing/2014/main" id="{F65C2D3E-F94C-FBB5-F796-94D343E23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04" b="83051"/>
          <a:stretch>
            <a:fillRect/>
          </a:stretch>
        </p:blipFill>
        <p:spPr bwMode="auto">
          <a:xfrm>
            <a:off x="575100" y="4126169"/>
            <a:ext cx="1786579" cy="84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B9FDB47-91F1-361E-EA26-1D9EE0850E91}"/>
              </a:ext>
            </a:extLst>
          </p:cNvPr>
          <p:cNvSpPr>
            <a:spLocks noGrp="1" noChangeArrowheads="1"/>
          </p:cNvSpPr>
          <p:nvPr>
            <p:ph type="title"/>
          </p:nvPr>
        </p:nvSpPr>
        <p:spPr>
          <a:xfrm>
            <a:off x="220870" y="254388"/>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LEAN </a:t>
            </a:r>
            <a:r>
              <a:rPr lang="et-EE" altLang="en-US" i="1" dirty="0"/>
              <a:t>LUGU</a:t>
            </a:r>
            <a:endParaRPr lang="en-US" altLang="en-US" i="1" dirty="0"/>
          </a:p>
        </p:txBody>
      </p:sp>
      <p:sp>
        <p:nvSpPr>
          <p:cNvPr id="12291" name="Rectangle 3">
            <a:extLst>
              <a:ext uri="{FF2B5EF4-FFF2-40B4-BE49-F238E27FC236}">
                <a16:creationId xmlns:a16="http://schemas.microsoft.com/office/drawing/2014/main" id="{87EE8514-3F53-F3B1-2AD6-8813A29D8007}"/>
              </a:ext>
            </a:extLst>
          </p:cNvPr>
          <p:cNvSpPr>
            <a:spLocks noGrp="1" noChangeArrowheads="1"/>
          </p:cNvSpPr>
          <p:nvPr>
            <p:ph type="body" idx="1"/>
          </p:nvPr>
        </p:nvSpPr>
        <p:spPr>
          <a:xfrm>
            <a:off x="432888" y="867419"/>
            <a:ext cx="7954027" cy="4133589"/>
          </a:xfrm>
          <a:noFill/>
        </p:spPr>
        <p:txBody>
          <a:bodyPr vert="horz" lIns="91431" tIns="45716" rIns="91431" bIns="45716" rtlCol="0">
            <a:normAutofit/>
          </a:bodyPr>
          <a:lstStyle/>
          <a:p>
            <a:r>
              <a:rPr lang="en-US" altLang="en-US" sz="2041" dirty="0"/>
              <a:t>1890: Sakichi Toyoda </a:t>
            </a:r>
            <a:r>
              <a:rPr lang="en-US" altLang="en-US" sz="2041" dirty="0" err="1"/>
              <a:t>leiutab</a:t>
            </a:r>
            <a:r>
              <a:rPr lang="en-US" altLang="en-US" sz="2041" dirty="0"/>
              <a:t> </a:t>
            </a:r>
            <a:r>
              <a:rPr lang="en-US" altLang="en-US" sz="2041" dirty="0" err="1"/>
              <a:t>puidust</a:t>
            </a:r>
            <a:r>
              <a:rPr lang="en-US" altLang="en-US" sz="2041" dirty="0"/>
              <a:t> </a:t>
            </a:r>
            <a:r>
              <a:rPr lang="en-US" altLang="en-US" sz="2041" dirty="0" err="1"/>
              <a:t>käsikangastel</a:t>
            </a:r>
            <a:r>
              <a:rPr lang="et-EE" altLang="en-US" sz="2041" dirty="0" err="1"/>
              <a:t>jed</a:t>
            </a:r>
            <a:r>
              <a:rPr lang="en-US" altLang="en-US" sz="2041" dirty="0"/>
              <a:t>.</a:t>
            </a:r>
            <a:endParaRPr lang="et-EE" altLang="en-US" sz="2041" dirty="0"/>
          </a:p>
          <a:p>
            <a:r>
              <a:rPr lang="en-US" altLang="en-US" sz="2041" dirty="0"/>
              <a:t>1902: Sakichi Toyoda </a:t>
            </a:r>
            <a:r>
              <a:rPr lang="en-US" altLang="en-US" sz="2041" dirty="0" err="1"/>
              <a:t>loob</a:t>
            </a:r>
            <a:r>
              <a:rPr lang="en-US" altLang="en-US" sz="2041" dirty="0"/>
              <a:t> </a:t>
            </a:r>
            <a:r>
              <a:rPr lang="en-US" altLang="en-US" sz="2041" dirty="0" err="1"/>
              <a:t>Jidoka</a:t>
            </a:r>
            <a:r>
              <a:rPr lang="en-US" altLang="en-US" sz="2041" dirty="0"/>
              <a:t> </a:t>
            </a:r>
            <a:r>
              <a:rPr lang="en-US" altLang="en-US" sz="2041" dirty="0" err="1"/>
              <a:t>kontseptsiooni</a:t>
            </a:r>
            <a:r>
              <a:rPr lang="en-US" altLang="en-US" sz="2041" dirty="0"/>
              <a:t>.</a:t>
            </a:r>
            <a:endParaRPr lang="et-EE" altLang="en-US" sz="2041" dirty="0"/>
          </a:p>
          <a:p>
            <a:r>
              <a:rPr lang="en-US" altLang="en-US" sz="2041" dirty="0"/>
              <a:t>1903: </a:t>
            </a:r>
            <a:r>
              <a:rPr lang="en-US" altLang="en-US" sz="2041" dirty="0" err="1"/>
              <a:t>Asutatakse</a:t>
            </a:r>
            <a:r>
              <a:rPr lang="en-US" altLang="en-US" sz="2041" dirty="0"/>
              <a:t> Ford Motor Company.</a:t>
            </a:r>
            <a:endParaRPr lang="et-EE" altLang="en-US" sz="2041" dirty="0"/>
          </a:p>
          <a:p>
            <a:r>
              <a:rPr lang="en-US" altLang="en-US" sz="2041" dirty="0"/>
              <a:t>1908: Ford </a:t>
            </a:r>
            <a:r>
              <a:rPr lang="en-US" altLang="en-US" sz="2041" dirty="0" err="1"/>
              <a:t>tutvustab</a:t>
            </a:r>
            <a:r>
              <a:rPr lang="en-US" altLang="en-US" sz="2041" dirty="0"/>
              <a:t> Model T-d ja </a:t>
            </a:r>
            <a:r>
              <a:rPr lang="en-US" altLang="en-US" sz="2041" dirty="0" err="1"/>
              <a:t>pidevat</a:t>
            </a:r>
            <a:r>
              <a:rPr lang="en-US" altLang="en-US" sz="2041" dirty="0"/>
              <a:t> </a:t>
            </a:r>
            <a:r>
              <a:rPr lang="en-US" altLang="en-US" sz="2041" dirty="0" err="1"/>
              <a:t>tootmis</a:t>
            </a:r>
            <a:r>
              <a:rPr lang="en-US" altLang="en-US" sz="2041" dirty="0"/>
              <a:t>- ja JIT-</a:t>
            </a:r>
            <a:r>
              <a:rPr lang="en-US" altLang="en-US" sz="2041" dirty="0" err="1"/>
              <a:t>süsteemi</a:t>
            </a:r>
            <a:r>
              <a:rPr lang="en-US" altLang="en-US" sz="2041" dirty="0"/>
              <a:t>.</a:t>
            </a:r>
            <a:endParaRPr lang="et-EE" altLang="en-US" sz="2041" dirty="0"/>
          </a:p>
          <a:p>
            <a:r>
              <a:rPr lang="en-US" altLang="en-US" sz="2041" dirty="0"/>
              <a:t>1912: </a:t>
            </a:r>
            <a:r>
              <a:rPr lang="en-US" altLang="en-US" sz="2041" dirty="0" err="1"/>
              <a:t>Fordi</a:t>
            </a:r>
            <a:r>
              <a:rPr lang="en-US" altLang="en-US" sz="2041" dirty="0"/>
              <a:t> </a:t>
            </a:r>
            <a:r>
              <a:rPr lang="en-US" altLang="en-US" sz="2041" dirty="0" err="1"/>
              <a:t>tootmissüsteem</a:t>
            </a:r>
            <a:r>
              <a:rPr lang="en-US" altLang="en-US" sz="2041" dirty="0"/>
              <a:t>, mis </a:t>
            </a:r>
            <a:r>
              <a:rPr lang="en-US" altLang="en-US" sz="2041" dirty="0" err="1"/>
              <a:t>põhineb</a:t>
            </a:r>
            <a:r>
              <a:rPr lang="en-US" altLang="en-US" sz="2041" dirty="0"/>
              <a:t> "</a:t>
            </a:r>
            <a:r>
              <a:rPr lang="en-US" altLang="en-US" sz="2041" dirty="0" err="1"/>
              <a:t>täpsuse</a:t>
            </a:r>
            <a:r>
              <a:rPr lang="en-US" altLang="en-US" sz="2041" dirty="0"/>
              <a:t>, </a:t>
            </a:r>
            <a:r>
              <a:rPr lang="en-US" altLang="en-US" sz="2041" dirty="0" err="1"/>
              <a:t>voolavuse</a:t>
            </a:r>
            <a:r>
              <a:rPr lang="en-US" altLang="en-US" sz="2041" dirty="0"/>
              <a:t> ja </a:t>
            </a:r>
            <a:r>
              <a:rPr lang="en-US" altLang="en-US" sz="2041" dirty="0" err="1"/>
              <a:t>korrektsuse</a:t>
            </a:r>
            <a:r>
              <a:rPr lang="en-US" altLang="en-US" sz="2041" dirty="0"/>
              <a:t>" </a:t>
            </a:r>
            <a:r>
              <a:rPr lang="en-US" altLang="en-US" sz="2041" dirty="0" err="1"/>
              <a:t>põhimõtetel</a:t>
            </a:r>
            <a:r>
              <a:rPr lang="en-US" altLang="en-US" sz="2041" dirty="0"/>
              <a:t>, </a:t>
            </a:r>
            <a:r>
              <a:rPr lang="en-US" altLang="en-US" sz="2041" dirty="0" err="1"/>
              <a:t>laieneb</a:t>
            </a:r>
            <a:r>
              <a:rPr lang="en-US" altLang="en-US" sz="2041" dirty="0"/>
              <a:t> ka </a:t>
            </a:r>
            <a:r>
              <a:rPr lang="en-US" altLang="en-US" sz="2041" dirty="0" err="1"/>
              <a:t>montaažile</a:t>
            </a:r>
            <a:r>
              <a:rPr lang="en-US" altLang="en-US" sz="2041" dirty="0"/>
              <a:t>.</a:t>
            </a:r>
            <a:endParaRPr lang="et-EE" altLang="en-US" sz="2041" dirty="0"/>
          </a:p>
          <a:p>
            <a:r>
              <a:rPr lang="en-US" altLang="en-US" sz="2041" dirty="0"/>
              <a:t>1914: Ford </a:t>
            </a:r>
            <a:r>
              <a:rPr lang="en-US" altLang="en-US" sz="2041" dirty="0" err="1"/>
              <a:t>loob</a:t>
            </a:r>
            <a:r>
              <a:rPr lang="en-US" altLang="en-US" sz="2041" dirty="0"/>
              <a:t> </a:t>
            </a:r>
            <a:r>
              <a:rPr lang="en-US" altLang="en-US" sz="2041" dirty="0" err="1"/>
              <a:t>esimese</a:t>
            </a:r>
            <a:r>
              <a:rPr lang="en-US" altLang="en-US" sz="2041" dirty="0"/>
              <a:t> </a:t>
            </a:r>
            <a:r>
              <a:rPr lang="en-US" altLang="en-US" sz="2041" dirty="0" err="1"/>
              <a:t>liikuva</a:t>
            </a:r>
            <a:r>
              <a:rPr lang="en-US" altLang="en-US" sz="2041" dirty="0"/>
              <a:t> </a:t>
            </a:r>
            <a:r>
              <a:rPr lang="en-US" altLang="en-US" sz="2041" dirty="0" err="1"/>
              <a:t>montaažiliini</a:t>
            </a:r>
            <a:r>
              <a:rPr lang="en-US" altLang="en-US" sz="2041" dirty="0"/>
              <a:t>, </a:t>
            </a:r>
            <a:r>
              <a:rPr lang="en-US" altLang="en-US" sz="2041" dirty="0" err="1"/>
              <a:t>vähendades</a:t>
            </a:r>
            <a:r>
              <a:rPr lang="en-US" altLang="en-US" sz="2041" dirty="0"/>
              <a:t> </a:t>
            </a:r>
            <a:r>
              <a:rPr lang="en-US" altLang="en-US" sz="2041" dirty="0" err="1"/>
              <a:t>šassii</a:t>
            </a:r>
            <a:r>
              <a:rPr lang="en-US" altLang="en-US" sz="2041" dirty="0"/>
              <a:t> </a:t>
            </a:r>
            <a:r>
              <a:rPr lang="en-US" altLang="en-US" sz="2041" dirty="0" err="1"/>
              <a:t>montaažiaega</a:t>
            </a:r>
            <a:r>
              <a:rPr lang="en-US" altLang="en-US" sz="2041" dirty="0"/>
              <a:t> </a:t>
            </a:r>
            <a:r>
              <a:rPr lang="en-US" altLang="en-US" sz="2041" dirty="0" err="1"/>
              <a:t>enam</a:t>
            </a:r>
            <a:r>
              <a:rPr lang="en-US" altLang="en-US" sz="2041" dirty="0"/>
              <a:t> </a:t>
            </a:r>
            <a:r>
              <a:rPr lang="en-US" altLang="en-US" sz="2041" dirty="0" err="1"/>
              <a:t>kui</a:t>
            </a:r>
            <a:r>
              <a:rPr lang="en-US" altLang="en-US" sz="2041" dirty="0"/>
              <a:t> 12 </a:t>
            </a:r>
            <a:r>
              <a:rPr lang="en-US" altLang="en-US" sz="2041" dirty="0" err="1"/>
              <a:t>tunnist</a:t>
            </a:r>
            <a:r>
              <a:rPr lang="en-US" altLang="en-US" sz="2041" dirty="0"/>
              <a:t> </a:t>
            </a:r>
            <a:r>
              <a:rPr lang="en-US" altLang="en-US" sz="2041" dirty="0" err="1"/>
              <a:t>vähem</a:t>
            </a:r>
            <a:r>
              <a:rPr lang="en-US" altLang="en-US" sz="2041" dirty="0"/>
              <a:t> </a:t>
            </a:r>
            <a:r>
              <a:rPr lang="en-US" altLang="en-US" sz="2041" dirty="0" err="1"/>
              <a:t>kui</a:t>
            </a:r>
            <a:r>
              <a:rPr lang="en-US" altLang="en-US" sz="2041" dirty="0"/>
              <a:t> 3 </a:t>
            </a:r>
            <a:r>
              <a:rPr lang="en-US" altLang="en-US" sz="2041" dirty="0" err="1"/>
              <a:t>tunnini</a:t>
            </a:r>
            <a:r>
              <a:rPr lang="en-US" altLang="en-US" sz="2041" dirty="0"/>
              <a:t>.</a:t>
            </a:r>
            <a:endParaRPr lang="et-EE" altLang="en-US" sz="2041" dirty="0"/>
          </a:p>
          <a:p>
            <a:r>
              <a:rPr lang="en-US" altLang="en-US" sz="2041" dirty="0"/>
              <a:t>1924: Sakichi </a:t>
            </a:r>
            <a:r>
              <a:rPr lang="en-US" altLang="en-US" sz="2041" dirty="0" err="1"/>
              <a:t>loob</a:t>
            </a:r>
            <a:r>
              <a:rPr lang="en-US" altLang="en-US" sz="2041" dirty="0"/>
              <a:t> </a:t>
            </a:r>
            <a:r>
              <a:rPr lang="en-US" altLang="en-US" sz="2041" dirty="0" err="1"/>
              <a:t>automaatse</a:t>
            </a:r>
            <a:r>
              <a:rPr lang="en-US" altLang="en-US" sz="2041" dirty="0"/>
              <a:t> </a:t>
            </a:r>
            <a:r>
              <a:rPr lang="en-US" altLang="en-US" sz="2041" dirty="0" err="1"/>
              <a:t>kangastelgede</a:t>
            </a:r>
            <a:r>
              <a:rPr lang="en-US" altLang="en-US" sz="2041" dirty="0"/>
              <a:t> </a:t>
            </a:r>
            <a:r>
              <a:rPr lang="en-US" altLang="en-US" sz="2041" dirty="0" err="1"/>
              <a:t>süsteemi</a:t>
            </a:r>
            <a:r>
              <a:rPr lang="en-US" altLang="en-US" sz="2041" dirty="0"/>
              <a:t>.</a:t>
            </a:r>
            <a:endParaRPr lang="et-EE" altLang="en-US" sz="2041" dirty="0"/>
          </a:p>
          <a:p>
            <a:r>
              <a:rPr lang="en-US" altLang="en-US" sz="2041" dirty="0"/>
              <a:t>1929: Sakichi Toyoda </a:t>
            </a:r>
            <a:r>
              <a:rPr lang="en-US" altLang="en-US" sz="2041" dirty="0" err="1"/>
              <a:t>müüb</a:t>
            </a:r>
            <a:r>
              <a:rPr lang="en-US" altLang="en-US" sz="2041" dirty="0"/>
              <a:t> </a:t>
            </a:r>
            <a:r>
              <a:rPr lang="en-US" altLang="en-US" sz="2041" dirty="0" err="1"/>
              <a:t>kangastelgede</a:t>
            </a:r>
            <a:r>
              <a:rPr lang="en-US" altLang="en-US" sz="2041" dirty="0"/>
              <a:t> </a:t>
            </a:r>
            <a:r>
              <a:rPr lang="et-EE" altLang="en-US" sz="2041" dirty="0"/>
              <a:t>kasutus</a:t>
            </a:r>
            <a:r>
              <a:rPr lang="en-US" altLang="en-US" sz="2041" dirty="0" err="1"/>
              <a:t>õigused</a:t>
            </a:r>
            <a:r>
              <a:rPr lang="en-US" altLang="en-US" sz="2041" dirty="0"/>
              <a:t>.</a:t>
            </a:r>
          </a:p>
        </p:txBody>
      </p:sp>
      <p:pic>
        <p:nvPicPr>
          <p:cNvPr id="12292" name="Picture 6">
            <a:extLst>
              <a:ext uri="{FF2B5EF4-FFF2-40B4-BE49-F238E27FC236}">
                <a16:creationId xmlns:a16="http://schemas.microsoft.com/office/drawing/2014/main" id="{1FF23169-92B2-BC6C-D6CE-DFB02CE98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5" b="52448"/>
          <a:stretch>
            <a:fillRect/>
          </a:stretch>
        </p:blipFill>
        <p:spPr bwMode="auto">
          <a:xfrm>
            <a:off x="8610655" y="915157"/>
            <a:ext cx="2057076" cy="258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3" name="Picture 7">
            <a:extLst>
              <a:ext uri="{FF2B5EF4-FFF2-40B4-BE49-F238E27FC236}">
                <a16:creationId xmlns:a16="http://schemas.microsoft.com/office/drawing/2014/main" id="{94F680C6-4E21-1BF4-71B1-0A0718038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76" t="76573" r="3360" b="27"/>
          <a:stretch>
            <a:fillRect/>
          </a:stretch>
        </p:blipFill>
        <p:spPr bwMode="auto">
          <a:xfrm>
            <a:off x="3094611" y="5068094"/>
            <a:ext cx="2285461" cy="153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4" name="Picture 8">
            <a:extLst>
              <a:ext uri="{FF2B5EF4-FFF2-40B4-BE49-F238E27FC236}">
                <a16:creationId xmlns:a16="http://schemas.microsoft.com/office/drawing/2014/main" id="{3D6386CF-0510-7EAC-9626-7E6AA3C62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4" t="49562" r="6139" b="26924"/>
          <a:stretch>
            <a:fillRect/>
          </a:stretch>
        </p:blipFill>
        <p:spPr bwMode="auto">
          <a:xfrm>
            <a:off x="8462776" y="5061615"/>
            <a:ext cx="2170458" cy="153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5" name="Picture 9">
            <a:extLst>
              <a:ext uri="{FF2B5EF4-FFF2-40B4-BE49-F238E27FC236}">
                <a16:creationId xmlns:a16="http://schemas.microsoft.com/office/drawing/2014/main" id="{B3BACB5A-C0E1-02A7-AED3-1B66D57D9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820" y="5001008"/>
            <a:ext cx="2363208" cy="15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6" name="Picture 10" descr="ford_assembly_line">
            <a:extLst>
              <a:ext uri="{FF2B5EF4-FFF2-40B4-BE49-F238E27FC236}">
                <a16:creationId xmlns:a16="http://schemas.microsoft.com/office/drawing/2014/main" id="{2410192B-49B8-337A-EDDC-5E24EEAD4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94" y="5061615"/>
            <a:ext cx="1477207" cy="154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6F1C18-1D02-4636-9C52-006890E24EFA}"/>
              </a:ext>
            </a:extLst>
          </p:cNvPr>
          <p:cNvSpPr>
            <a:spLocks noGrp="1" noChangeArrowheads="1"/>
          </p:cNvSpPr>
          <p:nvPr>
            <p:ph type="title"/>
          </p:nvPr>
        </p:nvSpPr>
        <p:spPr>
          <a:xfrm>
            <a:off x="463665" y="419093"/>
            <a:ext cx="8756341" cy="31261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LEAN </a:t>
            </a:r>
            <a:r>
              <a:rPr lang="et-EE" altLang="en-US" i="1" dirty="0"/>
              <a:t>LUGU</a:t>
            </a:r>
            <a:endParaRPr lang="en-US" altLang="en-US" i="1" dirty="0"/>
          </a:p>
        </p:txBody>
      </p:sp>
      <p:sp>
        <p:nvSpPr>
          <p:cNvPr id="13315" name="Rectangle 3">
            <a:extLst>
              <a:ext uri="{FF2B5EF4-FFF2-40B4-BE49-F238E27FC236}">
                <a16:creationId xmlns:a16="http://schemas.microsoft.com/office/drawing/2014/main" id="{2462A170-FF8E-D917-C393-C357ED07A236}"/>
              </a:ext>
            </a:extLst>
          </p:cNvPr>
          <p:cNvSpPr>
            <a:spLocks noGrp="1" noChangeArrowheads="1"/>
          </p:cNvSpPr>
          <p:nvPr>
            <p:ph type="body" idx="1"/>
          </p:nvPr>
        </p:nvSpPr>
        <p:spPr>
          <a:xfrm>
            <a:off x="463665" y="1218116"/>
            <a:ext cx="8118934" cy="4533666"/>
          </a:xfrm>
          <a:noFill/>
        </p:spPr>
        <p:txBody>
          <a:bodyPr vert="horz" lIns="91431" tIns="45716" rIns="91431" bIns="45716" rtlCol="0">
            <a:normAutofit/>
          </a:bodyPr>
          <a:lstStyle/>
          <a:p>
            <a:pPr>
              <a:lnSpc>
                <a:spcPct val="110000"/>
              </a:lnSpc>
            </a:pPr>
            <a:r>
              <a:rPr lang="en-US" altLang="en-US" sz="2041" dirty="0"/>
              <a:t>1933: Toyoda  </a:t>
            </a:r>
            <a:r>
              <a:rPr lang="en-US" altLang="en-US" sz="2041" dirty="0" err="1"/>
              <a:t>asuta</a:t>
            </a:r>
            <a:r>
              <a:rPr lang="et-EE" altLang="en-US" sz="2041" dirty="0"/>
              <a:t>s</a:t>
            </a:r>
            <a:r>
              <a:rPr lang="en-US" altLang="en-US" sz="2041" dirty="0"/>
              <a:t> </a:t>
            </a:r>
            <a:r>
              <a:rPr lang="en-US" altLang="en-US" sz="2041" dirty="0" err="1"/>
              <a:t>autoosakond</a:t>
            </a:r>
            <a:r>
              <a:rPr lang="en-US" altLang="en-US" sz="2041" dirty="0"/>
              <a:t>.</a:t>
            </a:r>
            <a:endParaRPr lang="et-EE" altLang="en-US" sz="2041" dirty="0"/>
          </a:p>
          <a:p>
            <a:pPr>
              <a:lnSpc>
                <a:spcPct val="110000"/>
              </a:lnSpc>
            </a:pPr>
            <a:r>
              <a:rPr lang="en-US" altLang="en-US" sz="2041" dirty="0"/>
              <a:t>1937: Toyota Motor Corporation </a:t>
            </a:r>
            <a:r>
              <a:rPr lang="en-US" altLang="en-US" sz="2041" dirty="0" err="1"/>
              <a:t>asutati</a:t>
            </a:r>
            <a:r>
              <a:rPr lang="en-US" altLang="en-US" sz="2041" dirty="0"/>
              <a:t>. Kiichiro Toyoda, president.</a:t>
            </a:r>
            <a:endParaRPr lang="et-EE" altLang="en-US" sz="2041" dirty="0"/>
          </a:p>
          <a:p>
            <a:pPr>
              <a:lnSpc>
                <a:spcPct val="110000"/>
              </a:lnSpc>
            </a:pPr>
            <a:r>
              <a:rPr lang="en-US" altLang="en-US" sz="2041" dirty="0"/>
              <a:t>1937: Saksa </a:t>
            </a:r>
            <a:r>
              <a:rPr lang="en-US" altLang="en-US" sz="2041" dirty="0" err="1"/>
              <a:t>lennukitööstus</a:t>
            </a:r>
            <a:r>
              <a:rPr lang="en-US" altLang="en-US" sz="2041" dirty="0"/>
              <a:t> </a:t>
            </a:r>
            <a:r>
              <a:rPr lang="en-US" altLang="en-US" sz="2041" dirty="0" err="1"/>
              <a:t>oli</a:t>
            </a:r>
            <a:r>
              <a:rPr lang="en-US" altLang="en-US" sz="2041" dirty="0"/>
              <a:t> </a:t>
            </a:r>
            <a:r>
              <a:rPr lang="en-US" altLang="en-US" sz="2041" dirty="0" err="1"/>
              <a:t>taktiaja</a:t>
            </a:r>
            <a:r>
              <a:rPr lang="en-US" altLang="en-US" sz="2041" dirty="0"/>
              <a:t> </a:t>
            </a:r>
            <a:r>
              <a:rPr lang="en-US" altLang="en-US" sz="2041" dirty="0" err="1"/>
              <a:t>teerajaja</a:t>
            </a:r>
            <a:r>
              <a:rPr lang="en-US" altLang="en-US" sz="2041" dirty="0"/>
              <a:t> </a:t>
            </a:r>
            <a:r>
              <a:rPr lang="en-US" altLang="en-US" sz="2041" dirty="0" err="1"/>
              <a:t>lennukite</a:t>
            </a:r>
            <a:r>
              <a:rPr lang="en-US" altLang="en-US" sz="2041" dirty="0"/>
              <a:t> </a:t>
            </a:r>
            <a:r>
              <a:rPr lang="en-US" altLang="en-US" sz="2041" dirty="0" err="1"/>
              <a:t>lõppmontaaži</a:t>
            </a:r>
            <a:r>
              <a:rPr lang="en-US" altLang="en-US" sz="2041" dirty="0"/>
              <a:t> </a:t>
            </a:r>
            <a:r>
              <a:rPr lang="en-US" altLang="en-US" sz="2041" dirty="0" err="1"/>
              <a:t>sünkroniseerimise</a:t>
            </a:r>
            <a:r>
              <a:rPr lang="en-US" altLang="en-US" sz="2041" dirty="0"/>
              <a:t> </a:t>
            </a:r>
            <a:r>
              <a:rPr lang="en-US" altLang="en-US" sz="2041" dirty="0" err="1"/>
              <a:t>viisina</a:t>
            </a:r>
            <a:r>
              <a:rPr lang="en-US" altLang="en-US" sz="2041" dirty="0"/>
              <a:t>.</a:t>
            </a:r>
            <a:endParaRPr lang="et-EE" altLang="en-US" sz="2041" dirty="0"/>
          </a:p>
          <a:p>
            <a:pPr>
              <a:lnSpc>
                <a:spcPct val="110000"/>
              </a:lnSpc>
            </a:pPr>
            <a:r>
              <a:rPr lang="en-US" altLang="en-US" sz="2041" dirty="0"/>
              <a:t>1938: Kiichiro Toyoda </a:t>
            </a:r>
            <a:r>
              <a:rPr lang="en-US" altLang="en-US" sz="2041" dirty="0" err="1"/>
              <a:t>asutas</a:t>
            </a:r>
            <a:r>
              <a:rPr lang="en-US" altLang="en-US" sz="2041" dirty="0"/>
              <a:t> </a:t>
            </a:r>
            <a:r>
              <a:rPr lang="en-US" altLang="en-US" sz="2041" dirty="0" err="1"/>
              <a:t>Koromo</a:t>
            </a:r>
            <a:r>
              <a:rPr lang="en-US" altLang="en-US" sz="2041" dirty="0"/>
              <a:t>/Honsha </a:t>
            </a:r>
            <a:r>
              <a:rPr lang="en-US" altLang="en-US" sz="2041" dirty="0" err="1"/>
              <a:t>tehases</a:t>
            </a:r>
            <a:r>
              <a:rPr lang="en-US" altLang="en-US" sz="2041" dirty="0"/>
              <a:t> just-in-time </a:t>
            </a:r>
            <a:r>
              <a:rPr lang="en-US" altLang="en-US" sz="2041" dirty="0" err="1"/>
              <a:t>kontseptsiooni</a:t>
            </a:r>
            <a:r>
              <a:rPr lang="en-US" altLang="en-US" sz="2041" dirty="0"/>
              <a:t>. </a:t>
            </a:r>
            <a:r>
              <a:rPr lang="en-US" altLang="en-US" sz="2041" dirty="0" err="1"/>
              <a:t>Hiljem</a:t>
            </a:r>
            <a:r>
              <a:rPr lang="en-US" altLang="en-US" sz="2041" dirty="0"/>
              <a:t> </a:t>
            </a:r>
            <a:r>
              <a:rPr lang="en-US" altLang="en-US" sz="2041" dirty="0" err="1"/>
              <a:t>häiris</a:t>
            </a:r>
            <a:r>
              <a:rPr lang="en-US" altLang="en-US" sz="2041" dirty="0"/>
              <a:t> Teine </a:t>
            </a:r>
            <a:r>
              <a:rPr lang="en-US" altLang="en-US" sz="2041" dirty="0" err="1"/>
              <a:t>maailmasõda</a:t>
            </a:r>
            <a:r>
              <a:rPr lang="en-US" altLang="en-US" sz="2041" dirty="0"/>
              <a:t> JIT-</a:t>
            </a:r>
            <a:r>
              <a:rPr lang="en-US" altLang="en-US" sz="2041" dirty="0" err="1"/>
              <a:t>i</a:t>
            </a:r>
            <a:r>
              <a:rPr lang="en-US" altLang="en-US" sz="2041" dirty="0"/>
              <a:t> </a:t>
            </a:r>
            <a:r>
              <a:rPr lang="en-US" altLang="en-US" sz="2041" dirty="0" err="1"/>
              <a:t>tõsiselt</a:t>
            </a:r>
            <a:r>
              <a:rPr lang="en-US" altLang="en-US" sz="2041" dirty="0"/>
              <a:t>.</a:t>
            </a:r>
            <a:endParaRPr lang="et-EE" altLang="en-US" sz="2041" dirty="0"/>
          </a:p>
          <a:p>
            <a:pPr>
              <a:lnSpc>
                <a:spcPct val="110000"/>
              </a:lnSpc>
            </a:pPr>
            <a:r>
              <a:rPr lang="en-US" altLang="en-US" sz="2041" dirty="0"/>
              <a:t>1946: Ford </a:t>
            </a:r>
            <a:r>
              <a:rPr lang="en-US" altLang="en-US" sz="2041" dirty="0" err="1"/>
              <a:t>võttis</a:t>
            </a:r>
            <a:r>
              <a:rPr lang="en-US" altLang="en-US" sz="2041" dirty="0"/>
              <a:t> </a:t>
            </a:r>
            <a:r>
              <a:rPr lang="en-US" altLang="en-US" sz="2041" dirty="0" err="1"/>
              <a:t>omaks</a:t>
            </a:r>
            <a:r>
              <a:rPr lang="en-US" altLang="en-US" sz="2041" dirty="0"/>
              <a:t> GM-</a:t>
            </a:r>
            <a:r>
              <a:rPr lang="en-US" altLang="en-US" sz="2041" dirty="0" err="1"/>
              <a:t>i</a:t>
            </a:r>
            <a:r>
              <a:rPr lang="en-US" altLang="en-US" sz="2041" dirty="0"/>
              <a:t> </a:t>
            </a:r>
            <a:r>
              <a:rPr lang="en-US" altLang="en-US" sz="2041" dirty="0" err="1"/>
              <a:t>juhtimisstiili</a:t>
            </a:r>
            <a:r>
              <a:rPr lang="en-US" altLang="en-US" sz="2041" dirty="0"/>
              <a:t> ja </a:t>
            </a:r>
            <a:r>
              <a:rPr lang="en-US" altLang="en-US" sz="2041" dirty="0" err="1"/>
              <a:t>loobus</a:t>
            </a:r>
            <a:r>
              <a:rPr lang="en-US" altLang="en-US" sz="2041" dirty="0"/>
              <a:t> </a:t>
            </a:r>
            <a:r>
              <a:rPr lang="et-EE" altLang="en-US" sz="2041" dirty="0" err="1"/>
              <a:t>lean</a:t>
            </a:r>
            <a:r>
              <a:rPr lang="en-US" altLang="en-US" sz="2041" dirty="0"/>
              <a:t> </a:t>
            </a:r>
            <a:r>
              <a:rPr lang="en-US" altLang="en-US" sz="2041" dirty="0" err="1"/>
              <a:t>tootmisest</a:t>
            </a:r>
            <a:r>
              <a:rPr lang="en-US" altLang="en-US" sz="2041" dirty="0"/>
              <a:t>.</a:t>
            </a:r>
            <a:endParaRPr lang="et-EE" altLang="en-US" sz="2041" dirty="0"/>
          </a:p>
          <a:p>
            <a:pPr>
              <a:lnSpc>
                <a:spcPct val="110000"/>
              </a:lnSpc>
            </a:pPr>
            <a:r>
              <a:rPr lang="en-US" altLang="en-US" sz="2041" dirty="0"/>
              <a:t>1943: Taiichi Ohno </a:t>
            </a:r>
            <a:r>
              <a:rPr lang="en-US" altLang="en-US" sz="2041" dirty="0" err="1"/>
              <a:t>siirdus</a:t>
            </a:r>
            <a:r>
              <a:rPr lang="en-US" altLang="en-US" sz="2041" dirty="0"/>
              <a:t> Toyoda Auto</a:t>
            </a:r>
            <a:r>
              <a:rPr lang="et-EE" altLang="en-US" sz="2041" dirty="0"/>
              <a:t>st</a:t>
            </a:r>
            <a:r>
              <a:rPr lang="en-US" altLang="en-US" sz="2041" dirty="0"/>
              <a:t> Toyota Motor </a:t>
            </a:r>
            <a:r>
              <a:rPr lang="en-US" altLang="en-US" sz="2041" dirty="0" err="1"/>
              <a:t>Corporationi</a:t>
            </a:r>
            <a:r>
              <a:rPr lang="en-US" altLang="en-US" sz="2041" dirty="0"/>
              <a:t>.</a:t>
            </a:r>
          </a:p>
        </p:txBody>
      </p:sp>
      <p:pic>
        <p:nvPicPr>
          <p:cNvPr id="13316" name="Picture 4">
            <a:extLst>
              <a:ext uri="{FF2B5EF4-FFF2-40B4-BE49-F238E27FC236}">
                <a16:creationId xmlns:a16="http://schemas.microsoft.com/office/drawing/2014/main" id="{87E36497-4899-972F-DBFB-03CA9B405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72" r="61099" b="85638"/>
          <a:stretch>
            <a:fillRect/>
          </a:stretch>
        </p:blipFill>
        <p:spPr bwMode="auto">
          <a:xfrm>
            <a:off x="9409189" y="837409"/>
            <a:ext cx="1106286" cy="152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17" name="Picture 5" descr="taiichi ohno 1912-1990">
            <a:extLst>
              <a:ext uri="{FF2B5EF4-FFF2-40B4-BE49-F238E27FC236}">
                <a16:creationId xmlns:a16="http://schemas.microsoft.com/office/drawing/2014/main" id="{9FBF3926-DC51-2C6C-EFEF-76B0BE005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935" y="3885770"/>
            <a:ext cx="1150019" cy="144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Kiichiro toyoda 1894-1952">
            <a:extLst>
              <a:ext uri="{FF2B5EF4-FFF2-40B4-BE49-F238E27FC236}">
                <a16:creationId xmlns:a16="http://schemas.microsoft.com/office/drawing/2014/main" id="{019004A8-74B2-8262-C16B-01D14FB9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935" y="2437717"/>
            <a:ext cx="1143540" cy="137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a:extLst>
              <a:ext uri="{FF2B5EF4-FFF2-40B4-BE49-F238E27FC236}">
                <a16:creationId xmlns:a16="http://schemas.microsoft.com/office/drawing/2014/main" id="{55122ACD-029C-B90C-22AD-DCD2F189C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092" r="89" b="63"/>
          <a:stretch>
            <a:fillRect/>
          </a:stretch>
        </p:blipFill>
        <p:spPr bwMode="auto">
          <a:xfrm>
            <a:off x="1514438" y="4989693"/>
            <a:ext cx="1292556" cy="152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8E2356C-1E77-9263-604B-094264C7231B}"/>
              </a:ext>
            </a:extLst>
          </p:cNvPr>
          <p:cNvSpPr>
            <a:spLocks noGrp="1" noChangeArrowheads="1"/>
          </p:cNvSpPr>
          <p:nvPr>
            <p:ph type="title"/>
          </p:nvPr>
        </p:nvSpPr>
        <p:spPr>
          <a:xfrm>
            <a:off x="299528" y="423564"/>
            <a:ext cx="8756341" cy="31261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TOYOTA PRODUCTION SYSTEM</a:t>
            </a:r>
          </a:p>
        </p:txBody>
      </p:sp>
      <p:sp>
        <p:nvSpPr>
          <p:cNvPr id="14339" name="Rectangle 3">
            <a:extLst>
              <a:ext uri="{FF2B5EF4-FFF2-40B4-BE49-F238E27FC236}">
                <a16:creationId xmlns:a16="http://schemas.microsoft.com/office/drawing/2014/main" id="{6F3E2DBA-56F8-95EF-092B-7DAE4D6869F0}"/>
              </a:ext>
            </a:extLst>
          </p:cNvPr>
          <p:cNvSpPr>
            <a:spLocks noGrp="1" noChangeArrowheads="1"/>
          </p:cNvSpPr>
          <p:nvPr>
            <p:ph type="body" idx="1"/>
          </p:nvPr>
        </p:nvSpPr>
        <p:spPr>
          <a:xfrm>
            <a:off x="423057" y="1136252"/>
            <a:ext cx="8632811" cy="5423168"/>
          </a:xfrm>
          <a:noFill/>
        </p:spPr>
        <p:txBody>
          <a:bodyPr vert="horz" lIns="91431" tIns="45716" rIns="91431" bIns="45716" rtlCol="0">
            <a:normAutofit lnSpcReduction="10000"/>
          </a:bodyPr>
          <a:lstStyle/>
          <a:p>
            <a:pPr>
              <a:lnSpc>
                <a:spcPct val="90000"/>
              </a:lnSpc>
            </a:pPr>
            <a:r>
              <a:rPr lang="en-US" altLang="en-US" sz="2041" dirty="0"/>
              <a:t>Kiichiro Toyoda ja Taiichi Ohno (</a:t>
            </a:r>
            <a:r>
              <a:rPr lang="en-US" altLang="en-US" sz="2041" dirty="0" err="1"/>
              <a:t>masinatöökoja</a:t>
            </a:r>
            <a:r>
              <a:rPr lang="en-US" altLang="en-US" sz="2041" dirty="0"/>
              <a:t> </a:t>
            </a:r>
            <a:r>
              <a:rPr lang="en-US" altLang="en-US" sz="2041" dirty="0" err="1"/>
              <a:t>juhataja</a:t>
            </a:r>
            <a:r>
              <a:rPr lang="en-US" altLang="en-US" sz="2041" dirty="0"/>
              <a:t>) </a:t>
            </a:r>
            <a:r>
              <a:rPr lang="en-US" altLang="en-US" sz="2041" dirty="0" err="1"/>
              <a:t>lõid</a:t>
            </a:r>
            <a:r>
              <a:rPr lang="en-US" altLang="en-US" sz="2041" dirty="0"/>
              <a:t> </a:t>
            </a:r>
            <a:r>
              <a:rPr lang="en-US" altLang="en-US" sz="2041" dirty="0" err="1"/>
              <a:t>oma</a:t>
            </a:r>
            <a:r>
              <a:rPr lang="en-US" altLang="en-US" sz="2041" dirty="0"/>
              <a:t> TPS-</a:t>
            </a:r>
            <a:r>
              <a:rPr lang="en-US" altLang="en-US" sz="2041" dirty="0" err="1"/>
              <a:t>i</a:t>
            </a:r>
            <a:r>
              <a:rPr lang="en-US" altLang="en-US" sz="2041" dirty="0"/>
              <a:t> </a:t>
            </a:r>
            <a:r>
              <a:rPr lang="en-US" altLang="en-US" sz="2041" dirty="0" err="1"/>
              <a:t>süsteemid</a:t>
            </a:r>
            <a:r>
              <a:rPr lang="en-US" altLang="en-US" sz="2041" dirty="0"/>
              <a:t> 1940. </a:t>
            </a:r>
            <a:r>
              <a:rPr lang="en-US" altLang="en-US" sz="2041" dirty="0" err="1"/>
              <a:t>aastal</a:t>
            </a:r>
            <a:r>
              <a:rPr lang="en-US" altLang="en-US" sz="2041" dirty="0"/>
              <a:t> ja </a:t>
            </a:r>
            <a:r>
              <a:rPr lang="en-US" altLang="en-US" sz="2041" dirty="0" err="1"/>
              <a:t>täiustasid</a:t>
            </a:r>
            <a:r>
              <a:rPr lang="en-US" altLang="en-US" sz="2041" dirty="0"/>
              <a:t> </a:t>
            </a:r>
            <a:r>
              <a:rPr lang="en-US" altLang="en-US" sz="2041" dirty="0" err="1"/>
              <a:t>neid</a:t>
            </a:r>
            <a:r>
              <a:rPr lang="en-US" altLang="en-US" sz="2041" dirty="0"/>
              <a:t> 1955. </a:t>
            </a:r>
            <a:r>
              <a:rPr lang="en-US" altLang="en-US" sz="2041" dirty="0" err="1"/>
              <a:t>aastal</a:t>
            </a:r>
            <a:r>
              <a:rPr lang="en-US" altLang="en-US" sz="2041" dirty="0"/>
              <a:t>.</a:t>
            </a:r>
            <a:endParaRPr lang="et-EE" altLang="en-US" sz="2041" dirty="0"/>
          </a:p>
          <a:p>
            <a:pPr marL="0" indent="0">
              <a:lnSpc>
                <a:spcPct val="90000"/>
              </a:lnSpc>
              <a:buNone/>
            </a:pPr>
            <a:endParaRPr lang="et-EE" altLang="en-US" sz="2041" dirty="0"/>
          </a:p>
          <a:p>
            <a:pPr lvl="1"/>
            <a:r>
              <a:rPr lang="en-US" altLang="en-US" sz="1800" dirty="0" err="1"/>
              <a:t>Piirkondlikult</a:t>
            </a:r>
            <a:r>
              <a:rPr lang="en-US" altLang="en-US" sz="1800" dirty="0"/>
              <a:t> </a:t>
            </a:r>
            <a:r>
              <a:rPr lang="en-US" altLang="en-US" sz="1800" dirty="0" err="1"/>
              <a:t>määratud</a:t>
            </a:r>
            <a:r>
              <a:rPr lang="en-US" altLang="en-US" sz="1800" dirty="0"/>
              <a:t> </a:t>
            </a:r>
            <a:r>
              <a:rPr lang="en-US" altLang="en-US" sz="1800" dirty="0" err="1"/>
              <a:t>näidistöökoda.Masinate</a:t>
            </a:r>
            <a:r>
              <a:rPr lang="en-US" altLang="en-US" sz="1800" dirty="0"/>
              <a:t> </a:t>
            </a:r>
            <a:r>
              <a:rPr lang="en-US" altLang="en-US" sz="1800" dirty="0" err="1"/>
              <a:t>ümberpaigutamine</a:t>
            </a:r>
            <a:r>
              <a:rPr lang="en-US" altLang="en-US" sz="1800" dirty="0"/>
              <a:t> </a:t>
            </a:r>
            <a:r>
              <a:rPr lang="en-US" altLang="en-US" sz="1800" dirty="0" err="1"/>
              <a:t>protsessivoost</a:t>
            </a:r>
            <a:r>
              <a:rPr lang="en-US" altLang="en-US" sz="1800" dirty="0"/>
              <a:t> </a:t>
            </a:r>
            <a:r>
              <a:rPr lang="en-US" altLang="en-US" sz="1800" dirty="0" err="1"/>
              <a:t>tootevooks</a:t>
            </a:r>
            <a:r>
              <a:rPr lang="en-US" altLang="en-US" sz="1800" dirty="0"/>
              <a:t>.</a:t>
            </a:r>
            <a:endParaRPr lang="et-EE" altLang="en-US" sz="1800" dirty="0"/>
          </a:p>
          <a:p>
            <a:pPr lvl="1"/>
            <a:r>
              <a:rPr lang="en-US" altLang="en-US" sz="1800" dirty="0" err="1"/>
              <a:t>Üks</a:t>
            </a:r>
            <a:r>
              <a:rPr lang="en-US" altLang="en-US" sz="1800" dirty="0"/>
              <a:t> </a:t>
            </a:r>
            <a:r>
              <a:rPr lang="en-US" altLang="en-US" sz="1800" dirty="0" err="1"/>
              <a:t>inimene-üks</a:t>
            </a:r>
            <a:r>
              <a:rPr lang="en-US" altLang="en-US" sz="1800" dirty="0"/>
              <a:t> </a:t>
            </a:r>
            <a:r>
              <a:rPr lang="en-US" altLang="en-US" sz="1800" dirty="0" err="1"/>
              <a:t>masin</a:t>
            </a:r>
            <a:r>
              <a:rPr lang="en-US" altLang="en-US" sz="1800" dirty="0"/>
              <a:t> -</a:t>
            </a:r>
            <a:r>
              <a:rPr lang="en-US" altLang="en-US" sz="1800" dirty="0" err="1"/>
              <a:t>põhimõtte</a:t>
            </a:r>
            <a:r>
              <a:rPr lang="en-US" altLang="en-US" sz="1800" dirty="0"/>
              <a:t> </a:t>
            </a:r>
            <a:r>
              <a:rPr lang="en-US" altLang="en-US" sz="1800" dirty="0" err="1"/>
              <a:t>lõpetamine</a:t>
            </a:r>
            <a:r>
              <a:rPr lang="en-US" altLang="en-US" sz="1800" dirty="0"/>
              <a:t>. </a:t>
            </a:r>
            <a:endParaRPr lang="et-EE" altLang="en-US" sz="1800" dirty="0"/>
          </a:p>
          <a:p>
            <a:pPr lvl="1"/>
            <a:r>
              <a:rPr lang="en-US" altLang="en-US" sz="1800" dirty="0" err="1"/>
              <a:t>Mitme</a:t>
            </a:r>
            <a:r>
              <a:rPr lang="en-US" altLang="en-US" sz="1800" dirty="0"/>
              <a:t> </a:t>
            </a:r>
            <a:r>
              <a:rPr lang="en-US" altLang="en-US" sz="1800" dirty="0" err="1"/>
              <a:t>protsessi</a:t>
            </a:r>
            <a:r>
              <a:rPr lang="en-US" altLang="en-US" sz="1800" dirty="0"/>
              <a:t> </a:t>
            </a:r>
            <a:r>
              <a:rPr lang="en-US" altLang="en-US" sz="1800" dirty="0" err="1"/>
              <a:t>käitlemise</a:t>
            </a:r>
            <a:r>
              <a:rPr lang="en-US" altLang="en-US" sz="1800" dirty="0"/>
              <a:t> </a:t>
            </a:r>
            <a:r>
              <a:rPr lang="en-US" altLang="en-US" sz="1800" dirty="0" err="1"/>
              <a:t>algus</a:t>
            </a:r>
            <a:r>
              <a:rPr lang="en-US" altLang="en-US" sz="1800" dirty="0"/>
              <a:t>.</a:t>
            </a:r>
            <a:endParaRPr lang="et-EE" altLang="en-US" sz="1800" dirty="0"/>
          </a:p>
          <a:p>
            <a:pPr lvl="1"/>
            <a:r>
              <a:rPr lang="en-US" altLang="en-US" sz="1800" dirty="0" err="1"/>
              <a:t>Individuaalsete</a:t>
            </a:r>
            <a:r>
              <a:rPr lang="en-US" altLang="en-US" sz="1800" dirty="0"/>
              <a:t> </a:t>
            </a:r>
            <a:r>
              <a:rPr lang="en-US" altLang="en-US" sz="1800" dirty="0" err="1"/>
              <a:t>protsesside</a:t>
            </a:r>
            <a:r>
              <a:rPr lang="en-US" altLang="en-US" sz="1800" dirty="0"/>
              <a:t> ja </a:t>
            </a:r>
            <a:r>
              <a:rPr lang="en-US" altLang="en-US" sz="1800" dirty="0" err="1"/>
              <a:t>tsükliaegade</a:t>
            </a:r>
            <a:r>
              <a:rPr lang="en-US" altLang="en-US" sz="1800" dirty="0"/>
              <a:t> </a:t>
            </a:r>
            <a:r>
              <a:rPr lang="en-US" altLang="en-US" sz="1800" dirty="0" err="1"/>
              <a:t>detailne</a:t>
            </a:r>
            <a:r>
              <a:rPr lang="en-US" altLang="en-US" sz="1800" dirty="0"/>
              <a:t> </a:t>
            </a:r>
            <a:r>
              <a:rPr lang="en-US" altLang="en-US" sz="1800" dirty="0" err="1"/>
              <a:t>uurimine</a:t>
            </a:r>
            <a:r>
              <a:rPr lang="en-US" altLang="en-US" sz="1800" dirty="0"/>
              <a:t>.</a:t>
            </a:r>
            <a:endParaRPr lang="et-EE" altLang="en-US" sz="1800" dirty="0"/>
          </a:p>
          <a:p>
            <a:pPr lvl="1"/>
            <a:r>
              <a:rPr lang="en-US" altLang="en-US" sz="1800" dirty="0"/>
              <a:t>Aja-</a:t>
            </a:r>
            <a:r>
              <a:rPr lang="en-US" altLang="en-US" sz="1800" dirty="0" err="1"/>
              <a:t>uuring</a:t>
            </a:r>
            <a:r>
              <a:rPr lang="en-US" altLang="en-US" sz="1800" dirty="0"/>
              <a:t> ja </a:t>
            </a:r>
            <a:r>
              <a:rPr lang="en-US" altLang="en-US" sz="1800" dirty="0" err="1"/>
              <a:t>liikumisanalüüs</a:t>
            </a:r>
            <a:r>
              <a:rPr lang="en-US" altLang="en-US" sz="1800" dirty="0"/>
              <a:t>."</a:t>
            </a:r>
            <a:r>
              <a:rPr lang="en-US" altLang="en-US" sz="1800" dirty="0" err="1"/>
              <a:t>Jääkide</a:t>
            </a:r>
            <a:r>
              <a:rPr lang="en-US" altLang="en-US" sz="1800" dirty="0"/>
              <a:t>" </a:t>
            </a:r>
            <a:r>
              <a:rPr lang="en-US" altLang="en-US" sz="1800" dirty="0" err="1"/>
              <a:t>kontseptsiooni</a:t>
            </a:r>
            <a:r>
              <a:rPr lang="en-US" altLang="en-US" sz="1800" dirty="0"/>
              <a:t> </a:t>
            </a:r>
            <a:r>
              <a:rPr lang="en-US" altLang="en-US" sz="1800" dirty="0" err="1"/>
              <a:t>kõrvaldamine</a:t>
            </a:r>
            <a:r>
              <a:rPr lang="en-US" altLang="en-US" sz="1800" dirty="0"/>
              <a:t>.</a:t>
            </a:r>
            <a:endParaRPr lang="et-EE" altLang="en-US" sz="1800" dirty="0"/>
          </a:p>
          <a:p>
            <a:pPr lvl="1"/>
            <a:r>
              <a:rPr lang="en-US" altLang="en-US" sz="1800" dirty="0" err="1"/>
              <a:t>Protsessisiseste</a:t>
            </a:r>
            <a:r>
              <a:rPr lang="en-US" altLang="en-US" sz="1800" dirty="0"/>
              <a:t> </a:t>
            </a:r>
            <a:r>
              <a:rPr lang="en-US" altLang="en-US" sz="1800" dirty="0" err="1"/>
              <a:t>tööde</a:t>
            </a:r>
            <a:r>
              <a:rPr lang="en-US" altLang="en-US" sz="1800" dirty="0"/>
              <a:t> </a:t>
            </a:r>
            <a:r>
              <a:rPr lang="en-US" altLang="en-US" sz="1800" dirty="0" err="1"/>
              <a:t>inventuuri</a:t>
            </a:r>
            <a:r>
              <a:rPr lang="en-US" altLang="en-US" sz="1800" dirty="0"/>
              <a:t> </a:t>
            </a:r>
            <a:r>
              <a:rPr lang="en-US" altLang="en-US" sz="1800" dirty="0" err="1"/>
              <a:t>vähendamine</a:t>
            </a:r>
            <a:r>
              <a:rPr lang="en-US" altLang="en-US" sz="1800" dirty="0"/>
              <a:t>, </a:t>
            </a:r>
            <a:r>
              <a:rPr lang="en-US" altLang="en-US" sz="1800" dirty="0" err="1"/>
              <a:t>Kanbani</a:t>
            </a:r>
            <a:r>
              <a:rPr lang="en-US" altLang="en-US" sz="1800" dirty="0"/>
              <a:t> </a:t>
            </a:r>
            <a:r>
              <a:rPr lang="en-US" altLang="en-US" sz="1800" dirty="0" err="1"/>
              <a:t>rakendamine</a:t>
            </a:r>
            <a:r>
              <a:rPr lang="en-US" altLang="en-US" sz="1800" dirty="0"/>
              <a:t>.</a:t>
            </a:r>
            <a:endParaRPr lang="et-EE" altLang="en-US" sz="1800" dirty="0"/>
          </a:p>
          <a:p>
            <a:pPr lvl="1"/>
            <a:r>
              <a:rPr lang="en-US" altLang="en-US" sz="1800" dirty="0" err="1"/>
              <a:t>Töötajate</a:t>
            </a:r>
            <a:r>
              <a:rPr lang="en-US" altLang="en-US" sz="1800" dirty="0"/>
              <a:t> </a:t>
            </a:r>
            <a:r>
              <a:rPr lang="en-US" altLang="en-US" sz="1800" dirty="0" err="1"/>
              <a:t>poolt</a:t>
            </a:r>
            <a:r>
              <a:rPr lang="en-US" altLang="en-US" sz="1800" dirty="0"/>
              <a:t> </a:t>
            </a:r>
            <a:r>
              <a:rPr lang="en-US" altLang="en-US" sz="1800" dirty="0" err="1"/>
              <a:t>protsessisisene</a:t>
            </a:r>
            <a:r>
              <a:rPr lang="en-US" altLang="en-US" sz="1800" dirty="0"/>
              <a:t> </a:t>
            </a:r>
            <a:r>
              <a:rPr lang="en-US" altLang="en-US" sz="1800" dirty="0" err="1"/>
              <a:t>kontroll</a:t>
            </a:r>
            <a:r>
              <a:rPr lang="en-US" altLang="en-US" sz="1800" dirty="0"/>
              <a:t>.</a:t>
            </a:r>
            <a:endParaRPr lang="et-EE" altLang="en-US" sz="1800" dirty="0"/>
          </a:p>
          <a:p>
            <a:pPr lvl="1"/>
            <a:r>
              <a:rPr lang="en-US" altLang="en-US" sz="1800" dirty="0" err="1"/>
              <a:t>Töötajatele</a:t>
            </a:r>
            <a:r>
              <a:rPr lang="en-US" altLang="en-US" sz="1800" dirty="0"/>
              <a:t> </a:t>
            </a:r>
            <a:r>
              <a:rPr lang="en-US" altLang="en-US" sz="1800" dirty="0" err="1"/>
              <a:t>liini</a:t>
            </a:r>
            <a:r>
              <a:rPr lang="en-US" altLang="en-US" sz="1800" dirty="0"/>
              <a:t> </a:t>
            </a:r>
            <a:r>
              <a:rPr lang="en-US" altLang="en-US" sz="1800" dirty="0" err="1"/>
              <a:t>peatamise</a:t>
            </a:r>
            <a:r>
              <a:rPr lang="en-US" altLang="en-US" sz="1800" dirty="0"/>
              <a:t> </a:t>
            </a:r>
            <a:r>
              <a:rPr lang="en-US" altLang="en-US" sz="1800" dirty="0" err="1"/>
              <a:t>volituse</a:t>
            </a:r>
            <a:r>
              <a:rPr lang="en-US" altLang="en-US" sz="1800" dirty="0"/>
              <a:t> </a:t>
            </a:r>
            <a:r>
              <a:rPr lang="en-US" altLang="en-US" sz="1800" dirty="0" err="1"/>
              <a:t>andmine</a:t>
            </a:r>
            <a:r>
              <a:rPr lang="en-US" altLang="en-US" sz="1800" dirty="0"/>
              <a:t> / </a:t>
            </a:r>
            <a:r>
              <a:rPr lang="en-US" altLang="en-US" sz="1800" dirty="0" err="1"/>
              <a:t>Andon.Visuaalse</a:t>
            </a:r>
            <a:r>
              <a:rPr lang="en-US" altLang="en-US" sz="1800" dirty="0"/>
              <a:t> </a:t>
            </a:r>
            <a:r>
              <a:rPr lang="en-US" altLang="en-US" sz="1800" dirty="0" err="1"/>
              <a:t>kontrolli</a:t>
            </a:r>
            <a:r>
              <a:rPr lang="en-US" altLang="en-US" sz="1800" dirty="0"/>
              <a:t> </a:t>
            </a:r>
            <a:r>
              <a:rPr lang="en-US" altLang="en-US" sz="1800" dirty="0" err="1"/>
              <a:t>aspektid</a:t>
            </a:r>
            <a:r>
              <a:rPr lang="en-US" altLang="en-US" sz="1800" dirty="0"/>
              <a:t> / 4S.</a:t>
            </a:r>
            <a:endParaRPr lang="et-EE" altLang="en-US" sz="1800" dirty="0"/>
          </a:p>
          <a:p>
            <a:pPr lvl="1"/>
            <a:r>
              <a:rPr lang="en-US" altLang="en-US" sz="1800" dirty="0"/>
              <a:t>TWI (</a:t>
            </a:r>
            <a:r>
              <a:rPr lang="en-US" altLang="en-US" sz="1800" dirty="0" err="1"/>
              <a:t>töösiseste</a:t>
            </a:r>
            <a:r>
              <a:rPr lang="en-US" altLang="en-US" sz="1800" dirty="0"/>
              <a:t> </a:t>
            </a:r>
            <a:r>
              <a:rPr lang="en-US" altLang="en-US" sz="1800" dirty="0" err="1"/>
              <a:t>koolituste</a:t>
            </a:r>
            <a:r>
              <a:rPr lang="en-US" altLang="en-US" sz="1800" dirty="0"/>
              <a:t>) </a:t>
            </a:r>
            <a:r>
              <a:rPr lang="en-US" altLang="en-US" sz="1800" dirty="0" err="1"/>
              <a:t>juhtimiskoolitusprogrammide</a:t>
            </a:r>
            <a:r>
              <a:rPr lang="en-US" altLang="en-US" sz="1800" dirty="0"/>
              <a:t> </a:t>
            </a:r>
            <a:r>
              <a:rPr lang="en-US" altLang="en-US" sz="1800" dirty="0" err="1"/>
              <a:t>algus</a:t>
            </a:r>
            <a:r>
              <a:rPr lang="en-US" altLang="en-US" sz="1800" dirty="0"/>
              <a:t> (JI (</a:t>
            </a:r>
            <a:r>
              <a:rPr lang="en-US" altLang="en-US" sz="1800" dirty="0" err="1"/>
              <a:t>tööjuhised</a:t>
            </a:r>
            <a:r>
              <a:rPr lang="en-US" altLang="en-US" sz="1800" dirty="0"/>
              <a:t>), JR (</a:t>
            </a:r>
            <a:r>
              <a:rPr lang="en-US" altLang="en-US" sz="1800" dirty="0" err="1"/>
              <a:t>töösuhted</a:t>
            </a:r>
            <a:r>
              <a:rPr lang="en-US" altLang="en-US" sz="1800" dirty="0"/>
              <a:t>), JM (</a:t>
            </a:r>
            <a:r>
              <a:rPr lang="en-US" altLang="en-US" sz="1800" dirty="0" err="1"/>
              <a:t>töömeetodid</a:t>
            </a:r>
            <a:r>
              <a:rPr lang="en-US" altLang="en-US" sz="1800" dirty="0"/>
              <a:t>)).</a:t>
            </a:r>
            <a:endParaRPr lang="et-EE" altLang="en-US" sz="1800" dirty="0"/>
          </a:p>
          <a:p>
            <a:pPr lvl="1"/>
            <a:r>
              <a:rPr lang="en-US" altLang="en-US" sz="1800" dirty="0" err="1"/>
              <a:t>Loominguline</a:t>
            </a:r>
            <a:r>
              <a:rPr lang="en-US" altLang="en-US" sz="1800" dirty="0"/>
              <a:t> </a:t>
            </a:r>
            <a:r>
              <a:rPr lang="en-US" altLang="en-US" sz="1800" dirty="0" err="1"/>
              <a:t>ettepanekute</a:t>
            </a:r>
            <a:r>
              <a:rPr lang="en-US" altLang="en-US" sz="1800" dirty="0"/>
              <a:t> </a:t>
            </a:r>
            <a:r>
              <a:rPr lang="en-US" altLang="en-US" sz="1800" dirty="0" err="1"/>
              <a:t>süsteem</a:t>
            </a:r>
            <a:r>
              <a:rPr lang="en-US" altLang="en-US" sz="1800" dirty="0"/>
              <a:t>.</a:t>
            </a:r>
            <a:endParaRPr lang="et-EE" altLang="en-US" sz="1800" dirty="0"/>
          </a:p>
          <a:p>
            <a:pPr lvl="1"/>
            <a:r>
              <a:rPr lang="en-US" altLang="en-US" sz="1800" dirty="0" err="1"/>
              <a:t>Partiide</a:t>
            </a:r>
            <a:r>
              <a:rPr lang="en-US" altLang="en-US" sz="1800" dirty="0"/>
              <a:t> </a:t>
            </a:r>
            <a:r>
              <a:rPr lang="en-US" altLang="en-US" sz="1800" dirty="0" err="1"/>
              <a:t>suuruse</a:t>
            </a:r>
            <a:r>
              <a:rPr lang="en-US" altLang="en-US" sz="1800" dirty="0"/>
              <a:t> ja </a:t>
            </a:r>
            <a:r>
              <a:rPr lang="en-US" altLang="en-US" sz="1800" dirty="0" err="1"/>
              <a:t>aja</a:t>
            </a:r>
            <a:r>
              <a:rPr lang="en-US" altLang="en-US" sz="1800" dirty="0"/>
              <a:t> </a:t>
            </a:r>
            <a:r>
              <a:rPr lang="en-US" altLang="en-US" sz="1800" dirty="0" err="1"/>
              <a:t>jooksul</a:t>
            </a:r>
            <a:r>
              <a:rPr lang="en-US" altLang="en-US" sz="1800" dirty="0"/>
              <a:t> </a:t>
            </a:r>
            <a:r>
              <a:rPr lang="en-US" altLang="en-US" sz="1800" dirty="0" err="1"/>
              <a:t>toimuvate</a:t>
            </a:r>
            <a:r>
              <a:rPr lang="en-US" altLang="en-US" sz="1800" dirty="0"/>
              <a:t> </a:t>
            </a:r>
            <a:r>
              <a:rPr lang="en-US" altLang="en-US" sz="1800" dirty="0" err="1"/>
              <a:t>muutuste</a:t>
            </a:r>
            <a:r>
              <a:rPr lang="en-US" altLang="en-US" sz="1800" dirty="0"/>
              <a:t> </a:t>
            </a:r>
            <a:r>
              <a:rPr lang="en-US" altLang="en-US" sz="1800" dirty="0" err="1"/>
              <a:t>vähendamine</a:t>
            </a:r>
            <a:r>
              <a:rPr lang="en-US" altLang="en-US" sz="1800" dirty="0"/>
              <a:t>.</a:t>
            </a:r>
            <a:endParaRPr lang="et-EE" altLang="en-US" sz="1800" dirty="0"/>
          </a:p>
          <a:p>
            <a:pPr lvl="1"/>
            <a:r>
              <a:rPr lang="en-US" altLang="en-US" sz="1800" dirty="0" err="1"/>
              <a:t>Kiirelt</a:t>
            </a:r>
            <a:r>
              <a:rPr lang="en-US" altLang="en-US" sz="1800" dirty="0"/>
              <a:t> </a:t>
            </a:r>
            <a:r>
              <a:rPr lang="en-US" altLang="en-US" sz="1800" dirty="0" err="1"/>
              <a:t>ümberkujundatavate</a:t>
            </a:r>
            <a:r>
              <a:rPr lang="en-US" altLang="en-US" sz="1800" dirty="0"/>
              <a:t> </a:t>
            </a:r>
            <a:r>
              <a:rPr lang="en-US" altLang="en-US" sz="1800" dirty="0" err="1"/>
              <a:t>seadmete</a:t>
            </a:r>
            <a:r>
              <a:rPr lang="en-US" altLang="en-US" sz="1800" dirty="0"/>
              <a:t> </a:t>
            </a:r>
            <a:r>
              <a:rPr lang="en-US" altLang="en-US" sz="1800" dirty="0" err="1"/>
              <a:t>ostmine</a:t>
            </a:r>
            <a:r>
              <a:rPr lang="en-US" altLang="en-US" sz="1800" dirty="0"/>
              <a:t> Danley </a:t>
            </a:r>
            <a:r>
              <a:rPr lang="en-US" altLang="en-US" sz="1800" dirty="0" err="1"/>
              <a:t>korporatsioonilt</a:t>
            </a:r>
            <a:r>
              <a:rPr lang="en-US" altLang="en-US" sz="1800" dirty="0"/>
              <a:t>.</a:t>
            </a:r>
            <a:endParaRPr lang="et-EE" altLang="en-US" sz="1800" dirty="0"/>
          </a:p>
          <a:p>
            <a:pPr lvl="1"/>
            <a:r>
              <a:rPr lang="en-US" altLang="en-US" sz="1800" dirty="0" err="1"/>
              <a:t>Tootmise</a:t>
            </a:r>
            <a:r>
              <a:rPr lang="en-US" altLang="en-US" sz="1800" dirty="0"/>
              <a:t> </a:t>
            </a:r>
            <a:r>
              <a:rPr lang="en-US" altLang="en-US" sz="1800" dirty="0" err="1"/>
              <a:t>ühtlustamine</a:t>
            </a:r>
            <a:r>
              <a:rPr lang="en-US" altLang="en-US" sz="1800" dirty="0"/>
              <a:t> ja </a:t>
            </a:r>
            <a:r>
              <a:rPr lang="en-US" altLang="en-US" sz="1800" dirty="0" err="1"/>
              <a:t>segamontaaži</a:t>
            </a:r>
            <a:r>
              <a:rPr lang="en-US" altLang="en-US" sz="1800" dirty="0"/>
              <a:t> </a:t>
            </a:r>
            <a:r>
              <a:rPr lang="en-US" altLang="en-US" sz="1800" dirty="0" err="1"/>
              <a:t>algus</a:t>
            </a:r>
            <a:r>
              <a:rPr lang="en-US" altLang="en-US" sz="1800" dirty="0"/>
              <a:t>.</a:t>
            </a:r>
            <a:endParaRPr lang="en-US" altLang="en-US" sz="1600" dirty="0"/>
          </a:p>
        </p:txBody>
      </p:sp>
      <p:pic>
        <p:nvPicPr>
          <p:cNvPr id="14340" name="Picture 4">
            <a:extLst>
              <a:ext uri="{FF2B5EF4-FFF2-40B4-BE49-F238E27FC236}">
                <a16:creationId xmlns:a16="http://schemas.microsoft.com/office/drawing/2014/main" id="{59D5859A-5F79-B738-5058-F8B29FE5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844" y="2727938"/>
            <a:ext cx="2241727" cy="205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pGo_G_x9UGeq2ESol.PK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0Z7B75Q9CEiPfMeAPlqLC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A9YaELh4pUK1apww.qDJb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2qwMCdH3WkSO3NkrUhVLz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cseYYBOOEiE92fJIJQG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6tuXVT5uTEeSLmAxB4cdS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mXzC9xGIbE2zo9QIqb7sQ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wXDMlucQk27wBEJUIbPi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y.Ib7f5m06PHVuGCVtlQ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TejzGHvBhkWHH258hQHsQ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ycJYxBTvy06pAbOoMH3Y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_PuwEaFYUiSjONDnZIlz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xK2HRgBFuE69suriDAmPH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XkeF0RHtEKNaq0IgVcUB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awLA0Bbb9kSFosVd5wODK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xtWZxr9kh0GLWxL5swakU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IyNCcxqtlU.yXxAiWDb1c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jjiGEVdhJE2iobPUnHFuu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jkHMLJBkTEmpX2eYMZTwE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tZOLiz11yUWFlzC18_t3M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SHjgdAiEkUC8xa1XmoLdk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mLWO2gkMM0uK4hO_lJRb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LpEjqrjXku8pQ9DvOqHBQ"/>
</p:tagLst>
</file>

<file path=ppt/tags/tag120.xml><?xml version="1.0" encoding="utf-8"?>
<p:tagLst xmlns:a="http://schemas.openxmlformats.org/drawingml/2006/main" xmlns:r="http://schemas.openxmlformats.org/officeDocument/2006/relationships" xmlns:p="http://schemas.openxmlformats.org/presentationml/2006/main">
  <p:tag name="LLEFT" val=" 185.625"/>
  <p:tag name="LTOP" val=" 70.25"/>
  <p:tag name="THINKCELLSHAPEDONOTDELETE" val="p_RuBxv0gHUmJLSsGWyRpd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UDWMRFOHU6luQpnjjv4l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nMzkFsuOk6BAeQTihzd_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j3Uq0IWrmUGM.iY7RJcwD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7MteIYcCBEyOCw.9XtHFe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ZeKh3hI0NUyiZ13jKi8U5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KCIbykva_U.JfBJDBgkeO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exLqt73kE6sJ7Ya__3g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cEBhO3lZGkmbKu58Gv7b0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J6BXiCGR60mWf.CFelgx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s_GbmA0h0.KPziFCu1W4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J5kzv2L30Gm0_dnEeAmv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1x_d_vxLGEa7JWBadGcOL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jVLq78jtS0qB1uU_ZItgx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GYCUpr72mEihszgfxpHTq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pf0ePpsVjkekC0RPh8b1s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ZUkVbO8B2kGt4Sw3nJoBs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K2zJzl.Fa0GtquzxAoPgr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ZpoTVAs7V0ivQIu1JNKqP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sjAsj82Gc0OIA8xD31n7qg"/>
</p:tagLst>
</file>

<file path=ppt/tags/tag139.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ZSTeMtbzEaMgE7YXL2y7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tg.NV6Mix0G16JL1frQpa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wbd34dHIESHzHfOH2yEa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Jp_dkRPBMUePV1o4o0kBk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yt7ZbU30WkOWl5xE7pk_p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CglreYF_kS6cEy9ecszX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cF0SKK8csECoH89xbyoSR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dGqw5v2PiEOfB01z.1NLJ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xjCF2dAAFUipQHEPBtDDW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tNoxVl.1fU2iG3KCLAoYi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HDmLKs3VUiPPi.kUmME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ZLF89hiA0.qJCzPBfU09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OpXsPSGfoECfvCbYB_oA_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mKaO3.hG_keGnyhHvUTZu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zXjzNe4Qp0icRhWEcBTQz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ggU9bmLRVEaf3WOlUhcaq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JIoRSS2ME6GgUFiUiky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tUKtENPiZEqijG5RP1sbx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yFst2nc0vkOIkv6eFCWKC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VSv2Tlk87ESvBcnpX_O52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08Acsqi5o0GSPBIKEU7I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7tkxmsDhkS.6EhXYwdtC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5vHnGczuCkKcTFYujjkGC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zHJjrWMpk0SzYxzjVpJh9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ZC7puh9kCHXCyz8VYR4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641Nnr0qn0erLCb_vOMcT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EgUzLv94XEuPzGQhxqMd_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EequgqTr3kSpgXHFcRsNk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jW2gAuJAV02haI_o06Cev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kxgyHOoTCES1EmdPuZxnm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exbb8DZdiUO3Cit5XmKp_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AvpM61PPNkOKeOiQZfU2A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MJ7UL_Jo40uzxu0Tv4cRv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YRRVyAD8rU6UR3lLU8qnQ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AchsO2jyXESd8SN.lFYWd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lTOvAj6CKEiuQd8svz058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1saOdWFidECmcTl5PLzEY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N07F_o0ki0.REU07V_Qyl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EFm1f6D620i_lxQA7KE1j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l0wlvhm08U2UBSv99s3DD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kv7dirN1d0ipSCO2FnEZ_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7.G4HtkIlk20pp9QtGRLH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KkvlL3vdUOxmK.obaOdl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jsNP6pseVUyF621qDEsBs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k.0vVCWS.k.nJf4NaiSTO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wPfw948y1EGfmPLxTrm5V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uRhIFnSLFEKyqHqCFEw7G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wF1uydwTkqqfh9E5ra1t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DNCn36F8_0qf_M41xdY.6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G9e2Xwn2.kmFDn5NKJN2_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_to.m_24qkeVo9.2_Lhab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r339Rm_Ow0e4LfEgQBtjD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iASX4f_KGU.G11kn03ia.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n8y49aRK0q43G55JA4Wi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dETeIpOavEOY2_tdYeOkw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YVYeClaAWk26LbMyVPBRl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88q6gdJ9b0y_LtC1Kq9Qk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8Rl9BPtqeEurSLHF3QlCD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q0H8C.dahEuH9n2cOqVk8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5_gwA64J_UOcJyZlbGFW0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IVqdxzbkwE.wDN2isRN.q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baKOf1_quESgGcNtszlTn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0zLkRcYqSkGcoeZA05h.r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ZOqwD28050CSjk8oHyoGhQ"/>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44aCbbM1dUKsSgJw54GtD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EHTyv773UKxQyBo5TTTT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oTCElPBEPESaA1ddLikj8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BInK_6aCA0uaetRyWaatE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2yKjBO4wQ0K5Y6UPbZWbF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JEFMQRwGcUKV_ziltwA2i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1Bfi72YmK0ajRkHZEd.Lr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dCMCflVdpECMSLZACVRWD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sgDWFLYBCkK5prj0ozDyB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wWEc09XStkuaSYdT_l996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yDGJvWvHCkK.IomMiDOFI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ipWabrivTk2.842.xDBm3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rBHPxgSLUSwsHyLNRggm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orLX_6zStU2HQXbBlUGI5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mrTaNQG8mUOkKf4Pfz8eL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3qWNgu_DQ0a6_3Vx4_e4Z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sPEajXSfrkSvBMm079RO3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UMkjAINtkU207q.GHjgEB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5xANrGoXy0SJ5ii3VwfVS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Zq_.GOgP0Wz8mZTWHB0w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iNZ65SEfTUCjA7GiU6o1v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_CCYwEh1skSYwNevwO8.r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k45fIbsFBEKReWNAVlZS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MsjqXFXxky_Is5_JWcWO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dfL63sGFh06vuyC.pU5.5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GnuWMahwpk2JvUbPO55ax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RP4mrQvf4EiccWmQ9Ndt0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DsEVUS8UDky3UZ7zsqLas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G.XAUzn8SUCKTVsj2nvjA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d.1K.sHdxUKv9uXzEreAw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SkBa15KCcUSE.6NkuaOPd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c.XV5rWGy0OSOJEHzX15V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JCxkbGuLaUq7b49B1ccie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6xS8xUBzQkGW.Afprd1nz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NH0DxNva0Gy8X9doFdAE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XCkGUezGMUuLLu9za6saP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epliqowk8UmPMvIndFq4K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knK6AKhTaUeE_hTZ3qaTg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VchMTB0iAUy3.PtoJGxZq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5EKZuFCMvkeej_snB6Gz4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45gLPlWpjkC5qijzP5EI9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Dqi3ScyHZkaAVpMTfWZ7T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vDHHgAkM6UWR1D7AElpDX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ubj3I8v0Z0KojtWpD.ABr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IfxbsUF3ikSwDWfLyIW0I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e9POrhcb5kmRbzkVM2o0k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1ONJnJSRkUuOi3NE74rb8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A78nQHfjKk.lDeFzFG7q5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bfOQs6XuZ0KTcKVcoqctF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U7bsJ2s9jk2lincCNaCh2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oRAOzzrFqUyazBlZYKiaC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yuAzr92990e8rrsILeEdk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SDOmUBnVmkC7v7Ao7GQ7s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M2VFkdp1QkiJ8d9LZ.Ial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34TtcWGV70aFu98KRXv6Kg"/>
</p:tagLst>
</file>

<file path=ppt/tags/tag249.xml><?xml version="1.0" encoding="utf-8"?>
<p:tagLst xmlns:a="http://schemas.openxmlformats.org/drawingml/2006/main" xmlns:r="http://schemas.openxmlformats.org/officeDocument/2006/relationships" xmlns:p="http://schemas.openxmlformats.org/presentationml/2006/main">
  <p:tag name="RESIZE" val="Yes"/>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y8B7VdFIiESnvp7TXgURI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IRtGGiAeEisN0AcJA_g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XcyamrVYUkCK5OYmN.K.3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Hdk64HyCgUGuf0Rmpogb7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xBIOhr4F0u..VD3yD86T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xJYJFCsZMEybI1szSqD.j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T2OeDEPSCkC7.5dyzqNwW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iZL2ymKMBEWHEZSFPnqQ3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U6zWman0wEy87eUthD1SO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dKCtjR9N0aqYdwGUYHPD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021jCow1Eyi_lpzk.cP7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RwvRByYGjE6GUm0erayh4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qSuNJARD7EGUtuzDI1bMX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S0dkAW8SMEeHKCW3tpE6Z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3rJTuVytXEe4MwP9js5Zy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xLogp15dTEanCt_9uYkTn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9BS1vBH7zEKR3tB0lHKiQw"/>
</p:tagLst>
</file>

<file path=ppt/tags/tag265.xml><?xml version="1.0" encoding="utf-8"?>
<p:tagLst xmlns:a="http://schemas.openxmlformats.org/drawingml/2006/main" xmlns:r="http://schemas.openxmlformats.org/officeDocument/2006/relationships" xmlns:p="http://schemas.openxmlformats.org/presentationml/2006/main">
  <p:tag name="NAME" val="Bracket"/>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_ljWWDbWs0an6aDK6ypPT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2Nrph31nbE6OBWIZ5Na4E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Yq.3O7ey1EqDTTdJWc6gi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v2KTLUpUqhX51KkLca1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gtCtfV.3EKZjyUL8akQ5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D3knQ4co02BPv6hU20d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3OGY.aaAGk679qxWXXYp9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VuOnU2bYjEaMEZM23mdP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9dNx63dU3k.HKgDDAaIQm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SwZqiGQ6KkuWUFc.a2QUX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hrIy0YtikSMQIDVMqJz3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udaYMd3eE.ucY.uv5GgZ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bKQ2I1xZkyojR8pBBKTs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X8r21jQ6kSxN11yIaYJ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YxKsXe4f0.MsixVn04mj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o6XlYCCwdE._hX9L09LaS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eVFcJZbx0.rgjhyOqRv4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EL1UH70OkGxqiiGTl4g2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nfzY220r0m6IIGb7Pg5a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U5O.IEcJ4U6fe4FgcRZvUQ"/>
</p:tagLst>
</file>

<file path=ppt/tags/tag5.xml><?xml version="1.0" encoding="utf-8"?>
<p:tagLst xmlns:a="http://schemas.openxmlformats.org/drawingml/2006/main" xmlns:r="http://schemas.openxmlformats.org/officeDocument/2006/relationships" xmlns:p="http://schemas.openxmlformats.org/presentationml/2006/main">
  <p:tag name="RESIZE" val="Yes"/>
  <p:tag name="THINKCELLSHAPEDONOTDELETE" val="p44aCbbM1dUKsSgJw54GtD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_GF6CnQBUumDgH4DGFr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5SIx5peycka0Fj_SnWw2Q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eKRDxv5bv0qie._i92pU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ybnPRNviUO7A2mYDzZJ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YdtGOx8oEqJzEzrObtbB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Z9XkQMR0uC0FbQMh6S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kU5Q7Gf0aLw053NcFL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Y6udEIeGEike1ovcK9Cv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J7WChjljkCnkOFnJgTm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0Z7dpEUGZk2f.qNs5ghF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kjZTamNckaB_V5Ca2FrQ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04rMrOD30GH98yP3hKb2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5ogLW_Sb_ka2ag1s1IbSP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93RjFG5p6UyWQC5O17znA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51ZuLCV00G5Aw9itQ18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wq9A4Y8LEWtuRBDJ7z8kw"/>
</p:tagLst>
</file>

<file path=ppt/tags/tag65.xml><?xml version="1.0" encoding="utf-8"?>
<p:tagLst xmlns:a="http://schemas.openxmlformats.org/drawingml/2006/main" xmlns:r="http://schemas.openxmlformats.org/officeDocument/2006/relationships" xmlns:p="http://schemas.openxmlformats.org/presentationml/2006/main">
  <p:tag name="NAME" val="Oval"/>
  <p:tag name="THINKCELLSHAPEDONOTDELETE" val="pRb5MIMTtREGmwPG1XrrG2Q"/>
</p:tagLst>
</file>

<file path=ppt/tags/tag66.xml><?xml version="1.0" encoding="utf-8"?>
<p:tagLst xmlns:a="http://schemas.openxmlformats.org/drawingml/2006/main" xmlns:r="http://schemas.openxmlformats.org/officeDocument/2006/relationships" xmlns:p="http://schemas.openxmlformats.org/presentationml/2006/main">
  <p:tag name="NAME" val="Oval"/>
  <p:tag name="THINKCELLSHAPEDONOTDELETE" val="piuG2xW5fqE2IUErCcer6sw"/>
</p:tagLst>
</file>

<file path=ppt/tags/tag67.xml><?xml version="1.0" encoding="utf-8"?>
<p:tagLst xmlns:a="http://schemas.openxmlformats.org/drawingml/2006/main" xmlns:r="http://schemas.openxmlformats.org/officeDocument/2006/relationships" xmlns:p="http://schemas.openxmlformats.org/presentationml/2006/main">
  <p:tag name="NAME" val="Oval"/>
  <p:tag name="THINKCELLSHAPEDONOTDELETE" val="pvfNH8g9kHkOTnQZjkFzduw"/>
</p:tagLst>
</file>

<file path=ppt/tags/tag68.xml><?xml version="1.0" encoding="utf-8"?>
<p:tagLst xmlns:a="http://schemas.openxmlformats.org/drawingml/2006/main" xmlns:r="http://schemas.openxmlformats.org/officeDocument/2006/relationships" xmlns:p="http://schemas.openxmlformats.org/presentationml/2006/main">
  <p:tag name="NAME" val="Oval"/>
  <p:tag name="THINKCELLSHAPEDONOTDELETE" val="pS1AdiDxPM0KXTycsX1M5mQ"/>
</p:tagLst>
</file>

<file path=ppt/tags/tag69.xml><?xml version="1.0" encoding="utf-8"?>
<p:tagLst xmlns:a="http://schemas.openxmlformats.org/drawingml/2006/main" xmlns:r="http://schemas.openxmlformats.org/officeDocument/2006/relationships" xmlns:p="http://schemas.openxmlformats.org/presentationml/2006/main">
  <p:tag name="NAME" val="Oval"/>
  <p:tag name="THINKCELLSHAPEDONOTDELETE" val="p73k9ecPY4kmVGbhozdru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p7hId5Q1U.dpzQ35fCO.A"/>
</p:tagLst>
</file>

<file path=ppt/tags/tag70.xml><?xml version="1.0" encoding="utf-8"?>
<p:tagLst xmlns:a="http://schemas.openxmlformats.org/drawingml/2006/main" xmlns:r="http://schemas.openxmlformats.org/officeDocument/2006/relationships" xmlns:p="http://schemas.openxmlformats.org/presentationml/2006/main">
  <p:tag name="NAME" val="Oval"/>
  <p:tag name="THINKCELLSHAPEDONOTDELETE" val="pNAD2V_eVBU23G5zq.Zjodg"/>
</p:tagLst>
</file>

<file path=ppt/tags/tag71.xml><?xml version="1.0" encoding="utf-8"?>
<p:tagLst xmlns:a="http://schemas.openxmlformats.org/drawingml/2006/main" xmlns:r="http://schemas.openxmlformats.org/officeDocument/2006/relationships" xmlns:p="http://schemas.openxmlformats.org/presentationml/2006/main">
  <p:tag name="NAME" val="OvalShape"/>
</p:tagLst>
</file>

<file path=ppt/tags/tag72.xml><?xml version="1.0" encoding="utf-8"?>
<p:tagLst xmlns:a="http://schemas.openxmlformats.org/drawingml/2006/main" xmlns:r="http://schemas.openxmlformats.org/officeDocument/2006/relationships" xmlns:p="http://schemas.openxmlformats.org/presentationml/2006/main">
  <p:tag name="NAME" val="OvalText"/>
</p:tagLst>
</file>

<file path=ppt/tags/tag73.xml><?xml version="1.0" encoding="utf-8"?>
<p:tagLst xmlns:a="http://schemas.openxmlformats.org/drawingml/2006/main" xmlns:r="http://schemas.openxmlformats.org/officeDocument/2006/relationships" xmlns:p="http://schemas.openxmlformats.org/presentationml/2006/main">
  <p:tag name="NAME" val="OvalShape"/>
</p:tagLst>
</file>

<file path=ppt/tags/tag74.xml><?xml version="1.0" encoding="utf-8"?>
<p:tagLst xmlns:a="http://schemas.openxmlformats.org/drawingml/2006/main" xmlns:r="http://schemas.openxmlformats.org/officeDocument/2006/relationships" xmlns:p="http://schemas.openxmlformats.org/presentationml/2006/main">
  <p:tag name="NAME" val="OvalText"/>
</p:tagLst>
</file>

<file path=ppt/tags/tag75.xml><?xml version="1.0" encoding="utf-8"?>
<p:tagLst xmlns:a="http://schemas.openxmlformats.org/drawingml/2006/main" xmlns:r="http://schemas.openxmlformats.org/officeDocument/2006/relationships" xmlns:p="http://schemas.openxmlformats.org/presentationml/2006/main">
  <p:tag name="NAME" val="OvalShape"/>
</p:tagLst>
</file>

<file path=ppt/tags/tag76.xml><?xml version="1.0" encoding="utf-8"?>
<p:tagLst xmlns:a="http://schemas.openxmlformats.org/drawingml/2006/main" xmlns:r="http://schemas.openxmlformats.org/officeDocument/2006/relationships" xmlns:p="http://schemas.openxmlformats.org/presentationml/2006/main">
  <p:tag name="NAME" val="OvalText"/>
</p:tagLst>
</file>

<file path=ppt/tags/tag77.xml><?xml version="1.0" encoding="utf-8"?>
<p:tagLst xmlns:a="http://schemas.openxmlformats.org/drawingml/2006/main" xmlns:r="http://schemas.openxmlformats.org/officeDocument/2006/relationships" xmlns:p="http://schemas.openxmlformats.org/presentationml/2006/main">
  <p:tag name="NAME" val="OvalShape"/>
</p:tagLst>
</file>

<file path=ppt/tags/tag78.xml><?xml version="1.0" encoding="utf-8"?>
<p:tagLst xmlns:a="http://schemas.openxmlformats.org/drawingml/2006/main" xmlns:r="http://schemas.openxmlformats.org/officeDocument/2006/relationships" xmlns:p="http://schemas.openxmlformats.org/presentationml/2006/main">
  <p:tag name="NAME" val="OvalText"/>
</p:tagLst>
</file>

<file path=ppt/tags/tag79.xml><?xml version="1.0" encoding="utf-8"?>
<p:tagLst xmlns:a="http://schemas.openxmlformats.org/drawingml/2006/main" xmlns:r="http://schemas.openxmlformats.org/officeDocument/2006/relationships" xmlns:p="http://schemas.openxmlformats.org/presentationml/2006/main">
  <p:tag name="NAME" val="OvalShap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CmTShl7j0KZF6sGedk51Q"/>
</p:tagLst>
</file>

<file path=ppt/tags/tag80.xml><?xml version="1.0" encoding="utf-8"?>
<p:tagLst xmlns:a="http://schemas.openxmlformats.org/drawingml/2006/main" xmlns:r="http://schemas.openxmlformats.org/officeDocument/2006/relationships" xmlns:p="http://schemas.openxmlformats.org/presentationml/2006/main">
  <p:tag name="NAME" val="OvalText"/>
</p:tagLst>
</file>

<file path=ppt/tags/tag81.xml><?xml version="1.0" encoding="utf-8"?>
<p:tagLst xmlns:a="http://schemas.openxmlformats.org/drawingml/2006/main" xmlns:r="http://schemas.openxmlformats.org/officeDocument/2006/relationships" xmlns:p="http://schemas.openxmlformats.org/presentationml/2006/main">
  <p:tag name="NAME" val="OvalShape"/>
</p:tagLst>
</file>

<file path=ppt/tags/tag82.xml><?xml version="1.0" encoding="utf-8"?>
<p:tagLst xmlns:a="http://schemas.openxmlformats.org/drawingml/2006/main" xmlns:r="http://schemas.openxmlformats.org/officeDocument/2006/relationships" xmlns:p="http://schemas.openxmlformats.org/presentationml/2006/main">
  <p:tag name="NAME" val="OvalText"/>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uVhjp1qnIUeQwfNosiE7ZQ"/>
</p:tagLst>
</file>

<file path=ppt/tags/tag84.xml><?xml version="1.0" encoding="utf-8"?>
<p:tagLst xmlns:a="http://schemas.openxmlformats.org/drawingml/2006/main" xmlns:r="http://schemas.openxmlformats.org/officeDocument/2006/relationships" xmlns:p="http://schemas.openxmlformats.org/presentationml/2006/main">
  <p:tag name="RESIZE" val="Yes"/>
  <p:tag name="THINKCELLSHAPEDONOTDELETE" val="pIvrqaTNNEKfj8122sBXm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KSJX6C.Jqke1l9EMF1Blbw"/>
</p:tagLst>
</file>

<file path=ppt/tags/tag86.xml><?xml version="1.0" encoding="utf-8"?>
<p:tagLst xmlns:a="http://schemas.openxmlformats.org/drawingml/2006/main" xmlns:r="http://schemas.openxmlformats.org/officeDocument/2006/relationships" xmlns:p="http://schemas.openxmlformats.org/presentationml/2006/main">
  <p:tag name="RESIZE" val="Yes"/>
  <p:tag name="THINKCELLSHAPEDONOTDELETE" val="pcSHgjOIHEkC2HCotNqQ05w"/>
</p:tagLst>
</file>

<file path=ppt/tags/tag87.xml><?xml version="1.0" encoding="utf-8"?>
<p:tagLst xmlns:a="http://schemas.openxmlformats.org/drawingml/2006/main" xmlns:r="http://schemas.openxmlformats.org/officeDocument/2006/relationships" xmlns:p="http://schemas.openxmlformats.org/presentationml/2006/main">
  <p:tag name="RESIZE" val="Yes"/>
  <p:tag name="THINKCELLSHAPEDONOTDELETE" val="pyk6aGCckKEW8TOrupRytNg"/>
</p:tagLst>
</file>

<file path=ppt/tags/tag88.xml><?xml version="1.0" encoding="utf-8"?>
<p:tagLst xmlns:a="http://schemas.openxmlformats.org/drawingml/2006/main" xmlns:r="http://schemas.openxmlformats.org/officeDocument/2006/relationships" xmlns:p="http://schemas.openxmlformats.org/presentationml/2006/main">
  <p:tag name="RESIZE" val="Yes"/>
  <p:tag name="THINKCELLSHAPEDONOTDELETE" val="pNlHBS3xhKESdfhcR497gvQ"/>
</p:tagLst>
</file>

<file path=ppt/tags/tag89.xml><?xml version="1.0" encoding="utf-8"?>
<p:tagLst xmlns:a="http://schemas.openxmlformats.org/drawingml/2006/main" xmlns:r="http://schemas.openxmlformats.org/officeDocument/2006/relationships" xmlns:p="http://schemas.openxmlformats.org/presentationml/2006/main">
  <p:tag name="RESIZE" val="Yes"/>
  <p:tag name="THINKCELLSHAPEDONOTDELETE" val="pSPn5YePniEeiumCLbKPng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dK5dtYvdUKi31ZFsXUw6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4uVshlZo30KHE8kjqpqcG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WaLq5iIwvUG1cLbJNDWMw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Mn2uE92Qt0mJJgl_R_ex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CLD4qfojHkqlyLSG0Ec0t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0k4ZH6zhnk6M4F8E3P1y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yKXLLchK0OyD8HVb1gNX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W.WSorWQfESDBc8M_D2s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2vgyqai0BUegf1UwmsvjP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4OxVZE2cE6BVFgj.aaHy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qtSQP2ecRk.YpI90COgvd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7776</TotalTime>
  <Words>5053</Words>
  <Application>Microsoft Office PowerPoint</Application>
  <PresentationFormat>Widescreen</PresentationFormat>
  <Paragraphs>916</Paragraphs>
  <Slides>51</Slides>
  <Notes>20</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5</vt:i4>
      </vt:variant>
      <vt:variant>
        <vt:lpstr>Slide Titles</vt:lpstr>
      </vt:variant>
      <vt:variant>
        <vt:i4>51</vt:i4>
      </vt:variant>
    </vt:vector>
  </HeadingPairs>
  <TitlesOfParts>
    <vt:vector size="67" baseType="lpstr">
      <vt:lpstr>Aptos</vt:lpstr>
      <vt:lpstr>Aptos Display</vt:lpstr>
      <vt:lpstr>Arial</vt:lpstr>
      <vt:lpstr>Calibri</vt:lpstr>
      <vt:lpstr>Calibri Light</vt:lpstr>
      <vt:lpstr>Century Gothic</vt:lpstr>
      <vt:lpstr>Levenim MT</vt:lpstr>
      <vt:lpstr>Tahoma</vt:lpstr>
      <vt:lpstr>Wingdings</vt:lpstr>
      <vt:lpstr>Office Theme</vt:lpstr>
      <vt:lpstr>1_Office Theme</vt:lpstr>
      <vt:lpstr>Document</vt:lpstr>
      <vt:lpstr>Worksheet</vt:lpstr>
      <vt:lpstr>TCLayout.ActiveDocument.1</vt:lpstr>
      <vt:lpstr>Clip</vt:lpstr>
      <vt:lpstr>Presentation</vt:lpstr>
      <vt:lpstr>   “Jatkusuutlik logistika“ III Efektiivne ressurside juhtimine   </vt:lpstr>
      <vt:lpstr>Sisukord</vt:lpstr>
      <vt:lpstr>Efektiivsus ja kulude kokkuhoid  LEAN PÕHIMÕTTED</vt:lpstr>
      <vt:lpstr>LEANi DEFINITSIOON?</vt:lpstr>
      <vt:lpstr>SISSEJUHATUSEKS…</vt:lpstr>
      <vt:lpstr>Alates XV sajandist…</vt:lpstr>
      <vt:lpstr>LEAN LUGU</vt:lpstr>
      <vt:lpstr>LEAN LUGU</vt:lpstr>
      <vt:lpstr>TOYOTA PRODUCTION SYSTEM</vt:lpstr>
      <vt:lpstr>LEAN MÕTLEMINE</vt:lpstr>
      <vt:lpstr>LEAN TOOTMINE</vt:lpstr>
      <vt:lpstr>LEAN PÕHIMÕTTED</vt:lpstr>
      <vt:lpstr>LEAN PÕHIMÕTTED</vt:lpstr>
      <vt:lpstr>LEAN – 3 RAISKAMISE TÜÜPI</vt:lpstr>
      <vt:lpstr>7 MUDA NÄIDET</vt:lpstr>
      <vt:lpstr>VÄÄRTUS/RAISKAMINE</vt:lpstr>
      <vt:lpstr>Lean mõtlemine</vt:lpstr>
      <vt:lpstr>Lean mõtlemine</vt:lpstr>
      <vt:lpstr>Miks LEAN põhimõtete rakendamine on oluline?</vt:lpstr>
      <vt:lpstr>PowerPoint Presentation</vt:lpstr>
      <vt:lpstr>Lean Tootmine</vt:lpstr>
      <vt:lpstr>PowerPoint Presentation</vt:lpstr>
      <vt:lpstr>S&amp;OP PROTSESS</vt:lpstr>
      <vt:lpstr>S&amp;OP PROTSESS</vt:lpstr>
      <vt:lpstr>Erinevad koostöömudelid. S&amp;OP</vt:lpstr>
      <vt:lpstr>Ebaefektiivsus, “Waste”, protsessides </vt:lpstr>
      <vt:lpstr>Praktiline harjutus 1a</vt:lpstr>
      <vt:lpstr>Ületootmine, kiiremini kui vaja</vt:lpstr>
      <vt:lpstr>Ootamine</vt:lpstr>
      <vt:lpstr>Liigne laovaru</vt:lpstr>
      <vt:lpstr>Defektid</vt:lpstr>
      <vt:lpstr>Liigne käsitlemine</vt:lpstr>
      <vt:lpstr>Protsesside liigne keerukus</vt:lpstr>
      <vt:lpstr>Liigsed sammud</vt:lpstr>
      <vt:lpstr>Praktiline harjutus 1b</vt:lpstr>
      <vt:lpstr>LEAN äriprotsessides</vt:lpstr>
      <vt:lpstr>Praktiline harjutus</vt:lpstr>
      <vt:lpstr>KAIZEN</vt:lpstr>
      <vt:lpstr>KAIZEN METOODIKA</vt:lpstr>
      <vt:lpstr>KAIZEN</vt:lpstr>
      <vt:lpstr>KAIZEN </vt:lpstr>
      <vt:lpstr>7 töövahendit probleemi analüüsimiseks</vt:lpstr>
      <vt:lpstr>MISSUGUST KÄITUMIST VÄLTIDA</vt:lpstr>
      <vt:lpstr>MEESKOND</vt:lpstr>
      <vt:lpstr>Kaizen</vt:lpstr>
      <vt:lpstr>Kaizen vs Kaikaku – erinevuse mõistmine</vt:lpstr>
      <vt:lpstr>Agiilsus</vt:lpstr>
      <vt:lpstr>Mis on agiilsus</vt:lpstr>
      <vt:lpstr>PowerPoint Presentation</vt:lpstr>
      <vt:lpstr>Agiilsed väärtused</vt:lpstr>
      <vt:lpstr>Kiire kontroll – kas järgid agiilset mõtteviisi?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Janek Popell</dc:creator>
  <cp:lastModifiedBy>Janek Popell</cp:lastModifiedBy>
  <cp:revision>2</cp:revision>
  <dcterms:created xsi:type="dcterms:W3CDTF">2025-06-16T11:08:08Z</dcterms:created>
  <dcterms:modified xsi:type="dcterms:W3CDTF">2025-09-16T06:48:58Z</dcterms:modified>
</cp:coreProperties>
</file>