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63" r:id="rId2"/>
    <p:sldId id="264" r:id="rId3"/>
    <p:sldId id="393" r:id="rId4"/>
    <p:sldId id="451" r:id="rId5"/>
    <p:sldId id="395" r:id="rId6"/>
    <p:sldId id="396" r:id="rId7"/>
    <p:sldId id="397" r:id="rId8"/>
    <p:sldId id="417" r:id="rId9"/>
    <p:sldId id="265" r:id="rId10"/>
    <p:sldId id="266" r:id="rId11"/>
    <p:sldId id="256" r:id="rId12"/>
    <p:sldId id="260" r:id="rId13"/>
    <p:sldId id="267" r:id="rId14"/>
    <p:sldId id="261" r:id="rId15"/>
    <p:sldId id="268" r:id="rId16"/>
    <p:sldId id="275" r:id="rId17"/>
    <p:sldId id="269" r:id="rId18"/>
    <p:sldId id="271" r:id="rId19"/>
    <p:sldId id="272" r:id="rId20"/>
    <p:sldId id="276" r:id="rId21"/>
    <p:sldId id="277" r:id="rId22"/>
    <p:sldId id="278" r:id="rId23"/>
  </p:sldIdLst>
  <p:sldSz cx="9144000" cy="6858000" type="screen4x3"/>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p:cViewPr varScale="1">
        <p:scale>
          <a:sx n="63" d="100"/>
          <a:sy n="63" d="100"/>
        </p:scale>
        <p:origin x="1364" y="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file:///C:\Users\Inga\Documents\V&#196;IKEETTEV&#213;TJA%20FINANTSKOOL\Koolitused\Koolitus%204\Kuluarvestus%20ja%20hinnakujundus.%20oktoober\Kuluarvestus.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Inga\Documents\V&#196;IKEETTEV&#213;TJA%20FINANTSKOOL\Koolitused\Koolitus%204\Kuluarvestus%20ja%20hinnakujundus.%20oktoober\Kuluarvestus.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Inga\Documents\V&#196;IKEETTEV&#213;TJA%20FINANTSKOOL\Koolitused\Koolitus%204\Kuluarvestus%20ja%20hinnakujundus.%20oktoober\Kuluarvestus.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C:\Users\Inga\Documents\V&#196;IKEETTEV&#213;TJA%20FINANTSKOOL\Koolitused\Koolitus%204\Kuluarvestus%20ja%20hinnakujundus.%20oktoober\Kuluarvestus.xlsx" TargetMode="External"/><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t-EE"/>
              <a:t>Rendikulu kokku (eur) </a:t>
            </a:r>
          </a:p>
        </c:rich>
      </c:tx>
      <c:overlay val="0"/>
    </c:title>
    <c:autoTitleDeleted val="0"/>
    <c:plotArea>
      <c:layout/>
      <c:lineChart>
        <c:grouping val="standard"/>
        <c:varyColors val="0"/>
        <c:ser>
          <c:idx val="2"/>
          <c:order val="0"/>
          <c:tx>
            <c:strRef>
              <c:f>'Muutuv ja püsikulud'!$C$11:$C$17</c:f>
              <c:strCache>
                <c:ptCount val="1"/>
                <c:pt idx="0">
                  <c:v>Rendikulu kokku (eur) 600 600 600 600 600 600</c:v>
                </c:pt>
              </c:strCache>
            </c:strRef>
          </c:tx>
          <c:spPr>
            <a:ln w="31750">
              <a:solidFill>
                <a:srgbClr val="FF0000"/>
              </a:solidFill>
            </a:ln>
          </c:spPr>
          <c:marker>
            <c:symbol val="none"/>
          </c:marker>
          <c:cat>
            <c:numRef>
              <c:f>'Muutuv ja püsikulud'!$A$12:$A$17</c:f>
              <c:numCache>
                <c:formatCode>#,##0</c:formatCode>
                <c:ptCount val="6"/>
                <c:pt idx="0">
                  <c:v>50000</c:v>
                </c:pt>
                <c:pt idx="1">
                  <c:v>100000</c:v>
                </c:pt>
                <c:pt idx="2">
                  <c:v>150000</c:v>
                </c:pt>
                <c:pt idx="3">
                  <c:v>200000</c:v>
                </c:pt>
                <c:pt idx="4">
                  <c:v>250000</c:v>
                </c:pt>
                <c:pt idx="5">
                  <c:v>300000</c:v>
                </c:pt>
              </c:numCache>
            </c:numRef>
          </c:cat>
          <c:val>
            <c:numRef>
              <c:f>'Muutuv ja püsikulud'!$C$12:$C$17</c:f>
              <c:numCache>
                <c:formatCode>General</c:formatCode>
                <c:ptCount val="6"/>
                <c:pt idx="0">
                  <c:v>600</c:v>
                </c:pt>
                <c:pt idx="1">
                  <c:v>600</c:v>
                </c:pt>
                <c:pt idx="2">
                  <c:v>600</c:v>
                </c:pt>
                <c:pt idx="3">
                  <c:v>600</c:v>
                </c:pt>
                <c:pt idx="4">
                  <c:v>600</c:v>
                </c:pt>
                <c:pt idx="5">
                  <c:v>600</c:v>
                </c:pt>
              </c:numCache>
            </c:numRef>
          </c:val>
          <c:smooth val="0"/>
          <c:extLst>
            <c:ext xmlns:c16="http://schemas.microsoft.com/office/drawing/2014/chart" uri="{C3380CC4-5D6E-409C-BE32-E72D297353CC}">
              <c16:uniqueId val="{00000000-1BD1-4D90-821C-1AE71F9E28DF}"/>
            </c:ext>
          </c:extLst>
        </c:ser>
        <c:dLbls>
          <c:showLegendKey val="0"/>
          <c:showVal val="0"/>
          <c:showCatName val="0"/>
          <c:showSerName val="0"/>
          <c:showPercent val="0"/>
          <c:showBubbleSize val="0"/>
        </c:dLbls>
        <c:smooth val="0"/>
        <c:axId val="562716408"/>
        <c:axId val="562712880"/>
      </c:lineChart>
      <c:catAx>
        <c:axId val="562716408"/>
        <c:scaling>
          <c:orientation val="minMax"/>
        </c:scaling>
        <c:delete val="0"/>
        <c:axPos val="b"/>
        <c:numFmt formatCode="#,##0" sourceLinked="1"/>
        <c:majorTickMark val="out"/>
        <c:minorTickMark val="none"/>
        <c:tickLblPos val="nextTo"/>
        <c:crossAx val="562712880"/>
        <c:crosses val="autoZero"/>
        <c:auto val="1"/>
        <c:lblAlgn val="ctr"/>
        <c:lblOffset val="100"/>
        <c:noMultiLvlLbl val="0"/>
      </c:catAx>
      <c:valAx>
        <c:axId val="562712880"/>
        <c:scaling>
          <c:orientation val="minMax"/>
          <c:min val="300"/>
        </c:scaling>
        <c:delete val="0"/>
        <c:axPos val="l"/>
        <c:majorGridlines/>
        <c:numFmt formatCode="General" sourceLinked="1"/>
        <c:majorTickMark val="out"/>
        <c:minorTickMark val="none"/>
        <c:tickLblPos val="nextTo"/>
        <c:crossAx val="562716408"/>
        <c:crosses val="autoZero"/>
        <c:crossBetween val="between"/>
      </c:valAx>
    </c:plotArea>
    <c:plotVisOnly val="1"/>
    <c:dispBlanksAs val="gap"/>
    <c:showDLblsOverMax val="0"/>
  </c:chart>
  <c:spPr>
    <a:ln>
      <a:solidFill>
        <a:srgbClr val="FF0000"/>
      </a:solid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overlay val="0"/>
    </c:title>
    <c:autoTitleDeleted val="0"/>
    <c:plotArea>
      <c:layout/>
      <c:lineChart>
        <c:grouping val="standard"/>
        <c:varyColors val="0"/>
        <c:ser>
          <c:idx val="0"/>
          <c:order val="0"/>
          <c:tx>
            <c:strRef>
              <c:f>'Muutuv ja püsikulud'!$B$11</c:f>
              <c:strCache>
                <c:ptCount val="1"/>
                <c:pt idx="0">
                  <c:v>Ruumide rendikulu tooteühiku kohta (eur)</c:v>
                </c:pt>
              </c:strCache>
            </c:strRef>
          </c:tx>
          <c:spPr>
            <a:ln w="31750">
              <a:solidFill>
                <a:srgbClr val="FF0000"/>
              </a:solidFill>
            </a:ln>
          </c:spPr>
          <c:marker>
            <c:symbol val="none"/>
          </c:marker>
          <c:cat>
            <c:numRef>
              <c:f>'Muutuv ja püsikulud'!$A$12:$A$17</c:f>
              <c:numCache>
                <c:formatCode>#,##0</c:formatCode>
                <c:ptCount val="6"/>
                <c:pt idx="0">
                  <c:v>50000</c:v>
                </c:pt>
                <c:pt idx="1">
                  <c:v>100000</c:v>
                </c:pt>
                <c:pt idx="2">
                  <c:v>150000</c:v>
                </c:pt>
                <c:pt idx="3">
                  <c:v>200000</c:v>
                </c:pt>
                <c:pt idx="4">
                  <c:v>250000</c:v>
                </c:pt>
                <c:pt idx="5">
                  <c:v>300000</c:v>
                </c:pt>
              </c:numCache>
            </c:numRef>
          </c:cat>
          <c:val>
            <c:numRef>
              <c:f>'Muutuv ja püsikulud'!$B$12:$B$17</c:f>
              <c:numCache>
                <c:formatCode>General</c:formatCode>
                <c:ptCount val="6"/>
                <c:pt idx="0">
                  <c:v>1.2E-2</c:v>
                </c:pt>
                <c:pt idx="1">
                  <c:v>6.0000000000000114E-3</c:v>
                </c:pt>
                <c:pt idx="2">
                  <c:v>4.0000000000000114E-3</c:v>
                </c:pt>
                <c:pt idx="3">
                  <c:v>3.0000000000000092E-3</c:v>
                </c:pt>
                <c:pt idx="4">
                  <c:v>2.3999999999999998E-3</c:v>
                </c:pt>
                <c:pt idx="5">
                  <c:v>2.0000000000000052E-3</c:v>
                </c:pt>
              </c:numCache>
            </c:numRef>
          </c:val>
          <c:smooth val="0"/>
          <c:extLst>
            <c:ext xmlns:c16="http://schemas.microsoft.com/office/drawing/2014/chart" uri="{C3380CC4-5D6E-409C-BE32-E72D297353CC}">
              <c16:uniqueId val="{00000000-3F5A-4CD8-B2FE-1438D5FC318F}"/>
            </c:ext>
          </c:extLst>
        </c:ser>
        <c:dLbls>
          <c:showLegendKey val="0"/>
          <c:showVal val="0"/>
          <c:showCatName val="0"/>
          <c:showSerName val="0"/>
          <c:showPercent val="0"/>
          <c:showBubbleSize val="0"/>
        </c:dLbls>
        <c:smooth val="0"/>
        <c:axId val="562705432"/>
        <c:axId val="562712488"/>
      </c:lineChart>
      <c:catAx>
        <c:axId val="562705432"/>
        <c:scaling>
          <c:orientation val="minMax"/>
        </c:scaling>
        <c:delete val="0"/>
        <c:axPos val="b"/>
        <c:majorGridlines/>
        <c:numFmt formatCode="#,##0" sourceLinked="1"/>
        <c:majorTickMark val="out"/>
        <c:minorTickMark val="none"/>
        <c:tickLblPos val="nextTo"/>
        <c:txPr>
          <a:bodyPr rot="300000" vert="horz"/>
          <a:lstStyle/>
          <a:p>
            <a:pPr>
              <a:defRPr/>
            </a:pPr>
            <a:endParaRPr lang="et-EE"/>
          </a:p>
        </c:txPr>
        <c:crossAx val="562712488"/>
        <c:crosses val="autoZero"/>
        <c:auto val="1"/>
        <c:lblAlgn val="ctr"/>
        <c:lblOffset val="100"/>
        <c:noMultiLvlLbl val="0"/>
      </c:catAx>
      <c:valAx>
        <c:axId val="562712488"/>
        <c:scaling>
          <c:orientation val="minMax"/>
        </c:scaling>
        <c:delete val="0"/>
        <c:axPos val="l"/>
        <c:majorGridlines/>
        <c:numFmt formatCode="General" sourceLinked="1"/>
        <c:majorTickMark val="out"/>
        <c:minorTickMark val="none"/>
        <c:tickLblPos val="nextTo"/>
        <c:crossAx val="562705432"/>
        <c:crosses val="autoZero"/>
        <c:crossBetween val="between"/>
      </c:valAx>
    </c:plotArea>
    <c:plotVisOnly val="1"/>
    <c:dispBlanksAs val="gap"/>
    <c:showDLblsOverMax val="0"/>
  </c:chart>
  <c:spPr>
    <a:ln>
      <a:solidFill>
        <a:srgbClr val="FF0000"/>
      </a:solidFill>
    </a:ln>
  </c:sp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title>
      <c:overlay val="0"/>
    </c:title>
    <c:autoTitleDeleted val="0"/>
    <c:plotArea>
      <c:layout/>
      <c:lineChart>
        <c:grouping val="standard"/>
        <c:varyColors val="0"/>
        <c:ser>
          <c:idx val="0"/>
          <c:order val="0"/>
          <c:tx>
            <c:strRef>
              <c:f>'Muutuv ja püsikulud'!$C$2</c:f>
              <c:strCache>
                <c:ptCount val="1"/>
                <c:pt idx="0">
                  <c:v>Muutuvkulud kokku</c:v>
                </c:pt>
              </c:strCache>
            </c:strRef>
          </c:tx>
          <c:spPr>
            <a:ln w="31750">
              <a:solidFill>
                <a:srgbClr val="FF0000"/>
              </a:solidFill>
            </a:ln>
          </c:spPr>
          <c:marker>
            <c:symbol val="none"/>
          </c:marker>
          <c:cat>
            <c:numRef>
              <c:f>'Muutuv ja püsikulud'!$A$3:$A$8</c:f>
              <c:numCache>
                <c:formatCode>#,##0</c:formatCode>
                <c:ptCount val="6"/>
                <c:pt idx="0">
                  <c:v>50000</c:v>
                </c:pt>
                <c:pt idx="1">
                  <c:v>100000</c:v>
                </c:pt>
                <c:pt idx="2">
                  <c:v>150000</c:v>
                </c:pt>
                <c:pt idx="3">
                  <c:v>200000</c:v>
                </c:pt>
                <c:pt idx="4">
                  <c:v>250000</c:v>
                </c:pt>
                <c:pt idx="5">
                  <c:v>300000</c:v>
                </c:pt>
              </c:numCache>
            </c:numRef>
          </c:cat>
          <c:val>
            <c:numRef>
              <c:f>'Muutuv ja püsikulud'!$C$3:$C$8</c:f>
              <c:numCache>
                <c:formatCode>#,##0</c:formatCode>
                <c:ptCount val="6"/>
                <c:pt idx="0">
                  <c:v>250000</c:v>
                </c:pt>
                <c:pt idx="1">
                  <c:v>500000</c:v>
                </c:pt>
                <c:pt idx="2">
                  <c:v>750000</c:v>
                </c:pt>
                <c:pt idx="3">
                  <c:v>1000000</c:v>
                </c:pt>
                <c:pt idx="4">
                  <c:v>1250000</c:v>
                </c:pt>
                <c:pt idx="5">
                  <c:v>1500000</c:v>
                </c:pt>
              </c:numCache>
            </c:numRef>
          </c:val>
          <c:smooth val="0"/>
          <c:extLst>
            <c:ext xmlns:c16="http://schemas.microsoft.com/office/drawing/2014/chart" uri="{C3380CC4-5D6E-409C-BE32-E72D297353CC}">
              <c16:uniqueId val="{00000000-6764-4B13-9E68-B106E11D71A5}"/>
            </c:ext>
          </c:extLst>
        </c:ser>
        <c:dLbls>
          <c:showLegendKey val="0"/>
          <c:showVal val="0"/>
          <c:showCatName val="0"/>
          <c:showSerName val="0"/>
          <c:showPercent val="0"/>
          <c:showBubbleSize val="0"/>
        </c:dLbls>
        <c:smooth val="0"/>
        <c:axId val="562712096"/>
        <c:axId val="562717192"/>
      </c:lineChart>
      <c:catAx>
        <c:axId val="562712096"/>
        <c:scaling>
          <c:orientation val="minMax"/>
        </c:scaling>
        <c:delete val="0"/>
        <c:axPos val="b"/>
        <c:numFmt formatCode="#,##0" sourceLinked="1"/>
        <c:majorTickMark val="out"/>
        <c:minorTickMark val="none"/>
        <c:tickLblPos val="nextTo"/>
        <c:txPr>
          <a:bodyPr rot="240000"/>
          <a:lstStyle/>
          <a:p>
            <a:pPr>
              <a:defRPr/>
            </a:pPr>
            <a:endParaRPr lang="et-EE"/>
          </a:p>
        </c:txPr>
        <c:crossAx val="562717192"/>
        <c:crossesAt val="0"/>
        <c:auto val="1"/>
        <c:lblAlgn val="ctr"/>
        <c:lblOffset val="100"/>
        <c:noMultiLvlLbl val="0"/>
      </c:catAx>
      <c:valAx>
        <c:axId val="562717192"/>
        <c:scaling>
          <c:orientation val="minMax"/>
          <c:max val="1500000"/>
          <c:min val="250000"/>
        </c:scaling>
        <c:delete val="0"/>
        <c:axPos val="l"/>
        <c:majorGridlines/>
        <c:numFmt formatCode="#,##0" sourceLinked="1"/>
        <c:majorTickMark val="out"/>
        <c:minorTickMark val="none"/>
        <c:tickLblPos val="nextTo"/>
        <c:spPr>
          <a:ln>
            <a:solidFill>
              <a:srgbClr val="4F81BD"/>
            </a:solidFill>
          </a:ln>
        </c:spPr>
        <c:crossAx val="562712096"/>
        <c:crossesAt val="1"/>
        <c:crossBetween val="between"/>
      </c:valAx>
    </c:plotArea>
    <c:plotVisOnly val="1"/>
    <c:dispBlanksAs val="gap"/>
    <c:showDLblsOverMax val="0"/>
  </c:chart>
  <c:spPr>
    <a:ln>
      <a:solidFill>
        <a:srgbClr val="4F81BD"/>
      </a:solidFill>
    </a:ln>
  </c:sp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title>
      <c:tx>
        <c:rich>
          <a:bodyPr/>
          <a:lstStyle/>
          <a:p>
            <a:pPr>
              <a:defRPr/>
            </a:pPr>
            <a:r>
              <a:rPr lang="et-EE"/>
              <a:t>Muutuvkulud tooteühiku kohta</a:t>
            </a:r>
            <a:endParaRPr lang="en-US"/>
          </a:p>
        </c:rich>
      </c:tx>
      <c:overlay val="0"/>
    </c:title>
    <c:autoTitleDeleted val="0"/>
    <c:plotArea>
      <c:layout>
        <c:manualLayout>
          <c:layoutTarget val="inner"/>
          <c:xMode val="edge"/>
          <c:yMode val="edge"/>
          <c:x val="6.7807961504812123E-2"/>
          <c:y val="0.19480351414406533"/>
          <c:w val="0.88164960629922429"/>
          <c:h val="0.66871026538350786"/>
        </c:manualLayout>
      </c:layout>
      <c:lineChart>
        <c:grouping val="standard"/>
        <c:varyColors val="0"/>
        <c:ser>
          <c:idx val="0"/>
          <c:order val="0"/>
          <c:tx>
            <c:strRef>
              <c:f>'Muutuv ja püsikulud'!$B$2</c:f>
              <c:strCache>
                <c:ptCount val="1"/>
                <c:pt idx="0">
                  <c:v>Muutuvkulu tooteühiku kohta</c:v>
                </c:pt>
              </c:strCache>
            </c:strRef>
          </c:tx>
          <c:spPr>
            <a:ln w="34925" cmpd="sng">
              <a:solidFill>
                <a:srgbClr val="FF0000"/>
              </a:solidFill>
            </a:ln>
          </c:spPr>
          <c:marker>
            <c:symbol val="none"/>
          </c:marker>
          <c:cat>
            <c:numRef>
              <c:f>'Muutuv ja püsikulud'!$A$3:$A$8</c:f>
              <c:numCache>
                <c:formatCode>#,##0</c:formatCode>
                <c:ptCount val="6"/>
                <c:pt idx="0">
                  <c:v>50000</c:v>
                </c:pt>
                <c:pt idx="1">
                  <c:v>100000</c:v>
                </c:pt>
                <c:pt idx="2">
                  <c:v>150000</c:v>
                </c:pt>
                <c:pt idx="3">
                  <c:v>200000</c:v>
                </c:pt>
                <c:pt idx="4">
                  <c:v>250000</c:v>
                </c:pt>
                <c:pt idx="5">
                  <c:v>300000</c:v>
                </c:pt>
              </c:numCache>
            </c:numRef>
          </c:cat>
          <c:val>
            <c:numRef>
              <c:f>'Muutuv ja püsikulud'!$B$3:$B$8</c:f>
              <c:numCache>
                <c:formatCode>General</c:formatCode>
                <c:ptCount val="6"/>
                <c:pt idx="0">
                  <c:v>5</c:v>
                </c:pt>
                <c:pt idx="1">
                  <c:v>5</c:v>
                </c:pt>
                <c:pt idx="2">
                  <c:v>5</c:v>
                </c:pt>
                <c:pt idx="3">
                  <c:v>5</c:v>
                </c:pt>
                <c:pt idx="4">
                  <c:v>5</c:v>
                </c:pt>
                <c:pt idx="5">
                  <c:v>5</c:v>
                </c:pt>
              </c:numCache>
            </c:numRef>
          </c:val>
          <c:smooth val="0"/>
          <c:extLst>
            <c:ext xmlns:c16="http://schemas.microsoft.com/office/drawing/2014/chart" uri="{C3380CC4-5D6E-409C-BE32-E72D297353CC}">
              <c16:uniqueId val="{00000000-55A7-429B-83EB-2929EB2812C2}"/>
            </c:ext>
          </c:extLst>
        </c:ser>
        <c:dLbls>
          <c:showLegendKey val="0"/>
          <c:showVal val="0"/>
          <c:showCatName val="0"/>
          <c:showSerName val="0"/>
          <c:showPercent val="0"/>
          <c:showBubbleSize val="0"/>
        </c:dLbls>
        <c:smooth val="0"/>
        <c:axId val="562707784"/>
        <c:axId val="562710528"/>
      </c:lineChart>
      <c:catAx>
        <c:axId val="562707784"/>
        <c:scaling>
          <c:orientation val="minMax"/>
        </c:scaling>
        <c:delete val="0"/>
        <c:axPos val="b"/>
        <c:numFmt formatCode="#,##0" sourceLinked="1"/>
        <c:majorTickMark val="out"/>
        <c:minorTickMark val="none"/>
        <c:tickLblPos val="nextTo"/>
        <c:txPr>
          <a:bodyPr rot="480000"/>
          <a:lstStyle/>
          <a:p>
            <a:pPr>
              <a:defRPr/>
            </a:pPr>
            <a:endParaRPr lang="et-EE"/>
          </a:p>
        </c:txPr>
        <c:crossAx val="562710528"/>
        <c:crosses val="autoZero"/>
        <c:auto val="0"/>
        <c:lblAlgn val="ctr"/>
        <c:lblOffset val="100"/>
        <c:noMultiLvlLbl val="0"/>
      </c:catAx>
      <c:valAx>
        <c:axId val="562710528"/>
        <c:scaling>
          <c:orientation val="minMax"/>
          <c:min val="1"/>
        </c:scaling>
        <c:delete val="0"/>
        <c:axPos val="l"/>
        <c:majorGridlines/>
        <c:numFmt formatCode="General" sourceLinked="1"/>
        <c:majorTickMark val="out"/>
        <c:minorTickMark val="none"/>
        <c:tickLblPos val="nextTo"/>
        <c:crossAx val="562707784"/>
        <c:crosses val="autoZero"/>
        <c:crossBetween val="between"/>
      </c:valAx>
    </c:plotArea>
    <c:plotVisOnly val="1"/>
    <c:dispBlanksAs val="gap"/>
    <c:showDLblsOverMax val="0"/>
  </c:chart>
  <c:spPr>
    <a:ln>
      <a:solidFill>
        <a:srgbClr val="4F81BD"/>
      </a:solidFill>
    </a:ln>
  </c:sp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9FEA81-D288-491D-A5BC-BD28F27446B1}" type="datetimeFigureOut">
              <a:rPr lang="et-EE" smtClean="0"/>
              <a:pPr/>
              <a:t>02.02.2022</a:t>
            </a:fld>
            <a:endParaRPr lang="et-EE"/>
          </a:p>
        </p:txBody>
      </p:sp>
      <p:sp>
        <p:nvSpPr>
          <p:cNvPr id="4" name="Slaidi pildi kohatä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t-EE"/>
          </a:p>
        </p:txBody>
      </p:sp>
      <p:sp>
        <p:nvSpPr>
          <p:cNvPr id="5" name="Märkmete kohatäid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t-EE"/>
              <a:t>Klõpsake juhtslaidi teksti laadide redigeerimiseks</a:t>
            </a:r>
          </a:p>
          <a:p>
            <a:pPr lvl="1"/>
            <a:r>
              <a:rPr lang="et-EE"/>
              <a:t>Teine tase</a:t>
            </a:r>
          </a:p>
          <a:p>
            <a:pPr lvl="2"/>
            <a:r>
              <a:rPr lang="et-EE"/>
              <a:t>Kolmas tase</a:t>
            </a:r>
          </a:p>
          <a:p>
            <a:pPr lvl="3"/>
            <a:r>
              <a:rPr lang="et-EE"/>
              <a:t>Neljas tase</a:t>
            </a:r>
          </a:p>
          <a:p>
            <a:pPr lvl="4"/>
            <a:r>
              <a:rPr lang="et-EE"/>
              <a:t>Viies tase</a:t>
            </a:r>
          </a:p>
        </p:txBody>
      </p:sp>
      <p:sp>
        <p:nvSpPr>
          <p:cNvPr id="6" name="Jaluse kohatäid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t-EE"/>
          </a:p>
        </p:txBody>
      </p:sp>
      <p:sp>
        <p:nvSpPr>
          <p:cNvPr id="7" name="Slaidinumbri kohatä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8BC667-722A-42EA-9B3A-0157ADD0970D}" type="slidenum">
              <a:rPr lang="et-EE" smtClean="0"/>
              <a:pPr/>
              <a:t>‹#›</a:t>
            </a:fld>
            <a:endParaRPr lang="et-EE"/>
          </a:p>
        </p:txBody>
      </p:sp>
    </p:spTree>
    <p:extLst>
      <p:ext uri="{BB962C8B-B14F-4D97-AF65-F5344CB8AC3E}">
        <p14:creationId xmlns:p14="http://schemas.microsoft.com/office/powerpoint/2010/main" val="3437412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t-EE"/>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9B7E734-B182-4951-8F96-9181DE552D5D}" type="slidenum">
              <a:rPr lang="et-EE" smtClean="0"/>
              <a:pPr fontAlgn="base">
                <a:spcBef>
                  <a:spcPct val="0"/>
                </a:spcBef>
                <a:spcAft>
                  <a:spcPct val="0"/>
                </a:spcAft>
                <a:defRPr/>
              </a:pPr>
              <a:t>1</a:t>
            </a:fld>
            <a:endParaRPr lang="et-EE" dirty="0"/>
          </a:p>
        </p:txBody>
      </p:sp>
    </p:spTree>
    <p:extLst>
      <p:ext uri="{BB962C8B-B14F-4D97-AF65-F5344CB8AC3E}">
        <p14:creationId xmlns:p14="http://schemas.microsoft.com/office/powerpoint/2010/main" val="583575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normAutofit/>
          </a:bodyPr>
          <a:lstStyle/>
          <a:p>
            <a:endParaRPr lang="et-EE" dirty="0"/>
          </a:p>
        </p:txBody>
      </p:sp>
      <p:sp>
        <p:nvSpPr>
          <p:cNvPr id="4" name="Slaidinumbri kohatäide 3"/>
          <p:cNvSpPr>
            <a:spLocks noGrp="1"/>
          </p:cNvSpPr>
          <p:nvPr>
            <p:ph type="sldNum" sz="quarter" idx="10"/>
          </p:nvPr>
        </p:nvSpPr>
        <p:spPr/>
        <p:txBody>
          <a:bodyPr/>
          <a:lstStyle/>
          <a:p>
            <a:fld id="{568BC667-722A-42EA-9B3A-0157ADD0970D}" type="slidenum">
              <a:rPr lang="et-EE" smtClean="0"/>
              <a:pPr/>
              <a:t>9</a:t>
            </a:fld>
            <a:endParaRPr lang="et-EE"/>
          </a:p>
        </p:txBody>
      </p:sp>
    </p:spTree>
    <p:extLst>
      <p:ext uri="{BB962C8B-B14F-4D97-AF65-F5344CB8AC3E}">
        <p14:creationId xmlns:p14="http://schemas.microsoft.com/office/powerpoint/2010/main" val="2831509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lislaid">
    <p:spTree>
      <p:nvGrpSpPr>
        <p:cNvPr id="1" name=""/>
        <p:cNvGrpSpPr/>
        <p:nvPr/>
      </p:nvGrpSpPr>
      <p:grpSpPr>
        <a:xfrm>
          <a:off x="0" y="0"/>
          <a:ext cx="0" cy="0"/>
          <a:chOff x="0" y="0"/>
          <a:chExt cx="0" cy="0"/>
        </a:xfrm>
      </p:grpSpPr>
      <p:sp>
        <p:nvSpPr>
          <p:cNvPr id="2" name="Pealkiri 1"/>
          <p:cNvSpPr>
            <a:spLocks noGrp="1"/>
          </p:cNvSpPr>
          <p:nvPr>
            <p:ph type="ctrTitle"/>
          </p:nvPr>
        </p:nvSpPr>
        <p:spPr>
          <a:xfrm>
            <a:off x="685800" y="2130425"/>
            <a:ext cx="7772400" cy="1470025"/>
          </a:xfrm>
        </p:spPr>
        <p:txBody>
          <a:bodyPr/>
          <a:lstStyle/>
          <a:p>
            <a:r>
              <a:rPr lang="et-EE"/>
              <a:t>Klõpsake tiitlilaadi muutmiseks</a:t>
            </a:r>
          </a:p>
        </p:txBody>
      </p:sp>
      <p:sp>
        <p:nvSpPr>
          <p:cNvPr id="3" name="Alapealkiri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t-EE"/>
              <a:t>Klõpsake juhtslaidi alamtiitli laadi redigeerimiseks</a:t>
            </a:r>
          </a:p>
        </p:txBody>
      </p:sp>
      <p:sp>
        <p:nvSpPr>
          <p:cNvPr id="4" name="Kuupäeva kohatäide 3"/>
          <p:cNvSpPr>
            <a:spLocks noGrp="1"/>
          </p:cNvSpPr>
          <p:nvPr>
            <p:ph type="dt" sz="half" idx="10"/>
          </p:nvPr>
        </p:nvSpPr>
        <p:spPr/>
        <p:txBody>
          <a:bodyPr/>
          <a:lstStyle/>
          <a:p>
            <a:fld id="{BAF43DBD-7322-442F-9E03-1C21EC724D48}" type="datetimeFigureOut">
              <a:rPr lang="et-EE" smtClean="0"/>
              <a:pPr/>
              <a:t>02.02.2022</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8145E55F-C9E4-49F4-823D-3301F89D881D}" type="slidenum">
              <a:rPr lang="et-EE" smtClean="0"/>
              <a:pPr/>
              <a:t>‹#›</a:t>
            </a:fld>
            <a:endParaRPr lang="et-E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Klõpsake tiitlilaadi muutmiseks</a:t>
            </a:r>
          </a:p>
        </p:txBody>
      </p:sp>
      <p:sp>
        <p:nvSpPr>
          <p:cNvPr id="3" name="Vertikaalteksti kohatäide 2"/>
          <p:cNvSpPr>
            <a:spLocks noGrp="1"/>
          </p:cNvSpPr>
          <p:nvPr>
            <p:ph type="body" orient="vert" idx="1"/>
          </p:nvPr>
        </p:nvSpPr>
        <p:spPr/>
        <p:txBody>
          <a:bodyPr vert="eaVert"/>
          <a:lstStyle/>
          <a:p>
            <a:pPr lvl="0"/>
            <a:r>
              <a:rPr lang="et-EE"/>
              <a:t>Klõpsake juhtslaidi teksti laadide redigeerimiseks</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10"/>
          </p:nvPr>
        </p:nvSpPr>
        <p:spPr/>
        <p:txBody>
          <a:bodyPr/>
          <a:lstStyle/>
          <a:p>
            <a:fld id="{BAF43DBD-7322-442F-9E03-1C21EC724D48}" type="datetimeFigureOut">
              <a:rPr lang="et-EE" smtClean="0"/>
              <a:pPr/>
              <a:t>02.02.2022</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8145E55F-C9E4-49F4-823D-3301F89D881D}" type="slidenum">
              <a:rPr lang="et-EE" smtClean="0"/>
              <a:pPr/>
              <a:t>‹#›</a:t>
            </a:fld>
            <a:endParaRPr lang="et-E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6629400" y="274638"/>
            <a:ext cx="2057400" cy="5851525"/>
          </a:xfrm>
        </p:spPr>
        <p:txBody>
          <a:bodyPr vert="eaVert"/>
          <a:lstStyle/>
          <a:p>
            <a:r>
              <a:rPr lang="et-EE"/>
              <a:t>Klõpsake tiitlilaadi muutmiseks</a:t>
            </a:r>
          </a:p>
        </p:txBody>
      </p:sp>
      <p:sp>
        <p:nvSpPr>
          <p:cNvPr id="3" name="Vertikaalteksti kohatäide 2"/>
          <p:cNvSpPr>
            <a:spLocks noGrp="1"/>
          </p:cNvSpPr>
          <p:nvPr>
            <p:ph type="body" orient="vert" idx="1"/>
          </p:nvPr>
        </p:nvSpPr>
        <p:spPr>
          <a:xfrm>
            <a:off x="457200" y="274638"/>
            <a:ext cx="6019800" cy="5851525"/>
          </a:xfrm>
        </p:spPr>
        <p:txBody>
          <a:bodyPr vert="eaVert"/>
          <a:lstStyle/>
          <a:p>
            <a:pPr lvl="0"/>
            <a:r>
              <a:rPr lang="et-EE"/>
              <a:t>Klõpsake juhtslaidi teksti laadide redigeerimiseks</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10"/>
          </p:nvPr>
        </p:nvSpPr>
        <p:spPr/>
        <p:txBody>
          <a:bodyPr/>
          <a:lstStyle/>
          <a:p>
            <a:fld id="{BAF43DBD-7322-442F-9E03-1C21EC724D48}" type="datetimeFigureOut">
              <a:rPr lang="et-EE" smtClean="0"/>
              <a:pPr/>
              <a:t>02.02.2022</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8145E55F-C9E4-49F4-823D-3301F89D881D}" type="slidenum">
              <a:rPr lang="et-EE" smtClean="0"/>
              <a:pPr/>
              <a:t>‹#›</a:t>
            </a:fld>
            <a:endParaRPr 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itel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Klõpsake tiitlilaadi muutmiseks</a:t>
            </a:r>
          </a:p>
        </p:txBody>
      </p:sp>
      <p:sp>
        <p:nvSpPr>
          <p:cNvPr id="3" name="Sisu kohatäide 2"/>
          <p:cNvSpPr>
            <a:spLocks noGrp="1"/>
          </p:cNvSpPr>
          <p:nvPr>
            <p:ph idx="1"/>
          </p:nvPr>
        </p:nvSpPr>
        <p:spPr/>
        <p:txBody>
          <a:bodyPr/>
          <a:lstStyle/>
          <a:p>
            <a:pPr lvl="0"/>
            <a:r>
              <a:rPr lang="et-EE"/>
              <a:t>Klõpsake juhtslaidi teksti laadide redigeerimiseks</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10"/>
          </p:nvPr>
        </p:nvSpPr>
        <p:spPr/>
        <p:txBody>
          <a:bodyPr/>
          <a:lstStyle/>
          <a:p>
            <a:fld id="{BAF43DBD-7322-442F-9E03-1C21EC724D48}" type="datetimeFigureOut">
              <a:rPr lang="et-EE" smtClean="0"/>
              <a:pPr/>
              <a:t>02.02.2022</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8145E55F-C9E4-49F4-823D-3301F89D881D}" type="slidenum">
              <a:rPr lang="et-EE" smtClean="0"/>
              <a:pPr/>
              <a:t>‹#›</a:t>
            </a:fld>
            <a:endParaRPr lang="et-E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Pealkiri 1"/>
          <p:cNvSpPr>
            <a:spLocks noGrp="1"/>
          </p:cNvSpPr>
          <p:nvPr>
            <p:ph type="title"/>
          </p:nvPr>
        </p:nvSpPr>
        <p:spPr>
          <a:xfrm>
            <a:off x="722313" y="4406900"/>
            <a:ext cx="7772400" cy="1362075"/>
          </a:xfrm>
        </p:spPr>
        <p:txBody>
          <a:bodyPr anchor="t"/>
          <a:lstStyle>
            <a:lvl1pPr algn="l">
              <a:defRPr sz="4000" b="1" cap="all"/>
            </a:lvl1pPr>
          </a:lstStyle>
          <a:p>
            <a:r>
              <a:rPr lang="et-EE"/>
              <a:t>Klõpsake tiitlilaadi muutmiseks</a:t>
            </a:r>
          </a:p>
        </p:txBody>
      </p:sp>
      <p:sp>
        <p:nvSpPr>
          <p:cNvPr id="3" name="Teksti kohatäid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a:t>Klõpsake juhtslaidi teksti laadide redigeerimiseks</a:t>
            </a:r>
          </a:p>
        </p:txBody>
      </p:sp>
      <p:sp>
        <p:nvSpPr>
          <p:cNvPr id="4" name="Kuupäeva kohatäide 3"/>
          <p:cNvSpPr>
            <a:spLocks noGrp="1"/>
          </p:cNvSpPr>
          <p:nvPr>
            <p:ph type="dt" sz="half" idx="10"/>
          </p:nvPr>
        </p:nvSpPr>
        <p:spPr/>
        <p:txBody>
          <a:bodyPr/>
          <a:lstStyle/>
          <a:p>
            <a:fld id="{BAF43DBD-7322-442F-9E03-1C21EC724D48}" type="datetimeFigureOut">
              <a:rPr lang="et-EE" smtClean="0"/>
              <a:pPr/>
              <a:t>02.02.2022</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8145E55F-C9E4-49F4-823D-3301F89D881D}" type="slidenum">
              <a:rPr lang="et-EE" smtClean="0"/>
              <a:pPr/>
              <a:t>‹#›</a:t>
            </a:fld>
            <a:endParaRPr lang="et-E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Klõpsake tiitlilaadi muutmiseks</a:t>
            </a:r>
          </a:p>
        </p:txBody>
      </p:sp>
      <p:sp>
        <p:nvSpPr>
          <p:cNvPr id="3" name="Sisu kohatäid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a:t>Klõpsake juhtslaidi teksti laadide redigeerimiseks</a:t>
            </a:r>
          </a:p>
          <a:p>
            <a:pPr lvl="1"/>
            <a:r>
              <a:rPr lang="et-EE"/>
              <a:t>Teine tase</a:t>
            </a:r>
          </a:p>
          <a:p>
            <a:pPr lvl="2"/>
            <a:r>
              <a:rPr lang="et-EE"/>
              <a:t>Kolmas tase</a:t>
            </a:r>
          </a:p>
          <a:p>
            <a:pPr lvl="3"/>
            <a:r>
              <a:rPr lang="et-EE"/>
              <a:t>Neljas tase</a:t>
            </a:r>
          </a:p>
          <a:p>
            <a:pPr lvl="4"/>
            <a:r>
              <a:rPr lang="et-EE"/>
              <a:t>Viies tase</a:t>
            </a:r>
          </a:p>
        </p:txBody>
      </p:sp>
      <p:sp>
        <p:nvSpPr>
          <p:cNvPr id="4" name="Sisu kohatäid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a:t>Klõpsake juhtslaidi teksti laadide redigeerimiseks</a:t>
            </a:r>
          </a:p>
          <a:p>
            <a:pPr lvl="1"/>
            <a:r>
              <a:rPr lang="et-EE"/>
              <a:t>Teine tase</a:t>
            </a:r>
          </a:p>
          <a:p>
            <a:pPr lvl="2"/>
            <a:r>
              <a:rPr lang="et-EE"/>
              <a:t>Kolmas tase</a:t>
            </a:r>
          </a:p>
          <a:p>
            <a:pPr lvl="3"/>
            <a:r>
              <a:rPr lang="et-EE"/>
              <a:t>Neljas tase</a:t>
            </a:r>
          </a:p>
          <a:p>
            <a:pPr lvl="4"/>
            <a:r>
              <a:rPr lang="et-EE"/>
              <a:t>Viies tase</a:t>
            </a:r>
          </a:p>
        </p:txBody>
      </p:sp>
      <p:sp>
        <p:nvSpPr>
          <p:cNvPr id="5" name="Kuupäeva kohatäide 4"/>
          <p:cNvSpPr>
            <a:spLocks noGrp="1"/>
          </p:cNvSpPr>
          <p:nvPr>
            <p:ph type="dt" sz="half" idx="10"/>
          </p:nvPr>
        </p:nvSpPr>
        <p:spPr/>
        <p:txBody>
          <a:bodyPr/>
          <a:lstStyle/>
          <a:p>
            <a:fld id="{BAF43DBD-7322-442F-9E03-1C21EC724D48}" type="datetimeFigureOut">
              <a:rPr lang="et-EE" smtClean="0"/>
              <a:pPr/>
              <a:t>02.02.2022</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8145E55F-C9E4-49F4-823D-3301F89D881D}" type="slidenum">
              <a:rPr lang="et-EE" smtClean="0"/>
              <a:pPr/>
              <a:t>‹#›</a:t>
            </a:fld>
            <a:endParaRPr lang="et-E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lvl1pPr>
              <a:defRPr/>
            </a:lvl1pPr>
          </a:lstStyle>
          <a:p>
            <a:r>
              <a:rPr lang="et-EE"/>
              <a:t>Klõpsake tiitlilaadi muutmiseks</a:t>
            </a:r>
          </a:p>
        </p:txBody>
      </p:sp>
      <p:sp>
        <p:nvSpPr>
          <p:cNvPr id="3" name="Teksti kohatäid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Klõpsake juhtslaidi teksti laadide redigeerimiseks</a:t>
            </a:r>
          </a:p>
        </p:txBody>
      </p:sp>
      <p:sp>
        <p:nvSpPr>
          <p:cNvPr id="4" name="Sisu kohatäid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a:t>Klõpsake juhtslaidi teksti laadide redigeerimiseks</a:t>
            </a:r>
          </a:p>
          <a:p>
            <a:pPr lvl="1"/>
            <a:r>
              <a:rPr lang="et-EE"/>
              <a:t>Teine tase</a:t>
            </a:r>
          </a:p>
          <a:p>
            <a:pPr lvl="2"/>
            <a:r>
              <a:rPr lang="et-EE"/>
              <a:t>Kolmas tase</a:t>
            </a:r>
          </a:p>
          <a:p>
            <a:pPr lvl="3"/>
            <a:r>
              <a:rPr lang="et-EE"/>
              <a:t>Neljas tase</a:t>
            </a:r>
          </a:p>
          <a:p>
            <a:pPr lvl="4"/>
            <a:r>
              <a:rPr lang="et-EE"/>
              <a:t>Viies tase</a:t>
            </a:r>
          </a:p>
        </p:txBody>
      </p:sp>
      <p:sp>
        <p:nvSpPr>
          <p:cNvPr id="5" name="Teksti kohatäid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Klõpsake juhtslaidi teksti laadide redigeerimiseks</a:t>
            </a:r>
          </a:p>
        </p:txBody>
      </p:sp>
      <p:sp>
        <p:nvSpPr>
          <p:cNvPr id="6" name="Sisu kohatäid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a:t>Klõpsake juhtslaidi teksti laadide redigeerimiseks</a:t>
            </a:r>
          </a:p>
          <a:p>
            <a:pPr lvl="1"/>
            <a:r>
              <a:rPr lang="et-EE"/>
              <a:t>Teine tase</a:t>
            </a:r>
          </a:p>
          <a:p>
            <a:pPr lvl="2"/>
            <a:r>
              <a:rPr lang="et-EE"/>
              <a:t>Kolmas tase</a:t>
            </a:r>
          </a:p>
          <a:p>
            <a:pPr lvl="3"/>
            <a:r>
              <a:rPr lang="et-EE"/>
              <a:t>Neljas tase</a:t>
            </a:r>
          </a:p>
          <a:p>
            <a:pPr lvl="4"/>
            <a:r>
              <a:rPr lang="et-EE"/>
              <a:t>Viies tase</a:t>
            </a:r>
          </a:p>
        </p:txBody>
      </p:sp>
      <p:sp>
        <p:nvSpPr>
          <p:cNvPr id="7" name="Kuupäeva kohatäide 6"/>
          <p:cNvSpPr>
            <a:spLocks noGrp="1"/>
          </p:cNvSpPr>
          <p:nvPr>
            <p:ph type="dt" sz="half" idx="10"/>
          </p:nvPr>
        </p:nvSpPr>
        <p:spPr/>
        <p:txBody>
          <a:bodyPr/>
          <a:lstStyle/>
          <a:p>
            <a:fld id="{BAF43DBD-7322-442F-9E03-1C21EC724D48}" type="datetimeFigureOut">
              <a:rPr lang="et-EE" smtClean="0"/>
              <a:pPr/>
              <a:t>02.02.2022</a:t>
            </a:fld>
            <a:endParaRPr lang="et-EE"/>
          </a:p>
        </p:txBody>
      </p:sp>
      <p:sp>
        <p:nvSpPr>
          <p:cNvPr id="8" name="Jaluse kohatäide 7"/>
          <p:cNvSpPr>
            <a:spLocks noGrp="1"/>
          </p:cNvSpPr>
          <p:nvPr>
            <p:ph type="ftr" sz="quarter" idx="11"/>
          </p:nvPr>
        </p:nvSpPr>
        <p:spPr/>
        <p:txBody>
          <a:bodyPr/>
          <a:lstStyle/>
          <a:p>
            <a:endParaRPr lang="et-EE"/>
          </a:p>
        </p:txBody>
      </p:sp>
      <p:sp>
        <p:nvSpPr>
          <p:cNvPr id="9" name="Slaidinumbri kohatäide 8"/>
          <p:cNvSpPr>
            <a:spLocks noGrp="1"/>
          </p:cNvSpPr>
          <p:nvPr>
            <p:ph type="sldNum" sz="quarter" idx="12"/>
          </p:nvPr>
        </p:nvSpPr>
        <p:spPr/>
        <p:txBody>
          <a:bodyPr/>
          <a:lstStyle/>
          <a:p>
            <a:fld id="{8145E55F-C9E4-49F4-823D-3301F89D881D}" type="slidenum">
              <a:rPr lang="et-EE" smtClean="0"/>
              <a:pPr/>
              <a:t>‹#›</a:t>
            </a:fld>
            <a:endParaRPr lang="et-E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tiitel">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Klõpsake tiitlilaadi muutmiseks</a:t>
            </a:r>
          </a:p>
        </p:txBody>
      </p:sp>
      <p:sp>
        <p:nvSpPr>
          <p:cNvPr id="3" name="Kuupäeva kohatäide 2"/>
          <p:cNvSpPr>
            <a:spLocks noGrp="1"/>
          </p:cNvSpPr>
          <p:nvPr>
            <p:ph type="dt" sz="half" idx="10"/>
          </p:nvPr>
        </p:nvSpPr>
        <p:spPr/>
        <p:txBody>
          <a:bodyPr/>
          <a:lstStyle/>
          <a:p>
            <a:fld id="{BAF43DBD-7322-442F-9E03-1C21EC724D48}" type="datetimeFigureOut">
              <a:rPr lang="et-EE" smtClean="0"/>
              <a:pPr/>
              <a:t>02.02.2022</a:t>
            </a:fld>
            <a:endParaRPr lang="et-EE"/>
          </a:p>
        </p:txBody>
      </p:sp>
      <p:sp>
        <p:nvSpPr>
          <p:cNvPr id="4" name="Jaluse kohatäide 3"/>
          <p:cNvSpPr>
            <a:spLocks noGrp="1"/>
          </p:cNvSpPr>
          <p:nvPr>
            <p:ph type="ftr" sz="quarter" idx="11"/>
          </p:nvPr>
        </p:nvSpPr>
        <p:spPr/>
        <p:txBody>
          <a:bodyPr/>
          <a:lstStyle/>
          <a:p>
            <a:endParaRPr lang="et-EE"/>
          </a:p>
        </p:txBody>
      </p:sp>
      <p:sp>
        <p:nvSpPr>
          <p:cNvPr id="5" name="Slaidinumbri kohatäide 4"/>
          <p:cNvSpPr>
            <a:spLocks noGrp="1"/>
          </p:cNvSpPr>
          <p:nvPr>
            <p:ph type="sldNum" sz="quarter" idx="12"/>
          </p:nvPr>
        </p:nvSpPr>
        <p:spPr/>
        <p:txBody>
          <a:bodyPr/>
          <a:lstStyle/>
          <a:p>
            <a:fld id="{8145E55F-C9E4-49F4-823D-3301F89D881D}" type="slidenum">
              <a:rPr lang="et-EE" smtClean="0"/>
              <a:pPr/>
              <a:t>‹#›</a:t>
            </a:fld>
            <a:endParaRPr lang="et-E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1"/>
          <p:cNvSpPr>
            <a:spLocks noGrp="1"/>
          </p:cNvSpPr>
          <p:nvPr>
            <p:ph type="dt" sz="half" idx="10"/>
          </p:nvPr>
        </p:nvSpPr>
        <p:spPr/>
        <p:txBody>
          <a:bodyPr/>
          <a:lstStyle/>
          <a:p>
            <a:fld id="{BAF43DBD-7322-442F-9E03-1C21EC724D48}" type="datetimeFigureOut">
              <a:rPr lang="et-EE" smtClean="0"/>
              <a:pPr/>
              <a:t>02.02.2022</a:t>
            </a:fld>
            <a:endParaRPr lang="et-EE"/>
          </a:p>
        </p:txBody>
      </p:sp>
      <p:sp>
        <p:nvSpPr>
          <p:cNvPr id="3" name="Jaluse kohatäide 2"/>
          <p:cNvSpPr>
            <a:spLocks noGrp="1"/>
          </p:cNvSpPr>
          <p:nvPr>
            <p:ph type="ftr" sz="quarter" idx="11"/>
          </p:nvPr>
        </p:nvSpPr>
        <p:spPr/>
        <p:txBody>
          <a:bodyPr/>
          <a:lstStyle/>
          <a:p>
            <a:endParaRPr lang="et-EE"/>
          </a:p>
        </p:txBody>
      </p:sp>
      <p:sp>
        <p:nvSpPr>
          <p:cNvPr id="4" name="Slaidinumbri kohatäide 3"/>
          <p:cNvSpPr>
            <a:spLocks noGrp="1"/>
          </p:cNvSpPr>
          <p:nvPr>
            <p:ph type="sldNum" sz="quarter" idx="12"/>
          </p:nvPr>
        </p:nvSpPr>
        <p:spPr/>
        <p:txBody>
          <a:bodyPr/>
          <a:lstStyle/>
          <a:p>
            <a:fld id="{8145E55F-C9E4-49F4-823D-3301F89D881D}" type="slidenum">
              <a:rPr lang="et-EE" smtClean="0"/>
              <a:pPr/>
              <a:t>‹#›</a:t>
            </a:fld>
            <a:endParaRPr lang="et-E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457200" y="273050"/>
            <a:ext cx="3008313" cy="1162050"/>
          </a:xfrm>
        </p:spPr>
        <p:txBody>
          <a:bodyPr anchor="b"/>
          <a:lstStyle>
            <a:lvl1pPr algn="l">
              <a:defRPr sz="2000" b="1"/>
            </a:lvl1pPr>
          </a:lstStyle>
          <a:p>
            <a:r>
              <a:rPr lang="et-EE"/>
              <a:t>Klõpsake tiitlilaadi muutmiseks</a:t>
            </a:r>
          </a:p>
        </p:txBody>
      </p:sp>
      <p:sp>
        <p:nvSpPr>
          <p:cNvPr id="3" name="Sisu kohatäid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a:t>Klõpsake juhtslaidi teksti laadide redigeerimiseks</a:t>
            </a:r>
          </a:p>
          <a:p>
            <a:pPr lvl="1"/>
            <a:r>
              <a:rPr lang="et-EE"/>
              <a:t>Teine tase</a:t>
            </a:r>
          </a:p>
          <a:p>
            <a:pPr lvl="2"/>
            <a:r>
              <a:rPr lang="et-EE"/>
              <a:t>Kolmas tase</a:t>
            </a:r>
          </a:p>
          <a:p>
            <a:pPr lvl="3"/>
            <a:r>
              <a:rPr lang="et-EE"/>
              <a:t>Neljas tase</a:t>
            </a:r>
          </a:p>
          <a:p>
            <a:pPr lvl="4"/>
            <a:r>
              <a:rPr lang="et-EE"/>
              <a:t>Viies tase</a:t>
            </a:r>
          </a:p>
        </p:txBody>
      </p:sp>
      <p:sp>
        <p:nvSpPr>
          <p:cNvPr id="4" name="Teksti kohatäid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Klõpsake juhtslaidi teksti laadide redigeerimiseks</a:t>
            </a:r>
          </a:p>
        </p:txBody>
      </p:sp>
      <p:sp>
        <p:nvSpPr>
          <p:cNvPr id="5" name="Kuupäeva kohatäide 4"/>
          <p:cNvSpPr>
            <a:spLocks noGrp="1"/>
          </p:cNvSpPr>
          <p:nvPr>
            <p:ph type="dt" sz="half" idx="10"/>
          </p:nvPr>
        </p:nvSpPr>
        <p:spPr/>
        <p:txBody>
          <a:bodyPr/>
          <a:lstStyle/>
          <a:p>
            <a:fld id="{BAF43DBD-7322-442F-9E03-1C21EC724D48}" type="datetimeFigureOut">
              <a:rPr lang="et-EE" smtClean="0"/>
              <a:pPr/>
              <a:t>02.02.2022</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8145E55F-C9E4-49F4-823D-3301F89D881D}" type="slidenum">
              <a:rPr lang="et-EE" smtClean="0"/>
              <a:pPr/>
              <a:t>‹#›</a:t>
            </a:fld>
            <a:endParaRPr lang="et-E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p:cNvSpPr>
            <a:spLocks noGrp="1"/>
          </p:cNvSpPr>
          <p:nvPr>
            <p:ph type="title"/>
          </p:nvPr>
        </p:nvSpPr>
        <p:spPr>
          <a:xfrm>
            <a:off x="1792288" y="4800600"/>
            <a:ext cx="5486400" cy="566738"/>
          </a:xfrm>
        </p:spPr>
        <p:txBody>
          <a:bodyPr anchor="b"/>
          <a:lstStyle>
            <a:lvl1pPr algn="l">
              <a:defRPr sz="2000" b="1"/>
            </a:lvl1pPr>
          </a:lstStyle>
          <a:p>
            <a:r>
              <a:rPr lang="et-EE"/>
              <a:t>Klõpsake tiitlilaadi muutmiseks</a:t>
            </a:r>
          </a:p>
        </p:txBody>
      </p:sp>
      <p:sp>
        <p:nvSpPr>
          <p:cNvPr id="3" name="Pildi kohatäi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ksti kohatäid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Klõpsake juhtslaidi teksti laadide redigeerimiseks</a:t>
            </a:r>
          </a:p>
        </p:txBody>
      </p:sp>
      <p:sp>
        <p:nvSpPr>
          <p:cNvPr id="5" name="Kuupäeva kohatäide 4"/>
          <p:cNvSpPr>
            <a:spLocks noGrp="1"/>
          </p:cNvSpPr>
          <p:nvPr>
            <p:ph type="dt" sz="half" idx="10"/>
          </p:nvPr>
        </p:nvSpPr>
        <p:spPr/>
        <p:txBody>
          <a:bodyPr/>
          <a:lstStyle/>
          <a:p>
            <a:fld id="{BAF43DBD-7322-442F-9E03-1C21EC724D48}" type="datetimeFigureOut">
              <a:rPr lang="et-EE" smtClean="0"/>
              <a:pPr/>
              <a:t>02.02.2022</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8145E55F-C9E4-49F4-823D-3301F89D881D}" type="slidenum">
              <a:rPr lang="et-EE" smtClean="0"/>
              <a:pPr/>
              <a:t>‹#›</a:t>
            </a:fld>
            <a:endParaRPr lang="et-E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ealkirja kohatäid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t-EE"/>
              <a:t>Klõpsake tiitlilaadi muutmiseks</a:t>
            </a:r>
          </a:p>
        </p:txBody>
      </p:sp>
      <p:sp>
        <p:nvSpPr>
          <p:cNvPr id="3" name="Teksti kohatäid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t-EE"/>
              <a:t>Klõpsake juhtslaidi teksti laadide redigeerimiseks</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F43DBD-7322-442F-9E03-1C21EC724D48}" type="datetimeFigureOut">
              <a:rPr lang="et-EE" smtClean="0"/>
              <a:pPr/>
              <a:t>02.02.2022</a:t>
            </a:fld>
            <a:endParaRPr lang="et-EE"/>
          </a:p>
        </p:txBody>
      </p:sp>
      <p:sp>
        <p:nvSpPr>
          <p:cNvPr id="5" name="Jaluse kohatäid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aidinumbri kohatä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45E55F-C9E4-49F4-823D-3301F89D881D}" type="slidenum">
              <a:rPr lang="et-EE" smtClean="0"/>
              <a:pPr/>
              <a:t>‹#›</a:t>
            </a:fld>
            <a:endParaRPr lang="et-E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p:cNvSpPr>
            <a:spLocks noChangeArrowheads="1"/>
          </p:cNvSpPr>
          <p:nvPr/>
        </p:nvSpPr>
        <p:spPr bwMode="auto">
          <a:xfrm>
            <a:off x="971600" y="1772816"/>
            <a:ext cx="7086600" cy="584775"/>
          </a:xfrm>
          <a:prstGeom prst="rect">
            <a:avLst/>
          </a:prstGeom>
          <a:noFill/>
          <a:ln w="9525">
            <a:noFill/>
            <a:miter lim="800000"/>
            <a:headEnd/>
            <a:tailEnd/>
          </a:ln>
        </p:spPr>
        <p:txBody>
          <a:bodyPr>
            <a:spAutoFit/>
          </a:bodyPr>
          <a:lstStyle/>
          <a:p>
            <a:pPr algn="ctr"/>
            <a:r>
              <a:rPr lang="et-EE" sz="3200" b="1" dirty="0">
                <a:latin typeface="Bookman Old Style" pitchFamily="18" charset="0"/>
              </a:rPr>
              <a:t>KULU-MAHT-KASUM ANALÜÜS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u kohatäide 2"/>
          <p:cNvSpPr>
            <a:spLocks noGrp="1"/>
          </p:cNvSpPr>
          <p:nvPr>
            <p:ph idx="1"/>
          </p:nvPr>
        </p:nvSpPr>
        <p:spPr>
          <a:xfrm>
            <a:off x="251520" y="620688"/>
            <a:ext cx="8229600" cy="4525963"/>
          </a:xfrm>
        </p:spPr>
        <p:txBody>
          <a:bodyPr>
            <a:normAutofit lnSpcReduction="10000"/>
          </a:bodyPr>
          <a:lstStyle/>
          <a:p>
            <a:pPr algn="just"/>
            <a:r>
              <a:rPr lang="et-EE" sz="2800" b="1" dirty="0">
                <a:latin typeface="Bookman Old Style" pitchFamily="18" charset="0"/>
              </a:rPr>
              <a:t>Kasumilävi</a:t>
            </a:r>
            <a:r>
              <a:rPr lang="et-EE" sz="2800" dirty="0">
                <a:latin typeface="Bookman Old Style" pitchFamily="18" charset="0"/>
              </a:rPr>
              <a:t> on selline müügimaht (tootmismaht), mille puhul tulude ja kulude kogusummad on võrdsed (kõik kulud on kaetud tuludega) ja pole kasumit ega kahjumit. Müügimahu suurenedes üle kasumiläve hakkab ettevõte kasumit saama.  </a:t>
            </a:r>
          </a:p>
          <a:p>
            <a:pPr algn="just"/>
            <a:endParaRPr lang="et-EE" sz="2800" dirty="0">
              <a:latin typeface="Bookman Old Style" pitchFamily="18" charset="0"/>
            </a:endParaRPr>
          </a:p>
          <a:p>
            <a:pPr algn="just"/>
            <a:r>
              <a:rPr lang="et-EE" sz="2800" b="1" dirty="0">
                <a:latin typeface="Bookman Old Style" pitchFamily="18" charset="0"/>
              </a:rPr>
              <a:t>Kasumiläve</a:t>
            </a:r>
            <a:r>
              <a:rPr lang="et-EE" sz="2800" dirty="0">
                <a:latin typeface="Bookman Old Style" pitchFamily="18" charset="0"/>
              </a:rPr>
              <a:t> saab väljendada nii naturaalühikutes (tükkides, tonnides, meetrites) kui ka rahas (müügikäibena).</a:t>
            </a:r>
          </a:p>
          <a:p>
            <a:endParaRPr lang="et-EE" sz="2800" dirty="0">
              <a:latin typeface="Bookman Old Style"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64" name="Rectangle 3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t-EE"/>
          </a:p>
        </p:txBody>
      </p:sp>
      <p:grpSp>
        <p:nvGrpSpPr>
          <p:cNvPr id="18433" name="Group 1" descr="20000&#10;"/>
          <p:cNvGrpSpPr>
            <a:grpSpLocks noChangeAspect="1"/>
          </p:cNvGrpSpPr>
          <p:nvPr/>
        </p:nvGrpSpPr>
        <p:grpSpPr bwMode="auto">
          <a:xfrm>
            <a:off x="116701" y="980728"/>
            <a:ext cx="9027299" cy="5527410"/>
            <a:chOff x="3554" y="12352"/>
            <a:chExt cx="7326" cy="4446"/>
          </a:xfrm>
        </p:grpSpPr>
        <p:sp>
          <p:nvSpPr>
            <p:cNvPr id="18463" name="AutoShape 31"/>
            <p:cNvSpPr>
              <a:spLocks noChangeAspect="1" noChangeArrowheads="1" noTextEdit="1"/>
            </p:cNvSpPr>
            <p:nvPr/>
          </p:nvSpPr>
          <p:spPr bwMode="auto">
            <a:xfrm>
              <a:off x="3554" y="12352"/>
              <a:ext cx="7200" cy="4320"/>
            </a:xfrm>
            <a:prstGeom prst="rect">
              <a:avLst/>
            </a:prstGeom>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et-EE"/>
            </a:p>
          </p:txBody>
        </p:sp>
        <p:sp>
          <p:nvSpPr>
            <p:cNvPr id="18462" name="AutoShape 30"/>
            <p:cNvSpPr>
              <a:spLocks noChangeShapeType="1"/>
            </p:cNvSpPr>
            <p:nvPr/>
          </p:nvSpPr>
          <p:spPr bwMode="auto">
            <a:xfrm flipH="1" flipV="1">
              <a:off x="5363" y="12590"/>
              <a:ext cx="9" cy="3762"/>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t-EE"/>
            </a:p>
          </p:txBody>
        </p:sp>
        <p:sp>
          <p:nvSpPr>
            <p:cNvPr id="18461" name="AutoShape 29"/>
            <p:cNvSpPr>
              <a:spLocks noChangeShapeType="1"/>
            </p:cNvSpPr>
            <p:nvPr/>
          </p:nvSpPr>
          <p:spPr bwMode="auto">
            <a:xfrm>
              <a:off x="5372" y="16352"/>
              <a:ext cx="4414" cy="1"/>
            </a:xfrm>
            <a:prstGeom prst="straightConnector1">
              <a:avLst/>
            </a:prstGeom>
            <a:noFill/>
            <a:ln w="9525">
              <a:noFill/>
              <a:round/>
              <a:headEnd/>
              <a:tailEnd type="triangle" w="med" len="med"/>
            </a:ln>
          </p:spPr>
          <p:txBody>
            <a:bodyPr vert="horz" wrap="square" lIns="91440" tIns="45720" rIns="91440" bIns="45720" numCol="1" anchor="t" anchorCtr="0" compatLnSpc="1">
              <a:prstTxWarp prst="textNoShape">
                <a:avLst/>
              </a:prstTxWarp>
            </a:bodyPr>
            <a:lstStyle/>
            <a:p>
              <a:endParaRPr lang="et-EE"/>
            </a:p>
          </p:txBody>
        </p:sp>
        <p:sp>
          <p:nvSpPr>
            <p:cNvPr id="18460" name="AutoShape 28"/>
            <p:cNvSpPr>
              <a:spLocks noChangeShapeType="1"/>
            </p:cNvSpPr>
            <p:nvPr/>
          </p:nvSpPr>
          <p:spPr bwMode="auto">
            <a:xfrm>
              <a:off x="5372" y="15781"/>
              <a:ext cx="121"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t-EE"/>
            </a:p>
          </p:txBody>
        </p:sp>
        <p:sp>
          <p:nvSpPr>
            <p:cNvPr id="18459" name="AutoShape 27"/>
            <p:cNvSpPr>
              <a:spLocks noChangeShapeType="1"/>
            </p:cNvSpPr>
            <p:nvPr/>
          </p:nvSpPr>
          <p:spPr bwMode="auto">
            <a:xfrm>
              <a:off x="5372" y="15209"/>
              <a:ext cx="121"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t-EE"/>
            </a:p>
          </p:txBody>
        </p:sp>
        <p:sp>
          <p:nvSpPr>
            <p:cNvPr id="18458" name="AutoShape 26"/>
            <p:cNvSpPr>
              <a:spLocks noChangeShapeType="1"/>
            </p:cNvSpPr>
            <p:nvPr/>
          </p:nvSpPr>
          <p:spPr bwMode="auto">
            <a:xfrm>
              <a:off x="5372" y="14638"/>
              <a:ext cx="121"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t-EE"/>
            </a:p>
          </p:txBody>
        </p:sp>
        <p:sp>
          <p:nvSpPr>
            <p:cNvPr id="18457" name="AutoShape 25"/>
            <p:cNvSpPr>
              <a:spLocks noChangeShapeType="1"/>
            </p:cNvSpPr>
            <p:nvPr/>
          </p:nvSpPr>
          <p:spPr bwMode="auto">
            <a:xfrm>
              <a:off x="5372" y="14066"/>
              <a:ext cx="121"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t-EE"/>
            </a:p>
          </p:txBody>
        </p:sp>
        <p:sp>
          <p:nvSpPr>
            <p:cNvPr id="18456" name="AutoShape 24"/>
            <p:cNvSpPr>
              <a:spLocks noChangeShapeType="1"/>
            </p:cNvSpPr>
            <p:nvPr/>
          </p:nvSpPr>
          <p:spPr bwMode="auto">
            <a:xfrm>
              <a:off x="5372" y="13495"/>
              <a:ext cx="121"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t-EE"/>
            </a:p>
          </p:txBody>
        </p:sp>
        <p:sp>
          <p:nvSpPr>
            <p:cNvPr id="18455" name="AutoShape 23"/>
            <p:cNvSpPr>
              <a:spLocks noChangeShapeType="1"/>
            </p:cNvSpPr>
            <p:nvPr/>
          </p:nvSpPr>
          <p:spPr bwMode="auto">
            <a:xfrm>
              <a:off x="5372" y="12923"/>
              <a:ext cx="121"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t-EE"/>
            </a:p>
          </p:txBody>
        </p:sp>
        <p:sp>
          <p:nvSpPr>
            <p:cNvPr id="18454" name="AutoShape 22"/>
            <p:cNvSpPr>
              <a:spLocks noChangeShapeType="1"/>
            </p:cNvSpPr>
            <p:nvPr/>
          </p:nvSpPr>
          <p:spPr bwMode="auto">
            <a:xfrm flipV="1">
              <a:off x="5359" y="13066"/>
              <a:ext cx="3991" cy="3342"/>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t-EE"/>
            </a:p>
          </p:txBody>
        </p:sp>
        <p:sp>
          <p:nvSpPr>
            <p:cNvPr id="18453" name="Text Box 21"/>
            <p:cNvSpPr txBox="1">
              <a:spLocks noChangeArrowheads="1"/>
            </p:cNvSpPr>
            <p:nvPr/>
          </p:nvSpPr>
          <p:spPr bwMode="auto">
            <a:xfrm>
              <a:off x="4493" y="15638"/>
              <a:ext cx="857" cy="28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t-EE" sz="11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20 000</a:t>
              </a:r>
              <a:endParaRPr kumimoji="0" lang="et-EE" sz="1800" b="0" i="0" u="none" strike="noStrike" cap="none" normalizeH="0" baseline="0" dirty="0">
                <a:ln>
                  <a:noFill/>
                </a:ln>
                <a:solidFill>
                  <a:schemeClr val="tx1"/>
                </a:solidFill>
                <a:effectLst/>
                <a:latin typeface="Arial" pitchFamily="34" charset="0"/>
                <a:cs typeface="Arial" pitchFamily="34" charset="0"/>
              </a:endParaRPr>
            </a:p>
          </p:txBody>
        </p:sp>
        <p:sp>
          <p:nvSpPr>
            <p:cNvPr id="18452" name="Text Box 20"/>
            <p:cNvSpPr txBox="1">
              <a:spLocks noChangeArrowheads="1"/>
            </p:cNvSpPr>
            <p:nvPr/>
          </p:nvSpPr>
          <p:spPr bwMode="auto">
            <a:xfrm>
              <a:off x="4514" y="15066"/>
              <a:ext cx="836" cy="287"/>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t-EE" sz="11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40 000</a:t>
              </a:r>
              <a:endParaRPr kumimoji="0" lang="et-EE" sz="1800" b="0" i="0" u="none" strike="noStrike" cap="none" normalizeH="0" baseline="0">
                <a:ln>
                  <a:noFill/>
                </a:ln>
                <a:solidFill>
                  <a:schemeClr val="tx1"/>
                </a:solidFill>
                <a:effectLst/>
                <a:latin typeface="Arial" pitchFamily="34" charset="0"/>
                <a:cs typeface="Arial" pitchFamily="34" charset="0"/>
              </a:endParaRPr>
            </a:p>
          </p:txBody>
        </p:sp>
        <p:sp>
          <p:nvSpPr>
            <p:cNvPr id="18451" name="Text Box 19"/>
            <p:cNvSpPr txBox="1">
              <a:spLocks noChangeArrowheads="1"/>
            </p:cNvSpPr>
            <p:nvPr/>
          </p:nvSpPr>
          <p:spPr bwMode="auto">
            <a:xfrm>
              <a:off x="4606" y="13974"/>
              <a:ext cx="729" cy="28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t-EE" sz="11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80 000</a:t>
              </a:r>
              <a:endParaRPr kumimoji="0" lang="et-EE" sz="1800" b="0" i="0" u="none" strike="noStrike" cap="none" normalizeH="0" baseline="0" dirty="0">
                <a:ln>
                  <a:noFill/>
                </a:ln>
                <a:solidFill>
                  <a:schemeClr val="tx1"/>
                </a:solidFill>
                <a:effectLst/>
                <a:latin typeface="Arial" pitchFamily="34" charset="0"/>
                <a:cs typeface="Arial" pitchFamily="34" charset="0"/>
              </a:endParaRPr>
            </a:p>
          </p:txBody>
        </p:sp>
        <p:sp>
          <p:nvSpPr>
            <p:cNvPr id="18450" name="Text Box 18"/>
            <p:cNvSpPr txBox="1">
              <a:spLocks noChangeArrowheads="1"/>
            </p:cNvSpPr>
            <p:nvPr/>
          </p:nvSpPr>
          <p:spPr bwMode="auto">
            <a:xfrm>
              <a:off x="4514" y="14495"/>
              <a:ext cx="779" cy="28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t-EE" sz="11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60 000</a:t>
              </a:r>
              <a:endParaRPr kumimoji="0" lang="et-EE" sz="1800" b="0" i="0" u="none" strike="noStrike" cap="none" normalizeH="0" baseline="0" dirty="0">
                <a:ln>
                  <a:noFill/>
                </a:ln>
                <a:solidFill>
                  <a:schemeClr val="tx1"/>
                </a:solidFill>
                <a:effectLst/>
                <a:latin typeface="Arial" pitchFamily="34" charset="0"/>
                <a:cs typeface="Arial" pitchFamily="34" charset="0"/>
              </a:endParaRPr>
            </a:p>
          </p:txBody>
        </p:sp>
        <p:sp>
          <p:nvSpPr>
            <p:cNvPr id="18449" name="Text Box 17"/>
            <p:cNvSpPr txBox="1">
              <a:spLocks noChangeArrowheads="1"/>
            </p:cNvSpPr>
            <p:nvPr/>
          </p:nvSpPr>
          <p:spPr bwMode="auto">
            <a:xfrm>
              <a:off x="4492" y="13352"/>
              <a:ext cx="858" cy="28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t-EE" sz="11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100 000</a:t>
              </a:r>
              <a:endParaRPr kumimoji="0" lang="et-EE" sz="1800" b="0" i="0" u="none" strike="noStrike" cap="none" normalizeH="0" baseline="0" dirty="0">
                <a:ln>
                  <a:noFill/>
                </a:ln>
                <a:solidFill>
                  <a:schemeClr val="tx1"/>
                </a:solidFill>
                <a:effectLst/>
                <a:latin typeface="Arial" pitchFamily="34" charset="0"/>
                <a:cs typeface="Arial" pitchFamily="34" charset="0"/>
              </a:endParaRPr>
            </a:p>
          </p:txBody>
        </p:sp>
        <p:sp>
          <p:nvSpPr>
            <p:cNvPr id="18448" name="Text Box 16"/>
            <p:cNvSpPr txBox="1">
              <a:spLocks noChangeArrowheads="1"/>
            </p:cNvSpPr>
            <p:nvPr/>
          </p:nvSpPr>
          <p:spPr bwMode="auto">
            <a:xfrm>
              <a:off x="4540" y="12741"/>
              <a:ext cx="779" cy="28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t-EE" sz="11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120 0000</a:t>
              </a:r>
              <a:endParaRPr kumimoji="0" lang="et-EE" sz="1800" b="0" i="0" u="none" strike="noStrike" cap="none" normalizeH="0" baseline="0" dirty="0">
                <a:ln>
                  <a:noFill/>
                </a:ln>
                <a:solidFill>
                  <a:schemeClr val="tx1"/>
                </a:solidFill>
                <a:effectLst/>
                <a:latin typeface="Arial" pitchFamily="34" charset="0"/>
                <a:cs typeface="Arial" pitchFamily="34" charset="0"/>
              </a:endParaRPr>
            </a:p>
          </p:txBody>
        </p:sp>
        <p:sp>
          <p:nvSpPr>
            <p:cNvPr id="18447" name="Text Box 15"/>
            <p:cNvSpPr txBox="1">
              <a:spLocks noChangeArrowheads="1"/>
            </p:cNvSpPr>
            <p:nvPr/>
          </p:nvSpPr>
          <p:spPr bwMode="auto">
            <a:xfrm>
              <a:off x="5987" y="14090"/>
              <a:ext cx="1445" cy="297"/>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Kasumilävi</a:t>
              </a:r>
              <a:endParaRPr kumimoji="0" lang="et-EE" b="1" i="0" u="none" strike="noStrike" cap="none" normalizeH="0" baseline="0" dirty="0">
                <a:ln>
                  <a:noFill/>
                </a:ln>
                <a:solidFill>
                  <a:schemeClr val="tx1"/>
                </a:solidFill>
                <a:effectLst/>
                <a:latin typeface="Arial" pitchFamily="34" charset="0"/>
                <a:cs typeface="Arial" pitchFamily="34" charset="0"/>
              </a:endParaRPr>
            </a:p>
          </p:txBody>
        </p:sp>
        <p:sp>
          <p:nvSpPr>
            <p:cNvPr id="18446" name="AutoShape 14"/>
            <p:cNvSpPr>
              <a:spLocks noChangeShapeType="1"/>
            </p:cNvSpPr>
            <p:nvPr/>
          </p:nvSpPr>
          <p:spPr bwMode="auto">
            <a:xfrm>
              <a:off x="5372" y="15495"/>
              <a:ext cx="4414"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t-EE"/>
            </a:p>
          </p:txBody>
        </p:sp>
        <p:sp>
          <p:nvSpPr>
            <p:cNvPr id="18445" name="AutoShape 13"/>
            <p:cNvSpPr>
              <a:spLocks noChangeShapeType="1"/>
            </p:cNvSpPr>
            <p:nvPr/>
          </p:nvSpPr>
          <p:spPr bwMode="auto">
            <a:xfrm flipV="1">
              <a:off x="5372" y="13781"/>
              <a:ext cx="4550" cy="1714"/>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t-EE"/>
            </a:p>
          </p:txBody>
        </p:sp>
        <p:sp>
          <p:nvSpPr>
            <p:cNvPr id="18444" name="Text Box 12"/>
            <p:cNvSpPr txBox="1">
              <a:spLocks noChangeArrowheads="1"/>
            </p:cNvSpPr>
            <p:nvPr/>
          </p:nvSpPr>
          <p:spPr bwMode="auto">
            <a:xfrm>
              <a:off x="6831" y="13066"/>
              <a:ext cx="1519" cy="42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sz="20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Kogutulu</a:t>
              </a:r>
              <a:endParaRPr kumimoji="0" lang="et-EE" sz="2000" b="0" i="0" u="none" strike="noStrike" cap="none" normalizeH="0" baseline="0" dirty="0">
                <a:ln>
                  <a:noFill/>
                </a:ln>
                <a:solidFill>
                  <a:schemeClr val="tx1"/>
                </a:solidFill>
                <a:effectLst/>
                <a:latin typeface="Arial" pitchFamily="34" charset="0"/>
                <a:cs typeface="Arial" pitchFamily="34" charset="0"/>
              </a:endParaRPr>
            </a:p>
          </p:txBody>
        </p:sp>
        <p:sp>
          <p:nvSpPr>
            <p:cNvPr id="18443" name="AutoShape 11"/>
            <p:cNvSpPr>
              <a:spLocks noChangeShapeType="1"/>
            </p:cNvSpPr>
            <p:nvPr/>
          </p:nvSpPr>
          <p:spPr bwMode="auto">
            <a:xfrm>
              <a:off x="8779" y="13209"/>
              <a:ext cx="143" cy="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t-EE"/>
            </a:p>
          </p:txBody>
        </p:sp>
        <p:sp>
          <p:nvSpPr>
            <p:cNvPr id="18442" name="AutoShape 10"/>
            <p:cNvSpPr>
              <a:spLocks noChangeShapeType="1"/>
            </p:cNvSpPr>
            <p:nvPr/>
          </p:nvSpPr>
          <p:spPr bwMode="auto">
            <a:xfrm>
              <a:off x="6935" y="14436"/>
              <a:ext cx="215" cy="247"/>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t-EE"/>
            </a:p>
          </p:txBody>
        </p:sp>
        <p:sp>
          <p:nvSpPr>
            <p:cNvPr id="18441" name="Text Box 9"/>
            <p:cNvSpPr txBox="1">
              <a:spLocks noChangeArrowheads="1"/>
            </p:cNvSpPr>
            <p:nvPr/>
          </p:nvSpPr>
          <p:spPr bwMode="auto">
            <a:xfrm>
              <a:off x="8922" y="14351"/>
              <a:ext cx="1247" cy="43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sz="20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Kogukulu</a:t>
              </a:r>
              <a:endParaRPr kumimoji="0" lang="et-EE" sz="2000" b="0" i="0" u="none" strike="noStrike" cap="none" normalizeH="0" baseline="0">
                <a:ln>
                  <a:noFill/>
                </a:ln>
                <a:solidFill>
                  <a:schemeClr val="tx1"/>
                </a:solidFill>
                <a:effectLst/>
                <a:latin typeface="Arial" pitchFamily="34" charset="0"/>
                <a:cs typeface="Arial" pitchFamily="34" charset="0"/>
              </a:endParaRPr>
            </a:p>
          </p:txBody>
        </p:sp>
        <p:sp>
          <p:nvSpPr>
            <p:cNvPr id="18440" name="AutoShape 8"/>
            <p:cNvSpPr>
              <a:spLocks noChangeShapeType="1"/>
            </p:cNvSpPr>
            <p:nvPr/>
          </p:nvSpPr>
          <p:spPr bwMode="auto">
            <a:xfrm flipH="1" flipV="1">
              <a:off x="9350" y="14066"/>
              <a:ext cx="165" cy="232"/>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t-EE"/>
            </a:p>
          </p:txBody>
        </p:sp>
        <p:sp>
          <p:nvSpPr>
            <p:cNvPr id="18439" name="Text Box 7"/>
            <p:cNvSpPr txBox="1">
              <a:spLocks noChangeArrowheads="1"/>
            </p:cNvSpPr>
            <p:nvPr/>
          </p:nvSpPr>
          <p:spPr bwMode="auto">
            <a:xfrm>
              <a:off x="6242" y="15920"/>
              <a:ext cx="1411" cy="571"/>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sz="20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Kahjumi piirkond</a:t>
              </a:r>
              <a:endParaRPr kumimoji="0" lang="et-EE" sz="20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18438" name="Text Box 6"/>
            <p:cNvSpPr txBox="1">
              <a:spLocks noChangeArrowheads="1"/>
            </p:cNvSpPr>
            <p:nvPr/>
          </p:nvSpPr>
          <p:spPr bwMode="auto">
            <a:xfrm>
              <a:off x="9493" y="13066"/>
              <a:ext cx="1135" cy="572"/>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t-EE" sz="20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Kasumi piirkond</a:t>
              </a:r>
              <a:endParaRPr kumimoji="0" lang="et-EE" sz="2000" b="0" i="0" u="none" strike="noStrike" cap="none" normalizeH="0" baseline="0" dirty="0">
                <a:ln>
                  <a:noFill/>
                </a:ln>
                <a:solidFill>
                  <a:schemeClr val="tx1"/>
                </a:solidFill>
                <a:effectLst/>
                <a:latin typeface="Arial" pitchFamily="34" charset="0"/>
                <a:cs typeface="Arial" pitchFamily="34" charset="0"/>
              </a:endParaRPr>
            </a:p>
          </p:txBody>
        </p:sp>
        <p:sp>
          <p:nvSpPr>
            <p:cNvPr id="18437" name="AutoShape 5"/>
            <p:cNvSpPr>
              <a:spLocks noChangeShapeType="1"/>
            </p:cNvSpPr>
            <p:nvPr/>
          </p:nvSpPr>
          <p:spPr bwMode="auto">
            <a:xfrm flipH="1">
              <a:off x="8922" y="13494"/>
              <a:ext cx="428" cy="287"/>
            </a:xfrm>
            <a:prstGeom prst="straightConnector1">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et-EE"/>
            </a:p>
          </p:txBody>
        </p:sp>
        <p:sp>
          <p:nvSpPr>
            <p:cNvPr id="18435" name="Text Box 3"/>
            <p:cNvSpPr txBox="1">
              <a:spLocks noChangeArrowheads="1"/>
            </p:cNvSpPr>
            <p:nvPr/>
          </p:nvSpPr>
          <p:spPr bwMode="auto">
            <a:xfrm>
              <a:off x="3755" y="13260"/>
              <a:ext cx="857" cy="1946"/>
            </a:xfrm>
            <a:prstGeom prst="rect">
              <a:avLst/>
            </a:prstGeom>
            <a:solidFill>
              <a:srgbClr val="FFFFFF"/>
            </a:solidFill>
            <a:ln w="9525">
              <a:noFill/>
              <a:miter lim="800000"/>
              <a:headEnd/>
              <a:tailEnd/>
            </a:ln>
          </p:spPr>
          <p:txBody>
            <a:bodyPr vert="vert270"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sz="2000" b="0" i="0" u="none" strike="noStrike" cap="none" normalizeH="0" baseline="0">
                  <a:ln>
                    <a:noFill/>
                  </a:ln>
                  <a:solidFill>
                    <a:schemeClr val="tx1"/>
                  </a:solidFill>
                  <a:effectLst/>
                  <a:latin typeface="Bookman Old Style" pitchFamily="18" charset="0"/>
                  <a:ea typeface="Calibri" pitchFamily="34" charset="0"/>
                  <a:cs typeface="Times New Roman" pitchFamily="18" charset="0"/>
                </a:rPr>
                <a:t>raha</a:t>
              </a:r>
              <a:endParaRPr kumimoji="0" lang="et-EE" sz="2000" b="0" i="0" u="none" strike="noStrike" cap="none" normalizeH="0" baseline="0">
                <a:ln>
                  <a:noFill/>
                </a:ln>
                <a:solidFill>
                  <a:schemeClr val="tx1"/>
                </a:solidFill>
                <a:effectLst/>
                <a:latin typeface="Bookman Old Style" pitchFamily="18" charset="0"/>
                <a:cs typeface="Arial" pitchFamily="34" charset="0"/>
              </a:endParaRPr>
            </a:p>
          </p:txBody>
        </p:sp>
        <p:sp>
          <p:nvSpPr>
            <p:cNvPr id="18434" name="Text Box 2"/>
            <p:cNvSpPr txBox="1">
              <a:spLocks noChangeArrowheads="1"/>
            </p:cNvSpPr>
            <p:nvPr/>
          </p:nvSpPr>
          <p:spPr bwMode="auto">
            <a:xfrm>
              <a:off x="9165" y="16409"/>
              <a:ext cx="1715" cy="38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t-EE" sz="2000" b="0" i="0" u="none" strike="noStrike" cap="none" normalizeH="0" baseline="0" dirty="0">
                  <a:ln>
                    <a:noFill/>
                  </a:ln>
                  <a:solidFill>
                    <a:schemeClr val="tx1"/>
                  </a:solidFill>
                  <a:effectLst/>
                  <a:latin typeface="Bookman Old Style" pitchFamily="18" charset="0"/>
                  <a:ea typeface="Calibri" pitchFamily="34" charset="0"/>
                  <a:cs typeface="Times New Roman" pitchFamily="18" charset="0"/>
                </a:rPr>
                <a:t>tegevusmaht</a:t>
              </a:r>
              <a:endParaRPr kumimoji="0" lang="et-EE" sz="2000" b="0" i="0" u="none" strike="noStrike" cap="none" normalizeH="0" baseline="0" dirty="0">
                <a:ln>
                  <a:noFill/>
                </a:ln>
                <a:solidFill>
                  <a:schemeClr val="tx1"/>
                </a:solidFill>
                <a:effectLst/>
                <a:latin typeface="Bookman Old Style" pitchFamily="18" charset="0"/>
                <a:cs typeface="Arial" pitchFamily="34" charset="0"/>
              </a:endParaRPr>
            </a:p>
          </p:txBody>
        </p:sp>
      </p:grpSp>
      <p:sp>
        <p:nvSpPr>
          <p:cNvPr id="40" name="AutoShape 5"/>
          <p:cNvSpPr>
            <a:spLocks noChangeShapeType="1"/>
          </p:cNvSpPr>
          <p:nvPr/>
        </p:nvSpPr>
        <p:spPr bwMode="auto">
          <a:xfrm flipH="1" flipV="1">
            <a:off x="3635896" y="4797152"/>
            <a:ext cx="576064" cy="504056"/>
          </a:xfrm>
          <a:prstGeom prst="straightConnector1">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et-EE"/>
          </a:p>
        </p:txBody>
      </p:sp>
      <p:sp>
        <p:nvSpPr>
          <p:cNvPr id="41" name="Ovaal 40"/>
          <p:cNvSpPr/>
          <p:nvPr/>
        </p:nvSpPr>
        <p:spPr>
          <a:xfrm>
            <a:off x="4640734" y="4027846"/>
            <a:ext cx="72008"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18478" name="Rectangle 46"/>
          <p:cNvSpPr>
            <a:spLocks noChangeArrowheads="1"/>
          </p:cNvSpPr>
          <p:nvPr/>
        </p:nvSpPr>
        <p:spPr bwMode="auto">
          <a:xfrm>
            <a:off x="1846743" y="-63788"/>
            <a:ext cx="5450531"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lgn="just" fontAlgn="base">
              <a:spcBef>
                <a:spcPct val="0"/>
              </a:spcBef>
              <a:spcAft>
                <a:spcPct val="0"/>
              </a:spcAft>
            </a:pPr>
            <a:r>
              <a:rPr kumimoji="0" lang="et-EE" sz="3200" b="1" i="0" u="none" strike="noStrike" cap="none" normalizeH="0" baseline="0" dirty="0">
                <a:ln>
                  <a:noFill/>
                </a:ln>
                <a:solidFill>
                  <a:srgbClr val="00B050"/>
                </a:solidFill>
                <a:effectLst>
                  <a:outerShdw blurRad="38100" dist="38100" dir="2700000" algn="tl">
                    <a:srgbClr val="000000">
                      <a:alpha val="43137"/>
                    </a:srgbClr>
                  </a:outerShdw>
                </a:effectLst>
                <a:latin typeface="Bookman Old Style" pitchFamily="18" charset="0"/>
                <a:ea typeface="Calibri" pitchFamily="34" charset="0"/>
                <a:cs typeface="Times New Roman" pitchFamily="18" charset="0"/>
              </a:rPr>
              <a:t>KMK-analüüsi diagramm</a:t>
            </a:r>
            <a:endParaRPr kumimoji="0" lang="et-EE" sz="3200" b="1" i="0" u="none" strike="noStrike" cap="none" normalizeH="0" baseline="0" dirty="0">
              <a:ln>
                <a:noFill/>
              </a:ln>
              <a:solidFill>
                <a:srgbClr val="00B050"/>
              </a:solidFill>
              <a:effectLst>
                <a:outerShdw blurRad="38100" dist="38100" dir="2700000" algn="tl">
                  <a:srgbClr val="000000">
                    <a:alpha val="43137"/>
                  </a:srgbClr>
                </a:outerShdw>
              </a:effectLst>
              <a:latin typeface="Bookman Old Style" pitchFamily="18" charset="0"/>
              <a:cs typeface="Arial" pitchFamily="34" charset="0"/>
            </a:endParaRPr>
          </a:p>
        </p:txBody>
      </p:sp>
      <p:sp>
        <p:nvSpPr>
          <p:cNvPr id="73" name="Text Box 12"/>
          <p:cNvSpPr txBox="1">
            <a:spLocks noChangeArrowheads="1"/>
          </p:cNvSpPr>
          <p:nvPr/>
        </p:nvSpPr>
        <p:spPr bwMode="auto">
          <a:xfrm>
            <a:off x="7452320" y="4725144"/>
            <a:ext cx="1512168" cy="476167"/>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sz="20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Püsikulud</a:t>
            </a:r>
            <a:endParaRPr kumimoji="0" lang="et-EE" sz="2000" b="0" i="0" u="none" strike="noStrike" cap="none" normalizeH="0" baseline="0" dirty="0">
              <a:ln>
                <a:noFill/>
              </a:ln>
              <a:solidFill>
                <a:schemeClr val="tx1"/>
              </a:solidFill>
              <a:effectLst/>
              <a:latin typeface="Arial" pitchFamily="34" charset="0"/>
              <a:cs typeface="Arial" pitchFamily="34" charset="0"/>
            </a:endParaRPr>
          </a:p>
        </p:txBody>
      </p:sp>
      <p:cxnSp>
        <p:nvCxnSpPr>
          <p:cNvPr id="3" name="Straight Connector 2"/>
          <p:cNvCxnSpPr/>
          <p:nvPr/>
        </p:nvCxnSpPr>
        <p:spPr>
          <a:xfrm>
            <a:off x="2386465" y="4025664"/>
            <a:ext cx="2290273" cy="695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670452" y="4126484"/>
            <a:ext cx="23786" cy="173214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2338154" y="5812255"/>
            <a:ext cx="6100102" cy="1604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92943"/>
            <a:ext cx="8280920" cy="697857"/>
          </a:xfrm>
          <a:ln>
            <a:solidFill>
              <a:schemeClr val="accent1">
                <a:shade val="50000"/>
              </a:schemeClr>
            </a:solidFill>
          </a:ln>
        </p:spPr>
        <p:txBody>
          <a:bodyPr rtlCol="0">
            <a:noAutofit/>
          </a:bodyPr>
          <a:lstStyle/>
          <a:p>
            <a:pPr eaLnBrk="1" fontAlgn="auto" hangingPunct="1">
              <a:spcAft>
                <a:spcPts val="0"/>
              </a:spcAft>
              <a:defRPr/>
            </a:pPr>
            <a:br>
              <a:rPr lang="et-EE" sz="2400" dirty="0">
                <a:latin typeface="Bookman Old Style" panose="02050604050505020204" pitchFamily="18" charset="0"/>
              </a:rPr>
            </a:br>
            <a:br>
              <a:rPr lang="et-EE" sz="2400" dirty="0">
                <a:latin typeface="Bookman Old Style" panose="02050604050505020204" pitchFamily="18" charset="0"/>
              </a:rPr>
            </a:br>
            <a:br>
              <a:rPr lang="et-EE" sz="2400" dirty="0">
                <a:latin typeface="Bookman Old Style" panose="02050604050505020204" pitchFamily="18" charset="0"/>
              </a:rPr>
            </a:br>
            <a:r>
              <a:rPr lang="et-EE" sz="2400" dirty="0">
                <a:latin typeface="Bookman Old Style" panose="02050604050505020204" pitchFamily="18" charset="0"/>
              </a:rPr>
              <a:t>kasum</a:t>
            </a:r>
            <a:r>
              <a:rPr lang="et-EE" sz="2400" b="1" dirty="0">
                <a:latin typeface="Bookman Old Style" pitchFamily="18" charset="0"/>
              </a:rPr>
              <a:t> = </a:t>
            </a:r>
            <a:r>
              <a:rPr lang="et-EE" sz="2400" dirty="0">
                <a:latin typeface="Bookman Old Style" pitchFamily="18" charset="0"/>
              </a:rPr>
              <a:t>kogutulu – muutuvkulud – püsikulud</a:t>
            </a:r>
            <a:br>
              <a:rPr lang="et-EE" sz="2400" dirty="0">
                <a:latin typeface="Bookman Old Style" pitchFamily="18" charset="0"/>
              </a:rPr>
            </a:br>
            <a:br>
              <a:rPr lang="et-EE" sz="2400" dirty="0">
                <a:latin typeface="Bookman Old Style" pitchFamily="18" charset="0"/>
              </a:rPr>
            </a:br>
            <a:br>
              <a:rPr lang="et-EE" sz="2400" dirty="0">
                <a:latin typeface="Bookman Old Style" pitchFamily="18" charset="0"/>
              </a:rPr>
            </a:br>
            <a:endParaRPr lang="et-EE" sz="2400" b="1" dirty="0">
              <a:latin typeface="Bookman Old Style" panose="02050604050505020204" pitchFamily="18" charset="0"/>
            </a:endParaRPr>
          </a:p>
        </p:txBody>
      </p:sp>
      <p:sp>
        <p:nvSpPr>
          <p:cNvPr id="56323"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6324"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6325"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6326"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6327"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6328"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6329"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6330"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6331"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17" name="Rectangle 16"/>
          <p:cNvSpPr/>
          <p:nvPr/>
        </p:nvSpPr>
        <p:spPr>
          <a:xfrm>
            <a:off x="3352800" y="0"/>
            <a:ext cx="5791200" cy="523220"/>
          </a:xfrm>
          <a:prstGeom prst="rect">
            <a:avLst/>
          </a:prstGeom>
        </p:spPr>
        <p:txBody>
          <a:bodyPr>
            <a:spAutoFit/>
          </a:bodyPr>
          <a:lstStyle/>
          <a:p>
            <a:pPr algn="ctr" fontAlgn="auto">
              <a:spcBef>
                <a:spcPts val="0"/>
              </a:spcBef>
              <a:spcAft>
                <a:spcPts val="0"/>
              </a:spcAft>
              <a:defRPr/>
            </a:pPr>
            <a:r>
              <a:rPr lang="et-EE" sz="2800" b="1" dirty="0">
                <a:solidFill>
                  <a:srgbClr val="00B050"/>
                </a:solidFill>
                <a:latin typeface="Bookman Old Style" pitchFamily="18" charset="0"/>
                <a:ea typeface="+mj-ea"/>
                <a:cs typeface="+mj-cs"/>
              </a:rPr>
              <a:t>Kulu-maht-kasum analüüs</a:t>
            </a:r>
            <a:endParaRPr lang="et-EE" sz="2800" b="1" dirty="0">
              <a:solidFill>
                <a:srgbClr val="00B050"/>
              </a:solidFill>
              <a:latin typeface="Bookman Old Style" pitchFamily="18" charset="0"/>
            </a:endParaRPr>
          </a:p>
        </p:txBody>
      </p:sp>
      <p:sp>
        <p:nvSpPr>
          <p:cNvPr id="18" name="TextBox 17"/>
          <p:cNvSpPr txBox="1"/>
          <p:nvPr/>
        </p:nvSpPr>
        <p:spPr>
          <a:xfrm>
            <a:off x="2193785" y="891679"/>
            <a:ext cx="4756430" cy="461665"/>
          </a:xfrm>
          <a:prstGeom prst="rect">
            <a:avLst/>
          </a:prstGeom>
          <a:noFill/>
          <a:ln>
            <a:solidFill>
              <a:schemeClr val="accent1">
                <a:shade val="50000"/>
              </a:schemeClr>
            </a:solidFill>
          </a:ln>
        </p:spPr>
        <p:txBody>
          <a:bodyPr wrap="none">
            <a:spAutoFit/>
          </a:bodyPr>
          <a:lstStyle/>
          <a:p>
            <a:pPr fontAlgn="auto">
              <a:spcBef>
                <a:spcPts val="0"/>
              </a:spcBef>
              <a:spcAft>
                <a:spcPts val="0"/>
              </a:spcAft>
              <a:defRPr/>
            </a:pPr>
            <a:r>
              <a:rPr lang="et-EE" sz="2400" dirty="0">
                <a:latin typeface="Bookman Old Style" pitchFamily="18" charset="0"/>
                <a:cs typeface="+mn-cs"/>
              </a:rPr>
              <a:t>kasum = kogutulu – kogukulu</a:t>
            </a:r>
          </a:p>
        </p:txBody>
      </p:sp>
      <p:sp>
        <p:nvSpPr>
          <p:cNvPr id="21" name="Rectangle 20"/>
          <p:cNvSpPr/>
          <p:nvPr/>
        </p:nvSpPr>
        <p:spPr>
          <a:xfrm>
            <a:off x="179512" y="3048001"/>
            <a:ext cx="8784976" cy="830997"/>
          </a:xfrm>
          <a:prstGeom prst="rect">
            <a:avLst/>
          </a:prstGeom>
          <a:ln>
            <a:solidFill>
              <a:schemeClr val="accent1">
                <a:shade val="50000"/>
              </a:schemeClr>
            </a:solidFill>
          </a:ln>
        </p:spPr>
        <p:txBody>
          <a:bodyPr wrap="square">
            <a:spAutoFit/>
          </a:bodyPr>
          <a:lstStyle/>
          <a:p>
            <a:pPr algn="ctr" fontAlgn="auto">
              <a:spcBef>
                <a:spcPts val="0"/>
              </a:spcBef>
              <a:spcAft>
                <a:spcPts val="0"/>
              </a:spcAft>
              <a:defRPr/>
            </a:pPr>
            <a:r>
              <a:rPr lang="et-EE" sz="2400" dirty="0">
                <a:latin typeface="Bookman Old Style" pitchFamily="18" charset="0"/>
                <a:cs typeface="+mn-cs"/>
              </a:rPr>
              <a:t>Kasum = müügihind x tegevusmaht – ühiku muutuvkulud x tegevusmaht – püsikulud</a:t>
            </a:r>
          </a:p>
        </p:txBody>
      </p:sp>
      <p:sp>
        <p:nvSpPr>
          <p:cNvPr id="62479" name="TextBox 23"/>
          <p:cNvSpPr txBox="1">
            <a:spLocks noChangeArrowheads="1"/>
          </p:cNvSpPr>
          <p:nvPr/>
        </p:nvSpPr>
        <p:spPr bwMode="auto">
          <a:xfrm>
            <a:off x="1742546" y="4466489"/>
            <a:ext cx="5658921" cy="461665"/>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none">
            <a:spAutoFit/>
          </a:bodyPr>
          <a:lstStyle/>
          <a:p>
            <a:pPr algn="ctr">
              <a:defRPr/>
            </a:pPr>
            <a:r>
              <a:rPr lang="et-EE" sz="2400" dirty="0">
                <a:latin typeface="Bookman Old Style" pitchFamily="18" charset="0"/>
              </a:rPr>
              <a:t>See valem on KMK analüüsi aluseks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7347"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7348"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7349"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7350"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7351"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7352"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7353"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7354"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7355"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17" name="Rectangle 16"/>
          <p:cNvSpPr/>
          <p:nvPr/>
        </p:nvSpPr>
        <p:spPr>
          <a:xfrm>
            <a:off x="395536" y="548680"/>
            <a:ext cx="8305800" cy="954107"/>
          </a:xfrm>
          <a:prstGeom prst="rect">
            <a:avLst/>
          </a:prstGeom>
        </p:spPr>
        <p:txBody>
          <a:bodyPr>
            <a:spAutoFit/>
          </a:bodyPr>
          <a:lstStyle/>
          <a:p>
            <a:pPr algn="ctr" fontAlgn="auto">
              <a:spcBef>
                <a:spcPts val="0"/>
              </a:spcBef>
              <a:spcAft>
                <a:spcPts val="0"/>
              </a:spcAft>
              <a:defRPr/>
            </a:pPr>
            <a:r>
              <a:rPr lang="et-EE" sz="2800" b="1" dirty="0">
                <a:solidFill>
                  <a:prstClr val="black"/>
                </a:solidFill>
                <a:latin typeface="Bookman Old Style" pitchFamily="18" charset="0"/>
                <a:ea typeface="+mj-ea"/>
                <a:cs typeface="+mj-cs"/>
              </a:rPr>
              <a:t>Kulu-maht-kasum analüüs matemaatiline meetod</a:t>
            </a:r>
            <a:endParaRPr lang="et-EE" sz="2800" b="1" dirty="0">
              <a:latin typeface="Bookman Old Style" pitchFamily="18" charset="0"/>
              <a:cs typeface="+mn-cs"/>
            </a:endParaRPr>
          </a:p>
        </p:txBody>
      </p:sp>
      <p:sp>
        <p:nvSpPr>
          <p:cNvPr id="57359" name="Rectangle 19"/>
          <p:cNvSpPr>
            <a:spLocks noChangeArrowheads="1"/>
          </p:cNvSpPr>
          <p:nvPr/>
        </p:nvSpPr>
        <p:spPr bwMode="auto">
          <a:xfrm>
            <a:off x="395536" y="2204864"/>
            <a:ext cx="8229600" cy="830997"/>
          </a:xfrm>
          <a:prstGeom prst="rect">
            <a:avLst/>
          </a:prstGeom>
          <a:noFill/>
          <a:ln w="9525">
            <a:noFill/>
            <a:miter lim="800000"/>
            <a:headEnd/>
            <a:tailEnd/>
          </a:ln>
        </p:spPr>
        <p:txBody>
          <a:bodyPr>
            <a:spAutoFit/>
          </a:bodyPr>
          <a:lstStyle/>
          <a:p>
            <a:pPr algn="ctr"/>
            <a:r>
              <a:rPr lang="et-EE" sz="2400" dirty="0">
                <a:latin typeface="Bookman Old Style" pitchFamily="18" charset="0"/>
              </a:rPr>
              <a:t>Müügihind x müügikogus – muutuvkulude määr x tegevusmaht – püsivkulud = 0</a:t>
            </a:r>
          </a:p>
        </p:txBody>
      </p:sp>
      <p:sp>
        <p:nvSpPr>
          <p:cNvPr id="14" name="Rectangle 13"/>
          <p:cNvSpPr/>
          <p:nvPr/>
        </p:nvSpPr>
        <p:spPr>
          <a:xfrm>
            <a:off x="282126" y="5085184"/>
            <a:ext cx="8754370" cy="769441"/>
          </a:xfrm>
          <a:prstGeom prst="rect">
            <a:avLst/>
          </a:prstGeom>
        </p:spPr>
        <p:txBody>
          <a:bodyPr wrap="square">
            <a:spAutoFit/>
          </a:bodyPr>
          <a:lstStyle/>
          <a:p>
            <a:r>
              <a:rPr lang="et-EE" sz="2200" dirty="0">
                <a:latin typeface="Bookman Old Style" pitchFamily="18" charset="0"/>
              </a:rPr>
              <a:t>Kasumilävi on kergesti leitav eeltoodud valemist, kui lähtume sellest, et kasumiläve punktis on nullkasum.</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7347"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7348"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7349"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7350"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7351"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7352"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7353"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7354"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7355"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17" name="Rectangle 16"/>
          <p:cNvSpPr/>
          <p:nvPr/>
        </p:nvSpPr>
        <p:spPr>
          <a:xfrm>
            <a:off x="467544" y="188640"/>
            <a:ext cx="8305800" cy="461963"/>
          </a:xfrm>
          <a:prstGeom prst="rect">
            <a:avLst/>
          </a:prstGeom>
        </p:spPr>
        <p:txBody>
          <a:bodyPr>
            <a:spAutoFit/>
          </a:bodyPr>
          <a:lstStyle/>
          <a:p>
            <a:pPr fontAlgn="auto">
              <a:spcBef>
                <a:spcPts val="0"/>
              </a:spcBef>
              <a:spcAft>
                <a:spcPts val="0"/>
              </a:spcAft>
              <a:defRPr/>
            </a:pPr>
            <a:r>
              <a:rPr lang="et-EE" sz="2400" b="1" dirty="0">
                <a:solidFill>
                  <a:srgbClr val="00B050"/>
                </a:solidFill>
                <a:latin typeface="Bookman Old Style" pitchFamily="18" charset="0"/>
                <a:ea typeface="+mj-ea"/>
                <a:cs typeface="+mj-cs"/>
              </a:rPr>
              <a:t>Kulu-maht-kasum analüüs matemaatiline meetod</a:t>
            </a:r>
            <a:endParaRPr lang="et-EE" b="1" dirty="0">
              <a:solidFill>
                <a:srgbClr val="00B050"/>
              </a:solidFill>
              <a:latin typeface="Bookman Old Style" pitchFamily="18" charset="0"/>
            </a:endParaRPr>
          </a:p>
        </p:txBody>
      </p:sp>
      <p:sp>
        <p:nvSpPr>
          <p:cNvPr id="57359" name="Rectangle 19"/>
          <p:cNvSpPr>
            <a:spLocks noChangeArrowheads="1"/>
          </p:cNvSpPr>
          <p:nvPr/>
        </p:nvSpPr>
        <p:spPr bwMode="auto">
          <a:xfrm>
            <a:off x="251520" y="874095"/>
            <a:ext cx="8784976" cy="2123658"/>
          </a:xfrm>
          <a:prstGeom prst="rect">
            <a:avLst/>
          </a:prstGeom>
          <a:noFill/>
          <a:ln w="9525">
            <a:noFill/>
            <a:miter lim="800000"/>
            <a:headEnd/>
            <a:tailEnd/>
          </a:ln>
        </p:spPr>
        <p:txBody>
          <a:bodyPr wrap="square">
            <a:spAutoFit/>
          </a:bodyPr>
          <a:lstStyle/>
          <a:p>
            <a:r>
              <a:rPr lang="et-EE" sz="2200" b="1" dirty="0">
                <a:latin typeface="Bookman Old Style" pitchFamily="18" charset="0"/>
              </a:rPr>
              <a:t>Näide: </a:t>
            </a:r>
          </a:p>
          <a:p>
            <a:r>
              <a:rPr lang="et-EE" sz="2200" dirty="0" err="1">
                <a:latin typeface="Bookman Old Style" pitchFamily="18" charset="0"/>
              </a:rPr>
              <a:t>Puidubutiik</a:t>
            </a:r>
            <a:r>
              <a:rPr lang="et-EE" sz="2200" dirty="0">
                <a:latin typeface="Bookman Old Style" pitchFamily="18" charset="0"/>
              </a:rPr>
              <a:t> OÜ toodab puidust kummuteid. </a:t>
            </a:r>
          </a:p>
          <a:p>
            <a:pPr algn="just"/>
            <a:endParaRPr lang="et-EE" sz="2200" dirty="0">
              <a:latin typeface="Bookman Old Style" pitchFamily="18" charset="0"/>
            </a:endParaRPr>
          </a:p>
          <a:p>
            <a:pPr algn="just"/>
            <a:r>
              <a:rPr lang="et-EE" sz="2200" dirty="0">
                <a:latin typeface="Bookman Old Style" pitchFamily="18" charset="0"/>
              </a:rPr>
              <a:t>Müügihind on </a:t>
            </a:r>
            <a:r>
              <a:rPr lang="et-EE" sz="2200" b="1" dirty="0">
                <a:solidFill>
                  <a:srgbClr val="00B050"/>
                </a:solidFill>
                <a:latin typeface="Bookman Old Style" pitchFamily="18" charset="0"/>
              </a:rPr>
              <a:t>200 eurot</a:t>
            </a:r>
            <a:r>
              <a:rPr lang="et-EE" sz="2200" dirty="0">
                <a:latin typeface="Bookman Old Style" pitchFamily="18" charset="0"/>
              </a:rPr>
              <a:t>, tootmislikud muutuvkulud on 100  eurot  ühiku kohta.  Püsikulud on </a:t>
            </a:r>
            <a:r>
              <a:rPr lang="et-EE" sz="2200" b="1" dirty="0">
                <a:solidFill>
                  <a:srgbClr val="00B050"/>
                </a:solidFill>
                <a:latin typeface="Bookman Old Style" pitchFamily="18" charset="0"/>
              </a:rPr>
              <a:t>10 000 eurot</a:t>
            </a:r>
            <a:r>
              <a:rPr lang="et-EE" sz="2200" dirty="0">
                <a:latin typeface="Bookman Old Style" pitchFamily="18" charset="0"/>
              </a:rPr>
              <a:t>.  Müüdi </a:t>
            </a:r>
            <a:r>
              <a:rPr lang="et-EE" sz="2200" b="1" dirty="0">
                <a:solidFill>
                  <a:srgbClr val="00B050"/>
                </a:solidFill>
                <a:latin typeface="Bookman Old Style" pitchFamily="18" charset="0"/>
              </a:rPr>
              <a:t>50 kummutit.</a:t>
            </a:r>
            <a:r>
              <a:rPr lang="et-EE" sz="2200" dirty="0">
                <a:latin typeface="Bookman Old Style" pitchFamily="18" charset="0"/>
              </a:rPr>
              <a:t> Milline oleks ühe kuu ärikasum?</a:t>
            </a:r>
          </a:p>
        </p:txBody>
      </p:sp>
      <p:sp>
        <p:nvSpPr>
          <p:cNvPr id="2" name="Rectangle 1"/>
          <p:cNvSpPr/>
          <p:nvPr/>
        </p:nvSpPr>
        <p:spPr>
          <a:xfrm>
            <a:off x="304888" y="4725144"/>
            <a:ext cx="8754370" cy="769441"/>
          </a:xfrm>
          <a:prstGeom prst="rect">
            <a:avLst/>
          </a:prstGeom>
        </p:spPr>
        <p:txBody>
          <a:bodyPr wrap="square">
            <a:spAutoFit/>
          </a:bodyPr>
          <a:lstStyle/>
          <a:p>
            <a:r>
              <a:rPr lang="et-EE" sz="2200" dirty="0">
                <a:latin typeface="Bookman Old Style" pitchFamily="18" charset="0"/>
              </a:rPr>
              <a:t>Kasumilävi on kergesti leitav eeltoodud valemist, kui lähtume sellest, et </a:t>
            </a:r>
            <a:r>
              <a:rPr lang="et-EE" sz="2200" b="1" dirty="0">
                <a:latin typeface="Bookman Old Style" pitchFamily="18" charset="0"/>
              </a:rPr>
              <a:t>kasumiläve punktis </a:t>
            </a:r>
            <a:r>
              <a:rPr lang="et-EE" sz="2200" dirty="0">
                <a:latin typeface="Bookman Old Style" pitchFamily="18" charset="0"/>
              </a:rPr>
              <a:t>on </a:t>
            </a:r>
            <a:r>
              <a:rPr lang="et-EE" sz="2200" b="1" dirty="0">
                <a:latin typeface="Bookman Old Style" pitchFamily="18" charset="0"/>
              </a:rPr>
              <a:t>nullkasum.</a:t>
            </a:r>
          </a:p>
        </p:txBody>
      </p:sp>
      <p:sp>
        <p:nvSpPr>
          <p:cNvPr id="3" name="Rectangle 2"/>
          <p:cNvSpPr/>
          <p:nvPr/>
        </p:nvSpPr>
        <p:spPr>
          <a:xfrm>
            <a:off x="471666" y="3501008"/>
            <a:ext cx="8420814" cy="40011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t-EE" sz="2000" b="1" dirty="0">
                <a:solidFill>
                  <a:schemeClr val="tx1"/>
                </a:solidFill>
                <a:latin typeface="Bookman Old Style" pitchFamily="18" charset="0"/>
              </a:rPr>
              <a:t>Kasum = (200 x 50) – (100 x 50) -10 000 = 40 000 eurot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7347"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7348"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7349"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7350"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7351"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7352"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7353"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7354"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7355"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17" name="Rectangle 16"/>
          <p:cNvSpPr/>
          <p:nvPr/>
        </p:nvSpPr>
        <p:spPr>
          <a:xfrm>
            <a:off x="0" y="56675"/>
            <a:ext cx="9144000" cy="492443"/>
          </a:xfrm>
          <a:prstGeom prst="rect">
            <a:avLst/>
          </a:prstGeom>
        </p:spPr>
        <p:txBody>
          <a:bodyPr wrap="square">
            <a:spAutoFit/>
          </a:bodyPr>
          <a:lstStyle/>
          <a:p>
            <a:pPr fontAlgn="auto">
              <a:spcBef>
                <a:spcPts val="0"/>
              </a:spcBef>
              <a:spcAft>
                <a:spcPts val="0"/>
              </a:spcAft>
              <a:defRPr/>
            </a:pPr>
            <a:r>
              <a:rPr lang="et-EE" sz="2600" b="1" dirty="0">
                <a:solidFill>
                  <a:srgbClr val="00B050"/>
                </a:solidFill>
                <a:latin typeface="Bookman Old Style" pitchFamily="18" charset="0"/>
                <a:ea typeface="+mj-ea"/>
                <a:cs typeface="+mj-cs"/>
              </a:rPr>
              <a:t>Kulu-maht-kasum analüüs matemaatiline meetod</a:t>
            </a:r>
            <a:endParaRPr lang="et-EE" sz="2600" b="1" dirty="0">
              <a:solidFill>
                <a:srgbClr val="00B050"/>
              </a:solidFill>
              <a:latin typeface="Bookman Old Style" pitchFamily="18" charset="0"/>
            </a:endParaRPr>
          </a:p>
        </p:txBody>
      </p:sp>
      <p:sp>
        <p:nvSpPr>
          <p:cNvPr id="27650" name="Rectangle 2"/>
          <p:cNvSpPr>
            <a:spLocks noChangeArrowheads="1"/>
          </p:cNvSpPr>
          <p:nvPr/>
        </p:nvSpPr>
        <p:spPr bwMode="auto">
          <a:xfrm>
            <a:off x="165170" y="742180"/>
            <a:ext cx="8352928"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t-EE" sz="2200" b="0" i="0" u="none" strike="noStrike" cap="none" normalizeH="0" baseline="0" dirty="0">
                <a:ln>
                  <a:noFill/>
                </a:ln>
                <a:solidFill>
                  <a:schemeClr val="tx1"/>
                </a:solidFill>
                <a:effectLst/>
                <a:latin typeface="Bookman Old Style" pitchFamily="18" charset="0"/>
                <a:ea typeface="Calibri" pitchFamily="34" charset="0"/>
                <a:cs typeface="Times New Roman" pitchFamily="18" charset="0"/>
              </a:rPr>
              <a:t>Arvutame kasumiläve eelmise näite baasil. </a:t>
            </a:r>
          </a:p>
          <a:p>
            <a:pPr marL="0" marR="0" lvl="0" indent="0" algn="l" defTabSz="914400" rtl="0" eaLnBrk="1" fontAlgn="base" latinLnBrk="0" hangingPunct="1">
              <a:lnSpc>
                <a:spcPct val="100000"/>
              </a:lnSpc>
              <a:spcBef>
                <a:spcPct val="0"/>
              </a:spcBef>
              <a:spcAft>
                <a:spcPct val="0"/>
              </a:spcAft>
              <a:buClrTx/>
              <a:buSzTx/>
              <a:buFontTx/>
              <a:buNone/>
              <a:tabLst/>
            </a:pPr>
            <a:r>
              <a:rPr kumimoji="0" lang="et-EE" sz="2200" b="0" i="0" u="none" strike="noStrike" cap="none" normalizeH="0" baseline="0" dirty="0">
                <a:ln>
                  <a:noFill/>
                </a:ln>
                <a:solidFill>
                  <a:schemeClr val="tx1"/>
                </a:solidFill>
                <a:effectLst/>
                <a:latin typeface="Bookman Old Style" pitchFamily="18" charset="0"/>
                <a:ea typeface="Calibri" pitchFamily="34" charset="0"/>
                <a:cs typeface="Times New Roman" pitchFamily="18" charset="0"/>
              </a:rPr>
              <a:t>Olgu Y kasumilävi naturaalühikutes:</a:t>
            </a:r>
            <a:endParaRPr kumimoji="0" lang="et-EE" sz="2200" b="0" i="0" u="none" strike="noStrike" cap="none" normalizeH="0" baseline="0" dirty="0">
              <a:ln>
                <a:noFill/>
              </a:ln>
              <a:solidFill>
                <a:schemeClr val="tx1"/>
              </a:solidFill>
              <a:effectLst/>
              <a:latin typeface="Bookman Old Style" pitchFamily="18" charset="0"/>
              <a:cs typeface="Arial" pitchFamily="34" charset="0"/>
            </a:endParaRPr>
          </a:p>
        </p:txBody>
      </p:sp>
      <p:sp>
        <p:nvSpPr>
          <p:cNvPr id="27651" name="Rectangle 3"/>
          <p:cNvSpPr>
            <a:spLocks noChangeArrowheads="1"/>
          </p:cNvSpPr>
          <p:nvPr/>
        </p:nvSpPr>
        <p:spPr bwMode="auto">
          <a:xfrm>
            <a:off x="111804" y="2204331"/>
            <a:ext cx="9032196" cy="17851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t-EE" sz="2200" b="0" i="0" u="none" strike="noStrike" cap="none" normalizeH="0" baseline="0" dirty="0">
                <a:ln>
                  <a:noFill/>
                </a:ln>
                <a:solidFill>
                  <a:srgbClr val="000000"/>
                </a:solidFill>
                <a:effectLst/>
                <a:latin typeface="Bookman Old Style" pitchFamily="18" charset="0"/>
                <a:ea typeface="Times New Roman" pitchFamily="18" charset="0"/>
                <a:cs typeface="Times New Roman" pitchFamily="18" charset="0"/>
              </a:rPr>
              <a:t>200 x Y - 100 x Y -10</a:t>
            </a:r>
            <a:r>
              <a:rPr kumimoji="0" lang="et-EE" sz="2200" b="0" i="0" u="none" strike="noStrike" cap="none" normalizeH="0" dirty="0">
                <a:ln>
                  <a:noFill/>
                </a:ln>
                <a:solidFill>
                  <a:srgbClr val="000000"/>
                </a:solidFill>
                <a:effectLst/>
                <a:latin typeface="Bookman Old Style" pitchFamily="18" charset="0"/>
                <a:ea typeface="Times New Roman" pitchFamily="18" charset="0"/>
                <a:cs typeface="Times New Roman" pitchFamily="18" charset="0"/>
              </a:rPr>
              <a:t> </a:t>
            </a:r>
            <a:r>
              <a:rPr kumimoji="0" lang="et-EE" sz="2200" b="0" i="0" u="none" strike="noStrike" cap="none" normalizeH="0" baseline="0" dirty="0">
                <a:ln>
                  <a:noFill/>
                </a:ln>
                <a:solidFill>
                  <a:srgbClr val="000000"/>
                </a:solidFill>
                <a:effectLst/>
                <a:latin typeface="Bookman Old Style" pitchFamily="18" charset="0"/>
                <a:ea typeface="Times New Roman" pitchFamily="18" charset="0"/>
                <a:cs typeface="Times New Roman" pitchFamily="18" charset="0"/>
              </a:rPr>
              <a:t>000 = 0</a:t>
            </a:r>
            <a:endParaRPr kumimoji="0" lang="et-EE" sz="2200" b="0" i="0" u="none" strike="noStrike" cap="none" normalizeH="0" baseline="0" dirty="0">
              <a:ln>
                <a:noFill/>
              </a:ln>
              <a:solidFill>
                <a:schemeClr val="tx1"/>
              </a:solidFill>
              <a:effectLst/>
              <a:latin typeface="Bookman Old Styl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t-EE" sz="2200" b="0" i="0" u="none" strike="noStrike" cap="none" normalizeH="0" baseline="0" dirty="0">
              <a:ln>
                <a:noFill/>
              </a:ln>
              <a:solidFill>
                <a:srgbClr val="000000"/>
              </a:solidFill>
              <a:effectLst/>
              <a:latin typeface="Bookman Old Style"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sz="2200" b="0" i="0" u="none" strike="noStrike" cap="none" normalizeH="0" baseline="0" dirty="0">
                <a:ln>
                  <a:noFill/>
                </a:ln>
                <a:solidFill>
                  <a:srgbClr val="000000"/>
                </a:solidFill>
                <a:effectLst/>
                <a:latin typeface="Bookman Old Style" pitchFamily="18" charset="0"/>
                <a:ea typeface="Times New Roman" pitchFamily="18" charset="0"/>
                <a:cs typeface="Times New Roman" pitchFamily="18" charset="0"/>
              </a:rPr>
              <a:t>x = 10 000/200-100 = 10 000/100 =1</a:t>
            </a:r>
            <a:r>
              <a:rPr kumimoji="0" lang="et-EE" sz="2200" b="0" i="0" u="none" strike="noStrike" cap="none" normalizeH="0" dirty="0">
                <a:ln>
                  <a:noFill/>
                </a:ln>
                <a:solidFill>
                  <a:srgbClr val="000000"/>
                </a:solidFill>
                <a:effectLst/>
                <a:latin typeface="Bookman Old Style" pitchFamily="18" charset="0"/>
                <a:ea typeface="Times New Roman" pitchFamily="18" charset="0"/>
                <a:cs typeface="Times New Roman" pitchFamily="18" charset="0"/>
              </a:rPr>
              <a:t>0</a:t>
            </a:r>
            <a:r>
              <a:rPr kumimoji="0" lang="et-EE" sz="2200" b="0" i="0" u="none" strike="noStrike" cap="none" normalizeH="0" baseline="0" dirty="0">
                <a:ln>
                  <a:noFill/>
                </a:ln>
                <a:solidFill>
                  <a:srgbClr val="000000"/>
                </a:solidFill>
                <a:effectLst/>
                <a:latin typeface="Bookman Old Style" pitchFamily="18" charset="0"/>
                <a:ea typeface="Times New Roman" pitchFamily="18" charset="0"/>
                <a:cs typeface="Times New Roman" pitchFamily="18" charset="0"/>
              </a:rPr>
              <a:t>0</a:t>
            </a:r>
            <a:r>
              <a:rPr kumimoji="0" lang="et-EE" sz="2200" b="0" i="0" u="none" strike="noStrike" cap="none" normalizeH="0" dirty="0">
                <a:ln>
                  <a:noFill/>
                </a:ln>
                <a:solidFill>
                  <a:srgbClr val="000000"/>
                </a:solidFill>
                <a:effectLst/>
                <a:latin typeface="Bookman Old Style" pitchFamily="18" charset="0"/>
                <a:ea typeface="Times New Roman" pitchFamily="18" charset="0"/>
                <a:cs typeface="Times New Roman" pitchFamily="18" charset="0"/>
              </a:rPr>
              <a:t> tükki</a:t>
            </a:r>
            <a:endParaRPr kumimoji="0" lang="et-EE" sz="2200" b="0" i="0" u="none" strike="noStrike" cap="none" normalizeH="0" baseline="0" dirty="0">
              <a:ln>
                <a:noFill/>
              </a:ln>
              <a:solidFill>
                <a:srgbClr val="000000"/>
              </a:solidFill>
              <a:effectLst/>
              <a:latin typeface="Bookman Old Style"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t-EE" sz="2200" dirty="0">
              <a:solidFill>
                <a:srgbClr val="000000"/>
              </a:solidFill>
              <a:latin typeface="Bookman Old Style"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sz="2200" b="0" i="0" u="none" strike="noStrike" cap="none" normalizeH="0" baseline="0" dirty="0">
                <a:ln>
                  <a:noFill/>
                </a:ln>
                <a:solidFill>
                  <a:schemeClr val="tx1"/>
                </a:solidFill>
                <a:effectLst/>
                <a:latin typeface="Bookman Old Style" pitchFamily="18" charset="0"/>
                <a:ea typeface="Calibri" pitchFamily="34" charset="0"/>
                <a:cs typeface="Times New Roman" pitchFamily="18" charset="0"/>
              </a:rPr>
              <a:t>Vastus: </a:t>
            </a:r>
            <a:r>
              <a:rPr kumimoji="0" lang="et-EE" sz="2200" b="0" i="0" u="none" strike="noStrike" cap="none" normalizeH="0" baseline="0" dirty="0">
                <a:ln>
                  <a:noFill/>
                </a:ln>
                <a:solidFill>
                  <a:srgbClr val="FF0000"/>
                </a:solidFill>
                <a:effectLst/>
                <a:latin typeface="Bookman Old Style" pitchFamily="18" charset="0"/>
                <a:ea typeface="Calibri" pitchFamily="34" charset="0"/>
                <a:cs typeface="Times New Roman" pitchFamily="18" charset="0"/>
              </a:rPr>
              <a:t>Firma peab müüma 100 kummutit, et jõuda kasumisse</a:t>
            </a:r>
            <a:r>
              <a:rPr kumimoji="0" lang="et-EE" sz="2200" b="0" i="0" u="none" strike="noStrike" cap="none" normalizeH="0" baseline="0" dirty="0">
                <a:ln>
                  <a:noFill/>
                </a:ln>
                <a:solidFill>
                  <a:schemeClr val="tx1"/>
                </a:solidFill>
                <a:effectLst/>
                <a:latin typeface="Bookman Old Style" pitchFamily="18" charset="0"/>
                <a:ea typeface="Calibri" pitchFamily="34" charset="0"/>
                <a:cs typeface="Times New Roman" pitchFamily="18" charset="0"/>
              </a:rPr>
              <a:t>.</a:t>
            </a:r>
            <a:endParaRPr kumimoji="0" lang="et-EE" sz="2200" b="0" i="0" u="none" strike="noStrike" cap="none" normalizeH="0" baseline="0" dirty="0">
              <a:ln>
                <a:noFill/>
              </a:ln>
              <a:solidFill>
                <a:schemeClr val="tx1"/>
              </a:solidFill>
              <a:effectLst/>
              <a:latin typeface="Bookman Old Style" pitchFamily="18" charset="0"/>
              <a:cs typeface="Arial" pitchFamily="34" charset="0"/>
            </a:endParaRPr>
          </a:p>
        </p:txBody>
      </p:sp>
      <p:sp>
        <p:nvSpPr>
          <p:cNvPr id="15" name="Rectangle 3"/>
          <p:cNvSpPr>
            <a:spLocks noChangeArrowheads="1"/>
          </p:cNvSpPr>
          <p:nvPr/>
        </p:nvSpPr>
        <p:spPr bwMode="auto">
          <a:xfrm>
            <a:off x="0" y="4509120"/>
            <a:ext cx="9144000"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t-EE" sz="2200" b="0" i="0" u="none" strike="noStrike" cap="none" normalizeH="0" baseline="0" dirty="0">
                <a:ln>
                  <a:noFill/>
                </a:ln>
                <a:solidFill>
                  <a:srgbClr val="000000"/>
                </a:solidFill>
                <a:effectLst/>
                <a:latin typeface="Bookman Old Style" pitchFamily="18" charset="0"/>
                <a:ea typeface="Times New Roman" pitchFamily="18" charset="0"/>
                <a:cs typeface="Times New Roman" pitchFamily="18" charset="0"/>
              </a:rPr>
              <a:t>Kontrollime: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t-EE" sz="2200" b="0" i="0" u="none" strike="noStrike" cap="none" normalizeH="0" baseline="0" dirty="0">
              <a:ln>
                <a:noFill/>
              </a:ln>
              <a:solidFill>
                <a:schemeClr val="tx1"/>
              </a:solidFill>
              <a:effectLst/>
              <a:latin typeface="Bookman Old Style"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t-EE" sz="2200" dirty="0">
                <a:latin typeface="Bookman Old Style" pitchFamily="18" charset="0"/>
                <a:cs typeface="Arial" pitchFamily="34" charset="0"/>
              </a:rPr>
              <a:t>100 kummutit x 200 eurot – 100 kummutit x 100 eurot – 10 000 = 0</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alkiri 1"/>
          <p:cNvSpPr>
            <a:spLocks noGrp="1"/>
          </p:cNvSpPr>
          <p:nvPr>
            <p:ph type="title"/>
          </p:nvPr>
        </p:nvSpPr>
        <p:spPr>
          <a:xfrm>
            <a:off x="395536" y="0"/>
            <a:ext cx="8229600" cy="576064"/>
          </a:xfrm>
        </p:spPr>
        <p:txBody>
          <a:bodyPr>
            <a:normAutofit fontScale="90000"/>
          </a:bodyPr>
          <a:lstStyle/>
          <a:p>
            <a:r>
              <a:rPr lang="et-EE" sz="3200" b="1" dirty="0">
                <a:solidFill>
                  <a:srgbClr val="00B050"/>
                </a:solidFill>
                <a:effectLst>
                  <a:outerShdw blurRad="38100" dist="38100" dir="2700000" algn="tl">
                    <a:srgbClr val="000000">
                      <a:alpha val="43137"/>
                    </a:srgbClr>
                  </a:outerShdw>
                </a:effectLst>
                <a:latin typeface="Bookman Old Style" pitchFamily="18" charset="0"/>
              </a:rPr>
              <a:t>Kasumilävi piirkasumist lähtuvalt</a:t>
            </a:r>
          </a:p>
        </p:txBody>
      </p:sp>
      <p:pic>
        <p:nvPicPr>
          <p:cNvPr id="6" name="Picture 5"/>
          <p:cNvPicPr>
            <a:picLocks noChangeAspect="1"/>
          </p:cNvPicPr>
          <p:nvPr/>
        </p:nvPicPr>
        <p:blipFill>
          <a:blip r:embed="rId2"/>
          <a:stretch>
            <a:fillRect/>
          </a:stretch>
        </p:blipFill>
        <p:spPr>
          <a:xfrm>
            <a:off x="1547664" y="1066923"/>
            <a:ext cx="5904656" cy="265586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8372"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8373"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8374"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8375"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8376"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8377"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8378"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8379"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58380"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t-EE">
              <a:latin typeface="Calibri" pitchFamily="34" charset="0"/>
            </a:endParaRPr>
          </a:p>
        </p:txBody>
      </p:sp>
      <p:sp>
        <p:nvSpPr>
          <p:cNvPr id="2049" name="Rectangle 1"/>
          <p:cNvSpPr>
            <a:spLocks noChangeArrowheads="1"/>
          </p:cNvSpPr>
          <p:nvPr/>
        </p:nvSpPr>
        <p:spPr bwMode="auto">
          <a:xfrm>
            <a:off x="0" y="-33010"/>
            <a:ext cx="9144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sz="2800" b="1" i="0" u="none" strike="noStrike" cap="none" normalizeH="0" baseline="0" dirty="0">
                <a:ln>
                  <a:noFill/>
                </a:ln>
                <a:solidFill>
                  <a:srgbClr val="00B050"/>
                </a:solidFill>
                <a:effectLst>
                  <a:outerShdw blurRad="38100" dist="38100" dir="2700000" algn="tl">
                    <a:srgbClr val="000000">
                      <a:alpha val="43137"/>
                    </a:srgbClr>
                  </a:outerShdw>
                </a:effectLst>
                <a:latin typeface="Bookman Old Style" pitchFamily="18" charset="0"/>
                <a:ea typeface="Calibri" pitchFamily="34" charset="0"/>
                <a:cs typeface="Times New Roman" pitchFamily="18" charset="0"/>
              </a:rPr>
              <a:t>Piirkasumist lähtuv KMK analüüs </a:t>
            </a:r>
            <a:endParaRPr kumimoji="0" lang="et-EE" sz="2800" b="1" i="0" u="none" strike="noStrike" cap="none" normalizeH="0" baseline="0" dirty="0">
              <a:ln>
                <a:noFill/>
              </a:ln>
              <a:solidFill>
                <a:srgbClr val="00B050"/>
              </a:solidFill>
              <a:effectLst>
                <a:outerShdw blurRad="38100" dist="38100" dir="2700000" algn="tl">
                  <a:srgbClr val="000000">
                    <a:alpha val="43137"/>
                  </a:srgbClr>
                </a:outerShdw>
              </a:effectLst>
              <a:latin typeface="Bookman Old Style" pitchFamily="18" charset="0"/>
              <a:cs typeface="Arial" pitchFamily="34" charset="0"/>
            </a:endParaRPr>
          </a:p>
        </p:txBody>
      </p:sp>
      <p:sp>
        <p:nvSpPr>
          <p:cNvPr id="20" name="Ristkülik 19"/>
          <p:cNvSpPr/>
          <p:nvPr/>
        </p:nvSpPr>
        <p:spPr>
          <a:xfrm>
            <a:off x="827584" y="1124744"/>
            <a:ext cx="7344816" cy="1200329"/>
          </a:xfrm>
          <a:prstGeom prst="rect">
            <a:avLst/>
          </a:prstGeom>
        </p:spPr>
        <p:txBody>
          <a:bodyPr wrap="square">
            <a:spAutoFit/>
          </a:bodyPr>
          <a:lstStyle/>
          <a:p>
            <a:r>
              <a:rPr lang="et-EE" sz="2400" dirty="0">
                <a:latin typeface="Bookman Old Style" pitchFamily="18" charset="0"/>
              </a:rPr>
              <a:t>Lisaks piirkasumi väljatoomisele kogusummas ja ühiku kohta on seda võimalik väljendada ka protsentides (piirkasumimäärana):</a:t>
            </a:r>
          </a:p>
        </p:txBody>
      </p:sp>
      <p:sp>
        <p:nvSpPr>
          <p:cNvPr id="17" name="Ristkülik 16"/>
          <p:cNvSpPr/>
          <p:nvPr/>
        </p:nvSpPr>
        <p:spPr>
          <a:xfrm>
            <a:off x="827584" y="2780929"/>
            <a:ext cx="8208912" cy="46166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r>
              <a:rPr lang="et-EE" sz="2400" b="1" dirty="0">
                <a:solidFill>
                  <a:prstClr val="black"/>
                </a:solidFill>
                <a:latin typeface="Bookman Old Style" pitchFamily="18" charset="0"/>
              </a:rPr>
              <a:t>Piirkasumimäär =  piirkasum /müügikäive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95536" y="0"/>
            <a:ext cx="8229600" cy="576064"/>
          </a:xfrm>
        </p:spPr>
        <p:txBody>
          <a:bodyPr>
            <a:normAutofit fontScale="90000"/>
          </a:bodyPr>
          <a:lstStyle/>
          <a:p>
            <a:r>
              <a:rPr lang="et-EE" sz="3200" b="1" dirty="0">
                <a:solidFill>
                  <a:srgbClr val="00B050"/>
                </a:solidFill>
                <a:effectLst>
                  <a:outerShdw blurRad="38100" dist="38100" dir="2700000" algn="tl">
                    <a:srgbClr val="000000">
                      <a:alpha val="43137"/>
                    </a:srgbClr>
                  </a:outerShdw>
                </a:effectLst>
                <a:latin typeface="Bookman Old Style" pitchFamily="18" charset="0"/>
              </a:rPr>
              <a:t>Piirkasumimäär</a:t>
            </a:r>
          </a:p>
        </p:txBody>
      </p:sp>
      <p:sp>
        <p:nvSpPr>
          <p:cNvPr id="3" name="Sisu kohatäide 2"/>
          <p:cNvSpPr>
            <a:spLocks noGrp="1"/>
          </p:cNvSpPr>
          <p:nvPr>
            <p:ph idx="1"/>
          </p:nvPr>
        </p:nvSpPr>
        <p:spPr>
          <a:xfrm>
            <a:off x="457200" y="3212976"/>
            <a:ext cx="8229600" cy="2664296"/>
          </a:xfrm>
        </p:spPr>
        <p:style>
          <a:lnRef idx="1">
            <a:schemeClr val="accent2"/>
          </a:lnRef>
          <a:fillRef idx="2">
            <a:schemeClr val="accent2"/>
          </a:fillRef>
          <a:effectRef idx="1">
            <a:schemeClr val="accent2"/>
          </a:effectRef>
          <a:fontRef idx="minor">
            <a:schemeClr val="dk1"/>
          </a:fontRef>
        </p:style>
        <p:txBody>
          <a:bodyPr>
            <a:normAutofit/>
          </a:bodyPr>
          <a:lstStyle/>
          <a:p>
            <a:pPr algn="just">
              <a:buNone/>
            </a:pPr>
            <a:r>
              <a:rPr lang="et-EE" dirty="0"/>
              <a:t>	</a:t>
            </a:r>
            <a:r>
              <a:rPr lang="et-EE" sz="2200" dirty="0">
                <a:latin typeface="Bookman Old Style" pitchFamily="18" charset="0"/>
              </a:rPr>
              <a:t>Piirkasumimäär on 50%, st et müügi suurenemisel 1 euro võrra  suureneb kasum 50 sendi võrra. Kasum suureneb ka 50 sendi võrra. </a:t>
            </a:r>
          </a:p>
          <a:p>
            <a:pPr algn="just">
              <a:buNone/>
            </a:pPr>
            <a:endParaRPr lang="et-EE" sz="2200" dirty="0">
              <a:latin typeface="Bookman Old Style" pitchFamily="18" charset="0"/>
            </a:endParaRPr>
          </a:p>
          <a:p>
            <a:pPr algn="just">
              <a:buNone/>
            </a:pPr>
            <a:r>
              <a:rPr lang="et-EE" sz="2200" dirty="0">
                <a:latin typeface="Bookman Old Style" pitchFamily="18" charset="0"/>
              </a:rPr>
              <a:t>Kui firma kavatseb suurendada müügikäivet 15000 võrra, suureneb kasum 15000 x 50% = 7500 euro võrra. </a:t>
            </a:r>
          </a:p>
        </p:txBody>
      </p:sp>
      <p:sp>
        <p:nvSpPr>
          <p:cNvPr id="4" name="Ristkülik 3"/>
          <p:cNvSpPr/>
          <p:nvPr/>
        </p:nvSpPr>
        <p:spPr>
          <a:xfrm>
            <a:off x="35496" y="836713"/>
            <a:ext cx="9108504" cy="430887"/>
          </a:xfrm>
          <a:prstGeom prst="rect">
            <a:avLst/>
          </a:prstGeom>
        </p:spPr>
        <p:txBody>
          <a:bodyPr wrap="square">
            <a:spAutoFit/>
          </a:bodyPr>
          <a:lstStyle/>
          <a:p>
            <a:r>
              <a:rPr lang="et-EE" sz="2200" dirty="0">
                <a:solidFill>
                  <a:prstClr val="black"/>
                </a:solidFill>
                <a:latin typeface="Bookman Old Style" pitchFamily="18" charset="0"/>
              </a:rPr>
              <a:t>Meie näite puhul on piirkasumimäära välja toomine  järgmine:</a:t>
            </a:r>
            <a:endParaRPr lang="et-EE" sz="2200" dirty="0">
              <a:latin typeface="Bookman Old Style" pitchFamily="18" charset="0"/>
            </a:endParaRPr>
          </a:p>
        </p:txBody>
      </p:sp>
      <p:sp>
        <p:nvSpPr>
          <p:cNvPr id="5" name="Ristkülik 4"/>
          <p:cNvSpPr/>
          <p:nvPr/>
        </p:nvSpPr>
        <p:spPr>
          <a:xfrm>
            <a:off x="2051720" y="1988840"/>
            <a:ext cx="5636479"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t-EE" sz="2400" dirty="0">
                <a:latin typeface="Bookman Old Style" pitchFamily="18" charset="0"/>
              </a:rPr>
              <a:t>Piirkasumimäär = 100 / 200 = 50%.</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u kohatäide 2"/>
          <p:cNvSpPr>
            <a:spLocks noGrp="1"/>
          </p:cNvSpPr>
          <p:nvPr>
            <p:ph idx="1"/>
          </p:nvPr>
        </p:nvSpPr>
        <p:spPr>
          <a:xfrm>
            <a:off x="467544" y="908720"/>
            <a:ext cx="8229600" cy="4525963"/>
          </a:xfrm>
        </p:spPr>
        <p:txBody>
          <a:bodyPr>
            <a:normAutofit lnSpcReduction="10000"/>
          </a:bodyPr>
          <a:lstStyle/>
          <a:p>
            <a:pPr algn="just"/>
            <a:r>
              <a:rPr lang="et-EE" sz="2400" dirty="0">
                <a:latin typeface="Bookman Old Style" pitchFamily="18" charset="0"/>
              </a:rPr>
              <a:t>Mida suurem on piirkasumimäär, seda  kasumlikum see toode on, kuna iga müüdud ühik annab suurema piirkasumi summa püsivkulude katteks ning kasumi teenimiseks. Kui toote piirkasum on positiivne, võib tema valmistamine olla kasulik isegi siis, kui mitte kõik toote kohta tulevad kulud on kaetud, kuna piirkasum katab siiski mingi osa üldistest (</a:t>
            </a:r>
            <a:r>
              <a:rPr lang="et-EE" sz="2400" dirty="0" err="1">
                <a:latin typeface="Bookman Old Style" pitchFamily="18" charset="0"/>
              </a:rPr>
              <a:t>jaotatatud</a:t>
            </a:r>
            <a:r>
              <a:rPr lang="et-EE" sz="2400" dirty="0">
                <a:latin typeface="Bookman Old Style" pitchFamily="18" charset="0"/>
              </a:rPr>
              <a:t>) püsivkuludest. </a:t>
            </a:r>
          </a:p>
          <a:p>
            <a:pPr algn="just">
              <a:buNone/>
            </a:pPr>
            <a:r>
              <a:rPr lang="et-EE" sz="2400" dirty="0">
                <a:latin typeface="Bookman Old Style" pitchFamily="18" charset="0"/>
              </a:rPr>
              <a:t>	Mida suurem on muutuvkulude osakaal, seda madalam on piirkasumimäär. Mida suurem püsivkulude osakaal, seda kasumlikum on toota teda rohkem.  </a:t>
            </a:r>
          </a:p>
          <a:p>
            <a:endParaRPr lang="et-EE" sz="2400" dirty="0">
              <a:latin typeface="Bookman Old Style" pitchFamily="18" charset="0"/>
            </a:endParaRPr>
          </a:p>
        </p:txBody>
      </p:sp>
      <p:sp>
        <p:nvSpPr>
          <p:cNvPr id="4" name="Pealkiri 1"/>
          <p:cNvSpPr>
            <a:spLocks noGrp="1"/>
          </p:cNvSpPr>
          <p:nvPr>
            <p:ph type="title"/>
          </p:nvPr>
        </p:nvSpPr>
        <p:spPr>
          <a:xfrm>
            <a:off x="395536" y="0"/>
            <a:ext cx="8229600" cy="576064"/>
          </a:xfrm>
        </p:spPr>
        <p:txBody>
          <a:bodyPr>
            <a:normAutofit fontScale="90000"/>
          </a:bodyPr>
          <a:lstStyle/>
          <a:p>
            <a:r>
              <a:rPr lang="et-EE" sz="3200" b="1" dirty="0">
                <a:solidFill>
                  <a:srgbClr val="00B050"/>
                </a:solidFill>
                <a:effectLst>
                  <a:outerShdw blurRad="38100" dist="38100" dir="2700000" algn="tl">
                    <a:srgbClr val="000000">
                      <a:alpha val="43137"/>
                    </a:srgbClr>
                  </a:outerShdw>
                </a:effectLst>
                <a:latin typeface="Bookman Old Style" pitchFamily="18" charset="0"/>
              </a:rPr>
              <a:t>Piirkasumimäär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467544" y="188640"/>
            <a:ext cx="8229600" cy="648072"/>
          </a:xfrm>
        </p:spPr>
        <p:txBody>
          <a:bodyPr>
            <a:normAutofit/>
          </a:bodyPr>
          <a:lstStyle/>
          <a:p>
            <a:r>
              <a:rPr lang="et-EE" sz="2800" b="1" dirty="0">
                <a:solidFill>
                  <a:srgbClr val="00B050"/>
                </a:solidFill>
                <a:effectLst>
                  <a:outerShdw blurRad="38100" dist="38100" dir="2700000" algn="tl">
                    <a:srgbClr val="000000">
                      <a:alpha val="43137"/>
                    </a:srgbClr>
                  </a:outerShdw>
                </a:effectLst>
                <a:latin typeface="Bookman Old Style" pitchFamily="18" charset="0"/>
              </a:rPr>
              <a:t>PÕHIMÕISTED</a:t>
            </a:r>
          </a:p>
        </p:txBody>
      </p:sp>
      <p:sp>
        <p:nvSpPr>
          <p:cNvPr id="3" name="Sisu kohatäide 2"/>
          <p:cNvSpPr>
            <a:spLocks noGrp="1"/>
          </p:cNvSpPr>
          <p:nvPr>
            <p:ph idx="1"/>
          </p:nvPr>
        </p:nvSpPr>
        <p:spPr>
          <a:xfrm>
            <a:off x="251520" y="1052737"/>
            <a:ext cx="8445624" cy="4464496"/>
          </a:xfrm>
        </p:spPr>
        <p:txBody>
          <a:bodyPr>
            <a:normAutofit/>
          </a:bodyPr>
          <a:lstStyle/>
          <a:p>
            <a:pPr algn="just">
              <a:buFont typeface="Wingdings" panose="05000000000000000000" pitchFamily="2" charset="2"/>
              <a:buChar char="Ø"/>
            </a:pPr>
            <a:r>
              <a:rPr lang="et-EE" sz="2200" dirty="0">
                <a:latin typeface="Bookman Old Style" pitchFamily="18" charset="0"/>
              </a:rPr>
              <a:t>Kulu-maht-kasum analüüs KMK-ANALÜÜS (</a:t>
            </a:r>
            <a:r>
              <a:rPr lang="et-EE" sz="2200" i="1" dirty="0" err="1">
                <a:latin typeface="Bookman Old Style" pitchFamily="18" charset="0"/>
              </a:rPr>
              <a:t>Break-even-point</a:t>
            </a:r>
            <a:r>
              <a:rPr lang="et-EE" sz="2200" i="1" dirty="0">
                <a:latin typeface="Bookman Old Style" pitchFamily="18" charset="0"/>
              </a:rPr>
              <a:t> </a:t>
            </a:r>
            <a:r>
              <a:rPr lang="et-EE" sz="2200" i="1" dirty="0" err="1">
                <a:latin typeface="Bookman Old Style" pitchFamily="18" charset="0"/>
              </a:rPr>
              <a:t>analysis</a:t>
            </a:r>
            <a:r>
              <a:rPr lang="et-EE" sz="2200" dirty="0">
                <a:latin typeface="Bookman Old Style" pitchFamily="18" charset="0"/>
              </a:rPr>
              <a:t>) on kulude käitumise analüüs, mis lähtub kulude, müügimahu (tootmismahu) ja kasumi omavahelistest seostest.</a:t>
            </a:r>
          </a:p>
          <a:p>
            <a:pPr algn="just">
              <a:buFont typeface="Wingdings" panose="05000000000000000000" pitchFamily="2" charset="2"/>
              <a:buChar char="Ø"/>
            </a:pPr>
            <a:endParaRPr lang="et-EE" sz="2200" dirty="0">
              <a:latin typeface="Bookman Old Style" pitchFamily="18" charset="0"/>
            </a:endParaRPr>
          </a:p>
          <a:p>
            <a:pPr algn="just">
              <a:buFont typeface="Wingdings" panose="05000000000000000000" pitchFamily="2" charset="2"/>
              <a:buChar char="Ø"/>
            </a:pPr>
            <a:endParaRPr lang="et-EE" sz="2200" dirty="0">
              <a:latin typeface="Bookman Old Style" pitchFamily="18" charset="0"/>
            </a:endParaRPr>
          </a:p>
          <a:p>
            <a:pPr algn="just">
              <a:buFont typeface="Wingdings" panose="05000000000000000000" pitchFamily="2" charset="2"/>
              <a:buChar char="Ø"/>
            </a:pPr>
            <a:r>
              <a:rPr lang="et-EE" sz="2200" dirty="0">
                <a:latin typeface="Bookman Old Style" pitchFamily="18" charset="0"/>
              </a:rPr>
              <a:t>KMK-analüüsi rakendatakse näiteks müügi- ja tootmisstruktuuri kujundamisel, hinnakujunduses, plaaniväliste tellimuste aktsepteerimise/mitteaktsepteerimine otsustamisel jne.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u kohatäide 2"/>
          <p:cNvSpPr>
            <a:spLocks noGrp="1"/>
          </p:cNvSpPr>
          <p:nvPr>
            <p:ph idx="1"/>
          </p:nvPr>
        </p:nvSpPr>
        <p:spPr>
          <a:xfrm>
            <a:off x="457200" y="731060"/>
            <a:ext cx="8229600" cy="3960440"/>
          </a:xfrm>
        </p:spPr>
        <p:txBody>
          <a:bodyPr>
            <a:normAutofit/>
          </a:bodyPr>
          <a:lstStyle/>
          <a:p>
            <a:pPr marL="0" indent="0" algn="just">
              <a:buNone/>
            </a:pPr>
            <a:r>
              <a:rPr lang="et-EE" sz="2400" dirty="0">
                <a:latin typeface="Bookman Old Style" panose="02050604050505020204" pitchFamily="18" charset="0"/>
              </a:rPr>
              <a:t>Kuna piirkasum on summa, mis jääb üle püsikulude katmiseks ning kasumilävepunktis on nullkasum, võime väita, et kasumilävepunktis võrdub kasum püsikuludega. </a:t>
            </a:r>
          </a:p>
          <a:p>
            <a:pPr marL="0" indent="0" algn="just">
              <a:buNone/>
            </a:pPr>
            <a:endParaRPr lang="et-EE" sz="2400" dirty="0">
              <a:latin typeface="Bookman Old Style" panose="02050604050505020204" pitchFamily="18" charset="0"/>
            </a:endParaRPr>
          </a:p>
          <a:p>
            <a:pPr marL="0" indent="0" algn="just">
              <a:buNone/>
            </a:pPr>
            <a:r>
              <a:rPr lang="et-EE" sz="2400" dirty="0">
                <a:latin typeface="Bookman Old Style" panose="02050604050505020204" pitchFamily="18" charset="0"/>
              </a:rPr>
              <a:t>Võttes arvesse veel seda, et piirkasum võrdub piirkasumiga ühiku kohta, mis on korrutatud müüdud ühikute arvuga, saame järgmise valemi kasumilävepunkti arvutamiseks.	</a:t>
            </a:r>
          </a:p>
        </p:txBody>
      </p:sp>
      <p:sp>
        <p:nvSpPr>
          <p:cNvPr id="4" name="Pealkiri 1"/>
          <p:cNvSpPr>
            <a:spLocks noGrp="1"/>
          </p:cNvSpPr>
          <p:nvPr>
            <p:ph type="title"/>
          </p:nvPr>
        </p:nvSpPr>
        <p:spPr>
          <a:xfrm>
            <a:off x="395536" y="0"/>
            <a:ext cx="8229600" cy="576064"/>
          </a:xfrm>
        </p:spPr>
        <p:txBody>
          <a:bodyPr>
            <a:normAutofit fontScale="90000"/>
          </a:bodyPr>
          <a:lstStyle/>
          <a:p>
            <a:r>
              <a:rPr lang="et-EE" sz="3200" b="1" dirty="0">
                <a:solidFill>
                  <a:srgbClr val="00B050"/>
                </a:solidFill>
                <a:effectLst>
                  <a:outerShdw blurRad="38100" dist="38100" dir="2700000" algn="tl">
                    <a:srgbClr val="000000">
                      <a:alpha val="43137"/>
                    </a:srgbClr>
                  </a:outerShdw>
                </a:effectLst>
                <a:latin typeface="Bookman Old Style" pitchFamily="18" charset="0"/>
              </a:rPr>
              <a:t>Kasumilävi piirkasumist lähtuvalt</a:t>
            </a:r>
          </a:p>
        </p:txBody>
      </p:sp>
      <mc:AlternateContent xmlns:mc="http://schemas.openxmlformats.org/markup-compatibility/2006" xmlns:a14="http://schemas.microsoft.com/office/drawing/2010/main">
        <mc:Choice Requires="a14">
          <p:sp>
            <p:nvSpPr>
              <p:cNvPr id="12" name="TextBox 11"/>
              <p:cNvSpPr txBox="1"/>
              <p:nvPr/>
            </p:nvSpPr>
            <p:spPr>
              <a:xfrm>
                <a:off x="2005895" y="4952183"/>
                <a:ext cx="5626220" cy="763479"/>
              </a:xfrm>
              <a:prstGeom prst="rect">
                <a:avLst/>
              </a:prstGeom>
            </p:spPr>
            <p:style>
              <a:lnRef idx="1">
                <a:schemeClr val="accent6"/>
              </a:lnRef>
              <a:fillRef idx="2">
                <a:schemeClr val="accent6"/>
              </a:fillRef>
              <a:effectRef idx="1">
                <a:schemeClr val="accent6"/>
              </a:effectRef>
              <a:fontRef idx="minor">
                <a:schemeClr val="dk1"/>
              </a:fontRef>
            </p:style>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t-EE" sz="2400" b="0" i="1" smtClean="0">
                          <a:latin typeface="Cambria Math" panose="02040503050406030204" pitchFamily="18" charset="0"/>
                        </a:rPr>
                        <m:t>𝐾𝑎𝑠𝑢𝑚𝑖𝑙</m:t>
                      </m:r>
                      <m:r>
                        <a:rPr lang="et-EE" sz="2400" b="0" i="1" smtClean="0">
                          <a:latin typeface="Cambria Math" panose="02040503050406030204" pitchFamily="18" charset="0"/>
                        </a:rPr>
                        <m:t>ä</m:t>
                      </m:r>
                      <m:r>
                        <a:rPr lang="et-EE" sz="2400" b="0" i="1" smtClean="0">
                          <a:latin typeface="Cambria Math" panose="02040503050406030204" pitchFamily="18" charset="0"/>
                        </a:rPr>
                        <m:t>𝑣𝑖</m:t>
                      </m:r>
                      <m:r>
                        <a:rPr lang="et-EE" sz="2400" b="0" i="1" smtClean="0">
                          <a:latin typeface="Cambria Math" panose="02040503050406030204" pitchFamily="18" charset="0"/>
                        </a:rPr>
                        <m:t> ü</m:t>
                      </m:r>
                      <m:r>
                        <a:rPr lang="et-EE" sz="2400" b="0" i="1" smtClean="0">
                          <a:latin typeface="Cambria Math" panose="02040503050406030204" pitchFamily="18" charset="0"/>
                        </a:rPr>
                        <m:t>h𝑖𝑘𝑢𝑡𝑒𝑠</m:t>
                      </m:r>
                      <m:r>
                        <a:rPr lang="et-EE" sz="2400" b="0" i="1" smtClean="0">
                          <a:latin typeface="Cambria Math" panose="02040503050406030204" pitchFamily="18" charset="0"/>
                          <a:ea typeface="Cambria Math" panose="02040503050406030204" pitchFamily="18" charset="0"/>
                        </a:rPr>
                        <m:t>=</m:t>
                      </m:r>
                      <m:f>
                        <m:fPr>
                          <m:ctrlPr>
                            <a:rPr lang="et-EE" sz="2400" b="0" i="1" smtClean="0">
                              <a:latin typeface="Cambria Math" panose="02040503050406030204" pitchFamily="18" charset="0"/>
                              <a:ea typeface="Cambria Math" panose="02040503050406030204" pitchFamily="18" charset="0"/>
                            </a:rPr>
                          </m:ctrlPr>
                        </m:fPr>
                        <m:num>
                          <m:r>
                            <a:rPr lang="et-EE" sz="2400" b="0" i="1" smtClean="0">
                              <a:latin typeface="Cambria Math" panose="02040503050406030204" pitchFamily="18" charset="0"/>
                              <a:ea typeface="Cambria Math" panose="02040503050406030204" pitchFamily="18" charset="0"/>
                            </a:rPr>
                            <m:t>𝑝</m:t>
                          </m:r>
                          <m:r>
                            <a:rPr lang="et-EE" sz="2400" b="0" i="1" smtClean="0">
                              <a:latin typeface="Cambria Math" panose="02040503050406030204" pitchFamily="18" charset="0"/>
                              <a:ea typeface="Cambria Math" panose="02040503050406030204" pitchFamily="18" charset="0"/>
                            </a:rPr>
                            <m:t>ü</m:t>
                          </m:r>
                          <m:r>
                            <a:rPr lang="et-EE" sz="2400" b="0" i="1" smtClean="0">
                              <a:latin typeface="Cambria Math" panose="02040503050406030204" pitchFamily="18" charset="0"/>
                              <a:ea typeface="Cambria Math" panose="02040503050406030204" pitchFamily="18" charset="0"/>
                            </a:rPr>
                            <m:t>𝑠𝑖𝑘𝑢𝑙𝑢𝑑</m:t>
                          </m:r>
                        </m:num>
                        <m:den>
                          <m:r>
                            <a:rPr lang="et-EE" sz="2400" b="0" i="1" smtClean="0">
                              <a:latin typeface="Cambria Math" panose="02040503050406030204" pitchFamily="18" charset="0"/>
                              <a:ea typeface="Cambria Math" panose="02040503050406030204" pitchFamily="18" charset="0"/>
                            </a:rPr>
                            <m:t>ü</m:t>
                          </m:r>
                          <m:r>
                            <a:rPr lang="et-EE" sz="2400" b="0" i="1" smtClean="0">
                              <a:latin typeface="Cambria Math" panose="02040503050406030204" pitchFamily="18" charset="0"/>
                              <a:ea typeface="Cambria Math" panose="02040503050406030204" pitchFamily="18" charset="0"/>
                            </a:rPr>
                            <m:t>h𝑖𝑘𝑢</m:t>
                          </m:r>
                          <m:r>
                            <a:rPr lang="et-EE" sz="2400" b="0" i="1" smtClean="0">
                              <a:latin typeface="Cambria Math" panose="02040503050406030204" pitchFamily="18" charset="0"/>
                              <a:ea typeface="Cambria Math" panose="02040503050406030204" pitchFamily="18" charset="0"/>
                            </a:rPr>
                            <m:t> </m:t>
                          </m:r>
                          <m:r>
                            <a:rPr lang="et-EE" sz="2400" b="0" i="1" smtClean="0">
                              <a:latin typeface="Cambria Math" panose="02040503050406030204" pitchFamily="18" charset="0"/>
                              <a:ea typeface="Cambria Math" panose="02040503050406030204" pitchFamily="18" charset="0"/>
                            </a:rPr>
                            <m:t>𝑝𝑖𝑖𝑟𝑘𝑎𝑠𝑢𝑚</m:t>
                          </m:r>
                        </m:den>
                      </m:f>
                    </m:oMath>
                  </m:oMathPara>
                </a14:m>
                <a:endParaRPr lang="en-US" sz="2400" dirty="0"/>
              </a:p>
            </p:txBody>
          </p:sp>
        </mc:Choice>
        <mc:Fallback xmlns="">
          <p:sp>
            <p:nvSpPr>
              <p:cNvPr id="12" name="TextBox 11"/>
              <p:cNvSpPr txBox="1">
                <a:spLocks noRot="1" noChangeAspect="1" noMove="1" noResize="1" noEditPoints="1" noAdjustHandles="1" noChangeArrowheads="1" noChangeShapeType="1" noTextEdit="1"/>
              </p:cNvSpPr>
              <p:nvPr/>
            </p:nvSpPr>
            <p:spPr>
              <a:xfrm>
                <a:off x="2005895" y="4952183"/>
                <a:ext cx="5626220" cy="763479"/>
              </a:xfrm>
              <a:prstGeom prst="rect">
                <a:avLst/>
              </a:prstGeom>
              <a:blipFill>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93115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u kohatäide 2"/>
          <p:cNvSpPr>
            <a:spLocks noGrp="1"/>
          </p:cNvSpPr>
          <p:nvPr>
            <p:ph idx="1"/>
          </p:nvPr>
        </p:nvSpPr>
        <p:spPr>
          <a:xfrm>
            <a:off x="544724" y="1052736"/>
            <a:ext cx="7931224" cy="1401796"/>
          </a:xfrm>
        </p:spPr>
        <p:txBody>
          <a:bodyPr>
            <a:normAutofit/>
          </a:bodyPr>
          <a:lstStyle/>
          <a:p>
            <a:pPr marL="0" indent="0" algn="just">
              <a:buNone/>
            </a:pPr>
            <a:r>
              <a:rPr lang="et-EE" sz="2400" dirty="0">
                <a:latin typeface="Bookman Old Style" panose="02050604050505020204" pitchFamily="18" charset="0"/>
              </a:rPr>
              <a:t>Kui meil on vaja teada kasumilävepunkti rahalises väljenduses ehk müügikäibena, siis saame rakendada sellist valemit: </a:t>
            </a:r>
          </a:p>
        </p:txBody>
      </p:sp>
      <p:sp>
        <p:nvSpPr>
          <p:cNvPr id="4" name="Pealkiri 1"/>
          <p:cNvSpPr>
            <a:spLocks noGrp="1"/>
          </p:cNvSpPr>
          <p:nvPr>
            <p:ph type="title"/>
          </p:nvPr>
        </p:nvSpPr>
        <p:spPr>
          <a:xfrm>
            <a:off x="395536" y="0"/>
            <a:ext cx="8229600" cy="576064"/>
          </a:xfrm>
        </p:spPr>
        <p:txBody>
          <a:bodyPr>
            <a:normAutofit fontScale="90000"/>
          </a:bodyPr>
          <a:lstStyle/>
          <a:p>
            <a:r>
              <a:rPr lang="et-EE" sz="3200" b="1" dirty="0">
                <a:solidFill>
                  <a:srgbClr val="00B050"/>
                </a:solidFill>
                <a:effectLst>
                  <a:outerShdw blurRad="38100" dist="38100" dir="2700000" algn="tl">
                    <a:srgbClr val="000000">
                      <a:alpha val="43137"/>
                    </a:srgbClr>
                  </a:outerShdw>
                </a:effectLst>
                <a:latin typeface="Bookman Old Style" pitchFamily="18" charset="0"/>
              </a:rPr>
              <a:t>Kasumilävi piirkasumist lähtuvalt</a:t>
            </a:r>
          </a:p>
        </p:txBody>
      </p:sp>
      <mc:AlternateContent xmlns:mc="http://schemas.openxmlformats.org/markup-compatibility/2006" xmlns:a14="http://schemas.microsoft.com/office/drawing/2010/main">
        <mc:Choice Requires="a14">
          <p:sp>
            <p:nvSpPr>
              <p:cNvPr id="12" name="TextBox 11"/>
              <p:cNvSpPr txBox="1"/>
              <p:nvPr/>
            </p:nvSpPr>
            <p:spPr>
              <a:xfrm>
                <a:off x="899592" y="3140968"/>
                <a:ext cx="6337632" cy="763479"/>
              </a:xfrm>
              <a:prstGeom prst="rect">
                <a:avLst/>
              </a:prstGeom>
            </p:spPr>
            <p:style>
              <a:lnRef idx="1">
                <a:schemeClr val="accent6"/>
              </a:lnRef>
              <a:fillRef idx="2">
                <a:schemeClr val="accent6"/>
              </a:fillRef>
              <a:effectRef idx="1">
                <a:schemeClr val="accent6"/>
              </a:effectRef>
              <a:fontRef idx="minor">
                <a:schemeClr val="dk1"/>
              </a:fontRef>
            </p:style>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t-EE" sz="2400" b="0" i="1" smtClean="0">
                          <a:latin typeface="Cambria Math" panose="02040503050406030204" pitchFamily="18" charset="0"/>
                        </a:rPr>
                        <m:t>𝐾𝑎𝑠𝑢𝑚𝑖𝑙</m:t>
                      </m:r>
                      <m:r>
                        <a:rPr lang="et-EE" sz="2400" b="0" i="1" smtClean="0">
                          <a:latin typeface="Cambria Math" panose="02040503050406030204" pitchFamily="18" charset="0"/>
                        </a:rPr>
                        <m:t>ä</m:t>
                      </m:r>
                      <m:r>
                        <a:rPr lang="et-EE" sz="2400" b="0" i="1" smtClean="0">
                          <a:latin typeface="Cambria Math" panose="02040503050406030204" pitchFamily="18" charset="0"/>
                        </a:rPr>
                        <m:t>𝑣𝑖</m:t>
                      </m:r>
                      <m:r>
                        <a:rPr lang="et-EE" sz="2400" b="0" i="1" smtClean="0">
                          <a:latin typeface="Cambria Math" panose="02040503050406030204" pitchFamily="18" charset="0"/>
                        </a:rPr>
                        <m:t> </m:t>
                      </m:r>
                      <m:r>
                        <a:rPr lang="et-EE" sz="2400" b="0" i="1" smtClean="0">
                          <a:latin typeface="Cambria Math" panose="02040503050406030204" pitchFamily="18" charset="0"/>
                        </a:rPr>
                        <m:t>𝑚</m:t>
                      </m:r>
                      <m:r>
                        <a:rPr lang="et-EE" sz="2400" b="0" i="1" smtClean="0">
                          <a:latin typeface="Cambria Math" panose="02040503050406030204" pitchFamily="18" charset="0"/>
                        </a:rPr>
                        <m:t>üü</m:t>
                      </m:r>
                      <m:r>
                        <a:rPr lang="et-EE" sz="2400" b="0" i="1" smtClean="0">
                          <a:latin typeface="Cambria Math" panose="02040503050406030204" pitchFamily="18" charset="0"/>
                        </a:rPr>
                        <m:t>𝑔𝑖𝑘</m:t>
                      </m:r>
                      <m:r>
                        <a:rPr lang="et-EE" sz="2400" b="0" i="1" smtClean="0">
                          <a:latin typeface="Cambria Math" panose="02040503050406030204" pitchFamily="18" charset="0"/>
                        </a:rPr>
                        <m:t>ä</m:t>
                      </m:r>
                      <m:r>
                        <a:rPr lang="et-EE" sz="2400" b="0" i="1" smtClean="0">
                          <a:latin typeface="Cambria Math" panose="02040503050406030204" pitchFamily="18" charset="0"/>
                        </a:rPr>
                        <m:t>𝑖𝑏𝑒𝑛𝑎</m:t>
                      </m:r>
                      <m:r>
                        <a:rPr lang="et-EE" sz="2400" b="0" i="1" smtClean="0">
                          <a:latin typeface="Cambria Math" panose="02040503050406030204" pitchFamily="18" charset="0"/>
                          <a:ea typeface="Cambria Math" panose="02040503050406030204" pitchFamily="18" charset="0"/>
                        </a:rPr>
                        <m:t>=</m:t>
                      </m:r>
                      <m:f>
                        <m:fPr>
                          <m:ctrlPr>
                            <a:rPr lang="et-EE" sz="2400" b="0" i="1" smtClean="0">
                              <a:latin typeface="Cambria Math" panose="02040503050406030204" pitchFamily="18" charset="0"/>
                              <a:ea typeface="Cambria Math" panose="02040503050406030204" pitchFamily="18" charset="0"/>
                            </a:rPr>
                          </m:ctrlPr>
                        </m:fPr>
                        <m:num>
                          <m:r>
                            <a:rPr lang="et-EE" sz="2400" b="0" i="1" smtClean="0">
                              <a:latin typeface="Cambria Math" panose="02040503050406030204" pitchFamily="18" charset="0"/>
                              <a:ea typeface="Cambria Math" panose="02040503050406030204" pitchFamily="18" charset="0"/>
                            </a:rPr>
                            <m:t>𝑝</m:t>
                          </m:r>
                          <m:r>
                            <a:rPr lang="et-EE" sz="2400" b="0" i="1" smtClean="0">
                              <a:latin typeface="Cambria Math" panose="02040503050406030204" pitchFamily="18" charset="0"/>
                              <a:ea typeface="Cambria Math" panose="02040503050406030204" pitchFamily="18" charset="0"/>
                            </a:rPr>
                            <m:t>ü</m:t>
                          </m:r>
                          <m:r>
                            <a:rPr lang="et-EE" sz="2400" b="0" i="1" smtClean="0">
                              <a:latin typeface="Cambria Math" panose="02040503050406030204" pitchFamily="18" charset="0"/>
                              <a:ea typeface="Cambria Math" panose="02040503050406030204" pitchFamily="18" charset="0"/>
                            </a:rPr>
                            <m:t>𝑠𝑖𝑘𝑢𝑙𝑢𝑑</m:t>
                          </m:r>
                        </m:num>
                        <m:den>
                          <m:r>
                            <a:rPr lang="et-EE" sz="2400" b="0" i="1" smtClean="0">
                              <a:latin typeface="Cambria Math" panose="02040503050406030204" pitchFamily="18" charset="0"/>
                              <a:ea typeface="Cambria Math" panose="02040503050406030204" pitchFamily="18" charset="0"/>
                            </a:rPr>
                            <m:t>𝑝𝑖𝑖𝑟𝑘𝑎𝑠𝑢𝑚𝑖𝑚</m:t>
                          </m:r>
                          <m:r>
                            <a:rPr lang="et-EE" sz="2400" b="0" i="1" smtClean="0">
                              <a:latin typeface="Cambria Math" panose="02040503050406030204" pitchFamily="18" charset="0"/>
                              <a:ea typeface="Cambria Math" panose="02040503050406030204" pitchFamily="18" charset="0"/>
                            </a:rPr>
                            <m:t>ää</m:t>
                          </m:r>
                          <m:r>
                            <a:rPr lang="et-EE" sz="2400" b="0" i="1" smtClean="0">
                              <a:latin typeface="Cambria Math" panose="02040503050406030204" pitchFamily="18" charset="0"/>
                              <a:ea typeface="Cambria Math" panose="02040503050406030204" pitchFamily="18" charset="0"/>
                            </a:rPr>
                            <m:t>𝑟</m:t>
                          </m:r>
                        </m:den>
                      </m:f>
                    </m:oMath>
                  </m:oMathPara>
                </a14:m>
                <a:endParaRPr lang="en-US" sz="2400" dirty="0"/>
              </a:p>
            </p:txBody>
          </p:sp>
        </mc:Choice>
        <mc:Fallback xmlns="">
          <p:sp>
            <p:nvSpPr>
              <p:cNvPr id="12" name="TextBox 11"/>
              <p:cNvSpPr txBox="1">
                <a:spLocks noRot="1" noChangeAspect="1" noMove="1" noResize="1" noEditPoints="1" noAdjustHandles="1" noChangeArrowheads="1" noChangeShapeType="1" noTextEdit="1"/>
              </p:cNvSpPr>
              <p:nvPr/>
            </p:nvSpPr>
            <p:spPr>
              <a:xfrm>
                <a:off x="899592" y="3140968"/>
                <a:ext cx="6337632" cy="763479"/>
              </a:xfrm>
              <a:prstGeom prst="rect">
                <a:avLst/>
              </a:prstGeom>
              <a:blipFill>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3391336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alkiri 1"/>
          <p:cNvSpPr>
            <a:spLocks noGrp="1"/>
          </p:cNvSpPr>
          <p:nvPr>
            <p:ph type="title"/>
          </p:nvPr>
        </p:nvSpPr>
        <p:spPr>
          <a:xfrm>
            <a:off x="395536" y="0"/>
            <a:ext cx="8229600" cy="576064"/>
          </a:xfrm>
        </p:spPr>
        <p:txBody>
          <a:bodyPr>
            <a:normAutofit fontScale="90000"/>
          </a:bodyPr>
          <a:lstStyle/>
          <a:p>
            <a:r>
              <a:rPr lang="et-EE" sz="3200" b="1" dirty="0">
                <a:solidFill>
                  <a:srgbClr val="00B050"/>
                </a:solidFill>
                <a:effectLst>
                  <a:outerShdw blurRad="38100" dist="38100" dir="2700000" algn="tl">
                    <a:srgbClr val="000000">
                      <a:alpha val="43137"/>
                    </a:srgbClr>
                  </a:outerShdw>
                </a:effectLst>
                <a:latin typeface="Bookman Old Style" pitchFamily="18" charset="0"/>
              </a:rPr>
              <a:t>Vajalikud valemid</a:t>
            </a:r>
          </a:p>
        </p:txBody>
      </p:sp>
      <mc:AlternateContent xmlns:mc="http://schemas.openxmlformats.org/markup-compatibility/2006" xmlns:a14="http://schemas.microsoft.com/office/drawing/2010/main">
        <mc:Choice Requires="a14">
          <p:sp>
            <p:nvSpPr>
              <p:cNvPr id="12" name="TextBox 11"/>
              <p:cNvSpPr txBox="1"/>
              <p:nvPr/>
            </p:nvSpPr>
            <p:spPr>
              <a:xfrm>
                <a:off x="1187624" y="3861048"/>
                <a:ext cx="6337632" cy="763479"/>
              </a:xfrm>
              <a:prstGeom prst="rect">
                <a:avLst/>
              </a:prstGeom>
            </p:spPr>
            <p:style>
              <a:lnRef idx="1">
                <a:schemeClr val="accent6"/>
              </a:lnRef>
              <a:fillRef idx="2">
                <a:schemeClr val="accent6"/>
              </a:fillRef>
              <a:effectRef idx="1">
                <a:schemeClr val="accent6"/>
              </a:effectRef>
              <a:fontRef idx="minor">
                <a:schemeClr val="dk1"/>
              </a:fontRef>
            </p:style>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t-EE" sz="2400" b="0" i="1" smtClean="0">
                          <a:latin typeface="Cambria Math" panose="02040503050406030204" pitchFamily="18" charset="0"/>
                        </a:rPr>
                        <m:t>𝐾𝑎𝑠𝑢𝑚𝑖𝑙</m:t>
                      </m:r>
                      <m:r>
                        <a:rPr lang="et-EE" sz="2400" b="0" i="1" smtClean="0">
                          <a:latin typeface="Cambria Math" panose="02040503050406030204" pitchFamily="18" charset="0"/>
                        </a:rPr>
                        <m:t>ä</m:t>
                      </m:r>
                      <m:r>
                        <a:rPr lang="et-EE" sz="2400" b="0" i="1" smtClean="0">
                          <a:latin typeface="Cambria Math" panose="02040503050406030204" pitchFamily="18" charset="0"/>
                        </a:rPr>
                        <m:t>𝑣𝑖</m:t>
                      </m:r>
                      <m:r>
                        <a:rPr lang="et-EE" sz="2400" b="0" i="1" smtClean="0">
                          <a:latin typeface="Cambria Math" panose="02040503050406030204" pitchFamily="18" charset="0"/>
                        </a:rPr>
                        <m:t> </m:t>
                      </m:r>
                      <m:r>
                        <a:rPr lang="et-EE" sz="2400" b="0" i="1" smtClean="0">
                          <a:latin typeface="Cambria Math" panose="02040503050406030204" pitchFamily="18" charset="0"/>
                        </a:rPr>
                        <m:t>𝑚</m:t>
                      </m:r>
                      <m:r>
                        <a:rPr lang="et-EE" sz="2400" b="0" i="1" smtClean="0">
                          <a:latin typeface="Cambria Math" panose="02040503050406030204" pitchFamily="18" charset="0"/>
                        </a:rPr>
                        <m:t>üü</m:t>
                      </m:r>
                      <m:r>
                        <a:rPr lang="et-EE" sz="2400" b="0" i="1" smtClean="0">
                          <a:latin typeface="Cambria Math" panose="02040503050406030204" pitchFamily="18" charset="0"/>
                        </a:rPr>
                        <m:t>𝑔𝑖𝑘</m:t>
                      </m:r>
                      <m:r>
                        <a:rPr lang="et-EE" sz="2400" b="0" i="1" smtClean="0">
                          <a:latin typeface="Cambria Math" panose="02040503050406030204" pitchFamily="18" charset="0"/>
                        </a:rPr>
                        <m:t>ä</m:t>
                      </m:r>
                      <m:r>
                        <a:rPr lang="et-EE" sz="2400" b="0" i="1" smtClean="0">
                          <a:latin typeface="Cambria Math" panose="02040503050406030204" pitchFamily="18" charset="0"/>
                        </a:rPr>
                        <m:t>𝑖𝑏𝑒𝑛𝑎</m:t>
                      </m:r>
                      <m:r>
                        <a:rPr lang="et-EE" sz="2400" b="0" i="1" smtClean="0">
                          <a:latin typeface="Cambria Math" panose="02040503050406030204" pitchFamily="18" charset="0"/>
                          <a:ea typeface="Cambria Math" panose="02040503050406030204" pitchFamily="18" charset="0"/>
                        </a:rPr>
                        <m:t>=</m:t>
                      </m:r>
                      <m:f>
                        <m:fPr>
                          <m:ctrlPr>
                            <a:rPr lang="et-EE" sz="2400" b="0" i="1" smtClean="0">
                              <a:latin typeface="Cambria Math" panose="02040503050406030204" pitchFamily="18" charset="0"/>
                              <a:ea typeface="Cambria Math" panose="02040503050406030204" pitchFamily="18" charset="0"/>
                            </a:rPr>
                          </m:ctrlPr>
                        </m:fPr>
                        <m:num>
                          <m:r>
                            <a:rPr lang="et-EE" sz="2400" b="0" i="1" smtClean="0">
                              <a:latin typeface="Cambria Math" panose="02040503050406030204" pitchFamily="18" charset="0"/>
                              <a:ea typeface="Cambria Math" panose="02040503050406030204" pitchFamily="18" charset="0"/>
                            </a:rPr>
                            <m:t>𝑝</m:t>
                          </m:r>
                          <m:r>
                            <a:rPr lang="et-EE" sz="2400" b="0" i="1" smtClean="0">
                              <a:latin typeface="Cambria Math" panose="02040503050406030204" pitchFamily="18" charset="0"/>
                              <a:ea typeface="Cambria Math" panose="02040503050406030204" pitchFamily="18" charset="0"/>
                            </a:rPr>
                            <m:t>ü</m:t>
                          </m:r>
                          <m:r>
                            <a:rPr lang="et-EE" sz="2400" b="0" i="1" smtClean="0">
                              <a:latin typeface="Cambria Math" panose="02040503050406030204" pitchFamily="18" charset="0"/>
                              <a:ea typeface="Cambria Math" panose="02040503050406030204" pitchFamily="18" charset="0"/>
                            </a:rPr>
                            <m:t>𝑠𝑖𝑘𝑢𝑙𝑢𝑑</m:t>
                          </m:r>
                        </m:num>
                        <m:den>
                          <m:r>
                            <a:rPr lang="et-EE" sz="2400" b="0" i="1" smtClean="0">
                              <a:latin typeface="Cambria Math" panose="02040503050406030204" pitchFamily="18" charset="0"/>
                              <a:ea typeface="Cambria Math" panose="02040503050406030204" pitchFamily="18" charset="0"/>
                            </a:rPr>
                            <m:t>𝑝𝑖𝑖𝑟𝑘𝑎𝑠𝑢𝑚𝑖𝑚</m:t>
                          </m:r>
                          <m:r>
                            <a:rPr lang="et-EE" sz="2400" b="0" i="1" smtClean="0">
                              <a:latin typeface="Cambria Math" panose="02040503050406030204" pitchFamily="18" charset="0"/>
                              <a:ea typeface="Cambria Math" panose="02040503050406030204" pitchFamily="18" charset="0"/>
                            </a:rPr>
                            <m:t>ää</m:t>
                          </m:r>
                          <m:r>
                            <a:rPr lang="et-EE" sz="2400" b="0" i="1" smtClean="0">
                              <a:latin typeface="Cambria Math" panose="02040503050406030204" pitchFamily="18" charset="0"/>
                              <a:ea typeface="Cambria Math" panose="02040503050406030204" pitchFamily="18" charset="0"/>
                            </a:rPr>
                            <m:t>𝑟</m:t>
                          </m:r>
                        </m:den>
                      </m:f>
                    </m:oMath>
                  </m:oMathPara>
                </a14:m>
                <a:endParaRPr lang="en-US" sz="2400" dirty="0"/>
              </a:p>
            </p:txBody>
          </p:sp>
        </mc:Choice>
        <mc:Fallback xmlns="">
          <p:sp>
            <p:nvSpPr>
              <p:cNvPr id="12" name="TextBox 11"/>
              <p:cNvSpPr txBox="1">
                <a:spLocks noRot="1" noChangeAspect="1" noMove="1" noResize="1" noEditPoints="1" noAdjustHandles="1" noChangeArrowheads="1" noChangeShapeType="1" noTextEdit="1"/>
              </p:cNvSpPr>
              <p:nvPr/>
            </p:nvSpPr>
            <p:spPr>
              <a:xfrm>
                <a:off x="1187624" y="3861048"/>
                <a:ext cx="6337632" cy="763479"/>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1115616" y="5198068"/>
                <a:ext cx="6624736" cy="763479"/>
              </a:xfrm>
              <a:prstGeom prst="rect">
                <a:avLst/>
              </a:prstGeom>
            </p:spPr>
            <p:style>
              <a:lnRef idx="1">
                <a:schemeClr val="accent6"/>
              </a:lnRef>
              <a:fillRef idx="2">
                <a:schemeClr val="accent6"/>
              </a:fillRef>
              <a:effectRef idx="1">
                <a:schemeClr val="accent6"/>
              </a:effectRef>
              <a:fontRef idx="minor">
                <a:schemeClr val="dk1"/>
              </a:fontRef>
            </p:style>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t-EE" sz="2400" b="0" i="1" smtClean="0">
                          <a:latin typeface="Cambria Math" panose="02040503050406030204" pitchFamily="18" charset="0"/>
                        </a:rPr>
                        <m:t>𝐾𝑎𝑠𝑢𝑚𝑖𝑙</m:t>
                      </m:r>
                      <m:r>
                        <a:rPr lang="et-EE" sz="2400" b="0" i="1" smtClean="0">
                          <a:latin typeface="Cambria Math" panose="02040503050406030204" pitchFamily="18" charset="0"/>
                        </a:rPr>
                        <m:t>ä</m:t>
                      </m:r>
                      <m:r>
                        <a:rPr lang="et-EE" sz="2400" b="0" i="1" smtClean="0">
                          <a:latin typeface="Cambria Math" panose="02040503050406030204" pitchFamily="18" charset="0"/>
                        </a:rPr>
                        <m:t>𝑣𝑖</m:t>
                      </m:r>
                      <m:r>
                        <a:rPr lang="et-EE" sz="2400" b="0" i="1" smtClean="0">
                          <a:latin typeface="Cambria Math" panose="02040503050406030204" pitchFamily="18" charset="0"/>
                        </a:rPr>
                        <m:t> ü</m:t>
                      </m:r>
                      <m:r>
                        <a:rPr lang="et-EE" sz="2400" b="0" i="1" smtClean="0">
                          <a:latin typeface="Cambria Math" panose="02040503050406030204" pitchFamily="18" charset="0"/>
                        </a:rPr>
                        <m:t>h𝑖𝑘𝑢𝑡𝑒𝑠</m:t>
                      </m:r>
                      <m:r>
                        <a:rPr lang="et-EE" sz="2400" b="0" i="1" smtClean="0">
                          <a:latin typeface="Cambria Math" panose="02040503050406030204" pitchFamily="18" charset="0"/>
                          <a:ea typeface="Cambria Math" panose="02040503050406030204" pitchFamily="18" charset="0"/>
                        </a:rPr>
                        <m:t>=</m:t>
                      </m:r>
                      <m:f>
                        <m:fPr>
                          <m:ctrlPr>
                            <a:rPr lang="et-EE" sz="2400" b="0" i="1" smtClean="0">
                              <a:latin typeface="Cambria Math" panose="02040503050406030204" pitchFamily="18" charset="0"/>
                              <a:ea typeface="Cambria Math" panose="02040503050406030204" pitchFamily="18" charset="0"/>
                            </a:rPr>
                          </m:ctrlPr>
                        </m:fPr>
                        <m:num>
                          <m:r>
                            <a:rPr lang="et-EE" sz="2400" b="0" i="1" smtClean="0">
                              <a:latin typeface="Cambria Math" panose="02040503050406030204" pitchFamily="18" charset="0"/>
                              <a:ea typeface="Cambria Math" panose="02040503050406030204" pitchFamily="18" charset="0"/>
                            </a:rPr>
                            <m:t>𝑝</m:t>
                          </m:r>
                          <m:r>
                            <a:rPr lang="et-EE" sz="2400" b="0" i="1" smtClean="0">
                              <a:latin typeface="Cambria Math" panose="02040503050406030204" pitchFamily="18" charset="0"/>
                              <a:ea typeface="Cambria Math" panose="02040503050406030204" pitchFamily="18" charset="0"/>
                            </a:rPr>
                            <m:t>ü</m:t>
                          </m:r>
                          <m:r>
                            <a:rPr lang="et-EE" sz="2400" b="0" i="1" smtClean="0">
                              <a:latin typeface="Cambria Math" panose="02040503050406030204" pitchFamily="18" charset="0"/>
                              <a:ea typeface="Cambria Math" panose="02040503050406030204" pitchFamily="18" charset="0"/>
                            </a:rPr>
                            <m:t>𝑠𝑖𝑘𝑢𝑙𝑢𝑑</m:t>
                          </m:r>
                        </m:num>
                        <m:den>
                          <m:r>
                            <a:rPr lang="et-EE" sz="2400" b="0" i="1" smtClean="0">
                              <a:latin typeface="Cambria Math" panose="02040503050406030204" pitchFamily="18" charset="0"/>
                              <a:ea typeface="Cambria Math" panose="02040503050406030204" pitchFamily="18" charset="0"/>
                            </a:rPr>
                            <m:t>ü</m:t>
                          </m:r>
                          <m:r>
                            <a:rPr lang="et-EE" sz="2400" b="0" i="1" smtClean="0">
                              <a:latin typeface="Cambria Math" panose="02040503050406030204" pitchFamily="18" charset="0"/>
                              <a:ea typeface="Cambria Math" panose="02040503050406030204" pitchFamily="18" charset="0"/>
                            </a:rPr>
                            <m:t>h𝑖𝑘𝑢</m:t>
                          </m:r>
                          <m:r>
                            <a:rPr lang="et-EE" sz="2400" b="0" i="1" smtClean="0">
                              <a:latin typeface="Cambria Math" panose="02040503050406030204" pitchFamily="18" charset="0"/>
                              <a:ea typeface="Cambria Math" panose="02040503050406030204" pitchFamily="18" charset="0"/>
                            </a:rPr>
                            <m:t> </m:t>
                          </m:r>
                          <m:r>
                            <a:rPr lang="et-EE" sz="2400" b="0" i="1" smtClean="0">
                              <a:latin typeface="Cambria Math" panose="02040503050406030204" pitchFamily="18" charset="0"/>
                              <a:ea typeface="Cambria Math" panose="02040503050406030204" pitchFamily="18" charset="0"/>
                            </a:rPr>
                            <m:t>𝑝𝑖𝑖𝑟𝑘𝑎𝑠𝑢𝑚</m:t>
                          </m:r>
                        </m:den>
                      </m:f>
                    </m:oMath>
                  </m:oMathPara>
                </a14:m>
                <a:endParaRPr lang="en-US" sz="2400" dirty="0"/>
              </a:p>
            </p:txBody>
          </p:sp>
        </mc:Choice>
        <mc:Fallback xmlns="">
          <p:sp>
            <p:nvSpPr>
              <p:cNvPr id="6" name="TextBox 5"/>
              <p:cNvSpPr txBox="1">
                <a:spLocks noRot="1" noChangeAspect="1" noMove="1" noResize="1" noEditPoints="1" noAdjustHandles="1" noChangeArrowheads="1" noChangeShapeType="1" noTextEdit="1"/>
              </p:cNvSpPr>
              <p:nvPr/>
            </p:nvSpPr>
            <p:spPr>
              <a:xfrm>
                <a:off x="1115616" y="5198068"/>
                <a:ext cx="6624736" cy="763479"/>
              </a:xfrm>
              <a:prstGeom prst="rect">
                <a:avLst/>
              </a:prstGeom>
              <a:blipFill>
                <a:blip r:embed="rId3"/>
                <a:stretch>
                  <a:fillRect/>
                </a:stretch>
              </a:blipFill>
            </p:spPr>
            <p:txBody>
              <a:bodyPr/>
              <a:lstStyle/>
              <a:p>
                <a:r>
                  <a:rPr lang="en-US">
                    <a:noFill/>
                  </a:rPr>
                  <a:t> </a:t>
                </a:r>
              </a:p>
            </p:txBody>
          </p:sp>
        </mc:Fallback>
      </mc:AlternateContent>
      <p:sp>
        <p:nvSpPr>
          <p:cNvPr id="7" name="Ristkülik 16"/>
          <p:cNvSpPr/>
          <p:nvPr/>
        </p:nvSpPr>
        <p:spPr>
          <a:xfrm>
            <a:off x="387113" y="1792233"/>
            <a:ext cx="8208912" cy="46166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lgn="ctr"/>
            <a:r>
              <a:rPr lang="et-EE" sz="2400" b="1" dirty="0">
                <a:solidFill>
                  <a:prstClr val="black"/>
                </a:solidFill>
                <a:latin typeface="Bookman Old Style" pitchFamily="18" charset="0"/>
              </a:rPr>
              <a:t>Piirkasumimäär =  piirkasum /müügitulu</a:t>
            </a:r>
          </a:p>
        </p:txBody>
      </p:sp>
      <p:sp>
        <p:nvSpPr>
          <p:cNvPr id="8" name="Ristkülik 16"/>
          <p:cNvSpPr/>
          <p:nvPr/>
        </p:nvSpPr>
        <p:spPr>
          <a:xfrm>
            <a:off x="323528" y="1056313"/>
            <a:ext cx="8208912" cy="46166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lgn="ctr"/>
            <a:r>
              <a:rPr lang="et-EE" sz="2400" b="1" dirty="0">
                <a:solidFill>
                  <a:prstClr val="black"/>
                </a:solidFill>
                <a:latin typeface="Bookman Old Style" pitchFamily="18" charset="0"/>
              </a:rPr>
              <a:t>Piirkasum =  müügihind – ühiku muutuvkulu</a:t>
            </a:r>
          </a:p>
        </p:txBody>
      </p:sp>
      <p:sp>
        <p:nvSpPr>
          <p:cNvPr id="9" name="Ristkülik 16"/>
          <p:cNvSpPr/>
          <p:nvPr/>
        </p:nvSpPr>
        <p:spPr>
          <a:xfrm>
            <a:off x="402432" y="2659290"/>
            <a:ext cx="8208912" cy="46166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lgn="ctr"/>
            <a:r>
              <a:rPr lang="et-EE" sz="2400" b="1" dirty="0">
                <a:solidFill>
                  <a:prstClr val="black"/>
                </a:solidFill>
                <a:latin typeface="Bookman Old Style" pitchFamily="18" charset="0"/>
              </a:rPr>
              <a:t>Muutuvkulumäär =  muutuvkulu /müügitulu</a:t>
            </a:r>
          </a:p>
        </p:txBody>
      </p:sp>
    </p:spTree>
    <p:extLst>
      <p:ext uri="{BB962C8B-B14F-4D97-AF65-F5344CB8AC3E}">
        <p14:creationId xmlns:p14="http://schemas.microsoft.com/office/powerpoint/2010/main" val="3872615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8">
            <a:extLst>
              <a:ext uri="{FF2B5EF4-FFF2-40B4-BE49-F238E27FC236}">
                <a16:creationId xmlns:a16="http://schemas.microsoft.com/office/drawing/2014/main" id="{35CA38FF-1D1C-4BF4-9A66-82D8A9F07830}"/>
              </a:ext>
            </a:extLst>
          </p:cNvPr>
          <p:cNvSpPr>
            <a:spLocks noGrp="1"/>
          </p:cNvSpPr>
          <p:nvPr>
            <p:ph idx="1"/>
          </p:nvPr>
        </p:nvSpPr>
        <p:spPr>
          <a:xfrm>
            <a:off x="266700" y="3402013"/>
            <a:ext cx="8610600" cy="5995987"/>
          </a:xfrm>
        </p:spPr>
        <p:txBody>
          <a:bodyPr/>
          <a:lstStyle/>
          <a:p>
            <a:pPr algn="just" eaLnBrk="1" hangingPunct="1">
              <a:buFont typeface="Arial" panose="020B0604020202020204" pitchFamily="34" charset="0"/>
              <a:buNone/>
            </a:pPr>
            <a:r>
              <a:rPr lang="et-EE" altLang="en-US" sz="2200" b="1">
                <a:latin typeface="Bookman Old Style" panose="02050604050505020204" pitchFamily="18" charset="0"/>
              </a:rPr>
              <a:t>Muutuvkulud </a:t>
            </a:r>
            <a:r>
              <a:rPr lang="et-EE" altLang="en-US" sz="2200">
                <a:latin typeface="Bookman Old Style" panose="02050604050505020204" pitchFamily="18" charset="0"/>
              </a:rPr>
              <a:t>muutuvad olulisvahemikus proportsionaalselt tegevusmahu muutumisega.</a:t>
            </a:r>
          </a:p>
          <a:p>
            <a:pPr eaLnBrk="1" hangingPunct="1">
              <a:buFont typeface="Arial" panose="020B0604020202020204" pitchFamily="34" charset="0"/>
              <a:buNone/>
            </a:pPr>
            <a:endParaRPr lang="et-EE" altLang="en-US" sz="2200">
              <a:latin typeface="Bookman Old Style" panose="02050604050505020204" pitchFamily="18" charset="0"/>
            </a:endParaRPr>
          </a:p>
          <a:p>
            <a:pPr eaLnBrk="1" hangingPunct="1">
              <a:buFont typeface="Arial" panose="020B0604020202020204" pitchFamily="34" charset="0"/>
              <a:buNone/>
            </a:pPr>
            <a:r>
              <a:rPr lang="et-EE" altLang="en-US" sz="2200" b="1">
                <a:latin typeface="Bookman Old Style" panose="02050604050505020204" pitchFamily="18" charset="0"/>
              </a:rPr>
              <a:t>Olulisvahemik</a:t>
            </a:r>
            <a:r>
              <a:rPr lang="et-EE" altLang="en-US" sz="2200">
                <a:latin typeface="Bookman Old Style" panose="02050604050505020204" pitchFamily="18" charset="0"/>
              </a:rPr>
              <a:t> – tegevustase.</a:t>
            </a:r>
          </a:p>
          <a:p>
            <a:pPr eaLnBrk="1" hangingPunct="1">
              <a:buFont typeface="Arial" panose="020B0604020202020204" pitchFamily="34" charset="0"/>
              <a:buNone/>
            </a:pPr>
            <a:endParaRPr lang="et-EE" altLang="en-US" sz="2200">
              <a:latin typeface="Bookman Old Style" panose="02050604050505020204" pitchFamily="18" charset="0"/>
            </a:endParaRPr>
          </a:p>
          <a:p>
            <a:pPr algn="just" eaLnBrk="1" hangingPunct="1">
              <a:buFont typeface="Arial" panose="020B0604020202020204" pitchFamily="34" charset="0"/>
              <a:buNone/>
            </a:pPr>
            <a:r>
              <a:rPr lang="et-EE" altLang="en-US" sz="2200" b="1">
                <a:latin typeface="Bookman Old Style" panose="02050604050505020204" pitchFamily="18" charset="0"/>
              </a:rPr>
              <a:t>Püsivad kulud </a:t>
            </a:r>
            <a:r>
              <a:rPr lang="et-EE" altLang="en-US" sz="2200">
                <a:latin typeface="Bookman Old Style" panose="02050604050505020204" pitchFamily="18" charset="0"/>
              </a:rPr>
              <a:t>on sellised, mis ei muutu koos tegevusmahuga vaid jäävad konstantseteks.</a:t>
            </a:r>
          </a:p>
        </p:txBody>
      </p:sp>
      <p:sp>
        <p:nvSpPr>
          <p:cNvPr id="14" name="Flowchart: Process 13">
            <a:extLst>
              <a:ext uri="{FF2B5EF4-FFF2-40B4-BE49-F238E27FC236}">
                <a16:creationId xmlns:a16="http://schemas.microsoft.com/office/drawing/2014/main" id="{0554974E-D2F5-4292-9621-026262FE950F}"/>
              </a:ext>
            </a:extLst>
          </p:cNvPr>
          <p:cNvSpPr/>
          <p:nvPr/>
        </p:nvSpPr>
        <p:spPr>
          <a:xfrm>
            <a:off x="1187624" y="848683"/>
            <a:ext cx="6096000" cy="2286000"/>
          </a:xfrm>
          <a:prstGeom prst="flowChartProcess">
            <a:avLst/>
          </a:prstGeom>
        </p:spPr>
        <p:style>
          <a:lnRef idx="1">
            <a:schemeClr val="accent2"/>
          </a:lnRef>
          <a:fillRef idx="2">
            <a:schemeClr val="accent2"/>
          </a:fillRef>
          <a:effectRef idx="1">
            <a:schemeClr val="accent2"/>
          </a:effectRef>
          <a:fontRef idx="minor">
            <a:schemeClr val="dk1"/>
          </a:fontRef>
        </p:style>
        <p:txBody>
          <a:bodyPr anchor="ctr"/>
          <a:lstStyle/>
          <a:p>
            <a:pPr algn="ctr" eaLnBrk="1" fontAlgn="auto" hangingPunct="1">
              <a:spcBef>
                <a:spcPts val="0"/>
              </a:spcBef>
              <a:spcAft>
                <a:spcPts val="0"/>
              </a:spcAft>
              <a:defRPr/>
            </a:pPr>
            <a:r>
              <a:rPr lang="et-EE" sz="2400" b="1" u="sng" dirty="0">
                <a:latin typeface="Bookman Old Style" pitchFamily="18" charset="0"/>
              </a:rPr>
              <a:t>KÄITUMISE JÄRGI:</a:t>
            </a:r>
          </a:p>
          <a:p>
            <a:pPr algn="ctr" eaLnBrk="1" fontAlgn="auto" hangingPunct="1">
              <a:spcBef>
                <a:spcPts val="0"/>
              </a:spcBef>
              <a:spcAft>
                <a:spcPts val="0"/>
              </a:spcAft>
              <a:buFont typeface="Wingdings" pitchFamily="2" charset="2"/>
              <a:buChar char="§"/>
              <a:defRPr/>
            </a:pPr>
            <a:r>
              <a:rPr lang="et-EE" sz="2400" dirty="0">
                <a:latin typeface="Bookman Old Style" pitchFamily="18" charset="0"/>
              </a:rPr>
              <a:t>Muutuvad kulud</a:t>
            </a:r>
          </a:p>
          <a:p>
            <a:pPr algn="ctr" eaLnBrk="1" fontAlgn="auto" hangingPunct="1">
              <a:spcBef>
                <a:spcPts val="0"/>
              </a:spcBef>
              <a:spcAft>
                <a:spcPts val="0"/>
              </a:spcAft>
              <a:buFont typeface="Wingdings" pitchFamily="2" charset="2"/>
              <a:buChar char="§"/>
              <a:defRPr/>
            </a:pPr>
            <a:r>
              <a:rPr lang="et-EE" sz="2400" dirty="0">
                <a:latin typeface="Bookman Old Style" pitchFamily="18" charset="0"/>
              </a:rPr>
              <a:t>Püsivad kulud</a:t>
            </a:r>
          </a:p>
          <a:p>
            <a:pPr algn="ctr" eaLnBrk="1" fontAlgn="auto" hangingPunct="1">
              <a:spcBef>
                <a:spcPts val="0"/>
              </a:spcBef>
              <a:spcAft>
                <a:spcPts val="0"/>
              </a:spcAft>
              <a:buFont typeface="Wingdings" pitchFamily="2" charset="2"/>
              <a:buChar char="§"/>
              <a:defRPr/>
            </a:pPr>
            <a:r>
              <a:rPr lang="et-EE" sz="2400" dirty="0" err="1">
                <a:latin typeface="Bookman Old Style" pitchFamily="18" charset="0"/>
              </a:rPr>
              <a:t>Segakulud</a:t>
            </a:r>
            <a:endParaRPr lang="et-EE" sz="2400" dirty="0">
              <a:latin typeface="Bookman Old Style" pitchFamily="18" charset="0"/>
            </a:endParaRPr>
          </a:p>
          <a:p>
            <a:pPr algn="ctr" eaLnBrk="1" fontAlgn="auto" hangingPunct="1">
              <a:spcBef>
                <a:spcPts val="0"/>
              </a:spcBef>
              <a:spcAft>
                <a:spcPts val="0"/>
              </a:spcAft>
              <a:buFont typeface="Wingdings" pitchFamily="2" charset="2"/>
              <a:buChar char="§"/>
              <a:defRPr/>
            </a:pPr>
            <a:endParaRPr lang="et-EE" sz="2400" dirty="0"/>
          </a:p>
        </p:txBody>
      </p:sp>
      <p:sp>
        <p:nvSpPr>
          <p:cNvPr id="7" name="Rectangle 6">
            <a:extLst>
              <a:ext uri="{FF2B5EF4-FFF2-40B4-BE49-F238E27FC236}">
                <a16:creationId xmlns:a16="http://schemas.microsoft.com/office/drawing/2014/main" id="{FC936A85-B6DB-432D-B11E-ABD48636EF6A}"/>
              </a:ext>
            </a:extLst>
          </p:cNvPr>
          <p:cNvSpPr/>
          <p:nvPr/>
        </p:nvSpPr>
        <p:spPr>
          <a:xfrm>
            <a:off x="657225" y="231775"/>
            <a:ext cx="6935788" cy="585788"/>
          </a:xfrm>
          <a:prstGeom prst="rect">
            <a:avLst/>
          </a:prstGeom>
        </p:spPr>
        <p:txBody>
          <a:bodyPr wrap="none">
            <a:spAutoFit/>
          </a:bodyPr>
          <a:lstStyle/>
          <a:p>
            <a:pPr algn="ctr" eaLnBrk="1" fontAlgn="auto" hangingPunct="1">
              <a:spcAft>
                <a:spcPts val="0"/>
              </a:spcAft>
              <a:buFont typeface="Arial" panose="020B0604020202020204" pitchFamily="34" charset="0"/>
              <a:buNone/>
              <a:defRPr/>
            </a:pPr>
            <a:r>
              <a:rPr lang="et-EE" sz="3200" b="1" dirty="0">
                <a:solidFill>
                  <a:schemeClr val="tx2">
                    <a:lumMod val="75000"/>
                  </a:schemeClr>
                </a:solidFill>
                <a:latin typeface="Bookman Old Style" pitchFamily="18" charset="0"/>
              </a:rPr>
              <a:t>Kulude liigitamise kriteeriumid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Pealkiri 1">
            <a:extLst>
              <a:ext uri="{FF2B5EF4-FFF2-40B4-BE49-F238E27FC236}">
                <a16:creationId xmlns:a16="http://schemas.microsoft.com/office/drawing/2014/main" id="{86FD7D1A-4043-4786-A294-951536C8B119}"/>
              </a:ext>
            </a:extLst>
          </p:cNvPr>
          <p:cNvSpPr>
            <a:spLocks noGrp="1"/>
          </p:cNvSpPr>
          <p:nvPr>
            <p:ph type="title"/>
          </p:nvPr>
        </p:nvSpPr>
        <p:spPr>
          <a:xfrm>
            <a:off x="457200" y="0"/>
            <a:ext cx="8229600" cy="1143000"/>
          </a:xfrm>
        </p:spPr>
        <p:txBody>
          <a:bodyPr/>
          <a:lstStyle/>
          <a:p>
            <a:r>
              <a:rPr lang="et-EE" altLang="en-US" sz="2800" b="1">
                <a:solidFill>
                  <a:srgbClr val="00B050"/>
                </a:solidFill>
                <a:latin typeface="Bookman Old Style" panose="02050604050505020204" pitchFamily="18" charset="0"/>
              </a:rPr>
              <a:t>Küsimused, millele saab vastused just käitumise järgi kulude liigitamisel </a:t>
            </a:r>
          </a:p>
        </p:txBody>
      </p:sp>
      <p:sp>
        <p:nvSpPr>
          <p:cNvPr id="24579" name="Sisu kohatäide 2">
            <a:extLst>
              <a:ext uri="{FF2B5EF4-FFF2-40B4-BE49-F238E27FC236}">
                <a16:creationId xmlns:a16="http://schemas.microsoft.com/office/drawing/2014/main" id="{FB06A7F6-9489-4520-B699-938CDE9953A0}"/>
              </a:ext>
            </a:extLst>
          </p:cNvPr>
          <p:cNvSpPr>
            <a:spLocks noGrp="1"/>
          </p:cNvSpPr>
          <p:nvPr>
            <p:ph idx="1"/>
          </p:nvPr>
        </p:nvSpPr>
        <p:spPr>
          <a:xfrm>
            <a:off x="381000" y="1295400"/>
            <a:ext cx="8382000" cy="5181600"/>
          </a:xfrm>
        </p:spPr>
        <p:txBody>
          <a:bodyPr/>
          <a:lstStyle/>
          <a:p>
            <a:pPr algn="just">
              <a:buFont typeface="Wingdings" panose="05000000000000000000" pitchFamily="2" charset="2"/>
              <a:buChar char="Ø"/>
              <a:defRPr/>
            </a:pPr>
            <a:r>
              <a:rPr lang="et-EE" altLang="et-EE" sz="2600" dirty="0">
                <a:latin typeface="Bookman Old Style" panose="02050604050505020204" pitchFamily="18" charset="0"/>
              </a:rPr>
              <a:t>Milline on kulude tase järgmise aasta tegevusmahu juures?</a:t>
            </a:r>
          </a:p>
          <a:p>
            <a:pPr algn="just">
              <a:buFont typeface="Wingdings" panose="05000000000000000000" pitchFamily="2" charset="2"/>
              <a:buChar char="Ø"/>
              <a:defRPr/>
            </a:pPr>
            <a:endParaRPr lang="et-EE" altLang="et-EE" sz="2600" dirty="0">
              <a:latin typeface="Bookman Old Style" panose="02050604050505020204" pitchFamily="18" charset="0"/>
            </a:endParaRPr>
          </a:p>
          <a:p>
            <a:pPr algn="just">
              <a:buFont typeface="Wingdings" panose="05000000000000000000" pitchFamily="2" charset="2"/>
              <a:buChar char="Ø"/>
              <a:defRPr/>
            </a:pPr>
            <a:r>
              <a:rPr lang="et-EE" altLang="et-EE" sz="2600" dirty="0">
                <a:latin typeface="Bookman Old Style" panose="02050604050505020204" pitchFamily="18" charset="0"/>
              </a:rPr>
              <a:t>Millise müügimahu juures on meil kulud kaetud ja hakkame teenima kasumit?</a:t>
            </a:r>
          </a:p>
          <a:p>
            <a:pPr marL="0" indent="0" algn="just">
              <a:buFont typeface="Arial" panose="020B0604020202020204" pitchFamily="34" charset="0"/>
              <a:buNone/>
              <a:defRPr/>
            </a:pPr>
            <a:endParaRPr lang="et-EE" altLang="et-EE" sz="2600" dirty="0">
              <a:latin typeface="Bookman Old Style" panose="02050604050505020204" pitchFamily="18" charset="0"/>
            </a:endParaRPr>
          </a:p>
          <a:p>
            <a:pPr algn="just">
              <a:buFont typeface="Wingdings" panose="05000000000000000000" pitchFamily="2" charset="2"/>
              <a:buChar char="Ø"/>
              <a:defRPr/>
            </a:pPr>
            <a:r>
              <a:rPr lang="et-EE" altLang="et-EE" sz="2600" dirty="0">
                <a:latin typeface="Bookman Old Style" panose="02050604050505020204" pitchFamily="18" charset="0"/>
              </a:rPr>
              <a:t>Kas peaks vähendama  müügihinda, et müüa rohkem koguseid?</a:t>
            </a:r>
          </a:p>
          <a:p>
            <a:pPr algn="just">
              <a:buFont typeface="Wingdings" panose="05000000000000000000" pitchFamily="2" charset="2"/>
              <a:buChar char="Ø"/>
              <a:defRPr/>
            </a:pPr>
            <a:endParaRPr lang="et-EE" altLang="et-EE" sz="2600" dirty="0">
              <a:latin typeface="Bookman Old Style" panose="02050604050505020204" pitchFamily="18" charset="0"/>
            </a:endParaRPr>
          </a:p>
          <a:p>
            <a:pPr algn="just">
              <a:buFont typeface="Wingdings" panose="05000000000000000000" pitchFamily="2" charset="2"/>
              <a:buChar char="Ø"/>
              <a:defRPr/>
            </a:pPr>
            <a:r>
              <a:rPr lang="et-EE" altLang="et-EE" sz="2600" dirty="0">
                <a:latin typeface="Bookman Old Style" panose="02050604050505020204" pitchFamily="18" charset="0"/>
              </a:rPr>
              <a:t>Kui palju tuleb rohkem müüa, et teenindada allahindlusest kaotatud tulu?</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D77E5CDA-8133-4964-825B-F4EEFDC485C6}"/>
              </a:ext>
            </a:extLst>
          </p:cNvPr>
          <p:cNvSpPr>
            <a:spLocks noGrp="1"/>
          </p:cNvSpPr>
          <p:nvPr>
            <p:ph idx="1"/>
          </p:nvPr>
        </p:nvSpPr>
        <p:spPr>
          <a:xfrm>
            <a:off x="457200" y="381000"/>
            <a:ext cx="8077200" cy="6248400"/>
          </a:xfrm>
        </p:spPr>
        <p:txBody>
          <a:bodyPr rtlCol="0">
            <a:normAutofit/>
          </a:bodyPr>
          <a:lstStyle/>
          <a:p>
            <a:pPr algn="ctr" eaLnBrk="1" fontAlgn="auto" hangingPunct="1">
              <a:spcAft>
                <a:spcPts val="0"/>
              </a:spcAft>
              <a:buFont typeface="Arial" panose="020B0604020202020204" pitchFamily="34" charset="0"/>
              <a:buNone/>
              <a:defRPr/>
            </a:pPr>
            <a:r>
              <a:rPr lang="et-EE" b="1" dirty="0">
                <a:solidFill>
                  <a:schemeClr val="tx2">
                    <a:lumMod val="75000"/>
                  </a:schemeClr>
                </a:solidFill>
                <a:latin typeface="Bookman Old Style" pitchFamily="18" charset="0"/>
              </a:rPr>
              <a:t>Kulud ja tegevusmaht</a:t>
            </a:r>
          </a:p>
          <a:p>
            <a:pPr algn="just" eaLnBrk="1" fontAlgn="auto" hangingPunct="1">
              <a:spcAft>
                <a:spcPts val="0"/>
              </a:spcAft>
              <a:buFont typeface="Arial" panose="020B0604020202020204" pitchFamily="34" charset="0"/>
              <a:buNone/>
              <a:defRPr/>
            </a:pPr>
            <a:endParaRPr lang="et-EE" sz="1800" dirty="0">
              <a:solidFill>
                <a:schemeClr val="tx2">
                  <a:lumMod val="75000"/>
                </a:schemeClr>
              </a:solidFill>
              <a:latin typeface="Bookman Old Style" pitchFamily="18" charset="0"/>
            </a:endParaRPr>
          </a:p>
        </p:txBody>
      </p:sp>
      <p:sp>
        <p:nvSpPr>
          <p:cNvPr id="14" name="Flowchart: Process 13">
            <a:extLst>
              <a:ext uri="{FF2B5EF4-FFF2-40B4-BE49-F238E27FC236}">
                <a16:creationId xmlns:a16="http://schemas.microsoft.com/office/drawing/2014/main" id="{ECCB8217-33BB-4298-9877-8CFC4FC2B0E3}"/>
              </a:ext>
            </a:extLst>
          </p:cNvPr>
          <p:cNvSpPr/>
          <p:nvPr/>
        </p:nvSpPr>
        <p:spPr>
          <a:xfrm>
            <a:off x="1143000" y="1524000"/>
            <a:ext cx="6858000" cy="3962400"/>
          </a:xfrm>
          <a:prstGeom prst="flowChartProcess">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t-EE" sz="2400" dirty="0">
                <a:latin typeface="Bookman Old Style" pitchFamily="18" charset="0"/>
                <a:cs typeface="Arial" pitchFamily="34" charset="0"/>
              </a:rPr>
              <a:t>Ühel tegevustasemel (mitte tegevusmahus) käituvad kulud proportsioonis tootmismahuga (müüdud kaupade kogusega). </a:t>
            </a:r>
          </a:p>
          <a:p>
            <a:pPr algn="ctr" eaLnBrk="1" fontAlgn="auto" hangingPunct="1">
              <a:spcBef>
                <a:spcPts val="0"/>
              </a:spcBef>
              <a:spcAft>
                <a:spcPts val="0"/>
              </a:spcAft>
              <a:defRPr/>
            </a:pPr>
            <a:endParaRPr lang="et-EE" sz="2400" dirty="0">
              <a:latin typeface="Bookman Old Style" pitchFamily="18" charset="0"/>
              <a:cs typeface="Arial" pitchFamily="34" charset="0"/>
            </a:endParaRPr>
          </a:p>
          <a:p>
            <a:pPr algn="ctr" eaLnBrk="1" fontAlgn="auto" hangingPunct="1">
              <a:spcBef>
                <a:spcPts val="0"/>
              </a:spcBef>
              <a:spcAft>
                <a:spcPts val="0"/>
              </a:spcAft>
              <a:defRPr/>
            </a:pPr>
            <a:r>
              <a:rPr lang="et-EE" sz="2400" dirty="0">
                <a:latin typeface="Bookman Old Style" pitchFamily="18" charset="0"/>
                <a:cs typeface="Arial" pitchFamily="34" charset="0"/>
              </a:rPr>
              <a:t>Kui tegevustase muutub järsult ja sellega seoses tuleb oluliselt tõsta püsikulusid, siis muutub tegevustase (olulisusvahemik).</a:t>
            </a:r>
          </a:p>
          <a:p>
            <a:pPr algn="ctr" eaLnBrk="1" fontAlgn="auto" hangingPunct="1">
              <a:spcBef>
                <a:spcPts val="0"/>
              </a:spcBef>
              <a:spcAft>
                <a:spcPts val="0"/>
              </a:spcAft>
              <a:defRPr/>
            </a:pPr>
            <a:endParaRPr lang="et-EE" sz="2400" dirty="0">
              <a:latin typeface="Bookman Old Style" pitchFamily="18" charset="0"/>
              <a:cs typeface="Arial" pitchFamily="34" charset="0"/>
            </a:endParaRPr>
          </a:p>
          <a:p>
            <a:pPr algn="ctr" eaLnBrk="1" fontAlgn="auto" hangingPunct="1">
              <a:spcBef>
                <a:spcPts val="0"/>
              </a:spcBef>
              <a:spcAft>
                <a:spcPts val="0"/>
              </a:spcAft>
              <a:defRPr/>
            </a:pPr>
            <a:r>
              <a:rPr lang="et-EE" sz="2400" dirty="0">
                <a:latin typeface="Bookman Old Style" pitchFamily="18" charset="0"/>
                <a:cs typeface="Arial" pitchFamily="34" charset="0"/>
              </a:rPr>
              <a:t>Näide: uus kauplus, kaupluse laiendus.</a:t>
            </a:r>
          </a:p>
          <a:p>
            <a:pPr algn="ctr" eaLnBrk="1" fontAlgn="auto" hangingPunct="1">
              <a:spcBef>
                <a:spcPts val="0"/>
              </a:spcBef>
              <a:spcAft>
                <a:spcPts val="0"/>
              </a:spcAft>
              <a:buFont typeface="Wingdings" pitchFamily="2" charset="2"/>
              <a:buChar char="§"/>
              <a:defRPr/>
            </a:pPr>
            <a:endParaRPr lang="et-EE" sz="2400"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4B28EA7-2A41-4B18-8ACA-25663DED3010}"/>
              </a:ext>
            </a:extLst>
          </p:cNvPr>
          <p:cNvSpPr txBox="1"/>
          <p:nvPr/>
        </p:nvSpPr>
        <p:spPr>
          <a:xfrm>
            <a:off x="5562600" y="1371600"/>
            <a:ext cx="2438400" cy="523220"/>
          </a:xfrm>
          <a:prstGeom prst="rect">
            <a:avLst/>
          </a:prstGeom>
          <a:noFill/>
        </p:spPr>
        <p:txBody>
          <a:bodyPr>
            <a:spAutoFit/>
          </a:bodyPr>
          <a:lstStyle/>
          <a:p>
            <a:pPr algn="ctr" eaLnBrk="1" fontAlgn="auto" hangingPunct="1">
              <a:spcBef>
                <a:spcPts val="0"/>
              </a:spcBef>
              <a:spcAft>
                <a:spcPts val="0"/>
              </a:spcAft>
              <a:defRPr/>
            </a:pPr>
            <a:r>
              <a:rPr lang="et-EE" sz="2800" b="1" dirty="0">
                <a:solidFill>
                  <a:schemeClr val="tx1">
                    <a:alpha val="55000"/>
                  </a:schemeClr>
                </a:solidFill>
                <a:effectLst>
                  <a:outerShdw blurRad="38100" dist="38100" dir="2700000" algn="tl">
                    <a:srgbClr val="000000">
                      <a:alpha val="43137"/>
                    </a:srgbClr>
                  </a:outerShdw>
                </a:effectLst>
                <a:latin typeface="Bookman Old Style" pitchFamily="18" charset="0"/>
                <a:cs typeface="+mn-cs"/>
              </a:rPr>
              <a:t>PÜSIKULUD</a:t>
            </a:r>
          </a:p>
        </p:txBody>
      </p:sp>
      <p:sp>
        <p:nvSpPr>
          <p:cNvPr id="29699" name="TextBox 18">
            <a:extLst>
              <a:ext uri="{FF2B5EF4-FFF2-40B4-BE49-F238E27FC236}">
                <a16:creationId xmlns:a16="http://schemas.microsoft.com/office/drawing/2014/main" id="{A588076C-9B09-4016-9E1F-2271A4E024DD}"/>
              </a:ext>
            </a:extLst>
          </p:cNvPr>
          <p:cNvSpPr txBox="1">
            <a:spLocks noChangeArrowheads="1"/>
          </p:cNvSpPr>
          <p:nvPr/>
        </p:nvSpPr>
        <p:spPr bwMode="auto">
          <a:xfrm>
            <a:off x="152400" y="4191000"/>
            <a:ext cx="36576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t-EE" altLang="et-EE" sz="2200">
                <a:latin typeface="Bookman Old Style" panose="02050604050505020204" pitchFamily="18" charset="0"/>
              </a:rPr>
              <a:t>Püsikulud ei muutu koos tegevusmahuga</a:t>
            </a:r>
          </a:p>
        </p:txBody>
      </p:sp>
      <p:graphicFrame>
        <p:nvGraphicFramePr>
          <p:cNvPr id="9" name="Chart 8">
            <a:extLst>
              <a:ext uri="{FF2B5EF4-FFF2-40B4-BE49-F238E27FC236}">
                <a16:creationId xmlns:a16="http://schemas.microsoft.com/office/drawing/2014/main" id="{63AAD9CB-91D9-4E06-92A8-EBB94913C984}"/>
              </a:ext>
            </a:extLst>
          </p:cNvPr>
          <p:cNvGraphicFramePr/>
          <p:nvPr/>
        </p:nvGraphicFramePr>
        <p:xfrm>
          <a:off x="228600" y="828964"/>
          <a:ext cx="46482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a:extLst>
              <a:ext uri="{FF2B5EF4-FFF2-40B4-BE49-F238E27FC236}">
                <a16:creationId xmlns:a16="http://schemas.microsoft.com/office/drawing/2014/main" id="{7BD20183-C95B-4822-AF15-BEB4DF4AF78F}"/>
              </a:ext>
            </a:extLst>
          </p:cNvPr>
          <p:cNvGraphicFramePr/>
          <p:nvPr/>
        </p:nvGraphicFramePr>
        <p:xfrm>
          <a:off x="4191000" y="3581400"/>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E5E7DD9-9912-495D-8572-D94AD1A73637}"/>
              </a:ext>
            </a:extLst>
          </p:cNvPr>
          <p:cNvSpPr txBox="1"/>
          <p:nvPr/>
        </p:nvSpPr>
        <p:spPr>
          <a:xfrm>
            <a:off x="5334000" y="1295400"/>
            <a:ext cx="3151825" cy="523220"/>
          </a:xfrm>
          <a:prstGeom prst="rect">
            <a:avLst/>
          </a:prstGeom>
          <a:noFill/>
        </p:spPr>
        <p:txBody>
          <a:bodyPr wrap="none">
            <a:spAutoFit/>
          </a:bodyPr>
          <a:lstStyle/>
          <a:p>
            <a:pPr eaLnBrk="1" fontAlgn="auto" hangingPunct="1">
              <a:spcBef>
                <a:spcPts val="0"/>
              </a:spcBef>
              <a:spcAft>
                <a:spcPts val="0"/>
              </a:spcAft>
              <a:defRPr/>
            </a:pPr>
            <a:r>
              <a:rPr lang="et-EE" sz="2800" dirty="0">
                <a:solidFill>
                  <a:schemeClr val="tx1">
                    <a:alpha val="55000"/>
                  </a:schemeClr>
                </a:solidFill>
                <a:effectLst>
                  <a:outerShdw blurRad="38100" dist="38100" dir="2700000" algn="tl">
                    <a:srgbClr val="000000">
                      <a:alpha val="43137"/>
                    </a:srgbClr>
                  </a:outerShdw>
                </a:effectLst>
                <a:latin typeface="Bookman Old Style" pitchFamily="18" charset="0"/>
                <a:cs typeface="+mn-cs"/>
              </a:rPr>
              <a:t>MUUTUVKULUD</a:t>
            </a:r>
          </a:p>
        </p:txBody>
      </p:sp>
      <p:graphicFrame>
        <p:nvGraphicFramePr>
          <p:cNvPr id="17" name="Chart 16">
            <a:extLst>
              <a:ext uri="{FF2B5EF4-FFF2-40B4-BE49-F238E27FC236}">
                <a16:creationId xmlns:a16="http://schemas.microsoft.com/office/drawing/2014/main" id="{71DF61B0-445F-4AED-A7A0-80EE4F4DAF6E}"/>
              </a:ext>
            </a:extLst>
          </p:cNvPr>
          <p:cNvGraphicFramePr/>
          <p:nvPr/>
        </p:nvGraphicFramePr>
        <p:xfrm>
          <a:off x="228600" y="914400"/>
          <a:ext cx="4419600" cy="2590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Chart 17">
            <a:extLst>
              <a:ext uri="{FF2B5EF4-FFF2-40B4-BE49-F238E27FC236}">
                <a16:creationId xmlns:a16="http://schemas.microsoft.com/office/drawing/2014/main" id="{D1C364E0-AFB4-4A83-97F1-97B39058A6FD}"/>
              </a:ext>
            </a:extLst>
          </p:cNvPr>
          <p:cNvGraphicFramePr/>
          <p:nvPr/>
        </p:nvGraphicFramePr>
        <p:xfrm>
          <a:off x="4419600" y="3657600"/>
          <a:ext cx="4267200" cy="2667000"/>
        </p:xfrm>
        <a:graphic>
          <a:graphicData uri="http://schemas.openxmlformats.org/drawingml/2006/chart">
            <c:chart xmlns:c="http://schemas.openxmlformats.org/drawingml/2006/chart" xmlns:r="http://schemas.openxmlformats.org/officeDocument/2006/relationships" r:id="rId3"/>
          </a:graphicData>
        </a:graphic>
      </p:graphicFrame>
      <p:sp>
        <p:nvSpPr>
          <p:cNvPr id="30725" name="TextBox 18">
            <a:extLst>
              <a:ext uri="{FF2B5EF4-FFF2-40B4-BE49-F238E27FC236}">
                <a16:creationId xmlns:a16="http://schemas.microsoft.com/office/drawing/2014/main" id="{80C24326-DD5D-4B27-A59E-E81D1CAC3035}"/>
              </a:ext>
            </a:extLst>
          </p:cNvPr>
          <p:cNvSpPr txBox="1">
            <a:spLocks noChangeArrowheads="1"/>
          </p:cNvSpPr>
          <p:nvPr/>
        </p:nvSpPr>
        <p:spPr bwMode="auto">
          <a:xfrm>
            <a:off x="152400" y="4191000"/>
            <a:ext cx="4267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t-EE" altLang="et-EE" sz="1800">
                <a:latin typeface="Bookman Old Style" panose="02050604050505020204" pitchFamily="18" charset="0"/>
              </a:rPr>
              <a:t>Muutuvkulud  summana muutuvad koos tegevusmahuga (tootekogustega), kuid ühiku kohta on konstantsed.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382E1FA9-5EFB-4F6F-97B1-416580D2D3A3}"/>
              </a:ext>
            </a:extLst>
          </p:cNvPr>
          <p:cNvSpPr>
            <a:spLocks noGrp="1"/>
          </p:cNvSpPr>
          <p:nvPr>
            <p:ph type="title"/>
          </p:nvPr>
        </p:nvSpPr>
        <p:spPr>
          <a:xfrm>
            <a:off x="533400" y="0"/>
            <a:ext cx="8153400" cy="762000"/>
          </a:xfrm>
        </p:spPr>
        <p:txBody>
          <a:bodyPr/>
          <a:lstStyle/>
          <a:p>
            <a:r>
              <a:rPr lang="et-EE" altLang="en-US" sz="2800">
                <a:latin typeface="Bookman Old Style" panose="02050604050505020204" pitchFamily="18" charset="0"/>
              </a:rPr>
              <a:t>Muutuvkulude näited</a:t>
            </a:r>
          </a:p>
        </p:txBody>
      </p:sp>
      <p:graphicFrame>
        <p:nvGraphicFramePr>
          <p:cNvPr id="4" name="Content Placeholder 3">
            <a:extLst>
              <a:ext uri="{FF2B5EF4-FFF2-40B4-BE49-F238E27FC236}">
                <a16:creationId xmlns:a16="http://schemas.microsoft.com/office/drawing/2014/main" id="{76687CE8-8A8B-4804-82AC-CF3089E23D64}"/>
              </a:ext>
            </a:extLst>
          </p:cNvPr>
          <p:cNvGraphicFramePr>
            <a:graphicFrameLocks noGrp="1"/>
          </p:cNvGraphicFramePr>
          <p:nvPr>
            <p:ph idx="1"/>
          </p:nvPr>
        </p:nvGraphicFramePr>
        <p:xfrm>
          <a:off x="304800" y="914400"/>
          <a:ext cx="8610600" cy="5756348"/>
        </p:xfrm>
        <a:graphic>
          <a:graphicData uri="http://schemas.openxmlformats.org/drawingml/2006/table">
            <a:tbl>
              <a:tblPr firstRow="1" bandRow="1">
                <a:tableStyleId>{5C22544A-7EE6-4342-B048-85BDC9FD1C3A}</a:tableStyleId>
              </a:tblPr>
              <a:tblGrid>
                <a:gridCol w="2790472">
                  <a:extLst>
                    <a:ext uri="{9D8B030D-6E8A-4147-A177-3AD203B41FA5}">
                      <a16:colId xmlns:a16="http://schemas.microsoft.com/office/drawing/2014/main" val="20000"/>
                    </a:ext>
                  </a:extLst>
                </a:gridCol>
                <a:gridCol w="5820128">
                  <a:extLst>
                    <a:ext uri="{9D8B030D-6E8A-4147-A177-3AD203B41FA5}">
                      <a16:colId xmlns:a16="http://schemas.microsoft.com/office/drawing/2014/main" val="20001"/>
                    </a:ext>
                  </a:extLst>
                </a:gridCol>
              </a:tblGrid>
              <a:tr h="761962">
                <a:tc>
                  <a:txBody>
                    <a:bodyPr/>
                    <a:lstStyle/>
                    <a:p>
                      <a:r>
                        <a:rPr lang="et-EE" sz="2200" dirty="0">
                          <a:latin typeface="Bookman Old Style" panose="02050604050505020204" pitchFamily="18" charset="0"/>
                        </a:rPr>
                        <a:t>ETTEVÕTTE</a:t>
                      </a:r>
                      <a:r>
                        <a:rPr lang="et-EE" sz="2200" baseline="0" dirty="0">
                          <a:latin typeface="Bookman Old Style" panose="02050604050505020204" pitchFamily="18" charset="0"/>
                        </a:rPr>
                        <a:t> LIIK</a:t>
                      </a:r>
                      <a:endParaRPr lang="et-EE" sz="2200" dirty="0">
                        <a:latin typeface="Bookman Old Style" panose="02050604050505020204" pitchFamily="18" charset="0"/>
                      </a:endParaRPr>
                    </a:p>
                  </a:txBody>
                  <a:tcPr marT="45713" marB="45713"/>
                </a:tc>
                <a:tc>
                  <a:txBody>
                    <a:bodyPr/>
                    <a:lstStyle/>
                    <a:p>
                      <a:r>
                        <a:rPr lang="et-EE" sz="2200" dirty="0">
                          <a:latin typeface="Bookman Old Style" panose="02050604050505020204" pitchFamily="18" charset="0"/>
                        </a:rPr>
                        <a:t>Kulud, mis muutuvad</a:t>
                      </a:r>
                      <a:r>
                        <a:rPr lang="et-EE" sz="2200" baseline="0" dirty="0">
                          <a:latin typeface="Bookman Old Style" panose="02050604050505020204" pitchFamily="18" charset="0"/>
                        </a:rPr>
                        <a:t> koos tegevusmahuga</a:t>
                      </a:r>
                      <a:endParaRPr lang="et-EE" sz="2200" dirty="0">
                        <a:latin typeface="Bookman Old Style" panose="02050604050505020204" pitchFamily="18" charset="0"/>
                      </a:endParaRPr>
                    </a:p>
                  </a:txBody>
                  <a:tcPr marT="45713" marB="45713"/>
                </a:tc>
                <a:extLst>
                  <a:ext uri="{0D108BD9-81ED-4DB2-BD59-A6C34878D82A}">
                    <a16:rowId xmlns:a16="http://schemas.microsoft.com/office/drawing/2014/main" val="10000"/>
                  </a:ext>
                </a:extLst>
              </a:tr>
              <a:tr h="426694">
                <a:tc>
                  <a:txBody>
                    <a:bodyPr/>
                    <a:lstStyle/>
                    <a:p>
                      <a:r>
                        <a:rPr lang="et-EE" sz="2200" dirty="0">
                          <a:latin typeface="Bookman Old Style" panose="02050604050505020204" pitchFamily="18" charset="0"/>
                        </a:rPr>
                        <a:t>Kaubandusfirma</a:t>
                      </a:r>
                    </a:p>
                  </a:txBody>
                  <a:tcPr marT="45713" marB="45713"/>
                </a:tc>
                <a:tc>
                  <a:txBody>
                    <a:bodyPr/>
                    <a:lstStyle/>
                    <a:p>
                      <a:r>
                        <a:rPr lang="et-EE" sz="2200" dirty="0">
                          <a:latin typeface="Bookman Old Style" panose="02050604050505020204" pitchFamily="18" charset="0"/>
                        </a:rPr>
                        <a:t>Müüdud kaupade maksumus</a:t>
                      </a:r>
                    </a:p>
                  </a:txBody>
                  <a:tcPr marT="45713" marB="45713"/>
                </a:tc>
                <a:extLst>
                  <a:ext uri="{0D108BD9-81ED-4DB2-BD59-A6C34878D82A}">
                    <a16:rowId xmlns:a16="http://schemas.microsoft.com/office/drawing/2014/main" val="10001"/>
                  </a:ext>
                </a:extLst>
              </a:tr>
              <a:tr h="2722461">
                <a:tc>
                  <a:txBody>
                    <a:bodyPr/>
                    <a:lstStyle/>
                    <a:p>
                      <a:r>
                        <a:rPr lang="et-EE" sz="2200" dirty="0">
                          <a:latin typeface="Bookman Old Style" panose="02050604050505020204" pitchFamily="18" charset="0"/>
                        </a:rPr>
                        <a:t>Tootmisettevõte</a:t>
                      </a:r>
                    </a:p>
                  </a:txBody>
                  <a:tcPr marT="45713" marB="45713"/>
                </a:tc>
                <a:tc>
                  <a:txBody>
                    <a:bodyPr/>
                    <a:lstStyle/>
                    <a:p>
                      <a:r>
                        <a:rPr lang="et-EE" sz="2200" dirty="0">
                          <a:latin typeface="Bookman Old Style" panose="02050604050505020204" pitchFamily="18" charset="0"/>
                        </a:rPr>
                        <a:t>Tootmiskulud: </a:t>
                      </a:r>
                    </a:p>
                    <a:p>
                      <a:pPr marL="285750" indent="-285750">
                        <a:buFont typeface="Arial" panose="020B0604020202020204" pitchFamily="34" charset="0"/>
                        <a:buChar char="•"/>
                      </a:pPr>
                      <a:r>
                        <a:rPr lang="et-EE" sz="2200" dirty="0">
                          <a:latin typeface="Bookman Old Style" panose="02050604050505020204" pitchFamily="18" charset="0"/>
                        </a:rPr>
                        <a:t>põhimaterjali maksumus;</a:t>
                      </a:r>
                    </a:p>
                    <a:p>
                      <a:pPr marL="285750" indent="-285750">
                        <a:buFont typeface="Arial" panose="020B0604020202020204" pitchFamily="34" charset="0"/>
                        <a:buChar char="•"/>
                      </a:pPr>
                      <a:r>
                        <a:rPr lang="et-EE" sz="2200" dirty="0">
                          <a:latin typeface="Bookman Old Style" panose="02050604050505020204" pitchFamily="18" charset="0"/>
                        </a:rPr>
                        <a:t>põhitööliste</a:t>
                      </a:r>
                      <a:r>
                        <a:rPr lang="et-EE" sz="2200" baseline="0" dirty="0">
                          <a:latin typeface="Bookman Old Style" panose="02050604050505020204" pitchFamily="18" charset="0"/>
                        </a:rPr>
                        <a:t> otsene palgakulu (tükitöö)</a:t>
                      </a:r>
                    </a:p>
                    <a:p>
                      <a:pPr marL="0" indent="0">
                        <a:buFont typeface="Arial" panose="020B0604020202020204" pitchFamily="34" charset="0"/>
                        <a:buNone/>
                      </a:pPr>
                      <a:r>
                        <a:rPr lang="et-EE" sz="2200" baseline="0" dirty="0">
                          <a:latin typeface="Bookman Old Style" panose="02050604050505020204" pitchFamily="18" charset="0"/>
                        </a:rPr>
                        <a:t>Tootmise lisakulude muutuvosa:</a:t>
                      </a:r>
                    </a:p>
                    <a:p>
                      <a:pPr marL="285750" indent="-285750">
                        <a:buFont typeface="Arial" panose="020B0604020202020204" pitchFamily="34" charset="0"/>
                        <a:buChar char="•"/>
                      </a:pPr>
                      <a:r>
                        <a:rPr lang="et-EE" sz="2200" baseline="0" dirty="0">
                          <a:latin typeface="Bookman Old Style" panose="02050604050505020204" pitchFamily="18" charset="0"/>
                        </a:rPr>
                        <a:t>abimaterjalid;</a:t>
                      </a:r>
                    </a:p>
                    <a:p>
                      <a:pPr marL="285750" indent="-285750">
                        <a:buFont typeface="Arial" panose="020B0604020202020204" pitchFamily="34" charset="0"/>
                        <a:buChar char="•"/>
                      </a:pPr>
                      <a:r>
                        <a:rPr lang="et-EE" sz="2200" baseline="0" dirty="0">
                          <a:latin typeface="Bookman Old Style" panose="02050604050505020204" pitchFamily="18" charset="0"/>
                        </a:rPr>
                        <a:t>määrded, õlid;</a:t>
                      </a:r>
                    </a:p>
                    <a:p>
                      <a:pPr marL="285750" indent="-285750">
                        <a:buFont typeface="Arial" panose="020B0604020202020204" pitchFamily="34" charset="0"/>
                        <a:buChar char="•"/>
                      </a:pPr>
                      <a:r>
                        <a:rPr lang="et-EE" sz="2200" baseline="0" dirty="0">
                          <a:latin typeface="Bookman Old Style" panose="02050604050505020204" pitchFamily="18" charset="0"/>
                        </a:rPr>
                        <a:t>energia.</a:t>
                      </a:r>
                      <a:endParaRPr lang="et-EE" sz="2200" dirty="0">
                        <a:latin typeface="Bookman Old Style" panose="02050604050505020204" pitchFamily="18" charset="0"/>
                      </a:endParaRPr>
                    </a:p>
                  </a:txBody>
                  <a:tcPr marT="45713" marB="45713"/>
                </a:tc>
                <a:extLst>
                  <a:ext uri="{0D108BD9-81ED-4DB2-BD59-A6C34878D82A}">
                    <a16:rowId xmlns:a16="http://schemas.microsoft.com/office/drawing/2014/main" val="10002"/>
                  </a:ext>
                </a:extLst>
              </a:tr>
              <a:tr h="1097229">
                <a:tc>
                  <a:txBody>
                    <a:bodyPr/>
                    <a:lstStyle/>
                    <a:p>
                      <a:r>
                        <a:rPr lang="et-EE" sz="2200" dirty="0">
                          <a:latin typeface="Bookman Old Style" panose="02050604050505020204" pitchFamily="18" charset="0"/>
                        </a:rPr>
                        <a:t>Nii kaubandus- kui tootmisfirma</a:t>
                      </a:r>
                    </a:p>
                  </a:txBody>
                  <a:tcPr marT="45713" marB="45713"/>
                </a:tc>
                <a:tc>
                  <a:txBody>
                    <a:bodyPr/>
                    <a:lstStyle/>
                    <a:p>
                      <a:r>
                        <a:rPr lang="et-EE" sz="2200" dirty="0">
                          <a:latin typeface="Bookman Old Style" panose="02050604050505020204" pitchFamily="18" charset="0"/>
                        </a:rPr>
                        <a:t>Turundus-, </a:t>
                      </a:r>
                      <a:r>
                        <a:rPr lang="et-EE" sz="2200" dirty="0" err="1">
                          <a:latin typeface="Bookman Old Style" panose="02050604050505020204" pitchFamily="18" charset="0"/>
                        </a:rPr>
                        <a:t>üld</a:t>
                      </a:r>
                      <a:r>
                        <a:rPr lang="et-EE" sz="2200" dirty="0">
                          <a:latin typeface="Bookman Old Style" panose="02050604050505020204" pitchFamily="18" charset="0"/>
                        </a:rPr>
                        <a:t>-</a:t>
                      </a:r>
                      <a:r>
                        <a:rPr lang="et-EE" sz="2200" baseline="0" dirty="0">
                          <a:latin typeface="Bookman Old Style" panose="02050604050505020204" pitchFamily="18" charset="0"/>
                        </a:rPr>
                        <a:t> ja halduskulud:</a:t>
                      </a:r>
                    </a:p>
                    <a:p>
                      <a:pPr marL="285750" indent="-285750">
                        <a:buFont typeface="Arial" panose="020B0604020202020204" pitchFamily="34" charset="0"/>
                        <a:buChar char="•"/>
                      </a:pPr>
                      <a:r>
                        <a:rPr lang="et-EE" sz="2200" baseline="0" dirty="0">
                          <a:latin typeface="Bookman Old Style" panose="02050604050505020204" pitchFamily="18" charset="0"/>
                        </a:rPr>
                        <a:t>komisjonitasud</a:t>
                      </a:r>
                    </a:p>
                    <a:p>
                      <a:pPr marL="285750" indent="-285750">
                        <a:buFont typeface="Arial" panose="020B0604020202020204" pitchFamily="34" charset="0"/>
                        <a:buChar char="•"/>
                      </a:pPr>
                      <a:r>
                        <a:rPr lang="et-EE" sz="2200" baseline="0" dirty="0">
                          <a:latin typeface="Bookman Old Style" panose="02050604050505020204" pitchFamily="18" charset="0"/>
                        </a:rPr>
                        <a:t>lähetuskulud</a:t>
                      </a:r>
                      <a:endParaRPr lang="et-EE" sz="2200" dirty="0">
                        <a:latin typeface="Bookman Old Style" panose="02050604050505020204" pitchFamily="18" charset="0"/>
                      </a:endParaRPr>
                    </a:p>
                  </a:txBody>
                  <a:tcPr marT="45713" marB="45713"/>
                </a:tc>
                <a:extLst>
                  <a:ext uri="{0D108BD9-81ED-4DB2-BD59-A6C34878D82A}">
                    <a16:rowId xmlns:a16="http://schemas.microsoft.com/office/drawing/2014/main" val="10003"/>
                  </a:ext>
                </a:extLst>
              </a:tr>
              <a:tr h="747929">
                <a:tc>
                  <a:txBody>
                    <a:bodyPr/>
                    <a:lstStyle/>
                    <a:p>
                      <a:r>
                        <a:rPr lang="et-EE" sz="2200" dirty="0">
                          <a:latin typeface="Bookman Old Style" panose="02050604050505020204" pitchFamily="18" charset="0"/>
                        </a:rPr>
                        <a:t>Teenindusettevõte</a:t>
                      </a:r>
                    </a:p>
                  </a:txBody>
                  <a:tcPr marT="45713" marB="45713"/>
                </a:tc>
                <a:tc>
                  <a:txBody>
                    <a:bodyPr/>
                    <a:lstStyle/>
                    <a:p>
                      <a:r>
                        <a:rPr lang="et-EE" sz="2200" dirty="0">
                          <a:latin typeface="Bookman Old Style" panose="02050604050505020204" pitchFamily="18" charset="0"/>
                        </a:rPr>
                        <a:t>Väikevahendite kulu, materjali kulu.</a:t>
                      </a:r>
                    </a:p>
                  </a:txBody>
                  <a:tcPr marT="45713" marB="45713"/>
                </a:tc>
                <a:extLst>
                  <a:ext uri="{0D108BD9-81ED-4DB2-BD59-A6C34878D82A}">
                    <a16:rowId xmlns:a16="http://schemas.microsoft.com/office/drawing/2014/main" val="10004"/>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a:xfrm>
            <a:off x="395536" y="1231505"/>
            <a:ext cx="8640960" cy="4861792"/>
          </a:xfrm>
        </p:spPr>
        <p:txBody>
          <a:bodyPr>
            <a:normAutofit/>
          </a:bodyPr>
          <a:lstStyle/>
          <a:p>
            <a:pPr algn="l"/>
            <a:r>
              <a:rPr lang="et-EE" sz="2200" dirty="0">
                <a:latin typeface="Bookman Old Style" pitchFamily="18" charset="0"/>
              </a:rPr>
              <a:t>1. Tegemist on ainult ühte liiki kaubaga (toodanguga) või konstantse müügistruktuuriga;</a:t>
            </a:r>
            <a:br>
              <a:rPr lang="et-EE" sz="2200" dirty="0">
                <a:latin typeface="Bookman Old Style" pitchFamily="18" charset="0"/>
              </a:rPr>
            </a:br>
            <a:br>
              <a:rPr lang="et-EE" sz="2200" dirty="0">
                <a:latin typeface="Bookman Old Style" pitchFamily="18" charset="0"/>
              </a:rPr>
            </a:br>
            <a:r>
              <a:rPr lang="et-EE" sz="2200" dirty="0">
                <a:latin typeface="Bookman Old Style" pitchFamily="18" charset="0"/>
              </a:rPr>
              <a:t>2. Kõik kulud on liigitatud püsiv- ja muutuvkuludeks.</a:t>
            </a:r>
            <a:br>
              <a:rPr lang="et-EE" sz="2200" dirty="0">
                <a:latin typeface="Bookman Old Style" pitchFamily="18" charset="0"/>
              </a:rPr>
            </a:br>
            <a:br>
              <a:rPr lang="et-EE" sz="2200" dirty="0">
                <a:latin typeface="Bookman Old Style" pitchFamily="18" charset="0"/>
              </a:rPr>
            </a:br>
            <a:r>
              <a:rPr lang="et-EE" sz="2200" dirty="0">
                <a:latin typeface="Bookman Old Style" pitchFamily="18" charset="0"/>
              </a:rPr>
              <a:t>3. Olulisvahemikus on püsivkulud konstantsed ja muutuvkulud varieeruvad proportsionaalselt kulukäituriga;</a:t>
            </a:r>
            <a:br>
              <a:rPr lang="et-EE" sz="2200" dirty="0">
                <a:latin typeface="Bookman Old Style" pitchFamily="18" charset="0"/>
              </a:rPr>
            </a:br>
            <a:br>
              <a:rPr lang="et-EE" sz="2200" dirty="0">
                <a:latin typeface="Bookman Old Style" pitchFamily="18" charset="0"/>
              </a:rPr>
            </a:br>
            <a:r>
              <a:rPr lang="et-EE" sz="2200" dirty="0">
                <a:latin typeface="Bookman Old Style" pitchFamily="18" charset="0"/>
              </a:rPr>
              <a:t>4. Hinnad ei muutu</a:t>
            </a:r>
            <a:br>
              <a:rPr lang="et-EE" sz="2200" dirty="0">
                <a:latin typeface="Bookman Old Style" pitchFamily="18" charset="0"/>
              </a:rPr>
            </a:br>
            <a:br>
              <a:rPr lang="et-EE" sz="2200" dirty="0">
                <a:latin typeface="Bookman Old Style" pitchFamily="18" charset="0"/>
              </a:rPr>
            </a:br>
            <a:r>
              <a:rPr lang="et-EE" sz="2200" dirty="0">
                <a:latin typeface="Bookman Old Style" pitchFamily="18" charset="0"/>
              </a:rPr>
              <a:t>5. Uuritavas tegevusvahemikus on kulud ja tulud lineaarsed;</a:t>
            </a:r>
            <a:br>
              <a:rPr lang="et-EE" sz="2200" dirty="0">
                <a:latin typeface="Bookman Old Style" pitchFamily="18" charset="0"/>
              </a:rPr>
            </a:br>
            <a:br>
              <a:rPr lang="et-EE" sz="2200" dirty="0">
                <a:latin typeface="Bookman Old Style" pitchFamily="18" charset="0"/>
              </a:rPr>
            </a:br>
            <a:r>
              <a:rPr lang="et-EE" sz="2200" dirty="0">
                <a:latin typeface="Bookman Old Style" pitchFamily="18" charset="0"/>
              </a:rPr>
              <a:t>6. Ainus tulusid ja kulusid mõjutav tegur (kulukäitur ja tulukäitur) on maht</a:t>
            </a:r>
          </a:p>
        </p:txBody>
      </p:sp>
      <p:sp>
        <p:nvSpPr>
          <p:cNvPr id="22529" name="Rectangle 1"/>
          <p:cNvSpPr>
            <a:spLocks noChangeArrowheads="1"/>
          </p:cNvSpPr>
          <p:nvPr/>
        </p:nvSpPr>
        <p:spPr bwMode="auto">
          <a:xfrm>
            <a:off x="0" y="0"/>
            <a:ext cx="9144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sz="2800" b="1" i="0" u="none" strike="noStrike" cap="none" normalizeH="0" baseline="0" dirty="0">
                <a:ln>
                  <a:noFill/>
                </a:ln>
                <a:solidFill>
                  <a:srgbClr val="00B050"/>
                </a:solidFill>
                <a:effectLst>
                  <a:outerShdw blurRad="38100" dist="38100" dir="2700000" algn="tl">
                    <a:srgbClr val="000000">
                      <a:alpha val="43137"/>
                    </a:srgbClr>
                  </a:outerShdw>
                </a:effectLst>
                <a:latin typeface="Bookman Old Style" pitchFamily="18" charset="0"/>
                <a:ea typeface="Calibri" pitchFamily="34" charset="0"/>
                <a:cs typeface="Times New Roman" pitchFamily="18" charset="0"/>
              </a:rPr>
              <a:t>KMK analüüsi kitsendused</a:t>
            </a:r>
            <a:endParaRPr kumimoji="0" lang="et-EE" sz="2800" b="1" i="0" u="none" strike="noStrike" cap="none" normalizeH="0" baseline="0" dirty="0">
              <a:ln>
                <a:noFill/>
              </a:ln>
              <a:solidFill>
                <a:srgbClr val="00B050"/>
              </a:solidFill>
              <a:effectLst>
                <a:outerShdw blurRad="38100" dist="38100" dir="2700000" algn="tl">
                  <a:srgbClr val="000000">
                    <a:alpha val="43137"/>
                  </a:srgbClr>
                </a:outerShdw>
              </a:effectLst>
              <a:latin typeface="Bookman Old Style" pitchFamily="18" charset="0"/>
              <a:cs typeface="Arial" pitchFamily="34" charset="0"/>
            </a:endParaRPr>
          </a:p>
        </p:txBody>
      </p:sp>
      <p:sp>
        <p:nvSpPr>
          <p:cNvPr id="5" name="Ristkülik 4"/>
          <p:cNvSpPr/>
          <p:nvPr/>
        </p:nvSpPr>
        <p:spPr>
          <a:xfrm>
            <a:off x="251520" y="692697"/>
            <a:ext cx="7272808" cy="461665"/>
          </a:xfrm>
          <a:prstGeom prst="rect">
            <a:avLst/>
          </a:prstGeom>
        </p:spPr>
        <p:txBody>
          <a:bodyPr wrap="square">
            <a:spAutoFit/>
          </a:bodyPr>
          <a:lstStyle/>
          <a:p>
            <a:r>
              <a:rPr lang="et-EE" sz="2400" b="1" dirty="0">
                <a:latin typeface="Bookman Old Style" pitchFamily="18" charset="0"/>
              </a:rPr>
              <a:t>KMK analüüsi teostamisel eeldatakse, et:</a:t>
            </a:r>
            <a:endParaRPr lang="et-EE" sz="2400" dirty="0"/>
          </a:p>
        </p:txBody>
      </p:sp>
    </p:spTree>
  </p:cSld>
  <p:clrMapOvr>
    <a:masterClrMapping/>
  </p:clrMapOvr>
</p:sld>
</file>

<file path=ppt/theme/theme1.xml><?xml version="1.0" encoding="utf-8"?>
<a:theme xmlns:a="http://schemas.openxmlformats.org/drawingml/2006/main" name="Office'i kujund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i kujund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966</TotalTime>
  <Words>954</Words>
  <Application>Microsoft Office PowerPoint</Application>
  <PresentationFormat>On-screen Show (4:3)</PresentationFormat>
  <Paragraphs>133</Paragraphs>
  <Slides>22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Bookman Old Style</vt:lpstr>
      <vt:lpstr>Calibri</vt:lpstr>
      <vt:lpstr>Cambria Math</vt:lpstr>
      <vt:lpstr>Times New Roman</vt:lpstr>
      <vt:lpstr>Wingdings</vt:lpstr>
      <vt:lpstr>Office'i kujundus</vt:lpstr>
      <vt:lpstr>PowerPoint Presentation</vt:lpstr>
      <vt:lpstr>PÕHIMÕISTED</vt:lpstr>
      <vt:lpstr>PowerPoint Presentation</vt:lpstr>
      <vt:lpstr>Küsimused, millele saab vastused just käitumise järgi kulude liigitamisel </vt:lpstr>
      <vt:lpstr>PowerPoint Presentation</vt:lpstr>
      <vt:lpstr>PowerPoint Presentation</vt:lpstr>
      <vt:lpstr>PowerPoint Presentation</vt:lpstr>
      <vt:lpstr>Muutuvkulude näited</vt:lpstr>
      <vt:lpstr>1. Tegemist on ainult ühte liiki kaubaga (toodanguga) või konstantse müügistruktuuriga;  2. Kõik kulud on liigitatud püsiv- ja muutuvkuludeks.  3. Olulisvahemikus on püsivkulud konstantsed ja muutuvkulud varieeruvad proportsionaalselt kulukäituriga;  4. Hinnad ei muutu  5. Uuritavas tegevusvahemikus on kulud ja tulud lineaarsed;  6. Ainus tulusid ja kulusid mõjutav tegur (kulukäitur ja tulukäitur) on maht</vt:lpstr>
      <vt:lpstr>PowerPoint Presentation</vt:lpstr>
      <vt:lpstr>PowerPoint Presentation</vt:lpstr>
      <vt:lpstr>   kasum = kogutulu – muutuvkulud – püsikulud   </vt:lpstr>
      <vt:lpstr>PowerPoint Presentation</vt:lpstr>
      <vt:lpstr>PowerPoint Presentation</vt:lpstr>
      <vt:lpstr>PowerPoint Presentation</vt:lpstr>
      <vt:lpstr>Kasumilävi piirkasumist lähtuvalt</vt:lpstr>
      <vt:lpstr>PowerPoint Presentation</vt:lpstr>
      <vt:lpstr>Piirkasumimäär</vt:lpstr>
      <vt:lpstr>Piirkasumimäär</vt:lpstr>
      <vt:lpstr>Kasumilävi piirkasumist lähtuvalt</vt:lpstr>
      <vt:lpstr>Kasumilävi piirkasumist lähtuvalt</vt:lpstr>
      <vt:lpstr>Vajalikud valemid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Slaid 1</dc:title>
  <dc:creator>Inga Stelmak</dc:creator>
  <cp:lastModifiedBy>Inga Stelmak</cp:lastModifiedBy>
  <cp:revision>67</cp:revision>
  <dcterms:created xsi:type="dcterms:W3CDTF">2015-03-09T09:14:15Z</dcterms:created>
  <dcterms:modified xsi:type="dcterms:W3CDTF">2022-02-02T06:41:30Z</dcterms:modified>
</cp:coreProperties>
</file>