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3" r:id="rId29"/>
    <p:sldId id="283" r:id="rId30"/>
    <p:sldId id="284" r:id="rId31"/>
    <p:sldId id="285" r:id="rId32"/>
    <p:sldId id="286" r:id="rId33"/>
    <p:sldId id="287" r:id="rId34"/>
    <p:sldId id="288" r:id="rId35"/>
    <p:sldId id="289" r:id="rId36"/>
    <p:sldId id="290" r:id="rId37"/>
    <p:sldId id="291" r:id="rId38"/>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796" y="8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83836B-F00E-47C0-8B13-5C9F734F23D5}" type="datetimeFigureOut">
              <a:rPr lang="et-EE" smtClean="0"/>
              <a:pPr/>
              <a:t>22.08.2025</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89A2A0-B33B-4409-9251-85DF98E4D4AE}" type="slidenum">
              <a:rPr lang="et-EE" smtClean="0"/>
              <a:pPr/>
              <a:t>‹#›</a:t>
            </a:fld>
            <a:endParaRPr lang="et-EE"/>
          </a:p>
        </p:txBody>
      </p:sp>
    </p:spTree>
    <p:extLst>
      <p:ext uri="{BB962C8B-B14F-4D97-AF65-F5344CB8AC3E}">
        <p14:creationId xmlns:p14="http://schemas.microsoft.com/office/powerpoint/2010/main" val="965066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ECFEEC0E-1FDC-47C8-B074-F112F4EC8BBE}" type="datetime1">
              <a:rPr lang="et-EE" smtClean="0"/>
              <a:pPr/>
              <a:t>22.08.2025</a:t>
            </a:fld>
            <a:endParaRPr lang="et-EE"/>
          </a:p>
        </p:txBody>
      </p:sp>
      <p:sp>
        <p:nvSpPr>
          <p:cNvPr id="20" name="Footer Placeholder 19"/>
          <p:cNvSpPr>
            <a:spLocks noGrp="1"/>
          </p:cNvSpPr>
          <p:nvPr>
            <p:ph type="ftr" sz="quarter" idx="11"/>
          </p:nvPr>
        </p:nvSpPr>
        <p:spPr/>
        <p:txBody>
          <a:bodyPr/>
          <a:lstStyle/>
          <a:p>
            <a:r>
              <a:rPr lang="et-EE"/>
              <a:t>Malle Kasearu</a:t>
            </a:r>
          </a:p>
        </p:txBody>
      </p:sp>
      <p:sp>
        <p:nvSpPr>
          <p:cNvPr id="10" name="Slide Number Placeholder 9"/>
          <p:cNvSpPr>
            <a:spLocks noGrp="1"/>
          </p:cNvSpPr>
          <p:nvPr>
            <p:ph type="sldNum" sz="quarter" idx="12"/>
          </p:nvPr>
        </p:nvSpPr>
        <p:spPr/>
        <p:txBody>
          <a:bodyPr/>
          <a:lstStyle/>
          <a:p>
            <a:fld id="{38BD5BD3-0B49-45B7-897A-899B3489E024}" type="slidenum">
              <a:rPr lang="et-EE" smtClean="0"/>
              <a:pPr/>
              <a:t>‹#›</a:t>
            </a:fld>
            <a:endParaRPr lang="et-EE"/>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13452C-392F-4E84-96DD-161F9BB55ADB}" type="datetime1">
              <a:rPr lang="et-EE" smtClean="0"/>
              <a:pPr/>
              <a:t>22.08.2025</a:t>
            </a:fld>
            <a:endParaRPr lang="et-EE"/>
          </a:p>
        </p:txBody>
      </p:sp>
      <p:sp>
        <p:nvSpPr>
          <p:cNvPr id="5" name="Footer Placeholder 4"/>
          <p:cNvSpPr>
            <a:spLocks noGrp="1"/>
          </p:cNvSpPr>
          <p:nvPr>
            <p:ph type="ftr" sz="quarter" idx="11"/>
          </p:nvPr>
        </p:nvSpPr>
        <p:spPr/>
        <p:txBody>
          <a:bodyPr/>
          <a:lstStyle/>
          <a:p>
            <a:r>
              <a:rPr lang="et-EE"/>
              <a:t>Malle Kasearu</a:t>
            </a:r>
          </a:p>
        </p:txBody>
      </p:sp>
      <p:sp>
        <p:nvSpPr>
          <p:cNvPr id="6" name="Slide Number Placeholder 5"/>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7A54764-BC1A-43F2-BB7D-975D5AFF7550}" type="datetime1">
              <a:rPr lang="et-EE" smtClean="0"/>
              <a:pPr/>
              <a:t>22.08.2025</a:t>
            </a:fld>
            <a:endParaRPr lang="et-EE"/>
          </a:p>
        </p:txBody>
      </p:sp>
      <p:sp>
        <p:nvSpPr>
          <p:cNvPr id="5" name="Footer Placeholder 4"/>
          <p:cNvSpPr>
            <a:spLocks noGrp="1"/>
          </p:cNvSpPr>
          <p:nvPr>
            <p:ph type="ftr" sz="quarter" idx="11"/>
          </p:nvPr>
        </p:nvSpPr>
        <p:spPr/>
        <p:txBody>
          <a:bodyPr/>
          <a:lstStyle/>
          <a:p>
            <a:r>
              <a:rPr lang="et-EE"/>
              <a:t>Malle Kasearu</a:t>
            </a:r>
          </a:p>
        </p:txBody>
      </p:sp>
      <p:sp>
        <p:nvSpPr>
          <p:cNvPr id="6" name="Slide Number Placeholder 5"/>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4959C6D-B59E-4281-86CC-6820CE32181D}" type="datetime1">
              <a:rPr lang="et-EE" smtClean="0"/>
              <a:pPr/>
              <a:t>22.08.2025</a:t>
            </a:fld>
            <a:endParaRPr lang="et-EE"/>
          </a:p>
        </p:txBody>
      </p:sp>
      <p:sp>
        <p:nvSpPr>
          <p:cNvPr id="5" name="Footer Placeholder 4"/>
          <p:cNvSpPr>
            <a:spLocks noGrp="1"/>
          </p:cNvSpPr>
          <p:nvPr>
            <p:ph type="ftr" sz="quarter" idx="11"/>
          </p:nvPr>
        </p:nvSpPr>
        <p:spPr/>
        <p:txBody>
          <a:bodyPr/>
          <a:lstStyle/>
          <a:p>
            <a:r>
              <a:rPr lang="et-EE"/>
              <a:t>Malle Kasearu</a:t>
            </a:r>
          </a:p>
        </p:txBody>
      </p:sp>
      <p:sp>
        <p:nvSpPr>
          <p:cNvPr id="6" name="Slide Number Placeholder 5"/>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A842ABA-B371-4BF5-A29A-D7204C1B84C2}" type="datetime1">
              <a:rPr lang="et-EE" smtClean="0"/>
              <a:pPr/>
              <a:t>22.08.2025</a:t>
            </a:fld>
            <a:endParaRPr lang="et-EE"/>
          </a:p>
        </p:txBody>
      </p:sp>
      <p:sp>
        <p:nvSpPr>
          <p:cNvPr id="5" name="Footer Placeholder 4"/>
          <p:cNvSpPr>
            <a:spLocks noGrp="1"/>
          </p:cNvSpPr>
          <p:nvPr>
            <p:ph type="ftr" sz="quarter" idx="11"/>
          </p:nvPr>
        </p:nvSpPr>
        <p:spPr/>
        <p:txBody>
          <a:bodyPr/>
          <a:lstStyle/>
          <a:p>
            <a:r>
              <a:rPr lang="et-EE"/>
              <a:t>Malle Kasearu</a:t>
            </a:r>
          </a:p>
        </p:txBody>
      </p:sp>
      <p:sp>
        <p:nvSpPr>
          <p:cNvPr id="6" name="Slide Number Placeholder 5"/>
          <p:cNvSpPr>
            <a:spLocks noGrp="1"/>
          </p:cNvSpPr>
          <p:nvPr>
            <p:ph type="sldNum" sz="quarter" idx="12"/>
          </p:nvPr>
        </p:nvSpPr>
        <p:spPr/>
        <p:txBody>
          <a:bodyPr/>
          <a:lstStyle/>
          <a:p>
            <a:fld id="{38BD5BD3-0B49-45B7-897A-899B3489E024}" type="slidenum">
              <a:rPr lang="et-EE" smtClean="0"/>
              <a:pPr/>
              <a:t>‹#›</a:t>
            </a:fld>
            <a:endParaRPr lang="et-E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B8EF72-B1C1-4024-BBB1-DF4DBAA35A0F}" type="datetime1">
              <a:rPr lang="et-EE" smtClean="0"/>
              <a:pPr/>
              <a:t>22.08.2025</a:t>
            </a:fld>
            <a:endParaRPr lang="et-EE"/>
          </a:p>
        </p:txBody>
      </p:sp>
      <p:sp>
        <p:nvSpPr>
          <p:cNvPr id="6" name="Footer Placeholder 5"/>
          <p:cNvSpPr>
            <a:spLocks noGrp="1"/>
          </p:cNvSpPr>
          <p:nvPr>
            <p:ph type="ftr" sz="quarter" idx="11"/>
          </p:nvPr>
        </p:nvSpPr>
        <p:spPr/>
        <p:txBody>
          <a:bodyPr/>
          <a:lstStyle/>
          <a:p>
            <a:r>
              <a:rPr lang="et-EE"/>
              <a:t>Malle Kasearu</a:t>
            </a:r>
          </a:p>
        </p:txBody>
      </p:sp>
      <p:sp>
        <p:nvSpPr>
          <p:cNvPr id="7" name="Slide Number Placeholder 6"/>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CAFA723-D1BE-45A4-AC8D-BE86F0BAF3B9}" type="datetime1">
              <a:rPr lang="et-EE" smtClean="0"/>
              <a:pPr/>
              <a:t>22.08.2025</a:t>
            </a:fld>
            <a:endParaRPr lang="et-EE"/>
          </a:p>
        </p:txBody>
      </p:sp>
      <p:sp>
        <p:nvSpPr>
          <p:cNvPr id="8" name="Footer Placeholder 7"/>
          <p:cNvSpPr>
            <a:spLocks noGrp="1"/>
          </p:cNvSpPr>
          <p:nvPr>
            <p:ph type="ftr" sz="quarter" idx="11"/>
          </p:nvPr>
        </p:nvSpPr>
        <p:spPr/>
        <p:txBody>
          <a:bodyPr/>
          <a:lstStyle/>
          <a:p>
            <a:r>
              <a:rPr lang="et-EE"/>
              <a:t>Malle Kasearu</a:t>
            </a:r>
          </a:p>
        </p:txBody>
      </p:sp>
      <p:sp>
        <p:nvSpPr>
          <p:cNvPr id="9" name="Slide Number Placeholder 8"/>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51938698-3097-4526-96E6-FC38AF2F2C83}" type="datetime1">
              <a:rPr lang="et-EE" smtClean="0"/>
              <a:pPr/>
              <a:t>22.08.2025</a:t>
            </a:fld>
            <a:endParaRPr lang="et-EE"/>
          </a:p>
        </p:txBody>
      </p:sp>
      <p:sp>
        <p:nvSpPr>
          <p:cNvPr id="4" name="Footer Placeholder 3"/>
          <p:cNvSpPr>
            <a:spLocks noGrp="1"/>
          </p:cNvSpPr>
          <p:nvPr>
            <p:ph type="ftr" sz="quarter" idx="11"/>
          </p:nvPr>
        </p:nvSpPr>
        <p:spPr/>
        <p:txBody>
          <a:bodyPr/>
          <a:lstStyle/>
          <a:p>
            <a:r>
              <a:rPr lang="et-EE"/>
              <a:t>Malle Kasearu</a:t>
            </a:r>
          </a:p>
        </p:txBody>
      </p:sp>
      <p:sp>
        <p:nvSpPr>
          <p:cNvPr id="5" name="Slide Number Placeholder 4"/>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A3FF204A-132B-477F-9D65-C9AD61A4A351}" type="datetime1">
              <a:rPr lang="et-EE" smtClean="0"/>
              <a:pPr/>
              <a:t>22.08.2025</a:t>
            </a:fld>
            <a:endParaRPr lang="et-EE"/>
          </a:p>
        </p:txBody>
      </p:sp>
      <p:sp>
        <p:nvSpPr>
          <p:cNvPr id="3" name="Footer Placeholder 2"/>
          <p:cNvSpPr>
            <a:spLocks noGrp="1"/>
          </p:cNvSpPr>
          <p:nvPr>
            <p:ph type="ftr" sz="quarter" idx="11"/>
          </p:nvPr>
        </p:nvSpPr>
        <p:spPr/>
        <p:txBody>
          <a:bodyPr/>
          <a:lstStyle/>
          <a:p>
            <a:r>
              <a:rPr lang="et-EE"/>
              <a:t>Malle Kasearu</a:t>
            </a:r>
          </a:p>
        </p:txBody>
      </p:sp>
      <p:sp>
        <p:nvSpPr>
          <p:cNvPr id="4" name="Slide Number Placeholder 3"/>
          <p:cNvSpPr>
            <a:spLocks noGrp="1"/>
          </p:cNvSpPr>
          <p:nvPr>
            <p:ph type="sldNum" sz="quarter" idx="12"/>
          </p:nvPr>
        </p:nvSpPr>
        <p:spPr/>
        <p:txBody>
          <a:bodyPr/>
          <a:lstStyle/>
          <a:p>
            <a:fld id="{38BD5BD3-0B49-45B7-897A-899B3489E024}" type="slidenum">
              <a:rPr lang="et-EE" smtClean="0"/>
              <a:pPr/>
              <a:t>‹#›</a:t>
            </a:fld>
            <a:endParaRPr lang="et-E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11B0D96-DBF4-4FDE-96B6-76EEA75C6F7F}" type="datetime1">
              <a:rPr lang="et-EE" smtClean="0"/>
              <a:pPr/>
              <a:t>22.08.2025</a:t>
            </a:fld>
            <a:endParaRPr lang="et-EE"/>
          </a:p>
        </p:txBody>
      </p:sp>
      <p:sp>
        <p:nvSpPr>
          <p:cNvPr id="6" name="Footer Placeholder 5"/>
          <p:cNvSpPr>
            <a:spLocks noGrp="1"/>
          </p:cNvSpPr>
          <p:nvPr>
            <p:ph type="ftr" sz="quarter" idx="11"/>
          </p:nvPr>
        </p:nvSpPr>
        <p:spPr/>
        <p:txBody>
          <a:bodyPr/>
          <a:lstStyle/>
          <a:p>
            <a:r>
              <a:rPr lang="et-EE"/>
              <a:t>Malle Kasearu</a:t>
            </a:r>
          </a:p>
        </p:txBody>
      </p:sp>
      <p:sp>
        <p:nvSpPr>
          <p:cNvPr id="7" name="Slide Number Placeholder 6"/>
          <p:cNvSpPr>
            <a:spLocks noGrp="1"/>
          </p:cNvSpPr>
          <p:nvPr>
            <p:ph type="sldNum" sz="quarter" idx="12"/>
          </p:nvPr>
        </p:nvSpPr>
        <p:spPr/>
        <p:txBody>
          <a:bodyPr/>
          <a:lstStyle/>
          <a:p>
            <a:fld id="{38BD5BD3-0B49-45B7-897A-899B3489E024}"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E9AAB4D4-D403-4EA8-A15B-F154C0C04BBE}" type="datetime1">
              <a:rPr lang="et-EE" smtClean="0"/>
              <a:pPr/>
              <a:t>22.08.2025</a:t>
            </a:fld>
            <a:endParaRPr lang="et-EE"/>
          </a:p>
        </p:txBody>
      </p:sp>
      <p:sp>
        <p:nvSpPr>
          <p:cNvPr id="6" name="Footer Placeholder 5"/>
          <p:cNvSpPr>
            <a:spLocks noGrp="1"/>
          </p:cNvSpPr>
          <p:nvPr>
            <p:ph type="ftr" sz="quarter" idx="11"/>
          </p:nvPr>
        </p:nvSpPr>
        <p:spPr/>
        <p:txBody>
          <a:bodyPr/>
          <a:lstStyle/>
          <a:p>
            <a:r>
              <a:rPr lang="et-EE"/>
              <a:t>Malle Kasearu</a:t>
            </a:r>
          </a:p>
        </p:txBody>
      </p:sp>
      <p:sp>
        <p:nvSpPr>
          <p:cNvPr id="7" name="Slide Number Placeholder 6"/>
          <p:cNvSpPr>
            <a:spLocks noGrp="1"/>
          </p:cNvSpPr>
          <p:nvPr>
            <p:ph type="sldNum" sz="quarter" idx="12"/>
          </p:nvPr>
        </p:nvSpPr>
        <p:spPr/>
        <p:txBody>
          <a:bodyPr/>
          <a:lstStyle/>
          <a:p>
            <a:fld id="{38BD5BD3-0B49-45B7-897A-899B3489E024}" type="slidenum">
              <a:rPr lang="et-EE" smtClean="0"/>
              <a:pPr/>
              <a:t>‹#›</a:t>
            </a:fld>
            <a:endParaRPr lang="et-E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9E9887B-01E4-4D63-919C-65858E1C3DCB}" type="datetime1">
              <a:rPr lang="et-EE" smtClean="0"/>
              <a:pPr/>
              <a:t>22.08.2025</a:t>
            </a:fld>
            <a:endParaRPr lang="et-EE"/>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t-EE"/>
              <a:t>Malle Kasearu</a:t>
            </a: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8BD5BD3-0B49-45B7-897A-899B3489E024}" type="slidenum">
              <a:rPr lang="et-EE" smtClean="0"/>
              <a:pPr/>
              <a:t>‹#›</a:t>
            </a:fld>
            <a:endParaRPr lang="et-E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a:t>Käibevara arvestus</a:t>
            </a:r>
          </a:p>
        </p:txBody>
      </p:sp>
      <p:sp>
        <p:nvSpPr>
          <p:cNvPr id="3" name="Subtitle 2"/>
          <p:cNvSpPr>
            <a:spLocks noGrp="1"/>
          </p:cNvSpPr>
          <p:nvPr>
            <p:ph type="subTitle" idx="1"/>
          </p:nvPr>
        </p:nvSpPr>
        <p:spPr>
          <a:xfrm>
            <a:off x="1432560" y="1850064"/>
            <a:ext cx="7406640" cy="4243232"/>
          </a:xfrm>
        </p:spPr>
        <p:txBody>
          <a:bodyPr>
            <a:normAutofit fontScale="92500" lnSpcReduction="10000"/>
          </a:bodyPr>
          <a:lstStyle/>
          <a:p>
            <a:endParaRPr lang="et-EE" dirty="0"/>
          </a:p>
          <a:p>
            <a:endParaRPr lang="et-EE" dirty="0"/>
          </a:p>
          <a:p>
            <a:endParaRPr lang="et-EE" dirty="0"/>
          </a:p>
          <a:p>
            <a:endParaRPr lang="et-EE" dirty="0"/>
          </a:p>
          <a:p>
            <a:r>
              <a:rPr lang="et-EE" dirty="0"/>
              <a:t>Täiendav kirjandus:</a:t>
            </a:r>
          </a:p>
          <a:p>
            <a:r>
              <a:rPr lang="et-EE" dirty="0"/>
              <a:t>RTJ 2 Nõuded informatsiooni esitusviisile raamatupidamise aastaaruandes</a:t>
            </a:r>
          </a:p>
          <a:p>
            <a:r>
              <a:rPr lang="et-EE" sz="2800" dirty="0"/>
              <a:t>Alver, J. &amp; Alver,L.  (2017)</a:t>
            </a:r>
            <a:r>
              <a:rPr lang="et-EE" sz="2800" i="1" dirty="0"/>
              <a:t> Finantsarvestus. </a:t>
            </a:r>
            <a:r>
              <a:rPr lang="et-EE" sz="2800" dirty="0"/>
              <a:t>Tallinn:  Deebet </a:t>
            </a:r>
          </a:p>
          <a:p>
            <a:r>
              <a:rPr lang="et-EE" sz="2800" dirty="0"/>
              <a:t>ptk 7.1 Kassa ja pangakontod</a:t>
            </a:r>
            <a:endParaRPr lang="en-GB" sz="2800" dirty="0"/>
          </a:p>
          <a:p>
            <a:endParaRPr lang="et-EE" dirty="0"/>
          </a:p>
          <a:p>
            <a:pPr algn="just"/>
            <a:endParaRPr lang="et-EE" dirty="0"/>
          </a:p>
          <a:p>
            <a:pPr algn="r"/>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a:t>
            </a:fld>
            <a:endParaRPr lang="et-E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Kassa tehingute kajastamine kontodel</a:t>
            </a:r>
          </a:p>
        </p:txBody>
      </p:sp>
      <p:sp>
        <p:nvSpPr>
          <p:cNvPr id="3" name="Content Placeholder 2"/>
          <p:cNvSpPr>
            <a:spLocks noGrp="1"/>
          </p:cNvSpPr>
          <p:nvPr>
            <p:ph idx="1"/>
          </p:nvPr>
        </p:nvSpPr>
        <p:spPr/>
        <p:txBody>
          <a:bodyPr>
            <a:normAutofit fontScale="55000" lnSpcReduction="20000"/>
          </a:bodyPr>
          <a:lstStyle/>
          <a:p>
            <a:pPr>
              <a:buNone/>
            </a:pPr>
            <a:r>
              <a:rPr lang="et-EE" dirty="0"/>
              <a:t>Kassasse toodi arvelduskontolt raha </a:t>
            </a:r>
          </a:p>
          <a:p>
            <a:pPr>
              <a:buNone/>
            </a:pPr>
            <a:r>
              <a:rPr lang="et-EE" dirty="0"/>
              <a:t>D Kassa</a:t>
            </a:r>
          </a:p>
          <a:p>
            <a:pPr>
              <a:buNone/>
            </a:pPr>
            <a:r>
              <a:rPr lang="et-EE" dirty="0"/>
              <a:t>K Arvelduskonto</a:t>
            </a:r>
          </a:p>
          <a:p>
            <a:pPr>
              <a:buNone/>
            </a:pPr>
            <a:r>
              <a:rPr lang="et-EE" dirty="0"/>
              <a:t> </a:t>
            </a:r>
          </a:p>
          <a:p>
            <a:pPr>
              <a:buNone/>
            </a:pPr>
            <a:r>
              <a:rPr lang="et-EE" dirty="0"/>
              <a:t>Kassast viidi raha arvelduskontole</a:t>
            </a:r>
          </a:p>
          <a:p>
            <a:pPr>
              <a:buNone/>
            </a:pPr>
            <a:r>
              <a:rPr lang="et-EE" dirty="0"/>
              <a:t>D  Arvelduskonto</a:t>
            </a:r>
          </a:p>
          <a:p>
            <a:pPr>
              <a:buNone/>
            </a:pPr>
            <a:r>
              <a:rPr lang="et-EE" dirty="0"/>
              <a:t>K  Kassa</a:t>
            </a:r>
          </a:p>
          <a:p>
            <a:pPr>
              <a:buNone/>
            </a:pPr>
            <a:r>
              <a:rPr lang="et-EE" dirty="0"/>
              <a:t> </a:t>
            </a:r>
          </a:p>
          <a:p>
            <a:pPr>
              <a:buNone/>
            </a:pPr>
            <a:r>
              <a:rPr lang="et-EE" dirty="0"/>
              <a:t>Kassast maksti  välja töötasud</a:t>
            </a:r>
          </a:p>
          <a:p>
            <a:pPr>
              <a:buNone/>
            </a:pPr>
            <a:r>
              <a:rPr lang="et-EE" dirty="0"/>
              <a:t>D  Võlad töövõtjatele 		 </a:t>
            </a:r>
          </a:p>
          <a:p>
            <a:pPr>
              <a:buNone/>
            </a:pPr>
            <a:r>
              <a:rPr lang="et-EE" dirty="0"/>
              <a:t>K  Kassa  </a:t>
            </a:r>
          </a:p>
          <a:p>
            <a:pPr>
              <a:buNone/>
            </a:pPr>
            <a:r>
              <a:rPr lang="et-EE" dirty="0"/>
              <a:t> </a:t>
            </a:r>
            <a:endParaRPr lang="et-EE" b="1" dirty="0"/>
          </a:p>
          <a:p>
            <a:pPr>
              <a:buNone/>
            </a:pPr>
            <a:r>
              <a:rPr lang="et-EE" dirty="0"/>
              <a:t>Kassast maksti avanssi aruandvale isikule   </a:t>
            </a:r>
          </a:p>
          <a:p>
            <a:pPr>
              <a:buNone/>
            </a:pPr>
            <a:r>
              <a:rPr lang="et-EE" dirty="0"/>
              <a:t>D Nõue aruandva isiku vastu (muud lühiajalised nõuded)</a:t>
            </a:r>
          </a:p>
          <a:p>
            <a:pPr>
              <a:buNone/>
            </a:pPr>
            <a:r>
              <a:rPr lang="et-EE" dirty="0"/>
              <a:t>K Kassa</a:t>
            </a:r>
          </a:p>
        </p:txBody>
      </p:sp>
      <p:sp>
        <p:nvSpPr>
          <p:cNvPr id="4" name="Slide Number Placeholder 3"/>
          <p:cNvSpPr>
            <a:spLocks noGrp="1"/>
          </p:cNvSpPr>
          <p:nvPr>
            <p:ph type="sldNum" sz="quarter" idx="12"/>
          </p:nvPr>
        </p:nvSpPr>
        <p:spPr/>
        <p:txBody>
          <a:bodyPr/>
          <a:lstStyle/>
          <a:p>
            <a:fld id="{38BD5BD3-0B49-45B7-897A-899B3489E024}" type="slidenum">
              <a:rPr lang="et-EE" smtClean="0"/>
              <a:pPr/>
              <a:t>10</a:t>
            </a:fld>
            <a:endParaRPr lang="et-E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Kassa tehingute kajastamine kontodel</a:t>
            </a:r>
          </a:p>
        </p:txBody>
      </p:sp>
      <p:sp>
        <p:nvSpPr>
          <p:cNvPr id="3" name="Content Placeholder 2"/>
          <p:cNvSpPr>
            <a:spLocks noGrp="1"/>
          </p:cNvSpPr>
          <p:nvPr>
            <p:ph idx="1"/>
          </p:nvPr>
        </p:nvSpPr>
        <p:spPr/>
        <p:txBody>
          <a:bodyPr>
            <a:normAutofit fontScale="55000" lnSpcReduction="20000"/>
          </a:bodyPr>
          <a:lstStyle/>
          <a:p>
            <a:pPr lvl="0">
              <a:buNone/>
            </a:pPr>
            <a:r>
              <a:rPr lang="et-EE" sz="4000" dirty="0"/>
              <a:t>Kassast maksti välja sularaha eest ostetud materjalid, mis võetakse arvele varuna </a:t>
            </a:r>
          </a:p>
          <a:p>
            <a:pPr>
              <a:buNone/>
            </a:pPr>
            <a:r>
              <a:rPr lang="et-EE" sz="4000" dirty="0"/>
              <a:t> D   Materjalid  D   Käibemaks  (sisendkäibemaks) </a:t>
            </a:r>
          </a:p>
          <a:p>
            <a:pPr>
              <a:buNone/>
            </a:pPr>
            <a:r>
              <a:rPr lang="et-EE" sz="4000" dirty="0"/>
              <a:t> K   Kassa või Nõue aruandva isiku vastu</a:t>
            </a:r>
          </a:p>
          <a:p>
            <a:pPr>
              <a:buNone/>
            </a:pPr>
            <a:r>
              <a:rPr lang="et-EE" sz="4000" dirty="0"/>
              <a:t> </a:t>
            </a:r>
          </a:p>
          <a:p>
            <a:pPr>
              <a:buNone/>
            </a:pPr>
            <a:r>
              <a:rPr lang="et-EE" sz="4000" dirty="0"/>
              <a:t>Kassast maksti välja sularaha eest ostetud materjalid, mis kantakse kuludesse</a:t>
            </a:r>
          </a:p>
          <a:p>
            <a:pPr>
              <a:buNone/>
            </a:pPr>
            <a:r>
              <a:rPr lang="et-EE" sz="4000" dirty="0"/>
              <a:t>D Kulukonto D Käibemaks</a:t>
            </a:r>
          </a:p>
          <a:p>
            <a:pPr>
              <a:buNone/>
            </a:pPr>
            <a:r>
              <a:rPr lang="et-EE" sz="4000" dirty="0"/>
              <a:t>K Kassa või Nõue aruandva isiku vastu</a:t>
            </a:r>
          </a:p>
          <a:p>
            <a:pPr>
              <a:buNone/>
            </a:pPr>
            <a:r>
              <a:rPr lang="et-EE" sz="4000" dirty="0"/>
              <a:t> </a:t>
            </a:r>
          </a:p>
          <a:p>
            <a:pPr>
              <a:buNone/>
            </a:pPr>
            <a:r>
              <a:rPr lang="et-EE" sz="4000" dirty="0"/>
              <a:t>Kassasse laekus aruandvalt  isikult  kulutamata avansi osa   </a:t>
            </a:r>
          </a:p>
          <a:p>
            <a:pPr>
              <a:buNone/>
            </a:pPr>
            <a:r>
              <a:rPr lang="et-EE" sz="4000" dirty="0"/>
              <a:t>D Kassa</a:t>
            </a:r>
          </a:p>
          <a:p>
            <a:pPr>
              <a:buNone/>
            </a:pPr>
            <a:r>
              <a:rPr lang="et-EE" sz="4000" dirty="0"/>
              <a:t>K Nõue aruandva isiku vastu</a:t>
            </a:r>
          </a:p>
          <a:p>
            <a:pPr>
              <a:buNone/>
            </a:pPr>
            <a:r>
              <a:rPr lang="et-EE" sz="4000" dirty="0"/>
              <a:t>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11</a:t>
            </a:fld>
            <a:endParaRPr lang="et-E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Kassa tehingute kajastamine kontodel</a:t>
            </a:r>
          </a:p>
        </p:txBody>
      </p:sp>
      <p:sp>
        <p:nvSpPr>
          <p:cNvPr id="3" name="Content Placeholder 2"/>
          <p:cNvSpPr>
            <a:spLocks noGrp="1"/>
          </p:cNvSpPr>
          <p:nvPr>
            <p:ph idx="1"/>
          </p:nvPr>
        </p:nvSpPr>
        <p:spPr/>
        <p:txBody>
          <a:bodyPr>
            <a:normAutofit fontScale="70000" lnSpcReduction="20000"/>
          </a:bodyPr>
          <a:lstStyle/>
          <a:p>
            <a:pPr>
              <a:buNone/>
            </a:pPr>
            <a:r>
              <a:rPr lang="et-EE" dirty="0"/>
              <a:t>Kassasse laekus tellijalt tööde, teenuste eest  (eelnevalt on arve tellijale esitatud ja raamatupidamises  kajastatud)  </a:t>
            </a:r>
          </a:p>
          <a:p>
            <a:pPr>
              <a:buNone/>
            </a:pPr>
            <a:r>
              <a:rPr lang="et-EE" dirty="0"/>
              <a:t>D Kassa	</a:t>
            </a:r>
          </a:p>
          <a:p>
            <a:pPr>
              <a:buNone/>
            </a:pPr>
            <a:r>
              <a:rPr lang="et-EE" dirty="0"/>
              <a:t>K Ostjatelt laekumata arved</a:t>
            </a:r>
          </a:p>
          <a:p>
            <a:pPr>
              <a:buNone/>
            </a:pPr>
            <a:r>
              <a:rPr lang="et-EE" dirty="0"/>
              <a:t> </a:t>
            </a:r>
          </a:p>
          <a:p>
            <a:pPr>
              <a:buNone/>
            </a:pPr>
            <a:r>
              <a:rPr lang="et-EE" dirty="0"/>
              <a:t>Kassasse laekus tellijalt tööde, teenuste eest  (eelnevalt  ei ole arvet esitatud, nn jaemüük)</a:t>
            </a:r>
          </a:p>
          <a:p>
            <a:pPr>
              <a:buNone/>
            </a:pPr>
            <a:r>
              <a:rPr lang="et-EE" dirty="0"/>
              <a:t>D Kassa				600.-</a:t>
            </a:r>
          </a:p>
          <a:p>
            <a:pPr>
              <a:buNone/>
            </a:pPr>
            <a:r>
              <a:rPr lang="et-EE" dirty="0"/>
              <a:t>K Müügitulu				500.-</a:t>
            </a:r>
          </a:p>
          <a:p>
            <a:pPr>
              <a:buNone/>
            </a:pPr>
            <a:r>
              <a:rPr lang="et-EE" dirty="0"/>
              <a:t>K KM 20%				100.-</a:t>
            </a:r>
          </a:p>
          <a:p>
            <a:pPr>
              <a:buNone/>
            </a:pPr>
            <a:r>
              <a:rPr lang="et-EE" dirty="0"/>
              <a:t> </a:t>
            </a:r>
          </a:p>
          <a:p>
            <a:pPr>
              <a:buNone/>
            </a:pPr>
            <a:r>
              <a:rPr lang="et-EE" dirty="0"/>
              <a:t>Selleks, et arvutada müügitulu, jagatakse jaemüügist laekunud summa 1,20-ga. Laekunud summa ja müügitulu vahe on käibemaksukohustus.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12</a:t>
            </a:fld>
            <a:endParaRPr lang="et-E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Konto “Arvelduskonto”</a:t>
            </a:r>
          </a:p>
        </p:txBody>
      </p:sp>
      <p:sp>
        <p:nvSpPr>
          <p:cNvPr id="3" name="Content Placeholder 2"/>
          <p:cNvSpPr>
            <a:spLocks noGrp="1"/>
          </p:cNvSpPr>
          <p:nvPr>
            <p:ph idx="1"/>
          </p:nvPr>
        </p:nvSpPr>
        <p:spPr/>
        <p:txBody>
          <a:bodyPr>
            <a:normAutofit lnSpcReduction="10000"/>
          </a:bodyPr>
          <a:lstStyle/>
          <a:p>
            <a:r>
              <a:rPr lang="et-EE" b="1" dirty="0"/>
              <a:t>Konto “Arvelduskonto”</a:t>
            </a:r>
            <a:r>
              <a:rPr lang="et-EE" dirty="0"/>
              <a:t> (Pank, Pangakonto) on aktivakonto. </a:t>
            </a:r>
          </a:p>
          <a:p>
            <a:endParaRPr lang="et-EE" dirty="0"/>
          </a:p>
          <a:p>
            <a:r>
              <a:rPr lang="et-EE" dirty="0"/>
              <a:t>Konto deebetpoolel kajastatakse algsaldo, raha sissetulekud ja lõppsaldo, kreeditpoolel raha väljaminekud. </a:t>
            </a:r>
          </a:p>
          <a:p>
            <a:r>
              <a:rPr lang="et-EE" dirty="0"/>
              <a:t>Soovitav oleks avada eraldi kontod erinevate euro pangakontode ning erinevate välisvaluuta pangakontode kohta. </a:t>
            </a:r>
          </a:p>
        </p:txBody>
      </p:sp>
      <p:sp>
        <p:nvSpPr>
          <p:cNvPr id="4" name="Slide Number Placeholder 3"/>
          <p:cNvSpPr>
            <a:spLocks noGrp="1"/>
          </p:cNvSpPr>
          <p:nvPr>
            <p:ph type="sldNum" sz="quarter" idx="12"/>
          </p:nvPr>
        </p:nvSpPr>
        <p:spPr/>
        <p:txBody>
          <a:bodyPr/>
          <a:lstStyle/>
          <a:p>
            <a:fld id="{38BD5BD3-0B49-45B7-897A-899B3489E024}" type="slidenum">
              <a:rPr lang="et-EE" smtClean="0"/>
              <a:pPr/>
              <a:t>13</a:t>
            </a:fld>
            <a:endParaRPr lang="et-E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Arvelduskonto</a:t>
            </a:r>
          </a:p>
        </p:txBody>
      </p:sp>
      <p:sp>
        <p:nvSpPr>
          <p:cNvPr id="3" name="Content Placeholder 2"/>
          <p:cNvSpPr>
            <a:spLocks noGrp="1"/>
          </p:cNvSpPr>
          <p:nvPr>
            <p:ph idx="1"/>
          </p:nvPr>
        </p:nvSpPr>
        <p:spPr/>
        <p:txBody>
          <a:bodyPr>
            <a:normAutofit fontScale="92500" lnSpcReduction="20000"/>
          </a:bodyPr>
          <a:lstStyle/>
          <a:p>
            <a:r>
              <a:rPr lang="et-EE" dirty="0"/>
              <a:t>Arvelduskonto on levinumaks pangakonto liigiks, mis hõlbustab ettevõtte raha hoidmist ja kasutamist. </a:t>
            </a:r>
          </a:p>
          <a:p>
            <a:r>
              <a:rPr lang="et-EE" dirty="0"/>
              <a:t>Pangas peetakse iga  kliendi kohta eraldi registrit, millest tehakse ettevõttele  perioodiliselt väljavõtteid. </a:t>
            </a:r>
          </a:p>
          <a:p>
            <a:r>
              <a:rPr lang="et-EE" dirty="0"/>
              <a:t>Arvelduskonto käsutamiseks kasutatakse järgmisi dokumente:</a:t>
            </a:r>
          </a:p>
          <a:p>
            <a:pPr lvl="0"/>
            <a:r>
              <a:rPr lang="et-EE" dirty="0"/>
              <a:t>maksekorraldused;</a:t>
            </a:r>
          </a:p>
          <a:p>
            <a:pPr lvl="0"/>
            <a:r>
              <a:rPr lang="et-EE" dirty="0"/>
              <a:t>sularahatšekid;</a:t>
            </a:r>
          </a:p>
          <a:p>
            <a:pPr lvl="0"/>
            <a:r>
              <a:rPr lang="et-EE" dirty="0"/>
              <a:t>sularaha sissemaksu ja väljamaksu kviitungid.</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14</a:t>
            </a:fld>
            <a:endParaRPr lang="et-E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Arvelduskonto</a:t>
            </a:r>
          </a:p>
        </p:txBody>
      </p:sp>
      <p:sp>
        <p:nvSpPr>
          <p:cNvPr id="3" name="Content Placeholder 2"/>
          <p:cNvSpPr>
            <a:spLocks noGrp="1"/>
          </p:cNvSpPr>
          <p:nvPr>
            <p:ph idx="1"/>
          </p:nvPr>
        </p:nvSpPr>
        <p:spPr/>
        <p:txBody>
          <a:bodyPr>
            <a:normAutofit fontScale="85000" lnSpcReduction="20000"/>
          </a:bodyPr>
          <a:lstStyle/>
          <a:p>
            <a:r>
              <a:rPr lang="et-EE" dirty="0"/>
              <a:t>Pangad teevad makseid ainult maksja korraldusel ja maksedokumentide saabumise järjekorras. </a:t>
            </a:r>
          </a:p>
          <a:p>
            <a:r>
              <a:rPr lang="et-EE" dirty="0"/>
              <a:t>Ilma maksja korralduseta on lubatud maksja arvelt maha kanda ainult erandjuhtudel (nt kohtute ja notarite poolt välja antud täitelehed). </a:t>
            </a:r>
          </a:p>
          <a:p>
            <a:r>
              <a:rPr lang="et-EE" dirty="0"/>
              <a:t>Pangas saab tehinguid teostada ettevõtte juhatuse poolt määratud isik või isikud. </a:t>
            </a:r>
          </a:p>
          <a:p>
            <a:r>
              <a:rPr lang="et-EE" dirty="0"/>
              <a:t>Pangakonto avamisel saab määrata isikud, kes on volitatud teatud tehinguid pangas teostama. </a:t>
            </a:r>
          </a:p>
          <a:p>
            <a:r>
              <a:rPr lang="et-EE" dirty="0"/>
              <a:t>Juhatus saab määrata ka maksekaartide ning internetipanga kasutamise korra, mis tuleks fikseerida raamatupidamise sise-eeskirjas. </a:t>
            </a:r>
          </a:p>
        </p:txBody>
      </p:sp>
      <p:sp>
        <p:nvSpPr>
          <p:cNvPr id="4" name="Slide Number Placeholder 3"/>
          <p:cNvSpPr>
            <a:spLocks noGrp="1"/>
          </p:cNvSpPr>
          <p:nvPr>
            <p:ph type="sldNum" sz="quarter" idx="12"/>
          </p:nvPr>
        </p:nvSpPr>
        <p:spPr/>
        <p:txBody>
          <a:bodyPr/>
          <a:lstStyle/>
          <a:p>
            <a:fld id="{38BD5BD3-0B49-45B7-897A-899B3489E024}" type="slidenum">
              <a:rPr lang="et-EE" smtClean="0"/>
              <a:pPr/>
              <a:t>15</a:t>
            </a:fld>
            <a:endParaRPr lang="et-E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Arvelduskonto</a:t>
            </a:r>
          </a:p>
        </p:txBody>
      </p:sp>
      <p:sp>
        <p:nvSpPr>
          <p:cNvPr id="3" name="Content Placeholder 2"/>
          <p:cNvSpPr>
            <a:spLocks noGrp="1"/>
          </p:cNvSpPr>
          <p:nvPr>
            <p:ph idx="1"/>
          </p:nvPr>
        </p:nvSpPr>
        <p:spPr/>
        <p:txBody>
          <a:bodyPr>
            <a:normAutofit fontScale="85000" lnSpcReduction="20000"/>
          </a:bodyPr>
          <a:lstStyle/>
          <a:p>
            <a:r>
              <a:rPr lang="et-EE" dirty="0"/>
              <a:t>Kokkulepitud ajavahemike kohta saab ettevõte pangast oma </a:t>
            </a:r>
            <a:r>
              <a:rPr lang="et-EE" b="1" dirty="0"/>
              <a:t>pangakonto väljavõtte</a:t>
            </a:r>
            <a:r>
              <a:rPr lang="et-EE" dirty="0"/>
              <a:t>, kus on näidatud raha perioodi alguseks, kõik sissetuleku- ja väljaminekutehingud ajalises järjekorras ning raha jääk perioodi lõpuks. </a:t>
            </a:r>
          </a:p>
          <a:p>
            <a:r>
              <a:rPr lang="et-EE" dirty="0"/>
              <a:t>Pangas hoiustatud raha kasutamise eest maksab pank ettevõttele tasu – </a:t>
            </a:r>
            <a:r>
              <a:rPr lang="et-EE" b="1" dirty="0"/>
              <a:t>intresse, </a:t>
            </a:r>
            <a:r>
              <a:rPr lang="et-EE" dirty="0"/>
              <a:t>mis kantakse pangakontole. </a:t>
            </a:r>
          </a:p>
          <a:p>
            <a:r>
              <a:rPr lang="et-EE" dirty="0"/>
              <a:t>Pank arvab arvelduskontolt maha osutatud teenuste eest </a:t>
            </a:r>
            <a:r>
              <a:rPr lang="et-EE" b="1" dirty="0"/>
              <a:t>pangateenustasu. </a:t>
            </a:r>
          </a:p>
          <a:p>
            <a:r>
              <a:rPr lang="et-EE" dirty="0"/>
              <a:t>Arvelduskontot tuleb </a:t>
            </a:r>
            <a:r>
              <a:rPr lang="et-EE" b="1" dirty="0"/>
              <a:t>inventeerida</a:t>
            </a:r>
            <a:r>
              <a:rPr lang="et-EE" dirty="0"/>
              <a:t> bilansipäeva seisuga võrreldes pangakonto väljavõtte jääki arvestusandmetega.</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16</a:t>
            </a:fld>
            <a:endParaRPr lang="et-E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Arvelduskontol majandustehingute kajastamine</a:t>
            </a:r>
          </a:p>
        </p:txBody>
      </p:sp>
      <p:sp>
        <p:nvSpPr>
          <p:cNvPr id="3" name="Content Placeholder 2"/>
          <p:cNvSpPr>
            <a:spLocks noGrp="1"/>
          </p:cNvSpPr>
          <p:nvPr>
            <p:ph idx="1"/>
          </p:nvPr>
        </p:nvSpPr>
        <p:spPr/>
        <p:txBody>
          <a:bodyPr>
            <a:normAutofit fontScale="70000" lnSpcReduction="20000"/>
          </a:bodyPr>
          <a:lstStyle/>
          <a:p>
            <a:pPr>
              <a:buNone/>
            </a:pPr>
            <a:r>
              <a:rPr lang="et-EE" dirty="0"/>
              <a:t>Arvelduskontole laekus  ostja arve tasumine tööde, teenuste eest   (eelnevalt on arve esitatud ja raamatupidamises kajastatud) </a:t>
            </a:r>
          </a:p>
          <a:p>
            <a:r>
              <a:rPr lang="et-EE" dirty="0"/>
              <a:t>D  Arvelduskonto </a:t>
            </a:r>
          </a:p>
          <a:p>
            <a:r>
              <a:rPr lang="et-EE" dirty="0"/>
              <a:t>K  Ostjatelt laekumata arved </a:t>
            </a:r>
          </a:p>
          <a:p>
            <a:pPr>
              <a:buNone/>
            </a:pPr>
            <a:r>
              <a:rPr lang="et-EE" dirty="0"/>
              <a:t> </a:t>
            </a:r>
          </a:p>
          <a:p>
            <a:pPr>
              <a:buNone/>
            </a:pPr>
            <a:r>
              <a:rPr lang="et-EE" dirty="0"/>
              <a:t>Arvelduskontole laekus  lühiajaline laen  </a:t>
            </a:r>
          </a:p>
          <a:p>
            <a:r>
              <a:rPr lang="et-EE" dirty="0"/>
              <a:t>D   Arvelduskonto </a:t>
            </a:r>
          </a:p>
          <a:p>
            <a:r>
              <a:rPr lang="et-EE" dirty="0"/>
              <a:t>K   Lühiajalised laenud </a:t>
            </a:r>
          </a:p>
          <a:p>
            <a:pPr>
              <a:buNone/>
            </a:pPr>
            <a:r>
              <a:rPr lang="et-EE" dirty="0"/>
              <a:t> </a:t>
            </a:r>
          </a:p>
          <a:p>
            <a:pPr>
              <a:buNone/>
            </a:pPr>
            <a:r>
              <a:rPr lang="et-EE" dirty="0"/>
              <a:t>Pangaintresside laekumine</a:t>
            </a:r>
          </a:p>
          <a:p>
            <a:r>
              <a:rPr lang="et-EE" dirty="0"/>
              <a:t>D Arvelduskonto</a:t>
            </a:r>
          </a:p>
          <a:p>
            <a:r>
              <a:rPr lang="et-EE" dirty="0"/>
              <a:t>K Intressitulu või intressinõue</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17</a:t>
            </a:fld>
            <a:endParaRPr lang="et-E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Arvelduskontol majandustehingute kajastamine</a:t>
            </a:r>
          </a:p>
        </p:txBody>
      </p:sp>
      <p:sp>
        <p:nvSpPr>
          <p:cNvPr id="3" name="Content Placeholder 2"/>
          <p:cNvSpPr>
            <a:spLocks noGrp="1"/>
          </p:cNvSpPr>
          <p:nvPr>
            <p:ph idx="1"/>
          </p:nvPr>
        </p:nvSpPr>
        <p:spPr/>
        <p:txBody>
          <a:bodyPr>
            <a:normAutofit fontScale="62500" lnSpcReduction="20000"/>
          </a:bodyPr>
          <a:lstStyle/>
          <a:p>
            <a:pPr>
              <a:buNone/>
            </a:pPr>
            <a:r>
              <a:rPr lang="et-EE" dirty="0"/>
              <a:t>Trahvide, viiviste laekumine</a:t>
            </a:r>
          </a:p>
          <a:p>
            <a:r>
              <a:rPr lang="et-EE" dirty="0"/>
              <a:t>D Arvelduskonto</a:t>
            </a:r>
          </a:p>
          <a:p>
            <a:r>
              <a:rPr lang="et-EE" dirty="0"/>
              <a:t>K Muud äritulud </a:t>
            </a:r>
          </a:p>
          <a:p>
            <a:pPr>
              <a:buNone/>
            </a:pPr>
            <a:r>
              <a:rPr lang="et-EE" dirty="0"/>
              <a:t>Praktikas	D Ostjatelt laekumata arved K Muud äritulud</a:t>
            </a:r>
          </a:p>
          <a:p>
            <a:pPr>
              <a:buNone/>
            </a:pPr>
            <a:r>
              <a:rPr lang="et-EE" dirty="0"/>
              <a:t>			D Arvelduskonto K Ostjatelt laekumata arved</a:t>
            </a:r>
          </a:p>
          <a:p>
            <a:pPr>
              <a:buNone/>
            </a:pPr>
            <a:r>
              <a:rPr lang="et-EE" dirty="0"/>
              <a:t>	</a:t>
            </a:r>
          </a:p>
          <a:p>
            <a:pPr>
              <a:buNone/>
            </a:pPr>
            <a:r>
              <a:rPr lang="et-EE" dirty="0"/>
              <a:t>Arvelduskontolt kantakse maksuameti ettemaksukontole  üle üksikisiku tulumaksu, sotsiaalmaksu, töötuskindlustusmakse, kogumispensioni eest tasutavad summad            </a:t>
            </a:r>
          </a:p>
          <a:p>
            <a:r>
              <a:rPr lang="et-EE" dirty="0"/>
              <a:t>D MTA ettemaksukonto</a:t>
            </a:r>
          </a:p>
          <a:p>
            <a:r>
              <a:rPr lang="et-EE" dirty="0"/>
              <a:t>K Arvelduskonto</a:t>
            </a:r>
          </a:p>
          <a:p>
            <a:pPr>
              <a:buNone/>
            </a:pPr>
            <a:r>
              <a:rPr lang="et-EE" dirty="0"/>
              <a:t> </a:t>
            </a:r>
          </a:p>
          <a:p>
            <a:pPr lvl="0">
              <a:buNone/>
            </a:pPr>
            <a:r>
              <a:rPr lang="et-EE" dirty="0"/>
              <a:t>Tarnijate arvete tasumine </a:t>
            </a:r>
          </a:p>
          <a:p>
            <a:r>
              <a:rPr lang="et-EE" dirty="0"/>
              <a:t> D Võlad tarnijatele</a:t>
            </a:r>
          </a:p>
          <a:p>
            <a:r>
              <a:rPr lang="et-EE" dirty="0"/>
              <a:t> K Arvelduskonto</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18</a:t>
            </a:fld>
            <a:endParaRPr lang="et-E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Arvelduskontol majandustehingute kajastamine</a:t>
            </a:r>
          </a:p>
        </p:txBody>
      </p:sp>
      <p:sp>
        <p:nvSpPr>
          <p:cNvPr id="3" name="Content Placeholder 2"/>
          <p:cNvSpPr>
            <a:spLocks noGrp="1"/>
          </p:cNvSpPr>
          <p:nvPr>
            <p:ph idx="1"/>
          </p:nvPr>
        </p:nvSpPr>
        <p:spPr/>
        <p:txBody>
          <a:bodyPr>
            <a:normAutofit fontScale="62500" lnSpcReduction="20000"/>
          </a:bodyPr>
          <a:lstStyle/>
          <a:p>
            <a:pPr lvl="0">
              <a:buNone/>
            </a:pPr>
            <a:r>
              <a:rPr lang="et-EE" dirty="0"/>
              <a:t>Pangalaenude tasumine</a:t>
            </a:r>
          </a:p>
          <a:p>
            <a:r>
              <a:rPr lang="et-EE" dirty="0"/>
              <a:t> D Lühiajalised pangalaenud</a:t>
            </a:r>
          </a:p>
          <a:p>
            <a:r>
              <a:rPr lang="et-EE" dirty="0"/>
              <a:t> D Pikaajalise pangalaenu tagasimaksed järgmisel perioodil</a:t>
            </a:r>
          </a:p>
          <a:p>
            <a:r>
              <a:rPr lang="et-EE" dirty="0"/>
              <a:t> K Arvelduskonto</a:t>
            </a:r>
          </a:p>
          <a:p>
            <a:pPr>
              <a:buNone/>
            </a:pPr>
            <a:r>
              <a:rPr lang="et-EE" dirty="0"/>
              <a:t> </a:t>
            </a:r>
          </a:p>
          <a:p>
            <a:pPr lvl="0">
              <a:buNone/>
            </a:pPr>
            <a:r>
              <a:rPr lang="et-EE" dirty="0"/>
              <a:t>Pangalaenu intressi tasumine</a:t>
            </a:r>
          </a:p>
          <a:p>
            <a:r>
              <a:rPr lang="et-EE" dirty="0"/>
              <a:t>  D Intressikulu v intressivõlg</a:t>
            </a:r>
          </a:p>
          <a:p>
            <a:r>
              <a:rPr lang="et-EE" dirty="0"/>
              <a:t>  K Arvelduskonto</a:t>
            </a:r>
          </a:p>
          <a:p>
            <a:pPr>
              <a:buNone/>
            </a:pPr>
            <a:r>
              <a:rPr lang="et-EE" dirty="0"/>
              <a:t> </a:t>
            </a:r>
          </a:p>
          <a:p>
            <a:pPr lvl="0">
              <a:buNone/>
            </a:pPr>
            <a:r>
              <a:rPr lang="et-EE" dirty="0"/>
              <a:t>Trahvide, viiviste tasumine</a:t>
            </a:r>
          </a:p>
          <a:p>
            <a:r>
              <a:rPr lang="et-EE" dirty="0"/>
              <a:t>   D Muud ärikulud</a:t>
            </a:r>
          </a:p>
          <a:p>
            <a:r>
              <a:rPr lang="et-EE" dirty="0"/>
              <a:t>   K Arvelduskonto</a:t>
            </a:r>
          </a:p>
          <a:p>
            <a:pPr>
              <a:buNone/>
            </a:pPr>
            <a:r>
              <a:rPr lang="et-EE" dirty="0"/>
              <a:t>Praktikas D Muud ärikulud	K Võlad tarnijatele</a:t>
            </a:r>
          </a:p>
          <a:p>
            <a:pPr>
              <a:buNone/>
            </a:pPr>
            <a:r>
              <a:rPr lang="et-EE" dirty="0"/>
              <a:t>		   D Võlad tarnijatele	K Arvelduskonto</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19</a:t>
            </a:fld>
            <a:endParaRPr lang="et-E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Käibevara arvestus</a:t>
            </a:r>
          </a:p>
        </p:txBody>
      </p:sp>
      <p:sp>
        <p:nvSpPr>
          <p:cNvPr id="3" name="Content Placeholder 2"/>
          <p:cNvSpPr>
            <a:spLocks noGrp="1"/>
          </p:cNvSpPr>
          <p:nvPr>
            <p:ph idx="1"/>
          </p:nvPr>
        </p:nvSpPr>
        <p:spPr/>
        <p:txBody>
          <a:bodyPr>
            <a:normAutofit fontScale="92500" lnSpcReduction="10000"/>
          </a:bodyPr>
          <a:lstStyle/>
          <a:p>
            <a:r>
              <a:rPr lang="et-EE" b="1" dirty="0"/>
              <a:t>Vara</a:t>
            </a:r>
            <a:r>
              <a:rPr lang="et-EE" dirty="0"/>
              <a:t> on raamatupidamiskohustuslase poolt kontrollitav ressurss, mis:</a:t>
            </a:r>
          </a:p>
          <a:p>
            <a:pPr lvl="0"/>
            <a:r>
              <a:rPr lang="et-EE" dirty="0"/>
              <a:t>on tekkinud minevikus toimunud sündmuste tagajärjel; ja</a:t>
            </a:r>
          </a:p>
          <a:p>
            <a:pPr lvl="0"/>
            <a:r>
              <a:rPr lang="et-EE" dirty="0"/>
              <a:t>tõenäoliselt osaleb tulevikus majandusliku kasu tekitamisel.</a:t>
            </a:r>
          </a:p>
          <a:p>
            <a:pPr>
              <a:buNone/>
            </a:pPr>
            <a:r>
              <a:rPr lang="et-EE" dirty="0"/>
              <a:t> </a:t>
            </a:r>
          </a:p>
          <a:p>
            <a:r>
              <a:rPr lang="et-EE" dirty="0"/>
              <a:t>Varaobjekt võib, kuid ei pruugi omada materiaalset vormi  (nt lepinguline õigus saada teiselt osapoolelt raha). </a:t>
            </a:r>
          </a:p>
        </p:txBody>
      </p:sp>
      <p:sp>
        <p:nvSpPr>
          <p:cNvPr id="4" name="Slide Number Placeholder 3"/>
          <p:cNvSpPr>
            <a:spLocks noGrp="1"/>
          </p:cNvSpPr>
          <p:nvPr>
            <p:ph type="sldNum" sz="quarter" idx="12"/>
          </p:nvPr>
        </p:nvSpPr>
        <p:spPr/>
        <p:txBody>
          <a:bodyPr/>
          <a:lstStyle/>
          <a:p>
            <a:fld id="{38BD5BD3-0B49-45B7-897A-899B3489E024}" type="slidenum">
              <a:rPr lang="et-EE" smtClean="0"/>
              <a:pPr/>
              <a:t>2</a:t>
            </a:fld>
            <a:endParaRPr lang="et-E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Arvelduskontol majandustehingute kajastamine</a:t>
            </a:r>
          </a:p>
        </p:txBody>
      </p:sp>
      <p:sp>
        <p:nvSpPr>
          <p:cNvPr id="3" name="Content Placeholder 2"/>
          <p:cNvSpPr>
            <a:spLocks noGrp="1"/>
          </p:cNvSpPr>
          <p:nvPr>
            <p:ph idx="1"/>
          </p:nvPr>
        </p:nvSpPr>
        <p:spPr/>
        <p:txBody>
          <a:bodyPr>
            <a:normAutofit fontScale="55000" lnSpcReduction="20000"/>
          </a:bodyPr>
          <a:lstStyle/>
          <a:p>
            <a:pPr lvl="0">
              <a:buNone/>
            </a:pPr>
            <a:r>
              <a:rPr lang="et-EE" dirty="0"/>
              <a:t>Pangateenustasu maksmine</a:t>
            </a:r>
          </a:p>
          <a:p>
            <a:r>
              <a:rPr lang="et-EE" dirty="0"/>
              <a:t>D Üldhalduskulu v mitmesugused tegevuskulud		</a:t>
            </a:r>
          </a:p>
          <a:p>
            <a:r>
              <a:rPr lang="et-EE" dirty="0"/>
              <a:t>K Arvelduskonto</a:t>
            </a:r>
          </a:p>
          <a:p>
            <a:pPr>
              <a:buNone/>
            </a:pPr>
            <a:r>
              <a:rPr lang="et-EE" dirty="0"/>
              <a:t> </a:t>
            </a:r>
          </a:p>
          <a:p>
            <a:pPr>
              <a:buNone/>
            </a:pPr>
            <a:r>
              <a:rPr lang="et-EE" dirty="0"/>
              <a:t>Akreditiivi avamine</a:t>
            </a:r>
          </a:p>
          <a:p>
            <a:r>
              <a:rPr lang="et-EE" dirty="0"/>
              <a:t>D Akreditiiv</a:t>
            </a:r>
          </a:p>
          <a:p>
            <a:r>
              <a:rPr lang="et-EE" dirty="0"/>
              <a:t>K Arvelduskonto</a:t>
            </a:r>
          </a:p>
          <a:p>
            <a:pPr>
              <a:buNone/>
            </a:pPr>
            <a:r>
              <a:rPr lang="et-EE" dirty="0"/>
              <a:t> </a:t>
            </a:r>
          </a:p>
          <a:p>
            <a:pPr>
              <a:buNone/>
            </a:pPr>
            <a:r>
              <a:rPr lang="et-EE" dirty="0"/>
              <a:t> Akreditiivi arvelt tarnijale tasumine</a:t>
            </a:r>
          </a:p>
          <a:p>
            <a:r>
              <a:rPr lang="et-EE" dirty="0"/>
              <a:t>D Võlad tarnijatele</a:t>
            </a:r>
          </a:p>
          <a:p>
            <a:r>
              <a:rPr lang="et-EE" dirty="0"/>
              <a:t>K Akreditiiv</a:t>
            </a:r>
          </a:p>
          <a:p>
            <a:pPr>
              <a:buNone/>
            </a:pPr>
            <a:r>
              <a:rPr lang="et-EE" dirty="0"/>
              <a:t> </a:t>
            </a:r>
          </a:p>
          <a:p>
            <a:pPr lvl="0">
              <a:buNone/>
            </a:pPr>
            <a:r>
              <a:rPr lang="et-EE" dirty="0"/>
              <a:t>Akreditiivi sulgemine</a:t>
            </a:r>
          </a:p>
          <a:p>
            <a:r>
              <a:rPr lang="et-EE" dirty="0"/>
              <a:t>D Arvelduskonto</a:t>
            </a:r>
          </a:p>
          <a:p>
            <a:r>
              <a:rPr lang="et-EE" dirty="0"/>
              <a:t>K Akreditiiv</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20</a:t>
            </a:fld>
            <a:endParaRPr lang="et-EE"/>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 arvestus</a:t>
            </a:r>
          </a:p>
        </p:txBody>
      </p:sp>
      <p:sp>
        <p:nvSpPr>
          <p:cNvPr id="3" name="Content Placeholder 2"/>
          <p:cNvSpPr>
            <a:spLocks noGrp="1"/>
          </p:cNvSpPr>
          <p:nvPr>
            <p:ph idx="1"/>
          </p:nvPr>
        </p:nvSpPr>
        <p:spPr/>
        <p:txBody>
          <a:bodyPr>
            <a:normAutofit fontScale="85000" lnSpcReduction="20000"/>
          </a:bodyPr>
          <a:lstStyle/>
          <a:p>
            <a:r>
              <a:rPr lang="et-EE" dirty="0"/>
              <a:t>RTJ 1 järgi on tehingute </a:t>
            </a:r>
            <a:r>
              <a:rPr lang="et-EE" b="1" dirty="0"/>
              <a:t>arvestusvaluuta</a:t>
            </a:r>
            <a:r>
              <a:rPr lang="et-EE" dirty="0"/>
              <a:t> vääring, milles peetakse jooksvat arvestust ettevõtte majandustehingute üle. </a:t>
            </a:r>
          </a:p>
          <a:p>
            <a:r>
              <a:rPr lang="et-EE" dirty="0"/>
              <a:t>Aruannete </a:t>
            </a:r>
            <a:r>
              <a:rPr lang="et-EE" b="1" dirty="0"/>
              <a:t>esitusvaluuta </a:t>
            </a:r>
            <a:r>
              <a:rPr lang="et-EE" dirty="0"/>
              <a:t>on vääring, milles ettevõte koostab ja esitab oma aruandeid. </a:t>
            </a:r>
          </a:p>
          <a:p>
            <a:r>
              <a:rPr lang="et-EE" dirty="0"/>
              <a:t>Eestis koostatakse ja esitatakse raamatupidamise aastaaruanne Eestis ametlikult kehtivas vääringus. </a:t>
            </a:r>
          </a:p>
          <a:p>
            <a:r>
              <a:rPr lang="et-EE" dirty="0"/>
              <a:t>Eestis on alates 01.01.2011 esitusvaluutaks euro. </a:t>
            </a:r>
          </a:p>
          <a:p>
            <a:r>
              <a:rPr lang="et-EE" dirty="0"/>
              <a:t>Arvestusvaluuta võib äärmiselt erandlikel juhtudel (nt kui valdav osa tehingutest toimub väljaspool Eesti majanduskeskkonda), olla erinev Eestis ametlikult kehtivast vääringust.</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21</a:t>
            </a:fld>
            <a:endParaRPr lang="et-EE"/>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t-EE" b="1" dirty="0"/>
            </a:br>
            <a:r>
              <a:rPr lang="et-EE" b="1" dirty="0"/>
              <a:t>Välisvaluuta tehingute kajastamine</a:t>
            </a:r>
            <a:br>
              <a:rPr lang="et-EE" dirty="0"/>
            </a:br>
            <a:endParaRPr lang="et-EE" dirty="0"/>
          </a:p>
        </p:txBody>
      </p:sp>
      <p:sp>
        <p:nvSpPr>
          <p:cNvPr id="3" name="Content Placeholder 2"/>
          <p:cNvSpPr>
            <a:spLocks noGrp="1"/>
          </p:cNvSpPr>
          <p:nvPr>
            <p:ph idx="1"/>
          </p:nvPr>
        </p:nvSpPr>
        <p:spPr>
          <a:xfrm>
            <a:off x="1435608" y="1628800"/>
            <a:ext cx="7498080" cy="4800600"/>
          </a:xfrm>
        </p:spPr>
        <p:txBody>
          <a:bodyPr/>
          <a:lstStyle/>
          <a:p>
            <a:r>
              <a:rPr lang="et-EE" dirty="0"/>
              <a:t>Välisvaluutatehing on tehing, mis on </a:t>
            </a:r>
            <a:r>
              <a:rPr lang="et-EE" b="1" dirty="0"/>
              <a:t>fikseeritud või mille arveldamine </a:t>
            </a:r>
            <a:r>
              <a:rPr lang="et-EE" dirty="0"/>
              <a:t>toimub välisvaluutas. </a:t>
            </a:r>
          </a:p>
          <a:p>
            <a:r>
              <a:rPr lang="et-EE" dirty="0"/>
              <a:t>Välisvaluuta tehingute esmasel kajastamisel võetakse nad arvele Eestis ametlikult kehtivas vääringus kehtiva valuutakursi alusel.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22</a:t>
            </a:fld>
            <a:endParaRPr lang="et-EE"/>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b="1" dirty="0"/>
              <a:t>Välisvaluuta tehingute kajastamine</a:t>
            </a:r>
            <a:endParaRPr lang="et-EE" dirty="0"/>
          </a:p>
        </p:txBody>
      </p:sp>
      <p:sp>
        <p:nvSpPr>
          <p:cNvPr id="3" name="Content Placeholder 2"/>
          <p:cNvSpPr>
            <a:spLocks noGrp="1"/>
          </p:cNvSpPr>
          <p:nvPr>
            <p:ph idx="1"/>
          </p:nvPr>
        </p:nvSpPr>
        <p:spPr>
          <a:xfrm>
            <a:off x="1435608" y="1504950"/>
            <a:ext cx="7498080" cy="4800600"/>
          </a:xfrm>
        </p:spPr>
        <p:txBody>
          <a:bodyPr>
            <a:normAutofit fontScale="92500" lnSpcReduction="10000"/>
          </a:bodyPr>
          <a:lstStyle/>
          <a:p>
            <a:r>
              <a:rPr lang="et-EE" dirty="0"/>
              <a:t>Kui ostetakse välisvaluutat, kajastatakse seda ostupäeva </a:t>
            </a:r>
            <a:r>
              <a:rPr lang="et-EE" b="1" dirty="0"/>
              <a:t>kommertspanga vahetuskursiga. </a:t>
            </a:r>
            <a:endParaRPr lang="et-EE" dirty="0"/>
          </a:p>
          <a:p>
            <a:r>
              <a:rPr lang="et-EE" dirty="0"/>
              <a:t>Kui välisvaluutas fikseeritud nõude laekumisel konverteeritakse välisvaluutas laekunud summa koheselt eurodeks, kirjendatakse raha laekumist laekumise päeva </a:t>
            </a:r>
            <a:r>
              <a:rPr lang="et-EE" b="1" dirty="0"/>
              <a:t>kommertspanga vahetuskursiga</a:t>
            </a:r>
            <a:r>
              <a:rPr lang="et-EE" dirty="0"/>
              <a:t>, vastasel juhul aga kirjendatakse laekumist laekumise päeva </a:t>
            </a:r>
            <a:r>
              <a:rPr lang="et-EE" b="1" dirty="0"/>
              <a:t>Euroopa Keskpanga kursiga.</a:t>
            </a:r>
            <a:r>
              <a:rPr lang="et-EE" dirty="0"/>
              <a:t>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23</a:t>
            </a:fld>
            <a:endParaRPr lang="et-E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b="1" dirty="0"/>
              <a:t>Välisvaluuta tehingute kajastamine</a:t>
            </a:r>
            <a:endParaRPr lang="et-EE" dirty="0"/>
          </a:p>
        </p:txBody>
      </p:sp>
      <p:sp>
        <p:nvSpPr>
          <p:cNvPr id="3" name="Content Placeholder 2"/>
          <p:cNvSpPr>
            <a:spLocks noGrp="1"/>
          </p:cNvSpPr>
          <p:nvPr>
            <p:ph idx="1"/>
          </p:nvPr>
        </p:nvSpPr>
        <p:spPr/>
        <p:txBody>
          <a:bodyPr>
            <a:normAutofit fontScale="85000" lnSpcReduction="10000"/>
          </a:bodyPr>
          <a:lstStyle/>
          <a:p>
            <a:r>
              <a:rPr lang="et-EE" dirty="0"/>
              <a:t>Kui välisvaluutas fikseeritud võlgnevus tarnijale tasutakse Eesti Vabariigis ametlikult kehtivas vääringus, kirjendatakse see väljamakse ülekandepäeva </a:t>
            </a:r>
            <a:r>
              <a:rPr lang="et-EE" b="1" dirty="0"/>
              <a:t>kommertspanga kursiga.</a:t>
            </a:r>
            <a:r>
              <a:rPr lang="et-EE" dirty="0"/>
              <a:t> </a:t>
            </a:r>
          </a:p>
          <a:p>
            <a:r>
              <a:rPr lang="et-EE" dirty="0"/>
              <a:t>Kui raamatupidamiskohustuslane tasub välisvaluutas fikseeritud kohustuse või kulu välisvaluutas, kirjendatakse majandustehingut arvelevõetud välisvaluuta kursi alusel. </a:t>
            </a:r>
          </a:p>
          <a:p>
            <a:r>
              <a:rPr lang="et-EE" dirty="0"/>
              <a:t>Välisvaluutas fikseeritud monetaarsed varad ja kohustused hinnatakse aastaaruande koostamisel bilansipäeval kehtiva </a:t>
            </a:r>
            <a:r>
              <a:rPr lang="et-EE" b="1" dirty="0"/>
              <a:t>Euroopa Keskpanga valuutakursiga</a:t>
            </a:r>
            <a:r>
              <a:rPr lang="et-EE" dirty="0"/>
              <a:t>.</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24</a:t>
            </a:fld>
            <a:endParaRPr lang="et-EE"/>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Välisvaluuta tehingute kajastamine</a:t>
            </a:r>
          </a:p>
        </p:txBody>
      </p:sp>
      <p:sp>
        <p:nvSpPr>
          <p:cNvPr id="3" name="Content Placeholder 2"/>
          <p:cNvSpPr>
            <a:spLocks noGrp="1"/>
          </p:cNvSpPr>
          <p:nvPr>
            <p:ph idx="1"/>
          </p:nvPr>
        </p:nvSpPr>
        <p:spPr/>
        <p:txBody>
          <a:bodyPr/>
          <a:lstStyle/>
          <a:p>
            <a:r>
              <a:rPr lang="et-EE" dirty="0"/>
              <a:t>Kui ostetakse välisvaluutat, kajastatakse seda ostupäeva kommertspanga vahetuskursiga.</a:t>
            </a:r>
          </a:p>
          <a:p>
            <a:r>
              <a:rPr lang="et-EE" b="1" dirty="0"/>
              <a:t>Näide: </a:t>
            </a:r>
            <a:r>
              <a:rPr lang="et-EE" dirty="0"/>
              <a:t>Firma ostab 2 000 USD kommertspanga kursiga 1 USD = 0.65 eurot makstes pangakontolt 1300 eurot. </a:t>
            </a:r>
          </a:p>
          <a:p>
            <a:r>
              <a:rPr lang="et-EE" dirty="0"/>
              <a:t>Firma teeb valuuta ostmisel kande:</a:t>
            </a:r>
          </a:p>
          <a:p>
            <a:pPr>
              <a:buNone/>
            </a:pPr>
            <a:r>
              <a:rPr lang="et-EE" dirty="0"/>
              <a:t>D Pangakonto USD		1 300.-</a:t>
            </a:r>
          </a:p>
          <a:p>
            <a:pPr>
              <a:buNone/>
            </a:pPr>
            <a:r>
              <a:rPr lang="et-EE" dirty="0"/>
              <a:t>K Pangakonto			1 300.-</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25</a:t>
            </a:fld>
            <a:endParaRPr lang="et-E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Välisvaluuta tehingute kajastamine</a:t>
            </a:r>
          </a:p>
        </p:txBody>
      </p:sp>
      <p:sp>
        <p:nvSpPr>
          <p:cNvPr id="3" name="Content Placeholder 2"/>
          <p:cNvSpPr>
            <a:spLocks noGrp="1"/>
          </p:cNvSpPr>
          <p:nvPr>
            <p:ph idx="1"/>
          </p:nvPr>
        </p:nvSpPr>
        <p:spPr/>
        <p:txBody>
          <a:bodyPr>
            <a:normAutofit fontScale="92500" lnSpcReduction="20000"/>
          </a:bodyPr>
          <a:lstStyle/>
          <a:p>
            <a:r>
              <a:rPr lang="et-EE" b="1" dirty="0"/>
              <a:t>Näide: </a:t>
            </a:r>
            <a:r>
              <a:rPr lang="et-EE" dirty="0"/>
              <a:t>Firmal on välisvaluuta kontol 5 000 USD, mis on raamatupidamises arvele võetud kursiga 1 USD = 0.66 eurot e 3 300 eurot. </a:t>
            </a:r>
          </a:p>
          <a:p>
            <a:r>
              <a:rPr lang="et-EE" dirty="0"/>
              <a:t>Bilansipäeval kehtiv Euroopa Keskpanga kurss on 1 USD = 0.68. </a:t>
            </a:r>
          </a:p>
          <a:p>
            <a:r>
              <a:rPr lang="et-EE" dirty="0"/>
              <a:t>Bilansipäeval hinnatakse välisvaluuta jääk ümber (5 000 x 0.68 = 3 400) ja selle kohta tehakse kanne:</a:t>
            </a:r>
          </a:p>
          <a:p>
            <a:r>
              <a:rPr lang="et-EE" dirty="0"/>
              <a:t>D Pangakonto USD				100.-</a:t>
            </a:r>
          </a:p>
          <a:p>
            <a:r>
              <a:rPr lang="et-EE" dirty="0"/>
              <a:t>K Kasum valuutakursi muutustest 	100.-</a:t>
            </a:r>
          </a:p>
          <a:p>
            <a:pPr>
              <a:buNone/>
            </a:pPr>
            <a:r>
              <a:rPr lang="et-EE" dirty="0"/>
              <a:t>	    (finantstulu)</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26</a:t>
            </a:fld>
            <a:endParaRPr lang="et-EE"/>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Rahavoogude aruanne</a:t>
            </a:r>
          </a:p>
        </p:txBody>
      </p:sp>
      <p:sp>
        <p:nvSpPr>
          <p:cNvPr id="3" name="Content Placeholder 2"/>
          <p:cNvSpPr>
            <a:spLocks noGrp="1"/>
          </p:cNvSpPr>
          <p:nvPr>
            <p:ph idx="1"/>
          </p:nvPr>
        </p:nvSpPr>
        <p:spPr/>
        <p:txBody>
          <a:bodyPr>
            <a:normAutofit fontScale="85000" lnSpcReduction="10000"/>
          </a:bodyPr>
          <a:lstStyle/>
          <a:p>
            <a:r>
              <a:rPr lang="et-EE" dirty="0"/>
              <a:t>Raha ja pangakontodel peetav raamatupidamisarvestus peab tagama andmete saamise rahavoogude aruande koostamiseks. </a:t>
            </a:r>
          </a:p>
          <a:p>
            <a:r>
              <a:rPr lang="et-EE" b="1" dirty="0"/>
              <a:t>Rahavoogude aruanne </a:t>
            </a:r>
            <a:r>
              <a:rPr lang="et-EE" dirty="0"/>
              <a:t>on kolmas raamatupidamisaruanne, mis kajastab raamatupidamiskohustuslase aruandeperioodi rahavoogusid (raha ja raha ekvivalentide laekumisi ja väljamakseid), </a:t>
            </a:r>
          </a:p>
          <a:p>
            <a:r>
              <a:rPr lang="et-EE" dirty="0"/>
              <a:t>rühmitatuna vastavalt nende eesmärgile </a:t>
            </a:r>
            <a:r>
              <a:rPr lang="et-EE" b="1" dirty="0"/>
              <a:t>äritegevuse, investeerimistegevuse ja finantseerimistegevuse</a:t>
            </a:r>
            <a:r>
              <a:rPr lang="et-EE" dirty="0"/>
              <a:t> rahavoogudeks. </a:t>
            </a:r>
          </a:p>
          <a:p>
            <a:r>
              <a:rPr lang="et-EE" dirty="0"/>
              <a:t>On kassapõhine aruanne.</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27</a:t>
            </a:fld>
            <a:endParaRPr lang="et-EE"/>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A352B59-975C-C058-FD4C-EB278544E458}"/>
              </a:ext>
            </a:extLst>
          </p:cNvPr>
          <p:cNvSpPr>
            <a:spLocks noGrp="1"/>
          </p:cNvSpPr>
          <p:nvPr>
            <p:ph type="title"/>
          </p:nvPr>
        </p:nvSpPr>
        <p:spPr/>
        <p:txBody>
          <a:bodyPr/>
          <a:lstStyle/>
          <a:p>
            <a:r>
              <a:rPr lang="et-EE" dirty="0"/>
              <a:t>Rahavoogude aruanne</a:t>
            </a:r>
          </a:p>
        </p:txBody>
      </p:sp>
      <p:sp>
        <p:nvSpPr>
          <p:cNvPr id="3" name="Sisu kohatäide 2">
            <a:extLst>
              <a:ext uri="{FF2B5EF4-FFF2-40B4-BE49-F238E27FC236}">
                <a16:creationId xmlns:a16="http://schemas.microsoft.com/office/drawing/2014/main" id="{C9F3CEDE-4EBE-8484-3B9B-4B992A35C8ED}"/>
              </a:ext>
            </a:extLst>
          </p:cNvPr>
          <p:cNvSpPr>
            <a:spLocks noGrp="1"/>
          </p:cNvSpPr>
          <p:nvPr>
            <p:ph idx="1"/>
          </p:nvPr>
        </p:nvSpPr>
        <p:spPr/>
        <p:txBody>
          <a:bodyPr>
            <a:normAutofit/>
          </a:bodyPr>
          <a:lstStyle/>
          <a:p>
            <a:r>
              <a:rPr lang="et-EE" sz="2400" dirty="0"/>
              <a:t>Rahalähenditeks loetakse lühiajalisi (üldjuhul kuni 3 kuud) kõrge likviidsusega investeeringuid, mida on võimalik konverteerida teadaoleva summa raha vastu ning millel puudub oluline turuväärtuse muutuse risk, näiteks lühiajalised deposiidid ja osalused rahaturufondides (eeldusel, et fond investeerib finantsvaradesse, mis vastavad rahalähendite mõistele).</a:t>
            </a:r>
          </a:p>
          <a:p>
            <a:r>
              <a:rPr lang="et-EE" sz="2400" dirty="0"/>
              <a:t>Rahavoogude aruanne kokku peab võrduma bilansikirje Raha muutusega.</a:t>
            </a:r>
          </a:p>
        </p:txBody>
      </p:sp>
      <p:sp>
        <p:nvSpPr>
          <p:cNvPr id="5" name="Slaidinumbri kohatäide 4">
            <a:extLst>
              <a:ext uri="{FF2B5EF4-FFF2-40B4-BE49-F238E27FC236}">
                <a16:creationId xmlns:a16="http://schemas.microsoft.com/office/drawing/2014/main" id="{ECF85B78-CD03-1245-582B-67B81FCC8567}"/>
              </a:ext>
            </a:extLst>
          </p:cNvPr>
          <p:cNvSpPr>
            <a:spLocks noGrp="1"/>
          </p:cNvSpPr>
          <p:nvPr>
            <p:ph type="sldNum" sz="quarter" idx="12"/>
          </p:nvPr>
        </p:nvSpPr>
        <p:spPr/>
        <p:txBody>
          <a:bodyPr/>
          <a:lstStyle/>
          <a:p>
            <a:fld id="{38BD5BD3-0B49-45B7-897A-899B3489E024}" type="slidenum">
              <a:rPr lang="et-EE" smtClean="0"/>
              <a:pPr/>
              <a:t>28</a:t>
            </a:fld>
            <a:endParaRPr lang="et-EE"/>
          </a:p>
        </p:txBody>
      </p:sp>
    </p:spTree>
    <p:extLst>
      <p:ext uri="{BB962C8B-B14F-4D97-AF65-F5344CB8AC3E}">
        <p14:creationId xmlns:p14="http://schemas.microsoft.com/office/powerpoint/2010/main" val="27023303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Äritegevuse rahavood</a:t>
            </a:r>
          </a:p>
        </p:txBody>
      </p:sp>
      <p:sp>
        <p:nvSpPr>
          <p:cNvPr id="3" name="Content Placeholder 2"/>
          <p:cNvSpPr>
            <a:spLocks noGrp="1"/>
          </p:cNvSpPr>
          <p:nvPr>
            <p:ph idx="1"/>
          </p:nvPr>
        </p:nvSpPr>
        <p:spPr/>
        <p:txBody>
          <a:bodyPr>
            <a:normAutofit fontScale="92500" lnSpcReduction="20000"/>
          </a:bodyPr>
          <a:lstStyle/>
          <a:p>
            <a:r>
              <a:rPr lang="et-EE" b="1" dirty="0"/>
              <a:t>Äritegevus</a:t>
            </a:r>
            <a:r>
              <a:rPr lang="et-EE" i="1" dirty="0"/>
              <a:t> </a:t>
            </a:r>
            <a:r>
              <a:rPr lang="et-EE" dirty="0"/>
              <a:t>on ettevõtte peamine tulutegevus ja muu tegevus, mis ei ole investeerimis- ja finantseerimistegevus. </a:t>
            </a:r>
          </a:p>
          <a:p>
            <a:r>
              <a:rPr lang="et-EE" dirty="0"/>
              <a:t>Just siit peaks ettevõte saama oma põhilise osa sissetulekutest. </a:t>
            </a:r>
          </a:p>
          <a:p>
            <a:r>
              <a:rPr lang="et-EE" dirty="0"/>
              <a:t>See osa näitab, kas ettevõte suudab põhitegevusest saadava rahaga katta põhitegevuse väljaminekuid. </a:t>
            </a:r>
          </a:p>
          <a:p>
            <a:r>
              <a:rPr lang="et-EE" dirty="0"/>
              <a:t>Sellest raha ülejäägist maksab ettevõte tagasi laenud, finantseerib uusi investeeringuid ja maksab dividende.</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29</a:t>
            </a:fld>
            <a:endParaRPr lang="et-E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Käibevara arvestus</a:t>
            </a:r>
          </a:p>
        </p:txBody>
      </p:sp>
      <p:sp>
        <p:nvSpPr>
          <p:cNvPr id="3" name="Content Placeholder 2"/>
          <p:cNvSpPr>
            <a:spLocks noGrp="1"/>
          </p:cNvSpPr>
          <p:nvPr>
            <p:ph idx="1"/>
          </p:nvPr>
        </p:nvSpPr>
        <p:spPr/>
        <p:txBody>
          <a:bodyPr>
            <a:normAutofit fontScale="70000" lnSpcReduction="20000"/>
          </a:bodyPr>
          <a:lstStyle/>
          <a:p>
            <a:r>
              <a:rPr lang="et-EE" dirty="0"/>
              <a:t>Lühiajalisi varasid nimetatakse käibevaraks ja pikaajalisi varasid nimetatakse põhivaraks (RTJ 2). </a:t>
            </a:r>
          </a:p>
          <a:p>
            <a:pPr>
              <a:buNone/>
            </a:pPr>
            <a:r>
              <a:rPr lang="et-EE" dirty="0"/>
              <a:t> </a:t>
            </a:r>
          </a:p>
          <a:p>
            <a:r>
              <a:rPr lang="et-EE" b="1" dirty="0"/>
              <a:t>Käibevarana</a:t>
            </a:r>
            <a:r>
              <a:rPr lang="et-EE" dirty="0"/>
              <a:t> kajastatakse järgnevaid varasid:</a:t>
            </a:r>
          </a:p>
          <a:p>
            <a:pPr lvl="0"/>
            <a:r>
              <a:rPr lang="et-EE" dirty="0"/>
              <a:t>raha ja rahalähendeid, v.a juhul kui neid ei ole võimalik kasutada vähemalt 12 kuu jooksul alates aruandekuupäevast; </a:t>
            </a:r>
          </a:p>
          <a:p>
            <a:pPr lvl="0"/>
            <a:r>
              <a:rPr lang="et-EE" dirty="0"/>
              <a:t>varasid, mis eeldatavasti realiseeritakse ettevõtte tavapärase äritsükli käigus (isegi juhul, kui see on pikem kui 12 kuud, nt varud ja nõuded ostjate vastu);</a:t>
            </a:r>
          </a:p>
          <a:p>
            <a:pPr lvl="0"/>
            <a:r>
              <a:rPr lang="et-EE" dirty="0"/>
              <a:t>varasid, mida hoitakse kauplemise eesmärgil (nt finantsinvesteeringud);</a:t>
            </a:r>
          </a:p>
          <a:p>
            <a:pPr lvl="0"/>
            <a:r>
              <a:rPr lang="et-EE" dirty="0"/>
              <a:t>varasid, mida tõenäoliselt suudetakse realiseerida lähema 12 kuu jooksul aruandekuupäevast </a:t>
            </a:r>
            <a:r>
              <a:rPr lang="fi-FI" dirty="0"/>
              <a:t>(</a:t>
            </a:r>
            <a:r>
              <a:rPr lang="et-EE" noProof="0" dirty="0"/>
              <a:t>nt finantsinvesteeringud, mida plaanitakse ja tõenäoliselt suudetakse müüa </a:t>
            </a:r>
            <a:r>
              <a:rPr lang="fi-FI" dirty="0"/>
              <a:t>12 kuu </a:t>
            </a:r>
            <a:r>
              <a:rPr lang="et-EE" noProof="0" dirty="0"/>
              <a:t>jooksul</a:t>
            </a:r>
            <a:r>
              <a:rPr lang="fi-FI" dirty="0"/>
              <a:t>)</a:t>
            </a:r>
            <a:r>
              <a:rPr lang="et-EE" dirty="0"/>
              <a:t> (RTJ 2).</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a:t>
            </a:fld>
            <a:endParaRPr lang="et-EE"/>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Äritegevuse rahavood:</a:t>
            </a:r>
          </a:p>
        </p:txBody>
      </p:sp>
      <p:sp>
        <p:nvSpPr>
          <p:cNvPr id="3" name="Content Placeholder 2"/>
          <p:cNvSpPr>
            <a:spLocks noGrp="1"/>
          </p:cNvSpPr>
          <p:nvPr>
            <p:ph idx="1"/>
          </p:nvPr>
        </p:nvSpPr>
        <p:spPr/>
        <p:txBody>
          <a:bodyPr>
            <a:normAutofit fontScale="92500" lnSpcReduction="20000"/>
          </a:bodyPr>
          <a:lstStyle/>
          <a:p>
            <a:r>
              <a:rPr lang="et-EE" dirty="0"/>
              <a:t>raha laekumine kaupade ja toodangu müügist, teenuste osutamisest ostjatelt;</a:t>
            </a:r>
          </a:p>
          <a:p>
            <a:pPr lvl="0"/>
            <a:r>
              <a:rPr lang="et-EE" dirty="0"/>
              <a:t>tarnijatele kaupade ja teenuste eest tasumine;</a:t>
            </a:r>
          </a:p>
          <a:p>
            <a:pPr lvl="0"/>
            <a:r>
              <a:rPr lang="et-EE" dirty="0"/>
              <a:t>töötasu maksmine;</a:t>
            </a:r>
          </a:p>
          <a:p>
            <a:pPr lvl="0"/>
            <a:r>
              <a:rPr lang="et-EE" dirty="0"/>
              <a:t>tulumaksu maksmine (alternatiivina on lubatud dividendide tulumaksu kajastada ka finantseerimistegevuse rahavoogudes);</a:t>
            </a:r>
          </a:p>
          <a:p>
            <a:pPr lvl="0"/>
            <a:r>
              <a:rPr lang="et-EE" dirty="0"/>
              <a:t>intresside maksmine (alternatiivina on lubatud makstud intresse kajastada ka finantseerimistegevuse all).</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30</a:t>
            </a:fld>
            <a:endParaRPr lang="et-EE"/>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Investeerimistegevuse rahavood</a:t>
            </a:r>
          </a:p>
        </p:txBody>
      </p:sp>
      <p:sp>
        <p:nvSpPr>
          <p:cNvPr id="3" name="Content Placeholder 2"/>
          <p:cNvSpPr>
            <a:spLocks noGrp="1"/>
          </p:cNvSpPr>
          <p:nvPr>
            <p:ph idx="1"/>
          </p:nvPr>
        </p:nvSpPr>
        <p:spPr/>
        <p:txBody>
          <a:bodyPr>
            <a:normAutofit fontScale="77500" lnSpcReduction="20000"/>
          </a:bodyPr>
          <a:lstStyle/>
          <a:p>
            <a:pPr>
              <a:buNone/>
            </a:pPr>
            <a:r>
              <a:rPr lang="et-EE" dirty="0"/>
              <a:t> </a:t>
            </a:r>
          </a:p>
          <a:p>
            <a:r>
              <a:rPr lang="et-EE" b="1" dirty="0"/>
              <a:t>Investeerimistegevuseks</a:t>
            </a:r>
            <a:r>
              <a:rPr lang="et-EE" i="1" dirty="0"/>
              <a:t> </a:t>
            </a:r>
            <a:r>
              <a:rPr lang="et-EE" dirty="0"/>
              <a:t>loetakse põhivarade ja teiste investeeringute (väärtpaberite) ostu ja müüki, samuti teistele ettevõtetele antavate laenude väljamaksmist ja tagasilaekumisi. </a:t>
            </a:r>
          </a:p>
          <a:p>
            <a:r>
              <a:rPr lang="et-EE" dirty="0"/>
              <a:t>Infot investeerimistegevuse kohta saab peamiselt bilansi aktiva poolelt põhivara kajastavast osast, sest reeglina kaasnevad investeerimistegevusega suured muutused ettevõtte põhivarade koosseisus. </a:t>
            </a:r>
          </a:p>
          <a:p>
            <a:r>
              <a:rPr lang="et-EE" dirty="0"/>
              <a:t>Rahakäibe aruande see osa näitab, kuidas firma kasutab põhitegevusest saadud raha, investeerides seda põhivarasse ja väärtpaberitesse, samuti laekumisi investeeringute müügist.</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31</a:t>
            </a:fld>
            <a:endParaRPr lang="et-EE"/>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Investeerimistegevuse rahavood:</a:t>
            </a:r>
          </a:p>
        </p:txBody>
      </p:sp>
      <p:sp>
        <p:nvSpPr>
          <p:cNvPr id="3" name="Content Placeholder 2"/>
          <p:cNvSpPr>
            <a:spLocks noGrp="1"/>
          </p:cNvSpPr>
          <p:nvPr>
            <p:ph idx="1"/>
          </p:nvPr>
        </p:nvSpPr>
        <p:spPr/>
        <p:txBody>
          <a:bodyPr>
            <a:normAutofit fontScale="92500" lnSpcReduction="10000"/>
          </a:bodyPr>
          <a:lstStyle/>
          <a:p>
            <a:r>
              <a:rPr lang="et-EE" dirty="0"/>
              <a:t>materiaalse ja immateriaalse põhivara müük, kinnisvarainvesteeringute müük;</a:t>
            </a:r>
          </a:p>
          <a:p>
            <a:r>
              <a:rPr lang="et-EE" dirty="0"/>
              <a:t>teiste ettevõtete väärtpaberite müük;</a:t>
            </a:r>
          </a:p>
          <a:p>
            <a:r>
              <a:rPr lang="et-EE" dirty="0"/>
              <a:t>teistele osapooltele antud laenude tagasimaksed:</a:t>
            </a:r>
          </a:p>
          <a:p>
            <a:r>
              <a:rPr lang="et-EE" dirty="0"/>
              <a:t>saadud intressid ja dividendid;</a:t>
            </a:r>
          </a:p>
          <a:p>
            <a:pPr lvl="0"/>
            <a:r>
              <a:rPr lang="et-EE" dirty="0"/>
              <a:t>materiaalse ja immateriaalse põhivara ja kinnisvarainvesteeringute ostmine;</a:t>
            </a:r>
          </a:p>
          <a:p>
            <a:pPr lvl="0"/>
            <a:r>
              <a:rPr lang="et-EE" dirty="0"/>
              <a:t>teiste ettevõtete väärtpaberite ostmine;</a:t>
            </a:r>
          </a:p>
          <a:p>
            <a:pPr lvl="0"/>
            <a:r>
              <a:rPr lang="et-EE" dirty="0"/>
              <a:t>teistele osapooltele laenude väljaandmine.</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32</a:t>
            </a:fld>
            <a:endParaRPr lang="et-EE"/>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Finantseerimistegevuse rahavood</a:t>
            </a:r>
          </a:p>
        </p:txBody>
      </p:sp>
      <p:sp>
        <p:nvSpPr>
          <p:cNvPr id="3" name="Content Placeholder 2"/>
          <p:cNvSpPr>
            <a:spLocks noGrp="1"/>
          </p:cNvSpPr>
          <p:nvPr>
            <p:ph idx="1"/>
          </p:nvPr>
        </p:nvSpPr>
        <p:spPr/>
        <p:txBody>
          <a:bodyPr/>
          <a:lstStyle/>
          <a:p>
            <a:r>
              <a:rPr lang="et-EE" b="1" dirty="0"/>
              <a:t>Finantseerimistegevus</a:t>
            </a:r>
            <a:r>
              <a:rPr lang="et-EE" dirty="0"/>
              <a:t> hõlmab tegevusi, mille tulemusel muutub omakapitali ja võetud laenude suurus ja struktuur. </a:t>
            </a:r>
          </a:p>
          <a:p>
            <a:r>
              <a:rPr lang="et-EE" dirty="0"/>
              <a:t>Infot saab bilansi passiva poolelt, nii kohustusi kui ka omakapitali kajastavast osast.</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33</a:t>
            </a:fld>
            <a:endParaRPr lang="et-EE"/>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Finantseerimistegevuse rahavood:</a:t>
            </a:r>
          </a:p>
        </p:txBody>
      </p:sp>
      <p:sp>
        <p:nvSpPr>
          <p:cNvPr id="3" name="Content Placeholder 2"/>
          <p:cNvSpPr>
            <a:spLocks noGrp="1"/>
          </p:cNvSpPr>
          <p:nvPr>
            <p:ph idx="1"/>
          </p:nvPr>
        </p:nvSpPr>
        <p:spPr/>
        <p:txBody>
          <a:bodyPr/>
          <a:lstStyle/>
          <a:p>
            <a:r>
              <a:rPr lang="et-EE" dirty="0"/>
              <a:t>laenude saamine;</a:t>
            </a:r>
          </a:p>
          <a:p>
            <a:r>
              <a:rPr lang="et-EE" dirty="0"/>
              <a:t>aktsiate, osade emiteerimine:</a:t>
            </a:r>
          </a:p>
          <a:p>
            <a:r>
              <a:rPr lang="et-EE" dirty="0"/>
              <a:t>tagasiostetud oma aktsiate, osade müük;</a:t>
            </a:r>
          </a:p>
          <a:p>
            <a:pPr lvl="0"/>
            <a:r>
              <a:rPr lang="et-EE" dirty="0"/>
              <a:t>laenude tagasimaksmine;</a:t>
            </a:r>
          </a:p>
          <a:p>
            <a:pPr lvl="0"/>
            <a:r>
              <a:rPr lang="et-EE" dirty="0"/>
              <a:t>oma aktsiate, osade tagasiostmine;</a:t>
            </a:r>
          </a:p>
          <a:p>
            <a:pPr lvl="0"/>
            <a:r>
              <a:rPr lang="et-EE" dirty="0"/>
              <a:t>dividendide maksmine;</a:t>
            </a:r>
          </a:p>
          <a:p>
            <a:pPr lvl="0"/>
            <a:r>
              <a:rPr lang="et-EE" dirty="0"/>
              <a:t>kapitalirendi maksed.</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34</a:t>
            </a:fld>
            <a:endParaRPr lang="et-EE"/>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Rahavoogude aruande koostamine </a:t>
            </a:r>
          </a:p>
        </p:txBody>
      </p:sp>
      <p:sp>
        <p:nvSpPr>
          <p:cNvPr id="3" name="Content Placeholder 2"/>
          <p:cNvSpPr>
            <a:spLocks noGrp="1"/>
          </p:cNvSpPr>
          <p:nvPr>
            <p:ph idx="1"/>
          </p:nvPr>
        </p:nvSpPr>
        <p:spPr/>
        <p:txBody>
          <a:bodyPr>
            <a:normAutofit fontScale="92500" lnSpcReduction="10000"/>
          </a:bodyPr>
          <a:lstStyle/>
          <a:p>
            <a:r>
              <a:rPr lang="et-EE" dirty="0"/>
              <a:t>Võib rakendada </a:t>
            </a:r>
            <a:r>
              <a:rPr lang="et-EE" b="1" dirty="0"/>
              <a:t>otsest meetodit või kaudset meetodit. </a:t>
            </a:r>
          </a:p>
          <a:p>
            <a:r>
              <a:rPr lang="et-EE" dirty="0"/>
              <a:t>Otsese meetodi rakendamisel esitatakse kõik äritegevusega seotud laekumiste ja väljaminekute kategooriad: kaupade, teenuste müügist laekunud raha, samade asjade eest makstud raha, makstud töötasud, makstud tulumaks, makstud intressid…(RTJ 2). </a:t>
            </a:r>
          </a:p>
          <a:p>
            <a:r>
              <a:rPr lang="et-EE" dirty="0"/>
              <a:t>Koostamise aluseks on bilanss ja raha kontodel (kassa, arvelduskonto jt)  toimunud majandustehingud.</a:t>
            </a:r>
          </a:p>
          <a:p>
            <a:endParaRPr lang="et-EE" dirty="0"/>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35</a:t>
            </a:fld>
            <a:endParaRPr lang="et-EE"/>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a:t>Rahavoogude aruande koostamine</a:t>
            </a:r>
          </a:p>
        </p:txBody>
      </p:sp>
      <p:sp>
        <p:nvSpPr>
          <p:cNvPr id="3" name="Content Placeholder 2"/>
          <p:cNvSpPr>
            <a:spLocks noGrp="1"/>
          </p:cNvSpPr>
          <p:nvPr>
            <p:ph idx="1"/>
          </p:nvPr>
        </p:nvSpPr>
        <p:spPr/>
        <p:txBody>
          <a:bodyPr>
            <a:normAutofit fontScale="85000" lnSpcReduction="20000"/>
          </a:bodyPr>
          <a:lstStyle/>
          <a:p>
            <a:r>
              <a:rPr lang="et-EE" dirty="0"/>
              <a:t>Kaudmeetodi rakendamisel korrigeeritakse aruandeperioodi kasumit:</a:t>
            </a:r>
          </a:p>
          <a:p>
            <a:pPr lvl="0"/>
            <a:r>
              <a:rPr lang="et-EE" dirty="0"/>
              <a:t>mitterahaliste majandustehingute mõjuga (nt amortisatsioon, eraldiste moodustamine);</a:t>
            </a:r>
          </a:p>
          <a:p>
            <a:pPr lvl="0"/>
            <a:r>
              <a:rPr lang="et-EE" dirty="0"/>
              <a:t>äritegevusega soetud varade ja kohustuste saldodega;</a:t>
            </a:r>
          </a:p>
          <a:p>
            <a:pPr lvl="0"/>
            <a:r>
              <a:rPr lang="et-EE" dirty="0"/>
              <a:t>investeerimis- ja finantseerimistegevusega seotud tulude ja kuludega (nt kasum põhivara müügist).</a:t>
            </a:r>
          </a:p>
          <a:p>
            <a:r>
              <a:rPr lang="et-EE" dirty="0"/>
              <a:t>Kaudmeetodi saab rakendada vaid äritegevuse kajastamisel, investeerimis- ja finantseerimistegevusest tulenevaid rahavoogusid tuleb kajastada alati otsesel meetodil.</a:t>
            </a:r>
          </a:p>
        </p:txBody>
      </p:sp>
      <p:sp>
        <p:nvSpPr>
          <p:cNvPr id="4" name="Slide Number Placeholder 3"/>
          <p:cNvSpPr>
            <a:spLocks noGrp="1"/>
          </p:cNvSpPr>
          <p:nvPr>
            <p:ph type="sldNum" sz="quarter" idx="12"/>
          </p:nvPr>
        </p:nvSpPr>
        <p:spPr/>
        <p:txBody>
          <a:bodyPr/>
          <a:lstStyle/>
          <a:p>
            <a:fld id="{38BD5BD3-0B49-45B7-897A-899B3489E024}" type="slidenum">
              <a:rPr lang="et-EE" smtClean="0"/>
              <a:pPr/>
              <a:t>36</a:t>
            </a:fld>
            <a:endParaRPr lang="et-EE"/>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857500"/>
            <a:ext cx="7498080" cy="1143000"/>
          </a:xfrm>
        </p:spPr>
        <p:txBody>
          <a:bodyPr/>
          <a:lstStyle/>
          <a:p>
            <a:pPr algn="ctr"/>
            <a:r>
              <a:rPr lang="et-EE" dirty="0"/>
              <a:t>Tänan</a:t>
            </a:r>
          </a:p>
        </p:txBody>
      </p:sp>
      <p:sp>
        <p:nvSpPr>
          <p:cNvPr id="3" name="Slide Number Placeholder 2"/>
          <p:cNvSpPr>
            <a:spLocks noGrp="1"/>
          </p:cNvSpPr>
          <p:nvPr>
            <p:ph type="sldNum" sz="quarter" idx="12"/>
          </p:nvPr>
        </p:nvSpPr>
        <p:spPr/>
        <p:txBody>
          <a:bodyPr/>
          <a:lstStyle/>
          <a:p>
            <a:fld id="{38BD5BD3-0B49-45B7-897A-899B3489E024}" type="slidenum">
              <a:rPr lang="et-EE" smtClean="0"/>
              <a:pPr/>
              <a:t>37</a:t>
            </a:fld>
            <a:endParaRPr lang="et-E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Käibevara arvestus</a:t>
            </a:r>
          </a:p>
        </p:txBody>
      </p:sp>
      <p:sp>
        <p:nvSpPr>
          <p:cNvPr id="3" name="Content Placeholder 2"/>
          <p:cNvSpPr>
            <a:spLocks noGrp="1"/>
          </p:cNvSpPr>
          <p:nvPr>
            <p:ph idx="1"/>
          </p:nvPr>
        </p:nvSpPr>
        <p:spPr/>
        <p:txBody>
          <a:bodyPr/>
          <a:lstStyle/>
          <a:p>
            <a:pPr>
              <a:buNone/>
            </a:pPr>
            <a:r>
              <a:rPr lang="et-EE" b="1" dirty="0"/>
              <a:t>Bilansis</a:t>
            </a:r>
            <a:r>
              <a:rPr lang="et-EE" dirty="0"/>
              <a:t> kajastub käibevara järgmiste põhirühmadena:</a:t>
            </a:r>
          </a:p>
          <a:p>
            <a:pPr lvl="0"/>
            <a:r>
              <a:rPr lang="et-EE" dirty="0"/>
              <a:t>Raha </a:t>
            </a:r>
          </a:p>
          <a:p>
            <a:pPr lvl="0"/>
            <a:r>
              <a:rPr lang="et-EE" dirty="0"/>
              <a:t>Finantsinvesteeringud </a:t>
            </a:r>
          </a:p>
          <a:p>
            <a:pPr lvl="0"/>
            <a:r>
              <a:rPr lang="et-EE" dirty="0"/>
              <a:t>Nõuded ja ettemaksed</a:t>
            </a:r>
          </a:p>
          <a:p>
            <a:pPr lvl="0"/>
            <a:r>
              <a:rPr lang="et-EE" dirty="0"/>
              <a:t>Varud</a:t>
            </a:r>
          </a:p>
          <a:p>
            <a:pPr lvl="0"/>
            <a:r>
              <a:rPr lang="et-EE" dirty="0"/>
              <a:t>Bioloogilised varad</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4</a:t>
            </a:fld>
            <a:endParaRPr lang="et-E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 arvestus</a:t>
            </a:r>
          </a:p>
        </p:txBody>
      </p:sp>
      <p:sp>
        <p:nvSpPr>
          <p:cNvPr id="3" name="Content Placeholder 2"/>
          <p:cNvSpPr>
            <a:spLocks noGrp="1"/>
          </p:cNvSpPr>
          <p:nvPr>
            <p:ph idx="1"/>
          </p:nvPr>
        </p:nvSpPr>
        <p:spPr/>
        <p:txBody>
          <a:bodyPr>
            <a:normAutofit fontScale="77500" lnSpcReduction="20000"/>
          </a:bodyPr>
          <a:lstStyle/>
          <a:p>
            <a:r>
              <a:rPr lang="et-EE" dirty="0"/>
              <a:t>Esimesel bilansikirjel </a:t>
            </a:r>
            <a:r>
              <a:rPr lang="et-EE" b="1" dirty="0"/>
              <a:t>“Raha”</a:t>
            </a:r>
            <a:r>
              <a:rPr lang="et-EE" dirty="0"/>
              <a:t> kajastatakse raha ja raha lähendite jääke, so. </a:t>
            </a:r>
          </a:p>
          <a:p>
            <a:r>
              <a:rPr lang="et-EE" dirty="0"/>
              <a:t>raha kassas ja pangas, </a:t>
            </a:r>
          </a:p>
          <a:p>
            <a:r>
              <a:rPr lang="et-EE" dirty="0"/>
              <a:t>nõudmiseni hoiused, </a:t>
            </a:r>
          </a:p>
          <a:p>
            <a:r>
              <a:rPr lang="et-EE" dirty="0"/>
              <a:t>paigutused rahaturufondidesse ja muudesse ülilikviidsetesse fondidesse. </a:t>
            </a:r>
          </a:p>
          <a:p>
            <a:r>
              <a:rPr lang="et-EE" dirty="0"/>
              <a:t>Rahalähendid võetakse algselt arvele soetusmaksumuses ning kajastatakse edaspidi õiglases väärtuses fondihaldurite sellekohaste teatiste alusel. </a:t>
            </a:r>
          </a:p>
          <a:p>
            <a:r>
              <a:rPr lang="et-EE" dirty="0"/>
              <a:t>Üldreeglina kajastuvad kirjel „Raha” kassa ja pangakontode jäägid. </a:t>
            </a:r>
          </a:p>
          <a:p>
            <a:r>
              <a:rPr lang="et-EE" dirty="0"/>
              <a:t>Ettevõte võib raha hoida ettevõtte kassas ning ühes või mitmes talle sobivas pangas avatud pangakontodel.</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5</a:t>
            </a:fld>
            <a:endParaRPr lang="et-EE"/>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 arvestus</a:t>
            </a:r>
          </a:p>
        </p:txBody>
      </p:sp>
      <p:sp>
        <p:nvSpPr>
          <p:cNvPr id="3" name="Content Placeholder 2"/>
          <p:cNvSpPr>
            <a:spLocks noGrp="1"/>
          </p:cNvSpPr>
          <p:nvPr>
            <p:ph idx="1"/>
          </p:nvPr>
        </p:nvSpPr>
        <p:spPr/>
        <p:txBody>
          <a:bodyPr>
            <a:normAutofit fontScale="92500" lnSpcReduction="10000"/>
          </a:bodyPr>
          <a:lstStyle/>
          <a:p>
            <a:r>
              <a:rPr lang="et-EE" b="1" dirty="0"/>
              <a:t>Kontol Kassa</a:t>
            </a:r>
            <a:r>
              <a:rPr lang="et-EE" dirty="0"/>
              <a:t> arvestatakse raamatupidamiskohustuslase kassas toimuvaid jooksvaid muutusi, mis tulenevad sularaha tehingutest. </a:t>
            </a:r>
          </a:p>
          <a:p>
            <a:r>
              <a:rPr lang="et-EE" dirty="0"/>
              <a:t>Kui ettevõttel on rohkem kui üks kassa, siis võib ta iga kassa kohta pidada eraldi arvestust.</a:t>
            </a:r>
          </a:p>
          <a:p>
            <a:r>
              <a:rPr lang="et-EE" dirty="0"/>
              <a:t>Sularaha summade arvestamiseks, mis on ettevõtte kassast antud panga inkassaatorile, kuid ei ole veel pangakontole üle kantud, võib avada konto </a:t>
            </a:r>
            <a:r>
              <a:rPr lang="et-EE" b="1" dirty="0"/>
              <a:t>“Raha teel”.</a:t>
            </a:r>
            <a:r>
              <a:rPr lang="et-EE" dirty="0"/>
              <a:t>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6</a:t>
            </a:fld>
            <a:endParaRPr lang="et-E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 arvestus</a:t>
            </a:r>
          </a:p>
        </p:txBody>
      </p:sp>
      <p:sp>
        <p:nvSpPr>
          <p:cNvPr id="3" name="Content Placeholder 2"/>
          <p:cNvSpPr>
            <a:spLocks noGrp="1"/>
          </p:cNvSpPr>
          <p:nvPr>
            <p:ph idx="1"/>
          </p:nvPr>
        </p:nvSpPr>
        <p:spPr/>
        <p:txBody>
          <a:bodyPr>
            <a:normAutofit fontScale="70000" lnSpcReduction="20000"/>
          </a:bodyPr>
          <a:lstStyle/>
          <a:p>
            <a:r>
              <a:rPr lang="et-EE" dirty="0"/>
              <a:t>Sularaha hoidmise, nõuetekohase arvestuse ja raamatupidamiskohustuslasele tekitatud kahju eest vastutab </a:t>
            </a:r>
            <a:r>
              <a:rPr lang="et-EE" b="1" dirty="0"/>
              <a:t>kassapidaja.</a:t>
            </a:r>
            <a:r>
              <a:rPr lang="et-EE" dirty="0"/>
              <a:t> </a:t>
            </a:r>
          </a:p>
          <a:p>
            <a:r>
              <a:rPr lang="et-EE" dirty="0"/>
              <a:t>Tööle võtmisel peab ettevõtte juht tutvustama kassapidajale kassatehingute sooritamise eeskirju ning kassapidaja on töölepingu järgselt varaliselt vastutav isik.</a:t>
            </a:r>
          </a:p>
          <a:p>
            <a:r>
              <a:rPr lang="et-EE" dirty="0"/>
              <a:t>Ettevõtte juht peab kindlustama kassapidajale sularaha panka viimiseks ja pangast toomiseks veoki ja julgeoleku. </a:t>
            </a:r>
          </a:p>
          <a:p>
            <a:r>
              <a:rPr lang="et-EE" dirty="0"/>
              <a:t>Raamatupidajad ja teised töötajad, kellel on kassadokumentidele allakirjutamise õigus, ei tohiks täita kassapidaja kohustusi. </a:t>
            </a:r>
          </a:p>
          <a:p>
            <a:r>
              <a:rPr lang="et-EE" dirty="0"/>
              <a:t>Suuremas äriühingus peaks kindlasti raamatupidaja ja kassapidaja olema erinevad isikud. </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7</a:t>
            </a:fld>
            <a:endParaRPr lang="et-E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Raha arvestus</a:t>
            </a:r>
          </a:p>
        </p:txBody>
      </p:sp>
      <p:sp>
        <p:nvSpPr>
          <p:cNvPr id="3" name="Content Placeholder 2"/>
          <p:cNvSpPr>
            <a:spLocks noGrp="1"/>
          </p:cNvSpPr>
          <p:nvPr>
            <p:ph idx="1"/>
          </p:nvPr>
        </p:nvSpPr>
        <p:spPr/>
        <p:txBody>
          <a:bodyPr>
            <a:normAutofit lnSpcReduction="10000"/>
          </a:bodyPr>
          <a:lstStyle/>
          <a:p>
            <a:r>
              <a:rPr lang="et-EE" sz="2800" dirty="0"/>
              <a:t>Sularaha sissetuleku kohta kirjutatakse välja </a:t>
            </a:r>
            <a:r>
              <a:rPr lang="et-EE" sz="2800" b="1" dirty="0"/>
              <a:t>kassa sissetulekuorder</a:t>
            </a:r>
          </a:p>
          <a:p>
            <a:r>
              <a:rPr lang="et-EE" sz="2800" dirty="0"/>
              <a:t>Sularaha väljamineku kohta kirjutatakse </a:t>
            </a:r>
            <a:r>
              <a:rPr lang="et-EE" sz="2800" b="1" dirty="0"/>
              <a:t>kassa väljaminekuorder</a:t>
            </a:r>
          </a:p>
          <a:p>
            <a:r>
              <a:rPr lang="et-EE" sz="2800" dirty="0"/>
              <a:t>Kõik kassaorderid registreeritakse </a:t>
            </a:r>
            <a:r>
              <a:rPr lang="et-EE" sz="2800" b="1" dirty="0"/>
              <a:t>kassaraamatus,</a:t>
            </a:r>
            <a:r>
              <a:rPr lang="et-EE" sz="2800" dirty="0"/>
              <a:t> milles kajastub raamatupidamiskohustuslase kassas hoitava raha jääk päeva alguses, sissetulek ja väljaminek päeva jooksul ning rahajääk päeva lõpuks.</a:t>
            </a:r>
          </a:p>
          <a:p>
            <a:r>
              <a:rPr lang="et-EE" sz="2800" dirty="0"/>
              <a:t>Kassa </a:t>
            </a:r>
            <a:r>
              <a:rPr lang="et-EE" sz="2800" b="1" dirty="0"/>
              <a:t>inventeerimise</a:t>
            </a:r>
            <a:r>
              <a:rPr lang="et-EE" sz="2800" dirty="0"/>
              <a:t> sagedus määratakse raamatupidamise sise-eeskirjas.</a:t>
            </a:r>
          </a:p>
          <a:p>
            <a:endParaRPr lang="et-EE" dirty="0"/>
          </a:p>
          <a:p>
            <a:endParaRPr lang="et-EE" dirty="0"/>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8</a:t>
            </a:fld>
            <a:endParaRPr lang="et-EE"/>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Konto “Kassa”</a:t>
            </a:r>
          </a:p>
        </p:txBody>
      </p:sp>
      <p:sp>
        <p:nvSpPr>
          <p:cNvPr id="3" name="Content Placeholder 2"/>
          <p:cNvSpPr>
            <a:spLocks noGrp="1"/>
          </p:cNvSpPr>
          <p:nvPr>
            <p:ph idx="1"/>
          </p:nvPr>
        </p:nvSpPr>
        <p:spPr/>
        <p:txBody>
          <a:bodyPr>
            <a:normAutofit lnSpcReduction="10000"/>
          </a:bodyPr>
          <a:lstStyle/>
          <a:p>
            <a:pPr>
              <a:buNone/>
            </a:pPr>
            <a:endParaRPr lang="et-EE" dirty="0"/>
          </a:p>
          <a:p>
            <a:r>
              <a:rPr lang="et-EE" b="1" dirty="0"/>
              <a:t>Konto “Kassa”</a:t>
            </a:r>
            <a:r>
              <a:rPr lang="et-EE" dirty="0"/>
              <a:t> on aktivakonto ja seega näidatakse kassa algsaldo ehk sularaha jääk kassas ning sularaha sissetulekud konto deebetis, sularaha väljaminekud aga konto kreeditis. </a:t>
            </a:r>
          </a:p>
          <a:p>
            <a:r>
              <a:rPr lang="et-EE" dirty="0"/>
              <a:t>Konto Kassa jääk ehk saldo ei saa kunagi olla negatiivne, sest raha kas on või ei ole ning pole võimalik kulutada sularaha, mida ei ole.</a:t>
            </a:r>
          </a:p>
          <a:p>
            <a:endParaRPr lang="et-EE" dirty="0"/>
          </a:p>
        </p:txBody>
      </p:sp>
      <p:sp>
        <p:nvSpPr>
          <p:cNvPr id="4" name="Slide Number Placeholder 3"/>
          <p:cNvSpPr>
            <a:spLocks noGrp="1"/>
          </p:cNvSpPr>
          <p:nvPr>
            <p:ph type="sldNum" sz="quarter" idx="12"/>
          </p:nvPr>
        </p:nvSpPr>
        <p:spPr/>
        <p:txBody>
          <a:bodyPr/>
          <a:lstStyle/>
          <a:p>
            <a:fld id="{38BD5BD3-0B49-45B7-897A-899B3489E024}" type="slidenum">
              <a:rPr lang="et-EE" smtClean="0"/>
              <a:pPr/>
              <a:t>9</a:t>
            </a:fld>
            <a:endParaRPr lang="et-EE"/>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475</TotalTime>
  <Words>2069</Words>
  <Application>Microsoft Office PowerPoint</Application>
  <PresentationFormat>On-screen Show (4:3)</PresentationFormat>
  <Paragraphs>299</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Calibri</vt:lpstr>
      <vt:lpstr>Gill Sans MT</vt:lpstr>
      <vt:lpstr>Verdana</vt:lpstr>
      <vt:lpstr>Wingdings 2</vt:lpstr>
      <vt:lpstr>Solstice</vt:lpstr>
      <vt:lpstr>Käibevara arvestus</vt:lpstr>
      <vt:lpstr>Käibevara arvestus</vt:lpstr>
      <vt:lpstr>Käibevara arvestus</vt:lpstr>
      <vt:lpstr>Käibevara arvestus</vt:lpstr>
      <vt:lpstr>Raha arvestus</vt:lpstr>
      <vt:lpstr>Raha arvestus</vt:lpstr>
      <vt:lpstr>Raha arvestus</vt:lpstr>
      <vt:lpstr>Raha arvestus</vt:lpstr>
      <vt:lpstr>Konto “Kassa”</vt:lpstr>
      <vt:lpstr>Kassa tehingute kajastamine kontodel</vt:lpstr>
      <vt:lpstr>Kassa tehingute kajastamine kontodel</vt:lpstr>
      <vt:lpstr>Kassa tehingute kajastamine kontodel</vt:lpstr>
      <vt:lpstr>Konto “Arvelduskonto”</vt:lpstr>
      <vt:lpstr>Arvelduskonto</vt:lpstr>
      <vt:lpstr>Arvelduskonto</vt:lpstr>
      <vt:lpstr>Arvelduskonto</vt:lpstr>
      <vt:lpstr>Arvelduskontol majandustehingute kajastamine</vt:lpstr>
      <vt:lpstr>Arvelduskontol majandustehingute kajastamine</vt:lpstr>
      <vt:lpstr>Arvelduskontol majandustehingute kajastamine</vt:lpstr>
      <vt:lpstr>Arvelduskontol majandustehingute kajastamine</vt:lpstr>
      <vt:lpstr>Raha arvestus</vt:lpstr>
      <vt:lpstr> Välisvaluuta tehingute kajastamine </vt:lpstr>
      <vt:lpstr>Välisvaluuta tehingute kajastamine</vt:lpstr>
      <vt:lpstr>Välisvaluuta tehingute kajastamine</vt:lpstr>
      <vt:lpstr>Välisvaluuta tehingute kajastamine</vt:lpstr>
      <vt:lpstr>Välisvaluuta tehingute kajastamine</vt:lpstr>
      <vt:lpstr>Rahavoogude aruanne</vt:lpstr>
      <vt:lpstr>Rahavoogude aruanne</vt:lpstr>
      <vt:lpstr>Äritegevuse rahavood</vt:lpstr>
      <vt:lpstr>Äritegevuse rahavood:</vt:lpstr>
      <vt:lpstr>Investeerimistegevuse rahavood</vt:lpstr>
      <vt:lpstr>Investeerimistegevuse rahavood:</vt:lpstr>
      <vt:lpstr>Finantseerimistegevuse rahavood</vt:lpstr>
      <vt:lpstr>Finantseerimistegevuse rahavood:</vt:lpstr>
      <vt:lpstr>Rahavoogude aruande koostamine </vt:lpstr>
      <vt:lpstr>Rahavoogude aruande koostamine</vt:lpstr>
      <vt:lpstr>Tänan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Käibevara arvestus</dc:title>
  <dc:creator>Malle</dc:creator>
  <cp:lastModifiedBy>Hellika Semjonov</cp:lastModifiedBy>
  <cp:revision>49</cp:revision>
  <dcterms:created xsi:type="dcterms:W3CDTF">2012-12-18T07:43:49Z</dcterms:created>
  <dcterms:modified xsi:type="dcterms:W3CDTF">2025-08-22T08:24:03Z</dcterms:modified>
</cp:coreProperties>
</file>