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59" r:id="rId4"/>
    <p:sldId id="260" r:id="rId5"/>
    <p:sldId id="258" r:id="rId6"/>
    <p:sldId id="264" r:id="rId7"/>
    <p:sldId id="283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84" r:id="rId21"/>
    <p:sldId id="277" r:id="rId22"/>
    <p:sldId id="278" r:id="rId23"/>
    <p:sldId id="28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3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77" y="3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nga\Documents\V&#196;IKEETTEV&#213;TJA%20FINANTSKOOL\Koolitused\Koolitus%204\Kuluarvestus%20ja%20hinnakujundus.%20oktoober\Kuluarvestu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nga\Documents\V&#196;IKEETTEV&#213;TJA%20FINANTSKOOL\Koolitused\Koolitus%204\Kuluarvestus%20ja%20hinnakujundus.%20oktoober\Kuluarvestu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nga\Documents\V&#196;IKEETTEV&#213;TJA%20FINANTSKOOL\Koolitused\Koolitus%204\Kuluarvestus%20ja%20hinnakujundus.%20oktoober\Kuluarvestu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nga\Documents\V&#196;IKEETTEV&#213;TJA%20FINANTSKOOL\Koolitused\Koolitus%204\Kuluarvestus%20ja%20hinnakujundus.%20oktoober\Kuluarvestus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t-EE"/>
              <a:t>Rendikulu kokku (eur) </a:t>
            </a:r>
          </a:p>
        </c:rich>
      </c:tx>
      <c:layout>
        <c:manualLayout>
          <c:xMode val="edge"/>
          <c:yMode val="edge"/>
          <c:x val="0.23041728267784056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'Muutuv ja püsikulud'!$C$11:$C$17</c:f>
              <c:strCache>
                <c:ptCount val="1"/>
                <c:pt idx="0">
                  <c:v>Rendikulu kokku (eur) 600 600 600 600 600 600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'Muutuv ja püsikulud'!$A$12:$A$17</c:f>
              <c:numCache>
                <c:formatCode>#,##0</c:formatCode>
                <c:ptCount val="6"/>
                <c:pt idx="0">
                  <c:v>50000</c:v>
                </c:pt>
                <c:pt idx="1">
                  <c:v>100000</c:v>
                </c:pt>
                <c:pt idx="2">
                  <c:v>150000</c:v>
                </c:pt>
                <c:pt idx="3">
                  <c:v>200000</c:v>
                </c:pt>
                <c:pt idx="4">
                  <c:v>250000</c:v>
                </c:pt>
                <c:pt idx="5">
                  <c:v>300000</c:v>
                </c:pt>
              </c:numCache>
            </c:numRef>
          </c:cat>
          <c:val>
            <c:numRef>
              <c:f>'Muutuv ja püsikulud'!$C$12:$C$17</c:f>
              <c:numCache>
                <c:formatCode>General</c:formatCode>
                <c:ptCount val="6"/>
                <c:pt idx="0">
                  <c:v>600</c:v>
                </c:pt>
                <c:pt idx="1">
                  <c:v>600</c:v>
                </c:pt>
                <c:pt idx="2">
                  <c:v>600</c:v>
                </c:pt>
                <c:pt idx="3">
                  <c:v>600</c:v>
                </c:pt>
                <c:pt idx="4">
                  <c:v>600</c:v>
                </c:pt>
                <c:pt idx="5">
                  <c:v>600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D1-4D90-821C-1AE71F9E2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2716408"/>
        <c:axId val="562712880"/>
      </c:lineChart>
      <c:catAx>
        <c:axId val="562716408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crossAx val="562712880"/>
        <c:crosses val="autoZero"/>
        <c:auto val="1"/>
        <c:lblAlgn val="ctr"/>
        <c:lblOffset val="100"/>
        <c:noMultiLvlLbl val="0"/>
      </c:catAx>
      <c:valAx>
        <c:axId val="562712880"/>
        <c:scaling>
          <c:orientation val="minMax"/>
          <c:min val="3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2716408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FF0000"/>
      </a:solidFill>
    </a:ln>
  </c:spPr>
  <c:txPr>
    <a:bodyPr/>
    <a:lstStyle/>
    <a:p>
      <a:pPr>
        <a:defRPr sz="1800">
          <a:latin typeface="Bookman Old Style" panose="02050604050505020204" pitchFamily="18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'Muutuv ja püsikulud'!$B$11</c:f>
              <c:strCache>
                <c:ptCount val="1"/>
                <c:pt idx="0">
                  <c:v>Ruumide rendikulu tooteühiku kohta (eur)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'Muutuv ja püsikulud'!$A$12:$A$17</c:f>
              <c:numCache>
                <c:formatCode>#,##0</c:formatCode>
                <c:ptCount val="6"/>
                <c:pt idx="0">
                  <c:v>50000</c:v>
                </c:pt>
                <c:pt idx="1">
                  <c:v>100000</c:v>
                </c:pt>
                <c:pt idx="2">
                  <c:v>150000</c:v>
                </c:pt>
                <c:pt idx="3">
                  <c:v>200000</c:v>
                </c:pt>
                <c:pt idx="4">
                  <c:v>250000</c:v>
                </c:pt>
                <c:pt idx="5">
                  <c:v>300000</c:v>
                </c:pt>
              </c:numCache>
            </c:numRef>
          </c:cat>
          <c:val>
            <c:numRef>
              <c:f>'Muutuv ja püsikulud'!$B$12:$B$17</c:f>
              <c:numCache>
                <c:formatCode>General</c:formatCode>
                <c:ptCount val="6"/>
                <c:pt idx="0">
                  <c:v>1.2E-2</c:v>
                </c:pt>
                <c:pt idx="1">
                  <c:v>6.0000000000000114E-3</c:v>
                </c:pt>
                <c:pt idx="2">
                  <c:v>4.0000000000000114E-3</c:v>
                </c:pt>
                <c:pt idx="3">
                  <c:v>3.0000000000000092E-3</c:v>
                </c:pt>
                <c:pt idx="4">
                  <c:v>2.3999999999999998E-3</c:v>
                </c:pt>
                <c:pt idx="5">
                  <c:v>2.0000000000000052E-3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5A-4CD8-B2FE-1438D5FC31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2705432"/>
        <c:axId val="562712488"/>
      </c:lineChart>
      <c:catAx>
        <c:axId val="562705432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txPr>
          <a:bodyPr rot="300000" vert="horz"/>
          <a:lstStyle/>
          <a:p>
            <a:pPr>
              <a:defRPr/>
            </a:pPr>
            <a:endParaRPr lang="en-US"/>
          </a:p>
        </c:txPr>
        <c:crossAx val="562712488"/>
        <c:crosses val="autoZero"/>
        <c:auto val="1"/>
        <c:lblAlgn val="ctr"/>
        <c:lblOffset val="100"/>
        <c:noMultiLvlLbl val="0"/>
      </c:catAx>
      <c:valAx>
        <c:axId val="562712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2705432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FF0000"/>
      </a:solidFill>
    </a:ln>
  </c:spPr>
  <c:txPr>
    <a:bodyPr/>
    <a:lstStyle/>
    <a:p>
      <a:pPr>
        <a:defRPr sz="1800">
          <a:latin typeface="Bookman Old Style" panose="020506040505050202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'Muutuv ja püsikulud'!$C$2</c:f>
              <c:strCache>
                <c:ptCount val="1"/>
                <c:pt idx="0">
                  <c:v>Muutuvkulud kokku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'Muutuv ja püsikulud'!$A$3:$A$8</c:f>
              <c:numCache>
                <c:formatCode>#,##0</c:formatCode>
                <c:ptCount val="6"/>
                <c:pt idx="0">
                  <c:v>50000</c:v>
                </c:pt>
                <c:pt idx="1">
                  <c:v>100000</c:v>
                </c:pt>
                <c:pt idx="2">
                  <c:v>150000</c:v>
                </c:pt>
                <c:pt idx="3">
                  <c:v>200000</c:v>
                </c:pt>
                <c:pt idx="4">
                  <c:v>250000</c:v>
                </c:pt>
                <c:pt idx="5">
                  <c:v>300000</c:v>
                </c:pt>
              </c:numCache>
            </c:numRef>
          </c:cat>
          <c:val>
            <c:numRef>
              <c:f>'Muutuv ja püsikulud'!$C$3:$C$8</c:f>
              <c:numCache>
                <c:formatCode>#,##0</c:formatCode>
                <c:ptCount val="6"/>
                <c:pt idx="0">
                  <c:v>250000</c:v>
                </c:pt>
                <c:pt idx="1">
                  <c:v>500000</c:v>
                </c:pt>
                <c:pt idx="2">
                  <c:v>750000</c:v>
                </c:pt>
                <c:pt idx="3">
                  <c:v>1000000</c:v>
                </c:pt>
                <c:pt idx="4">
                  <c:v>1250000</c:v>
                </c:pt>
                <c:pt idx="5">
                  <c:v>1500000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64-4B13-9E68-B106E11D7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2712096"/>
        <c:axId val="562717192"/>
      </c:lineChart>
      <c:catAx>
        <c:axId val="56271209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 rot="240000"/>
          <a:lstStyle/>
          <a:p>
            <a:pPr>
              <a:defRPr/>
            </a:pPr>
            <a:endParaRPr lang="en-US"/>
          </a:p>
        </c:txPr>
        <c:crossAx val="562717192"/>
        <c:crossesAt val="0"/>
        <c:auto val="1"/>
        <c:lblAlgn val="ctr"/>
        <c:lblOffset val="100"/>
        <c:noMultiLvlLbl val="0"/>
      </c:catAx>
      <c:valAx>
        <c:axId val="562717192"/>
        <c:scaling>
          <c:orientation val="minMax"/>
          <c:max val="1500000"/>
          <c:min val="25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spPr>
          <a:ln>
            <a:solidFill>
              <a:srgbClr val="4F81BD"/>
            </a:solidFill>
          </a:ln>
        </c:spPr>
        <c:crossAx val="562712096"/>
        <c:crossesAt val="1"/>
        <c:crossBetween val="between"/>
      </c:valAx>
    </c:plotArea>
    <c:plotVisOnly val="1"/>
    <c:dispBlanksAs val="gap"/>
    <c:showDLblsOverMax val="0"/>
  </c:chart>
  <c:spPr>
    <a:ln>
      <a:solidFill>
        <a:srgbClr val="4F81BD"/>
      </a:solidFill>
    </a:ln>
  </c:spPr>
  <c:txPr>
    <a:bodyPr/>
    <a:lstStyle/>
    <a:p>
      <a:pPr>
        <a:defRPr sz="2000">
          <a:latin typeface="Bookman Old Style" panose="02050604050505020204" pitchFamily="18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t-EE"/>
              <a:t>Muutuvkulud tooteühiku kohta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807961504812123E-2"/>
          <c:y val="0.19480351414406533"/>
          <c:w val="0.88164960629922429"/>
          <c:h val="0.66871026538350786"/>
        </c:manualLayout>
      </c:layout>
      <c:lineChart>
        <c:grouping val="standard"/>
        <c:varyColors val="0"/>
        <c:ser>
          <c:idx val="0"/>
          <c:order val="0"/>
          <c:tx>
            <c:strRef>
              <c:f>'Muutuv ja püsikulud'!$B$2</c:f>
              <c:strCache>
                <c:ptCount val="1"/>
                <c:pt idx="0">
                  <c:v>Muutuvkulu tooteühiku kohta</c:v>
                </c:pt>
              </c:strCache>
            </c:strRef>
          </c:tx>
          <c:spPr>
            <a:ln w="34925" cmpd="sng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'Muutuv ja püsikulud'!$A$3:$A$8</c:f>
              <c:numCache>
                <c:formatCode>#,##0</c:formatCode>
                <c:ptCount val="6"/>
                <c:pt idx="0">
                  <c:v>50000</c:v>
                </c:pt>
                <c:pt idx="1">
                  <c:v>100000</c:v>
                </c:pt>
                <c:pt idx="2">
                  <c:v>150000</c:v>
                </c:pt>
                <c:pt idx="3">
                  <c:v>200000</c:v>
                </c:pt>
                <c:pt idx="4">
                  <c:v>250000</c:v>
                </c:pt>
                <c:pt idx="5">
                  <c:v>300000</c:v>
                </c:pt>
              </c:numCache>
            </c:numRef>
          </c:cat>
          <c:val>
            <c:numRef>
              <c:f>'Muutuv ja püsikulud'!$B$3:$B$8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A7-429B-83EB-2929EB281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2707784"/>
        <c:axId val="562710528"/>
      </c:lineChart>
      <c:catAx>
        <c:axId val="562707784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 rot="480000"/>
          <a:lstStyle/>
          <a:p>
            <a:pPr>
              <a:defRPr/>
            </a:pPr>
            <a:endParaRPr lang="en-US"/>
          </a:p>
        </c:txPr>
        <c:crossAx val="562710528"/>
        <c:crosses val="autoZero"/>
        <c:auto val="0"/>
        <c:lblAlgn val="ctr"/>
        <c:lblOffset val="100"/>
        <c:noMultiLvlLbl val="0"/>
      </c:catAx>
      <c:valAx>
        <c:axId val="562710528"/>
        <c:scaling>
          <c:orientation val="minMax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2707784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4F81BD"/>
      </a:solidFill>
    </a:ln>
  </c:spPr>
  <c:txPr>
    <a:bodyPr/>
    <a:lstStyle/>
    <a:p>
      <a:pPr>
        <a:defRPr sz="2000">
          <a:latin typeface="Bookman Old Style" panose="02050604050505020204" pitchFamily="18" charset="0"/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1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2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1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5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4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1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1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9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5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5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1C876-37FD-4ED1-A7D2-13786FDF503B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88EC-DF2C-4939-8669-48F55217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18435" name="Rectangle 27"/>
          <p:cNvSpPr>
            <a:spLocks noChangeArrowheads="1"/>
          </p:cNvSpPr>
          <p:nvPr/>
        </p:nvSpPr>
        <p:spPr bwMode="auto">
          <a:xfrm>
            <a:off x="4630882" y="553316"/>
            <a:ext cx="4356100" cy="733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17043" tIns="58522" rIns="117043" bIns="58522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800" dirty="0" smtClean="0">
                <a:latin typeface="Bookman Old Style" panose="02050604050505020204" pitchFamily="18" charset="0"/>
              </a:rPr>
              <a:t>Tootmisettevõtte </a:t>
            </a:r>
            <a:r>
              <a:rPr lang="et-EE" altLang="et-EE" sz="2800" dirty="0">
                <a:latin typeface="Bookman Old Style" panose="02050604050505020204" pitchFamily="18" charset="0"/>
              </a:rPr>
              <a:t>kulud</a:t>
            </a:r>
          </a:p>
        </p:txBody>
      </p:sp>
      <p:sp>
        <p:nvSpPr>
          <p:cNvPr id="18436" name="Rectangle 28"/>
          <p:cNvSpPr>
            <a:spLocks noChangeArrowheads="1"/>
          </p:cNvSpPr>
          <p:nvPr/>
        </p:nvSpPr>
        <p:spPr bwMode="auto">
          <a:xfrm>
            <a:off x="1273873" y="1452001"/>
            <a:ext cx="3810000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17043" tIns="58522" rIns="117043" bIns="58522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>
                <a:latin typeface="Bookman Old Style" panose="02050604050505020204" pitchFamily="18" charset="0"/>
              </a:rPr>
              <a:t>Tootmiskulud</a:t>
            </a:r>
          </a:p>
        </p:txBody>
      </p:sp>
      <p:sp>
        <p:nvSpPr>
          <p:cNvPr id="18437" name="Rectangle 29"/>
          <p:cNvSpPr>
            <a:spLocks noChangeArrowheads="1"/>
          </p:cNvSpPr>
          <p:nvPr/>
        </p:nvSpPr>
        <p:spPr bwMode="auto">
          <a:xfrm>
            <a:off x="7363691" y="1480419"/>
            <a:ext cx="44196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17043" tIns="58522" rIns="117043" bIns="58522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Mittetootmislikud kulud</a:t>
            </a:r>
            <a:endParaRPr lang="et-EE" alt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18438" name="Rectangle 30"/>
          <p:cNvSpPr>
            <a:spLocks noChangeArrowheads="1"/>
          </p:cNvSpPr>
          <p:nvPr/>
        </p:nvSpPr>
        <p:spPr bwMode="auto">
          <a:xfrm>
            <a:off x="-6504" y="2268508"/>
            <a:ext cx="3178873" cy="838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Põhikulud</a:t>
            </a:r>
          </a:p>
        </p:txBody>
      </p:sp>
      <p:sp>
        <p:nvSpPr>
          <p:cNvPr id="18439" name="Rectangle 31"/>
          <p:cNvSpPr>
            <a:spLocks noChangeArrowheads="1"/>
          </p:cNvSpPr>
          <p:nvPr/>
        </p:nvSpPr>
        <p:spPr bwMode="auto">
          <a:xfrm>
            <a:off x="3178783" y="2262374"/>
            <a:ext cx="3178548" cy="82340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Tootmise lisakulud</a:t>
            </a:r>
          </a:p>
        </p:txBody>
      </p:sp>
      <p:sp>
        <p:nvSpPr>
          <p:cNvPr id="18440" name="Rectangle 32"/>
          <p:cNvSpPr>
            <a:spLocks noChangeArrowheads="1"/>
          </p:cNvSpPr>
          <p:nvPr/>
        </p:nvSpPr>
        <p:spPr bwMode="auto">
          <a:xfrm>
            <a:off x="6539776" y="2180567"/>
            <a:ext cx="2927061" cy="8051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Turustuskulud</a:t>
            </a:r>
            <a:endParaRPr lang="et-EE" altLang="et-EE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441" name="Rectangle 33"/>
          <p:cNvSpPr>
            <a:spLocks noChangeArrowheads="1"/>
          </p:cNvSpPr>
          <p:nvPr/>
        </p:nvSpPr>
        <p:spPr bwMode="auto">
          <a:xfrm>
            <a:off x="9529789" y="2154066"/>
            <a:ext cx="2662211" cy="801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Üldhalduskulud</a:t>
            </a:r>
            <a:endParaRPr lang="et-EE" altLang="et-EE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442" name="Rectangle 34"/>
          <p:cNvSpPr>
            <a:spLocks noChangeArrowheads="1"/>
          </p:cNvSpPr>
          <p:nvPr/>
        </p:nvSpPr>
        <p:spPr bwMode="auto">
          <a:xfrm>
            <a:off x="4676488" y="5966355"/>
            <a:ext cx="3352800" cy="6381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>
                <a:latin typeface="Bookman Old Style" panose="02050604050505020204" pitchFamily="18" charset="0"/>
              </a:rPr>
              <a:t>Finantseerimiskulud</a:t>
            </a:r>
          </a:p>
        </p:txBody>
      </p:sp>
      <p:sp>
        <p:nvSpPr>
          <p:cNvPr id="18449" name="Rectangle 35"/>
          <p:cNvSpPr>
            <a:spLocks noChangeArrowheads="1"/>
          </p:cNvSpPr>
          <p:nvPr/>
        </p:nvSpPr>
        <p:spPr bwMode="auto">
          <a:xfrm>
            <a:off x="4265211" y="-33010"/>
            <a:ext cx="36615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2800" b="1">
                <a:latin typeface="Bookman Old Style" panose="02050604050505020204" pitchFamily="18" charset="0"/>
              </a:rPr>
              <a:t>Kulude </a:t>
            </a:r>
            <a:r>
              <a:rPr lang="et-EE" altLang="et-EE" sz="2800" b="1" smtClean="0">
                <a:latin typeface="Bookman Old Style" panose="02050604050505020204" pitchFamily="18" charset="0"/>
              </a:rPr>
              <a:t>liigitamine</a:t>
            </a:r>
            <a:endParaRPr lang="et-EE" altLang="et-EE" sz="2800" dirty="0">
              <a:latin typeface="Bookman Old Style" panose="02050604050505020204" pitchFamily="18" charset="0"/>
            </a:endParaRPr>
          </a:p>
        </p:txBody>
      </p:sp>
      <p:sp>
        <p:nvSpPr>
          <p:cNvPr id="18451" name="Rectangle 30"/>
          <p:cNvSpPr>
            <a:spLocks noChangeArrowheads="1"/>
          </p:cNvSpPr>
          <p:nvPr/>
        </p:nvSpPr>
        <p:spPr bwMode="auto">
          <a:xfrm>
            <a:off x="158115" y="3313615"/>
            <a:ext cx="2977835" cy="827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000" dirty="0" smtClean="0">
                <a:latin typeface="Bookman Old Style" panose="02050604050505020204" pitchFamily="18" charset="0"/>
              </a:rPr>
              <a:t>Tööjõukulud (põhitööliste palgad koos maksudega)</a:t>
            </a:r>
            <a:endParaRPr lang="et-EE" altLang="et-EE" sz="2000" dirty="0">
              <a:latin typeface="Bookman Old Style" panose="02050604050505020204" pitchFamily="18" charset="0"/>
            </a:endParaRPr>
          </a:p>
        </p:txBody>
      </p:sp>
      <p:sp>
        <p:nvSpPr>
          <p:cNvPr id="18452" name="Rectangle 30"/>
          <p:cNvSpPr>
            <a:spLocks noChangeArrowheads="1"/>
          </p:cNvSpPr>
          <p:nvPr/>
        </p:nvSpPr>
        <p:spPr bwMode="auto">
          <a:xfrm>
            <a:off x="158115" y="4480856"/>
            <a:ext cx="3014254" cy="777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000">
                <a:latin typeface="Bookman Old Style" panose="02050604050505020204" pitchFamily="18" charset="0"/>
              </a:rPr>
              <a:t>Materjalikulud</a:t>
            </a:r>
          </a:p>
        </p:txBody>
      </p:sp>
      <p:sp>
        <p:nvSpPr>
          <p:cNvPr id="37" name="Rectangle 30"/>
          <p:cNvSpPr>
            <a:spLocks noChangeArrowheads="1"/>
          </p:cNvSpPr>
          <p:nvPr/>
        </p:nvSpPr>
        <p:spPr bwMode="auto">
          <a:xfrm>
            <a:off x="3214640" y="3456387"/>
            <a:ext cx="2881360" cy="20577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1800" i="1" dirty="0" smtClean="0">
                <a:latin typeface="Bookman Old Style" panose="02050604050505020204" pitchFamily="18" charset="0"/>
              </a:rPr>
              <a:t>Näiteks:</a:t>
            </a:r>
          </a:p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1800" i="1" dirty="0" smtClean="0">
                <a:latin typeface="Bookman Old Style" panose="02050604050505020204" pitchFamily="18" charset="0"/>
              </a:rPr>
              <a:t>Elekter, küte, ruumide rent, seadmete amortisatsioon, tootmisjuhi palk, </a:t>
            </a:r>
            <a:r>
              <a:rPr lang="et-EE" altLang="et-EE" sz="1800" i="1" dirty="0" err="1" smtClean="0">
                <a:latin typeface="Bookman Old Style" panose="02050604050505020204" pitchFamily="18" charset="0"/>
              </a:rPr>
              <a:t>normeerija</a:t>
            </a:r>
            <a:r>
              <a:rPr lang="et-EE" altLang="et-EE" sz="1800" i="1" dirty="0" smtClean="0">
                <a:latin typeface="Bookman Old Style" panose="02050604050505020204" pitchFamily="18" charset="0"/>
              </a:rPr>
              <a:t> palk</a:t>
            </a:r>
            <a:endParaRPr lang="et-EE" altLang="et-EE" sz="1800" i="1" dirty="0">
              <a:latin typeface="Bookman Old Style" panose="02050604050505020204" pitchFamily="18" charset="0"/>
            </a:endParaRPr>
          </a:p>
        </p:txBody>
      </p:sp>
      <p:sp>
        <p:nvSpPr>
          <p:cNvPr id="39" name="Rectangle 32"/>
          <p:cNvSpPr>
            <a:spLocks noChangeArrowheads="1"/>
          </p:cNvSpPr>
          <p:nvPr/>
        </p:nvSpPr>
        <p:spPr bwMode="auto">
          <a:xfrm>
            <a:off x="6587703" y="3060339"/>
            <a:ext cx="2753225" cy="1048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000" i="1" dirty="0" smtClean="0">
                <a:latin typeface="Bookman Old Style" panose="02050604050505020204" pitchFamily="18" charset="0"/>
              </a:rPr>
              <a:t>Turunduse ja reklaamiga seotud kulud</a:t>
            </a:r>
            <a:endParaRPr lang="et-EE" altLang="et-EE" sz="2000" i="1" dirty="0">
              <a:latin typeface="Bookman Old Style" panose="02050604050505020204" pitchFamily="18" charset="0"/>
            </a:endParaRPr>
          </a:p>
        </p:txBody>
      </p:sp>
      <p:sp>
        <p:nvSpPr>
          <p:cNvPr id="41" name="Rectangle 32"/>
          <p:cNvSpPr>
            <a:spLocks noChangeArrowheads="1"/>
          </p:cNvSpPr>
          <p:nvPr/>
        </p:nvSpPr>
        <p:spPr bwMode="auto">
          <a:xfrm>
            <a:off x="6609142" y="4225096"/>
            <a:ext cx="2710349" cy="1048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000" i="1" dirty="0" smtClean="0">
                <a:latin typeface="Bookman Old Style" panose="02050604050505020204" pitchFamily="18" charset="0"/>
              </a:rPr>
              <a:t>Kauba kätte toimetamisega seotud kulud</a:t>
            </a:r>
            <a:endParaRPr lang="et-EE" altLang="et-EE" sz="2000" i="1" dirty="0">
              <a:latin typeface="Bookman Old Style" panose="02050604050505020204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079172" y="905937"/>
            <a:ext cx="997528" cy="309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84935" y="799570"/>
            <a:ext cx="1163782" cy="490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5" idx="1"/>
          </p:cNvCxnSpPr>
          <p:nvPr/>
        </p:nvCxnSpPr>
        <p:spPr>
          <a:xfrm>
            <a:off x="9536203" y="2963383"/>
            <a:ext cx="0" cy="178609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Right Arrow 27"/>
          <p:cNvSpPr/>
          <p:nvPr/>
        </p:nvSpPr>
        <p:spPr>
          <a:xfrm flipH="1">
            <a:off x="9325905" y="3575240"/>
            <a:ext cx="203884" cy="24063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 flipH="1">
            <a:off x="9332319" y="4629159"/>
            <a:ext cx="203884" cy="24063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6483236" y="1275034"/>
            <a:ext cx="0" cy="469132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-6505" y="3078835"/>
            <a:ext cx="20436" cy="188426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5" name="Right Arrow 44"/>
          <p:cNvSpPr/>
          <p:nvPr/>
        </p:nvSpPr>
        <p:spPr>
          <a:xfrm>
            <a:off x="-30746" y="4869793"/>
            <a:ext cx="188860" cy="200971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733" y="3672858"/>
            <a:ext cx="188860" cy="200971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endCxn id="65" idx="1"/>
          </p:cNvCxnSpPr>
          <p:nvPr/>
        </p:nvCxnSpPr>
        <p:spPr>
          <a:xfrm>
            <a:off x="6328607" y="3085780"/>
            <a:ext cx="0" cy="139507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5" name="Right Arrow 64"/>
          <p:cNvSpPr/>
          <p:nvPr/>
        </p:nvSpPr>
        <p:spPr>
          <a:xfrm flipH="1">
            <a:off x="6124723" y="4360538"/>
            <a:ext cx="203884" cy="24063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Process 13"/>
          <p:cNvSpPr/>
          <p:nvPr/>
        </p:nvSpPr>
        <p:spPr>
          <a:xfrm>
            <a:off x="818535" y="1061884"/>
            <a:ext cx="9741310" cy="39624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itchFamily="18" charset="0"/>
                <a:cs typeface="Arial" pitchFamily="34" charset="0"/>
              </a:rPr>
              <a:t>Ühel tegevustasemel (mitte tegevusmahus) käituvad kulud proportsioonis tootmismahuga (müüdud kaupade kogusega). </a:t>
            </a:r>
          </a:p>
          <a:p>
            <a:pPr algn="ctr">
              <a:defRPr/>
            </a:pPr>
            <a:endParaRPr lang="et-EE" sz="2400" dirty="0">
              <a:latin typeface="Bookman Old Style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t-EE" sz="2400" dirty="0">
                <a:latin typeface="Bookman Old Style" pitchFamily="18" charset="0"/>
                <a:cs typeface="Arial" pitchFamily="34" charset="0"/>
              </a:rPr>
              <a:t>Kui tegevustase muutub järsult ja sellega seoses tuleb oluliselt tõsta püsikulusid, siis muutub tegevustase (olulisusvahemik).</a:t>
            </a:r>
          </a:p>
          <a:p>
            <a:pPr algn="ctr">
              <a:defRPr/>
            </a:pPr>
            <a:endParaRPr lang="et-EE" sz="2400" dirty="0">
              <a:latin typeface="Bookman Old Style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t-EE" sz="2400" dirty="0">
                <a:latin typeface="Bookman Old Style" pitchFamily="18" charset="0"/>
                <a:cs typeface="Arial" pitchFamily="34" charset="0"/>
              </a:rPr>
              <a:t>Näide: uus </a:t>
            </a:r>
            <a:r>
              <a:rPr lang="et-EE" sz="2400" dirty="0" smtClean="0">
                <a:latin typeface="Bookman Old Style" pitchFamily="18" charset="0"/>
                <a:cs typeface="Arial" pitchFamily="34" charset="0"/>
              </a:rPr>
              <a:t>tsehh, uus tehas, uus kauplus</a:t>
            </a:r>
            <a:r>
              <a:rPr lang="et-EE" sz="2400" dirty="0">
                <a:latin typeface="Bookman Old Style" pitchFamily="18" charset="0"/>
                <a:cs typeface="Arial" pitchFamily="34" charset="0"/>
              </a:rPr>
              <a:t>, kaupluse laiendus.</a:t>
            </a:r>
          </a:p>
          <a:p>
            <a:pPr algn="ctr">
              <a:buFont typeface="Wingdings" pitchFamily="2" charset="2"/>
              <a:buChar char="§"/>
              <a:defRPr/>
            </a:pPr>
            <a:endParaRPr lang="et-EE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7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502445" y="712839"/>
            <a:ext cx="24384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t-EE" sz="2800" b="1" dirty="0">
                <a:solidFill>
                  <a:schemeClr val="tx1">
                    <a:alpha val="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PÜSIKULUD</a:t>
            </a:r>
          </a:p>
        </p:txBody>
      </p:sp>
      <p:sp>
        <p:nvSpPr>
          <p:cNvPr id="29699" name="TextBox 18"/>
          <p:cNvSpPr txBox="1">
            <a:spLocks noChangeArrowheads="1"/>
          </p:cNvSpPr>
          <p:nvPr/>
        </p:nvSpPr>
        <p:spPr bwMode="auto">
          <a:xfrm>
            <a:off x="457199" y="3945194"/>
            <a:ext cx="3657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200" b="1" dirty="0">
                <a:latin typeface="Bookman Old Style" panose="02050604050505020204" pitchFamily="18" charset="0"/>
              </a:rPr>
              <a:t>Püsikulud ei muutu koos </a:t>
            </a:r>
            <a:r>
              <a:rPr lang="et-EE" altLang="et-EE" sz="2200" b="1" dirty="0" smtClean="0">
                <a:latin typeface="Bookman Old Style" panose="02050604050505020204" pitchFamily="18" charset="0"/>
              </a:rPr>
              <a:t>tegevusmahuga</a:t>
            </a:r>
            <a:endParaRPr lang="et-EE" altLang="et-EE" sz="2200" b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268884046"/>
              </p:ext>
            </p:extLst>
          </p:nvPr>
        </p:nvGraphicFramePr>
        <p:xfrm>
          <a:off x="265471" y="213976"/>
          <a:ext cx="6912077" cy="2838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603288765"/>
              </p:ext>
            </p:extLst>
          </p:nvPr>
        </p:nvGraphicFramePr>
        <p:xfrm>
          <a:off x="4355690" y="3591232"/>
          <a:ext cx="7590503" cy="28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819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077200" y="784122"/>
            <a:ext cx="315182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chemeClr val="tx1">
                    <a:alpha val="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MUUTUVKULUD</a:t>
            </a: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1009743196"/>
              </p:ext>
            </p:extLst>
          </p:nvPr>
        </p:nvGraphicFramePr>
        <p:xfrm>
          <a:off x="0" y="304799"/>
          <a:ext cx="7443019" cy="2743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4163662728"/>
              </p:ext>
            </p:extLst>
          </p:nvPr>
        </p:nvGraphicFramePr>
        <p:xfrm>
          <a:off x="5053781" y="3657599"/>
          <a:ext cx="6823587" cy="297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5" name="TextBox 18"/>
          <p:cNvSpPr txBox="1">
            <a:spLocks noChangeArrowheads="1"/>
          </p:cNvSpPr>
          <p:nvPr/>
        </p:nvSpPr>
        <p:spPr bwMode="auto">
          <a:xfrm>
            <a:off x="0" y="4450017"/>
            <a:ext cx="470473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dirty="0">
                <a:latin typeface="Bookman Old Style" panose="02050604050505020204" pitchFamily="18" charset="0"/>
              </a:rPr>
              <a:t>Muutuvkulud  summana muutuvad koos tegevusmahuga (</a:t>
            </a:r>
            <a:r>
              <a:rPr lang="et-EE" altLang="et-EE" sz="2400" b="1" dirty="0" smtClean="0">
                <a:latin typeface="Bookman Old Style" panose="02050604050505020204" pitchFamily="18" charset="0"/>
              </a:rPr>
              <a:t>toote kogustega</a:t>
            </a:r>
            <a:r>
              <a:rPr lang="et-EE" altLang="et-EE" sz="2400" b="1" dirty="0">
                <a:latin typeface="Bookman Old Style" panose="02050604050505020204" pitchFamily="18" charset="0"/>
              </a:rPr>
              <a:t>), kuid ühiku kohta on konstantsed.</a:t>
            </a:r>
          </a:p>
        </p:txBody>
      </p:sp>
    </p:spTree>
    <p:extLst>
      <p:ext uri="{BB962C8B-B14F-4D97-AF65-F5344CB8AC3E}">
        <p14:creationId xmlns:p14="http://schemas.microsoft.com/office/powerpoint/2010/main" val="343026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834149" y="-68826"/>
            <a:ext cx="8153400" cy="762000"/>
          </a:xfrm>
        </p:spPr>
        <p:txBody>
          <a:bodyPr/>
          <a:lstStyle/>
          <a:p>
            <a:r>
              <a:rPr lang="et-EE" altLang="en-US" sz="2800" b="1">
                <a:solidFill>
                  <a:srgbClr val="00B050"/>
                </a:solidFill>
                <a:latin typeface="Bookman Old Style" panose="02050604050505020204" pitchFamily="18" charset="0"/>
              </a:rPr>
              <a:t>Muutuvkulude näited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675980"/>
              </p:ext>
            </p:extLst>
          </p:nvPr>
        </p:nvGraphicFramePr>
        <p:xfrm>
          <a:off x="1828800" y="914401"/>
          <a:ext cx="8610600" cy="5807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0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1962"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ETTEVÕTTE</a:t>
                      </a: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 LIIK</a:t>
                      </a:r>
                      <a:endParaRPr lang="et-EE" sz="2200" dirty="0" smtClean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Kulud, mis muutuvad</a:t>
                      </a: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 koos tegevusmahuga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694"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Kaubandusfirma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Müüdud kaupade maksumus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461"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Tootmisettevõte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Tootmiskulud: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põhimaterjali maksumus;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põhitööliste</a:t>
                      </a: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 otsene palgakulu (tükitöö)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t-EE" sz="2200" baseline="0" dirty="0" smtClean="0">
                        <a:latin typeface="Bookman Old Style" panose="020506040505050202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Tootmise </a:t>
                      </a: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lisakulude muutuvosa: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abimaterjalid;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määrded, õlid;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energia.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29"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Nii kaubandus- kui tootmisfirma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Turundus-, </a:t>
                      </a:r>
                      <a:r>
                        <a:rPr lang="et-EE" sz="2200" dirty="0" err="1" smtClean="0">
                          <a:latin typeface="Bookman Old Style" panose="02050604050505020204" pitchFamily="18" charset="0"/>
                        </a:rPr>
                        <a:t>üld</a:t>
                      </a:r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-</a:t>
                      </a: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 ja halduskulud: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komisjonitasud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200" baseline="0" dirty="0" smtClean="0">
                          <a:latin typeface="Bookman Old Style" panose="02050604050505020204" pitchFamily="18" charset="0"/>
                        </a:rPr>
                        <a:t>lähetuskulud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929"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Teenindusettevõte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t-EE" sz="2200" dirty="0" smtClean="0">
                          <a:latin typeface="Bookman Old Style" panose="02050604050505020204" pitchFamily="18" charset="0"/>
                        </a:rPr>
                        <a:t>Väikevahendite kulu, materjali kulu.</a:t>
                      </a:r>
                      <a:endParaRPr lang="et-EE" sz="2200" dirty="0">
                        <a:latin typeface="Bookman Old Style" panose="02050604050505020204" pitchFamily="18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z="2800" dirty="0" err="1">
                <a:latin typeface="Bookman Old Style" panose="02050604050505020204" pitchFamily="18" charset="0"/>
              </a:rPr>
              <a:t>Segakulud</a:t>
            </a:r>
            <a:endParaRPr lang="et-EE" alt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458200" cy="3657600"/>
          </a:xfrm>
        </p:spPr>
        <p:txBody>
          <a:bodyPr/>
          <a:lstStyle/>
          <a:p>
            <a:pPr marL="0" indent="0" algn="just">
              <a:buNone/>
            </a:pPr>
            <a:r>
              <a:rPr lang="et-EE" altLang="en-US" sz="2400" dirty="0" err="1">
                <a:latin typeface="Bookman Old Style" panose="02050604050505020204" pitchFamily="18" charset="0"/>
              </a:rPr>
              <a:t>Segakulu</a:t>
            </a:r>
            <a:r>
              <a:rPr lang="et-EE" altLang="en-US" sz="2400" dirty="0">
                <a:latin typeface="Bookman Old Style" panose="02050604050505020204" pitchFamily="18" charset="0"/>
              </a:rPr>
              <a:t> on kulu, mis muutub tegevusmahu muutudes, kuid mitte proportsionaalselt tegevusmahu muutumisele. </a:t>
            </a:r>
          </a:p>
          <a:p>
            <a:pPr marL="0" indent="0" algn="just">
              <a:buNone/>
            </a:pPr>
            <a:endParaRPr lang="et-EE" altLang="en-US" sz="2400" dirty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endParaRPr lang="et-EE" altLang="en-US" sz="2400" dirty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et-EE" altLang="en-US" sz="2400" dirty="0" err="1">
                <a:latin typeface="Bookman Old Style" panose="02050604050505020204" pitchFamily="18" charset="0"/>
              </a:rPr>
              <a:t>Segakulu</a:t>
            </a:r>
            <a:r>
              <a:rPr lang="et-EE" altLang="en-US" sz="2400" dirty="0">
                <a:latin typeface="Bookman Old Style" panose="02050604050505020204" pitchFamily="18" charset="0"/>
              </a:rPr>
              <a:t> koosneb püsiv- ja muutuvkulu komponendist.</a:t>
            </a:r>
          </a:p>
        </p:txBody>
      </p:sp>
    </p:spTree>
    <p:extLst>
      <p:ext uri="{BB962C8B-B14F-4D97-AF65-F5344CB8AC3E}">
        <p14:creationId xmlns:p14="http://schemas.microsoft.com/office/powerpoint/2010/main" val="214117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990726" y="238126"/>
            <a:ext cx="8067675" cy="523875"/>
          </a:xfrm>
        </p:spPr>
        <p:txBody>
          <a:bodyPr/>
          <a:lstStyle/>
          <a:p>
            <a:r>
              <a:rPr lang="et-EE" altLang="en-US" sz="2800">
                <a:latin typeface="Bookman Old Style" panose="02050604050505020204" pitchFamily="18" charset="0"/>
              </a:rPr>
              <a:t>Kulud ajalisest aspektist</a:t>
            </a:r>
            <a:endParaRPr lang="en-US" altLang="en-US" sz="2800"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5845" y="1417639"/>
            <a:ext cx="5102942" cy="460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Soetuskulu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15845" y="2743201"/>
            <a:ext cx="4975123" cy="4619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Asenduskulud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5845" y="4267201"/>
            <a:ext cx="497512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Plaanilised ehk eelarvestatud </a:t>
            </a:r>
          </a:p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kulud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781800" y="1381125"/>
            <a:ext cx="762000" cy="496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781800" y="2706689"/>
            <a:ext cx="762000" cy="498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788150" y="4332289"/>
            <a:ext cx="762000" cy="496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229600" y="121920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MINEVIKU</a:t>
            </a:r>
          </a:p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KULU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53400" y="274320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OLEVIKU</a:t>
            </a:r>
          </a:p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KULU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05788" y="411480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TULEVIKU</a:t>
            </a:r>
          </a:p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KULU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681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981200" y="20638"/>
            <a:ext cx="8229600" cy="1143000"/>
          </a:xfrm>
        </p:spPr>
        <p:txBody>
          <a:bodyPr/>
          <a:lstStyle/>
          <a:p>
            <a:r>
              <a:rPr lang="et-EE" altLang="en-US" sz="3200">
                <a:latin typeface="Bookman Old Style" panose="02050604050505020204" pitchFamily="18" charset="0"/>
              </a:rPr>
              <a:t>Kulude kirjendamine kuluobjektile</a:t>
            </a:r>
            <a:endParaRPr lang="en-US" altLang="en-US" sz="3200">
              <a:latin typeface="Bookman Old Style" panose="0205060405050502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0206" y="1163638"/>
            <a:ext cx="3581400" cy="1311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800" dirty="0">
                <a:latin typeface="Bookman Old Style" panose="02050604050505020204" pitchFamily="18" charset="0"/>
              </a:rPr>
              <a:t>OTSESED KULUD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81800" y="1203326"/>
            <a:ext cx="4220496" cy="1158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800" dirty="0">
                <a:latin typeface="Bookman Old Style" panose="02050604050505020204" pitchFamily="18" charset="0"/>
              </a:rPr>
              <a:t>KAUDSED KULUD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2325329" y="2803525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8077200" y="2563813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53729" y="4114800"/>
            <a:ext cx="3618271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Kulud, mida saab vahetult seostada kuluobjektiga.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88061" y="3429000"/>
            <a:ext cx="4514235" cy="294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Kulud, millel vahetu seos kuluobjektiga puudub.</a:t>
            </a:r>
          </a:p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Kaudkulud on tavaliselt seotud mitme tooteliigiga, mistõttu nende kirjendamisel tuleb rakendada kaudseid meetodeid.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754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457200"/>
          <a:ext cx="8382000" cy="5562600"/>
        </p:xfrm>
        <a:graphic>
          <a:graphicData uri="http://schemas.openxmlformats.org/drawingml/2006/table">
            <a:tbl>
              <a:tblPr/>
              <a:tblGrid>
                <a:gridCol w="2478332">
                  <a:extLst>
                    <a:ext uri="{9D8B030D-6E8A-4147-A177-3AD203B41FA5}">
                      <a16:colId xmlns:a16="http://schemas.microsoft.com/office/drawing/2014/main" val="909950621"/>
                    </a:ext>
                  </a:extLst>
                </a:gridCol>
                <a:gridCol w="5903668">
                  <a:extLst>
                    <a:ext uri="{9D8B030D-6E8A-4147-A177-3AD203B41FA5}">
                      <a16:colId xmlns:a16="http://schemas.microsoft.com/office/drawing/2014/main" val="2900887087"/>
                    </a:ext>
                  </a:extLst>
                </a:gridCol>
              </a:tblGrid>
              <a:tr h="235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Kuluobjektide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Näited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231867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774351"/>
                  </a:ext>
                </a:extLst>
              </a:tr>
              <a:tr h="235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Kuluobjekt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Näited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030684"/>
                  </a:ext>
                </a:extLst>
              </a:tr>
              <a:tr h="235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Toode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Aiamaja</a:t>
                      </a:r>
                      <a:r>
                        <a:rPr lang="et-E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, televiisor, jalgratas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295747"/>
                  </a:ext>
                </a:extLst>
              </a:tr>
              <a:tr h="70711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Teenus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Raamatupidamisteenus, </a:t>
                      </a:r>
                      <a:b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bussiliin Tallinn-Tartu-Tallinn; seadme hooldusteenus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856686"/>
                  </a:ext>
                </a:extLst>
              </a:tr>
              <a:tr h="235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Klient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Kliendi "Hea firma" teenindamiseks tehtud kulud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668487"/>
                  </a:ext>
                </a:extLst>
              </a:tr>
              <a:tr h="235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Tegevus või toiming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Toote testimine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313704"/>
                  </a:ext>
                </a:extLst>
              </a:tr>
              <a:tr h="235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Allüksus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Ettevõtte tootmistsehh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11781"/>
                  </a:ext>
                </a:extLst>
              </a:tr>
              <a:tr h="235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Projekt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Tarkvara arenduse prohekt ettevõttes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208428"/>
                  </a:ext>
                </a:extLst>
              </a:tr>
              <a:tr h="235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Tellimus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Ühe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kliendi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poolt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esitatud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tellimuse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kulud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077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280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562898" y="846906"/>
            <a:ext cx="8708922" cy="519778"/>
          </a:xfrm>
        </p:spPr>
        <p:txBody>
          <a:bodyPr>
            <a:normAutofit/>
          </a:bodyPr>
          <a:lstStyle/>
          <a:p>
            <a:r>
              <a:rPr lang="et-EE" altLang="en-US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Kulu  liigitamine otse- ja kaudkuluks sõltub:</a:t>
            </a:r>
            <a:endParaRPr lang="en-US" altLang="en-US" sz="28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626" y="1895167"/>
            <a:ext cx="1124308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arenR"/>
              <a:defRPr/>
            </a:pPr>
            <a:r>
              <a:rPr lang="et-EE" sz="2600" dirty="0">
                <a:latin typeface="Bookman Old Style" panose="02050604050505020204" pitchFamily="18" charset="0"/>
              </a:rPr>
              <a:t>Kulu olulisusest – mida suurem on kulu, seda tõenäolisem, </a:t>
            </a:r>
          </a:p>
          <a:p>
            <a:pPr algn="just">
              <a:defRPr/>
            </a:pPr>
            <a:r>
              <a:rPr lang="et-EE" sz="2600" dirty="0">
                <a:latin typeface="Bookman Old Style" panose="02050604050505020204" pitchFamily="18" charset="0"/>
              </a:rPr>
              <a:t>et seda saab otstarbekal moel siduda konkreetse objektiga.</a:t>
            </a:r>
          </a:p>
          <a:p>
            <a:pPr>
              <a:defRPr/>
            </a:pPr>
            <a:endParaRPr lang="et-EE" sz="2600" dirty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600" dirty="0">
                <a:latin typeface="Bookman Old Style" panose="02050604050505020204" pitchFamily="18" charset="0"/>
              </a:rPr>
              <a:t>2) Infotöötlustehnoloogiast</a:t>
            </a:r>
          </a:p>
          <a:p>
            <a:pPr>
              <a:defRPr/>
            </a:pPr>
            <a:endParaRPr lang="et-EE" sz="2600" dirty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600" dirty="0">
                <a:latin typeface="Bookman Old Style" panose="02050604050505020204" pitchFamily="18" charset="0"/>
              </a:rPr>
              <a:t>3) Toimingute tehnoloogilistest iseärasustest  - kui mingit </a:t>
            </a:r>
          </a:p>
          <a:p>
            <a:pPr>
              <a:defRPr/>
            </a:pPr>
            <a:r>
              <a:rPr lang="et-EE" sz="2600" dirty="0">
                <a:latin typeface="Bookman Old Style" panose="02050604050505020204" pitchFamily="18" charset="0"/>
              </a:rPr>
              <a:t>toiminut või seadet kasutatakse kindla objekti (toote) tarvis.</a:t>
            </a:r>
          </a:p>
          <a:p>
            <a:pPr>
              <a:defRPr/>
            </a:pPr>
            <a:endParaRPr lang="en-US" sz="2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534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altLang="en-US" sz="3200">
                <a:latin typeface="Bookman Old Style" panose="02050604050505020204" pitchFamily="18" charset="0"/>
              </a:rPr>
              <a:t>Kulude liigitamine otse- ja kaudkuludeks sõltuvalt kuluobjektist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866316"/>
              </p:ext>
            </p:extLst>
          </p:nvPr>
        </p:nvGraphicFramePr>
        <p:xfrm>
          <a:off x="757083" y="1600200"/>
          <a:ext cx="10785987" cy="4419601"/>
        </p:xfrm>
        <a:graphic>
          <a:graphicData uri="http://schemas.openxmlformats.org/drawingml/2006/table">
            <a:tbl>
              <a:tblPr/>
              <a:tblGrid>
                <a:gridCol w="3027647">
                  <a:extLst>
                    <a:ext uri="{9D8B030D-6E8A-4147-A177-3AD203B41FA5}">
                      <a16:colId xmlns:a16="http://schemas.microsoft.com/office/drawing/2014/main" val="3714810047"/>
                    </a:ext>
                  </a:extLst>
                </a:gridCol>
                <a:gridCol w="1892279">
                  <a:extLst>
                    <a:ext uri="{9D8B030D-6E8A-4147-A177-3AD203B41FA5}">
                      <a16:colId xmlns:a16="http://schemas.microsoft.com/office/drawing/2014/main" val="3210026707"/>
                    </a:ext>
                  </a:extLst>
                </a:gridCol>
                <a:gridCol w="1513823">
                  <a:extLst>
                    <a:ext uri="{9D8B030D-6E8A-4147-A177-3AD203B41FA5}">
                      <a16:colId xmlns:a16="http://schemas.microsoft.com/office/drawing/2014/main" val="509203791"/>
                    </a:ext>
                  </a:extLst>
                </a:gridCol>
                <a:gridCol w="1513823">
                  <a:extLst>
                    <a:ext uri="{9D8B030D-6E8A-4147-A177-3AD203B41FA5}">
                      <a16:colId xmlns:a16="http://schemas.microsoft.com/office/drawing/2014/main" val="2836081948"/>
                    </a:ext>
                  </a:extLst>
                </a:gridCol>
                <a:gridCol w="1375909">
                  <a:extLst>
                    <a:ext uri="{9D8B030D-6E8A-4147-A177-3AD203B41FA5}">
                      <a16:colId xmlns:a16="http://schemas.microsoft.com/office/drawing/2014/main" val="1639832592"/>
                    </a:ext>
                  </a:extLst>
                </a:gridCol>
                <a:gridCol w="1462506">
                  <a:extLst>
                    <a:ext uri="{9D8B030D-6E8A-4147-A177-3AD203B41FA5}">
                      <a16:colId xmlns:a16="http://schemas.microsoft.com/office/drawing/2014/main" val="2882475402"/>
                    </a:ext>
                  </a:extLst>
                </a:gridCol>
              </a:tblGrid>
              <a:tr h="319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Kuluobjekt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773382"/>
                  </a:ext>
                </a:extLst>
              </a:tr>
              <a:tr h="63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Mehaanika-tsehh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Tootmisjaoskond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Toode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03303"/>
                  </a:ext>
                </a:extLst>
              </a:tr>
              <a:tr h="319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X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99220"/>
                  </a:ext>
                </a:extLst>
              </a:tr>
              <a:tr h="63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Tootmistööliste palk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Otsekulu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Otsekulu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Otsekulu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Otsekulu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Otsekulu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668056"/>
                  </a:ext>
                </a:extLst>
              </a:tr>
              <a:tr h="1254947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Toodet X valmistava tootmisjaoskonna  A meistri palk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Otsekulu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Otsekulu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3373"/>
                  </a:ext>
                </a:extLst>
              </a:tr>
              <a:tr h="63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Mehaanikatsehhi juhataja palk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Otsekulu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880983"/>
                  </a:ext>
                </a:extLst>
              </a:tr>
              <a:tr h="63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Küte ja valgustus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Kaudkulu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928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76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206332" y="569766"/>
            <a:ext cx="2866738" cy="8382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MÜÜGITULU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06332" y="1522732"/>
            <a:ext cx="2882903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Müüdud kaupade kulu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00555" y="2798847"/>
            <a:ext cx="2872515" cy="7363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t-EE" sz="24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Turustuskulud</a:t>
            </a:r>
          </a:p>
          <a:p>
            <a:pPr algn="ctr">
              <a:defRPr/>
            </a:pP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22497" y="4985474"/>
            <a:ext cx="2866738" cy="4948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Finantskulud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206332" y="3915647"/>
            <a:ext cx="2866738" cy="685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t-EE" sz="24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Üldhalduskulud</a:t>
            </a:r>
          </a:p>
          <a:p>
            <a:pPr algn="ctr">
              <a:defRPr/>
            </a:pPr>
            <a:endParaRPr lang="et-EE" sz="2400" dirty="0">
              <a:latin typeface="Bookman Old Style" panose="02050604050505020204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222496" y="4869872"/>
            <a:ext cx="8382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945" y="2551113"/>
            <a:ext cx="2093187" cy="36988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t-EE" dirty="0">
                <a:latin typeface="Bookman Old Style" pitchFamily="18" charset="0"/>
              </a:rPr>
              <a:t>Brutokasum</a:t>
            </a:r>
          </a:p>
        </p:txBody>
      </p:sp>
      <p:sp>
        <p:nvSpPr>
          <p:cNvPr id="21521" name="TextBox 38"/>
          <p:cNvSpPr txBox="1">
            <a:spLocks noChangeArrowheads="1"/>
          </p:cNvSpPr>
          <p:nvPr/>
        </p:nvSpPr>
        <p:spPr bwMode="auto">
          <a:xfrm>
            <a:off x="2989374" y="1"/>
            <a:ext cx="6346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t-EE" altLang="et-EE" sz="28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Seos kasumiaruandega (skeem 2)</a:t>
            </a:r>
            <a:endParaRPr lang="et-EE" altLang="et-EE" sz="28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22496" y="5791200"/>
            <a:ext cx="2866739" cy="5634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Tulumaks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2732" y="4563776"/>
            <a:ext cx="1952340" cy="36988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t-EE" dirty="0">
                <a:latin typeface="Bookman Old Style" pitchFamily="18" charset="0"/>
              </a:rPr>
              <a:t>Ärikasum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2732" y="5209960"/>
            <a:ext cx="1952340" cy="64611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t-EE" dirty="0">
                <a:latin typeface="Bookman Old Style" pitchFamily="18" charset="0"/>
              </a:rPr>
              <a:t>Kasum enne makse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2732" y="6333765"/>
            <a:ext cx="1952340" cy="36988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t-EE" dirty="0">
                <a:latin typeface="Bookman Old Style" pitchFamily="18" charset="0"/>
              </a:rPr>
              <a:t>Puhaskasum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2206332" y="2652929"/>
            <a:ext cx="76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025072" y="5542687"/>
            <a:ext cx="4572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025072" y="6530471"/>
            <a:ext cx="4572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5975182" y="1716224"/>
            <a:ext cx="4419600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17043" tIns="58522" rIns="117043" bIns="58522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>
                <a:latin typeface="Bookman Old Style" panose="02050604050505020204" pitchFamily="18" charset="0"/>
              </a:rPr>
              <a:t>Tootmiskulud</a:t>
            </a:r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6079093" y="3449211"/>
            <a:ext cx="44196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7043" tIns="58522" rIns="117043" bIns="58522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Mittetootmislikud kulud</a:t>
            </a:r>
            <a:endParaRPr lang="et-EE" alt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6096000" y="4890872"/>
            <a:ext cx="4298782" cy="6381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000"/>
              </a:spcAft>
              <a:buNone/>
            </a:pPr>
            <a:r>
              <a:rPr lang="et-EE" altLang="et-EE" sz="2400">
                <a:latin typeface="Bookman Old Style" panose="02050604050505020204" pitchFamily="18" charset="0"/>
              </a:rPr>
              <a:t>Finantseerimiskulud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130799" y="1994501"/>
            <a:ext cx="802818" cy="17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5125026" y="3119879"/>
            <a:ext cx="902112" cy="3989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125025" y="3797104"/>
            <a:ext cx="902112" cy="4369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5125025" y="5270124"/>
            <a:ext cx="9021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6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13" y="157316"/>
            <a:ext cx="7391400" cy="894735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Esmaskulud ja konverteerimiskulud</a:t>
            </a:r>
            <a:endParaRPr lang="en-US" sz="28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7022" y="1307691"/>
            <a:ext cx="30467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2800" b="1" dirty="0" smtClean="0">
                <a:latin typeface="Bookman Old Style" panose="02050604050505020204" pitchFamily="18" charset="0"/>
              </a:rPr>
              <a:t>Tootmiskulud</a:t>
            </a:r>
            <a:endParaRPr lang="en-US" sz="2800" b="1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7694" y="2394156"/>
            <a:ext cx="259940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2800" dirty="0" smtClean="0">
                <a:latin typeface="Bookman Old Style" panose="02050604050505020204" pitchFamily="18" charset="0"/>
              </a:rPr>
              <a:t>Põhimaterjal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8592" y="2424434"/>
            <a:ext cx="331224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2800" dirty="0" smtClean="0">
                <a:latin typeface="Bookman Old Style" panose="02050604050505020204" pitchFamily="18" charset="0"/>
              </a:rPr>
              <a:t>Põhitööliste palk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03955" y="2424434"/>
            <a:ext cx="370123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2800" dirty="0" smtClean="0">
                <a:latin typeface="Bookman Old Style" panose="02050604050505020204" pitchFamily="18" charset="0"/>
              </a:rPr>
              <a:t>Tootmise lisakulud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7694" y="4709653"/>
            <a:ext cx="259940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sz="2800" dirty="0" smtClean="0">
                <a:latin typeface="Bookman Old Style" panose="02050604050505020204" pitchFamily="18" charset="0"/>
              </a:rPr>
              <a:t>Esmakulud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0407" y="3873911"/>
            <a:ext cx="384687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2800" dirty="0" smtClean="0">
                <a:latin typeface="Bookman Old Style" panose="02050604050505020204" pitchFamily="18" charset="0"/>
              </a:rPr>
              <a:t>Konverteerimiskulud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287230" y="1569301"/>
            <a:ext cx="2392925" cy="524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03955" y="1569301"/>
            <a:ext cx="1636458" cy="631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60407" y="1946787"/>
            <a:ext cx="0" cy="477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467897" y="3262326"/>
            <a:ext cx="34414" cy="1134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244714" y="3050184"/>
            <a:ext cx="1503105" cy="746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8475406" y="3037466"/>
            <a:ext cx="1543665" cy="621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421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1162665" y="76199"/>
            <a:ext cx="7873180" cy="1325563"/>
          </a:xfrm>
        </p:spPr>
        <p:txBody>
          <a:bodyPr/>
          <a:lstStyle/>
          <a:p>
            <a:r>
              <a:rPr lang="et-EE" altLang="en-US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Kulude kajastamine finantsaruannetes</a:t>
            </a:r>
            <a:endParaRPr lang="en-US" altLang="en-US" sz="28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9710" y="1984734"/>
            <a:ext cx="4038600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Kapitaliseeritavad kulud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1944893"/>
            <a:ext cx="4613275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Mittekapitaliseeritavad kulud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2681" y="3888659"/>
            <a:ext cx="4489450" cy="11080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t-EE" sz="2200" dirty="0">
                <a:latin typeface="Bookman Old Style" panose="02050604050505020204" pitchFamily="18" charset="0"/>
              </a:rPr>
              <a:t>Kajastatakse enne kasumiaruandes näitamist varana bilansis.</a:t>
            </a:r>
            <a:endParaRPr lang="en-US" sz="2200" dirty="0">
              <a:latin typeface="Bookman Old Style" panose="02050604050505020204" pitchFamily="18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2506406" y="3208338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23028" y="3873911"/>
            <a:ext cx="4487863" cy="769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t-EE" sz="2200" dirty="0">
                <a:latin typeface="Bookman Old Style" panose="02050604050505020204" pitchFamily="18" charset="0"/>
              </a:rPr>
              <a:t>Kajastatakse koheselt kasumiaruandes.</a:t>
            </a:r>
            <a:endParaRPr lang="en-US" sz="2200" dirty="0">
              <a:latin typeface="Bookman Old Style" panose="02050604050505020204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8361363" y="3208338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96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33108" y="761471"/>
            <a:ext cx="3911600" cy="792162"/>
          </a:xfrm>
        </p:spPr>
        <p:txBody>
          <a:bodyPr/>
          <a:lstStyle/>
          <a:p>
            <a:r>
              <a:rPr lang="et-EE" altLang="en-US" sz="2800" dirty="0">
                <a:latin typeface="Bookman Old Style" panose="02050604050505020204" pitchFamily="18" charset="0"/>
              </a:rPr>
              <a:t>Perioodi ja tootekulu</a:t>
            </a:r>
            <a:endParaRPr lang="en-US" alt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99038" y="1730375"/>
            <a:ext cx="175101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Tootekulu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010" y="5043580"/>
            <a:ext cx="301396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Ettevõtte üldkulud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62399" y="1970088"/>
            <a:ext cx="9144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906570" y="5274413"/>
            <a:ext cx="6762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17866" y="1822616"/>
            <a:ext cx="208422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Tootmiskulu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4030" y="4889242"/>
            <a:ext cx="1809751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t-EE" sz="2400" dirty="0" smtClean="0">
                <a:latin typeface="Bookman Old Style" panose="02050604050505020204" pitchFamily="18" charset="0"/>
              </a:rPr>
              <a:t>Perioodi</a:t>
            </a:r>
            <a:endParaRPr lang="et-EE" sz="2400" dirty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kulu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162800" y="1524000"/>
            <a:ext cx="990600" cy="4460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946490" y="2583759"/>
            <a:ext cx="973138" cy="6572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74593" y="669721"/>
            <a:ext cx="3887144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t-EE" sz="2000" i="1" dirty="0" smtClean="0">
                <a:latin typeface="Bookman Old Style" panose="02050604050505020204" pitchFamily="18" charset="0"/>
              </a:rPr>
              <a:t>Kajastatakse </a:t>
            </a:r>
          </a:p>
          <a:p>
            <a:pPr>
              <a:defRPr/>
            </a:pPr>
            <a:endParaRPr lang="et-EE" sz="2000" i="1" dirty="0" smtClean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400" b="1" dirty="0" smtClean="0">
                <a:latin typeface="Bookman Old Style" panose="02050604050505020204" pitchFamily="18" charset="0"/>
              </a:rPr>
              <a:t>Bilansis </a:t>
            </a:r>
            <a:endParaRPr lang="et-EE" sz="2400" b="1" dirty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Varudena </a:t>
            </a:r>
            <a:r>
              <a:rPr lang="et-EE" sz="2400" dirty="0" smtClean="0">
                <a:latin typeface="Bookman Old Style" panose="02050604050505020204" pitchFamily="18" charset="0"/>
              </a:rPr>
              <a:t>soetusmaksumuses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39948" name="TextBox 16"/>
          <p:cNvSpPr txBox="1">
            <a:spLocks noChangeArrowheads="1"/>
          </p:cNvSpPr>
          <p:nvPr/>
        </p:nvSpPr>
        <p:spPr bwMode="auto">
          <a:xfrm rot="2132146">
            <a:off x="6912050" y="2486693"/>
            <a:ext cx="1381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t-EE" altLang="en-US" sz="2000" i="1" dirty="0">
                <a:latin typeface="Bookman Old Style" panose="02050604050505020204" pitchFamily="18" charset="0"/>
              </a:rPr>
              <a:t>Müüdud</a:t>
            </a:r>
            <a:endParaRPr lang="en-US" altLang="en-US" sz="2000" i="1" dirty="0">
              <a:latin typeface="Bookman Old Style" panose="02050604050505020204" pitchFamily="18" charset="0"/>
            </a:endParaRPr>
          </a:p>
        </p:txBody>
      </p:sp>
      <p:sp>
        <p:nvSpPr>
          <p:cNvPr id="39949" name="TextBox 17"/>
          <p:cNvSpPr txBox="1">
            <a:spLocks noChangeArrowheads="1"/>
          </p:cNvSpPr>
          <p:nvPr/>
        </p:nvSpPr>
        <p:spPr bwMode="auto">
          <a:xfrm rot="20027667">
            <a:off x="6885611" y="1337321"/>
            <a:ext cx="15243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t-EE" altLang="en-US" sz="2000" i="1" dirty="0">
                <a:latin typeface="Bookman Old Style" panose="02050604050505020204" pitchFamily="18" charset="0"/>
              </a:rPr>
              <a:t>Müümata</a:t>
            </a:r>
            <a:endParaRPr lang="en-US" altLang="en-US" sz="2000" i="1" dirty="0">
              <a:latin typeface="Bookman Old Style" panose="0205060405050502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74593" y="2563927"/>
            <a:ext cx="3876573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t-EE" sz="2000" i="1" dirty="0" smtClean="0">
                <a:latin typeface="Bookman Old Style" panose="02050604050505020204" pitchFamily="18" charset="0"/>
              </a:rPr>
              <a:t>Kajastatakse </a:t>
            </a:r>
          </a:p>
          <a:p>
            <a:pPr>
              <a:defRPr/>
            </a:pPr>
            <a:endParaRPr lang="et-EE" sz="2000" i="1" dirty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400" b="1" dirty="0" smtClean="0">
                <a:latin typeface="Bookman Old Style" panose="02050604050505020204" pitchFamily="18" charset="0"/>
              </a:rPr>
              <a:t>Kasumiaruandes</a:t>
            </a:r>
            <a:endParaRPr lang="et-EE" sz="2400" b="1" dirty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Müüdud kauba </a:t>
            </a:r>
          </a:p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maksumusena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56976" y="4521843"/>
            <a:ext cx="3647152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t-EE" sz="2000" i="1" dirty="0">
                <a:latin typeface="Bookman Old Style" panose="02050604050505020204" pitchFamily="18" charset="0"/>
              </a:rPr>
              <a:t>Kajastatakse </a:t>
            </a:r>
          </a:p>
          <a:p>
            <a:pPr>
              <a:defRPr/>
            </a:pPr>
            <a:endParaRPr lang="et-EE" sz="2400" dirty="0" smtClean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400" b="1" dirty="0" smtClean="0">
                <a:latin typeface="Bookman Old Style" panose="02050604050505020204" pitchFamily="18" charset="0"/>
              </a:rPr>
              <a:t>Kasumiaruandes </a:t>
            </a:r>
            <a:endParaRPr lang="et-EE" sz="2400" b="1" dirty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tegevuskulude rühmas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587818" y="5289275"/>
            <a:ext cx="1331810" cy="154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1244857" y="135466"/>
            <a:ext cx="8246806" cy="449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altLang="en-US" sz="28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Kulude kajastamine finantsaruannetes</a:t>
            </a:r>
            <a:endParaRPr lang="en-US" altLang="en-US" sz="28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423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253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783762"/>
              </p:ext>
            </p:extLst>
          </p:nvPr>
        </p:nvGraphicFramePr>
        <p:xfrm>
          <a:off x="1828800" y="285750"/>
          <a:ext cx="8763000" cy="657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Slide" r:id="rId3" imgW="2243410" imgH="1680900" progId="PowerPoint.Slide.12">
                  <p:embed/>
                </p:oleObj>
              </mc:Choice>
              <mc:Fallback>
                <p:oleObj name="Slide" r:id="rId3" imgW="2243410" imgH="1680900" progId="PowerPoint.Slide.12">
                  <p:embed/>
                  <p:pic>
                    <p:nvPicPr>
                      <p:cNvPr id="2253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5750"/>
                        <a:ext cx="8763000" cy="657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30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0483" name="Object 13"/>
          <p:cNvGraphicFramePr>
            <a:graphicFrameLocks noChangeAspect="1"/>
          </p:cNvGraphicFramePr>
          <p:nvPr/>
        </p:nvGraphicFramePr>
        <p:xfrm>
          <a:off x="1455737" y="68264"/>
          <a:ext cx="9064626" cy="680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Slide" r:id="rId3" imgW="2447422" imgH="1834986" progId="PowerPoint.Slide.12">
                  <p:embed/>
                </p:oleObj>
              </mc:Choice>
              <mc:Fallback>
                <p:oleObj name="Slide" r:id="rId3" imgW="2447422" imgH="1834986" progId="PowerPoint.Slide.12">
                  <p:embed/>
                  <p:pic>
                    <p:nvPicPr>
                      <p:cNvPr id="2048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7" y="68264"/>
                        <a:ext cx="9064626" cy="680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142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858654" y="1041330"/>
            <a:ext cx="3204000" cy="8382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MÜÜGITULU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96000" y="1037153"/>
            <a:ext cx="3204000" cy="84237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MÜÜGITULU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089073" y="1891106"/>
            <a:ext cx="3204000" cy="1048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Müüdud kaupade kulu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9071" y="2970248"/>
            <a:ext cx="320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 sz="24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Turustuskulud</a:t>
            </a:r>
          </a:p>
          <a:p>
            <a:pPr algn="ctr">
              <a:defRPr/>
            </a:pP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95999" y="5225917"/>
            <a:ext cx="3204000" cy="618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Finantskulud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96000" y="539860"/>
            <a:ext cx="3204000" cy="450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Skeem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58655" y="554003"/>
            <a:ext cx="316114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Skeem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58654" y="1879530"/>
            <a:ext cx="3204000" cy="1053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Kaup, toore, materjalid, teenused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58654" y="3109136"/>
            <a:ext cx="320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Tööjõukulud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58655" y="3656048"/>
            <a:ext cx="316114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Kulum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58655" y="4416552"/>
            <a:ext cx="3202708" cy="7637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Muud ärikulud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58655" y="5215192"/>
            <a:ext cx="3202708" cy="601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Finantskulud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089071" y="3677602"/>
            <a:ext cx="320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 sz="24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Üldhalduskulud</a:t>
            </a:r>
          </a:p>
          <a:p>
            <a:pPr algn="ctr">
              <a:defRPr/>
            </a:pPr>
            <a:endParaRPr lang="et-EE" sz="2400" dirty="0">
              <a:latin typeface="Bookman Old Style" panose="02050604050505020204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8493991" y="3001169"/>
            <a:ext cx="8382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839325" y="2678249"/>
            <a:ext cx="2057400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t-EE" sz="2200" dirty="0">
                <a:latin typeface="Bookman Old Style" pitchFamily="18" charset="0"/>
              </a:rPr>
              <a:t>Brutokasum</a:t>
            </a:r>
          </a:p>
        </p:txBody>
      </p:sp>
      <p:sp>
        <p:nvSpPr>
          <p:cNvPr id="21521" name="TextBox 38"/>
          <p:cNvSpPr txBox="1">
            <a:spLocks noChangeArrowheads="1"/>
          </p:cNvSpPr>
          <p:nvPr/>
        </p:nvSpPr>
        <p:spPr bwMode="auto">
          <a:xfrm>
            <a:off x="3117850" y="1"/>
            <a:ext cx="6089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t-EE" altLang="et-EE" sz="2800" b="1">
                <a:solidFill>
                  <a:srgbClr val="00B050"/>
                </a:solidFill>
                <a:latin typeface="Bookman Old Style" panose="02050604050505020204" pitchFamily="18" charset="0"/>
              </a:rPr>
              <a:t>Kulude liigitamise kriteeriumid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860963" y="6044320"/>
            <a:ext cx="3248891" cy="72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Tulumaks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167583" y="6069450"/>
            <a:ext cx="3204000" cy="72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Tulumaks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0900" y="3963012"/>
            <a:ext cx="2160000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t-EE" sz="2200" dirty="0">
                <a:latin typeface="Bookman Old Style" pitchFamily="18" charset="0"/>
              </a:rPr>
              <a:t>Ärikasum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8800" y="5312226"/>
            <a:ext cx="2160000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t-EE" sz="2200" dirty="0">
                <a:latin typeface="Bookman Old Style" pitchFamily="18" charset="0"/>
              </a:rPr>
              <a:t>Kasum enne makse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28800" y="6378900"/>
            <a:ext cx="2160000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t-EE" sz="2200" dirty="0">
                <a:latin typeface="Bookman Old Style" pitchFamily="18" charset="0"/>
              </a:rPr>
              <a:t>Puhaskasum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769534" y="4091551"/>
            <a:ext cx="2160000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t-EE" sz="2200" dirty="0">
                <a:latin typeface="Bookman Old Style" pitchFamily="18" charset="0"/>
              </a:rPr>
              <a:t>Ärikasum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677400" y="5150694"/>
            <a:ext cx="2381250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t-EE" sz="2200" dirty="0">
                <a:latin typeface="Bookman Old Style" pitchFamily="18" charset="0"/>
              </a:rPr>
              <a:t>Kasum enne makse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789391" y="6373302"/>
            <a:ext cx="2160000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t-EE" sz="2200" dirty="0">
                <a:latin typeface="Bookman Old Style" pitchFamily="18" charset="0"/>
              </a:rPr>
              <a:t>Puhaskasum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8782264" y="4385926"/>
            <a:ext cx="76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848600" y="5029200"/>
            <a:ext cx="4572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9096010" y="5978720"/>
            <a:ext cx="4572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736850" y="4200982"/>
            <a:ext cx="76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327275" y="5920135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325254" y="6773462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älguga paremnool 31"/>
          <p:cNvSpPr/>
          <p:nvPr/>
        </p:nvSpPr>
        <p:spPr>
          <a:xfrm rot="1649757">
            <a:off x="161060" y="189851"/>
            <a:ext cx="2859725" cy="2062018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Kulude olemuse järgi </a:t>
            </a:r>
          </a:p>
        </p:txBody>
      </p:sp>
      <p:sp>
        <p:nvSpPr>
          <p:cNvPr id="35" name="Vasaknool 34"/>
          <p:cNvSpPr/>
          <p:nvPr/>
        </p:nvSpPr>
        <p:spPr>
          <a:xfrm rot="20723180">
            <a:off x="9170248" y="487708"/>
            <a:ext cx="2881633" cy="1466306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Kulude funktsiooni järgi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8552872" y="6734728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109853" y="4416552"/>
            <a:ext cx="3204000" cy="7637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Muud ärikulud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9332191" y="6809787"/>
            <a:ext cx="4572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886674" y="2967495"/>
            <a:ext cx="76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55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2484439" y="320675"/>
            <a:ext cx="6937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t-EE" altLang="en-US" b="1">
                <a:solidFill>
                  <a:srgbClr val="00B050"/>
                </a:solidFill>
                <a:latin typeface="Bookman Old Style" panose="02050604050505020204" pitchFamily="18" charset="0"/>
              </a:rPr>
              <a:t>Kulude liigitamise kriteeriumid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3432846" y="4368142"/>
            <a:ext cx="5040560" cy="1728192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b="1" u="sng" dirty="0" smtClean="0">
                <a:latin typeface="Bookman Old Style" pitchFamily="18" charset="0"/>
              </a:rPr>
              <a:t>Käitumise järgi:</a:t>
            </a:r>
          </a:p>
          <a:p>
            <a:pPr algn="ctr"/>
            <a:endParaRPr lang="et-EE" sz="2400" b="1" u="sng" dirty="0" smtClean="0">
              <a:latin typeface="Bookman Old Style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Muutuvad kulud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Püsivad kulud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t-EE" sz="2400" dirty="0"/>
          </a:p>
        </p:txBody>
      </p:sp>
      <p:sp>
        <p:nvSpPr>
          <p:cNvPr id="8" name="Flowchart: Process 7"/>
          <p:cNvSpPr/>
          <p:nvPr/>
        </p:nvSpPr>
        <p:spPr>
          <a:xfrm>
            <a:off x="881763" y="1331807"/>
            <a:ext cx="4423662" cy="2160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u="sng" dirty="0" smtClean="0">
                <a:latin typeface="Bookman Old Style" pitchFamily="18" charset="0"/>
              </a:rPr>
              <a:t>Kulukohtade järgi:</a:t>
            </a:r>
          </a:p>
          <a:p>
            <a:pPr algn="ctr"/>
            <a:endParaRPr lang="et-EE" sz="2400" b="1" u="sng" dirty="0" smtClean="0">
              <a:latin typeface="Bookman Old Style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Põhi- või tugiprotsess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Allüksus, osakond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Seade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piirkond</a:t>
            </a:r>
            <a:endParaRPr lang="et-EE" sz="2400" b="1" dirty="0">
              <a:latin typeface="Bookman Old Style" pitchFamily="18" charset="0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6888178" y="1234622"/>
            <a:ext cx="4126783" cy="225897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b="1" u="sng" dirty="0" smtClean="0">
                <a:latin typeface="Bookman Old Style" pitchFamily="18" charset="0"/>
              </a:rPr>
              <a:t>Kulukandjate järgi:</a:t>
            </a:r>
          </a:p>
          <a:p>
            <a:pPr algn="ctr"/>
            <a:endParaRPr lang="et-EE" sz="2400" b="1" u="sng" dirty="0" smtClean="0">
              <a:latin typeface="Bookman Old Style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Otsesed kulud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Kaudsed kulud</a:t>
            </a:r>
            <a:endParaRPr lang="et-EE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6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943600"/>
          </a:xfrm>
        </p:spPr>
        <p:txBody>
          <a:bodyPr rtlCol="0">
            <a:normAutofit/>
          </a:bodyPr>
          <a:lstStyle/>
          <a:p>
            <a:pPr algn="ctr">
              <a:buNone/>
              <a:defRPr/>
            </a:pPr>
            <a:r>
              <a:rPr lang="et-EE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Kulude liigitamise kriteeriumid</a:t>
            </a:r>
          </a:p>
          <a:p>
            <a:pPr>
              <a:buNone/>
              <a:defRPr/>
            </a:pPr>
            <a:endParaRPr lang="et-EE" b="1" dirty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3523942" y="1068951"/>
            <a:ext cx="4953000" cy="1219200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b="1" u="sng" dirty="0">
                <a:latin typeface="Bookman Old Style" pitchFamily="18" charset="0"/>
              </a:rPr>
              <a:t>KULUKANDJATE JÄRGI:</a:t>
            </a:r>
          </a:p>
          <a:p>
            <a:pPr algn="ctr">
              <a:buFont typeface="Wingdings" pitchFamily="2" charset="2"/>
              <a:buChar char="§"/>
              <a:defRPr/>
            </a:pPr>
            <a:r>
              <a:rPr lang="et-EE" sz="2400" dirty="0">
                <a:latin typeface="Bookman Old Style" pitchFamily="18" charset="0"/>
              </a:rPr>
              <a:t>Otsesed kulud</a:t>
            </a:r>
          </a:p>
          <a:p>
            <a:pPr algn="ctr">
              <a:buFont typeface="Wingdings" pitchFamily="2" charset="2"/>
              <a:buChar char="§"/>
              <a:defRPr/>
            </a:pPr>
            <a:r>
              <a:rPr lang="et-EE" sz="2400" dirty="0">
                <a:latin typeface="Bookman Old Style" pitchFamily="18" charset="0"/>
              </a:rPr>
              <a:t>Kaudsed kulud</a:t>
            </a:r>
          </a:p>
        </p:txBody>
      </p:sp>
      <p:sp>
        <p:nvSpPr>
          <p:cNvPr id="25604" name="TextBox 12"/>
          <p:cNvSpPr txBox="1">
            <a:spLocks noChangeArrowheads="1"/>
          </p:cNvSpPr>
          <p:nvPr/>
        </p:nvSpPr>
        <p:spPr bwMode="auto">
          <a:xfrm>
            <a:off x="351350" y="2990850"/>
            <a:ext cx="114893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t-EE" altLang="et-EE" sz="2800" b="1" dirty="0" smtClean="0">
                <a:latin typeface="Bookman Old Style" panose="02050604050505020204" pitchFamily="18" charset="0"/>
              </a:rPr>
              <a:t>Otsekulusid</a:t>
            </a:r>
            <a:r>
              <a:rPr lang="et-EE" altLang="et-EE" sz="2800" dirty="0" smtClean="0">
                <a:latin typeface="Bookman Old Style" panose="02050604050505020204" pitchFamily="18" charset="0"/>
              </a:rPr>
              <a:t> saab kindlalt seostada mingi kuluobjektiga (projekt, tellimus, ehitusobjekt, toode).</a:t>
            </a:r>
          </a:p>
          <a:p>
            <a:pPr algn="just">
              <a:spcBef>
                <a:spcPct val="0"/>
              </a:spcBef>
              <a:buNone/>
            </a:pPr>
            <a:endParaRPr lang="et-EE" altLang="et-EE" sz="2800" dirty="0" smtClean="0">
              <a:latin typeface="Bookman Old Style" panose="020506040505050202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et-EE" altLang="et-EE" sz="2800" b="1" dirty="0" smtClean="0">
                <a:latin typeface="Bookman Old Style" panose="02050604050505020204" pitchFamily="18" charset="0"/>
              </a:rPr>
              <a:t>Kaudkulude puhul </a:t>
            </a:r>
            <a:r>
              <a:rPr lang="et-EE" altLang="et-EE" sz="2800" dirty="0" smtClean="0">
                <a:latin typeface="Bookman Old Style" panose="02050604050505020204" pitchFamily="18" charset="0"/>
              </a:rPr>
              <a:t>otsene seos objektiga puudub (tööjõukulu, elekter, raamatupidaja palk). </a:t>
            </a:r>
            <a:endParaRPr lang="et-EE" altLang="et-EE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46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2057400" y="60327"/>
            <a:ext cx="8229600" cy="1143000"/>
          </a:xfrm>
        </p:spPr>
        <p:txBody>
          <a:bodyPr/>
          <a:lstStyle/>
          <a:p>
            <a:r>
              <a:rPr lang="et-EE" altLang="en-US" sz="32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Kulude kirjendamine kuluobjektile</a:t>
            </a:r>
            <a:endParaRPr lang="en-US" altLang="en-US" sz="32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1381" y="1450975"/>
            <a:ext cx="4471219" cy="1311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800" dirty="0">
                <a:latin typeface="Bookman Old Style" panose="02050604050505020204" pitchFamily="18" charset="0"/>
              </a:rPr>
              <a:t>OTSESED KULUD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43700" y="1404938"/>
            <a:ext cx="3657600" cy="1158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800" dirty="0">
                <a:latin typeface="Bookman Old Style" panose="02050604050505020204" pitchFamily="18" charset="0"/>
              </a:rPr>
              <a:t>KAUDSED KULUD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200400" y="2895600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8191500" y="2658422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05515" y="4006646"/>
            <a:ext cx="4247535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200" dirty="0">
                <a:latin typeface="Bookman Old Style" panose="02050604050505020204" pitchFamily="18" charset="0"/>
              </a:rPr>
              <a:t>Kulud, mida saab vahetult seostada kuluobjektiga.</a:t>
            </a:r>
            <a:endParaRPr lang="en-US" sz="2200" dirty="0">
              <a:latin typeface="Bookman Old Style" panose="0205060405050502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43700" y="3505200"/>
            <a:ext cx="3657600" cy="294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200" dirty="0">
                <a:latin typeface="Bookman Old Style" panose="02050604050505020204" pitchFamily="18" charset="0"/>
              </a:rPr>
              <a:t>Kulud, millel vahetu seos kuluobjektiga puudub.</a:t>
            </a:r>
          </a:p>
          <a:p>
            <a:pPr algn="ctr">
              <a:defRPr/>
            </a:pPr>
            <a:r>
              <a:rPr lang="et-EE" sz="2200" dirty="0">
                <a:latin typeface="Bookman Old Style" panose="02050604050505020204" pitchFamily="18" charset="0"/>
              </a:rPr>
              <a:t>Kaudkulud on tavaliselt seotud mitme tooteliigiga, mistõttu nende kirjendamisel tuleb rakendada kaudseid meetodeid.</a:t>
            </a:r>
            <a:endParaRPr lang="en-US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3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ealkiri 1"/>
          <p:cNvSpPr>
            <a:spLocks noGrp="1"/>
          </p:cNvSpPr>
          <p:nvPr>
            <p:ph type="title"/>
          </p:nvPr>
        </p:nvSpPr>
        <p:spPr>
          <a:xfrm>
            <a:off x="142567" y="185583"/>
            <a:ext cx="8229600" cy="1143000"/>
          </a:xfrm>
        </p:spPr>
        <p:txBody>
          <a:bodyPr/>
          <a:lstStyle/>
          <a:p>
            <a:r>
              <a:rPr lang="et-EE" altLang="en-US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Küsimused, millele saab vastused just käitumise järgi kulude liigitamisel </a:t>
            </a:r>
          </a:p>
        </p:txBody>
      </p:sp>
      <p:sp>
        <p:nvSpPr>
          <p:cNvPr id="24579" name="Sisu kohatäide 2"/>
          <p:cNvSpPr>
            <a:spLocks noGrp="1"/>
          </p:cNvSpPr>
          <p:nvPr>
            <p:ph idx="1"/>
          </p:nvPr>
        </p:nvSpPr>
        <p:spPr>
          <a:xfrm>
            <a:off x="251951" y="1590369"/>
            <a:ext cx="7938320" cy="101149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t-EE" altLang="et-EE" sz="2600" dirty="0">
                <a:latin typeface="Bookman Old Style" panose="02050604050505020204" pitchFamily="18" charset="0"/>
              </a:rPr>
              <a:t>Milline on kulude tase järgmise aasta tegevusmahu juures</a:t>
            </a:r>
            <a:r>
              <a:rPr lang="et-EE" altLang="et-EE" sz="2600" dirty="0" smtClean="0">
                <a:latin typeface="Bookman Old Style" panose="02050604050505020204" pitchFamily="18" charset="0"/>
              </a:rPr>
              <a:t>?</a:t>
            </a:r>
            <a:endParaRPr lang="et-EE" altLang="et-EE" sz="2600" dirty="0">
              <a:latin typeface="Bookman Old Style" panose="02050604050505020204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8681883" y="185583"/>
            <a:ext cx="3352800" cy="2416277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b="1" u="sng" dirty="0">
                <a:latin typeface="Bookman Old Style" pitchFamily="18" charset="0"/>
              </a:rPr>
              <a:t>KÄITUMISE JÄRGI:</a:t>
            </a:r>
          </a:p>
          <a:p>
            <a:pPr algn="ctr">
              <a:buFont typeface="Wingdings" pitchFamily="2" charset="2"/>
              <a:buChar char="§"/>
              <a:defRPr/>
            </a:pPr>
            <a:r>
              <a:rPr lang="et-EE" sz="2400" dirty="0">
                <a:latin typeface="Bookman Old Style" pitchFamily="18" charset="0"/>
              </a:rPr>
              <a:t>Muutuvad kulud</a:t>
            </a:r>
          </a:p>
          <a:p>
            <a:pPr algn="ctr">
              <a:buFont typeface="Wingdings" pitchFamily="2" charset="2"/>
              <a:buChar char="§"/>
              <a:defRPr/>
            </a:pPr>
            <a:r>
              <a:rPr lang="et-EE" sz="2400" dirty="0">
                <a:latin typeface="Bookman Old Style" pitchFamily="18" charset="0"/>
              </a:rPr>
              <a:t>Püsivad kulud</a:t>
            </a:r>
          </a:p>
          <a:p>
            <a:pPr algn="ctr">
              <a:buFont typeface="Wingdings" pitchFamily="2" charset="2"/>
              <a:buChar char="§"/>
              <a:defRPr/>
            </a:pPr>
            <a:r>
              <a:rPr lang="et-EE" sz="2400" dirty="0" err="1">
                <a:latin typeface="Bookman Old Style" pitchFamily="18" charset="0"/>
              </a:rPr>
              <a:t>Segakulud</a:t>
            </a:r>
            <a:endParaRPr lang="et-EE" sz="2400" dirty="0">
              <a:latin typeface="Bookman Old Style" pitchFamily="18" charset="0"/>
            </a:endParaRPr>
          </a:p>
          <a:p>
            <a:pPr algn="ctr">
              <a:buFont typeface="Wingdings" pitchFamily="2" charset="2"/>
              <a:buChar char="§"/>
              <a:defRPr/>
            </a:pPr>
            <a:endParaRPr lang="et-EE" sz="2400" dirty="0"/>
          </a:p>
        </p:txBody>
      </p:sp>
      <p:sp>
        <p:nvSpPr>
          <p:cNvPr id="2" name="Rectangle 1"/>
          <p:cNvSpPr/>
          <p:nvPr/>
        </p:nvSpPr>
        <p:spPr>
          <a:xfrm>
            <a:off x="251951" y="5325380"/>
            <a:ext cx="11592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Kui </a:t>
            </a:r>
            <a:r>
              <a:rPr lang="et-EE" altLang="et-EE" sz="2400" dirty="0">
                <a:latin typeface="Bookman Old Style" panose="02050604050505020204" pitchFamily="18" charset="0"/>
              </a:rPr>
              <a:t>palju tuleb rohkem müüa, et teenindada allahindlusest kaotatud tulu?</a:t>
            </a:r>
            <a:endParaRPr lang="et-EE" alt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626" y="3009883"/>
            <a:ext cx="113857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Millise </a:t>
            </a:r>
            <a:r>
              <a:rPr lang="et-EE" altLang="et-EE" sz="2400" dirty="0">
                <a:latin typeface="Bookman Old Style" panose="02050604050505020204" pitchFamily="18" charset="0"/>
              </a:rPr>
              <a:t>müügimahu juures on meil kulud kaetud ja hakkame teenima kasumit?</a:t>
            </a:r>
            <a:endParaRPr lang="et-EE" alt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4967" y="4283160"/>
            <a:ext cx="116118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t-EE" altLang="et-EE" sz="2400" dirty="0">
                <a:latin typeface="Bookman Old Style" panose="02050604050505020204" pitchFamily="18" charset="0"/>
              </a:rPr>
              <a:t>Kas peaks vähendama  müügihinda, et müüa rohkem koguseid?</a:t>
            </a:r>
            <a:endParaRPr lang="et-EE" altLang="et-EE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8"/>
          <p:cNvSpPr>
            <a:spLocks noGrp="1"/>
          </p:cNvSpPr>
          <p:nvPr>
            <p:ph idx="1"/>
          </p:nvPr>
        </p:nvSpPr>
        <p:spPr>
          <a:xfrm>
            <a:off x="432619" y="1740362"/>
            <a:ext cx="11415251" cy="2890631"/>
          </a:xfrm>
        </p:spPr>
        <p:txBody>
          <a:bodyPr>
            <a:noAutofit/>
          </a:bodyPr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et-EE" altLang="en-US" sz="2400" b="1" dirty="0">
                <a:latin typeface="Bookman Old Style" panose="02050604050505020204" pitchFamily="18" charset="0"/>
              </a:rPr>
              <a:t>Muutuvkulud </a:t>
            </a:r>
            <a:r>
              <a:rPr lang="et-EE" altLang="en-US" sz="2400" dirty="0">
                <a:latin typeface="Bookman Old Style" panose="02050604050505020204" pitchFamily="18" charset="0"/>
              </a:rPr>
              <a:t>muutuvad olulisvahemikus proportsionaalselt tegevusmahu muutumisega.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t-EE" altLang="en-US" sz="2400" dirty="0">
              <a:latin typeface="Bookman Old Style" panose="02050604050505020204" pitchFamily="18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t-EE" altLang="en-US" sz="2400" b="1" dirty="0" smtClean="0">
                <a:latin typeface="Bookman Old Style" panose="02050604050505020204" pitchFamily="18" charset="0"/>
              </a:rPr>
              <a:t>Püsivad </a:t>
            </a:r>
            <a:r>
              <a:rPr lang="et-EE" altLang="en-US" sz="2400" b="1" dirty="0">
                <a:latin typeface="Bookman Old Style" panose="02050604050505020204" pitchFamily="18" charset="0"/>
              </a:rPr>
              <a:t>kulud </a:t>
            </a:r>
            <a:r>
              <a:rPr lang="et-EE" altLang="en-US" sz="2400" dirty="0">
                <a:latin typeface="Bookman Old Style" panose="02050604050505020204" pitchFamily="18" charset="0"/>
              </a:rPr>
              <a:t>on sellised, mis ei muutu koos tegevusmahuga vaid jäävad konstantseteks.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20554" y="162950"/>
            <a:ext cx="6935788" cy="585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t-EE" sz="3200" b="1" dirty="0">
                <a:solidFill>
                  <a:srgbClr val="00B050"/>
                </a:solidFill>
                <a:latin typeface="Bookman Old Style" pitchFamily="18" charset="0"/>
              </a:rPr>
              <a:t>Kulude liigitamise kriteeriumid</a:t>
            </a:r>
          </a:p>
        </p:txBody>
      </p:sp>
      <p:sp>
        <p:nvSpPr>
          <p:cNvPr id="2" name="Rectangle 1"/>
          <p:cNvSpPr/>
          <p:nvPr/>
        </p:nvSpPr>
        <p:spPr>
          <a:xfrm>
            <a:off x="432619" y="4857135"/>
            <a:ext cx="4684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altLang="en-US" sz="2400" b="1" dirty="0">
                <a:latin typeface="Bookman Old Style" panose="02050604050505020204" pitchFamily="18" charset="0"/>
              </a:rPr>
              <a:t>Olulisvahemik</a:t>
            </a:r>
            <a:r>
              <a:rPr lang="et-EE" altLang="en-US" sz="2400" dirty="0">
                <a:latin typeface="Bookman Old Style" panose="02050604050505020204" pitchFamily="18" charset="0"/>
              </a:rPr>
              <a:t> – tegevustase.</a:t>
            </a:r>
            <a:endParaRPr lang="et-EE" altLang="en-US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0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732</Words>
  <Application>Microsoft Office PowerPoint</Application>
  <PresentationFormat>Widescreen</PresentationFormat>
  <Paragraphs>252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Bookman Old Style</vt:lpstr>
      <vt:lpstr>Calibri</vt:lpstr>
      <vt:lpstr>Calibri Light</vt:lpstr>
      <vt:lpstr>Wingdings</vt:lpstr>
      <vt:lpstr>Office Theme</vt:lpstr>
      <vt:lpstr>Microsoft PowerPoint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Kulude kirjendamine kuluobjektile</vt:lpstr>
      <vt:lpstr>Küsimused, millele saab vastused just käitumise järgi kulude liigitamisel </vt:lpstr>
      <vt:lpstr>PowerPoint Presentation</vt:lpstr>
      <vt:lpstr>PowerPoint Presentation</vt:lpstr>
      <vt:lpstr>PowerPoint Presentation</vt:lpstr>
      <vt:lpstr>PowerPoint Presentation</vt:lpstr>
      <vt:lpstr>Muutuvkulude näited</vt:lpstr>
      <vt:lpstr>Segakulud</vt:lpstr>
      <vt:lpstr>Kulud ajalisest aspektist</vt:lpstr>
      <vt:lpstr>Kulude kirjendamine kuluobjektile</vt:lpstr>
      <vt:lpstr>PowerPoint Presentation</vt:lpstr>
      <vt:lpstr>Kulu  liigitamine otse- ja kaudkuluks sõltub:</vt:lpstr>
      <vt:lpstr>Kulude liigitamine otse- ja kaudkuludeks sõltuvalt kuluobjektist</vt:lpstr>
      <vt:lpstr>Esmaskulud ja konverteerimiskulud</vt:lpstr>
      <vt:lpstr>Kulude kajastamine finantsaruannetes</vt:lpstr>
      <vt:lpstr>Perioodi ja tootekulu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Inga Stelmak</dc:creator>
  <cp:lastModifiedBy>Inga Stelmak</cp:lastModifiedBy>
  <cp:revision>15</cp:revision>
  <dcterms:created xsi:type="dcterms:W3CDTF">2020-01-23T10:07:06Z</dcterms:created>
  <dcterms:modified xsi:type="dcterms:W3CDTF">2020-01-23T11:48:37Z</dcterms:modified>
</cp:coreProperties>
</file>