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97" r:id="rId3"/>
    <p:sldId id="294" r:id="rId4"/>
    <p:sldId id="316" r:id="rId5"/>
    <p:sldId id="320" r:id="rId6"/>
    <p:sldId id="321" r:id="rId7"/>
    <p:sldId id="322" r:id="rId8"/>
    <p:sldId id="323" r:id="rId9"/>
    <p:sldId id="324" r:id="rId10"/>
    <p:sldId id="325" r:id="rId11"/>
    <p:sldId id="319" r:id="rId12"/>
    <p:sldId id="328" r:id="rId13"/>
    <p:sldId id="327" r:id="rId14"/>
    <p:sldId id="335" r:id="rId15"/>
    <p:sldId id="326" r:id="rId16"/>
    <p:sldId id="331" r:id="rId17"/>
    <p:sldId id="344" r:id="rId18"/>
    <p:sldId id="330" r:id="rId19"/>
    <p:sldId id="329" r:id="rId20"/>
    <p:sldId id="345" r:id="rId21"/>
    <p:sldId id="334" r:id="rId22"/>
    <p:sldId id="333" r:id="rId23"/>
    <p:sldId id="318" r:id="rId24"/>
    <p:sldId id="298" r:id="rId25"/>
    <p:sldId id="332" r:id="rId26"/>
    <p:sldId id="339" r:id="rId27"/>
    <p:sldId id="340" r:id="rId28"/>
    <p:sldId id="338" r:id="rId29"/>
    <p:sldId id="342" r:id="rId30"/>
    <p:sldId id="337" r:id="rId31"/>
    <p:sldId id="336" r:id="rId32"/>
    <p:sldId id="343" r:id="rId33"/>
    <p:sldId id="315"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94F4570-6E62-E051-A77C-FAEF06BBCB51}" name="Vahur Värk" initials="VV" userId="S-1-5-21-1594990119-2071544366-3177643286-110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146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eskmine laad 2 – rõh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45" autoAdjust="0"/>
    <p:restoredTop sz="80024" autoAdjust="0"/>
  </p:normalViewPr>
  <p:slideViewPr>
    <p:cSldViewPr snapToGrid="0">
      <p:cViewPr varScale="1">
        <p:scale>
          <a:sx n="57" d="100"/>
          <a:sy n="57" d="100"/>
        </p:scale>
        <p:origin x="636"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äise kohatäid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Kuupäeva kohatäid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F8E3D9-B9F4-41B8-9050-25407C93BD30}" type="datetimeFigureOut">
              <a:rPr lang="en-US" smtClean="0"/>
              <a:t>11/11/2024</a:t>
            </a:fld>
            <a:endParaRPr lang="en-US"/>
          </a:p>
        </p:txBody>
      </p:sp>
      <p:sp>
        <p:nvSpPr>
          <p:cNvPr id="4" name="Slaidi pildi kohatä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ärkmete kohatäid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6" name="Jaluse kohatäid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idinumbri kohatä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C494A7-5A69-4213-B6D7-1AB2E3039B9C}" type="slidenum">
              <a:rPr lang="en-US" smtClean="0"/>
              <a:t>‹#›</a:t>
            </a:fld>
            <a:endParaRPr lang="en-US"/>
          </a:p>
        </p:txBody>
      </p:sp>
    </p:spTree>
    <p:extLst>
      <p:ext uri="{BB962C8B-B14F-4D97-AF65-F5344CB8AC3E}">
        <p14:creationId xmlns:p14="http://schemas.microsoft.com/office/powerpoint/2010/main" val="2595382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t-EE" dirty="0"/>
          </a:p>
        </p:txBody>
      </p:sp>
      <p:sp>
        <p:nvSpPr>
          <p:cNvPr id="4" name="Slaidinumbri kohatäide 3"/>
          <p:cNvSpPr>
            <a:spLocks noGrp="1"/>
          </p:cNvSpPr>
          <p:nvPr>
            <p:ph type="sldNum" sz="quarter" idx="5"/>
          </p:nvPr>
        </p:nvSpPr>
        <p:spPr/>
        <p:txBody>
          <a:bodyPr/>
          <a:lstStyle/>
          <a:p>
            <a:fld id="{61C494A7-5A69-4213-B6D7-1AB2E3039B9C}" type="slidenum">
              <a:rPr lang="en-US" smtClean="0"/>
              <a:t>28</a:t>
            </a:fld>
            <a:endParaRPr lang="en-US"/>
          </a:p>
        </p:txBody>
      </p:sp>
    </p:spTree>
    <p:extLst>
      <p:ext uri="{BB962C8B-B14F-4D97-AF65-F5344CB8AC3E}">
        <p14:creationId xmlns:p14="http://schemas.microsoft.com/office/powerpoint/2010/main" val="22540435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itelslaid">
    <p:spTree>
      <p:nvGrpSpPr>
        <p:cNvPr id="1" name=""/>
        <p:cNvGrpSpPr/>
        <p:nvPr/>
      </p:nvGrpSpPr>
      <p:grpSpPr>
        <a:xfrm>
          <a:off x="0" y="0"/>
          <a:ext cx="0" cy="0"/>
          <a:chOff x="0" y="0"/>
          <a:chExt cx="0" cy="0"/>
        </a:xfrm>
      </p:grpSpPr>
      <p:sp>
        <p:nvSpPr>
          <p:cNvPr id="10" name="Rechthoek 6">
            <a:extLst>
              <a:ext uri="{FF2B5EF4-FFF2-40B4-BE49-F238E27FC236}">
                <a16:creationId xmlns:a16="http://schemas.microsoft.com/office/drawing/2014/main" id="{5AA4FBB1-5506-27E4-A9BD-12B7DE750747}"/>
              </a:ext>
            </a:extLst>
          </p:cNvPr>
          <p:cNvSpPr>
            <a:spLocks noGrp="1" noRot="1" noMove="1" noResize="1" noEditPoints="1" noAdjustHandles="1" noChangeArrowheads="1" noChangeShapeType="1"/>
          </p:cNvSpPr>
          <p:nvPr userDrawn="1"/>
        </p:nvSpPr>
        <p:spPr>
          <a:xfrm>
            <a:off x="-21646" y="3504401"/>
            <a:ext cx="12353924" cy="45719"/>
          </a:xfrm>
          <a:prstGeom prst="rect">
            <a:avLst/>
          </a:prstGeom>
          <a:solidFill>
            <a:srgbClr val="29AB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Pealkiri 1">
            <a:extLst>
              <a:ext uri="{FF2B5EF4-FFF2-40B4-BE49-F238E27FC236}">
                <a16:creationId xmlns:a16="http://schemas.microsoft.com/office/drawing/2014/main" id="{99582804-93D3-5131-3FD5-577B69746DA4}"/>
              </a:ext>
            </a:extLst>
          </p:cNvPr>
          <p:cNvSpPr>
            <a:spLocks noGrp="1"/>
          </p:cNvSpPr>
          <p:nvPr>
            <p:ph type="ctrTitle"/>
          </p:nvPr>
        </p:nvSpPr>
        <p:spPr>
          <a:xfrm>
            <a:off x="5081451" y="965999"/>
            <a:ext cx="6096000" cy="2387600"/>
          </a:xfrm>
        </p:spPr>
        <p:txBody>
          <a:bodyPr anchor="b"/>
          <a:lstStyle>
            <a:lvl1pPr algn="ctr">
              <a:defRPr sz="6000">
                <a:solidFill>
                  <a:srgbClr val="1B1464"/>
                </a:solidFill>
              </a:defRPr>
            </a:lvl1pPr>
          </a:lstStyle>
          <a:p>
            <a:r>
              <a:rPr lang="et-EE" dirty="0"/>
              <a:t>Klõpsake juhteksemplari pealkirja laadi redigeerimiseks</a:t>
            </a:r>
            <a:endParaRPr lang="en-US" dirty="0"/>
          </a:p>
        </p:txBody>
      </p:sp>
      <p:pic>
        <p:nvPicPr>
          <p:cNvPr id="7" name="Pilt 6">
            <a:extLst>
              <a:ext uri="{FF2B5EF4-FFF2-40B4-BE49-F238E27FC236}">
                <a16:creationId xmlns:a16="http://schemas.microsoft.com/office/drawing/2014/main" id="{4A48FFAE-B35C-FD38-6EDE-76D5AD1EC726}"/>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0"/>
            <a:ext cx="4572000" cy="6858000"/>
          </a:xfrm>
          <a:prstGeom prst="rect">
            <a:avLst/>
          </a:prstGeom>
        </p:spPr>
      </p:pic>
      <p:pic>
        <p:nvPicPr>
          <p:cNvPr id="8" name="Afbeelding 9" descr="Afbeelding met tekst, Graphics, Lettertype, logo&#10;&#10;Automatisch gegenereerde beschrijving">
            <a:extLst>
              <a:ext uri="{FF2B5EF4-FFF2-40B4-BE49-F238E27FC236}">
                <a16:creationId xmlns:a16="http://schemas.microsoft.com/office/drawing/2014/main" id="{E75985B0-69D0-3CE2-70BA-0F0E90A157BA}"/>
              </a:ext>
            </a:extLst>
          </p:cNvPr>
          <p:cNvPicPr>
            <a:picLocks noGrp="1" noRo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726066" y="1772254"/>
            <a:ext cx="2817233" cy="2817233"/>
          </a:xfrm>
          <a:prstGeom prst="rect">
            <a:avLst/>
          </a:prstGeom>
        </p:spPr>
      </p:pic>
      <p:pic>
        <p:nvPicPr>
          <p:cNvPr id="9" name="Afbeelding 11">
            <a:extLst>
              <a:ext uri="{FF2B5EF4-FFF2-40B4-BE49-F238E27FC236}">
                <a16:creationId xmlns:a16="http://schemas.microsoft.com/office/drawing/2014/main" id="{3AFC13EF-87F6-FD85-378B-506D356C5456}"/>
              </a:ext>
            </a:extLst>
          </p:cNvPr>
          <p:cNvPicPr>
            <a:picLocks noGrp="1" noRot="1" noChangeAspect="1" noMove="1" noResize="1" noEditPoints="1" noAdjustHandles="1" noChangeArrowheads="1" noChangeShapeType="1" noCrop="1"/>
          </p:cNvPicPr>
          <p:nvPr userDrawn="1"/>
        </p:nvPicPr>
        <p:blipFill>
          <a:blip r:embed="rId4"/>
          <a:stretch>
            <a:fillRect/>
          </a:stretch>
        </p:blipFill>
        <p:spPr>
          <a:xfrm>
            <a:off x="5253689" y="3549411"/>
            <a:ext cx="6375254" cy="3227120"/>
          </a:xfrm>
          <a:prstGeom prst="rect">
            <a:avLst/>
          </a:prstGeom>
        </p:spPr>
      </p:pic>
    </p:spTree>
    <p:extLst>
      <p:ext uri="{BB962C8B-B14F-4D97-AF65-F5344CB8AC3E}">
        <p14:creationId xmlns:p14="http://schemas.microsoft.com/office/powerpoint/2010/main" val="2661168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itel ja vertikaaltekst">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F3E6FE74-76CE-7205-C80A-16C6B8BBFD19}"/>
              </a:ext>
            </a:extLst>
          </p:cNvPr>
          <p:cNvSpPr>
            <a:spLocks noGrp="1"/>
          </p:cNvSpPr>
          <p:nvPr>
            <p:ph type="title"/>
          </p:nvPr>
        </p:nvSpPr>
        <p:spPr/>
        <p:txBody>
          <a:bodyPr/>
          <a:lstStyle/>
          <a:p>
            <a:r>
              <a:rPr lang="et-EE"/>
              <a:t>Klõpsake juhteksemplari pealkirja laadi redigeerimiseks</a:t>
            </a:r>
            <a:endParaRPr lang="en-US"/>
          </a:p>
        </p:txBody>
      </p:sp>
      <p:sp>
        <p:nvSpPr>
          <p:cNvPr id="3" name="Vertikaalteksti kohatäide 2">
            <a:extLst>
              <a:ext uri="{FF2B5EF4-FFF2-40B4-BE49-F238E27FC236}">
                <a16:creationId xmlns:a16="http://schemas.microsoft.com/office/drawing/2014/main" id="{5BFFAC9D-03D3-D50F-4593-A63F1E1CB90B}"/>
              </a:ext>
            </a:extLst>
          </p:cNvPr>
          <p:cNvSpPr>
            <a:spLocks noGrp="1"/>
          </p:cNvSpPr>
          <p:nvPr>
            <p:ph type="body" orient="vert" idx="1"/>
          </p:nvPr>
        </p:nvSpPr>
        <p:spPr/>
        <p:txBody>
          <a:bodyPr vert="eaVert"/>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4" name="Kuupäeva kohatäide 3">
            <a:extLst>
              <a:ext uri="{FF2B5EF4-FFF2-40B4-BE49-F238E27FC236}">
                <a16:creationId xmlns:a16="http://schemas.microsoft.com/office/drawing/2014/main" id="{20990359-452B-0EA8-BCF4-C161B831EA5D}"/>
              </a:ext>
            </a:extLst>
          </p:cNvPr>
          <p:cNvSpPr>
            <a:spLocks noGrp="1"/>
          </p:cNvSpPr>
          <p:nvPr>
            <p:ph type="dt" sz="half" idx="10"/>
          </p:nvPr>
        </p:nvSpPr>
        <p:spPr/>
        <p:txBody>
          <a:bodyPr/>
          <a:lstStyle/>
          <a:p>
            <a:fld id="{E34578CA-E2A7-486A-9962-21921D17257B}" type="datetimeFigureOut">
              <a:rPr lang="en-US" smtClean="0"/>
              <a:t>11/11/2024</a:t>
            </a:fld>
            <a:endParaRPr lang="en-US"/>
          </a:p>
        </p:txBody>
      </p:sp>
      <p:sp>
        <p:nvSpPr>
          <p:cNvPr id="5" name="Jaluse kohatäide 4">
            <a:extLst>
              <a:ext uri="{FF2B5EF4-FFF2-40B4-BE49-F238E27FC236}">
                <a16:creationId xmlns:a16="http://schemas.microsoft.com/office/drawing/2014/main" id="{2D54F2A6-AF10-1284-20BF-46DB01E7540B}"/>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225BB77A-EB9C-9011-016E-20FA48F625F9}"/>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1737778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altiitel ja tekst">
    <p:spTree>
      <p:nvGrpSpPr>
        <p:cNvPr id="1" name=""/>
        <p:cNvGrpSpPr/>
        <p:nvPr/>
      </p:nvGrpSpPr>
      <p:grpSpPr>
        <a:xfrm>
          <a:off x="0" y="0"/>
          <a:ext cx="0" cy="0"/>
          <a:chOff x="0" y="0"/>
          <a:chExt cx="0" cy="0"/>
        </a:xfrm>
      </p:grpSpPr>
      <p:sp>
        <p:nvSpPr>
          <p:cNvPr id="2" name="Vertikaaltiitel 1">
            <a:extLst>
              <a:ext uri="{FF2B5EF4-FFF2-40B4-BE49-F238E27FC236}">
                <a16:creationId xmlns:a16="http://schemas.microsoft.com/office/drawing/2014/main" id="{CF3640C7-65D3-ACE0-CE83-37E555D46253}"/>
              </a:ext>
            </a:extLst>
          </p:cNvPr>
          <p:cNvSpPr>
            <a:spLocks noGrp="1"/>
          </p:cNvSpPr>
          <p:nvPr>
            <p:ph type="title" orient="vert"/>
          </p:nvPr>
        </p:nvSpPr>
        <p:spPr>
          <a:xfrm>
            <a:off x="8724900" y="365125"/>
            <a:ext cx="2628900" cy="5811838"/>
          </a:xfrm>
        </p:spPr>
        <p:txBody>
          <a:bodyPr vert="eaVert"/>
          <a:lstStyle/>
          <a:p>
            <a:r>
              <a:rPr lang="et-EE"/>
              <a:t>Klõpsake juhteksemplari pealkirja laadi redigeerimiseks</a:t>
            </a:r>
            <a:endParaRPr lang="en-US"/>
          </a:p>
        </p:txBody>
      </p:sp>
      <p:sp>
        <p:nvSpPr>
          <p:cNvPr id="3" name="Vertikaalteksti kohatäide 2">
            <a:extLst>
              <a:ext uri="{FF2B5EF4-FFF2-40B4-BE49-F238E27FC236}">
                <a16:creationId xmlns:a16="http://schemas.microsoft.com/office/drawing/2014/main" id="{F5784C3F-089D-18EE-54F5-6D20EA6A1A1E}"/>
              </a:ext>
            </a:extLst>
          </p:cNvPr>
          <p:cNvSpPr>
            <a:spLocks noGrp="1"/>
          </p:cNvSpPr>
          <p:nvPr>
            <p:ph type="body" orient="vert" idx="1"/>
          </p:nvPr>
        </p:nvSpPr>
        <p:spPr>
          <a:xfrm>
            <a:off x="838200" y="365125"/>
            <a:ext cx="7734300" cy="5811838"/>
          </a:xfrm>
        </p:spPr>
        <p:txBody>
          <a:bodyPr vert="eaVert"/>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4" name="Kuupäeva kohatäide 3">
            <a:extLst>
              <a:ext uri="{FF2B5EF4-FFF2-40B4-BE49-F238E27FC236}">
                <a16:creationId xmlns:a16="http://schemas.microsoft.com/office/drawing/2014/main" id="{108B0330-6BDA-1196-B811-916C89D610B5}"/>
              </a:ext>
            </a:extLst>
          </p:cNvPr>
          <p:cNvSpPr>
            <a:spLocks noGrp="1"/>
          </p:cNvSpPr>
          <p:nvPr>
            <p:ph type="dt" sz="half" idx="10"/>
          </p:nvPr>
        </p:nvSpPr>
        <p:spPr/>
        <p:txBody>
          <a:bodyPr/>
          <a:lstStyle/>
          <a:p>
            <a:fld id="{E34578CA-E2A7-486A-9962-21921D17257B}" type="datetimeFigureOut">
              <a:rPr lang="en-US" smtClean="0"/>
              <a:t>11/11/2024</a:t>
            </a:fld>
            <a:endParaRPr lang="en-US"/>
          </a:p>
        </p:txBody>
      </p:sp>
      <p:sp>
        <p:nvSpPr>
          <p:cNvPr id="5" name="Jaluse kohatäide 4">
            <a:extLst>
              <a:ext uri="{FF2B5EF4-FFF2-40B4-BE49-F238E27FC236}">
                <a16:creationId xmlns:a16="http://schemas.microsoft.com/office/drawing/2014/main" id="{DD43B0F0-7EA5-85E9-BC6B-FAD40FC79AB9}"/>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D527A8FE-A9FB-89ED-DA59-96A42F912F8B}"/>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16034076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59354-0C8E-394C-FC3E-9B172479F4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EACDE9-8F39-8581-3A28-308BFD7FEA9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18ADF4-0758-F473-FE47-86C6D4470FF4}"/>
              </a:ext>
            </a:extLst>
          </p:cNvPr>
          <p:cNvSpPr>
            <a:spLocks noGrp="1"/>
          </p:cNvSpPr>
          <p:nvPr>
            <p:ph type="dt" sz="half" idx="10"/>
          </p:nvPr>
        </p:nvSpPr>
        <p:spPr/>
        <p:txBody>
          <a:bodyPr/>
          <a:lstStyle/>
          <a:p>
            <a:fld id="{AE2C03C6-53EE-4114-9B62-B653D014FEB1}" type="datetimeFigureOut">
              <a:rPr lang="en-US" smtClean="0"/>
              <a:t>11/11/2024</a:t>
            </a:fld>
            <a:endParaRPr lang="en-US"/>
          </a:p>
        </p:txBody>
      </p:sp>
      <p:sp>
        <p:nvSpPr>
          <p:cNvPr id="5" name="Footer Placeholder 4">
            <a:extLst>
              <a:ext uri="{FF2B5EF4-FFF2-40B4-BE49-F238E27FC236}">
                <a16:creationId xmlns:a16="http://schemas.microsoft.com/office/drawing/2014/main" id="{B806DA9B-6181-9CC1-8466-41053DA4E7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4B3E7-A416-00A3-0C76-7B753F82C95B}"/>
              </a:ext>
            </a:extLst>
          </p:cNvPr>
          <p:cNvSpPr>
            <a:spLocks noGrp="1"/>
          </p:cNvSpPr>
          <p:nvPr>
            <p:ph type="sldNum" sz="quarter" idx="12"/>
          </p:nvPr>
        </p:nvSpPr>
        <p:spPr/>
        <p:txBody>
          <a:bodyPr/>
          <a:lstStyle/>
          <a:p>
            <a:fld id="{5D36D108-AD15-48DF-988B-545B3A6F74E0}" type="slidenum">
              <a:rPr lang="en-US" smtClean="0"/>
              <a:t>‹#›</a:t>
            </a:fld>
            <a:endParaRPr lang="en-US"/>
          </a:p>
        </p:txBody>
      </p:sp>
    </p:spTree>
    <p:extLst>
      <p:ext uri="{BB962C8B-B14F-4D97-AF65-F5344CB8AC3E}">
        <p14:creationId xmlns:p14="http://schemas.microsoft.com/office/powerpoint/2010/main" val="2589394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ealkiri ja sisu">
    <p:spTree>
      <p:nvGrpSpPr>
        <p:cNvPr id="1" name=""/>
        <p:cNvGrpSpPr/>
        <p:nvPr/>
      </p:nvGrpSpPr>
      <p:grpSpPr>
        <a:xfrm>
          <a:off x="0" y="0"/>
          <a:ext cx="0" cy="0"/>
          <a:chOff x="0" y="0"/>
          <a:chExt cx="0" cy="0"/>
        </a:xfrm>
      </p:grpSpPr>
      <p:pic>
        <p:nvPicPr>
          <p:cNvPr id="12" name="Pilt 11">
            <a:extLst>
              <a:ext uri="{FF2B5EF4-FFF2-40B4-BE49-F238E27FC236}">
                <a16:creationId xmlns:a16="http://schemas.microsoft.com/office/drawing/2014/main" id="{DFA90E0D-63B0-D385-F90D-BA4BC8415AFB}"/>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8763000" y="3292475"/>
            <a:ext cx="6858000" cy="6858000"/>
          </a:xfrm>
          <a:prstGeom prst="rect">
            <a:avLst/>
          </a:prstGeom>
        </p:spPr>
      </p:pic>
      <p:pic>
        <p:nvPicPr>
          <p:cNvPr id="11" name="Pilt 10">
            <a:extLst>
              <a:ext uri="{FF2B5EF4-FFF2-40B4-BE49-F238E27FC236}">
                <a16:creationId xmlns:a16="http://schemas.microsoft.com/office/drawing/2014/main" id="{13D858C2-BB30-7A0C-0EFB-D4F0C2EB3C5E}"/>
              </a:ext>
            </a:extLst>
          </p:cNvPr>
          <p:cNvPicPr>
            <a:picLocks noGrp="1" noRot="1" noChangeAspect="1" noMove="1" noResize="1" noEditPoints="1" noAdjustHandles="1" noChangeArrowheads="1" noChangeShapeType="1" noCrop="1"/>
          </p:cNvPicPr>
          <p:nvPr userDrawn="1"/>
        </p:nvPicPr>
        <p:blipFill>
          <a:blip r:embed="rId3"/>
          <a:stretch>
            <a:fillRect/>
          </a:stretch>
        </p:blipFill>
        <p:spPr>
          <a:xfrm>
            <a:off x="-1531176" y="-2499415"/>
            <a:ext cx="4013118" cy="4257572"/>
          </a:xfrm>
          <a:prstGeom prst="rect">
            <a:avLst/>
          </a:prstGeom>
        </p:spPr>
      </p:pic>
      <p:pic>
        <p:nvPicPr>
          <p:cNvPr id="10" name="Pilt 9">
            <a:extLst>
              <a:ext uri="{FF2B5EF4-FFF2-40B4-BE49-F238E27FC236}">
                <a16:creationId xmlns:a16="http://schemas.microsoft.com/office/drawing/2014/main" id="{A8BD7C0B-856D-069F-108C-20E2C0096FBF}"/>
              </a:ext>
            </a:extLst>
          </p:cNvPr>
          <p:cNvPicPr>
            <a:picLocks noGrp="1" noRot="1" noChangeAspect="1" noMove="1" noResize="1" noEditPoints="1" noAdjustHandles="1" noChangeArrowheads="1" noChangeShapeType="1" noCrop="1"/>
          </p:cNvPicPr>
          <p:nvPr userDrawn="1"/>
        </p:nvPicPr>
        <p:blipFill>
          <a:blip r:embed="rId4"/>
          <a:stretch>
            <a:fillRect/>
          </a:stretch>
        </p:blipFill>
        <p:spPr>
          <a:xfrm>
            <a:off x="10862957" y="0"/>
            <a:ext cx="1329043" cy="1329043"/>
          </a:xfrm>
          <a:prstGeom prst="rect">
            <a:avLst/>
          </a:prstGeom>
        </p:spPr>
      </p:pic>
      <p:sp>
        <p:nvSpPr>
          <p:cNvPr id="3" name="Sisu kohatäide 2">
            <a:extLst>
              <a:ext uri="{FF2B5EF4-FFF2-40B4-BE49-F238E27FC236}">
                <a16:creationId xmlns:a16="http://schemas.microsoft.com/office/drawing/2014/main" id="{8AB012C8-AFDF-8B76-8144-D3E7F9DC0A4E}"/>
              </a:ext>
            </a:extLst>
          </p:cNvPr>
          <p:cNvSpPr>
            <a:spLocks noGrp="1"/>
          </p:cNvSpPr>
          <p:nvPr>
            <p:ph idx="1"/>
          </p:nvPr>
        </p:nvSpPr>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t-EE" dirty="0"/>
              <a:t>Klõpsake juhteksemplari tekstilaadide redigeerimiseks</a:t>
            </a:r>
          </a:p>
          <a:p>
            <a:pPr lvl="1"/>
            <a:r>
              <a:rPr lang="et-EE" dirty="0"/>
              <a:t>Teine tase</a:t>
            </a:r>
          </a:p>
          <a:p>
            <a:pPr lvl="2"/>
            <a:r>
              <a:rPr lang="et-EE" dirty="0"/>
              <a:t>Kolmas tase</a:t>
            </a:r>
          </a:p>
          <a:p>
            <a:pPr lvl="3"/>
            <a:r>
              <a:rPr lang="et-EE" dirty="0"/>
              <a:t>Neljas tase</a:t>
            </a:r>
          </a:p>
          <a:p>
            <a:pPr lvl="4"/>
            <a:r>
              <a:rPr lang="et-EE" dirty="0"/>
              <a:t>Viies tase</a:t>
            </a:r>
            <a:endParaRPr lang="en-US" dirty="0"/>
          </a:p>
        </p:txBody>
      </p:sp>
      <p:sp>
        <p:nvSpPr>
          <p:cNvPr id="4" name="Kuupäeva kohatäide 3">
            <a:extLst>
              <a:ext uri="{FF2B5EF4-FFF2-40B4-BE49-F238E27FC236}">
                <a16:creationId xmlns:a16="http://schemas.microsoft.com/office/drawing/2014/main" id="{B93C5F24-15AE-80E4-057C-9209E32EF09D}"/>
              </a:ext>
            </a:extLst>
          </p:cNvPr>
          <p:cNvSpPr>
            <a:spLocks noGrp="1"/>
          </p:cNvSpPr>
          <p:nvPr>
            <p:ph type="dt" sz="half" idx="10"/>
          </p:nvPr>
        </p:nvSpPr>
        <p:spPr/>
        <p:txBody>
          <a:bodyPr/>
          <a:lstStyle/>
          <a:p>
            <a:fld id="{E34578CA-E2A7-486A-9962-21921D17257B}" type="datetimeFigureOut">
              <a:rPr lang="en-US" smtClean="0"/>
              <a:t>11/11/2024</a:t>
            </a:fld>
            <a:endParaRPr lang="en-US"/>
          </a:p>
        </p:txBody>
      </p:sp>
      <p:sp>
        <p:nvSpPr>
          <p:cNvPr id="5" name="Jaluse kohatäide 4">
            <a:extLst>
              <a:ext uri="{FF2B5EF4-FFF2-40B4-BE49-F238E27FC236}">
                <a16:creationId xmlns:a16="http://schemas.microsoft.com/office/drawing/2014/main" id="{7BF49D09-E76F-F14D-C984-A2E6114C4DDC}"/>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D8B8A501-85D3-E34D-7B09-DF373B2E0A60}"/>
              </a:ext>
            </a:extLst>
          </p:cNvPr>
          <p:cNvSpPr>
            <a:spLocks noGrp="1"/>
          </p:cNvSpPr>
          <p:nvPr>
            <p:ph type="sldNum" sz="quarter" idx="12"/>
          </p:nvPr>
        </p:nvSpPr>
        <p:spPr/>
        <p:txBody>
          <a:bodyPr/>
          <a:lstStyle/>
          <a:p>
            <a:fld id="{163F45F2-9BBF-44CE-B127-3DEF04303735}" type="slidenum">
              <a:rPr lang="en-US" smtClean="0"/>
              <a:t>‹#›</a:t>
            </a:fld>
            <a:endParaRPr lang="en-US"/>
          </a:p>
        </p:txBody>
      </p:sp>
      <p:sp>
        <p:nvSpPr>
          <p:cNvPr id="13" name="Pealkiri 12">
            <a:extLst>
              <a:ext uri="{FF2B5EF4-FFF2-40B4-BE49-F238E27FC236}">
                <a16:creationId xmlns:a16="http://schemas.microsoft.com/office/drawing/2014/main" id="{CB383A54-C03F-B34E-16CA-4F33AD03A6F9}"/>
              </a:ext>
            </a:extLst>
          </p:cNvPr>
          <p:cNvSpPr>
            <a:spLocks noGrp="1"/>
          </p:cNvSpPr>
          <p:nvPr>
            <p:ph type="title"/>
          </p:nvPr>
        </p:nvSpPr>
        <p:spPr/>
        <p:txBody>
          <a:bodyPr/>
          <a:lstStyle>
            <a:lvl1pPr>
              <a:defRPr>
                <a:solidFill>
                  <a:srgbClr val="1B1464"/>
                </a:solidFill>
              </a:defRPr>
            </a:lvl1pPr>
          </a:lstStyle>
          <a:p>
            <a:r>
              <a:rPr lang="et-EE" dirty="0"/>
              <a:t>Klõpsake juhteksemplari pealkirja laadi redigeerimiseks</a:t>
            </a:r>
            <a:endParaRPr lang="en-US" dirty="0"/>
          </a:p>
        </p:txBody>
      </p:sp>
    </p:spTree>
    <p:extLst>
      <p:ext uri="{BB962C8B-B14F-4D97-AF65-F5344CB8AC3E}">
        <p14:creationId xmlns:p14="http://schemas.microsoft.com/office/powerpoint/2010/main" val="8015615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Jaotise päis">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D0A57333-63FD-FF15-3D72-6F90AFCEBE0F}"/>
              </a:ext>
            </a:extLst>
          </p:cNvPr>
          <p:cNvSpPr>
            <a:spLocks noGrp="1"/>
          </p:cNvSpPr>
          <p:nvPr>
            <p:ph type="title"/>
          </p:nvPr>
        </p:nvSpPr>
        <p:spPr>
          <a:xfrm>
            <a:off x="831850" y="1709738"/>
            <a:ext cx="10515600" cy="2852737"/>
          </a:xfrm>
        </p:spPr>
        <p:txBody>
          <a:bodyPr anchor="b"/>
          <a:lstStyle>
            <a:lvl1pPr>
              <a:defRPr sz="6000"/>
            </a:lvl1pPr>
          </a:lstStyle>
          <a:p>
            <a:r>
              <a:rPr lang="et-EE"/>
              <a:t>Klõpsake juhteksemplari pealkirja laadi redigeerimiseks</a:t>
            </a:r>
            <a:endParaRPr lang="en-US"/>
          </a:p>
        </p:txBody>
      </p:sp>
      <p:sp>
        <p:nvSpPr>
          <p:cNvPr id="3" name="Teksti kohatäide 2">
            <a:extLst>
              <a:ext uri="{FF2B5EF4-FFF2-40B4-BE49-F238E27FC236}">
                <a16:creationId xmlns:a16="http://schemas.microsoft.com/office/drawing/2014/main" id="{BE6DF0DE-915D-8EE6-9B73-EDB641A3CF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t-EE"/>
              <a:t>Klõpsake juhteksemplari tekstilaadide redigeerimiseks</a:t>
            </a:r>
          </a:p>
        </p:txBody>
      </p:sp>
      <p:sp>
        <p:nvSpPr>
          <p:cNvPr id="4" name="Kuupäeva kohatäide 3">
            <a:extLst>
              <a:ext uri="{FF2B5EF4-FFF2-40B4-BE49-F238E27FC236}">
                <a16:creationId xmlns:a16="http://schemas.microsoft.com/office/drawing/2014/main" id="{EC082538-3236-83CD-0A2F-86361E26F33D}"/>
              </a:ext>
            </a:extLst>
          </p:cNvPr>
          <p:cNvSpPr>
            <a:spLocks noGrp="1"/>
          </p:cNvSpPr>
          <p:nvPr>
            <p:ph type="dt" sz="half" idx="10"/>
          </p:nvPr>
        </p:nvSpPr>
        <p:spPr/>
        <p:txBody>
          <a:bodyPr/>
          <a:lstStyle/>
          <a:p>
            <a:fld id="{E34578CA-E2A7-486A-9962-21921D17257B}" type="datetimeFigureOut">
              <a:rPr lang="en-US" smtClean="0"/>
              <a:t>11/11/2024</a:t>
            </a:fld>
            <a:endParaRPr lang="en-US"/>
          </a:p>
        </p:txBody>
      </p:sp>
      <p:sp>
        <p:nvSpPr>
          <p:cNvPr id="5" name="Jaluse kohatäide 4">
            <a:extLst>
              <a:ext uri="{FF2B5EF4-FFF2-40B4-BE49-F238E27FC236}">
                <a16:creationId xmlns:a16="http://schemas.microsoft.com/office/drawing/2014/main" id="{C48CB006-C571-19D2-F6DE-1D8EABCB1C4B}"/>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63D7EE36-9693-6ABB-58A0-FB3F941E850C}"/>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1530384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 sisu">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2C077AAF-A568-031C-2EAF-5CE3ABFDF457}"/>
              </a:ext>
            </a:extLst>
          </p:cNvPr>
          <p:cNvSpPr>
            <a:spLocks noGrp="1"/>
          </p:cNvSpPr>
          <p:nvPr>
            <p:ph type="title"/>
          </p:nvPr>
        </p:nvSpPr>
        <p:spPr/>
        <p:txBody>
          <a:bodyPr/>
          <a:lstStyle/>
          <a:p>
            <a:r>
              <a:rPr lang="et-EE"/>
              <a:t>Klõpsake juhteksemplari pealkirja laadi redigeerimiseks</a:t>
            </a:r>
            <a:endParaRPr lang="en-US"/>
          </a:p>
        </p:txBody>
      </p:sp>
      <p:sp>
        <p:nvSpPr>
          <p:cNvPr id="3" name="Sisu kohatäide 2">
            <a:extLst>
              <a:ext uri="{FF2B5EF4-FFF2-40B4-BE49-F238E27FC236}">
                <a16:creationId xmlns:a16="http://schemas.microsoft.com/office/drawing/2014/main" id="{4580B0A2-4A1A-4A15-A6F7-8DB8773C6A1A}"/>
              </a:ext>
            </a:extLst>
          </p:cNvPr>
          <p:cNvSpPr>
            <a:spLocks noGrp="1"/>
          </p:cNvSpPr>
          <p:nvPr>
            <p:ph sz="half" idx="1"/>
          </p:nvPr>
        </p:nvSpPr>
        <p:spPr>
          <a:xfrm>
            <a:off x="838200" y="1825625"/>
            <a:ext cx="5181600" cy="4351338"/>
          </a:xfrm>
        </p:spPr>
        <p:txBody>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4" name="Sisu kohatäide 3">
            <a:extLst>
              <a:ext uri="{FF2B5EF4-FFF2-40B4-BE49-F238E27FC236}">
                <a16:creationId xmlns:a16="http://schemas.microsoft.com/office/drawing/2014/main" id="{84C9B8E6-AD3C-D8A6-DB4B-16F77A9150A2}"/>
              </a:ext>
            </a:extLst>
          </p:cNvPr>
          <p:cNvSpPr>
            <a:spLocks noGrp="1"/>
          </p:cNvSpPr>
          <p:nvPr>
            <p:ph sz="half" idx="2"/>
          </p:nvPr>
        </p:nvSpPr>
        <p:spPr>
          <a:xfrm>
            <a:off x="6172200" y="1825625"/>
            <a:ext cx="5181600" cy="4351338"/>
          </a:xfrm>
        </p:spPr>
        <p:txBody>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5" name="Kuupäeva kohatäide 4">
            <a:extLst>
              <a:ext uri="{FF2B5EF4-FFF2-40B4-BE49-F238E27FC236}">
                <a16:creationId xmlns:a16="http://schemas.microsoft.com/office/drawing/2014/main" id="{3B295467-C605-FDA1-E576-DD6BD2C73481}"/>
              </a:ext>
            </a:extLst>
          </p:cNvPr>
          <p:cNvSpPr>
            <a:spLocks noGrp="1"/>
          </p:cNvSpPr>
          <p:nvPr>
            <p:ph type="dt" sz="half" idx="10"/>
          </p:nvPr>
        </p:nvSpPr>
        <p:spPr/>
        <p:txBody>
          <a:bodyPr/>
          <a:lstStyle/>
          <a:p>
            <a:fld id="{E34578CA-E2A7-486A-9962-21921D17257B}" type="datetimeFigureOut">
              <a:rPr lang="en-US" smtClean="0"/>
              <a:t>11/11/2024</a:t>
            </a:fld>
            <a:endParaRPr lang="en-US"/>
          </a:p>
        </p:txBody>
      </p:sp>
      <p:sp>
        <p:nvSpPr>
          <p:cNvPr id="6" name="Jaluse kohatäide 5">
            <a:extLst>
              <a:ext uri="{FF2B5EF4-FFF2-40B4-BE49-F238E27FC236}">
                <a16:creationId xmlns:a16="http://schemas.microsoft.com/office/drawing/2014/main" id="{A2658B16-D389-3817-BFD8-70E6ED87F05B}"/>
              </a:ext>
            </a:extLst>
          </p:cNvPr>
          <p:cNvSpPr>
            <a:spLocks noGrp="1"/>
          </p:cNvSpPr>
          <p:nvPr>
            <p:ph type="ftr" sz="quarter" idx="11"/>
          </p:nvPr>
        </p:nvSpPr>
        <p:spPr/>
        <p:txBody>
          <a:bodyPr/>
          <a:lstStyle/>
          <a:p>
            <a:endParaRPr lang="en-US"/>
          </a:p>
        </p:txBody>
      </p:sp>
      <p:sp>
        <p:nvSpPr>
          <p:cNvPr id="7" name="Slaidinumbri kohatäide 6">
            <a:extLst>
              <a:ext uri="{FF2B5EF4-FFF2-40B4-BE49-F238E27FC236}">
                <a16:creationId xmlns:a16="http://schemas.microsoft.com/office/drawing/2014/main" id="{50297B14-D159-A83A-8045-A624D7F964F3}"/>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4235559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õrdlus">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44B304EE-5970-FBA1-BE97-36C67218DB27}"/>
              </a:ext>
            </a:extLst>
          </p:cNvPr>
          <p:cNvSpPr>
            <a:spLocks noGrp="1"/>
          </p:cNvSpPr>
          <p:nvPr>
            <p:ph type="title"/>
          </p:nvPr>
        </p:nvSpPr>
        <p:spPr>
          <a:xfrm>
            <a:off x="839788" y="365125"/>
            <a:ext cx="10515600" cy="1325563"/>
          </a:xfrm>
        </p:spPr>
        <p:txBody>
          <a:bodyPr/>
          <a:lstStyle/>
          <a:p>
            <a:r>
              <a:rPr lang="et-EE"/>
              <a:t>Klõpsake juhteksemplari pealkirja laadi redigeerimiseks</a:t>
            </a:r>
            <a:endParaRPr lang="en-US"/>
          </a:p>
        </p:txBody>
      </p:sp>
      <p:sp>
        <p:nvSpPr>
          <p:cNvPr id="3" name="Teksti kohatäide 2">
            <a:extLst>
              <a:ext uri="{FF2B5EF4-FFF2-40B4-BE49-F238E27FC236}">
                <a16:creationId xmlns:a16="http://schemas.microsoft.com/office/drawing/2014/main" id="{C25A8B10-FC49-679F-72F8-B326105B204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a:t>Klõpsake juhteksemplari tekstilaadide redigeerimiseks</a:t>
            </a:r>
          </a:p>
        </p:txBody>
      </p:sp>
      <p:sp>
        <p:nvSpPr>
          <p:cNvPr id="4" name="Sisu kohatäide 3">
            <a:extLst>
              <a:ext uri="{FF2B5EF4-FFF2-40B4-BE49-F238E27FC236}">
                <a16:creationId xmlns:a16="http://schemas.microsoft.com/office/drawing/2014/main" id="{69C95A38-3C7B-897E-AACF-045FB73530C8}"/>
              </a:ext>
            </a:extLst>
          </p:cNvPr>
          <p:cNvSpPr>
            <a:spLocks noGrp="1"/>
          </p:cNvSpPr>
          <p:nvPr>
            <p:ph sz="half" idx="2"/>
          </p:nvPr>
        </p:nvSpPr>
        <p:spPr>
          <a:xfrm>
            <a:off x="839788" y="2505075"/>
            <a:ext cx="5157787" cy="3684588"/>
          </a:xfrm>
        </p:spPr>
        <p:txBody>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5" name="Teksti kohatäide 4">
            <a:extLst>
              <a:ext uri="{FF2B5EF4-FFF2-40B4-BE49-F238E27FC236}">
                <a16:creationId xmlns:a16="http://schemas.microsoft.com/office/drawing/2014/main" id="{C5AF906A-782F-5191-5A2E-114C5D327F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a:t>Klõpsake juhteksemplari tekstilaadide redigeerimiseks</a:t>
            </a:r>
          </a:p>
        </p:txBody>
      </p:sp>
      <p:sp>
        <p:nvSpPr>
          <p:cNvPr id="6" name="Sisu kohatäide 5">
            <a:extLst>
              <a:ext uri="{FF2B5EF4-FFF2-40B4-BE49-F238E27FC236}">
                <a16:creationId xmlns:a16="http://schemas.microsoft.com/office/drawing/2014/main" id="{B29AF212-84E4-76C9-F5C4-45470013B102}"/>
              </a:ext>
            </a:extLst>
          </p:cNvPr>
          <p:cNvSpPr>
            <a:spLocks noGrp="1"/>
          </p:cNvSpPr>
          <p:nvPr>
            <p:ph sz="quarter" idx="4"/>
          </p:nvPr>
        </p:nvSpPr>
        <p:spPr>
          <a:xfrm>
            <a:off x="6172200" y="2505075"/>
            <a:ext cx="5183188" cy="3684588"/>
          </a:xfrm>
        </p:spPr>
        <p:txBody>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7" name="Kuupäeva kohatäide 6">
            <a:extLst>
              <a:ext uri="{FF2B5EF4-FFF2-40B4-BE49-F238E27FC236}">
                <a16:creationId xmlns:a16="http://schemas.microsoft.com/office/drawing/2014/main" id="{EA4161F0-C4FF-015C-7491-8725929C78C0}"/>
              </a:ext>
            </a:extLst>
          </p:cNvPr>
          <p:cNvSpPr>
            <a:spLocks noGrp="1"/>
          </p:cNvSpPr>
          <p:nvPr>
            <p:ph type="dt" sz="half" idx="10"/>
          </p:nvPr>
        </p:nvSpPr>
        <p:spPr/>
        <p:txBody>
          <a:bodyPr/>
          <a:lstStyle/>
          <a:p>
            <a:fld id="{E34578CA-E2A7-486A-9962-21921D17257B}" type="datetimeFigureOut">
              <a:rPr lang="en-US" smtClean="0"/>
              <a:t>11/11/2024</a:t>
            </a:fld>
            <a:endParaRPr lang="en-US"/>
          </a:p>
        </p:txBody>
      </p:sp>
      <p:sp>
        <p:nvSpPr>
          <p:cNvPr id="8" name="Jaluse kohatäide 7">
            <a:extLst>
              <a:ext uri="{FF2B5EF4-FFF2-40B4-BE49-F238E27FC236}">
                <a16:creationId xmlns:a16="http://schemas.microsoft.com/office/drawing/2014/main" id="{638588DA-E78E-59A3-ADA5-E4D08E932682}"/>
              </a:ext>
            </a:extLst>
          </p:cNvPr>
          <p:cNvSpPr>
            <a:spLocks noGrp="1"/>
          </p:cNvSpPr>
          <p:nvPr>
            <p:ph type="ftr" sz="quarter" idx="11"/>
          </p:nvPr>
        </p:nvSpPr>
        <p:spPr/>
        <p:txBody>
          <a:bodyPr/>
          <a:lstStyle/>
          <a:p>
            <a:endParaRPr lang="en-US"/>
          </a:p>
        </p:txBody>
      </p:sp>
      <p:sp>
        <p:nvSpPr>
          <p:cNvPr id="9" name="Slaidinumbri kohatäide 8">
            <a:extLst>
              <a:ext uri="{FF2B5EF4-FFF2-40B4-BE49-F238E27FC236}">
                <a16:creationId xmlns:a16="http://schemas.microsoft.com/office/drawing/2014/main" id="{84CC16AC-6C85-8985-53F8-3823C125934C}"/>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24317310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inult pealkiri">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F5D3562B-993E-DDBE-4E6E-38A7DF93021C}"/>
              </a:ext>
            </a:extLst>
          </p:cNvPr>
          <p:cNvSpPr>
            <a:spLocks noGrp="1"/>
          </p:cNvSpPr>
          <p:nvPr>
            <p:ph type="title"/>
          </p:nvPr>
        </p:nvSpPr>
        <p:spPr/>
        <p:txBody>
          <a:bodyPr/>
          <a:lstStyle/>
          <a:p>
            <a:r>
              <a:rPr lang="et-EE"/>
              <a:t>Klõpsake juhteksemplari pealkirja laadi redigeerimiseks</a:t>
            </a:r>
            <a:endParaRPr lang="en-US"/>
          </a:p>
        </p:txBody>
      </p:sp>
      <p:sp>
        <p:nvSpPr>
          <p:cNvPr id="3" name="Kuupäeva kohatäide 2">
            <a:extLst>
              <a:ext uri="{FF2B5EF4-FFF2-40B4-BE49-F238E27FC236}">
                <a16:creationId xmlns:a16="http://schemas.microsoft.com/office/drawing/2014/main" id="{BEFAB5EF-3F1B-5440-1257-44D8A334FEAD}"/>
              </a:ext>
            </a:extLst>
          </p:cNvPr>
          <p:cNvSpPr>
            <a:spLocks noGrp="1"/>
          </p:cNvSpPr>
          <p:nvPr>
            <p:ph type="dt" sz="half" idx="10"/>
          </p:nvPr>
        </p:nvSpPr>
        <p:spPr/>
        <p:txBody>
          <a:bodyPr/>
          <a:lstStyle/>
          <a:p>
            <a:fld id="{E34578CA-E2A7-486A-9962-21921D17257B}" type="datetimeFigureOut">
              <a:rPr lang="en-US" smtClean="0"/>
              <a:t>11/11/2024</a:t>
            </a:fld>
            <a:endParaRPr lang="en-US"/>
          </a:p>
        </p:txBody>
      </p:sp>
      <p:sp>
        <p:nvSpPr>
          <p:cNvPr id="4" name="Jaluse kohatäide 3">
            <a:extLst>
              <a:ext uri="{FF2B5EF4-FFF2-40B4-BE49-F238E27FC236}">
                <a16:creationId xmlns:a16="http://schemas.microsoft.com/office/drawing/2014/main" id="{D1AA65A9-0A49-294B-6944-D26ECC004311}"/>
              </a:ext>
            </a:extLst>
          </p:cNvPr>
          <p:cNvSpPr>
            <a:spLocks noGrp="1"/>
          </p:cNvSpPr>
          <p:nvPr>
            <p:ph type="ftr" sz="quarter" idx="11"/>
          </p:nvPr>
        </p:nvSpPr>
        <p:spPr/>
        <p:txBody>
          <a:bodyPr/>
          <a:lstStyle/>
          <a:p>
            <a:endParaRPr lang="en-US"/>
          </a:p>
        </p:txBody>
      </p:sp>
      <p:sp>
        <p:nvSpPr>
          <p:cNvPr id="5" name="Slaidinumbri kohatäide 4">
            <a:extLst>
              <a:ext uri="{FF2B5EF4-FFF2-40B4-BE49-F238E27FC236}">
                <a16:creationId xmlns:a16="http://schemas.microsoft.com/office/drawing/2014/main" id="{6808BCC7-21CB-D79F-82CE-EE535ABE26D3}"/>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486991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ühi">
    <p:spTree>
      <p:nvGrpSpPr>
        <p:cNvPr id="1" name=""/>
        <p:cNvGrpSpPr/>
        <p:nvPr/>
      </p:nvGrpSpPr>
      <p:grpSpPr>
        <a:xfrm>
          <a:off x="0" y="0"/>
          <a:ext cx="0" cy="0"/>
          <a:chOff x="0" y="0"/>
          <a:chExt cx="0" cy="0"/>
        </a:xfrm>
      </p:grpSpPr>
      <p:sp>
        <p:nvSpPr>
          <p:cNvPr id="2" name="Kuupäeva kohatäide 1">
            <a:extLst>
              <a:ext uri="{FF2B5EF4-FFF2-40B4-BE49-F238E27FC236}">
                <a16:creationId xmlns:a16="http://schemas.microsoft.com/office/drawing/2014/main" id="{311B3DCC-63E6-50B0-22C6-C830C847F77D}"/>
              </a:ext>
            </a:extLst>
          </p:cNvPr>
          <p:cNvSpPr>
            <a:spLocks noGrp="1"/>
          </p:cNvSpPr>
          <p:nvPr>
            <p:ph type="dt" sz="half" idx="10"/>
          </p:nvPr>
        </p:nvSpPr>
        <p:spPr/>
        <p:txBody>
          <a:bodyPr/>
          <a:lstStyle/>
          <a:p>
            <a:fld id="{E34578CA-E2A7-486A-9962-21921D17257B}" type="datetimeFigureOut">
              <a:rPr lang="en-US" smtClean="0"/>
              <a:t>11/11/2024</a:t>
            </a:fld>
            <a:endParaRPr lang="en-US"/>
          </a:p>
        </p:txBody>
      </p:sp>
      <p:sp>
        <p:nvSpPr>
          <p:cNvPr id="3" name="Jaluse kohatäide 2">
            <a:extLst>
              <a:ext uri="{FF2B5EF4-FFF2-40B4-BE49-F238E27FC236}">
                <a16:creationId xmlns:a16="http://schemas.microsoft.com/office/drawing/2014/main" id="{2105A548-6E59-DDE9-80AE-9FF5994B1594}"/>
              </a:ext>
            </a:extLst>
          </p:cNvPr>
          <p:cNvSpPr>
            <a:spLocks noGrp="1"/>
          </p:cNvSpPr>
          <p:nvPr>
            <p:ph type="ftr" sz="quarter" idx="11"/>
          </p:nvPr>
        </p:nvSpPr>
        <p:spPr/>
        <p:txBody>
          <a:bodyPr/>
          <a:lstStyle/>
          <a:p>
            <a:endParaRPr lang="en-US"/>
          </a:p>
        </p:txBody>
      </p:sp>
      <p:sp>
        <p:nvSpPr>
          <p:cNvPr id="4" name="Slaidinumbri kohatäide 3">
            <a:extLst>
              <a:ext uri="{FF2B5EF4-FFF2-40B4-BE49-F238E27FC236}">
                <a16:creationId xmlns:a16="http://schemas.microsoft.com/office/drawing/2014/main" id="{D8D01336-58A9-5CA0-FC93-4524BA0B5F99}"/>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1386376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Pealdisega sisu">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EE20D50C-97DA-EE5A-F7E6-51FE97C4B5FF}"/>
              </a:ext>
            </a:extLst>
          </p:cNvPr>
          <p:cNvSpPr>
            <a:spLocks noGrp="1"/>
          </p:cNvSpPr>
          <p:nvPr>
            <p:ph type="title"/>
          </p:nvPr>
        </p:nvSpPr>
        <p:spPr>
          <a:xfrm>
            <a:off x="839788" y="457200"/>
            <a:ext cx="3932237" cy="1600200"/>
          </a:xfrm>
        </p:spPr>
        <p:txBody>
          <a:bodyPr anchor="b"/>
          <a:lstStyle>
            <a:lvl1pPr>
              <a:defRPr sz="3200"/>
            </a:lvl1pPr>
          </a:lstStyle>
          <a:p>
            <a:r>
              <a:rPr lang="et-EE"/>
              <a:t>Klõpsake juhteksemplari pealkirja laadi redigeerimiseks</a:t>
            </a:r>
            <a:endParaRPr lang="en-US"/>
          </a:p>
        </p:txBody>
      </p:sp>
      <p:sp>
        <p:nvSpPr>
          <p:cNvPr id="3" name="Sisu kohatäide 2">
            <a:extLst>
              <a:ext uri="{FF2B5EF4-FFF2-40B4-BE49-F238E27FC236}">
                <a16:creationId xmlns:a16="http://schemas.microsoft.com/office/drawing/2014/main" id="{E553D2EE-80F3-8250-A1DB-F93ED631FCD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4" name="Teksti kohatäide 3">
            <a:extLst>
              <a:ext uri="{FF2B5EF4-FFF2-40B4-BE49-F238E27FC236}">
                <a16:creationId xmlns:a16="http://schemas.microsoft.com/office/drawing/2014/main" id="{1D42C42A-8125-171E-A6BE-C2DDCF399F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t-EE"/>
              <a:t>Klõpsake juhteksemplari tekstilaadide redigeerimiseks</a:t>
            </a:r>
          </a:p>
        </p:txBody>
      </p:sp>
      <p:sp>
        <p:nvSpPr>
          <p:cNvPr id="5" name="Kuupäeva kohatäide 4">
            <a:extLst>
              <a:ext uri="{FF2B5EF4-FFF2-40B4-BE49-F238E27FC236}">
                <a16:creationId xmlns:a16="http://schemas.microsoft.com/office/drawing/2014/main" id="{852C9851-1E8F-A16F-B2F0-DAE5EC6877F6}"/>
              </a:ext>
            </a:extLst>
          </p:cNvPr>
          <p:cNvSpPr>
            <a:spLocks noGrp="1"/>
          </p:cNvSpPr>
          <p:nvPr>
            <p:ph type="dt" sz="half" idx="10"/>
          </p:nvPr>
        </p:nvSpPr>
        <p:spPr/>
        <p:txBody>
          <a:bodyPr/>
          <a:lstStyle/>
          <a:p>
            <a:fld id="{E34578CA-E2A7-486A-9962-21921D17257B}" type="datetimeFigureOut">
              <a:rPr lang="en-US" smtClean="0"/>
              <a:t>11/11/2024</a:t>
            </a:fld>
            <a:endParaRPr lang="en-US"/>
          </a:p>
        </p:txBody>
      </p:sp>
      <p:sp>
        <p:nvSpPr>
          <p:cNvPr id="6" name="Jaluse kohatäide 5">
            <a:extLst>
              <a:ext uri="{FF2B5EF4-FFF2-40B4-BE49-F238E27FC236}">
                <a16:creationId xmlns:a16="http://schemas.microsoft.com/office/drawing/2014/main" id="{406C2419-EABE-E8BA-09EB-673B1E2D1B91}"/>
              </a:ext>
            </a:extLst>
          </p:cNvPr>
          <p:cNvSpPr>
            <a:spLocks noGrp="1"/>
          </p:cNvSpPr>
          <p:nvPr>
            <p:ph type="ftr" sz="quarter" idx="11"/>
          </p:nvPr>
        </p:nvSpPr>
        <p:spPr/>
        <p:txBody>
          <a:bodyPr/>
          <a:lstStyle/>
          <a:p>
            <a:endParaRPr lang="en-US"/>
          </a:p>
        </p:txBody>
      </p:sp>
      <p:sp>
        <p:nvSpPr>
          <p:cNvPr id="7" name="Slaidinumbri kohatäide 6">
            <a:extLst>
              <a:ext uri="{FF2B5EF4-FFF2-40B4-BE49-F238E27FC236}">
                <a16:creationId xmlns:a16="http://schemas.microsoft.com/office/drawing/2014/main" id="{54F9153E-7E67-DB81-5F1E-80C4B0A15928}"/>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2534068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ldiallkirjaga pilt">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B62ED72C-5155-D144-EC8F-28767C8A61A7}"/>
              </a:ext>
            </a:extLst>
          </p:cNvPr>
          <p:cNvSpPr>
            <a:spLocks noGrp="1"/>
          </p:cNvSpPr>
          <p:nvPr>
            <p:ph type="title"/>
          </p:nvPr>
        </p:nvSpPr>
        <p:spPr>
          <a:xfrm>
            <a:off x="839788" y="457200"/>
            <a:ext cx="3932237" cy="1600200"/>
          </a:xfrm>
        </p:spPr>
        <p:txBody>
          <a:bodyPr anchor="b"/>
          <a:lstStyle>
            <a:lvl1pPr>
              <a:defRPr sz="3200"/>
            </a:lvl1pPr>
          </a:lstStyle>
          <a:p>
            <a:r>
              <a:rPr lang="et-EE"/>
              <a:t>Klõpsake juhteksemplari pealkirja laadi redigeerimiseks</a:t>
            </a:r>
            <a:endParaRPr lang="en-US"/>
          </a:p>
        </p:txBody>
      </p:sp>
      <p:sp>
        <p:nvSpPr>
          <p:cNvPr id="3" name="Pildi kohatäide 2">
            <a:extLst>
              <a:ext uri="{FF2B5EF4-FFF2-40B4-BE49-F238E27FC236}">
                <a16:creationId xmlns:a16="http://schemas.microsoft.com/office/drawing/2014/main" id="{5F9B3C62-B715-1C9F-5B3D-F22CC37F0B0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ksti kohatäide 3">
            <a:extLst>
              <a:ext uri="{FF2B5EF4-FFF2-40B4-BE49-F238E27FC236}">
                <a16:creationId xmlns:a16="http://schemas.microsoft.com/office/drawing/2014/main" id="{593DCB23-D367-1F2C-265C-7ABE8EBE1F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t-EE"/>
              <a:t>Klõpsake juhteksemplari tekstilaadide redigeerimiseks</a:t>
            </a:r>
          </a:p>
        </p:txBody>
      </p:sp>
      <p:sp>
        <p:nvSpPr>
          <p:cNvPr id="5" name="Kuupäeva kohatäide 4">
            <a:extLst>
              <a:ext uri="{FF2B5EF4-FFF2-40B4-BE49-F238E27FC236}">
                <a16:creationId xmlns:a16="http://schemas.microsoft.com/office/drawing/2014/main" id="{CE0E0458-A975-9DDD-C65F-DF5E8374C1B3}"/>
              </a:ext>
            </a:extLst>
          </p:cNvPr>
          <p:cNvSpPr>
            <a:spLocks noGrp="1"/>
          </p:cNvSpPr>
          <p:nvPr>
            <p:ph type="dt" sz="half" idx="10"/>
          </p:nvPr>
        </p:nvSpPr>
        <p:spPr/>
        <p:txBody>
          <a:bodyPr/>
          <a:lstStyle/>
          <a:p>
            <a:fld id="{E34578CA-E2A7-486A-9962-21921D17257B}" type="datetimeFigureOut">
              <a:rPr lang="en-US" smtClean="0"/>
              <a:t>11/11/2024</a:t>
            </a:fld>
            <a:endParaRPr lang="en-US"/>
          </a:p>
        </p:txBody>
      </p:sp>
      <p:sp>
        <p:nvSpPr>
          <p:cNvPr id="6" name="Jaluse kohatäide 5">
            <a:extLst>
              <a:ext uri="{FF2B5EF4-FFF2-40B4-BE49-F238E27FC236}">
                <a16:creationId xmlns:a16="http://schemas.microsoft.com/office/drawing/2014/main" id="{ED4F76F2-10AD-9B5E-BA30-4BB2E36A6E43}"/>
              </a:ext>
            </a:extLst>
          </p:cNvPr>
          <p:cNvSpPr>
            <a:spLocks noGrp="1"/>
          </p:cNvSpPr>
          <p:nvPr>
            <p:ph type="ftr" sz="quarter" idx="11"/>
          </p:nvPr>
        </p:nvSpPr>
        <p:spPr/>
        <p:txBody>
          <a:bodyPr/>
          <a:lstStyle/>
          <a:p>
            <a:endParaRPr lang="en-US"/>
          </a:p>
        </p:txBody>
      </p:sp>
      <p:sp>
        <p:nvSpPr>
          <p:cNvPr id="7" name="Slaidinumbri kohatäide 6">
            <a:extLst>
              <a:ext uri="{FF2B5EF4-FFF2-40B4-BE49-F238E27FC236}">
                <a16:creationId xmlns:a16="http://schemas.microsoft.com/office/drawing/2014/main" id="{E6DC0571-8F8D-32B0-71E9-CFA0BB7DB1E0}"/>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3607210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ealkirja kohatäide 1">
            <a:extLst>
              <a:ext uri="{FF2B5EF4-FFF2-40B4-BE49-F238E27FC236}">
                <a16:creationId xmlns:a16="http://schemas.microsoft.com/office/drawing/2014/main" id="{2782D286-07F1-61B0-AC8B-D49686EE43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t-EE"/>
              <a:t>Klõpsake juhteksemplari pealkirja laadi redigeerimiseks</a:t>
            </a:r>
            <a:endParaRPr lang="en-US"/>
          </a:p>
        </p:txBody>
      </p:sp>
      <p:sp>
        <p:nvSpPr>
          <p:cNvPr id="3" name="Teksti kohatäide 2">
            <a:extLst>
              <a:ext uri="{FF2B5EF4-FFF2-40B4-BE49-F238E27FC236}">
                <a16:creationId xmlns:a16="http://schemas.microsoft.com/office/drawing/2014/main" id="{CD8763EA-A035-653A-4AA6-C1B0D9A07A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4" name="Kuupäeva kohatäide 3">
            <a:extLst>
              <a:ext uri="{FF2B5EF4-FFF2-40B4-BE49-F238E27FC236}">
                <a16:creationId xmlns:a16="http://schemas.microsoft.com/office/drawing/2014/main" id="{E81C2355-CAAB-B74D-82FA-FE9B0E4B6A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4578CA-E2A7-486A-9962-21921D17257B}" type="datetimeFigureOut">
              <a:rPr lang="en-US" smtClean="0"/>
              <a:t>11/11/2024</a:t>
            </a:fld>
            <a:endParaRPr lang="en-US"/>
          </a:p>
        </p:txBody>
      </p:sp>
      <p:sp>
        <p:nvSpPr>
          <p:cNvPr id="5" name="Jaluse kohatäide 4">
            <a:extLst>
              <a:ext uri="{FF2B5EF4-FFF2-40B4-BE49-F238E27FC236}">
                <a16:creationId xmlns:a16="http://schemas.microsoft.com/office/drawing/2014/main" id="{EAB0EF8A-09DD-D096-52D9-5ED55CCB49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idinumbri kohatäide 5">
            <a:extLst>
              <a:ext uri="{FF2B5EF4-FFF2-40B4-BE49-F238E27FC236}">
                <a16:creationId xmlns:a16="http://schemas.microsoft.com/office/drawing/2014/main" id="{6BCD2A40-C0CB-D903-6B9D-04B95C8442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3F45F2-9BBF-44CE-B127-3DEF04303735}" type="slidenum">
              <a:rPr lang="en-US" smtClean="0"/>
              <a:t>‹#›</a:t>
            </a:fld>
            <a:endParaRPr lang="en-US"/>
          </a:p>
        </p:txBody>
      </p:sp>
    </p:spTree>
    <p:extLst>
      <p:ext uri="{BB962C8B-B14F-4D97-AF65-F5344CB8AC3E}">
        <p14:creationId xmlns:p14="http://schemas.microsoft.com/office/powerpoint/2010/main" val="4790202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EADF3EEF-CC2E-8155-C2A5-F337E2838566}"/>
              </a:ext>
            </a:extLst>
          </p:cNvPr>
          <p:cNvSpPr>
            <a:spLocks noGrp="1"/>
          </p:cNvSpPr>
          <p:nvPr>
            <p:ph type="ctrTitle"/>
          </p:nvPr>
        </p:nvSpPr>
        <p:spPr>
          <a:xfrm>
            <a:off x="5081450" y="965999"/>
            <a:ext cx="6283235" cy="2387600"/>
          </a:xfrm>
        </p:spPr>
        <p:txBody>
          <a:bodyPr>
            <a:normAutofit/>
          </a:bodyPr>
          <a:lstStyle/>
          <a:p>
            <a:r>
              <a:rPr lang="en-GB" sz="6000" b="1" dirty="0">
                <a:effectLst/>
                <a:latin typeface="Calibri" panose="020F0502020204030204" pitchFamily="34" charset="0"/>
                <a:ea typeface="Calibri" panose="020F0502020204030204" pitchFamily="34" charset="0"/>
              </a:rPr>
              <a:t>Sissejuhatus </a:t>
            </a:r>
            <a:r>
              <a:rPr lang="en-GB" sz="6000" b="1" dirty="0" err="1">
                <a:effectLst/>
                <a:latin typeface="Calibri" panose="020F0502020204030204" pitchFamily="34" charset="0"/>
                <a:ea typeface="Calibri" panose="020F0502020204030204" pitchFamily="34" charset="0"/>
              </a:rPr>
              <a:t>reoveepuhastusse</a:t>
            </a:r>
            <a:br>
              <a:rPr lang="en-GB" sz="6000" b="1" dirty="0">
                <a:effectLst/>
                <a:latin typeface="Calibri" panose="020F0502020204030204" pitchFamily="34" charset="0"/>
                <a:ea typeface="Calibri" panose="020F0502020204030204" pitchFamily="34" charset="0"/>
              </a:rPr>
            </a:br>
            <a:r>
              <a:rPr lang="en-US" sz="4400" dirty="0"/>
              <a:t>Reovesi</a:t>
            </a:r>
          </a:p>
        </p:txBody>
      </p:sp>
    </p:spTree>
    <p:extLst>
      <p:ext uri="{BB962C8B-B14F-4D97-AF65-F5344CB8AC3E}">
        <p14:creationId xmlns:p14="http://schemas.microsoft.com/office/powerpoint/2010/main" val="3616924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Hallvee </a:t>
            </a:r>
            <a:r>
              <a:rPr lang="en-US" dirty="0" err="1"/>
              <a:t>omadused</a:t>
            </a:r>
            <a:endParaRPr lang="en-US" dirty="0"/>
          </a:p>
        </p:txBody>
      </p:sp>
      <p:pic>
        <p:nvPicPr>
          <p:cNvPr id="5" name="Sisu kohatäide 4">
            <a:extLst>
              <a:ext uri="{FF2B5EF4-FFF2-40B4-BE49-F238E27FC236}">
                <a16:creationId xmlns:a16="http://schemas.microsoft.com/office/drawing/2014/main" id="{E7036C05-76B1-E6B4-8828-4C0B902261B2}"/>
              </a:ext>
            </a:extLst>
          </p:cNvPr>
          <p:cNvPicPr>
            <a:picLocks noGrp="1" noChangeAspect="1"/>
          </p:cNvPicPr>
          <p:nvPr>
            <p:ph idx="1"/>
          </p:nvPr>
        </p:nvPicPr>
        <p:blipFill>
          <a:blip r:embed="rId2"/>
          <a:stretch>
            <a:fillRect/>
          </a:stretch>
        </p:blipFill>
        <p:spPr>
          <a:xfrm>
            <a:off x="838200" y="2111353"/>
            <a:ext cx="8386763" cy="3779881"/>
          </a:xfrm>
        </p:spPr>
      </p:pic>
    </p:spTree>
    <p:extLst>
      <p:ext uri="{BB962C8B-B14F-4D97-AF65-F5344CB8AC3E}">
        <p14:creationId xmlns:p14="http://schemas.microsoft.com/office/powerpoint/2010/main" val="16519792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err="1"/>
              <a:t>Asulareovesi</a:t>
            </a:r>
            <a:endParaRPr lang="en-US" dirty="0"/>
          </a:p>
        </p:txBody>
      </p:sp>
      <p:sp>
        <p:nvSpPr>
          <p:cNvPr id="2" name="Sisu kohatäide 26">
            <a:extLst>
              <a:ext uri="{FF2B5EF4-FFF2-40B4-BE49-F238E27FC236}">
                <a16:creationId xmlns:a16="http://schemas.microsoft.com/office/drawing/2014/main" id="{250D32E7-E301-486A-FF1B-3794FC7DC3F5}"/>
              </a:ext>
            </a:extLst>
          </p:cNvPr>
          <p:cNvSpPr>
            <a:spLocks noGrp="1"/>
          </p:cNvSpPr>
          <p:nvPr>
            <p:ph idx="1"/>
          </p:nvPr>
        </p:nvSpPr>
        <p:spPr>
          <a:xfrm>
            <a:off x="838200" y="1690688"/>
            <a:ext cx="9320561" cy="4910833"/>
          </a:xfrm>
        </p:spPr>
        <p:txBody>
          <a:bodyPr>
            <a:normAutofit fontScale="62500" lnSpcReduction="20000"/>
          </a:bodyPr>
          <a:lstStyle/>
          <a:p>
            <a:pPr marL="0" indent="0">
              <a:lnSpc>
                <a:spcPct val="120000"/>
              </a:lnSpc>
              <a:buNone/>
            </a:pPr>
            <a:r>
              <a:rPr lang="en-US" sz="29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Asustusalalt</a:t>
            </a:r>
            <a:r>
              <a:rPr lang="en-US" sz="29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9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pärinev</a:t>
            </a:r>
            <a:r>
              <a:rPr lang="en-US" sz="29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9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peamiselt</a:t>
            </a:r>
            <a:r>
              <a:rPr lang="en-US" sz="29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9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olmereoveest</a:t>
            </a:r>
            <a:r>
              <a:rPr lang="en-US" sz="29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9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koosnev</a:t>
            </a:r>
            <a:r>
              <a:rPr lang="en-US" sz="29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9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reovesi</a:t>
            </a:r>
            <a:r>
              <a:rPr lang="en-US" sz="29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mis </a:t>
            </a:r>
            <a:r>
              <a:rPr lang="en-US" sz="29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võib</a:t>
            </a:r>
            <a:r>
              <a:rPr lang="en-US" sz="29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9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sisaldada</a:t>
            </a:r>
            <a:r>
              <a:rPr lang="en-US" sz="29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9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sademevett</a:t>
            </a:r>
            <a:r>
              <a:rPr lang="en-US" sz="29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9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sisselekkevett</a:t>
            </a:r>
            <a:r>
              <a:rPr lang="en-US" sz="29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ja </a:t>
            </a:r>
            <a:r>
              <a:rPr lang="en-US" sz="29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kaubandus</a:t>
            </a:r>
            <a:r>
              <a:rPr lang="en-US" sz="29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9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või</a:t>
            </a:r>
            <a:r>
              <a:rPr lang="en-US" sz="29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9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tootmisreovett</a:t>
            </a:r>
            <a:r>
              <a:rPr lang="en-US" sz="29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p>
          <a:p>
            <a:pPr marL="0" indent="0">
              <a:lnSpc>
                <a:spcPct val="120000"/>
              </a:lnSpc>
              <a:buNone/>
            </a:pPr>
            <a:r>
              <a:rPr lang="en-US" sz="29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Asulareovesi</a:t>
            </a:r>
            <a:r>
              <a:rPr lang="en-US" sz="29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9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sisaldab</a:t>
            </a:r>
            <a:r>
              <a:rPr lang="en-US" sz="29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9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erinevaid</a:t>
            </a:r>
            <a:r>
              <a:rPr lang="en-US" sz="29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9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reoaineid</a:t>
            </a:r>
            <a:r>
              <a:rPr lang="en-US" sz="29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a:t>
            </a:r>
          </a:p>
          <a:p>
            <a:pPr>
              <a:lnSpc>
                <a:spcPct val="120000"/>
              </a:lnSpc>
            </a:pPr>
            <a:r>
              <a:rPr lang="en-US" sz="29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Mikroorganismid</a:t>
            </a:r>
            <a:r>
              <a:rPr lang="en-US" sz="29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 </a:t>
            </a:r>
            <a:r>
              <a:rPr lang="en-US" sz="29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patogeensed</a:t>
            </a:r>
            <a:r>
              <a:rPr lang="en-US" sz="29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9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bakterid</a:t>
            </a:r>
            <a:r>
              <a:rPr lang="en-US" sz="29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9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viirused</a:t>
            </a:r>
            <a:r>
              <a:rPr lang="en-US" sz="29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9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soolenugiliste</a:t>
            </a:r>
            <a:r>
              <a:rPr lang="en-US" sz="29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9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munad</a:t>
            </a:r>
            <a:r>
              <a:rPr lang="en-US" sz="29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p>
          <a:p>
            <a:pPr>
              <a:lnSpc>
                <a:spcPct val="120000"/>
              </a:lnSpc>
            </a:pPr>
            <a:r>
              <a:rPr lang="en-US" sz="29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Lagunev</a:t>
            </a:r>
            <a:r>
              <a:rPr lang="en-US" sz="29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9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orgaaniline</a:t>
            </a:r>
            <a:r>
              <a:rPr lang="en-US" sz="29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9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aine</a:t>
            </a:r>
            <a:r>
              <a:rPr lang="en-US" sz="29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 </a:t>
            </a:r>
            <a:r>
              <a:rPr lang="en-US" sz="29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vähendab</a:t>
            </a:r>
            <a:r>
              <a:rPr lang="en-US" sz="29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9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hapniku</a:t>
            </a:r>
            <a:r>
              <a:rPr lang="en-US" sz="29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9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sisaldust</a:t>
            </a:r>
            <a:r>
              <a:rPr lang="en-US" sz="29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9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veekogudes</a:t>
            </a:r>
            <a:r>
              <a:rPr lang="en-US" sz="29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p>
          <a:p>
            <a:pPr>
              <a:lnSpc>
                <a:spcPct val="120000"/>
              </a:lnSpc>
            </a:pPr>
            <a:r>
              <a:rPr lang="en-US" sz="29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Muu</a:t>
            </a:r>
            <a:r>
              <a:rPr lang="en-US" sz="29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9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orgaaniline</a:t>
            </a:r>
            <a:r>
              <a:rPr lang="en-US" sz="29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9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aine</a:t>
            </a:r>
            <a:r>
              <a:rPr lang="en-US" sz="29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 </a:t>
            </a:r>
            <a:r>
              <a:rPr lang="en-US" sz="29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pesuained</a:t>
            </a:r>
            <a:r>
              <a:rPr lang="en-US" sz="29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9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pestitsiidid</a:t>
            </a:r>
            <a:r>
              <a:rPr lang="en-US" sz="29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9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rasv</a:t>
            </a:r>
            <a:r>
              <a:rPr lang="en-US" sz="29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9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õlid</a:t>
            </a:r>
            <a:r>
              <a:rPr lang="en-US" sz="29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9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värvained</a:t>
            </a:r>
            <a:r>
              <a:rPr lang="en-US" sz="29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9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lahustit</a:t>
            </a:r>
            <a:r>
              <a:rPr lang="en-US" sz="29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9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fenoolid</a:t>
            </a:r>
            <a:r>
              <a:rPr lang="en-US" sz="29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9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tsüaniid</a:t>
            </a:r>
            <a:endParaRPr lang="en-US" sz="29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endParaRPr>
          </a:p>
          <a:p>
            <a:pPr>
              <a:lnSpc>
                <a:spcPct val="120000"/>
              </a:lnSpc>
            </a:pPr>
            <a:r>
              <a:rPr lang="en-US" sz="29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Taimetoitained</a:t>
            </a:r>
            <a:r>
              <a:rPr lang="en-US" sz="29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 </a:t>
            </a:r>
            <a:r>
              <a:rPr lang="en-US" sz="29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lämmastikuühendid</a:t>
            </a:r>
            <a:r>
              <a:rPr lang="en-US" sz="29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9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fosfor</a:t>
            </a:r>
            <a:endParaRPr lang="en-US" sz="29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endParaRPr>
          </a:p>
          <a:p>
            <a:pPr>
              <a:lnSpc>
                <a:spcPct val="120000"/>
              </a:lnSpc>
            </a:pPr>
            <a:r>
              <a:rPr lang="en-US" sz="29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Metallid</a:t>
            </a:r>
            <a:r>
              <a:rPr lang="en-US" sz="29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 Hg, Pb, Cd, Cr, Cu, Ni;</a:t>
            </a:r>
          </a:p>
          <a:p>
            <a:pPr>
              <a:lnSpc>
                <a:spcPct val="120000"/>
              </a:lnSpc>
            </a:pPr>
            <a:r>
              <a:rPr lang="en-US" sz="29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Muud</a:t>
            </a:r>
            <a:r>
              <a:rPr lang="en-US" sz="29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9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anorgaanilised</a:t>
            </a:r>
            <a:r>
              <a:rPr lang="en-US" sz="29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9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ühendid</a:t>
            </a:r>
            <a:r>
              <a:rPr lang="en-US" sz="29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 happed, </a:t>
            </a:r>
            <a:r>
              <a:rPr lang="en-US" sz="29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alused</a:t>
            </a:r>
            <a:endParaRPr lang="en-US" sz="29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endParaRPr>
          </a:p>
          <a:p>
            <a:pPr>
              <a:lnSpc>
                <a:spcPct val="120000"/>
              </a:lnSpc>
            </a:pPr>
            <a:r>
              <a:rPr lang="en-US" sz="29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Temperatuur</a:t>
            </a:r>
            <a:r>
              <a:rPr lang="en-US" sz="29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 </a:t>
            </a:r>
            <a:r>
              <a:rPr lang="en-US" sz="29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soe</a:t>
            </a:r>
            <a:r>
              <a:rPr lang="en-US" sz="29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9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vesi</a:t>
            </a:r>
            <a:endParaRPr lang="en-US" sz="29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20000"/>
              </a:lnSpc>
            </a:pPr>
            <a:r>
              <a:rPr lang="en-US" sz="29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Lõhn</a:t>
            </a:r>
            <a:r>
              <a:rPr lang="en-US" sz="29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 </a:t>
            </a:r>
            <a:r>
              <a:rPr lang="en-US" sz="29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vesiniksulfiid</a:t>
            </a:r>
            <a:endParaRPr lang="en-US" sz="29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endParaRPr>
          </a:p>
          <a:p>
            <a:pPr>
              <a:lnSpc>
                <a:spcPct val="120000"/>
              </a:lnSpc>
            </a:pPr>
            <a:r>
              <a:rPr lang="en-US" sz="29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R</a:t>
            </a:r>
            <a:r>
              <a:rPr lang="en-US" sz="29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adioaktiivsus</a:t>
            </a:r>
            <a:endParaRPr lang="en-US" sz="29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t-EE" dirty="0"/>
          </a:p>
        </p:txBody>
      </p:sp>
    </p:spTree>
    <p:extLst>
      <p:ext uri="{BB962C8B-B14F-4D97-AF65-F5344CB8AC3E}">
        <p14:creationId xmlns:p14="http://schemas.microsoft.com/office/powerpoint/2010/main" val="35401875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Tootmisreovesi</a:t>
            </a:r>
          </a:p>
        </p:txBody>
      </p:sp>
      <p:pic>
        <p:nvPicPr>
          <p:cNvPr id="5" name="Sisu kohatäide 4">
            <a:extLst>
              <a:ext uri="{FF2B5EF4-FFF2-40B4-BE49-F238E27FC236}">
                <a16:creationId xmlns:a16="http://schemas.microsoft.com/office/drawing/2014/main" id="{31B40E8E-FDC2-0EE3-B486-18660968FF6E}"/>
              </a:ext>
            </a:extLst>
          </p:cNvPr>
          <p:cNvPicPr>
            <a:picLocks noGrp="1" noChangeAspect="1"/>
          </p:cNvPicPr>
          <p:nvPr>
            <p:ph idx="1"/>
          </p:nvPr>
        </p:nvPicPr>
        <p:blipFill>
          <a:blip r:embed="rId2"/>
          <a:stretch>
            <a:fillRect/>
          </a:stretch>
        </p:blipFill>
        <p:spPr>
          <a:xfrm>
            <a:off x="838200" y="1896631"/>
            <a:ext cx="8386763" cy="4209325"/>
          </a:xfrm>
        </p:spPr>
      </p:pic>
    </p:spTree>
    <p:extLst>
      <p:ext uri="{BB962C8B-B14F-4D97-AF65-F5344CB8AC3E}">
        <p14:creationId xmlns:p14="http://schemas.microsoft.com/office/powerpoint/2010/main" val="15692958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Sademevesi</a:t>
            </a:r>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838200" y="1825625"/>
            <a:ext cx="8848411" cy="4351338"/>
          </a:xfrm>
        </p:spPr>
        <p:txBody>
          <a:bodyPr anchor="ctr">
            <a:normAutofit fontScale="92500" lnSpcReduction="20000"/>
          </a:bodyPr>
          <a:lstStyle/>
          <a:p>
            <a:pPr>
              <a:lnSpc>
                <a:spcPct val="110000"/>
              </a:lnSpc>
            </a:pPr>
            <a:r>
              <a:rPr lang="en-US" sz="2400" b="1"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S</a:t>
            </a:r>
            <a:r>
              <a:rPr lang="en-US" sz="24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ademevesi – </a:t>
            </a:r>
            <a:r>
              <a:rPr lang="en-US"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sademetena</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langenud</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ning</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ehitiste</a:t>
            </a:r>
            <a:r>
              <a:rPr lang="en-US"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sh</a:t>
            </a:r>
            <a:r>
              <a:rPr lang="en-US"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kraavide</a:t>
            </a:r>
            <a:r>
              <a:rPr lang="en-US"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kaudu</a:t>
            </a:r>
            <a:r>
              <a:rPr lang="en-US"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kogutav</a:t>
            </a:r>
            <a:r>
              <a:rPr lang="en-US"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ja </a:t>
            </a:r>
            <a:r>
              <a:rPr lang="en-US" sz="24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ärajuhitav</a:t>
            </a:r>
            <a:r>
              <a:rPr lang="en-US"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vesi</a:t>
            </a:r>
            <a:endParaRPr lang="en-US"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endParaRPr>
          </a:p>
          <a:p>
            <a:pPr>
              <a:lnSpc>
                <a:spcPct val="110000"/>
              </a:lnSpc>
            </a:pPr>
            <a:r>
              <a:rPr lang="en-US"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Sademevee</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omadused</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ja </a:t>
            </a:r>
            <a:r>
              <a:rPr lang="en-US"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kogused</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olenevad</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kus</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ja </a:t>
            </a:r>
            <a:r>
              <a:rPr lang="en-US"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kuidas</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sademevett</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kogutakse</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ning</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käideldakse</a:t>
            </a:r>
            <a:endPar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0000"/>
              </a:lnSpc>
            </a:pPr>
            <a:r>
              <a:rPr lang="en-US"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Sademevesi </a:t>
            </a:r>
            <a:r>
              <a:rPr lang="en-US" sz="24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tuleks</a:t>
            </a:r>
            <a:r>
              <a:rPr lang="en-US"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võimalusel</a:t>
            </a:r>
            <a:r>
              <a:rPr lang="en-US"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käidelda</a:t>
            </a:r>
            <a:r>
              <a:rPr lang="en-US"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tekkekohas</a:t>
            </a:r>
            <a:r>
              <a:rPr lang="en-US"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et </a:t>
            </a:r>
            <a:r>
              <a:rPr lang="en-US" sz="24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vältida</a:t>
            </a:r>
            <a:r>
              <a:rPr lang="en-US"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suuri</a:t>
            </a:r>
            <a:r>
              <a:rPr lang="en-US"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koguseid</a:t>
            </a:r>
            <a:r>
              <a:rPr lang="en-US"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n </a:t>
            </a:r>
            <a:r>
              <a:rPr lang="en-US" sz="24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pinnasesse</a:t>
            </a:r>
            <a:r>
              <a:rPr lang="en-US"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immutamine</a:t>
            </a:r>
            <a:r>
              <a:rPr lang="en-US"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või</a:t>
            </a:r>
            <a:r>
              <a:rPr lang="en-US"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lähimasse</a:t>
            </a:r>
            <a:r>
              <a:rPr lang="en-US"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veekoguse</a:t>
            </a:r>
            <a:r>
              <a:rPr lang="en-US"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juhitimine</a:t>
            </a:r>
            <a:r>
              <a:rPr lang="en-US"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või</a:t>
            </a:r>
            <a:r>
              <a:rPr lang="en-US"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taaskasutada</a:t>
            </a:r>
            <a:r>
              <a:rPr lang="en-US"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p>
          <a:p>
            <a:pPr>
              <a:lnSpc>
                <a:spcPct val="110000"/>
              </a:lnSpc>
            </a:pPr>
            <a:r>
              <a:rPr lang="en-US" sz="24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Sademevee</a:t>
            </a:r>
            <a:r>
              <a:rPr lang="en-US"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juhtimine</a:t>
            </a:r>
            <a:r>
              <a:rPr lang="en-US"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asula</a:t>
            </a:r>
            <a:r>
              <a:rPr lang="en-US"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kanalisatsioonisüsteemi</a:t>
            </a:r>
            <a:r>
              <a:rPr lang="en-US"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põhjustab</a:t>
            </a:r>
            <a:r>
              <a:rPr lang="en-US"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sageli</a:t>
            </a:r>
            <a:r>
              <a:rPr lang="en-US"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reoveepuhasti</a:t>
            </a:r>
            <a:r>
              <a:rPr lang="en-US"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ja </a:t>
            </a:r>
            <a:r>
              <a:rPr lang="en-US" sz="24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kanalisatsiooni</a:t>
            </a:r>
            <a:r>
              <a:rPr lang="en-US"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ülekoormust</a:t>
            </a:r>
            <a:r>
              <a:rPr lang="en-US"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ja </a:t>
            </a:r>
            <a:r>
              <a:rPr lang="en-US" sz="24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kulusid</a:t>
            </a:r>
            <a:endParaRPr lang="en-US"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endParaRPr>
          </a:p>
          <a:p>
            <a:pPr>
              <a:lnSpc>
                <a:spcPct val="110000"/>
              </a:lnSpc>
            </a:pPr>
            <a:r>
              <a:rPr lang="en-US"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Saastunud</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sademevesi</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pärineb</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peamiselt</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transpordi</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ehitus</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ja </a:t>
            </a:r>
            <a:r>
              <a:rPr lang="en-US"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tööstus</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aladelt</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ning</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võib</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sisaldada</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hõljuvaineid</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õli</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jne</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ning</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sageli</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on </a:t>
            </a:r>
            <a:r>
              <a:rPr lang="en-US"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vajalik</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seda</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enne</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keskkonda</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suunamist</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käidelda</a:t>
            </a:r>
            <a:endPar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n-EE" sz="2400" dirty="0"/>
          </a:p>
        </p:txBody>
      </p:sp>
    </p:spTree>
    <p:extLst>
      <p:ext uri="{BB962C8B-B14F-4D97-AF65-F5344CB8AC3E}">
        <p14:creationId xmlns:p14="http://schemas.microsoft.com/office/powerpoint/2010/main" val="22484613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Maakasutusest </a:t>
            </a:r>
            <a:r>
              <a:rPr lang="en-US" dirty="0" err="1"/>
              <a:t>pärinev</a:t>
            </a:r>
            <a:r>
              <a:rPr lang="en-US" dirty="0"/>
              <a:t> </a:t>
            </a:r>
            <a:r>
              <a:rPr lang="en-US" dirty="0" err="1"/>
              <a:t>vesi</a:t>
            </a:r>
            <a:endParaRPr lang="en-US" dirty="0"/>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838200" y="1825625"/>
            <a:ext cx="8737879" cy="4351338"/>
          </a:xfrm>
        </p:spPr>
        <p:txBody>
          <a:bodyPr anchor="ctr">
            <a:normAutofit/>
          </a:bodyPr>
          <a:lstStyle/>
          <a:p>
            <a:pPr>
              <a:lnSpc>
                <a:spcPct val="100000"/>
              </a:lnSpc>
            </a:pPr>
            <a:r>
              <a:rPr lang="en-US" sz="2400" b="1" dirty="0"/>
              <a:t>Kaevandused</a:t>
            </a:r>
            <a:r>
              <a:rPr lang="en-US" sz="2400" dirty="0"/>
              <a:t> – </a:t>
            </a:r>
            <a:r>
              <a:rPr lang="en-US" sz="2400" dirty="0" err="1"/>
              <a:t>maavarade</a:t>
            </a:r>
            <a:r>
              <a:rPr lang="en-US" sz="2400" dirty="0"/>
              <a:t> </a:t>
            </a:r>
            <a:r>
              <a:rPr lang="en-US" sz="2400" dirty="0" err="1"/>
              <a:t>kaevandamisega</a:t>
            </a:r>
            <a:r>
              <a:rPr lang="en-US" sz="2400" dirty="0"/>
              <a:t> </a:t>
            </a:r>
            <a:r>
              <a:rPr lang="en-US" sz="2400" dirty="0" err="1"/>
              <a:t>kaasneb</a:t>
            </a:r>
            <a:r>
              <a:rPr lang="en-US" sz="2400" dirty="0"/>
              <a:t> </a:t>
            </a:r>
            <a:r>
              <a:rPr lang="en-US" sz="2400" dirty="0" err="1"/>
              <a:t>sageli</a:t>
            </a:r>
            <a:r>
              <a:rPr lang="en-US" sz="2400" dirty="0"/>
              <a:t> </a:t>
            </a:r>
            <a:r>
              <a:rPr lang="en-US" sz="2400" dirty="0" err="1"/>
              <a:t>veetaseme</a:t>
            </a:r>
            <a:r>
              <a:rPr lang="en-US" sz="2400" dirty="0"/>
              <a:t> </a:t>
            </a:r>
            <a:r>
              <a:rPr lang="en-US" sz="2400" dirty="0" err="1"/>
              <a:t>alandamine</a:t>
            </a:r>
            <a:r>
              <a:rPr lang="en-US" sz="2400" dirty="0"/>
              <a:t> </a:t>
            </a:r>
            <a:r>
              <a:rPr lang="en-US" sz="2400" dirty="0" err="1"/>
              <a:t>ning</a:t>
            </a:r>
            <a:r>
              <a:rPr lang="en-US" sz="2400" dirty="0"/>
              <a:t> </a:t>
            </a:r>
            <a:r>
              <a:rPr lang="en-US" sz="2400" dirty="0" err="1"/>
              <a:t>eemaldatav</a:t>
            </a:r>
            <a:r>
              <a:rPr lang="en-US" sz="2400" dirty="0"/>
              <a:t> </a:t>
            </a:r>
            <a:r>
              <a:rPr lang="en-US" sz="2400" dirty="0" err="1"/>
              <a:t>vesi</a:t>
            </a:r>
            <a:r>
              <a:rPr lang="en-US" sz="2400" dirty="0"/>
              <a:t> </a:t>
            </a:r>
            <a:r>
              <a:rPr lang="en-US" sz="2400" dirty="0" err="1"/>
              <a:t>saastub</a:t>
            </a:r>
            <a:r>
              <a:rPr lang="en-US" sz="2400" dirty="0"/>
              <a:t> </a:t>
            </a:r>
            <a:r>
              <a:rPr lang="en-US" sz="2400" dirty="0" err="1"/>
              <a:t>kaevandatava</a:t>
            </a:r>
            <a:r>
              <a:rPr lang="en-US" sz="2400" dirty="0"/>
              <a:t> </a:t>
            </a:r>
            <a:r>
              <a:rPr lang="en-US" sz="2400" dirty="0" err="1"/>
              <a:t>aine</a:t>
            </a:r>
            <a:r>
              <a:rPr lang="en-US" sz="2400" dirty="0"/>
              <a:t> ja </a:t>
            </a:r>
            <a:r>
              <a:rPr lang="en-US" sz="2400" dirty="0" err="1"/>
              <a:t>jääkidega</a:t>
            </a:r>
            <a:r>
              <a:rPr lang="en-US" sz="2400" dirty="0"/>
              <a:t> n. </a:t>
            </a:r>
            <a:r>
              <a:rPr lang="en-US" sz="2400" dirty="0" err="1"/>
              <a:t>turbakaevandus</a:t>
            </a:r>
            <a:r>
              <a:rPr lang="en-US" sz="2400" dirty="0"/>
              <a:t> ;</a:t>
            </a:r>
          </a:p>
          <a:p>
            <a:pPr>
              <a:lnSpc>
                <a:spcPct val="100000"/>
              </a:lnSpc>
            </a:pPr>
            <a:r>
              <a:rPr lang="en-US" sz="2400" b="1" dirty="0" err="1"/>
              <a:t>Põllumajandus</a:t>
            </a:r>
            <a:r>
              <a:rPr lang="en-US" sz="2400" dirty="0"/>
              <a:t> – </a:t>
            </a:r>
            <a:r>
              <a:rPr lang="en-US" sz="2400" dirty="0" err="1"/>
              <a:t>põllumajanduse</a:t>
            </a:r>
            <a:r>
              <a:rPr lang="en-US" sz="2400" dirty="0"/>
              <a:t> </a:t>
            </a:r>
            <a:r>
              <a:rPr lang="en-US" sz="2400" dirty="0" err="1"/>
              <a:t>kasutatakse</a:t>
            </a:r>
            <a:r>
              <a:rPr lang="en-US" sz="2400" dirty="0"/>
              <a:t> </a:t>
            </a:r>
            <a:r>
              <a:rPr lang="en-US" sz="2400" dirty="0" err="1"/>
              <a:t>väetiseid</a:t>
            </a:r>
            <a:r>
              <a:rPr lang="en-US" sz="2400" dirty="0"/>
              <a:t> </a:t>
            </a:r>
            <a:r>
              <a:rPr lang="en-US" sz="2400" dirty="0" err="1"/>
              <a:t>ning</a:t>
            </a:r>
            <a:r>
              <a:rPr lang="en-US" sz="2400" dirty="0"/>
              <a:t> </a:t>
            </a:r>
            <a:r>
              <a:rPr lang="en-US" sz="2400" dirty="0" err="1"/>
              <a:t>suured</a:t>
            </a:r>
            <a:r>
              <a:rPr lang="en-US" sz="2400" dirty="0"/>
              <a:t> </a:t>
            </a:r>
            <a:r>
              <a:rPr lang="en-US" sz="2400" dirty="0" err="1"/>
              <a:t>sademed</a:t>
            </a:r>
            <a:r>
              <a:rPr lang="en-US" sz="2400" dirty="0"/>
              <a:t> </a:t>
            </a:r>
            <a:r>
              <a:rPr lang="en-US" sz="2400" dirty="0" err="1"/>
              <a:t>kannavad</a:t>
            </a:r>
            <a:r>
              <a:rPr lang="en-US" sz="2400" dirty="0"/>
              <a:t> </a:t>
            </a:r>
            <a:r>
              <a:rPr lang="en-US" sz="2400" dirty="0" err="1"/>
              <a:t>põllult</a:t>
            </a:r>
            <a:r>
              <a:rPr lang="en-US" sz="2400" dirty="0"/>
              <a:t> </a:t>
            </a:r>
            <a:r>
              <a:rPr lang="en-US" sz="2400" dirty="0" err="1"/>
              <a:t>kaasa</a:t>
            </a:r>
            <a:r>
              <a:rPr lang="en-US" sz="2400" dirty="0"/>
              <a:t> </a:t>
            </a:r>
            <a:r>
              <a:rPr lang="en-US" sz="2400" dirty="0" err="1"/>
              <a:t>pinnast</a:t>
            </a:r>
            <a:r>
              <a:rPr lang="en-US" sz="2400" dirty="0"/>
              <a:t>;</a:t>
            </a:r>
          </a:p>
          <a:p>
            <a:pPr>
              <a:lnSpc>
                <a:spcPct val="100000"/>
              </a:lnSpc>
            </a:pPr>
            <a:r>
              <a:rPr lang="en-US" sz="2400" b="1" dirty="0" err="1"/>
              <a:t>Metsamajandus</a:t>
            </a:r>
            <a:r>
              <a:rPr lang="en-US" sz="2400" dirty="0"/>
              <a:t> – </a:t>
            </a:r>
            <a:r>
              <a:rPr lang="en-US" sz="2400" dirty="0" err="1"/>
              <a:t>metsade</a:t>
            </a:r>
            <a:r>
              <a:rPr lang="en-US" sz="2400" dirty="0"/>
              <a:t> </a:t>
            </a:r>
            <a:r>
              <a:rPr lang="en-US" sz="2400" dirty="0" err="1"/>
              <a:t>raie</a:t>
            </a:r>
            <a:r>
              <a:rPr lang="en-US" sz="2400" dirty="0"/>
              <a:t> </a:t>
            </a:r>
            <a:r>
              <a:rPr lang="en-US" sz="2400" dirty="0" err="1"/>
              <a:t>suurendab</a:t>
            </a:r>
            <a:r>
              <a:rPr lang="en-US" sz="2400" dirty="0"/>
              <a:t> </a:t>
            </a:r>
            <a:r>
              <a:rPr lang="en-US" sz="2400" dirty="0" err="1"/>
              <a:t>pinnase</a:t>
            </a:r>
            <a:r>
              <a:rPr lang="en-US" sz="2400" dirty="0"/>
              <a:t> </a:t>
            </a:r>
            <a:r>
              <a:rPr lang="en-US" sz="2400" dirty="0" err="1"/>
              <a:t>erosiooni</a:t>
            </a:r>
            <a:r>
              <a:rPr lang="en-US" sz="2400" dirty="0"/>
              <a:t> ja vee </a:t>
            </a:r>
            <a:r>
              <a:rPr lang="en-US" sz="2400" dirty="0" err="1"/>
              <a:t>äravoolu</a:t>
            </a:r>
            <a:r>
              <a:rPr lang="en-US" sz="2400" dirty="0"/>
              <a:t> </a:t>
            </a:r>
            <a:r>
              <a:rPr lang="en-US" sz="2400" dirty="0" err="1"/>
              <a:t>raiutud</a:t>
            </a:r>
            <a:r>
              <a:rPr lang="en-US" sz="2400" dirty="0"/>
              <a:t> </a:t>
            </a:r>
            <a:r>
              <a:rPr lang="en-US" sz="2400" dirty="0" err="1"/>
              <a:t>aladelt</a:t>
            </a:r>
            <a:r>
              <a:rPr lang="en-US" sz="2400" dirty="0"/>
              <a:t>;</a:t>
            </a:r>
          </a:p>
          <a:p>
            <a:pPr>
              <a:lnSpc>
                <a:spcPct val="100000"/>
              </a:lnSpc>
            </a:pPr>
            <a:r>
              <a:rPr lang="en-US" sz="2400" b="1" dirty="0" err="1"/>
              <a:t>Maaparandus</a:t>
            </a:r>
            <a:r>
              <a:rPr lang="en-US" sz="2400" b="1" dirty="0"/>
              <a:t> </a:t>
            </a:r>
            <a:r>
              <a:rPr lang="en-US" sz="2400" dirty="0"/>
              <a:t>– </a:t>
            </a:r>
            <a:r>
              <a:rPr lang="en-US" sz="2400" dirty="0" err="1"/>
              <a:t>alandab</a:t>
            </a:r>
            <a:r>
              <a:rPr lang="en-US" sz="2400" dirty="0"/>
              <a:t> </a:t>
            </a:r>
            <a:r>
              <a:rPr lang="en-US" sz="2400" dirty="0" err="1"/>
              <a:t>veetaset</a:t>
            </a:r>
            <a:r>
              <a:rPr lang="en-US" sz="2400" dirty="0"/>
              <a:t>, mis </a:t>
            </a:r>
            <a:r>
              <a:rPr lang="en-US" sz="2400" dirty="0" err="1"/>
              <a:t>võib</a:t>
            </a:r>
            <a:r>
              <a:rPr lang="en-US" sz="2400" dirty="0"/>
              <a:t> </a:t>
            </a:r>
            <a:r>
              <a:rPr lang="en-US" sz="2400" dirty="0" err="1"/>
              <a:t>tuua</a:t>
            </a:r>
            <a:r>
              <a:rPr lang="en-US" sz="2400" dirty="0"/>
              <a:t> </a:t>
            </a:r>
            <a:r>
              <a:rPr lang="en-US" sz="2400" dirty="0" err="1"/>
              <a:t>kaasa</a:t>
            </a:r>
            <a:r>
              <a:rPr lang="en-US" sz="2400" dirty="0"/>
              <a:t> </a:t>
            </a:r>
            <a:r>
              <a:rPr lang="en-US" sz="2400" dirty="0" err="1"/>
              <a:t>pinnase</a:t>
            </a:r>
            <a:r>
              <a:rPr lang="en-US" sz="2400" dirty="0"/>
              <a:t> </a:t>
            </a:r>
            <a:r>
              <a:rPr lang="en-US" sz="2400" dirty="0" err="1"/>
              <a:t>lagunemist</a:t>
            </a:r>
            <a:r>
              <a:rPr lang="en-US" sz="2400" dirty="0"/>
              <a:t> ja vee </a:t>
            </a:r>
            <a:r>
              <a:rPr lang="en-US" sz="2400" dirty="0" err="1"/>
              <a:t>saastumist</a:t>
            </a:r>
            <a:r>
              <a:rPr lang="en-US" sz="2400" dirty="0"/>
              <a:t> </a:t>
            </a:r>
            <a:r>
              <a:rPr lang="en-US" sz="2400" dirty="0" err="1"/>
              <a:t>laguproduktidega</a:t>
            </a:r>
            <a:r>
              <a:rPr lang="en-US" sz="2400" dirty="0"/>
              <a:t>;</a:t>
            </a:r>
            <a:endParaRPr lang="et-EE" sz="2400" dirty="0"/>
          </a:p>
          <a:p>
            <a:pPr marL="0" indent="0">
              <a:buNone/>
            </a:pPr>
            <a:endParaRPr lang="en-EE" sz="2400" dirty="0"/>
          </a:p>
        </p:txBody>
      </p:sp>
    </p:spTree>
    <p:extLst>
      <p:ext uri="{BB962C8B-B14F-4D97-AF65-F5344CB8AC3E}">
        <p14:creationId xmlns:p14="http://schemas.microsoft.com/office/powerpoint/2010/main" val="13312158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Reovett </a:t>
            </a:r>
            <a:r>
              <a:rPr lang="en-US" dirty="0" err="1"/>
              <a:t>iseloomustavad</a:t>
            </a:r>
            <a:r>
              <a:rPr lang="en-US" dirty="0"/>
              <a:t>  </a:t>
            </a:r>
            <a:r>
              <a:rPr lang="en-US" dirty="0" err="1"/>
              <a:t>reoained</a:t>
            </a:r>
            <a:endParaRPr lang="en-US" dirty="0"/>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838199" y="1825625"/>
            <a:ext cx="9889273" cy="4351338"/>
          </a:xfrm>
        </p:spPr>
        <p:txBody>
          <a:bodyPr anchor="ctr">
            <a:normAutofit fontScale="77500" lnSpcReduction="20000"/>
          </a:bodyPr>
          <a:lstStyle/>
          <a:p>
            <a:pPr>
              <a:lnSpc>
                <a:spcPct val="120000"/>
              </a:lnSpc>
            </a:pPr>
            <a:r>
              <a:rPr lang="en-US" sz="26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Reovees </a:t>
            </a:r>
            <a:r>
              <a:rPr lang="en-US" sz="2600" b="1"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mittelahustunud</a:t>
            </a:r>
            <a:r>
              <a:rPr lang="en-US" sz="2600" b="1"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600" b="1"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aineid</a:t>
            </a:r>
            <a:r>
              <a:rPr lang="en-US" sz="2600" b="1"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6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6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võõrised</a:t>
            </a:r>
            <a:r>
              <a:rPr lang="en-US" sz="2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6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heljum</a:t>
            </a:r>
            <a:r>
              <a:rPr lang="en-US" sz="2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6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kolloidid</a:t>
            </a:r>
            <a:r>
              <a:rPr lang="en-US" sz="26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6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hinnatakse</a:t>
            </a:r>
            <a:r>
              <a:rPr lang="en-US" sz="26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6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kuivaine</a:t>
            </a:r>
            <a:r>
              <a:rPr lang="en-US" sz="26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6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või</a:t>
            </a:r>
            <a:r>
              <a:rPr lang="en-US" sz="26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6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heljumisisalduse</a:t>
            </a:r>
            <a:r>
              <a:rPr lang="en-US" sz="26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6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kaudu</a:t>
            </a:r>
            <a:r>
              <a:rPr lang="en-US" sz="26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6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Eraldi</a:t>
            </a:r>
            <a:r>
              <a:rPr lang="en-US" sz="26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6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rühma</a:t>
            </a:r>
            <a:r>
              <a:rPr lang="en-US" sz="26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6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moodustavad</a:t>
            </a:r>
            <a:r>
              <a:rPr lang="en-US" sz="26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6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suured</a:t>
            </a:r>
            <a:r>
              <a:rPr lang="en-US" sz="26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6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võõrised</a:t>
            </a:r>
            <a:r>
              <a:rPr lang="en-US" sz="26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6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nagu</a:t>
            </a:r>
            <a:r>
              <a:rPr lang="en-US" sz="26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6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võrejäätmed</a:t>
            </a:r>
            <a:r>
              <a:rPr lang="en-US" sz="26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a:t>
            </a:r>
            <a:endParaRPr lang="en-US" sz="2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20000"/>
              </a:lnSpc>
            </a:pPr>
            <a:r>
              <a:rPr lang="et-EE" sz="26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Orgaaniliste ainete ühine tunnus </a:t>
            </a:r>
            <a:r>
              <a:rPr lang="et-EE" sz="2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on see, et neid on võimalik oksüdeerida ja nad sisaldavad süsinikku. </a:t>
            </a:r>
            <a:r>
              <a:rPr lang="en-US" sz="26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Orgaanilise</a:t>
            </a:r>
            <a:r>
              <a:rPr lang="en-US" sz="2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6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aine</a:t>
            </a:r>
            <a:r>
              <a:rPr lang="en-US" sz="2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6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sisaldust</a:t>
            </a:r>
            <a:r>
              <a:rPr lang="en-US" sz="2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6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hinnatakse</a:t>
            </a:r>
            <a:r>
              <a:rPr lang="en-US" sz="2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BHT ja KHT, </a:t>
            </a:r>
            <a:r>
              <a:rPr lang="en-US" sz="26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süsinuku</a:t>
            </a:r>
            <a:r>
              <a:rPr lang="en-US" sz="2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6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sisaldust</a:t>
            </a:r>
            <a:r>
              <a:rPr lang="en-US" sz="2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6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hinnatakse</a:t>
            </a:r>
            <a:r>
              <a:rPr lang="en-US" sz="2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TOC- </a:t>
            </a:r>
            <a:r>
              <a:rPr lang="en-US" sz="26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orgaanilise</a:t>
            </a:r>
            <a:r>
              <a:rPr lang="en-US" sz="26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n-US" sz="26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süsiniku</a:t>
            </a:r>
            <a:r>
              <a:rPr lang="en-US" sz="2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6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sisalduse</a:t>
            </a:r>
            <a:r>
              <a:rPr lang="en-US" sz="2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6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testiga</a:t>
            </a:r>
            <a:r>
              <a:rPr lang="en-US" sz="26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a:t>
            </a:r>
            <a:endParaRPr lang="en-US" sz="2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20000"/>
              </a:lnSpc>
            </a:pPr>
            <a:r>
              <a:rPr lang="en-US" sz="2600" b="1" dirty="0" err="1">
                <a:solidFill>
                  <a:srgbClr val="323E4F"/>
                </a:solidFill>
                <a:latin typeface="Calibri" panose="020F0502020204030204" pitchFamily="34" charset="0"/>
                <a:cs typeface="Times New Roman" panose="02020603050405020304" pitchFamily="18" charset="0"/>
              </a:rPr>
              <a:t>Lämmastikuühendid</a:t>
            </a:r>
            <a:r>
              <a:rPr lang="en-US" sz="2600" b="1" dirty="0">
                <a:solidFill>
                  <a:srgbClr val="323E4F"/>
                </a:solidFill>
                <a:latin typeface="Calibri" panose="020F0502020204030204" pitchFamily="34" charset="0"/>
                <a:cs typeface="Times New Roman" panose="02020603050405020304" pitchFamily="18" charset="0"/>
              </a:rPr>
              <a:t> </a:t>
            </a:r>
            <a:r>
              <a:rPr lang="en-US" sz="2600" dirty="0">
                <a:solidFill>
                  <a:srgbClr val="323E4F"/>
                </a:solidFill>
                <a:latin typeface="Calibri" panose="020F0502020204030204" pitchFamily="34" charset="0"/>
                <a:cs typeface="Times New Roman" panose="02020603050405020304" pitchFamily="18" charset="0"/>
              </a:rPr>
              <a:t>on </a:t>
            </a:r>
            <a:r>
              <a:rPr lang="en-US" sz="2600" dirty="0" err="1">
                <a:solidFill>
                  <a:srgbClr val="323E4F"/>
                </a:solidFill>
                <a:latin typeface="Calibri" panose="020F0502020204030204" pitchFamily="34" charset="0"/>
                <a:cs typeface="Times New Roman" panose="02020603050405020304" pitchFamily="18" charset="0"/>
              </a:rPr>
              <a:t>anaorgaanilise</a:t>
            </a:r>
            <a:r>
              <a:rPr lang="en-US" sz="2600" dirty="0">
                <a:solidFill>
                  <a:srgbClr val="323E4F"/>
                </a:solidFill>
                <a:latin typeface="Calibri" panose="020F0502020204030204" pitchFamily="34" charset="0"/>
                <a:cs typeface="Times New Roman" panose="02020603050405020304" pitchFamily="18" charset="0"/>
              </a:rPr>
              <a:t> </a:t>
            </a:r>
            <a:r>
              <a:rPr lang="en-US" sz="2600" dirty="0" err="1">
                <a:solidFill>
                  <a:srgbClr val="323E4F"/>
                </a:solidFill>
                <a:latin typeface="Calibri" panose="020F0502020204030204" pitchFamily="34" charset="0"/>
                <a:cs typeface="Times New Roman" panose="02020603050405020304" pitchFamily="18" charset="0"/>
              </a:rPr>
              <a:t>vormina</a:t>
            </a:r>
            <a:r>
              <a:rPr lang="en-US" sz="2600" dirty="0">
                <a:solidFill>
                  <a:srgbClr val="323E4F"/>
                </a:solidFill>
                <a:latin typeface="Calibri" panose="020F0502020204030204" pitchFamily="34" charset="0"/>
                <a:cs typeface="Times New Roman" panose="02020603050405020304" pitchFamily="18" charset="0"/>
              </a:rPr>
              <a:t> - </a:t>
            </a:r>
            <a:r>
              <a:rPr lang="et-EE" sz="2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ammooniumlämmastik NH</a:t>
            </a:r>
            <a:r>
              <a:rPr lang="et-EE" sz="26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4</a:t>
            </a:r>
            <a:r>
              <a:rPr lang="et-EE" sz="2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-N, nitritlämmastik NO</a:t>
            </a:r>
            <a:r>
              <a:rPr lang="et-EE" sz="26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2</a:t>
            </a:r>
            <a:r>
              <a:rPr lang="et-EE" sz="2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-N ja nitraatlämmastik NO</a:t>
            </a:r>
            <a:r>
              <a:rPr lang="et-EE" sz="26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a:t>
            </a:r>
            <a:r>
              <a:rPr lang="et-EE" sz="2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-N</a:t>
            </a:r>
            <a:r>
              <a:rPr lang="en-US" sz="2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ja </a:t>
            </a:r>
            <a:r>
              <a:rPr lang="en-US" sz="26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orgaanilinelämmastikuna</a:t>
            </a:r>
            <a:r>
              <a:rPr lang="en-US" sz="2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2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Orgaanilised ja anorgaanilised vormid </a:t>
            </a:r>
            <a:r>
              <a:rPr lang="en-US" sz="26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moodustavad</a:t>
            </a:r>
            <a:r>
              <a:rPr lang="en-US" sz="2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2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kokku </a:t>
            </a:r>
            <a:r>
              <a:rPr lang="et-EE" sz="26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üldlämmastiku</a:t>
            </a:r>
            <a:r>
              <a:rPr lang="en-US" sz="2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r>
              <a:rPr lang="fi-FI" sz="2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fi-FI" sz="26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Olmereovees</a:t>
            </a:r>
            <a:r>
              <a:rPr lang="fi-FI" sz="2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on </a:t>
            </a:r>
            <a:r>
              <a:rPr lang="fi-FI" sz="26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tavapäraselt</a:t>
            </a:r>
            <a:r>
              <a:rPr lang="fi-FI" sz="2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60−75% </a:t>
            </a:r>
            <a:r>
              <a:rPr lang="fi-FI" sz="26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kogulämmastikust</a:t>
            </a:r>
            <a:r>
              <a:rPr lang="fi-FI" sz="2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fi-FI" sz="26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ammooniumlämmastik</a:t>
            </a:r>
            <a:endParaRPr lang="en-US" sz="2600" dirty="0">
              <a:solidFill>
                <a:srgbClr val="323E4F"/>
              </a:solidFill>
              <a:latin typeface="Calibri" panose="020F0502020204030204" pitchFamily="34" charset="0"/>
              <a:cs typeface="Times New Roman" panose="02020603050405020304" pitchFamily="18" charset="0"/>
            </a:endParaRPr>
          </a:p>
          <a:p>
            <a:pPr>
              <a:lnSpc>
                <a:spcPct val="120000"/>
              </a:lnSpc>
            </a:pPr>
            <a:r>
              <a:rPr lang="en-US" sz="2600" b="1" dirty="0" err="1">
                <a:solidFill>
                  <a:srgbClr val="323E4F"/>
                </a:solidFill>
                <a:latin typeface="Calibri" panose="020F0502020204030204" pitchFamily="34" charset="0"/>
                <a:cs typeface="Times New Roman" panose="02020603050405020304" pitchFamily="18" charset="0"/>
              </a:rPr>
              <a:t>Fosforiühendid</a:t>
            </a:r>
            <a:r>
              <a:rPr lang="en-US" sz="2600" dirty="0">
                <a:solidFill>
                  <a:srgbClr val="323E4F"/>
                </a:solidFill>
                <a:latin typeface="Calibri" panose="020F0502020204030204" pitchFamily="34" charset="0"/>
                <a:cs typeface="Times New Roman" panose="02020603050405020304" pitchFamily="18" charset="0"/>
              </a:rPr>
              <a:t> - </a:t>
            </a:r>
            <a:r>
              <a:rPr lang="et-EE" sz="2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Fosforiühendid esinevad vees anorgaaniliste ja orgaaniliste vormidena</a:t>
            </a:r>
            <a:r>
              <a:rPr lang="en-US" sz="2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6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eraldi</a:t>
            </a:r>
            <a:r>
              <a:rPr lang="en-US" sz="2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6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määratakse</a:t>
            </a:r>
            <a:r>
              <a:rPr lang="en-US" sz="2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2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fosfaadi (PO</a:t>
            </a:r>
            <a:r>
              <a:rPr lang="et-EE" sz="26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4</a:t>
            </a:r>
            <a:r>
              <a:rPr lang="et-EE" sz="26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a:t>
            </a:r>
            <a:r>
              <a:rPr lang="et-EE" sz="2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ja summaar</a:t>
            </a:r>
            <a:r>
              <a:rPr lang="en-US" sz="26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n</a:t>
            </a:r>
            <a:r>
              <a:rPr lang="et-EE" sz="2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e fosforisisaldus (</a:t>
            </a:r>
            <a:r>
              <a:rPr lang="et-EE" sz="26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a:t>
            </a:r>
            <a:r>
              <a:rPr lang="et-EE" sz="2600" baseline="-25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üld</a:t>
            </a:r>
            <a:r>
              <a:rPr lang="et-EE" sz="2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r>
              <a:rPr lang="en-US" sz="2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2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millesse kuuluvad anorgaanilised fosfaadid, </a:t>
            </a:r>
            <a:r>
              <a:rPr lang="et-EE" sz="26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polüfosfaadid</a:t>
            </a:r>
            <a:r>
              <a:rPr lang="et-EE" sz="2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ja orgaanilised fosforiühendid</a:t>
            </a:r>
            <a:endParaRPr lang="en-US" sz="26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n-EE" sz="2400" dirty="0"/>
          </a:p>
        </p:txBody>
      </p:sp>
    </p:spTree>
    <p:extLst>
      <p:ext uri="{BB962C8B-B14F-4D97-AF65-F5344CB8AC3E}">
        <p14:creationId xmlns:p14="http://schemas.microsoft.com/office/powerpoint/2010/main" val="13482620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Reovett </a:t>
            </a:r>
            <a:r>
              <a:rPr lang="en-US" dirty="0" err="1"/>
              <a:t>iseloomustavad</a:t>
            </a:r>
            <a:r>
              <a:rPr lang="en-US" dirty="0"/>
              <a:t>  </a:t>
            </a:r>
            <a:r>
              <a:rPr lang="en-US" dirty="0" err="1"/>
              <a:t>reoained</a:t>
            </a:r>
            <a:endParaRPr lang="en-US" dirty="0"/>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838200" y="1825625"/>
            <a:ext cx="8677589" cy="4351338"/>
          </a:xfrm>
        </p:spPr>
        <p:txBody>
          <a:bodyPr anchor="ctr">
            <a:normAutofit fontScale="77500" lnSpcReduction="20000"/>
          </a:bodyPr>
          <a:lstStyle/>
          <a:p>
            <a:pPr>
              <a:lnSpc>
                <a:spcPct val="120000"/>
              </a:lnSpc>
            </a:pPr>
            <a:r>
              <a:rPr lang="en-US" sz="2400" b="1" dirty="0">
                <a:solidFill>
                  <a:srgbClr val="323E4F"/>
                </a:solidFill>
                <a:latin typeface="Calibri" panose="020F0502020204030204" pitchFamily="34" charset="0"/>
                <a:cs typeface="Times New Roman" panose="02020603050405020304" pitchFamily="18" charset="0"/>
              </a:rPr>
              <a:t>Väävliühendid</a:t>
            </a:r>
            <a:r>
              <a:rPr lang="en-US" sz="2400" dirty="0">
                <a:solidFill>
                  <a:srgbClr val="323E4F"/>
                </a:solidFill>
                <a:latin typeface="Calibri" panose="020F0502020204030204" pitchFamily="34" charset="0"/>
                <a:cs typeface="Times New Roman" panose="02020603050405020304" pitchFamily="18" charset="0"/>
              </a:rPr>
              <a:t> - </a:t>
            </a:r>
            <a:r>
              <a:rPr lang="et-EE"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Väävel (S) on vajalik valkude sünteesiks ning see vabaneb omakorda nende lagunemisel. Sulfaadid (SO</a:t>
            </a:r>
            <a:r>
              <a:rPr lang="et-EE" sz="2400" baseline="-250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4</a:t>
            </a:r>
            <a:r>
              <a:rPr lang="et-EE" sz="2400" baseline="300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2-</a:t>
            </a:r>
            <a:r>
              <a:rPr lang="et-EE"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redutseeritakse mikroorganismide poolt anaeroobsetes tingimustes sulfiidideks (S</a:t>
            </a:r>
            <a:r>
              <a:rPr lang="et-EE" sz="2400" baseline="300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2-</a:t>
            </a:r>
            <a:r>
              <a:rPr lang="et-EE"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mis omakorda seovad endaga vesinikiooni ning moodustavad vesiniksulfiidi (H</a:t>
            </a:r>
            <a:r>
              <a:rPr lang="et-EE" sz="2400" baseline="-250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2</a:t>
            </a:r>
            <a:r>
              <a:rPr lang="et-EE"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S)</a:t>
            </a:r>
            <a:r>
              <a:rPr lang="en-US"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a:t>
            </a:r>
            <a:r>
              <a:rPr lang="et-EE"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endParaRPr lang="en-US" sz="2400" b="1" dirty="0">
              <a:solidFill>
                <a:srgbClr val="323E4F"/>
              </a:solidFill>
              <a:latin typeface="Calibri" panose="020F0502020204030204" pitchFamily="34" charset="0"/>
              <a:cs typeface="Times New Roman" panose="02020603050405020304" pitchFamily="18" charset="0"/>
            </a:endParaRPr>
          </a:p>
          <a:p>
            <a:pPr>
              <a:lnSpc>
                <a:spcPct val="120000"/>
              </a:lnSpc>
            </a:pPr>
            <a:r>
              <a:rPr lang="en-US" sz="2400" b="1" dirty="0">
                <a:solidFill>
                  <a:srgbClr val="323E4F"/>
                </a:solidFill>
                <a:latin typeface="Calibri" panose="020F0502020204030204" pitchFamily="34" charset="0"/>
                <a:cs typeface="Times New Roman" panose="02020603050405020304" pitchFamily="18" charset="0"/>
              </a:rPr>
              <a:t>pH ja </a:t>
            </a:r>
            <a:r>
              <a:rPr lang="en-US" sz="2400" b="1" dirty="0" err="1">
                <a:solidFill>
                  <a:srgbClr val="323E4F"/>
                </a:solidFill>
                <a:latin typeface="Calibri" panose="020F0502020204030204" pitchFamily="34" charset="0"/>
                <a:cs typeface="Times New Roman" panose="02020603050405020304" pitchFamily="18" charset="0"/>
              </a:rPr>
              <a:t>puhverdusvõime</a:t>
            </a:r>
            <a:r>
              <a:rPr lang="en-US" sz="2400" b="1" dirty="0">
                <a:solidFill>
                  <a:srgbClr val="323E4F"/>
                </a:solidFill>
                <a:latin typeface="Calibri" panose="020F0502020204030204" pitchFamily="34" charset="0"/>
                <a:cs typeface="Times New Roman" panose="02020603050405020304" pitchFamily="18" charset="0"/>
              </a:rPr>
              <a:t> </a:t>
            </a:r>
            <a:r>
              <a:rPr lang="en-US" sz="2400" dirty="0">
                <a:solidFill>
                  <a:srgbClr val="323E4F"/>
                </a:solidFill>
                <a:latin typeface="Calibri" panose="020F0502020204030204" pitchFamily="34" charset="0"/>
                <a:cs typeface="Times New Roman" panose="02020603050405020304" pitchFamily="18" charset="0"/>
              </a:rPr>
              <a:t>- </a:t>
            </a:r>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Vesinikueksponendi (</a:t>
            </a:r>
            <a:r>
              <a:rPr lang="et-EE"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pH</a:t>
            </a:r>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abil väljendatakse vee happelisust või aluselisust</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Aluselisus ehk </a:t>
            </a:r>
            <a:r>
              <a:rPr lang="et-EE" sz="24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leelisus</a:t>
            </a:r>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on vee võime neutraliseerida happeid tänu oma vesinikkarbonaadi-, karbonaadi- või hüdroksiidioonisisaldusele. </a:t>
            </a:r>
            <a:endParaRPr lang="en-US" sz="2400" dirty="0">
              <a:solidFill>
                <a:srgbClr val="323E4F"/>
              </a:solidFill>
              <a:latin typeface="Calibri" panose="020F0502020204030204" pitchFamily="34" charset="0"/>
              <a:cs typeface="Times New Roman" panose="02020603050405020304" pitchFamily="18" charset="0"/>
            </a:endParaRPr>
          </a:p>
          <a:p>
            <a:pPr>
              <a:lnSpc>
                <a:spcPct val="120000"/>
              </a:lnSpc>
            </a:pPr>
            <a:r>
              <a:rPr lang="en-US" sz="2400" b="1" dirty="0" err="1">
                <a:solidFill>
                  <a:srgbClr val="323E4F"/>
                </a:solidFill>
                <a:latin typeface="Calibri" panose="020F0502020204030204" pitchFamily="34" charset="0"/>
                <a:cs typeface="Times New Roman" panose="02020603050405020304" pitchFamily="18" charset="0"/>
              </a:rPr>
              <a:t>Naftasaadused</a:t>
            </a:r>
            <a:r>
              <a:rPr lang="en-US" sz="2400" dirty="0">
                <a:solidFill>
                  <a:srgbClr val="323E4F"/>
                </a:solidFill>
                <a:latin typeface="Calibri" panose="020F0502020204030204" pitchFamily="34" charset="0"/>
                <a:cs typeface="Times New Roman" panose="02020603050405020304" pitchFamily="18" charset="0"/>
              </a:rPr>
              <a:t> - </a:t>
            </a:r>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Üldjuhul mõistetakse vee naftasaadusesisalduse all mittepolaarsete orgaaniliste ühendite ehk süsivesinike summaarset sisaldust. </a:t>
            </a:r>
            <a:endPar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20000"/>
              </a:lnSpc>
            </a:pPr>
            <a:r>
              <a:rPr lang="en-US" sz="2400" b="1" dirty="0" err="1">
                <a:solidFill>
                  <a:srgbClr val="323E4F"/>
                </a:solidFill>
                <a:latin typeface="Calibri" panose="020F0502020204030204" pitchFamily="34" charset="0"/>
                <a:cs typeface="Times New Roman" panose="02020603050405020304" pitchFamily="18" charset="0"/>
              </a:rPr>
              <a:t>Rasvad</a:t>
            </a:r>
            <a:r>
              <a:rPr lang="en-US" sz="2400" b="1" dirty="0">
                <a:solidFill>
                  <a:srgbClr val="323E4F"/>
                </a:solidFill>
                <a:latin typeface="Calibri" panose="020F0502020204030204" pitchFamily="34" charset="0"/>
                <a:cs typeface="Times New Roman" panose="02020603050405020304" pitchFamily="18" charset="0"/>
              </a:rPr>
              <a:t> ja </a:t>
            </a:r>
            <a:r>
              <a:rPr lang="en-US" sz="2400" b="1" dirty="0" err="1">
                <a:solidFill>
                  <a:srgbClr val="323E4F"/>
                </a:solidFill>
                <a:latin typeface="Calibri" panose="020F0502020204030204" pitchFamily="34" charset="0"/>
                <a:cs typeface="Times New Roman" panose="02020603050405020304" pitchFamily="18" charset="0"/>
              </a:rPr>
              <a:t>õlid</a:t>
            </a:r>
            <a:r>
              <a:rPr lang="en-US" sz="2400" b="1" dirty="0">
                <a:solidFill>
                  <a:srgbClr val="323E4F"/>
                </a:solidFill>
                <a:latin typeface="Calibri" panose="020F0502020204030204" pitchFamily="34" charset="0"/>
                <a:cs typeface="Times New Roman" panose="02020603050405020304" pitchFamily="18" charset="0"/>
              </a:rPr>
              <a:t> </a:t>
            </a:r>
            <a:r>
              <a:rPr lang="en-US" sz="2400" dirty="0">
                <a:solidFill>
                  <a:srgbClr val="323E4F"/>
                </a:solidFill>
                <a:latin typeface="Calibri" panose="020F0502020204030204" pitchFamily="34" charset="0"/>
                <a:cs typeface="Times New Roman" panose="02020603050405020304" pitchFamily="18" charset="0"/>
              </a:rPr>
              <a:t>- </a:t>
            </a:r>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Nii taimsed kui ka loomsed rasvad ja õlid (ingl </a:t>
            </a:r>
            <a:r>
              <a:rPr lang="et-EE" sz="24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fat</a:t>
            </a:r>
            <a:r>
              <a:rPr lang="et-EE" sz="24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24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oil</a:t>
            </a:r>
            <a:r>
              <a:rPr lang="et-EE" sz="24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24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grease</a:t>
            </a:r>
            <a:r>
              <a:rPr lang="et-EE" sz="24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FOG) </a:t>
            </a:r>
            <a:endParaRPr lang="en-US" sz="2400" dirty="0">
              <a:solidFill>
                <a:srgbClr val="323E4F"/>
              </a:solidFill>
              <a:latin typeface="Calibri" panose="020F0502020204030204" pitchFamily="34" charset="0"/>
              <a:cs typeface="Times New Roman" panose="02020603050405020304" pitchFamily="18" charset="0"/>
            </a:endParaRPr>
          </a:p>
          <a:p>
            <a:pPr>
              <a:lnSpc>
                <a:spcPct val="120000"/>
              </a:lnSpc>
            </a:pPr>
            <a:r>
              <a:rPr lang="en-US" sz="2400" b="1" dirty="0" err="1">
                <a:solidFill>
                  <a:srgbClr val="323E4F"/>
                </a:solidFill>
                <a:latin typeface="Calibri" panose="020F0502020204030204" pitchFamily="34" charset="0"/>
                <a:cs typeface="Times New Roman" panose="02020603050405020304" pitchFamily="18" charset="0"/>
              </a:rPr>
              <a:t>Fenoolid</a:t>
            </a:r>
            <a:r>
              <a:rPr lang="en-US" sz="2400" b="1" dirty="0">
                <a:solidFill>
                  <a:srgbClr val="323E4F"/>
                </a:solidFill>
                <a:latin typeface="Calibri" panose="020F0502020204030204" pitchFamily="34" charset="0"/>
                <a:cs typeface="Times New Roman" panose="02020603050405020304" pitchFamily="18" charset="0"/>
              </a:rPr>
              <a:t> </a:t>
            </a:r>
            <a:r>
              <a:rPr lang="en-US" sz="2400" dirty="0">
                <a:solidFill>
                  <a:srgbClr val="323E4F"/>
                </a:solidFill>
                <a:latin typeface="Calibri" panose="020F0502020204030204" pitchFamily="34" charset="0"/>
                <a:cs typeface="Times New Roman" panose="02020603050405020304" pitchFamily="18" charset="0"/>
              </a:rPr>
              <a:t>- </a:t>
            </a:r>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Fenoolid on orgaanilised ained, milles OH-rühm on seotud aromaatse tuuma külge. </a:t>
            </a:r>
            <a:endParaRPr lang="en-US" sz="2400" dirty="0">
              <a:solidFill>
                <a:srgbClr val="323E4F"/>
              </a:solidFill>
              <a:latin typeface="Calibri" panose="020F0502020204030204" pitchFamily="34" charset="0"/>
              <a:cs typeface="Times New Roman" panose="02020603050405020304" pitchFamily="18" charset="0"/>
            </a:endParaRPr>
          </a:p>
          <a:p>
            <a:pPr>
              <a:lnSpc>
                <a:spcPct val="120000"/>
              </a:lnSpc>
            </a:pPr>
            <a:endParaRPr lang="en-US" sz="2400" b="1" dirty="0" err="1">
              <a:solidFill>
                <a:srgbClr val="323E4F"/>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872765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Reovett </a:t>
            </a:r>
            <a:r>
              <a:rPr lang="en-US" dirty="0" err="1"/>
              <a:t>iseloomustavad</a:t>
            </a:r>
            <a:r>
              <a:rPr lang="en-US" dirty="0"/>
              <a:t>  </a:t>
            </a:r>
            <a:r>
              <a:rPr lang="en-US" dirty="0" err="1"/>
              <a:t>reoained</a:t>
            </a:r>
            <a:endParaRPr lang="en-US" dirty="0"/>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838200" y="1825625"/>
            <a:ext cx="8677589" cy="4351338"/>
          </a:xfrm>
        </p:spPr>
        <p:txBody>
          <a:bodyPr anchor="ctr">
            <a:normAutofit/>
          </a:bodyPr>
          <a:lstStyle/>
          <a:p>
            <a:pPr>
              <a:lnSpc>
                <a:spcPct val="100000"/>
              </a:lnSpc>
            </a:pPr>
            <a:r>
              <a:rPr lang="en-US" sz="2400" b="1" dirty="0" err="1">
                <a:solidFill>
                  <a:srgbClr val="323E4F"/>
                </a:solidFill>
                <a:latin typeface="Calibri" panose="020F0502020204030204" pitchFamily="34" charset="0"/>
                <a:cs typeface="Times New Roman" panose="02020603050405020304" pitchFamily="18" charset="0"/>
              </a:rPr>
              <a:t>Ravimijäägid</a:t>
            </a:r>
            <a:r>
              <a:rPr lang="en-US" sz="2400" dirty="0">
                <a:solidFill>
                  <a:srgbClr val="323E4F"/>
                </a:solidFill>
                <a:latin typeface="Calibri" panose="020F0502020204030204" pitchFamily="34" charset="0"/>
                <a:cs typeface="Times New Roman" panose="02020603050405020304" pitchFamily="18" charset="0"/>
              </a:rPr>
              <a:t> - </a:t>
            </a:r>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Viimastel aastatel on keskkonnas, peamiselt vees, järjest enam tuvastatud ravimite toimeainete jääke</a:t>
            </a:r>
            <a:endParaRPr lang="en-US" sz="2400" dirty="0">
              <a:solidFill>
                <a:srgbClr val="323E4F"/>
              </a:solidFill>
              <a:latin typeface="Calibri" panose="020F0502020204030204" pitchFamily="34" charset="0"/>
              <a:cs typeface="Times New Roman" panose="02020603050405020304" pitchFamily="18" charset="0"/>
            </a:endParaRPr>
          </a:p>
          <a:p>
            <a:pPr>
              <a:lnSpc>
                <a:spcPct val="100000"/>
              </a:lnSpc>
            </a:pPr>
            <a:r>
              <a:rPr lang="en-US" sz="2400" b="1" dirty="0" err="1">
                <a:solidFill>
                  <a:srgbClr val="323E4F"/>
                </a:solidFill>
                <a:latin typeface="Calibri" panose="020F0502020204030204" pitchFamily="34" charset="0"/>
                <a:cs typeface="Times New Roman" panose="02020603050405020304" pitchFamily="18" charset="0"/>
              </a:rPr>
              <a:t>Mikroplast</a:t>
            </a:r>
            <a:r>
              <a:rPr lang="en-US" sz="2400" dirty="0">
                <a:solidFill>
                  <a:srgbClr val="323E4F"/>
                </a:solidFill>
                <a:latin typeface="Calibri" panose="020F0502020204030204" pitchFamily="34" charset="0"/>
                <a:cs typeface="Times New Roman" panose="02020603050405020304" pitchFamily="18" charset="0"/>
              </a:rPr>
              <a:t> - </a:t>
            </a:r>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Mikroplastiks nimetatakse kõiki vees mittelahustunud plastitükke, mille mõõtmed on väiksemad kui viis mm. </a:t>
            </a:r>
            <a:endPar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0000"/>
              </a:lnSpc>
            </a:pPr>
            <a:r>
              <a:rPr lang="en-US" sz="2400" b="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Patogeenid</a:t>
            </a:r>
            <a:r>
              <a:rPr lang="en-US" sz="24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Reoveega jõuavad ühiskanalisatsiooni ning puhastisse peaaegu kõik haigused, mis kanalisatsiooni­võrguga ühendatud elanikkonna seas liiguvad</a:t>
            </a:r>
            <a:endParaRPr lang="en-US" sz="2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8557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Reovees </a:t>
            </a:r>
            <a:r>
              <a:rPr lang="en-US" dirty="0" err="1"/>
              <a:t>olevad</a:t>
            </a:r>
            <a:r>
              <a:rPr lang="en-US" dirty="0"/>
              <a:t> </a:t>
            </a:r>
            <a:r>
              <a:rPr lang="en-US" dirty="0" err="1"/>
              <a:t>ohtlikud</a:t>
            </a:r>
            <a:r>
              <a:rPr lang="en-US" dirty="0"/>
              <a:t> </a:t>
            </a:r>
            <a:r>
              <a:rPr lang="en-US" dirty="0" err="1"/>
              <a:t>ained</a:t>
            </a:r>
            <a:endParaRPr lang="en-US" dirty="0"/>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838200" y="1825625"/>
            <a:ext cx="9009185" cy="4351338"/>
          </a:xfrm>
        </p:spPr>
        <p:txBody>
          <a:bodyPr anchor="ctr">
            <a:normAutofit fontScale="85000" lnSpcReduction="10000"/>
          </a:bodyPr>
          <a:lstStyle/>
          <a:p>
            <a:pPr>
              <a:lnSpc>
                <a:spcPct val="120000"/>
              </a:lnSpc>
            </a:pPr>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Ohtlikuks loetakse need ained, mis võivad ohustada inimese tervist või keskkonda</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ning</a:t>
            </a:r>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võivad</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pärssida</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r</a:t>
            </a:r>
            <a:r>
              <a:rPr lang="et-EE" sz="24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eoveepuhastuse</a:t>
            </a:r>
            <a:r>
              <a:rPr lang="et-EE"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t>
            </a:r>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toimimist</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400" dirty="0">
              <a:solidFill>
                <a:srgbClr val="323E4F"/>
              </a:solidFill>
              <a:latin typeface="Calibri" panose="020F0502020204030204" pitchFamily="34" charset="0"/>
              <a:cs typeface="Times New Roman" panose="02020603050405020304" pitchFamily="18" charset="0"/>
            </a:endParaRPr>
          </a:p>
          <a:p>
            <a:pPr lvl="1">
              <a:lnSpc>
                <a:spcPct val="120000"/>
              </a:lnSpc>
            </a:pPr>
            <a:r>
              <a:rPr lang="en-US" sz="2000" b="1" dirty="0" err="1">
                <a:solidFill>
                  <a:srgbClr val="323E4F"/>
                </a:solidFill>
                <a:latin typeface="Calibri" panose="020F0502020204030204" pitchFamily="34" charset="0"/>
                <a:cs typeface="Times New Roman" panose="02020603050405020304" pitchFamily="18" charset="0"/>
              </a:rPr>
              <a:t>raskemetallid</a:t>
            </a:r>
            <a:r>
              <a:rPr lang="en-US" sz="2000" dirty="0">
                <a:solidFill>
                  <a:srgbClr val="323E4F"/>
                </a:solidFill>
                <a:latin typeface="Calibri" panose="020F0502020204030204" pitchFamily="34" charset="0"/>
                <a:cs typeface="Times New Roman" panose="02020603050405020304" pitchFamily="18" charset="0"/>
              </a:rPr>
              <a:t> - </a:t>
            </a:r>
            <a:r>
              <a:rPr lang="et-EE" sz="2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avaldavad kahjulikku mõju veeloomade, muu loomastiku ja inimeste tervisele (nt allergilised reaktsioonid, nahalööbed, hingamisteede ärritus, seedetraktihäired, neerupuudulikkus, </a:t>
            </a:r>
            <a:r>
              <a:rPr lang="et-EE" sz="2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neurotoksilisus</a:t>
            </a:r>
            <a:r>
              <a:rPr lang="et-EE" sz="2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000" dirty="0">
              <a:solidFill>
                <a:srgbClr val="323E4F"/>
              </a:solidFill>
              <a:latin typeface="Calibri" panose="020F0502020204030204" pitchFamily="34" charset="0"/>
              <a:cs typeface="Times New Roman" panose="02020603050405020304" pitchFamily="18" charset="0"/>
            </a:endParaRPr>
          </a:p>
          <a:p>
            <a:pPr lvl="1">
              <a:lnSpc>
                <a:spcPct val="120000"/>
              </a:lnSpc>
            </a:pPr>
            <a:r>
              <a:rPr lang="et-EE" sz="2000" b="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polütsüklilised</a:t>
            </a:r>
            <a:r>
              <a:rPr lang="et-EE" sz="20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aromaatsed süsivesinikud (PAH</a:t>
            </a:r>
            <a:r>
              <a:rPr lang="en-US" sz="20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2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akumuleeruvad keskkonnas ning mõjutavad elusorganisme oma akuutse toksilisuse, mutageensuse ja kantserogeensusega</a:t>
            </a:r>
            <a:endParaRPr lang="en-US" sz="2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lvl="1">
              <a:lnSpc>
                <a:spcPct val="120000"/>
              </a:lnSpc>
            </a:pPr>
            <a:r>
              <a:rPr lang="en-US" sz="2000" b="1" dirty="0" err="1">
                <a:solidFill>
                  <a:srgbClr val="323E4F"/>
                </a:solidFill>
                <a:latin typeface="Calibri" panose="020F0502020204030204" pitchFamily="34" charset="0"/>
                <a:cs typeface="Times New Roman" panose="02020603050405020304" pitchFamily="18" charset="0"/>
              </a:rPr>
              <a:t>lenduvad</a:t>
            </a:r>
            <a:r>
              <a:rPr lang="en-US" sz="2000" b="1" dirty="0">
                <a:solidFill>
                  <a:srgbClr val="323E4F"/>
                </a:solidFill>
                <a:latin typeface="Calibri" panose="020F0502020204030204" pitchFamily="34" charset="0"/>
                <a:cs typeface="Times New Roman" panose="02020603050405020304" pitchFamily="18" charset="0"/>
              </a:rPr>
              <a:t> </a:t>
            </a:r>
            <a:r>
              <a:rPr lang="en-US" sz="2000" b="1" dirty="0" err="1">
                <a:solidFill>
                  <a:srgbClr val="323E4F"/>
                </a:solidFill>
                <a:latin typeface="Calibri" panose="020F0502020204030204" pitchFamily="34" charset="0"/>
                <a:cs typeface="Times New Roman" panose="02020603050405020304" pitchFamily="18" charset="0"/>
              </a:rPr>
              <a:t>orgaanilised</a:t>
            </a:r>
            <a:r>
              <a:rPr lang="en-US" sz="2000" b="1" dirty="0">
                <a:solidFill>
                  <a:srgbClr val="323E4F"/>
                </a:solidFill>
                <a:latin typeface="Calibri" panose="020F0502020204030204" pitchFamily="34" charset="0"/>
                <a:cs typeface="Times New Roman" panose="02020603050405020304" pitchFamily="18" charset="0"/>
              </a:rPr>
              <a:t> </a:t>
            </a:r>
            <a:r>
              <a:rPr lang="en-US" sz="2000" b="1" dirty="0" err="1">
                <a:solidFill>
                  <a:srgbClr val="323E4F"/>
                </a:solidFill>
                <a:latin typeface="Calibri" panose="020F0502020204030204" pitchFamily="34" charset="0"/>
                <a:cs typeface="Times New Roman" panose="02020603050405020304" pitchFamily="18" charset="0"/>
              </a:rPr>
              <a:t>ühendid</a:t>
            </a:r>
            <a:r>
              <a:rPr lang="en-US" sz="2000" b="1" dirty="0">
                <a:solidFill>
                  <a:srgbClr val="323E4F"/>
                </a:solidFill>
                <a:latin typeface="Calibri" panose="020F0502020204030204" pitchFamily="34" charset="0"/>
                <a:cs typeface="Times New Roman" panose="02020603050405020304" pitchFamily="18" charset="0"/>
              </a:rPr>
              <a:t> </a:t>
            </a:r>
            <a:r>
              <a:rPr lang="en-US" sz="2000" dirty="0">
                <a:solidFill>
                  <a:srgbClr val="323E4F"/>
                </a:solidFill>
                <a:latin typeface="Calibri" panose="020F0502020204030204" pitchFamily="34" charset="0"/>
                <a:cs typeface="Times New Roman" panose="02020603050405020304" pitchFamily="18" charset="0"/>
              </a:rPr>
              <a:t>-</a:t>
            </a:r>
            <a:r>
              <a:rPr lang="et-EE" sz="2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ained, mis muutuvad vedelikust kergesti auruks ning võivad pikemaajalisel kokkupuutel põhjustada maksa-, neeru- ja kesknärvisüsteemi kahjustusi</a:t>
            </a:r>
            <a:r>
              <a:rPr lang="en-US" sz="2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US" sz="2000" dirty="0">
              <a:solidFill>
                <a:srgbClr val="323E4F"/>
              </a:solidFill>
              <a:latin typeface="Calibri" panose="020F0502020204030204" pitchFamily="34" charset="0"/>
              <a:cs typeface="Times New Roman" panose="02020603050405020304" pitchFamily="18" charset="0"/>
            </a:endParaRPr>
          </a:p>
          <a:p>
            <a:pPr lvl="1">
              <a:lnSpc>
                <a:spcPct val="120000"/>
              </a:lnSpc>
            </a:pPr>
            <a:r>
              <a:rPr lang="et-EE" sz="20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tinaorgaanilised ühendid</a:t>
            </a:r>
            <a:r>
              <a:rPr lang="en-US" sz="20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r>
              <a:rPr lang="et-EE" sz="2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püsivad, </a:t>
            </a:r>
            <a:r>
              <a:rPr lang="et-EE" sz="2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bioakumuleeruvad</a:t>
            </a:r>
            <a:r>
              <a:rPr lang="et-EE" sz="2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ja toksilised ained. Mõjutavad oma mürgisusega maksa, närvirakke ning immuunsüsteemi eest vastutavaid rakke; põhjustavad kalade soo muutumist</a:t>
            </a:r>
            <a:r>
              <a:rPr lang="en-US" sz="2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p>
          <a:p>
            <a:pPr marL="0" indent="0">
              <a:buNone/>
            </a:pPr>
            <a:endParaRPr lang="en-EE" sz="2400" dirty="0"/>
          </a:p>
        </p:txBody>
      </p:sp>
    </p:spTree>
    <p:extLst>
      <p:ext uri="{BB962C8B-B14F-4D97-AF65-F5344CB8AC3E}">
        <p14:creationId xmlns:p14="http://schemas.microsoft.com/office/powerpoint/2010/main" val="420413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Reovees </a:t>
            </a:r>
            <a:r>
              <a:rPr lang="en-US" dirty="0" err="1"/>
              <a:t>olevad</a:t>
            </a:r>
            <a:r>
              <a:rPr lang="en-US" dirty="0"/>
              <a:t> </a:t>
            </a:r>
            <a:r>
              <a:rPr lang="en-US" dirty="0" err="1"/>
              <a:t>ohtlikud</a:t>
            </a:r>
            <a:r>
              <a:rPr lang="en-US" dirty="0"/>
              <a:t> </a:t>
            </a:r>
            <a:r>
              <a:rPr lang="en-US" dirty="0" err="1"/>
              <a:t>ained</a:t>
            </a:r>
            <a:endParaRPr lang="en-US" dirty="0"/>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838200" y="1825625"/>
            <a:ext cx="9682424" cy="4351338"/>
          </a:xfrm>
        </p:spPr>
        <p:txBody>
          <a:bodyPr anchor="ctr">
            <a:normAutofit fontScale="77500" lnSpcReduction="20000"/>
          </a:bodyPr>
          <a:lstStyle/>
          <a:p>
            <a:pPr lvl="1">
              <a:lnSpc>
                <a:spcPct val="120000"/>
              </a:lnSpc>
            </a:pPr>
            <a:r>
              <a:rPr lang="en-US" sz="2400" b="1"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F</a:t>
            </a:r>
            <a:r>
              <a:rPr lang="et-EE" sz="2400" b="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talaadid</a:t>
            </a:r>
            <a:r>
              <a:rPr lang="en-US" sz="24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toitu, keskkonda ja inimorganismi akumuleeruvad (sh </a:t>
            </a:r>
            <a:r>
              <a:rPr lang="et-EE"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bioakumuleeruvad</a:t>
            </a:r>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ühendid, mis lagunevad kiiresti, on kantserogeensed ning mittepüsivad. Võivad põhjustada närvisüsteemihäireid ja </a:t>
            </a:r>
            <a:r>
              <a:rPr lang="et-EE"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sündivuse</a:t>
            </a:r>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vähenemist (suguhormoonide taseme muutumine), kahjustada hormoonsüsteemi, neere ja maksa ning </a:t>
            </a:r>
            <a:r>
              <a:rPr lang="et-EE"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ägendada</a:t>
            </a:r>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nahapõletikke</a:t>
            </a:r>
            <a:endParaRPr lang="en-US" sz="2400" b="1" dirty="0">
              <a:solidFill>
                <a:srgbClr val="323E4F"/>
              </a:solidFill>
              <a:latin typeface="Calibri" panose="020F0502020204030204" pitchFamily="34" charset="0"/>
              <a:cs typeface="Times New Roman" panose="02020603050405020304" pitchFamily="18" charset="0"/>
            </a:endParaRPr>
          </a:p>
          <a:p>
            <a:pPr lvl="1">
              <a:lnSpc>
                <a:spcPct val="120000"/>
              </a:lnSpc>
            </a:pPr>
            <a:r>
              <a:rPr lang="et-EE" sz="2400" b="1" dirty="0" err="1">
                <a:solidFill>
                  <a:srgbClr val="323E4F"/>
                </a:solidFill>
                <a:latin typeface="Calibri" panose="020F0502020204030204" pitchFamily="34" charset="0"/>
                <a:cs typeface="Times New Roman" panose="02020603050405020304" pitchFamily="18" charset="0"/>
              </a:rPr>
              <a:t>polübroomitud</a:t>
            </a:r>
            <a:r>
              <a:rPr lang="et-EE" sz="2400" b="1" dirty="0">
                <a:solidFill>
                  <a:srgbClr val="323E4F"/>
                </a:solidFill>
                <a:latin typeface="Calibri" panose="020F0502020204030204" pitchFamily="34" charset="0"/>
                <a:cs typeface="Times New Roman" panose="02020603050405020304" pitchFamily="18" charset="0"/>
              </a:rPr>
              <a:t> ühendid (PBDE) </a:t>
            </a:r>
            <a:r>
              <a:rPr lang="en-US" sz="2400" dirty="0">
                <a:solidFill>
                  <a:srgbClr val="323E4F"/>
                </a:solidFill>
                <a:latin typeface="Calibri" panose="020F0502020204030204" pitchFamily="34" charset="0"/>
                <a:cs typeface="Times New Roman" panose="02020603050405020304" pitchFamily="18" charset="0"/>
              </a:rPr>
              <a:t>- </a:t>
            </a:r>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looduses püsivad </a:t>
            </a:r>
            <a:r>
              <a:rPr lang="et-EE"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bioakumuleeruvad</a:t>
            </a:r>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ühendid, mis toodetes aitavad aeglustada süttimist. Kogunevad inimese verre, rinnapiima, rasvkoesse, põhjustades maksa- ja närvikahjustusi ning kahjustavad hormoonsüsteemi;</a:t>
            </a:r>
            <a:endParaRPr lang="en-US" sz="2400" dirty="0">
              <a:solidFill>
                <a:srgbClr val="323E4F"/>
              </a:solidFill>
              <a:latin typeface="Calibri" panose="020F0502020204030204" pitchFamily="34" charset="0"/>
              <a:cs typeface="Times New Roman" panose="02020603050405020304" pitchFamily="18" charset="0"/>
            </a:endParaRPr>
          </a:p>
          <a:p>
            <a:pPr lvl="1">
              <a:lnSpc>
                <a:spcPct val="120000"/>
              </a:lnSpc>
            </a:pPr>
            <a:r>
              <a:rPr lang="et-EE" sz="2400" b="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kloroalkaanid</a:t>
            </a:r>
            <a:r>
              <a:rPr lang="et-EE" sz="24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väga püsivad, bioloogiliselt mittelagunevad ja veeorganismidele mürgised ühendid. Lühiahelaga klooritud parafiinid (SCCP) on keskkonnale ohtlikumad kui klooritud parafiinid (MCCP);</a:t>
            </a:r>
            <a:endParaRPr lang="en-US"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endParaRPr>
          </a:p>
          <a:p>
            <a:pPr lvl="1">
              <a:lnSpc>
                <a:spcPct val="120000"/>
              </a:lnSpc>
            </a:pPr>
            <a:r>
              <a:rPr lang="et-EE" sz="2400" b="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perfluoritud</a:t>
            </a:r>
            <a:r>
              <a:rPr lang="et-EE" sz="24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ühendid (PCF</a:t>
            </a:r>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keskkonnas püsivad, toksilised ja akumuleeruvad (sh </a:t>
            </a:r>
            <a:r>
              <a:rPr lang="et-EE" sz="2400"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bioakumuleeruvad</a:t>
            </a:r>
            <a:r>
              <a:rPr lang="et-EE" sz="24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ained. Mõjutavad arengut ning hormoonsüsteemi, organismis kogunevad maksa;</a:t>
            </a:r>
            <a:endPar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874311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C7A27DD9-5605-E94F-D2D2-2B6012389E6C}"/>
              </a:ext>
            </a:extLst>
          </p:cNvPr>
          <p:cNvSpPr>
            <a:spLocks noGrp="1"/>
          </p:cNvSpPr>
          <p:nvPr>
            <p:ph type="title"/>
          </p:nvPr>
        </p:nvSpPr>
        <p:spPr/>
        <p:txBody>
          <a:bodyPr/>
          <a:lstStyle/>
          <a:p>
            <a:r>
              <a:rPr lang="en-US" sz="4400" dirty="0"/>
              <a:t>Inimtekeline </a:t>
            </a:r>
            <a:r>
              <a:rPr lang="en-US" sz="4400" dirty="0" err="1"/>
              <a:t>veeringe</a:t>
            </a:r>
            <a:endParaRPr lang="en-US" dirty="0"/>
          </a:p>
        </p:txBody>
      </p:sp>
      <p:pic>
        <p:nvPicPr>
          <p:cNvPr id="10" name="Pilt 9">
            <a:extLst>
              <a:ext uri="{FF2B5EF4-FFF2-40B4-BE49-F238E27FC236}">
                <a16:creationId xmlns:a16="http://schemas.microsoft.com/office/drawing/2014/main" id="{082CEF6F-3F67-BAEA-FAE7-674AC39C28A6}"/>
              </a:ext>
            </a:extLst>
          </p:cNvPr>
          <p:cNvPicPr>
            <a:picLocks noChangeAspect="1"/>
          </p:cNvPicPr>
          <p:nvPr/>
        </p:nvPicPr>
        <p:blipFill>
          <a:blip r:embed="rId2"/>
          <a:stretch>
            <a:fillRect/>
          </a:stretch>
        </p:blipFill>
        <p:spPr>
          <a:xfrm>
            <a:off x="6031531" y="1832498"/>
            <a:ext cx="5322269" cy="2883658"/>
          </a:xfrm>
          <a:prstGeom prst="rect">
            <a:avLst/>
          </a:prstGeom>
        </p:spPr>
      </p:pic>
      <p:sp>
        <p:nvSpPr>
          <p:cNvPr id="11" name="Content Placeholder 8">
            <a:extLst>
              <a:ext uri="{FF2B5EF4-FFF2-40B4-BE49-F238E27FC236}">
                <a16:creationId xmlns:a16="http://schemas.microsoft.com/office/drawing/2014/main" id="{9539FC65-F74D-E925-8E12-B41D8F3F9142}"/>
              </a:ext>
            </a:extLst>
          </p:cNvPr>
          <p:cNvSpPr>
            <a:spLocks noGrp="1"/>
          </p:cNvSpPr>
          <p:nvPr>
            <p:ph idx="1"/>
          </p:nvPr>
        </p:nvSpPr>
        <p:spPr>
          <a:xfrm>
            <a:off x="1077660" y="1825624"/>
            <a:ext cx="4816363" cy="3759927"/>
          </a:xfrm>
        </p:spPr>
        <p:txBody>
          <a:bodyPr anchor="t">
            <a:normAutofit fontScale="85000" lnSpcReduction="10000"/>
          </a:bodyPr>
          <a:lstStyle/>
          <a:p>
            <a:pPr marL="0" indent="0">
              <a:lnSpc>
                <a:spcPct val="110000"/>
              </a:lnSpc>
              <a:buNone/>
            </a:pPr>
            <a:r>
              <a:rPr lang="en-US" sz="2000" u="sng" dirty="0" err="1"/>
              <a:t>Reoveeallikad</a:t>
            </a:r>
            <a:endParaRPr lang="en-US" sz="2000" u="sng" dirty="0"/>
          </a:p>
          <a:p>
            <a:pPr marL="0" indent="0">
              <a:lnSpc>
                <a:spcPct val="110000"/>
              </a:lnSpc>
              <a:buNone/>
            </a:pPr>
            <a:r>
              <a:rPr lang="en-US" sz="2000" u="sng" dirty="0"/>
              <a:t>Reovesi</a:t>
            </a:r>
            <a:r>
              <a:rPr lang="en-US" sz="2000" dirty="0"/>
              <a:t> -  on </a:t>
            </a:r>
            <a:r>
              <a:rPr lang="en-US" sz="2000" dirty="0" err="1"/>
              <a:t>olmes</a:t>
            </a:r>
            <a:r>
              <a:rPr lang="en-US" sz="2000" dirty="0"/>
              <a:t>, </a:t>
            </a:r>
            <a:r>
              <a:rPr lang="en-US" sz="2000" dirty="0" err="1"/>
              <a:t>tööstuses</a:t>
            </a:r>
            <a:r>
              <a:rPr lang="en-US" sz="2000" dirty="0"/>
              <a:t> </a:t>
            </a:r>
            <a:r>
              <a:rPr lang="en-US" sz="2000" dirty="0" err="1"/>
              <a:t>või</a:t>
            </a:r>
            <a:r>
              <a:rPr lang="en-US" sz="2000" dirty="0"/>
              <a:t> </a:t>
            </a:r>
            <a:r>
              <a:rPr lang="en-US" sz="2000" dirty="0" err="1"/>
              <a:t>muus</a:t>
            </a:r>
            <a:r>
              <a:rPr lang="en-US" sz="2000" dirty="0"/>
              <a:t> </a:t>
            </a:r>
            <a:r>
              <a:rPr lang="en-US" sz="2000" dirty="0" err="1"/>
              <a:t>tootmises</a:t>
            </a:r>
            <a:r>
              <a:rPr lang="en-US" sz="2000" dirty="0"/>
              <a:t> </a:t>
            </a:r>
            <a:r>
              <a:rPr lang="en-US" sz="2000" dirty="0" err="1"/>
              <a:t>tekkinud</a:t>
            </a:r>
            <a:r>
              <a:rPr lang="en-US" sz="2000" dirty="0"/>
              <a:t> </a:t>
            </a:r>
            <a:r>
              <a:rPr lang="en-US" sz="2000" dirty="0" err="1"/>
              <a:t>vesi</a:t>
            </a:r>
            <a:r>
              <a:rPr lang="en-US" sz="2000" dirty="0"/>
              <a:t>, mis </a:t>
            </a:r>
            <a:r>
              <a:rPr lang="en-US" sz="2000" dirty="0" err="1"/>
              <a:t>ületab</a:t>
            </a:r>
            <a:r>
              <a:rPr lang="en-US" sz="2000" dirty="0"/>
              <a:t> </a:t>
            </a:r>
            <a:r>
              <a:rPr lang="en-US" sz="2000" dirty="0" err="1"/>
              <a:t>kehtestatud</a:t>
            </a:r>
            <a:r>
              <a:rPr lang="en-US" sz="2000" dirty="0"/>
              <a:t> </a:t>
            </a:r>
            <a:r>
              <a:rPr lang="en-US" sz="2000" dirty="0" err="1"/>
              <a:t>heite</a:t>
            </a:r>
            <a:r>
              <a:rPr lang="en-US" sz="2000" dirty="0"/>
              <a:t> </a:t>
            </a:r>
            <a:r>
              <a:rPr lang="en-US" sz="2000" dirty="0" err="1"/>
              <a:t>piirväärtusi</a:t>
            </a:r>
            <a:r>
              <a:rPr lang="en-US" sz="2000" dirty="0"/>
              <a:t> ja </a:t>
            </a:r>
            <a:r>
              <a:rPr lang="en-US" sz="2000" dirty="0" err="1"/>
              <a:t>mida</a:t>
            </a:r>
            <a:r>
              <a:rPr lang="en-US" sz="2000" dirty="0"/>
              <a:t> </a:t>
            </a:r>
            <a:r>
              <a:rPr lang="en-US" sz="2000" dirty="0" err="1"/>
              <a:t>tuleb</a:t>
            </a:r>
            <a:r>
              <a:rPr lang="en-US" sz="2000" dirty="0"/>
              <a:t> </a:t>
            </a:r>
            <a:r>
              <a:rPr lang="en-US" sz="2000" dirty="0" err="1"/>
              <a:t>enne</a:t>
            </a:r>
            <a:r>
              <a:rPr lang="en-US" sz="2000" dirty="0"/>
              <a:t> </a:t>
            </a:r>
            <a:r>
              <a:rPr lang="en-US" sz="2000" dirty="0" err="1"/>
              <a:t>suublasse</a:t>
            </a:r>
            <a:r>
              <a:rPr lang="en-US" sz="2000" dirty="0"/>
              <a:t> </a:t>
            </a:r>
            <a:r>
              <a:rPr lang="en-US" sz="2000" dirty="0" err="1"/>
              <a:t>juhtimist</a:t>
            </a:r>
            <a:r>
              <a:rPr lang="en-US" sz="2000" dirty="0"/>
              <a:t> </a:t>
            </a:r>
            <a:r>
              <a:rPr lang="en-US" sz="2000" dirty="0" err="1"/>
              <a:t>puhastada</a:t>
            </a:r>
            <a:endParaRPr lang="en-US" sz="2000" dirty="0"/>
          </a:p>
          <a:p>
            <a:pPr marL="0" indent="0">
              <a:lnSpc>
                <a:spcPct val="110000"/>
              </a:lnSpc>
              <a:buNone/>
            </a:pPr>
            <a:r>
              <a:rPr lang="en-US" sz="2000" dirty="0" err="1"/>
              <a:t>Reovesi</a:t>
            </a:r>
            <a:r>
              <a:rPr lang="en-US" sz="2000" dirty="0"/>
              <a:t> </a:t>
            </a:r>
            <a:r>
              <a:rPr lang="en-US" sz="2000" dirty="0" err="1"/>
              <a:t>lähutvalt</a:t>
            </a:r>
            <a:r>
              <a:rPr lang="en-US" sz="2000" dirty="0"/>
              <a:t> vee </a:t>
            </a:r>
            <a:r>
              <a:rPr lang="en-US" sz="2000" dirty="0" err="1"/>
              <a:t>kasutusviisist</a:t>
            </a:r>
            <a:r>
              <a:rPr lang="en-US" sz="2000" dirty="0"/>
              <a:t>:</a:t>
            </a:r>
          </a:p>
          <a:p>
            <a:pPr lvl="1">
              <a:lnSpc>
                <a:spcPct val="110000"/>
              </a:lnSpc>
            </a:pPr>
            <a:r>
              <a:rPr lang="en-US" sz="2000" dirty="0" err="1"/>
              <a:t>Olmereovesi</a:t>
            </a:r>
            <a:endParaRPr lang="en-US" sz="2000" dirty="0"/>
          </a:p>
          <a:p>
            <a:pPr lvl="1">
              <a:lnSpc>
                <a:spcPct val="110000"/>
              </a:lnSpc>
            </a:pPr>
            <a:r>
              <a:rPr lang="en-US" sz="2000" dirty="0" err="1"/>
              <a:t>Tootmisreovesi</a:t>
            </a:r>
            <a:endParaRPr lang="en-US" sz="2000" dirty="0"/>
          </a:p>
          <a:p>
            <a:pPr lvl="1">
              <a:lnSpc>
                <a:spcPct val="110000"/>
              </a:lnSpc>
            </a:pPr>
            <a:r>
              <a:rPr lang="en-US" sz="2000" dirty="0" err="1"/>
              <a:t>Saastunud</a:t>
            </a:r>
            <a:r>
              <a:rPr lang="en-US" sz="2000" dirty="0"/>
              <a:t> </a:t>
            </a:r>
            <a:r>
              <a:rPr lang="en-US" sz="2000" dirty="0" err="1"/>
              <a:t>sademevesi</a:t>
            </a:r>
            <a:endParaRPr lang="en-US" sz="2000" dirty="0"/>
          </a:p>
          <a:p>
            <a:pPr lvl="1">
              <a:lnSpc>
                <a:spcPct val="110000"/>
              </a:lnSpc>
            </a:pPr>
            <a:r>
              <a:rPr lang="en-US" sz="2000" dirty="0" err="1"/>
              <a:t>Maakasutusest</a:t>
            </a:r>
            <a:r>
              <a:rPr lang="en-US" sz="2000" dirty="0"/>
              <a:t> </a:t>
            </a:r>
            <a:r>
              <a:rPr lang="en-US" sz="2000" dirty="0" err="1"/>
              <a:t>pärinev</a:t>
            </a:r>
            <a:r>
              <a:rPr lang="en-US" sz="2000" dirty="0"/>
              <a:t> </a:t>
            </a:r>
            <a:r>
              <a:rPr lang="en-US" sz="2000" dirty="0" err="1"/>
              <a:t>saastunud</a:t>
            </a:r>
            <a:r>
              <a:rPr lang="en-US" sz="2000" dirty="0"/>
              <a:t> </a:t>
            </a:r>
            <a:r>
              <a:rPr lang="en-US" sz="2000" dirty="0" err="1"/>
              <a:t>vesi</a:t>
            </a:r>
            <a:r>
              <a:rPr lang="en-US" sz="2000" dirty="0"/>
              <a:t> </a:t>
            </a:r>
          </a:p>
          <a:p>
            <a:pPr marL="0" indent="0">
              <a:lnSpc>
                <a:spcPct val="110000"/>
              </a:lnSpc>
              <a:buNone/>
            </a:pPr>
            <a:r>
              <a:rPr lang="en-US" sz="2000" u="sng" dirty="0" err="1"/>
              <a:t>Heitvesi</a:t>
            </a:r>
            <a:r>
              <a:rPr lang="en-US" sz="2000" dirty="0"/>
              <a:t> – </a:t>
            </a:r>
            <a:r>
              <a:rPr lang="en-US" sz="2000" dirty="0" err="1"/>
              <a:t>kasutusel</a:t>
            </a:r>
            <a:r>
              <a:rPr lang="en-US" sz="2000" dirty="0"/>
              <a:t> </a:t>
            </a:r>
            <a:r>
              <a:rPr lang="en-US" sz="2000" dirty="0" err="1"/>
              <a:t>olnud</a:t>
            </a:r>
            <a:r>
              <a:rPr lang="en-US" sz="2000" dirty="0"/>
              <a:t> </a:t>
            </a:r>
            <a:r>
              <a:rPr lang="en-US" sz="2000" dirty="0" err="1"/>
              <a:t>vesi</a:t>
            </a:r>
            <a:endParaRPr lang="en-US" sz="2000" dirty="0"/>
          </a:p>
        </p:txBody>
      </p:sp>
    </p:spTree>
    <p:extLst>
      <p:ext uri="{BB962C8B-B14F-4D97-AF65-F5344CB8AC3E}">
        <p14:creationId xmlns:p14="http://schemas.microsoft.com/office/powerpoint/2010/main" val="11559772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Reovees </a:t>
            </a:r>
            <a:r>
              <a:rPr lang="en-US" dirty="0" err="1"/>
              <a:t>olevad</a:t>
            </a:r>
            <a:r>
              <a:rPr lang="en-US" dirty="0"/>
              <a:t> </a:t>
            </a:r>
            <a:r>
              <a:rPr lang="en-US" dirty="0" err="1"/>
              <a:t>ohtlikud</a:t>
            </a:r>
            <a:r>
              <a:rPr lang="en-US" dirty="0"/>
              <a:t> </a:t>
            </a:r>
            <a:r>
              <a:rPr lang="en-US" dirty="0" err="1"/>
              <a:t>ained</a:t>
            </a:r>
            <a:endParaRPr lang="en-US" dirty="0"/>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838200" y="1825625"/>
            <a:ext cx="9682424" cy="4351338"/>
          </a:xfrm>
        </p:spPr>
        <p:txBody>
          <a:bodyPr anchor="ctr">
            <a:normAutofit fontScale="92500" lnSpcReduction="20000"/>
          </a:bodyPr>
          <a:lstStyle/>
          <a:p>
            <a:pPr lvl="1">
              <a:lnSpc>
                <a:spcPct val="120000"/>
              </a:lnSpc>
            </a:pPr>
            <a:r>
              <a:rPr lang="et-EE" sz="2400" b="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dioksiinid</a:t>
            </a:r>
            <a:r>
              <a:rPr lang="et-EE" sz="24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ja </a:t>
            </a:r>
            <a:r>
              <a:rPr lang="et-EE" sz="2400" b="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furaanid</a:t>
            </a:r>
            <a:r>
              <a:rPr lang="et-EE" sz="24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inimorganismis ja mereelustikus </a:t>
            </a:r>
            <a:r>
              <a:rPr lang="et-EE"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bioakumuleeruvad</a:t>
            </a:r>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ühendid, kantserogeensed, halvasti lahustuvad, äärmiselt püsivad. </a:t>
            </a:r>
            <a:r>
              <a:rPr lang="et-EE"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Dioksiinid</a:t>
            </a:r>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imenduvad rasvkoesse ning ladestuvad toiduahelas;</a:t>
            </a:r>
            <a:endPar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lvl="1">
              <a:lnSpc>
                <a:spcPct val="120000"/>
              </a:lnSpc>
            </a:pPr>
            <a:r>
              <a:rPr lang="et-EE" sz="2400" b="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heksabromotsüklododekaan</a:t>
            </a:r>
            <a:r>
              <a:rPr lang="et-EE" sz="24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(HBCDD-d) </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fi-FI"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lipofiilne</a:t>
            </a:r>
            <a:r>
              <a:rPr lang="fi-FI"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fi-FI"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püsiv</a:t>
            </a:r>
            <a:r>
              <a:rPr lang="fi-FI"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fi-FI"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orgaaniline</a:t>
            </a:r>
            <a:r>
              <a:rPr lang="fi-FI"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saasteaine, </a:t>
            </a:r>
            <a:r>
              <a:rPr lang="fi-FI"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mereelustikus</a:t>
            </a:r>
            <a:r>
              <a:rPr lang="fi-FI"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ja </a:t>
            </a:r>
            <a:r>
              <a:rPr lang="fi-FI"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keskkonnas</a:t>
            </a:r>
            <a:r>
              <a:rPr lang="fi-FI"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fi-FI"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bioakumuleeruv</a:t>
            </a:r>
            <a:r>
              <a:rPr lang="fi-FI"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lvl="1">
              <a:lnSpc>
                <a:spcPct val="120000"/>
              </a:lnSpc>
            </a:pPr>
            <a:r>
              <a:rPr lang="et-EE" sz="2400" b="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polüklooritud</a:t>
            </a:r>
            <a:r>
              <a:rPr lang="et-EE" sz="24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2400" b="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bifenüülid</a:t>
            </a:r>
            <a:r>
              <a:rPr lang="et-EE" sz="24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(PCB) </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kantserogeensed ja mutageensed ained, mis võivad akumuleeruda rasvkoes. PCB-d võivad põhjustada siseorgani-, aju- ja nahahaigusi ning mõjutada immuunsüsteemi, närvisüsteemi ja reproduktiivsust;</a:t>
            </a:r>
            <a:endPar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lvl="1">
              <a:lnSpc>
                <a:spcPct val="120000"/>
              </a:lnSpc>
            </a:pPr>
            <a:r>
              <a:rPr lang="et-EE" sz="24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pestitsiidid ja insektitsiidid</a:t>
            </a:r>
            <a:r>
              <a:rPr lang="en-US" sz="24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väga mürgised ained, mis avaldavad ägedat toksilist mõju inimestele ja kariloomadele. Võivad kahjustada maksa ning mõjutada hingamisteid ja närvisüsteemi</a:t>
            </a:r>
            <a:endParaRPr lang="en-EE" sz="2400" dirty="0"/>
          </a:p>
        </p:txBody>
      </p:sp>
    </p:spTree>
    <p:extLst>
      <p:ext uri="{BB962C8B-B14F-4D97-AF65-F5344CB8AC3E}">
        <p14:creationId xmlns:p14="http://schemas.microsoft.com/office/powerpoint/2010/main" val="18109305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err="1"/>
              <a:t>Asulareovee</a:t>
            </a:r>
            <a:r>
              <a:rPr lang="en-US" dirty="0"/>
              <a:t> </a:t>
            </a:r>
            <a:r>
              <a:rPr lang="en-US" dirty="0" err="1"/>
              <a:t>komponendid</a:t>
            </a:r>
            <a:endParaRPr lang="en-US" dirty="0"/>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702527" y="1505415"/>
            <a:ext cx="10270273" cy="4987460"/>
          </a:xfrm>
        </p:spPr>
        <p:txBody>
          <a:bodyPr anchor="ctr">
            <a:noAutofit/>
          </a:bodyPr>
          <a:lstStyle/>
          <a:p>
            <a:pPr algn="just">
              <a:lnSpc>
                <a:spcPct val="100000"/>
              </a:lnSpc>
              <a:spcAft>
                <a:spcPts val="1200"/>
              </a:spcAft>
            </a:pPr>
            <a:r>
              <a:rPr lang="et-EE" sz="1800" b="1"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Olmereovesi</a:t>
            </a:r>
            <a:r>
              <a:rPr lang="et-EE" sz="18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 pärineb peamiselt asumite elanikelt ning selle hulk on suures osas võrdne nende tarbitud joogiveega. Olmereoveega sarnaneb asutustes ja ettevõtetes tekkiv olmereovesi, erinevus on tarbimisrežiimis. Elanikud tarbivad vett 365 päeva aastas, asutused ja ettevõtted aga olenevalt töökorraldusest 100</a:t>
            </a:r>
            <a:r>
              <a:rPr lang="et-EE" sz="1800" dirty="0">
                <a:solidFill>
                  <a:srgbClr val="323E4F"/>
                </a:solidFill>
                <a:latin typeface="Calibri" panose="020F0502020204030204" pitchFamily="34" charset="0"/>
                <a:ea typeface="Times New Roman" panose="02020603050405020304" pitchFamily="18" charset="0"/>
                <a:cs typeface="Calibri" panose="020F0502020204030204" pitchFamily="34" charset="0"/>
              </a:rPr>
              <a:t>−</a:t>
            </a:r>
            <a:r>
              <a:rPr lang="et-EE" sz="18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365 (tüüpiline on 225</a:t>
            </a:r>
            <a:r>
              <a:rPr lang="et-EE" sz="1800" dirty="0">
                <a:solidFill>
                  <a:srgbClr val="323E4F"/>
                </a:solidFill>
                <a:latin typeface="Calibri" panose="020F0502020204030204" pitchFamily="34" charset="0"/>
                <a:ea typeface="Times New Roman" panose="02020603050405020304" pitchFamily="18" charset="0"/>
                <a:cs typeface="Calibri" panose="020F0502020204030204" pitchFamily="34" charset="0"/>
              </a:rPr>
              <a:t>−</a:t>
            </a:r>
            <a:r>
              <a:rPr lang="et-EE" sz="18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275) päeva, ning nende veekasutus on erinev nii ööpäeva kui ka nädalapäevade lõikes. Näiteks koolid on avatud vaid tööpäevadel ja töö ajal ning koolivaheaegadel on nende veekasutus minimaalne. </a:t>
            </a:r>
          </a:p>
          <a:p>
            <a:pPr algn="just">
              <a:lnSpc>
                <a:spcPct val="100000"/>
              </a:lnSpc>
              <a:spcAft>
                <a:spcPts val="1200"/>
              </a:spcAft>
            </a:pPr>
            <a:r>
              <a:rPr lang="et-EE" sz="18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a:t>
            </a:r>
            <a:r>
              <a:rPr lang="en-US" sz="1800" b="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ootmi</a:t>
            </a:r>
            <a:r>
              <a:rPr lang="et-EE" sz="1800" b="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sreovesi</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pärineb tootmisettevõtetest ning selle omadused olenevad toodangust ja toorainest. Seda tekib peamiselt tööpäevadel ja töö ajal, ent paljud ettevõtted töötavad ka mitmes vahetuses ja 365 päeva aastas. Seega tuleb tööstusreovee puhul uurida ettevõtte töörežiimi ja -korraldust. Näiteks tekib paljudes tööstusettevõtetes suur osa reoveest vahetuste lõpus, kui liine pestakse. </a:t>
            </a:r>
            <a:endParaRPr lang="en-US"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0000"/>
              </a:lnSpc>
              <a:spcAft>
                <a:spcPts val="1200"/>
              </a:spcAft>
            </a:pPr>
            <a:r>
              <a:rPr lang="et-EE" sz="1800" b="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Võõrvee</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hulk ja omadused olenevad päritolust. Sademevesi jõuab kanalisatsiooni enamasti sademete ajal,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lumesulamisvesi</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aga sulaperioodil, infiltratsioonvett võib aga tulla ka 365 päeva aastas, kui torustikud on rajatud allapoole põhjaveetaset. Kuival perioodil, kui põhjavee tase on torustiku rajamissügavusest madalamal, võib reovesi torustikust ka välja lekkida. </a:t>
            </a:r>
          </a:p>
        </p:txBody>
      </p:sp>
    </p:spTree>
    <p:extLst>
      <p:ext uri="{BB962C8B-B14F-4D97-AF65-F5344CB8AC3E}">
        <p14:creationId xmlns:p14="http://schemas.microsoft.com/office/powerpoint/2010/main" val="37510875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Reovee </a:t>
            </a:r>
            <a:r>
              <a:rPr lang="en-US" dirty="0" err="1"/>
              <a:t>koguse</a:t>
            </a:r>
            <a:r>
              <a:rPr lang="en-US" dirty="0"/>
              <a:t> </a:t>
            </a:r>
            <a:r>
              <a:rPr lang="en-US" dirty="0" err="1"/>
              <a:t>määramine</a:t>
            </a:r>
            <a:endParaRPr lang="en-US" dirty="0"/>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838200" y="1825625"/>
            <a:ext cx="8386187" cy="4351338"/>
          </a:xfrm>
        </p:spPr>
        <p:txBody>
          <a:bodyPr anchor="ctr">
            <a:normAutofit/>
          </a:bodyPr>
          <a:lstStyle/>
          <a:p>
            <a:pPr marL="0" indent="0" algn="just">
              <a:lnSpc>
                <a:spcPct val="100000"/>
              </a:lnSpc>
              <a:spcBef>
                <a:spcPts val="0"/>
              </a:spcBef>
              <a:spcAft>
                <a:spcPts val="600"/>
              </a:spcAft>
              <a:buNone/>
            </a:pPr>
            <a:r>
              <a:rPr lang="en-US" sz="18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R</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eovee</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vooluhulkade määramiseks on vaja analüüsida:</a:t>
            </a:r>
            <a:endParaRPr lang="en-US"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0000"/>
              </a:lnSpc>
              <a:spcBef>
                <a:spcPts val="0"/>
              </a:spcBef>
              <a:spcAft>
                <a:spcPts val="600"/>
              </a:spcAft>
            </a:pPr>
            <a:r>
              <a:rPr lang="et-EE" sz="1800" dirty="0">
                <a:solidFill>
                  <a:srgbClr val="323E4F"/>
                </a:solidFill>
                <a:latin typeface="Calibri" panose="020F0502020204030204" pitchFamily="34" charset="0"/>
                <a:cs typeface="Times New Roman" panose="02020603050405020304" pitchFamily="18" charset="0"/>
              </a:rPr>
              <a:t>vee tarbimistrendi vaadeldavas piirkonnas. Selleks on vaja andmeid olmevee tarbimise (m3/d) ning ka tööstuses tarbitud vee kohta. </a:t>
            </a:r>
            <a:endParaRPr lang="en-US" sz="1800" dirty="0">
              <a:solidFill>
                <a:srgbClr val="323E4F"/>
              </a:solidFill>
              <a:latin typeface="Calibri" panose="020F0502020204030204" pitchFamily="34" charset="0"/>
              <a:cs typeface="Times New Roman" panose="02020603050405020304" pitchFamily="18" charset="0"/>
            </a:endParaRPr>
          </a:p>
          <a:p>
            <a:pPr algn="just">
              <a:lnSpc>
                <a:spcPct val="100000"/>
              </a:lnSpc>
              <a:spcBef>
                <a:spcPts val="0"/>
              </a:spcBef>
              <a:spcAft>
                <a:spcPts val="600"/>
              </a:spcAft>
            </a:pPr>
            <a:r>
              <a:rPr lang="et-EE" sz="1800" dirty="0">
                <a:solidFill>
                  <a:srgbClr val="323E4F"/>
                </a:solidFill>
                <a:latin typeface="Calibri" panose="020F0502020204030204" pitchFamily="34" charset="0"/>
                <a:cs typeface="Times New Roman" panose="02020603050405020304" pitchFamily="18" charset="0"/>
              </a:rPr>
              <a:t>vee tarbimise hooajalisust: analüüsitakse ühisveevärgi päevaseid (m³/d) ning võimaluse korral ka tööstuste omaveevärgi tarbeveekoguseid. See võimaldab hinnata vee tarbimise hooajalisi muutusi;</a:t>
            </a:r>
          </a:p>
          <a:p>
            <a:pPr algn="just">
              <a:lnSpc>
                <a:spcPct val="100000"/>
              </a:lnSpc>
              <a:spcBef>
                <a:spcPts val="0"/>
              </a:spcBef>
              <a:spcAft>
                <a:spcPts val="600"/>
              </a:spcAft>
            </a:pPr>
            <a:r>
              <a:rPr lang="et-EE" sz="1800" dirty="0">
                <a:solidFill>
                  <a:srgbClr val="323E4F"/>
                </a:solidFill>
                <a:latin typeface="Calibri" panose="020F0502020204030204" pitchFamily="34" charset="0"/>
                <a:cs typeface="Times New Roman" panose="02020603050405020304" pitchFamily="18" charset="0"/>
              </a:rPr>
              <a:t>määrata vee eritarve </a:t>
            </a:r>
            <a:r>
              <a:rPr lang="et-EE" sz="1800" dirty="0" err="1">
                <a:solidFill>
                  <a:srgbClr val="323E4F"/>
                </a:solidFill>
                <a:latin typeface="Calibri" panose="020F0502020204030204" pitchFamily="34" charset="0"/>
                <a:cs typeface="Times New Roman" panose="02020603050405020304" pitchFamily="18" charset="0"/>
              </a:rPr>
              <a:t>qN</a:t>
            </a:r>
            <a:r>
              <a:rPr lang="et-EE" sz="1800" dirty="0">
                <a:solidFill>
                  <a:srgbClr val="323E4F"/>
                </a:solidFill>
                <a:latin typeface="Calibri" panose="020F0502020204030204" pitchFamily="34" charset="0"/>
                <a:cs typeface="Times New Roman" panose="02020603050405020304" pitchFamily="18" charset="0"/>
              </a:rPr>
              <a:t> (l/</a:t>
            </a:r>
            <a:r>
              <a:rPr lang="et-EE" sz="1800" dirty="0" err="1">
                <a:solidFill>
                  <a:srgbClr val="323E4F"/>
                </a:solidFill>
                <a:latin typeface="Calibri" panose="020F0502020204030204" pitchFamily="34" charset="0"/>
                <a:cs typeface="Times New Roman" panose="02020603050405020304" pitchFamily="18" charset="0"/>
              </a:rPr>
              <a:t>ie∙d</a:t>
            </a:r>
            <a:r>
              <a:rPr lang="et-EE" sz="1800" dirty="0">
                <a:solidFill>
                  <a:srgbClr val="323E4F"/>
                </a:solidFill>
                <a:latin typeface="Calibri" panose="020F0502020204030204" pitchFamily="34" charset="0"/>
                <a:cs typeface="Times New Roman" panose="02020603050405020304" pitchFamily="18" charset="0"/>
              </a:rPr>
              <a:t>)</a:t>
            </a:r>
            <a:r>
              <a:rPr lang="en-US" sz="1800" dirty="0">
                <a:solidFill>
                  <a:srgbClr val="323E4F"/>
                </a:solidFill>
                <a:latin typeface="Calibri" panose="020F0502020204030204" pitchFamily="34" charset="0"/>
                <a:cs typeface="Times New Roman" panose="02020603050405020304" pitchFamily="18" charset="0"/>
              </a:rPr>
              <a:t>,</a:t>
            </a:r>
            <a:r>
              <a:rPr lang="et-EE" sz="1800" dirty="0">
                <a:solidFill>
                  <a:srgbClr val="323E4F"/>
                </a:solidFill>
                <a:latin typeface="Calibri" panose="020F0502020204030204" pitchFamily="34" charset="0"/>
                <a:cs typeface="Times New Roman" panose="02020603050405020304" pitchFamily="18" charset="0"/>
              </a:rPr>
              <a:t> </a:t>
            </a:r>
            <a:r>
              <a:rPr lang="en-US" sz="1800" dirty="0" err="1">
                <a:solidFill>
                  <a:srgbClr val="323E4F"/>
                </a:solidFill>
                <a:latin typeface="Calibri" panose="020F0502020204030204" pitchFamily="34" charset="0"/>
                <a:cs typeface="Times New Roman" panose="02020603050405020304" pitchFamily="18" charset="0"/>
              </a:rPr>
              <a:t>milleks</a:t>
            </a:r>
            <a:r>
              <a:rPr lang="et-EE" sz="1800" dirty="0">
                <a:solidFill>
                  <a:srgbClr val="323E4F"/>
                </a:solidFill>
                <a:latin typeface="Calibri" panose="020F0502020204030204" pitchFamily="34" charset="0"/>
                <a:cs typeface="Times New Roman" panose="02020603050405020304" pitchFamily="18" charset="0"/>
              </a:rPr>
              <a:t> on vaja teada ühisveevärgi teeninduspiirkonna inimeste arvu ja nende aastakeskmist veetarvet (m3/d). Tarbimise kogukogustest tuleb maha arvata tööstustes kasutatav vesi. Kui väärtus jääb väljapoole vahemikku 100 – 150 l/</a:t>
            </a:r>
            <a:r>
              <a:rPr lang="et-EE" sz="1800" dirty="0" err="1">
                <a:solidFill>
                  <a:srgbClr val="323E4F"/>
                </a:solidFill>
                <a:latin typeface="Calibri" panose="020F0502020204030204" pitchFamily="34" charset="0"/>
                <a:cs typeface="Times New Roman" panose="02020603050405020304" pitchFamily="18" charset="0"/>
              </a:rPr>
              <a:t>ie∙d</a:t>
            </a:r>
            <a:r>
              <a:rPr lang="et-EE" sz="1800" dirty="0">
                <a:solidFill>
                  <a:srgbClr val="323E4F"/>
                </a:solidFill>
                <a:latin typeface="Calibri" panose="020F0502020204030204" pitchFamily="34" charset="0"/>
                <a:cs typeface="Times New Roman" panose="02020603050405020304" pitchFamily="18" charset="0"/>
              </a:rPr>
              <a:t>, tuleb analüüsida selle põhjuseid. </a:t>
            </a:r>
            <a:endParaRPr lang="en-US" sz="1800" dirty="0">
              <a:solidFill>
                <a:srgbClr val="323E4F"/>
              </a:solidFill>
              <a:latin typeface="Calibri" panose="020F0502020204030204" pitchFamily="34" charset="0"/>
              <a:cs typeface="Times New Roman" panose="02020603050405020304" pitchFamily="18" charset="0"/>
            </a:endParaRPr>
          </a:p>
          <a:p>
            <a:pPr algn="just">
              <a:lnSpc>
                <a:spcPct val="100000"/>
              </a:lnSpc>
              <a:spcBef>
                <a:spcPts val="0"/>
              </a:spcBef>
              <a:spcAft>
                <a:spcPts val="600"/>
              </a:spcAft>
              <a:defRPr/>
            </a:pPr>
            <a:r>
              <a:rPr lang="fi-FI" sz="1800" dirty="0" err="1">
                <a:solidFill>
                  <a:srgbClr val="323E4F"/>
                </a:solidFill>
                <a:latin typeface="Calibri" panose="020F0502020204030204" pitchFamily="34" charset="0"/>
                <a:cs typeface="Times New Roman" panose="02020603050405020304" pitchFamily="18" charset="0"/>
              </a:rPr>
              <a:t>tootmisreovee</a:t>
            </a:r>
            <a:r>
              <a:rPr lang="fi-FI" sz="1800" dirty="0">
                <a:solidFill>
                  <a:srgbClr val="323E4F"/>
                </a:solidFill>
                <a:latin typeface="Calibri" panose="020F0502020204030204" pitchFamily="34" charset="0"/>
                <a:cs typeface="Times New Roman" panose="02020603050405020304" pitchFamily="18" charset="0"/>
              </a:rPr>
              <a:t> </a:t>
            </a:r>
            <a:r>
              <a:rPr lang="fi-FI" sz="1800" dirty="0" err="1">
                <a:solidFill>
                  <a:srgbClr val="323E4F"/>
                </a:solidFill>
                <a:latin typeface="Calibri" panose="020F0502020204030204" pitchFamily="34" charset="0"/>
                <a:cs typeface="Times New Roman" panose="02020603050405020304" pitchFamily="18" charset="0"/>
              </a:rPr>
              <a:t>arvutusäravool</a:t>
            </a:r>
            <a:r>
              <a:rPr lang="fi-FI" sz="1800" dirty="0">
                <a:solidFill>
                  <a:srgbClr val="323E4F"/>
                </a:solidFill>
                <a:latin typeface="Calibri" panose="020F0502020204030204" pitchFamily="34" charset="0"/>
                <a:cs typeface="Times New Roman" panose="02020603050405020304" pitchFamily="18" charset="0"/>
              </a:rPr>
              <a:t> </a:t>
            </a:r>
            <a:r>
              <a:rPr lang="fi-FI" sz="1800" dirty="0" err="1">
                <a:solidFill>
                  <a:srgbClr val="323E4F"/>
                </a:solidFill>
                <a:latin typeface="Calibri" panose="020F0502020204030204" pitchFamily="34" charset="0"/>
                <a:cs typeface="Times New Roman" panose="02020603050405020304" pitchFamily="18" charset="0"/>
              </a:rPr>
              <a:t>määratakse</a:t>
            </a:r>
            <a:r>
              <a:rPr lang="fi-FI" sz="1800" dirty="0">
                <a:solidFill>
                  <a:srgbClr val="323E4F"/>
                </a:solidFill>
                <a:latin typeface="Calibri" panose="020F0502020204030204" pitchFamily="34" charset="0"/>
                <a:cs typeface="Times New Roman" panose="02020603050405020304" pitchFamily="18" charset="0"/>
              </a:rPr>
              <a:t> </a:t>
            </a:r>
            <a:r>
              <a:rPr lang="fi-FI" sz="1800" dirty="0" err="1">
                <a:solidFill>
                  <a:srgbClr val="323E4F"/>
                </a:solidFill>
                <a:latin typeface="Calibri" panose="020F0502020204030204" pitchFamily="34" charset="0"/>
                <a:cs typeface="Times New Roman" panose="02020603050405020304" pitchFamily="18" charset="0"/>
              </a:rPr>
              <a:t>tööstusettevõttes</a:t>
            </a:r>
            <a:r>
              <a:rPr lang="fi-FI" sz="1800" dirty="0">
                <a:solidFill>
                  <a:srgbClr val="323E4F"/>
                </a:solidFill>
                <a:latin typeface="Calibri" panose="020F0502020204030204" pitchFamily="34" charset="0"/>
                <a:cs typeface="Times New Roman" panose="02020603050405020304" pitchFamily="18" charset="0"/>
              </a:rPr>
              <a:t> </a:t>
            </a:r>
            <a:r>
              <a:rPr lang="fi-FI" sz="1800" dirty="0" err="1">
                <a:solidFill>
                  <a:srgbClr val="323E4F"/>
                </a:solidFill>
                <a:latin typeface="Calibri" panose="020F0502020204030204" pitchFamily="34" charset="0"/>
                <a:cs typeface="Times New Roman" panose="02020603050405020304" pitchFamily="18" charset="0"/>
              </a:rPr>
              <a:t>tarbitud</a:t>
            </a:r>
            <a:r>
              <a:rPr lang="fi-FI" sz="1800" dirty="0">
                <a:solidFill>
                  <a:srgbClr val="323E4F"/>
                </a:solidFill>
                <a:latin typeface="Calibri" panose="020F0502020204030204" pitchFamily="34" charset="0"/>
                <a:cs typeface="Times New Roman" panose="02020603050405020304" pitchFamily="18" charset="0"/>
              </a:rPr>
              <a:t> </a:t>
            </a:r>
            <a:r>
              <a:rPr lang="fi-FI" sz="1800" dirty="0" err="1">
                <a:solidFill>
                  <a:srgbClr val="323E4F"/>
                </a:solidFill>
                <a:latin typeface="Calibri" panose="020F0502020204030204" pitchFamily="34" charset="0"/>
                <a:cs typeface="Times New Roman" panose="02020603050405020304" pitchFamily="18" charset="0"/>
              </a:rPr>
              <a:t>vee</a:t>
            </a:r>
            <a:r>
              <a:rPr lang="fi-FI" sz="1800" dirty="0">
                <a:solidFill>
                  <a:srgbClr val="323E4F"/>
                </a:solidFill>
                <a:latin typeface="Calibri" panose="020F0502020204030204" pitchFamily="34" charset="0"/>
                <a:cs typeface="Times New Roman" panose="02020603050405020304" pitchFamily="18" charset="0"/>
              </a:rPr>
              <a:t> </a:t>
            </a:r>
            <a:r>
              <a:rPr lang="fi-FI" sz="1800" dirty="0" err="1">
                <a:solidFill>
                  <a:srgbClr val="323E4F"/>
                </a:solidFill>
                <a:latin typeface="Calibri" panose="020F0502020204030204" pitchFamily="34" charset="0"/>
                <a:cs typeface="Times New Roman" panose="02020603050405020304" pitchFamily="18" charset="0"/>
              </a:rPr>
              <a:t>koguse</a:t>
            </a:r>
            <a:r>
              <a:rPr lang="fi-FI" sz="1800" dirty="0">
                <a:solidFill>
                  <a:srgbClr val="323E4F"/>
                </a:solidFill>
                <a:latin typeface="Calibri" panose="020F0502020204030204" pitchFamily="34" charset="0"/>
                <a:cs typeface="Times New Roman" panose="02020603050405020304" pitchFamily="18" charset="0"/>
              </a:rPr>
              <a:t> </a:t>
            </a:r>
            <a:r>
              <a:rPr lang="fi-FI" sz="1800" dirty="0" err="1">
                <a:solidFill>
                  <a:srgbClr val="323E4F"/>
                </a:solidFill>
                <a:latin typeface="Calibri" panose="020F0502020204030204" pitchFamily="34" charset="0"/>
                <a:cs typeface="Times New Roman" panose="02020603050405020304" pitchFamily="18" charset="0"/>
              </a:rPr>
              <a:t>järgi</a:t>
            </a:r>
            <a:r>
              <a:rPr lang="fi-FI" sz="1800" dirty="0">
                <a:solidFill>
                  <a:srgbClr val="323E4F"/>
                </a:solidFill>
                <a:latin typeface="Calibri" panose="020F0502020204030204" pitchFamily="34" charset="0"/>
                <a:cs typeface="Times New Roman" panose="02020603050405020304" pitchFamily="18" charset="0"/>
              </a:rPr>
              <a:t>, </a:t>
            </a:r>
            <a:r>
              <a:rPr lang="fi-FI" sz="1800" dirty="0" err="1">
                <a:solidFill>
                  <a:srgbClr val="323E4F"/>
                </a:solidFill>
                <a:latin typeface="Calibri" panose="020F0502020204030204" pitchFamily="34" charset="0"/>
                <a:cs typeface="Times New Roman" panose="02020603050405020304" pitchFamily="18" charset="0"/>
              </a:rPr>
              <a:t>arvestades</a:t>
            </a:r>
            <a:r>
              <a:rPr lang="fi-FI" sz="1800" dirty="0">
                <a:solidFill>
                  <a:srgbClr val="323E4F"/>
                </a:solidFill>
                <a:latin typeface="Calibri" panose="020F0502020204030204" pitchFamily="34" charset="0"/>
                <a:cs typeface="Times New Roman" panose="02020603050405020304" pitchFamily="18" charset="0"/>
              </a:rPr>
              <a:t> </a:t>
            </a:r>
            <a:r>
              <a:rPr lang="fi-FI" sz="1800" dirty="0" err="1">
                <a:solidFill>
                  <a:srgbClr val="323E4F"/>
                </a:solidFill>
                <a:latin typeface="Calibri" panose="020F0502020204030204" pitchFamily="34" charset="0"/>
                <a:cs typeface="Times New Roman" panose="02020603050405020304" pitchFamily="18" charset="0"/>
              </a:rPr>
              <a:t>tehnoloogiast</a:t>
            </a:r>
            <a:r>
              <a:rPr lang="fi-FI" sz="1800" dirty="0">
                <a:solidFill>
                  <a:srgbClr val="323E4F"/>
                </a:solidFill>
                <a:latin typeface="Calibri" panose="020F0502020204030204" pitchFamily="34" charset="0"/>
                <a:cs typeface="Times New Roman" panose="02020603050405020304" pitchFamily="18" charset="0"/>
              </a:rPr>
              <a:t> </a:t>
            </a:r>
            <a:r>
              <a:rPr lang="fi-FI" sz="1800" dirty="0" err="1">
                <a:solidFill>
                  <a:srgbClr val="323E4F"/>
                </a:solidFill>
                <a:latin typeface="Calibri" panose="020F0502020204030204" pitchFamily="34" charset="0"/>
                <a:cs typeface="Times New Roman" panose="02020603050405020304" pitchFamily="18" charset="0"/>
              </a:rPr>
              <a:t>tulenevat</a:t>
            </a:r>
            <a:r>
              <a:rPr lang="fi-FI" sz="1800" dirty="0">
                <a:solidFill>
                  <a:srgbClr val="323E4F"/>
                </a:solidFill>
                <a:latin typeface="Calibri" panose="020F0502020204030204" pitchFamily="34" charset="0"/>
                <a:cs typeface="Times New Roman" panose="02020603050405020304" pitchFamily="18" charset="0"/>
              </a:rPr>
              <a:t> </a:t>
            </a:r>
            <a:r>
              <a:rPr lang="fi-FI" sz="1800" dirty="0" err="1">
                <a:solidFill>
                  <a:srgbClr val="323E4F"/>
                </a:solidFill>
                <a:latin typeface="Calibri" panose="020F0502020204030204" pitchFamily="34" charset="0"/>
                <a:cs typeface="Times New Roman" panose="02020603050405020304" pitchFamily="18" charset="0"/>
              </a:rPr>
              <a:t>äravoolu</a:t>
            </a:r>
            <a:r>
              <a:rPr lang="fi-FI" sz="1800" dirty="0">
                <a:solidFill>
                  <a:srgbClr val="323E4F"/>
                </a:solidFill>
                <a:latin typeface="Calibri" panose="020F0502020204030204" pitchFamily="34" charset="0"/>
                <a:cs typeface="Times New Roman" panose="02020603050405020304" pitchFamily="18" charset="0"/>
              </a:rPr>
              <a:t> </a:t>
            </a:r>
            <a:r>
              <a:rPr lang="fi-FI" sz="1800" dirty="0" err="1">
                <a:solidFill>
                  <a:srgbClr val="323E4F"/>
                </a:solidFill>
                <a:latin typeface="Calibri" panose="020F0502020204030204" pitchFamily="34" charset="0"/>
                <a:cs typeface="Times New Roman" panose="02020603050405020304" pitchFamily="18" charset="0"/>
              </a:rPr>
              <a:t>ebaühtlust</a:t>
            </a:r>
            <a:r>
              <a:rPr lang="fi-FI" sz="1800" dirty="0">
                <a:solidFill>
                  <a:srgbClr val="323E4F"/>
                </a:solidFill>
                <a:latin typeface="Calibri" panose="020F0502020204030204" pitchFamily="34" charset="0"/>
                <a:cs typeface="Times New Roman" panose="02020603050405020304" pitchFamily="18" charset="0"/>
              </a:rPr>
              <a:t>.</a:t>
            </a:r>
            <a:endParaRPr lang="en-EE" sz="1800" dirty="0"/>
          </a:p>
        </p:txBody>
      </p:sp>
    </p:spTree>
    <p:extLst>
      <p:ext uri="{BB962C8B-B14F-4D97-AF65-F5344CB8AC3E}">
        <p14:creationId xmlns:p14="http://schemas.microsoft.com/office/powerpoint/2010/main" val="13357281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Reovee arvestuslikud </a:t>
            </a:r>
            <a:r>
              <a:rPr lang="en-US" dirty="0" err="1"/>
              <a:t>kogused</a:t>
            </a:r>
            <a:endParaRPr lang="en-US" dirty="0"/>
          </a:p>
        </p:txBody>
      </p:sp>
      <p:sp>
        <p:nvSpPr>
          <p:cNvPr id="2" name="Sisu kohatäide 26">
            <a:extLst>
              <a:ext uri="{FF2B5EF4-FFF2-40B4-BE49-F238E27FC236}">
                <a16:creationId xmlns:a16="http://schemas.microsoft.com/office/drawing/2014/main" id="{E3EE931D-0369-7158-39EB-F4148C5C782C}"/>
              </a:ext>
            </a:extLst>
          </p:cNvPr>
          <p:cNvSpPr>
            <a:spLocks noGrp="1"/>
          </p:cNvSpPr>
          <p:nvPr>
            <p:ph idx="1"/>
          </p:nvPr>
        </p:nvSpPr>
        <p:spPr>
          <a:xfrm>
            <a:off x="838200" y="1825625"/>
            <a:ext cx="10266802" cy="4351338"/>
          </a:xfrm>
        </p:spPr>
        <p:txBody>
          <a:bodyPr>
            <a:noAutofit/>
          </a:bodyPr>
          <a:lstStyle/>
          <a:p>
            <a:pPr marL="0" marR="0" lvl="0" indent="0" algn="l" defTabSz="914400" rtl="0" eaLnBrk="1" fontAlgn="auto" latinLnBrk="0" hangingPunct="1">
              <a:lnSpc>
                <a:spcPct val="90000"/>
              </a:lnSpc>
              <a:spcBef>
                <a:spcPts val="600"/>
              </a:spcBef>
              <a:spcAft>
                <a:spcPts val="600"/>
              </a:spcAft>
              <a:buClr>
                <a:srgbClr val="E4067E"/>
              </a:buClr>
              <a:buSzTx/>
              <a:buFont typeface="Wingdings" panose="05000000000000000000" pitchFamily="2" charset="2"/>
              <a:buNone/>
              <a:tabLst/>
              <a:defRPr/>
            </a:pPr>
            <a:r>
              <a:rPr lang="en-US" altLang="en-US" sz="2400" dirty="0">
                <a:solidFill>
                  <a:srgbClr val="323E4F"/>
                </a:solidFill>
                <a:latin typeface="Calibri" panose="020F0502020204030204" pitchFamily="34" charset="0"/>
                <a:cs typeface="Times New Roman" panose="02020603050405020304" pitchFamily="18" charset="0"/>
              </a:rPr>
              <a:t>Aasta keskmine </a:t>
            </a:r>
            <a:r>
              <a:rPr lang="en-US" altLang="en-US" sz="2400" dirty="0" err="1">
                <a:solidFill>
                  <a:srgbClr val="323E4F"/>
                </a:solidFill>
                <a:latin typeface="Calibri" panose="020F0502020204030204" pitchFamily="34" charset="0"/>
                <a:cs typeface="Times New Roman" panose="02020603050405020304" pitchFamily="18" charset="0"/>
              </a:rPr>
              <a:t>ööpäevane</a:t>
            </a:r>
            <a:r>
              <a:rPr lang="en-US" altLang="en-US" sz="2400" dirty="0">
                <a:solidFill>
                  <a:srgbClr val="323E4F"/>
                </a:solidFill>
                <a:latin typeface="Calibri" panose="020F0502020204030204" pitchFamily="34" charset="0"/>
                <a:cs typeface="Times New Roman" panose="02020603050405020304" pitchFamily="18" charset="0"/>
              </a:rPr>
              <a:t> </a:t>
            </a:r>
            <a:r>
              <a:rPr lang="en-US" altLang="en-US" sz="2400" dirty="0" err="1">
                <a:solidFill>
                  <a:srgbClr val="323E4F"/>
                </a:solidFill>
                <a:latin typeface="Calibri" panose="020F0502020204030204" pitchFamily="34" charset="0"/>
                <a:cs typeface="Times New Roman" panose="02020603050405020304" pitchFamily="18" charset="0"/>
              </a:rPr>
              <a:t>vooluhulk</a:t>
            </a:r>
            <a:endParaRPr lang="en-US" altLang="en-US" sz="2400" dirty="0">
              <a:solidFill>
                <a:srgbClr val="323E4F"/>
              </a:solidFill>
              <a:latin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600"/>
              </a:spcBef>
              <a:spcAft>
                <a:spcPts val="600"/>
              </a:spcAft>
              <a:buClr>
                <a:srgbClr val="E4067E"/>
              </a:buClr>
              <a:buSzTx/>
              <a:buFont typeface="Wingdings" panose="05000000000000000000" pitchFamily="2" charset="2"/>
              <a:buNone/>
              <a:tabLst/>
              <a:defRPr/>
            </a:pPr>
            <a:endParaRPr kumimoji="0" lang="en-US" altLang="en-US" sz="2400" b="0" i="0" u="none" strike="noStrike" kern="1200" cap="none" spc="0" normalizeH="0" baseline="0" noProof="0" dirty="0">
              <a:ln>
                <a:noFill/>
              </a:ln>
              <a:solidFill>
                <a:srgbClr val="332B60"/>
              </a:solidFill>
              <a:effectLst/>
              <a:uLnTx/>
              <a:uFillTx/>
              <a:latin typeface="Calibri" panose="020F0502020204030204"/>
              <a:ea typeface="+mn-ea"/>
              <a:cs typeface="+mn-cs"/>
            </a:endParaRPr>
          </a:p>
          <a:p>
            <a:pPr marL="0" marR="0" lvl="0" indent="0" algn="ctr" defTabSz="914400" rtl="0" eaLnBrk="1" fontAlgn="auto" latinLnBrk="0" hangingPunct="1">
              <a:lnSpc>
                <a:spcPts val="1150"/>
              </a:lnSpc>
              <a:spcAft>
                <a:spcPts val="1000"/>
              </a:spcAft>
              <a:buClr>
                <a:srgbClr val="E4067E"/>
              </a:buClr>
              <a:buSzTx/>
              <a:buFont typeface="Wingdings" panose="05000000000000000000" pitchFamily="2" charset="2"/>
              <a:buNone/>
              <a:tabLst>
                <a:tab pos="5941060" algn="l"/>
              </a:tabLst>
              <a:defRPr/>
            </a:pPr>
            <a:r>
              <a:rPr kumimoji="0" lang="et-EE" altLang="en-US" sz="2400" b="0" i="1" u="none" strike="noStrike" kern="1200" cap="none" spc="0" normalizeH="0" baseline="0" noProof="0" dirty="0" err="1">
                <a:ln>
                  <a:noFill/>
                </a:ln>
                <a:effectLst/>
                <a:uLnTx/>
                <a:uFillTx/>
                <a:latin typeface="Cambria" panose="02040503050406030204" pitchFamily="18" charset="0"/>
                <a:ea typeface="MS Mincho" panose="02020609040205080304" pitchFamily="49" charset="-128"/>
                <a:cs typeface="Arial" panose="020B0604020202020204" pitchFamily="34" charset="0"/>
              </a:rPr>
              <a:t>Q</a:t>
            </a:r>
            <a:r>
              <a:rPr kumimoji="0" lang="et-EE" altLang="en-US" sz="2400" b="0" i="0" u="none" strike="noStrike" kern="1200" cap="none" spc="0" normalizeH="0" baseline="-25000" noProof="0" dirty="0" err="1">
                <a:ln>
                  <a:noFill/>
                </a:ln>
                <a:effectLst/>
                <a:uLnTx/>
                <a:uFillTx/>
                <a:latin typeface="Cambria" panose="02040503050406030204" pitchFamily="18" charset="0"/>
                <a:ea typeface="MS Mincho" panose="02020609040205080304" pitchFamily="49" charset="-128"/>
                <a:cs typeface="Arial" panose="020B0604020202020204" pitchFamily="34" charset="0"/>
              </a:rPr>
              <a:t>,d</a:t>
            </a:r>
            <a:r>
              <a:rPr kumimoji="0" lang="et-EE" altLang="en-US" sz="2400" b="0" i="0" u="none" strike="noStrike" kern="1200" cap="none" spc="0" normalizeH="0" baseline="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 = </a:t>
            </a:r>
            <a:r>
              <a:rPr kumimoji="0" lang="et-EE" altLang="en-US" sz="2400" b="0" i="1" u="none" strike="noStrike" kern="1200" cap="none" spc="0" normalizeH="0" baseline="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N</a:t>
            </a:r>
            <a:r>
              <a:rPr kumimoji="0" lang="et-EE" altLang="en-US" sz="2400" b="0" i="0" u="none" strike="noStrike" kern="1200" cap="none" spc="0" normalizeH="0" baseline="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 </a:t>
            </a:r>
            <a:r>
              <a:rPr kumimoji="0" lang="et-EE" altLang="en-US" sz="2400" b="0" i="0" u="none" strike="noStrike" kern="1200" cap="none" spc="-15" normalizeH="0" baseline="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 </a:t>
            </a:r>
            <a:r>
              <a:rPr kumimoji="0" lang="et-EE" altLang="en-US" sz="2400" b="0" i="1" u="none" strike="noStrike" kern="1200" cap="none" spc="0" normalizeH="0" baseline="0" noProof="0" dirty="0" err="1">
                <a:ln>
                  <a:noFill/>
                </a:ln>
                <a:effectLst/>
                <a:uLnTx/>
                <a:uFillTx/>
                <a:latin typeface="Cambria" panose="02040503050406030204" pitchFamily="18" charset="0"/>
                <a:ea typeface="MS Mincho" panose="02020609040205080304" pitchFamily="49" charset="-128"/>
                <a:cs typeface="Arial" panose="020B0604020202020204" pitchFamily="34" charset="0"/>
              </a:rPr>
              <a:t>Q</a:t>
            </a:r>
            <a:r>
              <a:rPr kumimoji="0" lang="et-EE" altLang="en-US" sz="2400" b="0" i="1" u="none" strike="noStrike" kern="1200" cap="none" spc="0" normalizeH="0" baseline="-25000" noProof="0" dirty="0" err="1">
                <a:ln>
                  <a:noFill/>
                </a:ln>
                <a:effectLst/>
                <a:uLnTx/>
                <a:uFillTx/>
                <a:latin typeface="Cambria" panose="02040503050406030204" pitchFamily="18" charset="0"/>
                <a:ea typeface="MS Mincho" panose="02020609040205080304" pitchFamily="49" charset="-128"/>
                <a:cs typeface="Arial" panose="020B0604020202020204" pitchFamily="34" charset="0"/>
              </a:rPr>
              <a:t>n</a:t>
            </a:r>
            <a:r>
              <a:rPr kumimoji="0" lang="et-EE" altLang="en-US" sz="2400" b="0" i="0" u="none" strike="noStrike" kern="1200" cap="none" spc="0" normalizeH="0" baseline="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 86.400 + </a:t>
            </a:r>
            <a:r>
              <a:rPr kumimoji="0" lang="et-EE" altLang="en-US" sz="2400" b="0" i="1" u="none" strike="noStrike" kern="1200" cap="none" spc="0" normalizeH="0" baseline="0" noProof="0" dirty="0" err="1">
                <a:ln>
                  <a:noFill/>
                </a:ln>
                <a:effectLst/>
                <a:uLnTx/>
                <a:uFillTx/>
                <a:latin typeface="Cambria" panose="02040503050406030204" pitchFamily="18" charset="0"/>
                <a:ea typeface="MS Mincho" panose="02020609040205080304" pitchFamily="49" charset="-128"/>
                <a:cs typeface="Arial" panose="020B0604020202020204" pitchFamily="34" charset="0"/>
              </a:rPr>
              <a:t>Q</a:t>
            </a:r>
            <a:r>
              <a:rPr kumimoji="0" lang="et-EE" altLang="en-US" sz="2400" b="0" i="0" u="none" strike="noStrike" kern="1200" cap="none" spc="0" normalizeH="0" baseline="-25000" noProof="0" dirty="0" err="1">
                <a:ln>
                  <a:noFill/>
                </a:ln>
                <a:effectLst/>
                <a:uLnTx/>
                <a:uFillTx/>
                <a:latin typeface="Cambria" panose="02040503050406030204" pitchFamily="18" charset="0"/>
                <a:ea typeface="MS Mincho" panose="02020609040205080304" pitchFamily="49" charset="-128"/>
                <a:cs typeface="Arial" panose="020B0604020202020204" pitchFamily="34" charset="0"/>
              </a:rPr>
              <a:t>E,d</a:t>
            </a:r>
            <a:r>
              <a:rPr kumimoji="0" lang="et-EE" altLang="en-US" sz="2400" b="0" i="0" u="none" strike="noStrike" kern="1200" cap="none" spc="0" normalizeH="0" baseline="-2500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   </a:t>
            </a:r>
            <a:r>
              <a:rPr kumimoji="0" lang="et-EE" altLang="en-US" sz="2400" b="0" i="0" u="none" strike="noStrike" kern="1200" cap="none" spc="0" normalizeH="0" baseline="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[L/s]  või </a:t>
            </a:r>
            <a:r>
              <a:rPr kumimoji="0" lang="en-US" altLang="en-US" sz="2400" b="0" i="0" u="none" strike="noStrike" kern="1200" cap="none" spc="0" normalizeH="0" baseline="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 </a:t>
            </a:r>
            <a:r>
              <a:rPr kumimoji="0" lang="et-EE" altLang="en-US" sz="2400" b="0" i="1" u="none" strike="noStrike" kern="1200" cap="none" spc="0" normalizeH="0" baseline="0" noProof="0" dirty="0">
                <a:ln>
                  <a:noFill/>
                </a:ln>
                <a:effectLst/>
                <a:uLnTx/>
                <a:uFillTx/>
                <a:latin typeface="Arial" panose="020B0604020202020204" pitchFamily="34" charset="0"/>
                <a:ea typeface="MS Mincho" panose="02020609040205080304" pitchFamily="49" charset="-128"/>
                <a:cs typeface="+mn-cs"/>
              </a:rPr>
              <a:t>Q</a:t>
            </a:r>
            <a:r>
              <a:rPr kumimoji="0" lang="et-EE" altLang="en-US" sz="2400" b="0" i="0" u="none" strike="noStrike" kern="1200" cap="none" spc="0" normalizeH="0" baseline="-25000" noProof="0" dirty="0">
                <a:ln>
                  <a:noFill/>
                </a:ln>
                <a:effectLst/>
                <a:uLnTx/>
                <a:uFillTx/>
                <a:latin typeface="Arial" panose="020B0604020202020204" pitchFamily="34" charset="0"/>
                <a:ea typeface="MS Mincho" panose="02020609040205080304" pitchFamily="49" charset="-128"/>
                <a:cs typeface="+mn-cs"/>
              </a:rPr>
              <a:t>,d</a:t>
            </a:r>
            <a:r>
              <a:rPr kumimoji="0" lang="et-EE" altLang="en-US" sz="2400" b="0" i="0" u="none" strike="noStrike" kern="1200" cap="none" spc="0" normalizeH="0" baseline="0" noProof="0" dirty="0">
                <a:ln>
                  <a:noFill/>
                </a:ln>
                <a:effectLst/>
                <a:uLnTx/>
                <a:uFillTx/>
                <a:latin typeface="Arial" panose="020B0604020202020204" pitchFamily="34" charset="0"/>
                <a:ea typeface="MS Mincho" panose="02020609040205080304" pitchFamily="49" charset="-128"/>
                <a:cs typeface="+mn-cs"/>
              </a:rPr>
              <a:t> = </a:t>
            </a:r>
            <a:r>
              <a:rPr kumimoji="0" lang="et-EE" altLang="en-US" sz="2400" b="0" i="1" u="none" strike="noStrike" kern="1200" cap="none" spc="0" normalizeH="0" baseline="0" noProof="0" dirty="0">
                <a:ln>
                  <a:noFill/>
                </a:ln>
                <a:effectLst/>
                <a:uLnTx/>
                <a:uFillTx/>
                <a:latin typeface="Arial" panose="020B0604020202020204" pitchFamily="34" charset="0"/>
                <a:ea typeface="MS Mincho" panose="02020609040205080304" pitchFamily="49" charset="-128"/>
                <a:cs typeface="+mn-cs"/>
              </a:rPr>
              <a:t>N</a:t>
            </a:r>
            <a:r>
              <a:rPr kumimoji="0" lang="et-EE" altLang="en-US" sz="2400" b="0" i="0" u="none" strike="noStrike" kern="1200" cap="none" spc="0" normalizeH="0" baseline="0" noProof="0" dirty="0">
                <a:ln>
                  <a:noFill/>
                </a:ln>
                <a:effectLst/>
                <a:uLnTx/>
                <a:uFillTx/>
                <a:latin typeface="Arial" panose="020B0604020202020204" pitchFamily="34" charset="0"/>
                <a:ea typeface="MS Mincho" panose="02020609040205080304" pitchFamily="49" charset="-128"/>
                <a:cs typeface="+mn-cs"/>
              </a:rPr>
              <a:t> </a:t>
            </a:r>
            <a:r>
              <a:rPr kumimoji="0" lang="et-EE" altLang="en-US" sz="2400" b="0" i="0" u="none" strike="noStrike" kern="1200" cap="none" spc="-15" normalizeH="0" baseline="0" noProof="0" dirty="0">
                <a:ln>
                  <a:noFill/>
                </a:ln>
                <a:effectLst/>
                <a:uLnTx/>
                <a:uFillTx/>
                <a:latin typeface="Arial" panose="020B0604020202020204" pitchFamily="34" charset="0"/>
                <a:ea typeface="MS Mincho" panose="02020609040205080304" pitchFamily="49" charset="-128"/>
                <a:cs typeface="+mn-cs"/>
              </a:rPr>
              <a:t>× </a:t>
            </a:r>
            <a:r>
              <a:rPr kumimoji="0" lang="et-EE" altLang="en-US" sz="2400" b="0" i="1" u="none" strike="noStrike" kern="1200" cap="none" spc="0" normalizeH="0" baseline="0" noProof="0" dirty="0" err="1">
                <a:ln>
                  <a:noFill/>
                </a:ln>
                <a:effectLst/>
                <a:uLnTx/>
                <a:uFillTx/>
                <a:latin typeface="Arial" panose="020B0604020202020204" pitchFamily="34" charset="0"/>
                <a:ea typeface="MS Mincho" panose="02020609040205080304" pitchFamily="49" charset="-128"/>
                <a:cs typeface="+mn-cs"/>
              </a:rPr>
              <a:t>Q</a:t>
            </a:r>
            <a:r>
              <a:rPr kumimoji="0" lang="et-EE" altLang="en-US" sz="2400" b="0" i="1" u="none" strike="noStrike" kern="1200" cap="none" spc="0" normalizeH="0" baseline="-25000" noProof="0" dirty="0" err="1">
                <a:ln>
                  <a:noFill/>
                </a:ln>
                <a:effectLst/>
                <a:uLnTx/>
                <a:uFillTx/>
                <a:latin typeface="Arial" panose="020B0604020202020204" pitchFamily="34" charset="0"/>
                <a:ea typeface="MS Mincho" panose="02020609040205080304" pitchFamily="49" charset="-128"/>
                <a:cs typeface="+mn-cs"/>
              </a:rPr>
              <a:t>n</a:t>
            </a:r>
            <a:r>
              <a:rPr kumimoji="0" lang="et-EE" altLang="en-US" sz="2400" b="0" i="0" u="none" strike="noStrike" kern="1200" cap="none" spc="0" normalizeH="0" baseline="0" noProof="0" dirty="0">
                <a:ln>
                  <a:noFill/>
                </a:ln>
                <a:effectLst/>
                <a:uLnTx/>
                <a:uFillTx/>
                <a:latin typeface="Arial" panose="020B0604020202020204" pitchFamily="34" charset="0"/>
                <a:ea typeface="MS Mincho" panose="02020609040205080304" pitchFamily="49" charset="-128"/>
                <a:cs typeface="+mn-cs"/>
              </a:rPr>
              <a:t> / 1000 + </a:t>
            </a:r>
            <a:r>
              <a:rPr kumimoji="0" lang="et-EE" altLang="en-US" sz="2400" b="0" i="1" u="none" strike="noStrike" kern="1200" cap="none" spc="0" normalizeH="0" baseline="0" noProof="0" dirty="0" err="1">
                <a:ln>
                  <a:noFill/>
                </a:ln>
                <a:effectLst/>
                <a:uLnTx/>
                <a:uFillTx/>
                <a:latin typeface="Arial" panose="020B0604020202020204" pitchFamily="34" charset="0"/>
                <a:ea typeface="MS Mincho" panose="02020609040205080304" pitchFamily="49" charset="-128"/>
                <a:cs typeface="+mn-cs"/>
              </a:rPr>
              <a:t>Q</a:t>
            </a:r>
            <a:r>
              <a:rPr kumimoji="0" lang="et-EE" altLang="en-US" sz="2400" b="0" i="0" u="none" strike="noStrike" kern="1200" cap="none" spc="0" normalizeH="0" baseline="-25000" noProof="0" dirty="0" err="1">
                <a:ln>
                  <a:noFill/>
                </a:ln>
                <a:effectLst/>
                <a:uLnTx/>
                <a:uFillTx/>
                <a:latin typeface="Arial" panose="020B0604020202020204" pitchFamily="34" charset="0"/>
                <a:ea typeface="MS Mincho" panose="02020609040205080304" pitchFamily="49" charset="-128"/>
                <a:cs typeface="+mn-cs"/>
              </a:rPr>
              <a:t>E,d</a:t>
            </a:r>
            <a:r>
              <a:rPr kumimoji="0" lang="et-EE" altLang="en-US" sz="2400" b="0" i="0" u="none" strike="noStrike" kern="1200" cap="none" spc="0" normalizeH="0" baseline="-25000" noProof="0" dirty="0">
                <a:ln>
                  <a:noFill/>
                </a:ln>
                <a:effectLst/>
                <a:uLnTx/>
                <a:uFillTx/>
                <a:latin typeface="Arial" panose="020B0604020202020204" pitchFamily="34" charset="0"/>
                <a:ea typeface="MS Mincho" panose="02020609040205080304" pitchFamily="49" charset="-128"/>
                <a:cs typeface="+mn-cs"/>
              </a:rPr>
              <a:t>  </a:t>
            </a:r>
            <a:r>
              <a:rPr kumimoji="0" lang="en-US" altLang="en-US" sz="2400" b="0" i="0" u="none" strike="noStrike" kern="1200" cap="none" spc="0" normalizeH="0" baseline="-25000" noProof="0" dirty="0">
                <a:ln>
                  <a:noFill/>
                </a:ln>
                <a:effectLst/>
                <a:uLnTx/>
                <a:uFillTx/>
                <a:latin typeface="Arial" panose="020B0604020202020204" pitchFamily="34" charset="0"/>
                <a:ea typeface="MS Mincho" panose="02020609040205080304" pitchFamily="49" charset="-128"/>
                <a:cs typeface="+mn-cs"/>
              </a:rPr>
              <a:t>      </a:t>
            </a:r>
            <a:r>
              <a:rPr kumimoji="0" lang="et-EE" altLang="en-US" sz="2400" b="0" i="0" u="none" strike="noStrike" kern="1200" cap="none" spc="0" normalizeH="0" baseline="0" noProof="0" dirty="0">
                <a:ln>
                  <a:noFill/>
                </a:ln>
                <a:effectLst/>
                <a:uLnTx/>
                <a:uFillTx/>
                <a:latin typeface="Arial" panose="020B0604020202020204" pitchFamily="34" charset="0"/>
                <a:ea typeface="MS Mincho" panose="02020609040205080304" pitchFamily="49" charset="-128"/>
                <a:cs typeface="+mn-cs"/>
              </a:rPr>
              <a:t>[m</a:t>
            </a:r>
            <a:r>
              <a:rPr kumimoji="0" lang="et-EE" altLang="en-US" sz="2400" b="0" i="0" u="none" strike="noStrike" kern="1200" cap="none" spc="0" normalizeH="0" baseline="30000" noProof="0" dirty="0">
                <a:ln>
                  <a:noFill/>
                </a:ln>
                <a:effectLst/>
                <a:uLnTx/>
                <a:uFillTx/>
                <a:latin typeface="Arial" panose="020B0604020202020204" pitchFamily="34" charset="0"/>
                <a:ea typeface="MS Mincho" panose="02020609040205080304" pitchFamily="49" charset="-128"/>
                <a:cs typeface="+mn-cs"/>
              </a:rPr>
              <a:t>3</a:t>
            </a:r>
            <a:r>
              <a:rPr kumimoji="0" lang="et-EE" altLang="en-US" sz="2400" b="0" i="0" u="none" strike="noStrike" kern="1200" cap="none" spc="0" normalizeH="0" baseline="0" noProof="0" dirty="0">
                <a:ln>
                  <a:noFill/>
                </a:ln>
                <a:effectLst/>
                <a:uLnTx/>
                <a:uFillTx/>
                <a:latin typeface="Arial" panose="020B0604020202020204" pitchFamily="34" charset="0"/>
                <a:ea typeface="MS Mincho" panose="02020609040205080304" pitchFamily="49" charset="-128"/>
                <a:cs typeface="+mn-cs"/>
              </a:rPr>
              <a:t>/d]</a:t>
            </a:r>
            <a:endParaRPr kumimoji="0" lang="en-US" altLang="en-US" sz="2400" b="0" i="0" u="none" strike="noStrike" kern="1200" cap="none" spc="0" normalizeH="0" baseline="0" noProof="0" dirty="0">
              <a:ln>
                <a:noFill/>
              </a:ln>
              <a:effectLst/>
              <a:uLnTx/>
              <a:uFillTx/>
              <a:latin typeface="Arial" panose="020B0604020202020204" pitchFamily="34" charset="0"/>
              <a:ea typeface="MS Mincho" panose="02020609040205080304" pitchFamily="49" charset="-128"/>
              <a:cs typeface="+mn-cs"/>
            </a:endParaRPr>
          </a:p>
          <a:p>
            <a:pPr marL="457200" lvl="1" indent="0" algn="just">
              <a:lnSpc>
                <a:spcPct val="100000"/>
              </a:lnSpc>
              <a:spcBef>
                <a:spcPts val="600"/>
              </a:spcBef>
              <a:spcAft>
                <a:spcPts val="1200"/>
              </a:spcAft>
              <a:buNone/>
              <a:defRPr/>
            </a:pPr>
            <a:r>
              <a:rPr kumimoji="0" lang="et-EE" altLang="en-US" b="0" i="1" u="none" strike="noStrike" kern="1200" cap="none" spc="0" normalizeH="0" baseline="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Q</a:t>
            </a:r>
            <a:r>
              <a:rPr kumimoji="0" lang="et-EE" altLang="en-US" b="0" i="0" u="none" strike="noStrike" kern="1200" cap="none" spc="0" normalizeH="0" baseline="-2500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,d</a:t>
            </a:r>
            <a:r>
              <a:rPr lang="en-US" altLang="en-US" dirty="0">
                <a:latin typeface="Cambria" panose="02040503050406030204" pitchFamily="18" charset="0"/>
                <a:ea typeface="MS Mincho" panose="02020609040205080304" pitchFamily="49" charset="-128"/>
                <a:cs typeface="Arial" panose="020B0604020202020204" pitchFamily="34" charset="0"/>
              </a:rPr>
              <a:t> 	</a:t>
            </a:r>
            <a:r>
              <a:rPr kumimoji="0" lang="et-EE" altLang="en-US" b="0" i="0" u="none" strike="noStrike" kern="1200" cap="none" spc="0" normalizeH="0" baseline="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on ööpäeva </a:t>
            </a:r>
            <a:r>
              <a:rPr kumimoji="0" lang="et-EE" altLang="en-US" b="0" i="0" u="none" strike="noStrike" kern="1200" cap="none" spc="0" normalizeH="0" baseline="0" noProof="0" dirty="0" err="1">
                <a:ln>
                  <a:noFill/>
                </a:ln>
                <a:effectLst/>
                <a:uLnTx/>
                <a:uFillTx/>
                <a:latin typeface="Cambria" panose="02040503050406030204" pitchFamily="18" charset="0"/>
                <a:ea typeface="MS Mincho" panose="02020609040205080304" pitchFamily="49" charset="-128"/>
                <a:cs typeface="Arial" panose="020B0604020202020204" pitchFamily="34" charset="0"/>
              </a:rPr>
              <a:t>keskmi</a:t>
            </a:r>
            <a:r>
              <a:rPr kumimoji="0" lang="en-US" altLang="en-US" b="0" i="0" u="none" strike="noStrike" kern="1200" cap="none" spc="0" normalizeH="0" baseline="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n</a:t>
            </a:r>
            <a:r>
              <a:rPr kumimoji="0" lang="et-EE" altLang="en-US" b="0" i="0" u="none" strike="noStrike" kern="1200" cap="none" spc="0" normalizeH="0" baseline="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e vooluhulk (m</a:t>
            </a:r>
            <a:r>
              <a:rPr kumimoji="0" lang="et-EE" altLang="en-US" b="0" i="0" u="none" strike="noStrike" kern="1200" cap="none" spc="0" normalizeH="0" baseline="3000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3</a:t>
            </a:r>
            <a:r>
              <a:rPr kumimoji="0" lang="et-EE" altLang="en-US" b="0" i="0" u="none" strike="noStrike" kern="1200" cap="none" spc="0" normalizeH="0" baseline="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/d)</a:t>
            </a:r>
          </a:p>
          <a:p>
            <a:pPr marL="457200" lvl="1" indent="0" algn="just">
              <a:lnSpc>
                <a:spcPct val="100000"/>
              </a:lnSpc>
              <a:spcAft>
                <a:spcPts val="1200"/>
              </a:spcAft>
              <a:buNone/>
              <a:defRPr/>
            </a:pPr>
            <a:r>
              <a:rPr kumimoji="0" lang="et-EE" altLang="en-US" b="0" i="0" u="none" strike="noStrike" kern="1200" cap="none" spc="0" normalizeH="0" baseline="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N	on elanike arv;</a:t>
            </a:r>
          </a:p>
          <a:p>
            <a:pPr marL="457200" lvl="1" indent="0" algn="just">
              <a:lnSpc>
                <a:spcPct val="100000"/>
              </a:lnSpc>
              <a:spcAft>
                <a:spcPts val="1200"/>
              </a:spcAft>
              <a:buNone/>
              <a:defRPr/>
            </a:pPr>
            <a:r>
              <a:rPr kumimoji="0" lang="et-EE" altLang="en-US" b="0" i="1" u="none" strike="noStrike" kern="1200" cap="none" spc="0" normalizeH="0" baseline="0" noProof="0" dirty="0" err="1">
                <a:ln>
                  <a:noFill/>
                </a:ln>
                <a:effectLst/>
                <a:uLnTx/>
                <a:uFillTx/>
                <a:latin typeface="Cambria" panose="02040503050406030204" pitchFamily="18" charset="0"/>
                <a:ea typeface="MS Mincho" panose="02020609040205080304" pitchFamily="49" charset="-128"/>
                <a:cs typeface="Arial" panose="020B0604020202020204" pitchFamily="34" charset="0"/>
              </a:rPr>
              <a:t>Q</a:t>
            </a:r>
            <a:r>
              <a:rPr kumimoji="0" lang="et-EE" altLang="en-US" b="0" i="1" u="none" strike="noStrike" kern="1200" cap="none" spc="0" normalizeH="0" baseline="-25000" noProof="0" dirty="0" err="1">
                <a:ln>
                  <a:noFill/>
                </a:ln>
                <a:effectLst/>
                <a:uLnTx/>
                <a:uFillTx/>
                <a:latin typeface="Cambria" panose="02040503050406030204" pitchFamily="18" charset="0"/>
                <a:ea typeface="MS Mincho" panose="02020609040205080304" pitchFamily="49" charset="-128"/>
                <a:cs typeface="Arial" panose="020B0604020202020204" pitchFamily="34" charset="0"/>
              </a:rPr>
              <a:t>n</a:t>
            </a:r>
            <a:r>
              <a:rPr kumimoji="0" lang="et-EE" altLang="en-US" b="0" i="0" u="none" strike="noStrike" kern="1200" cap="none" spc="0" normalizeH="0" baseline="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	</a:t>
            </a:r>
            <a:r>
              <a:rPr kumimoji="0" lang="en-US" altLang="en-US" b="0" i="0" u="none" strike="noStrike" kern="1200" cap="none" spc="0" normalizeH="0" baseline="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 </a:t>
            </a:r>
            <a:r>
              <a:rPr kumimoji="0" lang="et-EE" altLang="en-US" b="0" i="0" u="none" strike="noStrike" kern="1200" cap="none" spc="0" normalizeH="0" baseline="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on eriäravool elaniku kohta (L/(</a:t>
            </a:r>
            <a:r>
              <a:rPr kumimoji="0" lang="et-EE" altLang="en-US" b="0" i="0" u="none" strike="noStrike" kern="1200" cap="none" spc="0" normalizeH="0" baseline="0" noProof="0" dirty="0" err="1">
                <a:ln>
                  <a:noFill/>
                </a:ln>
                <a:effectLst/>
                <a:uLnTx/>
                <a:uFillTx/>
                <a:latin typeface="Cambria" panose="02040503050406030204" pitchFamily="18" charset="0"/>
                <a:ea typeface="MS Mincho" panose="02020609040205080304" pitchFamily="49" charset="-128"/>
                <a:cs typeface="Arial" panose="020B0604020202020204" pitchFamily="34" charset="0"/>
              </a:rPr>
              <a:t>el</a:t>
            </a:r>
            <a:r>
              <a:rPr kumimoji="0" lang="et-EE" altLang="en-US" b="0" i="0" u="none" strike="noStrike" kern="1200" cap="none" spc="0" normalizeH="0" baseline="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 d);</a:t>
            </a:r>
            <a:r>
              <a:rPr kumimoji="0" lang="en-US" altLang="en-US" b="0" i="0" u="none" strike="noStrike" kern="1200" cap="none" spc="0" normalizeH="0" baseline="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  </a:t>
            </a:r>
          </a:p>
          <a:p>
            <a:pPr marL="457200" lvl="1" indent="0" algn="just">
              <a:lnSpc>
                <a:spcPct val="100000"/>
              </a:lnSpc>
              <a:spcAft>
                <a:spcPts val="1200"/>
              </a:spcAft>
              <a:buNone/>
              <a:defRPr/>
            </a:pPr>
            <a:r>
              <a:rPr kumimoji="0" lang="et-EE" altLang="en-US" b="0" i="1" u="none" strike="noStrike" kern="1200" cap="none" spc="0" normalizeH="0" baseline="0" noProof="0" dirty="0" err="1">
                <a:ln>
                  <a:noFill/>
                </a:ln>
                <a:effectLst/>
                <a:uLnTx/>
                <a:uFillTx/>
                <a:latin typeface="Cambria" panose="02040503050406030204" pitchFamily="18" charset="0"/>
                <a:ea typeface="MS Mincho" panose="02020609040205080304" pitchFamily="49" charset="-128"/>
                <a:cs typeface="Arial" panose="020B0604020202020204" pitchFamily="34" charset="0"/>
              </a:rPr>
              <a:t>Q</a:t>
            </a:r>
            <a:r>
              <a:rPr kumimoji="0" lang="et-EE" altLang="en-US" b="0" i="0" u="none" strike="noStrike" kern="1200" cap="none" spc="0" normalizeH="0" baseline="-25000" noProof="0" dirty="0" err="1">
                <a:ln>
                  <a:noFill/>
                </a:ln>
                <a:effectLst/>
                <a:uLnTx/>
                <a:uFillTx/>
                <a:latin typeface="Cambria" panose="02040503050406030204" pitchFamily="18" charset="0"/>
                <a:ea typeface="MS Mincho" panose="02020609040205080304" pitchFamily="49" charset="-128"/>
                <a:cs typeface="Arial" panose="020B0604020202020204" pitchFamily="34" charset="0"/>
              </a:rPr>
              <a:t>E,d</a:t>
            </a:r>
            <a:r>
              <a:rPr lang="en-US" altLang="en-US" dirty="0">
                <a:latin typeface="Cambria" panose="02040503050406030204" pitchFamily="18" charset="0"/>
                <a:ea typeface="MS Mincho" panose="02020609040205080304" pitchFamily="49" charset="-128"/>
                <a:cs typeface="Arial" panose="020B0604020202020204" pitchFamily="34" charset="0"/>
              </a:rPr>
              <a:t> </a:t>
            </a:r>
            <a:r>
              <a:rPr kumimoji="0" lang="et-EE" altLang="en-US" b="0" i="0" u="none" strike="noStrike" kern="1200" cap="none" spc="0" normalizeH="0" baseline="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on ööpäeva keskmine vooluhulk tootmisest ja teenindusest (l/s) või(m</a:t>
            </a:r>
            <a:r>
              <a:rPr kumimoji="0" lang="et-EE" altLang="en-US" b="0" i="0" u="none" strike="noStrike" kern="1200" cap="none" spc="0" normalizeH="0" baseline="3000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3</a:t>
            </a:r>
            <a:r>
              <a:rPr kumimoji="0" lang="et-EE" altLang="en-US" b="0" i="0" u="none" strike="noStrike" kern="1200" cap="none" spc="0" normalizeH="0" baseline="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/d)</a:t>
            </a:r>
          </a:p>
        </p:txBody>
      </p:sp>
    </p:spTree>
    <p:extLst>
      <p:ext uri="{BB962C8B-B14F-4D97-AF65-F5344CB8AC3E}">
        <p14:creationId xmlns:p14="http://schemas.microsoft.com/office/powerpoint/2010/main" val="11546821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Sisu kohatäide 1">
                <a:extLst>
                  <a:ext uri="{FF2B5EF4-FFF2-40B4-BE49-F238E27FC236}">
                    <a16:creationId xmlns:a16="http://schemas.microsoft.com/office/drawing/2014/main" id="{5CEE51D8-8AA2-E01A-CF02-40B268CB9FB5}"/>
                  </a:ext>
                </a:extLst>
              </p:cNvPr>
              <p:cNvSpPr>
                <a:spLocks noGrp="1"/>
              </p:cNvSpPr>
              <p:nvPr>
                <p:ph idx="1"/>
              </p:nvPr>
            </p:nvSpPr>
            <p:spPr/>
            <p:txBody>
              <a:bodyPr>
                <a:normAutofit fontScale="70000" lnSpcReduction="20000"/>
              </a:bodyPr>
              <a:lstStyle/>
              <a:p>
                <a:pPr marL="0" indent="0" eaLnBrk="1" hangingPunct="1">
                  <a:lnSpc>
                    <a:spcPct val="120000"/>
                  </a:lnSpc>
                  <a:buNone/>
                </a:pPr>
                <a:r>
                  <a:rPr lang="en-US" sz="2800" b="1" dirty="0" err="1"/>
                  <a:t>Hüdrauliline</a:t>
                </a:r>
                <a:r>
                  <a:rPr lang="en-US" sz="2800" b="1" dirty="0"/>
                  <a:t> </a:t>
                </a:r>
                <a:r>
                  <a:rPr lang="en-US" sz="2800" b="1" dirty="0" err="1"/>
                  <a:t>koormus</a:t>
                </a:r>
                <a:r>
                  <a:rPr lang="en-US" sz="2800" b="1" dirty="0"/>
                  <a:t> </a:t>
                </a:r>
                <a:r>
                  <a:rPr lang="en-US" sz="2800" dirty="0"/>
                  <a:t>on </a:t>
                </a:r>
                <a:r>
                  <a:rPr lang="en-US" sz="2800" dirty="0" err="1"/>
                  <a:t>mingis</a:t>
                </a:r>
                <a:r>
                  <a:rPr lang="en-US" sz="2800" dirty="0"/>
                  <a:t> </a:t>
                </a:r>
                <a:r>
                  <a:rPr lang="en-US" sz="2800" dirty="0" err="1"/>
                  <a:t>ajavahemikus</a:t>
                </a:r>
                <a:r>
                  <a:rPr lang="en-US" sz="2800" dirty="0"/>
                  <a:t> (</a:t>
                </a:r>
                <a:r>
                  <a:rPr lang="en-US" sz="2800" dirty="0" err="1"/>
                  <a:t>nt</a:t>
                </a:r>
                <a:r>
                  <a:rPr lang="en-US" sz="2800" dirty="0"/>
                  <a:t> </a:t>
                </a:r>
                <a:r>
                  <a:rPr lang="en-US" sz="2800" dirty="0" err="1"/>
                  <a:t>ööpäevas</a:t>
                </a:r>
                <a:r>
                  <a:rPr lang="en-US" sz="2800" dirty="0"/>
                  <a:t>) </a:t>
                </a:r>
                <a:r>
                  <a:rPr lang="en-US" sz="2800" dirty="0" err="1"/>
                  <a:t>puhastusseadmesse</a:t>
                </a:r>
                <a:r>
                  <a:rPr lang="en-US" sz="2800" dirty="0"/>
                  <a:t> </a:t>
                </a:r>
                <a:r>
                  <a:rPr lang="en-US" sz="2800" dirty="0" err="1"/>
                  <a:t>jõudva</a:t>
                </a:r>
                <a:r>
                  <a:rPr lang="en-US" sz="2800" dirty="0"/>
                  <a:t> </a:t>
                </a:r>
                <a:r>
                  <a:rPr lang="en-US" sz="2800" dirty="0" err="1"/>
                  <a:t>või</a:t>
                </a:r>
                <a:r>
                  <a:rPr lang="en-US" sz="2800" dirty="0"/>
                  <a:t> </a:t>
                </a:r>
                <a:r>
                  <a:rPr lang="en-US" sz="2800" dirty="0" err="1"/>
                  <a:t>keskkonda</a:t>
                </a:r>
                <a:r>
                  <a:rPr lang="en-US" sz="2800" dirty="0"/>
                  <a:t> </a:t>
                </a:r>
                <a:r>
                  <a:rPr lang="en-US" sz="2800" dirty="0" err="1"/>
                  <a:t>heidetava</a:t>
                </a:r>
                <a:r>
                  <a:rPr lang="en-US" sz="2800" dirty="0"/>
                  <a:t> </a:t>
                </a:r>
                <a:r>
                  <a:rPr lang="en-US" sz="2800" dirty="0" err="1"/>
                  <a:t>reovee</a:t>
                </a:r>
                <a:r>
                  <a:rPr lang="en-US" sz="2800" dirty="0"/>
                  <a:t> hulk</a:t>
                </a:r>
              </a:p>
              <a:p>
                <a:pPr marL="0" indent="0" eaLnBrk="1" hangingPunct="1">
                  <a:lnSpc>
                    <a:spcPct val="120000"/>
                  </a:lnSpc>
                  <a:buNone/>
                </a:pPr>
                <a:r>
                  <a:rPr lang="et-EE" sz="2800" b="1" dirty="0"/>
                  <a:t>Reostuskoormus </a:t>
                </a:r>
                <a:r>
                  <a:rPr lang="et-EE" sz="2800" dirty="0"/>
                  <a:t>on mingis ajavahemikus (nt ööpäevas) puhastusseadmesse jõudva või keskkonda heidetava reoaine hulk</a:t>
                </a:r>
                <a:endParaRPr lang="en-US" sz="2800" dirty="0"/>
              </a:p>
              <a:p>
                <a:pPr marL="0" indent="0" eaLnBrk="1" hangingPunct="1">
                  <a:lnSpc>
                    <a:spcPct val="120000"/>
                  </a:lnSpc>
                  <a:buNone/>
                </a:pPr>
                <a:r>
                  <a:rPr lang="et-EE" sz="2800" dirty="0"/>
                  <a:t>Reostuskoormust väljendatakse ainekontsentratsiooni ja reoveehulga korrutisena, orgaanilise aine puhul </a:t>
                </a:r>
                <a:r>
                  <a:rPr lang="en-US" sz="2800" dirty="0"/>
                  <a:t>ka</a:t>
                </a:r>
                <a:r>
                  <a:rPr lang="et-EE" sz="2800" dirty="0"/>
                  <a:t> </a:t>
                </a:r>
                <a:r>
                  <a:rPr lang="et-EE" sz="2800" dirty="0" err="1"/>
                  <a:t>inimekvivalentides</a:t>
                </a:r>
                <a:r>
                  <a:rPr lang="et-EE" sz="2800" dirty="0"/>
                  <a:t>.</a:t>
                </a:r>
                <a:endParaRPr lang="en-US" sz="2800" dirty="0"/>
              </a:p>
              <a:p>
                <a:pPr marL="0" indent="0">
                  <a:lnSpc>
                    <a:spcPct val="120000"/>
                  </a:lnSpc>
                  <a:spcAft>
                    <a:spcPts val="1200"/>
                  </a:spcAft>
                  <a:buNone/>
                </a:pPr>
                <a:r>
                  <a:rPr lang="et-EE" sz="2800" dirty="0">
                    <a:solidFill>
                      <a:srgbClr val="323E4F"/>
                    </a:solidFill>
                    <a:effectLst/>
                    <a:ea typeface="Times New Roman" panose="02020603050405020304" pitchFamily="18" charset="0"/>
                    <a:cs typeface="Times New Roman" panose="02020603050405020304" pitchFamily="18" charset="0"/>
                  </a:rPr>
                  <a:t>	</a:t>
                </a:r>
                <a14:m>
                  <m:oMath xmlns:m="http://schemas.openxmlformats.org/officeDocument/2006/math">
                    <m:sSub>
                      <m:sSubPr>
                        <m:ctrlPr>
                          <a:rPr lang="en-US" sz="2800" i="1" smtClean="0">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t-EE" sz="2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𝑅</m:t>
                        </m:r>
                      </m:e>
                      <m:sub>
                        <m:r>
                          <a:rPr lang="et-EE" sz="2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𝑥</m:t>
                        </m:r>
                      </m:sub>
                    </m:sSub>
                    <m:r>
                      <a:rPr lang="et-EE" sz="2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t-EE" sz="2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𝑄</m:t>
                        </m:r>
                        <m:r>
                          <a:rPr lang="et-EE" sz="2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2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t-EE" sz="2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𝐶</m:t>
                            </m:r>
                          </m:e>
                          <m:sub>
                            <m:r>
                              <a:rPr lang="et-EE" sz="2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𝑥</m:t>
                            </m:r>
                          </m:sub>
                        </m:sSub>
                      </m:num>
                      <m:den>
                        <m:r>
                          <a:rPr lang="et-EE" sz="2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1000</m:t>
                        </m:r>
                        <m:f>
                          <m:fPr>
                            <m:ctrlPr>
                              <a:rPr lang="en-US" sz="2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t-EE" sz="2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𝑔</m:t>
                            </m:r>
                          </m:num>
                          <m:den>
                            <m:r>
                              <a:rPr lang="et-EE" sz="2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𝑘𝑔</m:t>
                            </m:r>
                          </m:den>
                        </m:f>
                      </m:den>
                    </m:f>
                  </m:oMath>
                </a14:m>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(kg/d),			</a:t>
                </a:r>
                <a:endParaRPr lang="et-EE" sz="28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endParaRPr>
              </a:p>
              <a:p>
                <a:pPr marL="0" indent="0">
                  <a:lnSpc>
                    <a:spcPct val="120000"/>
                  </a:lnSpc>
                  <a:spcAft>
                    <a:spcPts val="1200"/>
                  </a:spcAft>
                  <a:buNone/>
                </a:pP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kus Q</a:t>
                </a:r>
                <a:r>
                  <a:rPr lang="et-EE" sz="28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28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on </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mõõtmisperioodi vooluhulk (m</a:t>
                </a:r>
                <a:r>
                  <a:rPr lang="et-EE" sz="28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/d) ning C</a:t>
                </a:r>
                <a:r>
                  <a:rPr lang="et-EE" sz="28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x</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28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ainesisaldus (mg/l = g/m</a:t>
                </a:r>
                <a:r>
                  <a:rPr lang="et-EE" sz="28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t-EE" sz="2800" dirty="0">
                  <a:latin typeface="Times New Roman" pitchFamily="18" charset="0"/>
                </a:endParaRPr>
              </a:p>
              <a:p>
                <a:pPr marL="0" indent="0" eaLnBrk="1" hangingPunct="1">
                  <a:lnSpc>
                    <a:spcPct val="120000"/>
                  </a:lnSpc>
                  <a:buNone/>
                </a:pPr>
                <a:r>
                  <a:rPr lang="et-EE" sz="2800" b="1" dirty="0"/>
                  <a:t>Reoveepuhasti reostuskoormus</a:t>
                </a:r>
                <a:r>
                  <a:rPr lang="et-EE" sz="2800" dirty="0"/>
                  <a:t> – aasta kestel reoveepuhastisse jõudev suurim</a:t>
                </a:r>
                <a:r>
                  <a:rPr lang="en-US" sz="2800" dirty="0"/>
                  <a:t>a</a:t>
                </a:r>
                <a:r>
                  <a:rPr lang="et-EE" sz="2800" dirty="0"/>
                  <a:t> nädala keskmine </a:t>
                </a:r>
                <a:r>
                  <a:rPr lang="en-US" sz="2800" dirty="0" err="1"/>
                  <a:t>ööpäevane</a:t>
                </a:r>
                <a:r>
                  <a:rPr lang="en-US" sz="2800" dirty="0"/>
                  <a:t> </a:t>
                </a:r>
                <a:r>
                  <a:rPr lang="et-EE" sz="2800" dirty="0"/>
                  <a:t>reoainehulk </a:t>
                </a:r>
                <a:r>
                  <a:rPr lang="et-EE" sz="2800" dirty="0" err="1"/>
                  <a:t>inimekvivalentides</a:t>
                </a:r>
                <a:r>
                  <a:rPr lang="en-GB" sz="2800" dirty="0"/>
                  <a:t> </a:t>
                </a:r>
                <a:endParaRPr lang="et-EE" sz="2800" dirty="0"/>
              </a:p>
              <a:p>
                <a:endParaRPr lang="en-US" dirty="0"/>
              </a:p>
            </p:txBody>
          </p:sp>
        </mc:Choice>
        <mc:Fallback xmlns="">
          <p:sp>
            <p:nvSpPr>
              <p:cNvPr id="2" name="Sisu kohatäide 1">
                <a:extLst>
                  <a:ext uri="{FF2B5EF4-FFF2-40B4-BE49-F238E27FC236}">
                    <a16:creationId xmlns:a16="http://schemas.microsoft.com/office/drawing/2014/main" id="{5CEE51D8-8AA2-E01A-CF02-40B268CB9FB5}"/>
                  </a:ext>
                </a:extLst>
              </p:cNvPr>
              <p:cNvSpPr>
                <a:spLocks noGrp="1" noRot="1" noChangeAspect="1" noMove="1" noResize="1" noEditPoints="1" noAdjustHandles="1" noChangeArrowheads="1" noChangeShapeType="1" noTextEdit="1"/>
              </p:cNvSpPr>
              <p:nvPr>
                <p:ph idx="1"/>
              </p:nvPr>
            </p:nvSpPr>
            <p:spPr>
              <a:blipFill>
                <a:blip r:embed="rId2"/>
                <a:stretch>
                  <a:fillRect l="-638" t="-700" b="-2381"/>
                </a:stretch>
              </a:blipFill>
            </p:spPr>
            <p:txBody>
              <a:bodyPr/>
              <a:lstStyle/>
              <a:p>
                <a:r>
                  <a:rPr lang="et-EE">
                    <a:noFill/>
                  </a:rPr>
                  <a:t> </a:t>
                </a:r>
              </a:p>
            </p:txBody>
          </p:sp>
        </mc:Fallback>
      </mc:AlternateContent>
      <p:sp>
        <p:nvSpPr>
          <p:cNvPr id="3" name="Pealkiri 2">
            <a:extLst>
              <a:ext uri="{FF2B5EF4-FFF2-40B4-BE49-F238E27FC236}">
                <a16:creationId xmlns:a16="http://schemas.microsoft.com/office/drawing/2014/main" id="{2BCD0F7E-A8E2-AA9C-9314-7D3FA970C539}"/>
              </a:ext>
            </a:extLst>
          </p:cNvPr>
          <p:cNvSpPr>
            <a:spLocks noGrp="1"/>
          </p:cNvSpPr>
          <p:nvPr>
            <p:ph type="title"/>
          </p:nvPr>
        </p:nvSpPr>
        <p:spPr/>
        <p:txBody>
          <a:bodyPr/>
          <a:lstStyle/>
          <a:p>
            <a:r>
              <a:rPr lang="et-EE" dirty="0"/>
              <a:t>Reo</a:t>
            </a:r>
            <a:r>
              <a:rPr lang="en-US" dirty="0"/>
              <a:t>vee </a:t>
            </a:r>
            <a:r>
              <a:rPr lang="et-EE" dirty="0"/>
              <a:t>koormus </a:t>
            </a:r>
            <a:endParaRPr lang="en-US" dirty="0"/>
          </a:p>
        </p:txBody>
      </p:sp>
    </p:spTree>
    <p:extLst>
      <p:ext uri="{BB962C8B-B14F-4D97-AF65-F5344CB8AC3E}">
        <p14:creationId xmlns:p14="http://schemas.microsoft.com/office/powerpoint/2010/main" val="32722809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Reovee </a:t>
            </a:r>
            <a:r>
              <a:rPr lang="en-US" dirty="0" err="1"/>
              <a:t>koormuse</a:t>
            </a:r>
            <a:r>
              <a:rPr lang="en-US" dirty="0"/>
              <a:t> </a:t>
            </a:r>
            <a:r>
              <a:rPr lang="en-US" dirty="0" err="1"/>
              <a:t>määramine</a:t>
            </a:r>
            <a:endParaRPr lang="en-US" dirty="0"/>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838199" y="1388126"/>
            <a:ext cx="10515599" cy="4788838"/>
          </a:xfrm>
        </p:spPr>
        <p:txBody>
          <a:bodyPr anchor="ctr">
            <a:noAutofit/>
          </a:bodyPr>
          <a:lstStyle/>
          <a:p>
            <a:pPr marL="0" indent="0" algn="just">
              <a:lnSpc>
                <a:spcPct val="100000"/>
              </a:lnSpc>
              <a:spcBef>
                <a:spcPts val="600"/>
              </a:spcBef>
              <a:buNone/>
            </a:pPr>
            <a:r>
              <a:rPr lang="en-US" sz="2000" dirty="0">
                <a:effectLst/>
                <a:latin typeface="Cambria" panose="02040503050406030204" pitchFamily="18" charset="0"/>
                <a:ea typeface="MS Mincho" panose="02020609040205080304" pitchFamily="49" charset="-128"/>
                <a:cs typeface="Arial" panose="020B0604020202020204" pitchFamily="34" charset="0"/>
              </a:rPr>
              <a:t>Reovee </a:t>
            </a:r>
            <a:r>
              <a:rPr lang="et-EE" sz="2000" b="1" dirty="0">
                <a:effectLst/>
                <a:latin typeface="Cambria" panose="02040503050406030204" pitchFamily="18" charset="0"/>
                <a:ea typeface="MS Mincho" panose="02020609040205080304" pitchFamily="49" charset="-128"/>
                <a:cs typeface="Arial" panose="020B0604020202020204" pitchFamily="34" charset="0"/>
              </a:rPr>
              <a:t>reostuskoormuse</a:t>
            </a:r>
            <a:r>
              <a:rPr lang="et-EE" sz="2000" dirty="0">
                <a:effectLst/>
                <a:latin typeface="Cambria" panose="02040503050406030204" pitchFamily="18" charset="0"/>
                <a:ea typeface="MS Mincho" panose="02020609040205080304" pitchFamily="49" charset="-128"/>
                <a:cs typeface="Arial" panose="020B0604020202020204" pitchFamily="34" charset="0"/>
              </a:rPr>
              <a:t> määramiseks määratletakse inimeste arv, kes kuuluvad reoveekäitlussüsteemi</a:t>
            </a:r>
            <a:r>
              <a:rPr lang="en-US" sz="2000" dirty="0">
                <a:effectLst/>
                <a:latin typeface="Cambria" panose="02040503050406030204" pitchFamily="18" charset="0"/>
                <a:ea typeface="MS Mincho" panose="02020609040205080304" pitchFamily="49" charset="-128"/>
                <a:cs typeface="Arial" panose="020B0604020202020204" pitchFamily="34" charset="0"/>
              </a:rPr>
              <a:t>. </a:t>
            </a:r>
          </a:p>
          <a:p>
            <a:pPr marL="0" indent="0" algn="just">
              <a:lnSpc>
                <a:spcPct val="100000"/>
              </a:lnSpc>
              <a:spcBef>
                <a:spcPts val="600"/>
              </a:spcBef>
              <a:buNone/>
            </a:pPr>
            <a:r>
              <a:rPr lang="et-EE" sz="2000" dirty="0">
                <a:effectLst/>
                <a:latin typeface="Cambria" panose="02040503050406030204" pitchFamily="18" charset="0"/>
                <a:ea typeface="MS Mincho" panose="02020609040205080304" pitchFamily="49" charset="-128"/>
                <a:cs typeface="Arial" panose="020B0604020202020204" pitchFamily="34" charset="0"/>
              </a:rPr>
              <a:t>Hinnata tuleb tekkiva </a:t>
            </a:r>
            <a:r>
              <a:rPr lang="et-EE" sz="2000" b="1" dirty="0">
                <a:effectLst/>
                <a:latin typeface="Cambria" panose="02040503050406030204" pitchFamily="18" charset="0"/>
                <a:ea typeface="MS Mincho" panose="02020609040205080304" pitchFamily="49" charset="-128"/>
                <a:cs typeface="Arial" panose="020B0604020202020204" pitchFamily="34" charset="0"/>
              </a:rPr>
              <a:t>reovee kogust ehk hüdraulilist koormust </a:t>
            </a:r>
            <a:r>
              <a:rPr lang="et-EE" sz="2000" dirty="0">
                <a:effectLst/>
                <a:latin typeface="Cambria" panose="02040503050406030204" pitchFamily="18" charset="0"/>
                <a:ea typeface="MS Mincho" panose="02020609040205080304" pitchFamily="49" charset="-128"/>
                <a:cs typeface="Arial" panose="020B0604020202020204" pitchFamily="34" charset="0"/>
              </a:rPr>
              <a:t>ning seda, kas koormus on kogu aasta lõikes ühtlane, muutuv  või puudub (nt hooajaliselt kasutatav majutusasutus või suvilad).</a:t>
            </a:r>
            <a:endParaRPr lang="en-US" sz="2000" dirty="0">
              <a:effectLst/>
              <a:latin typeface="Cambria" panose="02040503050406030204" pitchFamily="18" charset="0"/>
              <a:ea typeface="MS Mincho" panose="02020609040205080304" pitchFamily="49" charset="-128"/>
              <a:cs typeface="Arial" panose="020B0604020202020204" pitchFamily="34" charset="0"/>
            </a:endParaRPr>
          </a:p>
          <a:p>
            <a:pPr marL="0" indent="0" algn="just">
              <a:lnSpc>
                <a:spcPct val="100000"/>
              </a:lnSpc>
              <a:spcBef>
                <a:spcPts val="600"/>
              </a:spcBef>
              <a:buNone/>
            </a:pPr>
            <a:r>
              <a:rPr lang="en-US" sz="2000" dirty="0">
                <a:effectLst/>
                <a:latin typeface="Cambria" panose="02040503050406030204" pitchFamily="18" charset="0"/>
                <a:ea typeface="MS Mincho" panose="02020609040205080304" pitchFamily="49" charset="-128"/>
                <a:cs typeface="Arial" panose="020B0604020202020204" pitchFamily="34" charset="0"/>
              </a:rPr>
              <a:t>Reovee </a:t>
            </a:r>
            <a:r>
              <a:rPr lang="en-US" sz="2000" dirty="0" err="1">
                <a:effectLst/>
                <a:latin typeface="Cambria" panose="02040503050406030204" pitchFamily="18" charset="0"/>
                <a:ea typeface="MS Mincho" panose="02020609040205080304" pitchFamily="49" charset="-128"/>
                <a:cs typeface="Arial" panose="020B0604020202020204" pitchFamily="34" charset="0"/>
              </a:rPr>
              <a:t>koormus</a:t>
            </a:r>
            <a:r>
              <a:rPr lang="en-US" sz="2000" dirty="0">
                <a:effectLst/>
                <a:latin typeface="Cambria" panose="02040503050406030204" pitchFamily="18" charset="0"/>
                <a:ea typeface="MS Mincho" panose="02020609040205080304" pitchFamily="49" charset="-128"/>
                <a:cs typeface="Arial" panose="020B0604020202020204" pitchFamily="34" charset="0"/>
              </a:rPr>
              <a:t> on </a:t>
            </a:r>
            <a:r>
              <a:rPr lang="en-US" sz="2000" dirty="0" err="1">
                <a:effectLst/>
                <a:latin typeface="Cambria" panose="02040503050406030204" pitchFamily="18" charset="0"/>
                <a:ea typeface="MS Mincho" panose="02020609040205080304" pitchFamily="49" charset="-128"/>
                <a:cs typeface="Arial" panose="020B0604020202020204" pitchFamily="34" charset="0"/>
              </a:rPr>
              <a:t>ajas</a:t>
            </a:r>
            <a:r>
              <a:rPr lang="en-US" sz="2000" dirty="0">
                <a:effectLst/>
                <a:latin typeface="Cambria" panose="02040503050406030204" pitchFamily="18" charset="0"/>
                <a:ea typeface="MS Mincho" panose="02020609040205080304" pitchFamily="49" charset="-128"/>
                <a:cs typeface="Arial" panose="020B0604020202020204" pitchFamily="34" charset="0"/>
              </a:rPr>
              <a:t> </a:t>
            </a:r>
            <a:r>
              <a:rPr lang="en-US" sz="2000" dirty="0" err="1">
                <a:effectLst/>
                <a:latin typeface="Cambria" panose="02040503050406030204" pitchFamily="18" charset="0"/>
                <a:ea typeface="MS Mincho" panose="02020609040205080304" pitchFamily="49" charset="-128"/>
                <a:cs typeface="Arial" panose="020B0604020202020204" pitchFamily="34" charset="0"/>
              </a:rPr>
              <a:t>muutuv</a:t>
            </a:r>
            <a:r>
              <a:rPr lang="en-US" sz="2000" dirty="0">
                <a:effectLst/>
                <a:latin typeface="Cambria" panose="02040503050406030204" pitchFamily="18" charset="0"/>
                <a:ea typeface="MS Mincho" panose="02020609040205080304" pitchFamily="49" charset="-128"/>
                <a:cs typeface="Arial" panose="020B0604020202020204" pitchFamily="34" charset="0"/>
              </a:rPr>
              <a:t>, </a:t>
            </a:r>
            <a:r>
              <a:rPr lang="en-US" sz="2000" dirty="0" err="1">
                <a:effectLst/>
                <a:latin typeface="Cambria" panose="02040503050406030204" pitchFamily="18" charset="0"/>
                <a:ea typeface="MS Mincho" panose="02020609040205080304" pitchFamily="49" charset="-128"/>
                <a:cs typeface="Arial" panose="020B0604020202020204" pitchFamily="34" charset="0"/>
              </a:rPr>
              <a:t>seega</a:t>
            </a:r>
            <a:r>
              <a:rPr lang="en-US" sz="2000" dirty="0">
                <a:effectLst/>
                <a:latin typeface="Cambria" panose="02040503050406030204" pitchFamily="18" charset="0"/>
                <a:ea typeface="MS Mincho" panose="02020609040205080304" pitchFamily="49" charset="-128"/>
                <a:cs typeface="Arial" panose="020B0604020202020204" pitchFamily="34" charset="0"/>
              </a:rPr>
              <a:t> </a:t>
            </a:r>
            <a:r>
              <a:rPr lang="et-EE" sz="2000" dirty="0">
                <a:latin typeface="Cambria" panose="02040503050406030204" pitchFamily="18" charset="0"/>
                <a:ea typeface="MS Mincho" panose="02020609040205080304" pitchFamily="49" charset="-128"/>
                <a:cs typeface="Arial" panose="020B0604020202020204" pitchFamily="34" charset="0"/>
              </a:rPr>
              <a:t>on</a:t>
            </a:r>
            <a:r>
              <a:rPr lang="en-US" sz="2000" dirty="0">
                <a:latin typeface="Cambria" panose="02040503050406030204" pitchFamily="18" charset="0"/>
                <a:ea typeface="MS Mincho" panose="02020609040205080304" pitchFamily="49" charset="-128"/>
                <a:cs typeface="Arial" panose="020B0604020202020204" pitchFamily="34" charset="0"/>
              </a:rPr>
              <a:t> </a:t>
            </a:r>
            <a:r>
              <a:rPr lang="en-US" sz="2000" dirty="0" err="1">
                <a:latin typeface="Cambria" panose="02040503050406030204" pitchFamily="18" charset="0"/>
                <a:ea typeface="MS Mincho" panose="02020609040205080304" pitchFamily="49" charset="-128"/>
                <a:cs typeface="Arial" panose="020B0604020202020204" pitchFamily="34" charset="0"/>
              </a:rPr>
              <a:t>sageli</a:t>
            </a:r>
            <a:r>
              <a:rPr lang="en-US" sz="2000" dirty="0">
                <a:latin typeface="Cambria" panose="02040503050406030204" pitchFamily="18" charset="0"/>
                <a:ea typeface="MS Mincho" panose="02020609040205080304" pitchFamily="49" charset="-128"/>
                <a:cs typeface="Arial" panose="020B0604020202020204" pitchFamily="34" charset="0"/>
              </a:rPr>
              <a:t> v</a:t>
            </a:r>
            <a:r>
              <a:rPr lang="et-EE" sz="2000" dirty="0">
                <a:latin typeface="Cambria" panose="02040503050406030204" pitchFamily="18" charset="0"/>
                <a:ea typeface="MS Mincho" panose="02020609040205080304" pitchFamily="49" charset="-128"/>
                <a:cs typeface="Arial" panose="020B0604020202020204" pitchFamily="34" charset="0"/>
              </a:rPr>
              <a:t>ajalik hinnata </a:t>
            </a:r>
            <a:r>
              <a:rPr lang="en-US" sz="2000" dirty="0">
                <a:latin typeface="Cambria" panose="02040503050406030204" pitchFamily="18" charset="0"/>
                <a:ea typeface="MS Mincho" panose="02020609040205080304" pitchFamily="49" charset="-128"/>
                <a:cs typeface="Arial" panose="020B0604020202020204" pitchFamily="34" charset="0"/>
              </a:rPr>
              <a:t>ka </a:t>
            </a:r>
            <a:r>
              <a:rPr lang="et-EE" sz="2000" dirty="0">
                <a:effectLst/>
                <a:latin typeface="Cambria" panose="02040503050406030204" pitchFamily="18" charset="0"/>
                <a:ea typeface="MS Mincho" panose="02020609040205080304" pitchFamily="49" charset="-128"/>
                <a:cs typeface="Arial" panose="020B0604020202020204" pitchFamily="34" charset="0"/>
              </a:rPr>
              <a:t>koormuse muutust 5-10 aasta perspektiivis selle suurenedes või vähenedes.</a:t>
            </a:r>
            <a:endParaRPr lang="en-US" sz="2000" dirty="0">
              <a:effectLst/>
              <a:latin typeface="Cambria" panose="02040503050406030204" pitchFamily="18" charset="0"/>
              <a:ea typeface="MS Mincho" panose="02020609040205080304" pitchFamily="49" charset="-128"/>
              <a:cs typeface="Arial" panose="020B0604020202020204" pitchFamily="34" charset="0"/>
            </a:endParaRPr>
          </a:p>
          <a:p>
            <a:pPr marL="0" indent="0" algn="just">
              <a:lnSpc>
                <a:spcPct val="100000"/>
              </a:lnSpc>
              <a:spcBef>
                <a:spcPts val="600"/>
              </a:spcBef>
              <a:buClr>
                <a:srgbClr val="E4067E"/>
              </a:buClr>
              <a:buNone/>
              <a:defRPr/>
            </a:pPr>
            <a:r>
              <a:rPr kumimoji="0" lang="et-EE" altLang="en-US" sz="2000" i="0" u="none" strike="noStrike" kern="1200" cap="none" spc="0" normalizeH="0" baseline="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Koormuste määramiseks eelistada reovee koguse ja omaduste samaaegset mõõtmist, minimaalselt kaks mõõtmist (soovituslikult neli) ühel nädalal. </a:t>
            </a:r>
            <a:endParaRPr lang="en-US" altLang="en-US" sz="2000" dirty="0">
              <a:latin typeface="Cambria" panose="02040503050406030204" pitchFamily="18" charset="0"/>
              <a:ea typeface="MS Mincho" panose="02020609040205080304" pitchFamily="49" charset="-128"/>
              <a:cs typeface="Times New Roman" panose="02020603050405020304" pitchFamily="18" charset="0"/>
            </a:endParaRPr>
          </a:p>
          <a:p>
            <a:pPr marL="0" indent="0" algn="just">
              <a:lnSpc>
                <a:spcPct val="100000"/>
              </a:lnSpc>
              <a:spcBef>
                <a:spcPts val="600"/>
              </a:spcBef>
              <a:buClr>
                <a:prstClr val="black"/>
              </a:buClr>
              <a:buNone/>
              <a:defRPr/>
            </a:pPr>
            <a:r>
              <a:rPr lang="en-US" altLang="en-US" sz="2000" dirty="0">
                <a:solidFill>
                  <a:prstClr val="black"/>
                </a:solidFill>
                <a:latin typeface="Cambria" panose="02040503050406030204" pitchFamily="18" charset="0"/>
                <a:ea typeface="MS Mincho" panose="02020609040205080304" pitchFamily="49" charset="-128"/>
                <a:cs typeface="Times New Roman" panose="02020603050405020304" pitchFamily="18" charset="0"/>
              </a:rPr>
              <a:t>R</a:t>
            </a:r>
            <a:r>
              <a:rPr lang="et-EE" altLang="en-US" sz="2000" dirty="0" err="1">
                <a:solidFill>
                  <a:prstClr val="black"/>
                </a:solidFill>
                <a:latin typeface="Cambria" panose="02040503050406030204" pitchFamily="18" charset="0"/>
                <a:ea typeface="MS Mincho" panose="02020609040205080304" pitchFamily="49" charset="-128"/>
                <a:cs typeface="Times New Roman" panose="02020603050405020304" pitchFamily="18" charset="0"/>
              </a:rPr>
              <a:t>eoveepuhasti</a:t>
            </a:r>
            <a:r>
              <a:rPr lang="et-EE" altLang="en-US" sz="2000" dirty="0">
                <a:solidFill>
                  <a:prstClr val="black"/>
                </a:solidFill>
                <a:latin typeface="Cambria" panose="02040503050406030204" pitchFamily="18" charset="0"/>
                <a:ea typeface="MS Mincho" panose="02020609040205080304" pitchFamily="49" charset="-128"/>
                <a:cs typeface="Times New Roman" panose="02020603050405020304" pitchFamily="18" charset="0"/>
              </a:rPr>
              <a:t> koormuse määramiseks peab reoveepuhastisse sisenevast reoveest võtma </a:t>
            </a:r>
            <a:r>
              <a:rPr lang="et-EE" altLang="en-US" sz="2000" b="1" dirty="0">
                <a:solidFill>
                  <a:prstClr val="black"/>
                </a:solidFill>
                <a:latin typeface="Cambria" panose="02040503050406030204" pitchFamily="18" charset="0"/>
                <a:ea typeface="MS Mincho" panose="02020609040205080304" pitchFamily="49" charset="-128"/>
                <a:cs typeface="Times New Roman" panose="02020603050405020304" pitchFamily="18" charset="0"/>
              </a:rPr>
              <a:t>seitse </a:t>
            </a:r>
            <a:r>
              <a:rPr lang="et-EE" altLang="en-US" sz="2000" b="1" dirty="0" err="1">
                <a:solidFill>
                  <a:prstClr val="black"/>
                </a:solidFill>
                <a:latin typeface="Cambria" panose="02040503050406030204" pitchFamily="18" charset="0"/>
                <a:ea typeface="MS Mincho" panose="02020609040205080304" pitchFamily="49" charset="-128"/>
                <a:cs typeface="Times New Roman" panose="02020603050405020304" pitchFamily="18" charset="0"/>
              </a:rPr>
              <a:t>keskmistatud</a:t>
            </a:r>
            <a:r>
              <a:rPr lang="et-EE" altLang="en-US" sz="2000" b="1" dirty="0">
                <a:solidFill>
                  <a:prstClr val="black"/>
                </a:solidFill>
                <a:latin typeface="Cambria" panose="02040503050406030204" pitchFamily="18" charset="0"/>
                <a:ea typeface="MS Mincho" panose="02020609040205080304" pitchFamily="49" charset="-128"/>
                <a:cs typeface="Times New Roman" panose="02020603050405020304" pitchFamily="18" charset="0"/>
              </a:rPr>
              <a:t> veeproovi ühe nädala kestel igal päeval üks proov ja mõõtma vooluhulka. </a:t>
            </a:r>
            <a:r>
              <a:rPr lang="et-EE" altLang="en-US" sz="2000" dirty="0">
                <a:solidFill>
                  <a:prstClr val="black"/>
                </a:solidFill>
                <a:latin typeface="Cambria" panose="02040503050406030204" pitchFamily="18" charset="0"/>
                <a:ea typeface="MS Mincho" panose="02020609040205080304" pitchFamily="49" charset="-128"/>
                <a:cs typeface="Times New Roman" panose="02020603050405020304" pitchFamily="18" charset="0"/>
              </a:rPr>
              <a:t>Vooluhulgad fikseerida tunni täpsusega. Tegelikku olukorda paremini iseloomustavate andmete saamiseks tuleb mõõtmist korrata erinevatel aastaaegadel ja võimalusel erinevatel ilmastiku tingimustel, </a:t>
            </a:r>
            <a:r>
              <a:rPr lang="en-US" altLang="en-US" sz="2000" dirty="0">
                <a:solidFill>
                  <a:prstClr val="black"/>
                </a:solidFill>
                <a:latin typeface="Cambria" panose="02040503050406030204" pitchFamily="18" charset="0"/>
                <a:ea typeface="MS Mincho" panose="02020609040205080304" pitchFamily="49" charset="-128"/>
                <a:cs typeface="Times New Roman" panose="02020603050405020304" pitchFamily="18" charset="0"/>
              </a:rPr>
              <a:t>mis</a:t>
            </a:r>
            <a:r>
              <a:rPr lang="et-EE" altLang="en-US" sz="2000" dirty="0">
                <a:solidFill>
                  <a:prstClr val="black"/>
                </a:solidFill>
                <a:latin typeface="Cambria" panose="02040503050406030204" pitchFamily="18" charset="0"/>
                <a:ea typeface="MS Mincho" panose="02020609040205080304" pitchFamily="49" charset="-128"/>
                <a:cs typeface="Times New Roman" panose="02020603050405020304" pitchFamily="18" charset="0"/>
              </a:rPr>
              <a:t> võimaldab saada tõesema ülevaate reovee kogustest ja koormusest, selle ebaühtlusest ning  </a:t>
            </a:r>
            <a:r>
              <a:rPr lang="et-EE" altLang="en-US" sz="2000" dirty="0" err="1">
                <a:solidFill>
                  <a:prstClr val="black"/>
                </a:solidFill>
                <a:latin typeface="Cambria" panose="02040503050406030204" pitchFamily="18" charset="0"/>
                <a:ea typeface="MS Mincho" panose="02020609040205080304" pitchFamily="49" charset="-128"/>
                <a:cs typeface="Times New Roman" panose="02020603050405020304" pitchFamily="18" charset="0"/>
              </a:rPr>
              <a:t>võõrvee</a:t>
            </a:r>
            <a:r>
              <a:rPr lang="et-EE" altLang="en-US" sz="2000" dirty="0">
                <a:solidFill>
                  <a:prstClr val="black"/>
                </a:solidFill>
                <a:latin typeface="Cambria" panose="02040503050406030204" pitchFamily="18" charset="0"/>
                <a:ea typeface="MS Mincho" panose="02020609040205080304" pitchFamily="49" charset="-128"/>
                <a:cs typeface="Times New Roman" panose="02020603050405020304" pitchFamily="18" charset="0"/>
              </a:rPr>
              <a:t> osatähtsusest. </a:t>
            </a:r>
            <a:endParaRPr kumimoji="0" lang="en-US" altLang="en-US" sz="2000" b="0" i="0" u="none" strike="noStrike" kern="1200" cap="none" spc="0" normalizeH="0" baseline="0" noProof="0" dirty="0">
              <a:ln>
                <a:noFill/>
              </a:ln>
              <a:solidFill>
                <a:prstClr val="black"/>
              </a:solidFill>
              <a:effectLst/>
              <a:uLnTx/>
              <a:uFillTx/>
              <a:latin typeface="Cambria" panose="02040503050406030204" pitchFamily="18" charset="0"/>
              <a:ea typeface="MS Mincho" panose="02020609040205080304" pitchFamily="49" charset="-128"/>
              <a:cs typeface="Arial" panose="020B0604020202020204" pitchFamily="34" charset="0"/>
            </a:endParaRPr>
          </a:p>
        </p:txBody>
      </p:sp>
    </p:spTree>
    <p:extLst>
      <p:ext uri="{BB962C8B-B14F-4D97-AF65-F5344CB8AC3E}">
        <p14:creationId xmlns:p14="http://schemas.microsoft.com/office/powerpoint/2010/main" val="7189382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Reovee </a:t>
            </a:r>
            <a:r>
              <a:rPr lang="en-US" dirty="0" err="1"/>
              <a:t>koormuse</a:t>
            </a:r>
            <a:r>
              <a:rPr lang="en-US" dirty="0"/>
              <a:t> </a:t>
            </a:r>
            <a:r>
              <a:rPr lang="en-US" dirty="0" err="1"/>
              <a:t>hindamine</a:t>
            </a:r>
            <a:endParaRPr lang="en-US" dirty="0"/>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838200" y="1825625"/>
            <a:ext cx="9881212" cy="4667250"/>
          </a:xfrm>
        </p:spPr>
        <p:txBody>
          <a:bodyPr anchor="ctr">
            <a:normAutofit fontScale="70000" lnSpcReduction="20000"/>
          </a:bodyPr>
          <a:lstStyle/>
          <a:p>
            <a:pPr marL="0" marR="0" lvl="0" indent="0" algn="just" defTabSz="914400" rtl="0" eaLnBrk="1" fontAlgn="auto" latinLnBrk="0" hangingPunct="1">
              <a:lnSpc>
                <a:spcPct val="120000"/>
              </a:lnSpc>
              <a:spcBef>
                <a:spcPts val="1000"/>
              </a:spcBef>
              <a:spcAft>
                <a:spcPts val="1200"/>
              </a:spcAft>
              <a:buClr>
                <a:prstClr val="black"/>
              </a:buClr>
              <a:buSzTx/>
              <a:buFont typeface="Wingdings" panose="05000000000000000000" pitchFamily="2" charset="2"/>
              <a:buNone/>
              <a:tabLst/>
              <a:defRPr/>
            </a:pPr>
            <a:r>
              <a:rPr kumimoji="0" lang="et-EE" altLang="en-US" b="0" i="0" u="none" strike="noStrike" kern="1200" cap="none" spc="0" normalizeH="0" baseline="0" noProof="0" dirty="0">
                <a:ln>
                  <a:noFill/>
                </a:ln>
                <a:solidFill>
                  <a:prstClr val="black"/>
                </a:solidFill>
                <a:effectLst/>
                <a:uLnTx/>
                <a:uFillTx/>
                <a:latin typeface="Cambria" panose="02040503050406030204" pitchFamily="18" charset="0"/>
                <a:ea typeface="MS Mincho" panose="02020609040205080304" pitchFamily="49" charset="-128"/>
                <a:cs typeface="Arial" panose="020B0604020202020204" pitchFamily="34" charset="0"/>
              </a:rPr>
              <a:t>Kui </a:t>
            </a:r>
            <a:r>
              <a:rPr kumimoji="0" lang="en-US" altLang="en-US" b="0" i="0" u="none" strike="noStrike" kern="1200" cap="none" spc="0" normalizeH="0" baseline="0" noProof="0" dirty="0" err="1">
                <a:ln>
                  <a:noFill/>
                </a:ln>
                <a:solidFill>
                  <a:prstClr val="black"/>
                </a:solidFill>
                <a:effectLst/>
                <a:uLnTx/>
                <a:uFillTx/>
                <a:latin typeface="Cambria" panose="02040503050406030204" pitchFamily="18" charset="0"/>
                <a:ea typeface="MS Mincho" panose="02020609040205080304" pitchFamily="49" charset="-128"/>
                <a:cs typeface="Arial" panose="020B0604020202020204" pitchFamily="34" charset="0"/>
              </a:rPr>
              <a:t>asumis</a:t>
            </a:r>
            <a:r>
              <a:rPr kumimoji="0" lang="en-US" altLang="en-US" b="0" i="0" u="none" strike="noStrike" kern="1200" cap="none" spc="0" normalizeH="0" baseline="0" noProof="0" dirty="0">
                <a:ln>
                  <a:noFill/>
                </a:ln>
                <a:solidFill>
                  <a:prstClr val="black"/>
                </a:solidFill>
                <a:effectLst/>
                <a:uLnTx/>
                <a:uFillTx/>
                <a:latin typeface="Cambria" panose="02040503050406030204" pitchFamily="18" charset="0"/>
                <a:ea typeface="MS Mincho" panose="02020609040205080304" pitchFamily="49" charset="-128"/>
                <a:cs typeface="Arial" panose="020B0604020202020204" pitchFamily="34" charset="0"/>
              </a:rPr>
              <a:t> </a:t>
            </a:r>
            <a:r>
              <a:rPr kumimoji="0" lang="en-US" altLang="en-US" b="0" i="0" u="none" strike="noStrike" kern="1200" cap="none" spc="0" normalizeH="0" baseline="0" noProof="0" dirty="0" err="1">
                <a:ln>
                  <a:noFill/>
                </a:ln>
                <a:solidFill>
                  <a:prstClr val="black"/>
                </a:solidFill>
                <a:effectLst/>
                <a:uLnTx/>
                <a:uFillTx/>
                <a:latin typeface="Cambria" panose="02040503050406030204" pitchFamily="18" charset="0"/>
                <a:ea typeface="MS Mincho" panose="02020609040205080304" pitchFamily="49" charset="-128"/>
                <a:cs typeface="Arial" panose="020B0604020202020204" pitchFamily="34" charset="0"/>
              </a:rPr>
              <a:t>tehakse</a:t>
            </a:r>
            <a:r>
              <a:rPr kumimoji="0" lang="en-US" altLang="en-US" b="0" i="0" u="none" strike="noStrike" kern="1200" cap="none" spc="0" normalizeH="0" baseline="0" noProof="0" dirty="0">
                <a:ln>
                  <a:noFill/>
                </a:ln>
                <a:solidFill>
                  <a:prstClr val="black"/>
                </a:solidFill>
                <a:effectLst/>
                <a:uLnTx/>
                <a:uFillTx/>
                <a:latin typeface="Cambria" panose="02040503050406030204" pitchFamily="18" charset="0"/>
                <a:ea typeface="MS Mincho" panose="02020609040205080304" pitchFamily="49" charset="-128"/>
                <a:cs typeface="Arial" panose="020B0604020202020204" pitchFamily="34" charset="0"/>
              </a:rPr>
              <a:t>  </a:t>
            </a:r>
            <a:r>
              <a:rPr kumimoji="0" lang="en-US" altLang="en-US" b="0" i="0" u="none" strike="noStrike" kern="1200" cap="none" spc="0" normalizeH="0" baseline="0" noProof="0" dirty="0" err="1">
                <a:ln>
                  <a:noFill/>
                </a:ln>
                <a:solidFill>
                  <a:prstClr val="black"/>
                </a:solidFill>
                <a:effectLst/>
                <a:uLnTx/>
                <a:uFillTx/>
                <a:latin typeface="Cambria" panose="02040503050406030204" pitchFamily="18" charset="0"/>
                <a:ea typeface="MS Mincho" panose="02020609040205080304" pitchFamily="49" charset="-128"/>
                <a:cs typeface="Arial" panose="020B0604020202020204" pitchFamily="34" charset="0"/>
              </a:rPr>
              <a:t>reovee</a:t>
            </a:r>
            <a:r>
              <a:rPr kumimoji="0" lang="en-US" altLang="en-US" b="0" i="0" u="none" strike="noStrike" kern="1200" cap="none" spc="0" normalizeH="0" baseline="0" noProof="0" dirty="0">
                <a:ln>
                  <a:noFill/>
                </a:ln>
                <a:solidFill>
                  <a:prstClr val="black"/>
                </a:solidFill>
                <a:effectLst/>
                <a:uLnTx/>
                <a:uFillTx/>
                <a:latin typeface="Cambria" panose="02040503050406030204" pitchFamily="18" charset="0"/>
                <a:ea typeface="MS Mincho" panose="02020609040205080304" pitchFamily="49" charset="-128"/>
                <a:cs typeface="Arial" panose="020B0604020202020204" pitchFamily="34" charset="0"/>
              </a:rPr>
              <a:t> </a:t>
            </a:r>
            <a:r>
              <a:rPr kumimoji="0" lang="et-EE" altLang="en-US" b="0" i="0" u="none" strike="noStrike" kern="1200" cap="none" spc="0" normalizeH="0" baseline="0" noProof="0" dirty="0">
                <a:ln>
                  <a:noFill/>
                </a:ln>
                <a:solidFill>
                  <a:prstClr val="black"/>
                </a:solidFill>
                <a:effectLst/>
                <a:uLnTx/>
                <a:uFillTx/>
                <a:latin typeface="Cambria" panose="02040503050406030204" pitchFamily="18" charset="0"/>
                <a:ea typeface="MS Mincho" panose="02020609040205080304" pitchFamily="49" charset="-128"/>
                <a:cs typeface="Arial" panose="020B0604020202020204" pitchFamily="34" charset="0"/>
              </a:rPr>
              <a:t>seire</a:t>
            </a:r>
            <a:r>
              <a:rPr kumimoji="0" lang="en-US" altLang="en-US" b="0" i="0" u="none" strike="noStrike" kern="1200" cap="none" spc="0" normalizeH="0" baseline="0" noProof="0" dirty="0">
                <a:ln>
                  <a:noFill/>
                </a:ln>
                <a:solidFill>
                  <a:prstClr val="black"/>
                </a:solidFill>
                <a:effectLst/>
                <a:uLnTx/>
                <a:uFillTx/>
                <a:latin typeface="Cambria" panose="02040503050406030204" pitchFamily="18" charset="0"/>
                <a:ea typeface="MS Mincho" panose="02020609040205080304" pitchFamily="49" charset="-128"/>
                <a:cs typeface="Arial" panose="020B0604020202020204" pitchFamily="34" charset="0"/>
              </a:rPr>
              <a:t>t</a:t>
            </a:r>
            <a:r>
              <a:rPr kumimoji="0" lang="et-EE" altLang="en-US" b="0" i="0" u="none" strike="noStrike" kern="1200" cap="none" spc="0" normalizeH="0" baseline="0" noProof="0" dirty="0">
                <a:ln>
                  <a:noFill/>
                </a:ln>
                <a:solidFill>
                  <a:prstClr val="black"/>
                </a:solidFill>
                <a:effectLst/>
                <a:uLnTx/>
                <a:uFillTx/>
                <a:latin typeface="Cambria" panose="02040503050406030204" pitchFamily="18" charset="0"/>
                <a:ea typeface="MS Mincho" panose="02020609040205080304" pitchFamily="49" charset="-128"/>
                <a:cs typeface="Arial" panose="020B0604020202020204" pitchFamily="34" charset="0"/>
              </a:rPr>
              <a:t>, tuleb koormuste analüüsis lähtuda järgmistest näitajatest:</a:t>
            </a:r>
          </a:p>
          <a:p>
            <a:pPr marL="285750" marR="0" lvl="0" indent="-285750" algn="just" defTabSz="914400" rtl="0" eaLnBrk="1" fontAlgn="auto" latinLnBrk="0" hangingPunct="1">
              <a:lnSpc>
                <a:spcPct val="120000"/>
              </a:lnSpc>
              <a:spcBef>
                <a:spcPts val="1000"/>
              </a:spcBef>
              <a:spcAft>
                <a:spcPts val="600"/>
              </a:spcAft>
              <a:buClr>
                <a:prstClr val="black"/>
              </a:buClr>
              <a:buSzTx/>
              <a:buFont typeface="Arial" panose="020B0604020202020204" pitchFamily="34" charset="0"/>
              <a:buChar char="•"/>
              <a:tabLst>
                <a:tab pos="226695" algn="l"/>
              </a:tabLst>
              <a:defRPr/>
            </a:pPr>
            <a:r>
              <a:rPr kumimoji="0" lang="et-EE" altLang="en-US" b="0" i="0" u="none" strike="noStrike" kern="1200" cap="none" spc="0" normalizeH="0" baseline="0" noProof="0" dirty="0" err="1">
                <a:ln>
                  <a:noFill/>
                </a:ln>
                <a:solidFill>
                  <a:prstClr val="black"/>
                </a:solidFill>
                <a:effectLst/>
                <a:uLnTx/>
                <a:uFillTx/>
                <a:latin typeface="Cambria" panose="02040503050406030204" pitchFamily="18" charset="0"/>
                <a:ea typeface="MS Mincho" panose="02020609040205080304" pitchFamily="49" charset="-128"/>
                <a:cs typeface="Times New Roman" panose="02020603050405020304" pitchFamily="18" charset="0"/>
              </a:rPr>
              <a:t>Q</a:t>
            </a:r>
            <a:r>
              <a:rPr kumimoji="0" lang="et-EE" altLang="en-US" b="0" i="0" u="none" strike="noStrike" kern="1200" cap="none" spc="0" normalizeH="0" baseline="-25000" noProof="0" dirty="0" err="1">
                <a:ln>
                  <a:noFill/>
                </a:ln>
                <a:solidFill>
                  <a:prstClr val="black"/>
                </a:solidFill>
                <a:effectLst/>
                <a:uLnTx/>
                <a:uFillTx/>
                <a:latin typeface="Cambria" panose="02040503050406030204" pitchFamily="18" charset="0"/>
                <a:ea typeface="MS Mincho" panose="02020609040205080304" pitchFamily="49" charset="-128"/>
                <a:cs typeface="Times New Roman" panose="02020603050405020304" pitchFamily="18" charset="0"/>
              </a:rPr>
              <a:t>h</a:t>
            </a:r>
            <a:r>
              <a:rPr kumimoji="0" lang="et-EE" altLang="en-US" b="0" i="0" u="none" strike="noStrike" kern="1200" cap="none" spc="0" normalizeH="0" baseline="0" noProof="0" dirty="0" err="1">
                <a:ln>
                  <a:noFill/>
                </a:ln>
                <a:solidFill>
                  <a:prstClr val="black"/>
                </a:solidFill>
                <a:effectLst/>
                <a:uLnTx/>
                <a:uFillTx/>
                <a:latin typeface="Cambria" panose="02040503050406030204" pitchFamily="18" charset="0"/>
                <a:ea typeface="MS Mincho" panose="02020609040205080304" pitchFamily="49" charset="-128"/>
                <a:cs typeface="Times New Roman" panose="02020603050405020304" pitchFamily="18" charset="0"/>
              </a:rPr>
              <a:t>,</a:t>
            </a:r>
            <a:r>
              <a:rPr kumimoji="0" lang="et-EE" altLang="en-US" b="0" i="0" u="none" strike="noStrike" kern="1200" cap="none" spc="0" normalizeH="0" baseline="-25000" noProof="0" dirty="0" err="1">
                <a:ln>
                  <a:noFill/>
                </a:ln>
                <a:solidFill>
                  <a:prstClr val="black"/>
                </a:solidFill>
                <a:effectLst/>
                <a:uLnTx/>
                <a:uFillTx/>
                <a:latin typeface="Cambria" panose="02040503050406030204" pitchFamily="18" charset="0"/>
                <a:ea typeface="MS Mincho" panose="02020609040205080304" pitchFamily="49" charset="-128"/>
                <a:cs typeface="Times New Roman" panose="02020603050405020304" pitchFamily="18" charset="0"/>
              </a:rPr>
              <a:t>max</a:t>
            </a:r>
            <a:r>
              <a:rPr kumimoji="0" lang="et-EE" altLang="en-US" b="0" i="0" u="none" strike="noStrike" kern="1200" cap="none" spc="0" normalizeH="0" baseline="0" noProof="0" dirty="0">
                <a:ln>
                  <a:noFill/>
                </a:ln>
                <a:solidFill>
                  <a:prstClr val="black"/>
                </a:solidFill>
                <a:effectLst/>
                <a:uLnTx/>
                <a:uFillTx/>
                <a:latin typeface="Cambria" panose="02040503050406030204" pitchFamily="18" charset="0"/>
                <a:ea typeface="MS Mincho" panose="02020609040205080304" pitchFamily="49" charset="-128"/>
                <a:cs typeface="Times New Roman" panose="02020603050405020304" pitchFamily="18" charset="0"/>
              </a:rPr>
              <a:t> maksimaalne tunnine vooluhulk (m</a:t>
            </a:r>
            <a:r>
              <a:rPr kumimoji="0" lang="et-EE" altLang="en-US" b="0" i="0" u="none" strike="noStrike" kern="1200" cap="none" spc="0" normalizeH="0" baseline="30000" noProof="0" dirty="0">
                <a:ln>
                  <a:noFill/>
                </a:ln>
                <a:solidFill>
                  <a:prstClr val="black"/>
                </a:solidFill>
                <a:effectLst/>
                <a:uLnTx/>
                <a:uFillTx/>
                <a:latin typeface="Cambria" panose="02040503050406030204" pitchFamily="18" charset="0"/>
                <a:ea typeface="MS Mincho" panose="02020609040205080304" pitchFamily="49" charset="-128"/>
                <a:cs typeface="Times New Roman" panose="02020603050405020304" pitchFamily="18" charset="0"/>
              </a:rPr>
              <a:t>3</a:t>
            </a:r>
            <a:r>
              <a:rPr kumimoji="0" lang="et-EE" altLang="en-US" b="0" i="0" u="none" strike="noStrike" kern="1200" cap="none" spc="0" normalizeH="0" baseline="0" noProof="0" dirty="0">
                <a:ln>
                  <a:noFill/>
                </a:ln>
                <a:solidFill>
                  <a:prstClr val="black"/>
                </a:solidFill>
                <a:effectLst/>
                <a:uLnTx/>
                <a:uFillTx/>
                <a:latin typeface="Cambria" panose="02040503050406030204" pitchFamily="18" charset="0"/>
                <a:ea typeface="MS Mincho" panose="02020609040205080304" pitchFamily="49" charset="-128"/>
                <a:cs typeface="Times New Roman" panose="02020603050405020304" pitchFamily="18" charset="0"/>
              </a:rPr>
              <a:t>/h) reoveepuhastisse ;</a:t>
            </a:r>
          </a:p>
          <a:p>
            <a:pPr marL="285750" marR="0" lvl="0" indent="-285750" algn="just" defTabSz="914400" rtl="0" eaLnBrk="1" fontAlgn="auto" latinLnBrk="0" hangingPunct="1">
              <a:lnSpc>
                <a:spcPct val="120000"/>
              </a:lnSpc>
              <a:spcBef>
                <a:spcPts val="1000"/>
              </a:spcBef>
              <a:spcAft>
                <a:spcPts val="600"/>
              </a:spcAft>
              <a:buClr>
                <a:prstClr val="black"/>
              </a:buClr>
              <a:buSzTx/>
              <a:buFont typeface="Arial" panose="020B0604020202020204" pitchFamily="34" charset="0"/>
              <a:buChar char="•"/>
              <a:tabLst>
                <a:tab pos="226695" algn="l"/>
              </a:tabLst>
              <a:defRPr/>
            </a:pPr>
            <a:r>
              <a:rPr kumimoji="0" lang="et-EE" altLang="en-US" b="0" i="0" u="none" strike="noStrike" kern="1200" cap="none" spc="0" normalizeH="0" baseline="0" noProof="0" dirty="0">
                <a:ln>
                  <a:noFill/>
                </a:ln>
                <a:solidFill>
                  <a:prstClr val="black"/>
                </a:solidFill>
                <a:effectLst/>
                <a:uLnTx/>
                <a:uFillTx/>
                <a:latin typeface="Cambria" panose="02040503050406030204" pitchFamily="18" charset="0"/>
                <a:ea typeface="MS Mincho" panose="02020609040205080304" pitchFamily="49" charset="-128"/>
                <a:cs typeface="Times New Roman" panose="02020603050405020304" pitchFamily="18" charset="0"/>
              </a:rPr>
              <a:t>saastainete koormused, leitakse </a:t>
            </a:r>
            <a:r>
              <a:rPr kumimoji="0" lang="et-EE" altLang="en-US" b="1" i="0" u="none" strike="noStrike" kern="1200" cap="none" spc="0" normalizeH="0" baseline="0" noProof="0" dirty="0">
                <a:ln>
                  <a:noFill/>
                </a:ln>
                <a:solidFill>
                  <a:prstClr val="black"/>
                </a:solidFill>
                <a:effectLst/>
                <a:uLnTx/>
                <a:uFillTx/>
                <a:latin typeface="Cambria" panose="02040503050406030204" pitchFamily="18" charset="0"/>
                <a:ea typeface="MS Mincho" panose="02020609040205080304" pitchFamily="49" charset="-128"/>
                <a:cs typeface="Times New Roman" panose="02020603050405020304" pitchFamily="18" charset="0"/>
              </a:rPr>
              <a:t>minimaalselt kahe ühe nädalase reostuskoormuse uuringu </a:t>
            </a:r>
            <a:r>
              <a:rPr kumimoji="0" lang="et-EE" altLang="en-US" b="0" i="0" u="none" strike="noStrike" kern="1200" cap="none" spc="0" normalizeH="0" baseline="0" noProof="0" dirty="0">
                <a:ln>
                  <a:noFill/>
                </a:ln>
                <a:solidFill>
                  <a:prstClr val="black"/>
                </a:solidFill>
                <a:effectLst/>
                <a:uLnTx/>
                <a:uFillTx/>
                <a:latin typeface="Cambria" panose="02040503050406030204" pitchFamily="18" charset="0"/>
                <a:ea typeface="MS Mincho" panose="02020609040205080304" pitchFamily="49" charset="-128"/>
                <a:cs typeface="Times New Roman" panose="02020603050405020304" pitchFamily="18" charset="0"/>
              </a:rPr>
              <a:t>põhjal. Proovid võetakse  24 h </a:t>
            </a:r>
            <a:r>
              <a:rPr kumimoji="0" lang="et-EE" altLang="en-US" b="0" i="0" u="none" strike="noStrike" kern="1200" cap="none" spc="0" normalizeH="0" baseline="0" noProof="0" dirty="0" err="1">
                <a:ln>
                  <a:noFill/>
                </a:ln>
                <a:solidFill>
                  <a:prstClr val="black"/>
                </a:solidFill>
                <a:effectLst/>
                <a:uLnTx/>
                <a:uFillTx/>
                <a:latin typeface="Cambria" panose="02040503050406030204" pitchFamily="18" charset="0"/>
                <a:ea typeface="MS Mincho" panose="02020609040205080304" pitchFamily="49" charset="-128"/>
                <a:cs typeface="Times New Roman" panose="02020603050405020304" pitchFamily="18" charset="0"/>
              </a:rPr>
              <a:t>keskmistatud</a:t>
            </a:r>
            <a:r>
              <a:rPr kumimoji="0" lang="et-EE" altLang="en-US" b="0" i="0" u="none" strike="noStrike" kern="1200" cap="none" spc="0" normalizeH="0" baseline="0" noProof="0" dirty="0">
                <a:ln>
                  <a:noFill/>
                </a:ln>
                <a:solidFill>
                  <a:prstClr val="black"/>
                </a:solidFill>
                <a:effectLst/>
                <a:uLnTx/>
                <a:uFillTx/>
                <a:latin typeface="Cambria" panose="02040503050406030204" pitchFamily="18" charset="0"/>
                <a:ea typeface="MS Mincho" panose="02020609040205080304" pitchFamily="49" charset="-128"/>
                <a:cs typeface="Times New Roman" panose="02020603050405020304" pitchFamily="18" charset="0"/>
              </a:rPr>
              <a:t> proovidena ning </a:t>
            </a:r>
            <a:r>
              <a:rPr kumimoji="0" lang="et-EE" altLang="en-US" b="0" i="0" u="none" strike="noStrike" kern="1200" cap="none" spc="0" normalizeH="0" baseline="0" noProof="0" dirty="0" err="1">
                <a:ln>
                  <a:noFill/>
                </a:ln>
                <a:solidFill>
                  <a:prstClr val="black"/>
                </a:solidFill>
                <a:effectLst/>
                <a:uLnTx/>
                <a:uFillTx/>
                <a:latin typeface="Cambria" panose="02040503050406030204" pitchFamily="18" charset="0"/>
                <a:ea typeface="MS Mincho" panose="02020609040205080304" pitchFamily="49" charset="-128"/>
                <a:cs typeface="Times New Roman" panose="02020603050405020304" pitchFamily="18" charset="0"/>
              </a:rPr>
              <a:t>dimensioneerimiseks</a:t>
            </a:r>
            <a:r>
              <a:rPr kumimoji="0" lang="et-EE" altLang="en-US" b="0" i="0" u="none" strike="noStrike" kern="1200" cap="none" spc="0" normalizeH="0" baseline="0" noProof="0" dirty="0">
                <a:ln>
                  <a:noFill/>
                </a:ln>
                <a:solidFill>
                  <a:prstClr val="black"/>
                </a:solidFill>
                <a:effectLst/>
                <a:uLnTx/>
                <a:uFillTx/>
                <a:latin typeface="Cambria" panose="02040503050406030204" pitchFamily="18" charset="0"/>
                <a:ea typeface="MS Mincho" panose="02020609040205080304" pitchFamily="49" charset="-128"/>
                <a:cs typeface="Times New Roman" panose="02020603050405020304" pitchFamily="18" charset="0"/>
              </a:rPr>
              <a:t> kasutatakse mõõtmisperioodi keskmisi tulemusi;</a:t>
            </a:r>
          </a:p>
          <a:p>
            <a:pPr marL="285750" marR="0" lvl="0" indent="-285750" algn="just" defTabSz="914400" rtl="0" eaLnBrk="1" fontAlgn="auto" latinLnBrk="0" hangingPunct="1">
              <a:lnSpc>
                <a:spcPct val="120000"/>
              </a:lnSpc>
              <a:spcBef>
                <a:spcPts val="1000"/>
              </a:spcBef>
              <a:spcAft>
                <a:spcPts val="600"/>
              </a:spcAft>
              <a:buClr>
                <a:prstClr val="black"/>
              </a:buClr>
              <a:buSzTx/>
              <a:buFont typeface="Arial" panose="020B0604020202020204" pitchFamily="34" charset="0"/>
              <a:buChar char="•"/>
              <a:tabLst>
                <a:tab pos="226695" algn="l"/>
              </a:tabLst>
              <a:defRPr/>
            </a:pPr>
            <a:r>
              <a:rPr kumimoji="0" lang="et-EE" altLang="en-US" b="0" i="0" u="none" strike="noStrike" kern="1200" cap="none" spc="0" normalizeH="0" baseline="0" noProof="0" dirty="0">
                <a:ln>
                  <a:noFill/>
                </a:ln>
                <a:solidFill>
                  <a:prstClr val="black"/>
                </a:solidFill>
                <a:effectLst/>
                <a:uLnTx/>
                <a:uFillTx/>
                <a:latin typeface="Cambria" panose="02040503050406030204" pitchFamily="18" charset="0"/>
                <a:ea typeface="MS Mincho" panose="02020609040205080304" pitchFamily="49" charset="-128"/>
                <a:cs typeface="Times New Roman" panose="02020603050405020304" pitchFamily="18" charset="0"/>
              </a:rPr>
              <a:t>varasemad analüüsid nende olemasolul võib </a:t>
            </a:r>
            <a:r>
              <a:rPr kumimoji="0" lang="et-EE" altLang="en-US" b="0" i="0" u="none" strike="noStrike" kern="1200" cap="none" spc="0" normalizeH="0" baseline="0" noProof="0" dirty="0" err="1">
                <a:ln>
                  <a:noFill/>
                </a:ln>
                <a:solidFill>
                  <a:prstClr val="black"/>
                </a:solidFill>
                <a:effectLst/>
                <a:uLnTx/>
                <a:uFillTx/>
                <a:latin typeface="Cambria" panose="02040503050406030204" pitchFamily="18" charset="0"/>
                <a:ea typeface="MS Mincho" panose="02020609040205080304" pitchFamily="49" charset="-128"/>
                <a:cs typeface="Times New Roman" panose="02020603050405020304" pitchFamily="18" charset="0"/>
              </a:rPr>
              <a:t>dimensioneerimisel</a:t>
            </a:r>
            <a:r>
              <a:rPr kumimoji="0" lang="et-EE" altLang="en-US" b="0" i="0" u="none" strike="noStrike" kern="1200" cap="none" spc="0" normalizeH="0" baseline="0" noProof="0" dirty="0">
                <a:ln>
                  <a:noFill/>
                </a:ln>
                <a:solidFill>
                  <a:prstClr val="black"/>
                </a:solidFill>
                <a:effectLst/>
                <a:uLnTx/>
                <a:uFillTx/>
                <a:latin typeface="Cambria" panose="02040503050406030204" pitchFamily="18" charset="0"/>
                <a:ea typeface="MS Mincho" panose="02020609040205080304" pitchFamily="49" charset="-128"/>
                <a:cs typeface="Times New Roman" panose="02020603050405020304" pitchFamily="18" charset="0"/>
              </a:rPr>
              <a:t> aluseks võtta, sel juhul </a:t>
            </a:r>
            <a:r>
              <a:rPr kumimoji="0" lang="et-EE" altLang="en-US" b="1" i="0" u="none" strike="noStrike" kern="1200" cap="none" spc="0" normalizeH="0" baseline="0" noProof="0" dirty="0">
                <a:ln>
                  <a:noFill/>
                </a:ln>
                <a:solidFill>
                  <a:prstClr val="black"/>
                </a:solidFill>
                <a:effectLst/>
                <a:uLnTx/>
                <a:uFillTx/>
                <a:latin typeface="Cambria" panose="02040503050406030204" pitchFamily="18" charset="0"/>
                <a:ea typeface="MS Mincho" panose="02020609040205080304" pitchFamily="49" charset="-128"/>
                <a:cs typeface="Times New Roman" panose="02020603050405020304" pitchFamily="18" charset="0"/>
              </a:rPr>
              <a:t>peab punktproove olema vähemalt 30 ja </a:t>
            </a:r>
            <a:r>
              <a:rPr kumimoji="0" lang="et-EE" altLang="en-US" b="1" i="0" u="none" strike="noStrike" kern="1200" cap="none" spc="0" normalizeH="0" baseline="0" noProof="0" dirty="0" err="1">
                <a:ln>
                  <a:noFill/>
                </a:ln>
                <a:solidFill>
                  <a:prstClr val="black"/>
                </a:solidFill>
                <a:effectLst/>
                <a:uLnTx/>
                <a:uFillTx/>
                <a:latin typeface="Cambria" panose="02040503050406030204" pitchFamily="18" charset="0"/>
                <a:ea typeface="MS Mincho" panose="02020609040205080304" pitchFamily="49" charset="-128"/>
                <a:cs typeface="Times New Roman" panose="02020603050405020304" pitchFamily="18" charset="0"/>
              </a:rPr>
              <a:t>keskmistatud</a:t>
            </a:r>
            <a:r>
              <a:rPr kumimoji="0" lang="et-EE" altLang="en-US" b="1" i="0" u="none" strike="noStrike" kern="1200" cap="none" spc="0" normalizeH="0" baseline="0" noProof="0" dirty="0">
                <a:ln>
                  <a:noFill/>
                </a:ln>
                <a:solidFill>
                  <a:prstClr val="black"/>
                </a:solidFill>
                <a:effectLst/>
                <a:uLnTx/>
                <a:uFillTx/>
                <a:latin typeface="Cambria" panose="02040503050406030204" pitchFamily="18" charset="0"/>
                <a:ea typeface="MS Mincho" panose="02020609040205080304" pitchFamily="49" charset="-128"/>
                <a:cs typeface="Times New Roman" panose="02020603050405020304" pitchFamily="18" charset="0"/>
              </a:rPr>
              <a:t> proove vähemalt 20</a:t>
            </a:r>
            <a:r>
              <a:rPr kumimoji="0" lang="et-EE" altLang="en-US" b="0" i="0" u="none" strike="noStrike" kern="1200" cap="none" spc="0" normalizeH="0" baseline="0" noProof="0" dirty="0">
                <a:ln>
                  <a:noFill/>
                </a:ln>
                <a:solidFill>
                  <a:prstClr val="black"/>
                </a:solidFill>
                <a:effectLst/>
                <a:uLnTx/>
                <a:uFillTx/>
                <a:latin typeface="Cambria" panose="02040503050406030204" pitchFamily="18" charset="0"/>
                <a:ea typeface="MS Mincho" panose="02020609040205080304" pitchFamily="49" charset="-128"/>
                <a:cs typeface="Times New Roman" panose="02020603050405020304" pitchFamily="18" charset="0"/>
              </a:rPr>
              <a:t>;</a:t>
            </a:r>
          </a:p>
          <a:p>
            <a:pPr marL="285750" marR="0" lvl="0" indent="-285750" algn="just" defTabSz="914400" rtl="0" eaLnBrk="1" fontAlgn="auto" latinLnBrk="0" hangingPunct="1">
              <a:lnSpc>
                <a:spcPct val="120000"/>
              </a:lnSpc>
              <a:spcBef>
                <a:spcPts val="1000"/>
              </a:spcBef>
              <a:spcAft>
                <a:spcPts val="600"/>
              </a:spcAft>
              <a:buClr>
                <a:prstClr val="black"/>
              </a:buClr>
              <a:buSzTx/>
              <a:buFont typeface="Arial" panose="020B0604020202020204" pitchFamily="34" charset="0"/>
              <a:buChar char="•"/>
              <a:tabLst>
                <a:tab pos="226695" algn="l"/>
              </a:tabLst>
              <a:defRPr/>
            </a:pPr>
            <a:r>
              <a:rPr kumimoji="0" lang="et-EE" altLang="en-US" b="0" i="0" u="none" strike="noStrike" kern="1200" cap="none" spc="0" normalizeH="0" baseline="0" noProof="0" dirty="0">
                <a:ln>
                  <a:noFill/>
                </a:ln>
                <a:solidFill>
                  <a:prstClr val="black"/>
                </a:solidFill>
                <a:effectLst/>
                <a:uLnTx/>
                <a:uFillTx/>
                <a:latin typeface="Cambria" panose="02040503050406030204" pitchFamily="18" charset="0"/>
                <a:ea typeface="MS Mincho" panose="02020609040205080304" pitchFamily="49" charset="-128"/>
                <a:cs typeface="Times New Roman" panose="02020603050405020304" pitchFamily="18" charset="0"/>
              </a:rPr>
              <a:t>kasutatud andmete esinduslikkus, mida tuleb alati kontrollida. Nt kas reostuskoormuse uuringu ajal oli </a:t>
            </a:r>
            <a:r>
              <a:rPr kumimoji="0" lang="et-EE" altLang="en-US" b="0" i="0" u="none" strike="noStrike" kern="1200" cap="none" spc="0" normalizeH="0" baseline="0" noProof="0" dirty="0" err="1">
                <a:ln>
                  <a:noFill/>
                </a:ln>
                <a:solidFill>
                  <a:prstClr val="black"/>
                </a:solidFill>
                <a:effectLst/>
                <a:uLnTx/>
                <a:uFillTx/>
                <a:latin typeface="Cambria" panose="02040503050406030204" pitchFamily="18" charset="0"/>
                <a:ea typeface="MS Mincho" panose="02020609040205080304" pitchFamily="49" charset="-128"/>
                <a:cs typeface="Times New Roman" panose="02020603050405020304" pitchFamily="18" charset="0"/>
              </a:rPr>
              <a:t>sademeterohke</a:t>
            </a:r>
            <a:r>
              <a:rPr kumimoji="0" lang="et-EE" altLang="en-US" b="0" i="0" u="none" strike="noStrike" kern="1200" cap="none" spc="0" normalizeH="0" baseline="0" noProof="0" dirty="0">
                <a:ln>
                  <a:noFill/>
                </a:ln>
                <a:solidFill>
                  <a:prstClr val="black"/>
                </a:solidFill>
                <a:effectLst/>
                <a:uLnTx/>
                <a:uFillTx/>
                <a:latin typeface="Cambria" panose="02040503050406030204" pitchFamily="18" charset="0"/>
                <a:ea typeface="MS Mincho" panose="02020609040205080304" pitchFamily="49" charset="-128"/>
                <a:cs typeface="Times New Roman" panose="02020603050405020304" pitchFamily="18" charset="0"/>
              </a:rPr>
              <a:t> periood, kuidas mõjutavad tootmisettevõtted erinevate päevade saastainete koormuseid jne.</a:t>
            </a:r>
            <a:endParaRPr kumimoji="0" lang="en-US" altLang="en-US" b="0" i="0" u="none" strike="noStrike" kern="1200" cap="none" spc="0" normalizeH="0" baseline="0" noProof="0" dirty="0">
              <a:ln>
                <a:noFill/>
              </a:ln>
              <a:solidFill>
                <a:prstClr val="black"/>
              </a:solidFill>
              <a:effectLst/>
              <a:uLnTx/>
              <a:uFillTx/>
              <a:latin typeface="Cambria" panose="02040503050406030204" pitchFamily="18" charset="0"/>
              <a:ea typeface="MS Mincho" panose="02020609040205080304" pitchFamily="49" charset="-128"/>
              <a:cs typeface="Times New Roman" panose="02020603050405020304" pitchFamily="18" charset="0"/>
            </a:endParaRPr>
          </a:p>
          <a:p>
            <a:pPr marL="0" indent="0">
              <a:buNone/>
            </a:pPr>
            <a:endParaRPr lang="en-EE" sz="2400" dirty="0"/>
          </a:p>
        </p:txBody>
      </p:sp>
    </p:spTree>
    <p:extLst>
      <p:ext uri="{BB962C8B-B14F-4D97-AF65-F5344CB8AC3E}">
        <p14:creationId xmlns:p14="http://schemas.microsoft.com/office/powerpoint/2010/main" val="18581320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Reovee </a:t>
            </a:r>
            <a:r>
              <a:rPr lang="en-US" dirty="0" err="1"/>
              <a:t>reostuskoormuse</a:t>
            </a:r>
            <a:r>
              <a:rPr lang="en-US" dirty="0"/>
              <a:t> </a:t>
            </a:r>
            <a:r>
              <a:rPr lang="en-US" dirty="0" err="1"/>
              <a:t>määramine</a:t>
            </a:r>
            <a:endParaRPr lang="en-US" dirty="0"/>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838199" y="1690687"/>
            <a:ext cx="10354938" cy="4963501"/>
          </a:xfrm>
        </p:spPr>
        <p:txBody>
          <a:bodyPr anchor="ctr">
            <a:normAutofit/>
          </a:bodyPr>
          <a:lstStyle/>
          <a:p>
            <a:pPr marL="0" indent="0">
              <a:lnSpc>
                <a:spcPct val="100000"/>
              </a:lnSpc>
              <a:buNone/>
            </a:pPr>
            <a:r>
              <a:rPr lang="et-EE" sz="2400" dirty="0"/>
              <a:t>Kui hüdrauliline koormus on leitud, tuleb välja arvutada saasteainete sisaldused. Reaalsete mõõtmistulemuste puudumisel võetakse saasteainete koormuste leidmisel aluseks järgmised </a:t>
            </a:r>
            <a:r>
              <a:rPr lang="en-US" sz="2400" dirty="0" err="1"/>
              <a:t>ainesisaldused</a:t>
            </a:r>
            <a:r>
              <a:rPr lang="en-US" sz="2400" dirty="0"/>
              <a:t>:</a:t>
            </a:r>
          </a:p>
          <a:p>
            <a:pPr lvl="1">
              <a:lnSpc>
                <a:spcPct val="100000"/>
              </a:lnSpc>
              <a:spcBef>
                <a:spcPts val="600"/>
              </a:spcBef>
              <a:spcAft>
                <a:spcPts val="600"/>
              </a:spcAft>
            </a:pPr>
            <a:r>
              <a:rPr lang="en-US" sz="2000" dirty="0"/>
              <a:t>BHT</a:t>
            </a:r>
            <a:r>
              <a:rPr lang="en-US" sz="2000" baseline="-25000" dirty="0"/>
              <a:t>5</a:t>
            </a:r>
            <a:r>
              <a:rPr lang="en-US" sz="2000" dirty="0"/>
              <a:t> 	60 	g/</a:t>
            </a:r>
            <a:r>
              <a:rPr lang="en-US" sz="2000" dirty="0" err="1"/>
              <a:t>inimese</a:t>
            </a:r>
            <a:r>
              <a:rPr lang="en-US" sz="2000" dirty="0"/>
              <a:t> </a:t>
            </a:r>
            <a:r>
              <a:rPr lang="en-US" sz="2000" dirty="0" err="1"/>
              <a:t>kohta</a:t>
            </a:r>
            <a:r>
              <a:rPr lang="en-US" sz="2000" dirty="0"/>
              <a:t> </a:t>
            </a:r>
            <a:r>
              <a:rPr lang="et-EE" sz="2000" dirty="0"/>
              <a:t> </a:t>
            </a:r>
            <a:r>
              <a:rPr lang="en-US" sz="2000" dirty="0" err="1"/>
              <a:t>ööpäevas</a:t>
            </a:r>
            <a:r>
              <a:rPr lang="en-US" sz="2000" dirty="0"/>
              <a:t> (IE)</a:t>
            </a:r>
          </a:p>
          <a:p>
            <a:pPr lvl="1">
              <a:lnSpc>
                <a:spcPct val="100000"/>
              </a:lnSpc>
              <a:spcBef>
                <a:spcPts val="600"/>
              </a:spcBef>
              <a:spcAft>
                <a:spcPts val="600"/>
              </a:spcAft>
            </a:pPr>
            <a:r>
              <a:rPr lang="en-US" sz="2000" dirty="0"/>
              <a:t>KHT 	120 	g/</a:t>
            </a:r>
            <a:r>
              <a:rPr lang="en-US" sz="2000" dirty="0" err="1"/>
              <a:t>inimese</a:t>
            </a:r>
            <a:r>
              <a:rPr lang="en-US" sz="2000" dirty="0"/>
              <a:t> </a:t>
            </a:r>
            <a:r>
              <a:rPr lang="en-US" sz="2000" dirty="0" err="1"/>
              <a:t>kohta</a:t>
            </a:r>
            <a:r>
              <a:rPr lang="en-US" sz="2000" dirty="0"/>
              <a:t> </a:t>
            </a:r>
            <a:r>
              <a:rPr lang="et-EE" sz="2000" dirty="0"/>
              <a:t> </a:t>
            </a:r>
            <a:r>
              <a:rPr lang="en-US" sz="2000" dirty="0" err="1"/>
              <a:t>ööpäevas</a:t>
            </a:r>
            <a:endParaRPr lang="en-US" sz="2000" dirty="0"/>
          </a:p>
          <a:p>
            <a:pPr lvl="1">
              <a:lnSpc>
                <a:spcPct val="100000"/>
              </a:lnSpc>
              <a:spcBef>
                <a:spcPts val="600"/>
              </a:spcBef>
              <a:spcAft>
                <a:spcPts val="600"/>
              </a:spcAft>
            </a:pPr>
            <a:r>
              <a:rPr lang="en-US" sz="2000" dirty="0" err="1"/>
              <a:t>Heljum</a:t>
            </a:r>
            <a:r>
              <a:rPr lang="en-US" sz="2000" dirty="0"/>
              <a:t>	70 	g/</a:t>
            </a:r>
            <a:r>
              <a:rPr lang="en-US" sz="2000" dirty="0" err="1"/>
              <a:t>inimese</a:t>
            </a:r>
            <a:r>
              <a:rPr lang="en-US" sz="2000" dirty="0"/>
              <a:t> </a:t>
            </a:r>
            <a:r>
              <a:rPr lang="en-US" sz="2000" dirty="0" err="1"/>
              <a:t>kohta</a:t>
            </a:r>
            <a:r>
              <a:rPr lang="en-US" sz="2000" dirty="0"/>
              <a:t> </a:t>
            </a:r>
            <a:r>
              <a:rPr lang="et-EE" sz="2000" dirty="0"/>
              <a:t> </a:t>
            </a:r>
            <a:r>
              <a:rPr lang="en-US" sz="2000" dirty="0" err="1"/>
              <a:t>ööpäevas</a:t>
            </a:r>
            <a:endParaRPr lang="en-US" sz="2000" dirty="0"/>
          </a:p>
          <a:p>
            <a:pPr lvl="1">
              <a:lnSpc>
                <a:spcPct val="100000"/>
              </a:lnSpc>
              <a:spcBef>
                <a:spcPts val="600"/>
              </a:spcBef>
              <a:spcAft>
                <a:spcPts val="600"/>
              </a:spcAft>
            </a:pPr>
            <a:r>
              <a:rPr lang="en-US" sz="2000" dirty="0"/>
              <a:t>NÜLD	11	g/</a:t>
            </a:r>
            <a:r>
              <a:rPr lang="en-US" sz="2000" dirty="0" err="1"/>
              <a:t>inimese</a:t>
            </a:r>
            <a:r>
              <a:rPr lang="en-US" sz="2000" dirty="0"/>
              <a:t> </a:t>
            </a:r>
            <a:r>
              <a:rPr lang="en-US" sz="2000" dirty="0" err="1"/>
              <a:t>kohta</a:t>
            </a:r>
            <a:r>
              <a:rPr lang="en-US" sz="2000" dirty="0"/>
              <a:t> </a:t>
            </a:r>
            <a:r>
              <a:rPr lang="et-EE" sz="2000" dirty="0"/>
              <a:t> </a:t>
            </a:r>
            <a:r>
              <a:rPr lang="en-US" sz="2000" dirty="0" err="1"/>
              <a:t>ööpäevas</a:t>
            </a:r>
            <a:endParaRPr lang="en-US" sz="2000" dirty="0"/>
          </a:p>
          <a:p>
            <a:pPr lvl="1">
              <a:lnSpc>
                <a:spcPct val="100000"/>
              </a:lnSpc>
              <a:spcBef>
                <a:spcPts val="600"/>
              </a:spcBef>
              <a:spcAft>
                <a:spcPts val="600"/>
              </a:spcAft>
            </a:pPr>
            <a:r>
              <a:rPr lang="en-US" sz="2000" dirty="0"/>
              <a:t>PÜLD	1,8	 g/</a:t>
            </a:r>
            <a:r>
              <a:rPr lang="en-US" sz="2000" dirty="0" err="1"/>
              <a:t>inimese</a:t>
            </a:r>
            <a:r>
              <a:rPr lang="en-US" sz="2000" dirty="0"/>
              <a:t> </a:t>
            </a:r>
            <a:r>
              <a:rPr lang="en-US" sz="2000" dirty="0" err="1"/>
              <a:t>kohta</a:t>
            </a:r>
            <a:r>
              <a:rPr lang="en-US" sz="2000" dirty="0"/>
              <a:t> </a:t>
            </a:r>
            <a:r>
              <a:rPr lang="et-EE" sz="2000" dirty="0"/>
              <a:t> </a:t>
            </a:r>
            <a:r>
              <a:rPr lang="en-US" sz="2000" dirty="0" err="1"/>
              <a:t>ööpäevas</a:t>
            </a:r>
            <a:endParaRPr lang="en-US" sz="2400" dirty="0"/>
          </a:p>
          <a:p>
            <a:pPr marL="0" indent="0">
              <a:lnSpc>
                <a:spcPct val="100000"/>
              </a:lnSpc>
              <a:buNone/>
            </a:pPr>
            <a:r>
              <a:rPr lang="et-EE" sz="2400" dirty="0"/>
              <a:t>Kui asumis on väikeettevõtteid või -asutusi, võib vooluhulka ja koormust suurendada 10 % kuni 30 %. Tootmisettevõtete koormus tuleb hinnata täiendavalt. </a:t>
            </a:r>
          </a:p>
          <a:p>
            <a:pPr marL="0" indent="0">
              <a:buNone/>
            </a:pPr>
            <a:endParaRPr lang="en-EE" sz="2400" dirty="0"/>
          </a:p>
        </p:txBody>
      </p:sp>
    </p:spTree>
    <p:extLst>
      <p:ext uri="{BB962C8B-B14F-4D97-AF65-F5344CB8AC3E}">
        <p14:creationId xmlns:p14="http://schemas.microsoft.com/office/powerpoint/2010/main" val="33425730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Reovee </a:t>
            </a:r>
            <a:r>
              <a:rPr lang="en-US" dirty="0" err="1"/>
              <a:t>ebaühtlus</a:t>
            </a:r>
            <a:endParaRPr lang="en-US" dirty="0"/>
          </a:p>
        </p:txBody>
      </p:sp>
      <p:pic>
        <p:nvPicPr>
          <p:cNvPr id="5" name="Pilt 4">
            <a:extLst>
              <a:ext uri="{FF2B5EF4-FFF2-40B4-BE49-F238E27FC236}">
                <a16:creationId xmlns:a16="http://schemas.microsoft.com/office/drawing/2014/main" id="{B89A4DE5-EA90-593F-F4D9-91473B803F42}"/>
              </a:ext>
            </a:extLst>
          </p:cNvPr>
          <p:cNvPicPr>
            <a:picLocks noChangeAspect="1"/>
          </p:cNvPicPr>
          <p:nvPr/>
        </p:nvPicPr>
        <p:blipFill>
          <a:blip r:embed="rId3"/>
          <a:stretch>
            <a:fillRect/>
          </a:stretch>
        </p:blipFill>
        <p:spPr>
          <a:xfrm>
            <a:off x="913147" y="1690688"/>
            <a:ext cx="9602032" cy="2633700"/>
          </a:xfrm>
          <a:prstGeom prst="rect">
            <a:avLst/>
          </a:prstGeom>
        </p:spPr>
      </p:pic>
      <p:sp>
        <p:nvSpPr>
          <p:cNvPr id="11" name="TextBox 10">
            <a:extLst>
              <a:ext uri="{FF2B5EF4-FFF2-40B4-BE49-F238E27FC236}">
                <a16:creationId xmlns:a16="http://schemas.microsoft.com/office/drawing/2014/main" id="{D50E6C3A-2E2F-B2E5-9A05-6AEC2E742096}"/>
              </a:ext>
            </a:extLst>
          </p:cNvPr>
          <p:cNvSpPr txBox="1"/>
          <p:nvPr/>
        </p:nvSpPr>
        <p:spPr>
          <a:xfrm>
            <a:off x="913147" y="4519378"/>
            <a:ext cx="10293333" cy="1015663"/>
          </a:xfrm>
          <a:prstGeom prst="rect">
            <a:avLst/>
          </a:prstGeom>
          <a:noFill/>
        </p:spPr>
        <p:txBody>
          <a:bodyPr wrap="square">
            <a:spAutoFit/>
          </a:bodyPr>
          <a:lstStyle/>
          <a:p>
            <a:pPr marL="0" marR="0" lvl="0" indent="0" algn="just" defTabSz="914400" rtl="0" eaLnBrk="1" fontAlgn="auto" latinLnBrk="0" hangingPunct="1">
              <a:spcBef>
                <a:spcPts val="1000"/>
              </a:spcBef>
              <a:spcAft>
                <a:spcPts val="0"/>
              </a:spcAft>
              <a:buClrTx/>
              <a:buSzTx/>
              <a:buFont typeface="Arial" panose="020B0604020202020204" pitchFamily="34" charset="0"/>
              <a:buNone/>
              <a:tabLst/>
              <a:defRPr/>
            </a:pPr>
            <a:r>
              <a:rPr kumimoji="0" lang="et-EE" sz="2000" b="0" i="0" u="none" strike="noStrike" kern="1200" cap="none" spc="0" normalizeH="0" baseline="0" noProof="0" dirty="0">
                <a:ln>
                  <a:noFill/>
                </a:ln>
                <a:solidFill>
                  <a:srgbClr val="323E4F"/>
                </a:solidFill>
                <a:effectLst/>
                <a:uLnTx/>
                <a:uFillTx/>
                <a:latin typeface="Calibri" panose="020F0502020204030204" pitchFamily="34" charset="0"/>
                <a:ea typeface="Times New Roman" panose="02020603050405020304" pitchFamily="18" charset="0"/>
                <a:cs typeface="Times New Roman" panose="02020603050405020304" pitchFamily="18" charset="0"/>
              </a:rPr>
              <a:t>Reovee vooluhulk muutub ajas. Kõikumine võib olla hooajaline (suvi, talv, puhkuseperiood vm) või lühiajaline, nt sademevetest või lume sulamisest tulenev infiltratsioon. Ka ööpäevane vooluhulk kõigub, saavutades maksimumi keskpäeval ning miinimumväärtuse varastel hommikutundidel. </a:t>
            </a:r>
            <a:endParaRPr kumimoji="0" lang="en-US" sz="2000" b="0" i="0" u="none" strike="noStrike" kern="1200" cap="none" spc="0" normalizeH="0" baseline="0" noProof="0" dirty="0">
              <a:ln>
                <a:noFill/>
              </a:ln>
              <a:solidFill>
                <a:srgbClr val="323E4F"/>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72553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Reovee </a:t>
            </a:r>
            <a:r>
              <a:rPr lang="en-US" dirty="0" err="1"/>
              <a:t>ebaühtlus</a:t>
            </a:r>
            <a:endParaRPr lang="en-US" dirty="0"/>
          </a:p>
        </p:txBody>
      </p:sp>
      <p:pic>
        <p:nvPicPr>
          <p:cNvPr id="2" name="Sisu kohatäide 1">
            <a:extLst>
              <a:ext uri="{FF2B5EF4-FFF2-40B4-BE49-F238E27FC236}">
                <a16:creationId xmlns:a16="http://schemas.microsoft.com/office/drawing/2014/main" id="{3904251B-D119-2387-97B2-F176F1A1DB2D}"/>
              </a:ext>
            </a:extLst>
          </p:cNvPr>
          <p:cNvPicPr>
            <a:picLocks noGrp="1" noChangeAspect="1"/>
          </p:cNvPicPr>
          <p:nvPr>
            <p:ph idx="1"/>
          </p:nvPr>
        </p:nvPicPr>
        <p:blipFill>
          <a:blip r:embed="rId2"/>
          <a:stretch>
            <a:fillRect/>
          </a:stretch>
        </p:blipFill>
        <p:spPr>
          <a:xfrm>
            <a:off x="1684135" y="1690688"/>
            <a:ext cx="6694893" cy="4097337"/>
          </a:xfrm>
          <a:prstGeom prst="rect">
            <a:avLst/>
          </a:prstGeom>
        </p:spPr>
      </p:pic>
    </p:spTree>
    <p:extLst>
      <p:ext uri="{BB962C8B-B14F-4D97-AF65-F5344CB8AC3E}">
        <p14:creationId xmlns:p14="http://schemas.microsoft.com/office/powerpoint/2010/main" val="1441005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Olmereovesi</a:t>
            </a:r>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838200" y="1825625"/>
            <a:ext cx="8386187" cy="4351338"/>
          </a:xfrm>
        </p:spPr>
        <p:txBody>
          <a:bodyPr anchor="ctr">
            <a:normAutofit/>
          </a:bodyPr>
          <a:lstStyle/>
          <a:p>
            <a:pPr marL="0" indent="0">
              <a:lnSpc>
                <a:spcPct val="100000"/>
              </a:lnSpc>
              <a:buNone/>
            </a:pPr>
            <a:r>
              <a:rPr lang="en-US" sz="3200" dirty="0" err="1"/>
              <a:t>Olmereovesi</a:t>
            </a:r>
            <a:r>
              <a:rPr lang="en-US" sz="3200" dirty="0"/>
              <a:t> </a:t>
            </a:r>
            <a:r>
              <a:rPr lang="en-US" sz="3200" dirty="0" err="1"/>
              <a:t>tekkib</a:t>
            </a:r>
            <a:r>
              <a:rPr lang="en-US" sz="3200" dirty="0"/>
              <a:t> </a:t>
            </a:r>
          </a:p>
          <a:p>
            <a:pPr>
              <a:lnSpc>
                <a:spcPct val="100000"/>
              </a:lnSpc>
            </a:pPr>
            <a:r>
              <a:rPr lang="en-US" sz="3200" dirty="0"/>
              <a:t>Vee </a:t>
            </a:r>
            <a:r>
              <a:rPr lang="en-US" sz="3200" dirty="0" err="1"/>
              <a:t>kasutamisel</a:t>
            </a:r>
            <a:r>
              <a:rPr lang="en-US" sz="3200" dirty="0"/>
              <a:t> </a:t>
            </a:r>
            <a:r>
              <a:rPr lang="en-US" sz="3200" dirty="0" err="1"/>
              <a:t>kodus</a:t>
            </a:r>
            <a:endParaRPr lang="en-US" sz="3200" dirty="0"/>
          </a:p>
          <a:p>
            <a:pPr>
              <a:lnSpc>
                <a:spcPct val="100000"/>
              </a:lnSpc>
            </a:pPr>
            <a:r>
              <a:rPr lang="en-US" sz="3200" dirty="0"/>
              <a:t>Vee </a:t>
            </a:r>
            <a:r>
              <a:rPr lang="en-US" sz="3200" dirty="0" err="1"/>
              <a:t>kasutamisel</a:t>
            </a:r>
            <a:r>
              <a:rPr lang="en-US" sz="3200" dirty="0"/>
              <a:t> </a:t>
            </a:r>
            <a:r>
              <a:rPr lang="en-US" sz="3200" dirty="0" err="1"/>
              <a:t>asutustes</a:t>
            </a:r>
            <a:r>
              <a:rPr lang="en-US" sz="3200" dirty="0"/>
              <a:t> ja </a:t>
            </a:r>
            <a:r>
              <a:rPr lang="en-US" sz="3200" dirty="0" err="1"/>
              <a:t>ettevõtetes</a:t>
            </a:r>
            <a:endParaRPr lang="en-US" sz="3200" dirty="0"/>
          </a:p>
          <a:p>
            <a:pPr>
              <a:lnSpc>
                <a:spcPct val="100000"/>
              </a:lnSpc>
            </a:pPr>
            <a:r>
              <a:rPr lang="en-US" sz="3200" dirty="0" err="1"/>
              <a:t>Tööstuses</a:t>
            </a:r>
            <a:r>
              <a:rPr lang="en-US" sz="3200" dirty="0"/>
              <a:t> </a:t>
            </a:r>
            <a:r>
              <a:rPr lang="en-US" sz="3200" dirty="0" err="1"/>
              <a:t>kui</a:t>
            </a:r>
            <a:r>
              <a:rPr lang="en-US" sz="3200" dirty="0"/>
              <a:t> </a:t>
            </a:r>
            <a:r>
              <a:rPr lang="en-US" sz="3200" dirty="0" err="1"/>
              <a:t>vett</a:t>
            </a:r>
            <a:r>
              <a:rPr lang="en-US" sz="3200" dirty="0"/>
              <a:t> </a:t>
            </a:r>
            <a:r>
              <a:rPr lang="en-US" sz="3200" dirty="0" err="1"/>
              <a:t>kasutatakse</a:t>
            </a:r>
            <a:r>
              <a:rPr lang="en-US" sz="3200" dirty="0"/>
              <a:t> </a:t>
            </a:r>
            <a:r>
              <a:rPr lang="en-US" sz="3200" dirty="0" err="1"/>
              <a:t>olme</a:t>
            </a:r>
            <a:r>
              <a:rPr lang="en-US" sz="3200" dirty="0"/>
              <a:t> </a:t>
            </a:r>
            <a:r>
              <a:rPr lang="en-US" sz="3200" dirty="0" err="1"/>
              <a:t>eesmärkidel</a:t>
            </a:r>
            <a:r>
              <a:rPr lang="en-US" sz="3200" dirty="0"/>
              <a:t> (</a:t>
            </a:r>
            <a:r>
              <a:rPr lang="en-US" sz="3200" dirty="0" err="1"/>
              <a:t>pesuks</a:t>
            </a:r>
            <a:r>
              <a:rPr lang="en-US" sz="3200" dirty="0"/>
              <a:t>, WC, </a:t>
            </a:r>
            <a:r>
              <a:rPr lang="en-US" sz="3200" dirty="0" err="1"/>
              <a:t>jne</a:t>
            </a:r>
            <a:r>
              <a:rPr lang="en-US" sz="3200" dirty="0"/>
              <a:t>.)</a:t>
            </a:r>
            <a:endParaRPr lang="en-EE" sz="3200" dirty="0"/>
          </a:p>
        </p:txBody>
      </p:sp>
    </p:spTree>
    <p:extLst>
      <p:ext uri="{BB962C8B-B14F-4D97-AF65-F5344CB8AC3E}">
        <p14:creationId xmlns:p14="http://schemas.microsoft.com/office/powerpoint/2010/main" val="31844086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Reovee </a:t>
            </a:r>
            <a:r>
              <a:rPr lang="en-US" dirty="0" err="1"/>
              <a:t>maksimaalse</a:t>
            </a:r>
            <a:r>
              <a:rPr lang="en-US" dirty="0"/>
              <a:t> </a:t>
            </a:r>
            <a:r>
              <a:rPr lang="en-US" dirty="0" err="1"/>
              <a:t>koguse</a:t>
            </a:r>
            <a:r>
              <a:rPr lang="en-US" dirty="0"/>
              <a:t> </a:t>
            </a:r>
            <a:r>
              <a:rPr lang="en-US" dirty="0" err="1"/>
              <a:t>arvutus</a:t>
            </a:r>
            <a:endParaRPr lang="en-US" dirty="0"/>
          </a:p>
        </p:txBody>
      </p:sp>
      <p:sp>
        <p:nvSpPr>
          <p:cNvPr id="2" name="Sisu kohatäide 26">
            <a:extLst>
              <a:ext uri="{FF2B5EF4-FFF2-40B4-BE49-F238E27FC236}">
                <a16:creationId xmlns:a16="http://schemas.microsoft.com/office/drawing/2014/main" id="{2DC99F5D-922B-B6E2-918E-C36A01CB186A}"/>
              </a:ext>
            </a:extLst>
          </p:cNvPr>
          <p:cNvSpPr>
            <a:spLocks noGrp="1"/>
          </p:cNvSpPr>
          <p:nvPr>
            <p:ph idx="1"/>
          </p:nvPr>
        </p:nvSpPr>
        <p:spPr>
          <a:xfrm>
            <a:off x="838200" y="1825625"/>
            <a:ext cx="9627824" cy="4351338"/>
          </a:xfrm>
        </p:spPr>
        <p:txBody>
          <a:bodyPr>
            <a:noAutofit/>
          </a:bodyPr>
          <a:lstStyle/>
          <a:p>
            <a:pPr marL="0" indent="0">
              <a:lnSpc>
                <a:spcPct val="100000"/>
              </a:lnSpc>
              <a:spcBef>
                <a:spcPts val="600"/>
              </a:spcBef>
              <a:spcAft>
                <a:spcPts val="600"/>
              </a:spcAft>
              <a:buClr>
                <a:srgbClr val="E4067E"/>
              </a:buClr>
              <a:buNone/>
              <a:defRPr/>
            </a:pPr>
            <a:r>
              <a:rPr lang="en-US" altLang="en-US" sz="2400" dirty="0">
                <a:solidFill>
                  <a:srgbClr val="323E4F"/>
                </a:solidFill>
                <a:latin typeface="Calibri" panose="020F0502020204030204" pitchFamily="34" charset="0"/>
                <a:cs typeface="Times New Roman" panose="02020603050405020304" pitchFamily="18" charset="0"/>
              </a:rPr>
              <a:t>M</a:t>
            </a:r>
            <a:r>
              <a:rPr lang="et-EE" altLang="en-US" sz="2400" dirty="0" err="1">
                <a:solidFill>
                  <a:srgbClr val="323E4F"/>
                </a:solidFill>
                <a:latin typeface="Calibri" panose="020F0502020204030204" pitchFamily="34" charset="0"/>
                <a:cs typeface="Times New Roman" panose="02020603050405020304" pitchFamily="18" charset="0"/>
              </a:rPr>
              <a:t>aksimaalne</a:t>
            </a:r>
            <a:r>
              <a:rPr lang="et-EE" altLang="en-US" sz="2400" dirty="0">
                <a:solidFill>
                  <a:srgbClr val="323E4F"/>
                </a:solidFill>
                <a:latin typeface="Calibri" panose="020F0502020204030204" pitchFamily="34" charset="0"/>
                <a:cs typeface="Times New Roman" panose="02020603050405020304" pitchFamily="18" charset="0"/>
              </a:rPr>
              <a:t> vooluhulk reoveepuhastisse  </a:t>
            </a:r>
            <a:r>
              <a:rPr lang="en-US" altLang="en-US" sz="2400" dirty="0" err="1">
                <a:solidFill>
                  <a:srgbClr val="323E4F"/>
                </a:solidFill>
                <a:latin typeface="Calibri" panose="020F0502020204030204" pitchFamily="34" charset="0"/>
                <a:cs typeface="Times New Roman" panose="02020603050405020304" pitchFamily="18" charset="0"/>
              </a:rPr>
              <a:t>lahkvoolse</a:t>
            </a:r>
            <a:r>
              <a:rPr lang="en-US" altLang="en-US" sz="2400" dirty="0">
                <a:solidFill>
                  <a:srgbClr val="323E4F"/>
                </a:solidFill>
                <a:latin typeface="Calibri" panose="020F0502020204030204" pitchFamily="34" charset="0"/>
                <a:cs typeface="Times New Roman" panose="02020603050405020304" pitchFamily="18" charset="0"/>
              </a:rPr>
              <a:t> </a:t>
            </a:r>
            <a:r>
              <a:rPr lang="en-US" altLang="en-US" sz="2400" dirty="0" err="1">
                <a:solidFill>
                  <a:srgbClr val="323E4F"/>
                </a:solidFill>
                <a:latin typeface="Calibri" panose="020F0502020204030204" pitchFamily="34" charset="0"/>
                <a:cs typeface="Times New Roman" panose="02020603050405020304" pitchFamily="18" charset="0"/>
              </a:rPr>
              <a:t>kanalisatsiooni</a:t>
            </a:r>
            <a:r>
              <a:rPr lang="en-US" altLang="en-US" sz="2400" dirty="0">
                <a:solidFill>
                  <a:srgbClr val="323E4F"/>
                </a:solidFill>
                <a:latin typeface="Calibri" panose="020F0502020204030204" pitchFamily="34" charset="0"/>
                <a:cs typeface="Times New Roman" panose="02020603050405020304" pitchFamily="18" charset="0"/>
              </a:rPr>
              <a:t> </a:t>
            </a:r>
            <a:r>
              <a:rPr lang="en-US" altLang="en-US" sz="2400" dirty="0" err="1">
                <a:solidFill>
                  <a:srgbClr val="323E4F"/>
                </a:solidFill>
                <a:latin typeface="Calibri" panose="020F0502020204030204" pitchFamily="34" charset="0"/>
                <a:cs typeface="Times New Roman" panose="02020603050405020304" pitchFamily="18" charset="0"/>
              </a:rPr>
              <a:t>korral</a:t>
            </a:r>
            <a:r>
              <a:rPr lang="et-EE" altLang="en-US" sz="2400" dirty="0">
                <a:solidFill>
                  <a:srgbClr val="323E4F"/>
                </a:solidFill>
                <a:latin typeface="Calibri" panose="020F0502020204030204" pitchFamily="34" charset="0"/>
                <a:cs typeface="Times New Roman" panose="02020603050405020304" pitchFamily="18" charset="0"/>
              </a:rPr>
              <a:t>:</a:t>
            </a:r>
            <a:endParaRPr lang="en-US" altLang="en-US" sz="2400" dirty="0">
              <a:solidFill>
                <a:srgbClr val="323E4F"/>
              </a:solidFill>
              <a:latin typeface="Calibri" panose="020F0502020204030204" pitchFamily="34" charset="0"/>
              <a:cs typeface="Times New Roman" panose="02020603050405020304" pitchFamily="18" charset="0"/>
            </a:endParaRPr>
          </a:p>
          <a:p>
            <a:pPr marL="0" indent="0">
              <a:lnSpc>
                <a:spcPct val="100000"/>
              </a:lnSpc>
              <a:spcBef>
                <a:spcPts val="600"/>
              </a:spcBef>
              <a:spcAft>
                <a:spcPts val="600"/>
              </a:spcAft>
              <a:buClr>
                <a:srgbClr val="E4067E"/>
              </a:buClr>
              <a:buNone/>
              <a:defRPr/>
            </a:pPr>
            <a:endParaRPr lang="et-EE" altLang="en-US" sz="2400" dirty="0">
              <a:solidFill>
                <a:srgbClr val="323E4F"/>
              </a:solidFill>
              <a:latin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0000"/>
              </a:lnSpc>
              <a:spcAft>
                <a:spcPts val="1000"/>
              </a:spcAft>
              <a:buClr>
                <a:srgbClr val="E4067E"/>
              </a:buClr>
              <a:buSzTx/>
              <a:buFont typeface="Wingdings" panose="05000000000000000000" pitchFamily="2" charset="2"/>
              <a:buNone/>
              <a:tabLst>
                <a:tab pos="5941060" algn="l"/>
              </a:tabLst>
              <a:defRPr/>
            </a:pPr>
            <a:r>
              <a:rPr kumimoji="0" lang="et-EE" altLang="en-US" sz="2400" b="0" i="1" u="none" strike="noStrike" kern="1200" cap="none" spc="0" normalizeH="0" baseline="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Q</a:t>
            </a:r>
            <a:r>
              <a:rPr kumimoji="0" lang="et-EE" altLang="en-US" sz="2400" b="0" i="1" u="none" strike="noStrike" kern="1200" cap="none" spc="0" normalizeH="0" baseline="-2500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h</a:t>
            </a:r>
            <a:r>
              <a:rPr kumimoji="0" lang="et-EE" altLang="en-US" sz="2400" b="0" i="1" u="none" strike="noStrike" kern="1200" cap="none" spc="0" normalizeH="0" baseline="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a:t>
            </a:r>
            <a:r>
              <a:rPr kumimoji="0" lang="et-EE" altLang="en-US" sz="2400" b="0" i="1" u="none" strike="noStrike" kern="1200" cap="none" spc="0" normalizeH="0" baseline="-2500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max</a:t>
            </a:r>
            <a:r>
              <a:rPr kumimoji="0" lang="et-EE" altLang="en-US" sz="2400" b="0" i="1" u="none" strike="noStrike" kern="1200" cap="none" spc="0" normalizeH="0" baseline="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  24 × </a:t>
            </a:r>
            <a:r>
              <a:rPr kumimoji="0" lang="et-EE" altLang="en-US" sz="2400" b="0" i="1" u="none" strike="noStrike" kern="1200" cap="none" spc="0" normalizeH="0" baseline="0" noProof="0" dirty="0" err="1">
                <a:ln>
                  <a:noFill/>
                </a:ln>
                <a:effectLst/>
                <a:uLnTx/>
                <a:uFillTx/>
                <a:latin typeface="Cambria" panose="02040503050406030204" pitchFamily="18" charset="0"/>
                <a:ea typeface="MS Mincho" panose="02020609040205080304" pitchFamily="49" charset="-128"/>
                <a:cs typeface="Arial" panose="020B0604020202020204" pitchFamily="34" charset="0"/>
              </a:rPr>
              <a:t>Q</a:t>
            </a:r>
            <a:r>
              <a:rPr kumimoji="0" lang="et-EE" altLang="en-US" sz="2400" b="0" i="1" u="none" strike="noStrike" kern="1200" cap="none" spc="0" normalizeH="0" baseline="-25000" noProof="0" dirty="0" err="1">
                <a:ln>
                  <a:noFill/>
                </a:ln>
                <a:effectLst/>
                <a:uLnTx/>
                <a:uFillTx/>
                <a:latin typeface="Cambria" panose="02040503050406030204" pitchFamily="18" charset="0"/>
                <a:ea typeface="MS Mincho" panose="02020609040205080304" pitchFamily="49" charset="-128"/>
                <a:cs typeface="Arial" panose="020B0604020202020204" pitchFamily="34" charset="0"/>
              </a:rPr>
              <a:t>d</a:t>
            </a:r>
            <a:r>
              <a:rPr kumimoji="0" lang="et-EE" altLang="en-US" sz="2400" b="0" i="1" u="none" strike="noStrike" kern="1200" cap="none" spc="0" normalizeH="0" baseline="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 VA </a:t>
            </a:r>
            <a:r>
              <a:rPr kumimoji="0" lang="et-EE" altLang="en-US" sz="2400" b="0" i="1" u="none" strike="noStrike" kern="1200" cap="none" spc="0" normalizeH="0" baseline="-25000" noProof="0" dirty="0" err="1">
                <a:ln>
                  <a:noFill/>
                </a:ln>
                <a:effectLst/>
                <a:uLnTx/>
                <a:uFillTx/>
                <a:latin typeface="Cambria" panose="02040503050406030204" pitchFamily="18" charset="0"/>
                <a:ea typeface="MS Mincho" panose="02020609040205080304" pitchFamily="49" charset="-128"/>
                <a:cs typeface="Arial" panose="020B0604020202020204" pitchFamily="34" charset="0"/>
              </a:rPr>
              <a:t>k</a:t>
            </a:r>
            <a:r>
              <a:rPr kumimoji="0" lang="et-EE" altLang="en-US" sz="2400" b="0" i="1" u="none" strike="noStrike" kern="1200" cap="none" spc="0" normalizeH="0" baseline="0" noProof="0" dirty="0" err="1">
                <a:ln>
                  <a:noFill/>
                </a:ln>
                <a:effectLst/>
                <a:uLnTx/>
                <a:uFillTx/>
                <a:latin typeface="Cambria" panose="02040503050406030204" pitchFamily="18" charset="0"/>
                <a:ea typeface="MS Mincho" panose="02020609040205080304" pitchFamily="49" charset="-128"/>
                <a:cs typeface="Arial" panose="020B0604020202020204" pitchFamily="34" charset="0"/>
              </a:rPr>
              <a:t>,</a:t>
            </a:r>
            <a:r>
              <a:rPr kumimoji="0" lang="et-EE" altLang="en-US" sz="2400" b="0" i="1" u="none" strike="noStrike" kern="1200" cap="none" spc="0" normalizeH="0" baseline="-25000" noProof="0" dirty="0" err="1">
                <a:ln>
                  <a:noFill/>
                </a:ln>
                <a:effectLst/>
                <a:uLnTx/>
                <a:uFillTx/>
                <a:latin typeface="Cambria" panose="02040503050406030204" pitchFamily="18" charset="0"/>
                <a:ea typeface="MS Mincho" panose="02020609040205080304" pitchFamily="49" charset="-128"/>
                <a:cs typeface="Arial" panose="020B0604020202020204" pitchFamily="34" charset="0"/>
              </a:rPr>
              <a:t>max</a:t>
            </a:r>
            <a:r>
              <a:rPr kumimoji="0" lang="et-EE" altLang="en-US" sz="2400" b="0" i="1" u="none" strike="noStrike" kern="1200" cap="none" spc="0" normalizeH="0" baseline="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 + Q</a:t>
            </a:r>
            <a:r>
              <a:rPr kumimoji="0" lang="et-EE" altLang="en-US" sz="2400" b="0" i="1" u="none" strike="noStrike" kern="1200" cap="none" spc="0" normalizeH="0" baseline="-2500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V</a:t>
            </a:r>
            <a:r>
              <a:rPr kumimoji="0" lang="et-EE" altLang="en-US" sz="2400" b="0" i="1" u="none" strike="noStrike" kern="1200" cap="none" spc="0" normalizeH="0" baseline="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 + </a:t>
            </a:r>
            <a:r>
              <a:rPr kumimoji="0" lang="et-EE" altLang="en-US" sz="2400" b="0" i="1" u="none" strike="noStrike" kern="1200" cap="none" spc="0" normalizeH="0" baseline="0" noProof="0" dirty="0" err="1">
                <a:ln>
                  <a:noFill/>
                </a:ln>
                <a:effectLst/>
                <a:uLnTx/>
                <a:uFillTx/>
                <a:latin typeface="Cambria" panose="02040503050406030204" pitchFamily="18" charset="0"/>
                <a:ea typeface="MS Mincho" panose="02020609040205080304" pitchFamily="49" charset="-128"/>
                <a:cs typeface="Arial" panose="020B0604020202020204" pitchFamily="34" charset="0"/>
              </a:rPr>
              <a:t>Q</a:t>
            </a:r>
            <a:r>
              <a:rPr kumimoji="0" lang="et-EE" altLang="en-US" sz="2400" b="0" i="1" u="none" strike="noStrike" kern="1200" cap="none" spc="0" normalizeH="0" baseline="-25000" noProof="0" dirty="0" err="1">
                <a:ln>
                  <a:noFill/>
                </a:ln>
                <a:effectLst/>
                <a:uLnTx/>
                <a:uFillTx/>
                <a:latin typeface="Cambria" panose="02040503050406030204" pitchFamily="18" charset="0"/>
                <a:ea typeface="MS Mincho" panose="02020609040205080304" pitchFamily="49" charset="-128"/>
                <a:cs typeface="Arial" panose="020B0604020202020204" pitchFamily="34" charset="0"/>
              </a:rPr>
              <a:t>V</a:t>
            </a:r>
            <a:r>
              <a:rPr kumimoji="0" lang="et-EE" altLang="en-US" sz="2400" b="0" i="0" u="none" strike="noStrike" kern="1200" cap="none" spc="0" normalizeH="0" baseline="-25000" noProof="0" dirty="0" err="1">
                <a:ln>
                  <a:noFill/>
                </a:ln>
                <a:effectLst/>
                <a:uLnTx/>
                <a:uFillTx/>
                <a:latin typeface="Cambria" panose="02040503050406030204" pitchFamily="18" charset="0"/>
                <a:ea typeface="MS Mincho" panose="02020609040205080304" pitchFamily="49" charset="-128"/>
                <a:cs typeface="Arial" panose="020B0604020202020204" pitchFamily="34" charset="0"/>
              </a:rPr>
              <a:t>,</a:t>
            </a:r>
            <a:r>
              <a:rPr kumimoji="0" lang="et-EE" altLang="en-US" sz="2400" b="0" i="1" u="none" strike="noStrike" kern="1200" cap="none" spc="0" normalizeH="0" baseline="-25000" noProof="0" dirty="0" err="1">
                <a:ln>
                  <a:noFill/>
                </a:ln>
                <a:effectLst/>
                <a:uLnTx/>
                <a:uFillTx/>
                <a:latin typeface="Cambria" panose="02040503050406030204" pitchFamily="18" charset="0"/>
                <a:ea typeface="MS Mincho" panose="02020609040205080304" pitchFamily="49" charset="-128"/>
                <a:cs typeface="Arial" panose="020B0604020202020204" pitchFamily="34" charset="0"/>
              </a:rPr>
              <a:t>lah</a:t>
            </a:r>
            <a:r>
              <a:rPr kumimoji="0" lang="et-EE" altLang="en-US" sz="2400" b="0" i="0" u="none" strike="noStrike" kern="1200" cap="none" spc="0" normalizeH="0" baseline="-2500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 </a:t>
            </a:r>
            <a:r>
              <a:rPr kumimoji="0" lang="et-EE" altLang="en-US" sz="2400" b="0" i="0" u="none" strike="noStrike" kern="1200" cap="none" spc="0" normalizeH="0" baseline="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[L/s]</a:t>
            </a:r>
            <a:r>
              <a:rPr kumimoji="0" lang="et-EE" altLang="en-US" sz="2400" b="0" i="0" u="none" strike="noStrike" kern="1200" cap="none" spc="0" normalizeH="0" baseline="0" noProof="0" dirty="0">
                <a:ln>
                  <a:noFill/>
                </a:ln>
                <a:solidFill>
                  <a:srgbClr val="332B60"/>
                </a:solidFill>
                <a:effectLst/>
                <a:uLnTx/>
                <a:uFillTx/>
                <a:latin typeface="Cambria" panose="02040503050406030204" pitchFamily="18" charset="0"/>
                <a:ea typeface="MS Mincho" panose="02020609040205080304" pitchFamily="49" charset="-128"/>
                <a:cs typeface="Arial" panose="020B0604020202020204" pitchFamily="34" charset="0"/>
              </a:rPr>
              <a:t>	</a:t>
            </a:r>
            <a:endParaRPr kumimoji="0" lang="en-US" altLang="en-US" sz="2400" b="0" i="0" u="none" strike="noStrike" kern="1200" cap="none" spc="0" normalizeH="0" baseline="0" noProof="0" dirty="0">
              <a:ln>
                <a:noFill/>
              </a:ln>
              <a:solidFill>
                <a:srgbClr val="332B60"/>
              </a:solidFill>
              <a:effectLst/>
              <a:uLnTx/>
              <a:uFillTx/>
              <a:latin typeface="Cambria" panose="02040503050406030204" pitchFamily="18" charset="0"/>
              <a:ea typeface="MS Mincho" panose="02020609040205080304" pitchFamily="49" charset="-128"/>
              <a:cs typeface="Arial" panose="020B0604020202020204" pitchFamily="34" charset="0"/>
            </a:endParaRPr>
          </a:p>
          <a:p>
            <a:pPr marL="0" marR="0" lvl="0" indent="0" algn="ctr" defTabSz="914400" rtl="0" eaLnBrk="1" fontAlgn="auto" latinLnBrk="0" hangingPunct="1">
              <a:lnSpc>
                <a:spcPct val="100000"/>
              </a:lnSpc>
              <a:spcAft>
                <a:spcPts val="1000"/>
              </a:spcAft>
              <a:buClr>
                <a:srgbClr val="E4067E"/>
              </a:buClr>
              <a:buSzTx/>
              <a:buFont typeface="Wingdings" panose="05000000000000000000" pitchFamily="2" charset="2"/>
              <a:buNone/>
              <a:tabLst>
                <a:tab pos="5941060" algn="l"/>
              </a:tabLst>
              <a:defRPr/>
            </a:pPr>
            <a:endParaRPr kumimoji="0" lang="en-US" altLang="en-US" sz="2400" b="0" i="0" u="none" strike="noStrike" kern="1200" cap="none" spc="0" normalizeH="0" baseline="0" noProof="0" dirty="0">
              <a:ln>
                <a:noFill/>
              </a:ln>
              <a:solidFill>
                <a:srgbClr val="332B60"/>
              </a:solidFill>
              <a:effectLst/>
              <a:uLnTx/>
              <a:uFillTx/>
              <a:latin typeface="Cambria" panose="02040503050406030204" pitchFamily="18" charset="0"/>
              <a:ea typeface="MS Mincho" panose="02020609040205080304" pitchFamily="49" charset="-128"/>
              <a:cs typeface="Arial" panose="020B0604020202020204" pitchFamily="34" charset="0"/>
            </a:endParaRPr>
          </a:p>
          <a:p>
            <a:pPr marL="457200" lvl="1" indent="0" algn="just">
              <a:lnSpc>
                <a:spcPct val="100000"/>
              </a:lnSpc>
              <a:spcBef>
                <a:spcPts val="600"/>
              </a:spcBef>
              <a:spcAft>
                <a:spcPts val="1200"/>
              </a:spcAft>
              <a:buNone/>
              <a:defRPr/>
            </a:pPr>
            <a:r>
              <a:rPr kumimoji="0" lang="et-EE" altLang="en-US" b="0" i="1" u="none" strike="noStrike" kern="1200" cap="none" spc="0" normalizeH="0" baseline="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Q</a:t>
            </a:r>
            <a:r>
              <a:rPr kumimoji="0" lang="et-EE" altLang="en-US" b="0" i="1" u="none" strike="noStrike" kern="1200" cap="none" spc="0" normalizeH="0" baseline="-2500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h</a:t>
            </a:r>
            <a:r>
              <a:rPr kumimoji="0" lang="et-EE" altLang="en-US" b="0" i="1" u="none" strike="noStrike" kern="1200" cap="none" spc="0" normalizeH="0" baseline="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a:t>
            </a:r>
            <a:r>
              <a:rPr kumimoji="0" lang="et-EE" altLang="en-US" b="0" i="1" u="none" strike="noStrike" kern="1200" cap="none" spc="0" normalizeH="0" baseline="-2500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max</a:t>
            </a:r>
            <a:r>
              <a:rPr lang="en-US" altLang="en-US" baseline="-25000" dirty="0">
                <a:latin typeface="Cambria" panose="02040503050406030204" pitchFamily="18" charset="0"/>
                <a:ea typeface="MS Mincho" panose="02020609040205080304" pitchFamily="49" charset="-128"/>
                <a:cs typeface="Arial" panose="020B0604020202020204" pitchFamily="34" charset="0"/>
              </a:rPr>
              <a:t>  	</a:t>
            </a:r>
            <a:r>
              <a:rPr kumimoji="0" lang="et-EE" altLang="en-US" b="0" i="0" u="none" strike="noStrike" kern="1200" cap="none" spc="0" normalizeH="0" baseline="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on maksimaalne vooluhulk (L/s) (m</a:t>
            </a:r>
            <a:r>
              <a:rPr kumimoji="0" lang="et-EE" altLang="en-US" b="0" i="0" u="none" strike="noStrike" kern="1200" cap="none" spc="0" normalizeH="0" baseline="3000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3</a:t>
            </a:r>
            <a:r>
              <a:rPr kumimoji="0" lang="et-EE" altLang="en-US" b="0" i="0" u="none" strike="noStrike" kern="1200" cap="none" spc="0" normalizeH="0" baseline="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/h);</a:t>
            </a:r>
          </a:p>
          <a:p>
            <a:pPr marL="457200" lvl="1" indent="0" algn="just">
              <a:lnSpc>
                <a:spcPct val="100000"/>
              </a:lnSpc>
              <a:spcAft>
                <a:spcPts val="1200"/>
              </a:spcAft>
              <a:buNone/>
              <a:defRPr/>
            </a:pPr>
            <a:r>
              <a:rPr kumimoji="0" lang="et-EE" altLang="en-US" b="0" i="1" u="none" strike="noStrike" kern="1200" cap="none" spc="0" normalizeH="0" baseline="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VA </a:t>
            </a:r>
            <a:r>
              <a:rPr kumimoji="0" lang="et-EE" altLang="en-US" b="0" i="1" u="none" strike="noStrike" kern="1200" cap="none" spc="0" normalizeH="0" baseline="-25000" noProof="0" dirty="0" err="1">
                <a:ln>
                  <a:noFill/>
                </a:ln>
                <a:effectLst/>
                <a:uLnTx/>
                <a:uFillTx/>
                <a:latin typeface="Cambria" panose="02040503050406030204" pitchFamily="18" charset="0"/>
                <a:ea typeface="MS Mincho" panose="02020609040205080304" pitchFamily="49" charset="-128"/>
                <a:cs typeface="Arial" panose="020B0604020202020204" pitchFamily="34" charset="0"/>
              </a:rPr>
              <a:t>k,max</a:t>
            </a:r>
            <a:r>
              <a:rPr lang="en-US" altLang="en-US" dirty="0">
                <a:latin typeface="Cambria" panose="02040503050406030204" pitchFamily="18" charset="0"/>
                <a:ea typeface="MS Mincho" panose="02020609040205080304" pitchFamily="49" charset="-128"/>
                <a:cs typeface="Arial" panose="020B0604020202020204" pitchFamily="34" charset="0"/>
              </a:rPr>
              <a:t>  	</a:t>
            </a:r>
            <a:r>
              <a:rPr kumimoji="0" lang="et-EE" altLang="en-US" b="0" i="0" u="none" strike="noStrike" kern="1200" cap="none" spc="0" normalizeH="0" baseline="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on maksimaalse koormuse tegur (h/d);</a:t>
            </a:r>
          </a:p>
          <a:p>
            <a:pPr marL="457200" lvl="1" indent="0" algn="just">
              <a:lnSpc>
                <a:spcPct val="100000"/>
              </a:lnSpc>
              <a:spcAft>
                <a:spcPts val="1200"/>
              </a:spcAft>
              <a:buNone/>
              <a:defRPr/>
            </a:pPr>
            <a:r>
              <a:rPr kumimoji="0" lang="et-EE" altLang="en-US" b="0" i="1" u="none" strike="noStrike" kern="1200" cap="none" spc="0" normalizeH="0" baseline="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Q</a:t>
            </a:r>
            <a:r>
              <a:rPr kumimoji="0" lang="et-EE" altLang="en-US" b="0" i="0" u="none" strike="noStrike" kern="1200" cap="none" spc="0" normalizeH="0" baseline="-2500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V</a:t>
            </a:r>
            <a:r>
              <a:rPr kumimoji="0" lang="et-EE" altLang="en-US" b="0" i="0" u="none" strike="noStrike" kern="1200" cap="none" spc="0" normalizeH="0" baseline="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	</a:t>
            </a:r>
            <a:r>
              <a:rPr kumimoji="0" lang="en-US" altLang="en-US" b="0" i="0" u="none" strike="noStrike" kern="1200" cap="none" spc="0" normalizeH="0" baseline="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 </a:t>
            </a:r>
            <a:r>
              <a:rPr kumimoji="0" lang="et-EE" altLang="en-US" b="0" i="0" u="none" strike="noStrike" kern="1200" cap="none" spc="0" normalizeH="0" baseline="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on võimalik </a:t>
            </a:r>
            <a:r>
              <a:rPr kumimoji="0" lang="et-EE" altLang="en-US" b="0" i="0" u="none" strike="noStrike" kern="1200" cap="none" spc="0" normalizeH="0" baseline="0" noProof="0" dirty="0" err="1">
                <a:ln>
                  <a:noFill/>
                </a:ln>
                <a:effectLst/>
                <a:uLnTx/>
                <a:uFillTx/>
                <a:latin typeface="Cambria" panose="02040503050406030204" pitchFamily="18" charset="0"/>
                <a:ea typeface="MS Mincho" panose="02020609040205080304" pitchFamily="49" charset="-128"/>
                <a:cs typeface="Arial" panose="020B0604020202020204" pitchFamily="34" charset="0"/>
              </a:rPr>
              <a:t>võõrvee</a:t>
            </a:r>
            <a:r>
              <a:rPr kumimoji="0" lang="et-EE" altLang="en-US" b="0" i="0" u="none" strike="noStrike" kern="1200" cap="none" spc="0" normalizeH="0" baseline="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 </a:t>
            </a:r>
            <a:r>
              <a:rPr kumimoji="0" lang="et-EE" altLang="en-US" b="0" i="0" u="none" strike="noStrike" kern="1200" cap="none" spc="0" normalizeH="0" baseline="0" noProof="0" dirty="0" err="1">
                <a:ln>
                  <a:noFill/>
                </a:ln>
                <a:effectLst/>
                <a:uLnTx/>
                <a:uFillTx/>
                <a:latin typeface="Cambria" panose="02040503050406030204" pitchFamily="18" charset="0"/>
                <a:ea typeface="MS Mincho" panose="02020609040205080304" pitchFamily="49" charset="-128"/>
                <a:cs typeface="Arial" panose="020B0604020202020204" pitchFamily="34" charset="0"/>
              </a:rPr>
              <a:t>sisselekke</a:t>
            </a:r>
            <a:r>
              <a:rPr kumimoji="0" lang="et-EE" altLang="en-US" b="0" i="0" u="none" strike="noStrike" kern="1200" cap="none" spc="0" normalizeH="0" baseline="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 vooluhulk (L/s);</a:t>
            </a:r>
          </a:p>
          <a:p>
            <a:pPr marL="457200" lvl="1" indent="0" algn="just">
              <a:lnSpc>
                <a:spcPct val="100000"/>
              </a:lnSpc>
              <a:spcAft>
                <a:spcPts val="1200"/>
              </a:spcAft>
              <a:buNone/>
              <a:defRPr/>
            </a:pPr>
            <a:r>
              <a:rPr kumimoji="0" lang="et-EE" altLang="en-US" b="0" i="1" u="none" strike="noStrike" kern="1200" cap="none" spc="0" normalizeH="0" baseline="0" noProof="0" dirty="0" err="1">
                <a:ln>
                  <a:noFill/>
                </a:ln>
                <a:effectLst/>
                <a:uLnTx/>
                <a:uFillTx/>
                <a:latin typeface="Cambria" panose="02040503050406030204" pitchFamily="18" charset="0"/>
                <a:ea typeface="MS Mincho" panose="02020609040205080304" pitchFamily="49" charset="-128"/>
                <a:cs typeface="Arial" panose="020B0604020202020204" pitchFamily="34" charset="0"/>
              </a:rPr>
              <a:t>Q</a:t>
            </a:r>
            <a:r>
              <a:rPr kumimoji="0" lang="et-EE" altLang="en-US" b="0" i="0" u="none" strike="noStrike" kern="1200" cap="none" spc="0" normalizeH="0" baseline="-25000" noProof="0" dirty="0" err="1">
                <a:ln>
                  <a:noFill/>
                </a:ln>
                <a:effectLst/>
                <a:uLnTx/>
                <a:uFillTx/>
                <a:latin typeface="Cambria" panose="02040503050406030204" pitchFamily="18" charset="0"/>
                <a:ea typeface="MS Mincho" panose="02020609040205080304" pitchFamily="49" charset="-128"/>
                <a:cs typeface="Arial" panose="020B0604020202020204" pitchFamily="34" charset="0"/>
              </a:rPr>
              <a:t>V,lah</a:t>
            </a:r>
            <a:r>
              <a:rPr lang="en-US" altLang="en-US" baseline="-25000" dirty="0">
                <a:latin typeface="Cambria" panose="02040503050406030204" pitchFamily="18" charset="0"/>
                <a:ea typeface="MS Mincho" panose="02020609040205080304" pitchFamily="49" charset="-128"/>
                <a:cs typeface="Arial" panose="020B0604020202020204" pitchFamily="34" charset="0"/>
              </a:rPr>
              <a:t> 	</a:t>
            </a:r>
            <a:r>
              <a:rPr kumimoji="0" lang="et-EE" altLang="en-US" b="0" i="0" u="none" strike="noStrike" kern="1200" cap="none" spc="0" normalizeH="0" baseline="0" noProof="0" dirty="0">
                <a:ln>
                  <a:noFill/>
                </a:ln>
                <a:effectLst/>
                <a:uLnTx/>
                <a:uFillTx/>
                <a:latin typeface="Cambria" panose="02040503050406030204" pitchFamily="18" charset="0"/>
                <a:ea typeface="MS Mincho" panose="02020609040205080304" pitchFamily="49" charset="-128"/>
                <a:cs typeface="Arial" panose="020B0604020202020204" pitchFamily="34" charset="0"/>
              </a:rPr>
              <a:t>on võimalik sademevee vooluhulk (L/s);</a:t>
            </a:r>
          </a:p>
          <a:p>
            <a:pPr marL="0" indent="0" algn="just">
              <a:lnSpc>
                <a:spcPct val="120000"/>
              </a:lnSpc>
              <a:spcAft>
                <a:spcPts val="1200"/>
              </a:spcAft>
              <a:buNone/>
            </a:pPr>
            <a:endParaRPr lang="fi-FI" sz="1800" dirty="0"/>
          </a:p>
        </p:txBody>
      </p:sp>
    </p:spTree>
    <p:extLst>
      <p:ext uri="{BB962C8B-B14F-4D97-AF65-F5344CB8AC3E}">
        <p14:creationId xmlns:p14="http://schemas.microsoft.com/office/powerpoint/2010/main" val="37819496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Reovee </a:t>
            </a:r>
            <a:r>
              <a:rPr lang="en-US" dirty="0" err="1"/>
              <a:t>maksimaalse</a:t>
            </a:r>
            <a:r>
              <a:rPr lang="en-US" dirty="0"/>
              <a:t> </a:t>
            </a:r>
            <a:r>
              <a:rPr lang="en-US" dirty="0" err="1"/>
              <a:t>koguse</a:t>
            </a:r>
            <a:r>
              <a:rPr lang="en-US" dirty="0"/>
              <a:t> </a:t>
            </a:r>
            <a:r>
              <a:rPr lang="en-US" dirty="0" err="1"/>
              <a:t>arvutus</a:t>
            </a:r>
            <a:endParaRPr lang="en-US" dirty="0"/>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838200" y="1690688"/>
            <a:ext cx="8386187" cy="831448"/>
          </a:xfrm>
        </p:spPr>
        <p:txBody>
          <a:bodyPr anchor="ctr">
            <a:normAutofit/>
          </a:bodyPr>
          <a:lstStyle/>
          <a:p>
            <a:pPr marL="0" indent="0">
              <a:buNone/>
            </a:pPr>
            <a:r>
              <a:rPr lang="en-US" altLang="en-US" sz="2400" dirty="0">
                <a:solidFill>
                  <a:srgbClr val="323E4F"/>
                </a:solidFill>
                <a:latin typeface="Calibri" panose="020F0502020204030204" pitchFamily="34" charset="0"/>
                <a:cs typeface="Times New Roman" panose="02020603050405020304" pitchFamily="18" charset="0"/>
              </a:rPr>
              <a:t>Maksimaalse </a:t>
            </a:r>
            <a:r>
              <a:rPr lang="en-US" altLang="en-US" sz="2400" dirty="0" err="1">
                <a:solidFill>
                  <a:srgbClr val="323E4F"/>
                </a:solidFill>
                <a:latin typeface="Calibri" panose="020F0502020204030204" pitchFamily="34" charset="0"/>
                <a:cs typeface="Times New Roman" panose="02020603050405020304" pitchFamily="18" charset="0"/>
              </a:rPr>
              <a:t>koormuse</a:t>
            </a:r>
            <a:r>
              <a:rPr lang="en-US" altLang="en-US" sz="2400" dirty="0">
                <a:solidFill>
                  <a:srgbClr val="323E4F"/>
                </a:solidFill>
                <a:latin typeface="Calibri" panose="020F0502020204030204" pitchFamily="34" charset="0"/>
                <a:cs typeface="Times New Roman" panose="02020603050405020304" pitchFamily="18" charset="0"/>
              </a:rPr>
              <a:t> </a:t>
            </a:r>
            <a:r>
              <a:rPr lang="en-US" altLang="en-US" sz="2400" dirty="0" err="1">
                <a:solidFill>
                  <a:srgbClr val="323E4F"/>
                </a:solidFill>
                <a:latin typeface="Calibri" panose="020F0502020204030204" pitchFamily="34" charset="0"/>
                <a:cs typeface="Times New Roman" panose="02020603050405020304" pitchFamily="18" charset="0"/>
              </a:rPr>
              <a:t>tegur</a:t>
            </a:r>
            <a:r>
              <a:rPr lang="en-US" altLang="en-US" sz="2400" dirty="0">
                <a:solidFill>
                  <a:srgbClr val="323E4F"/>
                </a:solidFill>
                <a:latin typeface="Calibri" panose="020F0502020204030204" pitchFamily="34" charset="0"/>
                <a:cs typeface="Times New Roman" panose="02020603050405020304" pitchFamily="18" charset="0"/>
              </a:rPr>
              <a:t> (h/d)</a:t>
            </a:r>
            <a:endParaRPr lang="fi-FI" sz="1800" dirty="0"/>
          </a:p>
          <a:p>
            <a:pPr marL="0" indent="0">
              <a:buNone/>
            </a:pPr>
            <a:endParaRPr lang="en-EE" sz="2400" dirty="0"/>
          </a:p>
        </p:txBody>
      </p:sp>
      <p:pic>
        <p:nvPicPr>
          <p:cNvPr id="2" name="Pilt 1">
            <a:extLst>
              <a:ext uri="{FF2B5EF4-FFF2-40B4-BE49-F238E27FC236}">
                <a16:creationId xmlns:a16="http://schemas.microsoft.com/office/drawing/2014/main" id="{9B744E56-C653-800B-3A18-E9220996DA81}"/>
              </a:ext>
            </a:extLst>
          </p:cNvPr>
          <p:cNvPicPr>
            <a:picLocks noChangeAspect="1"/>
          </p:cNvPicPr>
          <p:nvPr/>
        </p:nvPicPr>
        <p:blipFill>
          <a:blip r:embed="rId2"/>
          <a:stretch>
            <a:fillRect/>
          </a:stretch>
        </p:blipFill>
        <p:spPr>
          <a:xfrm>
            <a:off x="1658948" y="2284413"/>
            <a:ext cx="7032876" cy="4028272"/>
          </a:xfrm>
          <a:prstGeom prst="rect">
            <a:avLst/>
          </a:prstGeom>
        </p:spPr>
      </p:pic>
    </p:spTree>
    <p:extLst>
      <p:ext uri="{BB962C8B-B14F-4D97-AF65-F5344CB8AC3E}">
        <p14:creationId xmlns:p14="http://schemas.microsoft.com/office/powerpoint/2010/main" val="13445443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err="1"/>
              <a:t>Võõrvee</a:t>
            </a:r>
            <a:r>
              <a:rPr lang="en-US" dirty="0"/>
              <a:t> </a:t>
            </a:r>
            <a:r>
              <a:rPr lang="en-US" dirty="0" err="1"/>
              <a:t>koguse</a:t>
            </a:r>
            <a:r>
              <a:rPr lang="en-US" dirty="0"/>
              <a:t> </a:t>
            </a:r>
            <a:r>
              <a:rPr lang="en-US" dirty="0" err="1"/>
              <a:t>arvutus</a:t>
            </a:r>
            <a:endParaRPr lang="en-US" dirty="0"/>
          </a:p>
        </p:txBody>
      </p:sp>
      <p:sp>
        <p:nvSpPr>
          <p:cNvPr id="2" name="Sisu kohatäide 26">
            <a:extLst>
              <a:ext uri="{FF2B5EF4-FFF2-40B4-BE49-F238E27FC236}">
                <a16:creationId xmlns:a16="http://schemas.microsoft.com/office/drawing/2014/main" id="{FCC6E35E-A07E-7235-4FFD-3F3D96967CAB}"/>
              </a:ext>
            </a:extLst>
          </p:cNvPr>
          <p:cNvSpPr>
            <a:spLocks noGrp="1"/>
          </p:cNvSpPr>
          <p:nvPr>
            <p:ph idx="1"/>
          </p:nvPr>
        </p:nvSpPr>
        <p:spPr>
          <a:xfrm>
            <a:off x="838200" y="1690688"/>
            <a:ext cx="9662327" cy="4097337"/>
          </a:xfrm>
        </p:spPr>
        <p:txBody>
          <a:bodyPr>
            <a:noAutofit/>
          </a:bodyPr>
          <a:lstStyle/>
          <a:p>
            <a:pPr marL="0" indent="0">
              <a:lnSpc>
                <a:spcPct val="100000"/>
              </a:lnSpc>
              <a:buNone/>
            </a:pPr>
            <a:r>
              <a:rPr lang="et-EE" sz="2400" b="0" i="0" u="none" strike="noStrike" baseline="0" dirty="0" err="1">
                <a:solidFill>
                  <a:srgbClr val="000000"/>
                </a:solidFill>
                <a:latin typeface="Cambria" panose="02040503050406030204" pitchFamily="18" charset="0"/>
              </a:rPr>
              <a:t>Võõrvee</a:t>
            </a:r>
            <a:r>
              <a:rPr lang="et-EE" sz="2400" b="0" i="0" u="none" strike="noStrike" baseline="0" dirty="0">
                <a:solidFill>
                  <a:srgbClr val="000000"/>
                </a:solidFill>
                <a:latin typeface="Cambria" panose="02040503050406030204" pitchFamily="18" charset="0"/>
              </a:rPr>
              <a:t> (</a:t>
            </a:r>
            <a:r>
              <a:rPr lang="et-EE" sz="2400" b="0" i="0" u="none" strike="noStrike" baseline="0" dirty="0" err="1">
                <a:solidFill>
                  <a:srgbClr val="000000"/>
                </a:solidFill>
                <a:latin typeface="Cambria" panose="02040503050406030204" pitchFamily="18" charset="0"/>
              </a:rPr>
              <a:t>imbvee</a:t>
            </a:r>
            <a:r>
              <a:rPr lang="et-EE" sz="2400" b="0" i="0" u="none" strike="noStrike" baseline="0" dirty="0">
                <a:solidFill>
                  <a:srgbClr val="000000"/>
                </a:solidFill>
                <a:latin typeface="Cambria" panose="02040503050406030204" pitchFamily="18" charset="0"/>
              </a:rPr>
              <a:t>) </a:t>
            </a:r>
            <a:r>
              <a:rPr lang="et-EE" sz="2400" b="0" i="0" u="none" strike="noStrike" baseline="0" dirty="0" err="1">
                <a:solidFill>
                  <a:srgbClr val="000000"/>
                </a:solidFill>
                <a:latin typeface="Cambria" panose="02040503050406030204" pitchFamily="18" charset="0"/>
              </a:rPr>
              <a:t>sisselekke</a:t>
            </a:r>
            <a:r>
              <a:rPr lang="et-EE" sz="2400" b="0" i="0" u="none" strike="noStrike" baseline="0" dirty="0">
                <a:solidFill>
                  <a:srgbClr val="000000"/>
                </a:solidFill>
                <a:latin typeface="Cambria" panose="02040503050406030204" pitchFamily="18" charset="0"/>
              </a:rPr>
              <a:t> </a:t>
            </a:r>
            <a:r>
              <a:rPr lang="et-EE" sz="2400" b="0" i="1" u="none" strike="noStrike" baseline="0" dirty="0">
                <a:solidFill>
                  <a:srgbClr val="000000"/>
                </a:solidFill>
                <a:latin typeface="Cambria" panose="02040503050406030204" pitchFamily="18" charset="0"/>
              </a:rPr>
              <a:t>Q</a:t>
            </a:r>
            <a:r>
              <a:rPr lang="et-EE" sz="2400" b="0" i="0" u="none" strike="noStrike" baseline="-25000" dirty="0">
                <a:solidFill>
                  <a:srgbClr val="000000"/>
                </a:solidFill>
                <a:latin typeface="Cambria" panose="02040503050406030204" pitchFamily="18" charset="0"/>
              </a:rPr>
              <a:t>V</a:t>
            </a:r>
            <a:r>
              <a:rPr lang="et-EE" sz="2400" b="0" i="0" u="none" strike="noStrike" baseline="0" dirty="0">
                <a:solidFill>
                  <a:srgbClr val="000000"/>
                </a:solidFill>
                <a:latin typeface="Cambria" panose="02040503050406030204" pitchFamily="18" charset="0"/>
              </a:rPr>
              <a:t> ja sademevee </a:t>
            </a:r>
            <a:r>
              <a:rPr lang="et-EE" sz="2400" b="0" i="1" u="none" strike="noStrike" baseline="0" dirty="0">
                <a:solidFill>
                  <a:srgbClr val="000000"/>
                </a:solidFill>
                <a:latin typeface="Cambria" panose="02040503050406030204" pitchFamily="18" charset="0"/>
              </a:rPr>
              <a:t>Q</a:t>
            </a:r>
            <a:r>
              <a:rPr lang="et-EE" sz="2400" b="0" i="0" u="none" strike="noStrike" baseline="-25000" dirty="0">
                <a:solidFill>
                  <a:srgbClr val="000000"/>
                </a:solidFill>
                <a:latin typeface="Cambria" panose="02040503050406030204" pitchFamily="18" charset="0"/>
              </a:rPr>
              <a:t>V</a:t>
            </a:r>
            <a:r>
              <a:rPr lang="et-EE" sz="2400" b="0" i="0" u="none" strike="noStrike" baseline="0" dirty="0">
                <a:solidFill>
                  <a:srgbClr val="000000"/>
                </a:solidFill>
                <a:latin typeface="Cambria" panose="02040503050406030204" pitchFamily="18" charset="0"/>
              </a:rPr>
              <a:t>,</a:t>
            </a:r>
            <a:r>
              <a:rPr lang="et-EE" sz="2400" b="0" i="0" u="none" strike="noStrike" baseline="-25000" dirty="0">
                <a:solidFill>
                  <a:srgbClr val="000000"/>
                </a:solidFill>
                <a:latin typeface="Cambria" panose="02040503050406030204" pitchFamily="18" charset="0"/>
              </a:rPr>
              <a:t>lah</a:t>
            </a:r>
            <a:r>
              <a:rPr lang="et-EE" sz="2400" b="0" i="0" u="none" strike="noStrike" baseline="0" dirty="0">
                <a:solidFill>
                  <a:srgbClr val="000000"/>
                </a:solidFill>
                <a:latin typeface="Cambria" panose="02040503050406030204" pitchFamily="18" charset="0"/>
              </a:rPr>
              <a:t> vooluhulgad, mida lahkvoolse kanalisatsiooni korral ei saa vältida, leitakse </a:t>
            </a:r>
            <a:r>
              <a:rPr lang="en-US" sz="2400" b="0" i="0" u="none" strike="noStrike" baseline="0" dirty="0" err="1">
                <a:solidFill>
                  <a:srgbClr val="000000"/>
                </a:solidFill>
                <a:latin typeface="Cambria" panose="02040503050406030204" pitchFamily="18" charset="0"/>
              </a:rPr>
              <a:t>järgnevate</a:t>
            </a:r>
            <a:r>
              <a:rPr lang="en-US" sz="2400" b="0" i="0" u="none" strike="noStrike" baseline="0" dirty="0">
                <a:solidFill>
                  <a:srgbClr val="000000"/>
                </a:solidFill>
                <a:latin typeface="Cambria" panose="02040503050406030204" pitchFamily="18" charset="0"/>
              </a:rPr>
              <a:t> </a:t>
            </a:r>
            <a:r>
              <a:rPr lang="et-EE" sz="2400" b="0" i="0" u="none" strike="noStrike" baseline="0" dirty="0">
                <a:solidFill>
                  <a:srgbClr val="000000"/>
                </a:solidFill>
                <a:latin typeface="Cambria" panose="02040503050406030204" pitchFamily="18" charset="0"/>
              </a:rPr>
              <a:t>valemite</a:t>
            </a:r>
            <a:r>
              <a:rPr lang="en-US" sz="2400" b="0" i="0" u="none" strike="noStrike" baseline="0" dirty="0">
                <a:solidFill>
                  <a:srgbClr val="000000"/>
                </a:solidFill>
                <a:latin typeface="Cambria" panose="02040503050406030204" pitchFamily="18" charset="0"/>
              </a:rPr>
              <a:t>ga</a:t>
            </a:r>
            <a:r>
              <a:rPr lang="et-EE" sz="2400" b="0" i="0" u="none" strike="noStrike" baseline="0" dirty="0">
                <a:solidFill>
                  <a:srgbClr val="000000"/>
                </a:solidFill>
                <a:latin typeface="Cambria" panose="02040503050406030204" pitchFamily="18" charset="0"/>
              </a:rPr>
              <a:t> : </a:t>
            </a:r>
          </a:p>
          <a:p>
            <a:pPr marL="0" indent="0">
              <a:lnSpc>
                <a:spcPct val="100000"/>
              </a:lnSpc>
              <a:buNone/>
            </a:pPr>
            <a:r>
              <a:rPr lang="pt-BR" sz="2400" b="0" i="1" u="none" strike="noStrike" baseline="0" dirty="0">
                <a:solidFill>
                  <a:srgbClr val="000000"/>
                </a:solidFill>
                <a:latin typeface="Cambria" panose="02040503050406030204" pitchFamily="18" charset="0"/>
              </a:rPr>
              <a:t>				Q</a:t>
            </a:r>
            <a:r>
              <a:rPr lang="pt-BR" sz="2400" b="0" i="0" u="none" strike="noStrike" baseline="-25000" dirty="0">
                <a:solidFill>
                  <a:srgbClr val="000000"/>
                </a:solidFill>
                <a:latin typeface="Cambria" panose="02040503050406030204" pitchFamily="18" charset="0"/>
              </a:rPr>
              <a:t>V</a:t>
            </a:r>
            <a:r>
              <a:rPr lang="pt-BR" sz="2400" b="0" i="0" u="none" strike="noStrike" baseline="0" dirty="0">
                <a:solidFill>
                  <a:srgbClr val="000000"/>
                </a:solidFill>
                <a:latin typeface="Cambria" panose="02040503050406030204" pitchFamily="18" charset="0"/>
              </a:rPr>
              <a:t> = </a:t>
            </a:r>
            <a:r>
              <a:rPr lang="pt-BR" sz="2400" b="0" i="1" u="none" strike="noStrike" baseline="0" dirty="0">
                <a:solidFill>
                  <a:srgbClr val="000000"/>
                </a:solidFill>
                <a:latin typeface="Cambria" panose="02040503050406030204" pitchFamily="18" charset="0"/>
              </a:rPr>
              <a:t>q</a:t>
            </a:r>
            <a:r>
              <a:rPr lang="pt-BR" sz="2400" b="0" i="0" u="none" strike="noStrike" baseline="-25000" dirty="0">
                <a:solidFill>
                  <a:srgbClr val="000000"/>
                </a:solidFill>
                <a:latin typeface="Cambria" panose="02040503050406030204" pitchFamily="18" charset="0"/>
              </a:rPr>
              <a:t>V</a:t>
            </a:r>
            <a:r>
              <a:rPr lang="pt-BR" sz="2400" b="0" i="0" u="none" strike="noStrike" baseline="0" dirty="0">
                <a:solidFill>
                  <a:srgbClr val="000000"/>
                </a:solidFill>
                <a:latin typeface="Cambria" panose="02040503050406030204" pitchFamily="18" charset="0"/>
              </a:rPr>
              <a:t> × </a:t>
            </a:r>
            <a:r>
              <a:rPr lang="pt-BR" sz="2400" b="0" i="1" u="none" strike="noStrike" baseline="0" dirty="0">
                <a:solidFill>
                  <a:srgbClr val="000000"/>
                </a:solidFill>
                <a:latin typeface="Cambria" panose="02040503050406030204" pitchFamily="18" charset="0"/>
              </a:rPr>
              <a:t>A</a:t>
            </a:r>
            <a:r>
              <a:rPr lang="pt-BR" sz="2400" b="0" i="0" u="none" strike="noStrike" baseline="-25000" dirty="0">
                <a:solidFill>
                  <a:srgbClr val="000000"/>
                </a:solidFill>
                <a:latin typeface="Cambria" panose="02040503050406030204" pitchFamily="18" charset="0"/>
              </a:rPr>
              <a:t>r,k </a:t>
            </a:r>
            <a:r>
              <a:rPr lang="pt-BR" sz="2400" b="0" i="0" u="none" strike="noStrike" baseline="0" dirty="0">
                <a:solidFill>
                  <a:srgbClr val="000000"/>
                </a:solidFill>
                <a:latin typeface="Cambria" panose="02040503050406030204" pitchFamily="18" charset="0"/>
              </a:rPr>
              <a:t>[L/s]</a:t>
            </a:r>
          </a:p>
          <a:p>
            <a:pPr marL="0" indent="0">
              <a:lnSpc>
                <a:spcPct val="100000"/>
              </a:lnSpc>
              <a:buNone/>
            </a:pPr>
            <a:r>
              <a:rPr lang="et-EE" sz="2400" b="0" i="0" u="none" strike="noStrike" baseline="0" dirty="0">
                <a:solidFill>
                  <a:srgbClr val="000000"/>
                </a:solidFill>
                <a:latin typeface="Cambria" panose="02040503050406030204" pitchFamily="18" charset="0"/>
              </a:rPr>
              <a:t>kus </a:t>
            </a:r>
          </a:p>
          <a:p>
            <a:pPr marL="457200" lvl="1" indent="0">
              <a:lnSpc>
                <a:spcPct val="100000"/>
              </a:lnSpc>
              <a:buNone/>
            </a:pPr>
            <a:r>
              <a:rPr lang="et-EE" b="0" i="1" u="none" strike="noStrike" baseline="0" dirty="0" err="1">
                <a:solidFill>
                  <a:srgbClr val="000000"/>
                </a:solidFill>
                <a:latin typeface="Cambria" panose="02040503050406030204" pitchFamily="18" charset="0"/>
              </a:rPr>
              <a:t>q</a:t>
            </a:r>
            <a:r>
              <a:rPr lang="et-EE" b="0" i="0" u="none" strike="noStrike" baseline="-25000" dirty="0" err="1">
                <a:solidFill>
                  <a:srgbClr val="000000"/>
                </a:solidFill>
                <a:latin typeface="Cambria" panose="02040503050406030204" pitchFamily="18" charset="0"/>
              </a:rPr>
              <a:t>V</a:t>
            </a:r>
            <a:r>
              <a:rPr lang="et-EE" b="0" i="0" u="none" strike="noStrike" baseline="0" dirty="0">
                <a:solidFill>
                  <a:srgbClr val="000000"/>
                </a:solidFill>
                <a:latin typeface="Cambria" panose="02040503050406030204" pitchFamily="18" charset="0"/>
              </a:rPr>
              <a:t> on </a:t>
            </a:r>
            <a:r>
              <a:rPr lang="et-EE" b="0" i="0" u="none" strike="noStrike" baseline="0" dirty="0" err="1">
                <a:solidFill>
                  <a:srgbClr val="000000"/>
                </a:solidFill>
                <a:latin typeface="Cambria" panose="02040503050406030204" pitchFamily="18" charset="0"/>
              </a:rPr>
              <a:t>imbvee</a:t>
            </a:r>
            <a:r>
              <a:rPr lang="et-EE" b="0" i="0" u="none" strike="noStrike" baseline="0" dirty="0">
                <a:solidFill>
                  <a:srgbClr val="000000"/>
                </a:solidFill>
                <a:latin typeface="Cambria" panose="02040503050406030204" pitchFamily="18" charset="0"/>
              </a:rPr>
              <a:t> vooluhulga tegur 0,05 L/(</a:t>
            </a:r>
            <a:r>
              <a:rPr lang="et-EE" b="0" i="0" u="none" strike="noStrike" baseline="0" dirty="0" err="1">
                <a:solidFill>
                  <a:srgbClr val="000000"/>
                </a:solidFill>
                <a:latin typeface="Cambria" panose="02040503050406030204" pitchFamily="18" charset="0"/>
              </a:rPr>
              <a:t>s·ha</a:t>
            </a:r>
            <a:r>
              <a:rPr lang="et-EE" b="0" i="0" u="none" strike="noStrike" baseline="0" dirty="0">
                <a:solidFill>
                  <a:srgbClr val="000000"/>
                </a:solidFill>
                <a:latin typeface="Cambria" panose="02040503050406030204" pitchFamily="18" charset="0"/>
              </a:rPr>
              <a:t>) kuni 0,15 L/(</a:t>
            </a:r>
            <a:r>
              <a:rPr lang="et-EE" b="0" i="0" u="none" strike="noStrike" baseline="0" dirty="0" err="1">
                <a:solidFill>
                  <a:srgbClr val="000000"/>
                </a:solidFill>
                <a:latin typeface="Cambria" panose="02040503050406030204" pitchFamily="18" charset="0"/>
              </a:rPr>
              <a:t>s·ha</a:t>
            </a:r>
            <a:r>
              <a:rPr lang="et-EE" b="0" i="0" u="none" strike="noStrike" baseline="0" dirty="0">
                <a:solidFill>
                  <a:srgbClr val="000000"/>
                </a:solidFill>
                <a:latin typeface="Cambria" panose="02040503050406030204" pitchFamily="18" charset="0"/>
              </a:rPr>
              <a:t>); </a:t>
            </a:r>
          </a:p>
          <a:p>
            <a:pPr marL="457200" lvl="1" indent="0">
              <a:lnSpc>
                <a:spcPct val="100000"/>
              </a:lnSpc>
              <a:buNone/>
            </a:pPr>
            <a:r>
              <a:rPr lang="fi-FI" b="0" i="1" u="none" strike="noStrike" baseline="0" dirty="0">
                <a:solidFill>
                  <a:srgbClr val="000000"/>
                </a:solidFill>
                <a:latin typeface="Cambria" panose="02040503050406030204" pitchFamily="18" charset="0"/>
              </a:rPr>
              <a:t>A</a:t>
            </a:r>
            <a:r>
              <a:rPr lang="fi-FI" b="0" i="0" u="none" strike="noStrike" baseline="-25000" dirty="0">
                <a:solidFill>
                  <a:srgbClr val="000000"/>
                </a:solidFill>
                <a:latin typeface="Cambria" panose="02040503050406030204" pitchFamily="18" charset="0"/>
              </a:rPr>
              <a:t>r,k</a:t>
            </a:r>
            <a:r>
              <a:rPr lang="fi-FI" b="0" i="0" u="none" strike="noStrike" baseline="0" dirty="0">
                <a:solidFill>
                  <a:srgbClr val="000000"/>
                </a:solidFill>
                <a:latin typeface="Cambria" panose="02040503050406030204" pitchFamily="18" charset="0"/>
              </a:rPr>
              <a:t> on reoveekogumisala </a:t>
            </a:r>
            <a:r>
              <a:rPr lang="fi-FI" b="0" i="0" u="none" strike="noStrike" baseline="0" dirty="0" err="1">
                <a:solidFill>
                  <a:srgbClr val="000000"/>
                </a:solidFill>
                <a:latin typeface="Cambria" panose="02040503050406030204" pitchFamily="18" charset="0"/>
              </a:rPr>
              <a:t>pindala</a:t>
            </a:r>
            <a:r>
              <a:rPr lang="fi-FI" b="0" i="0" u="none" strike="noStrike" baseline="0" dirty="0">
                <a:solidFill>
                  <a:srgbClr val="000000"/>
                </a:solidFill>
                <a:latin typeface="Cambria" panose="02040503050406030204" pitchFamily="18" charset="0"/>
              </a:rPr>
              <a:t> (ha) </a:t>
            </a:r>
          </a:p>
          <a:p>
            <a:pPr marL="0" indent="0">
              <a:lnSpc>
                <a:spcPct val="100000"/>
              </a:lnSpc>
              <a:buNone/>
            </a:pPr>
            <a:r>
              <a:rPr lang="pt-BR" sz="2400" b="0" i="1" u="none" strike="noStrike" baseline="0" dirty="0">
                <a:solidFill>
                  <a:srgbClr val="000000"/>
                </a:solidFill>
                <a:latin typeface="Cambria" panose="02040503050406030204" pitchFamily="18" charset="0"/>
              </a:rPr>
              <a:t>				Q</a:t>
            </a:r>
            <a:r>
              <a:rPr lang="pt-BR" sz="2400" b="0" i="0" u="none" strike="noStrike" baseline="-25000" dirty="0">
                <a:solidFill>
                  <a:srgbClr val="000000"/>
                </a:solidFill>
                <a:latin typeface="Cambria" panose="02040503050406030204" pitchFamily="18" charset="0"/>
              </a:rPr>
              <a:t>V,lah </a:t>
            </a:r>
            <a:r>
              <a:rPr lang="pt-BR" sz="2400" b="0" i="0" u="none" strike="noStrike" baseline="0" dirty="0">
                <a:solidFill>
                  <a:srgbClr val="000000"/>
                </a:solidFill>
                <a:latin typeface="Cambria" panose="02040503050406030204" pitchFamily="18" charset="0"/>
              </a:rPr>
              <a:t>= </a:t>
            </a:r>
            <a:r>
              <a:rPr lang="pt-BR" sz="2400" b="0" i="1" u="none" strike="noStrike" baseline="0" dirty="0">
                <a:solidFill>
                  <a:srgbClr val="000000"/>
                </a:solidFill>
                <a:latin typeface="Cambria" panose="02040503050406030204" pitchFamily="18" charset="0"/>
              </a:rPr>
              <a:t>q</a:t>
            </a:r>
            <a:r>
              <a:rPr lang="pt-BR" sz="2400" b="0" i="0" u="none" strike="noStrike" baseline="-25000" dirty="0">
                <a:solidFill>
                  <a:srgbClr val="000000"/>
                </a:solidFill>
                <a:latin typeface="Cambria" panose="02040503050406030204" pitchFamily="18" charset="0"/>
              </a:rPr>
              <a:t>sad </a:t>
            </a:r>
            <a:r>
              <a:rPr lang="pt-BR" sz="2400" b="0" i="0" u="none" strike="noStrike" baseline="0" dirty="0">
                <a:solidFill>
                  <a:srgbClr val="000000"/>
                </a:solidFill>
                <a:latin typeface="Cambria" panose="02040503050406030204" pitchFamily="18" charset="0"/>
              </a:rPr>
              <a:t>× </a:t>
            </a:r>
            <a:r>
              <a:rPr lang="pt-BR" sz="2400" b="0" i="1" u="none" strike="noStrike" baseline="0" dirty="0">
                <a:solidFill>
                  <a:srgbClr val="000000"/>
                </a:solidFill>
                <a:latin typeface="Cambria" panose="02040503050406030204" pitchFamily="18" charset="0"/>
              </a:rPr>
              <a:t>A</a:t>
            </a:r>
            <a:r>
              <a:rPr lang="pt-BR" sz="2400" b="0" i="0" u="none" strike="noStrike" baseline="-25000" dirty="0">
                <a:solidFill>
                  <a:srgbClr val="000000"/>
                </a:solidFill>
                <a:latin typeface="Cambria" panose="02040503050406030204" pitchFamily="18" charset="0"/>
              </a:rPr>
              <a:t>r,k </a:t>
            </a:r>
            <a:r>
              <a:rPr lang="pt-BR" sz="2400" b="0" i="0" u="none" strike="noStrike" baseline="0" dirty="0">
                <a:solidFill>
                  <a:srgbClr val="000000"/>
                </a:solidFill>
                <a:latin typeface="Cambria" panose="02040503050406030204" pitchFamily="18" charset="0"/>
              </a:rPr>
              <a:t>[L/s]</a:t>
            </a:r>
          </a:p>
          <a:p>
            <a:pPr marL="0" indent="0">
              <a:lnSpc>
                <a:spcPct val="100000"/>
              </a:lnSpc>
              <a:buNone/>
            </a:pPr>
            <a:r>
              <a:rPr lang="et-EE" sz="2400" b="0" i="0" u="none" strike="noStrike" baseline="0" dirty="0">
                <a:solidFill>
                  <a:srgbClr val="000000"/>
                </a:solidFill>
                <a:latin typeface="Cambria" panose="02040503050406030204" pitchFamily="18" charset="0"/>
              </a:rPr>
              <a:t>kus </a:t>
            </a:r>
          </a:p>
          <a:p>
            <a:pPr marL="457200" lvl="1" indent="0">
              <a:lnSpc>
                <a:spcPct val="100000"/>
              </a:lnSpc>
              <a:buNone/>
            </a:pPr>
            <a:r>
              <a:rPr lang="et-EE" b="0" i="1" u="none" strike="noStrike" baseline="0" dirty="0" err="1">
                <a:solidFill>
                  <a:srgbClr val="000000"/>
                </a:solidFill>
                <a:latin typeface="Cambria" panose="02040503050406030204" pitchFamily="18" charset="0"/>
              </a:rPr>
              <a:t>q</a:t>
            </a:r>
            <a:r>
              <a:rPr lang="et-EE" b="0" i="0" u="none" strike="noStrike" baseline="-25000" dirty="0" err="1">
                <a:solidFill>
                  <a:srgbClr val="000000"/>
                </a:solidFill>
                <a:latin typeface="Cambria" panose="02040503050406030204" pitchFamily="18" charset="0"/>
              </a:rPr>
              <a:t>sad</a:t>
            </a:r>
            <a:r>
              <a:rPr lang="et-EE" b="0" i="0" u="none" strike="noStrike" baseline="0" dirty="0">
                <a:solidFill>
                  <a:srgbClr val="000000"/>
                </a:solidFill>
                <a:latin typeface="Cambria" panose="02040503050406030204" pitchFamily="18" charset="0"/>
              </a:rPr>
              <a:t> on vältimatu sademevee </a:t>
            </a:r>
            <a:r>
              <a:rPr lang="et-EE" b="0" i="0" u="none" strike="noStrike" baseline="0" dirty="0" err="1">
                <a:solidFill>
                  <a:srgbClr val="000000"/>
                </a:solidFill>
                <a:latin typeface="Cambria" panose="02040503050406030204" pitchFamily="18" charset="0"/>
              </a:rPr>
              <a:t>sisselekke</a:t>
            </a:r>
            <a:r>
              <a:rPr lang="et-EE" b="0" i="0" u="none" strike="noStrike" baseline="0" dirty="0">
                <a:solidFill>
                  <a:srgbClr val="000000"/>
                </a:solidFill>
                <a:latin typeface="Cambria" panose="02040503050406030204" pitchFamily="18" charset="0"/>
              </a:rPr>
              <a:t> vooluhulga tegur lahkvoolsesse süsteemi 0,2 L/(</a:t>
            </a:r>
            <a:r>
              <a:rPr lang="et-EE" b="0" i="0" u="none" strike="noStrike" baseline="0" dirty="0" err="1">
                <a:solidFill>
                  <a:srgbClr val="000000"/>
                </a:solidFill>
                <a:latin typeface="Cambria" panose="02040503050406030204" pitchFamily="18" charset="0"/>
              </a:rPr>
              <a:t>s·ha</a:t>
            </a:r>
            <a:r>
              <a:rPr lang="et-EE" b="0" i="0" u="none" strike="noStrike" baseline="0" dirty="0">
                <a:solidFill>
                  <a:srgbClr val="000000"/>
                </a:solidFill>
                <a:latin typeface="Cambria" panose="02040503050406030204" pitchFamily="18" charset="0"/>
              </a:rPr>
              <a:t>) kuni 0,7 L/(</a:t>
            </a:r>
            <a:r>
              <a:rPr lang="et-EE" b="0" i="0" u="none" strike="noStrike" baseline="0" dirty="0" err="1">
                <a:solidFill>
                  <a:srgbClr val="000000"/>
                </a:solidFill>
                <a:latin typeface="Cambria" panose="02040503050406030204" pitchFamily="18" charset="0"/>
              </a:rPr>
              <a:t>s·ha</a:t>
            </a:r>
            <a:r>
              <a:rPr lang="et-EE" b="0" i="0" u="none" strike="noStrike" baseline="0" dirty="0">
                <a:solidFill>
                  <a:srgbClr val="000000"/>
                </a:solidFill>
                <a:latin typeface="Cambria" panose="02040503050406030204" pitchFamily="18" charset="0"/>
              </a:rPr>
              <a:t>); </a:t>
            </a:r>
            <a:endParaRPr lang="fi-FI" dirty="0"/>
          </a:p>
        </p:txBody>
      </p:sp>
    </p:spTree>
    <p:extLst>
      <p:ext uri="{BB962C8B-B14F-4D97-AF65-F5344CB8AC3E}">
        <p14:creationId xmlns:p14="http://schemas.microsoft.com/office/powerpoint/2010/main" val="6960076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Pealkiri 5">
            <a:extLst>
              <a:ext uri="{FF2B5EF4-FFF2-40B4-BE49-F238E27FC236}">
                <a16:creationId xmlns:a16="http://schemas.microsoft.com/office/drawing/2014/main" id="{DC0D5BE4-54CB-EF89-3B62-3DFF43AAE9C0}"/>
              </a:ext>
            </a:extLst>
          </p:cNvPr>
          <p:cNvSpPr>
            <a:spLocks noGrp="1"/>
          </p:cNvSpPr>
          <p:nvPr>
            <p:ph type="title"/>
          </p:nvPr>
        </p:nvSpPr>
        <p:spPr>
          <a:xfrm>
            <a:off x="1314824" y="735106"/>
            <a:ext cx="10053763" cy="2928470"/>
          </a:xfrm>
        </p:spPr>
        <p:txBody>
          <a:bodyPr vert="horz" lIns="91440" tIns="45720" rIns="91440" bIns="45720" rtlCol="0" anchor="b">
            <a:normAutofit/>
          </a:bodyPr>
          <a:lstStyle/>
          <a:p>
            <a:r>
              <a:rPr lang="en-US" sz="4800" kern="1200">
                <a:solidFill>
                  <a:srgbClr val="FFFFFF"/>
                </a:solidFill>
                <a:latin typeface="+mj-lt"/>
                <a:ea typeface="+mj-ea"/>
                <a:cs typeface="+mj-cs"/>
              </a:rPr>
              <a:t>Tänan!</a:t>
            </a:r>
          </a:p>
        </p:txBody>
      </p:sp>
    </p:spTree>
    <p:extLst>
      <p:ext uri="{BB962C8B-B14F-4D97-AF65-F5344CB8AC3E}">
        <p14:creationId xmlns:p14="http://schemas.microsoft.com/office/powerpoint/2010/main" val="34877323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Olmereovee </a:t>
            </a:r>
            <a:r>
              <a:rPr lang="en-US" dirty="0" err="1"/>
              <a:t>teke</a:t>
            </a:r>
            <a:r>
              <a:rPr lang="en-US" dirty="0"/>
              <a:t> </a:t>
            </a:r>
            <a:r>
              <a:rPr lang="en-US" dirty="0" err="1"/>
              <a:t>kodus</a:t>
            </a:r>
            <a:endParaRPr lang="en-US" dirty="0"/>
          </a:p>
        </p:txBody>
      </p:sp>
      <p:pic>
        <p:nvPicPr>
          <p:cNvPr id="5" name="Sisu kohatäide 4">
            <a:extLst>
              <a:ext uri="{FF2B5EF4-FFF2-40B4-BE49-F238E27FC236}">
                <a16:creationId xmlns:a16="http://schemas.microsoft.com/office/drawing/2014/main" id="{5FCEDC93-E837-3C0D-05F8-C7D26152DB0C}"/>
              </a:ext>
            </a:extLst>
          </p:cNvPr>
          <p:cNvPicPr>
            <a:picLocks noGrp="1" noChangeAspect="1"/>
          </p:cNvPicPr>
          <p:nvPr>
            <p:ph idx="1"/>
          </p:nvPr>
        </p:nvPicPr>
        <p:blipFill>
          <a:blip r:embed="rId2"/>
          <a:stretch>
            <a:fillRect/>
          </a:stretch>
        </p:blipFill>
        <p:spPr>
          <a:xfrm>
            <a:off x="1049216" y="1537449"/>
            <a:ext cx="8386763" cy="3983143"/>
          </a:xfrm>
        </p:spPr>
      </p:pic>
      <p:sp>
        <p:nvSpPr>
          <p:cNvPr id="6" name="TextBox 5">
            <a:extLst>
              <a:ext uri="{FF2B5EF4-FFF2-40B4-BE49-F238E27FC236}">
                <a16:creationId xmlns:a16="http://schemas.microsoft.com/office/drawing/2014/main" id="{0B8A815B-CE0E-ACDE-50C6-9948D51E8252}"/>
              </a:ext>
            </a:extLst>
          </p:cNvPr>
          <p:cNvSpPr txBox="1"/>
          <p:nvPr/>
        </p:nvSpPr>
        <p:spPr>
          <a:xfrm>
            <a:off x="1049216" y="5679753"/>
            <a:ext cx="8893523" cy="646331"/>
          </a:xfrm>
          <a:prstGeom prst="rect">
            <a:avLst/>
          </a:prstGeom>
          <a:noFill/>
        </p:spPr>
        <p:txBody>
          <a:bodyPr wrap="square">
            <a:spAutoFit/>
          </a:bodyPr>
          <a:lstStyle/>
          <a:p>
            <a:r>
              <a:rPr lang="fi-FI" dirty="0">
                <a:solidFill>
                  <a:prstClr val="black"/>
                </a:solidFill>
                <a:ea typeface="Times New Roman" panose="02020603050405020304" pitchFamily="18" charset="0"/>
                <a:cs typeface="Times New Roman" panose="02020603050405020304" pitchFamily="18" charset="0"/>
              </a:rPr>
              <a:t>* - </a:t>
            </a:r>
            <a:r>
              <a:rPr lang="fi-FI" dirty="0" err="1">
                <a:solidFill>
                  <a:prstClr val="black"/>
                </a:solidFill>
                <a:ea typeface="Times New Roman" panose="02020603050405020304" pitchFamily="18" charset="0"/>
                <a:cs typeface="Times New Roman" panose="02020603050405020304" pitchFamily="18" charset="0"/>
              </a:rPr>
              <a:t>sisaldab</a:t>
            </a:r>
            <a:r>
              <a:rPr lang="fi-FI" dirty="0">
                <a:solidFill>
                  <a:prstClr val="black"/>
                </a:solidFill>
                <a:ea typeface="Times New Roman" panose="02020603050405020304" pitchFamily="18" charset="0"/>
                <a:cs typeface="Times New Roman" panose="02020603050405020304" pitchFamily="18" charset="0"/>
              </a:rPr>
              <a:t> ka </a:t>
            </a:r>
            <a:r>
              <a:rPr lang="fi-FI" dirty="0" err="1">
                <a:solidFill>
                  <a:prstClr val="black"/>
                </a:solidFill>
                <a:ea typeface="Times New Roman" panose="02020603050405020304" pitchFamily="18" charset="0"/>
                <a:cs typeface="Times New Roman" panose="02020603050405020304" pitchFamily="18" charset="0"/>
              </a:rPr>
              <a:t>toidu</a:t>
            </a:r>
            <a:r>
              <a:rPr lang="fi-FI" dirty="0">
                <a:solidFill>
                  <a:prstClr val="black"/>
                </a:solidFill>
                <a:ea typeface="Times New Roman" panose="02020603050405020304" pitchFamily="18" charset="0"/>
                <a:cs typeface="Times New Roman" panose="02020603050405020304" pitchFamily="18" charset="0"/>
              </a:rPr>
              <a:t> </a:t>
            </a:r>
            <a:r>
              <a:rPr lang="fi-FI" dirty="0" err="1">
                <a:solidFill>
                  <a:prstClr val="black"/>
                </a:solidFill>
                <a:ea typeface="Times New Roman" panose="02020603050405020304" pitchFamily="18" charset="0"/>
                <a:cs typeface="Times New Roman" panose="02020603050405020304" pitchFamily="18" charset="0"/>
              </a:rPr>
              <a:t>valmistamist</a:t>
            </a:r>
            <a:r>
              <a:rPr lang="fi-FI" dirty="0">
                <a:solidFill>
                  <a:prstClr val="black"/>
                </a:solidFill>
                <a:ea typeface="Times New Roman" panose="02020603050405020304" pitchFamily="18" charset="0"/>
                <a:cs typeface="Times New Roman" panose="02020603050405020304" pitchFamily="18" charset="0"/>
              </a:rPr>
              <a:t>  </a:t>
            </a:r>
          </a:p>
          <a:p>
            <a:r>
              <a:rPr lang="fi-FI" dirty="0">
                <a:solidFill>
                  <a:prstClr val="black"/>
                </a:solidFill>
                <a:ea typeface="Times New Roman" panose="02020603050405020304" pitchFamily="18" charset="0"/>
                <a:cs typeface="Times New Roman" panose="02020603050405020304" pitchFamily="18" charset="0"/>
              </a:rPr>
              <a:t>** - </a:t>
            </a:r>
            <a:r>
              <a:rPr lang="fi-FI" dirty="0" err="1">
                <a:solidFill>
                  <a:prstClr val="black"/>
                </a:solidFill>
                <a:ea typeface="Times New Roman" panose="02020603050405020304" pitchFamily="18" charset="0"/>
                <a:cs typeface="Times New Roman" panose="02020603050405020304" pitchFamily="18" charset="0"/>
              </a:rPr>
              <a:t>puhastus</a:t>
            </a:r>
            <a:r>
              <a:rPr lang="fi-FI" dirty="0">
                <a:solidFill>
                  <a:prstClr val="black"/>
                </a:solidFill>
                <a:ea typeface="Times New Roman" panose="02020603050405020304" pitchFamily="18" charset="0"/>
                <a:cs typeface="Times New Roman" panose="02020603050405020304" pitchFamily="18" charset="0"/>
              </a:rPr>
              <a:t> ja </a:t>
            </a:r>
            <a:r>
              <a:rPr lang="fi-FI" dirty="0" err="1">
                <a:solidFill>
                  <a:prstClr val="black"/>
                </a:solidFill>
                <a:ea typeface="Times New Roman" panose="02020603050405020304" pitchFamily="18" charset="0"/>
                <a:cs typeface="Times New Roman" panose="02020603050405020304" pitchFamily="18" charset="0"/>
              </a:rPr>
              <a:t>muud</a:t>
            </a:r>
            <a:r>
              <a:rPr lang="fi-FI" dirty="0">
                <a:solidFill>
                  <a:prstClr val="black"/>
                </a:solidFill>
                <a:ea typeface="Times New Roman" panose="02020603050405020304" pitchFamily="18" charset="0"/>
                <a:cs typeface="Times New Roman" panose="02020603050405020304" pitchFamily="18" charset="0"/>
              </a:rPr>
              <a:t> on </a:t>
            </a:r>
            <a:r>
              <a:rPr lang="fi-FI" dirty="0" err="1">
                <a:solidFill>
                  <a:prstClr val="black"/>
                </a:solidFill>
                <a:ea typeface="Times New Roman" panose="02020603050405020304" pitchFamily="18" charset="0"/>
                <a:cs typeface="Times New Roman" panose="02020603050405020304" pitchFamily="18" charset="0"/>
              </a:rPr>
              <a:t>koos</a:t>
            </a:r>
            <a:endParaRPr lang="fi-FI" dirty="0">
              <a:solidFill>
                <a:prstClr val="black"/>
              </a:solidFill>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7327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Olmereovesi </a:t>
            </a:r>
            <a:r>
              <a:rPr lang="en-US" dirty="0" err="1"/>
              <a:t>kui</a:t>
            </a:r>
            <a:r>
              <a:rPr lang="en-US" dirty="0"/>
              <a:t> </a:t>
            </a:r>
            <a:r>
              <a:rPr lang="en-US" dirty="0" err="1"/>
              <a:t>ressurss</a:t>
            </a:r>
            <a:endParaRPr lang="en-US" dirty="0"/>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838200" y="1825625"/>
            <a:ext cx="8386187" cy="4351338"/>
          </a:xfrm>
        </p:spPr>
        <p:txBody>
          <a:bodyPr anchor="ctr">
            <a:normAutofit/>
          </a:bodyPr>
          <a:lstStyle/>
          <a:p>
            <a:pPr>
              <a:lnSpc>
                <a:spcPct val="100000"/>
              </a:lnSpc>
            </a:pPr>
            <a:r>
              <a:rPr lang="et-EE" sz="2400" dirty="0"/>
              <a:t>Väetise tootmine (lämmastik, fosfor, kaalium);</a:t>
            </a:r>
          </a:p>
          <a:p>
            <a:pPr>
              <a:lnSpc>
                <a:spcPct val="100000"/>
              </a:lnSpc>
            </a:pPr>
            <a:r>
              <a:rPr lang="et-EE" sz="2400" dirty="0"/>
              <a:t>Pinnase parandaja;</a:t>
            </a:r>
          </a:p>
          <a:p>
            <a:pPr>
              <a:lnSpc>
                <a:spcPct val="100000"/>
              </a:lnSpc>
            </a:pPr>
            <a:r>
              <a:rPr lang="et-EE" sz="2400" dirty="0"/>
              <a:t>Biogaasi tootmine; </a:t>
            </a:r>
          </a:p>
          <a:p>
            <a:pPr>
              <a:lnSpc>
                <a:spcPct val="100000"/>
              </a:lnSpc>
            </a:pPr>
            <a:r>
              <a:rPr lang="et-EE" sz="2400" dirty="0"/>
              <a:t>Heitsoojuse kasutamine;</a:t>
            </a:r>
          </a:p>
          <a:p>
            <a:pPr>
              <a:lnSpc>
                <a:spcPct val="100000"/>
              </a:lnSpc>
            </a:pPr>
            <a:r>
              <a:rPr lang="et-EE" sz="2400" dirty="0"/>
              <a:t>Joogivee nõudluse vähendamine heitvee taaskasutamisega (nt kastmine, tualeti loputusvesi jne), mis ei vaja joogivett kvaliteeti</a:t>
            </a:r>
          </a:p>
          <a:p>
            <a:pPr>
              <a:lnSpc>
                <a:spcPct val="100000"/>
              </a:lnSpc>
            </a:pPr>
            <a:r>
              <a:rPr lang="et-EE" sz="2400" dirty="0"/>
              <a:t>Kastmise, põllumajanduse ja tööstusvee nõudluse vähendamine heitvee taaskasutamise;</a:t>
            </a:r>
          </a:p>
          <a:p>
            <a:pPr marL="0" indent="0">
              <a:buNone/>
            </a:pPr>
            <a:endParaRPr lang="en-EE" sz="2400" dirty="0"/>
          </a:p>
        </p:txBody>
      </p:sp>
    </p:spTree>
    <p:extLst>
      <p:ext uri="{BB962C8B-B14F-4D97-AF65-F5344CB8AC3E}">
        <p14:creationId xmlns:p14="http://schemas.microsoft.com/office/powerpoint/2010/main" val="3798801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Olmereovee </a:t>
            </a:r>
            <a:r>
              <a:rPr lang="en-US" dirty="0" err="1"/>
              <a:t>liigitamine</a:t>
            </a:r>
            <a:endParaRPr lang="en-US" dirty="0"/>
          </a:p>
        </p:txBody>
      </p:sp>
      <p:sp>
        <p:nvSpPr>
          <p:cNvPr id="2" name="Sisu kohatäide 26">
            <a:extLst>
              <a:ext uri="{FF2B5EF4-FFF2-40B4-BE49-F238E27FC236}">
                <a16:creationId xmlns:a16="http://schemas.microsoft.com/office/drawing/2014/main" id="{B3979307-1159-9369-CA37-CE111F7C6C1A}"/>
              </a:ext>
            </a:extLst>
          </p:cNvPr>
          <p:cNvSpPr>
            <a:spLocks noGrp="1"/>
          </p:cNvSpPr>
          <p:nvPr>
            <p:ph idx="1"/>
          </p:nvPr>
        </p:nvSpPr>
        <p:spPr>
          <a:xfrm>
            <a:off x="838200" y="1825625"/>
            <a:ext cx="8898653" cy="4351338"/>
          </a:xfrm>
        </p:spPr>
        <p:txBody>
          <a:bodyPr>
            <a:normAutofit/>
          </a:bodyPr>
          <a:lstStyle/>
          <a:p>
            <a:pPr>
              <a:lnSpc>
                <a:spcPct val="100000"/>
              </a:lnSpc>
            </a:pPr>
            <a:r>
              <a:rPr lang="en-US" dirty="0"/>
              <a:t>Reovesi – on </a:t>
            </a:r>
            <a:r>
              <a:rPr lang="en-US" dirty="0" err="1"/>
              <a:t>kõik</a:t>
            </a:r>
            <a:r>
              <a:rPr lang="en-US" dirty="0"/>
              <a:t> </a:t>
            </a:r>
            <a:r>
              <a:rPr lang="en-US" dirty="0" err="1"/>
              <a:t>alpool</a:t>
            </a:r>
            <a:r>
              <a:rPr lang="en-US" dirty="0"/>
              <a:t> </a:t>
            </a:r>
            <a:r>
              <a:rPr lang="en-US" dirty="0" err="1"/>
              <a:t>loetletud</a:t>
            </a:r>
            <a:r>
              <a:rPr lang="en-US" dirty="0"/>
              <a:t> </a:t>
            </a:r>
            <a:r>
              <a:rPr lang="en-US" dirty="0" err="1"/>
              <a:t>komponendid</a:t>
            </a:r>
            <a:r>
              <a:rPr lang="en-US" dirty="0"/>
              <a:t> </a:t>
            </a:r>
            <a:r>
              <a:rPr lang="en-US" dirty="0" err="1"/>
              <a:t>koos</a:t>
            </a:r>
            <a:r>
              <a:rPr lang="en-US" dirty="0"/>
              <a:t> </a:t>
            </a:r>
            <a:r>
              <a:rPr lang="en-US" dirty="0" err="1"/>
              <a:t>kogutuna</a:t>
            </a:r>
            <a:r>
              <a:rPr lang="en-US" dirty="0"/>
              <a:t>;</a:t>
            </a:r>
          </a:p>
          <a:p>
            <a:pPr lvl="1">
              <a:lnSpc>
                <a:spcPct val="100000"/>
              </a:lnSpc>
            </a:pPr>
            <a:r>
              <a:rPr lang="en-US" dirty="0" err="1"/>
              <a:t>Hallvesi</a:t>
            </a:r>
            <a:r>
              <a:rPr lang="en-US" dirty="0"/>
              <a:t> – </a:t>
            </a:r>
            <a:r>
              <a:rPr lang="en-US" dirty="0" err="1"/>
              <a:t>erinevad</a:t>
            </a:r>
            <a:r>
              <a:rPr lang="en-US" dirty="0"/>
              <a:t> </a:t>
            </a:r>
            <a:r>
              <a:rPr lang="en-US" dirty="0" err="1"/>
              <a:t>pesuveed</a:t>
            </a:r>
            <a:r>
              <a:rPr lang="en-US" dirty="0"/>
              <a:t> </a:t>
            </a:r>
            <a:r>
              <a:rPr lang="en-US" dirty="0" err="1"/>
              <a:t>olmest</a:t>
            </a:r>
            <a:r>
              <a:rPr lang="en-US" dirty="0"/>
              <a:t>;</a:t>
            </a:r>
          </a:p>
          <a:p>
            <a:pPr lvl="1">
              <a:lnSpc>
                <a:spcPct val="100000"/>
              </a:lnSpc>
            </a:pPr>
            <a:r>
              <a:rPr lang="en-US" dirty="0" err="1"/>
              <a:t>Mustvesi</a:t>
            </a:r>
            <a:r>
              <a:rPr lang="en-US" dirty="0"/>
              <a:t> – </a:t>
            </a:r>
            <a:r>
              <a:rPr lang="en-US" dirty="0" err="1"/>
              <a:t>vesikloseti</a:t>
            </a:r>
            <a:r>
              <a:rPr lang="en-US" dirty="0"/>
              <a:t> </a:t>
            </a:r>
            <a:r>
              <a:rPr lang="en-US" dirty="0" err="1"/>
              <a:t>vesi</a:t>
            </a:r>
            <a:r>
              <a:rPr lang="en-US" dirty="0"/>
              <a:t> </a:t>
            </a:r>
            <a:r>
              <a:rPr lang="en-US" dirty="0" err="1"/>
              <a:t>ilma</a:t>
            </a:r>
            <a:r>
              <a:rPr lang="en-US" dirty="0"/>
              <a:t> uriini </a:t>
            </a:r>
            <a:r>
              <a:rPr lang="en-US" dirty="0" err="1"/>
              <a:t>eralduseta</a:t>
            </a:r>
            <a:r>
              <a:rPr lang="en-US" dirty="0"/>
              <a:t>;</a:t>
            </a:r>
          </a:p>
          <a:p>
            <a:pPr lvl="1">
              <a:lnSpc>
                <a:spcPct val="100000"/>
              </a:lnSpc>
            </a:pPr>
            <a:r>
              <a:rPr lang="en-US" dirty="0" err="1"/>
              <a:t>Kollane</a:t>
            </a:r>
            <a:r>
              <a:rPr lang="en-US" dirty="0"/>
              <a:t> </a:t>
            </a:r>
            <a:r>
              <a:rPr lang="en-US" dirty="0" err="1"/>
              <a:t>vesi</a:t>
            </a:r>
            <a:r>
              <a:rPr lang="en-US" dirty="0"/>
              <a:t> – </a:t>
            </a:r>
            <a:r>
              <a:rPr lang="en-US" dirty="0" err="1"/>
              <a:t>uriin</a:t>
            </a:r>
            <a:r>
              <a:rPr lang="en-US" dirty="0"/>
              <a:t> </a:t>
            </a:r>
            <a:r>
              <a:rPr lang="en-US" dirty="0" err="1"/>
              <a:t>koos</a:t>
            </a:r>
            <a:r>
              <a:rPr lang="en-US" dirty="0"/>
              <a:t> </a:t>
            </a:r>
            <a:r>
              <a:rPr lang="en-US" dirty="0" err="1"/>
              <a:t>uhteveega</a:t>
            </a:r>
            <a:r>
              <a:rPr lang="en-US" dirty="0"/>
              <a:t>;</a:t>
            </a:r>
          </a:p>
          <a:p>
            <a:pPr lvl="1">
              <a:lnSpc>
                <a:spcPct val="100000"/>
              </a:lnSpc>
            </a:pPr>
            <a:r>
              <a:rPr lang="en-US" dirty="0" err="1"/>
              <a:t>Uriin</a:t>
            </a:r>
            <a:r>
              <a:rPr lang="en-US" dirty="0"/>
              <a:t> – </a:t>
            </a:r>
            <a:r>
              <a:rPr lang="en-US" dirty="0" err="1"/>
              <a:t>eraldi</a:t>
            </a:r>
            <a:r>
              <a:rPr lang="en-US" dirty="0"/>
              <a:t> </a:t>
            </a:r>
            <a:r>
              <a:rPr lang="en-US" dirty="0" err="1"/>
              <a:t>kogutuna</a:t>
            </a:r>
            <a:r>
              <a:rPr lang="en-US" dirty="0"/>
              <a:t>;</a:t>
            </a:r>
          </a:p>
          <a:p>
            <a:pPr lvl="1">
              <a:lnSpc>
                <a:spcPct val="100000"/>
              </a:lnSpc>
            </a:pPr>
            <a:r>
              <a:rPr lang="en-US" dirty="0"/>
              <a:t>Pruunvesi – </a:t>
            </a:r>
            <a:r>
              <a:rPr lang="en-US" dirty="0" err="1"/>
              <a:t>fekaalid</a:t>
            </a:r>
            <a:r>
              <a:rPr lang="en-US" dirty="0"/>
              <a:t> </a:t>
            </a:r>
            <a:r>
              <a:rPr lang="en-US" dirty="0" err="1"/>
              <a:t>koos</a:t>
            </a:r>
            <a:r>
              <a:rPr lang="en-US" dirty="0"/>
              <a:t> </a:t>
            </a:r>
            <a:r>
              <a:rPr lang="en-US" dirty="0" err="1"/>
              <a:t>uhteveega</a:t>
            </a:r>
            <a:endParaRPr lang="en-US" dirty="0"/>
          </a:p>
          <a:p>
            <a:pPr lvl="1">
              <a:lnSpc>
                <a:spcPct val="100000"/>
              </a:lnSpc>
            </a:pPr>
            <a:r>
              <a:rPr lang="en-US" dirty="0" err="1"/>
              <a:t>Fekaalid</a:t>
            </a:r>
            <a:r>
              <a:rPr lang="en-US" dirty="0"/>
              <a:t>- </a:t>
            </a:r>
            <a:r>
              <a:rPr lang="en-US" dirty="0" err="1"/>
              <a:t>eraldi</a:t>
            </a:r>
            <a:r>
              <a:rPr lang="en-US" dirty="0"/>
              <a:t> </a:t>
            </a:r>
            <a:r>
              <a:rPr lang="en-US" dirty="0" err="1"/>
              <a:t>kogutuna</a:t>
            </a:r>
            <a:r>
              <a:rPr lang="en-US" dirty="0"/>
              <a:t>;</a:t>
            </a:r>
          </a:p>
          <a:p>
            <a:pPr lvl="1">
              <a:lnSpc>
                <a:spcPct val="100000"/>
              </a:lnSpc>
            </a:pPr>
            <a:r>
              <a:rPr lang="en-US" dirty="0" err="1"/>
              <a:t>Sademevesi</a:t>
            </a:r>
            <a:r>
              <a:rPr lang="en-US" dirty="0"/>
              <a:t>; </a:t>
            </a:r>
          </a:p>
          <a:p>
            <a:endParaRPr lang="et-EE" dirty="0"/>
          </a:p>
        </p:txBody>
      </p:sp>
    </p:spTree>
    <p:extLst>
      <p:ext uri="{BB962C8B-B14F-4D97-AF65-F5344CB8AC3E}">
        <p14:creationId xmlns:p14="http://schemas.microsoft.com/office/powerpoint/2010/main" val="448472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Olmereovee </a:t>
            </a:r>
            <a:r>
              <a:rPr lang="en-US" dirty="0" err="1"/>
              <a:t>kogused</a:t>
            </a:r>
            <a:r>
              <a:rPr lang="en-US" dirty="0"/>
              <a:t> ja </a:t>
            </a:r>
            <a:r>
              <a:rPr lang="en-US" dirty="0" err="1"/>
              <a:t>omadused</a:t>
            </a:r>
            <a:endParaRPr lang="en-US" dirty="0"/>
          </a:p>
        </p:txBody>
      </p:sp>
      <p:pic>
        <p:nvPicPr>
          <p:cNvPr id="5" name="Sisu kohatäide 4">
            <a:extLst>
              <a:ext uri="{FF2B5EF4-FFF2-40B4-BE49-F238E27FC236}">
                <a16:creationId xmlns:a16="http://schemas.microsoft.com/office/drawing/2014/main" id="{E035FA55-6C52-EB24-4142-3F8182596B82}"/>
              </a:ext>
            </a:extLst>
          </p:cNvPr>
          <p:cNvPicPr>
            <a:picLocks noGrp="1" noChangeAspect="1"/>
          </p:cNvPicPr>
          <p:nvPr>
            <p:ph idx="1"/>
          </p:nvPr>
        </p:nvPicPr>
        <p:blipFill>
          <a:blip r:embed="rId2"/>
          <a:stretch>
            <a:fillRect/>
          </a:stretch>
        </p:blipFill>
        <p:spPr>
          <a:xfrm>
            <a:off x="1009022" y="1690688"/>
            <a:ext cx="8386763" cy="3436806"/>
          </a:xfrm>
        </p:spPr>
      </p:pic>
      <p:sp>
        <p:nvSpPr>
          <p:cNvPr id="7" name="TextBox 6">
            <a:extLst>
              <a:ext uri="{FF2B5EF4-FFF2-40B4-BE49-F238E27FC236}">
                <a16:creationId xmlns:a16="http://schemas.microsoft.com/office/drawing/2014/main" id="{740C8EE2-FC69-C99C-D3C5-69EC2E4B1199}"/>
              </a:ext>
            </a:extLst>
          </p:cNvPr>
          <p:cNvSpPr txBox="1"/>
          <p:nvPr/>
        </p:nvSpPr>
        <p:spPr>
          <a:xfrm>
            <a:off x="896679" y="5351064"/>
            <a:ext cx="10398642" cy="369332"/>
          </a:xfrm>
          <a:prstGeom prst="rect">
            <a:avLst/>
          </a:prstGeom>
          <a:noFill/>
        </p:spPr>
        <p:txBody>
          <a:bodyPr wrap="square">
            <a:spAutoFit/>
          </a:bodyPr>
          <a:lstStyle/>
          <a:p>
            <a:r>
              <a:rPr lang="et-EE" dirty="0"/>
              <a:t>* kogused olenevad kasutatavast WC seadmetest, mistõttu on need varieeruvad.</a:t>
            </a:r>
          </a:p>
        </p:txBody>
      </p:sp>
    </p:spTree>
    <p:extLst>
      <p:ext uri="{BB962C8B-B14F-4D97-AF65-F5344CB8AC3E}">
        <p14:creationId xmlns:p14="http://schemas.microsoft.com/office/powerpoint/2010/main" val="1375603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Olmereovee </a:t>
            </a:r>
            <a:r>
              <a:rPr lang="en-US" dirty="0" err="1"/>
              <a:t>liigiti</a:t>
            </a:r>
            <a:r>
              <a:rPr lang="en-US" dirty="0"/>
              <a:t> </a:t>
            </a:r>
            <a:r>
              <a:rPr lang="en-US" dirty="0" err="1"/>
              <a:t>käitlemine</a:t>
            </a:r>
            <a:endParaRPr lang="en-US" dirty="0"/>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838200" y="1825625"/>
            <a:ext cx="8386187" cy="4351338"/>
          </a:xfrm>
        </p:spPr>
        <p:txBody>
          <a:bodyPr anchor="ctr">
            <a:normAutofit/>
          </a:bodyPr>
          <a:lstStyle/>
          <a:p>
            <a:pPr>
              <a:lnSpc>
                <a:spcPct val="100000"/>
              </a:lnSpc>
            </a:pPr>
            <a:r>
              <a:rPr lang="en-US" sz="2400" b="1" dirty="0" err="1"/>
              <a:t>Ühe</a:t>
            </a:r>
            <a:r>
              <a:rPr lang="en-US" sz="2400" b="1" dirty="0"/>
              <a:t> </a:t>
            </a:r>
            <a:r>
              <a:rPr lang="en-US" sz="2400" b="1" dirty="0" err="1"/>
              <a:t>aine</a:t>
            </a:r>
            <a:r>
              <a:rPr lang="en-US" sz="2400" b="1" dirty="0"/>
              <a:t> </a:t>
            </a:r>
            <a:r>
              <a:rPr lang="en-US" sz="2400" b="1" dirty="0" err="1"/>
              <a:t>voog</a:t>
            </a:r>
            <a:r>
              <a:rPr lang="en-US" sz="2400" b="1" dirty="0"/>
              <a:t>- </a:t>
            </a:r>
            <a:r>
              <a:rPr lang="en-US" sz="2400" dirty="0" err="1"/>
              <a:t>kõik</a:t>
            </a:r>
            <a:r>
              <a:rPr lang="en-US" sz="2400" dirty="0"/>
              <a:t> </a:t>
            </a:r>
            <a:r>
              <a:rPr lang="en-US" sz="2400" dirty="0" err="1"/>
              <a:t>saastunud</a:t>
            </a:r>
            <a:r>
              <a:rPr lang="en-US" sz="2400" dirty="0"/>
              <a:t> </a:t>
            </a:r>
            <a:r>
              <a:rPr lang="en-US" sz="2400" dirty="0" err="1"/>
              <a:t>veed</a:t>
            </a:r>
            <a:r>
              <a:rPr lang="en-US" sz="2400" dirty="0"/>
              <a:t> </a:t>
            </a:r>
            <a:r>
              <a:rPr lang="en-US" sz="2400" dirty="0" err="1"/>
              <a:t>käideldakse</a:t>
            </a:r>
            <a:r>
              <a:rPr lang="en-US" sz="2400" dirty="0"/>
              <a:t> </a:t>
            </a:r>
            <a:r>
              <a:rPr lang="en-US" sz="2400" dirty="0" err="1"/>
              <a:t>koos</a:t>
            </a:r>
            <a:r>
              <a:rPr lang="en-US" sz="2400" dirty="0"/>
              <a:t>;</a:t>
            </a:r>
          </a:p>
          <a:p>
            <a:pPr>
              <a:lnSpc>
                <a:spcPct val="100000"/>
              </a:lnSpc>
            </a:pPr>
            <a:r>
              <a:rPr lang="en-US" sz="2400" b="1" dirty="0" err="1"/>
              <a:t>Kahe</a:t>
            </a:r>
            <a:r>
              <a:rPr lang="en-US" sz="2400" b="1" dirty="0"/>
              <a:t> </a:t>
            </a:r>
            <a:r>
              <a:rPr lang="en-US" sz="2400" b="1" dirty="0" err="1"/>
              <a:t>aine</a:t>
            </a:r>
            <a:r>
              <a:rPr lang="en-US" sz="2400" b="1" dirty="0"/>
              <a:t> </a:t>
            </a:r>
            <a:r>
              <a:rPr lang="en-US" sz="2400" b="1" dirty="0" err="1"/>
              <a:t>voog</a:t>
            </a:r>
            <a:r>
              <a:rPr lang="en-US" sz="2400" b="1" dirty="0"/>
              <a:t> </a:t>
            </a:r>
            <a:r>
              <a:rPr lang="en-US" sz="2400" dirty="0"/>
              <a:t>– </a:t>
            </a:r>
            <a:r>
              <a:rPr lang="en-US" sz="2400" dirty="0" err="1"/>
              <a:t>hallvesi</a:t>
            </a:r>
            <a:r>
              <a:rPr lang="en-US" sz="2400" dirty="0"/>
              <a:t> ja </a:t>
            </a:r>
            <a:r>
              <a:rPr lang="en-US" sz="2400" dirty="0" err="1"/>
              <a:t>mustvesi</a:t>
            </a:r>
            <a:r>
              <a:rPr lang="en-US" sz="2400" dirty="0"/>
              <a:t> </a:t>
            </a:r>
            <a:r>
              <a:rPr lang="en-US" sz="2400" dirty="0" err="1"/>
              <a:t>käideldakse</a:t>
            </a:r>
            <a:r>
              <a:rPr lang="en-US" sz="2400" dirty="0"/>
              <a:t> </a:t>
            </a:r>
            <a:r>
              <a:rPr lang="en-US" sz="2400" dirty="0" err="1"/>
              <a:t>eraldi</a:t>
            </a:r>
            <a:r>
              <a:rPr lang="en-US" sz="2400" dirty="0"/>
              <a:t>;</a:t>
            </a:r>
          </a:p>
          <a:p>
            <a:pPr>
              <a:lnSpc>
                <a:spcPct val="100000"/>
              </a:lnSpc>
            </a:pPr>
            <a:r>
              <a:rPr lang="en-US" sz="2400" b="1" dirty="0" err="1"/>
              <a:t>Kahe</a:t>
            </a:r>
            <a:r>
              <a:rPr lang="en-US" sz="2400" b="1" dirty="0"/>
              <a:t> </a:t>
            </a:r>
            <a:r>
              <a:rPr lang="en-US" sz="2400" b="1" dirty="0" err="1"/>
              <a:t>aine</a:t>
            </a:r>
            <a:r>
              <a:rPr lang="en-US" sz="2400" b="1" dirty="0"/>
              <a:t> </a:t>
            </a:r>
            <a:r>
              <a:rPr lang="en-US" sz="2400" b="1" dirty="0" err="1"/>
              <a:t>voog</a:t>
            </a:r>
            <a:r>
              <a:rPr lang="en-US" sz="2400" b="1" dirty="0"/>
              <a:t> </a:t>
            </a:r>
            <a:r>
              <a:rPr lang="en-US" sz="2400" dirty="0"/>
              <a:t>– </a:t>
            </a:r>
            <a:r>
              <a:rPr lang="en-US" sz="2400" dirty="0" err="1"/>
              <a:t>uriini</a:t>
            </a:r>
            <a:r>
              <a:rPr lang="en-US" sz="2400" dirty="0"/>
              <a:t> ja </a:t>
            </a:r>
            <a:r>
              <a:rPr lang="en-US" sz="2400" dirty="0" err="1"/>
              <a:t>fekaale</a:t>
            </a:r>
            <a:r>
              <a:rPr lang="en-US" sz="2400" dirty="0"/>
              <a:t> </a:t>
            </a:r>
            <a:r>
              <a:rPr lang="en-US" sz="2400" dirty="0" err="1"/>
              <a:t>eraldav</a:t>
            </a:r>
            <a:r>
              <a:rPr lang="en-US" sz="2400" dirty="0"/>
              <a:t> WC, kas </a:t>
            </a:r>
            <a:r>
              <a:rPr lang="en-US" sz="2400" dirty="0" err="1"/>
              <a:t>koos</a:t>
            </a:r>
            <a:r>
              <a:rPr lang="en-US" sz="2400" dirty="0"/>
              <a:t> </a:t>
            </a:r>
            <a:r>
              <a:rPr lang="en-US" sz="2400" dirty="0" err="1"/>
              <a:t>uhtumisega</a:t>
            </a:r>
            <a:r>
              <a:rPr lang="en-US" sz="2400" dirty="0"/>
              <a:t> </a:t>
            </a:r>
            <a:r>
              <a:rPr lang="en-US" sz="2400" dirty="0" err="1"/>
              <a:t>või</a:t>
            </a:r>
            <a:r>
              <a:rPr lang="en-US" sz="2400" dirty="0"/>
              <a:t> </a:t>
            </a:r>
            <a:r>
              <a:rPr lang="en-US" sz="2400" dirty="0" err="1"/>
              <a:t>eraldi</a:t>
            </a:r>
            <a:r>
              <a:rPr lang="en-US" sz="2400" dirty="0"/>
              <a:t>;</a:t>
            </a:r>
          </a:p>
          <a:p>
            <a:pPr>
              <a:lnSpc>
                <a:spcPct val="100000"/>
              </a:lnSpc>
            </a:pPr>
            <a:r>
              <a:rPr lang="en-US" sz="2400" b="1" dirty="0" err="1"/>
              <a:t>Kolme</a:t>
            </a:r>
            <a:r>
              <a:rPr lang="en-US" sz="2400" b="1" dirty="0"/>
              <a:t> </a:t>
            </a:r>
            <a:r>
              <a:rPr lang="en-US" sz="2400" b="1" dirty="0" err="1"/>
              <a:t>aine</a:t>
            </a:r>
            <a:r>
              <a:rPr lang="en-US" sz="2400" b="1" dirty="0"/>
              <a:t> </a:t>
            </a:r>
            <a:r>
              <a:rPr lang="en-US" sz="2400" b="1" dirty="0" err="1"/>
              <a:t>voog</a:t>
            </a:r>
            <a:r>
              <a:rPr lang="en-US" sz="2400" b="1" dirty="0"/>
              <a:t> </a:t>
            </a:r>
            <a:r>
              <a:rPr lang="en-US" sz="2400" dirty="0"/>
              <a:t>– </a:t>
            </a:r>
            <a:r>
              <a:rPr lang="fi-FI" sz="2400" dirty="0"/>
              <a:t>uriini </a:t>
            </a:r>
            <a:r>
              <a:rPr lang="fi-FI" sz="2400" dirty="0" err="1"/>
              <a:t>või</a:t>
            </a:r>
            <a:r>
              <a:rPr lang="fi-FI" sz="2400" dirty="0"/>
              <a:t> </a:t>
            </a:r>
            <a:r>
              <a:rPr lang="fi-FI" sz="2400" dirty="0" err="1"/>
              <a:t>kollastvett</a:t>
            </a:r>
            <a:r>
              <a:rPr lang="fi-FI" sz="2400" dirty="0"/>
              <a:t>, </a:t>
            </a:r>
            <a:r>
              <a:rPr lang="fi-FI" sz="2400" dirty="0" err="1"/>
              <a:t>fekaale</a:t>
            </a:r>
            <a:r>
              <a:rPr lang="fi-FI" sz="2400" dirty="0"/>
              <a:t> </a:t>
            </a:r>
            <a:r>
              <a:rPr lang="fi-FI" sz="2400" dirty="0" err="1"/>
              <a:t>või</a:t>
            </a:r>
            <a:r>
              <a:rPr lang="fi-FI" sz="2400" dirty="0"/>
              <a:t> </a:t>
            </a:r>
            <a:r>
              <a:rPr lang="fi-FI" sz="2400" dirty="0" err="1"/>
              <a:t>pruunivett</a:t>
            </a:r>
            <a:r>
              <a:rPr lang="fi-FI" sz="2400" dirty="0"/>
              <a:t> ja </a:t>
            </a:r>
            <a:r>
              <a:rPr lang="fi-FI" sz="2400" dirty="0" err="1"/>
              <a:t>hallvett</a:t>
            </a:r>
            <a:r>
              <a:rPr lang="fi-FI" sz="2400" dirty="0"/>
              <a:t> </a:t>
            </a:r>
            <a:r>
              <a:rPr lang="fi-FI" sz="2400" dirty="0" err="1"/>
              <a:t>käideldakse</a:t>
            </a:r>
            <a:r>
              <a:rPr lang="fi-FI" sz="2400" dirty="0"/>
              <a:t> </a:t>
            </a:r>
            <a:r>
              <a:rPr lang="fi-FI" sz="2400" dirty="0" err="1"/>
              <a:t>eraldi</a:t>
            </a:r>
            <a:endParaRPr lang="fi-FI" sz="2400" dirty="0"/>
          </a:p>
          <a:p>
            <a:pPr marL="0" indent="0">
              <a:buNone/>
            </a:pPr>
            <a:endParaRPr lang="en-EE" sz="2400" dirty="0"/>
          </a:p>
        </p:txBody>
      </p:sp>
    </p:spTree>
    <p:extLst>
      <p:ext uri="{BB962C8B-B14F-4D97-AF65-F5344CB8AC3E}">
        <p14:creationId xmlns:p14="http://schemas.microsoft.com/office/powerpoint/2010/main" val="371232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a:t>Hallvee </a:t>
            </a:r>
            <a:r>
              <a:rPr lang="en-US" dirty="0" err="1"/>
              <a:t>allikad</a:t>
            </a:r>
            <a:r>
              <a:rPr lang="en-US" dirty="0"/>
              <a:t> ja </a:t>
            </a:r>
            <a:r>
              <a:rPr lang="en-US" dirty="0" err="1"/>
              <a:t>omadused</a:t>
            </a:r>
            <a:endParaRPr lang="en-US" dirty="0"/>
          </a:p>
        </p:txBody>
      </p:sp>
      <p:pic>
        <p:nvPicPr>
          <p:cNvPr id="5" name="Sisu kohatäide 4">
            <a:extLst>
              <a:ext uri="{FF2B5EF4-FFF2-40B4-BE49-F238E27FC236}">
                <a16:creationId xmlns:a16="http://schemas.microsoft.com/office/drawing/2014/main" id="{AE30CC1A-C50C-091D-681F-4950F0A105EF}"/>
              </a:ext>
            </a:extLst>
          </p:cNvPr>
          <p:cNvPicPr>
            <a:picLocks noGrp="1" noChangeAspect="1"/>
          </p:cNvPicPr>
          <p:nvPr>
            <p:ph idx="1"/>
          </p:nvPr>
        </p:nvPicPr>
        <p:blipFill>
          <a:blip r:embed="rId2"/>
          <a:stretch>
            <a:fillRect/>
          </a:stretch>
        </p:blipFill>
        <p:spPr>
          <a:xfrm>
            <a:off x="918098" y="1825625"/>
            <a:ext cx="8226966" cy="4351338"/>
          </a:xfrm>
        </p:spPr>
      </p:pic>
    </p:spTree>
    <p:extLst>
      <p:ext uri="{BB962C8B-B14F-4D97-AF65-F5344CB8AC3E}">
        <p14:creationId xmlns:p14="http://schemas.microsoft.com/office/powerpoint/2010/main" val="2053127142"/>
      </p:ext>
    </p:extLst>
  </p:cSld>
  <p:clrMapOvr>
    <a:masterClrMapping/>
  </p:clrMapOvr>
</p:sld>
</file>

<file path=ppt/theme/theme1.xml><?xml version="1.0" encoding="utf-8"?>
<a:theme xmlns:a="http://schemas.openxmlformats.org/drawingml/2006/main" name="Office'i kujundu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ohandatud 1">
      <a:majorFont>
        <a:latin typeface="Open Sans"/>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i kujundu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480</TotalTime>
  <Words>2321</Words>
  <Application>Microsoft Office PowerPoint</Application>
  <PresentationFormat>Laiekraan</PresentationFormat>
  <Paragraphs>168</Paragraphs>
  <Slides>33</Slides>
  <Notes>1</Notes>
  <HiddenSlides>0</HiddenSlides>
  <MMClips>0</MMClips>
  <ScaleCrop>false</ScaleCrop>
  <HeadingPairs>
    <vt:vector size="6" baseType="variant">
      <vt:variant>
        <vt:lpstr>Kasutatud fondid</vt:lpstr>
      </vt:variant>
      <vt:variant>
        <vt:i4>7</vt:i4>
      </vt:variant>
      <vt:variant>
        <vt:lpstr>Kujundus</vt:lpstr>
      </vt:variant>
      <vt:variant>
        <vt:i4>1</vt:i4>
      </vt:variant>
      <vt:variant>
        <vt:lpstr>Slaidipealkirjad</vt:lpstr>
      </vt:variant>
      <vt:variant>
        <vt:i4>33</vt:i4>
      </vt:variant>
    </vt:vector>
  </HeadingPairs>
  <TitlesOfParts>
    <vt:vector size="41" baseType="lpstr">
      <vt:lpstr>Arial</vt:lpstr>
      <vt:lpstr>Calibri</vt:lpstr>
      <vt:lpstr>Cambria</vt:lpstr>
      <vt:lpstr>Cambria Math</vt:lpstr>
      <vt:lpstr>Open Sans</vt:lpstr>
      <vt:lpstr>Times New Roman</vt:lpstr>
      <vt:lpstr>Wingdings</vt:lpstr>
      <vt:lpstr>Office'i kujundus</vt:lpstr>
      <vt:lpstr>Sissejuhatus reoveepuhastusse Reovesi</vt:lpstr>
      <vt:lpstr>Inimtekeline veeringe</vt:lpstr>
      <vt:lpstr>Olmereovesi</vt:lpstr>
      <vt:lpstr>Olmereovee teke kodus</vt:lpstr>
      <vt:lpstr>Olmereovesi kui ressurss</vt:lpstr>
      <vt:lpstr>Olmereovee liigitamine</vt:lpstr>
      <vt:lpstr>Olmereovee kogused ja omadused</vt:lpstr>
      <vt:lpstr>Olmereovee liigiti käitlemine</vt:lpstr>
      <vt:lpstr>Hallvee allikad ja omadused</vt:lpstr>
      <vt:lpstr>Hallvee omadused</vt:lpstr>
      <vt:lpstr>Asulareovesi</vt:lpstr>
      <vt:lpstr>Tootmisreovesi</vt:lpstr>
      <vt:lpstr>Sademevesi</vt:lpstr>
      <vt:lpstr>Maakasutusest pärinev vesi</vt:lpstr>
      <vt:lpstr>Reovett iseloomustavad  reoained</vt:lpstr>
      <vt:lpstr>Reovett iseloomustavad  reoained</vt:lpstr>
      <vt:lpstr>Reovett iseloomustavad  reoained</vt:lpstr>
      <vt:lpstr>Reovees olevad ohtlikud ained</vt:lpstr>
      <vt:lpstr>Reovees olevad ohtlikud ained</vt:lpstr>
      <vt:lpstr>Reovees olevad ohtlikud ained</vt:lpstr>
      <vt:lpstr>Asulareovee komponendid</vt:lpstr>
      <vt:lpstr>Reovee koguse määramine</vt:lpstr>
      <vt:lpstr>Reovee arvestuslikud kogused</vt:lpstr>
      <vt:lpstr>Reovee koormus </vt:lpstr>
      <vt:lpstr>Reovee koormuse määramine</vt:lpstr>
      <vt:lpstr>Reovee koormuse hindamine</vt:lpstr>
      <vt:lpstr>Reovee reostuskoormuse määramine</vt:lpstr>
      <vt:lpstr>Reovee ebaühtlus</vt:lpstr>
      <vt:lpstr>Reovee ebaühtlus</vt:lpstr>
      <vt:lpstr>Reovee maksimaalse koguse arvutus</vt:lpstr>
      <vt:lpstr>Reovee maksimaalse koguse arvutus</vt:lpstr>
      <vt:lpstr>Võõrvee koguse arvutus</vt:lpstr>
      <vt:lpstr>Tänan!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PowerPointi esitlus</dc:title>
  <dc:creator>Vallo Kõrgmaa</dc:creator>
  <cp:lastModifiedBy>Vahur Värk</cp:lastModifiedBy>
  <cp:revision>17</cp:revision>
  <dcterms:created xsi:type="dcterms:W3CDTF">2023-11-13T11:57:45Z</dcterms:created>
  <dcterms:modified xsi:type="dcterms:W3CDTF">2024-11-11T16:28:22Z</dcterms:modified>
</cp:coreProperties>
</file>