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7" r:id="rId3"/>
    <p:sldId id="294" r:id="rId4"/>
    <p:sldId id="316" r:id="rId5"/>
    <p:sldId id="320" r:id="rId6"/>
    <p:sldId id="321" r:id="rId7"/>
    <p:sldId id="322" r:id="rId8"/>
    <p:sldId id="323" r:id="rId9"/>
    <p:sldId id="324" r:id="rId10"/>
    <p:sldId id="325" r:id="rId11"/>
    <p:sldId id="319" r:id="rId12"/>
    <p:sldId id="328" r:id="rId13"/>
    <p:sldId id="327" r:id="rId14"/>
    <p:sldId id="335" r:id="rId15"/>
    <p:sldId id="326" r:id="rId16"/>
    <p:sldId id="331" r:id="rId17"/>
    <p:sldId id="344" r:id="rId18"/>
    <p:sldId id="330" r:id="rId19"/>
    <p:sldId id="329" r:id="rId20"/>
    <p:sldId id="345" r:id="rId21"/>
    <p:sldId id="334" r:id="rId22"/>
    <p:sldId id="333" r:id="rId23"/>
    <p:sldId id="318" r:id="rId24"/>
    <p:sldId id="298" r:id="rId25"/>
    <p:sldId id="332" r:id="rId26"/>
    <p:sldId id="339" r:id="rId27"/>
    <p:sldId id="340" r:id="rId28"/>
    <p:sldId id="338" r:id="rId29"/>
    <p:sldId id="342" r:id="rId30"/>
    <p:sldId id="337" r:id="rId31"/>
    <p:sldId id="336" r:id="rId32"/>
    <p:sldId id="343" r:id="rId33"/>
    <p:sldId id="31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4F4570-6E62-E051-A77C-FAEF06BBCB51}" name="Vahur Värk" initials="VV" userId="S-1-5-21-1594990119-2071544366-3177643286-11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1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5" autoAdjust="0"/>
    <p:restoredTop sz="80024" autoAdjust="0"/>
  </p:normalViewPr>
  <p:slideViewPr>
    <p:cSldViewPr snapToGrid="0">
      <p:cViewPr varScale="1">
        <p:scale>
          <a:sx n="57" d="100"/>
          <a:sy n="57" d="100"/>
        </p:scale>
        <p:origin x="63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F8E3D9-B9F4-41B8-9050-25407C93BD30}" type="datetimeFigureOut">
              <a:rPr lang="en-US" smtClean="0"/>
              <a:t>11/11/2024</a:t>
            </a:fld>
            <a:endParaRPr lang="en-US"/>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C494A7-5A69-4213-B6D7-1AB2E3039B9C}" type="slidenum">
              <a:rPr lang="en-US" smtClean="0"/>
              <a:t>‹#›</a:t>
            </a:fld>
            <a:endParaRPr lang="en-US"/>
          </a:p>
        </p:txBody>
      </p:sp>
    </p:spTree>
    <p:extLst>
      <p:ext uri="{BB962C8B-B14F-4D97-AF65-F5344CB8AC3E}">
        <p14:creationId xmlns:p14="http://schemas.microsoft.com/office/powerpoint/2010/main" val="259538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28</a:t>
            </a:fld>
            <a:endParaRPr lang="en-US"/>
          </a:p>
        </p:txBody>
      </p:sp>
    </p:spTree>
    <p:extLst>
      <p:ext uri="{BB962C8B-B14F-4D97-AF65-F5344CB8AC3E}">
        <p14:creationId xmlns:p14="http://schemas.microsoft.com/office/powerpoint/2010/main" val="2254043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slaid">
    <p:spTree>
      <p:nvGrpSpPr>
        <p:cNvPr id="1" name=""/>
        <p:cNvGrpSpPr/>
        <p:nvPr/>
      </p:nvGrpSpPr>
      <p:grpSpPr>
        <a:xfrm>
          <a:off x="0" y="0"/>
          <a:ext cx="0" cy="0"/>
          <a:chOff x="0" y="0"/>
          <a:chExt cx="0" cy="0"/>
        </a:xfrm>
      </p:grpSpPr>
      <p:sp>
        <p:nvSpPr>
          <p:cNvPr id="10" name="Rechthoek 6">
            <a:extLst>
              <a:ext uri="{FF2B5EF4-FFF2-40B4-BE49-F238E27FC236}">
                <a16:creationId xmlns:a16="http://schemas.microsoft.com/office/drawing/2014/main" id="{5AA4FBB1-5506-27E4-A9BD-12B7DE750747}"/>
              </a:ext>
            </a:extLst>
          </p:cNvPr>
          <p:cNvSpPr>
            <a:spLocks noGrp="1" noRot="1" noMove="1" noResize="1" noEditPoints="1" noAdjustHandles="1" noChangeArrowheads="1" noChangeShapeType="1"/>
          </p:cNvSpPr>
          <p:nvPr userDrawn="1"/>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Pealkiri 1">
            <a:extLst>
              <a:ext uri="{FF2B5EF4-FFF2-40B4-BE49-F238E27FC236}">
                <a16:creationId xmlns:a16="http://schemas.microsoft.com/office/drawing/2014/main" id="{99582804-93D3-5131-3FD5-577B69746DA4}"/>
              </a:ext>
            </a:extLst>
          </p:cNvPr>
          <p:cNvSpPr>
            <a:spLocks noGrp="1"/>
          </p:cNvSpPr>
          <p:nvPr>
            <p:ph type="ctrTitle"/>
          </p:nvPr>
        </p:nvSpPr>
        <p:spPr>
          <a:xfrm>
            <a:off x="5081451" y="965999"/>
            <a:ext cx="6096000" cy="2387600"/>
          </a:xfrm>
        </p:spPr>
        <p:txBody>
          <a:bodyPr anchor="b"/>
          <a:lstStyle>
            <a:lvl1pPr algn="ctr">
              <a:defRPr sz="6000">
                <a:solidFill>
                  <a:srgbClr val="1B1464"/>
                </a:solidFill>
              </a:defRPr>
            </a:lvl1pPr>
          </a:lstStyle>
          <a:p>
            <a:r>
              <a:rPr lang="et-EE" dirty="0"/>
              <a:t>Klõpsake juhteksemplari pealkirja laadi redigeerimiseks</a:t>
            </a:r>
            <a:endParaRPr lang="en-US" dirty="0"/>
          </a:p>
        </p:txBody>
      </p:sp>
      <p:pic>
        <p:nvPicPr>
          <p:cNvPr id="7" name="Pilt 6">
            <a:extLst>
              <a:ext uri="{FF2B5EF4-FFF2-40B4-BE49-F238E27FC236}">
                <a16:creationId xmlns:a16="http://schemas.microsoft.com/office/drawing/2014/main" id="{4A48FFAE-B35C-FD38-6EDE-76D5AD1EC726}"/>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0" y="0"/>
            <a:ext cx="4572000" cy="6858000"/>
          </a:xfrm>
          <a:prstGeom prst="rect">
            <a:avLst/>
          </a:prstGeom>
        </p:spPr>
      </p:pic>
      <p:pic>
        <p:nvPicPr>
          <p:cNvPr id="8" name="Afbeelding 9" descr="Afbeelding met tekst, Graphics, Lettertype, logo&#10;&#10;Automatisch gegenereerde beschrijving">
            <a:extLst>
              <a:ext uri="{FF2B5EF4-FFF2-40B4-BE49-F238E27FC236}">
                <a16:creationId xmlns:a16="http://schemas.microsoft.com/office/drawing/2014/main" id="{E75985B0-69D0-3CE2-70BA-0F0E90A157BA}"/>
              </a:ext>
            </a:extLst>
          </p:cNvPr>
          <p:cNvPicPr>
            <a:picLocks noGrp="1" noRo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pic>
        <p:nvPicPr>
          <p:cNvPr id="9" name="Afbeelding 11">
            <a:extLst>
              <a:ext uri="{FF2B5EF4-FFF2-40B4-BE49-F238E27FC236}">
                <a16:creationId xmlns:a16="http://schemas.microsoft.com/office/drawing/2014/main" id="{3AFC13EF-87F6-FD85-378B-506D356C5456}"/>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266116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3E6FE74-76CE-7205-C80A-16C6B8BBFD19}"/>
              </a:ext>
            </a:extLst>
          </p:cNvPr>
          <p:cNvSpPr>
            <a:spLocks noGrp="1"/>
          </p:cNvSpPr>
          <p:nvPr>
            <p:ph type="title"/>
          </p:nvPr>
        </p:nvSpPr>
        <p:spPr/>
        <p:txBody>
          <a:bodyPr/>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5BFFAC9D-03D3-D50F-4593-A63F1E1CB90B}"/>
              </a:ext>
            </a:extLst>
          </p:cNvPr>
          <p:cNvSpPr>
            <a:spLocks noGrp="1"/>
          </p:cNvSpPr>
          <p:nvPr>
            <p:ph type="body" orient="vert" idx="1"/>
          </p:nvPr>
        </p:nvSpPr>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20990359-452B-0EA8-BCF4-C161B831EA5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2D54F2A6-AF10-1284-20BF-46DB01E7540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225BB77A-EB9C-9011-016E-20FA48F625F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73777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a:extLst>
              <a:ext uri="{FF2B5EF4-FFF2-40B4-BE49-F238E27FC236}">
                <a16:creationId xmlns:a16="http://schemas.microsoft.com/office/drawing/2014/main" id="{CF3640C7-65D3-ACE0-CE83-37E555D46253}"/>
              </a:ext>
            </a:extLst>
          </p:cNvPr>
          <p:cNvSpPr>
            <a:spLocks noGrp="1"/>
          </p:cNvSpPr>
          <p:nvPr>
            <p:ph type="title" orient="vert"/>
          </p:nvPr>
        </p:nvSpPr>
        <p:spPr>
          <a:xfrm>
            <a:off x="8724900" y="365125"/>
            <a:ext cx="2628900" cy="5811838"/>
          </a:xfrm>
        </p:spPr>
        <p:txBody>
          <a:bodyPr vert="eaVert"/>
          <a:lstStyle/>
          <a:p>
            <a:r>
              <a:rPr lang="et-EE"/>
              <a:t>Klõpsake juhteksemplari pealkirja laadi redigeerimiseks</a:t>
            </a:r>
            <a:endParaRPr lang="en-US"/>
          </a:p>
        </p:txBody>
      </p:sp>
      <p:sp>
        <p:nvSpPr>
          <p:cNvPr id="3" name="Vertikaalteksti kohatäide 2">
            <a:extLst>
              <a:ext uri="{FF2B5EF4-FFF2-40B4-BE49-F238E27FC236}">
                <a16:creationId xmlns:a16="http://schemas.microsoft.com/office/drawing/2014/main" id="{F5784C3F-089D-18EE-54F5-6D20EA6A1A1E}"/>
              </a:ext>
            </a:extLst>
          </p:cNvPr>
          <p:cNvSpPr>
            <a:spLocks noGrp="1"/>
          </p:cNvSpPr>
          <p:nvPr>
            <p:ph type="body" orient="vert" idx="1"/>
          </p:nvPr>
        </p:nvSpPr>
        <p:spPr>
          <a:xfrm>
            <a:off x="838200" y="365125"/>
            <a:ext cx="7734300" cy="5811838"/>
          </a:xfrm>
        </p:spPr>
        <p:txBody>
          <a:bodyPr vert="eaVert"/>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108B0330-6BDA-1196-B811-916C89D610B5}"/>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DD43B0F0-7EA5-85E9-BC6B-FAD40FC79AB9}"/>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527A8FE-A9FB-89ED-DA59-96A42F912F8B}"/>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603407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9354-0C8E-394C-FC3E-9B172479F4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EACDE9-8F39-8581-3A28-308BFD7FE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18ADF4-0758-F473-FE47-86C6D4470FF4}"/>
              </a:ext>
            </a:extLst>
          </p:cNvPr>
          <p:cNvSpPr>
            <a:spLocks noGrp="1"/>
          </p:cNvSpPr>
          <p:nvPr>
            <p:ph type="dt" sz="half" idx="10"/>
          </p:nvPr>
        </p:nvSpPr>
        <p:spPr/>
        <p:txBody>
          <a:bodyPr/>
          <a:lstStyle/>
          <a:p>
            <a:fld id="{AE2C03C6-53EE-4114-9B62-B653D014FEB1}" type="datetimeFigureOut">
              <a:rPr lang="en-US" smtClean="0"/>
              <a:t>11/11/2024</a:t>
            </a:fld>
            <a:endParaRPr lang="en-US"/>
          </a:p>
        </p:txBody>
      </p:sp>
      <p:sp>
        <p:nvSpPr>
          <p:cNvPr id="5" name="Footer Placeholder 4">
            <a:extLst>
              <a:ext uri="{FF2B5EF4-FFF2-40B4-BE49-F238E27FC236}">
                <a16:creationId xmlns:a16="http://schemas.microsoft.com/office/drawing/2014/main" id="{B806DA9B-6181-9CC1-8466-41053DA4E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4B3E7-A416-00A3-0C76-7B753F82C95B}"/>
              </a:ext>
            </a:extLst>
          </p:cNvPr>
          <p:cNvSpPr>
            <a:spLocks noGrp="1"/>
          </p:cNvSpPr>
          <p:nvPr>
            <p:ph type="sldNum" sz="quarter" idx="12"/>
          </p:nvPr>
        </p:nvSpPr>
        <p:spPr/>
        <p:txBody>
          <a:bodyPr/>
          <a:lstStyle/>
          <a:p>
            <a:fld id="{5D36D108-AD15-48DF-988B-545B3A6F74E0}" type="slidenum">
              <a:rPr lang="en-US" smtClean="0"/>
              <a:t>‹#›</a:t>
            </a:fld>
            <a:endParaRPr lang="en-US"/>
          </a:p>
        </p:txBody>
      </p:sp>
    </p:spTree>
    <p:extLst>
      <p:ext uri="{BB962C8B-B14F-4D97-AF65-F5344CB8AC3E}">
        <p14:creationId xmlns:p14="http://schemas.microsoft.com/office/powerpoint/2010/main" val="258939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ealkiri ja sisu">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DFA90E0D-63B0-D385-F90D-BA4BC8415AF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763000" y="3292475"/>
            <a:ext cx="6858000" cy="6858000"/>
          </a:xfrm>
          <a:prstGeom prst="rect">
            <a:avLst/>
          </a:prstGeom>
        </p:spPr>
      </p:pic>
      <p:pic>
        <p:nvPicPr>
          <p:cNvPr id="11" name="Pilt 10">
            <a:extLst>
              <a:ext uri="{FF2B5EF4-FFF2-40B4-BE49-F238E27FC236}">
                <a16:creationId xmlns:a16="http://schemas.microsoft.com/office/drawing/2014/main" id="{13D858C2-BB30-7A0C-0EFB-D4F0C2EB3C5E}"/>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531176" y="-2499415"/>
            <a:ext cx="4013118" cy="4257572"/>
          </a:xfrm>
          <a:prstGeom prst="rect">
            <a:avLst/>
          </a:prstGeom>
        </p:spPr>
      </p:pic>
      <p:pic>
        <p:nvPicPr>
          <p:cNvPr id="10" name="Pilt 9">
            <a:extLst>
              <a:ext uri="{FF2B5EF4-FFF2-40B4-BE49-F238E27FC236}">
                <a16:creationId xmlns:a16="http://schemas.microsoft.com/office/drawing/2014/main" id="{A8BD7C0B-856D-069F-108C-20E2C0096FBF}"/>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0862957" y="0"/>
            <a:ext cx="1329043" cy="1329043"/>
          </a:xfrm>
          <a:prstGeom prst="rect">
            <a:avLst/>
          </a:prstGeom>
        </p:spPr>
      </p:pic>
      <p:sp>
        <p:nvSpPr>
          <p:cNvPr id="3" name="Sisu kohatäide 2">
            <a:extLst>
              <a:ext uri="{FF2B5EF4-FFF2-40B4-BE49-F238E27FC236}">
                <a16:creationId xmlns:a16="http://schemas.microsoft.com/office/drawing/2014/main" id="{8AB012C8-AFDF-8B76-8144-D3E7F9DC0A4E}"/>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a:extLst>
              <a:ext uri="{FF2B5EF4-FFF2-40B4-BE49-F238E27FC236}">
                <a16:creationId xmlns:a16="http://schemas.microsoft.com/office/drawing/2014/main" id="{B93C5F24-15AE-80E4-057C-9209E32EF09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7BF49D09-E76F-F14D-C984-A2E6114C4DD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8B8A501-85D3-E34D-7B09-DF373B2E0A60}"/>
              </a:ext>
            </a:extLst>
          </p:cNvPr>
          <p:cNvSpPr>
            <a:spLocks noGrp="1"/>
          </p:cNvSpPr>
          <p:nvPr>
            <p:ph type="sldNum" sz="quarter" idx="12"/>
          </p:nvPr>
        </p:nvSpPr>
        <p:spPr/>
        <p:txBody>
          <a:bodyPr/>
          <a:lstStyle/>
          <a:p>
            <a:fld id="{163F45F2-9BBF-44CE-B127-3DEF04303735}" type="slidenum">
              <a:rPr lang="en-US" smtClean="0"/>
              <a:t>‹#›</a:t>
            </a:fld>
            <a:endParaRPr lang="en-US"/>
          </a:p>
        </p:txBody>
      </p:sp>
      <p:sp>
        <p:nvSpPr>
          <p:cNvPr id="13" name="Pealkiri 12">
            <a:extLst>
              <a:ext uri="{FF2B5EF4-FFF2-40B4-BE49-F238E27FC236}">
                <a16:creationId xmlns:a16="http://schemas.microsoft.com/office/drawing/2014/main" id="{CB383A54-C03F-B34E-16CA-4F33AD03A6F9}"/>
              </a:ext>
            </a:extLst>
          </p:cNvPr>
          <p:cNvSpPr>
            <a:spLocks noGrp="1"/>
          </p:cNvSpPr>
          <p:nvPr>
            <p:ph type="title"/>
          </p:nvPr>
        </p:nvSpPr>
        <p:spPr/>
        <p:txBody>
          <a:bodyPr/>
          <a:lstStyle>
            <a:lvl1pPr>
              <a:defRPr>
                <a:solidFill>
                  <a:srgbClr val="1B1464"/>
                </a:solidFill>
              </a:defRPr>
            </a:lvl1pPr>
          </a:lstStyle>
          <a:p>
            <a:r>
              <a:rPr lang="et-EE" dirty="0"/>
              <a:t>Klõpsake juhteksemplari pealkirja laadi redigeerimiseks</a:t>
            </a:r>
            <a:endParaRPr lang="en-US" dirty="0"/>
          </a:p>
        </p:txBody>
      </p:sp>
    </p:spTree>
    <p:extLst>
      <p:ext uri="{BB962C8B-B14F-4D97-AF65-F5344CB8AC3E}">
        <p14:creationId xmlns:p14="http://schemas.microsoft.com/office/powerpoint/2010/main" val="80156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0A57333-63FD-FF15-3D72-6F90AFCEBE0F}"/>
              </a:ext>
            </a:extLst>
          </p:cNvPr>
          <p:cNvSpPr>
            <a:spLocks noGrp="1"/>
          </p:cNvSpPr>
          <p:nvPr>
            <p:ph type="title"/>
          </p:nvPr>
        </p:nvSpPr>
        <p:spPr>
          <a:xfrm>
            <a:off x="831850" y="1709738"/>
            <a:ext cx="10515600" cy="2852737"/>
          </a:xfrm>
        </p:spPr>
        <p:txBody>
          <a:bodyPr anchor="b"/>
          <a:lstStyle>
            <a:lvl1pPr>
              <a:defRPr sz="6000"/>
            </a:lvl1p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BE6DF0DE-915D-8EE6-9B73-EDB641A3CF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Klõpsake juhteksemplari tekstilaadide redigeerimiseks</a:t>
            </a:r>
          </a:p>
        </p:txBody>
      </p:sp>
      <p:sp>
        <p:nvSpPr>
          <p:cNvPr id="4" name="Kuupäeva kohatäide 3">
            <a:extLst>
              <a:ext uri="{FF2B5EF4-FFF2-40B4-BE49-F238E27FC236}">
                <a16:creationId xmlns:a16="http://schemas.microsoft.com/office/drawing/2014/main" id="{EC082538-3236-83CD-0A2F-86361E26F33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C48CB006-C571-19D2-F6DE-1D8EABCB1C4B}"/>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63D7EE36-9693-6ABB-58A0-FB3F941E850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53038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2C077AAF-A568-031C-2EAF-5CE3ABFDF457}"/>
              </a:ext>
            </a:extLst>
          </p:cNvPr>
          <p:cNvSpPr>
            <a:spLocks noGrp="1"/>
          </p:cNvSpPr>
          <p:nvPr>
            <p:ph type="title"/>
          </p:nvPr>
        </p:nvSpPr>
        <p:spPr/>
        <p:txBody>
          <a:body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4580B0A2-4A1A-4A15-A6F7-8DB8773C6A1A}"/>
              </a:ext>
            </a:extLst>
          </p:cNvPr>
          <p:cNvSpPr>
            <a:spLocks noGrp="1"/>
          </p:cNvSpPr>
          <p:nvPr>
            <p:ph sz="half" idx="1"/>
          </p:nvPr>
        </p:nvSpPr>
        <p:spPr>
          <a:xfrm>
            <a:off x="838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Sisu kohatäide 3">
            <a:extLst>
              <a:ext uri="{FF2B5EF4-FFF2-40B4-BE49-F238E27FC236}">
                <a16:creationId xmlns:a16="http://schemas.microsoft.com/office/drawing/2014/main" id="{84C9B8E6-AD3C-D8A6-DB4B-16F77A9150A2}"/>
              </a:ext>
            </a:extLst>
          </p:cNvPr>
          <p:cNvSpPr>
            <a:spLocks noGrp="1"/>
          </p:cNvSpPr>
          <p:nvPr>
            <p:ph sz="half" idx="2"/>
          </p:nvPr>
        </p:nvSpPr>
        <p:spPr>
          <a:xfrm>
            <a:off x="6172200" y="1825625"/>
            <a:ext cx="5181600" cy="435133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Kuupäeva kohatäide 4">
            <a:extLst>
              <a:ext uri="{FF2B5EF4-FFF2-40B4-BE49-F238E27FC236}">
                <a16:creationId xmlns:a16="http://schemas.microsoft.com/office/drawing/2014/main" id="{3B295467-C605-FDA1-E576-DD6BD2C73481}"/>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6" name="Jaluse kohatäide 5">
            <a:extLst>
              <a:ext uri="{FF2B5EF4-FFF2-40B4-BE49-F238E27FC236}">
                <a16:creationId xmlns:a16="http://schemas.microsoft.com/office/drawing/2014/main" id="{A2658B16-D389-3817-BFD8-70E6ED87F05B}"/>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0297B14-D159-A83A-8045-A624D7F964F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235559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4B304EE-5970-FBA1-BE97-36C67218DB27}"/>
              </a:ext>
            </a:extLst>
          </p:cNvPr>
          <p:cNvSpPr>
            <a:spLocks noGrp="1"/>
          </p:cNvSpPr>
          <p:nvPr>
            <p:ph type="title"/>
          </p:nvPr>
        </p:nvSpPr>
        <p:spPr>
          <a:xfrm>
            <a:off x="839788" y="365125"/>
            <a:ext cx="10515600" cy="1325563"/>
          </a:xfrm>
        </p:spPr>
        <p:txBody>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25A8B10-FC49-679F-72F8-B326105B20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4" name="Sisu kohatäide 3">
            <a:extLst>
              <a:ext uri="{FF2B5EF4-FFF2-40B4-BE49-F238E27FC236}">
                <a16:creationId xmlns:a16="http://schemas.microsoft.com/office/drawing/2014/main" id="{69C95A38-3C7B-897E-AACF-045FB73530C8}"/>
              </a:ext>
            </a:extLst>
          </p:cNvPr>
          <p:cNvSpPr>
            <a:spLocks noGrp="1"/>
          </p:cNvSpPr>
          <p:nvPr>
            <p:ph sz="half" idx="2"/>
          </p:nvPr>
        </p:nvSpPr>
        <p:spPr>
          <a:xfrm>
            <a:off x="839788" y="2505075"/>
            <a:ext cx="5157787"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5" name="Teksti kohatäide 4">
            <a:extLst>
              <a:ext uri="{FF2B5EF4-FFF2-40B4-BE49-F238E27FC236}">
                <a16:creationId xmlns:a16="http://schemas.microsoft.com/office/drawing/2014/main" id="{C5AF906A-782F-5191-5A2E-114C5D327F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Klõpsake juhteksemplari tekstilaadide redigeerimiseks</a:t>
            </a:r>
          </a:p>
        </p:txBody>
      </p:sp>
      <p:sp>
        <p:nvSpPr>
          <p:cNvPr id="6" name="Sisu kohatäide 5">
            <a:extLst>
              <a:ext uri="{FF2B5EF4-FFF2-40B4-BE49-F238E27FC236}">
                <a16:creationId xmlns:a16="http://schemas.microsoft.com/office/drawing/2014/main" id="{B29AF212-84E4-76C9-F5C4-45470013B102}"/>
              </a:ext>
            </a:extLst>
          </p:cNvPr>
          <p:cNvSpPr>
            <a:spLocks noGrp="1"/>
          </p:cNvSpPr>
          <p:nvPr>
            <p:ph sz="quarter" idx="4"/>
          </p:nvPr>
        </p:nvSpPr>
        <p:spPr>
          <a:xfrm>
            <a:off x="6172200" y="2505075"/>
            <a:ext cx="5183188" cy="3684588"/>
          </a:xfrm>
        </p:spPr>
        <p:txBody>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7" name="Kuupäeva kohatäide 6">
            <a:extLst>
              <a:ext uri="{FF2B5EF4-FFF2-40B4-BE49-F238E27FC236}">
                <a16:creationId xmlns:a16="http://schemas.microsoft.com/office/drawing/2014/main" id="{EA4161F0-C4FF-015C-7491-8725929C78C0}"/>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8" name="Jaluse kohatäide 7">
            <a:extLst>
              <a:ext uri="{FF2B5EF4-FFF2-40B4-BE49-F238E27FC236}">
                <a16:creationId xmlns:a16="http://schemas.microsoft.com/office/drawing/2014/main" id="{638588DA-E78E-59A3-ADA5-E4D08E932682}"/>
              </a:ext>
            </a:extLst>
          </p:cNvPr>
          <p:cNvSpPr>
            <a:spLocks noGrp="1"/>
          </p:cNvSpPr>
          <p:nvPr>
            <p:ph type="ftr" sz="quarter" idx="11"/>
          </p:nvPr>
        </p:nvSpPr>
        <p:spPr/>
        <p:txBody>
          <a:bodyPr/>
          <a:lstStyle/>
          <a:p>
            <a:endParaRPr lang="en-US"/>
          </a:p>
        </p:txBody>
      </p:sp>
      <p:sp>
        <p:nvSpPr>
          <p:cNvPr id="9" name="Slaidinumbri kohatäide 8">
            <a:extLst>
              <a:ext uri="{FF2B5EF4-FFF2-40B4-BE49-F238E27FC236}">
                <a16:creationId xmlns:a16="http://schemas.microsoft.com/office/drawing/2014/main" id="{84CC16AC-6C85-8985-53F8-3823C125934C}"/>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43173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5D3562B-993E-DDBE-4E6E-38A7DF93021C}"/>
              </a:ext>
            </a:extLst>
          </p:cNvPr>
          <p:cNvSpPr>
            <a:spLocks noGrp="1"/>
          </p:cNvSpPr>
          <p:nvPr>
            <p:ph type="title"/>
          </p:nvPr>
        </p:nvSpPr>
        <p:spPr/>
        <p:txBody>
          <a:bodyPr/>
          <a:lstStyle/>
          <a:p>
            <a:r>
              <a:rPr lang="et-EE"/>
              <a:t>Klõpsake juhteksemplari pealkirja laadi redigeerimiseks</a:t>
            </a:r>
            <a:endParaRPr lang="en-US"/>
          </a:p>
        </p:txBody>
      </p:sp>
      <p:sp>
        <p:nvSpPr>
          <p:cNvPr id="3" name="Kuupäeva kohatäide 2">
            <a:extLst>
              <a:ext uri="{FF2B5EF4-FFF2-40B4-BE49-F238E27FC236}">
                <a16:creationId xmlns:a16="http://schemas.microsoft.com/office/drawing/2014/main" id="{BEFAB5EF-3F1B-5440-1257-44D8A334FEA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4" name="Jaluse kohatäide 3">
            <a:extLst>
              <a:ext uri="{FF2B5EF4-FFF2-40B4-BE49-F238E27FC236}">
                <a16:creationId xmlns:a16="http://schemas.microsoft.com/office/drawing/2014/main" id="{D1AA65A9-0A49-294B-6944-D26ECC004311}"/>
              </a:ext>
            </a:extLst>
          </p:cNvPr>
          <p:cNvSpPr>
            <a:spLocks noGrp="1"/>
          </p:cNvSpPr>
          <p:nvPr>
            <p:ph type="ftr" sz="quarter" idx="11"/>
          </p:nvPr>
        </p:nvSpPr>
        <p:spPr/>
        <p:txBody>
          <a:bodyPr/>
          <a:lstStyle/>
          <a:p>
            <a:endParaRPr lang="en-US"/>
          </a:p>
        </p:txBody>
      </p:sp>
      <p:sp>
        <p:nvSpPr>
          <p:cNvPr id="5" name="Slaidinumbri kohatäide 4">
            <a:extLst>
              <a:ext uri="{FF2B5EF4-FFF2-40B4-BE49-F238E27FC236}">
                <a16:creationId xmlns:a16="http://schemas.microsoft.com/office/drawing/2014/main" id="{6808BCC7-21CB-D79F-82CE-EE535ABE26D3}"/>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48699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a:extLst>
              <a:ext uri="{FF2B5EF4-FFF2-40B4-BE49-F238E27FC236}">
                <a16:creationId xmlns:a16="http://schemas.microsoft.com/office/drawing/2014/main" id="{311B3DCC-63E6-50B0-22C6-C830C847F77D}"/>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3" name="Jaluse kohatäide 2">
            <a:extLst>
              <a:ext uri="{FF2B5EF4-FFF2-40B4-BE49-F238E27FC236}">
                <a16:creationId xmlns:a16="http://schemas.microsoft.com/office/drawing/2014/main" id="{2105A548-6E59-DDE9-80AE-9FF5994B1594}"/>
              </a:ext>
            </a:extLst>
          </p:cNvPr>
          <p:cNvSpPr>
            <a:spLocks noGrp="1"/>
          </p:cNvSpPr>
          <p:nvPr>
            <p:ph type="ftr" sz="quarter" idx="11"/>
          </p:nvPr>
        </p:nvSpPr>
        <p:spPr/>
        <p:txBody>
          <a:bodyPr/>
          <a:lstStyle/>
          <a:p>
            <a:endParaRPr lang="en-US"/>
          </a:p>
        </p:txBody>
      </p:sp>
      <p:sp>
        <p:nvSpPr>
          <p:cNvPr id="4" name="Slaidinumbri kohatäide 3">
            <a:extLst>
              <a:ext uri="{FF2B5EF4-FFF2-40B4-BE49-F238E27FC236}">
                <a16:creationId xmlns:a16="http://schemas.microsoft.com/office/drawing/2014/main" id="{D8D01336-58A9-5CA0-FC93-4524BA0B5F99}"/>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138637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E20D50C-97DA-EE5A-F7E6-51FE97C4B5FF}"/>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Sisu kohatäide 2">
            <a:extLst>
              <a:ext uri="{FF2B5EF4-FFF2-40B4-BE49-F238E27FC236}">
                <a16:creationId xmlns:a16="http://schemas.microsoft.com/office/drawing/2014/main" id="{E553D2EE-80F3-8250-A1DB-F93ED631F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Teksti kohatäide 3">
            <a:extLst>
              <a:ext uri="{FF2B5EF4-FFF2-40B4-BE49-F238E27FC236}">
                <a16:creationId xmlns:a16="http://schemas.microsoft.com/office/drawing/2014/main" id="{1D42C42A-8125-171E-A6BE-C2DDCF399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852C9851-1E8F-A16F-B2F0-DAE5EC6877F6}"/>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6" name="Jaluse kohatäide 5">
            <a:extLst>
              <a:ext uri="{FF2B5EF4-FFF2-40B4-BE49-F238E27FC236}">
                <a16:creationId xmlns:a16="http://schemas.microsoft.com/office/drawing/2014/main" id="{406C2419-EABE-E8BA-09EB-673B1E2D1B91}"/>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54F9153E-7E67-DB81-5F1E-80C4B0A15928}"/>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253406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B62ED72C-5155-D144-EC8F-28767C8A61A7}"/>
              </a:ext>
            </a:extLst>
          </p:cNvPr>
          <p:cNvSpPr>
            <a:spLocks noGrp="1"/>
          </p:cNvSpPr>
          <p:nvPr>
            <p:ph type="title"/>
          </p:nvPr>
        </p:nvSpPr>
        <p:spPr>
          <a:xfrm>
            <a:off x="839788" y="457200"/>
            <a:ext cx="3932237" cy="1600200"/>
          </a:xfrm>
        </p:spPr>
        <p:txBody>
          <a:bodyPr anchor="b"/>
          <a:lstStyle>
            <a:lvl1pPr>
              <a:defRPr sz="3200"/>
            </a:lvl1pPr>
          </a:lstStyle>
          <a:p>
            <a:r>
              <a:rPr lang="et-EE"/>
              <a:t>Klõpsake juhteksemplari pealkirja laadi redigeerimiseks</a:t>
            </a:r>
            <a:endParaRPr lang="en-US"/>
          </a:p>
        </p:txBody>
      </p:sp>
      <p:sp>
        <p:nvSpPr>
          <p:cNvPr id="3" name="Pildi kohatäide 2">
            <a:extLst>
              <a:ext uri="{FF2B5EF4-FFF2-40B4-BE49-F238E27FC236}">
                <a16:creationId xmlns:a16="http://schemas.microsoft.com/office/drawing/2014/main" id="{5F9B3C62-B715-1C9F-5B3D-F22CC37F0B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ksti kohatäide 3">
            <a:extLst>
              <a:ext uri="{FF2B5EF4-FFF2-40B4-BE49-F238E27FC236}">
                <a16:creationId xmlns:a16="http://schemas.microsoft.com/office/drawing/2014/main" id="{593DCB23-D367-1F2C-265C-7ABE8EBE1F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Klõpsake juhteksemplari tekstilaadide redigeerimiseks</a:t>
            </a:r>
          </a:p>
        </p:txBody>
      </p:sp>
      <p:sp>
        <p:nvSpPr>
          <p:cNvPr id="5" name="Kuupäeva kohatäide 4">
            <a:extLst>
              <a:ext uri="{FF2B5EF4-FFF2-40B4-BE49-F238E27FC236}">
                <a16:creationId xmlns:a16="http://schemas.microsoft.com/office/drawing/2014/main" id="{CE0E0458-A975-9DDD-C65F-DF5E8374C1B3}"/>
              </a:ext>
            </a:extLst>
          </p:cNvPr>
          <p:cNvSpPr>
            <a:spLocks noGrp="1"/>
          </p:cNvSpPr>
          <p:nvPr>
            <p:ph type="dt" sz="half" idx="10"/>
          </p:nvPr>
        </p:nvSpPr>
        <p:spPr/>
        <p:txBody>
          <a:bodyPr/>
          <a:lstStyle/>
          <a:p>
            <a:fld id="{E34578CA-E2A7-486A-9962-21921D17257B}" type="datetimeFigureOut">
              <a:rPr lang="en-US" smtClean="0"/>
              <a:t>11/11/2024</a:t>
            </a:fld>
            <a:endParaRPr lang="en-US"/>
          </a:p>
        </p:txBody>
      </p:sp>
      <p:sp>
        <p:nvSpPr>
          <p:cNvPr id="6" name="Jaluse kohatäide 5">
            <a:extLst>
              <a:ext uri="{FF2B5EF4-FFF2-40B4-BE49-F238E27FC236}">
                <a16:creationId xmlns:a16="http://schemas.microsoft.com/office/drawing/2014/main" id="{ED4F76F2-10AD-9B5E-BA30-4BB2E36A6E43}"/>
              </a:ext>
            </a:extLst>
          </p:cNvPr>
          <p:cNvSpPr>
            <a:spLocks noGrp="1"/>
          </p:cNvSpPr>
          <p:nvPr>
            <p:ph type="ftr" sz="quarter" idx="11"/>
          </p:nvPr>
        </p:nvSpPr>
        <p:spPr/>
        <p:txBody>
          <a:bodyPr/>
          <a:lstStyle/>
          <a:p>
            <a:endParaRPr lang="en-US"/>
          </a:p>
        </p:txBody>
      </p:sp>
      <p:sp>
        <p:nvSpPr>
          <p:cNvPr id="7" name="Slaidinumbri kohatäide 6">
            <a:extLst>
              <a:ext uri="{FF2B5EF4-FFF2-40B4-BE49-F238E27FC236}">
                <a16:creationId xmlns:a16="http://schemas.microsoft.com/office/drawing/2014/main" id="{E6DC0571-8F8D-32B0-71E9-CFA0BB7DB1E0}"/>
              </a:ext>
            </a:extLst>
          </p:cNvPr>
          <p:cNvSpPr>
            <a:spLocks noGrp="1"/>
          </p:cNvSpPr>
          <p:nvPr>
            <p:ph type="sldNum" sz="quarter" idx="12"/>
          </p:nvPr>
        </p:nvSpPr>
        <p:spPr/>
        <p:txBody>
          <a:bodyPr/>
          <a:lstStyle/>
          <a:p>
            <a:fld id="{163F45F2-9BBF-44CE-B127-3DEF04303735}" type="slidenum">
              <a:rPr lang="en-US" smtClean="0"/>
              <a:t>‹#›</a:t>
            </a:fld>
            <a:endParaRPr lang="en-US"/>
          </a:p>
        </p:txBody>
      </p:sp>
    </p:spTree>
    <p:extLst>
      <p:ext uri="{BB962C8B-B14F-4D97-AF65-F5344CB8AC3E}">
        <p14:creationId xmlns:p14="http://schemas.microsoft.com/office/powerpoint/2010/main" val="360721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a:extLst>
              <a:ext uri="{FF2B5EF4-FFF2-40B4-BE49-F238E27FC236}">
                <a16:creationId xmlns:a16="http://schemas.microsoft.com/office/drawing/2014/main" id="{2782D286-07F1-61B0-AC8B-D49686EE43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Klõpsake juhteksemplari pealkirja laadi redigeerimiseks</a:t>
            </a:r>
            <a:endParaRPr lang="en-US"/>
          </a:p>
        </p:txBody>
      </p:sp>
      <p:sp>
        <p:nvSpPr>
          <p:cNvPr id="3" name="Teksti kohatäide 2">
            <a:extLst>
              <a:ext uri="{FF2B5EF4-FFF2-40B4-BE49-F238E27FC236}">
                <a16:creationId xmlns:a16="http://schemas.microsoft.com/office/drawing/2014/main" id="{CD8763EA-A035-653A-4AA6-C1B0D9A07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US"/>
          </a:p>
        </p:txBody>
      </p:sp>
      <p:sp>
        <p:nvSpPr>
          <p:cNvPr id="4" name="Kuupäeva kohatäide 3">
            <a:extLst>
              <a:ext uri="{FF2B5EF4-FFF2-40B4-BE49-F238E27FC236}">
                <a16:creationId xmlns:a16="http://schemas.microsoft.com/office/drawing/2014/main" id="{E81C2355-CAAB-B74D-82FA-FE9B0E4B6A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4578CA-E2A7-486A-9962-21921D17257B}" type="datetimeFigureOut">
              <a:rPr lang="en-US" smtClean="0"/>
              <a:t>11/11/2024</a:t>
            </a:fld>
            <a:endParaRPr lang="en-US"/>
          </a:p>
        </p:txBody>
      </p:sp>
      <p:sp>
        <p:nvSpPr>
          <p:cNvPr id="5" name="Jaluse kohatäide 4">
            <a:extLst>
              <a:ext uri="{FF2B5EF4-FFF2-40B4-BE49-F238E27FC236}">
                <a16:creationId xmlns:a16="http://schemas.microsoft.com/office/drawing/2014/main" id="{EAB0EF8A-09DD-D096-52D9-5ED55CCB49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idinumbri kohatäide 5">
            <a:extLst>
              <a:ext uri="{FF2B5EF4-FFF2-40B4-BE49-F238E27FC236}">
                <a16:creationId xmlns:a16="http://schemas.microsoft.com/office/drawing/2014/main" id="{6BCD2A40-C0CB-D903-6B9D-04B95C8442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45F2-9BBF-44CE-B127-3DEF04303735}" type="slidenum">
              <a:rPr lang="en-US" smtClean="0"/>
              <a:t>‹#›</a:t>
            </a:fld>
            <a:endParaRPr lang="en-US"/>
          </a:p>
        </p:txBody>
      </p:sp>
    </p:spTree>
    <p:extLst>
      <p:ext uri="{BB962C8B-B14F-4D97-AF65-F5344CB8AC3E}">
        <p14:creationId xmlns:p14="http://schemas.microsoft.com/office/powerpoint/2010/main" val="479020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ADF3EEF-CC2E-8155-C2A5-F337E2838566}"/>
              </a:ext>
            </a:extLst>
          </p:cNvPr>
          <p:cNvSpPr>
            <a:spLocks noGrp="1"/>
          </p:cNvSpPr>
          <p:nvPr>
            <p:ph type="ctrTitle"/>
          </p:nvPr>
        </p:nvSpPr>
        <p:spPr>
          <a:xfrm>
            <a:off x="5081450" y="965999"/>
            <a:ext cx="6283235" cy="2387600"/>
          </a:xfrm>
        </p:spPr>
        <p:txBody>
          <a:bodyPr>
            <a:normAutofit/>
          </a:bodyPr>
          <a:lstStyle/>
          <a:p>
            <a:r>
              <a:rPr lang="en-GB" sz="6000" b="1" dirty="0">
                <a:effectLst/>
                <a:latin typeface="Calibri" panose="020F0502020204030204" pitchFamily="34" charset="0"/>
                <a:ea typeface="Calibri" panose="020F0502020204030204" pitchFamily="34" charset="0"/>
              </a:rPr>
              <a:t>Sissejuhatus </a:t>
            </a:r>
            <a:r>
              <a:rPr lang="en-GB" sz="6000" b="1" dirty="0" err="1">
                <a:effectLst/>
                <a:latin typeface="Calibri" panose="020F0502020204030204" pitchFamily="34" charset="0"/>
                <a:ea typeface="Calibri" panose="020F0502020204030204" pitchFamily="34" charset="0"/>
              </a:rPr>
              <a:t>reoveepuhastusse</a:t>
            </a:r>
            <a:br>
              <a:rPr lang="en-GB" sz="6000" b="1" dirty="0">
                <a:effectLst/>
                <a:latin typeface="Calibri" panose="020F0502020204030204" pitchFamily="34" charset="0"/>
                <a:ea typeface="Calibri" panose="020F0502020204030204" pitchFamily="34" charset="0"/>
              </a:rPr>
            </a:br>
            <a:r>
              <a:rPr lang="en-US" sz="4400" dirty="0"/>
              <a:t>Reovesi</a:t>
            </a:r>
          </a:p>
        </p:txBody>
      </p:sp>
    </p:spTree>
    <p:extLst>
      <p:ext uri="{BB962C8B-B14F-4D97-AF65-F5344CB8AC3E}">
        <p14:creationId xmlns:p14="http://schemas.microsoft.com/office/powerpoint/2010/main" val="36169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Hallvee </a:t>
            </a:r>
            <a:r>
              <a:rPr lang="en-US" dirty="0" err="1"/>
              <a:t>omadused</a:t>
            </a:r>
            <a:endParaRPr lang="en-US" dirty="0"/>
          </a:p>
        </p:txBody>
      </p:sp>
      <p:pic>
        <p:nvPicPr>
          <p:cNvPr id="5" name="Sisu kohatäide 4">
            <a:extLst>
              <a:ext uri="{FF2B5EF4-FFF2-40B4-BE49-F238E27FC236}">
                <a16:creationId xmlns:a16="http://schemas.microsoft.com/office/drawing/2014/main" id="{E7036C05-76B1-E6B4-8828-4C0B902261B2}"/>
              </a:ext>
            </a:extLst>
          </p:cNvPr>
          <p:cNvPicPr>
            <a:picLocks noGrp="1" noChangeAspect="1"/>
          </p:cNvPicPr>
          <p:nvPr>
            <p:ph idx="1"/>
          </p:nvPr>
        </p:nvPicPr>
        <p:blipFill>
          <a:blip r:embed="rId2"/>
          <a:stretch>
            <a:fillRect/>
          </a:stretch>
        </p:blipFill>
        <p:spPr>
          <a:xfrm>
            <a:off x="838200" y="2111353"/>
            <a:ext cx="8386763" cy="3779881"/>
          </a:xfrm>
        </p:spPr>
      </p:pic>
    </p:spTree>
    <p:extLst>
      <p:ext uri="{BB962C8B-B14F-4D97-AF65-F5344CB8AC3E}">
        <p14:creationId xmlns:p14="http://schemas.microsoft.com/office/powerpoint/2010/main" val="1651979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Asulareovesi</a:t>
            </a:r>
            <a:endParaRPr lang="en-US" dirty="0"/>
          </a:p>
        </p:txBody>
      </p:sp>
      <p:sp>
        <p:nvSpPr>
          <p:cNvPr id="2" name="Sisu kohatäide 26">
            <a:extLst>
              <a:ext uri="{FF2B5EF4-FFF2-40B4-BE49-F238E27FC236}">
                <a16:creationId xmlns:a16="http://schemas.microsoft.com/office/drawing/2014/main" id="{250D32E7-E301-486A-FF1B-3794FC7DC3F5}"/>
              </a:ext>
            </a:extLst>
          </p:cNvPr>
          <p:cNvSpPr>
            <a:spLocks noGrp="1"/>
          </p:cNvSpPr>
          <p:nvPr>
            <p:ph idx="1"/>
          </p:nvPr>
        </p:nvSpPr>
        <p:spPr>
          <a:xfrm>
            <a:off x="838200" y="1690688"/>
            <a:ext cx="9320561" cy="4910833"/>
          </a:xfrm>
        </p:spPr>
        <p:txBody>
          <a:bodyPr>
            <a:normAutofit fontScale="62500" lnSpcReduction="20000"/>
          </a:bodyPr>
          <a:lstStyle/>
          <a:p>
            <a:pPr marL="0" indent="0">
              <a:lnSpc>
                <a:spcPct val="120000"/>
              </a:lnSpc>
              <a:buNone/>
            </a:pP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Asustusalalt</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pärinev</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peamiselt</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olmereoveest</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koosnev</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reovesi</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mis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võib</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sisaldada</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sademevett</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sisselekkevett</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ja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kaubandus</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või</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tootmisreovett</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20000"/>
              </a:lnSpc>
              <a:buNone/>
            </a:pP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Asulareovesi</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sisaldab</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erinevaid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reoaineid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a:t>
            </a:r>
          </a:p>
          <a:p>
            <a:pPr>
              <a:lnSpc>
                <a:spcPct val="120000"/>
              </a:lnSpc>
            </a:pP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Mikroorganismid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patogeensed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bakterid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viirused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soolenugiliste</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munad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p>
          <a:p>
            <a:pPr>
              <a:lnSpc>
                <a:spcPct val="120000"/>
              </a:lnSpc>
            </a:pP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Lagunev</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orgaaniline</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aine</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vähendab</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hapniku</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sisaldust</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veekogudes</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20000"/>
              </a:lnSpc>
            </a:pP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Muu</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orgaaniline</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aine</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pesuained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pestitsiidid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rasv</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õlid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värvained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lahustit</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fenoolid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tsüaniid</a:t>
            </a:r>
            <a:endPar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Taimetoitained</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lämmastikuühendid</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fosfor</a:t>
            </a:r>
            <a:endPar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Metallid</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Hg, Pb, Cd, Cr, Cu, Ni;</a:t>
            </a:r>
          </a:p>
          <a:p>
            <a:pPr>
              <a:lnSpc>
                <a:spcPct val="120000"/>
              </a:lnSpc>
            </a:pP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Muud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anorgaanilised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ühendid</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 happed,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alused</a:t>
            </a:r>
            <a:endPar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Temperatuur</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soe</a:t>
            </a:r>
            <a:r>
              <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vesi</a:t>
            </a:r>
            <a:endPar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Lõhn</a:t>
            </a:r>
            <a:r>
              <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 </a:t>
            </a: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vesiniksulfiid</a:t>
            </a:r>
            <a:endParaRPr lang="en-US" sz="29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n-US" sz="29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R</a:t>
            </a:r>
            <a:r>
              <a:rPr lang="en-US" sz="29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adioaktiivsus</a:t>
            </a:r>
            <a:endParaRPr lang="en-US" sz="29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t-EE" dirty="0"/>
          </a:p>
        </p:txBody>
      </p:sp>
    </p:spTree>
    <p:extLst>
      <p:ext uri="{BB962C8B-B14F-4D97-AF65-F5344CB8AC3E}">
        <p14:creationId xmlns:p14="http://schemas.microsoft.com/office/powerpoint/2010/main" val="3540187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Tootmisreovesi</a:t>
            </a:r>
          </a:p>
        </p:txBody>
      </p:sp>
      <p:pic>
        <p:nvPicPr>
          <p:cNvPr id="5" name="Sisu kohatäide 4">
            <a:extLst>
              <a:ext uri="{FF2B5EF4-FFF2-40B4-BE49-F238E27FC236}">
                <a16:creationId xmlns:a16="http://schemas.microsoft.com/office/drawing/2014/main" id="{31B40E8E-FDC2-0EE3-B486-18660968FF6E}"/>
              </a:ext>
            </a:extLst>
          </p:cNvPr>
          <p:cNvPicPr>
            <a:picLocks noGrp="1" noChangeAspect="1"/>
          </p:cNvPicPr>
          <p:nvPr>
            <p:ph idx="1"/>
          </p:nvPr>
        </p:nvPicPr>
        <p:blipFill>
          <a:blip r:embed="rId2"/>
          <a:stretch>
            <a:fillRect/>
          </a:stretch>
        </p:blipFill>
        <p:spPr>
          <a:xfrm>
            <a:off x="838200" y="1896631"/>
            <a:ext cx="8386763" cy="4209325"/>
          </a:xfrm>
        </p:spPr>
      </p:pic>
    </p:spTree>
    <p:extLst>
      <p:ext uri="{BB962C8B-B14F-4D97-AF65-F5344CB8AC3E}">
        <p14:creationId xmlns:p14="http://schemas.microsoft.com/office/powerpoint/2010/main" val="156929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Sademevesi</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8848411" cy="4351338"/>
          </a:xfrm>
        </p:spPr>
        <p:txBody>
          <a:bodyPr anchor="ctr">
            <a:normAutofit fontScale="92500" lnSpcReduction="20000"/>
          </a:bodyPr>
          <a:lstStyle/>
          <a:p>
            <a:pPr>
              <a:lnSpc>
                <a:spcPct val="110000"/>
              </a:lnSpc>
            </a:pPr>
            <a:r>
              <a:rPr lang="en-US" sz="2400" b="1"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S</a:t>
            </a:r>
            <a:r>
              <a:rPr lang="en-US"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ademevesi –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sademetena</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langenud</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ning</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ehitiste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sh</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kraavide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kaudu</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kogutav</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ja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ärajuhitav</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vesi</a:t>
            </a:r>
            <a:endPar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Sademevee</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omadused</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kogused</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olenevad</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kus</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kuidas</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sademevett</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kogutakse</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ning</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käideldakse</a:t>
            </a:r>
            <a:endPar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Sademevesi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tuleks</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võimalusel</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käidelda</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tekkekohas</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et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vältida</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suuri</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koguseid</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n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pinnasesse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immutamine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või</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lähimasse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veekoguse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juhitimine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või</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taaskasutada</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p>
          <a:p>
            <a:pPr>
              <a:lnSpc>
                <a:spcPct val="110000"/>
              </a:lnSpc>
            </a:pP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Sademevee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juhtimine</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asula</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kanalisatsioonisüsteemi</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põhjustab</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sageli</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reoveepuhasti</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ja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kanalisatsiooni</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ülekoormust</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ja </a:t>
            </a:r>
            <a:r>
              <a:rPr lang="en-US"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kulusid</a:t>
            </a:r>
            <a:endPar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a:lnSpc>
                <a:spcPct val="110000"/>
              </a:lnSpc>
            </a:pP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Saastunud</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sademevesi</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pärineb</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peamiselt</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transpordi</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ehitus</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tööstus</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aladelt</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ning</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võib</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sisaldada</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hõljuvaineid</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õli</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jne</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ning</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sageli</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vajalik</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seda</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enne</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keskkonda</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suunamist</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käidelda</a:t>
            </a:r>
            <a:endPar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sz="2400" dirty="0"/>
          </a:p>
        </p:txBody>
      </p:sp>
    </p:spTree>
    <p:extLst>
      <p:ext uri="{BB962C8B-B14F-4D97-AF65-F5344CB8AC3E}">
        <p14:creationId xmlns:p14="http://schemas.microsoft.com/office/powerpoint/2010/main" val="2248461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Maakasutusest </a:t>
            </a:r>
            <a:r>
              <a:rPr lang="en-US" dirty="0" err="1"/>
              <a:t>pärinev</a:t>
            </a:r>
            <a:r>
              <a:rPr lang="en-US" dirty="0"/>
              <a:t> </a:t>
            </a:r>
            <a:r>
              <a:rPr lang="en-US" dirty="0" err="1"/>
              <a:t>vesi</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8737879" cy="4351338"/>
          </a:xfrm>
        </p:spPr>
        <p:txBody>
          <a:bodyPr anchor="ctr">
            <a:normAutofit/>
          </a:bodyPr>
          <a:lstStyle/>
          <a:p>
            <a:pPr>
              <a:lnSpc>
                <a:spcPct val="100000"/>
              </a:lnSpc>
            </a:pPr>
            <a:r>
              <a:rPr lang="en-US" sz="2400" b="1" dirty="0"/>
              <a:t>Kaevandused</a:t>
            </a:r>
            <a:r>
              <a:rPr lang="en-US" sz="2400" dirty="0"/>
              <a:t> – </a:t>
            </a:r>
            <a:r>
              <a:rPr lang="en-US" sz="2400" dirty="0" err="1"/>
              <a:t>maavarade</a:t>
            </a:r>
            <a:r>
              <a:rPr lang="en-US" sz="2400" dirty="0"/>
              <a:t> </a:t>
            </a:r>
            <a:r>
              <a:rPr lang="en-US" sz="2400" dirty="0" err="1"/>
              <a:t>kaevandamisega</a:t>
            </a:r>
            <a:r>
              <a:rPr lang="en-US" sz="2400" dirty="0"/>
              <a:t> </a:t>
            </a:r>
            <a:r>
              <a:rPr lang="en-US" sz="2400" dirty="0" err="1"/>
              <a:t>kaasneb</a:t>
            </a:r>
            <a:r>
              <a:rPr lang="en-US" sz="2400" dirty="0"/>
              <a:t> </a:t>
            </a:r>
            <a:r>
              <a:rPr lang="en-US" sz="2400" dirty="0" err="1"/>
              <a:t>sageli</a:t>
            </a:r>
            <a:r>
              <a:rPr lang="en-US" sz="2400" dirty="0"/>
              <a:t> </a:t>
            </a:r>
            <a:r>
              <a:rPr lang="en-US" sz="2400" dirty="0" err="1"/>
              <a:t>veetaseme</a:t>
            </a:r>
            <a:r>
              <a:rPr lang="en-US" sz="2400" dirty="0"/>
              <a:t> </a:t>
            </a:r>
            <a:r>
              <a:rPr lang="en-US" sz="2400" dirty="0" err="1"/>
              <a:t>alandamine</a:t>
            </a:r>
            <a:r>
              <a:rPr lang="en-US" sz="2400" dirty="0"/>
              <a:t> </a:t>
            </a:r>
            <a:r>
              <a:rPr lang="en-US" sz="2400" dirty="0" err="1"/>
              <a:t>ning</a:t>
            </a:r>
            <a:r>
              <a:rPr lang="en-US" sz="2400" dirty="0"/>
              <a:t> </a:t>
            </a:r>
            <a:r>
              <a:rPr lang="en-US" sz="2400" dirty="0" err="1"/>
              <a:t>eemaldatav</a:t>
            </a:r>
            <a:r>
              <a:rPr lang="en-US" sz="2400" dirty="0"/>
              <a:t> </a:t>
            </a:r>
            <a:r>
              <a:rPr lang="en-US" sz="2400" dirty="0" err="1"/>
              <a:t>vesi</a:t>
            </a:r>
            <a:r>
              <a:rPr lang="en-US" sz="2400" dirty="0"/>
              <a:t> </a:t>
            </a:r>
            <a:r>
              <a:rPr lang="en-US" sz="2400" dirty="0" err="1"/>
              <a:t>saastub</a:t>
            </a:r>
            <a:r>
              <a:rPr lang="en-US" sz="2400" dirty="0"/>
              <a:t> </a:t>
            </a:r>
            <a:r>
              <a:rPr lang="en-US" sz="2400" dirty="0" err="1"/>
              <a:t>kaevandatava</a:t>
            </a:r>
            <a:r>
              <a:rPr lang="en-US" sz="2400" dirty="0"/>
              <a:t> </a:t>
            </a:r>
            <a:r>
              <a:rPr lang="en-US" sz="2400" dirty="0" err="1"/>
              <a:t>aine</a:t>
            </a:r>
            <a:r>
              <a:rPr lang="en-US" sz="2400" dirty="0"/>
              <a:t> ja </a:t>
            </a:r>
            <a:r>
              <a:rPr lang="en-US" sz="2400" dirty="0" err="1"/>
              <a:t>jääkidega</a:t>
            </a:r>
            <a:r>
              <a:rPr lang="en-US" sz="2400" dirty="0"/>
              <a:t> n. </a:t>
            </a:r>
            <a:r>
              <a:rPr lang="en-US" sz="2400" dirty="0" err="1"/>
              <a:t>turbakaevandus</a:t>
            </a:r>
            <a:r>
              <a:rPr lang="en-US" sz="2400" dirty="0"/>
              <a:t> ;</a:t>
            </a:r>
          </a:p>
          <a:p>
            <a:pPr>
              <a:lnSpc>
                <a:spcPct val="100000"/>
              </a:lnSpc>
            </a:pPr>
            <a:r>
              <a:rPr lang="en-US" sz="2400" b="1" dirty="0" err="1"/>
              <a:t>Põllumajandus</a:t>
            </a:r>
            <a:r>
              <a:rPr lang="en-US" sz="2400" dirty="0"/>
              <a:t> – </a:t>
            </a:r>
            <a:r>
              <a:rPr lang="en-US" sz="2400" dirty="0" err="1"/>
              <a:t>põllumajanduse</a:t>
            </a:r>
            <a:r>
              <a:rPr lang="en-US" sz="2400" dirty="0"/>
              <a:t> </a:t>
            </a:r>
            <a:r>
              <a:rPr lang="en-US" sz="2400" dirty="0" err="1"/>
              <a:t>kasutatakse</a:t>
            </a:r>
            <a:r>
              <a:rPr lang="en-US" sz="2400" dirty="0"/>
              <a:t> </a:t>
            </a:r>
            <a:r>
              <a:rPr lang="en-US" sz="2400" dirty="0" err="1"/>
              <a:t>väetiseid</a:t>
            </a:r>
            <a:r>
              <a:rPr lang="en-US" sz="2400" dirty="0"/>
              <a:t> </a:t>
            </a:r>
            <a:r>
              <a:rPr lang="en-US" sz="2400" dirty="0" err="1"/>
              <a:t>ning</a:t>
            </a:r>
            <a:r>
              <a:rPr lang="en-US" sz="2400" dirty="0"/>
              <a:t> </a:t>
            </a:r>
            <a:r>
              <a:rPr lang="en-US" sz="2400" dirty="0" err="1"/>
              <a:t>suured</a:t>
            </a:r>
            <a:r>
              <a:rPr lang="en-US" sz="2400" dirty="0"/>
              <a:t> </a:t>
            </a:r>
            <a:r>
              <a:rPr lang="en-US" sz="2400" dirty="0" err="1"/>
              <a:t>sademed</a:t>
            </a:r>
            <a:r>
              <a:rPr lang="en-US" sz="2400" dirty="0"/>
              <a:t> </a:t>
            </a:r>
            <a:r>
              <a:rPr lang="en-US" sz="2400" dirty="0" err="1"/>
              <a:t>kannavad</a:t>
            </a:r>
            <a:r>
              <a:rPr lang="en-US" sz="2400" dirty="0"/>
              <a:t> </a:t>
            </a:r>
            <a:r>
              <a:rPr lang="en-US" sz="2400" dirty="0" err="1"/>
              <a:t>põllult</a:t>
            </a:r>
            <a:r>
              <a:rPr lang="en-US" sz="2400" dirty="0"/>
              <a:t> </a:t>
            </a:r>
            <a:r>
              <a:rPr lang="en-US" sz="2400" dirty="0" err="1"/>
              <a:t>kaasa</a:t>
            </a:r>
            <a:r>
              <a:rPr lang="en-US" sz="2400" dirty="0"/>
              <a:t> </a:t>
            </a:r>
            <a:r>
              <a:rPr lang="en-US" sz="2400" dirty="0" err="1"/>
              <a:t>pinnast</a:t>
            </a:r>
            <a:r>
              <a:rPr lang="en-US" sz="2400" dirty="0"/>
              <a:t>;</a:t>
            </a:r>
          </a:p>
          <a:p>
            <a:pPr>
              <a:lnSpc>
                <a:spcPct val="100000"/>
              </a:lnSpc>
            </a:pPr>
            <a:r>
              <a:rPr lang="en-US" sz="2400" b="1" dirty="0" err="1"/>
              <a:t>Metsamajandus</a:t>
            </a:r>
            <a:r>
              <a:rPr lang="en-US" sz="2400" dirty="0"/>
              <a:t> – </a:t>
            </a:r>
            <a:r>
              <a:rPr lang="en-US" sz="2400" dirty="0" err="1"/>
              <a:t>metsade</a:t>
            </a:r>
            <a:r>
              <a:rPr lang="en-US" sz="2400" dirty="0"/>
              <a:t> </a:t>
            </a:r>
            <a:r>
              <a:rPr lang="en-US" sz="2400" dirty="0" err="1"/>
              <a:t>raie</a:t>
            </a:r>
            <a:r>
              <a:rPr lang="en-US" sz="2400" dirty="0"/>
              <a:t> </a:t>
            </a:r>
            <a:r>
              <a:rPr lang="en-US" sz="2400" dirty="0" err="1"/>
              <a:t>suurendab</a:t>
            </a:r>
            <a:r>
              <a:rPr lang="en-US" sz="2400" dirty="0"/>
              <a:t> </a:t>
            </a:r>
            <a:r>
              <a:rPr lang="en-US" sz="2400" dirty="0" err="1"/>
              <a:t>pinnase</a:t>
            </a:r>
            <a:r>
              <a:rPr lang="en-US" sz="2400" dirty="0"/>
              <a:t> </a:t>
            </a:r>
            <a:r>
              <a:rPr lang="en-US" sz="2400" dirty="0" err="1"/>
              <a:t>erosiooni</a:t>
            </a:r>
            <a:r>
              <a:rPr lang="en-US" sz="2400" dirty="0"/>
              <a:t> ja vee </a:t>
            </a:r>
            <a:r>
              <a:rPr lang="en-US" sz="2400" dirty="0" err="1"/>
              <a:t>äravoolu</a:t>
            </a:r>
            <a:r>
              <a:rPr lang="en-US" sz="2400" dirty="0"/>
              <a:t> </a:t>
            </a:r>
            <a:r>
              <a:rPr lang="en-US" sz="2400" dirty="0" err="1"/>
              <a:t>raiutud</a:t>
            </a:r>
            <a:r>
              <a:rPr lang="en-US" sz="2400" dirty="0"/>
              <a:t> </a:t>
            </a:r>
            <a:r>
              <a:rPr lang="en-US" sz="2400" dirty="0" err="1"/>
              <a:t>aladelt</a:t>
            </a:r>
            <a:r>
              <a:rPr lang="en-US" sz="2400" dirty="0"/>
              <a:t>;</a:t>
            </a:r>
          </a:p>
          <a:p>
            <a:pPr>
              <a:lnSpc>
                <a:spcPct val="100000"/>
              </a:lnSpc>
            </a:pPr>
            <a:r>
              <a:rPr lang="en-US" sz="2400" b="1" dirty="0" err="1"/>
              <a:t>Maaparandus</a:t>
            </a:r>
            <a:r>
              <a:rPr lang="en-US" sz="2400" b="1" dirty="0"/>
              <a:t> </a:t>
            </a:r>
            <a:r>
              <a:rPr lang="en-US" sz="2400" dirty="0"/>
              <a:t>– </a:t>
            </a:r>
            <a:r>
              <a:rPr lang="en-US" sz="2400" dirty="0" err="1"/>
              <a:t>alandab</a:t>
            </a:r>
            <a:r>
              <a:rPr lang="en-US" sz="2400" dirty="0"/>
              <a:t> </a:t>
            </a:r>
            <a:r>
              <a:rPr lang="en-US" sz="2400" dirty="0" err="1"/>
              <a:t>veetaset</a:t>
            </a:r>
            <a:r>
              <a:rPr lang="en-US" sz="2400" dirty="0"/>
              <a:t>, mis </a:t>
            </a:r>
            <a:r>
              <a:rPr lang="en-US" sz="2400" dirty="0" err="1"/>
              <a:t>võib</a:t>
            </a:r>
            <a:r>
              <a:rPr lang="en-US" sz="2400" dirty="0"/>
              <a:t> </a:t>
            </a:r>
            <a:r>
              <a:rPr lang="en-US" sz="2400" dirty="0" err="1"/>
              <a:t>tuua</a:t>
            </a:r>
            <a:r>
              <a:rPr lang="en-US" sz="2400" dirty="0"/>
              <a:t> </a:t>
            </a:r>
            <a:r>
              <a:rPr lang="en-US" sz="2400" dirty="0" err="1"/>
              <a:t>kaasa</a:t>
            </a:r>
            <a:r>
              <a:rPr lang="en-US" sz="2400" dirty="0"/>
              <a:t> </a:t>
            </a:r>
            <a:r>
              <a:rPr lang="en-US" sz="2400" dirty="0" err="1"/>
              <a:t>pinnase</a:t>
            </a:r>
            <a:r>
              <a:rPr lang="en-US" sz="2400" dirty="0"/>
              <a:t> </a:t>
            </a:r>
            <a:r>
              <a:rPr lang="en-US" sz="2400" dirty="0" err="1"/>
              <a:t>lagunemist</a:t>
            </a:r>
            <a:r>
              <a:rPr lang="en-US" sz="2400" dirty="0"/>
              <a:t> ja vee </a:t>
            </a:r>
            <a:r>
              <a:rPr lang="en-US" sz="2400" dirty="0" err="1"/>
              <a:t>saastumist</a:t>
            </a:r>
            <a:r>
              <a:rPr lang="en-US" sz="2400" dirty="0"/>
              <a:t> </a:t>
            </a:r>
            <a:r>
              <a:rPr lang="en-US" sz="2400" dirty="0" err="1"/>
              <a:t>laguproduktidega</a:t>
            </a:r>
            <a:r>
              <a:rPr lang="en-US" sz="2400" dirty="0"/>
              <a:t>;</a:t>
            </a:r>
            <a:endParaRPr lang="et-EE" sz="2400" dirty="0"/>
          </a:p>
          <a:p>
            <a:pPr marL="0" indent="0">
              <a:buNone/>
            </a:pPr>
            <a:endParaRPr lang="en-EE" sz="2400" dirty="0"/>
          </a:p>
        </p:txBody>
      </p:sp>
    </p:spTree>
    <p:extLst>
      <p:ext uri="{BB962C8B-B14F-4D97-AF65-F5344CB8AC3E}">
        <p14:creationId xmlns:p14="http://schemas.microsoft.com/office/powerpoint/2010/main" val="133121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Reovett </a:t>
            </a:r>
            <a:r>
              <a:rPr lang="en-US" dirty="0" err="1"/>
              <a:t>iseloomustavad</a:t>
            </a:r>
            <a:r>
              <a:rPr lang="en-US" dirty="0"/>
              <a:t>  </a:t>
            </a:r>
            <a:r>
              <a:rPr lang="en-US" dirty="0" err="1"/>
              <a:t>reoained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199" y="1825625"/>
            <a:ext cx="9889273" cy="4351338"/>
          </a:xfrm>
        </p:spPr>
        <p:txBody>
          <a:bodyPr anchor="ctr">
            <a:normAutofit fontScale="77500" lnSpcReduction="20000"/>
          </a:bodyPr>
          <a:lstStyle/>
          <a:p>
            <a:pPr>
              <a:lnSpc>
                <a:spcPct val="120000"/>
              </a:lnSpc>
            </a:pPr>
            <a:r>
              <a:rPr lang="en-US" sz="26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Reovees </a:t>
            </a:r>
            <a:r>
              <a:rPr lang="en-US" sz="2600" b="1"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mittelahustunud</a:t>
            </a:r>
            <a:r>
              <a:rPr lang="en-US" sz="2600" b="1"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b="1"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aineid</a:t>
            </a:r>
            <a:r>
              <a:rPr lang="en-US" sz="2600" b="1"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võõrised</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heljum</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kolloidid</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hinnatakse</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kuivaine</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või</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heljumisisalduse</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kaudu</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Eraldi</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rühma</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moodustavad</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suured</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võõrised</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nagu</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võrejäätmed</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a:t>
            </a:r>
            <a:endPar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t-EE" sz="26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Orgaaniliste ainete ühine tunnus </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on see, et neid on võimalik oksüdeerida ja nad sisaldavad süsinikku.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Orgaanilise</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aine</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sisaldust</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hinnatakse</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BHT ja KHT,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süsinuku</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sisaldust</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hinnatakse</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TOC-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orgaanilise</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süsiniku</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sisalduse</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testiga</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a:t>
            </a:r>
            <a:endPar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n-US" sz="2600" b="1" dirty="0" err="1">
                <a:solidFill>
                  <a:srgbClr val="323E4F"/>
                </a:solidFill>
                <a:latin typeface="Calibri" panose="020F0502020204030204" pitchFamily="34" charset="0"/>
                <a:cs typeface="Times New Roman" panose="02020603050405020304" pitchFamily="18" charset="0"/>
              </a:rPr>
              <a:t>Lämmastikuühendid</a:t>
            </a:r>
            <a:r>
              <a:rPr lang="en-US" sz="2600" b="1" dirty="0">
                <a:solidFill>
                  <a:srgbClr val="323E4F"/>
                </a:solidFill>
                <a:latin typeface="Calibri" panose="020F0502020204030204" pitchFamily="34" charset="0"/>
                <a:cs typeface="Times New Roman" panose="02020603050405020304" pitchFamily="18" charset="0"/>
              </a:rPr>
              <a:t> </a:t>
            </a:r>
            <a:r>
              <a:rPr lang="en-US" sz="2600" dirty="0">
                <a:solidFill>
                  <a:srgbClr val="323E4F"/>
                </a:solidFill>
                <a:latin typeface="Calibri" panose="020F0502020204030204" pitchFamily="34" charset="0"/>
                <a:cs typeface="Times New Roman" panose="02020603050405020304" pitchFamily="18" charset="0"/>
              </a:rPr>
              <a:t>on </a:t>
            </a:r>
            <a:r>
              <a:rPr lang="en-US" sz="2600" dirty="0" err="1">
                <a:solidFill>
                  <a:srgbClr val="323E4F"/>
                </a:solidFill>
                <a:latin typeface="Calibri" panose="020F0502020204030204" pitchFamily="34" charset="0"/>
                <a:cs typeface="Times New Roman" panose="02020603050405020304" pitchFamily="18" charset="0"/>
              </a:rPr>
              <a:t>anaorgaanilise</a:t>
            </a:r>
            <a:r>
              <a:rPr lang="en-US" sz="2600" dirty="0">
                <a:solidFill>
                  <a:srgbClr val="323E4F"/>
                </a:solidFill>
                <a:latin typeface="Calibri" panose="020F0502020204030204" pitchFamily="34" charset="0"/>
                <a:cs typeface="Times New Roman" panose="02020603050405020304" pitchFamily="18" charset="0"/>
              </a:rPr>
              <a:t> </a:t>
            </a:r>
            <a:r>
              <a:rPr lang="en-US" sz="2600" dirty="0" err="1">
                <a:solidFill>
                  <a:srgbClr val="323E4F"/>
                </a:solidFill>
                <a:latin typeface="Calibri" panose="020F0502020204030204" pitchFamily="34" charset="0"/>
                <a:cs typeface="Times New Roman" panose="02020603050405020304" pitchFamily="18" charset="0"/>
              </a:rPr>
              <a:t>vormina</a:t>
            </a:r>
            <a:r>
              <a:rPr lang="en-US" sz="2600" dirty="0">
                <a:solidFill>
                  <a:srgbClr val="323E4F"/>
                </a:solidFill>
                <a:latin typeface="Calibri" panose="020F0502020204030204" pitchFamily="34" charset="0"/>
                <a:cs typeface="Times New Roman" panose="02020603050405020304" pitchFamily="18" charset="0"/>
              </a:rPr>
              <a:t> - </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ammooniumlämmastik NH</a:t>
            </a:r>
            <a:r>
              <a:rPr lang="et-EE" sz="26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 nitritlämmastik NO</a:t>
            </a:r>
            <a:r>
              <a:rPr lang="et-EE" sz="26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 ja nitraatlämmastik NO</a:t>
            </a:r>
            <a:r>
              <a:rPr lang="et-EE" sz="26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orgaanilinelämmastikuna</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Orgaanilised ja anorgaanilised vormid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moodustavad</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kokku </a:t>
            </a:r>
            <a:r>
              <a:rPr lang="et-EE"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üldlämmastiku</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fi-FI"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Olmereovees</a:t>
            </a:r>
            <a:r>
              <a:rPr lang="fi-FI"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a:t>
            </a:r>
            <a:r>
              <a:rPr lang="fi-FI"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tavapäraselt</a:t>
            </a:r>
            <a:r>
              <a:rPr lang="fi-FI"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60−75% </a:t>
            </a:r>
            <a:r>
              <a:rPr lang="fi-FI"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kogulämmastikust</a:t>
            </a:r>
            <a:r>
              <a:rPr lang="fi-FI"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ammooniumlämmastik</a:t>
            </a:r>
            <a:endParaRPr lang="en-US" sz="2600" dirty="0">
              <a:solidFill>
                <a:srgbClr val="323E4F"/>
              </a:solidFill>
              <a:latin typeface="Calibri" panose="020F0502020204030204" pitchFamily="34" charset="0"/>
              <a:cs typeface="Times New Roman" panose="02020603050405020304" pitchFamily="18" charset="0"/>
            </a:endParaRPr>
          </a:p>
          <a:p>
            <a:pPr>
              <a:lnSpc>
                <a:spcPct val="120000"/>
              </a:lnSpc>
            </a:pPr>
            <a:r>
              <a:rPr lang="en-US" sz="2600" b="1" dirty="0" err="1">
                <a:solidFill>
                  <a:srgbClr val="323E4F"/>
                </a:solidFill>
                <a:latin typeface="Calibri" panose="020F0502020204030204" pitchFamily="34" charset="0"/>
                <a:cs typeface="Times New Roman" panose="02020603050405020304" pitchFamily="18" charset="0"/>
              </a:rPr>
              <a:t>Fosforiühendid</a:t>
            </a:r>
            <a:r>
              <a:rPr lang="en-US" sz="2600" dirty="0">
                <a:solidFill>
                  <a:srgbClr val="323E4F"/>
                </a:solidFill>
                <a:latin typeface="Calibri" panose="020F0502020204030204" pitchFamily="34" charset="0"/>
                <a:cs typeface="Times New Roman" panose="02020603050405020304" pitchFamily="18" charset="0"/>
              </a:rPr>
              <a:t> - </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Fosforiühendid esinevad vees anorgaaniliste ja orgaaniliste vormidena</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eraldi</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määratakse</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fosfaadi (PO</a:t>
            </a:r>
            <a:r>
              <a:rPr lang="et-EE" sz="26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4</a:t>
            </a:r>
            <a:r>
              <a:rPr lang="et-EE" sz="26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summaar</a:t>
            </a:r>
            <a:r>
              <a:rPr lang="en-US" sz="26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n</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 fosforisisaldus (</a:t>
            </a:r>
            <a:r>
              <a:rPr lang="et-EE"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a:t>
            </a:r>
            <a:r>
              <a:rPr lang="et-EE" sz="26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üld</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millesse kuuluvad anorgaanilised fosfaadid, </a:t>
            </a:r>
            <a:r>
              <a:rPr lang="et-EE" sz="26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polüfosfaadid</a:t>
            </a:r>
            <a:r>
              <a:rPr lang="et-EE"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orgaanilised fosforiühendid</a:t>
            </a:r>
            <a:endParaRPr lang="en-US" sz="26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sz="2400" dirty="0"/>
          </a:p>
        </p:txBody>
      </p:sp>
    </p:spTree>
    <p:extLst>
      <p:ext uri="{BB962C8B-B14F-4D97-AF65-F5344CB8AC3E}">
        <p14:creationId xmlns:p14="http://schemas.microsoft.com/office/powerpoint/2010/main" val="1348262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Reovett </a:t>
            </a:r>
            <a:r>
              <a:rPr lang="en-US" dirty="0" err="1"/>
              <a:t>iseloomustavad</a:t>
            </a:r>
            <a:r>
              <a:rPr lang="en-US" dirty="0"/>
              <a:t>  </a:t>
            </a:r>
            <a:r>
              <a:rPr lang="en-US" dirty="0" err="1"/>
              <a:t>reoained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8677589" cy="4351338"/>
          </a:xfrm>
        </p:spPr>
        <p:txBody>
          <a:bodyPr anchor="ctr">
            <a:normAutofit fontScale="77500" lnSpcReduction="20000"/>
          </a:bodyPr>
          <a:lstStyle/>
          <a:p>
            <a:pPr>
              <a:lnSpc>
                <a:spcPct val="120000"/>
              </a:lnSpc>
            </a:pPr>
            <a:r>
              <a:rPr lang="en-US" sz="2400" b="1" dirty="0">
                <a:solidFill>
                  <a:srgbClr val="323E4F"/>
                </a:solidFill>
                <a:latin typeface="Calibri" panose="020F0502020204030204" pitchFamily="34" charset="0"/>
                <a:cs typeface="Times New Roman" panose="02020603050405020304" pitchFamily="18" charset="0"/>
              </a:rPr>
              <a:t>Väävliühendid</a:t>
            </a:r>
            <a:r>
              <a:rPr lang="en-US" sz="2400" dirty="0">
                <a:solidFill>
                  <a:srgbClr val="323E4F"/>
                </a:solidFill>
                <a:latin typeface="Calibri" panose="020F0502020204030204" pitchFamily="34" charset="0"/>
                <a:cs typeface="Times New Roman" panose="02020603050405020304" pitchFamily="18" charset="0"/>
              </a:rPr>
              <a:t> - </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Väävel (S) on vajalik valkude sünteesiks ning see vabaneb omakorda nende lagunemisel. Sulfaadid (SO</a:t>
            </a:r>
            <a:r>
              <a:rPr lang="et-EE" sz="2400" baseline="-250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4</a:t>
            </a:r>
            <a:r>
              <a:rPr lang="et-EE" sz="2400" baseline="300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2-</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redutseeritakse mikroorganismide poolt anaeroobsetes tingimustes sulfiidideks (S</a:t>
            </a:r>
            <a:r>
              <a:rPr lang="et-EE" sz="2400" baseline="300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2-</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mis omakorda seovad endaga vesinikiooni ning moodustavad vesiniksulfiidi (H</a:t>
            </a:r>
            <a:r>
              <a:rPr lang="et-EE" sz="2400" baseline="-250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2</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S)</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endParaRPr lang="en-US" sz="2400" b="1" dirty="0">
              <a:solidFill>
                <a:srgbClr val="323E4F"/>
              </a:solidFill>
              <a:latin typeface="Calibri" panose="020F0502020204030204" pitchFamily="34" charset="0"/>
              <a:cs typeface="Times New Roman" panose="02020603050405020304" pitchFamily="18" charset="0"/>
            </a:endParaRPr>
          </a:p>
          <a:p>
            <a:pPr>
              <a:lnSpc>
                <a:spcPct val="120000"/>
              </a:lnSpc>
            </a:pPr>
            <a:r>
              <a:rPr lang="en-US" sz="2400" b="1" dirty="0">
                <a:solidFill>
                  <a:srgbClr val="323E4F"/>
                </a:solidFill>
                <a:latin typeface="Calibri" panose="020F0502020204030204" pitchFamily="34" charset="0"/>
                <a:cs typeface="Times New Roman" panose="02020603050405020304" pitchFamily="18" charset="0"/>
              </a:rPr>
              <a:t>pH ja </a:t>
            </a:r>
            <a:r>
              <a:rPr lang="en-US" sz="2400" b="1" dirty="0" err="1">
                <a:solidFill>
                  <a:srgbClr val="323E4F"/>
                </a:solidFill>
                <a:latin typeface="Calibri" panose="020F0502020204030204" pitchFamily="34" charset="0"/>
                <a:cs typeface="Times New Roman" panose="02020603050405020304" pitchFamily="18" charset="0"/>
              </a:rPr>
              <a:t>puhverdusvõime</a:t>
            </a:r>
            <a:r>
              <a:rPr lang="en-US" sz="2400" b="1" dirty="0">
                <a:solidFill>
                  <a:srgbClr val="323E4F"/>
                </a:solidFill>
                <a:latin typeface="Calibri" panose="020F0502020204030204" pitchFamily="34" charset="0"/>
                <a:cs typeface="Times New Roman" panose="02020603050405020304" pitchFamily="18" charset="0"/>
              </a:rPr>
              <a:t> </a:t>
            </a:r>
            <a:r>
              <a:rPr lang="en-US" sz="2400" dirty="0">
                <a:solidFill>
                  <a:srgbClr val="323E4F"/>
                </a:solidFill>
                <a:latin typeface="Calibri" panose="020F0502020204030204" pitchFamily="34"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Vesinikueksponendi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pH</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abil väljendatakse vee happelisust või aluselisust</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Aluselisus ehk </a:t>
            </a: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leelisus</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vee võime neutraliseerida happeid tänu oma vesinikkarbonaadi-, karbonaadi- või hüdroksiidioonisisaldusele. </a:t>
            </a:r>
            <a:endParaRPr lang="en-US" sz="2400" dirty="0">
              <a:solidFill>
                <a:srgbClr val="323E4F"/>
              </a:solidFill>
              <a:latin typeface="Calibri" panose="020F0502020204030204" pitchFamily="34" charset="0"/>
              <a:cs typeface="Times New Roman" panose="02020603050405020304" pitchFamily="18" charset="0"/>
            </a:endParaRPr>
          </a:p>
          <a:p>
            <a:pPr>
              <a:lnSpc>
                <a:spcPct val="120000"/>
              </a:lnSpc>
            </a:pPr>
            <a:r>
              <a:rPr lang="en-US" sz="2400" b="1" dirty="0" err="1">
                <a:solidFill>
                  <a:srgbClr val="323E4F"/>
                </a:solidFill>
                <a:latin typeface="Calibri" panose="020F0502020204030204" pitchFamily="34" charset="0"/>
                <a:cs typeface="Times New Roman" panose="02020603050405020304" pitchFamily="18" charset="0"/>
              </a:rPr>
              <a:t>Naftasaadused</a:t>
            </a:r>
            <a:r>
              <a:rPr lang="en-US" sz="2400" dirty="0">
                <a:solidFill>
                  <a:srgbClr val="323E4F"/>
                </a:solidFill>
                <a:latin typeface="Calibri" panose="020F0502020204030204" pitchFamily="34" charset="0"/>
                <a:cs typeface="Times New Roman" panose="02020603050405020304" pitchFamily="18" charset="0"/>
              </a:rPr>
              <a:t> -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Üldjuhul mõistetakse vee naftasaadusesisalduse all mittepolaarsete orgaaniliste ühendite ehk süsivesinike summaarset sisaldust. </a:t>
            </a:r>
            <a:endPar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20000"/>
              </a:lnSpc>
            </a:pPr>
            <a:r>
              <a:rPr lang="en-US" sz="2400" b="1" dirty="0" err="1">
                <a:solidFill>
                  <a:srgbClr val="323E4F"/>
                </a:solidFill>
                <a:latin typeface="Calibri" panose="020F0502020204030204" pitchFamily="34" charset="0"/>
                <a:cs typeface="Times New Roman" panose="02020603050405020304" pitchFamily="18" charset="0"/>
              </a:rPr>
              <a:t>Rasvad</a:t>
            </a:r>
            <a:r>
              <a:rPr lang="en-US" sz="2400" b="1" dirty="0">
                <a:solidFill>
                  <a:srgbClr val="323E4F"/>
                </a:solidFill>
                <a:latin typeface="Calibri" panose="020F0502020204030204" pitchFamily="34" charset="0"/>
                <a:cs typeface="Times New Roman" panose="02020603050405020304" pitchFamily="18" charset="0"/>
              </a:rPr>
              <a:t> ja </a:t>
            </a:r>
            <a:r>
              <a:rPr lang="en-US" sz="2400" b="1" dirty="0" err="1">
                <a:solidFill>
                  <a:srgbClr val="323E4F"/>
                </a:solidFill>
                <a:latin typeface="Calibri" panose="020F0502020204030204" pitchFamily="34" charset="0"/>
                <a:cs typeface="Times New Roman" panose="02020603050405020304" pitchFamily="18" charset="0"/>
              </a:rPr>
              <a:t>õlid</a:t>
            </a:r>
            <a:r>
              <a:rPr lang="en-US" sz="2400" b="1" dirty="0">
                <a:solidFill>
                  <a:srgbClr val="323E4F"/>
                </a:solidFill>
                <a:latin typeface="Calibri" panose="020F0502020204030204" pitchFamily="34" charset="0"/>
                <a:cs typeface="Times New Roman" panose="02020603050405020304" pitchFamily="18" charset="0"/>
              </a:rPr>
              <a:t> </a:t>
            </a:r>
            <a:r>
              <a:rPr lang="en-US" sz="2400" dirty="0">
                <a:solidFill>
                  <a:srgbClr val="323E4F"/>
                </a:solidFill>
                <a:latin typeface="Calibri" panose="020F0502020204030204" pitchFamily="34"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Nii taimsed kui ka loomsed rasvad ja õlid (ingl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fat</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oil</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grease</a:t>
            </a:r>
            <a:r>
              <a:rPr lang="et-EE" sz="24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FOG) </a:t>
            </a:r>
            <a:endParaRPr lang="en-US" sz="2400" dirty="0">
              <a:solidFill>
                <a:srgbClr val="323E4F"/>
              </a:solidFill>
              <a:latin typeface="Calibri" panose="020F0502020204030204" pitchFamily="34" charset="0"/>
              <a:cs typeface="Times New Roman" panose="02020603050405020304" pitchFamily="18" charset="0"/>
            </a:endParaRPr>
          </a:p>
          <a:p>
            <a:pPr>
              <a:lnSpc>
                <a:spcPct val="120000"/>
              </a:lnSpc>
            </a:pPr>
            <a:r>
              <a:rPr lang="en-US" sz="2400" b="1" dirty="0" err="1">
                <a:solidFill>
                  <a:srgbClr val="323E4F"/>
                </a:solidFill>
                <a:latin typeface="Calibri" panose="020F0502020204030204" pitchFamily="34" charset="0"/>
                <a:cs typeface="Times New Roman" panose="02020603050405020304" pitchFamily="18" charset="0"/>
              </a:rPr>
              <a:t>Fenoolid</a:t>
            </a:r>
            <a:r>
              <a:rPr lang="en-US" sz="2400" b="1" dirty="0">
                <a:solidFill>
                  <a:srgbClr val="323E4F"/>
                </a:solidFill>
                <a:latin typeface="Calibri" panose="020F0502020204030204" pitchFamily="34" charset="0"/>
                <a:cs typeface="Times New Roman" panose="02020603050405020304" pitchFamily="18" charset="0"/>
              </a:rPr>
              <a:t> </a:t>
            </a:r>
            <a:r>
              <a:rPr lang="en-US" sz="2400" dirty="0">
                <a:solidFill>
                  <a:srgbClr val="323E4F"/>
                </a:solidFill>
                <a:latin typeface="Calibri" panose="020F0502020204030204" pitchFamily="34"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Fenoolid on orgaanilised ained, milles OH-rühm on seotud aromaatse tuuma külge. </a:t>
            </a:r>
            <a:endParaRPr lang="en-US" sz="2400" dirty="0">
              <a:solidFill>
                <a:srgbClr val="323E4F"/>
              </a:solidFill>
              <a:latin typeface="Calibri" panose="020F0502020204030204" pitchFamily="34" charset="0"/>
              <a:cs typeface="Times New Roman" panose="02020603050405020304" pitchFamily="18" charset="0"/>
            </a:endParaRPr>
          </a:p>
          <a:p>
            <a:pPr>
              <a:lnSpc>
                <a:spcPct val="120000"/>
              </a:lnSpc>
            </a:pPr>
            <a:endParaRPr lang="en-US" sz="2400" b="1" dirty="0" err="1">
              <a:solidFill>
                <a:srgbClr val="323E4F"/>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7276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Reovett </a:t>
            </a:r>
            <a:r>
              <a:rPr lang="en-US" dirty="0" err="1"/>
              <a:t>iseloomustavad</a:t>
            </a:r>
            <a:r>
              <a:rPr lang="en-US" dirty="0"/>
              <a:t>  </a:t>
            </a:r>
            <a:r>
              <a:rPr lang="en-US" dirty="0" err="1"/>
              <a:t>reoained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8677589" cy="4351338"/>
          </a:xfrm>
        </p:spPr>
        <p:txBody>
          <a:bodyPr anchor="ctr">
            <a:normAutofit/>
          </a:bodyPr>
          <a:lstStyle/>
          <a:p>
            <a:pPr>
              <a:lnSpc>
                <a:spcPct val="100000"/>
              </a:lnSpc>
            </a:pPr>
            <a:r>
              <a:rPr lang="en-US" sz="2400" b="1" dirty="0" err="1">
                <a:solidFill>
                  <a:srgbClr val="323E4F"/>
                </a:solidFill>
                <a:latin typeface="Calibri" panose="020F0502020204030204" pitchFamily="34" charset="0"/>
                <a:cs typeface="Times New Roman" panose="02020603050405020304" pitchFamily="18" charset="0"/>
              </a:rPr>
              <a:t>Ravimijäägid</a:t>
            </a:r>
            <a:r>
              <a:rPr lang="en-US" sz="2400" dirty="0">
                <a:solidFill>
                  <a:srgbClr val="323E4F"/>
                </a:solidFill>
                <a:latin typeface="Calibri" panose="020F0502020204030204" pitchFamily="34" charset="0"/>
                <a:cs typeface="Times New Roman" panose="02020603050405020304" pitchFamily="18" charset="0"/>
              </a:rPr>
              <a:t> -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Viimastel aastatel on keskkonnas, peamiselt vees, järjest enam tuvastatud ravimite toimeainete jääke</a:t>
            </a:r>
            <a:endParaRPr lang="en-US" sz="2400" dirty="0">
              <a:solidFill>
                <a:srgbClr val="323E4F"/>
              </a:solidFill>
              <a:latin typeface="Calibri" panose="020F0502020204030204" pitchFamily="34" charset="0"/>
              <a:cs typeface="Times New Roman" panose="02020603050405020304" pitchFamily="18" charset="0"/>
            </a:endParaRPr>
          </a:p>
          <a:p>
            <a:pPr>
              <a:lnSpc>
                <a:spcPct val="100000"/>
              </a:lnSpc>
            </a:pPr>
            <a:r>
              <a:rPr lang="en-US" sz="2400" b="1" dirty="0" err="1">
                <a:solidFill>
                  <a:srgbClr val="323E4F"/>
                </a:solidFill>
                <a:latin typeface="Calibri" panose="020F0502020204030204" pitchFamily="34" charset="0"/>
                <a:cs typeface="Times New Roman" panose="02020603050405020304" pitchFamily="18" charset="0"/>
              </a:rPr>
              <a:t>Mikroplast</a:t>
            </a:r>
            <a:r>
              <a:rPr lang="en-US" sz="2400" dirty="0">
                <a:solidFill>
                  <a:srgbClr val="323E4F"/>
                </a:solidFill>
                <a:latin typeface="Calibri" panose="020F0502020204030204" pitchFamily="34" charset="0"/>
                <a:cs typeface="Times New Roman" panose="02020603050405020304" pitchFamily="18" charset="0"/>
              </a:rPr>
              <a:t> -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Mikroplastiks nimetatakse kõiki vees mittelahustunud plastitükke, mille mõõtmed on väiksemad kui viis mm. </a:t>
            </a:r>
            <a:endPar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0000"/>
              </a:lnSpc>
            </a:pPr>
            <a:r>
              <a:rPr lang="en-US"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Patogeenid</a:t>
            </a:r>
            <a:r>
              <a:rPr lang="en-US"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Reoveega jõuavad ühiskanalisatsiooni ning puhastisse peaaegu kõik haigused, mis kanalisatsiooni­võrguga ühendatud elanikkonna seas liiguvad</a:t>
            </a:r>
            <a:endPar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8557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Reovees </a:t>
            </a:r>
            <a:r>
              <a:rPr lang="en-US" dirty="0" err="1"/>
              <a:t>olevad</a:t>
            </a:r>
            <a:r>
              <a:rPr lang="en-US" dirty="0"/>
              <a:t> </a:t>
            </a:r>
            <a:r>
              <a:rPr lang="en-US" dirty="0" err="1"/>
              <a:t>ohtlikud</a:t>
            </a:r>
            <a:r>
              <a:rPr lang="en-US" dirty="0"/>
              <a:t> </a:t>
            </a:r>
            <a:r>
              <a:rPr lang="en-US" dirty="0" err="1"/>
              <a:t>ained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009185" cy="4351338"/>
          </a:xfrm>
        </p:spPr>
        <p:txBody>
          <a:bodyPr anchor="ctr">
            <a:normAutofit fontScale="85000" lnSpcReduction="10000"/>
          </a:bodyPr>
          <a:lstStyle/>
          <a:p>
            <a:pPr>
              <a:lnSpc>
                <a:spcPct val="120000"/>
              </a:lnSpc>
            </a:pP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Ohtlikuks loetakse need ained, mis võivad ohustada inimese tervist või keskkonda</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ning</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võivad</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pärssida</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r</a:t>
            </a:r>
            <a:r>
              <a:rPr lang="et-EE"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eoveepuhastuse</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toimimist</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400" dirty="0">
              <a:solidFill>
                <a:srgbClr val="323E4F"/>
              </a:solidFill>
              <a:latin typeface="Calibri" panose="020F0502020204030204" pitchFamily="34" charset="0"/>
              <a:cs typeface="Times New Roman" panose="02020603050405020304" pitchFamily="18" charset="0"/>
            </a:endParaRPr>
          </a:p>
          <a:p>
            <a:pPr lvl="1">
              <a:lnSpc>
                <a:spcPct val="120000"/>
              </a:lnSpc>
            </a:pPr>
            <a:r>
              <a:rPr lang="en-US" sz="2000" b="1" dirty="0" err="1">
                <a:solidFill>
                  <a:srgbClr val="323E4F"/>
                </a:solidFill>
                <a:latin typeface="Calibri" panose="020F0502020204030204" pitchFamily="34" charset="0"/>
                <a:cs typeface="Times New Roman" panose="02020603050405020304" pitchFamily="18" charset="0"/>
              </a:rPr>
              <a:t>raskemetallid</a:t>
            </a:r>
            <a:r>
              <a:rPr lang="en-US" sz="2000" dirty="0">
                <a:solidFill>
                  <a:srgbClr val="323E4F"/>
                </a:solidFill>
                <a:latin typeface="Calibri" panose="020F0502020204030204" pitchFamily="34" charset="0"/>
                <a:cs typeface="Times New Roman" panose="02020603050405020304" pitchFamily="18" charset="0"/>
              </a:rPr>
              <a:t> - </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avaldavad kahjulikku mõju veeloomade, muu loomastiku ja inimeste tervisele (nt allergilised reaktsioonid, nahalööbed, hingamisteede ärritus, seedetraktihäired, neerupuudulikkus,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neurotoksilisus</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2000" dirty="0">
              <a:solidFill>
                <a:srgbClr val="323E4F"/>
              </a:solidFill>
              <a:latin typeface="Calibri" panose="020F0502020204030204" pitchFamily="34" charset="0"/>
              <a:cs typeface="Times New Roman" panose="02020603050405020304" pitchFamily="18" charset="0"/>
            </a:endParaRPr>
          </a:p>
          <a:p>
            <a:pPr lvl="1">
              <a:lnSpc>
                <a:spcPct val="120000"/>
              </a:lnSpc>
            </a:pPr>
            <a:r>
              <a:rPr lang="et-EE" sz="20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polütsüklilised</a:t>
            </a:r>
            <a:r>
              <a:rPr lang="et-EE" sz="20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aromaatsed süsivesinikud (PAH</a:t>
            </a:r>
            <a:r>
              <a:rPr lang="en-US" sz="20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akumuleeruvad keskkonnas ning mõjutavad elusorganisme oma akuutse toksilisuse, mutageensuse ja kantserogeensusega</a:t>
            </a:r>
            <a:endPar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20000"/>
              </a:lnSpc>
            </a:pPr>
            <a:r>
              <a:rPr lang="en-US" sz="2000" b="1" dirty="0" err="1">
                <a:solidFill>
                  <a:srgbClr val="323E4F"/>
                </a:solidFill>
                <a:latin typeface="Calibri" panose="020F0502020204030204" pitchFamily="34" charset="0"/>
                <a:cs typeface="Times New Roman" panose="02020603050405020304" pitchFamily="18" charset="0"/>
              </a:rPr>
              <a:t>lenduvad</a:t>
            </a:r>
            <a:r>
              <a:rPr lang="en-US" sz="2000" b="1" dirty="0">
                <a:solidFill>
                  <a:srgbClr val="323E4F"/>
                </a:solidFill>
                <a:latin typeface="Calibri" panose="020F0502020204030204" pitchFamily="34" charset="0"/>
                <a:cs typeface="Times New Roman" panose="02020603050405020304" pitchFamily="18" charset="0"/>
              </a:rPr>
              <a:t> </a:t>
            </a:r>
            <a:r>
              <a:rPr lang="en-US" sz="2000" b="1" dirty="0" err="1">
                <a:solidFill>
                  <a:srgbClr val="323E4F"/>
                </a:solidFill>
                <a:latin typeface="Calibri" panose="020F0502020204030204" pitchFamily="34" charset="0"/>
                <a:cs typeface="Times New Roman" panose="02020603050405020304" pitchFamily="18" charset="0"/>
              </a:rPr>
              <a:t>orgaanilised</a:t>
            </a:r>
            <a:r>
              <a:rPr lang="en-US" sz="2000" b="1" dirty="0">
                <a:solidFill>
                  <a:srgbClr val="323E4F"/>
                </a:solidFill>
                <a:latin typeface="Calibri" panose="020F0502020204030204" pitchFamily="34" charset="0"/>
                <a:cs typeface="Times New Roman" panose="02020603050405020304" pitchFamily="18" charset="0"/>
              </a:rPr>
              <a:t> </a:t>
            </a:r>
            <a:r>
              <a:rPr lang="en-US" sz="2000" b="1" dirty="0" err="1">
                <a:solidFill>
                  <a:srgbClr val="323E4F"/>
                </a:solidFill>
                <a:latin typeface="Calibri" panose="020F0502020204030204" pitchFamily="34" charset="0"/>
                <a:cs typeface="Times New Roman" panose="02020603050405020304" pitchFamily="18" charset="0"/>
              </a:rPr>
              <a:t>ühendid</a:t>
            </a:r>
            <a:r>
              <a:rPr lang="en-US" sz="2000" b="1" dirty="0">
                <a:solidFill>
                  <a:srgbClr val="323E4F"/>
                </a:solidFill>
                <a:latin typeface="Calibri" panose="020F0502020204030204" pitchFamily="34" charset="0"/>
                <a:cs typeface="Times New Roman" panose="02020603050405020304" pitchFamily="18" charset="0"/>
              </a:rPr>
              <a:t> </a:t>
            </a:r>
            <a:r>
              <a:rPr lang="en-US" sz="2000" dirty="0">
                <a:solidFill>
                  <a:srgbClr val="323E4F"/>
                </a:solidFill>
                <a:latin typeface="Calibri" panose="020F0502020204030204" pitchFamily="34" charset="0"/>
                <a:cs typeface="Times New Roman" panose="02020603050405020304" pitchFamily="18" charset="0"/>
              </a:rPr>
              <a:t>-</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ained, mis muutuvad vedelikust kergesti auruks ning võivad pikemaajalisel kokkupuutel põhjustada maksa-, neeru- ja kesknärvisüsteemi kahjustusi</a:t>
            </a:r>
            <a:r>
              <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000" dirty="0">
              <a:solidFill>
                <a:srgbClr val="323E4F"/>
              </a:solidFill>
              <a:latin typeface="Calibri" panose="020F0502020204030204" pitchFamily="34" charset="0"/>
              <a:cs typeface="Times New Roman" panose="02020603050405020304" pitchFamily="18" charset="0"/>
            </a:endParaRPr>
          </a:p>
          <a:p>
            <a:pPr lvl="1">
              <a:lnSpc>
                <a:spcPct val="120000"/>
              </a:lnSpc>
            </a:pPr>
            <a:r>
              <a:rPr lang="et-EE" sz="20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tinaorgaanilised ühendid</a:t>
            </a:r>
            <a:r>
              <a:rPr lang="en-US" sz="20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püsivad, </a:t>
            </a:r>
            <a:r>
              <a:rPr lang="et-EE" sz="2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bioakumuleeruvad</a:t>
            </a:r>
            <a:r>
              <a:rPr lang="et-EE"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toksilised ained. Mõjutavad oma mürgisusega maksa, närvirakke ning immuunsüsteemi eest vastutavaid rakke; põhjustavad kalade soo muutumist</a:t>
            </a:r>
            <a:r>
              <a:rPr lang="en-US" sz="2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buNone/>
            </a:pPr>
            <a:endParaRPr lang="en-EE" sz="2400" dirty="0"/>
          </a:p>
        </p:txBody>
      </p:sp>
    </p:spTree>
    <p:extLst>
      <p:ext uri="{BB962C8B-B14F-4D97-AF65-F5344CB8AC3E}">
        <p14:creationId xmlns:p14="http://schemas.microsoft.com/office/powerpoint/2010/main" val="42041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Reovees </a:t>
            </a:r>
            <a:r>
              <a:rPr lang="en-US" dirty="0" err="1"/>
              <a:t>olevad</a:t>
            </a:r>
            <a:r>
              <a:rPr lang="en-US" dirty="0"/>
              <a:t> </a:t>
            </a:r>
            <a:r>
              <a:rPr lang="en-US" dirty="0" err="1"/>
              <a:t>ohtlikud</a:t>
            </a:r>
            <a:r>
              <a:rPr lang="en-US" dirty="0"/>
              <a:t> </a:t>
            </a:r>
            <a:r>
              <a:rPr lang="en-US" dirty="0" err="1"/>
              <a:t>ained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682424" cy="4351338"/>
          </a:xfrm>
        </p:spPr>
        <p:txBody>
          <a:bodyPr anchor="ctr">
            <a:normAutofit fontScale="77500" lnSpcReduction="20000"/>
          </a:bodyPr>
          <a:lstStyle/>
          <a:p>
            <a:pPr lvl="1">
              <a:lnSpc>
                <a:spcPct val="120000"/>
              </a:lnSpc>
            </a:pPr>
            <a:r>
              <a:rPr lang="en-US" sz="2400" b="1"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F</a:t>
            </a:r>
            <a:r>
              <a:rPr lang="et-EE"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talaadid</a:t>
            </a:r>
            <a:r>
              <a:rPr lang="en-US"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toitu, keskkonda ja inimorganismi akumuleeruvad (sh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bioakumuleeruvad</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ühendid, mis lagunevad kiiresti, on kantserogeensed ning mittepüsivad. Võivad põhjustada närvisüsteemihäireid ja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sündivuse</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vähenemist (suguhormoonide taseme muutumine), kahjustada hormoonsüsteemi, neere ja maksa ning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ägendada</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nahapõletikke</a:t>
            </a:r>
            <a:endParaRPr lang="en-US" sz="2400" b="1" dirty="0">
              <a:solidFill>
                <a:srgbClr val="323E4F"/>
              </a:solidFill>
              <a:latin typeface="Calibri" panose="020F0502020204030204" pitchFamily="34" charset="0"/>
              <a:cs typeface="Times New Roman" panose="02020603050405020304" pitchFamily="18" charset="0"/>
            </a:endParaRPr>
          </a:p>
          <a:p>
            <a:pPr lvl="1">
              <a:lnSpc>
                <a:spcPct val="120000"/>
              </a:lnSpc>
            </a:pPr>
            <a:r>
              <a:rPr lang="et-EE" sz="2400" b="1" dirty="0" err="1">
                <a:solidFill>
                  <a:srgbClr val="323E4F"/>
                </a:solidFill>
                <a:latin typeface="Calibri" panose="020F0502020204030204" pitchFamily="34" charset="0"/>
                <a:cs typeface="Times New Roman" panose="02020603050405020304" pitchFamily="18" charset="0"/>
              </a:rPr>
              <a:t>polübroomitud</a:t>
            </a:r>
            <a:r>
              <a:rPr lang="et-EE" sz="2400" b="1" dirty="0">
                <a:solidFill>
                  <a:srgbClr val="323E4F"/>
                </a:solidFill>
                <a:latin typeface="Calibri" panose="020F0502020204030204" pitchFamily="34" charset="0"/>
                <a:cs typeface="Times New Roman" panose="02020603050405020304" pitchFamily="18" charset="0"/>
              </a:rPr>
              <a:t> ühendid (PBDE) </a:t>
            </a:r>
            <a:r>
              <a:rPr lang="en-US" sz="2400" dirty="0">
                <a:solidFill>
                  <a:srgbClr val="323E4F"/>
                </a:solidFill>
                <a:latin typeface="Calibri" panose="020F0502020204030204" pitchFamily="34"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looduses püsivad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bioakumuleeruvad</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ühendid, mis toodetes aitavad aeglustada süttimist. Kogunevad inimese verre, rinnapiima, rasvkoesse, põhjustades maksa- ja närvikahjustusi ning kahjustavad hormoonsüsteemi;</a:t>
            </a:r>
            <a:endParaRPr lang="en-US" sz="2400" dirty="0">
              <a:solidFill>
                <a:srgbClr val="323E4F"/>
              </a:solidFill>
              <a:latin typeface="Calibri" panose="020F0502020204030204" pitchFamily="34" charset="0"/>
              <a:cs typeface="Times New Roman" panose="02020603050405020304" pitchFamily="18" charset="0"/>
            </a:endParaRPr>
          </a:p>
          <a:p>
            <a:pPr lvl="1">
              <a:lnSpc>
                <a:spcPct val="120000"/>
              </a:lnSpc>
            </a:pPr>
            <a:r>
              <a:rPr lang="et-EE"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kloroalkaanid</a:t>
            </a: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väga püsivad, bioloogiliselt mittelagunevad ja veeorganismidele mürgised ühendid. Lühiahelaga klooritud parafiinid (SCCP) on keskkonnale ohtlikumad kui klooritud parafiinid (MCCP);</a:t>
            </a:r>
            <a:endParaRPr lang="en-US"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lvl="1">
              <a:lnSpc>
                <a:spcPct val="120000"/>
              </a:lnSpc>
            </a:pPr>
            <a:r>
              <a:rPr lang="et-EE"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perfluoritud</a:t>
            </a: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ühendid (PCF</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keskkonnas püsivad, toksilised ja akumuleeruvad (sh </a:t>
            </a:r>
            <a:r>
              <a:rPr lang="et-EE" sz="2400" dirty="0" err="1">
                <a:solidFill>
                  <a:srgbClr val="323E4F"/>
                </a:solidFill>
                <a:latin typeface="Calibri" panose="020F0502020204030204" pitchFamily="34" charset="0"/>
                <a:ea typeface="Times New Roman" panose="02020603050405020304" pitchFamily="18" charset="0"/>
                <a:cs typeface="Times New Roman" panose="02020603050405020304" pitchFamily="18" charset="0"/>
              </a:rPr>
              <a:t>bioakumuleeruvad</a:t>
            </a:r>
            <a:r>
              <a:rPr lang="et-EE" sz="24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ained. Mõjutavad arengut ning hormoonsüsteemi, organismis kogunevad maksa;</a:t>
            </a:r>
            <a:endPar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743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C7A27DD9-5605-E94F-D2D2-2B6012389E6C}"/>
              </a:ext>
            </a:extLst>
          </p:cNvPr>
          <p:cNvSpPr>
            <a:spLocks noGrp="1"/>
          </p:cNvSpPr>
          <p:nvPr>
            <p:ph type="title"/>
          </p:nvPr>
        </p:nvSpPr>
        <p:spPr/>
        <p:txBody>
          <a:bodyPr/>
          <a:lstStyle/>
          <a:p>
            <a:r>
              <a:rPr lang="en-US" sz="4400" dirty="0"/>
              <a:t>Inimtekeline </a:t>
            </a:r>
            <a:r>
              <a:rPr lang="en-US" sz="4400" dirty="0" err="1"/>
              <a:t>veeringe</a:t>
            </a:r>
            <a:endParaRPr lang="en-US" dirty="0"/>
          </a:p>
        </p:txBody>
      </p:sp>
      <p:pic>
        <p:nvPicPr>
          <p:cNvPr id="10" name="Pilt 9">
            <a:extLst>
              <a:ext uri="{FF2B5EF4-FFF2-40B4-BE49-F238E27FC236}">
                <a16:creationId xmlns:a16="http://schemas.microsoft.com/office/drawing/2014/main" id="{082CEF6F-3F67-BAEA-FAE7-674AC39C28A6}"/>
              </a:ext>
            </a:extLst>
          </p:cNvPr>
          <p:cNvPicPr>
            <a:picLocks noChangeAspect="1"/>
          </p:cNvPicPr>
          <p:nvPr/>
        </p:nvPicPr>
        <p:blipFill>
          <a:blip r:embed="rId2"/>
          <a:stretch>
            <a:fillRect/>
          </a:stretch>
        </p:blipFill>
        <p:spPr>
          <a:xfrm>
            <a:off x="6031531" y="1832498"/>
            <a:ext cx="5322269" cy="2883658"/>
          </a:xfrm>
          <a:prstGeom prst="rect">
            <a:avLst/>
          </a:prstGeom>
        </p:spPr>
      </p:pic>
      <p:sp>
        <p:nvSpPr>
          <p:cNvPr id="11" name="Content Placeholder 8">
            <a:extLst>
              <a:ext uri="{FF2B5EF4-FFF2-40B4-BE49-F238E27FC236}">
                <a16:creationId xmlns:a16="http://schemas.microsoft.com/office/drawing/2014/main" id="{9539FC65-F74D-E925-8E12-B41D8F3F9142}"/>
              </a:ext>
            </a:extLst>
          </p:cNvPr>
          <p:cNvSpPr>
            <a:spLocks noGrp="1"/>
          </p:cNvSpPr>
          <p:nvPr>
            <p:ph idx="1"/>
          </p:nvPr>
        </p:nvSpPr>
        <p:spPr>
          <a:xfrm>
            <a:off x="1077660" y="1825624"/>
            <a:ext cx="4816363" cy="3759927"/>
          </a:xfrm>
        </p:spPr>
        <p:txBody>
          <a:bodyPr anchor="t">
            <a:normAutofit fontScale="85000" lnSpcReduction="10000"/>
          </a:bodyPr>
          <a:lstStyle/>
          <a:p>
            <a:pPr marL="0" indent="0">
              <a:lnSpc>
                <a:spcPct val="110000"/>
              </a:lnSpc>
              <a:buNone/>
            </a:pPr>
            <a:r>
              <a:rPr lang="en-US" sz="2000" u="sng" dirty="0" err="1"/>
              <a:t>Reoveeallikad</a:t>
            </a:r>
            <a:endParaRPr lang="en-US" sz="2000" u="sng" dirty="0"/>
          </a:p>
          <a:p>
            <a:pPr marL="0" indent="0">
              <a:lnSpc>
                <a:spcPct val="110000"/>
              </a:lnSpc>
              <a:buNone/>
            </a:pPr>
            <a:r>
              <a:rPr lang="en-US" sz="2000" u="sng" dirty="0"/>
              <a:t>Reovesi</a:t>
            </a:r>
            <a:r>
              <a:rPr lang="en-US" sz="2000" dirty="0"/>
              <a:t> -  on </a:t>
            </a:r>
            <a:r>
              <a:rPr lang="en-US" sz="2000" dirty="0" err="1"/>
              <a:t>olmes</a:t>
            </a:r>
            <a:r>
              <a:rPr lang="en-US" sz="2000" dirty="0"/>
              <a:t>, </a:t>
            </a:r>
            <a:r>
              <a:rPr lang="en-US" sz="2000" dirty="0" err="1"/>
              <a:t>tööstuses</a:t>
            </a:r>
            <a:r>
              <a:rPr lang="en-US" sz="2000" dirty="0"/>
              <a:t> </a:t>
            </a:r>
            <a:r>
              <a:rPr lang="en-US" sz="2000" dirty="0" err="1"/>
              <a:t>või</a:t>
            </a:r>
            <a:r>
              <a:rPr lang="en-US" sz="2000" dirty="0"/>
              <a:t> </a:t>
            </a:r>
            <a:r>
              <a:rPr lang="en-US" sz="2000" dirty="0" err="1"/>
              <a:t>muus</a:t>
            </a:r>
            <a:r>
              <a:rPr lang="en-US" sz="2000" dirty="0"/>
              <a:t> </a:t>
            </a:r>
            <a:r>
              <a:rPr lang="en-US" sz="2000" dirty="0" err="1"/>
              <a:t>tootmises</a:t>
            </a:r>
            <a:r>
              <a:rPr lang="en-US" sz="2000" dirty="0"/>
              <a:t> </a:t>
            </a:r>
            <a:r>
              <a:rPr lang="en-US" sz="2000" dirty="0" err="1"/>
              <a:t>tekkinud</a:t>
            </a:r>
            <a:r>
              <a:rPr lang="en-US" sz="2000" dirty="0"/>
              <a:t> </a:t>
            </a:r>
            <a:r>
              <a:rPr lang="en-US" sz="2000" dirty="0" err="1"/>
              <a:t>vesi</a:t>
            </a:r>
            <a:r>
              <a:rPr lang="en-US" sz="2000" dirty="0"/>
              <a:t>, mis </a:t>
            </a:r>
            <a:r>
              <a:rPr lang="en-US" sz="2000" dirty="0" err="1"/>
              <a:t>ületab</a:t>
            </a:r>
            <a:r>
              <a:rPr lang="en-US" sz="2000" dirty="0"/>
              <a:t> </a:t>
            </a:r>
            <a:r>
              <a:rPr lang="en-US" sz="2000" dirty="0" err="1"/>
              <a:t>kehtestatud</a:t>
            </a:r>
            <a:r>
              <a:rPr lang="en-US" sz="2000" dirty="0"/>
              <a:t> </a:t>
            </a:r>
            <a:r>
              <a:rPr lang="en-US" sz="2000" dirty="0" err="1"/>
              <a:t>heite</a:t>
            </a:r>
            <a:r>
              <a:rPr lang="en-US" sz="2000" dirty="0"/>
              <a:t> </a:t>
            </a:r>
            <a:r>
              <a:rPr lang="en-US" sz="2000" dirty="0" err="1"/>
              <a:t>piirväärtusi</a:t>
            </a:r>
            <a:r>
              <a:rPr lang="en-US" sz="2000" dirty="0"/>
              <a:t> ja </a:t>
            </a:r>
            <a:r>
              <a:rPr lang="en-US" sz="2000" dirty="0" err="1"/>
              <a:t>mida</a:t>
            </a:r>
            <a:r>
              <a:rPr lang="en-US" sz="2000" dirty="0"/>
              <a:t> </a:t>
            </a:r>
            <a:r>
              <a:rPr lang="en-US" sz="2000" dirty="0" err="1"/>
              <a:t>tuleb</a:t>
            </a:r>
            <a:r>
              <a:rPr lang="en-US" sz="2000" dirty="0"/>
              <a:t> </a:t>
            </a:r>
            <a:r>
              <a:rPr lang="en-US" sz="2000" dirty="0" err="1"/>
              <a:t>enne</a:t>
            </a:r>
            <a:r>
              <a:rPr lang="en-US" sz="2000" dirty="0"/>
              <a:t> </a:t>
            </a:r>
            <a:r>
              <a:rPr lang="en-US" sz="2000" dirty="0" err="1"/>
              <a:t>suublasse</a:t>
            </a:r>
            <a:r>
              <a:rPr lang="en-US" sz="2000" dirty="0"/>
              <a:t> </a:t>
            </a:r>
            <a:r>
              <a:rPr lang="en-US" sz="2000" dirty="0" err="1"/>
              <a:t>juhtimist</a:t>
            </a:r>
            <a:r>
              <a:rPr lang="en-US" sz="2000" dirty="0"/>
              <a:t> </a:t>
            </a:r>
            <a:r>
              <a:rPr lang="en-US" sz="2000" dirty="0" err="1"/>
              <a:t>puhastada</a:t>
            </a:r>
            <a:endParaRPr lang="en-US" sz="2000" dirty="0"/>
          </a:p>
          <a:p>
            <a:pPr marL="0" indent="0">
              <a:lnSpc>
                <a:spcPct val="110000"/>
              </a:lnSpc>
              <a:buNone/>
            </a:pPr>
            <a:r>
              <a:rPr lang="en-US" sz="2000" dirty="0" err="1"/>
              <a:t>Reovesi</a:t>
            </a:r>
            <a:r>
              <a:rPr lang="en-US" sz="2000" dirty="0"/>
              <a:t> </a:t>
            </a:r>
            <a:r>
              <a:rPr lang="en-US" sz="2000" dirty="0" err="1"/>
              <a:t>lähutvalt</a:t>
            </a:r>
            <a:r>
              <a:rPr lang="en-US" sz="2000" dirty="0"/>
              <a:t> vee </a:t>
            </a:r>
            <a:r>
              <a:rPr lang="en-US" sz="2000" dirty="0" err="1"/>
              <a:t>kasutusviisist</a:t>
            </a:r>
            <a:r>
              <a:rPr lang="en-US" sz="2000" dirty="0"/>
              <a:t>:</a:t>
            </a:r>
          </a:p>
          <a:p>
            <a:pPr lvl="1">
              <a:lnSpc>
                <a:spcPct val="110000"/>
              </a:lnSpc>
            </a:pPr>
            <a:r>
              <a:rPr lang="en-US" sz="2000" dirty="0" err="1"/>
              <a:t>Olmereovesi</a:t>
            </a:r>
            <a:endParaRPr lang="en-US" sz="2000" dirty="0"/>
          </a:p>
          <a:p>
            <a:pPr lvl="1">
              <a:lnSpc>
                <a:spcPct val="110000"/>
              </a:lnSpc>
            </a:pPr>
            <a:r>
              <a:rPr lang="en-US" sz="2000" dirty="0" err="1"/>
              <a:t>Tootmisreovesi</a:t>
            </a:r>
            <a:endParaRPr lang="en-US" sz="2000" dirty="0"/>
          </a:p>
          <a:p>
            <a:pPr lvl="1">
              <a:lnSpc>
                <a:spcPct val="110000"/>
              </a:lnSpc>
            </a:pPr>
            <a:r>
              <a:rPr lang="en-US" sz="2000" dirty="0" err="1"/>
              <a:t>Saastunud</a:t>
            </a:r>
            <a:r>
              <a:rPr lang="en-US" sz="2000" dirty="0"/>
              <a:t> </a:t>
            </a:r>
            <a:r>
              <a:rPr lang="en-US" sz="2000" dirty="0" err="1"/>
              <a:t>sademevesi</a:t>
            </a:r>
            <a:endParaRPr lang="en-US" sz="2000" dirty="0"/>
          </a:p>
          <a:p>
            <a:pPr lvl="1">
              <a:lnSpc>
                <a:spcPct val="110000"/>
              </a:lnSpc>
            </a:pPr>
            <a:r>
              <a:rPr lang="en-US" sz="2000" dirty="0" err="1"/>
              <a:t>Maakasutusest</a:t>
            </a:r>
            <a:r>
              <a:rPr lang="en-US" sz="2000" dirty="0"/>
              <a:t> </a:t>
            </a:r>
            <a:r>
              <a:rPr lang="en-US" sz="2000" dirty="0" err="1"/>
              <a:t>pärinev</a:t>
            </a:r>
            <a:r>
              <a:rPr lang="en-US" sz="2000" dirty="0"/>
              <a:t> </a:t>
            </a:r>
            <a:r>
              <a:rPr lang="en-US" sz="2000" dirty="0" err="1"/>
              <a:t>saastunud</a:t>
            </a:r>
            <a:r>
              <a:rPr lang="en-US" sz="2000" dirty="0"/>
              <a:t> </a:t>
            </a:r>
            <a:r>
              <a:rPr lang="en-US" sz="2000" dirty="0" err="1"/>
              <a:t>vesi</a:t>
            </a:r>
            <a:r>
              <a:rPr lang="en-US" sz="2000" dirty="0"/>
              <a:t> </a:t>
            </a:r>
          </a:p>
          <a:p>
            <a:pPr marL="0" indent="0">
              <a:lnSpc>
                <a:spcPct val="110000"/>
              </a:lnSpc>
              <a:buNone/>
            </a:pPr>
            <a:r>
              <a:rPr lang="en-US" sz="2000" u="sng" dirty="0" err="1"/>
              <a:t>Heitvesi</a:t>
            </a:r>
            <a:r>
              <a:rPr lang="en-US" sz="2000" dirty="0"/>
              <a:t> – </a:t>
            </a:r>
            <a:r>
              <a:rPr lang="en-US" sz="2000" dirty="0" err="1"/>
              <a:t>kasutusel</a:t>
            </a:r>
            <a:r>
              <a:rPr lang="en-US" sz="2000" dirty="0"/>
              <a:t> </a:t>
            </a:r>
            <a:r>
              <a:rPr lang="en-US" sz="2000" dirty="0" err="1"/>
              <a:t>olnud</a:t>
            </a:r>
            <a:r>
              <a:rPr lang="en-US" sz="2000" dirty="0"/>
              <a:t> </a:t>
            </a:r>
            <a:r>
              <a:rPr lang="en-US" sz="2000" dirty="0" err="1"/>
              <a:t>vesi</a:t>
            </a:r>
            <a:endParaRPr lang="en-US" sz="2000" dirty="0"/>
          </a:p>
        </p:txBody>
      </p:sp>
    </p:spTree>
    <p:extLst>
      <p:ext uri="{BB962C8B-B14F-4D97-AF65-F5344CB8AC3E}">
        <p14:creationId xmlns:p14="http://schemas.microsoft.com/office/powerpoint/2010/main" val="1155977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Reovees </a:t>
            </a:r>
            <a:r>
              <a:rPr lang="en-US" dirty="0" err="1"/>
              <a:t>olevad</a:t>
            </a:r>
            <a:r>
              <a:rPr lang="en-US" dirty="0"/>
              <a:t> </a:t>
            </a:r>
            <a:r>
              <a:rPr lang="en-US" dirty="0" err="1"/>
              <a:t>ohtlikud</a:t>
            </a:r>
            <a:r>
              <a:rPr lang="en-US" dirty="0"/>
              <a:t> </a:t>
            </a:r>
            <a:r>
              <a:rPr lang="en-US" dirty="0" err="1"/>
              <a:t>ained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682424" cy="4351338"/>
          </a:xfrm>
        </p:spPr>
        <p:txBody>
          <a:bodyPr anchor="ctr">
            <a:normAutofit fontScale="92500" lnSpcReduction="20000"/>
          </a:bodyPr>
          <a:lstStyle/>
          <a:p>
            <a:pPr lvl="1">
              <a:lnSpc>
                <a:spcPct val="120000"/>
              </a:lnSpc>
            </a:pPr>
            <a:r>
              <a:rPr lang="et-EE"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dioksiinid</a:t>
            </a: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et-EE"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furaanid</a:t>
            </a: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inimorganismis ja mereelustikus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bioakumuleeruvad</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ühendid, kantserogeensed, halvasti lahustuvad, äärmiselt püsivad. </a:t>
            </a:r>
            <a:r>
              <a:rPr lang="et-EE"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Dioksiinid</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imenduvad rasvkoesse ning ladestuvad toiduahelas;</a:t>
            </a:r>
            <a:endPar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20000"/>
              </a:lnSpc>
            </a:pPr>
            <a:r>
              <a:rPr lang="et-EE"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heksabromotsüklododekaan</a:t>
            </a: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(HBCDD-d) </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lipofiilne</a:t>
            </a:r>
            <a:r>
              <a:rPr lang="fi-FI"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püsiv</a:t>
            </a:r>
            <a:r>
              <a:rPr lang="fi-FI"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orgaaniline</a:t>
            </a:r>
            <a:r>
              <a:rPr lang="fi-FI"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saasteaine, </a:t>
            </a:r>
            <a:r>
              <a:rPr lang="fi-FI"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mereelustikus</a:t>
            </a:r>
            <a:r>
              <a:rPr lang="fi-FI"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a:t>
            </a:r>
            <a:r>
              <a:rPr lang="fi-FI"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keskkonnas</a:t>
            </a:r>
            <a:r>
              <a:rPr lang="fi-FI"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fi-FI" sz="24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bioakumuleeruv</a:t>
            </a:r>
            <a:r>
              <a:rPr lang="fi-FI"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20000"/>
              </a:lnSpc>
            </a:pPr>
            <a:r>
              <a:rPr lang="et-EE"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polüklooritud</a:t>
            </a: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bifenüülid</a:t>
            </a: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(PCB) </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kantserogeensed ja mutageensed ained, mis võivad akumuleeruda rasvkoes. PCB-d võivad põhjustada siseorgani-, aju- ja nahahaigusi ning mõjutada immuunsüsteemi, närvisüsteemi ja reproduktiivsust;</a:t>
            </a:r>
            <a:endPar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lvl="1">
              <a:lnSpc>
                <a:spcPct val="120000"/>
              </a:lnSpc>
            </a:pPr>
            <a:r>
              <a:rPr lang="et-EE"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pestitsiidid ja insektitsiidid</a:t>
            </a:r>
            <a:r>
              <a:rPr lang="en-US" sz="24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väga mürgised ained, mis avaldavad ägedat toksilist mõju inimestele ja kariloomadele. Võivad kahjustada maksa ning mõjutada hingamisteid ja närvisüsteemi</a:t>
            </a:r>
            <a:endParaRPr lang="en-EE" sz="2400" dirty="0"/>
          </a:p>
        </p:txBody>
      </p:sp>
    </p:spTree>
    <p:extLst>
      <p:ext uri="{BB962C8B-B14F-4D97-AF65-F5344CB8AC3E}">
        <p14:creationId xmlns:p14="http://schemas.microsoft.com/office/powerpoint/2010/main" val="1810930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Asulareovee</a:t>
            </a:r>
            <a:r>
              <a:rPr lang="en-US" dirty="0"/>
              <a:t> </a:t>
            </a:r>
            <a:r>
              <a:rPr lang="en-US" dirty="0" err="1"/>
              <a:t>komponendid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702527" y="1505415"/>
            <a:ext cx="10270273" cy="4987460"/>
          </a:xfrm>
        </p:spPr>
        <p:txBody>
          <a:bodyPr anchor="ctr">
            <a:noAutofit/>
          </a:bodyPr>
          <a:lstStyle/>
          <a:p>
            <a:pPr algn="just">
              <a:lnSpc>
                <a:spcPct val="100000"/>
              </a:lnSpc>
              <a:spcAft>
                <a:spcPts val="1200"/>
              </a:spcAft>
            </a:pPr>
            <a:r>
              <a:rPr lang="et-EE" sz="1800" b="1"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Olmereovesi</a:t>
            </a:r>
            <a:r>
              <a:rPr lang="et-EE" sz="18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 pärineb peamiselt asumite elanikelt ning selle hulk on suures osas võrdne nende tarbitud joogiveega. Olmereoveega sarnaneb asutustes ja ettevõtetes tekkiv olmereovesi, erinevus on tarbimisrežiimis. Elanikud tarbivad vett 365 päeva aastas, asutused ja ettevõtted aga olenevalt töökorraldusest 100</a:t>
            </a:r>
            <a:r>
              <a:rPr lang="et-EE" sz="1800" dirty="0">
                <a:solidFill>
                  <a:srgbClr val="323E4F"/>
                </a:solidFill>
                <a:latin typeface="Calibri" panose="020F0502020204030204" pitchFamily="34" charset="0"/>
                <a:ea typeface="Times New Roman" panose="02020603050405020304" pitchFamily="18" charset="0"/>
                <a:cs typeface="Calibri" panose="020F0502020204030204" pitchFamily="34" charset="0"/>
              </a:rPr>
              <a:t>−</a:t>
            </a:r>
            <a:r>
              <a:rPr lang="et-EE" sz="18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365 (tüüpiline on 225</a:t>
            </a:r>
            <a:r>
              <a:rPr lang="et-EE" sz="1800" dirty="0">
                <a:solidFill>
                  <a:srgbClr val="323E4F"/>
                </a:solidFill>
                <a:latin typeface="Calibri" panose="020F0502020204030204" pitchFamily="34" charset="0"/>
                <a:ea typeface="Times New Roman" panose="02020603050405020304" pitchFamily="18" charset="0"/>
                <a:cs typeface="Calibri" panose="020F0502020204030204" pitchFamily="34" charset="0"/>
              </a:rPr>
              <a:t>−</a:t>
            </a:r>
            <a:r>
              <a:rPr lang="et-EE" sz="18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275) päeva, ning nende veekasutus on erinev nii ööpäeva kui ka nädalapäevade lõikes. Näiteks koolid on avatud vaid tööpäevadel ja töö ajal ning koolivaheaegadel on nende veekasutus minimaalne. </a:t>
            </a:r>
          </a:p>
          <a:p>
            <a:pPr algn="just">
              <a:lnSpc>
                <a:spcPct val="100000"/>
              </a:lnSpc>
              <a:spcAft>
                <a:spcPts val="1200"/>
              </a:spcAft>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US" sz="1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ootmi</a:t>
            </a:r>
            <a:r>
              <a:rPr lang="et-EE" sz="1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sreovesi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pärineb tootmisettevõtetest ning selle omadused olenevad toodangust ja toorainest. Seda tekib peamiselt tööpäevadel ja töö ajal, ent paljud ettevõtted töötavad ka mitmes vahetuses ja 365 päeva aastas. Seega tuleb tööstusreovee puhul uurida ettevõtte töörežiimi ja -korraldust. Näiteks tekib paljudes tööstusettevõtetes suur osa reoveest vahetuste lõpus, kui liine pestakse. </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Aft>
                <a:spcPts val="1200"/>
              </a:spcAft>
            </a:pPr>
            <a:r>
              <a:rPr lang="et-EE" sz="1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Võõrvee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hulk ja omadused olenevad päritolust. Sademevesi jõuab kanalisatsiooni enamasti sademete ajal,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lumesulamisvesi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aga sulaperioodil, infiltratsioonvett võib aga tulla ka 365 päeva aastas, kui torustikud on rajatud allapoole põhjaveetaset. Kuival perioodil, kui põhjavee tase on torustiku rajamissügavusest madalamal, võib reovesi torustikust ka välja lekkida. </a:t>
            </a:r>
          </a:p>
        </p:txBody>
      </p:sp>
    </p:spTree>
    <p:extLst>
      <p:ext uri="{BB962C8B-B14F-4D97-AF65-F5344CB8AC3E}">
        <p14:creationId xmlns:p14="http://schemas.microsoft.com/office/powerpoint/2010/main" val="3751087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koguse</a:t>
            </a:r>
            <a:r>
              <a:rPr lang="en-US" dirty="0"/>
              <a:t> </a:t>
            </a:r>
            <a:r>
              <a:rPr lang="en-US" dirty="0" err="1"/>
              <a:t>määramine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8386187" cy="4351338"/>
          </a:xfrm>
        </p:spPr>
        <p:txBody>
          <a:bodyPr anchor="ctr">
            <a:normAutofit/>
          </a:bodyPr>
          <a:lstStyle/>
          <a:p>
            <a:pPr marL="0" indent="0" algn="just">
              <a:lnSpc>
                <a:spcPct val="100000"/>
              </a:lnSpc>
              <a:spcBef>
                <a:spcPts val="0"/>
              </a:spcBef>
              <a:spcAft>
                <a:spcPts val="600"/>
              </a:spcAft>
              <a:buNone/>
            </a:pPr>
            <a:r>
              <a:rPr lang="en-US" sz="18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rPr>
              <a:t>R</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eovee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vooluhulkade määramiseks on vaja analüüsida:</a:t>
            </a:r>
            <a:endParaRPr lang="en-US"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Bef>
                <a:spcPts val="0"/>
              </a:spcBef>
              <a:spcAft>
                <a:spcPts val="600"/>
              </a:spcAft>
            </a:pPr>
            <a:r>
              <a:rPr lang="et-EE" sz="1800" dirty="0">
                <a:solidFill>
                  <a:srgbClr val="323E4F"/>
                </a:solidFill>
                <a:latin typeface="Calibri" panose="020F0502020204030204" pitchFamily="34" charset="0"/>
                <a:cs typeface="Times New Roman" panose="02020603050405020304" pitchFamily="18" charset="0"/>
              </a:rPr>
              <a:t>vee tarbimistrendi vaadeldavas piirkonnas. Selleks on vaja andmeid olmevee tarbimise (m3/d) ning ka tööstuses tarbitud vee kohta. </a:t>
            </a:r>
            <a:endParaRPr lang="en-US" sz="1800" dirty="0">
              <a:solidFill>
                <a:srgbClr val="323E4F"/>
              </a:solidFill>
              <a:latin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et-EE" sz="1800" dirty="0">
                <a:solidFill>
                  <a:srgbClr val="323E4F"/>
                </a:solidFill>
                <a:latin typeface="Calibri" panose="020F0502020204030204" pitchFamily="34" charset="0"/>
                <a:cs typeface="Times New Roman" panose="02020603050405020304" pitchFamily="18" charset="0"/>
              </a:rPr>
              <a:t>vee tarbimise hooajalisust: analüüsitakse ühisveevärgi päevaseid (m³/d) ning võimaluse korral ka tööstuste omaveevärgi tarbeveekoguseid. See võimaldab hinnata vee tarbimise hooajalisi muutusi;</a:t>
            </a:r>
          </a:p>
          <a:p>
            <a:pPr algn="just">
              <a:lnSpc>
                <a:spcPct val="100000"/>
              </a:lnSpc>
              <a:spcBef>
                <a:spcPts val="0"/>
              </a:spcBef>
              <a:spcAft>
                <a:spcPts val="600"/>
              </a:spcAft>
            </a:pPr>
            <a:r>
              <a:rPr lang="et-EE" sz="1800" dirty="0">
                <a:solidFill>
                  <a:srgbClr val="323E4F"/>
                </a:solidFill>
                <a:latin typeface="Calibri" panose="020F0502020204030204" pitchFamily="34" charset="0"/>
                <a:cs typeface="Times New Roman" panose="02020603050405020304" pitchFamily="18" charset="0"/>
              </a:rPr>
              <a:t>määrata vee eritarve </a:t>
            </a:r>
            <a:r>
              <a:rPr lang="et-EE" sz="1800" dirty="0" err="1">
                <a:solidFill>
                  <a:srgbClr val="323E4F"/>
                </a:solidFill>
                <a:latin typeface="Calibri" panose="020F0502020204030204" pitchFamily="34" charset="0"/>
                <a:cs typeface="Times New Roman" panose="02020603050405020304" pitchFamily="18" charset="0"/>
              </a:rPr>
              <a:t>qN</a:t>
            </a:r>
            <a:r>
              <a:rPr lang="et-EE" sz="1800" dirty="0">
                <a:solidFill>
                  <a:srgbClr val="323E4F"/>
                </a:solidFill>
                <a:latin typeface="Calibri" panose="020F0502020204030204" pitchFamily="34" charset="0"/>
                <a:cs typeface="Times New Roman" panose="02020603050405020304" pitchFamily="18" charset="0"/>
              </a:rPr>
              <a:t> (l/</a:t>
            </a:r>
            <a:r>
              <a:rPr lang="et-EE" sz="1800" dirty="0" err="1">
                <a:solidFill>
                  <a:srgbClr val="323E4F"/>
                </a:solidFill>
                <a:latin typeface="Calibri" panose="020F0502020204030204" pitchFamily="34" charset="0"/>
                <a:cs typeface="Times New Roman" panose="02020603050405020304" pitchFamily="18" charset="0"/>
              </a:rPr>
              <a:t>ie∙d</a:t>
            </a:r>
            <a:r>
              <a:rPr lang="et-EE" sz="1800" dirty="0">
                <a:solidFill>
                  <a:srgbClr val="323E4F"/>
                </a:solidFill>
                <a:latin typeface="Calibri" panose="020F0502020204030204" pitchFamily="34" charset="0"/>
                <a:cs typeface="Times New Roman" panose="02020603050405020304" pitchFamily="18" charset="0"/>
              </a:rPr>
              <a:t>)</a:t>
            </a:r>
            <a:r>
              <a:rPr lang="en-US" sz="1800" dirty="0">
                <a:solidFill>
                  <a:srgbClr val="323E4F"/>
                </a:solidFill>
                <a:latin typeface="Calibri" panose="020F0502020204030204" pitchFamily="34" charset="0"/>
                <a:cs typeface="Times New Roman" panose="02020603050405020304" pitchFamily="18" charset="0"/>
              </a:rPr>
              <a:t>,</a:t>
            </a:r>
            <a:r>
              <a:rPr lang="et-EE" sz="1800" dirty="0">
                <a:solidFill>
                  <a:srgbClr val="323E4F"/>
                </a:solidFill>
                <a:latin typeface="Calibri" panose="020F0502020204030204" pitchFamily="34" charset="0"/>
                <a:cs typeface="Times New Roman" panose="02020603050405020304" pitchFamily="18" charset="0"/>
              </a:rPr>
              <a:t> </a:t>
            </a:r>
            <a:r>
              <a:rPr lang="en-US" sz="1800" dirty="0" err="1">
                <a:solidFill>
                  <a:srgbClr val="323E4F"/>
                </a:solidFill>
                <a:latin typeface="Calibri" panose="020F0502020204030204" pitchFamily="34" charset="0"/>
                <a:cs typeface="Times New Roman" panose="02020603050405020304" pitchFamily="18" charset="0"/>
              </a:rPr>
              <a:t>milleks</a:t>
            </a:r>
            <a:r>
              <a:rPr lang="et-EE" sz="1800" dirty="0">
                <a:solidFill>
                  <a:srgbClr val="323E4F"/>
                </a:solidFill>
                <a:latin typeface="Calibri" panose="020F0502020204030204" pitchFamily="34" charset="0"/>
                <a:cs typeface="Times New Roman" panose="02020603050405020304" pitchFamily="18" charset="0"/>
              </a:rPr>
              <a:t> on vaja teada ühisveevärgi teeninduspiirkonna inimeste arvu ja nende aastakeskmist veetarvet (m3/d). Tarbimise kogukogustest tuleb maha arvata tööstustes kasutatav vesi. Kui väärtus jääb väljapoole vahemikku 100 – 150 l/</a:t>
            </a:r>
            <a:r>
              <a:rPr lang="et-EE" sz="1800" dirty="0" err="1">
                <a:solidFill>
                  <a:srgbClr val="323E4F"/>
                </a:solidFill>
                <a:latin typeface="Calibri" panose="020F0502020204030204" pitchFamily="34" charset="0"/>
                <a:cs typeface="Times New Roman" panose="02020603050405020304" pitchFamily="18" charset="0"/>
              </a:rPr>
              <a:t>ie∙d</a:t>
            </a:r>
            <a:r>
              <a:rPr lang="et-EE" sz="1800" dirty="0">
                <a:solidFill>
                  <a:srgbClr val="323E4F"/>
                </a:solidFill>
                <a:latin typeface="Calibri" panose="020F0502020204030204" pitchFamily="34" charset="0"/>
                <a:cs typeface="Times New Roman" panose="02020603050405020304" pitchFamily="18" charset="0"/>
              </a:rPr>
              <a:t>, tuleb analüüsida selle põhjuseid. </a:t>
            </a:r>
            <a:endParaRPr lang="en-US" sz="1800" dirty="0">
              <a:solidFill>
                <a:srgbClr val="323E4F"/>
              </a:solidFill>
              <a:latin typeface="Calibri" panose="020F0502020204030204" pitchFamily="34" charset="0"/>
              <a:cs typeface="Times New Roman" panose="02020603050405020304" pitchFamily="18" charset="0"/>
            </a:endParaRPr>
          </a:p>
          <a:p>
            <a:pPr algn="just">
              <a:lnSpc>
                <a:spcPct val="100000"/>
              </a:lnSpc>
              <a:spcBef>
                <a:spcPts val="0"/>
              </a:spcBef>
              <a:spcAft>
                <a:spcPts val="600"/>
              </a:spcAft>
              <a:defRPr/>
            </a:pPr>
            <a:r>
              <a:rPr lang="fi-FI" sz="1800" dirty="0" err="1">
                <a:solidFill>
                  <a:srgbClr val="323E4F"/>
                </a:solidFill>
                <a:latin typeface="Calibri" panose="020F0502020204030204" pitchFamily="34" charset="0"/>
                <a:cs typeface="Times New Roman" panose="02020603050405020304" pitchFamily="18" charset="0"/>
              </a:rPr>
              <a:t>tootmisreovee</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arvutusäravool</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määratakse</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tööstusettevõttes</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tarbitud</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vee</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koguse</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järgi</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arvestades</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tehnoloogiast</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tulenevat</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äravoolu</a:t>
            </a:r>
            <a:r>
              <a:rPr lang="fi-FI" sz="1800" dirty="0">
                <a:solidFill>
                  <a:srgbClr val="323E4F"/>
                </a:solidFill>
                <a:latin typeface="Calibri" panose="020F0502020204030204" pitchFamily="34" charset="0"/>
                <a:cs typeface="Times New Roman" panose="02020603050405020304" pitchFamily="18" charset="0"/>
              </a:rPr>
              <a:t> </a:t>
            </a:r>
            <a:r>
              <a:rPr lang="fi-FI" sz="1800" dirty="0" err="1">
                <a:solidFill>
                  <a:srgbClr val="323E4F"/>
                </a:solidFill>
                <a:latin typeface="Calibri" panose="020F0502020204030204" pitchFamily="34" charset="0"/>
                <a:cs typeface="Times New Roman" panose="02020603050405020304" pitchFamily="18" charset="0"/>
              </a:rPr>
              <a:t>ebaühtlust</a:t>
            </a:r>
            <a:r>
              <a:rPr lang="fi-FI" sz="1800" dirty="0">
                <a:solidFill>
                  <a:srgbClr val="323E4F"/>
                </a:solidFill>
                <a:latin typeface="Calibri" panose="020F0502020204030204" pitchFamily="34" charset="0"/>
                <a:cs typeface="Times New Roman" panose="02020603050405020304" pitchFamily="18" charset="0"/>
              </a:rPr>
              <a:t>.</a:t>
            </a:r>
            <a:endParaRPr lang="en-EE" sz="1800" dirty="0"/>
          </a:p>
        </p:txBody>
      </p:sp>
    </p:spTree>
    <p:extLst>
      <p:ext uri="{BB962C8B-B14F-4D97-AF65-F5344CB8AC3E}">
        <p14:creationId xmlns:p14="http://schemas.microsoft.com/office/powerpoint/2010/main" val="1335728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arvestuslikud </a:t>
            </a:r>
            <a:r>
              <a:rPr lang="en-US" dirty="0" err="1"/>
              <a:t>kogused</a:t>
            </a:r>
            <a:endParaRPr lang="en-US" dirty="0"/>
          </a:p>
        </p:txBody>
      </p:sp>
      <p:sp>
        <p:nvSpPr>
          <p:cNvPr id="2" name="Sisu kohatäide 26">
            <a:extLst>
              <a:ext uri="{FF2B5EF4-FFF2-40B4-BE49-F238E27FC236}">
                <a16:creationId xmlns:a16="http://schemas.microsoft.com/office/drawing/2014/main" id="{E3EE931D-0369-7158-39EB-F4148C5C782C}"/>
              </a:ext>
            </a:extLst>
          </p:cNvPr>
          <p:cNvSpPr>
            <a:spLocks noGrp="1"/>
          </p:cNvSpPr>
          <p:nvPr>
            <p:ph idx="1"/>
          </p:nvPr>
        </p:nvSpPr>
        <p:spPr>
          <a:xfrm>
            <a:off x="838200" y="1825625"/>
            <a:ext cx="10266802" cy="4351338"/>
          </a:xfrm>
        </p:spPr>
        <p:txBody>
          <a:bodyPr>
            <a:noAutofit/>
          </a:bodyPr>
          <a:lstStyle/>
          <a:p>
            <a:pPr marL="0" marR="0" lvl="0" indent="0" algn="l" defTabSz="914400" rtl="0" eaLnBrk="1" fontAlgn="auto" latinLnBrk="0" hangingPunct="1">
              <a:lnSpc>
                <a:spcPct val="90000"/>
              </a:lnSpc>
              <a:spcBef>
                <a:spcPts val="600"/>
              </a:spcBef>
              <a:spcAft>
                <a:spcPts val="600"/>
              </a:spcAft>
              <a:buClr>
                <a:srgbClr val="E4067E"/>
              </a:buClr>
              <a:buSzTx/>
              <a:buFont typeface="Wingdings" panose="05000000000000000000" pitchFamily="2" charset="2"/>
              <a:buNone/>
              <a:tabLst/>
              <a:defRPr/>
            </a:pPr>
            <a:r>
              <a:rPr lang="en-US" altLang="en-US" sz="2400" dirty="0">
                <a:solidFill>
                  <a:srgbClr val="323E4F"/>
                </a:solidFill>
                <a:latin typeface="Calibri" panose="020F0502020204030204" pitchFamily="34" charset="0"/>
                <a:cs typeface="Times New Roman" panose="02020603050405020304" pitchFamily="18" charset="0"/>
              </a:rPr>
              <a:t>Aasta keskmine </a:t>
            </a:r>
            <a:r>
              <a:rPr lang="en-US" altLang="en-US" sz="2400" dirty="0" err="1">
                <a:solidFill>
                  <a:srgbClr val="323E4F"/>
                </a:solidFill>
                <a:latin typeface="Calibri" panose="020F0502020204030204" pitchFamily="34" charset="0"/>
                <a:cs typeface="Times New Roman" panose="02020603050405020304" pitchFamily="18" charset="0"/>
              </a:rPr>
              <a:t>ööpäevane</a:t>
            </a:r>
            <a:r>
              <a:rPr lang="en-US" altLang="en-US" sz="2400" dirty="0">
                <a:solidFill>
                  <a:srgbClr val="323E4F"/>
                </a:solidFill>
                <a:latin typeface="Calibri" panose="020F0502020204030204" pitchFamily="34" charset="0"/>
                <a:cs typeface="Times New Roman" panose="02020603050405020304" pitchFamily="18" charset="0"/>
              </a:rPr>
              <a:t> </a:t>
            </a:r>
            <a:r>
              <a:rPr lang="en-US" altLang="en-US" sz="2400" dirty="0" err="1">
                <a:solidFill>
                  <a:srgbClr val="323E4F"/>
                </a:solidFill>
                <a:latin typeface="Calibri" panose="020F0502020204030204" pitchFamily="34" charset="0"/>
                <a:cs typeface="Times New Roman" panose="02020603050405020304" pitchFamily="18" charset="0"/>
              </a:rPr>
              <a:t>vooluhulk</a:t>
            </a:r>
            <a:endParaRPr lang="en-US" altLang="en-US" sz="2400" dirty="0">
              <a:solidFill>
                <a:srgbClr val="323E4F"/>
              </a:solidFill>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600"/>
              </a:spcBef>
              <a:spcAft>
                <a:spcPts val="600"/>
              </a:spcAft>
              <a:buClr>
                <a:srgbClr val="E4067E"/>
              </a:buClr>
              <a:buSzTx/>
              <a:buFont typeface="Wingdings" panose="05000000000000000000" pitchFamily="2" charset="2"/>
              <a:buNone/>
              <a:tabLst/>
              <a:defRPr/>
            </a:pPr>
            <a:endParaRPr kumimoji="0" lang="en-US" altLang="en-US" sz="2400" b="0" i="0" u="none" strike="noStrike" kern="1200" cap="none" spc="0" normalizeH="0" baseline="0" noProof="0" dirty="0">
              <a:ln>
                <a:noFill/>
              </a:ln>
              <a:solidFill>
                <a:srgbClr val="332B60"/>
              </a:solidFill>
              <a:effectLst/>
              <a:uLnTx/>
              <a:uFillTx/>
              <a:latin typeface="Calibri" panose="020F0502020204030204"/>
              <a:ea typeface="+mn-ea"/>
              <a:cs typeface="+mn-cs"/>
            </a:endParaRPr>
          </a:p>
          <a:p>
            <a:pPr marL="0" marR="0" lvl="0" indent="0" algn="ctr" defTabSz="914400" rtl="0" eaLnBrk="1" fontAlgn="auto" latinLnBrk="0" hangingPunct="1">
              <a:lnSpc>
                <a:spcPts val="1150"/>
              </a:lnSpc>
              <a:spcAft>
                <a:spcPts val="1000"/>
              </a:spcAft>
              <a:buClr>
                <a:srgbClr val="E4067E"/>
              </a:buClr>
              <a:buSzTx/>
              <a:buFont typeface="Wingdings" panose="05000000000000000000" pitchFamily="2" charset="2"/>
              <a:buNone/>
              <a:tabLst>
                <a:tab pos="5941060" algn="l"/>
              </a:tabLst>
              <a:defRPr/>
            </a:pPr>
            <a:r>
              <a:rPr kumimoji="0" lang="et-EE" altLang="en-US" sz="2400"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sz="2400" b="0" i="0"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,d</a:t>
            </a:r>
            <a:r>
              <a:rPr kumimoji="0" lang="et-EE" altLang="en-US" sz="2400"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 </a:t>
            </a:r>
            <a:r>
              <a:rPr kumimoji="0" lang="et-EE" altLang="en-US" sz="2400"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N</a:t>
            </a:r>
            <a:r>
              <a:rPr kumimoji="0" lang="et-EE" altLang="en-US" sz="2400"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sz="2400" b="0" i="0" u="none" strike="noStrike" kern="1200" cap="none" spc="-15"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sz="2400"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sz="2400" b="0" i="1"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n</a:t>
            </a:r>
            <a:r>
              <a:rPr kumimoji="0" lang="et-EE" altLang="en-US" sz="2400"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86.400 + </a:t>
            </a:r>
            <a:r>
              <a:rPr kumimoji="0" lang="et-EE" altLang="en-US" sz="2400"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sz="2400" b="0" i="0"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E,d</a:t>
            </a:r>
            <a:r>
              <a:rPr kumimoji="0" lang="et-EE" altLang="en-US" sz="2400" b="0" i="0"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sz="2400"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[L/s]  või </a:t>
            </a:r>
            <a:r>
              <a:rPr kumimoji="0" lang="en-US" altLang="en-US" sz="2400"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sz="2400" b="0" i="1"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mn-cs"/>
              </a:rPr>
              <a:t>Q</a:t>
            </a:r>
            <a:r>
              <a:rPr kumimoji="0" lang="et-EE" altLang="en-US" sz="2400" b="0" i="0" u="none" strike="noStrike" kern="1200" cap="none" spc="0" normalizeH="0" baseline="-25000" noProof="0" dirty="0">
                <a:ln>
                  <a:noFill/>
                </a:ln>
                <a:effectLst/>
                <a:uLnTx/>
                <a:uFillTx/>
                <a:latin typeface="Arial" panose="020B0604020202020204" pitchFamily="34" charset="0"/>
                <a:ea typeface="MS Mincho" panose="02020609040205080304" pitchFamily="49" charset="-128"/>
                <a:cs typeface="+mn-cs"/>
              </a:rPr>
              <a:t>,d</a:t>
            </a:r>
            <a:r>
              <a:rPr kumimoji="0" lang="et-EE" altLang="en-US" sz="2400" b="0" i="0"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mn-cs"/>
              </a:rPr>
              <a:t> = </a:t>
            </a:r>
            <a:r>
              <a:rPr kumimoji="0" lang="et-EE" altLang="en-US" sz="2400" b="0" i="1"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mn-cs"/>
              </a:rPr>
              <a:t>N</a:t>
            </a:r>
            <a:r>
              <a:rPr kumimoji="0" lang="et-EE" altLang="en-US" sz="2400" b="0" i="0"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mn-cs"/>
              </a:rPr>
              <a:t> </a:t>
            </a:r>
            <a:r>
              <a:rPr kumimoji="0" lang="et-EE" altLang="en-US" sz="2400" b="0" i="0" u="none" strike="noStrike" kern="1200" cap="none" spc="-15" normalizeH="0" baseline="0" noProof="0" dirty="0">
                <a:ln>
                  <a:noFill/>
                </a:ln>
                <a:effectLst/>
                <a:uLnTx/>
                <a:uFillTx/>
                <a:latin typeface="Arial" panose="020B0604020202020204" pitchFamily="34" charset="0"/>
                <a:ea typeface="MS Mincho" panose="02020609040205080304" pitchFamily="49" charset="-128"/>
                <a:cs typeface="+mn-cs"/>
              </a:rPr>
              <a:t>× </a:t>
            </a:r>
            <a:r>
              <a:rPr kumimoji="0" lang="et-EE" altLang="en-US" sz="2400" b="0" i="1" u="none" strike="noStrike" kern="1200" cap="none" spc="0" normalizeH="0" baseline="0" noProof="0" dirty="0" err="1">
                <a:ln>
                  <a:noFill/>
                </a:ln>
                <a:effectLst/>
                <a:uLnTx/>
                <a:uFillTx/>
                <a:latin typeface="Arial" panose="020B0604020202020204" pitchFamily="34" charset="0"/>
                <a:ea typeface="MS Mincho" panose="02020609040205080304" pitchFamily="49" charset="-128"/>
                <a:cs typeface="+mn-cs"/>
              </a:rPr>
              <a:t>Q</a:t>
            </a:r>
            <a:r>
              <a:rPr kumimoji="0" lang="et-EE" altLang="en-US" sz="2400" b="0" i="1" u="none" strike="noStrike" kern="1200" cap="none" spc="0" normalizeH="0" baseline="-25000" noProof="0" dirty="0" err="1">
                <a:ln>
                  <a:noFill/>
                </a:ln>
                <a:effectLst/>
                <a:uLnTx/>
                <a:uFillTx/>
                <a:latin typeface="Arial" panose="020B0604020202020204" pitchFamily="34" charset="0"/>
                <a:ea typeface="MS Mincho" panose="02020609040205080304" pitchFamily="49" charset="-128"/>
                <a:cs typeface="+mn-cs"/>
              </a:rPr>
              <a:t>n</a:t>
            </a:r>
            <a:r>
              <a:rPr kumimoji="0" lang="et-EE" altLang="en-US" sz="2400" b="0" i="0"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mn-cs"/>
              </a:rPr>
              <a:t> / 1000 + </a:t>
            </a:r>
            <a:r>
              <a:rPr kumimoji="0" lang="et-EE" altLang="en-US" sz="2400" b="0" i="1" u="none" strike="noStrike" kern="1200" cap="none" spc="0" normalizeH="0" baseline="0" noProof="0" dirty="0" err="1">
                <a:ln>
                  <a:noFill/>
                </a:ln>
                <a:effectLst/>
                <a:uLnTx/>
                <a:uFillTx/>
                <a:latin typeface="Arial" panose="020B0604020202020204" pitchFamily="34" charset="0"/>
                <a:ea typeface="MS Mincho" panose="02020609040205080304" pitchFamily="49" charset="-128"/>
                <a:cs typeface="+mn-cs"/>
              </a:rPr>
              <a:t>Q</a:t>
            </a:r>
            <a:r>
              <a:rPr kumimoji="0" lang="et-EE" altLang="en-US" sz="2400" b="0" i="0" u="none" strike="noStrike" kern="1200" cap="none" spc="0" normalizeH="0" baseline="-25000" noProof="0" dirty="0" err="1">
                <a:ln>
                  <a:noFill/>
                </a:ln>
                <a:effectLst/>
                <a:uLnTx/>
                <a:uFillTx/>
                <a:latin typeface="Arial" panose="020B0604020202020204" pitchFamily="34" charset="0"/>
                <a:ea typeface="MS Mincho" panose="02020609040205080304" pitchFamily="49" charset="-128"/>
                <a:cs typeface="+mn-cs"/>
              </a:rPr>
              <a:t>E,d</a:t>
            </a:r>
            <a:r>
              <a:rPr kumimoji="0" lang="et-EE" altLang="en-US" sz="2400" b="0" i="0" u="none" strike="noStrike" kern="1200" cap="none" spc="0" normalizeH="0" baseline="-25000" noProof="0" dirty="0">
                <a:ln>
                  <a:noFill/>
                </a:ln>
                <a:effectLst/>
                <a:uLnTx/>
                <a:uFillTx/>
                <a:latin typeface="Arial" panose="020B0604020202020204" pitchFamily="34" charset="0"/>
                <a:ea typeface="MS Mincho" panose="02020609040205080304" pitchFamily="49" charset="-128"/>
                <a:cs typeface="+mn-cs"/>
              </a:rPr>
              <a:t>  </a:t>
            </a:r>
            <a:r>
              <a:rPr kumimoji="0" lang="en-US" altLang="en-US" sz="2400" b="0" i="0" u="none" strike="noStrike" kern="1200" cap="none" spc="0" normalizeH="0" baseline="-25000" noProof="0" dirty="0">
                <a:ln>
                  <a:noFill/>
                </a:ln>
                <a:effectLst/>
                <a:uLnTx/>
                <a:uFillTx/>
                <a:latin typeface="Arial" panose="020B0604020202020204" pitchFamily="34" charset="0"/>
                <a:ea typeface="MS Mincho" panose="02020609040205080304" pitchFamily="49" charset="-128"/>
                <a:cs typeface="+mn-cs"/>
              </a:rPr>
              <a:t>      </a:t>
            </a:r>
            <a:r>
              <a:rPr kumimoji="0" lang="et-EE" altLang="en-US" sz="2400" b="0" i="0"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mn-cs"/>
              </a:rPr>
              <a:t>[m</a:t>
            </a:r>
            <a:r>
              <a:rPr kumimoji="0" lang="et-EE" altLang="en-US" sz="2400" b="0" i="0" u="none" strike="noStrike" kern="1200" cap="none" spc="0" normalizeH="0" baseline="30000" noProof="0" dirty="0">
                <a:ln>
                  <a:noFill/>
                </a:ln>
                <a:effectLst/>
                <a:uLnTx/>
                <a:uFillTx/>
                <a:latin typeface="Arial" panose="020B0604020202020204" pitchFamily="34" charset="0"/>
                <a:ea typeface="MS Mincho" panose="02020609040205080304" pitchFamily="49" charset="-128"/>
                <a:cs typeface="+mn-cs"/>
              </a:rPr>
              <a:t>3</a:t>
            </a:r>
            <a:r>
              <a:rPr kumimoji="0" lang="et-EE" altLang="en-US" sz="2400" b="0" i="0"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mn-cs"/>
              </a:rPr>
              <a:t>/d]</a:t>
            </a:r>
            <a:endParaRPr kumimoji="0" lang="en-US" altLang="en-US" sz="2400" b="0" i="0" u="none" strike="noStrike" kern="1200" cap="none" spc="0" normalizeH="0" baseline="0" noProof="0" dirty="0">
              <a:ln>
                <a:noFill/>
              </a:ln>
              <a:effectLst/>
              <a:uLnTx/>
              <a:uFillTx/>
              <a:latin typeface="Arial" panose="020B0604020202020204" pitchFamily="34" charset="0"/>
              <a:ea typeface="MS Mincho" panose="02020609040205080304" pitchFamily="49" charset="-128"/>
              <a:cs typeface="+mn-cs"/>
            </a:endParaRPr>
          </a:p>
          <a:p>
            <a:pPr marL="457200" lvl="1" indent="0" algn="just">
              <a:lnSpc>
                <a:spcPct val="100000"/>
              </a:lnSpc>
              <a:spcBef>
                <a:spcPts val="600"/>
              </a:spcBef>
              <a:spcAft>
                <a:spcPts val="1200"/>
              </a:spcAft>
              <a:buNone/>
              <a:defRPr/>
            </a:pPr>
            <a:r>
              <a:rPr kumimoji="0" lang="et-EE" altLang="en-US"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b="0" i="0"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,d</a:t>
            </a:r>
            <a:r>
              <a:rPr lang="en-US" altLang="en-US" dirty="0">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on ööpäeva </a:t>
            </a:r>
            <a:r>
              <a:rPr kumimoji="0" lang="et-EE" altLang="en-US" b="0" i="0"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keskmi</a:t>
            </a:r>
            <a:r>
              <a:rPr kumimoji="0" lang="en-US"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n</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e vooluhulk (m</a:t>
            </a:r>
            <a:r>
              <a:rPr kumimoji="0" lang="et-EE" altLang="en-US" b="0" i="0" u="none" strike="noStrike" kern="1200" cap="none" spc="0" normalizeH="0" baseline="30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3</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/d)</a:t>
            </a:r>
          </a:p>
          <a:p>
            <a:pPr marL="457200" lvl="1" indent="0" algn="just">
              <a:lnSpc>
                <a:spcPct val="100000"/>
              </a:lnSpc>
              <a:spcAft>
                <a:spcPts val="1200"/>
              </a:spcAft>
              <a:buNone/>
              <a:defRPr/>
            </a:pP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N	on elanike arv;</a:t>
            </a:r>
          </a:p>
          <a:p>
            <a:pPr marL="457200" lvl="1" indent="0" algn="just">
              <a:lnSpc>
                <a:spcPct val="100000"/>
              </a:lnSpc>
              <a:spcAft>
                <a:spcPts val="1200"/>
              </a:spcAft>
              <a:buNone/>
              <a:defRPr/>
            </a:pPr>
            <a:r>
              <a:rPr kumimoji="0" lang="et-EE" altLang="en-US"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b="0" i="1"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n</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n-US"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on eriäravool elaniku kohta (L/(</a:t>
            </a:r>
            <a:r>
              <a:rPr kumimoji="0" lang="et-EE" altLang="en-US" b="0" i="0"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el</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d);</a:t>
            </a:r>
            <a:r>
              <a:rPr kumimoji="0" lang="en-US"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p>
          <a:p>
            <a:pPr marL="457200" lvl="1" indent="0" algn="just">
              <a:lnSpc>
                <a:spcPct val="100000"/>
              </a:lnSpc>
              <a:spcAft>
                <a:spcPts val="1200"/>
              </a:spcAft>
              <a:buNone/>
              <a:defRPr/>
            </a:pPr>
            <a:r>
              <a:rPr kumimoji="0" lang="et-EE" altLang="en-US"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b="0" i="0"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E,d</a:t>
            </a:r>
            <a:r>
              <a:rPr lang="en-US" altLang="en-US" dirty="0">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on ööpäeva keskmine vooluhulk tootmisest ja teenindusest (l/s) või(m</a:t>
            </a:r>
            <a:r>
              <a:rPr kumimoji="0" lang="et-EE" altLang="en-US" b="0" i="0" u="none" strike="noStrike" kern="1200" cap="none" spc="0" normalizeH="0" baseline="30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3</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/d)</a:t>
            </a:r>
          </a:p>
        </p:txBody>
      </p:sp>
    </p:spTree>
    <p:extLst>
      <p:ext uri="{BB962C8B-B14F-4D97-AF65-F5344CB8AC3E}">
        <p14:creationId xmlns:p14="http://schemas.microsoft.com/office/powerpoint/2010/main" val="115468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isu kohatäide 1">
                <a:extLst>
                  <a:ext uri="{FF2B5EF4-FFF2-40B4-BE49-F238E27FC236}">
                    <a16:creationId xmlns:a16="http://schemas.microsoft.com/office/drawing/2014/main" id="{5CEE51D8-8AA2-E01A-CF02-40B268CB9FB5}"/>
                  </a:ext>
                </a:extLst>
              </p:cNvPr>
              <p:cNvSpPr>
                <a:spLocks noGrp="1"/>
              </p:cNvSpPr>
              <p:nvPr>
                <p:ph idx="1"/>
              </p:nvPr>
            </p:nvSpPr>
            <p:spPr/>
            <p:txBody>
              <a:bodyPr>
                <a:normAutofit fontScale="70000" lnSpcReduction="20000"/>
              </a:bodyPr>
              <a:lstStyle/>
              <a:p>
                <a:pPr marL="0" indent="0" eaLnBrk="1" hangingPunct="1">
                  <a:lnSpc>
                    <a:spcPct val="120000"/>
                  </a:lnSpc>
                  <a:buNone/>
                </a:pPr>
                <a:r>
                  <a:rPr lang="en-US" sz="2800" b="1" dirty="0" err="1"/>
                  <a:t>Hüdrauliline</a:t>
                </a:r>
                <a:r>
                  <a:rPr lang="en-US" sz="2800" b="1" dirty="0"/>
                  <a:t> </a:t>
                </a:r>
                <a:r>
                  <a:rPr lang="en-US" sz="2800" b="1" dirty="0" err="1"/>
                  <a:t>koormus</a:t>
                </a:r>
                <a:r>
                  <a:rPr lang="en-US" sz="2800" b="1" dirty="0"/>
                  <a:t> </a:t>
                </a:r>
                <a:r>
                  <a:rPr lang="en-US" sz="2800" dirty="0"/>
                  <a:t>on </a:t>
                </a:r>
                <a:r>
                  <a:rPr lang="en-US" sz="2800" dirty="0" err="1"/>
                  <a:t>mingis</a:t>
                </a:r>
                <a:r>
                  <a:rPr lang="en-US" sz="2800" dirty="0"/>
                  <a:t> </a:t>
                </a:r>
                <a:r>
                  <a:rPr lang="en-US" sz="2800" dirty="0" err="1"/>
                  <a:t>ajavahemikus</a:t>
                </a:r>
                <a:r>
                  <a:rPr lang="en-US" sz="2800" dirty="0"/>
                  <a:t> (</a:t>
                </a:r>
                <a:r>
                  <a:rPr lang="en-US" sz="2800" dirty="0" err="1"/>
                  <a:t>nt</a:t>
                </a:r>
                <a:r>
                  <a:rPr lang="en-US" sz="2800" dirty="0"/>
                  <a:t> </a:t>
                </a:r>
                <a:r>
                  <a:rPr lang="en-US" sz="2800" dirty="0" err="1"/>
                  <a:t>ööpäevas</a:t>
                </a:r>
                <a:r>
                  <a:rPr lang="en-US" sz="2800" dirty="0"/>
                  <a:t>) </a:t>
                </a:r>
                <a:r>
                  <a:rPr lang="en-US" sz="2800" dirty="0" err="1"/>
                  <a:t>puhastusseadmesse</a:t>
                </a:r>
                <a:r>
                  <a:rPr lang="en-US" sz="2800" dirty="0"/>
                  <a:t> </a:t>
                </a:r>
                <a:r>
                  <a:rPr lang="en-US" sz="2800" dirty="0" err="1"/>
                  <a:t>jõudva</a:t>
                </a:r>
                <a:r>
                  <a:rPr lang="en-US" sz="2800" dirty="0"/>
                  <a:t> </a:t>
                </a:r>
                <a:r>
                  <a:rPr lang="en-US" sz="2800" dirty="0" err="1"/>
                  <a:t>või</a:t>
                </a:r>
                <a:r>
                  <a:rPr lang="en-US" sz="2800" dirty="0"/>
                  <a:t> </a:t>
                </a:r>
                <a:r>
                  <a:rPr lang="en-US" sz="2800" dirty="0" err="1"/>
                  <a:t>keskkonda</a:t>
                </a:r>
                <a:r>
                  <a:rPr lang="en-US" sz="2800" dirty="0"/>
                  <a:t> </a:t>
                </a:r>
                <a:r>
                  <a:rPr lang="en-US" sz="2800" dirty="0" err="1"/>
                  <a:t>heidetava</a:t>
                </a:r>
                <a:r>
                  <a:rPr lang="en-US" sz="2800" dirty="0"/>
                  <a:t> </a:t>
                </a:r>
                <a:r>
                  <a:rPr lang="en-US" sz="2800" dirty="0" err="1"/>
                  <a:t>reovee</a:t>
                </a:r>
                <a:r>
                  <a:rPr lang="en-US" sz="2800" dirty="0"/>
                  <a:t> hulk</a:t>
                </a:r>
              </a:p>
              <a:p>
                <a:pPr marL="0" indent="0" eaLnBrk="1" hangingPunct="1">
                  <a:lnSpc>
                    <a:spcPct val="120000"/>
                  </a:lnSpc>
                  <a:buNone/>
                </a:pPr>
                <a:r>
                  <a:rPr lang="et-EE" sz="2800" b="1" dirty="0"/>
                  <a:t>Reostuskoormus </a:t>
                </a:r>
                <a:r>
                  <a:rPr lang="et-EE" sz="2800" dirty="0"/>
                  <a:t>on mingis ajavahemikus (nt ööpäevas) puhastusseadmesse jõudva või keskkonda heidetava reoaine hulk</a:t>
                </a:r>
                <a:endParaRPr lang="en-US" sz="2800" dirty="0"/>
              </a:p>
              <a:p>
                <a:pPr marL="0" indent="0" eaLnBrk="1" hangingPunct="1">
                  <a:lnSpc>
                    <a:spcPct val="120000"/>
                  </a:lnSpc>
                  <a:buNone/>
                </a:pPr>
                <a:r>
                  <a:rPr lang="et-EE" sz="2800" dirty="0"/>
                  <a:t>Reostuskoormust väljendatakse ainekontsentratsiooni ja reoveehulga korrutisena, orgaanilise aine puhul </a:t>
                </a:r>
                <a:r>
                  <a:rPr lang="en-US" sz="2800" dirty="0"/>
                  <a:t>ka</a:t>
                </a:r>
                <a:r>
                  <a:rPr lang="et-EE" sz="2800" dirty="0"/>
                  <a:t> </a:t>
                </a:r>
                <a:r>
                  <a:rPr lang="et-EE" sz="2800" dirty="0" err="1"/>
                  <a:t>inimekvivalentides</a:t>
                </a:r>
                <a:r>
                  <a:rPr lang="et-EE" sz="2800" dirty="0"/>
                  <a:t>.</a:t>
                </a:r>
                <a:endParaRPr lang="en-US" sz="2800" dirty="0"/>
              </a:p>
              <a:p>
                <a:pPr marL="0" indent="0">
                  <a:lnSpc>
                    <a:spcPct val="120000"/>
                  </a:lnSpc>
                  <a:spcAft>
                    <a:spcPts val="1200"/>
                  </a:spcAft>
                  <a:buNone/>
                </a:pPr>
                <a:r>
                  <a:rPr lang="et-EE" sz="2800" dirty="0">
                    <a:solidFill>
                      <a:srgbClr val="323E4F"/>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mtClean="0">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𝑅</m:t>
                        </m:r>
                      </m:e>
                      <m:sub>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Sub>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𝑄</m:t>
                        </m:r>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𝑥</m:t>
                            </m:r>
                          </m:sub>
                        </m:sSub>
                      </m:num>
                      <m:den>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1000</m:t>
                        </m:r>
                        <m:f>
                          <m:fPr>
                            <m:ctrlPr>
                              <a:rPr lang="en-US"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𝑔</m:t>
                            </m:r>
                          </m:num>
                          <m:den>
                            <m:r>
                              <a:rPr lang="et-EE" sz="2800" i="1">
                                <a:solidFill>
                                  <a:srgbClr val="323E4F"/>
                                </a:solidFill>
                                <a:effectLst/>
                                <a:latin typeface="Cambria Math" panose="02040503050406030204" pitchFamily="18" charset="0"/>
                                <a:ea typeface="Times New Roman" panose="02020603050405020304" pitchFamily="18" charset="0"/>
                                <a:cs typeface="Times New Roman" panose="02020603050405020304" pitchFamily="18" charset="0"/>
                              </a:rPr>
                              <m:t>𝑘𝑔</m:t>
                            </m:r>
                          </m:den>
                        </m:f>
                      </m:den>
                    </m:f>
                  </m:oMath>
                </a14:m>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(kg/d),			</a:t>
                </a:r>
                <a:endParaRPr lang="et-EE" sz="2800" dirty="0">
                  <a:solidFill>
                    <a:srgbClr val="323E4F"/>
                  </a:solidFill>
                  <a:latin typeface="Calibri" panose="020F0502020204030204" pitchFamily="34" charset="0"/>
                  <a:ea typeface="Times New Roman" panose="02020603050405020304" pitchFamily="18" charset="0"/>
                  <a:cs typeface="Times New Roman" panose="02020603050405020304" pitchFamily="18" charset="0"/>
                </a:endParaRPr>
              </a:p>
              <a:p>
                <a:pPr marL="0" indent="0">
                  <a:lnSpc>
                    <a:spcPct val="120000"/>
                  </a:lnSpc>
                  <a:spcAft>
                    <a:spcPts val="1200"/>
                  </a:spcAft>
                  <a:buNone/>
                </a:pP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kus Q</a:t>
                </a:r>
                <a:r>
                  <a:rPr lang="et-EE" sz="2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on </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mõõtmisperioodi vooluhulk (m</a:t>
                </a:r>
                <a:r>
                  <a:rPr lang="et-EE" sz="2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 ning C</a:t>
                </a:r>
                <a:r>
                  <a:rPr lang="et-EE" sz="2800" baseline="-25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x</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2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rPr>
                  <a:t>−</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ainesisaldus (mg/l = g/m</a:t>
                </a:r>
                <a:r>
                  <a:rPr lang="et-EE" sz="2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2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t-EE" sz="2800" dirty="0">
                  <a:latin typeface="Times New Roman" pitchFamily="18" charset="0"/>
                </a:endParaRPr>
              </a:p>
              <a:p>
                <a:pPr marL="0" indent="0" eaLnBrk="1" hangingPunct="1">
                  <a:lnSpc>
                    <a:spcPct val="120000"/>
                  </a:lnSpc>
                  <a:buNone/>
                </a:pPr>
                <a:r>
                  <a:rPr lang="et-EE" sz="2800" b="1" dirty="0"/>
                  <a:t>Reoveepuhasti reostuskoormus</a:t>
                </a:r>
                <a:r>
                  <a:rPr lang="et-EE" sz="2800" dirty="0"/>
                  <a:t> – aasta kestel reoveepuhastisse jõudev suurim</a:t>
                </a:r>
                <a:r>
                  <a:rPr lang="en-US" sz="2800" dirty="0"/>
                  <a:t>a</a:t>
                </a:r>
                <a:r>
                  <a:rPr lang="et-EE" sz="2800" dirty="0"/>
                  <a:t> nädala keskmine </a:t>
                </a:r>
                <a:r>
                  <a:rPr lang="en-US" sz="2800" dirty="0" err="1"/>
                  <a:t>ööpäevane</a:t>
                </a:r>
                <a:r>
                  <a:rPr lang="en-US" sz="2800" dirty="0"/>
                  <a:t> </a:t>
                </a:r>
                <a:r>
                  <a:rPr lang="et-EE" sz="2800" dirty="0"/>
                  <a:t>reoainehulk </a:t>
                </a:r>
                <a:r>
                  <a:rPr lang="et-EE" sz="2800" dirty="0" err="1"/>
                  <a:t>inimekvivalentides</a:t>
                </a:r>
                <a:r>
                  <a:rPr lang="en-GB" sz="2800" dirty="0"/>
                  <a:t> </a:t>
                </a:r>
                <a:endParaRPr lang="et-EE" sz="2800" dirty="0"/>
              </a:p>
              <a:p>
                <a:endParaRPr lang="en-US" dirty="0"/>
              </a:p>
            </p:txBody>
          </p:sp>
        </mc:Choice>
        <mc:Fallback xmlns="">
          <p:sp>
            <p:nvSpPr>
              <p:cNvPr id="2" name="Sisu kohatäide 1">
                <a:extLst>
                  <a:ext uri="{FF2B5EF4-FFF2-40B4-BE49-F238E27FC236}">
                    <a16:creationId xmlns:a16="http://schemas.microsoft.com/office/drawing/2014/main" id="{5CEE51D8-8AA2-E01A-CF02-40B268CB9FB5}"/>
                  </a:ext>
                </a:extLst>
              </p:cNvPr>
              <p:cNvSpPr>
                <a:spLocks noGrp="1" noRot="1" noChangeAspect="1" noMove="1" noResize="1" noEditPoints="1" noAdjustHandles="1" noChangeArrowheads="1" noChangeShapeType="1" noTextEdit="1"/>
              </p:cNvSpPr>
              <p:nvPr>
                <p:ph idx="1"/>
              </p:nvPr>
            </p:nvSpPr>
            <p:spPr>
              <a:blipFill>
                <a:blip r:embed="rId2"/>
                <a:stretch>
                  <a:fillRect l="-638" t="-700" b="-2381"/>
                </a:stretch>
              </a:blipFill>
            </p:spPr>
            <p:txBody>
              <a:bodyPr/>
              <a:lstStyle/>
              <a:p>
                <a:r>
                  <a:rPr lang="et-EE">
                    <a:noFill/>
                  </a:rPr>
                  <a:t> </a:t>
                </a:r>
              </a:p>
            </p:txBody>
          </p:sp>
        </mc:Fallback>
      </mc:AlternateContent>
      <p:sp>
        <p:nvSpPr>
          <p:cNvPr id="3" name="Pealkiri 2">
            <a:extLst>
              <a:ext uri="{FF2B5EF4-FFF2-40B4-BE49-F238E27FC236}">
                <a16:creationId xmlns:a16="http://schemas.microsoft.com/office/drawing/2014/main" id="{2BCD0F7E-A8E2-AA9C-9314-7D3FA970C539}"/>
              </a:ext>
            </a:extLst>
          </p:cNvPr>
          <p:cNvSpPr>
            <a:spLocks noGrp="1"/>
          </p:cNvSpPr>
          <p:nvPr>
            <p:ph type="title"/>
          </p:nvPr>
        </p:nvSpPr>
        <p:spPr/>
        <p:txBody>
          <a:bodyPr/>
          <a:lstStyle/>
          <a:p>
            <a:r>
              <a:rPr lang="et-EE" dirty="0"/>
              <a:t>Reo</a:t>
            </a:r>
            <a:r>
              <a:rPr lang="en-US" dirty="0"/>
              <a:t>vee </a:t>
            </a:r>
            <a:r>
              <a:rPr lang="et-EE" dirty="0"/>
              <a:t>koormus </a:t>
            </a:r>
            <a:endParaRPr lang="en-US" dirty="0"/>
          </a:p>
        </p:txBody>
      </p:sp>
    </p:spTree>
    <p:extLst>
      <p:ext uri="{BB962C8B-B14F-4D97-AF65-F5344CB8AC3E}">
        <p14:creationId xmlns:p14="http://schemas.microsoft.com/office/powerpoint/2010/main" val="3272280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koormuse</a:t>
            </a:r>
            <a:r>
              <a:rPr lang="en-US" dirty="0"/>
              <a:t> </a:t>
            </a:r>
            <a:r>
              <a:rPr lang="en-US" dirty="0" err="1"/>
              <a:t>määramine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199" y="1388126"/>
            <a:ext cx="10515599" cy="4788838"/>
          </a:xfrm>
        </p:spPr>
        <p:txBody>
          <a:bodyPr anchor="ctr">
            <a:noAutofit/>
          </a:bodyPr>
          <a:lstStyle/>
          <a:p>
            <a:pPr marL="0" indent="0" algn="just">
              <a:lnSpc>
                <a:spcPct val="100000"/>
              </a:lnSpc>
              <a:spcBef>
                <a:spcPts val="600"/>
              </a:spcBef>
              <a:buNone/>
            </a:pPr>
            <a:r>
              <a:rPr lang="en-US" sz="2000" dirty="0">
                <a:effectLst/>
                <a:latin typeface="Cambria" panose="02040503050406030204" pitchFamily="18" charset="0"/>
                <a:ea typeface="MS Mincho" panose="02020609040205080304" pitchFamily="49" charset="-128"/>
                <a:cs typeface="Arial" panose="020B0604020202020204" pitchFamily="34" charset="0"/>
              </a:rPr>
              <a:t>Reovee </a:t>
            </a:r>
            <a:r>
              <a:rPr lang="et-EE" sz="2000" b="1" dirty="0">
                <a:effectLst/>
                <a:latin typeface="Cambria" panose="02040503050406030204" pitchFamily="18" charset="0"/>
                <a:ea typeface="MS Mincho" panose="02020609040205080304" pitchFamily="49" charset="-128"/>
                <a:cs typeface="Arial" panose="020B0604020202020204" pitchFamily="34" charset="0"/>
              </a:rPr>
              <a:t>reostuskoormuse</a:t>
            </a:r>
            <a:r>
              <a:rPr lang="et-EE" sz="2000" dirty="0">
                <a:effectLst/>
                <a:latin typeface="Cambria" panose="02040503050406030204" pitchFamily="18" charset="0"/>
                <a:ea typeface="MS Mincho" panose="02020609040205080304" pitchFamily="49" charset="-128"/>
                <a:cs typeface="Arial" panose="020B0604020202020204" pitchFamily="34" charset="0"/>
              </a:rPr>
              <a:t> määramiseks määratletakse inimeste arv, kes kuuluvad reoveekäitlussüsteemi</a:t>
            </a:r>
            <a:r>
              <a:rPr lang="en-US" sz="2000" dirty="0">
                <a:effectLst/>
                <a:latin typeface="Cambria" panose="02040503050406030204" pitchFamily="18" charset="0"/>
                <a:ea typeface="MS Mincho" panose="02020609040205080304" pitchFamily="49" charset="-128"/>
                <a:cs typeface="Arial" panose="020B0604020202020204" pitchFamily="34" charset="0"/>
              </a:rPr>
              <a:t>. </a:t>
            </a:r>
          </a:p>
          <a:p>
            <a:pPr marL="0" indent="0" algn="just">
              <a:lnSpc>
                <a:spcPct val="100000"/>
              </a:lnSpc>
              <a:spcBef>
                <a:spcPts val="600"/>
              </a:spcBef>
              <a:buNone/>
            </a:pPr>
            <a:r>
              <a:rPr lang="et-EE" sz="2000" dirty="0">
                <a:effectLst/>
                <a:latin typeface="Cambria" panose="02040503050406030204" pitchFamily="18" charset="0"/>
                <a:ea typeface="MS Mincho" panose="02020609040205080304" pitchFamily="49" charset="-128"/>
                <a:cs typeface="Arial" panose="020B0604020202020204" pitchFamily="34" charset="0"/>
              </a:rPr>
              <a:t>Hinnata tuleb tekkiva </a:t>
            </a:r>
            <a:r>
              <a:rPr lang="et-EE" sz="2000" b="1" dirty="0">
                <a:effectLst/>
                <a:latin typeface="Cambria" panose="02040503050406030204" pitchFamily="18" charset="0"/>
                <a:ea typeface="MS Mincho" panose="02020609040205080304" pitchFamily="49" charset="-128"/>
                <a:cs typeface="Arial" panose="020B0604020202020204" pitchFamily="34" charset="0"/>
              </a:rPr>
              <a:t>reovee kogust ehk hüdraulilist koormust </a:t>
            </a:r>
            <a:r>
              <a:rPr lang="et-EE" sz="2000" dirty="0">
                <a:effectLst/>
                <a:latin typeface="Cambria" panose="02040503050406030204" pitchFamily="18" charset="0"/>
                <a:ea typeface="MS Mincho" panose="02020609040205080304" pitchFamily="49" charset="-128"/>
                <a:cs typeface="Arial" panose="020B0604020202020204" pitchFamily="34" charset="0"/>
              </a:rPr>
              <a:t>ning seda, kas koormus on kogu aasta lõikes ühtlane, muutuv  või puudub (nt hooajaliselt kasutatav majutusasutus või suvilad).</a:t>
            </a:r>
            <a:endParaRPr lang="en-US" sz="2000" dirty="0">
              <a:effectLst/>
              <a:latin typeface="Cambria" panose="02040503050406030204" pitchFamily="18" charset="0"/>
              <a:ea typeface="MS Mincho" panose="02020609040205080304" pitchFamily="49" charset="-128"/>
              <a:cs typeface="Arial" panose="020B0604020202020204" pitchFamily="34" charset="0"/>
            </a:endParaRPr>
          </a:p>
          <a:p>
            <a:pPr marL="0" indent="0" algn="just">
              <a:lnSpc>
                <a:spcPct val="100000"/>
              </a:lnSpc>
              <a:spcBef>
                <a:spcPts val="600"/>
              </a:spcBef>
              <a:buNone/>
            </a:pPr>
            <a:r>
              <a:rPr lang="en-US" sz="2000" dirty="0">
                <a:effectLst/>
                <a:latin typeface="Cambria" panose="02040503050406030204" pitchFamily="18" charset="0"/>
                <a:ea typeface="MS Mincho" panose="02020609040205080304" pitchFamily="49" charset="-128"/>
                <a:cs typeface="Arial" panose="020B0604020202020204" pitchFamily="34" charset="0"/>
              </a:rPr>
              <a:t>Reovee </a:t>
            </a:r>
            <a:r>
              <a:rPr lang="en-US" sz="2000" dirty="0" err="1">
                <a:effectLst/>
                <a:latin typeface="Cambria" panose="02040503050406030204" pitchFamily="18" charset="0"/>
                <a:ea typeface="MS Mincho" panose="02020609040205080304" pitchFamily="49" charset="-128"/>
                <a:cs typeface="Arial" panose="020B0604020202020204" pitchFamily="34" charset="0"/>
              </a:rPr>
              <a:t>koormus</a:t>
            </a:r>
            <a:r>
              <a:rPr lang="en-US" sz="2000" dirty="0">
                <a:effectLst/>
                <a:latin typeface="Cambria" panose="02040503050406030204" pitchFamily="18" charset="0"/>
                <a:ea typeface="MS Mincho" panose="02020609040205080304" pitchFamily="49" charset="-128"/>
                <a:cs typeface="Arial" panose="020B0604020202020204" pitchFamily="34" charset="0"/>
              </a:rPr>
              <a:t> on </a:t>
            </a:r>
            <a:r>
              <a:rPr lang="en-US" sz="2000" dirty="0" err="1">
                <a:effectLst/>
                <a:latin typeface="Cambria" panose="02040503050406030204" pitchFamily="18" charset="0"/>
                <a:ea typeface="MS Mincho" panose="02020609040205080304" pitchFamily="49" charset="-128"/>
                <a:cs typeface="Arial" panose="020B0604020202020204" pitchFamily="34" charset="0"/>
              </a:rPr>
              <a:t>ajas</a:t>
            </a:r>
            <a:r>
              <a:rPr lang="en-US" sz="2000" dirty="0">
                <a:effectLst/>
                <a:latin typeface="Cambria" panose="02040503050406030204" pitchFamily="18" charset="0"/>
                <a:ea typeface="MS Mincho" panose="02020609040205080304" pitchFamily="49" charset="-128"/>
                <a:cs typeface="Arial" panose="020B0604020202020204" pitchFamily="34" charset="0"/>
              </a:rPr>
              <a:t> </a:t>
            </a:r>
            <a:r>
              <a:rPr lang="en-US" sz="2000" dirty="0" err="1">
                <a:effectLst/>
                <a:latin typeface="Cambria" panose="02040503050406030204" pitchFamily="18" charset="0"/>
                <a:ea typeface="MS Mincho" panose="02020609040205080304" pitchFamily="49" charset="-128"/>
                <a:cs typeface="Arial" panose="020B0604020202020204" pitchFamily="34" charset="0"/>
              </a:rPr>
              <a:t>muutuv</a:t>
            </a:r>
            <a:r>
              <a:rPr lang="en-US" sz="2000" dirty="0">
                <a:effectLst/>
                <a:latin typeface="Cambria" panose="02040503050406030204" pitchFamily="18" charset="0"/>
                <a:ea typeface="MS Mincho" panose="02020609040205080304" pitchFamily="49" charset="-128"/>
                <a:cs typeface="Arial" panose="020B0604020202020204" pitchFamily="34" charset="0"/>
              </a:rPr>
              <a:t>, </a:t>
            </a:r>
            <a:r>
              <a:rPr lang="en-US" sz="2000" dirty="0" err="1">
                <a:effectLst/>
                <a:latin typeface="Cambria" panose="02040503050406030204" pitchFamily="18" charset="0"/>
                <a:ea typeface="MS Mincho" panose="02020609040205080304" pitchFamily="49" charset="-128"/>
                <a:cs typeface="Arial" panose="020B0604020202020204" pitchFamily="34" charset="0"/>
              </a:rPr>
              <a:t>seega</a:t>
            </a:r>
            <a:r>
              <a:rPr lang="en-US" sz="2000" dirty="0">
                <a:effectLst/>
                <a:latin typeface="Cambria" panose="02040503050406030204" pitchFamily="18" charset="0"/>
                <a:ea typeface="MS Mincho" panose="02020609040205080304" pitchFamily="49" charset="-128"/>
                <a:cs typeface="Arial" panose="020B0604020202020204" pitchFamily="34" charset="0"/>
              </a:rPr>
              <a:t> </a:t>
            </a:r>
            <a:r>
              <a:rPr lang="et-EE" sz="2000" dirty="0">
                <a:latin typeface="Cambria" panose="02040503050406030204" pitchFamily="18" charset="0"/>
                <a:ea typeface="MS Mincho" panose="02020609040205080304" pitchFamily="49" charset="-128"/>
                <a:cs typeface="Arial" panose="020B0604020202020204" pitchFamily="34" charset="0"/>
              </a:rPr>
              <a:t>on</a:t>
            </a:r>
            <a:r>
              <a:rPr lang="en-US" sz="2000" dirty="0">
                <a:latin typeface="Cambria" panose="02040503050406030204" pitchFamily="18" charset="0"/>
                <a:ea typeface="MS Mincho" panose="02020609040205080304" pitchFamily="49" charset="-128"/>
                <a:cs typeface="Arial" panose="020B0604020202020204" pitchFamily="34" charset="0"/>
              </a:rPr>
              <a:t> </a:t>
            </a:r>
            <a:r>
              <a:rPr lang="en-US" sz="2000" dirty="0" err="1">
                <a:latin typeface="Cambria" panose="02040503050406030204" pitchFamily="18" charset="0"/>
                <a:ea typeface="MS Mincho" panose="02020609040205080304" pitchFamily="49" charset="-128"/>
                <a:cs typeface="Arial" panose="020B0604020202020204" pitchFamily="34" charset="0"/>
              </a:rPr>
              <a:t>sageli</a:t>
            </a:r>
            <a:r>
              <a:rPr lang="en-US" sz="2000" dirty="0">
                <a:latin typeface="Cambria" panose="02040503050406030204" pitchFamily="18" charset="0"/>
                <a:ea typeface="MS Mincho" panose="02020609040205080304" pitchFamily="49" charset="-128"/>
                <a:cs typeface="Arial" panose="020B0604020202020204" pitchFamily="34" charset="0"/>
              </a:rPr>
              <a:t> v</a:t>
            </a:r>
            <a:r>
              <a:rPr lang="et-EE" sz="2000" dirty="0">
                <a:latin typeface="Cambria" panose="02040503050406030204" pitchFamily="18" charset="0"/>
                <a:ea typeface="MS Mincho" panose="02020609040205080304" pitchFamily="49" charset="-128"/>
                <a:cs typeface="Arial" panose="020B0604020202020204" pitchFamily="34" charset="0"/>
              </a:rPr>
              <a:t>ajalik hinnata </a:t>
            </a:r>
            <a:r>
              <a:rPr lang="en-US" sz="2000" dirty="0">
                <a:latin typeface="Cambria" panose="02040503050406030204" pitchFamily="18" charset="0"/>
                <a:ea typeface="MS Mincho" panose="02020609040205080304" pitchFamily="49" charset="-128"/>
                <a:cs typeface="Arial" panose="020B0604020202020204" pitchFamily="34" charset="0"/>
              </a:rPr>
              <a:t>ka </a:t>
            </a:r>
            <a:r>
              <a:rPr lang="et-EE" sz="2000" dirty="0">
                <a:effectLst/>
                <a:latin typeface="Cambria" panose="02040503050406030204" pitchFamily="18" charset="0"/>
                <a:ea typeface="MS Mincho" panose="02020609040205080304" pitchFamily="49" charset="-128"/>
                <a:cs typeface="Arial" panose="020B0604020202020204" pitchFamily="34" charset="0"/>
              </a:rPr>
              <a:t>koormuse muutust 5-10 aasta perspektiivis selle suurenedes või vähenedes.</a:t>
            </a:r>
            <a:endParaRPr lang="en-US" sz="2000" dirty="0">
              <a:effectLst/>
              <a:latin typeface="Cambria" panose="02040503050406030204" pitchFamily="18" charset="0"/>
              <a:ea typeface="MS Mincho" panose="02020609040205080304" pitchFamily="49" charset="-128"/>
              <a:cs typeface="Arial" panose="020B0604020202020204" pitchFamily="34" charset="0"/>
            </a:endParaRPr>
          </a:p>
          <a:p>
            <a:pPr marL="0" indent="0" algn="just">
              <a:lnSpc>
                <a:spcPct val="100000"/>
              </a:lnSpc>
              <a:spcBef>
                <a:spcPts val="600"/>
              </a:spcBef>
              <a:buClr>
                <a:srgbClr val="E4067E"/>
              </a:buClr>
              <a:buNone/>
              <a:defRPr/>
            </a:pPr>
            <a:r>
              <a:rPr kumimoji="0" lang="et-EE" altLang="en-US" sz="200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Koormuste määramiseks eelistada reovee koguse ja omaduste samaaegset mõõtmist, minimaalselt kaks mõõtmist (soovituslikult neli) ühel nädalal. </a:t>
            </a:r>
            <a:endParaRPr lang="en-US" altLang="en-US" sz="2000" dirty="0">
              <a:latin typeface="Cambria" panose="02040503050406030204" pitchFamily="18" charset="0"/>
              <a:ea typeface="MS Mincho" panose="02020609040205080304" pitchFamily="49" charset="-128"/>
              <a:cs typeface="Times New Roman" panose="02020603050405020304" pitchFamily="18" charset="0"/>
            </a:endParaRPr>
          </a:p>
          <a:p>
            <a:pPr marL="0" indent="0" algn="just">
              <a:lnSpc>
                <a:spcPct val="100000"/>
              </a:lnSpc>
              <a:spcBef>
                <a:spcPts val="600"/>
              </a:spcBef>
              <a:buClr>
                <a:prstClr val="black"/>
              </a:buClr>
              <a:buNone/>
              <a:defRPr/>
            </a:pPr>
            <a:r>
              <a:rPr lang="en-US" altLang="en-US" sz="2000"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R</a:t>
            </a:r>
            <a:r>
              <a:rPr lang="et-EE" altLang="en-US" sz="2000" dirty="0" err="1">
                <a:solidFill>
                  <a:prstClr val="black"/>
                </a:solidFill>
                <a:latin typeface="Cambria" panose="02040503050406030204" pitchFamily="18" charset="0"/>
                <a:ea typeface="MS Mincho" panose="02020609040205080304" pitchFamily="49" charset="-128"/>
                <a:cs typeface="Times New Roman" panose="02020603050405020304" pitchFamily="18" charset="0"/>
              </a:rPr>
              <a:t>eoveepuhasti</a:t>
            </a:r>
            <a:r>
              <a:rPr lang="et-EE" altLang="en-US" sz="2000"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 koormuse määramiseks peab reoveepuhastisse sisenevast reoveest võtma </a:t>
            </a:r>
            <a:r>
              <a:rPr lang="et-EE" altLang="en-US" sz="2000" b="1"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seitse </a:t>
            </a:r>
            <a:r>
              <a:rPr lang="et-EE" altLang="en-US" sz="2000" b="1" dirty="0" err="1">
                <a:solidFill>
                  <a:prstClr val="black"/>
                </a:solidFill>
                <a:latin typeface="Cambria" panose="02040503050406030204" pitchFamily="18" charset="0"/>
                <a:ea typeface="MS Mincho" panose="02020609040205080304" pitchFamily="49" charset="-128"/>
                <a:cs typeface="Times New Roman" panose="02020603050405020304" pitchFamily="18" charset="0"/>
              </a:rPr>
              <a:t>keskmistatud</a:t>
            </a:r>
            <a:r>
              <a:rPr lang="et-EE" altLang="en-US" sz="2000" b="1"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 veeproovi ühe nädala kestel igal päeval üks proov ja mõõtma vooluhulka. </a:t>
            </a:r>
            <a:r>
              <a:rPr lang="et-EE" altLang="en-US" sz="2000"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Vooluhulgad fikseerida tunni täpsusega. Tegelikku olukorda paremini iseloomustavate andmete saamiseks tuleb mõõtmist korrata erinevatel aastaaegadel ja võimalusel erinevatel ilmastiku tingimustel, </a:t>
            </a:r>
            <a:r>
              <a:rPr lang="en-US" altLang="en-US" sz="2000"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mis</a:t>
            </a:r>
            <a:r>
              <a:rPr lang="et-EE" altLang="en-US" sz="2000"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 võimaldab saada tõesema ülevaate reovee kogustest ja koormusest, selle ebaühtlusest ning  </a:t>
            </a:r>
            <a:r>
              <a:rPr lang="et-EE" altLang="en-US" sz="2000" dirty="0" err="1">
                <a:solidFill>
                  <a:prstClr val="black"/>
                </a:solidFill>
                <a:latin typeface="Cambria" panose="02040503050406030204" pitchFamily="18" charset="0"/>
                <a:ea typeface="MS Mincho" panose="02020609040205080304" pitchFamily="49" charset="-128"/>
                <a:cs typeface="Times New Roman" panose="02020603050405020304" pitchFamily="18" charset="0"/>
              </a:rPr>
              <a:t>võõrvee</a:t>
            </a:r>
            <a:r>
              <a:rPr lang="et-EE" altLang="en-US" sz="2000" dirty="0">
                <a:solidFill>
                  <a:prstClr val="black"/>
                </a:solidFill>
                <a:latin typeface="Cambria" panose="02040503050406030204" pitchFamily="18" charset="0"/>
                <a:ea typeface="MS Mincho" panose="02020609040205080304" pitchFamily="49" charset="-128"/>
                <a:cs typeface="Times New Roman" panose="02020603050405020304" pitchFamily="18" charset="0"/>
              </a:rPr>
              <a:t> osatähtsusest. </a:t>
            </a:r>
            <a:endParaRPr kumimoji="0" lang="en-US" altLang="en-US" sz="2000"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718938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koormuse</a:t>
            </a:r>
            <a:r>
              <a:rPr lang="en-US" dirty="0"/>
              <a:t> </a:t>
            </a:r>
            <a:r>
              <a:rPr lang="en-US" dirty="0" err="1"/>
              <a:t>hindamine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9881212" cy="4667250"/>
          </a:xfrm>
        </p:spPr>
        <p:txBody>
          <a:bodyPr anchor="ctr">
            <a:normAutofit fontScale="70000" lnSpcReduction="20000"/>
          </a:bodyPr>
          <a:lstStyle/>
          <a:p>
            <a:pPr marL="0" marR="0" lvl="0" indent="0" algn="just" defTabSz="914400" rtl="0" eaLnBrk="1" fontAlgn="auto" latinLnBrk="0" hangingPunct="1">
              <a:lnSpc>
                <a:spcPct val="120000"/>
              </a:lnSpc>
              <a:spcBef>
                <a:spcPts val="1000"/>
              </a:spcBef>
              <a:spcAft>
                <a:spcPts val="1200"/>
              </a:spcAft>
              <a:buClr>
                <a:prstClr val="black"/>
              </a:buClr>
              <a:buSzTx/>
              <a:buFont typeface="Wingdings" panose="05000000000000000000" pitchFamily="2" charset="2"/>
              <a:buNone/>
              <a:tabLst/>
              <a:defRPr/>
            </a:pP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Kui </a:t>
            </a:r>
            <a:r>
              <a:rPr kumimoji="0" lang="en-US"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asumis</a:t>
            </a:r>
            <a:r>
              <a:rPr kumimoji="0" lang="en-US"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n-US"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tehakse</a:t>
            </a:r>
            <a:r>
              <a:rPr kumimoji="0" lang="en-US"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n-US"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reovee</a:t>
            </a:r>
            <a:r>
              <a:rPr kumimoji="0" lang="en-US"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seire</a:t>
            </a:r>
            <a:r>
              <a:rPr kumimoji="0" lang="en-US"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t</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Arial" panose="020B0604020202020204" pitchFamily="34" charset="0"/>
              </a:rPr>
              <a:t>, tuleb koormuste analüüsis lähtuda järgmistest näitajatest:</a:t>
            </a:r>
          </a:p>
          <a:p>
            <a:pPr marL="285750" marR="0" lvl="0" indent="-285750" algn="just" defTabSz="914400" rtl="0" eaLnBrk="1" fontAlgn="auto" latinLnBrk="0" hangingPunct="1">
              <a:lnSpc>
                <a:spcPct val="120000"/>
              </a:lnSpc>
              <a:spcBef>
                <a:spcPts val="1000"/>
              </a:spcBef>
              <a:spcAft>
                <a:spcPts val="600"/>
              </a:spcAft>
              <a:buClr>
                <a:prstClr val="black"/>
              </a:buClr>
              <a:buSzTx/>
              <a:buFont typeface="Arial" panose="020B0604020202020204" pitchFamily="34" charset="0"/>
              <a:buChar char="•"/>
              <a:tabLst>
                <a:tab pos="226695" algn="l"/>
              </a:tabLst>
              <a:defRPr/>
            </a:pPr>
            <a:r>
              <a:rPr kumimoji="0" lang="et-EE"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Q</a:t>
            </a:r>
            <a:r>
              <a:rPr kumimoji="0" lang="et-EE" altLang="en-US" b="0" i="0" u="none" strike="noStrike" kern="1200" cap="none" spc="0" normalizeH="0" baseline="-2500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h</a:t>
            </a:r>
            <a:r>
              <a:rPr kumimoji="0" lang="et-EE"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a:t>
            </a:r>
            <a:r>
              <a:rPr kumimoji="0" lang="et-EE" altLang="en-US" b="0" i="0" u="none" strike="noStrike" kern="1200" cap="none" spc="0" normalizeH="0" baseline="-2500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max</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 maksimaalne tunnine vooluhulk (m</a:t>
            </a:r>
            <a:r>
              <a:rPr kumimoji="0" lang="et-EE" altLang="en-US" b="0" i="0" u="none" strike="noStrike" kern="1200" cap="none" spc="0" normalizeH="0" baseline="3000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3</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/h) reoveepuhastisse ;</a:t>
            </a:r>
          </a:p>
          <a:p>
            <a:pPr marL="285750" marR="0" lvl="0" indent="-285750" algn="just" defTabSz="914400" rtl="0" eaLnBrk="1" fontAlgn="auto" latinLnBrk="0" hangingPunct="1">
              <a:lnSpc>
                <a:spcPct val="120000"/>
              </a:lnSpc>
              <a:spcBef>
                <a:spcPts val="1000"/>
              </a:spcBef>
              <a:spcAft>
                <a:spcPts val="600"/>
              </a:spcAft>
              <a:buClr>
                <a:prstClr val="black"/>
              </a:buClr>
              <a:buSzTx/>
              <a:buFont typeface="Arial" panose="020B0604020202020204" pitchFamily="34" charset="0"/>
              <a:buChar char="•"/>
              <a:tabLst>
                <a:tab pos="226695" algn="l"/>
              </a:tabLst>
              <a:defRPr/>
            </a:pP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saastainete koormused, leitakse </a:t>
            </a:r>
            <a:r>
              <a:rPr kumimoji="0" lang="et-EE" altLang="en-US" b="1"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minimaalselt kahe ühe nädalase reostuskoormuse uuringu </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põhjal. Proovid võetakse  24 h </a:t>
            </a:r>
            <a:r>
              <a:rPr kumimoji="0" lang="et-EE"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keskmistatud</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 proovidena ning </a:t>
            </a:r>
            <a:r>
              <a:rPr kumimoji="0" lang="et-EE"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dimensioneerimiseks</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 kasutatakse mõõtmisperioodi keskmisi tulemusi;</a:t>
            </a:r>
          </a:p>
          <a:p>
            <a:pPr marL="285750" marR="0" lvl="0" indent="-285750" algn="just" defTabSz="914400" rtl="0" eaLnBrk="1" fontAlgn="auto" latinLnBrk="0" hangingPunct="1">
              <a:lnSpc>
                <a:spcPct val="120000"/>
              </a:lnSpc>
              <a:spcBef>
                <a:spcPts val="1000"/>
              </a:spcBef>
              <a:spcAft>
                <a:spcPts val="600"/>
              </a:spcAft>
              <a:buClr>
                <a:prstClr val="black"/>
              </a:buClr>
              <a:buSzTx/>
              <a:buFont typeface="Arial" panose="020B0604020202020204" pitchFamily="34" charset="0"/>
              <a:buChar char="•"/>
              <a:tabLst>
                <a:tab pos="226695" algn="l"/>
              </a:tabLst>
              <a:defRPr/>
            </a:pP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varasemad analüüsid nende olemasolul võib </a:t>
            </a:r>
            <a:r>
              <a:rPr kumimoji="0" lang="et-EE"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dimensioneerimisel</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 aluseks võtta, sel juhul </a:t>
            </a:r>
            <a:r>
              <a:rPr kumimoji="0" lang="et-EE" altLang="en-US" b="1"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peab punktproove olema vähemalt 30 ja </a:t>
            </a:r>
            <a:r>
              <a:rPr kumimoji="0" lang="et-EE" altLang="en-US" b="1"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keskmistatud</a:t>
            </a:r>
            <a:r>
              <a:rPr kumimoji="0" lang="et-EE" altLang="en-US" b="1"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 proove vähemalt 20</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a:t>
            </a:r>
          </a:p>
          <a:p>
            <a:pPr marL="285750" marR="0" lvl="0" indent="-285750" algn="just" defTabSz="914400" rtl="0" eaLnBrk="1" fontAlgn="auto" latinLnBrk="0" hangingPunct="1">
              <a:lnSpc>
                <a:spcPct val="120000"/>
              </a:lnSpc>
              <a:spcBef>
                <a:spcPts val="1000"/>
              </a:spcBef>
              <a:spcAft>
                <a:spcPts val="600"/>
              </a:spcAft>
              <a:buClr>
                <a:prstClr val="black"/>
              </a:buClr>
              <a:buSzTx/>
              <a:buFont typeface="Arial" panose="020B0604020202020204" pitchFamily="34" charset="0"/>
              <a:buChar char="•"/>
              <a:tabLst>
                <a:tab pos="226695" algn="l"/>
              </a:tabLst>
              <a:defRPr/>
            </a:pP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kasutatud andmete esinduslikkus, mida tuleb alati kontrollida. Nt kas reostuskoormuse uuringu ajal oli </a:t>
            </a:r>
            <a:r>
              <a:rPr kumimoji="0" lang="et-EE" altLang="en-US" b="0" i="0" u="none" strike="noStrike" kern="1200" cap="none" spc="0" normalizeH="0" baseline="0" noProof="0" dirty="0" err="1">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sademeterohke</a:t>
            </a:r>
            <a:r>
              <a:rPr kumimoji="0" lang="et-EE"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rPr>
              <a:t> periood, kuidas mõjutavad tootmisettevõtted erinevate päevade saastainete koormuseid jne.</a:t>
            </a:r>
            <a:endParaRPr kumimoji="0" lang="en-US" altLang="en-US" b="0" i="0" u="none" strike="noStrike" kern="1200" cap="none" spc="0" normalizeH="0" baseline="0" noProof="0" dirty="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0" indent="0">
              <a:buNone/>
            </a:pPr>
            <a:endParaRPr lang="en-EE" sz="2400" dirty="0"/>
          </a:p>
        </p:txBody>
      </p:sp>
    </p:spTree>
    <p:extLst>
      <p:ext uri="{BB962C8B-B14F-4D97-AF65-F5344CB8AC3E}">
        <p14:creationId xmlns:p14="http://schemas.microsoft.com/office/powerpoint/2010/main" val="1858132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reostuskoormuse</a:t>
            </a:r>
            <a:r>
              <a:rPr lang="en-US" dirty="0"/>
              <a:t> </a:t>
            </a:r>
            <a:r>
              <a:rPr lang="en-US" dirty="0" err="1"/>
              <a:t>määramine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199" y="1690687"/>
            <a:ext cx="10354938" cy="4963501"/>
          </a:xfrm>
        </p:spPr>
        <p:txBody>
          <a:bodyPr anchor="ctr">
            <a:normAutofit/>
          </a:bodyPr>
          <a:lstStyle/>
          <a:p>
            <a:pPr marL="0" indent="0">
              <a:lnSpc>
                <a:spcPct val="100000"/>
              </a:lnSpc>
              <a:buNone/>
            </a:pPr>
            <a:r>
              <a:rPr lang="et-EE" sz="2400" dirty="0"/>
              <a:t>Kui hüdrauliline koormus on leitud, tuleb välja arvutada saasteainete sisaldused. Reaalsete mõõtmistulemuste puudumisel võetakse saasteainete koormuste leidmisel aluseks järgmised </a:t>
            </a:r>
            <a:r>
              <a:rPr lang="en-US" sz="2400" dirty="0" err="1"/>
              <a:t>ainesisaldused</a:t>
            </a:r>
            <a:r>
              <a:rPr lang="en-US" sz="2400" dirty="0"/>
              <a:t>:</a:t>
            </a:r>
          </a:p>
          <a:p>
            <a:pPr lvl="1">
              <a:lnSpc>
                <a:spcPct val="100000"/>
              </a:lnSpc>
              <a:spcBef>
                <a:spcPts val="600"/>
              </a:spcBef>
              <a:spcAft>
                <a:spcPts val="600"/>
              </a:spcAft>
            </a:pPr>
            <a:r>
              <a:rPr lang="en-US" sz="2000" dirty="0"/>
              <a:t>BHT</a:t>
            </a:r>
            <a:r>
              <a:rPr lang="en-US" sz="2000" baseline="-25000" dirty="0"/>
              <a:t>5</a:t>
            </a:r>
            <a:r>
              <a:rPr lang="en-US" sz="2000" dirty="0"/>
              <a:t> 	60 	g/</a:t>
            </a:r>
            <a:r>
              <a:rPr lang="en-US" sz="2000" dirty="0" err="1"/>
              <a:t>inimese</a:t>
            </a:r>
            <a:r>
              <a:rPr lang="en-US" sz="2000" dirty="0"/>
              <a:t> </a:t>
            </a:r>
            <a:r>
              <a:rPr lang="en-US" sz="2000" dirty="0" err="1"/>
              <a:t>kohta</a:t>
            </a:r>
            <a:r>
              <a:rPr lang="en-US" sz="2000" dirty="0"/>
              <a:t> </a:t>
            </a:r>
            <a:r>
              <a:rPr lang="et-EE" sz="2000" dirty="0"/>
              <a:t> </a:t>
            </a:r>
            <a:r>
              <a:rPr lang="en-US" sz="2000" dirty="0" err="1"/>
              <a:t>ööpäevas</a:t>
            </a:r>
            <a:r>
              <a:rPr lang="en-US" sz="2000" dirty="0"/>
              <a:t> (IE)</a:t>
            </a:r>
          </a:p>
          <a:p>
            <a:pPr lvl="1">
              <a:lnSpc>
                <a:spcPct val="100000"/>
              </a:lnSpc>
              <a:spcBef>
                <a:spcPts val="600"/>
              </a:spcBef>
              <a:spcAft>
                <a:spcPts val="600"/>
              </a:spcAft>
            </a:pPr>
            <a:r>
              <a:rPr lang="en-US" sz="2000" dirty="0"/>
              <a:t>KHT 	120 	g/</a:t>
            </a:r>
            <a:r>
              <a:rPr lang="en-US" sz="2000" dirty="0" err="1"/>
              <a:t>inimese</a:t>
            </a:r>
            <a:r>
              <a:rPr lang="en-US" sz="2000" dirty="0"/>
              <a:t> </a:t>
            </a:r>
            <a:r>
              <a:rPr lang="en-US" sz="2000" dirty="0" err="1"/>
              <a:t>kohta</a:t>
            </a:r>
            <a:r>
              <a:rPr lang="en-US" sz="2000" dirty="0"/>
              <a:t> </a:t>
            </a:r>
            <a:r>
              <a:rPr lang="et-EE" sz="2000" dirty="0"/>
              <a:t> </a:t>
            </a:r>
            <a:r>
              <a:rPr lang="en-US" sz="2000" dirty="0" err="1"/>
              <a:t>ööpäevas</a:t>
            </a:r>
            <a:endParaRPr lang="en-US" sz="2000" dirty="0"/>
          </a:p>
          <a:p>
            <a:pPr lvl="1">
              <a:lnSpc>
                <a:spcPct val="100000"/>
              </a:lnSpc>
              <a:spcBef>
                <a:spcPts val="600"/>
              </a:spcBef>
              <a:spcAft>
                <a:spcPts val="600"/>
              </a:spcAft>
            </a:pPr>
            <a:r>
              <a:rPr lang="en-US" sz="2000" dirty="0" err="1"/>
              <a:t>Heljum</a:t>
            </a:r>
            <a:r>
              <a:rPr lang="en-US" sz="2000" dirty="0"/>
              <a:t>	70 	g/</a:t>
            </a:r>
            <a:r>
              <a:rPr lang="en-US" sz="2000" dirty="0" err="1"/>
              <a:t>inimese</a:t>
            </a:r>
            <a:r>
              <a:rPr lang="en-US" sz="2000" dirty="0"/>
              <a:t> </a:t>
            </a:r>
            <a:r>
              <a:rPr lang="en-US" sz="2000" dirty="0" err="1"/>
              <a:t>kohta</a:t>
            </a:r>
            <a:r>
              <a:rPr lang="en-US" sz="2000" dirty="0"/>
              <a:t> </a:t>
            </a:r>
            <a:r>
              <a:rPr lang="et-EE" sz="2000" dirty="0"/>
              <a:t> </a:t>
            </a:r>
            <a:r>
              <a:rPr lang="en-US" sz="2000" dirty="0" err="1"/>
              <a:t>ööpäevas</a:t>
            </a:r>
            <a:endParaRPr lang="en-US" sz="2000" dirty="0"/>
          </a:p>
          <a:p>
            <a:pPr lvl="1">
              <a:lnSpc>
                <a:spcPct val="100000"/>
              </a:lnSpc>
              <a:spcBef>
                <a:spcPts val="600"/>
              </a:spcBef>
              <a:spcAft>
                <a:spcPts val="600"/>
              </a:spcAft>
            </a:pPr>
            <a:r>
              <a:rPr lang="en-US" sz="2000" dirty="0"/>
              <a:t>NÜLD	11	g/</a:t>
            </a:r>
            <a:r>
              <a:rPr lang="en-US" sz="2000" dirty="0" err="1"/>
              <a:t>inimese</a:t>
            </a:r>
            <a:r>
              <a:rPr lang="en-US" sz="2000" dirty="0"/>
              <a:t> </a:t>
            </a:r>
            <a:r>
              <a:rPr lang="en-US" sz="2000" dirty="0" err="1"/>
              <a:t>kohta</a:t>
            </a:r>
            <a:r>
              <a:rPr lang="en-US" sz="2000" dirty="0"/>
              <a:t> </a:t>
            </a:r>
            <a:r>
              <a:rPr lang="et-EE" sz="2000" dirty="0"/>
              <a:t> </a:t>
            </a:r>
            <a:r>
              <a:rPr lang="en-US" sz="2000" dirty="0" err="1"/>
              <a:t>ööpäevas</a:t>
            </a:r>
            <a:endParaRPr lang="en-US" sz="2000" dirty="0"/>
          </a:p>
          <a:p>
            <a:pPr lvl="1">
              <a:lnSpc>
                <a:spcPct val="100000"/>
              </a:lnSpc>
              <a:spcBef>
                <a:spcPts val="600"/>
              </a:spcBef>
              <a:spcAft>
                <a:spcPts val="600"/>
              </a:spcAft>
            </a:pPr>
            <a:r>
              <a:rPr lang="en-US" sz="2000" dirty="0"/>
              <a:t>PÜLD	1,8	 g/</a:t>
            </a:r>
            <a:r>
              <a:rPr lang="en-US" sz="2000" dirty="0" err="1"/>
              <a:t>inimese</a:t>
            </a:r>
            <a:r>
              <a:rPr lang="en-US" sz="2000" dirty="0"/>
              <a:t> </a:t>
            </a:r>
            <a:r>
              <a:rPr lang="en-US" sz="2000" dirty="0" err="1"/>
              <a:t>kohta</a:t>
            </a:r>
            <a:r>
              <a:rPr lang="en-US" sz="2000" dirty="0"/>
              <a:t> </a:t>
            </a:r>
            <a:r>
              <a:rPr lang="et-EE" sz="2000" dirty="0"/>
              <a:t> </a:t>
            </a:r>
            <a:r>
              <a:rPr lang="en-US" sz="2000" dirty="0" err="1"/>
              <a:t>ööpäevas</a:t>
            </a:r>
            <a:endParaRPr lang="en-US" sz="2400" dirty="0"/>
          </a:p>
          <a:p>
            <a:pPr marL="0" indent="0">
              <a:lnSpc>
                <a:spcPct val="100000"/>
              </a:lnSpc>
              <a:buNone/>
            </a:pPr>
            <a:r>
              <a:rPr lang="et-EE" sz="2400" dirty="0"/>
              <a:t>Kui asumis on väikeettevõtteid või -asutusi, võib vooluhulka ja koormust suurendada 10 % kuni 30 %. Tootmisettevõtete koormus tuleb hinnata täiendavalt. </a:t>
            </a:r>
          </a:p>
          <a:p>
            <a:pPr marL="0" indent="0">
              <a:buNone/>
            </a:pPr>
            <a:endParaRPr lang="en-EE" sz="2400" dirty="0"/>
          </a:p>
        </p:txBody>
      </p:sp>
    </p:spTree>
    <p:extLst>
      <p:ext uri="{BB962C8B-B14F-4D97-AF65-F5344CB8AC3E}">
        <p14:creationId xmlns:p14="http://schemas.microsoft.com/office/powerpoint/2010/main" val="334257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ebaühtlus</a:t>
            </a:r>
            <a:endParaRPr lang="en-US" dirty="0"/>
          </a:p>
        </p:txBody>
      </p:sp>
      <p:pic>
        <p:nvPicPr>
          <p:cNvPr id="5" name="Pilt 4">
            <a:extLst>
              <a:ext uri="{FF2B5EF4-FFF2-40B4-BE49-F238E27FC236}">
                <a16:creationId xmlns:a16="http://schemas.microsoft.com/office/drawing/2014/main" id="{B89A4DE5-EA90-593F-F4D9-91473B803F42}"/>
              </a:ext>
            </a:extLst>
          </p:cNvPr>
          <p:cNvPicPr>
            <a:picLocks noChangeAspect="1"/>
          </p:cNvPicPr>
          <p:nvPr/>
        </p:nvPicPr>
        <p:blipFill>
          <a:blip r:embed="rId3"/>
          <a:stretch>
            <a:fillRect/>
          </a:stretch>
        </p:blipFill>
        <p:spPr>
          <a:xfrm>
            <a:off x="913147" y="1690688"/>
            <a:ext cx="9602032" cy="2633700"/>
          </a:xfrm>
          <a:prstGeom prst="rect">
            <a:avLst/>
          </a:prstGeom>
        </p:spPr>
      </p:pic>
      <p:sp>
        <p:nvSpPr>
          <p:cNvPr id="11" name="TextBox 10">
            <a:extLst>
              <a:ext uri="{FF2B5EF4-FFF2-40B4-BE49-F238E27FC236}">
                <a16:creationId xmlns:a16="http://schemas.microsoft.com/office/drawing/2014/main" id="{D50E6C3A-2E2F-B2E5-9A05-6AEC2E742096}"/>
              </a:ext>
            </a:extLst>
          </p:cNvPr>
          <p:cNvSpPr txBox="1"/>
          <p:nvPr/>
        </p:nvSpPr>
        <p:spPr>
          <a:xfrm>
            <a:off x="913147" y="4519378"/>
            <a:ext cx="10293333" cy="1015663"/>
          </a:xfrm>
          <a:prstGeom prst="rect">
            <a:avLst/>
          </a:prstGeom>
          <a:noFill/>
        </p:spPr>
        <p:txBody>
          <a:bodyPr wrap="square">
            <a:spAutoFit/>
          </a:bodyPr>
          <a:lstStyle/>
          <a:p>
            <a:pPr marL="0" marR="0" lvl="0" indent="0" algn="just" defTabSz="914400" rtl="0" eaLnBrk="1" fontAlgn="auto" latinLnBrk="0" hangingPunct="1">
              <a:spcBef>
                <a:spcPts val="1000"/>
              </a:spcBef>
              <a:spcAft>
                <a:spcPts val="0"/>
              </a:spcAft>
              <a:buClrTx/>
              <a:buSzTx/>
              <a:buFont typeface="Arial" panose="020B0604020202020204" pitchFamily="34" charset="0"/>
              <a:buNone/>
              <a:tabLst/>
              <a:defRPr/>
            </a:pPr>
            <a:r>
              <a:rPr kumimoji="0" lang="et-EE" sz="2000" b="0" i="0" u="none" strike="noStrike" kern="1200" cap="none" spc="0" normalizeH="0" baseline="0" noProof="0" dirty="0">
                <a:ln>
                  <a:noFill/>
                </a:ln>
                <a:solidFill>
                  <a:srgbClr val="323E4F"/>
                </a:solidFill>
                <a:effectLst/>
                <a:uLnTx/>
                <a:uFillTx/>
                <a:latin typeface="Calibri" panose="020F0502020204030204" pitchFamily="34" charset="0"/>
                <a:ea typeface="Times New Roman" panose="02020603050405020304" pitchFamily="18" charset="0"/>
                <a:cs typeface="Times New Roman" panose="02020603050405020304" pitchFamily="18" charset="0"/>
              </a:rPr>
              <a:t>Reovee vooluhulk muutub ajas. Kõikumine võib olla hooajaline (suvi, talv, puhkuseperiood vm) või lühiajaline, nt sademevetest või lume sulamisest tulenev infiltratsioon. Ka ööpäevane vooluhulk kõigub, saavutades maksimumi keskpäeval ning miinimumväärtuse varastel hommikutundidel. </a:t>
            </a:r>
            <a:endParaRPr kumimoji="0" lang="en-US" sz="2000" b="0" i="0" u="none" strike="noStrike" kern="1200" cap="none" spc="0" normalizeH="0" baseline="0" noProof="0" dirty="0">
              <a:ln>
                <a:noFill/>
              </a:ln>
              <a:solidFill>
                <a:srgbClr val="323E4F"/>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725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ebaühtlus</a:t>
            </a:r>
            <a:endParaRPr lang="en-US" dirty="0"/>
          </a:p>
        </p:txBody>
      </p:sp>
      <p:pic>
        <p:nvPicPr>
          <p:cNvPr id="2" name="Sisu kohatäide 1">
            <a:extLst>
              <a:ext uri="{FF2B5EF4-FFF2-40B4-BE49-F238E27FC236}">
                <a16:creationId xmlns:a16="http://schemas.microsoft.com/office/drawing/2014/main" id="{3904251B-D119-2387-97B2-F176F1A1DB2D}"/>
              </a:ext>
            </a:extLst>
          </p:cNvPr>
          <p:cNvPicPr>
            <a:picLocks noGrp="1" noChangeAspect="1"/>
          </p:cNvPicPr>
          <p:nvPr>
            <p:ph idx="1"/>
          </p:nvPr>
        </p:nvPicPr>
        <p:blipFill>
          <a:blip r:embed="rId2"/>
          <a:stretch>
            <a:fillRect/>
          </a:stretch>
        </p:blipFill>
        <p:spPr>
          <a:xfrm>
            <a:off x="1684135" y="1690688"/>
            <a:ext cx="6694893" cy="4097337"/>
          </a:xfrm>
          <a:prstGeom prst="rect">
            <a:avLst/>
          </a:prstGeom>
        </p:spPr>
      </p:pic>
    </p:spTree>
    <p:extLst>
      <p:ext uri="{BB962C8B-B14F-4D97-AF65-F5344CB8AC3E}">
        <p14:creationId xmlns:p14="http://schemas.microsoft.com/office/powerpoint/2010/main" val="1441005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Olmereovesi</a:t>
            </a:r>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8386187" cy="4351338"/>
          </a:xfrm>
        </p:spPr>
        <p:txBody>
          <a:bodyPr anchor="ctr">
            <a:normAutofit/>
          </a:bodyPr>
          <a:lstStyle/>
          <a:p>
            <a:pPr marL="0" indent="0">
              <a:lnSpc>
                <a:spcPct val="100000"/>
              </a:lnSpc>
              <a:buNone/>
            </a:pPr>
            <a:r>
              <a:rPr lang="en-US" sz="3200" dirty="0" err="1"/>
              <a:t>Olmereovesi</a:t>
            </a:r>
            <a:r>
              <a:rPr lang="en-US" sz="3200" dirty="0"/>
              <a:t> </a:t>
            </a:r>
            <a:r>
              <a:rPr lang="en-US" sz="3200" dirty="0" err="1"/>
              <a:t>tekkib</a:t>
            </a:r>
            <a:r>
              <a:rPr lang="en-US" sz="3200" dirty="0"/>
              <a:t> </a:t>
            </a:r>
          </a:p>
          <a:p>
            <a:pPr>
              <a:lnSpc>
                <a:spcPct val="100000"/>
              </a:lnSpc>
            </a:pPr>
            <a:r>
              <a:rPr lang="en-US" sz="3200" dirty="0"/>
              <a:t>Vee </a:t>
            </a:r>
            <a:r>
              <a:rPr lang="en-US" sz="3200" dirty="0" err="1"/>
              <a:t>kasutamisel</a:t>
            </a:r>
            <a:r>
              <a:rPr lang="en-US" sz="3200" dirty="0"/>
              <a:t> </a:t>
            </a:r>
            <a:r>
              <a:rPr lang="en-US" sz="3200" dirty="0" err="1"/>
              <a:t>kodus</a:t>
            </a:r>
            <a:endParaRPr lang="en-US" sz="3200" dirty="0"/>
          </a:p>
          <a:p>
            <a:pPr>
              <a:lnSpc>
                <a:spcPct val="100000"/>
              </a:lnSpc>
            </a:pPr>
            <a:r>
              <a:rPr lang="en-US" sz="3200" dirty="0"/>
              <a:t>Vee </a:t>
            </a:r>
            <a:r>
              <a:rPr lang="en-US" sz="3200" dirty="0" err="1"/>
              <a:t>kasutamisel</a:t>
            </a:r>
            <a:r>
              <a:rPr lang="en-US" sz="3200" dirty="0"/>
              <a:t> </a:t>
            </a:r>
            <a:r>
              <a:rPr lang="en-US" sz="3200" dirty="0" err="1"/>
              <a:t>asutustes</a:t>
            </a:r>
            <a:r>
              <a:rPr lang="en-US" sz="3200" dirty="0"/>
              <a:t> ja </a:t>
            </a:r>
            <a:r>
              <a:rPr lang="en-US" sz="3200" dirty="0" err="1"/>
              <a:t>ettevõtetes</a:t>
            </a:r>
            <a:endParaRPr lang="en-US" sz="3200" dirty="0"/>
          </a:p>
          <a:p>
            <a:pPr>
              <a:lnSpc>
                <a:spcPct val="100000"/>
              </a:lnSpc>
            </a:pPr>
            <a:r>
              <a:rPr lang="en-US" sz="3200" dirty="0" err="1"/>
              <a:t>Tööstuses</a:t>
            </a:r>
            <a:r>
              <a:rPr lang="en-US" sz="3200" dirty="0"/>
              <a:t> </a:t>
            </a:r>
            <a:r>
              <a:rPr lang="en-US" sz="3200" dirty="0" err="1"/>
              <a:t>kui</a:t>
            </a:r>
            <a:r>
              <a:rPr lang="en-US" sz="3200" dirty="0"/>
              <a:t> </a:t>
            </a:r>
            <a:r>
              <a:rPr lang="en-US" sz="3200" dirty="0" err="1"/>
              <a:t>vett</a:t>
            </a:r>
            <a:r>
              <a:rPr lang="en-US" sz="3200" dirty="0"/>
              <a:t> </a:t>
            </a:r>
            <a:r>
              <a:rPr lang="en-US" sz="3200" dirty="0" err="1"/>
              <a:t>kasutatakse</a:t>
            </a:r>
            <a:r>
              <a:rPr lang="en-US" sz="3200" dirty="0"/>
              <a:t> </a:t>
            </a:r>
            <a:r>
              <a:rPr lang="en-US" sz="3200" dirty="0" err="1"/>
              <a:t>olme</a:t>
            </a:r>
            <a:r>
              <a:rPr lang="en-US" sz="3200" dirty="0"/>
              <a:t> </a:t>
            </a:r>
            <a:r>
              <a:rPr lang="en-US" sz="3200" dirty="0" err="1"/>
              <a:t>eesmärkidel</a:t>
            </a:r>
            <a:r>
              <a:rPr lang="en-US" sz="3200" dirty="0"/>
              <a:t> (</a:t>
            </a:r>
            <a:r>
              <a:rPr lang="en-US" sz="3200" dirty="0" err="1"/>
              <a:t>pesuks</a:t>
            </a:r>
            <a:r>
              <a:rPr lang="en-US" sz="3200" dirty="0"/>
              <a:t>, WC, </a:t>
            </a:r>
            <a:r>
              <a:rPr lang="en-US" sz="3200" dirty="0" err="1"/>
              <a:t>jne</a:t>
            </a:r>
            <a:r>
              <a:rPr lang="en-US" sz="3200" dirty="0"/>
              <a:t>.)</a:t>
            </a:r>
            <a:endParaRPr lang="en-EE" sz="3200" dirty="0"/>
          </a:p>
        </p:txBody>
      </p:sp>
    </p:spTree>
    <p:extLst>
      <p:ext uri="{BB962C8B-B14F-4D97-AF65-F5344CB8AC3E}">
        <p14:creationId xmlns:p14="http://schemas.microsoft.com/office/powerpoint/2010/main" val="3184408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maksimaalse</a:t>
            </a:r>
            <a:r>
              <a:rPr lang="en-US" dirty="0"/>
              <a:t> </a:t>
            </a:r>
            <a:r>
              <a:rPr lang="en-US" dirty="0" err="1"/>
              <a:t>koguse</a:t>
            </a:r>
            <a:r>
              <a:rPr lang="en-US" dirty="0"/>
              <a:t> </a:t>
            </a:r>
            <a:r>
              <a:rPr lang="en-US" dirty="0" err="1"/>
              <a:t>arvutus</a:t>
            </a:r>
            <a:endParaRPr lang="en-US" dirty="0"/>
          </a:p>
        </p:txBody>
      </p:sp>
      <p:sp>
        <p:nvSpPr>
          <p:cNvPr id="2" name="Sisu kohatäide 26">
            <a:extLst>
              <a:ext uri="{FF2B5EF4-FFF2-40B4-BE49-F238E27FC236}">
                <a16:creationId xmlns:a16="http://schemas.microsoft.com/office/drawing/2014/main" id="{2DC99F5D-922B-B6E2-918E-C36A01CB186A}"/>
              </a:ext>
            </a:extLst>
          </p:cNvPr>
          <p:cNvSpPr>
            <a:spLocks noGrp="1"/>
          </p:cNvSpPr>
          <p:nvPr>
            <p:ph idx="1"/>
          </p:nvPr>
        </p:nvSpPr>
        <p:spPr>
          <a:xfrm>
            <a:off x="838200" y="1825625"/>
            <a:ext cx="9627824" cy="4351338"/>
          </a:xfrm>
        </p:spPr>
        <p:txBody>
          <a:bodyPr>
            <a:noAutofit/>
          </a:bodyPr>
          <a:lstStyle/>
          <a:p>
            <a:pPr marL="0" indent="0">
              <a:lnSpc>
                <a:spcPct val="100000"/>
              </a:lnSpc>
              <a:spcBef>
                <a:spcPts val="600"/>
              </a:spcBef>
              <a:spcAft>
                <a:spcPts val="600"/>
              </a:spcAft>
              <a:buClr>
                <a:srgbClr val="E4067E"/>
              </a:buClr>
              <a:buNone/>
              <a:defRPr/>
            </a:pPr>
            <a:r>
              <a:rPr lang="en-US" altLang="en-US" sz="2400" dirty="0">
                <a:solidFill>
                  <a:srgbClr val="323E4F"/>
                </a:solidFill>
                <a:latin typeface="Calibri" panose="020F0502020204030204" pitchFamily="34" charset="0"/>
                <a:cs typeface="Times New Roman" panose="02020603050405020304" pitchFamily="18" charset="0"/>
              </a:rPr>
              <a:t>M</a:t>
            </a:r>
            <a:r>
              <a:rPr lang="et-EE" altLang="en-US" sz="2400" dirty="0" err="1">
                <a:solidFill>
                  <a:srgbClr val="323E4F"/>
                </a:solidFill>
                <a:latin typeface="Calibri" panose="020F0502020204030204" pitchFamily="34" charset="0"/>
                <a:cs typeface="Times New Roman" panose="02020603050405020304" pitchFamily="18" charset="0"/>
              </a:rPr>
              <a:t>aksimaalne</a:t>
            </a:r>
            <a:r>
              <a:rPr lang="et-EE" altLang="en-US" sz="2400" dirty="0">
                <a:solidFill>
                  <a:srgbClr val="323E4F"/>
                </a:solidFill>
                <a:latin typeface="Calibri" panose="020F0502020204030204" pitchFamily="34" charset="0"/>
                <a:cs typeface="Times New Roman" panose="02020603050405020304" pitchFamily="18" charset="0"/>
              </a:rPr>
              <a:t> vooluhulk reoveepuhastisse  </a:t>
            </a:r>
            <a:r>
              <a:rPr lang="en-US" altLang="en-US" sz="2400" dirty="0" err="1">
                <a:solidFill>
                  <a:srgbClr val="323E4F"/>
                </a:solidFill>
                <a:latin typeface="Calibri" panose="020F0502020204030204" pitchFamily="34" charset="0"/>
                <a:cs typeface="Times New Roman" panose="02020603050405020304" pitchFamily="18" charset="0"/>
              </a:rPr>
              <a:t>lahkvoolse</a:t>
            </a:r>
            <a:r>
              <a:rPr lang="en-US" altLang="en-US" sz="2400" dirty="0">
                <a:solidFill>
                  <a:srgbClr val="323E4F"/>
                </a:solidFill>
                <a:latin typeface="Calibri" panose="020F0502020204030204" pitchFamily="34" charset="0"/>
                <a:cs typeface="Times New Roman" panose="02020603050405020304" pitchFamily="18" charset="0"/>
              </a:rPr>
              <a:t> </a:t>
            </a:r>
            <a:r>
              <a:rPr lang="en-US" altLang="en-US" sz="2400" dirty="0" err="1">
                <a:solidFill>
                  <a:srgbClr val="323E4F"/>
                </a:solidFill>
                <a:latin typeface="Calibri" panose="020F0502020204030204" pitchFamily="34" charset="0"/>
                <a:cs typeface="Times New Roman" panose="02020603050405020304" pitchFamily="18" charset="0"/>
              </a:rPr>
              <a:t>kanalisatsiooni</a:t>
            </a:r>
            <a:r>
              <a:rPr lang="en-US" altLang="en-US" sz="2400" dirty="0">
                <a:solidFill>
                  <a:srgbClr val="323E4F"/>
                </a:solidFill>
                <a:latin typeface="Calibri" panose="020F0502020204030204" pitchFamily="34" charset="0"/>
                <a:cs typeface="Times New Roman" panose="02020603050405020304" pitchFamily="18" charset="0"/>
              </a:rPr>
              <a:t> </a:t>
            </a:r>
            <a:r>
              <a:rPr lang="en-US" altLang="en-US" sz="2400" dirty="0" err="1">
                <a:solidFill>
                  <a:srgbClr val="323E4F"/>
                </a:solidFill>
                <a:latin typeface="Calibri" panose="020F0502020204030204" pitchFamily="34" charset="0"/>
                <a:cs typeface="Times New Roman" panose="02020603050405020304" pitchFamily="18" charset="0"/>
              </a:rPr>
              <a:t>korral</a:t>
            </a:r>
            <a:r>
              <a:rPr lang="et-EE" altLang="en-US" sz="2400" dirty="0">
                <a:solidFill>
                  <a:srgbClr val="323E4F"/>
                </a:solidFill>
                <a:latin typeface="Calibri" panose="020F0502020204030204" pitchFamily="34" charset="0"/>
                <a:cs typeface="Times New Roman" panose="02020603050405020304" pitchFamily="18" charset="0"/>
              </a:rPr>
              <a:t>:</a:t>
            </a:r>
            <a:endParaRPr lang="en-US" altLang="en-US" sz="2400" dirty="0">
              <a:solidFill>
                <a:srgbClr val="323E4F"/>
              </a:solidFill>
              <a:latin typeface="Calibri" panose="020F0502020204030204" pitchFamily="34" charset="0"/>
              <a:cs typeface="Times New Roman" panose="02020603050405020304" pitchFamily="18" charset="0"/>
            </a:endParaRPr>
          </a:p>
          <a:p>
            <a:pPr marL="0" indent="0">
              <a:lnSpc>
                <a:spcPct val="100000"/>
              </a:lnSpc>
              <a:spcBef>
                <a:spcPts val="600"/>
              </a:spcBef>
              <a:spcAft>
                <a:spcPts val="600"/>
              </a:spcAft>
              <a:buClr>
                <a:srgbClr val="E4067E"/>
              </a:buClr>
              <a:buNone/>
              <a:defRPr/>
            </a:pPr>
            <a:endParaRPr lang="et-EE" altLang="en-US" sz="2400" dirty="0">
              <a:solidFill>
                <a:srgbClr val="323E4F"/>
              </a:solidFill>
              <a:latin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Aft>
                <a:spcPts val="1000"/>
              </a:spcAft>
              <a:buClr>
                <a:srgbClr val="E4067E"/>
              </a:buClr>
              <a:buSzTx/>
              <a:buFont typeface="Wingdings" panose="05000000000000000000" pitchFamily="2" charset="2"/>
              <a:buNone/>
              <a:tabLst>
                <a:tab pos="5941060" algn="l"/>
              </a:tabLst>
              <a:defRPr/>
            </a:pPr>
            <a:r>
              <a:rPr kumimoji="0" lang="et-EE" altLang="en-US" sz="2400"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sz="2400" b="0" i="1"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h</a:t>
            </a:r>
            <a:r>
              <a:rPr kumimoji="0" lang="et-EE" altLang="en-US" sz="2400"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a:t>
            </a:r>
            <a:r>
              <a:rPr kumimoji="0" lang="et-EE" altLang="en-US" sz="2400" b="0" i="1"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max</a:t>
            </a:r>
            <a:r>
              <a:rPr kumimoji="0" lang="et-EE" altLang="en-US" sz="2400"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24 × </a:t>
            </a:r>
            <a:r>
              <a:rPr kumimoji="0" lang="et-EE" altLang="en-US" sz="2400"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sz="2400" b="0" i="1"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d</a:t>
            </a:r>
            <a:r>
              <a:rPr kumimoji="0" lang="et-EE" altLang="en-US" sz="2400"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VA </a:t>
            </a:r>
            <a:r>
              <a:rPr kumimoji="0" lang="et-EE" altLang="en-US" sz="2400" b="0" i="1"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k</a:t>
            </a:r>
            <a:r>
              <a:rPr kumimoji="0" lang="et-EE" altLang="en-US" sz="2400"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a:t>
            </a:r>
            <a:r>
              <a:rPr kumimoji="0" lang="et-EE" altLang="en-US" sz="2400" b="0" i="1"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max</a:t>
            </a:r>
            <a:r>
              <a:rPr kumimoji="0" lang="et-EE" altLang="en-US" sz="2400"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 Q</a:t>
            </a:r>
            <a:r>
              <a:rPr kumimoji="0" lang="et-EE" altLang="en-US" sz="2400" b="0" i="1"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V</a:t>
            </a:r>
            <a:r>
              <a:rPr kumimoji="0" lang="et-EE" altLang="en-US" sz="2400"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 </a:t>
            </a:r>
            <a:r>
              <a:rPr kumimoji="0" lang="et-EE" altLang="en-US" sz="2400"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sz="2400" b="0" i="1"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V</a:t>
            </a:r>
            <a:r>
              <a:rPr kumimoji="0" lang="et-EE" altLang="en-US" sz="2400" b="0" i="0"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a:t>
            </a:r>
            <a:r>
              <a:rPr kumimoji="0" lang="et-EE" altLang="en-US" sz="2400" b="0" i="1"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lah</a:t>
            </a:r>
            <a:r>
              <a:rPr kumimoji="0" lang="et-EE" altLang="en-US" sz="2400" b="0" i="0"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sz="2400"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[L/s]</a:t>
            </a:r>
            <a:r>
              <a:rPr kumimoji="0" lang="et-EE" altLang="en-US" sz="2400" b="0" i="0" u="none" strike="noStrike" kern="1200" cap="none" spc="0" normalizeH="0" baseline="0" noProof="0" dirty="0">
                <a:ln>
                  <a:noFill/>
                </a:ln>
                <a:solidFill>
                  <a:srgbClr val="332B60"/>
                </a:solidFill>
                <a:effectLst/>
                <a:uLnTx/>
                <a:uFillTx/>
                <a:latin typeface="Cambria" panose="02040503050406030204" pitchFamily="18" charset="0"/>
                <a:ea typeface="MS Mincho" panose="02020609040205080304" pitchFamily="49" charset="-128"/>
                <a:cs typeface="Arial" panose="020B0604020202020204" pitchFamily="34" charset="0"/>
              </a:rPr>
              <a:t>	</a:t>
            </a:r>
            <a:endParaRPr kumimoji="0" lang="en-US" altLang="en-US" sz="2400" b="0" i="0" u="none" strike="noStrike" kern="1200" cap="none" spc="0" normalizeH="0" baseline="0" noProof="0" dirty="0">
              <a:ln>
                <a:noFill/>
              </a:ln>
              <a:solidFill>
                <a:srgbClr val="332B60"/>
              </a:solidFill>
              <a:effectLst/>
              <a:uLnTx/>
              <a:uFillTx/>
              <a:latin typeface="Cambria" panose="02040503050406030204" pitchFamily="18" charset="0"/>
              <a:ea typeface="MS Mincho" panose="02020609040205080304" pitchFamily="49" charset="-128"/>
              <a:cs typeface="Arial" panose="020B0604020202020204" pitchFamily="34" charset="0"/>
            </a:endParaRPr>
          </a:p>
          <a:p>
            <a:pPr marL="0" marR="0" lvl="0" indent="0" algn="ctr" defTabSz="914400" rtl="0" eaLnBrk="1" fontAlgn="auto" latinLnBrk="0" hangingPunct="1">
              <a:lnSpc>
                <a:spcPct val="100000"/>
              </a:lnSpc>
              <a:spcAft>
                <a:spcPts val="1000"/>
              </a:spcAft>
              <a:buClr>
                <a:srgbClr val="E4067E"/>
              </a:buClr>
              <a:buSzTx/>
              <a:buFont typeface="Wingdings" panose="05000000000000000000" pitchFamily="2" charset="2"/>
              <a:buNone/>
              <a:tabLst>
                <a:tab pos="5941060" algn="l"/>
              </a:tabLst>
              <a:defRPr/>
            </a:pPr>
            <a:endParaRPr kumimoji="0" lang="en-US" altLang="en-US" sz="2400" b="0" i="0" u="none" strike="noStrike" kern="1200" cap="none" spc="0" normalizeH="0" baseline="0" noProof="0" dirty="0">
              <a:ln>
                <a:noFill/>
              </a:ln>
              <a:solidFill>
                <a:srgbClr val="332B60"/>
              </a:solidFill>
              <a:effectLst/>
              <a:uLnTx/>
              <a:uFillTx/>
              <a:latin typeface="Cambria" panose="02040503050406030204" pitchFamily="18" charset="0"/>
              <a:ea typeface="MS Mincho" panose="02020609040205080304" pitchFamily="49" charset="-128"/>
              <a:cs typeface="Arial" panose="020B0604020202020204" pitchFamily="34" charset="0"/>
            </a:endParaRPr>
          </a:p>
          <a:p>
            <a:pPr marL="457200" lvl="1" indent="0" algn="just">
              <a:lnSpc>
                <a:spcPct val="100000"/>
              </a:lnSpc>
              <a:spcBef>
                <a:spcPts val="600"/>
              </a:spcBef>
              <a:spcAft>
                <a:spcPts val="1200"/>
              </a:spcAft>
              <a:buNone/>
              <a:defRPr/>
            </a:pPr>
            <a:r>
              <a:rPr kumimoji="0" lang="et-EE" altLang="en-US"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b="0" i="1"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h</a:t>
            </a:r>
            <a:r>
              <a:rPr kumimoji="0" lang="et-EE" altLang="en-US"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a:t>
            </a:r>
            <a:r>
              <a:rPr kumimoji="0" lang="et-EE" altLang="en-US" b="0" i="1"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max</a:t>
            </a:r>
            <a:r>
              <a:rPr lang="en-US" altLang="en-US" baseline="-25000" dirty="0">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on maksimaalne vooluhulk (L/s) (m</a:t>
            </a:r>
            <a:r>
              <a:rPr kumimoji="0" lang="et-EE" altLang="en-US" b="0" i="0" u="none" strike="noStrike" kern="1200" cap="none" spc="0" normalizeH="0" baseline="30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3</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/h);</a:t>
            </a:r>
          </a:p>
          <a:p>
            <a:pPr marL="457200" lvl="1" indent="0" algn="just">
              <a:lnSpc>
                <a:spcPct val="100000"/>
              </a:lnSpc>
              <a:spcAft>
                <a:spcPts val="1200"/>
              </a:spcAft>
              <a:buNone/>
              <a:defRPr/>
            </a:pPr>
            <a:r>
              <a:rPr kumimoji="0" lang="et-EE" altLang="en-US"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VA </a:t>
            </a:r>
            <a:r>
              <a:rPr kumimoji="0" lang="et-EE" altLang="en-US" b="0" i="1"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k,max</a:t>
            </a:r>
            <a:r>
              <a:rPr lang="en-US" altLang="en-US" dirty="0">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on maksimaalse koormuse tegur (h/d);</a:t>
            </a:r>
          </a:p>
          <a:p>
            <a:pPr marL="457200" lvl="1" indent="0" algn="just">
              <a:lnSpc>
                <a:spcPct val="100000"/>
              </a:lnSpc>
              <a:spcAft>
                <a:spcPts val="1200"/>
              </a:spcAft>
              <a:buNone/>
              <a:defRPr/>
            </a:pPr>
            <a:r>
              <a:rPr kumimoji="0" lang="et-EE" altLang="en-US" b="0" i="1"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b="0" i="0" u="none" strike="noStrike" kern="1200" cap="none" spc="0" normalizeH="0" baseline="-2500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V</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n-US"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on võimalik </a:t>
            </a:r>
            <a:r>
              <a:rPr kumimoji="0" lang="et-EE" altLang="en-US" b="0" i="0"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võõrvee</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sisselekke</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 vooluhulk (L/s);</a:t>
            </a:r>
          </a:p>
          <a:p>
            <a:pPr marL="457200" lvl="1" indent="0" algn="just">
              <a:lnSpc>
                <a:spcPct val="100000"/>
              </a:lnSpc>
              <a:spcAft>
                <a:spcPts val="1200"/>
              </a:spcAft>
              <a:buNone/>
              <a:defRPr/>
            </a:pPr>
            <a:r>
              <a:rPr kumimoji="0" lang="et-EE" altLang="en-US" b="0" i="1" u="none" strike="noStrike" kern="1200" cap="none" spc="0" normalizeH="0" baseline="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Q</a:t>
            </a:r>
            <a:r>
              <a:rPr kumimoji="0" lang="et-EE" altLang="en-US" b="0" i="0" u="none" strike="noStrike" kern="1200" cap="none" spc="0" normalizeH="0" baseline="-25000" noProof="0" dirty="0" err="1">
                <a:ln>
                  <a:noFill/>
                </a:ln>
                <a:effectLst/>
                <a:uLnTx/>
                <a:uFillTx/>
                <a:latin typeface="Cambria" panose="02040503050406030204" pitchFamily="18" charset="0"/>
                <a:ea typeface="MS Mincho" panose="02020609040205080304" pitchFamily="49" charset="-128"/>
                <a:cs typeface="Arial" panose="020B0604020202020204" pitchFamily="34" charset="0"/>
              </a:rPr>
              <a:t>V,lah</a:t>
            </a:r>
            <a:r>
              <a:rPr lang="en-US" altLang="en-US" baseline="-25000" dirty="0">
                <a:latin typeface="Cambria" panose="02040503050406030204" pitchFamily="18" charset="0"/>
                <a:ea typeface="MS Mincho" panose="02020609040205080304" pitchFamily="49" charset="-128"/>
                <a:cs typeface="Arial" panose="020B0604020202020204" pitchFamily="34" charset="0"/>
              </a:rPr>
              <a:t> 	</a:t>
            </a:r>
            <a:r>
              <a:rPr kumimoji="0" lang="et-EE" altLang="en-US" b="0" i="0" u="none" strike="noStrike" kern="1200" cap="none" spc="0" normalizeH="0" baseline="0" noProof="0" dirty="0">
                <a:ln>
                  <a:noFill/>
                </a:ln>
                <a:effectLst/>
                <a:uLnTx/>
                <a:uFillTx/>
                <a:latin typeface="Cambria" panose="02040503050406030204" pitchFamily="18" charset="0"/>
                <a:ea typeface="MS Mincho" panose="02020609040205080304" pitchFamily="49" charset="-128"/>
                <a:cs typeface="Arial" panose="020B0604020202020204" pitchFamily="34" charset="0"/>
              </a:rPr>
              <a:t>on võimalik sademevee vooluhulk (L/s);</a:t>
            </a:r>
          </a:p>
          <a:p>
            <a:pPr marL="0" indent="0" algn="just">
              <a:lnSpc>
                <a:spcPct val="120000"/>
              </a:lnSpc>
              <a:spcAft>
                <a:spcPts val="1200"/>
              </a:spcAft>
              <a:buNone/>
            </a:pPr>
            <a:endParaRPr lang="fi-FI" sz="1800" dirty="0"/>
          </a:p>
        </p:txBody>
      </p:sp>
    </p:spTree>
    <p:extLst>
      <p:ext uri="{BB962C8B-B14F-4D97-AF65-F5344CB8AC3E}">
        <p14:creationId xmlns:p14="http://schemas.microsoft.com/office/powerpoint/2010/main" val="378194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Reovee </a:t>
            </a:r>
            <a:r>
              <a:rPr lang="en-US" dirty="0" err="1"/>
              <a:t>maksimaalse</a:t>
            </a:r>
            <a:r>
              <a:rPr lang="en-US" dirty="0"/>
              <a:t> </a:t>
            </a:r>
            <a:r>
              <a:rPr lang="en-US" dirty="0" err="1"/>
              <a:t>koguse</a:t>
            </a:r>
            <a:r>
              <a:rPr lang="en-US" dirty="0"/>
              <a:t> </a:t>
            </a:r>
            <a:r>
              <a:rPr lang="en-US" dirty="0" err="1"/>
              <a:t>arvutus</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690688"/>
            <a:ext cx="8386187" cy="831448"/>
          </a:xfrm>
        </p:spPr>
        <p:txBody>
          <a:bodyPr anchor="ctr">
            <a:normAutofit/>
          </a:bodyPr>
          <a:lstStyle/>
          <a:p>
            <a:pPr marL="0" indent="0">
              <a:buNone/>
            </a:pPr>
            <a:r>
              <a:rPr lang="en-US" altLang="en-US" sz="2400" dirty="0">
                <a:solidFill>
                  <a:srgbClr val="323E4F"/>
                </a:solidFill>
                <a:latin typeface="Calibri" panose="020F0502020204030204" pitchFamily="34" charset="0"/>
                <a:cs typeface="Times New Roman" panose="02020603050405020304" pitchFamily="18" charset="0"/>
              </a:rPr>
              <a:t>Maksimaalse </a:t>
            </a:r>
            <a:r>
              <a:rPr lang="en-US" altLang="en-US" sz="2400" dirty="0" err="1">
                <a:solidFill>
                  <a:srgbClr val="323E4F"/>
                </a:solidFill>
                <a:latin typeface="Calibri" panose="020F0502020204030204" pitchFamily="34" charset="0"/>
                <a:cs typeface="Times New Roman" panose="02020603050405020304" pitchFamily="18" charset="0"/>
              </a:rPr>
              <a:t>koormuse</a:t>
            </a:r>
            <a:r>
              <a:rPr lang="en-US" altLang="en-US" sz="2400" dirty="0">
                <a:solidFill>
                  <a:srgbClr val="323E4F"/>
                </a:solidFill>
                <a:latin typeface="Calibri" panose="020F0502020204030204" pitchFamily="34" charset="0"/>
                <a:cs typeface="Times New Roman" panose="02020603050405020304" pitchFamily="18" charset="0"/>
              </a:rPr>
              <a:t> </a:t>
            </a:r>
            <a:r>
              <a:rPr lang="en-US" altLang="en-US" sz="2400" dirty="0" err="1">
                <a:solidFill>
                  <a:srgbClr val="323E4F"/>
                </a:solidFill>
                <a:latin typeface="Calibri" panose="020F0502020204030204" pitchFamily="34" charset="0"/>
                <a:cs typeface="Times New Roman" panose="02020603050405020304" pitchFamily="18" charset="0"/>
              </a:rPr>
              <a:t>tegur</a:t>
            </a:r>
            <a:r>
              <a:rPr lang="en-US" altLang="en-US" sz="2400" dirty="0">
                <a:solidFill>
                  <a:srgbClr val="323E4F"/>
                </a:solidFill>
                <a:latin typeface="Calibri" panose="020F0502020204030204" pitchFamily="34" charset="0"/>
                <a:cs typeface="Times New Roman" panose="02020603050405020304" pitchFamily="18" charset="0"/>
              </a:rPr>
              <a:t> (h/d)</a:t>
            </a:r>
            <a:endParaRPr lang="fi-FI" sz="1800" dirty="0"/>
          </a:p>
          <a:p>
            <a:pPr marL="0" indent="0">
              <a:buNone/>
            </a:pPr>
            <a:endParaRPr lang="en-EE" sz="2400" dirty="0"/>
          </a:p>
        </p:txBody>
      </p:sp>
      <p:pic>
        <p:nvPicPr>
          <p:cNvPr id="2" name="Pilt 1">
            <a:extLst>
              <a:ext uri="{FF2B5EF4-FFF2-40B4-BE49-F238E27FC236}">
                <a16:creationId xmlns:a16="http://schemas.microsoft.com/office/drawing/2014/main" id="{9B744E56-C653-800B-3A18-E9220996DA81}"/>
              </a:ext>
            </a:extLst>
          </p:cNvPr>
          <p:cNvPicPr>
            <a:picLocks noChangeAspect="1"/>
          </p:cNvPicPr>
          <p:nvPr/>
        </p:nvPicPr>
        <p:blipFill>
          <a:blip r:embed="rId2"/>
          <a:stretch>
            <a:fillRect/>
          </a:stretch>
        </p:blipFill>
        <p:spPr>
          <a:xfrm>
            <a:off x="1658948" y="2284413"/>
            <a:ext cx="7032876" cy="4028272"/>
          </a:xfrm>
          <a:prstGeom prst="rect">
            <a:avLst/>
          </a:prstGeom>
        </p:spPr>
      </p:pic>
    </p:spTree>
    <p:extLst>
      <p:ext uri="{BB962C8B-B14F-4D97-AF65-F5344CB8AC3E}">
        <p14:creationId xmlns:p14="http://schemas.microsoft.com/office/powerpoint/2010/main" val="1344544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Võõrvee</a:t>
            </a:r>
            <a:r>
              <a:rPr lang="en-US" dirty="0"/>
              <a:t> </a:t>
            </a:r>
            <a:r>
              <a:rPr lang="en-US" dirty="0" err="1"/>
              <a:t>koguse</a:t>
            </a:r>
            <a:r>
              <a:rPr lang="en-US" dirty="0"/>
              <a:t> </a:t>
            </a:r>
            <a:r>
              <a:rPr lang="en-US" dirty="0" err="1"/>
              <a:t>arvutus</a:t>
            </a:r>
            <a:endParaRPr lang="en-US" dirty="0"/>
          </a:p>
        </p:txBody>
      </p:sp>
      <p:sp>
        <p:nvSpPr>
          <p:cNvPr id="2" name="Sisu kohatäide 26">
            <a:extLst>
              <a:ext uri="{FF2B5EF4-FFF2-40B4-BE49-F238E27FC236}">
                <a16:creationId xmlns:a16="http://schemas.microsoft.com/office/drawing/2014/main" id="{FCC6E35E-A07E-7235-4FFD-3F3D96967CAB}"/>
              </a:ext>
            </a:extLst>
          </p:cNvPr>
          <p:cNvSpPr>
            <a:spLocks noGrp="1"/>
          </p:cNvSpPr>
          <p:nvPr>
            <p:ph idx="1"/>
          </p:nvPr>
        </p:nvSpPr>
        <p:spPr>
          <a:xfrm>
            <a:off x="838200" y="1690688"/>
            <a:ext cx="9662327" cy="4097337"/>
          </a:xfrm>
        </p:spPr>
        <p:txBody>
          <a:bodyPr>
            <a:noAutofit/>
          </a:bodyPr>
          <a:lstStyle/>
          <a:p>
            <a:pPr marL="0" indent="0">
              <a:lnSpc>
                <a:spcPct val="100000"/>
              </a:lnSpc>
              <a:buNone/>
            </a:pPr>
            <a:r>
              <a:rPr lang="et-EE" sz="2400" b="0" i="0" u="none" strike="noStrike" baseline="0" dirty="0" err="1">
                <a:solidFill>
                  <a:srgbClr val="000000"/>
                </a:solidFill>
                <a:latin typeface="Cambria" panose="02040503050406030204" pitchFamily="18" charset="0"/>
              </a:rPr>
              <a:t>Võõrvee</a:t>
            </a:r>
            <a:r>
              <a:rPr lang="et-EE" sz="2400" b="0" i="0" u="none" strike="noStrike" baseline="0" dirty="0">
                <a:solidFill>
                  <a:srgbClr val="000000"/>
                </a:solidFill>
                <a:latin typeface="Cambria" panose="02040503050406030204" pitchFamily="18" charset="0"/>
              </a:rPr>
              <a:t> (</a:t>
            </a:r>
            <a:r>
              <a:rPr lang="et-EE" sz="2400" b="0" i="0" u="none" strike="noStrike" baseline="0" dirty="0" err="1">
                <a:solidFill>
                  <a:srgbClr val="000000"/>
                </a:solidFill>
                <a:latin typeface="Cambria" panose="02040503050406030204" pitchFamily="18" charset="0"/>
              </a:rPr>
              <a:t>imbvee</a:t>
            </a:r>
            <a:r>
              <a:rPr lang="et-EE" sz="2400" b="0" i="0" u="none" strike="noStrike" baseline="0" dirty="0">
                <a:solidFill>
                  <a:srgbClr val="000000"/>
                </a:solidFill>
                <a:latin typeface="Cambria" panose="02040503050406030204" pitchFamily="18" charset="0"/>
              </a:rPr>
              <a:t>) </a:t>
            </a:r>
            <a:r>
              <a:rPr lang="et-EE" sz="2400" b="0" i="0" u="none" strike="noStrike" baseline="0" dirty="0" err="1">
                <a:solidFill>
                  <a:srgbClr val="000000"/>
                </a:solidFill>
                <a:latin typeface="Cambria" panose="02040503050406030204" pitchFamily="18" charset="0"/>
              </a:rPr>
              <a:t>sisselekke</a:t>
            </a:r>
            <a:r>
              <a:rPr lang="et-EE" sz="2400" b="0" i="0" u="none" strike="noStrike" baseline="0" dirty="0">
                <a:solidFill>
                  <a:srgbClr val="000000"/>
                </a:solidFill>
                <a:latin typeface="Cambria" panose="02040503050406030204" pitchFamily="18" charset="0"/>
              </a:rPr>
              <a:t> </a:t>
            </a:r>
            <a:r>
              <a:rPr lang="et-EE" sz="2400" b="0" i="1" u="none" strike="noStrike" baseline="0" dirty="0">
                <a:solidFill>
                  <a:srgbClr val="000000"/>
                </a:solidFill>
                <a:latin typeface="Cambria" panose="02040503050406030204" pitchFamily="18" charset="0"/>
              </a:rPr>
              <a:t>Q</a:t>
            </a:r>
            <a:r>
              <a:rPr lang="et-EE" sz="2400" b="0" i="0" u="none" strike="noStrike" baseline="-25000" dirty="0">
                <a:solidFill>
                  <a:srgbClr val="000000"/>
                </a:solidFill>
                <a:latin typeface="Cambria" panose="02040503050406030204" pitchFamily="18" charset="0"/>
              </a:rPr>
              <a:t>V</a:t>
            </a:r>
            <a:r>
              <a:rPr lang="et-EE" sz="2400" b="0" i="0" u="none" strike="noStrike" baseline="0" dirty="0">
                <a:solidFill>
                  <a:srgbClr val="000000"/>
                </a:solidFill>
                <a:latin typeface="Cambria" panose="02040503050406030204" pitchFamily="18" charset="0"/>
              </a:rPr>
              <a:t> ja sademevee </a:t>
            </a:r>
            <a:r>
              <a:rPr lang="et-EE" sz="2400" b="0" i="1" u="none" strike="noStrike" baseline="0" dirty="0">
                <a:solidFill>
                  <a:srgbClr val="000000"/>
                </a:solidFill>
                <a:latin typeface="Cambria" panose="02040503050406030204" pitchFamily="18" charset="0"/>
              </a:rPr>
              <a:t>Q</a:t>
            </a:r>
            <a:r>
              <a:rPr lang="et-EE" sz="2400" b="0" i="0" u="none" strike="noStrike" baseline="-25000" dirty="0">
                <a:solidFill>
                  <a:srgbClr val="000000"/>
                </a:solidFill>
                <a:latin typeface="Cambria" panose="02040503050406030204" pitchFamily="18" charset="0"/>
              </a:rPr>
              <a:t>V</a:t>
            </a:r>
            <a:r>
              <a:rPr lang="et-EE" sz="2400" b="0" i="0" u="none" strike="noStrike" baseline="0" dirty="0">
                <a:solidFill>
                  <a:srgbClr val="000000"/>
                </a:solidFill>
                <a:latin typeface="Cambria" panose="02040503050406030204" pitchFamily="18" charset="0"/>
              </a:rPr>
              <a:t>,</a:t>
            </a:r>
            <a:r>
              <a:rPr lang="et-EE" sz="2400" b="0" i="0" u="none" strike="noStrike" baseline="-25000" dirty="0">
                <a:solidFill>
                  <a:srgbClr val="000000"/>
                </a:solidFill>
                <a:latin typeface="Cambria" panose="02040503050406030204" pitchFamily="18" charset="0"/>
              </a:rPr>
              <a:t>lah</a:t>
            </a:r>
            <a:r>
              <a:rPr lang="et-EE" sz="2400" b="0" i="0" u="none" strike="noStrike" baseline="0" dirty="0">
                <a:solidFill>
                  <a:srgbClr val="000000"/>
                </a:solidFill>
                <a:latin typeface="Cambria" panose="02040503050406030204" pitchFamily="18" charset="0"/>
              </a:rPr>
              <a:t> vooluhulgad, mida lahkvoolse kanalisatsiooni korral ei saa vältida, leitakse </a:t>
            </a:r>
            <a:r>
              <a:rPr lang="en-US" sz="2400" b="0" i="0" u="none" strike="noStrike" baseline="0" dirty="0" err="1">
                <a:solidFill>
                  <a:srgbClr val="000000"/>
                </a:solidFill>
                <a:latin typeface="Cambria" panose="02040503050406030204" pitchFamily="18" charset="0"/>
              </a:rPr>
              <a:t>järgnevate</a:t>
            </a:r>
            <a:r>
              <a:rPr lang="en-US" sz="2400" b="0" i="0" u="none" strike="noStrike" baseline="0" dirty="0">
                <a:solidFill>
                  <a:srgbClr val="000000"/>
                </a:solidFill>
                <a:latin typeface="Cambria" panose="02040503050406030204" pitchFamily="18" charset="0"/>
              </a:rPr>
              <a:t> </a:t>
            </a:r>
            <a:r>
              <a:rPr lang="et-EE" sz="2400" b="0" i="0" u="none" strike="noStrike" baseline="0" dirty="0">
                <a:solidFill>
                  <a:srgbClr val="000000"/>
                </a:solidFill>
                <a:latin typeface="Cambria" panose="02040503050406030204" pitchFamily="18" charset="0"/>
              </a:rPr>
              <a:t>valemite</a:t>
            </a:r>
            <a:r>
              <a:rPr lang="en-US" sz="2400" b="0" i="0" u="none" strike="noStrike" baseline="0" dirty="0">
                <a:solidFill>
                  <a:srgbClr val="000000"/>
                </a:solidFill>
                <a:latin typeface="Cambria" panose="02040503050406030204" pitchFamily="18" charset="0"/>
              </a:rPr>
              <a:t>ga</a:t>
            </a:r>
            <a:r>
              <a:rPr lang="et-EE" sz="2400" b="0" i="0" u="none" strike="noStrike" baseline="0" dirty="0">
                <a:solidFill>
                  <a:srgbClr val="000000"/>
                </a:solidFill>
                <a:latin typeface="Cambria" panose="02040503050406030204" pitchFamily="18" charset="0"/>
              </a:rPr>
              <a:t> : </a:t>
            </a:r>
          </a:p>
          <a:p>
            <a:pPr marL="0" indent="0">
              <a:lnSpc>
                <a:spcPct val="100000"/>
              </a:lnSpc>
              <a:buNone/>
            </a:pPr>
            <a:r>
              <a:rPr lang="pt-BR" sz="2400" b="0" i="1" u="none" strike="noStrike" baseline="0" dirty="0">
                <a:solidFill>
                  <a:srgbClr val="000000"/>
                </a:solidFill>
                <a:latin typeface="Cambria" panose="02040503050406030204" pitchFamily="18" charset="0"/>
              </a:rPr>
              <a:t>				Q</a:t>
            </a:r>
            <a:r>
              <a:rPr lang="pt-BR" sz="2400" b="0" i="0" u="none" strike="noStrike" baseline="-25000" dirty="0">
                <a:solidFill>
                  <a:srgbClr val="000000"/>
                </a:solidFill>
                <a:latin typeface="Cambria" panose="02040503050406030204" pitchFamily="18" charset="0"/>
              </a:rPr>
              <a:t>V</a:t>
            </a:r>
            <a:r>
              <a:rPr lang="pt-BR" sz="2400" b="0" i="0" u="none" strike="noStrike" baseline="0" dirty="0">
                <a:solidFill>
                  <a:srgbClr val="000000"/>
                </a:solidFill>
                <a:latin typeface="Cambria" panose="02040503050406030204" pitchFamily="18" charset="0"/>
              </a:rPr>
              <a:t> = </a:t>
            </a:r>
            <a:r>
              <a:rPr lang="pt-BR" sz="2400" b="0" i="1" u="none" strike="noStrike" baseline="0" dirty="0">
                <a:solidFill>
                  <a:srgbClr val="000000"/>
                </a:solidFill>
                <a:latin typeface="Cambria" panose="02040503050406030204" pitchFamily="18" charset="0"/>
              </a:rPr>
              <a:t>q</a:t>
            </a:r>
            <a:r>
              <a:rPr lang="pt-BR" sz="2400" b="0" i="0" u="none" strike="noStrike" baseline="-25000" dirty="0">
                <a:solidFill>
                  <a:srgbClr val="000000"/>
                </a:solidFill>
                <a:latin typeface="Cambria" panose="02040503050406030204" pitchFamily="18" charset="0"/>
              </a:rPr>
              <a:t>V</a:t>
            </a:r>
            <a:r>
              <a:rPr lang="pt-BR" sz="2400" b="0" i="0" u="none" strike="noStrike" baseline="0" dirty="0">
                <a:solidFill>
                  <a:srgbClr val="000000"/>
                </a:solidFill>
                <a:latin typeface="Cambria" panose="02040503050406030204" pitchFamily="18" charset="0"/>
              </a:rPr>
              <a:t> × </a:t>
            </a:r>
            <a:r>
              <a:rPr lang="pt-BR" sz="2400" b="0" i="1" u="none" strike="noStrike" baseline="0" dirty="0">
                <a:solidFill>
                  <a:srgbClr val="000000"/>
                </a:solidFill>
                <a:latin typeface="Cambria" panose="02040503050406030204" pitchFamily="18" charset="0"/>
              </a:rPr>
              <a:t>A</a:t>
            </a:r>
            <a:r>
              <a:rPr lang="pt-BR" sz="2400" b="0" i="0" u="none" strike="noStrike" baseline="-25000" dirty="0">
                <a:solidFill>
                  <a:srgbClr val="000000"/>
                </a:solidFill>
                <a:latin typeface="Cambria" panose="02040503050406030204" pitchFamily="18" charset="0"/>
              </a:rPr>
              <a:t>r,k </a:t>
            </a:r>
            <a:r>
              <a:rPr lang="pt-BR" sz="2400" b="0" i="0" u="none" strike="noStrike" baseline="0" dirty="0">
                <a:solidFill>
                  <a:srgbClr val="000000"/>
                </a:solidFill>
                <a:latin typeface="Cambria" panose="02040503050406030204" pitchFamily="18" charset="0"/>
              </a:rPr>
              <a:t>[L/s]</a:t>
            </a:r>
          </a:p>
          <a:p>
            <a:pPr marL="0" indent="0">
              <a:lnSpc>
                <a:spcPct val="100000"/>
              </a:lnSpc>
              <a:buNone/>
            </a:pPr>
            <a:r>
              <a:rPr lang="et-EE" sz="2400" b="0" i="0" u="none" strike="noStrike" baseline="0" dirty="0">
                <a:solidFill>
                  <a:srgbClr val="000000"/>
                </a:solidFill>
                <a:latin typeface="Cambria" panose="02040503050406030204" pitchFamily="18" charset="0"/>
              </a:rPr>
              <a:t>kus </a:t>
            </a:r>
          </a:p>
          <a:p>
            <a:pPr marL="457200" lvl="1" indent="0">
              <a:lnSpc>
                <a:spcPct val="100000"/>
              </a:lnSpc>
              <a:buNone/>
            </a:pPr>
            <a:r>
              <a:rPr lang="et-EE" b="0" i="1" u="none" strike="noStrike" baseline="0" dirty="0" err="1">
                <a:solidFill>
                  <a:srgbClr val="000000"/>
                </a:solidFill>
                <a:latin typeface="Cambria" panose="02040503050406030204" pitchFamily="18" charset="0"/>
              </a:rPr>
              <a:t>q</a:t>
            </a:r>
            <a:r>
              <a:rPr lang="et-EE" b="0" i="0" u="none" strike="noStrike" baseline="-25000" dirty="0" err="1">
                <a:solidFill>
                  <a:srgbClr val="000000"/>
                </a:solidFill>
                <a:latin typeface="Cambria" panose="02040503050406030204" pitchFamily="18" charset="0"/>
              </a:rPr>
              <a:t>V</a:t>
            </a:r>
            <a:r>
              <a:rPr lang="et-EE" b="0" i="0" u="none" strike="noStrike" baseline="0" dirty="0">
                <a:solidFill>
                  <a:srgbClr val="000000"/>
                </a:solidFill>
                <a:latin typeface="Cambria" panose="02040503050406030204" pitchFamily="18" charset="0"/>
              </a:rPr>
              <a:t> on </a:t>
            </a:r>
            <a:r>
              <a:rPr lang="et-EE" b="0" i="0" u="none" strike="noStrike" baseline="0" dirty="0" err="1">
                <a:solidFill>
                  <a:srgbClr val="000000"/>
                </a:solidFill>
                <a:latin typeface="Cambria" panose="02040503050406030204" pitchFamily="18" charset="0"/>
              </a:rPr>
              <a:t>imbvee</a:t>
            </a:r>
            <a:r>
              <a:rPr lang="et-EE" b="0" i="0" u="none" strike="noStrike" baseline="0" dirty="0">
                <a:solidFill>
                  <a:srgbClr val="000000"/>
                </a:solidFill>
                <a:latin typeface="Cambria" panose="02040503050406030204" pitchFamily="18" charset="0"/>
              </a:rPr>
              <a:t> vooluhulga tegur 0,05 L/(</a:t>
            </a:r>
            <a:r>
              <a:rPr lang="et-EE" b="0" i="0" u="none" strike="noStrike" baseline="0" dirty="0" err="1">
                <a:solidFill>
                  <a:srgbClr val="000000"/>
                </a:solidFill>
                <a:latin typeface="Cambria" panose="02040503050406030204" pitchFamily="18" charset="0"/>
              </a:rPr>
              <a:t>s·ha</a:t>
            </a:r>
            <a:r>
              <a:rPr lang="et-EE" b="0" i="0" u="none" strike="noStrike" baseline="0" dirty="0">
                <a:solidFill>
                  <a:srgbClr val="000000"/>
                </a:solidFill>
                <a:latin typeface="Cambria" panose="02040503050406030204" pitchFamily="18" charset="0"/>
              </a:rPr>
              <a:t>) kuni 0,15 L/(</a:t>
            </a:r>
            <a:r>
              <a:rPr lang="et-EE" b="0" i="0" u="none" strike="noStrike" baseline="0" dirty="0" err="1">
                <a:solidFill>
                  <a:srgbClr val="000000"/>
                </a:solidFill>
                <a:latin typeface="Cambria" panose="02040503050406030204" pitchFamily="18" charset="0"/>
              </a:rPr>
              <a:t>s·ha</a:t>
            </a:r>
            <a:r>
              <a:rPr lang="et-EE" b="0" i="0" u="none" strike="noStrike" baseline="0" dirty="0">
                <a:solidFill>
                  <a:srgbClr val="000000"/>
                </a:solidFill>
                <a:latin typeface="Cambria" panose="02040503050406030204" pitchFamily="18" charset="0"/>
              </a:rPr>
              <a:t>); </a:t>
            </a:r>
          </a:p>
          <a:p>
            <a:pPr marL="457200" lvl="1" indent="0">
              <a:lnSpc>
                <a:spcPct val="100000"/>
              </a:lnSpc>
              <a:buNone/>
            </a:pPr>
            <a:r>
              <a:rPr lang="fi-FI" b="0" i="1" u="none" strike="noStrike" baseline="0" dirty="0">
                <a:solidFill>
                  <a:srgbClr val="000000"/>
                </a:solidFill>
                <a:latin typeface="Cambria" panose="02040503050406030204" pitchFamily="18" charset="0"/>
              </a:rPr>
              <a:t>A</a:t>
            </a:r>
            <a:r>
              <a:rPr lang="fi-FI" b="0" i="0" u="none" strike="noStrike" baseline="-25000" dirty="0">
                <a:solidFill>
                  <a:srgbClr val="000000"/>
                </a:solidFill>
                <a:latin typeface="Cambria" panose="02040503050406030204" pitchFamily="18" charset="0"/>
              </a:rPr>
              <a:t>r,k</a:t>
            </a:r>
            <a:r>
              <a:rPr lang="fi-FI" b="0" i="0" u="none" strike="noStrike" baseline="0" dirty="0">
                <a:solidFill>
                  <a:srgbClr val="000000"/>
                </a:solidFill>
                <a:latin typeface="Cambria" panose="02040503050406030204" pitchFamily="18" charset="0"/>
              </a:rPr>
              <a:t> on reoveekogumisala </a:t>
            </a:r>
            <a:r>
              <a:rPr lang="fi-FI" b="0" i="0" u="none" strike="noStrike" baseline="0" dirty="0" err="1">
                <a:solidFill>
                  <a:srgbClr val="000000"/>
                </a:solidFill>
                <a:latin typeface="Cambria" panose="02040503050406030204" pitchFamily="18" charset="0"/>
              </a:rPr>
              <a:t>pindala</a:t>
            </a:r>
            <a:r>
              <a:rPr lang="fi-FI" b="0" i="0" u="none" strike="noStrike" baseline="0" dirty="0">
                <a:solidFill>
                  <a:srgbClr val="000000"/>
                </a:solidFill>
                <a:latin typeface="Cambria" panose="02040503050406030204" pitchFamily="18" charset="0"/>
              </a:rPr>
              <a:t> (ha) </a:t>
            </a:r>
          </a:p>
          <a:p>
            <a:pPr marL="0" indent="0">
              <a:lnSpc>
                <a:spcPct val="100000"/>
              </a:lnSpc>
              <a:buNone/>
            </a:pPr>
            <a:r>
              <a:rPr lang="pt-BR" sz="2400" b="0" i="1" u="none" strike="noStrike" baseline="0" dirty="0">
                <a:solidFill>
                  <a:srgbClr val="000000"/>
                </a:solidFill>
                <a:latin typeface="Cambria" panose="02040503050406030204" pitchFamily="18" charset="0"/>
              </a:rPr>
              <a:t>				Q</a:t>
            </a:r>
            <a:r>
              <a:rPr lang="pt-BR" sz="2400" b="0" i="0" u="none" strike="noStrike" baseline="-25000" dirty="0">
                <a:solidFill>
                  <a:srgbClr val="000000"/>
                </a:solidFill>
                <a:latin typeface="Cambria" panose="02040503050406030204" pitchFamily="18" charset="0"/>
              </a:rPr>
              <a:t>V,lah </a:t>
            </a:r>
            <a:r>
              <a:rPr lang="pt-BR" sz="2400" b="0" i="0" u="none" strike="noStrike" baseline="0" dirty="0">
                <a:solidFill>
                  <a:srgbClr val="000000"/>
                </a:solidFill>
                <a:latin typeface="Cambria" panose="02040503050406030204" pitchFamily="18" charset="0"/>
              </a:rPr>
              <a:t>= </a:t>
            </a:r>
            <a:r>
              <a:rPr lang="pt-BR" sz="2400" b="0" i="1" u="none" strike="noStrike" baseline="0" dirty="0">
                <a:solidFill>
                  <a:srgbClr val="000000"/>
                </a:solidFill>
                <a:latin typeface="Cambria" panose="02040503050406030204" pitchFamily="18" charset="0"/>
              </a:rPr>
              <a:t>q</a:t>
            </a:r>
            <a:r>
              <a:rPr lang="pt-BR" sz="2400" b="0" i="0" u="none" strike="noStrike" baseline="-25000" dirty="0">
                <a:solidFill>
                  <a:srgbClr val="000000"/>
                </a:solidFill>
                <a:latin typeface="Cambria" panose="02040503050406030204" pitchFamily="18" charset="0"/>
              </a:rPr>
              <a:t>sad </a:t>
            </a:r>
            <a:r>
              <a:rPr lang="pt-BR" sz="2400" b="0" i="0" u="none" strike="noStrike" baseline="0" dirty="0">
                <a:solidFill>
                  <a:srgbClr val="000000"/>
                </a:solidFill>
                <a:latin typeface="Cambria" panose="02040503050406030204" pitchFamily="18" charset="0"/>
              </a:rPr>
              <a:t>× </a:t>
            </a:r>
            <a:r>
              <a:rPr lang="pt-BR" sz="2400" b="0" i="1" u="none" strike="noStrike" baseline="0" dirty="0">
                <a:solidFill>
                  <a:srgbClr val="000000"/>
                </a:solidFill>
                <a:latin typeface="Cambria" panose="02040503050406030204" pitchFamily="18" charset="0"/>
              </a:rPr>
              <a:t>A</a:t>
            </a:r>
            <a:r>
              <a:rPr lang="pt-BR" sz="2400" b="0" i="0" u="none" strike="noStrike" baseline="-25000" dirty="0">
                <a:solidFill>
                  <a:srgbClr val="000000"/>
                </a:solidFill>
                <a:latin typeface="Cambria" panose="02040503050406030204" pitchFamily="18" charset="0"/>
              </a:rPr>
              <a:t>r,k </a:t>
            </a:r>
            <a:r>
              <a:rPr lang="pt-BR" sz="2400" b="0" i="0" u="none" strike="noStrike" baseline="0" dirty="0">
                <a:solidFill>
                  <a:srgbClr val="000000"/>
                </a:solidFill>
                <a:latin typeface="Cambria" panose="02040503050406030204" pitchFamily="18" charset="0"/>
              </a:rPr>
              <a:t>[L/s]</a:t>
            </a:r>
          </a:p>
          <a:p>
            <a:pPr marL="0" indent="0">
              <a:lnSpc>
                <a:spcPct val="100000"/>
              </a:lnSpc>
              <a:buNone/>
            </a:pPr>
            <a:r>
              <a:rPr lang="et-EE" sz="2400" b="0" i="0" u="none" strike="noStrike" baseline="0" dirty="0">
                <a:solidFill>
                  <a:srgbClr val="000000"/>
                </a:solidFill>
                <a:latin typeface="Cambria" panose="02040503050406030204" pitchFamily="18" charset="0"/>
              </a:rPr>
              <a:t>kus </a:t>
            </a:r>
          </a:p>
          <a:p>
            <a:pPr marL="457200" lvl="1" indent="0">
              <a:lnSpc>
                <a:spcPct val="100000"/>
              </a:lnSpc>
              <a:buNone/>
            </a:pPr>
            <a:r>
              <a:rPr lang="et-EE" b="0" i="1" u="none" strike="noStrike" baseline="0" dirty="0" err="1">
                <a:solidFill>
                  <a:srgbClr val="000000"/>
                </a:solidFill>
                <a:latin typeface="Cambria" panose="02040503050406030204" pitchFamily="18" charset="0"/>
              </a:rPr>
              <a:t>q</a:t>
            </a:r>
            <a:r>
              <a:rPr lang="et-EE" b="0" i="0" u="none" strike="noStrike" baseline="-25000" dirty="0" err="1">
                <a:solidFill>
                  <a:srgbClr val="000000"/>
                </a:solidFill>
                <a:latin typeface="Cambria" panose="02040503050406030204" pitchFamily="18" charset="0"/>
              </a:rPr>
              <a:t>sad</a:t>
            </a:r>
            <a:r>
              <a:rPr lang="et-EE" b="0" i="0" u="none" strike="noStrike" baseline="0" dirty="0">
                <a:solidFill>
                  <a:srgbClr val="000000"/>
                </a:solidFill>
                <a:latin typeface="Cambria" panose="02040503050406030204" pitchFamily="18" charset="0"/>
              </a:rPr>
              <a:t> on vältimatu sademevee </a:t>
            </a:r>
            <a:r>
              <a:rPr lang="et-EE" b="0" i="0" u="none" strike="noStrike" baseline="0" dirty="0" err="1">
                <a:solidFill>
                  <a:srgbClr val="000000"/>
                </a:solidFill>
                <a:latin typeface="Cambria" panose="02040503050406030204" pitchFamily="18" charset="0"/>
              </a:rPr>
              <a:t>sisselekke</a:t>
            </a:r>
            <a:r>
              <a:rPr lang="et-EE" b="0" i="0" u="none" strike="noStrike" baseline="0" dirty="0">
                <a:solidFill>
                  <a:srgbClr val="000000"/>
                </a:solidFill>
                <a:latin typeface="Cambria" panose="02040503050406030204" pitchFamily="18" charset="0"/>
              </a:rPr>
              <a:t> vooluhulga tegur lahkvoolsesse süsteemi 0,2 L/(</a:t>
            </a:r>
            <a:r>
              <a:rPr lang="et-EE" b="0" i="0" u="none" strike="noStrike" baseline="0" dirty="0" err="1">
                <a:solidFill>
                  <a:srgbClr val="000000"/>
                </a:solidFill>
                <a:latin typeface="Cambria" panose="02040503050406030204" pitchFamily="18" charset="0"/>
              </a:rPr>
              <a:t>s·ha</a:t>
            </a:r>
            <a:r>
              <a:rPr lang="et-EE" b="0" i="0" u="none" strike="noStrike" baseline="0" dirty="0">
                <a:solidFill>
                  <a:srgbClr val="000000"/>
                </a:solidFill>
                <a:latin typeface="Cambria" panose="02040503050406030204" pitchFamily="18" charset="0"/>
              </a:rPr>
              <a:t>) kuni 0,7 L/(</a:t>
            </a:r>
            <a:r>
              <a:rPr lang="et-EE" b="0" i="0" u="none" strike="noStrike" baseline="0" dirty="0" err="1">
                <a:solidFill>
                  <a:srgbClr val="000000"/>
                </a:solidFill>
                <a:latin typeface="Cambria" panose="02040503050406030204" pitchFamily="18" charset="0"/>
              </a:rPr>
              <a:t>s·ha</a:t>
            </a:r>
            <a:r>
              <a:rPr lang="et-EE" b="0" i="0" u="none" strike="noStrike" baseline="0" dirty="0">
                <a:solidFill>
                  <a:srgbClr val="000000"/>
                </a:solidFill>
                <a:latin typeface="Cambria" panose="02040503050406030204" pitchFamily="18" charset="0"/>
              </a:rPr>
              <a:t>); </a:t>
            </a:r>
            <a:endParaRPr lang="fi-FI" dirty="0"/>
          </a:p>
        </p:txBody>
      </p:sp>
    </p:spTree>
    <p:extLst>
      <p:ext uri="{BB962C8B-B14F-4D97-AF65-F5344CB8AC3E}">
        <p14:creationId xmlns:p14="http://schemas.microsoft.com/office/powerpoint/2010/main" val="696007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Pealkiri 5">
            <a:extLst>
              <a:ext uri="{FF2B5EF4-FFF2-40B4-BE49-F238E27FC236}">
                <a16:creationId xmlns:a16="http://schemas.microsoft.com/office/drawing/2014/main" id="{DC0D5BE4-54CB-EF89-3B62-3DFF43AAE9C0}"/>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Tänan!</a:t>
            </a:r>
          </a:p>
        </p:txBody>
      </p:sp>
    </p:spTree>
    <p:extLst>
      <p:ext uri="{BB962C8B-B14F-4D97-AF65-F5344CB8AC3E}">
        <p14:creationId xmlns:p14="http://schemas.microsoft.com/office/powerpoint/2010/main" val="348773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Olmereovee </a:t>
            </a:r>
            <a:r>
              <a:rPr lang="en-US" dirty="0" err="1"/>
              <a:t>teke</a:t>
            </a:r>
            <a:r>
              <a:rPr lang="en-US" dirty="0"/>
              <a:t> </a:t>
            </a:r>
            <a:r>
              <a:rPr lang="en-US" dirty="0" err="1"/>
              <a:t>kodus</a:t>
            </a:r>
            <a:endParaRPr lang="en-US" dirty="0"/>
          </a:p>
        </p:txBody>
      </p:sp>
      <p:pic>
        <p:nvPicPr>
          <p:cNvPr id="5" name="Sisu kohatäide 4">
            <a:extLst>
              <a:ext uri="{FF2B5EF4-FFF2-40B4-BE49-F238E27FC236}">
                <a16:creationId xmlns:a16="http://schemas.microsoft.com/office/drawing/2014/main" id="{5FCEDC93-E837-3C0D-05F8-C7D26152DB0C}"/>
              </a:ext>
            </a:extLst>
          </p:cNvPr>
          <p:cNvPicPr>
            <a:picLocks noGrp="1" noChangeAspect="1"/>
          </p:cNvPicPr>
          <p:nvPr>
            <p:ph idx="1"/>
          </p:nvPr>
        </p:nvPicPr>
        <p:blipFill>
          <a:blip r:embed="rId2"/>
          <a:stretch>
            <a:fillRect/>
          </a:stretch>
        </p:blipFill>
        <p:spPr>
          <a:xfrm>
            <a:off x="1049216" y="1537449"/>
            <a:ext cx="8386763" cy="3983143"/>
          </a:xfrm>
        </p:spPr>
      </p:pic>
      <p:sp>
        <p:nvSpPr>
          <p:cNvPr id="6" name="TextBox 5">
            <a:extLst>
              <a:ext uri="{FF2B5EF4-FFF2-40B4-BE49-F238E27FC236}">
                <a16:creationId xmlns:a16="http://schemas.microsoft.com/office/drawing/2014/main" id="{0B8A815B-CE0E-ACDE-50C6-9948D51E8252}"/>
              </a:ext>
            </a:extLst>
          </p:cNvPr>
          <p:cNvSpPr txBox="1"/>
          <p:nvPr/>
        </p:nvSpPr>
        <p:spPr>
          <a:xfrm>
            <a:off x="1049216" y="5679753"/>
            <a:ext cx="8893523" cy="646331"/>
          </a:xfrm>
          <a:prstGeom prst="rect">
            <a:avLst/>
          </a:prstGeom>
          <a:noFill/>
        </p:spPr>
        <p:txBody>
          <a:bodyPr wrap="square">
            <a:spAutoFit/>
          </a:bodyPr>
          <a:lstStyle/>
          <a:p>
            <a:r>
              <a:rPr lang="fi-FI" dirty="0">
                <a:solidFill>
                  <a:prstClr val="black"/>
                </a:solidFill>
                <a:ea typeface="Times New Roman" panose="02020603050405020304" pitchFamily="18" charset="0"/>
                <a:cs typeface="Times New Roman" panose="02020603050405020304" pitchFamily="18" charset="0"/>
              </a:rPr>
              <a:t>* - </a:t>
            </a:r>
            <a:r>
              <a:rPr lang="fi-FI" dirty="0" err="1">
                <a:solidFill>
                  <a:prstClr val="black"/>
                </a:solidFill>
                <a:ea typeface="Times New Roman" panose="02020603050405020304" pitchFamily="18" charset="0"/>
                <a:cs typeface="Times New Roman" panose="02020603050405020304" pitchFamily="18" charset="0"/>
              </a:rPr>
              <a:t>sisaldab</a:t>
            </a:r>
            <a:r>
              <a:rPr lang="fi-FI" dirty="0">
                <a:solidFill>
                  <a:prstClr val="black"/>
                </a:solidFill>
                <a:ea typeface="Times New Roman" panose="02020603050405020304" pitchFamily="18" charset="0"/>
                <a:cs typeface="Times New Roman" panose="02020603050405020304" pitchFamily="18" charset="0"/>
              </a:rPr>
              <a:t> ka </a:t>
            </a:r>
            <a:r>
              <a:rPr lang="fi-FI" dirty="0" err="1">
                <a:solidFill>
                  <a:prstClr val="black"/>
                </a:solidFill>
                <a:ea typeface="Times New Roman" panose="02020603050405020304" pitchFamily="18" charset="0"/>
                <a:cs typeface="Times New Roman" panose="02020603050405020304" pitchFamily="18" charset="0"/>
              </a:rPr>
              <a:t>toidu</a:t>
            </a:r>
            <a:r>
              <a:rPr lang="fi-FI" dirty="0">
                <a:solidFill>
                  <a:prstClr val="black"/>
                </a:solidFill>
                <a:ea typeface="Times New Roman" panose="02020603050405020304" pitchFamily="18" charset="0"/>
                <a:cs typeface="Times New Roman" panose="02020603050405020304" pitchFamily="18" charset="0"/>
              </a:rPr>
              <a:t> </a:t>
            </a:r>
            <a:r>
              <a:rPr lang="fi-FI" dirty="0" err="1">
                <a:solidFill>
                  <a:prstClr val="black"/>
                </a:solidFill>
                <a:ea typeface="Times New Roman" panose="02020603050405020304" pitchFamily="18" charset="0"/>
                <a:cs typeface="Times New Roman" panose="02020603050405020304" pitchFamily="18" charset="0"/>
              </a:rPr>
              <a:t>valmistamist</a:t>
            </a:r>
            <a:r>
              <a:rPr lang="fi-FI" dirty="0">
                <a:solidFill>
                  <a:prstClr val="black"/>
                </a:solidFill>
                <a:ea typeface="Times New Roman" panose="02020603050405020304" pitchFamily="18" charset="0"/>
                <a:cs typeface="Times New Roman" panose="02020603050405020304" pitchFamily="18" charset="0"/>
              </a:rPr>
              <a:t>  </a:t>
            </a:r>
          </a:p>
          <a:p>
            <a:r>
              <a:rPr lang="fi-FI" dirty="0">
                <a:solidFill>
                  <a:prstClr val="black"/>
                </a:solidFill>
                <a:ea typeface="Times New Roman" panose="02020603050405020304" pitchFamily="18" charset="0"/>
                <a:cs typeface="Times New Roman" panose="02020603050405020304" pitchFamily="18" charset="0"/>
              </a:rPr>
              <a:t>** - </a:t>
            </a:r>
            <a:r>
              <a:rPr lang="fi-FI" dirty="0" err="1">
                <a:solidFill>
                  <a:prstClr val="black"/>
                </a:solidFill>
                <a:ea typeface="Times New Roman" panose="02020603050405020304" pitchFamily="18" charset="0"/>
                <a:cs typeface="Times New Roman" panose="02020603050405020304" pitchFamily="18" charset="0"/>
              </a:rPr>
              <a:t>puhastus</a:t>
            </a:r>
            <a:r>
              <a:rPr lang="fi-FI" dirty="0">
                <a:solidFill>
                  <a:prstClr val="black"/>
                </a:solidFill>
                <a:ea typeface="Times New Roman" panose="02020603050405020304" pitchFamily="18" charset="0"/>
                <a:cs typeface="Times New Roman" panose="02020603050405020304" pitchFamily="18" charset="0"/>
              </a:rPr>
              <a:t> ja </a:t>
            </a:r>
            <a:r>
              <a:rPr lang="fi-FI" dirty="0" err="1">
                <a:solidFill>
                  <a:prstClr val="black"/>
                </a:solidFill>
                <a:ea typeface="Times New Roman" panose="02020603050405020304" pitchFamily="18" charset="0"/>
                <a:cs typeface="Times New Roman" panose="02020603050405020304" pitchFamily="18" charset="0"/>
              </a:rPr>
              <a:t>muud</a:t>
            </a:r>
            <a:r>
              <a:rPr lang="fi-FI" dirty="0">
                <a:solidFill>
                  <a:prstClr val="black"/>
                </a:solidFill>
                <a:ea typeface="Times New Roman" panose="02020603050405020304" pitchFamily="18" charset="0"/>
                <a:cs typeface="Times New Roman" panose="02020603050405020304" pitchFamily="18" charset="0"/>
              </a:rPr>
              <a:t> on </a:t>
            </a:r>
            <a:r>
              <a:rPr lang="fi-FI" dirty="0" err="1">
                <a:solidFill>
                  <a:prstClr val="black"/>
                </a:solidFill>
                <a:ea typeface="Times New Roman" panose="02020603050405020304" pitchFamily="18" charset="0"/>
                <a:cs typeface="Times New Roman" panose="02020603050405020304" pitchFamily="18" charset="0"/>
              </a:rPr>
              <a:t>koos</a:t>
            </a:r>
            <a:endParaRPr lang="fi-FI"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732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Olmereovesi </a:t>
            </a:r>
            <a:r>
              <a:rPr lang="en-US" dirty="0" err="1"/>
              <a:t>kui</a:t>
            </a:r>
            <a:r>
              <a:rPr lang="en-US" dirty="0"/>
              <a:t> </a:t>
            </a:r>
            <a:r>
              <a:rPr lang="en-US" dirty="0" err="1"/>
              <a:t>ressurss</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8386187" cy="4351338"/>
          </a:xfrm>
        </p:spPr>
        <p:txBody>
          <a:bodyPr anchor="ctr">
            <a:normAutofit/>
          </a:bodyPr>
          <a:lstStyle/>
          <a:p>
            <a:pPr>
              <a:lnSpc>
                <a:spcPct val="100000"/>
              </a:lnSpc>
            </a:pPr>
            <a:r>
              <a:rPr lang="et-EE" sz="2400" dirty="0"/>
              <a:t>Väetise tootmine (lämmastik, fosfor, kaalium);</a:t>
            </a:r>
          </a:p>
          <a:p>
            <a:pPr>
              <a:lnSpc>
                <a:spcPct val="100000"/>
              </a:lnSpc>
            </a:pPr>
            <a:r>
              <a:rPr lang="et-EE" sz="2400" dirty="0"/>
              <a:t>Pinnase parandaja;</a:t>
            </a:r>
          </a:p>
          <a:p>
            <a:pPr>
              <a:lnSpc>
                <a:spcPct val="100000"/>
              </a:lnSpc>
            </a:pPr>
            <a:r>
              <a:rPr lang="et-EE" sz="2400" dirty="0"/>
              <a:t>Biogaasi tootmine; </a:t>
            </a:r>
          </a:p>
          <a:p>
            <a:pPr>
              <a:lnSpc>
                <a:spcPct val="100000"/>
              </a:lnSpc>
            </a:pPr>
            <a:r>
              <a:rPr lang="et-EE" sz="2400" dirty="0"/>
              <a:t>Heitsoojuse kasutamine;</a:t>
            </a:r>
          </a:p>
          <a:p>
            <a:pPr>
              <a:lnSpc>
                <a:spcPct val="100000"/>
              </a:lnSpc>
            </a:pPr>
            <a:r>
              <a:rPr lang="et-EE" sz="2400" dirty="0"/>
              <a:t>Joogivee nõudluse vähendamine heitvee taaskasutamisega (nt kastmine, tualeti loputusvesi jne), mis ei vaja joogivett kvaliteeti</a:t>
            </a:r>
          </a:p>
          <a:p>
            <a:pPr>
              <a:lnSpc>
                <a:spcPct val="100000"/>
              </a:lnSpc>
            </a:pPr>
            <a:r>
              <a:rPr lang="et-EE" sz="2400" dirty="0"/>
              <a:t>Kastmise, põllumajanduse ja tööstusvee nõudluse vähendamine heitvee taaskasutamise;</a:t>
            </a:r>
          </a:p>
          <a:p>
            <a:pPr marL="0" indent="0">
              <a:buNone/>
            </a:pPr>
            <a:endParaRPr lang="en-EE" sz="2400" dirty="0"/>
          </a:p>
        </p:txBody>
      </p:sp>
    </p:spTree>
    <p:extLst>
      <p:ext uri="{BB962C8B-B14F-4D97-AF65-F5344CB8AC3E}">
        <p14:creationId xmlns:p14="http://schemas.microsoft.com/office/powerpoint/2010/main" val="3798801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Olmereovee </a:t>
            </a:r>
            <a:r>
              <a:rPr lang="en-US" dirty="0" err="1"/>
              <a:t>liigitamine</a:t>
            </a:r>
            <a:endParaRPr lang="en-US" dirty="0"/>
          </a:p>
        </p:txBody>
      </p:sp>
      <p:sp>
        <p:nvSpPr>
          <p:cNvPr id="2" name="Sisu kohatäide 26">
            <a:extLst>
              <a:ext uri="{FF2B5EF4-FFF2-40B4-BE49-F238E27FC236}">
                <a16:creationId xmlns:a16="http://schemas.microsoft.com/office/drawing/2014/main" id="{B3979307-1159-9369-CA37-CE111F7C6C1A}"/>
              </a:ext>
            </a:extLst>
          </p:cNvPr>
          <p:cNvSpPr>
            <a:spLocks noGrp="1"/>
          </p:cNvSpPr>
          <p:nvPr>
            <p:ph idx="1"/>
          </p:nvPr>
        </p:nvSpPr>
        <p:spPr>
          <a:xfrm>
            <a:off x="838200" y="1825625"/>
            <a:ext cx="8898653" cy="4351338"/>
          </a:xfrm>
        </p:spPr>
        <p:txBody>
          <a:bodyPr>
            <a:normAutofit/>
          </a:bodyPr>
          <a:lstStyle/>
          <a:p>
            <a:pPr>
              <a:lnSpc>
                <a:spcPct val="100000"/>
              </a:lnSpc>
            </a:pPr>
            <a:r>
              <a:rPr lang="en-US" dirty="0"/>
              <a:t>Reovesi – on </a:t>
            </a:r>
            <a:r>
              <a:rPr lang="en-US" dirty="0" err="1"/>
              <a:t>kõik</a:t>
            </a:r>
            <a:r>
              <a:rPr lang="en-US" dirty="0"/>
              <a:t> </a:t>
            </a:r>
            <a:r>
              <a:rPr lang="en-US" dirty="0" err="1"/>
              <a:t>alpool</a:t>
            </a:r>
            <a:r>
              <a:rPr lang="en-US" dirty="0"/>
              <a:t> </a:t>
            </a:r>
            <a:r>
              <a:rPr lang="en-US" dirty="0" err="1"/>
              <a:t>loetletud</a:t>
            </a:r>
            <a:r>
              <a:rPr lang="en-US" dirty="0"/>
              <a:t> </a:t>
            </a:r>
            <a:r>
              <a:rPr lang="en-US" dirty="0" err="1"/>
              <a:t>komponendid</a:t>
            </a:r>
            <a:r>
              <a:rPr lang="en-US" dirty="0"/>
              <a:t> </a:t>
            </a:r>
            <a:r>
              <a:rPr lang="en-US" dirty="0" err="1"/>
              <a:t>koos</a:t>
            </a:r>
            <a:r>
              <a:rPr lang="en-US" dirty="0"/>
              <a:t> </a:t>
            </a:r>
            <a:r>
              <a:rPr lang="en-US" dirty="0" err="1"/>
              <a:t>kogutuna</a:t>
            </a:r>
            <a:r>
              <a:rPr lang="en-US" dirty="0"/>
              <a:t>;</a:t>
            </a:r>
          </a:p>
          <a:p>
            <a:pPr lvl="1">
              <a:lnSpc>
                <a:spcPct val="100000"/>
              </a:lnSpc>
            </a:pPr>
            <a:r>
              <a:rPr lang="en-US" dirty="0" err="1"/>
              <a:t>Hallvesi</a:t>
            </a:r>
            <a:r>
              <a:rPr lang="en-US" dirty="0"/>
              <a:t> – </a:t>
            </a:r>
            <a:r>
              <a:rPr lang="en-US" dirty="0" err="1"/>
              <a:t>erinevad</a:t>
            </a:r>
            <a:r>
              <a:rPr lang="en-US" dirty="0"/>
              <a:t> </a:t>
            </a:r>
            <a:r>
              <a:rPr lang="en-US" dirty="0" err="1"/>
              <a:t>pesuveed</a:t>
            </a:r>
            <a:r>
              <a:rPr lang="en-US" dirty="0"/>
              <a:t> </a:t>
            </a:r>
            <a:r>
              <a:rPr lang="en-US" dirty="0" err="1"/>
              <a:t>olmest</a:t>
            </a:r>
            <a:r>
              <a:rPr lang="en-US" dirty="0"/>
              <a:t>;</a:t>
            </a:r>
          </a:p>
          <a:p>
            <a:pPr lvl="1">
              <a:lnSpc>
                <a:spcPct val="100000"/>
              </a:lnSpc>
            </a:pPr>
            <a:r>
              <a:rPr lang="en-US" dirty="0" err="1"/>
              <a:t>Mustvesi</a:t>
            </a:r>
            <a:r>
              <a:rPr lang="en-US" dirty="0"/>
              <a:t> – </a:t>
            </a:r>
            <a:r>
              <a:rPr lang="en-US" dirty="0" err="1"/>
              <a:t>vesikloseti</a:t>
            </a:r>
            <a:r>
              <a:rPr lang="en-US" dirty="0"/>
              <a:t> </a:t>
            </a:r>
            <a:r>
              <a:rPr lang="en-US" dirty="0" err="1"/>
              <a:t>vesi</a:t>
            </a:r>
            <a:r>
              <a:rPr lang="en-US" dirty="0"/>
              <a:t> </a:t>
            </a:r>
            <a:r>
              <a:rPr lang="en-US" dirty="0" err="1"/>
              <a:t>ilma</a:t>
            </a:r>
            <a:r>
              <a:rPr lang="en-US" dirty="0"/>
              <a:t> uriini </a:t>
            </a:r>
            <a:r>
              <a:rPr lang="en-US" dirty="0" err="1"/>
              <a:t>eralduseta</a:t>
            </a:r>
            <a:r>
              <a:rPr lang="en-US" dirty="0"/>
              <a:t>;</a:t>
            </a:r>
          </a:p>
          <a:p>
            <a:pPr lvl="1">
              <a:lnSpc>
                <a:spcPct val="100000"/>
              </a:lnSpc>
            </a:pPr>
            <a:r>
              <a:rPr lang="en-US" dirty="0" err="1"/>
              <a:t>Kollane</a:t>
            </a:r>
            <a:r>
              <a:rPr lang="en-US" dirty="0"/>
              <a:t> </a:t>
            </a:r>
            <a:r>
              <a:rPr lang="en-US" dirty="0" err="1"/>
              <a:t>vesi</a:t>
            </a:r>
            <a:r>
              <a:rPr lang="en-US" dirty="0"/>
              <a:t> – </a:t>
            </a:r>
            <a:r>
              <a:rPr lang="en-US" dirty="0" err="1"/>
              <a:t>uriin</a:t>
            </a:r>
            <a:r>
              <a:rPr lang="en-US" dirty="0"/>
              <a:t> </a:t>
            </a:r>
            <a:r>
              <a:rPr lang="en-US" dirty="0" err="1"/>
              <a:t>koos</a:t>
            </a:r>
            <a:r>
              <a:rPr lang="en-US" dirty="0"/>
              <a:t> </a:t>
            </a:r>
            <a:r>
              <a:rPr lang="en-US" dirty="0" err="1"/>
              <a:t>uhteveega</a:t>
            </a:r>
            <a:r>
              <a:rPr lang="en-US" dirty="0"/>
              <a:t>;</a:t>
            </a:r>
          </a:p>
          <a:p>
            <a:pPr lvl="1">
              <a:lnSpc>
                <a:spcPct val="100000"/>
              </a:lnSpc>
            </a:pPr>
            <a:r>
              <a:rPr lang="en-US" dirty="0" err="1"/>
              <a:t>Uriin</a:t>
            </a:r>
            <a:r>
              <a:rPr lang="en-US" dirty="0"/>
              <a:t> – </a:t>
            </a:r>
            <a:r>
              <a:rPr lang="en-US" dirty="0" err="1"/>
              <a:t>eraldi</a:t>
            </a:r>
            <a:r>
              <a:rPr lang="en-US" dirty="0"/>
              <a:t> </a:t>
            </a:r>
            <a:r>
              <a:rPr lang="en-US" dirty="0" err="1"/>
              <a:t>kogutuna</a:t>
            </a:r>
            <a:r>
              <a:rPr lang="en-US" dirty="0"/>
              <a:t>;</a:t>
            </a:r>
          </a:p>
          <a:p>
            <a:pPr lvl="1">
              <a:lnSpc>
                <a:spcPct val="100000"/>
              </a:lnSpc>
            </a:pPr>
            <a:r>
              <a:rPr lang="en-US" dirty="0"/>
              <a:t>Pruunvesi – </a:t>
            </a:r>
            <a:r>
              <a:rPr lang="en-US" dirty="0" err="1"/>
              <a:t>fekaalid</a:t>
            </a:r>
            <a:r>
              <a:rPr lang="en-US" dirty="0"/>
              <a:t> </a:t>
            </a:r>
            <a:r>
              <a:rPr lang="en-US" dirty="0" err="1"/>
              <a:t>koos</a:t>
            </a:r>
            <a:r>
              <a:rPr lang="en-US" dirty="0"/>
              <a:t> </a:t>
            </a:r>
            <a:r>
              <a:rPr lang="en-US" dirty="0" err="1"/>
              <a:t>uhteveega</a:t>
            </a:r>
            <a:endParaRPr lang="en-US" dirty="0"/>
          </a:p>
          <a:p>
            <a:pPr lvl="1">
              <a:lnSpc>
                <a:spcPct val="100000"/>
              </a:lnSpc>
            </a:pPr>
            <a:r>
              <a:rPr lang="en-US" dirty="0" err="1"/>
              <a:t>Fekaalid</a:t>
            </a:r>
            <a:r>
              <a:rPr lang="en-US" dirty="0"/>
              <a:t>- </a:t>
            </a:r>
            <a:r>
              <a:rPr lang="en-US" dirty="0" err="1"/>
              <a:t>eraldi</a:t>
            </a:r>
            <a:r>
              <a:rPr lang="en-US" dirty="0"/>
              <a:t> </a:t>
            </a:r>
            <a:r>
              <a:rPr lang="en-US" dirty="0" err="1"/>
              <a:t>kogutuna</a:t>
            </a:r>
            <a:r>
              <a:rPr lang="en-US" dirty="0"/>
              <a:t>;</a:t>
            </a:r>
          </a:p>
          <a:p>
            <a:pPr lvl="1">
              <a:lnSpc>
                <a:spcPct val="100000"/>
              </a:lnSpc>
            </a:pPr>
            <a:r>
              <a:rPr lang="en-US" dirty="0" err="1"/>
              <a:t>Sademevesi</a:t>
            </a:r>
            <a:r>
              <a:rPr lang="en-US" dirty="0"/>
              <a:t>; </a:t>
            </a:r>
          </a:p>
          <a:p>
            <a:endParaRPr lang="et-EE" dirty="0"/>
          </a:p>
        </p:txBody>
      </p:sp>
    </p:spTree>
    <p:extLst>
      <p:ext uri="{BB962C8B-B14F-4D97-AF65-F5344CB8AC3E}">
        <p14:creationId xmlns:p14="http://schemas.microsoft.com/office/powerpoint/2010/main" val="44847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Olmereovee </a:t>
            </a:r>
            <a:r>
              <a:rPr lang="en-US" dirty="0" err="1"/>
              <a:t>kogused</a:t>
            </a:r>
            <a:r>
              <a:rPr lang="en-US" dirty="0"/>
              <a:t> ja </a:t>
            </a:r>
            <a:r>
              <a:rPr lang="en-US" dirty="0" err="1"/>
              <a:t>omadused</a:t>
            </a:r>
            <a:endParaRPr lang="en-US" dirty="0"/>
          </a:p>
        </p:txBody>
      </p:sp>
      <p:pic>
        <p:nvPicPr>
          <p:cNvPr id="5" name="Sisu kohatäide 4">
            <a:extLst>
              <a:ext uri="{FF2B5EF4-FFF2-40B4-BE49-F238E27FC236}">
                <a16:creationId xmlns:a16="http://schemas.microsoft.com/office/drawing/2014/main" id="{E035FA55-6C52-EB24-4142-3F8182596B82}"/>
              </a:ext>
            </a:extLst>
          </p:cNvPr>
          <p:cNvPicPr>
            <a:picLocks noGrp="1" noChangeAspect="1"/>
          </p:cNvPicPr>
          <p:nvPr>
            <p:ph idx="1"/>
          </p:nvPr>
        </p:nvPicPr>
        <p:blipFill>
          <a:blip r:embed="rId2"/>
          <a:stretch>
            <a:fillRect/>
          </a:stretch>
        </p:blipFill>
        <p:spPr>
          <a:xfrm>
            <a:off x="1009022" y="1690688"/>
            <a:ext cx="8386763" cy="3436806"/>
          </a:xfrm>
        </p:spPr>
      </p:pic>
      <p:sp>
        <p:nvSpPr>
          <p:cNvPr id="7" name="TextBox 6">
            <a:extLst>
              <a:ext uri="{FF2B5EF4-FFF2-40B4-BE49-F238E27FC236}">
                <a16:creationId xmlns:a16="http://schemas.microsoft.com/office/drawing/2014/main" id="{740C8EE2-FC69-C99C-D3C5-69EC2E4B1199}"/>
              </a:ext>
            </a:extLst>
          </p:cNvPr>
          <p:cNvSpPr txBox="1"/>
          <p:nvPr/>
        </p:nvSpPr>
        <p:spPr>
          <a:xfrm>
            <a:off x="896679" y="5351064"/>
            <a:ext cx="10398642" cy="369332"/>
          </a:xfrm>
          <a:prstGeom prst="rect">
            <a:avLst/>
          </a:prstGeom>
          <a:noFill/>
        </p:spPr>
        <p:txBody>
          <a:bodyPr wrap="square">
            <a:spAutoFit/>
          </a:bodyPr>
          <a:lstStyle/>
          <a:p>
            <a:r>
              <a:rPr lang="et-EE" dirty="0"/>
              <a:t>* kogused olenevad kasutatavast WC seadmetest, mistõttu on need varieeruvad.</a:t>
            </a:r>
          </a:p>
        </p:txBody>
      </p:sp>
    </p:spTree>
    <p:extLst>
      <p:ext uri="{BB962C8B-B14F-4D97-AF65-F5344CB8AC3E}">
        <p14:creationId xmlns:p14="http://schemas.microsoft.com/office/powerpoint/2010/main" val="137560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Olmereovee </a:t>
            </a:r>
            <a:r>
              <a:rPr lang="en-US" dirty="0" err="1"/>
              <a:t>liigiti</a:t>
            </a:r>
            <a:r>
              <a:rPr lang="en-US" dirty="0"/>
              <a:t> </a:t>
            </a:r>
            <a:r>
              <a:rPr lang="en-US" dirty="0" err="1"/>
              <a:t>käitlemine</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838200" y="1825625"/>
            <a:ext cx="8386187" cy="4351338"/>
          </a:xfrm>
        </p:spPr>
        <p:txBody>
          <a:bodyPr anchor="ctr">
            <a:normAutofit/>
          </a:bodyPr>
          <a:lstStyle/>
          <a:p>
            <a:pPr>
              <a:lnSpc>
                <a:spcPct val="100000"/>
              </a:lnSpc>
            </a:pPr>
            <a:r>
              <a:rPr lang="en-US" sz="2400" b="1" dirty="0" err="1"/>
              <a:t>Ühe</a:t>
            </a:r>
            <a:r>
              <a:rPr lang="en-US" sz="2400" b="1" dirty="0"/>
              <a:t> </a:t>
            </a:r>
            <a:r>
              <a:rPr lang="en-US" sz="2400" b="1" dirty="0" err="1"/>
              <a:t>aine</a:t>
            </a:r>
            <a:r>
              <a:rPr lang="en-US" sz="2400" b="1" dirty="0"/>
              <a:t> </a:t>
            </a:r>
            <a:r>
              <a:rPr lang="en-US" sz="2400" b="1" dirty="0" err="1"/>
              <a:t>voog</a:t>
            </a:r>
            <a:r>
              <a:rPr lang="en-US" sz="2400" b="1" dirty="0"/>
              <a:t>- </a:t>
            </a:r>
            <a:r>
              <a:rPr lang="en-US" sz="2400" dirty="0" err="1"/>
              <a:t>kõik</a:t>
            </a:r>
            <a:r>
              <a:rPr lang="en-US" sz="2400" dirty="0"/>
              <a:t> </a:t>
            </a:r>
            <a:r>
              <a:rPr lang="en-US" sz="2400" dirty="0" err="1"/>
              <a:t>saastunud</a:t>
            </a:r>
            <a:r>
              <a:rPr lang="en-US" sz="2400" dirty="0"/>
              <a:t> </a:t>
            </a:r>
            <a:r>
              <a:rPr lang="en-US" sz="2400" dirty="0" err="1"/>
              <a:t>veed</a:t>
            </a:r>
            <a:r>
              <a:rPr lang="en-US" sz="2400" dirty="0"/>
              <a:t> </a:t>
            </a:r>
            <a:r>
              <a:rPr lang="en-US" sz="2400" dirty="0" err="1"/>
              <a:t>käideldakse</a:t>
            </a:r>
            <a:r>
              <a:rPr lang="en-US" sz="2400" dirty="0"/>
              <a:t> </a:t>
            </a:r>
            <a:r>
              <a:rPr lang="en-US" sz="2400" dirty="0" err="1"/>
              <a:t>koos</a:t>
            </a:r>
            <a:r>
              <a:rPr lang="en-US" sz="2400" dirty="0"/>
              <a:t>;</a:t>
            </a:r>
          </a:p>
          <a:p>
            <a:pPr>
              <a:lnSpc>
                <a:spcPct val="100000"/>
              </a:lnSpc>
            </a:pPr>
            <a:r>
              <a:rPr lang="en-US" sz="2400" b="1" dirty="0" err="1"/>
              <a:t>Kahe</a:t>
            </a:r>
            <a:r>
              <a:rPr lang="en-US" sz="2400" b="1" dirty="0"/>
              <a:t> </a:t>
            </a:r>
            <a:r>
              <a:rPr lang="en-US" sz="2400" b="1" dirty="0" err="1"/>
              <a:t>aine</a:t>
            </a:r>
            <a:r>
              <a:rPr lang="en-US" sz="2400" b="1" dirty="0"/>
              <a:t> </a:t>
            </a:r>
            <a:r>
              <a:rPr lang="en-US" sz="2400" b="1" dirty="0" err="1"/>
              <a:t>voog</a:t>
            </a:r>
            <a:r>
              <a:rPr lang="en-US" sz="2400" b="1" dirty="0"/>
              <a:t> </a:t>
            </a:r>
            <a:r>
              <a:rPr lang="en-US" sz="2400" dirty="0"/>
              <a:t>– </a:t>
            </a:r>
            <a:r>
              <a:rPr lang="en-US" sz="2400" dirty="0" err="1"/>
              <a:t>hallvesi</a:t>
            </a:r>
            <a:r>
              <a:rPr lang="en-US" sz="2400" dirty="0"/>
              <a:t> ja </a:t>
            </a:r>
            <a:r>
              <a:rPr lang="en-US" sz="2400" dirty="0" err="1"/>
              <a:t>mustvesi</a:t>
            </a:r>
            <a:r>
              <a:rPr lang="en-US" sz="2400" dirty="0"/>
              <a:t> </a:t>
            </a:r>
            <a:r>
              <a:rPr lang="en-US" sz="2400" dirty="0" err="1"/>
              <a:t>käideldakse</a:t>
            </a:r>
            <a:r>
              <a:rPr lang="en-US" sz="2400" dirty="0"/>
              <a:t> </a:t>
            </a:r>
            <a:r>
              <a:rPr lang="en-US" sz="2400" dirty="0" err="1"/>
              <a:t>eraldi</a:t>
            </a:r>
            <a:r>
              <a:rPr lang="en-US" sz="2400" dirty="0"/>
              <a:t>;</a:t>
            </a:r>
          </a:p>
          <a:p>
            <a:pPr>
              <a:lnSpc>
                <a:spcPct val="100000"/>
              </a:lnSpc>
            </a:pPr>
            <a:r>
              <a:rPr lang="en-US" sz="2400" b="1" dirty="0" err="1"/>
              <a:t>Kahe</a:t>
            </a:r>
            <a:r>
              <a:rPr lang="en-US" sz="2400" b="1" dirty="0"/>
              <a:t> </a:t>
            </a:r>
            <a:r>
              <a:rPr lang="en-US" sz="2400" b="1" dirty="0" err="1"/>
              <a:t>aine</a:t>
            </a:r>
            <a:r>
              <a:rPr lang="en-US" sz="2400" b="1" dirty="0"/>
              <a:t> </a:t>
            </a:r>
            <a:r>
              <a:rPr lang="en-US" sz="2400" b="1" dirty="0" err="1"/>
              <a:t>voog</a:t>
            </a:r>
            <a:r>
              <a:rPr lang="en-US" sz="2400" b="1" dirty="0"/>
              <a:t> </a:t>
            </a:r>
            <a:r>
              <a:rPr lang="en-US" sz="2400" dirty="0"/>
              <a:t>– </a:t>
            </a:r>
            <a:r>
              <a:rPr lang="en-US" sz="2400" dirty="0" err="1"/>
              <a:t>uriini</a:t>
            </a:r>
            <a:r>
              <a:rPr lang="en-US" sz="2400" dirty="0"/>
              <a:t> ja </a:t>
            </a:r>
            <a:r>
              <a:rPr lang="en-US" sz="2400" dirty="0" err="1"/>
              <a:t>fekaale</a:t>
            </a:r>
            <a:r>
              <a:rPr lang="en-US" sz="2400" dirty="0"/>
              <a:t> </a:t>
            </a:r>
            <a:r>
              <a:rPr lang="en-US" sz="2400" dirty="0" err="1"/>
              <a:t>eraldav</a:t>
            </a:r>
            <a:r>
              <a:rPr lang="en-US" sz="2400" dirty="0"/>
              <a:t> WC, kas </a:t>
            </a:r>
            <a:r>
              <a:rPr lang="en-US" sz="2400" dirty="0" err="1"/>
              <a:t>koos</a:t>
            </a:r>
            <a:r>
              <a:rPr lang="en-US" sz="2400" dirty="0"/>
              <a:t> </a:t>
            </a:r>
            <a:r>
              <a:rPr lang="en-US" sz="2400" dirty="0" err="1"/>
              <a:t>uhtumisega</a:t>
            </a:r>
            <a:r>
              <a:rPr lang="en-US" sz="2400" dirty="0"/>
              <a:t> </a:t>
            </a:r>
            <a:r>
              <a:rPr lang="en-US" sz="2400" dirty="0" err="1"/>
              <a:t>või</a:t>
            </a:r>
            <a:r>
              <a:rPr lang="en-US" sz="2400" dirty="0"/>
              <a:t> </a:t>
            </a:r>
            <a:r>
              <a:rPr lang="en-US" sz="2400" dirty="0" err="1"/>
              <a:t>eraldi</a:t>
            </a:r>
            <a:r>
              <a:rPr lang="en-US" sz="2400" dirty="0"/>
              <a:t>;</a:t>
            </a:r>
          </a:p>
          <a:p>
            <a:pPr>
              <a:lnSpc>
                <a:spcPct val="100000"/>
              </a:lnSpc>
            </a:pPr>
            <a:r>
              <a:rPr lang="en-US" sz="2400" b="1" dirty="0" err="1"/>
              <a:t>Kolme</a:t>
            </a:r>
            <a:r>
              <a:rPr lang="en-US" sz="2400" b="1" dirty="0"/>
              <a:t> </a:t>
            </a:r>
            <a:r>
              <a:rPr lang="en-US" sz="2400" b="1" dirty="0" err="1"/>
              <a:t>aine</a:t>
            </a:r>
            <a:r>
              <a:rPr lang="en-US" sz="2400" b="1" dirty="0"/>
              <a:t> </a:t>
            </a:r>
            <a:r>
              <a:rPr lang="en-US" sz="2400" b="1" dirty="0" err="1"/>
              <a:t>voog</a:t>
            </a:r>
            <a:r>
              <a:rPr lang="en-US" sz="2400" b="1" dirty="0"/>
              <a:t> </a:t>
            </a:r>
            <a:r>
              <a:rPr lang="en-US" sz="2400" dirty="0"/>
              <a:t>– </a:t>
            </a:r>
            <a:r>
              <a:rPr lang="fi-FI" sz="2400" dirty="0"/>
              <a:t>uriini </a:t>
            </a:r>
            <a:r>
              <a:rPr lang="fi-FI" sz="2400" dirty="0" err="1"/>
              <a:t>või</a:t>
            </a:r>
            <a:r>
              <a:rPr lang="fi-FI" sz="2400" dirty="0"/>
              <a:t> </a:t>
            </a:r>
            <a:r>
              <a:rPr lang="fi-FI" sz="2400" dirty="0" err="1"/>
              <a:t>kollastvett</a:t>
            </a:r>
            <a:r>
              <a:rPr lang="fi-FI" sz="2400" dirty="0"/>
              <a:t>, </a:t>
            </a:r>
            <a:r>
              <a:rPr lang="fi-FI" sz="2400" dirty="0" err="1"/>
              <a:t>fekaale</a:t>
            </a:r>
            <a:r>
              <a:rPr lang="fi-FI" sz="2400" dirty="0"/>
              <a:t> </a:t>
            </a:r>
            <a:r>
              <a:rPr lang="fi-FI" sz="2400" dirty="0" err="1"/>
              <a:t>või</a:t>
            </a:r>
            <a:r>
              <a:rPr lang="fi-FI" sz="2400" dirty="0"/>
              <a:t> </a:t>
            </a:r>
            <a:r>
              <a:rPr lang="fi-FI" sz="2400" dirty="0" err="1"/>
              <a:t>pruunivett</a:t>
            </a:r>
            <a:r>
              <a:rPr lang="fi-FI" sz="2400" dirty="0"/>
              <a:t> ja </a:t>
            </a:r>
            <a:r>
              <a:rPr lang="fi-FI" sz="2400" dirty="0" err="1"/>
              <a:t>hallvett</a:t>
            </a:r>
            <a:r>
              <a:rPr lang="fi-FI" sz="2400" dirty="0"/>
              <a:t> </a:t>
            </a:r>
            <a:r>
              <a:rPr lang="fi-FI" sz="2400" dirty="0" err="1"/>
              <a:t>käideldakse</a:t>
            </a:r>
            <a:r>
              <a:rPr lang="fi-FI" sz="2400" dirty="0"/>
              <a:t> </a:t>
            </a:r>
            <a:r>
              <a:rPr lang="fi-FI" sz="2400" dirty="0" err="1"/>
              <a:t>eraldi</a:t>
            </a:r>
            <a:endParaRPr lang="fi-FI" sz="2400" dirty="0"/>
          </a:p>
          <a:p>
            <a:pPr marL="0" indent="0">
              <a:buNone/>
            </a:pPr>
            <a:endParaRPr lang="en-EE" sz="2400" dirty="0"/>
          </a:p>
        </p:txBody>
      </p:sp>
    </p:spTree>
    <p:extLst>
      <p:ext uri="{BB962C8B-B14F-4D97-AF65-F5344CB8AC3E}">
        <p14:creationId xmlns:p14="http://schemas.microsoft.com/office/powerpoint/2010/main" val="37123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a:t>Hallvee </a:t>
            </a:r>
            <a:r>
              <a:rPr lang="en-US" dirty="0" err="1"/>
              <a:t>allikad</a:t>
            </a:r>
            <a:r>
              <a:rPr lang="en-US" dirty="0"/>
              <a:t> ja </a:t>
            </a:r>
            <a:r>
              <a:rPr lang="en-US" dirty="0" err="1"/>
              <a:t>omadused</a:t>
            </a:r>
            <a:endParaRPr lang="en-US" dirty="0"/>
          </a:p>
        </p:txBody>
      </p:sp>
      <p:pic>
        <p:nvPicPr>
          <p:cNvPr id="5" name="Sisu kohatäide 4">
            <a:extLst>
              <a:ext uri="{FF2B5EF4-FFF2-40B4-BE49-F238E27FC236}">
                <a16:creationId xmlns:a16="http://schemas.microsoft.com/office/drawing/2014/main" id="{AE30CC1A-C50C-091D-681F-4950F0A105EF}"/>
              </a:ext>
            </a:extLst>
          </p:cNvPr>
          <p:cNvPicPr>
            <a:picLocks noGrp="1" noChangeAspect="1"/>
          </p:cNvPicPr>
          <p:nvPr>
            <p:ph idx="1"/>
          </p:nvPr>
        </p:nvPicPr>
        <p:blipFill>
          <a:blip r:embed="rId2"/>
          <a:stretch>
            <a:fillRect/>
          </a:stretch>
        </p:blipFill>
        <p:spPr>
          <a:xfrm>
            <a:off x="918098" y="1825625"/>
            <a:ext cx="8226966" cy="4351338"/>
          </a:xfrm>
        </p:spPr>
      </p:pic>
    </p:spTree>
    <p:extLst>
      <p:ext uri="{BB962C8B-B14F-4D97-AF65-F5344CB8AC3E}">
        <p14:creationId xmlns:p14="http://schemas.microsoft.com/office/powerpoint/2010/main" val="2053127142"/>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handatud 1">
      <a:majorFont>
        <a:latin typeface="Open Sans"/>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480</TotalTime>
  <Words>2321</Words>
  <Application>Microsoft Office PowerPoint</Application>
  <PresentationFormat>Laiekraan</PresentationFormat>
  <Paragraphs>168</Paragraphs>
  <Slides>33</Slides>
  <Notes>1</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33</vt:i4>
      </vt:variant>
    </vt:vector>
  </HeadingPairs>
  <TitlesOfParts>
    <vt:vector size="41" baseType="lpstr">
      <vt:lpstr>Arial</vt:lpstr>
      <vt:lpstr>Calibri</vt:lpstr>
      <vt:lpstr>Cambria</vt:lpstr>
      <vt:lpstr>Cambria Math</vt:lpstr>
      <vt:lpstr>Open Sans</vt:lpstr>
      <vt:lpstr>Times New Roman</vt:lpstr>
      <vt:lpstr>Wingdings</vt:lpstr>
      <vt:lpstr>Office'i kujundus</vt:lpstr>
      <vt:lpstr>Sissejuhatus reoveepuhastusse Reovesi</vt:lpstr>
      <vt:lpstr>Inimtekeline veeringe</vt:lpstr>
      <vt:lpstr>Olmereovesi</vt:lpstr>
      <vt:lpstr>Olmereovee teke kodus</vt:lpstr>
      <vt:lpstr>Olmereovesi kui ressurss</vt:lpstr>
      <vt:lpstr>Olmereovee liigitamine</vt:lpstr>
      <vt:lpstr>Olmereovee kogused ja omadused</vt:lpstr>
      <vt:lpstr>Olmereovee liigiti käitlemine</vt:lpstr>
      <vt:lpstr>Hallvee allikad ja omadused</vt:lpstr>
      <vt:lpstr>Hallvee omadused</vt:lpstr>
      <vt:lpstr>Asulareovesi</vt:lpstr>
      <vt:lpstr>Tootmisreovesi</vt:lpstr>
      <vt:lpstr>Sademevesi</vt:lpstr>
      <vt:lpstr>Maakasutusest pärinev vesi</vt:lpstr>
      <vt:lpstr>Reovett iseloomustavad  reoained</vt:lpstr>
      <vt:lpstr>Reovett iseloomustavad  reoained</vt:lpstr>
      <vt:lpstr>Reovett iseloomustavad  reoained</vt:lpstr>
      <vt:lpstr>Reovees olevad ohtlikud ained</vt:lpstr>
      <vt:lpstr>Reovees olevad ohtlikud ained</vt:lpstr>
      <vt:lpstr>Reovees olevad ohtlikud ained</vt:lpstr>
      <vt:lpstr>Asulareovee komponendid</vt:lpstr>
      <vt:lpstr>Reovee koguse määramine</vt:lpstr>
      <vt:lpstr>Reovee arvestuslikud kogused</vt:lpstr>
      <vt:lpstr>Reovee koormus </vt:lpstr>
      <vt:lpstr>Reovee koormuse määramine</vt:lpstr>
      <vt:lpstr>Reovee koormuse hindamine</vt:lpstr>
      <vt:lpstr>Reovee reostuskoormuse määramine</vt:lpstr>
      <vt:lpstr>Reovee ebaühtlus</vt:lpstr>
      <vt:lpstr>Reovee ebaühtlus</vt:lpstr>
      <vt:lpstr>Reovee maksimaalse koguse arvutus</vt:lpstr>
      <vt:lpstr>Reovee maksimaalse koguse arvutus</vt:lpstr>
      <vt:lpstr>Võõrvee koguse arvutus</vt:lpstr>
      <vt:lpstr>Tänan!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Vallo Kõrgmaa</dc:creator>
  <cp:lastModifiedBy>Vahur Värk</cp:lastModifiedBy>
  <cp:revision>17</cp:revision>
  <dcterms:created xsi:type="dcterms:W3CDTF">2023-11-13T11:57:45Z</dcterms:created>
  <dcterms:modified xsi:type="dcterms:W3CDTF">2024-11-11T16:28:22Z</dcterms:modified>
</cp:coreProperties>
</file>