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78"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5" r:id="rId17"/>
    <p:sldId id="271" r:id="rId18"/>
    <p:sldId id="272" r:id="rId19"/>
    <p:sldId id="353" r:id="rId20"/>
    <p:sldId id="355" r:id="rId21"/>
    <p:sldId id="354" r:id="rId22"/>
    <p:sldId id="277" r:id="rId23"/>
  </p:sldIdLst>
  <p:sldSz cx="12192000" cy="6858000"/>
  <p:notesSz cx="6858000" cy="9144000"/>
  <p:defaultText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524"/>
    <p:restoredTop sz="73061"/>
  </p:normalViewPr>
  <p:slideViewPr>
    <p:cSldViewPr snapToGrid="0">
      <p:cViewPr varScale="1">
        <p:scale>
          <a:sx n="92" d="100"/>
          <a:sy n="92" d="100"/>
        </p:scale>
        <p:origin x="11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AB8EB5-7240-E84C-ACF6-EBAB5A863045}" type="datetimeFigureOut">
              <a:rPr lang="en-EE" smtClean="0"/>
              <a:t>04.02.2025</a:t>
            </a:fld>
            <a:endParaRPr lang="en-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4F842E-E6F4-3248-8E8D-1EC4D8388F47}" type="slidenum">
              <a:rPr lang="en-EE" smtClean="0"/>
              <a:t>‹#›</a:t>
            </a:fld>
            <a:endParaRPr lang="en-EE"/>
          </a:p>
        </p:txBody>
      </p:sp>
    </p:spTree>
    <p:extLst>
      <p:ext uri="{BB962C8B-B14F-4D97-AF65-F5344CB8AC3E}">
        <p14:creationId xmlns:p14="http://schemas.microsoft.com/office/powerpoint/2010/main" val="847913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Järelpuhastuseks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(ingl </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post-</a:t>
            </a: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treatment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nimetatakse põhipuhastusele järgnevat protsessi, mis toimub enamasti pärast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järelsetitamist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Muutused keskkonnanõuetes ja kasvav vajadus vee taaskasutamise järele nõuavad reovee üha põhjalikumat puhastamist. Selleks rakendatakse üha tõhusamaid mooduseid mikrosaasteainete kõrvaldamiseks reoveepuhastites või nende reovette sattumise piiramiseks. Mõnel puhastil on fosfori piirmäärad heitvees muutunud nii rangeks, et isegi keemilise puhastusega ei suudeta neid täita. Varasemalt on teada, et osa fosforist seotakse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biomassi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ent kui heljum jõuab väljavoolu, siis heitvee fosforisisaldus kohe suureneb. Reoveepuhastussüsteemidele on lisakoormust tekitanud tänapäevased mikrosaasteaineid, nagu raskmetallid, keemilised ühendid, ravimijäägid ja mürgised ained, mida on veest keeruline kõrvaldada. Traditsioonilised, nüüdisaegsele tehnikatasemele vastavad reoveepuhastusjaamad suudavad kõrvaldada ainult selliseid mikrosaasteaineid, mis on kergesti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biolagundatavad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ja/või aktiivmudas absorbeeruvad, ülejäänud ühendid (nt ravimijäägid) läbivad puhastusprotsessi nõnda, et nende hulk oluliselt ei vähene. Seetõttu on üha rohkem reoveepuhasteid kasutusele võtnud reovee süvapuhastustehnoloogiad nagu osoneerimise või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pulbrilise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granuleeritud aktiivsöe kasutamise [1]. Puhta vee (joogivee või taaskasutusvee) vajaduse suurenemisega ja veekvaliteedi piirmäärade karmistumisega on ka reovee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järelpuhastusse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lisandunud reovee desinfitseerimine näiteks osooni, UV ja klooriga. Osooni kasutatakse nii süvaoksüdatsiooniks (nt ravimijääkide kõrvaldamiseks) kui ka desinfitseerimiseks. Kõige lihtsam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järelpuhastusmeetod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filtratsioon, milleks kasutatakse nii teralisi, kangas- kui ka ketasfiltreid.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2</a:t>
            </a:fld>
            <a:endParaRPr lang="en-EE"/>
          </a:p>
        </p:txBody>
      </p:sp>
    </p:spTree>
    <p:extLst>
      <p:ext uri="{BB962C8B-B14F-4D97-AF65-F5344CB8AC3E}">
        <p14:creationId xmlns:p14="http://schemas.microsoft.com/office/powerpoint/2010/main" val="2501772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200"/>
              </a:spcAft>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Puhastuse kavandamisel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pulbrilise</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aktiivsöe (PAC) abil nähakse põhiliselt kaht võimalust. Joonisel a kujutatud lahenduse puhul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annustatakse</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pulbriline</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aktiivsüsi otse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aerotanki</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ning kõrvaldatud ohtlikud ühendid väljuvad puhastusprotsessist koos liigmudaga. See lahendus välistab liigmuda taaskasutamise, ent vajalikud investeeringud on minimaalsed. Lahenduse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b</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puhul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annustatakse</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PAC pärast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järelsetitit</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kontaktreaktorisse ning PAC kõrvaldatakse eraldi mudana, mistõttu liigaktiivmuda ei reostu ohtlike ühenditega. See lahendus nõuab aga suuremaid investeeringuid, sest enamasti on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pulbrilise</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aktiivsöe kõrvaldamiseks vaja rakendada ka koagulatsiooni ja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flokulatsiooni</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Seetõttu sobib PAC eriti tööstusreoveepuhastitele, mis oma liigmuda nagunii taaskasutada ei saa. PAC-i annus jääb enamasti vahemikku 5</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50 g/m</a:t>
            </a:r>
            <a:r>
              <a:rPr lang="et-EE" sz="1800" baseline="300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3</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Kasutataval PAC-l peaksid olema järgmised omadused:</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Arial" panose="020B0604020202020204" pitchFamily="34" charset="0"/>
              <a:buChar char="●"/>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saasteainevaba;</a:t>
            </a:r>
            <a:endParaRPr lang="en-EE" sz="1800" dirty="0">
              <a:solidFill>
                <a:srgbClr val="323E4F"/>
              </a:solidFill>
              <a:effectLst/>
              <a:latin typeface="Noto Sans Symbols"/>
              <a:ea typeface="Noto Sans Symbols"/>
              <a:cs typeface="Noto Sans Symbols"/>
            </a:endParaRPr>
          </a:p>
          <a:p>
            <a:pPr marL="342900" lvl="0" indent="-342900" algn="just">
              <a:lnSpc>
                <a:spcPct val="150000"/>
              </a:lnSpc>
              <a:spcAft>
                <a:spcPts val="1200"/>
              </a:spcAft>
              <a:buFont typeface="Arial" panose="020B0604020202020204" pitchFamily="34" charset="0"/>
              <a:buChar char="●"/>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väike niiskusesisaldus, et vältida klompide teket;</a:t>
            </a:r>
            <a:endParaRPr lang="en-EE" sz="1800" dirty="0">
              <a:solidFill>
                <a:srgbClr val="323E4F"/>
              </a:solidFill>
              <a:effectLst/>
              <a:latin typeface="Noto Sans Symbols"/>
              <a:ea typeface="Noto Sans Symbols"/>
              <a:cs typeface="Noto Sans Symbols"/>
            </a:endParaRPr>
          </a:p>
          <a:p>
            <a:pPr marL="342900" lvl="0" indent="-342900" algn="just">
              <a:lnSpc>
                <a:spcPct val="150000"/>
              </a:lnSpc>
              <a:spcAft>
                <a:spcPts val="1200"/>
              </a:spcAft>
              <a:buFont typeface="Arial" panose="020B0604020202020204" pitchFamily="34" charset="0"/>
              <a:buChar char="●"/>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kindel ja stabiilne osakeste suurus.</a:t>
            </a:r>
            <a:endParaRPr lang="en-EE" sz="1800" dirty="0">
              <a:solidFill>
                <a:srgbClr val="323E4F"/>
              </a:solidFill>
              <a:effectLst/>
              <a:latin typeface="Noto Sans Symbols"/>
              <a:ea typeface="Noto Sans Symbols"/>
              <a:cs typeface="Noto Sans Symbols"/>
            </a:endParaRPr>
          </a:p>
          <a:p>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13</a:t>
            </a:fld>
            <a:endParaRPr lang="en-EE"/>
          </a:p>
        </p:txBody>
      </p:sp>
    </p:spTree>
    <p:extLst>
      <p:ext uri="{BB962C8B-B14F-4D97-AF65-F5344CB8AC3E}">
        <p14:creationId xmlns:p14="http://schemas.microsoft.com/office/powerpoint/2010/main" val="543154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200"/>
              </a:spcAft>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Teralise aktiivsöe (GAC) puhul järgneb bioloogilisele puhastusele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järelfiltratsioon</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mis enamasti koosneb kahest astmest: liivfilter ja aktiivsüsifilter (vt joonist). Üha rohkem üritatakse rajada filtreid, milles rakendatakse nii liivfiltrit kui ka aktiivsütt. Liiva abil kõrvaldatakse suurem osa heljumist, vähendades sellega ka vee fosforisisaldust, ning aktiivsöe abil vähendatakse raskmetallide, ravimijääkide ja muude ohtlike ühendite sisaldust.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GAC-filtrid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dimensioneeritakse</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enamasti viibeajale 0,5</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1 h, tuginedes kuiva ilma vooluhulgale. Näidisarvutuses rakendatakse järgmisi väärtusi:</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Arial" panose="020B0604020202020204" pitchFamily="34" charset="0"/>
              <a:buChar char="●"/>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vooluhulk 1500 m</a:t>
            </a:r>
            <a:r>
              <a:rPr lang="et-EE" sz="1800" baseline="300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3</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/d;</a:t>
            </a:r>
            <a:endParaRPr lang="en-EE" sz="1800" dirty="0">
              <a:solidFill>
                <a:srgbClr val="323E4F"/>
              </a:solidFill>
              <a:effectLst/>
              <a:latin typeface="Noto Sans Symbols"/>
              <a:ea typeface="Noto Sans Symbols"/>
              <a:cs typeface="Noto Sans Symbols"/>
            </a:endParaRPr>
          </a:p>
          <a:p>
            <a:pPr marL="342900" lvl="0" indent="-342900" algn="just">
              <a:lnSpc>
                <a:spcPct val="150000"/>
              </a:lnSpc>
              <a:spcAft>
                <a:spcPts val="1200"/>
              </a:spcAft>
              <a:buFont typeface="Arial" panose="020B0604020202020204" pitchFamily="34" charset="0"/>
              <a:buChar char="●"/>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viibeaeg 1 h;</a:t>
            </a:r>
            <a:endParaRPr lang="en-EE" sz="1800" dirty="0">
              <a:solidFill>
                <a:srgbClr val="323E4F"/>
              </a:solidFill>
              <a:effectLst/>
              <a:latin typeface="Noto Sans Symbols"/>
              <a:ea typeface="Noto Sans Symbols"/>
              <a:cs typeface="Noto Sans Symbols"/>
            </a:endParaRPr>
          </a:p>
          <a:p>
            <a:pPr marL="342900" lvl="0" indent="-342900" algn="just">
              <a:lnSpc>
                <a:spcPct val="150000"/>
              </a:lnSpc>
              <a:spcAft>
                <a:spcPts val="1200"/>
              </a:spcAft>
              <a:buFont typeface="Arial" panose="020B0604020202020204" pitchFamily="34" charset="0"/>
              <a:buChar char="●"/>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filtri kõrgus 4 m;</a:t>
            </a:r>
            <a:endParaRPr lang="en-EE" sz="1800" dirty="0">
              <a:solidFill>
                <a:srgbClr val="323E4F"/>
              </a:solidFill>
              <a:effectLst/>
              <a:latin typeface="Noto Sans Symbols"/>
              <a:ea typeface="Noto Sans Symbols"/>
              <a:cs typeface="Noto Sans Symbols"/>
            </a:endParaRPr>
          </a:p>
          <a:p>
            <a:pPr algn="just">
              <a:lnSpc>
                <a:spcPct val="150000"/>
              </a:lnSpc>
              <a:spcAft>
                <a:spcPts val="1200"/>
              </a:spcAft>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Filtri pindala 1500 m</a:t>
            </a:r>
            <a:r>
              <a:rPr lang="et-EE" sz="1800" baseline="300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3</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/4 m = 375 m</a:t>
            </a:r>
            <a:r>
              <a:rPr lang="et-EE" sz="1800" baseline="300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2</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14</a:t>
            </a:fld>
            <a:endParaRPr lang="en-EE"/>
          </a:p>
        </p:txBody>
      </p:sp>
    </p:spTree>
    <p:extLst>
      <p:ext uri="{BB962C8B-B14F-4D97-AF65-F5344CB8AC3E}">
        <p14:creationId xmlns:p14="http://schemas.microsoft.com/office/powerpoint/2010/main" val="1855015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Praegu ei ole reoveepuhastite heitvee mikrobioloogilise ohutuse tagamine Eestis nõutav, sest suublaks olevast pinnaveest valmistatakse meil joogivett vähe ja tänu klimaatilistele tingimustele ei jää paljud haigustekitajad veekeskkonda jõudes ka ellu. Tänased reoveepuhastid ei eemalda reoveest kõiki haigustekitajaid, kuid vajadus nende eemaldamiseks muutub üha aktuaalsemaks, sest lähitulevikus jõuab mingi osa puhastatud veest ka taaskasutusse. Taaskasutusvee puhul vaadeldakse riske aga keskkonnariskidest erinevalt – kui keskkonnariskide puhul on kriitiliseks kaalukausiks heitvee toitainete või ohtlike ainete sisaldus, siis taaskasutusvee tööstusliku või põllumajandusliku kasutamise korral peab arvesse võtma ka inimese nakatumise ohtu. Riskianalüüsi põhjal otsustatakse, milliseid meetmeid tuleb riskide maandamiseks rakendada.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solidFill>
                <a:srgbClr val="323E4F"/>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Desinfitseerimine on protsess, mille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vähendatakse ohtlike mikroorganismide arvu, et tagada veeohutus. Põhieesmärk on kaitsta rahva tervist vee kaudu levivate haiguste eest, vähendada kahjulikke mõjusid vee-elustikule ja ohte keskkonnale ning järgida regulatiivseid nõudeid. </a:t>
            </a:r>
            <a:r>
              <a:rPr lang="et-E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Desinfitseerimine on sisuliselt patogeenide eesmärgipärane inhibeerimine. </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Heitvee desinfitseerimismeetodi valik muutub üha olulisemaks, pidades silmas vee võimalikku taaskasutamist. Oluline ei ole üksnes patogeenide kõrvaldamine, vaid ka potentsiaalselt ohtlike desinfitseerimissaaduste kontrollimine, sest reoveepuhastitest välja juhituna võivad nad kahjustada veeökosüsteeme ja joogivee kvaliteeti. Paljud anorgaanilised ja orgaanilised mikrosaasteained võivad desinfektsioonivahenditega reageerida, seetõttu tuleb nende kahjulike mõjude leevendamiseks ja tõhususe suurendamiseks hinnata alternatiivsete oksüdeerimis-/desinfitseerimissüsteemide kasutamise võimalusi.</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15</a:t>
            </a:fld>
            <a:endParaRPr lang="en-EE"/>
          </a:p>
        </p:txBody>
      </p:sp>
    </p:spTree>
    <p:extLst>
      <p:ext uri="{BB962C8B-B14F-4D97-AF65-F5344CB8AC3E}">
        <p14:creationId xmlns:p14="http://schemas.microsoft.com/office/powerpoint/2010/main" val="13832317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solidFill>
                  <a:srgbClr val="323E4F"/>
                </a:solidFill>
                <a:effectLst/>
                <a:latin typeface="Calibri" panose="020F0502020204030204" pitchFamily="34" charset="0"/>
                <a:ea typeface="Calibri" panose="020F0502020204030204" pitchFamily="34" charset="0"/>
              </a:rPr>
              <a:t>Heitvee kloorimisel lisatakse veele baktereid ja muid mikroorganisme hävitavaid klooriühendeid. Kloorimolekulid tungivad bakterite ja muude mikroorganismide membraanidesse ja hävitavad nende DNA, takistades sel moel nende paljunemist ja levimist.</a:t>
            </a:r>
          </a:p>
          <a:p>
            <a:endParaRPr lang="et-EE" sz="1800" dirty="0">
              <a:solidFill>
                <a:srgbClr val="323E4F"/>
              </a:solidFill>
              <a:effectLst/>
              <a:latin typeface="Calibri" panose="020F0502020204030204" pitchFamily="34" charset="0"/>
              <a:ea typeface="Calibri" panose="020F0502020204030204" pitchFamily="34" charset="0"/>
            </a:endParaRPr>
          </a:p>
          <a:p>
            <a:r>
              <a:rPr lang="et-EE" sz="1800" dirty="0">
                <a:solidFill>
                  <a:srgbClr val="323E4F"/>
                </a:solidFill>
                <a:effectLst/>
                <a:latin typeface="Calibri" panose="020F0502020204030204" pitchFamily="34" charset="0"/>
                <a:ea typeface="Calibri" panose="020F0502020204030204" pitchFamily="34" charset="0"/>
              </a:rPr>
              <a:t>Kloor on praktilisemaid ja laialdasemalt kasutatavaid reovee desinfitseerimisvahendeid. Seda võib kasutada mitmel kujul, nt vedelana või gaasilisena (Cl</a:t>
            </a:r>
            <a:r>
              <a:rPr lang="et-EE" sz="1800" baseline="-25000" dirty="0">
                <a:solidFill>
                  <a:srgbClr val="323E4F"/>
                </a:solidFill>
                <a:effectLst/>
                <a:latin typeface="Calibri" panose="020F0502020204030204" pitchFamily="34" charset="0"/>
                <a:ea typeface="Calibri" panose="020F0502020204030204" pitchFamily="34" charset="0"/>
              </a:rPr>
              <a:t>2</a:t>
            </a:r>
            <a:r>
              <a:rPr lang="et-EE" sz="1800" dirty="0">
                <a:solidFill>
                  <a:srgbClr val="323E4F"/>
                </a:solidFill>
                <a:effectLst/>
                <a:latin typeface="Calibri" panose="020F0502020204030204" pitchFamily="34" charset="0"/>
                <a:ea typeface="Calibri" panose="020F0502020204030204" pitchFamily="34" charset="0"/>
              </a:rPr>
              <a:t>), </a:t>
            </a:r>
            <a:r>
              <a:rPr lang="et-EE" sz="1800" dirty="0" err="1">
                <a:solidFill>
                  <a:srgbClr val="323E4F"/>
                </a:solidFill>
                <a:effectLst/>
                <a:latin typeface="Calibri" panose="020F0502020204030204" pitchFamily="34" charset="0"/>
                <a:ea typeface="Calibri" panose="020F0502020204030204" pitchFamily="34" charset="0"/>
              </a:rPr>
              <a:t>naatriumhüpokloritina</a:t>
            </a:r>
            <a:r>
              <a:rPr lang="et-EE" sz="1800" dirty="0">
                <a:solidFill>
                  <a:srgbClr val="323E4F"/>
                </a:solidFill>
                <a:effectLst/>
                <a:latin typeface="Calibri" panose="020F0502020204030204" pitchFamily="34" charset="0"/>
                <a:ea typeface="Calibri" panose="020F0502020204030204" pitchFamily="34" charset="0"/>
              </a:rPr>
              <a:t> (</a:t>
            </a:r>
            <a:r>
              <a:rPr lang="et-EE" sz="1800" dirty="0" err="1">
                <a:solidFill>
                  <a:srgbClr val="323E4F"/>
                </a:solidFill>
                <a:effectLst/>
                <a:latin typeface="Calibri" panose="020F0502020204030204" pitchFamily="34" charset="0"/>
                <a:ea typeface="Calibri" panose="020F0502020204030204" pitchFamily="34" charset="0"/>
              </a:rPr>
              <a:t>NaOCl</a:t>
            </a:r>
            <a:r>
              <a:rPr lang="et-EE" sz="1800" dirty="0">
                <a:solidFill>
                  <a:srgbClr val="323E4F"/>
                </a:solidFill>
                <a:effectLst/>
                <a:latin typeface="Calibri" panose="020F0502020204030204" pitchFamily="34" charset="0"/>
                <a:ea typeface="Calibri" panose="020F0502020204030204" pitchFamily="34" charset="0"/>
              </a:rPr>
              <a:t>), </a:t>
            </a:r>
            <a:r>
              <a:rPr lang="et-EE" sz="1800" dirty="0" err="1">
                <a:solidFill>
                  <a:srgbClr val="323E4F"/>
                </a:solidFill>
                <a:effectLst/>
                <a:latin typeface="Calibri" panose="020F0502020204030204" pitchFamily="34" charset="0"/>
                <a:ea typeface="Calibri" panose="020F0502020204030204" pitchFamily="34" charset="0"/>
              </a:rPr>
              <a:t>kaltsiumhüpokloritina</a:t>
            </a:r>
            <a:r>
              <a:rPr lang="et-EE" sz="1800" dirty="0">
                <a:solidFill>
                  <a:srgbClr val="323E4F"/>
                </a:solidFill>
                <a:effectLst/>
                <a:latin typeface="Calibri" panose="020F0502020204030204" pitchFamily="34" charset="0"/>
                <a:ea typeface="Calibri" panose="020F0502020204030204" pitchFamily="34" charset="0"/>
              </a:rPr>
              <a:t> (Ca(</a:t>
            </a:r>
            <a:r>
              <a:rPr lang="et-EE" sz="1800" dirty="0" err="1">
                <a:solidFill>
                  <a:srgbClr val="323E4F"/>
                </a:solidFill>
                <a:effectLst/>
                <a:latin typeface="Calibri" panose="020F0502020204030204" pitchFamily="34" charset="0"/>
                <a:ea typeface="Calibri" panose="020F0502020204030204" pitchFamily="34" charset="0"/>
              </a:rPr>
              <a:t>OCl</a:t>
            </a:r>
            <a:r>
              <a:rPr lang="et-EE" sz="1800" dirty="0">
                <a:solidFill>
                  <a:srgbClr val="323E4F"/>
                </a:solidFill>
                <a:effectLst/>
                <a:latin typeface="Calibri" panose="020F0502020204030204" pitchFamily="34" charset="0"/>
                <a:ea typeface="Calibri" panose="020F0502020204030204" pitchFamily="34" charset="0"/>
              </a:rPr>
              <a:t>)</a:t>
            </a:r>
            <a:r>
              <a:rPr lang="et-EE" sz="1800" baseline="-25000" dirty="0">
                <a:solidFill>
                  <a:srgbClr val="323E4F"/>
                </a:solidFill>
                <a:effectLst/>
                <a:latin typeface="Calibri" panose="020F0502020204030204" pitchFamily="34" charset="0"/>
                <a:ea typeface="Calibri" panose="020F0502020204030204" pitchFamily="34" charset="0"/>
              </a:rPr>
              <a:t>2</a:t>
            </a:r>
            <a:r>
              <a:rPr lang="et-EE" sz="1800" dirty="0">
                <a:solidFill>
                  <a:srgbClr val="323E4F"/>
                </a:solidFill>
                <a:effectLst/>
                <a:latin typeface="Calibri" panose="020F0502020204030204" pitchFamily="34" charset="0"/>
                <a:ea typeface="Calibri" panose="020F0502020204030204" pitchFamily="34" charset="0"/>
              </a:rPr>
              <a:t>) või kloordioksiidina (ClO</a:t>
            </a:r>
            <a:r>
              <a:rPr lang="et-EE" sz="1800" baseline="-25000" dirty="0">
                <a:solidFill>
                  <a:srgbClr val="323E4F"/>
                </a:solidFill>
                <a:effectLst/>
                <a:latin typeface="Calibri" panose="020F0502020204030204" pitchFamily="34" charset="0"/>
                <a:ea typeface="Calibri" panose="020F0502020204030204" pitchFamily="34" charset="0"/>
              </a:rPr>
              <a:t>2</a:t>
            </a:r>
            <a:r>
              <a:rPr lang="et-EE" sz="1800" dirty="0">
                <a:solidFill>
                  <a:srgbClr val="323E4F"/>
                </a:solidFill>
                <a:effectLst/>
                <a:latin typeface="Calibri" panose="020F0502020204030204" pitchFamily="34" charset="0"/>
                <a:ea typeface="Calibri" panose="020F0502020204030204" pitchFamily="34" charset="0"/>
              </a:rPr>
              <a:t>). Gaasilise kloori ja </a:t>
            </a:r>
            <a:r>
              <a:rPr lang="et-EE" sz="1800" dirty="0" err="1">
                <a:solidFill>
                  <a:srgbClr val="323E4F"/>
                </a:solidFill>
                <a:effectLst/>
                <a:latin typeface="Calibri" panose="020F0502020204030204" pitchFamily="34" charset="0"/>
                <a:ea typeface="Calibri" panose="020F0502020204030204" pitchFamily="34" charset="0"/>
              </a:rPr>
              <a:t>hüpokloriti</a:t>
            </a:r>
            <a:r>
              <a:rPr lang="et-EE" sz="1800" dirty="0">
                <a:solidFill>
                  <a:srgbClr val="323E4F"/>
                </a:solidFill>
                <a:effectLst/>
                <a:latin typeface="Calibri" panose="020F0502020204030204" pitchFamily="34" charset="0"/>
                <a:ea typeface="Calibri" panose="020F0502020204030204" pitchFamily="34" charset="0"/>
              </a:rPr>
              <a:t> soolade lisamisel vette toimub hüdrolüüs ja </a:t>
            </a:r>
            <a:r>
              <a:rPr lang="et-EE" sz="1800" dirty="0" err="1">
                <a:solidFill>
                  <a:srgbClr val="323E4F"/>
                </a:solidFill>
                <a:effectLst/>
                <a:latin typeface="Calibri" panose="020F0502020204030204" pitchFamily="34" charset="0"/>
                <a:ea typeface="Calibri" panose="020F0502020204030204" pitchFamily="34" charset="0"/>
              </a:rPr>
              <a:t>ionisatsioon</a:t>
            </a:r>
            <a:r>
              <a:rPr lang="et-EE" sz="1800" dirty="0">
                <a:solidFill>
                  <a:srgbClr val="323E4F"/>
                </a:solidFill>
                <a:effectLst/>
                <a:latin typeface="Calibri" panose="020F0502020204030204" pitchFamily="34" charset="0"/>
                <a:ea typeface="Calibri" panose="020F0502020204030204" pitchFamily="34" charset="0"/>
              </a:rPr>
              <a:t> ning moodustuvad </a:t>
            </a:r>
            <a:r>
              <a:rPr lang="et-EE" sz="1800" dirty="0" err="1">
                <a:solidFill>
                  <a:srgbClr val="323E4F"/>
                </a:solidFill>
                <a:effectLst/>
                <a:latin typeface="Calibri" panose="020F0502020204030204" pitchFamily="34" charset="0"/>
                <a:ea typeface="Calibri" panose="020F0502020204030204" pitchFamily="34" charset="0"/>
              </a:rPr>
              <a:t>hüpokloorhape</a:t>
            </a:r>
            <a:r>
              <a:rPr lang="et-EE" sz="1800" dirty="0">
                <a:solidFill>
                  <a:srgbClr val="323E4F"/>
                </a:solidFill>
                <a:effectLst/>
                <a:latin typeface="Calibri" panose="020F0502020204030204" pitchFamily="34" charset="0"/>
                <a:ea typeface="Calibri" panose="020F0502020204030204" pitchFamily="34" charset="0"/>
              </a:rPr>
              <a:t> (</a:t>
            </a:r>
            <a:r>
              <a:rPr lang="et-EE" sz="1800" dirty="0" err="1">
                <a:solidFill>
                  <a:srgbClr val="323E4F"/>
                </a:solidFill>
                <a:effectLst/>
                <a:latin typeface="Calibri" panose="020F0502020204030204" pitchFamily="34" charset="0"/>
                <a:ea typeface="Calibri" panose="020F0502020204030204" pitchFamily="34" charset="0"/>
              </a:rPr>
              <a:t>HOCl</a:t>
            </a:r>
            <a:r>
              <a:rPr lang="et-EE" sz="1800" dirty="0">
                <a:solidFill>
                  <a:srgbClr val="323E4F"/>
                </a:solidFill>
                <a:effectLst/>
                <a:latin typeface="Calibri" panose="020F0502020204030204" pitchFamily="34" charset="0"/>
                <a:ea typeface="Calibri" panose="020F0502020204030204" pitchFamily="34" charset="0"/>
              </a:rPr>
              <a:t>) ja </a:t>
            </a:r>
            <a:r>
              <a:rPr lang="et-EE" sz="1800" dirty="0" err="1">
                <a:solidFill>
                  <a:srgbClr val="323E4F"/>
                </a:solidFill>
                <a:effectLst/>
                <a:latin typeface="Calibri" panose="020F0502020204030204" pitchFamily="34" charset="0"/>
                <a:ea typeface="Calibri" panose="020F0502020204030204" pitchFamily="34" charset="0"/>
              </a:rPr>
              <a:t>hüpokloritioonid</a:t>
            </a:r>
            <a:r>
              <a:rPr lang="et-EE" sz="1800" dirty="0">
                <a:solidFill>
                  <a:srgbClr val="323E4F"/>
                </a:solidFill>
                <a:effectLst/>
                <a:latin typeface="Calibri" panose="020F0502020204030204" pitchFamily="34" charset="0"/>
                <a:ea typeface="Calibri" panose="020F0502020204030204" pitchFamily="34" charset="0"/>
              </a:rPr>
              <a:t> (</a:t>
            </a:r>
            <a:r>
              <a:rPr lang="et-EE" sz="1800" dirty="0" err="1">
                <a:solidFill>
                  <a:srgbClr val="323E4F"/>
                </a:solidFill>
                <a:effectLst/>
                <a:latin typeface="Calibri" panose="020F0502020204030204" pitchFamily="34" charset="0"/>
                <a:ea typeface="Calibri" panose="020F0502020204030204" pitchFamily="34" charset="0"/>
              </a:rPr>
              <a:t>OCl</a:t>
            </a:r>
            <a:r>
              <a:rPr lang="et-EE" sz="1800" baseline="30000" dirty="0">
                <a:solidFill>
                  <a:srgbClr val="323E4F"/>
                </a:solidFill>
                <a:effectLst/>
                <a:latin typeface="Calibri" panose="020F0502020204030204" pitchFamily="34" charset="0"/>
                <a:ea typeface="Calibri" panose="020F0502020204030204" pitchFamily="34" charset="0"/>
              </a:rPr>
              <a:t>-</a:t>
            </a:r>
            <a:r>
              <a:rPr lang="et-EE" sz="1800" dirty="0">
                <a:solidFill>
                  <a:srgbClr val="323E4F"/>
                </a:solidFill>
                <a:effectLst/>
                <a:latin typeface="Calibri" panose="020F0502020204030204" pitchFamily="34" charset="0"/>
                <a:ea typeface="Calibri" panose="020F0502020204030204" pitchFamily="34" charset="0"/>
              </a:rPr>
              <a:t>), mida nimetatakse ka vabaks klooriks. Vaba kloor reageerib kiiresti </a:t>
            </a:r>
            <a:r>
              <a:rPr lang="et-EE" sz="1800" dirty="0" err="1">
                <a:solidFill>
                  <a:srgbClr val="323E4F"/>
                </a:solidFill>
                <a:effectLst/>
                <a:latin typeface="Calibri" panose="020F0502020204030204" pitchFamily="34" charset="0"/>
                <a:ea typeface="Calibri" panose="020F0502020204030204" pitchFamily="34" charset="0"/>
              </a:rPr>
              <a:t>nitrifitseerimata</a:t>
            </a:r>
            <a:r>
              <a:rPr lang="et-EE" sz="1800" dirty="0">
                <a:solidFill>
                  <a:srgbClr val="323E4F"/>
                </a:solidFill>
                <a:effectLst/>
                <a:latin typeface="Calibri" panose="020F0502020204030204" pitchFamily="34" charset="0"/>
                <a:ea typeface="Calibri" panose="020F0502020204030204" pitchFamily="34" charset="0"/>
              </a:rPr>
              <a:t> heitvees leiduva ammoniaagiga, moodustades seotud klooriühendeid, nt </a:t>
            </a:r>
            <a:r>
              <a:rPr lang="et-EE" sz="1800" dirty="0" err="1">
                <a:solidFill>
                  <a:srgbClr val="323E4F"/>
                </a:solidFill>
                <a:effectLst/>
                <a:latin typeface="Calibri" panose="020F0502020204030204" pitchFamily="34" charset="0"/>
                <a:ea typeface="Calibri" panose="020F0502020204030204" pitchFamily="34" charset="0"/>
              </a:rPr>
              <a:t>monoklooramiini</a:t>
            </a:r>
            <a:r>
              <a:rPr lang="et-EE" sz="1800" dirty="0">
                <a:solidFill>
                  <a:srgbClr val="323E4F"/>
                </a:solidFill>
                <a:effectLst/>
                <a:latin typeface="Calibri" panose="020F0502020204030204" pitchFamily="34" charset="0"/>
                <a:ea typeface="Calibri" panose="020F0502020204030204" pitchFamily="34" charset="0"/>
              </a:rPr>
              <a:t> ja </a:t>
            </a:r>
            <a:r>
              <a:rPr lang="et-EE" sz="1800" dirty="0" err="1">
                <a:solidFill>
                  <a:srgbClr val="323E4F"/>
                </a:solidFill>
                <a:effectLst/>
                <a:latin typeface="Calibri" panose="020F0502020204030204" pitchFamily="34" charset="0"/>
                <a:ea typeface="Calibri" panose="020F0502020204030204" pitchFamily="34" charset="0"/>
              </a:rPr>
              <a:t>triklorometaane</a:t>
            </a:r>
            <a:r>
              <a:rPr lang="et-EE" sz="1800" dirty="0">
                <a:solidFill>
                  <a:srgbClr val="323E4F"/>
                </a:solidFill>
                <a:effectLst/>
                <a:latin typeface="Calibri" panose="020F0502020204030204" pitchFamily="34" charset="0"/>
                <a:ea typeface="Calibri" panose="020F0502020204030204" pitchFamily="34" charset="0"/>
              </a:rPr>
              <a:t>. </a:t>
            </a:r>
          </a:p>
          <a:p>
            <a:endParaRPr lang="et-EE" sz="1800" dirty="0">
              <a:solidFill>
                <a:srgbClr val="323E4F"/>
              </a:solidFill>
              <a:effectLst/>
              <a:latin typeface="Calibri" panose="020F0502020204030204" pitchFamily="34" charset="0"/>
              <a:ea typeface="Calibri" panose="020F0502020204030204" pitchFamily="34" charset="0"/>
            </a:endParaRPr>
          </a:p>
          <a:p>
            <a:r>
              <a:rPr lang="et-EE" sz="1800" dirty="0">
                <a:solidFill>
                  <a:srgbClr val="323E4F"/>
                </a:solidFill>
                <a:effectLst/>
                <a:latin typeface="Calibri" panose="020F0502020204030204" pitchFamily="34" charset="0"/>
                <a:ea typeface="Calibri" panose="020F0502020204030204" pitchFamily="34" charset="0"/>
              </a:rPr>
              <a:t>Reoveepuhastites kasutatakse kloori laialdaselt ka pragmaatilistel põhjustel, sest seda on väga lihtne </a:t>
            </a:r>
            <a:r>
              <a:rPr lang="et-EE" sz="1800" dirty="0" err="1">
                <a:solidFill>
                  <a:srgbClr val="323E4F"/>
                </a:solidFill>
                <a:effectLst/>
                <a:latin typeface="Calibri" panose="020F0502020204030204" pitchFamily="34" charset="0"/>
                <a:ea typeface="Calibri" panose="020F0502020204030204" pitchFamily="34" charset="0"/>
              </a:rPr>
              <a:t>annustada</a:t>
            </a:r>
            <a:r>
              <a:rPr lang="et-EE" sz="1800" dirty="0">
                <a:solidFill>
                  <a:srgbClr val="323E4F"/>
                </a:solidFill>
                <a:effectLst/>
                <a:latin typeface="Calibri" panose="020F0502020204030204" pitchFamily="34" charset="0"/>
                <a:ea typeface="Calibri" panose="020F0502020204030204" pitchFamily="34" charset="0"/>
              </a:rPr>
              <a:t> ja ta on teiste </a:t>
            </a:r>
            <a:r>
              <a:rPr lang="et-EE" sz="1800" dirty="0" err="1">
                <a:solidFill>
                  <a:srgbClr val="323E4F"/>
                </a:solidFill>
                <a:effectLst/>
                <a:latin typeface="Calibri" panose="020F0502020204030204" pitchFamily="34" charset="0"/>
                <a:ea typeface="Calibri" panose="020F0502020204030204" pitchFamily="34" charset="0"/>
              </a:rPr>
              <a:t>desinfektantidega</a:t>
            </a:r>
            <a:r>
              <a:rPr lang="et-EE" sz="1800" dirty="0">
                <a:solidFill>
                  <a:srgbClr val="323E4F"/>
                </a:solidFill>
                <a:effectLst/>
                <a:latin typeface="Calibri" panose="020F0502020204030204" pitchFamily="34" charset="0"/>
                <a:ea typeface="Calibri" panose="020F0502020204030204" pitchFamily="34" charset="0"/>
              </a:rPr>
              <a:t> võrreldes odav. On ka puudus: reovees olevad kloorijäägid on väga mürgised. Reovee kloorimine võib põhjustada mutageensete/kantserogeensete desinfitseerimissaaduste moodustumise, mis tulenevad kloori reaktsioonist reovees leiduvate orgaaniliste ühenditega. Kloorijäägid võivad püsida heitvees mitu tundi. </a:t>
            </a:r>
          </a:p>
          <a:p>
            <a:endParaRPr lang="et-EE" sz="1800" dirty="0">
              <a:solidFill>
                <a:srgbClr val="323E4F"/>
              </a:solidFill>
              <a:effectLst/>
              <a:latin typeface="Calibri" panose="020F0502020204030204" pitchFamily="34" charset="0"/>
            </a:endParaRPr>
          </a:p>
          <a:p>
            <a:r>
              <a:rPr lang="et-EE" sz="1800" dirty="0">
                <a:solidFill>
                  <a:srgbClr val="323E4F"/>
                </a:solidFill>
                <a:effectLst/>
                <a:latin typeface="Calibri" panose="020F0502020204030204" pitchFamily="34" charset="0"/>
                <a:ea typeface="Calibri" panose="020F0502020204030204" pitchFamily="34" charset="0"/>
              </a:rPr>
              <a:t>Desinfitseerimiseks vajalik klooriannus oleneb heitvee klooriga reageeriva orgaanilise aine sisaldusest. Mida suurem see on, seda rohkem peab kloori lisama. Keskmine heitvett desinfitseeriv annus jääb vahemikku 1</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800" dirty="0">
                <a:solidFill>
                  <a:srgbClr val="323E4F"/>
                </a:solidFill>
                <a:effectLst/>
                <a:latin typeface="Calibri" panose="020F0502020204030204" pitchFamily="34" charset="0"/>
                <a:ea typeface="Calibri" panose="020F0502020204030204" pitchFamily="34" charset="0"/>
              </a:rPr>
              <a:t>20 mg/l aktiivset kloori. Et vajalik viibeaeg on 15</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800" dirty="0">
                <a:solidFill>
                  <a:srgbClr val="323E4F"/>
                </a:solidFill>
                <a:effectLst/>
                <a:latin typeface="Calibri" panose="020F0502020204030204" pitchFamily="34" charset="0"/>
                <a:ea typeface="Calibri" panose="020F0502020204030204" pitchFamily="34" charset="0"/>
              </a:rPr>
              <a:t>30 minutit, tuleb rajada eraldi kontaktmahuti (joonis). Kuna kloor on väga </a:t>
            </a:r>
            <a:r>
              <a:rPr lang="et-EE" sz="1800" dirty="0" err="1">
                <a:solidFill>
                  <a:srgbClr val="323E4F"/>
                </a:solidFill>
                <a:effectLst/>
                <a:latin typeface="Calibri" panose="020F0502020204030204" pitchFamily="34" charset="0"/>
                <a:ea typeface="Calibri" panose="020F0502020204030204" pitchFamily="34" charset="0"/>
              </a:rPr>
              <a:t>pH</a:t>
            </a:r>
            <a:r>
              <a:rPr lang="et-EE" sz="1800" dirty="0">
                <a:solidFill>
                  <a:srgbClr val="323E4F"/>
                </a:solidFill>
                <a:effectLst/>
                <a:latin typeface="Calibri" panose="020F0502020204030204" pitchFamily="34" charset="0"/>
                <a:ea typeface="Calibri" panose="020F0502020204030204" pitchFamily="34" charset="0"/>
              </a:rPr>
              <a:t>-tundlik, on desinfitseerimine vaid siis võimalik, kui </a:t>
            </a:r>
            <a:r>
              <a:rPr lang="et-EE" sz="1800" dirty="0" err="1">
                <a:solidFill>
                  <a:srgbClr val="323E4F"/>
                </a:solidFill>
                <a:effectLst/>
                <a:latin typeface="Calibri" panose="020F0502020204030204" pitchFamily="34" charset="0"/>
                <a:ea typeface="Calibri" panose="020F0502020204030204" pitchFamily="34" charset="0"/>
              </a:rPr>
              <a:t>pH</a:t>
            </a:r>
            <a:r>
              <a:rPr lang="et-EE" sz="1800" dirty="0">
                <a:solidFill>
                  <a:srgbClr val="323E4F"/>
                </a:solidFill>
                <a:effectLst/>
                <a:latin typeface="Calibri" panose="020F0502020204030204" pitchFamily="34" charset="0"/>
                <a:ea typeface="Calibri" panose="020F0502020204030204" pitchFamily="34" charset="0"/>
              </a:rPr>
              <a:t> jääb vahemikku 6</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800" dirty="0">
                <a:solidFill>
                  <a:srgbClr val="323E4F"/>
                </a:solidFill>
                <a:effectLst/>
                <a:latin typeface="Calibri" panose="020F0502020204030204" pitchFamily="34" charset="0"/>
                <a:ea typeface="Calibri" panose="020F0502020204030204" pitchFamily="34" charset="0"/>
              </a:rPr>
              <a:t>8. Desinfitseeriv toime on tagatud, kui kontaktmahutis on üle 0,2 mg/l aktiivset kloori. Liigne aktiivne kloor tuleks aga enne heitvee suublasse juhtimist </a:t>
            </a:r>
            <a:r>
              <a:rPr lang="et-EE" sz="1800"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kõrvaldada</a:t>
            </a:r>
            <a:r>
              <a:rPr lang="et-EE" sz="1800" dirty="0">
                <a:solidFill>
                  <a:srgbClr val="FF0000"/>
                </a:solidFill>
                <a:effectLst/>
                <a:latin typeface="Calibri" panose="020F0502020204030204" pitchFamily="34" charset="0"/>
                <a:ea typeface="Calibri" panose="020F0502020204030204" pitchFamily="34" charset="0"/>
              </a:rPr>
              <a:t> </a:t>
            </a:r>
            <a:r>
              <a:rPr lang="et-EE" sz="1800" dirty="0">
                <a:solidFill>
                  <a:srgbClr val="323E4F"/>
                </a:solidFill>
                <a:effectLst/>
                <a:latin typeface="Calibri" panose="020F0502020204030204" pitchFamily="34" charset="0"/>
                <a:ea typeface="Calibri" panose="020F0502020204030204" pitchFamily="34" charset="0"/>
              </a:rPr>
              <a:t>näiteks Na</a:t>
            </a:r>
            <a:r>
              <a:rPr lang="et-EE" sz="1800" baseline="-25000" dirty="0">
                <a:solidFill>
                  <a:srgbClr val="323E4F"/>
                </a:solidFill>
                <a:effectLst/>
                <a:latin typeface="Calibri" panose="020F0502020204030204" pitchFamily="34" charset="0"/>
                <a:ea typeface="Calibri" panose="020F0502020204030204" pitchFamily="34" charset="0"/>
              </a:rPr>
              <a:t>2</a:t>
            </a:r>
            <a:r>
              <a:rPr lang="et-EE" sz="1800" dirty="0">
                <a:solidFill>
                  <a:srgbClr val="323E4F"/>
                </a:solidFill>
                <a:effectLst/>
                <a:latin typeface="Calibri" panose="020F0502020204030204" pitchFamily="34" charset="0"/>
                <a:ea typeface="Calibri" panose="020F0502020204030204" pitchFamily="34" charset="0"/>
              </a:rPr>
              <a:t>S</a:t>
            </a:r>
            <a:r>
              <a:rPr lang="et-EE" sz="1800" baseline="-25000" dirty="0">
                <a:solidFill>
                  <a:srgbClr val="323E4F"/>
                </a:solidFill>
                <a:effectLst/>
                <a:latin typeface="Calibri" panose="020F0502020204030204" pitchFamily="34" charset="0"/>
                <a:ea typeface="Calibri" panose="020F0502020204030204" pitchFamily="34" charset="0"/>
              </a:rPr>
              <a:t>2</a:t>
            </a:r>
            <a:r>
              <a:rPr lang="et-EE" sz="1800" dirty="0">
                <a:solidFill>
                  <a:srgbClr val="323E4F"/>
                </a:solidFill>
                <a:effectLst/>
                <a:latin typeface="Calibri" panose="020F0502020204030204" pitchFamily="34" charset="0"/>
                <a:ea typeface="Calibri" panose="020F0502020204030204" pitchFamily="34" charset="0"/>
              </a:rPr>
              <a:t>O</a:t>
            </a:r>
            <a:r>
              <a:rPr lang="et-EE" sz="1800" baseline="-25000" dirty="0">
                <a:solidFill>
                  <a:srgbClr val="323E4F"/>
                </a:solidFill>
                <a:effectLst/>
                <a:latin typeface="Calibri" panose="020F0502020204030204" pitchFamily="34" charset="0"/>
                <a:ea typeface="Calibri" panose="020F0502020204030204" pitchFamily="34" charset="0"/>
              </a:rPr>
              <a:t>5</a:t>
            </a:r>
            <a:r>
              <a:rPr lang="et-EE" sz="1800" dirty="0">
                <a:solidFill>
                  <a:srgbClr val="323E4F"/>
                </a:solidFill>
                <a:effectLst/>
                <a:latin typeface="Calibri" panose="020F0502020204030204" pitchFamily="34" charset="0"/>
                <a:ea typeface="Calibri" panose="020F0502020204030204" pitchFamily="34" charset="0"/>
              </a:rPr>
              <a:t>-ga (</a:t>
            </a:r>
            <a:r>
              <a:rPr lang="et-EE" sz="1800" dirty="0" err="1">
                <a:solidFill>
                  <a:srgbClr val="323E4F"/>
                </a:solidFill>
                <a:effectLst/>
                <a:latin typeface="Calibri" panose="020F0502020204030204" pitchFamily="34" charset="0"/>
                <a:ea typeface="Calibri" panose="020F0502020204030204" pitchFamily="34" charset="0"/>
              </a:rPr>
              <a:t>naatriummetabisulfitiga</a:t>
            </a:r>
            <a:r>
              <a:rPr lang="et-EE" sz="1800" dirty="0">
                <a:solidFill>
                  <a:srgbClr val="323E4F"/>
                </a:solidFill>
                <a:effectLst/>
                <a:latin typeface="Calibri" panose="020F0502020204030204" pitchFamily="34" charset="0"/>
                <a:ea typeface="Calibri" panose="020F0502020204030204" pitchFamily="34" charset="0"/>
              </a:rPr>
              <a:t>) </a:t>
            </a:r>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16</a:t>
            </a:fld>
            <a:endParaRPr lang="en-EE"/>
          </a:p>
        </p:txBody>
      </p:sp>
    </p:spTree>
    <p:extLst>
      <p:ext uri="{BB962C8B-B14F-4D97-AF65-F5344CB8AC3E}">
        <p14:creationId xmlns:p14="http://schemas.microsoft.com/office/powerpoint/2010/main" val="42203015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200"/>
              </a:spcAft>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Ultraviolettkiirgusega desinfitseerimine on Euroopa reoveepuhastusjaamades muutumas üha levinumaks. See kõrgemate ohutusstandarditega füüsikaline protsess ei kasuta lisakemikaale ega tekita toksilisi jääke ning hävitab soovimatud mikroorganismid (algloomade parasiidid, </a:t>
            </a:r>
            <a:r>
              <a:rPr lang="et-EE" sz="1800" i="1"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E.coli</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enterkokid</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Kuna UV-energia neeldub DNA-sse, põhjustab nukleiinhappe kahjustus raku struktuuri muutust, mis takistab organismi paljunemist. Tegemist on ohutu, tõhusa ning kiiresti areneva tehnoloogiaga.</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Organismi neeldunud UV-valguse hulka mõõdetakse peegelduvuse või läbilaskvuse järgi. Reovesi ja selle koostisosad, eriti heljuvad osakesed, vähendavad UV-kiirte läbilaskvust ja neeldumist. UV-kiirguse neeldumine DNA-molekulis sõltub kiirguse lainepikkusest, kõige tõhusam mikroobe hävitav spektraalpiirkond on vahemikus 250–265 nm. </a:t>
            </a:r>
          </a:p>
          <a:p>
            <a:pPr algn="just">
              <a:lnSpc>
                <a:spcPct val="150000"/>
              </a:lnSpc>
              <a:spcAft>
                <a:spcPts val="1200"/>
              </a:spcAft>
            </a:pP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Heitvee desinfitseerimisel kasutatakse peamiselt elavhõbedaaure sisaldavaid UV-lampe lainepikkusega 254 nm. Energia tekib elavhõbeda auru ergastamisel elektrikaare abil, mille tulemuseks on ultraviolettkiirgus. Vastavalt tööpõhimõttele on tavapäraseid UV-lampe kolme tüüpi: madala rõhu ja madala intensiivsusega (ingl </a:t>
            </a: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low-pressure</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low-intensity</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800" dirty="0">
                <a:solidFill>
                  <a:srgbClr val="323E4F"/>
                </a:solidFill>
                <a:effectLst/>
                <a:latin typeface="AdvOT7d6df7ab.I"/>
                <a:ea typeface="Times New Roman" panose="02020603050405020304" pitchFamily="18" charset="0"/>
                <a:cs typeface="AdvOT7d6df7ab.I"/>
              </a:rPr>
              <a:t> </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LPLI), madala rõhu ja kõrge intensiivsusega (ingl</a:t>
            </a:r>
            <a:r>
              <a:rPr lang="et-EE" sz="1800" i="1" dirty="0">
                <a:solidFill>
                  <a:srgbClr val="323E4F"/>
                </a:solidFill>
                <a:effectLst/>
                <a:latin typeface="Calibri" panose="020F0502020204030204" pitchFamily="34" charset="0"/>
                <a:ea typeface="Calibri" panose="020F0502020204030204" pitchFamily="34" charset="0"/>
                <a:cs typeface="Times New Roman" panose="02020603050405020304" pitchFamily="18" charset="0"/>
              </a:rPr>
              <a:t> </a:t>
            </a: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low-pressure</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high-intensity</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800" dirty="0">
                <a:solidFill>
                  <a:srgbClr val="323E4F"/>
                </a:solidFill>
                <a:effectLst/>
                <a:latin typeface="AdvOT7d6df7ab.I"/>
                <a:ea typeface="Times New Roman" panose="02020603050405020304" pitchFamily="18" charset="0"/>
                <a:cs typeface="AdvOT7d6df7ab.I"/>
              </a:rPr>
              <a:t> </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LPHI) ja keskmise rõhu ja kõrge intensiivsusega (ingl </a:t>
            </a: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medium-pressure</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high-intensity</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r>
              <a:rPr lang="et-EE" sz="1800" dirty="0">
                <a:solidFill>
                  <a:srgbClr val="323E4F"/>
                </a:solidFill>
                <a:effectLst/>
                <a:latin typeface="AdvOT7d6df7ab.I"/>
                <a:ea typeface="Times New Roman" panose="02020603050405020304" pitchFamily="18" charset="0"/>
                <a:cs typeface="AdvOT7d6df7ab.I"/>
              </a:rPr>
              <a:t> </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MPHI). UV-lampide töönäitajad on esitatud tabelis 16.8. UV-desinfitseerimise tehnoloogia on kasutusel suurtes reoveepuhastites, meditsiiniasutustes, ujulates ja kodumajapidamistes. </a:t>
            </a:r>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17</a:t>
            </a:fld>
            <a:endParaRPr lang="en-EE"/>
          </a:p>
        </p:txBody>
      </p:sp>
    </p:spTree>
    <p:extLst>
      <p:ext uri="{BB962C8B-B14F-4D97-AF65-F5344CB8AC3E}">
        <p14:creationId xmlns:p14="http://schemas.microsoft.com/office/powerpoint/2010/main" val="1965789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200"/>
              </a:spcAft>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Osoon on hinnatud keemiline ühend veetöötluses, sest see on tugev oksüdant, reageerib paljude ainetega ning ei anna kahjulikke kõrvalsaadusi (v.a bromaadid).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Osoonimine</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on oma olemuselt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kemosorptsioonprotsess</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 samaaegselt osooni massiläbikandega gaasifaasist vedelfaasi toimuvad vedel­faasis keemilised reaktsioonid.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Osoonimist</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rakendatakse nii eelpuhastuses,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järelpuhastuses</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(süvapuhastuseks) kui ka desinfitseerimisel.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Osoon on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ülitõhus</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desinfitseerimisvahend, mida on kasutatud vee lõhna ja värvi vähendamiseks ning veevarustuses. Heitvee desinfitseerimine kloori asemel osooniga on klooritud orgaaniliste ainete ja kloorijääkide toksilisuse tõttu heitveesuublate vee-elustikule ning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dekloorimise</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kallinemise tõttu viimastel aastatel kasvanud. Osoon on bakterite, viiruste (püsivaim on </a:t>
            </a:r>
            <a:r>
              <a:rPr lang="et-EE" sz="1800" i="1"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Poliovirus</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ja algloomade (</a:t>
            </a:r>
            <a:r>
              <a:rPr lang="et-EE" sz="1800" i="1"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Cryptosporidium</a:t>
            </a:r>
            <a:r>
              <a:rPr lang="et-EE" sz="1800" i="1"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t>
            </a:r>
            <a:r>
              <a:rPr lang="et-EE" sz="1800" i="1"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parvum</a:t>
            </a:r>
            <a:r>
              <a:rPr lang="et-EE" sz="1800" i="1"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t>
            </a:r>
            <a:r>
              <a:rPr lang="et-EE" sz="1800" i="1"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Giardia</a:t>
            </a:r>
            <a:r>
              <a:rPr lang="et-EE" sz="1800" i="1"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lamblia</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suhtes tõhus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desinfektant</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mis kõrvaldab reoveest nii kahjulikud mikroorganismid kui ka hägususe ning tapab kuni 99% kahjulikest bakteritest</a:t>
            </a:r>
            <a:r>
              <a:rPr lang="et-EE" sz="1800" i="1"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E. </a:t>
            </a:r>
            <a:r>
              <a:rPr lang="et-EE" sz="1800" i="1"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coli</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t>
            </a:r>
          </a:p>
          <a:p>
            <a:pPr algn="just">
              <a:lnSpc>
                <a:spcPct val="150000"/>
              </a:lnSpc>
              <a:spcAft>
                <a:spcPts val="1200"/>
              </a:spcAft>
            </a:pPr>
            <a:endPar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endParaRPr>
          </a:p>
          <a:p>
            <a:pPr algn="just">
              <a:lnSpc>
                <a:spcPct val="150000"/>
              </a:lnSpc>
              <a:spcAft>
                <a:spcPts val="1200"/>
              </a:spcAft>
            </a:pPr>
            <a:r>
              <a:rPr lang="et-EE" sz="1800" dirty="0" err="1">
                <a:solidFill>
                  <a:srgbClr val="323E4F"/>
                </a:solidFill>
                <a:effectLst/>
                <a:latin typeface="Calibri" panose="020F0502020204030204" pitchFamily="34" charset="0"/>
                <a:ea typeface="Calibri" panose="020F0502020204030204" pitchFamily="34" charset="0"/>
              </a:rPr>
              <a:t>Osoonimise</a:t>
            </a:r>
            <a:r>
              <a:rPr lang="et-EE" sz="1800" dirty="0">
                <a:solidFill>
                  <a:srgbClr val="323E4F"/>
                </a:solidFill>
                <a:effectLst/>
                <a:latin typeface="Calibri" panose="020F0502020204030204" pitchFamily="34" charset="0"/>
                <a:ea typeface="Calibri" panose="020F0502020204030204" pitchFamily="34" charset="0"/>
              </a:rPr>
              <a:t> desinfitseeriv toime tuleneb oksüdeerivatest omadustest, mis on kordades suuremad kui klooril, ning sellest, et osooni </a:t>
            </a:r>
            <a:r>
              <a:rPr lang="et-EE" sz="1800" dirty="0" err="1">
                <a:solidFill>
                  <a:srgbClr val="323E4F"/>
                </a:solidFill>
                <a:effectLst/>
                <a:latin typeface="Calibri" panose="020F0502020204030204" pitchFamily="34" charset="0"/>
                <a:ea typeface="Calibri" panose="020F0502020204030204" pitchFamily="34" charset="0"/>
              </a:rPr>
              <a:t>lahustuvus</a:t>
            </a:r>
            <a:r>
              <a:rPr lang="et-EE" sz="1800" dirty="0">
                <a:solidFill>
                  <a:srgbClr val="323E4F"/>
                </a:solidFill>
                <a:effectLst/>
                <a:latin typeface="Calibri" panose="020F0502020204030204" pitchFamily="34" charset="0"/>
                <a:ea typeface="Calibri" panose="020F0502020204030204" pitchFamily="34" charset="0"/>
              </a:rPr>
              <a:t> vees on peaaegu 10 korda suurem kui hapnikul. Osoonil on ka oluline roll süvapuhastuses, kus seda rakendatakse nii bioloogiliselt raskesti lagundatava orgaanilise aine kõrvaldamiseks kui ka ravimijääkide oksüdeerimiseks vähemohtlikeks ühenditeks. Osoonikulu või -annust mõjutavad reovees sisalduvad saasteained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18</a:t>
            </a:fld>
            <a:endParaRPr lang="en-EE"/>
          </a:p>
        </p:txBody>
      </p:sp>
    </p:spTree>
    <p:extLst>
      <p:ext uri="{BB962C8B-B14F-4D97-AF65-F5344CB8AC3E}">
        <p14:creationId xmlns:p14="http://schemas.microsoft.com/office/powerpoint/2010/main" val="2322186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1C494A7-5A69-4213-B6D7-1AB2E3039B9C}" type="slidenum">
              <a:rPr lang="en-US" smtClean="0"/>
              <a:t>19</a:t>
            </a:fld>
            <a:endParaRPr lang="en-US"/>
          </a:p>
        </p:txBody>
      </p:sp>
    </p:spTree>
    <p:extLst>
      <p:ext uri="{BB962C8B-B14F-4D97-AF65-F5344CB8AC3E}">
        <p14:creationId xmlns:p14="http://schemas.microsoft.com/office/powerpoint/2010/main" val="1951418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AB375-C49D-A0C9-75A0-E78308B08E86}"/>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709CB5D9-48C2-8FF1-7EF7-B0EE89BDFA76}"/>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76DE4AD5-90D0-068B-8DE2-D74B33076201}"/>
              </a:ext>
            </a:extLst>
          </p:cNvPr>
          <p:cNvSpPr>
            <a:spLocks noGrp="1"/>
          </p:cNvSpPr>
          <p:nvPr>
            <p:ph type="body" idx="1"/>
          </p:nvPr>
        </p:nvSpPr>
        <p:spPr/>
        <p:txBody>
          <a:bodyPr/>
          <a:lstStyle/>
          <a:p>
            <a:endParaRPr lang="et-EE" dirty="0"/>
          </a:p>
        </p:txBody>
      </p:sp>
      <p:sp>
        <p:nvSpPr>
          <p:cNvPr id="4" name="Slaidinumbri kohatäide 3">
            <a:extLst>
              <a:ext uri="{FF2B5EF4-FFF2-40B4-BE49-F238E27FC236}">
                <a16:creationId xmlns:a16="http://schemas.microsoft.com/office/drawing/2014/main" id="{200C4CDA-7878-7DFA-D5CB-DA8C5F1060B3}"/>
              </a:ext>
            </a:extLst>
          </p:cNvPr>
          <p:cNvSpPr>
            <a:spLocks noGrp="1"/>
          </p:cNvSpPr>
          <p:nvPr>
            <p:ph type="sldNum" sz="quarter" idx="5"/>
          </p:nvPr>
        </p:nvSpPr>
        <p:spPr/>
        <p:txBody>
          <a:bodyPr/>
          <a:lstStyle/>
          <a:p>
            <a:fld id="{61C494A7-5A69-4213-B6D7-1AB2E3039B9C}" type="slidenum">
              <a:rPr lang="en-US" smtClean="0"/>
              <a:t>20</a:t>
            </a:fld>
            <a:endParaRPr lang="en-US"/>
          </a:p>
        </p:txBody>
      </p:sp>
    </p:spTree>
    <p:extLst>
      <p:ext uri="{BB962C8B-B14F-4D97-AF65-F5344CB8AC3E}">
        <p14:creationId xmlns:p14="http://schemas.microsoft.com/office/powerpoint/2010/main" val="12039186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BBD50-2ECF-518D-6675-32EC72BD9C22}"/>
            </a:ext>
          </a:extLst>
        </p:cNvPr>
        <p:cNvGrpSpPr/>
        <p:nvPr/>
      </p:nvGrpSpPr>
      <p:grpSpPr>
        <a:xfrm>
          <a:off x="0" y="0"/>
          <a:ext cx="0" cy="0"/>
          <a:chOff x="0" y="0"/>
          <a:chExt cx="0" cy="0"/>
        </a:xfrm>
      </p:grpSpPr>
      <p:sp>
        <p:nvSpPr>
          <p:cNvPr id="2" name="Slaidi pildi kohatäide 1">
            <a:extLst>
              <a:ext uri="{FF2B5EF4-FFF2-40B4-BE49-F238E27FC236}">
                <a16:creationId xmlns:a16="http://schemas.microsoft.com/office/drawing/2014/main" id="{BB30F3BF-5324-856F-8096-5F465B5D6060}"/>
              </a:ext>
            </a:extLst>
          </p:cNvPr>
          <p:cNvSpPr>
            <a:spLocks noGrp="1" noRot="1" noChangeAspect="1"/>
          </p:cNvSpPr>
          <p:nvPr>
            <p:ph type="sldImg"/>
          </p:nvPr>
        </p:nvSpPr>
        <p:spPr/>
      </p:sp>
      <p:sp>
        <p:nvSpPr>
          <p:cNvPr id="3" name="Märkmete kohatäide 2">
            <a:extLst>
              <a:ext uri="{FF2B5EF4-FFF2-40B4-BE49-F238E27FC236}">
                <a16:creationId xmlns:a16="http://schemas.microsoft.com/office/drawing/2014/main" id="{525A85C7-6AD2-1243-CBDD-5F476CCED998}"/>
              </a:ext>
            </a:extLst>
          </p:cNvPr>
          <p:cNvSpPr>
            <a:spLocks noGrp="1"/>
          </p:cNvSpPr>
          <p:nvPr>
            <p:ph type="body" idx="1"/>
          </p:nvPr>
        </p:nvSpPr>
        <p:spPr/>
        <p:txBody>
          <a:bodyPr/>
          <a:lstStyle/>
          <a:p>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Membraanbioreaktorpuhasti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tõhus seade, mille ühes osas toimub reovee tavaline bioloogiline puhastamine </a:t>
            </a:r>
            <a:r>
              <a:rPr lang="et-EE" sz="1800" dirty="0">
                <a:solidFill>
                  <a:srgbClr val="323E4F"/>
                </a:solidFill>
                <a:effectLst/>
                <a:latin typeface="Calibri" panose="020F0502020204030204" pitchFamily="34" charset="0"/>
                <a:ea typeface="Times New Roman" panose="02020603050405020304" pitchFamily="18" charset="0"/>
              </a:rPr>
              <a: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orgaanilise aine lagundamine ja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nitrifikatsioon</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hapnikurikkas keskkonnas ning seejärel suure molekulmassiga orgaanilise aine filtratsioon läbi membraanimooduli. Seejuures on väga oluline roll reovee bioloogilisel puhastusel ning selle etappidel, mille tõhususest oleneb väljavooluvee kvaliteet. Puhastatava reovee membraanis toimuva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fraktsioneerimise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käigus suureneb selle pinnale jäävas fraktsioonis teatud komponentide sisaldus ning samal ajal väheneb nende sisaldus ka membraani läbivas fraktsioonis.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Membraanbioreaktorite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peamine erinevus tavalisest aktiivmudapuhastusest seisneb selles, et reoveesette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gravitatsiooniline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tihenemine on asendatud membraanfiltratsiooniga</a:t>
            </a:r>
            <a:r>
              <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Tavalise aktiivmudapuhasti üheks </a:t>
            </a:r>
            <a:r>
              <a:rPr lang="et-EE" sz="1800" i="1" dirty="0" err="1">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Achilleuse</a:t>
            </a:r>
            <a:r>
              <a:rPr lang="et-EE" sz="1800" i="1" dirty="0">
                <a:solidFill>
                  <a:srgbClr val="404040"/>
                </a:solidFill>
                <a:effectLst/>
                <a:latin typeface="Calibri" panose="020F0502020204030204" pitchFamily="34" charset="0"/>
                <a:ea typeface="Times New Roman" panose="02020603050405020304" pitchFamily="18" charset="0"/>
                <a:cs typeface="Times New Roman" panose="02020603050405020304" pitchFamily="18" charset="0"/>
              </a:rPr>
              <a:t> kannaks võib </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lugeda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mille ülesanne on eraldada aktiivmuda heitveest ning juhtida see tagasi puhastusprotsessi − protsessi käigus väheneb väljavooluvee heljumisisaldus ning tagastusmuda sisaldus suureneb. Teatud hetkest alates ei ole võimalik suurendada mudasisaldust nõnda, et heljum välja ei kanduks. See on ka põhjus, miks tava-aktiivmudapuhastuses ületab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biomassisisaldus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harva 6 g KA/l ning on sageli väiksem kui 3−4 g KA/l.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asendamise korral membraanfiltriga juhitakse protsessi maksimaalse soovitud mudasisalduse alusel ning tavaliselt on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biomassisisaldus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membraanpuhastitega reaktorites 8−15 g KA/l.</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t-EE" dirty="0"/>
          </a:p>
        </p:txBody>
      </p:sp>
      <p:sp>
        <p:nvSpPr>
          <p:cNvPr id="4" name="Slaidinumbri kohatäide 3">
            <a:extLst>
              <a:ext uri="{FF2B5EF4-FFF2-40B4-BE49-F238E27FC236}">
                <a16:creationId xmlns:a16="http://schemas.microsoft.com/office/drawing/2014/main" id="{9853DC69-8A6E-5889-150A-32EB29E97E78}"/>
              </a:ext>
            </a:extLst>
          </p:cNvPr>
          <p:cNvSpPr>
            <a:spLocks noGrp="1"/>
          </p:cNvSpPr>
          <p:nvPr>
            <p:ph type="sldNum" sz="quarter" idx="5"/>
          </p:nvPr>
        </p:nvSpPr>
        <p:spPr/>
        <p:txBody>
          <a:bodyPr/>
          <a:lstStyle/>
          <a:p>
            <a:fld id="{61C494A7-5A69-4213-B6D7-1AB2E3039B9C}" type="slidenum">
              <a:rPr lang="en-US" smtClean="0"/>
              <a:t>21</a:t>
            </a:fld>
            <a:endParaRPr lang="en-US"/>
          </a:p>
        </p:txBody>
      </p:sp>
    </p:spTree>
    <p:extLst>
      <p:ext uri="{BB962C8B-B14F-4D97-AF65-F5344CB8AC3E}">
        <p14:creationId xmlns:p14="http://schemas.microsoft.com/office/powerpoint/2010/main" val="3529999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Nende reoveepuhastusprotsesside abil, kas eraldi või kombineerituna, on võimalik peaaegu igasugune reostus kontrolli alla saada ning puhasti heitvett kasutada tööstuses, põllumajanduses või isegi joogivee saamiseks.</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3</a:t>
            </a:fld>
            <a:endParaRPr lang="en-EE"/>
          </a:p>
        </p:txBody>
      </p:sp>
    </p:spTree>
    <p:extLst>
      <p:ext uri="{BB962C8B-B14F-4D97-AF65-F5344CB8AC3E}">
        <p14:creationId xmlns:p14="http://schemas.microsoft.com/office/powerpoint/2010/main" val="150948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Reoveepuhastuses on võimalik reovee reostusastet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järelpuhastusetapis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oluliselt vähendada mitmesuguste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liivfiltrimismeetoditega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mis jagunevad kiireks filtratsiooniks (ingl </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rapid </a:t>
            </a: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sand</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filtration</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RSF) ja aeglaseks filtratsiooniks (ingl </a:t>
            </a: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slow</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sand</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filtration</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SSF), ning mikrofiltratsiooni, ultrafiltratsiooni, ja ketas- ja kangasfiltrite abil.</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Sõltuvalt filtrivast materjalist jagunevad filtrid kahte rühma – </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õhukesekihilised filtrid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(kiled, kangad, poorsed plaadid, tihedad võrgud), ning </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teralised filtrid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milles filtrivaks materjaliks on teralise puistmaterjali (kvartsliiva, antratsiidi, aktiivsöe, mitmesuguste looduslikku ning sünteetilist päritolu teraliste materjalide) kiht. Õhukesekihilistes filtrites (joonis, a) leiab aset </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kilefiltratsioon</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mille puhul vees olevad osakesed peetakse kinni filtrikihi peal, moodustades täiendava või isegi peamise filtriva kihi ning kus filtrival materjalil on vaid seda kihti hoidev funktsioon. Teralistes filtrites (joonis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toimub põhiliselt </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mahtfiltratsioon</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milles erineva suurusega koagulandihelbed koos nende küljes olevate jämedisperssete ja kolloidosakestega peetakse kinni filterkihi poorides [2].</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tabLst>
                <a:tab pos="1295400" algn="l"/>
              </a:tabLs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Millist filtersüsteemi rajada, oleneb reovee iseloomust, nõuetest puhastatud veele ja mõnevõrra ka reovee vooluhulgast. Parima tulemuse annab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pöördosmoos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järgnevad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adsorbtsioonfiltrid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liivfiltrid ja ketasfiltrid. Esimesed võimaldavad puhastamist ioonide tasemel, mehaaniliste osiste kõrvaldamiseks piisab kahest viimasest. Liivfilter võib anda parema puhastustulemuse, kuid väga suurtes reoveepuhastites (nt Tartus, Viimsis) kasutatakse tänapäeval pigem ketasfiltreid.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4</a:t>
            </a:fld>
            <a:endParaRPr lang="en-EE"/>
          </a:p>
        </p:txBody>
      </p:sp>
    </p:spTree>
    <p:extLst>
      <p:ext uri="{BB962C8B-B14F-4D97-AF65-F5344CB8AC3E}">
        <p14:creationId xmlns:p14="http://schemas.microsoft.com/office/powerpoint/2010/main" val="3387926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Gravitatsiooniline</a:t>
            </a: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kiirfilter</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kahe- või enamakihiline. Maksimaalne filtrimiskiirus 10 m/h (10 m</a:t>
            </a:r>
            <a:r>
              <a:rPr lang="et-EE" sz="18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t>
            </a:r>
            <a:r>
              <a:rPr lang="et-EE" sz="18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a:solidFill>
                  <a:srgbClr val="323E4F"/>
                </a:solidFill>
                <a:effectLst/>
                <a:latin typeface="Calibri" panose="020F0502020204030204" pitchFamily="34" charset="0"/>
                <a:ea typeface="Times New Roman" panose="02020603050405020304" pitchFamily="18" charset="0"/>
              </a:rPr>
              <a: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 määratakse päeva tippvooluhulga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Q</a:t>
            </a:r>
            <a:r>
              <a:rPr lang="et-EE" sz="1800" baseline="-250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h-max</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järgi puhtas filtris, s.o kohe pärast pesutsüklit. Filtreid peaks olema paralleeltöös vähemalt kaks. Süsteem olgu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dimensioneeritud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nii, et juhul kui mõni filtritest on välja lülitatud, ei ületaks töötavate filtrite koormus lubatut (10 m</a:t>
            </a:r>
            <a:r>
              <a:rPr lang="et-EE" sz="18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3</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a:t>
            </a:r>
            <a:r>
              <a:rPr lang="et-EE" sz="1800" baseline="300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2</a:t>
            </a:r>
            <a:r>
              <a:rPr lang="et-EE" sz="1800" dirty="0">
                <a:solidFill>
                  <a:srgbClr val="323E4F"/>
                </a:solidFill>
                <a:effectLst/>
                <a:latin typeface="Calibri" panose="020F0502020204030204" pitchFamily="34" charset="0"/>
                <a:ea typeface="Times New Roman" panose="02020603050405020304" pitchFamily="18" charset="0"/>
              </a:rPr>
              <a: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h)). Filtrit katva veekihi sügavus peab olema vähemalt 1 m ning vesi peab jagunema ühtlaselt filtri pinnale. Filtrisse sisenev vesi ei tohi rikkuda pealmise filterkihi struktuuri.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Veekogumisrennid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peavad katma filtri pinna ühtlaselt ning kõik rennid teenindama ühesuurust pindala.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Gravitatsioonilise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filtri põhimõtteline lahendus on kujutatud joonisel </a:t>
            </a:r>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5</a:t>
            </a:fld>
            <a:endParaRPr lang="en-EE"/>
          </a:p>
        </p:txBody>
      </p:sp>
    </p:spTree>
    <p:extLst>
      <p:ext uri="{BB962C8B-B14F-4D97-AF65-F5344CB8AC3E}">
        <p14:creationId xmlns:p14="http://schemas.microsoft.com/office/powerpoint/2010/main" val="662380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DynaSand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-filter (joonis 16.6) on vertikaalse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keskkanaliga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silindriline mahuti, millesse toorvesi juhitakse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keskkanali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kaudu filterkihi alla ning filtrimine toimub alt üles. Filtritud vesi koguneb ülal asuvate kogumisrennidesse.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Keskkanali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sees on õhktõstukina toimiv vertikaalne toru, mille alumisse otsa juhitakse suruõhku, mis tekitab seal määrdunud liiva ja vee segu kaasaimemiseks vajaliku hõrenduse. Torus toimuva turbulentsi tõttu vabaneb teraline materjal pooridesse kogunenud heljumist, mis juhitakse torustiku 7 kaudu koos teatud koguse veega kanalisatsiooni. Torus olev liiv langeb tänu oma raskusele läbi liivapesuri 5, 6 puhastatult filterkihi peale.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800" i="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DynaSand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-filtreid kasutatakse laialdaselt vee selitamiseks ja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värvitustamiseks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nitraadiärastuseks jm. Seda filtrimissüsteemi lahendust võib suurema puhastustõhususe saavutamiseks kombineerida kontaktkoagulatsiooniga.</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7</a:t>
            </a:fld>
            <a:endParaRPr lang="en-EE"/>
          </a:p>
        </p:txBody>
      </p:sp>
    </p:spTree>
    <p:extLst>
      <p:ext uri="{BB962C8B-B14F-4D97-AF65-F5344CB8AC3E}">
        <p14:creationId xmlns:p14="http://schemas.microsoft.com/office/powerpoint/2010/main" val="4227181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Esimene mikrosõelurseade reovee puhastamiseks võeti kasutusele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Lutonis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Inglismaal 1950. aastate alguses ning 1975. aastaks oli Inglismaal ja USA-s kokku umbes 100 sellist seadet [7, 8]. Esimesed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järelpuhastuseks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mõeldud filtrid olid </a:t>
            </a: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trummelfiltrid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millega puhastati peamiselt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nõrgfiltrite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väljavooluvett. Hiljem hakati nendega täiendavalt puhastama ka aktiivmudapuhastite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järelsetitivett</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Algusaegadel kaeti trumlid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tasapinnalise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metallvõrguga, mille ava suurus oli 23–35 µm. Nüüdsel ajal kasutatakse metallvõrgu asemel plastvõresid (polüester, PE), mida katab tehismaterjalist kangas. Trummelfiltreid on võimalik kasutada ka eelpuhastuses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eelsetiti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asemel, rakendades suuremate avadega (100–300 µm) filterkangaid</a:t>
            </a:r>
            <a:r>
              <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t>
            </a:r>
          </a:p>
          <a:p>
            <a:endParaRPr lang="en-EE" sz="1800" dirty="0">
              <a:solidFill>
                <a:srgbClr val="323E4F"/>
              </a:solidFill>
              <a:effectLst/>
              <a:latin typeface="Calibri" panose="020F0502020204030204" pitchFamily="34" charset="0"/>
              <a:cs typeface="Times New Roman" panose="02020603050405020304" pitchFamily="18" charset="0"/>
            </a:endParaRPr>
          </a:p>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Vee voolusuuna järgi võib ketasfiltreid jagada seest väljapoole või väljastpoolt sissepoole toimivateks filtriteks. Ketasfiltrite kettad võivad tootja projekteeritud konstruktsioonist olenevalt olla osaliselt või täielikult vette sukeldatud. Üleni vette sukeldatud (ingl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submerged</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pile</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cloth</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media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filters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ja väljast sissepoole toimivate ketasfiltrite ühed suuremad tootjad on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Mecana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50 aastat kogemust) ja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AquaAerobic</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Systems INC (</a:t>
            </a:r>
            <a:r>
              <a:rPr lang="et-EE" sz="1800" i="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ca</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30 aastat kogemust).</a:t>
            </a:r>
            <a:r>
              <a:rPr lang="en-EE" dirty="0">
                <a:effectLst/>
              </a:rPr>
              <a:t> </a:t>
            </a:r>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8</a:t>
            </a:fld>
            <a:endParaRPr lang="en-EE"/>
          </a:p>
        </p:txBody>
      </p:sp>
    </p:spTree>
    <p:extLst>
      <p:ext uri="{BB962C8B-B14F-4D97-AF65-F5344CB8AC3E}">
        <p14:creationId xmlns:p14="http://schemas.microsoft.com/office/powerpoint/2010/main" val="2633246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50000"/>
              </a:lnSpc>
              <a:spcAft>
                <a:spcPts val="1200"/>
              </a:spcAft>
            </a:pP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Vee </a:t>
            </a:r>
            <a:r>
              <a:rPr lang="et-EE" sz="1800" b="1"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järelpuhastus</a:t>
            </a:r>
            <a:r>
              <a:rPr lang="et-EE" sz="1800" b="1"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koos vee keemilise eeltöötluse ja  ketasfiltrimisega</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Aktiivmudapuhastusele järgnevaks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järelpuhastuseks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on võimalik rakendada ketasfiltrit ilma või koos vee keemilist eeltöötlusega filtri ees (joonis) kolme moodi:</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väljavooluvesi juhitakse ketasfiltrisse (ilma vee keemilise eeltöötluseta);</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väljavooluvesi eeltöödeldakse polümeeri lisamise abil nõnda, et helbed moodustuvad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flokulatsioonikambris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enne vee jõudmist ketasfiltrisse (üheastmeline eeltöötlus);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itchFamily="2" charset="2"/>
              <a:buChar char=""/>
            </a:pP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järelsetiti</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väljavooluvesi eeltöödeldakse nii koagulandi lisamise ja helveste moodustamisega koagulatsioonikambris, kui ka polümeeri lisamise ja helveste moodustamisega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flokulatsioonikambris</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enne vee jõudmist ketasfiltrisse (kaheastmeline eeltöötlus). </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9</a:t>
            </a:fld>
            <a:endParaRPr lang="en-EE"/>
          </a:p>
        </p:txBody>
      </p:sp>
    </p:spTree>
    <p:extLst>
      <p:ext uri="{BB962C8B-B14F-4D97-AF65-F5344CB8AC3E}">
        <p14:creationId xmlns:p14="http://schemas.microsoft.com/office/powerpoint/2010/main" val="2622335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Adsorptsioon</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seisneb teatud materjalide võimel enam-vähem pöörduval viisil hoida oma pinnal kinni orgaanilisi molekule, gaase ja metalliioone. Adsorbeeritav aine difundeerub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sorptsioon</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adsorbendi</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pooridesse ning kui lahustunud aine ja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adsorbendi</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vahelised molekulaarsed jõud on lahustunud aine ning lahusti vahelistest tugevamad,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adsorbeerub</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aine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adsorbendi</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pinnale. Tegemist on peamiselt füüsikalise protsessiga, ent esineb ka keemilist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adsorptsiooni</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kemosorptsiooni</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mille käigus toimub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adsobendi</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pinnale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adsorbeerunud</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aine ning </a:t>
            </a:r>
            <a:r>
              <a:rPr lang="et-EE" sz="1800" dirty="0" err="1">
                <a:solidFill>
                  <a:srgbClr val="323E4F"/>
                </a:solidFill>
                <a:effectLst/>
                <a:latin typeface="Calibri" panose="020F0502020204030204" pitchFamily="34" charset="0"/>
                <a:ea typeface="Calibri" panose="020F0502020204030204" pitchFamily="34" charset="0"/>
                <a:cs typeface="Calibri" panose="020F0502020204030204" pitchFamily="34" charset="0"/>
              </a:rPr>
              <a:t>adsorbendi</a:t>
            </a:r>
            <a:r>
              <a:rPr lang="et-EE" sz="1800" dirty="0">
                <a:solidFill>
                  <a:srgbClr val="323E4F"/>
                </a:solidFill>
                <a:effectLst/>
                <a:latin typeface="Calibri" panose="020F0502020204030204" pitchFamily="34" charset="0"/>
                <a:ea typeface="Calibri" panose="020F0502020204030204" pitchFamily="34" charset="0"/>
                <a:cs typeface="Calibri" panose="020F0502020204030204" pitchFamily="34" charset="0"/>
              </a:rPr>
              <a:t> vaheline pöördumatu keemiline reaktsioon.</a:t>
            </a:r>
            <a:endParaRPr lang="en-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10</a:t>
            </a:fld>
            <a:endParaRPr lang="en-EE"/>
          </a:p>
        </p:txBody>
      </p:sp>
    </p:spTree>
    <p:extLst>
      <p:ext uri="{BB962C8B-B14F-4D97-AF65-F5344CB8AC3E}">
        <p14:creationId xmlns:p14="http://schemas.microsoft.com/office/powerpoint/2010/main" val="3769648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E" dirty="0"/>
          </a:p>
        </p:txBody>
      </p:sp>
      <p:sp>
        <p:nvSpPr>
          <p:cNvPr id="4" name="Slide Number Placeholder 3"/>
          <p:cNvSpPr>
            <a:spLocks noGrp="1"/>
          </p:cNvSpPr>
          <p:nvPr>
            <p:ph type="sldNum" sz="quarter" idx="5"/>
          </p:nvPr>
        </p:nvSpPr>
        <p:spPr/>
        <p:txBody>
          <a:bodyPr/>
          <a:lstStyle/>
          <a:p>
            <a:fld id="{D54F842E-E6F4-3248-8E8D-1EC4D8388F47}" type="slidenum">
              <a:rPr lang="en-EE" smtClean="0"/>
              <a:t>12</a:t>
            </a:fld>
            <a:endParaRPr lang="en-EE"/>
          </a:p>
        </p:txBody>
      </p:sp>
    </p:spTree>
    <p:extLst>
      <p:ext uri="{BB962C8B-B14F-4D97-AF65-F5344CB8AC3E}">
        <p14:creationId xmlns:p14="http://schemas.microsoft.com/office/powerpoint/2010/main" val="796875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78876-E7C7-DDDE-E435-2B655AB2ABDE}"/>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EE"/>
          </a:p>
        </p:txBody>
      </p:sp>
      <p:sp>
        <p:nvSpPr>
          <p:cNvPr id="3" name="Subtitle 2">
            <a:extLst>
              <a:ext uri="{FF2B5EF4-FFF2-40B4-BE49-F238E27FC236}">
                <a16:creationId xmlns:a16="http://schemas.microsoft.com/office/drawing/2014/main" id="{332C856B-4FCA-222B-C13C-65AFE75FC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EE"/>
          </a:p>
        </p:txBody>
      </p:sp>
      <p:sp>
        <p:nvSpPr>
          <p:cNvPr id="4" name="Date Placeholder 3">
            <a:extLst>
              <a:ext uri="{FF2B5EF4-FFF2-40B4-BE49-F238E27FC236}">
                <a16:creationId xmlns:a16="http://schemas.microsoft.com/office/drawing/2014/main" id="{50388D0A-9069-3D51-E809-ABE56AEF75C8}"/>
              </a:ext>
            </a:extLst>
          </p:cNvPr>
          <p:cNvSpPr>
            <a:spLocks noGrp="1"/>
          </p:cNvSpPr>
          <p:nvPr>
            <p:ph type="dt" sz="half" idx="10"/>
          </p:nvPr>
        </p:nvSpPr>
        <p:spPr/>
        <p:txBody>
          <a:bodyPr/>
          <a:lstStyle/>
          <a:p>
            <a:fld id="{F7D65AB4-4E96-6F46-BB4F-1049EFDBF895}" type="datetimeFigureOut">
              <a:rPr lang="en-EE" smtClean="0"/>
              <a:t>04.02.2025</a:t>
            </a:fld>
            <a:endParaRPr lang="en-EE"/>
          </a:p>
        </p:txBody>
      </p:sp>
      <p:sp>
        <p:nvSpPr>
          <p:cNvPr id="5" name="Footer Placeholder 4">
            <a:extLst>
              <a:ext uri="{FF2B5EF4-FFF2-40B4-BE49-F238E27FC236}">
                <a16:creationId xmlns:a16="http://schemas.microsoft.com/office/drawing/2014/main" id="{93751098-FDB9-FA3A-599A-6D972EA52376}"/>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8EB59FC-DACE-968E-F521-3EAEBA289A57}"/>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189509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BFA35-C69F-DBBD-1973-2EB0C22E9247}"/>
              </a:ext>
            </a:extLst>
          </p:cNvPr>
          <p:cNvSpPr>
            <a:spLocks noGrp="1"/>
          </p:cNvSpPr>
          <p:nvPr>
            <p:ph type="title"/>
          </p:nvPr>
        </p:nvSpPr>
        <p:spPr/>
        <p:txBody>
          <a:bodyPr/>
          <a:lstStyle/>
          <a:p>
            <a:r>
              <a:rPr lang="en-GB"/>
              <a:t>Click to edit Master title style</a:t>
            </a:r>
            <a:endParaRPr lang="en-EE"/>
          </a:p>
        </p:txBody>
      </p:sp>
      <p:sp>
        <p:nvSpPr>
          <p:cNvPr id="3" name="Vertical Text Placeholder 2">
            <a:extLst>
              <a:ext uri="{FF2B5EF4-FFF2-40B4-BE49-F238E27FC236}">
                <a16:creationId xmlns:a16="http://schemas.microsoft.com/office/drawing/2014/main" id="{D5E49859-1937-9CDE-E893-E5D62144D19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5EE41CFA-E085-8BEA-C29E-90E15ECB22D5}"/>
              </a:ext>
            </a:extLst>
          </p:cNvPr>
          <p:cNvSpPr>
            <a:spLocks noGrp="1"/>
          </p:cNvSpPr>
          <p:nvPr>
            <p:ph type="dt" sz="half" idx="10"/>
          </p:nvPr>
        </p:nvSpPr>
        <p:spPr/>
        <p:txBody>
          <a:bodyPr/>
          <a:lstStyle/>
          <a:p>
            <a:fld id="{F7D65AB4-4E96-6F46-BB4F-1049EFDBF895}" type="datetimeFigureOut">
              <a:rPr lang="en-EE" smtClean="0"/>
              <a:t>04.02.2025</a:t>
            </a:fld>
            <a:endParaRPr lang="en-EE"/>
          </a:p>
        </p:txBody>
      </p:sp>
      <p:sp>
        <p:nvSpPr>
          <p:cNvPr id="5" name="Footer Placeholder 4">
            <a:extLst>
              <a:ext uri="{FF2B5EF4-FFF2-40B4-BE49-F238E27FC236}">
                <a16:creationId xmlns:a16="http://schemas.microsoft.com/office/drawing/2014/main" id="{EB346FF6-4514-9CB0-BBAD-9F7D47997B71}"/>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AF2D3B6-8394-E41C-D79F-B27454FAD3C0}"/>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1215159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B72DAA-F8BC-AAAA-22BA-955BDEE2E3E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EE"/>
          </a:p>
        </p:txBody>
      </p:sp>
      <p:sp>
        <p:nvSpPr>
          <p:cNvPr id="3" name="Vertical Text Placeholder 2">
            <a:extLst>
              <a:ext uri="{FF2B5EF4-FFF2-40B4-BE49-F238E27FC236}">
                <a16:creationId xmlns:a16="http://schemas.microsoft.com/office/drawing/2014/main" id="{69588A28-0CB8-AB8B-0C66-DE692D9C7B8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02F93725-B415-C387-9303-EB036B066B49}"/>
              </a:ext>
            </a:extLst>
          </p:cNvPr>
          <p:cNvSpPr>
            <a:spLocks noGrp="1"/>
          </p:cNvSpPr>
          <p:nvPr>
            <p:ph type="dt" sz="half" idx="10"/>
          </p:nvPr>
        </p:nvSpPr>
        <p:spPr/>
        <p:txBody>
          <a:bodyPr/>
          <a:lstStyle/>
          <a:p>
            <a:fld id="{F7D65AB4-4E96-6F46-BB4F-1049EFDBF895}" type="datetimeFigureOut">
              <a:rPr lang="en-EE" smtClean="0"/>
              <a:t>04.02.2025</a:t>
            </a:fld>
            <a:endParaRPr lang="en-EE"/>
          </a:p>
        </p:txBody>
      </p:sp>
      <p:sp>
        <p:nvSpPr>
          <p:cNvPr id="5" name="Footer Placeholder 4">
            <a:extLst>
              <a:ext uri="{FF2B5EF4-FFF2-40B4-BE49-F238E27FC236}">
                <a16:creationId xmlns:a16="http://schemas.microsoft.com/office/drawing/2014/main" id="{7321C0FB-19BE-5958-C994-83F8CFDBCB9A}"/>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BF565818-4687-38DD-9C4D-9CD30BDF7FE6}"/>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2409885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ealkiri ja sisu">
    <p:spTree>
      <p:nvGrpSpPr>
        <p:cNvPr id="1" name=""/>
        <p:cNvGrpSpPr/>
        <p:nvPr/>
      </p:nvGrpSpPr>
      <p:grpSpPr>
        <a:xfrm>
          <a:off x="0" y="0"/>
          <a:ext cx="0" cy="0"/>
          <a:chOff x="0" y="0"/>
          <a:chExt cx="0" cy="0"/>
        </a:xfrm>
      </p:grpSpPr>
      <p:pic>
        <p:nvPicPr>
          <p:cNvPr id="12" name="Pilt 11">
            <a:extLst>
              <a:ext uri="{FF2B5EF4-FFF2-40B4-BE49-F238E27FC236}">
                <a16:creationId xmlns:a16="http://schemas.microsoft.com/office/drawing/2014/main" id="{DFA90E0D-63B0-D385-F90D-BA4BC8415AFB}"/>
              </a:ext>
            </a:extLst>
          </p:cNvPr>
          <p:cNvPicPr>
            <a:picLocks noGrp="1" noRot="1" noChangeAspect="1" noMove="1" noResize="1" noEditPoints="1" noAdjustHandles="1" noChangeArrowheads="1" noChangeShapeType="1" noCrop="1"/>
          </p:cNvPicPr>
          <p:nvPr userDrawn="1"/>
        </p:nvPicPr>
        <p:blipFill>
          <a:blip r:embed="rId2"/>
          <a:stretch>
            <a:fillRect/>
          </a:stretch>
        </p:blipFill>
        <p:spPr>
          <a:xfrm>
            <a:off x="8763000" y="3292475"/>
            <a:ext cx="6858000" cy="6858000"/>
          </a:xfrm>
          <a:prstGeom prst="rect">
            <a:avLst/>
          </a:prstGeom>
        </p:spPr>
      </p:pic>
      <p:pic>
        <p:nvPicPr>
          <p:cNvPr id="11" name="Pilt 10">
            <a:extLst>
              <a:ext uri="{FF2B5EF4-FFF2-40B4-BE49-F238E27FC236}">
                <a16:creationId xmlns:a16="http://schemas.microsoft.com/office/drawing/2014/main" id="{13D858C2-BB30-7A0C-0EFB-D4F0C2EB3C5E}"/>
              </a:ext>
            </a:extLst>
          </p:cNvPr>
          <p:cNvPicPr>
            <a:picLocks noGrp="1" noRot="1" noChangeAspect="1" noMove="1" noResize="1" noEditPoints="1" noAdjustHandles="1" noChangeArrowheads="1" noChangeShapeType="1" noCrop="1"/>
          </p:cNvPicPr>
          <p:nvPr userDrawn="1"/>
        </p:nvPicPr>
        <p:blipFill>
          <a:blip r:embed="rId3"/>
          <a:stretch>
            <a:fillRect/>
          </a:stretch>
        </p:blipFill>
        <p:spPr>
          <a:xfrm>
            <a:off x="-1531176" y="-2499415"/>
            <a:ext cx="4013118" cy="4257572"/>
          </a:xfrm>
          <a:prstGeom prst="rect">
            <a:avLst/>
          </a:prstGeom>
        </p:spPr>
      </p:pic>
      <p:pic>
        <p:nvPicPr>
          <p:cNvPr id="10" name="Pilt 9">
            <a:extLst>
              <a:ext uri="{FF2B5EF4-FFF2-40B4-BE49-F238E27FC236}">
                <a16:creationId xmlns:a16="http://schemas.microsoft.com/office/drawing/2014/main" id="{A8BD7C0B-856D-069F-108C-20E2C0096FBF}"/>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10862957" y="0"/>
            <a:ext cx="1329043" cy="1329043"/>
          </a:xfrm>
          <a:prstGeom prst="rect">
            <a:avLst/>
          </a:prstGeom>
        </p:spPr>
      </p:pic>
      <p:sp>
        <p:nvSpPr>
          <p:cNvPr id="3" name="Sisu kohatäide 2">
            <a:extLst>
              <a:ext uri="{FF2B5EF4-FFF2-40B4-BE49-F238E27FC236}">
                <a16:creationId xmlns:a16="http://schemas.microsoft.com/office/drawing/2014/main" id="{8AB012C8-AFDF-8B76-8144-D3E7F9DC0A4E}"/>
              </a:ext>
            </a:extLst>
          </p:cNvPr>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t-EE" dirty="0"/>
              <a:t>Klõpsake juhteksemplari tekstilaadide redigeerimiseks</a:t>
            </a:r>
          </a:p>
          <a:p>
            <a:pPr lvl="1"/>
            <a:r>
              <a:rPr lang="et-EE" dirty="0"/>
              <a:t>Teine tase</a:t>
            </a:r>
          </a:p>
          <a:p>
            <a:pPr lvl="2"/>
            <a:r>
              <a:rPr lang="et-EE" dirty="0"/>
              <a:t>Kolmas tase</a:t>
            </a:r>
          </a:p>
          <a:p>
            <a:pPr lvl="3"/>
            <a:r>
              <a:rPr lang="et-EE" dirty="0"/>
              <a:t>Neljas tase</a:t>
            </a:r>
          </a:p>
          <a:p>
            <a:pPr lvl="4"/>
            <a:r>
              <a:rPr lang="et-EE" dirty="0"/>
              <a:t>Viies tase</a:t>
            </a:r>
            <a:endParaRPr lang="en-US" dirty="0"/>
          </a:p>
        </p:txBody>
      </p:sp>
      <p:sp>
        <p:nvSpPr>
          <p:cNvPr id="4" name="Kuupäeva kohatäide 3">
            <a:extLst>
              <a:ext uri="{FF2B5EF4-FFF2-40B4-BE49-F238E27FC236}">
                <a16:creationId xmlns:a16="http://schemas.microsoft.com/office/drawing/2014/main" id="{B93C5F24-15AE-80E4-057C-9209E32EF09D}"/>
              </a:ext>
            </a:extLst>
          </p:cNvPr>
          <p:cNvSpPr>
            <a:spLocks noGrp="1"/>
          </p:cNvSpPr>
          <p:nvPr>
            <p:ph type="dt" sz="half" idx="10"/>
          </p:nvPr>
        </p:nvSpPr>
        <p:spPr/>
        <p:txBody>
          <a:bodyPr/>
          <a:lstStyle/>
          <a:p>
            <a:fld id="{E34578CA-E2A7-486A-9962-21921D17257B}" type="datetimeFigureOut">
              <a:rPr lang="en-US" smtClean="0"/>
              <a:t>2/4/25</a:t>
            </a:fld>
            <a:endParaRPr lang="en-US"/>
          </a:p>
        </p:txBody>
      </p:sp>
      <p:sp>
        <p:nvSpPr>
          <p:cNvPr id="5" name="Jaluse kohatäide 4">
            <a:extLst>
              <a:ext uri="{FF2B5EF4-FFF2-40B4-BE49-F238E27FC236}">
                <a16:creationId xmlns:a16="http://schemas.microsoft.com/office/drawing/2014/main" id="{7BF49D09-E76F-F14D-C984-A2E6114C4DDC}"/>
              </a:ext>
            </a:extLst>
          </p:cNvPr>
          <p:cNvSpPr>
            <a:spLocks noGrp="1"/>
          </p:cNvSpPr>
          <p:nvPr>
            <p:ph type="ftr" sz="quarter" idx="11"/>
          </p:nvPr>
        </p:nvSpPr>
        <p:spPr/>
        <p:txBody>
          <a:bodyPr/>
          <a:lstStyle/>
          <a:p>
            <a:endParaRPr lang="en-US"/>
          </a:p>
        </p:txBody>
      </p:sp>
      <p:sp>
        <p:nvSpPr>
          <p:cNvPr id="6" name="Slaidinumbri kohatäide 5">
            <a:extLst>
              <a:ext uri="{FF2B5EF4-FFF2-40B4-BE49-F238E27FC236}">
                <a16:creationId xmlns:a16="http://schemas.microsoft.com/office/drawing/2014/main" id="{D8B8A501-85D3-E34D-7B09-DF373B2E0A60}"/>
              </a:ext>
            </a:extLst>
          </p:cNvPr>
          <p:cNvSpPr>
            <a:spLocks noGrp="1"/>
          </p:cNvSpPr>
          <p:nvPr>
            <p:ph type="sldNum" sz="quarter" idx="12"/>
          </p:nvPr>
        </p:nvSpPr>
        <p:spPr/>
        <p:txBody>
          <a:bodyPr/>
          <a:lstStyle/>
          <a:p>
            <a:fld id="{163F45F2-9BBF-44CE-B127-3DEF04303735}" type="slidenum">
              <a:rPr lang="en-US" smtClean="0"/>
              <a:t>‹#›</a:t>
            </a:fld>
            <a:endParaRPr lang="en-US"/>
          </a:p>
        </p:txBody>
      </p:sp>
      <p:sp>
        <p:nvSpPr>
          <p:cNvPr id="13" name="Pealkiri 12">
            <a:extLst>
              <a:ext uri="{FF2B5EF4-FFF2-40B4-BE49-F238E27FC236}">
                <a16:creationId xmlns:a16="http://schemas.microsoft.com/office/drawing/2014/main" id="{CB383A54-C03F-B34E-16CA-4F33AD03A6F9}"/>
              </a:ext>
            </a:extLst>
          </p:cNvPr>
          <p:cNvSpPr>
            <a:spLocks noGrp="1"/>
          </p:cNvSpPr>
          <p:nvPr>
            <p:ph type="title"/>
          </p:nvPr>
        </p:nvSpPr>
        <p:spPr/>
        <p:txBody>
          <a:bodyPr/>
          <a:lstStyle>
            <a:lvl1pPr>
              <a:defRPr>
                <a:solidFill>
                  <a:srgbClr val="1B1464"/>
                </a:solidFill>
              </a:defRPr>
            </a:lvl1pPr>
          </a:lstStyle>
          <a:p>
            <a:r>
              <a:rPr lang="et-EE" dirty="0"/>
              <a:t>Klõpsake juhteksemplari pealkirja laadi redigeerimiseks</a:t>
            </a:r>
            <a:endParaRPr lang="en-US" dirty="0"/>
          </a:p>
        </p:txBody>
      </p:sp>
    </p:spTree>
    <p:extLst>
      <p:ext uri="{BB962C8B-B14F-4D97-AF65-F5344CB8AC3E}">
        <p14:creationId xmlns:p14="http://schemas.microsoft.com/office/powerpoint/2010/main" val="1103925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06144-39D2-6168-5303-C234ACAF18E4}"/>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B181E4D1-18C7-4DFC-918B-887B783EC98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Date Placeholder 3">
            <a:extLst>
              <a:ext uri="{FF2B5EF4-FFF2-40B4-BE49-F238E27FC236}">
                <a16:creationId xmlns:a16="http://schemas.microsoft.com/office/drawing/2014/main" id="{C1074CD8-FC19-763E-BA7A-80D326A51F9B}"/>
              </a:ext>
            </a:extLst>
          </p:cNvPr>
          <p:cNvSpPr>
            <a:spLocks noGrp="1"/>
          </p:cNvSpPr>
          <p:nvPr>
            <p:ph type="dt" sz="half" idx="10"/>
          </p:nvPr>
        </p:nvSpPr>
        <p:spPr/>
        <p:txBody>
          <a:bodyPr/>
          <a:lstStyle/>
          <a:p>
            <a:fld id="{F7D65AB4-4E96-6F46-BB4F-1049EFDBF895}" type="datetimeFigureOut">
              <a:rPr lang="en-EE" smtClean="0"/>
              <a:t>04.02.2025</a:t>
            </a:fld>
            <a:endParaRPr lang="en-EE"/>
          </a:p>
        </p:txBody>
      </p:sp>
      <p:sp>
        <p:nvSpPr>
          <p:cNvPr id="5" name="Footer Placeholder 4">
            <a:extLst>
              <a:ext uri="{FF2B5EF4-FFF2-40B4-BE49-F238E27FC236}">
                <a16:creationId xmlns:a16="http://schemas.microsoft.com/office/drawing/2014/main" id="{AD00EAB8-5B25-7FAA-D415-0749492BA142}"/>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561D79C1-CA4A-7BBD-F289-872048362D30}"/>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2425888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0A2B-7230-12C5-2A92-E10CCDBA861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EE"/>
          </a:p>
        </p:txBody>
      </p:sp>
      <p:sp>
        <p:nvSpPr>
          <p:cNvPr id="3" name="Text Placeholder 2">
            <a:extLst>
              <a:ext uri="{FF2B5EF4-FFF2-40B4-BE49-F238E27FC236}">
                <a16:creationId xmlns:a16="http://schemas.microsoft.com/office/drawing/2014/main" id="{0EA447EB-854C-93B1-B10D-FAB0B0A783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27EA73-8749-5E70-4214-D3D478DA8D0A}"/>
              </a:ext>
            </a:extLst>
          </p:cNvPr>
          <p:cNvSpPr>
            <a:spLocks noGrp="1"/>
          </p:cNvSpPr>
          <p:nvPr>
            <p:ph type="dt" sz="half" idx="10"/>
          </p:nvPr>
        </p:nvSpPr>
        <p:spPr/>
        <p:txBody>
          <a:bodyPr/>
          <a:lstStyle/>
          <a:p>
            <a:fld id="{F7D65AB4-4E96-6F46-BB4F-1049EFDBF895}" type="datetimeFigureOut">
              <a:rPr lang="en-EE" smtClean="0"/>
              <a:t>04.02.2025</a:t>
            </a:fld>
            <a:endParaRPr lang="en-EE"/>
          </a:p>
        </p:txBody>
      </p:sp>
      <p:sp>
        <p:nvSpPr>
          <p:cNvPr id="5" name="Footer Placeholder 4">
            <a:extLst>
              <a:ext uri="{FF2B5EF4-FFF2-40B4-BE49-F238E27FC236}">
                <a16:creationId xmlns:a16="http://schemas.microsoft.com/office/drawing/2014/main" id="{5BF895A6-3407-11A6-7604-73CAA580ED0A}"/>
              </a:ext>
            </a:extLst>
          </p:cNvPr>
          <p:cNvSpPr>
            <a:spLocks noGrp="1"/>
          </p:cNvSpPr>
          <p:nvPr>
            <p:ph type="ftr" sz="quarter" idx="11"/>
          </p:nvPr>
        </p:nvSpPr>
        <p:spPr/>
        <p:txBody>
          <a:bodyPr/>
          <a:lstStyle/>
          <a:p>
            <a:endParaRPr lang="en-EE"/>
          </a:p>
        </p:txBody>
      </p:sp>
      <p:sp>
        <p:nvSpPr>
          <p:cNvPr id="6" name="Slide Number Placeholder 5">
            <a:extLst>
              <a:ext uri="{FF2B5EF4-FFF2-40B4-BE49-F238E27FC236}">
                <a16:creationId xmlns:a16="http://schemas.microsoft.com/office/drawing/2014/main" id="{758FDFB1-4EE9-E410-C468-1F733AC42E61}"/>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342982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EBD2E-A14A-4018-FE66-C6D9CA856809}"/>
              </a:ext>
            </a:extLst>
          </p:cNvPr>
          <p:cNvSpPr>
            <a:spLocks noGrp="1"/>
          </p:cNvSpPr>
          <p:nvPr>
            <p:ph type="title"/>
          </p:nvPr>
        </p:nvSpPr>
        <p:spPr/>
        <p:txBody>
          <a:bodyPr/>
          <a:lstStyle/>
          <a:p>
            <a:r>
              <a:rPr lang="en-GB"/>
              <a:t>Click to edit Master title style</a:t>
            </a:r>
            <a:endParaRPr lang="en-EE"/>
          </a:p>
        </p:txBody>
      </p:sp>
      <p:sp>
        <p:nvSpPr>
          <p:cNvPr id="3" name="Content Placeholder 2">
            <a:extLst>
              <a:ext uri="{FF2B5EF4-FFF2-40B4-BE49-F238E27FC236}">
                <a16:creationId xmlns:a16="http://schemas.microsoft.com/office/drawing/2014/main" id="{75ED501C-8B88-F4A9-2108-3BC15F5E693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Content Placeholder 3">
            <a:extLst>
              <a:ext uri="{FF2B5EF4-FFF2-40B4-BE49-F238E27FC236}">
                <a16:creationId xmlns:a16="http://schemas.microsoft.com/office/drawing/2014/main" id="{4AB78598-4BC2-3D63-0EF6-B534A674B1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5" name="Date Placeholder 4">
            <a:extLst>
              <a:ext uri="{FF2B5EF4-FFF2-40B4-BE49-F238E27FC236}">
                <a16:creationId xmlns:a16="http://schemas.microsoft.com/office/drawing/2014/main" id="{B1A54390-73D8-5F45-E479-74DBB6E9224F}"/>
              </a:ext>
            </a:extLst>
          </p:cNvPr>
          <p:cNvSpPr>
            <a:spLocks noGrp="1"/>
          </p:cNvSpPr>
          <p:nvPr>
            <p:ph type="dt" sz="half" idx="10"/>
          </p:nvPr>
        </p:nvSpPr>
        <p:spPr/>
        <p:txBody>
          <a:bodyPr/>
          <a:lstStyle/>
          <a:p>
            <a:fld id="{F7D65AB4-4E96-6F46-BB4F-1049EFDBF895}" type="datetimeFigureOut">
              <a:rPr lang="en-EE" smtClean="0"/>
              <a:t>04.02.2025</a:t>
            </a:fld>
            <a:endParaRPr lang="en-EE"/>
          </a:p>
        </p:txBody>
      </p:sp>
      <p:sp>
        <p:nvSpPr>
          <p:cNvPr id="6" name="Footer Placeholder 5">
            <a:extLst>
              <a:ext uri="{FF2B5EF4-FFF2-40B4-BE49-F238E27FC236}">
                <a16:creationId xmlns:a16="http://schemas.microsoft.com/office/drawing/2014/main" id="{5CEB2175-8026-5DD9-221A-A05DC9773479}"/>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3EDADF4E-2BD9-A9CE-6922-6F490D5EC38C}"/>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3947901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C072D-BAC5-81CE-B8AC-721CA555B54A}"/>
              </a:ext>
            </a:extLst>
          </p:cNvPr>
          <p:cNvSpPr>
            <a:spLocks noGrp="1"/>
          </p:cNvSpPr>
          <p:nvPr>
            <p:ph type="title"/>
          </p:nvPr>
        </p:nvSpPr>
        <p:spPr>
          <a:xfrm>
            <a:off x="839788" y="365125"/>
            <a:ext cx="10515600" cy="1325563"/>
          </a:xfrm>
        </p:spPr>
        <p:txBody>
          <a:bodyPr/>
          <a:lstStyle/>
          <a:p>
            <a:r>
              <a:rPr lang="en-GB"/>
              <a:t>Click to edit Master title style</a:t>
            </a:r>
            <a:endParaRPr lang="en-EE"/>
          </a:p>
        </p:txBody>
      </p:sp>
      <p:sp>
        <p:nvSpPr>
          <p:cNvPr id="3" name="Text Placeholder 2">
            <a:extLst>
              <a:ext uri="{FF2B5EF4-FFF2-40B4-BE49-F238E27FC236}">
                <a16:creationId xmlns:a16="http://schemas.microsoft.com/office/drawing/2014/main" id="{9BC7B030-1435-2BDB-D84B-1CD9A4377C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C4A551C-52A7-137D-FBBB-6EDF0EB214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5" name="Text Placeholder 4">
            <a:extLst>
              <a:ext uri="{FF2B5EF4-FFF2-40B4-BE49-F238E27FC236}">
                <a16:creationId xmlns:a16="http://schemas.microsoft.com/office/drawing/2014/main" id="{E19B2EDE-81B6-BF3B-24AE-1F4B494A17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A7587E-6CF4-8EE2-9D6C-0B4C493C2D0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7" name="Date Placeholder 6">
            <a:extLst>
              <a:ext uri="{FF2B5EF4-FFF2-40B4-BE49-F238E27FC236}">
                <a16:creationId xmlns:a16="http://schemas.microsoft.com/office/drawing/2014/main" id="{7EFD0AFD-6CAD-F5C7-44EA-5EF7D11DCC74}"/>
              </a:ext>
            </a:extLst>
          </p:cNvPr>
          <p:cNvSpPr>
            <a:spLocks noGrp="1"/>
          </p:cNvSpPr>
          <p:nvPr>
            <p:ph type="dt" sz="half" idx="10"/>
          </p:nvPr>
        </p:nvSpPr>
        <p:spPr/>
        <p:txBody>
          <a:bodyPr/>
          <a:lstStyle/>
          <a:p>
            <a:fld id="{F7D65AB4-4E96-6F46-BB4F-1049EFDBF895}" type="datetimeFigureOut">
              <a:rPr lang="en-EE" smtClean="0"/>
              <a:t>04.02.2025</a:t>
            </a:fld>
            <a:endParaRPr lang="en-EE"/>
          </a:p>
        </p:txBody>
      </p:sp>
      <p:sp>
        <p:nvSpPr>
          <p:cNvPr id="8" name="Footer Placeholder 7">
            <a:extLst>
              <a:ext uri="{FF2B5EF4-FFF2-40B4-BE49-F238E27FC236}">
                <a16:creationId xmlns:a16="http://schemas.microsoft.com/office/drawing/2014/main" id="{A98F935F-0E25-ECF1-9493-414FC41F24FD}"/>
              </a:ext>
            </a:extLst>
          </p:cNvPr>
          <p:cNvSpPr>
            <a:spLocks noGrp="1"/>
          </p:cNvSpPr>
          <p:nvPr>
            <p:ph type="ftr" sz="quarter" idx="11"/>
          </p:nvPr>
        </p:nvSpPr>
        <p:spPr/>
        <p:txBody>
          <a:bodyPr/>
          <a:lstStyle/>
          <a:p>
            <a:endParaRPr lang="en-EE"/>
          </a:p>
        </p:txBody>
      </p:sp>
      <p:sp>
        <p:nvSpPr>
          <p:cNvPr id="9" name="Slide Number Placeholder 8">
            <a:extLst>
              <a:ext uri="{FF2B5EF4-FFF2-40B4-BE49-F238E27FC236}">
                <a16:creationId xmlns:a16="http://schemas.microsoft.com/office/drawing/2014/main" id="{A14A5B97-F800-B4C2-4A61-304AFB5BE4D4}"/>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3926918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D0F1-16CE-3A87-8FE6-DA629DBFB9B9}"/>
              </a:ext>
            </a:extLst>
          </p:cNvPr>
          <p:cNvSpPr>
            <a:spLocks noGrp="1"/>
          </p:cNvSpPr>
          <p:nvPr>
            <p:ph type="title"/>
          </p:nvPr>
        </p:nvSpPr>
        <p:spPr/>
        <p:txBody>
          <a:bodyPr/>
          <a:lstStyle/>
          <a:p>
            <a:r>
              <a:rPr lang="en-GB"/>
              <a:t>Click to edit Master title style</a:t>
            </a:r>
            <a:endParaRPr lang="en-EE"/>
          </a:p>
        </p:txBody>
      </p:sp>
      <p:sp>
        <p:nvSpPr>
          <p:cNvPr id="3" name="Date Placeholder 2">
            <a:extLst>
              <a:ext uri="{FF2B5EF4-FFF2-40B4-BE49-F238E27FC236}">
                <a16:creationId xmlns:a16="http://schemas.microsoft.com/office/drawing/2014/main" id="{AB22072B-48C0-4EE2-954C-2A0788FA845B}"/>
              </a:ext>
            </a:extLst>
          </p:cNvPr>
          <p:cNvSpPr>
            <a:spLocks noGrp="1"/>
          </p:cNvSpPr>
          <p:nvPr>
            <p:ph type="dt" sz="half" idx="10"/>
          </p:nvPr>
        </p:nvSpPr>
        <p:spPr/>
        <p:txBody>
          <a:bodyPr/>
          <a:lstStyle/>
          <a:p>
            <a:fld id="{F7D65AB4-4E96-6F46-BB4F-1049EFDBF895}" type="datetimeFigureOut">
              <a:rPr lang="en-EE" smtClean="0"/>
              <a:t>04.02.2025</a:t>
            </a:fld>
            <a:endParaRPr lang="en-EE"/>
          </a:p>
        </p:txBody>
      </p:sp>
      <p:sp>
        <p:nvSpPr>
          <p:cNvPr id="4" name="Footer Placeholder 3">
            <a:extLst>
              <a:ext uri="{FF2B5EF4-FFF2-40B4-BE49-F238E27FC236}">
                <a16:creationId xmlns:a16="http://schemas.microsoft.com/office/drawing/2014/main" id="{5C98D93B-0FDC-E7AB-3E92-2D239146D697}"/>
              </a:ext>
            </a:extLst>
          </p:cNvPr>
          <p:cNvSpPr>
            <a:spLocks noGrp="1"/>
          </p:cNvSpPr>
          <p:nvPr>
            <p:ph type="ftr" sz="quarter" idx="11"/>
          </p:nvPr>
        </p:nvSpPr>
        <p:spPr/>
        <p:txBody>
          <a:bodyPr/>
          <a:lstStyle/>
          <a:p>
            <a:endParaRPr lang="en-EE"/>
          </a:p>
        </p:txBody>
      </p:sp>
      <p:sp>
        <p:nvSpPr>
          <p:cNvPr id="5" name="Slide Number Placeholder 4">
            <a:extLst>
              <a:ext uri="{FF2B5EF4-FFF2-40B4-BE49-F238E27FC236}">
                <a16:creationId xmlns:a16="http://schemas.microsoft.com/office/drawing/2014/main" id="{15B82DA0-3E81-6841-5200-6FEB2A535035}"/>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343337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8D144F-6F6F-7445-1231-024F90672F7B}"/>
              </a:ext>
            </a:extLst>
          </p:cNvPr>
          <p:cNvSpPr>
            <a:spLocks noGrp="1"/>
          </p:cNvSpPr>
          <p:nvPr>
            <p:ph type="dt" sz="half" idx="10"/>
          </p:nvPr>
        </p:nvSpPr>
        <p:spPr/>
        <p:txBody>
          <a:bodyPr/>
          <a:lstStyle/>
          <a:p>
            <a:fld id="{F7D65AB4-4E96-6F46-BB4F-1049EFDBF895}" type="datetimeFigureOut">
              <a:rPr lang="en-EE" smtClean="0"/>
              <a:t>04.02.2025</a:t>
            </a:fld>
            <a:endParaRPr lang="en-EE"/>
          </a:p>
        </p:txBody>
      </p:sp>
      <p:sp>
        <p:nvSpPr>
          <p:cNvPr id="3" name="Footer Placeholder 2">
            <a:extLst>
              <a:ext uri="{FF2B5EF4-FFF2-40B4-BE49-F238E27FC236}">
                <a16:creationId xmlns:a16="http://schemas.microsoft.com/office/drawing/2014/main" id="{E2D22209-4089-593E-C1DE-D718BB6E561D}"/>
              </a:ext>
            </a:extLst>
          </p:cNvPr>
          <p:cNvSpPr>
            <a:spLocks noGrp="1"/>
          </p:cNvSpPr>
          <p:nvPr>
            <p:ph type="ftr" sz="quarter" idx="11"/>
          </p:nvPr>
        </p:nvSpPr>
        <p:spPr/>
        <p:txBody>
          <a:bodyPr/>
          <a:lstStyle/>
          <a:p>
            <a:endParaRPr lang="en-EE"/>
          </a:p>
        </p:txBody>
      </p:sp>
      <p:sp>
        <p:nvSpPr>
          <p:cNvPr id="4" name="Slide Number Placeholder 3">
            <a:extLst>
              <a:ext uri="{FF2B5EF4-FFF2-40B4-BE49-F238E27FC236}">
                <a16:creationId xmlns:a16="http://schemas.microsoft.com/office/drawing/2014/main" id="{D417173B-0103-E701-CD30-0C0F845F78A5}"/>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1541890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DC35A-162B-EA25-7826-AA21E618B1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E"/>
          </a:p>
        </p:txBody>
      </p:sp>
      <p:sp>
        <p:nvSpPr>
          <p:cNvPr id="3" name="Content Placeholder 2">
            <a:extLst>
              <a:ext uri="{FF2B5EF4-FFF2-40B4-BE49-F238E27FC236}">
                <a16:creationId xmlns:a16="http://schemas.microsoft.com/office/drawing/2014/main" id="{95670C12-F146-87C8-BA0E-5410149B9B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EE"/>
          </a:p>
        </p:txBody>
      </p:sp>
      <p:sp>
        <p:nvSpPr>
          <p:cNvPr id="4" name="Text Placeholder 3">
            <a:extLst>
              <a:ext uri="{FF2B5EF4-FFF2-40B4-BE49-F238E27FC236}">
                <a16:creationId xmlns:a16="http://schemas.microsoft.com/office/drawing/2014/main" id="{00943BE9-6616-867E-2157-AB42CB1E2D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6CE2C97-B86B-D2DA-05C1-22CB941D4BF7}"/>
              </a:ext>
            </a:extLst>
          </p:cNvPr>
          <p:cNvSpPr>
            <a:spLocks noGrp="1"/>
          </p:cNvSpPr>
          <p:nvPr>
            <p:ph type="dt" sz="half" idx="10"/>
          </p:nvPr>
        </p:nvSpPr>
        <p:spPr/>
        <p:txBody>
          <a:bodyPr/>
          <a:lstStyle/>
          <a:p>
            <a:fld id="{F7D65AB4-4E96-6F46-BB4F-1049EFDBF895}" type="datetimeFigureOut">
              <a:rPr lang="en-EE" smtClean="0"/>
              <a:t>04.02.2025</a:t>
            </a:fld>
            <a:endParaRPr lang="en-EE"/>
          </a:p>
        </p:txBody>
      </p:sp>
      <p:sp>
        <p:nvSpPr>
          <p:cNvPr id="6" name="Footer Placeholder 5">
            <a:extLst>
              <a:ext uri="{FF2B5EF4-FFF2-40B4-BE49-F238E27FC236}">
                <a16:creationId xmlns:a16="http://schemas.microsoft.com/office/drawing/2014/main" id="{781F1CC5-A8B1-2065-72BD-3592AC266FD1}"/>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0853D679-A7B6-ABBC-D974-2E7D18F70F19}"/>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1450148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013F1-5AEE-D870-790B-9ACD5D1F5DA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EE"/>
          </a:p>
        </p:txBody>
      </p:sp>
      <p:sp>
        <p:nvSpPr>
          <p:cNvPr id="3" name="Picture Placeholder 2">
            <a:extLst>
              <a:ext uri="{FF2B5EF4-FFF2-40B4-BE49-F238E27FC236}">
                <a16:creationId xmlns:a16="http://schemas.microsoft.com/office/drawing/2014/main" id="{2C5AF9C6-AF61-40FF-1537-788E226F07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EE"/>
          </a:p>
        </p:txBody>
      </p:sp>
      <p:sp>
        <p:nvSpPr>
          <p:cNvPr id="4" name="Text Placeholder 3">
            <a:extLst>
              <a:ext uri="{FF2B5EF4-FFF2-40B4-BE49-F238E27FC236}">
                <a16:creationId xmlns:a16="http://schemas.microsoft.com/office/drawing/2014/main" id="{64444BA8-3032-EFD5-9A3F-524B9CDB9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BF3C3C-2E89-81C9-309D-C4F2A167F65E}"/>
              </a:ext>
            </a:extLst>
          </p:cNvPr>
          <p:cNvSpPr>
            <a:spLocks noGrp="1"/>
          </p:cNvSpPr>
          <p:nvPr>
            <p:ph type="dt" sz="half" idx="10"/>
          </p:nvPr>
        </p:nvSpPr>
        <p:spPr/>
        <p:txBody>
          <a:bodyPr/>
          <a:lstStyle/>
          <a:p>
            <a:fld id="{F7D65AB4-4E96-6F46-BB4F-1049EFDBF895}" type="datetimeFigureOut">
              <a:rPr lang="en-EE" smtClean="0"/>
              <a:t>04.02.2025</a:t>
            </a:fld>
            <a:endParaRPr lang="en-EE"/>
          </a:p>
        </p:txBody>
      </p:sp>
      <p:sp>
        <p:nvSpPr>
          <p:cNvPr id="6" name="Footer Placeholder 5">
            <a:extLst>
              <a:ext uri="{FF2B5EF4-FFF2-40B4-BE49-F238E27FC236}">
                <a16:creationId xmlns:a16="http://schemas.microsoft.com/office/drawing/2014/main" id="{BB71B254-4B64-B227-CF54-136DD441A0F6}"/>
              </a:ext>
            </a:extLst>
          </p:cNvPr>
          <p:cNvSpPr>
            <a:spLocks noGrp="1"/>
          </p:cNvSpPr>
          <p:nvPr>
            <p:ph type="ftr" sz="quarter" idx="11"/>
          </p:nvPr>
        </p:nvSpPr>
        <p:spPr/>
        <p:txBody>
          <a:bodyPr/>
          <a:lstStyle/>
          <a:p>
            <a:endParaRPr lang="en-EE"/>
          </a:p>
        </p:txBody>
      </p:sp>
      <p:sp>
        <p:nvSpPr>
          <p:cNvPr id="7" name="Slide Number Placeholder 6">
            <a:extLst>
              <a:ext uri="{FF2B5EF4-FFF2-40B4-BE49-F238E27FC236}">
                <a16:creationId xmlns:a16="http://schemas.microsoft.com/office/drawing/2014/main" id="{4E735396-2657-A433-67E6-EF8750FE64E3}"/>
              </a:ext>
            </a:extLst>
          </p:cNvPr>
          <p:cNvSpPr>
            <a:spLocks noGrp="1"/>
          </p:cNvSpPr>
          <p:nvPr>
            <p:ph type="sldNum" sz="quarter" idx="12"/>
          </p:nvPr>
        </p:nvSpPr>
        <p:spPr/>
        <p:txBody>
          <a:bodyPr/>
          <a:lstStyle/>
          <a:p>
            <a:fld id="{86B155F0-8396-F344-B557-83D6B5DA5370}" type="slidenum">
              <a:rPr lang="en-EE" smtClean="0"/>
              <a:t>‹#›</a:t>
            </a:fld>
            <a:endParaRPr lang="en-EE"/>
          </a:p>
        </p:txBody>
      </p:sp>
    </p:spTree>
    <p:extLst>
      <p:ext uri="{BB962C8B-B14F-4D97-AF65-F5344CB8AC3E}">
        <p14:creationId xmlns:p14="http://schemas.microsoft.com/office/powerpoint/2010/main" val="243211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155747-FCF5-8A79-1C22-DF085DAC91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EE" dirty="0"/>
          </a:p>
        </p:txBody>
      </p:sp>
      <p:sp>
        <p:nvSpPr>
          <p:cNvPr id="3" name="Text Placeholder 2">
            <a:extLst>
              <a:ext uri="{FF2B5EF4-FFF2-40B4-BE49-F238E27FC236}">
                <a16:creationId xmlns:a16="http://schemas.microsoft.com/office/drawing/2014/main" id="{71C8AFAA-7ED0-3308-81A9-90D254EAF2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EE" dirty="0"/>
          </a:p>
        </p:txBody>
      </p:sp>
      <p:sp>
        <p:nvSpPr>
          <p:cNvPr id="4" name="Date Placeholder 3">
            <a:extLst>
              <a:ext uri="{FF2B5EF4-FFF2-40B4-BE49-F238E27FC236}">
                <a16:creationId xmlns:a16="http://schemas.microsoft.com/office/drawing/2014/main" id="{C7256B9F-2E6D-79C1-9BA6-6A009B1E95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65AB4-4E96-6F46-BB4F-1049EFDBF895}" type="datetimeFigureOut">
              <a:rPr lang="en-EE" smtClean="0"/>
              <a:t>04.02.2025</a:t>
            </a:fld>
            <a:endParaRPr lang="en-EE"/>
          </a:p>
        </p:txBody>
      </p:sp>
      <p:sp>
        <p:nvSpPr>
          <p:cNvPr id="5" name="Footer Placeholder 4">
            <a:extLst>
              <a:ext uri="{FF2B5EF4-FFF2-40B4-BE49-F238E27FC236}">
                <a16:creationId xmlns:a16="http://schemas.microsoft.com/office/drawing/2014/main" id="{0D4749A9-B769-3DA1-EC66-8C1C6F77A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EE"/>
          </a:p>
        </p:txBody>
      </p:sp>
      <p:sp>
        <p:nvSpPr>
          <p:cNvPr id="6" name="Slide Number Placeholder 5">
            <a:extLst>
              <a:ext uri="{FF2B5EF4-FFF2-40B4-BE49-F238E27FC236}">
                <a16:creationId xmlns:a16="http://schemas.microsoft.com/office/drawing/2014/main" id="{72BFA8BB-BCD2-CD17-6974-41E11ECC49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B155F0-8396-F344-B557-83D6B5DA5370}" type="slidenum">
              <a:rPr lang="en-EE" smtClean="0"/>
              <a:t>‹#›</a:t>
            </a:fld>
            <a:endParaRPr lang="en-EE"/>
          </a:p>
        </p:txBody>
      </p:sp>
      <p:pic>
        <p:nvPicPr>
          <p:cNvPr id="7" name="Afbeelding 4" descr="Afbeelding met Graphics, creativiteit, kunst&#10;&#10;Automatisch gegenereerde beschrijving">
            <a:extLst>
              <a:ext uri="{FF2B5EF4-FFF2-40B4-BE49-F238E27FC236}">
                <a16:creationId xmlns:a16="http://schemas.microsoft.com/office/drawing/2014/main" id="{AC4F3A7F-17F7-00CC-4C45-5D8C6EBC93FD}"/>
              </a:ext>
            </a:extLst>
          </p:cNvPr>
          <p:cNvPicPr/>
          <p:nvPr userDrawn="1"/>
        </p:nvPicPr>
        <p:blipFill>
          <a:blip r:embed="rId14">
            <a:extLst>
              <a:ext uri="{28A0092B-C50C-407E-A947-70E740481C1C}">
                <a14:useLocalDpi xmlns:a14="http://schemas.microsoft.com/office/drawing/2010/main" val="0"/>
              </a:ext>
            </a:extLst>
          </a:blip>
          <a:stretch>
            <a:fillRect/>
          </a:stretch>
        </p:blipFill>
        <p:spPr>
          <a:xfrm rot="1788900">
            <a:off x="-945656" y="-2424360"/>
            <a:ext cx="3233850" cy="4010519"/>
          </a:xfrm>
          <a:prstGeom prst="rect">
            <a:avLst/>
          </a:prstGeom>
        </p:spPr>
      </p:pic>
      <p:pic>
        <p:nvPicPr>
          <p:cNvPr id="8" name="Afbeelding 5" descr="Afbeelding met creativiteit&#10;&#10;Automatisch gegenereerde beschrijving">
            <a:extLst>
              <a:ext uri="{FF2B5EF4-FFF2-40B4-BE49-F238E27FC236}">
                <a16:creationId xmlns:a16="http://schemas.microsoft.com/office/drawing/2014/main" id="{0C1CA36E-D103-AC65-780A-BF6868AC7E2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rot="7859178">
            <a:off x="9097964" y="3534063"/>
            <a:ext cx="5772150" cy="5772150"/>
          </a:xfrm>
          <a:prstGeom prst="rect">
            <a:avLst/>
          </a:prstGeom>
        </p:spPr>
      </p:pic>
      <p:pic>
        <p:nvPicPr>
          <p:cNvPr id="9" name="Afbeelding 3" descr="Afbeelding met tekst, Graphics, Lettertype, logo&#10;&#10;Automatisch gegenereerde beschrijving">
            <a:extLst>
              <a:ext uri="{FF2B5EF4-FFF2-40B4-BE49-F238E27FC236}">
                <a16:creationId xmlns:a16="http://schemas.microsoft.com/office/drawing/2014/main" id="{E7BA3165-EADD-433D-50F2-CEE32F8FA25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772776" y="103981"/>
            <a:ext cx="1325563" cy="1325563"/>
          </a:xfrm>
          <a:prstGeom prst="rect">
            <a:avLst/>
          </a:prstGeom>
        </p:spPr>
      </p:pic>
    </p:spTree>
    <p:extLst>
      <p:ext uri="{BB962C8B-B14F-4D97-AF65-F5344CB8AC3E}">
        <p14:creationId xmlns:p14="http://schemas.microsoft.com/office/powerpoint/2010/main" val="2057896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baseline="0">
          <a:solidFill>
            <a:srgbClr val="002060"/>
          </a:solidFill>
          <a:latin typeface="Open Sans" panose="020B06060305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baseline="0">
          <a:solidFill>
            <a:schemeClr val="tx1"/>
          </a:solidFill>
          <a:latin typeface="Open Sans"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Open Sans"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Open Sans"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Open Sans"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5A27E8-F5CB-AC74-E6A6-011F77F8FB5A}"/>
              </a:ext>
            </a:extLst>
          </p:cNvPr>
          <p:cNvSpPr/>
          <p:nvPr/>
        </p:nvSpPr>
        <p:spPr>
          <a:xfrm>
            <a:off x="-21646" y="3504401"/>
            <a:ext cx="12353924" cy="45719"/>
          </a:xfrm>
          <a:prstGeom prst="rect">
            <a:avLst/>
          </a:prstGeom>
          <a:solidFill>
            <a:srgbClr val="29ABE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6" name="Afbeelding 5" descr="Afbeelding met water, zon, buitenshuis, licht&#10;&#10;Automatisch gegenereerde beschrijving">
            <a:extLst>
              <a:ext uri="{FF2B5EF4-FFF2-40B4-BE49-F238E27FC236}">
                <a16:creationId xmlns:a16="http://schemas.microsoft.com/office/drawing/2014/main" id="{F4AEB55E-6433-7D65-25BC-7D680B532034}"/>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21646" y="0"/>
            <a:ext cx="4572000" cy="6858000"/>
          </a:xfrm>
          <a:prstGeom prst="rect">
            <a:avLst/>
          </a:prstGeom>
        </p:spPr>
      </p:pic>
      <p:pic>
        <p:nvPicPr>
          <p:cNvPr id="66" name="Afbeelding 65" descr="Afbeelding met creativiteit&#10;&#10;Automatisch gegenereerde beschrijving">
            <a:extLst>
              <a:ext uri="{FF2B5EF4-FFF2-40B4-BE49-F238E27FC236}">
                <a16:creationId xmlns:a16="http://schemas.microsoft.com/office/drawing/2014/main" id="{261B9B20-C261-44A4-A50A-ADFCB42DD6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462902">
            <a:off x="9782009" y="-2681147"/>
            <a:ext cx="4169559" cy="4169559"/>
          </a:xfrm>
          <a:prstGeom prst="rect">
            <a:avLst/>
          </a:prstGeom>
        </p:spPr>
      </p:pic>
      <p:sp>
        <p:nvSpPr>
          <p:cNvPr id="2" name="Titel 1">
            <a:extLst>
              <a:ext uri="{FF2B5EF4-FFF2-40B4-BE49-F238E27FC236}">
                <a16:creationId xmlns:a16="http://schemas.microsoft.com/office/drawing/2014/main" id="{C9F1D027-3784-4C4D-AE64-E7A8D112E9FB}"/>
              </a:ext>
            </a:extLst>
          </p:cNvPr>
          <p:cNvSpPr>
            <a:spLocks noGrp="1"/>
          </p:cNvSpPr>
          <p:nvPr>
            <p:ph type="ctrTitle"/>
          </p:nvPr>
        </p:nvSpPr>
        <p:spPr>
          <a:xfrm>
            <a:off x="4550354" y="886281"/>
            <a:ext cx="7316435" cy="1197674"/>
          </a:xfrm>
        </p:spPr>
        <p:txBody>
          <a:bodyPr>
            <a:normAutofit fontScale="90000"/>
          </a:bodyPr>
          <a:lstStyle/>
          <a:p>
            <a:r>
              <a:rPr lang="nl-NL" dirty="0" err="1">
                <a:solidFill>
                  <a:srgbClr val="1B1464"/>
                </a:solidFill>
                <a:latin typeface="Open Sans bold" panose="020B0806030504020204" pitchFamily="34" charset="0"/>
                <a:ea typeface="Open Sans bold" panose="020B0806030504020204" pitchFamily="34" charset="0"/>
                <a:cs typeface="Open Sans bold" panose="020B0806030504020204" pitchFamily="34" charset="0"/>
              </a:rPr>
              <a:t>Sissejuhatus</a:t>
            </a:r>
            <a:r>
              <a:rPr lang="nl-NL" dirty="0">
                <a:solidFill>
                  <a:srgbClr val="1B1464"/>
                </a:solidFill>
                <a:latin typeface="Open Sans bold" panose="020B0806030504020204" pitchFamily="34" charset="0"/>
                <a:ea typeface="Open Sans bold" panose="020B0806030504020204" pitchFamily="34" charset="0"/>
                <a:cs typeface="Open Sans bold" panose="020B0806030504020204" pitchFamily="34" charset="0"/>
              </a:rPr>
              <a:t> </a:t>
            </a:r>
            <a:r>
              <a:rPr lang="nl-NL" dirty="0" err="1">
                <a:solidFill>
                  <a:srgbClr val="1B1464"/>
                </a:solidFill>
                <a:latin typeface="Open Sans bold" panose="020B0806030504020204" pitchFamily="34" charset="0"/>
                <a:ea typeface="Open Sans bold" panose="020B0806030504020204" pitchFamily="34" charset="0"/>
                <a:cs typeface="Open Sans bold" panose="020B0806030504020204" pitchFamily="34" charset="0"/>
              </a:rPr>
              <a:t>reoveepuhastusse</a:t>
            </a:r>
            <a:endParaRPr lang="nl-NL" dirty="0">
              <a:solidFill>
                <a:srgbClr val="1B1464"/>
              </a:solidFill>
              <a:latin typeface="Open Sans bold" panose="020B0806030504020204" pitchFamily="34" charset="0"/>
              <a:ea typeface="Open Sans bold" panose="020B0806030504020204" pitchFamily="34" charset="0"/>
              <a:cs typeface="Open Sans bold" panose="020B0806030504020204" pitchFamily="34" charset="0"/>
            </a:endParaRPr>
          </a:p>
        </p:txBody>
      </p:sp>
      <p:pic>
        <p:nvPicPr>
          <p:cNvPr id="10" name="Afbeelding 9" descr="Afbeelding met tekst, Graphics, Lettertype, logo&#10;&#10;Automatisch gegenereerde beschrijving">
            <a:extLst>
              <a:ext uri="{FF2B5EF4-FFF2-40B4-BE49-F238E27FC236}">
                <a16:creationId xmlns:a16="http://schemas.microsoft.com/office/drawing/2014/main" id="{E927CF25-35AA-FC20-DB85-C90C3F7F813C}"/>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726066" y="1772254"/>
            <a:ext cx="2817233" cy="2817233"/>
          </a:xfrm>
          <a:prstGeom prst="rect">
            <a:avLst/>
          </a:prstGeom>
        </p:spPr>
      </p:pic>
      <p:sp>
        <p:nvSpPr>
          <p:cNvPr id="14" name="Ondertitel 2">
            <a:extLst>
              <a:ext uri="{FF2B5EF4-FFF2-40B4-BE49-F238E27FC236}">
                <a16:creationId xmlns:a16="http://schemas.microsoft.com/office/drawing/2014/main" id="{AB02E865-75F6-48C2-8DCD-1CA48ACF3FE3}"/>
              </a:ext>
            </a:extLst>
          </p:cNvPr>
          <p:cNvSpPr>
            <a:spLocks noGrp="1"/>
          </p:cNvSpPr>
          <p:nvPr>
            <p:ph type="subTitle" idx="1"/>
          </p:nvPr>
        </p:nvSpPr>
        <p:spPr>
          <a:xfrm>
            <a:off x="5449095" y="2331101"/>
            <a:ext cx="5518951" cy="493360"/>
          </a:xfrm>
        </p:spPr>
        <p:txBody>
          <a:bodyPr>
            <a:normAutofit/>
          </a:bodyPr>
          <a:lstStyle/>
          <a:p>
            <a:r>
              <a:rPr lang="nl-NL" dirty="0" err="1">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rPr>
              <a:t>Järelpuhastus</a:t>
            </a:r>
            <a:endParaRPr lang="nl-NL" dirty="0">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endParaRPr>
          </a:p>
          <a:p>
            <a:endParaRPr lang="nl-NL" dirty="0">
              <a:solidFill>
                <a:srgbClr val="00ADE5"/>
              </a:solidFill>
              <a:latin typeface="Open Sans semibold" panose="020F0502020204030204" pitchFamily="34" charset="0"/>
              <a:ea typeface="Open Sans semibold" panose="020F0502020204030204" pitchFamily="34" charset="0"/>
              <a:cs typeface="Open Sans semibold" panose="020F0502020204030204" pitchFamily="34" charset="0"/>
            </a:endParaRPr>
          </a:p>
        </p:txBody>
      </p:sp>
      <p:pic>
        <p:nvPicPr>
          <p:cNvPr id="64" name="Afbeelding 63" descr="Afbeelding met Lettertype, schermopname, Elektrisch blauw, Graphics&#10;&#10;Automatisch gegenereerde beschrijving">
            <a:extLst>
              <a:ext uri="{FF2B5EF4-FFF2-40B4-BE49-F238E27FC236}">
                <a16:creationId xmlns:a16="http://schemas.microsoft.com/office/drawing/2014/main" id="{C343AFE2-2B1F-5975-8E4D-B667C2CDAC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49" y="6135487"/>
            <a:ext cx="3084617" cy="645517"/>
          </a:xfrm>
          <a:prstGeom prst="rect">
            <a:avLst/>
          </a:prstGeom>
        </p:spPr>
      </p:pic>
      <p:pic>
        <p:nvPicPr>
          <p:cNvPr id="12" name="Afbeelding 11">
            <a:extLst>
              <a:ext uri="{FF2B5EF4-FFF2-40B4-BE49-F238E27FC236}">
                <a16:creationId xmlns:a16="http://schemas.microsoft.com/office/drawing/2014/main" id="{B60DDBBA-25F5-1B4B-4ADF-3B34E7B622B7}"/>
              </a:ext>
            </a:extLst>
          </p:cNvPr>
          <p:cNvPicPr>
            <a:picLocks noChangeAspect="1"/>
          </p:cNvPicPr>
          <p:nvPr/>
        </p:nvPicPr>
        <p:blipFill>
          <a:blip r:embed="rId6"/>
          <a:stretch>
            <a:fillRect/>
          </a:stretch>
        </p:blipFill>
        <p:spPr>
          <a:xfrm>
            <a:off x="5253689" y="3549411"/>
            <a:ext cx="6375254" cy="3227120"/>
          </a:xfrm>
          <a:prstGeom prst="rect">
            <a:avLst/>
          </a:prstGeom>
        </p:spPr>
      </p:pic>
    </p:spTree>
    <p:extLst>
      <p:ext uri="{BB962C8B-B14F-4D97-AF65-F5344CB8AC3E}">
        <p14:creationId xmlns:p14="http://schemas.microsoft.com/office/powerpoint/2010/main" val="3874417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Adsorptsioon (1)</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0" indent="0">
              <a:buNone/>
            </a:pPr>
            <a:r>
              <a:rPr lang="et-EE" sz="2400" dirty="0" err="1">
                <a:effectLst/>
                <a:latin typeface="Calibri" panose="020F0502020204030204" pitchFamily="34" charset="0"/>
                <a:ea typeface="Calibri" panose="020F0502020204030204" pitchFamily="34" charset="0"/>
              </a:rPr>
              <a:t>Adsorptsioon</a:t>
            </a:r>
            <a:r>
              <a:rPr lang="et-EE" sz="2400" dirty="0">
                <a:effectLst/>
                <a:latin typeface="Calibri" panose="020F0502020204030204" pitchFamily="34" charset="0"/>
                <a:ea typeface="Calibri" panose="020F0502020204030204" pitchFamily="34" charset="0"/>
              </a:rPr>
              <a:t> seisneb teatud materjalide võimel enam-vähem pöörduval viisil hoida oma pinnal kinni orgaanilisi molekule, gaase ja metalliioone. </a:t>
            </a:r>
          </a:p>
          <a:p>
            <a:pPr marL="0" indent="0">
              <a:buNone/>
            </a:pPr>
            <a:endParaRPr lang="et-EE" sz="2400" dirty="0">
              <a:latin typeface="Calibri" panose="020F0502020204030204" pitchFamily="34" charset="0"/>
            </a:endParaRPr>
          </a:p>
          <a:p>
            <a:pPr marL="0" indent="0" algn="just">
              <a:lnSpc>
                <a:spcPct val="150000"/>
              </a:lnSpc>
              <a:spcAft>
                <a:spcPts val="1200"/>
              </a:spcAft>
              <a:buNone/>
            </a:pPr>
            <a:r>
              <a:rPr lang="et-EE" sz="2400" dirty="0" err="1">
                <a:effectLst/>
                <a:latin typeface="Calibri" panose="020F0502020204030204" pitchFamily="34" charset="0"/>
                <a:ea typeface="Calibri" panose="020F0502020204030204" pitchFamily="34" charset="0"/>
                <a:cs typeface="Calibri" panose="020F0502020204030204" pitchFamily="34" charset="0"/>
              </a:rPr>
              <a:t>Adsorptsiooni</a:t>
            </a:r>
            <a:r>
              <a:rPr lang="et-EE" sz="2400" dirty="0">
                <a:effectLst/>
                <a:latin typeface="Calibri" panose="020F0502020204030204" pitchFamily="34" charset="0"/>
                <a:ea typeface="Calibri" panose="020F0502020204030204" pitchFamily="34" charset="0"/>
                <a:cs typeface="Calibri" panose="020F0502020204030204" pitchFamily="34" charset="0"/>
              </a:rPr>
              <a:t> mehhanismi kirjeldatakse põhiliselt nelja järjestikuse astmena:</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pPr>
            <a:r>
              <a:rPr lang="et-EE" sz="2400" dirty="0">
                <a:effectLst/>
                <a:latin typeface="Calibri" panose="020F0502020204030204" pitchFamily="34" charset="0"/>
                <a:ea typeface="Calibri" panose="020F0502020204030204" pitchFamily="34" charset="0"/>
                <a:cs typeface="Calibri" panose="020F0502020204030204" pitchFamily="34" charset="0"/>
              </a:rPr>
              <a:t>lahustunud aine molekulide väljumine massiülekannelahusest </a:t>
            </a:r>
            <a:r>
              <a:rPr lang="et-EE" sz="2400" dirty="0" err="1">
                <a:effectLst/>
                <a:latin typeface="Calibri" panose="020F0502020204030204" pitchFamily="34" charset="0"/>
                <a:ea typeface="Calibri" panose="020F0502020204030204" pitchFamily="34" charset="0"/>
                <a:cs typeface="Calibri" panose="020F0502020204030204" pitchFamily="34" charset="0"/>
              </a:rPr>
              <a:t>adsorbendikelme</a:t>
            </a:r>
            <a:r>
              <a:rPr lang="et-EE" sz="2400" dirty="0">
                <a:effectLst/>
                <a:latin typeface="Calibri" panose="020F0502020204030204" pitchFamily="34" charset="0"/>
                <a:ea typeface="Calibri" panose="020F0502020204030204" pitchFamily="34" charset="0"/>
                <a:cs typeface="Calibri" panose="020F0502020204030204" pitchFamily="34" charset="0"/>
              </a:rPr>
              <a:t> pinnani;</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pPr>
            <a:r>
              <a:rPr lang="et-EE" sz="2400" dirty="0">
                <a:effectLst/>
                <a:latin typeface="Calibri" panose="020F0502020204030204" pitchFamily="34" charset="0"/>
                <a:ea typeface="Calibri" panose="020F0502020204030204" pitchFamily="34" charset="0"/>
                <a:cs typeface="Calibri" panose="020F0502020204030204" pitchFamily="34" charset="0"/>
              </a:rPr>
              <a:t>difusioon läbi kelme;</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pPr>
            <a:r>
              <a:rPr lang="et-EE" sz="2400" dirty="0">
                <a:effectLst/>
                <a:latin typeface="Calibri" panose="020F0502020204030204" pitchFamily="34" charset="0"/>
                <a:ea typeface="Calibri" panose="020F0502020204030204" pitchFamily="34" charset="0"/>
                <a:cs typeface="Calibri" panose="020F0502020204030204" pitchFamily="34" charset="0"/>
              </a:rPr>
              <a:t>difusioon </a:t>
            </a:r>
            <a:r>
              <a:rPr lang="et-EE" sz="2400" dirty="0" err="1">
                <a:effectLst/>
                <a:latin typeface="Calibri" panose="020F0502020204030204" pitchFamily="34" charset="0"/>
                <a:ea typeface="Calibri" panose="020F0502020204030204" pitchFamily="34" charset="0"/>
                <a:cs typeface="Calibri" panose="020F0502020204030204" pitchFamily="34" charset="0"/>
              </a:rPr>
              <a:t>adsorbendi</a:t>
            </a:r>
            <a:r>
              <a:rPr lang="et-EE" sz="2400" dirty="0">
                <a:effectLst/>
                <a:latin typeface="Calibri" panose="020F0502020204030204" pitchFamily="34" charset="0"/>
                <a:ea typeface="Calibri" panose="020F0502020204030204" pitchFamily="34" charset="0"/>
                <a:cs typeface="Calibri" panose="020F0502020204030204" pitchFamily="34" charset="0"/>
              </a:rPr>
              <a:t> </a:t>
            </a:r>
            <a:r>
              <a:rPr lang="et-EE" sz="2400" dirty="0" err="1">
                <a:effectLst/>
                <a:latin typeface="Calibri" panose="020F0502020204030204" pitchFamily="34" charset="0"/>
                <a:ea typeface="Calibri" panose="020F0502020204030204" pitchFamily="34" charset="0"/>
                <a:cs typeface="Calibri" panose="020F0502020204030204" pitchFamily="34" charset="0"/>
              </a:rPr>
              <a:t>sisestruktuuris</a:t>
            </a:r>
            <a:r>
              <a:rPr lang="et-EE" sz="2400" dirty="0">
                <a:effectLst/>
                <a:latin typeface="Calibri" panose="020F0502020204030204" pitchFamily="34" charset="0"/>
                <a:ea typeface="Calibri" panose="020F0502020204030204" pitchFamily="34" charset="0"/>
                <a:cs typeface="Calibri" panose="020F0502020204030204" pitchFamily="34" charset="0"/>
              </a:rPr>
              <a:t> </a:t>
            </a:r>
            <a:r>
              <a:rPr lang="et-EE" sz="2400" dirty="0" err="1">
                <a:effectLst/>
                <a:latin typeface="Calibri" panose="020F0502020204030204" pitchFamily="34" charset="0"/>
                <a:ea typeface="Calibri" panose="020F0502020204030204" pitchFamily="34" charset="0"/>
                <a:cs typeface="Calibri" panose="020F0502020204030204" pitchFamily="34" charset="0"/>
              </a:rPr>
              <a:t>adsorptsioonitsentritesse</a:t>
            </a:r>
            <a:r>
              <a:rPr lang="et-EE" sz="2400" dirty="0">
                <a:effectLst/>
                <a:latin typeface="Calibri" panose="020F0502020204030204" pitchFamily="34" charset="0"/>
                <a:ea typeface="Calibri" panose="020F0502020204030204" pitchFamily="34" charset="0"/>
                <a:cs typeface="Calibri" panose="020F0502020204030204" pitchFamily="34" charset="0"/>
              </a:rPr>
              <a:t>;</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1200"/>
              </a:spcAft>
            </a:pPr>
            <a:r>
              <a:rPr lang="et-EE" sz="2400" dirty="0">
                <a:effectLst/>
                <a:latin typeface="Calibri" panose="020F0502020204030204" pitchFamily="34" charset="0"/>
                <a:ea typeface="Calibri" panose="020F0502020204030204" pitchFamily="34" charset="0"/>
                <a:cs typeface="Calibri" panose="020F0502020204030204" pitchFamily="34" charset="0"/>
              </a:rPr>
              <a:t>kiire </a:t>
            </a:r>
            <a:r>
              <a:rPr lang="et-EE" sz="2400" dirty="0" err="1">
                <a:effectLst/>
                <a:latin typeface="Calibri" panose="020F0502020204030204" pitchFamily="34" charset="0"/>
                <a:ea typeface="Calibri" panose="020F0502020204030204" pitchFamily="34" charset="0"/>
                <a:cs typeface="Calibri" panose="020F0502020204030204" pitchFamily="34" charset="0"/>
              </a:rPr>
              <a:t>adsorptsioon</a:t>
            </a:r>
            <a:r>
              <a:rPr lang="et-EE" sz="2400" dirty="0">
                <a:effectLst/>
                <a:latin typeface="Calibri" panose="020F0502020204030204" pitchFamily="34" charset="0"/>
                <a:ea typeface="Calibri" panose="020F0502020204030204" pitchFamily="34" charset="0"/>
                <a:cs typeface="Calibri" panose="020F0502020204030204" pitchFamily="34" charset="0"/>
              </a:rPr>
              <a:t> aktiivtsentritele.</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EE" dirty="0"/>
          </a:p>
        </p:txBody>
      </p:sp>
    </p:spTree>
    <p:extLst>
      <p:ext uri="{BB962C8B-B14F-4D97-AF65-F5344CB8AC3E}">
        <p14:creationId xmlns:p14="http://schemas.microsoft.com/office/powerpoint/2010/main" val="3580542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Adsorptsioon (2)</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normAutofit fontScale="92500"/>
          </a:bodyPr>
          <a:lstStyle/>
          <a:p>
            <a:pPr marL="0" indent="0" algn="just">
              <a:lnSpc>
                <a:spcPct val="150000"/>
              </a:lnSpc>
              <a:spcAft>
                <a:spcPts val="1200"/>
              </a:spcAft>
              <a:buNone/>
            </a:pPr>
            <a:r>
              <a:rPr lang="et-EE" sz="2400" dirty="0">
                <a:effectLst/>
                <a:latin typeface="Calibri" panose="020F0502020204030204" pitchFamily="34" charset="0"/>
                <a:ea typeface="Calibri" panose="020F0502020204030204" pitchFamily="34" charset="0"/>
                <a:cs typeface="Calibri" panose="020F0502020204030204" pitchFamily="34" charset="0"/>
              </a:rPr>
              <a:t>Tahke aine (</a:t>
            </a:r>
            <a:r>
              <a:rPr lang="et-EE" sz="2400" dirty="0" err="1">
                <a:effectLst/>
                <a:latin typeface="Calibri" panose="020F0502020204030204" pitchFamily="34" charset="0"/>
                <a:ea typeface="Calibri" panose="020F0502020204030204" pitchFamily="34" charset="0"/>
                <a:cs typeface="Calibri" panose="020F0502020204030204" pitchFamily="34" charset="0"/>
              </a:rPr>
              <a:t>adsorbendi</a:t>
            </a:r>
            <a:r>
              <a:rPr lang="et-EE" sz="2400" dirty="0">
                <a:effectLst/>
                <a:latin typeface="Calibri" panose="020F0502020204030204" pitchFamily="34" charset="0"/>
                <a:ea typeface="Calibri" panose="020F0502020204030204" pitchFamily="34" charset="0"/>
                <a:cs typeface="Calibri" panose="020F0502020204030204" pitchFamily="34" charset="0"/>
              </a:rPr>
              <a:t>) </a:t>
            </a:r>
            <a:r>
              <a:rPr lang="et-EE" sz="2400" dirty="0" err="1">
                <a:effectLst/>
                <a:latin typeface="Calibri" panose="020F0502020204030204" pitchFamily="34" charset="0"/>
                <a:ea typeface="Calibri" panose="020F0502020204030204" pitchFamily="34" charset="0"/>
                <a:cs typeface="Calibri" panose="020F0502020204030204" pitchFamily="34" charset="0"/>
              </a:rPr>
              <a:t>adsorptsioonivõime</a:t>
            </a:r>
            <a:r>
              <a:rPr lang="et-EE" sz="2400" dirty="0">
                <a:effectLst/>
                <a:latin typeface="Calibri" panose="020F0502020204030204" pitchFamily="34" charset="0"/>
                <a:ea typeface="Calibri" panose="020F0502020204030204" pitchFamily="34" charset="0"/>
                <a:cs typeface="Calibri" panose="020F0502020204030204" pitchFamily="34" charset="0"/>
              </a:rPr>
              <a:t> sõltub:</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2400" dirty="0">
                <a:effectLst/>
                <a:latin typeface="Calibri" panose="020F0502020204030204" pitchFamily="34" charset="0"/>
                <a:ea typeface="Calibri" panose="020F0502020204030204" pitchFamily="34" charset="0"/>
                <a:cs typeface="Calibri" panose="020F0502020204030204" pitchFamily="34" charset="0"/>
              </a:rPr>
              <a:t>materjali eripinnast – looduslikel </a:t>
            </a:r>
            <a:r>
              <a:rPr lang="et-EE" sz="2400" dirty="0" err="1">
                <a:effectLst/>
                <a:latin typeface="Calibri" panose="020F0502020204030204" pitchFamily="34" charset="0"/>
                <a:ea typeface="Calibri" panose="020F0502020204030204" pitchFamily="34" charset="0"/>
                <a:cs typeface="Calibri" panose="020F0502020204030204" pitchFamily="34" charset="0"/>
              </a:rPr>
              <a:t>adsorbentidel</a:t>
            </a:r>
            <a:r>
              <a:rPr lang="et-EE" sz="2400" dirty="0">
                <a:effectLst/>
                <a:latin typeface="Calibri" panose="020F0502020204030204" pitchFamily="34" charset="0"/>
                <a:ea typeface="Calibri" panose="020F0502020204030204" pitchFamily="34" charset="0"/>
                <a:cs typeface="Calibri" panose="020F0502020204030204" pitchFamily="34" charset="0"/>
              </a:rPr>
              <a:t> (nt savi, liiv) on see väike (40–800 m</a:t>
            </a:r>
            <a:r>
              <a:rPr lang="et-EE" sz="2400" baseline="30000" dirty="0">
                <a:effectLst/>
                <a:latin typeface="Calibri" panose="020F0502020204030204" pitchFamily="34" charset="0"/>
                <a:ea typeface="Calibri" panose="020F0502020204030204" pitchFamily="34" charset="0"/>
                <a:cs typeface="Calibri" panose="020F0502020204030204" pitchFamily="34" charset="0"/>
              </a:rPr>
              <a:t>2</a:t>
            </a:r>
            <a:r>
              <a:rPr lang="et-EE" sz="2400" dirty="0">
                <a:effectLst/>
                <a:latin typeface="Calibri" panose="020F0502020204030204" pitchFamily="34" charset="0"/>
                <a:ea typeface="Calibri" panose="020F0502020204030204" pitchFamily="34" charset="0"/>
                <a:cs typeface="Calibri" panose="020F0502020204030204" pitchFamily="34" charset="0"/>
              </a:rPr>
              <a:t>/g), tööstuslikult toodetud </a:t>
            </a:r>
            <a:r>
              <a:rPr lang="et-EE" sz="2400" dirty="0" err="1">
                <a:effectLst/>
                <a:latin typeface="Calibri" panose="020F0502020204030204" pitchFamily="34" charset="0"/>
                <a:ea typeface="Calibri" panose="020F0502020204030204" pitchFamily="34" charset="0"/>
                <a:cs typeface="Calibri" panose="020F0502020204030204" pitchFamily="34" charset="0"/>
              </a:rPr>
              <a:t>adsorbentidel</a:t>
            </a:r>
            <a:r>
              <a:rPr lang="et-EE" sz="2400" dirty="0">
                <a:effectLst/>
                <a:latin typeface="Calibri" panose="020F0502020204030204" pitchFamily="34" charset="0"/>
                <a:ea typeface="Calibri" panose="020F0502020204030204" pitchFamily="34" charset="0"/>
                <a:cs typeface="Calibri" panose="020F0502020204030204" pitchFamily="34" charset="0"/>
              </a:rPr>
              <a:t> (nt aktiivsöel) aga suur (</a:t>
            </a:r>
            <a:r>
              <a:rPr lang="et-EE" sz="2400" i="1" dirty="0">
                <a:effectLst/>
                <a:latin typeface="Calibri" panose="020F0502020204030204" pitchFamily="34" charset="0"/>
                <a:ea typeface="Calibri" panose="020F0502020204030204" pitchFamily="34" charset="0"/>
                <a:cs typeface="Calibri" panose="020F0502020204030204" pitchFamily="34" charset="0"/>
              </a:rPr>
              <a:t>ca</a:t>
            </a:r>
            <a:r>
              <a:rPr lang="et-EE" sz="2400" dirty="0">
                <a:effectLst/>
                <a:latin typeface="Calibri" panose="020F0502020204030204" pitchFamily="34" charset="0"/>
                <a:ea typeface="Calibri" panose="020F0502020204030204" pitchFamily="34" charset="0"/>
                <a:cs typeface="Calibri" panose="020F0502020204030204" pitchFamily="34" charset="0"/>
              </a:rPr>
              <a:t> 600–1200 m</a:t>
            </a:r>
            <a:r>
              <a:rPr lang="et-EE" sz="2400" baseline="30000" dirty="0">
                <a:effectLst/>
                <a:latin typeface="Calibri" panose="020F0502020204030204" pitchFamily="34" charset="0"/>
                <a:ea typeface="Calibri" panose="020F0502020204030204" pitchFamily="34" charset="0"/>
                <a:cs typeface="Calibri" panose="020F0502020204030204" pitchFamily="34" charset="0"/>
              </a:rPr>
              <a:t>2</a:t>
            </a:r>
            <a:r>
              <a:rPr lang="et-EE" sz="2400" dirty="0">
                <a:effectLst/>
                <a:latin typeface="Calibri" panose="020F0502020204030204" pitchFamily="34" charset="0"/>
                <a:ea typeface="Calibri" panose="020F0502020204030204" pitchFamily="34" charset="0"/>
                <a:cs typeface="Calibri" panose="020F0502020204030204" pitchFamily="34" charset="0"/>
              </a:rPr>
              <a:t>/g). Sageli sõltub kasuliku eripinna suurus ka vedeliku </a:t>
            </a:r>
            <a:r>
              <a:rPr lang="et-EE" sz="2400" dirty="0" err="1">
                <a:effectLst/>
                <a:latin typeface="Calibri" panose="020F0502020204030204" pitchFamily="34" charset="0"/>
                <a:ea typeface="Calibri" panose="020F0502020204030204" pitchFamily="34" charset="0"/>
                <a:cs typeface="Calibri" panose="020F0502020204030204" pitchFamily="34" charset="0"/>
              </a:rPr>
              <a:t>füüsikalis</a:t>
            </a:r>
            <a:r>
              <a:rPr lang="et-EE" sz="2400" dirty="0">
                <a:effectLst/>
                <a:latin typeface="Calibri" panose="020F0502020204030204" pitchFamily="34" charset="0"/>
                <a:ea typeface="Calibri" panose="020F0502020204030204" pitchFamily="34" charset="0"/>
                <a:cs typeface="Calibri" panose="020F0502020204030204" pitchFamily="34" charset="0"/>
              </a:rPr>
              <a:t>-keemilistest omadustest (nt </a:t>
            </a:r>
            <a:r>
              <a:rPr lang="et-EE" sz="2400" dirty="0" err="1">
                <a:effectLst/>
                <a:latin typeface="Calibri" panose="020F0502020204030204" pitchFamily="34" charset="0"/>
                <a:ea typeface="Calibri" panose="020F0502020204030204" pitchFamily="34" charset="0"/>
                <a:cs typeface="Calibri" panose="020F0502020204030204" pitchFamily="34" charset="0"/>
              </a:rPr>
              <a:t>pH-st</a:t>
            </a:r>
            <a:r>
              <a:rPr lang="et-EE" sz="2400" dirty="0">
                <a:effectLst/>
                <a:latin typeface="Calibri" panose="020F0502020204030204" pitchFamily="34" charset="0"/>
                <a:ea typeface="Calibri" panose="020F0502020204030204" pitchFamily="34" charset="0"/>
                <a:cs typeface="Calibri" panose="020F0502020204030204" pitchFamily="34" charset="0"/>
              </a:rPr>
              <a:t>, temperatuurist);</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buFont typeface="Symbol" pitchFamily="2" charset="2"/>
              <a:buChar char=""/>
            </a:pPr>
            <a:r>
              <a:rPr lang="et-EE" sz="2400" dirty="0">
                <a:effectLst/>
                <a:latin typeface="Calibri" panose="020F0502020204030204" pitchFamily="34" charset="0"/>
                <a:ea typeface="Calibri" panose="020F0502020204030204" pitchFamily="34" charset="0"/>
                <a:cs typeface="Calibri" panose="020F0502020204030204" pitchFamily="34" charset="0"/>
              </a:rPr>
              <a:t>adsorbeeritava aine ja adsorbeeriva materjali vahelise sideme olemusest – vastastikmõju vabast energiast, mis tekib, kui molekul kinnitub </a:t>
            </a:r>
            <a:r>
              <a:rPr lang="et-EE" sz="2400" dirty="0" err="1">
                <a:effectLst/>
                <a:latin typeface="Calibri" panose="020F0502020204030204" pitchFamily="34" charset="0"/>
                <a:ea typeface="Calibri" panose="020F0502020204030204" pitchFamily="34" charset="0"/>
                <a:cs typeface="Calibri" panose="020F0502020204030204" pitchFamily="34" charset="0"/>
              </a:rPr>
              <a:t>adsorptsioonikohale</a:t>
            </a:r>
            <a:r>
              <a:rPr lang="et-EE" sz="2400" dirty="0">
                <a:effectLst/>
                <a:latin typeface="Calibri" panose="020F0502020204030204" pitchFamily="34" charset="0"/>
                <a:ea typeface="Calibri" panose="020F0502020204030204" pitchFamily="34" charset="0"/>
                <a:cs typeface="Calibri" panose="020F0502020204030204" pitchFamily="34" charset="0"/>
              </a:rPr>
              <a:t>. </a:t>
            </a:r>
            <a:r>
              <a:rPr lang="et-EE" sz="2400" dirty="0" err="1">
                <a:effectLst/>
                <a:latin typeface="Calibri" panose="020F0502020204030204" pitchFamily="34" charset="0"/>
                <a:ea typeface="Calibri" panose="020F0502020204030204" pitchFamily="34" charset="0"/>
                <a:cs typeface="Calibri" panose="020F0502020204030204" pitchFamily="34" charset="0"/>
              </a:rPr>
              <a:t>Adsorptsiooni</a:t>
            </a:r>
            <a:r>
              <a:rPr lang="et-EE" sz="2400" dirty="0">
                <a:effectLst/>
                <a:latin typeface="Calibri" panose="020F0502020204030204" pitchFamily="34" charset="0"/>
                <a:ea typeface="Calibri" panose="020F0502020204030204" pitchFamily="34" charset="0"/>
                <a:cs typeface="Calibri" panose="020F0502020204030204" pitchFamily="34" charset="0"/>
              </a:rPr>
              <a:t> aluseks on peamiselt kas Van der </a:t>
            </a:r>
            <a:r>
              <a:rPr lang="et-EE" sz="2400" dirty="0" err="1">
                <a:effectLst/>
                <a:latin typeface="Calibri" panose="020F0502020204030204" pitchFamily="34" charset="0"/>
                <a:ea typeface="Calibri" panose="020F0502020204030204" pitchFamily="34" charset="0"/>
                <a:cs typeface="Calibri" panose="020F0502020204030204" pitchFamily="34" charset="0"/>
              </a:rPr>
              <a:t>Waalsi</a:t>
            </a:r>
            <a:r>
              <a:rPr lang="et-EE" sz="2400" dirty="0">
                <a:effectLst/>
                <a:latin typeface="Calibri" panose="020F0502020204030204" pitchFamily="34" charset="0"/>
                <a:ea typeface="Calibri" panose="020F0502020204030204" pitchFamily="34" charset="0"/>
                <a:cs typeface="Calibri" panose="020F0502020204030204" pitchFamily="34" charset="0"/>
              </a:rPr>
              <a:t> jõud või </a:t>
            </a:r>
            <a:r>
              <a:rPr lang="et-EE" sz="2400" dirty="0" err="1">
                <a:effectLst/>
                <a:latin typeface="Calibri" panose="020F0502020204030204" pitchFamily="34" charset="0"/>
                <a:ea typeface="Calibri" panose="020F0502020204030204" pitchFamily="34" charset="0"/>
                <a:cs typeface="Calibri" panose="020F0502020204030204" pitchFamily="34" charset="0"/>
              </a:rPr>
              <a:t>Coulomb’i</a:t>
            </a:r>
            <a:r>
              <a:rPr lang="et-EE" sz="2400" dirty="0">
                <a:effectLst/>
                <a:latin typeface="Calibri" panose="020F0502020204030204" pitchFamily="34" charset="0"/>
                <a:ea typeface="Calibri" panose="020F0502020204030204" pitchFamily="34" charset="0"/>
                <a:cs typeface="Calibri" panose="020F0502020204030204" pitchFamily="34" charset="0"/>
              </a:rPr>
              <a:t> </a:t>
            </a:r>
            <a:r>
              <a:rPr lang="et-EE" sz="2400" dirty="0" err="1">
                <a:effectLst/>
                <a:latin typeface="Calibri" panose="020F0502020204030204" pitchFamily="34" charset="0"/>
                <a:ea typeface="Calibri" panose="020F0502020204030204" pitchFamily="34" charset="0"/>
                <a:cs typeface="Calibri" panose="020F0502020204030204" pitchFamily="34" charset="0"/>
              </a:rPr>
              <a:t>elektrostaatiline</a:t>
            </a:r>
            <a:r>
              <a:rPr lang="et-EE" sz="2400" dirty="0">
                <a:effectLst/>
                <a:latin typeface="Calibri" panose="020F0502020204030204" pitchFamily="34" charset="0"/>
                <a:ea typeface="Calibri" panose="020F0502020204030204" pitchFamily="34" charset="0"/>
                <a:cs typeface="Calibri" panose="020F0502020204030204" pitchFamily="34" charset="0"/>
              </a:rPr>
              <a:t> külgetõmbejõud;</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1200"/>
              </a:spcAft>
              <a:buFont typeface="Symbol" pitchFamily="2" charset="2"/>
              <a:buChar char=""/>
            </a:pPr>
            <a:r>
              <a:rPr lang="et-EE" sz="2400" dirty="0">
                <a:effectLst/>
                <a:latin typeface="Calibri" panose="020F0502020204030204" pitchFamily="34" charset="0"/>
                <a:ea typeface="Calibri" panose="020F0502020204030204" pitchFamily="34" charset="0"/>
                <a:cs typeface="Calibri" panose="020F0502020204030204" pitchFamily="34" charset="0"/>
              </a:rPr>
              <a:t>kontaktajast – tasakaaluolekus liiguvad molekulid lahusest </a:t>
            </a:r>
            <a:r>
              <a:rPr lang="et-EE" sz="2400" dirty="0" err="1">
                <a:effectLst/>
                <a:latin typeface="Calibri" panose="020F0502020204030204" pitchFamily="34" charset="0"/>
                <a:ea typeface="Calibri" panose="020F0502020204030204" pitchFamily="34" charset="0"/>
                <a:cs typeface="Calibri" panose="020F0502020204030204" pitchFamily="34" charset="0"/>
              </a:rPr>
              <a:t>adsorbendi</a:t>
            </a:r>
            <a:r>
              <a:rPr lang="et-EE" sz="2400" dirty="0">
                <a:effectLst/>
                <a:latin typeface="Calibri" panose="020F0502020204030204" pitchFamily="34" charset="0"/>
                <a:ea typeface="Calibri" panose="020F0502020204030204" pitchFamily="34" charset="0"/>
                <a:cs typeface="Calibri" panose="020F0502020204030204" pitchFamily="34" charset="0"/>
              </a:rPr>
              <a:t> pinnale ja tagasi lahusesse. </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EE" dirty="0"/>
          </a:p>
        </p:txBody>
      </p:sp>
    </p:spTree>
    <p:extLst>
      <p:ext uri="{BB962C8B-B14F-4D97-AF65-F5344CB8AC3E}">
        <p14:creationId xmlns:p14="http://schemas.microsoft.com/office/powerpoint/2010/main" val="514061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Adsorptsioon (3)</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6999" y="1253331"/>
            <a:ext cx="6320295" cy="4227352"/>
          </a:xfrm>
        </p:spPr>
        <p:txBody>
          <a:bodyPr>
            <a:normAutofit/>
          </a:bodyPr>
          <a:lstStyle/>
          <a:p>
            <a:pPr marL="0" indent="0" algn="just">
              <a:buNone/>
            </a:pPr>
            <a:r>
              <a:rPr lang="et-EE" dirty="0" err="1">
                <a:effectLst/>
                <a:latin typeface="Calibri" panose="020F0502020204030204" pitchFamily="34" charset="0"/>
                <a:ea typeface="Calibri" panose="020F0502020204030204" pitchFamily="34" charset="0"/>
              </a:rPr>
              <a:t>Adsorptsiooniprotsess</a:t>
            </a:r>
            <a:r>
              <a:rPr lang="et-EE" dirty="0">
                <a:effectLst/>
                <a:latin typeface="Calibri" panose="020F0502020204030204" pitchFamily="34" charset="0"/>
                <a:ea typeface="Calibri" panose="020F0502020204030204" pitchFamily="34" charset="0"/>
              </a:rPr>
              <a:t> aktiivsöega on muutunud tänapäeval üheks tähtsaimaks meetodiks mikrosaasteainete nagu raskmetallide ja ravimijääkide kõrvaldamiseks reoveest või joogiveest. Kui põhjaveest leitakse näiteks pestitsiidi- ja herbitsiidijääke, kasutatakse joogiveekäitluses just aktiivsüsifiltreid. </a:t>
            </a:r>
            <a:endParaRPr lang="en-EE" sz="4000" dirty="0"/>
          </a:p>
        </p:txBody>
      </p:sp>
      <p:pic>
        <p:nvPicPr>
          <p:cNvPr id="4" name="image7.png" descr="A picture containing different, vegetable, arranged&#10;&#10;Description automatically generated">
            <a:extLst>
              <a:ext uri="{FF2B5EF4-FFF2-40B4-BE49-F238E27FC236}">
                <a16:creationId xmlns:a16="http://schemas.microsoft.com/office/drawing/2014/main" id="{4AB8C706-2B34-9223-9C2A-358CAD7F1B21}"/>
              </a:ext>
            </a:extLst>
          </p:cNvPr>
          <p:cNvPicPr/>
          <p:nvPr/>
        </p:nvPicPr>
        <p:blipFill>
          <a:blip r:embed="rId3"/>
          <a:srcRect/>
          <a:stretch>
            <a:fillRect/>
          </a:stretch>
        </p:blipFill>
        <p:spPr>
          <a:xfrm>
            <a:off x="6736599" y="1377317"/>
            <a:ext cx="4174208" cy="3535645"/>
          </a:xfrm>
          <a:prstGeom prst="rect">
            <a:avLst/>
          </a:prstGeom>
          <a:ln/>
        </p:spPr>
      </p:pic>
      <p:sp>
        <p:nvSpPr>
          <p:cNvPr id="5" name="TextBox 4">
            <a:extLst>
              <a:ext uri="{FF2B5EF4-FFF2-40B4-BE49-F238E27FC236}">
                <a16:creationId xmlns:a16="http://schemas.microsoft.com/office/drawing/2014/main" id="{3B9E5282-CC43-3089-0122-C722087814BE}"/>
              </a:ext>
            </a:extLst>
          </p:cNvPr>
          <p:cNvSpPr txBox="1"/>
          <p:nvPr/>
        </p:nvSpPr>
        <p:spPr>
          <a:xfrm>
            <a:off x="6736599" y="5480683"/>
            <a:ext cx="4726983" cy="915520"/>
          </a:xfrm>
          <a:prstGeom prst="rect">
            <a:avLst/>
          </a:prstGeom>
          <a:noFill/>
        </p:spPr>
        <p:txBody>
          <a:bodyPr wrap="square" rtlCol="0">
            <a:spAutoFit/>
          </a:bodyPr>
          <a:lstStyle/>
          <a:p>
            <a:r>
              <a:rPr lang="et-EE" sz="1800" i="1" dirty="0">
                <a:effectLst/>
                <a:latin typeface="Calibri" panose="020F0502020204030204" pitchFamily="34" charset="0"/>
                <a:ea typeface="Calibri" panose="020F0502020204030204" pitchFamily="34" charset="0"/>
                <a:cs typeface="Times New Roman" panose="02020603050405020304" pitchFamily="18" charset="0"/>
              </a:rPr>
              <a:t>Levinuimad aktiivsöeliigid – üleval </a:t>
            </a:r>
            <a:r>
              <a:rPr lang="et-EE" sz="1800" i="1" dirty="0" err="1">
                <a:effectLst/>
                <a:latin typeface="Calibri" panose="020F0502020204030204" pitchFamily="34" charset="0"/>
                <a:ea typeface="Calibri" panose="020F0502020204030204" pitchFamily="34" charset="0"/>
                <a:cs typeface="Times New Roman" panose="02020603050405020304" pitchFamily="18" charset="0"/>
              </a:rPr>
              <a:t>pulbriline</a:t>
            </a:r>
            <a:r>
              <a:rPr lang="et-EE" sz="1800" i="1" dirty="0">
                <a:effectLst/>
                <a:latin typeface="Calibri" panose="020F0502020204030204" pitchFamily="34" charset="0"/>
                <a:ea typeface="Calibri" panose="020F0502020204030204" pitchFamily="34" charset="0"/>
                <a:cs typeface="Times New Roman" panose="02020603050405020304" pitchFamily="18" charset="0"/>
              </a:rPr>
              <a:t> aktiivsüsi (PAC) ja all teraline aktiivsüsi (GAC)</a:t>
            </a:r>
            <a:endParaRPr lang="en-EE" sz="18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EE" dirty="0"/>
          </a:p>
        </p:txBody>
      </p:sp>
    </p:spTree>
    <p:extLst>
      <p:ext uri="{BB962C8B-B14F-4D97-AF65-F5344CB8AC3E}">
        <p14:creationId xmlns:p14="http://schemas.microsoft.com/office/powerpoint/2010/main" val="1236445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547779"/>
          </a:xfrm>
        </p:spPr>
        <p:txBody>
          <a:bodyPr>
            <a:normAutofit fontScale="90000"/>
          </a:bodyPr>
          <a:lstStyle/>
          <a:p>
            <a:r>
              <a:rPr lang="en-EE" dirty="0"/>
              <a:t>Pulbrilise aktiivsöe kasutamine</a:t>
            </a:r>
          </a:p>
        </p:txBody>
      </p:sp>
      <p:pic>
        <p:nvPicPr>
          <p:cNvPr id="4" name="Content Placeholder 3">
            <a:extLst>
              <a:ext uri="{FF2B5EF4-FFF2-40B4-BE49-F238E27FC236}">
                <a16:creationId xmlns:a16="http://schemas.microsoft.com/office/drawing/2014/main" id="{1CE5C5F6-6ECD-460B-91D8-A8C73C374CEA}"/>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36599" y="681925"/>
            <a:ext cx="6907401" cy="5307382"/>
          </a:xfrm>
          <a:prstGeom prst="rect">
            <a:avLst/>
          </a:prstGeom>
          <a:noFill/>
        </p:spPr>
      </p:pic>
      <p:sp>
        <p:nvSpPr>
          <p:cNvPr id="5" name="TextBox 4">
            <a:extLst>
              <a:ext uri="{FF2B5EF4-FFF2-40B4-BE49-F238E27FC236}">
                <a16:creationId xmlns:a16="http://schemas.microsoft.com/office/drawing/2014/main" id="{E1DD2D8C-6662-CE91-146A-F21BB399729C}"/>
              </a:ext>
            </a:extLst>
          </p:cNvPr>
          <p:cNvSpPr txBox="1"/>
          <p:nvPr/>
        </p:nvSpPr>
        <p:spPr>
          <a:xfrm>
            <a:off x="1619210" y="6064304"/>
            <a:ext cx="7916463" cy="738664"/>
          </a:xfrm>
          <a:prstGeom prst="rect">
            <a:avLst/>
          </a:prstGeom>
          <a:noFill/>
        </p:spPr>
        <p:txBody>
          <a:bodyPr wrap="none" rtlCol="0">
            <a:spAutoFit/>
          </a:bodyPr>
          <a:lstStyle/>
          <a:p>
            <a:r>
              <a:rPr lang="et-EE" sz="2400" i="1" dirty="0">
                <a:effectLst/>
                <a:latin typeface="Calibri" panose="020F0502020204030204" pitchFamily="34" charset="0"/>
                <a:ea typeface="Calibri" panose="020F0502020204030204" pitchFamily="34" charset="0"/>
                <a:cs typeface="Times New Roman" panose="02020603050405020304" pitchFamily="18" charset="0"/>
              </a:rPr>
              <a:t>Aktiivsüsifiltratsiooni kasutamise tehnoloogilisi lahendusi järgi</a:t>
            </a:r>
            <a:endParaRPr lang="en-EE" sz="24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EE" dirty="0"/>
          </a:p>
        </p:txBody>
      </p:sp>
    </p:spTree>
    <p:extLst>
      <p:ext uri="{BB962C8B-B14F-4D97-AF65-F5344CB8AC3E}">
        <p14:creationId xmlns:p14="http://schemas.microsoft.com/office/powerpoint/2010/main" val="1306996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Graanulaktiivsöe kasutamine</a:t>
            </a:r>
          </a:p>
        </p:txBody>
      </p:sp>
      <p:pic>
        <p:nvPicPr>
          <p:cNvPr id="4" name="Content Placeholder 3">
            <a:extLst>
              <a:ext uri="{FF2B5EF4-FFF2-40B4-BE49-F238E27FC236}">
                <a16:creationId xmlns:a16="http://schemas.microsoft.com/office/drawing/2014/main" id="{02E3570A-9D10-5C1D-D474-BCBA96B3124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11400" y="1372892"/>
            <a:ext cx="10184485" cy="3679556"/>
          </a:xfrm>
          <a:prstGeom prst="rect">
            <a:avLst/>
          </a:prstGeom>
          <a:noFill/>
        </p:spPr>
      </p:pic>
      <p:sp>
        <p:nvSpPr>
          <p:cNvPr id="5" name="TextBox 4">
            <a:extLst>
              <a:ext uri="{FF2B5EF4-FFF2-40B4-BE49-F238E27FC236}">
                <a16:creationId xmlns:a16="http://schemas.microsoft.com/office/drawing/2014/main" id="{DB412F37-F686-B121-76E1-A234EB0DD107}"/>
              </a:ext>
            </a:extLst>
          </p:cNvPr>
          <p:cNvSpPr txBox="1"/>
          <p:nvPr/>
        </p:nvSpPr>
        <p:spPr>
          <a:xfrm>
            <a:off x="1159251" y="5300442"/>
            <a:ext cx="5972019" cy="461665"/>
          </a:xfrm>
          <a:prstGeom prst="rect">
            <a:avLst/>
          </a:prstGeom>
          <a:noFill/>
        </p:spPr>
        <p:txBody>
          <a:bodyPr wrap="none" rtlCol="0">
            <a:spAutoFit/>
          </a:bodyPr>
          <a:lstStyle/>
          <a:p>
            <a:r>
              <a:rPr lang="et-EE" sz="24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Teralise aktiivsüsifiltri tehnoloogiaskeem järgi.</a:t>
            </a:r>
            <a:r>
              <a:rPr lang="en-EE" sz="2400" dirty="0">
                <a:effectLst/>
              </a:rPr>
              <a:t> </a:t>
            </a:r>
            <a:endParaRPr lang="en-EE" sz="2400" dirty="0"/>
          </a:p>
        </p:txBody>
      </p:sp>
    </p:spTree>
    <p:extLst>
      <p:ext uri="{BB962C8B-B14F-4D97-AF65-F5344CB8AC3E}">
        <p14:creationId xmlns:p14="http://schemas.microsoft.com/office/powerpoint/2010/main" val="353742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Desinfitseerimine</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0" indent="0">
              <a:buNone/>
            </a:pPr>
            <a:r>
              <a:rPr lang="en-EE" dirty="0"/>
              <a:t>Kloorimine;</a:t>
            </a:r>
          </a:p>
          <a:p>
            <a:pPr marL="0" indent="0">
              <a:buNone/>
            </a:pPr>
            <a:r>
              <a:rPr lang="en-EE" dirty="0"/>
              <a:t>UV desinfitseerimine;</a:t>
            </a:r>
          </a:p>
          <a:p>
            <a:pPr marL="0" indent="0">
              <a:buNone/>
            </a:pPr>
            <a:r>
              <a:rPr lang="en-EE" dirty="0"/>
              <a:t>Osoneerimine.</a:t>
            </a:r>
          </a:p>
        </p:txBody>
      </p:sp>
    </p:spTree>
    <p:extLst>
      <p:ext uri="{BB962C8B-B14F-4D97-AF65-F5344CB8AC3E}">
        <p14:creationId xmlns:p14="http://schemas.microsoft.com/office/powerpoint/2010/main" val="2438140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Kloorimine</a:t>
            </a:r>
          </a:p>
        </p:txBody>
      </p:sp>
      <p:pic>
        <p:nvPicPr>
          <p:cNvPr id="4" name="Content Placeholder 3">
            <a:extLst>
              <a:ext uri="{FF2B5EF4-FFF2-40B4-BE49-F238E27FC236}">
                <a16:creationId xmlns:a16="http://schemas.microsoft.com/office/drawing/2014/main" id="{EE295132-643B-1672-B122-91F2E09DB91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65100" y="1888098"/>
            <a:ext cx="11861800" cy="3081803"/>
          </a:xfrm>
          <a:prstGeom prst="rect">
            <a:avLst/>
          </a:prstGeom>
          <a:noFill/>
        </p:spPr>
      </p:pic>
      <p:sp>
        <p:nvSpPr>
          <p:cNvPr id="5" name="TextBox 4">
            <a:extLst>
              <a:ext uri="{FF2B5EF4-FFF2-40B4-BE49-F238E27FC236}">
                <a16:creationId xmlns:a16="http://schemas.microsoft.com/office/drawing/2014/main" id="{8FB6AB25-AABF-10E9-687B-8CC284B53C52}"/>
              </a:ext>
            </a:extLst>
          </p:cNvPr>
          <p:cNvSpPr txBox="1"/>
          <p:nvPr/>
        </p:nvSpPr>
        <p:spPr>
          <a:xfrm>
            <a:off x="464949" y="5369476"/>
            <a:ext cx="5300041" cy="461665"/>
          </a:xfrm>
          <a:prstGeom prst="rect">
            <a:avLst/>
          </a:prstGeom>
          <a:noFill/>
        </p:spPr>
        <p:txBody>
          <a:bodyPr wrap="none" rtlCol="0">
            <a:spAutoFit/>
          </a:bodyPr>
          <a:lstStyle/>
          <a:p>
            <a:r>
              <a:rPr lang="et-EE" sz="2400" dirty="0">
                <a:effectLst/>
                <a:latin typeface="Calibri" panose="020F0502020204030204" pitchFamily="34" charset="0"/>
                <a:ea typeface="Times New Roman" panose="02020603050405020304" pitchFamily="18" charset="0"/>
                <a:cs typeface="Times New Roman" panose="02020603050405020304" pitchFamily="18" charset="0"/>
              </a:rPr>
              <a:t>Heitvee kloorimise põhimõtteline skeem</a:t>
            </a:r>
            <a:r>
              <a:rPr lang="en-EE" sz="2400" dirty="0">
                <a:effectLst/>
              </a:rPr>
              <a:t> </a:t>
            </a:r>
            <a:endParaRPr lang="en-EE" sz="2400" dirty="0"/>
          </a:p>
        </p:txBody>
      </p:sp>
    </p:spTree>
    <p:extLst>
      <p:ext uri="{BB962C8B-B14F-4D97-AF65-F5344CB8AC3E}">
        <p14:creationId xmlns:p14="http://schemas.microsoft.com/office/powerpoint/2010/main" val="39673744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UV töötlus</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1"/>
            <a:ext cx="6103319" cy="4651524"/>
          </a:xfrm>
        </p:spPr>
        <p:txBody>
          <a:bodyPr>
            <a:normAutofit/>
          </a:bodyPr>
          <a:lstStyle/>
          <a:p>
            <a:pPr marL="0" indent="0" algn="just">
              <a:buNone/>
            </a:pPr>
            <a:r>
              <a:rPr lang="et-EE" sz="2400" dirty="0">
                <a:effectLst/>
                <a:latin typeface="Calibri" panose="020F0502020204030204" pitchFamily="34" charset="0"/>
                <a:ea typeface="Calibri" panose="020F0502020204030204" pitchFamily="34" charset="0"/>
              </a:rPr>
              <a:t>Ultraviolettkiirgusega desinfitseerimine on Euroopa reoveepuhastusjaamades muutumas üha levinumaks.  See kõrgemate ohutusstandarditega füüsikaline protsess ei kasuta lisakemikaale ega tekita toksilisi jääke ning hävitab soovimatud mikroorganismid (algloomade parasiidid, </a:t>
            </a:r>
            <a:r>
              <a:rPr lang="et-EE" sz="2400" i="1" dirty="0" err="1">
                <a:effectLst/>
                <a:latin typeface="Calibri" panose="020F0502020204030204" pitchFamily="34" charset="0"/>
                <a:ea typeface="Calibri" panose="020F0502020204030204" pitchFamily="34" charset="0"/>
              </a:rPr>
              <a:t>E.coli</a:t>
            </a:r>
            <a:r>
              <a:rPr lang="et-EE" sz="2400" dirty="0">
                <a:effectLst/>
                <a:latin typeface="Calibri" panose="020F0502020204030204" pitchFamily="34" charset="0"/>
                <a:ea typeface="Calibri" panose="020F0502020204030204" pitchFamily="34" charset="0"/>
              </a:rPr>
              <a:t>, </a:t>
            </a:r>
            <a:r>
              <a:rPr lang="et-EE" sz="2400" dirty="0" err="1">
                <a:effectLst/>
                <a:latin typeface="Calibri" panose="020F0502020204030204" pitchFamily="34" charset="0"/>
                <a:ea typeface="Calibri" panose="020F0502020204030204" pitchFamily="34" charset="0"/>
              </a:rPr>
              <a:t>enterkokid</a:t>
            </a:r>
            <a:r>
              <a:rPr lang="et-EE" sz="2400" dirty="0">
                <a:effectLst/>
                <a:latin typeface="Calibri" panose="020F0502020204030204" pitchFamily="34" charset="0"/>
                <a:ea typeface="Calibri" panose="020F0502020204030204" pitchFamily="34" charset="0"/>
              </a:rPr>
              <a:t>).</a:t>
            </a:r>
            <a:r>
              <a:rPr lang="en-EE" sz="3600" dirty="0">
                <a:effectLst/>
              </a:rPr>
              <a:t> </a:t>
            </a:r>
            <a:endParaRPr lang="en-EE" sz="3600" dirty="0"/>
          </a:p>
        </p:txBody>
      </p:sp>
      <p:pic>
        <p:nvPicPr>
          <p:cNvPr id="5" name="image12.png" descr="A picture containing green&#10;&#10;Description automatically generated">
            <a:extLst>
              <a:ext uri="{FF2B5EF4-FFF2-40B4-BE49-F238E27FC236}">
                <a16:creationId xmlns:a16="http://schemas.microsoft.com/office/drawing/2014/main" id="{04FF7D6E-05F1-F465-775F-F64ABC9F008B}"/>
              </a:ext>
            </a:extLst>
          </p:cNvPr>
          <p:cNvPicPr/>
          <p:nvPr/>
        </p:nvPicPr>
        <p:blipFill>
          <a:blip r:embed="rId3"/>
          <a:srcRect/>
          <a:stretch>
            <a:fillRect/>
          </a:stretch>
        </p:blipFill>
        <p:spPr>
          <a:xfrm>
            <a:off x="6528484" y="1253331"/>
            <a:ext cx="4785279" cy="3910232"/>
          </a:xfrm>
          <a:prstGeom prst="rect">
            <a:avLst/>
          </a:prstGeom>
          <a:ln/>
        </p:spPr>
      </p:pic>
      <p:sp>
        <p:nvSpPr>
          <p:cNvPr id="6" name="TextBox 5">
            <a:extLst>
              <a:ext uri="{FF2B5EF4-FFF2-40B4-BE49-F238E27FC236}">
                <a16:creationId xmlns:a16="http://schemas.microsoft.com/office/drawing/2014/main" id="{5867D242-A7E3-C7EC-1EEC-70655401222E}"/>
              </a:ext>
            </a:extLst>
          </p:cNvPr>
          <p:cNvSpPr txBox="1"/>
          <p:nvPr/>
        </p:nvSpPr>
        <p:spPr>
          <a:xfrm>
            <a:off x="6720133" y="5404614"/>
            <a:ext cx="4593630" cy="400110"/>
          </a:xfrm>
          <a:prstGeom prst="rect">
            <a:avLst/>
          </a:prstGeom>
          <a:noFill/>
        </p:spPr>
        <p:txBody>
          <a:bodyPr wrap="none" rtlCol="0">
            <a:spAutoFit/>
          </a:bodyPr>
          <a:lstStyle/>
          <a:p>
            <a:r>
              <a:rPr lang="et-EE" sz="2000" dirty="0">
                <a:effectLst/>
                <a:latin typeface="Calibri" panose="020F0502020204030204" pitchFamily="34" charset="0"/>
                <a:ea typeface="Times New Roman" panose="02020603050405020304" pitchFamily="18" charset="0"/>
                <a:cs typeface="Times New Roman" panose="02020603050405020304" pitchFamily="18" charset="0"/>
              </a:rPr>
              <a:t>Heitvee desinfitseerimine UV-kiirguse abil </a:t>
            </a:r>
            <a:endParaRPr lang="en-EE" sz="2000" dirty="0"/>
          </a:p>
        </p:txBody>
      </p:sp>
    </p:spTree>
    <p:extLst>
      <p:ext uri="{BB962C8B-B14F-4D97-AF65-F5344CB8AC3E}">
        <p14:creationId xmlns:p14="http://schemas.microsoft.com/office/powerpoint/2010/main" val="3470361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Osoneerimine</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5111427" cy="5452269"/>
          </a:xfrm>
        </p:spPr>
        <p:txBody>
          <a:bodyPr>
            <a:normAutofit/>
          </a:bodyPr>
          <a:lstStyle/>
          <a:p>
            <a:pPr marL="0" indent="0">
              <a:buNone/>
            </a:pPr>
            <a:r>
              <a:rPr lang="et-EE" sz="2400" dirty="0">
                <a:effectLst/>
                <a:latin typeface="Calibri" panose="020F0502020204030204" pitchFamily="34" charset="0"/>
                <a:ea typeface="Calibri" panose="020F0502020204030204" pitchFamily="34" charset="0"/>
              </a:rPr>
              <a:t>Osoon on hinnatud keemiline ühend veetöötluses, sest see on tugev oksüdant, reageerib paljude ainetega ning ei anna kahjulikke kõrvalsaadusi (v.a bromaadid). </a:t>
            </a:r>
            <a:endParaRPr lang="en-EE" sz="3600" dirty="0"/>
          </a:p>
        </p:txBody>
      </p:sp>
      <p:pic>
        <p:nvPicPr>
          <p:cNvPr id="4" name="Picture 3">
            <a:extLst>
              <a:ext uri="{FF2B5EF4-FFF2-40B4-BE49-F238E27FC236}">
                <a16:creationId xmlns:a16="http://schemas.microsoft.com/office/drawing/2014/main" id="{4DF289F6-520D-C52B-E708-617BB66D075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453" y="942310"/>
            <a:ext cx="6942347" cy="3421763"/>
          </a:xfrm>
          <a:prstGeom prst="rect">
            <a:avLst/>
          </a:prstGeom>
          <a:noFill/>
        </p:spPr>
      </p:pic>
      <p:sp>
        <p:nvSpPr>
          <p:cNvPr id="5" name="TextBox 4">
            <a:extLst>
              <a:ext uri="{FF2B5EF4-FFF2-40B4-BE49-F238E27FC236}">
                <a16:creationId xmlns:a16="http://schemas.microsoft.com/office/drawing/2014/main" id="{75E51423-48A9-4EA2-AD2B-8392A99602AB}"/>
              </a:ext>
            </a:extLst>
          </p:cNvPr>
          <p:cNvSpPr txBox="1"/>
          <p:nvPr/>
        </p:nvSpPr>
        <p:spPr>
          <a:xfrm>
            <a:off x="4646739" y="4498212"/>
            <a:ext cx="7224963" cy="707886"/>
          </a:xfrm>
          <a:prstGeom prst="rect">
            <a:avLst/>
          </a:prstGeom>
          <a:noFill/>
        </p:spPr>
        <p:txBody>
          <a:bodyPr wrap="square" rtlCol="0">
            <a:spAutoFit/>
          </a:bodyPr>
          <a:lstStyle/>
          <a:p>
            <a:r>
              <a:rPr lang="et-EE" sz="2000" dirty="0">
                <a:effectLst/>
                <a:latin typeface="Calibri" panose="020F0502020204030204" pitchFamily="34" charset="0"/>
                <a:ea typeface="Times New Roman" panose="02020603050405020304" pitchFamily="18" charset="0"/>
                <a:cs typeface="Times New Roman" panose="02020603050405020304" pitchFamily="18" charset="0"/>
              </a:rPr>
              <a:t>Heitvee </a:t>
            </a:r>
            <a:r>
              <a:rPr lang="et-EE" sz="2000" dirty="0" err="1">
                <a:effectLst/>
                <a:latin typeface="Calibri" panose="020F0502020204030204" pitchFamily="34" charset="0"/>
                <a:ea typeface="Times New Roman" panose="02020603050405020304" pitchFamily="18" charset="0"/>
                <a:cs typeface="Times New Roman" panose="02020603050405020304" pitchFamily="18" charset="0"/>
              </a:rPr>
              <a:t>osoonimise</a:t>
            </a: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 põhimõtteskeem, kui osooni toodetakse veeldatud hapnikust </a:t>
            </a:r>
            <a:endParaRPr lang="en-EE" sz="2000" dirty="0"/>
          </a:p>
        </p:txBody>
      </p:sp>
    </p:spTree>
    <p:extLst>
      <p:ext uri="{BB962C8B-B14F-4D97-AF65-F5344CB8AC3E}">
        <p14:creationId xmlns:p14="http://schemas.microsoft.com/office/powerpoint/2010/main" val="1093336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alkiri 2">
            <a:extLst>
              <a:ext uri="{FF2B5EF4-FFF2-40B4-BE49-F238E27FC236}">
                <a16:creationId xmlns:a16="http://schemas.microsoft.com/office/drawing/2014/main" id="{D77F572E-637F-CC5C-47D4-84C00928D175}"/>
              </a:ext>
            </a:extLst>
          </p:cNvPr>
          <p:cNvSpPr>
            <a:spLocks noGrp="1"/>
          </p:cNvSpPr>
          <p:nvPr>
            <p:ph type="title"/>
          </p:nvPr>
        </p:nvSpPr>
        <p:spPr/>
        <p:txBody>
          <a:bodyPr/>
          <a:lstStyle/>
          <a:p>
            <a:r>
              <a:rPr lang="en-US" dirty="0" err="1"/>
              <a:t>Membraanfiltrid</a:t>
            </a:r>
            <a:endParaRPr lang="en-US" dirty="0"/>
          </a:p>
        </p:txBody>
      </p:sp>
      <p:sp>
        <p:nvSpPr>
          <p:cNvPr id="4" name="Content Placeholder 2">
            <a:extLst>
              <a:ext uri="{FF2B5EF4-FFF2-40B4-BE49-F238E27FC236}">
                <a16:creationId xmlns:a16="http://schemas.microsoft.com/office/drawing/2014/main" id="{3088B1E7-BDE1-16C2-6DBB-78F64DB2B5C6}"/>
              </a:ext>
            </a:extLst>
          </p:cNvPr>
          <p:cNvSpPr>
            <a:spLocks noGrp="1"/>
          </p:cNvSpPr>
          <p:nvPr>
            <p:ph idx="1"/>
          </p:nvPr>
        </p:nvSpPr>
        <p:spPr>
          <a:xfrm>
            <a:off x="457200" y="1729717"/>
            <a:ext cx="5798634" cy="4351338"/>
          </a:xfrm>
        </p:spPr>
        <p:txBody>
          <a:bodyPr anchor="ctr">
            <a:noAutofit/>
          </a:bodyPr>
          <a:lstStyle/>
          <a:p>
            <a:pPr marL="0" indent="0">
              <a:lnSpc>
                <a:spcPct val="120000"/>
              </a:lnSpc>
              <a:buNone/>
            </a:pPr>
            <a:r>
              <a:rPr lang="en-US" sz="1700" b="1" dirty="0" err="1"/>
              <a:t>Ultrafiltratsioon</a:t>
            </a:r>
            <a:r>
              <a:rPr lang="en-US" sz="1700" b="1" dirty="0"/>
              <a:t> </a:t>
            </a:r>
            <a:r>
              <a:rPr lang="en-US" sz="1700" dirty="0"/>
              <a:t>(UF). </a:t>
            </a:r>
            <a:r>
              <a:rPr lang="en-US" sz="1700" dirty="0" err="1"/>
              <a:t>Membraanide</a:t>
            </a:r>
            <a:r>
              <a:rPr lang="en-US" sz="1700" dirty="0"/>
              <a:t> </a:t>
            </a:r>
            <a:r>
              <a:rPr lang="en-US" sz="1700" dirty="0" err="1"/>
              <a:t>poorid</a:t>
            </a:r>
            <a:r>
              <a:rPr lang="en-US" sz="1700" dirty="0"/>
              <a:t> </a:t>
            </a:r>
            <a:r>
              <a:rPr lang="en-US" sz="1700" dirty="0" err="1"/>
              <a:t>suurusega</a:t>
            </a:r>
            <a:r>
              <a:rPr lang="en-US" sz="1700" dirty="0"/>
              <a:t> 10 nm </a:t>
            </a:r>
            <a:r>
              <a:rPr lang="en-US" sz="1700" dirty="0" err="1"/>
              <a:t>kuni</a:t>
            </a:r>
            <a:r>
              <a:rPr lang="en-US" sz="1700" dirty="0"/>
              <a:t> 100 nm (0,01 </a:t>
            </a:r>
            <a:r>
              <a:rPr lang="el-GR" sz="1700" dirty="0"/>
              <a:t>μ</a:t>
            </a:r>
            <a:r>
              <a:rPr lang="en-US" sz="1700" dirty="0"/>
              <a:t>m </a:t>
            </a:r>
            <a:r>
              <a:rPr lang="en-US" sz="1700" dirty="0" err="1"/>
              <a:t>kuni</a:t>
            </a:r>
            <a:r>
              <a:rPr lang="en-US" sz="1700" dirty="0"/>
              <a:t> 0,1</a:t>
            </a:r>
            <a:r>
              <a:rPr lang="el-GR" sz="1700" dirty="0"/>
              <a:t>μ</a:t>
            </a:r>
            <a:r>
              <a:rPr lang="en-US" sz="1700" dirty="0"/>
              <a:t>m), mis </a:t>
            </a:r>
            <a:r>
              <a:rPr lang="en-US" sz="1700" dirty="0" err="1"/>
              <a:t>peavad</a:t>
            </a:r>
            <a:r>
              <a:rPr lang="en-US" sz="1700" dirty="0"/>
              <a:t> </a:t>
            </a:r>
            <a:r>
              <a:rPr lang="en-US" sz="1700" dirty="0" err="1"/>
              <a:t>kinni</a:t>
            </a:r>
            <a:r>
              <a:rPr lang="en-US" sz="1700" dirty="0"/>
              <a:t> </a:t>
            </a:r>
            <a:r>
              <a:rPr lang="en-US" sz="1700" dirty="0" err="1"/>
              <a:t>nt</a:t>
            </a:r>
            <a:r>
              <a:rPr lang="en-US" sz="1700" dirty="0"/>
              <a:t> </a:t>
            </a:r>
            <a:r>
              <a:rPr lang="en-US" sz="1700" dirty="0" err="1"/>
              <a:t>makromolekule</a:t>
            </a:r>
            <a:r>
              <a:rPr lang="en-US" sz="1700" dirty="0"/>
              <a:t>, </a:t>
            </a:r>
            <a:r>
              <a:rPr lang="en-US" sz="1700" dirty="0" err="1"/>
              <a:t>kolloide</a:t>
            </a:r>
            <a:r>
              <a:rPr lang="en-US" sz="1700" dirty="0"/>
              <a:t> ja </a:t>
            </a:r>
            <a:r>
              <a:rPr lang="en-US" sz="1700" dirty="0" err="1"/>
              <a:t>mikroorganisme</a:t>
            </a:r>
            <a:r>
              <a:rPr lang="en-US" sz="1700" dirty="0"/>
              <a:t>. </a:t>
            </a:r>
            <a:r>
              <a:rPr lang="en-US" sz="1700" dirty="0" err="1"/>
              <a:t>Töörõhk</a:t>
            </a:r>
            <a:r>
              <a:rPr lang="en-US" sz="1700" dirty="0"/>
              <a:t> 0,14..0,52 bar</a:t>
            </a:r>
          </a:p>
          <a:p>
            <a:pPr marL="0" indent="0">
              <a:lnSpc>
                <a:spcPct val="120000"/>
              </a:lnSpc>
              <a:buNone/>
            </a:pPr>
            <a:r>
              <a:rPr lang="en-US" sz="1700" b="1" dirty="0" err="1"/>
              <a:t>Pöördosmoos</a:t>
            </a:r>
            <a:r>
              <a:rPr lang="en-US" sz="1700" b="1" dirty="0"/>
              <a:t> </a:t>
            </a:r>
            <a:r>
              <a:rPr lang="en-US" sz="1700" dirty="0"/>
              <a:t>e </a:t>
            </a:r>
            <a:r>
              <a:rPr lang="en-US" sz="1700" dirty="0" err="1"/>
              <a:t>hüperfiltratsioon</a:t>
            </a:r>
            <a:r>
              <a:rPr lang="en-US" sz="1700" dirty="0"/>
              <a:t> (PO). PO </a:t>
            </a:r>
            <a:r>
              <a:rPr lang="en-US" sz="1700" dirty="0" err="1"/>
              <a:t>membraanide</a:t>
            </a:r>
            <a:r>
              <a:rPr lang="en-US" sz="1700" dirty="0"/>
              <a:t> </a:t>
            </a:r>
            <a:r>
              <a:rPr lang="en-US" sz="1700" dirty="0" err="1"/>
              <a:t>pooride</a:t>
            </a:r>
            <a:r>
              <a:rPr lang="en-US" sz="1700" dirty="0"/>
              <a:t> </a:t>
            </a:r>
            <a:r>
              <a:rPr lang="en-US" sz="1700" dirty="0" err="1"/>
              <a:t>läbimõõt</a:t>
            </a:r>
            <a:r>
              <a:rPr lang="en-US" sz="1700" dirty="0"/>
              <a:t> on </a:t>
            </a:r>
            <a:r>
              <a:rPr lang="en-US" sz="1700" dirty="0" err="1"/>
              <a:t>alla</a:t>
            </a:r>
            <a:r>
              <a:rPr lang="en-US" sz="1700" dirty="0"/>
              <a:t> 1 nm. PO-</a:t>
            </a:r>
            <a:r>
              <a:rPr lang="en-US" sz="1700" dirty="0" err="1"/>
              <a:t>seadmed</a:t>
            </a:r>
            <a:r>
              <a:rPr lang="en-US" sz="1700" dirty="0"/>
              <a:t>  </a:t>
            </a:r>
            <a:r>
              <a:rPr lang="en-US" sz="1700" dirty="0" err="1"/>
              <a:t>töötavad</a:t>
            </a:r>
            <a:r>
              <a:rPr lang="en-US" sz="1700" dirty="0"/>
              <a:t> </a:t>
            </a:r>
            <a:r>
              <a:rPr lang="en-US" sz="1700" dirty="0" err="1"/>
              <a:t>magevee</a:t>
            </a:r>
            <a:r>
              <a:rPr lang="en-US" sz="1700" dirty="0"/>
              <a:t> </a:t>
            </a:r>
            <a:r>
              <a:rPr lang="en-US" sz="1700" dirty="0" err="1"/>
              <a:t>puhul</a:t>
            </a:r>
            <a:r>
              <a:rPr lang="en-US" sz="1700" dirty="0"/>
              <a:t> </a:t>
            </a:r>
            <a:r>
              <a:rPr lang="en-US" sz="1700" dirty="0" err="1"/>
              <a:t>enamasti</a:t>
            </a:r>
            <a:r>
              <a:rPr lang="en-US" sz="1700" dirty="0"/>
              <a:t> </a:t>
            </a:r>
            <a:r>
              <a:rPr lang="en-US" sz="1700" dirty="0" err="1"/>
              <a:t>rõhul</a:t>
            </a:r>
            <a:r>
              <a:rPr lang="en-US" sz="1700" dirty="0"/>
              <a:t> 6 bar </a:t>
            </a:r>
            <a:r>
              <a:rPr lang="en-US" sz="1700" dirty="0" err="1"/>
              <a:t>kuni</a:t>
            </a:r>
            <a:r>
              <a:rPr lang="en-US" sz="1700" dirty="0"/>
              <a:t> 30 bar. Kuna </a:t>
            </a:r>
            <a:r>
              <a:rPr lang="en-US" sz="1700" dirty="0" err="1"/>
              <a:t>seadmed</a:t>
            </a:r>
            <a:r>
              <a:rPr lang="en-US" sz="1700" dirty="0"/>
              <a:t> </a:t>
            </a:r>
            <a:r>
              <a:rPr lang="en-US" sz="1700" dirty="0" err="1"/>
              <a:t>peavad</a:t>
            </a:r>
            <a:r>
              <a:rPr lang="en-US" sz="1700" dirty="0"/>
              <a:t> </a:t>
            </a:r>
            <a:r>
              <a:rPr lang="en-US" sz="1700" dirty="0" err="1"/>
              <a:t>kinni</a:t>
            </a:r>
            <a:r>
              <a:rPr lang="en-US" sz="1700" dirty="0"/>
              <a:t> </a:t>
            </a:r>
            <a:r>
              <a:rPr lang="en-US" sz="1700" dirty="0" err="1"/>
              <a:t>ioone</a:t>
            </a:r>
            <a:r>
              <a:rPr lang="en-US" sz="1700" dirty="0"/>
              <a:t>,  </a:t>
            </a:r>
            <a:r>
              <a:rPr lang="en-US" sz="1700" dirty="0" err="1"/>
              <a:t>kasutatakse</a:t>
            </a:r>
            <a:r>
              <a:rPr lang="en-US" sz="1700" dirty="0"/>
              <a:t> </a:t>
            </a:r>
            <a:r>
              <a:rPr lang="en-US" sz="1700" dirty="0" err="1"/>
              <a:t>neid</a:t>
            </a:r>
            <a:r>
              <a:rPr lang="en-US" sz="1700" dirty="0"/>
              <a:t> vee </a:t>
            </a:r>
            <a:r>
              <a:rPr lang="en-US" sz="1700" dirty="0" err="1"/>
              <a:t>soolsuse</a:t>
            </a:r>
            <a:r>
              <a:rPr lang="en-US" sz="1700" dirty="0"/>
              <a:t> </a:t>
            </a:r>
            <a:r>
              <a:rPr lang="en-US" sz="1700" dirty="0" err="1"/>
              <a:t>vähendamiseks</a:t>
            </a:r>
            <a:r>
              <a:rPr lang="en-US" sz="1700" dirty="0"/>
              <a:t>.</a:t>
            </a:r>
          </a:p>
          <a:p>
            <a:pPr marL="0" indent="0">
              <a:lnSpc>
                <a:spcPct val="120000"/>
              </a:lnSpc>
              <a:buNone/>
            </a:pPr>
            <a:r>
              <a:rPr lang="en-US" sz="1700" dirty="0" err="1"/>
              <a:t>Seadmeid</a:t>
            </a:r>
            <a:r>
              <a:rPr lang="en-US" sz="1700" dirty="0"/>
              <a:t>, </a:t>
            </a:r>
            <a:r>
              <a:rPr lang="en-US" sz="1700" dirty="0" err="1"/>
              <a:t>milles</a:t>
            </a:r>
            <a:r>
              <a:rPr lang="en-US" sz="1700" dirty="0"/>
              <a:t> </a:t>
            </a:r>
            <a:r>
              <a:rPr lang="en-US" sz="1700" dirty="0" err="1"/>
              <a:t>membraani</a:t>
            </a:r>
            <a:r>
              <a:rPr lang="en-US" sz="1700" dirty="0"/>
              <a:t> </a:t>
            </a:r>
            <a:r>
              <a:rPr lang="en-US" sz="1700" dirty="0" err="1"/>
              <a:t>pooride</a:t>
            </a:r>
            <a:r>
              <a:rPr lang="en-US" sz="1700" dirty="0"/>
              <a:t> </a:t>
            </a:r>
            <a:r>
              <a:rPr lang="en-US" sz="1700" dirty="0" err="1"/>
              <a:t>läbimõõt</a:t>
            </a:r>
            <a:r>
              <a:rPr lang="en-US" sz="1700" dirty="0"/>
              <a:t> </a:t>
            </a:r>
            <a:r>
              <a:rPr lang="en-US" sz="1700" dirty="0" err="1"/>
              <a:t>jääb</a:t>
            </a:r>
            <a:r>
              <a:rPr lang="en-US" sz="1700" dirty="0"/>
              <a:t> UF ja PO </a:t>
            </a:r>
            <a:r>
              <a:rPr lang="en-US" sz="1700" dirty="0" err="1"/>
              <a:t>vahelisse</a:t>
            </a:r>
            <a:r>
              <a:rPr lang="en-US" sz="1700" dirty="0"/>
              <a:t> </a:t>
            </a:r>
            <a:r>
              <a:rPr lang="en-US" sz="1700" dirty="0" err="1"/>
              <a:t>alasse</a:t>
            </a:r>
            <a:r>
              <a:rPr lang="en-US" sz="1700" dirty="0"/>
              <a:t>, </a:t>
            </a:r>
            <a:r>
              <a:rPr lang="en-US" sz="1700" dirty="0" err="1"/>
              <a:t>nimetatakse</a:t>
            </a:r>
            <a:r>
              <a:rPr lang="en-US" sz="1700" dirty="0"/>
              <a:t> </a:t>
            </a:r>
            <a:r>
              <a:rPr lang="en-US" sz="1700" b="1" dirty="0" err="1"/>
              <a:t>nanofiltratsiooni</a:t>
            </a:r>
            <a:r>
              <a:rPr lang="en-US" sz="1700" dirty="0"/>
              <a:t> (NF) </a:t>
            </a:r>
            <a:r>
              <a:rPr lang="en-US" sz="1700" dirty="0" err="1"/>
              <a:t>seadmeteks</a:t>
            </a:r>
            <a:r>
              <a:rPr lang="en-US" sz="1700" dirty="0"/>
              <a:t>. </a:t>
            </a:r>
            <a:r>
              <a:rPr lang="en-US" sz="1700" dirty="0" err="1"/>
              <a:t>Kasutatakse</a:t>
            </a:r>
            <a:r>
              <a:rPr lang="en-US" sz="1700" dirty="0"/>
              <a:t> (</a:t>
            </a:r>
            <a:r>
              <a:rPr lang="en-US" sz="1700" dirty="0" err="1"/>
              <a:t>kahevalentsete</a:t>
            </a:r>
            <a:r>
              <a:rPr lang="en-US" sz="1700" dirty="0"/>
              <a:t>) </a:t>
            </a:r>
            <a:r>
              <a:rPr lang="en-US" sz="1700" dirty="0" err="1"/>
              <a:t>ioonide</a:t>
            </a:r>
            <a:r>
              <a:rPr lang="en-US" sz="1700" dirty="0"/>
              <a:t>, </a:t>
            </a:r>
            <a:r>
              <a:rPr lang="en-US" sz="1700" dirty="0" err="1"/>
              <a:t>mikroelementide</a:t>
            </a:r>
            <a:r>
              <a:rPr lang="en-US" sz="1700" dirty="0"/>
              <a:t> ja  </a:t>
            </a:r>
            <a:r>
              <a:rPr lang="en-US" sz="1700" dirty="0" err="1"/>
              <a:t>orgaaniliste</a:t>
            </a:r>
            <a:r>
              <a:rPr lang="en-US" sz="1700" dirty="0"/>
              <a:t> </a:t>
            </a:r>
            <a:r>
              <a:rPr lang="en-US" sz="1700" dirty="0" err="1"/>
              <a:t>ühendite</a:t>
            </a:r>
            <a:r>
              <a:rPr lang="en-US" sz="1700" dirty="0"/>
              <a:t> </a:t>
            </a:r>
            <a:r>
              <a:rPr lang="en-US" sz="1700" dirty="0" err="1"/>
              <a:t>kinnipidamiseks</a:t>
            </a:r>
            <a:r>
              <a:rPr lang="en-US" sz="1700" dirty="0"/>
              <a:t>. </a:t>
            </a:r>
            <a:r>
              <a:rPr lang="en-US" sz="1700" dirty="0" err="1"/>
              <a:t>Töörõhk</a:t>
            </a:r>
            <a:r>
              <a:rPr lang="en-US" sz="1700" dirty="0"/>
              <a:t> 0,3…1,0 bar</a:t>
            </a:r>
          </a:p>
        </p:txBody>
      </p:sp>
      <p:pic>
        <p:nvPicPr>
          <p:cNvPr id="2" name="Pilt 1">
            <a:extLst>
              <a:ext uri="{FF2B5EF4-FFF2-40B4-BE49-F238E27FC236}">
                <a16:creationId xmlns:a16="http://schemas.microsoft.com/office/drawing/2014/main" id="{FB414806-D51A-D8C5-D05D-47305FC91F97}"/>
              </a:ext>
            </a:extLst>
          </p:cNvPr>
          <p:cNvPicPr>
            <a:picLocks noChangeAspect="1"/>
          </p:cNvPicPr>
          <p:nvPr/>
        </p:nvPicPr>
        <p:blipFill>
          <a:blip r:embed="rId3"/>
          <a:stretch>
            <a:fillRect/>
          </a:stretch>
        </p:blipFill>
        <p:spPr>
          <a:xfrm>
            <a:off x="6534955" y="1357762"/>
            <a:ext cx="4997264" cy="3318582"/>
          </a:xfrm>
          <a:prstGeom prst="rect">
            <a:avLst/>
          </a:prstGeom>
        </p:spPr>
      </p:pic>
    </p:spTree>
    <p:extLst>
      <p:ext uri="{BB962C8B-B14F-4D97-AF65-F5344CB8AC3E}">
        <p14:creationId xmlns:p14="http://schemas.microsoft.com/office/powerpoint/2010/main" val="105709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Järelpuhastuse motivaatorid</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normAutofit lnSpcReduction="10000"/>
          </a:bodyPr>
          <a:lstStyle/>
          <a:p>
            <a:pPr marL="0" indent="0">
              <a:buNone/>
            </a:pPr>
            <a:r>
              <a:rPr lang="en-US" dirty="0" err="1"/>
              <a:t>Ülesanded</a:t>
            </a:r>
            <a:r>
              <a:rPr lang="en-US" dirty="0"/>
              <a:t> ja </a:t>
            </a:r>
            <a:r>
              <a:rPr lang="en-US" dirty="0" err="1"/>
              <a:t>eesmärk</a:t>
            </a:r>
            <a:r>
              <a:rPr lang="en-US" dirty="0"/>
              <a:t>:</a:t>
            </a:r>
            <a:endParaRPr lang="en-US" dirty="0">
              <a:solidFill>
                <a:schemeClr val="accent3"/>
              </a:solidFill>
            </a:endParaRPr>
          </a:p>
          <a:p>
            <a:pPr>
              <a:buFontTx/>
              <a:buChar char="-"/>
            </a:pPr>
            <a:r>
              <a:rPr lang="en-US" dirty="0" err="1"/>
              <a:t>reovee</a:t>
            </a:r>
            <a:r>
              <a:rPr lang="en-US" dirty="0"/>
              <a:t> </a:t>
            </a:r>
            <a:r>
              <a:rPr lang="en-US" dirty="0" err="1"/>
              <a:t>puhastamine</a:t>
            </a:r>
            <a:r>
              <a:rPr lang="en-US" dirty="0"/>
              <a:t> </a:t>
            </a:r>
            <a:r>
              <a:rPr lang="en-US" dirty="0" err="1"/>
              <a:t>pärast</a:t>
            </a:r>
            <a:r>
              <a:rPr lang="en-US" dirty="0"/>
              <a:t> </a:t>
            </a:r>
            <a:r>
              <a:rPr lang="en-US" dirty="0" err="1"/>
              <a:t>bioloogilist</a:t>
            </a:r>
            <a:r>
              <a:rPr lang="en-US" dirty="0"/>
              <a:t> </a:t>
            </a:r>
            <a:r>
              <a:rPr lang="en-US" dirty="0" err="1"/>
              <a:t>puhastust</a:t>
            </a:r>
            <a:r>
              <a:rPr lang="en-US" dirty="0"/>
              <a:t>;</a:t>
            </a:r>
          </a:p>
          <a:p>
            <a:pPr>
              <a:buFontTx/>
              <a:buChar char="-"/>
            </a:pPr>
            <a:r>
              <a:rPr lang="en-US" dirty="0" err="1"/>
              <a:t>heljumi</a:t>
            </a:r>
            <a:r>
              <a:rPr lang="en-US" dirty="0"/>
              <a:t> </a:t>
            </a:r>
            <a:r>
              <a:rPr lang="en-US" dirty="0" err="1"/>
              <a:t>jääkide</a:t>
            </a:r>
            <a:r>
              <a:rPr lang="en-US" dirty="0"/>
              <a:t> </a:t>
            </a:r>
            <a:r>
              <a:rPr lang="en-US" dirty="0" err="1"/>
              <a:t>eemaldamine</a:t>
            </a:r>
            <a:r>
              <a:rPr lang="en-US" dirty="0"/>
              <a:t>;</a:t>
            </a:r>
          </a:p>
          <a:p>
            <a:pPr>
              <a:buFontTx/>
              <a:buChar char="-"/>
            </a:pPr>
            <a:r>
              <a:rPr lang="en-US" dirty="0" err="1"/>
              <a:t>jääkfosfori</a:t>
            </a:r>
            <a:r>
              <a:rPr lang="en-US" dirty="0"/>
              <a:t> </a:t>
            </a:r>
            <a:r>
              <a:rPr lang="en-US" dirty="0" err="1"/>
              <a:t>koagulatsioon</a:t>
            </a:r>
            <a:r>
              <a:rPr lang="en-US" dirty="0"/>
              <a:t> ja </a:t>
            </a:r>
            <a:r>
              <a:rPr lang="en-US" dirty="0" err="1"/>
              <a:t>flokulatsioon</a:t>
            </a:r>
            <a:r>
              <a:rPr lang="en-US" dirty="0"/>
              <a:t>;</a:t>
            </a:r>
          </a:p>
          <a:p>
            <a:pPr>
              <a:buFontTx/>
              <a:buChar char="-"/>
            </a:pPr>
            <a:r>
              <a:rPr lang="en-US" dirty="0" err="1"/>
              <a:t>jääknitraadi</a:t>
            </a:r>
            <a:r>
              <a:rPr lang="en-US" dirty="0"/>
              <a:t> </a:t>
            </a:r>
            <a:r>
              <a:rPr lang="en-US" dirty="0" err="1"/>
              <a:t>denitrifitseerimine</a:t>
            </a:r>
            <a:r>
              <a:rPr lang="en-US" dirty="0"/>
              <a:t>;</a:t>
            </a:r>
          </a:p>
          <a:p>
            <a:pPr>
              <a:buFontTx/>
              <a:buChar char="-"/>
            </a:pPr>
            <a:r>
              <a:rPr lang="en-US" dirty="0" err="1"/>
              <a:t>jääk</a:t>
            </a:r>
            <a:r>
              <a:rPr lang="en-US" dirty="0"/>
              <a:t> KHT </a:t>
            </a:r>
            <a:r>
              <a:rPr lang="en-US" dirty="0" err="1"/>
              <a:t>oksüdeerimine</a:t>
            </a:r>
            <a:r>
              <a:rPr lang="en-US" dirty="0"/>
              <a:t> </a:t>
            </a:r>
            <a:r>
              <a:rPr lang="en-US" dirty="0" err="1"/>
              <a:t>või</a:t>
            </a:r>
            <a:r>
              <a:rPr lang="en-US" dirty="0"/>
              <a:t> </a:t>
            </a:r>
            <a:r>
              <a:rPr lang="en-US" dirty="0" err="1"/>
              <a:t>adsorbeerimine</a:t>
            </a:r>
            <a:r>
              <a:rPr lang="en-US" dirty="0"/>
              <a:t>;</a:t>
            </a:r>
          </a:p>
          <a:p>
            <a:pPr>
              <a:buFontTx/>
              <a:buChar char="-"/>
            </a:pPr>
            <a:r>
              <a:rPr lang="en-US" dirty="0" err="1"/>
              <a:t>desinfitseerimine</a:t>
            </a:r>
            <a:r>
              <a:rPr lang="en-US" dirty="0"/>
              <a:t>;</a:t>
            </a:r>
          </a:p>
          <a:p>
            <a:pPr>
              <a:buFontTx/>
              <a:buChar char="-"/>
            </a:pPr>
            <a:r>
              <a:rPr lang="en-US" dirty="0" err="1"/>
              <a:t>heitvee</a:t>
            </a:r>
            <a:r>
              <a:rPr lang="en-US" dirty="0"/>
              <a:t> </a:t>
            </a:r>
            <a:r>
              <a:rPr lang="en-US" dirty="0" err="1"/>
              <a:t>taakasutamine</a:t>
            </a:r>
            <a:r>
              <a:rPr lang="en-US" dirty="0"/>
              <a:t>;</a:t>
            </a:r>
          </a:p>
          <a:p>
            <a:pPr>
              <a:buFontTx/>
              <a:buChar char="-"/>
            </a:pPr>
            <a:r>
              <a:rPr lang="en-US" dirty="0" err="1"/>
              <a:t>ohtlike</a:t>
            </a:r>
            <a:r>
              <a:rPr lang="en-US" dirty="0"/>
              <a:t> </a:t>
            </a:r>
            <a:r>
              <a:rPr lang="en-US" dirty="0" err="1"/>
              <a:t>ühendite</a:t>
            </a:r>
            <a:r>
              <a:rPr lang="en-US" dirty="0"/>
              <a:t> </a:t>
            </a:r>
            <a:r>
              <a:rPr lang="en-US" dirty="0" err="1"/>
              <a:t>eemaldamine</a:t>
            </a:r>
            <a:r>
              <a:rPr lang="en-US" dirty="0"/>
              <a:t>;</a:t>
            </a:r>
          </a:p>
          <a:p>
            <a:pPr>
              <a:buFontTx/>
              <a:buChar char="-"/>
            </a:pPr>
            <a:r>
              <a:rPr lang="en-US" dirty="0" err="1"/>
              <a:t>koormuste</a:t>
            </a:r>
            <a:r>
              <a:rPr lang="en-US" dirty="0"/>
              <a:t> </a:t>
            </a:r>
            <a:r>
              <a:rPr lang="en-US" dirty="0" err="1"/>
              <a:t>suurenemine</a:t>
            </a:r>
            <a:r>
              <a:rPr lang="en-US" dirty="0"/>
              <a:t>;</a:t>
            </a:r>
          </a:p>
          <a:p>
            <a:pPr>
              <a:buFontTx/>
              <a:buChar char="-"/>
            </a:pPr>
            <a:r>
              <a:rPr lang="en-US" dirty="0"/>
              <a:t>Jm.</a:t>
            </a:r>
            <a:endParaRPr lang="en-EE" dirty="0"/>
          </a:p>
        </p:txBody>
      </p:sp>
    </p:spTree>
    <p:extLst>
      <p:ext uri="{BB962C8B-B14F-4D97-AF65-F5344CB8AC3E}">
        <p14:creationId xmlns:p14="http://schemas.microsoft.com/office/powerpoint/2010/main" val="31206894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C092AD-EDDA-F1F0-F8BE-897A297B24AA}"/>
            </a:ext>
          </a:extLst>
        </p:cNvPr>
        <p:cNvGrpSpPr/>
        <p:nvPr/>
      </p:nvGrpSpPr>
      <p:grpSpPr>
        <a:xfrm>
          <a:off x="0" y="0"/>
          <a:ext cx="0" cy="0"/>
          <a:chOff x="0" y="0"/>
          <a:chExt cx="0" cy="0"/>
        </a:xfrm>
      </p:grpSpPr>
      <p:sp>
        <p:nvSpPr>
          <p:cNvPr id="3" name="Pealkiri 2">
            <a:extLst>
              <a:ext uri="{FF2B5EF4-FFF2-40B4-BE49-F238E27FC236}">
                <a16:creationId xmlns:a16="http://schemas.microsoft.com/office/drawing/2014/main" id="{29C6E045-5950-A136-3DCA-09FD0D14584B}"/>
              </a:ext>
            </a:extLst>
          </p:cNvPr>
          <p:cNvSpPr>
            <a:spLocks noGrp="1"/>
          </p:cNvSpPr>
          <p:nvPr>
            <p:ph type="title"/>
          </p:nvPr>
        </p:nvSpPr>
        <p:spPr>
          <a:xfrm>
            <a:off x="838200" y="365125"/>
            <a:ext cx="10263188" cy="1058861"/>
          </a:xfrm>
        </p:spPr>
        <p:txBody>
          <a:bodyPr/>
          <a:lstStyle/>
          <a:p>
            <a:r>
              <a:rPr lang="en-US" dirty="0" err="1"/>
              <a:t>Membraanfiltrid</a:t>
            </a:r>
            <a:endParaRPr lang="en-US" dirty="0"/>
          </a:p>
        </p:txBody>
      </p:sp>
      <p:pic>
        <p:nvPicPr>
          <p:cNvPr id="5" name="Picture 4">
            <a:extLst>
              <a:ext uri="{FF2B5EF4-FFF2-40B4-BE49-F238E27FC236}">
                <a16:creationId xmlns:a16="http://schemas.microsoft.com/office/drawing/2014/main" id="{A78E6F55-6DB9-CA66-6451-48EB31ACBB0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095373"/>
            <a:ext cx="8834438" cy="5017121"/>
          </a:xfrm>
          <a:prstGeom prst="rect">
            <a:avLst/>
          </a:prstGeom>
          <a:noFill/>
        </p:spPr>
      </p:pic>
      <p:sp>
        <p:nvSpPr>
          <p:cNvPr id="8" name="TextBox 7">
            <a:extLst>
              <a:ext uri="{FF2B5EF4-FFF2-40B4-BE49-F238E27FC236}">
                <a16:creationId xmlns:a16="http://schemas.microsoft.com/office/drawing/2014/main" id="{0027F9C6-C8C0-6323-F505-9C34F26957A3}"/>
              </a:ext>
            </a:extLst>
          </p:cNvPr>
          <p:cNvSpPr txBox="1"/>
          <p:nvPr/>
        </p:nvSpPr>
        <p:spPr>
          <a:xfrm>
            <a:off x="838200" y="6492875"/>
            <a:ext cx="8893968" cy="369332"/>
          </a:xfrm>
          <a:prstGeom prst="rect">
            <a:avLst/>
          </a:prstGeom>
          <a:noFill/>
        </p:spPr>
        <p:txBody>
          <a:bodyPr wrap="square">
            <a:spAutoFit/>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Membraanfiltratsiooniga eraldatavad saasteained sõltuvalt poori läbimõõdust </a:t>
            </a:r>
            <a:endParaRPr lang="en-EE" dirty="0"/>
          </a:p>
        </p:txBody>
      </p:sp>
    </p:spTree>
    <p:extLst>
      <p:ext uri="{BB962C8B-B14F-4D97-AF65-F5344CB8AC3E}">
        <p14:creationId xmlns:p14="http://schemas.microsoft.com/office/powerpoint/2010/main" val="14314079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F4E93-9890-1C67-316C-A61A9168C30C}"/>
            </a:ext>
          </a:extLst>
        </p:cNvPr>
        <p:cNvGrpSpPr/>
        <p:nvPr/>
      </p:nvGrpSpPr>
      <p:grpSpPr>
        <a:xfrm>
          <a:off x="0" y="0"/>
          <a:ext cx="0" cy="0"/>
          <a:chOff x="0" y="0"/>
          <a:chExt cx="0" cy="0"/>
        </a:xfrm>
      </p:grpSpPr>
      <p:sp>
        <p:nvSpPr>
          <p:cNvPr id="3" name="Pealkiri 2">
            <a:extLst>
              <a:ext uri="{FF2B5EF4-FFF2-40B4-BE49-F238E27FC236}">
                <a16:creationId xmlns:a16="http://schemas.microsoft.com/office/drawing/2014/main" id="{E36228D3-51A0-FC1F-2804-025C5A806A35}"/>
              </a:ext>
            </a:extLst>
          </p:cNvPr>
          <p:cNvSpPr>
            <a:spLocks noGrp="1"/>
          </p:cNvSpPr>
          <p:nvPr>
            <p:ph type="title"/>
          </p:nvPr>
        </p:nvSpPr>
        <p:spPr/>
        <p:txBody>
          <a:bodyPr/>
          <a:lstStyle/>
          <a:p>
            <a:r>
              <a:rPr lang="en-US" dirty="0" err="1"/>
              <a:t>Membraanbioreaktor</a:t>
            </a:r>
            <a:endParaRPr lang="en-US" dirty="0"/>
          </a:p>
        </p:txBody>
      </p:sp>
      <p:pic>
        <p:nvPicPr>
          <p:cNvPr id="7" name="Content Placeholder 6">
            <a:extLst>
              <a:ext uri="{FF2B5EF4-FFF2-40B4-BE49-F238E27FC236}">
                <a16:creationId xmlns:a16="http://schemas.microsoft.com/office/drawing/2014/main" id="{BA7DD38D-E051-6BDE-1DF0-C29C339C5C5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725559"/>
            <a:ext cx="10515600" cy="2596038"/>
          </a:xfrm>
          <a:prstGeom prst="rect">
            <a:avLst/>
          </a:prstGeom>
          <a:noFill/>
        </p:spPr>
      </p:pic>
      <p:sp>
        <p:nvSpPr>
          <p:cNvPr id="9" name="TextBox 8">
            <a:extLst>
              <a:ext uri="{FF2B5EF4-FFF2-40B4-BE49-F238E27FC236}">
                <a16:creationId xmlns:a16="http://schemas.microsoft.com/office/drawing/2014/main" id="{A5B93124-8034-8250-8D46-C39A4A291BC8}"/>
              </a:ext>
            </a:extLst>
          </p:cNvPr>
          <p:cNvSpPr txBox="1"/>
          <p:nvPr/>
        </p:nvSpPr>
        <p:spPr>
          <a:xfrm>
            <a:off x="1007391" y="4356468"/>
            <a:ext cx="8896026" cy="369332"/>
          </a:xfrm>
          <a:prstGeom prst="rect">
            <a:avLst/>
          </a:prstGeom>
          <a:noFill/>
        </p:spPr>
        <p:txBody>
          <a:bodyPr wrap="square">
            <a:spAutoFit/>
          </a:bodyPr>
          <a:lstStyle/>
          <a:p>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Tava-aktiivmudapuhastus (a) ning </a:t>
            </a:r>
            <a:r>
              <a:rPr lang="et-EE" sz="1800" dirty="0" err="1">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b</a:t>
            </a:r>
            <a:r>
              <a:rPr lang="et-EE" sz="1800" dirty="0">
                <a:solidFill>
                  <a:srgbClr val="323E4F"/>
                </a:solidFill>
                <a:effectLst/>
                <a:latin typeface="Calibri" panose="020F0502020204030204" pitchFamily="34" charset="0"/>
                <a:ea typeface="Times New Roman" panose="02020603050405020304" pitchFamily="18" charset="0"/>
                <a:cs typeface="Times New Roman" panose="02020603050405020304" pitchFamily="18" charset="0"/>
              </a:rPr>
              <a:t>) aktiivmudapuhastus koos membraanfiltratsiooniga</a:t>
            </a:r>
            <a:r>
              <a:rPr lang="en-EE" dirty="0">
                <a:effectLst/>
              </a:rPr>
              <a:t> </a:t>
            </a:r>
            <a:endParaRPr lang="en-EE" dirty="0"/>
          </a:p>
        </p:txBody>
      </p:sp>
    </p:spTree>
    <p:extLst>
      <p:ext uri="{BB962C8B-B14F-4D97-AF65-F5344CB8AC3E}">
        <p14:creationId xmlns:p14="http://schemas.microsoft.com/office/powerpoint/2010/main" val="20279309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Graphics, creativiteit, kunst&#10;&#10;Automatisch gegenereerde beschrijving">
            <a:extLst>
              <a:ext uri="{FF2B5EF4-FFF2-40B4-BE49-F238E27FC236}">
                <a16:creationId xmlns:a16="http://schemas.microsoft.com/office/drawing/2014/main" id="{B35D5863-8513-9DEA-6578-219C686CDEE6}"/>
              </a:ext>
            </a:extLst>
          </p:cNvPr>
          <p:cNvPicPr/>
          <p:nvPr/>
        </p:nvPicPr>
        <p:blipFill>
          <a:blip r:embed="rId2">
            <a:extLst>
              <a:ext uri="{28A0092B-C50C-407E-A947-70E740481C1C}">
                <a14:useLocalDpi xmlns:a14="http://schemas.microsoft.com/office/drawing/2010/main" val="0"/>
              </a:ext>
            </a:extLst>
          </a:blip>
          <a:stretch>
            <a:fillRect/>
          </a:stretch>
        </p:blipFill>
        <p:spPr>
          <a:xfrm rot="17085999">
            <a:off x="-1945756" y="3535841"/>
            <a:ext cx="6243008" cy="6858000"/>
          </a:xfrm>
          <a:prstGeom prst="rect">
            <a:avLst/>
          </a:prstGeom>
        </p:spPr>
      </p:pic>
      <p:pic>
        <p:nvPicPr>
          <p:cNvPr id="4" name="Afbeelding 3" descr="Afbeelding met tekst, Graphics, Lettertype, logo&#10;&#10;Automatisch gegenereerde beschrijving">
            <a:extLst>
              <a:ext uri="{FF2B5EF4-FFF2-40B4-BE49-F238E27FC236}">
                <a16:creationId xmlns:a16="http://schemas.microsoft.com/office/drawing/2014/main" id="{B194B4F0-14B3-028C-B9D6-0195AFB074BE}"/>
              </a:ext>
            </a:extLst>
          </p:cNvPr>
          <p:cNvPicPr/>
          <p:nvPr/>
        </p:nvPicPr>
        <p:blipFill>
          <a:blip r:embed="rId3">
            <a:extLst>
              <a:ext uri="{28A0092B-C50C-407E-A947-70E740481C1C}">
                <a14:useLocalDpi xmlns:a14="http://schemas.microsoft.com/office/drawing/2010/main" val="0"/>
              </a:ext>
            </a:extLst>
          </a:blip>
          <a:stretch>
            <a:fillRect/>
          </a:stretch>
        </p:blipFill>
        <p:spPr>
          <a:xfrm>
            <a:off x="4213621" y="1190061"/>
            <a:ext cx="3764758" cy="3764758"/>
          </a:xfrm>
          <a:prstGeom prst="rect">
            <a:avLst/>
          </a:prstGeom>
        </p:spPr>
      </p:pic>
      <p:pic>
        <p:nvPicPr>
          <p:cNvPr id="5" name="Afbeelding 4" descr="Afbeelding met Graphics, creativiteit&#10;&#10;Automatisch gegenereerde beschrijving">
            <a:extLst>
              <a:ext uri="{FF2B5EF4-FFF2-40B4-BE49-F238E27FC236}">
                <a16:creationId xmlns:a16="http://schemas.microsoft.com/office/drawing/2014/main" id="{24A941B0-FA2B-E343-7C0D-2D406A0CB0D1}"/>
              </a:ext>
            </a:extLst>
          </p:cNvPr>
          <p:cNvPicPr/>
          <p:nvPr/>
        </p:nvPicPr>
        <p:blipFill>
          <a:blip r:embed="rId4">
            <a:extLst>
              <a:ext uri="{28A0092B-C50C-407E-A947-70E740481C1C}">
                <a14:useLocalDpi xmlns:a14="http://schemas.microsoft.com/office/drawing/2010/main" val="0"/>
              </a:ext>
            </a:extLst>
          </a:blip>
          <a:stretch>
            <a:fillRect/>
          </a:stretch>
        </p:blipFill>
        <p:spPr>
          <a:xfrm rot="16200000">
            <a:off x="8320936" y="-3785560"/>
            <a:ext cx="6858000" cy="6858000"/>
          </a:xfrm>
          <a:prstGeom prst="rect">
            <a:avLst/>
          </a:prstGeom>
        </p:spPr>
      </p:pic>
    </p:spTree>
    <p:extLst>
      <p:ext uri="{BB962C8B-B14F-4D97-AF65-F5344CB8AC3E}">
        <p14:creationId xmlns:p14="http://schemas.microsoft.com/office/powerpoint/2010/main" val="79328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Peamised järelpuhastustehnoloogiad</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0"/>
            <a:ext cx="11861800" cy="5452269"/>
          </a:xfrm>
        </p:spPr>
        <p:txBody>
          <a:bodyPr/>
          <a:lstStyle/>
          <a:p>
            <a:pPr marL="342900" lvl="0" indent="-342900" algn="just">
              <a:lnSpc>
                <a:spcPct val="150000"/>
              </a:lnSpc>
              <a:spcAft>
                <a:spcPts val="1200"/>
              </a:spcAft>
              <a:buFont typeface="Arial" panose="020B0604020202020204" pitchFamily="34" charset="0"/>
              <a:buChar char="●"/>
            </a:pPr>
            <a:r>
              <a:rPr lang="et-EE" dirty="0">
                <a:effectLst/>
                <a:latin typeface="Calibri" panose="020F0502020204030204" pitchFamily="34" charset="0"/>
                <a:ea typeface="Calibri" panose="020F0502020204030204" pitchFamily="34" charset="0"/>
                <a:cs typeface="Calibri" panose="020F0502020204030204" pitchFamily="34" charset="0"/>
              </a:rPr>
              <a:t>bioloogiline looduslik </a:t>
            </a:r>
            <a:r>
              <a:rPr lang="et-EE" dirty="0" err="1">
                <a:effectLst/>
                <a:latin typeface="Calibri" panose="020F0502020204030204" pitchFamily="34" charset="0"/>
                <a:ea typeface="Calibri" panose="020F0502020204030204" pitchFamily="34" charset="0"/>
                <a:cs typeface="Calibri" panose="020F0502020204030204" pitchFamily="34" charset="0"/>
              </a:rPr>
              <a:t>järelpuhastus</a:t>
            </a:r>
            <a:r>
              <a:rPr lang="et-EE" dirty="0">
                <a:effectLst/>
                <a:latin typeface="Calibri" panose="020F0502020204030204" pitchFamily="34" charset="0"/>
                <a:ea typeface="Calibri" panose="020F0502020204030204" pitchFamily="34" charset="0"/>
                <a:cs typeface="Calibri" panose="020F0502020204030204" pitchFamily="34" charset="0"/>
              </a:rPr>
              <a:t> (nt pinnasfiltrites, </a:t>
            </a:r>
            <a:r>
              <a:rPr lang="et-EE" dirty="0" err="1">
                <a:effectLst/>
                <a:latin typeface="Calibri" panose="020F0502020204030204" pitchFamily="34" charset="0"/>
                <a:ea typeface="Calibri" panose="020F0502020204030204" pitchFamily="34" charset="0"/>
                <a:cs typeface="Calibri" panose="020F0502020204030204" pitchFamily="34" charset="0"/>
              </a:rPr>
              <a:t>biotiikides</a:t>
            </a:r>
            <a:r>
              <a:rPr lang="et-EE" dirty="0">
                <a:effectLst/>
                <a:latin typeface="Calibri" panose="020F0502020204030204" pitchFamily="34" charset="0"/>
                <a:ea typeface="Calibri" panose="020F0502020204030204" pitchFamily="34" charset="0"/>
                <a:cs typeface="Calibri" panose="020F0502020204030204" pitchFamily="34" charset="0"/>
              </a:rPr>
              <a:t>);</a:t>
            </a:r>
            <a:endParaRPr lang="en-EE" dirty="0">
              <a:effectLst/>
              <a:latin typeface="Noto Sans Symbols"/>
              <a:ea typeface="Noto Sans Symbols"/>
              <a:cs typeface="Noto Sans Symbols"/>
            </a:endParaRPr>
          </a:p>
          <a:p>
            <a:pPr marL="342900" lvl="0" indent="-342900" algn="just">
              <a:lnSpc>
                <a:spcPct val="150000"/>
              </a:lnSpc>
              <a:spcAft>
                <a:spcPts val="1200"/>
              </a:spcAft>
              <a:buFont typeface="Arial" panose="020B0604020202020204" pitchFamily="34" charset="0"/>
              <a:buChar char="●"/>
            </a:pPr>
            <a:r>
              <a:rPr lang="et-EE" dirty="0" err="1">
                <a:effectLst/>
                <a:latin typeface="Calibri" panose="020F0502020204030204" pitchFamily="34" charset="0"/>
                <a:ea typeface="Calibri" panose="020F0502020204030204" pitchFamily="34" charset="0"/>
                <a:cs typeface="Calibri" panose="020F0502020204030204" pitchFamily="34" charset="0"/>
              </a:rPr>
              <a:t>füüsikalis</a:t>
            </a:r>
            <a:r>
              <a:rPr lang="et-EE" dirty="0">
                <a:effectLst/>
                <a:latin typeface="Calibri" panose="020F0502020204030204" pitchFamily="34" charset="0"/>
                <a:ea typeface="Calibri" panose="020F0502020204030204" pitchFamily="34" charset="0"/>
                <a:cs typeface="Calibri" panose="020F0502020204030204" pitchFamily="34" charset="0"/>
              </a:rPr>
              <a:t>-keemilised meetodid (nt keemiline fosforisadestus, </a:t>
            </a:r>
            <a:r>
              <a:rPr lang="et-EE" dirty="0" err="1">
                <a:effectLst/>
                <a:latin typeface="Calibri" panose="020F0502020204030204" pitchFamily="34" charset="0"/>
                <a:ea typeface="Calibri" panose="020F0502020204030204" pitchFamily="34" charset="0"/>
                <a:cs typeface="Calibri" panose="020F0502020204030204" pitchFamily="34" charset="0"/>
              </a:rPr>
              <a:t>flokulatsioon</a:t>
            </a:r>
            <a:r>
              <a:rPr lang="et-EE" dirty="0">
                <a:effectLst/>
                <a:latin typeface="Calibri" panose="020F0502020204030204" pitchFamily="34" charset="0"/>
                <a:ea typeface="Calibri" panose="020F0502020204030204" pitchFamily="34" charset="0"/>
                <a:cs typeface="Calibri" panose="020F0502020204030204" pitchFamily="34" charset="0"/>
              </a:rPr>
              <a:t>, </a:t>
            </a:r>
            <a:r>
              <a:rPr lang="et-EE" dirty="0" err="1">
                <a:effectLst/>
                <a:latin typeface="Calibri" panose="020F0502020204030204" pitchFamily="34" charset="0"/>
                <a:ea typeface="Calibri" panose="020F0502020204030204" pitchFamily="34" charset="0"/>
                <a:cs typeface="Calibri" panose="020F0502020204030204" pitchFamily="34" charset="0"/>
              </a:rPr>
              <a:t>flotatsioon</a:t>
            </a:r>
            <a:r>
              <a:rPr lang="et-EE" dirty="0">
                <a:effectLst/>
                <a:latin typeface="Calibri" panose="020F0502020204030204" pitchFamily="34" charset="0"/>
                <a:ea typeface="Calibri" panose="020F0502020204030204" pitchFamily="34" charset="0"/>
                <a:cs typeface="Calibri" panose="020F0502020204030204" pitchFamily="34" charset="0"/>
              </a:rPr>
              <a:t>);</a:t>
            </a:r>
            <a:endParaRPr lang="en-EE" dirty="0">
              <a:effectLst/>
              <a:latin typeface="Noto Sans Symbols"/>
              <a:ea typeface="Noto Sans Symbols"/>
              <a:cs typeface="Noto Sans Symbols"/>
            </a:endParaRPr>
          </a:p>
          <a:p>
            <a:pPr marL="342900" lvl="0" indent="-342900" algn="just">
              <a:lnSpc>
                <a:spcPct val="150000"/>
              </a:lnSpc>
              <a:spcAft>
                <a:spcPts val="1200"/>
              </a:spcAft>
              <a:buFont typeface="Arial" panose="020B0604020202020204" pitchFamily="34" charset="0"/>
              <a:buChar char="●"/>
            </a:pPr>
            <a:r>
              <a:rPr lang="et-EE" dirty="0">
                <a:effectLst/>
                <a:latin typeface="Calibri" panose="020F0502020204030204" pitchFamily="34" charset="0"/>
                <a:ea typeface="Calibri" panose="020F0502020204030204" pitchFamily="34" charset="0"/>
                <a:cs typeface="Calibri" panose="020F0502020204030204" pitchFamily="34" charset="0"/>
              </a:rPr>
              <a:t>filtreerimine (erinevad lahendused);</a:t>
            </a:r>
            <a:endParaRPr lang="en-EE" dirty="0">
              <a:effectLst/>
              <a:latin typeface="Noto Sans Symbols"/>
              <a:ea typeface="Noto Sans Symbols"/>
              <a:cs typeface="Noto Sans Symbols"/>
            </a:endParaRPr>
          </a:p>
          <a:p>
            <a:pPr marL="342900" lvl="0" indent="-342900" algn="just">
              <a:lnSpc>
                <a:spcPct val="150000"/>
              </a:lnSpc>
              <a:spcAft>
                <a:spcPts val="1200"/>
              </a:spcAft>
              <a:buFont typeface="Arial" panose="020B0604020202020204" pitchFamily="34" charset="0"/>
              <a:buChar char="●"/>
            </a:pPr>
            <a:r>
              <a:rPr lang="et-EE" dirty="0" err="1">
                <a:effectLst/>
                <a:latin typeface="Calibri" panose="020F0502020204030204" pitchFamily="34" charset="0"/>
                <a:ea typeface="Calibri" panose="020F0502020204030204" pitchFamily="34" charset="0"/>
                <a:cs typeface="Calibri" panose="020F0502020204030204" pitchFamily="34" charset="0"/>
              </a:rPr>
              <a:t>adsorbtsioon</a:t>
            </a:r>
            <a:r>
              <a:rPr lang="et-EE" dirty="0">
                <a:effectLst/>
                <a:latin typeface="Calibri" panose="020F0502020204030204" pitchFamily="34" charset="0"/>
                <a:ea typeface="Calibri" panose="020F0502020204030204" pitchFamily="34" charset="0"/>
                <a:cs typeface="Calibri" panose="020F0502020204030204" pitchFamily="34" charset="0"/>
              </a:rPr>
              <a:t> aktiivsöele;</a:t>
            </a:r>
            <a:endParaRPr lang="en-EE" dirty="0">
              <a:effectLst/>
              <a:latin typeface="Noto Sans Symbols"/>
              <a:ea typeface="Noto Sans Symbols"/>
              <a:cs typeface="Noto Sans Symbols"/>
            </a:endParaRPr>
          </a:p>
          <a:p>
            <a:pPr marL="342900" lvl="0" indent="-342900" algn="just">
              <a:lnSpc>
                <a:spcPct val="150000"/>
              </a:lnSpc>
              <a:spcAft>
                <a:spcPts val="1200"/>
              </a:spcAft>
              <a:buFont typeface="Arial" panose="020B0604020202020204" pitchFamily="34" charset="0"/>
              <a:buChar char="●"/>
            </a:pPr>
            <a:r>
              <a:rPr lang="et-EE" dirty="0">
                <a:effectLst/>
                <a:latin typeface="Calibri" panose="020F0502020204030204" pitchFamily="34" charset="0"/>
                <a:ea typeface="Calibri" panose="020F0502020204030204" pitchFamily="34" charset="0"/>
                <a:cs typeface="Calibri" panose="020F0502020204030204" pitchFamily="34" charset="0"/>
              </a:rPr>
              <a:t>desinfitseerimine (keemiline, osoneerimine, UV-kiiritus). </a:t>
            </a:r>
            <a:endParaRPr lang="en-EE" dirty="0">
              <a:effectLst/>
              <a:latin typeface="Noto Sans Symbols"/>
              <a:ea typeface="Noto Sans Symbols"/>
              <a:cs typeface="Noto Sans Symbols"/>
            </a:endParaRPr>
          </a:p>
          <a:p>
            <a:pPr marL="0" indent="0">
              <a:buNone/>
            </a:pPr>
            <a:endParaRPr lang="en-EE" dirty="0"/>
          </a:p>
        </p:txBody>
      </p:sp>
    </p:spTree>
    <p:extLst>
      <p:ext uri="{BB962C8B-B14F-4D97-AF65-F5344CB8AC3E}">
        <p14:creationId xmlns:p14="http://schemas.microsoft.com/office/powerpoint/2010/main" val="124989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Filtrimine</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1"/>
            <a:ext cx="11861800" cy="4351340"/>
          </a:xfrm>
        </p:spPr>
        <p:txBody>
          <a:bodyPr/>
          <a:lstStyle/>
          <a:p>
            <a:pPr marL="0" indent="0">
              <a:buNone/>
            </a:pP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Filtrimiseks nimetatakse lahustumata lisandeid sisaldava vedeliku (gaasi) juhtimist läbi filtermaterjali, mille peale või sisse tahked osakesed pidama jäävad. Vastavaid seadmeid nimetatakse </a:t>
            </a:r>
            <a:r>
              <a:rPr lang="et-EE" sz="2400" b="1" dirty="0">
                <a:effectLst/>
                <a:latin typeface="Calibri" panose="020F0502020204030204" pitchFamily="34" charset="0"/>
                <a:ea typeface="Times New Roman" panose="02020603050405020304" pitchFamily="18" charset="0"/>
                <a:cs typeface="Times New Roman" panose="02020603050405020304" pitchFamily="18" charset="0"/>
              </a:rPr>
              <a:t>filtriteks</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EE"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EE" dirty="0"/>
          </a:p>
        </p:txBody>
      </p:sp>
      <p:pic>
        <p:nvPicPr>
          <p:cNvPr id="4" name="Picture 3" descr="A picture containing screenshot, text, font, graphics&#10;&#10;Description automatically generated">
            <a:extLst>
              <a:ext uri="{FF2B5EF4-FFF2-40B4-BE49-F238E27FC236}">
                <a16:creationId xmlns:a16="http://schemas.microsoft.com/office/drawing/2014/main" id="{55AB1131-5A2A-8FD7-01FA-2D85759C496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1122" y="2090002"/>
            <a:ext cx="7378292" cy="3514668"/>
          </a:xfrm>
          <a:prstGeom prst="rect">
            <a:avLst/>
          </a:prstGeom>
          <a:noFill/>
        </p:spPr>
      </p:pic>
      <p:sp>
        <p:nvSpPr>
          <p:cNvPr id="5" name="TextBox 4">
            <a:extLst>
              <a:ext uri="{FF2B5EF4-FFF2-40B4-BE49-F238E27FC236}">
                <a16:creationId xmlns:a16="http://schemas.microsoft.com/office/drawing/2014/main" id="{880FFA20-266D-A3FF-FDDC-3093ADA0DEA8}"/>
              </a:ext>
            </a:extLst>
          </p:cNvPr>
          <p:cNvSpPr txBox="1"/>
          <p:nvPr/>
        </p:nvSpPr>
        <p:spPr>
          <a:xfrm>
            <a:off x="244929" y="5738811"/>
            <a:ext cx="10482942" cy="830997"/>
          </a:xfrm>
          <a:prstGeom prst="rect">
            <a:avLst/>
          </a:prstGeom>
          <a:noFill/>
        </p:spPr>
        <p:txBody>
          <a:bodyPr wrap="square" rtlCol="0">
            <a:spAutoFit/>
          </a:bodyPr>
          <a:lstStyle/>
          <a:p>
            <a:r>
              <a:rPr lang="et-EE" sz="2400" dirty="0">
                <a:effectLst/>
                <a:latin typeface="Calibri" panose="020F0502020204030204" pitchFamily="34" charset="0"/>
                <a:ea typeface="Calibri" panose="020F0502020204030204" pitchFamily="34" charset="0"/>
              </a:rPr>
              <a:t>Õhukesekihilises filtris (a) peetakse vees olevad osakesed kinni filterkihi peal, teralises filtris (</a:t>
            </a:r>
            <a:r>
              <a:rPr lang="et-EE" sz="2400" dirty="0" err="1">
                <a:effectLst/>
                <a:latin typeface="Calibri" panose="020F0502020204030204" pitchFamily="34" charset="0"/>
                <a:ea typeface="Calibri" panose="020F0502020204030204" pitchFamily="34" charset="0"/>
              </a:rPr>
              <a:t>b</a:t>
            </a:r>
            <a:r>
              <a:rPr lang="et-EE" sz="2400" dirty="0">
                <a:effectLst/>
                <a:latin typeface="Calibri" panose="020F0502020204030204" pitchFamily="34" charset="0"/>
                <a:ea typeface="Calibri" panose="020F0502020204030204" pitchFamily="34" charset="0"/>
              </a:rPr>
              <a:t>) filterkihi sisemuses olevates poorides</a:t>
            </a:r>
            <a:r>
              <a:rPr lang="en-EE" sz="2400" dirty="0">
                <a:effectLst/>
              </a:rPr>
              <a:t> </a:t>
            </a:r>
            <a:endParaRPr lang="en-EE" sz="2400" dirty="0"/>
          </a:p>
        </p:txBody>
      </p:sp>
    </p:spTree>
    <p:extLst>
      <p:ext uri="{BB962C8B-B14F-4D97-AF65-F5344CB8AC3E}">
        <p14:creationId xmlns:p14="http://schemas.microsoft.com/office/powerpoint/2010/main" val="3160681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454645"/>
          </a:xfrm>
        </p:spPr>
        <p:txBody>
          <a:bodyPr>
            <a:normAutofit fontScale="90000"/>
          </a:bodyPr>
          <a:lstStyle/>
          <a:p>
            <a:r>
              <a:rPr lang="en-EE" dirty="0"/>
              <a:t>Teraliste filtrite lahendusi (1)</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762000"/>
            <a:ext cx="11353574" cy="1279071"/>
          </a:xfrm>
        </p:spPr>
        <p:txBody>
          <a:bodyPr>
            <a:normAutofit/>
          </a:bodyPr>
          <a:lstStyle/>
          <a:p>
            <a:pPr marL="0" indent="0">
              <a:buNone/>
            </a:pPr>
            <a:r>
              <a:rPr lang="et-EE" sz="2400" b="1" dirty="0" err="1">
                <a:effectLst/>
                <a:latin typeface="Calibri" panose="020F0502020204030204" pitchFamily="34" charset="0"/>
                <a:ea typeface="Times New Roman" panose="02020603050405020304" pitchFamily="18" charset="0"/>
                <a:cs typeface="Times New Roman" panose="02020603050405020304" pitchFamily="18" charset="0"/>
              </a:rPr>
              <a:t>Gravitatsiooniline</a:t>
            </a:r>
            <a:r>
              <a:rPr lang="et-EE" sz="2400" b="1" dirty="0">
                <a:effectLst/>
                <a:latin typeface="Calibri" panose="020F0502020204030204" pitchFamily="34" charset="0"/>
                <a:ea typeface="Times New Roman" panose="02020603050405020304" pitchFamily="18" charset="0"/>
                <a:cs typeface="Times New Roman" panose="02020603050405020304" pitchFamily="18" charset="0"/>
              </a:rPr>
              <a:t> kiirfilter</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on kahe- või enamakihiline. Maksimaalne filtrimiskiirus 10 m/h (10 m</a:t>
            </a:r>
            <a:r>
              <a:rPr lang="et-EE" sz="2400" baseline="30000" dirty="0">
                <a:effectLst/>
                <a:latin typeface="Calibri" panose="020F0502020204030204" pitchFamily="34" charset="0"/>
                <a:ea typeface="Times New Roman" panose="02020603050405020304" pitchFamily="18" charset="0"/>
                <a:cs typeface="Times New Roman" panose="02020603050405020304" pitchFamily="18" charset="0"/>
              </a:rPr>
              <a:t>3</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/(m</a:t>
            </a:r>
            <a:r>
              <a:rPr lang="et-EE" sz="2400" baseline="30000" dirty="0">
                <a:effectLst/>
                <a:latin typeface="Calibri" panose="020F0502020204030204" pitchFamily="34" charset="0"/>
                <a:ea typeface="Times New Roman" panose="02020603050405020304" pitchFamily="18" charset="0"/>
                <a:cs typeface="Times New Roman" panose="02020603050405020304" pitchFamily="18" charset="0"/>
              </a:rPr>
              <a:t>2</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a:t>
            </a:r>
            <a:r>
              <a:rPr lang="et-EE" sz="2400" dirty="0">
                <a:effectLst/>
                <a:latin typeface="Calibri" panose="020F0502020204030204" pitchFamily="34" charset="0"/>
                <a:ea typeface="Times New Roman" panose="02020603050405020304" pitchFamily="18" charset="0"/>
              </a:rPr>
              <a:t>·</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h), määratakse päeva tippvooluhulga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Q</a:t>
            </a:r>
            <a:r>
              <a:rPr lang="et-EE" sz="2400" baseline="-25000" dirty="0" err="1">
                <a:effectLst/>
                <a:latin typeface="Calibri" panose="020F0502020204030204" pitchFamily="34" charset="0"/>
                <a:ea typeface="Times New Roman" panose="02020603050405020304" pitchFamily="18" charset="0"/>
                <a:cs typeface="Times New Roman" panose="02020603050405020304" pitchFamily="18" charset="0"/>
              </a:rPr>
              <a:t>h-max</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järgi puhtas filtris, s.o kohe pärast pesutsüklit. </a:t>
            </a:r>
          </a:p>
          <a:p>
            <a:pPr marL="0" indent="0">
              <a:buNone/>
            </a:pPr>
            <a:endParaRPr lang="en-EE" dirty="0"/>
          </a:p>
        </p:txBody>
      </p:sp>
      <p:pic>
        <p:nvPicPr>
          <p:cNvPr id="4" name="Pilt 769038">
            <a:extLst>
              <a:ext uri="{FF2B5EF4-FFF2-40B4-BE49-F238E27FC236}">
                <a16:creationId xmlns:a16="http://schemas.microsoft.com/office/drawing/2014/main" id="{61206A69-12C2-3988-D779-84185C1E223B}"/>
              </a:ext>
            </a:extLst>
          </p:cNvPr>
          <p:cNvPicPr>
            <a:picLocks noChangeAspect="1"/>
          </p:cNvPicPr>
          <p:nvPr/>
        </p:nvPicPr>
        <p:blipFill>
          <a:blip r:embed="rId3">
            <a:lum contrast="30000"/>
            <a:extLst>
              <a:ext uri="{28A0092B-C50C-407E-A947-70E740481C1C}">
                <a14:useLocalDpi xmlns:a14="http://schemas.microsoft.com/office/drawing/2010/main" val="0"/>
              </a:ext>
            </a:extLst>
          </a:blip>
          <a:srcRect/>
          <a:stretch>
            <a:fillRect/>
          </a:stretch>
        </p:blipFill>
        <p:spPr bwMode="auto">
          <a:xfrm>
            <a:off x="6096000" y="2211161"/>
            <a:ext cx="5384574" cy="4058048"/>
          </a:xfrm>
          <a:prstGeom prst="rect">
            <a:avLst/>
          </a:prstGeom>
          <a:noFill/>
          <a:ln>
            <a:noFill/>
          </a:ln>
        </p:spPr>
      </p:pic>
      <p:sp>
        <p:nvSpPr>
          <p:cNvPr id="5" name="TextBox 4">
            <a:extLst>
              <a:ext uri="{FF2B5EF4-FFF2-40B4-BE49-F238E27FC236}">
                <a16:creationId xmlns:a16="http://schemas.microsoft.com/office/drawing/2014/main" id="{EEBF9B29-BFD1-344A-333C-654CEF2B01DD}"/>
              </a:ext>
            </a:extLst>
          </p:cNvPr>
          <p:cNvSpPr txBox="1"/>
          <p:nvPr/>
        </p:nvSpPr>
        <p:spPr>
          <a:xfrm>
            <a:off x="127000" y="2458889"/>
            <a:ext cx="5683250" cy="3477875"/>
          </a:xfrm>
          <a:prstGeom prst="rect">
            <a:avLst/>
          </a:prstGeom>
          <a:noFill/>
        </p:spPr>
        <p:txBody>
          <a:bodyPr wrap="square" rtlCol="0">
            <a:spAutoFit/>
          </a:bodyPr>
          <a:lstStyle/>
          <a:p>
            <a:r>
              <a:rPr lang="et-EE" sz="2000" dirty="0">
                <a:effectLst/>
                <a:latin typeface="Calibri" panose="020F0502020204030204" pitchFamily="34" charset="0"/>
                <a:ea typeface="Times New Roman" panose="02020603050405020304" pitchFamily="18" charset="0"/>
                <a:cs typeface="Times New Roman" panose="02020603050405020304" pitchFamily="18" charset="0"/>
              </a:rPr>
              <a:t>Ühekihilise </a:t>
            </a:r>
            <a:r>
              <a:rPr lang="et-EE" sz="2000" dirty="0" err="1">
                <a:effectLst/>
                <a:latin typeface="Calibri" panose="020F0502020204030204" pitchFamily="34" charset="0"/>
                <a:ea typeface="Times New Roman" panose="02020603050405020304" pitchFamily="18" charset="0"/>
                <a:cs typeface="Times New Roman" panose="02020603050405020304" pitchFamily="18" charset="0"/>
              </a:rPr>
              <a:t>gravitatsioonilise</a:t>
            </a: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 ülalt alla filtriva, kandekihi, vesiuhutava ning suure takistusega drenaažisüsteemiga kiirfiltri skeem: 1 – filtribassein, 2 – sissevooluvee jaotuskanal (</a:t>
            </a:r>
            <a:r>
              <a:rPr lang="et-EE" sz="2000" dirty="0" err="1">
                <a:effectLst/>
                <a:latin typeface="Calibri" panose="020F0502020204030204" pitchFamily="34" charset="0"/>
                <a:ea typeface="Times New Roman" panose="02020603050405020304" pitchFamily="18" charset="0"/>
                <a:cs typeface="Times New Roman" panose="02020603050405020304" pitchFamily="18" charset="0"/>
              </a:rPr>
              <a:t>uhtevee</a:t>
            </a: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 kogumiskanal), 3 – sissevooluvee jaotusrennid (</a:t>
            </a:r>
            <a:r>
              <a:rPr lang="et-EE" sz="2000" dirty="0" err="1">
                <a:effectLst/>
                <a:latin typeface="Calibri" panose="020F0502020204030204" pitchFamily="34" charset="0"/>
                <a:ea typeface="Times New Roman" panose="02020603050405020304" pitchFamily="18" charset="0"/>
                <a:cs typeface="Times New Roman" panose="02020603050405020304" pitchFamily="18" charset="0"/>
              </a:rPr>
              <a:t>uhtevee</a:t>
            </a: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 kogumisrennid), 4 – sissevoolutorustik, 5 – filterkiht, 6 – kandekiht, 7 – filtraadi kogumistorustik (</a:t>
            </a:r>
            <a:r>
              <a:rPr lang="et-EE" sz="2000" dirty="0" err="1">
                <a:effectLst/>
                <a:latin typeface="Calibri" panose="020F0502020204030204" pitchFamily="34" charset="0"/>
                <a:ea typeface="Times New Roman" panose="02020603050405020304" pitchFamily="18" charset="0"/>
                <a:cs typeface="Times New Roman" panose="02020603050405020304" pitchFamily="18" charset="0"/>
              </a:rPr>
              <a:t>uhtevee</a:t>
            </a: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 jaotustorustik), 8 – perforeeritud </a:t>
            </a:r>
            <a:r>
              <a:rPr lang="et-EE" sz="2000" dirty="0" err="1">
                <a:effectLst/>
                <a:latin typeface="Calibri" panose="020F0502020204030204" pitchFamily="34" charset="0"/>
                <a:ea typeface="Times New Roman" panose="02020603050405020304" pitchFamily="18" charset="0"/>
                <a:cs typeface="Times New Roman" panose="02020603050405020304" pitchFamily="18" charset="0"/>
              </a:rPr>
              <a:t>filtraadikogumistorustik</a:t>
            </a: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 (</a:t>
            </a:r>
            <a:r>
              <a:rPr lang="et-EE" sz="2000" dirty="0" err="1">
                <a:effectLst/>
                <a:latin typeface="Calibri" panose="020F0502020204030204" pitchFamily="34" charset="0"/>
                <a:ea typeface="Times New Roman" panose="02020603050405020304" pitchFamily="18" charset="0"/>
                <a:cs typeface="Times New Roman" panose="02020603050405020304" pitchFamily="18" charset="0"/>
              </a:rPr>
              <a:t>uhtevee</a:t>
            </a: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 jaotustorustik), 9 – filtraadi väljavoolutorustik, 10 – </a:t>
            </a:r>
            <a:r>
              <a:rPr lang="et-EE" sz="2000" dirty="0" err="1">
                <a:effectLst/>
                <a:latin typeface="Calibri" panose="020F0502020204030204" pitchFamily="34" charset="0"/>
                <a:ea typeface="Times New Roman" panose="02020603050405020304" pitchFamily="18" charset="0"/>
                <a:cs typeface="Times New Roman" panose="02020603050405020304" pitchFamily="18" charset="0"/>
              </a:rPr>
              <a:t>uhtevee</a:t>
            </a: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 äravoolutorustik, 11 – </a:t>
            </a:r>
            <a:r>
              <a:rPr lang="et-EE" sz="2000" dirty="0" err="1">
                <a:effectLst/>
                <a:latin typeface="Calibri" panose="020F0502020204030204" pitchFamily="34" charset="0"/>
                <a:ea typeface="Times New Roman" panose="02020603050405020304" pitchFamily="18" charset="0"/>
                <a:cs typeface="Times New Roman" panose="02020603050405020304" pitchFamily="18" charset="0"/>
              </a:rPr>
              <a:t>uhtevee</a:t>
            </a:r>
            <a:r>
              <a:rPr lang="et-EE" sz="2000" dirty="0">
                <a:effectLst/>
                <a:latin typeface="Calibri" panose="020F0502020204030204" pitchFamily="34" charset="0"/>
                <a:ea typeface="Times New Roman" panose="02020603050405020304" pitchFamily="18" charset="0"/>
                <a:cs typeface="Times New Roman" panose="02020603050405020304" pitchFamily="18" charset="0"/>
              </a:rPr>
              <a:t> sissevoolutorustik </a:t>
            </a:r>
            <a:endParaRPr lang="en-EE" sz="2000" dirty="0"/>
          </a:p>
        </p:txBody>
      </p:sp>
    </p:spTree>
    <p:extLst>
      <p:ext uri="{BB962C8B-B14F-4D97-AF65-F5344CB8AC3E}">
        <p14:creationId xmlns:p14="http://schemas.microsoft.com/office/powerpoint/2010/main" val="2555636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Teraliste filtrite lahendusi (2)</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1"/>
            <a:ext cx="11417300" cy="1299370"/>
          </a:xfrm>
        </p:spPr>
        <p:txBody>
          <a:bodyPr>
            <a:normAutofit/>
          </a:bodyPr>
          <a:lstStyle/>
          <a:p>
            <a:pPr marL="0" indent="0">
              <a:buNone/>
            </a:pP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Väiksemates puhastites, tootmisvee ning suure soolasisaldusega talvise sademevee puhastamisel on levinud survefiltrid. Need on silindrilised, metallist või plastist mahutid hermeetiliselt suletavate luukidega filtermaterjali sisse- ja väljalaadimiseks. </a:t>
            </a:r>
            <a:endParaRPr lang="en-EE" sz="3600" dirty="0"/>
          </a:p>
        </p:txBody>
      </p:sp>
      <p:pic>
        <p:nvPicPr>
          <p:cNvPr id="4" name="Picture 3" descr="A diagram of a machine&#10;&#10;Description automatically generated with low confidence">
            <a:extLst>
              <a:ext uri="{FF2B5EF4-FFF2-40B4-BE49-F238E27FC236}">
                <a16:creationId xmlns:a16="http://schemas.microsoft.com/office/drawing/2014/main" id="{221A2FB1-EA11-1091-32A9-0756D65D99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0587" y="2307831"/>
            <a:ext cx="2671763" cy="4416023"/>
          </a:xfrm>
          <a:prstGeom prst="rect">
            <a:avLst/>
          </a:prstGeom>
          <a:noFill/>
        </p:spPr>
      </p:pic>
      <p:sp>
        <p:nvSpPr>
          <p:cNvPr id="5" name="TextBox 4">
            <a:extLst>
              <a:ext uri="{FF2B5EF4-FFF2-40B4-BE49-F238E27FC236}">
                <a16:creationId xmlns:a16="http://schemas.microsoft.com/office/drawing/2014/main" id="{00D93037-B21D-1020-74C9-4FFE91167084}"/>
              </a:ext>
            </a:extLst>
          </p:cNvPr>
          <p:cNvSpPr txBox="1"/>
          <p:nvPr/>
        </p:nvSpPr>
        <p:spPr>
          <a:xfrm>
            <a:off x="127000" y="2552701"/>
            <a:ext cx="7100887" cy="1938992"/>
          </a:xfrm>
          <a:prstGeom prst="rect">
            <a:avLst/>
          </a:prstGeom>
          <a:noFill/>
        </p:spPr>
        <p:txBody>
          <a:bodyPr wrap="square" rtlCol="0">
            <a:spAutoFit/>
          </a:bodyPr>
          <a:lstStyle/>
          <a:p>
            <a:r>
              <a:rPr lang="et-EE" sz="2400" dirty="0">
                <a:effectLst/>
                <a:latin typeface="Calibri" panose="020F0502020204030204" pitchFamily="34" charset="0"/>
                <a:ea typeface="Times New Roman" panose="02020603050405020304" pitchFamily="18" charset="0"/>
                <a:cs typeface="Times New Roman" panose="02020603050405020304" pitchFamily="18" charset="0"/>
              </a:rPr>
              <a:t>Vertikaalse survefiltri skeem: 1 – silindriline mahuti, 2 ja 3 – luuk, 4 – toor- ja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uhtevee</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sissevool, 5 – filtraadi väljavool, 6 –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uhtevee</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äravool, 7 – nn esimese filtraadi äravool, 8 – õhueraldustoru, 9 – tühjendustoru, 10 – äravoolud kanalisatsiooni [2]</a:t>
            </a:r>
            <a:r>
              <a:rPr lang="en-EE" sz="2400" dirty="0">
                <a:effectLst/>
              </a:rPr>
              <a:t> </a:t>
            </a:r>
            <a:endParaRPr lang="en-EE" sz="2400" dirty="0"/>
          </a:p>
        </p:txBody>
      </p:sp>
    </p:spTree>
    <p:extLst>
      <p:ext uri="{BB962C8B-B14F-4D97-AF65-F5344CB8AC3E}">
        <p14:creationId xmlns:p14="http://schemas.microsoft.com/office/powerpoint/2010/main" val="1193987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Teraliste filtrite lahendusi (3)</a:t>
            </a:r>
          </a:p>
        </p:txBody>
      </p:sp>
      <p:sp>
        <p:nvSpPr>
          <p:cNvPr id="3" name="Content Placeholder 2">
            <a:extLst>
              <a:ext uri="{FF2B5EF4-FFF2-40B4-BE49-F238E27FC236}">
                <a16:creationId xmlns:a16="http://schemas.microsoft.com/office/drawing/2014/main" id="{717C5C77-5017-638D-3FBC-8BF268B549D3}"/>
              </a:ext>
            </a:extLst>
          </p:cNvPr>
          <p:cNvSpPr>
            <a:spLocks noGrp="1"/>
          </p:cNvSpPr>
          <p:nvPr>
            <p:ph idx="1"/>
          </p:nvPr>
        </p:nvSpPr>
        <p:spPr>
          <a:xfrm>
            <a:off x="127000" y="1253331"/>
            <a:ext cx="7588251" cy="2937670"/>
          </a:xfrm>
        </p:spPr>
        <p:txBody>
          <a:bodyPr>
            <a:normAutofit/>
          </a:bodyPr>
          <a:lstStyle/>
          <a:p>
            <a:pPr marL="0" indent="0">
              <a:buNone/>
            </a:pPr>
            <a:r>
              <a:rPr lang="et-EE" sz="2400" i="1" dirty="0" err="1">
                <a:effectLst/>
                <a:latin typeface="Calibri" panose="020F0502020204030204" pitchFamily="34" charset="0"/>
                <a:ea typeface="Times New Roman" panose="02020603050405020304" pitchFamily="18" charset="0"/>
                <a:cs typeface="Times New Roman" panose="02020603050405020304" pitchFamily="18" charset="0"/>
              </a:rPr>
              <a:t>DynaSand</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-filter on vertikaalse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keskkanaliga</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silindriline mahuti, millesse toorvesi juhitakse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keskkanali</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kaudu filterkihi alla ning filtrimine toimub alt üles. </a:t>
            </a:r>
            <a:endParaRPr lang="en-EE" sz="3600" dirty="0"/>
          </a:p>
        </p:txBody>
      </p:sp>
      <p:pic>
        <p:nvPicPr>
          <p:cNvPr id="4" name="Picture 3" descr="A picture containing screenshot, parallel, drawing, design&#10;&#10;Description automatically generated">
            <a:extLst>
              <a:ext uri="{FF2B5EF4-FFF2-40B4-BE49-F238E27FC236}">
                <a16:creationId xmlns:a16="http://schemas.microsoft.com/office/drawing/2014/main" id="{D4122E61-A48A-F9C4-2DB8-FDF89A22BD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1" y="1626078"/>
            <a:ext cx="3657600" cy="5213660"/>
          </a:xfrm>
          <a:prstGeom prst="rect">
            <a:avLst/>
          </a:prstGeom>
          <a:noFill/>
        </p:spPr>
      </p:pic>
      <p:sp>
        <p:nvSpPr>
          <p:cNvPr id="5" name="TextBox 4">
            <a:extLst>
              <a:ext uri="{FF2B5EF4-FFF2-40B4-BE49-F238E27FC236}">
                <a16:creationId xmlns:a16="http://schemas.microsoft.com/office/drawing/2014/main" id="{29A5E69E-0922-33C4-9D99-26B3CDAA7064}"/>
              </a:ext>
            </a:extLst>
          </p:cNvPr>
          <p:cNvSpPr txBox="1"/>
          <p:nvPr/>
        </p:nvSpPr>
        <p:spPr>
          <a:xfrm>
            <a:off x="127000" y="4019550"/>
            <a:ext cx="7067550" cy="1938992"/>
          </a:xfrm>
          <a:prstGeom prst="rect">
            <a:avLst/>
          </a:prstGeom>
          <a:noFill/>
        </p:spPr>
        <p:txBody>
          <a:bodyPr wrap="square" rtlCol="0">
            <a:spAutoFit/>
          </a:bodyPr>
          <a:lstStyle/>
          <a:p>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DynaSand</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-filtri skeem: I –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keskkanali</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laiend toorvee sissevooluks, 2 – filtraadi väljavool, 3 – kooniline põhi määrdunud filtermaterjali kogumiseks, 4 – õhktõstuk, 5, 6 – liivapesur, 7 –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uhtevee</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äravool, 8 – pestud liiv filterkihi peal, 9 – juhtimiskilp </a:t>
            </a:r>
            <a:endParaRPr lang="en-EE" sz="2400" dirty="0"/>
          </a:p>
        </p:txBody>
      </p:sp>
    </p:spTree>
    <p:extLst>
      <p:ext uri="{BB962C8B-B14F-4D97-AF65-F5344CB8AC3E}">
        <p14:creationId xmlns:p14="http://schemas.microsoft.com/office/powerpoint/2010/main" val="950933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7"/>
            <a:ext cx="11861800" cy="323054"/>
          </a:xfrm>
        </p:spPr>
        <p:txBody>
          <a:bodyPr>
            <a:normAutofit fontScale="90000"/>
          </a:bodyPr>
          <a:lstStyle/>
          <a:p>
            <a:r>
              <a:rPr lang="en-EE" dirty="0"/>
              <a:t>Ketasfiltrid (1)</a:t>
            </a:r>
          </a:p>
        </p:txBody>
      </p:sp>
      <p:pic>
        <p:nvPicPr>
          <p:cNvPr id="4" name="Content Placeholder 3" descr="A diagram of a machine&#10;&#10;Description automatically generated">
            <a:extLst>
              <a:ext uri="{FF2B5EF4-FFF2-40B4-BE49-F238E27FC236}">
                <a16:creationId xmlns:a16="http://schemas.microsoft.com/office/drawing/2014/main" id="{F8EF8E3D-0004-F9D2-EDF9-3C4C1E4971A1}"/>
              </a:ext>
            </a:extLst>
          </p:cNvPr>
          <p:cNvPicPr>
            <a:picLocks noGrp="1" noChangeAspect="1"/>
          </p:cNvPicPr>
          <p:nvPr>
            <p:ph idx="1"/>
          </p:nvPr>
        </p:nvPicPr>
        <p:blipFill>
          <a:blip r:embed="rId3"/>
          <a:stretch>
            <a:fillRect/>
          </a:stretch>
        </p:blipFill>
        <p:spPr>
          <a:xfrm>
            <a:off x="3342093" y="72481"/>
            <a:ext cx="6917514" cy="5453062"/>
          </a:xfrm>
          <a:prstGeom prst="rect">
            <a:avLst/>
          </a:prstGeom>
        </p:spPr>
      </p:pic>
      <p:sp>
        <p:nvSpPr>
          <p:cNvPr id="5" name="TextBox 4">
            <a:extLst>
              <a:ext uri="{FF2B5EF4-FFF2-40B4-BE49-F238E27FC236}">
                <a16:creationId xmlns:a16="http://schemas.microsoft.com/office/drawing/2014/main" id="{2DCCD13A-5F98-1A83-07AC-FD67764F7CEE}"/>
              </a:ext>
            </a:extLst>
          </p:cNvPr>
          <p:cNvSpPr txBox="1"/>
          <p:nvPr/>
        </p:nvSpPr>
        <p:spPr>
          <a:xfrm>
            <a:off x="323850" y="5892856"/>
            <a:ext cx="11468099" cy="830997"/>
          </a:xfrm>
          <a:prstGeom prst="rect">
            <a:avLst/>
          </a:prstGeom>
          <a:noFill/>
        </p:spPr>
        <p:txBody>
          <a:bodyPr wrap="square" rtlCol="0">
            <a:spAutoFit/>
          </a:bodyPr>
          <a:lstStyle/>
          <a:p>
            <a:r>
              <a:rPr lang="et-EE" sz="2400" dirty="0">
                <a:effectLst/>
                <a:latin typeface="Calibri" panose="020F0502020204030204" pitchFamily="34" charset="0"/>
                <a:ea typeface="Times New Roman" panose="02020603050405020304" pitchFamily="18" charset="0"/>
                <a:cs typeface="Times New Roman" panose="02020603050405020304" pitchFamily="18" charset="0"/>
              </a:rPr>
              <a:t>Ketasfiltrite jagunemine: filtrid, kus vesi voolab seest väljapoole (</a:t>
            </a:r>
            <a:r>
              <a:rPr lang="et-EE" sz="2400" dirty="0" err="1">
                <a:effectLst/>
                <a:latin typeface="Calibri" panose="020F0502020204030204" pitchFamily="34" charset="0"/>
                <a:ea typeface="Times New Roman" panose="02020603050405020304" pitchFamily="18" charset="0"/>
                <a:cs typeface="Times New Roman" panose="02020603050405020304" pitchFamily="18" charset="0"/>
              </a:rPr>
              <a:t>Hydrotech</a:t>
            </a:r>
            <a:r>
              <a:rPr lang="et-EE" sz="2400" dirty="0">
                <a:effectLst/>
                <a:latin typeface="Calibri" panose="020F0502020204030204" pitchFamily="34" charset="0"/>
                <a:ea typeface="Times New Roman" panose="02020603050405020304" pitchFamily="18" charset="0"/>
                <a:cs typeface="Times New Roman" panose="02020603050405020304" pitchFamily="18" charset="0"/>
              </a:rPr>
              <a:t>)  ja filtrid, kus vesi voolab väljast sissepoole </a:t>
            </a:r>
            <a:endParaRPr lang="en-EE" sz="2400" dirty="0"/>
          </a:p>
        </p:txBody>
      </p:sp>
    </p:spTree>
    <p:extLst>
      <p:ext uri="{BB962C8B-B14F-4D97-AF65-F5344CB8AC3E}">
        <p14:creationId xmlns:p14="http://schemas.microsoft.com/office/powerpoint/2010/main" val="645567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CFC1-10CF-D0C5-5E4D-F53AF3A44D58}"/>
              </a:ext>
            </a:extLst>
          </p:cNvPr>
          <p:cNvSpPr>
            <a:spLocks noGrp="1"/>
          </p:cNvSpPr>
          <p:nvPr>
            <p:ph type="title"/>
          </p:nvPr>
        </p:nvSpPr>
        <p:spPr>
          <a:xfrm>
            <a:off x="127000" y="134146"/>
            <a:ext cx="11861800" cy="985045"/>
          </a:xfrm>
        </p:spPr>
        <p:txBody>
          <a:bodyPr/>
          <a:lstStyle/>
          <a:p>
            <a:r>
              <a:rPr lang="en-EE" dirty="0"/>
              <a:t>Ketasfiltrid (2)</a:t>
            </a:r>
          </a:p>
        </p:txBody>
      </p:sp>
      <p:pic>
        <p:nvPicPr>
          <p:cNvPr id="4" name="Content Placeholder 3" descr="A diagram of a process&#10;&#10;Description automatically generated">
            <a:extLst>
              <a:ext uri="{FF2B5EF4-FFF2-40B4-BE49-F238E27FC236}">
                <a16:creationId xmlns:a16="http://schemas.microsoft.com/office/drawing/2014/main" id="{2A0C4776-71BF-4C33-E002-BA150BEA97E1}"/>
              </a:ext>
            </a:extLst>
          </p:cNvPr>
          <p:cNvPicPr>
            <a:picLocks noGrp="1" noChangeAspect="1"/>
          </p:cNvPicPr>
          <p:nvPr>
            <p:ph idx="1"/>
          </p:nvPr>
        </p:nvPicPr>
        <p:blipFill>
          <a:blip r:embed="rId3"/>
          <a:stretch>
            <a:fillRect/>
          </a:stretch>
        </p:blipFill>
        <p:spPr>
          <a:xfrm>
            <a:off x="966275" y="1119191"/>
            <a:ext cx="8977825" cy="4736678"/>
          </a:xfrm>
          <a:prstGeom prst="rect">
            <a:avLst/>
          </a:prstGeom>
        </p:spPr>
      </p:pic>
      <p:sp>
        <p:nvSpPr>
          <p:cNvPr id="5" name="TextBox 4">
            <a:extLst>
              <a:ext uri="{FF2B5EF4-FFF2-40B4-BE49-F238E27FC236}">
                <a16:creationId xmlns:a16="http://schemas.microsoft.com/office/drawing/2014/main" id="{0565CE52-65EA-2F49-4BB6-B290689586AA}"/>
              </a:ext>
            </a:extLst>
          </p:cNvPr>
          <p:cNvSpPr txBox="1"/>
          <p:nvPr/>
        </p:nvSpPr>
        <p:spPr>
          <a:xfrm>
            <a:off x="127000" y="5934671"/>
            <a:ext cx="11550650" cy="1200329"/>
          </a:xfrm>
          <a:prstGeom prst="rect">
            <a:avLst/>
          </a:prstGeom>
          <a:noFill/>
        </p:spPr>
        <p:txBody>
          <a:bodyPr wrap="square" rtlCol="0">
            <a:spAutoFit/>
          </a:bodyPr>
          <a:lstStyle/>
          <a:p>
            <a:r>
              <a:rPr lang="et-EE" sz="2400" i="1" dirty="0">
                <a:effectLst/>
                <a:latin typeface="Calibri" panose="020F0502020204030204" pitchFamily="34" charset="0"/>
                <a:ea typeface="Calibri" panose="020F0502020204030204" pitchFamily="34" charset="0"/>
                <a:cs typeface="Times New Roman" panose="02020603050405020304" pitchFamily="18" charset="0"/>
              </a:rPr>
              <a:t>Vee </a:t>
            </a:r>
            <a:r>
              <a:rPr lang="et-EE" sz="2400" i="1" dirty="0" err="1">
                <a:effectLst/>
                <a:latin typeface="Calibri" panose="020F0502020204030204" pitchFamily="34" charset="0"/>
                <a:ea typeface="Calibri" panose="020F0502020204030204" pitchFamily="34" charset="0"/>
                <a:cs typeface="Times New Roman" panose="02020603050405020304" pitchFamily="18" charset="0"/>
              </a:rPr>
              <a:t>järelpuhastus</a:t>
            </a:r>
            <a:r>
              <a:rPr lang="et-EE" sz="2400" i="1" dirty="0">
                <a:effectLst/>
                <a:latin typeface="Calibri" panose="020F0502020204030204" pitchFamily="34" charset="0"/>
                <a:ea typeface="Calibri" panose="020F0502020204030204" pitchFamily="34" charset="0"/>
                <a:cs typeface="Times New Roman" panose="02020603050405020304" pitchFamily="18" charset="0"/>
              </a:rPr>
              <a:t>: a - ainult ketasfiltriga; </a:t>
            </a:r>
            <a:r>
              <a:rPr lang="et-EE" sz="2400" i="1" dirty="0" err="1">
                <a:effectLst/>
                <a:latin typeface="Calibri" panose="020F0502020204030204" pitchFamily="34" charset="0"/>
                <a:ea typeface="Calibri" panose="020F0502020204030204" pitchFamily="34" charset="0"/>
                <a:cs typeface="Times New Roman" panose="02020603050405020304" pitchFamily="18" charset="0"/>
              </a:rPr>
              <a:t>b</a:t>
            </a:r>
            <a:r>
              <a:rPr lang="et-EE" sz="2400" i="1" dirty="0">
                <a:effectLst/>
                <a:latin typeface="Calibri" panose="020F0502020204030204" pitchFamily="34" charset="0"/>
                <a:ea typeface="Calibri" panose="020F0502020204030204" pitchFamily="34" charset="0"/>
                <a:cs typeface="Times New Roman" panose="02020603050405020304" pitchFamily="18" charset="0"/>
              </a:rPr>
              <a:t> - üheastmelise keemilise eeltöötluse ja ketasfiltriga; c - kaheastmelise eeltöötluse ja ketasfiltriga  järgi</a:t>
            </a:r>
            <a:endParaRPr lang="en-EE" sz="24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EE" sz="2400" dirty="0"/>
          </a:p>
        </p:txBody>
      </p:sp>
    </p:spTree>
    <p:extLst>
      <p:ext uri="{BB962C8B-B14F-4D97-AF65-F5344CB8AC3E}">
        <p14:creationId xmlns:p14="http://schemas.microsoft.com/office/powerpoint/2010/main" val="1198400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3285</Words>
  <Application>Microsoft Macintosh PowerPoint</Application>
  <PresentationFormat>Widescreen</PresentationFormat>
  <Paragraphs>142</Paragraphs>
  <Slides>22</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AdvOT7d6df7ab.I</vt:lpstr>
      <vt:lpstr>Arial</vt:lpstr>
      <vt:lpstr>Calibri</vt:lpstr>
      <vt:lpstr>Noto Sans Symbols</vt:lpstr>
      <vt:lpstr>Open Sans</vt:lpstr>
      <vt:lpstr>Open Sans bold</vt:lpstr>
      <vt:lpstr>Open Sans semibold</vt:lpstr>
      <vt:lpstr>Symbol</vt:lpstr>
      <vt:lpstr>Office Theme</vt:lpstr>
      <vt:lpstr>Sissejuhatus reoveepuhastusse</vt:lpstr>
      <vt:lpstr>Järelpuhastuse motivaatorid</vt:lpstr>
      <vt:lpstr>Peamised järelpuhastustehnoloogiad</vt:lpstr>
      <vt:lpstr>Filtrimine</vt:lpstr>
      <vt:lpstr>Teraliste filtrite lahendusi (1)</vt:lpstr>
      <vt:lpstr>Teraliste filtrite lahendusi (2)</vt:lpstr>
      <vt:lpstr>Teraliste filtrite lahendusi (3)</vt:lpstr>
      <vt:lpstr>Ketasfiltrid (1)</vt:lpstr>
      <vt:lpstr>Ketasfiltrid (2)</vt:lpstr>
      <vt:lpstr>Adsorptsioon (1)</vt:lpstr>
      <vt:lpstr>Adsorptsioon (2)</vt:lpstr>
      <vt:lpstr>Adsorptsioon (3)</vt:lpstr>
      <vt:lpstr>Pulbrilise aktiivsöe kasutamine</vt:lpstr>
      <vt:lpstr>Graanulaktiivsöe kasutamine</vt:lpstr>
      <vt:lpstr>Desinfitseerimine</vt:lpstr>
      <vt:lpstr>Kloorimine</vt:lpstr>
      <vt:lpstr>UV töötlus</vt:lpstr>
      <vt:lpstr>Osoneerimine</vt:lpstr>
      <vt:lpstr>Membraanfiltrid</vt:lpstr>
      <vt:lpstr>Membraanfiltrid</vt:lpstr>
      <vt:lpstr>Membraanbioreaktor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Sissejuhatus reoveepuhastusse</dc:title>
  <dc:creator>Erki Lember</dc:creator>
  <cp:lastModifiedBy>Erki Lember</cp:lastModifiedBy>
  <cp:revision>18</cp:revision>
  <dcterms:created xsi:type="dcterms:W3CDTF">2023-09-05T08:30:28Z</dcterms:created>
  <dcterms:modified xsi:type="dcterms:W3CDTF">2025-02-04T05:36:50Z</dcterms:modified>
</cp:coreProperties>
</file>