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65" r:id="rId3"/>
    <p:sldId id="259" r:id="rId4"/>
    <p:sldId id="267" r:id="rId5"/>
    <p:sldId id="266" r:id="rId6"/>
    <p:sldId id="257" r:id="rId7"/>
    <p:sldId id="262" r:id="rId8"/>
    <p:sldId id="263" r:id="rId9"/>
    <p:sldId id="264" r:id="rId10"/>
    <p:sldId id="260" r:id="rId11"/>
    <p:sldId id="261" r:id="rId12"/>
    <p:sldId id="258" r:id="rId1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4BE59-7130-4A2B-99BD-8670673A9090}" type="datetimeFigureOut">
              <a:rPr lang="et-EE" smtClean="0"/>
              <a:t>23.11.2015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B0054-2D76-4D84-9B3F-1B8C6165AF8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99853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F425-9836-44D7-A511-243F08D2A168}" type="datetime1">
              <a:rPr lang="et-EE" smtClean="0"/>
              <a:t>23.11.2015</a:t>
            </a:fld>
            <a:endParaRPr lang="et-E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‹#›</a:t>
            </a:fld>
            <a:endParaRPr lang="et-E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7FE0C-1076-4A11-AF95-E208AF1260B7}" type="datetime1">
              <a:rPr lang="et-EE" smtClean="0"/>
              <a:t>23.11.2015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BA119-2456-4BE8-94E0-2B038E93D5E5}" type="datetime1">
              <a:rPr lang="et-EE" smtClean="0"/>
              <a:t>23.11.2015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490D-64CC-4C1D-A909-4893FEBFF1C2}" type="datetime1">
              <a:rPr lang="et-EE" smtClean="0"/>
              <a:t>23.11.2015</a:t>
            </a:fld>
            <a:endParaRPr lang="et-E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‹#›</a:t>
            </a:fld>
            <a:endParaRPr lang="et-E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F731-72A4-4900-947D-4FDB277F4455}" type="datetime1">
              <a:rPr lang="et-EE" smtClean="0"/>
              <a:t>23.11.2015</a:t>
            </a:fld>
            <a:endParaRPr lang="et-E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‹#›</a:t>
            </a:fld>
            <a:endParaRPr lang="et-E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DBA2-4972-4FEA-ACF0-ED45FD405B50}" type="datetime1">
              <a:rPr lang="et-EE" smtClean="0"/>
              <a:t>23.11.2015</a:t>
            </a:fld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48585-B7D3-4522-81A2-0B5DE53E00F6}" type="datetime1">
              <a:rPr lang="et-EE" smtClean="0"/>
              <a:t>23.11.2015</a:t>
            </a:fld>
            <a:endParaRPr lang="et-E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‹#›</a:t>
            </a:fld>
            <a:endParaRPr lang="et-E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AFC57-8602-4472-BDD8-A7BFC5027997}" type="datetime1">
              <a:rPr lang="et-EE" smtClean="0"/>
              <a:t>23.11.2015</a:t>
            </a:fld>
            <a:endParaRPr lang="et-E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‹#›</a:t>
            </a:fld>
            <a:endParaRPr lang="et-E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C60A-EA1D-4ECA-B651-46DE6449B496}" type="datetime1">
              <a:rPr lang="et-EE" smtClean="0"/>
              <a:t>23.11.2015</a:t>
            </a:fld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‹#›</a:t>
            </a:fld>
            <a:endParaRPr lang="et-E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8665F-959B-4B66-BE2F-D4F338CFC311}" type="datetime1">
              <a:rPr lang="et-EE" smtClean="0"/>
              <a:t>23.11.2015</a:t>
            </a:fld>
            <a:endParaRPr lang="et-E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‹#›</a:t>
            </a:fld>
            <a:endParaRPr lang="et-E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9B71-E72E-4E74-A315-3FD61C25ADB2}" type="datetime1">
              <a:rPr lang="et-EE" smtClean="0"/>
              <a:t>23.11.2015</a:t>
            </a:fld>
            <a:endParaRPr lang="et-E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‹#›</a:t>
            </a:fld>
            <a:endParaRPr lang="et-E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5DCEC36-E53A-4F95-84F2-4FD326E1D8A8}" type="datetime1">
              <a:rPr lang="et-EE" smtClean="0"/>
              <a:t>23.11.2015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r>
              <a:rPr lang="et-EE" smtClean="0"/>
              <a:t>Intelligentsed transpordisüsteemid. Viive Kirsipuu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2D31B2F1-8132-437A-A91C-7DEFF18C141C}" type="slidenum">
              <a:rPr lang="et-EE" smtClean="0"/>
              <a:t>‹#›</a:t>
            </a:fld>
            <a:endParaRPr lang="et-E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xUriServ/LexUriServ.do?uri=OJ:C:2011:351E:0169:0171:ET:PDF" TargetMode="External"/><Relationship Id="rId2" Type="http://schemas.openxmlformats.org/officeDocument/2006/relationships/hyperlink" Target="http://www.teed.ee/et/intelligentsed-transpordisuesteemid-its/uldinf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Intelligentsed Transpordisüsteemid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Viive Kirsipuu</a:t>
            </a:r>
          </a:p>
          <a:p>
            <a:r>
              <a:rPr lang="et-EE" dirty="0" smtClean="0"/>
              <a:t>2012</a:t>
            </a:r>
            <a:endParaRPr lang="et-EE" dirty="0"/>
          </a:p>
        </p:txBody>
      </p:sp>
      <p:grpSp>
        <p:nvGrpSpPr>
          <p:cNvPr id="5" name="Rühm 4"/>
          <p:cNvGrpSpPr/>
          <p:nvPr/>
        </p:nvGrpSpPr>
        <p:grpSpPr>
          <a:xfrm>
            <a:off x="7020272" y="465747"/>
            <a:ext cx="1603376" cy="1477328"/>
            <a:chOff x="7020272" y="465747"/>
            <a:chExt cx="1603376" cy="1477328"/>
          </a:xfrm>
        </p:grpSpPr>
        <p:sp>
          <p:nvSpPr>
            <p:cNvPr id="6" name="TextBox 5"/>
            <p:cNvSpPr txBox="1"/>
            <p:nvPr/>
          </p:nvSpPr>
          <p:spPr>
            <a:xfrm>
              <a:off x="7020272" y="465747"/>
              <a:ext cx="1603375" cy="1477328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endParaRPr lang="et-EE" dirty="0" smtClean="0"/>
            </a:p>
            <a:p>
              <a:endParaRPr lang="et-EE" dirty="0"/>
            </a:p>
            <a:p>
              <a:endParaRPr lang="et-EE" dirty="0" smtClean="0"/>
            </a:p>
            <a:p>
              <a:endParaRPr lang="et-EE" dirty="0"/>
            </a:p>
            <a:p>
              <a:endParaRPr lang="et-EE" dirty="0"/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5216" y="543217"/>
              <a:ext cx="1588432" cy="1322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16913"/>
            <a:ext cx="4680520" cy="3136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3512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et-EE" dirty="0" smtClean="0"/>
              <a:t>Intelligentsed </a:t>
            </a:r>
            <a:r>
              <a:rPr lang="et-EE" dirty="0"/>
              <a:t>transpordisüsteemid </a:t>
            </a:r>
            <a:r>
              <a:rPr lang="et-EE" dirty="0" smtClean="0"/>
              <a:t>peaksid: </a:t>
            </a:r>
          </a:p>
          <a:p>
            <a:r>
              <a:rPr lang="et-EE" dirty="0" smtClean="0"/>
              <a:t>arvestama </a:t>
            </a:r>
            <a:r>
              <a:rPr lang="et-EE" dirty="0"/>
              <a:t>multimodaalsuse </a:t>
            </a:r>
            <a:r>
              <a:rPr lang="et-EE" dirty="0" smtClean="0"/>
              <a:t>aspekte  säästva transpordipoliitika </a:t>
            </a:r>
            <a:r>
              <a:rPr lang="et-EE" dirty="0"/>
              <a:t>eesmärkide saavutamisele kohalikul, siseriiklikul ja Euroopa </a:t>
            </a:r>
            <a:r>
              <a:rPr lang="et-EE" dirty="0" smtClean="0"/>
              <a:t>tasandil</a:t>
            </a:r>
          </a:p>
          <a:p>
            <a:r>
              <a:rPr lang="et-EE" dirty="0"/>
              <a:t>a</a:t>
            </a:r>
            <a:r>
              <a:rPr lang="et-EE" dirty="0" smtClean="0"/>
              <a:t>itama kaasatõhusate</a:t>
            </a:r>
            <a:r>
              <a:rPr lang="et-EE" dirty="0"/>
              <a:t>, ohutute </a:t>
            </a:r>
            <a:r>
              <a:rPr lang="et-EE" dirty="0" smtClean="0"/>
              <a:t>ja keskkonnasõbralike </a:t>
            </a:r>
            <a:r>
              <a:rPr lang="et-EE" dirty="0"/>
              <a:t>transporditeenuste </a:t>
            </a:r>
            <a:r>
              <a:rPr lang="et-EE" dirty="0" smtClean="0"/>
              <a:t>arendamisele</a:t>
            </a:r>
          </a:p>
          <a:p>
            <a:r>
              <a:rPr lang="et-EE" dirty="0" smtClean="0"/>
              <a:t>looma </a:t>
            </a:r>
            <a:r>
              <a:rPr lang="et-EE" dirty="0"/>
              <a:t>Euroopa tööstuse </a:t>
            </a:r>
            <a:r>
              <a:rPr lang="et-EE" dirty="0" smtClean="0"/>
              <a:t>jaoks turuvõimalusi </a:t>
            </a:r>
            <a:r>
              <a:rPr lang="et-EE" dirty="0"/>
              <a:t>ning tugevdama selle konkurentsivõimelist </a:t>
            </a:r>
            <a:r>
              <a:rPr lang="et-EE" dirty="0" smtClean="0"/>
              <a:t>baasi</a:t>
            </a:r>
            <a:endParaRPr lang="et-EE" dirty="0"/>
          </a:p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ITS peaksid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10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97728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et-EE" dirty="0" smtClean="0"/>
              <a:t>Intelligentsed </a:t>
            </a:r>
            <a:r>
              <a:rPr lang="et-EE" dirty="0"/>
              <a:t>transpordisüsteemid </a:t>
            </a:r>
            <a:r>
              <a:rPr lang="et-EE" dirty="0" smtClean="0"/>
              <a:t>võivad muu </a:t>
            </a:r>
            <a:r>
              <a:rPr lang="et-EE" dirty="0"/>
              <a:t>hulgas alternatiivsete säästvate </a:t>
            </a:r>
            <a:r>
              <a:rPr lang="et-EE" dirty="0" smtClean="0"/>
              <a:t>transpordivõimaluste: trammid</a:t>
            </a:r>
            <a:r>
              <a:rPr lang="et-EE" dirty="0"/>
              <a:t>, metroo, rongid, bussid, trollibussid, autode ühiskasutus  soodustamise </a:t>
            </a:r>
            <a:r>
              <a:rPr lang="et-EE" dirty="0" smtClean="0"/>
              <a:t>kaudu: </a:t>
            </a:r>
          </a:p>
          <a:p>
            <a:r>
              <a:rPr lang="et-EE" dirty="0" smtClean="0"/>
              <a:t>parandada </a:t>
            </a:r>
            <a:r>
              <a:rPr lang="et-EE" dirty="0"/>
              <a:t>liikumisvõimalusi </a:t>
            </a:r>
            <a:r>
              <a:rPr lang="et-EE" dirty="0" smtClean="0"/>
              <a:t>linnades</a:t>
            </a:r>
          </a:p>
          <a:p>
            <a:r>
              <a:rPr lang="et-EE" dirty="0"/>
              <a:t>v</a:t>
            </a:r>
            <a:r>
              <a:rPr lang="et-EE" dirty="0" smtClean="0"/>
              <a:t>ähendada</a:t>
            </a:r>
          </a:p>
          <a:p>
            <a:pPr lvl="1"/>
            <a:r>
              <a:rPr lang="et-EE" dirty="0" smtClean="0"/>
              <a:t> ummikuid</a:t>
            </a:r>
            <a:endParaRPr lang="et-EE" dirty="0"/>
          </a:p>
          <a:p>
            <a:pPr lvl="1"/>
            <a:r>
              <a:rPr lang="et-EE" dirty="0" smtClean="0"/>
              <a:t>süsinikdioksiidi heidet</a:t>
            </a:r>
          </a:p>
          <a:p>
            <a:pPr lvl="1"/>
            <a:r>
              <a:rPr lang="et-EE" dirty="0" smtClean="0"/>
              <a:t>energiatarbimist </a:t>
            </a:r>
          </a:p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683568" y="4876800"/>
            <a:ext cx="8064896" cy="914400"/>
          </a:xfrm>
        </p:spPr>
        <p:txBody>
          <a:bodyPr/>
          <a:lstStyle/>
          <a:p>
            <a:r>
              <a:rPr lang="et-EE" dirty="0" smtClean="0"/>
              <a:t>ITS võimalikud saavutused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11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63573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1403648" y="2075657"/>
            <a:ext cx="7344816" cy="3657599"/>
          </a:xfrm>
        </p:spPr>
        <p:txBody>
          <a:bodyPr>
            <a:normAutofit lnSpcReduction="10000"/>
          </a:bodyPr>
          <a:lstStyle/>
          <a:p>
            <a:endParaRPr lang="et-EE" dirty="0"/>
          </a:p>
          <a:p>
            <a:r>
              <a:rPr lang="en-US" dirty="0"/>
              <a:t>AS </a:t>
            </a:r>
            <a:r>
              <a:rPr lang="en-US" dirty="0" err="1"/>
              <a:t>Teede</a:t>
            </a:r>
            <a:r>
              <a:rPr lang="en-US" dirty="0"/>
              <a:t> </a:t>
            </a:r>
            <a:r>
              <a:rPr lang="en-US" dirty="0" err="1"/>
              <a:t>Tehnokeskuse</a:t>
            </a:r>
            <a:r>
              <a:rPr lang="en-US" dirty="0"/>
              <a:t> ITS </a:t>
            </a:r>
            <a:r>
              <a:rPr lang="en-US" dirty="0" err="1"/>
              <a:t>osakond</a:t>
            </a:r>
            <a:r>
              <a:rPr lang="en-US" dirty="0"/>
              <a:t> </a:t>
            </a:r>
            <a:r>
              <a:rPr lang="et-EE" dirty="0" smtClean="0">
                <a:hlinkClick r:id="rId2"/>
              </a:rPr>
              <a:t>http</a:t>
            </a:r>
            <a:r>
              <a:rPr lang="et-EE" dirty="0">
                <a:hlinkClick r:id="rId2"/>
              </a:rPr>
              <a:t>://</a:t>
            </a:r>
            <a:r>
              <a:rPr lang="et-EE" dirty="0" smtClean="0">
                <a:hlinkClick r:id="rId2"/>
              </a:rPr>
              <a:t>www.teed.ee/et/intelligentsed-transpordisuesteemid-its/uldinfo</a:t>
            </a:r>
            <a:endParaRPr lang="et-EE" dirty="0" smtClean="0"/>
          </a:p>
          <a:p>
            <a:r>
              <a:rPr lang="et-EE" dirty="0"/>
              <a:t>Euroopa Liidu nõukogu </a:t>
            </a:r>
            <a:r>
              <a:rPr lang="et-EE" dirty="0" smtClean="0"/>
              <a:t>teated Intelligentsed </a:t>
            </a:r>
            <a:r>
              <a:rPr lang="et-EE" dirty="0"/>
              <a:t>transpordisüsteemid maanteetranspordis ja liidesed teiste </a:t>
            </a:r>
            <a:r>
              <a:rPr lang="et-EE" dirty="0" smtClean="0"/>
              <a:t>transpordiliikidega. </a:t>
            </a:r>
            <a:r>
              <a:rPr lang="et-EE" dirty="0" smtClean="0">
                <a:hlinkClick r:id="rId3"/>
              </a:rPr>
              <a:t>http</a:t>
            </a:r>
            <a:r>
              <a:rPr lang="et-EE" dirty="0">
                <a:hlinkClick r:id="rId3"/>
              </a:rPr>
              <a:t>://</a:t>
            </a:r>
            <a:r>
              <a:rPr lang="et-EE" dirty="0" smtClean="0">
                <a:hlinkClick r:id="rId3"/>
              </a:rPr>
              <a:t>eur-lex.europa.eu/LexUriServ/LexUriServ.do?uri=OJ:C:2011:351E:0169:0171:ET:PDF</a:t>
            </a:r>
            <a:r>
              <a:rPr lang="et-EE" dirty="0"/>
              <a:t> </a:t>
            </a:r>
            <a:r>
              <a:rPr lang="et-EE" dirty="0" smtClean="0"/>
              <a:t>http</a:t>
            </a:r>
            <a:r>
              <a:rPr lang="et-EE" dirty="0"/>
              <a:t>://register.consilium.europa.eu/pdf/et/09/st08/st08005.et09.pdf</a:t>
            </a:r>
          </a:p>
          <a:p>
            <a:pPr marL="18288" indent="0">
              <a:buNone/>
            </a:pPr>
            <a:endParaRPr lang="et-EE" dirty="0"/>
          </a:p>
          <a:p>
            <a:endParaRPr lang="et-EE" dirty="0"/>
          </a:p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Kasutatud materjalid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12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-35970"/>
            <a:ext cx="2859087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585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effectLst/>
              </a:rPr>
              <a:t>Mõiste „intelligentsed transpordisüsteemid” tähendab info- ja sidetehnoloogia rakendamist transpordis. Kõnealuseid rakendusi töötatakse välja eri transpordiliikide jaoks, samuti nende omavahelise sidustamise tarbeks. </a:t>
            </a:r>
          </a:p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effectLst/>
              </a:rPr>
              <a:t>Intelligentsed transpordisüsteemid (ITS)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4061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r>
              <a:rPr lang="et-EE" dirty="0" smtClean="0"/>
              <a:t>ITS eesmärk on:</a:t>
            </a:r>
          </a:p>
          <a:p>
            <a:r>
              <a:rPr lang="et-EE" dirty="0" smtClean="0"/>
              <a:t> </a:t>
            </a:r>
            <a:r>
              <a:rPr lang="et-EE" dirty="0"/>
              <a:t>tagada </a:t>
            </a:r>
            <a:r>
              <a:rPr lang="et-EE" dirty="0" smtClean="0"/>
              <a:t>katkematu </a:t>
            </a:r>
            <a:r>
              <a:rPr lang="et-EE" dirty="0"/>
              <a:t>ja häireteta </a:t>
            </a:r>
            <a:r>
              <a:rPr lang="et-EE" dirty="0" smtClean="0"/>
              <a:t>veoprotsesside toimimine </a:t>
            </a:r>
          </a:p>
          <a:p>
            <a:r>
              <a:rPr lang="et-EE" dirty="0" smtClean="0"/>
              <a:t>võimaldab </a:t>
            </a:r>
            <a:r>
              <a:rPr lang="et-EE" dirty="0"/>
              <a:t>saada nõutud andmeid õiges kohas ja õigel ajal</a:t>
            </a:r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Intelligentsed transpordisüsteemid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3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90985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8288" indent="0">
              <a:buNone/>
            </a:pPr>
            <a:r>
              <a:rPr lang="et-EE" dirty="0" smtClean="0">
                <a:effectLst/>
              </a:rPr>
              <a:t>ITS osalus transpordi süsteemsel korraldamisel:</a:t>
            </a:r>
            <a:endParaRPr lang="et-EE" dirty="0">
              <a:effectLst/>
            </a:endParaRPr>
          </a:p>
          <a:p>
            <a:r>
              <a:rPr lang="et-EE" dirty="0">
                <a:effectLst/>
              </a:rPr>
              <a:t>tee-, liiklus- ja reisiandmete ning asjaomastelt kasutajatelt saadud andmete </a:t>
            </a:r>
            <a:r>
              <a:rPr lang="et-EE" dirty="0" smtClean="0">
                <a:effectLst/>
              </a:rPr>
              <a:t>optimaalne kasutamine</a:t>
            </a:r>
            <a:endParaRPr lang="et-EE" dirty="0">
              <a:effectLst/>
            </a:endParaRPr>
          </a:p>
          <a:p>
            <a:r>
              <a:rPr lang="et-EE" dirty="0" smtClean="0">
                <a:effectLst/>
              </a:rPr>
              <a:t>ümbersuunamine</a:t>
            </a:r>
            <a:r>
              <a:rPr lang="et-EE" dirty="0">
                <a:effectLst/>
              </a:rPr>
              <a:t>, koosmodaalsus ja intelligentsete transpordisüsteemide </a:t>
            </a:r>
            <a:r>
              <a:rPr lang="et-EE" dirty="0" smtClean="0">
                <a:effectLst/>
              </a:rPr>
              <a:t>teenuste optimaalne </a:t>
            </a:r>
            <a:r>
              <a:rPr lang="et-EE" dirty="0">
                <a:effectLst/>
              </a:rPr>
              <a:t>kasutamine ühendvedude puhul</a:t>
            </a:r>
          </a:p>
          <a:p>
            <a:r>
              <a:rPr lang="et-EE" dirty="0" smtClean="0">
                <a:effectLst/>
              </a:rPr>
              <a:t>liikluse </a:t>
            </a:r>
            <a:r>
              <a:rPr lang="et-EE" dirty="0">
                <a:effectLst/>
              </a:rPr>
              <a:t>ja kaubaveo korraldusega seotud intelligentsete transpordisüsteemide </a:t>
            </a:r>
            <a:r>
              <a:rPr lang="et-EE" dirty="0" smtClean="0">
                <a:effectLst/>
              </a:rPr>
              <a:t>teenuste pidevus </a:t>
            </a:r>
            <a:r>
              <a:rPr lang="et-EE" dirty="0">
                <a:effectLst/>
              </a:rPr>
              <a:t>Euroopa transpordikoridorides ja linnastutes</a:t>
            </a:r>
          </a:p>
          <a:p>
            <a:r>
              <a:rPr lang="et-EE" dirty="0" smtClean="0">
                <a:effectLst/>
              </a:rPr>
              <a:t>suurem </a:t>
            </a:r>
            <a:r>
              <a:rPr lang="et-EE" dirty="0">
                <a:effectLst/>
              </a:rPr>
              <a:t>liiklusohutus ja turvalisus</a:t>
            </a:r>
          </a:p>
          <a:p>
            <a:r>
              <a:rPr lang="et-EE" dirty="0" smtClean="0">
                <a:effectLst/>
              </a:rPr>
              <a:t>sõiduki </a:t>
            </a:r>
            <a:r>
              <a:rPr lang="et-EE" dirty="0">
                <a:effectLst/>
              </a:rPr>
              <a:t>tõhus integreerimine transpordi </a:t>
            </a:r>
            <a:r>
              <a:rPr lang="et-EE" dirty="0" smtClean="0">
                <a:effectLst/>
              </a:rPr>
              <a:t>infrastruktuuri</a:t>
            </a:r>
            <a:endParaRPr lang="et-EE" dirty="0">
              <a:effectLst/>
            </a:endParaRPr>
          </a:p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ITS arendusega kaasneb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4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04741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Kuna raudteesüsteem on ulatuslik ja keerukas, on praktilistel põhjustel osutunud vajalikuks jaotada see järgmisteks allsüsteemideks: infrastruktuur, kontroll ja signaalimine, energia, veerem, käitamise ja liikluse korraldus, korrashoid ning telemaatilised seadmed reisijate- ja kaubaveo teenuste jaoks</a:t>
            </a:r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Raudteesüsteem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0791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2133600" y="685801"/>
            <a:ext cx="6096000" cy="4327375"/>
          </a:xfrm>
        </p:spPr>
        <p:txBody>
          <a:bodyPr>
            <a:normAutofit fontScale="85000" lnSpcReduction="20000"/>
          </a:bodyPr>
          <a:lstStyle/>
          <a:p>
            <a:r>
              <a:rPr lang="et-EE" dirty="0" smtClean="0"/>
              <a:t>Sõidukite </a:t>
            </a:r>
            <a:r>
              <a:rPr lang="et-EE" dirty="0"/>
              <a:t>avastamise </a:t>
            </a:r>
            <a:r>
              <a:rPr lang="et-EE" dirty="0" smtClean="0"/>
              <a:t>süsteemid, sh </a:t>
            </a:r>
          </a:p>
          <a:p>
            <a:pPr lvl="1"/>
            <a:r>
              <a:rPr lang="et-EE" dirty="0" smtClean="0"/>
              <a:t>tuvastussüsteemid</a:t>
            </a:r>
          </a:p>
          <a:p>
            <a:pPr lvl="1"/>
            <a:r>
              <a:rPr lang="et-EE" dirty="0"/>
              <a:t>l</a:t>
            </a:r>
            <a:r>
              <a:rPr lang="et-EE" dirty="0" smtClean="0"/>
              <a:t>iiklusloenduse süsteemid </a:t>
            </a:r>
          </a:p>
          <a:p>
            <a:pPr lvl="1"/>
            <a:r>
              <a:rPr lang="et-EE" dirty="0" smtClean="0"/>
              <a:t>kaalumise süsteemid</a:t>
            </a:r>
          </a:p>
          <a:p>
            <a:pPr lvl="1"/>
            <a:r>
              <a:rPr lang="et-EE" dirty="0"/>
              <a:t>l</a:t>
            </a:r>
            <a:r>
              <a:rPr lang="et-EE" dirty="0" smtClean="0"/>
              <a:t>äbivalgustus ja kontrolli süsteemid</a:t>
            </a:r>
          </a:p>
          <a:p>
            <a:r>
              <a:rPr lang="et-EE" dirty="0" smtClean="0"/>
              <a:t>Liikluskorralduslikud kavandamise, reaalajas toimimise  ja järelkontrolli süsteemid sh</a:t>
            </a:r>
          </a:p>
          <a:p>
            <a:pPr lvl="1"/>
            <a:r>
              <a:rPr lang="et-EE" dirty="0"/>
              <a:t>r</a:t>
            </a:r>
            <a:r>
              <a:rPr lang="et-EE" dirty="0" smtClean="0"/>
              <a:t>audteede blokeerimis- ja signaalimissüsteemid</a:t>
            </a:r>
          </a:p>
          <a:p>
            <a:pPr lvl="1"/>
            <a:r>
              <a:rPr lang="et-EE" dirty="0" err="1"/>
              <a:t>t</a:t>
            </a:r>
            <a:r>
              <a:rPr lang="et-EE" dirty="0" err="1" smtClean="0"/>
              <a:t>aristu</a:t>
            </a:r>
            <a:r>
              <a:rPr lang="et-EE" dirty="0" smtClean="0"/>
              <a:t>  ja veeremi koostalitussüsteemid</a:t>
            </a:r>
          </a:p>
          <a:p>
            <a:pPr lvl="1"/>
            <a:r>
              <a:rPr lang="et-EE" dirty="0" smtClean="0"/>
              <a:t>liiklusgraafikud</a:t>
            </a:r>
          </a:p>
          <a:p>
            <a:pPr lvl="1"/>
            <a:r>
              <a:rPr lang="et-EE" dirty="0" smtClean="0"/>
              <a:t> veograafikud </a:t>
            </a:r>
            <a:endParaRPr lang="et-EE" dirty="0"/>
          </a:p>
          <a:p>
            <a:r>
              <a:rPr lang="et-EE" dirty="0" smtClean="0"/>
              <a:t>Kinnised </a:t>
            </a:r>
            <a:r>
              <a:rPr lang="et-EE" dirty="0"/>
              <a:t>televisiooni süsteemid, </a:t>
            </a:r>
            <a:r>
              <a:rPr lang="et-EE" dirty="0" smtClean="0"/>
              <a:t>sh</a:t>
            </a:r>
          </a:p>
          <a:p>
            <a:pPr lvl="1"/>
            <a:r>
              <a:rPr lang="et-EE" dirty="0" smtClean="0"/>
              <a:t>teekaamerad</a:t>
            </a:r>
          </a:p>
          <a:p>
            <a:pPr lvl="1"/>
            <a:r>
              <a:rPr lang="et-EE" dirty="0" smtClean="0"/>
              <a:t>liikluskaamerad</a:t>
            </a:r>
          </a:p>
          <a:p>
            <a:pPr lvl="1"/>
            <a:r>
              <a:rPr lang="et-EE" dirty="0" smtClean="0"/>
              <a:t>valvekaamerad</a:t>
            </a:r>
            <a:endParaRPr lang="et-EE" dirty="0"/>
          </a:p>
          <a:p>
            <a:r>
              <a:rPr lang="et-EE" dirty="0" smtClean="0"/>
              <a:t>Teeilmajaamade infosüsteemid</a:t>
            </a:r>
            <a:endParaRPr lang="et-EE" dirty="0"/>
          </a:p>
          <a:p>
            <a:r>
              <a:rPr lang="et-EE" dirty="0" smtClean="0"/>
              <a:t>Infomärgid</a:t>
            </a:r>
            <a:r>
              <a:rPr lang="et-EE" dirty="0"/>
              <a:t>, k.a. </a:t>
            </a:r>
            <a:r>
              <a:rPr lang="et-EE" dirty="0" smtClean="0"/>
              <a:t>kiirusetablood</a:t>
            </a:r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777240" y="4876800"/>
            <a:ext cx="8115240" cy="914400"/>
          </a:xfrm>
        </p:spPr>
        <p:txBody>
          <a:bodyPr/>
          <a:lstStyle/>
          <a:p>
            <a:r>
              <a:rPr lang="et-EE" dirty="0" smtClean="0"/>
              <a:t>Raudteega seotud ITS  </a:t>
            </a:r>
            <a:endParaRPr lang="et-EE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50343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et-EE" dirty="0" smtClean="0"/>
              <a:t>Selleks, </a:t>
            </a:r>
            <a:r>
              <a:rPr lang="et-EE" dirty="0"/>
              <a:t>et kasutada ära intelligentsete transpordisüsteemide kogu potentsiaali, peavad</a:t>
            </a:r>
          </a:p>
          <a:p>
            <a:pPr marL="18288" indent="0">
              <a:buNone/>
            </a:pPr>
            <a:r>
              <a:rPr lang="et-EE" dirty="0"/>
              <a:t>kasutuselevõetud süsteemid ja rakendused saavutama Euroopa tasandil kasutajale tagatud</a:t>
            </a:r>
          </a:p>
          <a:p>
            <a:pPr marL="18288" indent="0">
              <a:buNone/>
            </a:pPr>
            <a:r>
              <a:rPr lang="et-EE" dirty="0"/>
              <a:t>teenuste </a:t>
            </a:r>
            <a:r>
              <a:rPr lang="et-EE" dirty="0" smtClean="0"/>
              <a:t>piisava:</a:t>
            </a:r>
          </a:p>
          <a:p>
            <a:r>
              <a:rPr lang="et-EE" dirty="0" smtClean="0"/>
              <a:t> ühilduvuse</a:t>
            </a:r>
          </a:p>
          <a:p>
            <a:r>
              <a:rPr lang="et-EE" dirty="0" smtClean="0"/>
              <a:t>koostalitlusvõime </a:t>
            </a:r>
          </a:p>
          <a:p>
            <a:r>
              <a:rPr lang="et-EE" dirty="0" smtClean="0"/>
              <a:t>järjepidevuse taseme</a:t>
            </a:r>
          </a:p>
          <a:p>
            <a:r>
              <a:rPr lang="et-EE" dirty="0" smtClean="0"/>
              <a:t>tiheda koostöö era- ja avaliku sektori vahel</a:t>
            </a:r>
          </a:p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539552" y="4876800"/>
            <a:ext cx="7992888" cy="914400"/>
          </a:xfrm>
        </p:spPr>
        <p:txBody>
          <a:bodyPr/>
          <a:lstStyle/>
          <a:p>
            <a:r>
              <a:rPr lang="et-EE" dirty="0" smtClean="0"/>
              <a:t>Esmased tingimused ITS-le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7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63410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r>
              <a:rPr lang="et-EE" dirty="0" smtClean="0"/>
              <a:t>Tervikliku </a:t>
            </a:r>
            <a:r>
              <a:rPr lang="et-EE" dirty="0"/>
              <a:t>ühenduse </a:t>
            </a:r>
            <a:r>
              <a:rPr lang="et-EE" dirty="0" smtClean="0"/>
              <a:t>lähenemisviis hõlmab:</a:t>
            </a:r>
          </a:p>
          <a:p>
            <a:r>
              <a:rPr lang="et-EE" dirty="0"/>
              <a:t>s</a:t>
            </a:r>
            <a:r>
              <a:rPr lang="et-EE" dirty="0" smtClean="0"/>
              <a:t>eadusandluse kohaldumist</a:t>
            </a:r>
          </a:p>
          <a:p>
            <a:r>
              <a:rPr lang="et-EE" dirty="0" smtClean="0"/>
              <a:t>standardiseerimist </a:t>
            </a:r>
          </a:p>
          <a:p>
            <a:r>
              <a:rPr lang="et-EE" dirty="0" smtClean="0"/>
              <a:t>rahalist toetust (on </a:t>
            </a:r>
            <a:r>
              <a:rPr lang="et-EE" dirty="0"/>
              <a:t>juba edukalt kasutatud selliste </a:t>
            </a:r>
            <a:r>
              <a:rPr lang="et-EE" dirty="0" smtClean="0"/>
              <a:t>sarnaste intelligentseid </a:t>
            </a:r>
            <a:r>
              <a:rPr lang="et-EE" dirty="0"/>
              <a:t>transpordisüsteeme puudutavate algatuste puhul nagu ERTMS, VTMIS/AIS </a:t>
            </a:r>
            <a:r>
              <a:rPr lang="et-EE" dirty="0" smtClean="0"/>
              <a:t>ja RIS)</a:t>
            </a:r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ITS terviklikkus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56713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r>
              <a:rPr lang="et-EE" dirty="0" smtClean="0"/>
              <a:t>Intelligentsete </a:t>
            </a:r>
            <a:r>
              <a:rPr lang="et-EE" dirty="0"/>
              <a:t>transpordisüsteemide teenuste kasutuselevõtmisse investeerimine peaks</a:t>
            </a:r>
          </a:p>
          <a:p>
            <a:r>
              <a:rPr lang="et-EE" dirty="0"/>
              <a:t>soodustama </a:t>
            </a:r>
            <a:r>
              <a:rPr lang="et-EE" dirty="0" smtClean="0"/>
              <a:t>innovatsiooni</a:t>
            </a:r>
          </a:p>
          <a:p>
            <a:r>
              <a:rPr lang="et-EE" dirty="0" smtClean="0"/>
              <a:t>looma </a:t>
            </a:r>
            <a:r>
              <a:rPr lang="et-EE" dirty="0"/>
              <a:t>kvaliteetseid töökohti ja </a:t>
            </a:r>
            <a:r>
              <a:rPr lang="et-EE" dirty="0" smtClean="0"/>
              <a:t>selle </a:t>
            </a:r>
            <a:r>
              <a:rPr lang="et-EE" dirty="0"/>
              <a:t>tulemusel </a:t>
            </a:r>
            <a:r>
              <a:rPr lang="et-EE" dirty="0" smtClean="0"/>
              <a:t>võib lühiajalises </a:t>
            </a:r>
            <a:r>
              <a:rPr lang="et-EE" dirty="0"/>
              <a:t>perspektiivis tekkida sotsiaalseid ja majanduslikke hüvesid, mis on eriti </a:t>
            </a:r>
            <a:r>
              <a:rPr lang="et-EE" dirty="0" smtClean="0"/>
              <a:t>olulised praeguses </a:t>
            </a:r>
            <a:r>
              <a:rPr lang="et-EE" dirty="0"/>
              <a:t>finants- ja majanduslikus olukorras</a:t>
            </a:r>
          </a:p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ITS-sse investeerimise tulemus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1B2F1-8132-437A-A91C-7DEFF18C141C}" type="slidenum">
              <a:rPr lang="et-EE" smtClean="0"/>
              <a:t>9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t-EE" smtClean="0"/>
              <a:t>Intelligentsed transpordisüsteemid. Viive Kirsipuu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66830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arne">
  <a:themeElements>
    <a:clrScheme name="Koordinaatvõrk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Elementaarne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arne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210</TotalTime>
  <Words>477</Words>
  <Application>Microsoft Office PowerPoint</Application>
  <PresentationFormat>On-screen Show (4:3)</PresentationFormat>
  <Paragraphs>94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Palatino Linotype</vt:lpstr>
      <vt:lpstr>Wingdings</vt:lpstr>
      <vt:lpstr>Elementaarne</vt:lpstr>
      <vt:lpstr>Intelligentsed Transpordisüsteemid</vt:lpstr>
      <vt:lpstr>Intelligentsed transpordisüsteemid (ITS)</vt:lpstr>
      <vt:lpstr>Intelligentsed transpordisüsteemid</vt:lpstr>
      <vt:lpstr>ITS arendusega kaasneb</vt:lpstr>
      <vt:lpstr>Raudteesüsteem</vt:lpstr>
      <vt:lpstr>Raudteega seotud ITS  </vt:lpstr>
      <vt:lpstr>Esmased tingimused ITS-le</vt:lpstr>
      <vt:lpstr>ITS terviklikkus</vt:lpstr>
      <vt:lpstr>ITS-sse investeerimise tulemus</vt:lpstr>
      <vt:lpstr>ITS peaksid</vt:lpstr>
      <vt:lpstr>ITS võimalikud saavutused</vt:lpstr>
      <vt:lpstr>Kasutatud materjalid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Intelligentsed Transpordisüsteemid</dc:title>
  <dc:creator>Tilluke</dc:creator>
  <cp:lastModifiedBy>Viive Kirsipuu</cp:lastModifiedBy>
  <cp:revision>11</cp:revision>
  <dcterms:created xsi:type="dcterms:W3CDTF">2012-11-22T05:10:08Z</dcterms:created>
  <dcterms:modified xsi:type="dcterms:W3CDTF">2015-11-23T10:32:29Z</dcterms:modified>
</cp:coreProperties>
</file>