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1"/>
  </p:notesMasterIdLst>
  <p:sldIdLst>
    <p:sldId id="256" r:id="rId2"/>
    <p:sldId id="258" r:id="rId3"/>
    <p:sldId id="294" r:id="rId4"/>
    <p:sldId id="259" r:id="rId5"/>
    <p:sldId id="263" r:id="rId6"/>
    <p:sldId id="260" r:id="rId7"/>
    <p:sldId id="261" r:id="rId8"/>
    <p:sldId id="262" r:id="rId9"/>
    <p:sldId id="264" r:id="rId10"/>
    <p:sldId id="265" r:id="rId11"/>
    <p:sldId id="289" r:id="rId12"/>
    <p:sldId id="266" r:id="rId13"/>
    <p:sldId id="267" r:id="rId14"/>
    <p:sldId id="290" r:id="rId15"/>
    <p:sldId id="268" r:id="rId16"/>
    <p:sldId id="283" r:id="rId17"/>
    <p:sldId id="269" r:id="rId18"/>
    <p:sldId id="270" r:id="rId19"/>
    <p:sldId id="284" r:id="rId20"/>
    <p:sldId id="285" r:id="rId21"/>
    <p:sldId id="291" r:id="rId22"/>
    <p:sldId id="271" r:id="rId23"/>
    <p:sldId id="272" r:id="rId24"/>
    <p:sldId id="273" r:id="rId25"/>
    <p:sldId id="274" r:id="rId26"/>
    <p:sldId id="293" r:id="rId27"/>
    <p:sldId id="275" r:id="rId28"/>
    <p:sldId id="276" r:id="rId29"/>
    <p:sldId id="277" r:id="rId30"/>
    <p:sldId id="278" r:id="rId31"/>
    <p:sldId id="279" r:id="rId32"/>
    <p:sldId id="282" r:id="rId33"/>
    <p:sldId id="287" r:id="rId34"/>
    <p:sldId id="280" r:id="rId35"/>
    <p:sldId id="288" r:id="rId36"/>
    <p:sldId id="281" r:id="rId37"/>
    <p:sldId id="292" r:id="rId38"/>
    <p:sldId id="286" r:id="rId39"/>
    <p:sldId id="257" r:id="rId40"/>
  </p:sldIdLst>
  <p:sldSz cx="9144000" cy="6858000" type="screen4x3"/>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43" autoAdjust="0"/>
  </p:normalViewPr>
  <p:slideViewPr>
    <p:cSldViewPr>
      <p:cViewPr varScale="1">
        <p:scale>
          <a:sx n="106" d="100"/>
          <a:sy n="106" d="100"/>
        </p:scale>
        <p:origin x="1770" y="-12"/>
      </p:cViewPr>
      <p:guideLst>
        <p:guide orient="horz" pos="2160"/>
        <p:guide pos="2880"/>
      </p:guideLst>
    </p:cSldViewPr>
  </p:slideViewPr>
  <p:outlineViewPr>
    <p:cViewPr>
      <p:scale>
        <a:sx n="33" d="100"/>
        <a:sy n="33" d="100"/>
      </p:scale>
      <p:origin x="0" y="7200"/>
    </p:cViewPr>
  </p:outlineViewPr>
  <p:notesTextViewPr>
    <p:cViewPr>
      <p:scale>
        <a:sx n="100" d="100"/>
        <a:sy n="100" d="100"/>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E970C0-E4A4-42AA-B08A-3BD831891C6E}" type="datetimeFigureOut">
              <a:rPr lang="et-EE" smtClean="0"/>
              <a:pPr/>
              <a:t>19.09.2024</a:t>
            </a:fld>
            <a:endParaRPr lang="et-E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t-E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t-E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C01004-5C63-457A-80C0-B6DB6E7E9A53}" type="slidenum">
              <a:rPr lang="et-EE" smtClean="0"/>
              <a:pPr/>
              <a:t>‹#›</a:t>
            </a:fld>
            <a:endParaRPr lang="et-EE"/>
          </a:p>
        </p:txBody>
      </p:sp>
    </p:spTree>
    <p:extLst>
      <p:ext uri="{BB962C8B-B14F-4D97-AF65-F5344CB8AC3E}">
        <p14:creationId xmlns:p14="http://schemas.microsoft.com/office/powerpoint/2010/main" val="366133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itlislaid">
    <p:spTree>
      <p:nvGrpSpPr>
        <p:cNvPr id="1" name=""/>
        <p:cNvGrpSpPr/>
        <p:nvPr/>
      </p:nvGrpSpPr>
      <p:grpSpPr>
        <a:xfrm>
          <a:off x="0" y="0"/>
          <a:ext cx="0" cy="0"/>
          <a:chOff x="0" y="0"/>
          <a:chExt cx="0" cy="0"/>
        </a:xfrm>
      </p:grpSpPr>
      <p:pic>
        <p:nvPicPr>
          <p:cNvPr id="4" name="Picture 11" descr="C:\Documents and Settings\Kristiina\Desktop\KOOL\kooli sümboolika\all.jpg"/>
          <p:cNvPicPr>
            <a:picLocks noChangeAspect="1" noChangeArrowheads="1"/>
          </p:cNvPicPr>
          <p:nvPr/>
        </p:nvPicPr>
        <p:blipFill>
          <a:blip r:embed="rId2"/>
          <a:srcRect l="12408"/>
          <a:stretch>
            <a:fillRect/>
          </a:stretch>
        </p:blipFill>
        <p:spPr bwMode="auto">
          <a:xfrm>
            <a:off x="0" y="1192213"/>
            <a:ext cx="9144000" cy="5665787"/>
          </a:xfrm>
          <a:prstGeom prst="rect">
            <a:avLst/>
          </a:prstGeom>
          <a:noFill/>
          <a:ln w="9525">
            <a:noFill/>
            <a:miter lim="800000"/>
            <a:headEnd/>
            <a:tailEnd/>
          </a:ln>
        </p:spPr>
      </p:pic>
      <p:sp>
        <p:nvSpPr>
          <p:cNvPr id="4101" name="Rectangle 5"/>
          <p:cNvSpPr>
            <a:spLocks noGrp="1" noChangeArrowheads="1"/>
          </p:cNvSpPr>
          <p:nvPr>
            <p:ph type="ctrTitle"/>
          </p:nvPr>
        </p:nvSpPr>
        <p:spPr>
          <a:xfrm>
            <a:off x="838200" y="2133600"/>
            <a:ext cx="7772400" cy="1143000"/>
          </a:xfrm>
        </p:spPr>
        <p:txBody>
          <a:bodyPr/>
          <a:lstStyle>
            <a:lvl1pPr algn="ctr">
              <a:defRPr/>
            </a:lvl1pPr>
          </a:lstStyle>
          <a:p>
            <a:r>
              <a:rPr lang="en-US"/>
              <a:t>Click to edit Master title style</a:t>
            </a:r>
            <a:endParaRPr lang="en-GB"/>
          </a:p>
        </p:txBody>
      </p:sp>
      <p:sp>
        <p:nvSpPr>
          <p:cNvPr id="4102" name="Rectangle 6"/>
          <p:cNvSpPr>
            <a:spLocks noGrp="1" noChangeArrowheads="1"/>
          </p:cNvSpPr>
          <p:nvPr>
            <p:ph type="subTitle" idx="1"/>
          </p:nvPr>
        </p:nvSpPr>
        <p:spPr>
          <a:xfrm>
            <a:off x="3886200" y="3962400"/>
            <a:ext cx="3943350" cy="1371600"/>
          </a:xfrm>
        </p:spPr>
        <p:txBody>
          <a:bodyPr/>
          <a:lstStyle>
            <a:lvl1pPr marL="0" indent="0">
              <a:buFont typeface="Wingdings" pitchFamily="2" charset="2"/>
              <a:buNone/>
              <a:defRPr/>
            </a:lvl1pPr>
          </a:lstStyle>
          <a:p>
            <a:r>
              <a:rPr lang="en-US"/>
              <a:t>Click to edit Master subtitle style</a:t>
            </a:r>
            <a:endParaRPr lang="en-GB"/>
          </a:p>
        </p:txBody>
      </p:sp>
      <p:sp>
        <p:nvSpPr>
          <p:cNvPr id="5" name="Date Placeholder 4"/>
          <p:cNvSpPr>
            <a:spLocks noGrp="1"/>
          </p:cNvSpPr>
          <p:nvPr>
            <p:ph type="dt" sz="half" idx="10"/>
          </p:nvPr>
        </p:nvSpPr>
        <p:spPr/>
        <p:txBody>
          <a:bodyPr/>
          <a:lstStyle>
            <a:lvl1pPr>
              <a:defRPr/>
            </a:lvl1pPr>
          </a:lstStyle>
          <a:p>
            <a:fld id="{F297BF45-6860-4CB7-8D9F-BA159811F485}" type="datetime1">
              <a:rPr lang="et-EE" smtClean="0"/>
              <a:pPr/>
              <a:t>19.09.2024</a:t>
            </a:fld>
            <a:endParaRPr lang="et-EE"/>
          </a:p>
        </p:txBody>
      </p:sp>
      <p:sp>
        <p:nvSpPr>
          <p:cNvPr id="6" name="Slide Number Placeholder 5"/>
          <p:cNvSpPr>
            <a:spLocks noGrp="1"/>
          </p:cNvSpPr>
          <p:nvPr>
            <p:ph type="sldNum" sz="quarter" idx="11"/>
          </p:nvPr>
        </p:nvSpPr>
        <p:spPr/>
        <p:txBody>
          <a:bodyPr/>
          <a:lstStyle>
            <a:lvl1pPr>
              <a:defRPr/>
            </a:lvl1pPr>
          </a:lstStyle>
          <a:p>
            <a:fld id="{19ED7A02-5605-4BF5-B009-301D972C34A5}" type="slidenum">
              <a:rPr lang="et-EE" smtClean="0"/>
              <a:pPr/>
              <a:t>‹#›</a:t>
            </a:fld>
            <a:endParaRPr lang="et-EE"/>
          </a:p>
        </p:txBody>
      </p:sp>
      <p:sp>
        <p:nvSpPr>
          <p:cNvPr id="7" name="Footer Placeholder 6"/>
          <p:cNvSpPr>
            <a:spLocks noGrp="1"/>
          </p:cNvSpPr>
          <p:nvPr>
            <p:ph type="ftr" sz="quarter" idx="12"/>
          </p:nvPr>
        </p:nvSpPr>
        <p:spPr/>
        <p:txBody>
          <a:bodyPr/>
          <a:lstStyle>
            <a:lvl1pPr>
              <a:defRPr/>
            </a:lvl1pPr>
          </a:lstStyle>
          <a:p>
            <a:r>
              <a:rPr lang="et-EE"/>
              <a:t>Siiri Luts 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Pealkiri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t-EE"/>
          </a:p>
        </p:txBody>
      </p:sp>
      <p:sp>
        <p:nvSpPr>
          <p:cNvPr id="3" name="Pildi kohatäi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t-EE" noProof="0"/>
          </a:p>
        </p:txBody>
      </p:sp>
      <p:sp>
        <p:nvSpPr>
          <p:cNvPr id="4" name="Teksti kohatäid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a:t>Click to edit Master title style</a:t>
            </a:r>
            <a:endParaRPr lang="et-EE"/>
          </a:p>
        </p:txBody>
      </p:sp>
      <p:sp>
        <p:nvSpPr>
          <p:cNvPr id="3" name="Vertikaalteksti kohatäide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kaaltiitel 1"/>
          <p:cNvSpPr>
            <a:spLocks noGrp="1"/>
          </p:cNvSpPr>
          <p:nvPr>
            <p:ph type="title" orient="vert"/>
          </p:nvPr>
        </p:nvSpPr>
        <p:spPr>
          <a:xfrm>
            <a:off x="6896100" y="381000"/>
            <a:ext cx="1943100" cy="5835650"/>
          </a:xfrm>
        </p:spPr>
        <p:txBody>
          <a:bodyPr vert="eaVert"/>
          <a:lstStyle/>
          <a:p>
            <a:r>
              <a:rPr lang="en-US"/>
              <a:t>Click to edit Master title style</a:t>
            </a:r>
            <a:endParaRPr lang="et-EE"/>
          </a:p>
        </p:txBody>
      </p:sp>
      <p:sp>
        <p:nvSpPr>
          <p:cNvPr id="3" name="Vertikaalteksti kohatäide 2"/>
          <p:cNvSpPr>
            <a:spLocks noGrp="1"/>
          </p:cNvSpPr>
          <p:nvPr>
            <p:ph type="body" orient="vert" idx="1"/>
          </p:nvPr>
        </p:nvSpPr>
        <p:spPr>
          <a:xfrm>
            <a:off x="1066800" y="381000"/>
            <a:ext cx="5676900" cy="58356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itel ja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a:t>Click to edit Master title style</a:t>
            </a:r>
            <a:endParaRPr lang="et-EE"/>
          </a:p>
        </p:txBody>
      </p:sp>
      <p:sp>
        <p:nvSpPr>
          <p:cNvPr id="3" name="Sisu kohatäide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4"/>
          <p:cNvSpPr>
            <a:spLocks noGrp="1"/>
          </p:cNvSpPr>
          <p:nvPr>
            <p:ph type="dt" sz="half" idx="10"/>
          </p:nvPr>
        </p:nvSpPr>
        <p:spPr/>
        <p:txBody>
          <a:bodyPr/>
          <a:lstStyle>
            <a:lvl1pPr>
              <a:defRPr/>
            </a:lvl1pPr>
          </a:lstStyle>
          <a:p>
            <a:fld id="{68EDDE5F-8E1A-4E33-ABDA-6EC0483431D7}" type="datetime1">
              <a:rPr lang="et-EE" smtClean="0"/>
              <a:pPr/>
              <a:t>19.09.2024</a:t>
            </a:fld>
            <a:endParaRPr lang="et-EE"/>
          </a:p>
        </p:txBody>
      </p:sp>
      <p:sp>
        <p:nvSpPr>
          <p:cNvPr id="5" name="Footer Placeholder 5"/>
          <p:cNvSpPr>
            <a:spLocks noGrp="1"/>
          </p:cNvSpPr>
          <p:nvPr>
            <p:ph type="ftr" sz="quarter" idx="11"/>
          </p:nvPr>
        </p:nvSpPr>
        <p:spPr/>
        <p:txBody>
          <a:bodyPr/>
          <a:lstStyle>
            <a:lvl1pPr>
              <a:defRPr/>
            </a:lvl1pPr>
          </a:lstStyle>
          <a:p>
            <a:r>
              <a:rPr lang="et-EE"/>
              <a:t>Siiri Luts MA</a:t>
            </a:r>
          </a:p>
        </p:txBody>
      </p:sp>
      <p:sp>
        <p:nvSpPr>
          <p:cNvPr id="6" name="Slide Number Placeholder 6"/>
          <p:cNvSpPr>
            <a:spLocks noGrp="1"/>
          </p:cNvSpPr>
          <p:nvPr>
            <p:ph type="sldNum" sz="quarter" idx="12"/>
          </p:nvPr>
        </p:nvSpPr>
        <p:spPr/>
        <p:txBody>
          <a:bodyPr/>
          <a:lstStyle>
            <a:lvl1pPr>
              <a:defRPr/>
            </a:lvl1pPr>
          </a:lstStyle>
          <a:p>
            <a:fld id="{19ED7A02-5605-4BF5-B009-301D972C34A5}" type="slidenum">
              <a:rPr lang="et-EE" smtClean="0"/>
              <a:pPr/>
              <a:t>‹#›</a:t>
            </a:fld>
            <a:endParaRPr lang="et-E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Date Placeholder 4"/>
          <p:cNvSpPr>
            <a:spLocks noGrp="1"/>
          </p:cNvSpPr>
          <p:nvPr>
            <p:ph type="dt" sz="half" idx="10"/>
          </p:nvPr>
        </p:nvSpPr>
        <p:spPr/>
        <p:txBody>
          <a:bodyPr/>
          <a:lstStyle>
            <a:lvl1pPr>
              <a:defRPr/>
            </a:lvl1pPr>
          </a:lstStyle>
          <a:p>
            <a:fld id="{0D2D93BD-6749-48B0-AABE-C46C96E3D1D8}" type="datetime1">
              <a:rPr lang="et-EE" smtClean="0"/>
              <a:pPr/>
              <a:t>19.09.2024</a:t>
            </a:fld>
            <a:endParaRPr lang="et-EE"/>
          </a:p>
        </p:txBody>
      </p:sp>
      <p:sp>
        <p:nvSpPr>
          <p:cNvPr id="4" name="Footer Placeholder 5"/>
          <p:cNvSpPr>
            <a:spLocks noGrp="1"/>
          </p:cNvSpPr>
          <p:nvPr>
            <p:ph type="ftr" sz="quarter" idx="11"/>
          </p:nvPr>
        </p:nvSpPr>
        <p:spPr/>
        <p:txBody>
          <a:bodyPr/>
          <a:lstStyle>
            <a:lvl1pPr>
              <a:defRPr/>
            </a:lvl1pPr>
          </a:lstStyle>
          <a:p>
            <a:r>
              <a:rPr lang="et-EE"/>
              <a:t>Siiri Luts MA</a:t>
            </a:r>
          </a:p>
        </p:txBody>
      </p:sp>
      <p:sp>
        <p:nvSpPr>
          <p:cNvPr id="5" name="Slide Number Placeholder 6"/>
          <p:cNvSpPr>
            <a:spLocks noGrp="1"/>
          </p:cNvSpPr>
          <p:nvPr>
            <p:ph type="sldNum" sz="quarter" idx="12"/>
          </p:nvPr>
        </p:nvSpPr>
        <p:spPr/>
        <p:txBody>
          <a:bodyPr/>
          <a:lstStyle>
            <a:lvl1pPr>
              <a:defRPr/>
            </a:lvl1pPr>
          </a:lstStyle>
          <a:p>
            <a:fld id="{19ED7A02-5605-4BF5-B009-301D972C34A5}" type="slidenum">
              <a:rPr lang="et-EE" smtClean="0"/>
              <a:pPr/>
              <a:t>‹#›</a:t>
            </a:fld>
            <a:endParaRPr lang="et-E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Pealkiri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t-EE"/>
          </a:p>
        </p:txBody>
      </p:sp>
      <p:sp>
        <p:nvSpPr>
          <p:cNvPr id="3" name="Teksti kohatäid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a:t>Click to edit Master title style</a:t>
            </a:r>
            <a:endParaRPr lang="et-EE"/>
          </a:p>
        </p:txBody>
      </p:sp>
      <p:sp>
        <p:nvSpPr>
          <p:cNvPr id="3" name="Sisu kohatäide 2"/>
          <p:cNvSpPr>
            <a:spLocks noGrp="1"/>
          </p:cNvSpPr>
          <p:nvPr>
            <p:ph sz="half" idx="1"/>
          </p:nvPr>
        </p:nvSpPr>
        <p:spPr>
          <a:xfrm>
            <a:off x="1066800" y="1676400"/>
            <a:ext cx="3810000" cy="4540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Sisu kohatäide 3"/>
          <p:cNvSpPr>
            <a:spLocks noGrp="1"/>
          </p:cNvSpPr>
          <p:nvPr>
            <p:ph sz="half" idx="2"/>
          </p:nvPr>
        </p:nvSpPr>
        <p:spPr>
          <a:xfrm>
            <a:off x="5029200" y="1676400"/>
            <a:ext cx="3810000" cy="4540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t-EE"/>
          </a:p>
        </p:txBody>
      </p:sp>
      <p:sp>
        <p:nvSpPr>
          <p:cNvPr id="3" name="Teksti kohatäid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Sisu kohatäid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ksti kohatäid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Sisu kohatäid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4"/>
          <p:cNvSpPr>
            <a:spLocks noGrp="1"/>
          </p:cNvSpPr>
          <p:nvPr>
            <p:ph type="dt" sz="half" idx="10"/>
          </p:nvPr>
        </p:nvSpPr>
        <p:spPr/>
        <p:txBody>
          <a:bodyPr/>
          <a:lstStyle>
            <a:lvl1pPr>
              <a:defRPr/>
            </a:lvl1pPr>
          </a:lstStyle>
          <a:p>
            <a:fld id="{CB7ACB84-EE49-48EC-9DCB-60F684D7F3F1}" type="datetime1">
              <a:rPr lang="et-EE" smtClean="0"/>
              <a:pPr/>
              <a:t>19.09.2024</a:t>
            </a:fld>
            <a:endParaRPr lang="et-EE"/>
          </a:p>
        </p:txBody>
      </p:sp>
      <p:sp>
        <p:nvSpPr>
          <p:cNvPr id="8" name="Footer Placeholder 5"/>
          <p:cNvSpPr>
            <a:spLocks noGrp="1"/>
          </p:cNvSpPr>
          <p:nvPr>
            <p:ph type="ftr" sz="quarter" idx="11"/>
          </p:nvPr>
        </p:nvSpPr>
        <p:spPr/>
        <p:txBody>
          <a:bodyPr/>
          <a:lstStyle>
            <a:lvl1pPr>
              <a:defRPr/>
            </a:lvl1pPr>
          </a:lstStyle>
          <a:p>
            <a:r>
              <a:rPr lang="et-EE"/>
              <a:t>Siiri Luts MA</a:t>
            </a:r>
          </a:p>
        </p:txBody>
      </p:sp>
      <p:sp>
        <p:nvSpPr>
          <p:cNvPr id="9" name="Slide Number Placeholder 6"/>
          <p:cNvSpPr>
            <a:spLocks noGrp="1"/>
          </p:cNvSpPr>
          <p:nvPr>
            <p:ph type="sldNum" sz="quarter" idx="12"/>
          </p:nvPr>
        </p:nvSpPr>
        <p:spPr/>
        <p:txBody>
          <a:bodyPr/>
          <a:lstStyle>
            <a:lvl1pPr>
              <a:defRPr/>
            </a:lvl1pPr>
          </a:lstStyle>
          <a:p>
            <a:fld id="{19ED7A02-5605-4BF5-B009-301D972C34A5}" type="slidenum">
              <a:rPr lang="et-EE" smtClean="0"/>
              <a:pPr/>
              <a:t>‹#›</a:t>
            </a:fld>
            <a:endParaRPr lang="et-E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inult tiitel">
    <p:spTree>
      <p:nvGrpSpPr>
        <p:cNvPr id="1" name=""/>
        <p:cNvGrpSpPr/>
        <p:nvPr/>
      </p:nvGrpSpPr>
      <p:grpSpPr>
        <a:xfrm>
          <a:off x="0" y="0"/>
          <a:ext cx="0" cy="0"/>
          <a:chOff x="0" y="0"/>
          <a:chExt cx="0" cy="0"/>
        </a:xfrm>
      </p:grpSpPr>
      <p:sp>
        <p:nvSpPr>
          <p:cNvPr id="2" name="Pealkiri 1"/>
          <p:cNvSpPr>
            <a:spLocks noGrp="1"/>
          </p:cNvSpPr>
          <p:nvPr>
            <p:ph type="title"/>
          </p:nvPr>
        </p:nvSpPr>
        <p:spPr/>
        <p:txBody>
          <a:bodyPr/>
          <a:lstStyle/>
          <a:p>
            <a:r>
              <a:rPr lang="en-US"/>
              <a:t>Click to edit Master title style</a:t>
            </a:r>
            <a:endParaRPr lang="et-EE"/>
          </a:p>
        </p:txBody>
      </p:sp>
      <p:sp>
        <p:nvSpPr>
          <p:cNvPr id="3" name="Date Placeholder 4"/>
          <p:cNvSpPr>
            <a:spLocks noGrp="1"/>
          </p:cNvSpPr>
          <p:nvPr>
            <p:ph type="dt" sz="half" idx="10"/>
          </p:nvPr>
        </p:nvSpPr>
        <p:spPr/>
        <p:txBody>
          <a:bodyPr/>
          <a:lstStyle>
            <a:lvl1pPr>
              <a:defRPr/>
            </a:lvl1pPr>
          </a:lstStyle>
          <a:p>
            <a:fld id="{1132691D-0B8A-4DD7-B9C0-53C91851BF64}" type="datetime1">
              <a:rPr lang="et-EE" smtClean="0"/>
              <a:pPr/>
              <a:t>19.09.2024</a:t>
            </a:fld>
            <a:endParaRPr lang="et-EE"/>
          </a:p>
        </p:txBody>
      </p:sp>
      <p:sp>
        <p:nvSpPr>
          <p:cNvPr id="4" name="Footer Placeholder 5"/>
          <p:cNvSpPr>
            <a:spLocks noGrp="1"/>
          </p:cNvSpPr>
          <p:nvPr>
            <p:ph type="ftr" sz="quarter" idx="11"/>
          </p:nvPr>
        </p:nvSpPr>
        <p:spPr/>
        <p:txBody>
          <a:bodyPr/>
          <a:lstStyle>
            <a:lvl1pPr>
              <a:defRPr/>
            </a:lvl1pPr>
          </a:lstStyle>
          <a:p>
            <a:r>
              <a:rPr lang="et-EE"/>
              <a:t>Siiri Luts MA</a:t>
            </a:r>
          </a:p>
        </p:txBody>
      </p:sp>
      <p:sp>
        <p:nvSpPr>
          <p:cNvPr id="5" name="Slide Number Placeholder 6"/>
          <p:cNvSpPr>
            <a:spLocks noGrp="1"/>
          </p:cNvSpPr>
          <p:nvPr>
            <p:ph type="sldNum" sz="quarter" idx="12"/>
          </p:nvPr>
        </p:nvSpPr>
        <p:spPr/>
        <p:txBody>
          <a:bodyPr/>
          <a:lstStyle>
            <a:lvl1pPr>
              <a:defRPr/>
            </a:lvl1pPr>
          </a:lstStyle>
          <a:p>
            <a:fld id="{19ED7A02-5605-4BF5-B009-301D972C34A5}" type="slidenum">
              <a:rPr lang="et-EE" smtClean="0"/>
              <a:pPr/>
              <a:t>‹#›</a:t>
            </a:fld>
            <a:endParaRPr lang="et-E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4"/>
          <p:cNvSpPr>
            <a:spLocks noGrp="1"/>
          </p:cNvSpPr>
          <p:nvPr>
            <p:ph type="dt" sz="half" idx="10"/>
          </p:nvPr>
        </p:nvSpPr>
        <p:spPr/>
        <p:txBody>
          <a:bodyPr/>
          <a:lstStyle>
            <a:lvl1pPr>
              <a:defRPr/>
            </a:lvl1pPr>
          </a:lstStyle>
          <a:p>
            <a:fld id="{35FE8088-AFBB-4ED6-91DA-A42B23F40D9A}" type="datetime1">
              <a:rPr lang="et-EE" smtClean="0"/>
              <a:pPr/>
              <a:t>19.09.2024</a:t>
            </a:fld>
            <a:endParaRPr lang="et-EE"/>
          </a:p>
        </p:txBody>
      </p:sp>
      <p:sp>
        <p:nvSpPr>
          <p:cNvPr id="3" name="Footer Placeholder 5"/>
          <p:cNvSpPr>
            <a:spLocks noGrp="1"/>
          </p:cNvSpPr>
          <p:nvPr>
            <p:ph type="ftr" sz="quarter" idx="11"/>
          </p:nvPr>
        </p:nvSpPr>
        <p:spPr/>
        <p:txBody>
          <a:bodyPr/>
          <a:lstStyle>
            <a:lvl1pPr>
              <a:defRPr/>
            </a:lvl1pPr>
          </a:lstStyle>
          <a:p>
            <a:r>
              <a:rPr lang="et-EE"/>
              <a:t>Siiri Luts MA</a:t>
            </a:r>
          </a:p>
        </p:txBody>
      </p:sp>
      <p:sp>
        <p:nvSpPr>
          <p:cNvPr id="4" name="Slide Number Placeholder 6"/>
          <p:cNvSpPr>
            <a:spLocks noGrp="1"/>
          </p:cNvSpPr>
          <p:nvPr>
            <p:ph type="sldNum" sz="quarter" idx="12"/>
          </p:nvPr>
        </p:nvSpPr>
        <p:spPr/>
        <p:txBody>
          <a:bodyPr/>
          <a:lstStyle>
            <a:lvl1pPr>
              <a:defRPr/>
            </a:lvl1pPr>
          </a:lstStyle>
          <a:p>
            <a:fld id="{19ED7A02-5605-4BF5-B009-301D972C34A5}" type="slidenum">
              <a:rPr lang="et-EE" smtClean="0"/>
              <a:pPr/>
              <a:t>‹#›</a:t>
            </a:fld>
            <a:endParaRPr lang="et-E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Pealkiri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t-EE"/>
          </a:p>
        </p:txBody>
      </p:sp>
      <p:sp>
        <p:nvSpPr>
          <p:cNvPr id="3" name="Sisu kohatäid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ksti kohatäid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1743BD31-9A5A-49E6-9359-3870F19F1EEF}" type="datetime1">
              <a:rPr lang="et-EE" smtClean="0"/>
              <a:pPr/>
              <a:t>19.09.2024</a:t>
            </a:fld>
            <a:endParaRPr lang="et-EE"/>
          </a:p>
        </p:txBody>
      </p:sp>
      <p:sp>
        <p:nvSpPr>
          <p:cNvPr id="6" name="Footer Placeholder 5"/>
          <p:cNvSpPr>
            <a:spLocks noGrp="1"/>
          </p:cNvSpPr>
          <p:nvPr>
            <p:ph type="ftr" sz="quarter" idx="11"/>
          </p:nvPr>
        </p:nvSpPr>
        <p:spPr/>
        <p:txBody>
          <a:bodyPr/>
          <a:lstStyle>
            <a:lvl1pPr>
              <a:defRPr/>
            </a:lvl1pPr>
          </a:lstStyle>
          <a:p>
            <a:r>
              <a:rPr lang="et-EE"/>
              <a:t>Siiri Luts MA</a:t>
            </a:r>
          </a:p>
        </p:txBody>
      </p:sp>
      <p:sp>
        <p:nvSpPr>
          <p:cNvPr id="7" name="Slide Number Placeholder 6"/>
          <p:cNvSpPr>
            <a:spLocks noGrp="1"/>
          </p:cNvSpPr>
          <p:nvPr>
            <p:ph type="sldNum" sz="quarter" idx="12"/>
          </p:nvPr>
        </p:nvSpPr>
        <p:spPr/>
        <p:txBody>
          <a:bodyPr/>
          <a:lstStyle>
            <a:lvl1pPr>
              <a:defRPr/>
            </a:lvl1pPr>
          </a:lstStyle>
          <a:p>
            <a:fld id="{19ED7A02-5605-4BF5-B009-301D972C34A5}" type="slidenum">
              <a:rPr lang="et-EE" smtClean="0"/>
              <a:pPr/>
              <a:t>‹#›</a:t>
            </a:fld>
            <a:endParaRPr lang="et-E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4" descr="C:\Documents and Settings\Kristiina\Desktop\KOOL\kooli sümboolika\all.jpg"/>
          <p:cNvPicPr>
            <a:picLocks noChangeAspect="1" noChangeArrowheads="1"/>
          </p:cNvPicPr>
          <p:nvPr/>
        </p:nvPicPr>
        <p:blipFill>
          <a:blip r:embed="rId14"/>
          <a:srcRect l="12408"/>
          <a:stretch>
            <a:fillRect/>
          </a:stretch>
        </p:blipFill>
        <p:spPr bwMode="auto">
          <a:xfrm>
            <a:off x="2057400" y="2466975"/>
            <a:ext cx="7086600" cy="4391025"/>
          </a:xfrm>
          <a:prstGeom prst="rect">
            <a:avLst/>
          </a:prstGeom>
          <a:noFill/>
          <a:ln w="9525">
            <a:noFill/>
            <a:miter lim="800000"/>
            <a:headEnd/>
            <a:tailEnd/>
          </a:ln>
        </p:spPr>
      </p:pic>
      <p:sp>
        <p:nvSpPr>
          <p:cNvPr id="1027" name="Rectangle 6"/>
          <p:cNvSpPr>
            <a:spLocks noGrp="1" noChangeArrowheads="1"/>
          </p:cNvSpPr>
          <p:nvPr>
            <p:ph type="title"/>
          </p:nvPr>
        </p:nvSpPr>
        <p:spPr bwMode="auto">
          <a:xfrm>
            <a:off x="1066800" y="3810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endParaRPr lang="en-GB"/>
          </a:p>
        </p:txBody>
      </p:sp>
      <p:sp>
        <p:nvSpPr>
          <p:cNvPr id="1028" name="Rectangle 12"/>
          <p:cNvSpPr>
            <a:spLocks noGrp="1" noChangeArrowheads="1"/>
          </p:cNvSpPr>
          <p:nvPr>
            <p:ph type="body" idx="1"/>
          </p:nvPr>
        </p:nvSpPr>
        <p:spPr bwMode="auto">
          <a:xfrm>
            <a:off x="1066800" y="1676400"/>
            <a:ext cx="7772400" cy="4540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1B0420-ED14-4037-AFA8-26114C6DF379}" type="datetime1">
              <a:rPr lang="et-EE" smtClean="0"/>
              <a:pPr/>
              <a:t>19.09.2024</a:t>
            </a:fld>
            <a:endParaRPr lang="et-EE"/>
          </a:p>
        </p:txBody>
      </p:sp>
      <p:sp>
        <p:nvSpPr>
          <p:cNvPr id="6" name="Footer Placeholder 5"/>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t-EE"/>
              <a:t>Siiri Luts MA</a:t>
            </a:r>
          </a:p>
        </p:txBody>
      </p:sp>
      <p:sp>
        <p:nvSpPr>
          <p:cNvPr id="7" name="Slide Number Placeholder 6"/>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ED7A02-5605-4BF5-B009-301D972C34A5}" type="slidenum">
              <a:rPr lang="et-EE" smtClean="0"/>
              <a:pPr/>
              <a:t>‹#›</a:t>
            </a:fld>
            <a:endParaRPr lang="et-E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p:txStyles>
    <p:title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Times New Roman" pitchFamily="18" charset="0"/>
        </a:defRPr>
      </a:lvl2pPr>
      <a:lvl3pPr algn="l" rtl="0" eaLnBrk="1" fontAlgn="base" hangingPunct="1">
        <a:spcBef>
          <a:spcPct val="0"/>
        </a:spcBef>
        <a:spcAft>
          <a:spcPct val="0"/>
        </a:spcAft>
        <a:defRPr sz="4400">
          <a:solidFill>
            <a:schemeClr val="tx1"/>
          </a:solidFill>
          <a:latin typeface="Times New Roman" pitchFamily="18" charset="0"/>
        </a:defRPr>
      </a:lvl3pPr>
      <a:lvl4pPr algn="l" rtl="0" eaLnBrk="1" fontAlgn="base" hangingPunct="1">
        <a:spcBef>
          <a:spcPct val="0"/>
        </a:spcBef>
        <a:spcAft>
          <a:spcPct val="0"/>
        </a:spcAft>
        <a:defRPr sz="4400">
          <a:solidFill>
            <a:schemeClr val="tx1"/>
          </a:solidFill>
          <a:latin typeface="Times New Roman" pitchFamily="18" charset="0"/>
        </a:defRPr>
      </a:lvl4pPr>
      <a:lvl5pPr algn="l" rtl="0" eaLnBrk="1" fontAlgn="base" hangingPunct="1">
        <a:spcBef>
          <a:spcPct val="0"/>
        </a:spcBef>
        <a:spcAft>
          <a:spcPct val="0"/>
        </a:spcAft>
        <a:defRPr sz="4400">
          <a:solidFill>
            <a:schemeClr val="tx1"/>
          </a:solidFill>
          <a:latin typeface="Times New Roman" pitchFamily="18" charset="0"/>
        </a:defRPr>
      </a:lvl5pPr>
      <a:lvl6pPr marL="457200" algn="l" rtl="0" eaLnBrk="1" fontAlgn="base" hangingPunct="1">
        <a:spcBef>
          <a:spcPct val="0"/>
        </a:spcBef>
        <a:spcAft>
          <a:spcPct val="0"/>
        </a:spcAft>
        <a:defRPr sz="4400">
          <a:solidFill>
            <a:schemeClr val="tx1"/>
          </a:solidFill>
          <a:latin typeface="Times New Roman" pitchFamily="18" charset="0"/>
        </a:defRPr>
      </a:lvl6pPr>
      <a:lvl7pPr marL="914400" algn="l" rtl="0" eaLnBrk="1" fontAlgn="base" hangingPunct="1">
        <a:spcBef>
          <a:spcPct val="0"/>
        </a:spcBef>
        <a:spcAft>
          <a:spcPct val="0"/>
        </a:spcAft>
        <a:defRPr sz="4400">
          <a:solidFill>
            <a:schemeClr val="tx1"/>
          </a:solidFill>
          <a:latin typeface="Times New Roman" pitchFamily="18" charset="0"/>
        </a:defRPr>
      </a:lvl7pPr>
      <a:lvl8pPr marL="1371600" algn="l" rtl="0" eaLnBrk="1" fontAlgn="base" hangingPunct="1">
        <a:spcBef>
          <a:spcPct val="0"/>
        </a:spcBef>
        <a:spcAft>
          <a:spcPct val="0"/>
        </a:spcAft>
        <a:defRPr sz="4400">
          <a:solidFill>
            <a:schemeClr val="tx1"/>
          </a:solidFill>
          <a:latin typeface="Times New Roman" pitchFamily="18" charset="0"/>
        </a:defRPr>
      </a:lvl8pPr>
      <a:lvl9pPr marL="1828800" algn="l" rtl="0" eaLnBrk="1" fontAlgn="base" hangingPunct="1">
        <a:spcBef>
          <a:spcPct val="0"/>
        </a:spcBef>
        <a:spcAft>
          <a:spcPct val="0"/>
        </a:spcAft>
        <a:defRPr sz="4400">
          <a:solidFill>
            <a:schemeClr val="tx1"/>
          </a:solidFill>
          <a:latin typeface="Times New Roman" pitchFamily="18" charset="0"/>
        </a:defRPr>
      </a:lvl9pPr>
    </p:titleStyle>
    <p:bodyStyle>
      <a:lvl1pPr marL="457200" indent="-457200" algn="l" rtl="0" eaLnBrk="1" fontAlgn="base" hangingPunct="1">
        <a:spcBef>
          <a:spcPct val="20000"/>
        </a:spcBef>
        <a:spcAft>
          <a:spcPct val="0"/>
        </a:spcAft>
        <a:buClr>
          <a:srgbClr val="336600"/>
        </a:buClr>
        <a:buSzPct val="75000"/>
        <a:buFont typeface="Wingdings" pitchFamily="2" charset="2"/>
        <a:buChar char="n"/>
        <a:defRPr sz="3200">
          <a:solidFill>
            <a:schemeClr val="tx1"/>
          </a:solidFill>
          <a:latin typeface="+mn-lt"/>
          <a:ea typeface="+mn-ea"/>
          <a:cs typeface="+mn-cs"/>
        </a:defRPr>
      </a:lvl1pPr>
      <a:lvl2pPr marL="1027113" indent="-455613" algn="l" rtl="0" eaLnBrk="1" fontAlgn="base" hangingPunct="1">
        <a:spcBef>
          <a:spcPct val="20000"/>
        </a:spcBef>
        <a:spcAft>
          <a:spcPct val="0"/>
        </a:spcAft>
        <a:buClr>
          <a:schemeClr val="accent2"/>
        </a:buClr>
        <a:buSzPct val="75000"/>
        <a:buFont typeface="Wingdings" pitchFamily="2" charset="2"/>
        <a:buChar char="n"/>
        <a:defRPr sz="2800">
          <a:solidFill>
            <a:schemeClr val="tx1"/>
          </a:solidFill>
          <a:latin typeface="+mn-lt"/>
        </a:defRPr>
      </a:lvl2pPr>
      <a:lvl3pPr marL="1370013" indent="-228600" algn="l" rtl="0" eaLnBrk="1" fontAlgn="base" hangingPunct="1">
        <a:spcBef>
          <a:spcPct val="20000"/>
        </a:spcBef>
        <a:spcAft>
          <a:spcPct val="0"/>
        </a:spcAft>
        <a:buClr>
          <a:srgbClr val="666699"/>
        </a:buClr>
        <a:buSzPct val="70000"/>
        <a:buFont typeface="Wingdings" pitchFamily="2" charset="2"/>
        <a:buChar char="n"/>
        <a:defRPr sz="2400">
          <a:solidFill>
            <a:schemeClr val="tx1"/>
          </a:solidFill>
          <a:latin typeface="+mn-lt"/>
        </a:defRPr>
      </a:lvl3pPr>
      <a:lvl4pPr marL="1712913" indent="-228600" algn="l" rtl="0" eaLnBrk="1" fontAlgn="base" hangingPunct="1">
        <a:spcBef>
          <a:spcPct val="20000"/>
        </a:spcBef>
        <a:spcAft>
          <a:spcPct val="0"/>
        </a:spcAft>
        <a:buSzPct val="60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hlink"/>
        </a:buClr>
        <a:buSzPct val="55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hlink"/>
        </a:buClr>
        <a:buSzPct val="55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hlink"/>
        </a:buClr>
        <a:buSzPct val="55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hlink"/>
        </a:buClr>
        <a:buSzPct val="55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hlink"/>
        </a:buClr>
        <a:buSzPct val="55000"/>
        <a:buFont typeface="Wingdings" pitchFamily="2" charset="2"/>
        <a:buChar char="n"/>
        <a:defRPr sz="2000">
          <a:solidFill>
            <a:schemeClr val="tx1"/>
          </a:solidFill>
          <a:latin typeface="+mn-lt"/>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276872"/>
            <a:ext cx="7772400" cy="1440160"/>
          </a:xfrm>
        </p:spPr>
        <p:txBody>
          <a:bodyPr/>
          <a:lstStyle/>
          <a:p>
            <a:r>
              <a:rPr lang="et-EE" dirty="0"/>
              <a:t>Raha (finantsvara) arvestus</a:t>
            </a:r>
            <a:br>
              <a:rPr lang="et-EE" dirty="0"/>
            </a:br>
            <a:r>
              <a:rPr lang="et-EE" sz="1800" dirty="0"/>
              <a:t>RTJ 2; RTJ 3</a:t>
            </a:r>
            <a:br>
              <a:rPr lang="et-EE" dirty="0"/>
            </a:br>
            <a:endParaRPr lang="et-EE" sz="1600" dirty="0"/>
          </a:p>
        </p:txBody>
      </p:sp>
      <p:sp>
        <p:nvSpPr>
          <p:cNvPr id="3" name="Subtitle 2"/>
          <p:cNvSpPr>
            <a:spLocks noGrp="1"/>
          </p:cNvSpPr>
          <p:nvPr>
            <p:ph type="subTitle" idx="1"/>
          </p:nvPr>
        </p:nvSpPr>
        <p:spPr>
          <a:xfrm>
            <a:off x="5357818" y="4929198"/>
            <a:ext cx="3429024" cy="752484"/>
          </a:xfrm>
        </p:spPr>
        <p:txBody>
          <a:bodyPr/>
          <a:lstStyle/>
          <a:p>
            <a:r>
              <a:rPr lang="et-EE" dirty="0"/>
              <a:t>Siiri Luts MA</a:t>
            </a:r>
          </a:p>
        </p:txBody>
      </p:sp>
      <p:pic>
        <p:nvPicPr>
          <p:cNvPr id="4" name="Picture 2" descr="an00790_"/>
          <p:cNvPicPr>
            <a:picLocks noChangeAspect="1" noChangeArrowheads="1"/>
          </p:cNvPicPr>
          <p:nvPr/>
        </p:nvPicPr>
        <p:blipFill>
          <a:blip r:embed="rId2"/>
          <a:srcRect/>
          <a:stretch>
            <a:fillRect/>
          </a:stretch>
        </p:blipFill>
        <p:spPr bwMode="auto">
          <a:xfrm>
            <a:off x="6215074" y="285728"/>
            <a:ext cx="2014534" cy="2100262"/>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404664"/>
            <a:ext cx="7772400" cy="720080"/>
          </a:xfrm>
        </p:spPr>
        <p:txBody>
          <a:bodyPr/>
          <a:lstStyle/>
          <a:p>
            <a:r>
              <a:rPr lang="et-EE" dirty="0"/>
              <a:t>Kassa – tehingute kajastamine</a:t>
            </a:r>
          </a:p>
        </p:txBody>
      </p:sp>
      <p:sp>
        <p:nvSpPr>
          <p:cNvPr id="3" name="Content Placeholder 2"/>
          <p:cNvSpPr>
            <a:spLocks noGrp="1"/>
          </p:cNvSpPr>
          <p:nvPr>
            <p:ph idx="1"/>
          </p:nvPr>
        </p:nvSpPr>
        <p:spPr>
          <a:xfrm>
            <a:off x="714348" y="2060848"/>
            <a:ext cx="8124852" cy="4155802"/>
          </a:xfrm>
        </p:spPr>
        <p:txBody>
          <a:bodyPr/>
          <a:lstStyle/>
          <a:p>
            <a:pPr>
              <a:buNone/>
            </a:pPr>
            <a:r>
              <a:rPr lang="et-EE" dirty="0"/>
              <a:t>Ostjad tasuvad kassasse jaemüügi korral 600.- </a:t>
            </a:r>
          </a:p>
          <a:p>
            <a:pPr lvl="1"/>
            <a:r>
              <a:rPr lang="et-EE" dirty="0"/>
              <a:t>Deebet  Kassa				600.-</a:t>
            </a:r>
          </a:p>
          <a:p>
            <a:pPr lvl="1"/>
            <a:r>
              <a:rPr lang="et-EE" dirty="0"/>
              <a:t>Kreedit Müügitulu			491.80</a:t>
            </a:r>
          </a:p>
          <a:p>
            <a:pPr lvl="1"/>
            <a:r>
              <a:rPr lang="et-EE" dirty="0"/>
              <a:t>Kreedit KM 22%				108.20</a:t>
            </a:r>
          </a:p>
          <a:p>
            <a:endParaRPr lang="et-EE"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10</a:t>
            </a:fld>
            <a:endParaRPr lang="et-EE"/>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622E0-1F3E-4228-976E-138548D72975}"/>
              </a:ext>
            </a:extLst>
          </p:cNvPr>
          <p:cNvSpPr>
            <a:spLocks noGrp="1"/>
          </p:cNvSpPr>
          <p:nvPr>
            <p:ph type="title"/>
          </p:nvPr>
        </p:nvSpPr>
        <p:spPr/>
        <p:txBody>
          <a:bodyPr/>
          <a:lstStyle/>
          <a:p>
            <a:r>
              <a:rPr lang="et-EE" dirty="0"/>
              <a:t>SO näidis</a:t>
            </a:r>
          </a:p>
        </p:txBody>
      </p:sp>
      <p:sp>
        <p:nvSpPr>
          <p:cNvPr id="4" name="Date Placeholder 3">
            <a:extLst>
              <a:ext uri="{FF2B5EF4-FFF2-40B4-BE49-F238E27FC236}">
                <a16:creationId xmlns:a16="http://schemas.microsoft.com/office/drawing/2014/main" id="{6F59E87A-0BFB-4887-84D9-C0A03C3314E8}"/>
              </a:ext>
            </a:extLst>
          </p:cNvPr>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a:extLst>
              <a:ext uri="{FF2B5EF4-FFF2-40B4-BE49-F238E27FC236}">
                <a16:creationId xmlns:a16="http://schemas.microsoft.com/office/drawing/2014/main" id="{09A6C1EF-C9EB-4E89-AC52-E979E45522E1}"/>
              </a:ext>
            </a:extLst>
          </p:cNvPr>
          <p:cNvSpPr>
            <a:spLocks noGrp="1"/>
          </p:cNvSpPr>
          <p:nvPr>
            <p:ph type="ftr" sz="quarter" idx="11"/>
          </p:nvPr>
        </p:nvSpPr>
        <p:spPr/>
        <p:txBody>
          <a:bodyPr/>
          <a:lstStyle/>
          <a:p>
            <a:r>
              <a:rPr lang="et-EE"/>
              <a:t>Siiri Luts MA</a:t>
            </a:r>
          </a:p>
        </p:txBody>
      </p:sp>
      <p:sp>
        <p:nvSpPr>
          <p:cNvPr id="6" name="Slide Number Placeholder 5">
            <a:extLst>
              <a:ext uri="{FF2B5EF4-FFF2-40B4-BE49-F238E27FC236}">
                <a16:creationId xmlns:a16="http://schemas.microsoft.com/office/drawing/2014/main" id="{8B7FDA56-251A-465F-B8A7-A81493E85B8F}"/>
              </a:ext>
            </a:extLst>
          </p:cNvPr>
          <p:cNvSpPr>
            <a:spLocks noGrp="1"/>
          </p:cNvSpPr>
          <p:nvPr>
            <p:ph type="sldNum" sz="quarter" idx="12"/>
          </p:nvPr>
        </p:nvSpPr>
        <p:spPr/>
        <p:txBody>
          <a:bodyPr/>
          <a:lstStyle/>
          <a:p>
            <a:fld id="{19ED7A02-5605-4BF5-B009-301D972C34A5}" type="slidenum">
              <a:rPr lang="et-EE" smtClean="0"/>
              <a:pPr/>
              <a:t>11</a:t>
            </a:fld>
            <a:endParaRPr lang="et-EE"/>
          </a:p>
        </p:txBody>
      </p:sp>
      <p:pic>
        <p:nvPicPr>
          <p:cNvPr id="7" name="Picture 6">
            <a:extLst>
              <a:ext uri="{FF2B5EF4-FFF2-40B4-BE49-F238E27FC236}">
                <a16:creationId xmlns:a16="http://schemas.microsoft.com/office/drawing/2014/main" id="{9158ABFD-3DDA-411E-A537-6403078CD44A}"/>
              </a:ext>
            </a:extLst>
          </p:cNvPr>
          <p:cNvPicPr>
            <a:picLocks noChangeAspect="1"/>
          </p:cNvPicPr>
          <p:nvPr/>
        </p:nvPicPr>
        <p:blipFill rotWithShape="1">
          <a:blip r:embed="rId2"/>
          <a:srcRect l="9838" t="24913" r="5900" b="5854"/>
          <a:stretch/>
        </p:blipFill>
        <p:spPr>
          <a:xfrm>
            <a:off x="1134344" y="1754261"/>
            <a:ext cx="7704856" cy="4371827"/>
          </a:xfrm>
          <a:prstGeom prst="rect">
            <a:avLst/>
          </a:prstGeom>
        </p:spPr>
      </p:pic>
    </p:spTree>
    <p:extLst>
      <p:ext uri="{BB962C8B-B14F-4D97-AF65-F5344CB8AC3E}">
        <p14:creationId xmlns:p14="http://schemas.microsoft.com/office/powerpoint/2010/main" val="929534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690546"/>
          </a:xfrm>
        </p:spPr>
        <p:txBody>
          <a:bodyPr/>
          <a:lstStyle/>
          <a:p>
            <a:r>
              <a:rPr lang="et-EE" dirty="0"/>
              <a:t>Kassa – tehingute kajastamine</a:t>
            </a:r>
          </a:p>
        </p:txBody>
      </p:sp>
      <p:sp>
        <p:nvSpPr>
          <p:cNvPr id="3" name="Content Placeholder 2"/>
          <p:cNvSpPr>
            <a:spLocks noGrp="1"/>
          </p:cNvSpPr>
          <p:nvPr>
            <p:ph idx="1"/>
          </p:nvPr>
        </p:nvSpPr>
        <p:spPr>
          <a:xfrm>
            <a:off x="785786" y="1571612"/>
            <a:ext cx="8053414" cy="4645038"/>
          </a:xfrm>
        </p:spPr>
        <p:txBody>
          <a:bodyPr/>
          <a:lstStyle/>
          <a:p>
            <a:r>
              <a:rPr lang="et-EE" dirty="0"/>
              <a:t>Selleks, et arvutada müügitulu, jagatakse jaemüügist laekunud summa 1.22-ga. </a:t>
            </a:r>
          </a:p>
          <a:p>
            <a:r>
              <a:rPr lang="et-EE" dirty="0"/>
              <a:t>Laekunud summa ja müügitulu vahe on käibemaksukohustus. </a:t>
            </a:r>
          </a:p>
          <a:p>
            <a:r>
              <a:rPr lang="et-EE" dirty="0"/>
              <a:t>Kui raha laekub 9%-lise käibemaksumääraga maksustatavatelt kaupadelt, tuleb jaemüügist saadud summa jagada 1,09-ga</a:t>
            </a:r>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12</a:t>
            </a:fld>
            <a:endParaRPr lang="et-EE"/>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761984"/>
          </a:xfrm>
        </p:spPr>
        <p:txBody>
          <a:bodyPr/>
          <a:lstStyle/>
          <a:p>
            <a:r>
              <a:rPr lang="et-EE" dirty="0"/>
              <a:t>Kassa – tehingute kajastamine</a:t>
            </a:r>
          </a:p>
        </p:txBody>
      </p:sp>
      <p:sp>
        <p:nvSpPr>
          <p:cNvPr id="3" name="Content Placeholder 2"/>
          <p:cNvSpPr>
            <a:spLocks noGrp="1"/>
          </p:cNvSpPr>
          <p:nvPr>
            <p:ph idx="1"/>
          </p:nvPr>
        </p:nvSpPr>
        <p:spPr>
          <a:xfrm>
            <a:off x="571472" y="1676400"/>
            <a:ext cx="8267728" cy="4540250"/>
          </a:xfrm>
        </p:spPr>
        <p:txBody>
          <a:bodyPr/>
          <a:lstStyle/>
          <a:p>
            <a:pPr>
              <a:buNone/>
            </a:pPr>
            <a:r>
              <a:rPr lang="et-EE" dirty="0"/>
              <a:t>3. Laekub kassasse jaemüügist 778,60 (KM määr 9%) - SO</a:t>
            </a:r>
          </a:p>
          <a:p>
            <a:pPr lvl="1"/>
            <a:r>
              <a:rPr lang="et-EE" dirty="0"/>
              <a:t>Deebet  Kassa			778,60</a:t>
            </a:r>
          </a:p>
          <a:p>
            <a:pPr lvl="1"/>
            <a:r>
              <a:rPr lang="et-EE" dirty="0"/>
              <a:t>Kreedit Müügitulu		</a:t>
            </a:r>
          </a:p>
          <a:p>
            <a:pPr lvl="1"/>
            <a:r>
              <a:rPr lang="et-EE" dirty="0"/>
              <a:t>Kreedit KM 9%		</a:t>
            </a:r>
          </a:p>
          <a:p>
            <a:pPr>
              <a:buNone/>
            </a:pPr>
            <a:r>
              <a:rPr lang="et-EE" dirty="0"/>
              <a:t>4. Väljamakse kassast - VO</a:t>
            </a:r>
          </a:p>
          <a:p>
            <a:pPr lvl="1"/>
            <a:r>
              <a:rPr lang="et-EE" dirty="0"/>
              <a:t>Deebet Võlad töövõtjatele	8400.-</a:t>
            </a:r>
          </a:p>
          <a:p>
            <a:pPr lvl="1"/>
            <a:r>
              <a:rPr lang="et-EE" dirty="0"/>
              <a:t>Kreedit Kassa			8400.-</a:t>
            </a:r>
          </a:p>
          <a:p>
            <a:endParaRPr lang="et-EE"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13</a:t>
            </a:fld>
            <a:endParaRPr lang="et-EE"/>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62B5C-319F-4789-A5FC-677AD8B02FFF}"/>
              </a:ext>
            </a:extLst>
          </p:cNvPr>
          <p:cNvSpPr>
            <a:spLocks noGrp="1"/>
          </p:cNvSpPr>
          <p:nvPr>
            <p:ph type="title"/>
          </p:nvPr>
        </p:nvSpPr>
        <p:spPr/>
        <p:txBody>
          <a:bodyPr/>
          <a:lstStyle/>
          <a:p>
            <a:r>
              <a:rPr lang="et-EE" dirty="0"/>
              <a:t>VO näidis</a:t>
            </a:r>
          </a:p>
        </p:txBody>
      </p:sp>
      <p:sp>
        <p:nvSpPr>
          <p:cNvPr id="4" name="Date Placeholder 3">
            <a:extLst>
              <a:ext uri="{FF2B5EF4-FFF2-40B4-BE49-F238E27FC236}">
                <a16:creationId xmlns:a16="http://schemas.microsoft.com/office/drawing/2014/main" id="{1F03D2EB-8B2B-45ED-9502-C659ECE21A98}"/>
              </a:ext>
            </a:extLst>
          </p:cNvPr>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a:extLst>
              <a:ext uri="{FF2B5EF4-FFF2-40B4-BE49-F238E27FC236}">
                <a16:creationId xmlns:a16="http://schemas.microsoft.com/office/drawing/2014/main" id="{DAA97B43-D7D2-494D-9F52-5F00A992E743}"/>
              </a:ext>
            </a:extLst>
          </p:cNvPr>
          <p:cNvSpPr>
            <a:spLocks noGrp="1"/>
          </p:cNvSpPr>
          <p:nvPr>
            <p:ph type="ftr" sz="quarter" idx="11"/>
          </p:nvPr>
        </p:nvSpPr>
        <p:spPr/>
        <p:txBody>
          <a:bodyPr/>
          <a:lstStyle/>
          <a:p>
            <a:r>
              <a:rPr lang="et-EE"/>
              <a:t>Siiri Luts MA</a:t>
            </a:r>
          </a:p>
        </p:txBody>
      </p:sp>
      <p:sp>
        <p:nvSpPr>
          <p:cNvPr id="6" name="Slide Number Placeholder 5">
            <a:extLst>
              <a:ext uri="{FF2B5EF4-FFF2-40B4-BE49-F238E27FC236}">
                <a16:creationId xmlns:a16="http://schemas.microsoft.com/office/drawing/2014/main" id="{4F90775C-349F-4400-813F-8AE7E671BC15}"/>
              </a:ext>
            </a:extLst>
          </p:cNvPr>
          <p:cNvSpPr>
            <a:spLocks noGrp="1"/>
          </p:cNvSpPr>
          <p:nvPr>
            <p:ph type="sldNum" sz="quarter" idx="12"/>
          </p:nvPr>
        </p:nvSpPr>
        <p:spPr/>
        <p:txBody>
          <a:bodyPr/>
          <a:lstStyle/>
          <a:p>
            <a:fld id="{19ED7A02-5605-4BF5-B009-301D972C34A5}" type="slidenum">
              <a:rPr lang="et-EE" smtClean="0"/>
              <a:pPr/>
              <a:t>14</a:t>
            </a:fld>
            <a:endParaRPr lang="et-EE"/>
          </a:p>
        </p:txBody>
      </p:sp>
      <p:pic>
        <p:nvPicPr>
          <p:cNvPr id="7" name="Picture 6">
            <a:extLst>
              <a:ext uri="{FF2B5EF4-FFF2-40B4-BE49-F238E27FC236}">
                <a16:creationId xmlns:a16="http://schemas.microsoft.com/office/drawing/2014/main" id="{18DA850F-98C6-4EDD-85C8-C7551D9CEEF2}"/>
              </a:ext>
            </a:extLst>
          </p:cNvPr>
          <p:cNvPicPr>
            <a:picLocks noChangeAspect="1"/>
          </p:cNvPicPr>
          <p:nvPr/>
        </p:nvPicPr>
        <p:blipFill rotWithShape="1">
          <a:blip r:embed="rId2"/>
          <a:srcRect l="4578" t="18500" r="4578" b="33796"/>
          <a:stretch/>
        </p:blipFill>
        <p:spPr>
          <a:xfrm>
            <a:off x="971600" y="1628800"/>
            <a:ext cx="7747243" cy="3744416"/>
          </a:xfrm>
          <a:prstGeom prst="rect">
            <a:avLst/>
          </a:prstGeom>
        </p:spPr>
      </p:pic>
    </p:spTree>
    <p:extLst>
      <p:ext uri="{BB962C8B-B14F-4D97-AF65-F5344CB8AC3E}">
        <p14:creationId xmlns:p14="http://schemas.microsoft.com/office/powerpoint/2010/main" val="285822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188640"/>
            <a:ext cx="7772400" cy="761984"/>
          </a:xfrm>
        </p:spPr>
        <p:txBody>
          <a:bodyPr/>
          <a:lstStyle/>
          <a:p>
            <a:r>
              <a:rPr lang="et-EE" dirty="0"/>
              <a:t>Kassa – tehingute kajastamine</a:t>
            </a:r>
          </a:p>
        </p:txBody>
      </p:sp>
      <p:sp>
        <p:nvSpPr>
          <p:cNvPr id="3" name="Content Placeholder 2"/>
          <p:cNvSpPr>
            <a:spLocks noGrp="1"/>
          </p:cNvSpPr>
          <p:nvPr>
            <p:ph idx="1"/>
          </p:nvPr>
        </p:nvSpPr>
        <p:spPr>
          <a:xfrm>
            <a:off x="714348" y="908720"/>
            <a:ext cx="8124852" cy="5307930"/>
          </a:xfrm>
        </p:spPr>
        <p:txBody>
          <a:bodyPr/>
          <a:lstStyle/>
          <a:p>
            <a:pPr>
              <a:buNone/>
            </a:pPr>
            <a:r>
              <a:rPr lang="et-EE" dirty="0"/>
              <a:t>5. Anti majandusavanssi/lähetusavanssi</a:t>
            </a:r>
          </a:p>
          <a:p>
            <a:pPr lvl="1">
              <a:buNone/>
            </a:pPr>
            <a:r>
              <a:rPr lang="et-EE" dirty="0"/>
              <a:t>D Nõue aruandva isiku vastu	600€</a:t>
            </a:r>
          </a:p>
          <a:p>
            <a:pPr lvl="1">
              <a:buNone/>
            </a:pPr>
            <a:r>
              <a:rPr lang="et-EE" dirty="0"/>
              <a:t>K kassa					600€</a:t>
            </a:r>
          </a:p>
          <a:p>
            <a:pPr>
              <a:buNone/>
            </a:pPr>
            <a:r>
              <a:rPr lang="et-EE" dirty="0"/>
              <a:t>6. Aruandev isik esitas majanduskulude aruande, mille järgi oli soetanud toorainet 549€ väärtuses ja tagastas kassasse ülejäänud summa</a:t>
            </a:r>
          </a:p>
          <a:p>
            <a:pPr>
              <a:buNone/>
            </a:pPr>
            <a:r>
              <a:rPr lang="et-EE" dirty="0"/>
              <a:t>	</a:t>
            </a:r>
            <a:r>
              <a:rPr lang="et-EE" sz="2800" dirty="0"/>
              <a:t>D Tooraine ja materjal                    549.-</a:t>
            </a:r>
          </a:p>
          <a:p>
            <a:pPr>
              <a:buNone/>
            </a:pPr>
            <a:r>
              <a:rPr lang="et-EE" sz="2800" dirty="0"/>
              <a:t>	D Kassa 		            		  51.-</a:t>
            </a:r>
          </a:p>
          <a:p>
            <a:pPr>
              <a:buNone/>
            </a:pPr>
            <a:r>
              <a:rPr lang="et-EE" dirty="0"/>
              <a:t>	</a:t>
            </a:r>
            <a:r>
              <a:rPr lang="et-EE" sz="2800" dirty="0"/>
              <a:t>K Nõue aruandva isiku vastu	600€</a:t>
            </a:r>
          </a:p>
          <a:p>
            <a:pPr>
              <a:buNone/>
            </a:pPr>
            <a:endParaRPr lang="et-EE" dirty="0"/>
          </a:p>
          <a:p>
            <a:pPr>
              <a:buNone/>
            </a:pPr>
            <a:endParaRPr lang="et-EE"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dirty="0"/>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15</a:t>
            </a:fld>
            <a:endParaRPr lang="et-EE"/>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42852"/>
            <a:ext cx="7772400" cy="571504"/>
          </a:xfrm>
        </p:spPr>
        <p:txBody>
          <a:bodyPr/>
          <a:lstStyle/>
          <a:p>
            <a:r>
              <a:rPr lang="et-EE" dirty="0"/>
              <a:t>Valuutatehingud</a:t>
            </a:r>
          </a:p>
        </p:txBody>
      </p:sp>
      <p:sp>
        <p:nvSpPr>
          <p:cNvPr id="3" name="Content Placeholder 2"/>
          <p:cNvSpPr>
            <a:spLocks noGrp="1"/>
          </p:cNvSpPr>
          <p:nvPr>
            <p:ph idx="1"/>
          </p:nvPr>
        </p:nvSpPr>
        <p:spPr>
          <a:xfrm>
            <a:off x="428596" y="785794"/>
            <a:ext cx="8501122" cy="5572164"/>
          </a:xfrm>
        </p:spPr>
        <p:txBody>
          <a:bodyPr/>
          <a:lstStyle/>
          <a:p>
            <a:r>
              <a:rPr lang="et-EE" sz="2500" dirty="0"/>
              <a:t>Arvestust peetakse nii välisvaluutas kui riigi arvestusvaluutas</a:t>
            </a:r>
          </a:p>
          <a:p>
            <a:r>
              <a:rPr lang="et-EE" sz="2500" dirty="0"/>
              <a:t>Raha liikumisel võetakse aluseks kommertspanga kurss</a:t>
            </a:r>
          </a:p>
          <a:p>
            <a:r>
              <a:rPr lang="et-EE" sz="2500" dirty="0"/>
              <a:t>Raha õiglase väärtuse hindamisel bilansipäeval võetakse aluseks ECB kurss</a:t>
            </a:r>
          </a:p>
          <a:p>
            <a:r>
              <a:rPr lang="et-EE" sz="2500" dirty="0"/>
              <a:t>Nõuded ja kohustised võetakse arvele ja korrigeeritakse ECB kursiga</a:t>
            </a:r>
          </a:p>
          <a:p>
            <a:r>
              <a:rPr lang="et-EE" sz="2500" dirty="0"/>
              <a:t>Kursivahed kajastatakse kas muu ärikulu või –tuluna (äritehingute korral) ja finantskulu või – tuluna (raha ja finantsvara ning-kohustiste viimisel </a:t>
            </a:r>
            <a:r>
              <a:rPr lang="et-EE" sz="2500" dirty="0" err="1"/>
              <a:t>õigslasesse</a:t>
            </a:r>
            <a:r>
              <a:rPr lang="et-EE" sz="2500" dirty="0"/>
              <a:t> väärtusesse)</a:t>
            </a:r>
          </a:p>
          <a:p>
            <a:pPr lvl="1"/>
            <a:r>
              <a:rPr lang="et-EE" dirty="0"/>
              <a:t>Välisvaluuta </a:t>
            </a:r>
            <a:r>
              <a:rPr lang="et-EE" dirty="0" err="1"/>
              <a:t>konventeerimiseks</a:t>
            </a:r>
            <a:r>
              <a:rPr lang="et-EE" dirty="0"/>
              <a:t> </a:t>
            </a:r>
            <a:r>
              <a:rPr lang="et-EE" dirty="0" err="1"/>
              <a:t>€-sse</a:t>
            </a:r>
            <a:r>
              <a:rPr lang="et-EE" dirty="0"/>
              <a:t> jagatakse  valuuta summa kursiga</a:t>
            </a:r>
          </a:p>
          <a:p>
            <a:pPr lvl="1"/>
            <a:r>
              <a:rPr lang="et-EE" dirty="0"/>
              <a:t>€ </a:t>
            </a:r>
            <a:r>
              <a:rPr lang="et-EE" dirty="0" err="1"/>
              <a:t>konventeerimisel</a:t>
            </a:r>
            <a:r>
              <a:rPr lang="et-EE" dirty="0"/>
              <a:t> välisvaluutasse korrutatakse eurode summa kursiga</a:t>
            </a:r>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16</a:t>
            </a:fld>
            <a:endParaRPr lang="et-EE"/>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42852"/>
            <a:ext cx="7772400" cy="857256"/>
          </a:xfrm>
        </p:spPr>
        <p:txBody>
          <a:bodyPr/>
          <a:lstStyle/>
          <a:p>
            <a:r>
              <a:rPr lang="et-EE" dirty="0"/>
              <a:t>Kassa - valuutatehingud</a:t>
            </a:r>
          </a:p>
        </p:txBody>
      </p:sp>
      <p:sp>
        <p:nvSpPr>
          <p:cNvPr id="3" name="Content Placeholder 2"/>
          <p:cNvSpPr>
            <a:spLocks noGrp="1"/>
          </p:cNvSpPr>
          <p:nvPr>
            <p:ph idx="1"/>
          </p:nvPr>
        </p:nvSpPr>
        <p:spPr>
          <a:xfrm>
            <a:off x="642910" y="1071546"/>
            <a:ext cx="8286808" cy="5145104"/>
          </a:xfrm>
        </p:spPr>
        <p:txBody>
          <a:bodyPr/>
          <a:lstStyle/>
          <a:p>
            <a:pPr>
              <a:buNone/>
            </a:pPr>
            <a:r>
              <a:rPr lang="et-EE" dirty="0"/>
              <a:t>Firma ostis Kommertspangast 1000$ kursiga</a:t>
            </a:r>
          </a:p>
          <a:p>
            <a:pPr>
              <a:buNone/>
            </a:pPr>
            <a:r>
              <a:rPr lang="et-EE" dirty="0"/>
              <a:t>1,3456. Bilansipäeval  oli ECB kurss1,3210.</a:t>
            </a:r>
          </a:p>
          <a:p>
            <a:pPr>
              <a:buNone/>
            </a:pPr>
            <a:r>
              <a:rPr lang="et-EE" dirty="0"/>
              <a:t> (II variant kurss oli 1,3543).</a:t>
            </a:r>
          </a:p>
          <a:p>
            <a:r>
              <a:rPr lang="et-EE" dirty="0"/>
              <a:t>Ost 23.03: 	D kassa $ 1000$ 	743,16€</a:t>
            </a:r>
          </a:p>
          <a:p>
            <a:pPr>
              <a:buNone/>
            </a:pPr>
            <a:r>
              <a:rPr lang="et-EE" dirty="0"/>
              <a:t>				 K kassa € 		 	743,16€</a:t>
            </a:r>
          </a:p>
          <a:p>
            <a:r>
              <a:rPr lang="et-EE" dirty="0"/>
              <a:t>Õiglane väärtus 31.03: D Kassa $         13,84€</a:t>
            </a:r>
          </a:p>
          <a:p>
            <a:pPr>
              <a:buNone/>
            </a:pPr>
            <a:r>
              <a:rPr lang="et-EE" dirty="0"/>
              <a:t>			  	    	      K Finantstulu    13,84€</a:t>
            </a:r>
          </a:p>
          <a:p>
            <a:r>
              <a:rPr lang="et-EE" dirty="0"/>
              <a:t> II variant 31.03:	 D Finantskulu	4,37€</a:t>
            </a:r>
          </a:p>
          <a:p>
            <a:pPr>
              <a:buNone/>
            </a:pPr>
            <a:r>
              <a:rPr lang="et-EE" dirty="0"/>
              <a:t>					 K Kassa $		4,37€</a:t>
            </a:r>
          </a:p>
          <a:p>
            <a:endParaRPr lang="et-EE"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17</a:t>
            </a:fld>
            <a:endParaRPr lang="et-EE"/>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761984"/>
          </a:xfrm>
        </p:spPr>
        <p:txBody>
          <a:bodyPr/>
          <a:lstStyle/>
          <a:p>
            <a:r>
              <a:rPr lang="et-EE" dirty="0"/>
              <a:t>Kassa inventuur</a:t>
            </a:r>
          </a:p>
        </p:txBody>
      </p:sp>
      <p:sp>
        <p:nvSpPr>
          <p:cNvPr id="3" name="Content Placeholder 2"/>
          <p:cNvSpPr>
            <a:spLocks noGrp="1"/>
          </p:cNvSpPr>
          <p:nvPr>
            <p:ph idx="1"/>
          </p:nvPr>
        </p:nvSpPr>
        <p:spPr>
          <a:xfrm>
            <a:off x="785786" y="1214422"/>
            <a:ext cx="8143932" cy="5002228"/>
          </a:xfrm>
        </p:spPr>
        <p:txBody>
          <a:bodyPr/>
          <a:lstStyle/>
          <a:p>
            <a:r>
              <a:rPr lang="et-EE" dirty="0"/>
              <a:t>Inventuuri käigus tehakse kindlaks tegelik raha jääk kassas valuutade viisi</a:t>
            </a:r>
          </a:p>
          <a:p>
            <a:r>
              <a:rPr lang="et-EE" dirty="0"/>
              <a:t>Inventuurilehele pannakse kirja kupüüride ja sentide viisi raha jääk</a:t>
            </a:r>
          </a:p>
          <a:p>
            <a:r>
              <a:rPr lang="et-EE" dirty="0"/>
              <a:t>Võrreldakse inventuuri andmeid raamatupidamise andmetega</a:t>
            </a:r>
          </a:p>
          <a:p>
            <a:r>
              <a:rPr lang="et-EE" dirty="0"/>
              <a:t>Vajadusel leitakse hälbed</a:t>
            </a:r>
          </a:p>
          <a:p>
            <a:r>
              <a:rPr lang="et-EE" dirty="0"/>
              <a:t>Juhtkonna hinnangu põhjal korrigeeritakse hälbed – vormistatakse Raamatupidamisõiend</a:t>
            </a:r>
          </a:p>
          <a:p>
            <a:endParaRPr lang="et-EE" dirty="0"/>
          </a:p>
          <a:p>
            <a:endParaRPr lang="et-EE"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18</a:t>
            </a:fld>
            <a:endParaRPr lang="et-EE"/>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743744"/>
          </a:xfrm>
        </p:spPr>
        <p:txBody>
          <a:bodyPr/>
          <a:lstStyle/>
          <a:p>
            <a:r>
              <a:rPr lang="et-EE" dirty="0"/>
              <a:t>Kassa</a:t>
            </a:r>
          </a:p>
        </p:txBody>
      </p:sp>
      <p:sp>
        <p:nvSpPr>
          <p:cNvPr id="3" name="Content Placeholder 2"/>
          <p:cNvSpPr>
            <a:spLocks noGrp="1"/>
          </p:cNvSpPr>
          <p:nvPr>
            <p:ph idx="1"/>
          </p:nvPr>
        </p:nvSpPr>
        <p:spPr>
          <a:xfrm>
            <a:off x="683568" y="1268760"/>
            <a:ext cx="8155632" cy="4947890"/>
          </a:xfrm>
        </p:spPr>
        <p:txBody>
          <a:bodyPr/>
          <a:lstStyle/>
          <a:p>
            <a:r>
              <a:rPr lang="et-EE" dirty="0"/>
              <a:t>Kassa puudujääk 137€ võeti juhtkonna otsusega firma kanda</a:t>
            </a:r>
          </a:p>
          <a:p>
            <a:pPr marL="0" indent="0">
              <a:buNone/>
            </a:pPr>
            <a:endParaRPr lang="et-EE" dirty="0"/>
          </a:p>
          <a:p>
            <a:r>
              <a:rPr lang="et-EE" dirty="0"/>
              <a:t>Lisaks otsusele vormistatakse Raamatupidamise õiend</a:t>
            </a:r>
          </a:p>
          <a:p>
            <a:pPr lvl="1"/>
            <a:r>
              <a:rPr lang="et-EE" dirty="0"/>
              <a:t>D M tegevuskulud/üldhalduskulud	227,76</a:t>
            </a:r>
          </a:p>
          <a:p>
            <a:pPr lvl="1"/>
            <a:r>
              <a:rPr lang="et-EE" dirty="0"/>
              <a:t>K kassa					137.-</a:t>
            </a:r>
          </a:p>
          <a:p>
            <a:pPr lvl="1"/>
            <a:r>
              <a:rPr lang="et-EE" dirty="0"/>
              <a:t>K Es TM					  34,25</a:t>
            </a:r>
          </a:p>
          <a:p>
            <a:pPr lvl="1"/>
            <a:r>
              <a:rPr lang="et-EE" dirty="0"/>
              <a:t>K Es SM					  56,51</a:t>
            </a:r>
          </a:p>
          <a:p>
            <a:pPr marL="0" indent="0">
              <a:buNone/>
            </a:pPr>
            <a:endParaRPr lang="et-EE"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19</a:t>
            </a:fld>
            <a:endParaRPr lang="et-EE"/>
          </a:p>
        </p:txBody>
      </p:sp>
    </p:spTree>
    <p:extLst>
      <p:ext uri="{BB962C8B-B14F-4D97-AF65-F5344CB8AC3E}">
        <p14:creationId xmlns:p14="http://schemas.microsoft.com/office/powerpoint/2010/main" val="2491527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599728"/>
          </a:xfrm>
        </p:spPr>
        <p:txBody>
          <a:bodyPr/>
          <a:lstStyle/>
          <a:p>
            <a:r>
              <a:rPr lang="et-EE" dirty="0"/>
              <a:t>Peatüki läbimisel</a:t>
            </a:r>
          </a:p>
        </p:txBody>
      </p:sp>
      <p:sp>
        <p:nvSpPr>
          <p:cNvPr id="3" name="Content Placeholder 2"/>
          <p:cNvSpPr>
            <a:spLocks noGrp="1"/>
          </p:cNvSpPr>
          <p:nvPr>
            <p:ph idx="1"/>
          </p:nvPr>
        </p:nvSpPr>
        <p:spPr>
          <a:xfrm>
            <a:off x="857224" y="1556792"/>
            <a:ext cx="7981976" cy="4659858"/>
          </a:xfrm>
        </p:spPr>
        <p:txBody>
          <a:bodyPr/>
          <a:lstStyle/>
          <a:p>
            <a:r>
              <a:rPr lang="et-EE" sz="2800" dirty="0"/>
              <a:t>tunnete Raha koosseisu</a:t>
            </a:r>
          </a:p>
          <a:p>
            <a:r>
              <a:rPr lang="et-EE" sz="2800" dirty="0"/>
              <a:t>teate rahaarvestuse korraldust</a:t>
            </a:r>
          </a:p>
          <a:p>
            <a:r>
              <a:rPr lang="et-EE" sz="2800" dirty="0"/>
              <a:t>tunnete rahatehingute algdokumente ja registreid</a:t>
            </a:r>
          </a:p>
          <a:p>
            <a:r>
              <a:rPr lang="et-EE" sz="2800" dirty="0"/>
              <a:t>oskate koostada raha arvestusega seotud kandeid, loote seosed finantsaruannetega</a:t>
            </a:r>
          </a:p>
          <a:p>
            <a:r>
              <a:rPr lang="et-EE" sz="2800" dirty="0"/>
              <a:t>teate kuidas läbi viia raha arvestusega seotud inventuuri</a:t>
            </a:r>
          </a:p>
          <a:p>
            <a:r>
              <a:rPr lang="et-EE" sz="2800" dirty="0"/>
              <a:t>oskate koostada Rahavoogude aruannet otsemeetodil</a:t>
            </a:r>
          </a:p>
        </p:txBody>
      </p:sp>
      <p:sp>
        <p:nvSpPr>
          <p:cNvPr id="4" name="Date Placeholder 3"/>
          <p:cNvSpPr>
            <a:spLocks noGrp="1"/>
          </p:cNvSpPr>
          <p:nvPr>
            <p:ph type="dt" sz="half" idx="10"/>
          </p:nvPr>
        </p:nvSpPr>
        <p:spPr/>
        <p:txBody>
          <a:bodyPr/>
          <a:lstStyle/>
          <a:p>
            <a:fld id="{51E69729-073E-4C98-9EF9-E9D11B97561E}" type="datetime1">
              <a:rPr lang="et-EE" smtClean="0"/>
              <a:pPr/>
              <a:t>19.09.2024</a:t>
            </a:fld>
            <a:endParaRPr lang="et-EE" dirty="0"/>
          </a:p>
        </p:txBody>
      </p:sp>
      <p:sp>
        <p:nvSpPr>
          <p:cNvPr id="5" name="Slide Number Placeholder 4"/>
          <p:cNvSpPr>
            <a:spLocks noGrp="1"/>
          </p:cNvSpPr>
          <p:nvPr>
            <p:ph type="sldNum" sz="quarter" idx="12"/>
          </p:nvPr>
        </p:nvSpPr>
        <p:spPr/>
        <p:txBody>
          <a:bodyPr/>
          <a:lstStyle/>
          <a:p>
            <a:fld id="{19ED7A02-5605-4BF5-B009-301D972C34A5}" type="slidenum">
              <a:rPr lang="et-EE" smtClean="0"/>
              <a:pPr/>
              <a:t>2</a:t>
            </a:fld>
            <a:endParaRPr lang="et-EE" dirty="0"/>
          </a:p>
        </p:txBody>
      </p:sp>
      <p:sp>
        <p:nvSpPr>
          <p:cNvPr id="6" name="Footer Placeholder 5"/>
          <p:cNvSpPr>
            <a:spLocks noGrp="1"/>
          </p:cNvSpPr>
          <p:nvPr>
            <p:ph type="ftr" sz="quarter" idx="11"/>
          </p:nvPr>
        </p:nvSpPr>
        <p:spPr/>
        <p:txBody>
          <a:bodyPr/>
          <a:lstStyle/>
          <a:p>
            <a:r>
              <a:rPr lang="et-EE" dirty="0"/>
              <a:t>Siiri Luts MA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404664"/>
            <a:ext cx="7772400" cy="864096"/>
          </a:xfrm>
        </p:spPr>
        <p:txBody>
          <a:bodyPr/>
          <a:lstStyle/>
          <a:p>
            <a:r>
              <a:rPr lang="et-EE" dirty="0"/>
              <a:t>Kassa</a:t>
            </a:r>
          </a:p>
        </p:txBody>
      </p:sp>
      <p:sp>
        <p:nvSpPr>
          <p:cNvPr id="3" name="Content Placeholder 2"/>
          <p:cNvSpPr>
            <a:spLocks noGrp="1"/>
          </p:cNvSpPr>
          <p:nvPr>
            <p:ph idx="1"/>
          </p:nvPr>
        </p:nvSpPr>
        <p:spPr/>
        <p:txBody>
          <a:bodyPr/>
          <a:lstStyle/>
          <a:p>
            <a:pPr>
              <a:buNone/>
            </a:pPr>
            <a:r>
              <a:rPr lang="et-EE" dirty="0"/>
              <a:t>Arvestati  kassa puudujääk</a:t>
            </a:r>
          </a:p>
          <a:p>
            <a:pPr lvl="1">
              <a:buNone/>
            </a:pPr>
            <a:r>
              <a:rPr lang="et-EE" dirty="0"/>
              <a:t>D Nõue kassapidaja vastu	137.-</a:t>
            </a:r>
          </a:p>
          <a:p>
            <a:pPr lvl="1">
              <a:buNone/>
            </a:pPr>
            <a:r>
              <a:rPr lang="et-EE" dirty="0"/>
              <a:t>K kassa				137.-</a:t>
            </a:r>
          </a:p>
          <a:p>
            <a:pPr lvl="1">
              <a:buNone/>
            </a:pPr>
            <a:endParaRPr lang="et-EE" dirty="0"/>
          </a:p>
          <a:p>
            <a:pPr>
              <a:buNone/>
            </a:pPr>
            <a:r>
              <a:rPr lang="et-EE" dirty="0"/>
              <a:t>Võeti arvele kassa ülejääk 31,37€</a:t>
            </a:r>
          </a:p>
          <a:p>
            <a:pPr lvl="1">
              <a:buNone/>
            </a:pPr>
            <a:r>
              <a:rPr lang="et-EE" dirty="0"/>
              <a:t>D Kassa			31,37</a:t>
            </a:r>
          </a:p>
          <a:p>
            <a:pPr lvl="1">
              <a:buNone/>
            </a:pPr>
            <a:r>
              <a:rPr lang="et-EE" dirty="0"/>
              <a:t>K Muu äritulu		31,37</a:t>
            </a:r>
          </a:p>
          <a:p>
            <a:endParaRPr lang="et-EE"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20</a:t>
            </a:fld>
            <a:endParaRPr lang="et-EE"/>
          </a:p>
        </p:txBody>
      </p:sp>
    </p:spTree>
    <p:extLst>
      <p:ext uri="{BB962C8B-B14F-4D97-AF65-F5344CB8AC3E}">
        <p14:creationId xmlns:p14="http://schemas.microsoft.com/office/powerpoint/2010/main" val="40994936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FA78A-07B1-445E-B034-92A195462166}"/>
              </a:ext>
            </a:extLst>
          </p:cNvPr>
          <p:cNvSpPr>
            <a:spLocks noGrp="1"/>
          </p:cNvSpPr>
          <p:nvPr>
            <p:ph type="title"/>
          </p:nvPr>
        </p:nvSpPr>
        <p:spPr/>
        <p:txBody>
          <a:bodyPr/>
          <a:lstStyle/>
          <a:p>
            <a:r>
              <a:rPr lang="et-EE" dirty="0"/>
              <a:t>Konto kassa - pearaamat</a:t>
            </a:r>
          </a:p>
        </p:txBody>
      </p:sp>
      <p:sp>
        <p:nvSpPr>
          <p:cNvPr id="3" name="Content Placeholder 2">
            <a:extLst>
              <a:ext uri="{FF2B5EF4-FFF2-40B4-BE49-F238E27FC236}">
                <a16:creationId xmlns:a16="http://schemas.microsoft.com/office/drawing/2014/main" id="{B8CEC984-6367-49DA-B675-E790406ABD8A}"/>
              </a:ext>
            </a:extLst>
          </p:cNvPr>
          <p:cNvSpPr>
            <a:spLocks noGrp="1"/>
          </p:cNvSpPr>
          <p:nvPr>
            <p:ph idx="1"/>
          </p:nvPr>
        </p:nvSpPr>
        <p:spPr/>
        <p:txBody>
          <a:bodyPr/>
          <a:lstStyle/>
          <a:p>
            <a:endParaRPr lang="et-EE" dirty="0"/>
          </a:p>
        </p:txBody>
      </p:sp>
      <p:sp>
        <p:nvSpPr>
          <p:cNvPr id="4" name="Date Placeholder 3">
            <a:extLst>
              <a:ext uri="{FF2B5EF4-FFF2-40B4-BE49-F238E27FC236}">
                <a16:creationId xmlns:a16="http://schemas.microsoft.com/office/drawing/2014/main" id="{B3ED3A74-4502-4CF8-9FE1-E4F316F6C07C}"/>
              </a:ext>
            </a:extLst>
          </p:cNvPr>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a:extLst>
              <a:ext uri="{FF2B5EF4-FFF2-40B4-BE49-F238E27FC236}">
                <a16:creationId xmlns:a16="http://schemas.microsoft.com/office/drawing/2014/main" id="{A4BA1B30-AB4A-4438-82DA-978DB2E8CCC9}"/>
              </a:ext>
            </a:extLst>
          </p:cNvPr>
          <p:cNvSpPr>
            <a:spLocks noGrp="1"/>
          </p:cNvSpPr>
          <p:nvPr>
            <p:ph type="ftr" sz="quarter" idx="11"/>
          </p:nvPr>
        </p:nvSpPr>
        <p:spPr/>
        <p:txBody>
          <a:bodyPr/>
          <a:lstStyle/>
          <a:p>
            <a:r>
              <a:rPr lang="et-EE"/>
              <a:t>Siiri Luts MA</a:t>
            </a:r>
          </a:p>
        </p:txBody>
      </p:sp>
      <p:sp>
        <p:nvSpPr>
          <p:cNvPr id="6" name="Slide Number Placeholder 5">
            <a:extLst>
              <a:ext uri="{FF2B5EF4-FFF2-40B4-BE49-F238E27FC236}">
                <a16:creationId xmlns:a16="http://schemas.microsoft.com/office/drawing/2014/main" id="{0DEBAFFC-6302-4413-8799-A130F128EDED}"/>
              </a:ext>
            </a:extLst>
          </p:cNvPr>
          <p:cNvSpPr>
            <a:spLocks noGrp="1"/>
          </p:cNvSpPr>
          <p:nvPr>
            <p:ph type="sldNum" sz="quarter" idx="12"/>
          </p:nvPr>
        </p:nvSpPr>
        <p:spPr/>
        <p:txBody>
          <a:bodyPr/>
          <a:lstStyle/>
          <a:p>
            <a:fld id="{19ED7A02-5605-4BF5-B009-301D972C34A5}" type="slidenum">
              <a:rPr lang="et-EE" smtClean="0"/>
              <a:pPr/>
              <a:t>21</a:t>
            </a:fld>
            <a:endParaRPr lang="et-EE"/>
          </a:p>
        </p:txBody>
      </p:sp>
      <p:pic>
        <p:nvPicPr>
          <p:cNvPr id="9" name="Picture 8">
            <a:extLst>
              <a:ext uri="{FF2B5EF4-FFF2-40B4-BE49-F238E27FC236}">
                <a16:creationId xmlns:a16="http://schemas.microsoft.com/office/drawing/2014/main" id="{1431467E-5EE4-4B96-88B2-8D2CC997CEF3}"/>
              </a:ext>
            </a:extLst>
          </p:cNvPr>
          <p:cNvPicPr>
            <a:picLocks noChangeAspect="1"/>
          </p:cNvPicPr>
          <p:nvPr/>
        </p:nvPicPr>
        <p:blipFill rotWithShape="1">
          <a:blip r:embed="rId2"/>
          <a:srcRect l="10377" t="13250" r="7477" b="35300"/>
          <a:stretch/>
        </p:blipFill>
        <p:spPr>
          <a:xfrm>
            <a:off x="1033264" y="1746250"/>
            <a:ext cx="7875945" cy="4540250"/>
          </a:xfrm>
          <a:prstGeom prst="rect">
            <a:avLst/>
          </a:prstGeom>
        </p:spPr>
      </p:pic>
      <p:sp>
        <p:nvSpPr>
          <p:cNvPr id="8" name="Rectangle 7">
            <a:extLst>
              <a:ext uri="{FF2B5EF4-FFF2-40B4-BE49-F238E27FC236}">
                <a16:creationId xmlns:a16="http://schemas.microsoft.com/office/drawing/2014/main" id="{626A7409-9898-4363-B10F-4CCFB9DDDBD2}"/>
              </a:ext>
            </a:extLst>
          </p:cNvPr>
          <p:cNvSpPr/>
          <p:nvPr/>
        </p:nvSpPr>
        <p:spPr bwMode="auto">
          <a:xfrm>
            <a:off x="4860032" y="4221088"/>
            <a:ext cx="792088" cy="144016"/>
          </a:xfrm>
          <a:prstGeom prst="rect">
            <a:avLst/>
          </a:prstGeom>
          <a:solidFill>
            <a:schemeClr val="tx2"/>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t-EE" sz="24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5519718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348" y="214290"/>
            <a:ext cx="8124852" cy="785818"/>
          </a:xfrm>
        </p:spPr>
        <p:txBody>
          <a:bodyPr/>
          <a:lstStyle/>
          <a:p>
            <a:r>
              <a:rPr lang="et-EE" dirty="0"/>
              <a:t>Pangakontod</a:t>
            </a:r>
          </a:p>
        </p:txBody>
      </p:sp>
      <p:sp>
        <p:nvSpPr>
          <p:cNvPr id="3" name="Content Placeholder 2"/>
          <p:cNvSpPr>
            <a:spLocks noGrp="1"/>
          </p:cNvSpPr>
          <p:nvPr>
            <p:ph idx="1"/>
          </p:nvPr>
        </p:nvSpPr>
        <p:spPr>
          <a:xfrm>
            <a:off x="642910" y="1071546"/>
            <a:ext cx="8196290" cy="5145104"/>
          </a:xfrm>
        </p:spPr>
        <p:txBody>
          <a:bodyPr/>
          <a:lstStyle/>
          <a:p>
            <a:r>
              <a:rPr lang="et-EE" dirty="0"/>
              <a:t>Sularahata tehingud toimuvad panga kaudu</a:t>
            </a:r>
          </a:p>
          <a:p>
            <a:r>
              <a:rPr lang="et-EE" dirty="0"/>
              <a:t>Enamus rahalisi tehinguid toimub sularahata arvlemise korras, enamasti pangakontorisse sisenemata –internetipanga kaudu.</a:t>
            </a:r>
          </a:p>
          <a:p>
            <a:r>
              <a:rPr lang="et-EE" dirty="0"/>
              <a:t>Maksedokument -  maksekorraldus</a:t>
            </a:r>
          </a:p>
          <a:p>
            <a:r>
              <a:rPr lang="et-EE" dirty="0"/>
              <a:t>Maksete eest maksab konto valdaja teenustasu</a:t>
            </a:r>
          </a:p>
          <a:p>
            <a:r>
              <a:rPr lang="et-EE" dirty="0"/>
              <a:t>Pank maksab raha hoidmise eest intressi</a:t>
            </a:r>
          </a:p>
          <a:p>
            <a:r>
              <a:rPr lang="et-EE" dirty="0"/>
              <a:t>Pangakonto väljavõte (AS, DK-d, KK-d, LS)</a:t>
            </a:r>
          </a:p>
          <a:p>
            <a:endParaRPr lang="et-EE"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22</a:t>
            </a:fld>
            <a:endParaRPr lang="et-EE"/>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690546"/>
          </a:xfrm>
        </p:spPr>
        <p:txBody>
          <a:bodyPr/>
          <a:lstStyle/>
          <a:p>
            <a:r>
              <a:rPr lang="et-EE" dirty="0"/>
              <a:t>Arvelduskonto</a:t>
            </a:r>
          </a:p>
        </p:txBody>
      </p:sp>
      <p:sp>
        <p:nvSpPr>
          <p:cNvPr id="3" name="Content Placeholder 2"/>
          <p:cNvSpPr>
            <a:spLocks noGrp="1"/>
          </p:cNvSpPr>
          <p:nvPr>
            <p:ph idx="1"/>
          </p:nvPr>
        </p:nvSpPr>
        <p:spPr>
          <a:xfrm>
            <a:off x="785786" y="1071546"/>
            <a:ext cx="8053414" cy="5145104"/>
          </a:xfrm>
        </p:spPr>
        <p:txBody>
          <a:bodyPr/>
          <a:lstStyle/>
          <a:p>
            <a:r>
              <a:rPr lang="et-EE" dirty="0"/>
              <a:t>Riski maandamiseks (ja </a:t>
            </a:r>
            <a:r>
              <a:rPr lang="et-EE" dirty="0" err="1"/>
              <a:t>kliendi…</a:t>
            </a:r>
            <a:r>
              <a:rPr lang="et-EE" dirty="0"/>
              <a:t>) on soovitav avada arvelduskonto erinevates pankades, valuutade viisi</a:t>
            </a:r>
          </a:p>
          <a:p>
            <a:r>
              <a:rPr lang="et-EE" dirty="0"/>
              <a:t>Pangakontodel kajastatakse ka lühiajalised (tähtajaga alla kolme kuu) deposiidid ja tähtajalised hoiused, mida raamatupidamiskohustuslane võib tema nõudmisel lõpetada </a:t>
            </a:r>
          </a:p>
          <a:p>
            <a:r>
              <a:rPr lang="et-EE" dirty="0"/>
              <a:t>Pandakonto väljavõte!!</a:t>
            </a:r>
          </a:p>
          <a:p>
            <a:pPr>
              <a:buNone/>
            </a:pPr>
            <a:endParaRPr lang="et-EE"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23</a:t>
            </a:fld>
            <a:endParaRPr lang="et-EE"/>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14290"/>
            <a:ext cx="7772400" cy="785818"/>
          </a:xfrm>
        </p:spPr>
        <p:txBody>
          <a:bodyPr/>
          <a:lstStyle/>
          <a:p>
            <a:r>
              <a:rPr lang="et-EE" dirty="0"/>
              <a:t>Arvelduskonto tehingud</a:t>
            </a:r>
          </a:p>
        </p:txBody>
      </p:sp>
      <p:sp>
        <p:nvSpPr>
          <p:cNvPr id="3" name="Content Placeholder 2"/>
          <p:cNvSpPr>
            <a:spLocks noGrp="1"/>
          </p:cNvSpPr>
          <p:nvPr>
            <p:ph idx="1"/>
          </p:nvPr>
        </p:nvSpPr>
        <p:spPr>
          <a:xfrm>
            <a:off x="714348" y="1500174"/>
            <a:ext cx="8124852" cy="4716476"/>
          </a:xfrm>
        </p:spPr>
        <p:txBody>
          <a:bodyPr/>
          <a:lstStyle/>
          <a:p>
            <a:pPr>
              <a:buNone/>
            </a:pPr>
            <a:r>
              <a:rPr lang="et-EE" dirty="0"/>
              <a:t>Omanikud avavad pangakonto kapitali</a:t>
            </a:r>
          </a:p>
          <a:p>
            <a:pPr>
              <a:buNone/>
            </a:pPr>
            <a:r>
              <a:rPr lang="et-EE" dirty="0"/>
              <a:t>paigutamisega ettevõttesse</a:t>
            </a:r>
          </a:p>
          <a:p>
            <a:pPr lvl="1"/>
            <a:r>
              <a:rPr lang="et-EE" dirty="0"/>
              <a:t>D Arvelduskonto			2500.-</a:t>
            </a:r>
          </a:p>
          <a:p>
            <a:pPr lvl="1"/>
            <a:r>
              <a:rPr lang="et-EE" dirty="0"/>
              <a:t>K Osakapital/Aktsiakapital	2500.-</a:t>
            </a:r>
          </a:p>
          <a:p>
            <a:pPr>
              <a:buNone/>
            </a:pPr>
            <a:r>
              <a:rPr lang="et-EE" dirty="0"/>
              <a:t>Pangakontole laekub kliendilt 13 000 €.</a:t>
            </a:r>
          </a:p>
          <a:p>
            <a:pPr lvl="1"/>
            <a:r>
              <a:rPr lang="et-EE" dirty="0"/>
              <a:t>Deebet  Arvelduskonto			13 000.-</a:t>
            </a:r>
          </a:p>
          <a:p>
            <a:pPr lvl="1"/>
            <a:r>
              <a:rPr lang="et-EE" dirty="0"/>
              <a:t>Kreedit Ostjatelt laekumata arved	13 000.-</a:t>
            </a:r>
          </a:p>
        </p:txBody>
      </p:sp>
      <p:sp>
        <p:nvSpPr>
          <p:cNvPr id="4" name="Date Placeholder 3"/>
          <p:cNvSpPr>
            <a:spLocks noGrp="1"/>
          </p:cNvSpPr>
          <p:nvPr>
            <p:ph type="dt" sz="half" idx="10"/>
          </p:nvPr>
        </p:nvSpPr>
        <p:spPr/>
        <p:txBody>
          <a:bodyPr/>
          <a:lstStyle/>
          <a:p>
            <a:endParaRPr lang="et-EE" dirty="0"/>
          </a:p>
        </p:txBody>
      </p:sp>
      <p:sp>
        <p:nvSpPr>
          <p:cNvPr id="5" name="Footer Placeholder 4"/>
          <p:cNvSpPr>
            <a:spLocks noGrp="1"/>
          </p:cNvSpPr>
          <p:nvPr>
            <p:ph type="ftr" sz="quarter" idx="11"/>
          </p:nvPr>
        </p:nvSpPr>
        <p:spPr/>
        <p:txBody>
          <a:bodyPr/>
          <a:lstStyle/>
          <a:p>
            <a:r>
              <a:rPr lang="et-EE" dirty="0"/>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24</a:t>
            </a:fld>
            <a:endParaRPr lang="et-EE"/>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42852"/>
            <a:ext cx="7772400" cy="857256"/>
          </a:xfrm>
        </p:spPr>
        <p:txBody>
          <a:bodyPr/>
          <a:lstStyle/>
          <a:p>
            <a:r>
              <a:rPr lang="et-EE" dirty="0"/>
              <a:t>Arvelduskonto tehingud</a:t>
            </a:r>
          </a:p>
        </p:txBody>
      </p:sp>
      <p:sp>
        <p:nvSpPr>
          <p:cNvPr id="3" name="Content Placeholder 2"/>
          <p:cNvSpPr>
            <a:spLocks noGrp="1"/>
          </p:cNvSpPr>
          <p:nvPr>
            <p:ph idx="1"/>
          </p:nvPr>
        </p:nvSpPr>
        <p:spPr>
          <a:xfrm>
            <a:off x="857224" y="1428736"/>
            <a:ext cx="7981976" cy="4787914"/>
          </a:xfrm>
        </p:spPr>
        <p:txBody>
          <a:bodyPr/>
          <a:lstStyle/>
          <a:p>
            <a:pPr>
              <a:buNone/>
            </a:pPr>
            <a:r>
              <a:rPr lang="et-EE" dirty="0"/>
              <a:t>Tasutakse tarnijatele 7 000 € </a:t>
            </a:r>
          </a:p>
          <a:p>
            <a:pPr lvl="1"/>
            <a:r>
              <a:rPr lang="et-EE" dirty="0"/>
              <a:t>Deebet Tarnijatele tasumata arved      7 000.-</a:t>
            </a:r>
          </a:p>
          <a:p>
            <a:pPr lvl="1"/>
            <a:r>
              <a:rPr lang="et-EE" dirty="0"/>
              <a:t>Kreedit Arvelduskonto            		7 000.- </a:t>
            </a:r>
          </a:p>
          <a:p>
            <a:pPr>
              <a:buNone/>
            </a:pPr>
            <a:endParaRPr lang="et-EE" dirty="0"/>
          </a:p>
          <a:p>
            <a:pPr>
              <a:buNone/>
            </a:pPr>
            <a:r>
              <a:rPr lang="et-EE" dirty="0"/>
              <a:t>Pank arvestab teenustasu  </a:t>
            </a:r>
          </a:p>
          <a:p>
            <a:pPr lvl="1"/>
            <a:r>
              <a:rPr lang="et-EE" dirty="0"/>
              <a:t>Deebet Pangateenus/üldhalduskulu      0,44</a:t>
            </a:r>
          </a:p>
          <a:p>
            <a:pPr lvl="1"/>
            <a:r>
              <a:rPr lang="et-EE" dirty="0"/>
              <a:t>Kreedit Arvelduskonto            		  0,44</a:t>
            </a:r>
          </a:p>
          <a:p>
            <a:pPr>
              <a:buNone/>
            </a:pPr>
            <a:endParaRPr lang="et-EE" dirty="0"/>
          </a:p>
        </p:txBody>
      </p:sp>
      <p:sp>
        <p:nvSpPr>
          <p:cNvPr id="4" name="Date Placeholder 3"/>
          <p:cNvSpPr>
            <a:spLocks noGrp="1"/>
          </p:cNvSpPr>
          <p:nvPr>
            <p:ph type="dt" sz="half" idx="10"/>
          </p:nvPr>
        </p:nvSpPr>
        <p:spPr/>
        <p:txBody>
          <a:bodyPr/>
          <a:lstStyle/>
          <a:p>
            <a:endParaRPr lang="et-EE" dirty="0"/>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25</a:t>
            </a:fld>
            <a:endParaRPr lang="et-EE"/>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31D73-EF3A-474D-8ADA-E124A721A44C}"/>
              </a:ext>
            </a:extLst>
          </p:cNvPr>
          <p:cNvSpPr>
            <a:spLocks noGrp="1"/>
          </p:cNvSpPr>
          <p:nvPr>
            <p:ph type="title"/>
          </p:nvPr>
        </p:nvSpPr>
        <p:spPr>
          <a:xfrm>
            <a:off x="1066800" y="136525"/>
            <a:ext cx="7772400" cy="916211"/>
          </a:xfrm>
        </p:spPr>
        <p:txBody>
          <a:bodyPr/>
          <a:lstStyle/>
          <a:p>
            <a:r>
              <a:rPr lang="et-EE" dirty="0"/>
              <a:t>Arvelduskonto tehingud</a:t>
            </a:r>
          </a:p>
        </p:txBody>
      </p:sp>
      <p:sp>
        <p:nvSpPr>
          <p:cNvPr id="3" name="Content Placeholder 2">
            <a:extLst>
              <a:ext uri="{FF2B5EF4-FFF2-40B4-BE49-F238E27FC236}">
                <a16:creationId xmlns:a16="http://schemas.microsoft.com/office/drawing/2014/main" id="{2F5B5002-B157-458E-AFEE-64EC693CB677}"/>
              </a:ext>
            </a:extLst>
          </p:cNvPr>
          <p:cNvSpPr>
            <a:spLocks noGrp="1"/>
          </p:cNvSpPr>
          <p:nvPr>
            <p:ph idx="1"/>
          </p:nvPr>
        </p:nvSpPr>
        <p:spPr>
          <a:xfrm>
            <a:off x="755576" y="1268760"/>
            <a:ext cx="8083624" cy="4947890"/>
          </a:xfrm>
        </p:spPr>
        <p:txBody>
          <a:bodyPr/>
          <a:lstStyle/>
          <a:p>
            <a:r>
              <a:rPr lang="et-EE" dirty="0"/>
              <a:t>Laekub kaardimakse tehingust – </a:t>
            </a:r>
            <a:r>
              <a:rPr lang="et-EE" sz="1800" dirty="0"/>
              <a:t>müügiarve, mille on ostja tasunud pangakaardiga</a:t>
            </a:r>
          </a:p>
          <a:p>
            <a:pPr lvl="1"/>
            <a:r>
              <a:rPr lang="et-EE" sz="2400" dirty="0"/>
              <a:t>D Arvelduskonto			89.89</a:t>
            </a:r>
          </a:p>
          <a:p>
            <a:pPr lvl="1"/>
            <a:r>
              <a:rPr lang="et-EE" sz="2400" dirty="0"/>
              <a:t>D Kaardimakse teenuse kulu	  	  0.11</a:t>
            </a:r>
          </a:p>
          <a:p>
            <a:pPr lvl="1"/>
            <a:r>
              <a:rPr lang="et-EE" sz="2400" dirty="0"/>
              <a:t>K Kaardimakse nõue 		90.00</a:t>
            </a:r>
          </a:p>
          <a:p>
            <a:pPr lvl="1"/>
            <a:endParaRPr lang="et-EE" sz="2400" dirty="0"/>
          </a:p>
          <a:p>
            <a:r>
              <a:rPr lang="et-EE" sz="2800" dirty="0"/>
              <a:t>Pangakontolt on maha läinud ostu eest tasumine pangakaardiga</a:t>
            </a:r>
          </a:p>
          <a:p>
            <a:pPr lvl="1"/>
            <a:r>
              <a:rPr lang="et-EE" sz="2400" dirty="0"/>
              <a:t>D Kaardimakse võlg</a:t>
            </a:r>
          </a:p>
          <a:p>
            <a:pPr lvl="1"/>
            <a:r>
              <a:rPr lang="et-EE" sz="2400" dirty="0"/>
              <a:t>K Arvelduskonto</a:t>
            </a:r>
          </a:p>
        </p:txBody>
      </p:sp>
      <p:sp>
        <p:nvSpPr>
          <p:cNvPr id="4" name="Date Placeholder 3">
            <a:extLst>
              <a:ext uri="{FF2B5EF4-FFF2-40B4-BE49-F238E27FC236}">
                <a16:creationId xmlns:a16="http://schemas.microsoft.com/office/drawing/2014/main" id="{73F99ADA-9B34-4CCF-8EA9-C56A02A31237}"/>
              </a:ext>
            </a:extLst>
          </p:cNvPr>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a:extLst>
              <a:ext uri="{FF2B5EF4-FFF2-40B4-BE49-F238E27FC236}">
                <a16:creationId xmlns:a16="http://schemas.microsoft.com/office/drawing/2014/main" id="{DFDB0130-0F69-4E66-8074-BFF4B6B834E8}"/>
              </a:ext>
            </a:extLst>
          </p:cNvPr>
          <p:cNvSpPr>
            <a:spLocks noGrp="1"/>
          </p:cNvSpPr>
          <p:nvPr>
            <p:ph type="ftr" sz="quarter" idx="11"/>
          </p:nvPr>
        </p:nvSpPr>
        <p:spPr/>
        <p:txBody>
          <a:bodyPr/>
          <a:lstStyle/>
          <a:p>
            <a:r>
              <a:rPr lang="et-EE"/>
              <a:t>Siiri Luts MA</a:t>
            </a:r>
          </a:p>
        </p:txBody>
      </p:sp>
      <p:sp>
        <p:nvSpPr>
          <p:cNvPr id="6" name="Slide Number Placeholder 5">
            <a:extLst>
              <a:ext uri="{FF2B5EF4-FFF2-40B4-BE49-F238E27FC236}">
                <a16:creationId xmlns:a16="http://schemas.microsoft.com/office/drawing/2014/main" id="{2B9C47B4-24B2-49B7-9ED2-976A3A76C35E}"/>
              </a:ext>
            </a:extLst>
          </p:cNvPr>
          <p:cNvSpPr>
            <a:spLocks noGrp="1"/>
          </p:cNvSpPr>
          <p:nvPr>
            <p:ph type="sldNum" sz="quarter" idx="12"/>
          </p:nvPr>
        </p:nvSpPr>
        <p:spPr/>
        <p:txBody>
          <a:bodyPr/>
          <a:lstStyle/>
          <a:p>
            <a:fld id="{19ED7A02-5605-4BF5-B009-301D972C34A5}" type="slidenum">
              <a:rPr lang="et-EE" smtClean="0"/>
              <a:pPr/>
              <a:t>26</a:t>
            </a:fld>
            <a:endParaRPr lang="et-EE"/>
          </a:p>
        </p:txBody>
      </p:sp>
    </p:spTree>
    <p:extLst>
      <p:ext uri="{BB962C8B-B14F-4D97-AF65-F5344CB8AC3E}">
        <p14:creationId xmlns:p14="http://schemas.microsoft.com/office/powerpoint/2010/main" val="24974624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85728"/>
            <a:ext cx="7772400" cy="714380"/>
          </a:xfrm>
        </p:spPr>
        <p:txBody>
          <a:bodyPr/>
          <a:lstStyle/>
          <a:p>
            <a:r>
              <a:rPr lang="et-EE" dirty="0"/>
              <a:t>Pangaarvelduse välisvaluutas</a:t>
            </a:r>
          </a:p>
        </p:txBody>
      </p:sp>
      <p:sp>
        <p:nvSpPr>
          <p:cNvPr id="3" name="Content Placeholder 2"/>
          <p:cNvSpPr>
            <a:spLocks noGrp="1"/>
          </p:cNvSpPr>
          <p:nvPr>
            <p:ph idx="1"/>
          </p:nvPr>
        </p:nvSpPr>
        <p:spPr>
          <a:xfrm>
            <a:off x="714348" y="1214422"/>
            <a:ext cx="8286808" cy="5002228"/>
          </a:xfrm>
        </p:spPr>
        <p:txBody>
          <a:bodyPr/>
          <a:lstStyle/>
          <a:p>
            <a:pPr>
              <a:buNone/>
            </a:pPr>
            <a:r>
              <a:rPr lang="et-EE" dirty="0"/>
              <a:t>Ostetakse 21.12 100 dollarit, panga dollari</a:t>
            </a:r>
          </a:p>
          <a:p>
            <a:pPr>
              <a:buNone/>
            </a:pPr>
            <a:r>
              <a:rPr lang="et-EE" dirty="0"/>
              <a:t>ostukurss on ostupäeval kommertspangas 1,2345</a:t>
            </a:r>
          </a:p>
          <a:p>
            <a:pPr lvl="1"/>
            <a:r>
              <a:rPr lang="et-EE" dirty="0"/>
              <a:t> Deebet Arvelduskonto/dollar    100$  81,00€          </a:t>
            </a:r>
          </a:p>
          <a:p>
            <a:pPr lvl="1"/>
            <a:r>
              <a:rPr lang="et-EE" dirty="0"/>
              <a:t> Kreedit Arvelduskonto € 		81,00€</a:t>
            </a:r>
          </a:p>
          <a:p>
            <a:pPr lvl="1">
              <a:buNone/>
            </a:pPr>
            <a:endParaRPr lang="et-EE" dirty="0"/>
          </a:p>
          <a:p>
            <a:pPr>
              <a:buNone/>
            </a:pPr>
            <a:r>
              <a:rPr lang="et-EE" dirty="0"/>
              <a:t>31.12 bilansipäeval hinnatakse valuuta ECB</a:t>
            </a:r>
          </a:p>
          <a:p>
            <a:pPr>
              <a:buNone/>
            </a:pPr>
            <a:r>
              <a:rPr lang="et-EE" dirty="0"/>
              <a:t>kursiga, mis on 1,3333 – õiglane väärtus </a:t>
            </a:r>
          </a:p>
          <a:p>
            <a:pPr lvl="1"/>
            <a:r>
              <a:rPr lang="et-EE" dirty="0"/>
              <a:t>D Finantskulu			6,00€</a:t>
            </a:r>
          </a:p>
          <a:p>
            <a:pPr lvl="1"/>
            <a:r>
              <a:rPr lang="et-EE" dirty="0"/>
              <a:t>K Arvelduskonto/dollar 		6,00€   </a:t>
            </a:r>
          </a:p>
          <a:p>
            <a:endParaRPr lang="et-EE"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27</a:t>
            </a:fld>
            <a:endParaRPr lang="et-EE"/>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761984"/>
          </a:xfrm>
        </p:spPr>
        <p:txBody>
          <a:bodyPr/>
          <a:lstStyle/>
          <a:p>
            <a:r>
              <a:rPr lang="et-EE" dirty="0"/>
              <a:t>Pangaarvelduse välisvaluutas</a:t>
            </a:r>
          </a:p>
        </p:txBody>
      </p:sp>
      <p:sp>
        <p:nvSpPr>
          <p:cNvPr id="3" name="Content Placeholder 2"/>
          <p:cNvSpPr>
            <a:spLocks noGrp="1"/>
          </p:cNvSpPr>
          <p:nvPr>
            <p:ph idx="1"/>
          </p:nvPr>
        </p:nvSpPr>
        <p:spPr>
          <a:xfrm>
            <a:off x="785786" y="1428736"/>
            <a:ext cx="8053414" cy="4787914"/>
          </a:xfrm>
        </p:spPr>
        <p:txBody>
          <a:bodyPr/>
          <a:lstStyle/>
          <a:p>
            <a:r>
              <a:rPr lang="et-EE" dirty="0"/>
              <a:t>Panka laekub nõue ostja vastu summas 300$</a:t>
            </a:r>
          </a:p>
          <a:p>
            <a:pPr>
              <a:buNone/>
            </a:pPr>
            <a:r>
              <a:rPr lang="et-EE" dirty="0"/>
              <a:t>kommertspanga kurss 1,3555, mis on</a:t>
            </a:r>
          </a:p>
          <a:p>
            <a:pPr>
              <a:buNone/>
            </a:pPr>
            <a:r>
              <a:rPr lang="et-EE" dirty="0"/>
              <a:t>varasemalt arvele võetud kursiga 1,3345.</a:t>
            </a:r>
          </a:p>
          <a:p>
            <a:pPr lvl="1"/>
            <a:r>
              <a:rPr lang="et-EE" dirty="0"/>
              <a:t>D Nõue ostjate vastu 300$	 224,80€</a:t>
            </a:r>
          </a:p>
          <a:p>
            <a:pPr lvl="1"/>
            <a:r>
              <a:rPr lang="et-EE" dirty="0"/>
              <a:t>K Müügitulu			224,80€</a:t>
            </a:r>
          </a:p>
          <a:p>
            <a:pPr>
              <a:buNone/>
            </a:pPr>
            <a:r>
              <a:rPr lang="et-EE" dirty="0"/>
              <a:t> </a:t>
            </a:r>
          </a:p>
          <a:p>
            <a:pPr lvl="1"/>
            <a:r>
              <a:rPr lang="et-EE" dirty="0"/>
              <a:t>D Muu ärikulu				   3,48€</a:t>
            </a:r>
          </a:p>
          <a:p>
            <a:pPr lvl="1"/>
            <a:r>
              <a:rPr lang="et-EE" dirty="0"/>
              <a:t>D Pank		 	300$	 	221,32€</a:t>
            </a:r>
          </a:p>
          <a:p>
            <a:pPr lvl="1"/>
            <a:r>
              <a:rPr lang="et-EE" dirty="0"/>
              <a:t>K Nõue ostjate vastu	300$ 		224,80€	</a:t>
            </a:r>
          </a:p>
          <a:p>
            <a:endParaRPr lang="et-EE"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28</a:t>
            </a:fld>
            <a:endParaRPr lang="et-EE"/>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14290"/>
            <a:ext cx="7772400" cy="714380"/>
          </a:xfrm>
        </p:spPr>
        <p:txBody>
          <a:bodyPr/>
          <a:lstStyle/>
          <a:p>
            <a:r>
              <a:rPr lang="et-EE" dirty="0"/>
              <a:t>Akreditiiv</a:t>
            </a:r>
          </a:p>
        </p:txBody>
      </p:sp>
      <p:sp>
        <p:nvSpPr>
          <p:cNvPr id="3" name="Content Placeholder 2"/>
          <p:cNvSpPr>
            <a:spLocks noGrp="1"/>
          </p:cNvSpPr>
          <p:nvPr>
            <p:ph idx="1"/>
          </p:nvPr>
        </p:nvSpPr>
        <p:spPr>
          <a:xfrm>
            <a:off x="642910" y="928670"/>
            <a:ext cx="8196290" cy="5429288"/>
          </a:xfrm>
        </p:spPr>
        <p:txBody>
          <a:bodyPr/>
          <a:lstStyle/>
          <a:p>
            <a:pPr>
              <a:buNone/>
            </a:pPr>
            <a:r>
              <a:rPr lang="et-EE" dirty="0"/>
              <a:t>Akreditiiv  on ostja panga kohustus tasuda</a:t>
            </a:r>
          </a:p>
          <a:p>
            <a:pPr>
              <a:buNone/>
            </a:pPr>
            <a:r>
              <a:rPr lang="et-EE" dirty="0"/>
              <a:t>müüjale kauba eest</a:t>
            </a:r>
          </a:p>
          <a:p>
            <a:r>
              <a:rPr lang="et-EE" dirty="0"/>
              <a:t>Konto  avamine D Akreditiiv		10 000</a:t>
            </a:r>
          </a:p>
          <a:p>
            <a:pPr>
              <a:buNone/>
            </a:pPr>
            <a:r>
              <a:rPr lang="et-EE" dirty="0"/>
              <a:t> 				    K Arvelduskonto	10 000</a:t>
            </a:r>
          </a:p>
          <a:p>
            <a:r>
              <a:rPr lang="et-EE" dirty="0"/>
              <a:t> Tasumine tarnijale akreditiivi arvelt</a:t>
            </a:r>
          </a:p>
          <a:p>
            <a:pPr lvl="1"/>
            <a:r>
              <a:rPr lang="et-EE" dirty="0"/>
              <a:t>D Võlg tarnijale		9 975</a:t>
            </a:r>
          </a:p>
          <a:p>
            <a:pPr lvl="1"/>
            <a:r>
              <a:rPr lang="et-EE" dirty="0"/>
              <a:t>K Akreditiiv		9 975 </a:t>
            </a:r>
          </a:p>
          <a:p>
            <a:r>
              <a:rPr lang="et-EE" dirty="0"/>
              <a:t>Akreditiivi sulgemine</a:t>
            </a:r>
          </a:p>
          <a:p>
            <a:pPr lvl="1"/>
            <a:r>
              <a:rPr lang="et-EE" dirty="0"/>
              <a:t>D Arvelduskonto		     25</a:t>
            </a:r>
          </a:p>
          <a:p>
            <a:pPr lvl="1"/>
            <a:r>
              <a:rPr lang="et-EE" dirty="0"/>
              <a:t>K Akreditiiv		     25</a:t>
            </a:r>
          </a:p>
          <a:p>
            <a:endParaRPr lang="et-EE"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dirty="0"/>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29</a:t>
            </a:fld>
            <a:endParaRPr lang="et-EE"/>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EA252-7476-C7F0-7F1D-57ED207030EB}"/>
              </a:ext>
            </a:extLst>
          </p:cNvPr>
          <p:cNvSpPr>
            <a:spLocks noGrp="1"/>
          </p:cNvSpPr>
          <p:nvPr>
            <p:ph type="title"/>
          </p:nvPr>
        </p:nvSpPr>
        <p:spPr>
          <a:xfrm>
            <a:off x="1066800" y="136525"/>
            <a:ext cx="7772400" cy="628179"/>
          </a:xfrm>
        </p:spPr>
        <p:txBody>
          <a:bodyPr/>
          <a:lstStyle/>
          <a:p>
            <a:r>
              <a:rPr lang="et-EE" dirty="0"/>
              <a:t>RTJ 2</a:t>
            </a:r>
          </a:p>
        </p:txBody>
      </p:sp>
      <p:sp>
        <p:nvSpPr>
          <p:cNvPr id="3" name="Content Placeholder 2">
            <a:extLst>
              <a:ext uri="{FF2B5EF4-FFF2-40B4-BE49-F238E27FC236}">
                <a16:creationId xmlns:a16="http://schemas.microsoft.com/office/drawing/2014/main" id="{0788474D-B9CF-4AA6-705D-70A98410E9D3}"/>
              </a:ext>
            </a:extLst>
          </p:cNvPr>
          <p:cNvSpPr>
            <a:spLocks noGrp="1"/>
          </p:cNvSpPr>
          <p:nvPr>
            <p:ph idx="1"/>
          </p:nvPr>
        </p:nvSpPr>
        <p:spPr>
          <a:xfrm>
            <a:off x="1066800" y="764704"/>
            <a:ext cx="7772400" cy="5451946"/>
          </a:xfrm>
        </p:spPr>
        <p:txBody>
          <a:bodyPr/>
          <a:lstStyle/>
          <a:p>
            <a:r>
              <a:rPr lang="et-EE" dirty="0"/>
              <a:t>Bilansikirje sisu: Raha -  raha kassas ja pangas; nõudmiseni hoiused; lühiajalised paigutused rahaturufondidesse ja muudesse kõrge likviidsusega fondidesse</a:t>
            </a:r>
          </a:p>
          <a:p>
            <a:endParaRPr lang="et-EE" dirty="0"/>
          </a:p>
          <a:p>
            <a:r>
              <a:rPr lang="et-EE" dirty="0"/>
              <a:t>Arvestuspõhimõte  - </a:t>
            </a:r>
            <a:r>
              <a:rPr lang="fi-FI" dirty="0" err="1"/>
              <a:t>Korrigeeritud</a:t>
            </a:r>
            <a:r>
              <a:rPr lang="fi-FI" dirty="0"/>
              <a:t> </a:t>
            </a:r>
            <a:r>
              <a:rPr lang="fi-FI" dirty="0" err="1"/>
              <a:t>soetusmaksumus</a:t>
            </a:r>
            <a:r>
              <a:rPr lang="et-EE" dirty="0"/>
              <a:t> (</a:t>
            </a:r>
            <a:r>
              <a:rPr lang="et-EE" sz="2400" dirty="0"/>
              <a:t>on finantsvara algne  soetusmaksumus, mida on vajaduse korrigeeritud +/-)</a:t>
            </a:r>
            <a:r>
              <a:rPr lang="fi-FI" sz="2400" dirty="0"/>
              <a:t> </a:t>
            </a:r>
            <a:r>
              <a:rPr lang="et-EE" sz="2400" dirty="0"/>
              <a:t> </a:t>
            </a:r>
            <a:r>
              <a:rPr lang="fi-FI" dirty="0" err="1"/>
              <a:t>või</a:t>
            </a:r>
            <a:r>
              <a:rPr lang="fi-FI" dirty="0"/>
              <a:t> </a:t>
            </a:r>
            <a:r>
              <a:rPr lang="fi-FI" dirty="0" err="1"/>
              <a:t>õiglane</a:t>
            </a:r>
            <a:r>
              <a:rPr lang="fi-FI" dirty="0"/>
              <a:t> </a:t>
            </a:r>
            <a:r>
              <a:rPr lang="fi-FI" dirty="0" err="1"/>
              <a:t>väärtus</a:t>
            </a:r>
            <a:r>
              <a:rPr lang="et-EE" dirty="0"/>
              <a:t> (</a:t>
            </a:r>
            <a:r>
              <a:rPr lang="et-EE" sz="2400" dirty="0"/>
              <a:t>summa, mille eest on võimalik vahetada vara või arveldada kohustist teadlike, huvitatud ja sõltumatute osapoolte vahelises tehingus</a:t>
            </a:r>
            <a:r>
              <a:rPr lang="et-EE" dirty="0"/>
              <a:t>)</a:t>
            </a:r>
            <a:r>
              <a:rPr lang="fi-FI" dirty="0"/>
              <a:t> </a:t>
            </a:r>
            <a:r>
              <a:rPr lang="et-EE" dirty="0"/>
              <a:t> </a:t>
            </a:r>
          </a:p>
        </p:txBody>
      </p:sp>
      <p:sp>
        <p:nvSpPr>
          <p:cNvPr id="4" name="Date Placeholder 3">
            <a:extLst>
              <a:ext uri="{FF2B5EF4-FFF2-40B4-BE49-F238E27FC236}">
                <a16:creationId xmlns:a16="http://schemas.microsoft.com/office/drawing/2014/main" id="{4CB26EAE-5BB3-D761-E829-46BCEA59113B}"/>
              </a:ext>
            </a:extLst>
          </p:cNvPr>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a:extLst>
              <a:ext uri="{FF2B5EF4-FFF2-40B4-BE49-F238E27FC236}">
                <a16:creationId xmlns:a16="http://schemas.microsoft.com/office/drawing/2014/main" id="{DCC1C111-0491-5E3C-F67B-12AE68D5C8DE}"/>
              </a:ext>
            </a:extLst>
          </p:cNvPr>
          <p:cNvSpPr>
            <a:spLocks noGrp="1"/>
          </p:cNvSpPr>
          <p:nvPr>
            <p:ph type="ftr" sz="quarter" idx="11"/>
          </p:nvPr>
        </p:nvSpPr>
        <p:spPr/>
        <p:txBody>
          <a:bodyPr/>
          <a:lstStyle/>
          <a:p>
            <a:r>
              <a:rPr lang="et-EE" dirty="0"/>
              <a:t>Siiri Luts MA</a:t>
            </a:r>
          </a:p>
        </p:txBody>
      </p:sp>
      <p:sp>
        <p:nvSpPr>
          <p:cNvPr id="6" name="Slide Number Placeholder 5">
            <a:extLst>
              <a:ext uri="{FF2B5EF4-FFF2-40B4-BE49-F238E27FC236}">
                <a16:creationId xmlns:a16="http://schemas.microsoft.com/office/drawing/2014/main" id="{D5BC6104-DA4C-2AAE-050E-D873B2A00AC8}"/>
              </a:ext>
            </a:extLst>
          </p:cNvPr>
          <p:cNvSpPr>
            <a:spLocks noGrp="1"/>
          </p:cNvSpPr>
          <p:nvPr>
            <p:ph type="sldNum" sz="quarter" idx="12"/>
          </p:nvPr>
        </p:nvSpPr>
        <p:spPr/>
        <p:txBody>
          <a:bodyPr/>
          <a:lstStyle/>
          <a:p>
            <a:fld id="{19ED7A02-5605-4BF5-B009-301D972C34A5}" type="slidenum">
              <a:rPr lang="et-EE" smtClean="0"/>
              <a:pPr/>
              <a:t>3</a:t>
            </a:fld>
            <a:endParaRPr lang="et-EE"/>
          </a:p>
        </p:txBody>
      </p:sp>
    </p:spTree>
    <p:extLst>
      <p:ext uri="{BB962C8B-B14F-4D97-AF65-F5344CB8AC3E}">
        <p14:creationId xmlns:p14="http://schemas.microsoft.com/office/powerpoint/2010/main" val="41603766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761984"/>
          </a:xfrm>
        </p:spPr>
        <p:txBody>
          <a:bodyPr/>
          <a:lstStyle/>
          <a:p>
            <a:r>
              <a:rPr lang="et-EE" dirty="0"/>
              <a:t>Raha teel</a:t>
            </a:r>
          </a:p>
        </p:txBody>
      </p:sp>
      <p:sp>
        <p:nvSpPr>
          <p:cNvPr id="3" name="Content Placeholder 2"/>
          <p:cNvSpPr>
            <a:spLocks noGrp="1"/>
          </p:cNvSpPr>
          <p:nvPr>
            <p:ph idx="1"/>
          </p:nvPr>
        </p:nvSpPr>
        <p:spPr>
          <a:xfrm>
            <a:off x="785786" y="1214422"/>
            <a:ext cx="8053414" cy="5002228"/>
          </a:xfrm>
        </p:spPr>
        <p:txBody>
          <a:bodyPr/>
          <a:lstStyle/>
          <a:p>
            <a:pPr>
              <a:buNone/>
            </a:pPr>
            <a:r>
              <a:rPr lang="et-EE" dirty="0"/>
              <a:t>Kajastatakse </a:t>
            </a:r>
            <a:r>
              <a:rPr lang="en-AU" dirty="0"/>
              <a:t> </a:t>
            </a:r>
            <a:r>
              <a:rPr lang="en-AU" dirty="0" err="1"/>
              <a:t>rahasummasid</a:t>
            </a:r>
            <a:r>
              <a:rPr lang="en-AU" dirty="0"/>
              <a:t>, </a:t>
            </a:r>
            <a:r>
              <a:rPr lang="en-AU" dirty="0" err="1"/>
              <a:t>mis</a:t>
            </a:r>
            <a:r>
              <a:rPr lang="en-AU" dirty="0"/>
              <a:t> on </a:t>
            </a:r>
            <a:r>
              <a:rPr lang="en-AU" dirty="0" err="1"/>
              <a:t>ettevõtte</a:t>
            </a:r>
            <a:endParaRPr lang="et-EE" dirty="0"/>
          </a:p>
          <a:p>
            <a:pPr>
              <a:buNone/>
            </a:pPr>
            <a:r>
              <a:rPr lang="en-AU" dirty="0" err="1"/>
              <a:t>kassast</a:t>
            </a:r>
            <a:r>
              <a:rPr lang="en-AU" dirty="0"/>
              <a:t> </a:t>
            </a:r>
            <a:r>
              <a:rPr lang="en-AU" dirty="0" err="1"/>
              <a:t>välja</a:t>
            </a:r>
            <a:r>
              <a:rPr lang="en-AU" dirty="0"/>
              <a:t> </a:t>
            </a:r>
            <a:r>
              <a:rPr lang="en-AU" dirty="0" err="1"/>
              <a:t>antud</a:t>
            </a:r>
            <a:r>
              <a:rPr lang="en-AU" dirty="0"/>
              <a:t>, </a:t>
            </a:r>
            <a:r>
              <a:rPr lang="en-AU" dirty="0" err="1"/>
              <a:t>kuid</a:t>
            </a:r>
            <a:r>
              <a:rPr lang="en-AU" dirty="0"/>
              <a:t> </a:t>
            </a:r>
            <a:r>
              <a:rPr lang="en-AU" dirty="0" err="1"/>
              <a:t>ei</a:t>
            </a:r>
            <a:r>
              <a:rPr lang="en-AU" dirty="0"/>
              <a:t> ole </a:t>
            </a:r>
            <a:r>
              <a:rPr lang="en-AU" dirty="0" err="1"/>
              <a:t>veel</a:t>
            </a:r>
            <a:r>
              <a:rPr lang="en-AU" dirty="0"/>
              <a:t> </a:t>
            </a:r>
            <a:r>
              <a:rPr lang="en-AU" dirty="0" err="1"/>
              <a:t>ettevõtte</a:t>
            </a:r>
            <a:r>
              <a:rPr lang="en-AU" dirty="0"/>
              <a:t> </a:t>
            </a:r>
            <a:endParaRPr lang="et-EE" dirty="0"/>
          </a:p>
          <a:p>
            <a:pPr>
              <a:buNone/>
            </a:pPr>
            <a:r>
              <a:rPr lang="en-AU" dirty="0" err="1"/>
              <a:t>pangaarvel</a:t>
            </a:r>
            <a:r>
              <a:rPr lang="en-AU" dirty="0"/>
              <a:t> </a:t>
            </a:r>
            <a:r>
              <a:rPr lang="en-AU" dirty="0" err="1"/>
              <a:t>kajastatud</a:t>
            </a:r>
            <a:r>
              <a:rPr lang="en-AU" dirty="0"/>
              <a:t>.</a:t>
            </a:r>
            <a:endParaRPr lang="et-EE" dirty="0"/>
          </a:p>
          <a:p>
            <a:r>
              <a:rPr lang="en-AU" dirty="0" err="1"/>
              <a:t>Raha</a:t>
            </a:r>
            <a:r>
              <a:rPr lang="en-AU" dirty="0"/>
              <a:t> </a:t>
            </a:r>
            <a:r>
              <a:rPr lang="en-AU" dirty="0" err="1"/>
              <a:t>üleandmisel</a:t>
            </a:r>
            <a:r>
              <a:rPr lang="en-AU" dirty="0"/>
              <a:t> </a:t>
            </a:r>
            <a:r>
              <a:rPr lang="en-AU" dirty="0" err="1"/>
              <a:t>inkassaatoritele</a:t>
            </a:r>
            <a:r>
              <a:rPr lang="en-AU" dirty="0"/>
              <a:t> – VO</a:t>
            </a:r>
            <a:endParaRPr lang="et-EE" dirty="0"/>
          </a:p>
          <a:p>
            <a:pPr lvl="1"/>
            <a:r>
              <a:rPr lang="et-EE" dirty="0"/>
              <a:t>D Raha teel  	75 500.-</a:t>
            </a:r>
          </a:p>
          <a:p>
            <a:pPr lvl="1"/>
            <a:r>
              <a:rPr lang="et-EE" dirty="0"/>
              <a:t>K Kassa		75 500.-</a:t>
            </a:r>
          </a:p>
          <a:p>
            <a:r>
              <a:rPr lang="et-EE" dirty="0"/>
              <a:t>Raha	laekumine pangakontole – VV</a:t>
            </a:r>
          </a:p>
          <a:p>
            <a:pPr lvl="1"/>
            <a:r>
              <a:rPr lang="et-EE" dirty="0"/>
              <a:t>D Pangakonto 	75 000.-</a:t>
            </a:r>
          </a:p>
          <a:p>
            <a:pPr lvl="1"/>
            <a:r>
              <a:rPr lang="et-EE" dirty="0"/>
              <a:t>K Raha teel		75 000.-</a:t>
            </a:r>
          </a:p>
          <a:p>
            <a:endParaRPr lang="et-EE"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30</a:t>
            </a:fld>
            <a:endParaRPr lang="et-EE"/>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85728"/>
            <a:ext cx="7772400" cy="714380"/>
          </a:xfrm>
        </p:spPr>
        <p:txBody>
          <a:bodyPr/>
          <a:lstStyle/>
          <a:p>
            <a:r>
              <a:rPr lang="et-EE" dirty="0"/>
              <a:t>Arvelduskrediit</a:t>
            </a:r>
          </a:p>
        </p:txBody>
      </p:sp>
      <p:sp>
        <p:nvSpPr>
          <p:cNvPr id="3" name="Content Placeholder 2"/>
          <p:cNvSpPr>
            <a:spLocks noGrp="1"/>
          </p:cNvSpPr>
          <p:nvPr>
            <p:ph idx="1"/>
          </p:nvPr>
        </p:nvSpPr>
        <p:spPr>
          <a:xfrm>
            <a:off x="642910" y="1071546"/>
            <a:ext cx="8196290" cy="5145104"/>
          </a:xfrm>
        </p:spPr>
        <p:txBody>
          <a:bodyPr/>
          <a:lstStyle/>
          <a:p>
            <a:r>
              <a:rPr lang="et-EE" dirty="0"/>
              <a:t>Ettevõtted võivad pankadega sõlmida  arvelduskrediidi  leppeid </a:t>
            </a:r>
          </a:p>
          <a:p>
            <a:r>
              <a:rPr lang="et-EE" dirty="0"/>
              <a:t>See tähendab, et ettevõte võib krediidilimiidi ulatuses igal ajal kulutada panga raha oma võlgade tasumiseks</a:t>
            </a:r>
          </a:p>
          <a:p>
            <a:r>
              <a:rPr lang="et-EE" dirty="0"/>
              <a:t>Sellisel juhul võib pangaväljavõttel olla raha konto saldo  „-„ märgiga.</a:t>
            </a:r>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31</a:t>
            </a:fld>
            <a:endParaRPr lang="et-EE"/>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833422"/>
          </a:xfrm>
        </p:spPr>
        <p:txBody>
          <a:bodyPr/>
          <a:lstStyle/>
          <a:p>
            <a:r>
              <a:rPr lang="et-EE" dirty="0"/>
              <a:t>Arvelduskrediit</a:t>
            </a:r>
          </a:p>
        </p:txBody>
      </p:sp>
      <p:sp>
        <p:nvSpPr>
          <p:cNvPr id="3" name="Content Placeholder 2"/>
          <p:cNvSpPr>
            <a:spLocks noGrp="1"/>
          </p:cNvSpPr>
          <p:nvPr>
            <p:ph idx="1"/>
          </p:nvPr>
        </p:nvSpPr>
        <p:spPr>
          <a:xfrm>
            <a:off x="714348" y="1500174"/>
            <a:ext cx="8124852" cy="4716476"/>
          </a:xfrm>
        </p:spPr>
        <p:txBody>
          <a:bodyPr/>
          <a:lstStyle/>
          <a:p>
            <a:r>
              <a:rPr lang="et-EE" dirty="0"/>
              <a:t>Majandusaasta lõppkuupäeval näidatakse arvelduskrediidi jääk lühiajaliste kohustuste kooseisus. </a:t>
            </a:r>
          </a:p>
          <a:p>
            <a:r>
              <a:rPr lang="et-EE" dirty="0"/>
              <a:t>Selleks suletakse pangakonto ja võtetakse üles arvelduskrediit Raamatupidamisõiendiga</a:t>
            </a:r>
          </a:p>
          <a:p>
            <a:pPr lvl="1"/>
            <a:r>
              <a:rPr lang="et-EE" dirty="0"/>
              <a:t>D Pangakonto</a:t>
            </a:r>
          </a:p>
          <a:p>
            <a:pPr lvl="1"/>
            <a:r>
              <a:rPr lang="et-EE" dirty="0"/>
              <a:t>K Arvelduskrediit (LA laenukohustused)</a:t>
            </a:r>
          </a:p>
          <a:p>
            <a:pPr>
              <a:buNone/>
            </a:pPr>
            <a:r>
              <a:rPr lang="et-EE" dirty="0"/>
              <a:t> </a:t>
            </a:r>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32</a:t>
            </a:fld>
            <a:endParaRPr lang="et-EE"/>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88640"/>
            <a:ext cx="7772400" cy="720080"/>
          </a:xfrm>
        </p:spPr>
        <p:txBody>
          <a:bodyPr/>
          <a:lstStyle/>
          <a:p>
            <a:r>
              <a:rPr lang="et-EE" dirty="0"/>
              <a:t>Rahavoogude aruanne - RVA</a:t>
            </a:r>
          </a:p>
        </p:txBody>
      </p:sp>
      <p:sp>
        <p:nvSpPr>
          <p:cNvPr id="3" name="Content Placeholder 2"/>
          <p:cNvSpPr>
            <a:spLocks noGrp="1"/>
          </p:cNvSpPr>
          <p:nvPr>
            <p:ph idx="1"/>
          </p:nvPr>
        </p:nvSpPr>
        <p:spPr>
          <a:xfrm>
            <a:off x="1066800" y="908720"/>
            <a:ext cx="7772400" cy="5307930"/>
          </a:xfrm>
        </p:spPr>
        <p:txBody>
          <a:bodyPr/>
          <a:lstStyle/>
          <a:p>
            <a:r>
              <a:rPr lang="et-EE" sz="2800" dirty="0"/>
              <a:t>Rahavoogude aruande eesmärgiks on anda ülevaade ettevõtte poolt toodetavast rahast ja ettevõtte poolt tarbitavast rahast</a:t>
            </a:r>
          </a:p>
          <a:p>
            <a:r>
              <a:rPr lang="et-EE" sz="2800" dirty="0"/>
              <a:t>Rahavoogude aruandes avaldatav informatsioon on oluline, et hinnata ettevõtte võimet genereerida raha ja raha ekvivalente, mis on omakorda aluseks ettevõtte väärtuse hindamisel.  Samuti saab analüüsida kuhu raha on läinud ja kust tulnud ning võimaldab teha tulevikuprognoose. Rahavoogude aruanne näitab ettevõtte võimet – maksta dividende ja laenude intresse.</a:t>
            </a:r>
          </a:p>
          <a:p>
            <a:r>
              <a:rPr lang="fi-FI" sz="2800" dirty="0"/>
              <a:t>raha </a:t>
            </a:r>
            <a:r>
              <a:rPr lang="fi-FI" sz="2800" dirty="0" err="1"/>
              <a:t>juurdevool</a:t>
            </a:r>
            <a:r>
              <a:rPr lang="fi-FI" sz="2800" dirty="0"/>
              <a:t> – raha </a:t>
            </a:r>
            <a:r>
              <a:rPr lang="fi-FI" sz="2800" dirty="0" err="1"/>
              <a:t>väljavool</a:t>
            </a:r>
            <a:r>
              <a:rPr lang="fi-FI" sz="2800" dirty="0"/>
              <a:t> = raha </a:t>
            </a:r>
            <a:r>
              <a:rPr lang="fi-FI" sz="2800" dirty="0" err="1"/>
              <a:t>muutus</a:t>
            </a:r>
            <a:endParaRPr lang="et-EE" sz="2800"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33</a:t>
            </a:fld>
            <a:endParaRPr lang="et-EE"/>
          </a:p>
        </p:txBody>
      </p:sp>
    </p:spTree>
    <p:extLst>
      <p:ext uri="{BB962C8B-B14F-4D97-AF65-F5344CB8AC3E}">
        <p14:creationId xmlns:p14="http://schemas.microsoft.com/office/powerpoint/2010/main" val="40013402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42852"/>
            <a:ext cx="7772400" cy="714380"/>
          </a:xfrm>
        </p:spPr>
        <p:txBody>
          <a:bodyPr/>
          <a:lstStyle/>
          <a:p>
            <a:br>
              <a:rPr lang="et-EE" dirty="0"/>
            </a:br>
            <a:r>
              <a:rPr lang="et-EE" b="1" dirty="0"/>
              <a:t> </a:t>
            </a:r>
            <a:r>
              <a:rPr lang="et-EE" dirty="0"/>
              <a:t>Rahavoogude aruanne (RVA)</a:t>
            </a:r>
          </a:p>
        </p:txBody>
      </p:sp>
      <p:sp>
        <p:nvSpPr>
          <p:cNvPr id="3" name="Content Placeholder 2"/>
          <p:cNvSpPr>
            <a:spLocks noGrp="1"/>
          </p:cNvSpPr>
          <p:nvPr>
            <p:ph idx="1"/>
          </p:nvPr>
        </p:nvSpPr>
        <p:spPr>
          <a:xfrm>
            <a:off x="857224" y="928670"/>
            <a:ext cx="8058152" cy="5286412"/>
          </a:xfrm>
        </p:spPr>
        <p:txBody>
          <a:bodyPr/>
          <a:lstStyle/>
          <a:p>
            <a:r>
              <a:rPr lang="et-EE" dirty="0"/>
              <a:t>Raha kontodel peetav arvestus tagab andmed  RVA koostamiseks</a:t>
            </a:r>
          </a:p>
          <a:p>
            <a:r>
              <a:rPr lang="et-EE" dirty="0"/>
              <a:t>RVA kajastatakse aruandeperioodi raha  laekumisi (+) ja väljamakseid (-)</a:t>
            </a:r>
          </a:p>
          <a:p>
            <a:r>
              <a:rPr lang="et-EE" dirty="0"/>
              <a:t> rühmitatuna vastavalt nende eesmärgile </a:t>
            </a:r>
          </a:p>
          <a:p>
            <a:pPr lvl="1"/>
            <a:r>
              <a:rPr lang="et-EE" dirty="0"/>
              <a:t>äritegevuse</a:t>
            </a:r>
          </a:p>
          <a:p>
            <a:pPr lvl="1"/>
            <a:r>
              <a:rPr lang="et-EE" dirty="0"/>
              <a:t>investeerimistegevuse ja</a:t>
            </a:r>
          </a:p>
          <a:p>
            <a:pPr lvl="1"/>
            <a:r>
              <a:rPr lang="et-EE" dirty="0"/>
              <a:t>finantseerimistegevuse rahavoogudeks.</a:t>
            </a:r>
          </a:p>
          <a:p>
            <a:r>
              <a:rPr lang="et-EE" dirty="0"/>
              <a:t>RVA koostatakse otse- või kaudsel meetodil </a:t>
            </a:r>
          </a:p>
          <a:p>
            <a:r>
              <a:rPr lang="et-EE" dirty="0"/>
              <a:t>Kontroll: LS summa – AS summa= rahavoog (+ või -)</a:t>
            </a:r>
          </a:p>
          <a:p>
            <a:pPr>
              <a:buNone/>
            </a:pPr>
            <a:r>
              <a:rPr lang="et-EE" dirty="0"/>
              <a:t> </a:t>
            </a:r>
          </a:p>
        </p:txBody>
      </p:sp>
      <p:sp>
        <p:nvSpPr>
          <p:cNvPr id="4" name="Date Placeholder 3"/>
          <p:cNvSpPr>
            <a:spLocks noGrp="1"/>
          </p:cNvSpPr>
          <p:nvPr>
            <p:ph type="dt" sz="half" idx="10"/>
          </p:nvPr>
        </p:nvSpPr>
        <p:spPr/>
        <p:txBody>
          <a:bodyPr/>
          <a:lstStyle/>
          <a:p>
            <a:endParaRPr lang="et-EE" dirty="0"/>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34</a:t>
            </a:fld>
            <a:endParaRPr lang="et-EE"/>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88640"/>
            <a:ext cx="7772400" cy="504056"/>
          </a:xfrm>
        </p:spPr>
        <p:txBody>
          <a:bodyPr/>
          <a:lstStyle/>
          <a:p>
            <a:r>
              <a:rPr lang="et-EE" dirty="0"/>
              <a:t>RVA</a:t>
            </a:r>
          </a:p>
        </p:txBody>
      </p:sp>
      <p:sp>
        <p:nvSpPr>
          <p:cNvPr id="3" name="Content Placeholder 2"/>
          <p:cNvSpPr>
            <a:spLocks noGrp="1"/>
          </p:cNvSpPr>
          <p:nvPr>
            <p:ph idx="1"/>
          </p:nvPr>
        </p:nvSpPr>
        <p:spPr>
          <a:xfrm>
            <a:off x="611560" y="692696"/>
            <a:ext cx="8227640" cy="5523954"/>
          </a:xfrm>
        </p:spPr>
        <p:txBody>
          <a:bodyPr/>
          <a:lstStyle/>
          <a:p>
            <a:r>
              <a:rPr lang="et-EE" b="1" dirty="0"/>
              <a:t>rahavood äritegevusest  </a:t>
            </a:r>
            <a:r>
              <a:rPr lang="et-EE" dirty="0"/>
              <a:t>näitab rahavoogusid ettevõtte põhitegevusest ning ei ole investeerimis- ja finantseerimistegevus;</a:t>
            </a:r>
          </a:p>
          <a:p>
            <a:r>
              <a:rPr lang="et-EE" b="1" dirty="0"/>
              <a:t>rahavood ettevõtte investeeringutes </a:t>
            </a:r>
            <a:r>
              <a:rPr lang="et-EE" dirty="0"/>
              <a:t>näitab rahavoogusid pikaajaliselt kasutatava vara ja muude investeeringute soetust, müüki ja nendelt tulu teenimist, antud laene ja saadud intresse;</a:t>
            </a:r>
          </a:p>
          <a:p>
            <a:r>
              <a:rPr lang="et-EE" b="1" dirty="0"/>
              <a:t>rahavood finantseerimistegevusest </a:t>
            </a:r>
            <a:r>
              <a:rPr lang="et-EE" dirty="0"/>
              <a:t>näitab rahavoogusid, mis muudavad omakapitali suurust ja struktuuri ning saadud laene.</a:t>
            </a:r>
          </a:p>
          <a:p>
            <a:endParaRPr lang="et-EE"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35</a:t>
            </a:fld>
            <a:endParaRPr lang="et-EE"/>
          </a:p>
        </p:txBody>
      </p:sp>
    </p:spTree>
    <p:extLst>
      <p:ext uri="{BB962C8B-B14F-4D97-AF65-F5344CB8AC3E}">
        <p14:creationId xmlns:p14="http://schemas.microsoft.com/office/powerpoint/2010/main" val="23868411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0"/>
            <a:ext cx="7772400" cy="928670"/>
          </a:xfrm>
        </p:spPr>
        <p:txBody>
          <a:bodyPr/>
          <a:lstStyle/>
          <a:p>
            <a:r>
              <a:rPr lang="et-EE" dirty="0"/>
              <a:t>RVA otsemeetodil</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868824687"/>
              </p:ext>
            </p:extLst>
          </p:nvPr>
        </p:nvGraphicFramePr>
        <p:xfrm>
          <a:off x="428596" y="857232"/>
          <a:ext cx="8501122" cy="5736907"/>
        </p:xfrm>
        <a:graphic>
          <a:graphicData uri="http://schemas.openxmlformats.org/drawingml/2006/table">
            <a:tbl>
              <a:tblPr firstRow="1" bandRow="1">
                <a:tableStyleId>{5C22544A-7EE6-4342-B048-85BDC9FD1C3A}</a:tableStyleId>
              </a:tblPr>
              <a:tblGrid>
                <a:gridCol w="4071966">
                  <a:extLst>
                    <a:ext uri="{9D8B030D-6E8A-4147-A177-3AD203B41FA5}">
                      <a16:colId xmlns:a16="http://schemas.microsoft.com/office/drawing/2014/main" val="20000"/>
                    </a:ext>
                  </a:extLst>
                </a:gridCol>
                <a:gridCol w="4429156">
                  <a:extLst>
                    <a:ext uri="{9D8B030D-6E8A-4147-A177-3AD203B41FA5}">
                      <a16:colId xmlns:a16="http://schemas.microsoft.com/office/drawing/2014/main" val="20001"/>
                    </a:ext>
                  </a:extLst>
                </a:gridCol>
              </a:tblGrid>
              <a:tr h="352153">
                <a:tc>
                  <a:txBody>
                    <a:bodyPr/>
                    <a:lstStyle/>
                    <a:p>
                      <a:r>
                        <a:rPr lang="et-EE" dirty="0">
                          <a:solidFill>
                            <a:schemeClr val="tx1"/>
                          </a:solidFill>
                        </a:rPr>
                        <a:t>I  Äritegevus - sissetulekud</a:t>
                      </a:r>
                    </a:p>
                  </a:txBody>
                  <a:tcPr/>
                </a:tc>
                <a:tc>
                  <a:txBody>
                    <a:bodyPr/>
                    <a:lstStyle/>
                    <a:p>
                      <a:r>
                        <a:rPr lang="et-EE" dirty="0">
                          <a:solidFill>
                            <a:schemeClr val="tx1"/>
                          </a:solidFill>
                        </a:rPr>
                        <a:t>I Äritegevus - väljaminekud</a:t>
                      </a:r>
                    </a:p>
                  </a:txBody>
                  <a:tcPr/>
                </a:tc>
                <a:extLst>
                  <a:ext uri="{0D108BD9-81ED-4DB2-BD59-A6C34878D82A}">
                    <a16:rowId xmlns:a16="http://schemas.microsoft.com/office/drawing/2014/main" val="10000"/>
                  </a:ext>
                </a:extLst>
              </a:tr>
              <a:tr h="1672726">
                <a:tc>
                  <a:txBody>
                    <a:bodyPr/>
                    <a:lstStyle/>
                    <a:p>
                      <a:r>
                        <a:rPr lang="et-EE" sz="1800" kern="1200" dirty="0">
                          <a:solidFill>
                            <a:schemeClr val="dk1"/>
                          </a:solidFill>
                          <a:latin typeface="+mn-lt"/>
                          <a:ea typeface="+mn-ea"/>
                          <a:cs typeface="+mn-cs"/>
                        </a:rPr>
                        <a:t>Kaupade, tooraine,  teenuste müük</a:t>
                      </a:r>
                    </a:p>
                    <a:p>
                      <a:r>
                        <a:rPr lang="et-EE" sz="1800" kern="1200" dirty="0">
                          <a:solidFill>
                            <a:schemeClr val="dk1"/>
                          </a:solidFill>
                          <a:latin typeface="+mn-lt"/>
                          <a:ea typeface="+mn-ea"/>
                          <a:cs typeface="+mn-cs"/>
                        </a:rPr>
                        <a:t>Toetused, dotatsioon põhitegevuseks	</a:t>
                      </a:r>
                    </a:p>
                    <a:p>
                      <a:r>
                        <a:rPr lang="et-EE" sz="1800" kern="1200" dirty="0">
                          <a:solidFill>
                            <a:schemeClr val="dk1"/>
                          </a:solidFill>
                          <a:latin typeface="+mn-lt"/>
                          <a:ea typeface="+mn-ea"/>
                          <a:cs typeface="+mn-cs"/>
                        </a:rPr>
                        <a:t>Intressitulu			</a:t>
                      </a:r>
                    </a:p>
                    <a:p>
                      <a:r>
                        <a:rPr lang="et-EE" sz="1800" kern="1200" dirty="0">
                          <a:solidFill>
                            <a:schemeClr val="dk1"/>
                          </a:solidFill>
                          <a:latin typeface="+mn-lt"/>
                          <a:ea typeface="+mn-ea"/>
                          <a:cs typeface="+mn-cs"/>
                        </a:rPr>
                        <a:t>Dividenditulu	</a:t>
                      </a:r>
                    </a:p>
                  </a:txBody>
                  <a:tcPr/>
                </a:tc>
                <a:tc>
                  <a:txBody>
                    <a:bodyPr/>
                    <a:lstStyle/>
                    <a:p>
                      <a:r>
                        <a:rPr lang="et-EE" sz="1800" kern="1200" dirty="0">
                          <a:solidFill>
                            <a:schemeClr val="dk1"/>
                          </a:solidFill>
                          <a:latin typeface="+mn-lt"/>
                          <a:ea typeface="+mn-ea"/>
                          <a:cs typeface="+mn-cs"/>
                        </a:rPr>
                        <a:t>Tarnijatele tasumine</a:t>
                      </a:r>
                    </a:p>
                    <a:p>
                      <a:r>
                        <a:rPr lang="et-EE" sz="1800" kern="1200" dirty="0">
                          <a:solidFill>
                            <a:schemeClr val="dk1"/>
                          </a:solidFill>
                          <a:latin typeface="+mn-lt"/>
                          <a:ea typeface="+mn-ea"/>
                          <a:cs typeface="+mn-cs"/>
                        </a:rPr>
                        <a:t>Võlad töövõtjatele</a:t>
                      </a:r>
                    </a:p>
                    <a:p>
                      <a:r>
                        <a:rPr lang="et-EE" sz="1800" kern="1200" dirty="0">
                          <a:solidFill>
                            <a:schemeClr val="dk1"/>
                          </a:solidFill>
                          <a:latin typeface="+mn-lt"/>
                          <a:ea typeface="+mn-ea"/>
                          <a:cs typeface="+mn-cs"/>
                        </a:rPr>
                        <a:t>Maksud</a:t>
                      </a:r>
                    </a:p>
                    <a:p>
                      <a:r>
                        <a:rPr lang="et-EE" sz="1800" kern="1200" dirty="0">
                          <a:solidFill>
                            <a:schemeClr val="dk1"/>
                          </a:solidFill>
                          <a:latin typeface="+mn-lt"/>
                          <a:ea typeface="+mn-ea"/>
                          <a:cs typeface="+mn-cs"/>
                        </a:rPr>
                        <a:t>Ettemaks tarnijatele</a:t>
                      </a:r>
                    </a:p>
                    <a:p>
                      <a:r>
                        <a:rPr lang="et-EE" sz="1800" kern="1200" dirty="0">
                          <a:solidFill>
                            <a:schemeClr val="dk1"/>
                          </a:solidFill>
                          <a:latin typeface="+mn-lt"/>
                          <a:ea typeface="+mn-ea"/>
                          <a:cs typeface="+mn-cs"/>
                        </a:rPr>
                        <a:t>Muud põhitegevuse väljamaksed</a:t>
                      </a:r>
                    </a:p>
                    <a:p>
                      <a:endParaRPr lang="et-EE" dirty="0"/>
                    </a:p>
                  </a:txBody>
                  <a:tcPr/>
                </a:tc>
                <a:extLst>
                  <a:ext uri="{0D108BD9-81ED-4DB2-BD59-A6C34878D82A}">
                    <a16:rowId xmlns:a16="http://schemas.microsoft.com/office/drawing/2014/main" val="10001"/>
                  </a:ext>
                </a:extLst>
              </a:tr>
              <a:tr h="352153">
                <a:tc>
                  <a:txBody>
                    <a:bodyPr/>
                    <a:lstStyle/>
                    <a:p>
                      <a:r>
                        <a:rPr lang="et-EE" b="1" dirty="0"/>
                        <a:t>II  Investeerimistegevus -sissetulekud</a:t>
                      </a:r>
                    </a:p>
                  </a:txBody>
                  <a:tcPr/>
                </a:tc>
                <a:tc>
                  <a:txBody>
                    <a:bodyPr/>
                    <a:lstStyle/>
                    <a:p>
                      <a:r>
                        <a:rPr lang="et-EE" b="1" dirty="0"/>
                        <a:t>II  Investeerimistegevus  - väljaminekud</a:t>
                      </a:r>
                    </a:p>
                  </a:txBody>
                  <a:tcPr/>
                </a:tc>
                <a:extLst>
                  <a:ext uri="{0D108BD9-81ED-4DB2-BD59-A6C34878D82A}">
                    <a16:rowId xmlns:a16="http://schemas.microsoft.com/office/drawing/2014/main" val="10002"/>
                  </a:ext>
                </a:extLst>
              </a:tr>
              <a:tr h="1144496">
                <a:tc>
                  <a:txBody>
                    <a:bodyPr/>
                    <a:lstStyle/>
                    <a:p>
                      <a:r>
                        <a:rPr lang="et-EE" sz="1800" kern="1200" dirty="0">
                          <a:solidFill>
                            <a:schemeClr val="dk1"/>
                          </a:solidFill>
                          <a:latin typeface="+mn-lt"/>
                          <a:ea typeface="+mn-ea"/>
                          <a:cs typeface="+mn-cs"/>
                        </a:rPr>
                        <a:t>Põhivara müük			</a:t>
                      </a:r>
                    </a:p>
                    <a:p>
                      <a:r>
                        <a:rPr lang="et-EE" sz="1800" kern="1200" dirty="0">
                          <a:solidFill>
                            <a:schemeClr val="dk1"/>
                          </a:solidFill>
                          <a:latin typeface="+mn-lt"/>
                          <a:ea typeface="+mn-ea"/>
                          <a:cs typeface="+mn-cs"/>
                        </a:rPr>
                        <a:t>Väärtpaberite müük			</a:t>
                      </a:r>
                    </a:p>
                    <a:p>
                      <a:r>
                        <a:rPr lang="et-EE" sz="1800" kern="1200" dirty="0">
                          <a:solidFill>
                            <a:schemeClr val="dk1"/>
                          </a:solidFill>
                          <a:latin typeface="+mn-lt"/>
                          <a:ea typeface="+mn-ea"/>
                          <a:cs typeface="+mn-cs"/>
                        </a:rPr>
                        <a:t>Teistele antud laenude laekumine		</a:t>
                      </a:r>
                    </a:p>
                  </a:txBody>
                  <a:tcPr/>
                </a:tc>
                <a:tc>
                  <a:txBody>
                    <a:bodyPr/>
                    <a:lstStyle/>
                    <a:p>
                      <a:r>
                        <a:rPr lang="et-EE" sz="1800" kern="1200" dirty="0">
                          <a:solidFill>
                            <a:schemeClr val="dk1"/>
                          </a:solidFill>
                          <a:latin typeface="+mn-lt"/>
                          <a:ea typeface="+mn-ea"/>
                          <a:cs typeface="+mn-cs"/>
                        </a:rPr>
                        <a:t>Põhivara ost</a:t>
                      </a:r>
                    </a:p>
                    <a:p>
                      <a:r>
                        <a:rPr lang="et-EE" sz="1800" kern="1200" dirty="0">
                          <a:solidFill>
                            <a:schemeClr val="dk1"/>
                          </a:solidFill>
                          <a:latin typeface="+mn-lt"/>
                          <a:ea typeface="+mn-ea"/>
                          <a:cs typeface="+mn-cs"/>
                        </a:rPr>
                        <a:t>Väärtpaberite ost</a:t>
                      </a:r>
                    </a:p>
                    <a:p>
                      <a:r>
                        <a:rPr lang="et-EE" sz="1800" kern="1200" dirty="0">
                          <a:solidFill>
                            <a:schemeClr val="dk1"/>
                          </a:solidFill>
                          <a:latin typeface="+mn-lt"/>
                          <a:ea typeface="+mn-ea"/>
                          <a:cs typeface="+mn-cs"/>
                        </a:rPr>
                        <a:t>Teistele laenude andmine</a:t>
                      </a:r>
                      <a:endParaRPr lang="et-EE" dirty="0"/>
                    </a:p>
                  </a:txBody>
                  <a:tcPr/>
                </a:tc>
                <a:extLst>
                  <a:ext uri="{0D108BD9-81ED-4DB2-BD59-A6C34878D82A}">
                    <a16:rowId xmlns:a16="http://schemas.microsoft.com/office/drawing/2014/main" val="10003"/>
                  </a:ext>
                </a:extLst>
              </a:tr>
              <a:tr h="616267">
                <a:tc>
                  <a:txBody>
                    <a:bodyPr/>
                    <a:lstStyle/>
                    <a:p>
                      <a:r>
                        <a:rPr lang="et-EE" b="1" dirty="0"/>
                        <a:t>III Finantseerimistegevus - sissetulekud</a:t>
                      </a:r>
                    </a:p>
                  </a:txBody>
                  <a:tcPr/>
                </a:tc>
                <a:tc>
                  <a:txBody>
                    <a:bodyPr/>
                    <a:lstStyle/>
                    <a:p>
                      <a:r>
                        <a:rPr lang="et-EE" b="1" dirty="0"/>
                        <a:t>III Finantseerimistegevus - väljaminekud</a:t>
                      </a:r>
                    </a:p>
                  </a:txBody>
                  <a:tcPr/>
                </a:tc>
                <a:extLst>
                  <a:ext uri="{0D108BD9-81ED-4DB2-BD59-A6C34878D82A}">
                    <a16:rowId xmlns:a16="http://schemas.microsoft.com/office/drawing/2014/main" val="10004"/>
                  </a:ext>
                </a:extLst>
              </a:tr>
              <a:tr h="1408611">
                <a:tc>
                  <a:txBody>
                    <a:bodyPr/>
                    <a:lstStyle/>
                    <a:p>
                      <a:r>
                        <a:rPr lang="et-EE" sz="1800" kern="1200" dirty="0">
                          <a:solidFill>
                            <a:schemeClr val="dk1"/>
                          </a:solidFill>
                          <a:latin typeface="+mn-lt"/>
                          <a:ea typeface="+mn-ea"/>
                          <a:cs typeface="+mn-cs"/>
                        </a:rPr>
                        <a:t>Oma aktsiate müük			</a:t>
                      </a:r>
                    </a:p>
                    <a:p>
                      <a:r>
                        <a:rPr lang="et-EE" sz="1800" kern="1200" dirty="0">
                          <a:solidFill>
                            <a:schemeClr val="dk1"/>
                          </a:solidFill>
                          <a:latin typeface="+mn-lt"/>
                          <a:ea typeface="+mn-ea"/>
                          <a:cs typeface="+mn-cs"/>
                        </a:rPr>
                        <a:t>Võlakirjade emiteerimine	</a:t>
                      </a:r>
                    </a:p>
                    <a:p>
                      <a:r>
                        <a:rPr lang="et-EE" sz="1800" kern="1200" dirty="0">
                          <a:solidFill>
                            <a:schemeClr val="dk1"/>
                          </a:solidFill>
                          <a:latin typeface="+mn-lt"/>
                          <a:ea typeface="+mn-ea"/>
                          <a:cs typeface="+mn-cs"/>
                        </a:rPr>
                        <a:t>Laenude võtmine	</a:t>
                      </a:r>
                    </a:p>
                    <a:p>
                      <a:r>
                        <a:rPr lang="et-EE" sz="1800" kern="1200" dirty="0">
                          <a:solidFill>
                            <a:schemeClr val="dk1"/>
                          </a:solidFill>
                          <a:latin typeface="+mn-lt"/>
                          <a:ea typeface="+mn-ea"/>
                          <a:cs typeface="+mn-cs"/>
                        </a:rPr>
                        <a:t> </a:t>
                      </a:r>
                    </a:p>
                    <a:p>
                      <a:endParaRPr lang="et-EE" dirty="0"/>
                    </a:p>
                  </a:txBody>
                  <a:tcPr/>
                </a:tc>
                <a:tc>
                  <a:txBody>
                    <a:bodyPr/>
                    <a:lstStyle/>
                    <a:p>
                      <a:r>
                        <a:rPr lang="et-EE" sz="1800" kern="1200" dirty="0">
                          <a:solidFill>
                            <a:schemeClr val="dk1"/>
                          </a:solidFill>
                          <a:latin typeface="+mn-lt"/>
                          <a:ea typeface="+mn-ea"/>
                          <a:cs typeface="+mn-cs"/>
                        </a:rPr>
                        <a:t>Aktsionäridele dividendideks</a:t>
                      </a:r>
                    </a:p>
                    <a:p>
                      <a:r>
                        <a:rPr lang="et-EE" sz="1800" kern="1200" baseline="0" dirty="0">
                          <a:solidFill>
                            <a:schemeClr val="dk1"/>
                          </a:solidFill>
                          <a:latin typeface="+mn-lt"/>
                          <a:ea typeface="+mn-ea"/>
                          <a:cs typeface="+mn-cs"/>
                        </a:rPr>
                        <a:t>Kapitalirendi  tasumine </a:t>
                      </a:r>
                      <a:r>
                        <a:rPr lang="et-EE" sz="1800" kern="1200" dirty="0">
                          <a:solidFill>
                            <a:schemeClr val="dk1"/>
                          </a:solidFill>
                          <a:latin typeface="+mn-lt"/>
                          <a:ea typeface="+mn-ea"/>
                          <a:cs typeface="+mn-cs"/>
                        </a:rPr>
                        <a:t> </a:t>
                      </a:r>
                    </a:p>
                    <a:p>
                      <a:r>
                        <a:rPr lang="et-EE" sz="1800" kern="1200" dirty="0">
                          <a:solidFill>
                            <a:schemeClr val="dk1"/>
                          </a:solidFill>
                          <a:latin typeface="+mn-lt"/>
                          <a:ea typeface="+mn-ea"/>
                          <a:cs typeface="+mn-cs"/>
                        </a:rPr>
                        <a:t>Oma aktsiate/osade tagasiostmine</a:t>
                      </a:r>
                    </a:p>
                    <a:p>
                      <a:r>
                        <a:rPr lang="et-EE" sz="1800" kern="1200" dirty="0">
                          <a:solidFill>
                            <a:schemeClr val="dk1"/>
                          </a:solidFill>
                          <a:latin typeface="+mn-lt"/>
                          <a:ea typeface="+mn-ea"/>
                          <a:cs typeface="+mn-cs"/>
                        </a:rPr>
                        <a:t>Laenude tagasimaksmine</a:t>
                      </a:r>
                      <a:endParaRPr lang="et-EE" dirty="0"/>
                    </a:p>
                  </a:txBody>
                  <a:tcPr/>
                </a:tc>
                <a:extLst>
                  <a:ext uri="{0D108BD9-81ED-4DB2-BD59-A6C34878D82A}">
                    <a16:rowId xmlns:a16="http://schemas.microsoft.com/office/drawing/2014/main" val="10005"/>
                  </a:ext>
                </a:extLst>
              </a:tr>
            </a:tbl>
          </a:graphicData>
        </a:graphic>
      </p:graphicFrame>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36</a:t>
            </a:fld>
            <a:endParaRPr lang="et-EE"/>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F9D60-B8DC-4A3E-AD4E-0282DF35D23A}"/>
              </a:ext>
            </a:extLst>
          </p:cNvPr>
          <p:cNvSpPr>
            <a:spLocks noGrp="1"/>
          </p:cNvSpPr>
          <p:nvPr>
            <p:ph type="title"/>
          </p:nvPr>
        </p:nvSpPr>
        <p:spPr/>
        <p:txBody>
          <a:bodyPr/>
          <a:lstStyle/>
          <a:p>
            <a:endParaRPr lang="et-EE"/>
          </a:p>
        </p:txBody>
      </p:sp>
      <p:sp>
        <p:nvSpPr>
          <p:cNvPr id="3" name="Content Placeholder 2">
            <a:extLst>
              <a:ext uri="{FF2B5EF4-FFF2-40B4-BE49-F238E27FC236}">
                <a16:creationId xmlns:a16="http://schemas.microsoft.com/office/drawing/2014/main" id="{4AA83A8B-5CE2-420D-89B8-F3E24F29442A}"/>
              </a:ext>
            </a:extLst>
          </p:cNvPr>
          <p:cNvSpPr>
            <a:spLocks noGrp="1"/>
          </p:cNvSpPr>
          <p:nvPr>
            <p:ph idx="1"/>
          </p:nvPr>
        </p:nvSpPr>
        <p:spPr/>
        <p:txBody>
          <a:bodyPr/>
          <a:lstStyle/>
          <a:p>
            <a:endParaRPr lang="et-EE"/>
          </a:p>
        </p:txBody>
      </p:sp>
      <p:sp>
        <p:nvSpPr>
          <p:cNvPr id="4" name="Date Placeholder 3">
            <a:extLst>
              <a:ext uri="{FF2B5EF4-FFF2-40B4-BE49-F238E27FC236}">
                <a16:creationId xmlns:a16="http://schemas.microsoft.com/office/drawing/2014/main" id="{555A1B73-486A-4E7E-BA6A-02536AAEF245}"/>
              </a:ext>
            </a:extLst>
          </p:cNvPr>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a:extLst>
              <a:ext uri="{FF2B5EF4-FFF2-40B4-BE49-F238E27FC236}">
                <a16:creationId xmlns:a16="http://schemas.microsoft.com/office/drawing/2014/main" id="{6621461D-E1F8-477B-8CB0-DE7CB21FE7A8}"/>
              </a:ext>
            </a:extLst>
          </p:cNvPr>
          <p:cNvSpPr>
            <a:spLocks noGrp="1"/>
          </p:cNvSpPr>
          <p:nvPr>
            <p:ph type="ftr" sz="quarter" idx="11"/>
          </p:nvPr>
        </p:nvSpPr>
        <p:spPr/>
        <p:txBody>
          <a:bodyPr/>
          <a:lstStyle/>
          <a:p>
            <a:r>
              <a:rPr lang="et-EE"/>
              <a:t>Siiri Luts MA</a:t>
            </a:r>
          </a:p>
        </p:txBody>
      </p:sp>
      <p:sp>
        <p:nvSpPr>
          <p:cNvPr id="6" name="Slide Number Placeholder 5">
            <a:extLst>
              <a:ext uri="{FF2B5EF4-FFF2-40B4-BE49-F238E27FC236}">
                <a16:creationId xmlns:a16="http://schemas.microsoft.com/office/drawing/2014/main" id="{77B9C663-ADB7-44D4-8206-0146453205A9}"/>
              </a:ext>
            </a:extLst>
          </p:cNvPr>
          <p:cNvSpPr>
            <a:spLocks noGrp="1"/>
          </p:cNvSpPr>
          <p:nvPr>
            <p:ph type="sldNum" sz="quarter" idx="12"/>
          </p:nvPr>
        </p:nvSpPr>
        <p:spPr/>
        <p:txBody>
          <a:bodyPr/>
          <a:lstStyle/>
          <a:p>
            <a:fld id="{19ED7A02-5605-4BF5-B009-301D972C34A5}" type="slidenum">
              <a:rPr lang="et-EE" smtClean="0"/>
              <a:pPr/>
              <a:t>37</a:t>
            </a:fld>
            <a:endParaRPr lang="et-EE"/>
          </a:p>
        </p:txBody>
      </p:sp>
      <p:pic>
        <p:nvPicPr>
          <p:cNvPr id="8" name="Picture 7">
            <a:extLst>
              <a:ext uri="{FF2B5EF4-FFF2-40B4-BE49-F238E27FC236}">
                <a16:creationId xmlns:a16="http://schemas.microsoft.com/office/drawing/2014/main" id="{49E787B5-7AFD-4113-8260-61CFEA3F27D9}"/>
              </a:ext>
            </a:extLst>
          </p:cNvPr>
          <p:cNvPicPr>
            <a:picLocks noChangeAspect="1"/>
          </p:cNvPicPr>
          <p:nvPr/>
        </p:nvPicPr>
        <p:blipFill rotWithShape="1">
          <a:blip r:embed="rId2"/>
          <a:srcRect l="3286" t="13250" r="5761" b="13665"/>
          <a:stretch/>
        </p:blipFill>
        <p:spPr>
          <a:xfrm>
            <a:off x="1066800" y="1709371"/>
            <a:ext cx="7772400" cy="4887982"/>
          </a:xfrm>
          <a:prstGeom prst="rect">
            <a:avLst/>
          </a:prstGeom>
        </p:spPr>
      </p:pic>
    </p:spTree>
    <p:extLst>
      <p:ext uri="{BB962C8B-B14F-4D97-AF65-F5344CB8AC3E}">
        <p14:creationId xmlns:p14="http://schemas.microsoft.com/office/powerpoint/2010/main" val="38812799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RP sise-eeskiri ja sisekontrolli meetmed</a:t>
            </a:r>
          </a:p>
        </p:txBody>
      </p:sp>
      <p:sp>
        <p:nvSpPr>
          <p:cNvPr id="3" name="Content Placeholder 2"/>
          <p:cNvSpPr>
            <a:spLocks noGrp="1"/>
          </p:cNvSpPr>
          <p:nvPr>
            <p:ph idx="1"/>
          </p:nvPr>
        </p:nvSpPr>
        <p:spPr/>
        <p:txBody>
          <a:bodyPr/>
          <a:lstStyle/>
          <a:p>
            <a:r>
              <a:rPr lang="et-EE" dirty="0"/>
              <a:t>Väga oluline, sest raha on atraktiivne ja suhteliselt lihtne teisaldada:</a:t>
            </a:r>
          </a:p>
          <a:p>
            <a:pPr lvl="1"/>
            <a:r>
              <a:rPr lang="et-EE" dirty="0"/>
              <a:t>Varaline vastutus</a:t>
            </a:r>
          </a:p>
          <a:p>
            <a:pPr lvl="1"/>
            <a:r>
              <a:rPr lang="et-EE" dirty="0"/>
              <a:t>Turvameetmed</a:t>
            </a:r>
          </a:p>
          <a:p>
            <a:pPr lvl="1"/>
            <a:r>
              <a:rPr lang="et-EE" dirty="0"/>
              <a:t>Ametijuhendid</a:t>
            </a:r>
          </a:p>
          <a:p>
            <a:pPr lvl="1"/>
            <a:r>
              <a:rPr lang="et-EE" dirty="0"/>
              <a:t>Dokumenteerimine</a:t>
            </a:r>
          </a:p>
          <a:p>
            <a:pPr lvl="1"/>
            <a:r>
              <a:rPr lang="et-EE" dirty="0"/>
              <a:t>Kahepoolne kinnitamine</a:t>
            </a:r>
          </a:p>
          <a:p>
            <a:pPr lvl="1"/>
            <a:r>
              <a:rPr lang="et-EE" dirty="0"/>
              <a:t>Registrid</a:t>
            </a:r>
          </a:p>
          <a:p>
            <a:pPr lvl="1"/>
            <a:r>
              <a:rPr lang="et-EE" dirty="0"/>
              <a:t>Inventeerimine </a:t>
            </a:r>
            <a:r>
              <a:rPr lang="et-EE" sz="2000" dirty="0"/>
              <a:t>jne sõltuvalt ettevõtte struktuurist</a:t>
            </a:r>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38</a:t>
            </a:fld>
            <a:endParaRPr lang="et-EE"/>
          </a:p>
        </p:txBody>
      </p:sp>
    </p:spTree>
    <p:extLst>
      <p:ext uri="{BB962C8B-B14F-4D97-AF65-F5344CB8AC3E}">
        <p14:creationId xmlns:p14="http://schemas.microsoft.com/office/powerpoint/2010/main" val="2114483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t-EE"/>
          </a:p>
        </p:txBody>
      </p:sp>
      <p:sp>
        <p:nvSpPr>
          <p:cNvPr id="3" name="Content Placeholder 2"/>
          <p:cNvSpPr>
            <a:spLocks noGrp="1"/>
          </p:cNvSpPr>
          <p:nvPr>
            <p:ph idx="1"/>
          </p:nvPr>
        </p:nvSpPr>
        <p:spPr/>
        <p:txBody>
          <a:bodyPr/>
          <a:lstStyle/>
          <a:p>
            <a:endParaRPr lang="et-EE" dirty="0"/>
          </a:p>
          <a:p>
            <a:endParaRPr lang="et-EE" dirty="0"/>
          </a:p>
          <a:p>
            <a:pPr>
              <a:buNone/>
            </a:pPr>
            <a:endParaRPr lang="et-EE" dirty="0"/>
          </a:p>
          <a:p>
            <a:r>
              <a:rPr lang="et-EE" dirty="0"/>
              <a:t>Tänan!</a:t>
            </a:r>
          </a:p>
        </p:txBody>
      </p:sp>
      <p:pic>
        <p:nvPicPr>
          <p:cNvPr id="4" name="Picture 2" descr="an00790_"/>
          <p:cNvPicPr>
            <a:picLocks noChangeAspect="1" noChangeArrowheads="1"/>
          </p:cNvPicPr>
          <p:nvPr/>
        </p:nvPicPr>
        <p:blipFill>
          <a:blip r:embed="rId2"/>
          <a:srcRect/>
          <a:stretch>
            <a:fillRect/>
          </a:stretch>
        </p:blipFill>
        <p:spPr bwMode="auto">
          <a:xfrm>
            <a:off x="6286512" y="1214422"/>
            <a:ext cx="2143140" cy="2071702"/>
          </a:xfrm>
          <a:prstGeom prst="rect">
            <a:avLst/>
          </a:prstGeom>
          <a:noFill/>
        </p:spPr>
      </p:pic>
      <p:sp>
        <p:nvSpPr>
          <p:cNvPr id="5" name="Date Placeholder 4"/>
          <p:cNvSpPr>
            <a:spLocks noGrp="1"/>
          </p:cNvSpPr>
          <p:nvPr>
            <p:ph type="dt" sz="half" idx="10"/>
          </p:nvPr>
        </p:nvSpPr>
        <p:spPr/>
        <p:txBody>
          <a:bodyPr/>
          <a:lstStyle/>
          <a:p>
            <a:fld id="{1D6CBA1F-54BE-464B-BA08-925E211AB12F}" type="datetime1">
              <a:rPr lang="et-EE" smtClean="0"/>
              <a:pPr/>
              <a:t>19.09.2024</a:t>
            </a:fld>
            <a:endParaRPr lang="et-EE"/>
          </a:p>
        </p:txBody>
      </p:sp>
      <p:sp>
        <p:nvSpPr>
          <p:cNvPr id="6" name="Slide Number Placeholder 5"/>
          <p:cNvSpPr>
            <a:spLocks noGrp="1"/>
          </p:cNvSpPr>
          <p:nvPr>
            <p:ph type="sldNum" sz="quarter" idx="12"/>
          </p:nvPr>
        </p:nvSpPr>
        <p:spPr/>
        <p:txBody>
          <a:bodyPr/>
          <a:lstStyle/>
          <a:p>
            <a:fld id="{19ED7A02-5605-4BF5-B009-301D972C34A5}" type="slidenum">
              <a:rPr lang="et-EE" smtClean="0"/>
              <a:pPr/>
              <a:t>39</a:t>
            </a:fld>
            <a:endParaRPr lang="et-EE"/>
          </a:p>
        </p:txBody>
      </p:sp>
      <p:sp>
        <p:nvSpPr>
          <p:cNvPr id="7" name="Footer Placeholder 6"/>
          <p:cNvSpPr>
            <a:spLocks noGrp="1"/>
          </p:cNvSpPr>
          <p:nvPr>
            <p:ph type="ftr" sz="quarter" idx="11"/>
          </p:nvPr>
        </p:nvSpPr>
        <p:spPr/>
        <p:txBody>
          <a:bodyPr/>
          <a:lstStyle/>
          <a:p>
            <a:r>
              <a:rPr lang="et-EE"/>
              <a:t>Siiri Luts MA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690546"/>
          </a:xfrm>
        </p:spPr>
        <p:txBody>
          <a:bodyPr/>
          <a:lstStyle/>
          <a:p>
            <a:r>
              <a:rPr lang="et-EE" dirty="0"/>
              <a:t>Raha arvestus</a:t>
            </a:r>
          </a:p>
        </p:txBody>
      </p:sp>
      <p:sp>
        <p:nvSpPr>
          <p:cNvPr id="3" name="Content Placeholder 2"/>
          <p:cNvSpPr>
            <a:spLocks noGrp="1"/>
          </p:cNvSpPr>
          <p:nvPr>
            <p:ph idx="1"/>
          </p:nvPr>
        </p:nvSpPr>
        <p:spPr>
          <a:xfrm>
            <a:off x="571472" y="1142984"/>
            <a:ext cx="8429684" cy="5073666"/>
          </a:xfrm>
        </p:spPr>
        <p:txBody>
          <a:bodyPr/>
          <a:lstStyle/>
          <a:p>
            <a:r>
              <a:rPr lang="et-EE" dirty="0"/>
              <a:t>Raha on käibevara - bilansis õiglases väärtuses</a:t>
            </a:r>
          </a:p>
          <a:p>
            <a:r>
              <a:rPr lang="et-EE" dirty="0"/>
              <a:t>Raha -  kassas ja pangas, paigutused rahaturu- ja muudesse ülilikviidsetesse fondidesse, mis individuaalselt vastavad raha ja raha ekvivalendi mõistele.</a:t>
            </a:r>
          </a:p>
          <a:p>
            <a:r>
              <a:rPr lang="en-AU" dirty="0" err="1"/>
              <a:t>Raha</a:t>
            </a:r>
            <a:r>
              <a:rPr lang="en-AU" dirty="0"/>
              <a:t> </a:t>
            </a:r>
            <a:r>
              <a:rPr lang="en-AU" dirty="0" err="1"/>
              <a:t>ekvivalendid</a:t>
            </a:r>
            <a:r>
              <a:rPr lang="en-AU" dirty="0"/>
              <a:t> on </a:t>
            </a:r>
            <a:r>
              <a:rPr lang="en-AU" dirty="0" err="1"/>
              <a:t>lühiajalised</a:t>
            </a:r>
            <a:r>
              <a:rPr lang="et-EE" dirty="0"/>
              <a:t> </a:t>
            </a:r>
            <a:r>
              <a:rPr lang="en-AU" dirty="0" err="1"/>
              <a:t>kõrglikviidsed</a:t>
            </a:r>
            <a:r>
              <a:rPr lang="en-AU" dirty="0"/>
              <a:t> </a:t>
            </a:r>
            <a:r>
              <a:rPr lang="en-AU" dirty="0" err="1"/>
              <a:t>investeeringud</a:t>
            </a:r>
            <a:r>
              <a:rPr lang="en-AU" dirty="0"/>
              <a:t>, </a:t>
            </a:r>
            <a:r>
              <a:rPr lang="et-EE" dirty="0"/>
              <a:t>mida saab kergesti</a:t>
            </a:r>
            <a:r>
              <a:rPr lang="en-AU" dirty="0"/>
              <a:t> </a:t>
            </a:r>
            <a:r>
              <a:rPr lang="en-AU" dirty="0" err="1"/>
              <a:t>konverteerida</a:t>
            </a:r>
            <a:r>
              <a:rPr lang="en-AU" dirty="0"/>
              <a:t> </a:t>
            </a:r>
            <a:r>
              <a:rPr lang="en-AU" dirty="0" err="1"/>
              <a:t>teadaoleva</a:t>
            </a:r>
            <a:r>
              <a:rPr lang="en-AU" dirty="0"/>
              <a:t> </a:t>
            </a:r>
            <a:r>
              <a:rPr lang="en-AU" dirty="0" err="1"/>
              <a:t>suurusega</a:t>
            </a:r>
            <a:r>
              <a:rPr lang="en-AU" dirty="0"/>
              <a:t> </a:t>
            </a:r>
            <a:r>
              <a:rPr lang="en-AU" dirty="0" err="1"/>
              <a:t>rahasummadeks</a:t>
            </a:r>
            <a:r>
              <a:rPr lang="en-AU" dirty="0"/>
              <a:t> ja mille </a:t>
            </a:r>
            <a:r>
              <a:rPr lang="en-AU" dirty="0" err="1"/>
              <a:t>väärtuse</a:t>
            </a:r>
            <a:r>
              <a:rPr lang="en-AU" dirty="0"/>
              <a:t> </a:t>
            </a:r>
            <a:r>
              <a:rPr lang="en-AU" dirty="0" err="1"/>
              <a:t>muutumise</a:t>
            </a:r>
            <a:r>
              <a:rPr lang="en-AU" dirty="0"/>
              <a:t> risk on </a:t>
            </a:r>
            <a:r>
              <a:rPr lang="en-AU" dirty="0" err="1"/>
              <a:t>väike</a:t>
            </a:r>
            <a:r>
              <a:rPr lang="en-AU" dirty="0"/>
              <a:t>.</a:t>
            </a:r>
            <a:endParaRPr lang="et-EE" dirty="0"/>
          </a:p>
          <a:p>
            <a:r>
              <a:rPr lang="et-EE" dirty="0"/>
              <a:t> </a:t>
            </a:r>
          </a:p>
        </p:txBody>
      </p:sp>
      <p:sp>
        <p:nvSpPr>
          <p:cNvPr id="4" name="Date Placeholder 3"/>
          <p:cNvSpPr>
            <a:spLocks noGrp="1"/>
          </p:cNvSpPr>
          <p:nvPr>
            <p:ph type="dt" sz="half" idx="10"/>
          </p:nvPr>
        </p:nvSpPr>
        <p:spPr/>
        <p:txBody>
          <a:bodyPr/>
          <a:lstStyle/>
          <a:p>
            <a:fld id="{7781BF89-992C-4873-9BB3-8E39A15E8316}" type="datetime1">
              <a:rPr lang="et-EE" smtClean="0"/>
              <a:pPr/>
              <a:t>19.09.2024</a:t>
            </a:fld>
            <a:endParaRPr lang="et-EE"/>
          </a:p>
        </p:txBody>
      </p:sp>
      <p:sp>
        <p:nvSpPr>
          <p:cNvPr id="5" name="Slide Number Placeholder 4"/>
          <p:cNvSpPr>
            <a:spLocks noGrp="1"/>
          </p:cNvSpPr>
          <p:nvPr>
            <p:ph type="sldNum" sz="quarter" idx="12"/>
          </p:nvPr>
        </p:nvSpPr>
        <p:spPr/>
        <p:txBody>
          <a:bodyPr/>
          <a:lstStyle/>
          <a:p>
            <a:fld id="{19ED7A02-5605-4BF5-B009-301D972C34A5}" type="slidenum">
              <a:rPr lang="et-EE" smtClean="0"/>
              <a:pPr/>
              <a:t>4</a:t>
            </a:fld>
            <a:endParaRPr lang="et-EE"/>
          </a:p>
        </p:txBody>
      </p:sp>
      <p:sp>
        <p:nvSpPr>
          <p:cNvPr id="6" name="Footer Placeholder 5"/>
          <p:cNvSpPr>
            <a:spLocks noGrp="1"/>
          </p:cNvSpPr>
          <p:nvPr>
            <p:ph type="ftr" sz="quarter" idx="11"/>
          </p:nvPr>
        </p:nvSpPr>
        <p:spPr/>
        <p:txBody>
          <a:bodyPr/>
          <a:lstStyle/>
          <a:p>
            <a:r>
              <a:rPr lang="et-EE"/>
              <a:t>Siiri Luts MA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761984"/>
          </a:xfrm>
        </p:spPr>
        <p:txBody>
          <a:bodyPr/>
          <a:lstStyle/>
          <a:p>
            <a:r>
              <a:rPr lang="et-EE" dirty="0"/>
              <a:t>Raha arvestus</a:t>
            </a:r>
          </a:p>
        </p:txBody>
      </p:sp>
      <p:sp>
        <p:nvSpPr>
          <p:cNvPr id="3" name="Content Placeholder 2"/>
          <p:cNvSpPr>
            <a:spLocks noGrp="1"/>
          </p:cNvSpPr>
          <p:nvPr>
            <p:ph idx="1"/>
          </p:nvPr>
        </p:nvSpPr>
        <p:spPr>
          <a:xfrm>
            <a:off x="642910" y="1676400"/>
            <a:ext cx="8196290" cy="4540250"/>
          </a:xfrm>
        </p:spPr>
        <p:txBody>
          <a:bodyPr/>
          <a:lstStyle/>
          <a:p>
            <a:r>
              <a:rPr lang="et-EE" dirty="0"/>
              <a:t>R</a:t>
            </a:r>
            <a:r>
              <a:rPr lang="fi-FI" dirty="0"/>
              <a:t>aha </a:t>
            </a:r>
            <a:r>
              <a:rPr lang="fi-FI" dirty="0" err="1"/>
              <a:t>käitlemise</a:t>
            </a:r>
            <a:r>
              <a:rPr lang="fi-FI" dirty="0"/>
              <a:t> ja </a:t>
            </a:r>
            <a:r>
              <a:rPr lang="fi-FI" dirty="0" err="1"/>
              <a:t>arvestuse</a:t>
            </a:r>
            <a:r>
              <a:rPr lang="fi-FI" dirty="0"/>
              <a:t> kohta </a:t>
            </a:r>
            <a:r>
              <a:rPr lang="fi-FI" dirty="0" err="1"/>
              <a:t>pea</a:t>
            </a:r>
            <a:r>
              <a:rPr lang="et-EE" dirty="0"/>
              <a:t>b</a:t>
            </a:r>
            <a:r>
              <a:rPr lang="fi-FI" dirty="0"/>
              <a:t> olema </a:t>
            </a:r>
            <a:r>
              <a:rPr lang="fi-FI" dirty="0" err="1"/>
              <a:t>juhtkonna</a:t>
            </a:r>
            <a:r>
              <a:rPr lang="fi-FI" dirty="0"/>
              <a:t> </a:t>
            </a:r>
            <a:r>
              <a:rPr lang="fi-FI" dirty="0" err="1"/>
              <a:t>poolt</a:t>
            </a:r>
            <a:r>
              <a:rPr lang="et-EE" dirty="0"/>
              <a:t> </a:t>
            </a:r>
            <a:r>
              <a:rPr lang="fi-FI" dirty="0" err="1"/>
              <a:t>kehtestatud</a:t>
            </a:r>
            <a:r>
              <a:rPr lang="fi-FI" dirty="0"/>
              <a:t> </a:t>
            </a:r>
            <a:r>
              <a:rPr lang="fi-FI" dirty="0" err="1"/>
              <a:t>reeglid</a:t>
            </a:r>
            <a:r>
              <a:rPr lang="fi-FI" dirty="0"/>
              <a:t>, et </a:t>
            </a:r>
            <a:r>
              <a:rPr lang="fi-FI" dirty="0" err="1"/>
              <a:t>tagada</a:t>
            </a:r>
            <a:r>
              <a:rPr lang="fi-FI" dirty="0"/>
              <a:t> raha </a:t>
            </a:r>
            <a:r>
              <a:rPr lang="fi-FI" dirty="0" err="1"/>
              <a:t>säilimine</a:t>
            </a:r>
            <a:r>
              <a:rPr lang="fi-FI" dirty="0"/>
              <a:t> ja </a:t>
            </a:r>
            <a:r>
              <a:rPr lang="fi-FI" dirty="0" err="1"/>
              <a:t>ohutu</a:t>
            </a:r>
            <a:r>
              <a:rPr lang="et-EE" dirty="0"/>
              <a:t> </a:t>
            </a:r>
            <a:r>
              <a:rPr lang="fi-FI" dirty="0" err="1"/>
              <a:t>transportimine</a:t>
            </a:r>
            <a:endParaRPr lang="et-EE" dirty="0"/>
          </a:p>
          <a:p>
            <a:pPr>
              <a:buNone/>
            </a:pPr>
            <a:r>
              <a:rPr lang="fi-FI" dirty="0"/>
              <a:t> </a:t>
            </a:r>
            <a:endParaRPr lang="et-EE" dirty="0"/>
          </a:p>
          <a:p>
            <a:r>
              <a:rPr lang="et-EE" dirty="0"/>
              <a:t>R</a:t>
            </a:r>
            <a:r>
              <a:rPr lang="fi-FI" dirty="0"/>
              <a:t>aha</a:t>
            </a:r>
            <a:r>
              <a:rPr lang="et-EE" dirty="0"/>
              <a:t> käitlemise korraldus määratakse kindlaks ettevõtte raamatupidamise sise-eeskirjas</a:t>
            </a:r>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5</a:t>
            </a:fld>
            <a:endParaRPr lang="et-EE"/>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833422"/>
          </a:xfrm>
        </p:spPr>
        <p:txBody>
          <a:bodyPr/>
          <a:lstStyle/>
          <a:p>
            <a:r>
              <a:rPr lang="et-EE" dirty="0"/>
              <a:t>Raha arvestus</a:t>
            </a:r>
          </a:p>
        </p:txBody>
      </p:sp>
      <p:sp>
        <p:nvSpPr>
          <p:cNvPr id="3" name="Content Placeholder 2"/>
          <p:cNvSpPr>
            <a:spLocks noGrp="1"/>
          </p:cNvSpPr>
          <p:nvPr>
            <p:ph idx="1"/>
          </p:nvPr>
        </p:nvSpPr>
        <p:spPr>
          <a:xfrm>
            <a:off x="1066800" y="1285860"/>
            <a:ext cx="7772400" cy="4930790"/>
          </a:xfrm>
        </p:spPr>
        <p:txBody>
          <a:bodyPr/>
          <a:lstStyle/>
          <a:p>
            <a:r>
              <a:rPr lang="et-EE" dirty="0"/>
              <a:t>Rahaarveldused võib jagada kaheks:</a:t>
            </a:r>
          </a:p>
          <a:p>
            <a:pPr lvl="1"/>
            <a:r>
              <a:rPr lang="et-EE" dirty="0"/>
              <a:t>Sularahaga  arveldused -  kassa kaudu</a:t>
            </a:r>
          </a:p>
          <a:p>
            <a:pPr lvl="1"/>
            <a:r>
              <a:rPr lang="et-EE" dirty="0"/>
              <a:t>Sularahata  arveldused – pankade kaudu</a:t>
            </a:r>
          </a:p>
          <a:p>
            <a:r>
              <a:rPr lang="et-EE" dirty="0"/>
              <a:t>Raha arvestamiseks avab ettevõte/asutus oma kontoplaanis erinevad kontod, näiteks:</a:t>
            </a:r>
          </a:p>
          <a:p>
            <a:pPr lvl="1"/>
            <a:r>
              <a:rPr lang="et-EE" dirty="0"/>
              <a:t>Kassa €; Kassa $ jt</a:t>
            </a:r>
          </a:p>
          <a:p>
            <a:pPr lvl="1"/>
            <a:r>
              <a:rPr lang="et-EE" dirty="0"/>
              <a:t>Raha SEB €; Raha SEB $</a:t>
            </a:r>
          </a:p>
          <a:p>
            <a:pPr lvl="1"/>
            <a:r>
              <a:rPr lang="et-EE" dirty="0"/>
              <a:t>Raha SWED €</a:t>
            </a:r>
          </a:p>
          <a:p>
            <a:pPr lvl="1"/>
            <a:r>
              <a:rPr lang="et-EE" dirty="0"/>
              <a:t>Raha SAMPO €</a:t>
            </a:r>
          </a:p>
          <a:p>
            <a:pPr lvl="1"/>
            <a:r>
              <a:rPr lang="et-EE" dirty="0"/>
              <a:t>Raha teel € jt</a:t>
            </a:r>
          </a:p>
          <a:p>
            <a:pPr>
              <a:buNone/>
            </a:pPr>
            <a:endParaRPr lang="et-EE" dirty="0"/>
          </a:p>
          <a:p>
            <a:endParaRPr lang="et-EE" dirty="0"/>
          </a:p>
        </p:txBody>
      </p:sp>
      <p:sp>
        <p:nvSpPr>
          <p:cNvPr id="5" name="Date Placeholder 4"/>
          <p:cNvSpPr>
            <a:spLocks noGrp="1"/>
          </p:cNvSpPr>
          <p:nvPr>
            <p:ph type="dt" sz="half" idx="10"/>
          </p:nvPr>
        </p:nvSpPr>
        <p:spPr/>
        <p:txBody>
          <a:bodyPr/>
          <a:lstStyle/>
          <a:p>
            <a:fld id="{EBC0A1A4-BEAB-4FC6-A92A-B57DA03B83F7}" type="datetime1">
              <a:rPr lang="et-EE" smtClean="0"/>
              <a:pPr/>
              <a:t>19.09.2024</a:t>
            </a:fld>
            <a:endParaRPr lang="et-EE"/>
          </a:p>
        </p:txBody>
      </p:sp>
      <p:sp>
        <p:nvSpPr>
          <p:cNvPr id="6" name="Slide Number Placeholder 5"/>
          <p:cNvSpPr>
            <a:spLocks noGrp="1"/>
          </p:cNvSpPr>
          <p:nvPr>
            <p:ph type="sldNum" sz="quarter" idx="12"/>
          </p:nvPr>
        </p:nvSpPr>
        <p:spPr/>
        <p:txBody>
          <a:bodyPr/>
          <a:lstStyle/>
          <a:p>
            <a:fld id="{19ED7A02-5605-4BF5-B009-301D972C34A5}" type="slidenum">
              <a:rPr lang="et-EE" smtClean="0"/>
              <a:pPr/>
              <a:t>6</a:t>
            </a:fld>
            <a:endParaRPr lang="et-EE"/>
          </a:p>
        </p:txBody>
      </p:sp>
      <p:sp>
        <p:nvSpPr>
          <p:cNvPr id="7" name="Footer Placeholder 6"/>
          <p:cNvSpPr>
            <a:spLocks noGrp="1"/>
          </p:cNvSpPr>
          <p:nvPr>
            <p:ph type="ftr" sz="quarter" idx="11"/>
          </p:nvPr>
        </p:nvSpPr>
        <p:spPr/>
        <p:txBody>
          <a:bodyPr/>
          <a:lstStyle/>
          <a:p>
            <a:r>
              <a:rPr lang="et-EE"/>
              <a:t>Siiri Luts MA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761984"/>
          </a:xfrm>
        </p:spPr>
        <p:txBody>
          <a:bodyPr/>
          <a:lstStyle/>
          <a:p>
            <a:r>
              <a:rPr lang="et-EE" dirty="0"/>
              <a:t>Raha arvestus</a:t>
            </a:r>
          </a:p>
        </p:txBody>
      </p:sp>
      <p:sp>
        <p:nvSpPr>
          <p:cNvPr id="3" name="Content Placeholder 2"/>
          <p:cNvSpPr>
            <a:spLocks noGrp="1"/>
          </p:cNvSpPr>
          <p:nvPr>
            <p:ph idx="1"/>
          </p:nvPr>
        </p:nvSpPr>
        <p:spPr>
          <a:xfrm>
            <a:off x="928662" y="1285860"/>
            <a:ext cx="7910538" cy="4930790"/>
          </a:xfrm>
        </p:spPr>
        <p:txBody>
          <a:bodyPr/>
          <a:lstStyle/>
          <a:p>
            <a:r>
              <a:rPr lang="et-EE" dirty="0"/>
              <a:t>Raha kontod on aktivakontod</a:t>
            </a:r>
          </a:p>
          <a:p>
            <a:pPr lvl="1"/>
            <a:r>
              <a:rPr lang="et-EE" dirty="0"/>
              <a:t>Algsaldo deebetis</a:t>
            </a:r>
          </a:p>
          <a:p>
            <a:pPr lvl="1"/>
            <a:r>
              <a:rPr lang="et-EE" dirty="0"/>
              <a:t>Sissetulekud kantakse deebetisse</a:t>
            </a:r>
          </a:p>
          <a:p>
            <a:pPr lvl="1"/>
            <a:r>
              <a:rPr lang="et-EE" dirty="0"/>
              <a:t>Väljaminekud kantakse kreeditisse</a:t>
            </a:r>
          </a:p>
          <a:p>
            <a:pPr lvl="1"/>
            <a:r>
              <a:rPr lang="et-EE" dirty="0"/>
              <a:t>Lõppsaldo deebetis</a:t>
            </a:r>
          </a:p>
          <a:p>
            <a:pPr lvl="1"/>
            <a:endParaRPr lang="et-EE" dirty="0"/>
          </a:p>
          <a:p>
            <a:r>
              <a:rPr lang="et-EE" dirty="0"/>
              <a:t>Konto jääk ehk saldo ei saa kunagi olla negatiivne, sest raha kas on või ei ole ning pole võimalik kulutada raha, mida ei ole.</a:t>
            </a:r>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7</a:t>
            </a:fld>
            <a:endParaRPr lang="et-EE"/>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690546"/>
          </a:xfrm>
        </p:spPr>
        <p:txBody>
          <a:bodyPr/>
          <a:lstStyle/>
          <a:p>
            <a:r>
              <a:rPr lang="et-EE" dirty="0"/>
              <a:t>Kassa</a:t>
            </a:r>
          </a:p>
        </p:txBody>
      </p:sp>
      <p:sp>
        <p:nvSpPr>
          <p:cNvPr id="3" name="Content Placeholder 2"/>
          <p:cNvSpPr>
            <a:spLocks noGrp="1"/>
          </p:cNvSpPr>
          <p:nvPr>
            <p:ph idx="1"/>
          </p:nvPr>
        </p:nvSpPr>
        <p:spPr>
          <a:xfrm>
            <a:off x="714348" y="1428736"/>
            <a:ext cx="8124852" cy="4787914"/>
          </a:xfrm>
        </p:spPr>
        <p:txBody>
          <a:bodyPr/>
          <a:lstStyle/>
          <a:p>
            <a:r>
              <a:rPr lang="et-EE" b="1" dirty="0"/>
              <a:t>Kontol</a:t>
            </a:r>
            <a:r>
              <a:rPr lang="et-EE" dirty="0"/>
              <a:t> arvestatakse ettevõtte kassas toimuvaid jooksvaid muutusi, mis tulenevad sularaha tehingutest </a:t>
            </a:r>
          </a:p>
          <a:p>
            <a:r>
              <a:rPr lang="et-EE" dirty="0"/>
              <a:t>Kui ettevõttel on rohkem kui üks kassa, siis võib pidada eraldi arvestust </a:t>
            </a:r>
          </a:p>
          <a:p>
            <a:r>
              <a:rPr lang="et-EE" dirty="0"/>
              <a:t>Näiteks</a:t>
            </a:r>
          </a:p>
          <a:p>
            <a:pPr lvl="1"/>
            <a:r>
              <a:rPr lang="et-EE" dirty="0"/>
              <a:t>1. Kassa Kuressaare filiaalis</a:t>
            </a:r>
          </a:p>
          <a:p>
            <a:pPr lvl="1"/>
            <a:r>
              <a:rPr lang="et-EE" dirty="0"/>
              <a:t>2. Kassa Narva filiaalis</a:t>
            </a:r>
          </a:p>
          <a:p>
            <a:endParaRPr lang="et-EE"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8</a:t>
            </a:fld>
            <a:endParaRPr lang="et-EE"/>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772400" cy="833422"/>
          </a:xfrm>
        </p:spPr>
        <p:txBody>
          <a:bodyPr/>
          <a:lstStyle/>
          <a:p>
            <a:r>
              <a:rPr lang="et-EE" dirty="0"/>
              <a:t>Kassa</a:t>
            </a:r>
          </a:p>
        </p:txBody>
      </p:sp>
      <p:sp>
        <p:nvSpPr>
          <p:cNvPr id="3" name="Content Placeholder 2"/>
          <p:cNvSpPr>
            <a:spLocks noGrp="1"/>
          </p:cNvSpPr>
          <p:nvPr>
            <p:ph idx="1"/>
          </p:nvPr>
        </p:nvSpPr>
        <p:spPr>
          <a:xfrm>
            <a:off x="1066800" y="1500174"/>
            <a:ext cx="7772400" cy="4716476"/>
          </a:xfrm>
        </p:spPr>
        <p:txBody>
          <a:bodyPr/>
          <a:lstStyle/>
          <a:p>
            <a:r>
              <a:rPr lang="et-EE" dirty="0"/>
              <a:t>Kassapidaja</a:t>
            </a:r>
          </a:p>
          <a:p>
            <a:r>
              <a:rPr lang="et-EE" dirty="0"/>
              <a:t>Varalise vastutuse leping</a:t>
            </a:r>
          </a:p>
          <a:p>
            <a:r>
              <a:rPr lang="et-EE" dirty="0"/>
              <a:t>Rahakapp, </a:t>
            </a:r>
            <a:r>
              <a:rPr lang="et-EE" dirty="0" err="1"/>
              <a:t>šeif</a:t>
            </a:r>
            <a:r>
              <a:rPr lang="et-EE" dirty="0"/>
              <a:t>,  juurdepääs</a:t>
            </a:r>
          </a:p>
          <a:p>
            <a:r>
              <a:rPr lang="et-EE" dirty="0"/>
              <a:t>Raha liikumise arvestuse pidamine</a:t>
            </a:r>
          </a:p>
          <a:p>
            <a:pPr lvl="1"/>
            <a:r>
              <a:rPr lang="et-EE" dirty="0"/>
              <a:t>Sissetulekuorder, müügiarve jt</a:t>
            </a:r>
          </a:p>
          <a:p>
            <a:pPr lvl="1"/>
            <a:r>
              <a:rPr lang="et-EE" dirty="0"/>
              <a:t>Väljaminekuorder, müügiarve jt </a:t>
            </a:r>
          </a:p>
          <a:p>
            <a:pPr lvl="1"/>
            <a:r>
              <a:rPr lang="et-EE" dirty="0"/>
              <a:t>Kassaraamat või muu register</a:t>
            </a:r>
          </a:p>
          <a:p>
            <a:pPr lvl="1">
              <a:buNone/>
            </a:pPr>
            <a:endParaRPr lang="et-EE" dirty="0"/>
          </a:p>
          <a:p>
            <a:pPr>
              <a:buNone/>
            </a:pPr>
            <a:endParaRPr lang="et-EE" dirty="0"/>
          </a:p>
        </p:txBody>
      </p:sp>
      <p:sp>
        <p:nvSpPr>
          <p:cNvPr id="4" name="Date Placeholder 3"/>
          <p:cNvSpPr>
            <a:spLocks noGrp="1"/>
          </p:cNvSpPr>
          <p:nvPr>
            <p:ph type="dt" sz="half" idx="10"/>
          </p:nvPr>
        </p:nvSpPr>
        <p:spPr/>
        <p:txBody>
          <a:bodyPr/>
          <a:lstStyle/>
          <a:p>
            <a:fld id="{68EDDE5F-8E1A-4E33-ABDA-6EC0483431D7}" type="datetime1">
              <a:rPr lang="et-EE" smtClean="0"/>
              <a:pPr/>
              <a:t>19.09.2024</a:t>
            </a:fld>
            <a:endParaRPr lang="et-EE"/>
          </a:p>
        </p:txBody>
      </p:sp>
      <p:sp>
        <p:nvSpPr>
          <p:cNvPr id="5" name="Footer Placeholder 4"/>
          <p:cNvSpPr>
            <a:spLocks noGrp="1"/>
          </p:cNvSpPr>
          <p:nvPr>
            <p:ph type="ftr" sz="quarter" idx="11"/>
          </p:nvPr>
        </p:nvSpPr>
        <p:spPr/>
        <p:txBody>
          <a:bodyPr/>
          <a:lstStyle/>
          <a:p>
            <a:r>
              <a:rPr lang="et-EE"/>
              <a:t>Siiri Luts MA</a:t>
            </a:r>
          </a:p>
        </p:txBody>
      </p:sp>
      <p:sp>
        <p:nvSpPr>
          <p:cNvPr id="6" name="Slide Number Placeholder 5"/>
          <p:cNvSpPr>
            <a:spLocks noGrp="1"/>
          </p:cNvSpPr>
          <p:nvPr>
            <p:ph type="sldNum" sz="quarter" idx="12"/>
          </p:nvPr>
        </p:nvSpPr>
        <p:spPr/>
        <p:txBody>
          <a:bodyPr/>
          <a:lstStyle/>
          <a:p>
            <a:fld id="{19ED7A02-5605-4BF5-B009-301D972C34A5}" type="slidenum">
              <a:rPr lang="et-EE" smtClean="0"/>
              <a:pPr/>
              <a:t>9</a:t>
            </a:fld>
            <a:endParaRPr lang="et-EE"/>
          </a:p>
        </p:txBody>
      </p:sp>
    </p:spTree>
  </p:cSld>
  <p:clrMapOvr>
    <a:masterClrMapping/>
  </p:clrMapOvr>
</p:sld>
</file>

<file path=ppt/theme/theme1.xml><?xml version="1.0" encoding="utf-8"?>
<a:theme xmlns:a="http://schemas.openxmlformats.org/drawingml/2006/main" name="Theme1">
  <a:themeElements>
    <a:clrScheme name="">
      <a:dk1>
        <a:srgbClr val="808000"/>
      </a:dk1>
      <a:lt1>
        <a:srgbClr val="FFFFFF"/>
      </a:lt1>
      <a:dk2>
        <a:srgbClr val="2A3D7A"/>
      </a:dk2>
      <a:lt2>
        <a:srgbClr val="CEC8BA"/>
      </a:lt2>
      <a:accent1>
        <a:srgbClr val="C9DDF1"/>
      </a:accent1>
      <a:accent2>
        <a:srgbClr val="FAC164"/>
      </a:accent2>
      <a:accent3>
        <a:srgbClr val="FFFFFF"/>
      </a:accent3>
      <a:accent4>
        <a:srgbClr val="6C6C00"/>
      </a:accent4>
      <a:accent5>
        <a:srgbClr val="E1EBF7"/>
      </a:accent5>
      <a:accent6>
        <a:srgbClr val="E3AF5A"/>
      </a:accent6>
      <a:hlink>
        <a:srgbClr val="B0AE6A"/>
      </a:hlink>
      <a:folHlink>
        <a:srgbClr val="C3E684"/>
      </a:folHlink>
    </a:clrScheme>
    <a:fontScheme name="Natur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ature 1">
        <a:dk1>
          <a:srgbClr val="666699"/>
        </a:dk1>
        <a:lt1>
          <a:srgbClr val="FFFFCC"/>
        </a:lt1>
        <a:dk2>
          <a:srgbClr val="687FCA"/>
        </a:dk2>
        <a:lt2>
          <a:srgbClr val="192449"/>
        </a:lt2>
        <a:accent1>
          <a:srgbClr val="C9DDF1"/>
        </a:accent1>
        <a:accent2>
          <a:srgbClr val="FAC164"/>
        </a:accent2>
        <a:accent3>
          <a:srgbClr val="B9C0E1"/>
        </a:accent3>
        <a:accent4>
          <a:srgbClr val="DADAAE"/>
        </a:accent4>
        <a:accent5>
          <a:srgbClr val="E1EB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2">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B0AE6A"/>
        </a:hlink>
        <a:folHlink>
          <a:srgbClr val="C3E684"/>
        </a:folHlink>
      </a:clrScheme>
      <a:clrMap bg1="lt1" tx1="dk1" bg2="lt2" tx2="dk2" accent1="accent1" accent2="accent2" accent3="accent3" accent4="accent4" accent5="accent5" accent6="accent6" hlink="hlink" folHlink="folHlink"/>
    </a:extraClrScheme>
    <a:extraClrScheme>
      <a:clrScheme name="Nature 3">
        <a:dk1>
          <a:srgbClr val="333333"/>
        </a:dk1>
        <a:lt1>
          <a:srgbClr val="FFFFFF"/>
        </a:lt1>
        <a:dk2>
          <a:srgbClr val="000000"/>
        </a:dk2>
        <a:lt2>
          <a:srgbClr val="DDDDDD"/>
        </a:lt2>
        <a:accent1>
          <a:srgbClr val="DDDDDD"/>
        </a:accent1>
        <a:accent2>
          <a:srgbClr val="B2B2B2"/>
        </a:accent2>
        <a:accent3>
          <a:srgbClr val="FFFFFF"/>
        </a:accent3>
        <a:accent4>
          <a:srgbClr val="2A2A2A"/>
        </a:accent4>
        <a:accent5>
          <a:srgbClr val="EBEBEB"/>
        </a:accent5>
        <a:accent6>
          <a:srgbClr val="A1A1A1"/>
        </a:accent6>
        <a:hlink>
          <a:srgbClr val="808080"/>
        </a:hlink>
        <a:folHlink>
          <a:srgbClr val="5F5F5F"/>
        </a:folHlink>
      </a:clrScheme>
      <a:clrMap bg1="lt1" tx1="dk1" bg2="lt2" tx2="dk2" accent1="accent1" accent2="accent2" accent3="accent3" accent4="accent4" accent5="accent5" accent6="accent6" hlink="hlink" folHlink="folHlink"/>
    </a:extraClrScheme>
    <a:extraClrScheme>
      <a:clrScheme name="Nature 4">
        <a:dk1>
          <a:srgbClr val="8061A5"/>
        </a:dk1>
        <a:lt1>
          <a:srgbClr val="FFFFCC"/>
        </a:lt1>
        <a:dk2>
          <a:srgbClr val="967DB5"/>
        </a:dk2>
        <a:lt2>
          <a:srgbClr val="192449"/>
        </a:lt2>
        <a:accent1>
          <a:srgbClr val="D6C9F1"/>
        </a:accent1>
        <a:accent2>
          <a:srgbClr val="FAC164"/>
        </a:accent2>
        <a:accent3>
          <a:srgbClr val="C9BFD7"/>
        </a:accent3>
        <a:accent4>
          <a:srgbClr val="DADAAE"/>
        </a:accent4>
        <a:accent5>
          <a:srgbClr val="E8E1F7"/>
        </a:accent5>
        <a:accent6>
          <a:srgbClr val="E3AF5A"/>
        </a:accent6>
        <a:hlink>
          <a:srgbClr val="B0AE6A"/>
        </a:hlink>
        <a:folHlink>
          <a:srgbClr val="C3E684"/>
        </a:folHlink>
      </a:clrScheme>
      <a:clrMap bg1="dk2" tx1="lt1" bg2="dk1" tx2="lt2" accent1="accent1" accent2="accent2" accent3="accent3" accent4="accent4" accent5="accent5" accent6="accent6" hlink="hlink" folHlink="folHlink"/>
    </a:extraClrScheme>
    <a:extraClrScheme>
      <a:clrScheme name="Nature 5">
        <a:dk1>
          <a:srgbClr val="5B5249"/>
        </a:dk1>
        <a:lt1>
          <a:srgbClr val="FFFFFF"/>
        </a:lt1>
        <a:dk2>
          <a:srgbClr val="2A3D7A"/>
        </a:dk2>
        <a:lt2>
          <a:srgbClr val="CEC8BA"/>
        </a:lt2>
        <a:accent1>
          <a:srgbClr val="C9DDF1"/>
        </a:accent1>
        <a:accent2>
          <a:srgbClr val="FAC164"/>
        </a:accent2>
        <a:accent3>
          <a:srgbClr val="FFFFFF"/>
        </a:accent3>
        <a:accent4>
          <a:srgbClr val="4C453D"/>
        </a:accent4>
        <a:accent5>
          <a:srgbClr val="E1EBF7"/>
        </a:accent5>
        <a:accent6>
          <a:srgbClr val="E3AF5A"/>
        </a:accent6>
        <a:hlink>
          <a:srgbClr val="993333"/>
        </a:hlink>
        <a:folHlink>
          <a:srgbClr val="3333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458</TotalTime>
  <Words>1898</Words>
  <Application>Microsoft Office PowerPoint</Application>
  <PresentationFormat>On-screen Show (4:3)</PresentationFormat>
  <Paragraphs>381</Paragraphs>
  <Slides>39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Calibri</vt:lpstr>
      <vt:lpstr>Times New Roman</vt:lpstr>
      <vt:lpstr>Wingdings</vt:lpstr>
      <vt:lpstr>Theme1</vt:lpstr>
      <vt:lpstr>Raha (finantsvara) arvestus RTJ 2; RTJ 3 </vt:lpstr>
      <vt:lpstr>Peatüki läbimisel</vt:lpstr>
      <vt:lpstr>RTJ 2</vt:lpstr>
      <vt:lpstr>Raha arvestus</vt:lpstr>
      <vt:lpstr>Raha arvestus</vt:lpstr>
      <vt:lpstr>Raha arvestus</vt:lpstr>
      <vt:lpstr>Raha arvestus</vt:lpstr>
      <vt:lpstr>Kassa</vt:lpstr>
      <vt:lpstr>Kassa</vt:lpstr>
      <vt:lpstr>Kassa – tehingute kajastamine</vt:lpstr>
      <vt:lpstr>SO näidis</vt:lpstr>
      <vt:lpstr>Kassa – tehingute kajastamine</vt:lpstr>
      <vt:lpstr>Kassa – tehingute kajastamine</vt:lpstr>
      <vt:lpstr>VO näidis</vt:lpstr>
      <vt:lpstr>Kassa – tehingute kajastamine</vt:lpstr>
      <vt:lpstr>Valuutatehingud</vt:lpstr>
      <vt:lpstr>Kassa - valuutatehingud</vt:lpstr>
      <vt:lpstr>Kassa inventuur</vt:lpstr>
      <vt:lpstr>Kassa</vt:lpstr>
      <vt:lpstr>Kassa</vt:lpstr>
      <vt:lpstr>Konto kassa - pearaamat</vt:lpstr>
      <vt:lpstr>Pangakontod</vt:lpstr>
      <vt:lpstr>Arvelduskonto</vt:lpstr>
      <vt:lpstr>Arvelduskonto tehingud</vt:lpstr>
      <vt:lpstr>Arvelduskonto tehingud</vt:lpstr>
      <vt:lpstr>Arvelduskonto tehingud</vt:lpstr>
      <vt:lpstr>Pangaarvelduse välisvaluutas</vt:lpstr>
      <vt:lpstr>Pangaarvelduse välisvaluutas</vt:lpstr>
      <vt:lpstr>Akreditiiv</vt:lpstr>
      <vt:lpstr>Raha teel</vt:lpstr>
      <vt:lpstr>Arvelduskrediit</vt:lpstr>
      <vt:lpstr>Arvelduskrediit</vt:lpstr>
      <vt:lpstr>Rahavoogude aruanne - RVA</vt:lpstr>
      <vt:lpstr>  Rahavoogude aruanne (RVA)</vt:lpstr>
      <vt:lpstr>RVA</vt:lpstr>
      <vt:lpstr>RVA otsemeetodil</vt:lpstr>
      <vt:lpstr>PowerPoint Presentation</vt:lpstr>
      <vt:lpstr>RP sise-eeskiri ja sisekontrolli meetmed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Raha arvestus</dc:title>
  <dc:creator>siiriluts</dc:creator>
  <cp:lastModifiedBy>Siiri Luts</cp:lastModifiedBy>
  <cp:revision>168</cp:revision>
  <dcterms:created xsi:type="dcterms:W3CDTF">2013-02-01T09:37:21Z</dcterms:created>
  <dcterms:modified xsi:type="dcterms:W3CDTF">2024-09-19T06:09:43Z</dcterms:modified>
</cp:coreProperties>
</file>