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6"/>
  </p:notesMasterIdLst>
  <p:sldIdLst>
    <p:sldId id="379" r:id="rId3"/>
    <p:sldId id="4155" r:id="rId4"/>
    <p:sldId id="4113" r:id="rId5"/>
    <p:sldId id="364" r:id="rId6"/>
    <p:sldId id="365" r:id="rId7"/>
    <p:sldId id="372" r:id="rId8"/>
    <p:sldId id="373" r:id="rId9"/>
    <p:sldId id="376" r:id="rId10"/>
    <p:sldId id="375" r:id="rId11"/>
    <p:sldId id="377" r:id="rId12"/>
    <p:sldId id="370" r:id="rId13"/>
    <p:sldId id="300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738" autoAdjust="0"/>
  </p:normalViewPr>
  <p:slideViewPr>
    <p:cSldViewPr snapToGrid="0">
      <p:cViewPr varScale="1">
        <p:scale>
          <a:sx n="103" d="100"/>
          <a:sy n="103" d="100"/>
        </p:scale>
        <p:origin x="79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283C3-50B0-4417-A9C5-003D7861EA2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14384-250B-44D9-A24C-6267AA92AB97}">
      <dgm:prSet phldrT="[Text]" custT="1"/>
      <dgm:spPr>
        <a:noFill/>
      </dgm:spPr>
      <dgm:t>
        <a:bodyPr/>
        <a:lstStyle/>
        <a:p>
          <a:pPr algn="l"/>
          <a:r>
            <a:rPr lang="en-GB" sz="3600" dirty="0" err="1">
              <a:solidFill>
                <a:schemeClr val="tx1"/>
              </a:solidFill>
            </a:rPr>
            <a:t>Jaotuse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strateegiad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ja</a:t>
          </a:r>
          <a:r>
            <a:rPr lang="en-GB" sz="3600" dirty="0">
              <a:solidFill>
                <a:schemeClr val="tx1"/>
              </a:solidFill>
            </a:rPr>
            <a:t> transport</a:t>
          </a:r>
          <a:endParaRPr lang="en-US" sz="3600" dirty="0">
            <a:solidFill>
              <a:schemeClr val="tx1"/>
            </a:solidFill>
          </a:endParaRPr>
        </a:p>
      </dgm:t>
    </dgm:pt>
    <dgm:pt modelId="{2E131C87-4C90-44C0-B6D6-315A4ACCD125}" type="parTrans" cxnId="{F91EC12F-EC62-4E70-8B14-0E0C9EA18949}">
      <dgm:prSet/>
      <dgm:spPr/>
      <dgm:t>
        <a:bodyPr/>
        <a:lstStyle/>
        <a:p>
          <a:endParaRPr lang="en-US"/>
        </a:p>
      </dgm:t>
    </dgm:pt>
    <dgm:pt modelId="{44C4EEE2-3EF0-4BA1-9521-26C07B3DF616}" type="sibTrans" cxnId="{F91EC12F-EC62-4E70-8B14-0E0C9EA18949}">
      <dgm:prSet/>
      <dgm:spPr/>
      <dgm:t>
        <a:bodyPr/>
        <a:lstStyle/>
        <a:p>
          <a:endParaRPr lang="en-US"/>
        </a:p>
      </dgm:t>
    </dgm:pt>
    <dgm:pt modelId="{E4B7A836-67E0-4370-AF62-09ED453BAA0C}">
      <dgm:prSet phldrT="[Text]" custT="1"/>
      <dgm:spPr/>
      <dgm:t>
        <a:bodyPr/>
        <a:lstStyle/>
        <a:p>
          <a:pPr algn="ctr"/>
          <a:r>
            <a:rPr lang="en-GB" sz="2800" dirty="0" err="1"/>
            <a:t>Alternatiiv-kütused</a:t>
          </a:r>
          <a:endParaRPr lang="en-GB" sz="2800" dirty="0"/>
        </a:p>
        <a:p>
          <a:pPr algn="ctr"/>
          <a:r>
            <a:rPr lang="en-GB" sz="2400" dirty="0"/>
            <a:t>(</a:t>
          </a:r>
          <a:r>
            <a:rPr lang="en-GB" sz="2400" dirty="0" err="1"/>
            <a:t>biodiisel</a:t>
          </a:r>
          <a:r>
            <a:rPr lang="en-GB" sz="2400" dirty="0"/>
            <a:t>, LPG, </a:t>
          </a:r>
          <a:r>
            <a:rPr lang="en-GB" sz="2400" dirty="0" err="1"/>
            <a:t>elekter</a:t>
          </a:r>
          <a:r>
            <a:rPr lang="en-US" sz="2400" b="0" dirty="0"/>
            <a:t>)</a:t>
          </a:r>
          <a:endParaRPr lang="en-US" sz="1800" dirty="0"/>
        </a:p>
      </dgm:t>
    </dgm:pt>
    <dgm:pt modelId="{9DA46C3F-36ED-4550-BF68-11178D145950}" type="parTrans" cxnId="{F3DD22BA-6014-4281-B869-8BD0AA9241D7}">
      <dgm:prSet/>
      <dgm:spPr/>
      <dgm:t>
        <a:bodyPr/>
        <a:lstStyle/>
        <a:p>
          <a:endParaRPr lang="en-US"/>
        </a:p>
      </dgm:t>
    </dgm:pt>
    <dgm:pt modelId="{022D4A4C-4CDB-4945-B28B-2E83474A48BB}" type="sibTrans" cxnId="{F3DD22BA-6014-4281-B869-8BD0AA9241D7}">
      <dgm:prSet/>
      <dgm:spPr/>
      <dgm:t>
        <a:bodyPr/>
        <a:lstStyle/>
        <a:p>
          <a:endParaRPr lang="en-US"/>
        </a:p>
      </dgm:t>
    </dgm:pt>
    <dgm:pt modelId="{752E9CB6-398B-44BB-9719-590CCF1B780D}">
      <dgm:prSet phldrT="[Text]" custT="1"/>
      <dgm:spPr/>
      <dgm:t>
        <a:bodyPr/>
        <a:lstStyle/>
        <a:p>
          <a:pPr algn="ctr"/>
          <a:r>
            <a:rPr lang="en-GB" sz="2400" dirty="0" err="1"/>
            <a:t>Saadetiste</a:t>
          </a:r>
          <a:r>
            <a:rPr lang="en-GB" sz="2400" dirty="0"/>
            <a:t> </a:t>
          </a:r>
          <a:r>
            <a:rPr lang="en-GB" sz="2400" dirty="0" err="1"/>
            <a:t>konsolideerimine</a:t>
          </a:r>
          <a:r>
            <a:rPr lang="en-GB" sz="2400" dirty="0"/>
            <a:t> </a:t>
          </a:r>
          <a:r>
            <a:rPr lang="en-GB" sz="2400" dirty="0" err="1"/>
            <a:t>ja</a:t>
          </a:r>
          <a:r>
            <a:rPr lang="en-GB" sz="2400" dirty="0"/>
            <a:t> </a:t>
          </a:r>
          <a:r>
            <a:rPr lang="en-GB" sz="2400" dirty="0" err="1"/>
            <a:t>täiskoormate</a:t>
          </a:r>
          <a:r>
            <a:rPr lang="en-GB" sz="2400" dirty="0"/>
            <a:t> </a:t>
          </a:r>
          <a:r>
            <a:rPr lang="en-GB" sz="2400" dirty="0" err="1"/>
            <a:t>koostamine</a:t>
          </a:r>
          <a:endParaRPr lang="en-US" sz="2400" dirty="0"/>
        </a:p>
      </dgm:t>
    </dgm:pt>
    <dgm:pt modelId="{1311A991-F162-4DC5-A722-61446D2C31D1}" type="parTrans" cxnId="{B93B3C77-8257-4289-B3C4-86C874C9D5B4}">
      <dgm:prSet/>
      <dgm:spPr/>
      <dgm:t>
        <a:bodyPr/>
        <a:lstStyle/>
        <a:p>
          <a:endParaRPr lang="en-US"/>
        </a:p>
      </dgm:t>
    </dgm:pt>
    <dgm:pt modelId="{F908DDA1-D700-4224-B708-5A84C111BB3C}" type="sibTrans" cxnId="{B93B3C77-8257-4289-B3C4-86C874C9D5B4}">
      <dgm:prSet/>
      <dgm:spPr/>
      <dgm:t>
        <a:bodyPr/>
        <a:lstStyle/>
        <a:p>
          <a:endParaRPr lang="en-US"/>
        </a:p>
      </dgm:t>
    </dgm:pt>
    <dgm:pt modelId="{6F9D52AB-8F80-4742-AC2B-7425F65E5217}">
      <dgm:prSet custT="1"/>
      <dgm:spPr/>
      <dgm:t>
        <a:bodyPr/>
        <a:lstStyle/>
        <a:p>
          <a:r>
            <a:rPr lang="en-GB" sz="2400" dirty="0" err="1"/>
            <a:t>Teekondade</a:t>
          </a:r>
          <a:r>
            <a:rPr lang="en-GB" sz="2400" dirty="0"/>
            <a:t> </a:t>
          </a:r>
          <a:r>
            <a:rPr lang="en-GB" sz="2400" dirty="0" err="1"/>
            <a:t>optimeerimine</a:t>
          </a:r>
          <a:r>
            <a:rPr lang="en-GB" sz="2400" dirty="0"/>
            <a:t> </a:t>
          </a:r>
          <a:r>
            <a:rPr lang="en-GB" sz="2400" dirty="0" err="1"/>
            <a:t>digitehnika</a:t>
          </a:r>
          <a:r>
            <a:rPr lang="en-GB" sz="2400" dirty="0"/>
            <a:t> </a:t>
          </a:r>
          <a:r>
            <a:rPr lang="en-GB" sz="2400" dirty="0" err="1"/>
            <a:t>abil</a:t>
          </a:r>
          <a:endParaRPr lang="en-US" sz="2400" dirty="0"/>
        </a:p>
      </dgm:t>
    </dgm:pt>
    <dgm:pt modelId="{D1EC99FD-8345-4D9D-8311-2FF9B90BB3D9}" type="parTrans" cxnId="{A55C3B36-9A5A-4C3B-954D-F1AA6BBD9BE2}">
      <dgm:prSet/>
      <dgm:spPr/>
      <dgm:t>
        <a:bodyPr/>
        <a:lstStyle/>
        <a:p>
          <a:endParaRPr lang="en-US"/>
        </a:p>
      </dgm:t>
    </dgm:pt>
    <dgm:pt modelId="{DC15FBEB-8F1F-4855-BBEE-47ED39932F10}" type="sibTrans" cxnId="{A55C3B36-9A5A-4C3B-954D-F1AA6BBD9BE2}">
      <dgm:prSet/>
      <dgm:spPr/>
      <dgm:t>
        <a:bodyPr/>
        <a:lstStyle/>
        <a:p>
          <a:endParaRPr lang="en-US"/>
        </a:p>
      </dgm:t>
    </dgm:pt>
    <dgm:pt modelId="{1B924FEE-4C3C-4B8F-843B-62DA3EBCEB6C}">
      <dgm:prSet custT="1"/>
      <dgm:spPr/>
      <dgm:t>
        <a:bodyPr/>
        <a:lstStyle/>
        <a:p>
          <a:r>
            <a:rPr lang="en-GB" sz="2400" dirty="0" err="1"/>
            <a:t>Intermodaalne</a:t>
          </a:r>
          <a:r>
            <a:rPr lang="en-GB" sz="2400" dirty="0"/>
            <a:t> </a:t>
          </a:r>
          <a:r>
            <a:rPr lang="en-GB" sz="2400" dirty="0" err="1"/>
            <a:t>ja</a:t>
          </a:r>
          <a:r>
            <a:rPr lang="en-GB" sz="2400" dirty="0"/>
            <a:t> </a:t>
          </a:r>
          <a:r>
            <a:rPr lang="en-GB" sz="2400" dirty="0" err="1"/>
            <a:t>multimodaalne</a:t>
          </a:r>
          <a:r>
            <a:rPr lang="en-GB" sz="2400" dirty="0"/>
            <a:t> transport</a:t>
          </a:r>
          <a:endParaRPr lang="en-US" sz="2400" dirty="0"/>
        </a:p>
      </dgm:t>
    </dgm:pt>
    <dgm:pt modelId="{F3BC87DE-FC56-4970-85E7-A3CE62377D57}" type="parTrans" cxnId="{65601A50-6CDE-401F-9BEA-429DA2EFBC68}">
      <dgm:prSet/>
      <dgm:spPr/>
      <dgm:t>
        <a:bodyPr/>
        <a:lstStyle/>
        <a:p>
          <a:endParaRPr lang="en-US"/>
        </a:p>
      </dgm:t>
    </dgm:pt>
    <dgm:pt modelId="{DBB3FF0F-A0D8-404A-9809-E36428A3475C}" type="sibTrans" cxnId="{65601A50-6CDE-401F-9BEA-429DA2EFBC68}">
      <dgm:prSet/>
      <dgm:spPr/>
      <dgm:t>
        <a:bodyPr/>
        <a:lstStyle/>
        <a:p>
          <a:endParaRPr lang="en-US"/>
        </a:p>
      </dgm:t>
    </dgm:pt>
    <dgm:pt modelId="{FC9B8638-A19F-4B17-AA6D-34C10D082369}" type="pres">
      <dgm:prSet presAssocID="{AD9283C3-50B0-4417-A9C5-003D7861EA23}" presName="composite" presStyleCnt="0">
        <dgm:presLayoutVars>
          <dgm:chMax val="1"/>
          <dgm:dir/>
          <dgm:resizeHandles val="exact"/>
        </dgm:presLayoutVars>
      </dgm:prSet>
      <dgm:spPr/>
    </dgm:pt>
    <dgm:pt modelId="{F0FBD3FA-15E5-4297-BE2E-5D12887FB973}" type="pres">
      <dgm:prSet presAssocID="{A3614384-250B-44D9-A24C-6267AA92AB97}" presName="roof" presStyleLbl="dkBgShp" presStyleIdx="0" presStyleCnt="2" custLinFactNeighborX="-1802" custLinFactNeighborY="-72464"/>
      <dgm:spPr/>
    </dgm:pt>
    <dgm:pt modelId="{47FB48AE-2FCF-4189-89C2-7E380E9973BC}" type="pres">
      <dgm:prSet presAssocID="{A3614384-250B-44D9-A24C-6267AA92AB97}" presName="pillars" presStyleCnt="0"/>
      <dgm:spPr/>
    </dgm:pt>
    <dgm:pt modelId="{39249B04-475F-45BB-9337-22F1DFD5A315}" type="pres">
      <dgm:prSet presAssocID="{A3614384-250B-44D9-A24C-6267AA92AB97}" presName="pillar1" presStyleLbl="node1" presStyleIdx="0" presStyleCnt="4" custLinFactNeighborX="-4567" custLinFactNeighborY="690">
        <dgm:presLayoutVars>
          <dgm:bulletEnabled val="1"/>
        </dgm:presLayoutVars>
      </dgm:prSet>
      <dgm:spPr/>
    </dgm:pt>
    <dgm:pt modelId="{F3831878-D5F0-4B1C-813F-F1F074C5BC78}" type="pres">
      <dgm:prSet presAssocID="{752E9CB6-398B-44BB-9719-590CCF1B780D}" presName="pillarX" presStyleLbl="node1" presStyleIdx="1" presStyleCnt="4">
        <dgm:presLayoutVars>
          <dgm:bulletEnabled val="1"/>
        </dgm:presLayoutVars>
      </dgm:prSet>
      <dgm:spPr/>
    </dgm:pt>
    <dgm:pt modelId="{6A599793-5905-429A-A8F6-3422AF34E1A9}" type="pres">
      <dgm:prSet presAssocID="{6F9D52AB-8F80-4742-AC2B-7425F65E5217}" presName="pillarX" presStyleLbl="node1" presStyleIdx="2" presStyleCnt="4">
        <dgm:presLayoutVars>
          <dgm:bulletEnabled val="1"/>
        </dgm:presLayoutVars>
      </dgm:prSet>
      <dgm:spPr/>
    </dgm:pt>
    <dgm:pt modelId="{8A2695A8-B386-4BE1-99B7-7C09C5A8A40A}" type="pres">
      <dgm:prSet presAssocID="{1B924FEE-4C3C-4B8F-843B-62DA3EBCEB6C}" presName="pillarX" presStyleLbl="node1" presStyleIdx="3" presStyleCnt="4">
        <dgm:presLayoutVars>
          <dgm:bulletEnabled val="1"/>
        </dgm:presLayoutVars>
      </dgm:prSet>
      <dgm:spPr/>
    </dgm:pt>
    <dgm:pt modelId="{07F5ACE7-91A4-4FA5-A19B-467AD2D3E9A0}" type="pres">
      <dgm:prSet presAssocID="{A3614384-250B-44D9-A24C-6267AA92AB97}" presName="base" presStyleLbl="dkBgShp" presStyleIdx="1" presStyleCnt="2" custScaleY="68369" custLinFactNeighborY="33555"/>
      <dgm:spPr/>
    </dgm:pt>
  </dgm:ptLst>
  <dgm:cxnLst>
    <dgm:cxn modelId="{0FA97605-7399-4897-B325-F7C0C0E8E87A}" type="presOf" srcId="{752E9CB6-398B-44BB-9719-590CCF1B780D}" destId="{F3831878-D5F0-4B1C-813F-F1F074C5BC78}" srcOrd="0" destOrd="0" presId="urn:microsoft.com/office/officeart/2005/8/layout/hList3"/>
    <dgm:cxn modelId="{A5553528-DB34-4A38-AC06-66148E532FE0}" type="presOf" srcId="{E4B7A836-67E0-4370-AF62-09ED453BAA0C}" destId="{39249B04-475F-45BB-9337-22F1DFD5A315}" srcOrd="0" destOrd="0" presId="urn:microsoft.com/office/officeart/2005/8/layout/hList3"/>
    <dgm:cxn modelId="{F91EC12F-EC62-4E70-8B14-0E0C9EA18949}" srcId="{AD9283C3-50B0-4417-A9C5-003D7861EA23}" destId="{A3614384-250B-44D9-A24C-6267AA92AB97}" srcOrd="0" destOrd="0" parTransId="{2E131C87-4C90-44C0-B6D6-315A4ACCD125}" sibTransId="{44C4EEE2-3EF0-4BA1-9521-26C07B3DF616}"/>
    <dgm:cxn modelId="{A55C3B36-9A5A-4C3B-954D-F1AA6BBD9BE2}" srcId="{A3614384-250B-44D9-A24C-6267AA92AB97}" destId="{6F9D52AB-8F80-4742-AC2B-7425F65E5217}" srcOrd="2" destOrd="0" parTransId="{D1EC99FD-8345-4D9D-8311-2FF9B90BB3D9}" sibTransId="{DC15FBEB-8F1F-4855-BBEE-47ED39932F10}"/>
    <dgm:cxn modelId="{5CFAA361-F928-4480-9EEE-3D0CAD7B9ADD}" type="presOf" srcId="{A3614384-250B-44D9-A24C-6267AA92AB97}" destId="{F0FBD3FA-15E5-4297-BE2E-5D12887FB973}" srcOrd="0" destOrd="0" presId="urn:microsoft.com/office/officeart/2005/8/layout/hList3"/>
    <dgm:cxn modelId="{79E36147-AB3A-4B34-8B74-2E3F876C0254}" type="presOf" srcId="{AD9283C3-50B0-4417-A9C5-003D7861EA23}" destId="{FC9B8638-A19F-4B17-AA6D-34C10D082369}" srcOrd="0" destOrd="0" presId="urn:microsoft.com/office/officeart/2005/8/layout/hList3"/>
    <dgm:cxn modelId="{65601A50-6CDE-401F-9BEA-429DA2EFBC68}" srcId="{A3614384-250B-44D9-A24C-6267AA92AB97}" destId="{1B924FEE-4C3C-4B8F-843B-62DA3EBCEB6C}" srcOrd="3" destOrd="0" parTransId="{F3BC87DE-FC56-4970-85E7-A3CE62377D57}" sibTransId="{DBB3FF0F-A0D8-404A-9809-E36428A3475C}"/>
    <dgm:cxn modelId="{B93B3C77-8257-4289-B3C4-86C874C9D5B4}" srcId="{A3614384-250B-44D9-A24C-6267AA92AB97}" destId="{752E9CB6-398B-44BB-9719-590CCF1B780D}" srcOrd="1" destOrd="0" parTransId="{1311A991-F162-4DC5-A722-61446D2C31D1}" sibTransId="{F908DDA1-D700-4224-B708-5A84C111BB3C}"/>
    <dgm:cxn modelId="{1158FB85-DF3F-46C8-8264-F27D72654DD0}" type="presOf" srcId="{1B924FEE-4C3C-4B8F-843B-62DA3EBCEB6C}" destId="{8A2695A8-B386-4BE1-99B7-7C09C5A8A40A}" srcOrd="0" destOrd="0" presId="urn:microsoft.com/office/officeart/2005/8/layout/hList3"/>
    <dgm:cxn modelId="{F3DD22BA-6014-4281-B869-8BD0AA9241D7}" srcId="{A3614384-250B-44D9-A24C-6267AA92AB97}" destId="{E4B7A836-67E0-4370-AF62-09ED453BAA0C}" srcOrd="0" destOrd="0" parTransId="{9DA46C3F-36ED-4550-BF68-11178D145950}" sibTransId="{022D4A4C-4CDB-4945-B28B-2E83474A48BB}"/>
    <dgm:cxn modelId="{D3C273FB-E3F6-492A-9520-49F249E24795}" type="presOf" srcId="{6F9D52AB-8F80-4742-AC2B-7425F65E5217}" destId="{6A599793-5905-429A-A8F6-3422AF34E1A9}" srcOrd="0" destOrd="0" presId="urn:microsoft.com/office/officeart/2005/8/layout/hList3"/>
    <dgm:cxn modelId="{D33F9E5C-BAA8-48BF-9BAE-2AA74049DD2E}" type="presParOf" srcId="{FC9B8638-A19F-4B17-AA6D-34C10D082369}" destId="{F0FBD3FA-15E5-4297-BE2E-5D12887FB973}" srcOrd="0" destOrd="0" presId="urn:microsoft.com/office/officeart/2005/8/layout/hList3"/>
    <dgm:cxn modelId="{B4D83292-32A9-412A-92C9-3B2E56C6B6B9}" type="presParOf" srcId="{FC9B8638-A19F-4B17-AA6D-34C10D082369}" destId="{47FB48AE-2FCF-4189-89C2-7E380E9973BC}" srcOrd="1" destOrd="0" presId="urn:microsoft.com/office/officeart/2005/8/layout/hList3"/>
    <dgm:cxn modelId="{B2E8B378-7B21-432A-92A0-DDA324675474}" type="presParOf" srcId="{47FB48AE-2FCF-4189-89C2-7E380E9973BC}" destId="{39249B04-475F-45BB-9337-22F1DFD5A315}" srcOrd="0" destOrd="0" presId="urn:microsoft.com/office/officeart/2005/8/layout/hList3"/>
    <dgm:cxn modelId="{8BF8A141-D267-4B22-8534-0B4C8CA707D2}" type="presParOf" srcId="{47FB48AE-2FCF-4189-89C2-7E380E9973BC}" destId="{F3831878-D5F0-4B1C-813F-F1F074C5BC78}" srcOrd="1" destOrd="0" presId="urn:microsoft.com/office/officeart/2005/8/layout/hList3"/>
    <dgm:cxn modelId="{3263BE5D-D787-40F6-B2C2-D34C46165DF5}" type="presParOf" srcId="{47FB48AE-2FCF-4189-89C2-7E380E9973BC}" destId="{6A599793-5905-429A-A8F6-3422AF34E1A9}" srcOrd="2" destOrd="0" presId="urn:microsoft.com/office/officeart/2005/8/layout/hList3"/>
    <dgm:cxn modelId="{BD40B3BE-47EE-491D-B8B0-6CDDC0A1B78D}" type="presParOf" srcId="{47FB48AE-2FCF-4189-89C2-7E380E9973BC}" destId="{8A2695A8-B386-4BE1-99B7-7C09C5A8A40A}" srcOrd="3" destOrd="0" presId="urn:microsoft.com/office/officeart/2005/8/layout/hList3"/>
    <dgm:cxn modelId="{91AE1543-F8BD-41B3-A2A4-FE2D42A6CD97}" type="presParOf" srcId="{FC9B8638-A19F-4B17-AA6D-34C10D082369}" destId="{07F5ACE7-91A4-4FA5-A19B-467AD2D3E9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283C3-50B0-4417-A9C5-003D7861EA2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14384-250B-44D9-A24C-6267AA92AB97}">
      <dgm:prSet phldrT="[Text]" custT="1"/>
      <dgm:spPr>
        <a:noFill/>
      </dgm:spPr>
      <dgm:t>
        <a:bodyPr/>
        <a:lstStyle/>
        <a:p>
          <a:pPr algn="l"/>
          <a:r>
            <a:rPr lang="en-GB" sz="3600" dirty="0" err="1">
              <a:solidFill>
                <a:schemeClr val="tx1"/>
              </a:solidFill>
            </a:rPr>
            <a:t>Ladustamine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ja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rohelised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hooned</a:t>
          </a:r>
          <a:endParaRPr lang="en-US" sz="3600" dirty="0">
            <a:solidFill>
              <a:schemeClr val="tx1"/>
            </a:solidFill>
          </a:endParaRPr>
        </a:p>
      </dgm:t>
    </dgm:pt>
    <dgm:pt modelId="{2E131C87-4C90-44C0-B6D6-315A4ACCD125}" type="parTrans" cxnId="{F91EC12F-EC62-4E70-8B14-0E0C9EA18949}">
      <dgm:prSet/>
      <dgm:spPr/>
      <dgm:t>
        <a:bodyPr/>
        <a:lstStyle/>
        <a:p>
          <a:endParaRPr lang="en-US"/>
        </a:p>
      </dgm:t>
    </dgm:pt>
    <dgm:pt modelId="{44C4EEE2-3EF0-4BA1-9521-26C07B3DF616}" type="sibTrans" cxnId="{F91EC12F-EC62-4E70-8B14-0E0C9EA18949}">
      <dgm:prSet/>
      <dgm:spPr/>
      <dgm:t>
        <a:bodyPr/>
        <a:lstStyle/>
        <a:p>
          <a:endParaRPr lang="en-US"/>
        </a:p>
      </dgm:t>
    </dgm:pt>
    <dgm:pt modelId="{E4B7A836-67E0-4370-AF62-09ED453BAA0C}">
      <dgm:prSet phldrT="[Text]" custT="1"/>
      <dgm:spPr/>
      <dgm:t>
        <a:bodyPr/>
        <a:lstStyle/>
        <a:p>
          <a:pPr algn="ctr"/>
          <a:r>
            <a:rPr lang="en-GB" sz="1700" dirty="0" err="1"/>
            <a:t>Keskkonnasõbralikud</a:t>
          </a:r>
          <a:r>
            <a:rPr lang="en-GB" sz="1700" dirty="0"/>
            <a:t> </a:t>
          </a:r>
          <a:r>
            <a:rPr lang="en-GB" sz="1700" dirty="0" err="1"/>
            <a:t>hooneddesign</a:t>
          </a:r>
          <a:r>
            <a:rPr lang="en-GB" sz="1700" dirty="0"/>
            <a:t> </a:t>
          </a:r>
          <a:r>
            <a:rPr lang="en-GB" sz="1400" dirty="0"/>
            <a:t>(</a:t>
          </a:r>
          <a:r>
            <a:rPr lang="en-GB" sz="1400" dirty="0" err="1"/>
            <a:t>liikumisanduritega</a:t>
          </a:r>
          <a:r>
            <a:rPr lang="en-GB" sz="1400" dirty="0"/>
            <a:t> </a:t>
          </a:r>
          <a:r>
            <a:rPr lang="en-GB" sz="1400" dirty="0" err="1"/>
            <a:t>valgustus</a:t>
          </a:r>
          <a:r>
            <a:rPr lang="en-GB" sz="1400" dirty="0"/>
            <a:t>, </a:t>
          </a:r>
          <a:r>
            <a:rPr lang="en-GB" sz="1400" dirty="0" err="1"/>
            <a:t>soojuskadude</a:t>
          </a:r>
          <a:r>
            <a:rPr lang="en-GB" sz="1400" dirty="0"/>
            <a:t> </a:t>
          </a:r>
          <a:r>
            <a:rPr lang="en-GB" sz="1400" dirty="0" err="1"/>
            <a:t>vähendamine</a:t>
          </a:r>
          <a:r>
            <a:rPr lang="en-GB" sz="1400" dirty="0"/>
            <a:t>, </a:t>
          </a:r>
          <a:r>
            <a:rPr lang="en-GB" sz="1400" dirty="0" err="1"/>
            <a:t>keskkonnasõbralikud</a:t>
          </a:r>
          <a:r>
            <a:rPr lang="en-GB" sz="1400" dirty="0"/>
            <a:t> </a:t>
          </a:r>
          <a:r>
            <a:rPr lang="en-GB" sz="1400" dirty="0" err="1"/>
            <a:t>ehitustehnikad</a:t>
          </a:r>
          <a:r>
            <a:rPr lang="en-GB" sz="1400" dirty="0"/>
            <a:t> </a:t>
          </a:r>
          <a:r>
            <a:rPr lang="en-GB" sz="1400" dirty="0" err="1"/>
            <a:t>ja</a:t>
          </a:r>
          <a:r>
            <a:rPr lang="en-GB" sz="1400" dirty="0"/>
            <a:t> </a:t>
          </a:r>
          <a:r>
            <a:rPr lang="en-GB" sz="1400" dirty="0" err="1"/>
            <a:t>materjalid</a:t>
          </a:r>
          <a:r>
            <a:rPr lang="en-GB" sz="1400" dirty="0"/>
            <a:t>) </a:t>
          </a:r>
          <a:endParaRPr lang="en-US" sz="1400" dirty="0"/>
        </a:p>
      </dgm:t>
    </dgm:pt>
    <dgm:pt modelId="{9DA46C3F-36ED-4550-BF68-11178D145950}" type="parTrans" cxnId="{F3DD22BA-6014-4281-B869-8BD0AA9241D7}">
      <dgm:prSet/>
      <dgm:spPr/>
      <dgm:t>
        <a:bodyPr/>
        <a:lstStyle/>
        <a:p>
          <a:endParaRPr lang="en-US"/>
        </a:p>
      </dgm:t>
    </dgm:pt>
    <dgm:pt modelId="{022D4A4C-4CDB-4945-B28B-2E83474A48BB}" type="sibTrans" cxnId="{F3DD22BA-6014-4281-B869-8BD0AA9241D7}">
      <dgm:prSet/>
      <dgm:spPr/>
      <dgm:t>
        <a:bodyPr/>
        <a:lstStyle/>
        <a:p>
          <a:endParaRPr lang="en-US"/>
        </a:p>
      </dgm:t>
    </dgm:pt>
    <dgm:pt modelId="{752E9CB6-398B-44BB-9719-590CCF1B780D}">
      <dgm:prSet phldrT="[Text]" custT="1"/>
      <dgm:spPr/>
      <dgm:t>
        <a:bodyPr/>
        <a:lstStyle/>
        <a:p>
          <a:pPr algn="ctr"/>
          <a:r>
            <a:rPr lang="en-US" sz="1700" dirty="0" err="1"/>
            <a:t>Energiasäästlikud</a:t>
          </a:r>
          <a:r>
            <a:rPr lang="en-US" sz="1700" dirty="0"/>
            <a:t> </a:t>
          </a:r>
          <a:r>
            <a:rPr lang="en-US" sz="1700" dirty="0" err="1"/>
            <a:t>kaubakäsitlemise</a:t>
          </a:r>
          <a:r>
            <a:rPr lang="en-US" sz="1700" dirty="0"/>
            <a:t> </a:t>
          </a:r>
          <a:r>
            <a:rPr lang="en-US" sz="1700" dirty="0" err="1"/>
            <a:t>vahendid</a:t>
          </a:r>
          <a:endParaRPr lang="en-US" sz="1700" dirty="0"/>
        </a:p>
      </dgm:t>
    </dgm:pt>
    <dgm:pt modelId="{1311A991-F162-4DC5-A722-61446D2C31D1}" type="parTrans" cxnId="{B93B3C77-8257-4289-B3C4-86C874C9D5B4}">
      <dgm:prSet/>
      <dgm:spPr/>
      <dgm:t>
        <a:bodyPr/>
        <a:lstStyle/>
        <a:p>
          <a:endParaRPr lang="en-US"/>
        </a:p>
      </dgm:t>
    </dgm:pt>
    <dgm:pt modelId="{F908DDA1-D700-4224-B708-5A84C111BB3C}" type="sibTrans" cxnId="{B93B3C77-8257-4289-B3C4-86C874C9D5B4}">
      <dgm:prSet/>
      <dgm:spPr/>
      <dgm:t>
        <a:bodyPr/>
        <a:lstStyle/>
        <a:p>
          <a:endParaRPr lang="en-US"/>
        </a:p>
      </dgm:t>
    </dgm:pt>
    <dgm:pt modelId="{6F9D52AB-8F80-4742-AC2B-7425F65E5217}">
      <dgm:prSet custT="1"/>
      <dgm:spPr/>
      <dgm:t>
        <a:bodyPr/>
        <a:lstStyle/>
        <a:p>
          <a:r>
            <a:rPr lang="en-GB" sz="1700" dirty="0" err="1"/>
            <a:t>Puhta</a:t>
          </a:r>
          <a:r>
            <a:rPr lang="en-GB" sz="1700" dirty="0"/>
            <a:t> </a:t>
          </a:r>
          <a:r>
            <a:rPr lang="en-GB" sz="1700" dirty="0" err="1"/>
            <a:t>ja</a:t>
          </a:r>
          <a:r>
            <a:rPr lang="en-GB" sz="1700" dirty="0"/>
            <a:t> </a:t>
          </a:r>
          <a:r>
            <a:rPr lang="en-GB" sz="1700" dirty="0" err="1"/>
            <a:t>roiskvee</a:t>
          </a:r>
          <a:r>
            <a:rPr lang="en-GB" sz="1700" dirty="0"/>
            <a:t> </a:t>
          </a:r>
          <a:r>
            <a:rPr lang="en-GB" sz="1700" dirty="0" err="1"/>
            <a:t>süsteemid</a:t>
          </a:r>
          <a:endParaRPr lang="en-US" sz="1400" dirty="0"/>
        </a:p>
      </dgm:t>
    </dgm:pt>
    <dgm:pt modelId="{D1EC99FD-8345-4D9D-8311-2FF9B90BB3D9}" type="parTrans" cxnId="{A55C3B36-9A5A-4C3B-954D-F1AA6BBD9BE2}">
      <dgm:prSet/>
      <dgm:spPr/>
      <dgm:t>
        <a:bodyPr/>
        <a:lstStyle/>
        <a:p>
          <a:endParaRPr lang="en-US"/>
        </a:p>
      </dgm:t>
    </dgm:pt>
    <dgm:pt modelId="{DC15FBEB-8F1F-4855-BBEE-47ED39932F10}" type="sibTrans" cxnId="{A55C3B36-9A5A-4C3B-954D-F1AA6BBD9BE2}">
      <dgm:prSet/>
      <dgm:spPr/>
      <dgm:t>
        <a:bodyPr/>
        <a:lstStyle/>
        <a:p>
          <a:endParaRPr lang="en-US"/>
        </a:p>
      </dgm:t>
    </dgm:pt>
    <dgm:pt modelId="{1B924FEE-4C3C-4B8F-843B-62DA3EBCEB6C}">
      <dgm:prSet custT="1"/>
      <dgm:spPr/>
      <dgm:t>
        <a:bodyPr/>
        <a:lstStyle/>
        <a:p>
          <a:r>
            <a:rPr lang="en-GB" sz="1700" dirty="0" err="1"/>
            <a:t>Alternatiivenergia</a:t>
          </a:r>
          <a:r>
            <a:rPr lang="en-GB" sz="1700" dirty="0"/>
            <a:t> </a:t>
          </a:r>
          <a:r>
            <a:rPr lang="en-GB" sz="1700" dirty="0" err="1"/>
            <a:t>kasutamine</a:t>
          </a:r>
          <a:endParaRPr lang="en-US" sz="1400" dirty="0"/>
        </a:p>
      </dgm:t>
    </dgm:pt>
    <dgm:pt modelId="{F3BC87DE-FC56-4970-85E7-A3CE62377D57}" type="parTrans" cxnId="{65601A50-6CDE-401F-9BEA-429DA2EFBC68}">
      <dgm:prSet/>
      <dgm:spPr/>
      <dgm:t>
        <a:bodyPr/>
        <a:lstStyle/>
        <a:p>
          <a:endParaRPr lang="en-US"/>
        </a:p>
      </dgm:t>
    </dgm:pt>
    <dgm:pt modelId="{DBB3FF0F-A0D8-404A-9809-E36428A3475C}" type="sibTrans" cxnId="{65601A50-6CDE-401F-9BEA-429DA2EFBC68}">
      <dgm:prSet/>
      <dgm:spPr/>
      <dgm:t>
        <a:bodyPr/>
        <a:lstStyle/>
        <a:p>
          <a:endParaRPr lang="en-US"/>
        </a:p>
      </dgm:t>
    </dgm:pt>
    <dgm:pt modelId="{FC9B8638-A19F-4B17-AA6D-34C10D082369}" type="pres">
      <dgm:prSet presAssocID="{AD9283C3-50B0-4417-A9C5-003D7861EA23}" presName="composite" presStyleCnt="0">
        <dgm:presLayoutVars>
          <dgm:chMax val="1"/>
          <dgm:dir/>
          <dgm:resizeHandles val="exact"/>
        </dgm:presLayoutVars>
      </dgm:prSet>
      <dgm:spPr/>
    </dgm:pt>
    <dgm:pt modelId="{F0FBD3FA-15E5-4297-BE2E-5D12887FB973}" type="pres">
      <dgm:prSet presAssocID="{A3614384-250B-44D9-A24C-6267AA92AB97}" presName="roof" presStyleLbl="dkBgShp" presStyleIdx="0" presStyleCnt="2" custLinFactNeighborX="-1802" custLinFactNeighborY="-72464"/>
      <dgm:spPr/>
    </dgm:pt>
    <dgm:pt modelId="{47FB48AE-2FCF-4189-89C2-7E380E9973BC}" type="pres">
      <dgm:prSet presAssocID="{A3614384-250B-44D9-A24C-6267AA92AB97}" presName="pillars" presStyleCnt="0"/>
      <dgm:spPr/>
    </dgm:pt>
    <dgm:pt modelId="{39249B04-475F-45BB-9337-22F1DFD5A315}" type="pres">
      <dgm:prSet presAssocID="{A3614384-250B-44D9-A24C-6267AA92AB97}" presName="pillar1" presStyleLbl="node1" presStyleIdx="0" presStyleCnt="4" custLinFactNeighborX="-4567" custLinFactNeighborY="690">
        <dgm:presLayoutVars>
          <dgm:bulletEnabled val="1"/>
        </dgm:presLayoutVars>
      </dgm:prSet>
      <dgm:spPr/>
    </dgm:pt>
    <dgm:pt modelId="{F3831878-D5F0-4B1C-813F-F1F074C5BC78}" type="pres">
      <dgm:prSet presAssocID="{752E9CB6-398B-44BB-9719-590CCF1B780D}" presName="pillarX" presStyleLbl="node1" presStyleIdx="1" presStyleCnt="4">
        <dgm:presLayoutVars>
          <dgm:bulletEnabled val="1"/>
        </dgm:presLayoutVars>
      </dgm:prSet>
      <dgm:spPr/>
    </dgm:pt>
    <dgm:pt modelId="{6A599793-5905-429A-A8F6-3422AF34E1A9}" type="pres">
      <dgm:prSet presAssocID="{6F9D52AB-8F80-4742-AC2B-7425F65E5217}" presName="pillarX" presStyleLbl="node1" presStyleIdx="2" presStyleCnt="4">
        <dgm:presLayoutVars>
          <dgm:bulletEnabled val="1"/>
        </dgm:presLayoutVars>
      </dgm:prSet>
      <dgm:spPr/>
    </dgm:pt>
    <dgm:pt modelId="{8A2695A8-B386-4BE1-99B7-7C09C5A8A40A}" type="pres">
      <dgm:prSet presAssocID="{1B924FEE-4C3C-4B8F-843B-62DA3EBCEB6C}" presName="pillarX" presStyleLbl="node1" presStyleIdx="3" presStyleCnt="4">
        <dgm:presLayoutVars>
          <dgm:bulletEnabled val="1"/>
        </dgm:presLayoutVars>
      </dgm:prSet>
      <dgm:spPr/>
    </dgm:pt>
    <dgm:pt modelId="{07F5ACE7-91A4-4FA5-A19B-467AD2D3E9A0}" type="pres">
      <dgm:prSet presAssocID="{A3614384-250B-44D9-A24C-6267AA92AB97}" presName="base" presStyleLbl="dkBgShp" presStyleIdx="1" presStyleCnt="2" custScaleY="68369" custLinFactNeighborY="33555"/>
      <dgm:spPr/>
    </dgm:pt>
  </dgm:ptLst>
  <dgm:cxnLst>
    <dgm:cxn modelId="{985AC029-14F9-4A0B-AAEE-EEE8EF4BDB25}" type="presOf" srcId="{1B924FEE-4C3C-4B8F-843B-62DA3EBCEB6C}" destId="{8A2695A8-B386-4BE1-99B7-7C09C5A8A40A}" srcOrd="0" destOrd="0" presId="urn:microsoft.com/office/officeart/2005/8/layout/hList3"/>
    <dgm:cxn modelId="{F91EC12F-EC62-4E70-8B14-0E0C9EA18949}" srcId="{AD9283C3-50B0-4417-A9C5-003D7861EA23}" destId="{A3614384-250B-44D9-A24C-6267AA92AB97}" srcOrd="0" destOrd="0" parTransId="{2E131C87-4C90-44C0-B6D6-315A4ACCD125}" sibTransId="{44C4EEE2-3EF0-4BA1-9521-26C07B3DF616}"/>
    <dgm:cxn modelId="{A55C3B36-9A5A-4C3B-954D-F1AA6BBD9BE2}" srcId="{A3614384-250B-44D9-A24C-6267AA92AB97}" destId="{6F9D52AB-8F80-4742-AC2B-7425F65E5217}" srcOrd="2" destOrd="0" parTransId="{D1EC99FD-8345-4D9D-8311-2FF9B90BB3D9}" sibTransId="{DC15FBEB-8F1F-4855-BBEE-47ED39932F10}"/>
    <dgm:cxn modelId="{65601A50-6CDE-401F-9BEA-429DA2EFBC68}" srcId="{A3614384-250B-44D9-A24C-6267AA92AB97}" destId="{1B924FEE-4C3C-4B8F-843B-62DA3EBCEB6C}" srcOrd="3" destOrd="0" parTransId="{F3BC87DE-FC56-4970-85E7-A3CE62377D57}" sibTransId="{DBB3FF0F-A0D8-404A-9809-E36428A3475C}"/>
    <dgm:cxn modelId="{3DD48270-DB97-479B-A415-EA72FC7FAD73}" type="presOf" srcId="{752E9CB6-398B-44BB-9719-590CCF1B780D}" destId="{F3831878-D5F0-4B1C-813F-F1F074C5BC78}" srcOrd="0" destOrd="0" presId="urn:microsoft.com/office/officeart/2005/8/layout/hList3"/>
    <dgm:cxn modelId="{B93B3C77-8257-4289-B3C4-86C874C9D5B4}" srcId="{A3614384-250B-44D9-A24C-6267AA92AB97}" destId="{752E9CB6-398B-44BB-9719-590CCF1B780D}" srcOrd="1" destOrd="0" parTransId="{1311A991-F162-4DC5-A722-61446D2C31D1}" sibTransId="{F908DDA1-D700-4224-B708-5A84C111BB3C}"/>
    <dgm:cxn modelId="{85A2F579-A101-403C-AF6B-D54F3933B1BA}" type="presOf" srcId="{AD9283C3-50B0-4417-A9C5-003D7861EA23}" destId="{FC9B8638-A19F-4B17-AA6D-34C10D082369}" srcOrd="0" destOrd="0" presId="urn:microsoft.com/office/officeart/2005/8/layout/hList3"/>
    <dgm:cxn modelId="{BEFD20A4-484B-4907-9E28-2FA86EB17F1E}" type="presOf" srcId="{E4B7A836-67E0-4370-AF62-09ED453BAA0C}" destId="{39249B04-475F-45BB-9337-22F1DFD5A315}" srcOrd="0" destOrd="0" presId="urn:microsoft.com/office/officeart/2005/8/layout/hList3"/>
    <dgm:cxn modelId="{F3DD22BA-6014-4281-B869-8BD0AA9241D7}" srcId="{A3614384-250B-44D9-A24C-6267AA92AB97}" destId="{E4B7A836-67E0-4370-AF62-09ED453BAA0C}" srcOrd="0" destOrd="0" parTransId="{9DA46C3F-36ED-4550-BF68-11178D145950}" sibTransId="{022D4A4C-4CDB-4945-B28B-2E83474A48BB}"/>
    <dgm:cxn modelId="{D94A63E1-0FE2-416A-A0AD-DE7E5658F12E}" type="presOf" srcId="{6F9D52AB-8F80-4742-AC2B-7425F65E5217}" destId="{6A599793-5905-429A-A8F6-3422AF34E1A9}" srcOrd="0" destOrd="0" presId="urn:microsoft.com/office/officeart/2005/8/layout/hList3"/>
    <dgm:cxn modelId="{713644E8-ACBD-4F14-86E9-DD79BED00F58}" type="presOf" srcId="{A3614384-250B-44D9-A24C-6267AA92AB97}" destId="{F0FBD3FA-15E5-4297-BE2E-5D12887FB973}" srcOrd="0" destOrd="0" presId="urn:microsoft.com/office/officeart/2005/8/layout/hList3"/>
    <dgm:cxn modelId="{C3B2D00C-C2BF-4575-8E98-B01AAF54E632}" type="presParOf" srcId="{FC9B8638-A19F-4B17-AA6D-34C10D082369}" destId="{F0FBD3FA-15E5-4297-BE2E-5D12887FB973}" srcOrd="0" destOrd="0" presId="urn:microsoft.com/office/officeart/2005/8/layout/hList3"/>
    <dgm:cxn modelId="{D00EC319-D0E8-4375-9BC7-EF980B000DA6}" type="presParOf" srcId="{FC9B8638-A19F-4B17-AA6D-34C10D082369}" destId="{47FB48AE-2FCF-4189-89C2-7E380E9973BC}" srcOrd="1" destOrd="0" presId="urn:microsoft.com/office/officeart/2005/8/layout/hList3"/>
    <dgm:cxn modelId="{F3A7B9B9-0EE1-40FF-8B87-17DF1EB77483}" type="presParOf" srcId="{47FB48AE-2FCF-4189-89C2-7E380E9973BC}" destId="{39249B04-475F-45BB-9337-22F1DFD5A315}" srcOrd="0" destOrd="0" presId="urn:microsoft.com/office/officeart/2005/8/layout/hList3"/>
    <dgm:cxn modelId="{2EFFA8DA-A987-493F-8612-4FD050CC223B}" type="presParOf" srcId="{47FB48AE-2FCF-4189-89C2-7E380E9973BC}" destId="{F3831878-D5F0-4B1C-813F-F1F074C5BC78}" srcOrd="1" destOrd="0" presId="urn:microsoft.com/office/officeart/2005/8/layout/hList3"/>
    <dgm:cxn modelId="{43EAD751-BBF4-4334-A4DB-ED411B22078E}" type="presParOf" srcId="{47FB48AE-2FCF-4189-89C2-7E380E9973BC}" destId="{6A599793-5905-429A-A8F6-3422AF34E1A9}" srcOrd="2" destOrd="0" presId="urn:microsoft.com/office/officeart/2005/8/layout/hList3"/>
    <dgm:cxn modelId="{361E1530-CCCA-47B6-BE64-BCD27E3DA800}" type="presParOf" srcId="{47FB48AE-2FCF-4189-89C2-7E380E9973BC}" destId="{8A2695A8-B386-4BE1-99B7-7C09C5A8A40A}" srcOrd="3" destOrd="0" presId="urn:microsoft.com/office/officeart/2005/8/layout/hList3"/>
    <dgm:cxn modelId="{E192684F-1E21-43BD-8DED-B7716369EB0E}" type="presParOf" srcId="{FC9B8638-A19F-4B17-AA6D-34C10D082369}" destId="{07F5ACE7-91A4-4FA5-A19B-467AD2D3E9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283C3-50B0-4417-A9C5-003D7861EA2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14384-250B-44D9-A24C-6267AA92AB97}">
      <dgm:prSet phldrT="[Text]" custT="1"/>
      <dgm:spPr>
        <a:noFill/>
      </dgm:spPr>
      <dgm:t>
        <a:bodyPr/>
        <a:lstStyle/>
        <a:p>
          <a:pPr algn="l"/>
          <a:r>
            <a:rPr lang="en-GB" sz="3600" dirty="0" err="1">
              <a:solidFill>
                <a:schemeClr val="tx1"/>
              </a:solidFill>
            </a:rPr>
            <a:t>Muud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lahendused</a:t>
          </a:r>
          <a:endParaRPr lang="en-US" sz="3600" dirty="0">
            <a:solidFill>
              <a:schemeClr val="tx1"/>
            </a:solidFill>
          </a:endParaRPr>
        </a:p>
      </dgm:t>
    </dgm:pt>
    <dgm:pt modelId="{2E131C87-4C90-44C0-B6D6-315A4ACCD125}" type="parTrans" cxnId="{F91EC12F-EC62-4E70-8B14-0E0C9EA18949}">
      <dgm:prSet/>
      <dgm:spPr/>
      <dgm:t>
        <a:bodyPr/>
        <a:lstStyle/>
        <a:p>
          <a:endParaRPr lang="en-US"/>
        </a:p>
      </dgm:t>
    </dgm:pt>
    <dgm:pt modelId="{44C4EEE2-3EF0-4BA1-9521-26C07B3DF616}" type="sibTrans" cxnId="{F91EC12F-EC62-4E70-8B14-0E0C9EA18949}">
      <dgm:prSet/>
      <dgm:spPr/>
      <dgm:t>
        <a:bodyPr/>
        <a:lstStyle/>
        <a:p>
          <a:endParaRPr lang="en-US"/>
        </a:p>
      </dgm:t>
    </dgm:pt>
    <dgm:pt modelId="{E4B7A836-67E0-4370-AF62-09ED453BAA0C}">
      <dgm:prSet phldrT="[Text]" custT="1"/>
      <dgm:spPr/>
      <dgm:t>
        <a:bodyPr/>
        <a:lstStyle/>
        <a:p>
          <a:pPr algn="ctr"/>
          <a:r>
            <a:rPr lang="en-GB" sz="1700" dirty="0" err="1">
              <a:solidFill>
                <a:schemeClr val="bg1"/>
              </a:solidFill>
            </a:rPr>
            <a:t>Tagastuslogistika</a:t>
          </a:r>
          <a:endParaRPr lang="en-US" sz="1400" dirty="0"/>
        </a:p>
      </dgm:t>
    </dgm:pt>
    <dgm:pt modelId="{9DA46C3F-36ED-4550-BF68-11178D145950}" type="parTrans" cxnId="{F3DD22BA-6014-4281-B869-8BD0AA9241D7}">
      <dgm:prSet/>
      <dgm:spPr/>
      <dgm:t>
        <a:bodyPr/>
        <a:lstStyle/>
        <a:p>
          <a:endParaRPr lang="en-US"/>
        </a:p>
      </dgm:t>
    </dgm:pt>
    <dgm:pt modelId="{022D4A4C-4CDB-4945-B28B-2E83474A48BB}" type="sibTrans" cxnId="{F3DD22BA-6014-4281-B869-8BD0AA9241D7}">
      <dgm:prSet/>
      <dgm:spPr/>
      <dgm:t>
        <a:bodyPr/>
        <a:lstStyle/>
        <a:p>
          <a:endParaRPr lang="en-US"/>
        </a:p>
      </dgm:t>
    </dgm:pt>
    <dgm:pt modelId="{752E9CB6-398B-44BB-9719-590CCF1B780D}">
      <dgm:prSet phldrT="[Text]" custT="1"/>
      <dgm:spPr/>
      <dgm:t>
        <a:bodyPr/>
        <a:lstStyle/>
        <a:p>
          <a:pPr algn="ctr"/>
          <a:r>
            <a:rPr lang="en-GB" sz="1700" dirty="0" err="1"/>
            <a:t>Pakendid</a:t>
          </a:r>
          <a:br>
            <a:rPr lang="en-GB" sz="1400" dirty="0"/>
          </a:br>
          <a:r>
            <a:rPr lang="en-GB" sz="1400" dirty="0"/>
            <a:t>(</a:t>
          </a:r>
          <a:r>
            <a:rPr lang="en-GB" sz="1400" dirty="0" err="1"/>
            <a:t>taaskasutus</a:t>
          </a:r>
          <a:r>
            <a:rPr lang="en-GB" sz="1400" dirty="0"/>
            <a:t> </a:t>
          </a:r>
          <a:r>
            <a:rPr lang="en-GB" sz="1400" dirty="0" err="1"/>
            <a:t>ja</a:t>
          </a:r>
          <a:r>
            <a:rPr lang="en-GB" sz="1400" dirty="0"/>
            <a:t> </a:t>
          </a:r>
          <a:r>
            <a:rPr lang="en-GB" sz="1400" dirty="0" err="1"/>
            <a:t>uuskasutus</a:t>
          </a:r>
          <a:r>
            <a:rPr lang="en-GB" sz="1400" dirty="0"/>
            <a:t>)</a:t>
          </a:r>
          <a:endParaRPr lang="en-US" sz="1400" dirty="0"/>
        </a:p>
      </dgm:t>
    </dgm:pt>
    <dgm:pt modelId="{1311A991-F162-4DC5-A722-61446D2C31D1}" type="parTrans" cxnId="{B93B3C77-8257-4289-B3C4-86C874C9D5B4}">
      <dgm:prSet/>
      <dgm:spPr/>
      <dgm:t>
        <a:bodyPr/>
        <a:lstStyle/>
        <a:p>
          <a:endParaRPr lang="en-US"/>
        </a:p>
      </dgm:t>
    </dgm:pt>
    <dgm:pt modelId="{F908DDA1-D700-4224-B708-5A84C111BB3C}" type="sibTrans" cxnId="{B93B3C77-8257-4289-B3C4-86C874C9D5B4}">
      <dgm:prSet/>
      <dgm:spPr/>
      <dgm:t>
        <a:bodyPr/>
        <a:lstStyle/>
        <a:p>
          <a:endParaRPr lang="en-US"/>
        </a:p>
      </dgm:t>
    </dgm:pt>
    <dgm:pt modelId="{6F9D52AB-8F80-4742-AC2B-7425F65E5217}">
      <dgm:prSet custT="1"/>
      <dgm:spPr/>
      <dgm:t>
        <a:bodyPr/>
        <a:lstStyle/>
        <a:p>
          <a:r>
            <a:rPr lang="en-GB" sz="1700" dirty="0" err="1"/>
            <a:t>Ettevõtte</a:t>
          </a:r>
          <a:r>
            <a:rPr lang="en-GB" sz="1700" dirty="0"/>
            <a:t> </a:t>
          </a:r>
          <a:r>
            <a:rPr lang="en-GB" sz="1700" dirty="0" err="1"/>
            <a:t>juhtimis-süsteemid</a:t>
          </a:r>
          <a:br>
            <a:rPr lang="en-GB" sz="1700" dirty="0"/>
          </a:br>
          <a:r>
            <a:rPr lang="en-GB" sz="1400" dirty="0"/>
            <a:t>(ISO, OHSAS)</a:t>
          </a:r>
          <a:endParaRPr lang="en-US" sz="1400" dirty="0"/>
        </a:p>
      </dgm:t>
    </dgm:pt>
    <dgm:pt modelId="{D1EC99FD-8345-4D9D-8311-2FF9B90BB3D9}" type="parTrans" cxnId="{A55C3B36-9A5A-4C3B-954D-F1AA6BBD9BE2}">
      <dgm:prSet/>
      <dgm:spPr/>
      <dgm:t>
        <a:bodyPr/>
        <a:lstStyle/>
        <a:p>
          <a:endParaRPr lang="en-US"/>
        </a:p>
      </dgm:t>
    </dgm:pt>
    <dgm:pt modelId="{DC15FBEB-8F1F-4855-BBEE-47ED39932F10}" type="sibTrans" cxnId="{A55C3B36-9A5A-4C3B-954D-F1AA6BBD9BE2}">
      <dgm:prSet/>
      <dgm:spPr/>
      <dgm:t>
        <a:bodyPr/>
        <a:lstStyle/>
        <a:p>
          <a:endParaRPr lang="en-US"/>
        </a:p>
      </dgm:t>
    </dgm:pt>
    <dgm:pt modelId="{1B924FEE-4C3C-4B8F-843B-62DA3EBCEB6C}">
      <dgm:prSet custT="1"/>
      <dgm:spPr/>
      <dgm:t>
        <a:bodyPr/>
        <a:lstStyle/>
        <a:p>
          <a:r>
            <a:rPr lang="en-GB" sz="1700" dirty="0" err="1"/>
            <a:t>Koostöö</a:t>
          </a:r>
          <a:r>
            <a:rPr lang="en-GB" sz="1700" dirty="0"/>
            <a:t> </a:t>
          </a:r>
          <a:r>
            <a:rPr lang="en-GB" sz="1700" dirty="0" err="1"/>
            <a:t>klientidega</a:t>
          </a:r>
          <a:r>
            <a:rPr lang="en-GB" sz="1700" dirty="0"/>
            <a:t> </a:t>
          </a:r>
          <a:r>
            <a:rPr lang="en-GB" sz="1700" dirty="0" err="1"/>
            <a:t>ja</a:t>
          </a:r>
          <a:r>
            <a:rPr lang="en-GB" sz="1700" dirty="0"/>
            <a:t> </a:t>
          </a:r>
          <a:r>
            <a:rPr lang="en-GB" sz="1700" dirty="0" err="1"/>
            <a:t>teiste</a:t>
          </a:r>
          <a:r>
            <a:rPr lang="en-GB" sz="1700" dirty="0"/>
            <a:t> </a:t>
          </a:r>
          <a:r>
            <a:rPr lang="en-GB" sz="1700" dirty="0" err="1"/>
            <a:t>huvigruppidega</a:t>
          </a:r>
          <a:endParaRPr lang="en-US" sz="1400" dirty="0"/>
        </a:p>
      </dgm:t>
    </dgm:pt>
    <dgm:pt modelId="{DBB3FF0F-A0D8-404A-9809-E36428A3475C}" type="sibTrans" cxnId="{65601A50-6CDE-401F-9BEA-429DA2EFBC68}">
      <dgm:prSet/>
      <dgm:spPr/>
      <dgm:t>
        <a:bodyPr/>
        <a:lstStyle/>
        <a:p>
          <a:endParaRPr lang="en-US"/>
        </a:p>
      </dgm:t>
    </dgm:pt>
    <dgm:pt modelId="{F3BC87DE-FC56-4970-85E7-A3CE62377D57}" type="parTrans" cxnId="{65601A50-6CDE-401F-9BEA-429DA2EFBC68}">
      <dgm:prSet/>
      <dgm:spPr/>
      <dgm:t>
        <a:bodyPr/>
        <a:lstStyle/>
        <a:p>
          <a:endParaRPr lang="en-US"/>
        </a:p>
      </dgm:t>
    </dgm:pt>
    <dgm:pt modelId="{FC9B8638-A19F-4B17-AA6D-34C10D082369}" type="pres">
      <dgm:prSet presAssocID="{AD9283C3-50B0-4417-A9C5-003D7861EA23}" presName="composite" presStyleCnt="0">
        <dgm:presLayoutVars>
          <dgm:chMax val="1"/>
          <dgm:dir/>
          <dgm:resizeHandles val="exact"/>
        </dgm:presLayoutVars>
      </dgm:prSet>
      <dgm:spPr/>
    </dgm:pt>
    <dgm:pt modelId="{F0FBD3FA-15E5-4297-BE2E-5D12887FB973}" type="pres">
      <dgm:prSet presAssocID="{A3614384-250B-44D9-A24C-6267AA92AB97}" presName="roof" presStyleLbl="dkBgShp" presStyleIdx="0" presStyleCnt="2" custLinFactNeighborX="-1802" custLinFactNeighborY="-72464"/>
      <dgm:spPr/>
    </dgm:pt>
    <dgm:pt modelId="{47FB48AE-2FCF-4189-89C2-7E380E9973BC}" type="pres">
      <dgm:prSet presAssocID="{A3614384-250B-44D9-A24C-6267AA92AB97}" presName="pillars" presStyleCnt="0"/>
      <dgm:spPr/>
    </dgm:pt>
    <dgm:pt modelId="{39249B04-475F-45BB-9337-22F1DFD5A315}" type="pres">
      <dgm:prSet presAssocID="{A3614384-250B-44D9-A24C-6267AA92AB97}" presName="pillar1" presStyleLbl="node1" presStyleIdx="0" presStyleCnt="4" custScaleX="170720" custLinFactNeighborX="-4567" custLinFactNeighborY="690">
        <dgm:presLayoutVars>
          <dgm:bulletEnabled val="1"/>
        </dgm:presLayoutVars>
      </dgm:prSet>
      <dgm:spPr/>
    </dgm:pt>
    <dgm:pt modelId="{F3831878-D5F0-4B1C-813F-F1F074C5BC78}" type="pres">
      <dgm:prSet presAssocID="{752E9CB6-398B-44BB-9719-590CCF1B780D}" presName="pillarX" presStyleLbl="node1" presStyleIdx="1" presStyleCnt="4" custScaleX="86196">
        <dgm:presLayoutVars>
          <dgm:bulletEnabled val="1"/>
        </dgm:presLayoutVars>
      </dgm:prSet>
      <dgm:spPr/>
    </dgm:pt>
    <dgm:pt modelId="{6A599793-5905-429A-A8F6-3422AF34E1A9}" type="pres">
      <dgm:prSet presAssocID="{6F9D52AB-8F80-4742-AC2B-7425F65E5217}" presName="pillarX" presStyleLbl="node1" presStyleIdx="2" presStyleCnt="4" custScaleX="71934">
        <dgm:presLayoutVars>
          <dgm:bulletEnabled val="1"/>
        </dgm:presLayoutVars>
      </dgm:prSet>
      <dgm:spPr/>
    </dgm:pt>
    <dgm:pt modelId="{8A2695A8-B386-4BE1-99B7-7C09C5A8A40A}" type="pres">
      <dgm:prSet presAssocID="{1B924FEE-4C3C-4B8F-843B-62DA3EBCEB6C}" presName="pillarX" presStyleLbl="node1" presStyleIdx="3" presStyleCnt="4" custScaleX="84206">
        <dgm:presLayoutVars>
          <dgm:bulletEnabled val="1"/>
        </dgm:presLayoutVars>
      </dgm:prSet>
      <dgm:spPr/>
    </dgm:pt>
    <dgm:pt modelId="{07F5ACE7-91A4-4FA5-A19B-467AD2D3E9A0}" type="pres">
      <dgm:prSet presAssocID="{A3614384-250B-44D9-A24C-6267AA92AB97}" presName="base" presStyleLbl="dkBgShp" presStyleIdx="1" presStyleCnt="2" custScaleY="68369" custLinFactNeighborY="33555"/>
      <dgm:spPr/>
    </dgm:pt>
  </dgm:ptLst>
  <dgm:cxnLst>
    <dgm:cxn modelId="{8BFC3A23-229F-4B73-B5AC-199D7E452A34}" type="presOf" srcId="{E4B7A836-67E0-4370-AF62-09ED453BAA0C}" destId="{39249B04-475F-45BB-9337-22F1DFD5A315}" srcOrd="0" destOrd="0" presId="urn:microsoft.com/office/officeart/2005/8/layout/hList3"/>
    <dgm:cxn modelId="{F91EC12F-EC62-4E70-8B14-0E0C9EA18949}" srcId="{AD9283C3-50B0-4417-A9C5-003D7861EA23}" destId="{A3614384-250B-44D9-A24C-6267AA92AB97}" srcOrd="0" destOrd="0" parTransId="{2E131C87-4C90-44C0-B6D6-315A4ACCD125}" sibTransId="{44C4EEE2-3EF0-4BA1-9521-26C07B3DF616}"/>
    <dgm:cxn modelId="{A55C3B36-9A5A-4C3B-954D-F1AA6BBD9BE2}" srcId="{A3614384-250B-44D9-A24C-6267AA92AB97}" destId="{6F9D52AB-8F80-4742-AC2B-7425F65E5217}" srcOrd="2" destOrd="0" parTransId="{D1EC99FD-8345-4D9D-8311-2FF9B90BB3D9}" sibTransId="{DC15FBEB-8F1F-4855-BBEE-47ED39932F10}"/>
    <dgm:cxn modelId="{9EBF503A-F97A-4B15-9E97-8B1A66BC5DF7}" type="presOf" srcId="{A3614384-250B-44D9-A24C-6267AA92AB97}" destId="{F0FBD3FA-15E5-4297-BE2E-5D12887FB973}" srcOrd="0" destOrd="0" presId="urn:microsoft.com/office/officeart/2005/8/layout/hList3"/>
    <dgm:cxn modelId="{B4D4EC61-F7DB-4B79-A16D-C6E0BA1AEB34}" type="presOf" srcId="{AD9283C3-50B0-4417-A9C5-003D7861EA23}" destId="{FC9B8638-A19F-4B17-AA6D-34C10D082369}" srcOrd="0" destOrd="0" presId="urn:microsoft.com/office/officeart/2005/8/layout/hList3"/>
    <dgm:cxn modelId="{65601A50-6CDE-401F-9BEA-429DA2EFBC68}" srcId="{A3614384-250B-44D9-A24C-6267AA92AB97}" destId="{1B924FEE-4C3C-4B8F-843B-62DA3EBCEB6C}" srcOrd="3" destOrd="0" parTransId="{F3BC87DE-FC56-4970-85E7-A3CE62377D57}" sibTransId="{DBB3FF0F-A0D8-404A-9809-E36428A3475C}"/>
    <dgm:cxn modelId="{B93B3C77-8257-4289-B3C4-86C874C9D5B4}" srcId="{A3614384-250B-44D9-A24C-6267AA92AB97}" destId="{752E9CB6-398B-44BB-9719-590CCF1B780D}" srcOrd="1" destOrd="0" parTransId="{1311A991-F162-4DC5-A722-61446D2C31D1}" sibTransId="{F908DDA1-D700-4224-B708-5A84C111BB3C}"/>
    <dgm:cxn modelId="{67086579-2F75-402B-8CEE-0E849CA303EE}" type="presOf" srcId="{752E9CB6-398B-44BB-9719-590CCF1B780D}" destId="{F3831878-D5F0-4B1C-813F-F1F074C5BC78}" srcOrd="0" destOrd="0" presId="urn:microsoft.com/office/officeart/2005/8/layout/hList3"/>
    <dgm:cxn modelId="{36D6A3AA-573D-4AE0-A2BD-39F92C0B806F}" type="presOf" srcId="{6F9D52AB-8F80-4742-AC2B-7425F65E5217}" destId="{6A599793-5905-429A-A8F6-3422AF34E1A9}" srcOrd="0" destOrd="0" presId="urn:microsoft.com/office/officeart/2005/8/layout/hList3"/>
    <dgm:cxn modelId="{F3DD22BA-6014-4281-B869-8BD0AA9241D7}" srcId="{A3614384-250B-44D9-A24C-6267AA92AB97}" destId="{E4B7A836-67E0-4370-AF62-09ED453BAA0C}" srcOrd="0" destOrd="0" parTransId="{9DA46C3F-36ED-4550-BF68-11178D145950}" sibTransId="{022D4A4C-4CDB-4945-B28B-2E83474A48BB}"/>
    <dgm:cxn modelId="{677445EA-BD68-47FB-9BB1-BE82C64DF2C3}" type="presOf" srcId="{1B924FEE-4C3C-4B8F-843B-62DA3EBCEB6C}" destId="{8A2695A8-B386-4BE1-99B7-7C09C5A8A40A}" srcOrd="0" destOrd="0" presId="urn:microsoft.com/office/officeart/2005/8/layout/hList3"/>
    <dgm:cxn modelId="{FB4C6F3A-19F0-4146-A8E0-06381DF4B5E4}" type="presParOf" srcId="{FC9B8638-A19F-4B17-AA6D-34C10D082369}" destId="{F0FBD3FA-15E5-4297-BE2E-5D12887FB973}" srcOrd="0" destOrd="0" presId="urn:microsoft.com/office/officeart/2005/8/layout/hList3"/>
    <dgm:cxn modelId="{760C712B-CF21-43DF-A2C0-94FFDF33107B}" type="presParOf" srcId="{FC9B8638-A19F-4B17-AA6D-34C10D082369}" destId="{47FB48AE-2FCF-4189-89C2-7E380E9973BC}" srcOrd="1" destOrd="0" presId="urn:microsoft.com/office/officeart/2005/8/layout/hList3"/>
    <dgm:cxn modelId="{3EFA8F55-3918-42B7-B24F-BFCFFF24778C}" type="presParOf" srcId="{47FB48AE-2FCF-4189-89C2-7E380E9973BC}" destId="{39249B04-475F-45BB-9337-22F1DFD5A315}" srcOrd="0" destOrd="0" presId="urn:microsoft.com/office/officeart/2005/8/layout/hList3"/>
    <dgm:cxn modelId="{994A96F0-2194-4111-BEB4-F94037A37FCB}" type="presParOf" srcId="{47FB48AE-2FCF-4189-89C2-7E380E9973BC}" destId="{F3831878-D5F0-4B1C-813F-F1F074C5BC78}" srcOrd="1" destOrd="0" presId="urn:microsoft.com/office/officeart/2005/8/layout/hList3"/>
    <dgm:cxn modelId="{FB965427-D4E7-4E40-8FBF-414A9719C7AD}" type="presParOf" srcId="{47FB48AE-2FCF-4189-89C2-7E380E9973BC}" destId="{6A599793-5905-429A-A8F6-3422AF34E1A9}" srcOrd="2" destOrd="0" presId="urn:microsoft.com/office/officeart/2005/8/layout/hList3"/>
    <dgm:cxn modelId="{1B09C7EF-95E2-4568-8900-FB75C6FF8F2C}" type="presParOf" srcId="{47FB48AE-2FCF-4189-89C2-7E380E9973BC}" destId="{8A2695A8-B386-4BE1-99B7-7C09C5A8A40A}" srcOrd="3" destOrd="0" presId="urn:microsoft.com/office/officeart/2005/8/layout/hList3"/>
    <dgm:cxn modelId="{DFBDCE9F-FB3E-4415-BD57-48D97CF02AC0}" type="presParOf" srcId="{FC9B8638-A19F-4B17-AA6D-34C10D082369}" destId="{07F5ACE7-91A4-4FA5-A19B-467AD2D3E9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D3FA-15E5-4297-BE2E-5D12887FB973}">
      <dsp:nvSpPr>
        <dsp:cNvPr id="0" name=""/>
        <dsp:cNvSpPr/>
      </dsp:nvSpPr>
      <dsp:spPr>
        <a:xfrm>
          <a:off x="0" y="0"/>
          <a:ext cx="9527177" cy="115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Jaotuse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strateegiad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ja</a:t>
          </a:r>
          <a:r>
            <a:rPr lang="en-GB" sz="3600" kern="1200" dirty="0">
              <a:solidFill>
                <a:schemeClr val="tx1"/>
              </a:solidFill>
            </a:rPr>
            <a:t> transport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9527177" cy="1155681"/>
      </dsp:txXfrm>
    </dsp:sp>
    <dsp:sp modelId="{39249B04-475F-45BB-9337-22F1DFD5A315}">
      <dsp:nvSpPr>
        <dsp:cNvPr id="0" name=""/>
        <dsp:cNvSpPr/>
      </dsp:nvSpPr>
      <dsp:spPr>
        <a:xfrm>
          <a:off x="0" y="1193751"/>
          <a:ext cx="2381794" cy="2426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Alternatiiv-kütused</a:t>
          </a: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(</a:t>
          </a:r>
          <a:r>
            <a:rPr lang="en-GB" sz="2400" kern="1200" dirty="0" err="1"/>
            <a:t>biodiisel</a:t>
          </a:r>
          <a:r>
            <a:rPr lang="en-GB" sz="2400" kern="1200" dirty="0"/>
            <a:t>, LPG, </a:t>
          </a:r>
          <a:r>
            <a:rPr lang="en-GB" sz="2400" kern="1200" dirty="0" err="1"/>
            <a:t>elekter</a:t>
          </a:r>
          <a:r>
            <a:rPr lang="en-US" sz="2400" b="0" kern="1200" dirty="0"/>
            <a:t>)</a:t>
          </a:r>
          <a:endParaRPr lang="en-US" sz="1800" kern="1200" dirty="0"/>
        </a:p>
      </dsp:txBody>
      <dsp:txXfrm>
        <a:off x="0" y="1193751"/>
        <a:ext cx="2381794" cy="2426930"/>
      </dsp:txXfrm>
    </dsp:sp>
    <dsp:sp modelId="{F3831878-D5F0-4B1C-813F-F1F074C5BC78}">
      <dsp:nvSpPr>
        <dsp:cNvPr id="0" name=""/>
        <dsp:cNvSpPr/>
      </dsp:nvSpPr>
      <dsp:spPr>
        <a:xfrm>
          <a:off x="2381794" y="1177005"/>
          <a:ext cx="2381794" cy="2426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Saadetiste</a:t>
          </a:r>
          <a:r>
            <a:rPr lang="en-GB" sz="2400" kern="1200" dirty="0"/>
            <a:t> </a:t>
          </a:r>
          <a:r>
            <a:rPr lang="en-GB" sz="2400" kern="1200" dirty="0" err="1"/>
            <a:t>konsolideerimine</a:t>
          </a:r>
          <a:r>
            <a:rPr lang="en-GB" sz="2400" kern="1200" dirty="0"/>
            <a:t> </a:t>
          </a:r>
          <a:r>
            <a:rPr lang="en-GB" sz="2400" kern="1200" dirty="0" err="1"/>
            <a:t>ja</a:t>
          </a:r>
          <a:r>
            <a:rPr lang="en-GB" sz="2400" kern="1200" dirty="0"/>
            <a:t> </a:t>
          </a:r>
          <a:r>
            <a:rPr lang="en-GB" sz="2400" kern="1200" dirty="0" err="1"/>
            <a:t>täiskoormate</a:t>
          </a:r>
          <a:r>
            <a:rPr lang="en-GB" sz="2400" kern="1200" dirty="0"/>
            <a:t> </a:t>
          </a:r>
          <a:r>
            <a:rPr lang="en-GB" sz="2400" kern="1200" dirty="0" err="1"/>
            <a:t>koostamine</a:t>
          </a:r>
          <a:endParaRPr lang="en-US" sz="2400" kern="1200" dirty="0"/>
        </a:p>
      </dsp:txBody>
      <dsp:txXfrm>
        <a:off x="2381794" y="1177005"/>
        <a:ext cx="2381794" cy="2426930"/>
      </dsp:txXfrm>
    </dsp:sp>
    <dsp:sp modelId="{6A599793-5905-429A-A8F6-3422AF34E1A9}">
      <dsp:nvSpPr>
        <dsp:cNvPr id="0" name=""/>
        <dsp:cNvSpPr/>
      </dsp:nvSpPr>
      <dsp:spPr>
        <a:xfrm>
          <a:off x="4763588" y="1177005"/>
          <a:ext cx="2381794" cy="2426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Teekondade</a:t>
          </a:r>
          <a:r>
            <a:rPr lang="en-GB" sz="2400" kern="1200" dirty="0"/>
            <a:t> </a:t>
          </a:r>
          <a:r>
            <a:rPr lang="en-GB" sz="2400" kern="1200" dirty="0" err="1"/>
            <a:t>optimeerimine</a:t>
          </a:r>
          <a:r>
            <a:rPr lang="en-GB" sz="2400" kern="1200" dirty="0"/>
            <a:t> </a:t>
          </a:r>
          <a:r>
            <a:rPr lang="en-GB" sz="2400" kern="1200" dirty="0" err="1"/>
            <a:t>digitehnika</a:t>
          </a:r>
          <a:r>
            <a:rPr lang="en-GB" sz="2400" kern="1200" dirty="0"/>
            <a:t> </a:t>
          </a:r>
          <a:r>
            <a:rPr lang="en-GB" sz="2400" kern="1200" dirty="0" err="1"/>
            <a:t>abil</a:t>
          </a:r>
          <a:endParaRPr lang="en-US" sz="2400" kern="1200" dirty="0"/>
        </a:p>
      </dsp:txBody>
      <dsp:txXfrm>
        <a:off x="4763588" y="1177005"/>
        <a:ext cx="2381794" cy="2426930"/>
      </dsp:txXfrm>
    </dsp:sp>
    <dsp:sp modelId="{8A2695A8-B386-4BE1-99B7-7C09C5A8A40A}">
      <dsp:nvSpPr>
        <dsp:cNvPr id="0" name=""/>
        <dsp:cNvSpPr/>
      </dsp:nvSpPr>
      <dsp:spPr>
        <a:xfrm>
          <a:off x="7145382" y="1177005"/>
          <a:ext cx="2381794" cy="2426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Intermodaalne</a:t>
          </a:r>
          <a:r>
            <a:rPr lang="en-GB" sz="2400" kern="1200" dirty="0"/>
            <a:t> </a:t>
          </a:r>
          <a:r>
            <a:rPr lang="en-GB" sz="2400" kern="1200" dirty="0" err="1"/>
            <a:t>ja</a:t>
          </a:r>
          <a:r>
            <a:rPr lang="en-GB" sz="2400" kern="1200" dirty="0"/>
            <a:t> </a:t>
          </a:r>
          <a:r>
            <a:rPr lang="en-GB" sz="2400" kern="1200" dirty="0" err="1"/>
            <a:t>multimodaalne</a:t>
          </a:r>
          <a:r>
            <a:rPr lang="en-GB" sz="2400" kern="1200" dirty="0"/>
            <a:t> transport</a:t>
          </a:r>
          <a:endParaRPr lang="en-US" sz="2400" kern="1200" dirty="0"/>
        </a:p>
      </dsp:txBody>
      <dsp:txXfrm>
        <a:off x="7145382" y="1177005"/>
        <a:ext cx="2381794" cy="2426930"/>
      </dsp:txXfrm>
    </dsp:sp>
    <dsp:sp modelId="{07F5ACE7-91A4-4FA5-A19B-467AD2D3E9A0}">
      <dsp:nvSpPr>
        <dsp:cNvPr id="0" name=""/>
        <dsp:cNvSpPr/>
      </dsp:nvSpPr>
      <dsp:spPr>
        <a:xfrm>
          <a:off x="0" y="3667907"/>
          <a:ext cx="9527177" cy="1843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D3FA-15E5-4297-BE2E-5D12887FB973}">
      <dsp:nvSpPr>
        <dsp:cNvPr id="0" name=""/>
        <dsp:cNvSpPr/>
      </dsp:nvSpPr>
      <dsp:spPr>
        <a:xfrm>
          <a:off x="0" y="0"/>
          <a:ext cx="9296399" cy="112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Ladustamine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ja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rohelised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hooned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9296399" cy="1127889"/>
      </dsp:txXfrm>
    </dsp:sp>
    <dsp:sp modelId="{39249B04-475F-45BB-9337-22F1DFD5A315}">
      <dsp:nvSpPr>
        <dsp:cNvPr id="0" name=""/>
        <dsp:cNvSpPr/>
      </dsp:nvSpPr>
      <dsp:spPr>
        <a:xfrm>
          <a:off x="0" y="1165043"/>
          <a:ext cx="2324099" cy="236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Keskkonnasõbralikud</a:t>
          </a:r>
          <a:r>
            <a:rPr lang="en-GB" sz="1700" kern="1200" dirty="0"/>
            <a:t> </a:t>
          </a:r>
          <a:r>
            <a:rPr lang="en-GB" sz="1700" kern="1200" dirty="0" err="1"/>
            <a:t>hooneddesign</a:t>
          </a:r>
          <a:r>
            <a:rPr lang="en-GB" sz="1700" kern="1200" dirty="0"/>
            <a:t> </a:t>
          </a:r>
          <a:r>
            <a:rPr lang="en-GB" sz="1400" kern="1200" dirty="0"/>
            <a:t>(</a:t>
          </a:r>
          <a:r>
            <a:rPr lang="en-GB" sz="1400" kern="1200" dirty="0" err="1"/>
            <a:t>liikumisanduritega</a:t>
          </a:r>
          <a:r>
            <a:rPr lang="en-GB" sz="1400" kern="1200" dirty="0"/>
            <a:t> </a:t>
          </a:r>
          <a:r>
            <a:rPr lang="en-GB" sz="1400" kern="1200" dirty="0" err="1"/>
            <a:t>valgustus</a:t>
          </a:r>
          <a:r>
            <a:rPr lang="en-GB" sz="1400" kern="1200" dirty="0"/>
            <a:t>, </a:t>
          </a:r>
          <a:r>
            <a:rPr lang="en-GB" sz="1400" kern="1200" dirty="0" err="1"/>
            <a:t>soojuskadude</a:t>
          </a:r>
          <a:r>
            <a:rPr lang="en-GB" sz="1400" kern="1200" dirty="0"/>
            <a:t> </a:t>
          </a:r>
          <a:r>
            <a:rPr lang="en-GB" sz="1400" kern="1200" dirty="0" err="1"/>
            <a:t>vähendamine</a:t>
          </a:r>
          <a:r>
            <a:rPr lang="en-GB" sz="1400" kern="1200" dirty="0"/>
            <a:t>, </a:t>
          </a:r>
          <a:r>
            <a:rPr lang="en-GB" sz="1400" kern="1200" dirty="0" err="1"/>
            <a:t>keskkonnasõbralikud</a:t>
          </a:r>
          <a:r>
            <a:rPr lang="en-GB" sz="1400" kern="1200" dirty="0"/>
            <a:t> </a:t>
          </a:r>
          <a:r>
            <a:rPr lang="en-GB" sz="1400" kern="1200" dirty="0" err="1"/>
            <a:t>ehitustehnikad</a:t>
          </a:r>
          <a:r>
            <a:rPr lang="en-GB" sz="1400" kern="1200" dirty="0"/>
            <a:t> </a:t>
          </a:r>
          <a:r>
            <a:rPr lang="en-GB" sz="1400" kern="1200" dirty="0" err="1"/>
            <a:t>ja</a:t>
          </a:r>
          <a:r>
            <a:rPr lang="en-GB" sz="1400" kern="1200" dirty="0"/>
            <a:t> </a:t>
          </a:r>
          <a:r>
            <a:rPr lang="en-GB" sz="1400" kern="1200" dirty="0" err="1"/>
            <a:t>materjalid</a:t>
          </a:r>
          <a:r>
            <a:rPr lang="en-GB" sz="1400" kern="1200" dirty="0"/>
            <a:t>) </a:t>
          </a:r>
          <a:endParaRPr lang="en-US" sz="1400" kern="1200" dirty="0"/>
        </a:p>
      </dsp:txBody>
      <dsp:txXfrm>
        <a:off x="0" y="1165043"/>
        <a:ext cx="2324099" cy="2368566"/>
      </dsp:txXfrm>
    </dsp:sp>
    <dsp:sp modelId="{F3831878-D5F0-4B1C-813F-F1F074C5BC78}">
      <dsp:nvSpPr>
        <dsp:cNvPr id="0" name=""/>
        <dsp:cNvSpPr/>
      </dsp:nvSpPr>
      <dsp:spPr>
        <a:xfrm>
          <a:off x="2324099" y="1148700"/>
          <a:ext cx="2324099" cy="236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Energiasäästlikud</a:t>
          </a:r>
          <a:r>
            <a:rPr lang="en-US" sz="1700" kern="1200" dirty="0"/>
            <a:t> </a:t>
          </a:r>
          <a:r>
            <a:rPr lang="en-US" sz="1700" kern="1200" dirty="0" err="1"/>
            <a:t>kaubakäsitlemise</a:t>
          </a:r>
          <a:r>
            <a:rPr lang="en-US" sz="1700" kern="1200" dirty="0"/>
            <a:t> </a:t>
          </a:r>
          <a:r>
            <a:rPr lang="en-US" sz="1700" kern="1200" dirty="0" err="1"/>
            <a:t>vahendid</a:t>
          </a:r>
          <a:endParaRPr lang="en-US" sz="1700" kern="1200" dirty="0"/>
        </a:p>
      </dsp:txBody>
      <dsp:txXfrm>
        <a:off x="2324099" y="1148700"/>
        <a:ext cx="2324099" cy="2368566"/>
      </dsp:txXfrm>
    </dsp:sp>
    <dsp:sp modelId="{6A599793-5905-429A-A8F6-3422AF34E1A9}">
      <dsp:nvSpPr>
        <dsp:cNvPr id="0" name=""/>
        <dsp:cNvSpPr/>
      </dsp:nvSpPr>
      <dsp:spPr>
        <a:xfrm>
          <a:off x="4648199" y="1148700"/>
          <a:ext cx="2324099" cy="236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Puhta</a:t>
          </a:r>
          <a:r>
            <a:rPr lang="en-GB" sz="1700" kern="1200" dirty="0"/>
            <a:t> </a:t>
          </a:r>
          <a:r>
            <a:rPr lang="en-GB" sz="1700" kern="1200" dirty="0" err="1"/>
            <a:t>ja</a:t>
          </a:r>
          <a:r>
            <a:rPr lang="en-GB" sz="1700" kern="1200" dirty="0"/>
            <a:t> </a:t>
          </a:r>
          <a:r>
            <a:rPr lang="en-GB" sz="1700" kern="1200" dirty="0" err="1"/>
            <a:t>roiskvee</a:t>
          </a:r>
          <a:r>
            <a:rPr lang="en-GB" sz="1700" kern="1200" dirty="0"/>
            <a:t> </a:t>
          </a:r>
          <a:r>
            <a:rPr lang="en-GB" sz="1700" kern="1200" dirty="0" err="1"/>
            <a:t>süsteemid</a:t>
          </a:r>
          <a:endParaRPr lang="en-US" sz="1400" kern="1200" dirty="0"/>
        </a:p>
      </dsp:txBody>
      <dsp:txXfrm>
        <a:off x="4648199" y="1148700"/>
        <a:ext cx="2324099" cy="2368566"/>
      </dsp:txXfrm>
    </dsp:sp>
    <dsp:sp modelId="{8A2695A8-B386-4BE1-99B7-7C09C5A8A40A}">
      <dsp:nvSpPr>
        <dsp:cNvPr id="0" name=""/>
        <dsp:cNvSpPr/>
      </dsp:nvSpPr>
      <dsp:spPr>
        <a:xfrm>
          <a:off x="6972299" y="1148700"/>
          <a:ext cx="2324099" cy="236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Alternatiivenergia</a:t>
          </a:r>
          <a:r>
            <a:rPr lang="en-GB" sz="1700" kern="1200" dirty="0"/>
            <a:t> </a:t>
          </a:r>
          <a:r>
            <a:rPr lang="en-GB" sz="1700" kern="1200" dirty="0" err="1"/>
            <a:t>kasutamine</a:t>
          </a:r>
          <a:endParaRPr lang="en-US" sz="1400" kern="1200" dirty="0"/>
        </a:p>
      </dsp:txBody>
      <dsp:txXfrm>
        <a:off x="6972299" y="1148700"/>
        <a:ext cx="2324099" cy="2368566"/>
      </dsp:txXfrm>
    </dsp:sp>
    <dsp:sp modelId="{07F5ACE7-91A4-4FA5-A19B-467AD2D3E9A0}">
      <dsp:nvSpPr>
        <dsp:cNvPr id="0" name=""/>
        <dsp:cNvSpPr/>
      </dsp:nvSpPr>
      <dsp:spPr>
        <a:xfrm>
          <a:off x="0" y="3579700"/>
          <a:ext cx="9296399" cy="1799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D3FA-15E5-4297-BE2E-5D12887FB973}">
      <dsp:nvSpPr>
        <dsp:cNvPr id="0" name=""/>
        <dsp:cNvSpPr/>
      </dsp:nvSpPr>
      <dsp:spPr>
        <a:xfrm>
          <a:off x="0" y="0"/>
          <a:ext cx="8915400" cy="113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Muud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lahendused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8915400" cy="1134643"/>
      </dsp:txXfrm>
    </dsp:sp>
    <dsp:sp modelId="{39249B04-475F-45BB-9337-22F1DFD5A315}">
      <dsp:nvSpPr>
        <dsp:cNvPr id="0" name=""/>
        <dsp:cNvSpPr/>
      </dsp:nvSpPr>
      <dsp:spPr>
        <a:xfrm>
          <a:off x="0" y="1172019"/>
          <a:ext cx="3682467" cy="238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chemeClr val="bg1"/>
              </a:solidFill>
            </a:rPr>
            <a:t>Tagastuslogistika</a:t>
          </a:r>
          <a:endParaRPr lang="en-US" sz="1400" kern="1200" dirty="0"/>
        </a:p>
      </dsp:txBody>
      <dsp:txXfrm>
        <a:off x="0" y="1172019"/>
        <a:ext cx="3682467" cy="2382750"/>
      </dsp:txXfrm>
    </dsp:sp>
    <dsp:sp modelId="{F3831878-D5F0-4B1C-813F-F1F074C5BC78}">
      <dsp:nvSpPr>
        <dsp:cNvPr id="0" name=""/>
        <dsp:cNvSpPr/>
      </dsp:nvSpPr>
      <dsp:spPr>
        <a:xfrm>
          <a:off x="3685313" y="1155578"/>
          <a:ext cx="1859266" cy="238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Pakendid</a:t>
          </a:r>
          <a:br>
            <a:rPr lang="en-GB" sz="1400" kern="1200" dirty="0"/>
          </a:br>
          <a:r>
            <a:rPr lang="en-GB" sz="1400" kern="1200" dirty="0"/>
            <a:t>(</a:t>
          </a:r>
          <a:r>
            <a:rPr lang="en-GB" sz="1400" kern="1200" dirty="0" err="1"/>
            <a:t>taaskasutus</a:t>
          </a:r>
          <a:r>
            <a:rPr lang="en-GB" sz="1400" kern="1200" dirty="0"/>
            <a:t> </a:t>
          </a:r>
          <a:r>
            <a:rPr lang="en-GB" sz="1400" kern="1200" dirty="0" err="1"/>
            <a:t>ja</a:t>
          </a:r>
          <a:r>
            <a:rPr lang="en-GB" sz="1400" kern="1200" dirty="0"/>
            <a:t> </a:t>
          </a:r>
          <a:r>
            <a:rPr lang="en-GB" sz="1400" kern="1200" dirty="0" err="1"/>
            <a:t>uuskasutus</a:t>
          </a:r>
          <a:r>
            <a:rPr lang="en-GB" sz="1400" kern="1200" dirty="0"/>
            <a:t>)</a:t>
          </a:r>
          <a:endParaRPr lang="en-US" sz="1400" kern="1200" dirty="0"/>
        </a:p>
      </dsp:txBody>
      <dsp:txXfrm>
        <a:off x="3685313" y="1155578"/>
        <a:ext cx="1859266" cy="2382750"/>
      </dsp:txXfrm>
    </dsp:sp>
    <dsp:sp modelId="{6A599793-5905-429A-A8F6-3422AF34E1A9}">
      <dsp:nvSpPr>
        <dsp:cNvPr id="0" name=""/>
        <dsp:cNvSpPr/>
      </dsp:nvSpPr>
      <dsp:spPr>
        <a:xfrm>
          <a:off x="5544580" y="1155578"/>
          <a:ext cx="1551632" cy="238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Ettevõtte</a:t>
          </a:r>
          <a:r>
            <a:rPr lang="en-GB" sz="1700" kern="1200" dirty="0"/>
            <a:t> </a:t>
          </a:r>
          <a:r>
            <a:rPr lang="en-GB" sz="1700" kern="1200" dirty="0" err="1"/>
            <a:t>juhtimis-süsteemid</a:t>
          </a:r>
          <a:br>
            <a:rPr lang="en-GB" sz="1700" kern="1200" dirty="0"/>
          </a:br>
          <a:r>
            <a:rPr lang="en-GB" sz="1400" kern="1200" dirty="0"/>
            <a:t>(ISO, OHSAS)</a:t>
          </a:r>
          <a:endParaRPr lang="en-US" sz="1400" kern="1200" dirty="0"/>
        </a:p>
      </dsp:txBody>
      <dsp:txXfrm>
        <a:off x="5544580" y="1155578"/>
        <a:ext cx="1551632" cy="2382750"/>
      </dsp:txXfrm>
    </dsp:sp>
    <dsp:sp modelId="{8A2695A8-B386-4BE1-99B7-7C09C5A8A40A}">
      <dsp:nvSpPr>
        <dsp:cNvPr id="0" name=""/>
        <dsp:cNvSpPr/>
      </dsp:nvSpPr>
      <dsp:spPr>
        <a:xfrm>
          <a:off x="7096212" y="1155578"/>
          <a:ext cx="1816341" cy="238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Koostöö</a:t>
          </a:r>
          <a:r>
            <a:rPr lang="en-GB" sz="1700" kern="1200" dirty="0"/>
            <a:t> </a:t>
          </a:r>
          <a:r>
            <a:rPr lang="en-GB" sz="1700" kern="1200" dirty="0" err="1"/>
            <a:t>klientidega</a:t>
          </a:r>
          <a:r>
            <a:rPr lang="en-GB" sz="1700" kern="1200" dirty="0"/>
            <a:t> </a:t>
          </a:r>
          <a:r>
            <a:rPr lang="en-GB" sz="1700" kern="1200" dirty="0" err="1"/>
            <a:t>ja</a:t>
          </a:r>
          <a:r>
            <a:rPr lang="en-GB" sz="1700" kern="1200" dirty="0"/>
            <a:t> </a:t>
          </a:r>
          <a:r>
            <a:rPr lang="en-GB" sz="1700" kern="1200" dirty="0" err="1"/>
            <a:t>teiste</a:t>
          </a:r>
          <a:r>
            <a:rPr lang="en-GB" sz="1700" kern="1200" dirty="0"/>
            <a:t> </a:t>
          </a:r>
          <a:r>
            <a:rPr lang="en-GB" sz="1700" kern="1200" dirty="0" err="1"/>
            <a:t>huvigruppidega</a:t>
          </a:r>
          <a:endParaRPr lang="en-US" sz="1400" kern="1200" dirty="0"/>
        </a:p>
      </dsp:txBody>
      <dsp:txXfrm>
        <a:off x="7096212" y="1155578"/>
        <a:ext cx="1816341" cy="2382750"/>
      </dsp:txXfrm>
    </dsp:sp>
    <dsp:sp modelId="{07F5ACE7-91A4-4FA5-A19B-467AD2D3E9A0}">
      <dsp:nvSpPr>
        <dsp:cNvPr id="0" name=""/>
        <dsp:cNvSpPr/>
      </dsp:nvSpPr>
      <dsp:spPr>
        <a:xfrm>
          <a:off x="0" y="3601137"/>
          <a:ext cx="8915400" cy="1810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B612-C710-42C2-B226-4EFC4497F9F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FEA61-72E4-4E61-96DC-CBFF64F7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DB8E73C-A73B-4B70-9DCC-8AFA911BD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0C47EED-75FA-40A2-8B4F-E49BDDCA7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F8393ED-03F4-4C9D-B002-593E00FA2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4C287D-BE43-4252-80EB-C08AFED15305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Vaja on tuua näiteid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FEA61-72E4-4E61-96DC-CBFF64F72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E4F3BDA-A867-4D47-B5A0-CC7DFDBAD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11FD9A4-2239-4151-BDC4-C2B524CAF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Grey water: reuse of water for flushing toilets, laundery, etc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DEB44B-1B77-4D69-AFDF-902218620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E224C7-727A-432E-9637-65D9E0F5ADE1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CAD7B6A-948B-49CB-89D1-42326AB51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78B706C-84CD-4D70-A13E-40BA9B0DC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Grey water: reuse of water for flushing toilets, laundery, etc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AD07AA4-E657-482C-A3CC-7ED3289D9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D367FF-C3A0-4A6D-8D6C-C9F4524F5750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CEB546C-6A19-4271-93DC-837E1887D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EBC0EFE-274E-4E14-8007-113C82C95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DB uses smart lightning systems, natural light systems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2562C05-97B2-4591-ABFB-7E484E4E3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5626AF-4F71-4AAC-911D-081B7D499D8E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89F6EB1-03F2-41DA-BECF-AE16EA48F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B9341AC-744B-4097-AB99-BA7C2366B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Problem: no standard measure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8DE2314-F161-4E58-BF9E-7F75EC048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8E930A-C631-48AB-8CCA-77F0102B407E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4B1B-8FE7-240E-8EF1-43B3AC747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AA344-A51F-0F7F-E63B-F7F4E1EE1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B6EC-E7FB-61ED-4321-9BAB8DE3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1FD8B-628D-C861-DDCA-0368FBCD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F282-79D9-19EE-5A69-FFD6E724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E517-47C4-E678-D74A-CF6FA6B0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0D908-B8BF-E8A3-C753-2E3C1D538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46E03-C0C6-728C-38F8-845F4CE3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4AC7-9455-F7CC-728D-0DF55C6A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854C-9512-73EE-F6D1-B55844B8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7A3EF-D6F9-0FA6-C928-B6DA84030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FECB2-1892-A3C9-8354-8215D684E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DE90-5ED6-6360-F67E-31568E42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1B011-1C11-8491-6827-E19A8B66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32656-048C-8CBE-A02A-1273D9E3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0"/>
            <a:ext cx="100330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059138" y="6691313"/>
            <a:ext cx="0" cy="246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66769" y="6392864"/>
            <a:ext cx="492369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  <a:p>
            <a:pPr>
              <a:defRPr/>
            </a:pPr>
            <a:endParaRPr lang="en-GB" altLang="en-US"/>
          </a:p>
          <a:p>
            <a:pPr>
              <a:defRPr/>
            </a:pPr>
            <a:r>
              <a:rPr lang="en-GB" altLang="en-US"/>
              <a:t>Slide </a:t>
            </a:r>
            <a:fld id="{6F43555C-5D78-4D99-831A-AA9F090A65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188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625A-DEBF-4F46-B822-96B4E41CC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FC443-3331-4FF5-927C-D4F2A1259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32FDC-08BF-48BE-BF52-9180C86D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C6E1-C6FE-433E-8E31-63FB5B8F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1690-3656-4D7D-B6A8-BD1AF6C6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1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C882-04AA-4A2B-A520-8643750F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882E-3B9E-4219-A1D0-D8F17265A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1E8F-52AC-4493-8C92-94D32106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7B22C-924B-4724-943E-9448C387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7D5E-7944-4F5D-9677-9441619C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C794-7423-41EF-87AC-0FD512DC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702D5-4D75-4627-8E0B-29F985D94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06B2-0AAF-4A08-A6C0-77E8124F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8F8A-70E2-436B-A181-A54DB700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BAC7-7490-48AB-8648-D7CAAD44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CC4A-36C3-4BDF-9091-1C42151D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0E59-DC47-4554-86BB-92EDC69E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92311-C29E-4C57-B969-9FFC69F77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1A7AF-5D35-4EC6-8FE5-1B08FD8F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CE4B4-9C95-4200-AE9C-25E3C02F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9DAD-54A0-47EF-B586-001801FE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65FB-00E2-4EEB-8D35-248820A6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6BD94-B90F-498E-BFEF-DF187AFB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A914D-EB37-4F65-8ACA-2BD35D41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08F16-DBB8-464D-8D4B-E97324485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8CBB1-6926-4E95-979B-F73EE5F9C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7DD16-3BAE-4868-AA4E-C66F7E88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41810-F1DE-41E1-AB7F-AF3B85FF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5DB37-A780-4F1D-B1C8-8C994E00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0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CAA7-D3E6-4204-B4AF-87A2815A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42223-4C43-406E-95EB-B209BC15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4D6E-3796-4F42-B0F6-F960C831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D1CB8-444C-4042-A538-C736689A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4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89641-2200-42EA-8F7C-83BED6E7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0ACDC-EF35-4118-8AC0-9EE08CE2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96D9E-8B47-49C8-A3D2-879B9EF4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BA52-5C82-289E-33D8-F77CAA9F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F509-17C1-25AA-26E8-ABD2FAC9D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F76F1-28ED-8234-714C-B18E6F24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8B6A-8BB1-DE48-51E1-31441638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C094-009A-89AD-2DD1-482C838A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3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60B5-4928-4AFC-8403-A8B8BEFF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DD40-1CB1-44FF-97DC-1FFD2F28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EA9EF-5A75-4F87-B605-CA4C7C8E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33797-DE81-419E-BDB4-17443392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8D97-C108-4855-9F48-F8ABDE9C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C45B1-D896-4284-853E-6230EF7A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DB83-88FC-4E09-8E8E-D0D158B6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06AC7-0B11-437B-9ED6-3C33216DE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2D159-67E7-4DFB-9526-BC98DED9F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E5FB-2BE8-4DA0-A2EA-6697106B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D4F18-97AE-4310-8714-3EEDB3E0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3D684-88C3-4BCE-A3F9-59A19B45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0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FAF0-07BD-41F8-AC27-5B87691F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29863-54CC-4C1A-91E9-F16F44F8E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5924A-17B4-49A9-BF5A-FD18A3A1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B65B8-B22B-4AC8-9E36-F3CA9F0E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ACCEF-B68A-491B-A98B-8F48186B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7E1D7-D7F3-45FF-9CC1-3C5CECB44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FE12A-688D-4474-9923-2B77B40A1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8D619-6E65-41D4-A7D2-951B606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D6FE4-6EBE-4775-9E74-4327AB4A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004B-BF39-4C01-A68D-D0BE9AF7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9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503556" y="2459484"/>
            <a:ext cx="9063989" cy="1384995"/>
          </a:xfrm>
        </p:spPr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DF1D-0858-FA6F-BC31-7AB884A1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69F-8084-8F38-B630-08859D13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0FEB8-0D81-C369-B1CE-ECA00267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9101-B189-39BB-6A5B-95696F37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FCED-9761-2243-1F41-38A9E83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5CF0-AE44-91D6-4591-CEB1618A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B179-DF36-5A5D-0F22-A4B3A3BC7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FB7-196A-BD5C-4F93-976E0C1B4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3BE34-6F01-D5A1-9FC0-C5E804FA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F2D12-CA92-7508-2FFA-CD956DEB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A8C7-DF43-66A5-6245-A200C0DD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4C02-9DB6-92B8-DB57-E24CD43C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AC23-B509-5623-B914-1688AD021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AB3F0-7C8A-E1E4-AA12-9A68B2154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B316E-428F-29FA-81D0-0E8715BF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9E63A-8244-E0F2-63A7-434B62DBD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1946B-3696-10FD-2054-E303C479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1114F-B019-4D8F-29B5-A4AEFDBC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7DD08-534A-8D3F-8C76-4066501C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94F4-F27C-6F72-3052-6ECA1649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F6D98-C99F-FEDF-CC20-EDB28ADD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BABBA-7E0A-74DA-DFB8-3444A2E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67E2F-365F-94CD-A10C-35D99F36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7428D-6904-B010-468F-ED8EA5FB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3FB67-4A5E-63E3-64FB-98579ED1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0E629-17DD-5A1B-1F59-DB0232D4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A75A-BAA5-B987-1ABB-988C38A9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62AA-9BE0-285C-6428-E77B457F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FE3DA-3146-4E16-13D0-62A16D990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6209F-86EA-E5F3-45F1-BFF8CF5C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26AB0-3744-50D1-E9E9-675F3312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4EBDA-4A61-6225-D31A-259EDF76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CB05-711A-5603-B7FA-AE59B87A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3F99E-EB1D-C059-B7E4-8B99ACE60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A4D70-ACF1-60F5-F949-7CF8C2DE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F5456-CEFC-29AC-BEA7-7CEBE92F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BB127-C447-4140-3CFD-89449D62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26ED5-A826-C43C-68EF-18C22075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8AB11-43EB-AE2A-1C38-1221DAF8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127B1-994E-EE86-1DD7-90309D824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4B29-F5CE-EF97-4893-1ECAB3624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9ADE-3D31-14C6-5A9A-18ADA68BD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5E74-8EF5-52D3-BEE8-998B0E6E0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0338C-F267-46FA-80D3-573733FE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4E5EA-3E0D-40B0-8F0D-F2D5ED47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18139-5F83-4866-B674-8349D01A2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8190-9F00-4DDB-B99F-5881F9A47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E6F5-5B5E-4E6C-842E-FB86FD131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9E0DEBD-AE2C-4EE9-A03F-B7E2F9D47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826" b="3"/>
          <a:stretch/>
        </p:blipFill>
        <p:spPr bwMode="auto">
          <a:xfrm>
            <a:off x="7758545" y="1415078"/>
            <a:ext cx="3789988" cy="36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">
            <a:extLst>
              <a:ext uri="{FF2B5EF4-FFF2-40B4-BE49-F238E27FC236}">
                <a16:creationId xmlns:a16="http://schemas.microsoft.com/office/drawing/2014/main" id="{94C3F6B3-69A5-4B7A-A963-2E854017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E572C-C799-482B-A77B-13F067128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746241"/>
            <a:ext cx="7492482" cy="35623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t-EE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Jatkusuutlik</a:t>
            </a:r>
            <a:r>
              <a:rPr lang="et-EE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logistika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t-EE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et-EE" sz="4900" dirty="0">
                <a:solidFill>
                  <a:schemeClr val="bg1"/>
                </a:solidFill>
              </a:rPr>
              <a:t>Kestlik transport ja laoprotsesside haldamine</a:t>
            </a:r>
            <a:br>
              <a:rPr lang="et-EE" sz="4400" dirty="0"/>
            </a:br>
            <a:br>
              <a:rPr lang="et-EE" sz="5400" dirty="0"/>
            </a:b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16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51DE4E-9791-4F49-B573-198EA1F5E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23182"/>
              </p:ext>
            </p:extLst>
          </p:nvPr>
        </p:nvGraphicFramePr>
        <p:xfrm>
          <a:off x="508518" y="1100931"/>
          <a:ext cx="10091057" cy="534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557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DHL</a:t>
                      </a:r>
                    </a:p>
                  </a:txBody>
                  <a:tcPr marL="91430" marR="9143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450,000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GHG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gaasi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emissiooni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vähendamine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kaasa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2.4 %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elektienergia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kokkuhoiule</a:t>
                      </a:r>
                      <a:endParaRPr lang="en-US" sz="1600" b="0" dirty="0"/>
                    </a:p>
                  </a:txBody>
                  <a:tcPr marL="91430" marR="9143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26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DB </a:t>
                      </a:r>
                      <a:r>
                        <a:rPr lang="en-US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Schenker</a:t>
                      </a:r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Logistics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835 m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pikkuste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rongide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kasutuselevõtt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aastas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3500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vähem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r>
                        <a:rPr lang="en-GB" sz="1600" b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toota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600" b="0" dirty="0"/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03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GEODIS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Veoste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konsolideerimine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aastas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7,031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vähem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r>
                        <a:rPr lang="en-GB" sz="1600" b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toota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sz="1600" b="0" dirty="0"/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6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UPS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iPadide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kasutuselevõtt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aastas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hoida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kokku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473,000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liitrit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kütust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vähendas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r>
                        <a:rPr lang="en-GB" sz="1600" b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emissiooni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tonni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võrra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ning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aastas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trükkida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5,7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lehe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võrra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vähem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/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9476" name="Straight Arrow Connector 15">
            <a:extLst>
              <a:ext uri="{FF2B5EF4-FFF2-40B4-BE49-F238E27FC236}">
                <a16:creationId xmlns:a16="http://schemas.microsoft.com/office/drawing/2014/main" id="{52B2AB19-6CED-4DCA-8C5F-4923C699C9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2538" y="36449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B23297-D729-6D26-D14E-7034DCD9F7C5}"/>
              </a:ext>
            </a:extLst>
          </p:cNvPr>
          <p:cNvSpPr txBox="1"/>
          <p:nvPr/>
        </p:nvSpPr>
        <p:spPr>
          <a:xfrm>
            <a:off x="429208" y="233265"/>
            <a:ext cx="52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Kas </a:t>
            </a:r>
            <a:r>
              <a:rPr lang="en-US" altLang="en-US" sz="2800" dirty="0" err="1"/>
              <a:t>roheline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logistika</a:t>
            </a:r>
            <a:r>
              <a:rPr lang="en-US" altLang="en-US" sz="2800" dirty="0"/>
              <a:t> on </a:t>
            </a:r>
            <a:r>
              <a:rPr lang="en-US" altLang="en-US" sz="2800" dirty="0" err="1"/>
              <a:t>kasulik</a:t>
            </a:r>
            <a:r>
              <a:rPr lang="en-US" altLang="en-US" sz="2800" dirty="0"/>
              <a:t>?</a:t>
            </a:r>
            <a:endParaRPr lang="en-US" sz="280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>
            <a:extLst>
              <a:ext uri="{FF2B5EF4-FFF2-40B4-BE49-F238E27FC236}">
                <a16:creationId xmlns:a16="http://schemas.microsoft.com/office/drawing/2014/main" id="{5FC8CA92-ABFC-4D71-A076-6CD1CA3D2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3" y="1536174"/>
            <a:ext cx="89789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 err="1">
                <a:latin typeface="Book Antiqua" panose="02040602050305030304" pitchFamily="18" charset="0"/>
              </a:rPr>
              <a:t>Eelpoolloetletud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initsiatiivid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aitavad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ettevõtetel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mõõta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oma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tegevuste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ökoloogilist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mõju</a:t>
            </a:r>
            <a:r>
              <a:rPr lang="en-US" altLang="en-US" sz="2000" dirty="0">
                <a:latin typeface="Book Antiqua" panose="02040602050305030304" pitchFamily="18" charset="0"/>
              </a:rPr>
              <a:t> ja </a:t>
            </a:r>
            <a:r>
              <a:rPr lang="en-US" altLang="en-US" sz="2000" dirty="0" err="1">
                <a:latin typeface="Book Antiqua" panose="02040602050305030304" pitchFamily="18" charset="0"/>
              </a:rPr>
              <a:t>planeerida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jatkusuutlikku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arengut</a:t>
            </a:r>
            <a:r>
              <a:rPr lang="en-US" altLang="en-US" sz="2000" dirty="0">
                <a:latin typeface="Book Antiqua" panose="0204060205030503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 err="1">
                <a:latin typeface="Book Antiqua" panose="02040602050305030304" pitchFamily="18" charset="0"/>
              </a:rPr>
              <a:t>Roheline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logistika</a:t>
            </a:r>
            <a:r>
              <a:rPr lang="en-US" altLang="en-US" sz="2000" dirty="0">
                <a:latin typeface="Book Antiqua" panose="02040602050305030304" pitchFamily="18" charset="0"/>
              </a:rPr>
              <a:t> pole </a:t>
            </a:r>
            <a:r>
              <a:rPr lang="en-US" altLang="en-US" sz="2000" dirty="0" err="1">
                <a:latin typeface="Book Antiqua" panose="02040602050305030304" pitchFamily="18" charset="0"/>
              </a:rPr>
              <a:t>enam</a:t>
            </a:r>
            <a:r>
              <a:rPr lang="en-US" altLang="en-US" sz="2000" dirty="0">
                <a:latin typeface="Book Antiqua" panose="02040602050305030304" pitchFamily="18" charset="0"/>
              </a:rPr>
              <a:t> “</a:t>
            </a:r>
            <a:r>
              <a:rPr lang="en-US" altLang="en-US" sz="2000" dirty="0" err="1">
                <a:latin typeface="Book Antiqua" panose="02040602050305030304" pitchFamily="18" charset="0"/>
              </a:rPr>
              <a:t>moeasi</a:t>
            </a:r>
            <a:r>
              <a:rPr lang="en-US" altLang="en-US" sz="2000" dirty="0">
                <a:latin typeface="Book Antiqua" panose="02040602050305030304" pitchFamily="18" charset="0"/>
              </a:rPr>
              <a:t>”, </a:t>
            </a:r>
            <a:r>
              <a:rPr lang="en-US" altLang="en-US" sz="2000" dirty="0" err="1">
                <a:latin typeface="Book Antiqua" panose="02040602050305030304" pitchFamily="18" charset="0"/>
              </a:rPr>
              <a:t>vaid</a:t>
            </a:r>
            <a:r>
              <a:rPr lang="en-US" altLang="en-US" sz="2000" dirty="0">
                <a:latin typeface="Book Antiqua" panose="02040602050305030304" pitchFamily="18" charset="0"/>
              </a:rPr>
              <a:t> standard, </a:t>
            </a:r>
            <a:r>
              <a:rPr lang="en-US" altLang="en-US" sz="2000" dirty="0" err="1">
                <a:latin typeface="Book Antiqua" panose="02040602050305030304" pitchFamily="18" charset="0"/>
              </a:rPr>
              <a:t>mille</a:t>
            </a:r>
            <a:r>
              <a:rPr lang="en-US" altLang="en-US" sz="2000" dirty="0">
                <a:latin typeface="Book Antiqua" panose="02040602050305030304" pitchFamily="18" charset="0"/>
              </a:rPr>
              <a:t> on </a:t>
            </a:r>
            <a:r>
              <a:rPr lang="en-US" altLang="en-US" sz="2000" dirty="0" err="1">
                <a:latin typeface="Book Antiqua" panose="02040602050305030304" pitchFamily="18" charset="0"/>
              </a:rPr>
              <a:t>kehtestanud</a:t>
            </a:r>
            <a:r>
              <a:rPr lang="en-US" altLang="en-US" sz="2000" dirty="0">
                <a:latin typeface="Book Antiqua" panose="02040602050305030304" pitchFamily="18" charset="0"/>
              </a:rPr>
              <a:t> </a:t>
            </a:r>
            <a:r>
              <a:rPr lang="en-US" altLang="en-US" sz="2000" dirty="0" err="1">
                <a:latin typeface="Book Antiqua" panose="02040602050305030304" pitchFamily="18" charset="0"/>
              </a:rPr>
              <a:t>ühiskond</a:t>
            </a:r>
            <a:r>
              <a:rPr lang="en-US" altLang="en-US" sz="2000" dirty="0">
                <a:latin typeface="Book Antiqua" panose="0204060205030503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en-US" sz="2000" dirty="0" err="1">
                <a:latin typeface="Book Antiqua" panose="02040602050305030304" pitchFamily="18" charset="0"/>
              </a:rPr>
              <a:t>Kliendid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ei</a:t>
            </a:r>
            <a:r>
              <a:rPr lang="en-GB" altLang="en-US" sz="2000" dirty="0">
                <a:latin typeface="Book Antiqua" panose="02040602050305030304" pitchFamily="18" charset="0"/>
              </a:rPr>
              <a:t> ole </a:t>
            </a:r>
            <a:r>
              <a:rPr lang="en-GB" altLang="en-US" sz="2000" dirty="0" err="1">
                <a:latin typeface="Book Antiqua" panose="02040602050305030304" pitchFamily="18" charset="0"/>
              </a:rPr>
              <a:t>siiski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valmis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rohkem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maksma</a:t>
            </a:r>
            <a:r>
              <a:rPr lang="en-GB" altLang="en-US" sz="2000" dirty="0">
                <a:latin typeface="Book Antiqua" panose="02040602050305030304" pitchFamily="18" charset="0"/>
              </a:rPr>
              <a:t>, et tooted </a:t>
            </a:r>
            <a:r>
              <a:rPr lang="en-GB" altLang="en-US" sz="2000" dirty="0" err="1">
                <a:latin typeface="Book Antiqua" panose="02040602050305030304" pitchFamily="18" charset="0"/>
              </a:rPr>
              <a:t>ja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teenused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oleksid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keskkonnasõbralikud</a:t>
            </a:r>
            <a:r>
              <a:rPr lang="en-GB" altLang="en-US" sz="2000" dirty="0">
                <a:latin typeface="Book Antiqua" panose="02040602050305030304" pitchFamily="18" charset="0"/>
              </a:rPr>
              <a:t>. See </a:t>
            </a:r>
            <a:r>
              <a:rPr lang="en-GB" altLang="en-US" sz="2000" dirty="0" err="1">
                <a:latin typeface="Book Antiqua" panose="02040602050305030304" pitchFamily="18" charset="0"/>
              </a:rPr>
              <a:t>seab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takistusi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ettevõtetel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teha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pikajalisi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keskkonnakaitse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plaane</a:t>
            </a:r>
            <a:r>
              <a:rPr lang="en-GB" altLang="en-US" sz="2000" dirty="0">
                <a:latin typeface="Book Antiqua" panose="0204060205030503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en-US" sz="2000" dirty="0" err="1">
                <a:latin typeface="Book Antiqua" panose="02040602050305030304" pitchFamily="18" charset="0"/>
              </a:rPr>
              <a:t>Roheline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logistika</a:t>
            </a:r>
            <a:r>
              <a:rPr lang="en-GB" altLang="en-US" sz="2000" dirty="0">
                <a:latin typeface="Book Antiqua" panose="02040602050305030304" pitchFamily="18" charset="0"/>
              </a:rPr>
              <a:t> on </a:t>
            </a:r>
            <a:r>
              <a:rPr lang="en-GB" altLang="en-US" sz="2000" dirty="0" err="1">
                <a:latin typeface="Book Antiqua" panose="02040602050305030304" pitchFamily="18" charset="0"/>
              </a:rPr>
              <a:t>kulukas</a:t>
            </a:r>
            <a:r>
              <a:rPr lang="en-GB" altLang="en-US" sz="2000" dirty="0">
                <a:latin typeface="Book Antiqua" panose="02040602050305030304" pitchFamily="18" charset="0"/>
              </a:rPr>
              <a:t>, </a:t>
            </a:r>
            <a:r>
              <a:rPr lang="en-GB" altLang="en-US" sz="2000" dirty="0" err="1">
                <a:latin typeface="Book Antiqua" panose="02040602050305030304" pitchFamily="18" charset="0"/>
              </a:rPr>
              <a:t>eriti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väiksematele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ettevõtetele</a:t>
            </a:r>
            <a:r>
              <a:rPr lang="en-GB" altLang="en-US" sz="2000" dirty="0">
                <a:latin typeface="Book Antiqua" panose="02040602050305030304" pitchFamily="18" charset="0"/>
              </a:rPr>
              <a:t>. </a:t>
            </a:r>
            <a:r>
              <a:rPr lang="en-GB" altLang="en-US" sz="2000" dirty="0" err="1">
                <a:latin typeface="Book Antiqua" panose="02040602050305030304" pitchFamily="18" charset="0"/>
              </a:rPr>
              <a:t>Riigipoolne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tugi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toetuste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ja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maksude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reguleerimise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vallas</a:t>
            </a:r>
            <a:r>
              <a:rPr lang="en-GB" altLang="en-US" sz="2000" dirty="0">
                <a:latin typeface="Book Antiqua" panose="02040602050305030304" pitchFamily="18" charset="0"/>
              </a:rPr>
              <a:t> on </a:t>
            </a:r>
            <a:r>
              <a:rPr lang="en-GB" altLang="en-US" sz="2000" dirty="0" err="1">
                <a:latin typeface="Book Antiqua" panose="02040602050305030304" pitchFamily="18" charset="0"/>
              </a:rPr>
              <a:t>olnud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mõlemale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osapoolele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tulutoov</a:t>
            </a:r>
            <a:r>
              <a:rPr lang="en-GB" altLang="en-US" sz="2000" dirty="0"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en-US" sz="2000" dirty="0" err="1">
                <a:latin typeface="Book Antiqua" panose="02040602050305030304" pitchFamily="18" charset="0"/>
              </a:rPr>
              <a:t>Globaliseerumise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valguses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kehtestavad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riigid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erinevaid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keskkonnaalaseid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seaduseid</a:t>
            </a:r>
            <a:r>
              <a:rPr lang="en-GB" altLang="en-US" sz="2000" dirty="0">
                <a:latin typeface="Book Antiqua" panose="02040602050305030304" pitchFamily="18" charset="0"/>
              </a:rPr>
              <a:t>, mis </a:t>
            </a:r>
            <a:r>
              <a:rPr lang="en-GB" altLang="en-US" sz="2000" dirty="0" err="1">
                <a:latin typeface="Book Antiqua" panose="02040602050305030304" pitchFamily="18" charset="0"/>
              </a:rPr>
              <a:t>teeb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ettevõtete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protsesside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toimimise</a:t>
            </a:r>
            <a:r>
              <a:rPr lang="en-GB" altLang="en-US" sz="2000" dirty="0">
                <a:latin typeface="Book Antiqua" panose="02040602050305030304" pitchFamily="18" charset="0"/>
              </a:rPr>
              <a:t> </a:t>
            </a:r>
            <a:r>
              <a:rPr lang="en-GB" altLang="en-US" sz="2000" dirty="0" err="1">
                <a:latin typeface="Book Antiqua" panose="02040602050305030304" pitchFamily="18" charset="0"/>
              </a:rPr>
              <a:t>keerukamaks</a:t>
            </a:r>
            <a:r>
              <a:rPr lang="en-GB" altLang="en-US" sz="2000" dirty="0">
                <a:latin typeface="Book Antiqua" panose="02040602050305030304" pitchFamily="18" charset="0"/>
              </a:rPr>
              <a:t>.</a:t>
            </a:r>
            <a:endParaRPr lang="en-US" altLang="en-US" sz="1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C3E0C-F05B-498D-7DE1-E66266BD0956}"/>
              </a:ext>
            </a:extLst>
          </p:cNvPr>
          <p:cNvSpPr txBox="1"/>
          <p:nvPr/>
        </p:nvSpPr>
        <p:spPr>
          <a:xfrm>
            <a:off x="438539" y="382555"/>
            <a:ext cx="438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err="1"/>
              <a:t>Kokkuvõtteks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6C8F-FFCB-4452-A68B-9BFA0889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30" y="276533"/>
            <a:ext cx="10515600" cy="1325563"/>
          </a:xfrm>
        </p:spPr>
        <p:txBody>
          <a:bodyPr/>
          <a:lstStyle/>
          <a:p>
            <a:r>
              <a:rPr lang="et-EE" dirty="0"/>
              <a:t>Veoringide ja koormate </a:t>
            </a:r>
            <a:r>
              <a:rPr lang="et-EE" dirty="0" err="1"/>
              <a:t>optimiseerimine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32CF-8526-4E59-9383-45E2CA2D8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1" y="1602096"/>
            <a:ext cx="10515600" cy="447058"/>
          </a:xfrm>
        </p:spPr>
        <p:txBody>
          <a:bodyPr>
            <a:normAutofit fontScale="55000" lnSpcReduction="20000"/>
          </a:bodyPr>
          <a:lstStyle/>
          <a:p>
            <a:r>
              <a:rPr lang="et-EE" dirty="0"/>
              <a:t>Enamikes ettevõtetes on kasutusel tarkvara, mis aitab optimeerida veoringe ja maksimeerida auto täituvust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381FFFA-C781-4020-899F-4F015E40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50" y="2272683"/>
            <a:ext cx="5094980" cy="43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06BED0A-2071-48FC-B6FC-4F06ED38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72683"/>
            <a:ext cx="5026031" cy="43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94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mart fridge">
            <a:extLst>
              <a:ext uri="{FF2B5EF4-FFF2-40B4-BE49-F238E27FC236}">
                <a16:creationId xmlns:a16="http://schemas.microsoft.com/office/drawing/2014/main" id="{93E592BD-17FA-4EFA-8385-4216A1EC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31" y="3675870"/>
            <a:ext cx="4581236" cy="30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0EF7D1-FE00-4020-91FB-78A97537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54"/>
            <a:ext cx="4581237" cy="3874324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24C16727-B811-4CDC-94E4-2FC1C3EC2257}"/>
              </a:ext>
            </a:extLst>
          </p:cNvPr>
          <p:cNvSpPr/>
          <p:nvPr/>
        </p:nvSpPr>
        <p:spPr>
          <a:xfrm rot="6822358">
            <a:off x="3352029" y="3939390"/>
            <a:ext cx="786155" cy="17810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door with code">
            <a:extLst>
              <a:ext uri="{FF2B5EF4-FFF2-40B4-BE49-F238E27FC236}">
                <a16:creationId xmlns:a16="http://schemas.microsoft.com/office/drawing/2014/main" id="{C78E6CAA-DA83-41BD-8275-93C61D5CD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269" y="1106883"/>
            <a:ext cx="1736346" cy="20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955CF18E-B310-47C0-B54D-93AF6DAE27AA}"/>
              </a:ext>
            </a:extLst>
          </p:cNvPr>
          <p:cNvSpPr/>
          <p:nvPr/>
        </p:nvSpPr>
        <p:spPr>
          <a:xfrm rot="2215133">
            <a:off x="10469963" y="3564524"/>
            <a:ext cx="786155" cy="17810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BF3CC71E-27E3-4CD5-993D-4BE1C6BCD640}"/>
              </a:ext>
            </a:extLst>
          </p:cNvPr>
          <p:cNvSpPr/>
          <p:nvPr/>
        </p:nvSpPr>
        <p:spPr>
          <a:xfrm>
            <a:off x="5205480" y="2478342"/>
            <a:ext cx="4495787" cy="4939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207D8-8E68-459B-A133-76851B23D7DC}"/>
              </a:ext>
            </a:extLst>
          </p:cNvPr>
          <p:cNvSpPr txBox="1"/>
          <p:nvPr/>
        </p:nvSpPr>
        <p:spPr>
          <a:xfrm>
            <a:off x="2584657" y="5491117"/>
            <a:ext cx="19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Uus tellimus</a:t>
            </a:r>
            <a:endParaRPr lang="en-US" dirty="0"/>
          </a:p>
        </p:txBody>
      </p:sp>
      <p:pic>
        <p:nvPicPr>
          <p:cNvPr id="2054" name="Picture 6" descr="Image result for delivery">
            <a:extLst>
              <a:ext uri="{FF2B5EF4-FFF2-40B4-BE49-F238E27FC236}">
                <a16:creationId xmlns:a16="http://schemas.microsoft.com/office/drawing/2014/main" id="{19C4B75A-BA73-4497-B3B6-A4E0ECAAD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92" y="1052849"/>
            <a:ext cx="2099841" cy="13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6B65E13D-6AF4-4B0E-8DE6-BF5009CDF6A1}"/>
              </a:ext>
            </a:extLst>
          </p:cNvPr>
          <p:cNvSpPr/>
          <p:nvPr/>
        </p:nvSpPr>
        <p:spPr>
          <a:xfrm>
            <a:off x="4819426" y="582554"/>
            <a:ext cx="3317700" cy="4446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8CACF-8BE1-4F6C-A593-A1E35EC81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315" y="55310"/>
            <a:ext cx="1325952" cy="20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2C66-0BA1-48FF-1F79-1D1248E0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73057"/>
          </a:xfrm>
        </p:spPr>
        <p:txBody>
          <a:bodyPr/>
          <a:lstStyle/>
          <a:p>
            <a:r>
              <a:rPr lang="et-EE" dirty="0"/>
              <a:t>Sisukord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6306-A0A1-39CC-3149-C0D8CD5B4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53" y="973057"/>
            <a:ext cx="10515600" cy="5803758"/>
          </a:xfrm>
        </p:spPr>
        <p:txBody>
          <a:bodyPr>
            <a:normAutofit/>
          </a:bodyPr>
          <a:lstStyle/>
          <a:p>
            <a:r>
              <a:rPr lang="et-EE" dirty="0"/>
              <a:t>Mõisted ja definitsioonid. Juhtumianalüüs</a:t>
            </a:r>
          </a:p>
          <a:p>
            <a:r>
              <a:rPr lang="et-EE" b="1" dirty="0"/>
              <a:t>Kestlik transport ja laoprotsesside haldamine</a:t>
            </a:r>
          </a:p>
          <a:p>
            <a:pPr lvl="1"/>
            <a:r>
              <a:rPr lang="et-EE" b="1" dirty="0"/>
              <a:t>Roheline logistika</a:t>
            </a:r>
          </a:p>
          <a:p>
            <a:pPr lvl="1"/>
            <a:r>
              <a:rPr lang="et-EE" b="1" dirty="0"/>
              <a:t>Saasteallikad</a:t>
            </a:r>
          </a:p>
          <a:p>
            <a:pPr lvl="1"/>
            <a:r>
              <a:rPr lang="et-EE" b="1" dirty="0"/>
              <a:t>Veoringide ja koormate </a:t>
            </a:r>
            <a:r>
              <a:rPr lang="et-EE" b="1" dirty="0" err="1"/>
              <a:t>optimiseerimine</a:t>
            </a:r>
            <a:endParaRPr lang="et-EE" b="1" dirty="0"/>
          </a:p>
          <a:p>
            <a:pPr lvl="1"/>
            <a:r>
              <a:rPr lang="et-EE" b="1" dirty="0"/>
              <a:t>Laoprotsesside </a:t>
            </a:r>
            <a:r>
              <a:rPr lang="et-EE" b="1" dirty="0" err="1"/>
              <a:t>optimiseerimine</a:t>
            </a:r>
            <a:endParaRPr lang="et-EE" b="1" dirty="0"/>
          </a:p>
          <a:p>
            <a:pPr lvl="1"/>
            <a:r>
              <a:rPr lang="et-EE" b="1" dirty="0"/>
              <a:t>Varude optimeerimine</a:t>
            </a:r>
          </a:p>
          <a:p>
            <a:r>
              <a:rPr lang="et-EE" dirty="0"/>
              <a:t>Efektiivne </a:t>
            </a:r>
            <a:r>
              <a:rPr lang="et-EE" dirty="0" err="1"/>
              <a:t>ressurside</a:t>
            </a:r>
            <a:r>
              <a:rPr lang="et-EE" dirty="0"/>
              <a:t> juhtimine</a:t>
            </a:r>
          </a:p>
          <a:p>
            <a:pPr lvl="1"/>
            <a:r>
              <a:rPr lang="et-EE" dirty="0"/>
              <a:t>Logistika </a:t>
            </a:r>
            <a:r>
              <a:rPr lang="et-EE" dirty="0" err="1"/>
              <a:t>optimiseerimine</a:t>
            </a:r>
            <a:endParaRPr lang="et-EE" dirty="0"/>
          </a:p>
          <a:p>
            <a:pPr lvl="1"/>
            <a:r>
              <a:rPr lang="et-EE" dirty="0"/>
              <a:t>Kulude kokkuhoiu metoodikad</a:t>
            </a:r>
          </a:p>
          <a:p>
            <a:pPr lvl="1"/>
            <a:r>
              <a:rPr lang="et-EE" dirty="0" err="1"/>
              <a:t>Lean</a:t>
            </a:r>
            <a:endParaRPr lang="et-EE" dirty="0"/>
          </a:p>
          <a:p>
            <a:pPr lvl="1"/>
            <a:r>
              <a:rPr lang="et-EE" dirty="0" err="1"/>
              <a:t>Agiilsus</a:t>
            </a:r>
            <a:endParaRPr lang="et-EE" dirty="0"/>
          </a:p>
          <a:p>
            <a:r>
              <a:rPr lang="et-EE" dirty="0"/>
              <a:t>Uuenduslikud tehnoloogiad ja digilahendused</a:t>
            </a:r>
          </a:p>
        </p:txBody>
      </p:sp>
    </p:spTree>
    <p:extLst>
      <p:ext uri="{BB962C8B-B14F-4D97-AF65-F5344CB8AC3E}">
        <p14:creationId xmlns:p14="http://schemas.microsoft.com/office/powerpoint/2010/main" val="425141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FE31969-86A0-4727-81F3-ABA033CFB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913" y="6308725"/>
            <a:ext cx="5032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056" name="Rectangle 33">
            <a:extLst>
              <a:ext uri="{FF2B5EF4-FFF2-40B4-BE49-F238E27FC236}">
                <a16:creationId xmlns:a16="http://schemas.microsoft.com/office/drawing/2014/main" id="{243C06FD-89ED-402F-A1D9-FFE285F5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0"/>
            <a:ext cx="8208963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br>
              <a:rPr lang="en-US" sz="4400" b="1" dirty="0">
                <a:solidFill>
                  <a:srgbClr val="92D050"/>
                </a:solidFill>
                <a:latin typeface="+mj-lt"/>
                <a:cs typeface="Arial" charset="0"/>
              </a:rPr>
            </a:br>
            <a:r>
              <a:rPr lang="en-US" sz="8000" b="1" dirty="0" err="1">
                <a:solidFill>
                  <a:srgbClr val="92D050"/>
                </a:solidFill>
                <a:latin typeface="+mj-lt"/>
                <a:cs typeface="Arial" charset="0"/>
              </a:rPr>
              <a:t>Roheline</a:t>
            </a:r>
            <a:r>
              <a:rPr lang="en-US" sz="8000" b="1" dirty="0">
                <a:solidFill>
                  <a:srgbClr val="92D050"/>
                </a:solidFill>
                <a:latin typeface="+mj-lt"/>
                <a:cs typeface="Arial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+mj-lt"/>
                <a:cs typeface="Arial" charset="0"/>
              </a:rPr>
              <a:t>logistika</a:t>
            </a:r>
            <a:endParaRPr lang="en-GB" sz="8000" dirty="0">
              <a:solidFill>
                <a:srgbClr val="92D05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32158F7-EA63-459D-9FD9-D59F979A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338455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altLang="en-US" sz="2400" dirty="0" err="1"/>
              <a:t>Viimaste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aastate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avalikkuse</a:t>
            </a:r>
            <a:r>
              <a:rPr lang="en-US" altLang="en-US" sz="2400" dirty="0"/>
              <a:t> ja </a:t>
            </a:r>
            <a:r>
              <a:rPr lang="en-US" altLang="en-US" sz="2400" dirty="0" err="1"/>
              <a:t>valitsuste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järjest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kasvav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mure</a:t>
            </a:r>
            <a:r>
              <a:rPr lang="en-US" altLang="en-US" sz="2400" dirty="0"/>
              <a:t> ja </a:t>
            </a:r>
            <a:r>
              <a:rPr lang="en-US" altLang="en-US" sz="2400" dirty="0" err="1"/>
              <a:t>hool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keskkonna</a:t>
            </a:r>
            <a:r>
              <a:rPr lang="en-US" altLang="en-US" sz="2400" dirty="0"/>
              <a:t> </a:t>
            </a:r>
          </a:p>
          <a:p>
            <a:pPr algn="just" eaLnBrk="1" hangingPunct="1">
              <a:defRPr/>
            </a:pPr>
            <a:r>
              <a:rPr lang="en-US" altLang="en-US" sz="2400" dirty="0" err="1"/>
              <a:t>Tulemusena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rahvuslikul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rahvusvahelisel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tasandil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loodud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regulatsioonide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eesmärk</a:t>
            </a:r>
            <a:r>
              <a:rPr lang="en-US" altLang="en-US" sz="2400" dirty="0"/>
              <a:t> on </a:t>
            </a:r>
            <a:r>
              <a:rPr lang="en-US" altLang="en-US" sz="2400" dirty="0" err="1"/>
              <a:t>maandada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keskkonna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saastumisega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seotud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riske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kaasaarvatud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logistikas</a:t>
            </a:r>
            <a:r>
              <a:rPr lang="en-US" altLang="en-US" sz="2400" dirty="0"/>
              <a:t>. </a:t>
            </a:r>
          </a:p>
          <a:p>
            <a:pPr algn="just" eaLnBrk="1" hangingPunct="1">
              <a:defRPr/>
            </a:pPr>
            <a:r>
              <a:rPr lang="en-US" altLang="en-US" sz="2400" dirty="0" err="1"/>
              <a:t>Seega</a:t>
            </a:r>
            <a:r>
              <a:rPr lang="en-US" altLang="en-US" sz="2400" dirty="0"/>
              <a:t> on </a:t>
            </a:r>
            <a:r>
              <a:rPr lang="en-US" altLang="en-US" sz="2400" dirty="0" err="1"/>
              <a:t>ettevõtted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järjest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kasvava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surve</a:t>
            </a:r>
            <a:r>
              <a:rPr lang="en-US" altLang="en-US" sz="2400" dirty="0"/>
              <a:t> all </a:t>
            </a:r>
            <a:r>
              <a:rPr lang="en-US" altLang="en-US" sz="2400" dirty="0" err="1"/>
              <a:t>vähendamaks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ökoloogilist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jalajälge</a:t>
            </a:r>
            <a:r>
              <a:rPr lang="en-US" altLang="en-US" sz="2400" dirty="0"/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2AFA5-4874-C602-E0B7-C47E9DA0C689}"/>
              </a:ext>
            </a:extLst>
          </p:cNvPr>
          <p:cNvSpPr txBox="1"/>
          <p:nvPr/>
        </p:nvSpPr>
        <p:spPr>
          <a:xfrm>
            <a:off x="539785" y="466133"/>
            <a:ext cx="671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/>
              <a:t>Miks on vaja rohelist logistikat?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F53728EE-2DDF-4B2A-A3D1-A70C260EB3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9972869" cy="3816350"/>
          </a:xfrm>
        </p:spPr>
        <p:txBody>
          <a:bodyPr/>
          <a:lstStyle/>
          <a:p>
            <a:pPr eaLnBrk="1" hangingPunct="1"/>
            <a:r>
              <a:rPr lang="en-GB" altLang="en-US" dirty="0" err="1"/>
              <a:t>Hõlmab</a:t>
            </a:r>
            <a:r>
              <a:rPr lang="en-GB" altLang="en-US" dirty="0"/>
              <a:t> </a:t>
            </a:r>
            <a:r>
              <a:rPr lang="en-GB" altLang="en-US" dirty="0" err="1"/>
              <a:t>kõiki</a:t>
            </a:r>
            <a:r>
              <a:rPr lang="en-GB" altLang="en-US" dirty="0"/>
              <a:t> </a:t>
            </a:r>
            <a:r>
              <a:rPr lang="en-GB" altLang="en-US" dirty="0" err="1"/>
              <a:t>meetmeid</a:t>
            </a:r>
            <a:r>
              <a:rPr lang="en-GB" altLang="en-US" dirty="0"/>
              <a:t>, mis on </a:t>
            </a:r>
            <a:r>
              <a:rPr lang="en-GB" altLang="en-US" dirty="0" err="1"/>
              <a:t>kasutusele</a:t>
            </a:r>
            <a:r>
              <a:rPr lang="en-GB" altLang="en-US" dirty="0"/>
              <a:t> </a:t>
            </a:r>
            <a:r>
              <a:rPr lang="en-GB" altLang="en-US" dirty="0" err="1"/>
              <a:t>võetud</a:t>
            </a:r>
            <a:r>
              <a:rPr lang="en-GB" altLang="en-US" dirty="0"/>
              <a:t>, et </a:t>
            </a:r>
            <a:r>
              <a:rPr lang="en-GB" altLang="en-US" dirty="0" err="1"/>
              <a:t>vähendada</a:t>
            </a:r>
            <a:r>
              <a:rPr lang="en-GB" altLang="en-US" dirty="0"/>
              <a:t> </a:t>
            </a:r>
            <a:r>
              <a:rPr lang="en-GB" altLang="en-US" dirty="0" err="1"/>
              <a:t>logistika</a:t>
            </a:r>
            <a:r>
              <a:rPr lang="en-GB" altLang="en-US" dirty="0"/>
              <a:t> </a:t>
            </a:r>
            <a:r>
              <a:rPr lang="en-GB" altLang="en-US" dirty="0" err="1"/>
              <a:t>kahjulikku</a:t>
            </a:r>
            <a:r>
              <a:rPr lang="en-GB" altLang="en-US" dirty="0"/>
              <a:t> </a:t>
            </a:r>
            <a:r>
              <a:rPr lang="en-GB" altLang="en-US" dirty="0" err="1"/>
              <a:t>mõju</a:t>
            </a:r>
            <a:r>
              <a:rPr lang="en-GB" altLang="en-US" dirty="0"/>
              <a:t> </a:t>
            </a:r>
            <a:r>
              <a:rPr lang="en-GB" altLang="en-US" dirty="0" err="1"/>
              <a:t>keskkonnale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GB" altLang="en-US" dirty="0" err="1"/>
              <a:t>Nimetame</a:t>
            </a:r>
            <a:r>
              <a:rPr lang="en-GB" altLang="en-US" dirty="0"/>
              <a:t> need </a:t>
            </a:r>
            <a:r>
              <a:rPr lang="en-GB" altLang="en-US" dirty="0" err="1"/>
              <a:t>võimalikud</a:t>
            </a:r>
            <a:r>
              <a:rPr lang="en-GB" altLang="en-US" dirty="0"/>
              <a:t> </a:t>
            </a:r>
            <a:r>
              <a:rPr lang="en-GB" altLang="en-US" dirty="0" err="1"/>
              <a:t>meetmed</a:t>
            </a:r>
            <a:r>
              <a:rPr lang="en-GB" altLang="en-US" dirty="0"/>
              <a:t> </a:t>
            </a:r>
            <a:r>
              <a:rPr lang="en-GB" altLang="en-US" dirty="0" err="1"/>
              <a:t>ja</a:t>
            </a:r>
            <a:r>
              <a:rPr lang="en-GB" altLang="en-US" dirty="0"/>
              <a:t> </a:t>
            </a:r>
            <a:r>
              <a:rPr lang="en-GB" altLang="en-US" dirty="0" err="1"/>
              <a:t>liigitame</a:t>
            </a:r>
            <a:r>
              <a:rPr lang="en-GB" altLang="en-US" dirty="0"/>
              <a:t> </a:t>
            </a:r>
            <a:r>
              <a:rPr lang="en-GB" altLang="en-US" dirty="0" err="1"/>
              <a:t>kategooriatesse</a:t>
            </a:r>
            <a:r>
              <a:rPr lang="en-GB" altLang="en-US" dirty="0"/>
              <a:t>.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33961-CEA5-4C47-8545-32B9EAA454E8}"/>
              </a:ext>
            </a:extLst>
          </p:cNvPr>
          <p:cNvSpPr txBox="1"/>
          <p:nvPr/>
        </p:nvSpPr>
        <p:spPr>
          <a:xfrm>
            <a:off x="373819" y="337919"/>
            <a:ext cx="6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/>
              <a:t>Mis on roheline logistika?</a:t>
            </a:r>
            <a:endParaRPr lang="en-US" sz="3600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2">
            <a:extLst>
              <a:ext uri="{FF2B5EF4-FFF2-40B4-BE49-F238E27FC236}">
                <a16:creationId xmlns:a16="http://schemas.microsoft.com/office/drawing/2014/main" id="{5B6CBABA-108D-4113-A80A-92A57CE84E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"/>
            <a:ext cx="9527177" cy="5865223"/>
            <a:chOff x="827584" y="824175"/>
            <a:chExt cx="7992888" cy="449502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FFC78AB8-FC9C-4DEB-8BF8-7E42C46EED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0659374"/>
                </p:ext>
              </p:extLst>
            </p:nvPr>
          </p:nvGraphicFramePr>
          <p:xfrm>
            <a:off x="827584" y="824175"/>
            <a:ext cx="7992888" cy="2952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2292" name="Group 11">
              <a:extLst>
                <a:ext uri="{FF2B5EF4-FFF2-40B4-BE49-F238E27FC236}">
                  <a16:creationId xmlns:a16="http://schemas.microsoft.com/office/drawing/2014/main" id="{F14F29BB-32E2-430C-AAFB-9EBBD49D4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4005063"/>
              <a:ext cx="7992888" cy="1314139"/>
              <a:chOff x="827584" y="4005063"/>
              <a:chExt cx="7992888" cy="1314139"/>
            </a:xfrm>
          </p:grpSpPr>
          <p:pic>
            <p:nvPicPr>
              <p:cNvPr id="12293" name="Picture 4">
                <a:extLst>
                  <a:ext uri="{FF2B5EF4-FFF2-40B4-BE49-F238E27FC236}">
                    <a16:creationId xmlns:a16="http://schemas.microsoft.com/office/drawing/2014/main" id="{6B54A133-C284-465C-A238-2FD026819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005063"/>
                <a:ext cx="1972800" cy="1314139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4" name="Picture 5">
                <a:extLst>
                  <a:ext uri="{FF2B5EF4-FFF2-40B4-BE49-F238E27FC236}">
                    <a16:creationId xmlns:a16="http://schemas.microsoft.com/office/drawing/2014/main" id="{D9BD8BCD-B21A-4282-8492-DD99DD0A8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808" y="4005064"/>
                <a:ext cx="1973673" cy="129614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2295" name="Picture 9">
                <a:extLst>
                  <a:ext uri="{FF2B5EF4-FFF2-40B4-BE49-F238E27FC236}">
                    <a16:creationId xmlns:a16="http://schemas.microsoft.com/office/drawing/2014/main" id="{CBBAC31A-94A3-49DA-884D-79C98C793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005064"/>
                <a:ext cx="2016224" cy="1296144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6" name="Picture 10">
                <a:extLst>
                  <a:ext uri="{FF2B5EF4-FFF2-40B4-BE49-F238E27FC236}">
                    <a16:creationId xmlns:a16="http://schemas.microsoft.com/office/drawing/2014/main" id="{F006BCEB-C348-4DBF-B212-21E1F8844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4005064"/>
                <a:ext cx="1944216" cy="1296144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>
            <a:extLst>
              <a:ext uri="{FF2B5EF4-FFF2-40B4-BE49-F238E27FC236}">
                <a16:creationId xmlns:a16="http://schemas.microsoft.com/office/drawing/2014/main" id="{B2004CEE-6F83-4E50-B020-45190072012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20337"/>
            <a:ext cx="9296400" cy="5410200"/>
            <a:chOff x="827584" y="1052736"/>
            <a:chExt cx="7992889" cy="4248473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7E6F3E33-F423-4CB9-928E-F35C21D0DD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7234120"/>
                </p:ext>
              </p:extLst>
            </p:nvPr>
          </p:nvGraphicFramePr>
          <p:xfrm>
            <a:off x="827584" y="1052736"/>
            <a:ext cx="7992888" cy="2952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3316" name="Group 11">
              <a:extLst>
                <a:ext uri="{FF2B5EF4-FFF2-40B4-BE49-F238E27FC236}">
                  <a16:creationId xmlns:a16="http://schemas.microsoft.com/office/drawing/2014/main" id="{E38C7081-3FC4-4666-8785-3A1AB428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4005064"/>
              <a:ext cx="7992889" cy="1296145"/>
              <a:chOff x="827584" y="4005064"/>
              <a:chExt cx="7992889" cy="1296145"/>
            </a:xfrm>
          </p:grpSpPr>
          <p:pic>
            <p:nvPicPr>
              <p:cNvPr id="13317" name="Picture 2">
                <a:extLst>
                  <a:ext uri="{FF2B5EF4-FFF2-40B4-BE49-F238E27FC236}">
                    <a16:creationId xmlns:a16="http://schemas.microsoft.com/office/drawing/2014/main" id="{25BF286F-7ED1-4B85-BA07-173D33BA1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005064"/>
                <a:ext cx="2016224" cy="12961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8" name="Picture 6">
                <a:extLst>
                  <a:ext uri="{FF2B5EF4-FFF2-40B4-BE49-F238E27FC236}">
                    <a16:creationId xmlns:a16="http://schemas.microsoft.com/office/drawing/2014/main" id="{4EE77F25-8286-4966-B677-594419A35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808" y="4005065"/>
                <a:ext cx="2016224" cy="12961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9" name="Picture 7">
                <a:extLst>
                  <a:ext uri="{FF2B5EF4-FFF2-40B4-BE49-F238E27FC236}">
                    <a16:creationId xmlns:a16="http://schemas.microsoft.com/office/drawing/2014/main" id="{602824CF-75DD-4259-9EA3-57AB657AC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005064"/>
                <a:ext cx="1944216" cy="12961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20" name="Picture 8">
                <a:extLst>
                  <a:ext uri="{FF2B5EF4-FFF2-40B4-BE49-F238E27FC236}">
                    <a16:creationId xmlns:a16="http://schemas.microsoft.com/office/drawing/2014/main" id="{B54B37F4-FC9D-4933-A0D8-8A17A2C65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9" y="4005064"/>
                <a:ext cx="2016224" cy="12961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DED5B7-A629-42F3-A145-8C1131A42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525595"/>
              </p:ext>
            </p:extLst>
          </p:nvPr>
        </p:nvGraphicFramePr>
        <p:xfrm>
          <a:off x="1447800" y="332656"/>
          <a:ext cx="8915400" cy="378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3" name="Picture 4">
            <a:extLst>
              <a:ext uri="{FF2B5EF4-FFF2-40B4-BE49-F238E27FC236}">
                <a16:creationId xmlns:a16="http://schemas.microsoft.com/office/drawing/2014/main" id="{A11D20DF-BCB9-474D-A438-74EBA8A41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6088063" cy="2590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07AC06-53BE-484A-A252-29AA5FED8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19722"/>
              </p:ext>
            </p:extLst>
          </p:nvPr>
        </p:nvGraphicFramePr>
        <p:xfrm>
          <a:off x="447870" y="967727"/>
          <a:ext cx="10338319" cy="575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6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3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97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Rahvusvaheliste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jaotusevedude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strateegia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Ladustamine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rohelised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hooned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Tagastus-logistika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Pakendamine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Ettevõtte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sisemised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protsessid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Koostöö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klientidega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teiste</a:t>
                      </a:r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huvigruppidega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44" marR="91444" marT="45694" marB="4569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77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DHL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Elektri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hübriidautod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Keskkkonna</a:t>
                      </a:r>
                      <a:r>
                        <a:rPr lang="en-US" sz="1400" dirty="0"/>
                        <a:t>-</a:t>
                      </a:r>
                    </a:p>
                    <a:p>
                      <a:r>
                        <a:rPr lang="en-US" sz="1400" dirty="0" err="1"/>
                        <a:t>näitajate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mõõdikud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Rohelise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logistika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programmid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koostöös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klientidega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560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DB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Schenker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Logistics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Intermodaalne</a:t>
                      </a:r>
                      <a:r>
                        <a:rPr lang="en-US" sz="1400" dirty="0"/>
                        <a:t> transport, eco-driving </a:t>
                      </a:r>
                      <a:r>
                        <a:rPr lang="en-US" sz="1400" dirty="0" err="1"/>
                        <a:t>kursused</a:t>
                      </a:r>
                      <a:r>
                        <a:rPr lang="en-US" sz="1400" dirty="0"/>
                        <a:t>, 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Päikesepaneelid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tuuleenergia</a:t>
                      </a:r>
                      <a:r>
                        <a:rPr lang="en-US" sz="1400" dirty="0"/>
                        <a:t>, vee </a:t>
                      </a:r>
                      <a:r>
                        <a:rPr lang="en-US" sz="1400" dirty="0" err="1"/>
                        <a:t>korduvkasutus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Teise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ringi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kontoririist-vara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EcoTransitIT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veokilomeetrite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kalkulaator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Keskkonnasõbralike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hangete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korraldamine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koostöös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klientidega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8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GEODIS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Keskkonnasõbralikud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sõidukid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Energiasäästlikud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hooned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Roheliste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praktikate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koolitused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694" marB="4569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8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UPS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Alternatiivkütuste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kasutus</a:t>
                      </a:r>
                      <a:r>
                        <a:rPr lang="en-US" sz="1400" dirty="0"/>
                        <a:t>(CNG, LNG, </a:t>
                      </a:r>
                      <a:r>
                        <a:rPr lang="en-US" sz="1400" dirty="0" err="1"/>
                        <a:t>elekter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Nõudlusele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vastav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pakendamine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GPS </a:t>
                      </a:r>
                      <a:r>
                        <a:rPr lang="en-US" sz="1400" dirty="0" err="1"/>
                        <a:t>kasutus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Kliendikoolitused</a:t>
                      </a:r>
                      <a:endParaRPr lang="en-US" sz="1400" dirty="0"/>
                    </a:p>
                  </a:txBody>
                  <a:tcPr marL="91444" marR="91444" marT="45694" marB="4569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461" name="Straight Arrow Connector 15">
            <a:extLst>
              <a:ext uri="{FF2B5EF4-FFF2-40B4-BE49-F238E27FC236}">
                <a16:creationId xmlns:a16="http://schemas.microsoft.com/office/drawing/2014/main" id="{5F8CF0D4-0328-43F1-8A44-3D3A9E741F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2538" y="36449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6C6D76-4873-1D9B-3292-AAD067F8FFEA}"/>
              </a:ext>
            </a:extLst>
          </p:cNvPr>
          <p:cNvSpPr txBox="1"/>
          <p:nvPr/>
        </p:nvSpPr>
        <p:spPr>
          <a:xfrm>
            <a:off x="298580" y="193288"/>
            <a:ext cx="589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/>
              <a:t>Praktilised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lahendused</a:t>
            </a:r>
            <a:endParaRPr lang="en-US" sz="3200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7774</TotalTime>
  <Words>519</Words>
  <Application>Microsoft Office PowerPoint</Application>
  <PresentationFormat>Widescreen</PresentationFormat>
  <Paragraphs>95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Book Antiqua</vt:lpstr>
      <vt:lpstr>Calibri</vt:lpstr>
      <vt:lpstr>Calibri Light</vt:lpstr>
      <vt:lpstr>Times New Roman</vt:lpstr>
      <vt:lpstr>Office Theme</vt:lpstr>
      <vt:lpstr>1_Office Theme</vt:lpstr>
      <vt:lpstr>“Jatkusuutlik logistika“ II Kestlik transport ja laoprotsesside haldamine  </vt:lpstr>
      <vt:lpstr>Sisukord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Veoringide ja koormate optimiseerimine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Janek Popell</dc:creator>
  <cp:lastModifiedBy>Janek Popell</cp:lastModifiedBy>
  <cp:revision>2</cp:revision>
  <dcterms:created xsi:type="dcterms:W3CDTF">2025-06-16T11:08:08Z</dcterms:created>
  <dcterms:modified xsi:type="dcterms:W3CDTF">2025-09-16T06:38:25Z</dcterms:modified>
</cp:coreProperties>
</file>