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7"/>
  </p:notesMasterIdLst>
  <p:sldIdLst>
    <p:sldId id="256" r:id="rId2"/>
    <p:sldId id="257" r:id="rId3"/>
    <p:sldId id="258" r:id="rId4"/>
    <p:sldId id="259" r:id="rId5"/>
    <p:sldId id="260" r:id="rId6"/>
    <p:sldId id="302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301" r:id="rId15"/>
    <p:sldId id="295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8" r:id="rId25"/>
    <p:sldId id="277" r:id="rId26"/>
    <p:sldId id="279" r:id="rId27"/>
    <p:sldId id="280" r:id="rId28"/>
    <p:sldId id="281" r:id="rId29"/>
    <p:sldId id="282" r:id="rId30"/>
    <p:sldId id="283" r:id="rId31"/>
    <p:sldId id="284" r:id="rId32"/>
    <p:sldId id="300" r:id="rId33"/>
    <p:sldId id="285" r:id="rId34"/>
    <p:sldId id="286" r:id="rId35"/>
    <p:sldId id="287" r:id="rId36"/>
    <p:sldId id="296" r:id="rId37"/>
    <p:sldId id="288" r:id="rId38"/>
    <p:sldId id="289" r:id="rId39"/>
    <p:sldId id="290" r:id="rId40"/>
    <p:sldId id="291" r:id="rId41"/>
    <p:sldId id="292" r:id="rId42"/>
    <p:sldId id="293" r:id="rId43"/>
    <p:sldId id="299" r:id="rId44"/>
    <p:sldId id="297" r:id="rId45"/>
    <p:sldId id="294" r:id="rId46"/>
  </p:sldIdLst>
  <p:sldSz cx="9144000" cy="6858000" type="screen4x3"/>
  <p:notesSz cx="6797675" cy="9926638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DD9C1-202C-4D95-8A11-A209CE972B04}" type="datetimeFigureOut">
              <a:rPr lang="et-EE" smtClean="0"/>
              <a:pPr/>
              <a:t>22.09.2025</a:t>
            </a:fld>
            <a:endParaRPr lang="et-E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CF799-B58E-47E4-AB98-0521F9BDE258}" type="slidenum">
              <a:rPr lang="et-EE" smtClean="0"/>
              <a:pPr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46488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 descr="C:\Documents and Settings\Kristiina\Desktop\KOOL\kooli sümboolika\all.jpg"/>
          <p:cNvPicPr>
            <a:picLocks noChangeAspect="1" noChangeArrowheads="1"/>
          </p:cNvPicPr>
          <p:nvPr/>
        </p:nvPicPr>
        <p:blipFill>
          <a:blip r:embed="rId2"/>
          <a:srcRect l="12408"/>
          <a:stretch>
            <a:fillRect/>
          </a:stretch>
        </p:blipFill>
        <p:spPr bwMode="auto">
          <a:xfrm>
            <a:off x="0" y="1192213"/>
            <a:ext cx="9144000" cy="566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838200" y="2133600"/>
            <a:ext cx="7772400" cy="1143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886200" y="3962400"/>
            <a:ext cx="394335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8.03.2013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F11854-680B-48BC-95E8-45EBE5B317B3}" type="slidenum">
              <a:rPr lang="et-EE" smtClean="0"/>
              <a:pPr/>
              <a:t>‹#›</a:t>
            </a:fld>
            <a:endParaRPr lang="et-E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t-EE" noProof="0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896100" y="381000"/>
            <a:ext cx="1943100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676900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8.03.2013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11854-680B-48BC-95E8-45EBE5B317B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8.03.2013</a:t>
            </a:r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11854-680B-48BC-95E8-45EBE5B317B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1066800" y="1676400"/>
            <a:ext cx="3810000" cy="4540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5029200" y="1676400"/>
            <a:ext cx="3810000" cy="4540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8.03.2013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11854-680B-48BC-95E8-45EBE5B317B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ti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8.03.2013</a:t>
            </a:r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11854-680B-48BC-95E8-45EBE5B317B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8.03.2013</a:t>
            </a:r>
          </a:p>
        </p:txBody>
      </p:sp>
      <p:sp>
        <p:nvSpPr>
          <p:cNvPr id="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11854-680B-48BC-95E8-45EBE5B317B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8.03.2013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Siiri Luts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11854-680B-48BC-95E8-45EBE5B317B3}" type="slidenum">
              <a:rPr lang="et-EE" smtClean="0"/>
              <a:pPr/>
              <a:t>‹#›</a:t>
            </a:fld>
            <a:endParaRPr lang="et-E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4" descr="C:\Documents and Settings\Kristiina\Desktop\KOOL\kooli sümboolika\all.jpg"/>
          <p:cNvPicPr>
            <a:picLocks noChangeAspect="1" noChangeArrowheads="1"/>
          </p:cNvPicPr>
          <p:nvPr/>
        </p:nvPicPr>
        <p:blipFill>
          <a:blip r:embed="rId14"/>
          <a:srcRect l="12408"/>
          <a:stretch>
            <a:fillRect/>
          </a:stretch>
        </p:blipFill>
        <p:spPr bwMode="auto">
          <a:xfrm>
            <a:off x="2057400" y="2466975"/>
            <a:ext cx="7086600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8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676400"/>
            <a:ext cx="7772400" cy="454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t-EE"/>
              <a:t>8.03.2013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t-EE"/>
              <a:t>Siiri Luts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11854-680B-48BC-95E8-45EBE5B317B3}" type="slidenum">
              <a:rPr lang="et-EE" smtClean="0"/>
              <a:pPr/>
              <a:t>‹#›</a:t>
            </a:fld>
            <a:endParaRPr lang="et-E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457200" indent="-457200" algn="l" rtl="0" eaLnBrk="1" fontAlgn="base" hangingPunct="1">
        <a:spcBef>
          <a:spcPct val="20000"/>
        </a:spcBef>
        <a:spcAft>
          <a:spcPct val="0"/>
        </a:spcAft>
        <a:buClr>
          <a:srgbClr val="336600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1" fontAlgn="base" hangingPunct="1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214554"/>
            <a:ext cx="7772400" cy="1428760"/>
          </a:xfrm>
        </p:spPr>
        <p:txBody>
          <a:bodyPr/>
          <a:lstStyle/>
          <a:p>
            <a:r>
              <a:rPr lang="et-EE" dirty="0"/>
              <a:t>Kulude ja tulude arvestus finantsraamatupidamises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57884" y="4357694"/>
            <a:ext cx="2786082" cy="976306"/>
          </a:xfrm>
        </p:spPr>
        <p:txBody>
          <a:bodyPr/>
          <a:lstStyle/>
          <a:p>
            <a:r>
              <a:rPr lang="et-EE" dirty="0"/>
              <a:t>Siiri Luts, MA</a:t>
            </a:r>
          </a:p>
        </p:txBody>
      </p:sp>
      <p:pic>
        <p:nvPicPr>
          <p:cNvPr id="4" name="Picture 2" descr="an0079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142852"/>
            <a:ext cx="2357454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976298"/>
          </a:xfrm>
        </p:spPr>
        <p:txBody>
          <a:bodyPr/>
          <a:lstStyle/>
          <a:p>
            <a:r>
              <a:rPr lang="et-EE" dirty="0"/>
              <a:t>Kasumiaruanne – </a:t>
            </a:r>
            <a:r>
              <a:rPr lang="et-EE" sz="1800" dirty="0"/>
              <a:t>vt ka RTJ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Mõlemad   Eestis   kasutatavad   kasumiaruande   skeemid   on   mitme- astmelised. </a:t>
            </a:r>
          </a:p>
          <a:p>
            <a:r>
              <a:rPr lang="et-EE" dirty="0"/>
              <a:t>Ettevõtte töö tulemuslikkus esitatakse mitme etapina – ärikasum, kasum majandustegevusest, kasum enne tulumaksustamist ja puhaskasum.</a:t>
            </a:r>
          </a:p>
          <a:p>
            <a:pPr>
              <a:buNone/>
            </a:pPr>
            <a:r>
              <a:rPr lang="et-EE" dirty="0"/>
              <a:t> 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10</a:t>
            </a:fld>
            <a:endParaRPr lang="et-E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Skeem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t-EE" sz="2400" b="1" dirty="0"/>
              <a:t>Müügitulu </a:t>
            </a:r>
            <a:r>
              <a:rPr lang="et-EE" sz="2400" dirty="0"/>
              <a:t>+ Muud äritulud </a:t>
            </a:r>
            <a:r>
              <a:rPr lang="et-EE" sz="2400" u="sng" dirty="0"/>
              <a:t>+</a:t>
            </a:r>
            <a:r>
              <a:rPr lang="et-EE" sz="2400" dirty="0"/>
              <a:t> Valmis- ja lõpetamata</a:t>
            </a:r>
          </a:p>
          <a:p>
            <a:pPr>
              <a:buNone/>
            </a:pPr>
            <a:r>
              <a:rPr lang="et-EE" sz="2400" dirty="0"/>
              <a:t>toodangu jääkide muutus + Kapitaliseeritud väljaminekud</a:t>
            </a:r>
          </a:p>
          <a:p>
            <a:pPr>
              <a:buNone/>
            </a:pPr>
            <a:r>
              <a:rPr lang="et-EE" sz="2400" dirty="0"/>
              <a:t>oma tarbeks põhivara valmistamisel – Kaubad, toore, materjal</a:t>
            </a:r>
          </a:p>
          <a:p>
            <a:pPr>
              <a:buNone/>
            </a:pPr>
            <a:r>
              <a:rPr lang="et-EE" sz="2400" dirty="0"/>
              <a:t>ja  teenused  -  Muud  tegevuskulud  –  Tööjõukulud  </a:t>
            </a:r>
          </a:p>
          <a:p>
            <a:pPr>
              <a:buNone/>
            </a:pPr>
            <a:r>
              <a:rPr lang="et-EE" sz="2400" dirty="0"/>
              <a:t>Põhivara  kulum  ja väärtuse langus - Muud ärikulud =</a:t>
            </a:r>
          </a:p>
          <a:p>
            <a:pPr>
              <a:buNone/>
            </a:pPr>
            <a:r>
              <a:rPr lang="et-EE" sz="2400" b="1" dirty="0"/>
              <a:t>ÄRIKASUM </a:t>
            </a:r>
            <a:r>
              <a:rPr lang="et-EE" sz="2400" dirty="0"/>
              <a:t>+ Finantstulud ja finantskulud = </a:t>
            </a:r>
            <a:r>
              <a:rPr lang="et-EE" sz="2400" b="1" dirty="0"/>
              <a:t>KASUM</a:t>
            </a:r>
          </a:p>
          <a:p>
            <a:pPr>
              <a:buNone/>
            </a:pPr>
            <a:r>
              <a:rPr lang="et-EE" sz="2400" b="1" dirty="0"/>
              <a:t>MAJANDUSTEGEVUSEST	=	KASUM</a:t>
            </a:r>
          </a:p>
          <a:p>
            <a:pPr>
              <a:buNone/>
            </a:pPr>
            <a:r>
              <a:rPr lang="et-EE" sz="2400" b="1" dirty="0"/>
              <a:t>ENNE	TULU- MAKSUSTAMIST – </a:t>
            </a:r>
            <a:r>
              <a:rPr lang="et-EE" sz="2400" dirty="0"/>
              <a:t>Tulumaks </a:t>
            </a:r>
            <a:r>
              <a:rPr lang="et-EE" sz="2400" b="1" dirty="0"/>
              <a:t>=</a:t>
            </a:r>
          </a:p>
          <a:p>
            <a:pPr>
              <a:buNone/>
            </a:pPr>
            <a:r>
              <a:rPr lang="et-EE" sz="2400" b="1" dirty="0"/>
              <a:t>ARUANDEAASTA PUHASKASUM</a:t>
            </a:r>
            <a:endParaRPr lang="et-EE" sz="2400" dirty="0"/>
          </a:p>
          <a:p>
            <a:pPr>
              <a:buNone/>
            </a:pPr>
            <a:r>
              <a:rPr lang="et-EE" dirty="0"/>
              <a:t> 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11</a:t>
            </a:fld>
            <a:endParaRPr lang="et-E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690546"/>
          </a:xfrm>
        </p:spPr>
        <p:txBody>
          <a:bodyPr/>
          <a:lstStyle/>
          <a:p>
            <a:r>
              <a:rPr lang="et-EE" dirty="0"/>
              <a:t>Skeem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214422"/>
            <a:ext cx="7910538" cy="5002228"/>
          </a:xfrm>
        </p:spPr>
        <p:txBody>
          <a:bodyPr/>
          <a:lstStyle/>
          <a:p>
            <a:r>
              <a:rPr lang="et-EE" b="1" dirty="0"/>
              <a:t>Müügitulu </a:t>
            </a:r>
            <a:r>
              <a:rPr lang="et-EE" dirty="0"/>
              <a:t>–  Müüdud  toodangu  (kaupade,  teenuste)  kulu  =  BRUTOKASUM  – Turustuskulud – Üldhalduskulud + Muud äritulud – Muud ärikulud = ÄRIKASUM + Finantstulud ja finantskulud =  KASUM MAJANDUSTEGEVUSEST = KASUM ENNE  TULUMAKSUSTAMIST  –   Tulumaks   =  ARUANDEAASTA  PUHAS- KASUM</a:t>
            </a:r>
          </a:p>
          <a:p>
            <a:pPr>
              <a:buNone/>
            </a:pP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12</a:t>
            </a:fld>
            <a:endParaRPr lang="et-EE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8662" y="357166"/>
            <a:ext cx="7910538" cy="1000132"/>
          </a:xfrm>
        </p:spPr>
        <p:txBody>
          <a:bodyPr/>
          <a:lstStyle/>
          <a:p>
            <a:r>
              <a:rPr lang="et-EE" dirty="0"/>
              <a:t>Tulude ja kulude vastavuse printsiip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28736"/>
            <a:ext cx="7772400" cy="4787914"/>
          </a:xfrm>
        </p:spPr>
        <p:txBody>
          <a:bodyPr/>
          <a:lstStyle/>
          <a:p>
            <a:r>
              <a:rPr lang="et-EE" dirty="0"/>
              <a:t>Aruandeperioodi tuludest arvatakse maha nendesamade tulude tekkega seotud kulud.</a:t>
            </a:r>
          </a:p>
          <a:p>
            <a:r>
              <a:rPr lang="et-EE" dirty="0"/>
              <a:t>Väljaminekuid, millele vastavad tulud tekivad mingil muul perioodil, kajastatakse kuluna samal perioodil, mil tekivad nendega seotud tulud.</a:t>
            </a:r>
          </a:p>
          <a:p>
            <a:r>
              <a:rPr lang="et-EE" dirty="0"/>
              <a:t>Finantsaruannetes esitamise viisi järgi</a:t>
            </a:r>
          </a:p>
          <a:p>
            <a:pPr lvl="1"/>
            <a:r>
              <a:rPr lang="et-EE" dirty="0"/>
              <a:t>Lõpetatud kulud</a:t>
            </a:r>
          </a:p>
          <a:p>
            <a:pPr lvl="1"/>
            <a:r>
              <a:rPr lang="et-EE" dirty="0"/>
              <a:t>Jätkuvad e lõpetamata kulud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13</a:t>
            </a:fld>
            <a:endParaRPr lang="et-EE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671736"/>
          </a:xfrm>
        </p:spPr>
        <p:txBody>
          <a:bodyPr/>
          <a:lstStyle/>
          <a:p>
            <a:r>
              <a:rPr lang="et-EE" dirty="0"/>
              <a:t>Skeemide võrdlus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56940"/>
              </p:ext>
            </p:extLst>
          </p:nvPr>
        </p:nvGraphicFramePr>
        <p:xfrm>
          <a:off x="467544" y="1124744"/>
          <a:ext cx="8178130" cy="488109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381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69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SKEEM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SKEEM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Müügitulu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Müügitulu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  <a:latin typeface="Times New Roman"/>
                          <a:ea typeface="Times New Roman"/>
                        </a:rPr>
                        <a:t>Muud äritulud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Müüdud toodangu (kaupade, teenuste) kulu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PM toodangu varude muutus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BRUTOKASUM (kahjum)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5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Kasum/kahjum bioloogiliselt varalt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Turustuskulud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Valmis ja lõpetamata toodangu varude muutus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Üldhalduskulud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Kapitaliseeritud väljaminekud mat pv valmistamiseks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Muud äritulud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Kaubad, toore, materjal ja teenused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Muud ärikulud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  <a:latin typeface="Times New Roman"/>
                          <a:ea typeface="Times New Roman"/>
                        </a:rPr>
                        <a:t>Mitmesugused tegevuskulud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Tööjõukulud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Põhivara kulum ja väärtuse langus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Olulised käibevara allahindlused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Muud ärikulud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ÄRIKASUM (kahjum)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ÄRIKASUM (kahjum)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  <a:latin typeface="Times New Roman"/>
                          <a:ea typeface="Times New Roman"/>
                        </a:rPr>
                        <a:t>Finantstulud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  <a:latin typeface="Times New Roman"/>
                          <a:ea typeface="Times New Roman"/>
                        </a:rPr>
                        <a:t> Finantskulud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  <a:latin typeface="Times New Roman"/>
                          <a:ea typeface="Times New Roman"/>
                        </a:rPr>
                        <a:t>Finantstulud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  <a:latin typeface="Times New Roman"/>
                          <a:ea typeface="Times New Roman"/>
                        </a:rPr>
                        <a:t>Finantskulud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Tulumaks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Tulumaks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95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Times New Roman"/>
                          <a:ea typeface="Times New Roman"/>
                        </a:rPr>
                        <a:t>ARUANDEAASTA KASUM (kahjum)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  <a:latin typeface="Times New Roman"/>
                          <a:ea typeface="Times New Roman"/>
                        </a:rPr>
                        <a:t>ARUANDEAASTA KASUM (kahjum)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14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745709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1143008"/>
          </a:xfrm>
        </p:spPr>
        <p:txBody>
          <a:bodyPr/>
          <a:lstStyle/>
          <a:p>
            <a:r>
              <a:rPr lang="et-EE" dirty="0"/>
              <a:t>Kulude kontod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14488"/>
            <a:ext cx="7772400" cy="4502162"/>
          </a:xfrm>
        </p:spPr>
        <p:txBody>
          <a:bodyPr/>
          <a:lstStyle/>
          <a:p>
            <a:r>
              <a:rPr lang="et-EE" dirty="0"/>
              <a:t>Sisult aktiva kontod</a:t>
            </a:r>
          </a:p>
          <a:p>
            <a:r>
              <a:rPr lang="et-EE" dirty="0"/>
              <a:t>Puudub AS ja LS</a:t>
            </a:r>
          </a:p>
          <a:p>
            <a:r>
              <a:rPr lang="et-EE" dirty="0"/>
              <a:t>Deebetis arvestatakse kulude suurenemist</a:t>
            </a:r>
          </a:p>
          <a:p>
            <a:r>
              <a:rPr lang="et-EE" dirty="0"/>
              <a:t>Kreeditis arvestatakse kulude vähenemist ja sulgemist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15</a:t>
            </a:fld>
            <a:endParaRPr lang="et-EE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214290"/>
            <a:ext cx="8053414" cy="785818"/>
          </a:xfrm>
        </p:spPr>
        <p:txBody>
          <a:bodyPr/>
          <a:lstStyle/>
          <a:p>
            <a:r>
              <a:rPr lang="et-EE" sz="4000" dirty="0"/>
              <a:t>Kulude kontod skeemi 2 koostamiseks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142984"/>
            <a:ext cx="8053414" cy="5073666"/>
          </a:xfrm>
        </p:spPr>
        <p:txBody>
          <a:bodyPr/>
          <a:lstStyle/>
          <a:p>
            <a:r>
              <a:rPr lang="et-EE" sz="2800" dirty="0"/>
              <a:t>TOOTMISKULUD - ei kajastata kasumiaruande skeemis 2</a:t>
            </a:r>
          </a:p>
          <a:p>
            <a:r>
              <a:rPr lang="et-EE" sz="2800" dirty="0"/>
              <a:t>TOOTMISE ÜLDKULUD - ei kajastata kasumiaruande skeemis 2 </a:t>
            </a:r>
          </a:p>
          <a:p>
            <a:pPr lvl="1"/>
            <a:r>
              <a:rPr lang="et-EE" dirty="0"/>
              <a:t>MÜÜDUD TOODETE, KAUPADE JA TEENUSTE KULUD </a:t>
            </a:r>
            <a:r>
              <a:rPr lang="et-EE" i="1" dirty="0"/>
              <a:t>EHK MÜÜGIKULU</a:t>
            </a:r>
          </a:p>
          <a:p>
            <a:pPr lvl="1"/>
            <a:r>
              <a:rPr lang="et-EE" dirty="0"/>
              <a:t>TURUSTUSKULUD</a:t>
            </a:r>
          </a:p>
          <a:p>
            <a:pPr lvl="1"/>
            <a:r>
              <a:rPr lang="et-EE" dirty="0"/>
              <a:t>ÜLDHALDUSKULUD</a:t>
            </a:r>
          </a:p>
          <a:p>
            <a:pPr lvl="1"/>
            <a:r>
              <a:rPr lang="et-EE" dirty="0"/>
              <a:t>MUUD ÄRIKULUD</a:t>
            </a:r>
          </a:p>
          <a:p>
            <a:pPr lvl="1"/>
            <a:r>
              <a:rPr lang="et-EE" dirty="0"/>
              <a:t>FINANTSKULUD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16</a:t>
            </a:fld>
            <a:endParaRPr lang="et-EE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857256"/>
          </a:xfrm>
        </p:spPr>
        <p:txBody>
          <a:bodyPr/>
          <a:lstStyle/>
          <a:p>
            <a:r>
              <a:rPr lang="et-EE" dirty="0"/>
              <a:t>TOOTMISE OTSEKULUD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14422"/>
            <a:ext cx="7772400" cy="5002228"/>
          </a:xfrm>
        </p:spPr>
        <p:txBody>
          <a:bodyPr/>
          <a:lstStyle/>
          <a:p>
            <a:r>
              <a:rPr lang="et-EE" b="1" dirty="0"/>
              <a:t>vajalik ettevõtte siseseks arvestuseks,</a:t>
            </a:r>
            <a:r>
              <a:rPr lang="et-EE" dirty="0"/>
              <a:t> on vahetult toodetele kulutatud toore, materjal, pooltooted ja detailid,  tehnoloogiline kütus, elekter, vesi, aur, tootmistööliste põhipalk ja lisatasu koos sotsiaalmaksuga ja töötuskindlustusmaksega ning muud kulud</a:t>
            </a:r>
          </a:p>
          <a:p>
            <a:pPr lvl="1"/>
            <a:r>
              <a:rPr lang="et-EE" dirty="0"/>
              <a:t>Tootmiskulud kajastatakse konto deebetis</a:t>
            </a:r>
          </a:p>
          <a:p>
            <a:pPr lvl="1"/>
            <a:r>
              <a:rPr lang="et-EE" dirty="0"/>
              <a:t>Kreediti kaudu võetakse arvele toodang ja suletakse konto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17</a:t>
            </a:fld>
            <a:endParaRPr lang="et-EE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642942"/>
          </a:xfrm>
        </p:spPr>
        <p:txBody>
          <a:bodyPr/>
          <a:lstStyle/>
          <a:p>
            <a:r>
              <a:rPr lang="et-EE" dirty="0"/>
              <a:t>TOOTMISE ÜLDKULUD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928670"/>
            <a:ext cx="8053414" cy="5357850"/>
          </a:xfrm>
        </p:spPr>
        <p:txBody>
          <a:bodyPr/>
          <a:lstStyle/>
          <a:p>
            <a:r>
              <a:rPr lang="et-EE" dirty="0"/>
              <a:t>ettevõtte siseseks kulude koondamiseks, mis suletakse perioodi lõpus tootmiskulude kontole selleks, et teada saada tegelikke tootmiskulusid ja vajadusel arvutada toodangu (teenuste) tegelikku omahinda.</a:t>
            </a:r>
          </a:p>
          <a:p>
            <a:pPr lvl="1"/>
            <a:r>
              <a:rPr lang="et-EE" dirty="0"/>
              <a:t>Deebetis toimub kulude arvestamine</a:t>
            </a:r>
          </a:p>
          <a:p>
            <a:pPr lvl="1"/>
            <a:r>
              <a:rPr lang="et-EE" dirty="0"/>
              <a:t>Kreediti kaudu toimub kulude jaotamine tootmise otsekulu analüütilistele kontodele, mille tulemusel konto sulgub</a:t>
            </a:r>
          </a:p>
          <a:p>
            <a:r>
              <a:rPr lang="et-EE" dirty="0">
                <a:solidFill>
                  <a:srgbClr val="FF0000"/>
                </a:solidFill>
              </a:rPr>
              <a:t>Ülesanne:</a:t>
            </a:r>
            <a:r>
              <a:rPr lang="et-EE" dirty="0"/>
              <a:t> tootmiskulude “tee” ka skeemi 2 ja bilanssi (konspektist)</a:t>
            </a:r>
          </a:p>
          <a:p>
            <a:pPr>
              <a:buNone/>
            </a:pP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dirty="0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18</a:t>
            </a:fld>
            <a:endParaRPr lang="et-EE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785818"/>
          </a:xfrm>
        </p:spPr>
        <p:txBody>
          <a:bodyPr/>
          <a:lstStyle/>
          <a:p>
            <a:br>
              <a:rPr lang="et-EE" dirty="0"/>
            </a:br>
            <a:r>
              <a:rPr lang="et-EE" b="1" dirty="0"/>
              <a:t> </a:t>
            </a:r>
            <a:r>
              <a:rPr lang="et-EE" dirty="0"/>
              <a:t>MÜÜGIKULU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142984"/>
            <a:ext cx="8410604" cy="5214974"/>
          </a:xfrm>
        </p:spPr>
        <p:txBody>
          <a:bodyPr/>
          <a:lstStyle/>
          <a:p>
            <a:r>
              <a:rPr lang="et-EE" dirty="0"/>
              <a:t> </a:t>
            </a:r>
            <a:r>
              <a:rPr lang="en-US" dirty="0" err="1"/>
              <a:t>Aruandeperioodil</a:t>
            </a:r>
            <a:r>
              <a:rPr lang="en-US" dirty="0"/>
              <a:t> </a:t>
            </a:r>
            <a:r>
              <a:rPr lang="en-US" dirty="0" err="1"/>
              <a:t>müüdud</a:t>
            </a:r>
            <a:r>
              <a:rPr lang="en-US" dirty="0"/>
              <a:t> </a:t>
            </a:r>
            <a:r>
              <a:rPr lang="en-US" dirty="0" err="1"/>
              <a:t>toodete</a:t>
            </a:r>
            <a:r>
              <a:rPr lang="en-US" dirty="0"/>
              <a:t>, </a:t>
            </a:r>
            <a:r>
              <a:rPr lang="en-US" dirty="0" err="1"/>
              <a:t>kaupade</a:t>
            </a:r>
            <a:r>
              <a:rPr lang="en-US" dirty="0"/>
              <a:t> ja </a:t>
            </a:r>
            <a:r>
              <a:rPr lang="en-US" dirty="0" err="1"/>
              <a:t>teenuste</a:t>
            </a:r>
            <a:r>
              <a:rPr lang="et-EE" dirty="0"/>
              <a:t> </a:t>
            </a:r>
            <a:r>
              <a:rPr lang="en-US" dirty="0" err="1"/>
              <a:t>maksumus</a:t>
            </a:r>
            <a:r>
              <a:rPr lang="en-US" dirty="0"/>
              <a:t> (</a:t>
            </a:r>
            <a:r>
              <a:rPr lang="en-US" dirty="0" err="1"/>
              <a:t>sh</a:t>
            </a:r>
            <a:r>
              <a:rPr lang="en-US" dirty="0"/>
              <a:t> </a:t>
            </a:r>
            <a:r>
              <a:rPr lang="en-US" dirty="0" err="1"/>
              <a:t>tootmistegevusega</a:t>
            </a:r>
            <a:r>
              <a:rPr lang="en-US" dirty="0"/>
              <a:t> </a:t>
            </a:r>
            <a:r>
              <a:rPr lang="en-US" dirty="0" err="1"/>
              <a:t>seotud</a:t>
            </a:r>
            <a:r>
              <a:rPr lang="en-US" dirty="0"/>
              <a:t> </a:t>
            </a:r>
            <a:r>
              <a:rPr lang="en-US" dirty="0" err="1"/>
              <a:t>põhivara</a:t>
            </a:r>
            <a:r>
              <a:rPr lang="en-US" dirty="0"/>
              <a:t> </a:t>
            </a:r>
            <a:r>
              <a:rPr lang="en-US" dirty="0" err="1"/>
              <a:t>amortisatsioonikulu</a:t>
            </a:r>
            <a:r>
              <a:rPr lang="en-US" dirty="0"/>
              <a:t>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allahindlused</a:t>
            </a:r>
            <a:r>
              <a:rPr lang="en-US" dirty="0"/>
              <a:t>)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tootmiskaod</a:t>
            </a:r>
            <a:r>
              <a:rPr lang="en-US" dirty="0"/>
              <a:t> ja </a:t>
            </a:r>
            <a:r>
              <a:rPr lang="en-US" dirty="0" err="1"/>
              <a:t>muud</a:t>
            </a:r>
            <a:r>
              <a:rPr lang="en-US" dirty="0"/>
              <a:t> </a:t>
            </a:r>
            <a:r>
              <a:rPr lang="en-US" dirty="0" err="1"/>
              <a:t>sarnased</a:t>
            </a:r>
            <a:r>
              <a:rPr lang="en-US" dirty="0"/>
              <a:t> </a:t>
            </a:r>
            <a:r>
              <a:rPr lang="en-US" dirty="0" err="1"/>
              <a:t>tootmiskulud</a:t>
            </a:r>
            <a:r>
              <a:rPr lang="en-US" dirty="0"/>
              <a:t>, </a:t>
            </a:r>
            <a:r>
              <a:rPr lang="en-US" dirty="0" err="1"/>
              <a:t>mida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t-EE" dirty="0"/>
              <a:t> </a:t>
            </a:r>
            <a:r>
              <a:rPr lang="en-US" dirty="0" err="1"/>
              <a:t>lülitata</a:t>
            </a:r>
            <a:r>
              <a:rPr lang="en-US" dirty="0"/>
              <a:t> </a:t>
            </a:r>
            <a:r>
              <a:rPr lang="en-US" dirty="0" err="1"/>
              <a:t>müüdud</a:t>
            </a:r>
            <a:r>
              <a:rPr lang="en-US" dirty="0"/>
              <a:t> </a:t>
            </a:r>
            <a:r>
              <a:rPr lang="en-US" dirty="0" err="1"/>
              <a:t>toodete</a:t>
            </a:r>
            <a:r>
              <a:rPr lang="en-US" dirty="0"/>
              <a:t> </a:t>
            </a:r>
            <a:r>
              <a:rPr lang="en-US" dirty="0" err="1"/>
              <a:t>maksumusse</a:t>
            </a:r>
            <a:r>
              <a:rPr lang="en-US" dirty="0"/>
              <a:t>. </a:t>
            </a:r>
            <a:endParaRPr lang="et-EE" dirty="0"/>
          </a:p>
          <a:p>
            <a:r>
              <a:rPr lang="en-US" dirty="0" err="1"/>
              <a:t>Müüdud</a:t>
            </a:r>
            <a:r>
              <a:rPr lang="en-US" dirty="0"/>
              <a:t> </a:t>
            </a:r>
            <a:r>
              <a:rPr lang="en-US" dirty="0" err="1"/>
              <a:t>toodangu</a:t>
            </a:r>
            <a:r>
              <a:rPr lang="en-US" dirty="0"/>
              <a:t> (</a:t>
            </a:r>
            <a:r>
              <a:rPr lang="en-US" dirty="0" err="1"/>
              <a:t>kaupade</a:t>
            </a:r>
            <a:r>
              <a:rPr lang="en-US" dirty="0"/>
              <a:t>, </a:t>
            </a:r>
            <a:r>
              <a:rPr lang="en-US" dirty="0" err="1"/>
              <a:t>teenuste</a:t>
            </a:r>
            <a:r>
              <a:rPr lang="en-US" dirty="0"/>
              <a:t>) </a:t>
            </a:r>
            <a:r>
              <a:rPr lang="en-US" dirty="0" err="1"/>
              <a:t>kulu</a:t>
            </a:r>
            <a:r>
              <a:rPr lang="en-US" dirty="0"/>
              <a:t> </a:t>
            </a:r>
            <a:r>
              <a:rPr lang="en-US" dirty="0" err="1"/>
              <a:t>arvestatakse</a:t>
            </a:r>
            <a:r>
              <a:rPr lang="en-US" dirty="0"/>
              <a:t> </a:t>
            </a:r>
            <a:r>
              <a:rPr lang="en-US" dirty="0" err="1"/>
              <a:t>samasugustest</a:t>
            </a:r>
            <a:r>
              <a:rPr lang="en-US" dirty="0"/>
              <a:t> </a:t>
            </a:r>
            <a:r>
              <a:rPr lang="en-US" dirty="0" err="1"/>
              <a:t>põhimõtetest</a:t>
            </a:r>
            <a:r>
              <a:rPr lang="en-US" dirty="0"/>
              <a:t> ja </a:t>
            </a:r>
            <a:r>
              <a:rPr lang="en-US" dirty="0" err="1"/>
              <a:t>kogustest</a:t>
            </a:r>
            <a:r>
              <a:rPr lang="en-US" dirty="0"/>
              <a:t> </a:t>
            </a:r>
            <a:r>
              <a:rPr lang="en-US" dirty="0" err="1"/>
              <a:t>lähtuvalt</a:t>
            </a:r>
            <a:r>
              <a:rPr lang="en-US" dirty="0"/>
              <a:t>, </a:t>
            </a:r>
            <a:r>
              <a:rPr lang="en-US" dirty="0" err="1"/>
              <a:t>nagu</a:t>
            </a:r>
            <a:r>
              <a:rPr lang="en-US" dirty="0"/>
              <a:t> on </a:t>
            </a:r>
            <a:r>
              <a:rPr lang="en-US" dirty="0" err="1"/>
              <a:t>arvestatud</a:t>
            </a:r>
            <a:r>
              <a:rPr lang="en-US" dirty="0"/>
              <a:t> </a:t>
            </a:r>
            <a:r>
              <a:rPr lang="en-US" dirty="0" err="1"/>
              <a:t>müügitulu</a:t>
            </a:r>
            <a:r>
              <a:rPr lang="en-US" dirty="0"/>
              <a:t>.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19</a:t>
            </a:fld>
            <a:endParaRPr lang="et-E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85818"/>
          </a:xfrm>
        </p:spPr>
        <p:txBody>
          <a:bodyPr/>
          <a:lstStyle/>
          <a:p>
            <a:r>
              <a:rPr lang="et-EE" dirty="0"/>
              <a:t>Teema läbimisel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928670"/>
            <a:ext cx="8196290" cy="5357850"/>
          </a:xfrm>
        </p:spPr>
        <p:txBody>
          <a:bodyPr/>
          <a:lstStyle/>
          <a:p>
            <a:r>
              <a:rPr lang="et-EE" dirty="0"/>
              <a:t>Tunneme teemakohaseid mõisteid</a:t>
            </a:r>
          </a:p>
          <a:p>
            <a:r>
              <a:rPr lang="et-EE" dirty="0"/>
              <a:t>Mõistame kasumiaruande skeemide erinevust</a:t>
            </a:r>
          </a:p>
          <a:p>
            <a:r>
              <a:rPr lang="et-EE" dirty="0"/>
              <a:t>Teame sise-eeskirjale esitatavaid nõudeid kuluarvestuse osas</a:t>
            </a:r>
          </a:p>
          <a:p>
            <a:r>
              <a:rPr lang="et-EE" dirty="0"/>
              <a:t>Oskame pidada kulude ja tulude arvestust lähtudes mõlemast aruandeskeemist</a:t>
            </a:r>
          </a:p>
          <a:p>
            <a:r>
              <a:rPr lang="et-EE" dirty="0"/>
              <a:t>Oskame kalkuleerida toote omahinda, korrigeerida hinnavahesid, korrigeerida varude jääkide muutusi</a:t>
            </a:r>
          </a:p>
          <a:p>
            <a:r>
              <a:rPr lang="et-EE" dirty="0"/>
              <a:t>Oskame koostada kasumiaruannet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2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57298"/>
            <a:ext cx="7772400" cy="4859352"/>
          </a:xfrm>
        </p:spPr>
        <p:txBody>
          <a:bodyPr/>
          <a:lstStyle/>
          <a:p>
            <a:r>
              <a:rPr lang="en-US" dirty="0" err="1"/>
              <a:t>Ettevõttes</a:t>
            </a:r>
            <a:r>
              <a:rPr lang="en-US" dirty="0"/>
              <a:t> </a:t>
            </a:r>
            <a:r>
              <a:rPr lang="en-US" dirty="0" err="1"/>
              <a:t>turustusfunktsiooni</a:t>
            </a:r>
            <a:r>
              <a:rPr lang="en-US" dirty="0"/>
              <a:t> </a:t>
            </a:r>
            <a:r>
              <a:rPr lang="en-US" dirty="0" err="1"/>
              <a:t>täitmiseks</a:t>
            </a:r>
            <a:r>
              <a:rPr lang="en-US" dirty="0"/>
              <a:t> </a:t>
            </a:r>
            <a:r>
              <a:rPr lang="en-US" dirty="0" err="1"/>
              <a:t>tehtud</a:t>
            </a:r>
            <a:r>
              <a:rPr lang="en-US" dirty="0"/>
              <a:t> </a:t>
            </a:r>
            <a:r>
              <a:rPr lang="en-US" dirty="0" err="1"/>
              <a:t>kulud</a:t>
            </a:r>
            <a:r>
              <a:rPr lang="et-EE" dirty="0"/>
              <a:t> </a:t>
            </a:r>
            <a:r>
              <a:rPr lang="en-US" dirty="0" err="1"/>
              <a:t>sh</a:t>
            </a:r>
            <a:r>
              <a:rPr lang="en-US" dirty="0"/>
              <a:t> </a:t>
            </a:r>
            <a:endParaRPr lang="et-EE" dirty="0"/>
          </a:p>
          <a:p>
            <a:pPr lvl="1"/>
            <a:r>
              <a:rPr lang="en-US" dirty="0" err="1"/>
              <a:t>turustusega</a:t>
            </a:r>
            <a:r>
              <a:rPr lang="en-US" dirty="0"/>
              <a:t> </a:t>
            </a:r>
            <a:r>
              <a:rPr lang="en-US" dirty="0" err="1"/>
              <a:t>tegeleva</a:t>
            </a:r>
            <a:r>
              <a:rPr lang="en-US" dirty="0"/>
              <a:t> </a:t>
            </a:r>
            <a:r>
              <a:rPr lang="en-US" dirty="0" err="1"/>
              <a:t>personali</a:t>
            </a:r>
            <a:r>
              <a:rPr lang="en-US" dirty="0"/>
              <a:t> </a:t>
            </a:r>
            <a:r>
              <a:rPr lang="en-US" dirty="0" err="1"/>
              <a:t>töötasud</a:t>
            </a:r>
            <a:r>
              <a:rPr lang="en-US" dirty="0"/>
              <a:t> </a:t>
            </a:r>
            <a:endParaRPr lang="et-EE" dirty="0"/>
          </a:p>
          <a:p>
            <a:pPr lvl="1"/>
            <a:r>
              <a:rPr lang="en-US" dirty="0" err="1"/>
              <a:t>turustusega</a:t>
            </a:r>
            <a:r>
              <a:rPr lang="en-US" dirty="0"/>
              <a:t> </a:t>
            </a:r>
            <a:r>
              <a:rPr lang="en-US" dirty="0" err="1"/>
              <a:t>seotud</a:t>
            </a:r>
            <a:r>
              <a:rPr lang="en-US" dirty="0"/>
              <a:t> </a:t>
            </a:r>
            <a:r>
              <a:rPr lang="en-US" dirty="0" err="1"/>
              <a:t>põhivara</a:t>
            </a:r>
            <a:r>
              <a:rPr lang="en-US" dirty="0"/>
              <a:t> </a:t>
            </a:r>
            <a:r>
              <a:rPr lang="en-US" dirty="0" err="1"/>
              <a:t>amortisatsioonikulu</a:t>
            </a:r>
            <a:r>
              <a:rPr lang="en-US" dirty="0"/>
              <a:t> ja </a:t>
            </a:r>
            <a:r>
              <a:rPr lang="en-US" dirty="0" err="1"/>
              <a:t>allahindlused</a:t>
            </a:r>
            <a:r>
              <a:rPr lang="en-US" dirty="0"/>
              <a:t> </a:t>
            </a:r>
            <a:endParaRPr lang="et-EE" dirty="0"/>
          </a:p>
          <a:p>
            <a:pPr lvl="1"/>
            <a:r>
              <a:rPr lang="en-US" dirty="0" err="1"/>
              <a:t>turustuseesmärgil</a:t>
            </a:r>
            <a:r>
              <a:rPr lang="en-US" dirty="0"/>
              <a:t> </a:t>
            </a:r>
            <a:r>
              <a:rPr lang="en-US" dirty="0" err="1"/>
              <a:t>tehtud</a:t>
            </a:r>
            <a:r>
              <a:rPr lang="en-US" dirty="0"/>
              <a:t> </a:t>
            </a:r>
            <a:r>
              <a:rPr lang="en-US" dirty="0" err="1"/>
              <a:t>transpordikulu</a:t>
            </a:r>
            <a:r>
              <a:rPr lang="en-US" dirty="0"/>
              <a:t> </a:t>
            </a:r>
            <a:endParaRPr lang="et-EE" dirty="0"/>
          </a:p>
          <a:p>
            <a:pPr lvl="1"/>
            <a:r>
              <a:rPr lang="et-EE" dirty="0" err="1"/>
              <a:t>r</a:t>
            </a:r>
            <a:r>
              <a:rPr lang="en-US" dirty="0" err="1"/>
              <a:t>eklaamikulu</a:t>
            </a:r>
            <a:endParaRPr lang="et-EE" dirty="0"/>
          </a:p>
          <a:p>
            <a:pPr lvl="1"/>
            <a:r>
              <a:rPr lang="et-EE" dirty="0"/>
              <a:t>jt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20</a:t>
            </a:fld>
            <a:endParaRPr lang="et-EE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71538" y="357166"/>
            <a:ext cx="7772400" cy="714380"/>
          </a:xfrm>
        </p:spPr>
        <p:txBody>
          <a:bodyPr/>
          <a:lstStyle/>
          <a:p>
            <a:br>
              <a:rPr lang="et-EE" dirty="0"/>
            </a:br>
            <a:r>
              <a:rPr lang="et-EE" dirty="0"/>
              <a:t> TURUSTUSKULUD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Üldhalduskulu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Ettevõttes</a:t>
            </a:r>
            <a:r>
              <a:rPr lang="en-US" dirty="0"/>
              <a:t> </a:t>
            </a:r>
            <a:r>
              <a:rPr lang="en-US" dirty="0" err="1"/>
              <a:t>üldhaldusfunktsiooni</a:t>
            </a:r>
            <a:r>
              <a:rPr lang="en-US" dirty="0"/>
              <a:t> </a:t>
            </a:r>
            <a:r>
              <a:rPr lang="en-US" dirty="0" err="1"/>
              <a:t>täitmiseks</a:t>
            </a:r>
            <a:r>
              <a:rPr lang="en-US" dirty="0"/>
              <a:t> </a:t>
            </a:r>
            <a:r>
              <a:rPr lang="en-US" dirty="0" err="1"/>
              <a:t>tehtud</a:t>
            </a:r>
            <a:r>
              <a:rPr lang="en-US" dirty="0"/>
              <a:t> </a:t>
            </a:r>
            <a:r>
              <a:rPr lang="en-US" dirty="0" err="1"/>
              <a:t>kulud</a:t>
            </a:r>
            <a:r>
              <a:rPr lang="et-EE" dirty="0"/>
              <a:t> </a:t>
            </a:r>
            <a:r>
              <a:rPr lang="en-US" dirty="0" err="1"/>
              <a:t>sh</a:t>
            </a:r>
            <a:endParaRPr lang="et-EE" dirty="0"/>
          </a:p>
          <a:p>
            <a:pPr lvl="1"/>
            <a:r>
              <a:rPr lang="en-US" dirty="0"/>
              <a:t> </a:t>
            </a:r>
            <a:r>
              <a:rPr lang="en-US" dirty="0" err="1"/>
              <a:t>üldhaldus</a:t>
            </a:r>
            <a:r>
              <a:rPr lang="en-US" dirty="0"/>
              <a:t>- ja </a:t>
            </a:r>
            <a:r>
              <a:rPr lang="en-US" dirty="0" err="1"/>
              <a:t>juhtivpersonali</a:t>
            </a:r>
            <a:r>
              <a:rPr lang="en-US" dirty="0"/>
              <a:t> </a:t>
            </a:r>
            <a:r>
              <a:rPr lang="en-US" dirty="0" err="1"/>
              <a:t>töötasud</a:t>
            </a:r>
            <a:r>
              <a:rPr lang="en-US" dirty="0"/>
              <a:t> </a:t>
            </a:r>
            <a:endParaRPr lang="et-EE" dirty="0"/>
          </a:p>
          <a:p>
            <a:pPr lvl="1"/>
            <a:r>
              <a:rPr lang="en-US" dirty="0" err="1"/>
              <a:t>administratiivhoonete</a:t>
            </a:r>
            <a:r>
              <a:rPr lang="en-US" dirty="0"/>
              <a:t> ja –</a:t>
            </a:r>
            <a:r>
              <a:rPr lang="en-US" dirty="0" err="1"/>
              <a:t>seadmete</a:t>
            </a:r>
            <a:r>
              <a:rPr lang="en-US" dirty="0"/>
              <a:t> </a:t>
            </a:r>
            <a:r>
              <a:rPr lang="en-US" dirty="0" err="1"/>
              <a:t>amortisatsioonikulu</a:t>
            </a:r>
            <a:r>
              <a:rPr lang="en-US" dirty="0"/>
              <a:t> ja </a:t>
            </a:r>
            <a:r>
              <a:rPr lang="en-US" dirty="0" err="1"/>
              <a:t>allahindlused</a:t>
            </a:r>
            <a:endParaRPr lang="et-EE" dirty="0"/>
          </a:p>
          <a:p>
            <a:pPr lvl="1"/>
            <a:r>
              <a:rPr lang="en-US" dirty="0"/>
              <a:t> </a:t>
            </a:r>
            <a:r>
              <a:rPr lang="en-US" dirty="0" err="1"/>
              <a:t>valdav</a:t>
            </a:r>
            <a:r>
              <a:rPr lang="en-US" dirty="0"/>
              <a:t> </a:t>
            </a:r>
            <a:r>
              <a:rPr lang="en-US" dirty="0" err="1"/>
              <a:t>osa</a:t>
            </a:r>
            <a:r>
              <a:rPr lang="en-US" dirty="0"/>
              <a:t> </a:t>
            </a:r>
            <a:r>
              <a:rPr lang="en-US" dirty="0" err="1"/>
              <a:t>konsultatsioonikuludest</a:t>
            </a:r>
            <a:r>
              <a:rPr lang="en-US" dirty="0"/>
              <a:t> </a:t>
            </a:r>
            <a:endParaRPr lang="et-EE" dirty="0"/>
          </a:p>
          <a:p>
            <a:pPr lvl="1"/>
            <a:r>
              <a:rPr lang="et-EE" dirty="0"/>
              <a:t>jne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21</a:t>
            </a:fld>
            <a:endParaRPr lang="et-EE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761984"/>
          </a:xfrm>
        </p:spPr>
        <p:txBody>
          <a:bodyPr/>
          <a:lstStyle/>
          <a:p>
            <a:r>
              <a:rPr lang="et-EE" dirty="0"/>
              <a:t>Muud ärikulud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214422"/>
            <a:ext cx="8053414" cy="5002228"/>
          </a:xfrm>
        </p:spPr>
        <p:txBody>
          <a:bodyPr/>
          <a:lstStyle/>
          <a:p>
            <a:r>
              <a:rPr lang="en-US" dirty="0" err="1"/>
              <a:t>Ebaregulaarselt</a:t>
            </a:r>
            <a:r>
              <a:rPr lang="en-US" dirty="0"/>
              <a:t> </a:t>
            </a:r>
            <a:r>
              <a:rPr lang="en-US" dirty="0" err="1"/>
              <a:t>äritegevuse</a:t>
            </a:r>
            <a:r>
              <a:rPr lang="en-US" dirty="0"/>
              <a:t> </a:t>
            </a:r>
            <a:r>
              <a:rPr lang="en-US" dirty="0" err="1"/>
              <a:t>käigus</a:t>
            </a:r>
            <a:r>
              <a:rPr lang="en-US" dirty="0"/>
              <a:t> </a:t>
            </a:r>
            <a:r>
              <a:rPr lang="en-US" dirty="0" err="1"/>
              <a:t>tekkivad</a:t>
            </a:r>
            <a:r>
              <a:rPr lang="en-US" dirty="0"/>
              <a:t> </a:t>
            </a:r>
            <a:r>
              <a:rPr lang="en-US" dirty="0" err="1"/>
              <a:t>kulud</a:t>
            </a:r>
            <a:r>
              <a:rPr lang="en-US" dirty="0"/>
              <a:t>, </a:t>
            </a:r>
            <a:r>
              <a:rPr lang="en-US" dirty="0" err="1"/>
              <a:t>sh</a:t>
            </a:r>
            <a:endParaRPr lang="et-EE" dirty="0"/>
          </a:p>
          <a:p>
            <a:pPr lvl="1"/>
            <a:r>
              <a:rPr lang="en-US" dirty="0" err="1"/>
              <a:t>kahjum</a:t>
            </a:r>
            <a:r>
              <a:rPr lang="en-US" dirty="0"/>
              <a:t> </a:t>
            </a:r>
            <a:r>
              <a:rPr lang="en-US" dirty="0" err="1"/>
              <a:t>materiaalse</a:t>
            </a:r>
            <a:r>
              <a:rPr lang="en-US" dirty="0"/>
              <a:t> ja </a:t>
            </a:r>
            <a:r>
              <a:rPr lang="en-US" dirty="0" err="1"/>
              <a:t>immateriaalse</a:t>
            </a:r>
            <a:r>
              <a:rPr lang="en-US" dirty="0"/>
              <a:t> </a:t>
            </a:r>
            <a:r>
              <a:rPr lang="en-US" dirty="0" err="1"/>
              <a:t>põhivara</a:t>
            </a:r>
            <a:r>
              <a:rPr lang="en-US" dirty="0"/>
              <a:t>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kinnisvarainvesteeringute</a:t>
            </a:r>
            <a:r>
              <a:rPr lang="en-US" dirty="0"/>
              <a:t> </a:t>
            </a:r>
            <a:r>
              <a:rPr lang="en-US" dirty="0" err="1"/>
              <a:t>müügist</a:t>
            </a:r>
            <a:endParaRPr lang="et-EE" dirty="0"/>
          </a:p>
          <a:p>
            <a:pPr lvl="1"/>
            <a:r>
              <a:rPr lang="en-US" dirty="0" err="1"/>
              <a:t>kahjum</a:t>
            </a:r>
            <a:r>
              <a:rPr lang="en-US" dirty="0"/>
              <a:t> </a:t>
            </a:r>
            <a:r>
              <a:rPr lang="en-US" dirty="0" err="1"/>
              <a:t>kinnisvarainvesteeringute</a:t>
            </a:r>
            <a:r>
              <a:rPr lang="en-US" dirty="0"/>
              <a:t> </a:t>
            </a:r>
            <a:r>
              <a:rPr lang="en-US" dirty="0" err="1"/>
              <a:t>väärtuse</a:t>
            </a:r>
            <a:r>
              <a:rPr lang="en-US" dirty="0"/>
              <a:t> </a:t>
            </a:r>
            <a:r>
              <a:rPr lang="en-US" dirty="0" err="1"/>
              <a:t>muutusest</a:t>
            </a:r>
            <a:r>
              <a:rPr lang="en-US" dirty="0"/>
              <a:t> </a:t>
            </a:r>
            <a:endParaRPr lang="et-EE" dirty="0"/>
          </a:p>
          <a:p>
            <a:pPr lvl="1"/>
            <a:r>
              <a:rPr lang="et-EE" dirty="0" err="1"/>
              <a:t>t</a:t>
            </a:r>
            <a:r>
              <a:rPr lang="en-US" dirty="0" err="1"/>
              <a:t>rahvid</a:t>
            </a:r>
            <a:r>
              <a:rPr lang="et-EE" dirty="0"/>
              <a:t>, </a:t>
            </a:r>
            <a:r>
              <a:rPr lang="en-US" dirty="0" err="1"/>
              <a:t>viivised</a:t>
            </a:r>
            <a:r>
              <a:rPr lang="et-EE" dirty="0"/>
              <a:t>, kingitused, sponsorlus</a:t>
            </a:r>
          </a:p>
          <a:p>
            <a:pPr lvl="1"/>
            <a:r>
              <a:rPr lang="en-US" dirty="0" err="1"/>
              <a:t>netokahjum</a:t>
            </a:r>
            <a:r>
              <a:rPr lang="en-US" dirty="0"/>
              <a:t> </a:t>
            </a:r>
            <a:r>
              <a:rPr lang="en-US" dirty="0" err="1"/>
              <a:t>valuutakursi</a:t>
            </a:r>
            <a:r>
              <a:rPr lang="et-EE" dirty="0"/>
              <a:t> </a:t>
            </a:r>
            <a:r>
              <a:rPr lang="en-US" dirty="0" err="1"/>
              <a:t>muutustest</a:t>
            </a:r>
            <a:r>
              <a:rPr lang="en-US" dirty="0"/>
              <a:t> </a:t>
            </a:r>
            <a:r>
              <a:rPr lang="en-US" dirty="0" err="1"/>
              <a:t>nõuetelt</a:t>
            </a:r>
            <a:r>
              <a:rPr lang="en-US" dirty="0"/>
              <a:t> </a:t>
            </a:r>
            <a:r>
              <a:rPr lang="en-US" dirty="0" err="1"/>
              <a:t>ostjate</a:t>
            </a:r>
            <a:r>
              <a:rPr lang="en-US" dirty="0"/>
              <a:t> </a:t>
            </a:r>
            <a:r>
              <a:rPr lang="en-US" dirty="0" err="1"/>
              <a:t>vastu</a:t>
            </a:r>
            <a:r>
              <a:rPr lang="en-US" dirty="0"/>
              <a:t> ja </a:t>
            </a:r>
            <a:r>
              <a:rPr lang="en-US" dirty="0" err="1"/>
              <a:t>kohustustelt</a:t>
            </a:r>
            <a:r>
              <a:rPr lang="en-US" dirty="0"/>
              <a:t> </a:t>
            </a:r>
            <a:r>
              <a:rPr lang="en-US" dirty="0" err="1"/>
              <a:t>tarnijate</a:t>
            </a:r>
            <a:r>
              <a:rPr lang="en-US" dirty="0"/>
              <a:t> </a:t>
            </a:r>
            <a:r>
              <a:rPr lang="en-US" dirty="0" err="1"/>
              <a:t>ees</a:t>
            </a:r>
            <a:r>
              <a:rPr lang="en-US" dirty="0"/>
              <a:t> (</a:t>
            </a:r>
            <a:r>
              <a:rPr lang="en-US" dirty="0" err="1"/>
              <a:t>juhul</a:t>
            </a:r>
            <a:r>
              <a:rPr lang="en-US" dirty="0"/>
              <a:t> </a:t>
            </a:r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tulemuseks</a:t>
            </a:r>
            <a:r>
              <a:rPr lang="en-US" dirty="0"/>
              <a:t> on </a:t>
            </a:r>
            <a:r>
              <a:rPr lang="en-US" dirty="0" err="1"/>
              <a:t>netokasum</a:t>
            </a:r>
            <a:r>
              <a:rPr lang="en-US" dirty="0"/>
              <a:t>, </a:t>
            </a:r>
            <a:r>
              <a:rPr lang="en-US" dirty="0" err="1"/>
              <a:t>kajastatakse</a:t>
            </a:r>
            <a:r>
              <a:rPr lang="en-US" dirty="0"/>
              <a:t> see </a:t>
            </a:r>
            <a:r>
              <a:rPr lang="en-US" dirty="0" err="1"/>
              <a:t>kirjel</a:t>
            </a:r>
            <a:r>
              <a:rPr lang="en-US" dirty="0"/>
              <a:t> “</a:t>
            </a:r>
            <a:r>
              <a:rPr lang="en-US" dirty="0" err="1"/>
              <a:t>Muud</a:t>
            </a:r>
            <a:r>
              <a:rPr lang="en-US" dirty="0"/>
              <a:t> </a:t>
            </a:r>
            <a:r>
              <a:rPr lang="en-US" dirty="0" err="1"/>
              <a:t>äritulud</a:t>
            </a:r>
            <a:r>
              <a:rPr lang="en-US" dirty="0"/>
              <a:t>”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22</a:t>
            </a:fld>
            <a:endParaRPr lang="et-EE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976" y="381000"/>
            <a:ext cx="7696224" cy="1190612"/>
          </a:xfrm>
        </p:spPr>
        <p:txBody>
          <a:bodyPr/>
          <a:lstStyle/>
          <a:p>
            <a:r>
              <a:rPr lang="et-EE" dirty="0"/>
              <a:t>Finantskulud </a:t>
            </a:r>
            <a:r>
              <a:rPr lang="et-EE" dirty="0" err="1"/>
              <a:t>saldeeritakse</a:t>
            </a:r>
            <a:r>
              <a:rPr lang="et-EE" dirty="0"/>
              <a:t> tuludega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571612"/>
            <a:ext cx="8053414" cy="4645038"/>
          </a:xfrm>
        </p:spPr>
        <p:txBody>
          <a:bodyPr/>
          <a:lstStyle/>
          <a:p>
            <a:r>
              <a:rPr lang="en-US" dirty="0" err="1"/>
              <a:t>Kapitaliosaluse</a:t>
            </a:r>
            <a:r>
              <a:rPr lang="en-US" dirty="0"/>
              <a:t> </a:t>
            </a:r>
            <a:r>
              <a:rPr lang="en-US" dirty="0" err="1"/>
              <a:t>meetodil</a:t>
            </a:r>
            <a:r>
              <a:rPr lang="en-US" dirty="0"/>
              <a:t> </a:t>
            </a:r>
            <a:r>
              <a:rPr lang="en-US" dirty="0" err="1"/>
              <a:t>arvestatud</a:t>
            </a:r>
            <a:r>
              <a:rPr lang="en-US" dirty="0"/>
              <a:t> </a:t>
            </a:r>
            <a:r>
              <a:rPr lang="en-US" dirty="0" err="1"/>
              <a:t>kasum</a:t>
            </a:r>
            <a:r>
              <a:rPr lang="en-US" dirty="0"/>
              <a:t>/</a:t>
            </a:r>
            <a:r>
              <a:rPr lang="en-US" dirty="0" err="1"/>
              <a:t>kahjum</a:t>
            </a:r>
            <a:r>
              <a:rPr lang="et-EE" dirty="0"/>
              <a:t> T ja S ettevõtetelt</a:t>
            </a:r>
          </a:p>
          <a:p>
            <a:r>
              <a:rPr lang="en-US" dirty="0" err="1"/>
              <a:t>Kasum</a:t>
            </a:r>
            <a:r>
              <a:rPr lang="en-US" dirty="0"/>
              <a:t> (</a:t>
            </a:r>
            <a:r>
              <a:rPr lang="en-US" dirty="0" err="1"/>
              <a:t>kahjum</a:t>
            </a:r>
            <a:r>
              <a:rPr lang="en-US" dirty="0"/>
              <a:t>) </a:t>
            </a:r>
            <a:r>
              <a:rPr lang="en-US" dirty="0" err="1"/>
              <a:t>pika</a:t>
            </a:r>
            <a:r>
              <a:rPr lang="en-US" dirty="0"/>
              <a:t>- ja </a:t>
            </a:r>
            <a:r>
              <a:rPr lang="en-US" dirty="0" err="1"/>
              <a:t>lühiajalistelt</a:t>
            </a:r>
            <a:r>
              <a:rPr lang="et-EE" dirty="0"/>
              <a:t> </a:t>
            </a:r>
            <a:r>
              <a:rPr lang="en-US" dirty="0" err="1"/>
              <a:t>finantsinvesteeringutelt</a:t>
            </a:r>
            <a:endParaRPr lang="et-EE" dirty="0"/>
          </a:p>
          <a:p>
            <a:r>
              <a:rPr lang="en-US" dirty="0" err="1"/>
              <a:t>Intressikulud</a:t>
            </a:r>
            <a:r>
              <a:rPr lang="en-US" dirty="0"/>
              <a:t> </a:t>
            </a:r>
            <a:r>
              <a:rPr lang="en-US" dirty="0" err="1"/>
              <a:t>laenudelt</a:t>
            </a:r>
            <a:r>
              <a:rPr lang="en-US" dirty="0"/>
              <a:t>, </a:t>
            </a:r>
            <a:r>
              <a:rPr lang="en-US" dirty="0" err="1"/>
              <a:t>võlakirjadelt</a:t>
            </a:r>
            <a:endParaRPr lang="et-EE" dirty="0"/>
          </a:p>
          <a:p>
            <a:r>
              <a:rPr lang="en-US" dirty="0" err="1"/>
              <a:t>Kasum</a:t>
            </a:r>
            <a:r>
              <a:rPr lang="en-US" dirty="0"/>
              <a:t> (</a:t>
            </a:r>
            <a:r>
              <a:rPr lang="en-US" dirty="0" err="1"/>
              <a:t>kahjum</a:t>
            </a:r>
            <a:r>
              <a:rPr lang="en-US" dirty="0"/>
              <a:t>) </a:t>
            </a:r>
            <a:r>
              <a:rPr lang="en-US" dirty="0" err="1"/>
              <a:t>finantseerimis</a:t>
            </a:r>
            <a:r>
              <a:rPr lang="en-US" dirty="0"/>
              <a:t>- ja</a:t>
            </a:r>
            <a:r>
              <a:rPr lang="et-EE" dirty="0"/>
              <a:t> </a:t>
            </a:r>
            <a:r>
              <a:rPr lang="en-US" dirty="0" err="1"/>
              <a:t>investeerimistegevusega</a:t>
            </a:r>
            <a:r>
              <a:rPr lang="en-US" dirty="0"/>
              <a:t> </a:t>
            </a:r>
            <a:r>
              <a:rPr lang="en-US" dirty="0" err="1"/>
              <a:t>seotud</a:t>
            </a:r>
            <a:r>
              <a:rPr lang="en-US" dirty="0"/>
              <a:t> </a:t>
            </a:r>
            <a:r>
              <a:rPr lang="en-US" dirty="0" err="1"/>
              <a:t>välisvaluutas</a:t>
            </a:r>
            <a:r>
              <a:rPr lang="en-US" dirty="0"/>
              <a:t> </a:t>
            </a:r>
            <a:r>
              <a:rPr lang="en-US" dirty="0" err="1"/>
              <a:t>fikseeritud</a:t>
            </a:r>
            <a:r>
              <a:rPr lang="en-US" dirty="0"/>
              <a:t> </a:t>
            </a:r>
            <a:r>
              <a:rPr lang="en-US" dirty="0" err="1"/>
              <a:t>nõuete</a:t>
            </a:r>
            <a:r>
              <a:rPr lang="en-US" dirty="0"/>
              <a:t> ja </a:t>
            </a:r>
            <a:r>
              <a:rPr lang="en-US" dirty="0" err="1"/>
              <a:t>kohustuste</a:t>
            </a:r>
            <a:r>
              <a:rPr lang="et-EE" dirty="0"/>
              <a:t> </a:t>
            </a:r>
            <a:r>
              <a:rPr lang="en-US" dirty="0" err="1"/>
              <a:t>valuutakursside</a:t>
            </a:r>
            <a:r>
              <a:rPr lang="en-US" dirty="0"/>
              <a:t> </a:t>
            </a:r>
            <a:r>
              <a:rPr lang="en-US" dirty="0" err="1"/>
              <a:t>muutustest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23</a:t>
            </a:fld>
            <a:endParaRPr lang="et-EE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Tulumaks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Dividendide</a:t>
            </a:r>
            <a:r>
              <a:rPr lang="en-US" dirty="0"/>
              <a:t> </a:t>
            </a:r>
            <a:r>
              <a:rPr lang="en-US" dirty="0" err="1"/>
              <a:t>tulumaksu</a:t>
            </a:r>
            <a:r>
              <a:rPr lang="en-US" dirty="0"/>
              <a:t> </a:t>
            </a:r>
            <a:r>
              <a:rPr lang="en-US" dirty="0" err="1"/>
              <a:t>kulu</a:t>
            </a:r>
            <a:r>
              <a:rPr lang="en-US" dirty="0"/>
              <a:t> (</a:t>
            </a:r>
            <a:r>
              <a:rPr lang="en-US" dirty="0" err="1"/>
              <a:t>kajastatakse</a:t>
            </a:r>
            <a:r>
              <a:rPr lang="en-US" dirty="0"/>
              <a:t> </a:t>
            </a:r>
            <a:r>
              <a:rPr lang="en-US" dirty="0" err="1"/>
              <a:t>dividendide</a:t>
            </a:r>
            <a:r>
              <a:rPr lang="et-EE" dirty="0"/>
              <a:t> </a:t>
            </a:r>
            <a:r>
              <a:rPr lang="en-US" dirty="0" err="1"/>
              <a:t>väljakuulutamise</a:t>
            </a:r>
            <a:r>
              <a:rPr lang="en-US" dirty="0"/>
              <a:t> </a:t>
            </a:r>
            <a:r>
              <a:rPr lang="en-US" dirty="0" err="1"/>
              <a:t>hetkel</a:t>
            </a:r>
            <a:r>
              <a:rPr lang="en-US" dirty="0"/>
              <a:t>)</a:t>
            </a:r>
            <a:endParaRPr lang="et-EE" dirty="0"/>
          </a:p>
          <a:p>
            <a:pPr lvl="1"/>
            <a:r>
              <a:rPr lang="et-EE" dirty="0"/>
              <a:t>D</a:t>
            </a:r>
          </a:p>
          <a:p>
            <a:pPr lvl="1"/>
            <a:r>
              <a:rPr lang="et-EE" dirty="0"/>
              <a:t>K</a:t>
            </a:r>
          </a:p>
          <a:p>
            <a:r>
              <a:rPr lang="en-US" dirty="0"/>
              <a:t>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välismaal</a:t>
            </a:r>
            <a:r>
              <a:rPr lang="en-US" dirty="0"/>
              <a:t> </a:t>
            </a:r>
            <a:r>
              <a:rPr lang="en-US" dirty="0" err="1"/>
              <a:t>asuvatest</a:t>
            </a:r>
            <a:r>
              <a:rPr lang="en-US" dirty="0"/>
              <a:t> </a:t>
            </a:r>
            <a:r>
              <a:rPr lang="en-US" dirty="0" err="1"/>
              <a:t>tütarettevõtetest</a:t>
            </a:r>
            <a:r>
              <a:rPr lang="en-US" dirty="0"/>
              <a:t> </a:t>
            </a:r>
            <a:r>
              <a:rPr lang="en-US" dirty="0" err="1"/>
              <a:t>tulenev</a:t>
            </a:r>
            <a:r>
              <a:rPr lang="en-US" dirty="0"/>
              <a:t> </a:t>
            </a:r>
            <a:r>
              <a:rPr lang="en-US" dirty="0" err="1"/>
              <a:t>tasumisele</a:t>
            </a:r>
            <a:r>
              <a:rPr lang="en-US" dirty="0"/>
              <a:t> </a:t>
            </a:r>
            <a:r>
              <a:rPr lang="en-US" dirty="0" err="1"/>
              <a:t>kuuluva</a:t>
            </a:r>
            <a:r>
              <a:rPr lang="en-US" dirty="0"/>
              <a:t> </a:t>
            </a:r>
            <a:r>
              <a:rPr lang="en-US" dirty="0" err="1"/>
              <a:t>tulumaksu</a:t>
            </a:r>
            <a:r>
              <a:rPr lang="en-US" dirty="0"/>
              <a:t> </a:t>
            </a:r>
            <a:r>
              <a:rPr lang="en-US" dirty="0" err="1"/>
              <a:t>kulu</a:t>
            </a:r>
            <a:r>
              <a:rPr lang="en-US" dirty="0"/>
              <a:t>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tulu</a:t>
            </a:r>
            <a:r>
              <a:rPr lang="en-US" dirty="0"/>
              <a:t> ja </a:t>
            </a:r>
            <a:r>
              <a:rPr lang="en-US" dirty="0" err="1"/>
              <a:t>edasilükkunud</a:t>
            </a:r>
            <a:r>
              <a:rPr lang="en-US" dirty="0"/>
              <a:t> </a:t>
            </a:r>
            <a:r>
              <a:rPr lang="en-US" dirty="0" err="1"/>
              <a:t>tulumaksu</a:t>
            </a:r>
            <a:r>
              <a:rPr lang="en-US" dirty="0"/>
              <a:t> </a:t>
            </a:r>
            <a:r>
              <a:rPr lang="en-US" dirty="0" err="1"/>
              <a:t>kulu</a:t>
            </a:r>
            <a:r>
              <a:rPr lang="en-US" dirty="0"/>
              <a:t>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tulu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24</a:t>
            </a:fld>
            <a:endParaRPr lang="et-EE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772400" cy="620688"/>
          </a:xfrm>
        </p:spPr>
        <p:txBody>
          <a:bodyPr/>
          <a:lstStyle/>
          <a:p>
            <a:r>
              <a:rPr lang="et-EE" dirty="0"/>
              <a:t>Skeem 1 kulud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620688"/>
            <a:ext cx="8659688" cy="5595962"/>
          </a:xfrm>
        </p:spPr>
        <p:txBody>
          <a:bodyPr/>
          <a:lstStyle/>
          <a:p>
            <a:r>
              <a:rPr lang="et-EE" sz="2800" dirty="0"/>
              <a:t>Muud ärikulud</a:t>
            </a:r>
          </a:p>
          <a:p>
            <a:r>
              <a:rPr lang="et-EE" sz="2800" dirty="0"/>
              <a:t>Valmis- ja lõpetamata toodangu varude jääkide muutus </a:t>
            </a:r>
          </a:p>
          <a:p>
            <a:r>
              <a:rPr lang="et-EE" sz="2800" dirty="0"/>
              <a:t>Kapitaliseeritud väljaminekud oma tarbeks põhivara valmistamisel (negatiivne kulu)</a:t>
            </a:r>
          </a:p>
          <a:p>
            <a:r>
              <a:rPr lang="et-EE" sz="2800" dirty="0"/>
              <a:t>Kaubad, toore, materjal ja teenused</a:t>
            </a:r>
          </a:p>
          <a:p>
            <a:r>
              <a:rPr lang="et-EE" sz="2800" dirty="0"/>
              <a:t>Mitmesugused tegevuskulud</a:t>
            </a:r>
          </a:p>
          <a:p>
            <a:r>
              <a:rPr lang="et-EE" sz="2800" dirty="0"/>
              <a:t>Tööjõukulu</a:t>
            </a:r>
          </a:p>
          <a:p>
            <a:r>
              <a:rPr lang="et-EE" sz="2800" dirty="0"/>
              <a:t>Põhivara kulum ja väärtuse langus</a:t>
            </a:r>
          </a:p>
          <a:p>
            <a:r>
              <a:rPr lang="et-EE" sz="2800" dirty="0"/>
              <a:t>Olulised käibevara allahindlused</a:t>
            </a:r>
          </a:p>
          <a:p>
            <a:r>
              <a:rPr lang="et-EE" sz="2800" dirty="0"/>
              <a:t>Muud ärikulud</a:t>
            </a:r>
          </a:p>
          <a:p>
            <a:r>
              <a:rPr lang="et-EE" sz="2800" dirty="0"/>
              <a:t>Finantskulud/tulud</a:t>
            </a:r>
          </a:p>
          <a:p>
            <a:r>
              <a:rPr lang="et-EE" sz="2800" dirty="0"/>
              <a:t>Tulumaks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25</a:t>
            </a:fld>
            <a:endParaRPr lang="et-EE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1238272"/>
          </a:xfrm>
        </p:spPr>
        <p:txBody>
          <a:bodyPr/>
          <a:lstStyle/>
          <a:p>
            <a:br>
              <a:rPr lang="et-EE" dirty="0"/>
            </a:br>
            <a:r>
              <a:rPr lang="et-EE" dirty="0"/>
              <a:t> Valmis- ja lõpetamata toodangu varude jääkide muutus (+või -)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57364"/>
            <a:ext cx="7772400" cy="4359286"/>
          </a:xfrm>
        </p:spPr>
        <p:txBody>
          <a:bodyPr/>
          <a:lstStyle/>
          <a:p>
            <a:r>
              <a:rPr lang="en-US" dirty="0" err="1"/>
              <a:t>Valmis</a:t>
            </a:r>
            <a:r>
              <a:rPr lang="en-US" dirty="0"/>
              <a:t>- ja </a:t>
            </a:r>
            <a:r>
              <a:rPr lang="en-US" dirty="0" err="1"/>
              <a:t>lõpetamata</a:t>
            </a:r>
            <a:r>
              <a:rPr lang="en-US" dirty="0"/>
              <a:t> </a:t>
            </a:r>
            <a:r>
              <a:rPr lang="en-US" dirty="0" err="1"/>
              <a:t>toodangu</a:t>
            </a:r>
            <a:r>
              <a:rPr lang="en-US" dirty="0"/>
              <a:t> </a:t>
            </a:r>
            <a:r>
              <a:rPr lang="en-US" dirty="0" err="1"/>
              <a:t>varude</a:t>
            </a:r>
            <a:r>
              <a:rPr lang="en-US" dirty="0"/>
              <a:t> </a:t>
            </a:r>
            <a:r>
              <a:rPr lang="en-US" dirty="0" err="1"/>
              <a:t>jääkide</a:t>
            </a:r>
            <a:r>
              <a:rPr lang="en-US" dirty="0"/>
              <a:t> </a:t>
            </a:r>
            <a:r>
              <a:rPr lang="en-US" dirty="0" err="1"/>
              <a:t>muutus</a:t>
            </a:r>
            <a:r>
              <a:rPr lang="en-US" dirty="0"/>
              <a:t>,</a:t>
            </a:r>
            <a:endParaRPr lang="et-EE" dirty="0"/>
          </a:p>
          <a:p>
            <a:pPr lvl="1"/>
            <a:r>
              <a:rPr lang="en-US" dirty="0" err="1"/>
              <a:t>kusjuures</a:t>
            </a:r>
            <a:r>
              <a:rPr lang="en-US" dirty="0"/>
              <a:t> </a:t>
            </a:r>
            <a:r>
              <a:rPr lang="en-US" dirty="0" err="1"/>
              <a:t>jääkide</a:t>
            </a:r>
            <a:r>
              <a:rPr lang="en-US" dirty="0"/>
              <a:t> </a:t>
            </a:r>
            <a:r>
              <a:rPr lang="en-US" dirty="0" err="1"/>
              <a:t>vähenemist</a:t>
            </a:r>
            <a:r>
              <a:rPr lang="en-US" dirty="0"/>
              <a:t> </a:t>
            </a:r>
            <a:r>
              <a:rPr lang="en-US" dirty="0" err="1"/>
              <a:t>näidatakse</a:t>
            </a:r>
            <a:r>
              <a:rPr lang="en-US" dirty="0"/>
              <a:t> </a:t>
            </a:r>
            <a:r>
              <a:rPr lang="en-US" dirty="0" err="1"/>
              <a:t>kuluna</a:t>
            </a:r>
            <a:r>
              <a:rPr lang="en-US" dirty="0"/>
              <a:t> </a:t>
            </a:r>
            <a:r>
              <a:rPr lang="en-US" dirty="0" err="1"/>
              <a:t>ning</a:t>
            </a:r>
            <a:r>
              <a:rPr lang="en-US" dirty="0"/>
              <a:t> </a:t>
            </a:r>
            <a:endParaRPr lang="et-EE" dirty="0"/>
          </a:p>
          <a:p>
            <a:pPr lvl="1"/>
            <a:r>
              <a:rPr lang="en-US" dirty="0" err="1"/>
              <a:t>jääkide</a:t>
            </a:r>
            <a:r>
              <a:rPr lang="en-US" dirty="0"/>
              <a:t> </a:t>
            </a:r>
            <a:r>
              <a:rPr lang="en-US" dirty="0" err="1"/>
              <a:t>suurenemist</a:t>
            </a:r>
            <a:r>
              <a:rPr lang="en-US" dirty="0"/>
              <a:t> </a:t>
            </a:r>
            <a:r>
              <a:rPr lang="en-US" dirty="0" err="1"/>
              <a:t>kulude</a:t>
            </a:r>
            <a:r>
              <a:rPr lang="en-US" dirty="0"/>
              <a:t> </a:t>
            </a:r>
            <a:r>
              <a:rPr lang="en-US" dirty="0" err="1"/>
              <a:t>vähendusena</a:t>
            </a:r>
            <a:r>
              <a:rPr lang="en-US" dirty="0"/>
              <a:t> (“</a:t>
            </a:r>
            <a:r>
              <a:rPr lang="en-US" dirty="0" err="1"/>
              <a:t>negatiivse</a:t>
            </a:r>
            <a:r>
              <a:rPr lang="en-US" dirty="0"/>
              <a:t> </a:t>
            </a:r>
            <a:r>
              <a:rPr lang="en-US" dirty="0" err="1"/>
              <a:t>kuluna</a:t>
            </a:r>
            <a:r>
              <a:rPr lang="en-US" dirty="0"/>
              <a:t>”)</a:t>
            </a:r>
            <a:endParaRPr lang="et-EE" dirty="0"/>
          </a:p>
          <a:p>
            <a:pPr lvl="1"/>
            <a:r>
              <a:rPr lang="et-EE" dirty="0"/>
              <a:t>Näide: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26</a:t>
            </a:fld>
            <a:endParaRPr lang="et-EE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142852"/>
            <a:ext cx="7981976" cy="2000264"/>
          </a:xfrm>
        </p:spPr>
        <p:txBody>
          <a:bodyPr/>
          <a:lstStyle/>
          <a:p>
            <a:br>
              <a:rPr lang="et-EE" dirty="0"/>
            </a:br>
            <a:r>
              <a:rPr lang="et-EE" dirty="0"/>
              <a:t> Kapitaliseeritud väljaminekud oma tarbeks põhivara valmistamisel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500306"/>
            <a:ext cx="7772400" cy="3716344"/>
          </a:xfrm>
        </p:spPr>
        <p:txBody>
          <a:bodyPr/>
          <a:lstStyle/>
          <a:p>
            <a:r>
              <a:rPr lang="en-US" dirty="0" err="1"/>
              <a:t>Materjalid</a:t>
            </a:r>
            <a:r>
              <a:rPr lang="en-US" dirty="0"/>
              <a:t> ja </a:t>
            </a:r>
            <a:r>
              <a:rPr lang="en-US" dirty="0" err="1"/>
              <a:t>teenused</a:t>
            </a:r>
            <a:r>
              <a:rPr lang="en-US" dirty="0"/>
              <a:t>, </a:t>
            </a:r>
            <a:r>
              <a:rPr lang="en-US" dirty="0" err="1"/>
              <a:t>mida</a:t>
            </a:r>
            <a:r>
              <a:rPr lang="en-US" dirty="0"/>
              <a:t> on </a:t>
            </a:r>
            <a:r>
              <a:rPr lang="en-US" dirty="0" err="1"/>
              <a:t>kasutatud</a:t>
            </a:r>
            <a:r>
              <a:rPr lang="en-US" dirty="0"/>
              <a:t> </a:t>
            </a:r>
            <a:r>
              <a:rPr lang="en-US" dirty="0" err="1"/>
              <a:t>põhivara</a:t>
            </a:r>
            <a:r>
              <a:rPr lang="et-EE" dirty="0"/>
              <a:t> </a:t>
            </a:r>
            <a:r>
              <a:rPr lang="en-US" dirty="0" err="1"/>
              <a:t>valmistamiseks</a:t>
            </a:r>
            <a:r>
              <a:rPr lang="en-US" dirty="0"/>
              <a:t>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t-EE" dirty="0"/>
              <a:t> </a:t>
            </a:r>
            <a:r>
              <a:rPr lang="en-US" dirty="0" err="1"/>
              <a:t>mis</a:t>
            </a:r>
            <a:r>
              <a:rPr lang="en-US" dirty="0"/>
              <a:t> on </a:t>
            </a:r>
            <a:r>
              <a:rPr lang="en-US" dirty="0" err="1"/>
              <a:t>kajastatud</a:t>
            </a:r>
            <a:r>
              <a:rPr lang="en-US" dirty="0"/>
              <a:t> </a:t>
            </a:r>
            <a:r>
              <a:rPr lang="en-US" dirty="0" err="1"/>
              <a:t>mõnel</a:t>
            </a:r>
            <a:r>
              <a:rPr lang="en-US" dirty="0"/>
              <a:t> </a:t>
            </a:r>
            <a:r>
              <a:rPr lang="en-US" dirty="0" err="1"/>
              <a:t>teisel</a:t>
            </a:r>
            <a:r>
              <a:rPr lang="en-US" dirty="0"/>
              <a:t> </a:t>
            </a:r>
            <a:r>
              <a:rPr lang="en-US" dirty="0" err="1"/>
              <a:t>kasumiaruande</a:t>
            </a:r>
            <a:r>
              <a:rPr lang="en-US" dirty="0"/>
              <a:t> </a:t>
            </a:r>
            <a:r>
              <a:rPr lang="en-US" dirty="0" err="1"/>
              <a:t>kirjel</a:t>
            </a:r>
            <a:r>
              <a:rPr lang="en-US" dirty="0"/>
              <a:t> </a:t>
            </a:r>
            <a:r>
              <a:rPr lang="en-US" dirty="0" err="1"/>
              <a:t>kuluna</a:t>
            </a:r>
            <a:r>
              <a:rPr lang="en-US" dirty="0"/>
              <a:t>, </a:t>
            </a:r>
            <a:r>
              <a:rPr lang="en-US" dirty="0" err="1"/>
              <a:t>kajastatakse</a:t>
            </a:r>
            <a:r>
              <a:rPr lang="en-US" dirty="0"/>
              <a:t> </a:t>
            </a:r>
            <a:r>
              <a:rPr lang="en-US" dirty="0" err="1"/>
              <a:t>sellel</a:t>
            </a:r>
            <a:r>
              <a:rPr lang="en-US" dirty="0"/>
              <a:t> </a:t>
            </a:r>
            <a:r>
              <a:rPr lang="en-US" dirty="0" err="1"/>
              <a:t>kirjel</a:t>
            </a:r>
            <a:r>
              <a:rPr lang="en-US" dirty="0"/>
              <a:t> </a:t>
            </a:r>
            <a:r>
              <a:rPr lang="en-US" dirty="0" err="1"/>
              <a:t>kulude</a:t>
            </a:r>
            <a:r>
              <a:rPr lang="en-US" dirty="0"/>
              <a:t> </a:t>
            </a:r>
            <a:r>
              <a:rPr lang="en-US" dirty="0" err="1"/>
              <a:t>vähendusena</a:t>
            </a:r>
            <a:r>
              <a:rPr lang="en-US" dirty="0"/>
              <a:t> (“</a:t>
            </a:r>
            <a:r>
              <a:rPr lang="en-US" dirty="0" err="1"/>
              <a:t>negatiivse</a:t>
            </a:r>
            <a:r>
              <a:rPr lang="en-US" dirty="0"/>
              <a:t> </a:t>
            </a:r>
            <a:r>
              <a:rPr lang="en-US" dirty="0" err="1"/>
              <a:t>kuluna</a:t>
            </a:r>
            <a:r>
              <a:rPr lang="en-US" dirty="0"/>
              <a:t>”)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27</a:t>
            </a:fld>
            <a:endParaRPr lang="et-EE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7772400" cy="1571636"/>
          </a:xfrm>
        </p:spPr>
        <p:txBody>
          <a:bodyPr/>
          <a:lstStyle/>
          <a:p>
            <a:br>
              <a:rPr lang="et-EE" dirty="0"/>
            </a:br>
            <a:r>
              <a:rPr lang="et-EE" dirty="0"/>
              <a:t> Kaubad, toore, materjal ja teenused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57364"/>
            <a:ext cx="7772400" cy="4359286"/>
          </a:xfrm>
        </p:spPr>
        <p:txBody>
          <a:bodyPr/>
          <a:lstStyle/>
          <a:p>
            <a:r>
              <a:rPr lang="en-US" dirty="0" err="1"/>
              <a:t>Otseselt</a:t>
            </a:r>
            <a:r>
              <a:rPr lang="en-US" dirty="0"/>
              <a:t> </a:t>
            </a:r>
            <a:r>
              <a:rPr lang="en-US" dirty="0" err="1"/>
              <a:t>põhitegevuse</a:t>
            </a:r>
            <a:r>
              <a:rPr lang="en-US" dirty="0"/>
              <a:t> (</a:t>
            </a:r>
            <a:r>
              <a:rPr lang="en-US" dirty="0" err="1"/>
              <a:t>näit</a:t>
            </a:r>
            <a:r>
              <a:rPr lang="en-US" dirty="0"/>
              <a:t>. </a:t>
            </a:r>
            <a:r>
              <a:rPr lang="en-US" dirty="0" err="1"/>
              <a:t>tootmis</a:t>
            </a:r>
            <a:r>
              <a:rPr lang="en-US" dirty="0"/>
              <a:t>-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müügitegevuse</a:t>
            </a:r>
            <a:r>
              <a:rPr lang="en-US" dirty="0"/>
              <a:t>)</a:t>
            </a:r>
            <a:r>
              <a:rPr lang="et-EE" dirty="0"/>
              <a:t> </a:t>
            </a:r>
            <a:r>
              <a:rPr lang="en-US" dirty="0" err="1"/>
              <a:t>eesmärgil</a:t>
            </a:r>
            <a:r>
              <a:rPr lang="en-US" dirty="0"/>
              <a:t> </a:t>
            </a:r>
            <a:r>
              <a:rPr lang="en-US" dirty="0" err="1"/>
              <a:t>ostetud</a:t>
            </a:r>
            <a:r>
              <a:rPr lang="en-US" dirty="0"/>
              <a:t> </a:t>
            </a:r>
            <a:r>
              <a:rPr lang="en-US" dirty="0" err="1"/>
              <a:t>kaupade</a:t>
            </a:r>
            <a:r>
              <a:rPr lang="en-US" dirty="0"/>
              <a:t>, </a:t>
            </a:r>
            <a:r>
              <a:rPr lang="en-US" dirty="0" err="1"/>
              <a:t>toorme</a:t>
            </a:r>
            <a:r>
              <a:rPr lang="en-US" dirty="0"/>
              <a:t>, </a:t>
            </a:r>
            <a:r>
              <a:rPr lang="en-US" dirty="0" err="1"/>
              <a:t>materjalide</a:t>
            </a:r>
            <a:r>
              <a:rPr lang="en-US" dirty="0"/>
              <a:t> ja </a:t>
            </a:r>
            <a:r>
              <a:rPr lang="en-US" dirty="0" err="1"/>
              <a:t>teenuste</a:t>
            </a:r>
            <a:r>
              <a:rPr lang="en-US" dirty="0"/>
              <a:t> </a:t>
            </a:r>
            <a:r>
              <a:rPr lang="en-US" dirty="0" err="1"/>
              <a:t>kulu</a:t>
            </a:r>
            <a:endParaRPr lang="et-EE" dirty="0"/>
          </a:p>
          <a:p>
            <a:pPr lvl="1"/>
            <a:r>
              <a:rPr lang="et-EE" dirty="0"/>
              <a:t>Näiteks - tähelepanu!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28</a:t>
            </a:fld>
            <a:endParaRPr lang="et-EE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690546"/>
          </a:xfrm>
        </p:spPr>
        <p:txBody>
          <a:bodyPr/>
          <a:lstStyle/>
          <a:p>
            <a:r>
              <a:rPr lang="et-EE" dirty="0"/>
              <a:t>Mitmesugused tegevuskulud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142984"/>
            <a:ext cx="8339166" cy="5073666"/>
          </a:xfrm>
        </p:spPr>
        <p:txBody>
          <a:bodyPr/>
          <a:lstStyle/>
          <a:p>
            <a:r>
              <a:rPr lang="en-US" dirty="0" err="1"/>
              <a:t>Administratiivsetel</a:t>
            </a:r>
            <a:r>
              <a:rPr lang="en-US" dirty="0"/>
              <a:t> ja </a:t>
            </a:r>
            <a:r>
              <a:rPr lang="en-US" dirty="0" err="1"/>
              <a:t>muudel</a:t>
            </a:r>
            <a:r>
              <a:rPr lang="en-US" dirty="0"/>
              <a:t> </a:t>
            </a:r>
            <a:r>
              <a:rPr lang="en-US" dirty="0" err="1"/>
              <a:t>põhitegevusega</a:t>
            </a:r>
            <a:r>
              <a:rPr lang="en-US" dirty="0"/>
              <a:t> </a:t>
            </a:r>
            <a:r>
              <a:rPr lang="en-US" dirty="0" err="1"/>
              <a:t>mitte</a:t>
            </a:r>
            <a:r>
              <a:rPr lang="et-EE" dirty="0"/>
              <a:t> </a:t>
            </a:r>
            <a:r>
              <a:rPr lang="en-US" dirty="0" err="1"/>
              <a:t>otseselt</a:t>
            </a:r>
            <a:r>
              <a:rPr lang="en-US" dirty="0"/>
              <a:t> </a:t>
            </a:r>
            <a:r>
              <a:rPr lang="en-US" dirty="0" err="1"/>
              <a:t>seotud</a:t>
            </a:r>
            <a:r>
              <a:rPr lang="en-US" dirty="0"/>
              <a:t> </a:t>
            </a:r>
            <a:r>
              <a:rPr lang="en-US" dirty="0" err="1"/>
              <a:t>eesmärkidel</a:t>
            </a:r>
            <a:r>
              <a:rPr lang="en-US" dirty="0"/>
              <a:t> </a:t>
            </a:r>
            <a:r>
              <a:rPr lang="en-US" dirty="0" err="1"/>
              <a:t>ostetud</a:t>
            </a:r>
            <a:r>
              <a:rPr lang="en-US" dirty="0"/>
              <a:t> </a:t>
            </a:r>
            <a:r>
              <a:rPr lang="en-US" dirty="0" err="1"/>
              <a:t>teenuste</a:t>
            </a:r>
            <a:r>
              <a:rPr lang="en-US" dirty="0"/>
              <a:t> ja </a:t>
            </a:r>
            <a:r>
              <a:rPr lang="en-US" dirty="0" err="1"/>
              <a:t>abimaterjalide</a:t>
            </a:r>
            <a:r>
              <a:rPr lang="en-US" dirty="0"/>
              <a:t> </a:t>
            </a:r>
            <a:r>
              <a:rPr lang="en-US" dirty="0" err="1"/>
              <a:t>kulu</a:t>
            </a:r>
            <a:r>
              <a:rPr lang="et-EE" dirty="0"/>
              <a:t> </a:t>
            </a:r>
          </a:p>
          <a:p>
            <a:pPr lvl="1"/>
            <a:r>
              <a:rPr lang="en-US" dirty="0" err="1"/>
              <a:t>raamatupidamisteenuste</a:t>
            </a:r>
            <a:r>
              <a:rPr lang="en-US" dirty="0"/>
              <a:t> </a:t>
            </a:r>
            <a:r>
              <a:rPr lang="en-US" dirty="0" err="1"/>
              <a:t>kulu</a:t>
            </a:r>
            <a:r>
              <a:rPr lang="en-US" dirty="0"/>
              <a:t>, </a:t>
            </a:r>
            <a:endParaRPr lang="et-EE" dirty="0"/>
          </a:p>
          <a:p>
            <a:pPr lvl="1"/>
            <a:r>
              <a:rPr lang="en-US" dirty="0" err="1"/>
              <a:t>konsultatsioonikulud</a:t>
            </a:r>
            <a:r>
              <a:rPr lang="en-US" dirty="0"/>
              <a:t>, </a:t>
            </a:r>
            <a:endParaRPr lang="et-EE" dirty="0"/>
          </a:p>
          <a:p>
            <a:pPr lvl="1"/>
            <a:r>
              <a:rPr lang="en-US" dirty="0" err="1"/>
              <a:t>kantseleikulud</a:t>
            </a:r>
            <a:r>
              <a:rPr lang="en-US" dirty="0"/>
              <a:t>, </a:t>
            </a:r>
            <a:endParaRPr lang="et-EE" dirty="0"/>
          </a:p>
          <a:p>
            <a:pPr lvl="1"/>
            <a:r>
              <a:rPr lang="en-US" dirty="0" err="1"/>
              <a:t>reklaamikulud</a:t>
            </a:r>
            <a:r>
              <a:rPr lang="en-US" dirty="0"/>
              <a:t>, </a:t>
            </a:r>
            <a:r>
              <a:rPr lang="en-US" dirty="0" err="1"/>
              <a:t>kindlustus</a:t>
            </a:r>
            <a:r>
              <a:rPr lang="en-US" dirty="0"/>
              <a:t>, </a:t>
            </a:r>
            <a:endParaRPr lang="et-EE" dirty="0"/>
          </a:p>
          <a:p>
            <a:pPr lvl="1"/>
            <a:r>
              <a:rPr lang="en-US" dirty="0" err="1"/>
              <a:t>asutamis</a:t>
            </a:r>
            <a:r>
              <a:rPr lang="en-US" dirty="0"/>
              <a:t>- ja </a:t>
            </a:r>
            <a:r>
              <a:rPr lang="en-US" dirty="0" err="1"/>
              <a:t>uurimiskulud</a:t>
            </a:r>
            <a:r>
              <a:rPr lang="en-US" dirty="0"/>
              <a:t>, </a:t>
            </a:r>
            <a:endParaRPr lang="et-EE" dirty="0"/>
          </a:p>
          <a:p>
            <a:pPr lvl="1"/>
            <a:r>
              <a:rPr lang="en-US" dirty="0" err="1"/>
              <a:t>eraldiste</a:t>
            </a:r>
            <a:r>
              <a:rPr lang="en-US" dirty="0"/>
              <a:t> </a:t>
            </a:r>
            <a:r>
              <a:rPr lang="en-US" dirty="0" err="1"/>
              <a:t>moodustamisega</a:t>
            </a:r>
            <a:r>
              <a:rPr lang="en-US" dirty="0"/>
              <a:t> </a:t>
            </a:r>
            <a:r>
              <a:rPr lang="en-US" dirty="0" err="1"/>
              <a:t>seotud</a:t>
            </a:r>
            <a:r>
              <a:rPr lang="en-US" dirty="0"/>
              <a:t> </a:t>
            </a:r>
            <a:r>
              <a:rPr lang="en-US" dirty="0" err="1"/>
              <a:t>kulud</a:t>
            </a:r>
            <a:r>
              <a:rPr lang="en-US" dirty="0"/>
              <a:t>,</a:t>
            </a:r>
            <a:endParaRPr lang="et-EE" dirty="0"/>
          </a:p>
          <a:p>
            <a:pPr lvl="1"/>
            <a:r>
              <a:rPr lang="en-US" dirty="0" err="1"/>
              <a:t>jne</a:t>
            </a:r>
            <a:r>
              <a:rPr lang="en-US" dirty="0"/>
              <a:t>)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 dirty="0"/>
              <a:t>8.03.2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 dirty="0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29</a:t>
            </a:fld>
            <a:endParaRPr lang="et-E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14290"/>
            <a:ext cx="7772400" cy="785818"/>
          </a:xfrm>
        </p:spPr>
        <p:txBody>
          <a:bodyPr/>
          <a:lstStyle/>
          <a:p>
            <a:r>
              <a:rPr lang="et-EE" dirty="0"/>
              <a:t>Mõisted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86" y="1214422"/>
            <a:ext cx="8053414" cy="5002228"/>
          </a:xfrm>
        </p:spPr>
        <p:txBody>
          <a:bodyPr/>
          <a:lstStyle/>
          <a:p>
            <a:pPr>
              <a:buNone/>
            </a:pPr>
            <a:r>
              <a:rPr lang="et-EE" b="1" dirty="0"/>
              <a:t>Kulu </a:t>
            </a:r>
            <a:r>
              <a:rPr lang="et-EE" dirty="0"/>
              <a:t>– majandusliku kasu vähenemine aruandeperioodil vara vähenemise, ammendumise või amortisatsioonina või kohustiste tekkimisena, mille tulemusena omakapital väheneb, välja arvatud omakapitali arvel omanikele tehtud väljamaksed</a:t>
            </a:r>
          </a:p>
          <a:p>
            <a:pPr>
              <a:buNone/>
            </a:pPr>
            <a:r>
              <a:rPr lang="et-EE" dirty="0"/>
              <a:t>	Selgitus: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3</a:t>
            </a:fld>
            <a:endParaRPr lang="et-EE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761984"/>
          </a:xfrm>
        </p:spPr>
        <p:txBody>
          <a:bodyPr/>
          <a:lstStyle/>
          <a:p>
            <a:r>
              <a:rPr lang="et-EE" dirty="0"/>
              <a:t>Tööjõukulu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Aruandeperioodi</a:t>
            </a:r>
            <a:r>
              <a:rPr lang="en-US" dirty="0"/>
              <a:t> </a:t>
            </a:r>
            <a:r>
              <a:rPr lang="en-US" dirty="0" err="1"/>
              <a:t>eest</a:t>
            </a:r>
            <a:r>
              <a:rPr lang="en-US" dirty="0"/>
              <a:t> </a:t>
            </a:r>
            <a:r>
              <a:rPr lang="en-US" dirty="0" err="1"/>
              <a:t>arvestatud</a:t>
            </a:r>
            <a:r>
              <a:rPr lang="en-US" dirty="0"/>
              <a:t> </a:t>
            </a:r>
            <a:r>
              <a:rPr lang="en-US" dirty="0" err="1"/>
              <a:t>palgad</a:t>
            </a:r>
            <a:r>
              <a:rPr lang="en-US" dirty="0"/>
              <a:t>, </a:t>
            </a:r>
            <a:r>
              <a:rPr lang="en-US" dirty="0" err="1"/>
              <a:t>preemiad</a:t>
            </a:r>
            <a:r>
              <a:rPr lang="en-US" dirty="0"/>
              <a:t>,</a:t>
            </a:r>
            <a:r>
              <a:rPr lang="et-EE" dirty="0"/>
              <a:t> </a:t>
            </a:r>
            <a:r>
              <a:rPr lang="en-US" dirty="0" err="1"/>
              <a:t>puhkusetasud</a:t>
            </a:r>
            <a:r>
              <a:rPr lang="en-US" dirty="0"/>
              <a:t>, </a:t>
            </a:r>
            <a:r>
              <a:rPr lang="en-US" dirty="0" err="1"/>
              <a:t>pensionihüvitised</a:t>
            </a:r>
            <a:r>
              <a:rPr lang="en-US" dirty="0"/>
              <a:t> ja </a:t>
            </a:r>
            <a:r>
              <a:rPr lang="en-US" dirty="0" err="1"/>
              <a:t>muud</a:t>
            </a:r>
            <a:r>
              <a:rPr lang="en-US" dirty="0"/>
              <a:t> </a:t>
            </a:r>
            <a:r>
              <a:rPr lang="en-US" dirty="0" err="1"/>
              <a:t>rahalised</a:t>
            </a:r>
            <a:r>
              <a:rPr lang="en-US" dirty="0"/>
              <a:t> ja </a:t>
            </a:r>
            <a:r>
              <a:rPr lang="en-US" dirty="0" err="1"/>
              <a:t>mitterahalised</a:t>
            </a:r>
            <a:r>
              <a:rPr lang="en-US" dirty="0"/>
              <a:t> </a:t>
            </a:r>
            <a:r>
              <a:rPr lang="en-US" dirty="0" err="1"/>
              <a:t>kompensatsioonid</a:t>
            </a:r>
            <a:r>
              <a:rPr lang="en-US" dirty="0"/>
              <a:t> </a:t>
            </a:r>
            <a:r>
              <a:rPr lang="en-US" dirty="0" err="1"/>
              <a:t>töövõtjatele</a:t>
            </a:r>
            <a:r>
              <a:rPr lang="en-US" dirty="0"/>
              <a:t> ( </a:t>
            </a:r>
            <a:r>
              <a:rPr lang="en-US" dirty="0" err="1"/>
              <a:t>sõltumata</a:t>
            </a:r>
            <a:r>
              <a:rPr lang="en-US" dirty="0"/>
              <a:t> </a:t>
            </a:r>
            <a:r>
              <a:rPr lang="en-US" dirty="0" err="1"/>
              <a:t>sellest</a:t>
            </a:r>
            <a:r>
              <a:rPr lang="en-US" dirty="0"/>
              <a:t>, </a:t>
            </a:r>
            <a:r>
              <a:rPr lang="en-US" dirty="0" err="1"/>
              <a:t>kas</a:t>
            </a:r>
            <a:r>
              <a:rPr lang="en-US" dirty="0"/>
              <a:t> need on </a:t>
            </a:r>
            <a:r>
              <a:rPr lang="en-US" dirty="0" err="1"/>
              <a:t>välja</a:t>
            </a:r>
            <a:r>
              <a:rPr lang="en-US" dirty="0"/>
              <a:t> </a:t>
            </a:r>
            <a:r>
              <a:rPr lang="en-US" dirty="0" err="1"/>
              <a:t>makstud</a:t>
            </a:r>
            <a:r>
              <a:rPr lang="en-US" dirty="0"/>
              <a:t>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mitte</a:t>
            </a:r>
            <a:r>
              <a:rPr lang="en-US" dirty="0"/>
              <a:t>)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neilt</a:t>
            </a:r>
            <a:r>
              <a:rPr lang="en-US" dirty="0"/>
              <a:t> </a:t>
            </a:r>
            <a:r>
              <a:rPr lang="en-US" dirty="0" err="1"/>
              <a:t>arvestatud</a:t>
            </a:r>
            <a:r>
              <a:rPr lang="en-US" dirty="0"/>
              <a:t> </a:t>
            </a:r>
            <a:r>
              <a:rPr lang="en-US" dirty="0" err="1"/>
              <a:t>tööandja</a:t>
            </a:r>
            <a:r>
              <a:rPr lang="en-US" dirty="0"/>
              <a:t> </a:t>
            </a:r>
            <a:r>
              <a:rPr lang="en-US" dirty="0" err="1"/>
              <a:t>poolt</a:t>
            </a:r>
            <a:r>
              <a:rPr lang="en-US" dirty="0"/>
              <a:t> </a:t>
            </a:r>
            <a:r>
              <a:rPr lang="en-US" dirty="0" err="1"/>
              <a:t>tasutavad</a:t>
            </a:r>
            <a:r>
              <a:rPr lang="en-US" dirty="0"/>
              <a:t> </a:t>
            </a:r>
            <a:r>
              <a:rPr lang="en-US" dirty="0" err="1"/>
              <a:t>maksud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30</a:t>
            </a:fld>
            <a:endParaRPr lang="et-EE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Põhivara kulum ja väärtuse langus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28802"/>
            <a:ext cx="7772400" cy="4287848"/>
          </a:xfrm>
        </p:spPr>
        <p:txBody>
          <a:bodyPr/>
          <a:lstStyle/>
          <a:p>
            <a:r>
              <a:rPr lang="en-US" dirty="0" err="1"/>
              <a:t>Materiaalselt</a:t>
            </a:r>
            <a:r>
              <a:rPr lang="en-US" dirty="0"/>
              <a:t> ja </a:t>
            </a:r>
            <a:r>
              <a:rPr lang="en-US" dirty="0" err="1"/>
              <a:t>immateriaalselt</a:t>
            </a:r>
            <a:r>
              <a:rPr lang="en-US" dirty="0"/>
              <a:t> </a:t>
            </a:r>
            <a:r>
              <a:rPr lang="en-US" dirty="0" err="1"/>
              <a:t>põhivaralt</a:t>
            </a:r>
            <a:r>
              <a:rPr lang="en-US" dirty="0"/>
              <a:t> ja</a:t>
            </a:r>
            <a:r>
              <a:rPr lang="et-EE" dirty="0"/>
              <a:t> </a:t>
            </a:r>
            <a:r>
              <a:rPr lang="en-US" dirty="0" err="1"/>
              <a:t>soetusmaksumuse</a:t>
            </a:r>
            <a:r>
              <a:rPr lang="en-US" dirty="0"/>
              <a:t> </a:t>
            </a:r>
            <a:r>
              <a:rPr lang="en-US" dirty="0" err="1"/>
              <a:t>meetodil</a:t>
            </a:r>
            <a:r>
              <a:rPr lang="en-US" dirty="0"/>
              <a:t> </a:t>
            </a:r>
            <a:r>
              <a:rPr lang="en-US" dirty="0" err="1"/>
              <a:t>kajastatavatelt</a:t>
            </a:r>
            <a:r>
              <a:rPr lang="en-US" dirty="0"/>
              <a:t> </a:t>
            </a:r>
            <a:r>
              <a:rPr lang="en-US" dirty="0" err="1"/>
              <a:t>kinnisvarainvesteeringutelt</a:t>
            </a:r>
            <a:r>
              <a:rPr lang="en-US" dirty="0"/>
              <a:t> </a:t>
            </a:r>
            <a:r>
              <a:rPr lang="en-US" dirty="0" err="1"/>
              <a:t>arvestatud</a:t>
            </a:r>
            <a:r>
              <a:rPr lang="en-US" dirty="0"/>
              <a:t> </a:t>
            </a:r>
            <a:r>
              <a:rPr lang="en-US" dirty="0" err="1"/>
              <a:t>amortisatsioonikulu</a:t>
            </a:r>
            <a:r>
              <a:rPr lang="en-US" dirty="0"/>
              <a:t> ja </a:t>
            </a:r>
            <a:r>
              <a:rPr lang="en-US" dirty="0" err="1"/>
              <a:t>väärtuse</a:t>
            </a:r>
            <a:r>
              <a:rPr lang="en-US" dirty="0"/>
              <a:t> </a:t>
            </a:r>
            <a:r>
              <a:rPr lang="en-US" dirty="0" err="1"/>
              <a:t>langusest</a:t>
            </a:r>
            <a:r>
              <a:rPr lang="en-US" dirty="0"/>
              <a:t> </a:t>
            </a:r>
            <a:endParaRPr lang="et-EE" dirty="0"/>
          </a:p>
          <a:p>
            <a:pPr lvl="1"/>
            <a:r>
              <a:rPr lang="en-US" dirty="0"/>
              <a:t>(</a:t>
            </a:r>
            <a:r>
              <a:rPr lang="en-US" dirty="0" err="1"/>
              <a:t>allahindlustest</a:t>
            </a:r>
            <a:r>
              <a:rPr lang="en-US" dirty="0"/>
              <a:t> ja/</a:t>
            </a:r>
            <a:r>
              <a:rPr lang="en-US" dirty="0" err="1"/>
              <a:t>või</a:t>
            </a:r>
            <a:r>
              <a:rPr lang="en-US" dirty="0"/>
              <a:t> </a:t>
            </a:r>
            <a:endParaRPr lang="et-EE" dirty="0"/>
          </a:p>
          <a:p>
            <a:pPr lvl="1"/>
            <a:r>
              <a:rPr lang="en-US" dirty="0" err="1"/>
              <a:t>mahakandmistest</a:t>
            </a:r>
            <a:r>
              <a:rPr lang="en-US" dirty="0"/>
              <a:t>) </a:t>
            </a:r>
            <a:r>
              <a:rPr lang="en-US" dirty="0" err="1"/>
              <a:t>tekkinud</a:t>
            </a:r>
            <a:r>
              <a:rPr lang="en-US" dirty="0"/>
              <a:t> </a:t>
            </a:r>
            <a:r>
              <a:rPr lang="en-US" dirty="0" err="1"/>
              <a:t>kulu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31</a:t>
            </a:fld>
            <a:endParaRPr lang="et-EE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815752"/>
          </a:xfrm>
        </p:spPr>
        <p:txBody>
          <a:bodyPr/>
          <a:lstStyle/>
          <a:p>
            <a:r>
              <a:rPr lang="et-EE" dirty="0"/>
              <a:t>Olulised käibevara allahindlused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84784"/>
            <a:ext cx="7772400" cy="4731866"/>
          </a:xfrm>
        </p:spPr>
        <p:txBody>
          <a:bodyPr/>
          <a:lstStyle/>
          <a:p>
            <a:r>
              <a:rPr lang="et-EE" dirty="0"/>
              <a:t>ebatõenäoliste nõuete,</a:t>
            </a:r>
          </a:p>
          <a:p>
            <a:r>
              <a:rPr lang="et-EE" dirty="0"/>
              <a:t> varude</a:t>
            </a:r>
          </a:p>
          <a:p>
            <a:r>
              <a:rPr lang="et-EE" dirty="0"/>
              <a:t> jm käibevarade allahindlus.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32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973539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904860"/>
          </a:xfrm>
        </p:spPr>
        <p:txBody>
          <a:bodyPr/>
          <a:lstStyle/>
          <a:p>
            <a:r>
              <a:rPr lang="et-EE" dirty="0"/>
              <a:t>TULU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8662" y="1500174"/>
            <a:ext cx="7910538" cy="4716476"/>
          </a:xfrm>
        </p:spPr>
        <p:txBody>
          <a:bodyPr/>
          <a:lstStyle/>
          <a:p>
            <a:pPr marL="571500" lvl="1" indent="0">
              <a:buNone/>
            </a:pPr>
            <a:r>
              <a:rPr lang="et-EE" dirty="0"/>
              <a:t>majandusliku kasu suurenemine aruandeperioodil vara lisandumise või suurenemisena või kohustiste vähenemisena, mille tulemusel omakapital suureneb, välja arvatud omanike sissemaksed omakapitali</a:t>
            </a:r>
          </a:p>
          <a:p>
            <a:pPr lvl="1"/>
            <a:r>
              <a:rPr lang="et-EE" dirty="0"/>
              <a:t>Selgitus! 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33</a:t>
            </a:fld>
            <a:endParaRPr lang="et-EE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976298"/>
          </a:xfrm>
        </p:spPr>
        <p:txBody>
          <a:bodyPr/>
          <a:lstStyle/>
          <a:p>
            <a:r>
              <a:rPr lang="et-EE" dirty="0"/>
              <a:t>Tulu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Tulu kajastatakse saadud või saadaoleva tasu õiglases väärtuses.</a:t>
            </a:r>
          </a:p>
          <a:p>
            <a:endParaRPr lang="et-EE" u="sng" dirty="0"/>
          </a:p>
          <a:p>
            <a:pPr lvl="1"/>
            <a:r>
              <a:rPr lang="et-EE" u="sng" dirty="0"/>
              <a:t>Õiglane väärtus</a:t>
            </a:r>
            <a:r>
              <a:rPr lang="et-EE" dirty="0"/>
              <a:t> on summa, mille eest on võimalik vahetada vara teadlike, huvitatud ja sõltumatute osapoolte vahelises tehingus. 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34</a:t>
            </a:fld>
            <a:endParaRPr lang="et-EE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36525"/>
            <a:ext cx="7772400" cy="700187"/>
          </a:xfrm>
        </p:spPr>
        <p:txBody>
          <a:bodyPr/>
          <a:lstStyle/>
          <a:p>
            <a:r>
              <a:rPr lang="et-EE" dirty="0"/>
              <a:t>Tulu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620688"/>
            <a:ext cx="8286808" cy="5595962"/>
          </a:xfrm>
        </p:spPr>
        <p:txBody>
          <a:bodyPr/>
          <a:lstStyle/>
          <a:p>
            <a:r>
              <a:rPr lang="et-EE" sz="2800" dirty="0"/>
              <a:t>Juhul kui tasumine toimub vahetult või lühikese perioodi jooksul pärast tehingu toimumist, võrdub tehingu müügitulu saadud või saadaoleva rahasummaga. </a:t>
            </a:r>
          </a:p>
          <a:p>
            <a:r>
              <a:rPr lang="et-EE" sz="2800" dirty="0"/>
              <a:t>Juhul kui tasumine toimub alles pikema ajaperioodi möödudes (näiteks järelmaksuga müügi korral), siis on tasu õiglane väärtus väiksem kui laekuva rahasumma nominaalväärtus -  /RTJ 10, näide 1 konspektis).</a:t>
            </a:r>
          </a:p>
          <a:p>
            <a:r>
              <a:rPr lang="et-EE" sz="2800" dirty="0"/>
              <a:t>Vahet saadaoleva tasu nominaalväärtuse ja õiglase väärtuse vahel kajastatakse intressituluna müügi kajastamise ja tasu laekumise vahelise perioodi jooksul. 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35</a:t>
            </a:fld>
            <a:endParaRPr lang="et-EE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Tulu kontod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Sisult passiva kontod</a:t>
            </a:r>
          </a:p>
          <a:p>
            <a:r>
              <a:rPr lang="et-EE" dirty="0"/>
              <a:t>AS ja LS puuduvad</a:t>
            </a:r>
          </a:p>
          <a:p>
            <a:r>
              <a:rPr lang="et-EE" dirty="0"/>
              <a:t>Kreeditis toimub tulude arvestamine ehk suurenemine</a:t>
            </a:r>
          </a:p>
          <a:p>
            <a:r>
              <a:rPr lang="et-EE" dirty="0"/>
              <a:t>D kaudu vähendatakse tulusid </a:t>
            </a:r>
            <a:r>
              <a:rPr lang="et-EE"/>
              <a:t>või suletakse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36</a:t>
            </a:fld>
            <a:endParaRPr lang="et-EE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2852"/>
            <a:ext cx="7772400" cy="785818"/>
          </a:xfrm>
        </p:spPr>
        <p:txBody>
          <a:bodyPr/>
          <a:lstStyle/>
          <a:p>
            <a:r>
              <a:rPr lang="en-US" dirty="0"/>
              <a:t>Tulu </a:t>
            </a:r>
            <a:r>
              <a:rPr lang="en-US" dirty="0" err="1"/>
              <a:t>kaupade</a:t>
            </a:r>
            <a:r>
              <a:rPr lang="en-US" dirty="0"/>
              <a:t> </a:t>
            </a:r>
            <a:r>
              <a:rPr lang="en-US" dirty="0" err="1"/>
              <a:t>müügist</a:t>
            </a:r>
            <a:r>
              <a:rPr lang="et-EE" dirty="0"/>
              <a:t> </a:t>
            </a:r>
            <a:r>
              <a:rPr lang="et-EE" sz="2400" dirty="0"/>
              <a:t>kajastatakse kui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928670"/>
            <a:ext cx="8429684" cy="5287980"/>
          </a:xfrm>
        </p:spPr>
        <p:txBody>
          <a:bodyPr/>
          <a:lstStyle/>
          <a:p>
            <a:r>
              <a:rPr lang="en-US" dirty="0" err="1"/>
              <a:t>omandiga</a:t>
            </a:r>
            <a:r>
              <a:rPr lang="en-US" dirty="0"/>
              <a:t> </a:t>
            </a:r>
            <a:r>
              <a:rPr lang="en-US" dirty="0" err="1"/>
              <a:t>seonduvad</a:t>
            </a:r>
            <a:r>
              <a:rPr lang="en-US" dirty="0"/>
              <a:t> </a:t>
            </a:r>
            <a:r>
              <a:rPr lang="en-US" dirty="0" err="1"/>
              <a:t>riskid</a:t>
            </a:r>
            <a:r>
              <a:rPr lang="en-US" dirty="0"/>
              <a:t> ja </a:t>
            </a:r>
            <a:r>
              <a:rPr lang="en-US" dirty="0" err="1"/>
              <a:t>hüved</a:t>
            </a:r>
            <a:r>
              <a:rPr lang="en-US" dirty="0"/>
              <a:t> on </a:t>
            </a:r>
            <a:r>
              <a:rPr lang="en-US" dirty="0" err="1"/>
              <a:t>läinud</a:t>
            </a:r>
            <a:r>
              <a:rPr lang="en-US" dirty="0"/>
              <a:t> </a:t>
            </a:r>
            <a:r>
              <a:rPr lang="en-US" dirty="0" err="1"/>
              <a:t>üle</a:t>
            </a:r>
            <a:r>
              <a:rPr lang="en-US" dirty="0"/>
              <a:t> </a:t>
            </a:r>
            <a:r>
              <a:rPr lang="en-US" dirty="0" err="1"/>
              <a:t>müüjalt</a:t>
            </a:r>
            <a:r>
              <a:rPr lang="en-US" dirty="0"/>
              <a:t> </a:t>
            </a:r>
            <a:r>
              <a:rPr lang="en-US" dirty="0" err="1"/>
              <a:t>ostjale</a:t>
            </a:r>
            <a:endParaRPr lang="et-EE" dirty="0"/>
          </a:p>
          <a:p>
            <a:r>
              <a:rPr lang="en-US" dirty="0" err="1"/>
              <a:t>müüjal</a:t>
            </a:r>
            <a:r>
              <a:rPr lang="en-US" dirty="0"/>
              <a:t> </a:t>
            </a:r>
            <a:r>
              <a:rPr lang="en-US" dirty="0" err="1"/>
              <a:t>ei</a:t>
            </a:r>
            <a:r>
              <a:rPr lang="en-US" dirty="0"/>
              <a:t> ole </a:t>
            </a:r>
            <a:r>
              <a:rPr lang="en-US" dirty="0" err="1"/>
              <a:t>jätkuvalt</a:t>
            </a:r>
            <a:r>
              <a:rPr lang="en-US" dirty="0"/>
              <a:t> </a:t>
            </a:r>
            <a:r>
              <a:rPr lang="en-US" dirty="0" err="1"/>
              <a:t>niisugust</a:t>
            </a:r>
            <a:r>
              <a:rPr lang="en-US" dirty="0"/>
              <a:t> </a:t>
            </a:r>
            <a:r>
              <a:rPr lang="en-US" dirty="0" err="1"/>
              <a:t>haldamise</a:t>
            </a:r>
            <a:r>
              <a:rPr lang="en-US" dirty="0"/>
              <a:t> </a:t>
            </a:r>
            <a:r>
              <a:rPr lang="en-US" dirty="0" err="1"/>
              <a:t>vastutust</a:t>
            </a:r>
            <a:r>
              <a:rPr lang="en-US" dirty="0"/>
              <a:t>, </a:t>
            </a:r>
            <a:r>
              <a:rPr lang="en-US" dirty="0" err="1"/>
              <a:t>mida</a:t>
            </a:r>
            <a:r>
              <a:rPr lang="en-US" dirty="0"/>
              <a:t> </a:t>
            </a:r>
            <a:r>
              <a:rPr lang="en-US" dirty="0" err="1"/>
              <a:t>seostatakse</a:t>
            </a:r>
            <a:r>
              <a:rPr lang="en-US" dirty="0"/>
              <a:t> </a:t>
            </a:r>
            <a:r>
              <a:rPr lang="en-US" dirty="0" err="1"/>
              <a:t>omandiga</a:t>
            </a:r>
            <a:r>
              <a:rPr lang="en-US" dirty="0"/>
              <a:t>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puudub</a:t>
            </a:r>
            <a:r>
              <a:rPr lang="en-US" dirty="0"/>
              <a:t> </a:t>
            </a:r>
            <a:r>
              <a:rPr lang="en-US" dirty="0" err="1"/>
              <a:t>kontroll</a:t>
            </a:r>
            <a:r>
              <a:rPr lang="en-US" dirty="0"/>
              <a:t> </a:t>
            </a:r>
            <a:r>
              <a:rPr lang="en-US" dirty="0" err="1"/>
              <a:t>kauba</a:t>
            </a:r>
            <a:r>
              <a:rPr lang="en-US" dirty="0"/>
              <a:t> </a:t>
            </a:r>
            <a:r>
              <a:rPr lang="en-US" dirty="0" err="1"/>
              <a:t>või</a:t>
            </a:r>
            <a:r>
              <a:rPr lang="en-US" dirty="0"/>
              <a:t> </a:t>
            </a:r>
            <a:r>
              <a:rPr lang="en-US" dirty="0" err="1"/>
              <a:t>toote</a:t>
            </a:r>
            <a:r>
              <a:rPr lang="en-US" dirty="0"/>
              <a:t> </a:t>
            </a:r>
            <a:r>
              <a:rPr lang="en-US" dirty="0" err="1"/>
              <a:t>üle</a:t>
            </a:r>
            <a:endParaRPr lang="et-EE" dirty="0"/>
          </a:p>
          <a:p>
            <a:r>
              <a:rPr lang="en-US" dirty="0" err="1"/>
              <a:t>tulu</a:t>
            </a:r>
            <a:r>
              <a:rPr lang="en-US" dirty="0"/>
              <a:t> </a:t>
            </a:r>
            <a:r>
              <a:rPr lang="en-US" dirty="0" err="1"/>
              <a:t>müügitehingust</a:t>
            </a:r>
            <a:r>
              <a:rPr lang="en-US" dirty="0"/>
              <a:t> </a:t>
            </a:r>
            <a:r>
              <a:rPr lang="en-US" dirty="0" err="1"/>
              <a:t>saab</a:t>
            </a:r>
            <a:r>
              <a:rPr lang="en-US" dirty="0"/>
              <a:t> </a:t>
            </a:r>
            <a:r>
              <a:rPr lang="en-US" dirty="0" err="1"/>
              <a:t>usaldusväärselt</a:t>
            </a:r>
            <a:r>
              <a:rPr lang="en-US" dirty="0"/>
              <a:t> </a:t>
            </a:r>
            <a:r>
              <a:rPr lang="en-US" dirty="0" err="1"/>
              <a:t>mõõta</a:t>
            </a:r>
            <a:endParaRPr lang="et-EE" dirty="0"/>
          </a:p>
          <a:p>
            <a:r>
              <a:rPr lang="en-US" dirty="0" err="1"/>
              <a:t>tehingust</a:t>
            </a:r>
            <a:r>
              <a:rPr lang="en-US" dirty="0"/>
              <a:t> </a:t>
            </a:r>
            <a:r>
              <a:rPr lang="en-US" dirty="0" err="1"/>
              <a:t>saadava</a:t>
            </a:r>
            <a:r>
              <a:rPr lang="en-US" dirty="0"/>
              <a:t> </a:t>
            </a:r>
            <a:r>
              <a:rPr lang="en-US" dirty="0" err="1"/>
              <a:t>tasu</a:t>
            </a:r>
            <a:r>
              <a:rPr lang="en-US" dirty="0"/>
              <a:t> </a:t>
            </a:r>
            <a:r>
              <a:rPr lang="en-US" dirty="0" err="1"/>
              <a:t>laekumine</a:t>
            </a:r>
            <a:r>
              <a:rPr lang="en-US" dirty="0"/>
              <a:t> on</a:t>
            </a:r>
            <a:r>
              <a:rPr lang="et-EE" dirty="0"/>
              <a:t> </a:t>
            </a:r>
            <a:r>
              <a:rPr lang="en-US" dirty="0" err="1"/>
              <a:t>tõenäoline</a:t>
            </a:r>
            <a:endParaRPr lang="et-EE" dirty="0"/>
          </a:p>
          <a:p>
            <a:r>
              <a:rPr lang="en-US" dirty="0" err="1"/>
              <a:t>tehinguga</a:t>
            </a:r>
            <a:r>
              <a:rPr lang="en-US" dirty="0"/>
              <a:t> </a:t>
            </a:r>
            <a:r>
              <a:rPr lang="en-US" dirty="0" err="1"/>
              <a:t>seotud</a:t>
            </a:r>
            <a:r>
              <a:rPr lang="en-US" dirty="0"/>
              <a:t> </a:t>
            </a:r>
            <a:r>
              <a:rPr lang="en-US" dirty="0" err="1"/>
              <a:t>kulutusi</a:t>
            </a:r>
            <a:r>
              <a:rPr lang="en-US" dirty="0"/>
              <a:t> on </a:t>
            </a:r>
            <a:r>
              <a:rPr lang="en-US" dirty="0" err="1"/>
              <a:t>võimalik</a:t>
            </a:r>
            <a:r>
              <a:rPr lang="en-US" dirty="0"/>
              <a:t> </a:t>
            </a:r>
            <a:r>
              <a:rPr lang="en-US" dirty="0" err="1"/>
              <a:t>usaldusväärselt</a:t>
            </a:r>
            <a:r>
              <a:rPr lang="en-US" dirty="0"/>
              <a:t> </a:t>
            </a:r>
            <a:r>
              <a:rPr lang="en-US" dirty="0" err="1"/>
              <a:t>hinnata</a:t>
            </a: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37</a:t>
            </a:fld>
            <a:endParaRPr lang="et-EE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619108"/>
          </a:xfrm>
        </p:spPr>
        <p:txBody>
          <a:bodyPr/>
          <a:lstStyle/>
          <a:p>
            <a:r>
              <a:rPr lang="et-EE" dirty="0"/>
              <a:t>Tulu teenuste müügist, </a:t>
            </a:r>
            <a:r>
              <a:rPr lang="et-EE" sz="2000" dirty="0"/>
              <a:t>valmidusastme meetodil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071546"/>
            <a:ext cx="7772400" cy="5145104"/>
          </a:xfrm>
        </p:spPr>
        <p:txBody>
          <a:bodyPr/>
          <a:lstStyle/>
          <a:p>
            <a:r>
              <a:rPr lang="et-EE" dirty="0"/>
              <a:t>Tulu </a:t>
            </a:r>
            <a:r>
              <a:rPr lang="en-US" dirty="0" err="1"/>
              <a:t>teenuse</a:t>
            </a:r>
            <a:r>
              <a:rPr lang="en-US" dirty="0"/>
              <a:t> </a:t>
            </a:r>
            <a:r>
              <a:rPr lang="en-US" dirty="0" err="1"/>
              <a:t>valmidusastmest</a:t>
            </a:r>
            <a:r>
              <a:rPr lang="en-US" dirty="0"/>
              <a:t> </a:t>
            </a:r>
            <a:r>
              <a:rPr lang="en-US" dirty="0" err="1"/>
              <a:t>bilansipäeval</a:t>
            </a:r>
            <a:r>
              <a:rPr lang="en-US" dirty="0"/>
              <a:t>,</a:t>
            </a:r>
            <a:r>
              <a:rPr lang="et-EE" dirty="0"/>
              <a:t> </a:t>
            </a:r>
            <a:r>
              <a:rPr lang="en-US" dirty="0" err="1"/>
              <a:t>eeldusel</a:t>
            </a:r>
            <a:r>
              <a:rPr lang="en-US" dirty="0"/>
              <a:t>, et </a:t>
            </a:r>
            <a:r>
              <a:rPr lang="en-US" dirty="0" err="1"/>
              <a:t>teenuse</a:t>
            </a:r>
            <a:r>
              <a:rPr lang="en-US" dirty="0"/>
              <a:t> </a:t>
            </a:r>
            <a:r>
              <a:rPr lang="en-US" dirty="0" err="1"/>
              <a:t>osutamist</a:t>
            </a:r>
            <a:r>
              <a:rPr lang="en-US" dirty="0"/>
              <a:t> </a:t>
            </a:r>
            <a:r>
              <a:rPr lang="en-US" dirty="0" err="1"/>
              <a:t>hõlmava</a:t>
            </a:r>
            <a:r>
              <a:rPr lang="en-US" dirty="0"/>
              <a:t> </a:t>
            </a:r>
            <a:r>
              <a:rPr lang="en-US" dirty="0" err="1"/>
              <a:t>tehingu</a:t>
            </a:r>
            <a:r>
              <a:rPr lang="en-US" dirty="0"/>
              <a:t> </a:t>
            </a:r>
            <a:r>
              <a:rPr lang="en-US" dirty="0" err="1"/>
              <a:t>lõpptulemust</a:t>
            </a:r>
            <a:r>
              <a:rPr lang="en-US" dirty="0"/>
              <a:t> (</a:t>
            </a:r>
            <a:r>
              <a:rPr lang="en-US" dirty="0" err="1"/>
              <a:t>s.o</a:t>
            </a:r>
            <a:r>
              <a:rPr lang="en-US" dirty="0"/>
              <a:t> </a:t>
            </a:r>
            <a:r>
              <a:rPr lang="en-US" dirty="0" err="1"/>
              <a:t>tehinguga</a:t>
            </a:r>
            <a:r>
              <a:rPr lang="en-US" dirty="0"/>
              <a:t> </a:t>
            </a:r>
            <a:r>
              <a:rPr lang="en-US" dirty="0" err="1"/>
              <a:t>seotud</a:t>
            </a:r>
            <a:r>
              <a:rPr lang="en-US" dirty="0"/>
              <a:t> </a:t>
            </a:r>
            <a:r>
              <a:rPr lang="en-US" dirty="0" err="1"/>
              <a:t>tulusid</a:t>
            </a:r>
            <a:r>
              <a:rPr lang="en-US" dirty="0"/>
              <a:t> ja </a:t>
            </a:r>
            <a:r>
              <a:rPr lang="en-US" dirty="0" err="1"/>
              <a:t>kulusid</a:t>
            </a:r>
            <a:r>
              <a:rPr lang="en-US" dirty="0"/>
              <a:t>) on </a:t>
            </a:r>
            <a:r>
              <a:rPr lang="en-US" dirty="0" err="1"/>
              <a:t>võimalik</a:t>
            </a:r>
            <a:r>
              <a:rPr lang="en-US" dirty="0"/>
              <a:t> </a:t>
            </a:r>
            <a:r>
              <a:rPr lang="en-US" dirty="0" err="1"/>
              <a:t>usaldusväärselt</a:t>
            </a:r>
            <a:r>
              <a:rPr lang="en-US" dirty="0"/>
              <a:t> </a:t>
            </a:r>
            <a:r>
              <a:rPr lang="en-US" dirty="0" err="1"/>
              <a:t>prognoosida</a:t>
            </a:r>
            <a:endParaRPr lang="et-EE" dirty="0"/>
          </a:p>
          <a:p>
            <a:pPr>
              <a:buNone/>
            </a:pPr>
            <a:r>
              <a:rPr lang="en-US" dirty="0"/>
              <a:t> </a:t>
            </a:r>
            <a:endParaRPr lang="et-EE" dirty="0"/>
          </a:p>
          <a:p>
            <a:r>
              <a:rPr lang="en-US" dirty="0" err="1"/>
              <a:t>Tehingu</a:t>
            </a:r>
            <a:r>
              <a:rPr lang="en-US" dirty="0"/>
              <a:t> </a:t>
            </a:r>
            <a:r>
              <a:rPr lang="en-US" dirty="0" err="1"/>
              <a:t>lõpptulemust</a:t>
            </a:r>
            <a:r>
              <a:rPr lang="en-US" dirty="0"/>
              <a:t> on </a:t>
            </a:r>
            <a:r>
              <a:rPr lang="en-US" dirty="0" err="1"/>
              <a:t>võimalik</a:t>
            </a:r>
            <a:r>
              <a:rPr lang="en-US" dirty="0"/>
              <a:t> </a:t>
            </a:r>
            <a:r>
              <a:rPr lang="en-US" dirty="0" err="1"/>
              <a:t>usaldusväärselt</a:t>
            </a:r>
            <a:r>
              <a:rPr lang="en-US" dirty="0"/>
              <a:t> </a:t>
            </a:r>
            <a:r>
              <a:rPr lang="en-US" dirty="0" err="1"/>
              <a:t>prognoosida</a:t>
            </a:r>
            <a:r>
              <a:rPr lang="en-US" dirty="0"/>
              <a:t> </a:t>
            </a:r>
            <a:r>
              <a:rPr lang="en-US" dirty="0" err="1"/>
              <a:t>siis</a:t>
            </a:r>
            <a:r>
              <a:rPr lang="en-US" dirty="0"/>
              <a:t>, </a:t>
            </a:r>
            <a:r>
              <a:rPr lang="en-US" dirty="0" err="1"/>
              <a:t>kui</a:t>
            </a:r>
            <a:r>
              <a:rPr lang="en-US" dirty="0"/>
              <a:t> on </a:t>
            </a:r>
            <a:r>
              <a:rPr lang="en-US" dirty="0" err="1"/>
              <a:t>täidetud</a:t>
            </a:r>
            <a:r>
              <a:rPr lang="en-US" dirty="0"/>
              <a:t> </a:t>
            </a:r>
            <a:r>
              <a:rPr lang="en-US" dirty="0" err="1"/>
              <a:t>kõik</a:t>
            </a:r>
            <a:r>
              <a:rPr lang="en-US" dirty="0"/>
              <a:t> </a:t>
            </a:r>
            <a:r>
              <a:rPr lang="en-US" dirty="0" err="1"/>
              <a:t>järgmised</a:t>
            </a:r>
            <a:r>
              <a:rPr lang="en-US" dirty="0"/>
              <a:t> </a:t>
            </a:r>
            <a:r>
              <a:rPr lang="en-US" dirty="0" err="1"/>
              <a:t>tingimused</a:t>
            </a:r>
            <a:r>
              <a:rPr lang="et-EE" dirty="0"/>
              <a:t>:</a:t>
            </a:r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ctr"/>
            <a:r>
              <a:rPr lang="et-EE" dirty="0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38</a:t>
            </a:fld>
            <a:endParaRPr lang="et-EE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928694"/>
          </a:xfrm>
        </p:spPr>
        <p:txBody>
          <a:bodyPr/>
          <a:lstStyle/>
          <a:p>
            <a:r>
              <a:rPr lang="et-EE" dirty="0"/>
              <a:t>Tulu teenuste müügist, </a:t>
            </a:r>
            <a:r>
              <a:rPr lang="et-EE" sz="2000" dirty="0"/>
              <a:t>valmidusastme meetodil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28736"/>
            <a:ext cx="7772400" cy="4787914"/>
          </a:xfrm>
        </p:spPr>
        <p:txBody>
          <a:bodyPr/>
          <a:lstStyle/>
          <a:p>
            <a:r>
              <a:rPr lang="en-US" dirty="0"/>
              <a:t>Tulu </a:t>
            </a:r>
            <a:r>
              <a:rPr lang="en-US" dirty="0" err="1"/>
              <a:t>suurust</a:t>
            </a:r>
            <a:r>
              <a:rPr lang="en-US" dirty="0"/>
              <a:t> on </a:t>
            </a:r>
            <a:r>
              <a:rPr lang="en-US" dirty="0" err="1"/>
              <a:t>võimalik</a:t>
            </a:r>
            <a:r>
              <a:rPr lang="en-US" dirty="0"/>
              <a:t> </a:t>
            </a:r>
            <a:r>
              <a:rPr lang="en-US" dirty="0" err="1"/>
              <a:t>usaldusväärselt</a:t>
            </a:r>
            <a:r>
              <a:rPr lang="en-US" dirty="0"/>
              <a:t> </a:t>
            </a:r>
            <a:r>
              <a:rPr lang="en-US" dirty="0" err="1"/>
              <a:t>mõõta</a:t>
            </a:r>
            <a:endParaRPr lang="et-EE" dirty="0"/>
          </a:p>
          <a:p>
            <a:r>
              <a:rPr lang="en-US" dirty="0" err="1"/>
              <a:t>tehingust</a:t>
            </a:r>
            <a:r>
              <a:rPr lang="en-US" dirty="0"/>
              <a:t> </a:t>
            </a:r>
            <a:r>
              <a:rPr lang="en-US" dirty="0" err="1"/>
              <a:t>saadava</a:t>
            </a:r>
            <a:r>
              <a:rPr lang="en-US" dirty="0"/>
              <a:t> </a:t>
            </a:r>
            <a:r>
              <a:rPr lang="en-US" dirty="0" err="1"/>
              <a:t>tasu</a:t>
            </a:r>
            <a:r>
              <a:rPr lang="en-US" dirty="0"/>
              <a:t> </a:t>
            </a:r>
            <a:r>
              <a:rPr lang="en-US" dirty="0" err="1"/>
              <a:t>laekumine</a:t>
            </a:r>
            <a:r>
              <a:rPr lang="en-US" dirty="0"/>
              <a:t> on </a:t>
            </a:r>
            <a:r>
              <a:rPr lang="en-US" dirty="0" err="1"/>
              <a:t>tõenäoline</a:t>
            </a:r>
            <a:endParaRPr lang="et-EE" dirty="0"/>
          </a:p>
          <a:p>
            <a:r>
              <a:rPr lang="en-US" dirty="0" err="1"/>
              <a:t>tehingu</a:t>
            </a:r>
            <a:r>
              <a:rPr lang="en-US" dirty="0"/>
              <a:t> </a:t>
            </a:r>
            <a:r>
              <a:rPr lang="en-US" dirty="0" err="1"/>
              <a:t>valmidusastet</a:t>
            </a:r>
            <a:r>
              <a:rPr lang="en-US" dirty="0"/>
              <a:t> </a:t>
            </a:r>
            <a:r>
              <a:rPr lang="en-US" dirty="0" err="1"/>
              <a:t>bilansipäeval</a:t>
            </a:r>
            <a:r>
              <a:rPr lang="en-US" dirty="0"/>
              <a:t> on </a:t>
            </a:r>
            <a:r>
              <a:rPr lang="en-US" dirty="0" err="1"/>
              <a:t>võimalik</a:t>
            </a:r>
            <a:r>
              <a:rPr lang="en-US" dirty="0"/>
              <a:t> </a:t>
            </a:r>
            <a:r>
              <a:rPr lang="en-US" dirty="0" err="1"/>
              <a:t>usaldusväärselt</a:t>
            </a:r>
            <a:r>
              <a:rPr lang="en-US" dirty="0"/>
              <a:t> </a:t>
            </a:r>
            <a:r>
              <a:rPr lang="en-US" dirty="0" err="1"/>
              <a:t>mõõta</a:t>
            </a:r>
            <a:endParaRPr lang="et-EE" dirty="0"/>
          </a:p>
          <a:p>
            <a:r>
              <a:rPr lang="en-US" dirty="0" err="1"/>
              <a:t>tehinguga</a:t>
            </a:r>
            <a:r>
              <a:rPr lang="en-US" dirty="0"/>
              <a:t> </a:t>
            </a:r>
            <a:r>
              <a:rPr lang="en-US" dirty="0" err="1"/>
              <a:t>seotud</a:t>
            </a:r>
            <a:r>
              <a:rPr lang="en-US" dirty="0"/>
              <a:t> </a:t>
            </a:r>
            <a:r>
              <a:rPr lang="en-US" dirty="0" err="1"/>
              <a:t>tehtud</a:t>
            </a:r>
            <a:r>
              <a:rPr lang="en-US" dirty="0"/>
              <a:t> </a:t>
            </a:r>
            <a:r>
              <a:rPr lang="en-US" dirty="0" err="1"/>
              <a:t>kulusid</a:t>
            </a:r>
            <a:r>
              <a:rPr lang="en-US" dirty="0"/>
              <a:t>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tehingu</a:t>
            </a:r>
            <a:r>
              <a:rPr lang="en-US" dirty="0"/>
              <a:t> </a:t>
            </a:r>
            <a:r>
              <a:rPr lang="en-US" dirty="0" err="1"/>
              <a:t>lõpetamiseks</a:t>
            </a:r>
            <a:r>
              <a:rPr lang="en-US" dirty="0"/>
              <a:t> </a:t>
            </a:r>
            <a:r>
              <a:rPr lang="en-US" dirty="0" err="1"/>
              <a:t>vajalikke</a:t>
            </a:r>
            <a:r>
              <a:rPr lang="en-US" dirty="0"/>
              <a:t> </a:t>
            </a:r>
            <a:r>
              <a:rPr lang="en-US" dirty="0" err="1"/>
              <a:t>kulusid</a:t>
            </a:r>
            <a:r>
              <a:rPr lang="en-US" dirty="0"/>
              <a:t> on </a:t>
            </a:r>
            <a:r>
              <a:rPr lang="en-US" dirty="0" err="1"/>
              <a:t>võimalik</a:t>
            </a:r>
            <a:r>
              <a:rPr lang="en-US" dirty="0"/>
              <a:t> </a:t>
            </a:r>
            <a:r>
              <a:rPr lang="en-US" dirty="0" err="1"/>
              <a:t>usaldusväärselt</a:t>
            </a:r>
            <a:r>
              <a:rPr lang="en-US" dirty="0"/>
              <a:t> </a:t>
            </a:r>
            <a:r>
              <a:rPr lang="en-US" dirty="0" err="1"/>
              <a:t>hinnata</a:t>
            </a:r>
            <a:r>
              <a:rPr lang="en-US" b="1" dirty="0"/>
              <a:t>.</a:t>
            </a:r>
            <a:endParaRPr lang="et-EE" b="1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39</a:t>
            </a:fld>
            <a:endParaRPr lang="et-E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36525"/>
            <a:ext cx="7772400" cy="628179"/>
          </a:xfrm>
        </p:spPr>
        <p:txBody>
          <a:bodyPr/>
          <a:lstStyle/>
          <a:p>
            <a:r>
              <a:rPr lang="et-EE" dirty="0"/>
              <a:t>Mõisted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299648" cy="5451946"/>
          </a:xfrm>
        </p:spPr>
        <p:txBody>
          <a:bodyPr/>
          <a:lstStyle/>
          <a:p>
            <a:pPr>
              <a:buNone/>
            </a:pPr>
            <a:r>
              <a:rPr lang="et-EE" b="1" dirty="0"/>
              <a:t>Tulu </a:t>
            </a:r>
            <a:r>
              <a:rPr lang="et-EE" dirty="0"/>
              <a:t>–majandusliku kasu suurenemine aruandeperioodil vara lisandumise või suurenemisena või kohustiste vähenemisena, mille tulemusel omakapital suureneb, välja arvatud omanike sissemaksed omakapitali</a:t>
            </a:r>
          </a:p>
          <a:p>
            <a:pPr>
              <a:buNone/>
            </a:pPr>
            <a:r>
              <a:rPr lang="et-EE" dirty="0"/>
              <a:t>Selgitus (näiteid): </a:t>
            </a:r>
          </a:p>
          <a:p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4</a:t>
            </a:fld>
            <a:endParaRPr lang="et-EE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690546"/>
          </a:xfrm>
        </p:spPr>
        <p:txBody>
          <a:bodyPr/>
          <a:lstStyle/>
          <a:p>
            <a:br>
              <a:rPr lang="et-EE" dirty="0"/>
            </a:br>
            <a:r>
              <a:rPr lang="en-US" b="1" dirty="0"/>
              <a:t> </a:t>
            </a:r>
            <a:r>
              <a:rPr lang="en-US" dirty="0"/>
              <a:t>Te</a:t>
            </a:r>
            <a:r>
              <a:rPr lang="et-EE" dirty="0"/>
              <a:t>e</a:t>
            </a:r>
            <a:r>
              <a:rPr lang="en-US" dirty="0"/>
              <a:t>nu</a:t>
            </a:r>
            <a:r>
              <a:rPr lang="et-EE" dirty="0"/>
              <a:t>s</a:t>
            </a:r>
            <a:r>
              <a:rPr lang="en-US" dirty="0"/>
              <a:t>e </a:t>
            </a:r>
            <a:r>
              <a:rPr lang="en-US" dirty="0" err="1"/>
              <a:t>osutamise</a:t>
            </a:r>
            <a:r>
              <a:rPr lang="en-US" dirty="0"/>
              <a:t> </a:t>
            </a:r>
            <a:r>
              <a:rPr lang="en-US" dirty="0" err="1"/>
              <a:t>lepingu</a:t>
            </a:r>
            <a:r>
              <a:rPr lang="en-US" dirty="0"/>
              <a:t> </a:t>
            </a:r>
            <a:r>
              <a:rPr lang="en-US" dirty="0" err="1"/>
              <a:t>tulu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42984"/>
            <a:ext cx="7772400" cy="5073666"/>
          </a:xfrm>
        </p:spPr>
        <p:txBody>
          <a:bodyPr/>
          <a:lstStyle/>
          <a:p>
            <a:r>
              <a:rPr lang="en-US" dirty="0" err="1"/>
              <a:t>algselt</a:t>
            </a:r>
            <a:r>
              <a:rPr lang="en-US" dirty="0"/>
              <a:t> </a:t>
            </a:r>
            <a:r>
              <a:rPr lang="en-US" dirty="0" err="1"/>
              <a:t>lepingus</a:t>
            </a:r>
            <a:r>
              <a:rPr lang="en-US" dirty="0"/>
              <a:t> </a:t>
            </a:r>
            <a:r>
              <a:rPr lang="en-US" dirty="0" err="1"/>
              <a:t>kindlaks</a:t>
            </a:r>
            <a:r>
              <a:rPr lang="en-US" dirty="0"/>
              <a:t> </a:t>
            </a:r>
            <a:r>
              <a:rPr lang="en-US" dirty="0" err="1"/>
              <a:t>määratud</a:t>
            </a:r>
            <a:r>
              <a:rPr lang="en-US" dirty="0"/>
              <a:t> </a:t>
            </a:r>
            <a:r>
              <a:rPr lang="en-US" dirty="0" err="1"/>
              <a:t>tasu</a:t>
            </a:r>
            <a:endParaRPr lang="et-EE" dirty="0"/>
          </a:p>
          <a:p>
            <a:r>
              <a:rPr lang="et-EE" dirty="0"/>
              <a:t>j</a:t>
            </a:r>
            <a:r>
              <a:rPr lang="en-US" dirty="0"/>
              <a:t>a</a:t>
            </a:r>
            <a:r>
              <a:rPr lang="et-EE" dirty="0"/>
              <a:t> </a:t>
            </a:r>
            <a:r>
              <a:rPr lang="en-US" dirty="0" err="1"/>
              <a:t>lepingu</a:t>
            </a:r>
            <a:r>
              <a:rPr lang="en-US" dirty="0"/>
              <a:t> </a:t>
            </a:r>
            <a:r>
              <a:rPr lang="en-US" dirty="0" err="1"/>
              <a:t>täitmise</a:t>
            </a:r>
            <a:r>
              <a:rPr lang="en-US" dirty="0"/>
              <a:t> </a:t>
            </a:r>
            <a:r>
              <a:rPr lang="en-US" dirty="0" err="1"/>
              <a:t>käigus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leidnud</a:t>
            </a:r>
            <a:r>
              <a:rPr lang="en-US" dirty="0"/>
              <a:t> </a:t>
            </a:r>
            <a:r>
              <a:rPr lang="en-US" dirty="0" err="1"/>
              <a:t>muudatusi</a:t>
            </a:r>
            <a:r>
              <a:rPr lang="en-US" dirty="0"/>
              <a:t> </a:t>
            </a:r>
            <a:r>
              <a:rPr lang="en-US" dirty="0" err="1"/>
              <a:t>lepingu</a:t>
            </a:r>
            <a:r>
              <a:rPr lang="en-US" dirty="0"/>
              <a:t> </a:t>
            </a:r>
            <a:r>
              <a:rPr lang="en-US" dirty="0" err="1"/>
              <a:t>mahus</a:t>
            </a:r>
            <a:r>
              <a:rPr lang="en-US" dirty="0"/>
              <a:t>, </a:t>
            </a:r>
            <a:r>
              <a:rPr lang="en-US" dirty="0" err="1"/>
              <a:t>täiendavaid</a:t>
            </a:r>
            <a:r>
              <a:rPr lang="en-US" dirty="0"/>
              <a:t> </a:t>
            </a:r>
            <a:r>
              <a:rPr lang="en-US" dirty="0" err="1"/>
              <a:t>kompensatsiooninõudeid</a:t>
            </a:r>
            <a:r>
              <a:rPr lang="en-US" dirty="0"/>
              <a:t>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täiendavaid</a:t>
            </a:r>
            <a:r>
              <a:rPr lang="en-US" dirty="0"/>
              <a:t> </a:t>
            </a:r>
            <a:r>
              <a:rPr lang="en-US" dirty="0" err="1"/>
              <a:t>tasusid</a:t>
            </a:r>
            <a:r>
              <a:rPr lang="en-US" dirty="0"/>
              <a:t>, </a:t>
            </a:r>
            <a:r>
              <a:rPr lang="en-US" dirty="0" err="1"/>
              <a:t>kusjuures</a:t>
            </a:r>
            <a:r>
              <a:rPr lang="en-US" dirty="0"/>
              <a:t>:</a:t>
            </a:r>
            <a:endParaRPr lang="et-EE" dirty="0"/>
          </a:p>
          <a:p>
            <a:pPr lvl="1"/>
            <a:r>
              <a:rPr lang="en-US" dirty="0" err="1"/>
              <a:t>nende</a:t>
            </a:r>
            <a:r>
              <a:rPr lang="en-US" dirty="0"/>
              <a:t> </a:t>
            </a:r>
            <a:r>
              <a:rPr lang="en-US" dirty="0" err="1"/>
              <a:t>realiseerumine</a:t>
            </a:r>
            <a:r>
              <a:rPr lang="en-US" dirty="0"/>
              <a:t> </a:t>
            </a:r>
            <a:r>
              <a:rPr lang="en-US" dirty="0" err="1"/>
              <a:t>peab</a:t>
            </a:r>
            <a:r>
              <a:rPr lang="en-US" dirty="0"/>
              <a:t> </a:t>
            </a:r>
            <a:r>
              <a:rPr lang="en-US" dirty="0" err="1"/>
              <a:t>olema</a:t>
            </a:r>
            <a:r>
              <a:rPr lang="en-US" dirty="0"/>
              <a:t> </a:t>
            </a:r>
            <a:r>
              <a:rPr lang="en-US" dirty="0" err="1"/>
              <a:t>tõenäoline</a:t>
            </a:r>
            <a:r>
              <a:rPr lang="en-US" dirty="0"/>
              <a:t> </a:t>
            </a:r>
            <a:r>
              <a:rPr lang="en-US" dirty="0" err="1"/>
              <a:t>ning</a:t>
            </a:r>
            <a:endParaRPr lang="et-EE" dirty="0"/>
          </a:p>
          <a:p>
            <a:pPr lvl="1"/>
            <a:r>
              <a:rPr lang="en-US" dirty="0" err="1"/>
              <a:t>neid</a:t>
            </a:r>
            <a:r>
              <a:rPr lang="en-US" dirty="0"/>
              <a:t> </a:t>
            </a:r>
            <a:r>
              <a:rPr lang="en-US" dirty="0" err="1"/>
              <a:t>peab</a:t>
            </a:r>
            <a:r>
              <a:rPr lang="en-US" dirty="0"/>
              <a:t> </a:t>
            </a:r>
            <a:r>
              <a:rPr lang="en-US" dirty="0" err="1"/>
              <a:t>olema</a:t>
            </a:r>
            <a:r>
              <a:rPr lang="en-US" dirty="0"/>
              <a:t> </a:t>
            </a:r>
            <a:r>
              <a:rPr lang="en-US" dirty="0" err="1"/>
              <a:t>võimalik</a:t>
            </a:r>
            <a:r>
              <a:rPr lang="en-US" dirty="0"/>
              <a:t> </a:t>
            </a:r>
            <a:r>
              <a:rPr lang="en-US" dirty="0" err="1"/>
              <a:t>usaldusväärselt</a:t>
            </a:r>
            <a:r>
              <a:rPr lang="en-US" dirty="0"/>
              <a:t> </a:t>
            </a:r>
            <a:r>
              <a:rPr lang="en-US" dirty="0" err="1"/>
              <a:t>hinnata</a:t>
            </a:r>
            <a:r>
              <a:rPr lang="en-US" dirty="0"/>
              <a:t>.</a:t>
            </a:r>
            <a:endParaRPr lang="et-EE" dirty="0"/>
          </a:p>
          <a:p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40</a:t>
            </a:fld>
            <a:endParaRPr lang="et-EE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976298"/>
          </a:xfrm>
        </p:spPr>
        <p:txBody>
          <a:bodyPr/>
          <a:lstStyle/>
          <a:p>
            <a:r>
              <a:rPr lang="et-EE" dirty="0"/>
              <a:t>Müügitulu kajastamine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Üldjuhul</a:t>
            </a:r>
          </a:p>
          <a:p>
            <a:pPr lvl="1"/>
            <a:r>
              <a:rPr lang="et-EE" dirty="0"/>
              <a:t>Arve (KMS §37)</a:t>
            </a:r>
          </a:p>
          <a:p>
            <a:pPr lvl="2"/>
            <a:r>
              <a:rPr lang="et-EE" dirty="0"/>
              <a:t>D</a:t>
            </a:r>
          </a:p>
          <a:p>
            <a:pPr lvl="2"/>
            <a:r>
              <a:rPr lang="et-EE" dirty="0"/>
              <a:t>K</a:t>
            </a:r>
          </a:p>
          <a:p>
            <a:pPr lvl="2"/>
            <a:r>
              <a:rPr lang="et-EE" dirty="0"/>
              <a:t>K</a:t>
            </a:r>
          </a:p>
          <a:p>
            <a:endParaRPr lang="et-EE" dirty="0"/>
          </a:p>
          <a:p>
            <a:r>
              <a:rPr lang="et-EE" dirty="0"/>
              <a:t>Vt: RTJ 10 ja näited!!!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41</a:t>
            </a:fld>
            <a:endParaRPr lang="et-EE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5728"/>
            <a:ext cx="7772400" cy="714380"/>
          </a:xfrm>
        </p:spPr>
        <p:txBody>
          <a:bodyPr/>
          <a:lstStyle/>
          <a:p>
            <a:r>
              <a:rPr lang="et-EE" dirty="0"/>
              <a:t>Muu äritulu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4348" y="1000108"/>
            <a:ext cx="8124852" cy="5216542"/>
          </a:xfrm>
        </p:spPr>
        <p:txBody>
          <a:bodyPr/>
          <a:lstStyle/>
          <a:p>
            <a:r>
              <a:rPr lang="en-US" dirty="0" err="1"/>
              <a:t>Ebaregulaarselt</a:t>
            </a:r>
            <a:r>
              <a:rPr lang="en-US" dirty="0"/>
              <a:t> </a:t>
            </a:r>
            <a:r>
              <a:rPr lang="en-US" dirty="0" err="1"/>
              <a:t>äritegevuse</a:t>
            </a:r>
            <a:r>
              <a:rPr lang="en-US" dirty="0"/>
              <a:t> </a:t>
            </a:r>
            <a:r>
              <a:rPr lang="en-US" dirty="0" err="1"/>
              <a:t>käigus</a:t>
            </a:r>
            <a:r>
              <a:rPr lang="en-US" dirty="0"/>
              <a:t> </a:t>
            </a:r>
            <a:r>
              <a:rPr lang="en-US" dirty="0" err="1"/>
              <a:t>tekkivad</a:t>
            </a:r>
            <a:r>
              <a:rPr lang="en-US" dirty="0"/>
              <a:t> </a:t>
            </a:r>
            <a:r>
              <a:rPr lang="en-US" dirty="0" err="1"/>
              <a:t>tulud</a:t>
            </a:r>
            <a:r>
              <a:rPr lang="et-EE" dirty="0"/>
              <a:t>, sh</a:t>
            </a:r>
          </a:p>
          <a:p>
            <a:pPr lvl="1"/>
            <a:r>
              <a:rPr lang="en-US" dirty="0" err="1"/>
              <a:t>kasum</a:t>
            </a:r>
            <a:r>
              <a:rPr lang="en-US" dirty="0"/>
              <a:t> </a:t>
            </a:r>
            <a:r>
              <a:rPr lang="en-US" dirty="0" err="1"/>
              <a:t>materiaalse</a:t>
            </a:r>
            <a:r>
              <a:rPr lang="en-US" dirty="0"/>
              <a:t> ja </a:t>
            </a:r>
            <a:r>
              <a:rPr lang="en-US" dirty="0" err="1"/>
              <a:t>immateriaalse</a:t>
            </a:r>
            <a:r>
              <a:rPr lang="en-US" dirty="0"/>
              <a:t> </a:t>
            </a:r>
            <a:r>
              <a:rPr lang="en-US" dirty="0" err="1"/>
              <a:t>põhivara</a:t>
            </a:r>
            <a:r>
              <a:rPr lang="en-US" dirty="0"/>
              <a:t> </a:t>
            </a:r>
            <a:r>
              <a:rPr lang="en-US" dirty="0" err="1"/>
              <a:t>ning</a:t>
            </a:r>
            <a:r>
              <a:rPr lang="en-US" dirty="0"/>
              <a:t> </a:t>
            </a:r>
            <a:r>
              <a:rPr lang="en-US" dirty="0" err="1"/>
              <a:t>kinnisvarainvesteeringute</a:t>
            </a:r>
            <a:r>
              <a:rPr lang="en-US" dirty="0"/>
              <a:t> </a:t>
            </a:r>
            <a:r>
              <a:rPr lang="en-US" dirty="0" err="1"/>
              <a:t>müügist</a:t>
            </a:r>
            <a:r>
              <a:rPr lang="en-US" dirty="0"/>
              <a:t>;</a:t>
            </a:r>
            <a:endParaRPr lang="et-EE" dirty="0"/>
          </a:p>
          <a:p>
            <a:pPr lvl="1"/>
            <a:r>
              <a:rPr lang="en-US" dirty="0" err="1"/>
              <a:t>kasum</a:t>
            </a:r>
            <a:r>
              <a:rPr lang="en-US" dirty="0"/>
              <a:t> </a:t>
            </a:r>
            <a:r>
              <a:rPr lang="en-US" dirty="0" err="1"/>
              <a:t>kinnisvarainvesteeringute</a:t>
            </a:r>
            <a:r>
              <a:rPr lang="en-US" dirty="0"/>
              <a:t> </a:t>
            </a:r>
            <a:r>
              <a:rPr lang="en-US" dirty="0" err="1"/>
              <a:t>väärtuse</a:t>
            </a:r>
            <a:r>
              <a:rPr lang="en-US" dirty="0"/>
              <a:t> </a:t>
            </a:r>
            <a:r>
              <a:rPr lang="en-US" dirty="0" err="1"/>
              <a:t>muutusest</a:t>
            </a:r>
            <a:r>
              <a:rPr lang="en-US" dirty="0"/>
              <a:t>; </a:t>
            </a:r>
            <a:endParaRPr lang="et-EE" dirty="0"/>
          </a:p>
          <a:p>
            <a:pPr lvl="1"/>
            <a:r>
              <a:rPr lang="en-US" dirty="0" err="1"/>
              <a:t>saadud</a:t>
            </a:r>
            <a:r>
              <a:rPr lang="en-US" dirty="0"/>
              <a:t> </a:t>
            </a:r>
            <a:r>
              <a:rPr lang="en-US" dirty="0" err="1"/>
              <a:t>trahvid</a:t>
            </a:r>
            <a:r>
              <a:rPr lang="en-US" dirty="0"/>
              <a:t> ja </a:t>
            </a:r>
            <a:r>
              <a:rPr lang="en-US" dirty="0" err="1"/>
              <a:t>viivised</a:t>
            </a:r>
            <a:r>
              <a:rPr lang="en-US" dirty="0"/>
              <a:t>;</a:t>
            </a:r>
            <a:endParaRPr lang="et-EE" dirty="0"/>
          </a:p>
          <a:p>
            <a:pPr lvl="1"/>
            <a:r>
              <a:rPr lang="en-US" dirty="0" err="1"/>
              <a:t>netokasum</a:t>
            </a:r>
            <a:r>
              <a:rPr lang="en-US" dirty="0"/>
              <a:t> </a:t>
            </a:r>
            <a:r>
              <a:rPr lang="en-US" dirty="0" err="1"/>
              <a:t>valuutakursimuutustest</a:t>
            </a:r>
            <a:r>
              <a:rPr lang="en-US" dirty="0"/>
              <a:t> </a:t>
            </a:r>
            <a:r>
              <a:rPr lang="en-US" dirty="0" err="1"/>
              <a:t>nõuetelt</a:t>
            </a:r>
            <a:endParaRPr lang="et-EE" dirty="0"/>
          </a:p>
          <a:p>
            <a:pPr lvl="1"/>
            <a:r>
              <a:rPr lang="en-US" dirty="0" err="1"/>
              <a:t>ostjate</a:t>
            </a:r>
            <a:r>
              <a:rPr lang="en-US" dirty="0"/>
              <a:t> </a:t>
            </a:r>
            <a:r>
              <a:rPr lang="en-US" dirty="0" err="1"/>
              <a:t>vastu</a:t>
            </a:r>
            <a:r>
              <a:rPr lang="en-US" dirty="0"/>
              <a:t> ja </a:t>
            </a:r>
            <a:r>
              <a:rPr lang="en-US" dirty="0" err="1"/>
              <a:t>kohustustelt</a:t>
            </a:r>
            <a:r>
              <a:rPr lang="en-US" dirty="0"/>
              <a:t> </a:t>
            </a:r>
            <a:r>
              <a:rPr lang="en-US" dirty="0" err="1"/>
              <a:t>tarnijate</a:t>
            </a:r>
            <a:r>
              <a:rPr lang="en-US" dirty="0"/>
              <a:t> </a:t>
            </a:r>
            <a:r>
              <a:rPr lang="en-US" dirty="0" err="1"/>
              <a:t>ees</a:t>
            </a:r>
            <a:r>
              <a:rPr lang="en-US" dirty="0"/>
              <a:t> (</a:t>
            </a:r>
            <a:r>
              <a:rPr lang="en-US" dirty="0" err="1"/>
              <a:t>juhul</a:t>
            </a:r>
            <a:r>
              <a:rPr lang="et-EE" dirty="0"/>
              <a:t> </a:t>
            </a:r>
            <a:r>
              <a:rPr lang="en-US" dirty="0" err="1"/>
              <a:t>kui</a:t>
            </a:r>
            <a:r>
              <a:rPr lang="en-US" dirty="0"/>
              <a:t> </a:t>
            </a:r>
            <a:r>
              <a:rPr lang="en-US" dirty="0" err="1"/>
              <a:t>tulemuseks</a:t>
            </a:r>
            <a:r>
              <a:rPr lang="en-US" dirty="0"/>
              <a:t> on </a:t>
            </a:r>
            <a:r>
              <a:rPr lang="en-US" dirty="0" err="1"/>
              <a:t>netokahjum</a:t>
            </a:r>
            <a:r>
              <a:rPr lang="en-US" dirty="0"/>
              <a:t>, </a:t>
            </a:r>
            <a:r>
              <a:rPr lang="en-US" dirty="0" err="1"/>
              <a:t>kajastatakse</a:t>
            </a:r>
            <a:r>
              <a:rPr lang="en-US" dirty="0"/>
              <a:t> see </a:t>
            </a:r>
            <a:r>
              <a:rPr lang="en-US" dirty="0" err="1"/>
              <a:t>kirjel</a:t>
            </a:r>
            <a:r>
              <a:rPr lang="et-EE" dirty="0"/>
              <a:t> </a:t>
            </a:r>
            <a:r>
              <a:rPr lang="en-US" dirty="0" err="1"/>
              <a:t>Muud</a:t>
            </a:r>
            <a:r>
              <a:rPr lang="en-US" dirty="0"/>
              <a:t> </a:t>
            </a:r>
            <a:r>
              <a:rPr lang="en-US" dirty="0" err="1"/>
              <a:t>ärikulud</a:t>
            </a:r>
            <a:r>
              <a:rPr lang="et-EE" dirty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 dirty="0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42</a:t>
            </a:fld>
            <a:endParaRPr lang="et-EE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815752"/>
          </a:xfrm>
        </p:spPr>
        <p:txBody>
          <a:bodyPr/>
          <a:lstStyle/>
          <a:p>
            <a:r>
              <a:rPr lang="et-EE" dirty="0"/>
              <a:t>Tulude ja kulude sulgemine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68760"/>
            <a:ext cx="7772400" cy="4947890"/>
          </a:xfrm>
        </p:spPr>
        <p:txBody>
          <a:bodyPr/>
          <a:lstStyle/>
          <a:p>
            <a:r>
              <a:rPr lang="et-EE" dirty="0"/>
              <a:t>Kulukontode sulgemine</a:t>
            </a:r>
          </a:p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r>
              <a:rPr lang="et-EE" dirty="0"/>
              <a:t>Tulukontode sulgemine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43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9392923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Finantselementide selgitus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  <a:p>
            <a:r>
              <a:rPr lang="et-EE" dirty="0"/>
              <a:t> Vabariigi Valitsuse 17. detsembri 2009. a määrus nr 206 „Majandusaasta aruande taksonoomia” </a:t>
            </a:r>
          </a:p>
          <a:p>
            <a:r>
              <a:rPr lang="et-EE" dirty="0"/>
              <a:t>RTJ </a:t>
            </a:r>
            <a:r>
              <a:rPr lang="et-EE"/>
              <a:t>2 Lisa 2</a:t>
            </a:r>
            <a:r>
              <a:rPr lang="et-EE" dirty="0"/>
              <a:t>	</a:t>
            </a:r>
          </a:p>
          <a:p>
            <a:pPr>
              <a:buNone/>
            </a:pPr>
            <a:endParaRPr lang="et-E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44</a:t>
            </a:fld>
            <a:endParaRPr lang="et-EE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r>
              <a:rPr lang="et-EE" dirty="0"/>
              <a:t>Tänan!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45</a:t>
            </a:fld>
            <a:endParaRPr lang="et-EE"/>
          </a:p>
        </p:txBody>
      </p:sp>
      <p:pic>
        <p:nvPicPr>
          <p:cNvPr id="7" name="Picture 2" descr="an00790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928670"/>
            <a:ext cx="2214578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690546"/>
          </a:xfrm>
        </p:spPr>
        <p:txBody>
          <a:bodyPr/>
          <a:lstStyle/>
          <a:p>
            <a:r>
              <a:rPr lang="et-EE" dirty="0"/>
              <a:t>Mõisted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85860"/>
            <a:ext cx="7772400" cy="4930790"/>
          </a:xfrm>
        </p:spPr>
        <p:txBody>
          <a:bodyPr/>
          <a:lstStyle/>
          <a:p>
            <a:r>
              <a:rPr lang="et-EE" b="1" dirty="0"/>
              <a:t>Kasum  või  kahjum (tulem) aruandeperioodi tulude ja kulude vahe </a:t>
            </a:r>
          </a:p>
          <a:p>
            <a:r>
              <a:rPr lang="et-EE" dirty="0"/>
              <a:t>On  üks  põhilisemaid  näitajaid  ettevõtte  edukuse hindamisel.</a:t>
            </a:r>
          </a:p>
          <a:p>
            <a:r>
              <a:rPr lang="et-EE" dirty="0"/>
              <a:t>Ettevõtte tulemiks nimetatakse summat, mille võrra suureneb (väheneb) ettevõtte omakapital majandustegevuse tulemusena kindlaksmääratud perioodi jooksul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5</a:t>
            </a:fld>
            <a:endParaRPr lang="et-E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BC37C-6062-A078-B770-42406B3D4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743744"/>
          </a:xfrm>
        </p:spPr>
        <p:txBody>
          <a:bodyPr/>
          <a:lstStyle/>
          <a:p>
            <a:r>
              <a:rPr lang="et-EE" dirty="0"/>
              <a:t>Põhiprintsiibid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06129-2BB0-1B11-8F70-A7410DCA4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124744"/>
            <a:ext cx="7772400" cy="5231606"/>
          </a:xfrm>
        </p:spPr>
        <p:txBody>
          <a:bodyPr/>
          <a:lstStyle/>
          <a:p>
            <a:r>
              <a:rPr lang="et-EE" dirty="0"/>
              <a:t>Olulisuse printsiip</a:t>
            </a:r>
          </a:p>
          <a:p>
            <a:endParaRPr lang="et-EE" dirty="0"/>
          </a:p>
          <a:p>
            <a:r>
              <a:rPr lang="et-EE" dirty="0"/>
              <a:t>Tulude ja kulude vastavuse printsiip</a:t>
            </a:r>
          </a:p>
          <a:p>
            <a:endParaRPr lang="et-EE" dirty="0"/>
          </a:p>
          <a:p>
            <a:r>
              <a:rPr lang="et-EE" dirty="0"/>
              <a:t>Konservatiivsuse printsiip</a:t>
            </a:r>
          </a:p>
          <a:p>
            <a:endParaRPr lang="et-EE" dirty="0"/>
          </a:p>
          <a:p>
            <a:r>
              <a:rPr lang="et-EE" dirty="0"/>
              <a:t>Arusaadavuse printsiip</a:t>
            </a:r>
          </a:p>
          <a:p>
            <a:endParaRPr lang="et-EE" dirty="0"/>
          </a:p>
          <a:p>
            <a:r>
              <a:rPr lang="et-EE" dirty="0"/>
              <a:t>Tekkepõhine arvestuspõhimõte</a:t>
            </a:r>
          </a:p>
          <a:p>
            <a:endParaRPr lang="et-EE" dirty="0"/>
          </a:p>
          <a:p>
            <a:endParaRPr lang="et-EE" dirty="0"/>
          </a:p>
          <a:p>
            <a:endParaRPr lang="et-EE" dirty="0"/>
          </a:p>
          <a:p>
            <a:endParaRPr lang="et-EE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EF012-FA81-7458-6403-1D42943DF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CD119-BF24-BBE9-A4B0-A2537E47E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3FE56-0685-6349-37F9-F5A952C11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77866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Kasumiaruanne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Kasumiaruanne (tulude ja kulude aruanne) on raamatupidamisaruanne, mis kajastab raamatupidamiskohustuslase aruandeperioodi </a:t>
            </a:r>
            <a:r>
              <a:rPr lang="et-EE" i="1" dirty="0"/>
              <a:t>finantstulemust</a:t>
            </a:r>
            <a:r>
              <a:rPr lang="et-EE" dirty="0"/>
              <a:t> (tulusid, kulusid ja kasumit või kahjumit</a:t>
            </a:r>
            <a:endParaRPr lang="et-EE" u="sng" dirty="0"/>
          </a:p>
          <a:p>
            <a:pPr lvl="1"/>
            <a:r>
              <a:rPr lang="et-EE" dirty="0"/>
              <a:t>Skeem 1</a:t>
            </a:r>
          </a:p>
          <a:p>
            <a:pPr lvl="1"/>
            <a:r>
              <a:rPr lang="et-EE" dirty="0"/>
              <a:t>Skeem 2</a:t>
            </a:r>
          </a:p>
          <a:p>
            <a:pPr lvl="1"/>
            <a:r>
              <a:rPr lang="et-EE" dirty="0"/>
              <a:t>Valitud skeem sätestatakse raamatupidamise sise-eeskirjas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7</a:t>
            </a:fld>
            <a:endParaRPr lang="et-E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904860"/>
          </a:xfrm>
        </p:spPr>
        <p:txBody>
          <a:bodyPr/>
          <a:lstStyle/>
          <a:p>
            <a:r>
              <a:rPr lang="et-EE" dirty="0"/>
              <a:t>Skeemide erinevus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500174"/>
            <a:ext cx="8196290" cy="4716476"/>
          </a:xfrm>
        </p:spPr>
        <p:txBody>
          <a:bodyPr/>
          <a:lstStyle/>
          <a:p>
            <a:r>
              <a:rPr lang="et-EE" b="1" dirty="0"/>
              <a:t>Kasumiaruande skeemis 1</a:t>
            </a:r>
            <a:r>
              <a:rPr lang="et-EE" dirty="0"/>
              <a:t> (esitakse kogukulumeetodil) on ärikulud liigendatud lähtudes kulude olemusest (materjalikulud, tööjõukulud, amortisatsioonikulu).</a:t>
            </a:r>
          </a:p>
          <a:p>
            <a:r>
              <a:rPr lang="et-EE" b="1" dirty="0"/>
              <a:t>Kasumiaruande skeemis 2</a:t>
            </a:r>
            <a:r>
              <a:rPr lang="et-EE" dirty="0"/>
              <a:t> (esitakse käibekulumeetodil) on ärikulud liigendatud lähtudes kulude funktsioonist ettevõttes  (müüdud toodangu maksumus, turustuskulud, üldhalduskulud).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8</a:t>
            </a:fld>
            <a:endParaRPr lang="et-E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904860"/>
          </a:xfrm>
        </p:spPr>
        <p:txBody>
          <a:bodyPr/>
          <a:lstStyle/>
          <a:p>
            <a:r>
              <a:rPr lang="et-EE" dirty="0"/>
              <a:t>Tulude ja kulude </a:t>
            </a:r>
            <a:r>
              <a:rPr lang="et-EE" dirty="0" err="1"/>
              <a:t>saldeerimine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t-EE" dirty="0"/>
              <a:t>Tulusid ja kulusid ei </a:t>
            </a:r>
            <a:r>
              <a:rPr lang="et-EE" dirty="0" err="1"/>
              <a:t>saldeerita</a:t>
            </a:r>
            <a:r>
              <a:rPr lang="et-EE" dirty="0"/>
              <a:t> omavahel kasumiaruandes, välja arvatud juhul, kui tulud ja kulud on tekkinud ühest ja samast või suurest hulgast sarnastest tehingutest, mis ei ole eraldivõetuna olulised.</a:t>
            </a:r>
          </a:p>
          <a:p>
            <a:pPr lvl="1"/>
            <a:r>
              <a:rPr lang="et-EE" dirty="0"/>
              <a:t>Põhivara müük</a:t>
            </a:r>
          </a:p>
          <a:p>
            <a:pPr lvl="1"/>
            <a:r>
              <a:rPr lang="et-EE" dirty="0"/>
              <a:t>Valuutakursi muutus </a:t>
            </a:r>
          </a:p>
          <a:p>
            <a:pPr lvl="1"/>
            <a:r>
              <a:rPr lang="et-EE" dirty="0"/>
              <a:t>jt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t-EE"/>
              <a:t>8.03.2013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t-EE"/>
              <a:t>Siiri Luts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1854-680B-48BC-95E8-45EBE5B317B3}" type="slidenum">
              <a:rPr lang="et-EE" smtClean="0"/>
              <a:pPr/>
              <a:t>9</a:t>
            </a:fld>
            <a:endParaRPr lang="et-E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">
      <a:dk1>
        <a:srgbClr val="808000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6C6C00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216</TotalTime>
  <Words>1839</Words>
  <Application>Microsoft Office PowerPoint</Application>
  <PresentationFormat>On-screen Show (4:3)</PresentationFormat>
  <Paragraphs>396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9" baseType="lpstr">
      <vt:lpstr>Calibri</vt:lpstr>
      <vt:lpstr>Times New Roman</vt:lpstr>
      <vt:lpstr>Wingdings</vt:lpstr>
      <vt:lpstr>Theme1</vt:lpstr>
      <vt:lpstr>Kulude ja tulude arvestus finantsraamatupidamises</vt:lpstr>
      <vt:lpstr>Teema läbimisel</vt:lpstr>
      <vt:lpstr>Mõisted</vt:lpstr>
      <vt:lpstr>Mõisted</vt:lpstr>
      <vt:lpstr>Mõisted</vt:lpstr>
      <vt:lpstr>Põhiprintsiibid</vt:lpstr>
      <vt:lpstr>Kasumiaruanne</vt:lpstr>
      <vt:lpstr>Skeemide erinevus</vt:lpstr>
      <vt:lpstr>Tulude ja kulude saldeerimine</vt:lpstr>
      <vt:lpstr>Kasumiaruanne – vt ka RTJ 2</vt:lpstr>
      <vt:lpstr>Skeem 1</vt:lpstr>
      <vt:lpstr>Skeem 2</vt:lpstr>
      <vt:lpstr>Tulude ja kulude vastavuse printsiip</vt:lpstr>
      <vt:lpstr>Skeemide võrdlus</vt:lpstr>
      <vt:lpstr>Kulude kontod</vt:lpstr>
      <vt:lpstr>Kulude kontod skeemi 2 koostamiseks</vt:lpstr>
      <vt:lpstr>TOOTMISE OTSEKULUD</vt:lpstr>
      <vt:lpstr>TOOTMISE ÜLDKULUD</vt:lpstr>
      <vt:lpstr>  MÜÜGIKULU</vt:lpstr>
      <vt:lpstr>  TURUSTUSKULUD</vt:lpstr>
      <vt:lpstr>Üldhalduskulu</vt:lpstr>
      <vt:lpstr>Muud ärikulud</vt:lpstr>
      <vt:lpstr>Finantskulud saldeeritakse tuludega</vt:lpstr>
      <vt:lpstr>Tulumaks</vt:lpstr>
      <vt:lpstr>Skeem 1 kulud</vt:lpstr>
      <vt:lpstr>  Valmis- ja lõpetamata toodangu varude jääkide muutus (+või -)</vt:lpstr>
      <vt:lpstr>  Kapitaliseeritud väljaminekud oma tarbeks põhivara valmistamisel</vt:lpstr>
      <vt:lpstr>  Kaubad, toore, materjal ja teenused</vt:lpstr>
      <vt:lpstr>Mitmesugused tegevuskulud</vt:lpstr>
      <vt:lpstr>Tööjõukulu</vt:lpstr>
      <vt:lpstr>Põhivara kulum ja väärtuse langus</vt:lpstr>
      <vt:lpstr>Olulised käibevara allahindlused</vt:lpstr>
      <vt:lpstr>TULU</vt:lpstr>
      <vt:lpstr>Tulu</vt:lpstr>
      <vt:lpstr>Tulu</vt:lpstr>
      <vt:lpstr>Tulu kontod</vt:lpstr>
      <vt:lpstr>Tulu kaupade müügist kajastatakse kui</vt:lpstr>
      <vt:lpstr>Tulu teenuste müügist, valmidusastme meetodil</vt:lpstr>
      <vt:lpstr>Tulu teenuste müügist, valmidusastme meetodil</vt:lpstr>
      <vt:lpstr>  Teenuse osutamise lepingu tulu</vt:lpstr>
      <vt:lpstr>Müügitulu kajastamine</vt:lpstr>
      <vt:lpstr>Muu äritulu</vt:lpstr>
      <vt:lpstr>Tulude ja kulude sulgemine</vt:lpstr>
      <vt:lpstr>Finantselementide selgitus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Kulude ja tulude arvestus finantsraamatupidamises</dc:title>
  <dc:creator>siiriluts</dc:creator>
  <cp:lastModifiedBy>Siiri Luts</cp:lastModifiedBy>
  <cp:revision>127</cp:revision>
  <cp:lastPrinted>2018-03-29T09:46:40Z</cp:lastPrinted>
  <dcterms:created xsi:type="dcterms:W3CDTF">2013-03-08T10:11:34Z</dcterms:created>
  <dcterms:modified xsi:type="dcterms:W3CDTF">2025-09-22T07:55:11Z</dcterms:modified>
</cp:coreProperties>
</file>