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7" r:id="rId4"/>
    <p:sldId id="268" r:id="rId5"/>
    <p:sldId id="258" r:id="rId6"/>
    <p:sldId id="259" r:id="rId7"/>
    <p:sldId id="260" r:id="rId8"/>
    <p:sldId id="261" r:id="rId9"/>
    <p:sldId id="271" r:id="rId10"/>
    <p:sldId id="263" r:id="rId11"/>
    <p:sldId id="264" r:id="rId12"/>
    <p:sldId id="265" r:id="rId13"/>
    <p:sldId id="269" r:id="rId14"/>
    <p:sldId id="270" r:id="rId15"/>
    <p:sldId id="266" r:id="rId16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AC7D0-5AF1-4318-A71F-880241A923D4}" type="datetimeFigureOut">
              <a:rPr lang="et-EE" smtClean="0"/>
              <a:pPr/>
              <a:t>15.09.2025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3AE2-CA73-4D85-A036-F348A391A65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592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2"/>
          <a:srcRect l="12408"/>
          <a:stretch>
            <a:fillRect/>
          </a:stretch>
        </p:blipFill>
        <p:spPr bwMode="auto">
          <a:xfrm>
            <a:off x="0" y="1192213"/>
            <a:ext cx="9144000" cy="566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962400"/>
            <a:ext cx="394335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763380-A924-4B41-918C-B44C36E6494A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A12A72-3D73-4F77-9C05-643A0B014B20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A0DBA-4BCC-41CD-A079-8D782C22249A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C474CA-BD28-4D6F-BC36-692C49A96993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C802D8-7B63-4401-95A8-E76936A7F3F1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AA9DC0-276C-456B-8984-243599CBB980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14"/>
          <a:srcRect l="12408"/>
          <a:stretch>
            <a:fillRect/>
          </a:stretch>
        </p:blipFill>
        <p:spPr bwMode="auto">
          <a:xfrm>
            <a:off x="2057400" y="2466975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FF756-3BCB-4668-909E-4850E47FCA37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t-EE"/>
              <a:t>Siiri Luts 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6E4D6-E6E4-47EF-892F-BF1CAC04616F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Rendiarvestus</a:t>
            </a:r>
            <a:br>
              <a:rPr lang="et-EE" dirty="0"/>
            </a:br>
            <a:r>
              <a:rPr lang="et-EE" sz="2800" dirty="0"/>
              <a:t>RTJ 9</a:t>
            </a:r>
            <a:br>
              <a:rPr lang="et-EE" sz="2800"/>
            </a:br>
            <a:r>
              <a:rPr lang="et-EE" sz="2800"/>
              <a:t>RUP.ee  </a:t>
            </a:r>
            <a:r>
              <a:rPr lang="et-EE" sz="2800" dirty="0"/>
              <a:t>23.05.2023 Rendileping rendileandja ja rentniku raamatupidamises.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2066" y="4725144"/>
            <a:ext cx="3286148" cy="608856"/>
          </a:xfrm>
        </p:spPr>
        <p:txBody>
          <a:bodyPr/>
          <a:lstStyle/>
          <a:p>
            <a:r>
              <a:rPr lang="et-EE" dirty="0"/>
              <a:t>Siiri Luts MA</a:t>
            </a:r>
          </a:p>
        </p:txBody>
      </p:sp>
      <p:pic>
        <p:nvPicPr>
          <p:cNvPr id="4" name="Picture 4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214312"/>
            <a:ext cx="2171700" cy="1928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981976" cy="857256"/>
          </a:xfrm>
        </p:spPr>
        <p:txBody>
          <a:bodyPr/>
          <a:lstStyle/>
          <a:p>
            <a:r>
              <a:rPr lang="et-EE" dirty="0"/>
              <a:t>Kapitalirent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196752"/>
            <a:ext cx="7981976" cy="5019898"/>
          </a:xfrm>
        </p:spPr>
        <p:txBody>
          <a:bodyPr/>
          <a:lstStyle/>
          <a:p>
            <a:r>
              <a:rPr lang="et-EE" dirty="0"/>
              <a:t>Rentnik kapitaliseerib renditud varaobjekti ja rendikohustuse oma bilansis</a:t>
            </a:r>
          </a:p>
          <a:p>
            <a:r>
              <a:rPr lang="et-EE" dirty="0"/>
              <a:t> maksab perioodilisi rendimakseid, mis sisaldavad intressi ja vähendavad kohustust</a:t>
            </a:r>
          </a:p>
          <a:p>
            <a:r>
              <a:rPr lang="et-EE" dirty="0"/>
              <a:t>sageli kaasneb lepingust tulenevalt arvel ka kindlustus, mis kantakse kuluks</a:t>
            </a:r>
          </a:p>
          <a:p>
            <a:r>
              <a:rPr lang="et-EE" dirty="0"/>
              <a:t>arvestab kulumit renditud varaobjektilt vastavalt valitud amortisatsiooniarvestuse meetodile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10</a:t>
            </a:fld>
            <a:endParaRPr lang="et-E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621852"/>
          </a:xfrm>
        </p:spPr>
        <p:txBody>
          <a:bodyPr/>
          <a:lstStyle/>
          <a:p>
            <a:r>
              <a:rPr lang="et-EE" dirty="0"/>
              <a:t>Kapitalirent - rentnik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764704"/>
            <a:ext cx="8011616" cy="5451946"/>
          </a:xfrm>
        </p:spPr>
        <p:txBody>
          <a:bodyPr/>
          <a:lstStyle/>
          <a:p>
            <a:r>
              <a:rPr lang="et-EE" dirty="0"/>
              <a:t>1. Kapitalirendi arvelevõtmine</a:t>
            </a:r>
          </a:p>
          <a:p>
            <a:pPr lvl="1"/>
            <a:r>
              <a:rPr lang="et-EE" dirty="0"/>
              <a:t>D: Põhivara  (näidata eraldi rühmas)</a:t>
            </a:r>
          </a:p>
          <a:p>
            <a:pPr lvl="1"/>
            <a:r>
              <a:rPr lang="et-EE" dirty="0"/>
              <a:t>K: Kapitalirendi kohustus (periodiseeritult)</a:t>
            </a:r>
          </a:p>
          <a:p>
            <a:r>
              <a:rPr lang="et-EE" dirty="0"/>
              <a:t>2. Kapitalirendi arve</a:t>
            </a:r>
          </a:p>
          <a:p>
            <a:pPr lvl="1"/>
            <a:r>
              <a:rPr lang="et-EE" dirty="0"/>
              <a:t>D: Kapitalirendi kohustus LA</a:t>
            </a:r>
          </a:p>
          <a:p>
            <a:pPr lvl="1"/>
            <a:r>
              <a:rPr lang="et-EE" dirty="0"/>
              <a:t>D: Intressikulu</a:t>
            </a:r>
          </a:p>
          <a:p>
            <a:pPr lvl="1"/>
            <a:r>
              <a:rPr lang="et-EE" dirty="0"/>
              <a:t>D: Kindlustuskulu</a:t>
            </a:r>
          </a:p>
          <a:p>
            <a:pPr lvl="1"/>
            <a:r>
              <a:rPr lang="et-EE" dirty="0"/>
              <a:t>K: Raha</a:t>
            </a:r>
          </a:p>
          <a:p>
            <a:r>
              <a:rPr lang="et-EE" dirty="0"/>
              <a:t>3. Amortisatsiooni arvestamine</a:t>
            </a:r>
          </a:p>
          <a:p>
            <a:pPr lvl="1"/>
            <a:r>
              <a:rPr lang="et-EE" dirty="0"/>
              <a:t>D Amortisatsioonikulu</a:t>
            </a:r>
          </a:p>
          <a:p>
            <a:pPr lvl="1"/>
            <a:r>
              <a:rPr lang="et-EE" dirty="0"/>
              <a:t>K Põhivara akumuleeritud kulum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11</a:t>
            </a:fld>
            <a:endParaRPr lang="et-E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642942"/>
          </a:xfrm>
        </p:spPr>
        <p:txBody>
          <a:bodyPr/>
          <a:lstStyle/>
          <a:p>
            <a:r>
              <a:rPr lang="et-EE" dirty="0"/>
              <a:t>Kapitalirent - rendileandja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0108"/>
            <a:ext cx="7772400" cy="5216542"/>
          </a:xfrm>
        </p:spPr>
        <p:txBody>
          <a:bodyPr/>
          <a:lstStyle/>
          <a:p>
            <a:r>
              <a:rPr lang="et-EE" dirty="0"/>
              <a:t>1. Vara kapitalirendile andmine</a:t>
            </a:r>
          </a:p>
          <a:p>
            <a:pPr lvl="1"/>
            <a:r>
              <a:rPr lang="et-EE" dirty="0"/>
              <a:t>D Nõue (LA + PA)</a:t>
            </a:r>
          </a:p>
          <a:p>
            <a:pPr lvl="1"/>
            <a:r>
              <a:rPr lang="et-EE" dirty="0"/>
              <a:t>K Põhivara</a:t>
            </a:r>
          </a:p>
          <a:p>
            <a:pPr lvl="1"/>
            <a:r>
              <a:rPr lang="et-EE" dirty="0"/>
              <a:t>2. Kapitalirendi arve</a:t>
            </a:r>
          </a:p>
          <a:p>
            <a:pPr lvl="1"/>
            <a:r>
              <a:rPr lang="et-EE" dirty="0"/>
              <a:t>D Raha</a:t>
            </a:r>
          </a:p>
          <a:p>
            <a:pPr lvl="1"/>
            <a:r>
              <a:rPr lang="et-EE" dirty="0"/>
              <a:t>K intressitulu</a:t>
            </a:r>
          </a:p>
          <a:p>
            <a:pPr lvl="1"/>
            <a:r>
              <a:rPr lang="et-EE" dirty="0"/>
              <a:t>K Nõue (LA)</a:t>
            </a:r>
          </a:p>
          <a:p>
            <a:pPr lvl="1"/>
            <a:endParaRPr lang="et-EE" dirty="0"/>
          </a:p>
          <a:p>
            <a:r>
              <a:rPr lang="et-EE" sz="2400" i="1" dirty="0"/>
              <a:t>Juta Tikk Finantsarvestus Tallinna 2016</a:t>
            </a:r>
          </a:p>
          <a:p>
            <a:r>
              <a:rPr lang="et-EE" sz="2400" i="1" dirty="0"/>
              <a:t>NB! Tähelepanu praktikal!!!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12</a:t>
            </a:fld>
            <a:endParaRPr lang="et-E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71656" cy="648072"/>
          </a:xfrm>
        </p:spPr>
        <p:txBody>
          <a:bodyPr/>
          <a:lstStyle/>
          <a:p>
            <a:r>
              <a:rPr lang="et-EE" dirty="0"/>
              <a:t>Ülesanne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13</a:t>
            </a:fld>
            <a:endParaRPr lang="et-EE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20891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8525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99648" cy="648072"/>
          </a:xfrm>
        </p:spPr>
        <p:txBody>
          <a:bodyPr/>
          <a:lstStyle/>
          <a:p>
            <a:r>
              <a:rPr lang="et-EE" dirty="0"/>
              <a:t>Ülesanne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14</a:t>
            </a:fld>
            <a:endParaRPr lang="et-EE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20891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135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15</a:t>
            </a:fld>
            <a:endParaRPr lang="et-EE"/>
          </a:p>
        </p:txBody>
      </p:sp>
      <p:pic>
        <p:nvPicPr>
          <p:cNvPr id="7" name="Picture 4" descr="an00790_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57166"/>
            <a:ext cx="265101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928694"/>
          </a:xfrm>
        </p:spPr>
        <p:txBody>
          <a:bodyPr/>
          <a:lstStyle/>
          <a:p>
            <a:r>
              <a:rPr lang="et-EE" dirty="0"/>
              <a:t>Mõisted RTJ-9-st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285860"/>
            <a:ext cx="8196290" cy="5143536"/>
          </a:xfrm>
        </p:spPr>
        <p:txBody>
          <a:bodyPr/>
          <a:lstStyle/>
          <a:p>
            <a:r>
              <a:rPr lang="et-EE" i="1" dirty="0"/>
              <a:t>Rent</a:t>
            </a:r>
            <a:r>
              <a:rPr lang="et-EE" dirty="0"/>
              <a:t> on kokkulepe, mille kohaselt rendileandja annab ühe makse või rea maksete eest rentnikule õiguse kasutada vara kokkulepitud perioodi jooksul.</a:t>
            </a:r>
          </a:p>
          <a:p>
            <a:r>
              <a:rPr lang="sv-SE" i="1" dirty="0" err="1"/>
              <a:t>Kapitalirent</a:t>
            </a:r>
            <a:r>
              <a:rPr lang="sv-SE" dirty="0"/>
              <a:t> on rent, </a:t>
            </a:r>
            <a:r>
              <a:rPr lang="sv-SE" dirty="0" err="1"/>
              <a:t>mille</a:t>
            </a:r>
            <a:r>
              <a:rPr lang="sv-SE" dirty="0"/>
              <a:t> </a:t>
            </a:r>
            <a:r>
              <a:rPr lang="sv-SE" dirty="0" err="1"/>
              <a:t>puhul</a:t>
            </a:r>
            <a:r>
              <a:rPr lang="sv-SE" dirty="0"/>
              <a:t> </a:t>
            </a:r>
            <a:r>
              <a:rPr lang="sv-SE" dirty="0" err="1"/>
              <a:t>kõik</a:t>
            </a:r>
            <a:r>
              <a:rPr lang="sv-SE" dirty="0"/>
              <a:t> </a:t>
            </a:r>
            <a:r>
              <a:rPr lang="sv-SE" dirty="0" err="1"/>
              <a:t>olulised</a:t>
            </a:r>
            <a:r>
              <a:rPr lang="sv-SE" dirty="0"/>
              <a:t> vara </a:t>
            </a:r>
            <a:r>
              <a:rPr lang="sv-SE" dirty="0" err="1"/>
              <a:t>omandiõigusega</a:t>
            </a:r>
            <a:r>
              <a:rPr lang="sv-SE" dirty="0"/>
              <a:t> </a:t>
            </a:r>
            <a:r>
              <a:rPr lang="sv-SE" dirty="0" err="1"/>
              <a:t>seotud</a:t>
            </a:r>
            <a:r>
              <a:rPr lang="sv-SE" dirty="0"/>
              <a:t> riskid ja</a:t>
            </a:r>
            <a:r>
              <a:rPr lang="et-EE" dirty="0"/>
              <a:t> hüved kanduvad üle rentnikule. Omandiõigus võib, kuid ei pruugi, lõppkokkuvõttes rentnikule üle minna. </a:t>
            </a:r>
          </a:p>
          <a:p>
            <a:r>
              <a:rPr lang="fi-FI" i="1" dirty="0" err="1"/>
              <a:t>Kasutusrent</a:t>
            </a:r>
            <a:r>
              <a:rPr lang="fi-FI" dirty="0"/>
              <a:t> on </a:t>
            </a:r>
            <a:r>
              <a:rPr lang="fi-FI" dirty="0" err="1"/>
              <a:t>rent</a:t>
            </a:r>
            <a:r>
              <a:rPr lang="fi-FI" dirty="0"/>
              <a:t>, </a:t>
            </a:r>
            <a:r>
              <a:rPr lang="fi-FI" dirty="0" err="1"/>
              <a:t>mis</a:t>
            </a:r>
            <a:r>
              <a:rPr lang="fi-FI" dirty="0"/>
              <a:t> ei ole </a:t>
            </a:r>
            <a:r>
              <a:rPr lang="fi-FI" dirty="0" err="1"/>
              <a:t>kapitalirent</a:t>
            </a:r>
            <a:r>
              <a:rPr lang="fi-FI" dirty="0"/>
              <a:t>. 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3A9F-494B-4010-85BD-1BE626B3668F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2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8640"/>
            <a:ext cx="7772400" cy="792088"/>
          </a:xfrm>
        </p:spPr>
        <p:txBody>
          <a:bodyPr/>
          <a:lstStyle/>
          <a:p>
            <a:r>
              <a:rPr lang="et-EE" dirty="0"/>
              <a:t>Rentide liigitamine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99648" cy="5235922"/>
          </a:xfrm>
        </p:spPr>
        <p:txBody>
          <a:bodyPr/>
          <a:lstStyle/>
          <a:p>
            <a:r>
              <a:rPr lang="et-EE" dirty="0"/>
              <a:t>Rendilepingut loetakse kapitalirendiks juhul kui kõik olulised vara omandamisega seonduvad riskid ja hüved kanduvad üle rentnikule</a:t>
            </a:r>
          </a:p>
          <a:p>
            <a:pPr lvl="1"/>
            <a:r>
              <a:rPr lang="et-EE" dirty="0"/>
              <a:t>Vara omandiõigus läheb rendiperioodi lõpus üle rentnikule</a:t>
            </a:r>
          </a:p>
          <a:p>
            <a:pPr lvl="1"/>
            <a:r>
              <a:rPr lang="et-EE" dirty="0"/>
              <a:t>Rentnikul on optsioon osta renditavat vara hinna eest, mis on madalam selle õiglasest väärtusest</a:t>
            </a:r>
          </a:p>
          <a:p>
            <a:pPr lvl="1"/>
            <a:r>
              <a:rPr lang="et-EE" dirty="0"/>
              <a:t>Lepinguperiood katab suure osa (75%) vara elueast, isegi kui omandiõigus üle ei lähe</a:t>
            </a:r>
          </a:p>
          <a:p>
            <a:pPr lvl="1"/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583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795592" cy="648072"/>
          </a:xfrm>
        </p:spPr>
        <p:txBody>
          <a:bodyPr/>
          <a:lstStyle/>
          <a:p>
            <a:r>
              <a:rPr lang="et-EE" dirty="0"/>
              <a:t>Rentide liigitamine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99648" cy="5091906"/>
          </a:xfrm>
        </p:spPr>
        <p:txBody>
          <a:bodyPr/>
          <a:lstStyle/>
          <a:p>
            <a:pPr marL="914400" lvl="2" indent="-571500">
              <a:buClr>
                <a:srgbClr val="336600"/>
              </a:buClr>
            </a:pPr>
            <a:r>
              <a:rPr lang="et-EE" sz="3200" dirty="0"/>
              <a:t>Rendimaksete miinimumsumma nüüdisväärtus on peaaegu sama suur (90%)kui renditava vara õiglane väärtus</a:t>
            </a:r>
          </a:p>
          <a:p>
            <a:pPr marL="914400" lvl="2" indent="-571500">
              <a:buClr>
                <a:srgbClr val="336600"/>
              </a:buClr>
            </a:pPr>
            <a:r>
              <a:rPr lang="et-EE" sz="3200" dirty="0"/>
              <a:t>Renditav vara on nii spetsiifiline, et ainult rentnik saab seda suuremate modifikatsioonideta kasutada</a:t>
            </a:r>
            <a:r>
              <a:rPr lang="et-EE" dirty="0"/>
              <a:t>	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600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Kasutusrendileping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2984"/>
            <a:ext cx="7772400" cy="5214974"/>
          </a:xfrm>
        </p:spPr>
        <p:txBody>
          <a:bodyPr/>
          <a:lstStyle/>
          <a:p>
            <a:r>
              <a:rPr lang="et-EE" dirty="0"/>
              <a:t>annab rentnikule õiguse vara kasutamiseks teatud perioodil  </a:t>
            </a:r>
          </a:p>
          <a:p>
            <a:r>
              <a:rPr lang="et-EE" dirty="0"/>
              <a:t>vara jääb renditaja/rendileandja omandusse  </a:t>
            </a:r>
          </a:p>
          <a:p>
            <a:r>
              <a:rPr lang="et-EE" dirty="0"/>
              <a:t>kasutusrendikulu/tulu kajastatakse üldjuhul lineaarselt, isegi siis, kui maksed ei toimu ühtlaselt </a:t>
            </a:r>
          </a:p>
          <a:p>
            <a:r>
              <a:rPr lang="et-EE" dirty="0"/>
              <a:t>maksed toimuvad arvete alusel</a:t>
            </a:r>
          </a:p>
          <a:p>
            <a:pPr lvl="1"/>
            <a:r>
              <a:rPr lang="et-EE" dirty="0"/>
              <a:t>D Kasutusrendikulu – jälgida KA skeemi!</a:t>
            </a:r>
          </a:p>
          <a:p>
            <a:pPr lvl="1"/>
            <a:r>
              <a:rPr lang="et-EE" dirty="0"/>
              <a:t>D KM</a:t>
            </a:r>
          </a:p>
          <a:p>
            <a:pPr lvl="1"/>
            <a:r>
              <a:rPr lang="et-EE" dirty="0"/>
              <a:t>K Võlg tarnijale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7BCD-1277-4F3C-8A3D-19115BF56A77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5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8640"/>
            <a:ext cx="7772400" cy="576064"/>
          </a:xfrm>
        </p:spPr>
        <p:txBody>
          <a:bodyPr/>
          <a:lstStyle/>
          <a:p>
            <a:r>
              <a:rPr lang="et-EE" dirty="0"/>
              <a:t>Kasutusrent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764704"/>
            <a:ext cx="7981976" cy="5451946"/>
          </a:xfrm>
        </p:spPr>
        <p:txBody>
          <a:bodyPr/>
          <a:lstStyle/>
          <a:p>
            <a:r>
              <a:rPr lang="et-EE" dirty="0"/>
              <a:t>kui renditaja esitab ettemaksu arve, siis kirjendab rentnik ettemaksu:</a:t>
            </a:r>
          </a:p>
          <a:p>
            <a:pPr lvl="1"/>
            <a:r>
              <a:rPr lang="et-EE" dirty="0"/>
              <a:t>D: Ettemakstud rendikulu</a:t>
            </a:r>
          </a:p>
          <a:p>
            <a:pPr lvl="1"/>
            <a:r>
              <a:rPr lang="et-EE" dirty="0"/>
              <a:t>D: KM</a:t>
            </a:r>
          </a:p>
          <a:p>
            <a:pPr lvl="1"/>
            <a:r>
              <a:rPr lang="et-EE" dirty="0"/>
              <a:t>K: Võlg tarnijale/Pangakonto </a:t>
            </a:r>
          </a:p>
          <a:p>
            <a:r>
              <a:rPr lang="et-EE" dirty="0"/>
              <a:t>rentnik kannab ettemaksu kasutusperioodi jooksul lineaarselt perioodikuluks - </a:t>
            </a:r>
            <a:r>
              <a:rPr lang="et-EE" dirty="0" err="1"/>
              <a:t>rp</a:t>
            </a:r>
            <a:r>
              <a:rPr lang="et-EE" dirty="0"/>
              <a:t> õiend- so reguleerimiskandega:</a:t>
            </a:r>
          </a:p>
          <a:p>
            <a:pPr lvl="1"/>
            <a:r>
              <a:rPr lang="et-EE" dirty="0"/>
              <a:t>D: Kasutusrendikulu</a:t>
            </a:r>
          </a:p>
          <a:p>
            <a:pPr lvl="1"/>
            <a:r>
              <a:rPr lang="et-EE" dirty="0"/>
              <a:t>K: Ettemakstud rendikulu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6</a:t>
            </a:fld>
            <a:endParaRPr lang="et-E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r>
              <a:rPr lang="et-EE" dirty="0"/>
              <a:t>Kasutusrent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571612"/>
            <a:ext cx="7981976" cy="4645038"/>
          </a:xfrm>
        </p:spPr>
        <p:txBody>
          <a:bodyPr/>
          <a:lstStyle/>
          <a:p>
            <a:r>
              <a:rPr lang="et-EE" dirty="0"/>
              <a:t>Renditaja kirjendab renditulu ning arvestab põhivaraobjekti amortisatsiooni.</a:t>
            </a:r>
          </a:p>
          <a:p>
            <a:r>
              <a:rPr lang="et-EE" dirty="0"/>
              <a:t>Ettemakstud kasutusrendi puhul kirjendab renditaja:</a:t>
            </a:r>
          </a:p>
          <a:p>
            <a:pPr lvl="1"/>
            <a:r>
              <a:rPr lang="et-EE" dirty="0"/>
              <a:t>D: Pangakonto</a:t>
            </a:r>
          </a:p>
          <a:p>
            <a:pPr lvl="1"/>
            <a:r>
              <a:rPr lang="en-US" dirty="0"/>
              <a:t>K</a:t>
            </a:r>
            <a:r>
              <a:rPr lang="et-EE" dirty="0"/>
              <a:t>: KM</a:t>
            </a:r>
          </a:p>
          <a:p>
            <a:pPr lvl="1"/>
            <a:r>
              <a:rPr lang="et-EE" dirty="0"/>
              <a:t>K: Ettemakstud tulevaste perioodide tulu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7</a:t>
            </a:fld>
            <a:endParaRPr lang="et-E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6632"/>
            <a:ext cx="7772400" cy="720080"/>
          </a:xfrm>
        </p:spPr>
        <p:txBody>
          <a:bodyPr/>
          <a:lstStyle/>
          <a:p>
            <a:r>
              <a:rPr lang="et-EE" dirty="0"/>
              <a:t>Kasutusrent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08720"/>
            <a:ext cx="7772400" cy="5307930"/>
          </a:xfrm>
        </p:spPr>
        <p:txBody>
          <a:bodyPr/>
          <a:lstStyle/>
          <a:p>
            <a:r>
              <a:rPr lang="et-EE" dirty="0"/>
              <a:t>Majandusaasta lõpul reguleerib renditaja ettemaksu:</a:t>
            </a:r>
          </a:p>
          <a:p>
            <a:pPr lvl="1"/>
            <a:r>
              <a:rPr lang="et-EE" dirty="0"/>
              <a:t>D: Ettemakstud tulevaste perioodide tulu </a:t>
            </a:r>
          </a:p>
          <a:p>
            <a:pPr lvl="1"/>
            <a:r>
              <a:rPr lang="et-EE" dirty="0"/>
              <a:t>K: Kasutusrenditulu</a:t>
            </a:r>
          </a:p>
          <a:p>
            <a:pPr lvl="1"/>
            <a:endParaRPr lang="et-EE" dirty="0"/>
          </a:p>
          <a:p>
            <a:r>
              <a:rPr lang="et-EE" dirty="0"/>
              <a:t>Renditaja arvestab renditud varalt amortisatsiooni</a:t>
            </a:r>
          </a:p>
          <a:p>
            <a:pPr lvl="1"/>
            <a:r>
              <a:rPr lang="et-EE" dirty="0"/>
              <a:t>D: Põhivara amortisatsioonikulu </a:t>
            </a:r>
          </a:p>
          <a:p>
            <a:pPr lvl="1"/>
            <a:r>
              <a:rPr lang="et-EE" dirty="0"/>
              <a:t>K: Põhivara akumuleeritud kulum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8</a:t>
            </a:fld>
            <a:endParaRPr lang="et-E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05768-256D-6933-5CB2-339BF3427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527720"/>
          </a:xfrm>
        </p:spPr>
        <p:txBody>
          <a:bodyPr/>
          <a:lstStyle/>
          <a:p>
            <a:r>
              <a:rPr lang="et-EE" dirty="0"/>
              <a:t>Ülesanne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7AFBF-0D11-41AC-D18E-5A9914E73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8227640" cy="5451946"/>
          </a:xfrm>
        </p:spPr>
        <p:txBody>
          <a:bodyPr/>
          <a:lstStyle/>
          <a:p>
            <a:r>
              <a:rPr lang="et-EE" dirty="0"/>
              <a:t>OÜ võttis </a:t>
            </a:r>
            <a:r>
              <a:rPr lang="et-EE" i="1" dirty="0"/>
              <a:t>Kasutusrendile</a:t>
            </a:r>
            <a:r>
              <a:rPr lang="et-EE" dirty="0"/>
              <a:t> töövahendi ajavahemikuks 01.05.25 – 31.08.25 arvel summa 600€, lisaks Km…%. </a:t>
            </a:r>
          </a:p>
          <a:p>
            <a:r>
              <a:rPr lang="et-EE" dirty="0"/>
              <a:t>Kirjendada OÜ tehingud.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A3C5D-FF12-69E3-D2CB-DF4CF2FD6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37F2-E7F4-45B4-B16B-10B37D2F9FC6}" type="datetime1">
              <a:rPr lang="et-EE" smtClean="0"/>
              <a:pPr/>
              <a:t>15.09.2025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CD086-6A44-1E03-57A3-4A4C72D98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 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F3254-A258-A849-C08D-9C370954A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E4D6-E6E4-47EF-892F-BF1CAC04616F}" type="slidenum">
              <a:rPr lang="et-EE" smtClean="0"/>
              <a:pPr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860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808000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6C6C00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270</TotalTime>
  <Words>546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Times New Roman</vt:lpstr>
      <vt:lpstr>Wingdings</vt:lpstr>
      <vt:lpstr>Theme1</vt:lpstr>
      <vt:lpstr>Rendiarvestus RTJ 9 RUP.ee  23.05.2023 Rendileping rendileandja ja rentniku raamatupidamises.</vt:lpstr>
      <vt:lpstr>Mõisted RTJ-9-st</vt:lpstr>
      <vt:lpstr>Rentide liigitamine (1)</vt:lpstr>
      <vt:lpstr>Rentide liigitamine (2)</vt:lpstr>
      <vt:lpstr>Kasutusrendileping</vt:lpstr>
      <vt:lpstr>Kasutusrent</vt:lpstr>
      <vt:lpstr>Kasutusrent</vt:lpstr>
      <vt:lpstr>Kasutusrent</vt:lpstr>
      <vt:lpstr>Ülesanne</vt:lpstr>
      <vt:lpstr>Kapitalirent</vt:lpstr>
      <vt:lpstr>Kapitalirent - rentnik</vt:lpstr>
      <vt:lpstr>Kapitalirent - rendileandja</vt:lpstr>
      <vt:lpstr>Ülesanne 1</vt:lpstr>
      <vt:lpstr>Ülesanne 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Rendiarvestus</dc:title>
  <dc:creator>siiriluts</dc:creator>
  <cp:lastModifiedBy>Siiri Luts</cp:lastModifiedBy>
  <cp:revision>68</cp:revision>
  <dcterms:created xsi:type="dcterms:W3CDTF">2014-01-16T06:20:57Z</dcterms:created>
  <dcterms:modified xsi:type="dcterms:W3CDTF">2025-09-15T05:51:06Z</dcterms:modified>
</cp:coreProperties>
</file>