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1"/>
  </p:notesMasterIdLst>
  <p:sldIdLst>
    <p:sldId id="276" r:id="rId3"/>
    <p:sldId id="257" r:id="rId4"/>
    <p:sldId id="259" r:id="rId5"/>
    <p:sldId id="258" r:id="rId6"/>
    <p:sldId id="273"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5" r:id="rId20"/>
  </p:sldIdLst>
  <p:sldSz cx="12192000" cy="6858000"/>
  <p:notesSz cx="6858000" cy="9144000"/>
  <p:defaultText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636"/>
    <p:restoredTop sz="73124"/>
  </p:normalViewPr>
  <p:slideViewPr>
    <p:cSldViewPr snapToGrid="0">
      <p:cViewPr varScale="1">
        <p:scale>
          <a:sx n="91" d="100"/>
          <a:sy n="91" d="100"/>
        </p:scale>
        <p:origin x="35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9F4E9F-4730-A64C-80F6-06661FC6CBBD}" type="datetimeFigureOut">
              <a:rPr lang="en-EE" smtClean="0"/>
              <a:t>09.10.2023</a:t>
            </a:fld>
            <a:endParaRPr lang="en-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04EEE9-720C-EB48-BE2F-A83BAD2811FD}" type="slidenum">
              <a:rPr lang="en-EE" smtClean="0"/>
              <a:t>‹#›</a:t>
            </a:fld>
            <a:endParaRPr lang="en-EE"/>
          </a:p>
        </p:txBody>
      </p:sp>
    </p:spTree>
    <p:extLst>
      <p:ext uri="{BB962C8B-B14F-4D97-AF65-F5344CB8AC3E}">
        <p14:creationId xmlns:p14="http://schemas.microsoft.com/office/powerpoint/2010/main" val="1311704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Fosforit tuntakse põhiliselt toitainena, mille rohkus intensiivistab koos lämmastikuga taimede, sh veetaimede kasvu, ning mis võib põhjustada veekogude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eutrofeerumist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Eutrofeerumise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tagajärjel suureneb veekogudes olev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mis vegetatsiooniperioodi lõpus laguneb ning tarbib selleks lahustunud hapnikku. Vee suur toitainete sisaldus koormab pinnaveekogude isepuhastusvõimet [1, 2]. </a:t>
            </a:r>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2</a:t>
            </a:fld>
            <a:endParaRPr lang="en-EE"/>
          </a:p>
        </p:txBody>
      </p:sp>
    </p:spTree>
    <p:extLst>
      <p:ext uri="{BB962C8B-B14F-4D97-AF65-F5344CB8AC3E}">
        <p14:creationId xmlns:p14="http://schemas.microsoft.com/office/powerpoint/2010/main" val="2432605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Kuigi on teada, et fosfori ärastamiseks on kasutatud lupja, siis tänapäeval kasutatakse põhiliselt raua- ja alumiiniumisoolasid. Mõned kasutatavamad koagulandid ja nende omadused on näidatud tabelis. Tabelist selgub, et osa kasutusel olevates koagulantidest, mille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pH</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väga suur, on töötervishoiu seisukohalt ohtlikud. Seetõttu vajavad nende kemikaalide käitlejad spetsiaalset ohutusväljaõpet ning tööandja peab neid varustama kõigi vajalike kaitsevahenditega.</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14</a:t>
            </a:fld>
            <a:endParaRPr lang="en-EE"/>
          </a:p>
        </p:txBody>
      </p:sp>
    </p:spTree>
    <p:extLst>
      <p:ext uri="{BB962C8B-B14F-4D97-AF65-F5344CB8AC3E}">
        <p14:creationId xmlns:p14="http://schemas.microsoft.com/office/powerpoint/2010/main" val="1185252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Kõige rohkem mõjutab koagulandi tõhusust doseerimiskoht, kus peab olema tagatud koagulandi kiire segunemine puhastatava reoveega (vool olgu võimalikult turbulentne) ning kus kemikaalisegu voolamist on võimalik visuaalselt kontrollida. Kui turbulentne koht puudub, tuleb paigaldada olemasolevasse süsteemi või eraldi mahutisse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segurid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Koagulandiladu peab olema doseerimiskohale võimalikult lähedal.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Fosforiärastuskoagulanti võib doseerida kolme kohta, rakendades eelsadestust, simultaansadestust või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järelsadestust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Doseerida võib ka mitmes punktis, näiteks enne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eelsetitis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 16]</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p>
          <a:p>
            <a:pPr algn="just">
              <a:lnSpc>
                <a:spcPct val="150000"/>
              </a:lnSpc>
              <a:spcAft>
                <a:spcPts val="1200"/>
              </a:spcAft>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Eelsadestuse korral</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doseeritakse koagulanti võretagusesse liivapüüdurisse või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eelsetiti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ette. Seda moodust on kasutatud üle 50 000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ie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jõudlusega reoveepuhastites, kus liigmuda pumbatakse eelsetitisse ja eemaldatakse koos toormudaga. Eelsadestuse eesmärgiks on pigem toormuda kuivainesisalduse suurendamine ning eriti suvekuudel liigmudast väljalahustuva fosfori osakaalu vähendamine, sest kõrgemate temperatuuride puhul muutuvad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eelsetitid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kiiresti anaeroobseks. Bioloogilise puhastuse seisukohalt on tegemist pigem ebasoovitava protsessiga, sest koagulatsiooni käigus eemaldatakse märkimisväärne osa kergesti lagundatavast orgaanilisest ainest (BHT</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7</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mis on hilisemas protsessis vajalik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denitrifikatsiooniks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Fosforisisaldus võib ka langeda nii madalaks (näiteks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ühisvoolukanalisatsiooniga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süsteemides), et kasvueelise saavad liigmuda settivust halvendavad niitbakterid. Tänapäeval kasutatakse eelsadestust suhteliselt vähe.</a:t>
            </a:r>
          </a:p>
          <a:p>
            <a:pPr algn="just">
              <a:lnSpc>
                <a:spcPct val="150000"/>
              </a:lnSpc>
              <a:spcAft>
                <a:spcPts val="1200"/>
              </a:spcAft>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Simultaansadestus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protsess, milles koagulant doseeritakse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bioreaktori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sissevoolu,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bioreaktorisse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endasse või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ette. Kuigi see on levinuim keemilise fosforiärastuse moodus, on see kõige ebatõhusam meetod, sest koagulant doseeritakse suure heljumisisaldusega keskkonda ning see suurendab tunduvalt kemikaalikulu. Simultaansadestuse puhul tuleks koagulant doseerida võimalikult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bioreaktori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lõppu, et anda mikroorganismidele võimalus neile vajalik fosfor ära kasutada, ning keemiliselt on vaja siduda vaid selle jääk. </a:t>
            </a:r>
          </a:p>
          <a:p>
            <a:pPr algn="just">
              <a:lnSpc>
                <a:spcPct val="150000"/>
              </a:lnSpc>
              <a:spcAft>
                <a:spcPts val="1200"/>
              </a:spcAft>
            </a:pP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b="1"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Järelsadestustehnoloogia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puhul doseeritakse koagulant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taha. See protsess on kõige tõhusam, kuid nõuab kõige suuremaid investeeringuid. Tõhusus saavutatakse tänu sellele, et heljumisisaldus on kogu protsessi ulatuses kõige väiksem väljavooluvees, kogu bioloogiliselt seotud fosfor on ära tarbitud ning eemaldada on vaja vaid jääkfosfor. Kui eelnevad protsessid on kergesti olemasolevasse süsteemi integreeritavad, siis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järelsadestamiseks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on vaja rajada täiendav filtreerimis- (liivfilter, ketasfilter) või setitusaste. Tehnoloogia tõhusust on võimalik suurendada kombineerides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järelsadestamist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flokulatsiooniga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mille käigus keemilised väljasadestatud fosforisoolad seotakse suuremateks helvesteks, mis hiljem välja filtreeritakse. Selle tulemusena suureneb fosforit eemaldavate filtrite tõhusus.</a:t>
            </a:r>
          </a:p>
          <a:p>
            <a:pPr algn="just">
              <a:lnSpc>
                <a:spcPct val="150000"/>
              </a:lnSpc>
              <a:spcAft>
                <a:spcPts val="1200"/>
              </a:spcAft>
            </a:pPr>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Arvestada tuleb seda, et keemilise fosforiärastusega suureneb märkimisväärselt liigmuda hulk. Koagulatsiooni tulemusena tekib iga eemaldatud 1 kg fosfori kohta täiendavalt 6,8 kg rauarikast liigmuda (alumiiniumi puhul 5,3 kg).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15</a:t>
            </a:fld>
            <a:endParaRPr lang="en-EE"/>
          </a:p>
        </p:txBody>
      </p:sp>
    </p:spTree>
    <p:extLst>
      <p:ext uri="{BB962C8B-B14F-4D97-AF65-F5344CB8AC3E}">
        <p14:creationId xmlns:p14="http://schemas.microsoft.com/office/powerpoint/2010/main" val="1925772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16</a:t>
            </a:fld>
            <a:endParaRPr lang="en-EE"/>
          </a:p>
        </p:txBody>
      </p:sp>
    </p:spTree>
    <p:extLst>
      <p:ext uri="{BB962C8B-B14F-4D97-AF65-F5344CB8AC3E}">
        <p14:creationId xmlns:p14="http://schemas.microsoft.com/office/powerpoint/2010/main" val="3530886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Bioloogilisel ning keemilisel fosforiärastusel on nii plusse kui ka miinuseid. Ühest küljest on keemiline fosforiärastus küll paremini juhitav, kuid samas suureneb liigmudateke ning piisava puhastusastme saavutamiseks tuleb kasutada keemilisi ühendeid. On ka teada, et koagulantide kasutamisega suureneb reovee ohtlike ainete (nt raskmetallide) koormus. Bioloogilist fosforieemaldust on raskem juhtida ning protsessi eri etappides valitseb pidevalt oht, et osa eemaldatud fosforist vabaneb uuesti. Bioloogilise meetodi puhul on heljumi fosforisisaldus suurem, mistõttu muda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settivusprobleemide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korral on oht piirmäärasid mitte täita suurem kui keemilise fosforiärastuse puhul. Tabelis võrreldakse fosforiärastusmeetodeid ning tuuakse välja nende eelised ja puudused.</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17</a:t>
            </a:fld>
            <a:endParaRPr lang="en-EE"/>
          </a:p>
        </p:txBody>
      </p:sp>
    </p:spTree>
    <p:extLst>
      <p:ext uri="{BB962C8B-B14F-4D97-AF65-F5344CB8AC3E}">
        <p14:creationId xmlns:p14="http://schemas.microsoft.com/office/powerpoint/2010/main" val="1678492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3</a:t>
            </a:fld>
            <a:endParaRPr lang="en-EE"/>
          </a:p>
        </p:txBody>
      </p:sp>
    </p:spTree>
    <p:extLst>
      <p:ext uri="{BB962C8B-B14F-4D97-AF65-F5344CB8AC3E}">
        <p14:creationId xmlns:p14="http://schemas.microsoft.com/office/powerpoint/2010/main" val="1797209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Olmereoveepuhastisse jõudva reovee fosforisisaldus on 8−15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mgP</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 ning koormus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1,8 g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ie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kohta. Kui kasutusel on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eelsetiti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siis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0,2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gP</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sellest koormusest jõuab settimise teel toormudasse ning 1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gP</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kasutatakse ära mikroorganismide kasvuks. Ülejäänu tuleb eemaldada mõnda fosforiärastus­tehnoloogiat, näiteks keemilist fosforiärastust rakendades. Läbivoolse reoveepuhasti fosforibilanss on kujutatud joonisel</a:t>
            </a:r>
            <a:r>
              <a:rPr lang="en-EE" dirty="0">
                <a:effectLst/>
              </a:rPr>
              <a:t> </a:t>
            </a:r>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6</a:t>
            </a:fld>
            <a:endParaRPr lang="en-EE"/>
          </a:p>
        </p:txBody>
      </p:sp>
    </p:spTree>
    <p:extLst>
      <p:ext uri="{BB962C8B-B14F-4D97-AF65-F5344CB8AC3E}">
        <p14:creationId xmlns:p14="http://schemas.microsoft.com/office/powerpoint/2010/main" val="1750664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50000"/>
              </a:lnSpc>
              <a:spcAft>
                <a:spcPts val="1200"/>
              </a:spcAft>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Tõhustatud bioloogilise fosforiärastuse eesmärgiks on kultiveerida selliseid mikroorganisme, kes on võimelised siduma rohkem fosforit, kui neil tegelikult rakukasvuks ja energia saamiseks vaja oleks. Need mikroorganismid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PAO-d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varuvad fosforit rakusiseselt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polüfosfaadina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Polü-P</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siis, kui anaeroobne ning aeroobne keskkond vahelduvad (joonis 9.2).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PAO-de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rakusisene fosforisisaldus (3−6 %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kuivaine kohta) on oluliselt suurem kui tavalises aktiivmudaprotsessis osalevatel mikroorganismidel ning nende eemaldamine veest liigmudana annab ka tõhusama fosforiärastuse.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PAO-de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kasvu soodustamiseks ringleb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biomass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süsinikurikaste (toitumine) ja süsinikuvaeste (nälgimine) tingimuste vahel: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anaeroobses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keskkonnas toimuvad mitmed keerulised reaktsioonid, mille käigus reovee orgaanilise aine sisaldus väheneb ja fosforisisaldus suureneb. Anaeroobses etapis peaks hüdrauliline viibeaeg olema 1−2 tundi, annuspuhastites kuni 3 h;</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1200"/>
              </a:spcAft>
              <a:buFont typeface="Symbol" pitchFamily="2" charset="2"/>
              <a:buChar char=""/>
            </a:pP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aeroobses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keskkonnas hapniku (või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anoksilistes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tingimustes nitraatide olemasolul) kasutavad fosforit akumuleerivad organismid anaeroobses keskkonnas rakusiseselt talletatud ühendeid süsiniku- ning energiaallikana, mille tulemusena tekivad uued rakud. Anaeroobses keskkonnas vabanenud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ortofosfaadid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seotakse uuesti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polüfosfaatideks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oksüdeerimisel vabaneva energia arvel. Reaktsioonide tulemusena seovad nii uued kui ka vanad mikroorganismid rohkem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ortofosfaate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kui neil kasvuks ja energia saamiseks vaja oleks. Tõhustatud bioloogilise fosforieemalduse tingimuseks on, et puhastusprotsessist eemaldatakse fosforirikas liigmuda [9, 10].</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7</a:t>
            </a:fld>
            <a:endParaRPr lang="en-EE"/>
          </a:p>
        </p:txBody>
      </p:sp>
    </p:spTree>
    <p:extLst>
      <p:ext uri="{BB962C8B-B14F-4D97-AF65-F5344CB8AC3E}">
        <p14:creationId xmlns:p14="http://schemas.microsoft.com/office/powerpoint/2010/main" val="1647786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Phoredox</a:t>
            </a: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töötati välja Lõuna-Aafrikas selleks, et tõhustada bioloogilist fosforiärastust. Nagu joonisel 9.4 näha, puudub selles lahenduses lämmastikuärastus. Süsteem koosneb anaeroobsest mahutist, millesse juhitakse reovesi ja tagastusmuda. Selles reaktoris fosfor vabaneb ning järgnevas aeroobses reaktoris toimub selle kasutamine ja akumuleerumine mikroorganismidesse, täpselt nagu eespool kirjeldati. Pärast seda, kui Lõuna-Aafrikas sätestati lämmastikuärastusnõuded, vähenes huvi selliste reoveepuhastite vastu. Sedalaadi protsesse võime täheldada ka mitmes Eesti väikepuhastis, milles fosforit teadlikult bioloogiliselt ei ärastata, kuid kui tingimused on soodsad, võidakse neis fosforit täiendavalt bioloogiliselt siduda.</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9</a:t>
            </a:fld>
            <a:endParaRPr lang="en-EE"/>
          </a:p>
        </p:txBody>
      </p:sp>
    </p:spTree>
    <p:extLst>
      <p:ext uri="{BB962C8B-B14F-4D97-AF65-F5344CB8AC3E}">
        <p14:creationId xmlns:p14="http://schemas.microsoft.com/office/powerpoint/2010/main" val="4244917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A2O on ülalkirjeldatud tehnoloogilise lahenduse modifikatsioon. Nagu joonisel 9.5 näha, on lämmastikuärastus arvesse võetud. See tähendab, et on olemas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anoksiline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tsoon, milles toimub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denitrifikatsioon</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nitrifikatsiooniks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aeroobne tsoon. Kuna aeroobses keskkonnas tekkinud nitraat pärsiks bioloogilist fosforiärastust, muutes anaeroobse keskkonna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anoksiliseks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ringleb nitraat vaid aeroobse ja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tsooni vahel. Tagastusmudaga jõuab küll teatud hulk nitraati anaeroobsesse tsooni, kuid sissevooluvees oleva orgaanilise aine olemasolu tõttu redutseeritakse see suhteliselt kiiresti gaasiliseks lämmastikuks.</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10</a:t>
            </a:fld>
            <a:endParaRPr lang="en-EE"/>
          </a:p>
        </p:txBody>
      </p:sp>
    </p:spTree>
    <p:extLst>
      <p:ext uri="{BB962C8B-B14F-4D97-AF65-F5344CB8AC3E}">
        <p14:creationId xmlns:p14="http://schemas.microsoft.com/office/powerpoint/2010/main" val="1459004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UCT puhul muudeti A2O-ga võrreldes tagastusmuda ja nitraadi ringluse juhtimispõhimõtteid. Nagu joonisel 9.6 näha, juhitakse aktiivmuda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anoksilisest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tsoonist anaeroobsesse tsooni, et tagada seal piisavat aktiivmudasisaldust, tagastusmuda protsessi algusesse ei juhita. Protsessi sellise konfiguratsiooniga saavutatakse tõhusam bioloogiline fosforiärastus ja ka lämmastikuärastus, sest nitraate anaeroobsesse keskkonda ei jõua ning väljavooluvee nitraadisisaldus on väiksem </a:t>
            </a:r>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11</a:t>
            </a:fld>
            <a:endParaRPr lang="en-EE"/>
          </a:p>
        </p:txBody>
      </p:sp>
    </p:spTree>
    <p:extLst>
      <p:ext uri="{BB962C8B-B14F-4D97-AF65-F5344CB8AC3E}">
        <p14:creationId xmlns:p14="http://schemas.microsoft.com/office/powerpoint/2010/main" val="2056734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Annuspuhastites eraldi reaktorid puuduvad, mistõttu vajalikud keskkonnad tekitatakse anaeroobse,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anoksilise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aeroobse puhastustsükli ajatamisega samas mahutis. Kuna tõhustatud bioloogiliseks fosforiärastuseks on vaja anaeroobset keskkonda, tuleb tagada, et esimeses etapis oleks viibeaeg pärast täitmist piisavalt pikk (kuni 3 h), et eelmises tsüklis tekkinud nitraadid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denitrifitseeritaks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ning keskkond anaeroobseks muutuks. Vastasel korral oleks annuspuhastus hapnik seotud, s.o keskkond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anoksiline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Edasi kulgeb fosforiärastus nagu eelpool kirjeldati. Anaeroobses keskkonnas fosfor vabaneb ja aeroobses toimub selle tõhustatud sidumine. Annuspuhastite puhul peab olema eriti ettevaatlik, et puhastustsüklite vahe (ooteaeg) liiga pikaks ei kujuneks, sest aktiivmuda mitte-</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aereerimisel</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võib seotud fosfor uuesti vabaneda. Sama võib juhtuda mudatihendis.</a:t>
            </a:r>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12</a:t>
            </a:fld>
            <a:endParaRPr lang="en-EE"/>
          </a:p>
        </p:txBody>
      </p:sp>
    </p:spTree>
    <p:extLst>
      <p:ext uri="{BB962C8B-B14F-4D97-AF65-F5344CB8AC3E}">
        <p14:creationId xmlns:p14="http://schemas.microsoft.com/office/powerpoint/2010/main" val="703950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Keemiline fosforiärastus võeti kasutusele 1970-ndatel, s.o samal ajal kui avastati bioloogiline fosforiärastus. Teadusuuringute ja kogemuste põhjal oli selgunud, et lahustunud fosfaate on võimalik ka mõne metallisoola abil välja sadestada. Ameerika Ühendriikides kasutati esmalt põhiliselt kaltsiu­mil põhinevaid soolalahuseid. Eestis kasutati algul FeCl</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hiljem osutus levinuimaks Fe</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(SO</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4</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ehk tehnilise lahusena PIX-115. Kuid keemilise fosforiärastusega on olnud ka probleeme, nagu vee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pH</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muutumine, varem mainitud soolsuse tõus ja kasutatavate koagulantide raskmetallisisaldus. Lisaks eemal­dab see ärastusmeetod ainult lahustunud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ortofosfaate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fosfor võib reovees esineda aga ka muul kujul.</a:t>
            </a:r>
          </a:p>
          <a:p>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Tänapäeval kasutatakse Eestis enim Fe</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(SO</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4</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800" baseline="-250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ehk tehnilise nimetusega PIX-115 (raud(III)sulfaat). Vastav lahus sisaldab </a:t>
            </a:r>
            <a:r>
              <a:rPr lang="et-EE" sz="1800" i="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11,5 % puhast rauda, mis on ka fosfaadiga reageeriv osa. Kasutatakse ka alumiiniumi baasil koagulante, mis on küll tõhusamad, kuid tunduvalt kallimad. </a:t>
            </a:r>
            <a:endParaRPr lang="en-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EE" dirty="0"/>
          </a:p>
        </p:txBody>
      </p:sp>
      <p:sp>
        <p:nvSpPr>
          <p:cNvPr id="4" name="Slide Number Placeholder 3"/>
          <p:cNvSpPr>
            <a:spLocks noGrp="1"/>
          </p:cNvSpPr>
          <p:nvPr>
            <p:ph type="sldNum" sz="quarter" idx="5"/>
          </p:nvPr>
        </p:nvSpPr>
        <p:spPr/>
        <p:txBody>
          <a:bodyPr/>
          <a:lstStyle/>
          <a:p>
            <a:fld id="{6704EEE9-720C-EB48-BE2F-A83BAD2811FD}" type="slidenum">
              <a:rPr lang="en-EE" smtClean="0"/>
              <a:t>13</a:t>
            </a:fld>
            <a:endParaRPr lang="en-EE"/>
          </a:p>
        </p:txBody>
      </p:sp>
    </p:spTree>
    <p:extLst>
      <p:ext uri="{BB962C8B-B14F-4D97-AF65-F5344CB8AC3E}">
        <p14:creationId xmlns:p14="http://schemas.microsoft.com/office/powerpoint/2010/main" val="4021657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78876-E7C7-DDDE-E435-2B655AB2ABD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EE"/>
          </a:p>
        </p:txBody>
      </p:sp>
      <p:sp>
        <p:nvSpPr>
          <p:cNvPr id="3" name="Subtitle 2">
            <a:extLst>
              <a:ext uri="{FF2B5EF4-FFF2-40B4-BE49-F238E27FC236}">
                <a16:creationId xmlns:a16="http://schemas.microsoft.com/office/drawing/2014/main" id="{332C856B-4FCA-222B-C13C-65AFE75FC9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EE"/>
          </a:p>
        </p:txBody>
      </p:sp>
      <p:sp>
        <p:nvSpPr>
          <p:cNvPr id="4" name="Date Placeholder 3">
            <a:extLst>
              <a:ext uri="{FF2B5EF4-FFF2-40B4-BE49-F238E27FC236}">
                <a16:creationId xmlns:a16="http://schemas.microsoft.com/office/drawing/2014/main" id="{50388D0A-9069-3D51-E809-ABE56AEF75C8}"/>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93751098-FDB9-FA3A-599A-6D972EA52376}"/>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78EB59FC-DACE-968E-F521-3EAEBA289A57}"/>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895099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BFA35-C69F-DBBD-1973-2EB0C22E9247}"/>
              </a:ext>
            </a:extLst>
          </p:cNvPr>
          <p:cNvSpPr>
            <a:spLocks noGrp="1"/>
          </p:cNvSpPr>
          <p:nvPr>
            <p:ph type="title"/>
          </p:nvPr>
        </p:nvSpPr>
        <p:spPr/>
        <p:txBody>
          <a:bodyPr/>
          <a:lstStyle/>
          <a:p>
            <a:r>
              <a:rPr lang="en-GB"/>
              <a:t>Click to edit Master title style</a:t>
            </a:r>
            <a:endParaRPr lang="en-EE"/>
          </a:p>
        </p:txBody>
      </p:sp>
      <p:sp>
        <p:nvSpPr>
          <p:cNvPr id="3" name="Vertical Text Placeholder 2">
            <a:extLst>
              <a:ext uri="{FF2B5EF4-FFF2-40B4-BE49-F238E27FC236}">
                <a16:creationId xmlns:a16="http://schemas.microsoft.com/office/drawing/2014/main" id="{D5E49859-1937-9CDE-E893-E5D62144D19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5EE41CFA-E085-8BEA-C29E-90E15ECB22D5}"/>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EB346FF6-4514-9CB0-BBAD-9F7D47997B71}"/>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5AF2D3B6-8394-E41C-D79F-B27454FAD3C0}"/>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215159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B72DAA-F8BC-AAAA-22BA-955BDEE2E3E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EE"/>
          </a:p>
        </p:txBody>
      </p:sp>
      <p:sp>
        <p:nvSpPr>
          <p:cNvPr id="3" name="Vertical Text Placeholder 2">
            <a:extLst>
              <a:ext uri="{FF2B5EF4-FFF2-40B4-BE49-F238E27FC236}">
                <a16:creationId xmlns:a16="http://schemas.microsoft.com/office/drawing/2014/main" id="{69588A28-0CB8-AB8B-0C66-DE692D9C7B8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02F93725-B415-C387-9303-EB036B066B49}"/>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7321C0FB-19BE-5958-C994-83F8CFDBCB9A}"/>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BF565818-4687-38DD-9C4D-9CD30BDF7FE6}"/>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2409885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596D73-A782-7892-44D0-54B4568CCA8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D4A8961-4D35-4FFD-9B80-F1A0C5981B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8381A59-F54D-4DC9-65B5-785AA83F4BB9}"/>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8304F23A-1397-033F-2AB3-3D580664CA6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4D48295-BCE1-F096-4B30-CAE5ADE23D7F}"/>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2768503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F2EB5F-DC04-F72B-D25F-DB82EB04B6C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BAAF83D-4E77-68C4-4CAB-85EC4FB78472}"/>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C0D3AF1-9C4A-601A-20C8-2F4FF0150EE3}"/>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EA3A3688-1087-1A38-FF49-2EA5EBADA89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C8C41E9-E594-8C80-B933-7370B63DB58B}"/>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2654876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5B967E-8073-F650-3A5E-69ABFD690EB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1E823B6C-B739-1345-A8BE-24C0A67622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18A8B0B-18BA-ECC6-0DA8-0F1A17DF546E}"/>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EEB66E00-EC24-D2AA-9FC1-4EBBCD886E4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AD8DC0F-6112-2DAA-3632-8E34C334440A}"/>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963365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CB0BF6-68AC-FCDA-D63F-10F745851FA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E07D97D-AB5F-8B9C-101D-7F60DDF7DD71}"/>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87190A75-AB15-77AD-808B-C93422F6CB60}"/>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9A3E654C-48EE-9EFC-FF92-08B05FC949DF}"/>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6" name="Tijdelijke aanduiding voor voettekst 5">
            <a:extLst>
              <a:ext uri="{FF2B5EF4-FFF2-40B4-BE49-F238E27FC236}">
                <a16:creationId xmlns:a16="http://schemas.microsoft.com/office/drawing/2014/main" id="{031155BF-5EC4-038E-FA8D-24665D5849D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DEDDC33-EC3C-2A69-6364-EBFAB620DAA9}"/>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500767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43F2E0-F185-2CA9-595A-9D0739292C5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0B81591C-9148-E492-9154-6615BA736A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7669A19-D117-F883-1F01-B1970EDEB3C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7279011-CEC7-3429-7C3F-14654013EE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B7623A9F-A056-80EC-C1AF-4481F62540D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C3757C38-3751-F569-1F4E-4F1AB6BCB108}"/>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8" name="Tijdelijke aanduiding voor voettekst 7">
            <a:extLst>
              <a:ext uri="{FF2B5EF4-FFF2-40B4-BE49-F238E27FC236}">
                <a16:creationId xmlns:a16="http://schemas.microsoft.com/office/drawing/2014/main" id="{415169F5-8FFC-AA4F-164A-D87FDE9AA116}"/>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BC33BE0-C67C-C693-EDDB-F21BB5382A45}"/>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5817871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C7F5B8-90E8-9A4F-D0AB-241754BEE9B9}"/>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42DEABA-8F5D-6B07-7B30-AEEC964775B2}"/>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4" name="Tijdelijke aanduiding voor voettekst 3">
            <a:extLst>
              <a:ext uri="{FF2B5EF4-FFF2-40B4-BE49-F238E27FC236}">
                <a16:creationId xmlns:a16="http://schemas.microsoft.com/office/drawing/2014/main" id="{36F10D28-F7E6-CEA7-5005-F91C97B509E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C52CDFE-84F8-93BA-5609-BD30CDC62127}"/>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2188957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920144B-6DCE-64B9-C56A-D98F304AD25E}"/>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3" name="Tijdelijke aanduiding voor voettekst 2">
            <a:extLst>
              <a:ext uri="{FF2B5EF4-FFF2-40B4-BE49-F238E27FC236}">
                <a16:creationId xmlns:a16="http://schemas.microsoft.com/office/drawing/2014/main" id="{204B7F73-8404-4E88-C816-DF6E8A6FF61A}"/>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60A475AA-B798-A326-697F-F555ABB60194}"/>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17439292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6DFDBA-A1AA-0569-59CB-A4D183C9C37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F1327E76-158F-BF7F-DB26-BF9B086B6F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C3E4830-C45A-AA87-13BD-F478973AAE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3E73708-E45A-EC9A-915D-29DC8B9D9B2D}"/>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6" name="Tijdelijke aanduiding voor voettekst 5">
            <a:extLst>
              <a:ext uri="{FF2B5EF4-FFF2-40B4-BE49-F238E27FC236}">
                <a16:creationId xmlns:a16="http://schemas.microsoft.com/office/drawing/2014/main" id="{5450CD99-AC01-D75E-069E-85676462019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C396A42-1138-8EB0-02D0-FAB2B370EC0E}"/>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1918096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06144-39D2-6168-5303-C234ACAF18E4}"/>
              </a:ext>
            </a:extLst>
          </p:cNvPr>
          <p:cNvSpPr>
            <a:spLocks noGrp="1"/>
          </p:cNvSpPr>
          <p:nvPr>
            <p:ph type="title"/>
          </p:nvPr>
        </p:nvSpPr>
        <p:spPr/>
        <p:txBody>
          <a:bodyPr/>
          <a:lstStyle/>
          <a:p>
            <a:r>
              <a:rPr lang="en-GB"/>
              <a:t>Click to edit Master title style</a:t>
            </a:r>
            <a:endParaRPr lang="en-EE"/>
          </a:p>
        </p:txBody>
      </p:sp>
      <p:sp>
        <p:nvSpPr>
          <p:cNvPr id="3" name="Content Placeholder 2">
            <a:extLst>
              <a:ext uri="{FF2B5EF4-FFF2-40B4-BE49-F238E27FC236}">
                <a16:creationId xmlns:a16="http://schemas.microsoft.com/office/drawing/2014/main" id="{B181E4D1-18C7-4DFC-918B-887B783EC98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C1074CD8-FC19-763E-BA7A-80D326A51F9B}"/>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AD00EAB8-5B25-7FAA-D415-0749492BA142}"/>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561D79C1-CA4A-7BBD-F289-872048362D30}"/>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2425888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59CA4E-BE05-1CE5-A78B-956B97595E3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0F6F3DB-E297-C164-0993-8BFC37C5EB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4FA11DD6-9C84-F241-7CAA-DA37199E5F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9976A09-08A8-3070-3ABC-7222DE60E585}"/>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6" name="Tijdelijke aanduiding voor voettekst 5">
            <a:extLst>
              <a:ext uri="{FF2B5EF4-FFF2-40B4-BE49-F238E27FC236}">
                <a16:creationId xmlns:a16="http://schemas.microsoft.com/office/drawing/2014/main" id="{DE1DA949-9F27-C78C-C164-4B90AD3CD06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C8B22AA-61CC-47C2-08CC-FE4CD546B3EA}"/>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59187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20B591-A9E7-D4DE-A1FA-81D9684C170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F9EF2295-C5C8-B1FB-29C8-A774DC3A77D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13FB625-E84C-271A-83C3-C4AD1ECF4912}"/>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AE12E37F-236F-929D-01CA-5FBF857A72D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86F7288-ABA8-177E-2241-76EBEEB58680}"/>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42785139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ABADABF1-9DC8-1688-6FD5-30158BD59FF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6A95CDF-86E1-9F2D-3C19-F53F562120D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4EB52FE-2932-96F9-C269-CCD7032EDBE7}"/>
              </a:ext>
            </a:extLst>
          </p:cNvPr>
          <p:cNvSpPr>
            <a:spLocks noGrp="1"/>
          </p:cNvSpPr>
          <p:nvPr>
            <p:ph type="dt" sz="half" idx="10"/>
          </p:nvPr>
        </p:nvSpPr>
        <p:spPr/>
        <p:txBody>
          <a:body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546074AD-82A1-E0F9-245C-85AB6276C18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1C9F449-94B7-C23B-3E26-7995EB9A708A}"/>
              </a:ext>
            </a:extLst>
          </p:cNvPr>
          <p:cNvSpPr>
            <a:spLocks noGrp="1"/>
          </p:cNvSpPr>
          <p:nvPr>
            <p:ph type="sldNum" sz="quarter" idx="12"/>
          </p:nvPr>
        </p:nvSpPr>
        <p:spPr/>
        <p:txBody>
          <a:bodyPr/>
          <a:lstStyle/>
          <a:p>
            <a:fld id="{D5D58A2F-078C-49EB-918A-7F950C6B6EFD}" type="slidenum">
              <a:rPr lang="nl-NL" smtClean="0"/>
              <a:t>‹#›</a:t>
            </a:fld>
            <a:endParaRPr lang="nl-NL"/>
          </a:p>
        </p:txBody>
      </p:sp>
    </p:spTree>
    <p:extLst>
      <p:ext uri="{BB962C8B-B14F-4D97-AF65-F5344CB8AC3E}">
        <p14:creationId xmlns:p14="http://schemas.microsoft.com/office/powerpoint/2010/main" val="3578718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B0A2B-7230-12C5-2A92-E10CCDBA861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EE"/>
          </a:p>
        </p:txBody>
      </p:sp>
      <p:sp>
        <p:nvSpPr>
          <p:cNvPr id="3" name="Text Placeholder 2">
            <a:extLst>
              <a:ext uri="{FF2B5EF4-FFF2-40B4-BE49-F238E27FC236}">
                <a16:creationId xmlns:a16="http://schemas.microsoft.com/office/drawing/2014/main" id="{0EA447EB-854C-93B1-B10D-FAB0B0A783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127EA73-8749-5E70-4214-D3D478DA8D0A}"/>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5BF895A6-3407-11A6-7604-73CAA580ED0A}"/>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758FDFB1-4EE9-E410-C468-1F733AC42E61}"/>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42982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EBD2E-A14A-4018-FE66-C6D9CA856809}"/>
              </a:ext>
            </a:extLst>
          </p:cNvPr>
          <p:cNvSpPr>
            <a:spLocks noGrp="1"/>
          </p:cNvSpPr>
          <p:nvPr>
            <p:ph type="title"/>
          </p:nvPr>
        </p:nvSpPr>
        <p:spPr/>
        <p:txBody>
          <a:bodyPr/>
          <a:lstStyle/>
          <a:p>
            <a:r>
              <a:rPr lang="en-GB"/>
              <a:t>Click to edit Master title style</a:t>
            </a:r>
            <a:endParaRPr lang="en-EE"/>
          </a:p>
        </p:txBody>
      </p:sp>
      <p:sp>
        <p:nvSpPr>
          <p:cNvPr id="3" name="Content Placeholder 2">
            <a:extLst>
              <a:ext uri="{FF2B5EF4-FFF2-40B4-BE49-F238E27FC236}">
                <a16:creationId xmlns:a16="http://schemas.microsoft.com/office/drawing/2014/main" id="{75ED501C-8B88-F4A9-2108-3BC15F5E693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Content Placeholder 3">
            <a:extLst>
              <a:ext uri="{FF2B5EF4-FFF2-40B4-BE49-F238E27FC236}">
                <a16:creationId xmlns:a16="http://schemas.microsoft.com/office/drawing/2014/main" id="{4AB78598-4BC2-3D63-0EF6-B534A674B1D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5" name="Date Placeholder 4">
            <a:extLst>
              <a:ext uri="{FF2B5EF4-FFF2-40B4-BE49-F238E27FC236}">
                <a16:creationId xmlns:a16="http://schemas.microsoft.com/office/drawing/2014/main" id="{B1A54390-73D8-5F45-E479-74DBB6E9224F}"/>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6" name="Footer Placeholder 5">
            <a:extLst>
              <a:ext uri="{FF2B5EF4-FFF2-40B4-BE49-F238E27FC236}">
                <a16:creationId xmlns:a16="http://schemas.microsoft.com/office/drawing/2014/main" id="{5CEB2175-8026-5DD9-221A-A05DC9773479}"/>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3EDADF4E-2BD9-A9CE-6922-6F490D5EC38C}"/>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947901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C072D-BAC5-81CE-B8AC-721CA555B54A}"/>
              </a:ext>
            </a:extLst>
          </p:cNvPr>
          <p:cNvSpPr>
            <a:spLocks noGrp="1"/>
          </p:cNvSpPr>
          <p:nvPr>
            <p:ph type="title"/>
          </p:nvPr>
        </p:nvSpPr>
        <p:spPr>
          <a:xfrm>
            <a:off x="839788" y="365125"/>
            <a:ext cx="10515600" cy="1325563"/>
          </a:xfrm>
        </p:spPr>
        <p:txBody>
          <a:bodyPr/>
          <a:lstStyle/>
          <a:p>
            <a:r>
              <a:rPr lang="en-GB"/>
              <a:t>Click to edit Master title style</a:t>
            </a:r>
            <a:endParaRPr lang="en-EE"/>
          </a:p>
        </p:txBody>
      </p:sp>
      <p:sp>
        <p:nvSpPr>
          <p:cNvPr id="3" name="Text Placeholder 2">
            <a:extLst>
              <a:ext uri="{FF2B5EF4-FFF2-40B4-BE49-F238E27FC236}">
                <a16:creationId xmlns:a16="http://schemas.microsoft.com/office/drawing/2014/main" id="{9BC7B030-1435-2BDB-D84B-1CD9A4377C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C4A551C-52A7-137D-FBBB-6EDF0EB2146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5" name="Text Placeholder 4">
            <a:extLst>
              <a:ext uri="{FF2B5EF4-FFF2-40B4-BE49-F238E27FC236}">
                <a16:creationId xmlns:a16="http://schemas.microsoft.com/office/drawing/2014/main" id="{E19B2EDE-81B6-BF3B-24AE-1F4B494A17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DA7587E-6CF4-8EE2-9D6C-0B4C493C2D0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7" name="Date Placeholder 6">
            <a:extLst>
              <a:ext uri="{FF2B5EF4-FFF2-40B4-BE49-F238E27FC236}">
                <a16:creationId xmlns:a16="http://schemas.microsoft.com/office/drawing/2014/main" id="{7EFD0AFD-6CAD-F5C7-44EA-5EF7D11DCC74}"/>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8" name="Footer Placeholder 7">
            <a:extLst>
              <a:ext uri="{FF2B5EF4-FFF2-40B4-BE49-F238E27FC236}">
                <a16:creationId xmlns:a16="http://schemas.microsoft.com/office/drawing/2014/main" id="{A98F935F-0E25-ECF1-9493-414FC41F24FD}"/>
              </a:ext>
            </a:extLst>
          </p:cNvPr>
          <p:cNvSpPr>
            <a:spLocks noGrp="1"/>
          </p:cNvSpPr>
          <p:nvPr>
            <p:ph type="ftr" sz="quarter" idx="11"/>
          </p:nvPr>
        </p:nvSpPr>
        <p:spPr/>
        <p:txBody>
          <a:bodyPr/>
          <a:lstStyle/>
          <a:p>
            <a:endParaRPr lang="en-EE"/>
          </a:p>
        </p:txBody>
      </p:sp>
      <p:sp>
        <p:nvSpPr>
          <p:cNvPr id="9" name="Slide Number Placeholder 8">
            <a:extLst>
              <a:ext uri="{FF2B5EF4-FFF2-40B4-BE49-F238E27FC236}">
                <a16:creationId xmlns:a16="http://schemas.microsoft.com/office/drawing/2014/main" id="{A14A5B97-F800-B4C2-4A61-304AFB5BE4D4}"/>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92691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3D0F1-16CE-3A87-8FE6-DA629DBFB9B9}"/>
              </a:ext>
            </a:extLst>
          </p:cNvPr>
          <p:cNvSpPr>
            <a:spLocks noGrp="1"/>
          </p:cNvSpPr>
          <p:nvPr>
            <p:ph type="title"/>
          </p:nvPr>
        </p:nvSpPr>
        <p:spPr/>
        <p:txBody>
          <a:bodyPr/>
          <a:lstStyle/>
          <a:p>
            <a:r>
              <a:rPr lang="en-GB"/>
              <a:t>Click to edit Master title style</a:t>
            </a:r>
            <a:endParaRPr lang="en-EE"/>
          </a:p>
        </p:txBody>
      </p:sp>
      <p:sp>
        <p:nvSpPr>
          <p:cNvPr id="3" name="Date Placeholder 2">
            <a:extLst>
              <a:ext uri="{FF2B5EF4-FFF2-40B4-BE49-F238E27FC236}">
                <a16:creationId xmlns:a16="http://schemas.microsoft.com/office/drawing/2014/main" id="{AB22072B-48C0-4EE2-954C-2A0788FA845B}"/>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4" name="Footer Placeholder 3">
            <a:extLst>
              <a:ext uri="{FF2B5EF4-FFF2-40B4-BE49-F238E27FC236}">
                <a16:creationId xmlns:a16="http://schemas.microsoft.com/office/drawing/2014/main" id="{5C98D93B-0FDC-E7AB-3E92-2D239146D697}"/>
              </a:ext>
            </a:extLst>
          </p:cNvPr>
          <p:cNvSpPr>
            <a:spLocks noGrp="1"/>
          </p:cNvSpPr>
          <p:nvPr>
            <p:ph type="ftr" sz="quarter" idx="11"/>
          </p:nvPr>
        </p:nvSpPr>
        <p:spPr/>
        <p:txBody>
          <a:bodyPr/>
          <a:lstStyle/>
          <a:p>
            <a:endParaRPr lang="en-EE"/>
          </a:p>
        </p:txBody>
      </p:sp>
      <p:sp>
        <p:nvSpPr>
          <p:cNvPr id="5" name="Slide Number Placeholder 4">
            <a:extLst>
              <a:ext uri="{FF2B5EF4-FFF2-40B4-BE49-F238E27FC236}">
                <a16:creationId xmlns:a16="http://schemas.microsoft.com/office/drawing/2014/main" id="{15B82DA0-3E81-6841-5200-6FEB2A535035}"/>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3433374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8D144F-6F6F-7445-1231-024F90672F7B}"/>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3" name="Footer Placeholder 2">
            <a:extLst>
              <a:ext uri="{FF2B5EF4-FFF2-40B4-BE49-F238E27FC236}">
                <a16:creationId xmlns:a16="http://schemas.microsoft.com/office/drawing/2014/main" id="{E2D22209-4089-593E-C1DE-D718BB6E561D}"/>
              </a:ext>
            </a:extLst>
          </p:cNvPr>
          <p:cNvSpPr>
            <a:spLocks noGrp="1"/>
          </p:cNvSpPr>
          <p:nvPr>
            <p:ph type="ftr" sz="quarter" idx="11"/>
          </p:nvPr>
        </p:nvSpPr>
        <p:spPr/>
        <p:txBody>
          <a:bodyPr/>
          <a:lstStyle/>
          <a:p>
            <a:endParaRPr lang="en-EE"/>
          </a:p>
        </p:txBody>
      </p:sp>
      <p:sp>
        <p:nvSpPr>
          <p:cNvPr id="4" name="Slide Number Placeholder 3">
            <a:extLst>
              <a:ext uri="{FF2B5EF4-FFF2-40B4-BE49-F238E27FC236}">
                <a16:creationId xmlns:a16="http://schemas.microsoft.com/office/drawing/2014/main" id="{D417173B-0103-E701-CD30-0C0F845F78A5}"/>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541890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DC35A-162B-EA25-7826-AA21E618B1B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E"/>
          </a:p>
        </p:txBody>
      </p:sp>
      <p:sp>
        <p:nvSpPr>
          <p:cNvPr id="3" name="Content Placeholder 2">
            <a:extLst>
              <a:ext uri="{FF2B5EF4-FFF2-40B4-BE49-F238E27FC236}">
                <a16:creationId xmlns:a16="http://schemas.microsoft.com/office/drawing/2014/main" id="{95670C12-F146-87C8-BA0E-5410149B9B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Text Placeholder 3">
            <a:extLst>
              <a:ext uri="{FF2B5EF4-FFF2-40B4-BE49-F238E27FC236}">
                <a16:creationId xmlns:a16="http://schemas.microsoft.com/office/drawing/2014/main" id="{00943BE9-6616-867E-2157-AB42CB1E2D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6CE2C97-B86B-D2DA-05C1-22CB941D4BF7}"/>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6" name="Footer Placeholder 5">
            <a:extLst>
              <a:ext uri="{FF2B5EF4-FFF2-40B4-BE49-F238E27FC236}">
                <a16:creationId xmlns:a16="http://schemas.microsoft.com/office/drawing/2014/main" id="{781F1CC5-A8B1-2065-72BD-3592AC266FD1}"/>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0853D679-A7B6-ABBC-D974-2E7D18F70F19}"/>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14501485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013F1-5AEE-D870-790B-9ACD5D1F5DA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E"/>
          </a:p>
        </p:txBody>
      </p:sp>
      <p:sp>
        <p:nvSpPr>
          <p:cNvPr id="3" name="Picture Placeholder 2">
            <a:extLst>
              <a:ext uri="{FF2B5EF4-FFF2-40B4-BE49-F238E27FC236}">
                <a16:creationId xmlns:a16="http://schemas.microsoft.com/office/drawing/2014/main" id="{2C5AF9C6-AF61-40FF-1537-788E226F07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EE"/>
          </a:p>
        </p:txBody>
      </p:sp>
      <p:sp>
        <p:nvSpPr>
          <p:cNvPr id="4" name="Text Placeholder 3">
            <a:extLst>
              <a:ext uri="{FF2B5EF4-FFF2-40B4-BE49-F238E27FC236}">
                <a16:creationId xmlns:a16="http://schemas.microsoft.com/office/drawing/2014/main" id="{64444BA8-3032-EFD5-9A3F-524B9CDB92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BF3C3C-2E89-81C9-309D-C4F2A167F65E}"/>
              </a:ext>
            </a:extLst>
          </p:cNvPr>
          <p:cNvSpPr>
            <a:spLocks noGrp="1"/>
          </p:cNvSpPr>
          <p:nvPr>
            <p:ph type="dt" sz="half" idx="10"/>
          </p:nvPr>
        </p:nvSpPr>
        <p:spPr/>
        <p:txBody>
          <a:bodyPr/>
          <a:lstStyle/>
          <a:p>
            <a:fld id="{F7D65AB4-4E96-6F46-BB4F-1049EFDBF895}" type="datetimeFigureOut">
              <a:rPr lang="en-EE" smtClean="0"/>
              <a:t>09.10.2023</a:t>
            </a:fld>
            <a:endParaRPr lang="en-EE"/>
          </a:p>
        </p:txBody>
      </p:sp>
      <p:sp>
        <p:nvSpPr>
          <p:cNvPr id="6" name="Footer Placeholder 5">
            <a:extLst>
              <a:ext uri="{FF2B5EF4-FFF2-40B4-BE49-F238E27FC236}">
                <a16:creationId xmlns:a16="http://schemas.microsoft.com/office/drawing/2014/main" id="{BB71B254-4B64-B227-CF54-136DD441A0F6}"/>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4E735396-2657-A433-67E6-EF8750FE64E3}"/>
              </a:ext>
            </a:extLst>
          </p:cNvPr>
          <p:cNvSpPr>
            <a:spLocks noGrp="1"/>
          </p:cNvSpPr>
          <p:nvPr>
            <p:ph type="sldNum" sz="quarter" idx="12"/>
          </p:nvPr>
        </p:nvSpPr>
        <p:spPr/>
        <p:txBody>
          <a:bodyPr/>
          <a:lstStyle/>
          <a:p>
            <a:fld id="{86B155F0-8396-F344-B557-83D6B5DA5370}" type="slidenum">
              <a:rPr lang="en-EE" smtClean="0"/>
              <a:t>‹#›</a:t>
            </a:fld>
            <a:endParaRPr lang="en-EE"/>
          </a:p>
        </p:txBody>
      </p:sp>
    </p:spTree>
    <p:extLst>
      <p:ext uri="{BB962C8B-B14F-4D97-AF65-F5344CB8AC3E}">
        <p14:creationId xmlns:p14="http://schemas.microsoft.com/office/powerpoint/2010/main" val="2432111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55747-FCF5-8A79-1C22-DF085DAC91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EE" dirty="0"/>
          </a:p>
        </p:txBody>
      </p:sp>
      <p:sp>
        <p:nvSpPr>
          <p:cNvPr id="3" name="Text Placeholder 2">
            <a:extLst>
              <a:ext uri="{FF2B5EF4-FFF2-40B4-BE49-F238E27FC236}">
                <a16:creationId xmlns:a16="http://schemas.microsoft.com/office/drawing/2014/main" id="{71C8AFAA-7ED0-3308-81A9-90D254EAF2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EE" dirty="0"/>
          </a:p>
        </p:txBody>
      </p:sp>
      <p:sp>
        <p:nvSpPr>
          <p:cNvPr id="4" name="Date Placeholder 3">
            <a:extLst>
              <a:ext uri="{FF2B5EF4-FFF2-40B4-BE49-F238E27FC236}">
                <a16:creationId xmlns:a16="http://schemas.microsoft.com/office/drawing/2014/main" id="{C7256B9F-2E6D-79C1-9BA6-6A009B1E95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D65AB4-4E96-6F46-BB4F-1049EFDBF895}" type="datetimeFigureOut">
              <a:rPr lang="en-EE" smtClean="0"/>
              <a:t>09.10.2023</a:t>
            </a:fld>
            <a:endParaRPr lang="en-EE"/>
          </a:p>
        </p:txBody>
      </p:sp>
      <p:sp>
        <p:nvSpPr>
          <p:cNvPr id="5" name="Footer Placeholder 4">
            <a:extLst>
              <a:ext uri="{FF2B5EF4-FFF2-40B4-BE49-F238E27FC236}">
                <a16:creationId xmlns:a16="http://schemas.microsoft.com/office/drawing/2014/main" id="{0D4749A9-B769-3DA1-EC66-8C1C6F77A9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EE"/>
          </a:p>
        </p:txBody>
      </p:sp>
      <p:sp>
        <p:nvSpPr>
          <p:cNvPr id="6" name="Slide Number Placeholder 5">
            <a:extLst>
              <a:ext uri="{FF2B5EF4-FFF2-40B4-BE49-F238E27FC236}">
                <a16:creationId xmlns:a16="http://schemas.microsoft.com/office/drawing/2014/main" id="{72BFA8BB-BCD2-CD17-6974-41E11ECC49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B155F0-8396-F344-B557-83D6B5DA5370}" type="slidenum">
              <a:rPr lang="en-EE" smtClean="0"/>
              <a:t>‹#›</a:t>
            </a:fld>
            <a:endParaRPr lang="en-EE"/>
          </a:p>
        </p:txBody>
      </p:sp>
      <p:pic>
        <p:nvPicPr>
          <p:cNvPr id="7" name="Afbeelding 4" descr="Afbeelding met Graphics, creativiteit, kunst&#10;&#10;Automatisch gegenereerde beschrijving">
            <a:extLst>
              <a:ext uri="{FF2B5EF4-FFF2-40B4-BE49-F238E27FC236}">
                <a16:creationId xmlns:a16="http://schemas.microsoft.com/office/drawing/2014/main" id="{AF98E01F-DC2D-9FE7-E063-8B2CFD3FB3F3}"/>
              </a:ext>
            </a:extLst>
          </p:cNvPr>
          <p:cNvPicPr/>
          <p:nvPr userDrawn="1"/>
        </p:nvPicPr>
        <p:blipFill>
          <a:blip r:embed="rId13">
            <a:extLst>
              <a:ext uri="{28A0092B-C50C-407E-A947-70E740481C1C}">
                <a14:useLocalDpi xmlns:a14="http://schemas.microsoft.com/office/drawing/2010/main" val="0"/>
              </a:ext>
            </a:extLst>
          </a:blip>
          <a:stretch>
            <a:fillRect/>
          </a:stretch>
        </p:blipFill>
        <p:spPr>
          <a:xfrm rot="1788900">
            <a:off x="-945656" y="-2424360"/>
            <a:ext cx="3233850" cy="4010519"/>
          </a:xfrm>
          <a:prstGeom prst="rect">
            <a:avLst/>
          </a:prstGeom>
        </p:spPr>
      </p:pic>
      <p:pic>
        <p:nvPicPr>
          <p:cNvPr id="8" name="Afbeelding 5" descr="Afbeelding met creativiteit&#10;&#10;Automatisch gegenereerde beschrijving">
            <a:extLst>
              <a:ext uri="{FF2B5EF4-FFF2-40B4-BE49-F238E27FC236}">
                <a16:creationId xmlns:a16="http://schemas.microsoft.com/office/drawing/2014/main" id="{29255F43-9404-49C0-6F11-5A2DF7CC5E83}"/>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7859178">
            <a:off x="9097964" y="3513282"/>
            <a:ext cx="5772150" cy="5772150"/>
          </a:xfrm>
          <a:prstGeom prst="rect">
            <a:avLst/>
          </a:prstGeom>
        </p:spPr>
      </p:pic>
      <p:pic>
        <p:nvPicPr>
          <p:cNvPr id="9" name="Afbeelding 3" descr="Afbeelding met tekst, Graphics, Lettertype, logo&#10;&#10;Automatisch gegenereerde beschrijving">
            <a:extLst>
              <a:ext uri="{FF2B5EF4-FFF2-40B4-BE49-F238E27FC236}">
                <a16:creationId xmlns:a16="http://schemas.microsoft.com/office/drawing/2014/main" id="{0F8948CA-5130-D8F1-57E2-A2482092E96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772776" y="103981"/>
            <a:ext cx="1325563" cy="1325563"/>
          </a:xfrm>
          <a:prstGeom prst="rect">
            <a:avLst/>
          </a:prstGeom>
        </p:spPr>
      </p:pic>
    </p:spTree>
    <p:extLst>
      <p:ext uri="{BB962C8B-B14F-4D97-AF65-F5344CB8AC3E}">
        <p14:creationId xmlns:p14="http://schemas.microsoft.com/office/powerpoint/2010/main" val="2057896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baseline="0">
          <a:solidFill>
            <a:srgbClr val="002060"/>
          </a:solidFill>
          <a:latin typeface="Open Sans" panose="020B0606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Open Sans" panose="020B0606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Open Sans" panose="020B0606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Open Sans" panose="020B0606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pen Sans" panose="020B0606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Open Sans"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E799E65-9601-E11E-87FA-3D3E93CAF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EF3F7C5-590F-0581-8C0B-F226DF5F80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E36D823-DBB8-E08C-0394-E25915C400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504511-64F9-4413-914F-40CC6761BEB9}" type="datetimeFigureOut">
              <a:rPr lang="nl-NL" smtClean="0"/>
              <a:t>09-10-2023</a:t>
            </a:fld>
            <a:endParaRPr lang="nl-NL"/>
          </a:p>
        </p:txBody>
      </p:sp>
      <p:sp>
        <p:nvSpPr>
          <p:cNvPr id="5" name="Tijdelijke aanduiding voor voettekst 4">
            <a:extLst>
              <a:ext uri="{FF2B5EF4-FFF2-40B4-BE49-F238E27FC236}">
                <a16:creationId xmlns:a16="http://schemas.microsoft.com/office/drawing/2014/main" id="{1E812342-5E26-98DC-CAE7-CE7E3115DE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13E70721-6CC1-A299-E6F5-19FB99C14B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D58A2F-078C-49EB-918A-7F950C6B6EFD}" type="slidenum">
              <a:rPr lang="nl-NL" smtClean="0"/>
              <a:t>‹#›</a:t>
            </a:fld>
            <a:endParaRPr lang="nl-NL"/>
          </a:p>
        </p:txBody>
      </p:sp>
    </p:spTree>
    <p:extLst>
      <p:ext uri="{BB962C8B-B14F-4D97-AF65-F5344CB8AC3E}">
        <p14:creationId xmlns:p14="http://schemas.microsoft.com/office/powerpoint/2010/main" val="23178751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3E5A27E8-F5CB-AC74-E6A6-011F77F8FB5A}"/>
              </a:ext>
            </a:extLst>
          </p:cNvPr>
          <p:cNvSpPr/>
          <p:nvPr/>
        </p:nvSpPr>
        <p:spPr>
          <a:xfrm>
            <a:off x="-21646" y="3504401"/>
            <a:ext cx="12353924" cy="45719"/>
          </a:xfrm>
          <a:prstGeom prst="rect">
            <a:avLst/>
          </a:prstGeom>
          <a:solidFill>
            <a:srgbClr val="29AB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Afbeelding 5" descr="Afbeelding met water, zon, buitenshuis, licht&#10;&#10;Automatisch gegenereerde beschrijving">
            <a:extLst>
              <a:ext uri="{FF2B5EF4-FFF2-40B4-BE49-F238E27FC236}">
                <a16:creationId xmlns:a16="http://schemas.microsoft.com/office/drawing/2014/main" id="{F4AEB55E-6433-7D65-25BC-7D680B53203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1646" y="0"/>
            <a:ext cx="4572000" cy="6858000"/>
          </a:xfrm>
          <a:prstGeom prst="rect">
            <a:avLst/>
          </a:prstGeom>
        </p:spPr>
      </p:pic>
      <p:pic>
        <p:nvPicPr>
          <p:cNvPr id="66" name="Afbeelding 65" descr="Afbeelding met creativiteit&#10;&#10;Automatisch gegenereerde beschrijving">
            <a:extLst>
              <a:ext uri="{FF2B5EF4-FFF2-40B4-BE49-F238E27FC236}">
                <a16:creationId xmlns:a16="http://schemas.microsoft.com/office/drawing/2014/main" id="{261B9B20-C261-44A4-A50A-ADFCB42DD6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62902">
            <a:off x="9782009" y="-2681147"/>
            <a:ext cx="4169559" cy="4169559"/>
          </a:xfrm>
          <a:prstGeom prst="rect">
            <a:avLst/>
          </a:prstGeom>
        </p:spPr>
      </p:pic>
      <p:sp>
        <p:nvSpPr>
          <p:cNvPr id="2" name="Titel 1">
            <a:extLst>
              <a:ext uri="{FF2B5EF4-FFF2-40B4-BE49-F238E27FC236}">
                <a16:creationId xmlns:a16="http://schemas.microsoft.com/office/drawing/2014/main" id="{C9F1D027-3784-4C4D-AE64-E7A8D112E9FB}"/>
              </a:ext>
            </a:extLst>
          </p:cNvPr>
          <p:cNvSpPr>
            <a:spLocks noGrp="1"/>
          </p:cNvSpPr>
          <p:nvPr>
            <p:ph type="ctrTitle"/>
          </p:nvPr>
        </p:nvSpPr>
        <p:spPr>
          <a:xfrm>
            <a:off x="4550354" y="886281"/>
            <a:ext cx="7316435" cy="1197674"/>
          </a:xfrm>
        </p:spPr>
        <p:txBody>
          <a:bodyPr>
            <a:normAutofit fontScale="90000"/>
          </a:bodyPr>
          <a:lstStyle/>
          <a:p>
            <a:r>
              <a:rPr lang="nl-NL" dirty="0" err="1">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Sissejuhatus</a:t>
            </a:r>
            <a:r>
              <a:rPr lang="nl-NL" dirty="0">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 </a:t>
            </a:r>
            <a:r>
              <a:rPr lang="nl-NL" dirty="0" err="1">
                <a:solidFill>
                  <a:srgbClr val="1B1464"/>
                </a:solidFill>
                <a:latin typeface="Open Sans bold" panose="020B0806030504020204" pitchFamily="34" charset="0"/>
                <a:ea typeface="Open Sans bold" panose="020B0806030504020204" pitchFamily="34" charset="0"/>
                <a:cs typeface="Open Sans bold" panose="020B0806030504020204" pitchFamily="34" charset="0"/>
              </a:rPr>
              <a:t>reoveepuhastusse</a:t>
            </a:r>
            <a:endParaRPr lang="nl-NL" dirty="0">
              <a:solidFill>
                <a:srgbClr val="1B1464"/>
              </a:solidFill>
              <a:latin typeface="Open Sans bold" panose="020B0806030504020204" pitchFamily="34" charset="0"/>
              <a:ea typeface="Open Sans bold" panose="020B0806030504020204" pitchFamily="34" charset="0"/>
              <a:cs typeface="Open Sans bold" panose="020B0806030504020204" pitchFamily="34" charset="0"/>
            </a:endParaRPr>
          </a:p>
        </p:txBody>
      </p:sp>
      <p:pic>
        <p:nvPicPr>
          <p:cNvPr id="10" name="Afbeelding 9" descr="Afbeelding met tekst, Graphics, Lettertype, logo&#10;&#10;Automatisch gegenereerde beschrijving">
            <a:extLst>
              <a:ext uri="{FF2B5EF4-FFF2-40B4-BE49-F238E27FC236}">
                <a16:creationId xmlns:a16="http://schemas.microsoft.com/office/drawing/2014/main" id="{E927CF25-35AA-FC20-DB85-C90C3F7F813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726066" y="1772254"/>
            <a:ext cx="2817233" cy="2817233"/>
          </a:xfrm>
          <a:prstGeom prst="rect">
            <a:avLst/>
          </a:prstGeom>
        </p:spPr>
      </p:pic>
      <p:sp>
        <p:nvSpPr>
          <p:cNvPr id="14" name="Ondertitel 2">
            <a:extLst>
              <a:ext uri="{FF2B5EF4-FFF2-40B4-BE49-F238E27FC236}">
                <a16:creationId xmlns:a16="http://schemas.microsoft.com/office/drawing/2014/main" id="{AB02E865-75F6-48C2-8DCD-1CA48ACF3FE3}"/>
              </a:ext>
            </a:extLst>
          </p:cNvPr>
          <p:cNvSpPr>
            <a:spLocks noGrp="1"/>
          </p:cNvSpPr>
          <p:nvPr>
            <p:ph type="subTitle" idx="1"/>
          </p:nvPr>
        </p:nvSpPr>
        <p:spPr>
          <a:xfrm>
            <a:off x="5449095" y="2331101"/>
            <a:ext cx="5518951" cy="493360"/>
          </a:xfrm>
        </p:spPr>
        <p:txBody>
          <a:bodyPr>
            <a:normAutofit/>
          </a:bodyPr>
          <a:lstStyle/>
          <a:p>
            <a:r>
              <a:rPr lang="nl-NL">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rPr>
              <a:t>Fosforiärastus</a:t>
            </a:r>
            <a:endParaRPr lang="nl-NL"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endParaRPr>
          </a:p>
          <a:p>
            <a:endParaRPr lang="nl-NL" dirty="0">
              <a:solidFill>
                <a:srgbClr val="00ADE5"/>
              </a:solidFill>
              <a:latin typeface="Open Sans semibold" panose="020F0502020204030204" pitchFamily="34" charset="0"/>
              <a:ea typeface="Open Sans semibold" panose="020F0502020204030204" pitchFamily="34" charset="0"/>
              <a:cs typeface="Open Sans semibold" panose="020F0502020204030204" pitchFamily="34" charset="0"/>
            </a:endParaRPr>
          </a:p>
        </p:txBody>
      </p:sp>
      <p:pic>
        <p:nvPicPr>
          <p:cNvPr id="64" name="Afbeelding 63" descr="Afbeelding met Lettertype, schermopname, Elektrisch blauw, Graphics&#10;&#10;Automatisch gegenereerde beschrijving">
            <a:extLst>
              <a:ext uri="{FF2B5EF4-FFF2-40B4-BE49-F238E27FC236}">
                <a16:creationId xmlns:a16="http://schemas.microsoft.com/office/drawing/2014/main" id="{C343AFE2-2B1F-5975-8E4D-B667C2CDAC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49" y="6135487"/>
            <a:ext cx="3084617" cy="645517"/>
          </a:xfrm>
          <a:prstGeom prst="rect">
            <a:avLst/>
          </a:prstGeom>
        </p:spPr>
      </p:pic>
      <p:pic>
        <p:nvPicPr>
          <p:cNvPr id="12" name="Afbeelding 11">
            <a:extLst>
              <a:ext uri="{FF2B5EF4-FFF2-40B4-BE49-F238E27FC236}">
                <a16:creationId xmlns:a16="http://schemas.microsoft.com/office/drawing/2014/main" id="{B60DDBBA-25F5-1B4B-4ADF-3B34E7B622B7}"/>
              </a:ext>
            </a:extLst>
          </p:cNvPr>
          <p:cNvPicPr>
            <a:picLocks noChangeAspect="1"/>
          </p:cNvPicPr>
          <p:nvPr/>
        </p:nvPicPr>
        <p:blipFill>
          <a:blip r:embed="rId6"/>
          <a:stretch>
            <a:fillRect/>
          </a:stretch>
        </p:blipFill>
        <p:spPr>
          <a:xfrm>
            <a:off x="5253689" y="3549411"/>
            <a:ext cx="6375254" cy="3227120"/>
          </a:xfrm>
          <a:prstGeom prst="rect">
            <a:avLst/>
          </a:prstGeom>
        </p:spPr>
      </p:pic>
    </p:spTree>
    <p:extLst>
      <p:ext uri="{BB962C8B-B14F-4D97-AF65-F5344CB8AC3E}">
        <p14:creationId xmlns:p14="http://schemas.microsoft.com/office/powerpoint/2010/main" val="2827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normAutofit fontScale="90000"/>
          </a:bodyPr>
          <a:lstStyle/>
          <a:p>
            <a:r>
              <a:rPr lang="en-EE" dirty="0"/>
              <a:t>Bioloogilise puhastus enamlevinud lahendused (2)</a:t>
            </a:r>
          </a:p>
        </p:txBody>
      </p:sp>
      <p:pic>
        <p:nvPicPr>
          <p:cNvPr id="4" name="Content Placeholder 3">
            <a:extLst>
              <a:ext uri="{FF2B5EF4-FFF2-40B4-BE49-F238E27FC236}">
                <a16:creationId xmlns:a16="http://schemas.microsoft.com/office/drawing/2014/main" id="{788EF3C1-F7CE-99CB-4FE0-7E7656C4AAA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010726" y="2099254"/>
            <a:ext cx="9884582" cy="2510828"/>
          </a:xfrm>
          <a:prstGeom prst="rect">
            <a:avLst/>
          </a:prstGeom>
          <a:noFill/>
        </p:spPr>
      </p:pic>
      <p:sp>
        <p:nvSpPr>
          <p:cNvPr id="6" name="TextBox 5">
            <a:extLst>
              <a:ext uri="{FF2B5EF4-FFF2-40B4-BE49-F238E27FC236}">
                <a16:creationId xmlns:a16="http://schemas.microsoft.com/office/drawing/2014/main" id="{EF503DC4-D1CE-AAB6-47D3-95217E1A4C32}"/>
              </a:ext>
            </a:extLst>
          </p:cNvPr>
          <p:cNvSpPr txBox="1"/>
          <p:nvPr/>
        </p:nvSpPr>
        <p:spPr>
          <a:xfrm>
            <a:off x="697423" y="5220813"/>
            <a:ext cx="11034794" cy="830997"/>
          </a:xfrm>
          <a:prstGeom prst="rect">
            <a:avLst/>
          </a:prstGeom>
          <a:noFill/>
        </p:spPr>
        <p:txBody>
          <a:bodyPr wrap="square">
            <a:spAutoFit/>
          </a:bodyPr>
          <a:lstStyle/>
          <a:p>
            <a:r>
              <a:rPr lang="et-EE" sz="2400" dirty="0">
                <a:effectLst/>
                <a:latin typeface="Calibri" panose="020F0502020204030204" pitchFamily="34" charset="0"/>
                <a:ea typeface="Times New Roman" panose="02020603050405020304" pitchFamily="18" charset="0"/>
                <a:cs typeface="Times New Roman" panose="02020603050405020304" pitchFamily="18" charset="0"/>
              </a:rPr>
              <a:t>Kolmeastmelise modifitseeritud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Bardenpro</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A2O bioloogilise fosforiärastuse tehnoloogiaskeem</a:t>
            </a:r>
            <a:r>
              <a:rPr lang="en-EE" sz="2400" dirty="0">
                <a:effectLst/>
              </a:rPr>
              <a:t> </a:t>
            </a:r>
            <a:endParaRPr lang="en-EE" sz="2400" dirty="0"/>
          </a:p>
        </p:txBody>
      </p:sp>
    </p:spTree>
    <p:extLst>
      <p:ext uri="{BB962C8B-B14F-4D97-AF65-F5344CB8AC3E}">
        <p14:creationId xmlns:p14="http://schemas.microsoft.com/office/powerpoint/2010/main" val="2051463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normAutofit fontScale="90000"/>
          </a:bodyPr>
          <a:lstStyle/>
          <a:p>
            <a:r>
              <a:rPr lang="en-EE" dirty="0"/>
              <a:t>Bioloogilise puhastus enamlevinud lahendused (3)</a:t>
            </a:r>
          </a:p>
        </p:txBody>
      </p:sp>
      <p:pic>
        <p:nvPicPr>
          <p:cNvPr id="4" name="Content Placeholder 3">
            <a:extLst>
              <a:ext uri="{FF2B5EF4-FFF2-40B4-BE49-F238E27FC236}">
                <a16:creationId xmlns:a16="http://schemas.microsoft.com/office/drawing/2014/main" id="{F235D996-2B99-99F6-8952-5AE877B4715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460177" y="1488361"/>
            <a:ext cx="9421636" cy="3548587"/>
          </a:xfrm>
          <a:prstGeom prst="rect">
            <a:avLst/>
          </a:prstGeom>
          <a:noFill/>
        </p:spPr>
      </p:pic>
      <p:sp>
        <p:nvSpPr>
          <p:cNvPr id="6" name="TextBox 5">
            <a:extLst>
              <a:ext uri="{FF2B5EF4-FFF2-40B4-BE49-F238E27FC236}">
                <a16:creationId xmlns:a16="http://schemas.microsoft.com/office/drawing/2014/main" id="{AFF38803-BBF7-859F-2292-0DE1196D09F0}"/>
              </a:ext>
            </a:extLst>
          </p:cNvPr>
          <p:cNvSpPr txBox="1"/>
          <p:nvPr/>
        </p:nvSpPr>
        <p:spPr>
          <a:xfrm>
            <a:off x="910525" y="5406118"/>
            <a:ext cx="9971288" cy="461665"/>
          </a:xfrm>
          <a:prstGeom prst="rect">
            <a:avLst/>
          </a:prstGeom>
          <a:noFill/>
        </p:spPr>
        <p:txBody>
          <a:bodyPr wrap="square">
            <a:spAutoFit/>
          </a:bodyPr>
          <a:lstStyle/>
          <a:p>
            <a:pPr algn="just">
              <a:spcAft>
                <a:spcPts val="1000"/>
              </a:spcAft>
            </a:pPr>
            <a:r>
              <a:rPr lang="et-EE" sz="2400" i="1" dirty="0">
                <a:effectLst/>
                <a:latin typeface="Calibri" panose="020F0502020204030204" pitchFamily="34" charset="0"/>
                <a:ea typeface="Calibri" panose="020F0502020204030204" pitchFamily="34" charset="0"/>
                <a:cs typeface="Times New Roman" panose="02020603050405020304" pitchFamily="18" charset="0"/>
              </a:rPr>
              <a:t>University of </a:t>
            </a:r>
            <a:r>
              <a:rPr lang="et-EE" sz="2400" i="1" dirty="0" err="1">
                <a:effectLst/>
                <a:latin typeface="Calibri" panose="020F0502020204030204" pitchFamily="34" charset="0"/>
                <a:ea typeface="Calibri" panose="020F0502020204030204" pitchFamily="34" charset="0"/>
                <a:cs typeface="Times New Roman" panose="02020603050405020304" pitchFamily="18" charset="0"/>
              </a:rPr>
              <a:t>Cape</a:t>
            </a:r>
            <a:r>
              <a:rPr lang="et-EE" sz="2400" i="1" dirty="0">
                <a:effectLst/>
                <a:latin typeface="Calibri" panose="020F0502020204030204" pitchFamily="34" charset="0"/>
                <a:ea typeface="Calibri" panose="020F0502020204030204" pitchFamily="34" charset="0"/>
                <a:cs typeface="Times New Roman" panose="02020603050405020304" pitchFamily="18" charset="0"/>
              </a:rPr>
              <a:t> Town (UCT) bioloogilise fosforiärastuse tehnoloogiaskeem</a:t>
            </a:r>
            <a:endParaRPr lang="en-EE"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4593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normAutofit fontScale="90000"/>
          </a:bodyPr>
          <a:lstStyle/>
          <a:p>
            <a:r>
              <a:rPr lang="en-EE" dirty="0"/>
              <a:t>Bioloogilise puhastus enamlevinud lahendused (4)</a:t>
            </a:r>
          </a:p>
        </p:txBody>
      </p:sp>
      <p:pic>
        <p:nvPicPr>
          <p:cNvPr id="4" name="Content Placeholder 3">
            <a:extLst>
              <a:ext uri="{FF2B5EF4-FFF2-40B4-BE49-F238E27FC236}">
                <a16:creationId xmlns:a16="http://schemas.microsoft.com/office/drawing/2014/main" id="{F5F5C211-79A6-27D5-0AEC-700C5324B38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01700" y="2028005"/>
            <a:ext cx="10312400" cy="3251200"/>
          </a:xfrm>
          <a:prstGeom prst="rect">
            <a:avLst/>
          </a:prstGeom>
          <a:noFill/>
        </p:spPr>
      </p:pic>
      <p:sp>
        <p:nvSpPr>
          <p:cNvPr id="6" name="TextBox 5">
            <a:extLst>
              <a:ext uri="{FF2B5EF4-FFF2-40B4-BE49-F238E27FC236}">
                <a16:creationId xmlns:a16="http://schemas.microsoft.com/office/drawing/2014/main" id="{4192DCBC-7D1B-E256-FA8C-467FFE2B7F2C}"/>
              </a:ext>
            </a:extLst>
          </p:cNvPr>
          <p:cNvSpPr txBox="1"/>
          <p:nvPr/>
        </p:nvSpPr>
        <p:spPr>
          <a:xfrm>
            <a:off x="523067" y="5526459"/>
            <a:ext cx="9054885" cy="523220"/>
          </a:xfrm>
          <a:prstGeom prst="rect">
            <a:avLst/>
          </a:prstGeom>
          <a:noFill/>
        </p:spPr>
        <p:txBody>
          <a:bodyPr wrap="square">
            <a:spAutoFit/>
          </a:bodyPr>
          <a:lstStyle/>
          <a:p>
            <a:pPr algn="just">
              <a:spcAft>
                <a:spcPts val="1000"/>
              </a:spcAft>
            </a:pPr>
            <a:r>
              <a:rPr lang="et-EE" sz="2800" i="1" dirty="0">
                <a:effectLst/>
                <a:latin typeface="Calibri" panose="020F0502020204030204" pitchFamily="34" charset="0"/>
                <a:ea typeface="Calibri" panose="020F0502020204030204" pitchFamily="34" charset="0"/>
                <a:cs typeface="Times New Roman" panose="02020603050405020304" pitchFamily="18" charset="0"/>
              </a:rPr>
              <a:t>Tõhustatud bioloogiline fosforiärastus annuspuhastites</a:t>
            </a:r>
            <a:endParaRPr lang="en-EE" sz="28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8695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Keemiline fosforiärastus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normAutofit fontScale="77500" lnSpcReduction="20000"/>
              </a:bodyPr>
              <a:lstStyle/>
              <a:p>
                <a:pPr marL="0" indent="0" algn="just">
                  <a:lnSpc>
                    <a:spcPct val="150000"/>
                  </a:lnSpc>
                  <a:spcAft>
                    <a:spcPts val="1200"/>
                  </a:spcAft>
                  <a:buNone/>
                </a:pPr>
                <a:r>
                  <a:rPr lang="et-EE" sz="29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Keemiline fosforiärastus põhineb enamasti metallisoola (koagulandi) ning lahustunud fosfaadi reaktsioonil, mille tulemusena tekib lahustumatu ühend, mis eemaldatakse koos liigmudaga </a:t>
                </a:r>
                <a:r>
                  <a:rPr lang="et-EE" sz="2900" dirty="0" err="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järelsetitis</a:t>
                </a:r>
                <a:r>
                  <a:rPr lang="et-EE" sz="29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EE" sz="29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14:m>
                  <m:oMath xmlns:m="http://schemas.openxmlformats.org/officeDocument/2006/math">
                    <m:sSubSup>
                      <m:sSubSupPr>
                        <m:ctrlPr>
                          <a:rPr lang="en-EE" sz="2900" i="1">
                            <a:solidFill>
                              <a:schemeClr val="tx1"/>
                            </a:solidFill>
                            <a:effectLst/>
                            <a:latin typeface="Cambria Math" panose="02040503050406030204" pitchFamily="18" charset="0"/>
                          </a:rPr>
                        </m:ctrlPr>
                      </m:sSubSupPr>
                      <m:e>
                        <m:r>
                          <a:rPr lang="et-EE" sz="2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𝑀𝑒</m:t>
                        </m:r>
                      </m:e>
                      <m:sub>
                        <m:r>
                          <a:rPr lang="et-EE" sz="2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𝑙𝑎h𝑢𝑠𝑡𝑢𝑛𝑢𝑑</m:t>
                        </m:r>
                      </m:sub>
                      <m:sup>
                        <m:r>
                          <a:rPr lang="et-EE" sz="29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bSup>
                    <m:r>
                      <a:rPr lang="et-EE" sz="29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2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𝑃</m:t>
                    </m:r>
                    <m:sSubSup>
                      <m:sSubSupPr>
                        <m:ctrlPr>
                          <a:rPr lang="en-EE" sz="2900" i="1">
                            <a:solidFill>
                              <a:schemeClr val="tx1"/>
                            </a:solidFill>
                            <a:effectLst/>
                            <a:latin typeface="Cambria Math" panose="02040503050406030204" pitchFamily="18" charset="0"/>
                          </a:rPr>
                        </m:ctrlPr>
                      </m:sSubSupPr>
                      <m:e>
                        <m:r>
                          <a:rPr lang="et-EE" sz="2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𝑂</m:t>
                        </m:r>
                      </m:e>
                      <m:sub>
                        <m:r>
                          <a:rPr lang="et-EE" sz="29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4 </m:t>
                        </m:r>
                        <m:r>
                          <a:rPr lang="et-EE" sz="2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𝑙𝑎h𝑢𝑠𝑡𝑢𝑛𝑢𝑑</m:t>
                        </m:r>
                      </m:sub>
                      <m:sup>
                        <m:r>
                          <a:rPr lang="et-EE" sz="29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bSup>
                    <m:r>
                      <a:rPr lang="et-EE" sz="29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t-EE" sz="2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𝑀𝑒𝑃</m:t>
                    </m:r>
                    <m:sSub>
                      <m:sSubPr>
                        <m:ctrlPr>
                          <a:rPr lang="en-EE" sz="2900" i="1">
                            <a:solidFill>
                              <a:schemeClr val="tx1"/>
                            </a:solidFill>
                            <a:effectLst/>
                            <a:latin typeface="Cambria Math" panose="02040503050406030204" pitchFamily="18" charset="0"/>
                          </a:rPr>
                        </m:ctrlPr>
                      </m:sSubPr>
                      <m:e>
                        <m:r>
                          <a:rPr lang="et-EE" sz="2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𝑂</m:t>
                        </m:r>
                      </m:e>
                      <m:sub>
                        <m:r>
                          <a:rPr lang="et-EE" sz="29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4 </m:t>
                        </m:r>
                        <m:r>
                          <a:rPr lang="et-EE" sz="29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𝑙𝑎h𝑢𝑠𝑡𝑢𝑚𝑎𝑡𝑢</m:t>
                        </m:r>
                      </m:sub>
                    </m:sSub>
                    <m:r>
                      <a:rPr lang="et-EE" sz="290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t-EE" sz="29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p>
              <a:p>
                <a:pPr marL="0" indent="0">
                  <a:buNone/>
                </a:pPr>
                <a:endParaRPr lang="et-EE" sz="29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50000"/>
                  </a:lnSpc>
                  <a:spcAft>
                    <a:spcPts val="1200"/>
                  </a:spcAft>
                  <a:buNone/>
                </a:pPr>
                <a:r>
                  <a:rPr lang="et-EE" sz="2900" dirty="0">
                    <a:effectLst/>
                    <a:latin typeface="Calibri" panose="020F0502020204030204" pitchFamily="34" charset="0"/>
                    <a:ea typeface="Times New Roman" panose="02020603050405020304" pitchFamily="18" charset="0"/>
                    <a:cs typeface="Times New Roman" panose="02020603050405020304" pitchFamily="18" charset="0"/>
                  </a:rPr>
                  <a:t>Metalliiooni kulu 1 kg P eemaldamiseks oleneb paljudest teguritest: vee heljumisisaldus, temperatuur, </a:t>
                </a:r>
                <a:r>
                  <a:rPr lang="et-EE" sz="2900" dirty="0" err="1">
                    <a:effectLst/>
                    <a:latin typeface="Calibri" panose="020F0502020204030204" pitchFamily="34" charset="0"/>
                    <a:ea typeface="Times New Roman" panose="02020603050405020304" pitchFamily="18" charset="0"/>
                    <a:cs typeface="Times New Roman" panose="02020603050405020304" pitchFamily="18" charset="0"/>
                  </a:rPr>
                  <a:t>pH</a:t>
                </a:r>
                <a:r>
                  <a:rPr lang="et-EE" sz="2900" dirty="0">
                    <a:effectLst/>
                    <a:latin typeface="Calibri" panose="020F0502020204030204" pitchFamily="34" charset="0"/>
                    <a:ea typeface="Times New Roman" panose="02020603050405020304" pitchFamily="18" charset="0"/>
                    <a:cs typeface="Times New Roman" panose="02020603050405020304" pitchFamily="18" charset="0"/>
                  </a:rPr>
                  <a:t>, kuid </a:t>
                </a:r>
                <a:r>
                  <a:rPr lang="et-EE" sz="2900" dirty="0" err="1">
                    <a:effectLst/>
                    <a:latin typeface="Calibri" panose="020F0502020204030204" pitchFamily="34" charset="0"/>
                    <a:ea typeface="Times New Roman" panose="02020603050405020304" pitchFamily="18" charset="0"/>
                    <a:cs typeface="Times New Roman" panose="02020603050405020304" pitchFamily="18" charset="0"/>
                  </a:rPr>
                  <a:t>dimensioneerimisel</a:t>
                </a:r>
                <a:r>
                  <a:rPr lang="et-EE" sz="2900" dirty="0">
                    <a:effectLst/>
                    <a:latin typeface="Calibri" panose="020F0502020204030204" pitchFamily="34" charset="0"/>
                    <a:ea typeface="Times New Roman" panose="02020603050405020304" pitchFamily="18" charset="0"/>
                    <a:cs typeface="Times New Roman" panose="02020603050405020304" pitchFamily="18" charset="0"/>
                  </a:rPr>
                  <a:t> arvestatakse fosfori piirmäära 1 mg/l saavutamiseks järgmisi suhteid [19]:</a:t>
                </a:r>
                <a:endParaRPr lang="en-EE" sz="29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Calibri Light" panose="020F0302020204030204" pitchFamily="34" charset="0"/>
                  <a:buChar char="−"/>
                </a:pPr>
                <a:r>
                  <a:rPr lang="et-EE" sz="2900" dirty="0">
                    <a:effectLst/>
                    <a:latin typeface="Calibri" panose="020F0502020204030204" pitchFamily="34" charset="0"/>
                    <a:ea typeface="Calibri" panose="020F0502020204030204" pitchFamily="34" charset="0"/>
                    <a:cs typeface="Times New Roman" panose="02020603050405020304" pitchFamily="18" charset="0"/>
                  </a:rPr>
                  <a:t>koagulatsioonil Fe</a:t>
                </a:r>
                <a:r>
                  <a:rPr lang="et-EE" sz="29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et-EE" sz="2900" dirty="0">
                    <a:effectLst/>
                    <a:latin typeface="Calibri" panose="020F0502020204030204" pitchFamily="34" charset="0"/>
                    <a:ea typeface="Calibri" panose="020F0502020204030204" pitchFamily="34" charset="0"/>
                    <a:cs typeface="Times New Roman" panose="02020603050405020304" pitchFamily="18" charset="0"/>
                  </a:rPr>
                  <a:t>-ga 2,7 kg Fe/kg P kohta;</a:t>
                </a:r>
                <a:endParaRPr lang="en-EE" sz="29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200"/>
                  </a:spcAft>
                  <a:buFont typeface="Calibri Light" panose="020F0302020204030204" pitchFamily="34" charset="0"/>
                  <a:buChar char="-"/>
                </a:pPr>
                <a:r>
                  <a:rPr lang="et-EE" sz="2900" dirty="0">
                    <a:effectLst/>
                    <a:latin typeface="Calibri" panose="020F0502020204030204" pitchFamily="34" charset="0"/>
                    <a:ea typeface="Calibri" panose="020F0502020204030204" pitchFamily="34" charset="0"/>
                    <a:cs typeface="Times New Roman" panose="02020603050405020304" pitchFamily="18" charset="0"/>
                  </a:rPr>
                  <a:t>koagulatsioonil Al</a:t>
                </a:r>
                <a:r>
                  <a:rPr lang="et-EE" sz="29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et-EE" sz="2900" dirty="0">
                    <a:effectLst/>
                    <a:latin typeface="Calibri" panose="020F0502020204030204" pitchFamily="34" charset="0"/>
                    <a:ea typeface="Calibri" panose="020F0502020204030204" pitchFamily="34" charset="0"/>
                    <a:cs typeface="Times New Roman" panose="02020603050405020304" pitchFamily="18" charset="0"/>
                  </a:rPr>
                  <a:t>-ga 1,3 kg Al/kg P kohta.</a:t>
                </a:r>
                <a:endParaRPr lang="en-EE" sz="2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EE" sz="3600" dirty="0">
                    <a:effectLst/>
                  </a:rPr>
                  <a:t> </a:t>
                </a:r>
                <a:endParaRPr lang="en-EE" sz="3600" dirty="0"/>
              </a:p>
            </p:txBody>
          </p:sp>
        </mc:Choice>
        <mc:Fallback xmlns="">
          <p:sp>
            <p:nvSpPr>
              <p:cNvPr id="3" name="Content Placeholder 2">
                <a:extLst>
                  <a:ext uri="{FF2B5EF4-FFF2-40B4-BE49-F238E27FC236}">
                    <a16:creationId xmlns:a16="http://schemas.microsoft.com/office/drawing/2014/main" id="{717C5C77-5017-638D-3FBC-8BF268B549D3}"/>
                  </a:ext>
                </a:extLst>
              </p:cNvPr>
              <p:cNvSpPr>
                <a:spLocks noGrp="1" noRot="1" noChangeAspect="1" noMove="1" noResize="1" noEditPoints="1" noAdjustHandles="1" noChangeArrowheads="1" noChangeShapeType="1" noTextEdit="1"/>
              </p:cNvSpPr>
              <p:nvPr>
                <p:ph idx="1"/>
              </p:nvPr>
            </p:nvSpPr>
            <p:spPr>
              <a:xfrm>
                <a:off x="127000" y="1253330"/>
                <a:ext cx="11861800" cy="5452269"/>
              </a:xfrm>
              <a:blipFill>
                <a:blip r:embed="rId3"/>
                <a:stretch>
                  <a:fillRect l="-749" r="-535"/>
                </a:stretch>
              </a:blipFill>
            </p:spPr>
            <p:txBody>
              <a:bodyPr/>
              <a:lstStyle/>
              <a:p>
                <a:r>
                  <a:rPr lang="en-EE">
                    <a:noFill/>
                  </a:rPr>
                  <a:t> </a:t>
                </a:r>
              </a:p>
            </p:txBody>
          </p:sp>
        </mc:Fallback>
      </mc:AlternateContent>
    </p:spTree>
    <p:extLst>
      <p:ext uri="{BB962C8B-B14F-4D97-AF65-F5344CB8AC3E}">
        <p14:creationId xmlns:p14="http://schemas.microsoft.com/office/powerpoint/2010/main" val="1852571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5105D448-4A6C-48A3-8C3C-71AF58F3E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4025579F-C5D8-43BE-AF84-3E66A482C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2544415"/>
          </a:xfrm>
          <a:prstGeom prst="rect">
            <a:avLst/>
          </a:prstGeom>
          <a:ln>
            <a:noFill/>
          </a:ln>
          <a:effectLst>
            <a:outerShdw blurRad="203200" dist="88900" dir="5460000" sx="95000" sy="95000" algn="t"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6568" y="306739"/>
            <a:ext cx="9963509" cy="620940"/>
          </a:xfrm>
        </p:spPr>
        <p:txBody>
          <a:bodyPr>
            <a:normAutofit fontScale="90000"/>
          </a:bodyPr>
          <a:lstStyle/>
          <a:p>
            <a:r>
              <a:rPr lang="en-EE" sz="4000" dirty="0"/>
              <a:t>Koagulandid</a:t>
            </a:r>
          </a:p>
        </p:txBody>
      </p:sp>
      <p:graphicFrame>
        <p:nvGraphicFramePr>
          <p:cNvPr id="4" name="Content Placeholder 3">
            <a:extLst>
              <a:ext uri="{FF2B5EF4-FFF2-40B4-BE49-F238E27FC236}">
                <a16:creationId xmlns:a16="http://schemas.microsoft.com/office/drawing/2014/main" id="{4CDF6DC7-9255-2DF5-9CC3-82348BD41BCD}"/>
              </a:ext>
            </a:extLst>
          </p:cNvPr>
          <p:cNvGraphicFramePr>
            <a:graphicFrameLocks noGrp="1"/>
          </p:cNvGraphicFramePr>
          <p:nvPr>
            <p:ph idx="1"/>
            <p:extLst>
              <p:ext uri="{D42A27DB-BD31-4B8C-83A1-F6EECF244321}">
                <p14:modId xmlns:p14="http://schemas.microsoft.com/office/powerpoint/2010/main" val="3035942675"/>
              </p:ext>
            </p:extLst>
          </p:nvPr>
        </p:nvGraphicFramePr>
        <p:xfrm>
          <a:off x="431370" y="1847567"/>
          <a:ext cx="11329260" cy="3162865"/>
        </p:xfrm>
        <a:graphic>
          <a:graphicData uri="http://schemas.openxmlformats.org/drawingml/2006/table">
            <a:tbl>
              <a:tblPr firstRow="1" firstCol="1" bandRow="1"/>
              <a:tblGrid>
                <a:gridCol w="1950054">
                  <a:extLst>
                    <a:ext uri="{9D8B030D-6E8A-4147-A177-3AD203B41FA5}">
                      <a16:colId xmlns:a16="http://schemas.microsoft.com/office/drawing/2014/main" val="1854646676"/>
                    </a:ext>
                  </a:extLst>
                </a:gridCol>
                <a:gridCol w="1777358">
                  <a:extLst>
                    <a:ext uri="{9D8B030D-6E8A-4147-A177-3AD203B41FA5}">
                      <a16:colId xmlns:a16="http://schemas.microsoft.com/office/drawing/2014/main" val="2854454825"/>
                    </a:ext>
                  </a:extLst>
                </a:gridCol>
                <a:gridCol w="1595329">
                  <a:extLst>
                    <a:ext uri="{9D8B030D-6E8A-4147-A177-3AD203B41FA5}">
                      <a16:colId xmlns:a16="http://schemas.microsoft.com/office/drawing/2014/main" val="921092908"/>
                    </a:ext>
                  </a:extLst>
                </a:gridCol>
                <a:gridCol w="3677003">
                  <a:extLst>
                    <a:ext uri="{9D8B030D-6E8A-4147-A177-3AD203B41FA5}">
                      <a16:colId xmlns:a16="http://schemas.microsoft.com/office/drawing/2014/main" val="1965020327"/>
                    </a:ext>
                  </a:extLst>
                </a:gridCol>
                <a:gridCol w="1604663">
                  <a:extLst>
                    <a:ext uri="{9D8B030D-6E8A-4147-A177-3AD203B41FA5}">
                      <a16:colId xmlns:a16="http://schemas.microsoft.com/office/drawing/2014/main" val="4196218293"/>
                    </a:ext>
                  </a:extLst>
                </a:gridCol>
                <a:gridCol w="724853">
                  <a:extLst>
                    <a:ext uri="{9D8B030D-6E8A-4147-A177-3AD203B41FA5}">
                      <a16:colId xmlns:a16="http://schemas.microsoft.com/office/drawing/2014/main" val="1331682638"/>
                    </a:ext>
                  </a:extLst>
                </a:gridCol>
              </a:tblGrid>
              <a:tr h="376594">
                <a:tc>
                  <a:txBody>
                    <a:bodyPr/>
                    <a:lstStyle/>
                    <a:p>
                      <a:pPr algn="just" fontAlgn="t">
                        <a:lnSpc>
                          <a:spcPct val="150000"/>
                        </a:lnSpc>
                        <a:spcBef>
                          <a:spcPts val="0"/>
                        </a:spcBef>
                        <a:spcAft>
                          <a:spcPts val="1200"/>
                        </a:spcAft>
                      </a:pPr>
                      <a:r>
                        <a:rPr lang="et-EE" sz="1600" b="1"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Koagulant</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just" fontAlgn="t">
                        <a:lnSpc>
                          <a:spcPct val="150000"/>
                        </a:lnSpc>
                        <a:spcBef>
                          <a:spcPts val="0"/>
                        </a:spcBef>
                        <a:spcAft>
                          <a:spcPts val="1200"/>
                        </a:spcAft>
                      </a:pPr>
                      <a:r>
                        <a:rPr lang="et-EE" sz="1600" b="1"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Keemiline valem</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just" fontAlgn="t">
                        <a:lnSpc>
                          <a:spcPct val="150000"/>
                        </a:lnSpc>
                        <a:spcBef>
                          <a:spcPts val="0"/>
                        </a:spcBef>
                        <a:spcAft>
                          <a:spcPts val="1200"/>
                        </a:spcAft>
                      </a:pPr>
                      <a:r>
                        <a:rPr lang="et-EE" sz="1600" b="1"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Tihedus kg/m</a:t>
                      </a:r>
                      <a:r>
                        <a:rPr lang="et-EE" sz="1600" b="1" i="0" u="none" strike="noStrike" baseline="30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just" fontAlgn="t">
                        <a:lnSpc>
                          <a:spcPct val="150000"/>
                        </a:lnSpc>
                        <a:spcBef>
                          <a:spcPts val="0"/>
                        </a:spcBef>
                        <a:spcAft>
                          <a:spcPts val="1200"/>
                        </a:spcAft>
                      </a:pPr>
                      <a:r>
                        <a:rPr lang="et-EE" sz="1600" b="1"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Ladustamine/doseerimine</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just" fontAlgn="t">
                        <a:lnSpc>
                          <a:spcPct val="150000"/>
                        </a:lnSpc>
                        <a:spcBef>
                          <a:spcPts val="0"/>
                        </a:spcBef>
                        <a:spcAft>
                          <a:spcPts val="1200"/>
                        </a:spcAft>
                      </a:pPr>
                      <a:r>
                        <a:rPr lang="et-EE" sz="1600" b="1"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Mõjuv katioon</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just" fontAlgn="t">
                        <a:lnSpc>
                          <a:spcPct val="150000"/>
                        </a:lnSpc>
                        <a:spcBef>
                          <a:spcPts val="0"/>
                        </a:spcBef>
                        <a:spcAft>
                          <a:spcPts val="1200"/>
                        </a:spcAft>
                      </a:pPr>
                      <a:r>
                        <a:rPr lang="et-EE" sz="1600" b="1"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pH</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366478040"/>
                  </a:ext>
                </a:extLst>
              </a:tr>
              <a:tr h="376594">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Alumiiniumkloriid</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AlCl</a:t>
                      </a:r>
                      <a:r>
                        <a:rPr lang="et-EE" sz="1600" b="0" i="0" u="none" strike="noStrike" baseline="-25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Happekindel mahuti ja doseerimispump</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a:t>
                      </a:r>
                      <a:r>
                        <a:rPr lang="et-EE" sz="1600" b="0" i="0" u="none" strike="noStrike" baseline="30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8999567"/>
                  </a:ext>
                </a:extLst>
              </a:tr>
              <a:tr h="376594">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Alumiiniumsulfaat</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a:t>
                      </a:r>
                      <a:r>
                        <a:rPr lang="et-EE" sz="1600" b="0" i="0" u="none" strike="noStrike" baseline="-25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(SO</a:t>
                      </a:r>
                      <a:r>
                        <a:rPr lang="et-EE" sz="1600" b="0" i="0" u="none" strike="noStrike" baseline="-25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4</a:t>
                      </a: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600" b="0" i="0" u="none" strike="noStrike" baseline="-25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1,27</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Happekindel mahuti ja doseerimispump</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Al</a:t>
                      </a:r>
                      <a:r>
                        <a:rPr lang="et-EE" sz="1600" b="0" i="0" u="none" strike="noStrike" baseline="30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5227592"/>
                  </a:ext>
                </a:extLst>
              </a:tr>
              <a:tr h="376594">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Raud(II)kloriid</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FeCl</a:t>
                      </a:r>
                      <a:r>
                        <a:rPr lang="et-EE" sz="1600" b="0" i="0" u="none" strike="noStrike" baseline="-25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1,24-1,37</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Happekindel mahuti ja doseerimispump</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Fe</a:t>
                      </a:r>
                      <a:r>
                        <a:rPr lang="et-EE" sz="1600" b="0" i="0" u="none" strike="noStrike" baseline="30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Fe</a:t>
                      </a:r>
                      <a:r>
                        <a:rPr lang="et-EE" sz="1600" b="0" i="0" u="none" strike="noStrike" baseline="30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7527068"/>
                  </a:ext>
                </a:extLst>
              </a:tr>
              <a:tr h="376594">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Raud(III)kloriid</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FeCl</a:t>
                      </a:r>
                      <a:r>
                        <a:rPr lang="et-EE" sz="1600" b="0" i="0" u="none" strike="noStrike" baseline="-25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1,43-1,52</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Happekindel mahuti ja doseerimispump</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Fe</a:t>
                      </a:r>
                      <a:r>
                        <a:rPr lang="et-EE" sz="1600" b="0" i="0" u="none" strike="noStrike" baseline="30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6759215"/>
                  </a:ext>
                </a:extLst>
              </a:tr>
              <a:tr h="376594">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Raud(III)sulfaat</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Fe</a:t>
                      </a:r>
                      <a:r>
                        <a:rPr lang="et-EE" sz="1600" b="0" i="0" u="none" strike="noStrike" baseline="-25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(SO</a:t>
                      </a:r>
                      <a:r>
                        <a:rPr lang="et-EE" sz="1600" b="0" i="0" u="none" strike="noStrike" baseline="-25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4</a:t>
                      </a: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t>
                      </a:r>
                      <a:r>
                        <a:rPr lang="et-EE" sz="1600" b="0" i="0" u="none" strike="noStrike" baseline="-25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1,5</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Happekindel mahuti ja doseerimispump</a:t>
                      </a:r>
                      <a:endParaRPr lang="et-EE" sz="2400" b="0" i="0" u="none" strike="noStrike" dirty="0">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Fe</a:t>
                      </a:r>
                      <a:r>
                        <a:rPr lang="et-EE" sz="1600" b="0" i="0" u="none" strike="noStrike" baseline="30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3+</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973088"/>
                  </a:ext>
                </a:extLst>
              </a:tr>
              <a:tr h="887720">
                <a:tc>
                  <a:txBody>
                    <a:bodyPr/>
                    <a:lstStyle/>
                    <a:p>
                      <a:pPr algn="just" fontAlgn="t">
                        <a:lnSpc>
                          <a:spcPct val="150000"/>
                        </a:lnSpc>
                        <a:spcBef>
                          <a:spcPts val="0"/>
                        </a:spcBef>
                        <a:spcAft>
                          <a:spcPts val="1200"/>
                        </a:spcAft>
                      </a:pPr>
                      <a:r>
                        <a:rPr lang="et-EE" sz="1600" b="0" i="0" u="none" strike="noStrik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Kaltsiumhüdroksiid</a:t>
                      </a:r>
                      <a:endParaRPr lang="et-EE" sz="2400" b="0" i="0" u="none" strike="noStrike" dirty="0">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Ca(OH)</a:t>
                      </a:r>
                      <a:r>
                        <a:rPr lang="et-EE" sz="1600" b="0" i="0" u="none" strike="noStrike" baseline="-25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1,15 lahusena</a:t>
                      </a:r>
                      <a:endParaRPr lang="et-EE" sz="2400" b="0" i="0" u="none" strike="noStrike">
                        <a:effectLst/>
                        <a:latin typeface="Arial" panose="020B0604020202020204" pitchFamily="34" charset="0"/>
                      </a:endParaRPr>
                    </a:p>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0,45 pulbrina</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Mahuti, tigukonveier, doseerimispump</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Ca</a:t>
                      </a:r>
                      <a:r>
                        <a:rPr lang="et-EE" sz="1600" b="0" i="0" u="none" strike="noStrike" baseline="3000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2+</a:t>
                      </a:r>
                      <a:endParaRPr lang="et-EE" sz="2400" b="0" i="0" u="none" strike="noStrike">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t">
                        <a:lnSpc>
                          <a:spcPct val="150000"/>
                        </a:lnSpc>
                        <a:spcBef>
                          <a:spcPts val="0"/>
                        </a:spcBef>
                        <a:spcAft>
                          <a:spcPts val="1200"/>
                        </a:spcAft>
                      </a:pPr>
                      <a:r>
                        <a:rPr lang="et-EE" sz="1600" b="0" i="0" u="none" strike="noStrike"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12,5</a:t>
                      </a:r>
                      <a:endParaRPr lang="et-EE" sz="2400" b="0" i="0" u="none" strike="noStrike" dirty="0">
                        <a:effectLst/>
                        <a:latin typeface="Arial" panose="020B0604020202020204" pitchFamily="34" charset="0"/>
                      </a:endParaRPr>
                    </a:p>
                  </a:txBody>
                  <a:tcPr marL="86795" marR="86795" marT="120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9775842"/>
                  </a:ext>
                </a:extLst>
              </a:tr>
            </a:tbl>
          </a:graphicData>
        </a:graphic>
      </p:graphicFrame>
      <p:sp>
        <p:nvSpPr>
          <p:cNvPr id="6" name="TextBox 5">
            <a:extLst>
              <a:ext uri="{FF2B5EF4-FFF2-40B4-BE49-F238E27FC236}">
                <a16:creationId xmlns:a16="http://schemas.microsoft.com/office/drawing/2014/main" id="{33BBF31C-AAA4-EF4D-CC78-A7A4FD0A6A43}"/>
              </a:ext>
            </a:extLst>
          </p:cNvPr>
          <p:cNvSpPr txBox="1"/>
          <p:nvPr/>
        </p:nvSpPr>
        <p:spPr>
          <a:xfrm>
            <a:off x="291885" y="1238535"/>
            <a:ext cx="6129578" cy="369332"/>
          </a:xfrm>
          <a:prstGeom prst="rect">
            <a:avLst/>
          </a:prstGeom>
          <a:noFill/>
        </p:spPr>
        <p:txBody>
          <a:bodyPr wrap="square">
            <a:spAutoFit/>
          </a:bodyPr>
          <a:lstStyle/>
          <a:p>
            <a:r>
              <a:rPr lang="et-EE" dirty="0">
                <a:latin typeface="Calibri" panose="020F0502020204030204" pitchFamily="34" charset="0"/>
                <a:ea typeface="Times New Roman" panose="02020603050405020304" pitchFamily="18" charset="0"/>
                <a:cs typeface="Times New Roman" panose="02020603050405020304" pitchFamily="18" charset="0"/>
              </a:rPr>
              <a:t>Tabel X. </a:t>
            </a:r>
            <a:r>
              <a:rPr lang="et-EE" sz="1800" dirty="0">
                <a:effectLst/>
                <a:latin typeface="Calibri" panose="020F0502020204030204" pitchFamily="34" charset="0"/>
                <a:ea typeface="Times New Roman" panose="02020603050405020304" pitchFamily="18" charset="0"/>
                <a:cs typeface="Times New Roman" panose="02020603050405020304" pitchFamily="18" charset="0"/>
              </a:rPr>
              <a:t> Enamkasutatavad koagulandid ja nende omadused </a:t>
            </a:r>
            <a:endParaRPr lang="en-EE" dirty="0"/>
          </a:p>
        </p:txBody>
      </p:sp>
    </p:spTree>
    <p:extLst>
      <p:ext uri="{BB962C8B-B14F-4D97-AF65-F5344CB8AC3E}">
        <p14:creationId xmlns:p14="http://schemas.microsoft.com/office/powerpoint/2010/main" val="1780560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Keemilise fosforiärastuse kasutamine (1)</a:t>
            </a:r>
          </a:p>
        </p:txBody>
      </p:sp>
      <p:pic>
        <p:nvPicPr>
          <p:cNvPr id="4" name="Content Placeholder 3">
            <a:extLst>
              <a:ext uri="{FF2B5EF4-FFF2-40B4-BE49-F238E27FC236}">
                <a16:creationId xmlns:a16="http://schemas.microsoft.com/office/drawing/2014/main" id="{4859EFCC-E88C-6E5F-36FF-394A0EF92E82}"/>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10430" y="1254177"/>
            <a:ext cx="10084877" cy="4620317"/>
          </a:xfrm>
          <a:prstGeom prst="rect">
            <a:avLst/>
          </a:prstGeom>
          <a:noFill/>
        </p:spPr>
      </p:pic>
      <p:sp>
        <p:nvSpPr>
          <p:cNvPr id="6" name="TextBox 5">
            <a:extLst>
              <a:ext uri="{FF2B5EF4-FFF2-40B4-BE49-F238E27FC236}">
                <a16:creationId xmlns:a16="http://schemas.microsoft.com/office/drawing/2014/main" id="{79679D85-0AA4-3186-7983-92B0E01DF87A}"/>
              </a:ext>
            </a:extLst>
          </p:cNvPr>
          <p:cNvSpPr txBox="1"/>
          <p:nvPr/>
        </p:nvSpPr>
        <p:spPr>
          <a:xfrm>
            <a:off x="492713" y="6009480"/>
            <a:ext cx="10720309" cy="461665"/>
          </a:xfrm>
          <a:prstGeom prst="rect">
            <a:avLst/>
          </a:prstGeom>
          <a:noFill/>
        </p:spPr>
        <p:txBody>
          <a:bodyPr wrap="square">
            <a:spAutoFit/>
          </a:bodyPr>
          <a:lstStyle/>
          <a:p>
            <a:pPr algn="just">
              <a:spcAft>
                <a:spcPts val="1000"/>
              </a:spcAft>
            </a:pPr>
            <a:r>
              <a:rPr lang="et-EE" sz="2400" i="1" dirty="0">
                <a:effectLst/>
                <a:latin typeface="Calibri" panose="020F0502020204030204" pitchFamily="34" charset="0"/>
                <a:ea typeface="Calibri" panose="020F0502020204030204" pitchFamily="34" charset="0"/>
                <a:cs typeface="Times New Roman" panose="02020603050405020304" pitchFamily="18" charset="0"/>
              </a:rPr>
              <a:t>Koagulandi doseerimiskohad: eelsadestus, simultaansadestus ning </a:t>
            </a:r>
            <a:r>
              <a:rPr lang="et-EE" sz="2400" i="1" dirty="0" err="1">
                <a:effectLst/>
                <a:latin typeface="Calibri" panose="020F0502020204030204" pitchFamily="34" charset="0"/>
                <a:ea typeface="Calibri" panose="020F0502020204030204" pitchFamily="34" charset="0"/>
                <a:cs typeface="Times New Roman" panose="02020603050405020304" pitchFamily="18" charset="0"/>
              </a:rPr>
              <a:t>järelsadestus</a:t>
            </a:r>
            <a:endParaRPr lang="en-EE"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3477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Keemilise fosforiärastuse kasutamine (2)</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pPr marL="0" indent="0" algn="just">
              <a:lnSpc>
                <a:spcPct val="150000"/>
              </a:lnSpc>
              <a:spcAft>
                <a:spcPts val="1200"/>
              </a:spcAft>
              <a:buNone/>
            </a:pP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Saksamaa (ATV DVWK A 202E) andmeil on keemilise fosforärastuse puhul võimalik erinevate tehnoloogiate rakendamisega jõuda keskmiselt järgmiste heitvee </a:t>
            </a: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üldfosforisisaldusteni</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EE"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eelsadestusega 2 mg/l;</a:t>
            </a:r>
            <a:endParaRPr lang="en-EE"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simultaansadestusega 1 mg/l (Eesti kogemuste põhjal ka 0,5 mg/l, kuid see eeldab suuremat koagulandidoosi);</a:t>
            </a:r>
            <a:endParaRPr lang="en-EE"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järelsadestus</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kombineerituna setitamisega 1 mg/l;</a:t>
            </a:r>
            <a:endParaRPr lang="en-EE"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1200"/>
              </a:spcAft>
              <a:buFont typeface="Symbol" pitchFamily="2" charset="2"/>
              <a:buChar char=""/>
            </a:pP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järelsadestus</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kombineerituna </a:t>
            </a:r>
            <a:r>
              <a:rPr lang="et-EE" sz="2000" dirty="0" err="1">
                <a:effectLst/>
                <a:latin typeface="Calibri" panose="020F0502020204030204" pitchFamily="34" charset="0"/>
                <a:ea typeface="Times New Roman" panose="02020603050405020304" pitchFamily="18" charset="0"/>
                <a:cs typeface="Times New Roman" panose="02020603050405020304" pitchFamily="18" charset="0"/>
              </a:rPr>
              <a:t>flokulatsiooni</a:t>
            </a:r>
            <a:r>
              <a:rPr lang="et-EE" sz="2000" dirty="0">
                <a:effectLst/>
                <a:latin typeface="Calibri" panose="020F0502020204030204" pitchFamily="34" charset="0"/>
                <a:ea typeface="Times New Roman" panose="02020603050405020304" pitchFamily="18" charset="0"/>
                <a:cs typeface="Times New Roman" panose="02020603050405020304" pitchFamily="18" charset="0"/>
              </a:rPr>
              <a:t> ja filtratsiooniga 0,5 mg/l.</a:t>
            </a:r>
            <a:endParaRPr lang="en-EE"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endParaRPr lang="en-EE" dirty="0"/>
          </a:p>
        </p:txBody>
      </p:sp>
    </p:spTree>
    <p:extLst>
      <p:ext uri="{BB962C8B-B14F-4D97-AF65-F5344CB8AC3E}">
        <p14:creationId xmlns:p14="http://schemas.microsoft.com/office/powerpoint/2010/main" val="4255215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normAutofit fontScale="90000"/>
          </a:bodyPr>
          <a:lstStyle/>
          <a:p>
            <a:r>
              <a:rPr lang="en-EE" dirty="0"/>
              <a:t>Erinevate fosforiärastustehnoloogiate võrdlus</a:t>
            </a:r>
          </a:p>
        </p:txBody>
      </p:sp>
      <p:sp>
        <p:nvSpPr>
          <p:cNvPr id="8" name="Content Placeholder 7">
            <a:extLst>
              <a:ext uri="{FF2B5EF4-FFF2-40B4-BE49-F238E27FC236}">
                <a16:creationId xmlns:a16="http://schemas.microsoft.com/office/drawing/2014/main" id="{7943870E-78F2-3755-4A39-9FF07993A323}"/>
              </a:ext>
            </a:extLst>
          </p:cNvPr>
          <p:cNvSpPr>
            <a:spLocks noGrp="1"/>
          </p:cNvSpPr>
          <p:nvPr>
            <p:ph idx="1"/>
          </p:nvPr>
        </p:nvSpPr>
        <p:spPr>
          <a:xfrm>
            <a:off x="203200" y="1012824"/>
            <a:ext cx="11696700" cy="5616575"/>
          </a:xfrm>
        </p:spPr>
        <p:txBody>
          <a:bodyPr/>
          <a:lstStyle/>
          <a:p>
            <a:pPr marL="0" indent="0">
              <a:buNone/>
            </a:pPr>
            <a:r>
              <a:rPr lang="et-EE" sz="1800" dirty="0">
                <a:effectLst/>
                <a:latin typeface="Calibri" panose="020F0502020204030204" pitchFamily="34" charset="0"/>
                <a:ea typeface="Times New Roman" panose="02020603050405020304" pitchFamily="18" charset="0"/>
                <a:cs typeface="Times New Roman" panose="02020603050405020304" pitchFamily="18" charset="0"/>
              </a:rPr>
              <a:t>Tabel  X. Levinumate fosforiärastustehnoloogiate võrdlus.</a:t>
            </a:r>
            <a:endParaRPr lang="en-EE" dirty="0"/>
          </a:p>
        </p:txBody>
      </p:sp>
      <p:pic>
        <p:nvPicPr>
          <p:cNvPr id="15" name="Picture 14" descr="A screenshot of a computer&#10;&#10;Description automatically generated">
            <a:extLst>
              <a:ext uri="{FF2B5EF4-FFF2-40B4-BE49-F238E27FC236}">
                <a16:creationId xmlns:a16="http://schemas.microsoft.com/office/drawing/2014/main" id="{5E250576-26E4-7E5A-319F-ADD96B34512D}"/>
              </a:ext>
            </a:extLst>
          </p:cNvPr>
          <p:cNvPicPr>
            <a:picLocks noChangeAspect="1"/>
          </p:cNvPicPr>
          <p:nvPr/>
        </p:nvPicPr>
        <p:blipFill>
          <a:blip r:embed="rId3"/>
          <a:stretch>
            <a:fillRect/>
          </a:stretch>
        </p:blipFill>
        <p:spPr>
          <a:xfrm>
            <a:off x="1517650" y="1333499"/>
            <a:ext cx="7607300" cy="5295900"/>
          </a:xfrm>
          <a:prstGeom prst="rect">
            <a:avLst/>
          </a:prstGeom>
        </p:spPr>
      </p:pic>
    </p:spTree>
    <p:extLst>
      <p:ext uri="{BB962C8B-B14F-4D97-AF65-F5344CB8AC3E}">
        <p14:creationId xmlns:p14="http://schemas.microsoft.com/office/powerpoint/2010/main" val="1842358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Graphics, creativiteit, kunst&#10;&#10;Automatisch gegenereerde beschrijving">
            <a:extLst>
              <a:ext uri="{FF2B5EF4-FFF2-40B4-BE49-F238E27FC236}">
                <a16:creationId xmlns:a16="http://schemas.microsoft.com/office/drawing/2014/main" id="{B35D5863-8513-9DEA-6578-219C686CDEE6}"/>
              </a:ext>
            </a:extLst>
          </p:cNvPr>
          <p:cNvPicPr/>
          <p:nvPr/>
        </p:nvPicPr>
        <p:blipFill>
          <a:blip r:embed="rId2">
            <a:extLst>
              <a:ext uri="{28A0092B-C50C-407E-A947-70E740481C1C}">
                <a14:useLocalDpi xmlns:a14="http://schemas.microsoft.com/office/drawing/2010/main" val="0"/>
              </a:ext>
            </a:extLst>
          </a:blip>
          <a:stretch>
            <a:fillRect/>
          </a:stretch>
        </p:blipFill>
        <p:spPr>
          <a:xfrm rot="17085999">
            <a:off x="-1945756" y="3535841"/>
            <a:ext cx="6243008" cy="6858000"/>
          </a:xfrm>
          <a:prstGeom prst="rect">
            <a:avLst/>
          </a:prstGeom>
        </p:spPr>
      </p:pic>
      <p:pic>
        <p:nvPicPr>
          <p:cNvPr id="4" name="Afbeelding 3" descr="Afbeelding met tekst, Graphics, Lettertype, logo&#10;&#10;Automatisch gegenereerde beschrijving">
            <a:extLst>
              <a:ext uri="{FF2B5EF4-FFF2-40B4-BE49-F238E27FC236}">
                <a16:creationId xmlns:a16="http://schemas.microsoft.com/office/drawing/2014/main" id="{B194B4F0-14B3-028C-B9D6-0195AFB074BE}"/>
              </a:ext>
            </a:extLst>
          </p:cNvPr>
          <p:cNvPicPr/>
          <p:nvPr/>
        </p:nvPicPr>
        <p:blipFill>
          <a:blip r:embed="rId3">
            <a:extLst>
              <a:ext uri="{28A0092B-C50C-407E-A947-70E740481C1C}">
                <a14:useLocalDpi xmlns:a14="http://schemas.microsoft.com/office/drawing/2010/main" val="0"/>
              </a:ext>
            </a:extLst>
          </a:blip>
          <a:stretch>
            <a:fillRect/>
          </a:stretch>
        </p:blipFill>
        <p:spPr>
          <a:xfrm>
            <a:off x="4213621" y="1190061"/>
            <a:ext cx="3764758" cy="3764758"/>
          </a:xfrm>
          <a:prstGeom prst="rect">
            <a:avLst/>
          </a:prstGeom>
        </p:spPr>
      </p:pic>
      <p:pic>
        <p:nvPicPr>
          <p:cNvPr id="5" name="Afbeelding 4" descr="Afbeelding met Graphics, creativiteit&#10;&#10;Automatisch gegenereerde beschrijving">
            <a:extLst>
              <a:ext uri="{FF2B5EF4-FFF2-40B4-BE49-F238E27FC236}">
                <a16:creationId xmlns:a16="http://schemas.microsoft.com/office/drawing/2014/main" id="{24A941B0-FA2B-E343-7C0D-2D406A0CB0D1}"/>
              </a:ext>
            </a:extLst>
          </p:cNvPr>
          <p:cNvPicPr/>
          <p:nvPr/>
        </p:nvPicPr>
        <p:blipFill>
          <a:blip r:embed="rId4">
            <a:extLst>
              <a:ext uri="{28A0092B-C50C-407E-A947-70E740481C1C}">
                <a14:useLocalDpi xmlns:a14="http://schemas.microsoft.com/office/drawing/2010/main" val="0"/>
              </a:ext>
            </a:extLst>
          </a:blip>
          <a:stretch>
            <a:fillRect/>
          </a:stretch>
        </p:blipFill>
        <p:spPr>
          <a:xfrm rot="16200000">
            <a:off x="8320936" y="-3785560"/>
            <a:ext cx="6858000" cy="6858000"/>
          </a:xfrm>
          <a:prstGeom prst="rect">
            <a:avLst/>
          </a:prstGeom>
        </p:spPr>
      </p:pic>
    </p:spTree>
    <p:extLst>
      <p:ext uri="{BB962C8B-B14F-4D97-AF65-F5344CB8AC3E}">
        <p14:creationId xmlns:p14="http://schemas.microsoft.com/office/powerpoint/2010/main" val="793282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Fosforiärastuse motivaatorid</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lstStyle/>
          <a:p>
            <a:r>
              <a:rPr lang="en-EE" dirty="0"/>
              <a:t>Veekogude eutrofeerumise vältimine;</a:t>
            </a:r>
          </a:p>
        </p:txBody>
      </p:sp>
    </p:spTree>
    <p:extLst>
      <p:ext uri="{BB962C8B-B14F-4D97-AF65-F5344CB8AC3E}">
        <p14:creationId xmlns:p14="http://schemas.microsoft.com/office/powerpoint/2010/main" val="3120689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Fosforivormid</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normAutofit/>
          </a:bodyPr>
          <a:lstStyle/>
          <a:p>
            <a:pPr marL="0" indent="0" algn="just">
              <a:lnSpc>
                <a:spcPct val="150000"/>
              </a:lnSpc>
              <a:spcAft>
                <a:spcPts val="1200"/>
              </a:spcAft>
              <a:buNone/>
            </a:pP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Üks inimene tekitab reoveepuhastile ööpäevas </a:t>
            </a:r>
            <a:r>
              <a:rPr lang="et-EE" sz="2400" i="1" dirty="0">
                <a:effectLst/>
                <a:latin typeface="Calibri" panose="020F0502020204030204" pitchFamily="34" charset="0"/>
                <a:ea typeface="Times New Roman" panose="02020603050405020304" pitchFamily="18" charset="0"/>
                <a:cs typeface="Times New Roman" panose="02020603050405020304" pitchFamily="18" charset="0"/>
              </a:rPr>
              <a:t>ca</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1,8 g suuruse fosforikoormuse, mille saab omakorda jaotada kaheks:</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pP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heljumiga seotud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kübemeline</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fosfor, millest suurem osa on eemaldatav settimise või filtrimise teel;</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200"/>
              </a:spcAft>
            </a:pP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lahustunud fosfor, mis esineb reovees suuresti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ortofosfaatidena</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(PO</a:t>
            </a:r>
            <a:r>
              <a:rPr lang="et-EE" sz="2400" baseline="-25000" dirty="0">
                <a:effectLst/>
                <a:latin typeface="Calibri" panose="020F0502020204030204" pitchFamily="34" charset="0"/>
                <a:ea typeface="Times New Roman" panose="02020603050405020304" pitchFamily="18" charset="0"/>
                <a:cs typeface="Times New Roman" panose="02020603050405020304" pitchFamily="18" charset="0"/>
              </a:rPr>
              <a:t>4</a:t>
            </a:r>
            <a:r>
              <a:rPr lang="et-EE" sz="2400" baseline="30000" dirty="0">
                <a:effectLst/>
                <a:latin typeface="Calibri" panose="020F0502020204030204" pitchFamily="34" charset="0"/>
                <a:ea typeface="Times New Roman" panose="02020603050405020304" pitchFamily="18" charset="0"/>
                <a:cs typeface="Times New Roman" panose="02020603050405020304" pitchFamily="18" charset="0"/>
              </a:rPr>
              <a:t>3-</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ning mis on eemaldatav koagulantide abil.</a:t>
            </a:r>
            <a:endParaRPr lang="en-EE"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3419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Fosforiärastuse põhimõtted	(1)</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normAutofit fontScale="92500" lnSpcReduction="10000"/>
          </a:bodyPr>
          <a:lstStyle/>
          <a:p>
            <a:pPr marL="0" indent="0" algn="just">
              <a:buNone/>
            </a:pPr>
            <a:r>
              <a:rPr lang="et-EE" dirty="0">
                <a:effectLst/>
                <a:latin typeface="Calibri" panose="020F0502020204030204" pitchFamily="34" charset="0"/>
                <a:ea typeface="Times New Roman" panose="02020603050405020304" pitchFamily="18" charset="0"/>
                <a:cs typeface="Times New Roman" panose="02020603050405020304" pitchFamily="18" charset="0"/>
              </a:rPr>
              <a:t>Kuna reoveepuhastus põhineb suuresti bioloogilistel protsessidel, milles reoained kasutatakse ära mikroorganismide elutegevuses, siis vee fosforisisaldus nende protsesside käigus mõnevõrra vähe­neb. </a:t>
            </a:r>
          </a:p>
          <a:p>
            <a:pPr marL="0" indent="0" algn="just">
              <a:buNone/>
            </a:pPr>
            <a:endParaRPr lang="et-EE" sz="4000" dirty="0">
              <a:latin typeface="Calibri" panose="020F0502020204030204" pitchFamily="34" charset="0"/>
              <a:cs typeface="Times New Roman" panose="02020603050405020304" pitchFamily="18" charset="0"/>
            </a:endParaRPr>
          </a:p>
          <a:p>
            <a:pPr marL="0" indent="0" algn="just">
              <a:buNone/>
            </a:pPr>
            <a:r>
              <a:rPr lang="et-EE" dirty="0">
                <a:latin typeface="Calibri" panose="020F0502020204030204" pitchFamily="34" charset="0"/>
                <a:cs typeface="Times New Roman" panose="02020603050405020304" pitchFamily="18" charset="0"/>
              </a:rPr>
              <a:t>Lihtsustatult arvestatakse, et 100 kg KHT eemaldamiseks tarbivad mikroorganismid kasvuks ca 0,5 kg fosforit, seega kasutavad nad ära 10−20 % olmereovees sisalduvast fosforist. </a:t>
            </a:r>
          </a:p>
          <a:p>
            <a:pPr marL="0" indent="0" algn="just">
              <a:buNone/>
            </a:pPr>
            <a:endParaRPr lang="et-EE" dirty="0">
              <a:latin typeface="Calibri" panose="020F0502020204030204" pitchFamily="34" charset="0"/>
              <a:cs typeface="Times New Roman" panose="02020603050405020304" pitchFamily="18" charset="0"/>
            </a:endParaRPr>
          </a:p>
          <a:p>
            <a:pPr marL="0" indent="0" algn="just">
              <a:buNone/>
            </a:pPr>
            <a:r>
              <a:rPr lang="et-EE" i="1" dirty="0">
                <a:latin typeface="Calibri" panose="020F0502020204030204" pitchFamily="34" charset="0"/>
                <a:cs typeface="Times New Roman" panose="02020603050405020304" pitchFamily="18" charset="0"/>
              </a:rPr>
              <a:t>Veekogude </a:t>
            </a:r>
            <a:r>
              <a:rPr lang="et-EE" i="1" dirty="0" err="1">
                <a:latin typeface="Calibri" panose="020F0502020204030204" pitchFamily="34" charset="0"/>
                <a:cs typeface="Times New Roman" panose="02020603050405020304" pitchFamily="18" charset="0"/>
              </a:rPr>
              <a:t>eutro­feerumise</a:t>
            </a:r>
            <a:r>
              <a:rPr lang="et-EE" i="1" dirty="0">
                <a:latin typeface="Calibri" panose="020F0502020204030204" pitchFamily="34" charset="0"/>
                <a:cs typeface="Times New Roman" panose="02020603050405020304" pitchFamily="18" charset="0"/>
              </a:rPr>
              <a:t> vältimiseks sellest aga ei piisa ning fosforit on vaja reoveest kõrvaldada.</a:t>
            </a:r>
            <a:r>
              <a:rPr lang="en-EE" i="1" dirty="0">
                <a:latin typeface="Calibri" panose="020F0502020204030204" pitchFamily="34" charset="0"/>
                <a:cs typeface="Times New Roman" panose="02020603050405020304" pitchFamily="18" charset="0"/>
              </a:rPr>
              <a:t> </a:t>
            </a:r>
          </a:p>
          <a:p>
            <a:pPr marL="0" indent="0" algn="just">
              <a:buNone/>
            </a:pPr>
            <a:endParaRPr lang="en-EE" dirty="0">
              <a:latin typeface="Calibri" panose="020F0502020204030204" pitchFamily="34" charset="0"/>
              <a:cs typeface="Times New Roman" panose="02020603050405020304" pitchFamily="18" charset="0"/>
            </a:endParaRPr>
          </a:p>
          <a:p>
            <a:pPr marL="0" indent="0" algn="just">
              <a:buNone/>
            </a:pPr>
            <a:r>
              <a:rPr lang="et-EE" dirty="0">
                <a:effectLst/>
                <a:latin typeface="Calibri" panose="020F0502020204030204" pitchFamily="34" charset="0"/>
                <a:ea typeface="Times New Roman" panose="02020603050405020304" pitchFamily="18" charset="0"/>
                <a:cs typeface="Times New Roman" panose="02020603050405020304" pitchFamily="18" charset="0"/>
              </a:rPr>
              <a:t>Tänapäeval tuntakse kaht fosforiärastustehnoloogiat: bioloogilist ja keemilist, mida võidakse rakendada ka kombineeritult. Mõnikord võib olla fosforisisalduse vähendamiseks vaja </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rake.ndada</a:t>
            </a:r>
            <a:r>
              <a:rPr lang="et-EE" dirty="0">
                <a:effectLst/>
                <a:latin typeface="Calibri" panose="020F0502020204030204" pitchFamily="34" charset="0"/>
                <a:ea typeface="Times New Roman" panose="02020603050405020304" pitchFamily="18" charset="0"/>
                <a:cs typeface="Times New Roman" panose="02020603050405020304" pitchFamily="18" charset="0"/>
              </a:rPr>
              <a:t> ka muid </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järelpuhastusmeetodeid</a:t>
            </a:r>
            <a:r>
              <a:rPr lang="et-EE" dirty="0">
                <a:effectLst/>
                <a:latin typeface="Calibri" panose="020F0502020204030204" pitchFamily="34" charset="0"/>
                <a:ea typeface="Times New Roman" panose="02020603050405020304" pitchFamily="18" charset="0"/>
                <a:cs typeface="Times New Roman" panose="02020603050405020304" pitchFamily="18" charset="0"/>
              </a:rPr>
              <a:t> (nt filtratsiooni</a:t>
            </a:r>
            <a:r>
              <a:rPr lang="en-EE" dirty="0">
                <a:latin typeface="Calibri" panose="020F0502020204030204" pitchFamily="34" charset="0"/>
                <a:ea typeface="Times New Roman" panose="02020603050405020304" pitchFamily="18" charset="0"/>
                <a:cs typeface="Times New Roman" panose="02020603050405020304" pitchFamily="18" charset="0"/>
              </a:rPr>
              <a:t>)</a:t>
            </a:r>
            <a:endParaRPr lang="en-EE" sz="4000" dirty="0"/>
          </a:p>
          <a:p>
            <a:pPr marL="0" indent="0" algn="just">
              <a:buNone/>
            </a:pPr>
            <a:endParaRPr lang="en-EE" dirty="0">
              <a:latin typeface="Calibri" panose="020F0502020204030204" pitchFamily="34" charset="0"/>
              <a:cs typeface="Times New Roman" panose="02020603050405020304" pitchFamily="18" charset="0"/>
            </a:endParaRPr>
          </a:p>
          <a:p>
            <a:pPr marL="0" indent="0" algn="just">
              <a:buNone/>
            </a:pPr>
            <a:endParaRPr lang="en-EE"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8076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Fosforiärastuse põhimõtted	(2)</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normAutofit fontScale="92500" lnSpcReduction="10000"/>
          </a:bodyPr>
          <a:lstStyle/>
          <a:p>
            <a:pPr marL="0" indent="0" algn="just">
              <a:lnSpc>
                <a:spcPct val="150000"/>
              </a:lnSpc>
              <a:spcAft>
                <a:spcPts val="1200"/>
              </a:spcAft>
              <a:buNone/>
            </a:pPr>
            <a:r>
              <a:rPr lang="et-EE" sz="2800" b="1" dirty="0">
                <a:effectLst/>
                <a:latin typeface="Calibri" panose="020F0502020204030204" pitchFamily="34" charset="0"/>
                <a:ea typeface="Times New Roman" panose="02020603050405020304" pitchFamily="18" charset="0"/>
                <a:cs typeface="Calibri" panose="020F0502020204030204" pitchFamily="34" charset="0"/>
              </a:rPr>
              <a:t>Näidisülesanne.</a:t>
            </a:r>
            <a:r>
              <a:rPr lang="et-EE" sz="2800" dirty="0">
                <a:effectLst/>
                <a:latin typeface="Calibri" panose="020F0502020204030204" pitchFamily="34" charset="0"/>
                <a:ea typeface="Times New Roman" panose="02020603050405020304" pitchFamily="18" charset="0"/>
                <a:cs typeface="Calibri" panose="020F0502020204030204" pitchFamily="34" charset="0"/>
              </a:rPr>
              <a:t> </a:t>
            </a:r>
            <a:r>
              <a:rPr lang="et-EE" sz="2800" i="1" dirty="0">
                <a:effectLst/>
                <a:latin typeface="Calibri" panose="020F0502020204030204" pitchFamily="34" charset="0"/>
                <a:ea typeface="Times New Roman" panose="02020603050405020304" pitchFamily="18" charset="0"/>
                <a:cs typeface="Calibri" panose="020F0502020204030204" pitchFamily="34" charset="0"/>
              </a:rPr>
              <a:t>Kui suur on aktiivmudapuhasti väljavoolus ligikaudne fosfori sisaldus, kui puhasti sissevoolus mõõdetud KHT- ja fosforis sisaldused on vastavalt KHT= </a:t>
            </a:r>
            <a:r>
              <a:rPr lang="et-EE" sz="2800" i="1" dirty="0">
                <a:latin typeface="Calibri" panose="020F0502020204030204" pitchFamily="34" charset="0"/>
                <a:ea typeface="Times New Roman" panose="02020603050405020304" pitchFamily="18" charset="0"/>
                <a:cs typeface="Calibri" panose="020F0502020204030204" pitchFamily="34" charset="0"/>
              </a:rPr>
              <a:t>85</a:t>
            </a:r>
            <a:r>
              <a:rPr lang="et-EE" sz="2800" i="1" dirty="0">
                <a:effectLst/>
                <a:latin typeface="Calibri" panose="020F0502020204030204" pitchFamily="34" charset="0"/>
                <a:ea typeface="Times New Roman" panose="02020603050405020304" pitchFamily="18" charset="0"/>
                <a:cs typeface="Calibri" panose="020F0502020204030204" pitchFamily="34" charset="0"/>
              </a:rPr>
              <a:t>0 mg/l ja </a:t>
            </a:r>
            <a:r>
              <a:rPr lang="et-EE" sz="2800" i="1" dirty="0" err="1">
                <a:effectLst/>
                <a:latin typeface="Calibri" panose="020F0502020204030204" pitchFamily="34" charset="0"/>
                <a:ea typeface="Times New Roman" panose="02020603050405020304" pitchFamily="18" charset="0"/>
                <a:cs typeface="Calibri" panose="020F0502020204030204" pitchFamily="34" charset="0"/>
              </a:rPr>
              <a:t>Püld</a:t>
            </a:r>
            <a:r>
              <a:rPr lang="et-EE" sz="2800" i="1" baseline="-25000" dirty="0">
                <a:effectLst/>
                <a:latin typeface="Calibri" panose="020F0502020204030204" pitchFamily="34" charset="0"/>
                <a:ea typeface="Times New Roman" panose="02020603050405020304" pitchFamily="18" charset="0"/>
                <a:cs typeface="Calibri" panose="020F0502020204030204" pitchFamily="34" charset="0"/>
              </a:rPr>
              <a:t> </a:t>
            </a:r>
            <a:r>
              <a:rPr lang="et-EE" sz="2800" i="1" dirty="0">
                <a:effectLst/>
                <a:latin typeface="Calibri" panose="020F0502020204030204" pitchFamily="34" charset="0"/>
                <a:ea typeface="Times New Roman" panose="02020603050405020304" pitchFamily="18" charset="0"/>
                <a:cs typeface="Calibri" panose="020F0502020204030204" pitchFamily="34" charset="0"/>
              </a:rPr>
              <a:t>= 12 </a:t>
            </a:r>
            <a:r>
              <a:rPr lang="et-EE" sz="2800" i="1" dirty="0" err="1">
                <a:effectLst/>
                <a:latin typeface="Calibri" panose="020F0502020204030204" pitchFamily="34" charset="0"/>
                <a:ea typeface="Times New Roman" panose="02020603050405020304" pitchFamily="18" charset="0"/>
                <a:cs typeface="Calibri" panose="020F0502020204030204" pitchFamily="34" charset="0"/>
              </a:rPr>
              <a:t>mgN</a:t>
            </a:r>
            <a:r>
              <a:rPr lang="et-EE" sz="2800" i="1" dirty="0">
                <a:effectLst/>
                <a:latin typeface="Calibri" panose="020F0502020204030204" pitchFamily="34" charset="0"/>
                <a:ea typeface="Times New Roman" panose="02020603050405020304" pitchFamily="18" charset="0"/>
                <a:cs typeface="Calibri" panose="020F0502020204030204" pitchFamily="34" charset="0"/>
              </a:rPr>
              <a:t>/l? </a:t>
            </a:r>
          </a:p>
          <a:p>
            <a:pPr marL="0" indent="0" algn="just">
              <a:lnSpc>
                <a:spcPct val="150000"/>
              </a:lnSpc>
              <a:spcAft>
                <a:spcPts val="1200"/>
              </a:spcAft>
              <a:buNone/>
            </a:pPr>
            <a:r>
              <a:rPr lang="et-EE" sz="2800" i="1" dirty="0">
                <a:latin typeface="Calibri" panose="020F0502020204030204" pitchFamily="34" charset="0"/>
                <a:ea typeface="Times New Roman" panose="02020603050405020304" pitchFamily="18" charset="0"/>
                <a:cs typeface="Calibri" panose="020F0502020204030204" pitchFamily="34" charset="0"/>
              </a:rPr>
              <a:t>Kui aktiivmudapuhastis ei ole kasutatud keemilist või tõhustatud bioloogilist fosforiärastus, siis väheneb </a:t>
            </a:r>
            <a:r>
              <a:rPr lang="et-EE" sz="2800" i="1" dirty="0" err="1">
                <a:latin typeface="Calibri" panose="020F0502020204030204" pitchFamily="34" charset="0"/>
                <a:ea typeface="Times New Roman" panose="02020603050405020304" pitchFamily="18" charset="0"/>
                <a:cs typeface="Calibri" panose="020F0502020204030204" pitchFamily="34" charset="0"/>
              </a:rPr>
              <a:t>üldfosfor</a:t>
            </a:r>
            <a:r>
              <a:rPr lang="et-EE" sz="2800" i="1" dirty="0">
                <a:latin typeface="Calibri" panose="020F0502020204030204" pitchFamily="34" charset="0"/>
                <a:ea typeface="Times New Roman" panose="02020603050405020304" pitchFamily="18" charset="0"/>
                <a:cs typeface="Calibri" panose="020F0502020204030204" pitchFamily="34" charset="0"/>
              </a:rPr>
              <a:t> vaid mikroorganismide kasvuks kasutatud fosfori võrra ehk 0,5-0,75% KHT-st.</a:t>
            </a:r>
          </a:p>
          <a:p>
            <a:pPr marL="0" indent="0" algn="just">
              <a:lnSpc>
                <a:spcPct val="150000"/>
              </a:lnSpc>
              <a:spcAft>
                <a:spcPts val="1200"/>
              </a:spcAft>
              <a:buNone/>
            </a:pPr>
            <a:r>
              <a:rPr lang="et-EE" i="1" dirty="0">
                <a:latin typeface="Calibri" panose="020F0502020204030204" pitchFamily="34" charset="0"/>
                <a:ea typeface="Times New Roman" panose="02020603050405020304" pitchFamily="18" charset="0"/>
                <a:cs typeface="Calibri" panose="020F0502020204030204" pitchFamily="34" charset="0"/>
              </a:rPr>
              <a:t>0,5</a:t>
            </a:r>
            <a:r>
              <a:rPr lang="et-EE" sz="2800" i="1" dirty="0">
                <a:latin typeface="Calibri" panose="020F0502020204030204" pitchFamily="34" charset="0"/>
                <a:ea typeface="Times New Roman" panose="02020603050405020304" pitchFamily="18" charset="0"/>
                <a:cs typeface="Calibri" panose="020F0502020204030204" pitchFamily="34" charset="0"/>
              </a:rPr>
              <a:t>% KHT 850 mg/</a:t>
            </a:r>
            <a:r>
              <a:rPr lang="et-EE" sz="2800" i="1" dirty="0" err="1">
                <a:latin typeface="Calibri" panose="020F0502020204030204" pitchFamily="34" charset="0"/>
                <a:ea typeface="Times New Roman" panose="02020603050405020304" pitchFamily="18" charset="0"/>
                <a:cs typeface="Calibri" panose="020F0502020204030204" pitchFamily="34" charset="0"/>
              </a:rPr>
              <a:t>l-st</a:t>
            </a:r>
            <a:r>
              <a:rPr lang="et-EE" sz="2800" i="1" dirty="0">
                <a:latin typeface="Calibri" panose="020F0502020204030204" pitchFamily="34" charset="0"/>
                <a:ea typeface="Times New Roman" panose="02020603050405020304" pitchFamily="18" charset="0"/>
                <a:cs typeface="Calibri" panose="020F0502020204030204" pitchFamily="34" charset="0"/>
              </a:rPr>
              <a:t> on 4,25 mg/l, seega väheneb </a:t>
            </a:r>
            <a:r>
              <a:rPr lang="et-EE" sz="2800" i="1" dirty="0" err="1">
                <a:latin typeface="Calibri" panose="020F0502020204030204" pitchFamily="34" charset="0"/>
                <a:ea typeface="Times New Roman" panose="02020603050405020304" pitchFamily="18" charset="0"/>
                <a:cs typeface="Calibri" panose="020F0502020204030204" pitchFamily="34" charset="0"/>
              </a:rPr>
              <a:t>üldfosfor</a:t>
            </a:r>
            <a:r>
              <a:rPr lang="et-EE" sz="2800" i="1" dirty="0">
                <a:latin typeface="Calibri" panose="020F0502020204030204" pitchFamily="34" charset="0"/>
                <a:ea typeface="Times New Roman" panose="02020603050405020304" pitchFamily="18" charset="0"/>
                <a:cs typeface="Calibri" panose="020F0502020204030204" pitchFamily="34" charset="0"/>
              </a:rPr>
              <a:t> 12 mg/l - 4,25 mg/l=7,75 mg/</a:t>
            </a:r>
            <a:r>
              <a:rPr lang="et-EE" sz="2800" i="1" dirty="0" err="1">
                <a:latin typeface="Calibri" panose="020F0502020204030204" pitchFamily="34" charset="0"/>
                <a:ea typeface="Times New Roman" panose="02020603050405020304" pitchFamily="18" charset="0"/>
                <a:cs typeface="Calibri" panose="020F0502020204030204" pitchFamily="34" charset="0"/>
              </a:rPr>
              <a:t>l-le</a:t>
            </a:r>
            <a:r>
              <a:rPr lang="et-EE" sz="2800" i="1" dirty="0">
                <a:latin typeface="Calibri" panose="020F0502020204030204" pitchFamily="34" charset="0"/>
                <a:ea typeface="Times New Roman" panose="02020603050405020304" pitchFamily="18" charset="0"/>
                <a:cs typeface="Calibri" panose="020F0502020204030204" pitchFamily="34" charset="0"/>
              </a:rPr>
              <a:t>.</a:t>
            </a:r>
            <a:endParaRPr lang="en-EE"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endParaRPr lang="en-EE"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88910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Fosforibilanss</a:t>
            </a:r>
          </a:p>
        </p:txBody>
      </p:sp>
      <p:pic>
        <p:nvPicPr>
          <p:cNvPr id="4" name="Content Placeholder 3">
            <a:extLst>
              <a:ext uri="{FF2B5EF4-FFF2-40B4-BE49-F238E27FC236}">
                <a16:creationId xmlns:a16="http://schemas.microsoft.com/office/drawing/2014/main" id="{0D3DEBB8-45D6-C58C-0C66-40D899565F2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02905" y="1403254"/>
            <a:ext cx="7997556" cy="4578106"/>
          </a:xfrm>
          <a:prstGeom prst="rect">
            <a:avLst/>
          </a:prstGeom>
          <a:noFill/>
        </p:spPr>
      </p:pic>
      <p:sp>
        <p:nvSpPr>
          <p:cNvPr id="6" name="TextBox 5">
            <a:extLst>
              <a:ext uri="{FF2B5EF4-FFF2-40B4-BE49-F238E27FC236}">
                <a16:creationId xmlns:a16="http://schemas.microsoft.com/office/drawing/2014/main" id="{88FE1E83-F4DD-66EE-D25B-17828B146046}"/>
              </a:ext>
            </a:extLst>
          </p:cNvPr>
          <p:cNvSpPr txBox="1"/>
          <p:nvPr/>
        </p:nvSpPr>
        <p:spPr>
          <a:xfrm>
            <a:off x="662552" y="6265423"/>
            <a:ext cx="10527223" cy="461665"/>
          </a:xfrm>
          <a:prstGeom prst="rect">
            <a:avLst/>
          </a:prstGeom>
          <a:noFill/>
        </p:spPr>
        <p:txBody>
          <a:bodyPr wrap="square">
            <a:spAutoFit/>
          </a:bodyPr>
          <a:lstStyle/>
          <a:p>
            <a:r>
              <a:rPr lang="et-EE" sz="2400" dirty="0">
                <a:effectLst/>
                <a:latin typeface="Calibri" panose="020F0502020204030204" pitchFamily="34" charset="0"/>
                <a:ea typeface="Times New Roman" panose="02020603050405020304" pitchFamily="18" charset="0"/>
                <a:cs typeface="Times New Roman" panose="02020603050405020304" pitchFamily="18" charset="0"/>
              </a:rPr>
              <a:t>Lihtsustatud fosforibilanss ühe </a:t>
            </a:r>
            <a:r>
              <a:rPr lang="et-EE" sz="2400" dirty="0" err="1">
                <a:effectLst/>
                <a:latin typeface="Calibri" panose="020F0502020204030204" pitchFamily="34" charset="0"/>
                <a:ea typeface="Times New Roman" panose="02020603050405020304" pitchFamily="18" charset="0"/>
                <a:cs typeface="Times New Roman" panose="02020603050405020304" pitchFamily="18" charset="0"/>
              </a:rPr>
              <a:t>inimekvivalendi</a:t>
            </a:r>
            <a:r>
              <a:rPr lang="et-EE" sz="2400" dirty="0">
                <a:effectLst/>
                <a:latin typeface="Calibri" panose="020F0502020204030204" pitchFamily="34" charset="0"/>
                <a:ea typeface="Times New Roman" panose="02020603050405020304" pitchFamily="18" charset="0"/>
                <a:cs typeface="Times New Roman" panose="02020603050405020304" pitchFamily="18" charset="0"/>
              </a:rPr>
              <a:t> kohta ööpäevas</a:t>
            </a:r>
            <a:r>
              <a:rPr lang="en-EE" sz="2400" dirty="0">
                <a:effectLst/>
              </a:rPr>
              <a:t> </a:t>
            </a:r>
            <a:endParaRPr lang="en-EE" sz="2400" dirty="0"/>
          </a:p>
        </p:txBody>
      </p:sp>
    </p:spTree>
    <p:extLst>
      <p:ext uri="{BB962C8B-B14F-4D97-AF65-F5344CB8AC3E}">
        <p14:creationId xmlns:p14="http://schemas.microsoft.com/office/powerpoint/2010/main" val="1543681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Bioloogiline fosforiärastus</a:t>
            </a:r>
          </a:p>
        </p:txBody>
      </p:sp>
      <p:pic>
        <p:nvPicPr>
          <p:cNvPr id="4" name="Content Placeholder 3">
            <a:extLst>
              <a:ext uri="{FF2B5EF4-FFF2-40B4-BE49-F238E27FC236}">
                <a16:creationId xmlns:a16="http://schemas.microsoft.com/office/drawing/2014/main" id="{A4390FC6-DD94-F62F-01EE-83C410CB1F7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28800" y="1119191"/>
            <a:ext cx="8043620" cy="5169173"/>
          </a:xfrm>
          <a:prstGeom prst="rect">
            <a:avLst/>
          </a:prstGeom>
          <a:noFill/>
        </p:spPr>
      </p:pic>
      <p:sp>
        <p:nvSpPr>
          <p:cNvPr id="6" name="TextBox 5">
            <a:extLst>
              <a:ext uri="{FF2B5EF4-FFF2-40B4-BE49-F238E27FC236}">
                <a16:creationId xmlns:a16="http://schemas.microsoft.com/office/drawing/2014/main" id="{B4535ABD-FCB1-05F3-561B-704C73DD5CCE}"/>
              </a:ext>
            </a:extLst>
          </p:cNvPr>
          <p:cNvSpPr txBox="1"/>
          <p:nvPr/>
        </p:nvSpPr>
        <p:spPr>
          <a:xfrm>
            <a:off x="1344477" y="6288364"/>
            <a:ext cx="8357461" cy="461665"/>
          </a:xfrm>
          <a:prstGeom prst="rect">
            <a:avLst/>
          </a:prstGeom>
          <a:noFill/>
        </p:spPr>
        <p:txBody>
          <a:bodyPr wrap="square">
            <a:spAutoFit/>
          </a:bodyPr>
          <a:lstStyle/>
          <a:p>
            <a:r>
              <a:rPr lang="et-EE" sz="2400" dirty="0">
                <a:effectLst/>
                <a:latin typeface="Calibri" panose="020F0502020204030204" pitchFamily="34" charset="0"/>
                <a:ea typeface="Times New Roman" panose="02020603050405020304" pitchFamily="18" charset="0"/>
                <a:cs typeface="Times New Roman" panose="02020603050405020304" pitchFamily="18" charset="0"/>
              </a:rPr>
              <a:t>Tõhustatud bioloogilise fosforiärastuse põhimõtteline skeem</a:t>
            </a:r>
            <a:r>
              <a:rPr lang="en-EE" sz="2400" dirty="0">
                <a:effectLst/>
              </a:rPr>
              <a:t> </a:t>
            </a:r>
            <a:endParaRPr lang="en-EE" sz="2400" dirty="0"/>
          </a:p>
        </p:txBody>
      </p:sp>
    </p:spTree>
    <p:extLst>
      <p:ext uri="{BB962C8B-B14F-4D97-AF65-F5344CB8AC3E}">
        <p14:creationId xmlns:p14="http://schemas.microsoft.com/office/powerpoint/2010/main" val="473917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lstStyle/>
          <a:p>
            <a:r>
              <a:rPr lang="en-EE" dirty="0"/>
              <a:t>Bioloogilise fosforiärastuse piirangud</a:t>
            </a:r>
          </a:p>
        </p:txBody>
      </p:sp>
      <p:sp>
        <p:nvSpPr>
          <p:cNvPr id="3" name="Content Placeholder 2">
            <a:extLst>
              <a:ext uri="{FF2B5EF4-FFF2-40B4-BE49-F238E27FC236}">
                <a16:creationId xmlns:a16="http://schemas.microsoft.com/office/drawing/2014/main" id="{717C5C77-5017-638D-3FBC-8BF268B549D3}"/>
              </a:ext>
            </a:extLst>
          </p:cNvPr>
          <p:cNvSpPr>
            <a:spLocks noGrp="1"/>
          </p:cNvSpPr>
          <p:nvPr>
            <p:ph idx="1"/>
          </p:nvPr>
        </p:nvSpPr>
        <p:spPr>
          <a:xfrm>
            <a:off x="127000" y="1253330"/>
            <a:ext cx="11861800" cy="5452269"/>
          </a:xfrm>
        </p:spPr>
        <p:txBody>
          <a:bodyPr>
            <a:normAutofit/>
          </a:bodyPr>
          <a:lstStyle/>
          <a:p>
            <a:r>
              <a:rPr lang="et-EE" dirty="0">
                <a:effectLst/>
                <a:latin typeface="Calibri" panose="020F0502020204030204" pitchFamily="34" charset="0"/>
                <a:ea typeface="Times New Roman" panose="02020603050405020304" pitchFamily="18" charset="0"/>
                <a:cs typeface="Times New Roman" panose="02020603050405020304" pitchFamily="18" charset="0"/>
              </a:rPr>
              <a:t>Tõhusaks bioloogiliseks fosforiärastuseks peab suhe KHT/</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P</a:t>
            </a:r>
            <a:r>
              <a:rPr lang="et-EE" baseline="-25000" dirty="0" err="1">
                <a:effectLst/>
                <a:latin typeface="Calibri" panose="020F0502020204030204" pitchFamily="34" charset="0"/>
                <a:ea typeface="Times New Roman" panose="02020603050405020304" pitchFamily="18" charset="0"/>
                <a:cs typeface="Times New Roman" panose="02020603050405020304" pitchFamily="18" charset="0"/>
              </a:rPr>
              <a:t>üld</a:t>
            </a:r>
            <a:r>
              <a:rPr lang="et-EE" dirty="0">
                <a:effectLst/>
                <a:latin typeface="Calibri" panose="020F0502020204030204" pitchFamily="34" charset="0"/>
                <a:ea typeface="Times New Roman" panose="02020603050405020304" pitchFamily="18" charset="0"/>
                <a:cs typeface="Times New Roman" panose="02020603050405020304" pitchFamily="18" charset="0"/>
              </a:rPr>
              <a:t> olema vahemikus 40−60 (BHT</a:t>
            </a:r>
            <a:r>
              <a:rPr lang="et-EE" baseline="-25000" dirty="0">
                <a:effectLst/>
                <a:latin typeface="Calibri" panose="020F0502020204030204" pitchFamily="34" charset="0"/>
                <a:ea typeface="Times New Roman" panose="02020603050405020304" pitchFamily="18" charset="0"/>
                <a:cs typeface="Times New Roman" panose="02020603050405020304" pitchFamily="18" charset="0"/>
              </a:rPr>
              <a:t>7</a:t>
            </a:r>
            <a:r>
              <a:rPr lang="et-EE" dirty="0">
                <a:effectLst/>
                <a:latin typeface="Calibri" panose="020F0502020204030204" pitchFamily="34" charset="0"/>
                <a:ea typeface="Times New Roman" panose="02020603050405020304" pitchFamily="18" charset="0"/>
                <a:cs typeface="Times New Roman" panose="02020603050405020304" pitchFamily="18" charset="0"/>
              </a:rPr>
              <a:t>/</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P</a:t>
            </a:r>
            <a:r>
              <a:rPr lang="et-EE" baseline="-25000" dirty="0" err="1">
                <a:effectLst/>
                <a:latin typeface="Calibri" panose="020F0502020204030204" pitchFamily="34" charset="0"/>
                <a:ea typeface="Times New Roman" panose="02020603050405020304" pitchFamily="18" charset="0"/>
                <a:cs typeface="Times New Roman" panose="02020603050405020304" pitchFamily="18" charset="0"/>
              </a:rPr>
              <a:t>üld</a:t>
            </a:r>
            <a:r>
              <a:rPr lang="et-EE" dirty="0">
                <a:effectLst/>
                <a:latin typeface="Calibri" panose="020F0502020204030204" pitchFamily="34" charset="0"/>
                <a:ea typeface="Times New Roman" panose="02020603050405020304" pitchFamily="18" charset="0"/>
                <a:cs typeface="Times New Roman" panose="02020603050405020304" pitchFamily="18" charset="0"/>
              </a:rPr>
              <a:t> = 20−30)</a:t>
            </a:r>
            <a:r>
              <a:rPr lang="en-EE" dirty="0">
                <a:latin typeface="Calibri" panose="020F0502020204030204" pitchFamily="34" charset="0"/>
                <a:ea typeface="Times New Roman" panose="02020603050405020304" pitchFamily="18" charset="0"/>
                <a:cs typeface="Times New Roman" panose="02020603050405020304" pitchFamily="18" charset="0"/>
              </a:rPr>
              <a:t>;</a:t>
            </a:r>
          </a:p>
          <a:p>
            <a:pPr marL="0" indent="0">
              <a:buNone/>
            </a:pPr>
            <a:endParaRPr lang="en-EE" dirty="0">
              <a:latin typeface="Calibri" panose="020F0502020204030204" pitchFamily="34" charset="0"/>
              <a:ea typeface="Times New Roman" panose="02020603050405020304" pitchFamily="18" charset="0"/>
              <a:cs typeface="Times New Roman" panose="02020603050405020304" pitchFamily="18" charset="0"/>
            </a:endParaRPr>
          </a:p>
          <a:p>
            <a:r>
              <a:rPr lang="et-EE" dirty="0">
                <a:effectLst/>
                <a:latin typeface="Calibri" panose="020F0502020204030204" pitchFamily="34" charset="0"/>
                <a:ea typeface="Times New Roman" panose="02020603050405020304" pitchFamily="18" charset="0"/>
                <a:cs typeface="Times New Roman" panose="02020603050405020304" pitchFamily="18" charset="0"/>
              </a:rPr>
              <a:t>Vajalik viibeaeg anaeroobses tsoonis (maksimaalne kuivailma vooluhulk </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bioreaktorisse</a:t>
            </a:r>
            <a:r>
              <a:rPr lang="et-EE" dirty="0">
                <a:effectLst/>
                <a:latin typeface="Calibri" panose="020F0502020204030204" pitchFamily="34" charset="0"/>
                <a:ea typeface="Times New Roman" panose="02020603050405020304" pitchFamily="18" charset="0"/>
                <a:cs typeface="Times New Roman" panose="02020603050405020304" pitchFamily="18" charset="0"/>
              </a:rPr>
              <a:t> koos tagastusmudaga) on 1−2 h, annuspuhastis on vajalik viibeaeg 1,5−3 h</a:t>
            </a:r>
            <a:r>
              <a:rPr lang="en-EE" dirty="0">
                <a:effectLst/>
                <a:latin typeface="Calibri" panose="020F0502020204030204" pitchFamily="34" charset="0"/>
                <a:ea typeface="Times New Roman" panose="02020603050405020304" pitchFamily="18" charset="0"/>
                <a:cs typeface="Times New Roman" panose="02020603050405020304" pitchFamily="18" charset="0"/>
              </a:rPr>
              <a:t>;</a:t>
            </a:r>
          </a:p>
          <a:p>
            <a:pPr marL="0" indent="0">
              <a:buNone/>
            </a:pPr>
            <a:endParaRPr lang="en-EE" dirty="0">
              <a:latin typeface="Calibri" panose="020F0502020204030204" pitchFamily="34" charset="0"/>
              <a:ea typeface="Times New Roman" panose="02020603050405020304" pitchFamily="18" charset="0"/>
              <a:cs typeface="Times New Roman" panose="02020603050405020304" pitchFamily="18" charset="0"/>
            </a:endParaRPr>
          </a:p>
          <a:p>
            <a:r>
              <a:rPr lang="et-EE" dirty="0">
                <a:effectLst/>
                <a:latin typeface="Calibri" panose="020F0502020204030204" pitchFamily="34" charset="0"/>
                <a:ea typeface="Times New Roman" panose="02020603050405020304" pitchFamily="18" charset="0"/>
                <a:cs typeface="Times New Roman" panose="02020603050405020304" pitchFamily="18" charset="0"/>
              </a:rPr>
              <a:t>Bioloogilise fosforiärastusega on võimalik </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P</a:t>
            </a:r>
            <a:r>
              <a:rPr lang="et-EE" baseline="-25000" dirty="0" err="1">
                <a:effectLst/>
                <a:latin typeface="Calibri" panose="020F0502020204030204" pitchFamily="34" charset="0"/>
                <a:ea typeface="Times New Roman" panose="02020603050405020304" pitchFamily="18" charset="0"/>
                <a:cs typeface="Times New Roman" panose="02020603050405020304" pitchFamily="18" charset="0"/>
              </a:rPr>
              <a:t>üld</a:t>
            </a:r>
            <a:r>
              <a:rPr lang="et-EE" dirty="0">
                <a:effectLst/>
                <a:latin typeface="Calibri" panose="020F0502020204030204" pitchFamily="34" charset="0"/>
                <a:ea typeface="Times New Roman" panose="02020603050405020304" pitchFamily="18" charset="0"/>
                <a:cs typeface="Times New Roman" panose="02020603050405020304" pitchFamily="18" charset="0"/>
              </a:rPr>
              <a:t> piirmäär 0,5 mg </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P</a:t>
            </a:r>
            <a:r>
              <a:rPr lang="et-EE" baseline="-25000" dirty="0" err="1">
                <a:effectLst/>
                <a:latin typeface="Calibri" panose="020F0502020204030204" pitchFamily="34" charset="0"/>
                <a:ea typeface="Times New Roman" panose="02020603050405020304" pitchFamily="18" charset="0"/>
                <a:cs typeface="Times New Roman" panose="02020603050405020304" pitchFamily="18" charset="0"/>
              </a:rPr>
              <a:t>üld</a:t>
            </a:r>
            <a:r>
              <a:rPr lang="et-EE" baseline="-25000" dirty="0">
                <a:effectLst/>
                <a:latin typeface="Calibri" panose="020F0502020204030204" pitchFamily="34" charset="0"/>
                <a:ea typeface="Times New Roman" panose="02020603050405020304" pitchFamily="18" charset="0"/>
                <a:cs typeface="Times New Roman" panose="02020603050405020304" pitchFamily="18" charset="0"/>
              </a:rPr>
              <a:t> </a:t>
            </a:r>
            <a:r>
              <a:rPr lang="et-EE" dirty="0">
                <a:effectLst/>
                <a:latin typeface="Calibri" panose="020F0502020204030204" pitchFamily="34" charset="0"/>
                <a:ea typeface="Times New Roman" panose="02020603050405020304" pitchFamily="18" charset="0"/>
                <a:cs typeface="Times New Roman" panose="02020603050405020304" pitchFamily="18" charset="0"/>
              </a:rPr>
              <a:t>/l saavutada vaid siis, kui sissevooluvee KHT/</a:t>
            </a:r>
            <a:r>
              <a:rPr lang="et-EE" dirty="0" err="1">
                <a:effectLst/>
                <a:latin typeface="Calibri" panose="020F0502020204030204" pitchFamily="34" charset="0"/>
                <a:ea typeface="Times New Roman" panose="02020603050405020304" pitchFamily="18" charset="0"/>
                <a:cs typeface="Times New Roman" panose="02020603050405020304" pitchFamily="18" charset="0"/>
              </a:rPr>
              <a:t>P</a:t>
            </a:r>
            <a:r>
              <a:rPr lang="et-EE" baseline="-25000" dirty="0" err="1">
                <a:effectLst/>
                <a:latin typeface="Calibri" panose="020F0502020204030204" pitchFamily="34" charset="0"/>
                <a:ea typeface="Times New Roman" panose="02020603050405020304" pitchFamily="18" charset="0"/>
                <a:cs typeface="Times New Roman" panose="02020603050405020304" pitchFamily="18" charset="0"/>
              </a:rPr>
              <a:t>üld</a:t>
            </a:r>
            <a:r>
              <a:rPr lang="et-EE" baseline="-25000" dirty="0">
                <a:effectLst/>
                <a:latin typeface="Calibri" panose="020F0502020204030204" pitchFamily="34" charset="0"/>
                <a:ea typeface="Times New Roman" panose="02020603050405020304" pitchFamily="18" charset="0"/>
                <a:cs typeface="Times New Roman" panose="02020603050405020304" pitchFamily="18" charset="0"/>
              </a:rPr>
              <a:t> </a:t>
            </a:r>
            <a:r>
              <a:rPr lang="et-EE" dirty="0">
                <a:effectLst/>
                <a:latin typeface="Calibri" panose="020F0502020204030204" pitchFamily="34" charset="0"/>
                <a:ea typeface="Times New Roman" panose="02020603050405020304" pitchFamily="18" charset="0"/>
                <a:cs typeface="Times New Roman" panose="02020603050405020304" pitchFamily="18" charset="0"/>
              </a:rPr>
              <a:t>&gt; 50.</a:t>
            </a:r>
            <a:endParaRPr lang="en-EE" sz="4000" dirty="0"/>
          </a:p>
        </p:txBody>
      </p:sp>
    </p:spTree>
    <p:extLst>
      <p:ext uri="{BB962C8B-B14F-4D97-AF65-F5344CB8AC3E}">
        <p14:creationId xmlns:p14="http://schemas.microsoft.com/office/powerpoint/2010/main" val="3800928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CFC1-10CF-D0C5-5E4D-F53AF3A44D58}"/>
              </a:ext>
            </a:extLst>
          </p:cNvPr>
          <p:cNvSpPr>
            <a:spLocks noGrp="1"/>
          </p:cNvSpPr>
          <p:nvPr>
            <p:ph type="title"/>
          </p:nvPr>
        </p:nvSpPr>
        <p:spPr>
          <a:xfrm>
            <a:off x="127000" y="134146"/>
            <a:ext cx="11861800" cy="985045"/>
          </a:xfrm>
        </p:spPr>
        <p:txBody>
          <a:bodyPr>
            <a:normAutofit fontScale="90000"/>
          </a:bodyPr>
          <a:lstStyle/>
          <a:p>
            <a:r>
              <a:rPr lang="en-EE" dirty="0"/>
              <a:t>Bioloogilise puhastus enamlevinud lahendused (1)</a:t>
            </a:r>
          </a:p>
        </p:txBody>
      </p:sp>
      <p:pic>
        <p:nvPicPr>
          <p:cNvPr id="4" name="Content Placeholder 3">
            <a:extLst>
              <a:ext uri="{FF2B5EF4-FFF2-40B4-BE49-F238E27FC236}">
                <a16:creationId xmlns:a16="http://schemas.microsoft.com/office/drawing/2014/main" id="{198A7A45-2544-4439-1E16-085A4D5743DC}"/>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56604" y="1828416"/>
            <a:ext cx="10983314" cy="3201167"/>
          </a:xfrm>
          <a:prstGeom prst="rect">
            <a:avLst/>
          </a:prstGeom>
          <a:noFill/>
        </p:spPr>
      </p:pic>
      <p:sp>
        <p:nvSpPr>
          <p:cNvPr id="6" name="TextBox 5">
            <a:extLst>
              <a:ext uri="{FF2B5EF4-FFF2-40B4-BE49-F238E27FC236}">
                <a16:creationId xmlns:a16="http://schemas.microsoft.com/office/drawing/2014/main" id="{B837D719-7928-DE07-C2B5-8CE973288D51}"/>
              </a:ext>
            </a:extLst>
          </p:cNvPr>
          <p:cNvSpPr txBox="1"/>
          <p:nvPr/>
        </p:nvSpPr>
        <p:spPr>
          <a:xfrm>
            <a:off x="856604" y="5862795"/>
            <a:ext cx="8310965" cy="461665"/>
          </a:xfrm>
          <a:prstGeom prst="rect">
            <a:avLst/>
          </a:prstGeom>
          <a:noFill/>
        </p:spPr>
        <p:txBody>
          <a:bodyPr wrap="square">
            <a:spAutoFit/>
          </a:bodyPr>
          <a:lstStyle/>
          <a:p>
            <a:pPr algn="just">
              <a:spcAft>
                <a:spcPts val="1000"/>
              </a:spcAft>
            </a:pPr>
            <a:r>
              <a:rPr lang="et-EE" sz="2400" i="1" dirty="0">
                <a:effectLst/>
                <a:latin typeface="Calibri" panose="020F0502020204030204" pitchFamily="34" charset="0"/>
                <a:ea typeface="Calibri" panose="020F0502020204030204" pitchFamily="34" charset="0"/>
                <a:cs typeface="Times New Roman" panose="02020603050405020304" pitchFamily="18" charset="0"/>
              </a:rPr>
              <a:t>Bioloogilise fosforiärastuse </a:t>
            </a:r>
            <a:r>
              <a:rPr lang="et-EE" sz="2400" i="1" dirty="0" err="1">
                <a:effectLst/>
                <a:latin typeface="Calibri" panose="020F0502020204030204" pitchFamily="34" charset="0"/>
                <a:ea typeface="Calibri" panose="020F0502020204030204" pitchFamily="34" charset="0"/>
                <a:cs typeface="Times New Roman" panose="02020603050405020304" pitchFamily="18" charset="0"/>
              </a:rPr>
              <a:t>Phoredox</a:t>
            </a:r>
            <a:r>
              <a:rPr lang="et-EE" sz="2400" i="1" dirty="0">
                <a:effectLst/>
                <a:latin typeface="Calibri" panose="020F0502020204030204" pitchFamily="34" charset="0"/>
                <a:ea typeface="Calibri" panose="020F0502020204030204" pitchFamily="34" charset="0"/>
                <a:cs typeface="Times New Roman" panose="02020603050405020304" pitchFamily="18" charset="0"/>
              </a:rPr>
              <a:t> (A/O) tehnoloogiaskeem.</a:t>
            </a:r>
            <a:endParaRPr lang="en-EE"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108063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2114</Words>
  <Application>Microsoft Macintosh PowerPoint</Application>
  <PresentationFormat>Widescreen</PresentationFormat>
  <Paragraphs>138</Paragraphs>
  <Slides>18</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18</vt:i4>
      </vt:variant>
    </vt:vector>
  </HeadingPairs>
  <TitlesOfParts>
    <vt:vector size="28" baseType="lpstr">
      <vt:lpstr>Arial</vt:lpstr>
      <vt:lpstr>Calibri</vt:lpstr>
      <vt:lpstr>Calibri Light</vt:lpstr>
      <vt:lpstr>Cambria Math</vt:lpstr>
      <vt:lpstr>Open Sans</vt:lpstr>
      <vt:lpstr>Open Sans bold</vt:lpstr>
      <vt:lpstr>Open Sans semibold</vt:lpstr>
      <vt:lpstr>Symbol</vt:lpstr>
      <vt:lpstr>Office Theme</vt:lpstr>
      <vt:lpstr>Kantoorthema</vt:lpstr>
      <vt:lpstr>Sissejuhatus reoveepuhastusse</vt:lpstr>
      <vt:lpstr>Fosforiärastuse motivaatorid</vt:lpstr>
      <vt:lpstr>Fosforivormid</vt:lpstr>
      <vt:lpstr>Fosforiärastuse põhimõtted (1)</vt:lpstr>
      <vt:lpstr>Fosforiärastuse põhimõtted (2)</vt:lpstr>
      <vt:lpstr>Fosforibilanss</vt:lpstr>
      <vt:lpstr>Bioloogiline fosforiärastus</vt:lpstr>
      <vt:lpstr>Bioloogilise fosforiärastuse piirangud</vt:lpstr>
      <vt:lpstr>Bioloogilise puhastus enamlevinud lahendused (1)</vt:lpstr>
      <vt:lpstr>Bioloogilise puhastus enamlevinud lahendused (2)</vt:lpstr>
      <vt:lpstr>Bioloogilise puhastus enamlevinud lahendused (3)</vt:lpstr>
      <vt:lpstr>Bioloogilise puhastus enamlevinud lahendused (4)</vt:lpstr>
      <vt:lpstr>Keemiline fosforiärastus</vt:lpstr>
      <vt:lpstr>Koagulandid</vt:lpstr>
      <vt:lpstr>Keemilise fosforiärastuse kasutamine (1)</vt:lpstr>
      <vt:lpstr>Keemilise fosforiärastuse kasutamine (2)</vt:lpstr>
      <vt:lpstr>Erinevate fosforiärastustehnoloogiate võrdlus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Sissejuhatus reoveepuhastusse</dc:title>
  <dc:creator>Erki Lember</dc:creator>
  <cp:lastModifiedBy>Erki Lember</cp:lastModifiedBy>
  <cp:revision>12</cp:revision>
  <dcterms:created xsi:type="dcterms:W3CDTF">2023-09-05T08:30:28Z</dcterms:created>
  <dcterms:modified xsi:type="dcterms:W3CDTF">2023-10-09T10:44:20Z</dcterms:modified>
</cp:coreProperties>
</file>