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87" r:id="rId4"/>
    <p:sldId id="289" r:id="rId5"/>
    <p:sldId id="296" r:id="rId6"/>
    <p:sldId id="297" r:id="rId7"/>
    <p:sldId id="298" r:id="rId8"/>
    <p:sldId id="295" r:id="rId9"/>
    <p:sldId id="303" r:id="rId10"/>
    <p:sldId id="304" r:id="rId11"/>
    <p:sldId id="305" r:id="rId12"/>
    <p:sldId id="306" r:id="rId13"/>
    <p:sldId id="307" r:id="rId14"/>
    <p:sldId id="299" r:id="rId15"/>
    <p:sldId id="300" r:id="rId16"/>
    <p:sldId id="301" r:id="rId17"/>
    <p:sldId id="302" r:id="rId18"/>
    <p:sldId id="290" r:id="rId19"/>
    <p:sldId id="291" r:id="rId20"/>
    <p:sldId id="292" r:id="rId21"/>
    <p:sldId id="293" r:id="rId22"/>
    <p:sldId id="294" r:id="rId23"/>
    <p:sldId id="288" r:id="rId24"/>
    <p:sldId id="286" r:id="rId25"/>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32" autoAdjust="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C4D32D-C9D0-4D87-920F-FBDDF3918DDD}" type="datetimeFigureOut">
              <a:rPr lang="et-EE" smtClean="0"/>
              <a:t>15.01.2022</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9E58E-7B40-4F5E-ACBC-38E9942A3949}" type="slidenum">
              <a:rPr lang="et-EE" smtClean="0"/>
              <a:t>‹#›</a:t>
            </a:fld>
            <a:endParaRPr lang="et-EE"/>
          </a:p>
        </p:txBody>
      </p:sp>
    </p:spTree>
    <p:extLst>
      <p:ext uri="{BB962C8B-B14F-4D97-AF65-F5344CB8AC3E}">
        <p14:creationId xmlns:p14="http://schemas.microsoft.com/office/powerpoint/2010/main" val="4277576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51B9E58E-7B40-4F5E-ACBC-38E9942A3949}" type="slidenum">
              <a:rPr lang="et-EE" smtClean="0"/>
              <a:t>1</a:t>
            </a:fld>
            <a:endParaRPr lang="et-EE"/>
          </a:p>
        </p:txBody>
      </p:sp>
    </p:spTree>
    <p:extLst>
      <p:ext uri="{BB962C8B-B14F-4D97-AF65-F5344CB8AC3E}">
        <p14:creationId xmlns:p14="http://schemas.microsoft.com/office/powerpoint/2010/main" val="82833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p:cNvSpPr>
            <a:spLocks noGrp="1"/>
          </p:cNvSpPr>
          <p:nvPr>
            <p:ph type="dt" sz="half" idx="10"/>
          </p:nvPr>
        </p:nvSpPr>
        <p:spPr/>
        <p:txBody>
          <a:bodyPr/>
          <a:lstStyle/>
          <a:p>
            <a:fld id="{6AD0507A-EAF1-4C77-A08D-14A23C01AC42}" type="datetime1">
              <a:rPr lang="et-EE" smtClean="0"/>
              <a:t>15.01.2022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94889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E46BA09F-20CD-40FE-B72D-C879F86A62FE}" type="datetime1">
              <a:rPr lang="et-EE" smtClean="0"/>
              <a:t>15.01.2022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632341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6C487306-0B2A-4123-9FB7-980CDA444AD2}" type="datetime1">
              <a:rPr lang="et-EE" smtClean="0"/>
              <a:t>15.01.2022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0569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201A5618-3CE0-4971-B92D-995576489AA0}" type="datetime1">
              <a:rPr lang="et-EE" smtClean="0"/>
              <a:t>15.01.2022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26033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54B9C4-A4EE-411F-98FC-60C617F71416}" type="datetime1">
              <a:rPr lang="et-EE" smtClean="0"/>
              <a:t>15.01.2022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620420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p:cNvSpPr>
            <a:spLocks noGrp="1"/>
          </p:cNvSpPr>
          <p:nvPr>
            <p:ph type="dt" sz="half" idx="10"/>
          </p:nvPr>
        </p:nvSpPr>
        <p:spPr/>
        <p:txBody>
          <a:bodyPr/>
          <a:lstStyle/>
          <a:p>
            <a:fld id="{EB804FF2-0948-4282-A83E-0318E854069F}" type="datetime1">
              <a:rPr lang="et-EE" smtClean="0"/>
              <a:t>15.01.2022</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180958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p:cNvSpPr>
            <a:spLocks noGrp="1"/>
          </p:cNvSpPr>
          <p:nvPr>
            <p:ph type="dt" sz="half" idx="10"/>
          </p:nvPr>
        </p:nvSpPr>
        <p:spPr/>
        <p:txBody>
          <a:bodyPr/>
          <a:lstStyle/>
          <a:p>
            <a:fld id="{2BC977A8-D0AB-4A76-8DBA-68A222644975}" type="datetime1">
              <a:rPr lang="et-EE" smtClean="0"/>
              <a:t>15.01.2022</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03130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Date Placeholder 2"/>
          <p:cNvSpPr>
            <a:spLocks noGrp="1"/>
          </p:cNvSpPr>
          <p:nvPr>
            <p:ph type="dt" sz="half" idx="10"/>
          </p:nvPr>
        </p:nvSpPr>
        <p:spPr/>
        <p:txBody>
          <a:bodyPr/>
          <a:lstStyle/>
          <a:p>
            <a:fld id="{6D550D79-6679-4899-99AA-3011FFE7406A}" type="datetime1">
              <a:rPr lang="et-EE" smtClean="0"/>
              <a:t>15.01.2022</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101544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8F8B9-3807-46DF-9BD1-4BA41B29FEB8}" type="datetime1">
              <a:rPr lang="et-EE" smtClean="0"/>
              <a:t>15.01.2022</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35494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9807EA-9410-4CED-8B9C-274123F55A23}" type="datetime1">
              <a:rPr lang="et-EE" smtClean="0"/>
              <a:t>15.01.2022</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56097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580321-2796-47D9-B1A3-6295C0487DCC}" type="datetime1">
              <a:rPr lang="et-EE" smtClean="0"/>
              <a:t>15.01.2022</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67335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4C592-C69E-48B9-B923-D2F4CB299F28}" type="datetime1">
              <a:rPr lang="et-EE" smtClean="0"/>
              <a:t>15.01.2022</a:t>
            </a:fld>
            <a:endParaRPr lang="et-E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7DF20-810F-4467-8B19-DD29754A94D9}" type="slidenum">
              <a:rPr lang="et-EE" smtClean="0"/>
              <a:t>‹#›</a:t>
            </a:fld>
            <a:endParaRPr lang="et-EE"/>
          </a:p>
        </p:txBody>
      </p:sp>
    </p:spTree>
    <p:extLst>
      <p:ext uri="{BB962C8B-B14F-4D97-AF65-F5344CB8AC3E}">
        <p14:creationId xmlns:p14="http://schemas.microsoft.com/office/powerpoint/2010/main" val="2643721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artleby.com/essay/Reasons-of-Government-Intervention-in-Transportation-Industry-F3VAAJA573U4Z" TargetMode="External"/><Relationship Id="rId2" Type="http://schemas.openxmlformats.org/officeDocument/2006/relationships/hyperlink" Target="https://ec.europa.eu/eurostat/statistics-explained/index.php?title=File:TEN-T_core_network_corridors_(freight_and_passenger)-RYB18.png" TargetMode="External"/><Relationship Id="rId1" Type="http://schemas.openxmlformats.org/officeDocument/2006/relationships/slideLayout" Target="../slideLayouts/slideLayout2.xml"/><Relationship Id="rId6" Type="http://schemas.openxmlformats.org/officeDocument/2006/relationships/hyperlink" Target="https://emerging-europe.com/news/baltic-railways-are-picking-up-speed-slowly/" TargetMode="External"/><Relationship Id="rId5" Type="http://schemas.openxmlformats.org/officeDocument/2006/relationships/hyperlink" Target="https://www.eltis.org/in-brief/news/estonias-free-county-public-transport-did-not-fulfill-goals" TargetMode="External"/><Relationship Id="rId4" Type="http://schemas.openxmlformats.org/officeDocument/2006/relationships/hyperlink" Target="https://www.tallinn.ee/eng/freepublictransport/About-free-public-transport-in-Tallin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603467" y="4741948"/>
            <a:ext cx="7022475" cy="983485"/>
          </a:xfrm>
        </p:spPr>
        <p:txBody>
          <a:bodyPr>
            <a:normAutofit fontScale="90000"/>
          </a:bodyPr>
          <a:lstStyle/>
          <a:p>
            <a:r>
              <a:rPr lang="et-EE" sz="4000" b="1" dirty="0">
                <a:solidFill>
                  <a:srgbClr val="FFFFFF"/>
                </a:solidFill>
              </a:rPr>
              <a:t>State </a:t>
            </a:r>
            <a:r>
              <a:rPr lang="et-EE" sz="4000" b="1" dirty="0" err="1">
                <a:solidFill>
                  <a:srgbClr val="FFFFFF"/>
                </a:solidFill>
              </a:rPr>
              <a:t>intervention</a:t>
            </a:r>
            <a:r>
              <a:rPr lang="et-EE" sz="4000" b="1" dirty="0">
                <a:solidFill>
                  <a:srgbClr val="FFFFFF"/>
                </a:solidFill>
              </a:rPr>
              <a:t> in transport market </a:t>
            </a:r>
            <a:r>
              <a:rPr lang="et-EE" sz="4000" b="1" dirty="0" err="1">
                <a:solidFill>
                  <a:srgbClr val="FFFFFF"/>
                </a:solidFill>
              </a:rPr>
              <a:t>regulation</a:t>
            </a:r>
            <a:endParaRPr lang="et-EE" sz="4000" b="1" dirty="0">
              <a:solidFill>
                <a:srgbClr val="FFFFFF"/>
              </a:solidFill>
            </a:endParaRPr>
          </a:p>
        </p:txBody>
      </p:sp>
      <p:sp>
        <p:nvSpPr>
          <p:cNvPr id="3" name="Subtitle 2"/>
          <p:cNvSpPr>
            <a:spLocks noGrp="1"/>
          </p:cNvSpPr>
          <p:nvPr>
            <p:ph type="subTitle" idx="1"/>
          </p:nvPr>
        </p:nvSpPr>
        <p:spPr>
          <a:xfrm>
            <a:off x="4603468" y="5839017"/>
            <a:ext cx="6829520" cy="403749"/>
          </a:xfrm>
        </p:spPr>
        <p:txBody>
          <a:bodyPr>
            <a:normAutofit/>
          </a:bodyPr>
          <a:lstStyle/>
          <a:p>
            <a:pPr algn="l"/>
            <a:r>
              <a:rPr lang="et-EE" sz="1800" dirty="0">
                <a:solidFill>
                  <a:srgbClr val="E7E6E6"/>
                </a:solidFill>
              </a:rPr>
              <a:t>Kati Nõuakas, 2022</a:t>
            </a:r>
          </a:p>
        </p:txBody>
      </p:sp>
      <p:pic>
        <p:nvPicPr>
          <p:cNvPr id="5" name="Picture 4" descr="TTK-logo-2013-v-kakskeelne">
            <a:extLst>
              <a:ext uri="{FF2B5EF4-FFF2-40B4-BE49-F238E27FC236}">
                <a16:creationId xmlns:a16="http://schemas.microsoft.com/office/drawing/2014/main" id="{8B792065-60F2-49CC-9A10-2C7D03BAAED5}"/>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53125" y="2145178"/>
            <a:ext cx="3521265" cy="889845"/>
          </a:xfrm>
          <a:prstGeom prst="rect">
            <a:avLst/>
          </a:prstGeom>
          <a:noFill/>
        </p:spPr>
      </p:pic>
      <p:pic>
        <p:nvPicPr>
          <p:cNvPr id="6" name="Picture 5" descr="https://www.google.com/url?hl=et&amp;q=http://www.hamk.fi/tietoa-hamkista/viestintamateriaali/Documents/HAMK_yhdistelma_vari_72.jpg&amp;source=gmail&amp;ust=1492935625450000&amp;usg=AFQjCNEB1gIahQoLExuMZmg51jaSw_Wnfg">
            <a:extLst>
              <a:ext uri="{FF2B5EF4-FFF2-40B4-BE49-F238E27FC236}">
                <a16:creationId xmlns:a16="http://schemas.microsoft.com/office/drawing/2014/main" id="{2A404A32-9637-4EDB-9F2F-25EBB9285340}"/>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4665016" y="2253006"/>
            <a:ext cx="2801014" cy="782018"/>
          </a:xfrm>
          <a:prstGeom prst="rect">
            <a:avLst/>
          </a:prstGeom>
          <a:noFill/>
        </p:spPr>
      </p:pic>
      <p:pic>
        <p:nvPicPr>
          <p:cNvPr id="8" name="Picture 2" descr="Infrastructure development | EUROPEAN INNOVATION PARTNERSHIP">
            <a:extLst>
              <a:ext uri="{FF2B5EF4-FFF2-40B4-BE49-F238E27FC236}">
                <a16:creationId xmlns:a16="http://schemas.microsoft.com/office/drawing/2014/main" id="{E7FB9AC7-CFDD-48D5-B05F-6D003086E8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91427" y="4577975"/>
            <a:ext cx="3444662" cy="1911786"/>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Connector 58">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descr="http://www.tsi.lv/sites/default/files/editor/images/logotsi/logo_h_eng_rgb.png">
            <a:extLst>
              <a:ext uri="{FF2B5EF4-FFF2-40B4-BE49-F238E27FC236}">
                <a16:creationId xmlns:a16="http://schemas.microsoft.com/office/drawing/2014/main" id="{3FA1839F-E8CC-4CB4-9531-FA165BF2BC00}"/>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8082416" y="2145178"/>
            <a:ext cx="3248603" cy="889845"/>
          </a:xfrm>
          <a:prstGeom prst="rect">
            <a:avLst/>
          </a:prstGeom>
          <a:noFill/>
        </p:spPr>
      </p:pic>
      <p:pic>
        <p:nvPicPr>
          <p:cNvPr id="26" name="Picture 25" descr="Icon&#10;&#10;Description automatically generated">
            <a:extLst>
              <a:ext uri="{FF2B5EF4-FFF2-40B4-BE49-F238E27FC236}">
                <a16:creationId xmlns:a16="http://schemas.microsoft.com/office/drawing/2014/main" id="{27AD4934-55A3-4FE3-8070-336BA956E0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5959" y="380198"/>
            <a:ext cx="1440082" cy="1336733"/>
          </a:xfrm>
          <a:prstGeom prst="rect">
            <a:avLst/>
          </a:prstGeom>
        </p:spPr>
      </p:pic>
      <p:pic>
        <p:nvPicPr>
          <p:cNvPr id="14" name="Picture 13" descr="Logo, company name&#10;&#10;Description automatically generated">
            <a:extLst>
              <a:ext uri="{FF2B5EF4-FFF2-40B4-BE49-F238E27FC236}">
                <a16:creationId xmlns:a16="http://schemas.microsoft.com/office/drawing/2014/main" id="{45254AC7-A7B5-4AA4-8AC8-43C2205723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9136" y="3362901"/>
            <a:ext cx="3022308" cy="913525"/>
          </a:xfrm>
          <a:prstGeom prst="rect">
            <a:avLst/>
          </a:prstGeom>
        </p:spPr>
      </p:pic>
      <p:sp>
        <p:nvSpPr>
          <p:cNvPr id="4" name="Slide Number Placeholder 3">
            <a:extLst>
              <a:ext uri="{FF2B5EF4-FFF2-40B4-BE49-F238E27FC236}">
                <a16:creationId xmlns:a16="http://schemas.microsoft.com/office/drawing/2014/main" id="{C167C1B4-AB62-48E3-A791-4626F73CF834}"/>
              </a:ext>
            </a:extLst>
          </p:cNvPr>
          <p:cNvSpPr>
            <a:spLocks noGrp="1"/>
          </p:cNvSpPr>
          <p:nvPr>
            <p:ph type="sldNum" sz="quarter" idx="12"/>
          </p:nvPr>
        </p:nvSpPr>
        <p:spPr/>
        <p:txBody>
          <a:bodyPr/>
          <a:lstStyle/>
          <a:p>
            <a:fld id="{0017DF20-810F-4467-8B19-DD29754A94D9}" type="slidenum">
              <a:rPr lang="et-EE" smtClean="0"/>
              <a:t>1</a:t>
            </a:fld>
            <a:endParaRPr lang="et-EE"/>
          </a:p>
        </p:txBody>
      </p:sp>
    </p:spTree>
    <p:extLst>
      <p:ext uri="{BB962C8B-B14F-4D97-AF65-F5344CB8AC3E}">
        <p14:creationId xmlns:p14="http://schemas.microsoft.com/office/powerpoint/2010/main" val="232261618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BE02A-F414-4607-BD7A-2A0A46F57F0A}"/>
              </a:ext>
            </a:extLst>
          </p:cNvPr>
          <p:cNvSpPr>
            <a:spLocks noGrp="1"/>
          </p:cNvSpPr>
          <p:nvPr>
            <p:ph type="title"/>
          </p:nvPr>
        </p:nvSpPr>
        <p:spPr/>
        <p:txBody>
          <a:bodyPr/>
          <a:lstStyle/>
          <a:p>
            <a:r>
              <a:rPr lang="et-EE" dirty="0" err="1"/>
              <a:t>Policy</a:t>
            </a:r>
            <a:r>
              <a:rPr lang="et-EE" dirty="0"/>
              <a:t> Instruments (2):</a:t>
            </a:r>
          </a:p>
        </p:txBody>
      </p:sp>
      <p:sp>
        <p:nvSpPr>
          <p:cNvPr id="3" name="Content Placeholder 2">
            <a:extLst>
              <a:ext uri="{FF2B5EF4-FFF2-40B4-BE49-F238E27FC236}">
                <a16:creationId xmlns:a16="http://schemas.microsoft.com/office/drawing/2014/main" id="{8447BED6-6972-438F-AA80-0F2042E01E25}"/>
              </a:ext>
            </a:extLst>
          </p:cNvPr>
          <p:cNvSpPr>
            <a:spLocks noGrp="1"/>
          </p:cNvSpPr>
          <p:nvPr>
            <p:ph idx="1"/>
          </p:nvPr>
        </p:nvSpPr>
        <p:spPr>
          <a:xfrm>
            <a:off x="838200" y="1584259"/>
            <a:ext cx="10935478" cy="4954653"/>
          </a:xfrm>
        </p:spPr>
        <p:txBody>
          <a:bodyPr>
            <a:noAutofit/>
          </a:bodyPr>
          <a:lstStyle/>
          <a:p>
            <a:pPr algn="l">
              <a:buFont typeface="Arial" panose="020B0604020202020204" pitchFamily="34" charset="0"/>
              <a:buChar char="•"/>
            </a:pPr>
            <a:r>
              <a:rPr lang="en-US" sz="1800" b="1" i="0" dirty="0">
                <a:solidFill>
                  <a:srgbClr val="454545"/>
                </a:solidFill>
                <a:effectLst/>
              </a:rPr>
              <a:t>Regulatory control</a:t>
            </a:r>
            <a:r>
              <a:rPr lang="en-US" sz="1800" b="0" i="0" dirty="0">
                <a:solidFill>
                  <a:srgbClr val="454545"/>
                </a:solidFill>
                <a:effectLst/>
              </a:rPr>
              <a:t> represents a means of influencing the shape of transportation that is widely employed. By setting up public agencies to oversee particular sections of the transport industry, governments can influence the entire character and performance of the industry. The agencies may exert control on entry and exit, controlling which firms can offer transportation services, at what prices, to which markets. Environmental regulations are also important factors shaping the provision, construction, maintenance, and operation of transportation infrastructures. Thus, while private firms may offer the actual services, the regulator plays a determining role. Regulatory agencies in the US, such as the Civil Aeronautics Board, played a critical role in shaping the US airline industry for decades.</a:t>
            </a:r>
          </a:p>
          <a:p>
            <a:pPr algn="l">
              <a:buFont typeface="Arial" panose="020B0604020202020204" pitchFamily="34" charset="0"/>
              <a:buChar char="•"/>
            </a:pPr>
            <a:r>
              <a:rPr lang="en-US" sz="1800" b="0" i="0" dirty="0">
                <a:solidFill>
                  <a:srgbClr val="454545"/>
                </a:solidFill>
                <a:effectLst/>
              </a:rPr>
              <a:t>Many governments are major promoters of </a:t>
            </a:r>
            <a:r>
              <a:rPr lang="en-US" sz="1800" b="1" i="0" dirty="0">
                <a:solidFill>
                  <a:srgbClr val="454545"/>
                </a:solidFill>
                <a:effectLst/>
              </a:rPr>
              <a:t>research and development</a:t>
            </a:r>
            <a:r>
              <a:rPr lang="en-US" sz="1800" b="0" i="0" dirty="0">
                <a:solidFill>
                  <a:srgbClr val="454545"/>
                </a:solidFill>
                <a:effectLst/>
              </a:rPr>
              <a:t> in transportation. Government research laboratories are direct products of state investments in R&amp;D, and much university and industry R&amp;D is sustained by government contracts and programs. The outcomes of this research are extremely important to the industry. It is a vital source for innovation and the development of new technologies. Besides, educational institutions that are commonly funded by public resources provide operators, managers, and analysts for the private transport sector.</a:t>
            </a:r>
          </a:p>
          <a:p>
            <a:endParaRPr lang="et-EE" sz="1800" dirty="0"/>
          </a:p>
        </p:txBody>
      </p:sp>
      <p:sp>
        <p:nvSpPr>
          <p:cNvPr id="4" name="Slide Number Placeholder 3">
            <a:extLst>
              <a:ext uri="{FF2B5EF4-FFF2-40B4-BE49-F238E27FC236}">
                <a16:creationId xmlns:a16="http://schemas.microsoft.com/office/drawing/2014/main" id="{AF02CD04-E984-4006-AA20-ACFC04822662}"/>
              </a:ext>
            </a:extLst>
          </p:cNvPr>
          <p:cNvSpPr>
            <a:spLocks noGrp="1"/>
          </p:cNvSpPr>
          <p:nvPr>
            <p:ph type="sldNum" sz="quarter" idx="12"/>
          </p:nvPr>
        </p:nvSpPr>
        <p:spPr/>
        <p:txBody>
          <a:bodyPr/>
          <a:lstStyle/>
          <a:p>
            <a:fld id="{0017DF20-810F-4467-8B19-DD29754A94D9}" type="slidenum">
              <a:rPr lang="et-EE" smtClean="0"/>
              <a:t>10</a:t>
            </a:fld>
            <a:endParaRPr lang="et-EE"/>
          </a:p>
        </p:txBody>
      </p:sp>
      <p:sp>
        <p:nvSpPr>
          <p:cNvPr id="5" name="Footer Placeholder 4">
            <a:extLst>
              <a:ext uri="{FF2B5EF4-FFF2-40B4-BE49-F238E27FC236}">
                <a16:creationId xmlns:a16="http://schemas.microsoft.com/office/drawing/2014/main" id="{C60A2756-8FA2-4C6E-B72D-CD73D3221DC7}"/>
              </a:ext>
            </a:extLst>
          </p:cNvPr>
          <p:cNvSpPr>
            <a:spLocks noGrp="1"/>
          </p:cNvSpPr>
          <p:nvPr>
            <p:ph type="ftr" sz="quarter" idx="11"/>
          </p:nvPr>
        </p:nvSpPr>
        <p:spPr>
          <a:xfrm>
            <a:off x="2248678" y="6356350"/>
            <a:ext cx="5904722" cy="365125"/>
          </a:xfrm>
        </p:spPr>
        <p:txBody>
          <a:bodyPr/>
          <a:lstStyle/>
          <a:p>
            <a:r>
              <a:rPr lang="et-EE" dirty="0"/>
              <a:t>https://transportgeography.org/contents/chapter9/nature-transport-policy/</a:t>
            </a:r>
          </a:p>
        </p:txBody>
      </p:sp>
    </p:spTree>
    <p:extLst>
      <p:ext uri="{BB962C8B-B14F-4D97-AF65-F5344CB8AC3E}">
        <p14:creationId xmlns:p14="http://schemas.microsoft.com/office/powerpoint/2010/main" val="410046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E0D30-5BA7-4D21-AA6A-9CC57C0A9FBB}"/>
              </a:ext>
            </a:extLst>
          </p:cNvPr>
          <p:cNvSpPr>
            <a:spLocks noGrp="1"/>
          </p:cNvSpPr>
          <p:nvPr>
            <p:ph type="title"/>
          </p:nvPr>
        </p:nvSpPr>
        <p:spPr/>
        <p:txBody>
          <a:bodyPr/>
          <a:lstStyle/>
          <a:p>
            <a:r>
              <a:rPr lang="et-EE" dirty="0" err="1"/>
              <a:t>Policy</a:t>
            </a:r>
            <a:r>
              <a:rPr lang="et-EE" dirty="0"/>
              <a:t> Instruments (3):</a:t>
            </a:r>
          </a:p>
        </p:txBody>
      </p:sp>
      <p:sp>
        <p:nvSpPr>
          <p:cNvPr id="3" name="Content Placeholder 2">
            <a:extLst>
              <a:ext uri="{FF2B5EF4-FFF2-40B4-BE49-F238E27FC236}">
                <a16:creationId xmlns:a16="http://schemas.microsoft.com/office/drawing/2014/main" id="{74FA7D32-94C0-48B4-A0C1-9A900329B738}"/>
              </a:ext>
            </a:extLst>
          </p:cNvPr>
          <p:cNvSpPr>
            <a:spLocks noGrp="1"/>
          </p:cNvSpPr>
          <p:nvPr>
            <p:ph idx="1"/>
          </p:nvPr>
        </p:nvSpPr>
        <p:spPr/>
        <p:txBody>
          <a:bodyPr>
            <a:normAutofit lnSpcReduction="10000"/>
          </a:bodyPr>
          <a:lstStyle/>
          <a:p>
            <a:pPr algn="l">
              <a:buFont typeface="Arial" panose="020B0604020202020204" pitchFamily="34" charset="0"/>
              <a:buChar char="•"/>
            </a:pPr>
            <a:r>
              <a:rPr lang="en-US" sz="2800" b="1" i="0" dirty="0">
                <a:solidFill>
                  <a:srgbClr val="454545"/>
                </a:solidFill>
                <a:effectLst/>
              </a:rPr>
              <a:t>Labor regulations</a:t>
            </a:r>
            <a:r>
              <a:rPr lang="en-US" sz="2800" b="0" i="0" dirty="0">
                <a:solidFill>
                  <a:srgbClr val="454545"/>
                </a:solidFill>
                <a:effectLst/>
              </a:rPr>
              <a:t> pertaining to conditions of employment, training, and certification may not be directed purposefully at influencing transport. Still, as a policy, they may exert a significant effect on the industry since it has an impact on its operating costs.</a:t>
            </a:r>
          </a:p>
          <a:p>
            <a:pPr algn="l">
              <a:buFont typeface="Arial" panose="020B0604020202020204" pitchFamily="34" charset="0"/>
              <a:buChar char="•"/>
            </a:pPr>
            <a:r>
              <a:rPr lang="en-US" sz="2800" b="1" i="0" dirty="0">
                <a:solidFill>
                  <a:srgbClr val="454545"/>
                </a:solidFill>
                <a:effectLst/>
              </a:rPr>
              <a:t>Safety and operating standards</a:t>
            </a:r>
            <a:r>
              <a:rPr lang="en-US" sz="2800" b="0" i="0" dirty="0">
                <a:solidFill>
                  <a:srgbClr val="454545"/>
                </a:solidFill>
                <a:effectLst/>
              </a:rPr>
              <a:t>, such as speed limits, may have a similar effect. The restrictions on limiting the number of hours a truck driver may work may be instituted for safety reasons and for enhancing the working conditions of drivers. Still, they shape the economics of truck transport. In the same fashion, speed limits help fix the distance of daily trips that one driver may undertake, thereby shaping the rate structure of the trucking industry.</a:t>
            </a:r>
          </a:p>
          <a:p>
            <a:endParaRPr lang="et-EE" dirty="0"/>
          </a:p>
        </p:txBody>
      </p:sp>
      <p:sp>
        <p:nvSpPr>
          <p:cNvPr id="4" name="Slide Number Placeholder 3">
            <a:extLst>
              <a:ext uri="{FF2B5EF4-FFF2-40B4-BE49-F238E27FC236}">
                <a16:creationId xmlns:a16="http://schemas.microsoft.com/office/drawing/2014/main" id="{EE78E75C-51BC-4B5A-A0B1-C40136B363C2}"/>
              </a:ext>
            </a:extLst>
          </p:cNvPr>
          <p:cNvSpPr>
            <a:spLocks noGrp="1"/>
          </p:cNvSpPr>
          <p:nvPr>
            <p:ph type="sldNum" sz="quarter" idx="12"/>
          </p:nvPr>
        </p:nvSpPr>
        <p:spPr/>
        <p:txBody>
          <a:bodyPr/>
          <a:lstStyle/>
          <a:p>
            <a:fld id="{0017DF20-810F-4467-8B19-DD29754A94D9}" type="slidenum">
              <a:rPr lang="et-EE" smtClean="0"/>
              <a:t>11</a:t>
            </a:fld>
            <a:endParaRPr lang="et-EE"/>
          </a:p>
        </p:txBody>
      </p:sp>
      <p:sp>
        <p:nvSpPr>
          <p:cNvPr id="5" name="Footer Placeholder 4">
            <a:extLst>
              <a:ext uri="{FF2B5EF4-FFF2-40B4-BE49-F238E27FC236}">
                <a16:creationId xmlns:a16="http://schemas.microsoft.com/office/drawing/2014/main" id="{474742FB-5581-4897-A641-B48BD1DCB10A}"/>
              </a:ext>
            </a:extLst>
          </p:cNvPr>
          <p:cNvSpPr>
            <a:spLocks noGrp="1"/>
          </p:cNvSpPr>
          <p:nvPr>
            <p:ph type="ftr" sz="quarter" idx="11"/>
          </p:nvPr>
        </p:nvSpPr>
        <p:spPr>
          <a:xfrm>
            <a:off x="2034073" y="6356350"/>
            <a:ext cx="6119327" cy="365125"/>
          </a:xfrm>
        </p:spPr>
        <p:txBody>
          <a:bodyPr/>
          <a:lstStyle/>
          <a:p>
            <a:r>
              <a:rPr lang="et-EE" dirty="0"/>
              <a:t>https://transportgeography.org/contents/chapter9/nature-transport-policy/</a:t>
            </a:r>
          </a:p>
        </p:txBody>
      </p:sp>
    </p:spTree>
    <p:extLst>
      <p:ext uri="{BB962C8B-B14F-4D97-AF65-F5344CB8AC3E}">
        <p14:creationId xmlns:p14="http://schemas.microsoft.com/office/powerpoint/2010/main" val="3475409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estonia train estonia railways">
            <a:extLst>
              <a:ext uri="{FF2B5EF4-FFF2-40B4-BE49-F238E27FC236}">
                <a16:creationId xmlns:a16="http://schemas.microsoft.com/office/drawing/2014/main" id="{97A3B8C3-F1C7-44DF-B70E-E0C0C3C9CC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88"/>
          <a:stretch/>
        </p:blipFill>
        <p:spPr bwMode="auto">
          <a:xfrm>
            <a:off x="-354563" y="-91093"/>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1"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018209-249B-4255-9F07-6087235A7871}"/>
              </a:ext>
            </a:extLst>
          </p:cNvPr>
          <p:cNvSpPr>
            <a:spLocks noGrp="1"/>
          </p:cNvSpPr>
          <p:nvPr>
            <p:ph type="title"/>
          </p:nvPr>
        </p:nvSpPr>
        <p:spPr>
          <a:xfrm>
            <a:off x="7531610" y="365125"/>
            <a:ext cx="3822189" cy="1899912"/>
          </a:xfrm>
        </p:spPr>
        <p:txBody>
          <a:bodyPr>
            <a:normAutofit/>
          </a:bodyPr>
          <a:lstStyle/>
          <a:p>
            <a:r>
              <a:rPr lang="et-EE" sz="4000"/>
              <a:t>Policy Development:</a:t>
            </a:r>
          </a:p>
        </p:txBody>
      </p:sp>
      <p:sp>
        <p:nvSpPr>
          <p:cNvPr id="3" name="Content Placeholder 2">
            <a:extLst>
              <a:ext uri="{FF2B5EF4-FFF2-40B4-BE49-F238E27FC236}">
                <a16:creationId xmlns:a16="http://schemas.microsoft.com/office/drawing/2014/main" id="{17FAEF93-38A7-4123-A961-F7023B509A17}"/>
              </a:ext>
            </a:extLst>
          </p:cNvPr>
          <p:cNvSpPr>
            <a:spLocks noGrp="1"/>
          </p:cNvSpPr>
          <p:nvPr>
            <p:ph idx="1"/>
          </p:nvPr>
        </p:nvSpPr>
        <p:spPr>
          <a:xfrm>
            <a:off x="8686801" y="2019299"/>
            <a:ext cx="3275822" cy="4086225"/>
          </a:xfrm>
        </p:spPr>
        <p:txBody>
          <a:bodyPr>
            <a:normAutofit/>
          </a:bodyPr>
          <a:lstStyle/>
          <a:p>
            <a:pPr marL="0" indent="0">
              <a:buNone/>
            </a:pPr>
            <a:r>
              <a:rPr lang="et-EE" sz="2000" dirty="0" err="1"/>
              <a:t>Historical</a:t>
            </a:r>
            <a:r>
              <a:rPr lang="et-EE" sz="2000" dirty="0"/>
              <a:t> </a:t>
            </a:r>
            <a:r>
              <a:rPr lang="et-EE" sz="2000" dirty="0" err="1"/>
              <a:t>examples</a:t>
            </a:r>
            <a:r>
              <a:rPr lang="et-EE" sz="2000" dirty="0"/>
              <a:t> of </a:t>
            </a:r>
            <a:r>
              <a:rPr lang="et-EE" sz="2000" dirty="0" err="1"/>
              <a:t>private</a:t>
            </a:r>
            <a:r>
              <a:rPr lang="et-EE" sz="2000" dirty="0"/>
              <a:t> </a:t>
            </a:r>
            <a:r>
              <a:rPr lang="et-EE" sz="2000" dirty="0" err="1"/>
              <a:t>provision</a:t>
            </a:r>
            <a:r>
              <a:rPr lang="et-EE" sz="2000" dirty="0"/>
              <a:t> </a:t>
            </a:r>
            <a:r>
              <a:rPr lang="et-EE" sz="2000" dirty="0" err="1"/>
              <a:t>include</a:t>
            </a:r>
            <a:r>
              <a:rPr lang="et-EE" sz="2000" dirty="0"/>
              <a:t>:</a:t>
            </a:r>
          </a:p>
          <a:p>
            <a:r>
              <a:rPr lang="et-EE" sz="2000" dirty="0" err="1"/>
              <a:t>Turnpikes</a:t>
            </a:r>
            <a:endParaRPr lang="et-EE" sz="2000" dirty="0"/>
          </a:p>
          <a:p>
            <a:r>
              <a:rPr lang="et-EE" sz="2000" dirty="0" err="1"/>
              <a:t>Canals</a:t>
            </a:r>
            <a:endParaRPr lang="et-EE" sz="2000" dirty="0"/>
          </a:p>
          <a:p>
            <a:r>
              <a:rPr lang="et-EE" sz="2000" dirty="0" err="1"/>
              <a:t>Urban</a:t>
            </a:r>
            <a:r>
              <a:rPr lang="et-EE" sz="2000" dirty="0"/>
              <a:t> </a:t>
            </a:r>
            <a:r>
              <a:rPr lang="et-EE" sz="2000" dirty="0" err="1"/>
              <a:t>transit</a:t>
            </a:r>
            <a:endParaRPr lang="et-EE" sz="2000" dirty="0"/>
          </a:p>
          <a:p>
            <a:r>
              <a:rPr lang="et-EE" sz="2000" dirty="0" err="1"/>
              <a:t>Ships</a:t>
            </a:r>
            <a:endParaRPr lang="et-EE" sz="2000" dirty="0"/>
          </a:p>
          <a:p>
            <a:r>
              <a:rPr lang="et-EE" sz="2000" dirty="0" err="1"/>
              <a:t>Railways</a:t>
            </a:r>
            <a:endParaRPr lang="et-EE" sz="2000" dirty="0"/>
          </a:p>
        </p:txBody>
      </p:sp>
      <p:sp>
        <p:nvSpPr>
          <p:cNvPr id="4" name="Slide Number Placeholder 3">
            <a:extLst>
              <a:ext uri="{FF2B5EF4-FFF2-40B4-BE49-F238E27FC236}">
                <a16:creationId xmlns:a16="http://schemas.microsoft.com/office/drawing/2014/main" id="{6FDFF832-CDB0-4234-AC80-68EEB5180EC0}"/>
              </a:ext>
            </a:extLst>
          </p:cNvPr>
          <p:cNvSpPr>
            <a:spLocks noGrp="1"/>
          </p:cNvSpPr>
          <p:nvPr>
            <p:ph type="sldNum" sz="quarter" idx="12"/>
          </p:nvPr>
        </p:nvSpPr>
        <p:spPr>
          <a:xfrm>
            <a:off x="8610600" y="6356350"/>
            <a:ext cx="2743200" cy="365125"/>
          </a:xfrm>
        </p:spPr>
        <p:txBody>
          <a:bodyPr>
            <a:normAutofit/>
          </a:bodyPr>
          <a:lstStyle/>
          <a:p>
            <a:pPr>
              <a:spcAft>
                <a:spcPts val="600"/>
              </a:spcAft>
            </a:pPr>
            <a:fld id="{0017DF20-810F-4467-8B19-DD29754A94D9}" type="slidenum">
              <a:rPr lang="et-EE" smtClean="0"/>
              <a:pPr>
                <a:spcAft>
                  <a:spcPts val="600"/>
                </a:spcAft>
              </a:pPr>
              <a:t>12</a:t>
            </a:fld>
            <a:endParaRPr lang="et-EE"/>
          </a:p>
        </p:txBody>
      </p:sp>
      <p:sp>
        <p:nvSpPr>
          <p:cNvPr id="5" name="Footer Placeholder 4">
            <a:extLst>
              <a:ext uri="{FF2B5EF4-FFF2-40B4-BE49-F238E27FC236}">
                <a16:creationId xmlns:a16="http://schemas.microsoft.com/office/drawing/2014/main" id="{73EB64D8-2A09-4E12-A599-AF27AC008183}"/>
              </a:ext>
            </a:extLst>
          </p:cNvPr>
          <p:cNvSpPr>
            <a:spLocks noGrp="1"/>
          </p:cNvSpPr>
          <p:nvPr>
            <p:ph type="ftr" sz="quarter" idx="11"/>
          </p:nvPr>
        </p:nvSpPr>
        <p:spPr>
          <a:xfrm>
            <a:off x="5262465" y="6333024"/>
            <a:ext cx="5760128" cy="365125"/>
          </a:xfrm>
        </p:spPr>
        <p:txBody>
          <a:bodyPr/>
          <a:lstStyle/>
          <a:p>
            <a:r>
              <a:rPr lang="et-EE" dirty="0"/>
              <a:t>https://emerging-europe.com/news/baltic-railways-are-picking-up-speed-slowly/</a:t>
            </a:r>
          </a:p>
        </p:txBody>
      </p:sp>
    </p:spTree>
    <p:extLst>
      <p:ext uri="{BB962C8B-B14F-4D97-AF65-F5344CB8AC3E}">
        <p14:creationId xmlns:p14="http://schemas.microsoft.com/office/powerpoint/2010/main" val="1066353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AACBB-4E0F-4151-A408-6774124134E4}"/>
              </a:ext>
            </a:extLst>
          </p:cNvPr>
          <p:cNvSpPr>
            <a:spLocks noGrp="1"/>
          </p:cNvSpPr>
          <p:nvPr>
            <p:ph type="title"/>
          </p:nvPr>
        </p:nvSpPr>
        <p:spPr/>
        <p:txBody>
          <a:bodyPr/>
          <a:lstStyle/>
          <a:p>
            <a:r>
              <a:rPr lang="et-EE" dirty="0" err="1"/>
              <a:t>Changing</a:t>
            </a:r>
            <a:r>
              <a:rPr lang="et-EE" dirty="0"/>
              <a:t> </a:t>
            </a:r>
            <a:r>
              <a:rPr lang="et-EE" dirty="0" err="1"/>
              <a:t>Nature</a:t>
            </a:r>
            <a:r>
              <a:rPr lang="et-EE" dirty="0"/>
              <a:t> of </a:t>
            </a:r>
            <a:r>
              <a:rPr lang="et-EE" dirty="0" err="1"/>
              <a:t>Policy</a:t>
            </a:r>
            <a:r>
              <a:rPr lang="et-EE" dirty="0"/>
              <a:t> </a:t>
            </a:r>
            <a:r>
              <a:rPr lang="et-EE" dirty="0" err="1"/>
              <a:t>Interventions</a:t>
            </a:r>
            <a:r>
              <a:rPr lang="et-EE" dirty="0"/>
              <a:t>:</a:t>
            </a:r>
          </a:p>
        </p:txBody>
      </p:sp>
      <p:sp>
        <p:nvSpPr>
          <p:cNvPr id="3" name="Content Placeholder 2">
            <a:extLst>
              <a:ext uri="{FF2B5EF4-FFF2-40B4-BE49-F238E27FC236}">
                <a16:creationId xmlns:a16="http://schemas.microsoft.com/office/drawing/2014/main" id="{5DB40445-4015-4A23-91ED-3DB10FCE44C9}"/>
              </a:ext>
            </a:extLst>
          </p:cNvPr>
          <p:cNvSpPr>
            <a:spLocks noGrp="1"/>
          </p:cNvSpPr>
          <p:nvPr>
            <p:ph idx="1"/>
          </p:nvPr>
        </p:nvSpPr>
        <p:spPr/>
        <p:txBody>
          <a:bodyPr>
            <a:normAutofit fontScale="85000" lnSpcReduction="20000"/>
          </a:bodyPr>
          <a:lstStyle/>
          <a:p>
            <a:pPr marL="0" indent="0" algn="l">
              <a:buNone/>
            </a:pPr>
            <a:r>
              <a:rPr lang="en-US" b="0" i="0" dirty="0">
                <a:solidFill>
                  <a:srgbClr val="454545"/>
                </a:solidFill>
                <a:effectLst/>
                <a:latin typeface="Oxygen" panose="02000503000000000000" pitchFamily="2" charset="-70"/>
              </a:rPr>
              <a:t>Controls over monopoly power are still in place, and even in the most liberal of economies, there is still strong evidence of public policy intervention:</a:t>
            </a:r>
          </a:p>
          <a:p>
            <a:pPr algn="l">
              <a:buFont typeface="Arial" panose="020B0604020202020204" pitchFamily="34" charset="0"/>
              <a:buChar char="•"/>
            </a:pPr>
            <a:r>
              <a:rPr lang="en-US" b="1" i="0" dirty="0">
                <a:solidFill>
                  <a:srgbClr val="454545"/>
                </a:solidFill>
                <a:effectLst/>
                <a:latin typeface="Oxygen" panose="02000503000000000000" pitchFamily="2" charset="-70"/>
              </a:rPr>
              <a:t>Ownership of ports and airports</a:t>
            </a:r>
            <a:r>
              <a:rPr lang="en-US" b="0" i="0" dirty="0">
                <a:solidFill>
                  <a:srgbClr val="454545"/>
                </a:solidFill>
                <a:effectLst/>
                <a:latin typeface="Oxygen" panose="02000503000000000000" pitchFamily="2" charset="-70"/>
              </a:rPr>
              <a:t>. Terminals continue to be largely under State or municipal ownership, but concession agreements to private operators are common.</a:t>
            </a:r>
          </a:p>
          <a:p>
            <a:pPr algn="l">
              <a:buFont typeface="Arial" panose="020B0604020202020204" pitchFamily="34" charset="0"/>
              <a:buChar char="•"/>
            </a:pPr>
            <a:r>
              <a:rPr lang="en-US" b="1" i="0" dirty="0">
                <a:solidFill>
                  <a:srgbClr val="454545"/>
                </a:solidFill>
                <a:effectLst/>
                <a:latin typeface="Oxygen" panose="02000503000000000000" pitchFamily="2" charset="-70"/>
              </a:rPr>
              <a:t>Highway provision, upgrade, and maintenance</a:t>
            </a:r>
            <a:r>
              <a:rPr lang="en-US" b="0" i="0" dirty="0">
                <a:solidFill>
                  <a:srgbClr val="454545"/>
                </a:solidFill>
                <a:effectLst/>
                <a:latin typeface="Oxygen" panose="02000503000000000000" pitchFamily="2" charset="-70"/>
              </a:rPr>
              <a:t> remain one of the most significant and enduring commitments of public funds.</a:t>
            </a:r>
          </a:p>
          <a:p>
            <a:pPr algn="l">
              <a:buFont typeface="Arial" panose="020B0604020202020204" pitchFamily="34" charset="0"/>
              <a:buChar char="•"/>
            </a:pPr>
            <a:r>
              <a:rPr lang="en-US" b="1" i="0" dirty="0">
                <a:solidFill>
                  <a:srgbClr val="454545"/>
                </a:solidFill>
                <a:effectLst/>
                <a:latin typeface="Oxygen" panose="02000503000000000000" pitchFamily="2" charset="-70"/>
              </a:rPr>
              <a:t>Urban transit systems</a:t>
            </a:r>
            <a:r>
              <a:rPr lang="en-US" b="0" i="0" dirty="0">
                <a:solidFill>
                  <a:srgbClr val="454545"/>
                </a:solidFill>
                <a:effectLst/>
                <a:latin typeface="Oxygen" panose="02000503000000000000" pitchFamily="2" charset="-70"/>
              </a:rPr>
              <a:t> remain dominantly publicly owned and operated. Intercity transport is mostly private, which brings the question about if urban transportation would gain to be privatized.</a:t>
            </a:r>
          </a:p>
          <a:p>
            <a:pPr algn="l">
              <a:buFont typeface="Arial" panose="020B0604020202020204" pitchFamily="34" charset="0"/>
              <a:buChar char="•"/>
            </a:pPr>
            <a:r>
              <a:rPr lang="en-US" b="1" i="0" dirty="0">
                <a:solidFill>
                  <a:srgbClr val="454545"/>
                </a:solidFill>
                <a:effectLst/>
                <a:latin typeface="Oxygen" panose="02000503000000000000" pitchFamily="2" charset="-70"/>
              </a:rPr>
              <a:t>Mergers and acquisitions</a:t>
            </a:r>
            <a:r>
              <a:rPr lang="en-US" b="0" i="0" dirty="0">
                <a:solidFill>
                  <a:srgbClr val="454545"/>
                </a:solidFill>
                <a:effectLst/>
                <a:latin typeface="Oxygen" panose="02000503000000000000" pitchFamily="2" charset="-70"/>
              </a:rPr>
              <a:t> between large private or public entities in the transport sector are commonly subject to regulatory approval.</a:t>
            </a:r>
          </a:p>
          <a:p>
            <a:pPr marL="0" indent="0">
              <a:buNone/>
            </a:pPr>
            <a:endParaRPr lang="et-EE" dirty="0"/>
          </a:p>
        </p:txBody>
      </p:sp>
      <p:sp>
        <p:nvSpPr>
          <p:cNvPr id="4" name="Slide Number Placeholder 3">
            <a:extLst>
              <a:ext uri="{FF2B5EF4-FFF2-40B4-BE49-F238E27FC236}">
                <a16:creationId xmlns:a16="http://schemas.microsoft.com/office/drawing/2014/main" id="{4E09926C-4CF6-4489-AD11-EE8DFC420A49}"/>
              </a:ext>
            </a:extLst>
          </p:cNvPr>
          <p:cNvSpPr>
            <a:spLocks noGrp="1"/>
          </p:cNvSpPr>
          <p:nvPr>
            <p:ph type="sldNum" sz="quarter" idx="12"/>
          </p:nvPr>
        </p:nvSpPr>
        <p:spPr/>
        <p:txBody>
          <a:bodyPr/>
          <a:lstStyle/>
          <a:p>
            <a:fld id="{0017DF20-810F-4467-8B19-DD29754A94D9}" type="slidenum">
              <a:rPr lang="et-EE" smtClean="0"/>
              <a:t>13</a:t>
            </a:fld>
            <a:endParaRPr lang="et-EE"/>
          </a:p>
        </p:txBody>
      </p:sp>
      <p:sp>
        <p:nvSpPr>
          <p:cNvPr id="5" name="Footer Placeholder 4">
            <a:extLst>
              <a:ext uri="{FF2B5EF4-FFF2-40B4-BE49-F238E27FC236}">
                <a16:creationId xmlns:a16="http://schemas.microsoft.com/office/drawing/2014/main" id="{6F6629C9-F1A6-453A-B1E7-3FBC093E88AF}"/>
              </a:ext>
            </a:extLst>
          </p:cNvPr>
          <p:cNvSpPr>
            <a:spLocks noGrp="1"/>
          </p:cNvSpPr>
          <p:nvPr>
            <p:ph type="ftr" sz="quarter" idx="11"/>
          </p:nvPr>
        </p:nvSpPr>
        <p:spPr>
          <a:xfrm>
            <a:off x="1287624" y="6356350"/>
            <a:ext cx="6865776" cy="365125"/>
          </a:xfrm>
        </p:spPr>
        <p:txBody>
          <a:bodyPr/>
          <a:lstStyle/>
          <a:p>
            <a:r>
              <a:rPr lang="et-EE" dirty="0"/>
              <a:t>https://transportgeography.org/contents/chapter9/nature-transport-policy/</a:t>
            </a:r>
          </a:p>
        </p:txBody>
      </p:sp>
    </p:spTree>
    <p:extLst>
      <p:ext uri="{BB962C8B-B14F-4D97-AF65-F5344CB8AC3E}">
        <p14:creationId xmlns:p14="http://schemas.microsoft.com/office/powerpoint/2010/main" val="277654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66184-6EDF-4D0D-8E8B-29C4E791DFBA}"/>
              </a:ext>
            </a:extLst>
          </p:cNvPr>
          <p:cNvSpPr>
            <a:spLocks noGrp="1"/>
          </p:cNvSpPr>
          <p:nvPr>
            <p:ph type="title"/>
          </p:nvPr>
        </p:nvSpPr>
        <p:spPr/>
        <p:txBody>
          <a:bodyPr/>
          <a:lstStyle/>
          <a:p>
            <a:r>
              <a:rPr lang="et-EE" dirty="0" err="1"/>
              <a:t>Example-Free</a:t>
            </a:r>
            <a:r>
              <a:rPr lang="et-EE" dirty="0"/>
              <a:t> </a:t>
            </a:r>
            <a:r>
              <a:rPr lang="et-EE" dirty="0" err="1"/>
              <a:t>public</a:t>
            </a:r>
            <a:r>
              <a:rPr lang="et-EE" dirty="0"/>
              <a:t> transport in Estonia in Tallinn:</a:t>
            </a:r>
          </a:p>
        </p:txBody>
      </p:sp>
      <p:sp>
        <p:nvSpPr>
          <p:cNvPr id="3" name="Content Placeholder 2">
            <a:extLst>
              <a:ext uri="{FF2B5EF4-FFF2-40B4-BE49-F238E27FC236}">
                <a16:creationId xmlns:a16="http://schemas.microsoft.com/office/drawing/2014/main" id="{E8CF2301-6699-46B1-B187-10255E645F41}"/>
              </a:ext>
            </a:extLst>
          </p:cNvPr>
          <p:cNvSpPr>
            <a:spLocks noGrp="1"/>
          </p:cNvSpPr>
          <p:nvPr>
            <p:ph idx="1"/>
          </p:nvPr>
        </p:nvSpPr>
        <p:spPr/>
        <p:txBody>
          <a:bodyPr/>
          <a:lstStyle/>
          <a:p>
            <a:pPr algn="just" fontAlgn="base"/>
            <a:r>
              <a:rPr lang="en-US" b="1" i="0" dirty="0">
                <a:solidFill>
                  <a:srgbClr val="160F29"/>
                </a:solidFill>
                <a:effectLst/>
                <a:latin typeface="Roboto" panose="02000000000000000000" pitchFamily="2" charset="0"/>
              </a:rPr>
              <a:t>From the beginning of January 2013, Tallinn is the first capital in the EU to provide free public transport to its citizens.</a:t>
            </a:r>
            <a:endParaRPr lang="en-US" b="0" i="0" dirty="0">
              <a:solidFill>
                <a:srgbClr val="160F29"/>
              </a:solidFill>
              <a:effectLst/>
              <a:latin typeface="Roboto" panose="02000000000000000000" pitchFamily="2" charset="0"/>
            </a:endParaRPr>
          </a:p>
          <a:p>
            <a:pPr algn="just" fontAlgn="base"/>
            <a:r>
              <a:rPr lang="en-US" b="0" i="0" dirty="0">
                <a:solidFill>
                  <a:srgbClr val="160F29"/>
                </a:solidFill>
                <a:effectLst/>
                <a:latin typeface="Roboto" panose="02000000000000000000" pitchFamily="2" charset="0"/>
              </a:rPr>
              <a:t>To be entitled to freely use public transport in Tallinn, citizens of Tallinn have to purchase the so-called ‘green card’ (EUR 2) and </a:t>
            </a:r>
            <a:r>
              <a:rPr lang="en-US" b="0" i="0" dirty="0" err="1">
                <a:solidFill>
                  <a:srgbClr val="160F29"/>
                </a:solidFill>
                <a:effectLst/>
                <a:latin typeface="Roboto" panose="02000000000000000000" pitchFamily="2" charset="0"/>
              </a:rPr>
              <a:t>personalise</a:t>
            </a:r>
            <a:r>
              <a:rPr lang="en-US" b="0" i="0" dirty="0">
                <a:solidFill>
                  <a:srgbClr val="160F29"/>
                </a:solidFill>
                <a:effectLst/>
                <a:latin typeface="Roboto" panose="02000000000000000000" pitchFamily="2" charset="0"/>
              </a:rPr>
              <a:t> it. People from outside Tallinn can also buy the ‘green card’ which enables them to load the needed amount of money to use public transport.</a:t>
            </a:r>
          </a:p>
          <a:p>
            <a:pPr algn="just" fontAlgn="base"/>
            <a:r>
              <a:rPr lang="en-US" b="0" i="0" dirty="0">
                <a:solidFill>
                  <a:srgbClr val="160F29"/>
                </a:solidFill>
                <a:effectLst/>
                <a:latin typeface="Roboto" panose="02000000000000000000" pitchFamily="2" charset="0"/>
              </a:rPr>
              <a:t>Since the implementation of free public transport, a significant increase of the number of registered Tallinners can be observed.</a:t>
            </a:r>
          </a:p>
          <a:p>
            <a:pPr marL="0" indent="0">
              <a:buNone/>
            </a:pPr>
            <a:endParaRPr lang="et-EE" dirty="0"/>
          </a:p>
        </p:txBody>
      </p:sp>
      <p:sp>
        <p:nvSpPr>
          <p:cNvPr id="4" name="Slide Number Placeholder 3">
            <a:extLst>
              <a:ext uri="{FF2B5EF4-FFF2-40B4-BE49-F238E27FC236}">
                <a16:creationId xmlns:a16="http://schemas.microsoft.com/office/drawing/2014/main" id="{B7CFE0A7-F9CC-4E8E-BF93-02FA0F247D51}"/>
              </a:ext>
            </a:extLst>
          </p:cNvPr>
          <p:cNvSpPr>
            <a:spLocks noGrp="1"/>
          </p:cNvSpPr>
          <p:nvPr>
            <p:ph type="sldNum" sz="quarter" idx="12"/>
          </p:nvPr>
        </p:nvSpPr>
        <p:spPr/>
        <p:txBody>
          <a:bodyPr/>
          <a:lstStyle/>
          <a:p>
            <a:fld id="{0017DF20-810F-4467-8B19-DD29754A94D9}" type="slidenum">
              <a:rPr lang="et-EE" smtClean="0"/>
              <a:t>14</a:t>
            </a:fld>
            <a:endParaRPr lang="et-EE"/>
          </a:p>
        </p:txBody>
      </p:sp>
    </p:spTree>
    <p:extLst>
      <p:ext uri="{BB962C8B-B14F-4D97-AF65-F5344CB8AC3E}">
        <p14:creationId xmlns:p14="http://schemas.microsoft.com/office/powerpoint/2010/main" val="2577165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28B2-B8B2-4EB3-8AA6-F38ABAC0A015}"/>
              </a:ext>
            </a:extLst>
          </p:cNvPr>
          <p:cNvSpPr>
            <a:spLocks noGrp="1"/>
          </p:cNvSpPr>
          <p:nvPr>
            <p:ph type="title"/>
          </p:nvPr>
        </p:nvSpPr>
        <p:spPr/>
        <p:txBody>
          <a:bodyPr>
            <a:normAutofit fontScale="90000"/>
          </a:bodyPr>
          <a:lstStyle/>
          <a:p>
            <a:r>
              <a:rPr lang="et-EE" dirty="0">
                <a:solidFill>
                  <a:srgbClr val="333333"/>
                </a:solidFill>
                <a:latin typeface="Roboto" panose="02000000000000000000" pitchFamily="2" charset="0"/>
              </a:rPr>
              <a:t>For</a:t>
            </a:r>
            <a:r>
              <a:rPr lang="et-EE" b="0" i="0" dirty="0">
                <a:solidFill>
                  <a:srgbClr val="333333"/>
                </a:solidFill>
                <a:effectLst/>
                <a:latin typeface="Roboto" panose="02000000000000000000" pitchFamily="2" charset="0"/>
              </a:rPr>
              <a:t> </a:t>
            </a:r>
            <a:r>
              <a:rPr lang="et-EE" b="0" i="0" dirty="0" err="1">
                <a:solidFill>
                  <a:srgbClr val="333333"/>
                </a:solidFill>
                <a:effectLst/>
                <a:latin typeface="Roboto" panose="02000000000000000000" pitchFamily="2" charset="0"/>
              </a:rPr>
              <a:t>discussion</a:t>
            </a:r>
            <a:r>
              <a:rPr lang="et-EE" dirty="0">
                <a:solidFill>
                  <a:srgbClr val="333333"/>
                </a:solidFill>
                <a:latin typeface="Roboto" panose="02000000000000000000" pitchFamily="2" charset="0"/>
              </a:rPr>
              <a:t>- </a:t>
            </a:r>
            <a:r>
              <a:rPr lang="en-US" b="0" i="0" dirty="0">
                <a:solidFill>
                  <a:srgbClr val="333333"/>
                </a:solidFill>
                <a:effectLst/>
                <a:latin typeface="Roboto" panose="02000000000000000000" pitchFamily="2" charset="0"/>
              </a:rPr>
              <a:t>Estonia’s free county public transport did not fulfill goals</a:t>
            </a:r>
            <a:r>
              <a:rPr lang="et-EE" b="0" i="0" dirty="0">
                <a:solidFill>
                  <a:srgbClr val="333333"/>
                </a:solidFill>
                <a:effectLst/>
                <a:latin typeface="Roboto" panose="02000000000000000000" pitchFamily="2" charset="0"/>
              </a:rPr>
              <a:t> (1):</a:t>
            </a:r>
            <a:br>
              <a:rPr lang="en-US" b="0" i="0" dirty="0">
                <a:solidFill>
                  <a:srgbClr val="333333"/>
                </a:solidFill>
                <a:effectLst/>
                <a:latin typeface="Roboto" panose="02000000000000000000" pitchFamily="2" charset="0"/>
              </a:rPr>
            </a:br>
            <a:endParaRPr lang="et-EE" dirty="0"/>
          </a:p>
        </p:txBody>
      </p:sp>
      <p:sp>
        <p:nvSpPr>
          <p:cNvPr id="3" name="Content Placeholder 2">
            <a:extLst>
              <a:ext uri="{FF2B5EF4-FFF2-40B4-BE49-F238E27FC236}">
                <a16:creationId xmlns:a16="http://schemas.microsoft.com/office/drawing/2014/main" id="{4D3127F0-1E35-4778-95D4-461FD3FD63AD}"/>
              </a:ext>
            </a:extLst>
          </p:cNvPr>
          <p:cNvSpPr>
            <a:spLocks noGrp="1"/>
          </p:cNvSpPr>
          <p:nvPr>
            <p:ph idx="1"/>
          </p:nvPr>
        </p:nvSpPr>
        <p:spPr/>
        <p:txBody>
          <a:bodyPr>
            <a:normAutofit lnSpcReduction="10000"/>
          </a:bodyPr>
          <a:lstStyle/>
          <a:p>
            <a:pPr algn="l"/>
            <a:r>
              <a:rPr lang="en-US" b="0" i="0" dirty="0">
                <a:solidFill>
                  <a:srgbClr val="333333"/>
                </a:solidFill>
                <a:effectLst/>
                <a:latin typeface="Roboto" panose="02000000000000000000" pitchFamily="2" charset="0"/>
              </a:rPr>
              <a:t>The National Audit Office of Estonia have been investigating </a:t>
            </a:r>
            <a:r>
              <a:rPr lang="et-EE" b="0" i="0" dirty="0">
                <a:solidFill>
                  <a:srgbClr val="333333"/>
                </a:solidFill>
                <a:effectLst/>
                <a:latin typeface="Roboto" panose="02000000000000000000" pitchFamily="2" charset="0"/>
              </a:rPr>
              <a:t>(2021) </a:t>
            </a:r>
            <a:r>
              <a:rPr lang="en-US" b="0" i="0" dirty="0">
                <a:solidFill>
                  <a:srgbClr val="333333"/>
                </a:solidFill>
                <a:effectLst/>
                <a:latin typeface="Roboto" panose="02000000000000000000" pitchFamily="2" charset="0"/>
              </a:rPr>
              <a:t>the free public transport introduced in Tallinn, including the free bus and tram travel for local registered people. Analysis included studying whether economic feasibility as well as the mobility needs of people had been taken into account when deciding to cut payment by users.</a:t>
            </a:r>
          </a:p>
          <a:p>
            <a:pPr algn="l"/>
            <a:r>
              <a:rPr lang="en-US" b="0" i="0" dirty="0">
                <a:solidFill>
                  <a:srgbClr val="333333"/>
                </a:solidFill>
                <a:effectLst/>
                <a:latin typeface="Roboto" panose="02000000000000000000" pitchFamily="2" charset="0"/>
              </a:rPr>
              <a:t>Results on the county model were that </a:t>
            </a:r>
            <a:r>
              <a:rPr lang="en-US" b="1" i="0" dirty="0">
                <a:solidFill>
                  <a:srgbClr val="333333"/>
                </a:solidFill>
                <a:effectLst/>
                <a:latin typeface="Roboto" panose="02000000000000000000" pitchFamily="2" charset="0"/>
              </a:rPr>
              <a:t>free public transport has not reached its goal to reduce car journeys</a:t>
            </a:r>
            <a:r>
              <a:rPr lang="en-US" b="0" i="0" dirty="0">
                <a:solidFill>
                  <a:srgbClr val="333333"/>
                </a:solidFill>
                <a:effectLst/>
                <a:latin typeface="Roboto" panose="02000000000000000000" pitchFamily="2" charset="0"/>
              </a:rPr>
              <a:t>. Whilst public transport use numbers have increased, still more than half of all trips to work are done by car.</a:t>
            </a:r>
          </a:p>
          <a:p>
            <a:endParaRPr lang="et-EE" dirty="0"/>
          </a:p>
        </p:txBody>
      </p:sp>
      <p:sp>
        <p:nvSpPr>
          <p:cNvPr id="4" name="Slide Number Placeholder 3">
            <a:extLst>
              <a:ext uri="{FF2B5EF4-FFF2-40B4-BE49-F238E27FC236}">
                <a16:creationId xmlns:a16="http://schemas.microsoft.com/office/drawing/2014/main" id="{EDF1835D-FC8E-4AC2-B57D-22E0AD4FBEA1}"/>
              </a:ext>
            </a:extLst>
          </p:cNvPr>
          <p:cNvSpPr>
            <a:spLocks noGrp="1"/>
          </p:cNvSpPr>
          <p:nvPr>
            <p:ph type="sldNum" sz="quarter" idx="12"/>
          </p:nvPr>
        </p:nvSpPr>
        <p:spPr/>
        <p:txBody>
          <a:bodyPr/>
          <a:lstStyle/>
          <a:p>
            <a:fld id="{0017DF20-810F-4467-8B19-DD29754A94D9}" type="slidenum">
              <a:rPr lang="et-EE" smtClean="0"/>
              <a:t>15</a:t>
            </a:fld>
            <a:endParaRPr lang="et-EE"/>
          </a:p>
        </p:txBody>
      </p:sp>
    </p:spTree>
    <p:extLst>
      <p:ext uri="{BB962C8B-B14F-4D97-AF65-F5344CB8AC3E}">
        <p14:creationId xmlns:p14="http://schemas.microsoft.com/office/powerpoint/2010/main" val="223539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B75D-54A2-4D78-8533-27327A0BE013}"/>
              </a:ext>
            </a:extLst>
          </p:cNvPr>
          <p:cNvSpPr>
            <a:spLocks noGrp="1"/>
          </p:cNvSpPr>
          <p:nvPr>
            <p:ph type="title"/>
          </p:nvPr>
        </p:nvSpPr>
        <p:spPr/>
        <p:txBody>
          <a:bodyPr/>
          <a:lstStyle/>
          <a:p>
            <a:r>
              <a:rPr lang="et-EE" dirty="0"/>
              <a:t>For </a:t>
            </a:r>
            <a:r>
              <a:rPr lang="et-EE" dirty="0" err="1"/>
              <a:t>discussion</a:t>
            </a:r>
            <a:r>
              <a:rPr lang="et-EE" dirty="0"/>
              <a:t> (2):</a:t>
            </a:r>
          </a:p>
        </p:txBody>
      </p:sp>
      <p:sp>
        <p:nvSpPr>
          <p:cNvPr id="3" name="Content Placeholder 2">
            <a:extLst>
              <a:ext uri="{FF2B5EF4-FFF2-40B4-BE49-F238E27FC236}">
                <a16:creationId xmlns:a16="http://schemas.microsoft.com/office/drawing/2014/main" id="{81D5E43A-50D6-40C3-BFB9-940CA84F7BD9}"/>
              </a:ext>
            </a:extLst>
          </p:cNvPr>
          <p:cNvSpPr>
            <a:spLocks noGrp="1"/>
          </p:cNvSpPr>
          <p:nvPr>
            <p:ph idx="1"/>
          </p:nvPr>
        </p:nvSpPr>
        <p:spPr/>
        <p:txBody>
          <a:bodyPr>
            <a:normAutofit fontScale="92500"/>
          </a:bodyPr>
          <a:lstStyle/>
          <a:p>
            <a:pPr marL="0" indent="0" algn="l">
              <a:buNone/>
            </a:pPr>
            <a:r>
              <a:rPr lang="en-US" b="0" i="0" dirty="0">
                <a:solidFill>
                  <a:srgbClr val="333333"/>
                </a:solidFill>
                <a:effectLst/>
                <a:latin typeface="Roboto" panose="02000000000000000000" pitchFamily="2" charset="0"/>
              </a:rPr>
              <a:t>The National Audit Office recommends that the responsible Minister of Economic Affairs and Infrastructure should:</a:t>
            </a:r>
          </a:p>
          <a:p>
            <a:pPr algn="l">
              <a:buFont typeface="Arial" panose="020B0604020202020204" pitchFamily="34" charset="0"/>
              <a:buChar char="•"/>
            </a:pPr>
            <a:r>
              <a:rPr lang="en-US" b="0" i="0" dirty="0">
                <a:solidFill>
                  <a:srgbClr val="333333"/>
                </a:solidFill>
                <a:effectLst/>
                <a:latin typeface="Roboto" panose="02000000000000000000" pitchFamily="2" charset="0"/>
              </a:rPr>
              <a:t>encourage authorities to consider alternatives to regular bus lines such as on-demand services in sparsely populated areas;</a:t>
            </a:r>
          </a:p>
          <a:p>
            <a:pPr algn="l">
              <a:buFont typeface="Arial" panose="020B0604020202020204" pitchFamily="34" charset="0"/>
              <a:buChar char="•"/>
            </a:pPr>
            <a:r>
              <a:rPr lang="en-US" b="0" i="0" dirty="0">
                <a:solidFill>
                  <a:srgbClr val="333333"/>
                </a:solidFill>
                <a:effectLst/>
                <a:latin typeface="Roboto" panose="02000000000000000000" pitchFamily="2" charset="0"/>
              </a:rPr>
              <a:t>base the further development of public transport services on the actual demands of all possible customers including today’s car drivers;</a:t>
            </a:r>
          </a:p>
          <a:p>
            <a:pPr algn="l">
              <a:buFont typeface="Arial" panose="020B0604020202020204" pitchFamily="34" charset="0"/>
              <a:buChar char="•"/>
            </a:pPr>
            <a:r>
              <a:rPr lang="en-US" b="0" i="0" dirty="0">
                <a:solidFill>
                  <a:srgbClr val="333333"/>
                </a:solidFill>
                <a:effectLst/>
                <a:latin typeface="Roboto" panose="02000000000000000000" pitchFamily="2" charset="0"/>
              </a:rPr>
              <a:t>set out a clear and equal funding system for county public transport;</a:t>
            </a:r>
          </a:p>
          <a:p>
            <a:pPr algn="l">
              <a:buFont typeface="Arial" panose="020B0604020202020204" pitchFamily="34" charset="0"/>
              <a:buChar char="•"/>
            </a:pPr>
            <a:r>
              <a:rPr lang="en-US" b="0" i="0" dirty="0">
                <a:solidFill>
                  <a:srgbClr val="333333"/>
                </a:solidFill>
                <a:effectLst/>
                <a:latin typeface="Roboto" panose="02000000000000000000" pitchFamily="2" charset="0"/>
              </a:rPr>
              <a:t>create an information system assembling public transport data as well as a common ticket system nation-wide.</a:t>
            </a:r>
          </a:p>
          <a:p>
            <a:endParaRPr lang="et-EE" dirty="0"/>
          </a:p>
        </p:txBody>
      </p:sp>
      <p:sp>
        <p:nvSpPr>
          <p:cNvPr id="4" name="Slide Number Placeholder 3">
            <a:extLst>
              <a:ext uri="{FF2B5EF4-FFF2-40B4-BE49-F238E27FC236}">
                <a16:creationId xmlns:a16="http://schemas.microsoft.com/office/drawing/2014/main" id="{2B1F9E18-167F-4661-932F-AE13F592AE1A}"/>
              </a:ext>
            </a:extLst>
          </p:cNvPr>
          <p:cNvSpPr>
            <a:spLocks noGrp="1"/>
          </p:cNvSpPr>
          <p:nvPr>
            <p:ph type="sldNum" sz="quarter" idx="12"/>
          </p:nvPr>
        </p:nvSpPr>
        <p:spPr/>
        <p:txBody>
          <a:bodyPr/>
          <a:lstStyle/>
          <a:p>
            <a:fld id="{0017DF20-810F-4467-8B19-DD29754A94D9}" type="slidenum">
              <a:rPr lang="et-EE" smtClean="0"/>
              <a:t>16</a:t>
            </a:fld>
            <a:endParaRPr lang="et-EE"/>
          </a:p>
        </p:txBody>
      </p:sp>
    </p:spTree>
    <p:extLst>
      <p:ext uri="{BB962C8B-B14F-4D97-AF65-F5344CB8AC3E}">
        <p14:creationId xmlns:p14="http://schemas.microsoft.com/office/powerpoint/2010/main" val="489393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F803-65A9-4116-A83D-F04CD351F8C2}"/>
              </a:ext>
            </a:extLst>
          </p:cNvPr>
          <p:cNvSpPr>
            <a:spLocks noGrp="1"/>
          </p:cNvSpPr>
          <p:nvPr>
            <p:ph type="title"/>
          </p:nvPr>
        </p:nvSpPr>
        <p:spPr/>
        <p:txBody>
          <a:bodyPr/>
          <a:lstStyle/>
          <a:p>
            <a:r>
              <a:rPr lang="et-EE" dirty="0"/>
              <a:t>For </a:t>
            </a:r>
            <a:r>
              <a:rPr lang="et-EE" dirty="0" err="1"/>
              <a:t>discussion</a:t>
            </a:r>
            <a:r>
              <a:rPr lang="et-EE" dirty="0"/>
              <a:t> (3):</a:t>
            </a:r>
          </a:p>
        </p:txBody>
      </p:sp>
      <p:sp>
        <p:nvSpPr>
          <p:cNvPr id="3" name="Content Placeholder 2">
            <a:extLst>
              <a:ext uri="{FF2B5EF4-FFF2-40B4-BE49-F238E27FC236}">
                <a16:creationId xmlns:a16="http://schemas.microsoft.com/office/drawing/2014/main" id="{7C7D0C88-FBE8-4149-8D14-E331B30FB244}"/>
              </a:ext>
            </a:extLst>
          </p:cNvPr>
          <p:cNvSpPr>
            <a:spLocks noGrp="1"/>
          </p:cNvSpPr>
          <p:nvPr>
            <p:ph idx="1"/>
          </p:nvPr>
        </p:nvSpPr>
        <p:spPr/>
        <p:txBody>
          <a:bodyPr/>
          <a:lstStyle/>
          <a:p>
            <a:r>
              <a:rPr lang="en-US" dirty="0"/>
              <a:t>In addition to the previous two slides, read the article at the following link</a:t>
            </a:r>
            <a:r>
              <a:rPr lang="et-EE" dirty="0"/>
              <a:t>:</a:t>
            </a:r>
            <a:r>
              <a:rPr lang="en-US" dirty="0"/>
              <a:t> </a:t>
            </a:r>
            <a:r>
              <a:rPr lang="et-EE" dirty="0"/>
              <a:t>https://www.eltis.org/in-brief/news/estonias-free-county-public-transport-did-not-fulfill-goals</a:t>
            </a:r>
          </a:p>
          <a:p>
            <a:r>
              <a:rPr lang="en-US" dirty="0"/>
              <a:t>Discuss whether you agree with the opinion and explain what the Estonian government could do differently. </a:t>
            </a:r>
            <a:endParaRPr lang="et-EE" dirty="0"/>
          </a:p>
          <a:p>
            <a:r>
              <a:rPr lang="en-US" dirty="0"/>
              <a:t>Have similar public transport financing models been applied elsewhere in Europe? </a:t>
            </a:r>
            <a:endParaRPr lang="et-EE" dirty="0"/>
          </a:p>
          <a:p>
            <a:r>
              <a:rPr lang="en-US" dirty="0"/>
              <a:t>What are the possible additional problems with such a funding model?</a:t>
            </a:r>
            <a:endParaRPr lang="et-EE" dirty="0"/>
          </a:p>
        </p:txBody>
      </p:sp>
      <p:sp>
        <p:nvSpPr>
          <p:cNvPr id="4" name="Slide Number Placeholder 3">
            <a:extLst>
              <a:ext uri="{FF2B5EF4-FFF2-40B4-BE49-F238E27FC236}">
                <a16:creationId xmlns:a16="http://schemas.microsoft.com/office/drawing/2014/main" id="{98473C53-002E-4456-A515-E91BE50739F2}"/>
              </a:ext>
            </a:extLst>
          </p:cNvPr>
          <p:cNvSpPr>
            <a:spLocks noGrp="1"/>
          </p:cNvSpPr>
          <p:nvPr>
            <p:ph type="sldNum" sz="quarter" idx="12"/>
          </p:nvPr>
        </p:nvSpPr>
        <p:spPr/>
        <p:txBody>
          <a:bodyPr/>
          <a:lstStyle/>
          <a:p>
            <a:fld id="{0017DF20-810F-4467-8B19-DD29754A94D9}" type="slidenum">
              <a:rPr lang="et-EE" smtClean="0"/>
              <a:t>17</a:t>
            </a:fld>
            <a:endParaRPr lang="et-EE"/>
          </a:p>
        </p:txBody>
      </p:sp>
    </p:spTree>
    <p:extLst>
      <p:ext uri="{BB962C8B-B14F-4D97-AF65-F5344CB8AC3E}">
        <p14:creationId xmlns:p14="http://schemas.microsoft.com/office/powerpoint/2010/main" val="601894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402B8-8317-454D-BDAC-91233D6F2459}"/>
              </a:ext>
            </a:extLst>
          </p:cNvPr>
          <p:cNvSpPr>
            <a:spLocks noGrp="1"/>
          </p:cNvSpPr>
          <p:nvPr>
            <p:ph type="title"/>
          </p:nvPr>
        </p:nvSpPr>
        <p:spPr/>
        <p:txBody>
          <a:bodyPr/>
          <a:lstStyle/>
          <a:p>
            <a:r>
              <a:rPr lang="et-EE" dirty="0"/>
              <a:t>Trans-</a:t>
            </a:r>
            <a:r>
              <a:rPr lang="et-EE" dirty="0" err="1"/>
              <a:t>European</a:t>
            </a:r>
            <a:r>
              <a:rPr lang="et-EE" dirty="0"/>
              <a:t> transport </a:t>
            </a:r>
            <a:r>
              <a:rPr lang="et-EE" dirty="0" err="1"/>
              <a:t>network</a:t>
            </a:r>
            <a:r>
              <a:rPr lang="et-EE" dirty="0"/>
              <a:t>:</a:t>
            </a:r>
          </a:p>
        </p:txBody>
      </p:sp>
      <p:sp>
        <p:nvSpPr>
          <p:cNvPr id="3" name="Content Placeholder 2">
            <a:extLst>
              <a:ext uri="{FF2B5EF4-FFF2-40B4-BE49-F238E27FC236}">
                <a16:creationId xmlns:a16="http://schemas.microsoft.com/office/drawing/2014/main" id="{CA128170-7A88-4FAB-A060-A7044147EE44}"/>
              </a:ext>
            </a:extLst>
          </p:cNvPr>
          <p:cNvSpPr>
            <a:spLocks noGrp="1"/>
          </p:cNvSpPr>
          <p:nvPr>
            <p:ph idx="1"/>
          </p:nvPr>
        </p:nvSpPr>
        <p:spPr/>
        <p:txBody>
          <a:bodyPr>
            <a:normAutofit fontScale="77500" lnSpcReduction="20000"/>
          </a:bodyPr>
          <a:lstStyle/>
          <a:p>
            <a:r>
              <a:rPr lang="en-US" dirty="0"/>
              <a:t>As far back as 1996, the Commission issued guidelines for the development of the trans-European transport (TEN-T) network. </a:t>
            </a:r>
            <a:endParaRPr lang="et-EE" dirty="0"/>
          </a:p>
          <a:p>
            <a:r>
              <a:rPr lang="en-US" dirty="0"/>
              <a:t>After frequent amendments, in 2013 the guidelines were incorporated into a TEN-T regulation, which is the main strategic and implementing tool for developing the network. </a:t>
            </a:r>
            <a:endParaRPr lang="et-EE" dirty="0"/>
          </a:p>
          <a:p>
            <a:r>
              <a:rPr lang="en-US" dirty="0"/>
              <a:t>The TEN-T regulation introduced a two-layer structure of core and comprehensive networks, as well as binding deadlines for their completion (2030 and 2050 respectively). </a:t>
            </a:r>
            <a:endParaRPr lang="et-EE" dirty="0"/>
          </a:p>
          <a:p>
            <a:r>
              <a:rPr lang="en-US" dirty="0"/>
              <a:t>According to the regulation, the core network shall consist of those parts which are of the highest strategic importance for achieving the objectives of the </a:t>
            </a:r>
            <a:r>
              <a:rPr lang="en-US" dirty="0" err="1"/>
              <a:t>transEuropean</a:t>
            </a:r>
            <a:r>
              <a:rPr lang="en-US" dirty="0"/>
              <a:t> transport network policy, while the comprehensive network should ensure the accessibility and connectivity of all regions. </a:t>
            </a:r>
            <a:endParaRPr lang="et-EE" dirty="0"/>
          </a:p>
          <a:p>
            <a:r>
              <a:rPr lang="en-US" dirty="0"/>
              <a:t>A multimodal corridor approach was introduced as a tool for </a:t>
            </a:r>
            <a:r>
              <a:rPr lang="en-US" dirty="0" err="1"/>
              <a:t>synchronising</a:t>
            </a:r>
            <a:r>
              <a:rPr lang="en-US" dirty="0"/>
              <a:t> the development of the core network and coordinating different projects on a transnational basis</a:t>
            </a:r>
            <a:endParaRPr lang="et-EE" dirty="0"/>
          </a:p>
        </p:txBody>
      </p:sp>
      <p:sp>
        <p:nvSpPr>
          <p:cNvPr id="4" name="Slide Number Placeholder 3">
            <a:extLst>
              <a:ext uri="{FF2B5EF4-FFF2-40B4-BE49-F238E27FC236}">
                <a16:creationId xmlns:a16="http://schemas.microsoft.com/office/drawing/2014/main" id="{5F5597E7-8A7B-42DC-83F0-610673A8190F}"/>
              </a:ext>
            </a:extLst>
          </p:cNvPr>
          <p:cNvSpPr>
            <a:spLocks noGrp="1"/>
          </p:cNvSpPr>
          <p:nvPr>
            <p:ph type="sldNum" sz="quarter" idx="12"/>
          </p:nvPr>
        </p:nvSpPr>
        <p:spPr/>
        <p:txBody>
          <a:bodyPr/>
          <a:lstStyle/>
          <a:p>
            <a:fld id="{0017DF20-810F-4467-8B19-DD29754A94D9}" type="slidenum">
              <a:rPr lang="et-EE" smtClean="0"/>
              <a:t>18</a:t>
            </a:fld>
            <a:endParaRPr lang="et-EE"/>
          </a:p>
        </p:txBody>
      </p:sp>
    </p:spTree>
    <p:extLst>
      <p:ext uri="{BB962C8B-B14F-4D97-AF65-F5344CB8AC3E}">
        <p14:creationId xmlns:p14="http://schemas.microsoft.com/office/powerpoint/2010/main" val="1870405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C407A5-900F-46E7-B4B5-D80BC7B0E26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TEN-T core network corridors</a:t>
            </a:r>
          </a:p>
        </p:txBody>
      </p:sp>
      <p:pic>
        <p:nvPicPr>
          <p:cNvPr id="1026" name="Picture 2">
            <a:extLst>
              <a:ext uri="{FF2B5EF4-FFF2-40B4-BE49-F238E27FC236}">
                <a16:creationId xmlns:a16="http://schemas.microsoft.com/office/drawing/2014/main" id="{4A17D613-3154-4FA0-8E79-F46F958C24D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023" r="1" b="1"/>
          <a:stretch/>
        </p:blipFill>
        <p:spPr bwMode="auto">
          <a:xfrm>
            <a:off x="4845175" y="18352"/>
            <a:ext cx="6841999" cy="682129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7917BA3-A18F-467D-B6D1-DB91CF5D1D04}"/>
              </a:ext>
            </a:extLst>
          </p:cNvPr>
          <p:cNvSpPr>
            <a:spLocks noGrp="1"/>
          </p:cNvSpPr>
          <p:nvPr>
            <p:ph type="sldNum" sz="quarter" idx="12"/>
          </p:nvPr>
        </p:nvSpPr>
        <p:spPr/>
        <p:txBody>
          <a:bodyPr/>
          <a:lstStyle/>
          <a:p>
            <a:fld id="{0017DF20-810F-4467-8B19-DD29754A94D9}" type="slidenum">
              <a:rPr lang="et-EE" smtClean="0"/>
              <a:t>19</a:t>
            </a:fld>
            <a:endParaRPr lang="et-EE"/>
          </a:p>
        </p:txBody>
      </p:sp>
    </p:spTree>
    <p:extLst>
      <p:ext uri="{BB962C8B-B14F-4D97-AF65-F5344CB8AC3E}">
        <p14:creationId xmlns:p14="http://schemas.microsoft.com/office/powerpoint/2010/main" val="3995822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274638"/>
            <a:ext cx="7806965" cy="706090"/>
          </a:xfrm>
        </p:spPr>
        <p:txBody>
          <a:bodyPr>
            <a:normAutofit/>
          </a:bodyPr>
          <a:lstStyle/>
          <a:p>
            <a:r>
              <a:rPr lang="et-EE" sz="2800" dirty="0"/>
              <a:t>Headline</a:t>
            </a:r>
            <a:r>
              <a:rPr lang="en-US" sz="2800" dirty="0"/>
              <a:t> </a:t>
            </a:r>
          </a:p>
        </p:txBody>
      </p:sp>
      <p:sp>
        <p:nvSpPr>
          <p:cNvPr id="3" name="Rectangle 2"/>
          <p:cNvSpPr/>
          <p:nvPr/>
        </p:nvSpPr>
        <p:spPr>
          <a:xfrm>
            <a:off x="2142997" y="1133911"/>
            <a:ext cx="8198207" cy="4524315"/>
          </a:xfrm>
          <a:prstGeom prst="rect">
            <a:avLst/>
          </a:prstGeom>
        </p:spPr>
        <p:txBody>
          <a:bodyPr wrap="square">
            <a:spAutoFit/>
          </a:bodyPr>
          <a:lstStyle/>
          <a:p>
            <a:r>
              <a:rPr lang="en-US" sz="1600" b="1" dirty="0" err="1"/>
              <a:t>Interreg</a:t>
            </a:r>
            <a:r>
              <a:rPr lang="en-US" sz="1600" b="1" dirty="0"/>
              <a:t> Central Baltic Project: </a:t>
            </a:r>
            <a:r>
              <a:rPr lang="en-GB" sz="1600" b="1" dirty="0"/>
              <a:t>INTELTRANS – Intelligent Transport and Traffic Management study module, 2020-2022</a:t>
            </a:r>
            <a:r>
              <a:rPr lang="et-EE" sz="1600" b="1" dirty="0"/>
              <a:t>.</a:t>
            </a:r>
          </a:p>
          <a:p>
            <a:pPr algn="just"/>
            <a:r>
              <a:rPr lang="en-US" sz="1600" i="1" dirty="0">
                <a:solidFill>
                  <a:schemeClr val="bg2">
                    <a:lumMod val="50000"/>
                  </a:schemeClr>
                </a:solidFill>
              </a:rPr>
              <a:t>The transport system of the Central Baltic area is in need of better integration in order to take into account the mobility needs of the whole CB region. We need to increase traffic safety, efficiency, mobility and customer satisfaction across national borders, while reducing environmental impact. The project aims to contribute towards transport system that is safe, resilient, seamless and environmentally friendly for citizens, companies and society as a whole. To achieve this goal, project partners want to modernize transport and traffic management professional higher education (VET) curricula, learning processes, and learning environments.</a:t>
            </a:r>
            <a:endParaRPr lang="et-EE" sz="1600" i="1" dirty="0">
              <a:solidFill>
                <a:schemeClr val="bg2">
                  <a:lumMod val="50000"/>
                </a:schemeClr>
              </a:solidFill>
            </a:endParaRPr>
          </a:p>
          <a:p>
            <a:pPr algn="just"/>
            <a:br>
              <a:rPr lang="en-US" sz="1600" i="1" dirty="0">
                <a:solidFill>
                  <a:schemeClr val="bg2">
                    <a:lumMod val="50000"/>
                  </a:schemeClr>
                </a:solidFill>
              </a:rPr>
            </a:br>
            <a:r>
              <a:rPr lang="en-US" sz="1600" i="1" dirty="0">
                <a:solidFill>
                  <a:schemeClr val="bg2">
                    <a:lumMod val="50000"/>
                  </a:schemeClr>
                </a:solidFill>
              </a:rPr>
              <a:t>In the effort of harmonizing transport curricula we must take into account new insights and demands connected with transport infrastructure, driver </a:t>
            </a:r>
            <a:r>
              <a:rPr lang="en-US" sz="1600" i="1" dirty="0" err="1">
                <a:solidFill>
                  <a:schemeClr val="bg2">
                    <a:lumMod val="50000"/>
                  </a:schemeClr>
                </a:solidFill>
              </a:rPr>
              <a:t>behaviour</a:t>
            </a:r>
            <a:r>
              <a:rPr lang="en-US" sz="1600" i="1" dirty="0">
                <a:solidFill>
                  <a:schemeClr val="bg2">
                    <a:lumMod val="50000"/>
                  </a:schemeClr>
                </a:solidFill>
              </a:rPr>
              <a:t>, as well as both the physical and general business environment. Globally new technologies for vehicles are coming and traffic management will be key to handle negative impact of transport. The project partners, universities of applied sciences, address emerging development needs by creating a joint Intelligent Transport and Traffic Management study module (15 ECTS) and pilot it with multinational groups of students, together with methodology and materials that are applicable and replicable outside current partnership.</a:t>
            </a:r>
            <a:endParaRPr lang="fi-FI" sz="1600" i="1" dirty="0">
              <a:solidFill>
                <a:schemeClr val="bg2">
                  <a:lumMod val="50000"/>
                </a:schemeClr>
              </a:solidFill>
            </a:endParaRPr>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6BC84D1-E1C3-4949-A060-8CA78B5C889C}"/>
              </a:ext>
            </a:extLst>
          </p:cNvPr>
          <p:cNvSpPr>
            <a:spLocks noGrp="1"/>
          </p:cNvSpPr>
          <p:nvPr>
            <p:ph type="sldNum" sz="quarter" idx="12"/>
          </p:nvPr>
        </p:nvSpPr>
        <p:spPr/>
        <p:txBody>
          <a:bodyPr/>
          <a:lstStyle/>
          <a:p>
            <a:fld id="{0017DF20-810F-4467-8B19-DD29754A94D9}" type="slidenum">
              <a:rPr lang="et-EE" smtClean="0"/>
              <a:t>2</a:t>
            </a:fld>
            <a:endParaRPr lang="et-EE"/>
          </a:p>
        </p:txBody>
      </p:sp>
    </p:spTree>
    <p:extLst>
      <p:ext uri="{BB962C8B-B14F-4D97-AF65-F5344CB8AC3E}">
        <p14:creationId xmlns:p14="http://schemas.microsoft.com/office/powerpoint/2010/main" val="2523071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75713-8C6B-44E4-B239-5F57D773DF53}"/>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600" kern="1200" dirty="0">
                <a:solidFill>
                  <a:srgbClr val="FFFFFF"/>
                </a:solidFill>
                <a:latin typeface="+mj-lt"/>
                <a:ea typeface="+mj-ea"/>
                <a:cs typeface="+mj-cs"/>
              </a:rPr>
              <a:t>State of play (</a:t>
            </a:r>
            <a:r>
              <a:rPr lang="et-EE" sz="3600" kern="1200" dirty="0" err="1">
                <a:solidFill>
                  <a:srgbClr val="FFFFFF"/>
                </a:solidFill>
                <a:latin typeface="+mj-lt"/>
                <a:ea typeface="+mj-ea"/>
                <a:cs typeface="+mj-cs"/>
              </a:rPr>
              <a:t>Completion</a:t>
            </a:r>
            <a:r>
              <a:rPr lang="et-EE" sz="3600" kern="1200" dirty="0">
                <a:solidFill>
                  <a:srgbClr val="FFFFFF"/>
                </a:solidFill>
                <a:latin typeface="+mj-lt"/>
                <a:ea typeface="+mj-ea"/>
                <a:cs typeface="+mj-cs"/>
              </a:rPr>
              <a:t> of </a:t>
            </a:r>
            <a:r>
              <a:rPr lang="en-US" sz="3600" kern="1200" dirty="0">
                <a:solidFill>
                  <a:srgbClr val="FFFFFF"/>
                </a:solidFill>
                <a:latin typeface="+mj-lt"/>
                <a:ea typeface="+mj-ea"/>
                <a:cs typeface="+mj-cs"/>
              </a:rPr>
              <a:t>TEN-T road core network)</a:t>
            </a:r>
          </a:p>
        </p:txBody>
      </p:sp>
      <p:pic>
        <p:nvPicPr>
          <p:cNvPr id="5" name="Content Placeholder 4">
            <a:extLst>
              <a:ext uri="{FF2B5EF4-FFF2-40B4-BE49-F238E27FC236}">
                <a16:creationId xmlns:a16="http://schemas.microsoft.com/office/drawing/2014/main" id="{A413811E-655E-46BD-A5B5-05C2A1749DDC}"/>
              </a:ext>
            </a:extLst>
          </p:cNvPr>
          <p:cNvPicPr>
            <a:picLocks noGrp="1" noChangeAspect="1"/>
          </p:cNvPicPr>
          <p:nvPr>
            <p:ph idx="1"/>
          </p:nvPr>
        </p:nvPicPr>
        <p:blipFill>
          <a:blip r:embed="rId2"/>
          <a:stretch>
            <a:fillRect/>
          </a:stretch>
        </p:blipFill>
        <p:spPr>
          <a:xfrm>
            <a:off x="4823078" y="643466"/>
            <a:ext cx="6689175" cy="5568739"/>
          </a:xfrm>
          <a:prstGeom prst="rect">
            <a:avLst/>
          </a:prstGeom>
        </p:spPr>
      </p:pic>
      <p:sp>
        <p:nvSpPr>
          <p:cNvPr id="3" name="Slide Number Placeholder 2">
            <a:extLst>
              <a:ext uri="{FF2B5EF4-FFF2-40B4-BE49-F238E27FC236}">
                <a16:creationId xmlns:a16="http://schemas.microsoft.com/office/drawing/2014/main" id="{C1A6442E-ED7D-41B2-B85B-A28D6AC6C999}"/>
              </a:ext>
            </a:extLst>
          </p:cNvPr>
          <p:cNvSpPr>
            <a:spLocks noGrp="1"/>
          </p:cNvSpPr>
          <p:nvPr>
            <p:ph type="sldNum" sz="quarter" idx="12"/>
          </p:nvPr>
        </p:nvSpPr>
        <p:spPr/>
        <p:txBody>
          <a:bodyPr/>
          <a:lstStyle/>
          <a:p>
            <a:fld id="{0017DF20-810F-4467-8B19-DD29754A94D9}" type="slidenum">
              <a:rPr lang="et-EE" smtClean="0"/>
              <a:t>20</a:t>
            </a:fld>
            <a:endParaRPr lang="et-EE"/>
          </a:p>
        </p:txBody>
      </p:sp>
    </p:spTree>
    <p:extLst>
      <p:ext uri="{BB962C8B-B14F-4D97-AF65-F5344CB8AC3E}">
        <p14:creationId xmlns:p14="http://schemas.microsoft.com/office/powerpoint/2010/main" val="2801344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5E6DB-494D-420F-9660-DF0A5AFDCEAC}"/>
              </a:ext>
            </a:extLst>
          </p:cNvPr>
          <p:cNvSpPr>
            <a:spLocks noGrp="1"/>
          </p:cNvSpPr>
          <p:nvPr>
            <p:ph type="title"/>
          </p:nvPr>
        </p:nvSpPr>
        <p:spPr/>
        <p:txBody>
          <a:bodyPr/>
          <a:lstStyle/>
          <a:p>
            <a:r>
              <a:rPr lang="et-EE" dirty="0" err="1"/>
              <a:t>Obstacles</a:t>
            </a:r>
            <a:r>
              <a:rPr lang="et-EE" dirty="0"/>
              <a:t> </a:t>
            </a:r>
            <a:r>
              <a:rPr lang="et-EE" dirty="0" err="1"/>
              <a:t>to</a:t>
            </a:r>
            <a:r>
              <a:rPr lang="et-EE" dirty="0"/>
              <a:t> </a:t>
            </a:r>
            <a:r>
              <a:rPr lang="et-EE" dirty="0" err="1"/>
              <a:t>the</a:t>
            </a:r>
            <a:r>
              <a:rPr lang="et-EE" dirty="0"/>
              <a:t> </a:t>
            </a:r>
            <a:r>
              <a:rPr lang="et-EE" dirty="0" err="1"/>
              <a:t>process</a:t>
            </a:r>
            <a:r>
              <a:rPr lang="et-EE" dirty="0"/>
              <a:t>:</a:t>
            </a:r>
          </a:p>
        </p:txBody>
      </p:sp>
      <p:sp>
        <p:nvSpPr>
          <p:cNvPr id="3" name="Content Placeholder 2">
            <a:extLst>
              <a:ext uri="{FF2B5EF4-FFF2-40B4-BE49-F238E27FC236}">
                <a16:creationId xmlns:a16="http://schemas.microsoft.com/office/drawing/2014/main" id="{9234465E-4215-46C6-99B5-1364F3E5D496}"/>
              </a:ext>
            </a:extLst>
          </p:cNvPr>
          <p:cNvSpPr>
            <a:spLocks noGrp="1"/>
          </p:cNvSpPr>
          <p:nvPr>
            <p:ph idx="1"/>
          </p:nvPr>
        </p:nvSpPr>
        <p:spPr/>
        <p:txBody>
          <a:bodyPr/>
          <a:lstStyle/>
          <a:p>
            <a:r>
              <a:rPr lang="et-EE" dirty="0" err="1"/>
              <a:t>Slow</a:t>
            </a:r>
            <a:r>
              <a:rPr lang="et-EE" dirty="0"/>
              <a:t> progress in </a:t>
            </a:r>
            <a:r>
              <a:rPr lang="et-EE" dirty="0" err="1"/>
              <a:t>some</a:t>
            </a:r>
            <a:r>
              <a:rPr lang="et-EE" dirty="0"/>
              <a:t> </a:t>
            </a:r>
            <a:r>
              <a:rPr lang="et-EE" dirty="0" err="1"/>
              <a:t>Member</a:t>
            </a:r>
            <a:r>
              <a:rPr lang="et-EE" dirty="0"/>
              <a:t> </a:t>
            </a:r>
            <a:r>
              <a:rPr lang="et-EE" dirty="0" err="1"/>
              <a:t>States</a:t>
            </a:r>
            <a:endParaRPr lang="et-EE" dirty="0"/>
          </a:p>
          <a:p>
            <a:r>
              <a:rPr lang="et-EE" dirty="0" err="1"/>
              <a:t>Funding</a:t>
            </a:r>
            <a:r>
              <a:rPr lang="et-EE" dirty="0"/>
              <a:t> (500 </a:t>
            </a:r>
            <a:r>
              <a:rPr lang="et-EE" dirty="0" err="1"/>
              <a:t>billion</a:t>
            </a:r>
            <a:r>
              <a:rPr lang="et-EE" dirty="0"/>
              <a:t> euros </a:t>
            </a:r>
            <a:r>
              <a:rPr lang="et-EE" dirty="0" err="1"/>
              <a:t>for</a:t>
            </a:r>
            <a:r>
              <a:rPr lang="et-EE" dirty="0"/>
              <a:t> </a:t>
            </a:r>
            <a:r>
              <a:rPr lang="et-EE" dirty="0" err="1"/>
              <a:t>the</a:t>
            </a:r>
            <a:r>
              <a:rPr lang="et-EE" dirty="0"/>
              <a:t> 2021-2030)</a:t>
            </a:r>
          </a:p>
          <a:p>
            <a:r>
              <a:rPr lang="et-EE" dirty="0" err="1"/>
              <a:t>Infrastucture</a:t>
            </a:r>
            <a:r>
              <a:rPr lang="et-EE" dirty="0"/>
              <a:t> </a:t>
            </a:r>
            <a:r>
              <a:rPr lang="et-EE" dirty="0" err="1"/>
              <a:t>investments</a:t>
            </a:r>
            <a:r>
              <a:rPr lang="et-EE" dirty="0"/>
              <a:t> have </a:t>
            </a:r>
            <a:r>
              <a:rPr lang="et-EE" dirty="0" err="1"/>
              <a:t>been</a:t>
            </a:r>
            <a:r>
              <a:rPr lang="et-EE" dirty="0"/>
              <a:t> </a:t>
            </a:r>
            <a:r>
              <a:rPr lang="et-EE" dirty="0" err="1"/>
              <a:t>reduced</a:t>
            </a:r>
            <a:r>
              <a:rPr lang="et-EE" dirty="0"/>
              <a:t> in </a:t>
            </a:r>
            <a:r>
              <a:rPr lang="et-EE" dirty="0" err="1"/>
              <a:t>the</a:t>
            </a:r>
            <a:r>
              <a:rPr lang="et-EE" dirty="0"/>
              <a:t> </a:t>
            </a:r>
            <a:r>
              <a:rPr lang="et-EE" dirty="0" err="1"/>
              <a:t>aftermath</a:t>
            </a:r>
            <a:r>
              <a:rPr lang="et-EE" dirty="0"/>
              <a:t> of </a:t>
            </a:r>
            <a:r>
              <a:rPr lang="et-EE" dirty="0" err="1"/>
              <a:t>the</a:t>
            </a:r>
            <a:r>
              <a:rPr lang="et-EE" dirty="0"/>
              <a:t> 2008 </a:t>
            </a:r>
            <a:r>
              <a:rPr lang="et-EE" dirty="0" err="1"/>
              <a:t>financial</a:t>
            </a:r>
            <a:r>
              <a:rPr lang="et-EE" dirty="0"/>
              <a:t> </a:t>
            </a:r>
            <a:r>
              <a:rPr lang="et-EE" dirty="0" err="1"/>
              <a:t>crisis</a:t>
            </a:r>
            <a:endParaRPr lang="et-EE" dirty="0"/>
          </a:p>
          <a:p>
            <a:r>
              <a:rPr lang="et-EE" dirty="0" err="1"/>
              <a:t>Inefficient</a:t>
            </a:r>
            <a:r>
              <a:rPr lang="et-EE" dirty="0"/>
              <a:t> </a:t>
            </a:r>
            <a:r>
              <a:rPr lang="et-EE" dirty="0" err="1"/>
              <a:t>regulatory</a:t>
            </a:r>
            <a:r>
              <a:rPr lang="et-EE" dirty="0"/>
              <a:t> and </a:t>
            </a:r>
            <a:r>
              <a:rPr lang="et-EE" dirty="0" err="1"/>
              <a:t>administrative</a:t>
            </a:r>
            <a:r>
              <a:rPr lang="et-EE" dirty="0"/>
              <a:t> </a:t>
            </a:r>
            <a:r>
              <a:rPr lang="et-EE" dirty="0" err="1"/>
              <a:t>procedures</a:t>
            </a:r>
            <a:r>
              <a:rPr lang="et-EE" dirty="0"/>
              <a:t> </a:t>
            </a:r>
            <a:r>
              <a:rPr lang="et-EE" dirty="0" err="1"/>
              <a:t>slow</a:t>
            </a:r>
            <a:r>
              <a:rPr lang="et-EE" dirty="0"/>
              <a:t> </a:t>
            </a:r>
            <a:r>
              <a:rPr lang="et-EE" dirty="0" err="1"/>
              <a:t>down</a:t>
            </a:r>
            <a:r>
              <a:rPr lang="et-EE" dirty="0"/>
              <a:t> </a:t>
            </a:r>
            <a:r>
              <a:rPr lang="et-EE" dirty="0" err="1"/>
              <a:t>implemention</a:t>
            </a:r>
            <a:endParaRPr lang="et-EE" dirty="0"/>
          </a:p>
          <a:p>
            <a:r>
              <a:rPr lang="et-EE" dirty="0" err="1"/>
              <a:t>Member</a:t>
            </a:r>
            <a:r>
              <a:rPr lang="et-EE" dirty="0"/>
              <a:t> </a:t>
            </a:r>
            <a:r>
              <a:rPr lang="et-EE" dirty="0" err="1"/>
              <a:t>States</a:t>
            </a:r>
            <a:r>
              <a:rPr lang="et-EE" dirty="0"/>
              <a:t> </a:t>
            </a:r>
            <a:r>
              <a:rPr lang="et-EE" dirty="0" err="1"/>
              <a:t>may</a:t>
            </a:r>
            <a:r>
              <a:rPr lang="et-EE" dirty="0"/>
              <a:t> </a:t>
            </a:r>
            <a:r>
              <a:rPr lang="et-EE" dirty="0" err="1"/>
              <a:t>lack</a:t>
            </a:r>
            <a:r>
              <a:rPr lang="et-EE" dirty="0"/>
              <a:t> </a:t>
            </a:r>
            <a:r>
              <a:rPr lang="et-EE" dirty="0" err="1"/>
              <a:t>incentives</a:t>
            </a:r>
            <a:r>
              <a:rPr lang="et-EE" dirty="0"/>
              <a:t> </a:t>
            </a:r>
            <a:r>
              <a:rPr lang="et-EE" dirty="0" err="1"/>
              <a:t>to</a:t>
            </a:r>
            <a:r>
              <a:rPr lang="et-EE" dirty="0"/>
              <a:t> </a:t>
            </a:r>
            <a:r>
              <a:rPr lang="et-EE" dirty="0" err="1"/>
              <a:t>prioritise</a:t>
            </a:r>
            <a:r>
              <a:rPr lang="et-EE" dirty="0"/>
              <a:t> </a:t>
            </a:r>
            <a:r>
              <a:rPr lang="et-EE" dirty="0" err="1"/>
              <a:t>core</a:t>
            </a:r>
            <a:r>
              <a:rPr lang="et-EE" dirty="0"/>
              <a:t> </a:t>
            </a:r>
            <a:r>
              <a:rPr lang="et-EE" dirty="0" err="1"/>
              <a:t>network</a:t>
            </a:r>
            <a:r>
              <a:rPr lang="et-EE" dirty="0"/>
              <a:t> </a:t>
            </a:r>
            <a:r>
              <a:rPr lang="et-EE" dirty="0" err="1"/>
              <a:t>projects</a:t>
            </a:r>
            <a:r>
              <a:rPr lang="et-EE" dirty="0"/>
              <a:t>, </a:t>
            </a:r>
            <a:r>
              <a:rPr lang="et-EE" dirty="0" err="1"/>
              <a:t>especially</a:t>
            </a:r>
            <a:r>
              <a:rPr lang="et-EE" dirty="0"/>
              <a:t> on </a:t>
            </a:r>
            <a:r>
              <a:rPr lang="et-EE" dirty="0" err="1"/>
              <a:t>the</a:t>
            </a:r>
            <a:r>
              <a:rPr lang="et-EE" dirty="0"/>
              <a:t> </a:t>
            </a:r>
            <a:r>
              <a:rPr lang="et-EE" dirty="0" err="1"/>
              <a:t>cross-border</a:t>
            </a:r>
            <a:r>
              <a:rPr lang="et-EE" dirty="0"/>
              <a:t> </a:t>
            </a:r>
            <a:r>
              <a:rPr lang="et-EE" dirty="0" err="1"/>
              <a:t>sections</a:t>
            </a:r>
            <a:endParaRPr lang="et-EE" dirty="0"/>
          </a:p>
        </p:txBody>
      </p:sp>
      <p:sp>
        <p:nvSpPr>
          <p:cNvPr id="4" name="Slide Number Placeholder 3">
            <a:extLst>
              <a:ext uri="{FF2B5EF4-FFF2-40B4-BE49-F238E27FC236}">
                <a16:creationId xmlns:a16="http://schemas.microsoft.com/office/drawing/2014/main" id="{077B1941-63C8-4C3D-B4B6-157548B6237E}"/>
              </a:ext>
            </a:extLst>
          </p:cNvPr>
          <p:cNvSpPr>
            <a:spLocks noGrp="1"/>
          </p:cNvSpPr>
          <p:nvPr>
            <p:ph type="sldNum" sz="quarter" idx="12"/>
          </p:nvPr>
        </p:nvSpPr>
        <p:spPr/>
        <p:txBody>
          <a:bodyPr/>
          <a:lstStyle/>
          <a:p>
            <a:fld id="{0017DF20-810F-4467-8B19-DD29754A94D9}" type="slidenum">
              <a:rPr lang="et-EE" smtClean="0"/>
              <a:t>21</a:t>
            </a:fld>
            <a:endParaRPr lang="et-EE"/>
          </a:p>
        </p:txBody>
      </p:sp>
    </p:spTree>
    <p:extLst>
      <p:ext uri="{BB962C8B-B14F-4D97-AF65-F5344CB8AC3E}">
        <p14:creationId xmlns:p14="http://schemas.microsoft.com/office/powerpoint/2010/main" val="3457125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FDA30-138E-4364-ADB0-21AAAC5189ED}"/>
              </a:ext>
            </a:extLst>
          </p:cNvPr>
          <p:cNvSpPr>
            <a:spLocks noGrp="1"/>
          </p:cNvSpPr>
          <p:nvPr>
            <p:ph type="title"/>
          </p:nvPr>
        </p:nvSpPr>
        <p:spPr/>
        <p:txBody>
          <a:bodyPr/>
          <a:lstStyle/>
          <a:p>
            <a:r>
              <a:rPr lang="et-EE" dirty="0" err="1"/>
              <a:t>Roles</a:t>
            </a:r>
            <a:r>
              <a:rPr lang="et-EE" dirty="0"/>
              <a:t> and </a:t>
            </a:r>
            <a:r>
              <a:rPr lang="et-EE" dirty="0" err="1"/>
              <a:t>responsibilities</a:t>
            </a:r>
            <a:r>
              <a:rPr lang="et-EE" dirty="0"/>
              <a:t>:</a:t>
            </a:r>
          </a:p>
        </p:txBody>
      </p:sp>
      <p:sp>
        <p:nvSpPr>
          <p:cNvPr id="3" name="Content Placeholder 2">
            <a:extLst>
              <a:ext uri="{FF2B5EF4-FFF2-40B4-BE49-F238E27FC236}">
                <a16:creationId xmlns:a16="http://schemas.microsoft.com/office/drawing/2014/main" id="{31A3E0D1-DDD3-49A1-8BFD-896E0E1CF238}"/>
              </a:ext>
            </a:extLst>
          </p:cNvPr>
          <p:cNvSpPr>
            <a:spLocks noGrp="1"/>
          </p:cNvSpPr>
          <p:nvPr>
            <p:ph idx="1"/>
          </p:nvPr>
        </p:nvSpPr>
        <p:spPr/>
        <p:txBody>
          <a:bodyPr/>
          <a:lstStyle/>
          <a:p>
            <a:r>
              <a:rPr lang="en-US" dirty="0"/>
              <a:t>National and regional authorities are ultimately in charge of all the roads-related investments and activities they manage which have been supported by EU funding. </a:t>
            </a:r>
            <a:endParaRPr lang="et-EE" dirty="0"/>
          </a:p>
          <a:p>
            <a:r>
              <a:rPr lang="en-US" dirty="0"/>
              <a:t>Member States allocate funds to final recipients based on amounts earmarked in operational </a:t>
            </a:r>
            <a:r>
              <a:rPr lang="en-US" dirty="0" err="1"/>
              <a:t>programmes</a:t>
            </a:r>
            <a:r>
              <a:rPr lang="en-US" dirty="0"/>
              <a:t>. </a:t>
            </a:r>
            <a:endParaRPr lang="et-EE" dirty="0"/>
          </a:p>
          <a:p>
            <a:r>
              <a:rPr lang="en-US" dirty="0"/>
              <a:t>The Member State has the primary responsibility for setting up a management and control system, which aims to ensure the effective and efficient delivery of investment projects. </a:t>
            </a:r>
            <a:endParaRPr lang="et-EE" dirty="0"/>
          </a:p>
          <a:p>
            <a:r>
              <a:rPr lang="en-US" dirty="0"/>
              <a:t>Member States are also responsible for adequately maintaining the TEN-T road network.</a:t>
            </a:r>
            <a:endParaRPr lang="et-EE" dirty="0"/>
          </a:p>
        </p:txBody>
      </p:sp>
      <p:sp>
        <p:nvSpPr>
          <p:cNvPr id="4" name="Slide Number Placeholder 3">
            <a:extLst>
              <a:ext uri="{FF2B5EF4-FFF2-40B4-BE49-F238E27FC236}">
                <a16:creationId xmlns:a16="http://schemas.microsoft.com/office/drawing/2014/main" id="{38B8F95E-6F71-43EC-B0B2-7DB995D40B95}"/>
              </a:ext>
            </a:extLst>
          </p:cNvPr>
          <p:cNvSpPr>
            <a:spLocks noGrp="1"/>
          </p:cNvSpPr>
          <p:nvPr>
            <p:ph type="sldNum" sz="quarter" idx="12"/>
          </p:nvPr>
        </p:nvSpPr>
        <p:spPr/>
        <p:txBody>
          <a:bodyPr/>
          <a:lstStyle/>
          <a:p>
            <a:fld id="{0017DF20-810F-4467-8B19-DD29754A94D9}" type="slidenum">
              <a:rPr lang="et-EE" smtClean="0"/>
              <a:t>22</a:t>
            </a:fld>
            <a:endParaRPr lang="et-EE"/>
          </a:p>
        </p:txBody>
      </p:sp>
    </p:spTree>
    <p:extLst>
      <p:ext uri="{BB962C8B-B14F-4D97-AF65-F5344CB8AC3E}">
        <p14:creationId xmlns:p14="http://schemas.microsoft.com/office/powerpoint/2010/main" val="495553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367F-09E8-465F-ACCF-BE61E800026F}"/>
              </a:ext>
            </a:extLst>
          </p:cNvPr>
          <p:cNvSpPr>
            <a:spLocks noGrp="1"/>
          </p:cNvSpPr>
          <p:nvPr>
            <p:ph type="title"/>
          </p:nvPr>
        </p:nvSpPr>
        <p:spPr/>
        <p:txBody>
          <a:bodyPr/>
          <a:lstStyle/>
          <a:p>
            <a:r>
              <a:rPr lang="et-EE" dirty="0" err="1"/>
              <a:t>Sources</a:t>
            </a:r>
            <a:r>
              <a:rPr lang="et-EE" dirty="0"/>
              <a:t>:</a:t>
            </a:r>
          </a:p>
        </p:txBody>
      </p:sp>
      <p:sp>
        <p:nvSpPr>
          <p:cNvPr id="3" name="Content Placeholder 2">
            <a:extLst>
              <a:ext uri="{FF2B5EF4-FFF2-40B4-BE49-F238E27FC236}">
                <a16:creationId xmlns:a16="http://schemas.microsoft.com/office/drawing/2014/main" id="{03775F0C-DA4C-4DEF-8A1F-691C5A9BF6B9}"/>
              </a:ext>
            </a:extLst>
          </p:cNvPr>
          <p:cNvSpPr>
            <a:spLocks noGrp="1"/>
          </p:cNvSpPr>
          <p:nvPr>
            <p:ph idx="1"/>
          </p:nvPr>
        </p:nvSpPr>
        <p:spPr/>
        <p:txBody>
          <a:bodyPr>
            <a:normAutofit fontScale="40000" lnSpcReduction="20000"/>
          </a:bodyPr>
          <a:lstStyle/>
          <a:p>
            <a:r>
              <a:rPr lang="et-EE" dirty="0" err="1"/>
              <a:t>Roads</a:t>
            </a:r>
            <a:r>
              <a:rPr lang="et-EE" dirty="0"/>
              <a:t> </a:t>
            </a:r>
            <a:r>
              <a:rPr lang="et-EE" dirty="0" err="1"/>
              <a:t>connecting</a:t>
            </a:r>
            <a:r>
              <a:rPr lang="et-EE" dirty="0"/>
              <a:t> </a:t>
            </a:r>
            <a:r>
              <a:rPr lang="et-EE" dirty="0" err="1"/>
              <a:t>European</a:t>
            </a:r>
            <a:r>
              <a:rPr lang="et-EE" dirty="0"/>
              <a:t> </a:t>
            </a:r>
            <a:r>
              <a:rPr lang="et-EE" dirty="0" err="1"/>
              <a:t>regions</a:t>
            </a:r>
            <a:r>
              <a:rPr lang="et-EE" dirty="0"/>
              <a:t>: Audit </a:t>
            </a:r>
            <a:r>
              <a:rPr lang="et-EE" dirty="0" err="1"/>
              <a:t>preview</a:t>
            </a:r>
            <a:r>
              <a:rPr lang="et-EE" dirty="0"/>
              <a:t>, 2019, </a:t>
            </a:r>
            <a:r>
              <a:rPr lang="et-EE" dirty="0" err="1"/>
              <a:t>European</a:t>
            </a:r>
            <a:r>
              <a:rPr lang="et-EE" dirty="0"/>
              <a:t> </a:t>
            </a:r>
            <a:r>
              <a:rPr lang="et-EE" dirty="0" err="1"/>
              <a:t>Court</a:t>
            </a:r>
            <a:r>
              <a:rPr lang="et-EE" dirty="0"/>
              <a:t> of </a:t>
            </a:r>
            <a:r>
              <a:rPr lang="et-EE" dirty="0" err="1"/>
              <a:t>Auditors</a:t>
            </a:r>
            <a:endParaRPr lang="et-EE" dirty="0"/>
          </a:p>
          <a:p>
            <a:r>
              <a:rPr lang="et-EE" dirty="0" err="1"/>
              <a:t>Dijkstra</a:t>
            </a:r>
            <a:r>
              <a:rPr lang="et-EE" dirty="0"/>
              <a:t>, L.; </a:t>
            </a:r>
            <a:r>
              <a:rPr lang="et-EE" dirty="0" err="1"/>
              <a:t>Poelman</a:t>
            </a:r>
            <a:r>
              <a:rPr lang="et-EE" dirty="0"/>
              <a:t>, H.; </a:t>
            </a:r>
            <a:r>
              <a:rPr lang="et-EE" dirty="0" err="1"/>
              <a:t>Ackermans</a:t>
            </a:r>
            <a:r>
              <a:rPr lang="et-EE" dirty="0"/>
              <a:t>, L. Road Transport </a:t>
            </a:r>
            <a:r>
              <a:rPr lang="et-EE" dirty="0" err="1"/>
              <a:t>Performance</a:t>
            </a:r>
            <a:r>
              <a:rPr lang="et-EE" dirty="0"/>
              <a:t> in </a:t>
            </a:r>
            <a:r>
              <a:rPr lang="et-EE" dirty="0" err="1"/>
              <a:t>Europa</a:t>
            </a:r>
            <a:r>
              <a:rPr lang="et-EE" dirty="0"/>
              <a:t>: </a:t>
            </a:r>
            <a:r>
              <a:rPr lang="et-EE" dirty="0" err="1"/>
              <a:t>Introducing</a:t>
            </a:r>
            <a:r>
              <a:rPr lang="et-EE" dirty="0"/>
              <a:t> a </a:t>
            </a:r>
            <a:r>
              <a:rPr lang="et-EE" dirty="0" err="1"/>
              <a:t>new</a:t>
            </a:r>
            <a:r>
              <a:rPr lang="et-EE" dirty="0"/>
              <a:t> </a:t>
            </a:r>
            <a:r>
              <a:rPr lang="et-EE" dirty="0" err="1"/>
              <a:t>accessibility</a:t>
            </a:r>
            <a:r>
              <a:rPr lang="et-EE" dirty="0"/>
              <a:t> </a:t>
            </a:r>
            <a:r>
              <a:rPr lang="et-EE" dirty="0" err="1"/>
              <a:t>framework</a:t>
            </a:r>
            <a:r>
              <a:rPr lang="et-EE" dirty="0"/>
              <a:t>, 2018, </a:t>
            </a:r>
            <a:r>
              <a:rPr lang="et-EE" dirty="0" err="1"/>
              <a:t>European</a:t>
            </a:r>
            <a:r>
              <a:rPr lang="et-EE" dirty="0"/>
              <a:t> </a:t>
            </a:r>
            <a:r>
              <a:rPr lang="et-EE" dirty="0" err="1"/>
              <a:t>Commission</a:t>
            </a:r>
            <a:endParaRPr lang="et-EE" dirty="0"/>
          </a:p>
          <a:p>
            <a:r>
              <a:rPr lang="et-EE" dirty="0" err="1"/>
              <a:t>Coto-Millan</a:t>
            </a:r>
            <a:r>
              <a:rPr lang="et-EE" dirty="0"/>
              <a:t>, P.; </a:t>
            </a:r>
            <a:r>
              <a:rPr lang="et-EE" dirty="0" err="1"/>
              <a:t>Inglada</a:t>
            </a:r>
            <a:r>
              <a:rPr lang="et-EE" dirty="0"/>
              <a:t>, V. </a:t>
            </a:r>
            <a:r>
              <a:rPr lang="et-EE" dirty="0" err="1"/>
              <a:t>Essays</a:t>
            </a:r>
            <a:r>
              <a:rPr lang="et-EE" dirty="0"/>
              <a:t> on Transport </a:t>
            </a:r>
            <a:r>
              <a:rPr lang="et-EE" dirty="0" err="1"/>
              <a:t>Economics</a:t>
            </a:r>
            <a:r>
              <a:rPr lang="et-EE" dirty="0"/>
              <a:t>, 2007, </a:t>
            </a:r>
            <a:r>
              <a:rPr lang="et-EE" dirty="0" err="1"/>
              <a:t>Universidad</a:t>
            </a:r>
            <a:r>
              <a:rPr lang="et-EE" dirty="0"/>
              <a:t> de </a:t>
            </a:r>
            <a:r>
              <a:rPr lang="et-EE" dirty="0" err="1"/>
              <a:t>Cantabria</a:t>
            </a:r>
            <a:endParaRPr lang="et-EE" dirty="0"/>
          </a:p>
          <a:p>
            <a:r>
              <a:rPr lang="et-EE" dirty="0" err="1"/>
              <a:t>Dimitrakopoulos</a:t>
            </a:r>
            <a:r>
              <a:rPr lang="et-EE" dirty="0"/>
              <a:t>, G.; </a:t>
            </a:r>
            <a:r>
              <a:rPr lang="et-EE" dirty="0" err="1"/>
              <a:t>Uden</a:t>
            </a:r>
            <a:r>
              <a:rPr lang="et-EE" dirty="0"/>
              <a:t>, L.; </a:t>
            </a:r>
            <a:r>
              <a:rPr lang="et-EE" dirty="0" err="1"/>
              <a:t>Varlamis</a:t>
            </a:r>
            <a:r>
              <a:rPr lang="et-EE" dirty="0"/>
              <a:t>, I. The </a:t>
            </a:r>
            <a:r>
              <a:rPr lang="et-EE" dirty="0" err="1"/>
              <a:t>Future</a:t>
            </a:r>
            <a:r>
              <a:rPr lang="et-EE" dirty="0"/>
              <a:t> of Intelligent Transport Systems, 2020, Elsevier</a:t>
            </a:r>
          </a:p>
          <a:p>
            <a:r>
              <a:rPr lang="et-EE" dirty="0"/>
              <a:t>De </a:t>
            </a:r>
            <a:r>
              <a:rPr lang="et-EE" dirty="0" err="1"/>
              <a:t>Almedia</a:t>
            </a:r>
            <a:r>
              <a:rPr lang="et-EE" dirty="0"/>
              <a:t> </a:t>
            </a:r>
            <a:r>
              <a:rPr lang="et-EE" dirty="0" err="1"/>
              <a:t>D`Agosto</a:t>
            </a:r>
            <a:r>
              <a:rPr lang="et-EE" dirty="0"/>
              <a:t>. </a:t>
            </a:r>
            <a:r>
              <a:rPr lang="et-EE" dirty="0" err="1"/>
              <a:t>Transportation</a:t>
            </a:r>
            <a:r>
              <a:rPr lang="et-EE" dirty="0"/>
              <a:t>, Energy </a:t>
            </a:r>
            <a:r>
              <a:rPr lang="et-EE" dirty="0" err="1"/>
              <a:t>Use</a:t>
            </a:r>
            <a:r>
              <a:rPr lang="et-EE" dirty="0"/>
              <a:t> and </a:t>
            </a:r>
            <a:r>
              <a:rPr lang="et-EE" dirty="0" err="1"/>
              <a:t>Environmental</a:t>
            </a:r>
            <a:r>
              <a:rPr lang="et-EE" dirty="0"/>
              <a:t> </a:t>
            </a:r>
            <a:r>
              <a:rPr lang="et-EE" dirty="0" err="1"/>
              <a:t>Impacts</a:t>
            </a:r>
            <a:r>
              <a:rPr lang="et-EE" dirty="0"/>
              <a:t>, 2019, Elsevier</a:t>
            </a:r>
          </a:p>
          <a:p>
            <a:r>
              <a:rPr lang="et-EE" dirty="0" err="1"/>
              <a:t>Fenelon</a:t>
            </a:r>
            <a:r>
              <a:rPr lang="et-EE" dirty="0"/>
              <a:t>, K. G. The </a:t>
            </a:r>
            <a:r>
              <a:rPr lang="et-EE" dirty="0" err="1"/>
              <a:t>Economics</a:t>
            </a:r>
            <a:r>
              <a:rPr lang="et-EE" dirty="0"/>
              <a:t> of Road Transport, 2017, </a:t>
            </a:r>
            <a:r>
              <a:rPr lang="et-EE" dirty="0" err="1"/>
              <a:t>Routledge</a:t>
            </a:r>
            <a:endParaRPr lang="et-EE" dirty="0"/>
          </a:p>
          <a:p>
            <a:r>
              <a:rPr lang="et-EE" dirty="0"/>
              <a:t>Black, W. R. </a:t>
            </a:r>
            <a:r>
              <a:rPr lang="et-EE" dirty="0" err="1"/>
              <a:t>Sustainable</a:t>
            </a:r>
            <a:r>
              <a:rPr lang="et-EE" dirty="0"/>
              <a:t> </a:t>
            </a:r>
            <a:r>
              <a:rPr lang="et-EE" dirty="0" err="1"/>
              <a:t>Transportation</a:t>
            </a:r>
            <a:r>
              <a:rPr lang="et-EE" dirty="0"/>
              <a:t>: </a:t>
            </a:r>
            <a:r>
              <a:rPr lang="et-EE" dirty="0" err="1"/>
              <a:t>problems</a:t>
            </a:r>
            <a:r>
              <a:rPr lang="et-EE" dirty="0"/>
              <a:t> and </a:t>
            </a:r>
            <a:r>
              <a:rPr lang="et-EE" dirty="0" err="1"/>
              <a:t>solutions</a:t>
            </a:r>
            <a:r>
              <a:rPr lang="et-EE" dirty="0"/>
              <a:t>, 2010, The </a:t>
            </a:r>
            <a:r>
              <a:rPr lang="et-EE" dirty="0" err="1"/>
              <a:t>Guilford</a:t>
            </a:r>
            <a:r>
              <a:rPr lang="et-EE" dirty="0"/>
              <a:t> Press</a:t>
            </a:r>
          </a:p>
          <a:p>
            <a:r>
              <a:rPr lang="et-EE" dirty="0" err="1"/>
              <a:t>Bergeron</a:t>
            </a:r>
            <a:r>
              <a:rPr lang="et-EE" dirty="0"/>
              <a:t>, Y. </a:t>
            </a:r>
            <a:r>
              <a:rPr lang="et-EE" dirty="0" err="1"/>
              <a:t>Mileage</a:t>
            </a:r>
            <a:r>
              <a:rPr lang="et-EE" dirty="0"/>
              <a:t> Fees and </a:t>
            </a:r>
            <a:r>
              <a:rPr lang="et-EE" dirty="0" err="1"/>
              <a:t>the</a:t>
            </a:r>
            <a:r>
              <a:rPr lang="et-EE" dirty="0"/>
              <a:t> Highway Trust Fund, 2013, Nova</a:t>
            </a:r>
          </a:p>
          <a:p>
            <a:r>
              <a:rPr lang="et-EE" dirty="0" err="1"/>
              <a:t>Huang</a:t>
            </a:r>
            <a:r>
              <a:rPr lang="et-EE" dirty="0"/>
              <a:t>, N.; </a:t>
            </a:r>
            <a:r>
              <a:rPr lang="et-EE" dirty="0" err="1"/>
              <a:t>Lien</a:t>
            </a:r>
            <a:r>
              <a:rPr lang="et-EE" dirty="0"/>
              <a:t>, J. W.; </a:t>
            </a:r>
            <a:r>
              <a:rPr lang="et-EE" dirty="0" err="1"/>
              <a:t>Zheng</a:t>
            </a:r>
            <a:r>
              <a:rPr lang="et-EE" dirty="0"/>
              <a:t>, J. </a:t>
            </a:r>
            <a:r>
              <a:rPr lang="et-EE" dirty="0" err="1"/>
              <a:t>Publicization</a:t>
            </a:r>
            <a:r>
              <a:rPr lang="et-EE" dirty="0"/>
              <a:t> and </a:t>
            </a:r>
            <a:r>
              <a:rPr lang="et-EE" dirty="0" err="1"/>
              <a:t>Competiton</a:t>
            </a:r>
            <a:r>
              <a:rPr lang="et-EE" dirty="0"/>
              <a:t>: </a:t>
            </a:r>
            <a:r>
              <a:rPr lang="et-EE" dirty="0" err="1"/>
              <a:t>Government</a:t>
            </a:r>
            <a:r>
              <a:rPr lang="et-EE" dirty="0"/>
              <a:t> </a:t>
            </a:r>
            <a:r>
              <a:rPr lang="et-EE" dirty="0" err="1"/>
              <a:t>Intervention</a:t>
            </a:r>
            <a:r>
              <a:rPr lang="et-EE" dirty="0"/>
              <a:t> in </a:t>
            </a:r>
            <a:r>
              <a:rPr lang="et-EE" dirty="0" err="1"/>
              <a:t>the</a:t>
            </a:r>
            <a:r>
              <a:rPr lang="et-EE" dirty="0"/>
              <a:t> Market </a:t>
            </a:r>
            <a:r>
              <a:rPr lang="et-EE" dirty="0" err="1"/>
              <a:t>for</a:t>
            </a:r>
            <a:r>
              <a:rPr lang="et-EE" dirty="0"/>
              <a:t> </a:t>
            </a:r>
            <a:r>
              <a:rPr lang="et-EE" dirty="0" err="1"/>
              <a:t>Transportation</a:t>
            </a:r>
            <a:r>
              <a:rPr lang="et-EE" dirty="0"/>
              <a:t>, 2021</a:t>
            </a:r>
          </a:p>
          <a:p>
            <a:pPr marL="0" indent="0">
              <a:buNone/>
            </a:pPr>
            <a:r>
              <a:rPr lang="et-EE" dirty="0"/>
              <a:t>LINKS:</a:t>
            </a:r>
          </a:p>
          <a:p>
            <a:r>
              <a:rPr lang="et-EE" dirty="0">
                <a:hlinkClick r:id="rId2"/>
              </a:rPr>
              <a:t>https://ec.europa.eu/eurostat/statistics-explained/index.php?title=File:TEN-T_core_network_corridors_(freight_and_passenger)-RYB18.png</a:t>
            </a:r>
            <a:endParaRPr lang="et-EE" dirty="0"/>
          </a:p>
          <a:p>
            <a:r>
              <a:rPr lang="et-EE" dirty="0">
                <a:hlinkClick r:id="rId3"/>
              </a:rPr>
              <a:t>https://www.bartleby.com/essay/Reasons-of-Government-Intervention-in-Transportation-Industry-F3VAAJA573U4Z</a:t>
            </a:r>
            <a:endParaRPr lang="et-EE" dirty="0"/>
          </a:p>
          <a:p>
            <a:r>
              <a:rPr lang="et-EE" dirty="0">
                <a:hlinkClick r:id="rId4"/>
              </a:rPr>
              <a:t>https://www.tallinn.ee/eng/freepublictransport/About-free-public-transport-in-Tallinn</a:t>
            </a:r>
            <a:endParaRPr lang="et-EE" dirty="0"/>
          </a:p>
          <a:p>
            <a:r>
              <a:rPr lang="et-EE" dirty="0">
                <a:hlinkClick r:id="rId5"/>
              </a:rPr>
              <a:t>https://www.eltis.org/in-brief/news/estonias-free-county-public-transport-did-not-fulfill-goals</a:t>
            </a:r>
            <a:endParaRPr lang="et-EE" dirty="0"/>
          </a:p>
          <a:p>
            <a:r>
              <a:rPr lang="et-EE" dirty="0">
                <a:hlinkClick r:id="rId6"/>
              </a:rPr>
              <a:t>https://emerging-europe.com/news/baltic-railways-are-picking-up-speed-slowly/</a:t>
            </a:r>
            <a:endParaRPr lang="et-EE" dirty="0"/>
          </a:p>
          <a:p>
            <a:r>
              <a:rPr lang="et-EE" dirty="0"/>
              <a:t>https://transportgeography.org/contents/chapter9/nature-transport-policy/</a:t>
            </a:r>
          </a:p>
          <a:p>
            <a:endParaRPr lang="et-EE" dirty="0"/>
          </a:p>
          <a:p>
            <a:endParaRPr lang="et-EE" dirty="0"/>
          </a:p>
          <a:p>
            <a:endParaRPr lang="et-EE" dirty="0"/>
          </a:p>
        </p:txBody>
      </p:sp>
      <p:sp>
        <p:nvSpPr>
          <p:cNvPr id="4" name="Slide Number Placeholder 3">
            <a:extLst>
              <a:ext uri="{FF2B5EF4-FFF2-40B4-BE49-F238E27FC236}">
                <a16:creationId xmlns:a16="http://schemas.microsoft.com/office/drawing/2014/main" id="{1E2C7CCF-36D4-4E47-9E53-86D9B96D7064}"/>
              </a:ext>
            </a:extLst>
          </p:cNvPr>
          <p:cNvSpPr>
            <a:spLocks noGrp="1"/>
          </p:cNvSpPr>
          <p:nvPr>
            <p:ph type="sldNum" sz="quarter" idx="12"/>
          </p:nvPr>
        </p:nvSpPr>
        <p:spPr/>
        <p:txBody>
          <a:bodyPr/>
          <a:lstStyle/>
          <a:p>
            <a:fld id="{0017DF20-810F-4467-8B19-DD29754A94D9}" type="slidenum">
              <a:rPr lang="et-EE" smtClean="0"/>
              <a:t>23</a:t>
            </a:fld>
            <a:endParaRPr lang="et-EE"/>
          </a:p>
        </p:txBody>
      </p:sp>
    </p:spTree>
    <p:extLst>
      <p:ext uri="{BB962C8B-B14F-4D97-AF65-F5344CB8AC3E}">
        <p14:creationId xmlns:p14="http://schemas.microsoft.com/office/powerpoint/2010/main" val="2475420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996" y="2868449"/>
            <a:ext cx="7906007" cy="769441"/>
          </a:xfrm>
          <a:prstGeom prst="rect">
            <a:avLst/>
          </a:prstGeom>
        </p:spPr>
        <p:txBody>
          <a:bodyPr wrap="square">
            <a:spAutoFit/>
          </a:bodyPr>
          <a:lstStyle/>
          <a:p>
            <a:pPr algn="ctr"/>
            <a:r>
              <a:rPr lang="et-EE" sz="4400" b="1" dirty="0"/>
              <a:t>Thank you for your attention!</a:t>
            </a:r>
            <a:endParaRPr lang="fi-FI" sz="4400" b="1" dirty="0"/>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4548" y="149728"/>
            <a:ext cx="1029815" cy="955909"/>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485" y="466316"/>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FA1F526-5E34-4986-8A9B-1D54518531A8}"/>
              </a:ext>
            </a:extLst>
          </p:cNvPr>
          <p:cNvSpPr txBox="1"/>
          <p:nvPr/>
        </p:nvSpPr>
        <p:spPr>
          <a:xfrm>
            <a:off x="1593130" y="5457684"/>
            <a:ext cx="9879291" cy="338554"/>
          </a:xfrm>
          <a:prstGeom prst="rect">
            <a:avLst/>
          </a:prstGeom>
          <a:noFill/>
        </p:spPr>
        <p:txBody>
          <a:bodyPr wrap="square">
            <a:spAutoFit/>
          </a:bodyPr>
          <a:lstStyle/>
          <a:p>
            <a:r>
              <a:rPr lang="en-US" sz="1600" dirty="0"/>
              <a:t>Interreg Central Baltic Project: </a:t>
            </a:r>
            <a:r>
              <a:rPr lang="en-GB" sz="1600" dirty="0"/>
              <a:t>INTELTRANS – Intelligent Transport and Traffic Management study module</a:t>
            </a:r>
            <a:r>
              <a:rPr lang="et-EE" sz="1600" dirty="0"/>
              <a:t>.</a:t>
            </a:r>
          </a:p>
        </p:txBody>
      </p:sp>
      <p:sp>
        <p:nvSpPr>
          <p:cNvPr id="2" name="Slide Number Placeholder 1">
            <a:extLst>
              <a:ext uri="{FF2B5EF4-FFF2-40B4-BE49-F238E27FC236}">
                <a16:creationId xmlns:a16="http://schemas.microsoft.com/office/drawing/2014/main" id="{09A57C6F-64F5-4733-BBC1-5B00B79C68D8}"/>
              </a:ext>
            </a:extLst>
          </p:cNvPr>
          <p:cNvSpPr>
            <a:spLocks noGrp="1"/>
          </p:cNvSpPr>
          <p:nvPr>
            <p:ph type="sldNum" sz="quarter" idx="12"/>
          </p:nvPr>
        </p:nvSpPr>
        <p:spPr/>
        <p:txBody>
          <a:bodyPr/>
          <a:lstStyle/>
          <a:p>
            <a:fld id="{0017DF20-810F-4467-8B19-DD29754A94D9}" type="slidenum">
              <a:rPr lang="et-EE" smtClean="0"/>
              <a:t>24</a:t>
            </a:fld>
            <a:endParaRPr lang="et-EE"/>
          </a:p>
        </p:txBody>
      </p:sp>
    </p:spTree>
    <p:extLst>
      <p:ext uri="{BB962C8B-B14F-4D97-AF65-F5344CB8AC3E}">
        <p14:creationId xmlns:p14="http://schemas.microsoft.com/office/powerpoint/2010/main" val="2896684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14639D-C98E-449B-8DE8-5A8569EDEAB6}"/>
              </a:ext>
            </a:extLst>
          </p:cNvPr>
          <p:cNvSpPr>
            <a:spLocks noGrp="1"/>
          </p:cNvSpPr>
          <p:nvPr>
            <p:ph type="title"/>
          </p:nvPr>
        </p:nvSpPr>
        <p:spPr/>
        <p:txBody>
          <a:bodyPr/>
          <a:lstStyle/>
          <a:p>
            <a:r>
              <a:rPr lang="et-EE" dirty="0"/>
              <a:t>Road transport </a:t>
            </a:r>
            <a:r>
              <a:rPr lang="et-EE" dirty="0" err="1"/>
              <a:t>role</a:t>
            </a:r>
            <a:r>
              <a:rPr lang="et-EE" dirty="0"/>
              <a:t> in EU (1):</a:t>
            </a:r>
          </a:p>
        </p:txBody>
      </p:sp>
      <p:sp>
        <p:nvSpPr>
          <p:cNvPr id="4" name="Content Placeholder 3">
            <a:extLst>
              <a:ext uri="{FF2B5EF4-FFF2-40B4-BE49-F238E27FC236}">
                <a16:creationId xmlns:a16="http://schemas.microsoft.com/office/drawing/2014/main" id="{9348E393-3DC5-425C-B134-A4B7193B2F0E}"/>
              </a:ext>
            </a:extLst>
          </p:cNvPr>
          <p:cNvSpPr>
            <a:spLocks noGrp="1"/>
          </p:cNvSpPr>
          <p:nvPr>
            <p:ph idx="1"/>
          </p:nvPr>
        </p:nvSpPr>
        <p:spPr/>
        <p:txBody>
          <a:bodyPr>
            <a:normAutofit lnSpcReduction="10000"/>
          </a:bodyPr>
          <a:lstStyle/>
          <a:p>
            <a:r>
              <a:rPr lang="et-EE" dirty="0" err="1"/>
              <a:t>Important</a:t>
            </a:r>
            <a:r>
              <a:rPr lang="et-EE" dirty="0"/>
              <a:t> </a:t>
            </a:r>
            <a:r>
              <a:rPr lang="et-EE" dirty="0" err="1"/>
              <a:t>sector</a:t>
            </a:r>
            <a:r>
              <a:rPr lang="et-EE" dirty="0"/>
              <a:t> of </a:t>
            </a:r>
            <a:r>
              <a:rPr lang="et-EE" dirty="0" err="1"/>
              <a:t>the</a:t>
            </a:r>
            <a:r>
              <a:rPr lang="et-EE" dirty="0"/>
              <a:t> EU </a:t>
            </a:r>
            <a:r>
              <a:rPr lang="et-EE" dirty="0" err="1"/>
              <a:t>economy</a:t>
            </a:r>
            <a:endParaRPr lang="et-EE" dirty="0"/>
          </a:p>
          <a:p>
            <a:r>
              <a:rPr lang="en-US" dirty="0"/>
              <a:t>It contributes to economic growth and plays a vital role</a:t>
            </a:r>
            <a:endParaRPr lang="et-EE" dirty="0"/>
          </a:p>
          <a:p>
            <a:r>
              <a:rPr lang="en-US" dirty="0"/>
              <a:t>mobile society, in moving people and goods</a:t>
            </a:r>
            <a:endParaRPr lang="et-EE" dirty="0"/>
          </a:p>
          <a:p>
            <a:r>
              <a:rPr lang="en-US" dirty="0"/>
              <a:t>it provided employment to over 11 million people – more than 5 % of the EU's workforce</a:t>
            </a:r>
            <a:endParaRPr lang="et-EE" dirty="0"/>
          </a:p>
          <a:p>
            <a:r>
              <a:rPr lang="en-US" dirty="0"/>
              <a:t>Roads are the main mode of inland passenger and freight transport in the EU and, despite attempts to shift traffic to other modes of transport, are likely to remain so for the foreseeable future. </a:t>
            </a:r>
            <a:endParaRPr lang="et-EE" dirty="0"/>
          </a:p>
          <a:p>
            <a:r>
              <a:rPr lang="en-US" dirty="0"/>
              <a:t>Building roads and making them more accessible is important for stimulating economic growth.</a:t>
            </a:r>
            <a:endParaRPr lang="et-EE" dirty="0"/>
          </a:p>
        </p:txBody>
      </p:sp>
      <p:sp>
        <p:nvSpPr>
          <p:cNvPr id="2" name="Slide Number Placeholder 1">
            <a:extLst>
              <a:ext uri="{FF2B5EF4-FFF2-40B4-BE49-F238E27FC236}">
                <a16:creationId xmlns:a16="http://schemas.microsoft.com/office/drawing/2014/main" id="{CF86CCC9-2D74-4C69-9B2B-B30C4D44F9EC}"/>
              </a:ext>
            </a:extLst>
          </p:cNvPr>
          <p:cNvSpPr>
            <a:spLocks noGrp="1"/>
          </p:cNvSpPr>
          <p:nvPr>
            <p:ph type="sldNum" sz="quarter" idx="12"/>
          </p:nvPr>
        </p:nvSpPr>
        <p:spPr/>
        <p:txBody>
          <a:bodyPr/>
          <a:lstStyle/>
          <a:p>
            <a:fld id="{0017DF20-810F-4467-8B19-DD29754A94D9}" type="slidenum">
              <a:rPr lang="et-EE" smtClean="0"/>
              <a:t>3</a:t>
            </a:fld>
            <a:endParaRPr lang="et-EE"/>
          </a:p>
        </p:txBody>
      </p:sp>
    </p:spTree>
    <p:extLst>
      <p:ext uri="{BB962C8B-B14F-4D97-AF65-F5344CB8AC3E}">
        <p14:creationId xmlns:p14="http://schemas.microsoft.com/office/powerpoint/2010/main" val="3789676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67A624-2703-4AD7-BE35-539ADC7D2782}"/>
              </a:ext>
            </a:extLst>
          </p:cNvPr>
          <p:cNvSpPr>
            <a:spLocks noGrp="1"/>
          </p:cNvSpPr>
          <p:nvPr>
            <p:ph type="title"/>
          </p:nvPr>
        </p:nvSpPr>
        <p:spPr>
          <a:xfrm>
            <a:off x="838200" y="609600"/>
            <a:ext cx="3739341" cy="1330839"/>
          </a:xfrm>
        </p:spPr>
        <p:txBody>
          <a:bodyPr>
            <a:normAutofit/>
          </a:bodyPr>
          <a:lstStyle/>
          <a:p>
            <a:r>
              <a:rPr lang="et-EE" dirty="0"/>
              <a:t>Road transport </a:t>
            </a:r>
            <a:r>
              <a:rPr lang="et-EE" dirty="0" err="1"/>
              <a:t>role</a:t>
            </a:r>
            <a:r>
              <a:rPr lang="et-EE" dirty="0"/>
              <a:t> in EU (2):</a:t>
            </a:r>
          </a:p>
        </p:txBody>
      </p:sp>
      <p:sp>
        <p:nvSpPr>
          <p:cNvPr id="3" name="Content Placeholder 2">
            <a:extLst>
              <a:ext uri="{FF2B5EF4-FFF2-40B4-BE49-F238E27FC236}">
                <a16:creationId xmlns:a16="http://schemas.microsoft.com/office/drawing/2014/main" id="{C53A48D7-F4FC-4304-920C-C06D1373A89A}"/>
              </a:ext>
            </a:extLst>
          </p:cNvPr>
          <p:cNvSpPr>
            <a:spLocks noGrp="1"/>
          </p:cNvSpPr>
          <p:nvPr>
            <p:ph idx="1"/>
          </p:nvPr>
        </p:nvSpPr>
        <p:spPr>
          <a:xfrm>
            <a:off x="862366" y="2194102"/>
            <a:ext cx="3427001" cy="3908586"/>
          </a:xfrm>
        </p:spPr>
        <p:txBody>
          <a:bodyPr>
            <a:normAutofit/>
          </a:bodyPr>
          <a:lstStyle/>
          <a:p>
            <a:r>
              <a:rPr lang="en-US" sz="1900"/>
              <a:t>the EU's road network is incomplete</a:t>
            </a:r>
            <a:endParaRPr lang="et-EE" sz="1900"/>
          </a:p>
          <a:p>
            <a:r>
              <a:rPr lang="en-US" sz="1900"/>
              <a:t>For example, the Member States in Central and Eastern Europe are not well served by east-west connections, nor are they well linked to each other. </a:t>
            </a:r>
            <a:endParaRPr lang="et-EE" sz="1900"/>
          </a:p>
          <a:p>
            <a:r>
              <a:rPr lang="en-US" sz="1900"/>
              <a:t>While connections have improved in recent decades, notably with the help of EU funding, some links are still missing.</a:t>
            </a:r>
            <a:endParaRPr lang="et-EE" sz="1900"/>
          </a:p>
        </p:txBody>
      </p:sp>
      <p:pic>
        <p:nvPicPr>
          <p:cNvPr id="1026" name="Picture 2">
            <a:extLst>
              <a:ext uri="{FF2B5EF4-FFF2-40B4-BE49-F238E27FC236}">
                <a16:creationId xmlns:a16="http://schemas.microsoft.com/office/drawing/2014/main" id="{814BF998-5295-4945-B3E8-1318A65CC0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912873" y="171138"/>
            <a:ext cx="4544717" cy="651572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4A28C4A-4A1E-4714-BE7B-3653685575FE}"/>
              </a:ext>
            </a:extLst>
          </p:cNvPr>
          <p:cNvSpPr>
            <a:spLocks noGrp="1"/>
          </p:cNvSpPr>
          <p:nvPr>
            <p:ph type="sldNum" sz="quarter" idx="12"/>
          </p:nvPr>
        </p:nvSpPr>
        <p:spPr/>
        <p:txBody>
          <a:bodyPr/>
          <a:lstStyle/>
          <a:p>
            <a:fld id="{0017DF20-810F-4467-8B19-DD29754A94D9}" type="slidenum">
              <a:rPr lang="et-EE" smtClean="0"/>
              <a:t>4</a:t>
            </a:fld>
            <a:endParaRPr lang="et-EE"/>
          </a:p>
        </p:txBody>
      </p:sp>
    </p:spTree>
    <p:extLst>
      <p:ext uri="{BB962C8B-B14F-4D97-AF65-F5344CB8AC3E}">
        <p14:creationId xmlns:p14="http://schemas.microsoft.com/office/powerpoint/2010/main" val="3917492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7A28-BBD1-4CB2-B6E5-0348EDA27061}"/>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3000" b="0" i="0">
                <a:effectLst/>
              </a:rPr>
              <a:t>Share of road freight transport in total revenues from transport in respective EU Member States</a:t>
            </a:r>
            <a:br>
              <a:rPr lang="en-US" sz="3000" b="0" i="0">
                <a:effectLst/>
              </a:rPr>
            </a:br>
            <a:endParaRPr lang="en-US" sz="3000"/>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Share of road freight transport in total revenues from transport in respective EU Member States in 2013">
            <a:extLst>
              <a:ext uri="{FF2B5EF4-FFF2-40B4-BE49-F238E27FC236}">
                <a16:creationId xmlns:a16="http://schemas.microsoft.com/office/drawing/2014/main" id="{964FBF24-527F-415E-BE14-4C10D2D5B4D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6079" b="5"/>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7CA8741-C841-4512-8D11-92AD7543364B}"/>
              </a:ext>
            </a:extLst>
          </p:cNvPr>
          <p:cNvSpPr>
            <a:spLocks noGrp="1"/>
          </p:cNvSpPr>
          <p:nvPr>
            <p:ph type="sldNum" sz="quarter" idx="12"/>
          </p:nvPr>
        </p:nvSpPr>
        <p:spPr/>
        <p:txBody>
          <a:bodyPr/>
          <a:lstStyle/>
          <a:p>
            <a:fld id="{0017DF20-810F-4467-8B19-DD29754A94D9}" type="slidenum">
              <a:rPr lang="et-EE" smtClean="0"/>
              <a:t>5</a:t>
            </a:fld>
            <a:endParaRPr lang="et-EE"/>
          </a:p>
        </p:txBody>
      </p:sp>
    </p:spTree>
    <p:extLst>
      <p:ext uri="{BB962C8B-B14F-4D97-AF65-F5344CB8AC3E}">
        <p14:creationId xmlns:p14="http://schemas.microsoft.com/office/powerpoint/2010/main" val="281017311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D4AC-C828-47EF-8B4A-7AFF85BB85A4}"/>
              </a:ext>
            </a:extLst>
          </p:cNvPr>
          <p:cNvSpPr>
            <a:spLocks noGrp="1"/>
          </p:cNvSpPr>
          <p:nvPr>
            <p:ph type="title"/>
          </p:nvPr>
        </p:nvSpPr>
        <p:spPr/>
        <p:txBody>
          <a:bodyPr>
            <a:normAutofit fontScale="90000"/>
          </a:bodyPr>
          <a:lstStyle/>
          <a:p>
            <a:r>
              <a:rPr lang="en-US" dirty="0">
                <a:effectLst/>
                <a:latin typeface="Source Sans Pro" panose="020B0503030403020204" pitchFamily="34" charset="0"/>
              </a:rPr>
              <a:t>Reasons of Government Intervention in Transportation Industry</a:t>
            </a:r>
            <a:r>
              <a:rPr lang="et-EE" dirty="0">
                <a:effectLst/>
                <a:latin typeface="Source Sans Pro" panose="020B0503030403020204" pitchFamily="34" charset="0"/>
              </a:rPr>
              <a:t>:</a:t>
            </a:r>
            <a:br>
              <a:rPr lang="en-US" b="1" i="0" dirty="0">
                <a:solidFill>
                  <a:srgbClr val="101269"/>
                </a:solidFill>
                <a:effectLst/>
                <a:latin typeface="Source Sans Pro" panose="020B0503030403020204" pitchFamily="34" charset="0"/>
              </a:rPr>
            </a:br>
            <a:endParaRPr lang="et-EE" dirty="0"/>
          </a:p>
        </p:txBody>
      </p:sp>
      <p:sp>
        <p:nvSpPr>
          <p:cNvPr id="3" name="Content Placeholder 2">
            <a:extLst>
              <a:ext uri="{FF2B5EF4-FFF2-40B4-BE49-F238E27FC236}">
                <a16:creationId xmlns:a16="http://schemas.microsoft.com/office/drawing/2014/main" id="{96EA5EB3-E6FD-46DE-A189-E781CA85A66A}"/>
              </a:ext>
            </a:extLst>
          </p:cNvPr>
          <p:cNvSpPr>
            <a:spLocks noGrp="1"/>
          </p:cNvSpPr>
          <p:nvPr>
            <p:ph idx="1"/>
          </p:nvPr>
        </p:nvSpPr>
        <p:spPr/>
        <p:txBody>
          <a:bodyPr/>
          <a:lstStyle/>
          <a:p>
            <a:r>
              <a:rPr lang="en-US" b="0" i="0" dirty="0">
                <a:effectLst/>
              </a:rPr>
              <a:t>The ‘public good’ or non-commercial nature of urban transport;</a:t>
            </a:r>
            <a:endParaRPr lang="et-EE" b="0" i="0" dirty="0">
              <a:effectLst/>
            </a:endParaRPr>
          </a:p>
          <a:p>
            <a:r>
              <a:rPr lang="en-US" b="0" i="0" dirty="0">
                <a:effectLst/>
              </a:rPr>
              <a:t>Natural monopolies in public transport;</a:t>
            </a:r>
            <a:endParaRPr lang="et-EE" b="0" i="0" dirty="0">
              <a:effectLst/>
            </a:endParaRPr>
          </a:p>
          <a:p>
            <a:r>
              <a:rPr lang="en-US" b="0" i="0" dirty="0">
                <a:effectLst/>
              </a:rPr>
              <a:t>Safety regulation;</a:t>
            </a:r>
            <a:endParaRPr lang="et-EE" b="0" i="0" dirty="0">
              <a:effectLst/>
            </a:endParaRPr>
          </a:p>
          <a:p>
            <a:r>
              <a:rPr lang="et-EE" b="0" i="0" dirty="0">
                <a:effectLst/>
              </a:rPr>
              <a:t>E</a:t>
            </a:r>
            <a:r>
              <a:rPr lang="en-US" b="0" i="0" dirty="0" err="1">
                <a:effectLst/>
              </a:rPr>
              <a:t>nvironmental</a:t>
            </a:r>
            <a:r>
              <a:rPr lang="en-US" b="0" i="0" dirty="0">
                <a:effectLst/>
              </a:rPr>
              <a:t> and health effects</a:t>
            </a:r>
            <a:r>
              <a:rPr lang="et-EE" b="0" i="0" dirty="0">
                <a:effectLst/>
              </a:rPr>
              <a:t>;</a:t>
            </a:r>
          </a:p>
          <a:p>
            <a:r>
              <a:rPr lang="en-US" b="0" i="0" dirty="0">
                <a:effectLst/>
              </a:rPr>
              <a:t>Providing access to the transport disadvantaged.</a:t>
            </a:r>
            <a:endParaRPr lang="et-EE" dirty="0"/>
          </a:p>
        </p:txBody>
      </p:sp>
      <p:sp>
        <p:nvSpPr>
          <p:cNvPr id="4" name="Slide Number Placeholder 3">
            <a:extLst>
              <a:ext uri="{FF2B5EF4-FFF2-40B4-BE49-F238E27FC236}">
                <a16:creationId xmlns:a16="http://schemas.microsoft.com/office/drawing/2014/main" id="{EA03C993-D42B-4ABB-9311-C3373A82D212}"/>
              </a:ext>
            </a:extLst>
          </p:cNvPr>
          <p:cNvSpPr>
            <a:spLocks noGrp="1"/>
          </p:cNvSpPr>
          <p:nvPr>
            <p:ph type="sldNum" sz="quarter" idx="12"/>
          </p:nvPr>
        </p:nvSpPr>
        <p:spPr/>
        <p:txBody>
          <a:bodyPr/>
          <a:lstStyle/>
          <a:p>
            <a:fld id="{0017DF20-810F-4467-8B19-DD29754A94D9}" type="slidenum">
              <a:rPr lang="et-EE" smtClean="0"/>
              <a:t>6</a:t>
            </a:fld>
            <a:endParaRPr lang="et-EE"/>
          </a:p>
        </p:txBody>
      </p:sp>
    </p:spTree>
    <p:extLst>
      <p:ext uri="{BB962C8B-B14F-4D97-AF65-F5344CB8AC3E}">
        <p14:creationId xmlns:p14="http://schemas.microsoft.com/office/powerpoint/2010/main" val="2091273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7AD9-92F0-4141-BA9C-384CB3DB4B5F}"/>
              </a:ext>
            </a:extLst>
          </p:cNvPr>
          <p:cNvSpPr>
            <a:spLocks noGrp="1"/>
          </p:cNvSpPr>
          <p:nvPr>
            <p:ph type="title"/>
          </p:nvPr>
        </p:nvSpPr>
        <p:spPr/>
        <p:txBody>
          <a:bodyPr/>
          <a:lstStyle/>
          <a:p>
            <a:r>
              <a:rPr lang="et-EE" dirty="0"/>
              <a:t>Transport as </a:t>
            </a:r>
            <a:r>
              <a:rPr lang="et-EE" dirty="0" err="1"/>
              <a:t>public</a:t>
            </a:r>
            <a:r>
              <a:rPr lang="et-EE" dirty="0"/>
              <a:t> </a:t>
            </a:r>
            <a:r>
              <a:rPr lang="et-EE" dirty="0" err="1"/>
              <a:t>good</a:t>
            </a:r>
            <a:r>
              <a:rPr lang="et-EE" dirty="0"/>
              <a:t>: </a:t>
            </a:r>
          </a:p>
        </p:txBody>
      </p:sp>
      <p:sp>
        <p:nvSpPr>
          <p:cNvPr id="3" name="Content Placeholder 2">
            <a:extLst>
              <a:ext uri="{FF2B5EF4-FFF2-40B4-BE49-F238E27FC236}">
                <a16:creationId xmlns:a16="http://schemas.microsoft.com/office/drawing/2014/main" id="{3A456A9D-970E-4EF2-8D04-3B3A72B3AB0C}"/>
              </a:ext>
            </a:extLst>
          </p:cNvPr>
          <p:cNvSpPr>
            <a:spLocks noGrp="1"/>
          </p:cNvSpPr>
          <p:nvPr>
            <p:ph idx="1"/>
          </p:nvPr>
        </p:nvSpPr>
        <p:spPr/>
        <p:txBody>
          <a:bodyPr/>
          <a:lstStyle/>
          <a:p>
            <a:r>
              <a:rPr lang="en-US" dirty="0"/>
              <a:t>derived </a:t>
            </a:r>
            <a:r>
              <a:rPr lang="en-US" dirty="0" err="1"/>
              <a:t>demandas</a:t>
            </a:r>
            <a:endParaRPr lang="et-EE" dirty="0"/>
          </a:p>
          <a:p>
            <a:r>
              <a:rPr lang="en-US" dirty="0"/>
              <a:t>a link between the different links in the supply chain</a:t>
            </a:r>
            <a:endParaRPr lang="et-EE" dirty="0"/>
          </a:p>
          <a:p>
            <a:r>
              <a:rPr lang="en-US" dirty="0"/>
              <a:t>need to move</a:t>
            </a:r>
            <a:endParaRPr lang="et-EE" dirty="0"/>
          </a:p>
          <a:p>
            <a:r>
              <a:rPr lang="en-US" dirty="0"/>
              <a:t>increasing consumption and mobility needs of people</a:t>
            </a:r>
            <a:endParaRPr lang="et-EE" dirty="0"/>
          </a:p>
          <a:p>
            <a:r>
              <a:rPr lang="en-US" dirty="0"/>
              <a:t>economic "circulation„</a:t>
            </a:r>
            <a:endParaRPr lang="et-EE" dirty="0"/>
          </a:p>
          <a:p>
            <a:r>
              <a:rPr lang="en-US" dirty="0"/>
              <a:t>public transport as part of the transport market</a:t>
            </a:r>
            <a:endParaRPr lang="et-EE" dirty="0"/>
          </a:p>
          <a:p>
            <a:r>
              <a:rPr lang="en-US" dirty="0"/>
              <a:t>the state can regulate the market, such as free public transport</a:t>
            </a:r>
            <a:endParaRPr lang="et-EE" dirty="0"/>
          </a:p>
        </p:txBody>
      </p:sp>
      <p:sp>
        <p:nvSpPr>
          <p:cNvPr id="4" name="Slide Number Placeholder 3">
            <a:extLst>
              <a:ext uri="{FF2B5EF4-FFF2-40B4-BE49-F238E27FC236}">
                <a16:creationId xmlns:a16="http://schemas.microsoft.com/office/drawing/2014/main" id="{B61A93ED-5DBF-4853-9B50-AB043BB14AA9}"/>
              </a:ext>
            </a:extLst>
          </p:cNvPr>
          <p:cNvSpPr>
            <a:spLocks noGrp="1"/>
          </p:cNvSpPr>
          <p:nvPr>
            <p:ph type="sldNum" sz="quarter" idx="12"/>
          </p:nvPr>
        </p:nvSpPr>
        <p:spPr/>
        <p:txBody>
          <a:bodyPr/>
          <a:lstStyle/>
          <a:p>
            <a:fld id="{0017DF20-810F-4467-8B19-DD29754A94D9}" type="slidenum">
              <a:rPr lang="et-EE" smtClean="0"/>
              <a:t>7</a:t>
            </a:fld>
            <a:endParaRPr lang="et-EE"/>
          </a:p>
        </p:txBody>
      </p:sp>
    </p:spTree>
    <p:extLst>
      <p:ext uri="{BB962C8B-B14F-4D97-AF65-F5344CB8AC3E}">
        <p14:creationId xmlns:p14="http://schemas.microsoft.com/office/powerpoint/2010/main" val="2988274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9C97-815A-4690-BA34-D7080CEF5DEC}"/>
              </a:ext>
            </a:extLst>
          </p:cNvPr>
          <p:cNvSpPr>
            <a:spLocks noGrp="1"/>
          </p:cNvSpPr>
          <p:nvPr>
            <p:ph type="title"/>
          </p:nvPr>
        </p:nvSpPr>
        <p:spPr>
          <a:xfrm>
            <a:off x="947057" y="374648"/>
            <a:ext cx="10515600" cy="1325563"/>
          </a:xfrm>
        </p:spPr>
        <p:txBody>
          <a:bodyPr/>
          <a:lstStyle/>
          <a:p>
            <a:r>
              <a:rPr lang="et-EE" dirty="0"/>
              <a:t>Main Transport </a:t>
            </a:r>
            <a:r>
              <a:rPr lang="et-EE" dirty="0" err="1"/>
              <a:t>Policy</a:t>
            </a:r>
            <a:r>
              <a:rPr lang="et-EE" dirty="0"/>
              <a:t> Instruments:</a:t>
            </a:r>
          </a:p>
        </p:txBody>
      </p:sp>
      <p:sp>
        <p:nvSpPr>
          <p:cNvPr id="4" name="Slide Number Placeholder 3">
            <a:extLst>
              <a:ext uri="{FF2B5EF4-FFF2-40B4-BE49-F238E27FC236}">
                <a16:creationId xmlns:a16="http://schemas.microsoft.com/office/drawing/2014/main" id="{2D33A741-E280-4BF6-A32C-ACD58EEB252D}"/>
              </a:ext>
            </a:extLst>
          </p:cNvPr>
          <p:cNvSpPr>
            <a:spLocks noGrp="1"/>
          </p:cNvSpPr>
          <p:nvPr>
            <p:ph type="sldNum" sz="quarter" idx="12"/>
          </p:nvPr>
        </p:nvSpPr>
        <p:spPr/>
        <p:txBody>
          <a:bodyPr/>
          <a:lstStyle/>
          <a:p>
            <a:fld id="{0017DF20-810F-4467-8B19-DD29754A94D9}" type="slidenum">
              <a:rPr lang="et-EE" smtClean="0"/>
              <a:t>8</a:t>
            </a:fld>
            <a:endParaRPr lang="et-EE"/>
          </a:p>
        </p:txBody>
      </p:sp>
      <p:pic>
        <p:nvPicPr>
          <p:cNvPr id="3074" name="Picture 2">
            <a:extLst>
              <a:ext uri="{FF2B5EF4-FFF2-40B4-BE49-F238E27FC236}">
                <a16:creationId xmlns:a16="http://schemas.microsoft.com/office/drawing/2014/main" id="{C45C53AA-5BC2-471A-902F-2B1DE56AA3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2912" y="1679408"/>
            <a:ext cx="10510888" cy="446128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5985FFE3-173E-4463-9B1F-AC7E65A64020}"/>
              </a:ext>
            </a:extLst>
          </p:cNvPr>
          <p:cNvSpPr>
            <a:spLocks noGrp="1"/>
          </p:cNvSpPr>
          <p:nvPr>
            <p:ph type="ftr" sz="quarter" idx="11"/>
          </p:nvPr>
        </p:nvSpPr>
        <p:spPr>
          <a:xfrm>
            <a:off x="1614196" y="6356350"/>
            <a:ext cx="9181322" cy="365125"/>
          </a:xfrm>
        </p:spPr>
        <p:txBody>
          <a:bodyPr/>
          <a:lstStyle/>
          <a:p>
            <a:r>
              <a:rPr lang="et-EE" dirty="0"/>
              <a:t>https://transportgeography.org/contents/chapter9/nature-transport-policy/transport-policy-instruments/</a:t>
            </a:r>
          </a:p>
        </p:txBody>
      </p:sp>
    </p:spTree>
    <p:extLst>
      <p:ext uri="{BB962C8B-B14F-4D97-AF65-F5344CB8AC3E}">
        <p14:creationId xmlns:p14="http://schemas.microsoft.com/office/powerpoint/2010/main" val="2846623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AC80C-2446-4D60-8CEA-D6F70889BFF8}"/>
              </a:ext>
            </a:extLst>
          </p:cNvPr>
          <p:cNvSpPr>
            <a:spLocks noGrp="1"/>
          </p:cNvSpPr>
          <p:nvPr>
            <p:ph type="title"/>
          </p:nvPr>
        </p:nvSpPr>
        <p:spPr/>
        <p:txBody>
          <a:bodyPr/>
          <a:lstStyle/>
          <a:p>
            <a:r>
              <a:rPr lang="et-EE" dirty="0" err="1"/>
              <a:t>Policy</a:t>
            </a:r>
            <a:r>
              <a:rPr lang="et-EE" dirty="0"/>
              <a:t> Instruments (1):</a:t>
            </a:r>
          </a:p>
        </p:txBody>
      </p:sp>
      <p:sp>
        <p:nvSpPr>
          <p:cNvPr id="3" name="Content Placeholder 2">
            <a:extLst>
              <a:ext uri="{FF2B5EF4-FFF2-40B4-BE49-F238E27FC236}">
                <a16:creationId xmlns:a16="http://schemas.microsoft.com/office/drawing/2014/main" id="{DFE523E6-EBBB-46BD-B3A0-92356118AD7C}"/>
              </a:ext>
            </a:extLst>
          </p:cNvPr>
          <p:cNvSpPr>
            <a:spLocks noGrp="1"/>
          </p:cNvSpPr>
          <p:nvPr>
            <p:ph idx="1"/>
          </p:nvPr>
        </p:nvSpPr>
        <p:spPr/>
        <p:txBody>
          <a:bodyPr>
            <a:normAutofit fontScale="62500" lnSpcReduction="20000"/>
          </a:bodyPr>
          <a:lstStyle/>
          <a:p>
            <a:pPr marL="0" indent="0" algn="l">
              <a:buNone/>
            </a:pPr>
            <a:r>
              <a:rPr lang="en-US" sz="3200" b="0" i="0" dirty="0">
                <a:solidFill>
                  <a:srgbClr val="454545"/>
                </a:solidFill>
                <a:effectLst/>
              </a:rPr>
              <a:t>Governments have a large number of instruments at their disposal to carry out transport policy. Some are direct, such as public ownership, but the majority are indirect, such as safety standards. The most common are:</a:t>
            </a:r>
          </a:p>
          <a:p>
            <a:pPr algn="l">
              <a:buFont typeface="Arial" panose="020B0604020202020204" pitchFamily="34" charset="0"/>
              <a:buChar char="•"/>
            </a:pPr>
            <a:r>
              <a:rPr lang="en-US" sz="3200" b="0" i="0" dirty="0">
                <a:solidFill>
                  <a:srgbClr val="454545"/>
                </a:solidFill>
                <a:effectLst/>
              </a:rPr>
              <a:t>A vital instrument concerns </a:t>
            </a:r>
            <a:r>
              <a:rPr lang="en-US" sz="3200" b="1" i="0" dirty="0">
                <a:solidFill>
                  <a:srgbClr val="454545"/>
                </a:solidFill>
                <a:effectLst/>
              </a:rPr>
              <a:t>public ownership</a:t>
            </a:r>
            <a:r>
              <a:rPr lang="en-US" sz="3200" b="0" i="0" dirty="0">
                <a:solidFill>
                  <a:srgbClr val="454545"/>
                </a:solidFill>
                <a:effectLst/>
              </a:rPr>
              <a:t>. The direct control by the state of transportation infrastructure, modes, or terminals is widespread. Most common is the provision by public agencies of transport infrastructure such as roads, ports, airports, and canals. Public ownership also extends to include the operation of transport modes such as airlines, railways, ferries, and urban transit by public agencies.</a:t>
            </a:r>
          </a:p>
          <a:p>
            <a:pPr algn="l">
              <a:buFont typeface="Arial" panose="020B0604020202020204" pitchFamily="34" charset="0"/>
              <a:buChar char="•"/>
            </a:pPr>
            <a:r>
              <a:rPr lang="en-US" sz="3200" b="1" i="0" dirty="0">
                <a:solidFill>
                  <a:srgbClr val="454545"/>
                </a:solidFill>
                <a:effectLst/>
              </a:rPr>
              <a:t>Subsidies</a:t>
            </a:r>
            <a:r>
              <a:rPr lang="en-US" sz="3200" b="0" i="0" dirty="0">
                <a:solidFill>
                  <a:srgbClr val="454545"/>
                </a:solidFill>
                <a:effectLst/>
              </a:rPr>
              <a:t> represent an important instrument used to pursue policy goals. Many transport modes and services are capital intensive, and thus policies seeking to promote services or infrastructure that the private sector is unwilling or unable to provide may be made commercially viable with the aid of subsidies. </a:t>
            </a:r>
            <a:endParaRPr lang="et-EE" sz="3200" b="0" i="0" dirty="0">
              <a:solidFill>
                <a:srgbClr val="454545"/>
              </a:solidFill>
              <a:effectLst/>
            </a:endParaRPr>
          </a:p>
          <a:p>
            <a:pPr algn="l">
              <a:buFont typeface="Arial" panose="020B0604020202020204" pitchFamily="34" charset="0"/>
              <a:buChar char="•"/>
            </a:pPr>
            <a:r>
              <a:rPr lang="en-US" sz="3200" b="0" i="0" dirty="0">
                <a:solidFill>
                  <a:srgbClr val="454545"/>
                </a:solidFill>
                <a:effectLst/>
              </a:rPr>
              <a:t>Most public transit systems are subsidized to provide mobility since full cost recovery would make fares unaffordable to the poorer segments of the population. Both public ownership and subsidies represent instruments that require the financial involvement of governments. Revenue generation is becoming an increasingly important instrument in transport policy.</a:t>
            </a:r>
          </a:p>
          <a:p>
            <a:pPr marL="0" indent="0">
              <a:buNone/>
            </a:pPr>
            <a:endParaRPr lang="et-EE" dirty="0"/>
          </a:p>
        </p:txBody>
      </p:sp>
      <p:sp>
        <p:nvSpPr>
          <p:cNvPr id="4" name="Slide Number Placeholder 3">
            <a:extLst>
              <a:ext uri="{FF2B5EF4-FFF2-40B4-BE49-F238E27FC236}">
                <a16:creationId xmlns:a16="http://schemas.microsoft.com/office/drawing/2014/main" id="{EAF495F5-0414-4AF6-A033-2971F5D0C95F}"/>
              </a:ext>
            </a:extLst>
          </p:cNvPr>
          <p:cNvSpPr>
            <a:spLocks noGrp="1"/>
          </p:cNvSpPr>
          <p:nvPr>
            <p:ph type="sldNum" sz="quarter" idx="12"/>
          </p:nvPr>
        </p:nvSpPr>
        <p:spPr/>
        <p:txBody>
          <a:bodyPr/>
          <a:lstStyle/>
          <a:p>
            <a:fld id="{0017DF20-810F-4467-8B19-DD29754A94D9}" type="slidenum">
              <a:rPr lang="et-EE" smtClean="0"/>
              <a:t>9</a:t>
            </a:fld>
            <a:endParaRPr lang="et-EE"/>
          </a:p>
        </p:txBody>
      </p:sp>
      <p:sp>
        <p:nvSpPr>
          <p:cNvPr id="5" name="Footer Placeholder 4">
            <a:extLst>
              <a:ext uri="{FF2B5EF4-FFF2-40B4-BE49-F238E27FC236}">
                <a16:creationId xmlns:a16="http://schemas.microsoft.com/office/drawing/2014/main" id="{835C6A57-CBF5-4A4B-9152-DD33FCED29D3}"/>
              </a:ext>
            </a:extLst>
          </p:cNvPr>
          <p:cNvSpPr>
            <a:spLocks noGrp="1"/>
          </p:cNvSpPr>
          <p:nvPr>
            <p:ph type="ftr" sz="quarter" idx="11"/>
          </p:nvPr>
        </p:nvSpPr>
        <p:spPr>
          <a:xfrm>
            <a:off x="2174033" y="6356350"/>
            <a:ext cx="5979367" cy="365125"/>
          </a:xfrm>
        </p:spPr>
        <p:txBody>
          <a:bodyPr/>
          <a:lstStyle/>
          <a:p>
            <a:r>
              <a:rPr lang="et-EE" dirty="0"/>
              <a:t>https://transportgeography.org/contents/chapter9/nature-transport-policy/</a:t>
            </a:r>
          </a:p>
        </p:txBody>
      </p:sp>
    </p:spTree>
    <p:extLst>
      <p:ext uri="{BB962C8B-B14F-4D97-AF65-F5344CB8AC3E}">
        <p14:creationId xmlns:p14="http://schemas.microsoft.com/office/powerpoint/2010/main" val="3159803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2520</TotalTime>
  <Words>2345</Words>
  <Application>Microsoft Office PowerPoint</Application>
  <PresentationFormat>Widescreen</PresentationFormat>
  <Paragraphs>145</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Oxygen</vt:lpstr>
      <vt:lpstr>Roboto</vt:lpstr>
      <vt:lpstr>Source Sans Pro</vt:lpstr>
      <vt:lpstr>Office Theme</vt:lpstr>
      <vt:lpstr>State intervention in transport market regulation</vt:lpstr>
      <vt:lpstr>Headline </vt:lpstr>
      <vt:lpstr>Road transport role in EU (1):</vt:lpstr>
      <vt:lpstr>Road transport role in EU (2):</vt:lpstr>
      <vt:lpstr>Share of road freight transport in total revenues from transport in respective EU Member States </vt:lpstr>
      <vt:lpstr>Reasons of Government Intervention in Transportation Industry: </vt:lpstr>
      <vt:lpstr>Transport as public good: </vt:lpstr>
      <vt:lpstr>Main Transport Policy Instruments:</vt:lpstr>
      <vt:lpstr>Policy Instruments (1):</vt:lpstr>
      <vt:lpstr>Policy Instruments (2):</vt:lpstr>
      <vt:lpstr>Policy Instruments (3):</vt:lpstr>
      <vt:lpstr>Policy Development:</vt:lpstr>
      <vt:lpstr>Changing Nature of Policy Interventions:</vt:lpstr>
      <vt:lpstr>Example-Free public transport in Estonia in Tallinn:</vt:lpstr>
      <vt:lpstr>For discussion- Estonia’s free county public transport did not fulfill goals (1): </vt:lpstr>
      <vt:lpstr>For discussion (2):</vt:lpstr>
      <vt:lpstr>For discussion (3):</vt:lpstr>
      <vt:lpstr>Trans-European transport network:</vt:lpstr>
      <vt:lpstr>TEN-T core network corridors</vt:lpstr>
      <vt:lpstr>State of play (Completion of TEN-T road core network)</vt:lpstr>
      <vt:lpstr>Obstacles to the process:</vt:lpstr>
      <vt:lpstr>Roles and responsibilities:</vt:lpstr>
      <vt:lpstr>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IntelTrans</dc:title>
  <dc:creator>Oliver Kallas</dc:creator>
  <cp:lastModifiedBy>Kati Nõuakas</cp:lastModifiedBy>
  <cp:revision>155</cp:revision>
  <dcterms:created xsi:type="dcterms:W3CDTF">2020-03-31T12:58:35Z</dcterms:created>
  <dcterms:modified xsi:type="dcterms:W3CDTF">2022-01-15T15:39:05Z</dcterms:modified>
</cp:coreProperties>
</file>