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86" r:id="rId3"/>
    <p:sldId id="267" r:id="rId4"/>
    <p:sldId id="268" r:id="rId5"/>
    <p:sldId id="277" r:id="rId6"/>
    <p:sldId id="284" r:id="rId7"/>
    <p:sldId id="285" r:id="rId8"/>
    <p:sldId id="264" r:id="rId9"/>
    <p:sldId id="269" r:id="rId10"/>
    <p:sldId id="287" r:id="rId11"/>
    <p:sldId id="301" r:id="rId12"/>
    <p:sldId id="288" r:id="rId13"/>
    <p:sldId id="289" r:id="rId14"/>
    <p:sldId id="290" r:id="rId15"/>
    <p:sldId id="291" r:id="rId16"/>
    <p:sldId id="292" r:id="rId17"/>
    <p:sldId id="293" r:id="rId18"/>
    <p:sldId id="294" r:id="rId19"/>
    <p:sldId id="295" r:id="rId20"/>
    <p:sldId id="296" r:id="rId21"/>
    <p:sldId id="297" r:id="rId22"/>
    <p:sldId id="298" r:id="rId23"/>
    <p:sldId id="299" r:id="rId24"/>
    <p:sldId id="300" r:id="rId25"/>
    <p:sldId id="278" r:id="rId26"/>
    <p:sldId id="273" r:id="rId27"/>
    <p:sldId id="274" r:id="rId28"/>
    <p:sldId id="275" r:id="rId29"/>
    <p:sldId id="279" r:id="rId30"/>
    <p:sldId id="302" r:id="rId31"/>
    <p:sldId id="303" r:id="rId32"/>
    <p:sldId id="304" r:id="rId33"/>
    <p:sldId id="305" r:id="rId34"/>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3" autoAdjust="0"/>
    <p:restoredTop sz="94660"/>
  </p:normalViewPr>
  <p:slideViewPr>
    <p:cSldViewPr snapToGrid="0">
      <p:cViewPr varScale="1">
        <p:scale>
          <a:sx n="63" d="100"/>
          <a:sy n="63" d="100"/>
        </p:scale>
        <p:origin x="804" y="64"/>
      </p:cViewPr>
      <p:guideLst>
        <p:guide orient="horz" pos="2137"/>
        <p:guide pos="384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t-EE"/>
          </a:p>
        </p:txBody>
      </p:sp>
      <p:sp>
        <p:nvSpPr>
          <p:cNvPr id="3" name="Kuupäeva kohatäid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5F6147-44E9-4ACB-B4DF-14A63333D206}" type="datetimeFigureOut">
              <a:rPr lang="et-EE" smtClean="0"/>
              <a:t>09.12.2021</a:t>
            </a:fld>
            <a:endParaRPr lang="et-EE"/>
          </a:p>
        </p:txBody>
      </p:sp>
      <p:sp>
        <p:nvSpPr>
          <p:cNvPr id="4" name="Slaidi pildi kohatäide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t-EE"/>
          </a:p>
        </p:txBody>
      </p:sp>
      <p:sp>
        <p:nvSpPr>
          <p:cNvPr id="5" name="Märkmete kohatäid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t-EE"/>
              <a:t>Klõpsake juhtslaidi teksti laadide redigeerimiseks</a:t>
            </a:r>
          </a:p>
          <a:p>
            <a:pPr lvl="1"/>
            <a:r>
              <a:rPr lang="et-EE"/>
              <a:t>Teine tase</a:t>
            </a:r>
          </a:p>
          <a:p>
            <a:pPr lvl="2"/>
            <a:r>
              <a:rPr lang="et-EE"/>
              <a:t>Kolmas tase</a:t>
            </a:r>
          </a:p>
          <a:p>
            <a:pPr lvl="3"/>
            <a:r>
              <a:rPr lang="et-EE"/>
              <a:t>Neljas tase</a:t>
            </a:r>
          </a:p>
          <a:p>
            <a:pPr lvl="4"/>
            <a:r>
              <a:rPr lang="et-EE"/>
              <a:t>Viies tase</a:t>
            </a:r>
          </a:p>
        </p:txBody>
      </p:sp>
      <p:sp>
        <p:nvSpPr>
          <p:cNvPr id="6" name="Jaluse kohatäid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t-EE"/>
          </a:p>
        </p:txBody>
      </p:sp>
      <p:sp>
        <p:nvSpPr>
          <p:cNvPr id="7" name="Slaidinumbri kohatä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E10D8B-355E-480F-8CD6-6C12D73BBB7D}" type="slidenum">
              <a:rPr lang="et-EE" smtClean="0"/>
              <a:t>‹#›</a:t>
            </a:fld>
            <a:endParaRPr lang="et-EE"/>
          </a:p>
        </p:txBody>
      </p:sp>
    </p:spTree>
    <p:extLst>
      <p:ext uri="{BB962C8B-B14F-4D97-AF65-F5344CB8AC3E}">
        <p14:creationId xmlns:p14="http://schemas.microsoft.com/office/powerpoint/2010/main" val="19041391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p:spPr>
      </p:sp>
      <p:sp>
        <p:nvSpPr>
          <p:cNvPr id="133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t-EE" altLang="et-EE"/>
          </a:p>
        </p:txBody>
      </p:sp>
      <p:sp>
        <p:nvSpPr>
          <p:cNvPr id="13316" name="Slide Number Placeholder 3"/>
          <p:cNvSpPr>
            <a:spLocks noGrp="1"/>
          </p:cNvSpPr>
          <p:nvPr>
            <p:ph type="sldNum" sz="quarter" idx="5"/>
          </p:nvPr>
        </p:nvSpPr>
        <p:spPr bwMode="auto">
          <a:noFill/>
          <a:ln>
            <a:miter lim="800000"/>
            <a:headEnd/>
            <a:tailEnd/>
          </a:ln>
        </p:spPr>
        <p:txBody>
          <a:bodyPr/>
          <a:lstStyle/>
          <a:p>
            <a:fld id="{86DA3B7B-FD57-43AA-B1F7-3F0C647BF31C}" type="slidenum">
              <a:rPr lang="et-EE" altLang="et-EE"/>
              <a:pPr/>
              <a:t>2</a:t>
            </a:fld>
            <a:endParaRPr lang="et-EE" altLang="et-EE"/>
          </a:p>
        </p:txBody>
      </p:sp>
    </p:spTree>
    <p:extLst>
      <p:ext uri="{BB962C8B-B14F-4D97-AF65-F5344CB8AC3E}">
        <p14:creationId xmlns:p14="http://schemas.microsoft.com/office/powerpoint/2010/main" val="13195825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aidi pildi kohatäide 1"/>
          <p:cNvSpPr>
            <a:spLocks noGrp="1" noRot="1" noChangeAspect="1" noTextEdit="1"/>
          </p:cNvSpPr>
          <p:nvPr>
            <p:ph type="sldImg"/>
          </p:nvPr>
        </p:nvSpPr>
        <p:spPr bwMode="auto">
          <a:noFill/>
          <a:ln>
            <a:solidFill>
              <a:srgbClr val="000000"/>
            </a:solidFill>
            <a:miter lim="800000"/>
            <a:headEnd/>
            <a:tailEnd/>
          </a:ln>
        </p:spPr>
      </p:sp>
      <p:sp>
        <p:nvSpPr>
          <p:cNvPr id="11267" name="Märkmete kohatäide 2"/>
          <p:cNvSpPr>
            <a:spLocks noGrp="1"/>
          </p:cNvSpPr>
          <p:nvPr>
            <p:ph type="body" idx="1"/>
          </p:nvPr>
        </p:nvSpPr>
        <p:spPr bwMode="auto">
          <a:noFill/>
        </p:spPr>
        <p:txBody>
          <a:bodyPr wrap="square" numCol="1" anchor="t" anchorCtr="0" compatLnSpc="1">
            <a:prstTxWarp prst="textNoShape">
              <a:avLst/>
            </a:prstTxWarp>
          </a:bodyPr>
          <a:lstStyle/>
          <a:p>
            <a:endParaRPr lang="et-EE" altLang="et-EE"/>
          </a:p>
        </p:txBody>
      </p:sp>
      <p:sp>
        <p:nvSpPr>
          <p:cNvPr id="11268" name="Slaidinumbri kohatäide 3"/>
          <p:cNvSpPr>
            <a:spLocks noGrp="1"/>
          </p:cNvSpPr>
          <p:nvPr>
            <p:ph type="sldNum" sz="quarter" idx="5"/>
          </p:nvPr>
        </p:nvSpPr>
        <p:spPr bwMode="auto">
          <a:noFill/>
          <a:ln>
            <a:miter lim="800000"/>
            <a:headEnd/>
            <a:tailEnd/>
          </a:ln>
        </p:spPr>
        <p:txBody>
          <a:bodyPr/>
          <a:lstStyle/>
          <a:p>
            <a:fld id="{5F2B1DAB-A082-47A5-B9FA-B962C46D7914}" type="slidenum">
              <a:rPr lang="et-EE" altLang="et-EE"/>
              <a:pPr/>
              <a:t>13</a:t>
            </a:fld>
            <a:endParaRPr lang="et-EE" altLang="et-EE"/>
          </a:p>
        </p:txBody>
      </p:sp>
    </p:spTree>
    <p:extLst>
      <p:ext uri="{BB962C8B-B14F-4D97-AF65-F5344CB8AC3E}">
        <p14:creationId xmlns:p14="http://schemas.microsoft.com/office/powerpoint/2010/main" val="18031662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aidi pildi kohatäide 1"/>
          <p:cNvSpPr>
            <a:spLocks noGrp="1" noRot="1" noChangeAspect="1" noTextEdit="1"/>
          </p:cNvSpPr>
          <p:nvPr>
            <p:ph type="sldImg"/>
          </p:nvPr>
        </p:nvSpPr>
        <p:spPr bwMode="auto">
          <a:noFill/>
          <a:ln>
            <a:solidFill>
              <a:srgbClr val="000000"/>
            </a:solidFill>
            <a:miter lim="800000"/>
            <a:headEnd/>
            <a:tailEnd/>
          </a:ln>
        </p:spPr>
      </p:sp>
      <p:sp>
        <p:nvSpPr>
          <p:cNvPr id="11267" name="Märkmete kohatäide 2"/>
          <p:cNvSpPr>
            <a:spLocks noGrp="1"/>
          </p:cNvSpPr>
          <p:nvPr>
            <p:ph type="body" idx="1"/>
          </p:nvPr>
        </p:nvSpPr>
        <p:spPr bwMode="auto">
          <a:noFill/>
        </p:spPr>
        <p:txBody>
          <a:bodyPr wrap="square" numCol="1" anchor="t" anchorCtr="0" compatLnSpc="1">
            <a:prstTxWarp prst="textNoShape">
              <a:avLst/>
            </a:prstTxWarp>
          </a:bodyPr>
          <a:lstStyle/>
          <a:p>
            <a:endParaRPr lang="et-EE" altLang="et-EE"/>
          </a:p>
        </p:txBody>
      </p:sp>
      <p:sp>
        <p:nvSpPr>
          <p:cNvPr id="11268" name="Slaidinumbri kohatäide 3"/>
          <p:cNvSpPr>
            <a:spLocks noGrp="1"/>
          </p:cNvSpPr>
          <p:nvPr>
            <p:ph type="sldNum" sz="quarter" idx="5"/>
          </p:nvPr>
        </p:nvSpPr>
        <p:spPr bwMode="auto">
          <a:noFill/>
          <a:ln>
            <a:miter lim="800000"/>
            <a:headEnd/>
            <a:tailEnd/>
          </a:ln>
        </p:spPr>
        <p:txBody>
          <a:bodyPr/>
          <a:lstStyle/>
          <a:p>
            <a:fld id="{5F2B1DAB-A082-47A5-B9FA-B962C46D7914}" type="slidenum">
              <a:rPr lang="et-EE" altLang="et-EE"/>
              <a:pPr/>
              <a:t>14</a:t>
            </a:fld>
            <a:endParaRPr lang="et-EE" altLang="et-EE"/>
          </a:p>
        </p:txBody>
      </p:sp>
    </p:spTree>
    <p:extLst>
      <p:ext uri="{BB962C8B-B14F-4D97-AF65-F5344CB8AC3E}">
        <p14:creationId xmlns:p14="http://schemas.microsoft.com/office/powerpoint/2010/main" val="38907229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aidi pildi kohatäide 1"/>
          <p:cNvSpPr>
            <a:spLocks noGrp="1" noRot="1" noChangeAspect="1" noTextEdit="1"/>
          </p:cNvSpPr>
          <p:nvPr>
            <p:ph type="sldImg"/>
          </p:nvPr>
        </p:nvSpPr>
        <p:spPr bwMode="auto">
          <a:noFill/>
          <a:ln>
            <a:solidFill>
              <a:srgbClr val="000000"/>
            </a:solidFill>
            <a:miter lim="800000"/>
            <a:headEnd/>
            <a:tailEnd/>
          </a:ln>
        </p:spPr>
      </p:sp>
      <p:sp>
        <p:nvSpPr>
          <p:cNvPr id="11267" name="Märkmete kohatäide 2"/>
          <p:cNvSpPr>
            <a:spLocks noGrp="1"/>
          </p:cNvSpPr>
          <p:nvPr>
            <p:ph type="body" idx="1"/>
          </p:nvPr>
        </p:nvSpPr>
        <p:spPr bwMode="auto">
          <a:noFill/>
        </p:spPr>
        <p:txBody>
          <a:bodyPr wrap="square" numCol="1" anchor="t" anchorCtr="0" compatLnSpc="1">
            <a:prstTxWarp prst="textNoShape">
              <a:avLst/>
            </a:prstTxWarp>
          </a:bodyPr>
          <a:lstStyle/>
          <a:p>
            <a:endParaRPr lang="et-EE" altLang="et-EE"/>
          </a:p>
        </p:txBody>
      </p:sp>
      <p:sp>
        <p:nvSpPr>
          <p:cNvPr id="11268" name="Slaidinumbri kohatäide 3"/>
          <p:cNvSpPr>
            <a:spLocks noGrp="1"/>
          </p:cNvSpPr>
          <p:nvPr>
            <p:ph type="sldNum" sz="quarter" idx="5"/>
          </p:nvPr>
        </p:nvSpPr>
        <p:spPr bwMode="auto">
          <a:noFill/>
          <a:ln>
            <a:miter lim="800000"/>
            <a:headEnd/>
            <a:tailEnd/>
          </a:ln>
        </p:spPr>
        <p:txBody>
          <a:bodyPr/>
          <a:lstStyle/>
          <a:p>
            <a:fld id="{5F2B1DAB-A082-47A5-B9FA-B962C46D7914}" type="slidenum">
              <a:rPr lang="et-EE" altLang="et-EE"/>
              <a:pPr/>
              <a:t>15</a:t>
            </a:fld>
            <a:endParaRPr lang="et-EE" altLang="et-EE"/>
          </a:p>
        </p:txBody>
      </p:sp>
    </p:spTree>
    <p:extLst>
      <p:ext uri="{BB962C8B-B14F-4D97-AF65-F5344CB8AC3E}">
        <p14:creationId xmlns:p14="http://schemas.microsoft.com/office/powerpoint/2010/main" val="480052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aidi pildi kohatäide 1"/>
          <p:cNvSpPr>
            <a:spLocks noGrp="1" noRot="1" noChangeAspect="1" noTextEdit="1"/>
          </p:cNvSpPr>
          <p:nvPr>
            <p:ph type="sldImg"/>
          </p:nvPr>
        </p:nvSpPr>
        <p:spPr bwMode="auto">
          <a:noFill/>
          <a:ln>
            <a:solidFill>
              <a:srgbClr val="000000"/>
            </a:solidFill>
            <a:miter lim="800000"/>
            <a:headEnd/>
            <a:tailEnd/>
          </a:ln>
        </p:spPr>
      </p:sp>
      <p:sp>
        <p:nvSpPr>
          <p:cNvPr id="11267" name="Märkmete kohatäide 2"/>
          <p:cNvSpPr>
            <a:spLocks noGrp="1"/>
          </p:cNvSpPr>
          <p:nvPr>
            <p:ph type="body" idx="1"/>
          </p:nvPr>
        </p:nvSpPr>
        <p:spPr bwMode="auto">
          <a:noFill/>
        </p:spPr>
        <p:txBody>
          <a:bodyPr wrap="square" numCol="1" anchor="t" anchorCtr="0" compatLnSpc="1">
            <a:prstTxWarp prst="textNoShape">
              <a:avLst/>
            </a:prstTxWarp>
          </a:bodyPr>
          <a:lstStyle/>
          <a:p>
            <a:endParaRPr lang="et-EE" altLang="et-EE"/>
          </a:p>
        </p:txBody>
      </p:sp>
      <p:sp>
        <p:nvSpPr>
          <p:cNvPr id="11268" name="Slaidinumbri kohatäide 3"/>
          <p:cNvSpPr>
            <a:spLocks noGrp="1"/>
          </p:cNvSpPr>
          <p:nvPr>
            <p:ph type="sldNum" sz="quarter" idx="5"/>
          </p:nvPr>
        </p:nvSpPr>
        <p:spPr bwMode="auto">
          <a:noFill/>
          <a:ln>
            <a:miter lim="800000"/>
            <a:headEnd/>
            <a:tailEnd/>
          </a:ln>
        </p:spPr>
        <p:txBody>
          <a:bodyPr/>
          <a:lstStyle/>
          <a:p>
            <a:fld id="{5F2B1DAB-A082-47A5-B9FA-B962C46D7914}" type="slidenum">
              <a:rPr lang="et-EE" altLang="et-EE"/>
              <a:pPr/>
              <a:t>16</a:t>
            </a:fld>
            <a:endParaRPr lang="et-EE" altLang="et-EE"/>
          </a:p>
        </p:txBody>
      </p:sp>
    </p:spTree>
    <p:extLst>
      <p:ext uri="{BB962C8B-B14F-4D97-AF65-F5344CB8AC3E}">
        <p14:creationId xmlns:p14="http://schemas.microsoft.com/office/powerpoint/2010/main" val="16731268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aidi pildi kohatäide 1"/>
          <p:cNvSpPr>
            <a:spLocks noGrp="1" noRot="1" noChangeAspect="1" noTextEdit="1"/>
          </p:cNvSpPr>
          <p:nvPr>
            <p:ph type="sldImg"/>
          </p:nvPr>
        </p:nvSpPr>
        <p:spPr bwMode="auto">
          <a:noFill/>
          <a:ln>
            <a:solidFill>
              <a:srgbClr val="000000"/>
            </a:solidFill>
            <a:miter lim="800000"/>
            <a:headEnd/>
            <a:tailEnd/>
          </a:ln>
        </p:spPr>
      </p:sp>
      <p:sp>
        <p:nvSpPr>
          <p:cNvPr id="11267" name="Märkmete kohatäide 2"/>
          <p:cNvSpPr>
            <a:spLocks noGrp="1"/>
          </p:cNvSpPr>
          <p:nvPr>
            <p:ph type="body" idx="1"/>
          </p:nvPr>
        </p:nvSpPr>
        <p:spPr bwMode="auto">
          <a:noFill/>
        </p:spPr>
        <p:txBody>
          <a:bodyPr wrap="square" numCol="1" anchor="t" anchorCtr="0" compatLnSpc="1">
            <a:prstTxWarp prst="textNoShape">
              <a:avLst/>
            </a:prstTxWarp>
          </a:bodyPr>
          <a:lstStyle/>
          <a:p>
            <a:endParaRPr lang="et-EE" altLang="et-EE"/>
          </a:p>
        </p:txBody>
      </p:sp>
      <p:sp>
        <p:nvSpPr>
          <p:cNvPr id="11268" name="Slaidinumbri kohatäide 3"/>
          <p:cNvSpPr>
            <a:spLocks noGrp="1"/>
          </p:cNvSpPr>
          <p:nvPr>
            <p:ph type="sldNum" sz="quarter" idx="5"/>
          </p:nvPr>
        </p:nvSpPr>
        <p:spPr bwMode="auto">
          <a:noFill/>
          <a:ln>
            <a:miter lim="800000"/>
            <a:headEnd/>
            <a:tailEnd/>
          </a:ln>
        </p:spPr>
        <p:txBody>
          <a:bodyPr/>
          <a:lstStyle/>
          <a:p>
            <a:fld id="{5F2B1DAB-A082-47A5-B9FA-B962C46D7914}" type="slidenum">
              <a:rPr lang="et-EE" altLang="et-EE"/>
              <a:pPr/>
              <a:t>17</a:t>
            </a:fld>
            <a:endParaRPr lang="et-EE" altLang="et-EE"/>
          </a:p>
        </p:txBody>
      </p:sp>
    </p:spTree>
    <p:extLst>
      <p:ext uri="{BB962C8B-B14F-4D97-AF65-F5344CB8AC3E}">
        <p14:creationId xmlns:p14="http://schemas.microsoft.com/office/powerpoint/2010/main" val="40081591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aidi pildi kohatäide 1"/>
          <p:cNvSpPr>
            <a:spLocks noGrp="1" noRot="1" noChangeAspect="1" noTextEdit="1"/>
          </p:cNvSpPr>
          <p:nvPr>
            <p:ph type="sldImg"/>
          </p:nvPr>
        </p:nvSpPr>
        <p:spPr bwMode="auto">
          <a:noFill/>
          <a:ln>
            <a:solidFill>
              <a:srgbClr val="000000"/>
            </a:solidFill>
            <a:miter lim="800000"/>
            <a:headEnd/>
            <a:tailEnd/>
          </a:ln>
        </p:spPr>
      </p:sp>
      <p:sp>
        <p:nvSpPr>
          <p:cNvPr id="11267" name="Märkmete kohatäide 2"/>
          <p:cNvSpPr>
            <a:spLocks noGrp="1"/>
          </p:cNvSpPr>
          <p:nvPr>
            <p:ph type="body" idx="1"/>
          </p:nvPr>
        </p:nvSpPr>
        <p:spPr bwMode="auto">
          <a:noFill/>
        </p:spPr>
        <p:txBody>
          <a:bodyPr wrap="square" numCol="1" anchor="t" anchorCtr="0" compatLnSpc="1">
            <a:prstTxWarp prst="textNoShape">
              <a:avLst/>
            </a:prstTxWarp>
          </a:bodyPr>
          <a:lstStyle/>
          <a:p>
            <a:endParaRPr lang="et-EE" altLang="et-EE"/>
          </a:p>
        </p:txBody>
      </p:sp>
      <p:sp>
        <p:nvSpPr>
          <p:cNvPr id="11268" name="Slaidinumbri kohatäide 3"/>
          <p:cNvSpPr>
            <a:spLocks noGrp="1"/>
          </p:cNvSpPr>
          <p:nvPr>
            <p:ph type="sldNum" sz="quarter" idx="5"/>
          </p:nvPr>
        </p:nvSpPr>
        <p:spPr bwMode="auto">
          <a:noFill/>
          <a:ln>
            <a:miter lim="800000"/>
            <a:headEnd/>
            <a:tailEnd/>
          </a:ln>
        </p:spPr>
        <p:txBody>
          <a:bodyPr/>
          <a:lstStyle/>
          <a:p>
            <a:fld id="{5F2B1DAB-A082-47A5-B9FA-B962C46D7914}" type="slidenum">
              <a:rPr lang="et-EE" altLang="et-EE"/>
              <a:pPr/>
              <a:t>18</a:t>
            </a:fld>
            <a:endParaRPr lang="et-EE" altLang="et-EE"/>
          </a:p>
        </p:txBody>
      </p:sp>
    </p:spTree>
    <p:extLst>
      <p:ext uri="{BB962C8B-B14F-4D97-AF65-F5344CB8AC3E}">
        <p14:creationId xmlns:p14="http://schemas.microsoft.com/office/powerpoint/2010/main" val="11479998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aidi pildi kohatäide 1"/>
          <p:cNvSpPr>
            <a:spLocks noGrp="1" noRot="1" noChangeAspect="1" noTextEdit="1"/>
          </p:cNvSpPr>
          <p:nvPr>
            <p:ph type="sldImg"/>
          </p:nvPr>
        </p:nvSpPr>
        <p:spPr bwMode="auto">
          <a:noFill/>
          <a:ln>
            <a:solidFill>
              <a:srgbClr val="000000"/>
            </a:solidFill>
            <a:miter lim="800000"/>
            <a:headEnd/>
            <a:tailEnd/>
          </a:ln>
        </p:spPr>
      </p:sp>
      <p:sp>
        <p:nvSpPr>
          <p:cNvPr id="11267" name="Märkmete kohatäide 2"/>
          <p:cNvSpPr>
            <a:spLocks noGrp="1"/>
          </p:cNvSpPr>
          <p:nvPr>
            <p:ph type="body" idx="1"/>
          </p:nvPr>
        </p:nvSpPr>
        <p:spPr bwMode="auto">
          <a:noFill/>
        </p:spPr>
        <p:txBody>
          <a:bodyPr wrap="square" numCol="1" anchor="t" anchorCtr="0" compatLnSpc="1">
            <a:prstTxWarp prst="textNoShape">
              <a:avLst/>
            </a:prstTxWarp>
          </a:bodyPr>
          <a:lstStyle/>
          <a:p>
            <a:endParaRPr lang="et-EE" altLang="et-EE"/>
          </a:p>
        </p:txBody>
      </p:sp>
      <p:sp>
        <p:nvSpPr>
          <p:cNvPr id="11268" name="Slaidinumbri kohatäide 3"/>
          <p:cNvSpPr>
            <a:spLocks noGrp="1"/>
          </p:cNvSpPr>
          <p:nvPr>
            <p:ph type="sldNum" sz="quarter" idx="5"/>
          </p:nvPr>
        </p:nvSpPr>
        <p:spPr bwMode="auto">
          <a:noFill/>
          <a:ln>
            <a:miter lim="800000"/>
            <a:headEnd/>
            <a:tailEnd/>
          </a:ln>
        </p:spPr>
        <p:txBody>
          <a:bodyPr/>
          <a:lstStyle/>
          <a:p>
            <a:fld id="{5F2B1DAB-A082-47A5-B9FA-B962C46D7914}" type="slidenum">
              <a:rPr lang="et-EE" altLang="et-EE"/>
              <a:pPr/>
              <a:t>19</a:t>
            </a:fld>
            <a:endParaRPr lang="et-EE" altLang="et-EE"/>
          </a:p>
        </p:txBody>
      </p:sp>
    </p:spTree>
    <p:extLst>
      <p:ext uri="{BB962C8B-B14F-4D97-AF65-F5344CB8AC3E}">
        <p14:creationId xmlns:p14="http://schemas.microsoft.com/office/powerpoint/2010/main" val="14538992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aidi pildi kohatäide 1"/>
          <p:cNvSpPr>
            <a:spLocks noGrp="1" noRot="1" noChangeAspect="1" noTextEdit="1"/>
          </p:cNvSpPr>
          <p:nvPr>
            <p:ph type="sldImg"/>
          </p:nvPr>
        </p:nvSpPr>
        <p:spPr bwMode="auto">
          <a:noFill/>
          <a:ln>
            <a:solidFill>
              <a:srgbClr val="000000"/>
            </a:solidFill>
            <a:miter lim="800000"/>
            <a:headEnd/>
            <a:tailEnd/>
          </a:ln>
        </p:spPr>
      </p:sp>
      <p:sp>
        <p:nvSpPr>
          <p:cNvPr id="11267" name="Märkmete kohatäide 2"/>
          <p:cNvSpPr>
            <a:spLocks noGrp="1"/>
          </p:cNvSpPr>
          <p:nvPr>
            <p:ph type="body" idx="1"/>
          </p:nvPr>
        </p:nvSpPr>
        <p:spPr bwMode="auto">
          <a:noFill/>
        </p:spPr>
        <p:txBody>
          <a:bodyPr wrap="square" numCol="1" anchor="t" anchorCtr="0" compatLnSpc="1">
            <a:prstTxWarp prst="textNoShape">
              <a:avLst/>
            </a:prstTxWarp>
          </a:bodyPr>
          <a:lstStyle/>
          <a:p>
            <a:endParaRPr lang="et-EE" altLang="et-EE"/>
          </a:p>
        </p:txBody>
      </p:sp>
      <p:sp>
        <p:nvSpPr>
          <p:cNvPr id="11268" name="Slaidinumbri kohatäide 3"/>
          <p:cNvSpPr>
            <a:spLocks noGrp="1"/>
          </p:cNvSpPr>
          <p:nvPr>
            <p:ph type="sldNum" sz="quarter" idx="5"/>
          </p:nvPr>
        </p:nvSpPr>
        <p:spPr bwMode="auto">
          <a:noFill/>
          <a:ln>
            <a:miter lim="800000"/>
            <a:headEnd/>
            <a:tailEnd/>
          </a:ln>
        </p:spPr>
        <p:txBody>
          <a:bodyPr/>
          <a:lstStyle/>
          <a:p>
            <a:fld id="{5F2B1DAB-A082-47A5-B9FA-B962C46D7914}" type="slidenum">
              <a:rPr lang="et-EE" altLang="et-EE"/>
              <a:pPr/>
              <a:t>20</a:t>
            </a:fld>
            <a:endParaRPr lang="et-EE" altLang="et-EE"/>
          </a:p>
        </p:txBody>
      </p:sp>
    </p:spTree>
    <p:extLst>
      <p:ext uri="{BB962C8B-B14F-4D97-AF65-F5344CB8AC3E}">
        <p14:creationId xmlns:p14="http://schemas.microsoft.com/office/powerpoint/2010/main" val="33799648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aidi pildi kohatäide 1"/>
          <p:cNvSpPr>
            <a:spLocks noGrp="1" noRot="1" noChangeAspect="1" noTextEdit="1"/>
          </p:cNvSpPr>
          <p:nvPr>
            <p:ph type="sldImg"/>
          </p:nvPr>
        </p:nvSpPr>
        <p:spPr bwMode="auto">
          <a:noFill/>
          <a:ln>
            <a:solidFill>
              <a:srgbClr val="000000"/>
            </a:solidFill>
            <a:miter lim="800000"/>
            <a:headEnd/>
            <a:tailEnd/>
          </a:ln>
        </p:spPr>
      </p:sp>
      <p:sp>
        <p:nvSpPr>
          <p:cNvPr id="11267" name="Märkmete kohatäide 2"/>
          <p:cNvSpPr>
            <a:spLocks noGrp="1"/>
          </p:cNvSpPr>
          <p:nvPr>
            <p:ph type="body" idx="1"/>
          </p:nvPr>
        </p:nvSpPr>
        <p:spPr bwMode="auto">
          <a:noFill/>
        </p:spPr>
        <p:txBody>
          <a:bodyPr wrap="square" numCol="1" anchor="t" anchorCtr="0" compatLnSpc="1">
            <a:prstTxWarp prst="textNoShape">
              <a:avLst/>
            </a:prstTxWarp>
          </a:bodyPr>
          <a:lstStyle/>
          <a:p>
            <a:endParaRPr lang="et-EE" altLang="et-EE"/>
          </a:p>
        </p:txBody>
      </p:sp>
      <p:sp>
        <p:nvSpPr>
          <p:cNvPr id="11268" name="Slaidinumbri kohatäide 3"/>
          <p:cNvSpPr>
            <a:spLocks noGrp="1"/>
          </p:cNvSpPr>
          <p:nvPr>
            <p:ph type="sldNum" sz="quarter" idx="5"/>
          </p:nvPr>
        </p:nvSpPr>
        <p:spPr bwMode="auto">
          <a:noFill/>
          <a:ln>
            <a:miter lim="800000"/>
            <a:headEnd/>
            <a:tailEnd/>
          </a:ln>
        </p:spPr>
        <p:txBody>
          <a:bodyPr/>
          <a:lstStyle/>
          <a:p>
            <a:fld id="{5F2B1DAB-A082-47A5-B9FA-B962C46D7914}" type="slidenum">
              <a:rPr lang="et-EE" altLang="et-EE"/>
              <a:pPr/>
              <a:t>21</a:t>
            </a:fld>
            <a:endParaRPr lang="et-EE" altLang="et-EE"/>
          </a:p>
        </p:txBody>
      </p:sp>
    </p:spTree>
    <p:extLst>
      <p:ext uri="{BB962C8B-B14F-4D97-AF65-F5344CB8AC3E}">
        <p14:creationId xmlns:p14="http://schemas.microsoft.com/office/powerpoint/2010/main" val="27705632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aidi pildi kohatäide 1"/>
          <p:cNvSpPr>
            <a:spLocks noGrp="1" noRot="1" noChangeAspect="1" noTextEdit="1"/>
          </p:cNvSpPr>
          <p:nvPr>
            <p:ph type="sldImg"/>
          </p:nvPr>
        </p:nvSpPr>
        <p:spPr bwMode="auto">
          <a:noFill/>
          <a:ln>
            <a:solidFill>
              <a:srgbClr val="000000"/>
            </a:solidFill>
            <a:miter lim="800000"/>
            <a:headEnd/>
            <a:tailEnd/>
          </a:ln>
        </p:spPr>
      </p:sp>
      <p:sp>
        <p:nvSpPr>
          <p:cNvPr id="11267" name="Märkmete kohatäide 2"/>
          <p:cNvSpPr>
            <a:spLocks noGrp="1"/>
          </p:cNvSpPr>
          <p:nvPr>
            <p:ph type="body" idx="1"/>
          </p:nvPr>
        </p:nvSpPr>
        <p:spPr bwMode="auto">
          <a:noFill/>
        </p:spPr>
        <p:txBody>
          <a:bodyPr wrap="square" numCol="1" anchor="t" anchorCtr="0" compatLnSpc="1">
            <a:prstTxWarp prst="textNoShape">
              <a:avLst/>
            </a:prstTxWarp>
          </a:bodyPr>
          <a:lstStyle/>
          <a:p>
            <a:endParaRPr lang="et-EE" altLang="et-EE"/>
          </a:p>
        </p:txBody>
      </p:sp>
      <p:sp>
        <p:nvSpPr>
          <p:cNvPr id="11268" name="Slaidinumbri kohatäide 3"/>
          <p:cNvSpPr>
            <a:spLocks noGrp="1"/>
          </p:cNvSpPr>
          <p:nvPr>
            <p:ph type="sldNum" sz="quarter" idx="5"/>
          </p:nvPr>
        </p:nvSpPr>
        <p:spPr bwMode="auto">
          <a:noFill/>
          <a:ln>
            <a:miter lim="800000"/>
            <a:headEnd/>
            <a:tailEnd/>
          </a:ln>
        </p:spPr>
        <p:txBody>
          <a:bodyPr/>
          <a:lstStyle/>
          <a:p>
            <a:fld id="{5F2B1DAB-A082-47A5-B9FA-B962C46D7914}" type="slidenum">
              <a:rPr lang="et-EE" altLang="et-EE"/>
              <a:pPr/>
              <a:t>22</a:t>
            </a:fld>
            <a:endParaRPr lang="et-EE" altLang="et-EE"/>
          </a:p>
        </p:txBody>
      </p:sp>
    </p:spTree>
    <p:extLst>
      <p:ext uri="{BB962C8B-B14F-4D97-AF65-F5344CB8AC3E}">
        <p14:creationId xmlns:p14="http://schemas.microsoft.com/office/powerpoint/2010/main" val="503360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aidi pildi kohatäide 1"/>
          <p:cNvSpPr>
            <a:spLocks noGrp="1" noRot="1" noChangeAspect="1" noTextEdit="1"/>
          </p:cNvSpPr>
          <p:nvPr>
            <p:ph type="sldImg"/>
          </p:nvPr>
        </p:nvSpPr>
        <p:spPr bwMode="auto">
          <a:noFill/>
          <a:ln>
            <a:solidFill>
              <a:srgbClr val="000000"/>
            </a:solidFill>
            <a:miter lim="800000"/>
            <a:headEnd/>
            <a:tailEnd/>
          </a:ln>
        </p:spPr>
      </p:sp>
      <p:sp>
        <p:nvSpPr>
          <p:cNvPr id="11267" name="Märkmete kohatäide 2"/>
          <p:cNvSpPr>
            <a:spLocks noGrp="1"/>
          </p:cNvSpPr>
          <p:nvPr>
            <p:ph type="body" idx="1"/>
          </p:nvPr>
        </p:nvSpPr>
        <p:spPr bwMode="auto">
          <a:noFill/>
        </p:spPr>
        <p:txBody>
          <a:bodyPr wrap="square" numCol="1" anchor="t" anchorCtr="0" compatLnSpc="1">
            <a:prstTxWarp prst="textNoShape">
              <a:avLst/>
            </a:prstTxWarp>
          </a:bodyPr>
          <a:lstStyle/>
          <a:p>
            <a:endParaRPr lang="et-EE" altLang="et-EE"/>
          </a:p>
        </p:txBody>
      </p:sp>
      <p:sp>
        <p:nvSpPr>
          <p:cNvPr id="11268" name="Slaidinumbri kohatäide 3"/>
          <p:cNvSpPr>
            <a:spLocks noGrp="1"/>
          </p:cNvSpPr>
          <p:nvPr>
            <p:ph type="sldNum" sz="quarter" idx="5"/>
          </p:nvPr>
        </p:nvSpPr>
        <p:spPr bwMode="auto">
          <a:noFill/>
          <a:ln>
            <a:miter lim="800000"/>
            <a:headEnd/>
            <a:tailEnd/>
          </a:ln>
        </p:spPr>
        <p:txBody>
          <a:bodyPr/>
          <a:lstStyle/>
          <a:p>
            <a:fld id="{5F2B1DAB-A082-47A5-B9FA-B962C46D7914}" type="slidenum">
              <a:rPr lang="et-EE" altLang="et-EE"/>
              <a:pPr/>
              <a:t>3</a:t>
            </a:fld>
            <a:endParaRPr lang="et-EE" altLang="et-EE"/>
          </a:p>
        </p:txBody>
      </p:sp>
    </p:spTree>
    <p:extLst>
      <p:ext uri="{BB962C8B-B14F-4D97-AF65-F5344CB8AC3E}">
        <p14:creationId xmlns:p14="http://schemas.microsoft.com/office/powerpoint/2010/main" val="36897248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aidi pildi kohatäide 1"/>
          <p:cNvSpPr>
            <a:spLocks noGrp="1" noRot="1" noChangeAspect="1" noTextEdit="1"/>
          </p:cNvSpPr>
          <p:nvPr>
            <p:ph type="sldImg"/>
          </p:nvPr>
        </p:nvSpPr>
        <p:spPr bwMode="auto">
          <a:noFill/>
          <a:ln>
            <a:solidFill>
              <a:srgbClr val="000000"/>
            </a:solidFill>
            <a:miter lim="800000"/>
            <a:headEnd/>
            <a:tailEnd/>
          </a:ln>
        </p:spPr>
      </p:sp>
      <p:sp>
        <p:nvSpPr>
          <p:cNvPr id="11267" name="Märkmete kohatäide 2"/>
          <p:cNvSpPr>
            <a:spLocks noGrp="1"/>
          </p:cNvSpPr>
          <p:nvPr>
            <p:ph type="body" idx="1"/>
          </p:nvPr>
        </p:nvSpPr>
        <p:spPr bwMode="auto">
          <a:noFill/>
        </p:spPr>
        <p:txBody>
          <a:bodyPr wrap="square" numCol="1" anchor="t" anchorCtr="0" compatLnSpc="1">
            <a:prstTxWarp prst="textNoShape">
              <a:avLst/>
            </a:prstTxWarp>
          </a:bodyPr>
          <a:lstStyle/>
          <a:p>
            <a:endParaRPr lang="et-EE" altLang="et-EE"/>
          </a:p>
        </p:txBody>
      </p:sp>
      <p:sp>
        <p:nvSpPr>
          <p:cNvPr id="11268" name="Slaidinumbri kohatäide 3"/>
          <p:cNvSpPr>
            <a:spLocks noGrp="1"/>
          </p:cNvSpPr>
          <p:nvPr>
            <p:ph type="sldNum" sz="quarter" idx="5"/>
          </p:nvPr>
        </p:nvSpPr>
        <p:spPr bwMode="auto">
          <a:noFill/>
          <a:ln>
            <a:miter lim="800000"/>
            <a:headEnd/>
            <a:tailEnd/>
          </a:ln>
        </p:spPr>
        <p:txBody>
          <a:bodyPr/>
          <a:lstStyle/>
          <a:p>
            <a:fld id="{5F2B1DAB-A082-47A5-B9FA-B962C46D7914}" type="slidenum">
              <a:rPr lang="et-EE" altLang="et-EE"/>
              <a:pPr/>
              <a:t>23</a:t>
            </a:fld>
            <a:endParaRPr lang="et-EE" altLang="et-EE"/>
          </a:p>
        </p:txBody>
      </p:sp>
    </p:spTree>
    <p:extLst>
      <p:ext uri="{BB962C8B-B14F-4D97-AF65-F5344CB8AC3E}">
        <p14:creationId xmlns:p14="http://schemas.microsoft.com/office/powerpoint/2010/main" val="4360498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aidi pildi kohatäide 1"/>
          <p:cNvSpPr>
            <a:spLocks noGrp="1" noRot="1" noChangeAspect="1" noTextEdit="1"/>
          </p:cNvSpPr>
          <p:nvPr>
            <p:ph type="sldImg"/>
          </p:nvPr>
        </p:nvSpPr>
        <p:spPr bwMode="auto">
          <a:noFill/>
          <a:ln>
            <a:solidFill>
              <a:srgbClr val="000000"/>
            </a:solidFill>
            <a:miter lim="800000"/>
            <a:headEnd/>
            <a:tailEnd/>
          </a:ln>
        </p:spPr>
      </p:sp>
      <p:sp>
        <p:nvSpPr>
          <p:cNvPr id="11267" name="Märkmete kohatäide 2"/>
          <p:cNvSpPr>
            <a:spLocks noGrp="1"/>
          </p:cNvSpPr>
          <p:nvPr>
            <p:ph type="body" idx="1"/>
          </p:nvPr>
        </p:nvSpPr>
        <p:spPr bwMode="auto">
          <a:noFill/>
        </p:spPr>
        <p:txBody>
          <a:bodyPr wrap="square" numCol="1" anchor="t" anchorCtr="0" compatLnSpc="1">
            <a:prstTxWarp prst="textNoShape">
              <a:avLst/>
            </a:prstTxWarp>
          </a:bodyPr>
          <a:lstStyle/>
          <a:p>
            <a:endParaRPr lang="et-EE" altLang="et-EE"/>
          </a:p>
        </p:txBody>
      </p:sp>
      <p:sp>
        <p:nvSpPr>
          <p:cNvPr id="11268" name="Slaidinumbri kohatäide 3"/>
          <p:cNvSpPr>
            <a:spLocks noGrp="1"/>
          </p:cNvSpPr>
          <p:nvPr>
            <p:ph type="sldNum" sz="quarter" idx="5"/>
          </p:nvPr>
        </p:nvSpPr>
        <p:spPr bwMode="auto">
          <a:noFill/>
          <a:ln>
            <a:miter lim="800000"/>
            <a:headEnd/>
            <a:tailEnd/>
          </a:ln>
        </p:spPr>
        <p:txBody>
          <a:bodyPr/>
          <a:lstStyle/>
          <a:p>
            <a:fld id="{5F2B1DAB-A082-47A5-B9FA-B962C46D7914}" type="slidenum">
              <a:rPr lang="et-EE" altLang="et-EE"/>
              <a:pPr/>
              <a:t>26</a:t>
            </a:fld>
            <a:endParaRPr lang="et-EE" altLang="et-EE"/>
          </a:p>
        </p:txBody>
      </p:sp>
    </p:spTree>
    <p:extLst>
      <p:ext uri="{BB962C8B-B14F-4D97-AF65-F5344CB8AC3E}">
        <p14:creationId xmlns:p14="http://schemas.microsoft.com/office/powerpoint/2010/main" val="11289393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t-EE" altLang="et-EE"/>
          </a:p>
        </p:txBody>
      </p:sp>
      <p:sp>
        <p:nvSpPr>
          <p:cNvPr id="47108" name="Slide Number Placeholder 3"/>
          <p:cNvSpPr>
            <a:spLocks noGrp="1"/>
          </p:cNvSpPr>
          <p:nvPr>
            <p:ph type="sldNum" sz="quarter" idx="5"/>
          </p:nvPr>
        </p:nvSpPr>
        <p:spPr bwMode="auto">
          <a:noFill/>
          <a:ln>
            <a:miter lim="800000"/>
            <a:headEnd/>
            <a:tailEnd/>
          </a:ln>
        </p:spPr>
        <p:txBody>
          <a:bodyPr/>
          <a:lstStyle/>
          <a:p>
            <a:fld id="{ED51DC56-D7E0-45DF-976A-1D572B44BF2B}" type="slidenum">
              <a:rPr lang="et-EE" altLang="et-EE"/>
              <a:pPr/>
              <a:t>27</a:t>
            </a:fld>
            <a:endParaRPr lang="et-EE" altLang="et-EE"/>
          </a:p>
        </p:txBody>
      </p:sp>
    </p:spTree>
    <p:extLst>
      <p:ext uri="{BB962C8B-B14F-4D97-AF65-F5344CB8AC3E}">
        <p14:creationId xmlns:p14="http://schemas.microsoft.com/office/powerpoint/2010/main" val="30904906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t-EE" altLang="et-EE"/>
          </a:p>
        </p:txBody>
      </p:sp>
      <p:sp>
        <p:nvSpPr>
          <p:cNvPr id="49156" name="Slide Number Placeholder 3"/>
          <p:cNvSpPr>
            <a:spLocks noGrp="1"/>
          </p:cNvSpPr>
          <p:nvPr>
            <p:ph type="sldNum" sz="quarter" idx="5"/>
          </p:nvPr>
        </p:nvSpPr>
        <p:spPr bwMode="auto">
          <a:noFill/>
          <a:ln>
            <a:miter lim="800000"/>
            <a:headEnd/>
            <a:tailEnd/>
          </a:ln>
        </p:spPr>
        <p:txBody>
          <a:bodyPr/>
          <a:lstStyle/>
          <a:p>
            <a:fld id="{2D3B376D-A4AC-43BF-B164-48607A0B0528}" type="slidenum">
              <a:rPr lang="et-EE" altLang="et-EE"/>
              <a:pPr/>
              <a:t>28</a:t>
            </a:fld>
            <a:endParaRPr lang="et-EE" altLang="et-EE"/>
          </a:p>
        </p:txBody>
      </p:sp>
    </p:spTree>
    <p:extLst>
      <p:ext uri="{BB962C8B-B14F-4D97-AF65-F5344CB8AC3E}">
        <p14:creationId xmlns:p14="http://schemas.microsoft.com/office/powerpoint/2010/main" val="27650761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t-EE" altLang="et-EE"/>
          </a:p>
        </p:txBody>
      </p:sp>
      <p:sp>
        <p:nvSpPr>
          <p:cNvPr id="49156" name="Slide Number Placeholder 3"/>
          <p:cNvSpPr>
            <a:spLocks noGrp="1"/>
          </p:cNvSpPr>
          <p:nvPr>
            <p:ph type="sldNum" sz="quarter" idx="5"/>
          </p:nvPr>
        </p:nvSpPr>
        <p:spPr bwMode="auto">
          <a:noFill/>
          <a:ln>
            <a:miter lim="800000"/>
            <a:headEnd/>
            <a:tailEnd/>
          </a:ln>
        </p:spPr>
        <p:txBody>
          <a:bodyPr/>
          <a:lstStyle/>
          <a:p>
            <a:fld id="{2D3B376D-A4AC-43BF-B164-48607A0B0528}" type="slidenum">
              <a:rPr lang="et-EE" altLang="et-EE"/>
              <a:pPr/>
              <a:t>29</a:t>
            </a:fld>
            <a:endParaRPr lang="et-EE" altLang="et-EE"/>
          </a:p>
        </p:txBody>
      </p:sp>
    </p:spTree>
    <p:extLst>
      <p:ext uri="{BB962C8B-B14F-4D97-AF65-F5344CB8AC3E}">
        <p14:creationId xmlns:p14="http://schemas.microsoft.com/office/powerpoint/2010/main" val="2928171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p:spPr>
      </p:sp>
      <p:sp>
        <p:nvSpPr>
          <p:cNvPr id="71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t-EE" altLang="et-EE"/>
          </a:p>
        </p:txBody>
      </p:sp>
      <p:sp>
        <p:nvSpPr>
          <p:cNvPr id="7172" name="Slide Number Placeholder 3"/>
          <p:cNvSpPr>
            <a:spLocks noGrp="1"/>
          </p:cNvSpPr>
          <p:nvPr>
            <p:ph type="sldNum" sz="quarter" idx="5"/>
          </p:nvPr>
        </p:nvSpPr>
        <p:spPr bwMode="auto">
          <a:noFill/>
          <a:ln>
            <a:miter lim="800000"/>
            <a:headEnd/>
            <a:tailEnd/>
          </a:ln>
        </p:spPr>
        <p:txBody>
          <a:bodyPr/>
          <a:lstStyle/>
          <a:p>
            <a:fld id="{1DB53D1E-55FC-414E-A663-305F3B15A8AF}" type="slidenum">
              <a:rPr lang="et-EE" altLang="et-EE"/>
              <a:pPr/>
              <a:t>4</a:t>
            </a:fld>
            <a:endParaRPr lang="et-EE" altLang="et-EE"/>
          </a:p>
        </p:txBody>
      </p:sp>
    </p:spTree>
    <p:extLst>
      <p:ext uri="{BB962C8B-B14F-4D97-AF65-F5344CB8AC3E}">
        <p14:creationId xmlns:p14="http://schemas.microsoft.com/office/powerpoint/2010/main" val="32823999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p:spPr>
      </p:sp>
      <p:sp>
        <p:nvSpPr>
          <p:cNvPr id="133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t-EE" altLang="et-EE"/>
          </a:p>
        </p:txBody>
      </p:sp>
      <p:sp>
        <p:nvSpPr>
          <p:cNvPr id="13316" name="Slide Number Placeholder 3"/>
          <p:cNvSpPr>
            <a:spLocks noGrp="1"/>
          </p:cNvSpPr>
          <p:nvPr>
            <p:ph type="sldNum" sz="quarter" idx="5"/>
          </p:nvPr>
        </p:nvSpPr>
        <p:spPr bwMode="auto">
          <a:noFill/>
          <a:ln>
            <a:miter lim="800000"/>
            <a:headEnd/>
            <a:tailEnd/>
          </a:ln>
        </p:spPr>
        <p:txBody>
          <a:bodyPr/>
          <a:lstStyle/>
          <a:p>
            <a:fld id="{86DA3B7B-FD57-43AA-B1F7-3F0C647BF31C}" type="slidenum">
              <a:rPr lang="et-EE" altLang="et-EE"/>
              <a:pPr/>
              <a:t>6</a:t>
            </a:fld>
            <a:endParaRPr lang="et-EE" altLang="et-EE"/>
          </a:p>
        </p:txBody>
      </p:sp>
    </p:spTree>
    <p:extLst>
      <p:ext uri="{BB962C8B-B14F-4D97-AF65-F5344CB8AC3E}">
        <p14:creationId xmlns:p14="http://schemas.microsoft.com/office/powerpoint/2010/main" val="3058648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p:spPr>
      </p:sp>
      <p:sp>
        <p:nvSpPr>
          <p:cNvPr id="133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t-EE" altLang="et-EE"/>
          </a:p>
        </p:txBody>
      </p:sp>
      <p:sp>
        <p:nvSpPr>
          <p:cNvPr id="13316" name="Slide Number Placeholder 3"/>
          <p:cNvSpPr>
            <a:spLocks noGrp="1"/>
          </p:cNvSpPr>
          <p:nvPr>
            <p:ph type="sldNum" sz="quarter" idx="5"/>
          </p:nvPr>
        </p:nvSpPr>
        <p:spPr bwMode="auto">
          <a:noFill/>
          <a:ln>
            <a:miter lim="800000"/>
            <a:headEnd/>
            <a:tailEnd/>
          </a:ln>
        </p:spPr>
        <p:txBody>
          <a:bodyPr/>
          <a:lstStyle/>
          <a:p>
            <a:fld id="{86DA3B7B-FD57-43AA-B1F7-3F0C647BF31C}" type="slidenum">
              <a:rPr lang="et-EE" altLang="et-EE"/>
              <a:pPr/>
              <a:t>7</a:t>
            </a:fld>
            <a:endParaRPr lang="et-EE" altLang="et-EE"/>
          </a:p>
        </p:txBody>
      </p:sp>
    </p:spTree>
    <p:extLst>
      <p:ext uri="{BB962C8B-B14F-4D97-AF65-F5344CB8AC3E}">
        <p14:creationId xmlns:p14="http://schemas.microsoft.com/office/powerpoint/2010/main" val="26724679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aidi pildi kohatäide 1"/>
          <p:cNvSpPr>
            <a:spLocks noGrp="1" noRot="1" noChangeAspect="1" noTextEdit="1"/>
          </p:cNvSpPr>
          <p:nvPr>
            <p:ph type="sldImg"/>
          </p:nvPr>
        </p:nvSpPr>
        <p:spPr bwMode="auto">
          <a:noFill/>
          <a:ln>
            <a:solidFill>
              <a:srgbClr val="000000"/>
            </a:solidFill>
            <a:miter lim="800000"/>
            <a:headEnd/>
            <a:tailEnd/>
          </a:ln>
        </p:spPr>
      </p:sp>
      <p:sp>
        <p:nvSpPr>
          <p:cNvPr id="11267" name="Märkmete kohatäide 2"/>
          <p:cNvSpPr>
            <a:spLocks noGrp="1"/>
          </p:cNvSpPr>
          <p:nvPr>
            <p:ph type="body" idx="1"/>
          </p:nvPr>
        </p:nvSpPr>
        <p:spPr bwMode="auto">
          <a:noFill/>
        </p:spPr>
        <p:txBody>
          <a:bodyPr wrap="square" numCol="1" anchor="t" anchorCtr="0" compatLnSpc="1">
            <a:prstTxWarp prst="textNoShape">
              <a:avLst/>
            </a:prstTxWarp>
          </a:bodyPr>
          <a:lstStyle/>
          <a:p>
            <a:endParaRPr lang="et-EE" altLang="et-EE"/>
          </a:p>
        </p:txBody>
      </p:sp>
      <p:sp>
        <p:nvSpPr>
          <p:cNvPr id="11268" name="Slaidinumbri kohatäide 3"/>
          <p:cNvSpPr>
            <a:spLocks noGrp="1"/>
          </p:cNvSpPr>
          <p:nvPr>
            <p:ph type="sldNum" sz="quarter" idx="5"/>
          </p:nvPr>
        </p:nvSpPr>
        <p:spPr bwMode="auto">
          <a:noFill/>
          <a:ln>
            <a:miter lim="800000"/>
            <a:headEnd/>
            <a:tailEnd/>
          </a:ln>
        </p:spPr>
        <p:txBody>
          <a:bodyPr/>
          <a:lstStyle/>
          <a:p>
            <a:fld id="{5F2B1DAB-A082-47A5-B9FA-B962C46D7914}" type="slidenum">
              <a:rPr lang="et-EE" altLang="et-EE"/>
              <a:pPr/>
              <a:t>8</a:t>
            </a:fld>
            <a:endParaRPr lang="et-EE" altLang="et-EE"/>
          </a:p>
        </p:txBody>
      </p:sp>
    </p:spTree>
    <p:extLst>
      <p:ext uri="{BB962C8B-B14F-4D97-AF65-F5344CB8AC3E}">
        <p14:creationId xmlns:p14="http://schemas.microsoft.com/office/powerpoint/2010/main" val="182064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aidi pildi kohatäide 1"/>
          <p:cNvSpPr>
            <a:spLocks noGrp="1" noRot="1" noChangeAspect="1" noTextEdit="1"/>
          </p:cNvSpPr>
          <p:nvPr>
            <p:ph type="sldImg"/>
          </p:nvPr>
        </p:nvSpPr>
        <p:spPr bwMode="auto">
          <a:noFill/>
          <a:ln>
            <a:solidFill>
              <a:srgbClr val="000000"/>
            </a:solidFill>
            <a:miter lim="800000"/>
            <a:headEnd/>
            <a:tailEnd/>
          </a:ln>
        </p:spPr>
      </p:sp>
      <p:sp>
        <p:nvSpPr>
          <p:cNvPr id="11267" name="Märkmete kohatäide 2"/>
          <p:cNvSpPr>
            <a:spLocks noGrp="1"/>
          </p:cNvSpPr>
          <p:nvPr>
            <p:ph type="body" idx="1"/>
          </p:nvPr>
        </p:nvSpPr>
        <p:spPr bwMode="auto">
          <a:noFill/>
        </p:spPr>
        <p:txBody>
          <a:bodyPr wrap="square" numCol="1" anchor="t" anchorCtr="0" compatLnSpc="1">
            <a:prstTxWarp prst="textNoShape">
              <a:avLst/>
            </a:prstTxWarp>
          </a:bodyPr>
          <a:lstStyle/>
          <a:p>
            <a:endParaRPr lang="et-EE" altLang="et-EE"/>
          </a:p>
        </p:txBody>
      </p:sp>
      <p:sp>
        <p:nvSpPr>
          <p:cNvPr id="11268" name="Slaidinumbri kohatäide 3"/>
          <p:cNvSpPr>
            <a:spLocks noGrp="1"/>
          </p:cNvSpPr>
          <p:nvPr>
            <p:ph type="sldNum" sz="quarter" idx="5"/>
          </p:nvPr>
        </p:nvSpPr>
        <p:spPr bwMode="auto">
          <a:noFill/>
          <a:ln>
            <a:miter lim="800000"/>
            <a:headEnd/>
            <a:tailEnd/>
          </a:ln>
        </p:spPr>
        <p:txBody>
          <a:bodyPr/>
          <a:lstStyle/>
          <a:p>
            <a:fld id="{5F2B1DAB-A082-47A5-B9FA-B962C46D7914}" type="slidenum">
              <a:rPr lang="et-EE" altLang="et-EE"/>
              <a:pPr/>
              <a:t>9</a:t>
            </a:fld>
            <a:endParaRPr lang="et-EE" altLang="et-EE"/>
          </a:p>
        </p:txBody>
      </p:sp>
    </p:spTree>
    <p:extLst>
      <p:ext uri="{BB962C8B-B14F-4D97-AF65-F5344CB8AC3E}">
        <p14:creationId xmlns:p14="http://schemas.microsoft.com/office/powerpoint/2010/main" val="42554731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aidi pildi kohatäide 1"/>
          <p:cNvSpPr>
            <a:spLocks noGrp="1" noRot="1" noChangeAspect="1" noTextEdit="1"/>
          </p:cNvSpPr>
          <p:nvPr>
            <p:ph type="sldImg"/>
          </p:nvPr>
        </p:nvSpPr>
        <p:spPr bwMode="auto">
          <a:noFill/>
          <a:ln>
            <a:solidFill>
              <a:srgbClr val="000000"/>
            </a:solidFill>
            <a:miter lim="800000"/>
            <a:headEnd/>
            <a:tailEnd/>
          </a:ln>
        </p:spPr>
      </p:sp>
      <p:sp>
        <p:nvSpPr>
          <p:cNvPr id="11267" name="Märkmete kohatäide 2"/>
          <p:cNvSpPr>
            <a:spLocks noGrp="1"/>
          </p:cNvSpPr>
          <p:nvPr>
            <p:ph type="body" idx="1"/>
          </p:nvPr>
        </p:nvSpPr>
        <p:spPr bwMode="auto">
          <a:noFill/>
        </p:spPr>
        <p:txBody>
          <a:bodyPr wrap="square" numCol="1" anchor="t" anchorCtr="0" compatLnSpc="1">
            <a:prstTxWarp prst="textNoShape">
              <a:avLst/>
            </a:prstTxWarp>
          </a:bodyPr>
          <a:lstStyle/>
          <a:p>
            <a:endParaRPr lang="et-EE" altLang="et-EE"/>
          </a:p>
        </p:txBody>
      </p:sp>
      <p:sp>
        <p:nvSpPr>
          <p:cNvPr id="11268" name="Slaidinumbri kohatäide 3"/>
          <p:cNvSpPr>
            <a:spLocks noGrp="1"/>
          </p:cNvSpPr>
          <p:nvPr>
            <p:ph type="sldNum" sz="quarter" idx="5"/>
          </p:nvPr>
        </p:nvSpPr>
        <p:spPr bwMode="auto">
          <a:noFill/>
          <a:ln>
            <a:miter lim="800000"/>
            <a:headEnd/>
            <a:tailEnd/>
          </a:ln>
        </p:spPr>
        <p:txBody>
          <a:bodyPr/>
          <a:lstStyle/>
          <a:p>
            <a:fld id="{5F2B1DAB-A082-47A5-B9FA-B962C46D7914}" type="slidenum">
              <a:rPr lang="et-EE" altLang="et-EE"/>
              <a:pPr/>
              <a:t>10</a:t>
            </a:fld>
            <a:endParaRPr lang="et-EE" altLang="et-EE"/>
          </a:p>
        </p:txBody>
      </p:sp>
    </p:spTree>
    <p:extLst>
      <p:ext uri="{BB962C8B-B14F-4D97-AF65-F5344CB8AC3E}">
        <p14:creationId xmlns:p14="http://schemas.microsoft.com/office/powerpoint/2010/main" val="17858123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aidi pildi kohatäide 1"/>
          <p:cNvSpPr>
            <a:spLocks noGrp="1" noRot="1" noChangeAspect="1" noTextEdit="1"/>
          </p:cNvSpPr>
          <p:nvPr>
            <p:ph type="sldImg"/>
          </p:nvPr>
        </p:nvSpPr>
        <p:spPr bwMode="auto">
          <a:noFill/>
          <a:ln>
            <a:solidFill>
              <a:srgbClr val="000000"/>
            </a:solidFill>
            <a:miter lim="800000"/>
            <a:headEnd/>
            <a:tailEnd/>
          </a:ln>
        </p:spPr>
      </p:sp>
      <p:sp>
        <p:nvSpPr>
          <p:cNvPr id="11267" name="Märkmete kohatäide 2"/>
          <p:cNvSpPr>
            <a:spLocks noGrp="1"/>
          </p:cNvSpPr>
          <p:nvPr>
            <p:ph type="body" idx="1"/>
          </p:nvPr>
        </p:nvSpPr>
        <p:spPr bwMode="auto">
          <a:noFill/>
        </p:spPr>
        <p:txBody>
          <a:bodyPr wrap="square" numCol="1" anchor="t" anchorCtr="0" compatLnSpc="1">
            <a:prstTxWarp prst="textNoShape">
              <a:avLst/>
            </a:prstTxWarp>
          </a:bodyPr>
          <a:lstStyle/>
          <a:p>
            <a:endParaRPr lang="et-EE" altLang="et-EE"/>
          </a:p>
        </p:txBody>
      </p:sp>
      <p:sp>
        <p:nvSpPr>
          <p:cNvPr id="11268" name="Slaidinumbri kohatäide 3"/>
          <p:cNvSpPr>
            <a:spLocks noGrp="1"/>
          </p:cNvSpPr>
          <p:nvPr>
            <p:ph type="sldNum" sz="quarter" idx="5"/>
          </p:nvPr>
        </p:nvSpPr>
        <p:spPr bwMode="auto">
          <a:noFill/>
          <a:ln>
            <a:miter lim="800000"/>
            <a:headEnd/>
            <a:tailEnd/>
          </a:ln>
        </p:spPr>
        <p:txBody>
          <a:bodyPr/>
          <a:lstStyle/>
          <a:p>
            <a:fld id="{5F2B1DAB-A082-47A5-B9FA-B962C46D7914}" type="slidenum">
              <a:rPr lang="et-EE" altLang="et-EE"/>
              <a:pPr/>
              <a:t>12</a:t>
            </a:fld>
            <a:endParaRPr lang="et-EE" altLang="et-EE"/>
          </a:p>
        </p:txBody>
      </p:sp>
    </p:spTree>
    <p:extLst>
      <p:ext uri="{BB962C8B-B14F-4D97-AF65-F5344CB8AC3E}">
        <p14:creationId xmlns:p14="http://schemas.microsoft.com/office/powerpoint/2010/main" val="2558998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t-E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t-EE"/>
          </a:p>
        </p:txBody>
      </p:sp>
      <p:sp>
        <p:nvSpPr>
          <p:cNvPr id="4" name="Date Placeholder 3"/>
          <p:cNvSpPr>
            <a:spLocks noGrp="1"/>
          </p:cNvSpPr>
          <p:nvPr>
            <p:ph type="dt" sz="half" idx="10"/>
          </p:nvPr>
        </p:nvSpPr>
        <p:spPr/>
        <p:txBody>
          <a:bodyPr/>
          <a:lstStyle/>
          <a:p>
            <a:fld id="{E497E787-E1F1-4B32-B59B-29EB860799CC}" type="datetimeFigureOut">
              <a:rPr lang="et-EE" smtClean="0"/>
              <a:pPr/>
              <a:t>09.12.2021</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DC7BBE9E-5A96-4253-9CD4-C3FCF7037CE1}" type="slidenum">
              <a:rPr lang="et-EE" smtClean="0"/>
              <a:pPr/>
              <a:t>‹#›</a:t>
            </a:fld>
            <a:endParaRPr lang="et-EE"/>
          </a:p>
        </p:txBody>
      </p:sp>
    </p:spTree>
    <p:extLst>
      <p:ext uri="{BB962C8B-B14F-4D97-AF65-F5344CB8AC3E}">
        <p14:creationId xmlns:p14="http://schemas.microsoft.com/office/powerpoint/2010/main" val="1703429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a:spLocks noGrp="1"/>
          </p:cNvSpPr>
          <p:nvPr>
            <p:ph type="dt" sz="half" idx="10"/>
          </p:nvPr>
        </p:nvSpPr>
        <p:spPr/>
        <p:txBody>
          <a:bodyPr/>
          <a:lstStyle/>
          <a:p>
            <a:fld id="{E497E787-E1F1-4B32-B59B-29EB860799CC}" type="datetimeFigureOut">
              <a:rPr lang="et-EE" smtClean="0"/>
              <a:pPr/>
              <a:t>09.12.2021</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DC7BBE9E-5A96-4253-9CD4-C3FCF7037CE1}" type="slidenum">
              <a:rPr lang="et-EE" smtClean="0"/>
              <a:pPr/>
              <a:t>‹#›</a:t>
            </a:fld>
            <a:endParaRPr lang="et-EE"/>
          </a:p>
        </p:txBody>
      </p:sp>
    </p:spTree>
    <p:extLst>
      <p:ext uri="{BB962C8B-B14F-4D97-AF65-F5344CB8AC3E}">
        <p14:creationId xmlns:p14="http://schemas.microsoft.com/office/powerpoint/2010/main" val="1663489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t-E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a:spLocks noGrp="1"/>
          </p:cNvSpPr>
          <p:nvPr>
            <p:ph type="dt" sz="half" idx="10"/>
          </p:nvPr>
        </p:nvSpPr>
        <p:spPr/>
        <p:txBody>
          <a:bodyPr/>
          <a:lstStyle/>
          <a:p>
            <a:fld id="{E497E787-E1F1-4B32-B59B-29EB860799CC}" type="datetimeFigureOut">
              <a:rPr lang="et-EE" smtClean="0"/>
              <a:pPr/>
              <a:t>09.12.2021</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DC7BBE9E-5A96-4253-9CD4-C3FCF7037CE1}" type="slidenum">
              <a:rPr lang="et-EE" smtClean="0"/>
              <a:pPr/>
              <a:t>‹#›</a:t>
            </a:fld>
            <a:endParaRPr lang="et-EE"/>
          </a:p>
        </p:txBody>
      </p:sp>
    </p:spTree>
    <p:extLst>
      <p:ext uri="{BB962C8B-B14F-4D97-AF65-F5344CB8AC3E}">
        <p14:creationId xmlns:p14="http://schemas.microsoft.com/office/powerpoint/2010/main" val="12513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a:spLocks noGrp="1"/>
          </p:cNvSpPr>
          <p:nvPr>
            <p:ph type="dt" sz="half" idx="10"/>
          </p:nvPr>
        </p:nvSpPr>
        <p:spPr/>
        <p:txBody>
          <a:bodyPr/>
          <a:lstStyle/>
          <a:p>
            <a:fld id="{E497E787-E1F1-4B32-B59B-29EB860799CC}" type="datetimeFigureOut">
              <a:rPr lang="et-EE" smtClean="0"/>
              <a:pPr/>
              <a:t>09.12.2021</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DC7BBE9E-5A96-4253-9CD4-C3FCF7037CE1}" type="slidenum">
              <a:rPr lang="et-EE" smtClean="0"/>
              <a:pPr/>
              <a:t>‹#›</a:t>
            </a:fld>
            <a:endParaRPr lang="et-EE"/>
          </a:p>
        </p:txBody>
      </p:sp>
    </p:spTree>
    <p:extLst>
      <p:ext uri="{BB962C8B-B14F-4D97-AF65-F5344CB8AC3E}">
        <p14:creationId xmlns:p14="http://schemas.microsoft.com/office/powerpoint/2010/main" val="582024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t-E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97E787-E1F1-4B32-B59B-29EB860799CC}" type="datetimeFigureOut">
              <a:rPr lang="et-EE" smtClean="0"/>
              <a:pPr/>
              <a:t>09.12.2021</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DC7BBE9E-5A96-4253-9CD4-C3FCF7037CE1}" type="slidenum">
              <a:rPr lang="et-EE" smtClean="0"/>
              <a:pPr/>
              <a:t>‹#›</a:t>
            </a:fld>
            <a:endParaRPr lang="et-EE"/>
          </a:p>
        </p:txBody>
      </p:sp>
    </p:spTree>
    <p:extLst>
      <p:ext uri="{BB962C8B-B14F-4D97-AF65-F5344CB8AC3E}">
        <p14:creationId xmlns:p14="http://schemas.microsoft.com/office/powerpoint/2010/main" val="4193561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Date Placeholder 4"/>
          <p:cNvSpPr>
            <a:spLocks noGrp="1"/>
          </p:cNvSpPr>
          <p:nvPr>
            <p:ph type="dt" sz="half" idx="10"/>
          </p:nvPr>
        </p:nvSpPr>
        <p:spPr/>
        <p:txBody>
          <a:bodyPr/>
          <a:lstStyle/>
          <a:p>
            <a:fld id="{E497E787-E1F1-4B32-B59B-29EB860799CC}" type="datetimeFigureOut">
              <a:rPr lang="et-EE" smtClean="0"/>
              <a:pPr/>
              <a:t>09.12.2021</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DC7BBE9E-5A96-4253-9CD4-C3FCF7037CE1}" type="slidenum">
              <a:rPr lang="et-EE" smtClean="0"/>
              <a:pPr/>
              <a:t>‹#›</a:t>
            </a:fld>
            <a:endParaRPr lang="et-EE"/>
          </a:p>
        </p:txBody>
      </p:sp>
    </p:spTree>
    <p:extLst>
      <p:ext uri="{BB962C8B-B14F-4D97-AF65-F5344CB8AC3E}">
        <p14:creationId xmlns:p14="http://schemas.microsoft.com/office/powerpoint/2010/main" val="4050067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t-E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7" name="Date Placeholder 6"/>
          <p:cNvSpPr>
            <a:spLocks noGrp="1"/>
          </p:cNvSpPr>
          <p:nvPr>
            <p:ph type="dt" sz="half" idx="10"/>
          </p:nvPr>
        </p:nvSpPr>
        <p:spPr/>
        <p:txBody>
          <a:bodyPr/>
          <a:lstStyle/>
          <a:p>
            <a:fld id="{E497E787-E1F1-4B32-B59B-29EB860799CC}" type="datetimeFigureOut">
              <a:rPr lang="et-EE" smtClean="0"/>
              <a:pPr/>
              <a:t>09.12.2021</a:t>
            </a:fld>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DC7BBE9E-5A96-4253-9CD4-C3FCF7037CE1}" type="slidenum">
              <a:rPr lang="et-EE" smtClean="0"/>
              <a:pPr/>
              <a:t>‹#›</a:t>
            </a:fld>
            <a:endParaRPr lang="et-EE"/>
          </a:p>
        </p:txBody>
      </p:sp>
    </p:spTree>
    <p:extLst>
      <p:ext uri="{BB962C8B-B14F-4D97-AF65-F5344CB8AC3E}">
        <p14:creationId xmlns:p14="http://schemas.microsoft.com/office/powerpoint/2010/main" val="651475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Date Placeholder 2"/>
          <p:cNvSpPr>
            <a:spLocks noGrp="1"/>
          </p:cNvSpPr>
          <p:nvPr>
            <p:ph type="dt" sz="half" idx="10"/>
          </p:nvPr>
        </p:nvSpPr>
        <p:spPr/>
        <p:txBody>
          <a:bodyPr/>
          <a:lstStyle/>
          <a:p>
            <a:fld id="{E497E787-E1F1-4B32-B59B-29EB860799CC}" type="datetimeFigureOut">
              <a:rPr lang="et-EE" smtClean="0"/>
              <a:pPr/>
              <a:t>09.12.2021</a:t>
            </a:fld>
            <a:endParaRPr lang="et-EE"/>
          </a:p>
        </p:txBody>
      </p:sp>
      <p:sp>
        <p:nvSpPr>
          <p:cNvPr id="4" name="Footer Placeholder 3"/>
          <p:cNvSpPr>
            <a:spLocks noGrp="1"/>
          </p:cNvSpPr>
          <p:nvPr>
            <p:ph type="ftr" sz="quarter" idx="11"/>
          </p:nvPr>
        </p:nvSpPr>
        <p:spPr/>
        <p:txBody>
          <a:bodyPr/>
          <a:lstStyle/>
          <a:p>
            <a:endParaRPr lang="et-EE"/>
          </a:p>
        </p:txBody>
      </p:sp>
      <p:sp>
        <p:nvSpPr>
          <p:cNvPr id="5" name="Slide Number Placeholder 4"/>
          <p:cNvSpPr>
            <a:spLocks noGrp="1"/>
          </p:cNvSpPr>
          <p:nvPr>
            <p:ph type="sldNum" sz="quarter" idx="12"/>
          </p:nvPr>
        </p:nvSpPr>
        <p:spPr/>
        <p:txBody>
          <a:bodyPr/>
          <a:lstStyle/>
          <a:p>
            <a:fld id="{DC7BBE9E-5A96-4253-9CD4-C3FCF7037CE1}" type="slidenum">
              <a:rPr lang="et-EE" smtClean="0"/>
              <a:pPr/>
              <a:t>‹#›</a:t>
            </a:fld>
            <a:endParaRPr lang="et-EE"/>
          </a:p>
        </p:txBody>
      </p:sp>
    </p:spTree>
    <p:extLst>
      <p:ext uri="{BB962C8B-B14F-4D97-AF65-F5344CB8AC3E}">
        <p14:creationId xmlns:p14="http://schemas.microsoft.com/office/powerpoint/2010/main" val="3359478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97E787-E1F1-4B32-B59B-29EB860799CC}" type="datetimeFigureOut">
              <a:rPr lang="et-EE" smtClean="0"/>
              <a:pPr/>
              <a:t>09.12.2021</a:t>
            </a:fld>
            <a:endParaRPr lang="et-EE"/>
          </a:p>
        </p:txBody>
      </p:sp>
      <p:sp>
        <p:nvSpPr>
          <p:cNvPr id="3" name="Footer Placeholder 2"/>
          <p:cNvSpPr>
            <a:spLocks noGrp="1"/>
          </p:cNvSpPr>
          <p:nvPr>
            <p:ph type="ftr" sz="quarter" idx="11"/>
          </p:nvPr>
        </p:nvSpPr>
        <p:spPr/>
        <p:txBody>
          <a:bodyPr/>
          <a:lstStyle/>
          <a:p>
            <a:endParaRPr lang="et-EE"/>
          </a:p>
        </p:txBody>
      </p:sp>
      <p:sp>
        <p:nvSpPr>
          <p:cNvPr id="4" name="Slide Number Placeholder 3"/>
          <p:cNvSpPr>
            <a:spLocks noGrp="1"/>
          </p:cNvSpPr>
          <p:nvPr>
            <p:ph type="sldNum" sz="quarter" idx="12"/>
          </p:nvPr>
        </p:nvSpPr>
        <p:spPr/>
        <p:txBody>
          <a:bodyPr/>
          <a:lstStyle/>
          <a:p>
            <a:fld id="{DC7BBE9E-5A96-4253-9CD4-C3FCF7037CE1}" type="slidenum">
              <a:rPr lang="et-EE" smtClean="0"/>
              <a:pPr/>
              <a:t>‹#›</a:t>
            </a:fld>
            <a:endParaRPr lang="et-EE"/>
          </a:p>
        </p:txBody>
      </p:sp>
    </p:spTree>
    <p:extLst>
      <p:ext uri="{BB962C8B-B14F-4D97-AF65-F5344CB8AC3E}">
        <p14:creationId xmlns:p14="http://schemas.microsoft.com/office/powerpoint/2010/main" val="54942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t-E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97E787-E1F1-4B32-B59B-29EB860799CC}" type="datetimeFigureOut">
              <a:rPr lang="et-EE" smtClean="0"/>
              <a:pPr/>
              <a:t>09.12.2021</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DC7BBE9E-5A96-4253-9CD4-C3FCF7037CE1}" type="slidenum">
              <a:rPr lang="et-EE" smtClean="0"/>
              <a:pPr/>
              <a:t>‹#›</a:t>
            </a:fld>
            <a:endParaRPr lang="et-EE"/>
          </a:p>
        </p:txBody>
      </p:sp>
    </p:spTree>
    <p:extLst>
      <p:ext uri="{BB962C8B-B14F-4D97-AF65-F5344CB8AC3E}">
        <p14:creationId xmlns:p14="http://schemas.microsoft.com/office/powerpoint/2010/main" val="4229403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t-E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97E787-E1F1-4B32-B59B-29EB860799CC}" type="datetimeFigureOut">
              <a:rPr lang="et-EE" smtClean="0"/>
              <a:pPr/>
              <a:t>09.12.2021</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DC7BBE9E-5A96-4253-9CD4-C3FCF7037CE1}" type="slidenum">
              <a:rPr lang="et-EE" smtClean="0"/>
              <a:pPr/>
              <a:t>‹#›</a:t>
            </a:fld>
            <a:endParaRPr lang="et-EE"/>
          </a:p>
        </p:txBody>
      </p:sp>
    </p:spTree>
    <p:extLst>
      <p:ext uri="{BB962C8B-B14F-4D97-AF65-F5344CB8AC3E}">
        <p14:creationId xmlns:p14="http://schemas.microsoft.com/office/powerpoint/2010/main" val="2131454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t-E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97E787-E1F1-4B32-B59B-29EB860799CC}" type="datetimeFigureOut">
              <a:rPr lang="et-EE" smtClean="0"/>
              <a:pPr/>
              <a:t>09.12.2021</a:t>
            </a:fld>
            <a:endParaRPr lang="et-E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7BBE9E-5A96-4253-9CD4-C3FCF7037CE1}" type="slidenum">
              <a:rPr lang="et-EE" smtClean="0"/>
              <a:pPr/>
              <a:t>‹#›</a:t>
            </a:fld>
            <a:endParaRPr lang="et-EE"/>
          </a:p>
        </p:txBody>
      </p:sp>
    </p:spTree>
    <p:extLst>
      <p:ext uri="{BB962C8B-B14F-4D97-AF65-F5344CB8AC3E}">
        <p14:creationId xmlns:p14="http://schemas.microsoft.com/office/powerpoint/2010/main" val="34918973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71947" y="1961647"/>
            <a:ext cx="8241508" cy="646331"/>
          </a:xfrm>
          <a:prstGeom prst="rect">
            <a:avLst/>
          </a:prstGeom>
        </p:spPr>
        <p:txBody>
          <a:bodyPr wrap="square">
            <a:spAutoFit/>
          </a:bodyPr>
          <a:lstStyle/>
          <a:p>
            <a:pPr algn="ctr"/>
            <a:r>
              <a:rPr lang="et-EE" sz="3600" b="1" dirty="0">
                <a:effectLst>
                  <a:outerShdw blurRad="38100" dist="38100" dir="2700000" algn="tl">
                    <a:srgbClr val="000000">
                      <a:alpha val="43137"/>
                    </a:srgbClr>
                  </a:outerShdw>
                </a:effectLst>
                <a:latin typeface="Bookman Old Style" pitchFamily="18" charset="0"/>
              </a:rPr>
              <a:t>MIS ON JUHTIMISARVESTUS?</a:t>
            </a:r>
            <a:endParaRPr lang="en-US" sz="3600" b="1" dirty="0">
              <a:effectLst>
                <a:outerShdw blurRad="38100" dist="38100" dir="2700000" algn="tl">
                  <a:srgbClr val="000000">
                    <a:alpha val="43137"/>
                  </a:srgbClr>
                </a:outerShdw>
              </a:effectLst>
              <a:latin typeface="Bookman Old Style" pitchFamily="18" charset="0"/>
            </a:endParaRPr>
          </a:p>
        </p:txBody>
      </p:sp>
      <p:sp>
        <p:nvSpPr>
          <p:cNvPr id="5" name="Ristkülik 4"/>
          <p:cNvSpPr/>
          <p:nvPr/>
        </p:nvSpPr>
        <p:spPr>
          <a:xfrm>
            <a:off x="3845642" y="3652451"/>
            <a:ext cx="3094117" cy="369332"/>
          </a:xfrm>
          <a:prstGeom prst="rect">
            <a:avLst/>
          </a:prstGeom>
        </p:spPr>
        <p:txBody>
          <a:bodyPr wrap="none">
            <a:spAutoFit/>
          </a:bodyPr>
          <a:lstStyle/>
          <a:p>
            <a:r>
              <a:rPr lang="et-EE" b="1" u="sng" dirty="0">
                <a:solidFill>
                  <a:srgbClr val="002060"/>
                </a:solidFill>
                <a:effectLst>
                  <a:outerShdw blurRad="38100" dist="38100" dir="2700000" algn="tl">
                    <a:srgbClr val="000000">
                      <a:alpha val="43137"/>
                    </a:srgbClr>
                  </a:outerShdw>
                </a:effectLst>
                <a:latin typeface="Bookman Old Style" pitchFamily="18" charset="0"/>
              </a:rPr>
              <a:t>(Managerial Accounting)</a:t>
            </a:r>
            <a:endParaRPr lang="et-EE" dirty="0"/>
          </a:p>
        </p:txBody>
      </p:sp>
      <p:sp>
        <p:nvSpPr>
          <p:cNvPr id="6" name="Rectangle 5"/>
          <p:cNvSpPr/>
          <p:nvPr/>
        </p:nvSpPr>
        <p:spPr>
          <a:xfrm>
            <a:off x="2754383" y="496073"/>
            <a:ext cx="6096000" cy="646331"/>
          </a:xfrm>
          <a:prstGeom prst="rect">
            <a:avLst/>
          </a:prstGeom>
        </p:spPr>
        <p:txBody>
          <a:bodyPr>
            <a:spAutoFit/>
          </a:bodyPr>
          <a:lstStyle/>
          <a:p>
            <a:pPr algn="ctr"/>
            <a:r>
              <a:rPr lang="et-EE" sz="3600" b="1" dirty="0">
                <a:effectLst>
                  <a:outerShdw blurRad="38100" dist="38100" dir="2700000" algn="tl">
                    <a:srgbClr val="000000">
                      <a:alpha val="43137"/>
                    </a:srgbClr>
                  </a:outerShdw>
                </a:effectLst>
                <a:latin typeface="Bookman Old Style" pitchFamily="18" charset="0"/>
              </a:rPr>
              <a:t>SISSEJUHATUS</a:t>
            </a:r>
            <a:endParaRPr lang="en-US" sz="3600" b="1" dirty="0">
              <a:effectLst>
                <a:outerShdw blurRad="38100" dist="38100" dir="2700000" algn="tl">
                  <a:srgbClr val="000000">
                    <a:alpha val="43137"/>
                  </a:srgbClr>
                </a:outerShdw>
              </a:effectLst>
              <a:latin typeface="Bookman Old Style" pitchFamily="18" charset="0"/>
            </a:endParaRPr>
          </a:p>
        </p:txBody>
      </p:sp>
    </p:spTree>
    <p:extLst>
      <p:ext uri="{BB962C8B-B14F-4D97-AF65-F5344CB8AC3E}">
        <p14:creationId xmlns:p14="http://schemas.microsoft.com/office/powerpoint/2010/main" val="15275081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istkülik 27"/>
          <p:cNvSpPr/>
          <p:nvPr/>
        </p:nvSpPr>
        <p:spPr>
          <a:xfrm>
            <a:off x="1861279" y="100011"/>
            <a:ext cx="8575812" cy="67455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t-EE" sz="2800" dirty="0">
                <a:latin typeface="Bookman Old Style" pitchFamily="18" charset="0"/>
              </a:rPr>
              <a:t>Alternatiivsete tegevuskavade otsimine</a:t>
            </a:r>
          </a:p>
        </p:txBody>
      </p:sp>
      <p:sp>
        <p:nvSpPr>
          <p:cNvPr id="32" name="TextBox 31"/>
          <p:cNvSpPr txBox="1"/>
          <p:nvPr/>
        </p:nvSpPr>
        <p:spPr>
          <a:xfrm>
            <a:off x="377064" y="2074678"/>
            <a:ext cx="8274570" cy="1938992"/>
          </a:xfrm>
          <a:prstGeom prst="rect">
            <a:avLst/>
          </a:prstGeom>
          <a:noFill/>
        </p:spPr>
        <p:txBody>
          <a:bodyPr wrap="square" rtlCol="0">
            <a:spAutoFit/>
          </a:bodyPr>
          <a:lstStyle/>
          <a:p>
            <a:r>
              <a:rPr lang="et-EE" sz="2400" dirty="0">
                <a:latin typeface="Bookman Old Style" pitchFamily="18" charset="0"/>
              </a:rPr>
              <a:t>Lühiajalised otsused:</a:t>
            </a:r>
          </a:p>
          <a:p>
            <a:r>
              <a:rPr lang="et-EE" sz="2400" dirty="0">
                <a:latin typeface="Bookman Old Style" pitchFamily="18" charset="0"/>
              </a:rPr>
              <a:t>Milline võiks olla toodete müügihind</a:t>
            </a:r>
          </a:p>
          <a:p>
            <a:r>
              <a:rPr lang="et-EE" sz="2400" dirty="0">
                <a:latin typeface="Bookman Old Style" pitchFamily="18" charset="0"/>
              </a:rPr>
              <a:t>Kui palju tooteühikuid peaks tootma?</a:t>
            </a:r>
          </a:p>
          <a:p>
            <a:r>
              <a:rPr lang="et-EE" sz="2400" dirty="0">
                <a:latin typeface="Bookman Old Style" pitchFamily="18" charset="0"/>
              </a:rPr>
              <a:t>Millist meediakanalit turunduseks pakkuda?</a:t>
            </a:r>
          </a:p>
          <a:p>
            <a:r>
              <a:rPr lang="et-EE" sz="2400" dirty="0">
                <a:latin typeface="Bookman Old Style" pitchFamily="18" charset="0"/>
              </a:rPr>
              <a:t>Milliseid maksetähtaegu anda klientidele?</a:t>
            </a:r>
          </a:p>
        </p:txBody>
      </p:sp>
      <p:sp>
        <p:nvSpPr>
          <p:cNvPr id="2" name="Rectangle 1"/>
          <p:cNvSpPr/>
          <p:nvPr/>
        </p:nvSpPr>
        <p:spPr>
          <a:xfrm>
            <a:off x="193964" y="1160455"/>
            <a:ext cx="1409360" cy="461665"/>
          </a:xfrm>
          <a:prstGeom prst="rect">
            <a:avLst/>
          </a:prstGeom>
        </p:spPr>
        <p:txBody>
          <a:bodyPr wrap="none">
            <a:spAutoFit/>
          </a:bodyPr>
          <a:lstStyle/>
          <a:p>
            <a:r>
              <a:rPr lang="et-EE" sz="2400" i="1" dirty="0">
                <a:effectLst>
                  <a:outerShdw blurRad="38100" dist="38100" dir="2700000" algn="tl">
                    <a:srgbClr val="000000">
                      <a:alpha val="43137"/>
                    </a:srgbClr>
                  </a:outerShdw>
                </a:effectLst>
                <a:latin typeface="Bookman Old Style" pitchFamily="18" charset="0"/>
              </a:rPr>
              <a:t>Näiteks:</a:t>
            </a:r>
          </a:p>
        </p:txBody>
      </p:sp>
    </p:spTree>
    <p:extLst>
      <p:ext uri="{BB962C8B-B14F-4D97-AF65-F5344CB8AC3E}">
        <p14:creationId xmlns:p14="http://schemas.microsoft.com/office/powerpoint/2010/main" val="3140463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t-EE" altLang="et-EE" sz="1800"/>
          </a:p>
        </p:txBody>
      </p:sp>
      <p:sp>
        <p:nvSpPr>
          <p:cNvPr id="108547" name="Rectangle 4"/>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t-EE" altLang="et-EE" sz="1800"/>
          </a:p>
        </p:txBody>
      </p:sp>
      <p:sp>
        <p:nvSpPr>
          <p:cNvPr id="108548" name="Rectangle 6"/>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t-EE" altLang="et-EE" sz="1800"/>
          </a:p>
        </p:txBody>
      </p:sp>
      <p:sp>
        <p:nvSpPr>
          <p:cNvPr id="108549" name="Rectangle 8"/>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t-EE" altLang="et-EE" sz="1800"/>
          </a:p>
        </p:txBody>
      </p:sp>
      <p:sp>
        <p:nvSpPr>
          <p:cNvPr id="108550" name="Rectangle 10"/>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t-EE" altLang="et-EE" sz="1800"/>
          </a:p>
        </p:txBody>
      </p:sp>
      <p:sp>
        <p:nvSpPr>
          <p:cNvPr id="108551" name="Rectangle 2"/>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t-EE" altLang="et-EE" sz="1800"/>
          </a:p>
        </p:txBody>
      </p:sp>
      <p:sp>
        <p:nvSpPr>
          <p:cNvPr id="108552" name="Rectangle 4"/>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t-EE" altLang="et-EE" sz="1800"/>
          </a:p>
        </p:txBody>
      </p:sp>
      <p:sp>
        <p:nvSpPr>
          <p:cNvPr id="108553" name="Rectangle 6"/>
          <p:cNvSpPr>
            <a:spLocks noChangeArrowheads="1"/>
          </p:cNvSpPr>
          <p:nvPr/>
        </p:nvSpPr>
        <p:spPr bwMode="auto">
          <a:xfrm>
            <a:off x="1524001" y="439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t-EE" altLang="et-EE" sz="1800"/>
          </a:p>
        </p:txBody>
      </p:sp>
      <p:sp>
        <p:nvSpPr>
          <p:cNvPr id="108554" name="Rectangle 4"/>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t-EE" altLang="et-EE" sz="1800"/>
          </a:p>
        </p:txBody>
      </p:sp>
      <p:sp>
        <p:nvSpPr>
          <p:cNvPr id="23" name="Rectangle 22"/>
          <p:cNvSpPr/>
          <p:nvPr/>
        </p:nvSpPr>
        <p:spPr>
          <a:xfrm>
            <a:off x="1524000" y="304801"/>
            <a:ext cx="9144000" cy="830263"/>
          </a:xfrm>
          <a:prstGeom prst="rect">
            <a:avLst/>
          </a:prstGeom>
        </p:spPr>
        <p:txBody>
          <a:bodyPr>
            <a:spAutoFit/>
          </a:bodyPr>
          <a:lstStyle/>
          <a:p>
            <a:pPr algn="ctr" eaLnBrk="1" hangingPunct="1">
              <a:defRPr/>
            </a:pPr>
            <a:r>
              <a:rPr lang="et-EE" sz="2400" b="1" dirty="0">
                <a:solidFill>
                  <a:srgbClr val="FF0000"/>
                </a:solidFill>
                <a:effectLst>
                  <a:outerShdw blurRad="38100" dist="38100" dir="2700000" algn="tl">
                    <a:srgbClr val="000000">
                      <a:alpha val="43137"/>
                    </a:srgbClr>
                  </a:outerShdw>
                </a:effectLst>
                <a:latin typeface="Bookman Old Style" pitchFamily="18" charset="0"/>
                <a:cs typeface="Arial" charset="0"/>
              </a:rPr>
              <a:t>Inimeste psühholoogilised eripärad ja nende mõju </a:t>
            </a:r>
            <a:r>
              <a:rPr lang="et-EE" sz="2400" b="1" dirty="0" err="1">
                <a:solidFill>
                  <a:srgbClr val="FF0000"/>
                </a:solidFill>
                <a:effectLst>
                  <a:outerShdw blurRad="38100" dist="38100" dir="2700000" algn="tl">
                    <a:srgbClr val="000000">
                      <a:alpha val="43137"/>
                    </a:srgbClr>
                  </a:outerShdw>
                </a:effectLst>
                <a:latin typeface="Bookman Old Style" pitchFamily="18" charset="0"/>
                <a:cs typeface="Arial" charset="0"/>
              </a:rPr>
              <a:t>otsustamiseöe</a:t>
            </a:r>
            <a:r>
              <a:rPr lang="et-EE" sz="2400" b="1" dirty="0">
                <a:solidFill>
                  <a:srgbClr val="FF0000"/>
                </a:solidFill>
                <a:effectLst>
                  <a:outerShdw blurRad="38100" dist="38100" dir="2700000" algn="tl">
                    <a:srgbClr val="000000">
                      <a:alpha val="43137"/>
                    </a:srgbClr>
                  </a:outerShdw>
                </a:effectLst>
                <a:latin typeface="Bookman Old Style" pitchFamily="18" charset="0"/>
                <a:cs typeface="Arial" charset="0"/>
              </a:rPr>
              <a:t> ja prognooside tulemustele</a:t>
            </a:r>
          </a:p>
        </p:txBody>
      </p:sp>
      <p:sp>
        <p:nvSpPr>
          <p:cNvPr id="24" name="Rectangle 23"/>
          <p:cNvSpPr/>
          <p:nvPr/>
        </p:nvSpPr>
        <p:spPr>
          <a:xfrm>
            <a:off x="715818" y="2715814"/>
            <a:ext cx="5191125" cy="461963"/>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eaLnBrk="1" hangingPunct="1">
              <a:defRPr/>
            </a:pPr>
            <a:r>
              <a:rPr lang="et-EE" sz="2400" b="1" dirty="0">
                <a:latin typeface="Bookman Old Style" pitchFamily="18" charset="0"/>
              </a:rPr>
              <a:t>Liigne optimism</a:t>
            </a:r>
            <a:r>
              <a:rPr lang="et-EE" sz="2400" dirty="0">
                <a:latin typeface="Bookman Old Style" pitchFamily="18" charset="0"/>
              </a:rPr>
              <a:t> </a:t>
            </a:r>
            <a:r>
              <a:rPr lang="et-EE" sz="2400" i="1" dirty="0">
                <a:latin typeface="Bookman Old Style" pitchFamily="18" charset="0"/>
              </a:rPr>
              <a:t>(</a:t>
            </a:r>
            <a:r>
              <a:rPr lang="et-EE" sz="2400" i="1" dirty="0" err="1">
                <a:latin typeface="Bookman Old Style" pitchFamily="18" charset="0"/>
              </a:rPr>
              <a:t>Overoptimism</a:t>
            </a:r>
            <a:r>
              <a:rPr lang="et-EE" sz="2400" i="1" dirty="0">
                <a:latin typeface="Bookman Old Style" pitchFamily="18" charset="0"/>
              </a:rPr>
              <a:t>) </a:t>
            </a:r>
            <a:endParaRPr lang="et-EE" sz="2400" dirty="0">
              <a:latin typeface="Bookman Old Style" pitchFamily="18" charset="0"/>
            </a:endParaRPr>
          </a:p>
        </p:txBody>
      </p:sp>
      <p:sp>
        <p:nvSpPr>
          <p:cNvPr id="25" name="Rectangle 24"/>
          <p:cNvSpPr/>
          <p:nvPr/>
        </p:nvSpPr>
        <p:spPr>
          <a:xfrm>
            <a:off x="715818" y="1432397"/>
            <a:ext cx="4343400" cy="830262"/>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eaLnBrk="1" hangingPunct="1">
              <a:defRPr/>
            </a:pPr>
            <a:r>
              <a:rPr lang="et-EE" sz="2400" b="1" dirty="0">
                <a:latin typeface="Bookman Old Style" pitchFamily="18" charset="0"/>
              </a:rPr>
              <a:t>Liigne enesekindlus</a:t>
            </a:r>
            <a:r>
              <a:rPr lang="et-EE" sz="2400" dirty="0">
                <a:latin typeface="Bookman Old Style" pitchFamily="18" charset="0"/>
              </a:rPr>
              <a:t> </a:t>
            </a:r>
            <a:r>
              <a:rPr lang="et-EE" sz="2400" i="1" dirty="0">
                <a:latin typeface="Bookman Old Style" pitchFamily="18" charset="0"/>
              </a:rPr>
              <a:t>(</a:t>
            </a:r>
            <a:r>
              <a:rPr lang="et-EE" sz="2400" i="1" dirty="0" err="1">
                <a:latin typeface="Bookman Old Style" pitchFamily="18" charset="0"/>
              </a:rPr>
              <a:t>Overconfidence</a:t>
            </a:r>
            <a:r>
              <a:rPr lang="et-EE" sz="2400" i="1" dirty="0">
                <a:latin typeface="Bookman Old Style" pitchFamily="18" charset="0"/>
              </a:rPr>
              <a:t> bias) </a:t>
            </a:r>
            <a:endParaRPr lang="et-EE" sz="2400" dirty="0">
              <a:latin typeface="Bookman Old Style" pitchFamily="18" charset="0"/>
            </a:endParaRPr>
          </a:p>
        </p:txBody>
      </p:sp>
      <p:sp>
        <p:nvSpPr>
          <p:cNvPr id="26" name="Rectangle 25"/>
          <p:cNvSpPr/>
          <p:nvPr/>
        </p:nvSpPr>
        <p:spPr>
          <a:xfrm>
            <a:off x="644236" y="3667920"/>
            <a:ext cx="6311900" cy="461963"/>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eaLnBrk="1" hangingPunct="1">
              <a:defRPr/>
            </a:pPr>
            <a:r>
              <a:rPr lang="et-EE" sz="2400" b="1" dirty="0">
                <a:effectLst>
                  <a:outerShdw blurRad="38100" dist="38100" dir="2700000" algn="tl">
                    <a:srgbClr val="000000">
                      <a:alpha val="43137"/>
                    </a:srgbClr>
                  </a:outerShdw>
                </a:effectLst>
                <a:latin typeface="Bookman Old Style" panose="02050604050505020204" pitchFamily="18" charset="0"/>
              </a:rPr>
              <a:t>Kinnituste otsimine </a:t>
            </a:r>
            <a:r>
              <a:rPr lang="et-EE" sz="2400" i="1" dirty="0">
                <a:latin typeface="Bookman Old Style" panose="02050604050505020204" pitchFamily="18" charset="0"/>
              </a:rPr>
              <a:t>(</a:t>
            </a:r>
            <a:r>
              <a:rPr lang="et-EE" sz="2400" i="1" dirty="0">
                <a:effectLst>
                  <a:outerShdw blurRad="38100" dist="38100" dir="2700000" algn="tl">
                    <a:srgbClr val="000000">
                      <a:alpha val="43137"/>
                    </a:srgbClr>
                  </a:outerShdw>
                </a:effectLst>
                <a:latin typeface="Bookman Old Style" pitchFamily="18" charset="0"/>
              </a:rPr>
              <a:t>Confirmation</a:t>
            </a:r>
            <a:r>
              <a:rPr lang="et-EE" sz="2400" i="1" dirty="0">
                <a:latin typeface="Bookman Old Style" panose="02050604050505020204" pitchFamily="18" charset="0"/>
              </a:rPr>
              <a:t> bias)</a:t>
            </a:r>
            <a:endParaRPr lang="et-EE" sz="2400" dirty="0">
              <a:latin typeface="Bookman Old Style" panose="02050604050505020204" pitchFamily="18" charset="0"/>
            </a:endParaRPr>
          </a:p>
        </p:txBody>
      </p:sp>
      <p:sp>
        <p:nvSpPr>
          <p:cNvPr id="27" name="Rectangle 26"/>
          <p:cNvSpPr/>
          <p:nvPr/>
        </p:nvSpPr>
        <p:spPr>
          <a:xfrm>
            <a:off x="1778000" y="5334001"/>
            <a:ext cx="8821738" cy="830263"/>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ctr" eaLnBrk="1" hangingPunct="1">
              <a:defRPr/>
            </a:pPr>
            <a:r>
              <a:rPr lang="et-EE" sz="2400" b="1" dirty="0">
                <a:latin typeface="Bookman Old Style" pitchFamily="18" charset="0"/>
              </a:rPr>
              <a:t>Tuginemine kergemini kättesaadavale informatsioonile</a:t>
            </a:r>
            <a:r>
              <a:rPr lang="et-EE" sz="2400" dirty="0">
                <a:latin typeface="Bookman Old Style" pitchFamily="18" charset="0"/>
              </a:rPr>
              <a:t> </a:t>
            </a:r>
            <a:r>
              <a:rPr lang="et-EE" sz="2400" i="1" dirty="0">
                <a:latin typeface="Bookman Old Style" pitchFamily="18" charset="0"/>
              </a:rPr>
              <a:t>(</a:t>
            </a:r>
            <a:r>
              <a:rPr lang="et-EE" sz="2400" i="1" dirty="0" err="1">
                <a:latin typeface="Bookman Old Style" pitchFamily="18" charset="0"/>
              </a:rPr>
              <a:t>Availibility</a:t>
            </a:r>
            <a:r>
              <a:rPr lang="et-EE" sz="2400" i="1" dirty="0">
                <a:latin typeface="Bookman Old Style" pitchFamily="18" charset="0"/>
              </a:rPr>
              <a:t> bias) </a:t>
            </a:r>
            <a:endParaRPr lang="et-EE" sz="2400" dirty="0">
              <a:latin typeface="Bookman Old Style" pitchFamily="18" charset="0"/>
            </a:endParaRPr>
          </a:p>
        </p:txBody>
      </p:sp>
      <p:sp>
        <p:nvSpPr>
          <p:cNvPr id="28" name="Rectangle 27"/>
          <p:cNvSpPr/>
          <p:nvPr/>
        </p:nvSpPr>
        <p:spPr>
          <a:xfrm>
            <a:off x="6400800" y="1401764"/>
            <a:ext cx="4198938" cy="460375"/>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eaLnBrk="1" hangingPunct="1">
              <a:defRPr/>
            </a:pPr>
            <a:r>
              <a:rPr lang="et-EE" sz="2400" b="1" dirty="0">
                <a:latin typeface="Bookman Old Style" pitchFamily="18" charset="0"/>
              </a:rPr>
              <a:t>Ankurdamine</a:t>
            </a:r>
            <a:r>
              <a:rPr lang="et-EE" sz="2400" dirty="0">
                <a:latin typeface="Bookman Old Style" pitchFamily="18" charset="0"/>
              </a:rPr>
              <a:t> </a:t>
            </a:r>
            <a:r>
              <a:rPr lang="et-EE" sz="2400" i="1" dirty="0">
                <a:latin typeface="Bookman Old Style" pitchFamily="18" charset="0"/>
              </a:rPr>
              <a:t>(Anchoring)</a:t>
            </a:r>
            <a:r>
              <a:rPr lang="et-EE" sz="2400" dirty="0">
                <a:latin typeface="Bookman Old Style" pitchFamily="18" charset="0"/>
              </a:rPr>
              <a:t> </a:t>
            </a:r>
          </a:p>
        </p:txBody>
      </p:sp>
      <p:sp>
        <p:nvSpPr>
          <p:cNvPr id="188417" name="Rectangle 1"/>
          <p:cNvSpPr>
            <a:spLocks noChangeArrowheads="1"/>
          </p:cNvSpPr>
          <p:nvPr/>
        </p:nvSpPr>
        <p:spPr bwMode="auto">
          <a:xfrm>
            <a:off x="7696200" y="2559992"/>
            <a:ext cx="3276600" cy="46166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square" anchor="ctr">
            <a:spAutoFit/>
          </a:bodyPr>
          <a:lstStyle/>
          <a:p>
            <a:pPr algn="just">
              <a:defRPr/>
            </a:pPr>
            <a:r>
              <a:rPr lang="et-EE" sz="2400" b="1" dirty="0">
                <a:solidFill>
                  <a:schemeClr val="tx1"/>
                </a:solidFill>
                <a:latin typeface="Bookman Old Style" pitchFamily="18" charset="0"/>
                <a:ea typeface="Times New Roman" pitchFamily="18" charset="0"/>
                <a:cs typeface="Arial" pitchFamily="34" charset="0"/>
              </a:rPr>
              <a:t>Status Quo</a:t>
            </a:r>
            <a:endParaRPr lang="et-EE" sz="2400" b="1" dirty="0">
              <a:solidFill>
                <a:schemeClr val="tx1"/>
              </a:solidFill>
              <a:latin typeface="Bookman Old Style" pitchFamily="18" charset="0"/>
              <a:cs typeface="Arial" pitchFamily="34" charset="0"/>
            </a:endParaRPr>
          </a:p>
        </p:txBody>
      </p:sp>
    </p:spTree>
    <p:extLst>
      <p:ext uri="{BB962C8B-B14F-4D97-AF65-F5344CB8AC3E}">
        <p14:creationId xmlns:p14="http://schemas.microsoft.com/office/powerpoint/2010/main" val="3269073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istkülik 27"/>
          <p:cNvSpPr/>
          <p:nvPr/>
        </p:nvSpPr>
        <p:spPr>
          <a:xfrm>
            <a:off x="692727" y="100011"/>
            <a:ext cx="9938328" cy="67455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t-EE" sz="2800" dirty="0">
                <a:latin typeface="Bookman Old Style" pitchFamily="18" charset="0"/>
              </a:rPr>
              <a:t>Mõtlemise komistuskivid, mis mõjutavad otsustamist </a:t>
            </a:r>
          </a:p>
          <a:p>
            <a:pPr algn="ctr"/>
            <a:r>
              <a:rPr lang="et-EE" sz="2800" dirty="0">
                <a:latin typeface="Bookman Old Style" pitchFamily="18" charset="0"/>
              </a:rPr>
              <a:t>(</a:t>
            </a:r>
            <a:r>
              <a:rPr lang="et-EE" sz="2800" dirty="0" err="1">
                <a:latin typeface="Bookman Old Style" pitchFamily="18" charset="0"/>
              </a:rPr>
              <a:t>cognitive</a:t>
            </a:r>
            <a:r>
              <a:rPr lang="et-EE" sz="2800" dirty="0">
                <a:latin typeface="Bookman Old Style" pitchFamily="18" charset="0"/>
              </a:rPr>
              <a:t> </a:t>
            </a:r>
            <a:r>
              <a:rPr lang="et-EE" sz="2800" dirty="0" err="1">
                <a:latin typeface="Bookman Old Style" pitchFamily="18" charset="0"/>
              </a:rPr>
              <a:t>biases</a:t>
            </a:r>
            <a:r>
              <a:rPr lang="et-EE" sz="2800" dirty="0">
                <a:latin typeface="Bookman Old Style" pitchFamily="18" charset="0"/>
              </a:rPr>
              <a:t>)</a:t>
            </a:r>
          </a:p>
        </p:txBody>
      </p:sp>
      <p:sp>
        <p:nvSpPr>
          <p:cNvPr id="32" name="TextBox 31"/>
          <p:cNvSpPr txBox="1"/>
          <p:nvPr/>
        </p:nvSpPr>
        <p:spPr>
          <a:xfrm>
            <a:off x="377064" y="2074678"/>
            <a:ext cx="8274570" cy="3046988"/>
          </a:xfrm>
          <a:prstGeom prst="rect">
            <a:avLst/>
          </a:prstGeom>
          <a:noFill/>
        </p:spPr>
        <p:txBody>
          <a:bodyPr wrap="square" rtlCol="0">
            <a:spAutoFit/>
          </a:bodyPr>
          <a:lstStyle/>
          <a:p>
            <a:r>
              <a:rPr lang="et-EE" sz="2400" dirty="0">
                <a:latin typeface="Bookman Old Style" pitchFamily="18" charset="0"/>
              </a:rPr>
              <a:t>Alternatiive ei sõnastatud selgelt</a:t>
            </a:r>
          </a:p>
          <a:p>
            <a:r>
              <a:rPr lang="et-EE" sz="2400" dirty="0">
                <a:latin typeface="Bookman Old Style" pitchFamily="18" charset="0"/>
              </a:rPr>
              <a:t>Ei kogutud õiget informatsiooni</a:t>
            </a:r>
          </a:p>
          <a:p>
            <a:r>
              <a:rPr lang="et-EE" sz="2400" dirty="0">
                <a:latin typeface="Bookman Old Style" pitchFamily="18" charset="0"/>
              </a:rPr>
              <a:t>Tulusid- kulusid ei võrreldud hoolikalt</a:t>
            </a:r>
          </a:p>
          <a:p>
            <a:endParaRPr lang="et-EE" sz="2400" dirty="0">
              <a:latin typeface="Bookman Old Style" pitchFamily="18" charset="0"/>
            </a:endParaRPr>
          </a:p>
          <a:p>
            <a:endParaRPr lang="et-EE" sz="2400" dirty="0">
              <a:latin typeface="Bookman Old Style" pitchFamily="18" charset="0"/>
            </a:endParaRPr>
          </a:p>
          <a:p>
            <a:r>
              <a:rPr lang="et-EE" sz="2400" dirty="0">
                <a:latin typeface="Bookman Old Style" pitchFamily="18" charset="0"/>
              </a:rPr>
              <a:t>Mõnikord peitub viga inimõistuses! Uurijad on leidnud terve rea vigu, mida inimesed  teevad otsustamise juures. </a:t>
            </a:r>
          </a:p>
        </p:txBody>
      </p:sp>
      <p:sp>
        <p:nvSpPr>
          <p:cNvPr id="2" name="Rectangle 1"/>
          <p:cNvSpPr/>
          <p:nvPr/>
        </p:nvSpPr>
        <p:spPr>
          <a:xfrm>
            <a:off x="193964" y="1160455"/>
            <a:ext cx="5846472" cy="461665"/>
          </a:xfrm>
          <a:prstGeom prst="rect">
            <a:avLst/>
          </a:prstGeom>
        </p:spPr>
        <p:txBody>
          <a:bodyPr wrap="none">
            <a:spAutoFit/>
          </a:bodyPr>
          <a:lstStyle/>
          <a:p>
            <a:r>
              <a:rPr lang="et-EE" sz="2400" i="1" dirty="0">
                <a:effectLst>
                  <a:outerShdw blurRad="38100" dist="38100" dir="2700000" algn="tl">
                    <a:srgbClr val="000000">
                      <a:alpha val="43137"/>
                    </a:srgbClr>
                  </a:outerShdw>
                </a:effectLst>
                <a:latin typeface="Bookman Old Style" pitchFamily="18" charset="0"/>
              </a:rPr>
              <a:t>Valede otsuste põhjusteks võivad olla:</a:t>
            </a:r>
          </a:p>
        </p:txBody>
      </p:sp>
    </p:spTree>
    <p:extLst>
      <p:ext uri="{BB962C8B-B14F-4D97-AF65-F5344CB8AC3E}">
        <p14:creationId xmlns:p14="http://schemas.microsoft.com/office/powerpoint/2010/main" val="2615814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istkülik 27"/>
          <p:cNvSpPr/>
          <p:nvPr/>
        </p:nvSpPr>
        <p:spPr>
          <a:xfrm>
            <a:off x="692727" y="100010"/>
            <a:ext cx="9107055" cy="86057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t-EE" sz="2800" dirty="0">
                <a:latin typeface="Bookman Old Style" pitchFamily="18" charset="0"/>
              </a:rPr>
              <a:t>Ankurdamine </a:t>
            </a:r>
          </a:p>
          <a:p>
            <a:pPr algn="ctr"/>
            <a:r>
              <a:rPr lang="et-EE" sz="2800" dirty="0">
                <a:latin typeface="Bookman Old Style" pitchFamily="18" charset="0"/>
              </a:rPr>
              <a:t>(</a:t>
            </a:r>
            <a:r>
              <a:rPr lang="et-EE" sz="2800" dirty="0" err="1">
                <a:latin typeface="Bookman Old Style" pitchFamily="18" charset="0"/>
              </a:rPr>
              <a:t>anchoring</a:t>
            </a:r>
            <a:r>
              <a:rPr lang="et-EE" sz="2800" dirty="0">
                <a:latin typeface="Bookman Old Style" pitchFamily="18" charset="0"/>
              </a:rPr>
              <a:t>)</a:t>
            </a:r>
          </a:p>
        </p:txBody>
      </p:sp>
      <p:sp>
        <p:nvSpPr>
          <p:cNvPr id="32" name="TextBox 31"/>
          <p:cNvSpPr txBox="1"/>
          <p:nvPr/>
        </p:nvSpPr>
        <p:spPr>
          <a:xfrm>
            <a:off x="377064" y="2074678"/>
            <a:ext cx="8274570" cy="3046988"/>
          </a:xfrm>
          <a:prstGeom prst="rect">
            <a:avLst/>
          </a:prstGeom>
          <a:noFill/>
        </p:spPr>
        <p:txBody>
          <a:bodyPr wrap="square" rtlCol="0">
            <a:spAutoFit/>
          </a:bodyPr>
          <a:lstStyle/>
          <a:p>
            <a:r>
              <a:rPr lang="et-EE" sz="2400" dirty="0">
                <a:latin typeface="Bookman Old Style" pitchFamily="18" charset="0"/>
              </a:rPr>
              <a:t>Alternatiive ei sõnastatud selgelt</a:t>
            </a:r>
          </a:p>
          <a:p>
            <a:r>
              <a:rPr lang="et-EE" sz="2400" dirty="0">
                <a:latin typeface="Bookman Old Style" pitchFamily="18" charset="0"/>
              </a:rPr>
              <a:t>Ei kogutud õiget informatsiooni</a:t>
            </a:r>
          </a:p>
          <a:p>
            <a:r>
              <a:rPr lang="et-EE" sz="2400" dirty="0">
                <a:latin typeface="Bookman Old Style" pitchFamily="18" charset="0"/>
              </a:rPr>
              <a:t>Tulusid- kulusid ei võrreldud hoolikalt</a:t>
            </a:r>
          </a:p>
          <a:p>
            <a:endParaRPr lang="et-EE" sz="2400" dirty="0">
              <a:latin typeface="Bookman Old Style" pitchFamily="18" charset="0"/>
            </a:endParaRPr>
          </a:p>
          <a:p>
            <a:endParaRPr lang="et-EE" sz="2400" dirty="0">
              <a:latin typeface="Bookman Old Style" pitchFamily="18" charset="0"/>
            </a:endParaRPr>
          </a:p>
          <a:p>
            <a:r>
              <a:rPr lang="et-EE" sz="2400" dirty="0">
                <a:latin typeface="Bookman Old Style" pitchFamily="18" charset="0"/>
              </a:rPr>
              <a:t>Mõnikord peitub viga inimõistuses! Uurijad on leidnud terve rea vigu, mida inimesed  teevad otsustamise juures. </a:t>
            </a:r>
          </a:p>
        </p:txBody>
      </p:sp>
      <p:sp>
        <p:nvSpPr>
          <p:cNvPr id="2" name="Rectangle 1"/>
          <p:cNvSpPr/>
          <p:nvPr/>
        </p:nvSpPr>
        <p:spPr>
          <a:xfrm>
            <a:off x="193964" y="1160455"/>
            <a:ext cx="5846472" cy="461665"/>
          </a:xfrm>
          <a:prstGeom prst="rect">
            <a:avLst/>
          </a:prstGeom>
        </p:spPr>
        <p:txBody>
          <a:bodyPr wrap="none">
            <a:spAutoFit/>
          </a:bodyPr>
          <a:lstStyle/>
          <a:p>
            <a:r>
              <a:rPr lang="et-EE" sz="2400" i="1" dirty="0">
                <a:effectLst>
                  <a:outerShdw blurRad="38100" dist="38100" dir="2700000" algn="tl">
                    <a:srgbClr val="000000">
                      <a:alpha val="43137"/>
                    </a:srgbClr>
                  </a:outerShdw>
                </a:effectLst>
                <a:latin typeface="Bookman Old Style" pitchFamily="18" charset="0"/>
              </a:rPr>
              <a:t>Valede otsuste põhjusteks võivad olla:</a:t>
            </a:r>
          </a:p>
        </p:txBody>
      </p:sp>
    </p:spTree>
    <p:extLst>
      <p:ext uri="{BB962C8B-B14F-4D97-AF65-F5344CB8AC3E}">
        <p14:creationId xmlns:p14="http://schemas.microsoft.com/office/powerpoint/2010/main" val="23584512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istkülik 27"/>
          <p:cNvSpPr/>
          <p:nvPr/>
        </p:nvSpPr>
        <p:spPr>
          <a:xfrm>
            <a:off x="701963" y="0"/>
            <a:ext cx="9107055" cy="86057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t-EE" sz="2800" dirty="0">
                <a:latin typeface="Bookman Old Style" pitchFamily="18" charset="0"/>
              </a:rPr>
              <a:t>Ankurdamine </a:t>
            </a:r>
          </a:p>
          <a:p>
            <a:pPr algn="ctr"/>
            <a:r>
              <a:rPr lang="et-EE" sz="2800" dirty="0">
                <a:latin typeface="Bookman Old Style" pitchFamily="18" charset="0"/>
              </a:rPr>
              <a:t>(</a:t>
            </a:r>
            <a:r>
              <a:rPr lang="et-EE" sz="2800" dirty="0" err="1">
                <a:latin typeface="Bookman Old Style" pitchFamily="18" charset="0"/>
              </a:rPr>
              <a:t>anchoring</a:t>
            </a:r>
            <a:r>
              <a:rPr lang="et-EE" sz="2800" dirty="0">
                <a:latin typeface="Bookman Old Style" pitchFamily="18" charset="0"/>
              </a:rPr>
              <a:t>)</a:t>
            </a:r>
          </a:p>
        </p:txBody>
      </p:sp>
      <p:sp>
        <p:nvSpPr>
          <p:cNvPr id="32" name="TextBox 31"/>
          <p:cNvSpPr txBox="1"/>
          <p:nvPr/>
        </p:nvSpPr>
        <p:spPr>
          <a:xfrm>
            <a:off x="85030" y="976442"/>
            <a:ext cx="12021940" cy="5170646"/>
          </a:xfrm>
          <a:prstGeom prst="rect">
            <a:avLst/>
          </a:prstGeom>
          <a:noFill/>
        </p:spPr>
        <p:txBody>
          <a:bodyPr wrap="square" rtlCol="0">
            <a:spAutoFit/>
          </a:bodyPr>
          <a:lstStyle/>
          <a:p>
            <a:pPr algn="just"/>
            <a:r>
              <a:rPr lang="et-EE" sz="2200" dirty="0">
                <a:latin typeface="Bookman Old Style" panose="02050604050505020204" pitchFamily="18" charset="0"/>
              </a:rPr>
              <a:t>Otsuse kaalumisel omistab mõistus ebaproportsionaalselt suure tähtsuse esimesele saadud informatsioonile.</a:t>
            </a:r>
            <a:endParaRPr lang="en-US" sz="2200" dirty="0">
              <a:latin typeface="Bookman Old Style" panose="02050604050505020204" pitchFamily="18" charset="0"/>
            </a:endParaRPr>
          </a:p>
          <a:p>
            <a:pPr algn="just"/>
            <a:endParaRPr lang="et-EE" sz="2200" dirty="0">
              <a:latin typeface="Bookman Old Style" panose="02050604050505020204" pitchFamily="18" charset="0"/>
            </a:endParaRPr>
          </a:p>
          <a:p>
            <a:pPr algn="just"/>
            <a:r>
              <a:rPr lang="et-EE" sz="2200" dirty="0">
                <a:latin typeface="Bookman Old Style" panose="02050604050505020204" pitchFamily="18" charset="0"/>
              </a:rPr>
              <a:t>Esimene mulje, hinnang või andmed mõjutavad järgmisi mõtteid ja otsuseid. </a:t>
            </a:r>
          </a:p>
          <a:p>
            <a:pPr algn="just"/>
            <a:endParaRPr lang="en-US" sz="2200" dirty="0">
              <a:latin typeface="Bookman Old Style" panose="02050604050505020204" pitchFamily="18" charset="0"/>
            </a:endParaRPr>
          </a:p>
          <a:p>
            <a:pPr algn="just"/>
            <a:r>
              <a:rPr lang="et-EE" sz="2200" dirty="0">
                <a:latin typeface="Bookman Old Style" panose="02050604050505020204" pitchFamily="18" charset="0"/>
              </a:rPr>
              <a:t>Äritegevuse kõige tüüpilisemaks ankruks on minevikusündmus või tendents. </a:t>
            </a:r>
          </a:p>
          <a:p>
            <a:pPr algn="just"/>
            <a:endParaRPr lang="et-EE" sz="2200" dirty="0">
              <a:latin typeface="Bookman Old Style" panose="02050604050505020204" pitchFamily="18" charset="0"/>
            </a:endParaRPr>
          </a:p>
          <a:p>
            <a:pPr algn="just"/>
            <a:r>
              <a:rPr lang="et-EE" sz="2200" dirty="0" err="1">
                <a:latin typeface="Bookman Old Style" panose="02050604050505020204" pitchFamily="18" charset="0"/>
              </a:rPr>
              <a:t>Turustaja</a:t>
            </a:r>
            <a:r>
              <a:rPr lang="et-EE" sz="2200" dirty="0">
                <a:latin typeface="Bookman Old Style" panose="02050604050505020204" pitchFamily="18" charset="0"/>
              </a:rPr>
              <a:t>, kes üritab prognoosida toote läbimüüki järgmiseks aastaks alustab tihti sellest, et vaatab eelmiste aastate müügitulemusi. Vanad arvud muutuvad ankruteks, mida </a:t>
            </a:r>
            <a:r>
              <a:rPr lang="et-EE" sz="2200" dirty="0" err="1">
                <a:latin typeface="Bookman Old Style" panose="02050604050505020204" pitchFamily="18" charset="0"/>
              </a:rPr>
              <a:t>prognoosija</a:t>
            </a:r>
            <a:r>
              <a:rPr lang="et-EE" sz="2200" dirty="0">
                <a:latin typeface="Bookman Old Style" panose="02050604050505020204" pitchFamily="18" charset="0"/>
              </a:rPr>
              <a:t> muid tegureid arvesse võttes kohandab. Selline lähenemine, ehkki see võib anda üsna paikapidava prognoosi, ei pruugi aga teisi tegureid piisavalt tähtsustada. Kui turul on aset  leidmas muutused, võib vanade andmete kasutamine anda halbu prognoose ning see omakorda põhjustada valesid valikuid.</a:t>
            </a:r>
            <a:endParaRPr lang="en-US" sz="2200" dirty="0">
              <a:latin typeface="Bookman Old Style" panose="02050604050505020204" pitchFamily="18" charset="0"/>
            </a:endParaRPr>
          </a:p>
          <a:p>
            <a:pPr algn="just"/>
            <a:r>
              <a:rPr lang="et-EE" sz="2200" dirty="0">
                <a:latin typeface="Bookman Old Style" panose="02050604050505020204" pitchFamily="18" charset="0"/>
              </a:rPr>
              <a:t>Kuna ankrud võivad paika oana tingimused, mille alusel otsus vastu võetakse, kasutatakse neid tihti läbirääkimistel kauplemistaktikana. </a:t>
            </a:r>
          </a:p>
        </p:txBody>
      </p:sp>
    </p:spTree>
    <p:extLst>
      <p:ext uri="{BB962C8B-B14F-4D97-AF65-F5344CB8AC3E}">
        <p14:creationId xmlns:p14="http://schemas.microsoft.com/office/powerpoint/2010/main" val="2759690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istkülik 27"/>
          <p:cNvSpPr/>
          <p:nvPr/>
        </p:nvSpPr>
        <p:spPr>
          <a:xfrm>
            <a:off x="701963" y="0"/>
            <a:ext cx="9107055" cy="86057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t-EE" sz="2800" dirty="0">
                <a:latin typeface="Bookman Old Style" pitchFamily="18" charset="0"/>
              </a:rPr>
              <a:t>Mida teha?</a:t>
            </a:r>
          </a:p>
        </p:txBody>
      </p:sp>
      <p:sp>
        <p:nvSpPr>
          <p:cNvPr id="32" name="TextBox 31"/>
          <p:cNvSpPr txBox="1"/>
          <p:nvPr/>
        </p:nvSpPr>
        <p:spPr>
          <a:xfrm>
            <a:off x="85030" y="1022624"/>
            <a:ext cx="12021940" cy="4893647"/>
          </a:xfrm>
          <a:prstGeom prst="rect">
            <a:avLst/>
          </a:prstGeom>
          <a:noFill/>
        </p:spPr>
        <p:txBody>
          <a:bodyPr wrap="square" rtlCol="0">
            <a:spAutoFit/>
          </a:bodyPr>
          <a:lstStyle/>
          <a:p>
            <a:pPr marL="342900" lvl="0" indent="-342900" algn="just">
              <a:buFont typeface="Wingdings" panose="05000000000000000000" pitchFamily="2" charset="2"/>
              <a:buChar char="Ø"/>
            </a:pPr>
            <a:r>
              <a:rPr lang="et-EE" sz="2400" dirty="0">
                <a:latin typeface="Bookman Old Style" panose="02050604050505020204" pitchFamily="18" charset="0"/>
              </a:rPr>
              <a:t>Käsitlege probleemi alati mitmest vaatenurgast. Proovige kasutada erinevaid lähtepunkte ja lähenemisi ning orge jääge esimese idee juurde, mis teil pähe tuleb.</a:t>
            </a:r>
            <a:endParaRPr lang="en-US" sz="2400" dirty="0">
              <a:latin typeface="Bookman Old Style" panose="02050604050505020204" pitchFamily="18" charset="0"/>
            </a:endParaRPr>
          </a:p>
          <a:p>
            <a:pPr marL="342900" lvl="0" indent="-342900" algn="just">
              <a:buFont typeface="Wingdings" panose="05000000000000000000" pitchFamily="2" charset="2"/>
              <a:buChar char="Ø"/>
            </a:pPr>
            <a:r>
              <a:rPr lang="et-EE" sz="2400" dirty="0">
                <a:latin typeface="Bookman Old Style" panose="02050604050505020204" pitchFamily="18" charset="0"/>
              </a:rPr>
              <a:t>Mõelge probleem läbi enne, kui küsite teiste arvamust – siis ei saa nende ideedest teie jaoks ankruid.</a:t>
            </a:r>
            <a:endParaRPr lang="en-US" sz="2400" dirty="0">
              <a:latin typeface="Bookman Old Style" panose="02050604050505020204" pitchFamily="18" charset="0"/>
            </a:endParaRPr>
          </a:p>
          <a:p>
            <a:pPr marL="342900" lvl="0" indent="-342900" algn="just">
              <a:buFont typeface="Wingdings" panose="05000000000000000000" pitchFamily="2" charset="2"/>
              <a:buChar char="Ø"/>
            </a:pPr>
            <a:r>
              <a:rPr lang="et-EE" sz="2400" dirty="0">
                <a:latin typeface="Bookman Old Style" panose="02050604050505020204" pitchFamily="18" charset="0"/>
              </a:rPr>
              <a:t>Olge avatud. Otsige informatsiooni ja arvamusi paljudelt inimestelt, et laiendada taustasüsteemi ja mõelda uutes suundades.</a:t>
            </a:r>
            <a:endParaRPr lang="en-US" sz="2400" dirty="0">
              <a:latin typeface="Bookman Old Style" panose="02050604050505020204" pitchFamily="18" charset="0"/>
            </a:endParaRPr>
          </a:p>
          <a:p>
            <a:pPr marL="342900" lvl="0" indent="-342900" algn="just">
              <a:buFont typeface="Wingdings" panose="05000000000000000000" pitchFamily="2" charset="2"/>
              <a:buChar char="Ø"/>
            </a:pPr>
            <a:r>
              <a:rPr lang="et-EE" sz="2400" dirty="0">
                <a:latin typeface="Bookman Old Style" panose="02050604050505020204" pitchFamily="18" charset="0"/>
              </a:rPr>
              <a:t>Jälgige hoolikalt, et te ei heidaks ankruid nõustajatele, konsultantidele ja teistele, kellelt informatsiooni hangite. Rääkige neile oma ideedest, hinnangutest ja esialgsetest otsustest võimalikult vähe. Kui te liiga palju välja räägite, esitavad teised teile enda ideid.</a:t>
            </a:r>
            <a:endParaRPr lang="en-US" sz="2400" dirty="0">
              <a:latin typeface="Bookman Old Style" panose="02050604050505020204" pitchFamily="18" charset="0"/>
            </a:endParaRPr>
          </a:p>
          <a:p>
            <a:pPr marL="342900" lvl="0" indent="-342900" algn="just">
              <a:buFont typeface="Wingdings" panose="05000000000000000000" pitchFamily="2" charset="2"/>
              <a:buChar char="Ø"/>
            </a:pPr>
            <a:r>
              <a:rPr lang="et-EE" sz="2400" dirty="0">
                <a:latin typeface="Bookman Old Style" panose="02050604050505020204" pitchFamily="18" charset="0"/>
              </a:rPr>
              <a:t>Olge eriti ettevaatlikud läbirääkimistel. Mõelge enne läbirääkimiste algust läbi oma seisukoht.</a:t>
            </a:r>
            <a:endParaRPr lang="en-US" sz="2400" dirty="0">
              <a:latin typeface="Bookman Old Style" panose="02050604050505020204" pitchFamily="18" charset="0"/>
            </a:endParaRPr>
          </a:p>
        </p:txBody>
      </p:sp>
    </p:spTree>
    <p:extLst>
      <p:ext uri="{BB962C8B-B14F-4D97-AF65-F5344CB8AC3E}">
        <p14:creationId xmlns:p14="http://schemas.microsoft.com/office/powerpoint/2010/main" val="2649767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istkülik 27"/>
          <p:cNvSpPr/>
          <p:nvPr/>
        </p:nvSpPr>
        <p:spPr>
          <a:xfrm>
            <a:off x="3990109" y="115871"/>
            <a:ext cx="2641601" cy="86057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t-EE" sz="2400" dirty="0">
                <a:latin typeface="Bookman Old Style" panose="02050604050505020204" pitchFamily="18" charset="0"/>
              </a:rPr>
              <a:t>STATUS QUO</a:t>
            </a:r>
            <a:endParaRPr lang="en-US" sz="2400" dirty="0">
              <a:latin typeface="Bookman Old Style" panose="02050604050505020204" pitchFamily="18" charset="0"/>
            </a:endParaRPr>
          </a:p>
        </p:txBody>
      </p:sp>
      <p:sp>
        <p:nvSpPr>
          <p:cNvPr id="32" name="TextBox 31"/>
          <p:cNvSpPr txBox="1"/>
          <p:nvPr/>
        </p:nvSpPr>
        <p:spPr>
          <a:xfrm>
            <a:off x="85030" y="1382842"/>
            <a:ext cx="12021940" cy="4524315"/>
          </a:xfrm>
          <a:prstGeom prst="rect">
            <a:avLst/>
          </a:prstGeom>
          <a:noFill/>
        </p:spPr>
        <p:txBody>
          <a:bodyPr wrap="square" rtlCol="0">
            <a:spAutoFit/>
          </a:bodyPr>
          <a:lstStyle/>
          <a:p>
            <a:r>
              <a:rPr lang="et-EE" sz="2400" dirty="0">
                <a:latin typeface="Bookman Old Style" panose="02050604050505020204" pitchFamily="18" charset="0"/>
              </a:rPr>
              <a:t>Otsustajad kalduvad olema selliste alternatiivide poolt, mis püüavad praegust olukorda säilitada. Seda võib määrata radikaalselt uute toodete turule toomisega. Esimesed autod, („hobuseta vanker“) sarnanesid ühehobusevankriga mida nad asendasid.</a:t>
            </a:r>
            <a:endParaRPr lang="en-US" sz="2400" dirty="0">
              <a:latin typeface="Bookman Old Style" panose="02050604050505020204" pitchFamily="18" charset="0"/>
            </a:endParaRPr>
          </a:p>
          <a:p>
            <a:r>
              <a:rPr lang="et-EE" sz="2400" dirty="0">
                <a:latin typeface="Bookman Old Style" panose="02050604050505020204" pitchFamily="18" charset="0"/>
              </a:rPr>
              <a:t>Status Quo komistuskivi juured on  sügaval meie psüühikas, meie soovis kaitsta oma </a:t>
            </a:r>
            <a:r>
              <a:rPr lang="et-EE" sz="2400" dirty="0" err="1">
                <a:latin typeface="Bookman Old Style" panose="02050604050505020204" pitchFamily="18" charset="0"/>
              </a:rPr>
              <a:t>egot</a:t>
            </a:r>
            <a:r>
              <a:rPr lang="et-EE" sz="2400" dirty="0">
                <a:latin typeface="Bookman Old Style" panose="02050604050505020204" pitchFamily="18" charset="0"/>
              </a:rPr>
              <a:t>. </a:t>
            </a:r>
            <a:r>
              <a:rPr lang="et-EE" sz="2400" dirty="0" err="1">
                <a:latin typeface="Bookman Old Style" panose="02050604050505020204" pitchFamily="18" charset="0"/>
              </a:rPr>
              <a:t>Praguse</a:t>
            </a:r>
            <a:r>
              <a:rPr lang="et-EE" sz="2400" dirty="0">
                <a:latin typeface="Bookman Old Style" panose="02050604050505020204" pitchFamily="18" charset="0"/>
              </a:rPr>
              <a:t> olukorra muutmine nõuab tegutsemist, tegutsemisega võtame endale aga vastutuse avades end kriitikale ja kahetsusele. </a:t>
            </a:r>
          </a:p>
          <a:p>
            <a:endParaRPr lang="et-EE" sz="2400" dirty="0">
              <a:latin typeface="Bookman Old Style" panose="02050604050505020204" pitchFamily="18" charset="0"/>
            </a:endParaRPr>
          </a:p>
          <a:p>
            <a:r>
              <a:rPr lang="et-EE" sz="2400" dirty="0">
                <a:latin typeface="Bookman Old Style" panose="02050604050505020204" pitchFamily="18" charset="0"/>
              </a:rPr>
              <a:t>Olemasolevaga leppimine kujutab endast enamasti ohutumat teed, sest meie psühholoogiline risk on väiksem </a:t>
            </a:r>
            <a:endParaRPr lang="en-US" sz="2400" dirty="0">
              <a:latin typeface="Bookman Old Style" panose="02050604050505020204" pitchFamily="18" charset="0"/>
            </a:endParaRPr>
          </a:p>
          <a:p>
            <a:r>
              <a:rPr lang="et-EE" sz="2400" dirty="0">
                <a:latin typeface="Bookman Old Style" panose="02050604050505020204" pitchFamily="18" charset="0"/>
              </a:rPr>
              <a:t>Mida rohkem on valikuvõimalusi, seda suurem on </a:t>
            </a:r>
            <a:r>
              <a:rPr lang="et-EE" sz="2400" b="1" dirty="0">
                <a:latin typeface="Bookman Old Style" panose="02050604050505020204" pitchFamily="18" charset="0"/>
              </a:rPr>
              <a:t>status quo </a:t>
            </a:r>
            <a:r>
              <a:rPr lang="et-EE" sz="2400" dirty="0">
                <a:latin typeface="Bookman Old Style" panose="02050604050505020204" pitchFamily="18" charset="0"/>
              </a:rPr>
              <a:t>mõju.</a:t>
            </a:r>
          </a:p>
        </p:txBody>
      </p:sp>
    </p:spTree>
    <p:extLst>
      <p:ext uri="{BB962C8B-B14F-4D97-AF65-F5344CB8AC3E}">
        <p14:creationId xmlns:p14="http://schemas.microsoft.com/office/powerpoint/2010/main" val="7288962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istkülik 27"/>
          <p:cNvSpPr/>
          <p:nvPr/>
        </p:nvSpPr>
        <p:spPr>
          <a:xfrm>
            <a:off x="701963" y="0"/>
            <a:ext cx="9107055" cy="86057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t-EE" sz="2800" dirty="0">
                <a:latin typeface="Bookman Old Style" pitchFamily="18" charset="0"/>
              </a:rPr>
              <a:t>Mida teha?</a:t>
            </a:r>
          </a:p>
        </p:txBody>
      </p:sp>
      <p:sp>
        <p:nvSpPr>
          <p:cNvPr id="32" name="TextBox 31"/>
          <p:cNvSpPr txBox="1"/>
          <p:nvPr/>
        </p:nvSpPr>
        <p:spPr>
          <a:xfrm>
            <a:off x="85030" y="1022624"/>
            <a:ext cx="12021940" cy="6001643"/>
          </a:xfrm>
          <a:prstGeom prst="rect">
            <a:avLst/>
          </a:prstGeom>
          <a:noFill/>
        </p:spPr>
        <p:txBody>
          <a:bodyPr wrap="square" rtlCol="0">
            <a:spAutoFit/>
          </a:bodyPr>
          <a:lstStyle/>
          <a:p>
            <a:pPr marL="342900" lvl="0" indent="-342900" algn="just">
              <a:buFont typeface="Wingdings" panose="05000000000000000000" pitchFamily="2" charset="2"/>
              <a:buChar char="Ø"/>
            </a:pPr>
            <a:r>
              <a:rPr lang="et-EE" sz="2400" dirty="0">
                <a:latin typeface="Bookman Old Style" panose="02050604050505020204" pitchFamily="18" charset="0"/>
              </a:rPr>
              <a:t>Tuletage meelde oma eesmärke ja mõelge, kuidas praegune olukord nende saavutamiseks sobib. Võite leida, et praeguses olukorras leidub elemente, mis on teie eesmärkide  takistuseks.</a:t>
            </a:r>
            <a:endParaRPr lang="en-US" sz="2400" dirty="0">
              <a:latin typeface="Bookman Old Style" panose="02050604050505020204" pitchFamily="18" charset="0"/>
            </a:endParaRPr>
          </a:p>
          <a:p>
            <a:pPr marL="342900" lvl="0" indent="-342900" algn="just">
              <a:buFont typeface="Wingdings" panose="05000000000000000000" pitchFamily="2" charset="2"/>
              <a:buChar char="Ø"/>
            </a:pPr>
            <a:r>
              <a:rPr lang="et-EE" sz="2400" dirty="0">
                <a:latin typeface="Bookman Old Style" panose="02050604050505020204" pitchFamily="18" charset="0"/>
              </a:rPr>
              <a:t>Ärge kunagi mõelge, et olemasoleva säilitamine on ainus alternatiiv. Leidke muid variante ja võrrelge neid omavahel, kaaludes hoolikalt kõiki plusse ja miinuseid.</a:t>
            </a:r>
            <a:endParaRPr lang="en-US" sz="2400" dirty="0">
              <a:latin typeface="Bookman Old Style" panose="02050604050505020204" pitchFamily="18" charset="0"/>
            </a:endParaRPr>
          </a:p>
          <a:p>
            <a:pPr marL="342900" lvl="0" indent="-342900" algn="just">
              <a:buFont typeface="Wingdings" panose="05000000000000000000" pitchFamily="2" charset="2"/>
              <a:buChar char="Ø"/>
            </a:pPr>
            <a:r>
              <a:rPr lang="et-EE" sz="2400" dirty="0">
                <a:latin typeface="Bookman Old Style" panose="02050604050505020204" pitchFamily="18" charset="0"/>
              </a:rPr>
              <a:t>Küsige endalt, kas valiksite </a:t>
            </a:r>
            <a:r>
              <a:rPr lang="et-EE" sz="2400" i="1" dirty="0">
                <a:latin typeface="Bookman Old Style" panose="02050604050505020204" pitchFamily="18" charset="0"/>
              </a:rPr>
              <a:t>status quo </a:t>
            </a:r>
            <a:r>
              <a:rPr lang="et-EE" sz="2400" dirty="0">
                <a:latin typeface="Bookman Old Style" panose="02050604050505020204" pitchFamily="18" charset="0"/>
              </a:rPr>
              <a:t>alternatiivi, kui see ei oleks </a:t>
            </a:r>
            <a:r>
              <a:rPr lang="et-EE" sz="2400" i="1" dirty="0">
                <a:latin typeface="Bookman Old Style" panose="02050604050505020204" pitchFamily="18" charset="0"/>
              </a:rPr>
              <a:t>status</a:t>
            </a:r>
            <a:r>
              <a:rPr lang="et-EE" sz="2400" dirty="0">
                <a:latin typeface="Bookman Old Style" panose="02050604050505020204" pitchFamily="18" charset="0"/>
              </a:rPr>
              <a:t> </a:t>
            </a:r>
            <a:r>
              <a:rPr lang="et-EE" sz="2400" i="1" dirty="0">
                <a:latin typeface="Bookman Old Style" panose="02050604050505020204" pitchFamily="18" charset="0"/>
              </a:rPr>
              <a:t>quo</a:t>
            </a:r>
            <a:r>
              <a:rPr lang="et-EE" sz="2400" dirty="0">
                <a:latin typeface="Bookman Old Style" panose="02050604050505020204" pitchFamily="18" charset="0"/>
              </a:rPr>
              <a:t>.</a:t>
            </a:r>
            <a:endParaRPr lang="en-US" sz="2400" dirty="0">
              <a:latin typeface="Bookman Old Style" panose="02050604050505020204" pitchFamily="18" charset="0"/>
            </a:endParaRPr>
          </a:p>
          <a:p>
            <a:pPr marL="342900" lvl="0" indent="-342900" algn="just">
              <a:buFont typeface="Wingdings" panose="05000000000000000000" pitchFamily="2" charset="2"/>
              <a:buChar char="Ø"/>
            </a:pPr>
            <a:r>
              <a:rPr lang="et-EE" sz="2400" dirty="0">
                <a:latin typeface="Bookman Old Style" panose="02050604050505020204" pitchFamily="18" charset="0"/>
              </a:rPr>
              <a:t>Hoiduge ülehindamast jõupingutusi või kulusid, mis on seotud olemasoleva olukorra muutmisega.</a:t>
            </a:r>
            <a:endParaRPr lang="en-US" sz="2400" dirty="0">
              <a:latin typeface="Bookman Old Style" panose="02050604050505020204" pitchFamily="18" charset="0"/>
            </a:endParaRPr>
          </a:p>
          <a:p>
            <a:pPr marL="342900" lvl="0" indent="-342900" algn="just">
              <a:buFont typeface="Wingdings" panose="05000000000000000000" pitchFamily="2" charset="2"/>
              <a:buChar char="Ø"/>
            </a:pPr>
            <a:r>
              <a:rPr lang="et-EE" sz="2400" dirty="0">
                <a:latin typeface="Bookman Old Style" panose="02050604050505020204" pitchFamily="18" charset="0"/>
              </a:rPr>
              <a:t>Pidage meeles, et praeguse olukorra </a:t>
            </a:r>
            <a:r>
              <a:rPr lang="et-EE" sz="2400" dirty="0" err="1">
                <a:latin typeface="Bookman Old Style" panose="02050604050505020204" pitchFamily="18" charset="0"/>
              </a:rPr>
              <a:t>soovitavus</a:t>
            </a:r>
            <a:r>
              <a:rPr lang="et-EE" sz="2400" dirty="0">
                <a:latin typeface="Bookman Old Style" panose="02050604050505020204" pitchFamily="18" charset="0"/>
              </a:rPr>
              <a:t> muutub aja jooksul. Alternatiivide võrdlemisel hinnake neid mitte üksnes oleviku, vaid ka tuleviku seisukohast.</a:t>
            </a:r>
            <a:endParaRPr lang="en-US" sz="2400" dirty="0">
              <a:latin typeface="Bookman Old Style" panose="02050604050505020204" pitchFamily="18" charset="0"/>
            </a:endParaRPr>
          </a:p>
          <a:p>
            <a:pPr marL="342900" lvl="0" indent="-342900" algn="just">
              <a:buFont typeface="Wingdings" panose="05000000000000000000" pitchFamily="2" charset="2"/>
              <a:buChar char="Ø"/>
            </a:pPr>
            <a:r>
              <a:rPr lang="et-EE" sz="2400" dirty="0">
                <a:latin typeface="Bookman Old Style" panose="02050604050505020204" pitchFamily="18" charset="0"/>
              </a:rPr>
              <a:t>Kui teil on mitmeis alternatiive, mis on </a:t>
            </a:r>
            <a:r>
              <a:rPr lang="et-EE" sz="2400" i="1" dirty="0">
                <a:latin typeface="Bookman Old Style" panose="02050604050505020204" pitchFamily="18" charset="0"/>
              </a:rPr>
              <a:t>status quo’ </a:t>
            </a:r>
            <a:r>
              <a:rPr lang="et-EE" sz="2400" dirty="0">
                <a:latin typeface="Bookman Old Style" panose="02050604050505020204" pitchFamily="18" charset="0"/>
              </a:rPr>
              <a:t>st paremad, ärge jääge olemasoleva juurde vaid selle pärast et ei suuda parimat valikut teha. Sundige end valima</a:t>
            </a:r>
            <a:endParaRPr lang="en-US" sz="2400" dirty="0">
              <a:latin typeface="Bookman Old Style" panose="02050604050505020204" pitchFamily="18" charset="0"/>
            </a:endParaRPr>
          </a:p>
        </p:txBody>
      </p:sp>
    </p:spTree>
    <p:extLst>
      <p:ext uri="{BB962C8B-B14F-4D97-AF65-F5344CB8AC3E}">
        <p14:creationId xmlns:p14="http://schemas.microsoft.com/office/powerpoint/2010/main" val="34507401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istkülik 27"/>
          <p:cNvSpPr/>
          <p:nvPr/>
        </p:nvSpPr>
        <p:spPr>
          <a:xfrm>
            <a:off x="2687782" y="111669"/>
            <a:ext cx="5809672" cy="86057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t-EE" sz="2800" dirty="0">
                <a:latin typeface="Bookman Old Style" panose="02050604050505020204" pitchFamily="18" charset="0"/>
              </a:rPr>
              <a:t>PÖÖRDUMATU KULU</a:t>
            </a:r>
            <a:endParaRPr lang="en-US" sz="2800" dirty="0">
              <a:latin typeface="Bookman Old Style" panose="02050604050505020204" pitchFamily="18" charset="0"/>
            </a:endParaRPr>
          </a:p>
        </p:txBody>
      </p:sp>
      <p:sp>
        <p:nvSpPr>
          <p:cNvPr id="32" name="TextBox 31"/>
          <p:cNvSpPr txBox="1"/>
          <p:nvPr/>
        </p:nvSpPr>
        <p:spPr>
          <a:xfrm>
            <a:off x="-1" y="1004151"/>
            <a:ext cx="12256655" cy="5632311"/>
          </a:xfrm>
          <a:prstGeom prst="rect">
            <a:avLst/>
          </a:prstGeom>
          <a:noFill/>
        </p:spPr>
        <p:txBody>
          <a:bodyPr wrap="square" rtlCol="0">
            <a:spAutoFit/>
          </a:bodyPr>
          <a:lstStyle/>
          <a:p>
            <a:pPr algn="just"/>
            <a:r>
              <a:rPr lang="et-EE" sz="2400" dirty="0">
                <a:latin typeface="Bookman Old Style" panose="02050604050505020204" pitchFamily="18" charset="0"/>
              </a:rPr>
              <a:t>Sügavalt juurdunud arusaamade hulka kuulub ka otsuste tegemine sellisel viisil, mis õigustab varasemaid otsuseid, isegi kui varasematest otsustest enam miski ei sõltu. </a:t>
            </a:r>
          </a:p>
          <a:p>
            <a:pPr algn="just"/>
            <a:endParaRPr lang="et-EE" sz="2400" dirty="0">
              <a:latin typeface="Bookman Old Style" panose="02050604050505020204" pitchFamily="18" charset="0"/>
            </a:endParaRPr>
          </a:p>
          <a:p>
            <a:pPr algn="just"/>
            <a:r>
              <a:rPr lang="et-EE" sz="2400" dirty="0">
                <a:latin typeface="Bookman Old Style" panose="02050604050505020204" pitchFamily="18" charset="0"/>
              </a:rPr>
              <a:t>Võib olla keeldusime kahjumiga müümast firma või investeerimisfondi aktsiaid, loobudes sel moel mõnest heast investeeringust. </a:t>
            </a:r>
          </a:p>
          <a:p>
            <a:pPr algn="just"/>
            <a:endParaRPr lang="et-EE" sz="2400" dirty="0">
              <a:latin typeface="Bookman Old Style" panose="02050604050505020204" pitchFamily="18" charset="0"/>
            </a:endParaRPr>
          </a:p>
          <a:p>
            <a:pPr algn="just"/>
            <a:r>
              <a:rPr lang="et-EE" sz="2400" dirty="0">
                <a:latin typeface="Bookman Old Style" panose="02050604050505020204" pitchFamily="18" charset="0"/>
              </a:rPr>
              <a:t>Või püüate meeleheitlikult parandada sellise töötaja tulemust, kelle palkamine on olnud algusest peale viga. </a:t>
            </a:r>
          </a:p>
          <a:p>
            <a:pPr algn="just"/>
            <a:endParaRPr lang="et-EE" sz="2400" dirty="0">
              <a:latin typeface="Bookman Old Style" panose="02050604050505020204" pitchFamily="18" charset="0"/>
            </a:endParaRPr>
          </a:p>
          <a:p>
            <a:pPr algn="just"/>
            <a:r>
              <a:rPr lang="et-EE" sz="2400" dirty="0">
                <a:latin typeface="Bookman Old Style" panose="02050604050505020204" pitchFamily="18" charset="0"/>
              </a:rPr>
              <a:t>Meie varasemad otsused on majandusterminit kaustades pöördumatu kulu  - so minevikus tehtud kulu</a:t>
            </a:r>
          </a:p>
          <a:p>
            <a:pPr algn="just"/>
            <a:endParaRPr lang="en-US" sz="2400" dirty="0">
              <a:latin typeface="Bookman Old Style" panose="02050604050505020204" pitchFamily="18" charset="0"/>
            </a:endParaRPr>
          </a:p>
          <a:p>
            <a:pPr algn="just"/>
            <a:r>
              <a:rPr lang="et-EE" sz="2400" dirty="0">
                <a:latin typeface="Bookman Old Style" panose="02050604050505020204" pitchFamily="18" charset="0"/>
              </a:rPr>
              <a:t>Põhjuseks: alateadlik tahtmatus tunnistada oma  vigu.</a:t>
            </a:r>
            <a:endParaRPr lang="en-US" sz="2400" dirty="0">
              <a:latin typeface="Bookman Old Style" panose="02050604050505020204" pitchFamily="18" charset="0"/>
            </a:endParaRPr>
          </a:p>
          <a:p>
            <a:pPr algn="just"/>
            <a:endParaRPr lang="et-EE" sz="2400" dirty="0">
              <a:latin typeface="Bookman Old Style" panose="02050604050505020204" pitchFamily="18" charset="0"/>
            </a:endParaRPr>
          </a:p>
        </p:txBody>
      </p:sp>
    </p:spTree>
    <p:extLst>
      <p:ext uri="{BB962C8B-B14F-4D97-AF65-F5344CB8AC3E}">
        <p14:creationId xmlns:p14="http://schemas.microsoft.com/office/powerpoint/2010/main" val="28509381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istkülik 27"/>
          <p:cNvSpPr/>
          <p:nvPr/>
        </p:nvSpPr>
        <p:spPr>
          <a:xfrm>
            <a:off x="701963" y="0"/>
            <a:ext cx="9107055" cy="86057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t-EE" sz="2800" dirty="0">
                <a:latin typeface="Bookman Old Style" pitchFamily="18" charset="0"/>
              </a:rPr>
              <a:t>Mida teha?</a:t>
            </a:r>
          </a:p>
        </p:txBody>
      </p:sp>
      <p:sp>
        <p:nvSpPr>
          <p:cNvPr id="32" name="TextBox 31"/>
          <p:cNvSpPr txBox="1"/>
          <p:nvPr/>
        </p:nvSpPr>
        <p:spPr>
          <a:xfrm>
            <a:off x="0" y="860571"/>
            <a:ext cx="12021940" cy="6370975"/>
          </a:xfrm>
          <a:prstGeom prst="rect">
            <a:avLst/>
          </a:prstGeom>
          <a:noFill/>
        </p:spPr>
        <p:txBody>
          <a:bodyPr wrap="square" rtlCol="0">
            <a:spAutoFit/>
          </a:bodyPr>
          <a:lstStyle/>
          <a:p>
            <a:pPr marL="342900" lvl="0" indent="-342900">
              <a:buFont typeface="Wingdings" panose="05000000000000000000" pitchFamily="2" charset="2"/>
              <a:buChar char="Ø"/>
            </a:pPr>
            <a:r>
              <a:rPr lang="et-EE" sz="2400" dirty="0">
                <a:latin typeface="Bookman Old Style" panose="02050604050505020204" pitchFamily="18" charset="0"/>
              </a:rPr>
              <a:t>Küsige ja kuulake hoolikalt inimeste arvamust, kes ei olnud varasema otsusega seotud ja kes on erapooletud.</a:t>
            </a:r>
          </a:p>
          <a:p>
            <a:pPr marL="342900" lvl="0" indent="-342900">
              <a:buFont typeface="Wingdings" panose="05000000000000000000" pitchFamily="2" charset="2"/>
              <a:buChar char="Ø"/>
            </a:pPr>
            <a:endParaRPr lang="en-US" sz="2400" dirty="0">
              <a:latin typeface="Bookman Old Style" panose="02050604050505020204" pitchFamily="18" charset="0"/>
            </a:endParaRPr>
          </a:p>
          <a:p>
            <a:pPr marL="342900" lvl="0" indent="-342900">
              <a:buFont typeface="Wingdings" panose="05000000000000000000" pitchFamily="2" charset="2"/>
              <a:buChar char="Ø"/>
            </a:pPr>
            <a:r>
              <a:rPr lang="et-EE" sz="2400" dirty="0">
                <a:latin typeface="Bookman Old Style" panose="02050604050505020204" pitchFamily="18" charset="0"/>
              </a:rPr>
              <a:t>Mõelge, miks varasema vea tunnistamine teid häirib. Kui probleem on teie haavatud eneseväärikuses, tegelege sellega kohe. Tarkadel otsustel võivad olla halvad tagajärjed, milles otsustaja ei ole süüdi, ning ka kõige paremad ja kogenumad juhid pole kaitstud hinnangutes esinevate vigade eest. </a:t>
            </a:r>
            <a:r>
              <a:rPr lang="et-EE" sz="2400" dirty="0" err="1">
                <a:latin typeface="Bookman Old Style" panose="02050604050505020204" pitchFamily="18" charset="0"/>
              </a:rPr>
              <a:t>Warren</a:t>
            </a:r>
            <a:r>
              <a:rPr lang="et-EE" sz="2400" dirty="0">
                <a:latin typeface="Bookman Old Style" panose="02050604050505020204" pitchFamily="18" charset="0"/>
              </a:rPr>
              <a:t> </a:t>
            </a:r>
            <a:r>
              <a:rPr lang="et-EE" sz="2400" dirty="0" err="1">
                <a:latin typeface="Bookman Old Style" panose="02050604050505020204" pitchFamily="18" charset="0"/>
              </a:rPr>
              <a:t>Buffet</a:t>
            </a:r>
            <a:r>
              <a:rPr lang="et-EE" sz="2400" dirty="0">
                <a:latin typeface="Bookman Old Style" panose="02050604050505020204" pitchFamily="18" charset="0"/>
              </a:rPr>
              <a:t>: „Kui leiate end august, siis kõige pealt lõpeta kaevamine“</a:t>
            </a:r>
          </a:p>
          <a:p>
            <a:pPr marL="342900" lvl="0" indent="-342900">
              <a:buFont typeface="Wingdings" panose="05000000000000000000" pitchFamily="2" charset="2"/>
              <a:buChar char="Ø"/>
            </a:pPr>
            <a:endParaRPr lang="en-US" sz="2400" dirty="0">
              <a:latin typeface="Bookman Old Style" panose="02050604050505020204" pitchFamily="18" charset="0"/>
            </a:endParaRPr>
          </a:p>
          <a:p>
            <a:pPr marL="342900" lvl="0" indent="-342900">
              <a:buFont typeface="Wingdings" panose="05000000000000000000" pitchFamily="2" charset="2"/>
              <a:buChar char="Ø"/>
            </a:pPr>
            <a:r>
              <a:rPr lang="et-EE" sz="2400" dirty="0">
                <a:latin typeface="Bookman Old Style" panose="02050604050505020204" pitchFamily="18" charset="0"/>
              </a:rPr>
              <a:t>Jälgige, kas teie alluvate otsustes ja soovitustes on märgata varasemate vigade mõju. Vajaduse korral jaotage ülesanded ümber.</a:t>
            </a:r>
          </a:p>
          <a:p>
            <a:pPr marL="342900" lvl="0" indent="-342900">
              <a:buFont typeface="Wingdings" panose="05000000000000000000" pitchFamily="2" charset="2"/>
              <a:buChar char="Ø"/>
            </a:pPr>
            <a:endParaRPr lang="en-US" sz="2400" dirty="0">
              <a:latin typeface="Bookman Old Style" panose="02050604050505020204" pitchFamily="18" charset="0"/>
            </a:endParaRPr>
          </a:p>
          <a:p>
            <a:pPr marL="342900" lvl="0" indent="-342900">
              <a:buFont typeface="Wingdings" panose="05000000000000000000" pitchFamily="2" charset="2"/>
              <a:buChar char="Ø"/>
            </a:pPr>
            <a:r>
              <a:rPr lang="et-EE" sz="2400" dirty="0">
                <a:latin typeface="Bookman Old Style" panose="02050604050505020204" pitchFamily="18" charset="0"/>
              </a:rPr>
              <a:t>Ärge soodustage hirmu vigade ees, sest siis hakkavad teie alluvad oma vigu jäädvustama. Premeerimisel arvestage töötajate otsustusvõimet (arvestades neile otsuste tegemise ajal saadavat informatsiooni)-, mitte üksnes otsuste tagajärgede kvaliteeti. </a:t>
            </a:r>
            <a:endParaRPr lang="en-US" sz="2400" dirty="0">
              <a:latin typeface="Bookman Old Style" panose="02050604050505020204" pitchFamily="18" charset="0"/>
            </a:endParaRPr>
          </a:p>
          <a:p>
            <a:pPr marL="342900" lvl="0" indent="-342900" algn="just">
              <a:buFont typeface="Wingdings" panose="05000000000000000000" pitchFamily="2" charset="2"/>
              <a:buChar char="Ø"/>
            </a:pPr>
            <a:endParaRPr lang="en-US" sz="2400" dirty="0">
              <a:latin typeface="Bookman Old Style" panose="02050604050505020204" pitchFamily="18" charset="0"/>
            </a:endParaRPr>
          </a:p>
        </p:txBody>
      </p:sp>
    </p:spTree>
    <p:extLst>
      <p:ext uri="{BB962C8B-B14F-4D97-AF65-F5344CB8AC3E}">
        <p14:creationId xmlns:p14="http://schemas.microsoft.com/office/powerpoint/2010/main" val="2431290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51" name="Rectangle 9"/>
          <p:cNvSpPr>
            <a:spLocks noChangeArrowheads="1"/>
          </p:cNvSpPr>
          <p:nvPr/>
        </p:nvSpPr>
        <p:spPr bwMode="auto">
          <a:xfrm>
            <a:off x="812800" y="381000"/>
            <a:ext cx="9448800" cy="40011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spAutoFit/>
          </a:bodyPr>
          <a:lstStyle/>
          <a:p>
            <a:pPr eaLnBrk="1" hangingPunct="1">
              <a:defRPr/>
            </a:pPr>
            <a:r>
              <a:rPr lang="et-EE" sz="2000" b="1" u="sng" dirty="0">
                <a:latin typeface="Bookman Old Style" pitchFamily="18" charset="0"/>
              </a:rPr>
              <a:t>JUHTIMISARVESTUSE TEEMAD</a:t>
            </a:r>
          </a:p>
        </p:txBody>
      </p:sp>
      <p:sp>
        <p:nvSpPr>
          <p:cNvPr id="4" name="Subtitle 2"/>
          <p:cNvSpPr txBox="1">
            <a:spLocks/>
          </p:cNvSpPr>
          <p:nvPr/>
        </p:nvSpPr>
        <p:spPr bwMode="auto">
          <a:xfrm>
            <a:off x="0" y="6400800"/>
            <a:ext cx="12192000" cy="457200"/>
          </a:xfrm>
          <a:prstGeom prst="rect">
            <a:avLst/>
          </a:prstGeom>
          <a:noFill/>
          <a:ln w="9525">
            <a:noFill/>
            <a:miter lim="800000"/>
            <a:headEnd/>
            <a:tailEnd/>
          </a:ln>
        </p:spPr>
        <p:txBody>
          <a:bodyPr/>
          <a:lstStyle/>
          <a:p>
            <a:pPr algn="ctr" eaLnBrk="1" hangingPunct="1">
              <a:spcBef>
                <a:spcPct val="20000"/>
              </a:spcBef>
              <a:buFont typeface="Arial" charset="0"/>
              <a:buNone/>
              <a:defRPr/>
            </a:pPr>
            <a:r>
              <a:rPr lang="et-EE" sz="1400" b="1" dirty="0">
                <a:solidFill>
                  <a:schemeClr val="tx1">
                    <a:lumMod val="65000"/>
                    <a:lumOff val="35000"/>
                  </a:schemeClr>
                </a:solidFill>
                <a:latin typeface="Bookman Old Style" pitchFamily="18" charset="0"/>
              </a:rPr>
              <a:t>					</a:t>
            </a:r>
          </a:p>
        </p:txBody>
      </p:sp>
      <p:sp>
        <p:nvSpPr>
          <p:cNvPr id="2" name="TextBox 1"/>
          <p:cNvSpPr txBox="1"/>
          <p:nvPr/>
        </p:nvSpPr>
        <p:spPr>
          <a:xfrm>
            <a:off x="505553" y="1036653"/>
            <a:ext cx="10251845" cy="4283224"/>
          </a:xfrm>
          <a:prstGeom prst="rect">
            <a:avLst/>
          </a:prstGeom>
          <a:noFill/>
        </p:spPr>
        <p:txBody>
          <a:bodyPr wrap="none" rtlCol="0">
            <a:spAutoFit/>
          </a:bodyPr>
          <a:lstStyle/>
          <a:p>
            <a:pPr marL="285750" indent="-285750">
              <a:buFont typeface="Wingdings" panose="05000000000000000000" pitchFamily="2" charset="2"/>
              <a:buChar char="Ø"/>
            </a:pPr>
            <a:r>
              <a:rPr lang="et-EE" sz="2400" dirty="0">
                <a:latin typeface="Bookman Old Style" panose="02050604050505020204" pitchFamily="18" charset="0"/>
              </a:rPr>
              <a:t>JUHTIMISARVESTUSE OLEMUS</a:t>
            </a:r>
          </a:p>
          <a:p>
            <a:pPr marL="285750" indent="-285750">
              <a:buFont typeface="Wingdings" panose="05000000000000000000" pitchFamily="2" charset="2"/>
              <a:buChar char="Ø"/>
            </a:pPr>
            <a:r>
              <a:rPr lang="et-EE" sz="2400" dirty="0">
                <a:latin typeface="Bookman Old Style" panose="02050604050505020204" pitchFamily="18" charset="0"/>
              </a:rPr>
              <a:t>VASTUTUSKESKUSTE HINDAMINE</a:t>
            </a:r>
          </a:p>
          <a:p>
            <a:pPr marL="341313" indent="-331788">
              <a:spcBef>
                <a:spcPts val="488"/>
              </a:spcBef>
              <a:buClr>
                <a:srgbClr val="00CCFF"/>
              </a:buClr>
              <a:buFont typeface="Wingdings" charset="0"/>
              <a:buChar char=""/>
              <a:defRPr/>
            </a:pPr>
            <a:r>
              <a:rPr lang="en-GB" sz="2400" dirty="0">
                <a:latin typeface="Bookman Old Style" panose="02050604050505020204" pitchFamily="18" charset="0"/>
              </a:rPr>
              <a:t>KULU</a:t>
            </a:r>
            <a:r>
              <a:rPr lang="et-EE" sz="2400" dirty="0">
                <a:latin typeface="Bookman Old Style" panose="02050604050505020204" pitchFamily="18" charset="0"/>
              </a:rPr>
              <a:t>DE </a:t>
            </a:r>
            <a:r>
              <a:rPr lang="en-GB" sz="2400" dirty="0">
                <a:latin typeface="Bookman Old Style" panose="02050604050505020204" pitchFamily="18" charset="0"/>
              </a:rPr>
              <a:t>LIIGITAMINE JA KULUDE KÄITUMINE</a:t>
            </a:r>
          </a:p>
          <a:p>
            <a:pPr marL="341313" indent="-331788">
              <a:spcBef>
                <a:spcPts val="488"/>
              </a:spcBef>
              <a:buClr>
                <a:srgbClr val="00CCFF"/>
              </a:buClr>
              <a:buFont typeface="Wingdings" charset="0"/>
              <a:buChar char=""/>
              <a:defRPr/>
            </a:pPr>
            <a:r>
              <a:rPr lang="en-GB" sz="2400" dirty="0">
                <a:latin typeface="Bookman Old Style" panose="02050604050505020204" pitchFamily="18" charset="0"/>
              </a:rPr>
              <a:t>KULUDE JAOTUSBAAS JA KULUMÄÄR, OMAHINNA LEIDMINE </a:t>
            </a:r>
            <a:endParaRPr lang="et-EE" sz="2400" dirty="0">
              <a:latin typeface="Bookman Old Style" panose="02050604050505020204" pitchFamily="18" charset="0"/>
            </a:endParaRPr>
          </a:p>
          <a:p>
            <a:pPr marL="285750" indent="-285750">
              <a:buFont typeface="Wingdings" panose="05000000000000000000" pitchFamily="2" charset="2"/>
              <a:buChar char="Ø"/>
            </a:pPr>
            <a:r>
              <a:rPr lang="et-EE" sz="2400" dirty="0">
                <a:latin typeface="Bookman Old Style" panose="02050604050505020204" pitchFamily="18" charset="0"/>
              </a:rPr>
              <a:t>KULUDE KÄITUMINE</a:t>
            </a:r>
          </a:p>
          <a:p>
            <a:pPr marL="285750" indent="-285750">
              <a:buFont typeface="Wingdings" panose="05000000000000000000" pitchFamily="2" charset="2"/>
              <a:buChar char="Ø"/>
            </a:pPr>
            <a:r>
              <a:rPr lang="et-EE" sz="2400" dirty="0">
                <a:latin typeface="Bookman Old Style" panose="02050604050505020204" pitchFamily="18" charset="0"/>
              </a:rPr>
              <a:t>TASUVUSPUNKTI LEIDMINE (KULU-MAHT-KASUM ANALÜÜS)</a:t>
            </a:r>
          </a:p>
          <a:p>
            <a:pPr marL="285750" indent="-285750">
              <a:buFont typeface="Wingdings" panose="05000000000000000000" pitchFamily="2" charset="2"/>
              <a:buChar char="Ø"/>
            </a:pPr>
            <a:r>
              <a:rPr lang="et-EE" sz="2400" dirty="0">
                <a:latin typeface="Bookman Old Style" panose="02050604050505020204" pitchFamily="18" charset="0"/>
              </a:rPr>
              <a:t>HINNAKUJUNDUS</a:t>
            </a:r>
          </a:p>
          <a:p>
            <a:pPr marL="285750" indent="-285750">
              <a:buFont typeface="Wingdings" panose="05000000000000000000" pitchFamily="2" charset="2"/>
              <a:buChar char="Ø"/>
            </a:pPr>
            <a:r>
              <a:rPr lang="et-EE" sz="2400" dirty="0">
                <a:latin typeface="Bookman Old Style" panose="02050604050505020204" pitchFamily="18" charset="0"/>
              </a:rPr>
              <a:t>EELARVESTAMINE</a:t>
            </a:r>
          </a:p>
          <a:p>
            <a:pPr marL="285750" indent="-285750">
              <a:buFont typeface="Wingdings" panose="05000000000000000000" pitchFamily="2" charset="2"/>
              <a:buChar char="Ø"/>
            </a:pPr>
            <a:r>
              <a:rPr lang="et-EE" sz="2400" dirty="0">
                <a:latin typeface="Bookman Old Style" panose="02050604050505020204" pitchFamily="18" charset="0"/>
              </a:rPr>
              <a:t>FINANTSANALÜÜS</a:t>
            </a:r>
          </a:p>
          <a:p>
            <a:pPr marL="285750" indent="-285750">
              <a:buFont typeface="Wingdings" panose="05000000000000000000" pitchFamily="2" charset="2"/>
              <a:buChar char="Ø"/>
            </a:pPr>
            <a:r>
              <a:rPr lang="et-EE" sz="2400" dirty="0">
                <a:latin typeface="Bookman Old Style" panose="02050604050505020204" pitchFamily="18" charset="0"/>
              </a:rPr>
              <a:t>INVESTEERINGUTE EELARVESTAMINE</a:t>
            </a:r>
          </a:p>
          <a:p>
            <a:pPr marL="285750" indent="-285750">
              <a:buFont typeface="Wingdings" panose="05000000000000000000" pitchFamily="2" charset="2"/>
              <a:buChar char="Ø"/>
            </a:pPr>
            <a:r>
              <a:rPr lang="et-EE" sz="2400" dirty="0">
                <a:latin typeface="Bookman Old Style" panose="02050604050505020204" pitchFamily="18" charset="0"/>
              </a:rPr>
              <a:t>TASAKAALUS TULEMUSKAART – juhtimine mõõdikute kaudu </a:t>
            </a:r>
          </a:p>
        </p:txBody>
      </p:sp>
      <p:sp>
        <p:nvSpPr>
          <p:cNvPr id="5" name="TextBox 4"/>
          <p:cNvSpPr txBox="1"/>
          <p:nvPr/>
        </p:nvSpPr>
        <p:spPr>
          <a:xfrm>
            <a:off x="5222347" y="5304108"/>
            <a:ext cx="7008650" cy="1477328"/>
          </a:xfrm>
          <a:prstGeom prst="rect">
            <a:avLst/>
          </a:prstGeom>
          <a:noFill/>
        </p:spPr>
        <p:txBody>
          <a:bodyPr wrap="none" rtlCol="0">
            <a:spAutoFit/>
          </a:bodyPr>
          <a:lstStyle/>
          <a:p>
            <a:r>
              <a:rPr lang="et-EE" dirty="0">
                <a:latin typeface="Bookman Old Style" panose="02050604050505020204" pitchFamily="18" charset="0"/>
              </a:rPr>
              <a:t>Kirjandus:</a:t>
            </a:r>
          </a:p>
          <a:p>
            <a:r>
              <a:rPr lang="et-EE" dirty="0">
                <a:latin typeface="Bookman Old Style" panose="02050604050505020204" pitchFamily="18" charset="0"/>
              </a:rPr>
              <a:t>Jaan Alver, Lauri Reinberg. Juhtimisarvestus</a:t>
            </a:r>
          </a:p>
          <a:p>
            <a:r>
              <a:rPr lang="et-EE" b="1" dirty="0">
                <a:latin typeface="Bookman Old Style" panose="02050604050505020204" pitchFamily="18" charset="0"/>
              </a:rPr>
              <a:t>Inga Stelmak. Juhi ja ettevõtja raharaamat 1. osa</a:t>
            </a:r>
          </a:p>
          <a:p>
            <a:r>
              <a:rPr lang="et-EE" dirty="0">
                <a:latin typeface="Bookman Old Style" panose="02050604050505020204" pitchFamily="18" charset="0"/>
              </a:rPr>
              <a:t>Robert S. Kaplan, David P. </a:t>
            </a:r>
            <a:r>
              <a:rPr lang="et-EE" dirty="0" err="1">
                <a:latin typeface="Bookman Old Style" panose="02050604050505020204" pitchFamily="18" charset="0"/>
              </a:rPr>
              <a:t>Norton</a:t>
            </a:r>
            <a:r>
              <a:rPr lang="et-EE" dirty="0">
                <a:latin typeface="Bookman Old Style" panose="02050604050505020204" pitchFamily="18" charset="0"/>
              </a:rPr>
              <a:t> Tasakaalus tulemuskaart</a:t>
            </a:r>
          </a:p>
          <a:p>
            <a:r>
              <a:rPr lang="et-EE" dirty="0" err="1">
                <a:latin typeface="Bookman Old Style" panose="02050604050505020204" pitchFamily="18" charset="0"/>
              </a:rPr>
              <a:t>Drury</a:t>
            </a:r>
            <a:r>
              <a:rPr lang="et-EE" dirty="0">
                <a:latin typeface="Bookman Old Style" panose="02050604050505020204" pitchFamily="18" charset="0"/>
              </a:rPr>
              <a:t>. C </a:t>
            </a:r>
            <a:r>
              <a:rPr lang="et-EE" dirty="0" err="1">
                <a:latin typeface="Bookman Old Style" panose="02050604050505020204" pitchFamily="18" charset="0"/>
              </a:rPr>
              <a:t>Managerial</a:t>
            </a:r>
            <a:r>
              <a:rPr lang="et-EE" dirty="0">
                <a:latin typeface="Bookman Old Style" panose="02050604050505020204" pitchFamily="18" charset="0"/>
              </a:rPr>
              <a:t> </a:t>
            </a:r>
            <a:r>
              <a:rPr lang="et-EE" dirty="0" err="1">
                <a:latin typeface="Bookman Old Style" panose="02050604050505020204" pitchFamily="18" charset="0"/>
              </a:rPr>
              <a:t>accounting</a:t>
            </a:r>
            <a:r>
              <a:rPr lang="et-EE" dirty="0">
                <a:latin typeface="Bookman Old Style" panose="02050604050505020204" pitchFamily="18" charset="0"/>
              </a:rPr>
              <a:t> </a:t>
            </a:r>
            <a:r>
              <a:rPr lang="et-EE" dirty="0" err="1">
                <a:latin typeface="Bookman Old Style" panose="02050604050505020204" pitchFamily="18" charset="0"/>
              </a:rPr>
              <a:t>for</a:t>
            </a:r>
            <a:r>
              <a:rPr lang="et-EE" dirty="0">
                <a:latin typeface="Bookman Old Style" panose="02050604050505020204" pitchFamily="18" charset="0"/>
              </a:rPr>
              <a:t> </a:t>
            </a:r>
            <a:r>
              <a:rPr lang="et-EE" dirty="0" err="1">
                <a:latin typeface="Bookman Old Style" panose="02050604050505020204" pitchFamily="18" charset="0"/>
              </a:rPr>
              <a:t>desicion</a:t>
            </a:r>
            <a:r>
              <a:rPr lang="et-EE" dirty="0">
                <a:latin typeface="Bookman Old Style" panose="02050604050505020204" pitchFamily="18" charset="0"/>
              </a:rPr>
              <a:t> </a:t>
            </a:r>
            <a:r>
              <a:rPr lang="et-EE" dirty="0" err="1">
                <a:latin typeface="Bookman Old Style" panose="02050604050505020204" pitchFamily="18" charset="0"/>
              </a:rPr>
              <a:t>making</a:t>
            </a:r>
            <a:r>
              <a:rPr lang="et-EE" dirty="0">
                <a:latin typeface="Bookman Old Style" panose="02050604050505020204" pitchFamily="18" charset="0"/>
              </a:rPr>
              <a:t>. </a:t>
            </a:r>
          </a:p>
        </p:txBody>
      </p:sp>
    </p:spTree>
    <p:extLst>
      <p:ext uri="{BB962C8B-B14F-4D97-AF65-F5344CB8AC3E}">
        <p14:creationId xmlns:p14="http://schemas.microsoft.com/office/powerpoint/2010/main" val="145596351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istkülik 27"/>
          <p:cNvSpPr/>
          <p:nvPr/>
        </p:nvSpPr>
        <p:spPr>
          <a:xfrm>
            <a:off x="2152073" y="74723"/>
            <a:ext cx="5809672" cy="86057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t-EE" sz="2800" dirty="0">
                <a:latin typeface="Bookman Old Style" panose="02050604050505020204" pitchFamily="18" charset="0"/>
              </a:rPr>
              <a:t>Kinnituste otsimine</a:t>
            </a:r>
            <a:endParaRPr lang="en-US" sz="2800" dirty="0">
              <a:latin typeface="Bookman Old Style" panose="02050604050505020204" pitchFamily="18" charset="0"/>
            </a:endParaRPr>
          </a:p>
        </p:txBody>
      </p:sp>
      <p:sp>
        <p:nvSpPr>
          <p:cNvPr id="32" name="TextBox 31"/>
          <p:cNvSpPr txBox="1"/>
          <p:nvPr/>
        </p:nvSpPr>
        <p:spPr>
          <a:xfrm>
            <a:off x="0" y="1299714"/>
            <a:ext cx="12256655" cy="4893647"/>
          </a:xfrm>
          <a:prstGeom prst="rect">
            <a:avLst/>
          </a:prstGeom>
          <a:noFill/>
        </p:spPr>
        <p:txBody>
          <a:bodyPr wrap="square" rtlCol="0">
            <a:spAutoFit/>
          </a:bodyPr>
          <a:lstStyle/>
          <a:p>
            <a:r>
              <a:rPr lang="et-EE" sz="2400" dirty="0">
                <a:latin typeface="Bookman Old Style" panose="02050604050505020204" pitchFamily="18" charset="0"/>
              </a:rPr>
              <a:t>Eelarvamus sunnib meid otsima informatsiooni, mis toetab meie enda vaistu ja arvamust ning  vältima informatsiooni, mis on sellega vastuolus. </a:t>
            </a:r>
          </a:p>
          <a:p>
            <a:endParaRPr lang="et-EE" sz="2400" dirty="0">
              <a:latin typeface="Bookman Old Style" panose="02050604050505020204" pitchFamily="18" charset="0"/>
            </a:endParaRPr>
          </a:p>
          <a:p>
            <a:r>
              <a:rPr lang="et-EE" sz="2400" dirty="0">
                <a:latin typeface="Bookman Old Style" panose="02050604050505020204" pitchFamily="18" charset="0"/>
              </a:rPr>
              <a:t>Me valime kohta, kust kinnitust saada ning ka tõlgendame saadud kinnitusi endale sobival moel. Kaks psühholoogilist jõudu: </a:t>
            </a:r>
          </a:p>
          <a:p>
            <a:endParaRPr lang="et-EE" sz="2400" dirty="0">
              <a:latin typeface="Bookman Old Style" panose="02050604050505020204" pitchFamily="18" charset="0"/>
            </a:endParaRPr>
          </a:p>
          <a:p>
            <a:pPr marL="457200" indent="-457200">
              <a:buAutoNum type="arabicPeriod"/>
            </a:pPr>
            <a:r>
              <a:rPr lang="et-EE" sz="2400" dirty="0">
                <a:latin typeface="Bookman Old Style" panose="02050604050505020204" pitchFamily="18" charset="0"/>
              </a:rPr>
              <a:t>Kalduvus alateadlikult otsustada mida soovime teha enne kui hakkame mõtlema miks me soovime teha. </a:t>
            </a:r>
          </a:p>
          <a:p>
            <a:pPr marL="457200" indent="-457200">
              <a:buAutoNum type="arabicPeriod"/>
            </a:pPr>
            <a:endParaRPr lang="et-EE" sz="2400" dirty="0">
              <a:latin typeface="Bookman Old Style" panose="02050604050505020204" pitchFamily="18" charset="0"/>
            </a:endParaRPr>
          </a:p>
          <a:p>
            <a:pPr marL="457200" indent="-457200">
              <a:buAutoNum type="arabicPeriod"/>
            </a:pPr>
            <a:r>
              <a:rPr lang="et-EE" sz="2400" dirty="0">
                <a:latin typeface="Bookman Old Style" panose="02050604050505020204" pitchFamily="18" charset="0"/>
              </a:rPr>
              <a:t>Kalduvus pöörata rohkem tähelepanu meeldivatele kui ebameeldivatele asjadele. Seega huvitab meid loomulikult rohkem informatsiooni, mis meie alateadlikku suunitlust toidab.</a:t>
            </a:r>
            <a:endParaRPr lang="en-US" sz="2400" dirty="0">
              <a:latin typeface="Bookman Old Style" panose="02050604050505020204" pitchFamily="18" charset="0"/>
            </a:endParaRPr>
          </a:p>
          <a:p>
            <a:pPr algn="just"/>
            <a:endParaRPr lang="et-EE" sz="2400" dirty="0">
              <a:latin typeface="Bookman Old Style" panose="02050604050505020204" pitchFamily="18" charset="0"/>
            </a:endParaRPr>
          </a:p>
        </p:txBody>
      </p:sp>
    </p:spTree>
    <p:extLst>
      <p:ext uri="{BB962C8B-B14F-4D97-AF65-F5344CB8AC3E}">
        <p14:creationId xmlns:p14="http://schemas.microsoft.com/office/powerpoint/2010/main" val="17870582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istkülik 27"/>
          <p:cNvSpPr/>
          <p:nvPr/>
        </p:nvSpPr>
        <p:spPr>
          <a:xfrm>
            <a:off x="701963" y="0"/>
            <a:ext cx="9107055" cy="86057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t-EE" sz="2800" dirty="0">
                <a:latin typeface="Bookman Old Style" pitchFamily="18" charset="0"/>
              </a:rPr>
              <a:t>Mida teha?</a:t>
            </a:r>
          </a:p>
        </p:txBody>
      </p:sp>
      <p:sp>
        <p:nvSpPr>
          <p:cNvPr id="32" name="TextBox 31"/>
          <p:cNvSpPr txBox="1"/>
          <p:nvPr/>
        </p:nvSpPr>
        <p:spPr>
          <a:xfrm>
            <a:off x="170060" y="1462624"/>
            <a:ext cx="12021940" cy="5262979"/>
          </a:xfrm>
          <a:prstGeom prst="rect">
            <a:avLst/>
          </a:prstGeom>
          <a:noFill/>
        </p:spPr>
        <p:txBody>
          <a:bodyPr wrap="square" rtlCol="0">
            <a:spAutoFit/>
          </a:bodyPr>
          <a:lstStyle/>
          <a:p>
            <a:pPr marL="342900" lvl="0" indent="-342900">
              <a:buFont typeface="Wingdings" panose="05000000000000000000" pitchFamily="2" charset="2"/>
              <a:buChar char="Ø"/>
            </a:pPr>
            <a:r>
              <a:rPr lang="et-EE" sz="2400" dirty="0">
                <a:latin typeface="Bookman Old Style" panose="02050604050505020204" pitchFamily="18" charset="0"/>
              </a:rPr>
              <a:t>Jälgige alati, et kontrollite kõiki tõendeid võrdse rangusega. Vältige tendentsi kinnitavaid tõendeid ilma kontrollimata aktsepteerida.</a:t>
            </a:r>
            <a:endParaRPr lang="en-US" sz="2400" dirty="0">
              <a:latin typeface="Bookman Old Style" panose="02050604050505020204" pitchFamily="18" charset="0"/>
            </a:endParaRPr>
          </a:p>
          <a:p>
            <a:pPr marL="342900" lvl="0" indent="-342900">
              <a:buFont typeface="Wingdings" panose="05000000000000000000" pitchFamily="2" charset="2"/>
              <a:buChar char="Ø"/>
            </a:pPr>
            <a:r>
              <a:rPr lang="et-EE" sz="2400" dirty="0">
                <a:latin typeface="Bookman Old Style" panose="02050604050505020204" pitchFamily="18" charset="0"/>
              </a:rPr>
              <a:t>Paluge mõnel inimestel, kellest peate lugu, esitada teie kaalutavale otsusele vastuväiteid. Või mis veelgi parem, esitage vastuargument ise. Milline on tugevam argument alternatiivse valiku </a:t>
            </a:r>
            <a:r>
              <a:rPr lang="et-EE" sz="2400" dirty="0" err="1">
                <a:latin typeface="Bookman Old Style" panose="02050604050505020204" pitchFamily="18" charset="0"/>
              </a:rPr>
              <a:t>kausuks</a:t>
            </a:r>
            <a:r>
              <a:rPr lang="et-EE" sz="2400" dirty="0">
                <a:latin typeface="Bookman Old Style" panose="02050604050505020204" pitchFamily="18" charset="0"/>
              </a:rPr>
              <a:t>? Milline tugevuselt teine? Kolmas? Lähenege seisukohale avatult.</a:t>
            </a:r>
          </a:p>
          <a:p>
            <a:pPr marL="342900" lvl="0" indent="-342900">
              <a:buFont typeface="Wingdings" panose="05000000000000000000" pitchFamily="2" charset="2"/>
              <a:buChar char="Ø"/>
            </a:pPr>
            <a:endParaRPr lang="en-US" sz="2400" dirty="0">
              <a:latin typeface="Bookman Old Style" panose="02050604050505020204" pitchFamily="18" charset="0"/>
            </a:endParaRPr>
          </a:p>
          <a:p>
            <a:pPr marL="342900" lvl="0" indent="-342900">
              <a:buFont typeface="Wingdings" panose="05000000000000000000" pitchFamily="2" charset="2"/>
              <a:buChar char="Ø"/>
            </a:pPr>
            <a:r>
              <a:rPr lang="et-EE" sz="2400" dirty="0">
                <a:latin typeface="Bookman Old Style" panose="02050604050505020204" pitchFamily="18" charset="0"/>
              </a:rPr>
              <a:t>Olge oma motiivide suhtes aus. Kas kogute ikka fakte selleks, et õiget otsust teha? Või otsite üksnes kinnitusi sellele, et mida teile meeldiks teha.</a:t>
            </a:r>
          </a:p>
          <a:p>
            <a:pPr marL="342900" lvl="0" indent="-342900">
              <a:buFont typeface="Wingdings" panose="05000000000000000000" pitchFamily="2" charset="2"/>
              <a:buChar char="Ø"/>
            </a:pPr>
            <a:endParaRPr lang="en-US" sz="2400" dirty="0">
              <a:latin typeface="Bookman Old Style" panose="02050604050505020204" pitchFamily="18" charset="0"/>
            </a:endParaRPr>
          </a:p>
          <a:p>
            <a:pPr marL="342900" lvl="0" indent="-342900">
              <a:buFont typeface="Wingdings" panose="05000000000000000000" pitchFamily="2" charset="2"/>
              <a:buChar char="Ø"/>
            </a:pPr>
            <a:r>
              <a:rPr lang="et-EE" sz="2400" dirty="0">
                <a:latin typeface="Bookman Old Style" panose="02050604050505020204" pitchFamily="18" charset="0"/>
              </a:rPr>
              <a:t>Teistelt nõuandeid küsides ärge esitage neile küsimusi, mi neid „õigele vastusele“ juhivad. Ja kui leiate, et nõuandja alati toetab teie arvamust, leidke uus nõuandja.   Ärge ümbritsege end jah-ütlejatega.</a:t>
            </a:r>
            <a:endParaRPr lang="en-US" sz="2400" dirty="0">
              <a:latin typeface="Bookman Old Style" panose="02050604050505020204" pitchFamily="18" charset="0"/>
            </a:endParaRPr>
          </a:p>
          <a:p>
            <a:pPr marL="342900" lvl="0" indent="-342900" algn="just">
              <a:buFont typeface="Wingdings" panose="05000000000000000000" pitchFamily="2" charset="2"/>
              <a:buChar char="Ø"/>
            </a:pPr>
            <a:endParaRPr lang="en-US" sz="2400" dirty="0">
              <a:latin typeface="Bookman Old Style" panose="02050604050505020204" pitchFamily="18" charset="0"/>
            </a:endParaRPr>
          </a:p>
        </p:txBody>
      </p:sp>
    </p:spTree>
    <p:extLst>
      <p:ext uri="{BB962C8B-B14F-4D97-AF65-F5344CB8AC3E}">
        <p14:creationId xmlns:p14="http://schemas.microsoft.com/office/powerpoint/2010/main" val="9000630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istkülik 27"/>
          <p:cNvSpPr/>
          <p:nvPr/>
        </p:nvSpPr>
        <p:spPr>
          <a:xfrm>
            <a:off x="2152072" y="74723"/>
            <a:ext cx="7703127" cy="86057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t-EE" sz="2800" dirty="0">
                <a:latin typeface="Bookman Old Style" panose="02050604050505020204" pitchFamily="18" charset="0"/>
              </a:rPr>
              <a:t>Mõtlemisvigade mõju hinnangutele ja prognoosidele</a:t>
            </a:r>
            <a:endParaRPr lang="en-US" sz="2800" dirty="0">
              <a:latin typeface="Bookman Old Style" panose="02050604050505020204" pitchFamily="18" charset="0"/>
            </a:endParaRPr>
          </a:p>
        </p:txBody>
      </p:sp>
      <p:sp>
        <p:nvSpPr>
          <p:cNvPr id="32" name="TextBox 31"/>
          <p:cNvSpPr txBox="1"/>
          <p:nvPr/>
        </p:nvSpPr>
        <p:spPr>
          <a:xfrm>
            <a:off x="92364" y="1453496"/>
            <a:ext cx="12256655" cy="1569660"/>
          </a:xfrm>
          <a:prstGeom prst="rect">
            <a:avLst/>
          </a:prstGeom>
          <a:noFill/>
        </p:spPr>
        <p:txBody>
          <a:bodyPr wrap="square" rtlCol="0">
            <a:spAutoFit/>
          </a:bodyPr>
          <a:lstStyle/>
          <a:p>
            <a:r>
              <a:rPr lang="et-EE" sz="2400" dirty="0">
                <a:latin typeface="Bookman Old Style" panose="02050604050505020204" pitchFamily="18" charset="0"/>
              </a:rPr>
              <a:t>Liigne optimism</a:t>
            </a:r>
            <a:endParaRPr lang="en-US" sz="2400" dirty="0">
              <a:latin typeface="Bookman Old Style" panose="02050604050505020204" pitchFamily="18" charset="0"/>
            </a:endParaRPr>
          </a:p>
          <a:p>
            <a:r>
              <a:rPr lang="et-EE" sz="2400" dirty="0">
                <a:latin typeface="Bookman Old Style" panose="02050604050505020204" pitchFamily="18" charset="0"/>
              </a:rPr>
              <a:t>Liigne enesekindlus</a:t>
            </a:r>
            <a:endParaRPr lang="en-US" sz="2400" dirty="0">
              <a:latin typeface="Bookman Old Style" panose="02050604050505020204" pitchFamily="18" charset="0"/>
            </a:endParaRPr>
          </a:p>
          <a:p>
            <a:r>
              <a:rPr lang="et-EE" sz="2400" dirty="0" err="1">
                <a:latin typeface="Bookman Old Style" panose="02050604050505020204" pitchFamily="18" charset="0"/>
              </a:rPr>
              <a:t>Üliettevaatlikkus</a:t>
            </a:r>
            <a:endParaRPr lang="en-US" sz="2400" dirty="0">
              <a:latin typeface="Bookman Old Style" panose="02050604050505020204" pitchFamily="18" charset="0"/>
            </a:endParaRPr>
          </a:p>
          <a:p>
            <a:r>
              <a:rPr lang="et-EE" sz="2400" dirty="0">
                <a:latin typeface="Bookman Old Style" panose="02050604050505020204" pitchFamily="18" charset="0"/>
              </a:rPr>
              <a:t>Meenutused</a:t>
            </a:r>
          </a:p>
        </p:txBody>
      </p:sp>
    </p:spTree>
    <p:extLst>
      <p:ext uri="{BB962C8B-B14F-4D97-AF65-F5344CB8AC3E}">
        <p14:creationId xmlns:p14="http://schemas.microsoft.com/office/powerpoint/2010/main" val="5173752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istkülik 27"/>
          <p:cNvSpPr/>
          <p:nvPr/>
        </p:nvSpPr>
        <p:spPr>
          <a:xfrm>
            <a:off x="701963" y="0"/>
            <a:ext cx="9107055" cy="86057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t-EE" sz="2800" dirty="0">
                <a:latin typeface="Bookman Old Style" pitchFamily="18" charset="0"/>
              </a:rPr>
              <a:t>Mida teha?</a:t>
            </a:r>
          </a:p>
        </p:txBody>
      </p:sp>
      <p:sp>
        <p:nvSpPr>
          <p:cNvPr id="32" name="TextBox 31"/>
          <p:cNvSpPr txBox="1"/>
          <p:nvPr/>
        </p:nvSpPr>
        <p:spPr>
          <a:xfrm>
            <a:off x="170060" y="1056224"/>
            <a:ext cx="12021940" cy="5262979"/>
          </a:xfrm>
          <a:prstGeom prst="rect">
            <a:avLst/>
          </a:prstGeom>
          <a:noFill/>
        </p:spPr>
        <p:txBody>
          <a:bodyPr wrap="square" rtlCol="0">
            <a:spAutoFit/>
          </a:bodyPr>
          <a:lstStyle/>
          <a:p>
            <a:pPr lvl="0"/>
            <a:r>
              <a:rPr lang="et-EE" sz="2400" dirty="0">
                <a:latin typeface="Bookman Old Style" panose="02050604050505020204" pitchFamily="18" charset="0"/>
              </a:rPr>
              <a:t>Liigse enesekindluse tagajärgede vähendamiseks alustage alati äärmustem st. näitajate võimalike piirväärtuste prognoosimisest.  Sel moel ei muutu esialgne hinnang ankruks. Seejärel vaadake piirväärtused üle, Püüdke ette kujutada olukordi, kus tegelik näitaja võib olla veelgi madalam või kõrgem kui teie eeldatav alumine või ülemine piir ning vastavalt sellele korrigeerige oma hinnangute skaalat. Samamoodi vaadake üle oma alluvate ja nõuandjate ennustused. Ka nemad võivad olla liialt enesekindlad.</a:t>
            </a:r>
            <a:endParaRPr lang="en-US" sz="2400" dirty="0">
              <a:latin typeface="Bookman Old Style" panose="02050604050505020204" pitchFamily="18" charset="0"/>
            </a:endParaRPr>
          </a:p>
          <a:p>
            <a:pPr lvl="0"/>
            <a:r>
              <a:rPr lang="et-EE" sz="2400" dirty="0">
                <a:latin typeface="Bookman Old Style" panose="02050604050505020204" pitchFamily="18" charset="0"/>
              </a:rPr>
              <a:t>Ettevaatlikkuse lõksu vältimiseks tehke prognoos alati ausalt ja selgitage kõigile, kes seda kasuta, et prognoos ei ole korrigeeritud. Katsetage ennustusi piisaval skaalal, et hinnata ende mõju. Tundlikumad näitajad vaadake veel kord üle.</a:t>
            </a:r>
            <a:endParaRPr lang="en-US" sz="2400" dirty="0">
              <a:latin typeface="Bookman Old Style" panose="02050604050505020204" pitchFamily="18" charset="0"/>
            </a:endParaRPr>
          </a:p>
          <a:p>
            <a:pPr lvl="0"/>
            <a:r>
              <a:rPr lang="et-EE" sz="2400" dirty="0">
                <a:latin typeface="Bookman Old Style" panose="02050604050505020204" pitchFamily="18" charset="0"/>
              </a:rPr>
              <a:t>Et vähendada meenutustest põhjustatud moonutusi, mõelge hoolikalt läbi kõik eeldused ja jälgige, et need ei oleks teie minevikust ülemäära mõjutatud. Kui võimalik, hankige alati tegeliku statistikat. Ärge juhinduge muljest.</a:t>
            </a:r>
            <a:endParaRPr lang="en-US" sz="2400" dirty="0">
              <a:latin typeface="Bookman Old Style" panose="02050604050505020204" pitchFamily="18" charset="0"/>
            </a:endParaRPr>
          </a:p>
        </p:txBody>
      </p:sp>
    </p:spTree>
    <p:extLst>
      <p:ext uri="{BB962C8B-B14F-4D97-AF65-F5344CB8AC3E}">
        <p14:creationId xmlns:p14="http://schemas.microsoft.com/office/powerpoint/2010/main" val="35297852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2018" y="97271"/>
            <a:ext cx="7890164" cy="595457"/>
          </a:xfrm>
        </p:spPr>
        <p:txBody>
          <a:bodyPr>
            <a:noAutofit/>
          </a:bodyPr>
          <a:lstStyle/>
          <a:p>
            <a:r>
              <a:rPr lang="et-EE" sz="2800" dirty="0">
                <a:latin typeface="Bookman Old Style" panose="02050604050505020204" pitchFamily="18" charset="0"/>
              </a:rPr>
              <a:t>Täiendavaks lugemiseks huvi korral:</a:t>
            </a:r>
            <a:endParaRPr lang="en-US" sz="2800" dirty="0">
              <a:latin typeface="Bookman Old Style" panose="02050604050505020204" pitchFamily="18" charset="0"/>
            </a:endParaRPr>
          </a:p>
        </p:txBody>
      </p:sp>
      <p:sp>
        <p:nvSpPr>
          <p:cNvPr id="3" name="Content Placeholder 2"/>
          <p:cNvSpPr>
            <a:spLocks noGrp="1"/>
          </p:cNvSpPr>
          <p:nvPr>
            <p:ph idx="1"/>
          </p:nvPr>
        </p:nvSpPr>
        <p:spPr>
          <a:xfrm>
            <a:off x="228600" y="692728"/>
            <a:ext cx="11714018" cy="5966690"/>
          </a:xfrm>
        </p:spPr>
        <p:txBody>
          <a:bodyPr>
            <a:noAutofit/>
          </a:bodyPr>
          <a:lstStyle/>
          <a:p>
            <a:pPr marL="0" indent="0">
              <a:buNone/>
            </a:pPr>
            <a:r>
              <a:rPr lang="et-EE" sz="2200" dirty="0">
                <a:latin typeface="Bookman Old Style" panose="02050604050505020204" pitchFamily="18" charset="0"/>
              </a:rPr>
              <a:t>J. Edward </a:t>
            </a:r>
            <a:r>
              <a:rPr lang="et-EE" sz="2200" dirty="0" err="1">
                <a:latin typeface="Bookman Old Style" panose="02050604050505020204" pitchFamily="18" charset="0"/>
              </a:rPr>
              <a:t>Russo</a:t>
            </a:r>
            <a:r>
              <a:rPr lang="et-EE" sz="2200" dirty="0">
                <a:latin typeface="Bookman Old Style" panose="02050604050505020204" pitchFamily="18" charset="0"/>
              </a:rPr>
              <a:t>, Paul J. H. </a:t>
            </a:r>
            <a:r>
              <a:rPr lang="et-EE" sz="2200" dirty="0" err="1">
                <a:latin typeface="Bookman Old Style" panose="02050604050505020204" pitchFamily="18" charset="0"/>
              </a:rPr>
              <a:t>Schoemaker</a:t>
            </a:r>
            <a:r>
              <a:rPr lang="et-EE" sz="2200" dirty="0">
                <a:latin typeface="Bookman Old Style" panose="02050604050505020204" pitchFamily="18" charset="0"/>
              </a:rPr>
              <a:t> „</a:t>
            </a:r>
            <a:r>
              <a:rPr lang="et-EE" sz="2200" dirty="0" err="1">
                <a:latin typeface="Bookman Old Style" panose="02050604050505020204" pitchFamily="18" charset="0"/>
              </a:rPr>
              <a:t>Decision</a:t>
            </a:r>
            <a:r>
              <a:rPr lang="et-EE" sz="2200" dirty="0">
                <a:latin typeface="Bookman Old Style" panose="02050604050505020204" pitchFamily="18" charset="0"/>
              </a:rPr>
              <a:t> </a:t>
            </a:r>
            <a:r>
              <a:rPr lang="et-EE" sz="2200" dirty="0" err="1">
                <a:latin typeface="Bookman Old Style" panose="02050604050505020204" pitchFamily="18" charset="0"/>
              </a:rPr>
              <a:t>Traps</a:t>
            </a:r>
            <a:r>
              <a:rPr lang="et-EE" sz="2200" dirty="0">
                <a:latin typeface="Bookman Old Style" panose="02050604050505020204" pitchFamily="18" charset="0"/>
              </a:rPr>
              <a:t>: </a:t>
            </a:r>
            <a:r>
              <a:rPr lang="et-EE" sz="2200" dirty="0" err="1">
                <a:latin typeface="Bookman Old Style" panose="02050604050505020204" pitchFamily="18" charset="0"/>
              </a:rPr>
              <a:t>The</a:t>
            </a:r>
            <a:r>
              <a:rPr lang="et-EE" sz="2200" dirty="0">
                <a:latin typeface="Bookman Old Style" panose="02050604050505020204" pitchFamily="18" charset="0"/>
              </a:rPr>
              <a:t> </a:t>
            </a:r>
            <a:r>
              <a:rPr lang="et-EE" sz="2200" dirty="0" err="1">
                <a:latin typeface="Bookman Old Style" panose="02050604050505020204" pitchFamily="18" charset="0"/>
              </a:rPr>
              <a:t>Ten</a:t>
            </a:r>
            <a:r>
              <a:rPr lang="et-EE" sz="2200" dirty="0">
                <a:latin typeface="Bookman Old Style" panose="02050604050505020204" pitchFamily="18" charset="0"/>
              </a:rPr>
              <a:t> </a:t>
            </a:r>
            <a:r>
              <a:rPr lang="et-EE" sz="2200" dirty="0" err="1">
                <a:latin typeface="Bookman Old Style" panose="02050604050505020204" pitchFamily="18" charset="0"/>
              </a:rPr>
              <a:t>barriers</a:t>
            </a:r>
            <a:r>
              <a:rPr lang="et-EE" sz="2200" dirty="0">
                <a:latin typeface="Bookman Old Style" panose="02050604050505020204" pitchFamily="18" charset="0"/>
              </a:rPr>
              <a:t> </a:t>
            </a:r>
            <a:r>
              <a:rPr lang="et-EE" sz="2200" dirty="0" err="1">
                <a:latin typeface="Bookman Old Style" panose="02050604050505020204" pitchFamily="18" charset="0"/>
              </a:rPr>
              <a:t>to</a:t>
            </a:r>
            <a:r>
              <a:rPr lang="et-EE" sz="2200" dirty="0">
                <a:latin typeface="Bookman Old Style" panose="02050604050505020204" pitchFamily="18" charset="0"/>
              </a:rPr>
              <a:t> </a:t>
            </a:r>
            <a:r>
              <a:rPr lang="et-EE" sz="2200" dirty="0" err="1">
                <a:latin typeface="Bookman Old Style" panose="02050604050505020204" pitchFamily="18" charset="0"/>
              </a:rPr>
              <a:t>Brilliant</a:t>
            </a:r>
            <a:r>
              <a:rPr lang="et-EE" sz="2200" dirty="0">
                <a:latin typeface="Bookman Old Style" panose="02050604050505020204" pitchFamily="18" charset="0"/>
              </a:rPr>
              <a:t> </a:t>
            </a:r>
            <a:r>
              <a:rPr lang="et-EE" sz="2200" dirty="0" err="1">
                <a:latin typeface="Bookman Old Style" panose="02050604050505020204" pitchFamily="18" charset="0"/>
              </a:rPr>
              <a:t>Decision</a:t>
            </a:r>
            <a:r>
              <a:rPr lang="et-EE" sz="2200" dirty="0">
                <a:latin typeface="Bookman Old Style" panose="02050604050505020204" pitchFamily="18" charset="0"/>
              </a:rPr>
              <a:t> </a:t>
            </a:r>
            <a:r>
              <a:rPr lang="et-EE" sz="2200" dirty="0" err="1">
                <a:latin typeface="Bookman Old Style" panose="02050604050505020204" pitchFamily="18" charset="0"/>
              </a:rPr>
              <a:t>Making</a:t>
            </a:r>
            <a:r>
              <a:rPr lang="et-EE" sz="2200" dirty="0">
                <a:latin typeface="Bookman Old Style" panose="02050604050505020204" pitchFamily="18" charset="0"/>
              </a:rPr>
              <a:t> and </a:t>
            </a:r>
            <a:r>
              <a:rPr lang="et-EE" sz="2200" dirty="0" err="1">
                <a:latin typeface="Bookman Old Style" panose="02050604050505020204" pitchFamily="18" charset="0"/>
              </a:rPr>
              <a:t>How</a:t>
            </a:r>
            <a:r>
              <a:rPr lang="et-EE" sz="2200" dirty="0">
                <a:latin typeface="Bookman Old Style" panose="02050604050505020204" pitchFamily="18" charset="0"/>
              </a:rPr>
              <a:t> </a:t>
            </a:r>
            <a:r>
              <a:rPr lang="et-EE" sz="2200" dirty="0" err="1">
                <a:latin typeface="Bookman Old Style" panose="02050604050505020204" pitchFamily="18" charset="0"/>
              </a:rPr>
              <a:t>to</a:t>
            </a:r>
            <a:r>
              <a:rPr lang="et-EE" sz="2200" dirty="0">
                <a:latin typeface="Bookman Old Style" panose="02050604050505020204" pitchFamily="18" charset="0"/>
              </a:rPr>
              <a:t> </a:t>
            </a:r>
            <a:r>
              <a:rPr lang="et-EE" sz="2200" dirty="0" err="1">
                <a:latin typeface="Bookman Old Style" panose="02050604050505020204" pitchFamily="18" charset="0"/>
              </a:rPr>
              <a:t>overcome</a:t>
            </a:r>
            <a:r>
              <a:rPr lang="et-EE" sz="2200" dirty="0">
                <a:latin typeface="Bookman Old Style" panose="02050604050505020204" pitchFamily="18" charset="0"/>
              </a:rPr>
              <a:t> </a:t>
            </a:r>
            <a:r>
              <a:rPr lang="et-EE" sz="2200" dirty="0" err="1">
                <a:latin typeface="Bookman Old Style" panose="02050604050505020204" pitchFamily="18" charset="0"/>
              </a:rPr>
              <a:t>them</a:t>
            </a:r>
            <a:r>
              <a:rPr lang="et-EE" sz="2200" dirty="0">
                <a:latin typeface="Bookman Old Style" panose="02050604050505020204" pitchFamily="18" charset="0"/>
              </a:rPr>
              <a:t>, New York: Simon &amp; </a:t>
            </a:r>
            <a:r>
              <a:rPr lang="et-EE" sz="2200" dirty="0" err="1">
                <a:latin typeface="Bookman Old Style" panose="02050604050505020204" pitchFamily="18" charset="0"/>
              </a:rPr>
              <a:t>Schuster</a:t>
            </a:r>
            <a:r>
              <a:rPr lang="et-EE" sz="2200" dirty="0">
                <a:latin typeface="Bookman Old Style" panose="02050604050505020204" pitchFamily="18" charset="0"/>
              </a:rPr>
              <a:t>, 1989</a:t>
            </a:r>
            <a:endParaRPr lang="en-US" sz="2200" dirty="0">
              <a:latin typeface="Bookman Old Style" panose="02050604050505020204" pitchFamily="18" charset="0"/>
            </a:endParaRPr>
          </a:p>
          <a:p>
            <a:pPr marL="0" indent="0">
              <a:buNone/>
            </a:pPr>
            <a:r>
              <a:rPr lang="et-EE" sz="2200" dirty="0" err="1">
                <a:latin typeface="Bookman Old Style" panose="02050604050505020204" pitchFamily="18" charset="0"/>
              </a:rPr>
              <a:t>Maz</a:t>
            </a:r>
            <a:r>
              <a:rPr lang="et-EE" sz="2200" dirty="0">
                <a:latin typeface="Bookman Old Style" panose="02050604050505020204" pitchFamily="18" charset="0"/>
              </a:rPr>
              <a:t> </a:t>
            </a:r>
            <a:r>
              <a:rPr lang="et-EE" sz="2200" dirty="0" err="1">
                <a:latin typeface="Bookman Old Style" panose="02050604050505020204" pitchFamily="18" charset="0"/>
              </a:rPr>
              <a:t>Bazerman</a:t>
            </a:r>
            <a:r>
              <a:rPr lang="et-EE" sz="2200" dirty="0">
                <a:latin typeface="Bookman Old Style" panose="02050604050505020204" pitchFamily="18" charset="0"/>
              </a:rPr>
              <a:t> „</a:t>
            </a:r>
            <a:r>
              <a:rPr lang="et-EE" sz="2200" dirty="0" err="1">
                <a:latin typeface="Bookman Old Style" panose="02050604050505020204" pitchFamily="18" charset="0"/>
              </a:rPr>
              <a:t>Judgement</a:t>
            </a:r>
            <a:r>
              <a:rPr lang="et-EE" sz="2200" dirty="0">
                <a:latin typeface="Bookman Old Style" panose="02050604050505020204" pitchFamily="18" charset="0"/>
              </a:rPr>
              <a:t> in </a:t>
            </a:r>
            <a:r>
              <a:rPr lang="et-EE" sz="2200" dirty="0" err="1">
                <a:latin typeface="Bookman Old Style" panose="02050604050505020204" pitchFamily="18" charset="0"/>
              </a:rPr>
              <a:t>Manegerial</a:t>
            </a:r>
            <a:r>
              <a:rPr lang="et-EE" sz="2200" dirty="0">
                <a:latin typeface="Bookman Old Style" panose="02050604050505020204" pitchFamily="18" charset="0"/>
              </a:rPr>
              <a:t> </a:t>
            </a:r>
            <a:r>
              <a:rPr lang="et-EE" sz="2200" dirty="0" err="1">
                <a:latin typeface="Bookman Old Style" panose="02050604050505020204" pitchFamily="18" charset="0"/>
              </a:rPr>
              <a:t>Decision</a:t>
            </a:r>
            <a:r>
              <a:rPr lang="et-EE" sz="2200" dirty="0">
                <a:latin typeface="Bookman Old Style" panose="02050604050505020204" pitchFamily="18" charset="0"/>
              </a:rPr>
              <a:t> </a:t>
            </a:r>
            <a:r>
              <a:rPr lang="et-EE" sz="2200" dirty="0" err="1">
                <a:latin typeface="Bookman Old Style" panose="02050604050505020204" pitchFamily="18" charset="0"/>
              </a:rPr>
              <a:t>Making</a:t>
            </a:r>
            <a:r>
              <a:rPr lang="et-EE" sz="2200" dirty="0">
                <a:latin typeface="Bookman Old Style" panose="02050604050505020204" pitchFamily="18" charset="0"/>
              </a:rPr>
              <a:t>, New York: </a:t>
            </a:r>
            <a:r>
              <a:rPr lang="et-EE" sz="2200" dirty="0" err="1">
                <a:latin typeface="Bookman Old Style" panose="02050604050505020204" pitchFamily="18" charset="0"/>
              </a:rPr>
              <a:t>Jihn</a:t>
            </a:r>
            <a:r>
              <a:rPr lang="et-EE" sz="2200" dirty="0">
                <a:latin typeface="Bookman Old Style" panose="02050604050505020204" pitchFamily="18" charset="0"/>
              </a:rPr>
              <a:t> </a:t>
            </a:r>
            <a:r>
              <a:rPr lang="et-EE" sz="2200" dirty="0" err="1">
                <a:latin typeface="Bookman Old Style" panose="02050604050505020204" pitchFamily="18" charset="0"/>
              </a:rPr>
              <a:t>Wiley</a:t>
            </a:r>
            <a:r>
              <a:rPr lang="et-EE" sz="2200" dirty="0">
                <a:latin typeface="Bookman Old Style" panose="02050604050505020204" pitchFamily="18" charset="0"/>
              </a:rPr>
              <a:t> &amp; </a:t>
            </a:r>
            <a:r>
              <a:rPr lang="et-EE" sz="2200" dirty="0" err="1">
                <a:latin typeface="Bookman Old Style" panose="02050604050505020204" pitchFamily="18" charset="0"/>
              </a:rPr>
              <a:t>Sons</a:t>
            </a:r>
            <a:r>
              <a:rPr lang="et-EE" sz="2200" dirty="0">
                <a:latin typeface="Bookman Old Style" panose="02050604050505020204" pitchFamily="18" charset="0"/>
              </a:rPr>
              <a:t>, 4. trükk. 1989 </a:t>
            </a:r>
            <a:endParaRPr lang="en-US" sz="2200" dirty="0">
              <a:latin typeface="Bookman Old Style" panose="02050604050505020204" pitchFamily="18" charset="0"/>
            </a:endParaRPr>
          </a:p>
          <a:p>
            <a:pPr marL="0" indent="0">
              <a:buNone/>
            </a:pPr>
            <a:endParaRPr lang="et-EE" sz="2200" dirty="0">
              <a:latin typeface="Bookman Old Style" panose="02050604050505020204" pitchFamily="18" charset="0"/>
            </a:endParaRPr>
          </a:p>
          <a:p>
            <a:pPr marL="0" indent="0">
              <a:buNone/>
            </a:pPr>
            <a:r>
              <a:rPr lang="et-EE" sz="2200" dirty="0" err="1">
                <a:latin typeface="Bookman Old Style" panose="02050604050505020204" pitchFamily="18" charset="0"/>
              </a:rPr>
              <a:t>The</a:t>
            </a:r>
            <a:r>
              <a:rPr lang="et-EE" sz="2200" dirty="0">
                <a:latin typeface="Bookman Old Style" panose="02050604050505020204" pitchFamily="18" charset="0"/>
              </a:rPr>
              <a:t> </a:t>
            </a:r>
            <a:r>
              <a:rPr lang="et-EE" sz="2200" dirty="0" err="1">
                <a:latin typeface="Bookman Old Style" panose="02050604050505020204" pitchFamily="18" charset="0"/>
              </a:rPr>
              <a:t>Hidden</a:t>
            </a:r>
            <a:r>
              <a:rPr lang="et-EE" sz="2200" dirty="0">
                <a:latin typeface="Bookman Old Style" panose="02050604050505020204" pitchFamily="18" charset="0"/>
              </a:rPr>
              <a:t> </a:t>
            </a:r>
            <a:r>
              <a:rPr lang="et-EE" sz="2200" dirty="0" err="1">
                <a:latin typeface="Bookman Old Style" panose="02050604050505020204" pitchFamily="18" charset="0"/>
              </a:rPr>
              <a:t>Traps</a:t>
            </a:r>
            <a:r>
              <a:rPr lang="et-EE" sz="2200" dirty="0">
                <a:latin typeface="Bookman Old Style" panose="02050604050505020204" pitchFamily="18" charset="0"/>
              </a:rPr>
              <a:t> in </a:t>
            </a:r>
            <a:r>
              <a:rPr lang="et-EE" sz="2200" dirty="0" err="1">
                <a:latin typeface="Bookman Old Style" panose="02050604050505020204" pitchFamily="18" charset="0"/>
              </a:rPr>
              <a:t>Decision</a:t>
            </a:r>
            <a:r>
              <a:rPr lang="et-EE" sz="2200" dirty="0">
                <a:latin typeface="Bookman Old Style" panose="02050604050505020204" pitchFamily="18" charset="0"/>
              </a:rPr>
              <a:t> </a:t>
            </a:r>
            <a:r>
              <a:rPr lang="et-EE" sz="2200" dirty="0" err="1">
                <a:latin typeface="Bookman Old Style" panose="02050604050505020204" pitchFamily="18" charset="0"/>
              </a:rPr>
              <a:t>Making</a:t>
            </a:r>
            <a:endParaRPr lang="en-US" sz="2200" dirty="0">
              <a:latin typeface="Bookman Old Style" panose="02050604050505020204" pitchFamily="18" charset="0"/>
            </a:endParaRPr>
          </a:p>
          <a:p>
            <a:pPr marL="0" indent="0">
              <a:buNone/>
            </a:pPr>
            <a:r>
              <a:rPr lang="et-EE" sz="2200" dirty="0">
                <a:latin typeface="Bookman Old Style" panose="02050604050505020204" pitchFamily="18" charset="0"/>
              </a:rPr>
              <a:t>John S. </a:t>
            </a:r>
            <a:r>
              <a:rPr lang="et-EE" sz="2200" dirty="0" err="1">
                <a:latin typeface="Bookman Old Style" panose="02050604050505020204" pitchFamily="18" charset="0"/>
              </a:rPr>
              <a:t>Hammond</a:t>
            </a:r>
            <a:r>
              <a:rPr lang="et-EE" sz="2200" dirty="0">
                <a:latin typeface="Bookman Old Style" panose="02050604050505020204" pitchFamily="18" charset="0"/>
              </a:rPr>
              <a:t>, </a:t>
            </a:r>
            <a:r>
              <a:rPr lang="et-EE" sz="2200" dirty="0" err="1">
                <a:latin typeface="Bookman Old Style" panose="02050604050505020204" pitchFamily="18" charset="0"/>
              </a:rPr>
              <a:t>Ralph</a:t>
            </a:r>
            <a:r>
              <a:rPr lang="et-EE" sz="2200" dirty="0">
                <a:latin typeface="Bookman Old Style" panose="02050604050505020204" pitchFamily="18" charset="0"/>
              </a:rPr>
              <a:t> L. </a:t>
            </a:r>
            <a:r>
              <a:rPr lang="et-EE" sz="2200" dirty="0" err="1">
                <a:latin typeface="Bookman Old Style" panose="02050604050505020204" pitchFamily="18" charset="0"/>
              </a:rPr>
              <a:t>Keeney</a:t>
            </a:r>
            <a:r>
              <a:rPr lang="et-EE" sz="2200" dirty="0">
                <a:latin typeface="Bookman Old Style" panose="02050604050505020204" pitchFamily="18" charset="0"/>
              </a:rPr>
              <a:t>, and </a:t>
            </a:r>
            <a:r>
              <a:rPr lang="et-EE" sz="2200" dirty="0" err="1">
                <a:latin typeface="Bookman Old Style" panose="02050604050505020204" pitchFamily="18" charset="0"/>
              </a:rPr>
              <a:t>Howard</a:t>
            </a:r>
            <a:r>
              <a:rPr lang="et-EE" sz="2200" dirty="0">
                <a:latin typeface="Bookman Old Style" panose="02050604050505020204" pitchFamily="18" charset="0"/>
              </a:rPr>
              <a:t> </a:t>
            </a:r>
            <a:r>
              <a:rPr lang="et-EE" sz="2200" dirty="0" err="1">
                <a:latin typeface="Bookman Old Style" panose="02050604050505020204" pitchFamily="18" charset="0"/>
              </a:rPr>
              <a:t>Raiffa</a:t>
            </a:r>
            <a:endParaRPr lang="et-EE" sz="2200" dirty="0">
              <a:latin typeface="Bookman Old Style" panose="02050604050505020204" pitchFamily="18" charset="0"/>
            </a:endParaRPr>
          </a:p>
          <a:p>
            <a:pPr marL="0" indent="0">
              <a:buNone/>
            </a:pPr>
            <a:r>
              <a:rPr lang="en-US" sz="2200" u="sng" dirty="0">
                <a:latin typeface="Bookman Old Style" panose="02050604050505020204" pitchFamily="18" charset="0"/>
              </a:rPr>
              <a:t>https://hbr.org/1998/09/the-hidden-traps-in-decision-making-2</a:t>
            </a:r>
            <a:endParaRPr lang="en-US" sz="2200" dirty="0">
              <a:latin typeface="Bookman Old Style" panose="02050604050505020204" pitchFamily="18" charset="0"/>
            </a:endParaRPr>
          </a:p>
          <a:p>
            <a:pPr marL="0" indent="0">
              <a:buNone/>
            </a:pPr>
            <a:endParaRPr lang="et-EE" sz="2200" dirty="0">
              <a:latin typeface="Bookman Old Style" panose="02050604050505020204" pitchFamily="18" charset="0"/>
            </a:endParaRPr>
          </a:p>
          <a:p>
            <a:pPr marL="0" indent="0">
              <a:buNone/>
            </a:pPr>
            <a:r>
              <a:rPr lang="en-US" sz="2200" dirty="0">
                <a:latin typeface="Bookman Old Style" panose="02050604050505020204" pitchFamily="18" charset="0"/>
              </a:rPr>
              <a:t>Richard </a:t>
            </a:r>
            <a:r>
              <a:rPr lang="en-US" sz="2200" dirty="0" err="1">
                <a:latin typeface="Bookman Old Style" panose="02050604050505020204" pitchFamily="18" charset="0"/>
              </a:rPr>
              <a:t>Thaler</a:t>
            </a:r>
            <a:r>
              <a:rPr lang="en-US" sz="2200" dirty="0">
                <a:latin typeface="Bookman Old Style" panose="02050604050505020204" pitchFamily="18" charset="0"/>
              </a:rPr>
              <a:t> </a:t>
            </a:r>
            <a:r>
              <a:rPr lang="en-US" sz="2200" dirty="0" err="1">
                <a:latin typeface="Bookman Old Style" panose="02050604050505020204" pitchFamily="18" charset="0"/>
              </a:rPr>
              <a:t>Ilmumisaeg</a:t>
            </a:r>
            <a:r>
              <a:rPr lang="en-US" sz="2200" dirty="0">
                <a:latin typeface="Bookman Old Style" panose="02050604050505020204" pitchFamily="18" charset="0"/>
              </a:rPr>
              <a:t>: </a:t>
            </a:r>
            <a:r>
              <a:rPr lang="et-EE" sz="2200" dirty="0">
                <a:latin typeface="Bookman Old Style" panose="02050604050505020204" pitchFamily="18" charset="0"/>
              </a:rPr>
              <a:t>Väärkäitumine. Käitumisökonoomika tagamaad. </a:t>
            </a:r>
            <a:r>
              <a:rPr lang="en-US" sz="2200" dirty="0" err="1">
                <a:latin typeface="Bookman Old Style" panose="02050604050505020204" pitchFamily="18" charset="0"/>
              </a:rPr>
              <a:t>Kirjastus</a:t>
            </a:r>
            <a:r>
              <a:rPr lang="en-US" sz="2200" dirty="0">
                <a:latin typeface="Bookman Old Style" panose="02050604050505020204" pitchFamily="18" charset="0"/>
              </a:rPr>
              <a:t>: </a:t>
            </a:r>
            <a:r>
              <a:rPr lang="en-US" sz="2200" dirty="0" err="1">
                <a:latin typeface="Bookman Old Style" panose="02050604050505020204" pitchFamily="18" charset="0"/>
              </a:rPr>
              <a:t>Äripäev</a:t>
            </a:r>
            <a:endParaRPr lang="et-EE" sz="2200" dirty="0">
              <a:latin typeface="Bookman Old Style" panose="02050604050505020204" pitchFamily="18" charset="0"/>
            </a:endParaRPr>
          </a:p>
          <a:p>
            <a:r>
              <a:rPr lang="en-US" sz="2200" dirty="0" err="1">
                <a:latin typeface="Bookman Old Style" panose="02050604050505020204" pitchFamily="18" charset="0"/>
              </a:rPr>
              <a:t>Kahneman</a:t>
            </a:r>
            <a:r>
              <a:rPr lang="en-US" sz="2200" dirty="0">
                <a:latin typeface="Bookman Old Style" panose="02050604050505020204" pitchFamily="18" charset="0"/>
              </a:rPr>
              <a:t>, D. (2011). </a:t>
            </a:r>
            <a:r>
              <a:rPr lang="en-US" sz="2200" i="1" dirty="0">
                <a:latin typeface="Bookman Old Style" panose="02050604050505020204" pitchFamily="18" charset="0"/>
              </a:rPr>
              <a:t>Thinking, fast and slow.</a:t>
            </a:r>
            <a:r>
              <a:rPr lang="en-US" sz="2200" dirty="0">
                <a:latin typeface="Bookman Old Style" panose="02050604050505020204" pitchFamily="18" charset="0"/>
              </a:rPr>
              <a:t> London: Allen Lane.</a:t>
            </a:r>
          </a:p>
          <a:p>
            <a:r>
              <a:rPr lang="en-US" sz="2200" dirty="0" err="1">
                <a:latin typeface="Bookman Old Style" panose="02050604050505020204" pitchFamily="18" charset="0"/>
              </a:rPr>
              <a:t>Kahneman</a:t>
            </a:r>
            <a:r>
              <a:rPr lang="en-US" sz="2200" dirty="0">
                <a:latin typeface="Bookman Old Style" panose="02050604050505020204" pitchFamily="18" charset="0"/>
              </a:rPr>
              <a:t>, D., &amp; </a:t>
            </a:r>
            <a:r>
              <a:rPr lang="en-US" sz="2200" dirty="0" err="1">
                <a:latin typeface="Bookman Old Style" panose="02050604050505020204" pitchFamily="18" charset="0"/>
              </a:rPr>
              <a:t>Tversky</a:t>
            </a:r>
            <a:r>
              <a:rPr lang="en-US" sz="2200" dirty="0">
                <a:latin typeface="Bookman Old Style" panose="02050604050505020204" pitchFamily="18" charset="0"/>
              </a:rPr>
              <a:t>, A. (1979). Prospect theory: An analysis of decision under risk. </a:t>
            </a:r>
            <a:r>
              <a:rPr lang="en-US" sz="2200" i="1" dirty="0" err="1">
                <a:latin typeface="Bookman Old Style" panose="02050604050505020204" pitchFamily="18" charset="0"/>
              </a:rPr>
              <a:t>Econometrica</a:t>
            </a:r>
            <a:r>
              <a:rPr lang="en-US" sz="2200" i="1" dirty="0">
                <a:latin typeface="Bookman Old Style" panose="02050604050505020204" pitchFamily="18" charset="0"/>
              </a:rPr>
              <a:t>, 47</a:t>
            </a:r>
            <a:r>
              <a:rPr lang="en-US" sz="2200" dirty="0">
                <a:latin typeface="Bookman Old Style" panose="02050604050505020204" pitchFamily="18" charset="0"/>
              </a:rPr>
              <a:t>, 263-291.</a:t>
            </a:r>
          </a:p>
          <a:p>
            <a:pPr marL="0" indent="0">
              <a:buNone/>
            </a:pPr>
            <a:endParaRPr lang="en-US" sz="2200" dirty="0">
              <a:latin typeface="Bookman Old Style" panose="02050604050505020204" pitchFamily="18" charset="0"/>
            </a:endParaRPr>
          </a:p>
        </p:txBody>
      </p:sp>
    </p:spTree>
    <p:extLst>
      <p:ext uri="{BB962C8B-B14F-4D97-AF65-F5344CB8AC3E}">
        <p14:creationId xmlns:p14="http://schemas.microsoft.com/office/powerpoint/2010/main" val="42500298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1950" y="502529"/>
            <a:ext cx="11601450" cy="1154162"/>
          </a:xfrm>
          <a:prstGeom prst="rect">
            <a:avLst/>
          </a:prstGeom>
        </p:spPr>
        <p:txBody>
          <a:bodyPr wrap="square">
            <a:spAutoFit/>
          </a:bodyPr>
          <a:lstStyle/>
          <a:p>
            <a:pPr algn="just">
              <a:lnSpc>
                <a:spcPct val="115000"/>
              </a:lnSpc>
              <a:spcBef>
                <a:spcPts val="600"/>
              </a:spcBef>
              <a:spcAft>
                <a:spcPts val="0"/>
              </a:spcAft>
            </a:pPr>
            <a:r>
              <a:rPr lang="et-EE" sz="2000" kern="50" dirty="0">
                <a:latin typeface="Bookman Old Style" panose="02050604050505020204" pitchFamily="18" charset="0"/>
                <a:ea typeface="Times New Roman" panose="02020603050405020304" pitchFamily="18" charset="0"/>
              </a:rPr>
              <a:t>Majandusarvestuses eksisteerib kulu-kasu printsiip, mille järgi infost saadav kasu ei tohi ületada tema saamisega seotud kulusid. See aga seab väikeettevõtte jaoks piirangud majandusarvestus- ja rahandusmeetodite kasutamisele. </a:t>
            </a:r>
          </a:p>
        </p:txBody>
      </p:sp>
      <p:sp>
        <p:nvSpPr>
          <p:cNvPr id="5" name="Rectangle 4"/>
          <p:cNvSpPr/>
          <p:nvPr/>
        </p:nvSpPr>
        <p:spPr>
          <a:xfrm>
            <a:off x="361950" y="2908371"/>
            <a:ext cx="11199929" cy="1323439"/>
          </a:xfrm>
          <a:prstGeom prst="rect">
            <a:avLst/>
          </a:prstGeom>
        </p:spPr>
        <p:txBody>
          <a:bodyPr wrap="square">
            <a:spAutoFit/>
          </a:bodyPr>
          <a:lstStyle/>
          <a:p>
            <a:pPr algn="just"/>
            <a:r>
              <a:rPr lang="et-EE" sz="2000" kern="50" dirty="0">
                <a:latin typeface="Bookman Old Style" panose="02050604050505020204" pitchFamily="18" charset="0"/>
                <a:ea typeface="Times New Roman" panose="02020603050405020304" pitchFamily="18" charset="0"/>
              </a:rPr>
              <a:t>Vajalik info peaks jõudma õigete isikuteni õiges koguses, õigel ajal ja minimaalse hinnaga. Info kogumine, aruandlus ja analüüs on viimaste aastate jooksul oluliselt lihtsamaks, mugavamaks ja ka odavamaks muutunud kaasaegsete raamatupidamisprogrammide levikuga.</a:t>
            </a:r>
            <a:endParaRPr lang="et-EE" sz="2000" dirty="0">
              <a:latin typeface="Bookman Old Style" panose="02050604050505020204" pitchFamily="18" charset="0"/>
            </a:endParaRPr>
          </a:p>
        </p:txBody>
      </p:sp>
    </p:spTree>
    <p:extLst>
      <p:ext uri="{BB962C8B-B14F-4D97-AF65-F5344CB8AC3E}">
        <p14:creationId xmlns:p14="http://schemas.microsoft.com/office/powerpoint/2010/main" val="9641121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istkülik 27"/>
          <p:cNvSpPr/>
          <p:nvPr/>
        </p:nvSpPr>
        <p:spPr>
          <a:xfrm>
            <a:off x="1891259" y="332283"/>
            <a:ext cx="5334000" cy="67455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t-EE" sz="2000" dirty="0">
                <a:latin typeface="Bookman Old Style" pitchFamily="18" charset="0"/>
              </a:rPr>
              <a:t>Juhtimisarvestuse süsteemi ülesehitus</a:t>
            </a:r>
          </a:p>
        </p:txBody>
      </p:sp>
      <p:sp>
        <p:nvSpPr>
          <p:cNvPr id="4" name="TextBox 3"/>
          <p:cNvSpPr txBox="1"/>
          <p:nvPr/>
        </p:nvSpPr>
        <p:spPr>
          <a:xfrm>
            <a:off x="1109271" y="1798820"/>
            <a:ext cx="8730053" cy="1785104"/>
          </a:xfrm>
          <a:prstGeom prst="rect">
            <a:avLst/>
          </a:prstGeom>
          <a:noFill/>
        </p:spPr>
        <p:txBody>
          <a:bodyPr wrap="square" rtlCol="0">
            <a:spAutoFit/>
          </a:bodyPr>
          <a:lstStyle/>
          <a:p>
            <a:r>
              <a:rPr lang="et-EE" sz="2200" dirty="0">
                <a:latin typeface="Bookman Old Style" panose="02050604050505020204" pitchFamily="18" charset="0"/>
              </a:rPr>
              <a:t>Majandustarkvara (raamatupidamisprogrammi) valik</a:t>
            </a:r>
          </a:p>
          <a:p>
            <a:r>
              <a:rPr lang="et-EE" sz="2200" dirty="0">
                <a:latin typeface="Bookman Old Style" panose="02050604050505020204" pitchFamily="18" charset="0"/>
              </a:rPr>
              <a:t>Kontoplaan</a:t>
            </a:r>
          </a:p>
          <a:p>
            <a:r>
              <a:rPr lang="et-EE" sz="2200" dirty="0">
                <a:latin typeface="Bookman Old Style" panose="02050604050505020204" pitchFamily="18" charset="0"/>
              </a:rPr>
              <a:t>Sise-eeskiri</a:t>
            </a:r>
          </a:p>
          <a:p>
            <a:r>
              <a:rPr lang="et-EE" sz="2200" dirty="0">
                <a:latin typeface="Bookman Old Style" panose="02050604050505020204" pitchFamily="18" charset="0"/>
              </a:rPr>
              <a:t>Vastutuskeskuste loomine</a:t>
            </a:r>
          </a:p>
          <a:p>
            <a:r>
              <a:rPr lang="et-EE" sz="2200" dirty="0">
                <a:latin typeface="Bookman Old Style" panose="02050604050505020204" pitchFamily="18" charset="0"/>
              </a:rPr>
              <a:t>Kulukohtade süsteemi loomine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Box 4"/>
          <p:cNvSpPr txBox="1">
            <a:spLocks noChangeArrowheads="1"/>
          </p:cNvSpPr>
          <p:nvPr/>
        </p:nvSpPr>
        <p:spPr bwMode="auto">
          <a:xfrm>
            <a:off x="0" y="0"/>
            <a:ext cx="12192000" cy="584200"/>
          </a:xfrm>
          <a:prstGeom prst="rect">
            <a:avLst/>
          </a:prstGeom>
          <a:noFill/>
          <a:ln w="9525">
            <a:noFill/>
            <a:miter lim="800000"/>
            <a:headEnd/>
            <a:tailEnd/>
          </a:ln>
        </p:spPr>
        <p:txBody>
          <a:bodyPr>
            <a:spAutoFit/>
          </a:bodyPr>
          <a:lstStyle/>
          <a:p>
            <a:pPr algn="ctr" eaLnBrk="1" hangingPunct="1"/>
            <a:r>
              <a:rPr lang="et-EE" altLang="et-EE" sz="3200" b="1">
                <a:solidFill>
                  <a:srgbClr val="0070C0"/>
                </a:solidFill>
                <a:latin typeface="Bookman Old Style" pitchFamily="18" charset="0"/>
              </a:rPr>
              <a:t>KONTOD</a:t>
            </a:r>
            <a:endParaRPr lang="et-EE" altLang="et-EE" sz="3200">
              <a:solidFill>
                <a:srgbClr val="0070C0"/>
              </a:solidFill>
              <a:latin typeface="Bookman Old Style" pitchFamily="18" charset="0"/>
            </a:endParaRPr>
          </a:p>
        </p:txBody>
      </p:sp>
      <p:sp>
        <p:nvSpPr>
          <p:cNvPr id="46083" name="Rectangle 1"/>
          <p:cNvSpPr>
            <a:spLocks noChangeArrowheads="1"/>
          </p:cNvSpPr>
          <p:nvPr/>
        </p:nvSpPr>
        <p:spPr bwMode="auto">
          <a:xfrm>
            <a:off x="0" y="-48399"/>
            <a:ext cx="184731" cy="553998"/>
          </a:xfrm>
          <a:prstGeom prst="rect">
            <a:avLst/>
          </a:prstGeom>
          <a:noFill/>
          <a:ln w="9525">
            <a:noFill/>
            <a:miter lim="800000"/>
            <a:headEnd/>
            <a:tailEnd/>
          </a:ln>
        </p:spPr>
        <p:txBody>
          <a:bodyPr wrap="none" anchor="ctr">
            <a:spAutoFit/>
          </a:bodyPr>
          <a:lstStyle/>
          <a:p>
            <a:br>
              <a:rPr lang="et-EE" altLang="et-EE" sz="1200">
                <a:latin typeface="Times New Roman" pitchFamily="18" charset="0"/>
                <a:ea typeface="Calibri" pitchFamily="34" charset="0"/>
                <a:cs typeface="Times New Roman" pitchFamily="18" charset="0"/>
              </a:rPr>
            </a:br>
            <a:endParaRPr lang="et-EE" altLang="et-EE">
              <a:ea typeface="Calibri" pitchFamily="34" charset="0"/>
              <a:cs typeface="Times New Roman" pitchFamily="18" charset="0"/>
            </a:endParaRPr>
          </a:p>
        </p:txBody>
      </p:sp>
      <p:sp>
        <p:nvSpPr>
          <p:cNvPr id="46084" name="TextBox 6"/>
          <p:cNvSpPr txBox="1">
            <a:spLocks noChangeArrowheads="1"/>
          </p:cNvSpPr>
          <p:nvPr/>
        </p:nvSpPr>
        <p:spPr bwMode="auto">
          <a:xfrm>
            <a:off x="1" y="609600"/>
            <a:ext cx="5306261" cy="400110"/>
          </a:xfrm>
          <a:prstGeom prst="rect">
            <a:avLst/>
          </a:prstGeom>
          <a:noFill/>
          <a:ln w="9525">
            <a:noFill/>
            <a:miter lim="800000"/>
            <a:headEnd/>
            <a:tailEnd/>
          </a:ln>
        </p:spPr>
        <p:txBody>
          <a:bodyPr wrap="none">
            <a:spAutoFit/>
          </a:bodyPr>
          <a:lstStyle/>
          <a:p>
            <a:pPr eaLnBrk="1" hangingPunct="1"/>
            <a:r>
              <a:rPr lang="et-EE" altLang="et-EE" sz="2000">
                <a:latin typeface="Bookman Old Style" pitchFamily="18" charset="0"/>
              </a:rPr>
              <a:t>Kõik tehingud kirjendatakse KONTODEL</a:t>
            </a:r>
          </a:p>
        </p:txBody>
      </p:sp>
      <p:sp>
        <p:nvSpPr>
          <p:cNvPr id="6" name="TextBox 6"/>
          <p:cNvSpPr txBox="1">
            <a:spLocks noChangeArrowheads="1"/>
          </p:cNvSpPr>
          <p:nvPr/>
        </p:nvSpPr>
        <p:spPr bwMode="auto">
          <a:xfrm>
            <a:off x="0" y="1066801"/>
            <a:ext cx="11887200" cy="708025"/>
          </a:xfrm>
          <a:prstGeom prst="rect">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lgn="just" eaLnBrk="1" hangingPunct="1">
              <a:defRPr/>
            </a:pPr>
            <a:r>
              <a:rPr lang="et-EE" sz="2000" dirty="0">
                <a:latin typeface="Bookman Old Style" pitchFamily="18" charset="0"/>
              </a:rPr>
              <a:t>KONTOD ON majanduslikult on varade, nende allikate ja tulude-kulude rühmitamise ja raamatupidamises kajastamise vahendiks.</a:t>
            </a:r>
          </a:p>
        </p:txBody>
      </p:sp>
      <p:sp>
        <p:nvSpPr>
          <p:cNvPr id="7" name="Ristkülik 6"/>
          <p:cNvSpPr/>
          <p:nvPr/>
        </p:nvSpPr>
        <p:spPr>
          <a:xfrm>
            <a:off x="4267200" y="1905000"/>
            <a:ext cx="3251200" cy="762000"/>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r>
              <a:rPr lang="et-EE" dirty="0">
                <a:latin typeface="Bookman Old Style" pitchFamily="18" charset="0"/>
              </a:rPr>
              <a:t>KONTOD</a:t>
            </a:r>
          </a:p>
        </p:txBody>
      </p:sp>
      <p:cxnSp>
        <p:nvCxnSpPr>
          <p:cNvPr id="9" name="Sirge noolkonnektor 8"/>
          <p:cNvCxnSpPr>
            <a:stCxn id="7" idx="2"/>
          </p:cNvCxnSpPr>
          <p:nvPr/>
        </p:nvCxnSpPr>
        <p:spPr>
          <a:xfrm flipH="1">
            <a:off x="3251200" y="2667000"/>
            <a:ext cx="264160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irge noolkonnektor 10"/>
          <p:cNvCxnSpPr>
            <a:stCxn id="7" idx="2"/>
          </p:cNvCxnSpPr>
          <p:nvPr/>
        </p:nvCxnSpPr>
        <p:spPr>
          <a:xfrm>
            <a:off x="5892800" y="2667000"/>
            <a:ext cx="254000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Ristkülik 11"/>
          <p:cNvSpPr/>
          <p:nvPr/>
        </p:nvSpPr>
        <p:spPr>
          <a:xfrm>
            <a:off x="1524000" y="3429000"/>
            <a:ext cx="3251200" cy="762000"/>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r>
              <a:rPr lang="et-EE" dirty="0">
                <a:latin typeface="Bookman Old Style" pitchFamily="18" charset="0"/>
              </a:rPr>
              <a:t>BILANSIKONTOD</a:t>
            </a:r>
          </a:p>
        </p:txBody>
      </p:sp>
      <p:sp>
        <p:nvSpPr>
          <p:cNvPr id="13" name="Ristkülik 12"/>
          <p:cNvSpPr/>
          <p:nvPr/>
        </p:nvSpPr>
        <p:spPr>
          <a:xfrm>
            <a:off x="7112000" y="3505200"/>
            <a:ext cx="3666836" cy="609600"/>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r>
              <a:rPr lang="et-EE" dirty="0">
                <a:latin typeface="Bookman Old Style" pitchFamily="18" charset="0"/>
              </a:rPr>
              <a:t>KASUMIARUANDEKONTOD</a:t>
            </a:r>
          </a:p>
        </p:txBody>
      </p:sp>
      <p:cxnSp>
        <p:nvCxnSpPr>
          <p:cNvPr id="17" name="Sirge noolkonnektor 16"/>
          <p:cNvCxnSpPr>
            <a:stCxn id="12" idx="2"/>
          </p:cNvCxnSpPr>
          <p:nvPr/>
        </p:nvCxnSpPr>
        <p:spPr>
          <a:xfrm flipH="1">
            <a:off x="1625600" y="4191000"/>
            <a:ext cx="15240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Ristkülik 19"/>
          <p:cNvSpPr/>
          <p:nvPr/>
        </p:nvSpPr>
        <p:spPr>
          <a:xfrm>
            <a:off x="2844800" y="4876800"/>
            <a:ext cx="2844800" cy="762000"/>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r>
              <a:rPr lang="et-EE" dirty="0">
                <a:latin typeface="Bookman Old Style" pitchFamily="18" charset="0"/>
              </a:rPr>
              <a:t>Passiva</a:t>
            </a:r>
          </a:p>
          <a:p>
            <a:pPr algn="ctr" eaLnBrk="1" hangingPunct="1">
              <a:defRPr/>
            </a:pPr>
            <a:r>
              <a:rPr lang="et-EE" dirty="0">
                <a:latin typeface="Bookman Old Style" pitchFamily="18" charset="0"/>
              </a:rPr>
              <a:t>kontod</a:t>
            </a:r>
          </a:p>
        </p:txBody>
      </p:sp>
      <p:sp>
        <p:nvSpPr>
          <p:cNvPr id="21" name="Ristkülik 20"/>
          <p:cNvSpPr/>
          <p:nvPr/>
        </p:nvSpPr>
        <p:spPr>
          <a:xfrm>
            <a:off x="0" y="4876800"/>
            <a:ext cx="2743200" cy="762000"/>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r>
              <a:rPr lang="et-EE" dirty="0">
                <a:latin typeface="Bookman Old Style" pitchFamily="18" charset="0"/>
              </a:rPr>
              <a:t>Aktiva</a:t>
            </a:r>
          </a:p>
          <a:p>
            <a:pPr algn="ctr" eaLnBrk="1" hangingPunct="1">
              <a:defRPr/>
            </a:pPr>
            <a:r>
              <a:rPr lang="et-EE" dirty="0">
                <a:latin typeface="Bookman Old Style" pitchFamily="18" charset="0"/>
              </a:rPr>
              <a:t>kontod</a:t>
            </a:r>
          </a:p>
        </p:txBody>
      </p:sp>
      <p:sp>
        <p:nvSpPr>
          <p:cNvPr id="22" name="Ristkülik 21"/>
          <p:cNvSpPr/>
          <p:nvPr/>
        </p:nvSpPr>
        <p:spPr>
          <a:xfrm>
            <a:off x="6096000" y="4876800"/>
            <a:ext cx="2641600" cy="762000"/>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r>
              <a:rPr lang="et-EE" dirty="0">
                <a:latin typeface="Bookman Old Style" pitchFamily="18" charset="0"/>
              </a:rPr>
              <a:t>Tulukontod</a:t>
            </a:r>
          </a:p>
          <a:p>
            <a:pPr algn="ctr" eaLnBrk="1" hangingPunct="1">
              <a:defRPr/>
            </a:pPr>
            <a:endParaRPr lang="et-EE" dirty="0">
              <a:latin typeface="Bookman Old Style" pitchFamily="18" charset="0"/>
            </a:endParaRPr>
          </a:p>
        </p:txBody>
      </p:sp>
      <p:sp>
        <p:nvSpPr>
          <p:cNvPr id="23" name="Ristkülik 22"/>
          <p:cNvSpPr/>
          <p:nvPr/>
        </p:nvSpPr>
        <p:spPr>
          <a:xfrm>
            <a:off x="8940800" y="4876800"/>
            <a:ext cx="3251200" cy="762000"/>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r>
              <a:rPr lang="et-EE" dirty="0">
                <a:latin typeface="Bookman Old Style" pitchFamily="18" charset="0"/>
              </a:rPr>
              <a:t>Kulukontod</a:t>
            </a:r>
          </a:p>
        </p:txBody>
      </p:sp>
      <p:cxnSp>
        <p:nvCxnSpPr>
          <p:cNvPr id="25" name="Sirge noolkonnektor 24"/>
          <p:cNvCxnSpPr/>
          <p:nvPr/>
        </p:nvCxnSpPr>
        <p:spPr>
          <a:xfrm>
            <a:off x="3352800" y="4191000"/>
            <a:ext cx="12192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irge noolkonnektor 26"/>
          <p:cNvCxnSpPr>
            <a:stCxn id="13" idx="2"/>
          </p:cNvCxnSpPr>
          <p:nvPr/>
        </p:nvCxnSpPr>
        <p:spPr>
          <a:xfrm flipH="1">
            <a:off x="7315200" y="4114800"/>
            <a:ext cx="1630218"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irge noolkonnektor 28"/>
          <p:cNvCxnSpPr>
            <a:stCxn id="13" idx="2"/>
          </p:cNvCxnSpPr>
          <p:nvPr/>
        </p:nvCxnSpPr>
        <p:spPr>
          <a:xfrm>
            <a:off x="8945418" y="4114800"/>
            <a:ext cx="1620982"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Box 4"/>
          <p:cNvSpPr txBox="1">
            <a:spLocks noChangeArrowheads="1"/>
          </p:cNvSpPr>
          <p:nvPr/>
        </p:nvSpPr>
        <p:spPr bwMode="auto">
          <a:xfrm>
            <a:off x="0" y="0"/>
            <a:ext cx="12192000" cy="584200"/>
          </a:xfrm>
          <a:prstGeom prst="rect">
            <a:avLst/>
          </a:prstGeom>
          <a:noFill/>
          <a:ln w="9525">
            <a:noFill/>
            <a:miter lim="800000"/>
            <a:headEnd/>
            <a:tailEnd/>
          </a:ln>
        </p:spPr>
        <p:txBody>
          <a:bodyPr>
            <a:spAutoFit/>
          </a:bodyPr>
          <a:lstStyle/>
          <a:p>
            <a:pPr algn="ctr" eaLnBrk="1" hangingPunct="1"/>
            <a:r>
              <a:rPr lang="et-EE" altLang="et-EE" sz="3200" b="1">
                <a:solidFill>
                  <a:srgbClr val="0070C0"/>
                </a:solidFill>
                <a:latin typeface="Bookman Old Style" pitchFamily="18" charset="0"/>
              </a:rPr>
              <a:t>KONTOPLAAN</a:t>
            </a:r>
            <a:endParaRPr lang="et-EE" altLang="et-EE" sz="3200">
              <a:solidFill>
                <a:srgbClr val="0070C0"/>
              </a:solidFill>
              <a:latin typeface="Bookman Old Style" pitchFamily="18" charset="0"/>
            </a:endParaRPr>
          </a:p>
        </p:txBody>
      </p:sp>
      <p:sp>
        <p:nvSpPr>
          <p:cNvPr id="48131" name="Rectangle 1"/>
          <p:cNvSpPr>
            <a:spLocks noChangeArrowheads="1"/>
          </p:cNvSpPr>
          <p:nvPr/>
        </p:nvSpPr>
        <p:spPr bwMode="auto">
          <a:xfrm>
            <a:off x="0" y="-48399"/>
            <a:ext cx="184731" cy="553998"/>
          </a:xfrm>
          <a:prstGeom prst="rect">
            <a:avLst/>
          </a:prstGeom>
          <a:noFill/>
          <a:ln w="9525">
            <a:noFill/>
            <a:miter lim="800000"/>
            <a:headEnd/>
            <a:tailEnd/>
          </a:ln>
        </p:spPr>
        <p:txBody>
          <a:bodyPr wrap="none" anchor="ctr">
            <a:spAutoFit/>
          </a:bodyPr>
          <a:lstStyle/>
          <a:p>
            <a:br>
              <a:rPr lang="et-EE" altLang="et-EE" sz="1200">
                <a:latin typeface="Times New Roman" pitchFamily="18" charset="0"/>
                <a:ea typeface="Calibri" pitchFamily="34" charset="0"/>
                <a:cs typeface="Times New Roman" pitchFamily="18" charset="0"/>
              </a:rPr>
            </a:br>
            <a:endParaRPr lang="et-EE" altLang="et-EE">
              <a:ea typeface="Calibri" pitchFamily="34" charset="0"/>
              <a:cs typeface="Times New Roman" pitchFamily="18" charset="0"/>
            </a:endParaRPr>
          </a:p>
        </p:txBody>
      </p:sp>
      <p:sp>
        <p:nvSpPr>
          <p:cNvPr id="48132" name="Rectangle 5"/>
          <p:cNvSpPr>
            <a:spLocks noChangeArrowheads="1"/>
          </p:cNvSpPr>
          <p:nvPr/>
        </p:nvSpPr>
        <p:spPr bwMode="auto">
          <a:xfrm>
            <a:off x="1625600" y="2286001"/>
            <a:ext cx="7823200" cy="2215991"/>
          </a:xfrm>
          <a:prstGeom prst="rect">
            <a:avLst/>
          </a:prstGeom>
          <a:noFill/>
          <a:ln w="9525">
            <a:noFill/>
            <a:miter lim="800000"/>
            <a:headEnd/>
            <a:tailEnd/>
          </a:ln>
        </p:spPr>
        <p:txBody>
          <a:bodyPr>
            <a:spAutoFit/>
          </a:bodyPr>
          <a:lstStyle/>
          <a:p>
            <a:pPr eaLnBrk="1" hangingPunct="1"/>
            <a:r>
              <a:rPr lang="et-EE" altLang="et-EE" sz="2000">
                <a:latin typeface="Bookman Old Style" pitchFamily="18" charset="0"/>
              </a:rPr>
              <a:t>K</a:t>
            </a:r>
            <a:r>
              <a:rPr lang="en-GB" altLang="et-EE" sz="2000">
                <a:latin typeface="Bookman Old Style" pitchFamily="18" charset="0"/>
              </a:rPr>
              <a:t>onto koodi esimene number</a:t>
            </a:r>
            <a:r>
              <a:rPr lang="et-EE" altLang="et-EE" sz="2000">
                <a:latin typeface="Bookman Old Style" pitchFamily="18" charset="0"/>
              </a:rPr>
              <a:t> tähendab r</a:t>
            </a:r>
            <a:r>
              <a:rPr lang="en-GB" altLang="et-EE" sz="2000">
                <a:latin typeface="Bookman Old Style" pitchFamily="18" charset="0"/>
              </a:rPr>
              <a:t>ühma</a:t>
            </a:r>
            <a:endParaRPr lang="et-EE" altLang="et-EE" sz="2000">
              <a:latin typeface="Bookman Old Style" pitchFamily="18" charset="0"/>
            </a:endParaRPr>
          </a:p>
          <a:p>
            <a:pPr eaLnBrk="1" hangingPunct="1"/>
            <a:r>
              <a:rPr lang="en-GB" altLang="et-EE" sz="2000">
                <a:latin typeface="Bookman Old Style" pitchFamily="18" charset="0"/>
              </a:rPr>
              <a:t> </a:t>
            </a:r>
            <a:endParaRPr lang="et-EE" altLang="et-EE" sz="2000">
              <a:latin typeface="Bookman Old Style" pitchFamily="18" charset="0"/>
            </a:endParaRPr>
          </a:p>
          <a:p>
            <a:pPr eaLnBrk="1" hangingPunct="1"/>
            <a:r>
              <a:rPr lang="en-GB" altLang="et-EE" sz="2000">
                <a:latin typeface="Bookman Old Style" pitchFamily="18" charset="0"/>
              </a:rPr>
              <a:t>1	-	bilansi aktivakirjete kontod</a:t>
            </a:r>
            <a:endParaRPr lang="et-EE" altLang="et-EE" sz="2000">
              <a:latin typeface="Bookman Old Style" pitchFamily="18" charset="0"/>
            </a:endParaRPr>
          </a:p>
          <a:p>
            <a:pPr eaLnBrk="1" hangingPunct="1"/>
            <a:r>
              <a:rPr lang="en-GB" altLang="et-EE" sz="2000">
                <a:latin typeface="Bookman Old Style" pitchFamily="18" charset="0"/>
              </a:rPr>
              <a:t>2	-	bilansi passivakirjete kontod</a:t>
            </a:r>
            <a:endParaRPr lang="et-EE" altLang="et-EE" sz="2000">
              <a:latin typeface="Bookman Old Style" pitchFamily="18" charset="0"/>
            </a:endParaRPr>
          </a:p>
          <a:p>
            <a:pPr eaLnBrk="1" hangingPunct="1"/>
            <a:r>
              <a:rPr lang="en-GB" altLang="et-EE" sz="2000">
                <a:latin typeface="Bookman Old Style" pitchFamily="18" charset="0"/>
              </a:rPr>
              <a:t>3	-	tulude kontod</a:t>
            </a:r>
            <a:endParaRPr lang="et-EE" altLang="et-EE" sz="2000">
              <a:latin typeface="Bookman Old Style" pitchFamily="18" charset="0"/>
            </a:endParaRPr>
          </a:p>
          <a:p>
            <a:pPr eaLnBrk="1" hangingPunct="1"/>
            <a:r>
              <a:rPr lang="en-GB" altLang="et-EE" sz="2000">
                <a:latin typeface="Bookman Old Style" pitchFamily="18" charset="0"/>
              </a:rPr>
              <a:t>4	-	kulude kontod</a:t>
            </a:r>
            <a:endParaRPr lang="et-EE" altLang="et-EE" sz="2000">
              <a:latin typeface="Bookman Old Style" pitchFamily="18" charset="0"/>
            </a:endParaRPr>
          </a:p>
          <a:p>
            <a:pPr eaLnBrk="1" hangingPunct="1"/>
            <a:r>
              <a:rPr lang="en-GB" altLang="et-EE">
                <a:latin typeface="Bookman Old Style" pitchFamily="18" charset="0"/>
              </a:rPr>
              <a:t> </a:t>
            </a:r>
            <a:endParaRPr lang="et-EE" altLang="et-EE">
              <a:latin typeface="Bookman Old Style" pitchFamily="18" charset="0"/>
            </a:endParaRPr>
          </a:p>
        </p:txBody>
      </p:sp>
      <p:sp>
        <p:nvSpPr>
          <p:cNvPr id="48133" name="TextBox 6"/>
          <p:cNvSpPr txBox="1">
            <a:spLocks noChangeArrowheads="1"/>
          </p:cNvSpPr>
          <p:nvPr/>
        </p:nvSpPr>
        <p:spPr bwMode="auto">
          <a:xfrm>
            <a:off x="2133601" y="1295400"/>
            <a:ext cx="5306261" cy="400110"/>
          </a:xfrm>
          <a:prstGeom prst="rect">
            <a:avLst/>
          </a:prstGeom>
          <a:noFill/>
          <a:ln w="9525">
            <a:noFill/>
            <a:miter lim="800000"/>
            <a:headEnd/>
            <a:tailEnd/>
          </a:ln>
        </p:spPr>
        <p:txBody>
          <a:bodyPr wrap="none">
            <a:spAutoFit/>
          </a:bodyPr>
          <a:lstStyle/>
          <a:p>
            <a:pPr eaLnBrk="1" hangingPunct="1"/>
            <a:r>
              <a:rPr lang="et-EE" altLang="et-EE" sz="2000">
                <a:latin typeface="Bookman Old Style" pitchFamily="18" charset="0"/>
              </a:rPr>
              <a:t>Kõik tehingud kirjendatakse KONTODEL</a:t>
            </a:r>
          </a:p>
        </p:txBody>
      </p:sp>
      <p:sp>
        <p:nvSpPr>
          <p:cNvPr id="2" name="Rectangle 1"/>
          <p:cNvSpPr/>
          <p:nvPr/>
        </p:nvSpPr>
        <p:spPr>
          <a:xfrm>
            <a:off x="906567" y="4831281"/>
            <a:ext cx="10047760" cy="769441"/>
          </a:xfrm>
          <a:prstGeom prst="rect">
            <a:avLst/>
          </a:prstGeom>
        </p:spPr>
        <p:txBody>
          <a:bodyPr wrap="square">
            <a:spAutoFit/>
          </a:bodyPr>
          <a:lstStyle/>
          <a:p>
            <a:r>
              <a:rPr lang="et-EE" sz="2200" kern="50" dirty="0">
                <a:latin typeface="Bookman Old Style" panose="02050604050505020204" pitchFamily="18" charset="0"/>
                <a:ea typeface="Times New Roman" panose="02020603050405020304" pitchFamily="18" charset="0"/>
              </a:rPr>
              <a:t>Kontoplaan peab olema üles ehitatud nii, et see rahuldaks nii finants- kui ka juhtimisarvestuse vajadusi. </a:t>
            </a:r>
            <a:endParaRPr lang="et-EE" sz="2200" dirty="0">
              <a:latin typeface="Bookman Old Style" panose="02050604050505020204" pitchFamily="18" charset="0"/>
            </a:endParaRPr>
          </a:p>
        </p:txBody>
      </p:sp>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1"/>
          <p:cNvSpPr>
            <a:spLocks noChangeArrowheads="1"/>
          </p:cNvSpPr>
          <p:nvPr/>
        </p:nvSpPr>
        <p:spPr bwMode="auto">
          <a:xfrm>
            <a:off x="0" y="-48399"/>
            <a:ext cx="184731" cy="553998"/>
          </a:xfrm>
          <a:prstGeom prst="rect">
            <a:avLst/>
          </a:prstGeom>
          <a:noFill/>
          <a:ln w="9525">
            <a:noFill/>
            <a:miter lim="800000"/>
            <a:headEnd/>
            <a:tailEnd/>
          </a:ln>
        </p:spPr>
        <p:txBody>
          <a:bodyPr wrap="none" anchor="ctr">
            <a:spAutoFit/>
          </a:bodyPr>
          <a:lstStyle/>
          <a:p>
            <a:br>
              <a:rPr lang="et-EE" altLang="et-EE" sz="1200">
                <a:latin typeface="Times New Roman" pitchFamily="18" charset="0"/>
                <a:ea typeface="Calibri" pitchFamily="34" charset="0"/>
                <a:cs typeface="Times New Roman" pitchFamily="18" charset="0"/>
              </a:rPr>
            </a:br>
            <a:endParaRPr lang="et-EE" altLang="et-EE">
              <a:ea typeface="Calibri" pitchFamily="34" charset="0"/>
              <a:cs typeface="Times New Roman" pitchFamily="18" charset="0"/>
            </a:endParaRPr>
          </a:p>
        </p:txBody>
      </p:sp>
      <p:sp>
        <p:nvSpPr>
          <p:cNvPr id="3" name="Rectangle 2"/>
          <p:cNvSpPr/>
          <p:nvPr/>
        </p:nvSpPr>
        <p:spPr>
          <a:xfrm>
            <a:off x="589684" y="342809"/>
            <a:ext cx="11268363" cy="5149102"/>
          </a:xfrm>
          <a:prstGeom prst="rect">
            <a:avLst/>
          </a:prstGeom>
        </p:spPr>
        <p:txBody>
          <a:bodyPr wrap="square">
            <a:spAutoFit/>
          </a:bodyPr>
          <a:lstStyle/>
          <a:p>
            <a:pPr algn="just">
              <a:lnSpc>
                <a:spcPct val="115000"/>
              </a:lnSpc>
              <a:spcBef>
                <a:spcPts val="600"/>
              </a:spcBef>
              <a:spcAft>
                <a:spcPts val="0"/>
              </a:spcAft>
            </a:pPr>
            <a:r>
              <a:rPr lang="et-EE" sz="2200" b="1" kern="50" dirty="0">
                <a:latin typeface="Bookman Old Style" panose="02050604050505020204" pitchFamily="18" charset="0"/>
                <a:ea typeface="Times New Roman" panose="02020603050405020304" pitchFamily="18" charset="0"/>
              </a:rPr>
              <a:t>Kulukeskuste </a:t>
            </a:r>
            <a:r>
              <a:rPr lang="et-EE" sz="2200" b="1" i="1" kern="50" dirty="0">
                <a:latin typeface="Bookman Old Style" panose="02050604050505020204" pitchFamily="18" charset="0"/>
                <a:ea typeface="Times New Roman" panose="02020603050405020304" pitchFamily="18" charset="0"/>
              </a:rPr>
              <a:t>(cost centre) </a:t>
            </a:r>
            <a:r>
              <a:rPr lang="et-EE" sz="2200" kern="50" dirty="0">
                <a:latin typeface="Bookman Old Style" panose="02050604050505020204" pitchFamily="18" charset="0"/>
                <a:ea typeface="Times New Roman" panose="02020603050405020304" pitchFamily="18" charset="0"/>
              </a:rPr>
              <a:t>moodustamine</a:t>
            </a:r>
          </a:p>
          <a:p>
            <a:pPr algn="just">
              <a:lnSpc>
                <a:spcPct val="115000"/>
              </a:lnSpc>
              <a:spcBef>
                <a:spcPts val="600"/>
              </a:spcBef>
              <a:spcAft>
                <a:spcPts val="0"/>
              </a:spcAft>
            </a:pPr>
            <a:r>
              <a:rPr lang="et-EE" sz="2200" kern="50" dirty="0">
                <a:latin typeface="Bookman Old Style" panose="02050604050505020204" pitchFamily="18" charset="0"/>
                <a:ea typeface="Times New Roman" panose="02020603050405020304" pitchFamily="18" charset="0"/>
              </a:rPr>
              <a:t> </a:t>
            </a:r>
          </a:p>
          <a:p>
            <a:pPr algn="just">
              <a:lnSpc>
                <a:spcPct val="115000"/>
              </a:lnSpc>
              <a:spcBef>
                <a:spcPts val="600"/>
              </a:spcBef>
              <a:spcAft>
                <a:spcPts val="0"/>
              </a:spcAft>
            </a:pPr>
            <a:r>
              <a:rPr lang="et-EE" sz="2200" kern="50" dirty="0">
                <a:latin typeface="Bookman Old Style" panose="02050604050505020204" pitchFamily="18" charset="0"/>
                <a:ea typeface="Times New Roman" panose="02020603050405020304" pitchFamily="18" charset="0"/>
              </a:rPr>
              <a:t>Kulukeskuseks võib olla tööliik, tellimus, toode, tootmisüksus, projekt, ettevõtte osakond jne. </a:t>
            </a:r>
          </a:p>
          <a:p>
            <a:pPr algn="just">
              <a:lnSpc>
                <a:spcPct val="115000"/>
              </a:lnSpc>
              <a:spcBef>
                <a:spcPts val="600"/>
              </a:spcBef>
              <a:spcAft>
                <a:spcPts val="0"/>
              </a:spcAft>
            </a:pPr>
            <a:r>
              <a:rPr lang="et-EE" sz="2200" kern="50" dirty="0">
                <a:latin typeface="Bookman Old Style" panose="02050604050505020204" pitchFamily="18" charset="0"/>
                <a:ea typeface="Times New Roman" panose="02020603050405020304" pitchFamily="18" charset="0"/>
              </a:rPr>
              <a:t>Kulukeskuse süsteem on rakendatav nii väikeettevõttes kui ka suurtes kontsernides. </a:t>
            </a:r>
          </a:p>
          <a:p>
            <a:pPr algn="just">
              <a:lnSpc>
                <a:spcPct val="115000"/>
              </a:lnSpc>
              <a:spcBef>
                <a:spcPts val="600"/>
              </a:spcBef>
              <a:spcAft>
                <a:spcPts val="0"/>
              </a:spcAft>
            </a:pPr>
            <a:r>
              <a:rPr lang="et-EE" sz="2200" kern="50" dirty="0">
                <a:latin typeface="Bookman Old Style" panose="02050604050505020204" pitchFamily="18" charset="0"/>
                <a:ea typeface="Times New Roman" panose="02020603050405020304" pitchFamily="18" charset="0"/>
              </a:rPr>
              <a:t>Kulukeskuste meetod võimaldab kulud kokku võtta vastavalt nende esinemisele. Kulude arvestus kulukeskuste lõikes näitab, millistes konkreetsetes punktides ettevõtte majandustegevuse protsessis kulud tekivad. </a:t>
            </a:r>
          </a:p>
          <a:p>
            <a:pPr algn="just">
              <a:lnSpc>
                <a:spcPct val="115000"/>
              </a:lnSpc>
              <a:spcBef>
                <a:spcPts val="600"/>
              </a:spcBef>
              <a:spcAft>
                <a:spcPts val="0"/>
              </a:spcAft>
            </a:pPr>
            <a:r>
              <a:rPr lang="et-EE" sz="2200" kern="50" dirty="0">
                <a:latin typeface="Bookman Old Style" panose="02050604050505020204" pitchFamily="18" charset="0"/>
                <a:ea typeface="Times New Roman" panose="02020603050405020304" pitchFamily="18" charset="0"/>
              </a:rPr>
              <a:t>Kulukeskusi võib vaadelda ka vastutusüksustena, mis tähendab, et ettevõte on jagatud allüksusteks, neist igaüks eesotsas üksuse juhiga vastutab neile püstitatud eesmärkide täitmise eest. </a:t>
            </a:r>
            <a:endParaRPr lang="et-EE" sz="2200" kern="50" dirty="0">
              <a:effectLst/>
              <a:latin typeface="Bookman Old Style" panose="02050604050505020204" pitchFamily="18" charset="0"/>
              <a:ea typeface="Lucida Sans Unicode" panose="020B0602030504020204" pitchFamily="34" charset="0"/>
            </a:endParaRPr>
          </a:p>
        </p:txBody>
      </p:sp>
    </p:spTree>
    <p:extLst>
      <p:ext uri="{BB962C8B-B14F-4D97-AF65-F5344CB8AC3E}">
        <p14:creationId xmlns:p14="http://schemas.microsoft.com/office/powerpoint/2010/main" val="1163136349"/>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4"/>
          <p:cNvSpPr>
            <a:spLocks noGrp="1"/>
          </p:cNvSpPr>
          <p:nvPr>
            <p:ph idx="1"/>
          </p:nvPr>
        </p:nvSpPr>
        <p:spPr>
          <a:xfrm>
            <a:off x="277091" y="1041904"/>
            <a:ext cx="11730182" cy="4589463"/>
          </a:xfrm>
        </p:spPr>
        <p:txBody>
          <a:bodyPr>
            <a:normAutofit/>
          </a:bodyPr>
          <a:lstStyle/>
          <a:p>
            <a:pPr algn="just">
              <a:buFont typeface="Wingdings" pitchFamily="2" charset="2"/>
              <a:buChar char="Ø"/>
            </a:pPr>
            <a:r>
              <a:rPr lang="et-EE" altLang="et-EE" sz="2400" dirty="0">
                <a:latin typeface="Bookman Old Style" pitchFamily="18" charset="0"/>
                <a:cs typeface="Arial" charset="0"/>
              </a:rPr>
              <a:t>Üldstrateegia ja pikaajaliste plaanide formuleerimine (uute toodete väljaarendamine, investeeringute planeerimine, äriplaani tasuvusarvutused)</a:t>
            </a:r>
          </a:p>
          <a:p>
            <a:pPr algn="just">
              <a:buFont typeface="Wingdings" pitchFamily="2" charset="2"/>
              <a:buChar char="Ø"/>
            </a:pPr>
            <a:endParaRPr lang="et-EE" altLang="et-EE" sz="2400" dirty="0">
              <a:latin typeface="Bookman Old Style" pitchFamily="18" charset="0"/>
              <a:cs typeface="Arial" charset="0"/>
            </a:endParaRPr>
          </a:p>
          <a:p>
            <a:pPr algn="just">
              <a:buFont typeface="Wingdings" pitchFamily="2" charset="2"/>
              <a:buChar char="Ø"/>
            </a:pPr>
            <a:r>
              <a:rPr lang="et-EE" altLang="et-EE" sz="2400" dirty="0">
                <a:latin typeface="Bookman Old Style" pitchFamily="18" charset="0"/>
                <a:cs typeface="Arial" charset="0"/>
              </a:rPr>
              <a:t>Ressursside jaotamise ja ümberkujundamise otsused (toodete ja klientide analüüs, lühiajaline planeerimine, hinnakujundus, rentaablusanalüüsid)</a:t>
            </a:r>
          </a:p>
          <a:p>
            <a:pPr algn="just">
              <a:buFont typeface="Wingdings" pitchFamily="2" charset="2"/>
              <a:buChar char="Ø"/>
            </a:pPr>
            <a:endParaRPr lang="et-EE" altLang="et-EE" sz="2400" dirty="0">
              <a:latin typeface="Bookman Old Style" pitchFamily="18" charset="0"/>
              <a:cs typeface="Arial" charset="0"/>
            </a:endParaRPr>
          </a:p>
          <a:p>
            <a:pPr algn="just">
              <a:buFont typeface="Wingdings" pitchFamily="2" charset="2"/>
              <a:buChar char="Ø"/>
            </a:pPr>
            <a:r>
              <a:rPr lang="et-EE" altLang="et-EE" sz="2400" dirty="0">
                <a:latin typeface="Bookman Old Style" pitchFamily="18" charset="0"/>
                <a:cs typeface="Arial" charset="0"/>
              </a:rPr>
              <a:t>Kulude planeerimine ja kontroll toodete, projektide, allüksuste lõikes</a:t>
            </a:r>
          </a:p>
          <a:p>
            <a:pPr algn="just">
              <a:buFont typeface="Wingdings" pitchFamily="2" charset="2"/>
              <a:buChar char="Ø"/>
            </a:pPr>
            <a:endParaRPr lang="et-EE" altLang="et-EE" sz="2400" dirty="0">
              <a:latin typeface="Bookman Old Style" pitchFamily="18" charset="0"/>
              <a:cs typeface="Arial" charset="0"/>
            </a:endParaRPr>
          </a:p>
          <a:p>
            <a:pPr algn="just">
              <a:buFont typeface="Wingdings" pitchFamily="2" charset="2"/>
              <a:buChar char="Ø"/>
            </a:pPr>
            <a:r>
              <a:rPr lang="et-EE" altLang="et-EE" sz="2400" dirty="0">
                <a:latin typeface="Bookman Old Style" pitchFamily="18" charset="0"/>
                <a:cs typeface="Arial" charset="0"/>
              </a:rPr>
              <a:t>Tehingute tulemuslikkuse mõõtmine ja töötajate hindamine (tegelike ja eelarvestatud tulemuste võrdlemine)</a:t>
            </a:r>
          </a:p>
          <a:p>
            <a:pPr algn="just">
              <a:buFont typeface="Wingdings" pitchFamily="2" charset="2"/>
              <a:buChar char="Ø"/>
            </a:pPr>
            <a:endParaRPr lang="et-EE" altLang="et-EE" sz="2400" dirty="0">
              <a:latin typeface="Bookman Old Style" pitchFamily="18" charset="0"/>
              <a:cs typeface="Arial" charset="0"/>
            </a:endParaRPr>
          </a:p>
        </p:txBody>
      </p:sp>
      <p:sp>
        <p:nvSpPr>
          <p:cNvPr id="10243" name="Rectangle 5"/>
          <p:cNvSpPr>
            <a:spLocks noChangeArrowheads="1"/>
          </p:cNvSpPr>
          <p:nvPr/>
        </p:nvSpPr>
        <p:spPr bwMode="auto">
          <a:xfrm>
            <a:off x="0" y="0"/>
            <a:ext cx="12192000" cy="523220"/>
          </a:xfrm>
          <a:prstGeom prst="rect">
            <a:avLst/>
          </a:prstGeom>
          <a:noFill/>
          <a:ln w="9525">
            <a:noFill/>
            <a:miter lim="800000"/>
            <a:headEnd/>
            <a:tailEnd/>
          </a:ln>
        </p:spPr>
        <p:txBody>
          <a:bodyPr>
            <a:spAutoFit/>
          </a:bodyPr>
          <a:lstStyle/>
          <a:p>
            <a:pPr algn="ctr" eaLnBrk="1" hangingPunct="1"/>
            <a:r>
              <a:rPr lang="et-EE" altLang="et-EE" sz="2800" b="1" dirty="0">
                <a:solidFill>
                  <a:srgbClr val="00B050"/>
                </a:solidFill>
                <a:latin typeface="Bookman Old Style" pitchFamily="18" charset="0"/>
              </a:rPr>
              <a:t>Juhtimisarvestuse valdkonnad</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4840" y="27447"/>
            <a:ext cx="10860258" cy="773011"/>
          </a:xfrm>
        </p:spPr>
        <p:txBody>
          <a:bodyPr>
            <a:noAutofit/>
          </a:bodyPr>
          <a:lstStyle/>
          <a:p>
            <a:pPr algn="ctr"/>
            <a:r>
              <a:rPr lang="et-EE" sz="3200" b="1" dirty="0">
                <a:solidFill>
                  <a:srgbClr val="00B050"/>
                </a:solidFill>
                <a:latin typeface="Bookman Old Style" panose="02050604050505020204" pitchFamily="18" charset="0"/>
              </a:rPr>
              <a:t>Näide. Kuluarvestussüsteem väikeettevõttes Leigri Puit OÜ </a:t>
            </a:r>
            <a:endParaRPr lang="en-US" sz="3200" b="1" dirty="0">
              <a:solidFill>
                <a:srgbClr val="00B050"/>
              </a:solidFill>
              <a:latin typeface="Bookman Old Style" panose="02050604050505020204" pitchFamily="18" charset="0"/>
            </a:endParaRPr>
          </a:p>
        </p:txBody>
      </p:sp>
      <p:sp>
        <p:nvSpPr>
          <p:cNvPr id="8" name="Rectangle 7"/>
          <p:cNvSpPr/>
          <p:nvPr/>
        </p:nvSpPr>
        <p:spPr>
          <a:xfrm>
            <a:off x="109135" y="4662260"/>
            <a:ext cx="1971947" cy="10603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2400" dirty="0">
                <a:latin typeface="Bookman Old Style" panose="02050604050505020204" pitchFamily="18" charset="0"/>
              </a:rPr>
              <a:t>Eritellimus-mööbel</a:t>
            </a:r>
            <a:endParaRPr lang="en-US" sz="2400" dirty="0">
              <a:latin typeface="Bookman Old Style" panose="02050604050505020204" pitchFamily="18" charset="0"/>
            </a:endParaRPr>
          </a:p>
        </p:txBody>
      </p:sp>
      <p:sp>
        <p:nvSpPr>
          <p:cNvPr id="9" name="Rectangle 8"/>
          <p:cNvSpPr/>
          <p:nvPr/>
        </p:nvSpPr>
        <p:spPr>
          <a:xfrm>
            <a:off x="7980777" y="2413662"/>
            <a:ext cx="1971947" cy="1060315"/>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t-EE" sz="2400" dirty="0">
                <a:latin typeface="Bookman Old Style" panose="02050604050505020204" pitchFamily="18" charset="0"/>
              </a:rPr>
              <a:t>Puidubutiik</a:t>
            </a:r>
            <a:endParaRPr lang="en-US" sz="2400" dirty="0">
              <a:latin typeface="Bookman Old Style" panose="02050604050505020204" pitchFamily="18" charset="0"/>
            </a:endParaRPr>
          </a:p>
        </p:txBody>
      </p:sp>
      <p:sp>
        <p:nvSpPr>
          <p:cNvPr id="14" name="Rectangle 13"/>
          <p:cNvSpPr/>
          <p:nvPr/>
        </p:nvSpPr>
        <p:spPr>
          <a:xfrm>
            <a:off x="109136" y="3418618"/>
            <a:ext cx="1971947" cy="10603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2400" dirty="0">
                <a:latin typeface="Bookman Old Style" panose="02050604050505020204" pitchFamily="18" charset="0"/>
              </a:rPr>
              <a:t>Terrasside ehitus</a:t>
            </a:r>
            <a:endParaRPr lang="en-US" sz="2400" dirty="0">
              <a:latin typeface="Bookman Old Style" panose="02050604050505020204" pitchFamily="18" charset="0"/>
            </a:endParaRPr>
          </a:p>
        </p:txBody>
      </p:sp>
      <p:sp>
        <p:nvSpPr>
          <p:cNvPr id="15" name="Rectangle 14"/>
          <p:cNvSpPr/>
          <p:nvPr/>
        </p:nvSpPr>
        <p:spPr>
          <a:xfrm>
            <a:off x="3149083" y="3458041"/>
            <a:ext cx="1971947" cy="10603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2400" dirty="0">
                <a:latin typeface="Bookman Old Style" panose="02050604050505020204" pitchFamily="18" charset="0"/>
              </a:rPr>
              <a:t>Saunade ehitus</a:t>
            </a:r>
            <a:endParaRPr lang="en-US" sz="2400" dirty="0">
              <a:latin typeface="Bookman Old Style" panose="02050604050505020204" pitchFamily="18" charset="0"/>
            </a:endParaRPr>
          </a:p>
        </p:txBody>
      </p:sp>
      <p:sp>
        <p:nvSpPr>
          <p:cNvPr id="16" name="Rectangle 15"/>
          <p:cNvSpPr/>
          <p:nvPr/>
        </p:nvSpPr>
        <p:spPr>
          <a:xfrm>
            <a:off x="3145046" y="4693409"/>
            <a:ext cx="1971947" cy="10603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2400" dirty="0" err="1">
                <a:latin typeface="Bookman Old Style" panose="02050604050505020204" pitchFamily="18" charset="0"/>
              </a:rPr>
              <a:t>Eritelimus</a:t>
            </a:r>
            <a:r>
              <a:rPr lang="et-EE" sz="2400" dirty="0">
                <a:latin typeface="Bookman Old Style" panose="02050604050505020204" pitchFamily="18" charset="0"/>
              </a:rPr>
              <a:t>- mööbel</a:t>
            </a:r>
            <a:endParaRPr lang="en-US" sz="2400" dirty="0">
              <a:latin typeface="Bookman Old Style" panose="02050604050505020204" pitchFamily="18" charset="0"/>
            </a:endParaRPr>
          </a:p>
        </p:txBody>
      </p:sp>
      <p:sp>
        <p:nvSpPr>
          <p:cNvPr id="17" name="Title 1"/>
          <p:cNvSpPr txBox="1">
            <a:spLocks/>
          </p:cNvSpPr>
          <p:nvPr/>
        </p:nvSpPr>
        <p:spPr>
          <a:xfrm>
            <a:off x="0" y="774490"/>
            <a:ext cx="4648200" cy="773011"/>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t-EE" sz="2800" dirty="0">
                <a:latin typeface="Bookman Old Style" panose="02050604050505020204" pitchFamily="18" charset="0"/>
              </a:rPr>
              <a:t>Ettevõtte struktuur</a:t>
            </a:r>
            <a:endParaRPr lang="en-US" sz="2800" dirty="0">
              <a:latin typeface="Bookman Old Style" panose="02050604050505020204" pitchFamily="18" charset="0"/>
            </a:endParaRPr>
          </a:p>
        </p:txBody>
      </p:sp>
      <p:sp>
        <p:nvSpPr>
          <p:cNvPr id="18" name="Rectangle 17"/>
          <p:cNvSpPr/>
          <p:nvPr/>
        </p:nvSpPr>
        <p:spPr>
          <a:xfrm>
            <a:off x="1630239" y="2280289"/>
            <a:ext cx="1971947" cy="1060315"/>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t-EE" sz="2400" dirty="0">
                <a:latin typeface="Bookman Old Style" panose="02050604050505020204" pitchFamily="18" charset="0"/>
              </a:rPr>
              <a:t>LEIGRI PUUKODA</a:t>
            </a:r>
            <a:endParaRPr lang="en-US" sz="2400" dirty="0">
              <a:latin typeface="Bookman Old Style" panose="02050604050505020204" pitchFamily="18" charset="0"/>
            </a:endParaRPr>
          </a:p>
        </p:txBody>
      </p:sp>
      <p:sp>
        <p:nvSpPr>
          <p:cNvPr id="19" name="Rectangle 18"/>
          <p:cNvSpPr/>
          <p:nvPr/>
        </p:nvSpPr>
        <p:spPr>
          <a:xfrm>
            <a:off x="4648200" y="1377881"/>
            <a:ext cx="2738120" cy="1060315"/>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t-EE" sz="2800" dirty="0">
                <a:latin typeface="Bookman Old Style" panose="02050604050505020204" pitchFamily="18" charset="0"/>
              </a:rPr>
              <a:t>Leigri Puit OÜ </a:t>
            </a:r>
            <a:endParaRPr lang="en-US" sz="2800" dirty="0">
              <a:latin typeface="Bookman Old Style" panose="02050604050505020204" pitchFamily="18" charset="0"/>
            </a:endParaRPr>
          </a:p>
        </p:txBody>
      </p:sp>
      <p:cxnSp>
        <p:nvCxnSpPr>
          <p:cNvPr id="21" name="Straight Arrow Connector 20"/>
          <p:cNvCxnSpPr/>
          <p:nvPr/>
        </p:nvCxnSpPr>
        <p:spPr>
          <a:xfrm flipH="1">
            <a:off x="3230188" y="1462552"/>
            <a:ext cx="1297930" cy="457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7520152" y="1479188"/>
            <a:ext cx="953311" cy="5302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0D33234D-42C8-48D4-8312-9357159C16DE}"/>
              </a:ext>
            </a:extLst>
          </p:cNvPr>
          <p:cNvSpPr/>
          <p:nvPr/>
        </p:nvSpPr>
        <p:spPr>
          <a:xfrm>
            <a:off x="7084903" y="4071593"/>
            <a:ext cx="1971947" cy="1060315"/>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t-EE" sz="2400" dirty="0">
                <a:latin typeface="Bookman Old Style" panose="02050604050505020204" pitchFamily="18" charset="0"/>
              </a:rPr>
              <a:t>E-POOD Puidubutiik</a:t>
            </a:r>
            <a:endParaRPr lang="en-US" sz="2400" dirty="0">
              <a:latin typeface="Bookman Old Style" panose="02050604050505020204" pitchFamily="18" charset="0"/>
            </a:endParaRPr>
          </a:p>
        </p:txBody>
      </p:sp>
      <p:sp>
        <p:nvSpPr>
          <p:cNvPr id="20" name="Rectangle 19">
            <a:extLst>
              <a:ext uri="{FF2B5EF4-FFF2-40B4-BE49-F238E27FC236}">
                <a16:creationId xmlns:a16="http://schemas.microsoft.com/office/drawing/2014/main" id="{180DD3EA-6258-48A3-87B7-8688FE12B206}"/>
              </a:ext>
            </a:extLst>
          </p:cNvPr>
          <p:cNvSpPr/>
          <p:nvPr/>
        </p:nvSpPr>
        <p:spPr>
          <a:xfrm>
            <a:off x="9614549" y="4108856"/>
            <a:ext cx="1971947" cy="1060315"/>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t-EE" sz="2400" dirty="0">
                <a:latin typeface="Bookman Old Style" panose="02050604050505020204" pitchFamily="18" charset="0"/>
              </a:rPr>
              <a:t>SALONG Puidubutiik</a:t>
            </a:r>
            <a:endParaRPr lang="en-US" sz="2400" dirty="0">
              <a:latin typeface="Bookman Old Style" panose="02050604050505020204" pitchFamily="18" charset="0"/>
            </a:endParaRPr>
          </a:p>
        </p:txBody>
      </p:sp>
      <p:sp>
        <p:nvSpPr>
          <p:cNvPr id="22" name="Rectangle 21">
            <a:extLst>
              <a:ext uri="{FF2B5EF4-FFF2-40B4-BE49-F238E27FC236}">
                <a16:creationId xmlns:a16="http://schemas.microsoft.com/office/drawing/2014/main" id="{96B128FE-B822-486D-88DF-2589B1F5C66F}"/>
              </a:ext>
            </a:extLst>
          </p:cNvPr>
          <p:cNvSpPr/>
          <p:nvPr/>
        </p:nvSpPr>
        <p:spPr>
          <a:xfrm>
            <a:off x="1455985" y="5784873"/>
            <a:ext cx="1971947" cy="10603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2400" dirty="0" err="1">
                <a:latin typeface="Bookman Old Style" panose="02050604050505020204" pitchFamily="18" charset="0"/>
              </a:rPr>
              <a:t>Eritelimus</a:t>
            </a:r>
            <a:r>
              <a:rPr lang="et-EE" sz="2400" dirty="0">
                <a:latin typeface="Bookman Old Style" panose="02050604050505020204" pitchFamily="18" charset="0"/>
              </a:rPr>
              <a:t>- mööbel</a:t>
            </a:r>
            <a:endParaRPr lang="en-US" sz="2400" dirty="0">
              <a:latin typeface="Bookman Old Style" panose="02050604050505020204" pitchFamily="18" charset="0"/>
            </a:endParaRPr>
          </a:p>
        </p:txBody>
      </p:sp>
    </p:spTree>
    <p:extLst>
      <p:ext uri="{BB962C8B-B14F-4D97-AF65-F5344CB8AC3E}">
        <p14:creationId xmlns:p14="http://schemas.microsoft.com/office/powerpoint/2010/main" val="18690589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986" y="11186"/>
            <a:ext cx="12132013" cy="466023"/>
          </a:xfrm>
        </p:spPr>
        <p:txBody>
          <a:bodyPr>
            <a:normAutofit fontScale="90000"/>
          </a:bodyPr>
          <a:lstStyle/>
          <a:p>
            <a:pPr algn="ctr"/>
            <a:r>
              <a:rPr lang="et-EE" sz="2800" dirty="0">
                <a:latin typeface="Bookman Old Style" panose="02050604050505020204" pitchFamily="18" charset="0"/>
              </a:rPr>
              <a:t>Näide: kuluarvestussüsteem väikeettevõttes Leigri Puit OÜ</a:t>
            </a:r>
            <a:endParaRPr lang="en-US" sz="2800" dirty="0">
              <a:latin typeface="Bookman Old Style" panose="02050604050505020204" pitchFamily="18" charset="0"/>
            </a:endParaRPr>
          </a:p>
        </p:txBody>
      </p:sp>
      <p:sp>
        <p:nvSpPr>
          <p:cNvPr id="8" name="Rectangle 7"/>
          <p:cNvSpPr/>
          <p:nvPr/>
        </p:nvSpPr>
        <p:spPr>
          <a:xfrm>
            <a:off x="202228" y="4609969"/>
            <a:ext cx="3062591" cy="1060315"/>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t-EE" sz="2400" dirty="0">
                <a:latin typeface="Bookman Old Style" panose="02050604050505020204" pitchFamily="18" charset="0"/>
              </a:rPr>
              <a:t>Eritellimusmööbel</a:t>
            </a:r>
            <a:endParaRPr lang="en-US" sz="2400" dirty="0">
              <a:latin typeface="Bookman Old Style" panose="02050604050505020204" pitchFamily="18" charset="0"/>
            </a:endParaRPr>
          </a:p>
        </p:txBody>
      </p:sp>
      <p:sp>
        <p:nvSpPr>
          <p:cNvPr id="9" name="Rectangle 8"/>
          <p:cNvSpPr/>
          <p:nvPr/>
        </p:nvSpPr>
        <p:spPr>
          <a:xfrm>
            <a:off x="7771540" y="986007"/>
            <a:ext cx="3480881" cy="612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t-EE" sz="2400" dirty="0">
                <a:latin typeface="Bookman Old Style" panose="02050604050505020204" pitchFamily="18" charset="0"/>
              </a:rPr>
              <a:t>PUIDUBUTIIK</a:t>
            </a:r>
            <a:endParaRPr lang="en-US" sz="2400" dirty="0">
              <a:latin typeface="Bookman Old Style" panose="02050604050505020204" pitchFamily="18" charset="0"/>
            </a:endParaRPr>
          </a:p>
        </p:txBody>
      </p:sp>
      <p:sp>
        <p:nvSpPr>
          <p:cNvPr id="14" name="Rectangle 13"/>
          <p:cNvSpPr/>
          <p:nvPr/>
        </p:nvSpPr>
        <p:spPr>
          <a:xfrm>
            <a:off x="142240" y="2116679"/>
            <a:ext cx="3122579" cy="1060315"/>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t-EE" sz="2400" dirty="0">
                <a:latin typeface="Bookman Old Style" panose="02050604050505020204" pitchFamily="18" charset="0"/>
              </a:rPr>
              <a:t>Terrassid</a:t>
            </a:r>
            <a:endParaRPr lang="en-US" sz="2400" dirty="0">
              <a:latin typeface="Bookman Old Style" panose="02050604050505020204" pitchFamily="18" charset="0"/>
            </a:endParaRPr>
          </a:p>
        </p:txBody>
      </p:sp>
      <p:sp>
        <p:nvSpPr>
          <p:cNvPr id="15" name="Rectangle 14"/>
          <p:cNvSpPr/>
          <p:nvPr/>
        </p:nvSpPr>
        <p:spPr>
          <a:xfrm>
            <a:off x="158235" y="3323152"/>
            <a:ext cx="3122579" cy="1060315"/>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t-EE" sz="2400" dirty="0">
                <a:latin typeface="Bookman Old Style" panose="02050604050505020204" pitchFamily="18" charset="0"/>
              </a:rPr>
              <a:t>Saunad</a:t>
            </a:r>
            <a:endParaRPr lang="en-US" sz="2400" dirty="0">
              <a:latin typeface="Bookman Old Style" panose="02050604050505020204" pitchFamily="18" charset="0"/>
            </a:endParaRPr>
          </a:p>
        </p:txBody>
      </p:sp>
      <p:sp>
        <p:nvSpPr>
          <p:cNvPr id="13" name="Rectangle 12"/>
          <p:cNvSpPr/>
          <p:nvPr/>
        </p:nvSpPr>
        <p:spPr>
          <a:xfrm>
            <a:off x="4564703" y="554025"/>
            <a:ext cx="3122578" cy="360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t-EE" sz="2400" i="1" dirty="0">
                <a:latin typeface="Bookman Old Style" panose="02050604050505020204" pitchFamily="18" charset="0"/>
              </a:rPr>
              <a:t>KULUKESKUSED:</a:t>
            </a:r>
            <a:endParaRPr lang="en-US" sz="2400" i="1" dirty="0">
              <a:latin typeface="Bookman Old Style" panose="02050604050505020204" pitchFamily="18" charset="0"/>
            </a:endParaRPr>
          </a:p>
        </p:txBody>
      </p:sp>
      <p:sp>
        <p:nvSpPr>
          <p:cNvPr id="17" name="Rectangle 16"/>
          <p:cNvSpPr/>
          <p:nvPr/>
        </p:nvSpPr>
        <p:spPr>
          <a:xfrm>
            <a:off x="3717690" y="2137225"/>
            <a:ext cx="3281464" cy="10441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t-EE" sz="2400" b="1" dirty="0">
                <a:solidFill>
                  <a:srgbClr val="00B050"/>
                </a:solidFill>
                <a:latin typeface="Bookman Old Style" panose="02050604050505020204" pitchFamily="18" charset="0"/>
              </a:rPr>
              <a:t>Projekti nimetus</a:t>
            </a:r>
            <a:r>
              <a:rPr lang="et-EE" sz="2400" dirty="0">
                <a:latin typeface="Bookman Old Style" panose="02050604050505020204" pitchFamily="18" charset="0"/>
              </a:rPr>
              <a:t>:</a:t>
            </a:r>
          </a:p>
          <a:p>
            <a:pPr algn="ctr"/>
            <a:r>
              <a:rPr lang="et-EE" sz="2400" dirty="0">
                <a:latin typeface="Bookman Old Style" panose="02050604050505020204" pitchFamily="18" charset="0"/>
              </a:rPr>
              <a:t>Terrass Meremõisas</a:t>
            </a:r>
          </a:p>
          <a:p>
            <a:pPr algn="ctr"/>
            <a:r>
              <a:rPr lang="et-EE" sz="2400" dirty="0">
                <a:latin typeface="Bookman Old Style" panose="02050604050505020204" pitchFamily="18" charset="0"/>
              </a:rPr>
              <a:t>Terrass Laulasmaal</a:t>
            </a:r>
            <a:endParaRPr lang="en-US" sz="2400" dirty="0">
              <a:latin typeface="Bookman Old Style" panose="02050604050505020204" pitchFamily="18" charset="0"/>
            </a:endParaRPr>
          </a:p>
        </p:txBody>
      </p:sp>
      <p:sp>
        <p:nvSpPr>
          <p:cNvPr id="18" name="Rectangle 17"/>
          <p:cNvSpPr/>
          <p:nvPr/>
        </p:nvSpPr>
        <p:spPr>
          <a:xfrm>
            <a:off x="1591280" y="1730880"/>
            <a:ext cx="4504719" cy="22291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t-EE" sz="2400" i="1" dirty="0">
                <a:latin typeface="Bookman Old Style" panose="02050604050505020204" pitchFamily="18" charset="0"/>
              </a:rPr>
              <a:t>TULU- KULUKOHAD:</a:t>
            </a:r>
            <a:endParaRPr lang="en-US" sz="2400" i="1" dirty="0">
              <a:latin typeface="Bookman Old Style" panose="02050604050505020204" pitchFamily="18" charset="0"/>
            </a:endParaRPr>
          </a:p>
        </p:txBody>
      </p:sp>
      <p:sp>
        <p:nvSpPr>
          <p:cNvPr id="19" name="Rectangle 18"/>
          <p:cNvSpPr/>
          <p:nvPr/>
        </p:nvSpPr>
        <p:spPr>
          <a:xfrm>
            <a:off x="3672137" y="3344228"/>
            <a:ext cx="3275836" cy="106031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t-EE" sz="2400" b="1" dirty="0">
                <a:solidFill>
                  <a:srgbClr val="00B050"/>
                </a:solidFill>
                <a:latin typeface="Bookman Old Style" panose="02050604050505020204" pitchFamily="18" charset="0"/>
              </a:rPr>
              <a:t>Projekti nimetus</a:t>
            </a:r>
            <a:r>
              <a:rPr lang="et-EE" sz="2400" dirty="0">
                <a:latin typeface="Bookman Old Style" panose="02050604050505020204" pitchFamily="18" charset="0"/>
              </a:rPr>
              <a:t>:</a:t>
            </a:r>
          </a:p>
          <a:p>
            <a:pPr algn="ctr"/>
            <a:r>
              <a:rPr lang="et-EE" sz="2400" dirty="0">
                <a:latin typeface="Bookman Old Style" panose="02050604050505020204" pitchFamily="18" charset="0"/>
              </a:rPr>
              <a:t>Jüri saun</a:t>
            </a:r>
          </a:p>
          <a:p>
            <a:pPr algn="ctr"/>
            <a:r>
              <a:rPr lang="et-EE" sz="2400" dirty="0">
                <a:latin typeface="Bookman Old Style" panose="02050604050505020204" pitchFamily="18" charset="0"/>
              </a:rPr>
              <a:t>Mari leiliruum</a:t>
            </a:r>
          </a:p>
        </p:txBody>
      </p:sp>
      <p:sp>
        <p:nvSpPr>
          <p:cNvPr id="3" name="Rectangle 2"/>
          <p:cNvSpPr/>
          <p:nvPr/>
        </p:nvSpPr>
        <p:spPr>
          <a:xfrm>
            <a:off x="3717690" y="4862894"/>
            <a:ext cx="3128207" cy="83099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ctr"/>
            <a:r>
              <a:rPr lang="et-EE" sz="2400" b="1" dirty="0">
                <a:solidFill>
                  <a:srgbClr val="00B050"/>
                </a:solidFill>
                <a:latin typeface="Bookman Old Style" panose="02050604050505020204" pitchFamily="18" charset="0"/>
              </a:rPr>
              <a:t>Projekti nimetus: </a:t>
            </a:r>
          </a:p>
          <a:p>
            <a:pPr algn="ctr"/>
            <a:r>
              <a:rPr lang="et-EE" sz="2400" dirty="0">
                <a:latin typeface="Bookman Old Style" panose="02050604050505020204" pitchFamily="18" charset="0"/>
              </a:rPr>
              <a:t>Viimsi puhkekodu</a:t>
            </a:r>
          </a:p>
        </p:txBody>
      </p:sp>
      <p:sp>
        <p:nvSpPr>
          <p:cNvPr id="21" name="Rectangle 20"/>
          <p:cNvSpPr/>
          <p:nvPr/>
        </p:nvSpPr>
        <p:spPr>
          <a:xfrm>
            <a:off x="660884" y="813280"/>
            <a:ext cx="3182566" cy="6120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t-EE" sz="2400" dirty="0">
                <a:latin typeface="Bookman Old Style" panose="02050604050505020204" pitchFamily="18" charset="0"/>
              </a:rPr>
              <a:t>LEIGRI PUUKODA</a:t>
            </a:r>
            <a:endParaRPr lang="en-US" sz="2400" dirty="0">
              <a:latin typeface="Bookman Old Style" panose="02050604050505020204" pitchFamily="18" charset="0"/>
            </a:endParaRPr>
          </a:p>
        </p:txBody>
      </p:sp>
      <p:sp>
        <p:nvSpPr>
          <p:cNvPr id="24" name="Rectangle 23">
            <a:extLst>
              <a:ext uri="{FF2B5EF4-FFF2-40B4-BE49-F238E27FC236}">
                <a16:creationId xmlns:a16="http://schemas.microsoft.com/office/drawing/2014/main" id="{FD082B5C-7127-47AF-972D-331500D289B3}"/>
              </a:ext>
            </a:extLst>
          </p:cNvPr>
          <p:cNvSpPr/>
          <p:nvPr/>
        </p:nvSpPr>
        <p:spPr>
          <a:xfrm>
            <a:off x="7950690" y="3159021"/>
            <a:ext cx="3122579" cy="1060315"/>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t-EE" sz="2400" dirty="0">
                <a:latin typeface="Bookman Old Style" panose="02050604050505020204" pitchFamily="18" charset="0"/>
              </a:rPr>
              <a:t>ARTIKLI KLASSID</a:t>
            </a:r>
            <a:endParaRPr lang="en-US" sz="2400" dirty="0">
              <a:latin typeface="Bookman Old Style" panose="02050604050505020204" pitchFamily="18" charset="0"/>
            </a:endParaRPr>
          </a:p>
        </p:txBody>
      </p:sp>
      <p:sp>
        <p:nvSpPr>
          <p:cNvPr id="25" name="Rectangle 24">
            <a:extLst>
              <a:ext uri="{FF2B5EF4-FFF2-40B4-BE49-F238E27FC236}">
                <a16:creationId xmlns:a16="http://schemas.microsoft.com/office/drawing/2014/main" id="{4B0DAADE-31A6-4FAE-A493-E68A2EC69134}"/>
              </a:ext>
            </a:extLst>
          </p:cNvPr>
          <p:cNvSpPr/>
          <p:nvPr/>
        </p:nvSpPr>
        <p:spPr>
          <a:xfrm>
            <a:off x="7452025" y="1886494"/>
            <a:ext cx="2341389" cy="82442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t-EE" sz="2400" i="1" dirty="0">
                <a:latin typeface="Bookman Old Style" panose="02050604050505020204" pitchFamily="18" charset="0"/>
              </a:rPr>
              <a:t>KULUKOHAD (artiklid)</a:t>
            </a:r>
            <a:endParaRPr lang="en-US" sz="2400" i="1" dirty="0">
              <a:latin typeface="Bookman Old Style" panose="02050604050505020204" pitchFamily="18" charset="0"/>
            </a:endParaRPr>
          </a:p>
        </p:txBody>
      </p:sp>
      <p:sp>
        <p:nvSpPr>
          <p:cNvPr id="26" name="Rectangle 25">
            <a:extLst>
              <a:ext uri="{FF2B5EF4-FFF2-40B4-BE49-F238E27FC236}">
                <a16:creationId xmlns:a16="http://schemas.microsoft.com/office/drawing/2014/main" id="{E5B3F8AF-0EB0-4976-94BA-CAB8209C7D05}"/>
              </a:ext>
            </a:extLst>
          </p:cNvPr>
          <p:cNvSpPr/>
          <p:nvPr/>
        </p:nvSpPr>
        <p:spPr>
          <a:xfrm>
            <a:off x="9793414" y="1895440"/>
            <a:ext cx="2341389" cy="82442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t-EE" sz="2400" i="1" dirty="0">
                <a:latin typeface="Bookman Old Style" panose="02050604050505020204" pitchFamily="18" charset="0"/>
              </a:rPr>
              <a:t>KULUKOHAD (artiklid)</a:t>
            </a:r>
            <a:endParaRPr lang="en-US" sz="2400" i="1" dirty="0">
              <a:latin typeface="Bookman Old Style" panose="02050604050505020204" pitchFamily="18" charset="0"/>
            </a:endParaRPr>
          </a:p>
        </p:txBody>
      </p:sp>
      <p:sp>
        <p:nvSpPr>
          <p:cNvPr id="27" name="Rectangle 26">
            <a:extLst>
              <a:ext uri="{FF2B5EF4-FFF2-40B4-BE49-F238E27FC236}">
                <a16:creationId xmlns:a16="http://schemas.microsoft.com/office/drawing/2014/main" id="{4CC00CF7-CA13-42A9-A4CD-FAF164EC9024}"/>
              </a:ext>
            </a:extLst>
          </p:cNvPr>
          <p:cNvSpPr/>
          <p:nvPr/>
        </p:nvSpPr>
        <p:spPr>
          <a:xfrm>
            <a:off x="7771540" y="5558947"/>
            <a:ext cx="3667760" cy="1060315"/>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t-EE" sz="2400" dirty="0">
                <a:latin typeface="Bookman Old Style" panose="02050604050505020204" pitchFamily="18" charset="0"/>
              </a:rPr>
              <a:t>Reklaamikampaaniad</a:t>
            </a:r>
            <a:endParaRPr lang="en-US" sz="2400" dirty="0">
              <a:latin typeface="Bookman Old Style" panose="02050604050505020204" pitchFamily="18" charset="0"/>
            </a:endParaRPr>
          </a:p>
        </p:txBody>
      </p:sp>
    </p:spTree>
    <p:extLst>
      <p:ext uri="{BB962C8B-B14F-4D97-AF65-F5344CB8AC3E}">
        <p14:creationId xmlns:p14="http://schemas.microsoft.com/office/powerpoint/2010/main" val="3292736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986" y="11186"/>
            <a:ext cx="12132013" cy="466023"/>
          </a:xfrm>
        </p:spPr>
        <p:txBody>
          <a:bodyPr>
            <a:normAutofit fontScale="90000"/>
          </a:bodyPr>
          <a:lstStyle/>
          <a:p>
            <a:pPr algn="ctr"/>
            <a:r>
              <a:rPr lang="et-EE" sz="2800" dirty="0">
                <a:latin typeface="Bookman Old Style" panose="02050604050505020204" pitchFamily="18" charset="0"/>
              </a:rPr>
              <a:t>Näide: kuluarvestussüsteem väikeettevõttes Leigri Puit</a:t>
            </a:r>
            <a:endParaRPr lang="en-US" sz="2800" dirty="0">
              <a:latin typeface="Bookman Old Style" panose="02050604050505020204" pitchFamily="18" charset="0"/>
            </a:endParaRPr>
          </a:p>
        </p:txBody>
      </p:sp>
      <p:sp>
        <p:nvSpPr>
          <p:cNvPr id="24" name="Rectangle 23">
            <a:extLst>
              <a:ext uri="{FF2B5EF4-FFF2-40B4-BE49-F238E27FC236}">
                <a16:creationId xmlns:a16="http://schemas.microsoft.com/office/drawing/2014/main" id="{30230E50-05E2-4E6B-8E03-7E7A08576968}"/>
              </a:ext>
            </a:extLst>
          </p:cNvPr>
          <p:cNvSpPr/>
          <p:nvPr/>
        </p:nvSpPr>
        <p:spPr>
          <a:xfrm>
            <a:off x="934720" y="477210"/>
            <a:ext cx="9336066" cy="584777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t-EE" sz="2400" b="1" dirty="0">
                <a:latin typeface="Bookman Old Style" panose="02050604050505020204" pitchFamily="18" charset="0"/>
              </a:rPr>
              <a:t>KONTOPLAAN</a:t>
            </a:r>
          </a:p>
          <a:p>
            <a:r>
              <a:rPr lang="et-EE" sz="2400" dirty="0">
                <a:latin typeface="Bookman Old Style" panose="02050604050505020204" pitchFamily="18" charset="0"/>
              </a:rPr>
              <a:t>Tulud</a:t>
            </a:r>
          </a:p>
          <a:p>
            <a:pPr marL="342900" indent="-342900">
              <a:buAutoNum type="arabicPlain" startAt="3001"/>
            </a:pPr>
            <a:r>
              <a:rPr lang="et-EE" sz="2400" dirty="0">
                <a:latin typeface="Bookman Old Style" panose="02050604050505020204" pitchFamily="18" charset="0"/>
              </a:rPr>
              <a:t> Müügitulu </a:t>
            </a:r>
            <a:r>
              <a:rPr lang="et-EE" sz="2400" dirty="0" err="1">
                <a:latin typeface="Bookman Old Style" panose="02050604050505020204" pitchFamily="18" charset="0"/>
              </a:rPr>
              <a:t>Puidubutiigist</a:t>
            </a:r>
            <a:endParaRPr lang="et-EE" sz="2400" dirty="0">
              <a:latin typeface="Bookman Old Style" panose="02050604050505020204" pitchFamily="18" charset="0"/>
            </a:endParaRPr>
          </a:p>
          <a:p>
            <a:r>
              <a:rPr lang="et-EE" sz="2400" dirty="0">
                <a:latin typeface="Bookman Old Style" panose="02050604050505020204" pitchFamily="18" charset="0"/>
              </a:rPr>
              <a:t>3002 Müügitulu terrasside müügist</a:t>
            </a:r>
          </a:p>
          <a:p>
            <a:r>
              <a:rPr lang="et-EE" sz="2400" dirty="0">
                <a:latin typeface="Bookman Old Style" panose="02050604050505020204" pitchFamily="18" charset="0"/>
              </a:rPr>
              <a:t>3003 Müügitulu prügimajade müügist</a:t>
            </a:r>
          </a:p>
          <a:p>
            <a:r>
              <a:rPr lang="et-EE" sz="2400" dirty="0">
                <a:latin typeface="Bookman Old Style" panose="02050604050505020204" pitchFamily="18" charset="0"/>
              </a:rPr>
              <a:t>3004 Müügitulu eritellimusmööbli müügist</a:t>
            </a:r>
          </a:p>
          <a:p>
            <a:r>
              <a:rPr lang="et-EE" sz="2400" dirty="0">
                <a:latin typeface="Bookman Old Style" panose="02050604050505020204" pitchFamily="18" charset="0"/>
              </a:rPr>
              <a:t>3005 Müügitulu muudest puutöödest </a:t>
            </a:r>
          </a:p>
          <a:p>
            <a:r>
              <a:rPr lang="et-EE" sz="2400" dirty="0">
                <a:latin typeface="Bookman Old Style" panose="02050604050505020204" pitchFamily="18" charset="0"/>
              </a:rPr>
              <a:t>Kulud</a:t>
            </a:r>
          </a:p>
          <a:p>
            <a:r>
              <a:rPr lang="et-EE" sz="2400" dirty="0">
                <a:latin typeface="Bookman Old Style" panose="02050604050505020204" pitchFamily="18" charset="0"/>
              </a:rPr>
              <a:t>4001 Materjalikulu Puidubutiik toodetele</a:t>
            </a:r>
          </a:p>
          <a:p>
            <a:r>
              <a:rPr lang="et-EE" sz="2400" dirty="0">
                <a:latin typeface="Bookman Old Style" panose="02050604050505020204" pitchFamily="18" charset="0"/>
              </a:rPr>
              <a:t>4002 Materjalikulu terrassidele</a:t>
            </a:r>
          </a:p>
          <a:p>
            <a:r>
              <a:rPr lang="et-EE" sz="2400" dirty="0">
                <a:latin typeface="Bookman Old Style" panose="02050604050505020204" pitchFamily="18" charset="0"/>
              </a:rPr>
              <a:t>4003 Materjalikulu </a:t>
            </a:r>
            <a:r>
              <a:rPr lang="et-EE" sz="2400" dirty="0" err="1">
                <a:latin typeface="Bookman Old Style" panose="02050604050505020204" pitchFamily="18" charset="0"/>
              </a:rPr>
              <a:t>prügimaajdele</a:t>
            </a:r>
            <a:endParaRPr lang="et-EE" sz="2400" dirty="0">
              <a:latin typeface="Bookman Old Style" panose="02050604050505020204" pitchFamily="18" charset="0"/>
            </a:endParaRPr>
          </a:p>
          <a:p>
            <a:r>
              <a:rPr lang="et-EE" sz="2400" dirty="0">
                <a:latin typeface="Bookman Old Style" panose="02050604050505020204" pitchFamily="18" charset="0"/>
              </a:rPr>
              <a:t>4004 Tööliste palgad</a:t>
            </a:r>
          </a:p>
          <a:p>
            <a:r>
              <a:rPr lang="et-EE" sz="2400" dirty="0">
                <a:latin typeface="Bookman Old Style" panose="02050604050505020204" pitchFamily="18" charset="0"/>
              </a:rPr>
              <a:t>4005 Tööliste sotsmaksud</a:t>
            </a:r>
          </a:p>
          <a:p>
            <a:r>
              <a:rPr lang="et-EE" sz="2400" dirty="0">
                <a:latin typeface="Bookman Old Style" panose="02050604050505020204" pitchFamily="18" charset="0"/>
              </a:rPr>
              <a:t>4006 Tootmisjuhi palk</a:t>
            </a:r>
          </a:p>
          <a:p>
            <a:r>
              <a:rPr lang="et-EE" sz="2400" dirty="0">
                <a:latin typeface="Bookman Old Style" panose="02050604050505020204" pitchFamily="18" charset="0"/>
              </a:rPr>
              <a:t>4007 Tootmisjuhi sotsmaks</a:t>
            </a:r>
          </a:p>
        </p:txBody>
      </p:sp>
    </p:spTree>
    <p:extLst>
      <p:ext uri="{BB962C8B-B14F-4D97-AF65-F5344CB8AC3E}">
        <p14:creationId xmlns:p14="http://schemas.microsoft.com/office/powerpoint/2010/main" val="4253873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986" y="11186"/>
            <a:ext cx="12132013" cy="466023"/>
          </a:xfrm>
        </p:spPr>
        <p:txBody>
          <a:bodyPr>
            <a:normAutofit fontScale="90000"/>
          </a:bodyPr>
          <a:lstStyle/>
          <a:p>
            <a:pPr algn="ctr"/>
            <a:r>
              <a:rPr lang="et-EE" sz="2800" dirty="0">
                <a:latin typeface="Bookman Old Style" panose="02050604050505020204" pitchFamily="18" charset="0"/>
              </a:rPr>
              <a:t>Näide: kuluarvestussüsteem väikeettevõttes Leigri Puit OÜ</a:t>
            </a:r>
            <a:endParaRPr lang="en-US" sz="2800" dirty="0">
              <a:latin typeface="Bookman Old Style" panose="02050604050505020204" pitchFamily="18" charset="0"/>
            </a:endParaRPr>
          </a:p>
        </p:txBody>
      </p:sp>
      <p:sp>
        <p:nvSpPr>
          <p:cNvPr id="8" name="Rectangle 7"/>
          <p:cNvSpPr/>
          <p:nvPr/>
        </p:nvSpPr>
        <p:spPr>
          <a:xfrm>
            <a:off x="229355" y="5523682"/>
            <a:ext cx="5104645" cy="1060315"/>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t-EE" sz="2400" dirty="0" err="1">
                <a:latin typeface="Bookman Old Style" panose="02050604050505020204" pitchFamily="18" charset="0"/>
              </a:rPr>
              <a:t>Admin</a:t>
            </a:r>
            <a:r>
              <a:rPr lang="et-EE" sz="2400" dirty="0">
                <a:latin typeface="Bookman Old Style" panose="02050604050505020204" pitchFamily="18" charset="0"/>
              </a:rPr>
              <a:t>- ja müügipersonali tööjõukulud</a:t>
            </a:r>
            <a:endParaRPr lang="en-US" sz="2400" dirty="0">
              <a:latin typeface="Bookman Old Style" panose="02050604050505020204" pitchFamily="18" charset="0"/>
            </a:endParaRPr>
          </a:p>
        </p:txBody>
      </p:sp>
      <p:sp>
        <p:nvSpPr>
          <p:cNvPr id="9" name="Rectangle 8"/>
          <p:cNvSpPr/>
          <p:nvPr/>
        </p:nvSpPr>
        <p:spPr>
          <a:xfrm>
            <a:off x="7465387" y="2207809"/>
            <a:ext cx="3480881" cy="612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t-EE" sz="2400" dirty="0">
                <a:latin typeface="Bookman Old Style" panose="02050604050505020204" pitchFamily="18" charset="0"/>
              </a:rPr>
              <a:t>PUIDUBUTIIK</a:t>
            </a:r>
            <a:endParaRPr lang="en-US" sz="2400" dirty="0">
              <a:latin typeface="Bookman Old Style" panose="02050604050505020204" pitchFamily="18" charset="0"/>
            </a:endParaRPr>
          </a:p>
        </p:txBody>
      </p:sp>
      <p:sp>
        <p:nvSpPr>
          <p:cNvPr id="14" name="Rectangle 13"/>
          <p:cNvSpPr/>
          <p:nvPr/>
        </p:nvSpPr>
        <p:spPr>
          <a:xfrm>
            <a:off x="122673" y="2735367"/>
            <a:ext cx="5175765" cy="1060315"/>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t-EE" sz="2400" dirty="0">
                <a:latin typeface="Bookman Old Style" panose="02050604050505020204" pitchFamily="18" charset="0"/>
              </a:rPr>
              <a:t>Turunduskulud </a:t>
            </a:r>
            <a:endParaRPr lang="en-US" sz="2400" dirty="0">
              <a:latin typeface="Bookman Old Style" panose="02050604050505020204" pitchFamily="18" charset="0"/>
            </a:endParaRPr>
          </a:p>
        </p:txBody>
      </p:sp>
      <p:sp>
        <p:nvSpPr>
          <p:cNvPr id="15" name="Rectangle 14"/>
          <p:cNvSpPr/>
          <p:nvPr/>
        </p:nvSpPr>
        <p:spPr>
          <a:xfrm>
            <a:off x="122672" y="4185723"/>
            <a:ext cx="5175765" cy="1060315"/>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t-EE" sz="2400" dirty="0">
                <a:latin typeface="Bookman Old Style" panose="02050604050505020204" pitchFamily="18" charset="0"/>
              </a:rPr>
              <a:t>Ruumidega seotud kulud</a:t>
            </a:r>
            <a:endParaRPr lang="en-US" sz="2400" dirty="0">
              <a:latin typeface="Bookman Old Style" panose="02050604050505020204" pitchFamily="18" charset="0"/>
            </a:endParaRPr>
          </a:p>
        </p:txBody>
      </p:sp>
      <p:sp>
        <p:nvSpPr>
          <p:cNvPr id="18" name="Rectangle 17"/>
          <p:cNvSpPr/>
          <p:nvPr/>
        </p:nvSpPr>
        <p:spPr>
          <a:xfrm>
            <a:off x="6529040" y="1372895"/>
            <a:ext cx="4504719" cy="22291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t-EE" sz="2400" i="1" dirty="0">
                <a:latin typeface="Bookman Old Style" panose="02050604050505020204" pitchFamily="18" charset="0"/>
              </a:rPr>
              <a:t>KULUKOHAD:</a:t>
            </a:r>
            <a:endParaRPr lang="en-US" sz="2400" i="1" dirty="0">
              <a:latin typeface="Bookman Old Style" panose="02050604050505020204" pitchFamily="18" charset="0"/>
            </a:endParaRPr>
          </a:p>
        </p:txBody>
      </p:sp>
      <p:sp>
        <p:nvSpPr>
          <p:cNvPr id="20" name="Rectangle 19">
            <a:extLst>
              <a:ext uri="{FF2B5EF4-FFF2-40B4-BE49-F238E27FC236}">
                <a16:creationId xmlns:a16="http://schemas.microsoft.com/office/drawing/2014/main" id="{0CBC03F5-EE3F-446A-BCF4-D9BE57F8BB91}"/>
              </a:ext>
            </a:extLst>
          </p:cNvPr>
          <p:cNvSpPr/>
          <p:nvPr/>
        </p:nvSpPr>
        <p:spPr>
          <a:xfrm>
            <a:off x="158236" y="1584915"/>
            <a:ext cx="5175764" cy="72559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t-EE" sz="2400" dirty="0">
                <a:latin typeface="Bookman Old Style" panose="02050604050505020204" pitchFamily="18" charset="0"/>
              </a:rPr>
              <a:t>Raamatupidamiskontod</a:t>
            </a:r>
            <a:endParaRPr lang="en-US" sz="2400" dirty="0">
              <a:latin typeface="Bookman Old Style" panose="02050604050505020204" pitchFamily="18" charset="0"/>
            </a:endParaRPr>
          </a:p>
        </p:txBody>
      </p:sp>
      <p:sp>
        <p:nvSpPr>
          <p:cNvPr id="22" name="Rectangle 21">
            <a:extLst>
              <a:ext uri="{FF2B5EF4-FFF2-40B4-BE49-F238E27FC236}">
                <a16:creationId xmlns:a16="http://schemas.microsoft.com/office/drawing/2014/main" id="{82FC1630-B021-48A2-86A7-C5479B249442}"/>
              </a:ext>
            </a:extLst>
          </p:cNvPr>
          <p:cNvSpPr/>
          <p:nvPr/>
        </p:nvSpPr>
        <p:spPr>
          <a:xfrm>
            <a:off x="7465386" y="3501593"/>
            <a:ext cx="3480881" cy="612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t-EE" sz="2400" dirty="0">
                <a:latin typeface="Bookman Old Style" panose="02050604050505020204" pitchFamily="18" charset="0"/>
              </a:rPr>
              <a:t>PUUTÖÖD</a:t>
            </a:r>
            <a:endParaRPr lang="en-US" sz="2400" dirty="0">
              <a:latin typeface="Bookman Old Style" panose="02050604050505020204" pitchFamily="18" charset="0"/>
            </a:endParaRPr>
          </a:p>
        </p:txBody>
      </p:sp>
      <p:sp>
        <p:nvSpPr>
          <p:cNvPr id="23" name="Rectangle 22">
            <a:extLst>
              <a:ext uri="{FF2B5EF4-FFF2-40B4-BE49-F238E27FC236}">
                <a16:creationId xmlns:a16="http://schemas.microsoft.com/office/drawing/2014/main" id="{3C5765C8-C32D-4850-970C-447C37282C9B}"/>
              </a:ext>
            </a:extLst>
          </p:cNvPr>
          <p:cNvSpPr/>
          <p:nvPr/>
        </p:nvSpPr>
        <p:spPr>
          <a:xfrm>
            <a:off x="7465386" y="4795377"/>
            <a:ext cx="3480881" cy="612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t-EE" sz="2400" dirty="0">
                <a:latin typeface="Bookman Old Style" panose="02050604050505020204" pitchFamily="18" charset="0"/>
              </a:rPr>
              <a:t>PRÜGIMAJAD</a:t>
            </a:r>
            <a:endParaRPr lang="en-US" sz="2400" dirty="0">
              <a:latin typeface="Bookman Old Style" panose="02050604050505020204" pitchFamily="18" charset="0"/>
            </a:endParaRPr>
          </a:p>
        </p:txBody>
      </p:sp>
    </p:spTree>
    <p:extLst>
      <p:ext uri="{BB962C8B-B14F-4D97-AF65-F5344CB8AC3E}">
        <p14:creationId xmlns:p14="http://schemas.microsoft.com/office/powerpoint/2010/main" val="2283971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2032000" y="0"/>
            <a:ext cx="8737600" cy="523220"/>
          </a:xfrm>
          <a:prstGeom prst="rect">
            <a:avLst/>
          </a:prstGeom>
          <a:noFill/>
        </p:spPr>
        <p:txBody>
          <a:bodyPr>
            <a:spAutoFit/>
          </a:bodyPr>
          <a:lstStyle/>
          <a:p>
            <a:pPr algn="ctr" eaLnBrk="1" fontAlgn="auto" hangingPunct="1">
              <a:spcBef>
                <a:spcPts val="0"/>
              </a:spcBef>
              <a:spcAft>
                <a:spcPts val="0"/>
              </a:spcAft>
              <a:defRPr/>
            </a:pPr>
            <a:r>
              <a:rPr lang="et-EE" sz="2800" b="1" dirty="0">
                <a:solidFill>
                  <a:srgbClr val="0070C0"/>
                </a:solidFill>
                <a:effectLst>
                  <a:outerShdw blurRad="38100" dist="38100" dir="2700000" algn="tl">
                    <a:srgbClr val="000000">
                      <a:alpha val="43137"/>
                    </a:srgbClr>
                  </a:outerShdw>
                </a:effectLst>
                <a:latin typeface="Bookman Old Style" pitchFamily="18" charset="0"/>
                <a:cs typeface="+mn-cs"/>
              </a:rPr>
              <a:t>Finantsarvestus   </a:t>
            </a:r>
            <a:r>
              <a:rPr lang="et-EE" sz="2800" b="1" dirty="0">
                <a:solidFill>
                  <a:srgbClr val="0070C0"/>
                </a:solidFill>
                <a:effectLst>
                  <a:outerShdw blurRad="38100" dist="38100" dir="2700000" algn="tl">
                    <a:srgbClr val="000000">
                      <a:alpha val="43137"/>
                    </a:srgbClr>
                  </a:outerShdw>
                </a:effectLst>
                <a:latin typeface="Bookman Old Style" pitchFamily="18" charset="0"/>
              </a:rPr>
              <a:t>versus </a:t>
            </a:r>
            <a:r>
              <a:rPr lang="et-EE" sz="2800" b="1" dirty="0">
                <a:solidFill>
                  <a:srgbClr val="0070C0"/>
                </a:solidFill>
                <a:effectLst>
                  <a:outerShdw blurRad="38100" dist="38100" dir="2700000" algn="tl">
                    <a:srgbClr val="000000">
                      <a:alpha val="43137"/>
                    </a:srgbClr>
                  </a:outerShdw>
                </a:effectLst>
                <a:latin typeface="Bookman Old Style" pitchFamily="18" charset="0"/>
                <a:cs typeface="+mn-cs"/>
              </a:rPr>
              <a:t>juhtimisarvestus</a:t>
            </a:r>
          </a:p>
        </p:txBody>
      </p:sp>
      <p:sp>
        <p:nvSpPr>
          <p:cNvPr id="6147" name="Rectangle 10"/>
          <p:cNvSpPr>
            <a:spLocks noChangeArrowheads="1"/>
          </p:cNvSpPr>
          <p:nvPr/>
        </p:nvSpPr>
        <p:spPr bwMode="auto">
          <a:xfrm>
            <a:off x="0" y="-184666"/>
            <a:ext cx="184731" cy="369332"/>
          </a:xfrm>
          <a:prstGeom prst="rect">
            <a:avLst/>
          </a:prstGeom>
          <a:noFill/>
          <a:ln w="9525">
            <a:noFill/>
            <a:miter lim="800000"/>
            <a:headEnd/>
            <a:tailEnd/>
          </a:ln>
        </p:spPr>
        <p:txBody>
          <a:bodyPr wrap="none" anchor="ctr">
            <a:spAutoFit/>
          </a:bodyPr>
          <a:lstStyle/>
          <a:p>
            <a:pPr eaLnBrk="1" hangingPunct="1"/>
            <a:endParaRPr lang="et-EE" altLang="et-EE"/>
          </a:p>
        </p:txBody>
      </p:sp>
      <p:sp>
        <p:nvSpPr>
          <p:cNvPr id="19" name="Ümarnurkne ristkülik 18"/>
          <p:cNvSpPr/>
          <p:nvPr/>
        </p:nvSpPr>
        <p:spPr>
          <a:xfrm>
            <a:off x="1080655" y="871729"/>
            <a:ext cx="4257963" cy="847960"/>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t-EE" sz="2400" dirty="0">
                <a:solidFill>
                  <a:srgbClr val="002060"/>
                </a:solidFill>
                <a:effectLst>
                  <a:outerShdw blurRad="38100" dist="38100" dir="2700000" algn="tl">
                    <a:srgbClr val="000000">
                      <a:alpha val="43137"/>
                    </a:srgbClr>
                  </a:outerShdw>
                </a:effectLst>
                <a:latin typeface="Bookman Old Style" pitchFamily="18" charset="0"/>
              </a:rPr>
              <a:t>FINANTSARVESTUS</a:t>
            </a:r>
          </a:p>
        </p:txBody>
      </p:sp>
      <p:sp>
        <p:nvSpPr>
          <p:cNvPr id="21" name="Ümarnurkne ristkülik 20"/>
          <p:cNvSpPr/>
          <p:nvPr/>
        </p:nvSpPr>
        <p:spPr>
          <a:xfrm>
            <a:off x="6853383" y="871729"/>
            <a:ext cx="4285672" cy="918399"/>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t-EE" sz="2400" dirty="0">
                <a:solidFill>
                  <a:srgbClr val="002060"/>
                </a:solidFill>
                <a:effectLst>
                  <a:outerShdw blurRad="38100" dist="38100" dir="2700000" algn="tl">
                    <a:srgbClr val="000000">
                      <a:alpha val="43137"/>
                    </a:srgbClr>
                  </a:outerShdw>
                </a:effectLst>
                <a:latin typeface="Bookman Old Style" pitchFamily="18" charset="0"/>
              </a:rPr>
              <a:t>JUHTIMISARVESTUS</a:t>
            </a:r>
          </a:p>
        </p:txBody>
      </p:sp>
      <p:sp>
        <p:nvSpPr>
          <p:cNvPr id="17" name="TextBox 16"/>
          <p:cNvSpPr txBox="1"/>
          <p:nvPr/>
        </p:nvSpPr>
        <p:spPr>
          <a:xfrm>
            <a:off x="350981" y="2408421"/>
            <a:ext cx="5717309" cy="347787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285750" indent="-285750" algn="just">
              <a:buFont typeface="Wingdings" panose="05000000000000000000" pitchFamily="2" charset="2"/>
              <a:buChar char="Ø"/>
            </a:pPr>
            <a:r>
              <a:rPr lang="et-EE" sz="2000" dirty="0">
                <a:latin typeface="Bookman Old Style" pitchFamily="18" charset="0"/>
              </a:rPr>
              <a:t>Suunatud ettevõtte välistele infotarbijatele;</a:t>
            </a:r>
          </a:p>
          <a:p>
            <a:pPr marL="285750" indent="-285750" algn="just">
              <a:buFont typeface="Wingdings" panose="05000000000000000000" pitchFamily="2" charset="2"/>
              <a:buChar char="Ø"/>
            </a:pPr>
            <a:r>
              <a:rPr lang="et-EE" sz="2000" dirty="0">
                <a:latin typeface="Bookman Old Style" pitchFamily="18" charset="0"/>
              </a:rPr>
              <a:t>Väljundiks on finantsaruanded: bilanss, kasumiaruanne, rahavooaruanne; </a:t>
            </a:r>
          </a:p>
          <a:p>
            <a:pPr marL="285750" indent="-285750" algn="just">
              <a:buFont typeface="Wingdings" panose="05000000000000000000" pitchFamily="2" charset="2"/>
              <a:buChar char="Ø"/>
            </a:pPr>
            <a:r>
              <a:rPr lang="et-EE" sz="2000" dirty="0">
                <a:latin typeface="Bookman Old Style" pitchFamily="18" charset="0"/>
              </a:rPr>
              <a:t>Eesmärk on aidata ettevõttevälistel infotarbijatel teha laenuotsused;</a:t>
            </a:r>
          </a:p>
          <a:p>
            <a:pPr marL="285750" indent="-285750" algn="just">
              <a:buFont typeface="Wingdings" panose="05000000000000000000" pitchFamily="2" charset="2"/>
              <a:buChar char="Ø"/>
            </a:pPr>
            <a:r>
              <a:rPr lang="et-EE" sz="2000" dirty="0">
                <a:latin typeface="Bookman Old Style" pitchFamily="18" charset="0"/>
              </a:rPr>
              <a:t>Kajastab minevikku;</a:t>
            </a:r>
          </a:p>
          <a:p>
            <a:pPr marL="285750" indent="-285750" algn="just">
              <a:buFont typeface="Wingdings" panose="05000000000000000000" pitchFamily="2" charset="2"/>
              <a:buChar char="Ø"/>
            </a:pPr>
            <a:r>
              <a:rPr lang="et-EE" sz="2000" dirty="0">
                <a:latin typeface="Bookman Old Style" pitchFamily="18" charset="0"/>
              </a:rPr>
              <a:t>On kohustuslik ja reguleeritud standardite, seaduste ja juhenditega;</a:t>
            </a:r>
          </a:p>
          <a:p>
            <a:pPr marL="285750" indent="-285750" algn="just">
              <a:buFont typeface="Wingdings" panose="05000000000000000000" pitchFamily="2" charset="2"/>
              <a:buChar char="Ø"/>
            </a:pPr>
            <a:r>
              <a:rPr lang="et-EE" sz="2000" dirty="0">
                <a:latin typeface="Bookman Old Style" pitchFamily="18" charset="0"/>
              </a:rPr>
              <a:t>Aruanded koostatakse organisatsiooni kohta tervikuna.</a:t>
            </a:r>
          </a:p>
        </p:txBody>
      </p:sp>
      <p:sp>
        <p:nvSpPr>
          <p:cNvPr id="18" name="TextBox 17"/>
          <p:cNvSpPr txBox="1"/>
          <p:nvPr/>
        </p:nvSpPr>
        <p:spPr>
          <a:xfrm>
            <a:off x="6096000" y="2409556"/>
            <a:ext cx="5948218" cy="347787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285750" indent="-285750" algn="just">
              <a:buFont typeface="Wingdings" panose="05000000000000000000" pitchFamily="2" charset="2"/>
              <a:buChar char="Ø"/>
            </a:pPr>
            <a:r>
              <a:rPr lang="et-EE" sz="2000" dirty="0">
                <a:latin typeface="Bookman Old Style" pitchFamily="18" charset="0"/>
              </a:rPr>
              <a:t>Suunatud ettevõtte sisestele infotarbijatele </a:t>
            </a:r>
          </a:p>
          <a:p>
            <a:pPr marL="285750" indent="-285750" algn="just">
              <a:buFont typeface="Wingdings" panose="05000000000000000000" pitchFamily="2" charset="2"/>
              <a:buChar char="Ø"/>
            </a:pPr>
            <a:r>
              <a:rPr lang="et-EE" sz="2000" dirty="0">
                <a:latin typeface="Bookman Old Style" pitchFamily="18" charset="0"/>
              </a:rPr>
              <a:t>Väljundiks on erinevad juhtkonna poolt kehtestatud aruanded;</a:t>
            </a:r>
          </a:p>
          <a:p>
            <a:pPr marL="285750" indent="-285750" algn="just">
              <a:buFont typeface="Wingdings" panose="05000000000000000000" pitchFamily="2" charset="2"/>
              <a:buChar char="Ø"/>
            </a:pPr>
            <a:r>
              <a:rPr lang="et-EE" sz="2000" dirty="0">
                <a:latin typeface="Bookman Old Style" pitchFamily="18" charset="0"/>
              </a:rPr>
              <a:t>Eesmärk on otsuste langetamiseks vajaliku info kogumine</a:t>
            </a:r>
          </a:p>
          <a:p>
            <a:pPr marL="285750" indent="-285750" algn="just">
              <a:buFont typeface="Wingdings" panose="05000000000000000000" pitchFamily="2" charset="2"/>
              <a:buChar char="Ø"/>
            </a:pPr>
            <a:r>
              <a:rPr lang="et-EE" sz="2000" dirty="0">
                <a:latin typeface="Bookman Old Style" pitchFamily="18" charset="0"/>
              </a:rPr>
              <a:t>Suunatud tulevikku;</a:t>
            </a:r>
          </a:p>
          <a:p>
            <a:pPr marL="285750" indent="-285750" algn="just">
              <a:buFont typeface="Wingdings" panose="05000000000000000000" pitchFamily="2" charset="2"/>
              <a:buChar char="Ø"/>
            </a:pPr>
            <a:r>
              <a:rPr lang="et-EE" sz="2000" dirty="0">
                <a:latin typeface="Bookman Old Style" pitchFamily="18" charset="0"/>
              </a:rPr>
              <a:t>On vabatahtlik – juhtkond otsustab aruannete sisu, vormi ja sageduse üle;</a:t>
            </a:r>
          </a:p>
          <a:p>
            <a:pPr marL="285750" indent="-285750" algn="just">
              <a:buFont typeface="Wingdings" panose="05000000000000000000" pitchFamily="2" charset="2"/>
              <a:buChar char="Ø"/>
            </a:pPr>
            <a:r>
              <a:rPr lang="et-EE" sz="2000" dirty="0">
                <a:latin typeface="Bookman Old Style" pitchFamily="18" charset="0"/>
              </a:rPr>
              <a:t>Infot kogutakse organisatsiooni allüksuste, toodete, klientide, turgude jne kohta.</a:t>
            </a:r>
          </a:p>
          <a:p>
            <a:pPr algn="just"/>
            <a:r>
              <a:rPr lang="et-EE" sz="2000" dirty="0">
                <a:latin typeface="Bookman Old Style" pitchFamily="18" charset="0"/>
              </a:rPr>
              <a:t> </a:t>
            </a:r>
          </a:p>
        </p:txBody>
      </p:sp>
      <p:sp>
        <p:nvSpPr>
          <p:cNvPr id="3" name="Down Arrow 2"/>
          <p:cNvSpPr/>
          <p:nvPr/>
        </p:nvSpPr>
        <p:spPr>
          <a:xfrm>
            <a:off x="2955636" y="1790128"/>
            <a:ext cx="508000" cy="4635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own Arrow 15"/>
          <p:cNvSpPr/>
          <p:nvPr/>
        </p:nvSpPr>
        <p:spPr>
          <a:xfrm>
            <a:off x="8903854" y="1868069"/>
            <a:ext cx="508000" cy="4635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930853635"/>
              </p:ext>
            </p:extLst>
          </p:nvPr>
        </p:nvGraphicFramePr>
        <p:xfrm>
          <a:off x="470334" y="1053296"/>
          <a:ext cx="11324502" cy="4632960"/>
        </p:xfrm>
        <a:graphic>
          <a:graphicData uri="http://schemas.openxmlformats.org/drawingml/2006/table">
            <a:tbl>
              <a:tblPr>
                <a:tableStyleId>{5C22544A-7EE6-4342-B048-85BDC9FD1C3A}</a:tableStyleId>
              </a:tblPr>
              <a:tblGrid>
                <a:gridCol w="4851246">
                  <a:extLst>
                    <a:ext uri="{9D8B030D-6E8A-4147-A177-3AD203B41FA5}">
                      <a16:colId xmlns:a16="http://schemas.microsoft.com/office/drawing/2014/main" val="20000"/>
                    </a:ext>
                  </a:extLst>
                </a:gridCol>
                <a:gridCol w="6473256">
                  <a:extLst>
                    <a:ext uri="{9D8B030D-6E8A-4147-A177-3AD203B41FA5}">
                      <a16:colId xmlns:a16="http://schemas.microsoft.com/office/drawing/2014/main" val="20001"/>
                    </a:ext>
                  </a:extLst>
                </a:gridCol>
              </a:tblGrid>
              <a:tr h="0">
                <a:tc>
                  <a:txBody>
                    <a:bodyPr/>
                    <a:lstStyle/>
                    <a:p>
                      <a:pPr algn="just">
                        <a:lnSpc>
                          <a:spcPct val="115000"/>
                        </a:lnSpc>
                        <a:spcBef>
                          <a:spcPts val="600"/>
                        </a:spcBef>
                        <a:spcAft>
                          <a:spcPts val="0"/>
                        </a:spcAft>
                      </a:pPr>
                      <a:r>
                        <a:rPr lang="et-EE" sz="2000" b="1" kern="50" dirty="0">
                          <a:effectLst/>
                          <a:latin typeface="Bookman Old Style" panose="02050604050505020204" pitchFamily="18" charset="0"/>
                        </a:rPr>
                        <a:t>Amet</a:t>
                      </a:r>
                      <a:endParaRPr lang="et-EE" sz="2000" b="1" kern="50" dirty="0">
                        <a:effectLst/>
                        <a:latin typeface="Bookman Old Style" panose="02050604050505020204" pitchFamily="18" charset="0"/>
                        <a:ea typeface="Lucida Sans Unicode" panose="020B0602030504020204" pitchFamily="34" charset="0"/>
                      </a:endParaRPr>
                    </a:p>
                  </a:txBody>
                  <a:tcPr marL="68580" marR="68580" marT="0" marB="0"/>
                </a:tc>
                <a:tc>
                  <a:txBody>
                    <a:bodyPr/>
                    <a:lstStyle/>
                    <a:p>
                      <a:pPr algn="just">
                        <a:lnSpc>
                          <a:spcPct val="115000"/>
                        </a:lnSpc>
                        <a:spcBef>
                          <a:spcPts val="600"/>
                        </a:spcBef>
                        <a:spcAft>
                          <a:spcPts val="0"/>
                        </a:spcAft>
                      </a:pPr>
                      <a:r>
                        <a:rPr lang="et-EE" sz="2000" b="1" kern="50" dirty="0">
                          <a:effectLst/>
                          <a:latin typeface="Bookman Old Style" panose="02050604050505020204" pitchFamily="18" charset="0"/>
                        </a:rPr>
                        <a:t>Vastutusvaldkond</a:t>
                      </a:r>
                      <a:r>
                        <a:rPr lang="et-EE" sz="2000" b="1" strike="sngStrike" kern="50" dirty="0">
                          <a:effectLst/>
                          <a:latin typeface="Bookman Old Style" panose="02050604050505020204" pitchFamily="18" charset="0"/>
                        </a:rPr>
                        <a:t> </a:t>
                      </a:r>
                      <a:r>
                        <a:rPr lang="et-EE" sz="2000" b="1" kern="50" dirty="0">
                          <a:effectLst/>
                          <a:latin typeface="Bookman Old Style" panose="02050604050505020204" pitchFamily="18" charset="0"/>
                        </a:rPr>
                        <a:t>/</a:t>
                      </a:r>
                      <a:r>
                        <a:rPr lang="et-EE" sz="2000" b="1" strike="sngStrike" kern="50" dirty="0">
                          <a:effectLst/>
                          <a:latin typeface="Bookman Old Style" panose="02050604050505020204" pitchFamily="18" charset="0"/>
                        </a:rPr>
                        <a:t> </a:t>
                      </a:r>
                      <a:r>
                        <a:rPr lang="et-EE" sz="2000" b="1" kern="50" dirty="0">
                          <a:effectLst/>
                          <a:latin typeface="Bookman Old Style" panose="02050604050505020204" pitchFamily="18" charset="0"/>
                        </a:rPr>
                        <a:t>tegevused</a:t>
                      </a:r>
                      <a:endParaRPr lang="et-EE" sz="2000" b="1" kern="50" dirty="0">
                        <a:effectLst/>
                        <a:latin typeface="Bookman Old Style" panose="02050604050505020204" pitchFamily="18" charset="0"/>
                        <a:ea typeface="Lucida Sans Unicode" panose="020B0602030504020204" pitchFamily="34" charset="0"/>
                      </a:endParaRPr>
                    </a:p>
                  </a:txBody>
                  <a:tcPr marL="68580" marR="68580" marT="0" marB="0"/>
                </a:tc>
                <a:extLst>
                  <a:ext uri="{0D108BD9-81ED-4DB2-BD59-A6C34878D82A}">
                    <a16:rowId xmlns:a16="http://schemas.microsoft.com/office/drawing/2014/main" val="10000"/>
                  </a:ext>
                </a:extLst>
              </a:tr>
              <a:tr h="0">
                <a:tc>
                  <a:txBody>
                    <a:bodyPr/>
                    <a:lstStyle/>
                    <a:p>
                      <a:pPr algn="just">
                        <a:lnSpc>
                          <a:spcPct val="115000"/>
                        </a:lnSpc>
                        <a:spcBef>
                          <a:spcPts val="600"/>
                        </a:spcBef>
                        <a:spcAft>
                          <a:spcPts val="0"/>
                        </a:spcAft>
                      </a:pPr>
                      <a:r>
                        <a:rPr lang="et-EE" sz="2000" kern="50" dirty="0">
                          <a:effectLst/>
                          <a:latin typeface="Bookman Old Style" panose="02050604050505020204" pitchFamily="18" charset="0"/>
                        </a:rPr>
                        <a:t>Finantsdirektor</a:t>
                      </a:r>
                    </a:p>
                    <a:p>
                      <a:pPr algn="l">
                        <a:lnSpc>
                          <a:spcPct val="115000"/>
                        </a:lnSpc>
                        <a:spcBef>
                          <a:spcPts val="600"/>
                        </a:spcBef>
                        <a:spcAft>
                          <a:spcPts val="0"/>
                        </a:spcAft>
                      </a:pPr>
                      <a:r>
                        <a:rPr lang="et-EE" sz="2000" kern="50" dirty="0">
                          <a:effectLst/>
                          <a:latin typeface="Bookman Old Style" panose="02050604050505020204" pitchFamily="18" charset="0"/>
                        </a:rPr>
                        <a:t>Chief Financial Officer e CFO, financial  director</a:t>
                      </a:r>
                      <a:endParaRPr lang="et-EE" sz="2000" kern="50" dirty="0">
                        <a:effectLst/>
                        <a:latin typeface="Bookman Old Style" panose="02050604050505020204" pitchFamily="18" charset="0"/>
                        <a:ea typeface="Lucida Sans Unicode" panose="020B0602030504020204" pitchFamily="34" charset="0"/>
                      </a:endParaRPr>
                    </a:p>
                  </a:txBody>
                  <a:tcPr marL="68580" marR="68580" marT="0" marB="0"/>
                </a:tc>
                <a:tc>
                  <a:txBody>
                    <a:bodyPr/>
                    <a:lstStyle/>
                    <a:p>
                      <a:pPr>
                        <a:lnSpc>
                          <a:spcPct val="115000"/>
                        </a:lnSpc>
                        <a:spcBef>
                          <a:spcPts val="600"/>
                        </a:spcBef>
                        <a:spcAft>
                          <a:spcPts val="0"/>
                        </a:spcAft>
                      </a:pPr>
                      <a:r>
                        <a:rPr lang="et-EE" sz="2000" kern="50" dirty="0">
                          <a:effectLst/>
                          <a:latin typeface="Bookman Old Style" panose="02050604050505020204" pitchFamily="18" charset="0"/>
                        </a:rPr>
                        <a:t>Kogu rahandus- ja raamatupidamistöö juhtimine ning siseauditi korraldamine. Osaleb ettevõtte strateegilises juhtimises.</a:t>
                      </a:r>
                      <a:endParaRPr lang="et-EE" sz="2000" kern="50" dirty="0">
                        <a:effectLst/>
                        <a:latin typeface="Bookman Old Style" panose="02050604050505020204" pitchFamily="18" charset="0"/>
                        <a:ea typeface="Lucida Sans Unicode" panose="020B0602030504020204" pitchFamily="34" charset="0"/>
                      </a:endParaRPr>
                    </a:p>
                  </a:txBody>
                  <a:tcPr marL="68580" marR="68580" marT="0" marB="0"/>
                </a:tc>
                <a:extLst>
                  <a:ext uri="{0D108BD9-81ED-4DB2-BD59-A6C34878D82A}">
                    <a16:rowId xmlns:a16="http://schemas.microsoft.com/office/drawing/2014/main" val="10001"/>
                  </a:ext>
                </a:extLst>
              </a:tr>
              <a:tr h="0">
                <a:tc>
                  <a:txBody>
                    <a:bodyPr/>
                    <a:lstStyle/>
                    <a:p>
                      <a:pPr algn="just">
                        <a:lnSpc>
                          <a:spcPct val="115000"/>
                        </a:lnSpc>
                        <a:spcBef>
                          <a:spcPts val="600"/>
                        </a:spcBef>
                        <a:spcAft>
                          <a:spcPts val="0"/>
                        </a:spcAft>
                      </a:pPr>
                      <a:r>
                        <a:rPr lang="et-EE" sz="2000" kern="50" dirty="0">
                          <a:effectLst/>
                          <a:latin typeface="Bookman Old Style" panose="02050604050505020204" pitchFamily="18" charset="0"/>
                        </a:rPr>
                        <a:t>Finantsjuht (Treasurer)</a:t>
                      </a:r>
                      <a:endParaRPr lang="et-EE" sz="2000" kern="50" dirty="0">
                        <a:effectLst/>
                        <a:latin typeface="Bookman Old Style" panose="02050604050505020204" pitchFamily="18" charset="0"/>
                        <a:ea typeface="Lucida Sans Unicode" panose="020B0602030504020204" pitchFamily="34" charset="0"/>
                      </a:endParaRPr>
                    </a:p>
                  </a:txBody>
                  <a:tcPr marL="68580" marR="68580" marT="0" marB="0"/>
                </a:tc>
                <a:tc>
                  <a:txBody>
                    <a:bodyPr/>
                    <a:lstStyle/>
                    <a:p>
                      <a:pPr>
                        <a:lnSpc>
                          <a:spcPct val="115000"/>
                        </a:lnSpc>
                        <a:spcBef>
                          <a:spcPts val="600"/>
                        </a:spcBef>
                        <a:spcAft>
                          <a:spcPts val="0"/>
                        </a:spcAft>
                      </a:pPr>
                      <a:r>
                        <a:rPr lang="et-EE" sz="2000" kern="50" dirty="0">
                          <a:effectLst/>
                          <a:latin typeface="Bookman Old Style" panose="02050604050505020204" pitchFamily="18" charset="0"/>
                        </a:rPr>
                        <a:t>Likviidse vara (käibekapitali) ning finantsriskide juhtimine, krediidipoliitika formuleerimine, finantsplaneerimine, kapitalistruktuuri kujundamine, finantseerimisega seotud otsused.</a:t>
                      </a:r>
                      <a:endParaRPr lang="et-EE" sz="2000" kern="50" dirty="0">
                        <a:effectLst/>
                        <a:latin typeface="Bookman Old Style" panose="02050604050505020204" pitchFamily="18" charset="0"/>
                        <a:ea typeface="Lucida Sans Unicode" panose="020B0602030504020204" pitchFamily="34" charset="0"/>
                      </a:endParaRPr>
                    </a:p>
                  </a:txBody>
                  <a:tcPr marL="68580" marR="68580" marT="0" marB="0"/>
                </a:tc>
                <a:extLst>
                  <a:ext uri="{0D108BD9-81ED-4DB2-BD59-A6C34878D82A}">
                    <a16:rowId xmlns:a16="http://schemas.microsoft.com/office/drawing/2014/main" val="10002"/>
                  </a:ext>
                </a:extLst>
              </a:tr>
              <a:tr h="0">
                <a:tc>
                  <a:txBody>
                    <a:bodyPr/>
                    <a:lstStyle/>
                    <a:p>
                      <a:pPr algn="just">
                        <a:lnSpc>
                          <a:spcPct val="115000"/>
                        </a:lnSpc>
                        <a:spcBef>
                          <a:spcPts val="600"/>
                        </a:spcBef>
                        <a:spcAft>
                          <a:spcPts val="0"/>
                        </a:spcAft>
                      </a:pPr>
                      <a:r>
                        <a:rPr lang="et-EE" sz="2000" kern="50" dirty="0">
                          <a:effectLst/>
                          <a:latin typeface="Bookman Old Style" panose="02050604050505020204" pitchFamily="18" charset="0"/>
                        </a:rPr>
                        <a:t>Kontroller (Controller)</a:t>
                      </a:r>
                      <a:endParaRPr lang="et-EE" sz="2000" kern="50" dirty="0">
                        <a:effectLst/>
                        <a:latin typeface="Bookman Old Style" panose="02050604050505020204" pitchFamily="18" charset="0"/>
                        <a:ea typeface="Lucida Sans Unicode" panose="020B0602030504020204" pitchFamily="34" charset="0"/>
                      </a:endParaRPr>
                    </a:p>
                  </a:txBody>
                  <a:tcPr marL="68580" marR="68580" marT="0" marB="0"/>
                </a:tc>
                <a:tc>
                  <a:txBody>
                    <a:bodyPr/>
                    <a:lstStyle/>
                    <a:p>
                      <a:pPr algn="just">
                        <a:lnSpc>
                          <a:spcPct val="115000"/>
                        </a:lnSpc>
                        <a:spcBef>
                          <a:spcPts val="600"/>
                        </a:spcBef>
                        <a:spcAft>
                          <a:spcPts val="0"/>
                        </a:spcAft>
                      </a:pPr>
                      <a:r>
                        <a:rPr lang="et-EE" sz="2000" kern="50" dirty="0">
                          <a:effectLst/>
                          <a:latin typeface="Bookman Old Style" panose="02050604050505020204" pitchFamily="18" charset="0"/>
                        </a:rPr>
                        <a:t>Juhib ja kontrollib kogu majandusarvestuse protsessi, vastutades nii finants- kui ka juhtimisarvestuse eest. </a:t>
                      </a:r>
                      <a:endParaRPr lang="et-EE" sz="2000" kern="50" dirty="0">
                        <a:effectLst/>
                        <a:latin typeface="Bookman Old Style" panose="02050604050505020204" pitchFamily="18" charset="0"/>
                        <a:ea typeface="Lucida Sans Unicode" panose="020B0602030504020204" pitchFamily="34" charset="0"/>
                      </a:endParaRPr>
                    </a:p>
                  </a:txBody>
                  <a:tcPr marL="68580" marR="68580" marT="0" marB="0"/>
                </a:tc>
                <a:extLst>
                  <a:ext uri="{0D108BD9-81ED-4DB2-BD59-A6C34878D82A}">
                    <a16:rowId xmlns:a16="http://schemas.microsoft.com/office/drawing/2014/main" val="10003"/>
                  </a:ext>
                </a:extLst>
              </a:tr>
              <a:tr h="0">
                <a:tc>
                  <a:txBody>
                    <a:bodyPr/>
                    <a:lstStyle/>
                    <a:p>
                      <a:pPr algn="l">
                        <a:lnSpc>
                          <a:spcPct val="115000"/>
                        </a:lnSpc>
                        <a:spcBef>
                          <a:spcPts val="600"/>
                        </a:spcBef>
                        <a:spcAft>
                          <a:spcPts val="0"/>
                        </a:spcAft>
                      </a:pPr>
                      <a:r>
                        <a:rPr lang="et-EE" sz="2000" kern="50" dirty="0">
                          <a:effectLst/>
                          <a:latin typeface="Bookman Old Style" panose="02050604050505020204" pitchFamily="18" charset="0"/>
                        </a:rPr>
                        <a:t>Pearaamatupidaja (Chief accountant)</a:t>
                      </a:r>
                      <a:endParaRPr lang="et-EE" sz="2000" kern="50" dirty="0">
                        <a:effectLst/>
                        <a:latin typeface="Bookman Old Style" panose="02050604050505020204" pitchFamily="18" charset="0"/>
                        <a:ea typeface="Lucida Sans Unicode" panose="020B0602030504020204" pitchFamily="34" charset="0"/>
                      </a:endParaRPr>
                    </a:p>
                  </a:txBody>
                  <a:tcPr marL="68580" marR="68580" marT="0" marB="0"/>
                </a:tc>
                <a:tc>
                  <a:txBody>
                    <a:bodyPr/>
                    <a:lstStyle/>
                    <a:p>
                      <a:pPr algn="just">
                        <a:lnSpc>
                          <a:spcPct val="115000"/>
                        </a:lnSpc>
                        <a:spcBef>
                          <a:spcPts val="600"/>
                        </a:spcBef>
                        <a:spcAft>
                          <a:spcPts val="0"/>
                        </a:spcAft>
                      </a:pPr>
                      <a:r>
                        <a:rPr lang="et-EE" sz="2000" kern="50" dirty="0">
                          <a:effectLst/>
                          <a:latin typeface="Bookman Old Style" panose="02050604050505020204" pitchFamily="18" charset="0"/>
                        </a:rPr>
                        <a:t>Allub kontrollerile ning tegeleb finantsarvestuse ehk raamatupidamistööga. </a:t>
                      </a:r>
                      <a:endParaRPr lang="et-EE" sz="2000" kern="50" dirty="0">
                        <a:effectLst/>
                        <a:latin typeface="Bookman Old Style" panose="02050604050505020204" pitchFamily="18" charset="0"/>
                        <a:ea typeface="Lucida Sans Unicode" panose="020B0602030504020204" pitchFamily="34" charset="0"/>
                      </a:endParaRPr>
                    </a:p>
                  </a:txBody>
                  <a:tcPr marL="68580" marR="68580" marT="0" marB="0"/>
                </a:tc>
                <a:extLst>
                  <a:ext uri="{0D108BD9-81ED-4DB2-BD59-A6C34878D82A}">
                    <a16:rowId xmlns:a16="http://schemas.microsoft.com/office/drawing/2014/main" val="10004"/>
                  </a:ext>
                </a:extLst>
              </a:tr>
            </a:tbl>
          </a:graphicData>
        </a:graphic>
      </p:graphicFrame>
      <p:sp>
        <p:nvSpPr>
          <p:cNvPr id="5" name="Rectangle 4"/>
          <p:cNvSpPr/>
          <p:nvPr/>
        </p:nvSpPr>
        <p:spPr>
          <a:xfrm>
            <a:off x="1657945" y="206576"/>
            <a:ext cx="7560083" cy="523220"/>
          </a:xfrm>
          <a:prstGeom prst="rect">
            <a:avLst/>
          </a:prstGeom>
        </p:spPr>
        <p:txBody>
          <a:bodyPr wrap="none">
            <a:spAutoFit/>
          </a:bodyPr>
          <a:lstStyle/>
          <a:p>
            <a:r>
              <a:rPr lang="et-EE" sz="2800" kern="50" dirty="0">
                <a:latin typeface="Bookman Old Style" panose="02050604050505020204" pitchFamily="18" charset="0"/>
                <a:ea typeface="Times New Roman" panose="02020603050405020304" pitchFamily="18" charset="0"/>
              </a:rPr>
              <a:t>Suurettevõtte finantsjuhtimise meeskond </a:t>
            </a:r>
            <a:endParaRPr lang="et-EE" sz="2800" dirty="0">
              <a:latin typeface="Bookman Old Style" panose="02050604050505020204" pitchFamily="18" charset="0"/>
            </a:endParaRPr>
          </a:p>
        </p:txBody>
      </p:sp>
    </p:spTree>
    <p:extLst>
      <p:ext uri="{BB962C8B-B14F-4D97-AF65-F5344CB8AC3E}">
        <p14:creationId xmlns:p14="http://schemas.microsoft.com/office/powerpoint/2010/main" val="2386113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p:cNvSpPr/>
          <p:nvPr/>
        </p:nvSpPr>
        <p:spPr>
          <a:xfrm>
            <a:off x="239326" y="187162"/>
            <a:ext cx="6096000" cy="551689"/>
          </a:xfrm>
          <a:prstGeom prst="rect">
            <a:avLst/>
          </a:prstGeom>
        </p:spPr>
        <p:txBody>
          <a:bodyPr>
            <a:spAutoFit/>
          </a:bodyPr>
          <a:lstStyle/>
          <a:p>
            <a:pPr lvl="0" algn="just">
              <a:lnSpc>
                <a:spcPct val="115000"/>
              </a:lnSpc>
              <a:spcBef>
                <a:spcPts val="1800"/>
              </a:spcBef>
              <a:spcAft>
                <a:spcPts val="1200"/>
              </a:spcAft>
              <a:tabLst>
                <a:tab pos="304800" algn="l"/>
              </a:tabLst>
            </a:pPr>
            <a:r>
              <a:rPr lang="et-EE" sz="2800" b="1" i="1" kern="50" dirty="0" err="1">
                <a:latin typeface="Bookman Old Style" panose="02050604050505020204" pitchFamily="18" charset="0"/>
                <a:ea typeface="Arial" panose="020B0604020202020204" pitchFamily="34" charset="0"/>
              </a:rPr>
              <a:t>Controlling</a:t>
            </a:r>
            <a:endParaRPr lang="et-EE" sz="2800" kern="50" dirty="0">
              <a:effectLst/>
              <a:latin typeface="Bookman Old Style" panose="02050604050505020204" pitchFamily="18" charset="0"/>
              <a:ea typeface="Lucida Sans Unicode" panose="020B0602030504020204" pitchFamily="34" charset="0"/>
            </a:endParaRPr>
          </a:p>
        </p:txBody>
      </p:sp>
      <p:sp>
        <p:nvSpPr>
          <p:cNvPr id="3" name="Rectangle 2"/>
          <p:cNvSpPr/>
          <p:nvPr/>
        </p:nvSpPr>
        <p:spPr>
          <a:xfrm>
            <a:off x="192325" y="1390232"/>
            <a:ext cx="11778002" cy="3540456"/>
          </a:xfrm>
          <a:prstGeom prst="rect">
            <a:avLst/>
          </a:prstGeom>
        </p:spPr>
        <p:txBody>
          <a:bodyPr wrap="square">
            <a:spAutoFit/>
          </a:bodyPr>
          <a:lstStyle/>
          <a:p>
            <a:pPr algn="just">
              <a:lnSpc>
                <a:spcPct val="115000"/>
              </a:lnSpc>
              <a:spcBef>
                <a:spcPts val="900"/>
              </a:spcBef>
              <a:spcAft>
                <a:spcPts val="375"/>
              </a:spcAft>
            </a:pPr>
            <a:r>
              <a:rPr lang="et-EE" sz="2200" i="1" kern="50" dirty="0">
                <a:latin typeface="Bookman Old Style" panose="02050604050505020204" pitchFamily="18" charset="0"/>
                <a:ea typeface="Times New Roman" panose="02020603050405020304" pitchFamily="18" charset="0"/>
              </a:rPr>
              <a:t>Controlling</a:t>
            </a:r>
            <a:r>
              <a:rPr lang="et-EE" sz="2200" kern="50" dirty="0">
                <a:latin typeface="Bookman Old Style" panose="02050604050505020204" pitchFamily="18" charset="0"/>
                <a:ea typeface="Times New Roman" panose="02020603050405020304" pitchFamily="18" charset="0"/>
              </a:rPr>
              <a:t> on ettevõtte tegevuste hindamine ja reguleerimine juhtimiseesmärgil, kus põhirõhk on suunatud säästlikkusele ja tõhususele. </a:t>
            </a:r>
          </a:p>
          <a:p>
            <a:pPr algn="just">
              <a:lnSpc>
                <a:spcPct val="115000"/>
              </a:lnSpc>
              <a:spcBef>
                <a:spcPts val="900"/>
              </a:spcBef>
              <a:spcAft>
                <a:spcPts val="375"/>
              </a:spcAft>
            </a:pPr>
            <a:r>
              <a:rPr lang="et-EE" sz="2200" kern="50" dirty="0">
                <a:solidFill>
                  <a:srgbClr val="333333"/>
                </a:solidFill>
                <a:latin typeface="Bookman Old Style" panose="02050604050505020204" pitchFamily="18" charset="0"/>
                <a:ea typeface="Times New Roman" panose="02020603050405020304" pitchFamily="18" charset="0"/>
              </a:rPr>
              <a:t>Arenenud riikide ettevõtetes on </a:t>
            </a:r>
            <a:r>
              <a:rPr lang="et-EE" sz="2200" i="1" kern="50" dirty="0">
                <a:solidFill>
                  <a:srgbClr val="333333"/>
                </a:solidFill>
                <a:latin typeface="Bookman Old Style" panose="02050604050505020204" pitchFamily="18" charset="0"/>
                <a:ea typeface="Times New Roman" panose="02020603050405020304" pitchFamily="18" charset="0"/>
              </a:rPr>
              <a:t>controlling</a:t>
            </a:r>
            <a:r>
              <a:rPr lang="et-EE" sz="2200" kern="50" dirty="0">
                <a:solidFill>
                  <a:srgbClr val="333333"/>
                </a:solidFill>
                <a:latin typeface="Bookman Old Style" panose="02050604050505020204" pitchFamily="18" charset="0"/>
                <a:ea typeface="Times New Roman" panose="02020603050405020304" pitchFamily="18" charset="0"/>
              </a:rPr>
              <a:t>’ust</a:t>
            </a:r>
            <a:r>
              <a:rPr lang="et-EE" sz="2200" i="1" kern="50" dirty="0">
                <a:solidFill>
                  <a:srgbClr val="333333"/>
                </a:solidFill>
                <a:latin typeface="Bookman Old Style" panose="02050604050505020204" pitchFamily="18" charset="0"/>
                <a:ea typeface="Times New Roman" panose="02020603050405020304" pitchFamily="18" charset="0"/>
              </a:rPr>
              <a:t> (</a:t>
            </a:r>
            <a:r>
              <a:rPr lang="et-EE" sz="2200" kern="50" dirty="0">
                <a:solidFill>
                  <a:srgbClr val="333333"/>
                </a:solidFill>
                <a:latin typeface="Bookman Old Style" panose="02050604050505020204" pitchFamily="18" charset="0"/>
                <a:ea typeface="Times New Roman" panose="02020603050405020304" pitchFamily="18" charset="0"/>
              </a:rPr>
              <a:t>ingl k </a:t>
            </a:r>
            <a:r>
              <a:rPr lang="et-EE" sz="2200" i="1" kern="50" dirty="0">
                <a:solidFill>
                  <a:srgbClr val="333333"/>
                </a:solidFill>
                <a:latin typeface="Bookman Old Style" panose="02050604050505020204" pitchFamily="18" charset="0"/>
                <a:ea typeface="Times New Roman" panose="02020603050405020304" pitchFamily="18" charset="0"/>
              </a:rPr>
              <a:t>management control</a:t>
            </a:r>
            <a:r>
              <a:rPr lang="et-EE" sz="2200" kern="50" dirty="0">
                <a:solidFill>
                  <a:srgbClr val="333333"/>
                </a:solidFill>
                <a:latin typeface="Bookman Old Style" panose="02050604050505020204" pitchFamily="18" charset="0"/>
                <a:ea typeface="Times New Roman" panose="02020603050405020304" pitchFamily="18" charset="0"/>
              </a:rPr>
              <a:t>, saksa k </a:t>
            </a:r>
            <a:r>
              <a:rPr lang="et-EE" sz="2200" i="1" kern="50" dirty="0">
                <a:solidFill>
                  <a:srgbClr val="333333"/>
                </a:solidFill>
                <a:latin typeface="Bookman Old Style" panose="02050604050505020204" pitchFamily="18" charset="0"/>
                <a:ea typeface="Times New Roman" panose="02020603050405020304" pitchFamily="18" charset="0"/>
              </a:rPr>
              <a:t>controlling</a:t>
            </a:r>
            <a:r>
              <a:rPr lang="et-EE" sz="2200" kern="50" dirty="0">
                <a:solidFill>
                  <a:srgbClr val="333333"/>
                </a:solidFill>
                <a:latin typeface="Bookman Old Style" panose="02050604050505020204" pitchFamily="18" charset="0"/>
                <a:ea typeface="Times New Roman" panose="02020603050405020304" pitchFamily="18" charset="0"/>
              </a:rPr>
              <a:t>) kujunenud üks olulisemaid juhtimist toetavaid funktsioone, mille eesmärk on eelkõige majandustulemustele orienteeritud planeerimis-, reguleerimis- ja kontrollisüsteemi (aruandlussüsteemi) kindlustamine infoga</a:t>
            </a:r>
            <a:r>
              <a:rPr lang="et-EE" sz="2200" b="1" kern="50" dirty="0">
                <a:solidFill>
                  <a:srgbClr val="333333"/>
                </a:solidFill>
                <a:latin typeface="Bookman Old Style" panose="02050604050505020204" pitchFamily="18" charset="0"/>
                <a:ea typeface="Times New Roman" panose="02020603050405020304" pitchFamily="18" charset="0"/>
              </a:rPr>
              <a:t>. </a:t>
            </a:r>
          </a:p>
          <a:p>
            <a:pPr algn="just">
              <a:lnSpc>
                <a:spcPct val="115000"/>
              </a:lnSpc>
              <a:spcBef>
                <a:spcPts val="900"/>
              </a:spcBef>
              <a:spcAft>
                <a:spcPts val="375"/>
              </a:spcAft>
            </a:pPr>
            <a:r>
              <a:rPr lang="et-EE" sz="2200" i="1" kern="50" dirty="0">
                <a:solidFill>
                  <a:srgbClr val="333333"/>
                </a:solidFill>
                <a:latin typeface="Bookman Old Style" panose="02050604050505020204" pitchFamily="18" charset="0"/>
                <a:ea typeface="Times New Roman" panose="02020603050405020304" pitchFamily="18" charset="0"/>
              </a:rPr>
              <a:t>Controlling</a:t>
            </a:r>
            <a:r>
              <a:rPr lang="et-EE" sz="2200" kern="50" dirty="0">
                <a:solidFill>
                  <a:srgbClr val="333333"/>
                </a:solidFill>
                <a:latin typeface="Bookman Old Style" panose="02050604050505020204" pitchFamily="18" charset="0"/>
                <a:ea typeface="Times New Roman" panose="02020603050405020304" pitchFamily="18" charset="0"/>
              </a:rPr>
              <a:t> on väärtusele orienteeritud juhtimissüsteemi alus, mis peab igapäevaselt toimima ja pidevalt täiustuma.</a:t>
            </a:r>
            <a:endParaRPr lang="et-EE" sz="2200" kern="50" dirty="0">
              <a:effectLst/>
              <a:latin typeface="Bookman Old Style" panose="02050604050505020204" pitchFamily="18" charset="0"/>
              <a:ea typeface="Lucida Sans Unicode" panose="020B0602030504020204" pitchFamily="34" charset="0"/>
            </a:endParaRPr>
          </a:p>
        </p:txBody>
      </p:sp>
    </p:spTree>
    <p:extLst>
      <p:ext uri="{BB962C8B-B14F-4D97-AF65-F5344CB8AC3E}">
        <p14:creationId xmlns:p14="http://schemas.microsoft.com/office/powerpoint/2010/main" val="405872624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ectangle 4"/>
          <p:cNvSpPr/>
          <p:nvPr/>
        </p:nvSpPr>
        <p:spPr>
          <a:xfrm>
            <a:off x="277092" y="644047"/>
            <a:ext cx="10926618" cy="3785652"/>
          </a:xfrm>
          <a:prstGeom prst="rect">
            <a:avLst/>
          </a:prstGeom>
        </p:spPr>
        <p:txBody>
          <a:bodyPr wrap="square">
            <a:spAutoFit/>
          </a:bodyPr>
          <a:lstStyle/>
          <a:p>
            <a:pPr algn="just"/>
            <a:r>
              <a:rPr lang="et-EE" sz="2400" b="1" i="1" kern="50" dirty="0">
                <a:latin typeface="Bookman Old Style" panose="02050604050505020204" pitchFamily="18" charset="0"/>
                <a:ea typeface="Times New Roman" panose="02020603050405020304" pitchFamily="18" charset="0"/>
              </a:rPr>
              <a:t>Controlling</a:t>
            </a:r>
            <a:r>
              <a:rPr lang="et-EE" sz="2400" kern="50" dirty="0">
                <a:latin typeface="Bookman Old Style" panose="02050604050505020204" pitchFamily="18" charset="0"/>
                <a:ea typeface="Times New Roman" panose="02020603050405020304" pitchFamily="18" charset="0"/>
              </a:rPr>
              <a:t> on väga tihedalt seotud ka riskijuhtimisega. </a:t>
            </a:r>
          </a:p>
          <a:p>
            <a:pPr algn="just"/>
            <a:endParaRPr lang="et-EE" sz="2400" kern="50" dirty="0">
              <a:latin typeface="Bookman Old Style" panose="02050604050505020204" pitchFamily="18" charset="0"/>
              <a:ea typeface="Times New Roman" panose="02020603050405020304" pitchFamily="18" charset="0"/>
            </a:endParaRPr>
          </a:p>
          <a:p>
            <a:pPr algn="just"/>
            <a:r>
              <a:rPr lang="et-EE" sz="2400" kern="50" dirty="0">
                <a:latin typeface="Bookman Old Style" panose="02050604050505020204" pitchFamily="18" charset="0"/>
                <a:ea typeface="Times New Roman" panose="02020603050405020304" pitchFamily="18" charset="0"/>
              </a:rPr>
              <a:t>Risk on tegur, mis takistab organisatsioonil oma eesmärke täita. Seega tuleb oluliste edutegurite kõrval määratleda ka ettevõtte sisemised ja välised ohutegurid. </a:t>
            </a:r>
          </a:p>
          <a:p>
            <a:pPr algn="just"/>
            <a:endParaRPr lang="et-EE" sz="2400" kern="50" dirty="0">
              <a:latin typeface="Bookman Old Style" panose="02050604050505020204" pitchFamily="18" charset="0"/>
              <a:ea typeface="Times New Roman" panose="02020603050405020304" pitchFamily="18" charset="0"/>
            </a:endParaRPr>
          </a:p>
          <a:p>
            <a:pPr algn="just"/>
            <a:r>
              <a:rPr lang="et-EE" sz="2400" kern="50" dirty="0">
                <a:latin typeface="Bookman Old Style" panose="02050604050505020204" pitchFamily="18" charset="0"/>
                <a:ea typeface="Times New Roman" panose="02020603050405020304" pitchFamily="18" charset="0"/>
              </a:rPr>
              <a:t>Need kaardistatakse, hinnatakse realiseerumise tõenäosust ja töötatakse välja tegevused riskide vältimiseks ja/või maandamiseks. Nii </a:t>
            </a:r>
            <a:r>
              <a:rPr lang="et-EE" sz="2400" i="1" kern="50" dirty="0">
                <a:latin typeface="Bookman Old Style" panose="02050604050505020204" pitchFamily="18" charset="0"/>
                <a:ea typeface="Times New Roman" panose="02020603050405020304" pitchFamily="18" charset="0"/>
              </a:rPr>
              <a:t>controlling</a:t>
            </a:r>
            <a:r>
              <a:rPr lang="et-EE" sz="2400" kern="50" dirty="0">
                <a:latin typeface="Bookman Old Style" panose="02050604050505020204" pitchFamily="18" charset="0"/>
                <a:ea typeface="Times New Roman" panose="02020603050405020304" pitchFamily="18" charset="0"/>
              </a:rPr>
              <a:t> kui ka riskijuhtimine on tervet organisatsiooni hõlmavad protsessid</a:t>
            </a:r>
            <a:endParaRPr lang="et-EE" sz="2400" dirty="0">
              <a:latin typeface="Bookman Old Style" panose="02050604050505020204" pitchFamily="18" charset="0"/>
            </a:endParaRPr>
          </a:p>
        </p:txBody>
      </p:sp>
    </p:spTree>
    <p:extLst>
      <p:ext uri="{BB962C8B-B14F-4D97-AF65-F5344CB8AC3E}">
        <p14:creationId xmlns:p14="http://schemas.microsoft.com/office/powerpoint/2010/main" val="237784803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5"/>
          <p:cNvSpPr>
            <a:spLocks noChangeArrowheads="1"/>
          </p:cNvSpPr>
          <p:nvPr/>
        </p:nvSpPr>
        <p:spPr bwMode="auto">
          <a:xfrm>
            <a:off x="7778187" y="0"/>
            <a:ext cx="4413812" cy="461665"/>
          </a:xfrm>
          <a:prstGeom prst="rect">
            <a:avLst/>
          </a:prstGeom>
          <a:noFill/>
          <a:ln w="9525">
            <a:noFill/>
            <a:miter lim="800000"/>
            <a:headEnd/>
            <a:tailEnd/>
          </a:ln>
        </p:spPr>
        <p:txBody>
          <a:bodyPr wrap="square">
            <a:spAutoFit/>
          </a:bodyPr>
          <a:lstStyle/>
          <a:p>
            <a:pPr algn="r" eaLnBrk="1" hangingPunct="1"/>
            <a:r>
              <a:rPr lang="et-EE" altLang="et-EE" sz="2400" b="1" dirty="0">
                <a:solidFill>
                  <a:srgbClr val="00B050"/>
                </a:solidFill>
                <a:latin typeface="Bookman Old Style" pitchFamily="18" charset="0"/>
              </a:rPr>
              <a:t>Otsustamise protsess</a:t>
            </a:r>
          </a:p>
        </p:txBody>
      </p:sp>
      <p:sp>
        <p:nvSpPr>
          <p:cNvPr id="9" name="Ristkülik 8"/>
          <p:cNvSpPr/>
          <p:nvPr/>
        </p:nvSpPr>
        <p:spPr>
          <a:xfrm>
            <a:off x="2484436" y="29481"/>
            <a:ext cx="4341235" cy="61359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t-EE" sz="2400" dirty="0">
                <a:latin typeface="Bookman Old Style" pitchFamily="18" charset="0"/>
              </a:rPr>
              <a:t>Eesmärkide seadmine</a:t>
            </a:r>
          </a:p>
        </p:txBody>
      </p:sp>
      <p:sp>
        <p:nvSpPr>
          <p:cNvPr id="10" name="Ristkülik 9"/>
          <p:cNvSpPr/>
          <p:nvPr/>
        </p:nvSpPr>
        <p:spPr>
          <a:xfrm>
            <a:off x="2520017" y="998406"/>
            <a:ext cx="4305654" cy="64457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t-EE" sz="2000" dirty="0">
                <a:latin typeface="Bookman Old Style" pitchFamily="18" charset="0"/>
              </a:rPr>
              <a:t>Alternatiivsete tegevuskavade otsimine</a:t>
            </a:r>
          </a:p>
        </p:txBody>
      </p:sp>
      <p:sp>
        <p:nvSpPr>
          <p:cNvPr id="11" name="Ristkülik 10"/>
          <p:cNvSpPr/>
          <p:nvPr/>
        </p:nvSpPr>
        <p:spPr>
          <a:xfrm>
            <a:off x="2502226" y="1947183"/>
            <a:ext cx="4305654" cy="91903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t-EE" sz="2000" dirty="0">
                <a:latin typeface="Bookman Old Style" pitchFamily="18" charset="0"/>
              </a:rPr>
              <a:t>Andmete kogumine alternatiivide kohta, analüüsi läbiviimine</a:t>
            </a:r>
          </a:p>
        </p:txBody>
      </p:sp>
      <p:sp>
        <p:nvSpPr>
          <p:cNvPr id="12" name="Ristkülik 11"/>
          <p:cNvSpPr/>
          <p:nvPr/>
        </p:nvSpPr>
        <p:spPr>
          <a:xfrm>
            <a:off x="2473224" y="3167099"/>
            <a:ext cx="4334656" cy="67455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t-EE" sz="2000" dirty="0">
                <a:latin typeface="Bookman Old Style" pitchFamily="18" charset="0"/>
              </a:rPr>
              <a:t>Otsustamine</a:t>
            </a:r>
          </a:p>
        </p:txBody>
      </p:sp>
      <p:sp>
        <p:nvSpPr>
          <p:cNvPr id="13" name="Ristkülik 12"/>
          <p:cNvSpPr/>
          <p:nvPr/>
        </p:nvSpPr>
        <p:spPr>
          <a:xfrm>
            <a:off x="2520017" y="4138031"/>
            <a:ext cx="4341235" cy="67455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t-EE" sz="2000" dirty="0">
                <a:latin typeface="Bookman Old Style" pitchFamily="18" charset="0"/>
              </a:rPr>
              <a:t>Otsuse elluviimine</a:t>
            </a:r>
          </a:p>
        </p:txBody>
      </p:sp>
      <p:sp>
        <p:nvSpPr>
          <p:cNvPr id="14" name="Ristkülik 13"/>
          <p:cNvSpPr/>
          <p:nvPr/>
        </p:nvSpPr>
        <p:spPr>
          <a:xfrm>
            <a:off x="2473224" y="5103639"/>
            <a:ext cx="4341233" cy="67455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t-EE" sz="2000" dirty="0">
                <a:latin typeface="Bookman Old Style" pitchFamily="18" charset="0"/>
              </a:rPr>
              <a:t>Planeeritud ja tegelike tulemuste võrdlemine</a:t>
            </a:r>
          </a:p>
        </p:txBody>
      </p:sp>
      <p:sp>
        <p:nvSpPr>
          <p:cNvPr id="15" name="Ristkülik 14"/>
          <p:cNvSpPr/>
          <p:nvPr/>
        </p:nvSpPr>
        <p:spPr>
          <a:xfrm>
            <a:off x="2520017" y="6084400"/>
            <a:ext cx="4341236" cy="67455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t-EE" sz="2000" dirty="0">
                <a:latin typeface="Bookman Old Style" pitchFamily="18" charset="0"/>
              </a:rPr>
              <a:t>Reageerimine hälvete ilmnemisel</a:t>
            </a:r>
          </a:p>
        </p:txBody>
      </p:sp>
      <p:sp>
        <p:nvSpPr>
          <p:cNvPr id="34" name="TextBox 33"/>
          <p:cNvSpPr txBox="1"/>
          <p:nvPr/>
        </p:nvSpPr>
        <p:spPr>
          <a:xfrm>
            <a:off x="135786" y="5514225"/>
            <a:ext cx="1463741" cy="400110"/>
          </a:xfrm>
          <a:prstGeom prst="rect">
            <a:avLst/>
          </a:prstGeom>
          <a:noFill/>
        </p:spPr>
        <p:txBody>
          <a:bodyPr wrap="square" rtlCol="0">
            <a:spAutoFit/>
          </a:bodyPr>
          <a:lstStyle/>
          <a:p>
            <a:r>
              <a:rPr lang="et-EE" sz="2000" dirty="0">
                <a:latin typeface="Bookman Old Style" panose="02050604050505020204" pitchFamily="18" charset="0"/>
              </a:rPr>
              <a:t>Kontroll</a:t>
            </a:r>
          </a:p>
        </p:txBody>
      </p:sp>
      <p:sp>
        <p:nvSpPr>
          <p:cNvPr id="35" name="TextBox 34"/>
          <p:cNvSpPr txBox="1"/>
          <p:nvPr/>
        </p:nvSpPr>
        <p:spPr>
          <a:xfrm>
            <a:off x="113018" y="2439912"/>
            <a:ext cx="1856738" cy="400110"/>
          </a:xfrm>
          <a:prstGeom prst="rect">
            <a:avLst/>
          </a:prstGeom>
          <a:noFill/>
        </p:spPr>
        <p:txBody>
          <a:bodyPr wrap="square" rtlCol="0">
            <a:spAutoFit/>
          </a:bodyPr>
          <a:lstStyle/>
          <a:p>
            <a:r>
              <a:rPr lang="et-EE" sz="2000" dirty="0">
                <a:latin typeface="Bookman Old Style" panose="02050604050505020204" pitchFamily="18" charset="0"/>
              </a:rPr>
              <a:t>Planeerimine</a:t>
            </a:r>
          </a:p>
        </p:txBody>
      </p:sp>
      <p:sp>
        <p:nvSpPr>
          <p:cNvPr id="47" name="Ristkülik 46"/>
          <p:cNvSpPr/>
          <p:nvPr/>
        </p:nvSpPr>
        <p:spPr>
          <a:xfrm>
            <a:off x="8268719" y="2069422"/>
            <a:ext cx="3432748" cy="67455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t-EE" sz="2000" dirty="0">
                <a:latin typeface="Bookman Old Style" pitchFamily="18" charset="0"/>
              </a:rPr>
              <a:t>Eelarve</a:t>
            </a:r>
          </a:p>
        </p:txBody>
      </p:sp>
      <p:sp>
        <p:nvSpPr>
          <p:cNvPr id="48" name="Ristkülik 47"/>
          <p:cNvSpPr/>
          <p:nvPr/>
        </p:nvSpPr>
        <p:spPr>
          <a:xfrm>
            <a:off x="8268719" y="4842651"/>
            <a:ext cx="3432748" cy="67455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t-EE" sz="2000" dirty="0">
                <a:latin typeface="Bookman Old Style" pitchFamily="18" charset="0"/>
              </a:rPr>
              <a:t>Eelarvestatud ja tegelike näitajate analüüs</a:t>
            </a:r>
          </a:p>
        </p:txBody>
      </p:sp>
      <p:cxnSp>
        <p:nvCxnSpPr>
          <p:cNvPr id="8" name="Straight Arrow Connector 7"/>
          <p:cNvCxnSpPr/>
          <p:nvPr/>
        </p:nvCxnSpPr>
        <p:spPr>
          <a:xfrm flipH="1">
            <a:off x="669873" y="1215941"/>
            <a:ext cx="8680" cy="119531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39" name="Down Arrow 38"/>
          <p:cNvSpPr/>
          <p:nvPr/>
        </p:nvSpPr>
        <p:spPr>
          <a:xfrm>
            <a:off x="4383476" y="728593"/>
            <a:ext cx="289368" cy="233423"/>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t-EE"/>
          </a:p>
        </p:txBody>
      </p:sp>
      <p:sp>
        <p:nvSpPr>
          <p:cNvPr id="26" name="Down Arrow 25"/>
          <p:cNvSpPr/>
          <p:nvPr/>
        </p:nvSpPr>
        <p:spPr>
          <a:xfrm>
            <a:off x="4363565" y="1678371"/>
            <a:ext cx="289368" cy="233423"/>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t-EE"/>
          </a:p>
        </p:txBody>
      </p:sp>
      <p:sp>
        <p:nvSpPr>
          <p:cNvPr id="27" name="Down Arrow 26"/>
          <p:cNvSpPr/>
          <p:nvPr/>
        </p:nvSpPr>
        <p:spPr>
          <a:xfrm>
            <a:off x="4350428" y="2895033"/>
            <a:ext cx="289368" cy="233423"/>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t-EE"/>
          </a:p>
        </p:txBody>
      </p:sp>
      <p:sp>
        <p:nvSpPr>
          <p:cNvPr id="28" name="Down Arrow 27"/>
          <p:cNvSpPr/>
          <p:nvPr/>
        </p:nvSpPr>
        <p:spPr>
          <a:xfrm>
            <a:off x="4348989" y="3875795"/>
            <a:ext cx="289368" cy="233423"/>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t-EE"/>
          </a:p>
        </p:txBody>
      </p:sp>
      <p:sp>
        <p:nvSpPr>
          <p:cNvPr id="29" name="Down Arrow 28"/>
          <p:cNvSpPr/>
          <p:nvPr/>
        </p:nvSpPr>
        <p:spPr>
          <a:xfrm>
            <a:off x="4348989" y="4842651"/>
            <a:ext cx="289368" cy="233423"/>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t-EE"/>
          </a:p>
        </p:txBody>
      </p:sp>
      <p:sp>
        <p:nvSpPr>
          <p:cNvPr id="30" name="Down Arrow 29"/>
          <p:cNvSpPr/>
          <p:nvPr/>
        </p:nvSpPr>
        <p:spPr>
          <a:xfrm>
            <a:off x="4363565" y="5825113"/>
            <a:ext cx="289368" cy="233423"/>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t-EE"/>
          </a:p>
        </p:txBody>
      </p:sp>
      <p:cxnSp>
        <p:nvCxnSpPr>
          <p:cNvPr id="16" name="Straight Connector 15"/>
          <p:cNvCxnSpPr/>
          <p:nvPr/>
        </p:nvCxnSpPr>
        <p:spPr>
          <a:xfrm>
            <a:off x="332509" y="4959362"/>
            <a:ext cx="2872509" cy="0"/>
          </a:xfrm>
          <a:prstGeom prst="line">
            <a:avLst/>
          </a:prstGeom>
          <a:ln>
            <a:prstDash val="sysDash"/>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36" name="Straight Arrow Connector 35"/>
          <p:cNvCxnSpPr/>
          <p:nvPr/>
        </p:nvCxnSpPr>
        <p:spPr>
          <a:xfrm flipV="1">
            <a:off x="683407" y="280726"/>
            <a:ext cx="9671" cy="935216"/>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2" name="Straight Arrow Connector 41"/>
          <p:cNvCxnSpPr/>
          <p:nvPr/>
        </p:nvCxnSpPr>
        <p:spPr>
          <a:xfrm flipH="1">
            <a:off x="665490" y="3692529"/>
            <a:ext cx="8680" cy="119531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4" name="Straight Arrow Connector 43"/>
          <p:cNvCxnSpPr/>
          <p:nvPr/>
        </p:nvCxnSpPr>
        <p:spPr>
          <a:xfrm flipV="1">
            <a:off x="660183" y="2764339"/>
            <a:ext cx="4835" cy="92819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31" name="Straight Arrow Connector 30"/>
          <p:cNvCxnSpPr/>
          <p:nvPr/>
        </p:nvCxnSpPr>
        <p:spPr>
          <a:xfrm flipV="1">
            <a:off x="665018" y="4982900"/>
            <a:ext cx="23224" cy="531325"/>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33" name="Straight Arrow Connector 32"/>
          <p:cNvCxnSpPr/>
          <p:nvPr/>
        </p:nvCxnSpPr>
        <p:spPr>
          <a:xfrm flipH="1">
            <a:off x="665018" y="5914335"/>
            <a:ext cx="23224" cy="66744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0" name="Straight Connector 39"/>
          <p:cNvCxnSpPr>
            <a:stCxn id="15" idx="1"/>
          </p:cNvCxnSpPr>
          <p:nvPr/>
        </p:nvCxnSpPr>
        <p:spPr>
          <a:xfrm flipH="1">
            <a:off x="1768763" y="6421679"/>
            <a:ext cx="751254" cy="0"/>
          </a:xfrm>
          <a:prstGeom prst="line">
            <a:avLst/>
          </a:prstGeom>
          <a:ln>
            <a:solidFill>
              <a:schemeClr val="accent2">
                <a:lumMod val="50000"/>
              </a:schemeClr>
            </a:solidFill>
          </a:ln>
        </p:spPr>
        <p:style>
          <a:lnRef idx="3">
            <a:schemeClr val="accent3"/>
          </a:lnRef>
          <a:fillRef idx="0">
            <a:schemeClr val="accent3"/>
          </a:fillRef>
          <a:effectRef idx="2">
            <a:schemeClr val="accent3"/>
          </a:effectRef>
          <a:fontRef idx="minor">
            <a:schemeClr val="tx1"/>
          </a:fontRef>
        </p:style>
      </p:cxnSp>
      <p:cxnSp>
        <p:nvCxnSpPr>
          <p:cNvPr id="49" name="Straight Connector 48"/>
          <p:cNvCxnSpPr/>
          <p:nvPr/>
        </p:nvCxnSpPr>
        <p:spPr>
          <a:xfrm flipV="1">
            <a:off x="1720743" y="1215941"/>
            <a:ext cx="58224" cy="5205738"/>
          </a:xfrm>
          <a:prstGeom prst="line">
            <a:avLst/>
          </a:prstGeom>
          <a:ln>
            <a:solidFill>
              <a:schemeClr val="accent2">
                <a:lumMod val="50000"/>
              </a:schemeClr>
            </a:solidFill>
          </a:ln>
        </p:spPr>
        <p:style>
          <a:lnRef idx="3">
            <a:schemeClr val="accent3"/>
          </a:lnRef>
          <a:fillRef idx="0">
            <a:schemeClr val="accent3"/>
          </a:fillRef>
          <a:effectRef idx="2">
            <a:schemeClr val="accent3"/>
          </a:effectRef>
          <a:fontRef idx="minor">
            <a:schemeClr val="tx1"/>
          </a:fontRef>
        </p:style>
      </p:cxnSp>
      <p:cxnSp>
        <p:nvCxnSpPr>
          <p:cNvPr id="52" name="Straight Arrow Connector 51"/>
          <p:cNvCxnSpPr/>
          <p:nvPr/>
        </p:nvCxnSpPr>
        <p:spPr>
          <a:xfrm>
            <a:off x="1768763" y="1215941"/>
            <a:ext cx="667934" cy="0"/>
          </a:xfrm>
          <a:prstGeom prst="straightConnector1">
            <a:avLst/>
          </a:prstGeom>
          <a:ln>
            <a:solidFill>
              <a:schemeClr val="accent2">
                <a:lumMod val="50000"/>
              </a:schemeClr>
            </a:solidFill>
            <a:tailEnd type="triangle"/>
          </a:ln>
        </p:spPr>
        <p:style>
          <a:lnRef idx="3">
            <a:schemeClr val="accent3"/>
          </a:lnRef>
          <a:fillRef idx="0">
            <a:schemeClr val="accent3"/>
          </a:fillRef>
          <a:effectRef idx="2">
            <a:schemeClr val="accent3"/>
          </a:effectRef>
          <a:fontRef idx="minor">
            <a:schemeClr val="tx1"/>
          </a:fontRef>
        </p:style>
      </p:cxnSp>
      <p:cxnSp>
        <p:nvCxnSpPr>
          <p:cNvPr id="56" name="Straight Connector 55"/>
          <p:cNvCxnSpPr>
            <a:stCxn id="15" idx="3"/>
          </p:cNvCxnSpPr>
          <p:nvPr/>
        </p:nvCxnSpPr>
        <p:spPr>
          <a:xfrm>
            <a:off x="6861253" y="6421679"/>
            <a:ext cx="1204766" cy="0"/>
          </a:xfrm>
          <a:prstGeom prst="line">
            <a:avLst/>
          </a:prstGeom>
          <a:ln w="31750">
            <a:solidFill>
              <a:srgbClr val="00B050"/>
            </a:solidFill>
          </a:ln>
        </p:spPr>
        <p:style>
          <a:lnRef idx="3">
            <a:schemeClr val="accent6"/>
          </a:lnRef>
          <a:fillRef idx="0">
            <a:schemeClr val="accent6"/>
          </a:fillRef>
          <a:effectRef idx="2">
            <a:schemeClr val="accent6"/>
          </a:effectRef>
          <a:fontRef idx="minor">
            <a:schemeClr val="tx1"/>
          </a:fontRef>
        </p:style>
      </p:cxnSp>
      <p:cxnSp>
        <p:nvCxnSpPr>
          <p:cNvPr id="58" name="Straight Connector 57"/>
          <p:cNvCxnSpPr/>
          <p:nvPr/>
        </p:nvCxnSpPr>
        <p:spPr>
          <a:xfrm flipV="1">
            <a:off x="8066019" y="4475311"/>
            <a:ext cx="1656" cy="1946368"/>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endCxn id="13" idx="3"/>
          </p:cNvCxnSpPr>
          <p:nvPr/>
        </p:nvCxnSpPr>
        <p:spPr>
          <a:xfrm flipH="1">
            <a:off x="6861252" y="4475310"/>
            <a:ext cx="1204767" cy="0"/>
          </a:xfrm>
          <a:prstGeom prst="straightConnector1">
            <a:avLst/>
          </a:prstGeom>
          <a:ln w="19050">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istkülik 27"/>
          <p:cNvSpPr/>
          <p:nvPr/>
        </p:nvSpPr>
        <p:spPr>
          <a:xfrm>
            <a:off x="1861279" y="100011"/>
            <a:ext cx="8575812" cy="67455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t-EE" sz="2800" dirty="0">
                <a:latin typeface="Bookman Old Style" pitchFamily="18" charset="0"/>
              </a:rPr>
              <a:t>Alternatiivsete tegevuskavade otsimine</a:t>
            </a:r>
          </a:p>
        </p:txBody>
      </p:sp>
      <p:sp>
        <p:nvSpPr>
          <p:cNvPr id="30" name="TextBox 29"/>
          <p:cNvSpPr txBox="1"/>
          <p:nvPr/>
        </p:nvSpPr>
        <p:spPr>
          <a:xfrm>
            <a:off x="68094" y="1738859"/>
            <a:ext cx="12123905" cy="1569660"/>
          </a:xfrm>
          <a:prstGeom prst="rect">
            <a:avLst/>
          </a:prstGeom>
          <a:noFill/>
        </p:spPr>
        <p:txBody>
          <a:bodyPr wrap="square" rtlCol="0">
            <a:spAutoFit/>
          </a:bodyPr>
          <a:lstStyle/>
          <a:p>
            <a:r>
              <a:rPr lang="et-EE" sz="2400" dirty="0">
                <a:latin typeface="Bookman Old Style" pitchFamily="18" charset="0"/>
              </a:rPr>
              <a:t>Pikaajaline eesmärk: rahavoogude suurendamine.</a:t>
            </a:r>
          </a:p>
          <a:p>
            <a:endParaRPr lang="et-EE" sz="2400" dirty="0">
              <a:latin typeface="Bookman Old Style" pitchFamily="18" charset="0"/>
            </a:endParaRPr>
          </a:p>
          <a:p>
            <a:r>
              <a:rPr lang="et-EE" sz="2400" dirty="0">
                <a:latin typeface="Bookman Old Style" pitchFamily="18" charset="0"/>
              </a:rPr>
              <a:t>Selleks, et suurendada rahavoogusid tulevikus, tuleb määrata need tegevused, mida on võimalik teha täna</a:t>
            </a:r>
          </a:p>
        </p:txBody>
      </p:sp>
      <p:sp>
        <p:nvSpPr>
          <p:cNvPr id="32" name="TextBox 31"/>
          <p:cNvSpPr txBox="1"/>
          <p:nvPr/>
        </p:nvSpPr>
        <p:spPr>
          <a:xfrm>
            <a:off x="525294" y="3506314"/>
            <a:ext cx="11666706" cy="1938992"/>
          </a:xfrm>
          <a:prstGeom prst="rect">
            <a:avLst/>
          </a:prstGeom>
          <a:noFill/>
        </p:spPr>
        <p:txBody>
          <a:bodyPr wrap="square" rtlCol="0">
            <a:spAutoFit/>
          </a:bodyPr>
          <a:lstStyle/>
          <a:p>
            <a:r>
              <a:rPr lang="et-EE" sz="2400" dirty="0">
                <a:latin typeface="Bookman Old Style" pitchFamily="18" charset="0"/>
              </a:rPr>
              <a:t>Võimalikud alternatiivid: Arendada välja uus toode olemasoleva turu jaoks</a:t>
            </a:r>
          </a:p>
          <a:p>
            <a:endParaRPr lang="et-EE" sz="2400" dirty="0">
              <a:latin typeface="Bookman Old Style" pitchFamily="18" charset="0"/>
            </a:endParaRPr>
          </a:p>
          <a:p>
            <a:pPr marL="342900" indent="-342900">
              <a:buFont typeface="Wingdings" panose="05000000000000000000" pitchFamily="2" charset="2"/>
              <a:buChar char="Ø"/>
            </a:pPr>
            <a:r>
              <a:rPr lang="et-EE" sz="2400" dirty="0">
                <a:latin typeface="Bookman Old Style" pitchFamily="18" charset="0"/>
              </a:rPr>
              <a:t>Arendada välja uus toode uue turu jaoks</a:t>
            </a:r>
          </a:p>
          <a:p>
            <a:pPr marL="342900" indent="-342900">
              <a:buFont typeface="Wingdings" panose="05000000000000000000" pitchFamily="2" charset="2"/>
              <a:buChar char="Ø"/>
            </a:pPr>
            <a:r>
              <a:rPr lang="et-EE" sz="2400" dirty="0">
                <a:latin typeface="Bookman Old Style" pitchFamily="18" charset="0"/>
              </a:rPr>
              <a:t>Arendada välja uus turg  olemasolevatoote jaoks</a:t>
            </a:r>
          </a:p>
          <a:p>
            <a:pPr marL="342900" indent="-342900">
              <a:buFont typeface="Wingdings" panose="05000000000000000000" pitchFamily="2" charset="2"/>
              <a:buChar char="Ø"/>
            </a:pPr>
            <a:r>
              <a:rPr lang="et-EE" sz="2400" dirty="0">
                <a:latin typeface="Bookman Old Style" pitchFamily="18" charset="0"/>
              </a:rPr>
              <a:t>Arendada välja uus toode olemasoleva turu jaoks</a:t>
            </a:r>
          </a:p>
        </p:txBody>
      </p:sp>
      <p:sp>
        <p:nvSpPr>
          <p:cNvPr id="2" name="Rectangle 1"/>
          <p:cNvSpPr/>
          <p:nvPr/>
        </p:nvSpPr>
        <p:spPr>
          <a:xfrm>
            <a:off x="193964" y="1160455"/>
            <a:ext cx="1409360" cy="461665"/>
          </a:xfrm>
          <a:prstGeom prst="rect">
            <a:avLst/>
          </a:prstGeom>
        </p:spPr>
        <p:txBody>
          <a:bodyPr wrap="none">
            <a:spAutoFit/>
          </a:bodyPr>
          <a:lstStyle/>
          <a:p>
            <a:r>
              <a:rPr lang="et-EE" sz="2400" i="1" dirty="0">
                <a:effectLst>
                  <a:outerShdw blurRad="38100" dist="38100" dir="2700000" algn="tl">
                    <a:srgbClr val="000000">
                      <a:alpha val="43137"/>
                    </a:srgbClr>
                  </a:outerShdw>
                </a:effectLst>
                <a:latin typeface="Bookman Old Style" pitchFamily="18" charset="0"/>
              </a:rPr>
              <a:t>Näiteks: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i kujundu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3751</TotalTime>
  <Words>2364</Words>
  <Application>Microsoft Office PowerPoint</Application>
  <PresentationFormat>Widescreen</PresentationFormat>
  <Paragraphs>322</Paragraphs>
  <Slides>33</Slides>
  <Notes>24</Notes>
  <HiddenSlides>3</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Arial</vt:lpstr>
      <vt:lpstr>Bookman Old Style</vt:lpstr>
      <vt:lpstr>Calibri</vt:lpstr>
      <vt:lpstr>Calibri Light</vt:lpstr>
      <vt:lpstr>Lucida Sans Unicode</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Täiendavaks lugemiseks huvi korral:</vt:lpstr>
      <vt:lpstr>PowerPoint Presentation</vt:lpstr>
      <vt:lpstr>PowerPoint Presentation</vt:lpstr>
      <vt:lpstr>PowerPoint Presentation</vt:lpstr>
      <vt:lpstr>PowerPoint Presentation</vt:lpstr>
      <vt:lpstr>PowerPoint Presentation</vt:lpstr>
      <vt:lpstr>Näide. Kuluarvestussüsteem väikeettevõttes Leigri Puit OÜ </vt:lpstr>
      <vt:lpstr>Näide: kuluarvestussüsteem väikeettevõttes Leigri Puit OÜ</vt:lpstr>
      <vt:lpstr>Näide: kuluarvestussüsteem väikeettevõttes Leigri Puit</vt:lpstr>
      <vt:lpstr>Näide: kuluarvestussüsteem väikeettevõttes Leigri Puit OÜ</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Inga Stelmak</dc:creator>
  <cp:lastModifiedBy>Inga Stelmak</cp:lastModifiedBy>
  <cp:revision>56</cp:revision>
  <dcterms:created xsi:type="dcterms:W3CDTF">2017-02-08T09:41:03Z</dcterms:created>
  <dcterms:modified xsi:type="dcterms:W3CDTF">2021-12-09T08:28:21Z</dcterms:modified>
</cp:coreProperties>
</file>