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73" r:id="rId3"/>
    <p:sldId id="375" r:id="rId4"/>
    <p:sldId id="365" r:id="rId5"/>
    <p:sldId id="371" r:id="rId6"/>
    <p:sldId id="370" r:id="rId7"/>
    <p:sldId id="372" r:id="rId8"/>
    <p:sldId id="366" r:id="rId9"/>
    <p:sldId id="350" r:id="rId10"/>
    <p:sldId id="374" r:id="rId11"/>
    <p:sldId id="367" r:id="rId12"/>
    <p:sldId id="349" r:id="rId13"/>
    <p:sldId id="368" r:id="rId14"/>
    <p:sldId id="369" r:id="rId15"/>
    <p:sldId id="351" r:id="rId16"/>
    <p:sldId id="352" r:id="rId17"/>
    <p:sldId id="354" r:id="rId18"/>
    <p:sldId id="355" r:id="rId19"/>
    <p:sldId id="356" r:id="rId20"/>
    <p:sldId id="357" r:id="rId21"/>
    <p:sldId id="358" r:id="rId22"/>
    <p:sldId id="359" r:id="rId23"/>
    <p:sldId id="360" r:id="rId24"/>
    <p:sldId id="361" r:id="rId25"/>
    <p:sldId id="362" r:id="rId26"/>
    <p:sldId id="363" r:id="rId27"/>
    <p:sldId id="364" r:id="rId28"/>
    <p:sldId id="283" r:id="rId29"/>
  </p:sldIdLst>
  <p:sldSz cx="9144000" cy="6858000" type="screen4x3"/>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8561" autoAdjust="0"/>
  </p:normalViewPr>
  <p:slideViewPr>
    <p:cSldViewPr>
      <p:cViewPr varScale="1">
        <p:scale>
          <a:sx n="96" d="100"/>
          <a:sy n="96" d="100"/>
        </p:scale>
        <p:origin x="-10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70" d="100"/>
          <a:sy n="70" d="100"/>
        </p:scale>
        <p:origin x="-28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1807FD-8484-45A7-9FE8-91FBACEB9018}" type="datetimeFigureOut">
              <a:rPr lang="et-EE" smtClean="0"/>
              <a:t>4.02.2018</a:t>
            </a:fld>
            <a:endParaRPr lang="et-E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6CD309F-FF27-46D9-AF7D-572058057631}" type="slidenum">
              <a:rPr lang="et-EE" smtClean="0"/>
              <a:t>‹#›</a:t>
            </a:fld>
            <a:endParaRPr lang="et-EE"/>
          </a:p>
        </p:txBody>
      </p:sp>
    </p:spTree>
    <p:extLst>
      <p:ext uri="{BB962C8B-B14F-4D97-AF65-F5344CB8AC3E}">
        <p14:creationId xmlns:p14="http://schemas.microsoft.com/office/powerpoint/2010/main" val="1854465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81DA90-60A4-42EB-BE33-BA845049EC5E}" type="datetimeFigureOut">
              <a:rPr lang="et-EE" smtClean="0"/>
              <a:pPr/>
              <a:t>4.02.2018</a:t>
            </a:fld>
            <a:endParaRPr lang="et-E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2BA59C-0983-41C0-B12D-82239A604263}" type="slidenum">
              <a:rPr lang="et-EE" smtClean="0"/>
              <a:pPr/>
              <a:t>‹#›</a:t>
            </a:fld>
            <a:endParaRPr lang="et-EE"/>
          </a:p>
        </p:txBody>
      </p:sp>
    </p:spTree>
    <p:extLst>
      <p:ext uri="{BB962C8B-B14F-4D97-AF65-F5344CB8AC3E}">
        <p14:creationId xmlns:p14="http://schemas.microsoft.com/office/powerpoint/2010/main" val="327866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C02BA59C-0983-41C0-B12D-82239A604263}" type="slidenum">
              <a:rPr lang="et-EE" smtClean="0"/>
              <a:pPr/>
              <a:t>1</a:t>
            </a:fld>
            <a:endParaRPr lang="et-EE"/>
          </a:p>
        </p:txBody>
      </p:sp>
    </p:spTree>
    <p:extLst>
      <p:ext uri="{BB962C8B-B14F-4D97-AF65-F5344CB8AC3E}">
        <p14:creationId xmlns:p14="http://schemas.microsoft.com/office/powerpoint/2010/main" val="34887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C02BA59C-0983-41C0-B12D-82239A604263}" type="slidenum">
              <a:rPr lang="et-EE" smtClean="0"/>
              <a:pPr/>
              <a:t>4</a:t>
            </a:fld>
            <a:endParaRPr lang="et-EE"/>
          </a:p>
        </p:txBody>
      </p:sp>
    </p:spTree>
    <p:extLst>
      <p:ext uri="{BB962C8B-B14F-4D97-AF65-F5344CB8AC3E}">
        <p14:creationId xmlns:p14="http://schemas.microsoft.com/office/powerpoint/2010/main" val="11415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C02BA59C-0983-41C0-B12D-82239A604263}" type="slidenum">
              <a:rPr lang="et-EE" smtClean="0"/>
              <a:pPr/>
              <a:t>12</a:t>
            </a:fld>
            <a:endParaRPr lang="et-EE"/>
          </a:p>
        </p:txBody>
      </p:sp>
    </p:spTree>
    <p:extLst>
      <p:ext uri="{BB962C8B-B14F-4D97-AF65-F5344CB8AC3E}">
        <p14:creationId xmlns:p14="http://schemas.microsoft.com/office/powerpoint/2010/main" val="39394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C02BA59C-0983-41C0-B12D-82239A604263}" type="slidenum">
              <a:rPr lang="et-EE" smtClean="0"/>
              <a:pPr/>
              <a:t>28</a:t>
            </a:fld>
            <a:endParaRPr lang="et-EE"/>
          </a:p>
        </p:txBody>
      </p:sp>
    </p:spTree>
    <p:extLst>
      <p:ext uri="{BB962C8B-B14F-4D97-AF65-F5344CB8AC3E}">
        <p14:creationId xmlns:p14="http://schemas.microsoft.com/office/powerpoint/2010/main" val="2300530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3255119"/>
            <a:ext cx="4392488" cy="1542033"/>
          </a:xfrm>
        </p:spPr>
        <p:txBody>
          <a:bodyPr anchor="t">
            <a:normAutofit/>
          </a:bodyPr>
          <a:lstStyle>
            <a:lvl1pPr algn="l">
              <a:defRPr sz="3200">
                <a:solidFill>
                  <a:schemeClr val="tx1"/>
                </a:solidFill>
              </a:defRPr>
            </a:lvl1pPr>
          </a:lstStyle>
          <a:p>
            <a:r>
              <a:rPr lang="en-US" dirty="0" smtClean="0"/>
              <a:t>Click to edit Master title style</a:t>
            </a:r>
            <a:endParaRPr lang="et-EE" dirty="0"/>
          </a:p>
        </p:txBody>
      </p:sp>
      <p:sp>
        <p:nvSpPr>
          <p:cNvPr id="3" name="Subtitle 2"/>
          <p:cNvSpPr>
            <a:spLocks noGrp="1"/>
          </p:cNvSpPr>
          <p:nvPr>
            <p:ph type="subTitle" idx="1"/>
          </p:nvPr>
        </p:nvSpPr>
        <p:spPr>
          <a:xfrm>
            <a:off x="4139952" y="4966320"/>
            <a:ext cx="4392488" cy="1126976"/>
          </a:xfrm>
        </p:spPr>
        <p:txBody>
          <a:bodyPr>
            <a:normAutofit/>
          </a:bodyPr>
          <a:lstStyle>
            <a:lvl1pPr marL="0" indent="0" algn="l">
              <a:buNone/>
              <a:defRPr sz="280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t-E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980728"/>
            <a:ext cx="8280920" cy="53285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dirty="0"/>
          </a:p>
        </p:txBody>
      </p:sp>
      <p:sp>
        <p:nvSpPr>
          <p:cNvPr id="4" name="Text Placeholder 3"/>
          <p:cNvSpPr>
            <a:spLocks noGrp="1"/>
          </p:cNvSpPr>
          <p:nvPr>
            <p:ph type="body" sz="half" idx="2"/>
          </p:nvPr>
        </p:nvSpPr>
        <p:spPr>
          <a:xfrm>
            <a:off x="395536" y="6375450"/>
            <a:ext cx="5486400" cy="365918"/>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t-EE"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6" name="Slide Number Placeholder 5"/>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00392" y="274638"/>
            <a:ext cx="586408" cy="5851525"/>
          </a:xfrm>
        </p:spPr>
        <p:txBody>
          <a:bodyPr vert="eaVert"/>
          <a:lstStyle>
            <a:lvl1pPr algn="r">
              <a:defRPr/>
            </a:lvl1pPr>
          </a:lstStyle>
          <a:p>
            <a:r>
              <a:rPr lang="en-US" dirty="0" smtClean="0"/>
              <a:t>Click to edit Master title style</a:t>
            </a:r>
            <a:endParaRPr lang="et-EE" dirty="0"/>
          </a:p>
        </p:txBody>
      </p:sp>
      <p:sp>
        <p:nvSpPr>
          <p:cNvPr id="3" name="Vertical Text Placeholder 2"/>
          <p:cNvSpPr>
            <a:spLocks noGrp="1"/>
          </p:cNvSpPr>
          <p:nvPr>
            <p:ph type="body" orient="vert" idx="1"/>
          </p:nvPr>
        </p:nvSpPr>
        <p:spPr>
          <a:xfrm>
            <a:off x="457200" y="1052736"/>
            <a:ext cx="7499176" cy="507342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6" name="Slide Number Placeholder 5"/>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3255119"/>
            <a:ext cx="4392488" cy="1542033"/>
          </a:xfrm>
        </p:spPr>
        <p:txBody>
          <a:bodyPr anchor="t">
            <a:normAutofit/>
          </a:bodyPr>
          <a:lstStyle>
            <a:lvl1pPr algn="l">
              <a:defRPr sz="3200">
                <a:solidFill>
                  <a:schemeClr val="bg1"/>
                </a:solidFill>
              </a:defRPr>
            </a:lvl1pPr>
          </a:lstStyle>
          <a:p>
            <a:r>
              <a:rPr lang="en-US" dirty="0" smtClean="0"/>
              <a:t>Click to edit Master title style</a:t>
            </a:r>
            <a:endParaRPr lang="et-EE" dirty="0"/>
          </a:p>
        </p:txBody>
      </p:sp>
      <p:sp>
        <p:nvSpPr>
          <p:cNvPr id="3" name="Subtitle 2"/>
          <p:cNvSpPr>
            <a:spLocks noGrp="1"/>
          </p:cNvSpPr>
          <p:nvPr>
            <p:ph type="subTitle" idx="1"/>
          </p:nvPr>
        </p:nvSpPr>
        <p:spPr>
          <a:xfrm>
            <a:off x="4139952" y="4966320"/>
            <a:ext cx="4392488" cy="1126976"/>
          </a:xfrm>
        </p:spPr>
        <p:txBody>
          <a:bodyPr>
            <a:normAutofit/>
          </a:bodyPr>
          <a:lstStyle>
            <a:lvl1pPr marL="0" indent="0" algn="l">
              <a:buNone/>
              <a:defRPr sz="280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t-E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139952" y="3255119"/>
            <a:ext cx="4392488" cy="1542033"/>
          </a:xfrm>
        </p:spPr>
        <p:txBody>
          <a:bodyPr anchor="t">
            <a:normAutofit/>
          </a:bodyPr>
          <a:lstStyle>
            <a:lvl1pPr>
              <a:defRPr sz="3200">
                <a:solidFill>
                  <a:schemeClr val="tx1"/>
                </a:solidFill>
              </a:defRPr>
            </a:lvl1pPr>
          </a:lstStyle>
          <a:p>
            <a:r>
              <a:rPr lang="en-US" dirty="0" smtClean="0"/>
              <a:t>Click to edit Master title style</a:t>
            </a:r>
            <a:endParaRPr lang="et-EE" dirty="0"/>
          </a:p>
        </p:txBody>
      </p:sp>
      <p:sp>
        <p:nvSpPr>
          <p:cNvPr id="8" name="Subtitle 2"/>
          <p:cNvSpPr>
            <a:spLocks noGrp="1"/>
          </p:cNvSpPr>
          <p:nvPr>
            <p:ph type="subTitle" idx="1"/>
          </p:nvPr>
        </p:nvSpPr>
        <p:spPr>
          <a:xfrm>
            <a:off x="4139952" y="4966320"/>
            <a:ext cx="4392488" cy="1126976"/>
          </a:xfrm>
        </p:spPr>
        <p:txBody>
          <a:bodyPr>
            <a:normAutofit/>
          </a:bodyPr>
          <a:lstStyle>
            <a:lvl1pPr marL="0" indent="0" algn="l">
              <a:buNone/>
              <a:defRPr sz="280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t-E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t-E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6" name="Slide Number Placeholder 5"/>
          <p:cNvSpPr>
            <a:spLocks noGrp="1"/>
          </p:cNvSpPr>
          <p:nvPr>
            <p:ph type="sldNum" sz="quarter" idx="12"/>
          </p:nvPr>
        </p:nvSpPr>
        <p:spPr/>
        <p:txBody>
          <a:bodyPr/>
          <a:lstStyle/>
          <a:p>
            <a:fld id="{B6D544D0-AF15-49E6-92FC-B1E56F639C66}" type="slidenum">
              <a:rPr lang="et-EE" smtClean="0"/>
              <a:pPr/>
              <a:t>‹#›</a:t>
            </a:fld>
            <a:endParaRPr lang="et-EE"/>
          </a:p>
        </p:txBody>
      </p:sp>
      <p:sp>
        <p:nvSpPr>
          <p:cNvPr id="5" name="Footer Placeholder 2"/>
          <p:cNvSpPr>
            <a:spLocks noGrp="1"/>
          </p:cNvSpPr>
          <p:nvPr>
            <p:ph type="ftr" sz="quarter" idx="3"/>
          </p:nvPr>
        </p:nvSpPr>
        <p:spPr>
          <a:xfrm>
            <a:off x="452264" y="6356350"/>
            <a:ext cx="2895600" cy="365125"/>
          </a:xfrm>
          <a:prstGeom prst="rect">
            <a:avLst/>
          </a:prstGeom>
        </p:spPr>
        <p:txBody>
          <a:bodyPr anchor="ctr"/>
          <a:lstStyle>
            <a:lvl1pPr>
              <a:defRPr sz="1600">
                <a:latin typeface="Verdana" pitchFamily="34" charset="0"/>
              </a:defRPr>
            </a:lvl1pPr>
          </a:lstStyle>
          <a:p>
            <a:r>
              <a:rPr lang="fi-FI" smtClean="0"/>
              <a:t>Raudteesüsteemi koostöövõime. V. Kirsipuu 2017</a:t>
            </a:r>
            <a:endParaRPr lang="et-E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bg1"/>
                </a:solidFill>
              </a:defRPr>
            </a:lvl1pPr>
            <a:lvl2pPr>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6" name="Slide Number Placeholder 5"/>
          <p:cNvSpPr>
            <a:spLocks noGrp="1"/>
          </p:cNvSpPr>
          <p:nvPr>
            <p:ph type="sldNum" sz="quarter" idx="12"/>
          </p:nvPr>
        </p:nvSpPr>
        <p:spPr>
          <a:xfrm>
            <a:off x="8316416" y="6356350"/>
            <a:ext cx="370384" cy="365125"/>
          </a:xfrm>
        </p:spPr>
        <p:txBody>
          <a:bodyPr/>
          <a:lstStyle>
            <a:lvl1pPr>
              <a:defRPr>
                <a:solidFill>
                  <a:schemeClr val="bg1"/>
                </a:solidFill>
              </a:defRPr>
            </a:lvl1pPr>
          </a:lstStyle>
          <a:p>
            <a:fld id="{B6D544D0-AF15-49E6-92FC-B1E56F639C66}" type="slidenum">
              <a:rPr lang="et-EE" smtClean="0"/>
              <a:pPr/>
              <a:t>‹#›</a:t>
            </a:fld>
            <a:endParaRPr lang="et-EE" dirty="0"/>
          </a:p>
        </p:txBody>
      </p:sp>
      <p:sp>
        <p:nvSpPr>
          <p:cNvPr id="7" name="Title Placeholder 1"/>
          <p:cNvSpPr>
            <a:spLocks noGrp="1"/>
          </p:cNvSpPr>
          <p:nvPr>
            <p:ph type="title"/>
          </p:nvPr>
        </p:nvSpPr>
        <p:spPr>
          <a:xfrm>
            <a:off x="2843808" y="274638"/>
            <a:ext cx="5842992" cy="634082"/>
          </a:xfrm>
          <a:prstGeom prst="rect">
            <a:avLst/>
          </a:prstGeom>
        </p:spPr>
        <p:txBody>
          <a:bodyPr vert="horz" lIns="91440" tIns="45720" rIns="91440" bIns="45720" rtlCol="0" anchor="ctr">
            <a:normAutofit/>
          </a:bodyPr>
          <a:lstStyle>
            <a:lvl1pPr algn="r">
              <a:defRPr>
                <a:solidFill>
                  <a:schemeClr val="bg1"/>
                </a:solidFill>
              </a:defRPr>
            </a:lvl1pPr>
          </a:lstStyle>
          <a:p>
            <a:r>
              <a:rPr lang="en-US" dirty="0" smtClean="0"/>
              <a:t>Click to edit Master title style</a:t>
            </a:r>
            <a:endParaRPr lang="et-EE" dirty="0"/>
          </a:p>
        </p:txBody>
      </p:sp>
      <p:sp>
        <p:nvSpPr>
          <p:cNvPr id="5" name="Footer Placeholder 2"/>
          <p:cNvSpPr>
            <a:spLocks noGrp="1"/>
          </p:cNvSpPr>
          <p:nvPr>
            <p:ph type="ftr" sz="quarter" idx="3"/>
          </p:nvPr>
        </p:nvSpPr>
        <p:spPr>
          <a:xfrm>
            <a:off x="452264" y="6356350"/>
            <a:ext cx="2895600" cy="365125"/>
          </a:xfrm>
          <a:prstGeom prst="rect">
            <a:avLst/>
          </a:prstGeom>
        </p:spPr>
        <p:txBody>
          <a:bodyPr anchor="ctr"/>
          <a:lstStyle>
            <a:lvl1pPr>
              <a:defRPr sz="1600">
                <a:latin typeface="Verdana" pitchFamily="34" charset="0"/>
              </a:defRPr>
            </a:lvl1pPr>
          </a:lstStyle>
          <a:p>
            <a:r>
              <a:rPr lang="fi-FI" smtClean="0"/>
              <a:t>Raudteesüsteemi koostöövõime. V. Kirsipuu 2017</a:t>
            </a:r>
            <a:endParaRPr lang="et-E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t-EE" dirty="0"/>
          </a:p>
        </p:txBody>
      </p:sp>
      <p:sp>
        <p:nvSpPr>
          <p:cNvPr id="3" name="Content Placeholder 2"/>
          <p:cNvSpPr>
            <a:spLocks noGrp="1"/>
          </p:cNvSpPr>
          <p:nvPr>
            <p:ph sz="half" idx="1"/>
          </p:nvPr>
        </p:nvSpPr>
        <p:spPr>
          <a:xfrm>
            <a:off x="457200" y="1124744"/>
            <a:ext cx="4038600"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p:nvPr>
        </p:nvSpPr>
        <p:spPr>
          <a:xfrm>
            <a:off x="4648200" y="1124744"/>
            <a:ext cx="4038600"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Slide Number Placeholder 6"/>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t-EE" dirty="0"/>
          </a:p>
        </p:txBody>
      </p:sp>
      <p:sp>
        <p:nvSpPr>
          <p:cNvPr id="5" name="Slide Number Placeholder 4"/>
          <p:cNvSpPr>
            <a:spLocks noGrp="1"/>
          </p:cNvSpPr>
          <p:nvPr>
            <p:ph type="sldNum" sz="quarter" idx="12"/>
          </p:nvPr>
        </p:nvSpPr>
        <p:spPr/>
        <p:txBody>
          <a:bodyPr/>
          <a:lstStyle/>
          <a:p>
            <a:fld id="{B6D544D0-AF15-49E6-92FC-B1E56F639C66}" type="slidenum">
              <a:rPr lang="et-EE" smtClean="0"/>
              <a:pPr/>
              <a:t>‹#›</a:t>
            </a:fld>
            <a:endParaRPr lang="et-EE"/>
          </a:p>
        </p:txBody>
      </p:sp>
      <p:sp>
        <p:nvSpPr>
          <p:cNvPr id="4" name="Footer Placeholder 2"/>
          <p:cNvSpPr>
            <a:spLocks noGrp="1"/>
          </p:cNvSpPr>
          <p:nvPr>
            <p:ph type="ftr" sz="quarter" idx="3"/>
          </p:nvPr>
        </p:nvSpPr>
        <p:spPr>
          <a:xfrm>
            <a:off x="452264" y="6356350"/>
            <a:ext cx="2895600" cy="365125"/>
          </a:xfrm>
          <a:prstGeom prst="rect">
            <a:avLst/>
          </a:prstGeom>
        </p:spPr>
        <p:txBody>
          <a:bodyPr anchor="ctr"/>
          <a:lstStyle>
            <a:lvl1pPr>
              <a:defRPr sz="1600">
                <a:latin typeface="Verdana" pitchFamily="34" charset="0"/>
              </a:defRPr>
            </a:lvl1pPr>
          </a:lstStyle>
          <a:p>
            <a:r>
              <a:rPr lang="fi-FI" smtClean="0"/>
              <a:t>Raudteesüsteemi koostöövõime. V. Kirsipuu 2017</a:t>
            </a:r>
            <a:endParaRPr lang="et-E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2264" y="6356350"/>
            <a:ext cx="2895600" cy="365125"/>
          </a:xfrm>
          <a:prstGeom prst="rect">
            <a:avLst/>
          </a:prstGeom>
        </p:spPr>
        <p:txBody>
          <a:bodyPr anchor="ctr"/>
          <a:lstStyle>
            <a:lvl1pPr>
              <a:defRPr sz="1600">
                <a:latin typeface="Verdana" pitchFamily="34" charset="0"/>
              </a:defRPr>
            </a:lvl1pPr>
          </a:lstStyle>
          <a:p>
            <a:r>
              <a:rPr lang="fi-FI" smtClean="0"/>
              <a:t>Raudteesüsteemi koostöövõime. V. Kirsipuu 2017</a:t>
            </a:r>
            <a:endParaRPr lang="et-EE"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830"/>
            <a:ext cx="3008313" cy="1162050"/>
          </a:xfrm>
        </p:spPr>
        <p:txBody>
          <a:bodyPr anchor="t">
            <a:noAutofit/>
          </a:bodyPr>
          <a:lstStyle>
            <a:lvl1pPr algn="l">
              <a:defRPr sz="2400" b="0"/>
            </a:lvl1pPr>
          </a:lstStyle>
          <a:p>
            <a:r>
              <a:rPr lang="en-US" dirty="0" smtClean="0"/>
              <a:t>Click to edit Master title style</a:t>
            </a:r>
            <a:endParaRPr lang="et-EE" dirty="0"/>
          </a:p>
        </p:txBody>
      </p:sp>
      <p:sp>
        <p:nvSpPr>
          <p:cNvPr id="3" name="Content Placeholder 2"/>
          <p:cNvSpPr>
            <a:spLocks noGrp="1"/>
          </p:cNvSpPr>
          <p:nvPr>
            <p:ph idx="1"/>
          </p:nvPr>
        </p:nvSpPr>
        <p:spPr>
          <a:xfrm>
            <a:off x="3575050" y="273050"/>
            <a:ext cx="5111750" cy="6036270"/>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6D544D0-AF15-49E6-92FC-B1E56F639C66}"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808" y="274638"/>
            <a:ext cx="5842992" cy="634082"/>
          </a:xfrm>
          <a:prstGeom prst="rect">
            <a:avLst/>
          </a:prstGeom>
        </p:spPr>
        <p:txBody>
          <a:bodyPr vert="horz" lIns="91440" tIns="45720" rIns="91440" bIns="45720" rtlCol="0" anchor="ctr">
            <a:normAutofit/>
          </a:bodyPr>
          <a:lstStyle/>
          <a:p>
            <a:r>
              <a:rPr lang="en-US" dirty="0" smtClean="0"/>
              <a:t>Click to edit Master title style</a:t>
            </a:r>
            <a:endParaRPr lang="et-EE" dirty="0"/>
          </a:p>
        </p:txBody>
      </p:sp>
      <p:sp>
        <p:nvSpPr>
          <p:cNvPr id="3" name="Text Placeholder 2"/>
          <p:cNvSpPr>
            <a:spLocks noGrp="1"/>
          </p:cNvSpPr>
          <p:nvPr>
            <p:ph type="body" idx="1"/>
          </p:nvPr>
        </p:nvSpPr>
        <p:spPr>
          <a:xfrm>
            <a:off x="457200" y="1124744"/>
            <a:ext cx="8229600"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6" name="Slide Number Placeholder 5"/>
          <p:cNvSpPr>
            <a:spLocks noGrp="1"/>
          </p:cNvSpPr>
          <p:nvPr>
            <p:ph type="sldNum" sz="quarter" idx="4"/>
          </p:nvPr>
        </p:nvSpPr>
        <p:spPr>
          <a:xfrm>
            <a:off x="8316416" y="6356350"/>
            <a:ext cx="370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544D0-AF15-49E6-92FC-B1E56F639C66}" type="slidenum">
              <a:rPr lang="et-EE" smtClean="0"/>
              <a:pPr/>
              <a:t>‹#›</a:t>
            </a:fld>
            <a:endParaRPr lang="et-EE" dirty="0"/>
          </a:p>
        </p:txBody>
      </p:sp>
      <p:sp>
        <p:nvSpPr>
          <p:cNvPr id="5" name="Footer Placeholder 2"/>
          <p:cNvSpPr>
            <a:spLocks noGrp="1"/>
          </p:cNvSpPr>
          <p:nvPr>
            <p:ph type="ftr" sz="quarter" idx="3"/>
          </p:nvPr>
        </p:nvSpPr>
        <p:spPr>
          <a:xfrm>
            <a:off x="452264" y="6356350"/>
            <a:ext cx="2895600" cy="365125"/>
          </a:xfrm>
          <a:prstGeom prst="rect">
            <a:avLst/>
          </a:prstGeom>
        </p:spPr>
        <p:txBody>
          <a:bodyPr anchor="ctr"/>
          <a:lstStyle>
            <a:lvl1pPr>
              <a:defRPr sz="1600">
                <a:solidFill>
                  <a:srgbClr val="00B050"/>
                </a:solidFill>
                <a:latin typeface="Verdana" pitchFamily="34" charset="0"/>
              </a:defRPr>
            </a:lvl1pPr>
          </a:lstStyle>
          <a:p>
            <a:r>
              <a:rPr lang="fi-FI" smtClean="0"/>
              <a:t>Raudteesüsteemi koostöövõime. V. Kirsipuu 2017</a:t>
            </a:r>
            <a:endParaRPr lang="et-EE" dirty="0"/>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49" r:id="rId3"/>
    <p:sldLayoutId id="214748365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r" defTabSz="914400" rtl="0" eaLnBrk="1" latinLnBrk="0" hangingPunct="1">
        <a:spcBef>
          <a:spcPct val="0"/>
        </a:spcBef>
        <a:buNone/>
        <a:defRPr sz="28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Verdana" pitchFamily="34" charset="0"/>
        <a:buChar char="—"/>
        <a:defRPr sz="2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riigiteataja.ee/aktilisa/1080/1201/6005/lisa_1.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riigiteataja.ee/akt/107122012007?leiaKehti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11960" y="3284984"/>
            <a:ext cx="4392488" cy="1542033"/>
          </a:xfrm>
        </p:spPr>
        <p:txBody>
          <a:bodyPr>
            <a:normAutofit fontScale="90000"/>
          </a:bodyPr>
          <a:lstStyle/>
          <a:p>
            <a:pPr algn="r"/>
            <a:r>
              <a:rPr lang="et-EE" sz="2400" dirty="0"/>
              <a:t/>
            </a:r>
            <a:br>
              <a:rPr lang="et-EE" sz="2400" dirty="0"/>
            </a:br>
            <a:r>
              <a:rPr lang="et-EE" sz="2400" dirty="0" smtClean="0"/>
              <a:t/>
            </a:r>
            <a:br>
              <a:rPr lang="et-EE" sz="2400" dirty="0" smtClean="0"/>
            </a:br>
            <a:r>
              <a:rPr lang="et-EE" sz="2700" b="1" dirty="0" smtClean="0">
                <a:solidFill>
                  <a:srgbClr val="00B050"/>
                </a:solidFill>
              </a:rPr>
              <a:t>Raudteesüsteemi</a:t>
            </a:r>
            <a:br>
              <a:rPr lang="et-EE" sz="2700" b="1" dirty="0" smtClean="0">
                <a:solidFill>
                  <a:srgbClr val="00B050"/>
                </a:solidFill>
              </a:rPr>
            </a:br>
            <a:r>
              <a:rPr lang="et-EE" sz="2700" b="1" dirty="0" smtClean="0">
                <a:solidFill>
                  <a:srgbClr val="00B050"/>
                </a:solidFill>
              </a:rPr>
              <a:t>koostalitusvõime</a:t>
            </a:r>
            <a:endParaRPr lang="et-EE" sz="2700" b="1" dirty="0">
              <a:solidFill>
                <a:srgbClr val="00B050"/>
              </a:solidFill>
            </a:endParaRPr>
          </a:p>
        </p:txBody>
      </p:sp>
      <p:sp>
        <p:nvSpPr>
          <p:cNvPr id="5" name="Subtitle 4"/>
          <p:cNvSpPr>
            <a:spLocks noGrp="1"/>
          </p:cNvSpPr>
          <p:nvPr>
            <p:ph type="subTitle" idx="1"/>
          </p:nvPr>
        </p:nvSpPr>
        <p:spPr>
          <a:ln>
            <a:noFill/>
          </a:ln>
        </p:spPr>
        <p:txBody>
          <a:bodyPr>
            <a:normAutofit/>
          </a:bodyPr>
          <a:lstStyle/>
          <a:p>
            <a:pPr algn="r"/>
            <a:r>
              <a:rPr lang="et-EE" sz="2000" dirty="0" smtClean="0"/>
              <a:t>Viive Kirsipuu</a:t>
            </a:r>
          </a:p>
          <a:p>
            <a:pPr algn="r"/>
            <a:r>
              <a:rPr lang="et-EE" sz="2000" dirty="0" smtClean="0"/>
              <a:t>2018</a:t>
            </a:r>
            <a:endParaRPr lang="et-E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solidFill>
                  <a:srgbClr val="00B050"/>
                </a:solidFill>
              </a:rPr>
              <a:t>Koostalitluse komponentide </a:t>
            </a:r>
            <a:r>
              <a:rPr lang="et-EE" b="1" dirty="0" smtClean="0">
                <a:solidFill>
                  <a:srgbClr val="00B050"/>
                </a:solidFill>
              </a:rPr>
              <a:t>jagunemine</a:t>
            </a:r>
            <a:endParaRPr lang="et-EE" b="1" dirty="0">
              <a:solidFill>
                <a:srgbClr val="00B050"/>
              </a:solidFill>
            </a:endParaRPr>
          </a:p>
        </p:txBody>
      </p:sp>
      <p:sp>
        <p:nvSpPr>
          <p:cNvPr id="3" name="Sisu kohatäide 2"/>
          <p:cNvSpPr>
            <a:spLocks noGrp="1"/>
          </p:cNvSpPr>
          <p:nvPr>
            <p:ph idx="1"/>
          </p:nvPr>
        </p:nvSpPr>
        <p:spPr/>
        <p:txBody>
          <a:bodyPr>
            <a:normAutofit fontScale="92500" lnSpcReduction="10000"/>
          </a:bodyPr>
          <a:lstStyle/>
          <a:p>
            <a:pPr marL="109728" indent="0">
              <a:buNone/>
            </a:pPr>
            <a:r>
              <a:rPr lang="et-EE" dirty="0"/>
              <a:t>Raudteesüsteemiga seotud koostalitluse komponendid jagunevad alljärgnevalt:</a:t>
            </a:r>
          </a:p>
          <a:p>
            <a:r>
              <a:rPr lang="et-EE" dirty="0" smtClean="0"/>
              <a:t>mitmesuguse </a:t>
            </a:r>
            <a:r>
              <a:rPr lang="et-EE" dirty="0"/>
              <a:t>kasutusviisiga komponent – ei ole raudteevaldkonna eriomane komponent ja komponendi parameetreid muutmata saab seda kasutada teistes valdkondades;</a:t>
            </a:r>
          </a:p>
          <a:p>
            <a:r>
              <a:rPr lang="et-EE" dirty="0" smtClean="0"/>
              <a:t>mitmesuguse </a:t>
            </a:r>
            <a:r>
              <a:rPr lang="et-EE" dirty="0"/>
              <a:t>kasutusviisiga ja eriomadusega komponent – ei ole raudteevaldkonna eriomane komponent, kuid teistes valdkondades kasutamiseks on vajalik muuta komponendi parameetreid;</a:t>
            </a:r>
          </a:p>
          <a:p>
            <a:r>
              <a:rPr lang="et-EE" dirty="0" smtClean="0"/>
              <a:t>eriomadusega </a:t>
            </a:r>
            <a:r>
              <a:rPr lang="et-EE" dirty="0"/>
              <a:t>komponent – on raudteevaldkonna eriomane komponent</a:t>
            </a:r>
            <a:r>
              <a:rPr lang="et-EE" dirty="0" smtClean="0"/>
              <a:t>.</a:t>
            </a:r>
            <a:r>
              <a:rPr lang="et-EE" dirty="0"/>
              <a:t> </a:t>
            </a:r>
            <a:endParaRPr lang="et-EE" dirty="0" smtClean="0"/>
          </a:p>
          <a:p>
            <a:endParaRPr lang="et-EE" dirty="0"/>
          </a:p>
        </p:txBody>
      </p:sp>
      <p:sp>
        <p:nvSpPr>
          <p:cNvPr id="5" name="Slaidinumbri kohatäide 4"/>
          <p:cNvSpPr>
            <a:spLocks noGrp="1"/>
          </p:cNvSpPr>
          <p:nvPr>
            <p:ph type="sldNum" sz="quarter" idx="12"/>
          </p:nvPr>
        </p:nvSpPr>
        <p:spPr/>
        <p:txBody>
          <a:bodyPr/>
          <a:lstStyle/>
          <a:p>
            <a:fld id="{F8CC0343-383F-46D8-A583-49D6706507B4}" type="slidenum">
              <a:rPr lang="et-EE" smtClean="0"/>
              <a:t>10</a:t>
            </a:fld>
            <a:endParaRPr lang="et-EE"/>
          </a:p>
        </p:txBody>
      </p:sp>
      <p:sp>
        <p:nvSpPr>
          <p:cNvPr id="4" name="Jaluse kohatäide 3"/>
          <p:cNvSpPr>
            <a:spLocks noGrp="1"/>
          </p:cNvSpPr>
          <p:nvPr>
            <p:ph type="ftr" sz="quarter" idx="3"/>
          </p:nvPr>
        </p:nvSpPr>
        <p:spPr>
          <a:xfrm>
            <a:off x="452264" y="6356350"/>
            <a:ext cx="7000056" cy="365125"/>
          </a:xfrm>
        </p:spPr>
        <p:txBody>
          <a:bodyPr/>
          <a:lstStyle/>
          <a:p>
            <a:r>
              <a:rPr lang="fi-FI" dirty="0" err="1" smtClean="0"/>
              <a:t>Raudteesüsteemi</a:t>
            </a:r>
            <a:r>
              <a:rPr lang="fi-FI" dirty="0" smtClean="0"/>
              <a:t> </a:t>
            </a:r>
            <a:r>
              <a:rPr lang="fi-FI" dirty="0" err="1" smtClean="0"/>
              <a:t>koostöövõime</a:t>
            </a:r>
            <a:r>
              <a:rPr lang="fi-FI" dirty="0" smtClean="0"/>
              <a:t>. V. </a:t>
            </a:r>
            <a:r>
              <a:rPr lang="fi-FI" dirty="0" err="1" smtClean="0"/>
              <a:t>Kirsipuu</a:t>
            </a:r>
            <a:r>
              <a:rPr lang="fi-FI" dirty="0" smtClean="0"/>
              <a:t> 2018</a:t>
            </a:r>
            <a:endParaRPr lang="et-EE" dirty="0"/>
          </a:p>
        </p:txBody>
      </p:sp>
    </p:spTree>
    <p:extLst>
      <p:ext uri="{BB962C8B-B14F-4D97-AF65-F5344CB8AC3E}">
        <p14:creationId xmlns:p14="http://schemas.microsoft.com/office/powerpoint/2010/main" val="233798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B050"/>
                </a:solidFill>
              </a:rPr>
              <a:t>Siseriiklikud nõuded</a:t>
            </a:r>
          </a:p>
        </p:txBody>
      </p:sp>
      <p:sp>
        <p:nvSpPr>
          <p:cNvPr id="3" name="Content Placeholder 2"/>
          <p:cNvSpPr>
            <a:spLocks noGrp="1"/>
          </p:cNvSpPr>
          <p:nvPr>
            <p:ph idx="1"/>
          </p:nvPr>
        </p:nvSpPr>
        <p:spPr/>
        <p:txBody>
          <a:bodyPr>
            <a:normAutofit fontScale="70000" lnSpcReduction="20000"/>
          </a:bodyPr>
          <a:lstStyle/>
          <a:p>
            <a:pPr marL="0" indent="0">
              <a:buNone/>
            </a:pPr>
            <a:r>
              <a:rPr lang="et-EE" b="1" dirty="0"/>
              <a:t>Siseriiklikud nõuded on rahvusvaheliste lepingute või </a:t>
            </a:r>
            <a:r>
              <a:rPr lang="et-EE" b="1" dirty="0" smtClean="0"/>
              <a:t>siseriiklike </a:t>
            </a:r>
            <a:r>
              <a:rPr lang="et-EE" b="1" dirty="0"/>
              <a:t>õigusaktide alusel kehtestatud tehnilised nõuded</a:t>
            </a:r>
            <a:r>
              <a:rPr lang="et-EE" dirty="0"/>
              <a:t>. </a:t>
            </a:r>
            <a:endParaRPr lang="et-EE" dirty="0" smtClean="0"/>
          </a:p>
          <a:p>
            <a:pPr marL="0" indent="0">
              <a:buNone/>
            </a:pPr>
            <a:r>
              <a:rPr lang="et-EE" dirty="0" smtClean="0"/>
              <a:t>Siseriiklike </a:t>
            </a:r>
            <a:r>
              <a:rPr lang="et-EE" dirty="0"/>
              <a:t>nõuete kohaldamisel tuleb </a:t>
            </a:r>
            <a:r>
              <a:rPr lang="et-EE" dirty="0" smtClean="0"/>
              <a:t>kindlustada </a:t>
            </a:r>
            <a:r>
              <a:rPr lang="et-EE" dirty="0" err="1" smtClean="0"/>
              <a:t>allsüsteemide</a:t>
            </a:r>
            <a:r>
              <a:rPr lang="et-EE" dirty="0" smtClean="0"/>
              <a:t>:</a:t>
            </a:r>
          </a:p>
          <a:p>
            <a:r>
              <a:rPr lang="et-EE" dirty="0" smtClean="0"/>
              <a:t>vastavus </a:t>
            </a:r>
            <a:r>
              <a:rPr lang="et-EE" dirty="0"/>
              <a:t>olulistele </a:t>
            </a:r>
            <a:r>
              <a:rPr lang="et-EE" dirty="0" smtClean="0"/>
              <a:t>nõuetele</a:t>
            </a:r>
          </a:p>
          <a:p>
            <a:r>
              <a:rPr lang="et-EE" dirty="0" smtClean="0"/>
              <a:t>vastastikune koostoimimine. </a:t>
            </a:r>
          </a:p>
          <a:p>
            <a:pPr marL="0" indent="0">
              <a:buNone/>
            </a:pPr>
            <a:r>
              <a:rPr lang="et-EE" dirty="0" smtClean="0"/>
              <a:t>Siseriiklikud </a:t>
            </a:r>
            <a:r>
              <a:rPr lang="et-EE" dirty="0"/>
              <a:t>eeskirjad liigitatakse kolme rühma:</a:t>
            </a:r>
          </a:p>
          <a:p>
            <a:r>
              <a:rPr lang="et-EE" b="1" dirty="0" smtClean="0"/>
              <a:t>A </a:t>
            </a:r>
            <a:r>
              <a:rPr lang="et-EE" b="1" dirty="0"/>
              <a:t>rühma </a:t>
            </a:r>
            <a:r>
              <a:rPr lang="et-EE" dirty="0"/>
              <a:t>- </a:t>
            </a:r>
            <a:r>
              <a:rPr lang="et-EE" b="1" dirty="0"/>
              <a:t>rahvusvahelised standardid ja siseriiklikud eeskirjad</a:t>
            </a:r>
            <a:r>
              <a:rPr lang="et-EE" dirty="0"/>
              <a:t>, mis on raudteeohutuse mõistes samaväärsed teiste liikmesriikide siseriiklike eeskirjadega;</a:t>
            </a:r>
          </a:p>
          <a:p>
            <a:r>
              <a:rPr lang="et-EE" dirty="0" smtClean="0"/>
              <a:t>B </a:t>
            </a:r>
            <a:r>
              <a:rPr lang="et-EE" dirty="0"/>
              <a:t>rühma kuuluvad kõik siseriiklikud eeskirjad, mis ei kuulu A või C rühma;</a:t>
            </a:r>
          </a:p>
          <a:p>
            <a:r>
              <a:rPr lang="et-EE" b="1" dirty="0" smtClean="0"/>
              <a:t>C </a:t>
            </a:r>
            <a:r>
              <a:rPr lang="et-EE" b="1" dirty="0"/>
              <a:t>rühma </a:t>
            </a:r>
            <a:r>
              <a:rPr lang="et-EE" dirty="0"/>
              <a:t>kuuluvad </a:t>
            </a:r>
            <a:r>
              <a:rPr lang="et-EE" b="1" dirty="0"/>
              <a:t>eeskirjad</a:t>
            </a:r>
            <a:r>
              <a:rPr lang="et-EE" dirty="0"/>
              <a:t>, mis on selgelt vajalikud ja seotud raudteeinfrastruktuuri </a:t>
            </a:r>
            <a:r>
              <a:rPr lang="et-EE" b="1" dirty="0"/>
              <a:t>tehniliste näitajatega </a:t>
            </a:r>
            <a:r>
              <a:rPr lang="et-EE" dirty="0"/>
              <a:t>ning mille eesmärgiks on tagada </a:t>
            </a:r>
            <a:r>
              <a:rPr lang="et-EE" dirty="0" err="1"/>
              <a:t>allsüsteemide</a:t>
            </a:r>
            <a:r>
              <a:rPr lang="et-EE" dirty="0"/>
              <a:t> turvaline ja koostoimiv kasutamine raudteesüsteemis (näiteks gabariitväravaga seotud nõuded).</a:t>
            </a:r>
          </a:p>
        </p:txBody>
      </p:sp>
      <p:sp>
        <p:nvSpPr>
          <p:cNvPr id="4" name="Slide Number Placeholder 3"/>
          <p:cNvSpPr>
            <a:spLocks noGrp="1"/>
          </p:cNvSpPr>
          <p:nvPr>
            <p:ph type="sldNum" sz="quarter" idx="12"/>
          </p:nvPr>
        </p:nvSpPr>
        <p:spPr/>
        <p:txBody>
          <a:bodyPr/>
          <a:lstStyle/>
          <a:p>
            <a:fld id="{B6D544D0-AF15-49E6-92FC-B1E56F639C66}" type="slidenum">
              <a:rPr lang="et-EE" smtClean="0"/>
              <a:pPr/>
              <a:t>11</a:t>
            </a:fld>
            <a:endParaRPr lang="et-EE"/>
          </a:p>
        </p:txBody>
      </p:sp>
      <p:sp>
        <p:nvSpPr>
          <p:cNvPr id="5" name="Footer Placeholder 4"/>
          <p:cNvSpPr>
            <a:spLocks noGrp="1"/>
          </p:cNvSpPr>
          <p:nvPr>
            <p:ph type="ftr" sz="quarter" idx="3"/>
          </p:nvPr>
        </p:nvSpPr>
        <p:spPr>
          <a:xfrm>
            <a:off x="452264" y="6356350"/>
            <a:ext cx="5919936"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80015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solidFill>
                  <a:srgbClr val="00B050"/>
                </a:solidFill>
              </a:rPr>
              <a:t>Raudteesüsteemi toimimine</a:t>
            </a:r>
            <a:endParaRPr lang="et-EE" b="1" dirty="0">
              <a:solidFill>
                <a:srgbClr val="00B050"/>
              </a:solidFill>
            </a:endParaRPr>
          </a:p>
        </p:txBody>
      </p:sp>
      <p:sp>
        <p:nvSpPr>
          <p:cNvPr id="4" name="Slide Number Placeholder 3"/>
          <p:cNvSpPr>
            <a:spLocks noGrp="1"/>
          </p:cNvSpPr>
          <p:nvPr>
            <p:ph type="sldNum" sz="quarter" idx="12"/>
          </p:nvPr>
        </p:nvSpPr>
        <p:spPr/>
        <p:txBody>
          <a:bodyPr/>
          <a:lstStyle/>
          <a:p>
            <a:fld id="{B6D544D0-AF15-49E6-92FC-B1E56F639C66}" type="slidenum">
              <a:rPr lang="et-EE" smtClean="0"/>
              <a:pPr/>
              <a:t>12</a:t>
            </a:fld>
            <a:endParaRPr lang="et-EE"/>
          </a:p>
        </p:txBody>
      </p:sp>
      <p:sp>
        <p:nvSpPr>
          <p:cNvPr id="5" name="Footer Placeholder 4"/>
          <p:cNvSpPr>
            <a:spLocks noGrp="1"/>
          </p:cNvSpPr>
          <p:nvPr>
            <p:ph type="ftr" sz="quarter" idx="3"/>
          </p:nvPr>
        </p:nvSpPr>
        <p:spPr>
          <a:xfrm>
            <a:off x="452264" y="6356350"/>
            <a:ext cx="5415880" cy="365125"/>
          </a:xfrm>
        </p:spPr>
        <p:txBody>
          <a:bodyPr/>
          <a:lstStyle/>
          <a:p>
            <a:r>
              <a:rPr lang="fi-FI" smtClean="0"/>
              <a:t>Raudteesüsteemi koostöövõime. V. Kirsipuu 2017</a:t>
            </a:r>
            <a:endParaRPr lang="et-EE" dirty="0"/>
          </a:p>
        </p:txBody>
      </p:sp>
      <p:pic>
        <p:nvPicPr>
          <p:cNvPr id="7" name="Content Placeholder 6"/>
          <p:cNvPicPr>
            <a:picLocks noGrp="1" noChangeAspect="1"/>
          </p:cNvPicPr>
          <p:nvPr>
            <p:ph idx="1"/>
          </p:nvPr>
        </p:nvPicPr>
        <p:blipFill rotWithShape="1">
          <a:blip r:embed="rId3"/>
          <a:srcRect l="57001" t="17485" r="2750" b="8627"/>
          <a:stretch/>
        </p:blipFill>
        <p:spPr>
          <a:xfrm>
            <a:off x="452264" y="1340768"/>
            <a:ext cx="8373968" cy="4551070"/>
          </a:xfrm>
          <a:prstGeom prst="rect">
            <a:avLst/>
          </a:prstGeom>
        </p:spPr>
      </p:pic>
    </p:spTree>
    <p:extLst>
      <p:ext uri="{BB962C8B-B14F-4D97-AF65-F5344CB8AC3E}">
        <p14:creationId xmlns:p14="http://schemas.microsoft.com/office/powerpoint/2010/main" val="3139536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B050"/>
                </a:solidFill>
              </a:rPr>
              <a:t>Struktuurilised </a:t>
            </a:r>
            <a:r>
              <a:rPr lang="et-EE" b="1" dirty="0" err="1">
                <a:solidFill>
                  <a:srgbClr val="00B050"/>
                </a:solidFill>
              </a:rPr>
              <a:t>allsüsteemid</a:t>
            </a:r>
            <a:endParaRPr lang="et-EE" b="1" dirty="0">
              <a:solidFill>
                <a:srgbClr val="00B050"/>
              </a:solidFill>
            </a:endParaRPr>
          </a:p>
        </p:txBody>
      </p:sp>
      <p:pic>
        <p:nvPicPr>
          <p:cNvPr id="6" name="Content Placeholder 5"/>
          <p:cNvPicPr>
            <a:picLocks noGrp="1" noChangeAspect="1"/>
          </p:cNvPicPr>
          <p:nvPr>
            <p:ph idx="1"/>
          </p:nvPr>
        </p:nvPicPr>
        <p:blipFill rotWithShape="1">
          <a:blip r:embed="rId2"/>
          <a:srcRect l="10625" t="14530" r="58750" b="11582"/>
          <a:stretch/>
        </p:blipFill>
        <p:spPr>
          <a:xfrm>
            <a:off x="827584" y="1124744"/>
            <a:ext cx="6912768" cy="4937692"/>
          </a:xfrm>
          <a:prstGeom prst="rect">
            <a:avLst/>
          </a:prstGeom>
        </p:spPr>
      </p:pic>
      <p:sp>
        <p:nvSpPr>
          <p:cNvPr id="4" name="Slide Number Placeholder 3"/>
          <p:cNvSpPr>
            <a:spLocks noGrp="1"/>
          </p:cNvSpPr>
          <p:nvPr>
            <p:ph type="sldNum" sz="quarter" idx="12"/>
          </p:nvPr>
        </p:nvSpPr>
        <p:spPr/>
        <p:txBody>
          <a:bodyPr/>
          <a:lstStyle/>
          <a:p>
            <a:fld id="{B6D544D0-AF15-49E6-92FC-B1E56F639C66}" type="slidenum">
              <a:rPr lang="et-EE" smtClean="0"/>
              <a:pPr/>
              <a:t>13</a:t>
            </a:fld>
            <a:endParaRPr lang="et-EE"/>
          </a:p>
        </p:txBody>
      </p:sp>
      <p:sp>
        <p:nvSpPr>
          <p:cNvPr id="5" name="Footer Placeholder 4"/>
          <p:cNvSpPr>
            <a:spLocks noGrp="1"/>
          </p:cNvSpPr>
          <p:nvPr>
            <p:ph type="ftr" sz="quarter" idx="3"/>
          </p:nvPr>
        </p:nvSpPr>
        <p:spPr>
          <a:xfrm>
            <a:off x="452264" y="6356350"/>
            <a:ext cx="5343872"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3888472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31116"/>
            <a:ext cx="5842992" cy="634082"/>
          </a:xfrm>
        </p:spPr>
        <p:txBody>
          <a:bodyPr/>
          <a:lstStyle/>
          <a:p>
            <a:r>
              <a:rPr lang="et-EE" b="1" dirty="0" err="1" smtClean="0">
                <a:solidFill>
                  <a:srgbClr val="00B050"/>
                </a:solidFill>
              </a:rPr>
              <a:t>Allsüsteemid</a:t>
            </a:r>
            <a:endParaRPr lang="et-EE" b="1" dirty="0">
              <a:solidFill>
                <a:srgbClr val="00B050"/>
              </a:solidFill>
            </a:endParaRPr>
          </a:p>
        </p:txBody>
      </p:sp>
      <p:pic>
        <p:nvPicPr>
          <p:cNvPr id="6" name="Content Placeholder 5"/>
          <p:cNvPicPr>
            <a:picLocks noGrp="1" noChangeAspect="1"/>
          </p:cNvPicPr>
          <p:nvPr>
            <p:ph idx="1"/>
          </p:nvPr>
        </p:nvPicPr>
        <p:blipFill rotWithShape="1">
          <a:blip r:embed="rId2"/>
          <a:srcRect l="8000" t="14529" r="56125" b="11583"/>
          <a:stretch/>
        </p:blipFill>
        <p:spPr>
          <a:xfrm>
            <a:off x="192996" y="906574"/>
            <a:ext cx="8937633" cy="5449776"/>
          </a:xfrm>
          <a:prstGeom prst="rect">
            <a:avLst/>
          </a:prstGeom>
        </p:spPr>
      </p:pic>
      <p:sp>
        <p:nvSpPr>
          <p:cNvPr id="4" name="Slide Number Placeholder 3"/>
          <p:cNvSpPr>
            <a:spLocks noGrp="1"/>
          </p:cNvSpPr>
          <p:nvPr>
            <p:ph type="sldNum" sz="quarter" idx="12"/>
          </p:nvPr>
        </p:nvSpPr>
        <p:spPr/>
        <p:txBody>
          <a:bodyPr/>
          <a:lstStyle/>
          <a:p>
            <a:fld id="{B6D544D0-AF15-49E6-92FC-B1E56F639C66}" type="slidenum">
              <a:rPr lang="et-EE" smtClean="0"/>
              <a:pPr/>
              <a:t>14</a:t>
            </a:fld>
            <a:endParaRPr lang="et-EE"/>
          </a:p>
        </p:txBody>
      </p:sp>
      <p:sp>
        <p:nvSpPr>
          <p:cNvPr id="5" name="Footer Placeholder 4"/>
          <p:cNvSpPr>
            <a:spLocks noGrp="1"/>
          </p:cNvSpPr>
          <p:nvPr>
            <p:ph type="ftr" sz="quarter" idx="3"/>
          </p:nvPr>
        </p:nvSpPr>
        <p:spPr>
          <a:xfrm>
            <a:off x="452264" y="6356350"/>
            <a:ext cx="5991944" cy="365125"/>
          </a:xfrm>
        </p:spPr>
        <p:txBody>
          <a:bodyPr/>
          <a:lstStyle/>
          <a:p>
            <a:r>
              <a:rPr lang="fi-FI" smtClean="0"/>
              <a:t>Raudteesüsteemi koostöövõime. V. Kirsipuu 2017</a:t>
            </a:r>
            <a:endParaRPr lang="et-EE" dirty="0"/>
          </a:p>
        </p:txBody>
      </p:sp>
      <p:sp>
        <p:nvSpPr>
          <p:cNvPr id="3" name="Rectangle 2"/>
          <p:cNvSpPr/>
          <p:nvPr/>
        </p:nvSpPr>
        <p:spPr>
          <a:xfrm>
            <a:off x="323528" y="1700808"/>
            <a:ext cx="1872208" cy="29523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57230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B050"/>
                </a:solidFill>
              </a:rPr>
              <a:t>Struktuurilised </a:t>
            </a:r>
            <a:r>
              <a:rPr lang="et-EE" b="1" dirty="0" err="1">
                <a:solidFill>
                  <a:srgbClr val="00B050"/>
                </a:solidFill>
              </a:rPr>
              <a:t>allsüsteemid</a:t>
            </a:r>
            <a:endParaRPr lang="et-EE"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t-EE" dirty="0"/>
              <a:t>1) </a:t>
            </a:r>
            <a:r>
              <a:rPr lang="et-EE" b="1" dirty="0"/>
              <a:t>raudteeinfrastruktuur</a:t>
            </a:r>
            <a:r>
              <a:rPr lang="et-EE" dirty="0"/>
              <a:t> – </a:t>
            </a:r>
            <a:r>
              <a:rPr lang="et-EE" b="1" dirty="0"/>
              <a:t>hõlmab raudteerajatisi</a:t>
            </a:r>
            <a:r>
              <a:rPr lang="et-EE" dirty="0"/>
              <a:t>, sealhulgas raudtee, sillad, tunnelid, jaama rajatised (ooteplatvormid, juurdepääsutsoonid ja muu, arvestades ka piiratud liikumisvõimega inimeste vajadustega), </a:t>
            </a:r>
            <a:r>
              <a:rPr lang="et-EE" dirty="0" err="1"/>
              <a:t>turvanguseadmed</a:t>
            </a:r>
            <a:r>
              <a:rPr lang="et-EE" dirty="0"/>
              <a:t>;</a:t>
            </a:r>
          </a:p>
          <a:p>
            <a:pPr marL="0" indent="0">
              <a:buNone/>
            </a:pPr>
            <a:r>
              <a:rPr lang="et-EE" dirty="0"/>
              <a:t> 2) </a:t>
            </a:r>
            <a:r>
              <a:rPr lang="et-EE" b="1" dirty="0"/>
              <a:t>raudtee energiasüsteem </a:t>
            </a:r>
            <a:r>
              <a:rPr lang="et-EE" dirty="0"/>
              <a:t>– </a:t>
            </a:r>
            <a:r>
              <a:rPr lang="et-EE" b="1" dirty="0"/>
              <a:t>hõlmab elektrisüsteeme </a:t>
            </a:r>
            <a:r>
              <a:rPr lang="et-EE" dirty="0"/>
              <a:t>(sealhulgas kontaktõhuliine ja elektritarbimise mõõtesüsteemide raudteeäärseid seadmeid);</a:t>
            </a:r>
          </a:p>
          <a:p>
            <a:pPr marL="0" indent="0">
              <a:buNone/>
            </a:pPr>
            <a:r>
              <a:rPr lang="et-EE" dirty="0"/>
              <a:t> 3) </a:t>
            </a:r>
            <a:r>
              <a:rPr lang="et-EE" b="1" dirty="0"/>
              <a:t>raudteeäärne kontrolli- ja signaalimissüsteem </a:t>
            </a:r>
            <a:r>
              <a:rPr lang="et-EE" dirty="0"/>
              <a:t>– </a:t>
            </a:r>
            <a:r>
              <a:rPr lang="et-EE" b="1" dirty="0"/>
              <a:t>hõlmab raudteeäärseid seadmeid</a:t>
            </a:r>
            <a:r>
              <a:rPr lang="et-EE" dirty="0"/>
              <a:t>, mis on vajalikud ohutuse tagamiseks ja sõiduloaga rongide kontrollimiseks ning juhtimiseks;</a:t>
            </a:r>
          </a:p>
          <a:p>
            <a:pPr marL="0" indent="0">
              <a:buNone/>
            </a:pPr>
            <a:r>
              <a:rPr lang="et-EE" dirty="0"/>
              <a:t> 4) </a:t>
            </a:r>
            <a:r>
              <a:rPr lang="et-EE" b="1" dirty="0">
                <a:solidFill>
                  <a:schemeClr val="bg1">
                    <a:lumMod val="65000"/>
                  </a:schemeClr>
                </a:solidFill>
              </a:rPr>
              <a:t>rongisisene kontrolli- ja signaalimissüsteem </a:t>
            </a:r>
            <a:r>
              <a:rPr lang="et-EE" dirty="0">
                <a:solidFill>
                  <a:schemeClr val="bg1">
                    <a:lumMod val="65000"/>
                  </a:schemeClr>
                </a:solidFill>
              </a:rPr>
              <a:t>– </a:t>
            </a:r>
            <a:r>
              <a:rPr lang="et-EE" b="1" dirty="0">
                <a:solidFill>
                  <a:schemeClr val="bg1">
                    <a:lumMod val="65000"/>
                  </a:schemeClr>
                </a:solidFill>
              </a:rPr>
              <a:t>hõlmab rongisiseseid seadmeid</a:t>
            </a:r>
            <a:r>
              <a:rPr lang="et-EE" dirty="0">
                <a:solidFill>
                  <a:schemeClr val="bg1">
                    <a:lumMod val="65000"/>
                  </a:schemeClr>
                </a:solidFill>
              </a:rPr>
              <a:t>, mis on vajalikud ohutuse tagamiseks ja sõiduloaga rongide kontrollimiseks ning juhtimiseks;</a:t>
            </a:r>
          </a:p>
          <a:p>
            <a:pPr marL="0" indent="0">
              <a:buNone/>
            </a:pPr>
            <a:r>
              <a:rPr lang="et-EE" dirty="0">
                <a:solidFill>
                  <a:schemeClr val="bg1">
                    <a:lumMod val="65000"/>
                  </a:schemeClr>
                </a:solidFill>
              </a:rPr>
              <a:t> 5) </a:t>
            </a:r>
            <a:r>
              <a:rPr lang="et-EE" b="1" dirty="0">
                <a:solidFill>
                  <a:schemeClr val="bg1">
                    <a:lumMod val="65000"/>
                  </a:schemeClr>
                </a:solidFill>
              </a:rPr>
              <a:t>raudteeveerem </a:t>
            </a:r>
            <a:r>
              <a:rPr lang="et-EE" dirty="0">
                <a:solidFill>
                  <a:schemeClr val="bg1">
                    <a:lumMod val="65000"/>
                  </a:schemeClr>
                </a:solidFill>
              </a:rPr>
              <a:t>– koosneb ühest või mitmest struktuurilisest või talituslikust </a:t>
            </a:r>
            <a:r>
              <a:rPr lang="et-EE" dirty="0" err="1">
                <a:solidFill>
                  <a:schemeClr val="bg1">
                    <a:lumMod val="65000"/>
                  </a:schemeClr>
                </a:solidFill>
              </a:rPr>
              <a:t>allsüsteemist</a:t>
            </a:r>
            <a:r>
              <a:rPr lang="et-EE" dirty="0">
                <a:solidFill>
                  <a:schemeClr val="bg1">
                    <a:lumMod val="65000"/>
                  </a:schemeClr>
                </a:solidFill>
              </a:rPr>
              <a:t> või </a:t>
            </a:r>
            <a:r>
              <a:rPr lang="et-EE" dirty="0" err="1">
                <a:solidFill>
                  <a:schemeClr val="bg1">
                    <a:lumMod val="65000"/>
                  </a:schemeClr>
                </a:solidFill>
              </a:rPr>
              <a:t>allsüsteemi</a:t>
            </a:r>
            <a:r>
              <a:rPr lang="et-EE" dirty="0">
                <a:solidFill>
                  <a:schemeClr val="bg1">
                    <a:lumMod val="65000"/>
                  </a:schemeClr>
                </a:solidFill>
              </a:rPr>
              <a:t> komponendist. Raudteeveerem hõlmab seadmete juhtimissüsteeme, vooluvõtuseadmeid, veojõu- ja energiamuundureid, rongisiseseid elektritarbimise mõõteseadmeid, pidurdussüsteeme, haakeseadmeid, veermikke ja vedrustusi, uksi, inimene-masin liideseid (vedurijuhte, rongi personali ja reisijaid, sealhulgas piiratud liikumisvõimega reisijaid), passiivseid ja aktiivseid ohutusseadmeid, reisijate ja rongi personali tervishoiuga seotud vahendeid.</a:t>
            </a:r>
          </a:p>
        </p:txBody>
      </p:sp>
      <p:sp>
        <p:nvSpPr>
          <p:cNvPr id="4" name="Slide Number Placeholder 3"/>
          <p:cNvSpPr>
            <a:spLocks noGrp="1"/>
          </p:cNvSpPr>
          <p:nvPr>
            <p:ph type="sldNum" sz="quarter" idx="12"/>
          </p:nvPr>
        </p:nvSpPr>
        <p:spPr/>
        <p:txBody>
          <a:bodyPr/>
          <a:lstStyle/>
          <a:p>
            <a:fld id="{B6D544D0-AF15-49E6-92FC-B1E56F639C66}" type="slidenum">
              <a:rPr lang="et-EE" smtClean="0"/>
              <a:pPr/>
              <a:t>15</a:t>
            </a:fld>
            <a:endParaRPr lang="et-EE"/>
          </a:p>
        </p:txBody>
      </p:sp>
      <p:sp>
        <p:nvSpPr>
          <p:cNvPr id="5" name="Footer Placeholder 4"/>
          <p:cNvSpPr>
            <a:spLocks noGrp="1"/>
          </p:cNvSpPr>
          <p:nvPr>
            <p:ph type="ftr" sz="quarter" idx="3"/>
          </p:nvPr>
        </p:nvSpPr>
        <p:spPr>
          <a:xfrm>
            <a:off x="452264" y="6356350"/>
            <a:ext cx="584792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86347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B050"/>
                </a:solidFill>
              </a:rPr>
              <a:t>Talitluslikud </a:t>
            </a:r>
            <a:r>
              <a:rPr lang="et-EE" b="1" dirty="0" err="1">
                <a:solidFill>
                  <a:srgbClr val="00B050"/>
                </a:solidFill>
              </a:rPr>
              <a:t>allsüsteemid</a:t>
            </a:r>
            <a:endParaRPr lang="et-EE"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t-EE" dirty="0">
                <a:solidFill>
                  <a:schemeClr val="bg1">
                    <a:lumMod val="65000"/>
                  </a:schemeClr>
                </a:solidFill>
              </a:rPr>
              <a:t>1) </a:t>
            </a:r>
            <a:r>
              <a:rPr lang="et-EE" b="1" dirty="0">
                <a:solidFill>
                  <a:schemeClr val="bg1">
                    <a:lumMod val="65000"/>
                  </a:schemeClr>
                </a:solidFill>
              </a:rPr>
              <a:t>hooldussüsteem</a:t>
            </a:r>
            <a:r>
              <a:rPr lang="et-EE" dirty="0">
                <a:solidFill>
                  <a:schemeClr val="bg1">
                    <a:lumMod val="65000"/>
                  </a:schemeClr>
                </a:solidFill>
              </a:rPr>
              <a:t> – hõlmab toiminguid, seadmeid, veeremimajanduse ehitisi ja seadmeid remonditööde ja erinevate hooldustööde tegemiseks, et tagada raudteeveeremi nõuetele vastavus ja raudteesüsteemi koostoimimisvõime;</a:t>
            </a:r>
          </a:p>
          <a:p>
            <a:pPr marL="0" indent="0">
              <a:buNone/>
            </a:pPr>
            <a:r>
              <a:rPr lang="et-EE" dirty="0">
                <a:solidFill>
                  <a:schemeClr val="bg1">
                    <a:lumMod val="65000"/>
                  </a:schemeClr>
                </a:solidFill>
              </a:rPr>
              <a:t> 2) </a:t>
            </a:r>
            <a:r>
              <a:rPr lang="et-EE" b="1" dirty="0">
                <a:solidFill>
                  <a:schemeClr val="bg1">
                    <a:lumMod val="65000"/>
                  </a:schemeClr>
                </a:solidFill>
              </a:rPr>
              <a:t>telemaatilised rakendused </a:t>
            </a:r>
            <a:r>
              <a:rPr lang="et-EE" dirty="0">
                <a:solidFill>
                  <a:schemeClr val="bg1">
                    <a:lumMod val="65000"/>
                  </a:schemeClr>
                </a:solidFill>
              </a:rPr>
              <a:t>– hõlmab reisijateveo teenuste seadmeid (sealhulgas seadmeid reisijatele teabe edastamiseks enne reisi ja reisi kestel, broneerimis- ja maksesüsteeme, seadmeid pagasiveo korraldamiseks ja ühistranspordiliikide vahelise ühenduse haldamiseks) ja kaubaveo teenuste seadmeid (sealhulgas infosüsteeme kauba ja rongide järelevalveks reaalajas, sorteerimis- ja jaotussüsteeme, broneerimis-, makse- ja arvesüsteeme, seadmeid teiste transpordiliikidega ühenduse korraldamiseks ja elektrooniliste saatedokumentide vormistamiseks);</a:t>
            </a:r>
          </a:p>
          <a:p>
            <a:pPr marL="0" indent="0">
              <a:buNone/>
            </a:pPr>
            <a:r>
              <a:rPr lang="et-EE" dirty="0"/>
              <a:t> 3) </a:t>
            </a:r>
            <a:r>
              <a:rPr lang="et-EE" b="1" dirty="0"/>
              <a:t>käitamine ja liikluskorraldus </a:t>
            </a:r>
            <a:r>
              <a:rPr lang="et-EE" dirty="0"/>
              <a:t>– hõlmab toiminguid ja seadmeid erinevate struktuuriliste </a:t>
            </a:r>
            <a:r>
              <a:rPr lang="et-EE" dirty="0" err="1"/>
              <a:t>allsüsteemide</a:t>
            </a:r>
            <a:r>
              <a:rPr lang="et-EE" dirty="0"/>
              <a:t> (</a:t>
            </a:r>
            <a:r>
              <a:rPr lang="et-EE" dirty="0">
                <a:solidFill>
                  <a:schemeClr val="bg1">
                    <a:lumMod val="65000"/>
                  </a:schemeClr>
                </a:solidFill>
              </a:rPr>
              <a:t>nagu rongikoosseisu ja rongijuhtimise</a:t>
            </a:r>
            <a:r>
              <a:rPr lang="et-EE" dirty="0"/>
              <a:t>, liikluse planeerimise ja liikluskorralduse </a:t>
            </a:r>
            <a:r>
              <a:rPr lang="et-EE" dirty="0" err="1"/>
              <a:t>allsüsteemid</a:t>
            </a:r>
            <a:r>
              <a:rPr lang="et-EE" dirty="0"/>
              <a:t>) järjepideva käitamise tagamiseks tavapärastel või erakorralistel tingimustel samuti ametialaseid kvalifikatsioone, mida võidakse nõuda piiriüleste teenuste osutamisel.</a:t>
            </a:r>
          </a:p>
        </p:txBody>
      </p:sp>
      <p:sp>
        <p:nvSpPr>
          <p:cNvPr id="4" name="Slide Number Placeholder 3"/>
          <p:cNvSpPr>
            <a:spLocks noGrp="1"/>
          </p:cNvSpPr>
          <p:nvPr>
            <p:ph type="sldNum" sz="quarter" idx="12"/>
          </p:nvPr>
        </p:nvSpPr>
        <p:spPr/>
        <p:txBody>
          <a:bodyPr/>
          <a:lstStyle/>
          <a:p>
            <a:fld id="{B6D544D0-AF15-49E6-92FC-B1E56F639C66}" type="slidenum">
              <a:rPr lang="et-EE" smtClean="0"/>
              <a:pPr/>
              <a:t>16</a:t>
            </a:fld>
            <a:endParaRPr lang="et-EE"/>
          </a:p>
        </p:txBody>
      </p:sp>
      <p:sp>
        <p:nvSpPr>
          <p:cNvPr id="5" name="Footer Placeholder 4"/>
          <p:cNvSpPr>
            <a:spLocks noGrp="1"/>
          </p:cNvSpPr>
          <p:nvPr>
            <p:ph type="ftr" sz="quarter" idx="3"/>
          </p:nvPr>
        </p:nvSpPr>
        <p:spPr>
          <a:xfrm>
            <a:off x="452264" y="6356350"/>
            <a:ext cx="6423992"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92579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smtClean="0">
                <a:solidFill>
                  <a:srgbClr val="00B050"/>
                </a:solidFill>
              </a:rPr>
              <a:t>KTK-de kohaldamise lisa 1: Olulised nõuded, mis peavad </a:t>
            </a:r>
            <a:br>
              <a:rPr lang="et-EE" b="1" dirty="0" smtClean="0">
                <a:solidFill>
                  <a:srgbClr val="00B050"/>
                </a:solidFill>
              </a:rPr>
            </a:br>
            <a:r>
              <a:rPr lang="et-EE" b="1" dirty="0" smtClean="0">
                <a:solidFill>
                  <a:srgbClr val="00B050"/>
                </a:solidFill>
              </a:rPr>
              <a:t>olema täidetud</a:t>
            </a:r>
            <a:endParaRPr lang="et-EE" b="1" dirty="0">
              <a:solidFill>
                <a:srgbClr val="00B050"/>
              </a:solidFill>
            </a:endParaRPr>
          </a:p>
        </p:txBody>
      </p:sp>
      <p:sp>
        <p:nvSpPr>
          <p:cNvPr id="3" name="Content Placeholder 2"/>
          <p:cNvSpPr>
            <a:spLocks noGrp="1"/>
          </p:cNvSpPr>
          <p:nvPr>
            <p:ph idx="1"/>
          </p:nvPr>
        </p:nvSpPr>
        <p:spPr/>
        <p:txBody>
          <a:bodyPr>
            <a:noAutofit/>
          </a:bodyPr>
          <a:lstStyle/>
          <a:p>
            <a:r>
              <a:rPr lang="et-EE" sz="1600" b="1" dirty="0"/>
              <a:t>Ohutus</a:t>
            </a:r>
          </a:p>
          <a:p>
            <a:pPr marL="0" indent="0">
              <a:buNone/>
            </a:pPr>
            <a:r>
              <a:rPr lang="et-EE" sz="1600" dirty="0"/>
              <a:t>1. Ohutuse seisukohast oluliste komponentide ja eriti rongi liikumisse kaasatud </a:t>
            </a:r>
            <a:r>
              <a:rPr lang="et-EE" sz="1600" dirty="0" smtClean="0"/>
              <a:t>komponentide projekteerimine</a:t>
            </a:r>
            <a:r>
              <a:rPr lang="et-EE" sz="1600" dirty="0"/>
              <a:t>, ehitamine või kokkupanek, hooldus ja järelevalve peavad tagama </a:t>
            </a:r>
            <a:r>
              <a:rPr lang="et-EE" sz="1600" dirty="0" smtClean="0"/>
              <a:t>ohutuse tasemel</a:t>
            </a:r>
            <a:r>
              <a:rPr lang="et-EE" sz="1600" dirty="0"/>
              <a:t>, mis vastab võrgustiku kohta kehtestatud eesmärkidele nii tavalises kui eriolukorras.</a:t>
            </a:r>
          </a:p>
          <a:p>
            <a:pPr marL="0" indent="0">
              <a:buNone/>
            </a:pPr>
            <a:r>
              <a:rPr lang="et-EE" sz="1600" dirty="0"/>
              <a:t>2. Ratta ja rööpa kokkupuutega seotud parameetrid peavad vastama stabiilsusnõuetele, </a:t>
            </a:r>
            <a:r>
              <a:rPr lang="et-EE" sz="1600" dirty="0" smtClean="0"/>
              <a:t>et tagada </a:t>
            </a:r>
            <a:r>
              <a:rPr lang="et-EE" sz="1600" dirty="0"/>
              <a:t>ohutu liikumine maksimaalse lubatud kiirusega. Piduriseadmestiku parameetrid </a:t>
            </a:r>
            <a:r>
              <a:rPr lang="et-EE" sz="1600" dirty="0" smtClean="0"/>
              <a:t>peavad tagama</a:t>
            </a:r>
            <a:r>
              <a:rPr lang="et-EE" sz="1600" dirty="0"/>
              <a:t>, et peatamine on võimalik antud pidurdusvahemaa piires maksimaalselt </a:t>
            </a:r>
            <a:r>
              <a:rPr lang="et-EE" sz="1600" dirty="0" smtClean="0"/>
              <a:t>lubatud kiiruselt</a:t>
            </a:r>
            <a:r>
              <a:rPr lang="et-EE" sz="1600" dirty="0"/>
              <a:t>.</a:t>
            </a:r>
          </a:p>
          <a:p>
            <a:pPr marL="0" indent="0">
              <a:buNone/>
            </a:pPr>
            <a:r>
              <a:rPr lang="et-EE" sz="1600" dirty="0"/>
              <a:t>3. Kasutatavad komponendid peavad taluma mis tahes normaalseid või erandlikke </a:t>
            </a:r>
            <a:r>
              <a:rPr lang="et-EE" sz="1600" dirty="0" smtClean="0"/>
              <a:t>pingeid nende </a:t>
            </a:r>
            <a:r>
              <a:rPr lang="et-EE" sz="1600" dirty="0"/>
              <a:t>kasutusaja jooksul. Juhuslikest tõrgetest põhjustatud ohutuse vähenemist tuleb </a:t>
            </a:r>
            <a:r>
              <a:rPr lang="et-EE" sz="1600" dirty="0" smtClean="0"/>
              <a:t>piirata asjakohaste </a:t>
            </a:r>
            <a:r>
              <a:rPr lang="et-EE" sz="1600" dirty="0"/>
              <a:t>vahenditega.</a:t>
            </a:r>
          </a:p>
          <a:p>
            <a:pPr marL="0" indent="0">
              <a:buNone/>
            </a:pPr>
            <a:r>
              <a:rPr lang="et-EE" sz="1600" dirty="0"/>
              <a:t>4. Raudteeinfrastruktuuri rajatiste ja raudteeveeremi ehitus ning materjalide valik </a:t>
            </a:r>
            <a:r>
              <a:rPr lang="et-EE" sz="1600" dirty="0" smtClean="0"/>
              <a:t>peavad piirama </a:t>
            </a:r>
            <a:r>
              <a:rPr lang="et-EE" sz="1600" dirty="0"/>
              <a:t>tulekahju puhkemist, tule levikut ning tule ja suitsu tagajärgi.</a:t>
            </a:r>
          </a:p>
          <a:p>
            <a:pPr marL="0" indent="0">
              <a:buNone/>
            </a:pPr>
            <a:r>
              <a:rPr lang="et-EE" sz="1600" dirty="0"/>
              <a:t>5. Kasutajate käsitsetavad seadmed peavad olema projekteeritud viisil, mis tagavad </a:t>
            </a:r>
            <a:r>
              <a:rPr lang="et-EE" sz="1600" dirty="0" smtClean="0"/>
              <a:t>seadme ohutu </a:t>
            </a:r>
            <a:r>
              <a:rPr lang="et-EE" sz="1600" dirty="0"/>
              <a:t>kasutamise ega kahjusta kasutajate tervist ega ohutust, kui seadmeid </a:t>
            </a:r>
            <a:r>
              <a:rPr lang="et-EE" sz="1600" dirty="0" smtClean="0"/>
              <a:t>kasutatakse eesmärgipäraselt</a:t>
            </a:r>
            <a:r>
              <a:rPr lang="et-EE" sz="1600" dirty="0"/>
              <a:t>, kuid juhistele mittevastavalt.</a:t>
            </a:r>
          </a:p>
        </p:txBody>
      </p:sp>
      <p:sp>
        <p:nvSpPr>
          <p:cNvPr id="4" name="Slide Number Placeholder 3"/>
          <p:cNvSpPr>
            <a:spLocks noGrp="1"/>
          </p:cNvSpPr>
          <p:nvPr>
            <p:ph type="sldNum" sz="quarter" idx="12"/>
          </p:nvPr>
        </p:nvSpPr>
        <p:spPr/>
        <p:txBody>
          <a:bodyPr/>
          <a:lstStyle/>
          <a:p>
            <a:fld id="{B6D544D0-AF15-49E6-92FC-B1E56F639C66}" type="slidenum">
              <a:rPr lang="et-EE" smtClean="0"/>
              <a:pPr/>
              <a:t>17</a:t>
            </a:fld>
            <a:endParaRPr lang="et-EE"/>
          </a:p>
        </p:txBody>
      </p:sp>
      <p:sp>
        <p:nvSpPr>
          <p:cNvPr id="5" name="Footer Placeholder 4"/>
          <p:cNvSpPr>
            <a:spLocks noGrp="1"/>
          </p:cNvSpPr>
          <p:nvPr>
            <p:ph type="ftr" sz="quarter" idx="3"/>
          </p:nvPr>
        </p:nvSpPr>
        <p:spPr>
          <a:xfrm>
            <a:off x="452264" y="6356350"/>
            <a:ext cx="5775920" cy="365125"/>
          </a:xfrm>
        </p:spPr>
        <p:txBody>
          <a:bodyPr/>
          <a:lstStyle/>
          <a:p>
            <a:r>
              <a:rPr lang="fi-FI" smtClean="0"/>
              <a:t>Raudteesüsteemi koostöövõime. V. Kirsipuu 2017</a:t>
            </a:r>
            <a:endParaRPr lang="et-EE" dirty="0"/>
          </a:p>
        </p:txBody>
      </p:sp>
      <p:sp>
        <p:nvSpPr>
          <p:cNvPr id="6" name="Ristkülik 5"/>
          <p:cNvSpPr/>
          <p:nvPr/>
        </p:nvSpPr>
        <p:spPr>
          <a:xfrm>
            <a:off x="467544" y="914765"/>
            <a:ext cx="5256584" cy="400110"/>
          </a:xfrm>
          <a:prstGeom prst="rect">
            <a:avLst/>
          </a:prstGeom>
        </p:spPr>
        <p:txBody>
          <a:bodyPr wrap="square">
            <a:spAutoFit/>
          </a:bodyPr>
          <a:lstStyle/>
          <a:p>
            <a:r>
              <a:rPr lang="et-EE" sz="1000" dirty="0">
                <a:hlinkClick r:id="rId2"/>
              </a:rPr>
              <a:t>https://www.riigiteataja.ee/aktilisa/1080/1201/6005/lisa_1.pdf</a:t>
            </a:r>
            <a:r>
              <a:rPr lang="et-EE" sz="1000" dirty="0" smtClean="0">
                <a:hlinkClick r:id="rId2"/>
              </a:rPr>
              <a:t>#</a:t>
            </a:r>
            <a:endParaRPr lang="et-EE" sz="1000" dirty="0" smtClean="0"/>
          </a:p>
          <a:p>
            <a:endParaRPr lang="et-EE" sz="1000" dirty="0"/>
          </a:p>
        </p:txBody>
      </p:sp>
    </p:spTree>
    <p:extLst>
      <p:ext uri="{BB962C8B-B14F-4D97-AF65-F5344CB8AC3E}">
        <p14:creationId xmlns:p14="http://schemas.microsoft.com/office/powerpoint/2010/main" val="1382098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mis peavad olema täidetud</a:t>
            </a:r>
          </a:p>
        </p:txBody>
      </p:sp>
      <p:sp>
        <p:nvSpPr>
          <p:cNvPr id="3" name="Content Placeholder 2"/>
          <p:cNvSpPr>
            <a:spLocks noGrp="1"/>
          </p:cNvSpPr>
          <p:nvPr>
            <p:ph idx="1"/>
          </p:nvPr>
        </p:nvSpPr>
        <p:spPr/>
        <p:txBody>
          <a:bodyPr>
            <a:normAutofit fontScale="62500" lnSpcReduction="20000"/>
          </a:bodyPr>
          <a:lstStyle/>
          <a:p>
            <a:r>
              <a:rPr lang="et-EE" b="1" dirty="0"/>
              <a:t>Töökindlus ja käideldavus</a:t>
            </a:r>
          </a:p>
          <a:p>
            <a:pPr marL="0" indent="0">
              <a:buNone/>
            </a:pPr>
            <a:r>
              <a:rPr lang="et-EE" dirty="0"/>
              <a:t>Rongi liikumisega seotud püsi- ja liikuvate komponentide järelevalve ja hooldus peavad </a:t>
            </a:r>
            <a:r>
              <a:rPr lang="et-EE" dirty="0" smtClean="0"/>
              <a:t>olema korraldatud</a:t>
            </a:r>
            <a:r>
              <a:rPr lang="et-EE" dirty="0"/>
              <a:t>, tehtud ja kindlaks määratud viisil, mis hoiab neid töös ettenähtud tingimustel.</a:t>
            </a:r>
          </a:p>
          <a:p>
            <a:r>
              <a:rPr lang="et-EE" b="1" dirty="0"/>
              <a:t>Tervishoid</a:t>
            </a:r>
          </a:p>
          <a:p>
            <a:pPr marL="0" indent="0">
              <a:buNone/>
            </a:pPr>
            <a:r>
              <a:rPr lang="et-EE" dirty="0"/>
              <a:t>1. Materjale, mis võivad kasutusviisi tõttu tõenäoliselt kahjustada nende isikute tervist, </a:t>
            </a:r>
            <a:r>
              <a:rPr lang="et-EE" dirty="0" smtClean="0"/>
              <a:t>kellel on </a:t>
            </a:r>
            <a:r>
              <a:rPr lang="et-EE" dirty="0"/>
              <a:t>materjalidele juurdepääs, ei tohi kasutada rongides ja raudtee infrastruktuurides.</a:t>
            </a:r>
          </a:p>
          <a:p>
            <a:pPr marL="0" indent="0">
              <a:buNone/>
            </a:pPr>
            <a:r>
              <a:rPr lang="et-EE" dirty="0"/>
              <a:t>2. Eelnimetatud materjale tuleb valida, tarvitusele võtta ja kasutada nii, et kahjulike aurude </a:t>
            </a:r>
            <a:r>
              <a:rPr lang="et-EE" dirty="0" smtClean="0"/>
              <a:t>ja gaaside </a:t>
            </a:r>
            <a:r>
              <a:rPr lang="et-EE" dirty="0"/>
              <a:t>eraldumine oleks piiratud, eriti tulekahju korral</a:t>
            </a:r>
            <a:r>
              <a:rPr lang="et-EE" dirty="0" smtClean="0"/>
              <a:t>.</a:t>
            </a:r>
          </a:p>
          <a:p>
            <a:r>
              <a:rPr lang="et-EE" b="1" dirty="0"/>
              <a:t>Tehniline ühilduvus</a:t>
            </a:r>
          </a:p>
          <a:p>
            <a:pPr marL="0" indent="0">
              <a:buNone/>
            </a:pPr>
            <a:r>
              <a:rPr lang="et-EE" dirty="0"/>
              <a:t>Raudteeinfrastruktuuri ja raudteeinfrastruktuuri rajatiste tehnilised omadused peavad </a:t>
            </a:r>
            <a:r>
              <a:rPr lang="et-EE" dirty="0" smtClean="0"/>
              <a:t>ühilduma üksteisega </a:t>
            </a:r>
            <a:r>
              <a:rPr lang="et-EE" dirty="0"/>
              <a:t>ja raudteesüsteemis kasutatavate rongide tehniliste omadustega. Kui </a:t>
            </a:r>
            <a:r>
              <a:rPr lang="et-EE" dirty="0" smtClean="0"/>
              <a:t>kõnealustest omadustest </a:t>
            </a:r>
            <a:r>
              <a:rPr lang="et-EE" dirty="0"/>
              <a:t>kinnipidamine osutub võrgustiku teatavates lõikudes keerukaks, siis </a:t>
            </a:r>
            <a:r>
              <a:rPr lang="et-EE" dirty="0" smtClean="0"/>
              <a:t>võib rakendada </a:t>
            </a:r>
            <a:r>
              <a:rPr lang="et-EE" dirty="0"/>
              <a:t>ajutisi lahendusi, mis tagavad vastavuse tulevikus.</a:t>
            </a:r>
          </a:p>
        </p:txBody>
      </p:sp>
      <p:sp>
        <p:nvSpPr>
          <p:cNvPr id="4" name="Slide Number Placeholder 3"/>
          <p:cNvSpPr>
            <a:spLocks noGrp="1"/>
          </p:cNvSpPr>
          <p:nvPr>
            <p:ph type="sldNum" sz="quarter" idx="12"/>
          </p:nvPr>
        </p:nvSpPr>
        <p:spPr/>
        <p:txBody>
          <a:bodyPr/>
          <a:lstStyle/>
          <a:p>
            <a:fld id="{B6D544D0-AF15-49E6-92FC-B1E56F639C66}" type="slidenum">
              <a:rPr lang="et-EE" smtClean="0"/>
              <a:pPr/>
              <a:t>18</a:t>
            </a:fld>
            <a:endParaRPr lang="et-EE"/>
          </a:p>
        </p:txBody>
      </p:sp>
      <p:sp>
        <p:nvSpPr>
          <p:cNvPr id="5" name="Footer Placeholder 4"/>
          <p:cNvSpPr>
            <a:spLocks noGrp="1"/>
          </p:cNvSpPr>
          <p:nvPr>
            <p:ph type="ftr" sz="quarter" idx="3"/>
          </p:nvPr>
        </p:nvSpPr>
        <p:spPr>
          <a:xfrm>
            <a:off x="452264" y="6356350"/>
            <a:ext cx="6135960"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0465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mis peavad olema täidetud</a:t>
            </a:r>
          </a:p>
        </p:txBody>
      </p:sp>
      <p:sp>
        <p:nvSpPr>
          <p:cNvPr id="3" name="Content Placeholder 2"/>
          <p:cNvSpPr>
            <a:spLocks noGrp="1"/>
          </p:cNvSpPr>
          <p:nvPr>
            <p:ph idx="1"/>
          </p:nvPr>
        </p:nvSpPr>
        <p:spPr/>
        <p:txBody>
          <a:bodyPr>
            <a:noAutofit/>
          </a:bodyPr>
          <a:lstStyle/>
          <a:p>
            <a:r>
              <a:rPr lang="et-EE" sz="1500" b="1" dirty="0"/>
              <a:t>Keskkonnakaitse</a:t>
            </a:r>
          </a:p>
          <a:p>
            <a:pPr marL="0" indent="0">
              <a:buNone/>
            </a:pPr>
            <a:r>
              <a:rPr lang="et-EE" sz="1500" dirty="0" smtClean="0"/>
              <a:t>1. Raudteesüsteemi </a:t>
            </a:r>
            <a:r>
              <a:rPr lang="et-EE" sz="1500" dirty="0"/>
              <a:t>rajamise ja käitamise mõjusid keskkonnale tuleb hinnata ja arvesse </a:t>
            </a:r>
            <a:r>
              <a:rPr lang="et-EE" sz="1500" dirty="0" smtClean="0"/>
              <a:t>võtta süsteemi </a:t>
            </a:r>
            <a:r>
              <a:rPr lang="et-EE" sz="1500" dirty="0"/>
              <a:t>projekteerimise etapil kooskõlas ühenduses kehtivate normidega</a:t>
            </a:r>
            <a:r>
              <a:rPr lang="et-EE" sz="1500" dirty="0" smtClean="0"/>
              <a:t>.</a:t>
            </a:r>
          </a:p>
          <a:p>
            <a:pPr marL="0" indent="0">
              <a:buNone/>
            </a:pPr>
            <a:r>
              <a:rPr lang="et-EE" sz="1500" dirty="0" smtClean="0"/>
              <a:t>2</a:t>
            </a:r>
            <a:r>
              <a:rPr lang="et-EE" sz="1500" dirty="0"/>
              <a:t>. Materjalid, mida kasutatakse rongides ja infrastruktuuride juures, peavad ära </a:t>
            </a:r>
            <a:r>
              <a:rPr lang="et-EE" sz="1500" dirty="0" smtClean="0"/>
              <a:t>hoidma keskkonnale </a:t>
            </a:r>
            <a:r>
              <a:rPr lang="et-EE" sz="1500" dirty="0"/>
              <a:t>kahjulike ja ohtlike aurude ja gaaside eraldumise, eriti tulekahju korral</a:t>
            </a:r>
            <a:r>
              <a:rPr lang="et-EE" sz="1500" dirty="0" smtClean="0"/>
              <a:t>.</a:t>
            </a:r>
          </a:p>
          <a:p>
            <a:pPr marL="0" indent="0">
              <a:buNone/>
            </a:pPr>
            <a:r>
              <a:rPr lang="et-EE" sz="1500" dirty="0" smtClean="0"/>
              <a:t>3</a:t>
            </a:r>
            <a:r>
              <a:rPr lang="et-EE" sz="1500" dirty="0"/>
              <a:t>. Raudteeveerem ja toitesüsteemid peavad olema projekteeritud ja toodetud viisil, mis </a:t>
            </a:r>
            <a:r>
              <a:rPr lang="et-EE" sz="1500" dirty="0" smtClean="0"/>
              <a:t>tagab raudteeveeremi </a:t>
            </a:r>
            <a:r>
              <a:rPr lang="et-EE" sz="1500" dirty="0"/>
              <a:t>ja toitesüsteemi </a:t>
            </a:r>
            <a:r>
              <a:rPr lang="et-EE" sz="1500" dirty="0" err="1"/>
              <a:t>elektromagnetilise</a:t>
            </a:r>
            <a:r>
              <a:rPr lang="et-EE" sz="1500" dirty="0"/>
              <a:t> ühilduvuse asjakohaste seadmete </a:t>
            </a:r>
            <a:r>
              <a:rPr lang="et-EE" sz="1500" dirty="0" smtClean="0"/>
              <a:t>ning elektrivõrguga</a:t>
            </a:r>
            <a:r>
              <a:rPr lang="et-EE" sz="1500" dirty="0"/>
              <a:t>.</a:t>
            </a:r>
          </a:p>
          <a:p>
            <a:pPr marL="0" indent="0">
              <a:buNone/>
            </a:pPr>
            <a:r>
              <a:rPr lang="et-EE" sz="1500" dirty="0"/>
              <a:t>4. Raudteesüsteem peab olema projekteeritud ja seda tuleb käitada nii, et raudteesüsteem </a:t>
            </a:r>
            <a:r>
              <a:rPr lang="et-EE" sz="1500" dirty="0" smtClean="0"/>
              <a:t>ei põhjustaks </a:t>
            </a:r>
            <a:r>
              <a:rPr lang="et-EE" sz="1500" dirty="0"/>
              <a:t>müra normtasemete ületamist:</a:t>
            </a:r>
          </a:p>
          <a:p>
            <a:pPr marL="400050" lvl="1" indent="0">
              <a:buNone/>
            </a:pPr>
            <a:r>
              <a:rPr lang="et-EE" sz="1500" dirty="0"/>
              <a:t>4.1. </a:t>
            </a:r>
            <a:r>
              <a:rPr lang="et-EE" sz="1500" dirty="0" smtClean="0"/>
              <a:t>raudteeinfrastruktuuri </a:t>
            </a:r>
            <a:r>
              <a:rPr lang="et-EE" sz="1500" dirty="0"/>
              <a:t>lähedal </a:t>
            </a:r>
            <a:r>
              <a:rPr lang="et-EE" sz="1500" dirty="0" smtClean="0"/>
              <a:t>asuvates piirkondades, </a:t>
            </a:r>
          </a:p>
          <a:p>
            <a:pPr marL="400050" lvl="1" indent="0">
              <a:buNone/>
            </a:pPr>
            <a:r>
              <a:rPr lang="et-EE" sz="1500" dirty="0" smtClean="0"/>
              <a:t>4.2</a:t>
            </a:r>
            <a:r>
              <a:rPr lang="et-EE" sz="1500" dirty="0"/>
              <a:t>. veduri juhikabiinis.</a:t>
            </a:r>
          </a:p>
          <a:p>
            <a:pPr marL="0" indent="0">
              <a:buNone/>
            </a:pPr>
            <a:r>
              <a:rPr lang="et-EE" sz="1500" dirty="0"/>
              <a:t>5. Raudteesüsteemi käitamine nõuetekohasel tasemel ei tohi põhjustada maapinna </a:t>
            </a:r>
            <a:r>
              <a:rPr lang="et-EE" sz="1500" dirty="0" smtClean="0"/>
              <a:t>vibratsiooni ulatuses</a:t>
            </a:r>
            <a:r>
              <a:rPr lang="et-EE" sz="1500" dirty="0"/>
              <a:t>, mis on vastuvõetamatu raudteeinfrastruktuuri läheduses asuvatele piirkondadele </a:t>
            </a:r>
            <a:r>
              <a:rPr lang="et-EE" sz="1500" dirty="0" smtClean="0"/>
              <a:t>ja elutegevusele </a:t>
            </a:r>
            <a:r>
              <a:rPr lang="et-EE" sz="1500" dirty="0"/>
              <a:t>ning normaalsele raudteeinfrastruktuuri </a:t>
            </a:r>
            <a:r>
              <a:rPr lang="et-EE" sz="1500" dirty="0" smtClean="0"/>
              <a:t>hooldustasemele.</a:t>
            </a:r>
            <a:endParaRPr lang="et-EE" sz="1500"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19</a:t>
            </a:fld>
            <a:endParaRPr lang="et-EE"/>
          </a:p>
        </p:txBody>
      </p:sp>
      <p:sp>
        <p:nvSpPr>
          <p:cNvPr id="5" name="Footer Placeholder 4"/>
          <p:cNvSpPr>
            <a:spLocks noGrp="1"/>
          </p:cNvSpPr>
          <p:nvPr>
            <p:ph type="ftr" sz="quarter" idx="3"/>
          </p:nvPr>
        </p:nvSpPr>
        <p:spPr>
          <a:xfrm>
            <a:off x="452264" y="6356350"/>
            <a:ext cx="5991944"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25513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11560" y="260648"/>
            <a:ext cx="8229600" cy="1066800"/>
          </a:xfrm>
        </p:spPr>
        <p:txBody>
          <a:bodyPr>
            <a:normAutofit/>
          </a:bodyPr>
          <a:lstStyle/>
          <a:p>
            <a:r>
              <a:rPr lang="et-EE" b="1" dirty="0" smtClean="0">
                <a:solidFill>
                  <a:srgbClr val="00B050"/>
                </a:solidFill>
              </a:rPr>
              <a:t>Koostalitluse </a:t>
            </a:r>
            <a:r>
              <a:rPr lang="et-EE" b="1" dirty="0">
                <a:solidFill>
                  <a:srgbClr val="00B050"/>
                </a:solidFill>
              </a:rPr>
              <a:t>tehniline </a:t>
            </a:r>
            <a:r>
              <a:rPr lang="et-EE" b="1" dirty="0" smtClean="0">
                <a:solidFill>
                  <a:srgbClr val="00B050"/>
                </a:solidFill>
              </a:rPr>
              <a:t>kirjeldus</a:t>
            </a:r>
            <a:endParaRPr lang="et-EE" b="1" dirty="0">
              <a:solidFill>
                <a:srgbClr val="00B050"/>
              </a:solidFill>
            </a:endParaRPr>
          </a:p>
        </p:txBody>
      </p:sp>
      <p:sp>
        <p:nvSpPr>
          <p:cNvPr id="3" name="Sisu kohatäide 2"/>
          <p:cNvSpPr>
            <a:spLocks noGrp="1"/>
          </p:cNvSpPr>
          <p:nvPr>
            <p:ph idx="1"/>
          </p:nvPr>
        </p:nvSpPr>
        <p:spPr>
          <a:xfrm>
            <a:off x="457200" y="1556792"/>
            <a:ext cx="8229600" cy="4757160"/>
          </a:xfrm>
        </p:spPr>
        <p:txBody>
          <a:bodyPr>
            <a:normAutofit/>
          </a:bodyPr>
          <a:lstStyle/>
          <a:p>
            <a:pPr marL="0" indent="0">
              <a:buNone/>
            </a:pPr>
            <a:r>
              <a:rPr lang="et-EE" dirty="0" smtClean="0"/>
              <a:t>Koostalitluse tehniline kirjeldus on Euroopa Komisjoni poolt vastu võetud tehniliste nõuete kogum, mis tagab nii allsüsteemide vastavuse olulistele nõuetele kui ka allsüsteemide vastastikuse koostoimimise. Koostalitluse tehnilise kirjelduse nõuded on suunatud avalikule raudteeinfrastruktuurile ja sellel sõitvale raudteeveeremile juhul, kui koostalitluse tehnilises kirjelduses ei ole kehtestatud teisiti.</a:t>
            </a:r>
            <a:r>
              <a:rPr lang="et-EE" dirty="0"/>
              <a:t> </a:t>
            </a:r>
            <a:endParaRPr lang="et-EE" dirty="0" smtClean="0"/>
          </a:p>
          <a:p>
            <a:pPr marL="0" indent="0">
              <a:buNone/>
            </a:pPr>
            <a:endParaRPr lang="et-EE" dirty="0" smtClean="0"/>
          </a:p>
          <a:p>
            <a:endParaRPr lang="et-EE" dirty="0" smtClean="0"/>
          </a:p>
          <a:p>
            <a:endParaRPr lang="et-EE" dirty="0"/>
          </a:p>
        </p:txBody>
      </p:sp>
      <p:sp>
        <p:nvSpPr>
          <p:cNvPr id="5" name="Slaidinumbri kohatäide 4"/>
          <p:cNvSpPr>
            <a:spLocks noGrp="1"/>
          </p:cNvSpPr>
          <p:nvPr>
            <p:ph type="sldNum" sz="quarter" idx="12"/>
          </p:nvPr>
        </p:nvSpPr>
        <p:spPr/>
        <p:txBody>
          <a:bodyPr/>
          <a:lstStyle/>
          <a:p>
            <a:fld id="{F8CC0343-383F-46D8-A583-49D6706507B4}" type="slidenum">
              <a:rPr lang="et-EE" smtClean="0"/>
              <a:t>2</a:t>
            </a:fld>
            <a:endParaRPr lang="et-EE"/>
          </a:p>
        </p:txBody>
      </p:sp>
      <p:sp>
        <p:nvSpPr>
          <p:cNvPr id="4" name="Jaluse kohatäide 3"/>
          <p:cNvSpPr>
            <a:spLocks noGrp="1"/>
          </p:cNvSpPr>
          <p:nvPr>
            <p:ph type="ftr" sz="quarter" idx="3"/>
          </p:nvPr>
        </p:nvSpPr>
        <p:spPr>
          <a:xfrm>
            <a:off x="452264" y="6356350"/>
            <a:ext cx="8152184" cy="365125"/>
          </a:xfrm>
        </p:spPr>
        <p:txBody>
          <a:bodyPr/>
          <a:lstStyle/>
          <a:p>
            <a:r>
              <a:rPr lang="fi-FI" dirty="0" err="1" smtClean="0"/>
              <a:t>Raudteesüsteemi</a:t>
            </a:r>
            <a:r>
              <a:rPr lang="fi-FI" dirty="0" smtClean="0"/>
              <a:t> </a:t>
            </a:r>
            <a:r>
              <a:rPr lang="fi-FI" dirty="0" err="1" smtClean="0"/>
              <a:t>koostöövõime</a:t>
            </a:r>
            <a:r>
              <a:rPr lang="fi-FI" dirty="0" smtClean="0"/>
              <a:t>. V. </a:t>
            </a:r>
            <a:r>
              <a:rPr lang="fi-FI" dirty="0" err="1" smtClean="0"/>
              <a:t>Kirsipuu</a:t>
            </a:r>
            <a:r>
              <a:rPr lang="fi-FI" dirty="0" smtClean="0"/>
              <a:t> 2018</a:t>
            </a:r>
            <a:endParaRPr lang="et-EE" dirty="0"/>
          </a:p>
        </p:txBody>
      </p:sp>
    </p:spTree>
    <p:extLst>
      <p:ext uri="{BB962C8B-B14F-4D97-AF65-F5344CB8AC3E}">
        <p14:creationId xmlns:p14="http://schemas.microsoft.com/office/powerpoint/2010/main" val="3427189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mis peavad olema täidetud</a:t>
            </a:r>
          </a:p>
        </p:txBody>
      </p:sp>
      <p:sp>
        <p:nvSpPr>
          <p:cNvPr id="3" name="Content Placeholder 2"/>
          <p:cNvSpPr>
            <a:spLocks noGrp="1"/>
          </p:cNvSpPr>
          <p:nvPr>
            <p:ph idx="1"/>
          </p:nvPr>
        </p:nvSpPr>
        <p:spPr/>
        <p:txBody>
          <a:bodyPr>
            <a:normAutofit/>
          </a:bodyPr>
          <a:lstStyle/>
          <a:p>
            <a:r>
              <a:rPr lang="et-EE" sz="1600" b="1" dirty="0"/>
              <a:t>Juurdepääs</a:t>
            </a:r>
          </a:p>
          <a:p>
            <a:pPr marL="0" indent="0">
              <a:buNone/>
            </a:pPr>
            <a:r>
              <a:rPr lang="et-EE" sz="1600" dirty="0"/>
              <a:t>1. Puuetega isikutele ja piiratud liikumisvõimega isikutele peab olema tagatud </a:t>
            </a:r>
            <a:r>
              <a:rPr lang="et-EE" sz="1600" dirty="0" smtClean="0"/>
              <a:t>juurdepääs raudteeinfrastruktuuri </a:t>
            </a:r>
            <a:r>
              <a:rPr lang="et-EE" sz="1600" dirty="0"/>
              <a:t>ja raudteeveeremi </a:t>
            </a:r>
            <a:r>
              <a:rPr lang="et-EE" sz="1600" dirty="0" err="1"/>
              <a:t>allsüsteemidele</a:t>
            </a:r>
            <a:r>
              <a:rPr lang="et-EE" sz="1600" dirty="0"/>
              <a:t> teiste isikutega võrdväärsetel </a:t>
            </a:r>
            <a:r>
              <a:rPr lang="et-EE" sz="1600" dirty="0" smtClean="0"/>
              <a:t>alustel nii</a:t>
            </a:r>
            <a:r>
              <a:rPr lang="et-EE" sz="1600" dirty="0"/>
              <a:t>, et välditakse juurdepääsu piiravaid olukordi, kõrvaldatakse need piirangud või </a:t>
            </a:r>
            <a:r>
              <a:rPr lang="et-EE" sz="1600" dirty="0" smtClean="0"/>
              <a:t>võetakse kasutusele </a:t>
            </a:r>
            <a:r>
              <a:rPr lang="et-EE" sz="1600" dirty="0"/>
              <a:t>muid asjakohaseid meetmeid. See nõue hõlmab avalikult </a:t>
            </a:r>
            <a:r>
              <a:rPr lang="et-EE" sz="1600" dirty="0" smtClean="0"/>
              <a:t>juurdepääsetavate </a:t>
            </a:r>
            <a:r>
              <a:rPr lang="et-EE" sz="1600" dirty="0" err="1" smtClean="0"/>
              <a:t>allsüsteemide</a:t>
            </a:r>
            <a:r>
              <a:rPr lang="et-EE" sz="1600" dirty="0" smtClean="0"/>
              <a:t> </a:t>
            </a:r>
            <a:r>
              <a:rPr lang="et-EE" sz="1600" dirty="0"/>
              <a:t>asjakohaste osade konstrueerimist, ehitamist, uuendamist, ajakohastamist</a:t>
            </a:r>
            <a:r>
              <a:rPr lang="et-EE" sz="1600" dirty="0" smtClean="0"/>
              <a:t>, hooldamist </a:t>
            </a:r>
            <a:r>
              <a:rPr lang="et-EE" sz="1600" dirty="0"/>
              <a:t>ja käitamist.</a:t>
            </a:r>
          </a:p>
          <a:p>
            <a:pPr marL="0" indent="0">
              <a:buNone/>
            </a:pPr>
            <a:r>
              <a:rPr lang="et-EE" sz="1600" dirty="0"/>
              <a:t>2. Käitamise </a:t>
            </a:r>
            <a:r>
              <a:rPr lang="et-EE" sz="1600" dirty="0" err="1"/>
              <a:t>allsüsteemiga</a:t>
            </a:r>
            <a:r>
              <a:rPr lang="et-EE" sz="1600" dirty="0"/>
              <a:t> ja reisijateveo telemaatiliste rakenduste </a:t>
            </a:r>
            <a:r>
              <a:rPr lang="et-EE" sz="1600" dirty="0" err="1"/>
              <a:t>allsüsteemiga</a:t>
            </a:r>
            <a:r>
              <a:rPr lang="et-EE" sz="1600" dirty="0"/>
              <a:t> tuleb </a:t>
            </a:r>
            <a:r>
              <a:rPr lang="et-EE" sz="1600" dirty="0" smtClean="0"/>
              <a:t>tagada vajalikud </a:t>
            </a:r>
            <a:r>
              <a:rPr lang="et-EE" sz="1600" dirty="0"/>
              <a:t>funktsioonid eesmärgiga lihtsustada juurdepääs puuetega isikute ja </a:t>
            </a:r>
            <a:r>
              <a:rPr lang="et-EE" sz="1600" dirty="0" smtClean="0"/>
              <a:t>piiratud liikumisvõimega </a:t>
            </a:r>
            <a:r>
              <a:rPr lang="et-EE" sz="1600" dirty="0"/>
              <a:t>isikute jaoks teiste isikutega võrdväärsetel alustel nii, et </a:t>
            </a:r>
            <a:r>
              <a:rPr lang="et-EE" sz="1600" dirty="0" smtClean="0"/>
              <a:t>välditakse juurdepääsu </a:t>
            </a:r>
            <a:r>
              <a:rPr lang="et-EE" sz="1600" dirty="0"/>
              <a:t>piiravaid olukordi, kõrvaldatakse need piirangud või võetakse kasutusele </a:t>
            </a:r>
            <a:r>
              <a:rPr lang="et-EE" sz="1600" dirty="0" smtClean="0"/>
              <a:t>muid asjakohaseid </a:t>
            </a:r>
            <a:r>
              <a:rPr lang="et-EE" sz="1600" dirty="0"/>
              <a:t>meetmeid.</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20</a:t>
            </a:fld>
            <a:endParaRPr lang="et-EE"/>
          </a:p>
        </p:txBody>
      </p:sp>
      <p:sp>
        <p:nvSpPr>
          <p:cNvPr id="5" name="Footer Placeholder 4"/>
          <p:cNvSpPr>
            <a:spLocks noGrp="1"/>
          </p:cNvSpPr>
          <p:nvPr>
            <p:ph type="ftr" sz="quarter" idx="3"/>
          </p:nvPr>
        </p:nvSpPr>
        <p:spPr>
          <a:xfrm>
            <a:off x="452264" y="6356350"/>
            <a:ext cx="584792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11749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a:t>
            </a:r>
            <a:r>
              <a:rPr lang="et-EE" b="1" dirty="0" smtClean="0">
                <a:solidFill>
                  <a:srgbClr val="00B050"/>
                </a:solidFill>
              </a:rPr>
              <a:t>nõuded </a:t>
            </a:r>
            <a:r>
              <a:rPr lang="et-EE" b="1" dirty="0" err="1" smtClean="0">
                <a:solidFill>
                  <a:srgbClr val="00B050"/>
                </a:solidFill>
              </a:rPr>
              <a:t>infrale</a:t>
            </a:r>
            <a:endParaRPr lang="et-EE"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t-EE" sz="1600" b="1" dirty="0"/>
              <a:t>1. Infrastruktuuri </a:t>
            </a:r>
            <a:r>
              <a:rPr lang="et-EE" sz="1600" b="1" dirty="0" err="1"/>
              <a:t>allsüsteem</a:t>
            </a:r>
            <a:endParaRPr lang="et-EE" sz="1600" b="1" dirty="0"/>
          </a:p>
          <a:p>
            <a:pPr marL="0" indent="0">
              <a:buNone/>
            </a:pPr>
            <a:r>
              <a:rPr lang="et-EE" sz="1600" dirty="0"/>
              <a:t>1.1.</a:t>
            </a:r>
            <a:r>
              <a:rPr lang="et-EE" sz="1600" b="1" dirty="0"/>
              <a:t> Ohutus</a:t>
            </a:r>
          </a:p>
          <a:p>
            <a:r>
              <a:rPr lang="et-EE" sz="1600" dirty="0"/>
              <a:t>Tuleb ära hoida kõrvaliste isikute juurdepääs seadmetele.</a:t>
            </a:r>
          </a:p>
          <a:p>
            <a:r>
              <a:rPr lang="et-EE" sz="1600" dirty="0"/>
              <a:t>Tuleb kasutusele võtta meetmeid, mis vähendaksid inimesi ähvardavaid raudteelt </a:t>
            </a:r>
            <a:r>
              <a:rPr lang="et-EE" sz="1600" dirty="0" smtClean="0"/>
              <a:t>tulenevaid ohtusid</a:t>
            </a:r>
            <a:r>
              <a:rPr lang="et-EE" sz="1600" dirty="0"/>
              <a:t>, eriti raudteeveeremi läbisõidul raudteejaamadest.</a:t>
            </a:r>
          </a:p>
          <a:p>
            <a:r>
              <a:rPr lang="et-EE" sz="1600" dirty="0"/>
              <a:t>Avalik raudteeinfrastruktuur peab olema projekteeritud ja ehitatud viisil, mis ei ohusta </a:t>
            </a:r>
            <a:r>
              <a:rPr lang="et-EE" sz="1600" dirty="0" smtClean="0"/>
              <a:t>inimeste tervist </a:t>
            </a:r>
            <a:r>
              <a:rPr lang="et-EE" sz="1600" dirty="0"/>
              <a:t>(püsivus, valgustus, juurdepääs, evakueerimine, reisiplatvormid jne).</a:t>
            </a:r>
          </a:p>
          <a:p>
            <a:r>
              <a:rPr lang="et-EE" sz="1600" dirty="0"/>
              <a:t>Eriti tuleb ohutusega arvestada väga pikkades tunnelites ja viaduktidel</a:t>
            </a:r>
            <a:r>
              <a:rPr lang="et-EE" sz="1600" dirty="0" smtClean="0"/>
              <a:t>.</a:t>
            </a:r>
          </a:p>
          <a:p>
            <a:pPr marL="0" indent="0">
              <a:buNone/>
            </a:pPr>
            <a:r>
              <a:rPr lang="et-EE" sz="1600" dirty="0" smtClean="0"/>
              <a:t>1.2</a:t>
            </a:r>
            <a:r>
              <a:rPr lang="et-EE" sz="1600" dirty="0"/>
              <a:t>. </a:t>
            </a:r>
            <a:r>
              <a:rPr lang="et-EE" sz="1600" b="1" dirty="0"/>
              <a:t>Juurdepääs</a:t>
            </a:r>
          </a:p>
          <a:p>
            <a:pPr marL="0" indent="0">
              <a:buNone/>
            </a:pPr>
            <a:r>
              <a:rPr lang="et-EE" sz="1600" dirty="0"/>
              <a:t>Puuetega isikutel ja piiratud liikumisvõimega isikutel peab olema tagatud juurdepääs </a:t>
            </a:r>
            <a:r>
              <a:rPr lang="et-EE" sz="1600" dirty="0" smtClean="0"/>
              <a:t>üldsusele juurdepääsetavatele </a:t>
            </a:r>
            <a:r>
              <a:rPr lang="et-EE" sz="1600" dirty="0"/>
              <a:t>raudteeinfrastruktuuri </a:t>
            </a:r>
            <a:r>
              <a:rPr lang="et-EE" sz="1600" dirty="0" err="1"/>
              <a:t>allsüsteemidele</a:t>
            </a:r>
            <a:r>
              <a:rPr lang="et-EE" sz="1600" dirty="0"/>
              <a:t> kooskõlas käesoleva lisa punkti </a:t>
            </a:r>
            <a:r>
              <a:rPr lang="et-EE" sz="1600" dirty="0" smtClean="0"/>
              <a:t>I alapunktiga </a:t>
            </a:r>
            <a:r>
              <a:rPr lang="et-EE" sz="1600" dirty="0"/>
              <a:t>„Juurdepääs”.</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21</a:t>
            </a:fld>
            <a:endParaRPr lang="et-EE"/>
          </a:p>
        </p:txBody>
      </p:sp>
      <p:sp>
        <p:nvSpPr>
          <p:cNvPr id="5" name="Footer Placeholder 4"/>
          <p:cNvSpPr>
            <a:spLocks noGrp="1"/>
          </p:cNvSpPr>
          <p:nvPr>
            <p:ph type="ftr" sz="quarter" idx="3"/>
          </p:nvPr>
        </p:nvSpPr>
        <p:spPr>
          <a:xfrm>
            <a:off x="452264" y="6356350"/>
            <a:ext cx="7792144"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491899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a:t>
            </a:r>
            <a:r>
              <a:rPr lang="et-EE" b="1" dirty="0" smtClean="0">
                <a:solidFill>
                  <a:srgbClr val="00B050"/>
                </a:solidFill>
              </a:rPr>
              <a:t>nõuded energiasüsteemile</a:t>
            </a:r>
            <a:endParaRPr lang="et-EE"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t-EE" sz="1600" b="1" dirty="0"/>
              <a:t>2. Energia </a:t>
            </a:r>
            <a:r>
              <a:rPr lang="et-EE" sz="1600" b="1" dirty="0" err="1"/>
              <a:t>allsüsteem</a:t>
            </a:r>
            <a:endParaRPr lang="et-EE" sz="1600" b="1" dirty="0"/>
          </a:p>
          <a:p>
            <a:pPr marL="0" indent="0">
              <a:buNone/>
            </a:pPr>
            <a:r>
              <a:rPr lang="et-EE" sz="1600" b="1" dirty="0"/>
              <a:t>2.1. Ohutus</a:t>
            </a:r>
          </a:p>
          <a:p>
            <a:pPr marL="0" indent="0">
              <a:buNone/>
            </a:pPr>
            <a:r>
              <a:rPr lang="et-EE" sz="1600" dirty="0"/>
              <a:t>Toitesüsteemide töö ei tohi kahjustada raudteeveeremi või inimeste (reisijad, personal</a:t>
            </a:r>
            <a:r>
              <a:rPr lang="et-EE" sz="1600" dirty="0" smtClean="0"/>
              <a:t>, raudteeäärsed </a:t>
            </a:r>
            <a:r>
              <a:rPr lang="et-EE" sz="1600" dirty="0"/>
              <a:t>elanikud ja kolmandad isikud) ohutust.</a:t>
            </a:r>
          </a:p>
          <a:p>
            <a:pPr marL="0" indent="0">
              <a:buNone/>
            </a:pPr>
            <a:r>
              <a:rPr lang="et-EE" sz="1600" b="1" dirty="0"/>
              <a:t>2.2. Keskkonnakaitse</a:t>
            </a:r>
          </a:p>
          <a:p>
            <a:pPr marL="0" indent="0">
              <a:buNone/>
            </a:pPr>
            <a:r>
              <a:rPr lang="et-EE" sz="1600" dirty="0"/>
              <a:t>Toitesüsteemide töötamine ei tohi häirida ümbruskonda üle kehtestatud piirmäära.</a:t>
            </a:r>
          </a:p>
          <a:p>
            <a:pPr marL="0" indent="0">
              <a:buNone/>
            </a:pPr>
            <a:r>
              <a:rPr lang="et-EE" sz="1600" b="1" dirty="0"/>
              <a:t>2.3. Tehniline ühilduvus</a:t>
            </a:r>
          </a:p>
          <a:p>
            <a:pPr marL="0" indent="0">
              <a:buNone/>
            </a:pPr>
            <a:r>
              <a:rPr lang="et-EE" sz="1600" dirty="0"/>
              <a:t>Toitesüsteemid peavad võimaldama raudteeveeremil saavutada </a:t>
            </a:r>
            <a:r>
              <a:rPr lang="et-EE" sz="1600" dirty="0" smtClean="0"/>
              <a:t>kindlaksmääratud tööparameetreid </a:t>
            </a:r>
            <a:r>
              <a:rPr lang="et-EE" sz="1600" dirty="0"/>
              <a:t>ja elektrilise toitesüsteemi puhul ühilduma raudteeveeremile </a:t>
            </a:r>
            <a:r>
              <a:rPr lang="et-EE" sz="1600" dirty="0" smtClean="0"/>
              <a:t>paigaldatud vooluvõtu-seadmetega</a:t>
            </a:r>
            <a:r>
              <a:rPr lang="et-EE" sz="1600" dirty="0"/>
              <a:t>.</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22</a:t>
            </a:fld>
            <a:endParaRPr lang="et-EE"/>
          </a:p>
        </p:txBody>
      </p:sp>
      <p:sp>
        <p:nvSpPr>
          <p:cNvPr id="5" name="Footer Placeholder 4"/>
          <p:cNvSpPr>
            <a:spLocks noGrp="1"/>
          </p:cNvSpPr>
          <p:nvPr>
            <p:ph type="ftr" sz="quarter" idx="3"/>
          </p:nvPr>
        </p:nvSpPr>
        <p:spPr>
          <a:xfrm>
            <a:off x="452264" y="6356350"/>
            <a:ext cx="7576120"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209505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a:t>
            </a:r>
            <a:r>
              <a:rPr lang="et-EE" b="1" dirty="0" smtClean="0">
                <a:solidFill>
                  <a:srgbClr val="00B050"/>
                </a:solidFill>
              </a:rPr>
              <a:t>nõuded signalisatsioonisüsteemid</a:t>
            </a:r>
            <a:endParaRPr lang="et-EE" b="1" dirty="0">
              <a:solidFill>
                <a:srgbClr val="00B050"/>
              </a:solidFill>
            </a:endParaRPr>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t-EE" sz="1600" b="1" dirty="0"/>
              <a:t>3. Raudteeäärse ja rongisisese kontrolli- ja signaalimise </a:t>
            </a:r>
            <a:r>
              <a:rPr lang="et-EE" sz="1600" b="1" dirty="0" err="1"/>
              <a:t>allsüsteemid</a:t>
            </a:r>
            <a:endParaRPr lang="et-EE" sz="1600" b="1" dirty="0"/>
          </a:p>
          <a:p>
            <a:pPr marL="0" indent="0">
              <a:buNone/>
            </a:pPr>
            <a:r>
              <a:rPr lang="et-EE" sz="1600" b="1" dirty="0"/>
              <a:t>3.1. Ohutus</a:t>
            </a:r>
          </a:p>
          <a:p>
            <a:r>
              <a:rPr lang="et-EE" sz="1600" dirty="0" err="1"/>
              <a:t>Üleeuroopalisel</a:t>
            </a:r>
            <a:r>
              <a:rPr lang="et-EE" sz="1600" dirty="0"/>
              <a:t> tavaraudteevõrgustikul kasutatavad kontrolli- ja signaalimissüsteemid </a:t>
            </a:r>
            <a:r>
              <a:rPr lang="et-EE" sz="1600" dirty="0" smtClean="0"/>
              <a:t>peavad oma </a:t>
            </a:r>
            <a:r>
              <a:rPr lang="et-EE" sz="1600" dirty="0"/>
              <a:t>ülesande kohaselt tagama raudteeveeremi ohutu liikumise. </a:t>
            </a:r>
            <a:endParaRPr lang="et-EE" sz="1600" dirty="0" smtClean="0"/>
          </a:p>
          <a:p>
            <a:r>
              <a:rPr lang="et-EE" sz="1600" dirty="0" smtClean="0"/>
              <a:t>Kontrolli- ja signaalimissüsteemid </a:t>
            </a:r>
            <a:r>
              <a:rPr lang="et-EE" sz="1600" dirty="0"/>
              <a:t>peavad kindlustama ka raudteeveeremi ohutu liikumise </a:t>
            </a:r>
            <a:r>
              <a:rPr lang="et-EE" sz="1600" dirty="0" smtClean="0"/>
              <a:t>halvenenud tingimustes </a:t>
            </a:r>
            <a:r>
              <a:rPr lang="et-EE" sz="1600" dirty="0"/>
              <a:t>juhul, kui raudteeveeremile on antud luba edasi sõita.</a:t>
            </a:r>
          </a:p>
          <a:p>
            <a:pPr marL="0" indent="0">
              <a:buNone/>
            </a:pPr>
            <a:r>
              <a:rPr lang="et-EE" sz="1600" b="1" dirty="0"/>
              <a:t>3.2. Tehniline ühilduvus</a:t>
            </a:r>
          </a:p>
          <a:p>
            <a:r>
              <a:rPr lang="et-EE" sz="1600" dirty="0"/>
              <a:t>Uus raudteeinfrastruktuur ja uus raudteeveerem, mis on projekteeritud pärast </a:t>
            </a:r>
            <a:r>
              <a:rPr lang="et-EE" sz="1600" dirty="0" smtClean="0"/>
              <a:t>ühilduvate kontrolli </a:t>
            </a:r>
            <a:r>
              <a:rPr lang="et-EE" sz="1600" dirty="0"/>
              <a:t>ja signaalimise </a:t>
            </a:r>
            <a:r>
              <a:rPr lang="et-EE" sz="1600" dirty="0" err="1"/>
              <a:t>allsüsteemide</a:t>
            </a:r>
            <a:r>
              <a:rPr lang="et-EE" sz="1600" dirty="0"/>
              <a:t> koostalitluse tehnilise kirjelduse jõustumist, </a:t>
            </a:r>
            <a:r>
              <a:rPr lang="et-EE" sz="1600" dirty="0" smtClean="0"/>
              <a:t>tuleb kohandada </a:t>
            </a:r>
            <a:r>
              <a:rPr lang="et-EE" sz="1600" dirty="0"/>
              <a:t>kehtestatud nõuetele vastavaks.</a:t>
            </a:r>
          </a:p>
          <a:p>
            <a:r>
              <a:rPr lang="et-EE" sz="1600" dirty="0"/>
              <a:t>Vedurijuhi kabiini paigaldatud juhtimis- ja signaalimisseadmed peavad </a:t>
            </a:r>
            <a:r>
              <a:rPr lang="et-EE" sz="1600" dirty="0" smtClean="0"/>
              <a:t>võimaldama normaalset </a:t>
            </a:r>
            <a:r>
              <a:rPr lang="et-EE" sz="1600" dirty="0"/>
              <a:t>töötamist kehtestatud tingimustel </a:t>
            </a:r>
            <a:r>
              <a:rPr lang="et-EE" sz="1600" dirty="0" smtClean="0"/>
              <a:t>kogu marsruudil.</a:t>
            </a:r>
            <a:endParaRPr lang="et-EE" sz="1600"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23</a:t>
            </a:fld>
            <a:endParaRPr lang="et-EE"/>
          </a:p>
        </p:txBody>
      </p:sp>
      <p:sp>
        <p:nvSpPr>
          <p:cNvPr id="5" name="Footer Placeholder 4"/>
          <p:cNvSpPr>
            <a:spLocks noGrp="1"/>
          </p:cNvSpPr>
          <p:nvPr>
            <p:ph type="ftr" sz="quarter" idx="3"/>
          </p:nvPr>
        </p:nvSpPr>
        <p:spPr>
          <a:xfrm>
            <a:off x="452264" y="6356350"/>
            <a:ext cx="584792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776047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a:t>
            </a:r>
            <a:r>
              <a:rPr lang="et-EE" b="1" dirty="0" smtClean="0">
                <a:solidFill>
                  <a:srgbClr val="00B050"/>
                </a:solidFill>
              </a:rPr>
              <a:t>nõuded veeremile</a:t>
            </a:r>
            <a:endParaRPr lang="et-EE" b="1" dirty="0">
              <a:solidFill>
                <a:srgbClr val="00B050"/>
              </a:solidFill>
            </a:endParaRPr>
          </a:p>
        </p:txBody>
      </p:sp>
      <p:sp>
        <p:nvSpPr>
          <p:cNvPr id="3" name="Content Placeholder 2"/>
          <p:cNvSpPr>
            <a:spLocks noGrp="1"/>
          </p:cNvSpPr>
          <p:nvPr>
            <p:ph idx="1"/>
          </p:nvPr>
        </p:nvSpPr>
        <p:spPr/>
        <p:txBody>
          <a:bodyPr>
            <a:noAutofit/>
          </a:bodyPr>
          <a:lstStyle/>
          <a:p>
            <a:pPr marL="0" indent="0">
              <a:buNone/>
            </a:pPr>
            <a:r>
              <a:rPr lang="et-EE" sz="1000" b="1" dirty="0"/>
              <a:t>4. Raudteeveeremi </a:t>
            </a:r>
            <a:r>
              <a:rPr lang="et-EE" sz="1000" b="1" dirty="0" err="1"/>
              <a:t>allsüsteem</a:t>
            </a:r>
            <a:endParaRPr lang="et-EE" sz="1000" b="1" dirty="0"/>
          </a:p>
          <a:p>
            <a:pPr marL="0" indent="0">
              <a:buNone/>
            </a:pPr>
            <a:r>
              <a:rPr lang="et-EE" sz="1000" b="1" dirty="0" smtClean="0"/>
              <a:t>4.1</a:t>
            </a:r>
            <a:r>
              <a:rPr lang="et-EE" sz="1000" b="1" dirty="0"/>
              <a:t>. Ohutus</a:t>
            </a:r>
          </a:p>
          <a:p>
            <a:r>
              <a:rPr lang="et-EE" sz="1000" dirty="0"/>
              <a:t>Raudteeveerem peab olema projekteeritud nii, et raudteeveeremi kokkupõrkel või </a:t>
            </a:r>
            <a:r>
              <a:rPr lang="et-EE" sz="1000" dirty="0" smtClean="0"/>
              <a:t>rööbastelt maha </a:t>
            </a:r>
            <a:r>
              <a:rPr lang="et-EE" sz="1000" dirty="0"/>
              <a:t>minekul oleks raudteeveeremis viibivad inimesed kaitstud.</a:t>
            </a:r>
          </a:p>
          <a:p>
            <a:r>
              <a:rPr lang="et-EE" sz="1000" dirty="0"/>
              <a:t>Elektrisüsteem ei tohi halvendada ohutust ega juhtimis- ja signaalimisseadmete toimimist.</a:t>
            </a:r>
          </a:p>
          <a:p>
            <a:r>
              <a:rPr lang="et-EE" sz="1000" dirty="0"/>
              <a:t>Pidurdussüsteem ja rakendatav surve peavad sobima rööbastega, konstruktsioonidega </a:t>
            </a:r>
            <a:r>
              <a:rPr lang="et-EE" sz="1000" dirty="0" smtClean="0"/>
              <a:t>ja signaalimissüsteemiga</a:t>
            </a:r>
            <a:r>
              <a:rPr lang="et-EE" sz="1000" dirty="0"/>
              <a:t>.</a:t>
            </a:r>
          </a:p>
          <a:p>
            <a:r>
              <a:rPr lang="et-EE" sz="1000" dirty="0"/>
              <a:t>Tuleb hoida ära kõrvaliste isikute juurdepääsu elektrilise pinge all olevatele osadele.</a:t>
            </a:r>
          </a:p>
          <a:p>
            <a:r>
              <a:rPr lang="et-EE" sz="1000" dirty="0"/>
              <a:t>Ohu korral peab reisijatel olema võimalik seadeldiste abil teatada ohust vedurijuhile </a:t>
            </a:r>
            <a:r>
              <a:rPr lang="et-EE" sz="1000" dirty="0" smtClean="0"/>
              <a:t>ja </a:t>
            </a:r>
            <a:r>
              <a:rPr lang="et-EE" sz="1000" dirty="0" err="1" smtClean="0"/>
              <a:t>kaasasolevale</a:t>
            </a:r>
            <a:r>
              <a:rPr lang="et-EE" sz="1000" dirty="0" smtClean="0"/>
              <a:t> </a:t>
            </a:r>
            <a:r>
              <a:rPr lang="et-EE" sz="1000" dirty="0"/>
              <a:t>personalile.</a:t>
            </a:r>
          </a:p>
          <a:p>
            <a:r>
              <a:rPr lang="et-EE" sz="1000" dirty="0"/>
              <a:t>Vagunite uksed peavad olema varustatud avamis- ja sulgemissüsteemiga, mis tagab </a:t>
            </a:r>
            <a:r>
              <a:rPr lang="et-EE" sz="1000" dirty="0" smtClean="0"/>
              <a:t>reisijate turvalise </a:t>
            </a:r>
            <a:r>
              <a:rPr lang="et-EE" sz="1000" dirty="0"/>
              <a:t>liikumise.</a:t>
            </a:r>
          </a:p>
          <a:p>
            <a:r>
              <a:rPr lang="et-EE" sz="1000" dirty="0"/>
              <a:t>Tuleb tagada tähistatud avariiväljapääsude olemasolu.</a:t>
            </a:r>
          </a:p>
          <a:p>
            <a:r>
              <a:rPr lang="et-EE" sz="1000" dirty="0"/>
              <a:t>Tuleb kehtestada vajalikud reeglid, et võtta arvesse erilisi ohutustingimusi väga </a:t>
            </a:r>
            <a:r>
              <a:rPr lang="et-EE" sz="1000" dirty="0" smtClean="0"/>
              <a:t>pikkades tunnelites</a:t>
            </a:r>
            <a:r>
              <a:rPr lang="et-EE" sz="1000" dirty="0"/>
              <a:t>.</a:t>
            </a:r>
          </a:p>
          <a:p>
            <a:r>
              <a:rPr lang="et-EE" sz="1000" dirty="0"/>
              <a:t>Piisava intensiivsuse ja kestusega avariivalgustussüsteem rongides on kohustuslik.</a:t>
            </a:r>
          </a:p>
          <a:p>
            <a:r>
              <a:rPr lang="et-EE" sz="1000" dirty="0"/>
              <a:t>Rongid peavad olema varustatud valjuhääldisidega, mille kaudu rongi personalil on </a:t>
            </a:r>
            <a:r>
              <a:rPr lang="et-EE" sz="1000" dirty="0" smtClean="0"/>
              <a:t>võimalik inimestega </a:t>
            </a:r>
            <a:r>
              <a:rPr lang="et-EE" sz="1000" dirty="0"/>
              <a:t>suhelda</a:t>
            </a:r>
            <a:r>
              <a:rPr lang="et-EE" sz="1000" dirty="0" smtClean="0"/>
              <a:t>.</a:t>
            </a:r>
          </a:p>
          <a:p>
            <a:pPr marL="0" indent="0">
              <a:buNone/>
            </a:pPr>
            <a:r>
              <a:rPr lang="et-EE" sz="1000" b="1" dirty="0" smtClean="0"/>
              <a:t>4.2</a:t>
            </a:r>
            <a:r>
              <a:rPr lang="et-EE" sz="1000" b="1" dirty="0"/>
              <a:t>. Töökindlus ja käideldavus</a:t>
            </a:r>
          </a:p>
          <a:p>
            <a:pPr marL="0" indent="0">
              <a:buNone/>
            </a:pPr>
            <a:r>
              <a:rPr lang="et-EE" sz="1000" dirty="0"/>
              <a:t>Olulise tähtsusega seadmete, nagu liikumis-, veo- ja pidurdusseadmete, ning </a:t>
            </a:r>
            <a:r>
              <a:rPr lang="et-EE" sz="1000" dirty="0" smtClean="0"/>
              <a:t>juhtimissüsteemi ehitus </a:t>
            </a:r>
            <a:r>
              <a:rPr lang="et-EE" sz="1000" dirty="0"/>
              <a:t>peab halvenenud olukorras võimaldama jätkata raudteeveeremi töötamist </a:t>
            </a:r>
            <a:r>
              <a:rPr lang="et-EE" sz="1000" dirty="0" smtClean="0"/>
              <a:t>kasutusse jäänud </a:t>
            </a:r>
            <a:r>
              <a:rPr lang="et-EE" sz="1000" dirty="0"/>
              <a:t>seadmete varal ilma ohtlike tagajärgedeta.</a:t>
            </a:r>
          </a:p>
          <a:p>
            <a:pPr marL="0" indent="0">
              <a:buNone/>
            </a:pPr>
            <a:r>
              <a:rPr lang="et-EE" sz="1000" b="1" dirty="0"/>
              <a:t>4.3. Tehniline ühilduvus</a:t>
            </a:r>
          </a:p>
          <a:p>
            <a:r>
              <a:rPr lang="et-EE" sz="1000" dirty="0"/>
              <a:t>Elektriseadmestik peab ühilduma kontrolli- ja signaalimisseadmete töötamisega.</a:t>
            </a:r>
          </a:p>
          <a:p>
            <a:r>
              <a:rPr lang="et-EE" sz="1000" dirty="0"/>
              <a:t>Elektrilise veojõu korral peavad vooluvõtuseadmed võimaldama raudteeveeremil </a:t>
            </a:r>
            <a:r>
              <a:rPr lang="et-EE" sz="1000" dirty="0" smtClean="0"/>
              <a:t>liikuda toitesüsteemi </a:t>
            </a:r>
            <a:r>
              <a:rPr lang="et-EE" sz="1000" dirty="0"/>
              <a:t>all raudteeinfrastruktuuril.</a:t>
            </a:r>
          </a:p>
          <a:p>
            <a:r>
              <a:rPr lang="et-EE" sz="1000" dirty="0"/>
              <a:t>Raudteeveeremi tehnilised omadused peavad võimaldama raudteeveeremil sõita liinil, </a:t>
            </a:r>
            <a:r>
              <a:rPr lang="et-EE" sz="1000" dirty="0" smtClean="0"/>
              <a:t>millel raudteeveerem </a:t>
            </a:r>
            <a:r>
              <a:rPr lang="et-EE" sz="1000" dirty="0"/>
              <a:t>peaks töötama, võttes arvesse vastavaid kliimatingimusi.</a:t>
            </a:r>
          </a:p>
          <a:p>
            <a:pPr marL="0" indent="0">
              <a:buNone/>
            </a:pPr>
            <a:r>
              <a:rPr lang="et-EE" sz="1000" b="1" dirty="0"/>
              <a:t>4.4. Juhtimisseadmed</a:t>
            </a:r>
          </a:p>
          <a:p>
            <a:r>
              <a:rPr lang="et-EE" sz="1000" dirty="0"/>
              <a:t>Raudteeveerem peab olema varustatud salvestusseadmega. </a:t>
            </a:r>
            <a:endParaRPr lang="et-EE" sz="1000" dirty="0" smtClean="0"/>
          </a:p>
          <a:p>
            <a:r>
              <a:rPr lang="et-EE" sz="1000" dirty="0" smtClean="0"/>
              <a:t>Salvestusseadmega andmete kogumine </a:t>
            </a:r>
            <a:r>
              <a:rPr lang="et-EE" sz="1000" dirty="0"/>
              <a:t>ja andmete töötlemine peavad olema ühtlustatud.</a:t>
            </a:r>
          </a:p>
          <a:p>
            <a:pPr marL="0" indent="0">
              <a:buNone/>
            </a:pPr>
            <a:r>
              <a:rPr lang="et-EE" sz="1000" b="1" dirty="0"/>
              <a:t>4.5. Juurdepääs</a:t>
            </a:r>
          </a:p>
          <a:p>
            <a:pPr marL="0" indent="0">
              <a:buNone/>
            </a:pPr>
            <a:r>
              <a:rPr lang="et-EE" sz="1000" dirty="0"/>
              <a:t>Puuetega isikutel ja piiratud liikumisvõimega isikutel peab olema juurdepääs </a:t>
            </a:r>
            <a:r>
              <a:rPr lang="et-EE" sz="1000" dirty="0" smtClean="0"/>
              <a:t>üldsusele juurdepääsetavatele </a:t>
            </a:r>
            <a:r>
              <a:rPr lang="et-EE" sz="1000" dirty="0"/>
              <a:t>veeremi </a:t>
            </a:r>
            <a:r>
              <a:rPr lang="et-EE" sz="1000" dirty="0" err="1"/>
              <a:t>allsüsteemidele</a:t>
            </a:r>
            <a:r>
              <a:rPr lang="et-EE" sz="1000" dirty="0"/>
              <a:t> kooskõlas käesoleva lisa punkti I alapunktiga</a:t>
            </a:r>
          </a:p>
          <a:p>
            <a:pPr marL="0" indent="0">
              <a:buNone/>
            </a:pPr>
            <a:r>
              <a:rPr lang="et-EE" sz="1000" dirty="0"/>
              <a:t>„Juurdepääs”</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24</a:t>
            </a:fld>
            <a:endParaRPr lang="et-EE"/>
          </a:p>
        </p:txBody>
      </p:sp>
      <p:sp>
        <p:nvSpPr>
          <p:cNvPr id="5" name="Footer Placeholder 4"/>
          <p:cNvSpPr>
            <a:spLocks noGrp="1"/>
          </p:cNvSpPr>
          <p:nvPr>
            <p:ph type="ftr" sz="quarter" idx="3"/>
          </p:nvPr>
        </p:nvSpPr>
        <p:spPr>
          <a:xfrm>
            <a:off x="452264" y="6356350"/>
            <a:ext cx="8152184"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280243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a:t>
            </a:r>
            <a:r>
              <a:rPr lang="et-EE" b="1" dirty="0" smtClean="0">
                <a:solidFill>
                  <a:srgbClr val="00B050"/>
                </a:solidFill>
              </a:rPr>
              <a:t>hooldusele</a:t>
            </a:r>
            <a:endParaRPr lang="et-EE" b="1" dirty="0">
              <a:solidFill>
                <a:srgbClr val="00B050"/>
              </a:solidFill>
            </a:endParaRPr>
          </a:p>
        </p:txBody>
      </p:sp>
      <p:sp>
        <p:nvSpPr>
          <p:cNvPr id="3" name="Content Placeholder 2"/>
          <p:cNvSpPr>
            <a:spLocks noGrp="1"/>
          </p:cNvSpPr>
          <p:nvPr>
            <p:ph idx="1"/>
          </p:nvPr>
        </p:nvSpPr>
        <p:spPr>
          <a:xfrm>
            <a:off x="457200" y="1268760"/>
            <a:ext cx="8229600" cy="5040560"/>
          </a:xfrm>
        </p:spPr>
        <p:txBody>
          <a:bodyPr>
            <a:normAutofit/>
          </a:bodyPr>
          <a:lstStyle/>
          <a:p>
            <a:pPr marL="0" indent="0">
              <a:buNone/>
            </a:pPr>
            <a:r>
              <a:rPr lang="et-EE" sz="1500" b="1" dirty="0"/>
              <a:t>5. Hoolduse </a:t>
            </a:r>
            <a:r>
              <a:rPr lang="et-EE" sz="1500" b="1" dirty="0" err="1"/>
              <a:t>allsüsteem</a:t>
            </a:r>
            <a:endParaRPr lang="et-EE" sz="1500" b="1" dirty="0"/>
          </a:p>
          <a:p>
            <a:pPr marL="0" indent="0">
              <a:buNone/>
            </a:pPr>
            <a:r>
              <a:rPr lang="et-EE" sz="1500" b="1" dirty="0"/>
              <a:t>5.1. Tervishoid ja ohutus</a:t>
            </a:r>
          </a:p>
          <a:p>
            <a:pPr marL="0" indent="0">
              <a:buNone/>
            </a:pPr>
            <a:r>
              <a:rPr lang="et-EE" sz="1500" dirty="0"/>
              <a:t>Hoolduseks kasutatavad seadmed ja protsessid ei tohi kahjustada inimeste tervist ja </a:t>
            </a:r>
            <a:r>
              <a:rPr lang="et-EE" sz="1500" dirty="0" smtClean="0"/>
              <a:t>ohutust ning </a:t>
            </a:r>
            <a:r>
              <a:rPr lang="et-EE" sz="1500" dirty="0"/>
              <a:t>peavad tagama </a:t>
            </a:r>
            <a:r>
              <a:rPr lang="et-EE" sz="1500" dirty="0" err="1"/>
              <a:t>allsüsteemi</a:t>
            </a:r>
            <a:r>
              <a:rPr lang="et-EE" sz="1500" dirty="0"/>
              <a:t> ohutu töötamise jätkumise.</a:t>
            </a:r>
          </a:p>
          <a:p>
            <a:pPr marL="0" indent="0">
              <a:buNone/>
            </a:pPr>
            <a:r>
              <a:rPr lang="et-EE" sz="1500" b="1" dirty="0"/>
              <a:t>5.2. Keskkonnakaitse</a:t>
            </a:r>
          </a:p>
          <a:p>
            <a:pPr marL="0" indent="0">
              <a:buNone/>
            </a:pPr>
            <a:r>
              <a:rPr lang="et-EE" sz="1500" dirty="0"/>
              <a:t>Hoolduseks kasutatavad seadmed ja protsessid ei tohi ületada ümbritsevas keskkonnas </a:t>
            </a:r>
            <a:r>
              <a:rPr lang="et-EE" sz="1500" dirty="0" smtClean="0"/>
              <a:t>lubatud saaste </a:t>
            </a:r>
            <a:r>
              <a:rPr lang="et-EE" sz="1500" dirty="0"/>
              <a:t>taset.</a:t>
            </a:r>
          </a:p>
          <a:p>
            <a:pPr marL="0" indent="0">
              <a:buNone/>
            </a:pPr>
            <a:r>
              <a:rPr lang="et-EE" sz="1500" b="1" dirty="0"/>
              <a:t>5.3. Tehniline ühilduvus</a:t>
            </a:r>
          </a:p>
          <a:p>
            <a:pPr marL="0" indent="0">
              <a:buNone/>
            </a:pPr>
            <a:r>
              <a:rPr lang="et-EE" sz="1500" dirty="0"/>
              <a:t>Raudteeveeremi hoolduseks kasutatavad seadmed peavad võimaldama ohutuse, hügieeni </a:t>
            </a:r>
            <a:r>
              <a:rPr lang="et-EE" sz="1500" dirty="0" smtClean="0"/>
              <a:t>ja heaoluga </a:t>
            </a:r>
            <a:r>
              <a:rPr lang="et-EE" sz="1500" dirty="0"/>
              <a:t>seotud protsesside teostamist kõikidel </a:t>
            </a:r>
            <a:r>
              <a:rPr lang="et-EE" sz="1500" dirty="0" smtClean="0"/>
              <a:t>raudteeveeremitel</a:t>
            </a:r>
            <a:r>
              <a:rPr lang="et-EE" sz="1500" dirty="0"/>
              <a:t>, mille jaoks need </a:t>
            </a:r>
            <a:r>
              <a:rPr lang="et-EE" sz="1500" dirty="0" smtClean="0"/>
              <a:t>on projekteeritud</a:t>
            </a:r>
            <a:r>
              <a:rPr lang="et-EE" sz="1500" dirty="0"/>
              <a:t>.</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25</a:t>
            </a:fld>
            <a:endParaRPr lang="et-EE"/>
          </a:p>
        </p:txBody>
      </p:sp>
      <p:sp>
        <p:nvSpPr>
          <p:cNvPr id="5" name="Footer Placeholder 4"/>
          <p:cNvSpPr>
            <a:spLocks noGrp="1"/>
          </p:cNvSpPr>
          <p:nvPr>
            <p:ph type="ftr" sz="quarter" idx="3"/>
          </p:nvPr>
        </p:nvSpPr>
        <p:spPr>
          <a:xfrm>
            <a:off x="452264" y="6356350"/>
            <a:ext cx="584792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4075229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a:t>
            </a:r>
            <a:r>
              <a:rPr lang="et-EE" b="1" dirty="0" smtClean="0">
                <a:solidFill>
                  <a:srgbClr val="00B050"/>
                </a:solidFill>
              </a:rPr>
              <a:t>käitamisele ja liikluskorraldusele</a:t>
            </a:r>
            <a:endParaRPr lang="et-EE" b="1" dirty="0">
              <a:solidFill>
                <a:srgbClr val="00B050"/>
              </a:solidFill>
            </a:endParaRPr>
          </a:p>
        </p:txBody>
      </p:sp>
      <p:sp>
        <p:nvSpPr>
          <p:cNvPr id="3" name="Content Placeholder 2"/>
          <p:cNvSpPr>
            <a:spLocks noGrp="1"/>
          </p:cNvSpPr>
          <p:nvPr>
            <p:ph idx="1"/>
          </p:nvPr>
        </p:nvSpPr>
        <p:spPr>
          <a:xfrm>
            <a:off x="457200" y="1340768"/>
            <a:ext cx="8229600" cy="4896544"/>
          </a:xfrm>
        </p:spPr>
        <p:txBody>
          <a:bodyPr>
            <a:normAutofit fontScale="55000" lnSpcReduction="20000"/>
          </a:bodyPr>
          <a:lstStyle/>
          <a:p>
            <a:pPr marL="0" indent="0">
              <a:buNone/>
            </a:pPr>
            <a:r>
              <a:rPr lang="et-EE" b="1" dirty="0"/>
              <a:t>6. Käitamise ja liikluskorralduse </a:t>
            </a:r>
            <a:r>
              <a:rPr lang="et-EE" b="1" dirty="0" err="1"/>
              <a:t>allsüsteem</a:t>
            </a:r>
            <a:endParaRPr lang="et-EE" b="1" dirty="0"/>
          </a:p>
          <a:p>
            <a:pPr marL="0" indent="0">
              <a:buNone/>
            </a:pPr>
            <a:r>
              <a:rPr lang="et-EE" b="1" dirty="0"/>
              <a:t>6.1. Ohutus</a:t>
            </a:r>
          </a:p>
          <a:p>
            <a:r>
              <a:rPr lang="et-EE" dirty="0"/>
              <a:t>Kasutuseeskirjade ning vedurijuhtide, rongi- ja juhtimiskeskuse personali </a:t>
            </a:r>
            <a:r>
              <a:rPr lang="et-EE" dirty="0" smtClean="0"/>
              <a:t>kvalifikatsioonikokkulangevus </a:t>
            </a:r>
            <a:r>
              <a:rPr lang="et-EE" dirty="0"/>
              <a:t>peab tagama ohutu töötamise, arvestades rahvusvaheliste ja siseriiklike </a:t>
            </a:r>
            <a:r>
              <a:rPr lang="et-EE" dirty="0" smtClean="0"/>
              <a:t>teenuste erinevaid </a:t>
            </a:r>
            <a:r>
              <a:rPr lang="et-EE" dirty="0"/>
              <a:t>nõudeid.</a:t>
            </a:r>
          </a:p>
          <a:p>
            <a:r>
              <a:rPr lang="et-EE" dirty="0"/>
              <a:t>Hooldustööde protsess ja ajavahemik, hooldus- ja juhtimiskeskuse personali koolitus </a:t>
            </a:r>
            <a:r>
              <a:rPr lang="et-EE" dirty="0" smtClean="0"/>
              <a:t>ja kvalifikatsioon </a:t>
            </a:r>
            <a:r>
              <a:rPr lang="et-EE" dirty="0"/>
              <a:t>ning asjaomaste raudteeveo-ettevõtjate poolt juhtimis- ja </a:t>
            </a:r>
            <a:r>
              <a:rPr lang="et-EE" dirty="0" smtClean="0"/>
              <a:t>hoolduskeskustes sisse </a:t>
            </a:r>
            <a:r>
              <a:rPr lang="et-EE" dirty="0"/>
              <a:t>seatud kvaliteedi tagamise süsteem peavad tagama kõrgetasemelise ohutuse.</a:t>
            </a:r>
          </a:p>
          <a:p>
            <a:pPr marL="0" indent="0">
              <a:buNone/>
            </a:pPr>
            <a:r>
              <a:rPr lang="et-EE" b="1" dirty="0"/>
              <a:t>6.2. Töökindlus ja käideldavus</a:t>
            </a:r>
          </a:p>
          <a:p>
            <a:pPr marL="0" indent="0">
              <a:buNone/>
            </a:pPr>
            <a:r>
              <a:rPr lang="et-EE" dirty="0"/>
              <a:t>Hooldustegevus ja selle ajakava, hoolduspersonali koolitus ja kvalifikatsioon </a:t>
            </a:r>
            <a:r>
              <a:rPr lang="et-EE" dirty="0" smtClean="0"/>
              <a:t>ning hoolduskeskustes </a:t>
            </a:r>
            <a:r>
              <a:rPr lang="et-EE" dirty="0"/>
              <a:t>asjaomaste raudteeveo-ettevõtjate poolt sisse seatud kvaliteedi </a:t>
            </a:r>
            <a:r>
              <a:rPr lang="et-EE" dirty="0" smtClean="0"/>
              <a:t>tagamise süsteem </a:t>
            </a:r>
            <a:r>
              <a:rPr lang="et-EE" dirty="0"/>
              <a:t>peavad tagama süsteemi töökindluse ja käideldavuse kõrge taseme</a:t>
            </a:r>
            <a:r>
              <a:rPr lang="et-EE" dirty="0" smtClean="0"/>
              <a:t>.</a:t>
            </a:r>
          </a:p>
          <a:p>
            <a:pPr marL="0" indent="0">
              <a:buNone/>
            </a:pPr>
            <a:r>
              <a:rPr lang="et-EE" b="1" dirty="0" smtClean="0"/>
              <a:t>6.3</a:t>
            </a:r>
            <a:r>
              <a:rPr lang="et-EE" b="1" dirty="0"/>
              <a:t>. Tehniline ühilduvus</a:t>
            </a:r>
          </a:p>
          <a:p>
            <a:pPr marL="0" indent="0">
              <a:buNone/>
            </a:pPr>
            <a:r>
              <a:rPr lang="et-EE" dirty="0"/>
              <a:t>Võrgustiku käitamise nõuded, vedurijuhtide, rongi personali ja </a:t>
            </a:r>
            <a:r>
              <a:rPr lang="et-EE" dirty="0" smtClean="0"/>
              <a:t>liikluskorraldajate kvalifikatsioon </a:t>
            </a:r>
            <a:r>
              <a:rPr lang="et-EE" dirty="0"/>
              <a:t>peab tagama raudteesüsteemi tõhusa käitamise, pidades silmas </a:t>
            </a:r>
            <a:r>
              <a:rPr lang="et-EE" dirty="0" smtClean="0"/>
              <a:t>riigipiire ületavate </a:t>
            </a:r>
            <a:r>
              <a:rPr lang="et-EE" dirty="0"/>
              <a:t>ja siseriiklike teenuste erinevaid nõudeid.</a:t>
            </a:r>
          </a:p>
          <a:p>
            <a:pPr marL="0" indent="0">
              <a:buNone/>
            </a:pPr>
            <a:r>
              <a:rPr lang="et-EE" b="1" dirty="0"/>
              <a:t>6.4. Juurdepääs</a:t>
            </a:r>
          </a:p>
          <a:p>
            <a:pPr marL="0" indent="0">
              <a:buNone/>
            </a:pPr>
            <a:r>
              <a:rPr lang="et-EE" dirty="0"/>
              <a:t>Käitamiseeskirjad peavad nägema ette vajalikud funktsioonid, et oleks tagatud </a:t>
            </a:r>
            <a:r>
              <a:rPr lang="et-EE" dirty="0" smtClean="0"/>
              <a:t>juurdepääs puuetega </a:t>
            </a:r>
            <a:r>
              <a:rPr lang="et-EE" dirty="0"/>
              <a:t>isikute ja piiratud liikumisvõimega isikute jaoks.</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26</a:t>
            </a:fld>
            <a:endParaRPr lang="et-EE"/>
          </a:p>
        </p:txBody>
      </p:sp>
      <p:sp>
        <p:nvSpPr>
          <p:cNvPr id="5" name="Footer Placeholder 4"/>
          <p:cNvSpPr>
            <a:spLocks noGrp="1"/>
          </p:cNvSpPr>
          <p:nvPr>
            <p:ph type="ftr" sz="quarter" idx="3"/>
          </p:nvPr>
        </p:nvSpPr>
        <p:spPr>
          <a:xfrm>
            <a:off x="452264" y="6356350"/>
            <a:ext cx="620796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25155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KTK-de kohaldamise lisa 1: Olulised nõuded veeremile</a:t>
            </a:r>
          </a:p>
        </p:txBody>
      </p:sp>
      <p:sp>
        <p:nvSpPr>
          <p:cNvPr id="3" name="Content Placeholder 2"/>
          <p:cNvSpPr>
            <a:spLocks noGrp="1"/>
          </p:cNvSpPr>
          <p:nvPr>
            <p:ph idx="1"/>
          </p:nvPr>
        </p:nvSpPr>
        <p:spPr/>
        <p:txBody>
          <a:bodyPr>
            <a:noAutofit/>
          </a:bodyPr>
          <a:lstStyle/>
          <a:p>
            <a:pPr marL="0" indent="0">
              <a:buNone/>
            </a:pPr>
            <a:r>
              <a:rPr lang="et-EE" sz="1500" b="1" dirty="0"/>
              <a:t>7. Telemaatilised rakendused reisijate- ja kaubaveo teenuste jaoks</a:t>
            </a:r>
          </a:p>
          <a:p>
            <a:pPr marL="0" indent="0">
              <a:buNone/>
            </a:pPr>
            <a:r>
              <a:rPr lang="et-EE" sz="1500" b="1" dirty="0"/>
              <a:t>7.1. Tehniline ühilduvus</a:t>
            </a:r>
          </a:p>
          <a:p>
            <a:pPr marL="0" indent="0">
              <a:buNone/>
            </a:pPr>
            <a:r>
              <a:rPr lang="et-EE" sz="1500" dirty="0"/>
              <a:t>Peab olema tagatud andmebaaside, tarkvara ja andmeside protokollide arendamine viisil, </a:t>
            </a:r>
            <a:r>
              <a:rPr lang="et-EE" sz="1500" dirty="0" smtClean="0"/>
              <a:t>mis võimaldab </a:t>
            </a:r>
            <a:r>
              <a:rPr lang="et-EE" sz="1500" dirty="0"/>
              <a:t>maksimaalset andmevahetust erinevate taotlejate ja ettevõtjate vahel, välja </a:t>
            </a:r>
            <a:r>
              <a:rPr lang="et-EE" sz="1500" dirty="0" smtClean="0"/>
              <a:t>arvatudärisaladust </a:t>
            </a:r>
            <a:r>
              <a:rPr lang="et-EE" sz="1500" dirty="0"/>
              <a:t>puudutavad andmed. Samuti peab olema tagatud kasutajate lihtne </a:t>
            </a:r>
            <a:r>
              <a:rPr lang="et-EE" sz="1500" dirty="0" smtClean="0"/>
              <a:t>juurdepääsvajalikule </a:t>
            </a:r>
            <a:r>
              <a:rPr lang="et-EE" sz="1500" dirty="0"/>
              <a:t>teabele.</a:t>
            </a:r>
          </a:p>
          <a:p>
            <a:pPr marL="0" indent="0">
              <a:buNone/>
            </a:pPr>
            <a:r>
              <a:rPr lang="et-EE" sz="1500" b="1" dirty="0"/>
              <a:t>7.2. Töökindlus ja käideldavus</a:t>
            </a:r>
          </a:p>
          <a:p>
            <a:pPr marL="0" indent="0">
              <a:buNone/>
            </a:pPr>
            <a:r>
              <a:rPr lang="et-EE" sz="1500" dirty="0"/>
              <a:t>Andmebaaside, tarkvara ja andmeside protokollide kasutusviisid, juhtimine, ajakohastamine </a:t>
            </a:r>
            <a:r>
              <a:rPr lang="et-EE" sz="1500" dirty="0" smtClean="0"/>
              <a:t>ja hooldus </a:t>
            </a:r>
            <a:r>
              <a:rPr lang="et-EE" sz="1500" dirty="0"/>
              <a:t>peavad tagama süsteemide tõhususe ja kvaliteetse teeninduse.</a:t>
            </a:r>
          </a:p>
          <a:p>
            <a:pPr marL="0" indent="0">
              <a:buNone/>
            </a:pPr>
            <a:r>
              <a:rPr lang="et-EE" sz="1500" b="1" dirty="0"/>
              <a:t>7.3. Tervishoid</a:t>
            </a:r>
          </a:p>
          <a:p>
            <a:pPr marL="0" indent="0">
              <a:buNone/>
            </a:pPr>
            <a:r>
              <a:rPr lang="et-EE" sz="1500" dirty="0"/>
              <a:t>Süsteemide ja kasutajate vahelised liidesed peavad vastama ergonoomia ja </a:t>
            </a:r>
            <a:r>
              <a:rPr lang="et-EE" sz="1500" dirty="0" smtClean="0"/>
              <a:t>tervisekaitse miinimumnõuetele</a:t>
            </a:r>
            <a:r>
              <a:rPr lang="et-EE" sz="1500" dirty="0"/>
              <a:t>.</a:t>
            </a:r>
          </a:p>
          <a:p>
            <a:pPr marL="0" indent="0">
              <a:buNone/>
            </a:pPr>
            <a:r>
              <a:rPr lang="et-EE" sz="1500" b="1" dirty="0"/>
              <a:t>7.4. Ohutus</a:t>
            </a:r>
          </a:p>
          <a:p>
            <a:pPr marL="0" indent="0">
              <a:buNone/>
            </a:pPr>
            <a:r>
              <a:rPr lang="et-EE" sz="1500" dirty="0"/>
              <a:t>Ohutusega seotud teabe säilitamine või edastamine peab toimuma sobival tasemel </a:t>
            </a:r>
            <a:r>
              <a:rPr lang="et-EE" sz="1500" dirty="0" smtClean="0"/>
              <a:t>terviklikult ja </a:t>
            </a:r>
            <a:r>
              <a:rPr lang="et-EE" sz="1500" dirty="0"/>
              <a:t>töökindlalt.</a:t>
            </a:r>
          </a:p>
          <a:p>
            <a:pPr marL="0" indent="0">
              <a:buNone/>
            </a:pPr>
            <a:r>
              <a:rPr lang="et-EE" sz="1500" b="1" dirty="0"/>
              <a:t>7.5. Juurdepääs</a:t>
            </a:r>
          </a:p>
          <a:p>
            <a:pPr marL="0" indent="0">
              <a:buNone/>
            </a:pPr>
            <a:r>
              <a:rPr lang="et-EE" sz="1500" dirty="0"/>
              <a:t>Reisijateveo telemaatiliste seadmete </a:t>
            </a:r>
            <a:r>
              <a:rPr lang="et-EE" sz="1500" dirty="0" err="1"/>
              <a:t>allsüsteem</a:t>
            </a:r>
            <a:r>
              <a:rPr lang="et-EE" sz="1500" dirty="0"/>
              <a:t> peab ette nägema vajalikud funktsioonid, </a:t>
            </a:r>
            <a:r>
              <a:rPr lang="et-EE" sz="1500" dirty="0" smtClean="0"/>
              <a:t>et oleks </a:t>
            </a:r>
            <a:r>
              <a:rPr lang="et-EE" sz="1500" dirty="0"/>
              <a:t>tagatud juurdepääs puuetega isikute ja piiratud liikumisvõimega isikute jaoks.</a:t>
            </a:r>
          </a:p>
        </p:txBody>
      </p:sp>
      <p:sp>
        <p:nvSpPr>
          <p:cNvPr id="4" name="Slide Number Placeholder 3"/>
          <p:cNvSpPr>
            <a:spLocks noGrp="1"/>
          </p:cNvSpPr>
          <p:nvPr>
            <p:ph type="sldNum" sz="quarter" idx="12"/>
          </p:nvPr>
        </p:nvSpPr>
        <p:spPr/>
        <p:txBody>
          <a:bodyPr/>
          <a:lstStyle/>
          <a:p>
            <a:fld id="{B6D544D0-AF15-49E6-92FC-B1E56F639C66}" type="slidenum">
              <a:rPr lang="et-EE" smtClean="0"/>
              <a:pPr/>
              <a:t>27</a:t>
            </a:fld>
            <a:endParaRPr lang="et-EE"/>
          </a:p>
        </p:txBody>
      </p:sp>
      <p:sp>
        <p:nvSpPr>
          <p:cNvPr id="5" name="Footer Placeholder 4"/>
          <p:cNvSpPr>
            <a:spLocks noGrp="1"/>
          </p:cNvSpPr>
          <p:nvPr>
            <p:ph type="ftr" sz="quarter" idx="3"/>
          </p:nvPr>
        </p:nvSpPr>
        <p:spPr>
          <a:xfrm>
            <a:off x="452264" y="6356350"/>
            <a:ext cx="7288088"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45783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t-EE" dirty="0" smtClean="0"/>
          </a:p>
          <a:p>
            <a:endParaRPr lang="et-EE" dirty="0"/>
          </a:p>
          <a:p>
            <a:endParaRPr lang="et-EE" dirty="0" smtClean="0"/>
          </a:p>
          <a:p>
            <a:pPr marL="0" indent="0" algn="ctr">
              <a:buNone/>
            </a:pPr>
            <a:r>
              <a:rPr lang="et-EE" smtClean="0"/>
              <a:t>Tänan kaasamõtlemise eest!</a:t>
            </a:r>
            <a:endParaRPr lang="et-EE" dirty="0"/>
          </a:p>
        </p:txBody>
      </p:sp>
      <p:sp>
        <p:nvSpPr>
          <p:cNvPr id="4" name="Jaluse kohatäide 3"/>
          <p:cNvSpPr>
            <a:spLocks noGrp="1"/>
          </p:cNvSpPr>
          <p:nvPr>
            <p:ph type="ftr" sz="quarter" idx="3"/>
          </p:nvPr>
        </p:nvSpPr>
        <p:spPr>
          <a:xfrm>
            <a:off x="452264" y="6356350"/>
            <a:ext cx="7360096" cy="365125"/>
          </a:xfrm>
        </p:spPr>
        <p:txBody>
          <a:bodyPr/>
          <a:lstStyle/>
          <a:p>
            <a:r>
              <a:rPr lang="fi-FI" smtClean="0"/>
              <a:t>Raudteesüsteemi koostöövõime. V. Kirsipuu 2017</a:t>
            </a:r>
            <a:endParaRPr lang="et-EE" dirty="0"/>
          </a:p>
        </p:txBody>
      </p:sp>
      <p:sp>
        <p:nvSpPr>
          <p:cNvPr id="5" name="Slaidinumbri kohatäide 4"/>
          <p:cNvSpPr>
            <a:spLocks noGrp="1"/>
          </p:cNvSpPr>
          <p:nvPr>
            <p:ph type="sldNum" sz="quarter" idx="12"/>
          </p:nvPr>
        </p:nvSpPr>
        <p:spPr/>
        <p:txBody>
          <a:bodyPr/>
          <a:lstStyle/>
          <a:p>
            <a:fld id="{B6D544D0-AF15-49E6-92FC-B1E56F639C66}" type="slidenum">
              <a:rPr lang="et-EE" smtClean="0"/>
              <a:pPr/>
              <a:t>28</a:t>
            </a:fld>
            <a:endParaRPr lang="et-EE"/>
          </a:p>
        </p:txBody>
      </p:sp>
    </p:spTree>
    <p:extLst>
      <p:ext uri="{BB962C8B-B14F-4D97-AF65-F5344CB8AC3E}">
        <p14:creationId xmlns:p14="http://schemas.microsoft.com/office/powerpoint/2010/main" val="420387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Koostalitluse tehnilise kirjelduse erandid</a:t>
            </a:r>
          </a:p>
        </p:txBody>
      </p:sp>
      <p:sp>
        <p:nvSpPr>
          <p:cNvPr id="3" name="Content Placeholder 2"/>
          <p:cNvSpPr>
            <a:spLocks noGrp="1"/>
          </p:cNvSpPr>
          <p:nvPr>
            <p:ph idx="1"/>
          </p:nvPr>
        </p:nvSpPr>
        <p:spPr/>
        <p:txBody>
          <a:bodyPr>
            <a:noAutofit/>
          </a:bodyPr>
          <a:lstStyle/>
          <a:p>
            <a:pPr marL="0" indent="0">
              <a:buNone/>
            </a:pPr>
            <a:r>
              <a:rPr lang="et-EE" sz="1600" dirty="0" smtClean="0"/>
              <a:t>Koostalitluse </a:t>
            </a:r>
            <a:r>
              <a:rPr lang="et-EE" sz="1600" dirty="0"/>
              <a:t>tehnilist kirjeldust ei pea kohaldama alljärgnevatel </a:t>
            </a:r>
            <a:r>
              <a:rPr lang="et-EE" sz="1600" dirty="0" smtClean="0"/>
              <a:t>juhtudel [§9lg1]:</a:t>
            </a:r>
            <a:endParaRPr lang="et-EE" sz="1600" dirty="0"/>
          </a:p>
          <a:p>
            <a:pPr marL="0" indent="0">
              <a:buNone/>
            </a:pPr>
            <a:r>
              <a:rPr lang="et-EE" sz="1600" dirty="0"/>
              <a:t> 1) uue või olemasoleva </a:t>
            </a:r>
            <a:r>
              <a:rPr lang="et-EE" sz="1600" dirty="0" err="1"/>
              <a:t>allsüsteemi</a:t>
            </a:r>
            <a:r>
              <a:rPr lang="et-EE" sz="1600" dirty="0"/>
              <a:t> uuendamise või ümberehitamise </a:t>
            </a:r>
            <a:r>
              <a:rPr lang="et-EE" sz="1600" b="1" dirty="0"/>
              <a:t>projekt</a:t>
            </a:r>
            <a:r>
              <a:rPr lang="et-EE" sz="1600" dirty="0"/>
              <a:t>i või muu taolise asjaolu korral, mis on vastava koostalitluse tehnilise kirjelduse avaldamise hetkel </a:t>
            </a:r>
            <a:r>
              <a:rPr lang="et-EE" sz="1600" b="1" dirty="0"/>
              <a:t>edasijõudnud arengujärgus või hõlmatud kehtiva lepinguga</a:t>
            </a:r>
            <a:r>
              <a:rPr lang="et-EE" sz="1600" dirty="0" smtClean="0"/>
              <a:t>;</a:t>
            </a:r>
          </a:p>
          <a:p>
            <a:pPr marL="0" indent="0">
              <a:buNone/>
            </a:pPr>
            <a:r>
              <a:rPr lang="et-EE" sz="1600" dirty="0" smtClean="0"/>
              <a:t> </a:t>
            </a:r>
            <a:r>
              <a:rPr lang="et-EE" sz="1600" dirty="0"/>
              <a:t>2) olemasoleva </a:t>
            </a:r>
            <a:r>
              <a:rPr lang="et-EE" sz="1600" dirty="0" err="1"/>
              <a:t>allsüsteemi</a:t>
            </a:r>
            <a:r>
              <a:rPr lang="et-EE" sz="1600" dirty="0"/>
              <a:t> uuendamise või ümberehitamise projekteerimise korral, kui koostalitluse tehnilises kirjelduses ettenähtud </a:t>
            </a:r>
            <a:r>
              <a:rPr lang="et-EE" sz="1600" b="1" dirty="0"/>
              <a:t>gabariitvärav, rööpmelaius, rööbasteede vaheline kaugus või elektripinge ei sobi kokku </a:t>
            </a:r>
            <a:r>
              <a:rPr lang="et-EE" sz="1600" dirty="0"/>
              <a:t>olemasoleva </a:t>
            </a:r>
            <a:r>
              <a:rPr lang="et-EE" sz="1600" dirty="0" err="1"/>
              <a:t>allsüsteemi</a:t>
            </a:r>
            <a:r>
              <a:rPr lang="et-EE" sz="1600" dirty="0"/>
              <a:t> tehniliste parameetritega</a:t>
            </a:r>
            <a:r>
              <a:rPr lang="et-EE" sz="1600" dirty="0" smtClean="0"/>
              <a:t>;</a:t>
            </a:r>
            <a:endParaRPr lang="et-EE" sz="1600" dirty="0"/>
          </a:p>
          <a:p>
            <a:pPr marL="0" indent="0">
              <a:buNone/>
            </a:pPr>
            <a:r>
              <a:rPr lang="et-EE" sz="1600" dirty="0" smtClean="0"/>
              <a:t> </a:t>
            </a:r>
            <a:r>
              <a:rPr lang="et-EE" sz="1600" dirty="0"/>
              <a:t>4) olemasoleva </a:t>
            </a:r>
            <a:r>
              <a:rPr lang="et-EE" sz="1600" dirty="0" err="1"/>
              <a:t>allsüsteemi</a:t>
            </a:r>
            <a:r>
              <a:rPr lang="et-EE" sz="1600" dirty="0"/>
              <a:t> uuendamise, laiendamise või ümberehitamise korral, </a:t>
            </a:r>
            <a:r>
              <a:rPr lang="et-EE" sz="1600" b="1" dirty="0"/>
              <a:t>kui koostalitluse tehnilise kirjelduse kohaldamine ohustab projekti majanduslikku elujõulisust või raudteesüsteemi ühilduvust Eestis</a:t>
            </a:r>
            <a:r>
              <a:rPr lang="et-EE" sz="1600" dirty="0" smtClean="0"/>
              <a:t>;</a:t>
            </a:r>
          </a:p>
          <a:p>
            <a:pPr marL="0" indent="0">
              <a:buNone/>
            </a:pPr>
            <a:r>
              <a:rPr lang="et-EE" sz="1600" dirty="0" smtClean="0"/>
              <a:t> </a:t>
            </a:r>
            <a:r>
              <a:rPr lang="et-EE" sz="1600" dirty="0"/>
              <a:t>5) õnnetuse või loodusõnnetuse korral, kui raudteeinfrastruktuuri </a:t>
            </a:r>
            <a:r>
              <a:rPr lang="et-EE" sz="1600" b="1" dirty="0"/>
              <a:t>kiire taastamise </a:t>
            </a:r>
            <a:r>
              <a:rPr lang="et-EE" sz="1600" dirty="0"/>
              <a:t>vajaduse tõttu ei ole majanduslikel või tehnilistel põhjustel võimalik täielikult või osaliselt koostalitluse tehnilisi kirjeldusi kohaldada</a:t>
            </a:r>
            <a:r>
              <a:rPr lang="et-EE" sz="1600" dirty="0" smtClean="0"/>
              <a:t>;</a:t>
            </a:r>
          </a:p>
          <a:p>
            <a:pPr marL="0" indent="0">
              <a:buNone/>
            </a:pPr>
            <a:r>
              <a:rPr lang="et-EE" sz="1600" dirty="0" smtClean="0"/>
              <a:t> </a:t>
            </a:r>
            <a:r>
              <a:rPr lang="et-EE" sz="1600" dirty="0"/>
              <a:t>6) </a:t>
            </a:r>
            <a:r>
              <a:rPr lang="et-EE" sz="1600" b="1" dirty="0"/>
              <a:t>Euroopa Liitu mittekuuluvatest riikidest tuleva või sinna suunduva veeremi korral, kui rööpmevahe on erinev Euroopa Liidu peamisest rööpmelaiusest 1435 mm.</a:t>
            </a:r>
          </a:p>
        </p:txBody>
      </p:sp>
      <p:sp>
        <p:nvSpPr>
          <p:cNvPr id="4" name="Slide Number Placeholder 3"/>
          <p:cNvSpPr>
            <a:spLocks noGrp="1"/>
          </p:cNvSpPr>
          <p:nvPr>
            <p:ph type="sldNum" sz="quarter" idx="12"/>
          </p:nvPr>
        </p:nvSpPr>
        <p:spPr/>
        <p:txBody>
          <a:bodyPr/>
          <a:lstStyle/>
          <a:p>
            <a:fld id="{B6D544D0-AF15-49E6-92FC-B1E56F639C66}" type="slidenum">
              <a:rPr lang="et-EE" smtClean="0"/>
              <a:pPr/>
              <a:t>3</a:t>
            </a:fld>
            <a:endParaRPr lang="et-EE"/>
          </a:p>
        </p:txBody>
      </p:sp>
      <p:sp>
        <p:nvSpPr>
          <p:cNvPr id="5" name="Footer Placeholder 4"/>
          <p:cNvSpPr>
            <a:spLocks noGrp="1"/>
          </p:cNvSpPr>
          <p:nvPr>
            <p:ph type="ftr" sz="quarter" idx="3"/>
          </p:nvPr>
        </p:nvSpPr>
        <p:spPr>
          <a:xfrm>
            <a:off x="452264" y="6356350"/>
            <a:ext cx="6279976"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278192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Koostalitluse tehniline kirjeldus</a:t>
            </a:r>
          </a:p>
        </p:txBody>
      </p:sp>
      <p:sp>
        <p:nvSpPr>
          <p:cNvPr id="3" name="Content Placeholder 2"/>
          <p:cNvSpPr>
            <a:spLocks noGrp="1"/>
          </p:cNvSpPr>
          <p:nvPr>
            <p:ph idx="1"/>
          </p:nvPr>
        </p:nvSpPr>
        <p:spPr/>
        <p:txBody>
          <a:bodyPr>
            <a:normAutofit/>
          </a:bodyPr>
          <a:lstStyle/>
          <a:p>
            <a:pPr marL="0" indent="0">
              <a:buNone/>
            </a:pPr>
            <a:r>
              <a:rPr lang="et-EE" sz="2000" dirty="0" smtClean="0"/>
              <a:t>T</a:t>
            </a:r>
            <a:r>
              <a:rPr lang="fi-FI" sz="2000" dirty="0" smtClean="0"/>
              <a:t>ava- </a:t>
            </a:r>
            <a:r>
              <a:rPr lang="fi-FI" sz="2000" dirty="0"/>
              <a:t>ja kiirraudteesüsteemi koostalitlust üleeuroopalise </a:t>
            </a:r>
            <a:r>
              <a:rPr lang="fi-FI" sz="2000" dirty="0" smtClean="0"/>
              <a:t>süsteemiga</a:t>
            </a:r>
            <a:r>
              <a:rPr lang="et-EE" sz="2000" dirty="0" smtClean="0"/>
              <a:t> reguleerib </a:t>
            </a:r>
            <a:r>
              <a:rPr lang="et-EE" sz="2000" dirty="0"/>
              <a:t>E</a:t>
            </a:r>
            <a:r>
              <a:rPr lang="et-EE" sz="2000" dirty="0" smtClean="0"/>
              <a:t>estis Raudteeseadus:</a:t>
            </a:r>
          </a:p>
          <a:p>
            <a:r>
              <a:rPr lang="et-EE" sz="2000" b="1" dirty="0" smtClean="0"/>
              <a:t>koostalitlus</a:t>
            </a:r>
            <a:r>
              <a:rPr lang="et-EE" sz="2000" dirty="0" smtClean="0"/>
              <a:t> </a:t>
            </a:r>
            <a:r>
              <a:rPr lang="et-EE" sz="2000" dirty="0"/>
              <a:t>on tava- ja kiirraudteesüsteemi </a:t>
            </a:r>
            <a:r>
              <a:rPr lang="et-EE" sz="2000" b="1" dirty="0"/>
              <a:t>rongide ohutu ja katkematu liiklemise võimaldamine</a:t>
            </a:r>
            <a:r>
              <a:rPr lang="et-EE" sz="2000" dirty="0"/>
              <a:t> </a:t>
            </a:r>
            <a:r>
              <a:rPr lang="et-EE" sz="2000" dirty="0" err="1"/>
              <a:t>üleeuroopalisel</a:t>
            </a:r>
            <a:r>
              <a:rPr lang="et-EE" sz="2000" dirty="0"/>
              <a:t> tava- või kiirraudteesüsteemil seal määratud </a:t>
            </a:r>
            <a:r>
              <a:rPr lang="et-EE" sz="2000" b="1" dirty="0" err="1"/>
              <a:t>toimivuse</a:t>
            </a:r>
            <a:r>
              <a:rPr lang="et-EE" sz="2000" b="1" dirty="0"/>
              <a:t> tasemel</a:t>
            </a:r>
            <a:r>
              <a:rPr lang="et-EE" sz="2000" b="1" dirty="0" smtClean="0"/>
              <a:t>;</a:t>
            </a:r>
          </a:p>
          <a:p>
            <a:r>
              <a:rPr lang="et-EE" sz="2000" b="1" dirty="0"/>
              <a:t>koostalitluse tehniline </a:t>
            </a:r>
            <a:r>
              <a:rPr lang="et-EE" sz="2000" b="1" dirty="0" smtClean="0"/>
              <a:t>kirjeldus </a:t>
            </a:r>
            <a:r>
              <a:rPr lang="et-EE" sz="2000" dirty="0" smtClean="0"/>
              <a:t>(</a:t>
            </a:r>
            <a:r>
              <a:rPr lang="et-EE" sz="2000" dirty="0" err="1" smtClean="0"/>
              <a:t>est</a:t>
            </a:r>
            <a:r>
              <a:rPr lang="et-EE" sz="2000" dirty="0" smtClean="0"/>
              <a:t>: KTK, </a:t>
            </a:r>
            <a:r>
              <a:rPr lang="et-EE" sz="2000" dirty="0" err="1" smtClean="0"/>
              <a:t>ingl:TSI</a:t>
            </a:r>
            <a:r>
              <a:rPr lang="et-EE" sz="2000" dirty="0" smtClean="0"/>
              <a:t>) </a:t>
            </a:r>
            <a:r>
              <a:rPr lang="et-EE" sz="2000" dirty="0"/>
              <a:t>on </a:t>
            </a:r>
            <a:r>
              <a:rPr lang="et-EE" sz="2000" b="1" dirty="0"/>
              <a:t>loetelu nõuetest, mis tagavad koostalitluse </a:t>
            </a:r>
            <a:r>
              <a:rPr lang="et-EE" sz="2000" dirty="0"/>
              <a:t>ja loovad vajalikud vastastikused funktsionaalsed suhted </a:t>
            </a:r>
            <a:r>
              <a:rPr lang="et-EE" sz="2000" dirty="0" smtClean="0"/>
              <a:t>kohalike ja </a:t>
            </a:r>
            <a:r>
              <a:rPr lang="et-EE" sz="2000" dirty="0"/>
              <a:t>üleeuroopalise tava- ja kiirraudteesüsteemi </a:t>
            </a:r>
            <a:r>
              <a:rPr lang="et-EE" sz="2000" dirty="0" smtClean="0"/>
              <a:t>allsüsteemide </a:t>
            </a:r>
            <a:r>
              <a:rPr lang="et-EE" sz="2000" dirty="0" smtClean="0"/>
              <a:t>vahel.</a:t>
            </a:r>
            <a:endParaRPr lang="et-EE" sz="2000"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4</a:t>
            </a:fld>
            <a:endParaRPr lang="et-EE"/>
          </a:p>
        </p:txBody>
      </p:sp>
      <p:sp>
        <p:nvSpPr>
          <p:cNvPr id="5" name="Footer Placeholder 4"/>
          <p:cNvSpPr>
            <a:spLocks noGrp="1"/>
          </p:cNvSpPr>
          <p:nvPr>
            <p:ph type="ftr" sz="quarter" idx="3"/>
          </p:nvPr>
        </p:nvSpPr>
        <p:spPr>
          <a:xfrm>
            <a:off x="452264" y="6356350"/>
            <a:ext cx="7072064"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319904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a:solidFill>
                  <a:srgbClr val="00B050"/>
                </a:solidFill>
              </a:rPr>
              <a:t>Tava- ja kiirraudteesüsteemi koostalitluse tehniliste kirjelduste kohaldamise kord</a:t>
            </a:r>
            <a:endParaRPr lang="et-EE"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t-EE" sz="2000" dirty="0"/>
              <a:t>Majandus- ja </a:t>
            </a:r>
            <a:r>
              <a:rPr lang="et-EE" sz="2000" dirty="0" smtClean="0"/>
              <a:t>kommunikatsiooniministri määrus:</a:t>
            </a:r>
          </a:p>
          <a:p>
            <a:r>
              <a:rPr lang="et-EE" sz="1600" dirty="0" smtClean="0"/>
              <a:t>Eesti </a:t>
            </a:r>
            <a:r>
              <a:rPr lang="et-EE" sz="1600" dirty="0"/>
              <a:t>raudteesüsteemi koostoimimise </a:t>
            </a:r>
            <a:r>
              <a:rPr lang="et-EE" sz="1600" dirty="0" smtClean="0"/>
              <a:t>tehniliste </a:t>
            </a:r>
            <a:r>
              <a:rPr lang="et-EE" sz="1600" dirty="0"/>
              <a:t>kirjelduste ja siseriiklike nõuete kohaldamise kord</a:t>
            </a:r>
            <a:r>
              <a:rPr lang="et-EE" sz="1600" dirty="0" smtClean="0"/>
              <a:t>,</a:t>
            </a:r>
          </a:p>
          <a:p>
            <a:r>
              <a:rPr lang="et-EE" sz="1600" dirty="0" smtClean="0"/>
              <a:t>koostalitluse </a:t>
            </a:r>
            <a:r>
              <a:rPr lang="et-EE" sz="1600" dirty="0"/>
              <a:t>tehniliste kirjelduste aluseks oleva </a:t>
            </a:r>
            <a:r>
              <a:rPr lang="et-EE" sz="1600" dirty="0" err="1"/>
              <a:t>allsüsteemi</a:t>
            </a:r>
            <a:r>
              <a:rPr lang="et-EE" sz="1600" dirty="0"/>
              <a:t> ja koostalitluse komponendi tehnilised kirjeldused ja nõuded, </a:t>
            </a:r>
            <a:endParaRPr lang="et-EE" sz="1600" dirty="0" smtClean="0"/>
          </a:p>
          <a:p>
            <a:r>
              <a:rPr lang="et-EE" sz="1600" dirty="0" err="1" smtClean="0"/>
              <a:t>allsüsteemi</a:t>
            </a:r>
            <a:r>
              <a:rPr lang="et-EE" sz="1600" dirty="0" smtClean="0"/>
              <a:t> </a:t>
            </a:r>
            <a:r>
              <a:rPr lang="et-EE" sz="1600" dirty="0"/>
              <a:t>ja koostalitluse komponendi vastavuse hindamise ning kasutusele võtmise kord, </a:t>
            </a:r>
            <a:endParaRPr lang="et-EE" sz="1600" dirty="0" smtClean="0"/>
          </a:p>
          <a:p>
            <a:r>
              <a:rPr lang="et-EE" sz="1600" dirty="0" smtClean="0"/>
              <a:t>raudteeveeremi </a:t>
            </a:r>
            <a:r>
              <a:rPr lang="et-EE" sz="1600" dirty="0"/>
              <a:t>tüübikinnituse ning vedurile, mootorvagunile ja eriveeremile paigaldatava mootori tüübikinnituse kord, tingimused ja nõuded. [§</a:t>
            </a:r>
            <a:r>
              <a:rPr lang="et-EE" sz="1600" dirty="0" smtClean="0"/>
              <a:t>1lg1]</a:t>
            </a:r>
          </a:p>
          <a:p>
            <a:endParaRPr lang="et-EE" sz="1600" dirty="0"/>
          </a:p>
          <a:p>
            <a:pPr marL="0" indent="0">
              <a:buNone/>
            </a:pPr>
            <a:r>
              <a:rPr lang="et-EE" sz="1600" dirty="0" smtClean="0"/>
              <a:t>Tava- </a:t>
            </a:r>
            <a:r>
              <a:rPr lang="et-EE" sz="1600" dirty="0"/>
              <a:t>ja kiirraudteesüsteemi (edaspidi raudteesüsteem) koostoimimisvõime saavutamiseks kehtestatud tingimused </a:t>
            </a:r>
            <a:r>
              <a:rPr lang="et-EE" sz="1600" dirty="0" smtClean="0"/>
              <a:t>käsitlevad:</a:t>
            </a:r>
          </a:p>
          <a:p>
            <a:r>
              <a:rPr lang="et-EE" sz="1600" dirty="0" smtClean="0"/>
              <a:t>raudteesüsteemi </a:t>
            </a:r>
            <a:r>
              <a:rPr lang="et-EE" sz="1600" dirty="0"/>
              <a:t>osade projekteerimist, ehitust, kasutuselevõttu, ümberehitamist, uuendamist, käitamist ja hooldust, </a:t>
            </a:r>
            <a:endParaRPr lang="et-EE" sz="1600" dirty="0" smtClean="0"/>
          </a:p>
          <a:p>
            <a:r>
              <a:rPr lang="et-EE" sz="1600" dirty="0" smtClean="0"/>
              <a:t>raudteesüsteemi </a:t>
            </a:r>
            <a:r>
              <a:rPr lang="et-EE" sz="1600" dirty="0"/>
              <a:t>kasutava ja hooldava personali kvalifikatsiooni ning tervisekaitse ja tööohutuse tingimusi</a:t>
            </a:r>
            <a:r>
              <a:rPr lang="et-EE" sz="1600" dirty="0" smtClean="0"/>
              <a:t>. [§1lg2]</a:t>
            </a:r>
            <a:endParaRPr lang="et-EE" sz="1600" dirty="0"/>
          </a:p>
          <a:p>
            <a:endParaRPr lang="et-EE" sz="1200"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5</a:t>
            </a:fld>
            <a:endParaRPr lang="et-EE"/>
          </a:p>
        </p:txBody>
      </p:sp>
      <p:sp>
        <p:nvSpPr>
          <p:cNvPr id="5" name="Footer Placeholder 4"/>
          <p:cNvSpPr>
            <a:spLocks noGrp="1"/>
          </p:cNvSpPr>
          <p:nvPr>
            <p:ph type="ftr" sz="quarter" idx="3"/>
          </p:nvPr>
        </p:nvSpPr>
        <p:spPr>
          <a:xfrm>
            <a:off x="452264" y="6356350"/>
            <a:ext cx="5559896" cy="365125"/>
          </a:xfrm>
        </p:spPr>
        <p:txBody>
          <a:bodyPr/>
          <a:lstStyle/>
          <a:p>
            <a:r>
              <a:rPr lang="fi-FI" smtClean="0"/>
              <a:t>Raudteesüsteemi koostöövõime. V. Kirsipuu 2018</a:t>
            </a:r>
            <a:endParaRPr lang="et-EE" dirty="0"/>
          </a:p>
        </p:txBody>
      </p:sp>
    </p:spTree>
    <p:extLst>
      <p:ext uri="{BB962C8B-B14F-4D97-AF65-F5344CB8AC3E}">
        <p14:creationId xmlns:p14="http://schemas.microsoft.com/office/powerpoint/2010/main" val="3374458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smtClean="0">
                <a:solidFill>
                  <a:srgbClr val="00B050"/>
                </a:solidFill>
              </a:rPr>
              <a:t>Direktiivid koostalituse kohta</a:t>
            </a:r>
            <a:endParaRPr lang="et-EE"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et-EE" dirty="0"/>
              <a:t>T</a:t>
            </a:r>
            <a:r>
              <a:rPr lang="et-EE" dirty="0" smtClean="0"/>
              <a:t>ava- </a:t>
            </a:r>
            <a:r>
              <a:rPr lang="et-EE" dirty="0"/>
              <a:t>ja kiirraudteesüsteemi koostalitlust </a:t>
            </a:r>
            <a:r>
              <a:rPr lang="et-EE" dirty="0" err="1"/>
              <a:t>üleeuroopalise</a:t>
            </a:r>
            <a:r>
              <a:rPr lang="et-EE" dirty="0"/>
              <a:t> süsteemiga </a:t>
            </a:r>
            <a:r>
              <a:rPr lang="et-EE" dirty="0" smtClean="0"/>
              <a:t>reguleerib täna Euroopa </a:t>
            </a:r>
            <a:r>
              <a:rPr lang="et-EE" dirty="0"/>
              <a:t>Parlamendi ja nõukogu direktiiv 2008/57/EÜ ühenduse raudteesüsteemi koostalitlusvõime </a:t>
            </a:r>
            <a:r>
              <a:rPr lang="et-EE" dirty="0" smtClean="0"/>
              <a:t>kohta. See direktiiv muutub </a:t>
            </a:r>
            <a:r>
              <a:rPr lang="et-EE" dirty="0"/>
              <a:t>kehtetuks </a:t>
            </a:r>
            <a:r>
              <a:rPr lang="et-EE" dirty="0" smtClean="0"/>
              <a:t>16.juuni 2020.</a:t>
            </a:r>
          </a:p>
          <a:p>
            <a:pPr lvl="1"/>
            <a:r>
              <a:rPr lang="et-EE" dirty="0"/>
              <a:t>Kehtetuks tunnistatakse samaga </a:t>
            </a:r>
            <a:r>
              <a:rPr lang="et-EE" dirty="0" smtClean="0"/>
              <a:t>ka järgnevad </a:t>
            </a:r>
            <a:r>
              <a:rPr lang="et-EE" dirty="0"/>
              <a:t>direktiivid koos nende järjestikuste muudatustega:</a:t>
            </a:r>
          </a:p>
          <a:p>
            <a:pPr lvl="2"/>
            <a:r>
              <a:rPr lang="et-EE" dirty="0" smtClean="0"/>
              <a:t>direktiiv </a:t>
            </a:r>
            <a:r>
              <a:rPr lang="et-EE" dirty="0"/>
              <a:t>2009/131/EÜ </a:t>
            </a:r>
          </a:p>
          <a:p>
            <a:pPr lvl="2"/>
            <a:r>
              <a:rPr lang="et-EE" dirty="0"/>
              <a:t>direktiiv 2011/18/EL </a:t>
            </a:r>
          </a:p>
          <a:p>
            <a:endParaRPr lang="et-EE" dirty="0"/>
          </a:p>
          <a:p>
            <a:r>
              <a:rPr lang="et-EE" dirty="0" smtClean="0"/>
              <a:t>Uuesti </a:t>
            </a:r>
            <a:r>
              <a:rPr lang="et-EE" dirty="0"/>
              <a:t>sõnastus Euroopa parlamendi ja nõukogu direktiiviga (EL) 2016/797, Euroopa Liidu raudteesüsteemi koostalitluse kohta </a:t>
            </a:r>
            <a:r>
              <a:rPr lang="et-EE" dirty="0" smtClean="0"/>
              <a:t>ülevõtmine liikmesriigi seadusandlusesse tähtaeg on 16.juuni 2019. </a:t>
            </a:r>
          </a:p>
          <a:p>
            <a:r>
              <a:rPr lang="et-EE" dirty="0" smtClean="0"/>
              <a:t>Liikmesriigid</a:t>
            </a:r>
            <a:r>
              <a:rPr lang="et-EE" dirty="0"/>
              <a:t>, kes osutatud ülevõtmisperioodi jooksul ei jõusta, teatavad sellest 16. detsembriks 2018 ametile ja komisjonile ning põhjendavad pikendamist. </a:t>
            </a:r>
          </a:p>
        </p:txBody>
      </p:sp>
      <p:sp>
        <p:nvSpPr>
          <p:cNvPr id="4" name="Slide Number Placeholder 3"/>
          <p:cNvSpPr>
            <a:spLocks noGrp="1"/>
          </p:cNvSpPr>
          <p:nvPr>
            <p:ph type="sldNum" sz="quarter" idx="12"/>
          </p:nvPr>
        </p:nvSpPr>
        <p:spPr/>
        <p:txBody>
          <a:bodyPr/>
          <a:lstStyle/>
          <a:p>
            <a:fld id="{B6D544D0-AF15-49E6-92FC-B1E56F639C66}" type="slidenum">
              <a:rPr lang="et-EE" smtClean="0"/>
              <a:pPr/>
              <a:t>6</a:t>
            </a:fld>
            <a:endParaRPr lang="et-EE"/>
          </a:p>
        </p:txBody>
      </p:sp>
      <p:sp>
        <p:nvSpPr>
          <p:cNvPr id="5" name="Footer Placeholder 4"/>
          <p:cNvSpPr>
            <a:spLocks noGrp="1"/>
          </p:cNvSpPr>
          <p:nvPr>
            <p:ph type="ftr" sz="quarter" idx="3"/>
          </p:nvPr>
        </p:nvSpPr>
        <p:spPr>
          <a:xfrm>
            <a:off x="452264" y="6356350"/>
            <a:ext cx="5775920"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02717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b="1" dirty="0">
                <a:solidFill>
                  <a:srgbClr val="00B050"/>
                </a:solidFill>
              </a:rPr>
              <a:t>Koostalitluse tehnilise kirjelduse </a:t>
            </a:r>
            <a:r>
              <a:rPr lang="et-EE" b="1" dirty="0" smtClean="0">
                <a:solidFill>
                  <a:srgbClr val="00B050"/>
                </a:solidFill>
              </a:rPr>
              <a:t>erandid</a:t>
            </a:r>
            <a:endParaRPr lang="et-EE" b="1" dirty="0">
              <a:solidFill>
                <a:srgbClr val="00B050"/>
              </a:solidFill>
            </a:endParaRPr>
          </a:p>
        </p:txBody>
      </p:sp>
      <p:sp>
        <p:nvSpPr>
          <p:cNvPr id="3" name="Sisu kohatäide 2"/>
          <p:cNvSpPr>
            <a:spLocks noGrp="1"/>
          </p:cNvSpPr>
          <p:nvPr>
            <p:ph idx="1"/>
          </p:nvPr>
        </p:nvSpPr>
        <p:spPr>
          <a:xfrm>
            <a:off x="457200" y="1124744"/>
            <a:ext cx="8229600" cy="5472608"/>
          </a:xfrm>
        </p:spPr>
        <p:txBody>
          <a:bodyPr>
            <a:normAutofit fontScale="62500" lnSpcReduction="20000"/>
          </a:bodyPr>
          <a:lstStyle/>
          <a:p>
            <a:pPr marL="109728" indent="0">
              <a:buNone/>
            </a:pPr>
            <a:r>
              <a:rPr lang="et-EE" b="1" dirty="0" smtClean="0"/>
              <a:t>Koostalitluse </a:t>
            </a:r>
            <a:r>
              <a:rPr lang="et-EE" b="1" dirty="0"/>
              <a:t>tehnilist kirjeldust ei pea </a:t>
            </a:r>
            <a:r>
              <a:rPr lang="et-EE" b="1" dirty="0" smtClean="0"/>
              <a:t>kohaldama:</a:t>
            </a:r>
            <a:endParaRPr lang="et-EE" b="1" dirty="0"/>
          </a:p>
          <a:p>
            <a:r>
              <a:rPr lang="et-EE" dirty="0" smtClean="0"/>
              <a:t>uue </a:t>
            </a:r>
            <a:r>
              <a:rPr lang="et-EE" dirty="0"/>
              <a:t>või olemasoleva allsüsteemi uuendamise või ümberehitamise </a:t>
            </a:r>
            <a:r>
              <a:rPr lang="et-EE" dirty="0" smtClean="0"/>
              <a:t>korral</a:t>
            </a:r>
            <a:r>
              <a:rPr lang="et-EE" dirty="0"/>
              <a:t>, </a:t>
            </a:r>
            <a:r>
              <a:rPr lang="et-EE" dirty="0" smtClean="0"/>
              <a:t>kui</a:t>
            </a:r>
          </a:p>
          <a:p>
            <a:pPr lvl="1"/>
            <a:r>
              <a:rPr lang="et-EE" dirty="0">
                <a:solidFill>
                  <a:schemeClr val="tx1"/>
                </a:solidFill>
              </a:rPr>
              <a:t>p</a:t>
            </a:r>
            <a:r>
              <a:rPr lang="et-EE" dirty="0" smtClean="0">
                <a:solidFill>
                  <a:schemeClr val="tx1"/>
                </a:solidFill>
              </a:rPr>
              <a:t>rojekt on vastava KTK </a:t>
            </a:r>
            <a:r>
              <a:rPr lang="et-EE" dirty="0">
                <a:solidFill>
                  <a:schemeClr val="tx1"/>
                </a:solidFill>
              </a:rPr>
              <a:t>avaldamise hetkel edasijõudnud arengujärgus või hõlmatud kehtiva </a:t>
            </a:r>
            <a:r>
              <a:rPr lang="et-EE" dirty="0" smtClean="0">
                <a:solidFill>
                  <a:schemeClr val="tx1"/>
                </a:solidFill>
              </a:rPr>
              <a:t>lepinguga,</a:t>
            </a:r>
          </a:p>
          <a:p>
            <a:pPr lvl="1"/>
            <a:r>
              <a:rPr lang="et-EE" dirty="0" smtClean="0">
                <a:solidFill>
                  <a:schemeClr val="tx1"/>
                </a:solidFill>
              </a:rPr>
              <a:t>raudteesüsteem </a:t>
            </a:r>
            <a:r>
              <a:rPr lang="et-EE" dirty="0">
                <a:solidFill>
                  <a:schemeClr val="tx1"/>
                </a:solidFill>
              </a:rPr>
              <a:t>ei ole ühenduses teiste raudteesüsteemidega või on sellest eraldatud mere või muu geograafilise eritingimuse </a:t>
            </a:r>
            <a:r>
              <a:rPr lang="et-EE" dirty="0" smtClean="0">
                <a:solidFill>
                  <a:schemeClr val="tx1"/>
                </a:solidFill>
              </a:rPr>
              <a:t>tõttu,</a:t>
            </a:r>
          </a:p>
          <a:p>
            <a:pPr lvl="1"/>
            <a:r>
              <a:rPr lang="et-EE" dirty="0" smtClean="0">
                <a:solidFill>
                  <a:schemeClr val="tx1"/>
                </a:solidFill>
              </a:rPr>
              <a:t>KTK-s ettenähtud </a:t>
            </a:r>
            <a:r>
              <a:rPr lang="et-EE" dirty="0">
                <a:solidFill>
                  <a:schemeClr val="tx1"/>
                </a:solidFill>
              </a:rPr>
              <a:t>gabariitvärav, rööpmelaius, rööbasteede vaheline kaugus või elektripinge ei sobi kokku olemasoleva allsüsteemi tehniliste </a:t>
            </a:r>
            <a:r>
              <a:rPr lang="et-EE" dirty="0" smtClean="0">
                <a:solidFill>
                  <a:schemeClr val="tx1"/>
                </a:solidFill>
              </a:rPr>
              <a:t>parameetritega,</a:t>
            </a:r>
          </a:p>
          <a:p>
            <a:pPr lvl="1"/>
            <a:r>
              <a:rPr lang="et-EE" dirty="0" smtClean="0">
                <a:solidFill>
                  <a:schemeClr val="tx1"/>
                </a:solidFill>
              </a:rPr>
              <a:t>KTK kohaldamine </a:t>
            </a:r>
            <a:r>
              <a:rPr lang="et-EE" dirty="0">
                <a:solidFill>
                  <a:schemeClr val="tx1"/>
                </a:solidFill>
              </a:rPr>
              <a:t>ohustab projekti majanduslikku elujõulisust või raudteesüsteemi ühilduvust Eestis;</a:t>
            </a:r>
          </a:p>
          <a:p>
            <a:r>
              <a:rPr lang="et-EE" dirty="0" smtClean="0"/>
              <a:t>õnnetuse </a:t>
            </a:r>
            <a:r>
              <a:rPr lang="et-EE" dirty="0"/>
              <a:t>või loodusõnnetuse korral, kui raudteeinfrastruktuuri kiire taastamise vajaduse tõttu ei ole majanduslikel või tehnilistel põhjustel võimalik täielikult või osaliselt koostalitluse tehnilisi kirjeldusi kohaldada;</a:t>
            </a:r>
          </a:p>
          <a:p>
            <a:r>
              <a:rPr lang="et-EE" dirty="0" smtClean="0"/>
              <a:t>Euroopa </a:t>
            </a:r>
            <a:r>
              <a:rPr lang="et-EE" dirty="0"/>
              <a:t>Liitu mittekuuluvatest riikidest tuleva või sinna suunduva veeremi korral, kui rööpmevahe on erinev Euroopa Liidu peamisest rööpmelaiusest 1435 mm</a:t>
            </a:r>
            <a:r>
              <a:rPr lang="et-EE" dirty="0" smtClean="0"/>
              <a:t>.</a:t>
            </a:r>
            <a:endParaRPr lang="et-EE" dirty="0"/>
          </a:p>
        </p:txBody>
      </p:sp>
      <p:sp>
        <p:nvSpPr>
          <p:cNvPr id="5" name="Slaidinumbri kohatäide 4"/>
          <p:cNvSpPr>
            <a:spLocks noGrp="1"/>
          </p:cNvSpPr>
          <p:nvPr>
            <p:ph type="sldNum" sz="quarter" idx="12"/>
          </p:nvPr>
        </p:nvSpPr>
        <p:spPr/>
        <p:txBody>
          <a:bodyPr/>
          <a:lstStyle/>
          <a:p>
            <a:fld id="{F8CC0343-383F-46D8-A583-49D6706507B4}" type="slidenum">
              <a:rPr lang="et-EE" smtClean="0"/>
              <a:t>7</a:t>
            </a:fld>
            <a:endParaRPr lang="et-EE"/>
          </a:p>
        </p:txBody>
      </p:sp>
      <p:sp>
        <p:nvSpPr>
          <p:cNvPr id="4" name="Jaluse kohatäide 3"/>
          <p:cNvSpPr>
            <a:spLocks noGrp="1"/>
          </p:cNvSpPr>
          <p:nvPr>
            <p:ph type="ftr" sz="quarter" idx="3"/>
          </p:nvPr>
        </p:nvSpPr>
        <p:spPr>
          <a:xfrm>
            <a:off x="452264" y="6356350"/>
            <a:ext cx="5847928" cy="365125"/>
          </a:xfrm>
        </p:spPr>
        <p:txBody>
          <a:bodyPr/>
          <a:lstStyle/>
          <a:p>
            <a:r>
              <a:rPr lang="fi-FI" dirty="0" err="1" smtClean="0"/>
              <a:t>Raudteesüsteemi</a:t>
            </a:r>
            <a:r>
              <a:rPr lang="fi-FI" dirty="0" smtClean="0"/>
              <a:t> </a:t>
            </a:r>
            <a:r>
              <a:rPr lang="fi-FI" dirty="0" err="1" smtClean="0"/>
              <a:t>koostöövõime</a:t>
            </a:r>
            <a:r>
              <a:rPr lang="fi-FI" dirty="0" smtClean="0"/>
              <a:t>. V. </a:t>
            </a:r>
            <a:r>
              <a:rPr lang="fi-FI" dirty="0" err="1" smtClean="0"/>
              <a:t>Kirsipuu</a:t>
            </a:r>
            <a:r>
              <a:rPr lang="fi-FI" dirty="0" smtClean="0"/>
              <a:t> 2018</a:t>
            </a:r>
            <a:endParaRPr lang="et-EE" dirty="0"/>
          </a:p>
        </p:txBody>
      </p:sp>
    </p:spTree>
    <p:extLst>
      <p:ext uri="{BB962C8B-B14F-4D97-AF65-F5344CB8AC3E}">
        <p14:creationId xmlns:p14="http://schemas.microsoft.com/office/powerpoint/2010/main" val="151789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rgbClr val="00B050"/>
                </a:solidFill>
              </a:rPr>
              <a:t>Koostalitluse tehniline kirjeldus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t-EE" dirty="0" smtClean="0"/>
                  <a:t>[</a:t>
                </a:r>
                <a:r>
                  <a:rPr lang="et-EE" dirty="0" err="1" smtClean="0"/>
                  <a:t>RdS</a:t>
                </a:r>
                <a:r>
                  <a:rPr lang="et-EE" dirty="0" smtClean="0"/>
                  <a:t> § </a:t>
                </a:r>
                <a14:m>
                  <m:oMath xmlns:m="http://schemas.openxmlformats.org/officeDocument/2006/math">
                    <m:sSup>
                      <m:sSupPr>
                        <m:ctrlPr>
                          <a:rPr lang="et-EE" i="1" smtClean="0">
                            <a:latin typeface="Cambria Math"/>
                          </a:rPr>
                        </m:ctrlPr>
                      </m:sSupPr>
                      <m:e>
                        <m:r>
                          <a:rPr lang="et-EE" b="0" i="1" smtClean="0">
                            <a:latin typeface="Cambria Math"/>
                          </a:rPr>
                          <m:t>66</m:t>
                        </m:r>
                      </m:e>
                      <m:sup>
                        <m:r>
                          <a:rPr lang="et-EE" b="0" i="1" smtClean="0">
                            <a:latin typeface="Cambria Math"/>
                          </a:rPr>
                          <m:t>1</m:t>
                        </m:r>
                      </m:sup>
                    </m:sSup>
                  </m:oMath>
                </a14:m>
                <a:r>
                  <a:rPr lang="et-EE" dirty="0" smtClean="0"/>
                  <a:t>] </a:t>
                </a:r>
              </a:p>
              <a:p>
                <a:pPr marL="0" indent="0">
                  <a:buNone/>
                </a:pPr>
                <a:r>
                  <a:rPr lang="et-EE" b="1" dirty="0" err="1" smtClean="0"/>
                  <a:t>Allsüsteemi</a:t>
                </a:r>
                <a:r>
                  <a:rPr lang="et-EE" b="1" dirty="0" smtClean="0"/>
                  <a:t> </a:t>
                </a:r>
                <a:r>
                  <a:rPr lang="et-EE" b="1" dirty="0"/>
                  <a:t>kasutuselevõtmine on menetlus</a:t>
                </a:r>
                <a:r>
                  <a:rPr lang="et-EE" dirty="0"/>
                  <a:t>, </a:t>
                </a:r>
                <a:r>
                  <a:rPr lang="et-EE" b="1" dirty="0"/>
                  <a:t>mille tulemusena Tehnilise Järelevalve Amet tunnistab, et konkreetne raudteerajatis või raudteeveerem tagab</a:t>
                </a:r>
                <a:r>
                  <a:rPr lang="et-EE" dirty="0"/>
                  <a:t> tava- ja kiirraudtee </a:t>
                </a:r>
                <a:r>
                  <a:rPr lang="et-EE" b="1" dirty="0"/>
                  <a:t>koostalitluse</a:t>
                </a:r>
                <a:r>
                  <a:rPr lang="et-EE" dirty="0"/>
                  <a:t> ning vastab käesoleva paragrahvi lõike 5 alusel kehtestatud nõuetele, mille kinnituseks annab Tehnilise Järelevalve </a:t>
                </a:r>
                <a:r>
                  <a:rPr lang="et-EE" dirty="0" smtClean="0"/>
                  <a:t>Amet:</a:t>
                </a:r>
              </a:p>
              <a:p>
                <a:r>
                  <a:rPr lang="et-EE" dirty="0" smtClean="0"/>
                  <a:t>raudteerajatisele kasutusloa</a:t>
                </a:r>
              </a:p>
              <a:p>
                <a:r>
                  <a:rPr lang="et-EE" dirty="0" smtClean="0"/>
                  <a:t>raudteeveeremile </a:t>
                </a:r>
                <a:r>
                  <a:rPr lang="et-EE" dirty="0"/>
                  <a:t>esmase kasutuselevõtmise loa ning täiendava kasutuselevõtmise loa.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176" r="-889" b="-1059"/>
                </a:stretch>
              </a:blipFill>
            </p:spPr>
            <p:txBody>
              <a:bodyPr/>
              <a:lstStyle/>
              <a:p>
                <a:r>
                  <a:rPr lang="et-EE">
                    <a:noFill/>
                  </a:rPr>
                  <a:t> </a:t>
                </a:r>
              </a:p>
            </p:txBody>
          </p:sp>
        </mc:Fallback>
      </mc:AlternateContent>
      <p:sp>
        <p:nvSpPr>
          <p:cNvPr id="4" name="Slide Number Placeholder 3"/>
          <p:cNvSpPr>
            <a:spLocks noGrp="1"/>
          </p:cNvSpPr>
          <p:nvPr>
            <p:ph type="sldNum" sz="quarter" idx="12"/>
          </p:nvPr>
        </p:nvSpPr>
        <p:spPr/>
        <p:txBody>
          <a:bodyPr/>
          <a:lstStyle/>
          <a:p>
            <a:fld id="{B6D544D0-AF15-49E6-92FC-B1E56F639C66}" type="slidenum">
              <a:rPr lang="et-EE" smtClean="0"/>
              <a:pPr/>
              <a:t>8</a:t>
            </a:fld>
            <a:endParaRPr lang="et-EE"/>
          </a:p>
        </p:txBody>
      </p:sp>
      <p:sp>
        <p:nvSpPr>
          <p:cNvPr id="5" name="Footer Placeholder 4"/>
          <p:cNvSpPr>
            <a:spLocks noGrp="1"/>
          </p:cNvSpPr>
          <p:nvPr>
            <p:ph type="ftr" sz="quarter" idx="3"/>
          </p:nvPr>
        </p:nvSpPr>
        <p:spPr>
          <a:xfrm>
            <a:off x="452264" y="6356350"/>
            <a:ext cx="7072064"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3251951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a:solidFill>
                  <a:srgbClr val="00B050"/>
                </a:solidFill>
              </a:rPr>
              <a:t>Tava- ja kiirraudteesüsteemi koostalitluse tehniliste kirjelduste kohaldamise kord</a:t>
            </a:r>
            <a:endParaRPr lang="et-EE"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t-EE" sz="2000" dirty="0"/>
              <a:t>Majandus- ja </a:t>
            </a:r>
            <a:r>
              <a:rPr lang="et-EE" sz="2000" dirty="0" smtClean="0"/>
              <a:t>kommunikatsiooniministri määrus:</a:t>
            </a:r>
          </a:p>
          <a:p>
            <a:pPr marL="0" indent="0">
              <a:buNone/>
            </a:pPr>
            <a:r>
              <a:rPr lang="et-EE" sz="1200" dirty="0">
                <a:hlinkClick r:id="rId2"/>
              </a:rPr>
              <a:t>https://</a:t>
            </a:r>
            <a:r>
              <a:rPr lang="et-EE" sz="1200" dirty="0" smtClean="0">
                <a:hlinkClick r:id="rId2"/>
              </a:rPr>
              <a:t>www.riigiteataja.ee/akt/107122012007?leiaKehtiv</a:t>
            </a:r>
            <a:endParaRPr lang="et-EE" sz="1200" dirty="0" smtClean="0"/>
          </a:p>
          <a:p>
            <a:r>
              <a:rPr lang="et-EE" sz="1600" dirty="0"/>
              <a:t>Eesti raudteesüsteemi koostoimimise </a:t>
            </a:r>
            <a:r>
              <a:rPr lang="et-EE" sz="1600" dirty="0" smtClean="0"/>
              <a:t>tehniliste </a:t>
            </a:r>
            <a:r>
              <a:rPr lang="et-EE" sz="1600" dirty="0"/>
              <a:t>kirjelduste ja siseriiklike nõuete kohaldamise kord</a:t>
            </a:r>
            <a:r>
              <a:rPr lang="et-EE" sz="1600" dirty="0" smtClean="0"/>
              <a:t>,</a:t>
            </a:r>
          </a:p>
          <a:p>
            <a:r>
              <a:rPr lang="et-EE" sz="1600" dirty="0" smtClean="0"/>
              <a:t>koostalitluse </a:t>
            </a:r>
            <a:r>
              <a:rPr lang="et-EE" sz="1600" dirty="0"/>
              <a:t>tehniliste kirjelduste aluseks oleva </a:t>
            </a:r>
            <a:r>
              <a:rPr lang="et-EE" sz="1600" dirty="0" err="1"/>
              <a:t>allsüsteemi</a:t>
            </a:r>
            <a:r>
              <a:rPr lang="et-EE" sz="1600" dirty="0"/>
              <a:t> ja koostalitluse komponendi tehnilised kirjeldused ja nõuded, </a:t>
            </a:r>
            <a:endParaRPr lang="et-EE" sz="1600" dirty="0" smtClean="0"/>
          </a:p>
          <a:p>
            <a:r>
              <a:rPr lang="et-EE" sz="1600" dirty="0" err="1" smtClean="0"/>
              <a:t>allsüsteemi</a:t>
            </a:r>
            <a:r>
              <a:rPr lang="et-EE" sz="1600" dirty="0" smtClean="0"/>
              <a:t> </a:t>
            </a:r>
            <a:r>
              <a:rPr lang="et-EE" sz="1600" dirty="0"/>
              <a:t>ja koostalitluse komponendi vastavuse hindamise ning kasutusele võtmise kord, </a:t>
            </a:r>
            <a:endParaRPr lang="et-EE" sz="1600" dirty="0" smtClean="0"/>
          </a:p>
          <a:p>
            <a:r>
              <a:rPr lang="et-EE" sz="1600" dirty="0" smtClean="0"/>
              <a:t>raudteeveeremi </a:t>
            </a:r>
            <a:r>
              <a:rPr lang="et-EE" sz="1600" dirty="0"/>
              <a:t>tüübikinnituse ning vedurile, mootorvagunile ja eriveeremile paigaldatava mootori tüübikinnituse kord, tingimused ja nõuded. [§</a:t>
            </a:r>
            <a:r>
              <a:rPr lang="et-EE" sz="1600" dirty="0" smtClean="0"/>
              <a:t>1lg1]</a:t>
            </a:r>
          </a:p>
          <a:p>
            <a:endParaRPr lang="et-EE" sz="1600" dirty="0"/>
          </a:p>
          <a:p>
            <a:pPr marL="0" indent="0">
              <a:buNone/>
            </a:pPr>
            <a:r>
              <a:rPr lang="et-EE" sz="1600" dirty="0" smtClean="0"/>
              <a:t>Tava- </a:t>
            </a:r>
            <a:r>
              <a:rPr lang="et-EE" sz="1600" dirty="0"/>
              <a:t>ja kiirraudteesüsteemi (edaspidi raudteesüsteem) koostoimimisvõime saavutamiseks kehtestatud tingimused </a:t>
            </a:r>
            <a:r>
              <a:rPr lang="et-EE" sz="1600" dirty="0" smtClean="0"/>
              <a:t>käsitlevad:</a:t>
            </a:r>
          </a:p>
          <a:p>
            <a:r>
              <a:rPr lang="et-EE" sz="1600" dirty="0" smtClean="0"/>
              <a:t>raudteesüsteemi </a:t>
            </a:r>
            <a:r>
              <a:rPr lang="et-EE" sz="1600" dirty="0"/>
              <a:t>osade projekteerimist, ehitust, kasutuselevõttu, ümberehitamist, uuendamist, käitamist ja hooldust, </a:t>
            </a:r>
            <a:endParaRPr lang="et-EE" sz="1600" dirty="0" smtClean="0"/>
          </a:p>
          <a:p>
            <a:r>
              <a:rPr lang="et-EE" sz="1600" dirty="0" smtClean="0"/>
              <a:t>raudteesüsteemi </a:t>
            </a:r>
            <a:r>
              <a:rPr lang="et-EE" sz="1600" dirty="0"/>
              <a:t>kasutava ja hooldava personali kvalifikatsiooni ning tervisekaitse ja tööohutuse tingimusi</a:t>
            </a:r>
            <a:r>
              <a:rPr lang="et-EE" sz="1600" dirty="0" smtClean="0"/>
              <a:t>. [§1lg2]</a:t>
            </a:r>
            <a:endParaRPr lang="et-EE" sz="1600" dirty="0"/>
          </a:p>
          <a:p>
            <a:endParaRPr lang="et-EE" sz="1200" dirty="0"/>
          </a:p>
        </p:txBody>
      </p:sp>
      <p:sp>
        <p:nvSpPr>
          <p:cNvPr id="4" name="Slide Number Placeholder 3"/>
          <p:cNvSpPr>
            <a:spLocks noGrp="1"/>
          </p:cNvSpPr>
          <p:nvPr>
            <p:ph type="sldNum" sz="quarter" idx="12"/>
          </p:nvPr>
        </p:nvSpPr>
        <p:spPr/>
        <p:txBody>
          <a:bodyPr/>
          <a:lstStyle/>
          <a:p>
            <a:fld id="{B6D544D0-AF15-49E6-92FC-B1E56F639C66}" type="slidenum">
              <a:rPr lang="et-EE" smtClean="0"/>
              <a:pPr/>
              <a:t>9</a:t>
            </a:fld>
            <a:endParaRPr lang="et-EE"/>
          </a:p>
        </p:txBody>
      </p:sp>
      <p:sp>
        <p:nvSpPr>
          <p:cNvPr id="5" name="Footer Placeholder 4"/>
          <p:cNvSpPr>
            <a:spLocks noGrp="1"/>
          </p:cNvSpPr>
          <p:nvPr>
            <p:ph type="ftr" sz="quarter" idx="3"/>
          </p:nvPr>
        </p:nvSpPr>
        <p:spPr>
          <a:xfrm>
            <a:off x="452264" y="6356350"/>
            <a:ext cx="5559896" cy="365125"/>
          </a:xfrm>
        </p:spPr>
        <p:txBody>
          <a:bodyPr/>
          <a:lstStyle/>
          <a:p>
            <a:r>
              <a:rPr lang="fi-FI" smtClean="0"/>
              <a:t>Raudteesüsteemi koostöövõime. V. Kirsipuu 2017</a:t>
            </a:r>
            <a:endParaRPr lang="et-EE" dirty="0"/>
          </a:p>
        </p:txBody>
      </p:sp>
    </p:spTree>
    <p:extLst>
      <p:ext uri="{BB962C8B-B14F-4D97-AF65-F5344CB8AC3E}">
        <p14:creationId xmlns:p14="http://schemas.microsoft.com/office/powerpoint/2010/main" val="1395397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2966</Words>
  <Application>Microsoft Office PowerPoint</Application>
  <PresentationFormat>Ekraaniseanss (4:3)</PresentationFormat>
  <Paragraphs>259</Paragraphs>
  <Slides>28</Slides>
  <Notes>4</Notes>
  <HiddenSlides>0</HiddenSlides>
  <MMClips>0</MMClips>
  <ScaleCrop>false</ScaleCrop>
  <HeadingPairs>
    <vt:vector size="4" baseType="variant">
      <vt:variant>
        <vt:lpstr>Kujundus</vt:lpstr>
      </vt:variant>
      <vt:variant>
        <vt:i4>1</vt:i4>
      </vt:variant>
      <vt:variant>
        <vt:lpstr>Slaidipealkirjad</vt:lpstr>
      </vt:variant>
      <vt:variant>
        <vt:i4>28</vt:i4>
      </vt:variant>
    </vt:vector>
  </HeadingPairs>
  <TitlesOfParts>
    <vt:vector size="29" baseType="lpstr">
      <vt:lpstr>Office Theme</vt:lpstr>
      <vt:lpstr>  Raudteesüsteemi koostalitusvõime</vt:lpstr>
      <vt:lpstr>Koostalitluse tehniline kirjeldus</vt:lpstr>
      <vt:lpstr>Koostalitluse tehnilise kirjelduse erandid</vt:lpstr>
      <vt:lpstr>Koostalitluse tehniline kirjeldus</vt:lpstr>
      <vt:lpstr>Tava- ja kiirraudteesüsteemi koostalitluse tehniliste kirjelduste kohaldamise kord</vt:lpstr>
      <vt:lpstr>Direktiivid koostalituse kohta</vt:lpstr>
      <vt:lpstr>Koostalitluse tehnilise kirjelduse erandid</vt:lpstr>
      <vt:lpstr>Koostalitluse tehniline kirjeldus</vt:lpstr>
      <vt:lpstr>Tava- ja kiirraudteesüsteemi koostalitluse tehniliste kirjelduste kohaldamise kord</vt:lpstr>
      <vt:lpstr>Koostalitluse komponentide jagunemine</vt:lpstr>
      <vt:lpstr>Siseriiklikud nõuded</vt:lpstr>
      <vt:lpstr>Raudteesüsteemi toimimine</vt:lpstr>
      <vt:lpstr>Struktuurilised allsüsteemid</vt:lpstr>
      <vt:lpstr>Allsüsteemid</vt:lpstr>
      <vt:lpstr>Struktuurilised allsüsteemid</vt:lpstr>
      <vt:lpstr>Talitluslikud allsüsteemid</vt:lpstr>
      <vt:lpstr>KTK-de kohaldamise lisa 1: Olulised nõuded, mis peavad  olema täidetud</vt:lpstr>
      <vt:lpstr>KTK-de kohaldamise lisa 1: Olulised nõuded, mis peavad olema täidetud</vt:lpstr>
      <vt:lpstr>KTK-de kohaldamise lisa 1: Olulised nõuded, mis peavad olema täidetud</vt:lpstr>
      <vt:lpstr>KTK-de kohaldamise lisa 1: Olulised nõuded, mis peavad olema täidetud</vt:lpstr>
      <vt:lpstr>KTK-de kohaldamise lisa 1: Olulised nõuded infrale</vt:lpstr>
      <vt:lpstr>KTK-de kohaldamise lisa 1: Olulised nõuded energiasüsteemile</vt:lpstr>
      <vt:lpstr>KTK-de kohaldamise lisa 1: Olulised nõuded signalisatsioonisüsteemid</vt:lpstr>
      <vt:lpstr>KTK-de kohaldamise lisa 1: Olulised nõuded veeremile</vt:lpstr>
      <vt:lpstr>KTK-de kohaldamise lisa 1: Olulised nõuded hooldusele</vt:lpstr>
      <vt:lpstr>KTK-de kohaldamise lisa 1: Olulised nõuded käitamisele ja liikluskorraldusele</vt:lpstr>
      <vt:lpstr>KTK-de kohaldamise lisa 1: Olulised nõuded veeremile</vt:lpstr>
      <vt:lpstr>PowerPointi esitlus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Viive Kirsipuu</cp:lastModifiedBy>
  <cp:revision>163</cp:revision>
  <cp:lastPrinted>2016-03-03T09:23:44Z</cp:lastPrinted>
  <dcterms:created xsi:type="dcterms:W3CDTF">2011-05-13T08:55:51Z</dcterms:created>
  <dcterms:modified xsi:type="dcterms:W3CDTF">2018-02-04T16:31:07Z</dcterms:modified>
</cp:coreProperties>
</file>