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7" r:id="rId4"/>
    <p:sldId id="289" r:id="rId5"/>
    <p:sldId id="290" r:id="rId6"/>
    <p:sldId id="293" r:id="rId7"/>
    <p:sldId id="291" r:id="rId8"/>
    <p:sldId id="294" r:id="rId9"/>
    <p:sldId id="296" r:id="rId10"/>
    <p:sldId id="288" r:id="rId11"/>
    <p:sldId id="302" r:id="rId12"/>
    <p:sldId id="303" r:id="rId13"/>
    <p:sldId id="300" r:id="rId14"/>
    <p:sldId id="304" r:id="rId15"/>
    <p:sldId id="305" r:id="rId16"/>
    <p:sldId id="306" r:id="rId17"/>
    <p:sldId id="301" r:id="rId18"/>
    <p:sldId id="295" r:id="rId19"/>
    <p:sldId id="286" r:id="rId20"/>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ladimir Segercrantz" initials="WS" lastIdx="1" clrIdx="0">
    <p:extLst>
      <p:ext uri="{19B8F6BF-5375-455C-9EA6-DF929625EA0E}">
        <p15:presenceInfo xmlns:p15="http://schemas.microsoft.com/office/powerpoint/2012/main" userId="S::wladimir@tktk.ee::5fc6bc4b-4354-4209-8fb9-d610eb1007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87" autoAdjust="0"/>
    <p:restoredTop sz="95280" autoAdjust="0"/>
  </p:normalViewPr>
  <p:slideViewPr>
    <p:cSldViewPr snapToGrid="0">
      <p:cViewPr varScale="1">
        <p:scale>
          <a:sx n="62" d="100"/>
          <a:sy n="62" d="100"/>
        </p:scale>
        <p:origin x="100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1-11T14:10:14.461"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4D32D-C9D0-4D87-920F-FBDDF3918DDD}" type="datetimeFigureOut">
              <a:rPr lang="et-EE" smtClean="0"/>
              <a:t>26.01.2022</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B9E58E-7B40-4F5E-ACBC-38E9942A3949}" type="slidenum">
              <a:rPr lang="et-EE" smtClean="0"/>
              <a:t>‹#›</a:t>
            </a:fld>
            <a:endParaRPr lang="et-EE"/>
          </a:p>
        </p:txBody>
      </p:sp>
    </p:spTree>
    <p:extLst>
      <p:ext uri="{BB962C8B-B14F-4D97-AF65-F5344CB8AC3E}">
        <p14:creationId xmlns:p14="http://schemas.microsoft.com/office/powerpoint/2010/main" val="4277576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
            </a:r>
            <a:endParaRPr lang="et-EE" dirty="0"/>
          </a:p>
        </p:txBody>
      </p:sp>
      <p:sp>
        <p:nvSpPr>
          <p:cNvPr id="4" name="Slide Number Placeholder 3"/>
          <p:cNvSpPr>
            <a:spLocks noGrp="1"/>
          </p:cNvSpPr>
          <p:nvPr>
            <p:ph type="sldNum" sz="quarter" idx="10"/>
          </p:nvPr>
        </p:nvSpPr>
        <p:spPr/>
        <p:txBody>
          <a:bodyPr/>
          <a:lstStyle/>
          <a:p>
            <a:fld id="{51B9E58E-7B40-4F5E-ACBC-38E9942A3949}" type="slidenum">
              <a:rPr lang="et-EE" smtClean="0"/>
              <a:t>1</a:t>
            </a:fld>
            <a:endParaRPr lang="et-EE"/>
          </a:p>
        </p:txBody>
      </p:sp>
    </p:spTree>
    <p:extLst>
      <p:ext uri="{BB962C8B-B14F-4D97-AF65-F5344CB8AC3E}">
        <p14:creationId xmlns:p14="http://schemas.microsoft.com/office/powerpoint/2010/main" val="828332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515C814E-B0AC-4D52-B9C8-D8289B81A443}" type="datetimeFigureOut">
              <a:rPr lang="et-EE" smtClean="0"/>
              <a:t>26.01.2022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948894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515C814E-B0AC-4D52-B9C8-D8289B81A443}" type="datetimeFigureOut">
              <a:rPr lang="et-EE" smtClean="0"/>
              <a:t>26.01.2022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632341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515C814E-B0AC-4D52-B9C8-D8289B81A443}" type="datetimeFigureOut">
              <a:rPr lang="et-EE" smtClean="0"/>
              <a:t>26.01.2022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0569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515C814E-B0AC-4D52-B9C8-D8289B81A443}" type="datetimeFigureOut">
              <a:rPr lang="et-EE" smtClean="0"/>
              <a:t>26.01.2022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260337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5C814E-B0AC-4D52-B9C8-D8289B81A443}" type="datetimeFigureOut">
              <a:rPr lang="et-EE" smtClean="0"/>
              <a:t>26.01.2022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62042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p>
            <a:fld id="{515C814E-B0AC-4D52-B9C8-D8289B81A443}" type="datetimeFigureOut">
              <a:rPr lang="et-EE" smtClean="0"/>
              <a:t>26.01.2022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180958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p>
            <a:fld id="{515C814E-B0AC-4D52-B9C8-D8289B81A443}" type="datetimeFigureOut">
              <a:rPr lang="et-EE" smtClean="0"/>
              <a:t>26.01.2022</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03130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p>
            <a:fld id="{515C814E-B0AC-4D52-B9C8-D8289B81A443}" type="datetimeFigureOut">
              <a:rPr lang="et-EE" smtClean="0"/>
              <a:t>26.01.2022</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1015445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C814E-B0AC-4D52-B9C8-D8289B81A443}" type="datetimeFigureOut">
              <a:rPr lang="et-EE" smtClean="0"/>
              <a:t>26.01.2022</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35494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5C814E-B0AC-4D52-B9C8-D8289B81A443}" type="datetimeFigureOut">
              <a:rPr lang="et-EE" smtClean="0"/>
              <a:t>26.01.2022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5609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5C814E-B0AC-4D52-B9C8-D8289B81A443}" type="datetimeFigureOut">
              <a:rPr lang="et-EE" smtClean="0"/>
              <a:t>26.01.2022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017DF20-810F-4467-8B19-DD29754A94D9}" type="slidenum">
              <a:rPr lang="et-EE" smtClean="0"/>
              <a:t>‹#›</a:t>
            </a:fld>
            <a:endParaRPr lang="et-EE"/>
          </a:p>
        </p:txBody>
      </p:sp>
    </p:spTree>
    <p:extLst>
      <p:ext uri="{BB962C8B-B14F-4D97-AF65-F5344CB8AC3E}">
        <p14:creationId xmlns:p14="http://schemas.microsoft.com/office/powerpoint/2010/main" val="367335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C814E-B0AC-4D52-B9C8-D8289B81A443}" type="datetimeFigureOut">
              <a:rPr lang="et-EE" smtClean="0"/>
              <a:t>26.01.2022</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17DF20-810F-4467-8B19-DD29754A94D9}" type="slidenum">
              <a:rPr lang="et-EE" smtClean="0"/>
              <a:t>‹#›</a:t>
            </a:fld>
            <a:endParaRPr lang="et-EE"/>
          </a:p>
        </p:txBody>
      </p:sp>
    </p:spTree>
    <p:extLst>
      <p:ext uri="{BB962C8B-B14F-4D97-AF65-F5344CB8AC3E}">
        <p14:creationId xmlns:p14="http://schemas.microsoft.com/office/powerpoint/2010/main" val="264372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hyperlink" Target="https://www.trafikverket.se/en/startpage/operations/Operations-road/vision-zero-academy/Publications-related-to-Vision-Zero/" TargetMode="External"/><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928F64C6-FE22-4FC1-A763-DFCC51481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261224" y="4577975"/>
            <a:ext cx="7539349" cy="1899827"/>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603468" y="4741948"/>
            <a:ext cx="6829520" cy="862031"/>
          </a:xfrm>
        </p:spPr>
        <p:txBody>
          <a:bodyPr>
            <a:normAutofit/>
          </a:bodyPr>
          <a:lstStyle/>
          <a:p>
            <a:pPr algn="l"/>
            <a:r>
              <a:rPr lang="en-US" sz="4000" b="1" dirty="0">
                <a:solidFill>
                  <a:srgbClr val="FFFFFF"/>
                </a:solidFill>
              </a:rPr>
              <a:t>Vision Zero:  EU and SWEDEN</a:t>
            </a:r>
            <a:endParaRPr lang="et-EE" sz="4000" b="1" dirty="0">
              <a:solidFill>
                <a:srgbClr val="FFFFFF"/>
              </a:solidFill>
            </a:endParaRPr>
          </a:p>
        </p:txBody>
      </p:sp>
      <p:sp>
        <p:nvSpPr>
          <p:cNvPr id="3" name="Subtitle 2"/>
          <p:cNvSpPr>
            <a:spLocks noGrp="1"/>
          </p:cNvSpPr>
          <p:nvPr>
            <p:ph type="subTitle" idx="1"/>
          </p:nvPr>
        </p:nvSpPr>
        <p:spPr>
          <a:xfrm>
            <a:off x="4603468" y="5839017"/>
            <a:ext cx="6829520" cy="403749"/>
          </a:xfrm>
        </p:spPr>
        <p:txBody>
          <a:bodyPr>
            <a:normAutofit/>
          </a:bodyPr>
          <a:lstStyle/>
          <a:p>
            <a:pPr algn="l"/>
            <a:r>
              <a:rPr lang="en-US" sz="1800" dirty="0">
                <a:solidFill>
                  <a:srgbClr val="E7E6E6"/>
                </a:solidFill>
              </a:rPr>
              <a:t>Prof Enno Lend and DSc Wladimir Segercrantz, Dec 2021 </a:t>
            </a:r>
            <a:endParaRPr lang="et-EE" sz="1800" dirty="0">
              <a:solidFill>
                <a:srgbClr val="E7E6E6"/>
              </a:solidFill>
            </a:endParaRPr>
          </a:p>
        </p:txBody>
      </p:sp>
      <p:pic>
        <p:nvPicPr>
          <p:cNvPr id="5" name="Picture 4" descr="TTK-logo-2013-v-kakskeelne">
            <a:extLst>
              <a:ext uri="{FF2B5EF4-FFF2-40B4-BE49-F238E27FC236}">
                <a16:creationId xmlns:a16="http://schemas.microsoft.com/office/drawing/2014/main" id="{8B792065-60F2-49CC-9A10-2C7D03BAAED5}"/>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353125" y="2145178"/>
            <a:ext cx="3521265" cy="889845"/>
          </a:xfrm>
          <a:prstGeom prst="rect">
            <a:avLst/>
          </a:prstGeom>
          <a:noFill/>
        </p:spPr>
      </p:pic>
      <p:pic>
        <p:nvPicPr>
          <p:cNvPr id="6" name="Picture 5" descr="https://www.google.com/url?hl=et&amp;q=http://www.hamk.fi/tietoa-hamkista/viestintamateriaali/Documents/HAMK_yhdistelma_vari_72.jpg&amp;source=gmail&amp;ust=1492935625450000&amp;usg=AFQjCNEB1gIahQoLExuMZmg51jaSw_Wnfg">
            <a:extLst>
              <a:ext uri="{FF2B5EF4-FFF2-40B4-BE49-F238E27FC236}">
                <a16:creationId xmlns:a16="http://schemas.microsoft.com/office/drawing/2014/main" id="{2A404A32-9637-4EDB-9F2F-25EBB9285340}"/>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4665016" y="2253006"/>
            <a:ext cx="2801014" cy="782018"/>
          </a:xfrm>
          <a:prstGeom prst="rect">
            <a:avLst/>
          </a:prstGeom>
          <a:noFill/>
        </p:spPr>
      </p:pic>
      <p:pic>
        <p:nvPicPr>
          <p:cNvPr id="8" name="Picture 2" descr="Infrastructure development | EUROPEAN INNOVATION PARTNERSHIP">
            <a:extLst>
              <a:ext uri="{FF2B5EF4-FFF2-40B4-BE49-F238E27FC236}">
                <a16:creationId xmlns:a16="http://schemas.microsoft.com/office/drawing/2014/main" id="{E7FB9AC7-CFDD-48D5-B05F-6D003086E8B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91427" y="4577975"/>
            <a:ext cx="3444662" cy="1911786"/>
          </a:xfrm>
          <a:prstGeom prst="rect">
            <a:avLst/>
          </a:prstGeom>
          <a:noFill/>
          <a:extLst>
            <a:ext uri="{909E8E84-426E-40DD-AFC4-6F175D3DCCD1}">
              <a14:hiddenFill xmlns:a14="http://schemas.microsoft.com/office/drawing/2010/main">
                <a:solidFill>
                  <a:srgbClr val="FFFFFF"/>
                </a:solidFill>
              </a14:hiddenFill>
            </a:ext>
          </a:extLst>
        </p:spPr>
      </p:pic>
      <p:cxnSp>
        <p:nvCxnSpPr>
          <p:cNvPr id="59" name="Straight Connector 58">
            <a:extLst>
              <a:ext uri="{FF2B5EF4-FFF2-40B4-BE49-F238E27FC236}">
                <a16:creationId xmlns:a16="http://schemas.microsoft.com/office/drawing/2014/main" id="{5C34627B-48E6-4F4D-B843-97717A86B4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19934" y="5694097"/>
            <a:ext cx="54864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Picture 6" descr="http://www.tsi.lv/sites/default/files/editor/images/logotsi/logo_h_eng_rgb.png">
            <a:extLst>
              <a:ext uri="{FF2B5EF4-FFF2-40B4-BE49-F238E27FC236}">
                <a16:creationId xmlns:a16="http://schemas.microsoft.com/office/drawing/2014/main" id="{3FA1839F-E8CC-4CB4-9531-FA165BF2BC00}"/>
              </a:ext>
            </a:extLst>
          </p:cNvPr>
          <p:cNvPicPr/>
          <p:nvPr/>
        </p:nvPicPr>
        <p:blipFill>
          <a:blip r:embed="rId6" cstate="print">
            <a:extLst>
              <a:ext uri="{28A0092B-C50C-407E-A947-70E740481C1C}">
                <a14:useLocalDpi xmlns:a14="http://schemas.microsoft.com/office/drawing/2010/main" val="0"/>
              </a:ext>
            </a:extLst>
          </a:blip>
          <a:stretch>
            <a:fillRect/>
          </a:stretch>
        </p:blipFill>
        <p:spPr bwMode="auto">
          <a:xfrm>
            <a:off x="8082416" y="2145178"/>
            <a:ext cx="3248603" cy="889845"/>
          </a:xfrm>
          <a:prstGeom prst="rect">
            <a:avLst/>
          </a:prstGeom>
          <a:noFill/>
        </p:spPr>
      </p:pic>
      <p:pic>
        <p:nvPicPr>
          <p:cNvPr id="26" name="Picture 25" descr="Icon&#10;&#10;Description automatically generated">
            <a:extLst>
              <a:ext uri="{FF2B5EF4-FFF2-40B4-BE49-F238E27FC236}">
                <a16:creationId xmlns:a16="http://schemas.microsoft.com/office/drawing/2014/main" id="{27AD4934-55A3-4FE3-8070-336BA956E0C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75959" y="380198"/>
            <a:ext cx="1440082" cy="1336733"/>
          </a:xfrm>
          <a:prstGeom prst="rect">
            <a:avLst/>
          </a:prstGeom>
        </p:spPr>
      </p:pic>
      <p:pic>
        <p:nvPicPr>
          <p:cNvPr id="14" name="Picture 13" descr="Logo, company name&#10;&#10;Description automatically generated">
            <a:extLst>
              <a:ext uri="{FF2B5EF4-FFF2-40B4-BE49-F238E27FC236}">
                <a16:creationId xmlns:a16="http://schemas.microsoft.com/office/drawing/2014/main" id="{45254AC7-A7B5-4AA4-8AC8-43C2205723E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19136" y="3362901"/>
            <a:ext cx="3022308" cy="913525"/>
          </a:xfrm>
          <a:prstGeom prst="rect">
            <a:avLst/>
          </a:prstGeom>
        </p:spPr>
      </p:pic>
    </p:spTree>
    <p:extLst>
      <p:ext uri="{BB962C8B-B14F-4D97-AF65-F5344CB8AC3E}">
        <p14:creationId xmlns:p14="http://schemas.microsoft.com/office/powerpoint/2010/main" val="2322616182"/>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3982" y="392160"/>
            <a:ext cx="8153688" cy="706090"/>
          </a:xfrm>
        </p:spPr>
        <p:txBody>
          <a:bodyPr>
            <a:noAutofit/>
          </a:bodyPr>
          <a:lstStyle/>
          <a:p>
            <a:r>
              <a:rPr lang="en-US" sz="2400" dirty="0">
                <a:solidFill>
                  <a:srgbClr val="00B050"/>
                </a:solidFill>
                <a:latin typeface="Arial Black" panose="020B0A04020102020204" pitchFamily="34" charset="0"/>
              </a:rPr>
              <a:t>Why road traffic work in Sweden present </a:t>
            </a:r>
            <a:br>
              <a:rPr lang="en-US" sz="2400" dirty="0">
                <a:solidFill>
                  <a:srgbClr val="00B050"/>
                </a:solidFill>
                <a:latin typeface="Arial Black" panose="020B0A04020102020204" pitchFamily="34" charset="0"/>
              </a:rPr>
            </a:br>
            <a:r>
              <a:rPr lang="en-US" sz="2400" dirty="0">
                <a:solidFill>
                  <a:srgbClr val="00B050"/>
                </a:solidFill>
                <a:latin typeface="Arial Black" panose="020B0A04020102020204" pitchFamily="34" charset="0"/>
              </a:rPr>
              <a:t>best practices</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4472FC3-F963-40E3-8F25-9D1F41B54051}"/>
              </a:ext>
            </a:extLst>
          </p:cNvPr>
          <p:cNvSpPr txBox="1"/>
          <p:nvPr/>
        </p:nvSpPr>
        <p:spPr>
          <a:xfrm>
            <a:off x="749574" y="1098250"/>
            <a:ext cx="9164993" cy="1938992"/>
          </a:xfrm>
          <a:prstGeom prst="rect">
            <a:avLst/>
          </a:prstGeom>
          <a:noFill/>
        </p:spPr>
        <p:txBody>
          <a:bodyPr wrap="square">
            <a:spAutoFit/>
          </a:bodyPr>
          <a:lstStyle/>
          <a:p>
            <a:pPr marL="285750" indent="-285750" algn="l" fontAlgn="base">
              <a:buFont typeface="Wingdings" panose="05000000000000000000" pitchFamily="2" charset="2"/>
              <a:buChar char="Ø"/>
            </a:pPr>
            <a:r>
              <a:rPr lang="en-US" sz="2400" dirty="0">
                <a:latin typeface="Arial" panose="020B0604020202020204" pitchFamily="34" charset="0"/>
                <a:cs typeface="Arial" panose="020B0604020202020204" pitchFamily="34" charset="0"/>
              </a:rPr>
              <a:t>Swedish transport safety work is a success. Fatalities in road traffic have been halved since the turn of the millennium. </a:t>
            </a:r>
          </a:p>
          <a:p>
            <a:pPr marL="285750" indent="-285750" algn="l" fontAlgn="base">
              <a:buFont typeface="Wingdings" panose="05000000000000000000" pitchFamily="2" charset="2"/>
              <a:buChar char="Ø"/>
            </a:pPr>
            <a:r>
              <a:rPr lang="en-US" sz="2400" dirty="0">
                <a:latin typeface="Arial" panose="020B0604020202020204" pitchFamily="34" charset="0"/>
                <a:cs typeface="Arial" panose="020B0604020202020204" pitchFamily="34" charset="0"/>
              </a:rPr>
              <a:t>Vision Zero, the Swedish transport safety model, has captured the interest of the world. It has laid the foundations for Sweden’s good international reputation in the field over the world. </a:t>
            </a:r>
            <a:endParaRPr lang="en-US" sz="2400" b="1" i="0" dirty="0">
              <a:solidFill>
                <a:srgbClr val="4F4B46"/>
              </a:solidFill>
              <a:effectLst/>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FC538E9-AA03-4BAD-9A25-6D2A28FE2512}"/>
              </a:ext>
            </a:extLst>
          </p:cNvPr>
          <p:cNvSpPr txBox="1"/>
          <p:nvPr/>
        </p:nvSpPr>
        <p:spPr>
          <a:xfrm>
            <a:off x="749574" y="3131136"/>
            <a:ext cx="11107889" cy="2831544"/>
          </a:xfrm>
          <a:prstGeom prst="rect">
            <a:avLst/>
          </a:prstGeom>
          <a:gradFill>
            <a:gsLst>
              <a:gs pos="0">
                <a:schemeClr val="accent1">
                  <a:lumMod val="20000"/>
                  <a:lumOff val="80000"/>
                </a:schemeClr>
              </a:gs>
              <a:gs pos="0">
                <a:schemeClr val="accent2">
                  <a:lumMod val="97000"/>
                  <a:lumOff val="3000"/>
                </a:schemeClr>
              </a:gs>
              <a:gs pos="7008">
                <a:srgbClr val="E0DCDB"/>
              </a:gs>
              <a:gs pos="100000">
                <a:schemeClr val="accent1">
                  <a:lumMod val="20000"/>
                  <a:lumOff val="80000"/>
                </a:schemeClr>
              </a:gs>
            </a:gsLst>
            <a:lin ang="16200000" scaled="1"/>
          </a:gradFill>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Vision Zero: </a:t>
            </a:r>
            <a:r>
              <a:rPr lang="en-US" i="1" dirty="0">
                <a:latin typeface="Arial" panose="020B0604020202020204" pitchFamily="34" charset="0"/>
                <a:cs typeface="Arial" panose="020B0604020202020204" pitchFamily="34" charset="0"/>
              </a:rPr>
              <a:t>The long-term objective is that no one shall be killed or seriously injured in traffic and that the design, function and use of the transport system shall be adapted to the standards this requires. Vision Zero is an approach wherein responsibility for transport safety is shared between individual transport system users and “system designers” (the entities that shape the system, such as the automotive industry, lawmakers and infrastructure owners). If transport system users do not follow the rules - for reasons such as lack of respect, knowledge, acceptance or capacity - or if personal injuries occur in a crash, the system shapers must take further measures to the extent required to prevent deaths and serious injuries</a:t>
            </a:r>
          </a:p>
          <a:p>
            <a:pPr marL="285750" indent="-285750">
              <a:buFont typeface="Wingdings" panose="05000000000000000000" pitchFamily="2" charset="2"/>
              <a:buChar char="Ø"/>
            </a:pPr>
            <a:endParaRPr lang="en-US" i="1" dirty="0">
              <a:latin typeface="Arial" panose="020B0604020202020204" pitchFamily="34" charset="0"/>
              <a:cs typeface="Arial" panose="020B0604020202020204" pitchFamily="34" charset="0"/>
            </a:endParaRPr>
          </a:p>
          <a:p>
            <a:r>
              <a:rPr lang="en-US" sz="1600" i="1" dirty="0" err="1">
                <a:latin typeface="Arial" panose="020B0604020202020204" pitchFamily="34" charset="0"/>
                <a:cs typeface="Arial" panose="020B0604020202020204" pitchFamily="34" charset="0"/>
              </a:rPr>
              <a:t>Source:Renewed</a:t>
            </a:r>
            <a:r>
              <a:rPr lang="en-US" sz="1600" i="1" dirty="0">
                <a:latin typeface="Arial" panose="020B0604020202020204" pitchFamily="34" charset="0"/>
                <a:cs typeface="Arial" panose="020B0604020202020204" pitchFamily="34" charset="0"/>
              </a:rPr>
              <a:t> Commitment to Vision Zero Intensified efforts for transport safety in Sweden</a:t>
            </a:r>
          </a:p>
        </p:txBody>
      </p:sp>
    </p:spTree>
    <p:extLst>
      <p:ext uri="{BB962C8B-B14F-4D97-AF65-F5344CB8AC3E}">
        <p14:creationId xmlns:p14="http://schemas.microsoft.com/office/powerpoint/2010/main" val="1764208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a:extLst>
              <a:ext uri="{FF2B5EF4-FFF2-40B4-BE49-F238E27FC236}">
                <a16:creationId xmlns:a16="http://schemas.microsoft.com/office/drawing/2014/main" id="{0C67B664-5425-407A-AA87-58A6E68A3401}"/>
              </a:ext>
            </a:extLst>
          </p:cNvPr>
          <p:cNvSpPr txBox="1"/>
          <p:nvPr/>
        </p:nvSpPr>
        <p:spPr>
          <a:xfrm>
            <a:off x="2196443" y="4725330"/>
            <a:ext cx="8014357" cy="1200329"/>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US" b="1" dirty="0">
                <a:solidFill>
                  <a:srgbClr val="C77120"/>
                </a:solidFill>
                <a:effectLst/>
                <a:latin typeface="Roboto" panose="02000000000000000000" pitchFamily="2" charset="0"/>
              </a:rPr>
              <a:t>42 road deaths per </a:t>
            </a:r>
            <a:r>
              <a:rPr lang="en-US" b="1" dirty="0" err="1">
                <a:solidFill>
                  <a:srgbClr val="C77120"/>
                </a:solidFill>
                <a:effectLst/>
                <a:latin typeface="Roboto" panose="02000000000000000000" pitchFamily="2" charset="0"/>
              </a:rPr>
              <a:t>mln</a:t>
            </a:r>
            <a:r>
              <a:rPr lang="en-US" b="1" dirty="0">
                <a:solidFill>
                  <a:srgbClr val="C77120"/>
                </a:solidFill>
                <a:effectLst/>
                <a:latin typeface="Roboto" panose="02000000000000000000" pitchFamily="2" charset="0"/>
              </a:rPr>
              <a:t>. inhabitants in the EU in 2020</a:t>
            </a:r>
            <a:endParaRPr lang="en-US" dirty="0">
              <a:solidFill>
                <a:srgbClr val="000000"/>
              </a:solidFill>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dirty="0">
                <a:solidFill>
                  <a:srgbClr val="000000"/>
                </a:solidFill>
                <a:uFillTx/>
                <a:latin typeface="Calibri"/>
              </a:rPr>
              <a:t>Source: </a:t>
            </a:r>
            <a:r>
              <a:rPr lang="en-US" sz="1800" b="0" i="0" u="none" strike="noStrike" kern="1200" cap="none" spc="0" baseline="0" dirty="0" err="1">
                <a:solidFill>
                  <a:srgbClr val="000000"/>
                </a:solidFill>
                <a:uFillTx/>
                <a:latin typeface="Calibri"/>
              </a:rPr>
              <a:t>Irtad</a:t>
            </a:r>
            <a:r>
              <a:rPr lang="en-US" sz="1800" b="0" i="0" u="none" strike="noStrike" kern="1200" cap="none" spc="0" baseline="0" dirty="0">
                <a:solidFill>
                  <a:srgbClr val="000000"/>
                </a:solidFill>
                <a:uFillTx/>
                <a:latin typeface="Calibri"/>
              </a:rPr>
              <a:t> statistics, Norwegian road safety data, country data for 2020 from country web sites</a:t>
            </a:r>
          </a:p>
        </p:txBody>
      </p:sp>
      <p:sp>
        <p:nvSpPr>
          <p:cNvPr id="4" name="TextBox 3">
            <a:extLst>
              <a:ext uri="{FF2B5EF4-FFF2-40B4-BE49-F238E27FC236}">
                <a16:creationId xmlns:a16="http://schemas.microsoft.com/office/drawing/2014/main" id="{7FF1103E-3008-4DA8-AAC3-0CCA7FAC0C41}"/>
              </a:ext>
            </a:extLst>
          </p:cNvPr>
          <p:cNvSpPr txBox="1"/>
          <p:nvPr/>
        </p:nvSpPr>
        <p:spPr>
          <a:xfrm>
            <a:off x="2196443" y="830154"/>
            <a:ext cx="7154651" cy="400110"/>
          </a:xfrm>
          <a:prstGeom prst="rect">
            <a:avLst/>
          </a:prstGeom>
          <a:noFill/>
        </p:spPr>
        <p:txBody>
          <a:bodyPr wrap="none" rtlCol="0">
            <a:spAutoFit/>
          </a:bodyPr>
          <a:lstStyle/>
          <a:p>
            <a:r>
              <a:rPr lang="en-US" sz="2000" dirty="0">
                <a:solidFill>
                  <a:schemeClr val="accent1">
                    <a:lumMod val="75000"/>
                  </a:schemeClr>
                </a:solidFill>
                <a:latin typeface="Arial Black" panose="020B0A04020102020204" pitchFamily="34" charset="0"/>
              </a:rPr>
              <a:t>Why Swedish position present the best practices'</a:t>
            </a:r>
          </a:p>
        </p:txBody>
      </p:sp>
      <p:pic>
        <p:nvPicPr>
          <p:cNvPr id="5" name="Picture 2" descr="http://centralbaltic.eu/sites/default/files/logo.png">
            <a:extLst>
              <a:ext uri="{FF2B5EF4-FFF2-40B4-BE49-F238E27FC236}">
                <a16:creationId xmlns:a16="http://schemas.microsoft.com/office/drawing/2014/main" id="{2D666382-196A-454E-B859-A541D0F28E8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D546C5F5-3872-48E7-AD3B-9CDCA090FC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7" name="Picture 6" descr="https://www.google.com/url?hl=et&amp;q=http://www.hamk.fi/tietoa-hamkista/viestintamateriaali/Documents/HAMK_yhdistelma_vari_72.jpg&amp;source=gmail&amp;ust=1492935625450000&amp;usg=AFQjCNEB1gIahQoLExuMZmg51jaSw_Wnfg">
            <a:extLst>
              <a:ext uri="{FF2B5EF4-FFF2-40B4-BE49-F238E27FC236}">
                <a16:creationId xmlns:a16="http://schemas.microsoft.com/office/drawing/2014/main" id="{87108BF4-1A76-4BCF-9F17-BA6776FCD98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TTK-logo-2013-v-kakskeelne">
            <a:extLst>
              <a:ext uri="{FF2B5EF4-FFF2-40B4-BE49-F238E27FC236}">
                <a16:creationId xmlns:a16="http://schemas.microsoft.com/office/drawing/2014/main" id="{89D00A11-74BE-4187-9CD8-53A430CB594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9" name="Picture 8" descr="http://www.tsi.lv/sites/default/files/editor/images/logotsi/logo_h_eng_rgb.png">
            <a:extLst>
              <a:ext uri="{FF2B5EF4-FFF2-40B4-BE49-F238E27FC236}">
                <a16:creationId xmlns:a16="http://schemas.microsoft.com/office/drawing/2014/main" id="{4A109809-A758-40D4-81AD-728AE1D72AD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2" descr="Infrastructure development | EUROPEAN INNOVATION PARTNERSHIP">
            <a:extLst>
              <a:ext uri="{FF2B5EF4-FFF2-40B4-BE49-F238E27FC236}">
                <a16:creationId xmlns:a16="http://schemas.microsoft.com/office/drawing/2014/main" id="{915AB610-8168-4463-8918-6AA98ED2356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2">
            <a:extLst>
              <a:ext uri="{FF2B5EF4-FFF2-40B4-BE49-F238E27FC236}">
                <a16:creationId xmlns:a16="http://schemas.microsoft.com/office/drawing/2014/main" id="{69DC883F-591F-42CD-A380-05545C1BFE88}"/>
              </a:ext>
            </a:extLst>
          </p:cNvPr>
          <p:cNvGraphicFramePr>
            <a:graphicFrameLocks noGrp="1"/>
          </p:cNvGraphicFramePr>
          <p:nvPr>
            <p:extLst>
              <p:ext uri="{D42A27DB-BD31-4B8C-83A1-F6EECF244321}">
                <p14:modId xmlns:p14="http://schemas.microsoft.com/office/powerpoint/2010/main" val="2871833349"/>
              </p:ext>
            </p:extLst>
          </p:nvPr>
        </p:nvGraphicFramePr>
        <p:xfrm>
          <a:off x="1931437" y="1318274"/>
          <a:ext cx="7836677" cy="3235960"/>
        </p:xfrm>
        <a:graphic>
          <a:graphicData uri="http://schemas.openxmlformats.org/drawingml/2006/table">
            <a:tbl>
              <a:tblPr firstRow="1" bandRow="1">
                <a:tableStyleId>{5C22544A-7EE6-4342-B048-85BDC9FD1C3A}</a:tableStyleId>
              </a:tblPr>
              <a:tblGrid>
                <a:gridCol w="1740677">
                  <a:extLst>
                    <a:ext uri="{9D8B030D-6E8A-4147-A177-3AD203B41FA5}">
                      <a16:colId xmlns:a16="http://schemas.microsoft.com/office/drawing/2014/main" val="1375876471"/>
                    </a:ext>
                  </a:extLst>
                </a:gridCol>
                <a:gridCol w="2032000">
                  <a:extLst>
                    <a:ext uri="{9D8B030D-6E8A-4147-A177-3AD203B41FA5}">
                      <a16:colId xmlns:a16="http://schemas.microsoft.com/office/drawing/2014/main" val="2597564416"/>
                    </a:ext>
                  </a:extLst>
                </a:gridCol>
                <a:gridCol w="2032000">
                  <a:extLst>
                    <a:ext uri="{9D8B030D-6E8A-4147-A177-3AD203B41FA5}">
                      <a16:colId xmlns:a16="http://schemas.microsoft.com/office/drawing/2014/main" val="3331301857"/>
                    </a:ext>
                  </a:extLst>
                </a:gridCol>
                <a:gridCol w="2032000">
                  <a:extLst>
                    <a:ext uri="{9D8B030D-6E8A-4147-A177-3AD203B41FA5}">
                      <a16:colId xmlns:a16="http://schemas.microsoft.com/office/drawing/2014/main" val="3200189308"/>
                    </a:ext>
                  </a:extLst>
                </a:gridCol>
              </a:tblGrid>
              <a:tr h="370840">
                <a:tc>
                  <a:txBody>
                    <a:bodyPr/>
                    <a:lstStyle/>
                    <a:p>
                      <a:r>
                        <a:rPr lang="en-US" dirty="0"/>
                        <a:t>Country</a:t>
                      </a:r>
                    </a:p>
                  </a:txBody>
                  <a:tcPr/>
                </a:tc>
                <a:tc>
                  <a:txBody>
                    <a:bodyPr/>
                    <a:lstStyle/>
                    <a:p>
                      <a:r>
                        <a:rPr lang="en-US" dirty="0"/>
                        <a:t>Population 2020</a:t>
                      </a:r>
                    </a:p>
                  </a:txBody>
                  <a:tcPr/>
                </a:tc>
                <a:tc>
                  <a:txBody>
                    <a:bodyPr/>
                    <a:lstStyle/>
                    <a:p>
                      <a:r>
                        <a:rPr lang="en-US" dirty="0"/>
                        <a:t>Fatalities 2020</a:t>
                      </a:r>
                    </a:p>
                  </a:txBody>
                  <a:tcPr/>
                </a:tc>
                <a:tc>
                  <a:txBody>
                    <a:bodyPr/>
                    <a:lstStyle/>
                    <a:p>
                      <a:r>
                        <a:rPr lang="en-US" dirty="0"/>
                        <a:t>Fatalities per million inhabitants</a:t>
                      </a:r>
                    </a:p>
                  </a:txBody>
                  <a:tcPr/>
                </a:tc>
                <a:extLst>
                  <a:ext uri="{0D108BD9-81ED-4DB2-BD59-A6C34878D82A}">
                    <a16:rowId xmlns:a16="http://schemas.microsoft.com/office/drawing/2014/main" val="361266744"/>
                  </a:ext>
                </a:extLst>
              </a:tr>
              <a:tr h="370840">
                <a:tc>
                  <a:txBody>
                    <a:bodyPr/>
                    <a:lstStyle/>
                    <a:p>
                      <a:r>
                        <a:rPr lang="en-US" dirty="0"/>
                        <a:t>Norway</a:t>
                      </a:r>
                    </a:p>
                  </a:txBody>
                  <a:tcPr/>
                </a:tc>
                <a:tc>
                  <a:txBody>
                    <a:bodyPr/>
                    <a:lstStyle/>
                    <a:p>
                      <a:pPr algn="ctr"/>
                      <a:r>
                        <a:rPr lang="en-US" dirty="0"/>
                        <a:t>5,379</a:t>
                      </a:r>
                    </a:p>
                  </a:txBody>
                  <a:tcPr/>
                </a:tc>
                <a:tc>
                  <a:txBody>
                    <a:bodyPr/>
                    <a:lstStyle/>
                    <a:p>
                      <a:pPr algn="ctr"/>
                      <a:r>
                        <a:rPr lang="en-US" dirty="0"/>
                        <a:t>93</a:t>
                      </a:r>
                    </a:p>
                  </a:txBody>
                  <a:tcPr/>
                </a:tc>
                <a:tc>
                  <a:txBody>
                    <a:bodyPr/>
                    <a:lstStyle/>
                    <a:p>
                      <a:pPr algn="ctr"/>
                      <a:r>
                        <a:rPr lang="en-US" dirty="0"/>
                        <a:t>17,2</a:t>
                      </a:r>
                    </a:p>
                  </a:txBody>
                  <a:tcPr/>
                </a:tc>
                <a:extLst>
                  <a:ext uri="{0D108BD9-81ED-4DB2-BD59-A6C34878D82A}">
                    <a16:rowId xmlns:a16="http://schemas.microsoft.com/office/drawing/2014/main" val="3242417537"/>
                  </a:ext>
                </a:extLst>
              </a:tr>
              <a:tr h="370840">
                <a:tc>
                  <a:txBody>
                    <a:bodyPr/>
                    <a:lstStyle/>
                    <a:p>
                      <a:r>
                        <a:rPr lang="en-US" dirty="0"/>
                        <a:t>Sweden</a:t>
                      </a:r>
                    </a:p>
                  </a:txBody>
                  <a:tcPr/>
                </a:tc>
                <a:tc>
                  <a:txBody>
                    <a:bodyPr/>
                    <a:lstStyle/>
                    <a:p>
                      <a:pPr algn="ctr"/>
                      <a:r>
                        <a:rPr lang="en-US" dirty="0"/>
                        <a:t>10,35</a:t>
                      </a:r>
                    </a:p>
                  </a:txBody>
                  <a:tcPr/>
                </a:tc>
                <a:tc>
                  <a:txBody>
                    <a:bodyPr/>
                    <a:lstStyle/>
                    <a:p>
                      <a:pPr algn="ctr"/>
                      <a:r>
                        <a:rPr lang="en-US" dirty="0"/>
                        <a:t>204</a:t>
                      </a:r>
                    </a:p>
                  </a:txBody>
                  <a:tcPr/>
                </a:tc>
                <a:tc>
                  <a:txBody>
                    <a:bodyPr/>
                    <a:lstStyle/>
                    <a:p>
                      <a:pPr algn="ctr"/>
                      <a:r>
                        <a:rPr lang="en-US" dirty="0"/>
                        <a:t>19,7</a:t>
                      </a:r>
                    </a:p>
                  </a:txBody>
                  <a:tcPr/>
                </a:tc>
                <a:extLst>
                  <a:ext uri="{0D108BD9-81ED-4DB2-BD59-A6C34878D82A}">
                    <a16:rowId xmlns:a16="http://schemas.microsoft.com/office/drawing/2014/main" val="514555749"/>
                  </a:ext>
                </a:extLst>
              </a:tr>
              <a:tr h="370840">
                <a:tc>
                  <a:txBody>
                    <a:bodyPr/>
                    <a:lstStyle/>
                    <a:p>
                      <a:r>
                        <a:rPr lang="en-US" dirty="0"/>
                        <a:t>Denmark</a:t>
                      </a:r>
                    </a:p>
                  </a:txBody>
                  <a:tcPr/>
                </a:tc>
                <a:tc>
                  <a:txBody>
                    <a:bodyPr/>
                    <a:lstStyle/>
                    <a:p>
                      <a:pPr algn="ctr"/>
                      <a:r>
                        <a:rPr lang="en-US" dirty="0"/>
                        <a:t>5,831</a:t>
                      </a:r>
                    </a:p>
                  </a:txBody>
                  <a:tcPr/>
                </a:tc>
                <a:tc>
                  <a:txBody>
                    <a:bodyPr/>
                    <a:lstStyle/>
                    <a:p>
                      <a:pPr algn="ctr"/>
                      <a:r>
                        <a:rPr lang="en-US" dirty="0"/>
                        <a:t>163</a:t>
                      </a:r>
                    </a:p>
                  </a:txBody>
                  <a:tcPr/>
                </a:tc>
                <a:tc>
                  <a:txBody>
                    <a:bodyPr/>
                    <a:lstStyle/>
                    <a:p>
                      <a:pPr algn="ctr"/>
                      <a:r>
                        <a:rPr lang="en-US" dirty="0"/>
                        <a:t>27,95</a:t>
                      </a:r>
                    </a:p>
                  </a:txBody>
                  <a:tcPr/>
                </a:tc>
                <a:extLst>
                  <a:ext uri="{0D108BD9-81ED-4DB2-BD59-A6C34878D82A}">
                    <a16:rowId xmlns:a16="http://schemas.microsoft.com/office/drawing/2014/main" val="233341229"/>
                  </a:ext>
                </a:extLst>
              </a:tr>
              <a:tr h="370840">
                <a:tc>
                  <a:txBody>
                    <a:bodyPr/>
                    <a:lstStyle/>
                    <a:p>
                      <a:r>
                        <a:rPr lang="en-US" dirty="0"/>
                        <a:t>Finland</a:t>
                      </a:r>
                    </a:p>
                  </a:txBody>
                  <a:tcPr/>
                </a:tc>
                <a:tc>
                  <a:txBody>
                    <a:bodyPr/>
                    <a:lstStyle/>
                    <a:p>
                      <a:pPr algn="ctr"/>
                      <a:r>
                        <a:rPr lang="en-US" dirty="0"/>
                        <a:t>5,531</a:t>
                      </a:r>
                    </a:p>
                  </a:txBody>
                  <a:tcPr/>
                </a:tc>
                <a:tc>
                  <a:txBody>
                    <a:bodyPr/>
                    <a:lstStyle/>
                    <a:p>
                      <a:pPr algn="ctr"/>
                      <a:r>
                        <a:rPr lang="en-US" dirty="0"/>
                        <a:t>222</a:t>
                      </a:r>
                    </a:p>
                  </a:txBody>
                  <a:tcPr/>
                </a:tc>
                <a:tc>
                  <a:txBody>
                    <a:bodyPr/>
                    <a:lstStyle/>
                    <a:p>
                      <a:pPr algn="ctr"/>
                      <a:r>
                        <a:rPr lang="en-US" dirty="0"/>
                        <a:t>38,1</a:t>
                      </a:r>
                    </a:p>
                  </a:txBody>
                  <a:tcPr/>
                </a:tc>
                <a:extLst>
                  <a:ext uri="{0D108BD9-81ED-4DB2-BD59-A6C34878D82A}">
                    <a16:rowId xmlns:a16="http://schemas.microsoft.com/office/drawing/2014/main" val="1204893064"/>
                  </a:ext>
                </a:extLst>
              </a:tr>
              <a:tr h="370840">
                <a:tc>
                  <a:txBody>
                    <a:bodyPr/>
                    <a:lstStyle/>
                    <a:p>
                      <a:r>
                        <a:rPr lang="en-US" dirty="0"/>
                        <a:t>Estonia</a:t>
                      </a:r>
                    </a:p>
                  </a:txBody>
                  <a:tcPr/>
                </a:tc>
                <a:tc>
                  <a:txBody>
                    <a:bodyPr/>
                    <a:lstStyle/>
                    <a:p>
                      <a:pPr algn="ctr"/>
                      <a:r>
                        <a:rPr lang="en-US" dirty="0"/>
                        <a:t>1,331</a:t>
                      </a:r>
                    </a:p>
                  </a:txBody>
                  <a:tcPr/>
                </a:tc>
                <a:tc>
                  <a:txBody>
                    <a:bodyPr/>
                    <a:lstStyle/>
                    <a:p>
                      <a:pPr algn="ctr"/>
                      <a:r>
                        <a:rPr lang="en-US" dirty="0"/>
                        <a:t>60</a:t>
                      </a:r>
                    </a:p>
                  </a:txBody>
                  <a:tcPr/>
                </a:tc>
                <a:tc>
                  <a:txBody>
                    <a:bodyPr/>
                    <a:lstStyle/>
                    <a:p>
                      <a:pPr algn="ctr"/>
                      <a:r>
                        <a:rPr lang="en-US" dirty="0"/>
                        <a:t>45,0</a:t>
                      </a:r>
                    </a:p>
                  </a:txBody>
                  <a:tcPr/>
                </a:tc>
                <a:extLst>
                  <a:ext uri="{0D108BD9-81ED-4DB2-BD59-A6C34878D82A}">
                    <a16:rowId xmlns:a16="http://schemas.microsoft.com/office/drawing/2014/main" val="1555586052"/>
                  </a:ext>
                </a:extLst>
              </a:tr>
              <a:tr h="370840">
                <a:tc>
                  <a:txBody>
                    <a:bodyPr/>
                    <a:lstStyle/>
                    <a:p>
                      <a:r>
                        <a:rPr lang="en-US" dirty="0"/>
                        <a:t>Latvia</a:t>
                      </a:r>
                    </a:p>
                  </a:txBody>
                  <a:tcPr/>
                </a:tc>
                <a:tc>
                  <a:txBody>
                    <a:bodyPr/>
                    <a:lstStyle/>
                    <a:p>
                      <a:pPr algn="ctr"/>
                      <a:r>
                        <a:rPr lang="en-US" dirty="0"/>
                        <a:t>1,902</a:t>
                      </a:r>
                    </a:p>
                  </a:txBody>
                  <a:tcPr/>
                </a:tc>
                <a:tc>
                  <a:txBody>
                    <a:bodyPr/>
                    <a:lstStyle/>
                    <a:p>
                      <a:pPr algn="ctr"/>
                      <a:r>
                        <a:rPr lang="en-US" dirty="0"/>
                        <a:t>139</a:t>
                      </a:r>
                    </a:p>
                  </a:txBody>
                  <a:tcPr/>
                </a:tc>
                <a:tc>
                  <a:txBody>
                    <a:bodyPr/>
                    <a:lstStyle/>
                    <a:p>
                      <a:pPr algn="ctr"/>
                      <a:r>
                        <a:rPr lang="en-US" dirty="0"/>
                        <a:t>73,1</a:t>
                      </a:r>
                    </a:p>
                  </a:txBody>
                  <a:tcPr/>
                </a:tc>
                <a:extLst>
                  <a:ext uri="{0D108BD9-81ED-4DB2-BD59-A6C34878D82A}">
                    <a16:rowId xmlns:a16="http://schemas.microsoft.com/office/drawing/2014/main" val="142252011"/>
                  </a:ext>
                </a:extLst>
              </a:tr>
              <a:tr h="370840">
                <a:tc>
                  <a:txBody>
                    <a:bodyPr/>
                    <a:lstStyle/>
                    <a:p>
                      <a:r>
                        <a:rPr lang="en-US"/>
                        <a:t>Lithuania</a:t>
                      </a:r>
                    </a:p>
                  </a:txBody>
                  <a:tcPr/>
                </a:tc>
                <a:tc>
                  <a:txBody>
                    <a:bodyPr/>
                    <a:lstStyle/>
                    <a:p>
                      <a:pPr algn="ctr"/>
                      <a:r>
                        <a:rPr lang="en-US" dirty="0"/>
                        <a:t>2,795</a:t>
                      </a:r>
                    </a:p>
                  </a:txBody>
                  <a:tcPr/>
                </a:tc>
                <a:tc>
                  <a:txBody>
                    <a:bodyPr/>
                    <a:lstStyle/>
                    <a:p>
                      <a:pPr algn="ctr"/>
                      <a:r>
                        <a:rPr lang="en-US" dirty="0"/>
                        <a:t>175</a:t>
                      </a:r>
                    </a:p>
                  </a:txBody>
                  <a:tcPr/>
                </a:tc>
                <a:tc>
                  <a:txBody>
                    <a:bodyPr/>
                    <a:lstStyle/>
                    <a:p>
                      <a:pPr algn="ctr"/>
                      <a:r>
                        <a:rPr lang="en-US" dirty="0"/>
                        <a:t>62,6</a:t>
                      </a:r>
                    </a:p>
                  </a:txBody>
                  <a:tcPr/>
                </a:tc>
                <a:extLst>
                  <a:ext uri="{0D108BD9-81ED-4DB2-BD59-A6C34878D82A}">
                    <a16:rowId xmlns:a16="http://schemas.microsoft.com/office/drawing/2014/main" val="1626983442"/>
                  </a:ext>
                </a:extLst>
              </a:tr>
            </a:tbl>
          </a:graphicData>
        </a:graphic>
      </p:graphicFrame>
    </p:spTree>
    <p:extLst>
      <p:ext uri="{BB962C8B-B14F-4D97-AF65-F5344CB8AC3E}">
        <p14:creationId xmlns:p14="http://schemas.microsoft.com/office/powerpoint/2010/main" val="364122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548" y="149728"/>
            <a:ext cx="1029815" cy="955909"/>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485" y="466316"/>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9DC57EC-02D9-4EFA-A20E-8F083DCE931F}"/>
              </a:ext>
            </a:extLst>
          </p:cNvPr>
          <p:cNvSpPr txBox="1"/>
          <p:nvPr/>
        </p:nvSpPr>
        <p:spPr>
          <a:xfrm>
            <a:off x="2760827" y="91179"/>
            <a:ext cx="7121912" cy="1938992"/>
          </a:xfrm>
          <a:prstGeom prst="rect">
            <a:avLst/>
          </a:prstGeom>
          <a:noFill/>
        </p:spPr>
        <p:txBody>
          <a:bodyPr wrap="square" rtlCol="0">
            <a:spAutoFit/>
          </a:bodyPr>
          <a:lstStyle/>
          <a:p>
            <a:r>
              <a:rPr lang="en-US" sz="2400" dirty="0">
                <a:solidFill>
                  <a:srgbClr val="00B050"/>
                </a:solidFill>
                <a:latin typeface="Arial Black" panose="020B0A04020102020204" pitchFamily="34" charset="0"/>
              </a:rPr>
              <a:t>Current state of traffic safety work in Sweden</a:t>
            </a:r>
            <a:endParaRPr lang="en-US" dirty="0">
              <a:latin typeface="Arial Nova Light" panose="020B0604020202020204" pitchFamily="34" charset="0"/>
            </a:endParaRPr>
          </a:p>
          <a:p>
            <a:r>
              <a:rPr lang="en-US" dirty="0">
                <a:latin typeface="Arial Nova Light" panose="020B0604020202020204" pitchFamily="34" charset="0"/>
              </a:rPr>
              <a:t>Following slides are designed using following reference material: </a:t>
            </a:r>
            <a:r>
              <a:rPr lang="en-US" i="1" dirty="0"/>
              <a:t>Renewed Commitment to Vision Zero Intensified efforts for transport safety in Sweden. </a:t>
            </a:r>
          </a:p>
          <a:p>
            <a:endParaRPr lang="en-US" dirty="0">
              <a:latin typeface="Arial Nova Light" panose="020B0604020202020204" pitchFamily="34" charset="0"/>
            </a:endParaRPr>
          </a:p>
        </p:txBody>
      </p:sp>
      <p:sp>
        <p:nvSpPr>
          <p:cNvPr id="2" name="TextBox 1">
            <a:extLst>
              <a:ext uri="{FF2B5EF4-FFF2-40B4-BE49-F238E27FC236}">
                <a16:creationId xmlns:a16="http://schemas.microsoft.com/office/drawing/2014/main" id="{4C938346-9177-4F22-B828-92A0C3F4D51D}"/>
              </a:ext>
            </a:extLst>
          </p:cNvPr>
          <p:cNvSpPr txBox="1"/>
          <p:nvPr/>
        </p:nvSpPr>
        <p:spPr>
          <a:xfrm>
            <a:off x="92788" y="1801323"/>
            <a:ext cx="11879766" cy="4062651"/>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dirty="0">
                <a:latin typeface="Arial" panose="020B0604020202020204" pitchFamily="34" charset="0"/>
                <a:cs typeface="Arial" panose="020B0604020202020204" pitchFamily="34" charset="0"/>
              </a:rPr>
              <a:t>Swedish transport safety regulations primarily impose standards on entities that use the infrastructure. This is accomplished in the form of traffic rules, standards applicable to operators/ drivers and the design of road vehicles. These rules are usually based on international provisions drafted within various global or regional UN bodies for road transport. </a:t>
            </a:r>
          </a:p>
          <a:p>
            <a:pPr marL="285750" indent="-285750" algn="just">
              <a:buFont typeface="Wingdings" panose="05000000000000000000" pitchFamily="2" charset="2"/>
              <a:buChar char="Ø"/>
            </a:pPr>
            <a:r>
              <a:rPr lang="en-US" sz="2000" dirty="0">
                <a:latin typeface="Arial" panose="020B0604020202020204" pitchFamily="34" charset="0"/>
                <a:cs typeface="Arial" panose="020B0604020202020204" pitchFamily="34" charset="0"/>
              </a:rPr>
              <a:t>Most provisions, and this applies to all modes of transport, are the result of ongoing national and international discussion and development of transport safety issues.. Provisions exist to a certain extent that govern responsibility for the infrastructure and its design. </a:t>
            </a:r>
          </a:p>
          <a:p>
            <a:pPr marL="285750" indent="-285750" algn="just">
              <a:buFont typeface="Wingdings" panose="05000000000000000000" pitchFamily="2" charset="2"/>
              <a:buChar char="Ø"/>
            </a:pPr>
            <a:r>
              <a:rPr lang="en-US" sz="2000" dirty="0">
                <a:latin typeface="Arial" panose="020B0604020202020204" pitchFamily="34" charset="0"/>
                <a:cs typeface="Arial" panose="020B0604020202020204" pitchFamily="34" charset="0"/>
              </a:rPr>
              <a:t>These rules are based only partially on international rules or EU law. The design of infrastructure from a transport safety perspective is controlled both by concrete provisions on design standards as well as considerations of a more political nature. </a:t>
            </a:r>
          </a:p>
          <a:p>
            <a:pPr marL="285750" indent="-285750" algn="just">
              <a:buFont typeface="Wingdings" panose="05000000000000000000" pitchFamily="2" charset="2"/>
              <a:buChar char="Ø"/>
            </a:pPr>
            <a:r>
              <a:rPr lang="en-US" sz="2000" dirty="0">
                <a:latin typeface="Arial" panose="020B0604020202020204" pitchFamily="34" charset="0"/>
                <a:cs typeface="Arial" panose="020B0604020202020204" pitchFamily="34" charset="0"/>
              </a:rPr>
              <a:t>The responsibility for ensuring that transport users and operators comply with the rules is assigned mainly to the Swedish Transport Agency, which is the central supervisory authority for transport.</a:t>
            </a:r>
          </a:p>
          <a:p>
            <a:pPr marL="342900" indent="-342900" algn="just">
              <a:buAutoNum type="arabicPeriod"/>
            </a:pPr>
            <a:endParaRPr lang="en-US" dirty="0"/>
          </a:p>
        </p:txBody>
      </p:sp>
    </p:spTree>
    <p:extLst>
      <p:ext uri="{BB962C8B-B14F-4D97-AF65-F5344CB8AC3E}">
        <p14:creationId xmlns:p14="http://schemas.microsoft.com/office/powerpoint/2010/main" val="268429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548" y="149728"/>
            <a:ext cx="1029815" cy="955909"/>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485" y="466316"/>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4EE493B-3895-4581-BC80-605795A6139C}"/>
              </a:ext>
            </a:extLst>
          </p:cNvPr>
          <p:cNvSpPr txBox="1"/>
          <p:nvPr/>
        </p:nvSpPr>
        <p:spPr>
          <a:xfrm>
            <a:off x="289932" y="1017038"/>
            <a:ext cx="11701346" cy="4801314"/>
          </a:xfrm>
          <a:prstGeom prst="rect">
            <a:avLst/>
          </a:prstGeom>
          <a:noFill/>
        </p:spPr>
        <p:txBody>
          <a:bodyPr wrap="square" rtlCol="0">
            <a:spAutoFit/>
          </a:bodyPr>
          <a:lstStyle/>
          <a:p>
            <a:r>
              <a:rPr lang="en-US" sz="2800" dirty="0">
                <a:solidFill>
                  <a:srgbClr val="00B050"/>
                </a:solidFill>
              </a:rPr>
              <a:t>Operational traffic safety work and cooperation</a:t>
            </a:r>
          </a:p>
          <a:p>
            <a:endParaRPr lang="en-US" dirty="0"/>
          </a:p>
          <a:p>
            <a:pPr marL="285750" indent="-285750">
              <a:buFont typeface="Wingdings" panose="05000000000000000000" pitchFamily="2" charset="2"/>
              <a:buChar char="Ø"/>
            </a:pPr>
            <a:r>
              <a:rPr lang="en-US" sz="2000" dirty="0"/>
              <a:t>Operational transport safety work is carried out within the existing regulatory framework. There are many operational processes that are contributing to reducing the number of women and men who are killed or seriously injured in traffic. The greatest breadth in these initiatives is probably in the area of road transport, which is where the number and variety of actors and transport users is greatest. </a:t>
            </a:r>
          </a:p>
          <a:p>
            <a:endParaRPr lang="en-US" sz="2000" dirty="0"/>
          </a:p>
          <a:p>
            <a:pPr marL="285750" indent="-285750">
              <a:buFont typeface="Wingdings" panose="05000000000000000000" pitchFamily="2" charset="2"/>
              <a:buChar char="Ø"/>
            </a:pPr>
            <a:r>
              <a:rPr lang="en-US" sz="2000" dirty="0"/>
              <a:t>Examples of significant initiatives include efforts by vehicle manufacturers and industry to create new products for safer traffic, insurance companies, civil society organizations and voluntary forces that are contributing with important traffic safety information, as well as industry organizations engaged in ambitious and systematic efforts to improve road safety. Cooperation</a:t>
            </a:r>
          </a:p>
          <a:p>
            <a:endParaRPr lang="en-US" sz="2000" dirty="0"/>
          </a:p>
          <a:p>
            <a:pPr marL="285750" indent="-285750">
              <a:buFont typeface="Wingdings" panose="05000000000000000000" pitchFamily="2" charset="2"/>
              <a:buChar char="Ø"/>
            </a:pPr>
            <a:r>
              <a:rPr lang="en-US" sz="2000" dirty="0"/>
              <a:t>Cooperation is essential to successful safety improvement. Although no single agency or organization has overall responsibility for leading and coordinating transport safety work, cooperation takes place today in various groups organized according to mode of transport.</a:t>
            </a:r>
          </a:p>
        </p:txBody>
      </p:sp>
    </p:spTree>
    <p:extLst>
      <p:ext uri="{BB962C8B-B14F-4D97-AF65-F5344CB8AC3E}">
        <p14:creationId xmlns:p14="http://schemas.microsoft.com/office/powerpoint/2010/main" val="2445885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548" y="149728"/>
            <a:ext cx="1029815" cy="955909"/>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485" y="466316"/>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E02808D-D192-4471-A8F7-E86DBBA5F468}"/>
              </a:ext>
            </a:extLst>
          </p:cNvPr>
          <p:cNvSpPr txBox="1"/>
          <p:nvPr/>
        </p:nvSpPr>
        <p:spPr>
          <a:xfrm>
            <a:off x="3097728" y="263109"/>
            <a:ext cx="5121210" cy="461665"/>
          </a:xfrm>
          <a:prstGeom prst="rect">
            <a:avLst/>
          </a:prstGeom>
          <a:noFill/>
        </p:spPr>
        <p:txBody>
          <a:bodyPr wrap="none" rtlCol="0">
            <a:spAutoFit/>
          </a:bodyPr>
          <a:lstStyle/>
          <a:p>
            <a:r>
              <a:rPr lang="en-US" sz="2400" dirty="0">
                <a:solidFill>
                  <a:srgbClr val="00B050"/>
                </a:solidFill>
                <a:latin typeface="Arial Black" panose="020B0A04020102020204" pitchFamily="34" charset="0"/>
              </a:rPr>
              <a:t>Challenges and opportunities</a:t>
            </a:r>
          </a:p>
        </p:txBody>
      </p:sp>
      <p:sp>
        <p:nvSpPr>
          <p:cNvPr id="3" name="TextBox 2">
            <a:extLst>
              <a:ext uri="{FF2B5EF4-FFF2-40B4-BE49-F238E27FC236}">
                <a16:creationId xmlns:a16="http://schemas.microsoft.com/office/drawing/2014/main" id="{E9758FCF-9EAC-47BA-96E9-197C477BEAA6}"/>
              </a:ext>
            </a:extLst>
          </p:cNvPr>
          <p:cNvSpPr txBox="1"/>
          <p:nvPr/>
        </p:nvSpPr>
        <p:spPr>
          <a:xfrm>
            <a:off x="267630" y="879378"/>
            <a:ext cx="11612136" cy="5293757"/>
          </a:xfrm>
          <a:prstGeom prst="rect">
            <a:avLst/>
          </a:prstGeom>
          <a:noFill/>
        </p:spPr>
        <p:txBody>
          <a:bodyPr wrap="square" rtlCol="0">
            <a:spAutoFit/>
          </a:bodyPr>
          <a:lstStyle/>
          <a:p>
            <a:pPr marL="285750" indent="-285750">
              <a:buFont typeface="Wingdings" panose="05000000000000000000" pitchFamily="2" charset="2"/>
              <a:buChar char="Ø"/>
            </a:pPr>
            <a:r>
              <a:rPr lang="en-US" sz="2000" dirty="0"/>
              <a:t>Road transport safety trends and challenges</a:t>
            </a:r>
          </a:p>
          <a:p>
            <a:pPr marL="285750" indent="-285750">
              <a:buFont typeface="Wingdings" panose="05000000000000000000" pitchFamily="2" charset="2"/>
              <a:buChar char="Ø"/>
            </a:pPr>
            <a:endParaRPr lang="en-US" sz="2000" dirty="0"/>
          </a:p>
          <a:p>
            <a:pPr marL="742950" lvl="1" indent="-285750">
              <a:buFont typeface="Wingdings" panose="05000000000000000000" pitchFamily="2" charset="2"/>
              <a:buChar char="§"/>
            </a:pPr>
            <a:r>
              <a:rPr lang="en-US" sz="2000" dirty="0"/>
              <a:t>Over time, there has been a significant decline in the number of road deaths. Since the turn of the millennium, the number of fatalities in road traffic has decreased from 591 (2000) to 204 (2020). Nevertheless, the number of fatalities in road traffic accidents seems to have levelled off in recent years.</a:t>
            </a:r>
          </a:p>
          <a:p>
            <a:pPr marL="742950" lvl="1" indent="-285750">
              <a:buFont typeface="Wingdings" panose="05000000000000000000" pitchFamily="2" charset="2"/>
              <a:buChar char="§"/>
            </a:pPr>
            <a:r>
              <a:rPr lang="en-US" sz="2000" dirty="0"/>
              <a:t>About 60 per cent of fatalities are motorists , which is also the category in which there has been the greatest decline in the number of fatalities during the last ten years. </a:t>
            </a:r>
          </a:p>
          <a:p>
            <a:pPr marL="742950" lvl="1" indent="-285750">
              <a:buFont typeface="Wingdings" panose="05000000000000000000" pitchFamily="2" charset="2"/>
              <a:buChar char="§"/>
            </a:pPr>
            <a:r>
              <a:rPr lang="en-US" sz="2000" dirty="0"/>
              <a:t>About 10 per cent of people killed in road traffic accidents are cyclists. </a:t>
            </a:r>
          </a:p>
          <a:p>
            <a:pPr marL="742950" lvl="1" indent="-285750">
              <a:buFont typeface="Wingdings" panose="05000000000000000000" pitchFamily="2" charset="2"/>
              <a:buChar char="§"/>
            </a:pPr>
            <a:r>
              <a:rPr lang="en-US" sz="2000" dirty="0"/>
              <a:t>About 10-15 per cent of all road traffic deaths are pedestrians killed in collisions with motor vehicles. The number of cyclists and pedestrians killed has declined in the last ten years, but not as much as the number of motorists killed. </a:t>
            </a:r>
          </a:p>
          <a:p>
            <a:pPr marL="742950" lvl="1" indent="-285750">
              <a:buFont typeface="Wingdings" panose="05000000000000000000" pitchFamily="2" charset="2"/>
              <a:buChar char="§"/>
            </a:pPr>
            <a:r>
              <a:rPr lang="en-US" sz="2000" dirty="0"/>
              <a:t>The areas where continued improvement is required are compliance with speed limits and the share of traffic volume with sober drivers. The number of persons fatalities in alcohol-related fatal accidents has increased in the last two years and this group makes up almost one quarter of all people killed in road traffic</a:t>
            </a:r>
          </a:p>
          <a:p>
            <a:pPr lvl="1"/>
            <a:endParaRPr lang="en-US" dirty="0"/>
          </a:p>
        </p:txBody>
      </p:sp>
    </p:spTree>
    <p:extLst>
      <p:ext uri="{BB962C8B-B14F-4D97-AF65-F5344CB8AC3E}">
        <p14:creationId xmlns:p14="http://schemas.microsoft.com/office/powerpoint/2010/main" val="4267564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548" y="149728"/>
            <a:ext cx="1029815" cy="955909"/>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485" y="466316"/>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7587A2A-CE0A-4D29-A62E-648D044D7C60}"/>
              </a:ext>
            </a:extLst>
          </p:cNvPr>
          <p:cNvSpPr txBox="1"/>
          <p:nvPr/>
        </p:nvSpPr>
        <p:spPr>
          <a:xfrm>
            <a:off x="141249" y="947114"/>
            <a:ext cx="11983844" cy="5016758"/>
          </a:xfrm>
          <a:prstGeom prst="rect">
            <a:avLst/>
          </a:prstGeom>
          <a:noFill/>
        </p:spPr>
        <p:txBody>
          <a:bodyPr wrap="square">
            <a:spAutoFit/>
          </a:bodyPr>
          <a:lstStyle/>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External factors.</a:t>
            </a:r>
          </a:p>
          <a:p>
            <a:pPr marL="742950" lvl="1" indent="-285750">
              <a:buFont typeface="Wingdings" panose="05000000000000000000" pitchFamily="2" charset="2"/>
              <a:buChar char="§"/>
            </a:pPr>
            <a:r>
              <a:rPr lang="en-US" sz="2000" dirty="0">
                <a:latin typeface="Arial" panose="020B0604020202020204" pitchFamily="34" charset="0"/>
                <a:cs typeface="Arial" panose="020B0604020202020204" pitchFamily="34" charset="0"/>
              </a:rPr>
              <a:t>Several factors and measures have indirect impact on transport safety. For example, traffic volume and composition is affected by regulations and steering mechanisms from areas other than transport. The economy, demographic trends and weather conditions also affect traffic and transport safety.</a:t>
            </a: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Road infrastructure. </a:t>
            </a:r>
          </a:p>
          <a:p>
            <a:pPr marL="742950" lvl="1" indent="-285750">
              <a:buFont typeface="Wingdings" panose="05000000000000000000" pitchFamily="2" charset="2"/>
              <a:buChar char="§"/>
            </a:pPr>
            <a:r>
              <a:rPr lang="en-US" sz="2000" dirty="0">
                <a:latin typeface="Arial" panose="020B0604020202020204" pitchFamily="34" charset="0"/>
                <a:cs typeface="Arial" panose="020B0604020202020204" pitchFamily="34" charset="0"/>
              </a:rPr>
              <a:t>The Transport Administration is responsible for long-term infrastructure planning for road. The municipalities are the infrastructure owners of municipal road networks and are responsible for present safety situation and development. There is also a very extensive network of private roads in Sweden.</a:t>
            </a: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Vehicles.</a:t>
            </a:r>
          </a:p>
          <a:p>
            <a:pPr marL="742950" lvl="1" indent="-285750">
              <a:buFont typeface="Wingdings" panose="05000000000000000000" pitchFamily="2" charset="2"/>
              <a:buChar char="§"/>
            </a:pPr>
            <a:r>
              <a:rPr lang="en-US" sz="2000" dirty="0">
                <a:latin typeface="Arial" panose="020B0604020202020204" pitchFamily="34" charset="0"/>
                <a:cs typeface="Arial" panose="020B0604020202020204" pitchFamily="34" charset="0"/>
              </a:rPr>
              <a:t>Road vehicle safety has been continuously improved, which has helped reduce fatalities and injuries in road traffic accidents. Today, many passive safety systems are common obligatory standards for all new cars. Several different active safety systems have also been introduced in new cars in recent decades and some components of this are standard in the modern cars. Modern fleet of road vehicles is safer. </a:t>
            </a:r>
          </a:p>
        </p:txBody>
      </p:sp>
    </p:spTree>
    <p:extLst>
      <p:ext uri="{BB962C8B-B14F-4D97-AF65-F5344CB8AC3E}">
        <p14:creationId xmlns:p14="http://schemas.microsoft.com/office/powerpoint/2010/main" val="3738742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4577" y="80489"/>
            <a:ext cx="5945607" cy="706090"/>
          </a:xfrm>
        </p:spPr>
        <p:txBody>
          <a:bodyPr>
            <a:noAutofit/>
          </a:bodyPr>
          <a:lstStyle/>
          <a:p>
            <a:r>
              <a:rPr lang="en-US" sz="2400" dirty="0">
                <a:solidFill>
                  <a:srgbClr val="00B050"/>
                </a:solidFill>
                <a:latin typeface="Arial Black" panose="020B0A04020102020204" pitchFamily="34" charset="0"/>
              </a:rPr>
              <a:t>Responsibility of road users</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A356481-3EB3-46A1-B84F-2AE354A20DCB}"/>
              </a:ext>
            </a:extLst>
          </p:cNvPr>
          <p:cNvSpPr txBox="1"/>
          <p:nvPr/>
        </p:nvSpPr>
        <p:spPr>
          <a:xfrm>
            <a:off x="156117" y="1720840"/>
            <a:ext cx="11671610" cy="2862322"/>
          </a:xfrm>
          <a:prstGeom prst="rect">
            <a:avLst/>
          </a:prstGeom>
          <a:noFill/>
        </p:spPr>
        <p:txBody>
          <a:bodyPr wrap="square">
            <a:spAutoFit/>
          </a:bodyPr>
          <a:lstStyle/>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Road transport differs from other modes of transport in that individual road users perform a large percentage of transports. People who operate motor vehicles on the roads gain access by holding a driving </a:t>
            </a:r>
            <a:r>
              <a:rPr lang="en-US" sz="2000" dirty="0" err="1">
                <a:latin typeface="Arial" panose="020B0604020202020204" pitchFamily="34" charset="0"/>
                <a:cs typeface="Arial" panose="020B0604020202020204" pitchFamily="34" charset="0"/>
              </a:rPr>
              <a:t>licence</a:t>
            </a:r>
            <a:r>
              <a:rPr lang="en-US" sz="2000" dirty="0">
                <a:latin typeface="Arial" panose="020B0604020202020204" pitchFamily="34" charset="0"/>
                <a:cs typeface="Arial" panose="020B0604020202020204" pitchFamily="34" charset="0"/>
              </a:rPr>
              <a:t> or operator’s permit that can be withdrawn for serious traffic violations or if the individual develops an illness that can have negative impact on his or her capacity to drive. </a:t>
            </a:r>
          </a:p>
          <a:p>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There are no access requirements to the transport system for pedestrians and cyclists. This points to the importance of clear road rules and good support for rule compliance provided by means of traffic environment design, education and information. It is also vital that people use good judgement. </a:t>
            </a:r>
          </a:p>
        </p:txBody>
      </p:sp>
    </p:spTree>
    <p:extLst>
      <p:ext uri="{BB962C8B-B14F-4D97-AF65-F5344CB8AC3E}">
        <p14:creationId xmlns:p14="http://schemas.microsoft.com/office/powerpoint/2010/main" val="16815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548" y="149728"/>
            <a:ext cx="1029815" cy="955909"/>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485" y="466316"/>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B446EF6-1CF8-4F36-94A2-7AF9DD678E46}"/>
              </a:ext>
            </a:extLst>
          </p:cNvPr>
          <p:cNvSpPr txBox="1"/>
          <p:nvPr/>
        </p:nvSpPr>
        <p:spPr>
          <a:xfrm>
            <a:off x="2493020" y="397128"/>
            <a:ext cx="7662024" cy="830997"/>
          </a:xfrm>
          <a:prstGeom prst="rect">
            <a:avLst/>
          </a:prstGeom>
          <a:noFill/>
        </p:spPr>
        <p:txBody>
          <a:bodyPr wrap="square" rtlCol="0">
            <a:spAutoFit/>
          </a:bodyPr>
          <a:lstStyle/>
          <a:p>
            <a:r>
              <a:rPr lang="en-US" sz="2400" dirty="0">
                <a:solidFill>
                  <a:srgbClr val="00B050"/>
                </a:solidFill>
                <a:latin typeface="Arial Black" panose="020B0A04020102020204" pitchFamily="34" charset="0"/>
              </a:rPr>
              <a:t>Directions of future traffic safety work in Sweden</a:t>
            </a:r>
          </a:p>
        </p:txBody>
      </p:sp>
      <p:sp>
        <p:nvSpPr>
          <p:cNvPr id="2" name="TextBox 1">
            <a:extLst>
              <a:ext uri="{FF2B5EF4-FFF2-40B4-BE49-F238E27FC236}">
                <a16:creationId xmlns:a16="http://schemas.microsoft.com/office/drawing/2014/main" id="{52FC6B94-9C06-4A8B-A7C6-ABDA6D8CD1F6}"/>
              </a:ext>
            </a:extLst>
          </p:cNvPr>
          <p:cNvSpPr txBox="1"/>
          <p:nvPr/>
        </p:nvSpPr>
        <p:spPr>
          <a:xfrm>
            <a:off x="297366" y="1576873"/>
            <a:ext cx="11790556" cy="4985980"/>
          </a:xfrm>
          <a:prstGeom prst="rect">
            <a:avLst/>
          </a:prstGeom>
          <a:noFill/>
        </p:spPr>
        <p:txBody>
          <a:bodyPr wrap="square" rtlCol="0">
            <a:spAutoFit/>
          </a:bodyPr>
          <a:lstStyle/>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Firmly establish and reinforce work that is already delivering results</a:t>
            </a:r>
          </a:p>
          <a:p>
            <a:pPr marL="742950" lvl="1" indent="-285750" algn="just">
              <a:buFont typeface="Wingdings" panose="05000000000000000000" pitchFamily="2" charset="2"/>
              <a:buChar char="§"/>
            </a:pPr>
            <a:r>
              <a:rPr lang="en-US" sz="2000" i="1" dirty="0">
                <a:latin typeface="Arial" panose="020B0604020202020204" pitchFamily="34" charset="0"/>
                <a:cs typeface="Arial" panose="020B0604020202020204" pitchFamily="34" charset="0"/>
              </a:rPr>
              <a:t>The Government welcomes the current development in which the work of operators </a:t>
            </a:r>
          </a:p>
          <a:p>
            <a:pPr lvl="1" algn="just"/>
            <a:r>
              <a:rPr lang="en-US" sz="2000" i="1" dirty="0">
                <a:latin typeface="Arial" panose="020B0604020202020204" pitchFamily="34" charset="0"/>
                <a:cs typeface="Arial" panose="020B0604020202020204" pitchFamily="34" charset="0"/>
              </a:rPr>
              <a:t>      to improve safety is an essential component of overall transport safety work and</a:t>
            </a:r>
          </a:p>
          <a:p>
            <a:pPr lvl="1" algn="just"/>
            <a:r>
              <a:rPr lang="en-US" sz="2000" i="1" dirty="0">
                <a:latin typeface="Arial" panose="020B0604020202020204" pitchFamily="34" charset="0"/>
                <a:cs typeface="Arial" panose="020B0604020202020204" pitchFamily="34" charset="0"/>
              </a:rPr>
              <a:t>      supervision is adapted accordingly. This approach is also regulated by law in the area of </a:t>
            </a:r>
          </a:p>
          <a:p>
            <a:pPr lvl="1" algn="just"/>
            <a:r>
              <a:rPr lang="en-US" sz="2000" i="1" dirty="0">
                <a:latin typeface="Arial" panose="020B0604020202020204" pitchFamily="34" charset="0"/>
                <a:cs typeface="Arial" panose="020B0604020202020204" pitchFamily="34" charset="0"/>
              </a:rPr>
              <a:t>      rail transport and the Government supports the effort to secure and improve these  activities.</a:t>
            </a:r>
          </a:p>
          <a:p>
            <a:pPr marL="285750" indent="-285750" algn="just">
              <a:buFont typeface="Wingdings" panose="05000000000000000000" pitchFamily="2" charset="2"/>
              <a:buChar char="Ø"/>
            </a:pPr>
            <a:endParaRPr lang="en-US" sz="2000" i="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Develop vehicle safety improvements, infrastructure safety improvements.</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Improve road safety for vulnerable road users.</a:t>
            </a:r>
          </a:p>
          <a:p>
            <a:pPr marL="742950" lvl="1" indent="-285750">
              <a:buFont typeface="Wingdings" panose="05000000000000000000" pitchFamily="2" charset="2"/>
              <a:buChar char="§"/>
            </a:pPr>
            <a:r>
              <a:rPr lang="en-US" sz="2000" i="1" dirty="0">
                <a:latin typeface="Arial" panose="020B0604020202020204" pitchFamily="34" charset="0"/>
                <a:cs typeface="Arial" panose="020B0604020202020204" pitchFamily="34" charset="0"/>
              </a:rPr>
              <a:t>The Government believes that transport safety work should clearly include efforts to create safe traffic environments for vulnerable road users, especially for men and women who are walking or cycling. Consequently, the design and maintenance of road infrastructure and traffic environments should be better  adapted to vulnerable road users. The continued contribution of the municipalities to this effort will be critical to its success.</a:t>
            </a:r>
          </a:p>
          <a:p>
            <a:pPr marL="742950" lvl="1" indent="-285750">
              <a:buFont typeface="Wingdings" panose="05000000000000000000" pitchFamily="2" charset="2"/>
              <a:buChar char="Ø"/>
            </a:pPr>
            <a:endParaRPr lang="en-US" sz="2000" i="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264237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0135" y="274638"/>
            <a:ext cx="3692165" cy="706090"/>
          </a:xfrm>
        </p:spPr>
        <p:txBody>
          <a:bodyPr>
            <a:normAutofit/>
          </a:bodyPr>
          <a:lstStyle/>
          <a:p>
            <a:r>
              <a:rPr lang="en-US" sz="2800" dirty="0">
                <a:solidFill>
                  <a:srgbClr val="00B050"/>
                </a:solidFill>
                <a:latin typeface="Arial Black" panose="020B0A04020102020204" pitchFamily="34" charset="0"/>
              </a:rPr>
              <a:t>Self assessment</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B1FF2FB-DF50-4A45-8EEF-43FDE1EC9920}"/>
              </a:ext>
            </a:extLst>
          </p:cNvPr>
          <p:cNvSpPr txBox="1"/>
          <p:nvPr/>
        </p:nvSpPr>
        <p:spPr>
          <a:xfrm>
            <a:off x="467825" y="1077048"/>
            <a:ext cx="10645696" cy="6093976"/>
          </a:xfrm>
          <a:prstGeom prst="rect">
            <a:avLst/>
          </a:prstGeom>
          <a:noFill/>
        </p:spPr>
        <p:txBody>
          <a:bodyPr wrap="square" rtlCol="0">
            <a:spAutoFit/>
          </a:bodyPr>
          <a:lstStyle/>
          <a:p>
            <a:pPr lvl="1"/>
            <a:r>
              <a:rPr lang="en-US" sz="2000" b="1" dirty="0">
                <a:latin typeface="Arial" panose="020B0604020202020204" pitchFamily="34" charset="0"/>
                <a:cs typeface="Arial" panose="020B0604020202020204" pitchFamily="34" charset="0"/>
              </a:rPr>
              <a:t>Themes for self assessment and final seminar discussions</a:t>
            </a:r>
          </a:p>
          <a:p>
            <a:pPr lvl="1"/>
            <a:endParaRPr lang="en-US" sz="2000" dirty="0">
              <a:latin typeface="Arial" panose="020B0604020202020204" pitchFamily="34" charset="0"/>
              <a:cs typeface="Arial" panose="020B0604020202020204" pitchFamily="34" charset="0"/>
            </a:endParaRPr>
          </a:p>
          <a:p>
            <a:pPr marL="742950" lvl="1" indent="-285750">
              <a:buFontTx/>
              <a:buChar char="-"/>
            </a:pPr>
            <a:r>
              <a:rPr lang="en-US" sz="2000" dirty="0">
                <a:latin typeface="Arial" panose="020B0604020202020204" pitchFamily="34" charset="0"/>
                <a:cs typeface="Arial" panose="020B0604020202020204" pitchFamily="34" charset="0"/>
              </a:rPr>
              <a:t>Tends of traffic safety situation in EU in general and differences between countries. Examples of best practices and countries with higher accident risk. </a:t>
            </a:r>
          </a:p>
          <a:p>
            <a:pPr marL="742950" lvl="1" indent="-285750">
              <a:buFontTx/>
              <a:buChar char="-"/>
            </a:pPr>
            <a:r>
              <a:rPr lang="en-US" sz="2000" dirty="0">
                <a:latin typeface="Arial" panose="020B0604020202020204" pitchFamily="34" charset="0"/>
                <a:cs typeface="Arial" panose="020B0604020202020204" pitchFamily="34" charset="0"/>
              </a:rPr>
              <a:t>EU vision and policy measures and tools for improving road traffic safety.</a:t>
            </a:r>
          </a:p>
          <a:p>
            <a:pPr marL="742950" lvl="1" indent="-285750">
              <a:buFontTx/>
              <a:buChar char="-"/>
            </a:pPr>
            <a:r>
              <a:rPr lang="en-US" sz="2000" dirty="0">
                <a:latin typeface="Arial" panose="020B0604020202020204" pitchFamily="34" charset="0"/>
                <a:cs typeface="Arial" panose="020B0604020202020204" pitchFamily="34" charset="0"/>
              </a:rPr>
              <a:t>Traffic safety development in Sweden, vision and midterm targets. Why Swedish current road traffic safety work presents the best practice.</a:t>
            </a:r>
          </a:p>
          <a:p>
            <a:pPr marL="742950" lvl="1" indent="-285750">
              <a:buFontTx/>
              <a:buChar char="-"/>
            </a:pPr>
            <a:r>
              <a:rPr lang="en-US" sz="2000" dirty="0">
                <a:latin typeface="Arial" panose="020B0604020202020204" pitchFamily="34" charset="0"/>
                <a:cs typeface="Arial" panose="020B0604020202020204" pitchFamily="34" charset="0"/>
              </a:rPr>
              <a:t>Short analytical overview of the operational traffic safety work in Sweden.</a:t>
            </a:r>
          </a:p>
          <a:p>
            <a:pPr marL="742950" lvl="1" indent="-285750">
              <a:buFontTx/>
              <a:buChar char="-"/>
            </a:pPr>
            <a:r>
              <a:rPr lang="en-US" sz="2000" dirty="0">
                <a:latin typeface="Arial" panose="020B0604020202020204" pitchFamily="34" charset="0"/>
                <a:cs typeface="Arial" panose="020B0604020202020204" pitchFamily="34" charset="0"/>
              </a:rPr>
              <a:t>Challenges and opportunities for traffic safety work in Sweden.</a:t>
            </a:r>
          </a:p>
          <a:p>
            <a:pPr marL="742950" lvl="1" indent="-285750">
              <a:buFontTx/>
              <a:buChar char="-"/>
            </a:pPr>
            <a:r>
              <a:rPr lang="en-US" sz="2000" dirty="0">
                <a:latin typeface="Arial" panose="020B0604020202020204" pitchFamily="34" charset="0"/>
                <a:cs typeface="Arial" panose="020B0604020202020204" pitchFamily="34" charset="0"/>
              </a:rPr>
              <a:t>Directions of future traffic safety work in Sweden. Analytical overview.</a:t>
            </a:r>
          </a:p>
          <a:p>
            <a:pPr marL="742950" lvl="1" indent="-285750">
              <a:buFontTx/>
              <a:buChar char="-"/>
            </a:pPr>
            <a:endParaRPr lang="en-US" sz="2000" dirty="0">
              <a:latin typeface="Arial" panose="020B0604020202020204" pitchFamily="34" charset="0"/>
              <a:cs typeface="Arial" panose="020B0604020202020204" pitchFamily="34" charset="0"/>
            </a:endParaRPr>
          </a:p>
          <a:p>
            <a:pPr marL="742950" lvl="1" indent="-285750">
              <a:buFontTx/>
              <a:buChar char="-"/>
            </a:pPr>
            <a:r>
              <a:rPr lang="en-US" sz="2000" dirty="0">
                <a:latin typeface="Arial" panose="020B0604020202020204" pitchFamily="34" charset="0"/>
                <a:cs typeface="Arial" panose="020B0604020202020204" pitchFamily="34" charset="0"/>
              </a:rPr>
              <a:t>Reference material for preparing review texts is presented on slide 3 of tis material.</a:t>
            </a:r>
          </a:p>
          <a:p>
            <a:pPr marL="742950" lvl="1" indent="-285750">
              <a:buFontTx/>
              <a:buChar char="-"/>
            </a:pPr>
            <a:endParaRPr lang="en-US" sz="20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Student will select the theme and prepare review on 2-3 A4 format pages.  </a:t>
            </a:r>
          </a:p>
          <a:p>
            <a:pPr marL="742950" lvl="1" indent="-285750">
              <a:buFontTx/>
              <a:buChar char="-"/>
            </a:pPr>
            <a:endParaRPr lang="en-US" sz="2000" dirty="0">
              <a:latin typeface="Arial" panose="020B0604020202020204" pitchFamily="34" charset="0"/>
              <a:cs typeface="Arial" panose="020B0604020202020204" pitchFamily="34" charset="0"/>
            </a:endParaRPr>
          </a:p>
          <a:p>
            <a:pPr marL="742950" lvl="1" indent="-285750">
              <a:buFontTx/>
              <a:buChar char="-"/>
            </a:pPr>
            <a:endParaRPr lang="en-US" dirty="0"/>
          </a:p>
          <a:p>
            <a:pPr lvl="1"/>
            <a:endParaRPr lang="en-US" dirty="0"/>
          </a:p>
          <a:p>
            <a:pPr marL="742950" lvl="1" indent="-285750">
              <a:buFontTx/>
              <a:buChar char="-"/>
            </a:pPr>
            <a:endParaRPr lang="en-US" dirty="0"/>
          </a:p>
          <a:p>
            <a:pPr marL="742950" lvl="1" indent="-285750">
              <a:buFontTx/>
              <a:buChar char="-"/>
            </a:pPr>
            <a:endParaRPr lang="en-US" dirty="0"/>
          </a:p>
          <a:p>
            <a:pPr lvl="1"/>
            <a:endParaRPr lang="en-US" dirty="0"/>
          </a:p>
        </p:txBody>
      </p:sp>
    </p:spTree>
    <p:extLst>
      <p:ext uri="{BB962C8B-B14F-4D97-AF65-F5344CB8AC3E}">
        <p14:creationId xmlns:p14="http://schemas.microsoft.com/office/powerpoint/2010/main" val="2131898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996" y="2868449"/>
            <a:ext cx="7906007" cy="769441"/>
          </a:xfrm>
          <a:prstGeom prst="rect">
            <a:avLst/>
          </a:prstGeom>
        </p:spPr>
        <p:txBody>
          <a:bodyPr wrap="square">
            <a:spAutoFit/>
          </a:bodyPr>
          <a:lstStyle/>
          <a:p>
            <a:pPr algn="ctr"/>
            <a:r>
              <a:rPr lang="et-EE" sz="4400" b="1" dirty="0"/>
              <a:t>Thank you for your attention!</a:t>
            </a:r>
            <a:endParaRPr lang="fi-FI" sz="4400" b="1" dirty="0"/>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548" y="149728"/>
            <a:ext cx="1029815" cy="955909"/>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485" y="466316"/>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BFA1F526-5E34-4986-8A9B-1D54518531A8}"/>
              </a:ext>
            </a:extLst>
          </p:cNvPr>
          <p:cNvSpPr txBox="1"/>
          <p:nvPr/>
        </p:nvSpPr>
        <p:spPr>
          <a:xfrm>
            <a:off x="1593130" y="5457684"/>
            <a:ext cx="9879291" cy="338554"/>
          </a:xfrm>
          <a:prstGeom prst="rect">
            <a:avLst/>
          </a:prstGeom>
          <a:noFill/>
        </p:spPr>
        <p:txBody>
          <a:bodyPr wrap="square">
            <a:spAutoFit/>
          </a:bodyPr>
          <a:lstStyle/>
          <a:p>
            <a:r>
              <a:rPr lang="en-US" sz="1600" dirty="0"/>
              <a:t>Interreg Central Baltic Project: </a:t>
            </a:r>
            <a:r>
              <a:rPr lang="en-GB" sz="1600" dirty="0"/>
              <a:t>INTELTRANS – Intelligent Transport and Traffic Management study module</a:t>
            </a:r>
            <a:r>
              <a:rPr lang="et-EE" sz="1600" dirty="0"/>
              <a:t>.</a:t>
            </a:r>
          </a:p>
        </p:txBody>
      </p:sp>
    </p:spTree>
    <p:extLst>
      <p:ext uri="{BB962C8B-B14F-4D97-AF65-F5344CB8AC3E}">
        <p14:creationId xmlns:p14="http://schemas.microsoft.com/office/powerpoint/2010/main" val="2896684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835" y="274638"/>
            <a:ext cx="7806965" cy="706090"/>
          </a:xfrm>
        </p:spPr>
        <p:txBody>
          <a:bodyPr>
            <a:normAutofit/>
          </a:bodyPr>
          <a:lstStyle/>
          <a:p>
            <a:r>
              <a:rPr lang="en-US" sz="3600" b="1" dirty="0">
                <a:solidFill>
                  <a:srgbClr val="00B050"/>
                </a:solidFill>
              </a:rPr>
              <a:t>Zero vision in Europe and World</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0F2403-D2F8-4629-80C0-2F967023F8CC}"/>
              </a:ext>
            </a:extLst>
          </p:cNvPr>
          <p:cNvSpPr txBox="1"/>
          <p:nvPr/>
        </p:nvSpPr>
        <p:spPr>
          <a:xfrm>
            <a:off x="36844" y="1791785"/>
            <a:ext cx="12088249" cy="4708981"/>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Reference material 1:</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https://www.trafikverket.se/contentassets/82aa1db752b341cc8645603a27a2b9f9/matthew-baldwin-vision-zero-in-europe.pdf</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Reference material 2: </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Renewed Commitment to Vision Zero Intensified efforts for transport safety in Sweden</a:t>
            </a:r>
          </a:p>
          <a:p>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Reference 3:</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hlinkClick r:id="rId8"/>
              </a:rPr>
              <a:t>https://www.trafikverket.se/en/startpage/operations/Operations-road/vision-zero-academy/Publications-related-to-Vision-Zero/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Reference 4:</a:t>
            </a:r>
          </a:p>
          <a:p>
            <a:r>
              <a:rPr lang="en-US" sz="2000" dirty="0">
                <a:latin typeface="Times New Roman" panose="02020603050405020304" pitchFamily="18" charset="0"/>
                <a:ea typeface="Calibri" panose="020F0502020204030204" pitchFamily="34" charset="0"/>
                <a:cs typeface="Times New Roman" panose="02020603050405020304" pitchFamily="18" charset="0"/>
              </a:rPr>
              <a:t>European Transport Safety Council ETSC</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European death in the European Union – latest data</a:t>
            </a:r>
          </a:p>
          <a:p>
            <a:endParaRPr lang="en-US" sz="2000" dirty="0"/>
          </a:p>
        </p:txBody>
      </p:sp>
      <p:sp>
        <p:nvSpPr>
          <p:cNvPr id="5" name="TextBox 4">
            <a:extLst>
              <a:ext uri="{FF2B5EF4-FFF2-40B4-BE49-F238E27FC236}">
                <a16:creationId xmlns:a16="http://schemas.microsoft.com/office/drawing/2014/main" id="{14F08A0D-618C-4FC7-B8C2-610E11EDEEF7}"/>
              </a:ext>
            </a:extLst>
          </p:cNvPr>
          <p:cNvSpPr txBox="1"/>
          <p:nvPr/>
        </p:nvSpPr>
        <p:spPr>
          <a:xfrm>
            <a:off x="100035" y="1203584"/>
            <a:ext cx="12091965" cy="461665"/>
          </a:xfrm>
          <a:prstGeom prst="rect">
            <a:avLst/>
          </a:prstGeom>
          <a:noFill/>
        </p:spPr>
        <p:txBody>
          <a:bodyPr wrap="none" rtlCol="0">
            <a:spAutoFit/>
          </a:bodyPr>
          <a:lstStyle/>
          <a:p>
            <a:r>
              <a:rPr lang="en-US" sz="2400" dirty="0"/>
              <a:t>This is the second study material related to the best practice examples of traffic safety progress </a:t>
            </a:r>
          </a:p>
        </p:txBody>
      </p:sp>
    </p:spTree>
    <p:extLst>
      <p:ext uri="{BB962C8B-B14F-4D97-AF65-F5344CB8AC3E}">
        <p14:creationId xmlns:p14="http://schemas.microsoft.com/office/powerpoint/2010/main" val="2523071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1141" y="481169"/>
            <a:ext cx="3637130" cy="706090"/>
          </a:xfrm>
        </p:spPr>
        <p:txBody>
          <a:bodyPr>
            <a:noAutofit/>
          </a:bodyPr>
          <a:lstStyle/>
          <a:p>
            <a:r>
              <a:rPr lang="en-US" sz="3600" dirty="0">
                <a:solidFill>
                  <a:srgbClr val="92D050"/>
                </a:solidFill>
                <a:latin typeface="Arial Black" panose="020B0A04020102020204" pitchFamily="34" charset="0"/>
              </a:rPr>
              <a:t>Vision EU</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6339C2D-8986-4C77-AF06-5185AFBB8966}"/>
              </a:ext>
            </a:extLst>
          </p:cNvPr>
          <p:cNvSpPr txBox="1"/>
          <p:nvPr/>
        </p:nvSpPr>
        <p:spPr>
          <a:xfrm>
            <a:off x="364274" y="1382751"/>
            <a:ext cx="11619570" cy="3970318"/>
          </a:xfrm>
          <a:prstGeom prst="rect">
            <a:avLst/>
          </a:prstGeom>
          <a:noFill/>
        </p:spPr>
        <p:txBody>
          <a:bodyPr wrap="square">
            <a:spAutoFit/>
          </a:bodyPr>
          <a:lstStyle/>
          <a:p>
            <a:r>
              <a:rPr lang="en-US" sz="2800" i="1" dirty="0">
                <a:latin typeface="Arial" panose="020B0604020202020204" pitchFamily="34" charset="0"/>
                <a:cs typeface="Arial" panose="020B0604020202020204" pitchFamily="34" charset="0"/>
              </a:rPr>
              <a:t>Ref. Vision zero in Europe. Baldwin Matthew - European Coordinator</a:t>
            </a:r>
          </a:p>
          <a:p>
            <a:endParaRPr lang="en-US" sz="2800" dirty="0">
              <a:latin typeface="Arial" panose="020B0604020202020204" pitchFamily="34" charset="0"/>
              <a:cs typeface="Arial" panose="020B0604020202020204" pitchFamily="34" charset="0"/>
            </a:endParaRPr>
          </a:p>
          <a:p>
            <a:r>
              <a:rPr lang="en-US" sz="2800" dirty="0">
                <a:latin typeface="Arial Black" panose="020B0A04020102020204" pitchFamily="34" charset="0"/>
              </a:rPr>
              <a:t>Problem:</a:t>
            </a:r>
          </a:p>
          <a:p>
            <a:endParaRPr lang="en-US" sz="2800" dirty="0">
              <a:latin typeface="Arial Black" panose="020B0A04020102020204" pitchFamily="34" charset="0"/>
            </a:endParaRPr>
          </a:p>
          <a:p>
            <a:pPr marL="285750" indent="-285750">
              <a:buFont typeface="Wingdings" panose="05000000000000000000" pitchFamily="2" charset="2"/>
              <a:buChar char="Ø"/>
            </a:pPr>
            <a:r>
              <a:rPr lang="en-US" sz="2800" dirty="0">
                <a:latin typeface="Arial Black" panose="020B0A04020102020204" pitchFamily="34" charset="0"/>
              </a:rPr>
              <a:t>25.000 deaths in EU and 135.000 serious injuries </a:t>
            </a:r>
          </a:p>
          <a:p>
            <a:pPr marL="285750" indent="-285750">
              <a:buFont typeface="Wingdings" panose="05000000000000000000" pitchFamily="2" charset="2"/>
              <a:buChar char="Ø"/>
            </a:pPr>
            <a:r>
              <a:rPr lang="en-US" sz="2800" dirty="0">
                <a:latin typeface="Arial Black" panose="020B0A04020102020204" pitchFamily="34" charset="0"/>
              </a:rPr>
              <a:t>1.300.000 global deaths</a:t>
            </a:r>
          </a:p>
          <a:p>
            <a:pPr marL="285750" indent="-285750">
              <a:buFont typeface="Wingdings" panose="05000000000000000000" pitchFamily="2" charset="2"/>
              <a:buChar char="Ø"/>
            </a:pPr>
            <a:endParaRPr lang="en-US" sz="2800" dirty="0">
              <a:latin typeface="Arial Black" panose="020B0A04020102020204" pitchFamily="34" charset="0"/>
            </a:endParaRPr>
          </a:p>
          <a:p>
            <a:pPr marL="285750" indent="-285750">
              <a:buFont typeface="Wingdings" panose="05000000000000000000" pitchFamily="2" charset="2"/>
              <a:buChar char="Ø"/>
            </a:pPr>
            <a:r>
              <a:rPr lang="en-US" sz="2800" dirty="0">
                <a:latin typeface="Arial Black" panose="020B0A04020102020204" pitchFamily="34" charset="0"/>
              </a:rPr>
              <a:t>EU deaths per million from 1965 – present Down from more than 200/m to 50/m. That is target for EU.</a:t>
            </a:r>
          </a:p>
        </p:txBody>
      </p:sp>
    </p:spTree>
    <p:extLst>
      <p:ext uri="{BB962C8B-B14F-4D97-AF65-F5344CB8AC3E}">
        <p14:creationId xmlns:p14="http://schemas.microsoft.com/office/powerpoint/2010/main" val="3891977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9717" y="254849"/>
            <a:ext cx="8229600" cy="932410"/>
          </a:xfrm>
        </p:spPr>
        <p:txBody>
          <a:bodyPr>
            <a:noAutofit/>
          </a:bodyPr>
          <a:lstStyle/>
          <a:p>
            <a:r>
              <a:rPr lang="en-US" sz="3600" dirty="0">
                <a:solidFill>
                  <a:srgbClr val="00B050"/>
                </a:solidFill>
                <a:latin typeface="Arial Black" panose="020B0A04020102020204" pitchFamily="34" charset="0"/>
              </a:rPr>
              <a:t>Considerable differences in EU</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6A7B28F-5E9E-49B3-A0CC-AB7FDF9373E4}"/>
              </a:ext>
            </a:extLst>
          </p:cNvPr>
          <p:cNvSpPr txBox="1"/>
          <p:nvPr/>
        </p:nvSpPr>
        <p:spPr>
          <a:xfrm>
            <a:off x="163550" y="1278674"/>
            <a:ext cx="11916937" cy="4401205"/>
          </a:xfrm>
          <a:prstGeom prst="rect">
            <a:avLst/>
          </a:prstGeom>
          <a:noFill/>
        </p:spPr>
        <p:txBody>
          <a:bodyPr wrap="square" rtlCol="0">
            <a:spAutoFit/>
          </a:bodyPr>
          <a:lstStyle/>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There are considerable differences between EU member states. </a:t>
            </a:r>
          </a:p>
          <a:p>
            <a:pPr marL="285750" indent="-285750">
              <a:buFont typeface="Wingdings" panose="05000000000000000000" pitchFamily="2" charset="2"/>
              <a:buChar char="Ø"/>
            </a:pPr>
            <a:endParaRPr lang="en-US" sz="28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Values range from 21,6 deaths per million inhabitants (Sweden) to 96,0 (Romania).</a:t>
            </a:r>
          </a:p>
          <a:p>
            <a:pPr marL="285750" indent="-285750">
              <a:buFont typeface="Wingdings" panose="05000000000000000000" pitchFamily="2" charset="2"/>
              <a:buChar char="Ø"/>
            </a:pPr>
            <a:endParaRPr lang="en-US" sz="28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 These differences in mortality rates may reflect  a combination  of reasons. such as differences. </a:t>
            </a:r>
          </a:p>
          <a:p>
            <a:pPr marL="285750" indent="-285750">
              <a:buFont typeface="Wingdings" panose="05000000000000000000" pitchFamily="2" charset="2"/>
              <a:buChar char="Ø"/>
            </a:pPr>
            <a:endParaRPr lang="en-US" sz="28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Such as the safety level and age of vehicle stock, road design and enforcement of traffic rules in different countries.</a:t>
            </a:r>
          </a:p>
        </p:txBody>
      </p:sp>
    </p:spTree>
    <p:extLst>
      <p:ext uri="{BB962C8B-B14F-4D97-AF65-F5344CB8AC3E}">
        <p14:creationId xmlns:p14="http://schemas.microsoft.com/office/powerpoint/2010/main" val="422288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835" y="274638"/>
            <a:ext cx="8234820" cy="706090"/>
          </a:xfrm>
        </p:spPr>
        <p:txBody>
          <a:bodyPr>
            <a:noAutofit/>
          </a:bodyPr>
          <a:lstStyle/>
          <a:p>
            <a:r>
              <a:rPr lang="en-US" sz="3600" dirty="0">
                <a:solidFill>
                  <a:srgbClr val="00B050"/>
                </a:solidFill>
                <a:latin typeface="Arial Black" panose="020B0A04020102020204" pitchFamily="34" charset="0"/>
              </a:rPr>
              <a:t>EU instruments for road safety</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39B2697-FC2B-4D6C-8B86-B1A01CB55AB4}"/>
              </a:ext>
            </a:extLst>
          </p:cNvPr>
          <p:cNvSpPr txBox="1"/>
          <p:nvPr/>
        </p:nvSpPr>
        <p:spPr>
          <a:xfrm>
            <a:off x="66907" y="980728"/>
            <a:ext cx="12125093" cy="5262979"/>
          </a:xfrm>
          <a:prstGeom prst="rect">
            <a:avLst/>
          </a:prstGeom>
          <a:noFill/>
        </p:spPr>
        <p:txBody>
          <a:bodyPr wrap="square">
            <a:spAutoFit/>
          </a:bodyPr>
          <a:lstStyle/>
          <a:p>
            <a:pPr marL="285750" indent="-285750">
              <a:buFont typeface="Wingdings" panose="05000000000000000000" pitchFamily="2" charset="2"/>
              <a:buChar char="Ø"/>
            </a:pPr>
            <a:r>
              <a:rPr lang="en-US" dirty="0"/>
              <a:t> </a:t>
            </a:r>
            <a:r>
              <a:rPr lang="en-US" sz="2400" dirty="0"/>
              <a:t>Improved road accident data collection and analysis.</a:t>
            </a:r>
          </a:p>
          <a:p>
            <a:endParaRPr lang="en-US" sz="2400" dirty="0"/>
          </a:p>
          <a:p>
            <a:pPr marL="285750" indent="-285750">
              <a:buFont typeface="Wingdings" panose="05000000000000000000" pitchFamily="2" charset="2"/>
              <a:buChar char="Ø"/>
            </a:pPr>
            <a:r>
              <a:rPr lang="en-US" sz="2400" dirty="0"/>
              <a:t> Targets – highlighted in the EU Transport White Paper. Marshal efforts around target of halving the   number of road deaths during this period. Renewed commitment to road safety - 50% reduction targets for 2020-30 both for deaths and serious injuries Aspirational target – vision zero.</a:t>
            </a:r>
          </a:p>
          <a:p>
            <a:endParaRPr lang="en-US" sz="2400" dirty="0"/>
          </a:p>
          <a:p>
            <a:pPr marL="285750" indent="-285750">
              <a:buFont typeface="Wingdings" panose="05000000000000000000" pitchFamily="2" charset="2"/>
              <a:buChar char="Ø"/>
            </a:pPr>
            <a:r>
              <a:rPr lang="en-US" sz="2400" dirty="0"/>
              <a:t> Legislation (where necessary) e.g. on infrastructure, vehicle   safety, enforcement, roadworthiness. </a:t>
            </a:r>
          </a:p>
          <a:p>
            <a:endParaRPr lang="en-US" sz="2400" dirty="0"/>
          </a:p>
          <a:p>
            <a:pPr marL="285750" indent="-285750">
              <a:buFont typeface="Wingdings" panose="05000000000000000000" pitchFamily="2" charset="2"/>
              <a:buChar char="Ø"/>
            </a:pPr>
            <a:r>
              <a:rPr lang="en-US" sz="2400" dirty="0"/>
              <a:t>Funding/financing support for investment e.g. in safe infrastructure, research, studies. </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European Road Safety Charter + Best practice guidelines. In our region traffic safety level is the best in Norway and Sweden.</a:t>
            </a:r>
          </a:p>
        </p:txBody>
      </p:sp>
    </p:spTree>
    <p:extLst>
      <p:ext uri="{BB962C8B-B14F-4D97-AF65-F5344CB8AC3E}">
        <p14:creationId xmlns:p14="http://schemas.microsoft.com/office/powerpoint/2010/main" val="1041841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112" y="118946"/>
            <a:ext cx="8393543" cy="861782"/>
          </a:xfrm>
        </p:spPr>
        <p:txBody>
          <a:bodyPr>
            <a:noAutofit/>
          </a:bodyPr>
          <a:lstStyle/>
          <a:p>
            <a:r>
              <a:rPr lang="en-US" sz="3200" dirty="0">
                <a:solidFill>
                  <a:srgbClr val="00B050"/>
                </a:solidFill>
                <a:latin typeface="Arial Black" panose="020B0A04020102020204" pitchFamily="34" charset="0"/>
              </a:rPr>
              <a:t>Infrastructure safety: Main elements</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3156E76-3CC5-4A9D-9A46-1F85C6858D9C}"/>
              </a:ext>
            </a:extLst>
          </p:cNvPr>
          <p:cNvSpPr txBox="1"/>
          <p:nvPr/>
        </p:nvSpPr>
        <p:spPr>
          <a:xfrm>
            <a:off x="133815" y="980728"/>
            <a:ext cx="12006146" cy="4893647"/>
          </a:xfrm>
          <a:prstGeom prst="rect">
            <a:avLst/>
          </a:prstGeom>
          <a:noFill/>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Extend the scope of existing procedures (impact assessments, audits, inspections) to primary roads and roads built using EU funds.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 Introduce network-wide risk mapping procedure.</a:t>
            </a:r>
          </a:p>
          <a:p>
            <a:r>
              <a:rPr lang="en-US" sz="24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 Transparency and follow-up of procedures.</a:t>
            </a:r>
          </a:p>
          <a:p>
            <a:r>
              <a:rPr lang="en-US" sz="24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Take vulnerable road users systematically into account.</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 Requirements for road markings and road signs to facilitate roll-out of cooperative, connected and automated mobility.</a:t>
            </a:r>
          </a:p>
          <a:p>
            <a:r>
              <a:rPr lang="en-US" sz="24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Estimated to save 3,200 lives and prevent 20,700 serious injuries (20).</a:t>
            </a:r>
          </a:p>
        </p:txBody>
      </p:sp>
    </p:spTree>
    <p:extLst>
      <p:ext uri="{BB962C8B-B14F-4D97-AF65-F5344CB8AC3E}">
        <p14:creationId xmlns:p14="http://schemas.microsoft.com/office/powerpoint/2010/main" val="2692326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112" y="118946"/>
            <a:ext cx="8581543" cy="780586"/>
          </a:xfrm>
        </p:spPr>
        <p:txBody>
          <a:bodyPr>
            <a:noAutofit/>
          </a:bodyPr>
          <a:lstStyle/>
          <a:p>
            <a:r>
              <a:rPr lang="en-US" sz="3200" dirty="0">
                <a:solidFill>
                  <a:srgbClr val="00B050"/>
                </a:solidFill>
                <a:latin typeface="Arial Black" panose="020B0A04020102020204" pitchFamily="34" charset="0"/>
              </a:rPr>
              <a:t>Road safety policy framework </a:t>
            </a:r>
            <a:br>
              <a:rPr lang="en-US" sz="3200" dirty="0">
                <a:solidFill>
                  <a:srgbClr val="00B050"/>
                </a:solidFill>
                <a:latin typeface="Arial Black" panose="020B0A04020102020204" pitchFamily="34" charset="0"/>
              </a:rPr>
            </a:br>
            <a:r>
              <a:rPr lang="en-US" sz="3200" dirty="0">
                <a:solidFill>
                  <a:srgbClr val="00B050"/>
                </a:solidFill>
                <a:latin typeface="Arial Black" panose="020B0A04020102020204" pitchFamily="34" charset="0"/>
              </a:rPr>
              <a:t>2021-2030</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2B21A950-8B99-4DF8-B8C5-51A0AC7B5103}"/>
              </a:ext>
            </a:extLst>
          </p:cNvPr>
          <p:cNvSpPr txBox="1"/>
          <p:nvPr/>
        </p:nvSpPr>
        <p:spPr>
          <a:xfrm>
            <a:off x="185853" y="1014395"/>
            <a:ext cx="11879765" cy="5262979"/>
          </a:xfrm>
          <a:prstGeom prst="rect">
            <a:avLst/>
          </a:prstGeom>
          <a:noFill/>
        </p:spPr>
        <p:txBody>
          <a:bodyPr wrap="square">
            <a:spAutoFit/>
          </a:bodyPr>
          <a:lstStyle/>
          <a:p>
            <a:r>
              <a:rPr lang="en-US" sz="2400" dirty="0">
                <a:latin typeface="Arial" panose="020B0604020202020204" pitchFamily="34" charset="0"/>
                <a:cs typeface="Arial" panose="020B0604020202020204" pitchFamily="34" charset="0"/>
              </a:rPr>
              <a:t>Principles: </a:t>
            </a:r>
          </a:p>
          <a:p>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"Safe System" approach.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Confirmation of "Vision Zero" (2050).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New interim targets (50% reduction in fatalities and serious injuries).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 Monitoring based on key performance indicators</a:t>
            </a:r>
          </a:p>
          <a:p>
            <a:r>
              <a:rPr lang="en-US" sz="24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 Reinforced coordination between levels and sectors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Appointment of EU Road Safety Coordinator. That is done. </a:t>
            </a:r>
          </a:p>
          <a:p>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Funding support</a:t>
            </a:r>
          </a:p>
        </p:txBody>
      </p:sp>
    </p:spTree>
    <p:extLst>
      <p:ext uri="{BB962C8B-B14F-4D97-AF65-F5344CB8AC3E}">
        <p14:creationId xmlns:p14="http://schemas.microsoft.com/office/powerpoint/2010/main" val="7552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997" y="178318"/>
            <a:ext cx="8495658" cy="802410"/>
          </a:xfrm>
        </p:spPr>
        <p:txBody>
          <a:bodyPr>
            <a:noAutofit/>
          </a:bodyPr>
          <a:lstStyle/>
          <a:p>
            <a:r>
              <a:rPr lang="en-US" sz="2800" dirty="0">
                <a:solidFill>
                  <a:srgbClr val="00B050"/>
                </a:solidFill>
                <a:latin typeface="Arial Black" panose="020B0A04020102020204" pitchFamily="34" charset="0"/>
              </a:rPr>
              <a:t>KPIs agreed with Member States in 2019, for safety activities</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E11EA56-0AF5-4BB8-BD92-739EB8EBAA98}"/>
              </a:ext>
            </a:extLst>
          </p:cNvPr>
          <p:cNvSpPr txBox="1"/>
          <p:nvPr/>
        </p:nvSpPr>
        <p:spPr>
          <a:xfrm>
            <a:off x="193288" y="937713"/>
            <a:ext cx="11679044" cy="5078313"/>
          </a:xfrm>
          <a:prstGeom prst="rect">
            <a:avLst/>
          </a:prstGeom>
          <a:noFill/>
        </p:spPr>
        <p:txBody>
          <a:bodyPr wrap="square">
            <a:spAutoFit/>
          </a:bodyPr>
          <a:lstStyle/>
          <a:p>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Speed. ( Drivers - follow the speed regulations and traffic conditions).</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 Safety belts / child restraints.</a:t>
            </a:r>
          </a:p>
          <a:p>
            <a:r>
              <a:rPr lang="en-US" sz="20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Protective equipment. </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Alcohol / drugs.</a:t>
            </a:r>
          </a:p>
          <a:p>
            <a:r>
              <a:rPr lang="en-US" sz="20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Distraction of driver.</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Vehicle fleet. </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Infrastructure.</a:t>
            </a:r>
          </a:p>
          <a:p>
            <a:r>
              <a:rPr lang="en-US" sz="20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Post crash care.</a:t>
            </a:r>
          </a:p>
        </p:txBody>
      </p:sp>
    </p:spTree>
    <p:extLst>
      <p:ext uri="{BB962C8B-B14F-4D97-AF65-F5344CB8AC3E}">
        <p14:creationId xmlns:p14="http://schemas.microsoft.com/office/powerpoint/2010/main" val="318682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835" y="274638"/>
            <a:ext cx="7806965" cy="706090"/>
          </a:xfrm>
        </p:spPr>
        <p:txBody>
          <a:bodyPr>
            <a:noAutofit/>
          </a:bodyPr>
          <a:lstStyle/>
          <a:p>
            <a:r>
              <a:rPr lang="en-US" sz="2800" dirty="0">
                <a:solidFill>
                  <a:srgbClr val="00B050"/>
                </a:solidFill>
                <a:latin typeface="Arial Black" panose="020B0A04020102020204" pitchFamily="34" charset="0"/>
              </a:rPr>
              <a:t>Main elements of the vehicle general safety regulation</a:t>
            </a:r>
          </a:p>
        </p:txBody>
      </p:sp>
      <p:pic>
        <p:nvPicPr>
          <p:cNvPr id="6" name="Picture 5" descr="TTK-logo-2013-v-kakskeel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768" y="6115630"/>
            <a:ext cx="1568450" cy="440690"/>
          </a:xfrm>
          <a:prstGeom prst="rect">
            <a:avLst/>
          </a:prstGeom>
          <a:noFill/>
          <a:ln>
            <a:noFill/>
          </a:ln>
        </p:spPr>
      </p:pic>
      <p:pic>
        <p:nvPicPr>
          <p:cNvPr id="7" name="Picture 6" descr="https://www.google.com/url?hl=et&amp;q=http://www.hamk.fi/tietoa-hamkista/viestintamateriaali/Documents/HAMK_yhdistelma_vari_72.jpg&amp;source=gmail&amp;ust=1492935625450000&amp;usg=AFQjCNEB1gIahQoLExuMZmg51jaSw_Wnf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112" y="6174686"/>
            <a:ext cx="1152128" cy="381635"/>
          </a:xfrm>
          <a:prstGeom prst="rect">
            <a:avLst/>
          </a:prstGeom>
          <a:noFill/>
          <a:ln>
            <a:noFill/>
          </a:ln>
        </p:spPr>
      </p:pic>
      <p:pic>
        <p:nvPicPr>
          <p:cNvPr id="8" name="Picture 7" descr="http://www.tsi.lv/sites/default/files/editor/images/logotsi/logo_h_eng_rgb.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32671" y="6116900"/>
            <a:ext cx="1625600" cy="43815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38655" y="178318"/>
            <a:ext cx="968215" cy="898730"/>
          </a:xfrm>
          <a:prstGeom prst="rect">
            <a:avLst/>
          </a:prstGeom>
        </p:spPr>
      </p:pic>
      <p:pic>
        <p:nvPicPr>
          <p:cNvPr id="1026" name="Picture 2" descr="http://centralbaltic.eu/sites/default/files/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3463" y="421152"/>
            <a:ext cx="1849534" cy="413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nfrastructure development | EUROPEAN INNOVATION PARTNERSHI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12102" y="5863974"/>
            <a:ext cx="1698698" cy="9440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D829EE0B-1227-42BE-B683-EC7F40823C88}"/>
              </a:ext>
            </a:extLst>
          </p:cNvPr>
          <p:cNvSpPr txBox="1"/>
          <p:nvPr/>
        </p:nvSpPr>
        <p:spPr>
          <a:xfrm>
            <a:off x="356838" y="1282052"/>
            <a:ext cx="11708781" cy="4154984"/>
          </a:xfrm>
          <a:prstGeom prst="rect">
            <a:avLst/>
          </a:prstGeom>
          <a:noFill/>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Vehicle General Safety Regulation revised, 2019. </a:t>
            </a:r>
          </a:p>
          <a:p>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Mandating safety features for all vehicle categories and models.</a:t>
            </a:r>
          </a:p>
          <a:p>
            <a:r>
              <a:rPr lang="en-US" sz="24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New active safety measures – ISA (Intelligent Speed Assistance - </a:t>
            </a:r>
            <a:r>
              <a:rPr lang="en-US" sz="2400" b="0" i="0" dirty="0">
                <a:solidFill>
                  <a:srgbClr val="4D5156"/>
                </a:solidFill>
                <a:effectLst/>
                <a:latin typeface="Arial" panose="020B0604020202020204" pitchFamily="34" charset="0"/>
                <a:cs typeface="Arial" panose="020B0604020202020204" pitchFamily="34" charset="0"/>
              </a:rPr>
              <a:t>an advanced </a:t>
            </a:r>
            <a:r>
              <a:rPr lang="en-US" sz="2400" b="1" i="0" dirty="0">
                <a:solidFill>
                  <a:srgbClr val="5F6368"/>
                </a:solidFill>
                <a:effectLst/>
                <a:latin typeface="Arial" panose="020B0604020202020204" pitchFamily="34" charset="0"/>
                <a:cs typeface="Arial" panose="020B0604020202020204" pitchFamily="34" charset="0"/>
              </a:rPr>
              <a:t>safety</a:t>
            </a:r>
            <a:r>
              <a:rPr lang="en-US" sz="2400" b="0" i="0" dirty="0">
                <a:solidFill>
                  <a:srgbClr val="4D5156"/>
                </a:solidFill>
                <a:effectLst/>
                <a:latin typeface="Arial" panose="020B0604020202020204" pitchFamily="34" charset="0"/>
                <a:cs typeface="Arial" panose="020B0604020202020204" pitchFamily="34" charset="0"/>
              </a:rPr>
              <a:t> feature that prevents vehicles from exceeding the set speed limit. AEB – Autonomous Emergency Braking. These measures should help reduce collisions on Europe's roads. </a:t>
            </a:r>
          </a:p>
          <a:p>
            <a:pPr marL="285750" indent="-285750">
              <a:buFont typeface="Wingdings" panose="05000000000000000000" pitchFamily="2" charset="2"/>
              <a:buChar char="Ø"/>
            </a:pPr>
            <a:r>
              <a:rPr lang="en-US" sz="2400" dirty="0">
                <a:solidFill>
                  <a:srgbClr val="4D5156"/>
                </a:solidFill>
                <a:latin typeface="Arial" panose="020B0604020202020204" pitchFamily="34" charset="0"/>
                <a:cs typeface="Arial" panose="020B0604020202020204" pitchFamily="34" charset="0"/>
              </a:rPr>
              <a:t>L</a:t>
            </a:r>
            <a:r>
              <a:rPr lang="en-US" sz="2400" dirty="0">
                <a:latin typeface="Arial" panose="020B0604020202020204" pitchFamily="34" charset="0"/>
                <a:cs typeface="Arial" panose="020B0604020202020204" pitchFamily="34" charset="0"/>
              </a:rPr>
              <a:t>ane keeping - to go along with improved passive safety measures </a:t>
            </a:r>
            <a:r>
              <a:rPr lang="en-US" sz="2400" dirty="0" err="1">
                <a:latin typeface="Arial" panose="020B0604020202020204" pitchFamily="34" charset="0"/>
                <a:cs typeface="Arial" panose="020B0604020202020204" pitchFamily="34" charset="0"/>
              </a:rPr>
              <a:t>eg</a:t>
            </a:r>
            <a:r>
              <a:rPr lang="en-US" sz="2400" dirty="0">
                <a:latin typeface="Arial" panose="020B0604020202020204" pitchFamily="34" charset="0"/>
                <a:cs typeface="Arial" panose="020B0604020202020204" pitchFamily="34" charset="0"/>
              </a:rPr>
              <a:t> improved seat belts. </a:t>
            </a: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 Estimated to save 25,000 lives (2022-2037).</a:t>
            </a:r>
          </a:p>
        </p:txBody>
      </p:sp>
    </p:spTree>
    <p:extLst>
      <p:ext uri="{BB962C8B-B14F-4D97-AF65-F5344CB8AC3E}">
        <p14:creationId xmlns:p14="http://schemas.microsoft.com/office/powerpoint/2010/main" val="1728166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2252</TotalTime>
  <Words>2136</Words>
  <Application>Microsoft Office PowerPoint</Application>
  <PresentationFormat>Widescreen</PresentationFormat>
  <Paragraphs>200</Paragraphs>
  <Slides>19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 Black</vt:lpstr>
      <vt:lpstr>Arial Nova Light</vt:lpstr>
      <vt:lpstr>Calibri</vt:lpstr>
      <vt:lpstr>Calibri Light</vt:lpstr>
      <vt:lpstr>Roboto</vt:lpstr>
      <vt:lpstr>Times New Roman</vt:lpstr>
      <vt:lpstr>Wingdings</vt:lpstr>
      <vt:lpstr>Office Theme</vt:lpstr>
      <vt:lpstr>Vision Zero:  EU and SWEDEN</vt:lpstr>
      <vt:lpstr>Zero vision in Europe and World</vt:lpstr>
      <vt:lpstr>Vision EU</vt:lpstr>
      <vt:lpstr>Considerable differences in EU</vt:lpstr>
      <vt:lpstr>EU instruments for road safety</vt:lpstr>
      <vt:lpstr>Infrastructure safety: Main elements</vt:lpstr>
      <vt:lpstr>Road safety policy framework  2021-2030</vt:lpstr>
      <vt:lpstr>KPIs agreed with Member States in 2019, for safety activities</vt:lpstr>
      <vt:lpstr>Main elements of the vehicle general safety regulation</vt:lpstr>
      <vt:lpstr>Why road traffic work in Sweden present  best practices</vt:lpstr>
      <vt:lpstr>PowerPoint Presentation</vt:lpstr>
      <vt:lpstr>PowerPoint Presentation</vt:lpstr>
      <vt:lpstr>PowerPoint Presentation</vt:lpstr>
      <vt:lpstr>PowerPoint Presentation</vt:lpstr>
      <vt:lpstr>PowerPoint Presentation</vt:lpstr>
      <vt:lpstr>Responsibility of road users</vt:lpstr>
      <vt:lpstr>PowerPoint Presentation</vt:lpstr>
      <vt:lpstr>Self assessment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IntelTrans</dc:title>
  <dc:creator>Oliver Kallas</dc:creator>
  <cp:lastModifiedBy>ee ewf</cp:lastModifiedBy>
  <cp:revision>216</cp:revision>
  <dcterms:created xsi:type="dcterms:W3CDTF">2020-03-31T12:58:35Z</dcterms:created>
  <dcterms:modified xsi:type="dcterms:W3CDTF">2022-01-26T09:34:00Z</dcterms:modified>
</cp:coreProperties>
</file>